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80" r:id="rId4"/>
    <p:sldMasterId id="2147483882" r:id="rId5"/>
    <p:sldMasterId id="2147483893" r:id="rId6"/>
    <p:sldMasterId id="2147483899" r:id="rId7"/>
  </p:sldMasterIdLst>
  <p:notesMasterIdLst>
    <p:notesMasterId r:id="rId76"/>
  </p:notesMasterIdLst>
  <p:handoutMasterIdLst>
    <p:handoutMasterId r:id="rId77"/>
  </p:handoutMasterIdLst>
  <p:sldIdLst>
    <p:sldId id="336"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340" r:id="rId23"/>
    <p:sldId id="287" r:id="rId24"/>
    <p:sldId id="288" r:id="rId25"/>
    <p:sldId id="289" r:id="rId26"/>
    <p:sldId id="290" r:id="rId27"/>
    <p:sldId id="291" r:id="rId28"/>
    <p:sldId id="292" r:id="rId29"/>
    <p:sldId id="293" r:id="rId30"/>
    <p:sldId id="294" r:id="rId31"/>
    <p:sldId id="341"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38" r:id="rId63"/>
    <p:sldId id="342" r:id="rId64"/>
    <p:sldId id="326" r:id="rId65"/>
    <p:sldId id="327" r:id="rId66"/>
    <p:sldId id="328" r:id="rId67"/>
    <p:sldId id="329" r:id="rId68"/>
    <p:sldId id="330" r:id="rId69"/>
    <p:sldId id="331" r:id="rId70"/>
    <p:sldId id="332" r:id="rId71"/>
    <p:sldId id="333" r:id="rId72"/>
    <p:sldId id="334" r:id="rId73"/>
    <p:sldId id="335" r:id="rId74"/>
    <p:sldId id="270" r:id="rId75"/>
  </p:sldIdLst>
  <p:sldSz cx="12192000" cy="6858000"/>
  <p:notesSz cx="7010400" cy="9296400"/>
  <p:embeddedFontLst>
    <p:embeddedFont>
      <p:font typeface="Huawei Sans" panose="020B0604020202020204" charset="0"/>
      <p:regular r:id="rId78"/>
      <p:bold r:id="rId79"/>
    </p:embeddedFont>
    <p:embeddedFont>
      <p:font typeface="Microsoft YaHei" panose="020B0503020204020204" pitchFamily="34" charset="-122"/>
      <p:regular r:id="rId80"/>
      <p:bold r:id="rId81"/>
    </p:embeddedFont>
    <p:embeddedFont>
      <p:font typeface="Microsoft YaHei" panose="020B0503020204020204" pitchFamily="34" charset="-122"/>
      <p:regular r:id="rId80"/>
      <p:bold r:id="rId81"/>
    </p:embeddedFont>
    <p:embeddedFont>
      <p:font typeface="Open Sans" panose="020B0606030504020204" pitchFamily="34" charset="0"/>
      <p:regular r:id="rId82"/>
      <p:bold r:id="rId83"/>
      <p:italic r:id="rId84"/>
      <p:boldItalic r:id="rId85"/>
    </p:embeddedFont>
  </p:embeddedFontLst>
  <p:defaultTextStyle>
    <a:defPPr>
      <a:defRPr lang="pt"/>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angzjhw" initials="L" lastIdx="15" clrIdx="0">
    <p:extLst>
      <p:ext uri="{19B8F6BF-5375-455C-9EA6-DF929625EA0E}">
        <p15:presenceInfo xmlns:p15="http://schemas.microsoft.com/office/powerpoint/2012/main" userId="S-1-5-21-147214757-305610072-1517763936-16138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EBEBEB"/>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4AB34-59BF-42FD-9501-E8861111EA09}" v="45" dt="2023-11-03T19:36:27.535"/>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0358" autoAdjust="0"/>
  </p:normalViewPr>
  <p:slideViewPr>
    <p:cSldViewPr snapToGrid="0" snapToObjects="1">
      <p:cViewPr varScale="1">
        <p:scale>
          <a:sx n="52" d="100"/>
          <a:sy n="52" d="100"/>
        </p:scale>
        <p:origin x="1208"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34" d="100"/>
          <a:sy n="134" d="100"/>
        </p:scale>
        <p:origin x="844" y="-368"/>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font" Target="fonts/font7.fntdata"/><Relationship Id="rId89" Type="http://schemas.openxmlformats.org/officeDocument/2006/relationships/theme" Target="theme/theme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font" Target="fonts/font2.fntdata"/><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font" Target="fonts/font3.fntdata"/><Relationship Id="rId85"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font" Target="fonts/font6.fntdata"/><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font" Target="fonts/font5.fntdata"/><Relationship Id="rId19"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3_4#1">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596E6DE-A329-4B29-A026-428A9B3828B5}" type="doc">
      <dgm:prSet loTypeId="urn:microsoft.com/office/officeart/2009/3/layout/HorizontalOrganizationChart#1" loCatId="hierarchy" qsTypeId="urn:microsoft.com/office/officeart/2005/8/quickstyle/simple1#1" qsCatId="simple" csTypeId="urn:microsoft.com/office/officeart/2005/8/colors/accent3_4#1" csCatId="accent3" phldr="1"/>
      <dgm:spPr/>
      <dgm:t>
        <a:bodyPr/>
        <a:lstStyle/>
        <a:p>
          <a:endParaRPr lang="en-US"/>
        </a:p>
      </dgm:t>
    </dgm:pt>
    <dgm:pt modelId="{3ABFC8E0-B314-41D7-805F-50AA6BAECE34}">
      <dgm:prSet custT="1"/>
      <dgm:spPr>
        <a:solidFill>
          <a:srgbClr val="00B0F0"/>
        </a:solidFill>
      </dgm:spPr>
      <dgm:t>
        <a:bodyPr/>
        <a:lstStyle/>
        <a:p>
          <a:pPr rtl="0">
            <a:lnSpc>
              <a:spcPct val="100000"/>
            </a:lnSpc>
          </a:pPr>
          <a:r>
            <a:rPr lang="pt" altLang="zh-CN" sz="3600" dirty="0">
              <a:solidFill>
                <a:srgbClr val="FFFFFF"/>
              </a:solidFill>
            </a:rPr>
            <a:t>Ponteiro</a:t>
          </a:r>
          <a:endParaRPr lang="en-US" sz="3600" dirty="0">
            <a:solidFill>
              <a:srgbClr val="FFFFFF"/>
            </a:solidFill>
          </a:endParaRPr>
        </a:p>
      </dgm:t>
    </dgm:pt>
    <dgm:pt modelId="{9A0B8334-1804-44B7-886E-FFE715B09D91}" type="parTrans" cxnId="{718E5AE6-19E2-4705-A253-6B0746F0FBB5}">
      <dgm:prSet/>
      <dgm:spPr/>
      <dgm:t>
        <a:bodyPr/>
        <a:lstStyle/>
        <a:p>
          <a:endParaRPr lang="en-US">
            <a:solidFill>
              <a:schemeClr val="tx1"/>
            </a:solidFill>
          </a:endParaRPr>
        </a:p>
      </dgm:t>
    </dgm:pt>
    <dgm:pt modelId="{5C7A26FD-BCA1-4B59-A0A6-8848922FB94F}" type="sibTrans" cxnId="{718E5AE6-19E2-4705-A253-6B0746F0FBB5}">
      <dgm:prSet/>
      <dgm:spPr/>
      <dgm:t>
        <a:bodyPr/>
        <a:lstStyle/>
        <a:p>
          <a:endParaRPr lang="en-US">
            <a:solidFill>
              <a:schemeClr val="tx1"/>
            </a:solidFill>
          </a:endParaRPr>
        </a:p>
      </dgm:t>
    </dgm:pt>
    <dgm:pt modelId="{87DCCD3D-D556-4C5D-90C0-60DA3D6BF10A}">
      <dgm:prSet custT="1"/>
      <dgm:spPr>
        <a:solidFill>
          <a:srgbClr val="00B0F0"/>
        </a:solidFill>
      </dgm:spPr>
      <dgm:t>
        <a:bodyPr/>
        <a:lstStyle/>
        <a:p>
          <a:pPr rtl="0">
            <a:lnSpc>
              <a:spcPct val="100000"/>
            </a:lnSpc>
          </a:pPr>
          <a:r>
            <a:rPr lang="pt" sz="3600" dirty="0">
              <a:solidFill>
                <a:srgbClr val="FFFFFF"/>
              </a:solidFill>
            </a:rPr>
            <a:t>AU-PTR</a:t>
          </a:r>
          <a:endParaRPr lang="en-US" sz="3600" dirty="0">
            <a:solidFill>
              <a:srgbClr val="FFFFFF"/>
            </a:solidFill>
          </a:endParaRPr>
        </a:p>
      </dgm:t>
    </dgm:pt>
    <dgm:pt modelId="{A14EB2BA-4A78-4CCA-BB93-6BEEABC46763}" type="parTrans" cxnId="{8FC5BD4F-D561-4712-AB02-F6C62E88BDB9}">
      <dgm:prSet>
        <dgm:style>
          <a:lnRef idx="1">
            <a:schemeClr val="dk1"/>
          </a:lnRef>
          <a:fillRef idx="0">
            <a:schemeClr val="dk1"/>
          </a:fillRef>
          <a:effectRef idx="0">
            <a:schemeClr val="dk1"/>
          </a:effectRef>
          <a:fontRef idx="minor">
            <a:schemeClr val="tx1"/>
          </a:fontRef>
        </dgm:style>
      </dgm:prSet>
      <dgm:spPr/>
      <dgm:t>
        <a:bodyPr/>
        <a:lstStyle/>
        <a:p>
          <a:endParaRPr lang="en-US">
            <a:solidFill>
              <a:schemeClr val="tx1"/>
            </a:solidFill>
          </a:endParaRPr>
        </a:p>
      </dgm:t>
    </dgm:pt>
    <dgm:pt modelId="{6F724ED6-5B7A-483D-A714-B3C65613470D}" type="sibTrans" cxnId="{8FC5BD4F-D561-4712-AB02-F6C62E88BDB9}">
      <dgm:prSet/>
      <dgm:spPr/>
      <dgm:t>
        <a:bodyPr/>
        <a:lstStyle/>
        <a:p>
          <a:endParaRPr lang="en-US">
            <a:solidFill>
              <a:schemeClr val="tx1"/>
            </a:solidFill>
          </a:endParaRPr>
        </a:p>
      </dgm:t>
    </dgm:pt>
    <dgm:pt modelId="{7E6CAA21-8929-4C5E-9FCD-60928CCE47B4}">
      <dgm:prSet custT="1"/>
      <dgm:spPr>
        <a:solidFill>
          <a:srgbClr val="00B0F0"/>
        </a:solidFill>
      </dgm:spPr>
      <dgm:t>
        <a:bodyPr/>
        <a:lstStyle/>
        <a:p>
          <a:pPr rtl="0">
            <a:lnSpc>
              <a:spcPct val="100000"/>
            </a:lnSpc>
          </a:pPr>
          <a:r>
            <a:rPr lang="pt" sz="3600" dirty="0">
              <a:solidFill>
                <a:srgbClr val="FFFFFF"/>
              </a:solidFill>
            </a:rPr>
            <a:t>TU-PTR</a:t>
          </a:r>
          <a:endParaRPr lang="en-US" sz="3600" dirty="0">
            <a:solidFill>
              <a:srgbClr val="FFFFFF"/>
            </a:solidFill>
          </a:endParaRPr>
        </a:p>
      </dgm:t>
    </dgm:pt>
    <dgm:pt modelId="{B2336887-AA66-410E-948C-7917E68FABAB}" type="parTrans" cxnId="{F5596C29-F8ED-4192-9A1F-7C5E50A57453}">
      <dgm:prSet>
        <dgm:style>
          <a:lnRef idx="1">
            <a:schemeClr val="dk1"/>
          </a:lnRef>
          <a:fillRef idx="0">
            <a:schemeClr val="dk1"/>
          </a:fillRef>
          <a:effectRef idx="0">
            <a:schemeClr val="dk1"/>
          </a:effectRef>
          <a:fontRef idx="minor">
            <a:schemeClr val="tx1"/>
          </a:fontRef>
        </dgm:style>
      </dgm:prSet>
      <dgm:spPr/>
      <dgm:t>
        <a:bodyPr/>
        <a:lstStyle/>
        <a:p>
          <a:endParaRPr lang="en-US">
            <a:ln>
              <a:solidFill>
                <a:schemeClr val="tx1"/>
              </a:solidFill>
            </a:ln>
            <a:solidFill>
              <a:schemeClr val="tx1"/>
            </a:solidFill>
          </a:endParaRPr>
        </a:p>
      </dgm:t>
    </dgm:pt>
    <dgm:pt modelId="{BCCAD46C-332B-47EE-B2C7-303D8EA50ABB}" type="sibTrans" cxnId="{F5596C29-F8ED-4192-9A1F-7C5E50A57453}">
      <dgm:prSet/>
      <dgm:spPr/>
      <dgm:t>
        <a:bodyPr/>
        <a:lstStyle/>
        <a:p>
          <a:endParaRPr lang="en-US">
            <a:solidFill>
              <a:schemeClr val="tx1"/>
            </a:solidFill>
          </a:endParaRPr>
        </a:p>
      </dgm:t>
    </dgm:pt>
    <dgm:pt modelId="{5C607734-E5E0-4C28-9E4A-7AD8A05C03B8}" type="pres">
      <dgm:prSet presAssocID="{5596E6DE-A329-4B29-A026-428A9B3828B5}" presName="hierChild1" presStyleCnt="0">
        <dgm:presLayoutVars>
          <dgm:orgChart val="1"/>
          <dgm:chPref val="1"/>
          <dgm:dir/>
          <dgm:animOne val="branch"/>
          <dgm:animLvl val="lvl"/>
          <dgm:resizeHandles/>
        </dgm:presLayoutVars>
      </dgm:prSet>
      <dgm:spPr/>
    </dgm:pt>
    <dgm:pt modelId="{4564C43A-337A-4422-A32B-E79CAF296053}" type="pres">
      <dgm:prSet presAssocID="{3ABFC8E0-B314-41D7-805F-50AA6BAECE34}" presName="hierRoot1" presStyleCnt="0">
        <dgm:presLayoutVars>
          <dgm:hierBranch val="init"/>
        </dgm:presLayoutVars>
      </dgm:prSet>
      <dgm:spPr/>
    </dgm:pt>
    <dgm:pt modelId="{3341D4EF-DE77-4F97-801A-1F696143B661}" type="pres">
      <dgm:prSet presAssocID="{3ABFC8E0-B314-41D7-805F-50AA6BAECE34}" presName="rootComposite1" presStyleCnt="0"/>
      <dgm:spPr/>
    </dgm:pt>
    <dgm:pt modelId="{EB9C8917-0B92-4032-B508-3519A781AD67}" type="pres">
      <dgm:prSet presAssocID="{3ABFC8E0-B314-41D7-805F-50AA6BAECE34}" presName="rootText1" presStyleLbl="node0" presStyleIdx="0" presStyleCnt="1">
        <dgm:presLayoutVars>
          <dgm:chPref val="3"/>
        </dgm:presLayoutVars>
      </dgm:prSet>
      <dgm:spPr/>
    </dgm:pt>
    <dgm:pt modelId="{62EA47FC-8176-482A-AADF-625AD70EAC78}" type="pres">
      <dgm:prSet presAssocID="{3ABFC8E0-B314-41D7-805F-50AA6BAECE34}" presName="rootConnector1" presStyleLbl="node1" presStyleIdx="0" presStyleCnt="0"/>
      <dgm:spPr/>
    </dgm:pt>
    <dgm:pt modelId="{57429522-545F-4834-951E-DE335EFFBE8B}" type="pres">
      <dgm:prSet presAssocID="{3ABFC8E0-B314-41D7-805F-50AA6BAECE34}" presName="hierChild2" presStyleCnt="0"/>
      <dgm:spPr/>
    </dgm:pt>
    <dgm:pt modelId="{0E0AB88D-B53E-4876-96B6-BBA4CF02B98F}" type="pres">
      <dgm:prSet presAssocID="{A14EB2BA-4A78-4CCA-BB93-6BEEABC46763}" presName="Name64" presStyleLbl="parChTrans1D2" presStyleIdx="0" presStyleCnt="2"/>
      <dgm:spPr/>
    </dgm:pt>
    <dgm:pt modelId="{C0D00E30-31C3-4006-B30D-6F689B50E24A}" type="pres">
      <dgm:prSet presAssocID="{87DCCD3D-D556-4C5D-90C0-60DA3D6BF10A}" presName="hierRoot2" presStyleCnt="0">
        <dgm:presLayoutVars>
          <dgm:hierBranch val="init"/>
        </dgm:presLayoutVars>
      </dgm:prSet>
      <dgm:spPr/>
    </dgm:pt>
    <dgm:pt modelId="{5400B7D8-92F2-4493-B062-8A8FB08310D1}" type="pres">
      <dgm:prSet presAssocID="{87DCCD3D-D556-4C5D-90C0-60DA3D6BF10A}" presName="rootComposite" presStyleCnt="0"/>
      <dgm:spPr/>
    </dgm:pt>
    <dgm:pt modelId="{2942D930-B8D6-4035-8EAD-6BC42A730EE3}" type="pres">
      <dgm:prSet presAssocID="{87DCCD3D-D556-4C5D-90C0-60DA3D6BF10A}" presName="rootText" presStyleLbl="node2" presStyleIdx="0" presStyleCnt="2">
        <dgm:presLayoutVars>
          <dgm:chPref val="3"/>
        </dgm:presLayoutVars>
      </dgm:prSet>
      <dgm:spPr/>
    </dgm:pt>
    <dgm:pt modelId="{8E016487-3534-44AE-960E-C1B17E035265}" type="pres">
      <dgm:prSet presAssocID="{87DCCD3D-D556-4C5D-90C0-60DA3D6BF10A}" presName="rootConnector" presStyleLbl="node2" presStyleIdx="0" presStyleCnt="2"/>
      <dgm:spPr/>
    </dgm:pt>
    <dgm:pt modelId="{69E81B90-95C8-49A1-97A5-DFC7ECA87A49}" type="pres">
      <dgm:prSet presAssocID="{87DCCD3D-D556-4C5D-90C0-60DA3D6BF10A}" presName="hierChild4" presStyleCnt="0"/>
      <dgm:spPr/>
    </dgm:pt>
    <dgm:pt modelId="{F561CDE6-F6F4-4B72-BD20-66436A64FE12}" type="pres">
      <dgm:prSet presAssocID="{87DCCD3D-D556-4C5D-90C0-60DA3D6BF10A}" presName="hierChild5" presStyleCnt="0"/>
      <dgm:spPr/>
    </dgm:pt>
    <dgm:pt modelId="{03770540-E1FA-4410-8974-014107574BFB}" type="pres">
      <dgm:prSet presAssocID="{B2336887-AA66-410E-948C-7917E68FABAB}" presName="Name64" presStyleLbl="parChTrans1D2" presStyleIdx="1" presStyleCnt="2"/>
      <dgm:spPr/>
    </dgm:pt>
    <dgm:pt modelId="{B3AABE69-09E7-48B2-900F-C255607C8515}" type="pres">
      <dgm:prSet presAssocID="{7E6CAA21-8929-4C5E-9FCD-60928CCE47B4}" presName="hierRoot2" presStyleCnt="0">
        <dgm:presLayoutVars>
          <dgm:hierBranch val="init"/>
        </dgm:presLayoutVars>
      </dgm:prSet>
      <dgm:spPr/>
    </dgm:pt>
    <dgm:pt modelId="{17D3BD6D-41FD-40CF-959D-DCFA441B0138}" type="pres">
      <dgm:prSet presAssocID="{7E6CAA21-8929-4C5E-9FCD-60928CCE47B4}" presName="rootComposite" presStyleCnt="0"/>
      <dgm:spPr/>
    </dgm:pt>
    <dgm:pt modelId="{5564810B-C8FF-4204-90E4-1A5FD3410ACD}" type="pres">
      <dgm:prSet presAssocID="{7E6CAA21-8929-4C5E-9FCD-60928CCE47B4}" presName="rootText" presStyleLbl="node2" presStyleIdx="1" presStyleCnt="2">
        <dgm:presLayoutVars>
          <dgm:chPref val="3"/>
        </dgm:presLayoutVars>
      </dgm:prSet>
      <dgm:spPr/>
    </dgm:pt>
    <dgm:pt modelId="{F07CB16B-0A3D-4D14-A080-4BC7D50AD579}" type="pres">
      <dgm:prSet presAssocID="{7E6CAA21-8929-4C5E-9FCD-60928CCE47B4}" presName="rootConnector" presStyleLbl="node2" presStyleIdx="1" presStyleCnt="2"/>
      <dgm:spPr/>
    </dgm:pt>
    <dgm:pt modelId="{C12BB52A-0A15-40E2-9831-871D7DDEA427}" type="pres">
      <dgm:prSet presAssocID="{7E6CAA21-8929-4C5E-9FCD-60928CCE47B4}" presName="hierChild4" presStyleCnt="0"/>
      <dgm:spPr/>
    </dgm:pt>
    <dgm:pt modelId="{7A37A144-8256-48D4-BE46-FD88A60606D0}" type="pres">
      <dgm:prSet presAssocID="{7E6CAA21-8929-4C5E-9FCD-60928CCE47B4}" presName="hierChild5" presStyleCnt="0"/>
      <dgm:spPr/>
    </dgm:pt>
    <dgm:pt modelId="{2723D223-61D4-4AE0-907E-D6ED37A7ED9D}" type="pres">
      <dgm:prSet presAssocID="{3ABFC8E0-B314-41D7-805F-50AA6BAECE34}" presName="hierChild3" presStyleCnt="0"/>
      <dgm:spPr/>
    </dgm:pt>
  </dgm:ptLst>
  <dgm:cxnLst>
    <dgm:cxn modelId="{35CA7004-B153-4B86-AF95-5F26E87A6D66}" type="presOf" srcId="{3ABFC8E0-B314-41D7-805F-50AA6BAECE34}" destId="{62EA47FC-8176-482A-AADF-625AD70EAC78}" srcOrd="1" destOrd="0" presId="urn:microsoft.com/office/officeart/2009/3/layout/HorizontalOrganizationChart#1"/>
    <dgm:cxn modelId="{73AB960B-F8DF-4631-BC16-EEFF5760FD37}" type="presOf" srcId="{87DCCD3D-D556-4C5D-90C0-60DA3D6BF10A}" destId="{8E016487-3534-44AE-960E-C1B17E035265}" srcOrd="1" destOrd="0" presId="urn:microsoft.com/office/officeart/2009/3/layout/HorizontalOrganizationChart#1"/>
    <dgm:cxn modelId="{BF52DE0B-9FA1-47B6-996B-AA66E523485E}" type="presOf" srcId="{A14EB2BA-4A78-4CCA-BB93-6BEEABC46763}" destId="{0E0AB88D-B53E-4876-96B6-BBA4CF02B98F}" srcOrd="0" destOrd="0" presId="urn:microsoft.com/office/officeart/2009/3/layout/HorizontalOrganizationChart#1"/>
    <dgm:cxn modelId="{FCECEC20-38BD-463F-8A99-E862A14033C1}" type="presOf" srcId="{5596E6DE-A329-4B29-A026-428A9B3828B5}" destId="{5C607734-E5E0-4C28-9E4A-7AD8A05C03B8}" srcOrd="0" destOrd="0" presId="urn:microsoft.com/office/officeart/2009/3/layout/HorizontalOrganizationChart#1"/>
    <dgm:cxn modelId="{F5596C29-F8ED-4192-9A1F-7C5E50A57453}" srcId="{3ABFC8E0-B314-41D7-805F-50AA6BAECE34}" destId="{7E6CAA21-8929-4C5E-9FCD-60928CCE47B4}" srcOrd="1" destOrd="0" parTransId="{B2336887-AA66-410E-948C-7917E68FABAB}" sibTransId="{BCCAD46C-332B-47EE-B2C7-303D8EA50ABB}"/>
    <dgm:cxn modelId="{42CDBF6A-B1F3-4236-97EE-CB3F8B6CE65F}" type="presOf" srcId="{7E6CAA21-8929-4C5E-9FCD-60928CCE47B4}" destId="{5564810B-C8FF-4204-90E4-1A5FD3410ACD}" srcOrd="0" destOrd="0" presId="urn:microsoft.com/office/officeart/2009/3/layout/HorizontalOrganizationChart#1"/>
    <dgm:cxn modelId="{8FC5BD4F-D561-4712-AB02-F6C62E88BDB9}" srcId="{3ABFC8E0-B314-41D7-805F-50AA6BAECE34}" destId="{87DCCD3D-D556-4C5D-90C0-60DA3D6BF10A}" srcOrd="0" destOrd="0" parTransId="{A14EB2BA-4A78-4CCA-BB93-6BEEABC46763}" sibTransId="{6F724ED6-5B7A-483D-A714-B3C65613470D}"/>
    <dgm:cxn modelId="{54AD2896-5EFC-4BF7-BE30-F7DF0142A289}" type="presOf" srcId="{3ABFC8E0-B314-41D7-805F-50AA6BAECE34}" destId="{EB9C8917-0B92-4032-B508-3519A781AD67}" srcOrd="0" destOrd="0" presId="urn:microsoft.com/office/officeart/2009/3/layout/HorizontalOrganizationChart#1"/>
    <dgm:cxn modelId="{F4FDBC9D-D721-4430-BD21-400F2F7AACD3}" type="presOf" srcId="{B2336887-AA66-410E-948C-7917E68FABAB}" destId="{03770540-E1FA-4410-8974-014107574BFB}" srcOrd="0" destOrd="0" presId="urn:microsoft.com/office/officeart/2009/3/layout/HorizontalOrganizationChart#1"/>
    <dgm:cxn modelId="{206FA6DA-459B-49EA-98CC-7191B6F679B0}" type="presOf" srcId="{87DCCD3D-D556-4C5D-90C0-60DA3D6BF10A}" destId="{2942D930-B8D6-4035-8EAD-6BC42A730EE3}" srcOrd="0" destOrd="0" presId="urn:microsoft.com/office/officeart/2009/3/layout/HorizontalOrganizationChart#1"/>
    <dgm:cxn modelId="{718E5AE6-19E2-4705-A253-6B0746F0FBB5}" srcId="{5596E6DE-A329-4B29-A026-428A9B3828B5}" destId="{3ABFC8E0-B314-41D7-805F-50AA6BAECE34}" srcOrd="0" destOrd="0" parTransId="{9A0B8334-1804-44B7-886E-FFE715B09D91}" sibTransId="{5C7A26FD-BCA1-4B59-A0A6-8848922FB94F}"/>
    <dgm:cxn modelId="{9CD89EED-B727-484F-B873-B64A31FCAF41}" type="presOf" srcId="{7E6CAA21-8929-4C5E-9FCD-60928CCE47B4}" destId="{F07CB16B-0A3D-4D14-A080-4BC7D50AD579}" srcOrd="1" destOrd="0" presId="urn:microsoft.com/office/officeart/2009/3/layout/HorizontalOrganizationChart#1"/>
    <dgm:cxn modelId="{ACC29A25-4852-42E5-AF1E-1A9E52D75F8E}" type="presParOf" srcId="{5C607734-E5E0-4C28-9E4A-7AD8A05C03B8}" destId="{4564C43A-337A-4422-A32B-E79CAF296053}" srcOrd="0" destOrd="0" presId="urn:microsoft.com/office/officeart/2009/3/layout/HorizontalOrganizationChart#1"/>
    <dgm:cxn modelId="{0431F179-23D8-4A6E-B762-DBD5F69D99ED}" type="presParOf" srcId="{4564C43A-337A-4422-A32B-E79CAF296053}" destId="{3341D4EF-DE77-4F97-801A-1F696143B661}" srcOrd="0" destOrd="0" presId="urn:microsoft.com/office/officeart/2009/3/layout/HorizontalOrganizationChart#1"/>
    <dgm:cxn modelId="{965633B6-E913-4FC1-8052-DD6DF0F1C13B}" type="presParOf" srcId="{3341D4EF-DE77-4F97-801A-1F696143B661}" destId="{EB9C8917-0B92-4032-B508-3519A781AD67}" srcOrd="0" destOrd="0" presId="urn:microsoft.com/office/officeart/2009/3/layout/HorizontalOrganizationChart#1"/>
    <dgm:cxn modelId="{72F30602-47C5-44D0-A304-BC9C89C0002E}" type="presParOf" srcId="{3341D4EF-DE77-4F97-801A-1F696143B661}" destId="{62EA47FC-8176-482A-AADF-625AD70EAC78}" srcOrd="1" destOrd="0" presId="urn:microsoft.com/office/officeart/2009/3/layout/HorizontalOrganizationChart#1"/>
    <dgm:cxn modelId="{4E8945A5-6757-4126-A6CF-9218D14DE9F8}" type="presParOf" srcId="{4564C43A-337A-4422-A32B-E79CAF296053}" destId="{57429522-545F-4834-951E-DE335EFFBE8B}" srcOrd="1" destOrd="0" presId="urn:microsoft.com/office/officeart/2009/3/layout/HorizontalOrganizationChart#1"/>
    <dgm:cxn modelId="{9F28A2D2-C3DD-4DE0-889E-C0D84285248D}" type="presParOf" srcId="{57429522-545F-4834-951E-DE335EFFBE8B}" destId="{0E0AB88D-B53E-4876-96B6-BBA4CF02B98F}" srcOrd="0" destOrd="0" presId="urn:microsoft.com/office/officeart/2009/3/layout/HorizontalOrganizationChart#1"/>
    <dgm:cxn modelId="{2C53391B-5977-45FB-81F5-AB72AEFB3569}" type="presParOf" srcId="{57429522-545F-4834-951E-DE335EFFBE8B}" destId="{C0D00E30-31C3-4006-B30D-6F689B50E24A}" srcOrd="1" destOrd="0" presId="urn:microsoft.com/office/officeart/2009/3/layout/HorizontalOrganizationChart#1"/>
    <dgm:cxn modelId="{CD280B8C-C9B3-436E-9348-26E703B54585}" type="presParOf" srcId="{C0D00E30-31C3-4006-B30D-6F689B50E24A}" destId="{5400B7D8-92F2-4493-B062-8A8FB08310D1}" srcOrd="0" destOrd="0" presId="urn:microsoft.com/office/officeart/2009/3/layout/HorizontalOrganizationChart#1"/>
    <dgm:cxn modelId="{CF0B98C6-4AFF-430F-B6BF-3591C8B0E9B2}" type="presParOf" srcId="{5400B7D8-92F2-4493-B062-8A8FB08310D1}" destId="{2942D930-B8D6-4035-8EAD-6BC42A730EE3}" srcOrd="0" destOrd="0" presId="urn:microsoft.com/office/officeart/2009/3/layout/HorizontalOrganizationChart#1"/>
    <dgm:cxn modelId="{D03CF48B-1691-4680-9E14-15024CB208A2}" type="presParOf" srcId="{5400B7D8-92F2-4493-B062-8A8FB08310D1}" destId="{8E016487-3534-44AE-960E-C1B17E035265}" srcOrd="1" destOrd="0" presId="urn:microsoft.com/office/officeart/2009/3/layout/HorizontalOrganizationChart#1"/>
    <dgm:cxn modelId="{C2A7526C-DAD4-4CF6-99E9-C31B5C808ACE}" type="presParOf" srcId="{C0D00E30-31C3-4006-B30D-6F689B50E24A}" destId="{69E81B90-95C8-49A1-97A5-DFC7ECA87A49}" srcOrd="1" destOrd="0" presId="urn:microsoft.com/office/officeart/2009/3/layout/HorizontalOrganizationChart#1"/>
    <dgm:cxn modelId="{20714F80-2283-4C65-B941-6D0FF9C74932}" type="presParOf" srcId="{C0D00E30-31C3-4006-B30D-6F689B50E24A}" destId="{F561CDE6-F6F4-4B72-BD20-66436A64FE12}" srcOrd="2" destOrd="0" presId="urn:microsoft.com/office/officeart/2009/3/layout/HorizontalOrganizationChart#1"/>
    <dgm:cxn modelId="{661C7BD6-B4A5-4BBC-943C-AA09A1E6A705}" type="presParOf" srcId="{57429522-545F-4834-951E-DE335EFFBE8B}" destId="{03770540-E1FA-4410-8974-014107574BFB}" srcOrd="2" destOrd="0" presId="urn:microsoft.com/office/officeart/2009/3/layout/HorizontalOrganizationChart#1"/>
    <dgm:cxn modelId="{BC45FD3B-3E3E-43E4-BDDD-A806A5601E2C}" type="presParOf" srcId="{57429522-545F-4834-951E-DE335EFFBE8B}" destId="{B3AABE69-09E7-48B2-900F-C255607C8515}" srcOrd="3" destOrd="0" presId="urn:microsoft.com/office/officeart/2009/3/layout/HorizontalOrganizationChart#1"/>
    <dgm:cxn modelId="{10C6CFB9-1228-4031-9466-2A9FE97581FA}" type="presParOf" srcId="{B3AABE69-09E7-48B2-900F-C255607C8515}" destId="{17D3BD6D-41FD-40CF-959D-DCFA441B0138}" srcOrd="0" destOrd="0" presId="urn:microsoft.com/office/officeart/2009/3/layout/HorizontalOrganizationChart#1"/>
    <dgm:cxn modelId="{A58C557E-A570-453A-B8E4-D463F9F0E001}" type="presParOf" srcId="{17D3BD6D-41FD-40CF-959D-DCFA441B0138}" destId="{5564810B-C8FF-4204-90E4-1A5FD3410ACD}" srcOrd="0" destOrd="0" presId="urn:microsoft.com/office/officeart/2009/3/layout/HorizontalOrganizationChart#1"/>
    <dgm:cxn modelId="{10A8510D-2E79-4C83-9BDC-990C9A37A229}" type="presParOf" srcId="{17D3BD6D-41FD-40CF-959D-DCFA441B0138}" destId="{F07CB16B-0A3D-4D14-A080-4BC7D50AD579}" srcOrd="1" destOrd="0" presId="urn:microsoft.com/office/officeart/2009/3/layout/HorizontalOrganizationChart#1"/>
    <dgm:cxn modelId="{D7DD63BE-598D-4026-AEC7-E863E082C293}" type="presParOf" srcId="{B3AABE69-09E7-48B2-900F-C255607C8515}" destId="{C12BB52A-0A15-40E2-9831-871D7DDEA427}" srcOrd="1" destOrd="0" presId="urn:microsoft.com/office/officeart/2009/3/layout/HorizontalOrganizationChart#1"/>
    <dgm:cxn modelId="{9F3D1488-7276-4850-9CC5-3612F38F7502}" type="presParOf" srcId="{B3AABE69-09E7-48B2-900F-C255607C8515}" destId="{7A37A144-8256-48D4-BE46-FD88A60606D0}" srcOrd="2" destOrd="0" presId="urn:microsoft.com/office/officeart/2009/3/layout/HorizontalOrganizationChart#1"/>
    <dgm:cxn modelId="{69C9677B-4724-46C6-871D-13A995F14C4C}" type="presParOf" srcId="{4564C43A-337A-4422-A32B-E79CAF296053}" destId="{2723D223-61D4-4AE0-907E-D6ED37A7ED9D}" srcOrd="2" destOrd="0" presId="urn:microsoft.com/office/officeart/2009/3/layout/HorizontalOrganization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70540-E1FA-4410-8974-014107574BFB}">
      <dsp:nvSpPr>
        <dsp:cNvPr id="0" name=""/>
        <dsp:cNvSpPr/>
      </dsp:nvSpPr>
      <dsp:spPr>
        <a:xfrm>
          <a:off x="2435721" y="1253358"/>
          <a:ext cx="486620" cy="523117"/>
        </a:xfrm>
        <a:custGeom>
          <a:avLst/>
          <a:gdLst/>
          <a:ahLst/>
          <a:cxnLst/>
          <a:rect l="0" t="0" r="0" b="0"/>
          <a:pathLst>
            <a:path>
              <a:moveTo>
                <a:pt x="0" y="0"/>
              </a:moveTo>
              <a:lnTo>
                <a:pt x="243310" y="0"/>
              </a:lnTo>
              <a:lnTo>
                <a:pt x="243310" y="523117"/>
              </a:lnTo>
              <a:lnTo>
                <a:pt x="486620" y="523117"/>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sp>
    <dsp:sp modelId="{0E0AB88D-B53E-4876-96B6-BBA4CF02B98F}">
      <dsp:nvSpPr>
        <dsp:cNvPr id="0" name=""/>
        <dsp:cNvSpPr/>
      </dsp:nvSpPr>
      <dsp:spPr>
        <a:xfrm>
          <a:off x="2435721" y="730240"/>
          <a:ext cx="486620" cy="523117"/>
        </a:xfrm>
        <a:custGeom>
          <a:avLst/>
          <a:gdLst/>
          <a:ahLst/>
          <a:cxnLst/>
          <a:rect l="0" t="0" r="0" b="0"/>
          <a:pathLst>
            <a:path>
              <a:moveTo>
                <a:pt x="0" y="523117"/>
              </a:moveTo>
              <a:lnTo>
                <a:pt x="243310" y="523117"/>
              </a:lnTo>
              <a:lnTo>
                <a:pt x="243310" y="0"/>
              </a:lnTo>
              <a:lnTo>
                <a:pt x="486620" y="0"/>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sp>
    <dsp:sp modelId="{EB9C8917-0B92-4032-B508-3519A781AD67}">
      <dsp:nvSpPr>
        <dsp:cNvPr id="0" name=""/>
        <dsp:cNvSpPr/>
      </dsp:nvSpPr>
      <dsp:spPr>
        <a:xfrm>
          <a:off x="2616" y="882310"/>
          <a:ext cx="2433104" cy="742096"/>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100000"/>
            </a:lnSpc>
            <a:spcBef>
              <a:spcPct val="0"/>
            </a:spcBef>
            <a:spcAft>
              <a:spcPct val="35000"/>
            </a:spcAft>
            <a:buNone/>
          </a:pPr>
          <a:r>
            <a:rPr lang="pt" altLang="zh-CN" sz="3600" kern="1200" dirty="0">
              <a:solidFill>
                <a:srgbClr val="FFFFFF"/>
              </a:solidFill>
            </a:rPr>
            <a:t>Ponteiro</a:t>
          </a:r>
          <a:endParaRPr lang="en-US" sz="3600" kern="1200" dirty="0">
            <a:solidFill>
              <a:srgbClr val="FFFFFF"/>
            </a:solidFill>
          </a:endParaRPr>
        </a:p>
      </dsp:txBody>
      <dsp:txXfrm>
        <a:off x="2616" y="882310"/>
        <a:ext cx="2433104" cy="742096"/>
      </dsp:txXfrm>
    </dsp:sp>
    <dsp:sp modelId="{2942D930-B8D6-4035-8EAD-6BC42A730EE3}">
      <dsp:nvSpPr>
        <dsp:cNvPr id="0" name=""/>
        <dsp:cNvSpPr/>
      </dsp:nvSpPr>
      <dsp:spPr>
        <a:xfrm>
          <a:off x="2922341" y="359192"/>
          <a:ext cx="2433104" cy="742096"/>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100000"/>
            </a:lnSpc>
            <a:spcBef>
              <a:spcPct val="0"/>
            </a:spcBef>
            <a:spcAft>
              <a:spcPct val="35000"/>
            </a:spcAft>
            <a:buNone/>
          </a:pPr>
          <a:r>
            <a:rPr lang="pt" sz="3600" kern="1200" dirty="0">
              <a:solidFill>
                <a:srgbClr val="FFFFFF"/>
              </a:solidFill>
            </a:rPr>
            <a:t>AU-PTR</a:t>
          </a:r>
          <a:endParaRPr lang="en-US" sz="3600" kern="1200" dirty="0">
            <a:solidFill>
              <a:srgbClr val="FFFFFF"/>
            </a:solidFill>
          </a:endParaRPr>
        </a:p>
      </dsp:txBody>
      <dsp:txXfrm>
        <a:off x="2922341" y="359192"/>
        <a:ext cx="2433104" cy="742096"/>
      </dsp:txXfrm>
    </dsp:sp>
    <dsp:sp modelId="{5564810B-C8FF-4204-90E4-1A5FD3410ACD}">
      <dsp:nvSpPr>
        <dsp:cNvPr id="0" name=""/>
        <dsp:cNvSpPr/>
      </dsp:nvSpPr>
      <dsp:spPr>
        <a:xfrm>
          <a:off x="2922341" y="1405427"/>
          <a:ext cx="2433104" cy="742096"/>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100000"/>
            </a:lnSpc>
            <a:spcBef>
              <a:spcPct val="0"/>
            </a:spcBef>
            <a:spcAft>
              <a:spcPct val="35000"/>
            </a:spcAft>
            <a:buNone/>
          </a:pPr>
          <a:r>
            <a:rPr lang="pt" sz="3600" kern="1200" dirty="0">
              <a:solidFill>
                <a:srgbClr val="FFFFFF"/>
              </a:solidFill>
            </a:rPr>
            <a:t>TU-PTR</a:t>
          </a:r>
          <a:endParaRPr lang="en-US" sz="3600" kern="1200" dirty="0">
            <a:solidFill>
              <a:srgbClr val="FFFFFF"/>
            </a:solidFill>
          </a:endParaRPr>
        </a:p>
      </dsp:txBody>
      <dsp:txXfrm>
        <a:off x="2922341" y="1405427"/>
        <a:ext cx="2433104" cy="74209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11/19/2023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dirty="0">
              <a:latin typeface="Huawei Sans" panose="020C0503030203020204" pitchFamily="34" charset="0"/>
            </a:endParaRPr>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9300" y="717550"/>
            <a:ext cx="5559425" cy="3127375"/>
          </a:xfrm>
        </p:spPr>
      </p:sp>
      <p:sp>
        <p:nvSpPr>
          <p:cNvPr id="4" name="备注占位符 3"/>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414424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29439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lnSpc>
                <a:spcPct val="100000"/>
              </a:lnSpc>
            </a:pPr>
            <a:r>
              <a:rPr lang="pt" altLang="zh-CN" dirty="0"/>
              <a:t>Uma estrutura de bloco retangular com 8 bits como unidade. A taxa de quadros é de 8.000 quadros/s e o período de quadros é de 125 μs . O quadro é transmitido linha por linha.</a:t>
            </a:r>
            <a:endParaRPr lang="zh-CN" altLang="zh-CN" dirty="0"/>
          </a:p>
          <a:p>
            <a:pPr>
              <a:lnSpc>
                <a:spcPct val="100000"/>
              </a:lnSpc>
            </a:pPr>
            <a:r>
              <a:rPr lang="pt" altLang="zh-CN" dirty="0"/>
              <a:t>Carga útil:</a:t>
            </a:r>
            <a:endParaRPr lang="zh-CN" altLang="en-US" dirty="0">
              <a:latin typeface="Huawei Sans" panose="020C0503030203020204" pitchFamily="34" charset="0"/>
            </a:endParaRPr>
          </a:p>
          <a:p>
            <a:pPr lvl="1">
              <a:lnSpc>
                <a:spcPct val="100000"/>
              </a:lnSpc>
            </a:pPr>
            <a:r>
              <a:rPr lang="pt" altLang="zh-CN" dirty="0"/>
              <a:t>Transporta dados de serviço em um quadro STM-N.</a:t>
            </a:r>
          </a:p>
          <a:p>
            <a:pPr lvl="1">
              <a:lnSpc>
                <a:spcPct val="100000"/>
              </a:lnSpc>
            </a:pPr>
            <a:r>
              <a:rPr lang="pt" altLang="zh-CN" dirty="0"/>
              <a:t>Uma </a:t>
            </a:r>
            <a:r>
              <a:rPr lang="pt-BR" altLang="zh-CN" dirty="0"/>
              <a:t>cabeçalho</a:t>
            </a:r>
            <a:r>
              <a:rPr lang="pt" altLang="zh-CN" dirty="0"/>
              <a:t> de caminho (POH) é adicionada com blocos de dados como parte da </a:t>
            </a:r>
            <a:r>
              <a:rPr lang="pt-BR" altLang="zh-CN" dirty="0"/>
              <a:t>cabeçalho</a:t>
            </a:r>
            <a:r>
              <a:rPr lang="pt" altLang="zh-CN" dirty="0"/>
              <a:t> para detectar danos aos dados de serviço (sinais de baixa taxa) durante a transmissão. Ou seja, ele realiza monitoramento, gerenciamento e controle de desempenho em tempo real sobre sinais de baixa taxa.</a:t>
            </a:r>
          </a:p>
          <a:p>
            <a:pPr>
              <a:lnSpc>
                <a:spcPct val="100000"/>
              </a:lnSpc>
            </a:pPr>
            <a:r>
              <a:rPr lang="pt-BR" altLang="zh-CN" dirty="0"/>
              <a:t>cabeçalho</a:t>
            </a:r>
            <a:r>
              <a:rPr lang="pt" altLang="zh-CN" dirty="0"/>
              <a:t> de seção (SOH):</a:t>
            </a:r>
            <a:endParaRPr lang="zh-CN" altLang="en-US" dirty="0">
              <a:latin typeface="Huawei Sans" panose="020C0503030203020204" pitchFamily="34" charset="0"/>
            </a:endParaRPr>
          </a:p>
          <a:p>
            <a:pPr lvl="1">
              <a:lnSpc>
                <a:spcPct val="100000"/>
              </a:lnSpc>
            </a:pPr>
            <a:r>
              <a:rPr lang="pt" altLang="zh-CN" dirty="0"/>
              <a:t>Bytes usados para operação, administração e manutenção (OAM) para garantir a transmissão adequada e flexível de dados de carga útil.</a:t>
            </a:r>
          </a:p>
          <a:p>
            <a:pPr lvl="1">
              <a:lnSpc>
                <a:spcPct val="100000"/>
              </a:lnSpc>
            </a:pPr>
            <a:r>
              <a:rPr lang="pt" altLang="zh-CN" dirty="0"/>
              <a:t>Monitora o fluxo do sinal STM-N.</a:t>
            </a:r>
          </a:p>
          <a:p>
            <a:pPr>
              <a:lnSpc>
                <a:spcPct val="100000"/>
              </a:lnSpc>
            </a:pPr>
            <a:r>
              <a:rPr lang="pt" altLang="zh-CN" dirty="0"/>
              <a:t>Ponteiro da unidade de administração (AU-PTR):</a:t>
            </a:r>
            <a:endParaRPr lang="zh-CN" altLang="en-US" dirty="0">
              <a:latin typeface="Huawei Sans" panose="020C0503030203020204" pitchFamily="34" charset="0"/>
            </a:endParaRPr>
          </a:p>
          <a:p>
            <a:pPr lvl="1">
              <a:lnSpc>
                <a:spcPct val="100000"/>
              </a:lnSpc>
            </a:pPr>
            <a:r>
              <a:rPr lang="pt" altLang="zh-CN" dirty="0"/>
              <a:t>É usado para localizar sinais de baixa taxa em um quadro STM-N (carga útil), ou seja, para tornar previsível a posição dos sinais de baixa taxa.</a:t>
            </a:r>
          </a:p>
          <a:p>
            <a:pPr lvl="1">
              <a:lnSpc>
                <a:spcPct val="100000"/>
              </a:lnSpc>
            </a:pPr>
            <a:r>
              <a:rPr lang="pt" altLang="zh-CN" dirty="0"/>
              <a:t>Para sinais de baixa taxa, como E1 e E3, é necessário um ponteiro de dois níveis. Um TU-PTR localiza um pacote pequeno em um pacote médio. Um AU-PTR localiza um pacote de tamanho médio em um pacote de grande porte.</a:t>
            </a:r>
          </a:p>
          <a:p>
            <a:pPr>
              <a:lnSpc>
                <a:spcPct val="100000"/>
              </a:lnSpc>
            </a:pPr>
            <a:r>
              <a:rPr lang="pt" altLang="zh-CN" dirty="0"/>
              <a:t>STM-0 é uma estrutura de informação usada para suportar a conexão camada-seção em SDH. Sua taxa é de 51,84 Mbit/s, que é o equivalente SDH (SONET) do OC-1.</a:t>
            </a:r>
            <a:endParaRPr lang="zh-CN" altLang="en-US" dirty="0">
              <a:latin typeface="Huawei Sans" panose="020C0503030203020204" pitchFamily="34" charset="0"/>
            </a:endParaRPr>
          </a:p>
          <a:p>
            <a:pPr>
              <a:lnSpc>
                <a:spcPct val="100000"/>
              </a:lnSpc>
            </a:pP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7115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9300" y="717550"/>
            <a:ext cx="5559425" cy="3127375"/>
          </a:xfrm>
        </p:spPr>
      </p:sp>
      <p:sp>
        <p:nvSpPr>
          <p:cNvPr id="3" name="备注占位符 2"/>
          <p:cNvSpPr>
            <a:spLocks noGrp="1"/>
          </p:cNvSpPr>
          <p:nvPr>
            <p:ph type="body" idx="1"/>
          </p:nvPr>
        </p:nvSpPr>
        <p:spPr/>
        <p:txBody>
          <a:bodyPr/>
          <a:lstStyle/>
          <a:p>
            <a:r>
              <a:rPr lang="pt" altLang="zh-CN" dirty="0"/>
              <a:t>Payload: transporta dados de serviço em um quadro STM-N.</a:t>
            </a:r>
            <a:endParaRPr lang="zh-CN" altLang="en-US" dirty="0">
              <a:latin typeface="Huawei Sans" panose="020C0503030203020204" pitchFamily="34" charset="0"/>
            </a:endParaRPr>
          </a:p>
          <a:p>
            <a:pPr lvl="1"/>
            <a:r>
              <a:rPr lang="pt" altLang="zh-CN" dirty="0"/>
              <a:t>Uma carga útil contém sinais PDH encapsulados (por exemplo, 2 Mbit/s, 34 Mbit/s e 140 Mbit/s), sinais ATM e pacotes IP. É transportado por um sinal STM-N e transmitido pela rede SDH. Comparando um chassi STM-N a um caminhão, as cargas úteis são carruagens.</a:t>
            </a:r>
          </a:p>
          <a:p>
            <a:pPr lvl="1"/>
            <a:r>
              <a:rPr lang="pt" altLang="zh-CN" dirty="0"/>
              <a:t>Um POH é adicionado quando sinais de baixa taxa são encapsulados para monitorar mercadorias durante o transporte.</a:t>
            </a:r>
          </a:p>
          <a:p>
            <a:r>
              <a:rPr lang="pt" altLang="zh-CN" dirty="0"/>
              <a:t>SOH: monitora fluxos de sinal STM-N. Isso significa que os overheads de seção monitoram todas as mercadorias embaladas em um carro STM-N.</a:t>
            </a:r>
            <a:endParaRPr lang="zh-CN" altLang="en-US" dirty="0">
              <a:latin typeface="Huawei Sans" panose="020C0503030203020204" pitchFamily="34" charset="0"/>
            </a:endParaRPr>
          </a:p>
          <a:p>
            <a:pPr lvl="1"/>
            <a:r>
              <a:rPr lang="pt" altLang="zh-CN" dirty="0"/>
              <a:t>do regenerador (RSOH): monitora a estrutura geral de informações do STM-N.</a:t>
            </a:r>
          </a:p>
          <a:p>
            <a:pPr lvl="1"/>
            <a:r>
              <a:rPr lang="pt" altLang="zh-CN" dirty="0"/>
              <a:t>multiplex (MSOH): monitora a estrutura de informações da camada de seção multiplex no STM-N.</a:t>
            </a:r>
          </a:p>
          <a:p>
            <a:pPr lvl="1"/>
            <a:r>
              <a:rPr lang="pt" altLang="zh-CN" dirty="0"/>
              <a:t>RSOH , MSOH e POH formam um sistema de monitoramento em camadas para transmissão SDH .</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117553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pt" altLang="zh-CN" dirty="0"/>
              <a:t>AU-PTR:</a:t>
            </a:r>
            <a:endParaRPr lang="zh-CN" altLang="en-US" dirty="0">
              <a:latin typeface="Huawei Sans" panose="020C0503030203020204" pitchFamily="34" charset="0"/>
            </a:endParaRPr>
          </a:p>
          <a:p>
            <a:pPr lvl="1"/>
            <a:r>
              <a:rPr lang="pt" altLang="zh-CN" dirty="0"/>
              <a:t>É usado para localizar sinais de baixa taxa em um quadro STM-N (carga útil), ou seja, para tornar previsível a posição dos sinais de baixa taxa.</a:t>
            </a:r>
          </a:p>
          <a:p>
            <a:pPr lvl="1"/>
            <a:r>
              <a:rPr lang="pt" altLang="zh-CN" dirty="0"/>
              <a:t>Ao empacotar o sinal em uma carga útil STM-N, a extremidade de transmissão adiciona AU-PTR para indicar a posição do pacote de sinal na carga útil. Isto é, o pacote de mercadorias a ser carregado no carro recebe um valor de coordenada de posição.</a:t>
            </a:r>
          </a:p>
          <a:p>
            <a:pPr lvl="1"/>
            <a:r>
              <a:rPr lang="pt" altLang="zh-CN" dirty="0"/>
              <a:t>A extremidade de recepção divide o sinal tributário de baixa taxa necessário da carga útil do quadro STM-N de acordo com o valor do ponteiro AU. Ou seja, de acordo com as coordenadas de posição da embalagem da mercadoria, a embalagem necessária é obtida diretamente do transporte.</a:t>
            </a:r>
          </a:p>
          <a:p>
            <a:pPr lvl="1"/>
            <a:r>
              <a:rPr lang="pt" altLang="zh-CN" dirty="0"/>
              <a:t>Como o pacote de mercadorias no transporte é colocado de acordo com uma determinada regra – multiplexação intercalada por bytes, apenas o primeiro pacote de mercadorias no transporte precisa ser localizado.</a:t>
            </a:r>
          </a:p>
          <a:p>
            <a:r>
              <a:rPr lang="pt" altLang="zh-CN" dirty="0"/>
              <a:t>Ponteiro de unidade tributária (TU-PTR):</a:t>
            </a:r>
            <a:endParaRPr lang="zh-CN" altLang="en-US" dirty="0">
              <a:latin typeface="Huawei Sans" panose="020C0503030203020204" pitchFamily="34" charset="0"/>
            </a:endParaRPr>
          </a:p>
          <a:p>
            <a:pPr lvl="1"/>
            <a:r>
              <a:rPr lang="pt" altLang="zh-CN" dirty="0"/>
              <a:t>Para sinais de baixa taxa, como 2M e 34M, o pacote após a embalagem é muito pequeno e, portanto, é necessário o posicionamento do ponteiro de dois níveis. Um TU-PTR localiza um pacote pequeno em um pacote médio. Um AU-PTR localiza um pacote de tamanho médio em um pacote de grande porte.</a:t>
            </a: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1080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O que é multiplexação intercalada de bytes?</a:t>
            </a:r>
            <a:endParaRPr lang="zh-CN" altLang="zh-CN" dirty="0"/>
          </a:p>
          <a:p>
            <a:r>
              <a:rPr lang="pt" altLang="zh-CN" dirty="0"/>
              <a:t>Vejamos um exemplo. Existem três sinais e cada quadro possui três bytes.</a:t>
            </a:r>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r>
              <a:rPr lang="pt" altLang="zh-CN" dirty="0"/>
              <a:t>Se os três sinais forem multiplexados no sinal D no modo de multiplexação intercalada por bytes, D será uma estrutura de quadro com nove bytes. A figura a seguir mostra a sequência dos nove bytes.</a:t>
            </a:r>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r>
              <a:rPr lang="pt" altLang="zh-CN" dirty="0"/>
              <a:t>Este modo de multiplexação é a multiplexação intercalada de bytes </a:t>
            </a:r>
            <a:r>
              <a:rPr lang="pt" altLang="zh-CN"/>
              <a:t>.</a:t>
            </a:r>
            <a:endParaRPr lang="zh-CN" altLang="en-US" dirty="0">
              <a:latin typeface="Huawei Sans" panose="020C0503030203020204" pitchFamily="34" charset="0"/>
            </a:endParaRPr>
          </a:p>
        </p:txBody>
      </p:sp>
      <p:sp>
        <p:nvSpPr>
          <p:cNvPr id="8" name="矩形 7"/>
          <p:cNvSpPr/>
          <p:nvPr/>
        </p:nvSpPr>
        <p:spPr>
          <a:xfrm>
            <a:off x="1662869" y="5233589"/>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A1</a:t>
            </a:r>
            <a:endParaRPr lang="zh-CN" altLang="en-US" sz="1100" dirty="0">
              <a:latin typeface="Huawei Sans" panose="020C0503030203020204" pitchFamily="34" charset="0"/>
            </a:endParaRPr>
          </a:p>
        </p:txBody>
      </p:sp>
      <p:sp>
        <p:nvSpPr>
          <p:cNvPr id="11" name="矩形 10"/>
          <p:cNvSpPr/>
          <p:nvPr/>
        </p:nvSpPr>
        <p:spPr>
          <a:xfrm>
            <a:off x="2061141" y="5233589"/>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A2</a:t>
            </a:r>
            <a:endParaRPr lang="zh-CN" altLang="en-US" sz="1100" dirty="0">
              <a:latin typeface="Huawei Sans" panose="020C0503030203020204" pitchFamily="34" charset="0"/>
            </a:endParaRPr>
          </a:p>
        </p:txBody>
      </p:sp>
      <p:sp>
        <p:nvSpPr>
          <p:cNvPr id="12" name="矩形 11"/>
          <p:cNvSpPr/>
          <p:nvPr/>
        </p:nvSpPr>
        <p:spPr>
          <a:xfrm>
            <a:off x="2459412" y="5233795"/>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A3</a:t>
            </a:r>
            <a:endParaRPr lang="zh-CN" altLang="en-US" sz="1100" dirty="0">
              <a:latin typeface="Huawei Sans" panose="020C0503030203020204" pitchFamily="34" charset="0"/>
            </a:endParaRPr>
          </a:p>
        </p:txBody>
      </p:sp>
      <p:sp>
        <p:nvSpPr>
          <p:cNvPr id="13" name="矩形 12"/>
          <p:cNvSpPr/>
          <p:nvPr/>
        </p:nvSpPr>
        <p:spPr>
          <a:xfrm>
            <a:off x="3044632" y="5233589"/>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B1 _</a:t>
            </a:r>
            <a:endParaRPr lang="zh-CN" altLang="en-US" sz="1100" dirty="0">
              <a:latin typeface="Huawei Sans" panose="020C0503030203020204" pitchFamily="34" charset="0"/>
            </a:endParaRPr>
          </a:p>
        </p:txBody>
      </p:sp>
      <p:sp>
        <p:nvSpPr>
          <p:cNvPr id="14" name="矩形 13"/>
          <p:cNvSpPr/>
          <p:nvPr/>
        </p:nvSpPr>
        <p:spPr>
          <a:xfrm>
            <a:off x="3442904" y="5233589"/>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B2</a:t>
            </a:r>
            <a:endParaRPr lang="zh-CN" altLang="en-US" sz="1100" dirty="0">
              <a:latin typeface="Huawei Sans" panose="020C0503030203020204" pitchFamily="34" charset="0"/>
            </a:endParaRPr>
          </a:p>
        </p:txBody>
      </p:sp>
      <p:sp>
        <p:nvSpPr>
          <p:cNvPr id="15" name="矩形 14"/>
          <p:cNvSpPr/>
          <p:nvPr/>
        </p:nvSpPr>
        <p:spPr>
          <a:xfrm>
            <a:off x="3841176" y="5233795"/>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B3</a:t>
            </a:r>
            <a:endParaRPr lang="zh-CN" altLang="en-US" sz="1100" dirty="0">
              <a:latin typeface="Huawei Sans" panose="020C0503030203020204" pitchFamily="34" charset="0"/>
            </a:endParaRPr>
          </a:p>
        </p:txBody>
      </p:sp>
      <p:sp>
        <p:nvSpPr>
          <p:cNvPr id="16" name="矩形 15"/>
          <p:cNvSpPr/>
          <p:nvPr/>
        </p:nvSpPr>
        <p:spPr>
          <a:xfrm>
            <a:off x="4426396" y="5230645"/>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C1</a:t>
            </a:r>
            <a:endParaRPr lang="zh-CN" altLang="en-US" sz="1100" dirty="0">
              <a:latin typeface="Huawei Sans" panose="020C0503030203020204" pitchFamily="34" charset="0"/>
            </a:endParaRPr>
          </a:p>
        </p:txBody>
      </p:sp>
      <p:sp>
        <p:nvSpPr>
          <p:cNvPr id="17" name="矩形 16"/>
          <p:cNvSpPr/>
          <p:nvPr/>
        </p:nvSpPr>
        <p:spPr>
          <a:xfrm>
            <a:off x="4824668" y="5230645"/>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C2</a:t>
            </a:r>
            <a:endParaRPr lang="zh-CN" altLang="en-US" sz="1100" dirty="0">
              <a:latin typeface="Huawei Sans" panose="020C0503030203020204" pitchFamily="34" charset="0"/>
            </a:endParaRPr>
          </a:p>
        </p:txBody>
      </p:sp>
      <p:sp>
        <p:nvSpPr>
          <p:cNvPr id="18" name="矩形 17"/>
          <p:cNvSpPr/>
          <p:nvPr/>
        </p:nvSpPr>
        <p:spPr>
          <a:xfrm>
            <a:off x="5222939" y="5230850"/>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C3</a:t>
            </a:r>
            <a:endParaRPr lang="zh-CN" altLang="en-US" sz="1100" dirty="0">
              <a:latin typeface="Huawei Sans" panose="020C0503030203020204" pitchFamily="34" charset="0"/>
            </a:endParaRPr>
          </a:p>
        </p:txBody>
      </p:sp>
      <p:sp>
        <p:nvSpPr>
          <p:cNvPr id="19" name="文本框 18"/>
          <p:cNvSpPr txBox="1"/>
          <p:nvPr/>
        </p:nvSpPr>
        <p:spPr>
          <a:xfrm>
            <a:off x="1880832" y="4866335"/>
            <a:ext cx="328006" cy="261610"/>
          </a:xfrm>
          <a:prstGeom prst="rect">
            <a:avLst/>
          </a:prstGeom>
          <a:noFill/>
        </p:spPr>
        <p:txBody>
          <a:bodyPr wrap="square" rtlCol="0">
            <a:spAutoFit/>
          </a:bodyPr>
          <a:lstStyle/>
          <a:p>
            <a:r>
              <a:rPr lang="pt" altLang="zh-CN" sz="1100" dirty="0">
                <a:latin typeface="Huawei Sans" panose="020C0503030203020204" pitchFamily="34" charset="0"/>
              </a:rPr>
              <a:t>A</a:t>
            </a:r>
            <a:endParaRPr lang="zh-CN" altLang="en-US" sz="1100" dirty="0">
              <a:latin typeface="Huawei Sans" panose="020C0503030203020204" pitchFamily="34" charset="0"/>
            </a:endParaRPr>
          </a:p>
        </p:txBody>
      </p:sp>
      <p:sp>
        <p:nvSpPr>
          <p:cNvPr id="20" name="文本框 19"/>
          <p:cNvSpPr txBox="1"/>
          <p:nvPr/>
        </p:nvSpPr>
        <p:spPr>
          <a:xfrm>
            <a:off x="3267110" y="4865310"/>
            <a:ext cx="328006" cy="261610"/>
          </a:xfrm>
          <a:prstGeom prst="rect">
            <a:avLst/>
          </a:prstGeom>
          <a:noFill/>
        </p:spPr>
        <p:txBody>
          <a:bodyPr wrap="square" rtlCol="0">
            <a:spAutoFit/>
          </a:bodyPr>
          <a:lstStyle/>
          <a:p>
            <a:r>
              <a:rPr lang="pt" altLang="zh-CN" sz="1100" dirty="0">
                <a:latin typeface="Huawei Sans" panose="020C0503030203020204" pitchFamily="34" charset="0"/>
              </a:rPr>
              <a:t>B</a:t>
            </a:r>
            <a:endParaRPr lang="zh-CN" altLang="en-US" sz="1100" dirty="0">
              <a:latin typeface="Huawei Sans" panose="020C0503030203020204" pitchFamily="34" charset="0"/>
            </a:endParaRPr>
          </a:p>
        </p:txBody>
      </p:sp>
      <p:sp>
        <p:nvSpPr>
          <p:cNvPr id="21" name="文本框 20"/>
          <p:cNvSpPr txBox="1"/>
          <p:nvPr/>
        </p:nvSpPr>
        <p:spPr>
          <a:xfrm>
            <a:off x="4620511" y="4859073"/>
            <a:ext cx="328006" cy="261610"/>
          </a:xfrm>
          <a:prstGeom prst="rect">
            <a:avLst/>
          </a:prstGeom>
          <a:noFill/>
        </p:spPr>
        <p:txBody>
          <a:bodyPr wrap="square" rtlCol="0">
            <a:spAutoFit/>
          </a:bodyPr>
          <a:lstStyle/>
          <a:p>
            <a:r>
              <a:rPr lang="pt" altLang="zh-CN" sz="1100" dirty="0">
                <a:latin typeface="Huawei Sans" panose="020C0503030203020204" pitchFamily="34" charset="0"/>
              </a:rPr>
              <a:t>C</a:t>
            </a:r>
            <a:endParaRPr lang="zh-CN" altLang="en-US" sz="1100" dirty="0">
              <a:latin typeface="Huawei Sans" panose="020C0503030203020204" pitchFamily="34" charset="0"/>
            </a:endParaRPr>
          </a:p>
        </p:txBody>
      </p:sp>
      <p:sp>
        <p:nvSpPr>
          <p:cNvPr id="22" name="矩形 21"/>
          <p:cNvSpPr/>
          <p:nvPr/>
        </p:nvSpPr>
        <p:spPr>
          <a:xfrm>
            <a:off x="1768409" y="6348013"/>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A1</a:t>
            </a:r>
            <a:endParaRPr lang="zh-CN" altLang="en-US" sz="1100" dirty="0">
              <a:latin typeface="Huawei Sans" panose="020C0503030203020204" pitchFamily="34" charset="0"/>
            </a:endParaRPr>
          </a:p>
        </p:txBody>
      </p:sp>
      <p:sp>
        <p:nvSpPr>
          <p:cNvPr id="23" name="矩形 22"/>
          <p:cNvSpPr/>
          <p:nvPr/>
        </p:nvSpPr>
        <p:spPr>
          <a:xfrm>
            <a:off x="2166681" y="6348013"/>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B1</a:t>
            </a:r>
            <a:endParaRPr lang="zh-CN" altLang="en-US" sz="1100" dirty="0">
              <a:latin typeface="Huawei Sans" panose="020C0503030203020204" pitchFamily="34" charset="0"/>
            </a:endParaRPr>
          </a:p>
        </p:txBody>
      </p:sp>
      <p:sp>
        <p:nvSpPr>
          <p:cNvPr id="24" name="矩形 23"/>
          <p:cNvSpPr/>
          <p:nvPr/>
        </p:nvSpPr>
        <p:spPr>
          <a:xfrm>
            <a:off x="2564952" y="6348218"/>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C1</a:t>
            </a:r>
            <a:endParaRPr lang="zh-CN" altLang="en-US" sz="1100" dirty="0">
              <a:latin typeface="Huawei Sans" panose="020C0503030203020204" pitchFamily="34" charset="0"/>
            </a:endParaRPr>
          </a:p>
        </p:txBody>
      </p:sp>
      <p:sp>
        <p:nvSpPr>
          <p:cNvPr id="25" name="矩形 24"/>
          <p:cNvSpPr/>
          <p:nvPr/>
        </p:nvSpPr>
        <p:spPr>
          <a:xfrm>
            <a:off x="2960259" y="6348013"/>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A2</a:t>
            </a:r>
            <a:endParaRPr lang="zh-CN" altLang="en-US" sz="1100" dirty="0">
              <a:latin typeface="Huawei Sans" panose="020C0503030203020204" pitchFamily="34" charset="0"/>
            </a:endParaRPr>
          </a:p>
        </p:txBody>
      </p:sp>
      <p:sp>
        <p:nvSpPr>
          <p:cNvPr id="26" name="矩形 25"/>
          <p:cNvSpPr/>
          <p:nvPr/>
        </p:nvSpPr>
        <p:spPr>
          <a:xfrm>
            <a:off x="3358532" y="6348013"/>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B2</a:t>
            </a:r>
            <a:endParaRPr lang="zh-CN" altLang="en-US" sz="1100" dirty="0">
              <a:latin typeface="Huawei Sans" panose="020C0503030203020204" pitchFamily="34" charset="0"/>
            </a:endParaRPr>
          </a:p>
        </p:txBody>
      </p:sp>
      <p:sp>
        <p:nvSpPr>
          <p:cNvPr id="27" name="矩形 26"/>
          <p:cNvSpPr/>
          <p:nvPr/>
        </p:nvSpPr>
        <p:spPr>
          <a:xfrm>
            <a:off x="3756803" y="6348218"/>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C2</a:t>
            </a:r>
            <a:endParaRPr lang="zh-CN" altLang="en-US" sz="1100" dirty="0">
              <a:latin typeface="Huawei Sans" panose="020C0503030203020204" pitchFamily="34" charset="0"/>
            </a:endParaRPr>
          </a:p>
        </p:txBody>
      </p:sp>
      <p:sp>
        <p:nvSpPr>
          <p:cNvPr id="28" name="矩形 27"/>
          <p:cNvSpPr/>
          <p:nvPr/>
        </p:nvSpPr>
        <p:spPr>
          <a:xfrm>
            <a:off x="4153427" y="6345068"/>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A3</a:t>
            </a:r>
            <a:endParaRPr lang="zh-CN" altLang="en-US" sz="1100" dirty="0">
              <a:latin typeface="Huawei Sans" panose="020C0503030203020204" pitchFamily="34" charset="0"/>
            </a:endParaRPr>
          </a:p>
        </p:txBody>
      </p:sp>
      <p:sp>
        <p:nvSpPr>
          <p:cNvPr id="29" name="矩形 28"/>
          <p:cNvSpPr/>
          <p:nvPr/>
        </p:nvSpPr>
        <p:spPr>
          <a:xfrm>
            <a:off x="4551699" y="6345068"/>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B3</a:t>
            </a:r>
            <a:endParaRPr lang="zh-CN" altLang="en-US" sz="1100" dirty="0">
              <a:latin typeface="Huawei Sans" panose="020C0503030203020204" pitchFamily="34" charset="0"/>
            </a:endParaRPr>
          </a:p>
        </p:txBody>
      </p:sp>
      <p:sp>
        <p:nvSpPr>
          <p:cNvPr id="30" name="矩形 29"/>
          <p:cNvSpPr/>
          <p:nvPr/>
        </p:nvSpPr>
        <p:spPr>
          <a:xfrm>
            <a:off x="4949971" y="6345274"/>
            <a:ext cx="398272" cy="169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 altLang="zh-CN" sz="1100" dirty="0">
                <a:latin typeface="Huawei Sans" panose="020C0503030203020204" pitchFamily="34" charset="0"/>
              </a:rPr>
              <a:t>C3</a:t>
            </a:r>
            <a:endParaRPr lang="zh-CN" altLang="en-US" sz="1100"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62838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pt" altLang="zh-CN" dirty="0"/>
              <a:t>G.707 – tipo e capacidade VC</a:t>
            </a:r>
            <a:endParaRPr lang="zh-CN" altLang="en-US" dirty="0">
              <a:latin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20556773"/>
              </p:ext>
            </p:extLst>
          </p:nvPr>
        </p:nvGraphicFramePr>
        <p:xfrm>
          <a:off x="742950" y="4666310"/>
          <a:ext cx="5568987" cy="3519210"/>
        </p:xfrm>
        <a:graphic>
          <a:graphicData uri="http://schemas.openxmlformats.org/drawingml/2006/table">
            <a:tbl>
              <a:tblPr/>
              <a:tblGrid>
                <a:gridCol w="1113797">
                  <a:extLst>
                    <a:ext uri="{9D8B030D-6E8A-4147-A177-3AD203B41FA5}">
                      <a16:colId xmlns:a16="http://schemas.microsoft.com/office/drawing/2014/main" val="20000"/>
                    </a:ext>
                  </a:extLst>
                </a:gridCol>
                <a:gridCol w="2227595">
                  <a:extLst>
                    <a:ext uri="{9D8B030D-6E8A-4147-A177-3AD203B41FA5}">
                      <a16:colId xmlns:a16="http://schemas.microsoft.com/office/drawing/2014/main" val="20001"/>
                    </a:ext>
                  </a:extLst>
                </a:gridCol>
                <a:gridCol w="2227595">
                  <a:extLst>
                    <a:ext uri="{9D8B030D-6E8A-4147-A177-3AD203B41FA5}">
                      <a16:colId xmlns:a16="http://schemas.microsoft.com/office/drawing/2014/main" val="20002"/>
                    </a:ext>
                  </a:extLst>
                </a:gridCol>
              </a:tblGrid>
              <a:tr h="224425">
                <a:tc>
                  <a:txBody>
                    <a:bodyPr/>
                    <a:lstStyle/>
                    <a:p>
                      <a:pPr algn="ctr"/>
                      <a:r>
                        <a:rPr lang="pt" altLang="zh-CN" sz="1000" b="1" dirty="0">
                          <a:effectLst/>
                        </a:rPr>
                        <a:t>VC</a:t>
                      </a:r>
                      <a:r>
                        <a:rPr lang="pt" altLang="en-US" sz="1000" b="1" dirty="0">
                          <a:effectLst/>
                        </a:rPr>
                        <a:t> </a:t>
                      </a:r>
                      <a:r>
                        <a:rPr lang="pt" altLang="zh-CN" sz="1000" b="1" dirty="0">
                          <a:effectLst/>
                        </a:rPr>
                        <a:t>Tipo</a:t>
                      </a:r>
                      <a:endParaRPr lang="zh-CN" altLang="en-US" sz="1000" b="1" dirty="0">
                        <a:solidFill>
                          <a:schemeClr val="bg1"/>
                        </a:solidFill>
                        <a:effectLst/>
                        <a:latin typeface="Huawei Sans" panose="020C0503030203020204" pitchFamily="34" charset="0"/>
                        <a:ea typeface="+mn-ea"/>
                      </a:endParaRPr>
                    </a:p>
                  </a:txBody>
                  <a:tcPr marL="90000" marR="90000" marT="46800" marB="468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pt" altLang="zh-CN" sz="1000" b="1" dirty="0">
                          <a:effectLst/>
                        </a:rPr>
                        <a:t>VC</a:t>
                      </a:r>
                      <a:r>
                        <a:rPr lang="pt" altLang="en-US" sz="1000" b="1" dirty="0">
                          <a:effectLst/>
                        </a:rPr>
                        <a:t> </a:t>
                      </a:r>
                      <a:r>
                        <a:rPr lang="pt" altLang="zh-CN" sz="1000" b="1" dirty="0">
                          <a:effectLst/>
                        </a:rPr>
                        <a:t>Largura de banda</a:t>
                      </a:r>
                      <a:endParaRPr lang="zh-CN" altLang="en-US" sz="1000" b="1" dirty="0">
                        <a:solidFill>
                          <a:schemeClr val="bg1"/>
                        </a:solidFill>
                        <a:effectLst/>
                        <a:latin typeface="Huawei Sans" panose="020C0503030203020204" pitchFamily="34" charset="0"/>
                        <a:ea typeface="+mn-ea"/>
                      </a:endParaRPr>
                    </a:p>
                  </a:txBody>
                  <a:tcPr marL="90000" marR="90000" marT="46800" marB="46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pt" altLang="zh-CN" sz="1000" b="1" dirty="0">
                          <a:effectLst/>
                        </a:rPr>
                        <a:t>VC</a:t>
                      </a:r>
                      <a:r>
                        <a:rPr lang="pt" altLang="en-US" sz="1000" b="1" dirty="0">
                          <a:effectLst/>
                        </a:rPr>
                        <a:t> </a:t>
                      </a:r>
                      <a:r>
                        <a:rPr lang="pt" altLang="zh-CN" sz="1000" b="1" dirty="0">
                          <a:effectLst/>
                        </a:rPr>
                        <a:t>Carga útil</a:t>
                      </a:r>
                      <a:endParaRPr lang="zh-CN" altLang="en-US" sz="1000" b="1" dirty="0">
                        <a:solidFill>
                          <a:schemeClr val="bg1"/>
                        </a:solidFill>
                        <a:effectLst/>
                        <a:latin typeface="Huawei Sans" panose="020C0503030203020204" pitchFamily="34" charset="0"/>
                        <a:ea typeface="+mn-ea"/>
                      </a:endParaRPr>
                    </a:p>
                  </a:txBody>
                  <a:tcPr marL="90000" marR="90000" marT="46800" marB="46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VC-11</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1664kbit/s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1600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VC-12</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2.240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2.176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VC-2</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6.848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6.784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VC-3</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48.960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48.384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150 3 36 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149.760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VC-4-4c</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601 344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599.040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VC-4-16c</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2.405.376 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5000"/>
                        </a:lnSpc>
                        <a:spcBef>
                          <a:spcPct val="0"/>
                        </a:spcBef>
                        <a:spcAft>
                          <a:spcPts val="600"/>
                        </a:spcAft>
                        <a:buClrTx/>
                        <a:buSzPct val="70000"/>
                        <a:buFont typeface="Wingdings" panose="05000000000000000000" pitchFamily="2" charset="2"/>
                        <a:buNone/>
                      </a:pPr>
                      <a:r>
                        <a:rPr kumimoji="0" lang="pt" altLang="zh-CN" sz="1000" u="none" strike="noStrike" cap="none" normalizeH="0" baseline="0" dirty="0">
                          <a:ln>
                            <a:noFill/>
                          </a:ln>
                          <a:effectLst/>
                        </a:rPr>
                        <a:t>2.396.160 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VC-4-64c</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9.621.504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9.584.640 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VC-4-256c</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38.486.016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B w="28575" cap="flat" cmpd="sng" algn="ctr">
                      <a:solidFill>
                        <a:schemeClr val="tx1"/>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38.338.560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602945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pt" altLang="zh-CN" dirty="0"/>
              <a:t>G.707 – tipo e capacidade VC</a:t>
            </a:r>
            <a:endParaRPr lang="zh-CN" altLang="en-US" dirty="0">
              <a:latin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20556773"/>
              </p:ext>
            </p:extLst>
          </p:nvPr>
        </p:nvGraphicFramePr>
        <p:xfrm>
          <a:off x="742950" y="4666310"/>
          <a:ext cx="5568987" cy="3519210"/>
        </p:xfrm>
        <a:graphic>
          <a:graphicData uri="http://schemas.openxmlformats.org/drawingml/2006/table">
            <a:tbl>
              <a:tblPr/>
              <a:tblGrid>
                <a:gridCol w="1113797">
                  <a:extLst>
                    <a:ext uri="{9D8B030D-6E8A-4147-A177-3AD203B41FA5}">
                      <a16:colId xmlns:a16="http://schemas.microsoft.com/office/drawing/2014/main" val="20000"/>
                    </a:ext>
                  </a:extLst>
                </a:gridCol>
                <a:gridCol w="2227595">
                  <a:extLst>
                    <a:ext uri="{9D8B030D-6E8A-4147-A177-3AD203B41FA5}">
                      <a16:colId xmlns:a16="http://schemas.microsoft.com/office/drawing/2014/main" val="20001"/>
                    </a:ext>
                  </a:extLst>
                </a:gridCol>
                <a:gridCol w="2227595">
                  <a:extLst>
                    <a:ext uri="{9D8B030D-6E8A-4147-A177-3AD203B41FA5}">
                      <a16:colId xmlns:a16="http://schemas.microsoft.com/office/drawing/2014/main" val="20002"/>
                    </a:ext>
                  </a:extLst>
                </a:gridCol>
              </a:tblGrid>
              <a:tr h="224425">
                <a:tc>
                  <a:txBody>
                    <a:bodyPr/>
                    <a:lstStyle/>
                    <a:p>
                      <a:pPr algn="ctr"/>
                      <a:r>
                        <a:rPr lang="pt" altLang="zh-CN" sz="1000" b="1" dirty="0">
                          <a:effectLst/>
                        </a:rPr>
                        <a:t>VC</a:t>
                      </a:r>
                      <a:r>
                        <a:rPr lang="pt" altLang="en-US" sz="1000" b="1" dirty="0">
                          <a:effectLst/>
                        </a:rPr>
                        <a:t> </a:t>
                      </a:r>
                      <a:r>
                        <a:rPr lang="pt" altLang="zh-CN" sz="1000" b="1" dirty="0">
                          <a:effectLst/>
                        </a:rPr>
                        <a:t>Tipo</a:t>
                      </a:r>
                      <a:endParaRPr lang="zh-CN" altLang="en-US" sz="1000" b="1" dirty="0">
                        <a:solidFill>
                          <a:schemeClr val="bg1"/>
                        </a:solidFill>
                        <a:effectLst/>
                        <a:latin typeface="Huawei Sans" panose="020C0503030203020204" pitchFamily="34" charset="0"/>
                        <a:ea typeface="+mn-ea"/>
                      </a:endParaRPr>
                    </a:p>
                  </a:txBody>
                  <a:tcPr marL="90000" marR="90000" marT="46800" marB="468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pt" altLang="zh-CN" sz="1000" b="1" dirty="0">
                          <a:effectLst/>
                        </a:rPr>
                        <a:t>VC</a:t>
                      </a:r>
                      <a:r>
                        <a:rPr lang="pt" altLang="en-US" sz="1000" b="1" dirty="0">
                          <a:effectLst/>
                        </a:rPr>
                        <a:t> </a:t>
                      </a:r>
                      <a:r>
                        <a:rPr lang="pt" altLang="zh-CN" sz="1000" b="1" dirty="0">
                          <a:effectLst/>
                        </a:rPr>
                        <a:t>Largura de banda</a:t>
                      </a:r>
                      <a:endParaRPr lang="zh-CN" altLang="en-US" sz="1000" b="1" dirty="0">
                        <a:solidFill>
                          <a:schemeClr val="bg1"/>
                        </a:solidFill>
                        <a:effectLst/>
                        <a:latin typeface="Huawei Sans" panose="020C0503030203020204" pitchFamily="34" charset="0"/>
                        <a:ea typeface="+mn-ea"/>
                      </a:endParaRPr>
                    </a:p>
                  </a:txBody>
                  <a:tcPr marL="90000" marR="90000" marT="46800" marB="46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pt" altLang="zh-CN" sz="1000" b="1" dirty="0">
                          <a:effectLst/>
                        </a:rPr>
                        <a:t>VC</a:t>
                      </a:r>
                      <a:r>
                        <a:rPr lang="pt" altLang="en-US" sz="1000" b="1" dirty="0">
                          <a:effectLst/>
                        </a:rPr>
                        <a:t> </a:t>
                      </a:r>
                      <a:r>
                        <a:rPr lang="pt" altLang="zh-CN" sz="1000" b="1" dirty="0">
                          <a:effectLst/>
                        </a:rPr>
                        <a:t>Carga útil</a:t>
                      </a:r>
                      <a:endParaRPr lang="zh-CN" altLang="en-US" sz="1000" b="1" dirty="0">
                        <a:solidFill>
                          <a:schemeClr val="bg1"/>
                        </a:solidFill>
                        <a:effectLst/>
                        <a:latin typeface="Huawei Sans" panose="020C0503030203020204" pitchFamily="34" charset="0"/>
                        <a:ea typeface="+mn-ea"/>
                      </a:endParaRPr>
                    </a:p>
                  </a:txBody>
                  <a:tcPr marL="90000" marR="90000" marT="46800" marB="46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VC-11</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1664kbit/s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1600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VC-12</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2.240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2.176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VC-2</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6.848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6.784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VC-3</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48.960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48.384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150 3 36 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149.760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VC-4-4c</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601 344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599.040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VC-4-16c</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2.405.376 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5000"/>
                        </a:lnSpc>
                        <a:spcBef>
                          <a:spcPct val="0"/>
                        </a:spcBef>
                        <a:spcAft>
                          <a:spcPts val="600"/>
                        </a:spcAft>
                        <a:buClrTx/>
                        <a:buSzPct val="70000"/>
                        <a:buFont typeface="Wingdings" panose="05000000000000000000" pitchFamily="2" charset="2"/>
                        <a:buNone/>
                      </a:pPr>
                      <a:r>
                        <a:rPr kumimoji="0" lang="pt" altLang="zh-CN" sz="1000" u="none" strike="noStrike" cap="none" normalizeH="0" baseline="0" dirty="0">
                          <a:ln>
                            <a:noFill/>
                          </a:ln>
                          <a:effectLst/>
                        </a:rPr>
                        <a:t>2.396.160 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VC-4-64c</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9.621.504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9.584.640 kbit/s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VC-4-256c</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38.486.016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B w="28575" cap="flat" cmpd="sng" algn="ctr">
                      <a:solidFill>
                        <a:schemeClr val="tx1"/>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38.338.560 kbps</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0000" marR="90000" marT="46800" marB="46800"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37941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C-4: contêiner 4. É a estrutura de informação padrão correspondente a 140M e implementa a função de adaptação de taxa.</a:t>
            </a:r>
            <a:endParaRPr lang="zh-CN" altLang="zh-CN" dirty="0"/>
          </a:p>
          <a:p>
            <a:pPr lvl="0"/>
            <a:r>
              <a:rPr lang="pt" altLang="zh-CN" dirty="0"/>
              <a:t>VC-4: contêiner virtual 4. É a estrutura de informação padrão correspondente ao C-4 e monitora o desempenho dos sinais carregados de 140 Mbit/s em tempo real.</a:t>
            </a:r>
            <a:endParaRPr lang="zh-CN" altLang="zh-CN" dirty="0"/>
          </a:p>
          <a:p>
            <a:pPr lvl="0"/>
            <a:r>
              <a:rPr lang="pt" altLang="zh-CN" dirty="0"/>
              <a:t>AU-4: unidade de administração 4. É a estrutura de informação correspondente ao VC-4.</a:t>
            </a:r>
            <a:endParaRPr lang="zh-CN" altLang="zh-CN" dirty="0"/>
          </a:p>
          <a:p>
            <a:r>
              <a:rPr lang="pt" altLang="zh-CN" dirty="0"/>
              <a:t>Caminho de multiplexação: 140M -&gt; C-4 -&gt; VC-4 -&gt; AU-4 -&gt; STM-1. Portanto, os sinais STM-1 podem ser multiplexados em apenas um sinal de 140 Mbit/s.</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83051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C-3: contêiner 3. É a estrutura de informação padrão correspondente a 34M e implementa adaptação de taxa.</a:t>
            </a:r>
            <a:endParaRPr lang="zh-CN" altLang="zh-CN" dirty="0"/>
          </a:p>
          <a:p>
            <a:pPr lvl="0"/>
            <a:r>
              <a:rPr lang="pt" altLang="zh-CN" dirty="0"/>
              <a:t>VC-3: contêiner virtual 3. É a estrutura de informação padrão correspondente ao C-3 e monitora o desempenho dos sinais carregados de 34 Mbit/s em tempo real.</a:t>
            </a:r>
            <a:endParaRPr lang="zh-CN" altLang="zh-CN" dirty="0"/>
          </a:p>
          <a:p>
            <a:pPr lvl="0"/>
            <a:r>
              <a:rPr lang="pt" altLang="zh-CN" dirty="0"/>
              <a:t>TU-3: unidade tributária 3. É a estrutura de informação padrão correspondente ao VC-3 e implementa o posicionamento do ponteiro de nível 1.</a:t>
            </a:r>
            <a:endParaRPr lang="zh-CN" altLang="zh-CN" dirty="0"/>
          </a:p>
          <a:p>
            <a:pPr lvl="0"/>
            <a:r>
              <a:rPr lang="pt" altLang="zh-CN" dirty="0"/>
              <a:t>TUG-3: grupo de unidades tributárias 3. É a estrutura de informação padrão correspondente ao TU-3.</a:t>
            </a:r>
            <a:endParaRPr lang="zh-CN" altLang="zh-CN" dirty="0"/>
          </a:p>
          <a:p>
            <a:r>
              <a:rPr lang="pt" altLang="zh-CN" dirty="0"/>
              <a:t>Caminho de multiplexação: 34M -&gt; C-3 -&gt; VC-3 -&gt; TU-3 -&gt; TUG-3; três TUG-3 -&gt; VC-4 -&gt; STM-1. Portanto, um sinal STM-1 suporta apenas a multiplexação de apenas três sinais de 34 Mbit/s.</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099067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C-12: contêiner 12. É a estrutura de informação padrão correspondente a 2M e implementa adaptação de taxa. Quatro quadros básicos formam um multiframe.</a:t>
            </a:r>
            <a:endParaRPr lang="zh-CN" altLang="zh-CN" dirty="0"/>
          </a:p>
          <a:p>
            <a:pPr lvl="0"/>
            <a:r>
              <a:rPr lang="pt" altLang="zh-CN" dirty="0"/>
              <a:t>VC-12: contêiner virtual 12. É uma estrutura de informação padrão correspondente a 2M e monitora um sinal de 2M em tempo real.</a:t>
            </a:r>
            <a:endParaRPr lang="zh-CN" altLang="zh-CN" dirty="0"/>
          </a:p>
          <a:p>
            <a:pPr lvl="0"/>
            <a:r>
              <a:rPr lang="pt" altLang="zh-CN" dirty="0"/>
              <a:t>TU-12: unidade tributária 12. É a estrutura de informação padrão correspondente ao VC-12 e localiza o ponteiro de primeiro nível do VC-12.</a:t>
            </a:r>
            <a:endParaRPr lang="zh-CN" altLang="zh-CN" dirty="0"/>
          </a:p>
          <a:p>
            <a:pPr lvl="0"/>
            <a:r>
              <a:rPr lang="pt" altLang="zh-CN" dirty="0"/>
              <a:t>TUG-2: grupo de unidades tributárias 2; TUG-3: grupo de unidades tributárias 3.</a:t>
            </a:r>
            <a:endParaRPr lang="zh-CN" altLang="zh-CN" dirty="0"/>
          </a:p>
          <a:p>
            <a:pPr lvl="0"/>
            <a:r>
              <a:rPr lang="pt" altLang="zh-CN" dirty="0"/>
              <a:t>Caminho de multiplexação: 2M -&gt; C-12 -&gt; VC-12 -&gt; TU-12; três TU-12 -&gt; TUG-2; sete TUG-2 -&gt; TUG-3; três TUG-3 -&gt; VC-4 -&gt; STM-1.</a:t>
            </a:r>
            <a:endParaRPr lang="zh-CN" altLang="zh-CN" dirty="0"/>
          </a:p>
          <a:p>
            <a:r>
              <a:rPr lang="pt" altLang="zh-CN" dirty="0"/>
              <a:t>Um STM-1 pode transportar 63 (3 x 7 x 3) sinais 2M. A estrutura de multiplexação 2M é "3-7-3".</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20213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313829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4049839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pt" altLang="zh-CN" dirty="0"/>
              <a:t>Resposta:B</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47282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4805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A função de </a:t>
            </a:r>
            <a:r>
              <a:rPr lang="pt-BR" altLang="zh-CN" dirty="0"/>
              <a:t>cabeçalho</a:t>
            </a:r>
            <a:r>
              <a:rPr lang="pt" altLang="zh-CN" dirty="0"/>
              <a:t> é usada para monitorar e gerenciar sinais SDH camada por camada. O monitoramento pode ser classificado em monitoramento da camada de seção e monitoramento da camada de caminho. O monitoramento da camada de seção é classificado em monitoramento da camada de seção de regeneração (RS) e monitoramento da camada de seção de multiplexção (MS), e o monitoramento da camada de caminho é classificado em monitoramento da camada de caminho de ordem superior e monitoramento da camada de caminho de ordem inferior. Desta forma, os sinais STM-N podem ser monitorados camada por camada. Por exemplo, para o monitoramento de um sistema 2,5G, o RSOH monitora todo o sinal STM-16, o MSOH monitora qualquer um dos 16 sinais STM-1 no STM-16, o HPOH monitora os sinais VC-4 em cada STM-1 e O LPOH monitora ainda qualquer um dos 63 sinais VC-12. Desta forma, o monitoramento multicamadas é implementado de 2,5 Gbit/s a 2 Mbit/s.</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949533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00000"/>
              </a:lnSpc>
              <a:spcBef>
                <a:spcPts val="0"/>
              </a:spcBef>
              <a:spcAft>
                <a:spcPts val="0"/>
              </a:spcAft>
              <a:buClrTx/>
              <a:buSzTx/>
              <a:buFont typeface="Huawei Sans" panose="020C0503030203020204" pitchFamily="34" charset="0"/>
              <a:buChar char="•"/>
              <a:tabLst/>
              <a:defRPr/>
            </a:pPr>
            <a:r>
              <a:rPr lang="pt-BR" sz="1050" dirty="0">
                <a:latin typeface="Huawei Sans" panose="020C0503030203020204" pitchFamily="34" charset="0"/>
              </a:rPr>
              <a:t>Cabeçalho de Seção de Regeneração (RSOH – </a:t>
            </a:r>
            <a:r>
              <a:rPr lang="pt-BR" sz="1050" dirty="0" err="1">
                <a:latin typeface="Huawei Sans" panose="020C0503030203020204" pitchFamily="34" charset="0"/>
              </a:rPr>
              <a:t>Regenerator</a:t>
            </a:r>
            <a:r>
              <a:rPr lang="pt-BR" sz="1050" dirty="0">
                <a:latin typeface="Huawei Sans" panose="020C0503030203020204" pitchFamily="34" charset="0"/>
              </a:rPr>
              <a:t> </a:t>
            </a:r>
            <a:r>
              <a:rPr lang="pt-BR" sz="1050" dirty="0" err="1">
                <a:latin typeface="Huawei Sans" panose="020C0503030203020204" pitchFamily="34" charset="0"/>
              </a:rPr>
              <a:t>Section</a:t>
            </a:r>
            <a:r>
              <a:rPr lang="pt-BR" sz="1050" dirty="0">
                <a:latin typeface="Huawei Sans" panose="020C0503030203020204" pitchFamily="34" charset="0"/>
              </a:rPr>
              <a:t> Overhead)</a:t>
            </a:r>
          </a:p>
          <a:p>
            <a:pPr lvl="1">
              <a:lnSpc>
                <a:spcPct val="100000"/>
              </a:lnSpc>
              <a:spcAft>
                <a:spcPts val="0"/>
              </a:spcAft>
            </a:pPr>
            <a:r>
              <a:rPr lang="pt" altLang="zh-CN" sz="1050" dirty="0"/>
              <a:t>A1 e A2 são bytes de multiquadro, que utilizam uma p</a:t>
            </a:r>
            <a:r>
              <a:rPr lang="pt-BR" altLang="zh-CN" sz="1050" dirty="0" err="1"/>
              <a:t>alavra</a:t>
            </a:r>
            <a:r>
              <a:rPr lang="pt-BR" altLang="zh-CN" sz="1050" dirty="0"/>
              <a:t> de alinhamento de quadro (FAW)</a:t>
            </a:r>
            <a:r>
              <a:rPr lang="pt" altLang="zh-CN" sz="1050" dirty="0"/>
              <a:t>. Esses bytes são usados para separar quadros STM-1 em um fluxo de sinal.</a:t>
            </a:r>
            <a:endParaRPr lang="zh-CN" altLang="zh-CN" sz="1000" dirty="0"/>
          </a:p>
          <a:p>
            <a:pPr lvl="1">
              <a:lnSpc>
                <a:spcPct val="100000"/>
              </a:lnSpc>
              <a:spcAft>
                <a:spcPts val="0"/>
              </a:spcAft>
            </a:pPr>
            <a:r>
              <a:rPr lang="pt" altLang="zh-CN" sz="1050" dirty="0"/>
              <a:t>J0 é um byte de rastreamento da seção </a:t>
            </a:r>
            <a:r>
              <a:rPr lang="pt-BR" altLang="zh-CN" sz="1050" dirty="0"/>
              <a:t>de regeneração</a:t>
            </a:r>
            <a:r>
              <a:rPr lang="pt" altLang="zh-CN" sz="1050" dirty="0"/>
              <a:t>. Este byte é usado para transmitir repetidamente um identificador de ponto de acesso de seção, para que a extremidade receptora possa verificar sua conexão contínua com a extremidade de transmissão especificada.</a:t>
            </a:r>
            <a:endParaRPr lang="zh-CN" altLang="zh-CN" sz="1000" dirty="0"/>
          </a:p>
          <a:p>
            <a:pPr lvl="1">
              <a:lnSpc>
                <a:spcPct val="100000"/>
              </a:lnSpc>
              <a:spcAft>
                <a:spcPts val="0"/>
              </a:spcAft>
            </a:pPr>
            <a:r>
              <a:rPr lang="pt" altLang="zh-CN" sz="1050" dirty="0"/>
              <a:t>B1 é paridade 8 intercalada de bits (BIP-8). Este byte é usado para monitorar erros de bits na camada da seção de regeneração.</a:t>
            </a:r>
            <a:endParaRPr lang="zh-CN" altLang="zh-CN" sz="1000" dirty="0"/>
          </a:p>
          <a:p>
            <a:pPr lvl="1">
              <a:lnSpc>
                <a:spcPct val="100000"/>
              </a:lnSpc>
              <a:spcAft>
                <a:spcPts val="0"/>
              </a:spcAft>
            </a:pPr>
            <a:r>
              <a:rPr lang="pt" altLang="zh-CN" sz="1050" dirty="0"/>
              <a:t>E1 e E2 são bytes </a:t>
            </a:r>
            <a:r>
              <a:rPr lang="pt-BR" altLang="zh-CN" sz="1050" dirty="0"/>
              <a:t>de comunicação de serviço (</a:t>
            </a:r>
            <a:r>
              <a:rPr lang="pt-BR" altLang="zh-CN" sz="1050" dirty="0" err="1"/>
              <a:t>orderwire</a:t>
            </a:r>
            <a:r>
              <a:rPr lang="pt-BR" altLang="zh-CN" sz="1050" dirty="0"/>
              <a:t> bytes)</a:t>
            </a:r>
            <a:r>
              <a:rPr lang="pt" altLang="zh-CN" sz="1050" dirty="0"/>
              <a:t>. Esses bytes são usados para fornecer um canal de voz para conexões orderwire.</a:t>
            </a:r>
            <a:endParaRPr lang="zh-CN" altLang="zh-CN" sz="1000" dirty="0"/>
          </a:p>
          <a:p>
            <a:pPr lvl="1">
              <a:lnSpc>
                <a:spcPct val="100000"/>
              </a:lnSpc>
              <a:spcAft>
                <a:spcPts val="0"/>
              </a:spcAft>
            </a:pPr>
            <a:r>
              <a:rPr lang="pt" altLang="zh-CN" sz="1050" dirty="0"/>
              <a:t>F1 é um byte do canal do usuário.</a:t>
            </a:r>
            <a:endParaRPr lang="zh-CN" altLang="zh-CN" sz="1000" dirty="0"/>
          </a:p>
          <a:p>
            <a:pPr lvl="1">
              <a:lnSpc>
                <a:spcPct val="100000"/>
              </a:lnSpc>
              <a:spcAft>
                <a:spcPts val="0"/>
              </a:spcAft>
            </a:pPr>
            <a:r>
              <a:rPr lang="pt" altLang="zh-CN" sz="1050" dirty="0"/>
              <a:t>Os bytes D1 a D12 são bytes do canal de comunicação de dados (DDC) para transmissão de mensagens OAM.</a:t>
            </a:r>
          </a:p>
          <a:p>
            <a:pPr lvl="0">
              <a:lnSpc>
                <a:spcPct val="100000"/>
              </a:lnSpc>
              <a:spcAft>
                <a:spcPts val="0"/>
              </a:spcAft>
            </a:pPr>
            <a:r>
              <a:rPr lang="pt-BR" altLang="zh-CN" sz="1000" dirty="0"/>
              <a:t>Cabeçalho de Seção de Multiplexação (MSOH – Multiplex </a:t>
            </a:r>
            <a:r>
              <a:rPr lang="pt-BR" altLang="zh-CN" sz="1000" dirty="0" err="1"/>
              <a:t>Section</a:t>
            </a:r>
            <a:r>
              <a:rPr lang="pt-BR" altLang="zh-CN" sz="1000" dirty="0"/>
              <a:t> Overhead)</a:t>
            </a:r>
          </a:p>
          <a:p>
            <a:pPr lvl="1">
              <a:lnSpc>
                <a:spcPct val="100000"/>
              </a:lnSpc>
              <a:spcAft>
                <a:spcPts val="0"/>
              </a:spcAft>
            </a:pPr>
            <a:r>
              <a:rPr lang="pt" altLang="zh-CN" sz="1050" dirty="0"/>
              <a:t>B2 é um byte de verificação de paridade intercalado de bits N x 24 (BIP-N x 24), usado para monitorar erros de bits na camada de seção multiplex.</a:t>
            </a:r>
            <a:endParaRPr lang="zh-CN" altLang="zh-CN" sz="1000" dirty="0"/>
          </a:p>
          <a:p>
            <a:pPr lvl="1">
              <a:lnSpc>
                <a:spcPct val="100000"/>
              </a:lnSpc>
              <a:spcAft>
                <a:spcPts val="0"/>
              </a:spcAft>
            </a:pPr>
            <a:r>
              <a:rPr lang="pt" altLang="zh-CN" sz="1050" dirty="0"/>
              <a:t>K1 e K2 (b1 a b5) são bytes de canal de comutação automática de proteção (APS – Automatic Protection Switching). Esses bytes são usados para transmitir sinalização APS.</a:t>
            </a:r>
            <a:endParaRPr lang="zh-CN" altLang="zh-CN" sz="1000" dirty="0"/>
          </a:p>
          <a:p>
            <a:pPr lvl="1">
              <a:lnSpc>
                <a:spcPct val="100000"/>
              </a:lnSpc>
              <a:spcAft>
                <a:spcPts val="0"/>
              </a:spcAft>
            </a:pPr>
            <a:r>
              <a:rPr lang="pt" altLang="zh-CN" sz="1050" dirty="0"/>
              <a:t>K2 (b6 a b8) é um byte de indicação remota de defeito de seção de multiplexação (MS-RDI – Multiplex Section Remote Defect Indication). Este byte é enviado de volta por uma extremidade de recepção (sink) para uma extremidade de transmissão (fonte), indicando que a extremidade de recepção detectou um defeito ou recebeu um sinal de indicação de alarme de seção multiplex.</a:t>
            </a:r>
            <a:endParaRPr lang="zh-CN" altLang="zh-CN" sz="1000" dirty="0"/>
          </a:p>
          <a:p>
            <a:pPr>
              <a:lnSpc>
                <a:spcPct val="100000"/>
              </a:lnSpc>
              <a:spcAft>
                <a:spcPts val="0"/>
              </a:spcAft>
            </a:pPr>
            <a:endParaRPr lang="zh-CN" altLang="en-US" sz="1050"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659943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0000"/>
              </a:lnSpc>
              <a:spcAft>
                <a:spcPts val="0"/>
              </a:spcAft>
            </a:pPr>
            <a:r>
              <a:rPr lang="pt-BR" altLang="zh-CN" sz="1000" dirty="0"/>
              <a:t>Cabeçalho de Seção de Multiplexação (MSOH – Multiplex </a:t>
            </a:r>
            <a:r>
              <a:rPr lang="pt-BR" altLang="zh-CN" sz="1000" dirty="0" err="1"/>
              <a:t>Section</a:t>
            </a:r>
            <a:r>
              <a:rPr lang="pt-BR" altLang="zh-CN" sz="1000" dirty="0"/>
              <a:t> Overhead)</a:t>
            </a:r>
          </a:p>
          <a:p>
            <a:pPr lvl="1">
              <a:lnSpc>
                <a:spcPct val="100000"/>
              </a:lnSpc>
              <a:spcAft>
                <a:spcPts val="0"/>
              </a:spcAft>
            </a:pPr>
            <a:r>
              <a:rPr lang="pt-BR" altLang="zh-CN" sz="1050" dirty="0"/>
              <a:t>M1 é um byte de indicação remota de erro de seção multiplex (MS-REI – Multiplex </a:t>
            </a:r>
            <a:r>
              <a:rPr lang="pt-BR" altLang="zh-CN" sz="1050" dirty="0" err="1"/>
              <a:t>Section</a:t>
            </a:r>
            <a:r>
              <a:rPr lang="pt-BR" altLang="zh-CN" sz="1050" dirty="0"/>
              <a:t> Remote </a:t>
            </a:r>
            <a:r>
              <a:rPr lang="pt-BR" altLang="zh-CN" sz="1050" dirty="0" err="1"/>
              <a:t>Error</a:t>
            </a:r>
            <a:r>
              <a:rPr lang="pt-BR" altLang="zh-CN" sz="1050" dirty="0"/>
              <a:t> </a:t>
            </a:r>
            <a:r>
              <a:rPr lang="pt-BR" altLang="zh-CN" sz="1050" dirty="0" err="1"/>
              <a:t>Indication</a:t>
            </a:r>
            <a:r>
              <a:rPr lang="pt-BR" altLang="zh-CN" sz="1050" dirty="0"/>
              <a:t>). Ele é retornado pela extremidade receptora para a extremidade transmissora para transmitir o número de blocos com erros detectados pelo BIP-N x 24 (B2) na extremidade receptora. Com base neste número, o terminal de transmissão aprende os erros de bit recebidos no terminal de recepção.</a:t>
            </a:r>
          </a:p>
          <a:p>
            <a:pPr lvl="1">
              <a:lnSpc>
                <a:spcPct val="100000"/>
              </a:lnSpc>
              <a:spcAft>
                <a:spcPts val="0"/>
              </a:spcAft>
            </a:pPr>
            <a:r>
              <a:rPr lang="pt-BR" altLang="zh-CN" sz="1050" dirty="0"/>
              <a:t>S1 (b5 a b8) é um byte de status de sincronização. Este byte é usado para transportar mensagens de status de sincronização (</a:t>
            </a:r>
            <a:r>
              <a:rPr lang="pt-BR" altLang="zh-CN" sz="1050" dirty="0" err="1"/>
              <a:t>SSMs</a:t>
            </a:r>
            <a:r>
              <a:rPr lang="pt-BR" altLang="zh-CN" sz="1050" dirty="0"/>
              <a:t> – </a:t>
            </a:r>
            <a:r>
              <a:rPr lang="pt-BR" altLang="zh-CN" sz="1050" dirty="0" err="1"/>
              <a:t>Synchronization</a:t>
            </a:r>
            <a:r>
              <a:rPr lang="pt-BR" altLang="zh-CN" sz="1050" dirty="0"/>
              <a:t> Status </a:t>
            </a:r>
            <a:r>
              <a:rPr lang="pt-BR" altLang="zh-CN" sz="1050" dirty="0" err="1"/>
              <a:t>Messages</a:t>
            </a:r>
            <a:r>
              <a:rPr lang="pt-BR" altLang="zh-CN" sz="1050" dirty="0"/>
              <a:t>).</a:t>
            </a:r>
          </a:p>
          <a:p>
            <a:pPr>
              <a:lnSpc>
                <a:spcPct val="100000"/>
              </a:lnSpc>
              <a:spcAft>
                <a:spcPts val="0"/>
              </a:spcAft>
            </a:pPr>
            <a:endParaRPr lang="zh-CN" altLang="en-US" sz="1050"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87348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A extremidade receptora localiza e separa os quadros STM-N do fluxo de informações através de A1 e A2 e, em seguida, localiza um sinal de baixa taxa no quadro através do ponteiro para encontrar o cabeçalho do quadro do fluxo de sinal contínuo.</a:t>
            </a:r>
            <a:endParaRPr lang="zh-CN" altLang="zh-CN" dirty="0"/>
          </a:p>
          <a:p>
            <a:r>
              <a:rPr lang="pt" altLang="zh-CN" dirty="0"/>
              <a:t>A1 e A2 possuem valores fixos, que são padrões de bits fixos. A1: 11110110 (f6H); A2: 00101000 (28H). Na extremidade receptora, cada byte no fluxo do sinal é detectado. Quando 3N bytes f6H consecutivos e 3N bytes 28H consecutivos são detectados (há três bytes A1 e três bytes A2 em um quadro STM-1), é determinado que um quadro STM-N é recebido. Na extremidade receptora, diferentes quadros STM-N são distinguidos pela localização do ponto inicial de cada quadro STM-N para separar diferentes quadros. Quando N é 1, os quadros STM-1 são diferenciados.</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32877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O NMS e o gateway NE (GNE) são conectados através de cabos Ethernet e se comunicam entre si através do protocolo TCP/IP. Os NEs são conectados por meio de fibras ópticas e se comunicam entre si pelo protocolo ECC ou canal DCC.</a:t>
            </a:r>
            <a:endParaRPr lang="zh-CN" altLang="zh-CN" dirty="0"/>
          </a:p>
          <a:p>
            <a:r>
              <a:rPr lang="pt" altLang="zh-CN" dirty="0"/>
              <a:t>Os bytes D1 a D12 fornecem o canal geral de comunicação de dados que pode ser acessado por todos os NEs SDH. Como camada física do canal de controle embarcado (ECC - </a:t>
            </a:r>
            <a:r>
              <a:rPr lang="en-US" altLang="zh-CN" dirty="0"/>
              <a:t>Embedded Control Channel), </a:t>
            </a:r>
            <a:r>
              <a:rPr lang="pt" altLang="zh-CN" dirty="0"/>
              <a:t>este canal transmite informações de operação, administração e manutenção (OAM) entre NEs para formar o canal de transmissão de uma rede de gerenciamento SDH (SMN </a:t>
            </a:r>
            <a:r>
              <a:rPr lang="pt-BR" altLang="zh-CN" dirty="0"/>
              <a:t>– </a:t>
            </a:r>
            <a:r>
              <a:rPr lang="en-US" altLang="zh-CN" dirty="0"/>
              <a:t>SDH management network</a:t>
            </a:r>
            <a:r>
              <a:rPr lang="pt" altLang="zh-CN" dirty="0"/>
              <a:t>).</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54667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731838" y="4310764"/>
            <a:ext cx="5580062" cy="4985635"/>
          </a:xfrm>
        </p:spPr>
        <p:txBody>
          <a:bodyPr/>
          <a:lstStyle/>
          <a:p>
            <a:r>
              <a:rPr lang="pt" altLang="zh-CN" dirty="0"/>
              <a:t>Byte B1 de monitoramento de erro de bit da seção de regeneração: Monitora o fluxo do sinal da seção de regeneração no modo de verificação de paridade par BIP8.</a:t>
            </a:r>
            <a:endParaRPr lang="zh-CN" altLang="en-US" dirty="0">
              <a:latin typeface="Huawei Sans" panose="020C0503030203020204" pitchFamily="34" charset="0"/>
            </a:endParaRPr>
          </a:p>
          <a:p>
            <a:pPr lvl="1"/>
            <a:r>
              <a:rPr lang="pt" altLang="zh-CN" dirty="0"/>
              <a:t>Mecanismo de verificação de paridade par BIP8: Verifique a coluna de bits correspondente (bloco de bits) na unidade de 8 bits (um byte). Se o número da coluna 1 for par, o resultado da verificação será 0. Se o número da coluna 1 for ímpar, o resultado da verificação será 1.</a:t>
            </a:r>
            <a:endParaRPr lang="zh-CN" altLang="en-US" dirty="0">
              <a:latin typeface="Huawei Sans" panose="020C0503030203020204" pitchFamily="34" charset="0"/>
            </a:endParaRPr>
          </a:p>
          <a:p>
            <a:r>
              <a:rPr lang="pt" altLang="zh-CN" dirty="0"/>
              <a:t>O mecanismo de funcionamento do byte B1 é descrito a seguir:</a:t>
            </a:r>
            <a:endParaRPr lang="zh-CN" altLang="en-US" dirty="0">
              <a:latin typeface="Huawei Sans" panose="020C0503030203020204" pitchFamily="34" charset="0"/>
            </a:endParaRPr>
          </a:p>
          <a:p>
            <a:pPr lvl="1"/>
            <a:r>
              <a:rPr lang="pt" altLang="zh-CN" dirty="0"/>
              <a:t>A extremidade transmissora executa uma verificação de paridade par BIP-8 para o último quadro embaralhado (1#STM-N) e coloca o resultado da verificação no byte B1 do quadro atual (2#STM-N).</a:t>
            </a:r>
          </a:p>
          <a:p>
            <a:pPr lvl="1"/>
            <a:r>
              <a:rPr lang="pt" altLang="zh-CN" dirty="0"/>
              <a:t>A extremidade receptora executa uma verificação de paridade par BIP-8 para o quadro não embaralhado atual (1#STM-N) e executa a operação lógica OR exclusiva entre o resultado da verificação (B1') e o byte B1 no próximo quadro embaralhado (2 #STM-N).</a:t>
            </a:r>
          </a:p>
          <a:p>
            <a:pPr lvl="1"/>
            <a:r>
              <a:rPr lang="pt" altLang="zh-CN" dirty="0"/>
              <a:t>Se o valor obtido for 0, nenhum erro de bloco será gerado. Se o valor obtido for 1, o número de 1s indica o número de erros de bloco.</a:t>
            </a:r>
          </a:p>
          <a:p>
            <a:pPr lvl="1"/>
            <a:r>
              <a:rPr lang="pt" altLang="zh-CN" dirty="0"/>
              <a:t>Se o terminal de recebimento detectar erros de bloco B1, ele relatará o evento de desempenho RS-BBE (</a:t>
            </a:r>
            <a:r>
              <a:rPr lang="pt-BR" altLang="zh-CN" dirty="0" err="1"/>
              <a:t>Regenerator</a:t>
            </a:r>
            <a:r>
              <a:rPr lang="pt-BR" altLang="zh-CN" dirty="0"/>
              <a:t> </a:t>
            </a:r>
            <a:r>
              <a:rPr lang="pt-BR" altLang="zh-CN" dirty="0" err="1"/>
              <a:t>Section</a:t>
            </a:r>
            <a:r>
              <a:rPr lang="pt-BR" altLang="zh-CN" dirty="0"/>
              <a:t>-Background Block </a:t>
            </a:r>
            <a:r>
              <a:rPr lang="pt-BR" altLang="zh-CN" dirty="0" err="1"/>
              <a:t>Error</a:t>
            </a:r>
            <a:r>
              <a:rPr lang="pt" altLang="zh-CN" dirty="0"/>
              <a:t>).</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575313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731838" y="4310764"/>
            <a:ext cx="5580062" cy="4985635"/>
          </a:xfrm>
        </p:spPr>
        <p:txBody>
          <a:bodyPr/>
          <a:lstStyle/>
          <a:p>
            <a:pPr>
              <a:lnSpc>
                <a:spcPct val="100000"/>
              </a:lnSpc>
            </a:pPr>
            <a:r>
              <a:rPr lang="pt" altLang="zh-CN" dirty="0"/>
              <a:t>Byte B2 de monitoramento de erro de bit de seção multiplex: Monitora o fluxo do sinal da seção multiplex no modo de verificação de paridade par BIP24.</a:t>
            </a:r>
            <a:endParaRPr lang="zh-CN" altLang="en-US" dirty="0">
              <a:latin typeface="Huawei Sans" panose="020C0503030203020204" pitchFamily="34" charset="0"/>
            </a:endParaRPr>
          </a:p>
          <a:p>
            <a:pPr lvl="1">
              <a:lnSpc>
                <a:spcPct val="100000"/>
              </a:lnSpc>
            </a:pPr>
            <a:r>
              <a:rPr lang="pt" altLang="zh-CN" dirty="0"/>
              <a:t>Mecanismo de verificação de paridade par BIP24: Na unidade de 24 bits (três bytes; cada quadro STM-1 possui três bytes B2), é verificada a coluna de bits correspondente (bloco de bits), conforme mostrado abaixo.</a:t>
            </a:r>
            <a:endParaRPr lang="en-US" altLang="zh-CN" dirty="0">
              <a:latin typeface="Huawei Sans" panose="020C0503030203020204" pitchFamily="34" charset="0"/>
            </a:endParaRPr>
          </a:p>
          <a:p>
            <a:pPr lvl="1">
              <a:lnSpc>
                <a:spcPct val="100000"/>
              </a:lnSpc>
            </a:pPr>
            <a:endParaRPr lang="en-US" altLang="zh-CN" dirty="0">
              <a:latin typeface="Huawei Sans" panose="020C0503030203020204" pitchFamily="34" charset="0"/>
            </a:endParaRPr>
          </a:p>
          <a:p>
            <a:pPr lvl="1">
              <a:lnSpc>
                <a:spcPct val="100000"/>
              </a:lnSpc>
            </a:pPr>
            <a:endParaRPr lang="en-US" altLang="zh-CN" dirty="0">
              <a:latin typeface="Huawei Sans" panose="020C0503030203020204" pitchFamily="34" charset="0"/>
            </a:endParaRPr>
          </a:p>
          <a:p>
            <a:pPr lvl="1">
              <a:lnSpc>
                <a:spcPct val="100000"/>
              </a:lnSpc>
            </a:pPr>
            <a:endParaRPr lang="en-US" altLang="zh-CN" dirty="0">
              <a:latin typeface="Huawei Sans" panose="020C0503030203020204" pitchFamily="34" charset="0"/>
            </a:endParaRPr>
          </a:p>
          <a:p>
            <a:pPr lvl="1">
              <a:lnSpc>
                <a:spcPct val="100000"/>
              </a:lnSpc>
            </a:pPr>
            <a:endParaRPr lang="en-US" altLang="zh-CN" dirty="0">
              <a:latin typeface="Huawei Sans" panose="020C0503030203020204" pitchFamily="34" charset="0"/>
            </a:endParaRPr>
          </a:p>
          <a:p>
            <a:pPr>
              <a:lnSpc>
                <a:spcPct val="100000"/>
              </a:lnSpc>
            </a:pPr>
            <a:r>
              <a:rPr lang="pt" altLang="zh-CN" dirty="0"/>
              <a:t>Mecanisno de funcionamento do byte B2:</a:t>
            </a:r>
            <a:endParaRPr lang="zh-CN" altLang="en-US" dirty="0">
              <a:latin typeface="Huawei Sans" panose="020C0503030203020204" pitchFamily="34" charset="0"/>
            </a:endParaRPr>
          </a:p>
          <a:p>
            <a:pPr lvl="1">
              <a:lnSpc>
                <a:spcPct val="100000"/>
              </a:lnSpc>
            </a:pPr>
            <a:r>
              <a:rPr lang="pt" altLang="zh-CN" dirty="0"/>
              <a:t>A extremidade transmissora executa uma verificação de paridade par BIP-24 para todos os bytes, exceto o RSOH no último quadro não embaralhado, e coloca o resultado da verificação nos três bytes B2 consecutivos do quadro atual.</a:t>
            </a:r>
          </a:p>
          <a:p>
            <a:pPr lvl="1">
              <a:lnSpc>
                <a:spcPct val="100000"/>
              </a:lnSpc>
            </a:pPr>
            <a:r>
              <a:rPr lang="pt" altLang="zh-CN" dirty="0"/>
              <a:t>A extremidade receptora executa uma verificação de paridade par BIP-24 para todos os bytes, exceto o RSOH no quadro embaralhado atual, e executa a operação lógica OR exclusiva entre o resultado da verificação (B2';) e o byte B2 no próximo quadro embaralhado.</a:t>
            </a:r>
          </a:p>
          <a:p>
            <a:pPr lvl="1">
              <a:lnSpc>
                <a:spcPct val="100000"/>
              </a:lnSpc>
            </a:pPr>
            <a:r>
              <a:rPr lang="pt" altLang="zh-CN" dirty="0"/>
              <a:t>Se o valor obtido for 0, nenhum erro de bloco será gerado.</a:t>
            </a:r>
          </a:p>
          <a:p>
            <a:pPr lvl="1">
              <a:lnSpc>
                <a:spcPct val="100000"/>
              </a:lnSpc>
            </a:pPr>
            <a:r>
              <a:rPr lang="pt" altLang="zh-CN" dirty="0"/>
              <a:t>Se o valor obtido for 1, o número de 1s indica o número de erros de bloco.</a:t>
            </a:r>
          </a:p>
          <a:p>
            <a:pPr lvl="1">
              <a:lnSpc>
                <a:spcPct val="100000"/>
              </a:lnSpc>
            </a:pPr>
            <a:r>
              <a:rPr lang="pt" altLang="zh-CN" dirty="0"/>
              <a:t>Se o terminal de recebimento detectar erros de bloco B2, ele relatará o evento de desempenho MS-BBE (</a:t>
            </a:r>
            <a:r>
              <a:rPr lang="pt-BR" altLang="zh-CN" dirty="0" err="1"/>
              <a:t>Multiplexing</a:t>
            </a:r>
            <a:r>
              <a:rPr lang="pt-BR" altLang="zh-CN" dirty="0"/>
              <a:t> </a:t>
            </a:r>
            <a:r>
              <a:rPr lang="pt-BR" altLang="zh-CN" dirty="0" err="1"/>
              <a:t>Section</a:t>
            </a:r>
            <a:r>
              <a:rPr lang="pt-BR" altLang="zh-CN" dirty="0"/>
              <a:t>-Background Block </a:t>
            </a:r>
            <a:r>
              <a:rPr lang="pt-BR" altLang="zh-CN" dirty="0" err="1"/>
              <a:t>Error</a:t>
            </a:r>
            <a:r>
              <a:rPr lang="pt" altLang="zh-CN" dirty="0"/>
              <a:t>).</a:t>
            </a:r>
          </a:p>
        </p:txBody>
      </p:sp>
      <p:grpSp>
        <p:nvGrpSpPr>
          <p:cNvPr id="6" name="Group 23"/>
          <p:cNvGrpSpPr/>
          <p:nvPr/>
        </p:nvGrpSpPr>
        <p:grpSpPr bwMode="auto">
          <a:xfrm>
            <a:off x="995301" y="5354063"/>
            <a:ext cx="5011492" cy="938450"/>
            <a:chOff x="604" y="4930"/>
            <a:chExt cx="2931" cy="609"/>
          </a:xfrm>
        </p:grpSpPr>
        <p:sp>
          <p:nvSpPr>
            <p:cNvPr id="7" name="Rectangle 5"/>
            <p:cNvSpPr>
              <a:spLocks noChangeArrowheads="1"/>
            </p:cNvSpPr>
            <p:nvPr/>
          </p:nvSpPr>
          <p:spPr bwMode="auto">
            <a:xfrm>
              <a:off x="1666" y="4930"/>
              <a:ext cx="1869" cy="598"/>
            </a:xfrm>
            <a:prstGeom prst="rect">
              <a:avLst/>
            </a:prstGeom>
            <a:solidFill>
              <a:srgbClr val="CCCCCC"/>
            </a:solidFill>
            <a:ln w="9525" algn="ctr">
              <a:noFill/>
              <a:miter lim="800000"/>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100" dirty="0">
                <a:latin typeface="Huawei Sans" panose="020C0503030203020204" pitchFamily="34" charset="0"/>
              </a:endParaRPr>
            </a:p>
          </p:txBody>
        </p:sp>
        <p:sp>
          <p:nvSpPr>
            <p:cNvPr id="8" name="Rectangle 6"/>
            <p:cNvSpPr>
              <a:spLocks noChangeArrowheads="1"/>
            </p:cNvSpPr>
            <p:nvPr/>
          </p:nvSpPr>
          <p:spPr bwMode="auto">
            <a:xfrm>
              <a:off x="2210" y="4955"/>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11001100</a:t>
              </a:r>
            </a:p>
          </p:txBody>
        </p:sp>
        <p:sp>
          <p:nvSpPr>
            <p:cNvPr id="9" name="Rectangle 7"/>
            <p:cNvSpPr>
              <a:spLocks noChangeArrowheads="1"/>
            </p:cNvSpPr>
            <p:nvPr/>
          </p:nvSpPr>
          <p:spPr bwMode="auto">
            <a:xfrm>
              <a:off x="2634" y="4958"/>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11001100</a:t>
              </a:r>
            </a:p>
          </p:txBody>
        </p:sp>
        <p:sp>
          <p:nvSpPr>
            <p:cNvPr id="10" name="Rectangle 8"/>
            <p:cNvSpPr>
              <a:spLocks noChangeArrowheads="1"/>
            </p:cNvSpPr>
            <p:nvPr/>
          </p:nvSpPr>
          <p:spPr bwMode="auto">
            <a:xfrm>
              <a:off x="3069" y="4958"/>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11001100</a:t>
              </a:r>
            </a:p>
          </p:txBody>
        </p:sp>
        <p:sp>
          <p:nvSpPr>
            <p:cNvPr id="11" name="Rectangle 9"/>
            <p:cNvSpPr>
              <a:spLocks noChangeArrowheads="1"/>
            </p:cNvSpPr>
            <p:nvPr/>
          </p:nvSpPr>
          <p:spPr bwMode="auto">
            <a:xfrm>
              <a:off x="2215" y="5110"/>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01011101</a:t>
              </a:r>
            </a:p>
          </p:txBody>
        </p:sp>
        <p:sp>
          <p:nvSpPr>
            <p:cNvPr id="12" name="Rectangle 10"/>
            <p:cNvSpPr>
              <a:spLocks noChangeArrowheads="1"/>
            </p:cNvSpPr>
            <p:nvPr/>
          </p:nvSpPr>
          <p:spPr bwMode="auto">
            <a:xfrm>
              <a:off x="2639" y="5110"/>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01011101</a:t>
              </a:r>
            </a:p>
          </p:txBody>
        </p:sp>
        <p:sp>
          <p:nvSpPr>
            <p:cNvPr id="13" name="Rectangle 11"/>
            <p:cNvSpPr>
              <a:spLocks noChangeArrowheads="1"/>
            </p:cNvSpPr>
            <p:nvPr/>
          </p:nvSpPr>
          <p:spPr bwMode="auto">
            <a:xfrm>
              <a:off x="3074" y="5110"/>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01011101</a:t>
              </a:r>
            </a:p>
          </p:txBody>
        </p:sp>
        <p:sp>
          <p:nvSpPr>
            <p:cNvPr id="14" name="Rectangle 12"/>
            <p:cNvSpPr>
              <a:spLocks noChangeArrowheads="1"/>
            </p:cNvSpPr>
            <p:nvPr/>
          </p:nvSpPr>
          <p:spPr bwMode="auto">
            <a:xfrm>
              <a:off x="2210" y="5251"/>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11110000</a:t>
              </a:r>
            </a:p>
          </p:txBody>
        </p:sp>
        <p:sp>
          <p:nvSpPr>
            <p:cNvPr id="15" name="Rectangle 13"/>
            <p:cNvSpPr>
              <a:spLocks noChangeArrowheads="1"/>
            </p:cNvSpPr>
            <p:nvPr/>
          </p:nvSpPr>
          <p:spPr bwMode="auto">
            <a:xfrm>
              <a:off x="2634" y="5251"/>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11110000</a:t>
              </a:r>
            </a:p>
          </p:txBody>
        </p:sp>
        <p:sp>
          <p:nvSpPr>
            <p:cNvPr id="16" name="Rectangle 14"/>
            <p:cNvSpPr>
              <a:spLocks noChangeArrowheads="1"/>
            </p:cNvSpPr>
            <p:nvPr/>
          </p:nvSpPr>
          <p:spPr bwMode="auto">
            <a:xfrm>
              <a:off x="3069" y="5251"/>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11110000</a:t>
              </a:r>
            </a:p>
          </p:txBody>
        </p:sp>
        <p:sp>
          <p:nvSpPr>
            <p:cNvPr id="17" name="Line 15"/>
            <p:cNvSpPr>
              <a:spLocks noChangeShapeType="1"/>
            </p:cNvSpPr>
            <p:nvPr/>
          </p:nvSpPr>
          <p:spPr bwMode="auto">
            <a:xfrm flipV="1">
              <a:off x="1666" y="5379"/>
              <a:ext cx="1860" cy="0"/>
            </a:xfrm>
            <a:prstGeom prst="line">
              <a:avLst/>
            </a:prstGeom>
            <a:noFill/>
            <a:ln w="23813">
              <a:solidFill>
                <a:srgbClr val="990000"/>
              </a:solidFill>
              <a:rou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Huawei Sans" panose="020C0503030203020204" pitchFamily="34" charset="0"/>
              </a:endParaRPr>
            </a:p>
          </p:txBody>
        </p:sp>
        <p:sp>
          <p:nvSpPr>
            <p:cNvPr id="18" name="Rectangle 16"/>
            <p:cNvSpPr>
              <a:spLocks noChangeArrowheads="1"/>
            </p:cNvSpPr>
            <p:nvPr/>
          </p:nvSpPr>
          <p:spPr bwMode="auto">
            <a:xfrm>
              <a:off x="1745" y="5165"/>
              <a:ext cx="22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BIP24</a:t>
              </a:r>
            </a:p>
          </p:txBody>
        </p:sp>
        <p:sp>
          <p:nvSpPr>
            <p:cNvPr id="19" name="Rectangle 17"/>
            <p:cNvSpPr>
              <a:spLocks noChangeArrowheads="1"/>
            </p:cNvSpPr>
            <p:nvPr/>
          </p:nvSpPr>
          <p:spPr bwMode="auto">
            <a:xfrm>
              <a:off x="2217" y="5429"/>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01100001</a:t>
              </a:r>
            </a:p>
          </p:txBody>
        </p:sp>
        <p:sp>
          <p:nvSpPr>
            <p:cNvPr id="20" name="Rectangle 18"/>
            <p:cNvSpPr>
              <a:spLocks noChangeArrowheads="1"/>
            </p:cNvSpPr>
            <p:nvPr/>
          </p:nvSpPr>
          <p:spPr bwMode="auto">
            <a:xfrm>
              <a:off x="2641" y="5429"/>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01100001</a:t>
              </a:r>
            </a:p>
          </p:txBody>
        </p:sp>
        <p:sp>
          <p:nvSpPr>
            <p:cNvPr id="21" name="Rectangle 19"/>
            <p:cNvSpPr>
              <a:spLocks noChangeArrowheads="1"/>
            </p:cNvSpPr>
            <p:nvPr/>
          </p:nvSpPr>
          <p:spPr bwMode="auto">
            <a:xfrm>
              <a:off x="3076" y="5428"/>
              <a:ext cx="383" cy="110"/>
            </a:xfrm>
            <a:prstGeom prst="rect">
              <a:avLst/>
            </a:prstGeom>
            <a:noFill/>
            <a:ln w="9525">
              <a:noFill/>
              <a:miter lim="800000"/>
            </a:ln>
            <a:effectLst/>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r>
                <a:rPr kumimoji="1" lang="pt" altLang="zh-CN" sz="1100" b="1" dirty="0">
                  <a:latin typeface="Huawei Sans" panose="020C0503030203020204" pitchFamily="34" charset="0"/>
                </a:rPr>
                <a:t>01100001</a:t>
              </a:r>
            </a:p>
          </p:txBody>
        </p:sp>
        <p:sp>
          <p:nvSpPr>
            <p:cNvPr id="22" name="AutoShape 20"/>
            <p:cNvSpPr>
              <a:spLocks noChangeArrowheads="1"/>
            </p:cNvSpPr>
            <p:nvPr/>
          </p:nvSpPr>
          <p:spPr bwMode="auto">
            <a:xfrm>
              <a:off x="607" y="4955"/>
              <a:ext cx="805" cy="520"/>
            </a:xfrm>
            <a:prstGeom prst="wedgeRoundRectCallout">
              <a:avLst>
                <a:gd name="adj1" fmla="val 80083"/>
                <a:gd name="adj2" fmla="val 31086"/>
                <a:gd name="adj3" fmla="val 16667"/>
              </a:avLst>
            </a:prstGeom>
            <a:solidFill>
              <a:srgbClr val="CCCCCC"/>
            </a:solidFill>
            <a:ln w="6350">
              <a:solidFill>
                <a:srgbClr val="969696"/>
              </a:solidFill>
              <a:miter lim="800000"/>
              <a:tailEnd type="none" w="lg" len="lg"/>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Aft>
                  <a:spcPct val="0"/>
                </a:spcAft>
                <a:buSzTx/>
                <a:buFontTx/>
                <a:buNone/>
              </a:pPr>
              <a:endParaRPr kumimoji="1" lang="zh-CN" altLang="zh-CN" b="0" dirty="0">
                <a:latin typeface="Huawei Sans" panose="020C0503030203020204" pitchFamily="34" charset="0"/>
              </a:endParaRPr>
            </a:p>
          </p:txBody>
        </p:sp>
        <p:sp>
          <p:nvSpPr>
            <p:cNvPr id="23" name="Rectangle 21"/>
            <p:cNvSpPr>
              <a:spLocks noChangeArrowheads="1"/>
            </p:cNvSpPr>
            <p:nvPr/>
          </p:nvSpPr>
          <p:spPr bwMode="auto">
            <a:xfrm>
              <a:off x="604" y="4950"/>
              <a:ext cx="843" cy="459"/>
            </a:xfrm>
            <a:prstGeom prst="rect">
              <a:avLst/>
            </a:prstGeom>
            <a:noFill/>
            <a:ln w="9525">
              <a:noFill/>
              <a:miter lim="800000"/>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Aft>
                  <a:spcPct val="0"/>
                </a:spcAft>
                <a:buSzTx/>
                <a:buFontTx/>
                <a:buNone/>
              </a:pPr>
              <a:r>
                <a:rPr lang="pt" altLang="zh-CN" sz="800" dirty="0"/>
                <a:t>Exemplo: Um quadro de um sinal possui nove bytes. A verificação de paridade par BIP24 é realizada no sinal, conforme mostrado nesta figura .</a:t>
              </a:r>
              <a:endParaRPr kumimoji="1" lang="zh-CN" altLang="en-US" sz="800" b="0" dirty="0">
                <a:latin typeface="Huawei Sans" panose="020C0503030203020204" pitchFamily="34" charset="0"/>
              </a:endParaRPr>
            </a:p>
          </p:txBody>
        </p:sp>
      </p:gr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1916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293349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pt" altLang="zh-CN" dirty="0"/>
              <a:t>O byte M1 é usado para transmitir o número de blocos com erros detectados pelo BIP-N x 24 (B2) na extremidade de recepção. Com base neste número, o terminal de transmissão aprende os erros de bit recebidos no terminal de recepção.</a:t>
            </a:r>
            <a:endParaRPr lang="zh-CN" altLang="zh-CN" dirty="0"/>
          </a:p>
          <a:p>
            <a:r>
              <a:rPr lang="pt" altLang="zh-CN" dirty="0"/>
              <a:t>Para STM-0/1, o intervalo de valores é (0, 24). Para STM-4, o intervalo de valores é (0, 96). Para STM-16, o intervalo de valores é (0, 255). Para os sinais com taxas mais altas, os bytes M0 e M1 são utilizados para contagem. Para STM-64, o intervalo de valores é (0, 1536). Para STM-256, o intervalo de valores é (0, 6144).</a:t>
            </a:r>
          </a:p>
          <a:p>
            <a:r>
              <a:rPr lang="pt" altLang="zh-CN" dirty="0">
                <a:latin typeface="Huawei Sans" panose="020C0503030203020204" pitchFamily="34" charset="0"/>
              </a:rPr>
              <a:t>MS-FEBBE: Multiplexing Section </a:t>
            </a:r>
            <a:r>
              <a:rPr lang="pt-BR" altLang="zh-CN" dirty="0" err="1">
                <a:latin typeface="Huawei Sans" panose="020C0503030203020204" pitchFamily="34" charset="0"/>
              </a:rPr>
              <a:t>Far-End</a:t>
            </a:r>
            <a:r>
              <a:rPr lang="pt-BR" altLang="zh-CN" dirty="0">
                <a:latin typeface="Huawei Sans" panose="020C0503030203020204" pitchFamily="34" charset="0"/>
              </a:rPr>
              <a:t> Background Block </a:t>
            </a:r>
            <a:r>
              <a:rPr lang="pt-BR" altLang="zh-CN" dirty="0" err="1">
                <a:latin typeface="Huawei Sans" panose="020C0503030203020204" pitchFamily="34" charset="0"/>
              </a:rPr>
              <a:t>Error</a:t>
            </a:r>
            <a:endParaRPr lang="pt-BR" altLang="zh-CN" dirty="0">
              <a:latin typeface="Huawei Sans" panose="020C0503030203020204" pitchFamily="34" charset="0"/>
            </a:endParaRPr>
          </a:p>
          <a:p>
            <a:r>
              <a:rPr lang="pt-BR" altLang="zh-CN" dirty="0"/>
              <a:t>MS-REI: </a:t>
            </a:r>
            <a:r>
              <a:rPr lang="pt-BR" altLang="zh-CN" dirty="0" err="1"/>
              <a:t>Multiplexing</a:t>
            </a:r>
            <a:r>
              <a:rPr lang="pt-BR" altLang="zh-CN" dirty="0"/>
              <a:t> </a:t>
            </a:r>
            <a:r>
              <a:rPr lang="pt-BR" altLang="zh-CN" dirty="0" err="1"/>
              <a:t>Section</a:t>
            </a:r>
            <a:r>
              <a:rPr lang="pt-BR" altLang="zh-CN" dirty="0"/>
              <a:t>-Remote </a:t>
            </a:r>
            <a:r>
              <a:rPr lang="pt-BR" altLang="zh-CN" dirty="0" err="1"/>
              <a:t>Error</a:t>
            </a:r>
            <a:r>
              <a:rPr lang="pt-BR" altLang="zh-CN" dirty="0"/>
              <a:t> </a:t>
            </a:r>
            <a:r>
              <a:rPr lang="pt-BR" altLang="zh-CN" dirty="0" err="1"/>
              <a:t>Indication</a:t>
            </a:r>
            <a:endParaRPr lang="pt-BR" altLang="zh-CN" dirty="0"/>
          </a:p>
          <a:p>
            <a:endParaRPr lang="pt-BR" altLang="zh-CN" dirty="0">
              <a:latin typeface="Huawei Sans" panose="020C0503030203020204" pitchFamily="34" charset="0"/>
            </a:endParaRPr>
          </a:p>
          <a:p>
            <a:endParaRPr lang="zh-CN" altLang="en-US" dirty="0">
              <a:latin typeface="Huawei Sans" panose="020C0503030203020204" pitchFamily="34" charset="0"/>
            </a:endParaRPr>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958626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pt" altLang="zh-CN" dirty="0"/>
              <a:t>Os bytes E1 são usados como bytes orderwire para implementar a comunicação orderwire entre NEs A, B, C e D. Como o multiplexador terminal (TM) multiplexa RSOH e MSOH, o regenerador REG regenera sinais e processa apenas o RSOH. Portanto, os bytes E1 permitem a comunicação orderwire entre os NEs A, B, C e D.</a:t>
            </a:r>
            <a:endParaRPr lang="zh-CN" altLang="zh-CN" dirty="0"/>
          </a:p>
          <a:p>
            <a:r>
              <a:rPr lang="pt" altLang="zh-CN" dirty="0"/>
              <a:t>Se apenas o byte E2 for usado como byte orderwire, apenas os NEs A e D poderão se comunicar entre si, porque os NEs B e C não processam o byte MSOH ou E2.</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442195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pt" altLang="zh-CN" dirty="0"/>
              <a:t>O byte K2 (b6 a b8) pode ser utilizado para indicar o alarme da seção multiplex.</a:t>
            </a:r>
            <a:endParaRPr lang="zh-CN" altLang="en-US" dirty="0">
              <a:latin typeface="Huawei Sans" panose="020C0503030203020204" pitchFamily="34" charset="0"/>
            </a:endParaRPr>
          </a:p>
          <a:p>
            <a:pPr lvl="1"/>
            <a:r>
              <a:rPr lang="pt" altLang="zh-CN" dirty="0"/>
              <a:t>b6 a b8 = 111: A extremidade local gera o alarme MS-AIS quando o sinal da seção multiplex recebido é de 1s.</a:t>
            </a:r>
          </a:p>
          <a:p>
            <a:pPr lvl="1"/>
            <a:r>
              <a:rPr lang="pt" altLang="zh-CN" dirty="0"/>
              <a:t>b6 a b8 = 110: MS-RDI é recebido, indicando que os sinais recebidos na extremidade oposta são inválidos (como R-LOS, R-LOF e MS-AIS) .</a:t>
            </a:r>
          </a:p>
          <a:p>
            <a:pPr lvl="1"/>
            <a:r>
              <a:rPr lang="pt" altLang="zh-CN" dirty="0"/>
              <a:t>MS-RDI: </a:t>
            </a:r>
            <a:r>
              <a:rPr lang="pt-BR" altLang="zh-CN" dirty="0" err="1"/>
              <a:t>Multiplexing</a:t>
            </a:r>
            <a:r>
              <a:rPr lang="pt-BR" altLang="zh-CN" dirty="0"/>
              <a:t> </a:t>
            </a:r>
            <a:r>
              <a:rPr lang="pt-BR" altLang="zh-CN" dirty="0" err="1"/>
              <a:t>Section</a:t>
            </a:r>
            <a:r>
              <a:rPr lang="pt-BR" altLang="zh-CN" dirty="0"/>
              <a:t>-Remote </a:t>
            </a:r>
            <a:r>
              <a:rPr lang="pt-BR" altLang="zh-CN" dirty="0" err="1"/>
              <a:t>Degradation</a:t>
            </a:r>
            <a:r>
              <a:rPr lang="pt-BR" altLang="zh-CN" dirty="0"/>
              <a:t> </a:t>
            </a:r>
            <a:r>
              <a:rPr lang="pt-BR" altLang="zh-CN" dirty="0" err="1"/>
              <a:t>Indication</a:t>
            </a:r>
            <a:endParaRPr lang="pt-BR" altLang="zh-CN" dirty="0"/>
          </a:p>
          <a:p>
            <a:pPr lvl="1"/>
            <a:r>
              <a:rPr lang="pt" altLang="zh-CN" dirty="0">
                <a:latin typeface="Huawei Sans" panose="020C0503030203020204" pitchFamily="34" charset="0"/>
              </a:rPr>
              <a:t>R-LOS: </a:t>
            </a:r>
            <a:r>
              <a:rPr lang="pt-BR" altLang="zh-CN" dirty="0" err="1">
                <a:latin typeface="Huawei Sans" panose="020C0503030203020204" pitchFamily="34" charset="0"/>
              </a:rPr>
              <a:t>Loss</a:t>
            </a:r>
            <a:r>
              <a:rPr lang="pt-BR" altLang="zh-CN" dirty="0">
                <a:latin typeface="Huawei Sans" panose="020C0503030203020204" pitchFamily="34" charset="0"/>
              </a:rPr>
              <a:t> </a:t>
            </a:r>
            <a:r>
              <a:rPr lang="pt-BR" altLang="zh-CN" dirty="0" err="1">
                <a:latin typeface="Huawei Sans" panose="020C0503030203020204" pitchFamily="34" charset="0"/>
              </a:rPr>
              <a:t>Of</a:t>
            </a:r>
            <a:r>
              <a:rPr lang="pt-BR" altLang="zh-CN" dirty="0">
                <a:latin typeface="Huawei Sans" panose="020C0503030203020204" pitchFamily="34" charset="0"/>
              </a:rPr>
              <a:t> </a:t>
            </a:r>
            <a:r>
              <a:rPr lang="pt-BR" altLang="zh-CN" dirty="0" err="1">
                <a:latin typeface="Huawei Sans" panose="020C0503030203020204" pitchFamily="34" charset="0"/>
              </a:rPr>
              <a:t>Signal</a:t>
            </a:r>
            <a:endParaRPr lang="pt" altLang="zh-CN" dirty="0">
              <a:latin typeface="Huawei Sans" panose="020C0503030203020204" pitchFamily="34" charset="0"/>
            </a:endParaRPr>
          </a:p>
          <a:p>
            <a:pPr lvl="1"/>
            <a:r>
              <a:rPr lang="pt" altLang="zh-CN" dirty="0"/>
              <a:t>R-LOF: Loss Of Frame</a:t>
            </a:r>
          </a:p>
          <a:p>
            <a:pPr lvl="1"/>
            <a:r>
              <a:rPr lang="pt" altLang="zh-CN" dirty="0">
                <a:latin typeface="Huawei Sans" panose="020C0503030203020204" pitchFamily="34" charset="0"/>
              </a:rPr>
              <a:t>MS-AIS: </a:t>
            </a:r>
            <a:r>
              <a:rPr lang="pt-BR" altLang="zh-CN" dirty="0" err="1">
                <a:latin typeface="Huawei Sans" panose="020C0503030203020204" pitchFamily="34" charset="0"/>
              </a:rPr>
              <a:t>Multiplexing</a:t>
            </a:r>
            <a:r>
              <a:rPr lang="pt-BR" altLang="zh-CN" dirty="0">
                <a:latin typeface="Huawei Sans" panose="020C0503030203020204" pitchFamily="34" charset="0"/>
              </a:rPr>
              <a:t> </a:t>
            </a:r>
            <a:r>
              <a:rPr lang="pt-BR" altLang="zh-CN" dirty="0" err="1">
                <a:latin typeface="Huawei Sans" panose="020C0503030203020204" pitchFamily="34" charset="0"/>
              </a:rPr>
              <a:t>Section-Alarm</a:t>
            </a:r>
            <a:r>
              <a:rPr lang="pt-BR" altLang="zh-CN" dirty="0">
                <a:latin typeface="Huawei Sans" panose="020C0503030203020204" pitchFamily="34" charset="0"/>
              </a:rPr>
              <a:t> </a:t>
            </a:r>
            <a:r>
              <a:rPr lang="pt-BR" altLang="zh-CN" dirty="0" err="1">
                <a:latin typeface="Huawei Sans" panose="020C0503030203020204" pitchFamily="34" charset="0"/>
              </a:rPr>
              <a:t>Indication</a:t>
            </a:r>
            <a:r>
              <a:rPr lang="pt-BR" altLang="zh-CN" dirty="0">
                <a:latin typeface="Huawei Sans" panose="020C0503030203020204" pitchFamily="34" charset="0"/>
              </a:rPr>
              <a:t> </a:t>
            </a:r>
            <a:r>
              <a:rPr lang="pt-BR" altLang="zh-CN" dirty="0" err="1">
                <a:latin typeface="Huawei Sans" panose="020C0503030203020204" pitchFamily="34" charset="0"/>
              </a:rPr>
              <a:t>Signal</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127134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731838" y="4310764"/>
            <a:ext cx="5580062" cy="4985635"/>
          </a:xfrm>
        </p:spPr>
        <p:txBody>
          <a:bodyPr/>
          <a:lstStyle/>
          <a:p>
            <a:pPr lvl="0">
              <a:lnSpc>
                <a:spcPct val="100000"/>
              </a:lnSpc>
            </a:pPr>
            <a:r>
              <a:rPr lang="pt" altLang="zh-CN" dirty="0"/>
              <a:t>Em um sistema de transmissão óptica SDH, o byte S1 é usado para transmitir as informações de qualidade e uso das fontes de relógio. Ao utilizar a informação de bytes, a unidade de temporização de sincronização pode implementar proteção de comutação automática em fontes de relógio. A tabela a seguir lista os códigos de informação do byte S1 (b5 a b8).</a:t>
            </a:r>
            <a:endParaRPr lang="zh-CN" altLang="en-US" dirty="0">
              <a:latin typeface="Huawei Sans" panose="020C0503030203020204" pitchFamily="34" charset="0"/>
            </a:endParaRPr>
          </a:p>
        </p:txBody>
      </p:sp>
      <p:graphicFrame>
        <p:nvGraphicFramePr>
          <p:cNvPr id="6" name="Group 410"/>
          <p:cNvGraphicFramePr>
            <a:graphicFrameLocks noGrp="1"/>
          </p:cNvGraphicFramePr>
          <p:nvPr>
            <p:extLst>
              <p:ext uri="{D42A27DB-BD31-4B8C-83A1-F6EECF244321}">
                <p14:modId xmlns:p14="http://schemas.microsoft.com/office/powerpoint/2010/main" val="3443681069"/>
              </p:ext>
            </p:extLst>
          </p:nvPr>
        </p:nvGraphicFramePr>
        <p:xfrm>
          <a:off x="1157667" y="5259413"/>
          <a:ext cx="4695066" cy="4060080"/>
        </p:xfrm>
        <a:graphic>
          <a:graphicData uri="http://schemas.openxmlformats.org/drawingml/2006/table">
            <a:tbl>
              <a:tblPr/>
              <a:tblGrid>
                <a:gridCol w="887529">
                  <a:extLst>
                    <a:ext uri="{9D8B030D-6E8A-4147-A177-3AD203B41FA5}">
                      <a16:colId xmlns:a16="http://schemas.microsoft.com/office/drawing/2014/main" val="20000"/>
                    </a:ext>
                  </a:extLst>
                </a:gridCol>
                <a:gridCol w="937260">
                  <a:extLst>
                    <a:ext uri="{9D8B030D-6E8A-4147-A177-3AD203B41FA5}">
                      <a16:colId xmlns:a16="http://schemas.microsoft.com/office/drawing/2014/main" val="20001"/>
                    </a:ext>
                  </a:extLst>
                </a:gridCol>
                <a:gridCol w="2870277">
                  <a:extLst>
                    <a:ext uri="{9D8B030D-6E8A-4147-A177-3AD203B41FA5}">
                      <a16:colId xmlns:a16="http://schemas.microsoft.com/office/drawing/2014/main" val="20002"/>
                    </a:ext>
                  </a:extLst>
                </a:gridCol>
              </a:tblGrid>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b="1" u="none" strike="noStrike" cap="none" normalizeH="0" baseline="0" dirty="0">
                          <a:ln>
                            <a:noFill/>
                          </a:ln>
                          <a:effectLst/>
                        </a:rPr>
                        <a:t>S1 (b5-b8)</a:t>
                      </a:r>
                      <a:endParaRPr kumimoji="0" lang="zh-CN" altLang="en-US" sz="9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b="1" u="none" strike="noStrike" cap="none" normalizeH="0" baseline="0" dirty="0">
                          <a:ln>
                            <a:noFill/>
                          </a:ln>
                          <a:effectLst/>
                        </a:rPr>
                        <a:t>S1</a:t>
                      </a:r>
                      <a:r>
                        <a:rPr kumimoji="0" lang="pt" altLang="en-US" sz="900" b="1" u="none" strike="noStrike" cap="none" normalizeH="0" baseline="0" dirty="0">
                          <a:ln>
                            <a:noFill/>
                          </a:ln>
                          <a:effectLst/>
                        </a:rPr>
                        <a:t> </a:t>
                      </a:r>
                      <a:r>
                        <a:rPr kumimoji="0" lang="pt" altLang="zh-CN" sz="900" b="1" u="none" strike="noStrike" cap="none" normalizeH="0" baseline="0" dirty="0">
                          <a:ln>
                            <a:noFill/>
                          </a:ln>
                          <a:effectLst/>
                        </a:rPr>
                        <a:t>Byte</a:t>
                      </a:r>
                      <a:endParaRPr kumimoji="0" lang="zh-CN" altLang="en-US" sz="9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endParaRPr>
                    </a:p>
                  </a:txBody>
                  <a:tcPr marL="90000" marR="90000" marT="46800" marB="46800"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b="1" u="none" strike="noStrike" cap="none" normalizeH="0" baseline="0" dirty="0">
                          <a:ln>
                            <a:noFill/>
                          </a:ln>
                          <a:effectLst/>
                        </a:rPr>
                        <a:t>Nível de qualidade de sincronização SDH</a:t>
                      </a:r>
                      <a:endParaRPr kumimoji="0" lang="zh-CN" altLang="en-US" sz="9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endParaRPr>
                    </a:p>
                  </a:txBody>
                  <a:tcPr marL="90000" marR="90000" marT="46800" marB="46800"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0000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Qualidade de sincronização desconhecida (rede síncrona existente)</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0001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0010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0x02</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Sinal de relógio recomendado pelo G.811</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0011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0x03</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0100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0x04</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Sinal de relógio de trânsito recomendado pelo G.812</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0101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0x04</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0110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0x06</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0111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0x07</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1000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0x08</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Sinal de relógio local recomendado pelo G.812</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1001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0x09</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1010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0x0A</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1011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0x0B</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Sinal de fonte de temporização de equipamento SDH (SETS)</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1100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0x0C</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1101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0x0D</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1110</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0x0E</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Reservado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02956">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1111</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0x0F</a:t>
                      </a:r>
                      <a:endParaRPr kumimoji="0" lang="en-US" altLang="zh-CN"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pt" altLang="zh-CN" sz="900" u="none" strike="noStrike" cap="none" normalizeH="0" baseline="0" dirty="0">
                          <a:ln>
                            <a:noFill/>
                          </a:ln>
                          <a:effectLst/>
                        </a:rPr>
                        <a:t>Não usado para sincronização</a:t>
                      </a:r>
                      <a:endParaRPr kumimoji="0" lang="zh-CN" altLang="en-US" sz="9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90000" marR="90000" marT="46800" marB="46800"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09341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pt" altLang="zh-CN" dirty="0"/>
              <a:t>VC-4/VC-3 HPOH</a:t>
            </a:r>
            <a:endParaRPr lang="zh-CN" altLang="en-US" dirty="0">
              <a:latin typeface="Huawei Sans" panose="020C0503030203020204" pitchFamily="34" charset="0"/>
            </a:endParaRPr>
          </a:p>
          <a:p>
            <a:pPr lvl="1"/>
            <a:r>
              <a:rPr lang="pt" altLang="zh-CN" dirty="0"/>
              <a:t>J1 : byte de rastreamento de caminho</a:t>
            </a:r>
          </a:p>
          <a:p>
            <a:pPr lvl="1"/>
            <a:r>
              <a:rPr lang="pt" altLang="zh-CN" dirty="0"/>
              <a:t>B3 : byte BIP-8 do caminho</a:t>
            </a:r>
          </a:p>
          <a:p>
            <a:pPr lvl="1"/>
            <a:r>
              <a:rPr lang="pt" altLang="zh-CN" dirty="0"/>
              <a:t>C2 : byte do rótulo do sinal</a:t>
            </a:r>
          </a:p>
          <a:p>
            <a:pPr lvl="1"/>
            <a:r>
              <a:rPr lang="pt" altLang="zh-CN" dirty="0"/>
              <a:t>G1 : byte de status do caminho</a:t>
            </a:r>
          </a:p>
          <a:p>
            <a:pPr lvl="1"/>
            <a:r>
              <a:rPr lang="pt" altLang="zh-CN" dirty="0"/>
              <a:t>F2 e F3: caminho dos bytes do canal do usuário. Esses bytes são usados para fornecer comunicações orderwire (relacionadas à carga útil) entre caminhos</a:t>
            </a:r>
            <a:endParaRPr lang="en-US" altLang="zh-CN" dirty="0"/>
          </a:p>
          <a:p>
            <a:pPr lvl="1"/>
            <a:r>
              <a:rPr lang="pt" altLang="zh-CN" dirty="0"/>
              <a:t>H4 : byte de indicação de posição da unidade tributária (TU)</a:t>
            </a:r>
          </a:p>
          <a:p>
            <a:pPr lvl="1"/>
            <a:r>
              <a:rPr lang="pt" altLang="zh-CN" dirty="0"/>
              <a:t>K3 (b1 a b4): byte do canal APS</a:t>
            </a:r>
          </a:p>
          <a:p>
            <a:pPr lvl="1"/>
            <a:r>
              <a:rPr lang="pt" altLang="zh-CN" dirty="0"/>
              <a:t>K3 (b5 a b8): byte reservado</a:t>
            </a:r>
          </a:p>
          <a:p>
            <a:pPr lvl="1"/>
            <a:r>
              <a:rPr lang="pt" altLang="zh-CN" dirty="0"/>
              <a:t>N1 : byte da operadora de rede. Este byte é usado para um propósito de gerenciamento específico</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444304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pt" altLang="zh-CN" dirty="0"/>
              <a:t>Quando ocorre uma incompatibilidade de bytes J1, um alarme HP_TIM é gerado. Neste caso, os serviços são interrompidos. Os mecanismos de processamento de diferentes dispositivos são diferentes.</a:t>
            </a:r>
            <a:endParaRPr lang="zh-CN" altLang="zh-CN" dirty="0"/>
          </a:p>
          <a:p>
            <a:pPr lvl="0"/>
            <a:r>
              <a:rPr lang="pt" altLang="zh-CN" dirty="0"/>
              <a:t>O valor de byte J1 padrão do equipamento Huawei SDH é Huawei SBS.</a:t>
            </a:r>
            <a:endParaRPr lang="zh-CN" altLang="zh-CN" dirty="0"/>
          </a:p>
          <a:p>
            <a:pPr lvl="0"/>
            <a:r>
              <a:rPr lang="pt" altLang="zh-CN" dirty="0"/>
              <a:t>Durante a aplicação de rede na China, o identificador do ponto de acesso do canal pode ser um formato de numeração E.164 de 16 bytes ou um fluxo de código de formato livre de 64 bytes recomendado pelo CCITT. Se o formato de 16 bytes for transferido para a área com o formato de 64 bytes para transmissão, o formato de 16 bytes será repetido quatro vezes.</a:t>
            </a:r>
            <a:endParaRPr lang="zh-CN" altLang="zh-CN" dirty="0"/>
          </a:p>
          <a:p>
            <a:r>
              <a:rPr lang="pt" altLang="zh-CN" dirty="0"/>
              <a:t>O quadro de 16 bytes (ou seja, o quadro de multiplexação de identificação de rastreamento de caminho PT) que transmite o número E.164 contém 16 bytes J1, que possuem o mesmo método de codificação dos bytes J0.</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18880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pt" altLang="zh-CN" dirty="0"/>
              <a:t>O byte B3 é usado para monitorar o desempenho do erro de bit da transmissão VC-4 em quadros STM-N. O mecanismo de monitoramento da B3 é semelhante ao de B1 e B2. Porém, B3 realiza a verificação BIP-8 nos quadros VC-4.</a:t>
            </a:r>
            <a:endParaRPr lang="zh-CN" altLang="zh-CN" dirty="0"/>
          </a:p>
          <a:p>
            <a:pPr lvl="0"/>
            <a:r>
              <a:rPr lang="pt" altLang="zh-CN" dirty="0"/>
              <a:t>Se blocos com erros forem detectados na extremidade de recebimento, o evento de monitoramento de desempenho HP-BBE na extremidade local indicará o número de blocos com erros e o caminho de ordem superior</a:t>
            </a:r>
            <a:r>
              <a:rPr lang="pt" altLang="zh-CN" dirty="0">
                <a:latin typeface="Huawei Sans" panose="020C0503030203020204" pitchFamily="34" charset="0"/>
              </a:rPr>
              <a:t> O evento de monitoramento de desempenho </a:t>
            </a:r>
            <a:r>
              <a:rPr lang="pt" altLang="zh-CN" sz="1100" b="0" i="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de indicação remota de erro </a:t>
            </a:r>
            <a:r>
              <a:rPr lang="pt" altLang="zh-CN" dirty="0">
                <a:latin typeface="Huawei Sans" panose="020C0503030203020204" pitchFamily="34" charset="0"/>
              </a:rPr>
              <a:t>(</a:t>
            </a:r>
            <a:r>
              <a:rPr lang="pt" altLang="zh-CN" dirty="0"/>
              <a:t>HP-REI) do caminho VC-4 correspondente na extremidade de transmissão indica o número de blocos com erros recebidos pela extremidade de recepção.</a:t>
            </a:r>
            <a:endParaRPr lang="zh-CN" altLang="zh-CN" dirty="0"/>
          </a:p>
          <a:p>
            <a:r>
              <a:rPr lang="pt" altLang="zh-CN" dirty="0"/>
              <a:t>Quando o número de erros de bit na extremidade de recepção excede um determinado limite, o dispositivo reporta um alarme indicando que os erros de bit excedem o limite (B3-OVER).</a:t>
            </a: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75298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pt" altLang="zh-CN" dirty="0"/>
              <a:t>C2 é um byte de rótulo de sinal. Este byte é usado para indicar a estrutura de multiplexação dos quadros VC e a propriedade da carga útil. O byte C2 a ser enviado deve corresponder ao byte C2 a ser recebido. Quando uma incompatibilidade C2 é detectada, o caminho VC-4 correspondente na extremidade local gera um alarme HP_SLM.</a:t>
            </a:r>
            <a:endParaRPr lang="zh-CN" altLang="zh-CN" dirty="0"/>
          </a:p>
          <a:p>
            <a:r>
              <a:rPr lang="pt" altLang="zh-CN" dirty="0"/>
              <a:t>Mapeamento entre os tipos de serviço e valores do byte C2</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964767752"/>
              </p:ext>
            </p:extLst>
          </p:nvPr>
        </p:nvGraphicFramePr>
        <p:xfrm>
          <a:off x="968729" y="5554127"/>
          <a:ext cx="5197720" cy="1886728"/>
        </p:xfrm>
        <a:graphic>
          <a:graphicData uri="http://schemas.openxmlformats.org/drawingml/2006/table">
            <a:tbl>
              <a:tblPr/>
              <a:tblGrid>
                <a:gridCol w="3016531">
                  <a:extLst>
                    <a:ext uri="{9D8B030D-6E8A-4147-A177-3AD203B41FA5}">
                      <a16:colId xmlns:a16="http://schemas.microsoft.com/office/drawing/2014/main" val="20000"/>
                    </a:ext>
                  </a:extLst>
                </a:gridCol>
                <a:gridCol w="2181189">
                  <a:extLst>
                    <a:ext uri="{9D8B030D-6E8A-4147-A177-3AD203B41FA5}">
                      <a16:colId xmlns:a16="http://schemas.microsoft.com/office/drawing/2014/main" val="20001"/>
                    </a:ext>
                  </a:extLst>
                </a:gridCol>
              </a:tblGrid>
              <a:tr h="26032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b="1" u="none" strike="noStrike" cap="none" normalizeH="0" baseline="0" dirty="0">
                          <a:ln>
                            <a:noFill/>
                          </a:ln>
                          <a:effectLst/>
                        </a:rPr>
                        <a:t>tipo de serviço</a:t>
                      </a:r>
                      <a:endParaRPr kumimoji="0" lang="zh-CN" altLang="en-US" sz="1000" b="1" i="0" u="none" strike="noStrike" cap="none" normalizeH="0" baseline="0" dirty="0">
                        <a:ln>
                          <a:noFill/>
                        </a:ln>
                        <a:solidFill>
                          <a:schemeClr val="bg1"/>
                        </a:solidFill>
                        <a:effectLst/>
                        <a:latin typeface="Huawei Sans" panose="020C0503030203020204" pitchFamily="34" charset="0"/>
                        <a:ea typeface="+mn-ea"/>
                      </a:endParaRPr>
                    </a:p>
                  </a:txBody>
                  <a:tcPr marL="74253" marR="74253" marT="33714" marB="33714"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pt" altLang="zh-CN" sz="1000" b="1" u="none" strike="noStrike" cap="none" normalizeH="0" baseline="0" dirty="0">
                          <a:ln>
                            <a:noFill/>
                          </a:ln>
                          <a:effectLst/>
                        </a:rPr>
                        <a:t>Configuração de parâmetros do Byte C2 (Hexadecimal)</a:t>
                      </a:r>
                      <a:endParaRPr kumimoji="0" lang="zh-CN" altLang="en-US" sz="1000" b="1" i="0" u="none" strike="noStrike" cap="none" normalizeH="0" baseline="0" dirty="0">
                        <a:ln>
                          <a:noFill/>
                        </a:ln>
                        <a:solidFill>
                          <a:schemeClr val="bg1"/>
                        </a:solidFill>
                        <a:effectLst/>
                        <a:latin typeface="Huawei Sans" panose="020C0503030203020204" pitchFamily="34" charset="0"/>
                        <a:ea typeface="+mn-ea"/>
                      </a:endParaRPr>
                    </a:p>
                  </a:txBody>
                  <a:tcPr marL="74253" marR="74253" marT="33714" marB="33714"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Estrutura do TUG</a:t>
                      </a:r>
                      <a:endParaRPr kumimoji="0" lang="zh-CN" altLang="en-US" sz="1000" b="0" i="0" u="none" strike="noStrike" cap="none" normalizeH="0" baseline="0" dirty="0">
                        <a:ln>
                          <a:noFill/>
                        </a:ln>
                        <a:solidFill>
                          <a:schemeClr val="tx1"/>
                        </a:solidFill>
                        <a:effectLst/>
                        <a:latin typeface="Huawei Sans" panose="020C0503030203020204" pitchFamily="34" charset="0"/>
                        <a:ea typeface="+mn-ea"/>
                      </a:endParaRPr>
                    </a:p>
                  </a:txBody>
                  <a:tcPr marL="98485" marR="98485" marT="44380" marB="4438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02</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8485" marR="98485" marT="44380" marB="4438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34M/45M mapeados de forma assíncrona em um C-3</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8485" marR="98485" marT="44380" marB="4438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04</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8485" marR="98485" marT="44380" marB="4438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140M mapeados de forma assíncrona em um C-4</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8485" marR="98485" marT="44380" marB="44380" horzOverflow="overflow">
                    <a:lnL w="28575" cap="flat" cmpd="sng" algn="ctr">
                      <a:solidFill>
                        <a:schemeClr val="tx1"/>
                      </a:solidFill>
                      <a:prstDash val="solid"/>
                      <a:round/>
                      <a:headEnd type="none" w="med" len="med"/>
                      <a:tailEnd type="none" w="med" len="med"/>
                    </a:ln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12</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8485" marR="98485" marT="44380" marB="44380" horzOverflow="overflow">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6369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Não carregado</a:t>
                      </a:r>
                      <a:endParaRPr kumimoji="0" lang="zh-CN" altLang="en-US" sz="1000" b="0" i="0" u="none" strike="noStrike" cap="none" normalizeH="0" baseline="0" dirty="0">
                        <a:ln>
                          <a:noFill/>
                        </a:ln>
                        <a:solidFill>
                          <a:schemeClr val="tx1"/>
                        </a:solidFill>
                        <a:effectLst/>
                        <a:latin typeface="Huawei Sans" panose="020C0503030203020204" pitchFamily="34" charset="0"/>
                        <a:ea typeface="+mn-ea"/>
                      </a:endParaRPr>
                    </a:p>
                  </a:txBody>
                  <a:tcPr marL="98485" marR="98485" marT="44380" marB="44380"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t" altLang="zh-CN" sz="1000" u="none" strike="noStrike" cap="none" normalizeH="0" baseline="0" dirty="0">
                          <a:ln>
                            <a:noFill/>
                          </a:ln>
                          <a:effectLst/>
                        </a:rPr>
                        <a:t>00</a:t>
                      </a: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a:txBody>
                  <a:tcPr marL="98485" marR="98485" marT="44380" marB="44380"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465843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b6 a b8 do byte G1 não são usados temporariamente. A faixa de valores de b1 a b4 no byte G1 é de 0 a 15. No entanto, B3 só pode detectar no máximo oito blocos de erro em um quadro. Ou seja, os valores 0 a 8 de b1 a b4 no byte G1 indicam que apenas 0 a 8 blocos de erros são detectados, e os outros sete valores (9 a 15) são considerados blocos livres de erros.</a:t>
            </a:r>
            <a:endParaRPr lang="zh-CN" altLang="zh-CN" dirty="0"/>
          </a:p>
          <a:p>
            <a:r>
              <a:rPr lang="pt" altLang="zh-CN" dirty="0"/>
              <a:t>O alarme HP-RDI é reportado quando o sinal de indicação de alarme AIS ou alarme AU-AIS/HP-TIM/HP-SLM/HP-UNEQ é gerado.</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534788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5263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6762290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9300" y="717550"/>
            <a:ext cx="5559425" cy="3127375"/>
          </a:xfrm>
        </p:spPr>
      </p:sp>
      <p:sp>
        <p:nvSpPr>
          <p:cNvPr id="3" name="备注占位符 2"/>
          <p:cNvSpPr>
            <a:spLocks noGrp="1"/>
          </p:cNvSpPr>
          <p:nvPr>
            <p:ph type="body" idx="1"/>
          </p:nvPr>
        </p:nvSpPr>
        <p:spPr>
          <a:xfrm>
            <a:off x="731838" y="4310764"/>
            <a:ext cx="5580062" cy="4985635"/>
          </a:xfrm>
        </p:spPr>
        <p:txBody>
          <a:bodyPr/>
          <a:lstStyle/>
          <a:p>
            <a:pPr>
              <a:lnSpc>
                <a:spcPct val="100000"/>
              </a:lnSpc>
            </a:pPr>
            <a:r>
              <a:rPr lang="pt" altLang="zh-CN" sz="1000" dirty="0"/>
              <a:t>LPOH</a:t>
            </a:r>
            <a:endParaRPr lang="zh-CN" altLang="en-US" sz="1000" dirty="0"/>
          </a:p>
          <a:p>
            <a:pPr lvl="1">
              <a:lnSpc>
                <a:spcPct val="100000"/>
              </a:lnSpc>
            </a:pPr>
            <a:r>
              <a:rPr lang="pt" altLang="zh-CN" sz="1000" dirty="0"/>
              <a:t>V5 : status do caminho e byte do rótulo do sinal</a:t>
            </a:r>
          </a:p>
          <a:p>
            <a:pPr lvl="1">
              <a:lnSpc>
                <a:spcPct val="100000"/>
              </a:lnSpc>
            </a:pPr>
            <a:r>
              <a:rPr lang="pt" altLang="zh-CN" sz="1000" dirty="0"/>
              <a:t>J2 : byte de rastreamento do caminho VC-12. Este byte é usado para transmitir repetidamente um identificador de ponto de acesso de caminho de ordem inferior para que um coletor possa verificar sua conexão contínua com uma fonte em um caminho. Um quadro de 16 bytes é definido em especificações internacionais para transmitir identificadores de caminho de acesso com formato de quadro idêntico ao do byte J0.</a:t>
            </a:r>
          </a:p>
          <a:p>
            <a:pPr lvl="1">
              <a:lnSpc>
                <a:spcPct val="100000"/>
              </a:lnSpc>
            </a:pPr>
            <a:r>
              <a:rPr lang="pt" altLang="zh-CN" sz="1000" dirty="0"/>
              <a:t>N2 : byte da operadora de rede. Este byte é usado para uma finalidade de gerenciamento específica. Por exemplo, ele pode fornecer monitor de conexão tandem (TCM) para caminhos de ordem inferior, que é semelhante à função de bytes N1 em </a:t>
            </a:r>
            <a:r>
              <a:rPr lang="pt-BR" altLang="zh-CN" sz="1000" dirty="0"/>
              <a:t>cabeçalho</a:t>
            </a:r>
            <a:r>
              <a:rPr lang="pt" altLang="zh-CN" sz="1000" dirty="0"/>
              <a:t>s de caminho de ordem superior.</a:t>
            </a:r>
          </a:p>
          <a:p>
            <a:pPr lvl="1">
              <a:lnSpc>
                <a:spcPct val="100000"/>
              </a:lnSpc>
            </a:pPr>
            <a:r>
              <a:rPr lang="pt" altLang="zh-CN" sz="1000" dirty="0"/>
              <a:t>K4 : b1 a b4 são usados para transmitir o protocolo APS de caminho de ordem inferior. b5 a b7 são usados para transmitir o RDI aprimorado em caminhos de ordem inferior e b8 é reservado.</a:t>
            </a:r>
          </a:p>
          <a:p>
            <a:pPr>
              <a:lnSpc>
                <a:spcPct val="100000"/>
              </a:lnSpc>
            </a:pPr>
            <a:r>
              <a:rPr lang="pt" altLang="zh-CN" sz="1000" dirty="0"/>
              <a:t>V5: status do caminho e byte do rótulo do sinal (semelhante ao byte G1 ou C2). É o primeiro byte localizado por um TU-PTR em um multiframe e realiza monitoramento de erros de bit VC-12, indicação remota de falhas e defeitos VC-12 e rotulagem de sinal.</a:t>
            </a:r>
            <a:endParaRPr lang="zh-CN" altLang="en-US" sz="1000" dirty="0"/>
          </a:p>
          <a:p>
            <a:pPr lvl="1">
              <a:lnSpc>
                <a:spcPct val="100000"/>
              </a:lnSpc>
            </a:pPr>
            <a:r>
              <a:rPr lang="pt" altLang="zh-CN" sz="1000" dirty="0"/>
              <a:t>b1 a b2 : alocado para monitoramento de erro de bloco de fundo de caminho de ordem inferior (LP-BBE) usando o esquema BIP-2</a:t>
            </a:r>
          </a:p>
          <a:p>
            <a:pPr lvl="1">
              <a:lnSpc>
                <a:spcPct val="100000"/>
              </a:lnSpc>
            </a:pPr>
            <a:r>
              <a:rPr lang="pt" altLang="zh-CN" sz="1000" dirty="0"/>
              <a:t>b3 : indicação de erro remoto de caminho de ordem inferior (LP-REI)</a:t>
            </a:r>
          </a:p>
          <a:p>
            <a:pPr lvl="1">
              <a:lnSpc>
                <a:spcPct val="100000"/>
              </a:lnSpc>
            </a:pPr>
            <a:r>
              <a:rPr lang="pt" altLang="zh-CN" sz="1000" dirty="0"/>
              <a:t>b4 : indicação remota de falha no caminho de ordem inferior (LP-RFI). Este bit é definido como 1 se uma falha for declarada. Para bytes V5 em VC-12 e VC-2, este bit não foi definido.</a:t>
            </a:r>
          </a:p>
          <a:p>
            <a:pPr lvl="1">
              <a:lnSpc>
                <a:spcPct val="100000"/>
              </a:lnSpc>
            </a:pPr>
            <a:r>
              <a:rPr lang="pt" altLang="zh-CN" sz="1000" dirty="0"/>
              <a:t>b5 a b7: rótulo de sinal indicando informações do caminho. Por exemplo, indica se o caminho está carregado. Se sim, indica o modo de mapeamento utilizado. Se b5 a b7 forem definidos como 000, um alarme LP-UNEQ será reportado no caminho associado.</a:t>
            </a:r>
          </a:p>
          <a:p>
            <a:pPr lvl="1">
              <a:lnSpc>
                <a:spcPct val="100000"/>
              </a:lnSpc>
            </a:pPr>
            <a:r>
              <a:rPr lang="pt" altLang="zh-CN" sz="1000" dirty="0"/>
              <a:t>b8 : usado para retornar um sinal de alarme LP-RDI para a fonte com o valor do bit definido como 1 quando a extremidade local recebe um sinal TU-AIS, LP-TIM ou LP-SLM .</a:t>
            </a:r>
            <a:endParaRPr lang="zh-CN" altLang="en-US" sz="1000" dirty="0"/>
          </a:p>
          <a:p>
            <a:pPr>
              <a:lnSpc>
                <a:spcPct val="100000"/>
              </a:lnSpc>
            </a:pPr>
            <a:endParaRPr lang="zh-CN" altLang="en-US" sz="1000" dirty="0"/>
          </a:p>
        </p:txBody>
      </p:sp>
    </p:spTree>
    <p:extLst>
      <p:ext uri="{BB962C8B-B14F-4D97-AF65-F5344CB8AC3E}">
        <p14:creationId xmlns:p14="http://schemas.microsoft.com/office/powerpoint/2010/main" val="1469528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4310764"/>
            <a:ext cx="5580062" cy="4985635"/>
          </a:xfrm>
        </p:spPr>
        <p:txBody>
          <a:bodyPr/>
          <a:lstStyle/>
          <a:p>
            <a:pPr lvl="0"/>
            <a:r>
              <a:rPr lang="pt" altLang="zh-CN" dirty="0"/>
              <a:t>O ponteiro é usado para posicionamento e indica a posição inicial de VC-n no quadro AU ou TU correspondente. Dessa forma, a extremidade receptora pode remover corretamente o VC correspondente do STM-N e, em seguida, dividir o encapsulamento VC e C para separar sinais de baixa taxa, como PDH. Ou seja, sinais tributários de baixa taxa podem ser retirados diretamente do sinal STM-N.</a:t>
            </a:r>
            <a:endParaRPr lang="zh-CN" altLang="zh-CN" dirty="0"/>
          </a:p>
          <a:p>
            <a:pPr lvl="1"/>
            <a:r>
              <a:rPr lang="pt" altLang="zh-CN" dirty="0"/>
              <a:t>O ponteiro da unidade de administração (AU-PTR) é usado para indicar a posição de um VC-4 em um AU-4.</a:t>
            </a:r>
            <a:endParaRPr lang="zh-CN" altLang="zh-CN" dirty="0"/>
          </a:p>
          <a:p>
            <a:pPr lvl="1"/>
            <a:r>
              <a:rPr lang="pt" altLang="zh-CN" dirty="0"/>
              <a:t>O ponteiro da unidade tributária (TU-PTR) é usado para indicar a posição de um VC-12 em um TU-12.</a:t>
            </a:r>
            <a:endParaRPr lang="zh-CN" altLang="zh-CN" dirty="0"/>
          </a:p>
          <a:p>
            <a:pPr lvl="1"/>
            <a:r>
              <a:rPr lang="pt" altLang="zh-CN" dirty="0"/>
              <a:t>Juntamente com os bytes de enquadramento A1 e A2, os ponteiros são usados </a:t>
            </a:r>
            <a:r>
              <a:rPr lang="pt" altLang="zh-CN"/>
              <a:t>para retirar </a:t>
            </a:r>
            <a:r>
              <a:rPr lang="pt" altLang="zh-CN" dirty="0"/>
              <a:t>diretamente sinais de baixa velocidade de sinais STM-N de alta velocidade.</a:t>
            </a:r>
            <a:endParaRPr lang="zh-CN" altLang="zh-CN" dirty="0"/>
          </a:p>
          <a:p>
            <a:pPr lvl="0"/>
            <a:r>
              <a:rPr lang="pt" altLang="zh-CN" dirty="0"/>
              <a:t>Quando a rede está no estado de funcionamento síncrono, o ponteiro é usado para calibrar as fases entre os sinais de sincronização.</a:t>
            </a:r>
            <a:endParaRPr lang="zh-CN" altLang="zh-CN" dirty="0"/>
          </a:p>
          <a:p>
            <a:pPr lvl="0"/>
            <a:r>
              <a:rPr lang="pt" altLang="zh-CN" dirty="0"/>
              <a:t>Quando a sincronização da rede falha, o ponteiro é usado para calibração de frequência e fase.</a:t>
            </a:r>
            <a:endParaRPr lang="zh-CN" altLang="zh-CN" dirty="0"/>
          </a:p>
          <a:p>
            <a:pPr lvl="0"/>
            <a:r>
              <a:rPr lang="pt" altLang="zh-CN" dirty="0"/>
              <a:t>Quando a rede funciona de forma assíncrona, o ponteiro é usado para calibração de rastreamento de frequência.</a:t>
            </a:r>
            <a:endParaRPr lang="zh-CN" altLang="zh-CN" dirty="0"/>
          </a:p>
          <a:p>
            <a:r>
              <a:rPr lang="pt" altLang="zh-CN" dirty="0"/>
              <a:t>O ponteiro também pode ser usado para acomodar oscilações e oscilações de frequência na rede .</a:t>
            </a: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513401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pt" altLang="zh-CN" dirty="0"/>
              <a:t>Resposta:B</a:t>
            </a:r>
            <a:endParaRPr lang="zh-CN" altLang="en-US" dirty="0">
              <a:latin typeface="Huawei Sans" panose="020C0503030203020204" pitchFamily="34" charset="0"/>
            </a:endParaRPr>
          </a:p>
        </p:txBody>
      </p:sp>
      <p:sp>
        <p:nvSpPr>
          <p:cNvPr id="7" name="幻灯片图像占位符 6"/>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7487032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756445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4310764"/>
            <a:ext cx="5580062" cy="4985635"/>
          </a:xfrm>
        </p:spPr>
        <p:txBody>
          <a:bodyPr/>
          <a:lstStyle/>
          <a:p>
            <a:r>
              <a:rPr lang="pt" altLang="zh-CN" dirty="0"/>
              <a:t>Nomes de todos os módulos funcionais</a:t>
            </a:r>
            <a:endParaRPr lang="zh-CN" altLang="en-US"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r>
              <a:rPr lang="pt" altLang="zh-CN" dirty="0"/>
              <a:t>A figura anterior mostra o diagrama de blocos funcionais de uma TM. O fluxo do sinal é o seguinte: Um sinal STM-N na linha entra em um dispositivo no ponto de referência A do dispositivo. Depois de percorrer o caminho A → B → C → D → E → F → G → L → M, o sinal é dividido em sinais PDH de 140 Mbit/s. Depois de percorrer o caminho A → B → C → D → E → F → G → H → I → J → K, o sinal é dividido em sinais PDH de 2 Mbit/s ou 34 Mbit/s (o sinal de 2 Mbit/s é usado como exemplo aqui). Esta direção é definida como a direção de recepção do dispositivo. Na direção oposta, os sinais PDH de 140 Mbit/s, 34 Mbit/s e 2 Mbit/s são multiplexados em quadros de sinal STM-N na linha ao longo da direção inversa dos dois caminhos. As funções do dispositivo são implementadas em conjunto por todos os módulos funcionais básicos.</a:t>
            </a:r>
            <a:endParaRPr lang="zh-CN" altLang="en-US" dirty="0">
              <a:latin typeface="Huawei Sans" panose="020C0503030203020204" pitchFamily="34" charset="0"/>
            </a:endParaRPr>
          </a:p>
          <a:p>
            <a:endParaRPr lang="en-US" altLang="zh-CN"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graphicFrame>
        <p:nvGraphicFramePr>
          <p:cNvPr id="2" name="表格 3">
            <a:extLst>
              <a:ext uri="{FF2B5EF4-FFF2-40B4-BE49-F238E27FC236}">
                <a16:creationId xmlns:a16="http://schemas.microsoft.com/office/drawing/2014/main" id="{D64E25A3-5682-251D-DE74-FDCAD9CD772B}"/>
              </a:ext>
            </a:extLst>
          </p:cNvPr>
          <p:cNvGraphicFramePr>
            <a:graphicFrameLocks noGrp="1"/>
          </p:cNvGraphicFramePr>
          <p:nvPr>
            <p:extLst>
              <p:ext uri="{D42A27DB-BD31-4B8C-83A1-F6EECF244321}">
                <p14:modId xmlns:p14="http://schemas.microsoft.com/office/powerpoint/2010/main" val="3683436679"/>
              </p:ext>
            </p:extLst>
          </p:nvPr>
        </p:nvGraphicFramePr>
        <p:xfrm>
          <a:off x="742950" y="4606348"/>
          <a:ext cx="5568951" cy="2324808"/>
        </p:xfrm>
        <a:graphic>
          <a:graphicData uri="http://schemas.openxmlformats.org/drawingml/2006/table">
            <a:tbl>
              <a:tblPr/>
              <a:tblGrid>
                <a:gridCol w="1490901">
                  <a:extLst>
                    <a:ext uri="{9D8B030D-6E8A-4147-A177-3AD203B41FA5}">
                      <a16:colId xmlns:a16="http://schemas.microsoft.com/office/drawing/2014/main" val="20000"/>
                    </a:ext>
                  </a:extLst>
                </a:gridCol>
                <a:gridCol w="1405041">
                  <a:extLst>
                    <a:ext uri="{9D8B030D-6E8A-4147-A177-3AD203B41FA5}">
                      <a16:colId xmlns:a16="http://schemas.microsoft.com/office/drawing/2014/main" val="20001"/>
                    </a:ext>
                  </a:extLst>
                </a:gridCol>
                <a:gridCol w="1280771">
                  <a:extLst>
                    <a:ext uri="{9D8B030D-6E8A-4147-A177-3AD203B41FA5}">
                      <a16:colId xmlns:a16="http://schemas.microsoft.com/office/drawing/2014/main" val="20002"/>
                    </a:ext>
                  </a:extLst>
                </a:gridCol>
                <a:gridCol w="1392238">
                  <a:extLst>
                    <a:ext uri="{9D8B030D-6E8A-4147-A177-3AD203B41FA5}">
                      <a16:colId xmlns:a16="http://schemas.microsoft.com/office/drawing/2014/main" val="20003"/>
                    </a:ext>
                  </a:extLst>
                </a:gridCol>
              </a:tblGrid>
              <a:tr h="260382">
                <a:tc>
                  <a:txBody>
                    <a:bodyPr/>
                    <a:lstStyle/>
                    <a:p>
                      <a:pPr algn="l"/>
                      <a:r>
                        <a:rPr lang="en-US" altLang="zh-CN" sz="900" dirty="0"/>
                        <a:t>SPI: SDH physical interface</a:t>
                      </a:r>
                      <a:endParaRPr lang="en-US" sz="900" dirty="0">
                        <a:effectLst/>
                        <a:latin typeface="Huawei Sans" panose="020C0503030203020204" pitchFamily="34" charset="0"/>
                        <a:ea typeface="+mn-ea"/>
                      </a:endParaRPr>
                    </a:p>
                  </a:txBody>
                  <a:tcPr marL="74253" marR="74253" marT="33714" marB="33714"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a:r>
                        <a:rPr lang="en-US" altLang="zh-CN" sz="900" dirty="0"/>
                        <a:t>TTF:</a:t>
                      </a:r>
                      <a:r>
                        <a:rPr lang="en-US" altLang="zh-CN" sz="900" baseline="0" dirty="0"/>
                        <a:t> </a:t>
                      </a:r>
                      <a:r>
                        <a:rPr lang="en-US" altLang="zh-CN" sz="900" dirty="0"/>
                        <a:t>transport terminal function</a:t>
                      </a:r>
                      <a:endParaRPr lang="en-US" sz="900" dirty="0">
                        <a:effectLst/>
                        <a:latin typeface="Huawei Sans" panose="020C0503030203020204" pitchFamily="34" charset="0"/>
                        <a:ea typeface="+mn-ea"/>
                      </a:endParaRPr>
                    </a:p>
                  </a:txBody>
                  <a:tcPr marL="74253" marR="74253" marT="33714" marB="33714" anchor="ctr">
                    <a:lnT w="28575" cap="flat" cmpd="sng" algn="ctr">
                      <a:solidFill>
                        <a:schemeClr val="tx1"/>
                      </a:solidFill>
                      <a:prstDash val="solid"/>
                      <a:round/>
                      <a:headEnd type="none" w="med" len="med"/>
                      <a:tailEnd type="none" w="med" len="med"/>
                    </a:lnT>
                  </a:tcPr>
                </a:tc>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900" dirty="0"/>
                        <a:t>RST: regenerator section terminal</a:t>
                      </a:r>
                      <a:endParaRPr lang="zh-CN" altLang="en-US" sz="900" dirty="0"/>
                    </a:p>
                  </a:txBody>
                  <a:tcPr marL="74253" marR="74253" marT="33714" marB="33714" anchor="ctr">
                    <a:lnT w="28575" cap="flat" cmpd="sng" algn="ctr">
                      <a:solidFill>
                        <a:schemeClr val="tx1"/>
                      </a:solidFill>
                      <a:prstDash val="solid"/>
                      <a:round/>
                      <a:headEnd type="none" w="med" len="med"/>
                      <a:tailEnd type="none" w="med" len="med"/>
                    </a:lnT>
                  </a:tcPr>
                </a:tc>
                <a:tc>
                  <a:txBody>
                    <a:bodyPr/>
                    <a:lstStyle/>
                    <a:p>
                      <a:pPr algn="l"/>
                      <a:r>
                        <a:rPr lang="en-US" altLang="zh-CN" sz="900" dirty="0"/>
                        <a:t>HOI:</a:t>
                      </a:r>
                      <a:r>
                        <a:rPr lang="en-US" altLang="zh-CN" sz="900" baseline="0" dirty="0"/>
                        <a:t> higher</a:t>
                      </a:r>
                      <a:r>
                        <a:rPr kumimoji="0" lang="en-US" altLang="zh-CN" sz="900" u="none" strike="noStrike" kern="1200" cap="none" spc="0" normalizeH="0" baseline="0" noProof="0" dirty="0">
                          <a:ln>
                            <a:noFill/>
                          </a:ln>
                          <a:effectLst/>
                          <a:uLnTx/>
                          <a:uFillTx/>
                        </a:rPr>
                        <a:t>-order interface</a:t>
                      </a:r>
                      <a:endParaRPr lang="en-US" sz="900" dirty="0">
                        <a:effectLst/>
                        <a:latin typeface="Huawei Sans" panose="020C0503030203020204" pitchFamily="34" charset="0"/>
                        <a:ea typeface="+mn-ea"/>
                      </a:endParaRPr>
                    </a:p>
                  </a:txBody>
                  <a:tcPr marL="74253" marR="74253" marT="33714" marB="33714"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260382">
                <a:tc>
                  <a:txBody>
                    <a:bodyPr/>
                    <a:lstStyle/>
                    <a:p>
                      <a:pPr algn="l"/>
                      <a:r>
                        <a:rPr lang="en-US" altLang="zh-CN" sz="900" dirty="0"/>
                        <a:t>MST: multiplex section terminal</a:t>
                      </a:r>
                      <a:endParaRPr lang="en-US" sz="900" dirty="0">
                        <a:effectLst/>
                        <a:latin typeface="Huawei Sans" panose="020C0503030203020204" pitchFamily="34" charset="0"/>
                        <a:ea typeface="+mn-ea"/>
                      </a:endParaRPr>
                    </a:p>
                  </a:txBody>
                  <a:tcPr marL="74253" marR="74253" marT="33714" marB="33714" anchor="ctr">
                    <a:lnL w="28575" cap="flat" cmpd="sng" algn="ctr">
                      <a:solidFill>
                        <a:schemeClr val="tx1"/>
                      </a:solidFill>
                      <a:prstDash val="solid"/>
                      <a:round/>
                      <a:headEnd type="none" w="med" len="med"/>
                      <a:tailEnd type="none" w="med" len="med"/>
                    </a:lnL>
                  </a:tcPr>
                </a:tc>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900" dirty="0"/>
                        <a:t>LOI:</a:t>
                      </a:r>
                      <a:r>
                        <a:rPr lang="zh-CN" altLang="en-US" sz="900" dirty="0"/>
                        <a:t> </a:t>
                      </a:r>
                      <a:r>
                        <a:rPr kumimoji="0" lang="en-US" altLang="zh-CN" sz="900" u="none" strike="noStrike" kern="1200" cap="none" spc="0" normalizeH="0" baseline="0" noProof="0" dirty="0">
                          <a:ln>
                            <a:noFill/>
                          </a:ln>
                          <a:effectLst/>
                          <a:uLnTx/>
                          <a:uFillTx/>
                        </a:rPr>
                        <a:t>lower-order interface</a:t>
                      </a:r>
                      <a:endParaRPr lang="zh-CN" altLang="en-US" sz="900" dirty="0"/>
                    </a:p>
                  </a:txBody>
                  <a:tcPr marL="74253" marR="74253" marT="33714" marB="33714" anchor="ctr"/>
                </a:tc>
                <a:tc>
                  <a:txBody>
                    <a:bodyPr/>
                    <a:lstStyle/>
                    <a:p>
                      <a:pPr algn="l"/>
                      <a:r>
                        <a:rPr lang="en-US" altLang="zh-CN" sz="900" dirty="0"/>
                        <a:t>MSP: multiplex section protection</a:t>
                      </a:r>
                      <a:endParaRPr lang="en-US" sz="900" dirty="0">
                        <a:effectLst/>
                        <a:latin typeface="Huawei Sans" panose="020C0503030203020204" pitchFamily="34" charset="0"/>
                        <a:ea typeface="+mn-ea"/>
                      </a:endParaRPr>
                    </a:p>
                  </a:txBody>
                  <a:tcPr marL="74253" marR="74253" marT="33714" marB="33714" anchor="ctr"/>
                </a:tc>
                <a:tc>
                  <a:txBody>
                    <a:bodyPr/>
                    <a:lstStyle/>
                    <a:p>
                      <a:pPr algn="l"/>
                      <a:r>
                        <a:rPr lang="en-US" altLang="zh-CN" sz="900" dirty="0"/>
                        <a:t>HOA:</a:t>
                      </a:r>
                      <a:r>
                        <a:rPr lang="zh-CN" altLang="en-US" sz="900" dirty="0"/>
                        <a:t> </a:t>
                      </a:r>
                      <a:r>
                        <a:rPr lang="en-US" altLang="zh-CN" sz="900" dirty="0"/>
                        <a:t>high-order assembler</a:t>
                      </a:r>
                      <a:endParaRPr lang="en-US" sz="900" dirty="0">
                        <a:effectLst/>
                        <a:latin typeface="Huawei Sans" panose="020C0503030203020204" pitchFamily="34" charset="0"/>
                        <a:ea typeface="+mn-ea"/>
                      </a:endParaRPr>
                    </a:p>
                  </a:txBody>
                  <a:tcPr marL="74253" marR="74253" marT="33714" marB="33714"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60382">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900" u="none" strike="noStrike" kern="1200" cap="none" spc="0" normalizeH="0" baseline="0" noProof="0" dirty="0">
                          <a:ln>
                            <a:noFill/>
                          </a:ln>
                          <a:effectLst/>
                          <a:uLnTx/>
                          <a:uFillTx/>
                        </a:rPr>
                        <a:t>MSA: multiplex section adaptation</a:t>
                      </a:r>
                      <a:endParaRPr kumimoji="0" lang="zh-CN" altLang="en-US" sz="900" b="0" i="0" u="none" strike="noStrike" kern="1200" cap="none" spc="0" normalizeH="0" baseline="0" noProof="0" dirty="0">
                        <a:ln>
                          <a:noFill/>
                        </a:ln>
                        <a:solidFill>
                          <a:prstClr val="black"/>
                        </a:solidFill>
                        <a:effectLst/>
                        <a:uLnTx/>
                        <a:uFillTx/>
                        <a:latin typeface="Huawei Sans" panose="020C0503030203020204" pitchFamily="34" charset="0"/>
                        <a:ea typeface="+mn-ea"/>
                        <a:cs typeface="+mn-cs"/>
                      </a:endParaRPr>
                    </a:p>
                  </a:txBody>
                  <a:tcPr marL="74253" marR="74253" marT="33714" marB="33714" anchor="ctr">
                    <a:lnL w="28575" cap="flat" cmpd="sng" algn="ctr">
                      <a:solidFill>
                        <a:schemeClr val="tx1"/>
                      </a:solidFill>
                      <a:prstDash val="solid"/>
                      <a:round/>
                      <a:headEnd type="none" w="med" len="med"/>
                      <a:tailEnd type="none" w="med" len="med"/>
                    </a:lnL>
                  </a:tcPr>
                </a:tc>
                <a:tc>
                  <a:txBody>
                    <a:bodyPr/>
                    <a:lstStyle/>
                    <a:p>
                      <a:pPr algn="l"/>
                      <a:r>
                        <a:rPr lang="en-US" altLang="zh-CN" sz="900" dirty="0"/>
                        <a:t>HPC: higher-order path connection</a:t>
                      </a:r>
                      <a:endParaRPr lang="en-US" sz="900" dirty="0">
                        <a:effectLst/>
                        <a:latin typeface="Huawei Sans" panose="020C0503030203020204" pitchFamily="34" charset="0"/>
                        <a:ea typeface="+mn-ea"/>
                      </a:endParaRPr>
                    </a:p>
                  </a:txBody>
                  <a:tcPr marL="74253" marR="74253" marT="33714" marB="33714" anchor="ctr"/>
                </a:tc>
                <a:tc>
                  <a:txBody>
                    <a:bodyPr/>
                    <a:lstStyle/>
                    <a:p>
                      <a:pPr algn="l"/>
                      <a:r>
                        <a:rPr lang="en-US" altLang="zh-CN" sz="900" dirty="0"/>
                        <a:t>PPI: PDH physical interface</a:t>
                      </a:r>
                      <a:endParaRPr lang="en-US" sz="900" dirty="0">
                        <a:effectLst/>
                        <a:latin typeface="Huawei Sans" panose="020C0503030203020204" pitchFamily="34" charset="0"/>
                        <a:ea typeface="+mn-ea"/>
                      </a:endParaRPr>
                    </a:p>
                  </a:txBody>
                  <a:tcPr marL="74253" marR="74253" marT="33714" marB="33714" anchor="ctr"/>
                </a:tc>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900" dirty="0"/>
                        <a:t>OHA: overhead access</a:t>
                      </a:r>
                      <a:endParaRPr lang="zh-CN" altLang="en-US" sz="900" dirty="0"/>
                    </a:p>
                  </a:txBody>
                  <a:tcPr marL="74253" marR="74253" marT="33714" marB="33714"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64887">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900" u="none" strike="noStrike" kern="1200" cap="none" spc="0" normalizeH="0" baseline="0" noProof="0" dirty="0">
                          <a:ln>
                            <a:noFill/>
                          </a:ln>
                          <a:effectLst/>
                          <a:uLnTx/>
                          <a:uFillTx/>
                        </a:rPr>
                        <a:t>LPA: lower-order path adaptation</a:t>
                      </a:r>
                      <a:endParaRPr kumimoji="0" lang="en-US" altLang="zh-CN" sz="900" b="0" i="0" u="none" strike="noStrike" kern="1200" cap="none" spc="0" normalizeH="0" baseline="0" noProof="0" dirty="0">
                        <a:ln>
                          <a:noFill/>
                        </a:ln>
                        <a:solidFill>
                          <a:prstClr val="black"/>
                        </a:solidFill>
                        <a:effectLst/>
                        <a:uLnTx/>
                        <a:uFillTx/>
                        <a:latin typeface="Huawei Sans" panose="020C0503030203020204" pitchFamily="34" charset="0"/>
                        <a:ea typeface="+mn-ea"/>
                        <a:cs typeface="+mn-cs"/>
                      </a:endParaRPr>
                    </a:p>
                  </a:txBody>
                  <a:tcPr marL="74253" marR="74253" marT="33714" marB="33714" anchor="ctr">
                    <a:lnL w="28575" cap="flat" cmpd="sng" algn="ctr">
                      <a:solidFill>
                        <a:schemeClr val="tx1"/>
                      </a:solidFill>
                      <a:prstDash val="solid"/>
                      <a:round/>
                      <a:headEnd type="none" w="med" len="med"/>
                      <a:tailEnd type="none" w="med" len="med"/>
                    </a:lnL>
                  </a:tcPr>
                </a:tc>
                <a:tc>
                  <a:txBody>
                    <a:bodyPr/>
                    <a:lstStyle/>
                    <a:p>
                      <a:pPr algn="l"/>
                      <a:r>
                        <a:rPr lang="en-US" altLang="zh-CN" sz="900" dirty="0"/>
                        <a:t>SEMF: synchronous equipment management</a:t>
                      </a:r>
                      <a:endParaRPr lang="en-US" sz="900" dirty="0">
                        <a:effectLst/>
                        <a:latin typeface="Huawei Sans" panose="020C0503030203020204" pitchFamily="34" charset="0"/>
                        <a:ea typeface="+mn-ea"/>
                      </a:endParaRPr>
                    </a:p>
                  </a:txBody>
                  <a:tcPr marL="74253" marR="74253" marT="33714" marB="33714" anchor="ctr"/>
                </a:tc>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900" dirty="0"/>
                        <a:t>LPT: lower-order path terminal</a:t>
                      </a:r>
                      <a:endParaRPr lang="zh-CN" altLang="en-US" sz="900" dirty="0"/>
                    </a:p>
                  </a:txBody>
                  <a:tcPr marL="74253" marR="74253" marT="33714" marB="33714" anchor="ctr"/>
                </a:tc>
                <a:tc>
                  <a:txBody>
                    <a:bodyPr/>
                    <a:lstStyle/>
                    <a:p>
                      <a:pPr algn="l"/>
                      <a:r>
                        <a:rPr lang="en-US" altLang="zh-CN" sz="900" dirty="0"/>
                        <a:t>MCF: message communication function</a:t>
                      </a:r>
                      <a:endParaRPr lang="en-US" sz="900" dirty="0">
                        <a:effectLst/>
                        <a:latin typeface="Huawei Sans" panose="020C0503030203020204" pitchFamily="34" charset="0"/>
                        <a:ea typeface="+mn-ea"/>
                      </a:endParaRPr>
                    </a:p>
                  </a:txBody>
                  <a:tcPr marL="74253" marR="74253" marT="33714" marB="33714"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64887">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900" u="none" strike="noStrike" kern="1200" cap="none" spc="0" normalizeH="0" baseline="0" noProof="0" dirty="0">
                          <a:ln>
                            <a:noFill/>
                          </a:ln>
                          <a:effectLst/>
                          <a:uLnTx/>
                          <a:uFillTx/>
                        </a:rPr>
                        <a:t>LPC: lower-order path connection</a:t>
                      </a:r>
                      <a:endParaRPr kumimoji="0" lang="en-US" altLang="zh-CN" sz="900" b="0" i="0" u="none" strike="noStrike" kern="1200" cap="none" spc="0" normalizeH="0" baseline="0" noProof="0" dirty="0">
                        <a:ln>
                          <a:noFill/>
                        </a:ln>
                        <a:solidFill>
                          <a:prstClr val="black"/>
                        </a:solidFill>
                        <a:effectLst/>
                        <a:uLnTx/>
                        <a:uFillTx/>
                        <a:latin typeface="Huawei Sans" panose="020C0503030203020204" pitchFamily="34" charset="0"/>
                        <a:ea typeface="+mn-ea"/>
                        <a:cs typeface="+mn-cs"/>
                      </a:endParaRPr>
                    </a:p>
                  </a:txBody>
                  <a:tcPr marL="74253" marR="74253" marT="33714" marB="33714" anchor="ctr">
                    <a:lnL w="28575" cap="flat" cmpd="sng" algn="ctr">
                      <a:solidFill>
                        <a:schemeClr val="tx1"/>
                      </a:solidFill>
                      <a:prstDash val="solid"/>
                      <a:round/>
                      <a:headEnd type="none" w="med" len="med"/>
                      <a:tailEnd type="none" w="med" len="med"/>
                    </a:lnL>
                  </a:tcPr>
                </a:tc>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900" u="none" strike="noStrike" kern="1200" cap="none" spc="0" normalizeH="0" baseline="0" noProof="0" dirty="0">
                          <a:ln>
                            <a:noFill/>
                          </a:ln>
                          <a:effectLst/>
                          <a:uLnTx/>
                          <a:uFillTx/>
                        </a:rPr>
                        <a:t>SETS: synchronous equipment timing source</a:t>
                      </a:r>
                      <a:endParaRPr kumimoji="0" lang="zh-CN" altLang="en-US" sz="900" b="0" i="0" u="none" strike="noStrike" kern="1200" cap="none" spc="0" normalizeH="0" baseline="0" noProof="0" dirty="0">
                        <a:ln>
                          <a:noFill/>
                        </a:ln>
                        <a:solidFill>
                          <a:prstClr val="black"/>
                        </a:solidFill>
                        <a:effectLst/>
                        <a:uLnTx/>
                        <a:uFillTx/>
                        <a:latin typeface="Huawei Sans" panose="020C0503030203020204" pitchFamily="34" charset="0"/>
                        <a:ea typeface="+mn-ea"/>
                        <a:cs typeface="+mn-cs"/>
                      </a:endParaRPr>
                    </a:p>
                  </a:txBody>
                  <a:tcPr marL="74253" marR="74253" marT="33714" marB="33714" anchor="ctr"/>
                </a:tc>
                <a:tc>
                  <a:txBody>
                    <a:bodyPr/>
                    <a:lstStyle/>
                    <a:p>
                      <a:pPr algn="l"/>
                      <a:r>
                        <a:rPr lang="en-US" altLang="zh-CN" sz="900" dirty="0"/>
                        <a:t>HPA: higher-order path adaptation</a:t>
                      </a:r>
                      <a:endParaRPr lang="en-US" sz="900" dirty="0">
                        <a:effectLst/>
                        <a:latin typeface="Huawei Sans" panose="020C0503030203020204" pitchFamily="34" charset="0"/>
                        <a:ea typeface="+mn-ea"/>
                      </a:endParaRPr>
                    </a:p>
                  </a:txBody>
                  <a:tcPr marL="74253" marR="74253" marT="33714" marB="33714" anchor="ctr"/>
                </a:tc>
                <a:tc>
                  <a:txBody>
                    <a:bodyPr/>
                    <a:lstStyle/>
                    <a:p>
                      <a:pPr algn="l"/>
                      <a:r>
                        <a:rPr lang="en-US" altLang="zh-CN" sz="900" dirty="0"/>
                        <a:t>SETPI: synchronous equipment timing physical interface</a:t>
                      </a:r>
                      <a:endParaRPr lang="en-US" sz="900" dirty="0">
                        <a:effectLst/>
                        <a:latin typeface="Huawei Sans" panose="020C0503030203020204" pitchFamily="34" charset="0"/>
                        <a:ea typeface="+mn-ea"/>
                      </a:endParaRPr>
                    </a:p>
                  </a:txBody>
                  <a:tcPr marL="74253" marR="74253" marT="33714" marB="33714"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60382">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900" u="none" strike="noStrike" kern="1200" cap="none" spc="0" normalizeH="0" baseline="0" noProof="0" dirty="0">
                          <a:ln>
                            <a:noFill/>
                          </a:ln>
                          <a:effectLst/>
                          <a:uLnTx/>
                          <a:uFillTx/>
                        </a:rPr>
                        <a:t>HPT: higher-order path terminal</a:t>
                      </a:r>
                      <a:endParaRPr kumimoji="0" lang="zh-CN" altLang="en-US" sz="900" b="0" i="0" u="none" strike="noStrike" kern="1200" cap="none" spc="0" normalizeH="0" baseline="0" noProof="0" dirty="0">
                        <a:ln>
                          <a:noFill/>
                        </a:ln>
                        <a:solidFill>
                          <a:prstClr val="black"/>
                        </a:solidFill>
                        <a:effectLst/>
                        <a:uLnTx/>
                        <a:uFillTx/>
                        <a:latin typeface="Huawei Sans" panose="020C0503030203020204" pitchFamily="34" charset="0"/>
                        <a:ea typeface="+mn-ea"/>
                        <a:cs typeface="+mn-cs"/>
                      </a:endParaRPr>
                    </a:p>
                  </a:txBody>
                  <a:tcPr marL="74253" marR="74253" marT="33714" marB="33714"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endParaRPr lang="zh-CN" altLang="en-US" sz="900" dirty="0"/>
                    </a:p>
                  </a:txBody>
                  <a:tcPr marL="74253" marR="74253" marT="33714" marB="33714" anchor="ctr">
                    <a:lnB w="28575" cap="flat" cmpd="sng" algn="ctr">
                      <a:solidFill>
                        <a:schemeClr val="tx1"/>
                      </a:solidFill>
                      <a:prstDash val="solid"/>
                      <a:round/>
                      <a:headEnd type="none" w="med" len="med"/>
                      <a:tailEnd type="none" w="med" len="med"/>
                    </a:lnB>
                  </a:tcPr>
                </a:tc>
                <a:tc>
                  <a:txBody>
                    <a:bodyPr/>
                    <a:lstStyle/>
                    <a:p>
                      <a:pPr algn="l"/>
                      <a:endParaRPr lang="zh-CN" altLang="en-US" sz="900" dirty="0"/>
                    </a:p>
                  </a:txBody>
                  <a:tcPr marL="74253" marR="74253" marT="33714" marB="33714" anchor="ctr">
                    <a:lnB w="28575" cap="flat" cmpd="sng" algn="ctr">
                      <a:solidFill>
                        <a:schemeClr val="tx1"/>
                      </a:solidFill>
                      <a:prstDash val="solid"/>
                      <a:round/>
                      <a:headEnd type="none" w="med" len="med"/>
                      <a:tailEnd type="none" w="med" len="med"/>
                    </a:lnB>
                  </a:tcPr>
                </a:tc>
                <a:tc>
                  <a:txBody>
                    <a:bodyPr/>
                    <a:lstStyle/>
                    <a:p>
                      <a:pPr marL="0" marR="0" lvl="0" indent="0" algn="l" defTabSz="914478" rtl="0" eaLnBrk="1" fontAlgn="auto" latinLnBrk="0" hangingPunct="1">
                        <a:lnSpc>
                          <a:spcPct val="100000"/>
                        </a:lnSpc>
                        <a:spcBef>
                          <a:spcPts val="0"/>
                        </a:spcBef>
                        <a:spcAft>
                          <a:spcPts val="0"/>
                        </a:spcAft>
                        <a:buClrTx/>
                        <a:buSzTx/>
                        <a:buFontTx/>
                        <a:buNone/>
                        <a:tabLst/>
                        <a:defRPr/>
                      </a:pPr>
                      <a:endParaRPr lang="zh-CN" altLang="en-US" sz="900" dirty="0"/>
                    </a:p>
                  </a:txBody>
                  <a:tcPr marL="74253" marR="74253" marT="33714" marB="33714"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831504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0000"/>
              </a:lnSpc>
            </a:pPr>
            <a:r>
              <a:rPr lang="pt" altLang="zh-CN" dirty="0"/>
              <a:t>SPI: Módulo funcional de interface física SDH. SPI é a interface entre o dispositivo e o caminho óptico. Ele realiza a conversão O/E e a conversão E/O, </a:t>
            </a:r>
            <a:r>
              <a:rPr lang="pt-BR" altLang="zh-CN" dirty="0"/>
              <a:t>extrai sinais de temporização dos tributários para o sistema</a:t>
            </a:r>
            <a:r>
              <a:rPr lang="pt" altLang="zh-CN" dirty="0"/>
              <a:t>.</a:t>
            </a:r>
            <a:endParaRPr lang="zh-CN" altLang="zh-CN" dirty="0"/>
          </a:p>
          <a:p>
            <a:pPr lvl="0">
              <a:lnSpc>
                <a:spcPct val="100000"/>
              </a:lnSpc>
            </a:pPr>
            <a:r>
              <a:rPr lang="pt" altLang="zh-CN" dirty="0"/>
              <a:t>RST: módulo funcional terminal da seção de regeneração. RST é a fonte e o sumidouro do RSOH. Ou seja, o módulo funcional RST gera o RSOH (na direção de transmissão) ao constituir o sinal do quadro SDH, e processa (termina) o RSOH na direção reversa (na direção de recepção).</a:t>
            </a:r>
            <a:endParaRPr lang="zh-CN" altLang="zh-CN" dirty="0"/>
          </a:p>
          <a:p>
            <a:pPr lvl="0">
              <a:lnSpc>
                <a:spcPct val="100000"/>
              </a:lnSpc>
            </a:pPr>
            <a:r>
              <a:rPr lang="pt" altLang="zh-CN" dirty="0"/>
              <a:t>MST: módulo funcional terminal de seção multiplex. MST é a fonte e o sumidouro do MSOH. Ou seja, o módulo funcional MST gera o MSOH na direção de transmissão e processa (termina) o MSOH na direção de recepção.</a:t>
            </a:r>
            <a:endParaRPr lang="zh-CN" altLang="zh-CN" dirty="0"/>
          </a:p>
          <a:p>
            <a:pPr lvl="0">
              <a:lnSpc>
                <a:spcPct val="100000"/>
              </a:lnSpc>
            </a:pPr>
            <a:r>
              <a:rPr lang="pt" altLang="zh-CN" dirty="0"/>
              <a:t>MSP: módulo funcional de proteção de seção multiplex. MSP é usado para proteger sinais STM-N na seção multiplex e evitar falhas associadas ao canal. Ao monitorar os sinais STM-N e avaliar o status do sistema, o módulo funcional MSP comuta os sinais do canal defeituoso para o canal de proteção (comutação de seção multiplex). De acordo com as recomendações da ITU-T, o tempo de comutação da proteção deve estar dentro de 50 ms.</a:t>
            </a:r>
            <a:endParaRPr lang="zh-CN" altLang="zh-CN" dirty="0"/>
          </a:p>
          <a:p>
            <a:pPr>
              <a:lnSpc>
                <a:spcPct val="100000"/>
              </a:lnSpc>
            </a:pPr>
            <a:r>
              <a:rPr lang="pt" altLang="zh-CN" dirty="0"/>
              <a:t>MSA: módulo funcional de adaptação de seção multiplex. A MSA processa e gera o AU-PTR e monta ou desmonta todo o quadro STM-N. Ou seja, ele monta ou desmonta AUGs em VC-4s.</a:t>
            </a: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81944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0000"/>
              </a:lnSpc>
            </a:pPr>
            <a:r>
              <a:rPr lang="pt" altLang="zh-CN" dirty="0"/>
              <a:t>PPI: Módulo funcional de interface física PDH. O PPI funciona como interface entre o dispositivo PDH e o meio de transmissão físico que transporta sinais tributários. O módulo funcional PPI realiza conversão de formato de modulação e extrai sinais de temporização tributários.</a:t>
            </a:r>
            <a:endParaRPr lang="zh-CN" altLang="zh-CN" dirty="0"/>
          </a:p>
          <a:p>
            <a:pPr lvl="0">
              <a:lnSpc>
                <a:spcPct val="100000"/>
              </a:lnSpc>
            </a:pPr>
            <a:r>
              <a:rPr lang="pt" altLang="zh-CN" dirty="0"/>
              <a:t>LPA: módulo funcional de adaptação de caminho de ordem inferior. LPA é usado para adaptar sinais PDH em sinais C através de mapeamento e desmapeamento, ou para desmapear sinais C em sinais PDH. Ou seja, o módulo funcional LPA encapsula/desencapsula sinais PDH em/de contêineres C4. É equivalente ao processo de embalagem/desembalagem de mercadorias: 140 Mbit/s &lt;-&gt; C-12.</a:t>
            </a:r>
            <a:endParaRPr lang="zh-CN" altLang="zh-CN" dirty="0"/>
          </a:p>
          <a:p>
            <a:pPr lvl="0">
              <a:lnSpc>
                <a:spcPct val="100000"/>
              </a:lnSpc>
            </a:pPr>
            <a:r>
              <a:rPr lang="pt" altLang="zh-CN" dirty="0"/>
              <a:t>HPT: módulo funcional de terminal de caminho de ordem superior. Os sinais de saída do HPC são divididos em dois tipos de rotas. Em um tipo de rota, os sinais entram no módulo funcional composto HOI e os sinais PDH de 140 Mbit/s são emitidos. No outro tipo de rotas, os sinais entram no módulo funcional composto HOA e passam pelo módulo funcional composto LOI e, finalmente, os sinais PDH de 2 Mbit/s são emitidos. Independentemente da rota utilizada, o módulo funcional HPT é necessário. As funções HPT dos dois tipos de rotas são iguais.</a:t>
            </a:r>
            <a:endParaRPr lang="zh-CN" altLang="zh-CN" dirty="0"/>
          </a:p>
          <a:p>
            <a:pPr lvl="0">
              <a:lnSpc>
                <a:spcPct val="100000"/>
              </a:lnSpc>
            </a:pPr>
            <a:r>
              <a:rPr lang="pt" altLang="zh-CN" dirty="0"/>
              <a:t>HPT é a fonte e o destino do POH de ordem superior. É usado para formar e encerrar contêineres virtuais de ordem superior.</a:t>
            </a:r>
            <a:endParaRPr lang="zh-CN" altLang="zh-CN" dirty="0"/>
          </a:p>
          <a:p>
            <a:pPr>
              <a:lnSpc>
                <a:spcPct val="100000"/>
              </a:lnSpc>
            </a:pPr>
            <a:r>
              <a:rPr lang="pt" altLang="zh-CN" dirty="0"/>
              <a:t>HPC: módulo funcional de conexão de caminho de ordem superior.</a:t>
            </a:r>
            <a:endParaRPr lang="zh-CN" altLang="en-US" dirty="0">
              <a:latin typeface="Huawei Sans" panose="020C0503030203020204" pitchFamily="34" charset="0"/>
            </a:endParaRPr>
          </a:p>
        </p:txBody>
      </p:sp>
      <p:sp>
        <p:nvSpPr>
          <p:cNvPr id="7" name="幻灯片图像占位符 6"/>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8054646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4310764"/>
            <a:ext cx="5580062" cy="4985635"/>
          </a:xfrm>
        </p:spPr>
        <p:txBody>
          <a:bodyPr/>
          <a:lstStyle/>
          <a:p>
            <a:pPr lvl="0">
              <a:lnSpc>
                <a:spcPct val="100000"/>
              </a:lnSpc>
            </a:pPr>
            <a:r>
              <a:rPr lang="pt" altLang="zh-CN" sz="1050" dirty="0"/>
              <a:t>PPI: Módulo funcional de interface física PDH. Como na descrição anterior, o módulo funcional PPI implementa principalmente a função de interface de conversão de formato de modulação e extrai sinais de temporização tributários para o sistema.</a:t>
            </a:r>
            <a:endParaRPr lang="zh-CN" altLang="zh-CN" sz="1050" dirty="0"/>
          </a:p>
          <a:p>
            <a:pPr lvl="0">
              <a:lnSpc>
                <a:spcPct val="100000"/>
              </a:lnSpc>
            </a:pPr>
            <a:r>
              <a:rPr lang="pt" altLang="zh-CN" sz="1050" dirty="0"/>
              <a:t>LPA: módulo funcional de adaptação de caminho de ordem inferior. Como na descrição anterior, o módulo funcional LPA encapsula/desencapsula os sinais PDH (2 Mbit/s) de/para contêineres C-12. É equivalente ao processo de embalagem/desembalagem de mercadorias: 2 Mbit/s &lt;-&gt; C-12. Neste momento, o sinal no ponto J é na verdade o sinal PDH de 2 Mbit/s.</a:t>
            </a:r>
            <a:endParaRPr lang="zh-CN" altLang="zh-CN" sz="1050" dirty="0"/>
          </a:p>
          <a:p>
            <a:pPr lvl="0">
              <a:lnSpc>
                <a:spcPct val="100000"/>
              </a:lnSpc>
            </a:pPr>
            <a:r>
              <a:rPr lang="pt" altLang="zh-CN" sz="1050" dirty="0"/>
              <a:t>LPT: módulo funcional terminal de caminho de ordem inferior. LPT é a fonte e o destino do POH de ordem inferior. Para o VC-12, o módulo funcional LPT processa e gera os bytes POH V5, J2, N2 e K4.</a:t>
            </a:r>
            <a:endParaRPr lang="zh-CN" altLang="zh-CN" sz="1050" dirty="0"/>
          </a:p>
          <a:p>
            <a:pPr lvl="0">
              <a:lnSpc>
                <a:spcPct val="100000"/>
              </a:lnSpc>
            </a:pPr>
            <a:r>
              <a:rPr lang="pt" altLang="zh-CN" sz="1050" dirty="0"/>
              <a:t>LPC: módulo funcional de conexão de caminho de ordem inferior. Semelhante ao HPC, o LPC também é uma matriz de conexão cruzada. No entanto, o LPC implementa a função de conexão cruzada para VCs de ordem inferior (VC-12/VC-3) e alocação e conexão flexíveis entre VCs de ordem inferior.</a:t>
            </a:r>
            <a:endParaRPr lang="zh-CN" altLang="zh-CN" sz="1050" dirty="0"/>
          </a:p>
          <a:p>
            <a:pPr lvl="0">
              <a:lnSpc>
                <a:spcPct val="100000"/>
              </a:lnSpc>
            </a:pPr>
            <a:r>
              <a:rPr lang="pt" altLang="zh-CN" sz="1050" dirty="0"/>
              <a:t>Para ter recursos de conexão cruzada em todos os níveis, um dispositivo deve ter recursos de HPC e LPC. Por exemplo, DXC4/1 pode implementar conexões cruzadas nos níveis VC-4, VC-3 e VC-12. Ou seja, DXC4/1 deve conter os módulos funcionais HPC e LPC. O fluxo do sinal é transmitido de forma transparente no módulo funcional LPC. (Portanto, os pontos de referência em ambas as extremidades do LPC são H.)</a:t>
            </a:r>
            <a:endParaRPr lang="zh-CN" altLang="zh-CN" sz="1050" dirty="0"/>
          </a:p>
          <a:p>
            <a:pPr>
              <a:lnSpc>
                <a:spcPct val="100000"/>
              </a:lnSpc>
            </a:pPr>
            <a:r>
              <a:rPr lang="pt" altLang="zh-CN" sz="1050" dirty="0"/>
              <a:t>HPA: módulo funcional de adaptação de caminho de ordem superior. Neste caso, o sinal no ponto G é na verdade um sinal C-4 formado pelo TUG3 através de intercalação de bytes, o TUG-3 é formado pelo TUG-2 através de intercalação de bytes, e o TUG-2 é formado pelo TUG- 12 através de multiplexação, e o TU-12 consiste em um VC-12 e um TU-PTR. A função do HPA é semelhante à do MSA. A diferença é que o HPA realiza processamento/geração de TU-PTR em nível de caminho e split/divide a estrutura de informação C-4 em TU-12s (sinais de 2 Mbit/s).</a:t>
            </a:r>
            <a:endParaRPr lang="zh-CN" altLang="en-US" sz="1050"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2666686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4310764"/>
            <a:ext cx="5580062" cy="4985635"/>
          </a:xfrm>
        </p:spPr>
        <p:txBody>
          <a:bodyPr/>
          <a:lstStyle/>
          <a:p>
            <a:pPr lvl="0">
              <a:lnSpc>
                <a:spcPct val="100000"/>
              </a:lnSpc>
            </a:pPr>
            <a:r>
              <a:rPr lang="pt" altLang="zh-CN" dirty="0"/>
              <a:t>OHA: módulo funcional de acesso ao cabçalho. OHA é usado para extrair/gravar os bytes orderwire E1, E2 e F1 de/para o RST e MST para processamento.</a:t>
            </a:r>
            <a:endParaRPr lang="zh-CN" altLang="zh-CN" dirty="0"/>
          </a:p>
          <a:p>
            <a:pPr lvl="0">
              <a:lnSpc>
                <a:spcPct val="100000"/>
              </a:lnSpc>
            </a:pPr>
            <a:r>
              <a:rPr lang="pt" altLang="zh-CN" dirty="0"/>
              <a:t>SETS: módulo funcional de fonte de temporização de equipamento síncrono. Cada rede digital requer um relógio de tempo para garantir a sincronização da rede e o funcionamento normal dos dispositivos. O módulo funcional SETS fornece sinais de relógio de tempo para o SDH NE e até mesmo para o sistema SDH.</a:t>
            </a:r>
            <a:endParaRPr lang="zh-CN" altLang="zh-CN" dirty="0"/>
          </a:p>
          <a:p>
            <a:pPr lvl="0">
              <a:lnSpc>
                <a:spcPct val="100000"/>
              </a:lnSpc>
            </a:pPr>
            <a:r>
              <a:rPr lang="pt" altLang="zh-CN" dirty="0"/>
              <a:t>SETPI: interface física de temporização de equipamento síncrono. É a interface física entre o módulo funcional SETS e a fonte de relógio externa. O módulo funcional SETS recebe ou fornece sinais de relógio externos através desta interface.</a:t>
            </a:r>
            <a:endParaRPr lang="zh-CN" altLang="zh-CN" dirty="0"/>
          </a:p>
          <a:p>
            <a:pPr lvl="0">
              <a:lnSpc>
                <a:spcPct val="100000"/>
              </a:lnSpc>
            </a:pPr>
            <a:r>
              <a:rPr lang="pt" altLang="zh-CN" dirty="0"/>
              <a:t>SEMF: módulo funcional de gerenciamento de equipamentos síncronos. É usado para coletar informações de status de outros módulos funcionais e realizar operações de gerenciamento correspondentes. Ou seja, o site local emite comandos para cada módulo funcional, coleta os alarmes e eventos de desempenho de cada módulo funcional, transmite informações OAM para outros NEs através de DCCs, relata os alarmes e dados de desempenho dos dispositivos para o terminal de gerenciamento de rede e responde a os comandos emitidos pelo terminal de gerenciamento de rede.</a:t>
            </a:r>
            <a:endParaRPr lang="zh-CN" altLang="zh-CN" dirty="0"/>
          </a:p>
          <a:p>
            <a:pPr>
              <a:lnSpc>
                <a:spcPct val="100000"/>
              </a:lnSpc>
            </a:pPr>
            <a:r>
              <a:rPr lang="pt" altLang="zh-CN" dirty="0"/>
              <a:t>MCF: módulo funcional de comunicação de mensagens. MCF é na verdade uma interface de comunicação entre o SEMF e outros módulos funcionais e o terminal de gerenciamento de rede. Através do MCF, o SEMF realiza comunicação de mensagens (interface F e interface Q) com o NMS e troca informações OAM com os DCCs no RST e MST através da interface N e da interface P, respectivamente. Desta forma, as informações OAM podem ser trocadas entre NEs.</a:t>
            </a:r>
            <a:endParaRPr lang="zh-CN" altLang="en-US" dirty="0">
              <a:latin typeface="Huawei Sans" panose="020C0503030203020204" pitchFamily="34" charset="0"/>
            </a:endParaRPr>
          </a:p>
        </p:txBody>
      </p:sp>
      <p:sp>
        <p:nvSpPr>
          <p:cNvPr id="9" name="幻灯片图像占位符 8"/>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165718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pt" altLang="zh-CN" dirty="0"/>
              <a:t>Resposta: A</a:t>
            </a:r>
            <a:endParaRPr lang="zh-CN" altLang="en-US" dirty="0">
              <a:latin typeface="Huawei Sans" panose="020C0503030203020204" pitchFamily="34" charset="0"/>
            </a:endParaRPr>
          </a:p>
        </p:txBody>
      </p:sp>
      <p:sp>
        <p:nvSpPr>
          <p:cNvPr id="9" name="幻灯片图像占位符 8"/>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80009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509104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5768780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0000"/>
              </a:lnSpc>
            </a:pPr>
            <a:r>
              <a:rPr lang="pt" altLang="zh-CN" dirty="0"/>
              <a:t>Uma seção de regeneração (RS) refere-se à seção de manutenção entre os RSTs de dois dispositivos (incluindo dois RSTs e os cabos ópticos entre eles).</a:t>
            </a:r>
            <a:endParaRPr lang="zh-CN" altLang="zh-CN" dirty="0"/>
          </a:p>
          <a:p>
            <a:pPr lvl="0">
              <a:lnSpc>
                <a:spcPct val="100000"/>
              </a:lnSpc>
            </a:pPr>
            <a:r>
              <a:rPr lang="pt" altLang="zh-CN" dirty="0"/>
              <a:t>Uma seção multiplex refere-se à seção de manutenção entre os MSTs de dois dispositivos (incluindo dois MSTs e os cabos ópticos entre eles).</a:t>
            </a:r>
            <a:endParaRPr lang="zh-CN" altLang="zh-CN" dirty="0"/>
          </a:p>
          <a:p>
            <a:pPr>
              <a:lnSpc>
                <a:spcPct val="100000"/>
              </a:lnSpc>
            </a:pPr>
            <a:r>
              <a:rPr lang="pt" altLang="zh-CN" dirty="0"/>
              <a:t>O RS processa apenas o RSOH dos quadros STM-N, e o MS processa tanto o RSOH quanto o MSOH dos quadros STM-N.</a:t>
            </a:r>
            <a:endParaRPr lang="zh-CN" altLang="en-US" dirty="0">
              <a:latin typeface="Huawei Sans" panose="020C0503030203020204" pitchFamily="34" charset="0"/>
            </a:endParaRPr>
          </a:p>
          <a:p>
            <a:pPr>
              <a:lnSpc>
                <a:spcPct val="100000"/>
              </a:lnSpc>
            </a:pPr>
            <a:endParaRPr lang="zh-CN" altLang="en-US" dirty="0">
              <a:latin typeface="Huawei Sans" panose="020C0503030203020204" pitchFamily="34" charset="0"/>
            </a:endParaRPr>
          </a:p>
        </p:txBody>
      </p:sp>
      <p:sp>
        <p:nvSpPr>
          <p:cNvPr id="7" name="幻灯片图像占位符 6"/>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05507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6506795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4310764"/>
            <a:ext cx="5580062" cy="4985635"/>
          </a:xfrm>
        </p:spPr>
        <p:txBody>
          <a:bodyPr/>
          <a:lstStyle/>
          <a:p>
            <a:pPr>
              <a:lnSpc>
                <a:spcPct val="100000"/>
              </a:lnSpc>
            </a:pPr>
            <a:r>
              <a:rPr lang="pt" altLang="zh-CN" sz="1000" dirty="0"/>
              <a:t>O TU-AIS é frequentemente encontrado durante a manutenção da rede. Ao analisar o fluxograma de geração de alarmes do TU-AIS, você pode localizar facilmente os pontos de falha e as causas do TU-AIS e outros alarmes relacionados.</a:t>
            </a:r>
            <a:endParaRPr lang="en-US" altLang="zh-CN" sz="1000" dirty="0"/>
          </a:p>
          <a:p>
            <a:pPr lvl="1">
              <a:lnSpc>
                <a:spcPct val="100000"/>
              </a:lnSpc>
            </a:pPr>
            <a:r>
              <a:rPr lang="pt" altLang="zh-CN" sz="1000" dirty="0"/>
              <a:t>LOS: perda de sinal. Como não há potência óptica de entrada ou a potência óptica de entrada é muito baixa ou muito alta, o BER é pior que 10 </a:t>
            </a:r>
            <a:r>
              <a:rPr lang="pt" altLang="zh-CN" sz="1000" baseline="30000" dirty="0"/>
              <a:t>-3 </a:t>
            </a:r>
            <a:r>
              <a:rPr lang="pt" altLang="zh-CN" sz="1000" dirty="0"/>
              <a:t>.</a:t>
            </a:r>
            <a:endParaRPr lang="zh-CN" altLang="zh-CN" sz="900" dirty="0"/>
          </a:p>
          <a:p>
            <a:pPr lvl="1">
              <a:lnSpc>
                <a:spcPct val="100000"/>
              </a:lnSpc>
            </a:pPr>
            <a:r>
              <a:rPr lang="pt" altLang="zh-CN" sz="1000" dirty="0"/>
              <a:t>LOF: perda de quadro. O OOF dura mais de 3 ms.</a:t>
            </a:r>
            <a:endParaRPr lang="zh-CN" altLang="zh-CN" sz="900" dirty="0"/>
          </a:p>
          <a:p>
            <a:pPr lvl="1">
              <a:lnSpc>
                <a:spcPct val="100000"/>
              </a:lnSpc>
            </a:pPr>
            <a:r>
              <a:rPr lang="pt" altLang="zh-CN" sz="1000" dirty="0"/>
              <a:t>MS-AIS: sinal de indicação de alarme da seção multiplex. Mais de três quadros com o valor K2[6 – 8] </a:t>
            </a:r>
            <a:r>
              <a:rPr lang="pt" altLang="zh-CN" sz="1000" b="1" dirty="0"/>
              <a:t>111 </a:t>
            </a:r>
            <a:r>
              <a:rPr lang="pt" altLang="zh-CN" sz="1000" dirty="0"/>
              <a:t>são recebidos.</a:t>
            </a:r>
            <a:endParaRPr lang="zh-CN" altLang="zh-CN" sz="900" dirty="0"/>
          </a:p>
          <a:p>
            <a:pPr lvl="1">
              <a:lnSpc>
                <a:spcPct val="100000"/>
              </a:lnSpc>
            </a:pPr>
            <a:r>
              <a:rPr lang="pt" altLang="zh-CN" sz="1000" dirty="0"/>
              <a:t>MS-EXC: A seção multiplex possui erros de bits excessivos, que são detectados pelo byte B2.</a:t>
            </a:r>
            <a:endParaRPr lang="zh-CN" altLang="zh-CN" sz="900" dirty="0"/>
          </a:p>
          <a:p>
            <a:pPr lvl="1">
              <a:lnSpc>
                <a:spcPct val="100000"/>
              </a:lnSpc>
            </a:pPr>
            <a:r>
              <a:rPr lang="pt" altLang="zh-CN" sz="1000" dirty="0"/>
              <a:t>AU-AIS: sinal de indicação de alarme da unidade de administração. Toda a UA é composta por 1s (incluindo o AU-PTR).</a:t>
            </a:r>
            <a:endParaRPr lang="zh-CN" altLang="zh-CN" sz="900" dirty="0"/>
          </a:p>
          <a:p>
            <a:pPr lvl="1">
              <a:lnSpc>
                <a:spcPct val="100000"/>
              </a:lnSpc>
            </a:pPr>
            <a:r>
              <a:rPr lang="pt" altLang="zh-CN" sz="1000" dirty="0"/>
              <a:t>AU-LOP: O ponteiro AU foi perdido. São recebidos oito quadros consecutivos com ponteiros inválidos ou NDF.</a:t>
            </a:r>
            <a:endParaRPr lang="zh-CN" altLang="zh-CN" sz="900" dirty="0"/>
          </a:p>
          <a:p>
            <a:pPr lvl="1">
              <a:lnSpc>
                <a:spcPct val="100000"/>
              </a:lnSpc>
            </a:pPr>
            <a:r>
              <a:rPr lang="pt" altLang="zh-CN" sz="1000" dirty="0"/>
              <a:t>HP-TIM: incompatibilidade de identificador de rastreamento de caminho de ordem superior. O byte J1 a ser recebido é inconsistente com o byte J1 realmente recebido.</a:t>
            </a:r>
            <a:endParaRPr lang="zh-CN" altLang="zh-CN" sz="900" dirty="0"/>
          </a:p>
          <a:p>
            <a:pPr lvl="1">
              <a:lnSpc>
                <a:spcPct val="100000"/>
              </a:lnSpc>
            </a:pPr>
            <a:r>
              <a:rPr lang="pt" altLang="zh-CN" sz="1000" dirty="0"/>
              <a:t>HP-SLM: incompatibilidade de identificador de sinal de caminho de ordem superior. O byte C2 a ser recebido é inconsistente com o byte C2 realmente recebido.</a:t>
            </a:r>
            <a:endParaRPr lang="zh-CN" altLang="zh-CN" sz="900" dirty="0"/>
          </a:p>
          <a:p>
            <a:pPr lvl="1">
              <a:lnSpc>
                <a:spcPct val="100000"/>
              </a:lnSpc>
            </a:pPr>
            <a:r>
              <a:rPr lang="pt" altLang="zh-CN" sz="1000" dirty="0"/>
              <a:t>HP-UNEQ: caminho de ordem superior não equipado. Mais de cinco quadros com valor C2 </a:t>
            </a:r>
            <a:r>
              <a:rPr lang="pt" altLang="zh-CN" sz="1000" b="1" dirty="0"/>
              <a:t>00H </a:t>
            </a:r>
            <a:r>
              <a:rPr lang="pt" altLang="zh-CN" sz="1000" dirty="0"/>
              <a:t>são recebidos.</a:t>
            </a:r>
          </a:p>
          <a:p>
            <a:pPr lvl="1">
              <a:lnSpc>
                <a:spcPct val="100000"/>
              </a:lnSpc>
            </a:pPr>
            <a:r>
              <a:rPr lang="pt" altLang="zh-CN" sz="1000" dirty="0"/>
              <a:t>TU-AIS : sinal de indicação de alarme da unidade tributária. A TU inteira é composta por 1s (incluindo o ponteiro da TU).</a:t>
            </a:r>
            <a:endParaRPr lang="zh-CN" altLang="zh-CN" sz="1000" dirty="0"/>
          </a:p>
          <a:p>
            <a:pPr>
              <a:lnSpc>
                <a:spcPct val="100000"/>
              </a:lnSpc>
            </a:pPr>
            <a:r>
              <a:rPr lang="pt" altLang="zh-CN" sz="1000" dirty="0"/>
              <a:t>No caso de manutenção de rede, uma causa comum é o TU-AIS. Por exemplo, se o intervalo de tempo de serviço estiver configurado incorretamente ou se os intervalos de tempo de serviço de um caminho não corresponderem nas extremidades de transmissão e recepção, o alarme TU-AIS será relatado.</a:t>
            </a:r>
            <a:endParaRPr lang="zh-CN" altLang="en-US" sz="1000" dirty="0"/>
          </a:p>
        </p:txBody>
      </p:sp>
      <p:sp>
        <p:nvSpPr>
          <p:cNvPr id="7" name="幻灯片图像占位符 6"/>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88801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2423214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4310764"/>
            <a:ext cx="5580062" cy="4985635"/>
          </a:xfrm>
        </p:spPr>
        <p:txBody>
          <a:bodyPr/>
          <a:lstStyle/>
          <a:p>
            <a:pPr lvl="0">
              <a:lnSpc>
                <a:spcPct val="100000"/>
              </a:lnSpc>
            </a:pPr>
            <a:r>
              <a:rPr lang="pt" altLang="zh-CN" sz="1000" dirty="0"/>
              <a:t>A figura anterior mostra o fluxograma detalhado de geração de alarmes de cada módulo funcional de um dispositivo SDH. Você pode visualizar as informações de eventos de alarme e desempenho geradas por cada módulo funcional do dispositivo SDH e o relacionamento entre os alarmes e eventos de desempenho.</a:t>
            </a:r>
            <a:endParaRPr lang="zh-CN" altLang="en-US" sz="1000" dirty="0"/>
          </a:p>
          <a:p>
            <a:pPr>
              <a:lnSpc>
                <a:spcPct val="100000"/>
              </a:lnSpc>
            </a:pPr>
            <a:r>
              <a:rPr lang="pt" altLang="zh-CN" sz="1000" dirty="0"/>
              <a:t>As recomendações da ITU-T definem os significados dos sinais de alarme da seguinte forma:</a:t>
            </a:r>
            <a:endParaRPr lang="zh-CN" altLang="zh-CN" sz="1000" dirty="0"/>
          </a:p>
          <a:p>
            <a:pPr lvl="1">
              <a:lnSpc>
                <a:spcPct val="100000"/>
              </a:lnSpc>
            </a:pPr>
            <a:r>
              <a:rPr lang="pt" altLang="zh-CN" sz="1000" dirty="0"/>
              <a:t>LOS: perda de sinal. Como não há potência óptica de entrada ou a potência óptica de entrada é muito baixa ou muito alta, o BER é pior que 10 </a:t>
            </a:r>
            <a:r>
              <a:rPr lang="pt" altLang="zh-CN" sz="1000" baseline="30000" dirty="0"/>
              <a:t>-3 </a:t>
            </a:r>
            <a:r>
              <a:rPr lang="pt" altLang="zh-CN" sz="1000" dirty="0"/>
              <a:t>.</a:t>
            </a:r>
            <a:endParaRPr lang="zh-CN" altLang="zh-CN" sz="900" dirty="0"/>
          </a:p>
          <a:p>
            <a:pPr lvl="1">
              <a:lnSpc>
                <a:spcPct val="100000"/>
              </a:lnSpc>
            </a:pPr>
            <a:r>
              <a:rPr lang="pt" altLang="zh-CN" sz="1000" dirty="0"/>
              <a:t>OOF: out of frame. O tempo durante o qual os bytes A1 e A2 não podem ser encontrados excede 625 μs.</a:t>
            </a:r>
            <a:endParaRPr lang="zh-CN" altLang="zh-CN" sz="900" dirty="0"/>
          </a:p>
          <a:p>
            <a:pPr lvl="1">
              <a:lnSpc>
                <a:spcPct val="100000"/>
              </a:lnSpc>
            </a:pPr>
            <a:r>
              <a:rPr lang="pt" altLang="zh-CN" sz="1000" dirty="0"/>
              <a:t>LOF: perda de quadro. O OOF dura mais de 3 ms.</a:t>
            </a:r>
            <a:endParaRPr lang="zh-CN" altLang="zh-CN" sz="900" dirty="0"/>
          </a:p>
          <a:p>
            <a:pPr lvl="1">
              <a:lnSpc>
                <a:spcPct val="100000"/>
              </a:lnSpc>
            </a:pPr>
            <a:r>
              <a:rPr lang="pt" altLang="zh-CN" sz="1000" dirty="0"/>
              <a:t>RS-BBE: erro de bloco de segundo plano da seção de regeneração. O erro do bloco STM-N da seção regeneradora é detectado no byte B1.</a:t>
            </a:r>
            <a:endParaRPr lang="zh-CN" altLang="zh-CN" sz="900" dirty="0"/>
          </a:p>
          <a:p>
            <a:pPr lvl="1">
              <a:lnSpc>
                <a:spcPct val="100000"/>
              </a:lnSpc>
            </a:pPr>
            <a:r>
              <a:rPr lang="pt" altLang="zh-CN" sz="1000" dirty="0"/>
              <a:t>MS-AIS: sinal de indicação de alarme da seção multiplex. Mais de três quadros com o valor K2[6–8] </a:t>
            </a:r>
            <a:r>
              <a:rPr lang="pt" altLang="zh-CN" sz="1000" b="1" dirty="0"/>
              <a:t>111 </a:t>
            </a:r>
            <a:r>
              <a:rPr lang="pt" altLang="zh-CN" sz="1000" dirty="0"/>
              <a:t>são recebidos.</a:t>
            </a:r>
            <a:endParaRPr lang="zh-CN" altLang="zh-CN" sz="900" dirty="0"/>
          </a:p>
          <a:p>
            <a:pPr lvl="1">
              <a:lnSpc>
                <a:spcPct val="100000"/>
              </a:lnSpc>
            </a:pPr>
            <a:r>
              <a:rPr lang="pt" altLang="zh-CN" sz="1000" dirty="0"/>
              <a:t>MS-RDI: indicação remota de defeito em seção multiplex. Ele é enviado de volta pelo K2[6–8] quando o alarme MS-AIS ou MS-EXC é detectado no ponto final.</a:t>
            </a:r>
            <a:endParaRPr lang="zh-CN" altLang="zh-CN" sz="900" dirty="0"/>
          </a:p>
          <a:p>
            <a:pPr lvl="1">
              <a:lnSpc>
                <a:spcPct val="100000"/>
              </a:lnSpc>
            </a:pPr>
            <a:r>
              <a:rPr lang="pt" altLang="zh-CN" sz="1000" dirty="0"/>
              <a:t>MS-REI: indicação remota de erro na seção multiplex. A extremidade par envia de volta o número de erros de bloco de seção multiplex detectados pelo byte B2 através do byte M1.</a:t>
            </a:r>
            <a:endParaRPr lang="zh-CN" altLang="zh-CN" sz="900" dirty="0"/>
          </a:p>
          <a:p>
            <a:pPr lvl="1">
              <a:lnSpc>
                <a:spcPct val="100000"/>
              </a:lnSpc>
            </a:pPr>
            <a:r>
              <a:rPr lang="pt" altLang="zh-CN" sz="1000" dirty="0"/>
              <a:t>MS-BBE: erro de bloco de fundo da seção multiplex, que é detectado pelo byte B2</a:t>
            </a:r>
            <a:endParaRPr lang="zh-CN" altLang="zh-CN" sz="900" dirty="0"/>
          </a:p>
          <a:p>
            <a:pPr lvl="1">
              <a:lnSpc>
                <a:spcPct val="100000"/>
              </a:lnSpc>
            </a:pPr>
            <a:r>
              <a:rPr lang="pt" altLang="zh-CN" sz="1000" dirty="0"/>
              <a:t>MS-EXC: A seção multiplex possui erros de bits excessivos, que são detectados pelo byte B2.</a:t>
            </a:r>
          </a:p>
          <a:p>
            <a:pPr lvl="1">
              <a:lnSpc>
                <a:spcPct val="100000"/>
              </a:lnSpc>
            </a:pPr>
            <a:r>
              <a:rPr lang="pt" altLang="zh-CN" sz="1000" dirty="0"/>
              <a:t>AU-AIS : sinal de indicação de alarme da unidade administrativa. Toda a UA é composta por 1s (incluindo o AU-PTR).</a:t>
            </a:r>
            <a:endParaRPr lang="zh-CN" altLang="zh-CN" sz="1000"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7517924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4310764"/>
            <a:ext cx="5580062" cy="4985635"/>
          </a:xfrm>
        </p:spPr>
        <p:txBody>
          <a:bodyPr/>
          <a:lstStyle/>
          <a:p>
            <a:pPr lvl="1">
              <a:lnSpc>
                <a:spcPct val="100000"/>
              </a:lnSpc>
              <a:spcAft>
                <a:spcPts val="0"/>
              </a:spcAft>
            </a:pPr>
            <a:r>
              <a:rPr lang="pt" altLang="zh-CN" sz="1050" dirty="0"/>
              <a:t>AU-LOP: perda de ponteiro da unidade de administração. São recebidos oito quadros consecutivos com ponteiros inválidos ou NDF.</a:t>
            </a:r>
            <a:endParaRPr lang="zh-CN" altLang="zh-CN" sz="1000" dirty="0"/>
          </a:p>
          <a:p>
            <a:pPr lvl="1">
              <a:lnSpc>
                <a:spcPct val="100000"/>
              </a:lnSpc>
              <a:spcAft>
                <a:spcPts val="0"/>
              </a:spcAft>
            </a:pPr>
            <a:r>
              <a:rPr lang="pt" altLang="zh-CN" sz="1050" dirty="0"/>
              <a:t>HP-RDI: indicação remota de defeito de caminho de ordem superior, indicando que HP-TIM ou HP-SLM foi recebido.</a:t>
            </a:r>
            <a:endParaRPr lang="zh-CN" altLang="zh-CN" sz="1000" dirty="0"/>
          </a:p>
          <a:p>
            <a:pPr lvl="1">
              <a:lnSpc>
                <a:spcPct val="100000"/>
              </a:lnSpc>
              <a:spcAft>
                <a:spcPts val="0"/>
              </a:spcAft>
            </a:pPr>
            <a:r>
              <a:rPr lang="pt" altLang="zh-CN" sz="1050" dirty="0"/>
              <a:t>HP-REI: indicação remota de erro de caminho de ordem superior, que é enviada de volta ao terminal de transmissão e indica o número de blocos de erro detectados pelo byte B3 no terminal de recepção.</a:t>
            </a:r>
            <a:endParaRPr lang="zh-CN" altLang="zh-CN" sz="1000" dirty="0"/>
          </a:p>
          <a:p>
            <a:pPr lvl="1">
              <a:lnSpc>
                <a:spcPct val="100000"/>
              </a:lnSpc>
              <a:spcAft>
                <a:spcPts val="0"/>
              </a:spcAft>
            </a:pPr>
            <a:r>
              <a:rPr lang="pt" altLang="zh-CN" sz="1050" dirty="0"/>
              <a:t>HP-BBE: erro de bloco de fundo de caminho de ordem superior, indicando o número de blocos de erro detectados pelo byte B3 na extremidade local.</a:t>
            </a:r>
            <a:endParaRPr lang="zh-CN" altLang="zh-CN" sz="1000" dirty="0"/>
          </a:p>
          <a:p>
            <a:pPr lvl="1">
              <a:lnSpc>
                <a:spcPct val="100000"/>
              </a:lnSpc>
              <a:spcAft>
                <a:spcPts val="0"/>
              </a:spcAft>
            </a:pPr>
            <a:r>
              <a:rPr lang="pt" altLang="zh-CN" sz="1050" dirty="0"/>
              <a:t>HP-TIM: incompatibilidade de identificador de rastreamento de caminho de ordem superior. O byte J1 a ser recebido é inconsistente com o byte J1 realmente recebido.</a:t>
            </a:r>
            <a:endParaRPr lang="zh-CN" altLang="zh-CN" sz="1000" dirty="0"/>
          </a:p>
          <a:p>
            <a:pPr lvl="1">
              <a:lnSpc>
                <a:spcPct val="100000"/>
              </a:lnSpc>
              <a:spcAft>
                <a:spcPts val="0"/>
              </a:spcAft>
            </a:pPr>
            <a:r>
              <a:rPr lang="pt" altLang="zh-CN" sz="1050" dirty="0"/>
              <a:t>HP-SLM: incompatibilidade de identificador de sinal de caminho de ordem superior. O byte C2 a ser recebido é inconsistente com o byte C2 realmente recebido.</a:t>
            </a:r>
            <a:endParaRPr lang="zh-CN" altLang="zh-CN" sz="1000" dirty="0"/>
          </a:p>
          <a:p>
            <a:pPr lvl="1">
              <a:lnSpc>
                <a:spcPct val="100000"/>
              </a:lnSpc>
              <a:spcAft>
                <a:spcPts val="0"/>
              </a:spcAft>
            </a:pPr>
            <a:r>
              <a:rPr lang="pt" altLang="zh-CN" sz="1050" dirty="0"/>
              <a:t>HP-UNEQ: caminho de ordem superior não equipado. Mais de cinco quadros com valor C2 </a:t>
            </a:r>
            <a:r>
              <a:rPr lang="pt" altLang="zh-CN" sz="1050" b="1" dirty="0"/>
              <a:t>00H </a:t>
            </a:r>
            <a:r>
              <a:rPr lang="pt" altLang="zh-CN" sz="1050" dirty="0"/>
              <a:t>são recebidos.</a:t>
            </a:r>
            <a:endParaRPr lang="zh-CN" altLang="zh-CN" sz="1000" dirty="0"/>
          </a:p>
          <a:p>
            <a:pPr lvl="1">
              <a:lnSpc>
                <a:spcPct val="100000"/>
              </a:lnSpc>
              <a:spcAft>
                <a:spcPts val="0"/>
              </a:spcAft>
            </a:pPr>
            <a:r>
              <a:rPr lang="pt" altLang="zh-CN" sz="1050" dirty="0"/>
              <a:t>TU-AIS: sinal de indicação de alarme da unidade tributária. A TU inteira é composta por 1s (incluindo o ponteiro da TU).</a:t>
            </a:r>
            <a:endParaRPr lang="zh-CN" altLang="zh-CN" sz="1000" dirty="0"/>
          </a:p>
          <a:p>
            <a:pPr lvl="1">
              <a:lnSpc>
                <a:spcPct val="100000"/>
              </a:lnSpc>
              <a:spcAft>
                <a:spcPts val="0"/>
              </a:spcAft>
            </a:pPr>
            <a:r>
              <a:rPr lang="pt" altLang="zh-CN" sz="1050" dirty="0"/>
              <a:t>TU-LOP: perda de unidade tributária do ponteiro. São recebidos oito quadros consecutivos com ponteiros inválidos ou NDF.</a:t>
            </a:r>
            <a:endParaRPr lang="zh-CN" altLang="zh-CN" sz="1000" dirty="0"/>
          </a:p>
          <a:p>
            <a:pPr lvl="1">
              <a:lnSpc>
                <a:spcPct val="100000"/>
              </a:lnSpc>
              <a:spcAft>
                <a:spcPts val="0"/>
              </a:spcAft>
            </a:pPr>
            <a:r>
              <a:rPr lang="pt" altLang="zh-CN" sz="1050" dirty="0"/>
              <a:t>TU-LOM: perda de unidade tributária do multiframe. São recebidos 2 a 10 quadros consecutivos cujos bytes H4 não correspondem à sequência multiframe ou os bytes H4 são inválidos.</a:t>
            </a:r>
            <a:endParaRPr lang="zh-CN" altLang="zh-CN" sz="1000" dirty="0"/>
          </a:p>
          <a:p>
            <a:pPr lvl="1">
              <a:lnSpc>
                <a:spcPct val="100000"/>
              </a:lnSpc>
              <a:spcAft>
                <a:spcPts val="0"/>
              </a:spcAft>
            </a:pPr>
            <a:r>
              <a:rPr lang="pt" altLang="zh-CN" sz="1050" dirty="0"/>
              <a:t>LP-RDI: indicação remota de defeito no caminho de ordem inferior, indicando que TU-AIS, LP-SLM ou LP-TIM foi recebido.</a:t>
            </a:r>
            <a:endParaRPr lang="zh-CN" altLang="zh-CN" sz="1000" dirty="0"/>
          </a:p>
          <a:p>
            <a:pPr lvl="1">
              <a:lnSpc>
                <a:spcPct val="100000"/>
              </a:lnSpc>
              <a:spcAft>
                <a:spcPts val="0"/>
              </a:spcAft>
            </a:pPr>
            <a:r>
              <a:rPr lang="pt" altLang="zh-CN" sz="1050" dirty="0"/>
              <a:t>LP-REI: indicação de erro remoto de caminho de ordem inferior, que é detectada por V5[1–2]</a:t>
            </a:r>
            <a:endParaRPr lang="zh-CN" altLang="zh-CN" sz="1000" dirty="0"/>
          </a:p>
          <a:p>
            <a:pPr lvl="1">
              <a:lnSpc>
                <a:spcPct val="100000"/>
              </a:lnSpc>
              <a:spcAft>
                <a:spcPts val="0"/>
              </a:spcAft>
            </a:pPr>
            <a:endParaRPr lang="zh-CN" altLang="zh-CN" sz="1050"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2678984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4310764"/>
            <a:ext cx="5580062" cy="4985635"/>
          </a:xfrm>
        </p:spPr>
        <p:txBody>
          <a:bodyPr/>
          <a:lstStyle/>
          <a:p>
            <a:pPr lvl="1">
              <a:lnSpc>
                <a:spcPct val="100000"/>
              </a:lnSpc>
              <a:spcAft>
                <a:spcPts val="0"/>
              </a:spcAft>
            </a:pPr>
            <a:r>
              <a:rPr lang="pt" altLang="zh-CN" sz="1050" dirty="0"/>
              <a:t>LP-TIM: incompatibilidade de identificador de rastreamento de caminho de ordem inferior, que é detectada por J2</a:t>
            </a:r>
            <a:endParaRPr lang="zh-CN" altLang="zh-CN" sz="1000" dirty="0"/>
          </a:p>
          <a:p>
            <a:pPr lvl="1">
              <a:lnSpc>
                <a:spcPct val="100000"/>
              </a:lnSpc>
              <a:spcAft>
                <a:spcPts val="0"/>
              </a:spcAft>
            </a:pPr>
            <a:r>
              <a:rPr lang="pt" altLang="zh-CN" sz="1050" dirty="0"/>
              <a:t>LP-SLM: incompatibilidade de rótulo de sinal de caminho de ordem inferior, que é detectada por V5[5–7]</a:t>
            </a:r>
          </a:p>
          <a:p>
            <a:pPr lvl="1">
              <a:lnSpc>
                <a:spcPct val="100000"/>
              </a:lnSpc>
              <a:spcAft>
                <a:spcPts val="0"/>
              </a:spcAft>
            </a:pPr>
            <a:r>
              <a:rPr lang="pt" altLang="zh-CN" sz="1050" dirty="0"/>
              <a:t>LP-UNEQ : caminho de ordem inferior não equipado. Mais de cinco quadros com valor V5[5–7] </a:t>
            </a:r>
            <a:r>
              <a:rPr lang="pt" altLang="zh-CN" sz="1050" b="1" dirty="0"/>
              <a:t>000 </a:t>
            </a:r>
            <a:r>
              <a:rPr lang="pt" altLang="zh-CN" sz="1050" dirty="0"/>
              <a:t>são recebidos.</a:t>
            </a:r>
            <a:endParaRPr lang="zh-CN" altLang="en-US" sz="1050" dirty="0"/>
          </a:p>
          <a:p>
            <a:pPr lvl="1">
              <a:lnSpc>
                <a:spcPct val="100000"/>
              </a:lnSpc>
              <a:spcAft>
                <a:spcPts val="0"/>
              </a:spcAft>
            </a:pPr>
            <a:endParaRPr lang="zh-CN" altLang="zh-CN" sz="1050"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2660944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pt" altLang="zh-CN" dirty="0"/>
              <a:t>Resposta: ABCD</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157892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06974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lnSpc>
                <a:spcPct val="100000"/>
              </a:lnSpc>
            </a:pPr>
            <a:r>
              <a:rPr lang="pt" altLang="zh-CN" sz="1000" dirty="0"/>
              <a:t>História de desenvolvimento de redes de transmissão óptica:</a:t>
            </a:r>
            <a:endParaRPr lang="zh-CN" altLang="zh-CN" sz="1000" dirty="0"/>
          </a:p>
          <a:p>
            <a:pPr lvl="1">
              <a:lnSpc>
                <a:spcPct val="100000"/>
              </a:lnSpc>
            </a:pPr>
            <a:r>
              <a:rPr lang="pt" altLang="zh-CN" sz="1000" dirty="0"/>
              <a:t>Em 1966, Charles K. Kao propôs a teoria da transmissão óptica.</a:t>
            </a:r>
            <a:endParaRPr lang="zh-CN" altLang="zh-CN" sz="1000" dirty="0"/>
          </a:p>
          <a:p>
            <a:pPr lvl="1">
              <a:lnSpc>
                <a:spcPct val="100000"/>
              </a:lnSpc>
            </a:pPr>
            <a:r>
              <a:rPr lang="pt" altLang="zh-CN" sz="1000" dirty="0"/>
              <a:t>Em 1976, começaram a surgir equipamentos de transmissão comercial.</a:t>
            </a:r>
            <a:endParaRPr lang="zh-CN" altLang="zh-CN" sz="1000" dirty="0"/>
          </a:p>
          <a:p>
            <a:pPr lvl="1">
              <a:lnSpc>
                <a:spcPct val="100000"/>
              </a:lnSpc>
            </a:pPr>
            <a:r>
              <a:rPr lang="pt" altLang="zh-CN" sz="1000" dirty="0"/>
              <a:t>Na década de 1980, os produtos de hierarquia digital plesiocrônica (PDH) eram amplamente utilizados.</a:t>
            </a:r>
            <a:endParaRPr lang="zh-CN" altLang="zh-CN" sz="1000" dirty="0"/>
          </a:p>
          <a:p>
            <a:pPr lvl="1">
              <a:lnSpc>
                <a:spcPct val="100000"/>
              </a:lnSpc>
            </a:pPr>
            <a:r>
              <a:rPr lang="pt" altLang="zh-CN" sz="1000" dirty="0"/>
              <a:t>Na década de 1990, a hierarquia digital síncrona (SDH) surgiu e passou nas especificações ITU-T, sendo amplamente implantada no mundo.</a:t>
            </a:r>
            <a:endParaRPr lang="zh-CN" altLang="zh-CN" sz="1000" dirty="0"/>
          </a:p>
          <a:p>
            <a:pPr lvl="1">
              <a:lnSpc>
                <a:spcPct val="100000"/>
              </a:lnSpc>
            </a:pPr>
            <a:r>
              <a:rPr lang="pt" altLang="zh-CN" sz="1000" dirty="0"/>
              <a:t>No final da década de 1990, a tecnologia de multiplexação por divisão de comprimento de onda densa (DWDM) com taxa mais elevada começou a ser aplicada em larga escala. A tecnologia DWDM pode ser usada para transmitir informações de múltiplos comprimentos de onda ao mesmo tempo através de uma fibra, melhorando assim a utilização dos recursos de fibra e reduzindo os custos de investimento em construção.</a:t>
            </a:r>
            <a:endParaRPr lang="zh-CN" altLang="zh-CN" sz="1000" dirty="0"/>
          </a:p>
          <a:p>
            <a:pPr lvl="1">
              <a:lnSpc>
                <a:spcPct val="100000"/>
              </a:lnSpc>
            </a:pPr>
            <a:r>
              <a:rPr lang="pt" altLang="zh-CN" sz="1000" dirty="0"/>
              <a:t>No início do século 21, aumentar a capacidade de transmissão para Tbit/s ou mesmo mais de 10 Tbit/s e implementar o processamento de sinais (como adição, eliminação e multiplexação de sinais ópticos e conversão/comutação de comprimento de onda óptico) em na camada óptica, a tecnologia de rede de transporte óptico (OTN) foi introduzida e aplicada.</a:t>
            </a:r>
            <a:endParaRPr lang="zh-CN" altLang="zh-CN" sz="1000" dirty="0"/>
          </a:p>
          <a:p>
            <a:pPr lvl="0">
              <a:lnSpc>
                <a:spcPct val="100000"/>
              </a:lnSpc>
            </a:pPr>
            <a:r>
              <a:rPr lang="pt" altLang="zh-CN" sz="1000" dirty="0"/>
              <a:t>Atualmente, o sistema principal é o SDH/WDM, que integra novas tecnologias, como plataforma de transmissão multisserviço (MSTP) e rede óptica de comutação automática (ASON).</a:t>
            </a:r>
            <a:endParaRPr lang="zh-CN" altLang="zh-CN" sz="1000" dirty="0"/>
          </a:p>
          <a:p>
            <a:pPr lvl="0">
              <a:lnSpc>
                <a:spcPct val="100000"/>
              </a:lnSpc>
            </a:pPr>
            <a:r>
              <a:rPr lang="pt" altLang="zh-CN" sz="1000" dirty="0"/>
              <a:t>SDN, abreviação de rede definida por software, permite que as redes sejam ajustadas rapidamente e que novos serviços sejam rapidamente provisionados, como aplicativos de TI. Ele permite que mais aplicativos sejam implantados rapidamente nas redes e ajusta os recursos da rede, como encaminhamento, controle e</a:t>
            </a:r>
            <a:r>
              <a:rPr lang="pt" altLang="zh-CN" sz="1000" baseline="0" dirty="0"/>
              <a:t> dissociação </a:t>
            </a:r>
            <a:r>
              <a:rPr lang="pt" altLang="zh-CN" sz="1000" dirty="0"/>
              <a:t>em camadas de aplicativos, permitindo assim a competição independente entre camadas, promovendo o desenvolvimento da indústria e mudando o modo de integração vertical dos fornecedores para o isolamento horizontal .</a:t>
            </a:r>
            <a:endParaRPr lang="zh-CN" altLang="zh-CN" sz="1000"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4100957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PCM: modulação de código de pulso</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0498562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pt" altLang="zh-CN" dirty="0"/>
              <a:t>Na quantização não linear, desde a magnitude dos sinais de entrada amostrados até os dados de saída quantizados, dois algoritmos estão disponíveis:</a:t>
            </a:r>
            <a:endParaRPr lang="en-US" altLang="zh-CN" dirty="0">
              <a:latin typeface="Huawei Sans" panose="020C0503030203020204" pitchFamily="34" charset="0"/>
            </a:endParaRPr>
          </a:p>
          <a:p>
            <a:pPr lvl="1">
              <a:lnSpc>
                <a:spcPct val="100000"/>
              </a:lnSpc>
            </a:pPr>
            <a:r>
              <a:rPr lang="pt-BR" altLang="zh-CN" dirty="0"/>
              <a:t>A compactação de lei A aplica-se à comunicação telefônica digital </a:t>
            </a:r>
            <a:r>
              <a:rPr lang="pt" altLang="zh-CN" dirty="0"/>
              <a:t>(principalmente na Europa e na China continental). As expressões matemáticas relacionadas são as seguintes:</a:t>
            </a:r>
            <a:endParaRPr lang="zh-CN" altLang="en-US" dirty="0">
              <a:latin typeface="Huawei Sans" panose="020C0503030203020204" pitchFamily="34" charset="0"/>
            </a:endParaRPr>
          </a:p>
          <a:p>
            <a:pPr lvl="2">
              <a:lnSpc>
                <a:spcPct val="100000"/>
              </a:lnSpc>
            </a:pPr>
            <a:r>
              <a:rPr lang="pt" altLang="zh-CN" dirty="0"/>
              <a:t>Y = (A x X)/(1 + lnA) (0 ≤ X ≤ 1/A)</a:t>
            </a:r>
            <a:endParaRPr lang="zh-CN" altLang="zh-CN" sz="1050" dirty="0"/>
          </a:p>
          <a:p>
            <a:pPr lvl="2">
              <a:lnSpc>
                <a:spcPct val="100000"/>
              </a:lnSpc>
            </a:pPr>
            <a:r>
              <a:rPr lang="pt" altLang="zh-CN" dirty="0"/>
              <a:t>Y = (1 + ln(A x X))/(1 + lnA) (1/A ≤ X ≤ 1)</a:t>
            </a:r>
          </a:p>
          <a:p>
            <a:pPr lvl="2">
              <a:lnSpc>
                <a:spcPct val="100000"/>
              </a:lnSpc>
            </a:pPr>
            <a:r>
              <a:rPr lang="pt" altLang="zh-CN" dirty="0"/>
              <a:t>A lei A usa aproximação linear parcial de 13 segmentos (A = 87,6) para fácil implementação em circuitos digitais.</a:t>
            </a:r>
            <a:endParaRPr lang="zh-CN" altLang="en-US" dirty="0">
              <a:latin typeface="Huawei Sans" panose="020C0503030203020204" pitchFamily="34" charset="0"/>
            </a:endParaRPr>
          </a:p>
          <a:p>
            <a:pPr lvl="1">
              <a:lnSpc>
                <a:spcPct val="100000"/>
              </a:lnSpc>
            </a:pPr>
            <a:r>
              <a:rPr lang="pt" altLang="zh-CN" dirty="0"/>
              <a:t>O companding μ-law se aplica à comunicação telefônica digital (principalmente na América do Norte e no Japão). A expressão matemática relacionada é a seguinte: Y = ln(1 + μ x X)/ln(1 + μ) (0 ≤ X ≤ 1)</a:t>
            </a:r>
            <a:endParaRPr lang="en-US" altLang="zh-CN" dirty="0">
              <a:latin typeface="Huawei Sans" panose="020C0503030203020204" pitchFamily="34" charset="0"/>
            </a:endParaRPr>
          </a:p>
          <a:p>
            <a:pPr lvl="2">
              <a:lnSpc>
                <a:spcPct val="100000"/>
              </a:lnSpc>
            </a:pPr>
            <a:r>
              <a:rPr lang="pt" altLang="zh-CN" dirty="0"/>
              <a:t>Na codificação do sinal de voz, μ geralmente assume o valor </a:t>
            </a:r>
            <a:r>
              <a:rPr lang="pt" altLang="zh-CN" b="1" dirty="0"/>
              <a:t>255 </a:t>
            </a:r>
            <a:r>
              <a:rPr lang="pt" altLang="zh-CN" dirty="0"/>
              <a:t>para uma melhoria de 24 dB na quantização OSNR (</a:t>
            </a:r>
            <a:r>
              <a:rPr lang="pt-BR" altLang="zh-CN" dirty="0" err="1"/>
              <a:t>Optical</a:t>
            </a:r>
            <a:r>
              <a:rPr lang="pt-BR" altLang="zh-CN" dirty="0"/>
              <a:t> </a:t>
            </a:r>
            <a:r>
              <a:rPr lang="pt-BR" altLang="zh-CN" dirty="0" err="1"/>
              <a:t>Signal</a:t>
            </a:r>
            <a:r>
              <a:rPr lang="pt-BR" altLang="zh-CN" dirty="0"/>
              <a:t>-</a:t>
            </a:r>
            <a:r>
              <a:rPr lang="pt-BR" altLang="zh-CN" dirty="0" err="1"/>
              <a:t>to</a:t>
            </a:r>
            <a:r>
              <a:rPr lang="pt-BR" altLang="zh-CN" dirty="0"/>
              <a:t>-Noise </a:t>
            </a:r>
            <a:r>
              <a:rPr lang="pt-BR" altLang="zh-CN" dirty="0" err="1"/>
              <a:t>Ratio</a:t>
            </a:r>
            <a:r>
              <a:rPr lang="pt" altLang="zh-CN" dirty="0"/>
              <a:t>).</a:t>
            </a:r>
            <a:endParaRPr lang="en-US" altLang="zh-CN" dirty="0">
              <a:latin typeface="Huawei Sans" panose="020C0503030203020204" pitchFamily="34" charset="0"/>
            </a:endParaRPr>
          </a:p>
          <a:p>
            <a:pPr lvl="0">
              <a:lnSpc>
                <a:spcPct val="100000"/>
              </a:lnSpc>
            </a:pPr>
            <a:r>
              <a:rPr lang="pt" altLang="zh-CN" dirty="0"/>
              <a:t>Na expressão matemática anterior, "X" representa o valor normalizado de um sinal de entrada e "Y" representa o sinal após a compressão .</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648307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3800072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r>
              <a:rPr lang="pt-BR" altLang="zh-CN" dirty="0">
                <a:latin typeface="Huawei Sans" panose="020C0503030203020204" pitchFamily="34" charset="0"/>
              </a:rPr>
              <a:t>RTU: Remote Terminal Unit. Um dispositivo eletrônico controlado por microprocessador que conecta objetos no mundo físico a um sistema controlado por computador ou SCADA.</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4285862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5598352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pt" altLang="zh-CN" dirty="0"/>
              <a:t>Os dispositivos OptiX OSN fornecem a solução PCM incorporada. Especificamente, as placas PCM são usadas em dispositivos OptiX OSN para fornecer portas de estação de câmbio (FXS - </a:t>
            </a:r>
            <a:r>
              <a:rPr lang="pt-BR" altLang="zh-CN" dirty="0" err="1"/>
              <a:t>Foreign</a:t>
            </a:r>
            <a:r>
              <a:rPr lang="pt-BR" altLang="zh-CN" dirty="0"/>
              <a:t> Exchange </a:t>
            </a:r>
            <a:r>
              <a:rPr lang="pt-BR" altLang="zh-CN" dirty="0" err="1"/>
              <a:t>Station</a:t>
            </a:r>
            <a:r>
              <a:rPr lang="pt" altLang="zh-CN" dirty="0"/>
              <a:t>), portas de escritório de câmbio (FXO - </a:t>
            </a:r>
            <a:r>
              <a:rPr lang="pt-BR" altLang="zh-CN" dirty="0" err="1"/>
              <a:t>Foreign</a:t>
            </a:r>
            <a:r>
              <a:rPr lang="pt-BR" altLang="zh-CN" dirty="0"/>
              <a:t> Exchange Office</a:t>
            </a:r>
            <a:r>
              <a:rPr lang="pt" altLang="zh-CN" dirty="0"/>
              <a:t>), áudio de 2 ou 4 fios e portas de sinalização de troca e multiplex (E&amp;M) e portas de </a:t>
            </a:r>
            <a:r>
              <a:rPr lang="pt" altLang="zh-CN"/>
              <a:t>subtaxa. </a:t>
            </a:r>
            <a:r>
              <a:rPr lang="pt" altLang="zh-CN" dirty="0"/>
              <a:t>Usando essas portas, os dispositivos OptiX OSN podem receber serviços de circuito de baixa velocidade e transmiti-los de forma transparente em redes SDH. Além disso, os serviços podem ser configurados e gerenciados utilizando o NMS.</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9393415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pt" altLang="zh-CN" dirty="0"/>
              <a:t>Resposta: ABC</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507629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08118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7880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pt" altLang="zh-CN" dirty="0"/>
              <a:t>DC: centro de dados</a:t>
            </a:r>
            <a:endParaRPr lang="zh-CN" altLang="zh-CN" dirty="0"/>
          </a:p>
          <a:p>
            <a:pPr lvl="0"/>
            <a:r>
              <a:rPr lang="pt" altLang="zh-CN" dirty="0"/>
              <a:t>GSM-R: Sistema Global para Comunicações Móveis - Ferrovias</a:t>
            </a:r>
            <a:endParaRPr lang="zh-CN" altLang="zh-CN" dirty="0"/>
          </a:p>
          <a:p>
            <a:pPr lvl="0"/>
            <a:r>
              <a:rPr lang="pt" altLang="zh-CN" dirty="0"/>
              <a:t>BSC: controlador de estação base</a:t>
            </a:r>
            <a:endParaRPr lang="zh-CN" altLang="zh-CN" dirty="0"/>
          </a:p>
          <a:p>
            <a:pPr lvl="0"/>
            <a:r>
              <a:rPr lang="pt" altLang="zh-CN" dirty="0"/>
              <a:t>BNG: gateway de rede de banda larga</a:t>
            </a:r>
          </a:p>
          <a:p>
            <a:pPr lvl="0"/>
            <a:r>
              <a:rPr lang="pt-BR" b="0" i="0">
                <a:solidFill>
                  <a:srgbClr val="000000"/>
                </a:solidFill>
                <a:effectLst/>
                <a:latin typeface="Open Sans" panose="020F0502020204030204" pitchFamily="34" charset="0"/>
              </a:rPr>
              <a:t>VC - Virtual Container</a:t>
            </a:r>
            <a:endParaRPr lang="zh-CN" altLang="zh-CN"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47682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731838" y="4310764"/>
            <a:ext cx="5580062" cy="4985635"/>
          </a:xfrm>
        </p:spPr>
        <p:txBody>
          <a:bodyPr/>
          <a:lstStyle/>
          <a:p>
            <a:pPr>
              <a:lnSpc>
                <a:spcPct val="100000"/>
              </a:lnSpc>
            </a:pPr>
            <a:r>
              <a:rPr lang="pt" altLang="zh-CN" sz="1050" dirty="0"/>
              <a:t>Antecedentes técnicos do SDH:</a:t>
            </a:r>
            <a:endParaRPr lang="zh-CN" altLang="en-US" sz="1050" dirty="0"/>
          </a:p>
          <a:p>
            <a:pPr lvl="1">
              <a:lnSpc>
                <a:spcPct val="100000"/>
              </a:lnSpc>
            </a:pPr>
            <a:r>
              <a:rPr lang="pt" altLang="zh-CN" sz="1050" dirty="0"/>
              <a:t>óptica com recursos de largura de banda baratos tornou-se o método de transmissão principal para redes de comunicação.</a:t>
            </a:r>
          </a:p>
          <a:p>
            <a:pPr lvl="1">
              <a:lnSpc>
                <a:spcPct val="100000"/>
              </a:lnSpc>
            </a:pPr>
            <a:r>
              <a:rPr lang="pt" altLang="zh-CN" sz="1050" dirty="0"/>
              <a:t>A rede PDH herdada não pode se adaptar ao desenvolvimento de redes de comunicações modernas.</a:t>
            </a:r>
          </a:p>
          <a:p>
            <a:pPr>
              <a:lnSpc>
                <a:spcPct val="100000"/>
              </a:lnSpc>
            </a:pPr>
            <a:r>
              <a:rPr lang="pt" altLang="zh-CN" sz="1050" dirty="0"/>
              <a:t>Limitações do PDH :</a:t>
            </a:r>
            <a:endParaRPr lang="zh-CN" altLang="en-US" sz="1050" dirty="0"/>
          </a:p>
          <a:p>
            <a:pPr lvl="1">
              <a:lnSpc>
                <a:spcPct val="100000"/>
              </a:lnSpc>
            </a:pPr>
            <a:r>
              <a:rPr lang="pt" altLang="zh-CN" sz="1050" dirty="0"/>
              <a:t>Padrões de interface:</a:t>
            </a:r>
            <a:endParaRPr lang="zh-CN" altLang="en-US" sz="1050" dirty="0"/>
          </a:p>
          <a:p>
            <a:pPr lvl="2">
              <a:lnSpc>
                <a:spcPct val="100000"/>
              </a:lnSpc>
            </a:pPr>
            <a:r>
              <a:rPr lang="pt" altLang="zh-CN" sz="1050" dirty="0"/>
              <a:t>Os padrões para interfaces elétricas são regionais e não mundiais. Existem definições de séries europeias, séries norte-americanas e séries japonesas de níveis de taxa de sinal PDH. Eles utilizam diferentes estruturas de quadros e modos de multiplexação, o que dificulta a interconexão.</a:t>
            </a:r>
          </a:p>
          <a:p>
            <a:pPr lvl="2">
              <a:lnSpc>
                <a:spcPct val="100000"/>
              </a:lnSpc>
            </a:pPr>
            <a:r>
              <a:rPr lang="pt" altLang="zh-CN" sz="1050" dirty="0"/>
              <a:t>mundiais para portas ópticas estão ausentes. Os fornecedores desenvolvem seus próprios formatos de modulação de linha para dispositivos monitorarem o desempenho de transmissão nos links ópticos. O formato de modulação e a taxa de interfaces ópticas de diferentes fornecedores na mesma taxa são diferentes. Como resultado, dispositivos de diferentes fornecedores não podem ser compatíveis horizontalmente.</a:t>
            </a:r>
          </a:p>
          <a:p>
            <a:pPr lvl="1">
              <a:lnSpc>
                <a:spcPct val="100000"/>
              </a:lnSpc>
            </a:pPr>
            <a:r>
              <a:rPr lang="pt" altLang="zh-CN" sz="1050" dirty="0"/>
              <a:t>de multiplexação : Sinais de baixa taxa são multiplexados ou demultiplexados de sinais de alta taxa nível por nível, o que danifica os sinais e degrada o desempenho da transmissão.</a:t>
            </a:r>
          </a:p>
          <a:p>
            <a:pPr lvl="1">
              <a:lnSpc>
                <a:spcPct val="100000"/>
              </a:lnSpc>
            </a:pPr>
            <a:r>
              <a:rPr lang="pt" altLang="zh-CN" sz="1050" dirty="0"/>
              <a:t>Operação e manutenção: Os quadros de sinal PDH não possuem </a:t>
            </a:r>
            <a:r>
              <a:rPr lang="pt-BR" altLang="zh-CN" sz="1050" dirty="0"/>
              <a:t>cabeçalho</a:t>
            </a:r>
            <a:r>
              <a:rPr lang="pt" altLang="zh-CN" sz="1050" dirty="0"/>
              <a:t>s para melhores funções OAM, como gerenciamento em camadas, monitoramento de desempenho, agendamento de serviço em tempo real, controle de largura de banda e identificação de causa de alarme.</a:t>
            </a:r>
          </a:p>
          <a:p>
            <a:pPr lvl="1">
              <a:lnSpc>
                <a:spcPct val="100000"/>
              </a:lnSpc>
            </a:pPr>
            <a:r>
              <a:rPr lang="pt" altLang="zh-CN" sz="1050" dirty="0"/>
              <a:t>Falta de uma interface NMS unificada: É difícil formar uma rede unificada de gerenciamento de telecomunicações .</a:t>
            </a:r>
            <a:endParaRPr lang="zh-CN" altLang="en-US" sz="1050" dirty="0"/>
          </a:p>
          <a:p>
            <a:pPr>
              <a:lnSpc>
                <a:spcPct val="100000"/>
              </a:lnSpc>
            </a:pPr>
            <a:endParaRPr lang="zh-CN" altLang="en-US" sz="1050" dirty="0">
              <a:latin typeface="Huawei Sans" panose="020C0503030203020204" pitchFamily="34" charset="0"/>
            </a:endParaRPr>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76150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lnSpc>
                <a:spcPct val="100000"/>
              </a:lnSpc>
            </a:pPr>
            <a:r>
              <a:rPr lang="pt" altLang="zh-CN" dirty="0"/>
              <a:t>A taxa STM-1 é de 155,520 Mbit/s.</a:t>
            </a:r>
            <a:endParaRPr lang="zh-CN" altLang="zh-CN" dirty="0"/>
          </a:p>
          <a:p>
            <a:pPr lvl="0">
              <a:lnSpc>
                <a:spcPct val="100000"/>
              </a:lnSpc>
            </a:pPr>
            <a:r>
              <a:rPr lang="pt" altLang="zh-CN" dirty="0"/>
              <a:t>A taxa STM-N é N vezes a taxa STM-1 (N = 4n: 1, 4, 16, 64 ou 256).</a:t>
            </a:r>
            <a:endParaRPr lang="zh-CN" altLang="zh-CN" dirty="0"/>
          </a:p>
          <a:p>
            <a:pPr>
              <a:lnSpc>
                <a:spcPct val="100000"/>
              </a:lnSpc>
            </a:pPr>
            <a:r>
              <a:rPr lang="pt" altLang="zh-CN" dirty="0"/>
              <a:t>As interfaces ópticas usam o código codificado sem retorno a zero (NRZ) de acordo com os padrões internacionais.</a:t>
            </a:r>
            <a:endParaRPr lang="zh-CN" altLang="en-US" dirty="0">
              <a:latin typeface="Huawei Sans" panose="020C0503030203020204" pitchFamily="34" charset="0"/>
            </a:endParaRPr>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52549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01661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237569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466375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9"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1302054184"/>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9"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1820007816"/>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032574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7221815"/>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813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rPr>
              <a:t>Thank you.</a:t>
            </a:r>
          </a:p>
        </p:txBody>
      </p:sp>
    </p:spTree>
    <p:extLst>
      <p:ext uri="{BB962C8B-B14F-4D97-AF65-F5344CB8AC3E}">
        <p14:creationId xmlns:p14="http://schemas.microsoft.com/office/powerpoint/2010/main" val="186097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642226992"/>
              </p:ext>
            </p:extLst>
          </p:nvPr>
        </p:nvGraphicFramePr>
        <p:xfrm>
          <a:off x="1007533" y="2680416"/>
          <a:ext cx="1017714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19858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98980705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kumimoji="0" lang="en-US" altLang="zh-CN" sz="2200" b="0" i="0" u="none" strike="noStrike" kern="0" cap="none" spc="0" normalizeH="0" baseline="0" noProof="0" smtClean="0">
                <a:ln>
                  <a:noFill/>
                </a:ln>
                <a:solidFill>
                  <a:srgbClr val="000000"/>
                </a:solidFill>
                <a:effectLst/>
                <a:uLnTx/>
                <a:uFillTx/>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3397288187"/>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267986840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215072111"/>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380540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23311844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3466925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spTree>
    <p:extLst>
      <p:ext uri="{BB962C8B-B14F-4D97-AF65-F5344CB8AC3E}">
        <p14:creationId xmlns:p14="http://schemas.microsoft.com/office/powerpoint/2010/main" val="2609295406"/>
      </p:ext>
    </p:extLst>
  </p:cSld>
  <p:clrMap bg1="lt1" tx1="dk1" bg2="lt2" tx2="dk2" accent1="accent1" accent2="accent2" accent3="accent3" accent4="accent4" accent5="accent5" accent6="accent6" hlink="hlink" folHlink="folHlink"/>
  <p:sldLayoutIdLst>
    <p:sldLayoutId id="21474838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‹nº›</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241162577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2341">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‹nº›</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2427256421"/>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pos="3840">
          <p15:clr>
            <a:srgbClr val="F26B43"/>
          </p15:clr>
        </p15:guide>
        <p15:guide id="6" orient="horz" pos="27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rPr>
              <a:t>Copyright©2021 Huawei Technologies Co., Ltd.</a:t>
            </a:r>
            <a:br>
              <a:rPr kumimoji="1" lang="en-US" altLang="zh-CN" sz="850" b="1" baseline="0" dirty="0">
                <a:solidFill>
                  <a:srgbClr val="1D1D1B"/>
                </a:solidFill>
                <a:latin typeface="Huawei Sans" panose="020C0503030203020204" pitchFamily="34" charset="0"/>
              </a:rPr>
            </a:br>
            <a:r>
              <a:rPr kumimoji="1" lang="en-US" altLang="zh-CN" sz="850" b="1" baseline="0" dirty="0">
                <a:solidFill>
                  <a:srgbClr val="1D1D1B"/>
                </a:solidFill>
                <a:latin typeface="Huawei Sans" panose="020C0503030203020204" pitchFamily="34" charset="0"/>
              </a:rPr>
              <a:t>All Rights Reserved.</a:t>
            </a:r>
            <a:br>
              <a:rPr kumimoji="1" lang="en-US" altLang="zh-CN" sz="779" dirty="0">
                <a:solidFill>
                  <a:srgbClr val="1D1D1B"/>
                </a:solidFill>
                <a:latin typeface="Huawei Sans" panose="020C0503030203020204" pitchFamily="34" charset="0"/>
              </a:rPr>
            </a:br>
            <a:br>
              <a:rPr kumimoji="1" lang="en-US" altLang="zh-CN" sz="779" dirty="0">
                <a:solidFill>
                  <a:srgbClr val="1D1D1B"/>
                </a:solidFill>
                <a:latin typeface="Huawei Sans" panose="020C0503030203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cs typeface="Arial" panose="020B0604020202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cs typeface="Arial" panose="020B0604020202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cs typeface="Arial" panose="020B0604020202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portfolio, new technology, etc. There are a number of factors that </a:t>
            </a:r>
            <a:br>
              <a:rPr kumimoji="1" lang="en-US" altLang="zh-CN" sz="850" baseline="0" dirty="0">
                <a:solidFill>
                  <a:srgbClr val="1D1D1B"/>
                </a:solidFill>
                <a:latin typeface="Huawei Sans" panose="020C0503030203020204" pitchFamily="34" charset="0"/>
                <a:cs typeface="Arial" panose="020B0604020202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could cause actual results and developments to differ materially </a:t>
            </a:r>
            <a:br>
              <a:rPr kumimoji="1" lang="en-US" altLang="zh-CN" sz="850" baseline="0" dirty="0">
                <a:solidFill>
                  <a:srgbClr val="1D1D1B"/>
                </a:solidFill>
                <a:latin typeface="Huawei Sans" panose="020C0503030203020204" pitchFamily="34" charset="0"/>
                <a:cs typeface="Arial" panose="020B0604020202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from those expressed or implied in the predictive statements. </a:t>
            </a:r>
            <a:br>
              <a:rPr kumimoji="1" lang="en-US" altLang="zh-CN" sz="850" baseline="0" dirty="0">
                <a:solidFill>
                  <a:srgbClr val="1D1D1B"/>
                </a:solidFill>
                <a:latin typeface="Huawei Sans" panose="020C0503030203020204" pitchFamily="34" charset="0"/>
                <a:cs typeface="Arial" panose="020B0604020202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Therefore, such information is provided for reference purpose </a:t>
            </a:r>
            <a:br>
              <a:rPr kumimoji="1" lang="en-US" altLang="zh-CN" sz="850" baseline="0" dirty="0">
                <a:solidFill>
                  <a:srgbClr val="1D1D1B"/>
                </a:solidFill>
                <a:latin typeface="Huawei Sans" panose="020C0503030203020204" pitchFamily="34" charset="0"/>
                <a:cs typeface="Arial" panose="020B0604020202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only and constitutes neither an offer nor an acceptance. Huawei </a:t>
            </a:r>
            <a:br>
              <a:rPr kumimoji="1" lang="en-US" altLang="zh-CN" sz="850" baseline="0" dirty="0">
                <a:solidFill>
                  <a:srgbClr val="1D1D1B"/>
                </a:solidFill>
                <a:latin typeface="Huawei Sans" panose="020C0503030203020204" pitchFamily="34" charset="0"/>
                <a:cs typeface="Arial" panose="020B0604020202020204" pitchFamily="34" charset="0"/>
              </a:rPr>
            </a:br>
            <a:r>
              <a:rPr kumimoji="1" lang="en-US" altLang="zh-CN" sz="850" baseline="0" dirty="0">
                <a:solidFill>
                  <a:srgbClr val="1D1D1B"/>
                </a:solidFill>
                <a:latin typeface="Huawei Sans" panose="020C0503030203020204" pitchFamily="34" charset="0"/>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Huawei Sans" panose="020C0503030203020204" pitchFamily="34" charset="0"/>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Huawei Sans" panose="020C0503030203020204" pitchFamily="34" charset="0"/>
                <a:ea typeface="Microsoft YaHei" charset="-122"/>
                <a:cs typeface="Microsoft YaHei" charset="-122"/>
              </a:rPr>
              <a:t>把数字世界带入每个人、每个家庭、</a:t>
            </a:r>
            <a:br>
              <a:rPr kumimoji="1" lang="en-US" altLang="zh-CN" sz="1300" dirty="0">
                <a:solidFill>
                  <a:srgbClr val="1D1D1B"/>
                </a:solidFill>
                <a:latin typeface="Huawei Sans" panose="020C0503030203020204" pitchFamily="34" charset="0"/>
                <a:ea typeface="Microsoft YaHei" charset="-122"/>
                <a:cs typeface="Microsoft YaHei" charset="-122"/>
              </a:rPr>
            </a:br>
            <a:r>
              <a:rPr kumimoji="1" lang="zh-CN" altLang="en-US" sz="1300" dirty="0">
                <a:solidFill>
                  <a:srgbClr val="1D1D1B"/>
                </a:solidFill>
                <a:latin typeface="Huawei Sans" panose="020C0503030203020204" pitchFamily="34" charset="0"/>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Huawei Sans" panose="020C0503030203020204" pitchFamily="34" charset="0"/>
                <a:cs typeface="Arial" panose="020B0604020202020204" pitchFamily="34" charset="0"/>
              </a:rPr>
              <a:t>Bring digital to every person, home, and </a:t>
            </a:r>
            <a:br>
              <a:rPr kumimoji="1" lang="en-US" altLang="zh-CN" sz="1200" dirty="0">
                <a:solidFill>
                  <a:srgbClr val="1D1D1B"/>
                </a:solidFill>
                <a:latin typeface="Huawei Sans" panose="020C0503030203020204" pitchFamily="34" charset="0"/>
                <a:cs typeface="Arial" panose="020B0604020202020204" pitchFamily="34" charset="0"/>
              </a:rPr>
            </a:br>
            <a:r>
              <a:rPr kumimoji="1" lang="en-US" altLang="zh-CN" sz="1200" dirty="0">
                <a:solidFill>
                  <a:srgbClr val="1D1D1B"/>
                </a:solidFill>
                <a:latin typeface="Huawei Sans" panose="020C0503030203020204" pitchFamily="34" charset="0"/>
                <a:cs typeface="Arial" panose="020B0604020202020204" pitchFamily="34" charset="0"/>
              </a:rPr>
              <a:t>organization for a fully connected, </a:t>
            </a:r>
            <a:br>
              <a:rPr kumimoji="1" lang="en-US" altLang="zh-CN" sz="1200" dirty="0">
                <a:solidFill>
                  <a:srgbClr val="1D1D1B"/>
                </a:solidFill>
                <a:latin typeface="Huawei Sans" panose="020C0503030203020204" pitchFamily="34" charset="0"/>
                <a:cs typeface="Arial" panose="020B0604020202020204" pitchFamily="34" charset="0"/>
              </a:rPr>
            </a:br>
            <a:r>
              <a:rPr kumimoji="1" lang="en-US" altLang="zh-CN" sz="1200" dirty="0">
                <a:solidFill>
                  <a:srgbClr val="1D1D1B"/>
                </a:solidFill>
                <a:latin typeface="Huawei Sans" panose="020C0503030203020204" pitchFamily="34" charset="0"/>
                <a:cs typeface="Arial" panose="020B0604020202020204" pitchFamily="34" charset="0"/>
              </a:rPr>
              <a:t>intelligent world.</a:t>
            </a:r>
            <a:endParaRPr kumimoji="1" lang="zh-CN" altLang="en-US" sz="1200" dirty="0">
              <a:solidFill>
                <a:srgbClr val="1D1D1B"/>
              </a:solidFill>
              <a:latin typeface="Huawei Sans" panose="020C0503030203020204" pitchFamily="34" charset="0"/>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005102883"/>
      </p:ext>
    </p:extLst>
  </p:cSld>
  <p:clrMap bg1="lt1" tx1="dk1" bg2="lt2" tx2="dk2" accent1="accent1" accent2="accent2" accent3="accent3" accent4="accent4" accent5="accent5" accent6="accent6" hlink="hlink" folHlink="folHlink"/>
  <p:sldLayoutIdLst>
    <p:sldLayoutId id="2147483900"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370">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notesSlide" Target="../notesSlides/notesSlide7.xml"/><Relationship Id="rId10" Type="http://schemas.openxmlformats.org/officeDocument/2006/relationships/image" Target="../media/image8.png"/><Relationship Id="rId4" Type="http://schemas.openxmlformats.org/officeDocument/2006/relationships/slideLayout" Target="../slideLayouts/slideLayout15.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文本占位符 8"/>
          <p:cNvSpPr>
            <a:spLocks noGrp="1"/>
          </p:cNvSpPr>
          <p:nvPr>
            <p:ph type="body" sz="quarter" idx="17"/>
          </p:nvPr>
        </p:nvSpPr>
        <p:spPr/>
        <p:txBody>
          <a:bodyPr>
            <a:noAutofit/>
          </a:bodyPr>
          <a:lstStyle/>
          <a:p>
            <a:endParaRPr lang="en-US" altLang="zh-CN" dirty="0">
              <a:latin typeface="Huawei Sans" panose="020C0503030203020204" pitchFamily="34" charset="0"/>
            </a:endParaRPr>
          </a:p>
        </p:txBody>
      </p:sp>
      <p:sp>
        <p:nvSpPr>
          <p:cNvPr id="10" name="文本占位符 9"/>
          <p:cNvSpPr>
            <a:spLocks noGrp="1"/>
          </p:cNvSpPr>
          <p:nvPr>
            <p:ph type="body" sz="quarter" idx="18"/>
          </p:nvPr>
        </p:nvSpPr>
        <p:spPr/>
        <p:txBody>
          <a:bodyPr>
            <a:noAutofit/>
          </a:bodyPr>
          <a:lstStyle/>
          <a:p>
            <a:endParaRPr lang="en-US" altLang="zh-CN" dirty="0">
              <a:latin typeface="Huawei Sans" panose="020C0503030203020204" pitchFamily="34" charset="0"/>
            </a:endParaRPr>
          </a:p>
        </p:txBody>
      </p:sp>
      <p:sp>
        <p:nvSpPr>
          <p:cNvPr id="11" name="文本占位符 10"/>
          <p:cNvSpPr>
            <a:spLocks noGrp="1"/>
          </p:cNvSpPr>
          <p:nvPr>
            <p:ph type="body" sz="quarter" idx="19"/>
          </p:nvPr>
        </p:nvSpPr>
        <p:spPr/>
        <p:txBody>
          <a:bodyPr>
            <a:noAutofit/>
          </a:bodyPr>
          <a:lstStyle/>
          <a:p>
            <a:r>
              <a:rPr lang="pt" altLang="zh-CN" dirty="0"/>
              <a:t>V500R002</a:t>
            </a:r>
            <a:endParaRPr lang="en-US" altLang="zh-CN" dirty="0"/>
          </a:p>
        </p:txBody>
      </p:sp>
      <p:sp>
        <p:nvSpPr>
          <p:cNvPr id="24" name="文本占位符 23"/>
          <p:cNvSpPr>
            <a:spLocks noGrp="1"/>
          </p:cNvSpPr>
          <p:nvPr>
            <p:ph type="body" sz="quarter" idx="20"/>
          </p:nvPr>
        </p:nvSpPr>
        <p:spPr/>
        <p:txBody>
          <a:bodyPr/>
          <a:lstStyle/>
          <a:p>
            <a:pPr fontAlgn="ctr"/>
            <a:r>
              <a:rPr lang="pt" altLang="zh-CN" dirty="0"/>
              <a:t>V100R001</a:t>
            </a:r>
          </a:p>
        </p:txBody>
      </p:sp>
      <p:sp>
        <p:nvSpPr>
          <p:cNvPr id="170" name="文本占位符 169"/>
          <p:cNvSpPr>
            <a:spLocks noGrp="1"/>
          </p:cNvSpPr>
          <p:nvPr>
            <p:ph type="body" sz="quarter" idx="13"/>
          </p:nvPr>
        </p:nvSpPr>
        <p:spPr/>
        <p:txBody>
          <a:bodyPr>
            <a:noAutofit/>
          </a:bodyPr>
          <a:lstStyle/>
          <a:p>
            <a:r>
              <a:rPr lang="pt" dirty="0">
                <a:latin typeface="Huawei Sans" panose="020C0503030203020204" pitchFamily="34" charset="0"/>
              </a:rPr>
              <a:t>Li Duntao/wx478771</a:t>
            </a:r>
            <a:endParaRPr lang="en-US" altLang="zh-CN" dirty="0">
              <a:latin typeface="Huawei Sans" panose="020C0503030203020204" pitchFamily="34" charset="0"/>
            </a:endParaRPr>
          </a:p>
        </p:txBody>
      </p:sp>
      <p:sp>
        <p:nvSpPr>
          <p:cNvPr id="171" name="文本占位符 170"/>
          <p:cNvSpPr>
            <a:spLocks noGrp="1"/>
          </p:cNvSpPr>
          <p:nvPr>
            <p:ph type="body" sz="quarter" idx="14"/>
          </p:nvPr>
        </p:nvSpPr>
        <p:spPr/>
        <p:txBody>
          <a:bodyPr>
            <a:noAutofit/>
          </a:bodyPr>
          <a:lstStyle/>
          <a:p>
            <a:r>
              <a:rPr lang="pt" dirty="0">
                <a:latin typeface="Huawei Sans" panose="020C0503030203020204" pitchFamily="34" charset="0"/>
              </a:rPr>
              <a:t>2020.07.13</a:t>
            </a:r>
            <a:endParaRPr lang="en-US" altLang="zh-CN" dirty="0">
              <a:latin typeface="Huawei Sans" panose="020C0503030203020204" pitchFamily="34" charset="0"/>
            </a:endParaRPr>
          </a:p>
        </p:txBody>
      </p:sp>
      <p:sp>
        <p:nvSpPr>
          <p:cNvPr id="2" name="文本占位符 1"/>
          <p:cNvSpPr>
            <a:spLocks noGrp="1"/>
          </p:cNvSpPr>
          <p:nvPr>
            <p:ph type="body" sz="quarter" idx="15"/>
          </p:nvPr>
        </p:nvSpPr>
        <p:spPr/>
        <p:txBody>
          <a:bodyPr>
            <a:noAutofit/>
          </a:bodyPr>
          <a:lstStyle/>
          <a:p>
            <a:r>
              <a:rPr lang="pt" dirty="0">
                <a:latin typeface="Huawei Sans" panose="020C0503030203020204" pitchFamily="34" charset="0"/>
              </a:rPr>
              <a:t>Yuan Changlong/00544555</a:t>
            </a:r>
            <a:endParaRPr lang="en-US" altLang="zh-CN" dirty="0">
              <a:latin typeface="Huawei Sans" panose="020C0503030203020204" pitchFamily="34" charset="0"/>
            </a:endParaRPr>
          </a:p>
        </p:txBody>
      </p:sp>
      <p:sp>
        <p:nvSpPr>
          <p:cNvPr id="8" name="文本占位符 7"/>
          <p:cNvSpPr>
            <a:spLocks noGrp="1"/>
          </p:cNvSpPr>
          <p:nvPr>
            <p:ph type="body" sz="quarter" idx="16"/>
          </p:nvPr>
        </p:nvSpPr>
        <p:spPr/>
        <p:txBody>
          <a:bodyPr>
            <a:noAutofit/>
          </a:bodyPr>
          <a:lstStyle/>
          <a:p>
            <a:r>
              <a:rPr lang="pt" altLang="zh-CN" dirty="0">
                <a:latin typeface="Huawei Sans" panose="020C0503030203020204" pitchFamily="34" charset="0"/>
              </a:rPr>
              <a:t>Novo</a:t>
            </a:r>
            <a:endParaRPr lang="en-US" altLang="zh-CN" dirty="0">
              <a:latin typeface="Huawei Sans" panose="020C0503030203020204" pitchFamily="34" charset="0"/>
            </a:endParaRPr>
          </a:p>
        </p:txBody>
      </p:sp>
      <p:sp>
        <p:nvSpPr>
          <p:cNvPr id="25" name="文本占位符 24"/>
          <p:cNvSpPr>
            <a:spLocks noGrp="1"/>
          </p:cNvSpPr>
          <p:nvPr>
            <p:ph type="body" sz="quarter" idx="21"/>
          </p:nvPr>
        </p:nvSpPr>
        <p:spPr/>
        <p:txBody>
          <a:bodyPr/>
          <a:lstStyle/>
          <a:p>
            <a:r>
              <a:rPr lang="pt" altLang="zh-CN" dirty="0"/>
              <a:t>Yu Yingni/wx18657</a:t>
            </a:r>
            <a:endParaRPr lang="en-US" altLang="zh-CN" dirty="0"/>
          </a:p>
        </p:txBody>
      </p:sp>
      <p:sp>
        <p:nvSpPr>
          <p:cNvPr id="26" name="文本占位符 25"/>
          <p:cNvSpPr>
            <a:spLocks noGrp="1"/>
          </p:cNvSpPr>
          <p:nvPr>
            <p:ph type="body" sz="quarter" idx="22"/>
          </p:nvPr>
        </p:nvSpPr>
        <p:spPr/>
        <p:txBody>
          <a:bodyPr/>
          <a:lstStyle/>
          <a:p>
            <a:r>
              <a:rPr lang="pt" altLang="zh-CN" dirty="0"/>
              <a:t>2020.08.10</a:t>
            </a:r>
            <a:endParaRPr lang="en-US" altLang="zh-CN" dirty="0"/>
          </a:p>
        </p:txBody>
      </p:sp>
      <p:sp>
        <p:nvSpPr>
          <p:cNvPr id="27" name="文本占位符 26"/>
          <p:cNvSpPr>
            <a:spLocks noGrp="1"/>
          </p:cNvSpPr>
          <p:nvPr>
            <p:ph type="body" sz="quarter" idx="23"/>
          </p:nvPr>
        </p:nvSpPr>
        <p:spPr/>
        <p:txBody>
          <a:bodyPr/>
          <a:lstStyle/>
          <a:p>
            <a:endParaRPr lang="en-US" altLang="zh-CN" dirty="0"/>
          </a:p>
          <a:p>
            <a:r>
              <a:rPr lang="pt" altLang="zh-CN" dirty="0"/>
              <a:t>Yuan Changlong/00544555</a:t>
            </a:r>
          </a:p>
          <a:p>
            <a:endParaRPr lang="en-US" altLang="zh-CN" dirty="0"/>
          </a:p>
        </p:txBody>
      </p:sp>
      <p:sp>
        <p:nvSpPr>
          <p:cNvPr id="28" name="文本占位符 27"/>
          <p:cNvSpPr>
            <a:spLocks noGrp="1"/>
          </p:cNvSpPr>
          <p:nvPr>
            <p:ph type="body" sz="quarter" idx="24"/>
          </p:nvPr>
        </p:nvSpPr>
        <p:spPr/>
        <p:txBody>
          <a:bodyPr/>
          <a:lstStyle/>
          <a:p>
            <a:r>
              <a:rPr lang="pt" altLang="zh-CN" dirty="0"/>
              <a:t>Atualizar</a:t>
            </a:r>
            <a:endParaRPr lang="en-US" altLang="zh-CN" dirty="0"/>
          </a:p>
        </p:txBody>
      </p:sp>
      <p:sp>
        <p:nvSpPr>
          <p:cNvPr id="29" name="文本占位符 28"/>
          <p:cNvSpPr>
            <a:spLocks noGrp="1"/>
          </p:cNvSpPr>
          <p:nvPr>
            <p:ph type="body" sz="quarter" idx="25"/>
          </p:nvPr>
        </p:nvSpPr>
        <p:spPr/>
        <p:txBody>
          <a:bodyPr/>
          <a:lstStyle/>
          <a:p>
            <a:endParaRPr lang="zh-CN" altLang="en-US"/>
          </a:p>
        </p:txBody>
      </p:sp>
      <p:sp>
        <p:nvSpPr>
          <p:cNvPr id="30" name="文本占位符 29"/>
          <p:cNvSpPr>
            <a:spLocks noGrp="1"/>
          </p:cNvSpPr>
          <p:nvPr>
            <p:ph type="body" sz="quarter" idx="26"/>
          </p:nvPr>
        </p:nvSpPr>
        <p:spPr/>
        <p:txBody>
          <a:bodyPr/>
          <a:lstStyle/>
          <a:p>
            <a:endParaRPr lang="zh-CN" altLang="en-US"/>
          </a:p>
        </p:txBody>
      </p:sp>
      <p:sp>
        <p:nvSpPr>
          <p:cNvPr id="31" name="文本占位符 30"/>
          <p:cNvSpPr>
            <a:spLocks noGrp="1"/>
          </p:cNvSpPr>
          <p:nvPr>
            <p:ph type="body" sz="quarter" idx="27"/>
          </p:nvPr>
        </p:nvSpPr>
        <p:spPr/>
        <p:txBody>
          <a:bodyPr/>
          <a:lstStyle/>
          <a:p>
            <a:endParaRPr lang="zh-CN" altLang="en-US"/>
          </a:p>
        </p:txBody>
      </p:sp>
      <p:sp>
        <p:nvSpPr>
          <p:cNvPr id="32" name="文本占位符 31"/>
          <p:cNvSpPr>
            <a:spLocks noGrp="1"/>
          </p:cNvSpPr>
          <p:nvPr>
            <p:ph type="body" sz="quarter" idx="28"/>
          </p:nvPr>
        </p:nvSpPr>
        <p:spPr/>
        <p:txBody>
          <a:bodyPr/>
          <a:lstStyle/>
          <a:p>
            <a:r>
              <a:rPr lang="pt" altLang="zh-CN" dirty="0"/>
              <a:t>Atualizar</a:t>
            </a:r>
            <a:endParaRPr lang="en-US" altLang="zh-CN" dirty="0"/>
          </a:p>
        </p:txBody>
      </p:sp>
      <p:sp>
        <p:nvSpPr>
          <p:cNvPr id="33" name="文本占位符 32"/>
          <p:cNvSpPr>
            <a:spLocks noGrp="1"/>
          </p:cNvSpPr>
          <p:nvPr>
            <p:ph type="body" sz="quarter" idx="29"/>
          </p:nvPr>
        </p:nvSpPr>
        <p:spPr/>
        <p:txBody>
          <a:bodyPr/>
          <a:lstStyle/>
          <a:p>
            <a:endParaRPr lang="zh-CN" altLang="en-US"/>
          </a:p>
        </p:txBody>
      </p:sp>
      <p:sp>
        <p:nvSpPr>
          <p:cNvPr id="34" name="文本占位符 33"/>
          <p:cNvSpPr>
            <a:spLocks noGrp="1"/>
          </p:cNvSpPr>
          <p:nvPr>
            <p:ph type="body" sz="quarter" idx="30"/>
          </p:nvPr>
        </p:nvSpPr>
        <p:spPr/>
        <p:txBody>
          <a:bodyPr/>
          <a:lstStyle/>
          <a:p>
            <a:endParaRPr lang="zh-CN" altLang="en-US"/>
          </a:p>
        </p:txBody>
      </p:sp>
      <p:sp>
        <p:nvSpPr>
          <p:cNvPr id="35" name="文本占位符 34"/>
          <p:cNvSpPr>
            <a:spLocks noGrp="1"/>
          </p:cNvSpPr>
          <p:nvPr>
            <p:ph type="body" sz="quarter" idx="31"/>
          </p:nvPr>
        </p:nvSpPr>
        <p:spPr/>
        <p:txBody>
          <a:bodyPr/>
          <a:lstStyle/>
          <a:p>
            <a:endParaRPr lang="zh-CN" altLang="en-US"/>
          </a:p>
        </p:txBody>
      </p:sp>
      <p:sp>
        <p:nvSpPr>
          <p:cNvPr id="36" name="文本占位符 35"/>
          <p:cNvSpPr>
            <a:spLocks noGrp="1"/>
          </p:cNvSpPr>
          <p:nvPr>
            <p:ph type="body" sz="quarter" idx="32"/>
          </p:nvPr>
        </p:nvSpPr>
        <p:spPr/>
        <p:txBody>
          <a:bodyPr/>
          <a:lstStyle/>
          <a:p>
            <a:r>
              <a:rPr lang="pt" altLang="zh-CN" dirty="0"/>
              <a:t>Atualizar</a:t>
            </a:r>
            <a:endParaRPr lang="en-US" altLang="zh-CN" dirty="0"/>
          </a:p>
        </p:txBody>
      </p:sp>
      <p:sp>
        <p:nvSpPr>
          <p:cNvPr id="37" name="文本占位符 36"/>
          <p:cNvSpPr>
            <a:spLocks noGrp="1"/>
          </p:cNvSpPr>
          <p:nvPr>
            <p:ph type="body" sz="quarter" idx="33"/>
          </p:nvPr>
        </p:nvSpPr>
        <p:spPr/>
        <p:txBody>
          <a:bodyPr/>
          <a:lstStyle/>
          <a:p>
            <a:endParaRPr lang="zh-CN" altLang="en-US"/>
          </a:p>
        </p:txBody>
      </p:sp>
      <p:sp>
        <p:nvSpPr>
          <p:cNvPr id="38" name="文本占位符 37"/>
          <p:cNvSpPr>
            <a:spLocks noGrp="1"/>
          </p:cNvSpPr>
          <p:nvPr>
            <p:ph type="body" sz="quarter" idx="34"/>
          </p:nvPr>
        </p:nvSpPr>
        <p:spPr/>
        <p:txBody>
          <a:bodyPr/>
          <a:lstStyle/>
          <a:p>
            <a:endParaRPr lang="zh-CN" altLang="en-US"/>
          </a:p>
        </p:txBody>
      </p:sp>
      <p:sp>
        <p:nvSpPr>
          <p:cNvPr id="39" name="文本占位符 38"/>
          <p:cNvSpPr>
            <a:spLocks noGrp="1"/>
          </p:cNvSpPr>
          <p:nvPr>
            <p:ph type="body" sz="quarter" idx="35"/>
          </p:nvPr>
        </p:nvSpPr>
        <p:spPr/>
        <p:txBody>
          <a:bodyPr/>
          <a:lstStyle/>
          <a:p>
            <a:endParaRPr lang="zh-CN" altLang="en-US"/>
          </a:p>
        </p:txBody>
      </p:sp>
      <p:sp>
        <p:nvSpPr>
          <p:cNvPr id="40" name="文本占位符 39"/>
          <p:cNvSpPr>
            <a:spLocks noGrp="1"/>
          </p:cNvSpPr>
          <p:nvPr>
            <p:ph type="body" sz="quarter" idx="36"/>
          </p:nvPr>
        </p:nvSpPr>
        <p:spPr/>
        <p:txBody>
          <a:bodyPr/>
          <a:lstStyle/>
          <a:p>
            <a:r>
              <a:rPr lang="pt" altLang="zh-CN" dirty="0"/>
              <a:t>Atualizar</a:t>
            </a:r>
            <a:endParaRPr lang="en-US" altLang="zh-CN" dirty="0"/>
          </a:p>
        </p:txBody>
      </p:sp>
      <p:sp>
        <p:nvSpPr>
          <p:cNvPr id="41" name="文本占位符 40"/>
          <p:cNvSpPr>
            <a:spLocks noGrp="1"/>
          </p:cNvSpPr>
          <p:nvPr>
            <p:ph type="body" sz="quarter" idx="37"/>
          </p:nvPr>
        </p:nvSpPr>
        <p:spPr/>
        <p:txBody>
          <a:bodyPr/>
          <a:lstStyle/>
          <a:p>
            <a:endParaRPr lang="zh-CN" altLang="en-US"/>
          </a:p>
        </p:txBody>
      </p:sp>
      <p:sp>
        <p:nvSpPr>
          <p:cNvPr id="42" name="文本占位符 41"/>
          <p:cNvSpPr>
            <a:spLocks noGrp="1"/>
          </p:cNvSpPr>
          <p:nvPr>
            <p:ph type="body" sz="quarter" idx="38"/>
          </p:nvPr>
        </p:nvSpPr>
        <p:spPr/>
        <p:txBody>
          <a:bodyPr/>
          <a:lstStyle/>
          <a:p>
            <a:endParaRPr lang="zh-CN" altLang="en-US"/>
          </a:p>
        </p:txBody>
      </p:sp>
      <p:sp>
        <p:nvSpPr>
          <p:cNvPr id="43" name="文本占位符 42"/>
          <p:cNvSpPr>
            <a:spLocks noGrp="1"/>
          </p:cNvSpPr>
          <p:nvPr>
            <p:ph type="body" sz="quarter" idx="39"/>
          </p:nvPr>
        </p:nvSpPr>
        <p:spPr/>
        <p:txBody>
          <a:bodyPr/>
          <a:lstStyle/>
          <a:p>
            <a:endParaRPr lang="zh-CN" altLang="en-US"/>
          </a:p>
        </p:txBody>
      </p:sp>
      <p:sp>
        <p:nvSpPr>
          <p:cNvPr id="44" name="文本占位符 43"/>
          <p:cNvSpPr>
            <a:spLocks noGrp="1"/>
          </p:cNvSpPr>
          <p:nvPr>
            <p:ph type="body" sz="quarter" idx="40"/>
          </p:nvPr>
        </p:nvSpPr>
        <p:spPr/>
        <p:txBody>
          <a:bodyPr/>
          <a:lstStyle/>
          <a:p>
            <a:r>
              <a:rPr lang="pt" altLang="zh-CN" dirty="0"/>
              <a:t>Atualizar</a:t>
            </a:r>
            <a:endParaRPr lang="en-US" altLang="zh-CN" dirty="0"/>
          </a:p>
        </p:txBody>
      </p:sp>
    </p:spTree>
    <p:extLst>
      <p:ext uri="{BB962C8B-B14F-4D97-AF65-F5344CB8AC3E}">
        <p14:creationId xmlns:p14="http://schemas.microsoft.com/office/powerpoint/2010/main" val="176900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pt" dirty="0">
                <a:solidFill>
                  <a:schemeClr val="bg1">
                    <a:lumMod val="50000"/>
                  </a:schemeClr>
                </a:solidFill>
                <a:latin typeface="Huawei Sans" panose="020C0503030203020204" pitchFamily="34" charset="0"/>
              </a:rPr>
              <a:t>Visão geral do SDH</a:t>
            </a:r>
            <a:endParaRPr lang="en-US" altLang="zh-CN" dirty="0">
              <a:solidFill>
                <a:schemeClr val="bg1">
                  <a:lumMod val="50000"/>
                </a:schemeClr>
              </a:solidFill>
              <a:latin typeface="Huawei Sans" panose="020C0503030203020204" pitchFamily="34" charset="0"/>
            </a:endParaRPr>
          </a:p>
          <a:p>
            <a:r>
              <a:rPr lang="pt" b="1" dirty="0">
                <a:latin typeface="Huawei Sans" panose="020C0503030203020204" pitchFamily="34" charset="0"/>
              </a:rPr>
              <a:t>Estrutura do quadro SDH e procedimento de multiplexação</a:t>
            </a:r>
          </a:p>
          <a:p>
            <a:r>
              <a:rPr lang="pt" dirty="0">
                <a:solidFill>
                  <a:schemeClr val="bg1">
                    <a:lumMod val="50000"/>
                  </a:schemeClr>
                </a:solidFill>
                <a:latin typeface="Huawei Sans" panose="020C0503030203020204" pitchFamily="34" charset="0"/>
              </a:rPr>
              <a:t>Despesas gerais e ponteiros</a:t>
            </a:r>
          </a:p>
          <a:p>
            <a:r>
              <a:rPr lang="pt" dirty="0">
                <a:solidFill>
                  <a:schemeClr val="bg1">
                    <a:lumMod val="50000"/>
                  </a:schemeClr>
                </a:solidFill>
                <a:latin typeface="Huawei Sans" panose="020C0503030203020204" pitchFamily="34" charset="0"/>
              </a:rPr>
              <a:t>Módulos Funcionais Lógicos</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Aplicação de camadas de trilha e </a:t>
            </a:r>
            <a:r>
              <a:rPr lang="pt-BR" dirty="0">
                <a:solidFill>
                  <a:schemeClr val="bg1">
                    <a:lumMod val="50000"/>
                  </a:schemeClr>
                </a:solidFill>
                <a:latin typeface="Huawei Sans" panose="020C0503030203020204" pitchFamily="34" charset="0"/>
              </a:rPr>
              <a:t>cabeçalho</a:t>
            </a:r>
            <a:r>
              <a:rPr lang="pt" dirty="0">
                <a:solidFill>
                  <a:schemeClr val="bg1">
                    <a:lumMod val="50000"/>
                  </a:schemeClr>
                </a:solidFill>
                <a:latin typeface="Huawei Sans" panose="020C0503030203020204" pitchFamily="34" charset="0"/>
              </a:rPr>
              <a:t>s SDH</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Tecnologia PCM</a:t>
            </a:r>
            <a:endParaRPr lang="en-US" altLang="zh-CN" dirty="0">
              <a:solidFill>
                <a:schemeClr val="bg1">
                  <a:lumMod val="50000"/>
                </a:schemeClr>
              </a:solidFill>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412855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127"/>
          <p:cNvSpPr>
            <a:spLocks noChangeArrowheads="1"/>
          </p:cNvSpPr>
          <p:nvPr/>
        </p:nvSpPr>
        <p:spPr bwMode="auto">
          <a:xfrm>
            <a:off x="2378591" y="4740275"/>
            <a:ext cx="2378784" cy="1358901"/>
          </a:xfrm>
          <a:prstGeom prst="rect">
            <a:avLst/>
          </a:prstGeom>
          <a:solidFill>
            <a:srgbClr val="92D050"/>
          </a:solidFill>
          <a:ln w="9525">
            <a:noFill/>
            <a:miter lim="800000"/>
          </a:ln>
        </p:spPr>
        <p:txBody>
          <a:bodyPr>
            <a:noAutofit/>
          </a:bodyPr>
          <a:lstStyle/>
          <a:p>
            <a:pPr fontAlgn="ctr"/>
            <a:endParaRPr lang="en-US" altLang="zh-CN" dirty="0">
              <a:latin typeface="Huawei Sans" panose="020C0503030203020204" pitchFamily="34" charset="0"/>
              <a:ea typeface="+mn-ea"/>
            </a:endParaRPr>
          </a:p>
        </p:txBody>
      </p:sp>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Quadro estrutural</a:t>
            </a:r>
            <a:endParaRPr lang="en-US" altLang="zh-CN" dirty="0">
              <a:latin typeface="Huawei Sans" panose="020C0503030203020204" pitchFamily="34" charset="0"/>
            </a:endParaRPr>
          </a:p>
        </p:txBody>
      </p:sp>
      <p:grpSp>
        <p:nvGrpSpPr>
          <p:cNvPr id="5" name="Group 189"/>
          <p:cNvGrpSpPr/>
          <p:nvPr/>
        </p:nvGrpSpPr>
        <p:grpSpPr bwMode="auto">
          <a:xfrm>
            <a:off x="1776786" y="2671763"/>
            <a:ext cx="8281521" cy="3422651"/>
            <a:chOff x="19" y="1697"/>
            <a:chExt cx="5243" cy="2156"/>
          </a:xfrm>
        </p:grpSpPr>
        <p:sp>
          <p:nvSpPr>
            <p:cNvPr id="6" name="Rectangle 125"/>
            <p:cNvSpPr>
              <a:spLocks noChangeArrowheads="1"/>
            </p:cNvSpPr>
            <p:nvPr/>
          </p:nvSpPr>
          <p:spPr bwMode="auto">
            <a:xfrm>
              <a:off x="19" y="1697"/>
              <a:ext cx="116" cy="233"/>
            </a:xfrm>
            <a:prstGeom prst="rect">
              <a:avLst/>
            </a:prstGeom>
            <a:noFill/>
            <a:ln w="9525" algn="ctr">
              <a:noFill/>
              <a:miter lim="800000"/>
            </a:ln>
            <a:effectLst/>
          </p:spPr>
          <p:txBody>
            <a:bodyPr wrap="none" anchor="ctr">
              <a:noAutofit/>
            </a:bodyPr>
            <a:lstStyle/>
            <a:p>
              <a:pPr fontAlgn="ctr"/>
              <a:endParaRPr lang="en-US" altLang="zh-CN" dirty="0">
                <a:latin typeface="Huawei Sans" panose="020C0503030203020204" pitchFamily="34" charset="0"/>
                <a:ea typeface="+mn-ea"/>
              </a:endParaRPr>
            </a:p>
          </p:txBody>
        </p:sp>
        <p:sp>
          <p:nvSpPr>
            <p:cNvPr id="7" name="Rectangle 127"/>
            <p:cNvSpPr>
              <a:spLocks noChangeArrowheads="1"/>
            </p:cNvSpPr>
            <p:nvPr/>
          </p:nvSpPr>
          <p:spPr bwMode="auto">
            <a:xfrm>
              <a:off x="402" y="2322"/>
              <a:ext cx="1560" cy="506"/>
            </a:xfrm>
            <a:prstGeom prst="rect">
              <a:avLst/>
            </a:prstGeom>
            <a:solidFill>
              <a:srgbClr val="FFC000"/>
            </a:solidFill>
            <a:ln w="9525">
              <a:noFill/>
              <a:miter lim="800000"/>
            </a:ln>
          </p:spPr>
          <p:txBody>
            <a:bodyPr>
              <a:noAutofit/>
            </a:bodyPr>
            <a:lstStyle/>
            <a:p>
              <a:pPr fontAlgn="ctr"/>
              <a:endParaRPr lang="en-US" altLang="zh-CN" dirty="0">
                <a:latin typeface="Huawei Sans" panose="020C0503030203020204" pitchFamily="34" charset="0"/>
                <a:ea typeface="+mn-ea"/>
              </a:endParaRPr>
            </a:p>
          </p:txBody>
        </p:sp>
        <p:sp>
          <p:nvSpPr>
            <p:cNvPr id="8" name="Freeform 128"/>
            <p:cNvSpPr/>
            <p:nvPr/>
          </p:nvSpPr>
          <p:spPr bwMode="auto">
            <a:xfrm>
              <a:off x="399" y="2319"/>
              <a:ext cx="1524" cy="1532"/>
            </a:xfrm>
            <a:custGeom>
              <a:avLst/>
              <a:gdLst/>
              <a:ahLst/>
              <a:cxnLst>
                <a:cxn ang="0">
                  <a:pos x="0" y="0"/>
                </a:cxn>
                <a:cxn ang="0">
                  <a:pos x="0" y="1532"/>
                </a:cxn>
                <a:cxn ang="0">
                  <a:pos x="1530" y="1532"/>
                </a:cxn>
                <a:cxn ang="0">
                  <a:pos x="1530" y="0"/>
                </a:cxn>
                <a:cxn ang="0">
                  <a:pos x="0" y="0"/>
                </a:cxn>
                <a:cxn ang="0">
                  <a:pos x="3" y="5"/>
                </a:cxn>
                <a:cxn ang="0">
                  <a:pos x="1527" y="5"/>
                </a:cxn>
                <a:cxn ang="0">
                  <a:pos x="1525" y="3"/>
                </a:cxn>
                <a:cxn ang="0">
                  <a:pos x="1525" y="1529"/>
                </a:cxn>
                <a:cxn ang="0">
                  <a:pos x="1527" y="1526"/>
                </a:cxn>
                <a:cxn ang="0">
                  <a:pos x="3" y="1526"/>
                </a:cxn>
                <a:cxn ang="0">
                  <a:pos x="6" y="1529"/>
                </a:cxn>
                <a:cxn ang="0">
                  <a:pos x="6" y="3"/>
                </a:cxn>
                <a:cxn ang="0">
                  <a:pos x="3" y="5"/>
                </a:cxn>
                <a:cxn ang="0">
                  <a:pos x="0" y="0"/>
                </a:cxn>
              </a:cxnLst>
              <a:rect l="0" t="0" r="r" b="b"/>
              <a:pathLst>
                <a:path w="1530" h="1532">
                  <a:moveTo>
                    <a:pt x="0" y="0"/>
                  </a:moveTo>
                  <a:lnTo>
                    <a:pt x="0" y="1532"/>
                  </a:lnTo>
                  <a:lnTo>
                    <a:pt x="1530" y="1532"/>
                  </a:lnTo>
                  <a:lnTo>
                    <a:pt x="1530" y="0"/>
                  </a:lnTo>
                  <a:lnTo>
                    <a:pt x="0" y="0"/>
                  </a:lnTo>
                  <a:lnTo>
                    <a:pt x="3" y="5"/>
                  </a:lnTo>
                  <a:lnTo>
                    <a:pt x="1527" y="5"/>
                  </a:lnTo>
                  <a:lnTo>
                    <a:pt x="1525" y="3"/>
                  </a:lnTo>
                  <a:lnTo>
                    <a:pt x="1525" y="1529"/>
                  </a:lnTo>
                  <a:lnTo>
                    <a:pt x="1527" y="1526"/>
                  </a:lnTo>
                  <a:lnTo>
                    <a:pt x="3" y="1526"/>
                  </a:lnTo>
                  <a:lnTo>
                    <a:pt x="6" y="1529"/>
                  </a:lnTo>
                  <a:lnTo>
                    <a:pt x="6" y="3"/>
                  </a:lnTo>
                  <a:lnTo>
                    <a:pt x="3" y="5"/>
                  </a:lnTo>
                  <a:lnTo>
                    <a:pt x="0" y="0"/>
                  </a:lnTo>
                  <a:close/>
                </a:path>
              </a:pathLst>
            </a:custGeom>
            <a:solidFill>
              <a:srgbClr val="000000"/>
            </a:solidFill>
            <a:ln w="9525">
              <a:noFill/>
              <a:round/>
            </a:ln>
          </p:spPr>
          <p:txBody>
            <a:bodyPr>
              <a:noAutofit/>
            </a:bodyPr>
            <a:lstStyle/>
            <a:p>
              <a:pPr fontAlgn="ctr"/>
              <a:endParaRPr lang="en-US" altLang="zh-CN" dirty="0">
                <a:latin typeface="Huawei Sans" panose="020C0503030203020204" pitchFamily="34" charset="0"/>
                <a:ea typeface="+mn-ea"/>
              </a:endParaRPr>
            </a:p>
          </p:txBody>
        </p:sp>
        <p:sp>
          <p:nvSpPr>
            <p:cNvPr id="10" name="Rectangle 129"/>
            <p:cNvSpPr>
              <a:spLocks noChangeArrowheads="1"/>
            </p:cNvSpPr>
            <p:nvPr/>
          </p:nvSpPr>
          <p:spPr bwMode="auto">
            <a:xfrm>
              <a:off x="1906" y="2323"/>
              <a:ext cx="2871" cy="1529"/>
            </a:xfrm>
            <a:prstGeom prst="rect">
              <a:avLst/>
            </a:prstGeom>
            <a:solidFill>
              <a:srgbClr val="00B0F0"/>
            </a:solidFill>
            <a:ln w="9525">
              <a:no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11" name="Freeform 130"/>
            <p:cNvSpPr/>
            <p:nvPr/>
          </p:nvSpPr>
          <p:spPr bwMode="auto">
            <a:xfrm>
              <a:off x="1918" y="2319"/>
              <a:ext cx="2873" cy="1532"/>
            </a:xfrm>
            <a:custGeom>
              <a:avLst/>
              <a:gdLst/>
              <a:ahLst/>
              <a:cxnLst>
                <a:cxn ang="0">
                  <a:pos x="0" y="0"/>
                </a:cxn>
                <a:cxn ang="0">
                  <a:pos x="0" y="1532"/>
                </a:cxn>
                <a:cxn ang="0">
                  <a:pos x="2882" y="1532"/>
                </a:cxn>
                <a:cxn ang="0">
                  <a:pos x="2882" y="0"/>
                </a:cxn>
                <a:cxn ang="0">
                  <a:pos x="0" y="0"/>
                </a:cxn>
                <a:cxn ang="0">
                  <a:pos x="2" y="5"/>
                </a:cxn>
                <a:cxn ang="0">
                  <a:pos x="2879" y="5"/>
                </a:cxn>
                <a:cxn ang="0">
                  <a:pos x="2876" y="3"/>
                </a:cxn>
                <a:cxn ang="0">
                  <a:pos x="2876" y="1529"/>
                </a:cxn>
                <a:cxn ang="0">
                  <a:pos x="2879" y="1526"/>
                </a:cxn>
                <a:cxn ang="0">
                  <a:pos x="2" y="1526"/>
                </a:cxn>
                <a:cxn ang="0">
                  <a:pos x="5" y="1529"/>
                </a:cxn>
                <a:cxn ang="0">
                  <a:pos x="5" y="3"/>
                </a:cxn>
                <a:cxn ang="0">
                  <a:pos x="2" y="5"/>
                </a:cxn>
                <a:cxn ang="0">
                  <a:pos x="0" y="0"/>
                </a:cxn>
              </a:cxnLst>
              <a:rect l="0" t="0" r="r" b="b"/>
              <a:pathLst>
                <a:path w="2882" h="1532">
                  <a:moveTo>
                    <a:pt x="0" y="0"/>
                  </a:moveTo>
                  <a:lnTo>
                    <a:pt x="0" y="1532"/>
                  </a:lnTo>
                  <a:lnTo>
                    <a:pt x="2882" y="1532"/>
                  </a:lnTo>
                  <a:lnTo>
                    <a:pt x="2882" y="0"/>
                  </a:lnTo>
                  <a:lnTo>
                    <a:pt x="0" y="0"/>
                  </a:lnTo>
                  <a:lnTo>
                    <a:pt x="2" y="5"/>
                  </a:lnTo>
                  <a:lnTo>
                    <a:pt x="2879" y="5"/>
                  </a:lnTo>
                  <a:lnTo>
                    <a:pt x="2876" y="3"/>
                  </a:lnTo>
                  <a:lnTo>
                    <a:pt x="2876" y="1529"/>
                  </a:lnTo>
                  <a:lnTo>
                    <a:pt x="2879" y="1526"/>
                  </a:lnTo>
                  <a:lnTo>
                    <a:pt x="2" y="1526"/>
                  </a:lnTo>
                  <a:lnTo>
                    <a:pt x="5" y="1529"/>
                  </a:lnTo>
                  <a:lnTo>
                    <a:pt x="5" y="3"/>
                  </a:lnTo>
                  <a:lnTo>
                    <a:pt x="2" y="5"/>
                  </a:lnTo>
                  <a:lnTo>
                    <a:pt x="0" y="0"/>
                  </a:lnTo>
                  <a:close/>
                </a:path>
              </a:pathLst>
            </a:custGeom>
            <a:solidFill>
              <a:srgbClr val="000000"/>
            </a:solidFill>
            <a:ln w="9525">
              <a:noFill/>
              <a:round/>
            </a:ln>
          </p:spPr>
          <p:txBody>
            <a:bodyPr>
              <a:noAutofit/>
            </a:bodyPr>
            <a:lstStyle/>
            <a:p>
              <a:pPr fontAlgn="ctr"/>
              <a:endParaRPr lang="en-US" altLang="zh-CN" dirty="0">
                <a:latin typeface="Huawei Sans" panose="020C0503030203020204" pitchFamily="34" charset="0"/>
                <a:ea typeface="+mn-ea"/>
              </a:endParaRPr>
            </a:p>
          </p:txBody>
        </p:sp>
        <p:sp>
          <p:nvSpPr>
            <p:cNvPr id="12" name="Rectangle 131"/>
            <p:cNvSpPr>
              <a:spLocks noChangeArrowheads="1"/>
            </p:cNvSpPr>
            <p:nvPr/>
          </p:nvSpPr>
          <p:spPr bwMode="auto">
            <a:xfrm>
              <a:off x="395" y="2832"/>
              <a:ext cx="1521" cy="172"/>
            </a:xfrm>
            <a:prstGeom prst="rect">
              <a:avLst/>
            </a:prstGeom>
            <a:solidFill>
              <a:srgbClr val="FFFF00"/>
            </a:solidFill>
            <a:ln w="9525">
              <a:solidFill>
                <a:srgbClr val="FFFF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3" name="Freeform 132"/>
            <p:cNvSpPr/>
            <p:nvPr/>
          </p:nvSpPr>
          <p:spPr bwMode="auto">
            <a:xfrm>
              <a:off x="399" y="2829"/>
              <a:ext cx="1524" cy="175"/>
            </a:xfrm>
            <a:custGeom>
              <a:avLst/>
              <a:gdLst/>
              <a:ahLst/>
              <a:cxnLst>
                <a:cxn ang="0">
                  <a:pos x="0" y="0"/>
                </a:cxn>
                <a:cxn ang="0">
                  <a:pos x="0" y="175"/>
                </a:cxn>
                <a:cxn ang="0">
                  <a:pos x="1530" y="175"/>
                </a:cxn>
                <a:cxn ang="0">
                  <a:pos x="1530" y="0"/>
                </a:cxn>
                <a:cxn ang="0">
                  <a:pos x="0" y="0"/>
                </a:cxn>
                <a:cxn ang="0">
                  <a:pos x="3" y="6"/>
                </a:cxn>
                <a:cxn ang="0">
                  <a:pos x="1527" y="6"/>
                </a:cxn>
                <a:cxn ang="0">
                  <a:pos x="1525" y="3"/>
                </a:cxn>
                <a:cxn ang="0">
                  <a:pos x="1525" y="173"/>
                </a:cxn>
                <a:cxn ang="0">
                  <a:pos x="1527" y="170"/>
                </a:cxn>
                <a:cxn ang="0">
                  <a:pos x="3" y="170"/>
                </a:cxn>
                <a:cxn ang="0">
                  <a:pos x="6" y="173"/>
                </a:cxn>
                <a:cxn ang="0">
                  <a:pos x="6" y="3"/>
                </a:cxn>
                <a:cxn ang="0">
                  <a:pos x="3" y="6"/>
                </a:cxn>
                <a:cxn ang="0">
                  <a:pos x="0" y="0"/>
                </a:cxn>
              </a:cxnLst>
              <a:rect l="0" t="0" r="r" b="b"/>
              <a:pathLst>
                <a:path w="1530" h="175">
                  <a:moveTo>
                    <a:pt x="0" y="0"/>
                  </a:moveTo>
                  <a:lnTo>
                    <a:pt x="0" y="175"/>
                  </a:lnTo>
                  <a:lnTo>
                    <a:pt x="1530" y="175"/>
                  </a:lnTo>
                  <a:lnTo>
                    <a:pt x="1530" y="0"/>
                  </a:lnTo>
                  <a:lnTo>
                    <a:pt x="0" y="0"/>
                  </a:lnTo>
                  <a:lnTo>
                    <a:pt x="3" y="6"/>
                  </a:lnTo>
                  <a:lnTo>
                    <a:pt x="1527" y="6"/>
                  </a:lnTo>
                  <a:lnTo>
                    <a:pt x="1525" y="3"/>
                  </a:lnTo>
                  <a:lnTo>
                    <a:pt x="1525" y="173"/>
                  </a:lnTo>
                  <a:lnTo>
                    <a:pt x="1527" y="170"/>
                  </a:lnTo>
                  <a:lnTo>
                    <a:pt x="3" y="170"/>
                  </a:lnTo>
                  <a:lnTo>
                    <a:pt x="6" y="173"/>
                  </a:lnTo>
                  <a:lnTo>
                    <a:pt x="6" y="3"/>
                  </a:lnTo>
                  <a:lnTo>
                    <a:pt x="3" y="6"/>
                  </a:lnTo>
                  <a:lnTo>
                    <a:pt x="0" y="0"/>
                  </a:lnTo>
                  <a:close/>
                </a:path>
              </a:pathLst>
            </a:custGeom>
            <a:solidFill>
              <a:srgbClr val="000000"/>
            </a:solidFill>
            <a:ln w="9525">
              <a:noFill/>
              <a:round/>
            </a:ln>
          </p:spPr>
          <p:txBody>
            <a:bodyPr>
              <a:noAutofit/>
            </a:bodyPr>
            <a:lstStyle/>
            <a:p>
              <a:pPr fontAlgn="ctr"/>
              <a:endParaRPr lang="en-US" altLang="zh-CN" dirty="0">
                <a:latin typeface="Huawei Sans" panose="020C0503030203020204" pitchFamily="34" charset="0"/>
                <a:ea typeface="+mn-ea"/>
              </a:endParaRPr>
            </a:p>
          </p:txBody>
        </p:sp>
        <p:sp>
          <p:nvSpPr>
            <p:cNvPr id="14" name="Line 133"/>
            <p:cNvSpPr>
              <a:spLocks noChangeShapeType="1"/>
            </p:cNvSpPr>
            <p:nvPr/>
          </p:nvSpPr>
          <p:spPr bwMode="auto">
            <a:xfrm flipV="1">
              <a:off x="402" y="1883"/>
              <a:ext cx="1" cy="407"/>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15" name="Line 134"/>
            <p:cNvSpPr>
              <a:spLocks noChangeShapeType="1"/>
            </p:cNvSpPr>
            <p:nvPr/>
          </p:nvSpPr>
          <p:spPr bwMode="auto">
            <a:xfrm>
              <a:off x="402" y="1911"/>
              <a:ext cx="4386" cy="1"/>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16" name="Freeform 135"/>
            <p:cNvSpPr/>
            <p:nvPr/>
          </p:nvSpPr>
          <p:spPr bwMode="auto">
            <a:xfrm>
              <a:off x="408" y="1886"/>
              <a:ext cx="52" cy="51"/>
            </a:xfrm>
            <a:custGeom>
              <a:avLst/>
              <a:gdLst/>
              <a:ahLst/>
              <a:cxnLst>
                <a:cxn ang="0">
                  <a:pos x="52" y="0"/>
                </a:cxn>
                <a:cxn ang="0">
                  <a:pos x="0" y="25"/>
                </a:cxn>
                <a:cxn ang="0">
                  <a:pos x="52" y="51"/>
                </a:cxn>
                <a:cxn ang="0">
                  <a:pos x="52" y="0"/>
                </a:cxn>
              </a:cxnLst>
              <a:rect l="0" t="0" r="r" b="b"/>
              <a:pathLst>
                <a:path w="52" h="51">
                  <a:moveTo>
                    <a:pt x="52" y="0"/>
                  </a:moveTo>
                  <a:lnTo>
                    <a:pt x="0" y="25"/>
                  </a:lnTo>
                  <a:lnTo>
                    <a:pt x="52" y="51"/>
                  </a:lnTo>
                  <a:lnTo>
                    <a:pt x="52" y="0"/>
                  </a:lnTo>
                  <a:close/>
                </a:path>
              </a:pathLst>
            </a:custGeom>
            <a:solidFill>
              <a:srgbClr val="000000"/>
            </a:solidFill>
            <a:ln w="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17" name="Freeform 136"/>
            <p:cNvSpPr/>
            <p:nvPr/>
          </p:nvSpPr>
          <p:spPr bwMode="auto">
            <a:xfrm>
              <a:off x="4732" y="1886"/>
              <a:ext cx="50" cy="51"/>
            </a:xfrm>
            <a:custGeom>
              <a:avLst/>
              <a:gdLst/>
              <a:ahLst/>
              <a:cxnLst>
                <a:cxn ang="0">
                  <a:pos x="0" y="0"/>
                </a:cxn>
                <a:cxn ang="0">
                  <a:pos x="51" y="25"/>
                </a:cxn>
                <a:cxn ang="0">
                  <a:pos x="0" y="51"/>
                </a:cxn>
                <a:cxn ang="0">
                  <a:pos x="0" y="0"/>
                </a:cxn>
              </a:cxnLst>
              <a:rect l="0" t="0" r="r" b="b"/>
              <a:pathLst>
                <a:path w="51" h="51">
                  <a:moveTo>
                    <a:pt x="0" y="0"/>
                  </a:moveTo>
                  <a:lnTo>
                    <a:pt x="51" y="25"/>
                  </a:lnTo>
                  <a:lnTo>
                    <a:pt x="0" y="51"/>
                  </a:lnTo>
                  <a:lnTo>
                    <a:pt x="0" y="0"/>
                  </a:lnTo>
                  <a:close/>
                </a:path>
              </a:pathLst>
            </a:custGeom>
            <a:solidFill>
              <a:srgbClr val="000000"/>
            </a:solidFill>
            <a:ln w="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18" name="Line 137"/>
            <p:cNvSpPr>
              <a:spLocks noChangeShapeType="1"/>
            </p:cNvSpPr>
            <p:nvPr/>
          </p:nvSpPr>
          <p:spPr bwMode="auto">
            <a:xfrm>
              <a:off x="4788" y="1883"/>
              <a:ext cx="1" cy="407"/>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19" name="Line 138"/>
            <p:cNvSpPr>
              <a:spLocks noChangeShapeType="1"/>
            </p:cNvSpPr>
            <p:nvPr/>
          </p:nvSpPr>
          <p:spPr bwMode="auto">
            <a:xfrm flipH="1">
              <a:off x="1920" y="2115"/>
              <a:ext cx="2868" cy="1"/>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20" name="Freeform 139"/>
            <p:cNvSpPr/>
            <p:nvPr/>
          </p:nvSpPr>
          <p:spPr bwMode="auto">
            <a:xfrm>
              <a:off x="4732" y="2089"/>
              <a:ext cx="50" cy="52"/>
            </a:xfrm>
            <a:custGeom>
              <a:avLst/>
              <a:gdLst/>
              <a:ahLst/>
              <a:cxnLst>
                <a:cxn ang="0">
                  <a:pos x="0" y="52"/>
                </a:cxn>
                <a:cxn ang="0">
                  <a:pos x="51" y="26"/>
                </a:cxn>
                <a:cxn ang="0">
                  <a:pos x="0" y="0"/>
                </a:cxn>
                <a:cxn ang="0">
                  <a:pos x="0" y="52"/>
                </a:cxn>
              </a:cxnLst>
              <a:rect l="0" t="0" r="r" b="b"/>
              <a:pathLst>
                <a:path w="51" h="52">
                  <a:moveTo>
                    <a:pt x="0" y="52"/>
                  </a:moveTo>
                  <a:lnTo>
                    <a:pt x="51" y="26"/>
                  </a:lnTo>
                  <a:lnTo>
                    <a:pt x="0" y="0"/>
                  </a:lnTo>
                  <a:lnTo>
                    <a:pt x="0" y="52"/>
                  </a:lnTo>
                  <a:close/>
                </a:path>
              </a:pathLst>
            </a:custGeom>
            <a:solidFill>
              <a:srgbClr val="000000"/>
            </a:solidFill>
            <a:ln w="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21" name="Freeform 140"/>
            <p:cNvSpPr/>
            <p:nvPr/>
          </p:nvSpPr>
          <p:spPr bwMode="auto">
            <a:xfrm>
              <a:off x="1926" y="2089"/>
              <a:ext cx="53" cy="52"/>
            </a:xfrm>
            <a:custGeom>
              <a:avLst/>
              <a:gdLst/>
              <a:ahLst/>
              <a:cxnLst>
                <a:cxn ang="0">
                  <a:pos x="52" y="52"/>
                </a:cxn>
                <a:cxn ang="0">
                  <a:pos x="0" y="26"/>
                </a:cxn>
                <a:cxn ang="0">
                  <a:pos x="52" y="0"/>
                </a:cxn>
                <a:cxn ang="0">
                  <a:pos x="52" y="52"/>
                </a:cxn>
              </a:cxnLst>
              <a:rect l="0" t="0" r="r" b="b"/>
              <a:pathLst>
                <a:path w="52" h="52">
                  <a:moveTo>
                    <a:pt x="52" y="52"/>
                  </a:moveTo>
                  <a:lnTo>
                    <a:pt x="0" y="26"/>
                  </a:lnTo>
                  <a:lnTo>
                    <a:pt x="52" y="0"/>
                  </a:lnTo>
                  <a:lnTo>
                    <a:pt x="52" y="52"/>
                  </a:lnTo>
                  <a:close/>
                </a:path>
              </a:pathLst>
            </a:custGeom>
            <a:solidFill>
              <a:srgbClr val="000000"/>
            </a:solidFill>
            <a:ln w="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22" name="Line 141"/>
            <p:cNvSpPr>
              <a:spLocks noChangeShapeType="1"/>
            </p:cNvSpPr>
            <p:nvPr/>
          </p:nvSpPr>
          <p:spPr bwMode="auto">
            <a:xfrm>
              <a:off x="1920" y="2086"/>
              <a:ext cx="1" cy="204"/>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23" name="Line 142"/>
            <p:cNvSpPr>
              <a:spLocks noChangeShapeType="1"/>
            </p:cNvSpPr>
            <p:nvPr/>
          </p:nvSpPr>
          <p:spPr bwMode="auto">
            <a:xfrm>
              <a:off x="4822" y="2322"/>
              <a:ext cx="203" cy="1"/>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24" name="Line 143"/>
            <p:cNvSpPr>
              <a:spLocks noChangeShapeType="1"/>
            </p:cNvSpPr>
            <p:nvPr/>
          </p:nvSpPr>
          <p:spPr bwMode="auto">
            <a:xfrm>
              <a:off x="4991" y="2322"/>
              <a:ext cx="0" cy="1520"/>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25" name="Freeform 144"/>
            <p:cNvSpPr/>
            <p:nvPr/>
          </p:nvSpPr>
          <p:spPr bwMode="auto">
            <a:xfrm>
              <a:off x="4964" y="2327"/>
              <a:ext cx="53" cy="49"/>
            </a:xfrm>
            <a:custGeom>
              <a:avLst/>
              <a:gdLst/>
              <a:ahLst/>
              <a:cxnLst>
                <a:cxn ang="0">
                  <a:pos x="52" y="49"/>
                </a:cxn>
                <a:cxn ang="0">
                  <a:pos x="26" y="0"/>
                </a:cxn>
                <a:cxn ang="0">
                  <a:pos x="0" y="49"/>
                </a:cxn>
                <a:cxn ang="0">
                  <a:pos x="52" y="49"/>
                </a:cxn>
              </a:cxnLst>
              <a:rect l="0" t="0" r="r" b="b"/>
              <a:pathLst>
                <a:path w="52" h="49">
                  <a:moveTo>
                    <a:pt x="52" y="49"/>
                  </a:moveTo>
                  <a:lnTo>
                    <a:pt x="26" y="0"/>
                  </a:lnTo>
                  <a:lnTo>
                    <a:pt x="0" y="49"/>
                  </a:lnTo>
                  <a:lnTo>
                    <a:pt x="52" y="49"/>
                  </a:lnTo>
                  <a:close/>
                </a:path>
              </a:pathLst>
            </a:custGeom>
            <a:solidFill>
              <a:srgbClr val="000000"/>
            </a:solidFill>
            <a:ln w="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26" name="Freeform 145"/>
            <p:cNvSpPr/>
            <p:nvPr/>
          </p:nvSpPr>
          <p:spPr bwMode="auto">
            <a:xfrm>
              <a:off x="4964" y="3788"/>
              <a:ext cx="53" cy="51"/>
            </a:xfrm>
            <a:custGeom>
              <a:avLst/>
              <a:gdLst/>
              <a:ahLst/>
              <a:cxnLst>
                <a:cxn ang="0">
                  <a:pos x="52" y="0"/>
                </a:cxn>
                <a:cxn ang="0">
                  <a:pos x="26" y="51"/>
                </a:cxn>
                <a:cxn ang="0">
                  <a:pos x="0" y="0"/>
                </a:cxn>
                <a:cxn ang="0">
                  <a:pos x="52" y="0"/>
                </a:cxn>
              </a:cxnLst>
              <a:rect l="0" t="0" r="r" b="b"/>
              <a:pathLst>
                <a:path w="52" h="51">
                  <a:moveTo>
                    <a:pt x="52" y="0"/>
                  </a:moveTo>
                  <a:lnTo>
                    <a:pt x="26" y="51"/>
                  </a:lnTo>
                  <a:lnTo>
                    <a:pt x="0" y="0"/>
                  </a:lnTo>
                  <a:lnTo>
                    <a:pt x="52" y="0"/>
                  </a:lnTo>
                  <a:close/>
                </a:path>
              </a:pathLst>
            </a:custGeom>
            <a:solidFill>
              <a:srgbClr val="000000"/>
            </a:solidFill>
            <a:ln w="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27" name="Line 146"/>
            <p:cNvSpPr>
              <a:spLocks noChangeShapeType="1"/>
            </p:cNvSpPr>
            <p:nvPr/>
          </p:nvSpPr>
          <p:spPr bwMode="auto">
            <a:xfrm flipH="1">
              <a:off x="4822" y="3848"/>
              <a:ext cx="203" cy="1"/>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28" name="Rectangle 147"/>
            <p:cNvSpPr>
              <a:spLocks noChangeArrowheads="1"/>
            </p:cNvSpPr>
            <p:nvPr/>
          </p:nvSpPr>
          <p:spPr bwMode="auto">
            <a:xfrm>
              <a:off x="302" y="2855"/>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4</a:t>
              </a:r>
              <a:endParaRPr lang="en-US" altLang="zh-CN" sz="1400" i="1" dirty="0">
                <a:latin typeface="Huawei Sans" panose="020C0503030203020204" pitchFamily="34" charset="0"/>
              </a:endParaRPr>
            </a:p>
          </p:txBody>
        </p:sp>
        <p:sp>
          <p:nvSpPr>
            <p:cNvPr id="29" name="Rectangle 148"/>
            <p:cNvSpPr>
              <a:spLocks noChangeArrowheads="1"/>
            </p:cNvSpPr>
            <p:nvPr/>
          </p:nvSpPr>
          <p:spPr bwMode="auto">
            <a:xfrm>
              <a:off x="302" y="2715"/>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3</a:t>
              </a:r>
              <a:endParaRPr lang="en-US" altLang="zh-CN" sz="1400" i="1" dirty="0">
                <a:latin typeface="Huawei Sans" panose="020C0503030203020204" pitchFamily="34" charset="0"/>
              </a:endParaRPr>
            </a:p>
          </p:txBody>
        </p:sp>
        <p:sp>
          <p:nvSpPr>
            <p:cNvPr id="30" name="Rectangle 149"/>
            <p:cNvSpPr>
              <a:spLocks noChangeArrowheads="1"/>
            </p:cNvSpPr>
            <p:nvPr/>
          </p:nvSpPr>
          <p:spPr bwMode="auto">
            <a:xfrm>
              <a:off x="302" y="2328"/>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1</a:t>
              </a:r>
              <a:endParaRPr lang="en-US" altLang="zh-CN" sz="1400" i="1" dirty="0">
                <a:latin typeface="Huawei Sans" panose="020C0503030203020204" pitchFamily="34" charset="0"/>
              </a:endParaRPr>
            </a:p>
          </p:txBody>
        </p:sp>
        <p:sp>
          <p:nvSpPr>
            <p:cNvPr id="31" name="Rectangle 150"/>
            <p:cNvSpPr>
              <a:spLocks noChangeArrowheads="1"/>
            </p:cNvSpPr>
            <p:nvPr/>
          </p:nvSpPr>
          <p:spPr bwMode="auto">
            <a:xfrm>
              <a:off x="302" y="3717"/>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9</a:t>
              </a:r>
              <a:endParaRPr lang="en-US" altLang="zh-CN" sz="1400" i="1" dirty="0">
                <a:latin typeface="Huawei Sans" panose="020C0503030203020204" pitchFamily="34" charset="0"/>
              </a:endParaRPr>
            </a:p>
          </p:txBody>
        </p:sp>
        <p:sp>
          <p:nvSpPr>
            <p:cNvPr id="32" name="Rectangle 151"/>
            <p:cNvSpPr>
              <a:spLocks noChangeArrowheads="1"/>
            </p:cNvSpPr>
            <p:nvPr/>
          </p:nvSpPr>
          <p:spPr bwMode="auto">
            <a:xfrm>
              <a:off x="302" y="3016"/>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5</a:t>
              </a:r>
              <a:endParaRPr lang="en-US" altLang="zh-CN" sz="1400" i="1" dirty="0">
                <a:latin typeface="Huawei Sans" panose="020C0503030203020204" pitchFamily="34" charset="0"/>
              </a:endParaRPr>
            </a:p>
          </p:txBody>
        </p:sp>
        <p:sp>
          <p:nvSpPr>
            <p:cNvPr id="33" name="Line 152"/>
            <p:cNvSpPr>
              <a:spLocks noChangeShapeType="1"/>
            </p:cNvSpPr>
            <p:nvPr/>
          </p:nvSpPr>
          <p:spPr bwMode="auto">
            <a:xfrm flipH="1">
              <a:off x="402" y="2115"/>
              <a:ext cx="1518" cy="1"/>
            </a:xfrm>
            <a:prstGeom prst="line">
              <a:avLst/>
            </a:prstGeom>
            <a:noFill/>
            <a:ln w="0">
              <a:solidFill>
                <a:srgbClr val="000000"/>
              </a:solidFill>
              <a:round/>
            </a:ln>
          </p:spPr>
          <p:txBody>
            <a:bodyPr>
              <a:noAutofit/>
            </a:bodyPr>
            <a:lstStyle/>
            <a:p>
              <a:pPr fontAlgn="ctr"/>
              <a:endParaRPr lang="en-US" altLang="zh-CN" dirty="0">
                <a:latin typeface="Huawei Sans" panose="020C0503030203020204" pitchFamily="34" charset="0"/>
                <a:ea typeface="+mn-ea"/>
              </a:endParaRPr>
            </a:p>
          </p:txBody>
        </p:sp>
        <p:sp>
          <p:nvSpPr>
            <p:cNvPr id="34" name="Freeform 153"/>
            <p:cNvSpPr/>
            <p:nvPr/>
          </p:nvSpPr>
          <p:spPr bwMode="auto">
            <a:xfrm>
              <a:off x="1864" y="2089"/>
              <a:ext cx="52" cy="52"/>
            </a:xfrm>
            <a:custGeom>
              <a:avLst/>
              <a:gdLst/>
              <a:ahLst/>
              <a:cxnLst>
                <a:cxn ang="0">
                  <a:pos x="0" y="52"/>
                </a:cxn>
                <a:cxn ang="0">
                  <a:pos x="52" y="26"/>
                </a:cxn>
                <a:cxn ang="0">
                  <a:pos x="0" y="0"/>
                </a:cxn>
                <a:cxn ang="0">
                  <a:pos x="0" y="52"/>
                </a:cxn>
              </a:cxnLst>
              <a:rect l="0" t="0" r="r" b="b"/>
              <a:pathLst>
                <a:path w="52" h="52">
                  <a:moveTo>
                    <a:pt x="0" y="52"/>
                  </a:moveTo>
                  <a:lnTo>
                    <a:pt x="52" y="26"/>
                  </a:lnTo>
                  <a:lnTo>
                    <a:pt x="0" y="0"/>
                  </a:lnTo>
                  <a:lnTo>
                    <a:pt x="0" y="52"/>
                  </a:lnTo>
                  <a:close/>
                </a:path>
              </a:pathLst>
            </a:custGeom>
            <a:solidFill>
              <a:srgbClr val="000000"/>
            </a:solidFill>
            <a:ln w="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35" name="Freeform 154"/>
            <p:cNvSpPr/>
            <p:nvPr/>
          </p:nvSpPr>
          <p:spPr bwMode="auto">
            <a:xfrm>
              <a:off x="408" y="2089"/>
              <a:ext cx="52" cy="52"/>
            </a:xfrm>
            <a:custGeom>
              <a:avLst/>
              <a:gdLst/>
              <a:ahLst/>
              <a:cxnLst>
                <a:cxn ang="0">
                  <a:pos x="52" y="52"/>
                </a:cxn>
                <a:cxn ang="0">
                  <a:pos x="0" y="26"/>
                </a:cxn>
                <a:cxn ang="0">
                  <a:pos x="52" y="0"/>
                </a:cxn>
                <a:cxn ang="0">
                  <a:pos x="52" y="52"/>
                </a:cxn>
              </a:cxnLst>
              <a:rect l="0" t="0" r="r" b="b"/>
              <a:pathLst>
                <a:path w="52" h="52">
                  <a:moveTo>
                    <a:pt x="52" y="52"/>
                  </a:moveTo>
                  <a:lnTo>
                    <a:pt x="0" y="26"/>
                  </a:lnTo>
                  <a:lnTo>
                    <a:pt x="52" y="0"/>
                  </a:lnTo>
                  <a:lnTo>
                    <a:pt x="52" y="52"/>
                  </a:lnTo>
                  <a:close/>
                </a:path>
              </a:pathLst>
            </a:custGeom>
            <a:solidFill>
              <a:srgbClr val="000000"/>
            </a:solidFill>
            <a:ln w="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36" name="Rectangle 155"/>
            <p:cNvSpPr>
              <a:spLocks noChangeArrowheads="1"/>
            </p:cNvSpPr>
            <p:nvPr/>
          </p:nvSpPr>
          <p:spPr bwMode="auto">
            <a:xfrm>
              <a:off x="1384" y="1776"/>
              <a:ext cx="339"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270x </a:t>
              </a:r>
              <a:r>
                <a:rPr lang="pt" altLang="zh-CN" sz="1400" b="0" dirty="0">
                  <a:solidFill>
                    <a:srgbClr val="000000"/>
                  </a:solidFill>
                  <a:latin typeface="Huawei Sans" panose="020C0503030203020204" pitchFamily="34" charset="0"/>
                </a:rPr>
                <a:t>_</a:t>
              </a:r>
              <a:r>
                <a:rPr lang="pt" sz="1400" b="0" dirty="0">
                  <a:solidFill>
                    <a:srgbClr val="000000"/>
                  </a:solidFill>
                  <a:latin typeface="Huawei Sans" panose="020C0503030203020204" pitchFamily="34" charset="0"/>
                </a:rPr>
                <a:t> </a:t>
              </a:r>
              <a:endParaRPr lang="en-US" sz="1400" b="0" dirty="0">
                <a:solidFill>
                  <a:srgbClr val="000000"/>
                </a:solidFill>
                <a:latin typeface="Huawei Sans" panose="020C0503030203020204" pitchFamily="34" charset="0"/>
              </a:endParaRPr>
            </a:p>
          </p:txBody>
        </p:sp>
        <p:sp>
          <p:nvSpPr>
            <p:cNvPr id="37" name="Rectangle 156"/>
            <p:cNvSpPr>
              <a:spLocks noChangeArrowheads="1"/>
            </p:cNvSpPr>
            <p:nvPr/>
          </p:nvSpPr>
          <p:spPr bwMode="auto">
            <a:xfrm>
              <a:off x="1719" y="1776"/>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dirty="0">
                  <a:solidFill>
                    <a:srgbClr val="000000"/>
                  </a:solidFill>
                  <a:latin typeface="Huawei Sans" panose="020C0503030203020204" pitchFamily="34" charset="0"/>
                  <a:ea typeface="+mn-ea"/>
                </a:rPr>
                <a:t> </a:t>
              </a:r>
              <a:endParaRPr lang="en-US" altLang="zh-CN" sz="1400" i="1" dirty="0">
                <a:latin typeface="Huawei Sans" panose="020C0503030203020204" pitchFamily="34" charset="0"/>
                <a:ea typeface="+mn-ea"/>
              </a:endParaRPr>
            </a:p>
          </p:txBody>
        </p:sp>
        <p:sp>
          <p:nvSpPr>
            <p:cNvPr id="38" name="Rectangle 157"/>
            <p:cNvSpPr>
              <a:spLocks noChangeArrowheads="1"/>
            </p:cNvSpPr>
            <p:nvPr/>
          </p:nvSpPr>
          <p:spPr bwMode="auto">
            <a:xfrm>
              <a:off x="1688" y="1776"/>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i="1" dirty="0">
                  <a:solidFill>
                    <a:srgbClr val="000000"/>
                  </a:solidFill>
                  <a:latin typeface="Huawei Sans" panose="020C0503030203020204" pitchFamily="34" charset="0"/>
                </a:rPr>
                <a:t>N</a:t>
              </a:r>
              <a:endParaRPr lang="en-US" altLang="zh-CN" sz="1400" i="1" dirty="0">
                <a:latin typeface="Huawei Sans" panose="020C0503030203020204" pitchFamily="34" charset="0"/>
              </a:endParaRPr>
            </a:p>
          </p:txBody>
        </p:sp>
        <p:sp>
          <p:nvSpPr>
            <p:cNvPr id="39" name="Rectangle 158"/>
            <p:cNvSpPr>
              <a:spLocks noChangeArrowheads="1"/>
            </p:cNvSpPr>
            <p:nvPr/>
          </p:nvSpPr>
          <p:spPr bwMode="auto">
            <a:xfrm>
              <a:off x="1823" y="1776"/>
              <a:ext cx="604"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colunas (byte)</a:t>
              </a:r>
              <a:endParaRPr lang="en-US" altLang="zh-CN" sz="1400" i="1" dirty="0">
                <a:latin typeface="Huawei Sans" panose="020C0503030203020204" pitchFamily="34" charset="0"/>
              </a:endParaRPr>
            </a:p>
          </p:txBody>
        </p:sp>
        <p:sp>
          <p:nvSpPr>
            <p:cNvPr id="40" name="Rectangle 159"/>
            <p:cNvSpPr>
              <a:spLocks noChangeArrowheads="1"/>
            </p:cNvSpPr>
            <p:nvPr/>
          </p:nvSpPr>
          <p:spPr bwMode="auto">
            <a:xfrm>
              <a:off x="689" y="1972"/>
              <a:ext cx="176"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9×</a:t>
              </a:r>
              <a:endParaRPr lang="en-US" sz="1400" b="0" dirty="0">
                <a:solidFill>
                  <a:srgbClr val="000000"/>
                </a:solidFill>
                <a:latin typeface="Huawei Sans" panose="020C0503030203020204" pitchFamily="34" charset="0"/>
              </a:endParaRPr>
            </a:p>
          </p:txBody>
        </p:sp>
        <p:sp>
          <p:nvSpPr>
            <p:cNvPr id="41" name="Rectangle 160"/>
            <p:cNvSpPr>
              <a:spLocks noChangeArrowheads="1"/>
            </p:cNvSpPr>
            <p:nvPr/>
          </p:nvSpPr>
          <p:spPr bwMode="auto">
            <a:xfrm>
              <a:off x="839" y="1972"/>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dirty="0">
                  <a:solidFill>
                    <a:srgbClr val="000000"/>
                  </a:solidFill>
                  <a:latin typeface="Huawei Sans" panose="020C0503030203020204" pitchFamily="34" charset="0"/>
                  <a:ea typeface="+mn-ea"/>
                </a:rPr>
                <a:t> </a:t>
              </a:r>
              <a:endParaRPr lang="en-US" altLang="zh-CN" sz="1400" i="1" dirty="0">
                <a:latin typeface="Huawei Sans" panose="020C0503030203020204" pitchFamily="34" charset="0"/>
                <a:ea typeface="+mn-ea"/>
              </a:endParaRPr>
            </a:p>
          </p:txBody>
        </p:sp>
        <p:sp>
          <p:nvSpPr>
            <p:cNvPr id="42" name="Rectangle 161"/>
            <p:cNvSpPr>
              <a:spLocks noChangeArrowheads="1"/>
            </p:cNvSpPr>
            <p:nvPr/>
          </p:nvSpPr>
          <p:spPr bwMode="auto">
            <a:xfrm>
              <a:off x="864" y="1972"/>
              <a:ext cx="112"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i="1" dirty="0">
                  <a:solidFill>
                    <a:srgbClr val="000000"/>
                  </a:solidFill>
                  <a:latin typeface="Huawei Sans" panose="020C0503030203020204" pitchFamily="34" charset="0"/>
                </a:rPr>
                <a:t>N</a:t>
              </a:r>
              <a:endParaRPr lang="en-US" altLang="zh-CN" sz="1400" i="1" dirty="0">
                <a:latin typeface="Huawei Sans" panose="020C0503030203020204" pitchFamily="34" charset="0"/>
              </a:endParaRPr>
            </a:p>
          </p:txBody>
        </p:sp>
        <p:sp>
          <p:nvSpPr>
            <p:cNvPr id="43" name="Rectangle 162"/>
            <p:cNvSpPr>
              <a:spLocks noChangeArrowheads="1"/>
            </p:cNvSpPr>
            <p:nvPr/>
          </p:nvSpPr>
          <p:spPr bwMode="auto">
            <a:xfrm>
              <a:off x="959" y="1972"/>
              <a:ext cx="751"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(3 para STM-0)</a:t>
              </a:r>
              <a:endParaRPr lang="en-US" altLang="zh-CN" sz="1400" i="1" dirty="0">
                <a:latin typeface="Huawei Sans" panose="020C0503030203020204" pitchFamily="34" charset="0"/>
              </a:endParaRPr>
            </a:p>
          </p:txBody>
        </p:sp>
        <p:sp>
          <p:nvSpPr>
            <p:cNvPr id="44" name="Rectangle 163"/>
            <p:cNvSpPr>
              <a:spLocks noChangeArrowheads="1"/>
            </p:cNvSpPr>
            <p:nvPr/>
          </p:nvSpPr>
          <p:spPr bwMode="auto">
            <a:xfrm>
              <a:off x="2744" y="1980"/>
              <a:ext cx="339"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261×</a:t>
              </a:r>
              <a:endParaRPr lang="en-US" sz="1400" b="0" dirty="0">
                <a:solidFill>
                  <a:srgbClr val="000000"/>
                </a:solidFill>
                <a:latin typeface="Huawei Sans" panose="020C0503030203020204" pitchFamily="34" charset="0"/>
              </a:endParaRPr>
            </a:p>
          </p:txBody>
        </p:sp>
        <p:sp>
          <p:nvSpPr>
            <p:cNvPr id="45" name="Rectangle 164"/>
            <p:cNvSpPr>
              <a:spLocks noChangeArrowheads="1"/>
            </p:cNvSpPr>
            <p:nvPr/>
          </p:nvSpPr>
          <p:spPr bwMode="auto">
            <a:xfrm>
              <a:off x="3020" y="1980"/>
              <a:ext cx="57"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dirty="0">
                  <a:solidFill>
                    <a:srgbClr val="000000"/>
                  </a:solidFill>
                  <a:latin typeface="Huawei Sans" panose="020C0503030203020204" pitchFamily="34" charset="0"/>
                  <a:ea typeface="+mn-ea"/>
                </a:rPr>
                <a:t> </a:t>
              </a:r>
              <a:endParaRPr lang="en-US" altLang="zh-CN" sz="1400" i="1" dirty="0">
                <a:latin typeface="Huawei Sans" panose="020C0503030203020204" pitchFamily="34" charset="0"/>
                <a:ea typeface="+mn-ea"/>
              </a:endParaRPr>
            </a:p>
          </p:txBody>
        </p:sp>
        <p:sp>
          <p:nvSpPr>
            <p:cNvPr id="46" name="Rectangle 165"/>
            <p:cNvSpPr>
              <a:spLocks noChangeArrowheads="1"/>
            </p:cNvSpPr>
            <p:nvPr/>
          </p:nvSpPr>
          <p:spPr bwMode="auto">
            <a:xfrm>
              <a:off x="3046" y="1980"/>
              <a:ext cx="112"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i="1" dirty="0">
                  <a:solidFill>
                    <a:srgbClr val="000000"/>
                  </a:solidFill>
                  <a:latin typeface="Huawei Sans" panose="020C0503030203020204" pitchFamily="34" charset="0"/>
                </a:rPr>
                <a:t>N</a:t>
              </a:r>
              <a:endParaRPr lang="en-US" altLang="zh-CN" sz="1400" i="1" dirty="0">
                <a:latin typeface="Huawei Sans" panose="020C0503030203020204" pitchFamily="34" charset="0"/>
              </a:endParaRPr>
            </a:p>
          </p:txBody>
        </p:sp>
        <p:sp>
          <p:nvSpPr>
            <p:cNvPr id="47" name="Rectangle 166"/>
            <p:cNvSpPr>
              <a:spLocks noChangeArrowheads="1"/>
            </p:cNvSpPr>
            <p:nvPr/>
          </p:nvSpPr>
          <p:spPr bwMode="auto">
            <a:xfrm>
              <a:off x="3140" y="1980"/>
              <a:ext cx="815"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(87 para STM-0)</a:t>
              </a:r>
              <a:endParaRPr lang="en-US" altLang="zh-CN" sz="1400" i="1" dirty="0">
                <a:latin typeface="Huawei Sans" panose="020C0503030203020204" pitchFamily="34" charset="0"/>
              </a:endParaRPr>
            </a:p>
          </p:txBody>
        </p:sp>
        <p:sp>
          <p:nvSpPr>
            <p:cNvPr id="48" name="Rectangle 168"/>
            <p:cNvSpPr>
              <a:spLocks noChangeArrowheads="1"/>
            </p:cNvSpPr>
            <p:nvPr/>
          </p:nvSpPr>
          <p:spPr bwMode="auto">
            <a:xfrm>
              <a:off x="2469" y="2936"/>
              <a:ext cx="1290"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chemeClr val="bg1"/>
                  </a:solidFill>
                  <a:latin typeface="Huawei Sans" panose="020C0503030203020204" pitchFamily="34" charset="0"/>
                </a:rPr>
                <a:t>Carga útil STM-N (incluindo POH)</a:t>
              </a:r>
              <a:endParaRPr lang="en-US" altLang="zh-CN" sz="1400" i="1" dirty="0">
                <a:solidFill>
                  <a:schemeClr val="bg1"/>
                </a:solidFill>
                <a:latin typeface="Huawei Sans" panose="020C0503030203020204" pitchFamily="34" charset="0"/>
              </a:endParaRPr>
            </a:p>
          </p:txBody>
        </p:sp>
        <p:sp>
          <p:nvSpPr>
            <p:cNvPr id="49" name="Rectangle 169"/>
            <p:cNvSpPr>
              <a:spLocks noChangeArrowheads="1"/>
            </p:cNvSpPr>
            <p:nvPr/>
          </p:nvSpPr>
          <p:spPr bwMode="auto">
            <a:xfrm>
              <a:off x="5036" y="2953"/>
              <a:ext cx="226"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0" dirty="0">
                  <a:solidFill>
                    <a:srgbClr val="000000"/>
                  </a:solidFill>
                  <a:latin typeface="Huawei Sans" panose="020C0503030203020204" pitchFamily="34" charset="0"/>
                </a:rPr>
                <a:t>9 linhas</a:t>
              </a:r>
              <a:endParaRPr lang="en-US" altLang="zh-CN" sz="1400" i="1" dirty="0">
                <a:latin typeface="Huawei Sans" panose="020C0503030203020204" pitchFamily="34" charset="0"/>
              </a:endParaRPr>
            </a:p>
          </p:txBody>
        </p:sp>
        <p:sp>
          <p:nvSpPr>
            <p:cNvPr id="56" name="Rectangle 176"/>
            <p:cNvSpPr>
              <a:spLocks noChangeArrowheads="1"/>
            </p:cNvSpPr>
            <p:nvPr/>
          </p:nvSpPr>
          <p:spPr bwMode="auto">
            <a:xfrm>
              <a:off x="709" y="2861"/>
              <a:ext cx="929" cy="116"/>
            </a:xfrm>
            <a:prstGeom prst="rect">
              <a:avLst/>
            </a:prstGeom>
            <a:noFill/>
            <a:ln w="9525">
              <a:noFill/>
              <a:miter lim="800000"/>
            </a:ln>
          </p:spPr>
          <p:txBody>
            <a:bodyPr wrap="none" lIns="0" tIns="0" rIns="0" bIns="0">
              <a:noAutofit/>
            </a:bodyPr>
            <a:lstStyle/>
            <a:p>
              <a:pPr algn="ctr" fontAlgn="ctr">
                <a:lnSpc>
                  <a:spcPct val="100000"/>
                </a:lnSpc>
                <a:spcAft>
                  <a:spcPct val="0"/>
                </a:spcAft>
                <a:buSzTx/>
                <a:buFontTx/>
                <a:buNone/>
              </a:pPr>
              <a:r>
                <a:rPr lang="pt" sz="1200" b="0" dirty="0">
                  <a:solidFill>
                    <a:srgbClr val="000000"/>
                  </a:solidFill>
                  <a:latin typeface="Huawei Sans" panose="020C0503030203020204" pitchFamily="34" charset="0"/>
                </a:rPr>
                <a:t>AU-PTR</a:t>
              </a:r>
              <a:endParaRPr lang="en-US" altLang="zh-CN" sz="1200" i="1" dirty="0">
                <a:latin typeface="Huawei Sans" panose="020C0503030203020204" pitchFamily="34" charset="0"/>
              </a:endParaRPr>
            </a:p>
          </p:txBody>
        </p:sp>
        <p:sp>
          <p:nvSpPr>
            <p:cNvPr id="57" name="Rectangle 177"/>
            <p:cNvSpPr>
              <a:spLocks noChangeArrowheads="1"/>
            </p:cNvSpPr>
            <p:nvPr/>
          </p:nvSpPr>
          <p:spPr bwMode="auto">
            <a:xfrm>
              <a:off x="2672" y="1776"/>
              <a:ext cx="1063"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(90 colunas para STM-0)</a:t>
              </a:r>
              <a:endParaRPr lang="en-US" altLang="zh-CN" sz="1400" i="1" dirty="0">
                <a:latin typeface="Huawei Sans" panose="020C0503030203020204" pitchFamily="34" charset="0"/>
              </a:endParaRPr>
            </a:p>
          </p:txBody>
        </p:sp>
      </p:grpSp>
      <p:grpSp>
        <p:nvGrpSpPr>
          <p:cNvPr id="58" name="Group 185"/>
          <p:cNvGrpSpPr/>
          <p:nvPr/>
        </p:nvGrpSpPr>
        <p:grpSpPr bwMode="auto">
          <a:xfrm>
            <a:off x="2313829" y="1387475"/>
            <a:ext cx="7038975" cy="388939"/>
            <a:chOff x="394" y="910"/>
            <a:chExt cx="4434" cy="245"/>
          </a:xfrm>
        </p:grpSpPr>
        <p:sp>
          <p:nvSpPr>
            <p:cNvPr id="59" name="Line 178"/>
            <p:cNvSpPr>
              <a:spLocks noChangeShapeType="1"/>
            </p:cNvSpPr>
            <p:nvPr/>
          </p:nvSpPr>
          <p:spPr bwMode="auto">
            <a:xfrm>
              <a:off x="394" y="910"/>
              <a:ext cx="4425" cy="0"/>
            </a:xfrm>
            <a:prstGeom prst="line">
              <a:avLst/>
            </a:prstGeom>
            <a:noFill/>
            <a:ln w="9525">
              <a:solidFill>
                <a:schemeClr val="tx1"/>
              </a:solidFill>
              <a:round/>
            </a:ln>
            <a:effectLst/>
          </p:spPr>
          <p:txBody>
            <a:bodyPr>
              <a:noAutofit/>
            </a:bodyPr>
            <a:lstStyle/>
            <a:p>
              <a:pPr fontAlgn="ctr"/>
              <a:endParaRPr lang="en-US" altLang="zh-CN" dirty="0">
                <a:latin typeface="Huawei Sans" panose="020C0503030203020204" pitchFamily="34" charset="0"/>
                <a:ea typeface="+mn-ea"/>
              </a:endParaRPr>
            </a:p>
          </p:txBody>
        </p:sp>
        <p:sp>
          <p:nvSpPr>
            <p:cNvPr id="60" name="Line 179"/>
            <p:cNvSpPr>
              <a:spLocks noChangeShapeType="1"/>
            </p:cNvSpPr>
            <p:nvPr/>
          </p:nvSpPr>
          <p:spPr bwMode="auto">
            <a:xfrm>
              <a:off x="404" y="1140"/>
              <a:ext cx="4424" cy="0"/>
            </a:xfrm>
            <a:prstGeom prst="line">
              <a:avLst/>
            </a:prstGeom>
            <a:noFill/>
            <a:ln w="9525">
              <a:solidFill>
                <a:schemeClr val="tx1"/>
              </a:solidFill>
              <a:round/>
            </a:ln>
            <a:effectLst/>
          </p:spPr>
          <p:txBody>
            <a:bodyPr>
              <a:noAutofit/>
            </a:bodyPr>
            <a:lstStyle/>
            <a:p>
              <a:pPr fontAlgn="ctr"/>
              <a:endParaRPr lang="en-US" altLang="zh-CN" dirty="0">
                <a:latin typeface="Huawei Sans" panose="020C0503030203020204" pitchFamily="34" charset="0"/>
                <a:ea typeface="+mn-ea"/>
              </a:endParaRPr>
            </a:p>
          </p:txBody>
        </p:sp>
        <p:sp>
          <p:nvSpPr>
            <p:cNvPr id="61" name="Line 180"/>
            <p:cNvSpPr>
              <a:spLocks noChangeShapeType="1"/>
            </p:cNvSpPr>
            <p:nvPr/>
          </p:nvSpPr>
          <p:spPr bwMode="auto">
            <a:xfrm flipH="1">
              <a:off x="2275" y="918"/>
              <a:ext cx="3" cy="226"/>
            </a:xfrm>
            <a:prstGeom prst="line">
              <a:avLst/>
            </a:prstGeom>
            <a:noFill/>
            <a:ln w="9525">
              <a:solidFill>
                <a:schemeClr val="tx1"/>
              </a:solidFill>
              <a:round/>
            </a:ln>
            <a:effectLst/>
          </p:spPr>
          <p:txBody>
            <a:bodyPr>
              <a:noAutofit/>
            </a:bodyPr>
            <a:lstStyle/>
            <a:p>
              <a:pPr fontAlgn="ctr"/>
              <a:endParaRPr lang="en-US" altLang="zh-CN" dirty="0">
                <a:latin typeface="Huawei Sans" panose="020C0503030203020204" pitchFamily="34" charset="0"/>
                <a:ea typeface="+mn-ea"/>
              </a:endParaRPr>
            </a:p>
          </p:txBody>
        </p:sp>
        <p:sp>
          <p:nvSpPr>
            <p:cNvPr id="62" name="Line 181"/>
            <p:cNvSpPr>
              <a:spLocks noChangeShapeType="1"/>
            </p:cNvSpPr>
            <p:nvPr/>
          </p:nvSpPr>
          <p:spPr bwMode="auto">
            <a:xfrm>
              <a:off x="3562" y="922"/>
              <a:ext cx="0" cy="211"/>
            </a:xfrm>
            <a:prstGeom prst="line">
              <a:avLst/>
            </a:prstGeom>
            <a:noFill/>
            <a:ln w="9525">
              <a:solidFill>
                <a:schemeClr val="tx1"/>
              </a:solidFill>
              <a:round/>
            </a:ln>
            <a:effectLst/>
          </p:spPr>
          <p:txBody>
            <a:bodyPr>
              <a:noAutofit/>
            </a:bodyPr>
            <a:lstStyle/>
            <a:p>
              <a:pPr fontAlgn="ctr"/>
              <a:endParaRPr lang="en-US" altLang="zh-CN" dirty="0">
                <a:latin typeface="Huawei Sans" panose="020C0503030203020204" pitchFamily="34" charset="0"/>
                <a:ea typeface="+mn-ea"/>
              </a:endParaRPr>
            </a:p>
          </p:txBody>
        </p:sp>
        <p:sp>
          <p:nvSpPr>
            <p:cNvPr id="63" name="Text Box 182"/>
            <p:cNvSpPr txBox="1">
              <a:spLocks noChangeArrowheads="1"/>
            </p:cNvSpPr>
            <p:nvPr/>
          </p:nvSpPr>
          <p:spPr bwMode="auto">
            <a:xfrm>
              <a:off x="2300" y="922"/>
              <a:ext cx="1280" cy="233"/>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800" i="1" dirty="0">
                  <a:latin typeface="Huawei Sans" panose="020C0503030203020204" pitchFamily="34" charset="0"/>
                </a:rPr>
                <a:t>9x270xN bytes</a:t>
              </a:r>
              <a:endParaRPr lang="en-US" sz="1800" i="1" dirty="0">
                <a:latin typeface="Huawei Sans" panose="020C0503030203020204" pitchFamily="34" charset="0"/>
              </a:endParaRPr>
            </a:p>
          </p:txBody>
        </p:sp>
      </p:grpSp>
      <p:sp>
        <p:nvSpPr>
          <p:cNvPr id="64" name="Freeform 183"/>
          <p:cNvSpPr/>
          <p:nvPr/>
        </p:nvSpPr>
        <p:spPr bwMode="auto">
          <a:xfrm>
            <a:off x="2136681" y="1852614"/>
            <a:ext cx="6829425" cy="869949"/>
          </a:xfrm>
          <a:custGeom>
            <a:avLst/>
            <a:gdLst/>
            <a:ahLst/>
            <a:cxnLst>
              <a:cxn ang="0">
                <a:pos x="2361" y="3"/>
              </a:cxn>
              <a:cxn ang="0">
                <a:pos x="3025" y="0"/>
              </a:cxn>
              <a:cxn ang="0">
                <a:pos x="4089" y="456"/>
              </a:cxn>
              <a:cxn ang="0">
                <a:pos x="0" y="456"/>
              </a:cxn>
              <a:cxn ang="0">
                <a:pos x="2361" y="3"/>
              </a:cxn>
            </a:cxnLst>
            <a:rect l="0" t="0" r="r" b="b"/>
            <a:pathLst>
              <a:path w="4089" h="456">
                <a:moveTo>
                  <a:pt x="2361" y="3"/>
                </a:moveTo>
                <a:lnTo>
                  <a:pt x="3025" y="0"/>
                </a:lnTo>
                <a:lnTo>
                  <a:pt x="4089" y="456"/>
                </a:lnTo>
                <a:lnTo>
                  <a:pt x="0" y="456"/>
                </a:lnTo>
                <a:lnTo>
                  <a:pt x="2361" y="3"/>
                </a:lnTo>
                <a:close/>
              </a:path>
            </a:pathLst>
          </a:custGeom>
          <a:solidFill>
            <a:schemeClr val="accent1">
              <a:lumMod val="40000"/>
              <a:lumOff val="60000"/>
            </a:schemeClr>
          </a:solidFill>
          <a:ln w="9525">
            <a:noFill/>
            <a:round/>
          </a:ln>
          <a:effectLst/>
        </p:spPr>
        <p:txBody>
          <a:bodyPr>
            <a:noAutofit/>
          </a:bodyPr>
          <a:lstStyle/>
          <a:p>
            <a:pPr fontAlgn="ctr"/>
            <a:endParaRPr lang="en-US" altLang="zh-CN" dirty="0">
              <a:latin typeface="Huawei Sans" panose="020C0503030203020204" pitchFamily="34" charset="0"/>
              <a:ea typeface="+mn-ea"/>
            </a:endParaRPr>
          </a:p>
        </p:txBody>
      </p:sp>
      <p:sp>
        <p:nvSpPr>
          <p:cNvPr id="3" name="Rectangle 171">
            <a:extLst>
              <a:ext uri="{FF2B5EF4-FFF2-40B4-BE49-F238E27FC236}">
                <a16:creationId xmlns:a16="http://schemas.microsoft.com/office/drawing/2014/main" id="{FAE885F0-7976-FA4F-CC65-C7E6AAD6152B}"/>
              </a:ext>
            </a:extLst>
          </p:cNvPr>
          <p:cNvSpPr>
            <a:spLocks noChangeArrowheads="1"/>
          </p:cNvSpPr>
          <p:nvPr/>
        </p:nvSpPr>
        <p:spPr bwMode="auto">
          <a:xfrm>
            <a:off x="2497056" y="3956051"/>
            <a:ext cx="2159229" cy="203200"/>
          </a:xfrm>
          <a:prstGeom prst="rect">
            <a:avLst/>
          </a:prstGeom>
          <a:noFill/>
          <a:ln w="9525">
            <a:noFill/>
            <a:miter lim="800000"/>
          </a:ln>
        </p:spPr>
        <p:txBody>
          <a:bodyPr wrap="square" lIns="0" tIns="0" rIns="0" bIns="0">
            <a:noAutofit/>
          </a:bodyPr>
          <a:lstStyle/>
          <a:p>
            <a:pPr algn="ctr" fontAlgn="ctr">
              <a:lnSpc>
                <a:spcPct val="100000"/>
              </a:lnSpc>
              <a:spcAft>
                <a:spcPct val="0"/>
              </a:spcAft>
              <a:buSzTx/>
              <a:buFontTx/>
              <a:buNone/>
            </a:pPr>
            <a:r>
              <a:rPr lang="en-US" sz="1400" b="0" dirty="0" err="1">
                <a:solidFill>
                  <a:srgbClr val="000000"/>
                </a:solidFill>
                <a:latin typeface="Huawei Sans" panose="020C0503030203020204" pitchFamily="34" charset="0"/>
              </a:rPr>
              <a:t>Cabeçalho</a:t>
            </a:r>
            <a:r>
              <a:rPr lang="en-US" sz="1400" b="0" dirty="0">
                <a:solidFill>
                  <a:srgbClr val="000000"/>
                </a:solidFill>
                <a:latin typeface="Huawei Sans" panose="020C0503030203020204" pitchFamily="34" charset="0"/>
              </a:rPr>
              <a:t> de </a:t>
            </a:r>
            <a:r>
              <a:rPr lang="en-US" sz="1400" b="0" dirty="0" err="1">
                <a:solidFill>
                  <a:srgbClr val="000000"/>
                </a:solidFill>
                <a:latin typeface="Huawei Sans" panose="020C0503030203020204" pitchFamily="34" charset="0"/>
              </a:rPr>
              <a:t>seção</a:t>
            </a:r>
            <a:r>
              <a:rPr lang="en-US" sz="1400" b="0" dirty="0">
                <a:solidFill>
                  <a:srgbClr val="000000"/>
                </a:solidFill>
                <a:latin typeface="Huawei Sans" panose="020C0503030203020204" pitchFamily="34" charset="0"/>
              </a:rPr>
              <a:t> RSOH</a:t>
            </a:r>
            <a:endParaRPr lang="en-US" altLang="zh-CN" sz="1400" i="1" dirty="0">
              <a:latin typeface="Huawei Sans" panose="020C0503030203020204" pitchFamily="34" charset="0"/>
            </a:endParaRPr>
          </a:p>
        </p:txBody>
      </p:sp>
      <p:sp>
        <p:nvSpPr>
          <p:cNvPr id="4" name="Rectangle 174">
            <a:extLst>
              <a:ext uri="{FF2B5EF4-FFF2-40B4-BE49-F238E27FC236}">
                <a16:creationId xmlns:a16="http://schemas.microsoft.com/office/drawing/2014/main" id="{63FF3B74-106D-E390-FF84-8906A8579504}"/>
              </a:ext>
            </a:extLst>
          </p:cNvPr>
          <p:cNvSpPr>
            <a:spLocks noChangeArrowheads="1"/>
          </p:cNvSpPr>
          <p:nvPr/>
        </p:nvSpPr>
        <p:spPr bwMode="auto">
          <a:xfrm>
            <a:off x="2451249" y="5267326"/>
            <a:ext cx="2268217" cy="304800"/>
          </a:xfrm>
          <a:prstGeom prst="rect">
            <a:avLst/>
          </a:prstGeom>
          <a:noFill/>
          <a:ln w="9525">
            <a:noFill/>
            <a:miter lim="800000"/>
          </a:ln>
        </p:spPr>
        <p:txBody>
          <a:bodyPr wrap="square" lIns="0" tIns="0" rIns="0" bIns="0">
            <a:noAutofit/>
          </a:bodyPr>
          <a:lstStyle/>
          <a:p>
            <a:pPr algn="ctr" fontAlgn="ctr">
              <a:lnSpc>
                <a:spcPct val="100000"/>
              </a:lnSpc>
              <a:spcAft>
                <a:spcPct val="0"/>
              </a:spcAft>
              <a:buSzTx/>
              <a:buFontTx/>
              <a:buNone/>
            </a:pPr>
            <a:r>
              <a:rPr lang="en-US" sz="1400" b="0" dirty="0" err="1">
                <a:solidFill>
                  <a:srgbClr val="000000"/>
                </a:solidFill>
                <a:latin typeface="Huawei Sans" panose="020C0503030203020204" pitchFamily="34" charset="0"/>
              </a:rPr>
              <a:t>Cabeçalho</a:t>
            </a:r>
            <a:r>
              <a:rPr lang="en-US" sz="1400" b="0" dirty="0">
                <a:solidFill>
                  <a:srgbClr val="000000"/>
                </a:solidFill>
                <a:latin typeface="Huawei Sans" panose="020C0503030203020204" pitchFamily="34" charset="0"/>
              </a:rPr>
              <a:t> de </a:t>
            </a:r>
            <a:r>
              <a:rPr lang="en-US" sz="1400" b="0" dirty="0" err="1">
                <a:solidFill>
                  <a:srgbClr val="000000"/>
                </a:solidFill>
                <a:latin typeface="Huawei Sans" panose="020C0503030203020204" pitchFamily="34" charset="0"/>
              </a:rPr>
              <a:t>seção</a:t>
            </a:r>
            <a:r>
              <a:rPr lang="en-US" sz="1400" b="0" dirty="0">
                <a:solidFill>
                  <a:srgbClr val="000000"/>
                </a:solidFill>
                <a:latin typeface="Huawei Sans" panose="020C0503030203020204" pitchFamily="34" charset="0"/>
              </a:rPr>
              <a:t> MSOH</a:t>
            </a:r>
            <a:endParaRPr lang="en-US" altLang="zh-CN" sz="1400" i="1" dirty="0">
              <a:latin typeface="Huawei Sans" panose="020C0503030203020204" pitchFamily="34" charset="0"/>
            </a:endParaRPr>
          </a:p>
        </p:txBody>
      </p:sp>
    </p:spTree>
    <p:extLst>
      <p:ext uri="{BB962C8B-B14F-4D97-AF65-F5344CB8AC3E}">
        <p14:creationId xmlns:p14="http://schemas.microsoft.com/office/powerpoint/2010/main" val="192962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Carga útil e </a:t>
            </a:r>
            <a:r>
              <a:rPr lang="pt-BR" dirty="0">
                <a:latin typeface="Huawei Sans" panose="020C0503030203020204" pitchFamily="34" charset="0"/>
              </a:rPr>
              <a:t>cabeçalho</a:t>
            </a:r>
            <a:r>
              <a:rPr lang="pt" dirty="0">
                <a:latin typeface="Huawei Sans" panose="020C0503030203020204" pitchFamily="34" charset="0"/>
              </a:rPr>
              <a:t> de seção</a:t>
            </a:r>
            <a:endParaRPr lang="en-US" dirty="0">
              <a:latin typeface="Huawei Sans" panose="020C0503030203020204" pitchFamily="34" charset="0"/>
            </a:endParaRPr>
          </a:p>
        </p:txBody>
      </p:sp>
      <p:sp>
        <p:nvSpPr>
          <p:cNvPr id="5" name="Rectangle 43"/>
          <p:cNvSpPr>
            <a:spLocks noChangeArrowheads="1"/>
          </p:cNvSpPr>
          <p:nvPr/>
        </p:nvSpPr>
        <p:spPr bwMode="auto">
          <a:xfrm flipH="1">
            <a:off x="8580783" y="3663951"/>
            <a:ext cx="1103181" cy="1047750"/>
          </a:xfrm>
          <a:prstGeom prst="rect">
            <a:avLst/>
          </a:prstGeom>
          <a:solidFill>
            <a:srgbClr val="92D05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6" name="Rectangle 48"/>
          <p:cNvSpPr>
            <a:spLocks noChangeArrowheads="1"/>
          </p:cNvSpPr>
          <p:nvPr/>
        </p:nvSpPr>
        <p:spPr bwMode="auto">
          <a:xfrm flipH="1">
            <a:off x="8580783" y="2817813"/>
            <a:ext cx="1103181" cy="625475"/>
          </a:xfrm>
          <a:prstGeom prst="rect">
            <a:avLst/>
          </a:prstGeom>
          <a:solidFill>
            <a:srgbClr val="FFC00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7" name="Rectangle 49"/>
          <p:cNvSpPr>
            <a:spLocks noChangeArrowheads="1"/>
          </p:cNvSpPr>
          <p:nvPr/>
        </p:nvSpPr>
        <p:spPr bwMode="auto">
          <a:xfrm flipH="1">
            <a:off x="8580783" y="3452813"/>
            <a:ext cx="1103181" cy="203200"/>
          </a:xfrm>
          <a:prstGeom prst="rect">
            <a:avLst/>
          </a:prstGeom>
          <a:solidFill>
            <a:srgbClr val="FFFF00"/>
          </a:solidFill>
          <a:ln w="12700">
            <a:solidFill>
              <a:schemeClr val="tx1"/>
            </a:solidFill>
            <a:miter lim="800000"/>
          </a:ln>
        </p:spPr>
        <p:txBody>
          <a:bodyPr>
            <a:noAutofit/>
          </a:bodyPr>
          <a:lstStyle/>
          <a:p>
            <a:pPr fontAlgn="ctr"/>
            <a:endParaRPr lang="en-US" altLang="zh-CN" dirty="0">
              <a:solidFill>
                <a:srgbClr val="C00000"/>
              </a:solidFill>
              <a:latin typeface="Huawei Sans" panose="020C0503030203020204" pitchFamily="34" charset="0"/>
              <a:ea typeface="+mn-ea"/>
            </a:endParaRPr>
          </a:p>
        </p:txBody>
      </p:sp>
      <p:grpSp>
        <p:nvGrpSpPr>
          <p:cNvPr id="8" name="Group 50"/>
          <p:cNvGrpSpPr/>
          <p:nvPr/>
        </p:nvGrpSpPr>
        <p:grpSpPr bwMode="auto">
          <a:xfrm flipH="1">
            <a:off x="9601264" y="3232151"/>
            <a:ext cx="73337" cy="1276350"/>
            <a:chOff x="1514" y="1860"/>
            <a:chExt cx="69" cy="1160"/>
          </a:xfrm>
          <a:solidFill>
            <a:schemeClr val="bg1">
              <a:lumMod val="85000"/>
            </a:schemeClr>
          </a:solidFill>
        </p:grpSpPr>
        <p:sp>
          <p:nvSpPr>
            <p:cNvPr id="44" name="Rectangle 51"/>
            <p:cNvSpPr>
              <a:spLocks noChangeArrowheads="1"/>
            </p:cNvSpPr>
            <p:nvPr/>
          </p:nvSpPr>
          <p:spPr bwMode="auto">
            <a:xfrm>
              <a:off x="1514" y="1860"/>
              <a:ext cx="69" cy="8"/>
            </a:xfrm>
            <a:prstGeom prst="rect">
              <a:avLst/>
            </a:prstGeom>
            <a:grp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45" name="Rectangle 52"/>
            <p:cNvSpPr>
              <a:spLocks noChangeArrowheads="1"/>
            </p:cNvSpPr>
            <p:nvPr/>
          </p:nvSpPr>
          <p:spPr bwMode="auto">
            <a:xfrm>
              <a:off x="1514" y="2436"/>
              <a:ext cx="69" cy="8"/>
            </a:xfrm>
            <a:prstGeom prst="rect">
              <a:avLst/>
            </a:prstGeom>
            <a:grp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46" name="Rectangle 53"/>
            <p:cNvSpPr>
              <a:spLocks noChangeArrowheads="1"/>
            </p:cNvSpPr>
            <p:nvPr/>
          </p:nvSpPr>
          <p:spPr bwMode="auto">
            <a:xfrm>
              <a:off x="1514" y="2628"/>
              <a:ext cx="69" cy="8"/>
            </a:xfrm>
            <a:prstGeom prst="rect">
              <a:avLst/>
            </a:prstGeom>
            <a:grp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47" name="Rectangle 54"/>
            <p:cNvSpPr>
              <a:spLocks noChangeArrowheads="1"/>
            </p:cNvSpPr>
            <p:nvPr/>
          </p:nvSpPr>
          <p:spPr bwMode="auto">
            <a:xfrm>
              <a:off x="1514" y="2820"/>
              <a:ext cx="69" cy="8"/>
            </a:xfrm>
            <a:prstGeom prst="rect">
              <a:avLst/>
            </a:prstGeom>
            <a:grp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48" name="Rectangle 55"/>
            <p:cNvSpPr>
              <a:spLocks noChangeArrowheads="1"/>
            </p:cNvSpPr>
            <p:nvPr/>
          </p:nvSpPr>
          <p:spPr bwMode="auto">
            <a:xfrm>
              <a:off x="1514" y="3012"/>
              <a:ext cx="69" cy="8"/>
            </a:xfrm>
            <a:prstGeom prst="rect">
              <a:avLst/>
            </a:prstGeom>
            <a:grp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grpSp>
      <p:sp>
        <p:nvSpPr>
          <p:cNvPr id="9" name="Rectangle 56"/>
          <p:cNvSpPr>
            <a:spLocks noChangeArrowheads="1"/>
          </p:cNvSpPr>
          <p:nvPr/>
        </p:nvSpPr>
        <p:spPr bwMode="auto">
          <a:xfrm flipH="1">
            <a:off x="6599115" y="3155951"/>
            <a:ext cx="358885" cy="215900"/>
          </a:xfrm>
          <a:prstGeom prst="rect">
            <a:avLst/>
          </a:prstGeom>
          <a:solidFill>
            <a:schemeClr val="bg1">
              <a:lumMod val="85000"/>
            </a:schemeClr>
          </a:solid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dirty="0">
                <a:solidFill>
                  <a:srgbClr val="000000"/>
                </a:solidFill>
                <a:latin typeface="Huawei Sans" panose="020C0503030203020204" pitchFamily="34" charset="0"/>
              </a:rPr>
              <a:t>RSOH</a:t>
            </a:r>
            <a:endParaRPr lang="en-US" sz="1400" dirty="0">
              <a:latin typeface="Huawei Sans" panose="020C0503030203020204" pitchFamily="34" charset="0"/>
              <a:cs typeface="Arial" panose="020B0604020202020204" pitchFamily="34" charset="0"/>
            </a:endParaRPr>
          </a:p>
        </p:txBody>
      </p:sp>
      <p:sp>
        <p:nvSpPr>
          <p:cNvPr id="10" name="Rectangle 57"/>
          <p:cNvSpPr>
            <a:spLocks noChangeArrowheads="1"/>
          </p:cNvSpPr>
          <p:nvPr/>
        </p:nvSpPr>
        <p:spPr bwMode="auto">
          <a:xfrm flipH="1">
            <a:off x="6294843" y="3455988"/>
            <a:ext cx="911255" cy="215900"/>
          </a:xfrm>
          <a:prstGeom prst="rect">
            <a:avLst/>
          </a:prstGeom>
          <a:solidFill>
            <a:schemeClr val="bg1">
              <a:lumMod val="85000"/>
            </a:schemeClr>
          </a:solid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Ponteiro UA</a:t>
            </a:r>
            <a:endParaRPr lang="en-US" sz="1400" b="0" dirty="0">
              <a:latin typeface="Huawei Sans" panose="020C0503030203020204" pitchFamily="34" charset="0"/>
              <a:cs typeface="Arial" panose="020B0604020202020204" pitchFamily="34" charset="0"/>
            </a:endParaRPr>
          </a:p>
        </p:txBody>
      </p:sp>
      <p:sp>
        <p:nvSpPr>
          <p:cNvPr id="12" name="Rectangle 59"/>
          <p:cNvSpPr>
            <a:spLocks noChangeArrowheads="1"/>
          </p:cNvSpPr>
          <p:nvPr/>
        </p:nvSpPr>
        <p:spPr bwMode="auto">
          <a:xfrm flipH="1">
            <a:off x="6558545" y="4111626"/>
            <a:ext cx="358885" cy="215900"/>
          </a:xfrm>
          <a:prstGeom prst="rect">
            <a:avLst/>
          </a:prstGeom>
          <a:solidFill>
            <a:schemeClr val="bg1">
              <a:lumMod val="85000"/>
            </a:schemeClr>
          </a:solid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dirty="0">
                <a:solidFill>
                  <a:srgbClr val="000000"/>
                </a:solidFill>
                <a:latin typeface="Huawei Sans" panose="020C0503030203020204" pitchFamily="34" charset="0"/>
              </a:rPr>
              <a:t>MSOH</a:t>
            </a:r>
            <a:endParaRPr lang="en-US" sz="1400" dirty="0">
              <a:latin typeface="Huawei Sans" panose="020C0503030203020204" pitchFamily="34" charset="0"/>
              <a:cs typeface="Arial" panose="020B0604020202020204" pitchFamily="34" charset="0"/>
            </a:endParaRPr>
          </a:p>
        </p:txBody>
      </p:sp>
      <p:sp>
        <p:nvSpPr>
          <p:cNvPr id="13" name="Rectangle 64"/>
          <p:cNvSpPr>
            <a:spLocks noChangeArrowheads="1"/>
          </p:cNvSpPr>
          <p:nvPr/>
        </p:nvSpPr>
        <p:spPr bwMode="auto">
          <a:xfrm flipH="1">
            <a:off x="6149729" y="2817813"/>
            <a:ext cx="2477865" cy="1893888"/>
          </a:xfrm>
          <a:prstGeom prst="rect">
            <a:avLst/>
          </a:prstGeom>
          <a:solidFill>
            <a:srgbClr val="00B0F0"/>
          </a:solidFill>
          <a:ln w="12700">
            <a:solidFill>
              <a:srgbClr val="000000"/>
            </a:solidFill>
            <a:miter lim="800000"/>
          </a:ln>
        </p:spPr>
        <p:txBody>
          <a:bodyPr>
            <a:noAutofit/>
          </a:bodyPr>
          <a:lstStyle/>
          <a:p>
            <a:pPr fontAlgn="ctr">
              <a:lnSpc>
                <a:spcPct val="100000"/>
              </a:lnSpc>
              <a:spcAft>
                <a:spcPct val="0"/>
              </a:spcAft>
              <a:buSzTx/>
              <a:buFontTx/>
              <a:buNone/>
            </a:pPr>
            <a:endParaRPr lang="en-US" altLang="zh-CN" sz="1800" i="1" dirty="0">
              <a:latin typeface="Huawei Sans" panose="020C0503030203020204" pitchFamily="34" charset="0"/>
              <a:ea typeface="+mn-ea"/>
            </a:endParaRPr>
          </a:p>
        </p:txBody>
      </p:sp>
      <p:sp>
        <p:nvSpPr>
          <p:cNvPr id="14" name="Rectangle 65"/>
          <p:cNvSpPr>
            <a:spLocks noChangeArrowheads="1"/>
          </p:cNvSpPr>
          <p:nvPr/>
        </p:nvSpPr>
        <p:spPr bwMode="auto">
          <a:xfrm flipH="1">
            <a:off x="6154851" y="2817813"/>
            <a:ext cx="360000" cy="216000"/>
          </a:xfrm>
          <a:prstGeom prst="rect">
            <a:avLst/>
          </a:prstGeom>
          <a:solidFill>
            <a:schemeClr val="bg1">
              <a:lumMod val="85000"/>
            </a:schemeClr>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5" name="Rectangle 66"/>
          <p:cNvSpPr>
            <a:spLocks noChangeArrowheads="1"/>
          </p:cNvSpPr>
          <p:nvPr/>
        </p:nvSpPr>
        <p:spPr bwMode="auto">
          <a:xfrm flipH="1">
            <a:off x="6181069" y="2839300"/>
            <a:ext cx="259686" cy="184666"/>
          </a:xfrm>
          <a:prstGeom prst="rect">
            <a:avLst/>
          </a:prstGeom>
          <a:solidFill>
            <a:schemeClr val="bg1">
              <a:lumMod val="85000"/>
            </a:schemeClr>
          </a:solid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200" b="0" dirty="0">
                <a:solidFill>
                  <a:srgbClr val="000000"/>
                </a:solidFill>
                <a:latin typeface="Huawei Sans" panose="020C0503030203020204" pitchFamily="34" charset="0"/>
              </a:rPr>
              <a:t>270</a:t>
            </a:r>
            <a:endParaRPr lang="en-US" sz="1000" b="0" dirty="0">
              <a:latin typeface="Huawei Sans" panose="020C0503030203020204" pitchFamily="34" charset="0"/>
              <a:cs typeface="Arial" panose="020B0604020202020204" pitchFamily="34" charset="0"/>
            </a:endParaRPr>
          </a:p>
        </p:txBody>
      </p:sp>
      <p:sp>
        <p:nvSpPr>
          <p:cNvPr id="16" name="Rectangle 67"/>
          <p:cNvSpPr>
            <a:spLocks noChangeArrowheads="1"/>
          </p:cNvSpPr>
          <p:nvPr/>
        </p:nvSpPr>
        <p:spPr bwMode="auto">
          <a:xfrm flipH="1">
            <a:off x="6371302" y="3496798"/>
            <a:ext cx="2103376" cy="423406"/>
          </a:xfrm>
          <a:prstGeom prst="rect">
            <a:avLst/>
          </a:prstGeom>
          <a:solidFill>
            <a:schemeClr val="bg1">
              <a:lumMod val="85000"/>
            </a:schemeClr>
          </a:solidFill>
          <a:ln w="9525">
            <a:noFill/>
            <a:miter lim="800000"/>
          </a:ln>
        </p:spPr>
        <p:txBody>
          <a:bodyPr wrap="square" lIns="0" tIns="0" rIns="0" bIns="0">
            <a:noAutofit/>
          </a:bodyPr>
          <a:lstStyle/>
          <a:p>
            <a:pPr algn="ct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Área de carga útil STM-N (incluindo POH)</a:t>
            </a:r>
            <a:endParaRPr lang="en-US" altLang="zh-CN" sz="1400" b="0" dirty="0">
              <a:latin typeface="Huawei Sans" panose="020C0503030203020204" pitchFamily="34" charset="0"/>
              <a:cs typeface="Arial" panose="020B0604020202020204" pitchFamily="34" charset="0"/>
            </a:endParaRPr>
          </a:p>
        </p:txBody>
      </p:sp>
      <p:sp>
        <p:nvSpPr>
          <p:cNvPr id="17" name="Rectangle 68"/>
          <p:cNvSpPr>
            <a:spLocks noChangeArrowheads="1"/>
          </p:cNvSpPr>
          <p:nvPr/>
        </p:nvSpPr>
        <p:spPr bwMode="auto">
          <a:xfrm flipH="1">
            <a:off x="6155661" y="4496927"/>
            <a:ext cx="360000" cy="216000"/>
          </a:xfrm>
          <a:prstGeom prst="rect">
            <a:avLst/>
          </a:prstGeom>
          <a:solidFill>
            <a:schemeClr val="bg1">
              <a:lumMod val="85000"/>
            </a:schemeClr>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8" name="Rectangle 69"/>
          <p:cNvSpPr>
            <a:spLocks noChangeArrowheads="1"/>
          </p:cNvSpPr>
          <p:nvPr/>
        </p:nvSpPr>
        <p:spPr bwMode="auto">
          <a:xfrm flipH="1">
            <a:off x="6160139" y="4517001"/>
            <a:ext cx="349078" cy="184666"/>
          </a:xfrm>
          <a:prstGeom prst="rect">
            <a:avLst/>
          </a:prstGeom>
          <a:solidFill>
            <a:schemeClr val="bg1">
              <a:lumMod val="85000"/>
            </a:schemeClr>
          </a:solidFill>
          <a:ln w="9525">
            <a:noFill/>
            <a:miter lim="800000"/>
          </a:ln>
        </p:spPr>
        <p:txBody>
          <a:bodyPr wrap="square" lIns="0" tIns="0" rIns="0" bIns="0">
            <a:noAutofit/>
          </a:bodyPr>
          <a:lstStyle/>
          <a:p>
            <a:pPr defTabSz="762000" eaLnBrk="0" fontAlgn="ctr" hangingPunct="0">
              <a:lnSpc>
                <a:spcPct val="100000"/>
              </a:lnSpc>
              <a:spcAft>
                <a:spcPct val="0"/>
              </a:spcAft>
              <a:buSzTx/>
              <a:buFontTx/>
              <a:buNone/>
            </a:pPr>
            <a:r>
              <a:rPr lang="pt" sz="1200" b="0" dirty="0">
                <a:solidFill>
                  <a:srgbClr val="000000"/>
                </a:solidFill>
                <a:latin typeface="Huawei Sans" panose="020C0503030203020204" pitchFamily="34" charset="0"/>
              </a:rPr>
              <a:t>2430</a:t>
            </a:r>
            <a:endParaRPr lang="en-US" sz="1000" b="0" dirty="0">
              <a:latin typeface="Huawei Sans" panose="020C0503030203020204" pitchFamily="34" charset="0"/>
              <a:cs typeface="Arial" panose="020B0604020202020204" pitchFamily="34" charset="0"/>
            </a:endParaRPr>
          </a:p>
        </p:txBody>
      </p:sp>
      <p:sp>
        <p:nvSpPr>
          <p:cNvPr id="19" name="Rectangle 70"/>
          <p:cNvSpPr>
            <a:spLocks noChangeArrowheads="1"/>
          </p:cNvSpPr>
          <p:nvPr/>
        </p:nvSpPr>
        <p:spPr bwMode="auto">
          <a:xfrm flipH="1">
            <a:off x="9467072" y="2817813"/>
            <a:ext cx="216891" cy="203200"/>
          </a:xfrm>
          <a:prstGeom prst="rect">
            <a:avLst/>
          </a:prstGeom>
          <a:solidFill>
            <a:schemeClr val="bg1">
              <a:lumMod val="85000"/>
            </a:schemeClr>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20" name="Rectangle 71"/>
          <p:cNvSpPr>
            <a:spLocks noChangeArrowheads="1"/>
          </p:cNvSpPr>
          <p:nvPr/>
        </p:nvSpPr>
        <p:spPr bwMode="auto">
          <a:xfrm flipH="1">
            <a:off x="9488918" y="2890838"/>
            <a:ext cx="163839" cy="104775"/>
          </a:xfrm>
          <a:prstGeom prst="rect">
            <a:avLst/>
          </a:prstGeom>
          <a:solidFill>
            <a:schemeClr val="bg1">
              <a:lumMod val="85000"/>
            </a:schemeClr>
          </a:solidFill>
          <a:ln w="9525">
            <a:noFill/>
            <a:miter lim="800000"/>
          </a:ln>
        </p:spPr>
        <p:txBody>
          <a:bodyPr>
            <a:noAutofit/>
          </a:bodyPr>
          <a:lstStyle/>
          <a:p>
            <a:pPr fontAlgn="ctr"/>
            <a:endParaRPr lang="en-US" altLang="zh-CN" dirty="0">
              <a:latin typeface="Huawei Sans" panose="020C0503030203020204" pitchFamily="34" charset="0"/>
              <a:ea typeface="+mn-ea"/>
            </a:endParaRPr>
          </a:p>
        </p:txBody>
      </p:sp>
      <p:sp>
        <p:nvSpPr>
          <p:cNvPr id="21" name="Rectangle 72"/>
          <p:cNvSpPr>
            <a:spLocks noChangeArrowheads="1"/>
          </p:cNvSpPr>
          <p:nvPr/>
        </p:nvSpPr>
        <p:spPr bwMode="auto">
          <a:xfrm flipH="1">
            <a:off x="9545091" y="2844801"/>
            <a:ext cx="63975" cy="153988"/>
          </a:xfrm>
          <a:prstGeom prst="rect">
            <a:avLst/>
          </a:prstGeom>
          <a:solidFill>
            <a:schemeClr val="bg1">
              <a:lumMod val="85000"/>
            </a:schemeClr>
          </a:solid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200" b="0" dirty="0">
                <a:solidFill>
                  <a:srgbClr val="000000"/>
                </a:solidFill>
                <a:latin typeface="Huawei Sans" panose="020C0503030203020204" pitchFamily="34" charset="0"/>
              </a:rPr>
              <a:t>1</a:t>
            </a:r>
            <a:endParaRPr lang="en-US" sz="1200" b="0" dirty="0">
              <a:latin typeface="Huawei Sans" panose="020C0503030203020204" pitchFamily="34" charset="0"/>
              <a:cs typeface="Arial" panose="020B0604020202020204" pitchFamily="34" charset="0"/>
            </a:endParaRPr>
          </a:p>
        </p:txBody>
      </p:sp>
      <p:sp>
        <p:nvSpPr>
          <p:cNvPr id="22" name="Line 74"/>
          <p:cNvSpPr>
            <a:spLocks noChangeShapeType="1"/>
          </p:cNvSpPr>
          <p:nvPr/>
        </p:nvSpPr>
        <p:spPr bwMode="auto">
          <a:xfrm flipH="1">
            <a:off x="8579223" y="3021013"/>
            <a:ext cx="881608" cy="0"/>
          </a:xfrm>
          <a:prstGeom prst="line">
            <a:avLst/>
          </a:prstGeom>
          <a:solidFill>
            <a:schemeClr val="bg1">
              <a:lumMod val="85000"/>
            </a:schemeClr>
          </a:solidFill>
          <a:ln w="19050">
            <a:solidFill>
              <a:schemeClr val="tx1"/>
            </a:solidFill>
            <a:prstDash val="dash"/>
            <a:round/>
            <a:headEnd type="none" w="sm" len="sm"/>
            <a:tailEnd type="none" w="sm" len="sm"/>
          </a:ln>
          <a:effectLst/>
        </p:spPr>
        <p:txBody>
          <a:bodyPr wrap="none" anchor="ctr">
            <a:noAutofit/>
          </a:bodyPr>
          <a:lstStyle/>
          <a:p>
            <a:pPr fontAlgn="ctr"/>
            <a:endParaRPr lang="en-US" altLang="zh-CN" dirty="0">
              <a:latin typeface="Huawei Sans" panose="020C0503030203020204" pitchFamily="34" charset="0"/>
              <a:ea typeface="+mn-ea"/>
            </a:endParaRPr>
          </a:p>
        </p:txBody>
      </p:sp>
      <p:sp>
        <p:nvSpPr>
          <p:cNvPr id="23" name="Rectangle 76"/>
          <p:cNvSpPr>
            <a:spLocks noChangeArrowheads="1"/>
          </p:cNvSpPr>
          <p:nvPr/>
        </p:nvSpPr>
        <p:spPr bwMode="auto">
          <a:xfrm flipH="1">
            <a:off x="9459535" y="4505112"/>
            <a:ext cx="216891" cy="203200"/>
          </a:xfrm>
          <a:prstGeom prst="rect">
            <a:avLst/>
          </a:prstGeom>
          <a:solidFill>
            <a:schemeClr val="bg1">
              <a:lumMod val="85000"/>
            </a:schemeClr>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24" name="Rectangle 77"/>
          <p:cNvSpPr>
            <a:spLocks noChangeArrowheads="1"/>
          </p:cNvSpPr>
          <p:nvPr/>
        </p:nvSpPr>
        <p:spPr bwMode="auto">
          <a:xfrm flipH="1">
            <a:off x="9526631" y="4517924"/>
            <a:ext cx="86562" cy="184666"/>
          </a:xfrm>
          <a:prstGeom prst="rect">
            <a:avLst/>
          </a:prstGeom>
          <a:solidFill>
            <a:schemeClr val="bg1">
              <a:lumMod val="85000"/>
            </a:schemeClr>
          </a:solid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200" b="0" dirty="0">
                <a:solidFill>
                  <a:srgbClr val="000000"/>
                </a:solidFill>
                <a:latin typeface="Huawei Sans" panose="020C0503030203020204" pitchFamily="34" charset="0"/>
              </a:rPr>
              <a:t>9</a:t>
            </a:r>
            <a:endParaRPr lang="en-US" sz="1200" b="0" dirty="0">
              <a:latin typeface="Huawei Sans" panose="020C0503030203020204" pitchFamily="34" charset="0"/>
              <a:cs typeface="Arial" panose="020B0604020202020204" pitchFamily="34" charset="0"/>
            </a:endParaRPr>
          </a:p>
        </p:txBody>
      </p:sp>
      <p:sp>
        <p:nvSpPr>
          <p:cNvPr id="25" name="Rectangle 79"/>
          <p:cNvSpPr>
            <a:spLocks noChangeArrowheads="1"/>
          </p:cNvSpPr>
          <p:nvPr/>
        </p:nvSpPr>
        <p:spPr bwMode="auto">
          <a:xfrm flipH="1">
            <a:off x="8927184" y="3105151"/>
            <a:ext cx="499318" cy="215444"/>
          </a:xfrm>
          <a:prstGeom prst="rect">
            <a:avLst/>
          </a:prstGeom>
          <a:solidFill>
            <a:schemeClr val="bg1">
              <a:lumMod val="85000"/>
            </a:schemeClr>
          </a:solidFill>
          <a:ln w="9525">
            <a:noFill/>
            <a:miter lim="800000"/>
          </a:ln>
        </p:spPr>
        <p:txBody>
          <a:bodyPr wrap="square" lIns="0" tIns="0" rIns="0" bIns="0">
            <a:noAutofit/>
          </a:bodyPr>
          <a:lstStyle/>
          <a:p>
            <a:pPr defTabSz="762000" eaLnBrk="0" fontAlgn="ctr" hangingPunct="0">
              <a:lnSpc>
                <a:spcPct val="100000"/>
              </a:lnSpc>
              <a:spcAft>
                <a:spcPct val="0"/>
              </a:spcAft>
              <a:buSzTx/>
              <a:buFontTx/>
              <a:buNone/>
            </a:pPr>
            <a:r>
              <a:rPr lang="pt" sz="1400" dirty="0">
                <a:solidFill>
                  <a:srgbClr val="000000"/>
                </a:solidFill>
                <a:latin typeface="Huawei Sans" panose="020C0503030203020204" pitchFamily="34" charset="0"/>
              </a:rPr>
              <a:t>RSOH</a:t>
            </a:r>
            <a:endParaRPr lang="en-US" altLang="zh-CN" sz="1400" dirty="0">
              <a:latin typeface="Huawei Sans" panose="020C0503030203020204" pitchFamily="34" charset="0"/>
              <a:cs typeface="Arial" panose="020B0604020202020204" pitchFamily="34" charset="0"/>
            </a:endParaRPr>
          </a:p>
        </p:txBody>
      </p:sp>
      <p:sp>
        <p:nvSpPr>
          <p:cNvPr id="26" name="Rectangle 80"/>
          <p:cNvSpPr>
            <a:spLocks noChangeArrowheads="1"/>
          </p:cNvSpPr>
          <p:nvPr/>
        </p:nvSpPr>
        <p:spPr bwMode="auto">
          <a:xfrm flipH="1">
            <a:off x="8917065" y="4044470"/>
            <a:ext cx="569643" cy="215444"/>
          </a:xfrm>
          <a:prstGeom prst="rect">
            <a:avLst/>
          </a:prstGeom>
          <a:solidFill>
            <a:schemeClr val="bg1">
              <a:lumMod val="85000"/>
            </a:schemeClr>
          </a:solidFill>
          <a:ln w="9525">
            <a:noFill/>
            <a:miter lim="800000"/>
          </a:ln>
        </p:spPr>
        <p:txBody>
          <a:bodyPr wrap="square" lIns="0" tIns="0" rIns="0" bIns="0">
            <a:noAutofit/>
          </a:bodyPr>
          <a:lstStyle/>
          <a:p>
            <a:pPr defTabSz="762000" eaLnBrk="0" fontAlgn="ctr" hangingPunct="0">
              <a:lnSpc>
                <a:spcPct val="100000"/>
              </a:lnSpc>
              <a:spcAft>
                <a:spcPct val="0"/>
              </a:spcAft>
              <a:buSzTx/>
              <a:buFontTx/>
              <a:buNone/>
            </a:pPr>
            <a:r>
              <a:rPr lang="pt" sz="1400" dirty="0">
                <a:solidFill>
                  <a:srgbClr val="000000"/>
                </a:solidFill>
                <a:latin typeface="Huawei Sans" panose="020C0503030203020204" pitchFamily="34" charset="0"/>
              </a:rPr>
              <a:t>MSOH</a:t>
            </a:r>
            <a:endParaRPr lang="en-US" altLang="zh-CN" sz="1400" dirty="0">
              <a:latin typeface="Huawei Sans" panose="020C0503030203020204" pitchFamily="34" charset="0"/>
              <a:cs typeface="Arial" panose="020B0604020202020204" pitchFamily="34" charset="0"/>
            </a:endParaRPr>
          </a:p>
        </p:txBody>
      </p:sp>
      <p:sp>
        <p:nvSpPr>
          <p:cNvPr id="27" name="Rectangle 81"/>
          <p:cNvSpPr>
            <a:spLocks noChangeArrowheads="1"/>
          </p:cNvSpPr>
          <p:nvPr/>
        </p:nvSpPr>
        <p:spPr bwMode="auto">
          <a:xfrm flipH="1">
            <a:off x="8860089" y="3473451"/>
            <a:ext cx="566414" cy="184150"/>
          </a:xfrm>
          <a:prstGeom prst="rect">
            <a:avLst/>
          </a:prstGeom>
          <a:solidFill>
            <a:srgbClr val="D9D9D9"/>
          </a:solidFill>
          <a:ln w="9525">
            <a:noFill/>
            <a:miter lim="800000"/>
          </a:ln>
        </p:spPr>
        <p:txBody>
          <a:bodyPr wrap="square" lIns="0" tIns="0" rIns="0" bIns="0">
            <a:noAutofit/>
          </a:bodyPr>
          <a:lstStyle/>
          <a:p>
            <a:pPr defTabSz="762000" eaLnBrk="0" fontAlgn="ctr" hangingPunct="0">
              <a:lnSpc>
                <a:spcPct val="100000"/>
              </a:lnSpc>
              <a:spcAft>
                <a:spcPct val="0"/>
              </a:spcAft>
              <a:buSzTx/>
              <a:buFontTx/>
              <a:buNone/>
            </a:pPr>
            <a:r>
              <a:rPr lang="pt" sz="1200" dirty="0">
                <a:solidFill>
                  <a:srgbClr val="000000"/>
                </a:solidFill>
                <a:latin typeface="Huawei Sans" panose="020C0503030203020204" pitchFamily="34" charset="0"/>
              </a:rPr>
              <a:t>AU-PTR</a:t>
            </a:r>
            <a:endParaRPr lang="en-US" altLang="zh-CN" sz="1200" dirty="0">
              <a:latin typeface="Huawei Sans" panose="020C0503030203020204" pitchFamily="34" charset="0"/>
              <a:cs typeface="Arial" panose="020B0604020202020204" pitchFamily="34" charset="0"/>
            </a:endParaRPr>
          </a:p>
        </p:txBody>
      </p:sp>
      <p:grpSp>
        <p:nvGrpSpPr>
          <p:cNvPr id="28" name="Group 83"/>
          <p:cNvGrpSpPr/>
          <p:nvPr/>
        </p:nvGrpSpPr>
        <p:grpSpPr bwMode="auto">
          <a:xfrm>
            <a:off x="8196932" y="2854326"/>
            <a:ext cx="385411" cy="382588"/>
            <a:chOff x="198" y="2688"/>
            <a:chExt cx="247" cy="241"/>
          </a:xfrm>
          <a:solidFill>
            <a:schemeClr val="bg1">
              <a:lumMod val="85000"/>
            </a:schemeClr>
          </a:solidFill>
        </p:grpSpPr>
        <p:sp>
          <p:nvSpPr>
            <p:cNvPr id="41" name="Rectangle 84"/>
            <p:cNvSpPr>
              <a:spLocks noChangeArrowheads="1"/>
            </p:cNvSpPr>
            <p:nvPr/>
          </p:nvSpPr>
          <p:spPr bwMode="auto">
            <a:xfrm>
              <a:off x="200" y="2756"/>
              <a:ext cx="184" cy="164"/>
            </a:xfrm>
            <a:prstGeom prst="rect">
              <a:avLst/>
            </a:prstGeom>
            <a:grp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42" name="Freeform 85"/>
            <p:cNvSpPr/>
            <p:nvPr/>
          </p:nvSpPr>
          <p:spPr bwMode="auto">
            <a:xfrm>
              <a:off x="198" y="2688"/>
              <a:ext cx="247" cy="73"/>
            </a:xfrm>
            <a:custGeom>
              <a:avLst/>
              <a:gdLst/>
              <a:ahLst/>
              <a:cxnLst>
                <a:cxn ang="0">
                  <a:pos x="0" y="293"/>
                </a:cxn>
                <a:cxn ang="0">
                  <a:pos x="177" y="0"/>
                </a:cxn>
                <a:cxn ang="0">
                  <a:pos x="742" y="0"/>
                </a:cxn>
                <a:cxn ang="0">
                  <a:pos x="563" y="293"/>
                </a:cxn>
                <a:cxn ang="0">
                  <a:pos x="0" y="293"/>
                </a:cxn>
              </a:cxnLst>
              <a:rect l="0" t="0" r="r" b="b"/>
              <a:pathLst>
                <a:path w="742" h="293">
                  <a:moveTo>
                    <a:pt x="0" y="293"/>
                  </a:moveTo>
                  <a:lnTo>
                    <a:pt x="177" y="0"/>
                  </a:lnTo>
                  <a:lnTo>
                    <a:pt x="742" y="0"/>
                  </a:lnTo>
                  <a:lnTo>
                    <a:pt x="563" y="293"/>
                  </a:lnTo>
                  <a:lnTo>
                    <a:pt x="0" y="293"/>
                  </a:lnTo>
                  <a:close/>
                </a:path>
              </a:pathLst>
            </a:custGeom>
            <a:grp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43" name="Freeform 86"/>
            <p:cNvSpPr/>
            <p:nvPr/>
          </p:nvSpPr>
          <p:spPr bwMode="auto">
            <a:xfrm>
              <a:off x="376" y="2688"/>
              <a:ext cx="59" cy="241"/>
            </a:xfrm>
            <a:custGeom>
              <a:avLst/>
              <a:gdLst/>
              <a:ahLst/>
              <a:cxnLst>
                <a:cxn ang="0">
                  <a:pos x="0" y="962"/>
                </a:cxn>
                <a:cxn ang="0">
                  <a:pos x="179" y="670"/>
                </a:cxn>
                <a:cxn ang="0">
                  <a:pos x="179" y="0"/>
                </a:cxn>
                <a:cxn ang="0">
                  <a:pos x="0" y="293"/>
                </a:cxn>
                <a:cxn ang="0">
                  <a:pos x="0" y="962"/>
                </a:cxn>
              </a:cxnLst>
              <a:rect l="0" t="0" r="r" b="b"/>
              <a:pathLst>
                <a:path w="179" h="962">
                  <a:moveTo>
                    <a:pt x="0" y="962"/>
                  </a:moveTo>
                  <a:lnTo>
                    <a:pt x="179" y="670"/>
                  </a:lnTo>
                  <a:lnTo>
                    <a:pt x="179" y="0"/>
                  </a:lnTo>
                  <a:lnTo>
                    <a:pt x="0" y="293"/>
                  </a:lnTo>
                  <a:lnTo>
                    <a:pt x="0" y="962"/>
                  </a:lnTo>
                  <a:close/>
                </a:path>
              </a:pathLst>
            </a:custGeom>
            <a:grp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nvGrpSpPr>
          <p:cNvPr id="29" name="Group 87"/>
          <p:cNvGrpSpPr/>
          <p:nvPr/>
        </p:nvGrpSpPr>
        <p:grpSpPr bwMode="auto">
          <a:xfrm>
            <a:off x="7725701" y="2870201"/>
            <a:ext cx="385411" cy="382588"/>
            <a:chOff x="198" y="2688"/>
            <a:chExt cx="247" cy="241"/>
          </a:xfrm>
          <a:solidFill>
            <a:schemeClr val="bg1">
              <a:lumMod val="85000"/>
            </a:schemeClr>
          </a:solidFill>
        </p:grpSpPr>
        <p:sp>
          <p:nvSpPr>
            <p:cNvPr id="38" name="Rectangle 88"/>
            <p:cNvSpPr>
              <a:spLocks noChangeArrowheads="1"/>
            </p:cNvSpPr>
            <p:nvPr/>
          </p:nvSpPr>
          <p:spPr bwMode="auto">
            <a:xfrm>
              <a:off x="200" y="2763"/>
              <a:ext cx="184" cy="164"/>
            </a:xfrm>
            <a:prstGeom prst="rect">
              <a:avLst/>
            </a:prstGeom>
            <a:grp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39" name="Freeform 89"/>
            <p:cNvSpPr/>
            <p:nvPr/>
          </p:nvSpPr>
          <p:spPr bwMode="auto">
            <a:xfrm>
              <a:off x="198" y="2688"/>
              <a:ext cx="247" cy="73"/>
            </a:xfrm>
            <a:custGeom>
              <a:avLst/>
              <a:gdLst/>
              <a:ahLst/>
              <a:cxnLst>
                <a:cxn ang="0">
                  <a:pos x="0" y="293"/>
                </a:cxn>
                <a:cxn ang="0">
                  <a:pos x="177" y="0"/>
                </a:cxn>
                <a:cxn ang="0">
                  <a:pos x="742" y="0"/>
                </a:cxn>
                <a:cxn ang="0">
                  <a:pos x="563" y="293"/>
                </a:cxn>
                <a:cxn ang="0">
                  <a:pos x="0" y="293"/>
                </a:cxn>
              </a:cxnLst>
              <a:rect l="0" t="0" r="r" b="b"/>
              <a:pathLst>
                <a:path w="742" h="293">
                  <a:moveTo>
                    <a:pt x="0" y="293"/>
                  </a:moveTo>
                  <a:lnTo>
                    <a:pt x="177" y="0"/>
                  </a:lnTo>
                  <a:lnTo>
                    <a:pt x="742" y="0"/>
                  </a:lnTo>
                  <a:lnTo>
                    <a:pt x="563" y="293"/>
                  </a:lnTo>
                  <a:lnTo>
                    <a:pt x="0" y="293"/>
                  </a:lnTo>
                  <a:close/>
                </a:path>
              </a:pathLst>
            </a:custGeom>
            <a:grp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40" name="Freeform 90"/>
            <p:cNvSpPr/>
            <p:nvPr/>
          </p:nvSpPr>
          <p:spPr bwMode="auto">
            <a:xfrm>
              <a:off x="376" y="2688"/>
              <a:ext cx="59" cy="241"/>
            </a:xfrm>
            <a:custGeom>
              <a:avLst/>
              <a:gdLst/>
              <a:ahLst/>
              <a:cxnLst>
                <a:cxn ang="0">
                  <a:pos x="0" y="962"/>
                </a:cxn>
                <a:cxn ang="0">
                  <a:pos x="179" y="670"/>
                </a:cxn>
                <a:cxn ang="0">
                  <a:pos x="179" y="0"/>
                </a:cxn>
                <a:cxn ang="0">
                  <a:pos x="0" y="293"/>
                </a:cxn>
                <a:cxn ang="0">
                  <a:pos x="0" y="962"/>
                </a:cxn>
              </a:cxnLst>
              <a:rect l="0" t="0" r="r" b="b"/>
              <a:pathLst>
                <a:path w="179" h="962">
                  <a:moveTo>
                    <a:pt x="0" y="962"/>
                  </a:moveTo>
                  <a:lnTo>
                    <a:pt x="179" y="670"/>
                  </a:lnTo>
                  <a:lnTo>
                    <a:pt x="179" y="0"/>
                  </a:lnTo>
                  <a:lnTo>
                    <a:pt x="0" y="293"/>
                  </a:lnTo>
                  <a:lnTo>
                    <a:pt x="0" y="962"/>
                  </a:lnTo>
                  <a:close/>
                </a:path>
              </a:pathLst>
            </a:custGeom>
            <a:grp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nvGrpSpPr>
          <p:cNvPr id="30" name="Group 95"/>
          <p:cNvGrpSpPr/>
          <p:nvPr/>
        </p:nvGrpSpPr>
        <p:grpSpPr bwMode="auto">
          <a:xfrm>
            <a:off x="8167285" y="4275138"/>
            <a:ext cx="385411" cy="382588"/>
            <a:chOff x="198" y="2688"/>
            <a:chExt cx="247" cy="241"/>
          </a:xfrm>
          <a:solidFill>
            <a:schemeClr val="bg1">
              <a:lumMod val="85000"/>
            </a:schemeClr>
          </a:solidFill>
        </p:grpSpPr>
        <p:sp>
          <p:nvSpPr>
            <p:cNvPr id="35" name="Rectangle 96"/>
            <p:cNvSpPr>
              <a:spLocks noChangeArrowheads="1"/>
            </p:cNvSpPr>
            <p:nvPr/>
          </p:nvSpPr>
          <p:spPr bwMode="auto">
            <a:xfrm>
              <a:off x="200" y="2756"/>
              <a:ext cx="184" cy="164"/>
            </a:xfrm>
            <a:prstGeom prst="rect">
              <a:avLst/>
            </a:prstGeom>
            <a:grp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36" name="Freeform 97"/>
            <p:cNvSpPr/>
            <p:nvPr/>
          </p:nvSpPr>
          <p:spPr bwMode="auto">
            <a:xfrm>
              <a:off x="198" y="2688"/>
              <a:ext cx="247" cy="73"/>
            </a:xfrm>
            <a:custGeom>
              <a:avLst/>
              <a:gdLst/>
              <a:ahLst/>
              <a:cxnLst>
                <a:cxn ang="0">
                  <a:pos x="0" y="293"/>
                </a:cxn>
                <a:cxn ang="0">
                  <a:pos x="177" y="0"/>
                </a:cxn>
                <a:cxn ang="0">
                  <a:pos x="742" y="0"/>
                </a:cxn>
                <a:cxn ang="0">
                  <a:pos x="563" y="293"/>
                </a:cxn>
                <a:cxn ang="0">
                  <a:pos x="0" y="293"/>
                </a:cxn>
              </a:cxnLst>
              <a:rect l="0" t="0" r="r" b="b"/>
              <a:pathLst>
                <a:path w="742" h="293">
                  <a:moveTo>
                    <a:pt x="0" y="293"/>
                  </a:moveTo>
                  <a:lnTo>
                    <a:pt x="177" y="0"/>
                  </a:lnTo>
                  <a:lnTo>
                    <a:pt x="742" y="0"/>
                  </a:lnTo>
                  <a:lnTo>
                    <a:pt x="563" y="293"/>
                  </a:lnTo>
                  <a:lnTo>
                    <a:pt x="0" y="293"/>
                  </a:lnTo>
                  <a:close/>
                </a:path>
              </a:pathLst>
            </a:custGeom>
            <a:grp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37" name="Freeform 98"/>
            <p:cNvSpPr/>
            <p:nvPr/>
          </p:nvSpPr>
          <p:spPr bwMode="auto">
            <a:xfrm>
              <a:off x="376" y="2688"/>
              <a:ext cx="59" cy="241"/>
            </a:xfrm>
            <a:custGeom>
              <a:avLst/>
              <a:gdLst/>
              <a:ahLst/>
              <a:cxnLst>
                <a:cxn ang="0">
                  <a:pos x="0" y="962"/>
                </a:cxn>
                <a:cxn ang="0">
                  <a:pos x="179" y="670"/>
                </a:cxn>
                <a:cxn ang="0">
                  <a:pos x="179" y="0"/>
                </a:cxn>
                <a:cxn ang="0">
                  <a:pos x="0" y="293"/>
                </a:cxn>
                <a:cxn ang="0">
                  <a:pos x="0" y="962"/>
                </a:cxn>
              </a:cxnLst>
              <a:rect l="0" t="0" r="r" b="b"/>
              <a:pathLst>
                <a:path w="179" h="962">
                  <a:moveTo>
                    <a:pt x="0" y="962"/>
                  </a:moveTo>
                  <a:lnTo>
                    <a:pt x="179" y="670"/>
                  </a:lnTo>
                  <a:lnTo>
                    <a:pt x="179" y="0"/>
                  </a:lnTo>
                  <a:lnTo>
                    <a:pt x="0" y="293"/>
                  </a:lnTo>
                  <a:lnTo>
                    <a:pt x="0" y="962"/>
                  </a:lnTo>
                  <a:close/>
                </a:path>
              </a:pathLst>
            </a:custGeom>
            <a:grp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nvGrpSpPr>
          <p:cNvPr id="31" name="Group 99"/>
          <p:cNvGrpSpPr/>
          <p:nvPr/>
        </p:nvGrpSpPr>
        <p:grpSpPr bwMode="auto">
          <a:xfrm>
            <a:off x="7697614" y="4275138"/>
            <a:ext cx="385411" cy="382588"/>
            <a:chOff x="198" y="2688"/>
            <a:chExt cx="247" cy="241"/>
          </a:xfrm>
          <a:solidFill>
            <a:schemeClr val="bg1">
              <a:lumMod val="85000"/>
            </a:schemeClr>
          </a:solidFill>
        </p:grpSpPr>
        <p:sp>
          <p:nvSpPr>
            <p:cNvPr id="32" name="Rectangle 100"/>
            <p:cNvSpPr>
              <a:spLocks noChangeArrowheads="1"/>
            </p:cNvSpPr>
            <p:nvPr/>
          </p:nvSpPr>
          <p:spPr bwMode="auto">
            <a:xfrm>
              <a:off x="200" y="2756"/>
              <a:ext cx="184" cy="164"/>
            </a:xfrm>
            <a:prstGeom prst="rect">
              <a:avLst/>
            </a:prstGeom>
            <a:grp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33" name="Freeform 101"/>
            <p:cNvSpPr/>
            <p:nvPr/>
          </p:nvSpPr>
          <p:spPr bwMode="auto">
            <a:xfrm>
              <a:off x="198" y="2688"/>
              <a:ext cx="247" cy="73"/>
            </a:xfrm>
            <a:custGeom>
              <a:avLst/>
              <a:gdLst/>
              <a:ahLst/>
              <a:cxnLst>
                <a:cxn ang="0">
                  <a:pos x="0" y="293"/>
                </a:cxn>
                <a:cxn ang="0">
                  <a:pos x="177" y="0"/>
                </a:cxn>
                <a:cxn ang="0">
                  <a:pos x="742" y="0"/>
                </a:cxn>
                <a:cxn ang="0">
                  <a:pos x="563" y="293"/>
                </a:cxn>
                <a:cxn ang="0">
                  <a:pos x="0" y="293"/>
                </a:cxn>
              </a:cxnLst>
              <a:rect l="0" t="0" r="r" b="b"/>
              <a:pathLst>
                <a:path w="742" h="293">
                  <a:moveTo>
                    <a:pt x="0" y="293"/>
                  </a:moveTo>
                  <a:lnTo>
                    <a:pt x="177" y="0"/>
                  </a:lnTo>
                  <a:lnTo>
                    <a:pt x="742" y="0"/>
                  </a:lnTo>
                  <a:lnTo>
                    <a:pt x="563" y="293"/>
                  </a:lnTo>
                  <a:lnTo>
                    <a:pt x="0" y="293"/>
                  </a:lnTo>
                  <a:close/>
                </a:path>
              </a:pathLst>
            </a:custGeom>
            <a:grp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34" name="Freeform 102"/>
            <p:cNvSpPr/>
            <p:nvPr/>
          </p:nvSpPr>
          <p:spPr bwMode="auto">
            <a:xfrm>
              <a:off x="376" y="2688"/>
              <a:ext cx="59" cy="241"/>
            </a:xfrm>
            <a:custGeom>
              <a:avLst/>
              <a:gdLst/>
              <a:ahLst/>
              <a:cxnLst>
                <a:cxn ang="0">
                  <a:pos x="0" y="962"/>
                </a:cxn>
                <a:cxn ang="0">
                  <a:pos x="179" y="670"/>
                </a:cxn>
                <a:cxn ang="0">
                  <a:pos x="179" y="0"/>
                </a:cxn>
                <a:cxn ang="0">
                  <a:pos x="0" y="293"/>
                </a:cxn>
                <a:cxn ang="0">
                  <a:pos x="0" y="962"/>
                </a:cxn>
              </a:cxnLst>
              <a:rect l="0" t="0" r="r" b="b"/>
              <a:pathLst>
                <a:path w="179" h="962">
                  <a:moveTo>
                    <a:pt x="0" y="962"/>
                  </a:moveTo>
                  <a:lnTo>
                    <a:pt x="179" y="670"/>
                  </a:lnTo>
                  <a:lnTo>
                    <a:pt x="179" y="0"/>
                  </a:lnTo>
                  <a:lnTo>
                    <a:pt x="0" y="293"/>
                  </a:lnTo>
                  <a:lnTo>
                    <a:pt x="0" y="962"/>
                  </a:lnTo>
                  <a:close/>
                </a:path>
              </a:pathLst>
            </a:custGeom>
            <a:grp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sp>
        <p:nvSpPr>
          <p:cNvPr id="49" name="Freeform 498"/>
          <p:cNvSpPr/>
          <p:nvPr/>
        </p:nvSpPr>
        <p:spPr bwMode="auto">
          <a:xfrm>
            <a:off x="4399149" y="2825751"/>
            <a:ext cx="1712913" cy="658812"/>
          </a:xfrm>
          <a:custGeom>
            <a:avLst/>
            <a:gdLst/>
            <a:ahLst/>
            <a:cxnLst>
              <a:cxn ang="0">
                <a:pos x="2056" y="1334"/>
              </a:cxn>
              <a:cxn ang="0">
                <a:pos x="2056" y="1073"/>
              </a:cxn>
              <a:cxn ang="0">
                <a:pos x="5" y="1069"/>
              </a:cxn>
              <a:cxn ang="0">
                <a:pos x="0" y="299"/>
              </a:cxn>
              <a:cxn ang="0">
                <a:pos x="2044" y="299"/>
              </a:cxn>
              <a:cxn ang="0">
                <a:pos x="2042" y="0"/>
              </a:cxn>
              <a:cxn ang="0">
                <a:pos x="3238" y="669"/>
              </a:cxn>
              <a:cxn ang="0">
                <a:pos x="2056" y="1334"/>
              </a:cxn>
            </a:cxnLst>
            <a:rect l="0" t="0" r="r" b="b"/>
            <a:pathLst>
              <a:path w="3238" h="1334">
                <a:moveTo>
                  <a:pt x="2056" y="1334"/>
                </a:moveTo>
                <a:lnTo>
                  <a:pt x="2056" y="1073"/>
                </a:lnTo>
                <a:lnTo>
                  <a:pt x="5" y="1069"/>
                </a:lnTo>
                <a:lnTo>
                  <a:pt x="0" y="299"/>
                </a:lnTo>
                <a:lnTo>
                  <a:pt x="2044" y="299"/>
                </a:lnTo>
                <a:lnTo>
                  <a:pt x="2042" y="0"/>
                </a:lnTo>
                <a:lnTo>
                  <a:pt x="3238" y="669"/>
                </a:lnTo>
                <a:lnTo>
                  <a:pt x="2056" y="1334"/>
                </a:lnTo>
                <a:close/>
              </a:path>
            </a:pathLst>
          </a:custGeom>
          <a:solidFill>
            <a:schemeClr val="bg1">
              <a:lumMod val="85000"/>
            </a:schemeClr>
          </a:solidFill>
          <a:ln w="7938">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0" name="Freeform 500"/>
          <p:cNvSpPr/>
          <p:nvPr/>
        </p:nvSpPr>
        <p:spPr bwMode="auto">
          <a:xfrm>
            <a:off x="4395974" y="3994151"/>
            <a:ext cx="1712913" cy="660400"/>
          </a:xfrm>
          <a:custGeom>
            <a:avLst/>
            <a:gdLst/>
            <a:ahLst/>
            <a:cxnLst>
              <a:cxn ang="0">
                <a:pos x="2055" y="1334"/>
              </a:cxn>
              <a:cxn ang="0">
                <a:pos x="2055" y="1073"/>
              </a:cxn>
              <a:cxn ang="0">
                <a:pos x="5" y="1069"/>
              </a:cxn>
              <a:cxn ang="0">
                <a:pos x="0" y="299"/>
              </a:cxn>
              <a:cxn ang="0">
                <a:pos x="2044" y="299"/>
              </a:cxn>
              <a:cxn ang="0">
                <a:pos x="2041" y="0"/>
              </a:cxn>
              <a:cxn ang="0">
                <a:pos x="3238" y="669"/>
              </a:cxn>
              <a:cxn ang="0">
                <a:pos x="2055" y="1334"/>
              </a:cxn>
            </a:cxnLst>
            <a:rect l="0" t="0" r="r" b="b"/>
            <a:pathLst>
              <a:path w="3238" h="1334">
                <a:moveTo>
                  <a:pt x="2055" y="1334"/>
                </a:moveTo>
                <a:lnTo>
                  <a:pt x="2055" y="1073"/>
                </a:lnTo>
                <a:lnTo>
                  <a:pt x="5" y="1069"/>
                </a:lnTo>
                <a:lnTo>
                  <a:pt x="0" y="299"/>
                </a:lnTo>
                <a:lnTo>
                  <a:pt x="2044" y="299"/>
                </a:lnTo>
                <a:lnTo>
                  <a:pt x="2041" y="0"/>
                </a:lnTo>
                <a:lnTo>
                  <a:pt x="3238" y="669"/>
                </a:lnTo>
                <a:lnTo>
                  <a:pt x="2055" y="1334"/>
                </a:lnTo>
                <a:close/>
              </a:path>
            </a:pathLst>
          </a:custGeom>
          <a:solidFill>
            <a:schemeClr val="bg1">
              <a:lumMod val="85000"/>
            </a:schemeClr>
          </a:solidFill>
          <a:ln w="7938">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nvGrpSpPr>
          <p:cNvPr id="51" name="Group 515"/>
          <p:cNvGrpSpPr/>
          <p:nvPr/>
        </p:nvGrpSpPr>
        <p:grpSpPr bwMode="auto">
          <a:xfrm>
            <a:off x="1889255" y="1771651"/>
            <a:ext cx="3904776" cy="4076699"/>
            <a:chOff x="232" y="1111"/>
            <a:chExt cx="2761" cy="2568"/>
          </a:xfrm>
        </p:grpSpPr>
        <p:sp>
          <p:nvSpPr>
            <p:cNvPr id="52" name="Freeform 297"/>
            <p:cNvSpPr/>
            <p:nvPr/>
          </p:nvSpPr>
          <p:spPr bwMode="auto">
            <a:xfrm>
              <a:off x="937" y="1848"/>
              <a:ext cx="655" cy="231"/>
            </a:xfrm>
            <a:custGeom>
              <a:avLst/>
              <a:gdLst/>
              <a:ahLst/>
              <a:cxnLst>
                <a:cxn ang="0">
                  <a:pos x="0" y="501"/>
                </a:cxn>
                <a:cxn ang="0">
                  <a:pos x="1256" y="506"/>
                </a:cxn>
                <a:cxn ang="0">
                  <a:pos x="811" y="738"/>
                </a:cxn>
                <a:cxn ang="0">
                  <a:pos x="1281" y="741"/>
                </a:cxn>
                <a:cxn ang="0">
                  <a:pos x="1963" y="383"/>
                </a:cxn>
                <a:cxn ang="0">
                  <a:pos x="1284" y="3"/>
                </a:cxn>
                <a:cxn ang="0">
                  <a:pos x="809" y="0"/>
                </a:cxn>
                <a:cxn ang="0">
                  <a:pos x="1256" y="244"/>
                </a:cxn>
                <a:cxn ang="0">
                  <a:pos x="0" y="239"/>
                </a:cxn>
                <a:cxn ang="0">
                  <a:pos x="0" y="501"/>
                </a:cxn>
              </a:cxnLst>
              <a:rect l="0" t="0" r="r" b="b"/>
              <a:pathLst>
                <a:path w="1963" h="741">
                  <a:moveTo>
                    <a:pt x="0" y="501"/>
                  </a:moveTo>
                  <a:lnTo>
                    <a:pt x="1256" y="506"/>
                  </a:lnTo>
                  <a:lnTo>
                    <a:pt x="811" y="738"/>
                  </a:lnTo>
                  <a:lnTo>
                    <a:pt x="1281" y="741"/>
                  </a:lnTo>
                  <a:lnTo>
                    <a:pt x="1963" y="383"/>
                  </a:lnTo>
                  <a:lnTo>
                    <a:pt x="1284" y="3"/>
                  </a:lnTo>
                  <a:lnTo>
                    <a:pt x="809" y="0"/>
                  </a:lnTo>
                  <a:lnTo>
                    <a:pt x="1256" y="244"/>
                  </a:lnTo>
                  <a:lnTo>
                    <a:pt x="0" y="239"/>
                  </a:lnTo>
                  <a:lnTo>
                    <a:pt x="0" y="501"/>
                  </a:lnTo>
                  <a:close/>
                </a:path>
              </a:pathLst>
            </a:custGeom>
            <a:solidFill>
              <a:schemeClr val="bg1">
                <a:lumMod val="85000"/>
              </a:schemeClr>
            </a:solidFill>
            <a:ln w="7938">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3" name="Rectangle 300"/>
            <p:cNvSpPr>
              <a:spLocks noChangeArrowheads="1"/>
            </p:cNvSpPr>
            <p:nvPr/>
          </p:nvSpPr>
          <p:spPr bwMode="auto">
            <a:xfrm>
              <a:off x="1725" y="1111"/>
              <a:ext cx="245"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solidFill>
                    <a:srgbClr val="000000"/>
                  </a:solidFill>
                  <a:latin typeface="Huawei Sans" panose="020C0503030203020204" pitchFamily="34" charset="0"/>
                </a:rPr>
                <a:t>POH</a:t>
              </a:r>
              <a:endParaRPr lang="en-US" altLang="zh-CN" sz="1800" i="1" dirty="0">
                <a:latin typeface="Huawei Sans" panose="020C0503030203020204" pitchFamily="34" charset="0"/>
              </a:endParaRPr>
            </a:p>
          </p:txBody>
        </p:sp>
        <p:sp>
          <p:nvSpPr>
            <p:cNvPr id="54" name="Freeform 301"/>
            <p:cNvSpPr/>
            <p:nvPr/>
          </p:nvSpPr>
          <p:spPr bwMode="auto">
            <a:xfrm>
              <a:off x="1755" y="1284"/>
              <a:ext cx="247" cy="442"/>
            </a:xfrm>
            <a:custGeom>
              <a:avLst/>
              <a:gdLst/>
              <a:ahLst/>
              <a:cxnLst>
                <a:cxn ang="0">
                  <a:pos x="232" y="1"/>
                </a:cxn>
                <a:cxn ang="0">
                  <a:pos x="237" y="907"/>
                </a:cxn>
                <a:cxn ang="0">
                  <a:pos x="0" y="588"/>
                </a:cxn>
                <a:cxn ang="0">
                  <a:pos x="3" y="928"/>
                </a:cxn>
                <a:cxn ang="0">
                  <a:pos x="364" y="1417"/>
                </a:cxn>
                <a:cxn ang="0">
                  <a:pos x="740" y="923"/>
                </a:cxn>
                <a:cxn ang="0">
                  <a:pos x="738" y="580"/>
                </a:cxn>
                <a:cxn ang="0">
                  <a:pos x="500" y="905"/>
                </a:cxn>
                <a:cxn ang="0">
                  <a:pos x="494" y="0"/>
                </a:cxn>
                <a:cxn ang="0">
                  <a:pos x="232" y="1"/>
                </a:cxn>
              </a:cxnLst>
              <a:rect l="0" t="0" r="r" b="b"/>
              <a:pathLst>
                <a:path w="740" h="1417">
                  <a:moveTo>
                    <a:pt x="232" y="1"/>
                  </a:moveTo>
                  <a:lnTo>
                    <a:pt x="237" y="907"/>
                  </a:lnTo>
                  <a:lnTo>
                    <a:pt x="0" y="588"/>
                  </a:lnTo>
                  <a:lnTo>
                    <a:pt x="3" y="928"/>
                  </a:lnTo>
                  <a:lnTo>
                    <a:pt x="364" y="1417"/>
                  </a:lnTo>
                  <a:lnTo>
                    <a:pt x="740" y="923"/>
                  </a:lnTo>
                  <a:lnTo>
                    <a:pt x="738" y="580"/>
                  </a:lnTo>
                  <a:lnTo>
                    <a:pt x="500" y="905"/>
                  </a:lnTo>
                  <a:lnTo>
                    <a:pt x="494" y="0"/>
                  </a:lnTo>
                  <a:lnTo>
                    <a:pt x="232" y="1"/>
                  </a:lnTo>
                  <a:close/>
                </a:path>
              </a:pathLst>
            </a:custGeom>
            <a:solidFill>
              <a:schemeClr val="bg1">
                <a:lumMod val="85000"/>
              </a:schemeClr>
            </a:solidFill>
            <a:ln w="7938">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5" name="Freeform 302"/>
            <p:cNvSpPr/>
            <p:nvPr/>
          </p:nvSpPr>
          <p:spPr bwMode="auto">
            <a:xfrm>
              <a:off x="940" y="2598"/>
              <a:ext cx="653" cy="231"/>
            </a:xfrm>
            <a:custGeom>
              <a:avLst/>
              <a:gdLst/>
              <a:ahLst/>
              <a:cxnLst>
                <a:cxn ang="0">
                  <a:pos x="0" y="499"/>
                </a:cxn>
                <a:cxn ang="0">
                  <a:pos x="1253" y="505"/>
                </a:cxn>
                <a:cxn ang="0">
                  <a:pos x="809" y="738"/>
                </a:cxn>
                <a:cxn ang="0">
                  <a:pos x="1279" y="740"/>
                </a:cxn>
                <a:cxn ang="0">
                  <a:pos x="1959" y="383"/>
                </a:cxn>
                <a:cxn ang="0">
                  <a:pos x="1281" y="2"/>
                </a:cxn>
                <a:cxn ang="0">
                  <a:pos x="807" y="0"/>
                </a:cxn>
                <a:cxn ang="0">
                  <a:pos x="1253" y="242"/>
                </a:cxn>
                <a:cxn ang="0">
                  <a:pos x="0" y="237"/>
                </a:cxn>
                <a:cxn ang="0">
                  <a:pos x="0" y="499"/>
                </a:cxn>
              </a:cxnLst>
              <a:rect l="0" t="0" r="r" b="b"/>
              <a:pathLst>
                <a:path w="1959" h="740">
                  <a:moveTo>
                    <a:pt x="0" y="499"/>
                  </a:moveTo>
                  <a:lnTo>
                    <a:pt x="1253" y="505"/>
                  </a:lnTo>
                  <a:lnTo>
                    <a:pt x="809" y="738"/>
                  </a:lnTo>
                  <a:lnTo>
                    <a:pt x="1279" y="740"/>
                  </a:lnTo>
                  <a:lnTo>
                    <a:pt x="1959" y="383"/>
                  </a:lnTo>
                  <a:lnTo>
                    <a:pt x="1281" y="2"/>
                  </a:lnTo>
                  <a:lnTo>
                    <a:pt x="807" y="0"/>
                  </a:lnTo>
                  <a:lnTo>
                    <a:pt x="1253" y="242"/>
                  </a:lnTo>
                  <a:lnTo>
                    <a:pt x="0" y="237"/>
                  </a:lnTo>
                  <a:lnTo>
                    <a:pt x="0" y="499"/>
                  </a:lnTo>
                  <a:close/>
                </a:path>
              </a:pathLst>
            </a:custGeom>
            <a:solidFill>
              <a:schemeClr val="bg1">
                <a:lumMod val="85000"/>
              </a:schemeClr>
            </a:solidFill>
            <a:ln w="7938">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7" name="Rectangle 494"/>
            <p:cNvSpPr>
              <a:spLocks noChangeArrowheads="1"/>
            </p:cNvSpPr>
            <p:nvPr/>
          </p:nvSpPr>
          <p:spPr bwMode="auto">
            <a:xfrm>
              <a:off x="1666" y="3505"/>
              <a:ext cx="245"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solidFill>
                    <a:srgbClr val="000000"/>
                  </a:solidFill>
                  <a:latin typeface="Huawei Sans" panose="020C0503030203020204" pitchFamily="34" charset="0"/>
                </a:rPr>
                <a:t>POH</a:t>
              </a:r>
              <a:endParaRPr lang="en-US" altLang="zh-CN" sz="1800" i="1" dirty="0">
                <a:latin typeface="Huawei Sans" panose="020C0503030203020204" pitchFamily="34" charset="0"/>
              </a:endParaRPr>
            </a:p>
          </p:txBody>
        </p:sp>
        <p:sp>
          <p:nvSpPr>
            <p:cNvPr id="58" name="Freeform 495"/>
            <p:cNvSpPr/>
            <p:nvPr/>
          </p:nvSpPr>
          <p:spPr bwMode="auto">
            <a:xfrm>
              <a:off x="1698" y="2990"/>
              <a:ext cx="247" cy="489"/>
            </a:xfrm>
            <a:custGeom>
              <a:avLst/>
              <a:gdLst/>
              <a:ahLst/>
              <a:cxnLst>
                <a:cxn ang="0">
                  <a:pos x="495" y="1656"/>
                </a:cxn>
                <a:cxn ang="0">
                  <a:pos x="507" y="599"/>
                </a:cxn>
                <a:cxn ang="0">
                  <a:pos x="737" y="975"/>
                </a:cxn>
                <a:cxn ang="0">
                  <a:pos x="741" y="578"/>
                </a:cxn>
                <a:cxn ang="0">
                  <a:pos x="388" y="0"/>
                </a:cxn>
                <a:cxn ang="0">
                  <a:pos x="4" y="571"/>
                </a:cxn>
                <a:cxn ang="0">
                  <a:pos x="0" y="972"/>
                </a:cxn>
                <a:cxn ang="0">
                  <a:pos x="244" y="596"/>
                </a:cxn>
                <a:cxn ang="0">
                  <a:pos x="233" y="1655"/>
                </a:cxn>
                <a:cxn ang="0">
                  <a:pos x="495" y="1656"/>
                </a:cxn>
              </a:cxnLst>
              <a:rect l="0" t="0" r="r" b="b"/>
              <a:pathLst>
                <a:path w="741" h="1656">
                  <a:moveTo>
                    <a:pt x="495" y="1656"/>
                  </a:moveTo>
                  <a:lnTo>
                    <a:pt x="507" y="599"/>
                  </a:lnTo>
                  <a:lnTo>
                    <a:pt x="737" y="975"/>
                  </a:lnTo>
                  <a:lnTo>
                    <a:pt x="741" y="578"/>
                  </a:lnTo>
                  <a:lnTo>
                    <a:pt x="388" y="0"/>
                  </a:lnTo>
                  <a:lnTo>
                    <a:pt x="4" y="571"/>
                  </a:lnTo>
                  <a:lnTo>
                    <a:pt x="0" y="972"/>
                  </a:lnTo>
                  <a:lnTo>
                    <a:pt x="244" y="596"/>
                  </a:lnTo>
                  <a:lnTo>
                    <a:pt x="233" y="1655"/>
                  </a:lnTo>
                  <a:lnTo>
                    <a:pt x="495" y="1656"/>
                  </a:lnTo>
                  <a:close/>
                </a:path>
              </a:pathLst>
            </a:custGeom>
            <a:solidFill>
              <a:schemeClr val="bg1">
                <a:lumMod val="85000"/>
              </a:schemeClr>
            </a:solidFill>
            <a:ln w="7938">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9" name="Rectangle 496"/>
            <p:cNvSpPr>
              <a:spLocks noChangeArrowheads="1"/>
            </p:cNvSpPr>
            <p:nvPr/>
          </p:nvSpPr>
          <p:spPr bwMode="auto">
            <a:xfrm>
              <a:off x="232" y="1908"/>
              <a:ext cx="580" cy="155"/>
            </a:xfrm>
            <a:prstGeom prst="rect">
              <a:avLst/>
            </a:prstGeom>
            <a:noFill/>
            <a:ln w="9525">
              <a:noFill/>
              <a:miter lim="800000"/>
            </a:ln>
          </p:spPr>
          <p:txBody>
            <a:bodyPr wrap="none" lIns="0" tIns="0" rIns="0" bIns="0">
              <a:noAutofit/>
            </a:bodyPr>
            <a:lstStyle/>
            <a:p>
              <a:pPr algn="ctr" fontAlgn="ctr">
                <a:lnSpc>
                  <a:spcPct val="100000"/>
                </a:lnSpc>
                <a:spcAft>
                  <a:spcPct val="0"/>
                </a:spcAft>
                <a:buSzTx/>
                <a:buFontTx/>
                <a:buNone/>
              </a:pPr>
              <a:r>
                <a:rPr lang="pt" sz="1400" dirty="0">
                  <a:latin typeface="Huawei Sans" panose="020C0503030203020204" pitchFamily="34" charset="0"/>
                </a:rPr>
                <a:t>Sinal de baixa </a:t>
              </a:r>
            </a:p>
            <a:p>
              <a:pPr algn="ctr" fontAlgn="ctr">
                <a:lnSpc>
                  <a:spcPct val="100000"/>
                </a:lnSpc>
                <a:spcAft>
                  <a:spcPct val="0"/>
                </a:spcAft>
                <a:buSzTx/>
                <a:buFontTx/>
                <a:buNone/>
              </a:pPr>
              <a:r>
                <a:rPr lang="pt" sz="1400" dirty="0">
                  <a:latin typeface="Huawei Sans" panose="020C0503030203020204" pitchFamily="34" charset="0"/>
                </a:rPr>
                <a:t>taxa</a:t>
              </a:r>
              <a:endParaRPr lang="en-US" altLang="zh-CN" sz="1400" i="1" dirty="0">
                <a:latin typeface="Huawei Sans" panose="020C0503030203020204" pitchFamily="34" charset="0"/>
              </a:endParaRPr>
            </a:p>
          </p:txBody>
        </p:sp>
        <p:sp>
          <p:nvSpPr>
            <p:cNvPr id="60" name="Rectangle 497"/>
            <p:cNvSpPr>
              <a:spLocks noChangeArrowheads="1"/>
            </p:cNvSpPr>
            <p:nvPr/>
          </p:nvSpPr>
          <p:spPr bwMode="auto">
            <a:xfrm>
              <a:off x="232" y="2659"/>
              <a:ext cx="580" cy="155"/>
            </a:xfrm>
            <a:prstGeom prst="rect">
              <a:avLst/>
            </a:prstGeom>
            <a:noFill/>
            <a:ln w="9525">
              <a:noFill/>
              <a:miter lim="800000"/>
            </a:ln>
          </p:spPr>
          <p:txBody>
            <a:bodyPr wrap="none" lIns="0" tIns="0" rIns="0" bIns="0">
              <a:noAutofit/>
            </a:bodyPr>
            <a:lstStyle/>
            <a:p>
              <a:pPr algn="ctr" fontAlgn="ctr">
                <a:lnSpc>
                  <a:spcPct val="100000"/>
                </a:lnSpc>
                <a:spcAft>
                  <a:spcPct val="0"/>
                </a:spcAft>
                <a:buSzTx/>
                <a:buFontTx/>
                <a:buNone/>
              </a:pPr>
              <a:r>
                <a:rPr lang="pt" sz="1400" dirty="0">
                  <a:latin typeface="Huawei Sans" panose="020C0503030203020204" pitchFamily="34" charset="0"/>
                </a:rPr>
                <a:t>Sinal de baixa </a:t>
              </a:r>
            </a:p>
            <a:p>
              <a:pPr algn="ctr" fontAlgn="ctr">
                <a:lnSpc>
                  <a:spcPct val="100000"/>
                </a:lnSpc>
                <a:spcAft>
                  <a:spcPct val="0"/>
                </a:spcAft>
                <a:buSzTx/>
                <a:buFontTx/>
                <a:buNone/>
              </a:pPr>
              <a:r>
                <a:rPr lang="pt" sz="1400" dirty="0">
                  <a:latin typeface="Huawei Sans" panose="020C0503030203020204" pitchFamily="34" charset="0"/>
                </a:rPr>
                <a:t>taxa</a:t>
              </a:r>
              <a:endParaRPr lang="en-US" altLang="zh-CN" sz="1400" i="1" dirty="0">
                <a:latin typeface="Huawei Sans" panose="020C0503030203020204" pitchFamily="34" charset="0"/>
              </a:endParaRPr>
            </a:p>
          </p:txBody>
        </p:sp>
        <p:sp>
          <p:nvSpPr>
            <p:cNvPr id="61" name="Rectangle 499"/>
            <p:cNvSpPr>
              <a:spLocks noChangeArrowheads="1"/>
            </p:cNvSpPr>
            <p:nvPr/>
          </p:nvSpPr>
          <p:spPr bwMode="auto">
            <a:xfrm>
              <a:off x="2178" y="1868"/>
              <a:ext cx="815" cy="136"/>
            </a:xfrm>
            <a:prstGeom prst="rect">
              <a:avLst/>
            </a:prstGeom>
            <a:noFill/>
            <a:ln w="9525">
              <a:noFill/>
              <a:miter lim="800000"/>
            </a:ln>
          </p:spPr>
          <p:txBody>
            <a:bodyPr wrap="square" lIns="0" tIns="0" rIns="0" bIns="0">
              <a:noAutofit/>
            </a:bodyPr>
            <a:lstStyle/>
            <a:p>
              <a:pPr fontAlgn="ctr">
                <a:lnSpc>
                  <a:spcPct val="100000"/>
                </a:lnSpc>
                <a:spcAft>
                  <a:spcPct val="0"/>
                </a:spcAft>
                <a:buSzTx/>
                <a:buFontTx/>
                <a:buNone/>
              </a:pPr>
              <a:r>
                <a:rPr lang="pt-BR" sz="1200" dirty="0">
                  <a:solidFill>
                    <a:srgbClr val="000000"/>
                  </a:solidFill>
                  <a:latin typeface="Huawei Sans" panose="020C0503030203020204" pitchFamily="34" charset="0"/>
                </a:rPr>
                <a:t>Empacotamento</a:t>
              </a:r>
              <a:r>
                <a:rPr lang="pt" sz="1200" dirty="0">
                  <a:solidFill>
                    <a:srgbClr val="000000"/>
                  </a:solidFill>
                  <a:latin typeface="Huawei Sans" panose="020C0503030203020204" pitchFamily="34" charset="0"/>
                </a:rPr>
                <a:t> e localização</a:t>
              </a:r>
              <a:endParaRPr lang="en-US" altLang="zh-CN" sz="1200" i="1" dirty="0">
                <a:latin typeface="Huawei Sans" panose="020C0503030203020204" pitchFamily="34" charset="0"/>
              </a:endParaRPr>
            </a:p>
          </p:txBody>
        </p:sp>
        <p:grpSp>
          <p:nvGrpSpPr>
            <p:cNvPr id="63" name="Group 502"/>
            <p:cNvGrpSpPr/>
            <p:nvPr/>
          </p:nvGrpSpPr>
          <p:grpSpPr bwMode="auto">
            <a:xfrm>
              <a:off x="1577" y="2474"/>
              <a:ext cx="565" cy="521"/>
              <a:chOff x="198" y="2688"/>
              <a:chExt cx="239" cy="239"/>
            </a:xfrm>
          </p:grpSpPr>
          <p:sp>
            <p:nvSpPr>
              <p:cNvPr id="71" name="Rectangle 503"/>
              <p:cNvSpPr>
                <a:spLocks noChangeArrowheads="1"/>
              </p:cNvSpPr>
              <p:nvPr/>
            </p:nvSpPr>
            <p:spPr bwMode="auto">
              <a:xfrm>
                <a:off x="198" y="2763"/>
                <a:ext cx="180" cy="164"/>
              </a:xfrm>
              <a:prstGeom prst="rect">
                <a:avLst/>
              </a:prstGeom>
              <a:solidFill>
                <a:schemeClr val="bg1">
                  <a:lumMod val="85000"/>
                </a:schemeClr>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72" name="Freeform 504"/>
              <p:cNvSpPr/>
              <p:nvPr/>
            </p:nvSpPr>
            <p:spPr bwMode="auto">
              <a:xfrm>
                <a:off x="198" y="2688"/>
                <a:ext cx="239" cy="73"/>
              </a:xfrm>
              <a:custGeom>
                <a:avLst/>
                <a:gdLst/>
                <a:ahLst/>
                <a:cxnLst>
                  <a:cxn ang="0">
                    <a:pos x="0" y="293"/>
                  </a:cxn>
                  <a:cxn ang="0">
                    <a:pos x="177" y="0"/>
                  </a:cxn>
                  <a:cxn ang="0">
                    <a:pos x="742" y="0"/>
                  </a:cxn>
                  <a:cxn ang="0">
                    <a:pos x="563" y="293"/>
                  </a:cxn>
                  <a:cxn ang="0">
                    <a:pos x="0" y="293"/>
                  </a:cxn>
                </a:cxnLst>
                <a:rect l="0" t="0" r="r" b="b"/>
                <a:pathLst>
                  <a:path w="742" h="293">
                    <a:moveTo>
                      <a:pt x="0" y="293"/>
                    </a:moveTo>
                    <a:lnTo>
                      <a:pt x="177" y="0"/>
                    </a:lnTo>
                    <a:lnTo>
                      <a:pt x="742" y="0"/>
                    </a:lnTo>
                    <a:lnTo>
                      <a:pt x="563" y="293"/>
                    </a:lnTo>
                    <a:lnTo>
                      <a:pt x="0" y="293"/>
                    </a:lnTo>
                    <a:close/>
                  </a:path>
                </a:pathLst>
              </a:custGeom>
              <a:solidFill>
                <a:schemeClr val="bg1">
                  <a:lumMod val="85000"/>
                </a:schemeClr>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73" name="Freeform 505"/>
              <p:cNvSpPr/>
              <p:nvPr/>
            </p:nvSpPr>
            <p:spPr bwMode="auto">
              <a:xfrm>
                <a:off x="376" y="2688"/>
                <a:ext cx="59" cy="239"/>
              </a:xfrm>
              <a:custGeom>
                <a:avLst/>
                <a:gdLst/>
                <a:ahLst/>
                <a:cxnLst>
                  <a:cxn ang="0">
                    <a:pos x="0" y="962"/>
                  </a:cxn>
                  <a:cxn ang="0">
                    <a:pos x="179" y="670"/>
                  </a:cxn>
                  <a:cxn ang="0">
                    <a:pos x="179" y="0"/>
                  </a:cxn>
                  <a:cxn ang="0">
                    <a:pos x="0" y="293"/>
                  </a:cxn>
                  <a:cxn ang="0">
                    <a:pos x="0" y="962"/>
                  </a:cxn>
                </a:cxnLst>
                <a:rect l="0" t="0" r="r" b="b"/>
                <a:pathLst>
                  <a:path w="179" h="962">
                    <a:moveTo>
                      <a:pt x="0" y="962"/>
                    </a:moveTo>
                    <a:lnTo>
                      <a:pt x="179" y="670"/>
                    </a:lnTo>
                    <a:lnTo>
                      <a:pt x="179" y="0"/>
                    </a:lnTo>
                    <a:lnTo>
                      <a:pt x="0" y="293"/>
                    </a:lnTo>
                    <a:lnTo>
                      <a:pt x="0" y="962"/>
                    </a:lnTo>
                    <a:close/>
                  </a:path>
                </a:pathLst>
              </a:custGeom>
              <a:solidFill>
                <a:schemeClr val="bg1">
                  <a:lumMod val="85000"/>
                </a:schemeClr>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sp>
          <p:nvSpPr>
            <p:cNvPr id="64" name="Rectangle 506"/>
            <p:cNvSpPr>
              <a:spLocks noChangeArrowheads="1"/>
            </p:cNvSpPr>
            <p:nvPr/>
          </p:nvSpPr>
          <p:spPr bwMode="auto">
            <a:xfrm>
              <a:off x="1598" y="2717"/>
              <a:ext cx="381"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Pacote</a:t>
              </a:r>
              <a:endParaRPr lang="en-US" altLang="zh-CN" sz="1200" i="1" dirty="0">
                <a:latin typeface="Huawei Sans" panose="020C0503030203020204" pitchFamily="34" charset="0"/>
              </a:endParaRPr>
            </a:p>
          </p:txBody>
        </p:sp>
        <p:grpSp>
          <p:nvGrpSpPr>
            <p:cNvPr id="65" name="Group 507"/>
            <p:cNvGrpSpPr/>
            <p:nvPr/>
          </p:nvGrpSpPr>
          <p:grpSpPr bwMode="auto">
            <a:xfrm>
              <a:off x="1561" y="1735"/>
              <a:ext cx="561" cy="525"/>
              <a:chOff x="198" y="2688"/>
              <a:chExt cx="237" cy="241"/>
            </a:xfrm>
          </p:grpSpPr>
          <p:sp>
            <p:nvSpPr>
              <p:cNvPr id="68" name="Rectangle 508"/>
              <p:cNvSpPr>
                <a:spLocks noChangeArrowheads="1"/>
              </p:cNvSpPr>
              <p:nvPr/>
            </p:nvSpPr>
            <p:spPr bwMode="auto">
              <a:xfrm>
                <a:off x="198" y="2760"/>
                <a:ext cx="177" cy="168"/>
              </a:xfrm>
              <a:prstGeom prst="rect">
                <a:avLst/>
              </a:prstGeom>
              <a:solidFill>
                <a:schemeClr val="bg1">
                  <a:lumMod val="85000"/>
                </a:schemeClr>
              </a:solidFill>
              <a:ln w="6350">
                <a:solidFill>
                  <a:srgbClr val="000000"/>
                </a:solidFill>
                <a:miter lim="800000"/>
              </a:ln>
            </p:spPr>
            <p:txBody>
              <a:bodyPr>
                <a:noAutofit/>
              </a:bodyPr>
              <a:lstStyle/>
              <a:p>
                <a:pPr fontAlgn="ctr"/>
                <a:endParaRPr lang="en-US" altLang="zh-CN" dirty="0">
                  <a:ln>
                    <a:solidFill>
                      <a:schemeClr val="tx1"/>
                    </a:solidFill>
                  </a:ln>
                  <a:latin typeface="Huawei Sans" panose="020C0503030203020204" pitchFamily="34" charset="0"/>
                  <a:ea typeface="+mn-ea"/>
                </a:endParaRPr>
              </a:p>
            </p:txBody>
          </p:sp>
          <p:sp>
            <p:nvSpPr>
              <p:cNvPr id="69" name="Freeform 509"/>
              <p:cNvSpPr/>
              <p:nvPr/>
            </p:nvSpPr>
            <p:spPr bwMode="auto">
              <a:xfrm>
                <a:off x="198" y="2688"/>
                <a:ext cx="237" cy="73"/>
              </a:xfrm>
              <a:custGeom>
                <a:avLst/>
                <a:gdLst/>
                <a:ahLst/>
                <a:cxnLst>
                  <a:cxn ang="0">
                    <a:pos x="0" y="293"/>
                  </a:cxn>
                  <a:cxn ang="0">
                    <a:pos x="177" y="0"/>
                  </a:cxn>
                  <a:cxn ang="0">
                    <a:pos x="742" y="0"/>
                  </a:cxn>
                  <a:cxn ang="0">
                    <a:pos x="563" y="293"/>
                  </a:cxn>
                  <a:cxn ang="0">
                    <a:pos x="0" y="293"/>
                  </a:cxn>
                </a:cxnLst>
                <a:rect l="0" t="0" r="r" b="b"/>
                <a:pathLst>
                  <a:path w="742" h="293">
                    <a:moveTo>
                      <a:pt x="0" y="293"/>
                    </a:moveTo>
                    <a:lnTo>
                      <a:pt x="177" y="0"/>
                    </a:lnTo>
                    <a:lnTo>
                      <a:pt x="742" y="0"/>
                    </a:lnTo>
                    <a:lnTo>
                      <a:pt x="563" y="293"/>
                    </a:lnTo>
                    <a:lnTo>
                      <a:pt x="0" y="293"/>
                    </a:lnTo>
                    <a:close/>
                  </a:path>
                </a:pathLst>
              </a:custGeom>
              <a:solidFill>
                <a:schemeClr val="bg1">
                  <a:lumMod val="85000"/>
                </a:schemeClr>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70" name="Freeform 510"/>
              <p:cNvSpPr/>
              <p:nvPr/>
            </p:nvSpPr>
            <p:spPr bwMode="auto">
              <a:xfrm>
                <a:off x="376" y="2688"/>
                <a:ext cx="59" cy="241"/>
              </a:xfrm>
              <a:custGeom>
                <a:avLst/>
                <a:gdLst/>
                <a:ahLst/>
                <a:cxnLst>
                  <a:cxn ang="0">
                    <a:pos x="0" y="962"/>
                  </a:cxn>
                  <a:cxn ang="0">
                    <a:pos x="179" y="670"/>
                  </a:cxn>
                  <a:cxn ang="0">
                    <a:pos x="179" y="0"/>
                  </a:cxn>
                  <a:cxn ang="0">
                    <a:pos x="0" y="293"/>
                  </a:cxn>
                  <a:cxn ang="0">
                    <a:pos x="0" y="962"/>
                  </a:cxn>
                </a:cxnLst>
                <a:rect l="0" t="0" r="r" b="b"/>
                <a:pathLst>
                  <a:path w="179" h="962">
                    <a:moveTo>
                      <a:pt x="0" y="962"/>
                    </a:moveTo>
                    <a:lnTo>
                      <a:pt x="179" y="670"/>
                    </a:lnTo>
                    <a:lnTo>
                      <a:pt x="179" y="0"/>
                    </a:lnTo>
                    <a:lnTo>
                      <a:pt x="0" y="293"/>
                    </a:lnTo>
                    <a:lnTo>
                      <a:pt x="0" y="962"/>
                    </a:lnTo>
                    <a:close/>
                  </a:path>
                </a:pathLst>
              </a:custGeom>
              <a:solidFill>
                <a:schemeClr val="bg1">
                  <a:lumMod val="85000"/>
                </a:schemeClr>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sp>
          <p:nvSpPr>
            <p:cNvPr id="66" name="Rectangle 511"/>
            <p:cNvSpPr>
              <a:spLocks noChangeArrowheads="1"/>
            </p:cNvSpPr>
            <p:nvPr/>
          </p:nvSpPr>
          <p:spPr bwMode="auto">
            <a:xfrm>
              <a:off x="1580" y="1982"/>
              <a:ext cx="381"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Pacote</a:t>
              </a:r>
              <a:endParaRPr lang="en-US" altLang="zh-CN" sz="1200" i="1" dirty="0">
                <a:latin typeface="Huawei Sans" panose="020C0503030203020204" pitchFamily="34" charset="0"/>
              </a:endParaRPr>
            </a:p>
          </p:txBody>
        </p:sp>
        <p:sp>
          <p:nvSpPr>
            <p:cNvPr id="67" name="Rectangle 513"/>
            <p:cNvSpPr>
              <a:spLocks noChangeArrowheads="1"/>
            </p:cNvSpPr>
            <p:nvPr/>
          </p:nvSpPr>
          <p:spPr bwMode="auto">
            <a:xfrm>
              <a:off x="639" y="1633"/>
              <a:ext cx="290" cy="155"/>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BR" sz="1400" dirty="0">
                  <a:solidFill>
                    <a:srgbClr val="000000"/>
                  </a:solidFill>
                  <a:latin typeface="Huawei Sans" panose="020C0503030203020204" pitchFamily="34" charset="0"/>
                </a:rPr>
                <a:t>Empacotamento</a:t>
              </a:r>
              <a:endParaRPr lang="en-US" altLang="zh-CN" sz="1400" i="1" dirty="0">
                <a:latin typeface="Huawei Sans" panose="020C0503030203020204" pitchFamily="34" charset="0"/>
              </a:endParaRPr>
            </a:p>
          </p:txBody>
        </p:sp>
      </p:grpSp>
      <p:sp>
        <p:nvSpPr>
          <p:cNvPr id="3" name="Rectangle 513">
            <a:extLst>
              <a:ext uri="{FF2B5EF4-FFF2-40B4-BE49-F238E27FC236}">
                <a16:creationId xmlns:a16="http://schemas.microsoft.com/office/drawing/2014/main" id="{88CCFD51-4B89-15CF-C98C-F072B1F13C64}"/>
              </a:ext>
            </a:extLst>
          </p:cNvPr>
          <p:cNvSpPr>
            <a:spLocks noChangeArrowheads="1"/>
          </p:cNvSpPr>
          <p:nvPr/>
        </p:nvSpPr>
        <p:spPr bwMode="auto">
          <a:xfrm>
            <a:off x="2460558" y="3809690"/>
            <a:ext cx="410136" cy="246062"/>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BR" sz="1400" dirty="0">
                <a:solidFill>
                  <a:srgbClr val="000000"/>
                </a:solidFill>
                <a:latin typeface="Huawei Sans" panose="020C0503030203020204" pitchFamily="34" charset="0"/>
              </a:rPr>
              <a:t>Empacotamento</a:t>
            </a:r>
            <a:endParaRPr lang="en-US" altLang="zh-CN" sz="1400" i="1" dirty="0">
              <a:latin typeface="Huawei Sans" panose="020C0503030203020204" pitchFamily="34" charset="0"/>
            </a:endParaRPr>
          </a:p>
        </p:txBody>
      </p:sp>
      <p:sp>
        <p:nvSpPr>
          <p:cNvPr id="4" name="Rectangle 499">
            <a:extLst>
              <a:ext uri="{FF2B5EF4-FFF2-40B4-BE49-F238E27FC236}">
                <a16:creationId xmlns:a16="http://schemas.microsoft.com/office/drawing/2014/main" id="{EDB9897E-2A9B-6873-8C78-49F4565ED339}"/>
              </a:ext>
            </a:extLst>
          </p:cNvPr>
          <p:cNvSpPr>
            <a:spLocks noChangeArrowheads="1"/>
          </p:cNvSpPr>
          <p:nvPr/>
        </p:nvSpPr>
        <p:spPr bwMode="auto">
          <a:xfrm>
            <a:off x="4627498" y="4151964"/>
            <a:ext cx="1152623" cy="215900"/>
          </a:xfrm>
          <a:prstGeom prst="rect">
            <a:avLst/>
          </a:prstGeom>
          <a:noFill/>
          <a:ln w="9525">
            <a:noFill/>
            <a:miter lim="800000"/>
          </a:ln>
        </p:spPr>
        <p:txBody>
          <a:bodyPr wrap="square" lIns="0" tIns="0" rIns="0" bIns="0">
            <a:noAutofit/>
          </a:bodyPr>
          <a:lstStyle/>
          <a:p>
            <a:pPr fontAlgn="ctr">
              <a:lnSpc>
                <a:spcPct val="100000"/>
              </a:lnSpc>
              <a:spcAft>
                <a:spcPct val="0"/>
              </a:spcAft>
              <a:buSzTx/>
              <a:buFontTx/>
              <a:buNone/>
            </a:pPr>
            <a:r>
              <a:rPr lang="pt-BR" sz="1200" dirty="0">
                <a:solidFill>
                  <a:srgbClr val="000000"/>
                </a:solidFill>
                <a:latin typeface="Huawei Sans" panose="020C0503030203020204" pitchFamily="34" charset="0"/>
              </a:rPr>
              <a:t>Empacotamento</a:t>
            </a:r>
            <a:r>
              <a:rPr lang="pt" sz="1200" dirty="0">
                <a:solidFill>
                  <a:srgbClr val="000000"/>
                </a:solidFill>
                <a:latin typeface="Huawei Sans" panose="020C0503030203020204" pitchFamily="34" charset="0"/>
              </a:rPr>
              <a:t> e localização</a:t>
            </a:r>
            <a:endParaRPr lang="en-US" altLang="zh-CN" sz="1200" i="1" dirty="0">
              <a:latin typeface="Huawei Sans" panose="020C0503030203020204" pitchFamily="34" charset="0"/>
            </a:endParaRPr>
          </a:p>
        </p:txBody>
      </p:sp>
    </p:spTree>
    <p:extLst>
      <p:ext uri="{BB962C8B-B14F-4D97-AF65-F5344CB8AC3E}">
        <p14:creationId xmlns:p14="http://schemas.microsoft.com/office/powerpoint/2010/main" val="191027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AU-PTR e TU-PTR</a:t>
            </a:r>
            <a:endParaRPr lang="en-US" altLang="zh-CN" dirty="0">
              <a:latin typeface="Huawei Sans" panose="020C0503030203020204" pitchFamily="34" charset="0"/>
            </a:endParaRPr>
          </a:p>
        </p:txBody>
      </p:sp>
      <p:sp>
        <p:nvSpPr>
          <p:cNvPr id="6" name="AutoShape 3"/>
          <p:cNvSpPr>
            <a:spLocks noChangeArrowheads="1"/>
          </p:cNvSpPr>
          <p:nvPr/>
        </p:nvSpPr>
        <p:spPr bwMode="auto">
          <a:xfrm>
            <a:off x="4363606" y="3129890"/>
            <a:ext cx="1770063" cy="273050"/>
          </a:xfrm>
          <a:prstGeom prst="rightArrow">
            <a:avLst>
              <a:gd name="adj1" fmla="val 21472"/>
              <a:gd name="adj2" fmla="val 173198"/>
            </a:avLst>
          </a:prstGeom>
          <a:solidFill>
            <a:schemeClr val="bg1">
              <a:lumMod val="65000"/>
            </a:schemeClr>
          </a:solidFill>
          <a:ln w="9525" algn="ctr">
            <a:no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8" name="Line 6"/>
          <p:cNvSpPr>
            <a:spLocks noChangeShapeType="1"/>
          </p:cNvSpPr>
          <p:nvPr/>
        </p:nvSpPr>
        <p:spPr bwMode="auto">
          <a:xfrm>
            <a:off x="2822617" y="2495290"/>
            <a:ext cx="0" cy="467735"/>
          </a:xfrm>
          <a:prstGeom prst="line">
            <a:avLst/>
          </a:prstGeom>
          <a:noFill/>
          <a:ln w="9525">
            <a:solidFill>
              <a:srgbClr val="4F79FF"/>
            </a:solidFill>
            <a:round/>
            <a:tailEnd type="triangle" w="med" len="lg"/>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9" name="Line 7"/>
          <p:cNvSpPr>
            <a:spLocks noChangeShapeType="1"/>
          </p:cNvSpPr>
          <p:nvPr/>
        </p:nvSpPr>
        <p:spPr bwMode="auto">
          <a:xfrm>
            <a:off x="7721162" y="2432577"/>
            <a:ext cx="0" cy="523298"/>
          </a:xfrm>
          <a:prstGeom prst="line">
            <a:avLst/>
          </a:prstGeom>
          <a:noFill/>
          <a:ln w="9525">
            <a:solidFill>
              <a:srgbClr val="4F79FF"/>
            </a:solidFill>
            <a:round/>
            <a:tailEnd type="triangle" w="med" len="lg"/>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grpSp>
        <p:nvGrpSpPr>
          <p:cNvPr id="10" name="Group 12"/>
          <p:cNvGrpSpPr/>
          <p:nvPr/>
        </p:nvGrpSpPr>
        <p:grpSpPr bwMode="auto">
          <a:xfrm>
            <a:off x="2711332" y="3960055"/>
            <a:ext cx="4803334" cy="2117455"/>
            <a:chOff x="676" y="2481"/>
            <a:chExt cx="3474" cy="1415"/>
          </a:xfrm>
        </p:grpSpPr>
        <p:sp>
          <p:nvSpPr>
            <p:cNvPr id="11" name="Rectangle 13"/>
            <p:cNvSpPr>
              <a:spLocks noChangeArrowheads="1"/>
            </p:cNvSpPr>
            <p:nvPr/>
          </p:nvSpPr>
          <p:spPr bwMode="auto">
            <a:xfrm>
              <a:off x="1251" y="3339"/>
              <a:ext cx="184" cy="164"/>
            </a:xfrm>
            <a:prstGeom prst="rect">
              <a:avLst/>
            </a:prstGeom>
            <a:solidFill>
              <a:schemeClr val="accent2"/>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2" name="Freeform 14"/>
            <p:cNvSpPr/>
            <p:nvPr/>
          </p:nvSpPr>
          <p:spPr bwMode="auto">
            <a:xfrm>
              <a:off x="1249" y="3264"/>
              <a:ext cx="247" cy="73"/>
            </a:xfrm>
            <a:custGeom>
              <a:avLst/>
              <a:gdLst/>
              <a:ahLst/>
              <a:cxnLst>
                <a:cxn ang="0">
                  <a:pos x="0" y="293"/>
                </a:cxn>
                <a:cxn ang="0">
                  <a:pos x="177" y="0"/>
                </a:cxn>
                <a:cxn ang="0">
                  <a:pos x="742" y="0"/>
                </a:cxn>
                <a:cxn ang="0">
                  <a:pos x="563" y="293"/>
                </a:cxn>
                <a:cxn ang="0">
                  <a:pos x="0" y="293"/>
                </a:cxn>
              </a:cxnLst>
              <a:rect l="0" t="0" r="r" b="b"/>
              <a:pathLst>
                <a:path w="742" h="293">
                  <a:moveTo>
                    <a:pt x="0" y="293"/>
                  </a:moveTo>
                  <a:lnTo>
                    <a:pt x="177" y="0"/>
                  </a:lnTo>
                  <a:lnTo>
                    <a:pt x="742" y="0"/>
                  </a:lnTo>
                  <a:lnTo>
                    <a:pt x="563" y="293"/>
                  </a:lnTo>
                  <a:lnTo>
                    <a:pt x="0" y="293"/>
                  </a:lnTo>
                  <a:close/>
                </a:path>
              </a:pathLst>
            </a:custGeom>
            <a:solidFill>
              <a:schemeClr val="accent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13" name="Freeform 15"/>
            <p:cNvSpPr/>
            <p:nvPr/>
          </p:nvSpPr>
          <p:spPr bwMode="auto">
            <a:xfrm>
              <a:off x="1437" y="3264"/>
              <a:ext cx="59" cy="241"/>
            </a:xfrm>
            <a:custGeom>
              <a:avLst/>
              <a:gdLst/>
              <a:ahLst/>
              <a:cxnLst>
                <a:cxn ang="0">
                  <a:pos x="0" y="962"/>
                </a:cxn>
                <a:cxn ang="0">
                  <a:pos x="179" y="670"/>
                </a:cxn>
                <a:cxn ang="0">
                  <a:pos x="179" y="0"/>
                </a:cxn>
                <a:cxn ang="0">
                  <a:pos x="0" y="293"/>
                </a:cxn>
                <a:cxn ang="0">
                  <a:pos x="0" y="962"/>
                </a:cxn>
              </a:cxnLst>
              <a:rect l="0" t="0" r="r" b="b"/>
              <a:pathLst>
                <a:path w="179" h="962">
                  <a:moveTo>
                    <a:pt x="0" y="962"/>
                  </a:moveTo>
                  <a:lnTo>
                    <a:pt x="179" y="670"/>
                  </a:lnTo>
                  <a:lnTo>
                    <a:pt x="179" y="0"/>
                  </a:lnTo>
                  <a:lnTo>
                    <a:pt x="0" y="293"/>
                  </a:lnTo>
                  <a:lnTo>
                    <a:pt x="0" y="962"/>
                  </a:lnTo>
                  <a:close/>
                </a:path>
              </a:pathLst>
            </a:custGeom>
            <a:solidFill>
              <a:schemeClr val="accent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14" name="Rectangle 16"/>
            <p:cNvSpPr>
              <a:spLocks noChangeArrowheads="1"/>
            </p:cNvSpPr>
            <p:nvPr/>
          </p:nvSpPr>
          <p:spPr bwMode="auto">
            <a:xfrm>
              <a:off x="1981" y="3247"/>
              <a:ext cx="322" cy="293"/>
            </a:xfrm>
            <a:prstGeom prst="rect">
              <a:avLst/>
            </a:prstGeom>
            <a:solidFill>
              <a:schemeClr val="accent3">
                <a:lumMod val="85000"/>
              </a:schemeClr>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5" name="Freeform 17"/>
            <p:cNvSpPr/>
            <p:nvPr/>
          </p:nvSpPr>
          <p:spPr bwMode="auto">
            <a:xfrm>
              <a:off x="1979" y="3115"/>
              <a:ext cx="429" cy="130"/>
            </a:xfrm>
            <a:custGeom>
              <a:avLst/>
              <a:gdLst/>
              <a:ahLst/>
              <a:cxnLst>
                <a:cxn ang="0">
                  <a:pos x="0" y="520"/>
                </a:cxn>
                <a:cxn ang="0">
                  <a:pos x="307" y="0"/>
                </a:cxn>
                <a:cxn ang="0">
                  <a:pos x="1287" y="0"/>
                </a:cxn>
                <a:cxn ang="0">
                  <a:pos x="978" y="520"/>
                </a:cxn>
                <a:cxn ang="0">
                  <a:pos x="0" y="520"/>
                </a:cxn>
              </a:cxnLst>
              <a:rect l="0" t="0" r="r" b="b"/>
              <a:pathLst>
                <a:path w="1287" h="520">
                  <a:moveTo>
                    <a:pt x="0" y="520"/>
                  </a:moveTo>
                  <a:lnTo>
                    <a:pt x="307" y="0"/>
                  </a:lnTo>
                  <a:lnTo>
                    <a:pt x="1287" y="0"/>
                  </a:lnTo>
                  <a:lnTo>
                    <a:pt x="978" y="520"/>
                  </a:lnTo>
                  <a:lnTo>
                    <a:pt x="0" y="520"/>
                  </a:lnTo>
                  <a:close/>
                </a:path>
              </a:pathLst>
            </a:custGeom>
            <a:solidFill>
              <a:schemeClr val="accent3">
                <a:lumMod val="85000"/>
              </a:schemeClr>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16" name="Freeform 18"/>
            <p:cNvSpPr/>
            <p:nvPr/>
          </p:nvSpPr>
          <p:spPr bwMode="auto">
            <a:xfrm>
              <a:off x="2305" y="3115"/>
              <a:ext cx="103" cy="427"/>
            </a:xfrm>
            <a:custGeom>
              <a:avLst/>
              <a:gdLst/>
              <a:ahLst/>
              <a:cxnLst>
                <a:cxn ang="0">
                  <a:pos x="0" y="1709"/>
                </a:cxn>
                <a:cxn ang="0">
                  <a:pos x="308" y="1192"/>
                </a:cxn>
                <a:cxn ang="0">
                  <a:pos x="308" y="0"/>
                </a:cxn>
                <a:cxn ang="0">
                  <a:pos x="0" y="520"/>
                </a:cxn>
                <a:cxn ang="0">
                  <a:pos x="0" y="1709"/>
                </a:cxn>
              </a:cxnLst>
              <a:rect l="0" t="0" r="r" b="b"/>
              <a:pathLst>
                <a:path w="308" h="1709">
                  <a:moveTo>
                    <a:pt x="0" y="1709"/>
                  </a:moveTo>
                  <a:lnTo>
                    <a:pt x="308" y="1192"/>
                  </a:lnTo>
                  <a:lnTo>
                    <a:pt x="308" y="0"/>
                  </a:lnTo>
                  <a:lnTo>
                    <a:pt x="0" y="520"/>
                  </a:lnTo>
                  <a:lnTo>
                    <a:pt x="0" y="1709"/>
                  </a:lnTo>
                  <a:close/>
                </a:path>
              </a:pathLst>
            </a:custGeom>
            <a:solidFill>
              <a:schemeClr val="accent3">
                <a:lumMod val="85000"/>
              </a:schemeClr>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17" name="Rectangle 19"/>
            <p:cNvSpPr>
              <a:spLocks noChangeArrowheads="1"/>
            </p:cNvSpPr>
            <p:nvPr/>
          </p:nvSpPr>
          <p:spPr bwMode="auto">
            <a:xfrm>
              <a:off x="2010" y="3359"/>
              <a:ext cx="184" cy="163"/>
            </a:xfrm>
            <a:prstGeom prst="rect">
              <a:avLst/>
            </a:prstGeom>
            <a:solidFill>
              <a:schemeClr val="accent2"/>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8" name="Freeform 20"/>
            <p:cNvSpPr/>
            <p:nvPr/>
          </p:nvSpPr>
          <p:spPr bwMode="auto">
            <a:xfrm>
              <a:off x="2008" y="3283"/>
              <a:ext cx="247" cy="74"/>
            </a:xfrm>
            <a:custGeom>
              <a:avLst/>
              <a:gdLst/>
              <a:ahLst/>
              <a:cxnLst>
                <a:cxn ang="0">
                  <a:pos x="0" y="293"/>
                </a:cxn>
                <a:cxn ang="0">
                  <a:pos x="176" y="0"/>
                </a:cxn>
                <a:cxn ang="0">
                  <a:pos x="741" y="0"/>
                </a:cxn>
                <a:cxn ang="0">
                  <a:pos x="563" y="293"/>
                </a:cxn>
                <a:cxn ang="0">
                  <a:pos x="0" y="293"/>
                </a:cxn>
              </a:cxnLst>
              <a:rect l="0" t="0" r="r" b="b"/>
              <a:pathLst>
                <a:path w="741" h="293">
                  <a:moveTo>
                    <a:pt x="0" y="293"/>
                  </a:moveTo>
                  <a:lnTo>
                    <a:pt x="176" y="0"/>
                  </a:lnTo>
                  <a:lnTo>
                    <a:pt x="741" y="0"/>
                  </a:lnTo>
                  <a:lnTo>
                    <a:pt x="563" y="293"/>
                  </a:lnTo>
                  <a:lnTo>
                    <a:pt x="0" y="293"/>
                  </a:lnTo>
                  <a:close/>
                </a:path>
              </a:pathLst>
            </a:custGeom>
            <a:solidFill>
              <a:schemeClr val="accent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19" name="Freeform 21"/>
            <p:cNvSpPr/>
            <p:nvPr/>
          </p:nvSpPr>
          <p:spPr bwMode="auto">
            <a:xfrm>
              <a:off x="2196" y="3283"/>
              <a:ext cx="59" cy="241"/>
            </a:xfrm>
            <a:custGeom>
              <a:avLst/>
              <a:gdLst/>
              <a:ahLst/>
              <a:cxnLst>
                <a:cxn ang="0">
                  <a:pos x="0" y="962"/>
                </a:cxn>
                <a:cxn ang="0">
                  <a:pos x="178" y="670"/>
                </a:cxn>
                <a:cxn ang="0">
                  <a:pos x="178" y="0"/>
                </a:cxn>
                <a:cxn ang="0">
                  <a:pos x="0" y="293"/>
                </a:cxn>
                <a:cxn ang="0">
                  <a:pos x="0" y="962"/>
                </a:cxn>
              </a:cxnLst>
              <a:rect l="0" t="0" r="r" b="b"/>
              <a:pathLst>
                <a:path w="178" h="962">
                  <a:moveTo>
                    <a:pt x="0" y="962"/>
                  </a:moveTo>
                  <a:lnTo>
                    <a:pt x="178" y="670"/>
                  </a:lnTo>
                  <a:lnTo>
                    <a:pt x="178" y="0"/>
                  </a:lnTo>
                  <a:lnTo>
                    <a:pt x="0" y="293"/>
                  </a:lnTo>
                  <a:lnTo>
                    <a:pt x="0" y="962"/>
                  </a:lnTo>
                  <a:close/>
                </a:path>
              </a:pathLst>
            </a:custGeom>
            <a:solidFill>
              <a:schemeClr val="accent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20" name="Rectangle 22"/>
            <p:cNvSpPr>
              <a:spLocks noChangeArrowheads="1"/>
            </p:cNvSpPr>
            <p:nvPr/>
          </p:nvSpPr>
          <p:spPr bwMode="auto">
            <a:xfrm>
              <a:off x="1505" y="2535"/>
              <a:ext cx="947" cy="288"/>
            </a:xfrm>
            <a:prstGeom prst="rect">
              <a:avLst/>
            </a:prstGeom>
            <a:noFill/>
            <a:ln w="9525">
              <a:noFill/>
              <a:miter lim="800000"/>
            </a:ln>
          </p:spPr>
          <p:txBody>
            <a:bodyPr wrap="square" lIns="0" tIns="0" rIns="0" bIns="0">
              <a:noAutofit/>
            </a:bodyPr>
            <a:lstStyle/>
            <a:p>
              <a:pPr algn="ctr" fontAlgn="ctr">
                <a:lnSpc>
                  <a:spcPct val="100000"/>
                </a:lnSpc>
                <a:spcAft>
                  <a:spcPct val="0"/>
                </a:spcAft>
                <a:buSzTx/>
                <a:buFontTx/>
                <a:buNone/>
              </a:pPr>
              <a:r>
                <a:rPr lang="pt" sz="1200" dirty="0">
                  <a:latin typeface="Huawei Sans" panose="020C0503030203020204" pitchFamily="34" charset="0"/>
                </a:rPr>
                <a:t>TU-PTR</a:t>
              </a:r>
            </a:p>
            <a:p>
              <a:pPr algn="ctr" fontAlgn="ctr">
                <a:lnSpc>
                  <a:spcPct val="100000"/>
                </a:lnSpc>
                <a:spcAft>
                  <a:spcPct val="0"/>
                </a:spcAft>
                <a:buSzTx/>
                <a:buFontTx/>
                <a:buNone/>
              </a:pPr>
              <a:r>
                <a:rPr lang="pt" sz="1200" dirty="0">
                  <a:latin typeface="Huawei Sans" panose="020C0503030203020204" pitchFamily="34" charset="0"/>
                </a:rPr>
                <a:t>Posicionamento de ordem inferior</a:t>
              </a:r>
              <a:endParaRPr lang="en-US" altLang="zh-CN" sz="1200" i="1" dirty="0">
                <a:latin typeface="Huawei Sans" panose="020C0503030203020204" pitchFamily="34" charset="0"/>
              </a:endParaRPr>
            </a:p>
          </p:txBody>
        </p:sp>
        <p:sp>
          <p:nvSpPr>
            <p:cNvPr id="21" name="Rectangle 23"/>
            <p:cNvSpPr>
              <a:spLocks noChangeArrowheads="1"/>
            </p:cNvSpPr>
            <p:nvPr/>
          </p:nvSpPr>
          <p:spPr bwMode="auto">
            <a:xfrm>
              <a:off x="738" y="3165"/>
              <a:ext cx="158" cy="175"/>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700" b="0" dirty="0">
                  <a:latin typeface="Huawei Sans" panose="020C0503030203020204" pitchFamily="34" charset="0"/>
                </a:rPr>
                <a:t>2M</a:t>
              </a:r>
              <a:endParaRPr lang="en-US" altLang="zh-CN" sz="1800" i="1" dirty="0">
                <a:latin typeface="Huawei Sans" panose="020C0503030203020204" pitchFamily="34" charset="0"/>
              </a:endParaRPr>
            </a:p>
          </p:txBody>
        </p:sp>
        <p:sp>
          <p:nvSpPr>
            <p:cNvPr id="22" name="Rectangle 24"/>
            <p:cNvSpPr>
              <a:spLocks noChangeArrowheads="1"/>
            </p:cNvSpPr>
            <p:nvPr/>
          </p:nvSpPr>
          <p:spPr bwMode="auto">
            <a:xfrm>
              <a:off x="676" y="3558"/>
              <a:ext cx="237" cy="175"/>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700" b="0" dirty="0">
                  <a:latin typeface="Huawei Sans" panose="020C0503030203020204" pitchFamily="34" charset="0"/>
                </a:rPr>
                <a:t>34M</a:t>
              </a:r>
              <a:endParaRPr lang="en-US" altLang="zh-CN" sz="1800" i="1" dirty="0">
                <a:latin typeface="Huawei Sans" panose="020C0503030203020204" pitchFamily="34" charset="0"/>
              </a:endParaRPr>
            </a:p>
          </p:txBody>
        </p:sp>
        <p:sp>
          <p:nvSpPr>
            <p:cNvPr id="23" name="Line 25"/>
            <p:cNvSpPr>
              <a:spLocks noChangeShapeType="1"/>
            </p:cNvSpPr>
            <p:nvPr/>
          </p:nvSpPr>
          <p:spPr bwMode="auto">
            <a:xfrm>
              <a:off x="973" y="3272"/>
              <a:ext cx="262" cy="42"/>
            </a:xfrm>
            <a:prstGeom prst="line">
              <a:avLst/>
            </a:prstGeom>
            <a:noFill/>
            <a:ln w="6350">
              <a:solidFill>
                <a:schemeClr val="bg1">
                  <a:lumMod val="65000"/>
                </a:schemeClr>
              </a:solidFill>
              <a:round/>
            </a:ln>
          </p:spPr>
          <p:txBody>
            <a:bodyPr>
              <a:noAutofit/>
            </a:bodyPr>
            <a:lstStyle/>
            <a:p>
              <a:pPr fontAlgn="ctr"/>
              <a:endParaRPr lang="en-US" altLang="zh-CN" dirty="0">
                <a:latin typeface="Huawei Sans" panose="020C0503030203020204" pitchFamily="34" charset="0"/>
                <a:ea typeface="+mn-ea"/>
              </a:endParaRPr>
            </a:p>
          </p:txBody>
        </p:sp>
        <p:sp>
          <p:nvSpPr>
            <p:cNvPr id="24" name="Freeform 26"/>
            <p:cNvSpPr/>
            <p:nvPr/>
          </p:nvSpPr>
          <p:spPr bwMode="auto">
            <a:xfrm>
              <a:off x="1162" y="3284"/>
              <a:ext cx="80" cy="37"/>
            </a:xfrm>
            <a:custGeom>
              <a:avLst/>
              <a:gdLst/>
              <a:ahLst/>
              <a:cxnLst>
                <a:cxn ang="0">
                  <a:pos x="20" y="0"/>
                </a:cxn>
                <a:cxn ang="0">
                  <a:pos x="242" y="121"/>
                </a:cxn>
                <a:cxn ang="0">
                  <a:pos x="0" y="147"/>
                </a:cxn>
                <a:cxn ang="0">
                  <a:pos x="20" y="0"/>
                </a:cxn>
              </a:cxnLst>
              <a:rect l="0" t="0" r="r" b="b"/>
              <a:pathLst>
                <a:path w="242" h="147">
                  <a:moveTo>
                    <a:pt x="20" y="0"/>
                  </a:moveTo>
                  <a:lnTo>
                    <a:pt x="242" y="121"/>
                  </a:lnTo>
                  <a:lnTo>
                    <a:pt x="0" y="147"/>
                  </a:lnTo>
                  <a:lnTo>
                    <a:pt x="20" y="0"/>
                  </a:lnTo>
                  <a:close/>
                </a:path>
              </a:pathLst>
            </a:custGeom>
            <a:solidFill>
              <a:srgbClr val="009800"/>
            </a:solidFill>
            <a:ln w="6350">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25" name="Line 27"/>
            <p:cNvSpPr>
              <a:spLocks noChangeShapeType="1"/>
            </p:cNvSpPr>
            <p:nvPr/>
          </p:nvSpPr>
          <p:spPr bwMode="auto">
            <a:xfrm flipV="1">
              <a:off x="999" y="3491"/>
              <a:ext cx="231" cy="145"/>
            </a:xfrm>
            <a:prstGeom prst="line">
              <a:avLst/>
            </a:prstGeom>
            <a:noFill/>
            <a:ln w="6350">
              <a:solidFill>
                <a:schemeClr val="bg1">
                  <a:lumMod val="65000"/>
                </a:schemeClr>
              </a:solidFill>
              <a:round/>
            </a:ln>
          </p:spPr>
          <p:txBody>
            <a:bodyPr>
              <a:noAutofit/>
            </a:bodyPr>
            <a:lstStyle/>
            <a:p>
              <a:pPr fontAlgn="ctr"/>
              <a:endParaRPr lang="en-US" altLang="zh-CN" dirty="0">
                <a:latin typeface="Huawei Sans" panose="020C0503030203020204" pitchFamily="34" charset="0"/>
                <a:ea typeface="+mn-ea"/>
              </a:endParaRPr>
            </a:p>
          </p:txBody>
        </p:sp>
        <p:sp>
          <p:nvSpPr>
            <p:cNvPr id="26" name="Freeform 28"/>
            <p:cNvSpPr/>
            <p:nvPr/>
          </p:nvSpPr>
          <p:spPr bwMode="auto">
            <a:xfrm>
              <a:off x="1160" y="3487"/>
              <a:ext cx="76" cy="57"/>
            </a:xfrm>
            <a:custGeom>
              <a:avLst/>
              <a:gdLst/>
              <a:ahLst/>
              <a:cxnLst>
                <a:cxn ang="0">
                  <a:pos x="0" y="103"/>
                </a:cxn>
                <a:cxn ang="0">
                  <a:pos x="228" y="0"/>
                </a:cxn>
                <a:cxn ang="0">
                  <a:pos x="64" y="228"/>
                </a:cxn>
                <a:cxn ang="0">
                  <a:pos x="0" y="103"/>
                </a:cxn>
              </a:cxnLst>
              <a:rect l="0" t="0" r="r" b="b"/>
              <a:pathLst>
                <a:path w="228" h="228">
                  <a:moveTo>
                    <a:pt x="0" y="103"/>
                  </a:moveTo>
                  <a:lnTo>
                    <a:pt x="228" y="0"/>
                  </a:lnTo>
                  <a:lnTo>
                    <a:pt x="64" y="228"/>
                  </a:lnTo>
                  <a:lnTo>
                    <a:pt x="0" y="103"/>
                  </a:lnTo>
                  <a:close/>
                </a:path>
              </a:pathLst>
            </a:custGeom>
            <a:solidFill>
              <a:srgbClr val="009800"/>
            </a:solidFill>
            <a:ln w="6350">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27" name="Line 29"/>
            <p:cNvSpPr>
              <a:spLocks noChangeShapeType="1"/>
            </p:cNvSpPr>
            <p:nvPr/>
          </p:nvSpPr>
          <p:spPr bwMode="auto">
            <a:xfrm>
              <a:off x="1465" y="3397"/>
              <a:ext cx="447" cy="1"/>
            </a:xfrm>
            <a:prstGeom prst="line">
              <a:avLst/>
            </a:prstGeom>
            <a:noFill/>
            <a:ln w="30163">
              <a:solidFill>
                <a:schemeClr val="bg1">
                  <a:lumMod val="65000"/>
                </a:schemeClr>
              </a:solidFill>
              <a:round/>
            </a:ln>
          </p:spPr>
          <p:txBody>
            <a:bodyPr>
              <a:noAutofit/>
            </a:bodyPr>
            <a:lstStyle/>
            <a:p>
              <a:pPr fontAlgn="ctr"/>
              <a:endParaRPr lang="en-US" altLang="zh-CN" dirty="0">
                <a:latin typeface="Huawei Sans" panose="020C0503030203020204" pitchFamily="34" charset="0"/>
                <a:ea typeface="+mn-ea"/>
              </a:endParaRPr>
            </a:p>
          </p:txBody>
        </p:sp>
        <p:sp>
          <p:nvSpPr>
            <p:cNvPr id="28" name="Freeform 30"/>
            <p:cNvSpPr/>
            <p:nvPr/>
          </p:nvSpPr>
          <p:spPr bwMode="auto">
            <a:xfrm>
              <a:off x="1811" y="3364"/>
              <a:ext cx="139" cy="67"/>
            </a:xfrm>
            <a:custGeom>
              <a:avLst/>
              <a:gdLst/>
              <a:ahLst/>
              <a:cxnLst>
                <a:cxn ang="0">
                  <a:pos x="0" y="0"/>
                </a:cxn>
                <a:cxn ang="0">
                  <a:pos x="418" y="133"/>
                </a:cxn>
                <a:cxn ang="0">
                  <a:pos x="0" y="266"/>
                </a:cxn>
                <a:cxn ang="0">
                  <a:pos x="0" y="0"/>
                </a:cxn>
              </a:cxnLst>
              <a:rect l="0" t="0" r="r" b="b"/>
              <a:pathLst>
                <a:path w="418" h="266">
                  <a:moveTo>
                    <a:pt x="0" y="0"/>
                  </a:moveTo>
                  <a:lnTo>
                    <a:pt x="418" y="133"/>
                  </a:lnTo>
                  <a:lnTo>
                    <a:pt x="0" y="266"/>
                  </a:lnTo>
                  <a:lnTo>
                    <a:pt x="0" y="0"/>
                  </a:lnTo>
                  <a:close/>
                </a:path>
              </a:pathLst>
            </a:custGeom>
            <a:solidFill>
              <a:srgbClr val="009800"/>
            </a:solidFill>
            <a:ln w="30163">
              <a:solidFill>
                <a:schemeClr val="bg1">
                  <a:lumMod val="65000"/>
                </a:schemeClr>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29" name="Line 31"/>
            <p:cNvSpPr>
              <a:spLocks noChangeShapeType="1"/>
            </p:cNvSpPr>
            <p:nvPr/>
          </p:nvSpPr>
          <p:spPr bwMode="auto">
            <a:xfrm>
              <a:off x="2340" y="3397"/>
              <a:ext cx="419" cy="1"/>
            </a:xfrm>
            <a:prstGeom prst="line">
              <a:avLst/>
            </a:prstGeom>
            <a:noFill/>
            <a:ln w="30163">
              <a:solidFill>
                <a:srgbClr val="009800"/>
              </a:solidFill>
              <a:round/>
            </a:ln>
          </p:spPr>
          <p:txBody>
            <a:bodyPr>
              <a:noAutofit/>
            </a:bodyPr>
            <a:lstStyle/>
            <a:p>
              <a:pPr fontAlgn="ctr"/>
              <a:endParaRPr lang="en-US" altLang="zh-CN" dirty="0">
                <a:latin typeface="Huawei Sans" panose="020C0503030203020204" pitchFamily="34" charset="0"/>
                <a:ea typeface="+mn-ea"/>
              </a:endParaRPr>
            </a:p>
          </p:txBody>
        </p:sp>
        <p:sp>
          <p:nvSpPr>
            <p:cNvPr id="30" name="Freeform 32"/>
            <p:cNvSpPr/>
            <p:nvPr/>
          </p:nvSpPr>
          <p:spPr bwMode="auto">
            <a:xfrm>
              <a:off x="2732" y="3365"/>
              <a:ext cx="139" cy="67"/>
            </a:xfrm>
            <a:custGeom>
              <a:avLst/>
              <a:gdLst/>
              <a:ahLst/>
              <a:cxnLst>
                <a:cxn ang="0">
                  <a:pos x="0" y="0"/>
                </a:cxn>
                <a:cxn ang="0">
                  <a:pos x="418" y="133"/>
                </a:cxn>
                <a:cxn ang="0">
                  <a:pos x="0" y="266"/>
                </a:cxn>
                <a:cxn ang="0">
                  <a:pos x="0" y="0"/>
                </a:cxn>
              </a:cxnLst>
              <a:rect l="0" t="0" r="r" b="b"/>
              <a:pathLst>
                <a:path w="418" h="266">
                  <a:moveTo>
                    <a:pt x="0" y="0"/>
                  </a:moveTo>
                  <a:lnTo>
                    <a:pt x="418" y="133"/>
                  </a:lnTo>
                  <a:lnTo>
                    <a:pt x="0" y="266"/>
                  </a:lnTo>
                  <a:lnTo>
                    <a:pt x="0" y="0"/>
                  </a:lnTo>
                  <a:close/>
                </a:path>
              </a:pathLst>
            </a:custGeom>
            <a:solidFill>
              <a:srgbClr val="009800"/>
            </a:solidFill>
            <a:ln w="30163">
              <a:solidFill>
                <a:srgbClr val="0098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nvGrpSpPr>
            <p:cNvPr id="31" name="Group 33"/>
            <p:cNvGrpSpPr/>
            <p:nvPr/>
          </p:nvGrpSpPr>
          <p:grpSpPr bwMode="auto">
            <a:xfrm>
              <a:off x="2882" y="3077"/>
              <a:ext cx="1268" cy="819"/>
              <a:chOff x="2882" y="3077"/>
              <a:chExt cx="1268" cy="819"/>
            </a:xfrm>
          </p:grpSpPr>
          <p:sp>
            <p:nvSpPr>
              <p:cNvPr id="35" name="Rectangle 34"/>
              <p:cNvSpPr>
                <a:spLocks noChangeArrowheads="1"/>
              </p:cNvSpPr>
              <p:nvPr/>
            </p:nvSpPr>
            <p:spPr bwMode="auto">
              <a:xfrm>
                <a:off x="2882" y="3077"/>
                <a:ext cx="1268" cy="819"/>
              </a:xfrm>
              <a:prstGeom prst="rect">
                <a:avLst/>
              </a:prstGeom>
              <a:solidFill>
                <a:srgbClr val="92D050">
                  <a:alpha val="68000"/>
                </a:srgbClr>
              </a:solidFill>
              <a:ln w="9525">
                <a:solidFill>
                  <a:srgbClr val="92D050"/>
                </a:solidFill>
                <a:miter lim="800000"/>
              </a:ln>
              <a:effectLst/>
              <a:scene3d>
                <a:camera prst="legacyObliqueTopRight"/>
                <a:lightRig rig="legacyFlat4" dir="b"/>
              </a:scene3d>
              <a:sp3d extrusionH="1801800" prstMaterial="legacyMatte">
                <a:bevelT w="13500" h="13500" prst="angle"/>
                <a:bevelB w="13500" h="13500" prst="angle"/>
                <a:extrusionClr>
                  <a:srgbClr val="92D050"/>
                </a:extrusionClr>
              </a:sp3d>
            </p:spPr>
            <p:txBody>
              <a:bodyPr wrap="none" anchor="ctr">
                <a:noAutofit/>
                <a:flatTx/>
              </a:bodyPr>
              <a:lstStyle/>
              <a:p>
                <a:pPr fontAlgn="ctr"/>
                <a:endParaRPr lang="en-US" altLang="zh-CN" dirty="0">
                  <a:latin typeface="Huawei Sans" panose="020C0503030203020204" pitchFamily="34" charset="0"/>
                  <a:ea typeface="+mn-ea"/>
                </a:endParaRPr>
              </a:p>
            </p:txBody>
          </p:sp>
          <p:grpSp>
            <p:nvGrpSpPr>
              <p:cNvPr id="36" name="Group 35"/>
              <p:cNvGrpSpPr/>
              <p:nvPr/>
            </p:nvGrpSpPr>
            <p:grpSpPr bwMode="auto">
              <a:xfrm>
                <a:off x="2894" y="3455"/>
                <a:ext cx="429" cy="427"/>
                <a:chOff x="4193" y="3267"/>
                <a:chExt cx="429" cy="427"/>
              </a:xfrm>
            </p:grpSpPr>
            <p:sp>
              <p:nvSpPr>
                <p:cNvPr id="57" name="Rectangle 36"/>
                <p:cNvSpPr>
                  <a:spLocks noChangeArrowheads="1"/>
                </p:cNvSpPr>
                <p:nvPr/>
              </p:nvSpPr>
              <p:spPr bwMode="auto">
                <a:xfrm>
                  <a:off x="4195" y="3399"/>
                  <a:ext cx="322" cy="293"/>
                </a:xfrm>
                <a:prstGeom prst="rect">
                  <a:avLst/>
                </a:prstGeom>
                <a:solidFill>
                  <a:schemeClr val="bg2"/>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58" name="Freeform 37"/>
                <p:cNvSpPr/>
                <p:nvPr/>
              </p:nvSpPr>
              <p:spPr bwMode="auto">
                <a:xfrm>
                  <a:off x="4193" y="3267"/>
                  <a:ext cx="429" cy="130"/>
                </a:xfrm>
                <a:custGeom>
                  <a:avLst/>
                  <a:gdLst/>
                  <a:ahLst/>
                  <a:cxnLst>
                    <a:cxn ang="0">
                      <a:pos x="0" y="520"/>
                    </a:cxn>
                    <a:cxn ang="0">
                      <a:pos x="307" y="0"/>
                    </a:cxn>
                    <a:cxn ang="0">
                      <a:pos x="1287" y="0"/>
                    </a:cxn>
                    <a:cxn ang="0">
                      <a:pos x="978" y="520"/>
                    </a:cxn>
                    <a:cxn ang="0">
                      <a:pos x="0" y="520"/>
                    </a:cxn>
                  </a:cxnLst>
                  <a:rect l="0" t="0" r="r" b="b"/>
                  <a:pathLst>
                    <a:path w="1287" h="520">
                      <a:moveTo>
                        <a:pt x="0" y="520"/>
                      </a:moveTo>
                      <a:lnTo>
                        <a:pt x="307" y="0"/>
                      </a:lnTo>
                      <a:lnTo>
                        <a:pt x="1287" y="0"/>
                      </a:lnTo>
                      <a:lnTo>
                        <a:pt x="978" y="520"/>
                      </a:lnTo>
                      <a:lnTo>
                        <a:pt x="0" y="520"/>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9" name="Freeform 38"/>
                <p:cNvSpPr/>
                <p:nvPr/>
              </p:nvSpPr>
              <p:spPr bwMode="auto">
                <a:xfrm>
                  <a:off x="4519" y="3267"/>
                  <a:ext cx="103" cy="427"/>
                </a:xfrm>
                <a:custGeom>
                  <a:avLst/>
                  <a:gdLst/>
                  <a:ahLst/>
                  <a:cxnLst>
                    <a:cxn ang="0">
                      <a:pos x="0" y="1709"/>
                    </a:cxn>
                    <a:cxn ang="0">
                      <a:pos x="308" y="1192"/>
                    </a:cxn>
                    <a:cxn ang="0">
                      <a:pos x="308" y="0"/>
                    </a:cxn>
                    <a:cxn ang="0">
                      <a:pos x="0" y="520"/>
                    </a:cxn>
                    <a:cxn ang="0">
                      <a:pos x="0" y="1709"/>
                    </a:cxn>
                  </a:cxnLst>
                  <a:rect l="0" t="0" r="r" b="b"/>
                  <a:pathLst>
                    <a:path w="308" h="1709">
                      <a:moveTo>
                        <a:pt x="0" y="1709"/>
                      </a:moveTo>
                      <a:lnTo>
                        <a:pt x="308" y="1192"/>
                      </a:lnTo>
                      <a:lnTo>
                        <a:pt x="308" y="0"/>
                      </a:lnTo>
                      <a:lnTo>
                        <a:pt x="0" y="520"/>
                      </a:lnTo>
                      <a:lnTo>
                        <a:pt x="0" y="1709"/>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nvGrpSpPr>
              <p:cNvPr id="37" name="Group 39"/>
              <p:cNvGrpSpPr/>
              <p:nvPr/>
            </p:nvGrpSpPr>
            <p:grpSpPr bwMode="auto">
              <a:xfrm>
                <a:off x="2904" y="3108"/>
                <a:ext cx="429" cy="427"/>
                <a:chOff x="4193" y="3267"/>
                <a:chExt cx="429" cy="427"/>
              </a:xfrm>
            </p:grpSpPr>
            <p:sp>
              <p:nvSpPr>
                <p:cNvPr id="54" name="Rectangle 40"/>
                <p:cNvSpPr>
                  <a:spLocks noChangeArrowheads="1"/>
                </p:cNvSpPr>
                <p:nvPr/>
              </p:nvSpPr>
              <p:spPr bwMode="auto">
                <a:xfrm>
                  <a:off x="4195" y="3399"/>
                  <a:ext cx="322" cy="293"/>
                </a:xfrm>
                <a:prstGeom prst="rect">
                  <a:avLst/>
                </a:prstGeom>
                <a:solidFill>
                  <a:schemeClr val="bg2"/>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55" name="Freeform 41"/>
                <p:cNvSpPr/>
                <p:nvPr/>
              </p:nvSpPr>
              <p:spPr bwMode="auto">
                <a:xfrm>
                  <a:off x="4193" y="3267"/>
                  <a:ext cx="429" cy="130"/>
                </a:xfrm>
                <a:custGeom>
                  <a:avLst/>
                  <a:gdLst/>
                  <a:ahLst/>
                  <a:cxnLst>
                    <a:cxn ang="0">
                      <a:pos x="0" y="520"/>
                    </a:cxn>
                    <a:cxn ang="0">
                      <a:pos x="307" y="0"/>
                    </a:cxn>
                    <a:cxn ang="0">
                      <a:pos x="1287" y="0"/>
                    </a:cxn>
                    <a:cxn ang="0">
                      <a:pos x="978" y="520"/>
                    </a:cxn>
                    <a:cxn ang="0">
                      <a:pos x="0" y="520"/>
                    </a:cxn>
                  </a:cxnLst>
                  <a:rect l="0" t="0" r="r" b="b"/>
                  <a:pathLst>
                    <a:path w="1287" h="520">
                      <a:moveTo>
                        <a:pt x="0" y="520"/>
                      </a:moveTo>
                      <a:lnTo>
                        <a:pt x="307" y="0"/>
                      </a:lnTo>
                      <a:lnTo>
                        <a:pt x="1287" y="0"/>
                      </a:lnTo>
                      <a:lnTo>
                        <a:pt x="978" y="520"/>
                      </a:lnTo>
                      <a:lnTo>
                        <a:pt x="0" y="520"/>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6" name="Freeform 42"/>
                <p:cNvSpPr/>
                <p:nvPr/>
              </p:nvSpPr>
              <p:spPr bwMode="auto">
                <a:xfrm>
                  <a:off x="4519" y="3267"/>
                  <a:ext cx="103" cy="427"/>
                </a:xfrm>
                <a:custGeom>
                  <a:avLst/>
                  <a:gdLst/>
                  <a:ahLst/>
                  <a:cxnLst>
                    <a:cxn ang="0">
                      <a:pos x="0" y="1709"/>
                    </a:cxn>
                    <a:cxn ang="0">
                      <a:pos x="308" y="1192"/>
                    </a:cxn>
                    <a:cxn ang="0">
                      <a:pos x="308" y="0"/>
                    </a:cxn>
                    <a:cxn ang="0">
                      <a:pos x="0" y="520"/>
                    </a:cxn>
                    <a:cxn ang="0">
                      <a:pos x="0" y="1709"/>
                    </a:cxn>
                  </a:cxnLst>
                  <a:rect l="0" t="0" r="r" b="b"/>
                  <a:pathLst>
                    <a:path w="308" h="1709">
                      <a:moveTo>
                        <a:pt x="0" y="1709"/>
                      </a:moveTo>
                      <a:lnTo>
                        <a:pt x="308" y="1192"/>
                      </a:lnTo>
                      <a:lnTo>
                        <a:pt x="308" y="0"/>
                      </a:lnTo>
                      <a:lnTo>
                        <a:pt x="0" y="520"/>
                      </a:lnTo>
                      <a:lnTo>
                        <a:pt x="0" y="1709"/>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nvGrpSpPr>
              <p:cNvPr id="38" name="Group 43"/>
              <p:cNvGrpSpPr/>
              <p:nvPr/>
            </p:nvGrpSpPr>
            <p:grpSpPr bwMode="auto">
              <a:xfrm>
                <a:off x="3289" y="3455"/>
                <a:ext cx="429" cy="427"/>
                <a:chOff x="4193" y="3267"/>
                <a:chExt cx="429" cy="427"/>
              </a:xfrm>
            </p:grpSpPr>
            <p:sp>
              <p:nvSpPr>
                <p:cNvPr id="51" name="Rectangle 44"/>
                <p:cNvSpPr>
                  <a:spLocks noChangeArrowheads="1"/>
                </p:cNvSpPr>
                <p:nvPr/>
              </p:nvSpPr>
              <p:spPr bwMode="auto">
                <a:xfrm>
                  <a:off x="4195" y="3399"/>
                  <a:ext cx="322" cy="293"/>
                </a:xfrm>
                <a:prstGeom prst="rect">
                  <a:avLst/>
                </a:prstGeom>
                <a:solidFill>
                  <a:schemeClr val="bg2"/>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52" name="Freeform 45"/>
                <p:cNvSpPr/>
                <p:nvPr/>
              </p:nvSpPr>
              <p:spPr bwMode="auto">
                <a:xfrm>
                  <a:off x="4193" y="3267"/>
                  <a:ext cx="429" cy="130"/>
                </a:xfrm>
                <a:custGeom>
                  <a:avLst/>
                  <a:gdLst/>
                  <a:ahLst/>
                  <a:cxnLst>
                    <a:cxn ang="0">
                      <a:pos x="0" y="520"/>
                    </a:cxn>
                    <a:cxn ang="0">
                      <a:pos x="307" y="0"/>
                    </a:cxn>
                    <a:cxn ang="0">
                      <a:pos x="1287" y="0"/>
                    </a:cxn>
                    <a:cxn ang="0">
                      <a:pos x="978" y="520"/>
                    </a:cxn>
                    <a:cxn ang="0">
                      <a:pos x="0" y="520"/>
                    </a:cxn>
                  </a:cxnLst>
                  <a:rect l="0" t="0" r="r" b="b"/>
                  <a:pathLst>
                    <a:path w="1287" h="520">
                      <a:moveTo>
                        <a:pt x="0" y="520"/>
                      </a:moveTo>
                      <a:lnTo>
                        <a:pt x="307" y="0"/>
                      </a:lnTo>
                      <a:lnTo>
                        <a:pt x="1287" y="0"/>
                      </a:lnTo>
                      <a:lnTo>
                        <a:pt x="978" y="520"/>
                      </a:lnTo>
                      <a:lnTo>
                        <a:pt x="0" y="520"/>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3" name="Freeform 46"/>
                <p:cNvSpPr/>
                <p:nvPr/>
              </p:nvSpPr>
              <p:spPr bwMode="auto">
                <a:xfrm>
                  <a:off x="4519" y="3267"/>
                  <a:ext cx="103" cy="427"/>
                </a:xfrm>
                <a:custGeom>
                  <a:avLst/>
                  <a:gdLst/>
                  <a:ahLst/>
                  <a:cxnLst>
                    <a:cxn ang="0">
                      <a:pos x="0" y="1709"/>
                    </a:cxn>
                    <a:cxn ang="0">
                      <a:pos x="308" y="1192"/>
                    </a:cxn>
                    <a:cxn ang="0">
                      <a:pos x="308" y="0"/>
                    </a:cxn>
                    <a:cxn ang="0">
                      <a:pos x="0" y="520"/>
                    </a:cxn>
                    <a:cxn ang="0">
                      <a:pos x="0" y="1709"/>
                    </a:cxn>
                  </a:cxnLst>
                  <a:rect l="0" t="0" r="r" b="b"/>
                  <a:pathLst>
                    <a:path w="308" h="1709">
                      <a:moveTo>
                        <a:pt x="0" y="1709"/>
                      </a:moveTo>
                      <a:lnTo>
                        <a:pt x="308" y="1192"/>
                      </a:lnTo>
                      <a:lnTo>
                        <a:pt x="308" y="0"/>
                      </a:lnTo>
                      <a:lnTo>
                        <a:pt x="0" y="520"/>
                      </a:lnTo>
                      <a:lnTo>
                        <a:pt x="0" y="1709"/>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nvGrpSpPr>
              <p:cNvPr id="39" name="Group 47"/>
              <p:cNvGrpSpPr/>
              <p:nvPr/>
            </p:nvGrpSpPr>
            <p:grpSpPr bwMode="auto">
              <a:xfrm>
                <a:off x="3299" y="3109"/>
                <a:ext cx="429" cy="427"/>
                <a:chOff x="4193" y="3267"/>
                <a:chExt cx="429" cy="427"/>
              </a:xfrm>
            </p:grpSpPr>
            <p:sp>
              <p:nvSpPr>
                <p:cNvPr id="48" name="Rectangle 48"/>
                <p:cNvSpPr>
                  <a:spLocks noChangeArrowheads="1"/>
                </p:cNvSpPr>
                <p:nvPr/>
              </p:nvSpPr>
              <p:spPr bwMode="auto">
                <a:xfrm>
                  <a:off x="4195" y="3399"/>
                  <a:ext cx="322" cy="293"/>
                </a:xfrm>
                <a:prstGeom prst="rect">
                  <a:avLst/>
                </a:prstGeom>
                <a:solidFill>
                  <a:schemeClr val="bg2"/>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49" name="Freeform 49"/>
                <p:cNvSpPr/>
                <p:nvPr/>
              </p:nvSpPr>
              <p:spPr bwMode="auto">
                <a:xfrm>
                  <a:off x="4193" y="3267"/>
                  <a:ext cx="429" cy="130"/>
                </a:xfrm>
                <a:custGeom>
                  <a:avLst/>
                  <a:gdLst/>
                  <a:ahLst/>
                  <a:cxnLst>
                    <a:cxn ang="0">
                      <a:pos x="0" y="520"/>
                    </a:cxn>
                    <a:cxn ang="0">
                      <a:pos x="307" y="0"/>
                    </a:cxn>
                    <a:cxn ang="0">
                      <a:pos x="1287" y="0"/>
                    </a:cxn>
                    <a:cxn ang="0">
                      <a:pos x="978" y="520"/>
                    </a:cxn>
                    <a:cxn ang="0">
                      <a:pos x="0" y="520"/>
                    </a:cxn>
                  </a:cxnLst>
                  <a:rect l="0" t="0" r="r" b="b"/>
                  <a:pathLst>
                    <a:path w="1287" h="520">
                      <a:moveTo>
                        <a:pt x="0" y="520"/>
                      </a:moveTo>
                      <a:lnTo>
                        <a:pt x="307" y="0"/>
                      </a:lnTo>
                      <a:lnTo>
                        <a:pt x="1287" y="0"/>
                      </a:lnTo>
                      <a:lnTo>
                        <a:pt x="978" y="520"/>
                      </a:lnTo>
                      <a:lnTo>
                        <a:pt x="0" y="520"/>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50" name="Freeform 50"/>
                <p:cNvSpPr/>
                <p:nvPr/>
              </p:nvSpPr>
              <p:spPr bwMode="auto">
                <a:xfrm>
                  <a:off x="4519" y="3267"/>
                  <a:ext cx="103" cy="427"/>
                </a:xfrm>
                <a:custGeom>
                  <a:avLst/>
                  <a:gdLst/>
                  <a:ahLst/>
                  <a:cxnLst>
                    <a:cxn ang="0">
                      <a:pos x="0" y="1709"/>
                    </a:cxn>
                    <a:cxn ang="0">
                      <a:pos x="308" y="1192"/>
                    </a:cxn>
                    <a:cxn ang="0">
                      <a:pos x="308" y="0"/>
                    </a:cxn>
                    <a:cxn ang="0">
                      <a:pos x="0" y="520"/>
                    </a:cxn>
                    <a:cxn ang="0">
                      <a:pos x="0" y="1709"/>
                    </a:cxn>
                  </a:cxnLst>
                  <a:rect l="0" t="0" r="r" b="b"/>
                  <a:pathLst>
                    <a:path w="308" h="1709">
                      <a:moveTo>
                        <a:pt x="0" y="1709"/>
                      </a:moveTo>
                      <a:lnTo>
                        <a:pt x="308" y="1192"/>
                      </a:lnTo>
                      <a:lnTo>
                        <a:pt x="308" y="0"/>
                      </a:lnTo>
                      <a:lnTo>
                        <a:pt x="0" y="520"/>
                      </a:lnTo>
                      <a:lnTo>
                        <a:pt x="0" y="1709"/>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nvGrpSpPr>
              <p:cNvPr id="40" name="Group 51"/>
              <p:cNvGrpSpPr/>
              <p:nvPr/>
            </p:nvGrpSpPr>
            <p:grpSpPr bwMode="auto">
              <a:xfrm>
                <a:off x="3684" y="3455"/>
                <a:ext cx="429" cy="427"/>
                <a:chOff x="4193" y="3267"/>
                <a:chExt cx="429" cy="427"/>
              </a:xfrm>
            </p:grpSpPr>
            <p:sp>
              <p:nvSpPr>
                <p:cNvPr id="45" name="Rectangle 52"/>
                <p:cNvSpPr>
                  <a:spLocks noChangeArrowheads="1"/>
                </p:cNvSpPr>
                <p:nvPr/>
              </p:nvSpPr>
              <p:spPr bwMode="auto">
                <a:xfrm>
                  <a:off x="4195" y="3399"/>
                  <a:ext cx="322" cy="293"/>
                </a:xfrm>
                <a:prstGeom prst="rect">
                  <a:avLst/>
                </a:prstGeom>
                <a:solidFill>
                  <a:schemeClr val="bg2"/>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46" name="Freeform 53"/>
                <p:cNvSpPr/>
                <p:nvPr/>
              </p:nvSpPr>
              <p:spPr bwMode="auto">
                <a:xfrm>
                  <a:off x="4193" y="3267"/>
                  <a:ext cx="429" cy="130"/>
                </a:xfrm>
                <a:custGeom>
                  <a:avLst/>
                  <a:gdLst/>
                  <a:ahLst/>
                  <a:cxnLst>
                    <a:cxn ang="0">
                      <a:pos x="0" y="520"/>
                    </a:cxn>
                    <a:cxn ang="0">
                      <a:pos x="307" y="0"/>
                    </a:cxn>
                    <a:cxn ang="0">
                      <a:pos x="1287" y="0"/>
                    </a:cxn>
                    <a:cxn ang="0">
                      <a:pos x="978" y="520"/>
                    </a:cxn>
                    <a:cxn ang="0">
                      <a:pos x="0" y="520"/>
                    </a:cxn>
                  </a:cxnLst>
                  <a:rect l="0" t="0" r="r" b="b"/>
                  <a:pathLst>
                    <a:path w="1287" h="520">
                      <a:moveTo>
                        <a:pt x="0" y="520"/>
                      </a:moveTo>
                      <a:lnTo>
                        <a:pt x="307" y="0"/>
                      </a:lnTo>
                      <a:lnTo>
                        <a:pt x="1287" y="0"/>
                      </a:lnTo>
                      <a:lnTo>
                        <a:pt x="978" y="520"/>
                      </a:lnTo>
                      <a:lnTo>
                        <a:pt x="0" y="520"/>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47" name="Freeform 54"/>
                <p:cNvSpPr/>
                <p:nvPr/>
              </p:nvSpPr>
              <p:spPr bwMode="auto">
                <a:xfrm>
                  <a:off x="4519" y="3267"/>
                  <a:ext cx="103" cy="427"/>
                </a:xfrm>
                <a:custGeom>
                  <a:avLst/>
                  <a:gdLst/>
                  <a:ahLst/>
                  <a:cxnLst>
                    <a:cxn ang="0">
                      <a:pos x="0" y="1709"/>
                    </a:cxn>
                    <a:cxn ang="0">
                      <a:pos x="308" y="1192"/>
                    </a:cxn>
                    <a:cxn ang="0">
                      <a:pos x="308" y="0"/>
                    </a:cxn>
                    <a:cxn ang="0">
                      <a:pos x="0" y="520"/>
                    </a:cxn>
                    <a:cxn ang="0">
                      <a:pos x="0" y="1709"/>
                    </a:cxn>
                  </a:cxnLst>
                  <a:rect l="0" t="0" r="r" b="b"/>
                  <a:pathLst>
                    <a:path w="308" h="1709">
                      <a:moveTo>
                        <a:pt x="0" y="1709"/>
                      </a:moveTo>
                      <a:lnTo>
                        <a:pt x="308" y="1192"/>
                      </a:lnTo>
                      <a:lnTo>
                        <a:pt x="308" y="0"/>
                      </a:lnTo>
                      <a:lnTo>
                        <a:pt x="0" y="520"/>
                      </a:lnTo>
                      <a:lnTo>
                        <a:pt x="0" y="1709"/>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nvGrpSpPr>
              <p:cNvPr id="41" name="Group 55"/>
              <p:cNvGrpSpPr/>
              <p:nvPr/>
            </p:nvGrpSpPr>
            <p:grpSpPr bwMode="auto">
              <a:xfrm>
                <a:off x="3693" y="3109"/>
                <a:ext cx="429" cy="427"/>
                <a:chOff x="4193" y="3267"/>
                <a:chExt cx="429" cy="427"/>
              </a:xfrm>
            </p:grpSpPr>
            <p:sp>
              <p:nvSpPr>
                <p:cNvPr id="42" name="Rectangle 56"/>
                <p:cNvSpPr>
                  <a:spLocks noChangeArrowheads="1"/>
                </p:cNvSpPr>
                <p:nvPr/>
              </p:nvSpPr>
              <p:spPr bwMode="auto">
                <a:xfrm>
                  <a:off x="4195" y="3399"/>
                  <a:ext cx="322" cy="293"/>
                </a:xfrm>
                <a:prstGeom prst="rect">
                  <a:avLst/>
                </a:prstGeom>
                <a:solidFill>
                  <a:schemeClr val="bg2"/>
                </a:solidFill>
                <a:ln w="635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43" name="Freeform 57"/>
                <p:cNvSpPr/>
                <p:nvPr/>
              </p:nvSpPr>
              <p:spPr bwMode="auto">
                <a:xfrm>
                  <a:off x="4193" y="3267"/>
                  <a:ext cx="429" cy="130"/>
                </a:xfrm>
                <a:custGeom>
                  <a:avLst/>
                  <a:gdLst/>
                  <a:ahLst/>
                  <a:cxnLst>
                    <a:cxn ang="0">
                      <a:pos x="0" y="520"/>
                    </a:cxn>
                    <a:cxn ang="0">
                      <a:pos x="307" y="0"/>
                    </a:cxn>
                    <a:cxn ang="0">
                      <a:pos x="1287" y="0"/>
                    </a:cxn>
                    <a:cxn ang="0">
                      <a:pos x="978" y="520"/>
                    </a:cxn>
                    <a:cxn ang="0">
                      <a:pos x="0" y="520"/>
                    </a:cxn>
                  </a:cxnLst>
                  <a:rect l="0" t="0" r="r" b="b"/>
                  <a:pathLst>
                    <a:path w="1287" h="520">
                      <a:moveTo>
                        <a:pt x="0" y="520"/>
                      </a:moveTo>
                      <a:lnTo>
                        <a:pt x="307" y="0"/>
                      </a:lnTo>
                      <a:lnTo>
                        <a:pt x="1287" y="0"/>
                      </a:lnTo>
                      <a:lnTo>
                        <a:pt x="978" y="520"/>
                      </a:lnTo>
                      <a:lnTo>
                        <a:pt x="0" y="520"/>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sp>
              <p:nvSpPr>
                <p:cNvPr id="44" name="Freeform 58"/>
                <p:cNvSpPr/>
                <p:nvPr/>
              </p:nvSpPr>
              <p:spPr bwMode="auto">
                <a:xfrm>
                  <a:off x="4519" y="3267"/>
                  <a:ext cx="103" cy="427"/>
                </a:xfrm>
                <a:custGeom>
                  <a:avLst/>
                  <a:gdLst/>
                  <a:ahLst/>
                  <a:cxnLst>
                    <a:cxn ang="0">
                      <a:pos x="0" y="1709"/>
                    </a:cxn>
                    <a:cxn ang="0">
                      <a:pos x="308" y="1192"/>
                    </a:cxn>
                    <a:cxn ang="0">
                      <a:pos x="308" y="0"/>
                    </a:cxn>
                    <a:cxn ang="0">
                      <a:pos x="0" y="520"/>
                    </a:cxn>
                    <a:cxn ang="0">
                      <a:pos x="0" y="1709"/>
                    </a:cxn>
                  </a:cxnLst>
                  <a:rect l="0" t="0" r="r" b="b"/>
                  <a:pathLst>
                    <a:path w="308" h="1709">
                      <a:moveTo>
                        <a:pt x="0" y="1709"/>
                      </a:moveTo>
                      <a:lnTo>
                        <a:pt x="308" y="1192"/>
                      </a:lnTo>
                      <a:lnTo>
                        <a:pt x="308" y="0"/>
                      </a:lnTo>
                      <a:lnTo>
                        <a:pt x="0" y="520"/>
                      </a:lnTo>
                      <a:lnTo>
                        <a:pt x="0" y="1709"/>
                      </a:lnTo>
                      <a:close/>
                    </a:path>
                  </a:pathLst>
                </a:custGeom>
                <a:solidFill>
                  <a:schemeClr val="bg2"/>
                </a:solidFill>
                <a:ln w="6350">
                  <a:solidFill>
                    <a:srgbClr val="000000"/>
                  </a:solidFill>
                  <a:prstDash val="solid"/>
                  <a:round/>
                </a:ln>
              </p:spPr>
              <p:txBody>
                <a:bodyPr>
                  <a:noAutofit/>
                </a:bodyPr>
                <a:lstStyle/>
                <a:p>
                  <a:pPr fontAlgn="ctr"/>
                  <a:endParaRPr lang="en-US" altLang="zh-CN" dirty="0">
                    <a:latin typeface="Huawei Sans" panose="020C0503030203020204" pitchFamily="34" charset="0"/>
                    <a:ea typeface="+mn-ea"/>
                  </a:endParaRPr>
                </a:p>
              </p:txBody>
            </p:sp>
          </p:grpSp>
        </p:grpSp>
        <p:sp>
          <p:nvSpPr>
            <p:cNvPr id="32" name="Line 65"/>
            <p:cNvSpPr>
              <a:spLocks noChangeShapeType="1"/>
            </p:cNvSpPr>
            <p:nvPr/>
          </p:nvSpPr>
          <p:spPr bwMode="auto">
            <a:xfrm>
              <a:off x="2048" y="2935"/>
              <a:ext cx="0" cy="375"/>
            </a:xfrm>
            <a:prstGeom prst="line">
              <a:avLst/>
            </a:prstGeom>
            <a:noFill/>
            <a:ln w="9525">
              <a:solidFill>
                <a:schemeClr val="hlink"/>
              </a:solidFill>
              <a:round/>
              <a:tailEnd type="triangle" w="med" len="med"/>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3" name="Line 66"/>
            <p:cNvSpPr>
              <a:spLocks noChangeShapeType="1"/>
            </p:cNvSpPr>
            <p:nvPr/>
          </p:nvSpPr>
          <p:spPr bwMode="auto">
            <a:xfrm>
              <a:off x="2926" y="2880"/>
              <a:ext cx="0" cy="375"/>
            </a:xfrm>
            <a:prstGeom prst="line">
              <a:avLst/>
            </a:prstGeom>
            <a:noFill/>
            <a:ln w="9525">
              <a:solidFill>
                <a:schemeClr val="hlink"/>
              </a:solidFill>
              <a:round/>
              <a:tailEnd type="triangle" w="med" len="med"/>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4" name="Rectangle 67"/>
            <p:cNvSpPr>
              <a:spLocks noChangeArrowheads="1"/>
            </p:cNvSpPr>
            <p:nvPr/>
          </p:nvSpPr>
          <p:spPr bwMode="auto">
            <a:xfrm>
              <a:off x="2566" y="2481"/>
              <a:ext cx="947" cy="288"/>
            </a:xfrm>
            <a:prstGeom prst="rect">
              <a:avLst/>
            </a:prstGeom>
            <a:noFill/>
            <a:ln w="9525">
              <a:noFill/>
              <a:miter lim="800000"/>
            </a:ln>
          </p:spPr>
          <p:txBody>
            <a:bodyPr wrap="square" lIns="0" tIns="0" rIns="0" bIns="0">
              <a:noAutofit/>
            </a:bodyPr>
            <a:lstStyle/>
            <a:p>
              <a:pPr algn="ctr" fontAlgn="ctr">
                <a:lnSpc>
                  <a:spcPct val="100000"/>
                </a:lnSpc>
                <a:spcAft>
                  <a:spcPct val="0"/>
                </a:spcAft>
                <a:buSzTx/>
                <a:buFontTx/>
                <a:buNone/>
              </a:pPr>
              <a:r>
                <a:rPr lang="pt" sz="1200" dirty="0">
                  <a:latin typeface="Huawei Sans" panose="020C0503030203020204" pitchFamily="34" charset="0"/>
                </a:rPr>
                <a:t>AU-PTR</a:t>
              </a:r>
              <a:endParaRPr lang="en-US" altLang="zh-CN" sz="1200" dirty="0">
                <a:latin typeface="Huawei Sans" panose="020C0503030203020204" pitchFamily="34" charset="0"/>
              </a:endParaRPr>
            </a:p>
            <a:p>
              <a:pPr algn="ctr" fontAlgn="ctr">
                <a:lnSpc>
                  <a:spcPct val="100000"/>
                </a:lnSpc>
                <a:spcAft>
                  <a:spcPct val="0"/>
                </a:spcAft>
                <a:buSzTx/>
                <a:buFontTx/>
                <a:buNone/>
              </a:pPr>
              <a:r>
                <a:rPr lang="pt" sz="1200" dirty="0">
                  <a:latin typeface="Huawei Sans" panose="020C0503030203020204" pitchFamily="34" charset="0"/>
                </a:rPr>
                <a:t>Posicionamento de ordem superior</a:t>
              </a:r>
              <a:endParaRPr lang="en-US" altLang="zh-CN" sz="1200" i="1" dirty="0">
                <a:latin typeface="Huawei Sans" panose="020C0503030203020204" pitchFamily="34" charset="0"/>
              </a:endParaRPr>
            </a:p>
          </p:txBody>
        </p:sp>
      </p:grpSp>
      <p:sp>
        <p:nvSpPr>
          <p:cNvPr id="60" name="Text Box 10"/>
          <p:cNvSpPr txBox="1">
            <a:spLocks noChangeArrowheads="1"/>
          </p:cNvSpPr>
          <p:nvPr/>
        </p:nvSpPr>
        <p:spPr bwMode="auto">
          <a:xfrm>
            <a:off x="1838231" y="1587084"/>
            <a:ext cx="3090139" cy="925000"/>
          </a:xfrm>
          <a:prstGeom prst="rect">
            <a:avLst/>
          </a:prstGeom>
          <a:noFill/>
          <a:ln w="9525" algn="ctr">
            <a:noFill/>
            <a:miter lim="800000"/>
          </a:ln>
          <a:effectLst/>
        </p:spPr>
        <p:txBody>
          <a:bodyPr wrap="square" lIns="93094" tIns="46547" rIns="93094" bIns="46547">
            <a:noAutofit/>
          </a:bodyPr>
          <a:lstStyle/>
          <a:p>
            <a:pPr fontAlgn="ctr">
              <a:buFont typeface="Wingdings" panose="05000000000000000000" pitchFamily="2" charset="2"/>
              <a:buNone/>
            </a:pPr>
            <a:r>
              <a:rPr lang="pt" sz="1600" dirty="0">
                <a:latin typeface="Huawei Sans" panose="020C0503030203020204" pitchFamily="34" charset="0"/>
              </a:rPr>
              <a:t>Ponto de transmissão: AU-PTR posiciona o primeiro pacote de informações em um carro.</a:t>
            </a:r>
            <a:endParaRPr lang="en-US" sz="1600" dirty="0">
              <a:latin typeface="Huawei Sans" panose="020C0503030203020204" pitchFamily="34" charset="0"/>
            </a:endParaRPr>
          </a:p>
        </p:txBody>
      </p:sp>
      <p:sp>
        <p:nvSpPr>
          <p:cNvPr id="61" name="Text Box 11"/>
          <p:cNvSpPr txBox="1">
            <a:spLocks noChangeArrowheads="1"/>
          </p:cNvSpPr>
          <p:nvPr/>
        </p:nvSpPr>
        <p:spPr bwMode="auto">
          <a:xfrm>
            <a:off x="6037585" y="1211519"/>
            <a:ext cx="4556074" cy="1340498"/>
          </a:xfrm>
          <a:prstGeom prst="rect">
            <a:avLst/>
          </a:prstGeom>
          <a:noFill/>
          <a:ln w="9525" algn="ctr">
            <a:noFill/>
            <a:miter lim="800000"/>
          </a:ln>
          <a:effectLst/>
        </p:spPr>
        <p:txBody>
          <a:bodyPr wrap="square" lIns="93094" tIns="46547" rIns="93094" bIns="46547">
            <a:noAutofit/>
          </a:bodyPr>
          <a:lstStyle/>
          <a:p>
            <a:pPr fontAlgn="ctr">
              <a:buFont typeface="Wingdings" panose="05000000000000000000" pitchFamily="2" charset="2"/>
              <a:buNone/>
            </a:pPr>
            <a:r>
              <a:rPr lang="pt" sz="1600" dirty="0">
                <a:latin typeface="Huawei Sans" panose="020C0503030203020204" pitchFamily="34" charset="0"/>
              </a:rPr>
              <a:t>Ponto de recepção: Encontre o pacote de informações de acordo com o valor AU-PTR recebido, e então posicione outros pacotes de informações de acordo com a regularidade do byte intercalação.</a:t>
            </a:r>
            <a:endParaRPr lang="en-US" sz="1600" dirty="0">
              <a:latin typeface="Huawei Sans" panose="020C0503030203020204" pitchFamily="34" charset="0"/>
            </a:endParaRPr>
          </a:p>
        </p:txBody>
      </p:sp>
      <p:grpSp>
        <p:nvGrpSpPr>
          <p:cNvPr id="77" name="组合 76"/>
          <p:cNvGrpSpPr/>
          <p:nvPr/>
        </p:nvGrpSpPr>
        <p:grpSpPr>
          <a:xfrm>
            <a:off x="2378173" y="2971458"/>
            <a:ext cx="1380470" cy="886072"/>
            <a:chOff x="525466" y="3656635"/>
            <a:chExt cx="2176489" cy="1157133"/>
          </a:xfrm>
        </p:grpSpPr>
        <p:sp>
          <p:nvSpPr>
            <p:cNvPr id="3" name="矩形 2"/>
            <p:cNvSpPr/>
            <p:nvPr/>
          </p:nvSpPr>
          <p:spPr>
            <a:xfrm>
              <a:off x="525466" y="4302626"/>
              <a:ext cx="2170800" cy="155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2" name="矩形 61"/>
            <p:cNvSpPr/>
            <p:nvPr/>
          </p:nvSpPr>
          <p:spPr>
            <a:xfrm rot="5400000">
              <a:off x="1530694" y="3978391"/>
              <a:ext cx="799200" cy="155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4" name="流程图: 联系 3"/>
            <p:cNvSpPr/>
            <p:nvPr/>
          </p:nvSpPr>
          <p:spPr>
            <a:xfrm>
              <a:off x="770524" y="4456869"/>
              <a:ext cx="313155" cy="35689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3" name="流程图: 联系 62"/>
            <p:cNvSpPr/>
            <p:nvPr/>
          </p:nvSpPr>
          <p:spPr>
            <a:xfrm>
              <a:off x="1737640" y="4454918"/>
              <a:ext cx="313155" cy="35689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4" name="矩形 63"/>
            <p:cNvSpPr/>
            <p:nvPr/>
          </p:nvSpPr>
          <p:spPr>
            <a:xfrm rot="2025919">
              <a:off x="1881494" y="3899309"/>
              <a:ext cx="802800" cy="155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5" name="矩形 64"/>
            <p:cNvSpPr/>
            <p:nvPr/>
          </p:nvSpPr>
          <p:spPr>
            <a:xfrm rot="5400000">
              <a:off x="2438712" y="4196280"/>
              <a:ext cx="370800" cy="155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6" name="矩形 65"/>
            <p:cNvSpPr/>
            <p:nvPr/>
          </p:nvSpPr>
          <p:spPr>
            <a:xfrm>
              <a:off x="525467" y="3664800"/>
              <a:ext cx="1326984" cy="630738"/>
            </a:xfrm>
            <a:prstGeom prst="rect">
              <a:avLst/>
            </a:prstGeom>
            <a:noFill/>
            <a:ln>
              <a:solidFill>
                <a:srgbClr val="FFC000"/>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dirty="0">
                <a:solidFill>
                  <a:schemeClr val="bg1"/>
                </a:solidFill>
                <a:latin typeface="Huawei Sans" panose="020C0503030203020204" pitchFamily="34" charset="0"/>
              </a:endParaRPr>
            </a:p>
          </p:txBody>
        </p:sp>
        <p:sp>
          <p:nvSpPr>
            <p:cNvPr id="67" name="矩形 66"/>
            <p:cNvSpPr/>
            <p:nvPr/>
          </p:nvSpPr>
          <p:spPr>
            <a:xfrm>
              <a:off x="527218" y="4126912"/>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8" name="矩形 67"/>
            <p:cNvSpPr/>
            <p:nvPr/>
          </p:nvSpPr>
          <p:spPr>
            <a:xfrm>
              <a:off x="858051" y="4124997"/>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9" name="矩形 68"/>
            <p:cNvSpPr/>
            <p:nvPr/>
          </p:nvSpPr>
          <p:spPr>
            <a:xfrm>
              <a:off x="1188817" y="4126912"/>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70" name="矩形 69"/>
            <p:cNvSpPr/>
            <p:nvPr/>
          </p:nvSpPr>
          <p:spPr>
            <a:xfrm>
              <a:off x="1520658" y="4125447"/>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71" name="矩形 70"/>
            <p:cNvSpPr/>
            <p:nvPr/>
          </p:nvSpPr>
          <p:spPr>
            <a:xfrm>
              <a:off x="704815" y="3970698"/>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72" name="矩形 71"/>
            <p:cNvSpPr/>
            <p:nvPr/>
          </p:nvSpPr>
          <p:spPr>
            <a:xfrm>
              <a:off x="1035581" y="3972613"/>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73" name="矩形 72"/>
            <p:cNvSpPr/>
            <p:nvPr/>
          </p:nvSpPr>
          <p:spPr>
            <a:xfrm>
              <a:off x="1367422" y="3971148"/>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74" name="矩形 73"/>
            <p:cNvSpPr/>
            <p:nvPr/>
          </p:nvSpPr>
          <p:spPr>
            <a:xfrm>
              <a:off x="861837" y="3820310"/>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75" name="矩形 74"/>
            <p:cNvSpPr/>
            <p:nvPr/>
          </p:nvSpPr>
          <p:spPr>
            <a:xfrm>
              <a:off x="1193678" y="3818845"/>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76" name="矩形 75"/>
            <p:cNvSpPr/>
            <p:nvPr/>
          </p:nvSpPr>
          <p:spPr>
            <a:xfrm>
              <a:off x="1049709" y="3666011"/>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grpSp>
      <p:grpSp>
        <p:nvGrpSpPr>
          <p:cNvPr id="78" name="组合 77"/>
          <p:cNvGrpSpPr/>
          <p:nvPr/>
        </p:nvGrpSpPr>
        <p:grpSpPr>
          <a:xfrm>
            <a:off x="7285787" y="2989925"/>
            <a:ext cx="1380470" cy="886072"/>
            <a:chOff x="525466" y="3656635"/>
            <a:chExt cx="2176489" cy="1157133"/>
          </a:xfrm>
        </p:grpSpPr>
        <p:sp>
          <p:nvSpPr>
            <p:cNvPr id="79" name="矩形 78"/>
            <p:cNvSpPr/>
            <p:nvPr/>
          </p:nvSpPr>
          <p:spPr>
            <a:xfrm>
              <a:off x="525466" y="4302626"/>
              <a:ext cx="2170800" cy="155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0" name="矩形 79"/>
            <p:cNvSpPr/>
            <p:nvPr/>
          </p:nvSpPr>
          <p:spPr>
            <a:xfrm rot="5400000">
              <a:off x="1530694" y="3978391"/>
              <a:ext cx="799200" cy="155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1" name="流程图: 联系 80"/>
            <p:cNvSpPr/>
            <p:nvPr/>
          </p:nvSpPr>
          <p:spPr>
            <a:xfrm>
              <a:off x="770524" y="4456869"/>
              <a:ext cx="313155" cy="35689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2" name="流程图: 联系 81"/>
            <p:cNvSpPr/>
            <p:nvPr/>
          </p:nvSpPr>
          <p:spPr>
            <a:xfrm>
              <a:off x="1737640" y="4454918"/>
              <a:ext cx="313155" cy="35689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3" name="矩形 82"/>
            <p:cNvSpPr/>
            <p:nvPr/>
          </p:nvSpPr>
          <p:spPr>
            <a:xfrm rot="2025919">
              <a:off x="1881494" y="3899309"/>
              <a:ext cx="802800" cy="155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4" name="矩形 83"/>
            <p:cNvSpPr/>
            <p:nvPr/>
          </p:nvSpPr>
          <p:spPr>
            <a:xfrm rot="5400000">
              <a:off x="2438712" y="4196280"/>
              <a:ext cx="370800" cy="1556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5" name="矩形 84"/>
            <p:cNvSpPr/>
            <p:nvPr/>
          </p:nvSpPr>
          <p:spPr>
            <a:xfrm>
              <a:off x="525467" y="3664800"/>
              <a:ext cx="1326984" cy="630738"/>
            </a:xfrm>
            <a:prstGeom prst="rect">
              <a:avLst/>
            </a:prstGeom>
            <a:noFill/>
            <a:ln>
              <a:solidFill>
                <a:srgbClr val="FFC000"/>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dirty="0">
                <a:solidFill>
                  <a:schemeClr val="bg1"/>
                </a:solidFill>
                <a:latin typeface="Huawei Sans" panose="020C0503030203020204" pitchFamily="34" charset="0"/>
              </a:endParaRPr>
            </a:p>
          </p:txBody>
        </p:sp>
        <p:sp>
          <p:nvSpPr>
            <p:cNvPr id="86" name="矩形 85"/>
            <p:cNvSpPr/>
            <p:nvPr/>
          </p:nvSpPr>
          <p:spPr>
            <a:xfrm>
              <a:off x="527218" y="4126912"/>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7" name="矩形 86"/>
            <p:cNvSpPr/>
            <p:nvPr/>
          </p:nvSpPr>
          <p:spPr>
            <a:xfrm>
              <a:off x="858051" y="4124997"/>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8" name="矩形 87"/>
            <p:cNvSpPr/>
            <p:nvPr/>
          </p:nvSpPr>
          <p:spPr>
            <a:xfrm>
              <a:off x="1188817" y="4126912"/>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89" name="矩形 88"/>
            <p:cNvSpPr/>
            <p:nvPr/>
          </p:nvSpPr>
          <p:spPr>
            <a:xfrm>
              <a:off x="1520658" y="4125447"/>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90" name="矩形 89"/>
            <p:cNvSpPr/>
            <p:nvPr/>
          </p:nvSpPr>
          <p:spPr>
            <a:xfrm>
              <a:off x="704815" y="3970698"/>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91" name="矩形 90"/>
            <p:cNvSpPr/>
            <p:nvPr/>
          </p:nvSpPr>
          <p:spPr>
            <a:xfrm>
              <a:off x="1035581" y="3972613"/>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92" name="矩形 91"/>
            <p:cNvSpPr/>
            <p:nvPr/>
          </p:nvSpPr>
          <p:spPr>
            <a:xfrm>
              <a:off x="1367422" y="3971148"/>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93" name="矩形 92"/>
            <p:cNvSpPr/>
            <p:nvPr/>
          </p:nvSpPr>
          <p:spPr>
            <a:xfrm>
              <a:off x="861837" y="3820310"/>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94" name="矩形 93"/>
            <p:cNvSpPr/>
            <p:nvPr/>
          </p:nvSpPr>
          <p:spPr>
            <a:xfrm>
              <a:off x="1193678" y="3818845"/>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95" name="矩形 94"/>
            <p:cNvSpPr/>
            <p:nvPr/>
          </p:nvSpPr>
          <p:spPr>
            <a:xfrm>
              <a:off x="1049709" y="3666011"/>
              <a:ext cx="324000" cy="15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235007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Procedimento de </a:t>
            </a:r>
            <a:r>
              <a:rPr lang="pt" dirty="0"/>
              <a:t>M</a:t>
            </a:r>
            <a:r>
              <a:rPr lang="pt" dirty="0">
                <a:latin typeface="Huawei Sans" panose="020C0503030203020204" pitchFamily="34" charset="0"/>
              </a:rPr>
              <a:t>ultiplexação (Modo e </a:t>
            </a:r>
            <a:r>
              <a:rPr lang="pt" dirty="0"/>
              <a:t>E</a:t>
            </a:r>
            <a:r>
              <a:rPr lang="pt" dirty="0">
                <a:latin typeface="Huawei Sans" panose="020C0503030203020204" pitchFamily="34" charset="0"/>
              </a:rPr>
              <a:t>strutura)</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SDH de ordem inferior -&gt; SDH de ordem superior: multiplexação síncrona intercalada por bytes</a:t>
            </a:r>
          </a:p>
          <a:p>
            <a:r>
              <a:rPr lang="pt" dirty="0">
                <a:latin typeface="Huawei Sans" panose="020C0503030203020204" pitchFamily="34" charset="0"/>
              </a:rPr>
              <a:t>Sinal PDH -&gt; STM-N: multiplexação síncrona e mapeamento flexível</a:t>
            </a:r>
          </a:p>
          <a:p>
            <a:pPr lvl="1"/>
            <a:r>
              <a:rPr lang="pt" dirty="0">
                <a:latin typeface="Huawei Sans" panose="020C0503030203020204" pitchFamily="34" charset="0"/>
              </a:rPr>
              <a:t>140M -&gt; STM-N</a:t>
            </a:r>
          </a:p>
          <a:p>
            <a:pPr lvl="1"/>
            <a:r>
              <a:rPr lang="pt" dirty="0">
                <a:latin typeface="Huawei Sans" panose="020C0503030203020204" pitchFamily="34" charset="0"/>
              </a:rPr>
              <a:t>34M -&gt; STM-N</a:t>
            </a:r>
            <a:endParaRPr lang="en-US" altLang="zh-CN" dirty="0">
              <a:latin typeface="Huawei Sans" panose="020C0503030203020204" pitchFamily="34" charset="0"/>
            </a:endParaRPr>
          </a:p>
          <a:p>
            <a:pPr lvl="1"/>
            <a:r>
              <a:rPr lang="pt" dirty="0">
                <a:latin typeface="Huawei Sans" panose="020C0503030203020204" pitchFamily="34" charset="0"/>
              </a:rPr>
              <a:t>2M -&gt; STM-N</a:t>
            </a:r>
            <a:endParaRPr lang="en-US" altLang="zh-CN" dirty="0">
              <a:latin typeface="Huawei Sans" panose="020C0503030203020204" pitchFamily="34" charset="0"/>
            </a:endParaRPr>
          </a:p>
          <a:p>
            <a:r>
              <a:rPr lang="pt" dirty="0">
                <a:latin typeface="Huawei Sans" panose="020C0503030203020204" pitchFamily="34" charset="0"/>
              </a:rPr>
              <a:t>A multiplexação prossegue de acordo com um roteiro de multiplexação específico selecionado por um país ou região a partir de vários roteiros especificados pela ITU-T.</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242414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Estrutura básica de multiplexação e mapeamento de SDH</a:t>
            </a:r>
            <a:endParaRPr lang="en-US" dirty="0">
              <a:latin typeface="Huawei Sans" panose="020C0503030203020204" pitchFamily="34" charset="0"/>
            </a:endParaRPr>
          </a:p>
        </p:txBody>
      </p:sp>
      <p:grpSp>
        <p:nvGrpSpPr>
          <p:cNvPr id="60" name="组合 59"/>
          <p:cNvGrpSpPr/>
          <p:nvPr/>
        </p:nvGrpSpPr>
        <p:grpSpPr>
          <a:xfrm>
            <a:off x="2241537" y="1555476"/>
            <a:ext cx="8331854" cy="4183289"/>
            <a:chOff x="2241537" y="1555476"/>
            <a:chExt cx="8331854" cy="4183289"/>
          </a:xfrm>
        </p:grpSpPr>
        <p:sp>
          <p:nvSpPr>
            <p:cNvPr id="5" name="Rectangle 4"/>
            <p:cNvSpPr>
              <a:spLocks noChangeArrowheads="1"/>
            </p:cNvSpPr>
            <p:nvPr/>
          </p:nvSpPr>
          <p:spPr bwMode="auto">
            <a:xfrm>
              <a:off x="2241537" y="1906736"/>
              <a:ext cx="489499" cy="433292"/>
            </a:xfrm>
            <a:prstGeom prst="rect">
              <a:avLst/>
            </a:prstGeom>
            <a:solidFill>
              <a:schemeClr val="bg2"/>
            </a:solidFill>
            <a:ln w="9525">
              <a:miter lim="800000"/>
            </a:ln>
            <a:effectLst>
              <a:outerShdw blurRad="50800" dist="38100" dir="2700000" algn="tl" rotWithShape="0">
                <a:prstClr val="black">
                  <a:alpha val="40000"/>
                </a:prstClr>
              </a:outerShdw>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STM-N</a:t>
              </a:r>
              <a:endParaRPr lang="en-US" sz="1200" dirty="0">
                <a:latin typeface="Huawei Sans" panose="020C0503030203020204" pitchFamily="34" charset="0"/>
              </a:endParaRPr>
            </a:p>
          </p:txBody>
        </p:sp>
        <p:sp>
          <p:nvSpPr>
            <p:cNvPr id="6" name="Rectangle 5"/>
            <p:cNvSpPr>
              <a:spLocks noChangeArrowheads="1"/>
            </p:cNvSpPr>
            <p:nvPr/>
          </p:nvSpPr>
          <p:spPr bwMode="auto">
            <a:xfrm>
              <a:off x="4026016" y="1906736"/>
              <a:ext cx="488116"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AUG-1</a:t>
              </a:r>
              <a:endParaRPr lang="en-US" sz="1200" dirty="0">
                <a:latin typeface="Huawei Sans" panose="020C0503030203020204" pitchFamily="34" charset="0"/>
              </a:endParaRPr>
            </a:p>
          </p:txBody>
        </p:sp>
        <p:sp>
          <p:nvSpPr>
            <p:cNvPr id="7" name="Rectangle 6"/>
            <p:cNvSpPr>
              <a:spLocks noChangeArrowheads="1"/>
            </p:cNvSpPr>
            <p:nvPr/>
          </p:nvSpPr>
          <p:spPr bwMode="auto">
            <a:xfrm>
              <a:off x="4881947" y="1906736"/>
              <a:ext cx="488116"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AU-4</a:t>
              </a:r>
              <a:endParaRPr lang="en-US" sz="1200" dirty="0">
                <a:latin typeface="Huawei Sans" panose="020C0503030203020204" pitchFamily="34" charset="0"/>
              </a:endParaRPr>
            </a:p>
          </p:txBody>
        </p:sp>
        <p:sp>
          <p:nvSpPr>
            <p:cNvPr id="8" name="Rectangle 7"/>
            <p:cNvSpPr>
              <a:spLocks noChangeArrowheads="1"/>
            </p:cNvSpPr>
            <p:nvPr/>
          </p:nvSpPr>
          <p:spPr bwMode="auto">
            <a:xfrm>
              <a:off x="5798720" y="1906736"/>
              <a:ext cx="490881"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VC-4</a:t>
              </a:r>
              <a:endParaRPr lang="en-US" sz="1200" dirty="0">
                <a:latin typeface="Huawei Sans" panose="020C0503030203020204" pitchFamily="34" charset="0"/>
              </a:endParaRPr>
            </a:p>
          </p:txBody>
        </p:sp>
        <p:sp>
          <p:nvSpPr>
            <p:cNvPr id="9" name="Rectangle 8"/>
            <p:cNvSpPr>
              <a:spLocks noChangeArrowheads="1"/>
            </p:cNvSpPr>
            <p:nvPr/>
          </p:nvSpPr>
          <p:spPr bwMode="auto">
            <a:xfrm>
              <a:off x="7511965" y="3421804"/>
              <a:ext cx="489499"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TU-3</a:t>
              </a:r>
              <a:endParaRPr lang="en-US" sz="1200" dirty="0">
                <a:latin typeface="Huawei Sans" panose="020C0503030203020204" pitchFamily="34" charset="0"/>
              </a:endParaRPr>
            </a:p>
          </p:txBody>
        </p:sp>
        <p:sp>
          <p:nvSpPr>
            <p:cNvPr id="10" name="Rectangle 9"/>
            <p:cNvSpPr>
              <a:spLocks noChangeArrowheads="1"/>
            </p:cNvSpPr>
            <p:nvPr/>
          </p:nvSpPr>
          <p:spPr bwMode="auto">
            <a:xfrm>
              <a:off x="8367896" y="3421804"/>
              <a:ext cx="490881"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VC-3</a:t>
              </a:r>
              <a:endParaRPr lang="en-US" sz="1200" dirty="0">
                <a:latin typeface="Huawei Sans" panose="020C0503030203020204" pitchFamily="34" charset="0"/>
              </a:endParaRPr>
            </a:p>
          </p:txBody>
        </p:sp>
        <p:sp>
          <p:nvSpPr>
            <p:cNvPr id="11" name="Rectangle 10"/>
            <p:cNvSpPr>
              <a:spLocks noChangeArrowheads="1"/>
            </p:cNvSpPr>
            <p:nvPr/>
          </p:nvSpPr>
          <p:spPr bwMode="auto">
            <a:xfrm>
              <a:off x="9286051" y="3421804"/>
              <a:ext cx="489499"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C-3</a:t>
              </a:r>
              <a:endParaRPr lang="en-US" sz="1200" dirty="0">
                <a:latin typeface="Huawei Sans" panose="020C0503030203020204" pitchFamily="34" charset="0"/>
              </a:endParaRPr>
            </a:p>
          </p:txBody>
        </p:sp>
        <p:sp>
          <p:nvSpPr>
            <p:cNvPr id="12" name="Rectangle 11"/>
            <p:cNvSpPr>
              <a:spLocks noChangeArrowheads="1"/>
            </p:cNvSpPr>
            <p:nvPr/>
          </p:nvSpPr>
          <p:spPr bwMode="auto">
            <a:xfrm>
              <a:off x="9225210" y="1906736"/>
              <a:ext cx="489499"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C-4</a:t>
              </a:r>
              <a:endParaRPr lang="en-US" sz="1200" dirty="0">
                <a:latin typeface="Huawei Sans" panose="020C0503030203020204" pitchFamily="34" charset="0"/>
              </a:endParaRPr>
            </a:p>
          </p:txBody>
        </p:sp>
        <p:sp>
          <p:nvSpPr>
            <p:cNvPr id="13" name="Rectangle 12"/>
            <p:cNvSpPr>
              <a:spLocks noChangeArrowheads="1"/>
            </p:cNvSpPr>
            <p:nvPr/>
          </p:nvSpPr>
          <p:spPr bwMode="auto">
            <a:xfrm>
              <a:off x="6595192" y="4720226"/>
              <a:ext cx="488116"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TUG-2</a:t>
              </a:r>
              <a:endParaRPr lang="en-US" sz="1200" dirty="0">
                <a:latin typeface="Huawei Sans" panose="020C0503030203020204" pitchFamily="34" charset="0"/>
              </a:endParaRPr>
            </a:p>
          </p:txBody>
        </p:sp>
        <p:sp>
          <p:nvSpPr>
            <p:cNvPr id="14" name="Rectangle 13"/>
            <p:cNvSpPr>
              <a:spLocks noChangeArrowheads="1"/>
            </p:cNvSpPr>
            <p:nvPr/>
          </p:nvSpPr>
          <p:spPr bwMode="auto">
            <a:xfrm>
              <a:off x="7511965" y="4720226"/>
              <a:ext cx="489499"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TU-12</a:t>
              </a:r>
              <a:endParaRPr lang="en-US" sz="1200" dirty="0">
                <a:latin typeface="Huawei Sans" panose="020C0503030203020204" pitchFamily="34" charset="0"/>
              </a:endParaRPr>
            </a:p>
          </p:txBody>
        </p:sp>
        <p:sp>
          <p:nvSpPr>
            <p:cNvPr id="15" name="Rectangle 14"/>
            <p:cNvSpPr>
              <a:spLocks noChangeArrowheads="1"/>
            </p:cNvSpPr>
            <p:nvPr/>
          </p:nvSpPr>
          <p:spPr bwMode="auto">
            <a:xfrm>
              <a:off x="8367896" y="4720226"/>
              <a:ext cx="490881"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VC-12</a:t>
              </a:r>
              <a:endParaRPr lang="en-US" sz="1200" dirty="0">
                <a:latin typeface="Huawei Sans" panose="020C0503030203020204" pitchFamily="34" charset="0"/>
              </a:endParaRPr>
            </a:p>
          </p:txBody>
        </p:sp>
        <p:sp>
          <p:nvSpPr>
            <p:cNvPr id="16" name="Rectangle 15"/>
            <p:cNvSpPr>
              <a:spLocks noChangeArrowheads="1"/>
            </p:cNvSpPr>
            <p:nvPr/>
          </p:nvSpPr>
          <p:spPr bwMode="auto">
            <a:xfrm>
              <a:off x="9286051" y="4720226"/>
              <a:ext cx="489499"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C-12</a:t>
              </a:r>
              <a:endParaRPr lang="en-US" sz="1200" dirty="0">
                <a:latin typeface="Huawei Sans" panose="020C0503030203020204" pitchFamily="34" charset="0"/>
              </a:endParaRPr>
            </a:p>
          </p:txBody>
        </p:sp>
        <p:sp>
          <p:nvSpPr>
            <p:cNvPr id="17" name="Rectangle 16"/>
            <p:cNvSpPr>
              <a:spLocks noChangeArrowheads="1"/>
            </p:cNvSpPr>
            <p:nvPr/>
          </p:nvSpPr>
          <p:spPr bwMode="auto">
            <a:xfrm>
              <a:off x="5860944" y="3421804"/>
              <a:ext cx="489499"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TUG-3</a:t>
              </a:r>
              <a:endParaRPr lang="en-US" sz="1200" dirty="0">
                <a:latin typeface="Huawei Sans" panose="020C0503030203020204" pitchFamily="34" charset="0"/>
              </a:endParaRPr>
            </a:p>
          </p:txBody>
        </p:sp>
        <p:sp>
          <p:nvSpPr>
            <p:cNvPr id="18" name="Line 18"/>
            <p:cNvSpPr>
              <a:spLocks noChangeShapeType="1"/>
            </p:cNvSpPr>
            <p:nvPr/>
          </p:nvSpPr>
          <p:spPr bwMode="auto">
            <a:xfrm flipH="1">
              <a:off x="3719042" y="2135014"/>
              <a:ext cx="306974" cy="0"/>
            </a:xfrm>
            <a:prstGeom prst="line">
              <a:avLst/>
            </a:prstGeom>
            <a:solidFill>
              <a:schemeClr val="bg2"/>
            </a:solidFill>
            <a:ln w="25400">
              <a:solidFill>
                <a:srgbClr val="3366FF"/>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19" name="Line 19"/>
            <p:cNvSpPr>
              <a:spLocks noChangeShapeType="1"/>
            </p:cNvSpPr>
            <p:nvPr/>
          </p:nvSpPr>
          <p:spPr bwMode="auto">
            <a:xfrm flipH="1">
              <a:off x="4574973" y="2135014"/>
              <a:ext cx="306974" cy="0"/>
            </a:xfrm>
            <a:prstGeom prst="line">
              <a:avLst/>
            </a:prstGeom>
            <a:solidFill>
              <a:schemeClr val="bg2"/>
            </a:solidFill>
            <a:ln w="25400">
              <a:solidFill>
                <a:srgbClr val="3366FF"/>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0" name="Line 20"/>
            <p:cNvSpPr>
              <a:spLocks noChangeShapeType="1"/>
            </p:cNvSpPr>
            <p:nvPr/>
          </p:nvSpPr>
          <p:spPr bwMode="auto">
            <a:xfrm flipH="1">
              <a:off x="6350443" y="2135014"/>
              <a:ext cx="2874767" cy="0"/>
            </a:xfrm>
            <a:prstGeom prst="line">
              <a:avLst/>
            </a:prstGeom>
            <a:solidFill>
              <a:schemeClr val="bg2"/>
            </a:solidFill>
            <a:ln w="25400">
              <a:solidFill>
                <a:srgbClr val="FF9900"/>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1" name="Line 21"/>
            <p:cNvSpPr>
              <a:spLocks noChangeShapeType="1"/>
            </p:cNvSpPr>
            <p:nvPr/>
          </p:nvSpPr>
          <p:spPr bwMode="auto">
            <a:xfrm flipH="1">
              <a:off x="8919619" y="3599192"/>
              <a:ext cx="366433" cy="0"/>
            </a:xfrm>
            <a:prstGeom prst="line">
              <a:avLst/>
            </a:prstGeom>
            <a:solidFill>
              <a:schemeClr val="bg2"/>
            </a:solidFill>
            <a:ln w="25400">
              <a:solidFill>
                <a:srgbClr val="FF9900"/>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2" name="Line 22"/>
            <p:cNvSpPr>
              <a:spLocks noChangeShapeType="1"/>
            </p:cNvSpPr>
            <p:nvPr/>
          </p:nvSpPr>
          <p:spPr bwMode="auto">
            <a:xfrm flipH="1">
              <a:off x="8919619" y="4936872"/>
              <a:ext cx="366433" cy="0"/>
            </a:xfrm>
            <a:prstGeom prst="line">
              <a:avLst/>
            </a:prstGeom>
            <a:solidFill>
              <a:schemeClr val="bg2"/>
            </a:solidFill>
            <a:ln w="25400">
              <a:solidFill>
                <a:srgbClr val="FF9900"/>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3" name="Line 23"/>
            <p:cNvSpPr>
              <a:spLocks noChangeShapeType="1"/>
            </p:cNvSpPr>
            <p:nvPr/>
          </p:nvSpPr>
          <p:spPr bwMode="auto">
            <a:xfrm flipH="1">
              <a:off x="7145532" y="4936872"/>
              <a:ext cx="366433" cy="0"/>
            </a:xfrm>
            <a:prstGeom prst="line">
              <a:avLst/>
            </a:prstGeom>
            <a:solidFill>
              <a:schemeClr val="bg2"/>
            </a:solidFill>
            <a:ln w="25400">
              <a:solidFill>
                <a:srgbClr val="3366FF"/>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4" name="Freeform 24"/>
            <p:cNvSpPr/>
            <p:nvPr/>
          </p:nvSpPr>
          <p:spPr bwMode="auto">
            <a:xfrm>
              <a:off x="6105693" y="3855096"/>
              <a:ext cx="489499" cy="1081776"/>
            </a:xfrm>
            <a:custGeom>
              <a:avLst/>
              <a:gdLst/>
              <a:ahLst/>
              <a:cxnLst>
                <a:cxn ang="0">
                  <a:pos x="288" y="720"/>
                </a:cxn>
                <a:cxn ang="0">
                  <a:pos x="0" y="716"/>
                </a:cxn>
                <a:cxn ang="0">
                  <a:pos x="0" y="0"/>
                </a:cxn>
              </a:cxnLst>
              <a:rect l="0" t="0" r="r" b="b"/>
              <a:pathLst>
                <a:path w="288" h="720">
                  <a:moveTo>
                    <a:pt x="288" y="720"/>
                  </a:moveTo>
                  <a:lnTo>
                    <a:pt x="0" y="716"/>
                  </a:lnTo>
                  <a:lnTo>
                    <a:pt x="0" y="0"/>
                  </a:lnTo>
                </a:path>
              </a:pathLst>
            </a:custGeom>
            <a:solidFill>
              <a:schemeClr val="bg1"/>
            </a:solidFill>
            <a:ln w="25400" cap="flat" cmpd="sng">
              <a:solidFill>
                <a:srgbClr val="3366FF"/>
              </a:solidFill>
              <a:prstDash val="solid"/>
              <a:round/>
              <a:headEnd type="none" w="med" len="me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5" name="Line 25"/>
            <p:cNvSpPr>
              <a:spLocks noChangeShapeType="1"/>
            </p:cNvSpPr>
            <p:nvPr/>
          </p:nvSpPr>
          <p:spPr bwMode="auto">
            <a:xfrm flipV="1">
              <a:off x="6105693" y="2340028"/>
              <a:ext cx="0" cy="1009076"/>
            </a:xfrm>
            <a:prstGeom prst="line">
              <a:avLst/>
            </a:prstGeom>
            <a:solidFill>
              <a:schemeClr val="bg2"/>
            </a:solidFill>
            <a:ln w="25400">
              <a:solidFill>
                <a:srgbClr val="3366FF"/>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6" name="Line 26"/>
            <p:cNvSpPr>
              <a:spLocks noChangeShapeType="1"/>
            </p:cNvSpPr>
            <p:nvPr/>
          </p:nvSpPr>
          <p:spPr bwMode="auto">
            <a:xfrm flipH="1">
              <a:off x="5432287" y="2135014"/>
              <a:ext cx="366433" cy="0"/>
            </a:xfrm>
            <a:prstGeom prst="line">
              <a:avLst/>
            </a:prstGeom>
            <a:solidFill>
              <a:schemeClr val="bg2"/>
            </a:solidFill>
            <a:ln w="25400">
              <a:solidFill>
                <a:schemeClr val="tx1"/>
              </a:solidFill>
              <a:prstDash val="sysDot"/>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7" name="Line 27"/>
            <p:cNvSpPr>
              <a:spLocks noChangeShapeType="1"/>
            </p:cNvSpPr>
            <p:nvPr/>
          </p:nvSpPr>
          <p:spPr bwMode="auto">
            <a:xfrm flipH="1">
              <a:off x="8062305" y="3599192"/>
              <a:ext cx="305591" cy="0"/>
            </a:xfrm>
            <a:prstGeom prst="line">
              <a:avLst/>
            </a:prstGeom>
            <a:solidFill>
              <a:schemeClr val="bg2"/>
            </a:solidFill>
            <a:ln w="25400">
              <a:solidFill>
                <a:schemeClr val="tx1"/>
              </a:solidFill>
              <a:prstDash val="sysDot"/>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8" name="Line 28"/>
            <p:cNvSpPr>
              <a:spLocks noChangeShapeType="1"/>
            </p:cNvSpPr>
            <p:nvPr/>
          </p:nvSpPr>
          <p:spPr bwMode="auto">
            <a:xfrm flipH="1">
              <a:off x="8062305" y="4936872"/>
              <a:ext cx="305591" cy="0"/>
            </a:xfrm>
            <a:prstGeom prst="line">
              <a:avLst/>
            </a:prstGeom>
            <a:solidFill>
              <a:schemeClr val="bg2"/>
            </a:solidFill>
            <a:ln w="25400">
              <a:solidFill>
                <a:schemeClr val="tx1"/>
              </a:solidFill>
              <a:prstDash val="sysDot"/>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29" name="Line 29"/>
            <p:cNvSpPr>
              <a:spLocks noChangeShapeType="1"/>
            </p:cNvSpPr>
            <p:nvPr/>
          </p:nvSpPr>
          <p:spPr bwMode="auto">
            <a:xfrm flipH="1">
              <a:off x="2846518" y="4654796"/>
              <a:ext cx="367815" cy="0"/>
            </a:xfrm>
            <a:prstGeom prst="line">
              <a:avLst/>
            </a:prstGeom>
            <a:solidFill>
              <a:schemeClr val="bg2"/>
            </a:solidFill>
            <a:ln w="25400">
              <a:solidFill>
                <a:srgbClr val="FF9900"/>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30" name="Line 30"/>
            <p:cNvSpPr>
              <a:spLocks noChangeShapeType="1"/>
            </p:cNvSpPr>
            <p:nvPr/>
          </p:nvSpPr>
          <p:spPr bwMode="auto">
            <a:xfrm flipH="1">
              <a:off x="2846518" y="4983400"/>
              <a:ext cx="305591" cy="0"/>
            </a:xfrm>
            <a:prstGeom prst="line">
              <a:avLst/>
            </a:prstGeom>
            <a:solidFill>
              <a:schemeClr val="bg2"/>
            </a:solidFill>
            <a:ln w="25400">
              <a:solidFill>
                <a:schemeClr val="tx1"/>
              </a:solidFill>
              <a:prstDash val="sysDot"/>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31" name="Line 31"/>
            <p:cNvSpPr>
              <a:spLocks noChangeShapeType="1"/>
            </p:cNvSpPr>
            <p:nvPr/>
          </p:nvSpPr>
          <p:spPr bwMode="auto">
            <a:xfrm flipH="1">
              <a:off x="2846518" y="5323636"/>
              <a:ext cx="305591" cy="0"/>
            </a:xfrm>
            <a:prstGeom prst="line">
              <a:avLst/>
            </a:prstGeom>
            <a:solidFill>
              <a:schemeClr val="bg2"/>
            </a:solidFill>
            <a:ln w="25400">
              <a:solidFill>
                <a:srgbClr val="3366FF"/>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37" name="Rectangle 38"/>
            <p:cNvSpPr>
              <a:spLocks noChangeArrowheads="1"/>
            </p:cNvSpPr>
            <p:nvPr/>
          </p:nvSpPr>
          <p:spPr bwMode="auto">
            <a:xfrm>
              <a:off x="3182153" y="4517380"/>
              <a:ext cx="1152000" cy="277714"/>
            </a:xfrm>
            <a:prstGeom prst="rect">
              <a:avLst/>
            </a:prstGeom>
            <a:solidFill>
              <a:schemeClr val="bg1"/>
            </a:solidFill>
            <a:ln w="25400">
              <a:noFill/>
              <a:miter lim="800000"/>
              <a:tailEnd type="none" w="lg" len="lg"/>
            </a:ln>
            <a:effectLst/>
          </p:spPr>
          <p:txBody>
            <a:bodyPr wrap="square" anchor="ctr">
              <a:noAutofit/>
            </a:bodyPr>
            <a:lstStyle/>
            <a:p>
              <a:pPr algn="ctr" fontAlgn="ctr"/>
              <a:r>
                <a:rPr lang="pt" sz="1200" dirty="0">
                  <a:latin typeface="Huawei Sans" panose="020C0503030203020204" pitchFamily="34" charset="0"/>
                </a:rPr>
                <a:t>Mapeamento</a:t>
              </a:r>
              <a:endParaRPr lang="en-US" sz="1200" dirty="0">
                <a:latin typeface="Huawei Sans" panose="020C0503030203020204" pitchFamily="34" charset="0"/>
              </a:endParaRPr>
            </a:p>
          </p:txBody>
        </p:sp>
        <p:sp>
          <p:nvSpPr>
            <p:cNvPr id="38" name="Rectangle 39"/>
            <p:cNvSpPr>
              <a:spLocks noChangeArrowheads="1"/>
            </p:cNvSpPr>
            <p:nvPr/>
          </p:nvSpPr>
          <p:spPr bwMode="auto">
            <a:xfrm>
              <a:off x="3182155" y="4840990"/>
              <a:ext cx="1296000" cy="277714"/>
            </a:xfrm>
            <a:prstGeom prst="rect">
              <a:avLst/>
            </a:prstGeom>
            <a:solidFill>
              <a:schemeClr val="bg1"/>
            </a:solidFill>
            <a:ln w="25400">
              <a:noFill/>
              <a:miter lim="800000"/>
              <a:tailEnd type="none" w="lg" len="lg"/>
            </a:ln>
            <a:effectLst/>
          </p:spPr>
          <p:txBody>
            <a:bodyPr wrap="square" anchor="ctr">
              <a:noAutofit/>
            </a:bodyPr>
            <a:lstStyle/>
            <a:p>
              <a:pPr algn="ctr" fontAlgn="ctr">
                <a:lnSpc>
                  <a:spcPct val="100000"/>
                </a:lnSpc>
                <a:buSzTx/>
                <a:buFontTx/>
                <a:buNone/>
              </a:pPr>
              <a:r>
                <a:rPr lang="pt" sz="1200" dirty="0">
                  <a:latin typeface="Huawei Sans" panose="020C0503030203020204" pitchFamily="34" charset="0"/>
                </a:rPr>
                <a:t>Posicionamento</a:t>
              </a:r>
              <a:endParaRPr lang="en-US" sz="1200" dirty="0">
                <a:latin typeface="Huawei Sans" panose="020C0503030203020204" pitchFamily="34" charset="0"/>
              </a:endParaRPr>
            </a:p>
          </p:txBody>
        </p:sp>
        <p:sp>
          <p:nvSpPr>
            <p:cNvPr id="39" name="Rectangle 40"/>
            <p:cNvSpPr>
              <a:spLocks noChangeArrowheads="1"/>
            </p:cNvSpPr>
            <p:nvPr/>
          </p:nvSpPr>
          <p:spPr bwMode="auto">
            <a:xfrm>
              <a:off x="3182155" y="5199938"/>
              <a:ext cx="1188000" cy="277714"/>
            </a:xfrm>
            <a:prstGeom prst="rect">
              <a:avLst/>
            </a:prstGeom>
            <a:solidFill>
              <a:schemeClr val="bg1"/>
            </a:solidFill>
            <a:ln w="25400">
              <a:noFill/>
              <a:miter lim="800000"/>
              <a:tailEnd type="none" w="lg" len="lg"/>
            </a:ln>
            <a:effectLst/>
          </p:spPr>
          <p:txBody>
            <a:bodyPr wrap="square" anchor="ctr">
              <a:noAutofit/>
            </a:bodyPr>
            <a:lstStyle/>
            <a:p>
              <a:pPr algn="ctr" fontAlgn="ctr">
                <a:lnSpc>
                  <a:spcPct val="100000"/>
                </a:lnSpc>
                <a:buSzTx/>
                <a:buFontTx/>
                <a:buNone/>
              </a:pPr>
              <a:r>
                <a:rPr lang="pt" sz="1200" dirty="0">
                  <a:latin typeface="Huawei Sans" panose="020C0503030203020204" pitchFamily="34" charset="0"/>
                </a:rPr>
                <a:t>Multiplexação</a:t>
              </a:r>
              <a:endParaRPr lang="en-US" sz="1200" dirty="0">
                <a:latin typeface="Huawei Sans" panose="020C0503030203020204" pitchFamily="34" charset="0"/>
              </a:endParaRPr>
            </a:p>
          </p:txBody>
        </p:sp>
        <p:sp>
          <p:nvSpPr>
            <p:cNvPr id="40" name="Line 41"/>
            <p:cNvSpPr>
              <a:spLocks noChangeShapeType="1"/>
            </p:cNvSpPr>
            <p:nvPr/>
          </p:nvSpPr>
          <p:spPr bwMode="auto">
            <a:xfrm flipH="1">
              <a:off x="6420964" y="3599192"/>
              <a:ext cx="1039839" cy="0"/>
            </a:xfrm>
            <a:prstGeom prst="line">
              <a:avLst/>
            </a:prstGeom>
            <a:solidFill>
              <a:schemeClr val="bg2"/>
            </a:solidFill>
            <a:ln w="25400">
              <a:solidFill>
                <a:srgbClr val="3366FF"/>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sp>
          <p:nvSpPr>
            <p:cNvPr id="41" name="Rectangle 42"/>
            <p:cNvSpPr>
              <a:spLocks noChangeArrowheads="1"/>
            </p:cNvSpPr>
            <p:nvPr/>
          </p:nvSpPr>
          <p:spPr bwMode="auto">
            <a:xfrm>
              <a:off x="3153492" y="1928546"/>
              <a:ext cx="489499" cy="433292"/>
            </a:xfrm>
            <a:prstGeom prst="rect">
              <a:avLst/>
            </a:prstGeom>
            <a:solidFill>
              <a:schemeClr val="bg2"/>
            </a:solidFill>
            <a:ln w="9525">
              <a:miter lim="800000"/>
            </a:ln>
            <a:effectLst/>
            <a:scene3d>
              <a:camera prst="legacyObliqueTopRight"/>
              <a:lightRig rig="legacyFlat3" dir="b"/>
            </a:scene3d>
            <a:sp3d extrusionH="227000" prstMaterial="legacyMatte">
              <a:bevelT w="13500" h="13500" prst="angle"/>
              <a:bevelB w="13500" h="13500" prst="angle"/>
              <a:extrusionClr>
                <a:schemeClr val="bg1">
                  <a:lumMod val="85000"/>
                </a:schemeClr>
              </a:extrusionClr>
            </a:sp3d>
          </p:spPr>
          <p:txBody>
            <a:bodyPr wrap="none" anchor="ctr">
              <a:noAutofit/>
              <a:flatTx/>
            </a:bodyPr>
            <a:lstStyle/>
            <a:p>
              <a:pPr algn="ctr" fontAlgn="ctr">
                <a:lnSpc>
                  <a:spcPct val="100000"/>
                </a:lnSpc>
                <a:spcAft>
                  <a:spcPct val="0"/>
                </a:spcAft>
                <a:buSzTx/>
                <a:buFontTx/>
                <a:buNone/>
              </a:pPr>
              <a:r>
                <a:rPr lang="pt" sz="1200" dirty="0">
                  <a:latin typeface="Huawei Sans" panose="020C0503030203020204" pitchFamily="34" charset="0"/>
                </a:rPr>
                <a:t>AUG-N</a:t>
              </a:r>
              <a:endParaRPr lang="en-US" sz="1200" dirty="0">
                <a:latin typeface="Huawei Sans" panose="020C0503030203020204" pitchFamily="34" charset="0"/>
              </a:endParaRPr>
            </a:p>
          </p:txBody>
        </p:sp>
        <p:sp>
          <p:nvSpPr>
            <p:cNvPr id="42" name="Line 43"/>
            <p:cNvSpPr>
              <a:spLocks noChangeShapeType="1"/>
            </p:cNvSpPr>
            <p:nvPr/>
          </p:nvSpPr>
          <p:spPr bwMode="auto">
            <a:xfrm flipH="1">
              <a:off x="2838757" y="2135014"/>
              <a:ext cx="305591" cy="0"/>
            </a:xfrm>
            <a:prstGeom prst="line">
              <a:avLst/>
            </a:prstGeom>
            <a:solidFill>
              <a:schemeClr val="bg2"/>
            </a:solidFill>
            <a:ln w="25400">
              <a:solidFill>
                <a:srgbClr val="3366FF"/>
              </a:solidFill>
              <a:round/>
              <a:tailEnd type="stealth" w="lg" len="lg"/>
            </a:ln>
            <a:effectLst/>
          </p:spPr>
          <p:txBody>
            <a:bodyPr wrap="none" anchor="ctr">
              <a:noAutofit/>
            </a:bodyPr>
            <a:lstStyle/>
            <a:p>
              <a:pPr fontAlgn="ctr"/>
              <a:endParaRPr lang="en-US" altLang="zh-CN" sz="1200" dirty="0">
                <a:latin typeface="Huawei Sans" panose="020C0503030203020204" pitchFamily="34" charset="0"/>
                <a:ea typeface="+mn-ea"/>
              </a:endParaRPr>
            </a:p>
          </p:txBody>
        </p:sp>
        <p:cxnSp>
          <p:nvCxnSpPr>
            <p:cNvPr id="48" name="直接箭头连接符 47"/>
            <p:cNvCxnSpPr/>
            <p:nvPr/>
          </p:nvCxnSpPr>
          <p:spPr bwMode="auto">
            <a:xfrm flipV="1">
              <a:off x="9787232" y="5114631"/>
              <a:ext cx="0" cy="3600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9" name="直接箭头连接符 48"/>
            <p:cNvCxnSpPr/>
            <p:nvPr/>
          </p:nvCxnSpPr>
          <p:spPr bwMode="auto">
            <a:xfrm flipV="1">
              <a:off x="9744760" y="2295413"/>
              <a:ext cx="0" cy="3600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0" name="直接箭头连接符 49"/>
            <p:cNvCxnSpPr/>
            <p:nvPr/>
          </p:nvCxnSpPr>
          <p:spPr bwMode="auto">
            <a:xfrm flipV="1">
              <a:off x="9788490" y="3828871"/>
              <a:ext cx="0" cy="2880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 name="文本框 2"/>
            <p:cNvSpPr txBox="1"/>
            <p:nvPr/>
          </p:nvSpPr>
          <p:spPr>
            <a:xfrm>
              <a:off x="5566848" y="2755864"/>
              <a:ext cx="544795"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X 3</a:t>
              </a:r>
              <a:endParaRPr lang="en-US" sz="1200" dirty="0">
                <a:latin typeface="Huawei Sans" panose="020C0503030203020204" pitchFamily="34" charset="0"/>
              </a:endParaRPr>
            </a:p>
          </p:txBody>
        </p:sp>
        <p:sp>
          <p:nvSpPr>
            <p:cNvPr id="51" name="文本框 50"/>
            <p:cNvSpPr txBox="1"/>
            <p:nvPr/>
          </p:nvSpPr>
          <p:spPr>
            <a:xfrm>
              <a:off x="5681190" y="4216988"/>
              <a:ext cx="725937" cy="276999"/>
            </a:xfrm>
            <a:prstGeom prst="rect">
              <a:avLst/>
            </a:prstGeom>
            <a:noFill/>
          </p:spPr>
          <p:txBody>
            <a:bodyPr wrap="square" rtlCol="0">
              <a:noAutofit/>
            </a:bodyPr>
            <a:lstStyle/>
            <a:p>
              <a:pPr fontAlgn="ctr"/>
              <a:r>
                <a:rPr lang="pt" sz="1200" dirty="0">
                  <a:latin typeface="Huawei Sans" panose="020C0503030203020204" pitchFamily="34" charset="0"/>
                </a:rPr>
                <a:t>X 7</a:t>
              </a:r>
              <a:endParaRPr kumimoji="1" lang="en-US" altLang="zh-CN" sz="1200" dirty="0">
                <a:latin typeface="Huawei Sans" panose="020C0503030203020204" pitchFamily="34" charset="0"/>
              </a:endParaRPr>
            </a:p>
          </p:txBody>
        </p:sp>
        <p:sp>
          <p:nvSpPr>
            <p:cNvPr id="52" name="文本框 51"/>
            <p:cNvSpPr txBox="1"/>
            <p:nvPr/>
          </p:nvSpPr>
          <p:spPr>
            <a:xfrm>
              <a:off x="7083308" y="5181615"/>
              <a:ext cx="544795"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X 3</a:t>
              </a:r>
              <a:endParaRPr lang="en-US" sz="1200" dirty="0">
                <a:latin typeface="Huawei Sans" panose="020C0503030203020204" pitchFamily="34" charset="0"/>
              </a:endParaRPr>
            </a:p>
          </p:txBody>
        </p:sp>
        <p:sp>
          <p:nvSpPr>
            <p:cNvPr id="53" name="文本框 52"/>
            <p:cNvSpPr txBox="1"/>
            <p:nvPr/>
          </p:nvSpPr>
          <p:spPr>
            <a:xfrm>
              <a:off x="4514132" y="1555476"/>
              <a:ext cx="544795"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X 1</a:t>
              </a:r>
              <a:endParaRPr kumimoji="1" lang="en-US" altLang="zh-CN" sz="1200" dirty="0">
                <a:latin typeface="Huawei Sans" panose="020C0503030203020204" pitchFamily="34" charset="0"/>
              </a:endParaRPr>
            </a:p>
          </p:txBody>
        </p:sp>
        <p:sp>
          <p:nvSpPr>
            <p:cNvPr id="54" name="文本框 53"/>
            <p:cNvSpPr txBox="1"/>
            <p:nvPr/>
          </p:nvSpPr>
          <p:spPr>
            <a:xfrm>
              <a:off x="3591842" y="1555476"/>
              <a:ext cx="544795"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XN</a:t>
              </a:r>
              <a:endParaRPr kumimoji="1" lang="en-US" altLang="zh-CN" sz="1200" dirty="0">
                <a:latin typeface="Huawei Sans" panose="020C0503030203020204" pitchFamily="34" charset="0"/>
              </a:endParaRPr>
            </a:p>
          </p:txBody>
        </p:sp>
        <p:sp>
          <p:nvSpPr>
            <p:cNvPr id="55" name="文本框 54"/>
            <p:cNvSpPr txBox="1"/>
            <p:nvPr/>
          </p:nvSpPr>
          <p:spPr>
            <a:xfrm>
              <a:off x="2819964" y="1555476"/>
              <a:ext cx="544795"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X 1</a:t>
              </a:r>
              <a:endParaRPr kumimoji="1" lang="en-US" altLang="zh-CN" sz="1200" dirty="0">
                <a:latin typeface="Huawei Sans" panose="020C0503030203020204" pitchFamily="34" charset="0"/>
              </a:endParaRPr>
            </a:p>
          </p:txBody>
        </p:sp>
        <p:sp>
          <p:nvSpPr>
            <p:cNvPr id="56" name="文本框 55"/>
            <p:cNvSpPr txBox="1"/>
            <p:nvPr/>
          </p:nvSpPr>
          <p:spPr>
            <a:xfrm>
              <a:off x="8860352" y="2617364"/>
              <a:ext cx="1538824"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E4=139264 </a:t>
              </a:r>
              <a:r>
                <a:rPr lang="pt" sz="1200" dirty="0" err="1">
                  <a:latin typeface="Huawei Sans" panose="020C0503030203020204" pitchFamily="34" charset="0"/>
                </a:rPr>
                <a:t>kbit </a:t>
              </a:r>
              <a:r>
                <a:rPr lang="pt" sz="1200" dirty="0">
                  <a:latin typeface="Huawei Sans" panose="020C0503030203020204" pitchFamily="34" charset="0"/>
                </a:rPr>
                <a:t>/s</a:t>
              </a:r>
              <a:endParaRPr lang="en-US" sz="1200" dirty="0">
                <a:latin typeface="Huawei Sans" panose="020C0503030203020204" pitchFamily="34" charset="0"/>
              </a:endParaRPr>
            </a:p>
          </p:txBody>
        </p:sp>
        <p:sp>
          <p:nvSpPr>
            <p:cNvPr id="57" name="文本框 56"/>
            <p:cNvSpPr txBox="1"/>
            <p:nvPr/>
          </p:nvSpPr>
          <p:spPr>
            <a:xfrm>
              <a:off x="9034567" y="5461766"/>
              <a:ext cx="1538824"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E1=2048 </a:t>
              </a:r>
              <a:r>
                <a:rPr lang="pt" sz="1200" dirty="0" err="1">
                  <a:latin typeface="Huawei Sans" panose="020C0503030203020204" pitchFamily="34" charset="0"/>
                </a:rPr>
                <a:t>kbit </a:t>
              </a:r>
              <a:r>
                <a:rPr lang="pt" sz="1200" dirty="0">
                  <a:latin typeface="Huawei Sans" panose="020C0503030203020204" pitchFamily="34" charset="0"/>
                </a:rPr>
                <a:t>/s</a:t>
              </a:r>
              <a:endParaRPr lang="en-US" sz="1200" dirty="0">
                <a:latin typeface="Huawei Sans" panose="020C0503030203020204" pitchFamily="34" charset="0"/>
              </a:endParaRPr>
            </a:p>
          </p:txBody>
        </p:sp>
        <p:sp>
          <p:nvSpPr>
            <p:cNvPr id="58" name="文本框 57"/>
            <p:cNvSpPr txBox="1"/>
            <p:nvPr/>
          </p:nvSpPr>
          <p:spPr>
            <a:xfrm>
              <a:off x="9034567" y="4316101"/>
              <a:ext cx="1538824"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E3 = 34368 </a:t>
              </a:r>
              <a:r>
                <a:rPr lang="pt" sz="1200" dirty="0" err="1">
                  <a:latin typeface="Huawei Sans" panose="020C0503030203020204" pitchFamily="34" charset="0"/>
                </a:rPr>
                <a:t>kbit </a:t>
              </a:r>
              <a:r>
                <a:rPr lang="pt" sz="1200" dirty="0">
                  <a:latin typeface="Huawei Sans" panose="020C0503030203020204" pitchFamily="34" charset="0"/>
                </a:rPr>
                <a:t>/s</a:t>
              </a:r>
              <a:endParaRPr lang="en-US" sz="1200" dirty="0">
                <a:latin typeface="Huawei Sans" panose="020C0503030203020204" pitchFamily="34" charset="0"/>
              </a:endParaRPr>
            </a:p>
          </p:txBody>
        </p:sp>
        <p:sp>
          <p:nvSpPr>
            <p:cNvPr id="59" name="文本框 58"/>
            <p:cNvSpPr txBox="1"/>
            <p:nvPr/>
          </p:nvSpPr>
          <p:spPr>
            <a:xfrm>
              <a:off x="9034567" y="4108217"/>
              <a:ext cx="1538824" cy="276999"/>
            </a:xfrm>
            <a:prstGeom prst="rect">
              <a:avLst/>
            </a:prstGeom>
            <a:noFill/>
          </p:spPr>
          <p:txBody>
            <a:bodyPr wrap="square" rtlCol="0">
              <a:noAutofit/>
            </a:bodyPr>
            <a:lstStyle/>
            <a:p>
              <a:pPr algn="ctr" fontAlgn="ctr">
                <a:lnSpc>
                  <a:spcPct val="100000"/>
                </a:lnSpc>
                <a:spcAft>
                  <a:spcPct val="0"/>
                </a:spcAft>
                <a:buSzTx/>
                <a:buFontTx/>
                <a:buNone/>
              </a:pPr>
              <a:r>
                <a:rPr lang="pt" sz="1200" dirty="0">
                  <a:latin typeface="Huawei Sans" panose="020C0503030203020204" pitchFamily="34" charset="0"/>
                </a:rPr>
                <a:t>T3 = 44736 </a:t>
              </a:r>
              <a:r>
                <a:rPr lang="pt" sz="1200" dirty="0" err="1">
                  <a:latin typeface="Huawei Sans" panose="020C0503030203020204" pitchFamily="34" charset="0"/>
                </a:rPr>
                <a:t>kbit </a:t>
              </a:r>
              <a:r>
                <a:rPr lang="pt" sz="1200" dirty="0">
                  <a:latin typeface="Huawei Sans" panose="020C0503030203020204" pitchFamily="34" charset="0"/>
                </a:rPr>
                <a:t>/s</a:t>
              </a:r>
              <a:endParaRPr lang="en-US" sz="1200" dirty="0">
                <a:latin typeface="Huawei Sans" panose="020C0503030203020204" pitchFamily="34" charset="0"/>
              </a:endParaRPr>
            </a:p>
          </p:txBody>
        </p:sp>
      </p:grpSp>
    </p:spTree>
    <p:extLst>
      <p:ext uri="{BB962C8B-B14F-4D97-AF65-F5344CB8AC3E}">
        <p14:creationId xmlns:p14="http://schemas.microsoft.com/office/powerpoint/2010/main" val="416752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Estrutura básica de multiplexação e mapeamento de SDH</a:t>
            </a:r>
            <a:endParaRPr lang="en-US" dirty="0">
              <a:latin typeface="Huawei Sans" panose="020C0503030203020204" pitchFamily="34" charset="0"/>
            </a:endParaRPr>
          </a:p>
        </p:txBody>
      </p:sp>
      <p:pic>
        <p:nvPicPr>
          <p:cNvPr id="1026" name="Picture 2">
            <a:extLst>
              <a:ext uri="{FF2B5EF4-FFF2-40B4-BE49-F238E27FC236}">
                <a16:creationId xmlns:a16="http://schemas.microsoft.com/office/drawing/2014/main" id="{B75504F7-E271-76E6-ED41-C654E4699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740" y="1185441"/>
            <a:ext cx="8399720" cy="4946028"/>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D1BF0C-79CE-C370-38CE-785FC32626AF}"/>
              </a:ext>
            </a:extLst>
          </p:cNvPr>
          <p:cNvSpPr txBox="1"/>
          <p:nvPr/>
        </p:nvSpPr>
        <p:spPr>
          <a:xfrm>
            <a:off x="1743740" y="6078304"/>
            <a:ext cx="1254767" cy="307777"/>
          </a:xfrm>
          <a:prstGeom prst="rect">
            <a:avLst/>
          </a:prstGeom>
          <a:noFill/>
        </p:spPr>
        <p:txBody>
          <a:bodyPr wrap="none" rtlCol="0">
            <a:spAutoFit/>
          </a:bodyPr>
          <a:lstStyle/>
          <a:p>
            <a:r>
              <a:rPr lang="pt-BR" sz="1400" dirty="0"/>
              <a:t>Fonte: Teleco</a:t>
            </a:r>
          </a:p>
        </p:txBody>
      </p:sp>
    </p:spTree>
    <p:extLst>
      <p:ext uri="{BB962C8B-B14F-4D97-AF65-F5344CB8AC3E}">
        <p14:creationId xmlns:p14="http://schemas.microsoft.com/office/powerpoint/2010/main" val="389585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 dirty="0">
                <a:latin typeface="Huawei Sans" panose="020C0503030203020204" pitchFamily="34" charset="0"/>
              </a:rPr>
              <a:t>Procedimento de multiplexação de 140M</a:t>
            </a:r>
            <a:endParaRPr lang="en-US" dirty="0">
              <a:latin typeface="Huawei Sans" panose="020C0503030203020204" pitchFamily="34" charset="0"/>
            </a:endParaRPr>
          </a:p>
        </p:txBody>
      </p:sp>
      <p:grpSp>
        <p:nvGrpSpPr>
          <p:cNvPr id="3" name="组合 2"/>
          <p:cNvGrpSpPr/>
          <p:nvPr/>
        </p:nvGrpSpPr>
        <p:grpSpPr>
          <a:xfrm>
            <a:off x="1727794" y="1077954"/>
            <a:ext cx="8545188" cy="4821822"/>
            <a:chOff x="2342356" y="1405211"/>
            <a:chExt cx="7193538" cy="4059122"/>
          </a:xfrm>
        </p:grpSpPr>
        <p:grpSp>
          <p:nvGrpSpPr>
            <p:cNvPr id="2" name="组合 1"/>
            <p:cNvGrpSpPr/>
            <p:nvPr/>
          </p:nvGrpSpPr>
          <p:grpSpPr>
            <a:xfrm>
              <a:off x="2342356" y="1405211"/>
              <a:ext cx="7193538" cy="4059122"/>
              <a:chOff x="1950447" y="1836623"/>
              <a:chExt cx="7193538" cy="4059122"/>
            </a:xfrm>
          </p:grpSpPr>
          <p:sp>
            <p:nvSpPr>
              <p:cNvPr id="28" name="Rectangle 12"/>
              <p:cNvSpPr>
                <a:spLocks noChangeArrowheads="1"/>
              </p:cNvSpPr>
              <p:nvPr/>
            </p:nvSpPr>
            <p:spPr bwMode="auto">
              <a:xfrm>
                <a:off x="6176168" y="1905280"/>
                <a:ext cx="492125" cy="1387475"/>
              </a:xfrm>
              <a:prstGeom prst="rect">
                <a:avLst/>
              </a:prstGeom>
              <a:solidFill>
                <a:schemeClr val="bg1">
                  <a:lumMod val="7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 name="Rectangle 14"/>
              <p:cNvSpPr>
                <a:spLocks noChangeArrowheads="1"/>
              </p:cNvSpPr>
              <p:nvPr/>
            </p:nvSpPr>
            <p:spPr bwMode="auto">
              <a:xfrm>
                <a:off x="6433330" y="4251211"/>
                <a:ext cx="1058862" cy="1601788"/>
              </a:xfrm>
              <a:prstGeom prst="rect">
                <a:avLst/>
              </a:prstGeom>
              <a:solidFill>
                <a:schemeClr val="bg1">
                  <a:lumMod val="7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6" name="Rectangle 79"/>
              <p:cNvSpPr>
                <a:spLocks noChangeArrowheads="1"/>
              </p:cNvSpPr>
              <p:nvPr/>
            </p:nvSpPr>
            <p:spPr bwMode="auto">
              <a:xfrm>
                <a:off x="7492192" y="4251210"/>
                <a:ext cx="1530350" cy="1601788"/>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7" name="Rectangle 39"/>
              <p:cNvSpPr>
                <a:spLocks noChangeArrowheads="1"/>
              </p:cNvSpPr>
              <p:nvPr/>
            </p:nvSpPr>
            <p:spPr bwMode="auto">
              <a:xfrm>
                <a:off x="3068896" y="4907609"/>
                <a:ext cx="835964" cy="288170"/>
              </a:xfrm>
              <a:prstGeom prst="rect">
                <a:avLst/>
              </a:prstGeom>
              <a:solidFill>
                <a:srgbClr val="BFBFBF"/>
              </a:solidFill>
              <a:ln w="9525" algn="ctr">
                <a:noFill/>
                <a:miter lim="800000"/>
              </a:ln>
              <a:effectLst/>
            </p:spPr>
            <p:txBody>
              <a:bodyPr wrap="none" lIns="93094" tIns="46547" rIns="93094" bIns="46547" anchor="ctr">
                <a:noAutofit/>
              </a:bodyPr>
              <a:lstStyle/>
              <a:p>
                <a:pPr fontAlgn="ctr"/>
                <a:r>
                  <a:rPr lang="pt" sz="1400" dirty="0">
                    <a:latin typeface="Huawei Sans" panose="020C0503030203020204" pitchFamily="34" charset="0"/>
                  </a:rPr>
                  <a:t>AU-PTR</a:t>
                </a:r>
                <a:endParaRPr lang="en-US" altLang="zh-CN" sz="1400" dirty="0">
                  <a:latin typeface="Huawei Sans" panose="020C0503030203020204" pitchFamily="34" charset="0"/>
                </a:endParaRPr>
              </a:p>
            </p:txBody>
          </p:sp>
          <p:grpSp>
            <p:nvGrpSpPr>
              <p:cNvPr id="8" name="Group 48"/>
              <p:cNvGrpSpPr/>
              <p:nvPr/>
            </p:nvGrpSpPr>
            <p:grpSpPr bwMode="auto">
              <a:xfrm>
                <a:off x="1950447" y="4360748"/>
                <a:ext cx="1114208" cy="1360487"/>
                <a:chOff x="216" y="2257"/>
                <a:chExt cx="706" cy="923"/>
              </a:xfrm>
              <a:solidFill>
                <a:schemeClr val="bg1">
                  <a:lumMod val="85000"/>
                </a:schemeClr>
              </a:solidFill>
            </p:grpSpPr>
            <p:sp>
              <p:nvSpPr>
                <p:cNvPr id="9" name="AutoShape 35"/>
                <p:cNvSpPr>
                  <a:spLocks noChangeArrowheads="1"/>
                </p:cNvSpPr>
                <p:nvPr/>
              </p:nvSpPr>
              <p:spPr bwMode="auto">
                <a:xfrm>
                  <a:off x="246" y="2257"/>
                  <a:ext cx="676" cy="923"/>
                </a:xfrm>
                <a:prstGeom prst="rightArrow">
                  <a:avLst>
                    <a:gd name="adj1" fmla="val 52009"/>
                    <a:gd name="adj2" fmla="val 37500"/>
                  </a:avLst>
                </a:prstGeom>
                <a:grp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10" name="Text Box 47"/>
                <p:cNvSpPr txBox="1">
                  <a:spLocks noChangeArrowheads="1"/>
                </p:cNvSpPr>
                <p:nvPr/>
              </p:nvSpPr>
              <p:spPr bwMode="auto">
                <a:xfrm>
                  <a:off x="216" y="2557"/>
                  <a:ext cx="699" cy="277"/>
                </a:xfrm>
                <a:prstGeom prst="rect">
                  <a:avLst/>
                </a:prstGeom>
                <a:noFill/>
                <a:ln w="9525" algn="ctr">
                  <a:noFill/>
                  <a:miter lim="800000"/>
                </a:ln>
                <a:effectLst/>
              </p:spPr>
              <p:txBody>
                <a:bodyPr wrap="square" lIns="93094" tIns="46547" rIns="93094" bIns="46547">
                  <a:noAutofit/>
                </a:bodyPr>
                <a:lstStyle/>
                <a:p>
                  <a:pPr algn="ctr" fontAlgn="ctr"/>
                  <a:r>
                    <a:rPr lang="pt" sz="1200" dirty="0">
                      <a:latin typeface="Huawei Sans" panose="020C0503030203020204" pitchFamily="34" charset="0"/>
                    </a:rPr>
                    <a:t>Posicionamento</a:t>
                  </a:r>
                </a:p>
                <a:p>
                  <a:pPr algn="ctr" fontAlgn="ctr"/>
                  <a:r>
                    <a:rPr lang="pt-BR" sz="1200" dirty="0">
                      <a:latin typeface="Huawei Sans" panose="020C0503030203020204" pitchFamily="34" charset="0"/>
                    </a:rPr>
                    <a:t>de p</a:t>
                  </a:r>
                  <a:r>
                    <a:rPr lang="pt" sz="1200" dirty="0">
                      <a:latin typeface="Huawei Sans" panose="020C0503030203020204" pitchFamily="34" charset="0"/>
                    </a:rPr>
                    <a:t>onteiro</a:t>
                  </a:r>
                  <a:endParaRPr lang="en-US" sz="1200" dirty="0">
                    <a:latin typeface="Huawei Sans" panose="020C0503030203020204" pitchFamily="34" charset="0"/>
                  </a:endParaRPr>
                </a:p>
              </p:txBody>
            </p:sp>
          </p:grpSp>
          <p:grpSp>
            <p:nvGrpSpPr>
              <p:cNvPr id="11" name="Group 50"/>
              <p:cNvGrpSpPr/>
              <p:nvPr/>
            </p:nvGrpSpPr>
            <p:grpSpPr bwMode="auto">
              <a:xfrm>
                <a:off x="5387526" y="4449648"/>
                <a:ext cx="1044305" cy="1320800"/>
                <a:chOff x="2278" y="3424"/>
                <a:chExt cx="662" cy="896"/>
              </a:xfrm>
              <a:solidFill>
                <a:schemeClr val="bg1">
                  <a:lumMod val="85000"/>
                </a:schemeClr>
              </a:solidFill>
            </p:grpSpPr>
            <p:sp>
              <p:nvSpPr>
                <p:cNvPr id="12" name="AutoShape 36"/>
                <p:cNvSpPr>
                  <a:spLocks noChangeArrowheads="1"/>
                </p:cNvSpPr>
                <p:nvPr/>
              </p:nvSpPr>
              <p:spPr bwMode="auto">
                <a:xfrm>
                  <a:off x="2329" y="3424"/>
                  <a:ext cx="603" cy="896"/>
                </a:xfrm>
                <a:prstGeom prst="rightArrow">
                  <a:avLst>
                    <a:gd name="adj1" fmla="val 52009"/>
                    <a:gd name="adj2" fmla="val 37500"/>
                  </a:avLst>
                </a:prstGeom>
                <a:grp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13" name="Text Box 49"/>
                <p:cNvSpPr txBox="1">
                  <a:spLocks noChangeArrowheads="1"/>
                </p:cNvSpPr>
                <p:nvPr/>
              </p:nvSpPr>
              <p:spPr bwMode="auto">
                <a:xfrm>
                  <a:off x="2278" y="3713"/>
                  <a:ext cx="662" cy="277"/>
                </a:xfrm>
                <a:prstGeom prst="rect">
                  <a:avLst/>
                </a:prstGeom>
                <a:noFill/>
                <a:ln w="9525" algn="ctr">
                  <a:noFill/>
                  <a:miter lim="800000"/>
                </a:ln>
                <a:effectLst/>
              </p:spPr>
              <p:txBody>
                <a:bodyPr wrap="square" lIns="93094" tIns="46547" rIns="93094" bIns="46547">
                  <a:noAutofit/>
                </a:bodyPr>
                <a:lstStyle/>
                <a:p>
                  <a:pPr algn="ctr" fontAlgn="ctr">
                    <a:buFont typeface="Wingdings" panose="05000000000000000000" pitchFamily="2" charset="2"/>
                    <a:buNone/>
                  </a:pPr>
                  <a:r>
                    <a:rPr lang="pt" sz="1200" dirty="0">
                      <a:latin typeface="Huawei Sans" panose="020C0503030203020204" pitchFamily="34" charset="0"/>
                    </a:rPr>
                    <a:t>Adicione um cabeçalho de  seção.</a:t>
                  </a:r>
                  <a:endParaRPr lang="en-US" sz="1200" dirty="0">
                    <a:latin typeface="Huawei Sans" panose="020C0503030203020204" pitchFamily="34" charset="0"/>
                  </a:endParaRPr>
                </a:p>
              </p:txBody>
            </p:sp>
          </p:grpSp>
          <p:sp>
            <p:nvSpPr>
              <p:cNvPr id="14" name="Text Box 63"/>
              <p:cNvSpPr txBox="1">
                <a:spLocks noChangeArrowheads="1"/>
              </p:cNvSpPr>
              <p:nvPr/>
            </p:nvSpPr>
            <p:spPr bwMode="auto">
              <a:xfrm>
                <a:off x="4979180" y="3903548"/>
                <a:ext cx="457311"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270</a:t>
                </a:r>
                <a:endParaRPr lang="en-US" sz="1400" dirty="0">
                  <a:latin typeface="Huawei Sans" panose="020C0503030203020204" pitchFamily="34" charset="0"/>
                </a:endParaRPr>
              </a:p>
            </p:txBody>
          </p:sp>
          <p:sp>
            <p:nvSpPr>
              <p:cNvPr id="15" name="Text Box 64"/>
              <p:cNvSpPr txBox="1">
                <a:spLocks noChangeArrowheads="1"/>
              </p:cNvSpPr>
              <p:nvPr/>
            </p:nvSpPr>
            <p:spPr bwMode="auto">
              <a:xfrm>
                <a:off x="3815542" y="3919423"/>
                <a:ext cx="657225" cy="309447"/>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10</a:t>
                </a:r>
                <a:endParaRPr lang="en-US" sz="1400" dirty="0">
                  <a:latin typeface="Huawei Sans" panose="020C0503030203020204" pitchFamily="34" charset="0"/>
                </a:endParaRPr>
              </a:p>
            </p:txBody>
          </p:sp>
          <p:sp>
            <p:nvSpPr>
              <p:cNvPr id="16" name="Text Box 65"/>
              <p:cNvSpPr txBox="1">
                <a:spLocks noChangeArrowheads="1"/>
              </p:cNvSpPr>
              <p:nvPr/>
            </p:nvSpPr>
            <p:spPr bwMode="auto">
              <a:xfrm>
                <a:off x="2970992" y="4557598"/>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17" name="Text Box 66"/>
              <p:cNvSpPr txBox="1">
                <a:spLocks noChangeArrowheads="1"/>
              </p:cNvSpPr>
              <p:nvPr/>
            </p:nvSpPr>
            <p:spPr bwMode="auto">
              <a:xfrm>
                <a:off x="3674255" y="4556010"/>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18" name="Text Box 26"/>
              <p:cNvSpPr txBox="1">
                <a:spLocks noChangeArrowheads="1"/>
              </p:cNvSpPr>
              <p:nvPr/>
            </p:nvSpPr>
            <p:spPr bwMode="auto">
              <a:xfrm>
                <a:off x="6500005" y="4362335"/>
                <a:ext cx="547079"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RSOH</a:t>
                </a:r>
                <a:endParaRPr lang="en-US" sz="1400" dirty="0">
                  <a:latin typeface="Huawei Sans" panose="020C0503030203020204" pitchFamily="34" charset="0"/>
                </a:endParaRPr>
              </a:p>
            </p:txBody>
          </p:sp>
          <p:sp>
            <p:nvSpPr>
              <p:cNvPr id="19" name="Text Box 27"/>
              <p:cNvSpPr txBox="1">
                <a:spLocks noChangeArrowheads="1"/>
              </p:cNvSpPr>
              <p:nvPr/>
            </p:nvSpPr>
            <p:spPr bwMode="auto">
              <a:xfrm>
                <a:off x="6500005" y="5262448"/>
                <a:ext cx="547079"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MSOH</a:t>
                </a:r>
                <a:endParaRPr lang="en-US" sz="1400" dirty="0">
                  <a:latin typeface="Huawei Sans" panose="020C0503030203020204" pitchFamily="34" charset="0"/>
                </a:endParaRPr>
              </a:p>
            </p:txBody>
          </p:sp>
          <p:sp>
            <p:nvSpPr>
              <p:cNvPr id="20" name="Rectangle 29"/>
              <p:cNvSpPr>
                <a:spLocks noChangeArrowheads="1"/>
              </p:cNvSpPr>
              <p:nvPr/>
            </p:nvSpPr>
            <p:spPr bwMode="auto">
              <a:xfrm>
                <a:off x="6436504" y="4922723"/>
                <a:ext cx="1055688" cy="260350"/>
              </a:xfrm>
              <a:prstGeom prst="rect">
                <a:avLst/>
              </a:prstGeom>
              <a:solidFill>
                <a:srgbClr val="BFBFBF"/>
              </a:solidFill>
              <a:ln w="9525" algn="ctr">
                <a:solidFill>
                  <a:schemeClr val="tx1"/>
                </a:solidFill>
                <a:miter lim="800000"/>
              </a:ln>
              <a:effectLst/>
            </p:spPr>
            <p:txBody>
              <a:bodyPr wrap="none" lIns="93094" tIns="46547" rIns="93094" bIns="46547" anchor="ctr">
                <a:noAutofit/>
              </a:bodyPr>
              <a:lstStyle/>
              <a:p>
                <a:pPr fontAlgn="ctr"/>
                <a:r>
                  <a:rPr lang="pt" sz="1400" dirty="0">
                    <a:latin typeface="Huawei Sans" panose="020C0503030203020204" pitchFamily="34" charset="0"/>
                  </a:rPr>
                  <a:t>AU-PTR</a:t>
                </a:r>
                <a:endParaRPr lang="en-US" altLang="zh-CN" sz="1400" dirty="0">
                  <a:latin typeface="Huawei Sans" panose="020C0503030203020204" pitchFamily="34" charset="0"/>
                </a:endParaRPr>
              </a:p>
            </p:txBody>
          </p:sp>
          <p:sp>
            <p:nvSpPr>
              <p:cNvPr id="21" name="Text Box 30"/>
              <p:cNvSpPr txBox="1">
                <a:spLocks noChangeArrowheads="1"/>
              </p:cNvSpPr>
              <p:nvPr/>
            </p:nvSpPr>
            <p:spPr bwMode="auto">
              <a:xfrm>
                <a:off x="7891448" y="4949167"/>
                <a:ext cx="1252537" cy="246802"/>
              </a:xfrm>
              <a:prstGeom prst="rect">
                <a:avLst/>
              </a:prstGeom>
              <a:noFill/>
              <a:ln w="9525" algn="ctr">
                <a:noFill/>
                <a:miter lim="800000"/>
              </a:ln>
              <a:effectLst/>
            </p:spPr>
            <p:txBody>
              <a:bodyPr lIns="93094" tIns="46547" rIns="93094" bIns="46547">
                <a:noAutofit/>
              </a:bodyPr>
              <a:lstStyle/>
              <a:p>
                <a:pPr marL="180975" indent="-180975" fontAlgn="ctr">
                  <a:lnSpc>
                    <a:spcPct val="65000"/>
                  </a:lnSpc>
                  <a:buFont typeface="Wingdings" panose="05000000000000000000" pitchFamily="2" charset="2"/>
                  <a:buNone/>
                </a:pPr>
                <a:r>
                  <a:rPr lang="pt" sz="1400" dirty="0">
                    <a:solidFill>
                      <a:schemeClr val="bg1"/>
                    </a:solidFill>
                    <a:latin typeface="Huawei Sans" panose="020C0503030203020204" pitchFamily="34" charset="0"/>
                  </a:rPr>
                  <a:t>Carga útil</a:t>
                </a:r>
                <a:endParaRPr lang="en-US" sz="1400" dirty="0">
                  <a:solidFill>
                    <a:schemeClr val="bg1"/>
                  </a:solidFill>
                  <a:latin typeface="Huawei Sans" panose="020C0503030203020204" pitchFamily="34" charset="0"/>
                </a:endParaRPr>
              </a:p>
            </p:txBody>
          </p:sp>
          <p:sp>
            <p:nvSpPr>
              <p:cNvPr id="22" name="Text Box 61"/>
              <p:cNvSpPr txBox="1">
                <a:spLocks noChangeArrowheads="1"/>
              </p:cNvSpPr>
              <p:nvPr/>
            </p:nvSpPr>
            <p:spPr bwMode="auto">
              <a:xfrm>
                <a:off x="6392055" y="3922598"/>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23" name="Text Box 62"/>
              <p:cNvSpPr txBox="1">
                <a:spLocks noChangeArrowheads="1"/>
              </p:cNvSpPr>
              <p:nvPr/>
            </p:nvSpPr>
            <p:spPr bwMode="auto">
              <a:xfrm>
                <a:off x="8517717" y="3906723"/>
                <a:ext cx="457311"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270</a:t>
                </a:r>
                <a:endParaRPr lang="en-US" sz="1400" dirty="0">
                  <a:latin typeface="Huawei Sans" panose="020C0503030203020204" pitchFamily="34" charset="0"/>
                </a:endParaRPr>
              </a:p>
            </p:txBody>
          </p:sp>
          <p:sp>
            <p:nvSpPr>
              <p:cNvPr id="24" name="Text Box 67"/>
              <p:cNvSpPr txBox="1">
                <a:spLocks noChangeArrowheads="1"/>
              </p:cNvSpPr>
              <p:nvPr/>
            </p:nvSpPr>
            <p:spPr bwMode="auto">
              <a:xfrm>
                <a:off x="6131705" y="5586298"/>
                <a:ext cx="288996"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25" name="Text Box 68"/>
              <p:cNvSpPr txBox="1">
                <a:spLocks noChangeArrowheads="1"/>
              </p:cNvSpPr>
              <p:nvPr/>
            </p:nvSpPr>
            <p:spPr bwMode="auto">
              <a:xfrm>
                <a:off x="6157105" y="4228985"/>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26" name="Rectangle 8"/>
              <p:cNvSpPr>
                <a:spLocks noChangeArrowheads="1"/>
              </p:cNvSpPr>
              <p:nvPr/>
            </p:nvSpPr>
            <p:spPr bwMode="auto">
              <a:xfrm>
                <a:off x="3947305" y="1893773"/>
                <a:ext cx="954087" cy="1389062"/>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27" name="Text Box 16"/>
              <p:cNvSpPr txBox="1">
                <a:spLocks noChangeArrowheads="1"/>
              </p:cNvSpPr>
              <p:nvPr/>
            </p:nvSpPr>
            <p:spPr bwMode="auto">
              <a:xfrm>
                <a:off x="4173081" y="2347605"/>
                <a:ext cx="46853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C-4</a:t>
                </a:r>
                <a:endParaRPr lang="en-US" sz="1400" dirty="0">
                  <a:solidFill>
                    <a:schemeClr val="bg1"/>
                  </a:solidFill>
                  <a:latin typeface="Huawei Sans" panose="020C0503030203020204" pitchFamily="34" charset="0"/>
                </a:endParaRPr>
              </a:p>
            </p:txBody>
          </p:sp>
          <p:sp>
            <p:nvSpPr>
              <p:cNvPr id="30" name="Text Box 20"/>
              <p:cNvSpPr txBox="1">
                <a:spLocks noChangeArrowheads="1"/>
              </p:cNvSpPr>
              <p:nvPr/>
            </p:nvSpPr>
            <p:spPr bwMode="auto">
              <a:xfrm>
                <a:off x="6181273" y="2362234"/>
                <a:ext cx="567429" cy="578751"/>
              </a:xfrm>
              <a:prstGeom prst="rect">
                <a:avLst/>
              </a:prstGeom>
              <a:noFill/>
              <a:ln w="9525" algn="ctr">
                <a:noFill/>
                <a:miter lim="800000"/>
              </a:ln>
              <a:effectLst/>
            </p:spPr>
            <p:txBody>
              <a:bodyPr wrap="none" lIns="93094" tIns="46547" rIns="93094" bIns="46547">
                <a:noAutofit/>
              </a:bodyPr>
              <a:lstStyle/>
              <a:p>
                <a:pPr marL="180975" indent="-180975" fontAlgn="ctr">
                  <a:lnSpc>
                    <a:spcPct val="75000"/>
                  </a:lnSpc>
                  <a:buFont typeface="Wingdings" panose="05000000000000000000" pitchFamily="2" charset="2"/>
                  <a:buNone/>
                </a:pPr>
                <a:r>
                  <a:rPr lang="pt" sz="1400" dirty="0">
                    <a:latin typeface="Huawei Sans" panose="020C0503030203020204" pitchFamily="34" charset="0"/>
                  </a:rPr>
                  <a:t>POH</a:t>
                </a:r>
                <a:endParaRPr lang="en-US" sz="1400" dirty="0">
                  <a:latin typeface="Huawei Sans" panose="020C0503030203020204" pitchFamily="34" charset="0"/>
                </a:endParaRPr>
              </a:p>
            </p:txBody>
          </p:sp>
          <p:sp>
            <p:nvSpPr>
              <p:cNvPr id="32" name="AutoShape 33"/>
              <p:cNvSpPr>
                <a:spLocks noChangeArrowheads="1"/>
              </p:cNvSpPr>
              <p:nvPr/>
            </p:nvSpPr>
            <p:spPr bwMode="auto">
              <a:xfrm>
                <a:off x="4930134" y="1868373"/>
                <a:ext cx="1225550" cy="1319212"/>
              </a:xfrm>
              <a:prstGeom prst="rightArrow">
                <a:avLst>
                  <a:gd name="adj1" fmla="val 52009"/>
                  <a:gd name="adj2" fmla="val 37500"/>
                </a:avLst>
              </a:prstGeom>
              <a:solidFill>
                <a:schemeClr val="bg1">
                  <a:lumMod val="85000"/>
                </a:schemeClr>
              </a:solidFill>
              <a:ln w="9525" algn="ctr">
                <a:noFill/>
                <a:miter lim="800000"/>
              </a:ln>
              <a:effectLst/>
            </p:spPr>
            <p:txBody>
              <a:bodyPr wrap="square" lIns="0" tIns="46547" rIns="0" bIns="46547" anchor="ctr">
                <a:noAutofit/>
              </a:bodyPr>
              <a:lstStyle/>
              <a:p>
                <a:pPr algn="ctr" fontAlgn="ctr">
                  <a:buFont typeface="Wingdings" panose="05000000000000000000" pitchFamily="2" charset="2"/>
                  <a:buNone/>
                </a:pPr>
                <a:r>
                  <a:rPr lang="pt" sz="1200" dirty="0">
                    <a:latin typeface="Huawei Sans" panose="020C0503030203020204" pitchFamily="34" charset="0"/>
                  </a:rPr>
                  <a:t>Adicionar POH</a:t>
                </a:r>
              </a:p>
              <a:p>
                <a:pPr algn="ctr" fontAlgn="ctr">
                  <a:buFont typeface="Wingdings" panose="05000000000000000000" pitchFamily="2" charset="2"/>
                  <a:buNone/>
                </a:pPr>
                <a:r>
                  <a:rPr lang="pt" sz="1200" dirty="0">
                    <a:latin typeface="Huawei Sans" panose="020C0503030203020204" pitchFamily="34" charset="0"/>
                  </a:rPr>
                  <a:t>monitoramento/</a:t>
                </a:r>
              </a:p>
              <a:p>
                <a:pPr algn="ctr" fontAlgn="ctr">
                  <a:buFont typeface="Wingdings" panose="05000000000000000000" pitchFamily="2" charset="2"/>
                  <a:buNone/>
                </a:pPr>
                <a:r>
                  <a:rPr lang="pt" sz="1200" dirty="0">
                    <a:latin typeface="Huawei Sans" panose="020C0503030203020204" pitchFamily="34" charset="0"/>
                  </a:rPr>
                  <a:t>Empacotamento</a:t>
                </a:r>
                <a:endParaRPr lang="en-US" sz="1200" dirty="0">
                  <a:latin typeface="Huawei Sans" panose="020C0503030203020204" pitchFamily="34" charset="0"/>
                </a:endParaRPr>
              </a:p>
            </p:txBody>
          </p:sp>
          <p:sp>
            <p:nvSpPr>
              <p:cNvPr id="33" name="AutoShape 32"/>
              <p:cNvSpPr>
                <a:spLocks noChangeArrowheads="1"/>
              </p:cNvSpPr>
              <p:nvPr/>
            </p:nvSpPr>
            <p:spPr bwMode="auto">
              <a:xfrm>
                <a:off x="2694051" y="1841385"/>
                <a:ext cx="1237379" cy="1320800"/>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34" name="Text Box 42"/>
              <p:cNvSpPr txBox="1">
                <a:spLocks noChangeArrowheads="1"/>
              </p:cNvSpPr>
              <p:nvPr/>
            </p:nvSpPr>
            <p:spPr bwMode="auto">
              <a:xfrm>
                <a:off x="2617498" y="2216626"/>
                <a:ext cx="1332906" cy="407935"/>
              </a:xfrm>
              <a:prstGeom prst="rect">
                <a:avLst/>
              </a:prstGeom>
              <a:noFill/>
              <a:ln w="9525" algn="ctr">
                <a:noFill/>
                <a:miter lim="800000"/>
              </a:ln>
              <a:effectLst/>
            </p:spPr>
            <p:txBody>
              <a:bodyPr wrap="square" lIns="93094" tIns="46547" rIns="93094" bIns="46547">
                <a:noAutofit/>
              </a:bodyPr>
              <a:lstStyle/>
              <a:p>
                <a:pPr algn="ctr" fontAlgn="ctr">
                  <a:buFont typeface="Wingdings" panose="05000000000000000000" pitchFamily="2" charset="2"/>
                  <a:buNone/>
                </a:pPr>
                <a:r>
                  <a:rPr lang="pt" sz="1200" dirty="0">
                    <a:latin typeface="Huawei Sans" panose="020C0503030203020204" pitchFamily="34" charset="0"/>
                  </a:rPr>
                  <a:t>Adaptação de taxa</a:t>
                </a:r>
              </a:p>
              <a:p>
                <a:pPr algn="ctr" fontAlgn="ctr">
                  <a:buFont typeface="Wingdings" panose="05000000000000000000" pitchFamily="2" charset="2"/>
                  <a:buNone/>
                </a:pPr>
                <a:r>
                  <a:rPr lang="pt" sz="1200" dirty="0">
                    <a:latin typeface="Huawei Sans" panose="020C0503030203020204" pitchFamily="34" charset="0"/>
                  </a:rPr>
                  <a:t>/Empacotamento</a:t>
                </a:r>
                <a:endParaRPr lang="en-US" sz="1200" dirty="0">
                  <a:latin typeface="Huawei Sans" panose="020C0503030203020204" pitchFamily="34" charset="0"/>
                </a:endParaRPr>
              </a:p>
            </p:txBody>
          </p:sp>
          <p:sp>
            <p:nvSpPr>
              <p:cNvPr id="35" name="AutoShape 34"/>
              <p:cNvSpPr>
                <a:spLocks noChangeArrowheads="1"/>
              </p:cNvSpPr>
              <p:nvPr/>
            </p:nvSpPr>
            <p:spPr bwMode="auto">
              <a:xfrm>
                <a:off x="7755717" y="2185873"/>
                <a:ext cx="938213" cy="728662"/>
              </a:xfrm>
              <a:prstGeom prst="rightArrow">
                <a:avLst>
                  <a:gd name="adj1" fmla="val 52009"/>
                  <a:gd name="adj2" fmla="val 48284"/>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36" name="Text Box 51"/>
              <p:cNvSpPr txBox="1">
                <a:spLocks noChangeArrowheads="1"/>
              </p:cNvSpPr>
              <p:nvPr/>
            </p:nvSpPr>
            <p:spPr bwMode="auto">
              <a:xfrm>
                <a:off x="4090180" y="3349510"/>
                <a:ext cx="636847"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125 μs</a:t>
                </a:r>
                <a:endParaRPr lang="en-US" sz="1400" dirty="0">
                  <a:latin typeface="Huawei Sans" panose="020C0503030203020204" pitchFamily="34" charset="0"/>
                </a:endParaRPr>
              </a:p>
            </p:txBody>
          </p:sp>
          <p:sp>
            <p:nvSpPr>
              <p:cNvPr id="37" name="Text Box 52"/>
              <p:cNvSpPr txBox="1">
                <a:spLocks noChangeArrowheads="1"/>
              </p:cNvSpPr>
              <p:nvPr/>
            </p:nvSpPr>
            <p:spPr bwMode="auto">
              <a:xfrm>
                <a:off x="2192535" y="2298585"/>
                <a:ext cx="547079"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140M</a:t>
                </a:r>
                <a:endParaRPr lang="en-US" sz="1400" dirty="0">
                  <a:latin typeface="Huawei Sans" panose="020C0503030203020204" pitchFamily="34" charset="0"/>
                </a:endParaRPr>
              </a:p>
            </p:txBody>
          </p:sp>
          <p:sp>
            <p:nvSpPr>
              <p:cNvPr id="38" name="Text Box 53"/>
              <p:cNvSpPr txBox="1">
                <a:spLocks noChangeArrowheads="1"/>
              </p:cNvSpPr>
              <p:nvPr/>
            </p:nvSpPr>
            <p:spPr bwMode="auto">
              <a:xfrm>
                <a:off x="3823480" y="3248835"/>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9" name="Text Box 54"/>
              <p:cNvSpPr txBox="1">
                <a:spLocks noChangeArrowheads="1"/>
              </p:cNvSpPr>
              <p:nvPr/>
            </p:nvSpPr>
            <p:spPr bwMode="auto">
              <a:xfrm>
                <a:off x="4595005" y="3240979"/>
                <a:ext cx="457311"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260</a:t>
                </a:r>
                <a:endParaRPr lang="en-US" sz="1400" dirty="0">
                  <a:latin typeface="Huawei Sans" panose="020C0503030203020204" pitchFamily="34" charset="0"/>
                </a:endParaRPr>
              </a:p>
            </p:txBody>
          </p:sp>
          <p:sp>
            <p:nvSpPr>
              <p:cNvPr id="40" name="Text Box 55"/>
              <p:cNvSpPr txBox="1">
                <a:spLocks noChangeArrowheads="1"/>
              </p:cNvSpPr>
              <p:nvPr/>
            </p:nvSpPr>
            <p:spPr bwMode="auto">
              <a:xfrm>
                <a:off x="4918855" y="1836623"/>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41" name="Text Box 56"/>
              <p:cNvSpPr txBox="1">
                <a:spLocks noChangeArrowheads="1"/>
              </p:cNvSpPr>
              <p:nvPr/>
            </p:nvSpPr>
            <p:spPr bwMode="auto">
              <a:xfrm>
                <a:off x="7711267" y="1844560"/>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42" name="Text Box 57"/>
              <p:cNvSpPr txBox="1">
                <a:spLocks noChangeArrowheads="1"/>
              </p:cNvSpPr>
              <p:nvPr/>
            </p:nvSpPr>
            <p:spPr bwMode="auto">
              <a:xfrm>
                <a:off x="7709680" y="3082810"/>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43" name="Text Box 58"/>
              <p:cNvSpPr txBox="1">
                <a:spLocks noChangeArrowheads="1"/>
              </p:cNvSpPr>
              <p:nvPr/>
            </p:nvSpPr>
            <p:spPr bwMode="auto">
              <a:xfrm>
                <a:off x="6023755" y="3235673"/>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44" name="Text Box 59"/>
              <p:cNvSpPr txBox="1">
                <a:spLocks noChangeArrowheads="1"/>
              </p:cNvSpPr>
              <p:nvPr/>
            </p:nvSpPr>
            <p:spPr bwMode="auto">
              <a:xfrm>
                <a:off x="6720667" y="3347923"/>
                <a:ext cx="636847"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125 μs</a:t>
                </a:r>
                <a:endParaRPr lang="en-US" sz="1400" dirty="0">
                  <a:latin typeface="Huawei Sans" panose="020C0503030203020204" pitchFamily="34" charset="0"/>
                </a:endParaRPr>
              </a:p>
            </p:txBody>
          </p:sp>
          <p:sp>
            <p:nvSpPr>
              <p:cNvPr id="45" name="Text Box 60"/>
              <p:cNvSpPr txBox="1">
                <a:spLocks noChangeArrowheads="1"/>
              </p:cNvSpPr>
              <p:nvPr/>
            </p:nvSpPr>
            <p:spPr bwMode="auto">
              <a:xfrm>
                <a:off x="7319155" y="3250122"/>
                <a:ext cx="457311"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261</a:t>
                </a:r>
                <a:endParaRPr lang="en-US" sz="1400" dirty="0">
                  <a:latin typeface="Huawei Sans" panose="020C0503030203020204" pitchFamily="34" charset="0"/>
                </a:endParaRPr>
              </a:p>
            </p:txBody>
          </p:sp>
          <p:sp>
            <p:nvSpPr>
              <p:cNvPr id="46" name="Text Box 70"/>
              <p:cNvSpPr txBox="1">
                <a:spLocks noChangeArrowheads="1"/>
              </p:cNvSpPr>
              <p:nvPr/>
            </p:nvSpPr>
            <p:spPr bwMode="auto">
              <a:xfrm>
                <a:off x="4912505" y="3016135"/>
                <a:ext cx="287392"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47" name="Rectangle 77"/>
              <p:cNvSpPr>
                <a:spLocks noChangeArrowheads="1"/>
              </p:cNvSpPr>
              <p:nvPr/>
            </p:nvSpPr>
            <p:spPr bwMode="auto">
              <a:xfrm>
                <a:off x="3928255" y="4263910"/>
                <a:ext cx="1530350" cy="1576388"/>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48" name="Text Box 78"/>
              <p:cNvSpPr txBox="1">
                <a:spLocks noChangeArrowheads="1"/>
              </p:cNvSpPr>
              <p:nvPr/>
            </p:nvSpPr>
            <p:spPr bwMode="auto">
              <a:xfrm>
                <a:off x="4315605" y="4917845"/>
                <a:ext cx="607993"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AU-4</a:t>
                </a:r>
                <a:endParaRPr lang="en-US" sz="1400" dirty="0">
                  <a:solidFill>
                    <a:schemeClr val="bg1"/>
                  </a:solidFill>
                  <a:latin typeface="Huawei Sans" panose="020C0503030203020204" pitchFamily="34" charset="0"/>
                </a:endParaRPr>
              </a:p>
            </p:txBody>
          </p:sp>
        </p:grpSp>
        <p:sp>
          <p:nvSpPr>
            <p:cNvPr id="49" name="Rectangle 8"/>
            <p:cNvSpPr>
              <a:spLocks noChangeArrowheads="1"/>
            </p:cNvSpPr>
            <p:nvPr/>
          </p:nvSpPr>
          <p:spPr bwMode="auto">
            <a:xfrm>
              <a:off x="7053274" y="1471199"/>
              <a:ext cx="1032413" cy="1394511"/>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0" name="Text Box 16"/>
            <p:cNvSpPr txBox="1">
              <a:spLocks noChangeArrowheads="1"/>
            </p:cNvSpPr>
            <p:nvPr/>
          </p:nvSpPr>
          <p:spPr bwMode="auto">
            <a:xfrm>
              <a:off x="7315720" y="1916193"/>
              <a:ext cx="582345" cy="309447"/>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VC-4</a:t>
              </a:r>
              <a:endParaRPr lang="en-US" altLang="zh-CN" sz="14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356429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 dirty="0">
                <a:latin typeface="Huawei Sans" panose="020C0503030203020204" pitchFamily="34" charset="0"/>
              </a:rPr>
              <a:t>Procedimento de multiplexação de 34M</a:t>
            </a:r>
            <a:endParaRPr lang="en-US" altLang="zh-CN" dirty="0">
              <a:latin typeface="Huawei Sans" panose="020C0503030203020204" pitchFamily="34" charset="0"/>
            </a:endParaRPr>
          </a:p>
        </p:txBody>
      </p:sp>
      <p:grpSp>
        <p:nvGrpSpPr>
          <p:cNvPr id="2" name="组合 1"/>
          <p:cNvGrpSpPr/>
          <p:nvPr/>
        </p:nvGrpSpPr>
        <p:grpSpPr>
          <a:xfrm>
            <a:off x="1109999" y="999307"/>
            <a:ext cx="9462416" cy="5293769"/>
            <a:chOff x="2077245" y="1292872"/>
            <a:chExt cx="7650165" cy="4279901"/>
          </a:xfrm>
        </p:grpSpPr>
        <p:sp>
          <p:nvSpPr>
            <p:cNvPr id="71" name="Rectangle 182"/>
            <p:cNvSpPr>
              <a:spLocks noChangeArrowheads="1"/>
            </p:cNvSpPr>
            <p:nvPr/>
          </p:nvSpPr>
          <p:spPr bwMode="auto">
            <a:xfrm>
              <a:off x="5523706" y="3883156"/>
              <a:ext cx="950346" cy="1604963"/>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70" name="Rectangle 173"/>
            <p:cNvSpPr>
              <a:spLocks noChangeArrowheads="1"/>
            </p:cNvSpPr>
            <p:nvPr/>
          </p:nvSpPr>
          <p:spPr bwMode="auto">
            <a:xfrm>
              <a:off x="7371556" y="1329440"/>
              <a:ext cx="1146175" cy="1558925"/>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grpSp>
          <p:nvGrpSpPr>
            <p:cNvPr id="3" name="Group 265"/>
            <p:cNvGrpSpPr/>
            <p:nvPr/>
          </p:nvGrpSpPr>
          <p:grpSpPr bwMode="auto">
            <a:xfrm>
              <a:off x="2077245" y="1292872"/>
              <a:ext cx="7650165" cy="4279901"/>
              <a:chOff x="207" y="1160"/>
              <a:chExt cx="4819" cy="2696"/>
            </a:xfrm>
          </p:grpSpPr>
          <p:sp>
            <p:nvSpPr>
              <p:cNvPr id="50" name="Rectangle 260"/>
              <p:cNvSpPr>
                <a:spLocks noChangeArrowheads="1"/>
              </p:cNvSpPr>
              <p:nvPr/>
            </p:nvSpPr>
            <p:spPr bwMode="auto">
              <a:xfrm>
                <a:off x="3604" y="2798"/>
                <a:ext cx="198" cy="1007"/>
              </a:xfrm>
              <a:prstGeom prst="rect">
                <a:avLst/>
              </a:prstGeom>
              <a:solidFill>
                <a:schemeClr val="bg1">
                  <a:lumMod val="7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15" name="Rectangle 197"/>
              <p:cNvSpPr>
                <a:spLocks noChangeArrowheads="1"/>
              </p:cNvSpPr>
              <p:nvPr/>
            </p:nvSpPr>
            <p:spPr bwMode="auto">
              <a:xfrm>
                <a:off x="3403" y="2799"/>
                <a:ext cx="198" cy="1007"/>
              </a:xfrm>
              <a:prstGeom prst="rect">
                <a:avLst/>
              </a:prstGeom>
              <a:solidFill>
                <a:schemeClr val="bg1">
                  <a:lumMod val="7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 name="Rectangle 259"/>
              <p:cNvSpPr>
                <a:spLocks noChangeArrowheads="1"/>
              </p:cNvSpPr>
              <p:nvPr/>
            </p:nvSpPr>
            <p:spPr bwMode="auto">
              <a:xfrm>
                <a:off x="3219" y="1182"/>
                <a:ext cx="323" cy="983"/>
              </a:xfrm>
              <a:prstGeom prst="rect">
                <a:avLst/>
              </a:prstGeom>
              <a:solidFill>
                <a:schemeClr val="bg1">
                  <a:lumMod val="7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 name="Rectangle 173"/>
              <p:cNvSpPr>
                <a:spLocks noChangeArrowheads="1"/>
              </p:cNvSpPr>
              <p:nvPr/>
            </p:nvSpPr>
            <p:spPr bwMode="auto">
              <a:xfrm>
                <a:off x="1518" y="1199"/>
                <a:ext cx="722" cy="982"/>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7" name="Text Box 174"/>
              <p:cNvSpPr txBox="1">
                <a:spLocks noChangeArrowheads="1"/>
              </p:cNvSpPr>
              <p:nvPr/>
            </p:nvSpPr>
            <p:spPr bwMode="auto">
              <a:xfrm>
                <a:off x="1725" y="1567"/>
                <a:ext cx="330"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C-3</a:t>
                </a:r>
                <a:endParaRPr lang="en-US" sz="1400" dirty="0">
                  <a:solidFill>
                    <a:schemeClr val="bg1"/>
                  </a:solidFill>
                  <a:latin typeface="Huawei Sans" panose="020C0503030203020204" pitchFamily="34" charset="0"/>
                </a:endParaRPr>
              </a:p>
            </p:txBody>
          </p:sp>
          <p:sp>
            <p:nvSpPr>
              <p:cNvPr id="8" name="Text Box 177"/>
              <p:cNvSpPr txBox="1">
                <a:spLocks noChangeArrowheads="1"/>
              </p:cNvSpPr>
              <p:nvPr/>
            </p:nvSpPr>
            <p:spPr bwMode="auto">
              <a:xfrm>
                <a:off x="3654" y="1567"/>
                <a:ext cx="473"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VC-3</a:t>
                </a:r>
                <a:endParaRPr lang="en-US" sz="1400" dirty="0">
                  <a:solidFill>
                    <a:schemeClr val="bg1"/>
                  </a:solidFill>
                  <a:latin typeface="Huawei Sans" panose="020C0503030203020204" pitchFamily="34" charset="0"/>
                </a:endParaRPr>
              </a:p>
            </p:txBody>
          </p:sp>
          <p:sp>
            <p:nvSpPr>
              <p:cNvPr id="9" name="Text Box 178"/>
              <p:cNvSpPr txBox="1">
                <a:spLocks noChangeArrowheads="1"/>
              </p:cNvSpPr>
              <p:nvPr/>
            </p:nvSpPr>
            <p:spPr bwMode="auto">
              <a:xfrm>
                <a:off x="3261" y="1572"/>
                <a:ext cx="260" cy="365"/>
              </a:xfrm>
              <a:prstGeom prst="rect">
                <a:avLst/>
              </a:prstGeom>
              <a:noFill/>
              <a:ln w="9525" algn="ctr">
                <a:noFill/>
                <a:miter lim="800000"/>
              </a:ln>
              <a:effectLst/>
            </p:spPr>
            <p:txBody>
              <a:bodyPr wrap="none" lIns="93094" tIns="46547" rIns="93094" bIns="46547">
                <a:noAutofit/>
              </a:bodyPr>
              <a:lstStyle/>
              <a:p>
                <a:pPr marL="180975" indent="-180975" fontAlgn="ctr">
                  <a:lnSpc>
                    <a:spcPct val="75000"/>
                  </a:lnSpc>
                  <a:buFont typeface="Wingdings" panose="05000000000000000000" pitchFamily="2" charset="2"/>
                  <a:buNone/>
                </a:pPr>
                <a:r>
                  <a:rPr lang="pt" sz="1400" dirty="0">
                    <a:latin typeface="Huawei Sans" panose="020C0503030203020204" pitchFamily="34" charset="0"/>
                  </a:rPr>
                  <a:t>POH</a:t>
                </a:r>
                <a:endParaRPr lang="en-US" sz="1400" dirty="0">
                  <a:latin typeface="Huawei Sans" panose="020C0503030203020204" pitchFamily="34" charset="0"/>
                </a:endParaRPr>
              </a:p>
            </p:txBody>
          </p:sp>
          <p:grpSp>
            <p:nvGrpSpPr>
              <p:cNvPr id="11" name="Group 190"/>
              <p:cNvGrpSpPr/>
              <p:nvPr/>
            </p:nvGrpSpPr>
            <p:grpSpPr bwMode="auto">
              <a:xfrm>
                <a:off x="2159" y="2791"/>
                <a:ext cx="793" cy="1009"/>
                <a:chOff x="2802" y="1946"/>
                <a:chExt cx="807" cy="978"/>
              </a:xfrm>
            </p:grpSpPr>
            <p:sp>
              <p:nvSpPr>
                <p:cNvPr id="66" name="Rectangle 185"/>
                <p:cNvSpPr>
                  <a:spLocks noChangeArrowheads="1"/>
                </p:cNvSpPr>
                <p:nvPr/>
              </p:nvSpPr>
              <p:spPr bwMode="auto">
                <a:xfrm>
                  <a:off x="2805" y="1946"/>
                  <a:ext cx="221" cy="978"/>
                </a:xfrm>
                <a:prstGeom prst="rect">
                  <a:avLst/>
                </a:prstGeom>
                <a:solidFill>
                  <a:schemeClr val="bg1">
                    <a:lumMod val="7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7" name="Text Box 186"/>
                <p:cNvSpPr txBox="1">
                  <a:spLocks noChangeArrowheads="1"/>
                </p:cNvSpPr>
                <p:nvPr/>
              </p:nvSpPr>
              <p:spPr bwMode="auto">
                <a:xfrm>
                  <a:off x="3112" y="2303"/>
                  <a:ext cx="497" cy="189"/>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TUG-3</a:t>
                  </a:r>
                  <a:endParaRPr lang="en-US" sz="1400" dirty="0">
                    <a:solidFill>
                      <a:schemeClr val="bg1"/>
                    </a:solidFill>
                    <a:latin typeface="Huawei Sans" panose="020C0503030203020204" pitchFamily="34" charset="0"/>
                  </a:endParaRPr>
                </a:p>
              </p:txBody>
            </p:sp>
            <p:sp>
              <p:nvSpPr>
                <p:cNvPr id="68" name="Text Box 187"/>
                <p:cNvSpPr txBox="1">
                  <a:spLocks noChangeArrowheads="1"/>
                </p:cNvSpPr>
                <p:nvPr/>
              </p:nvSpPr>
              <p:spPr bwMode="auto">
                <a:xfrm>
                  <a:off x="2802" y="2002"/>
                  <a:ext cx="235" cy="662"/>
                </a:xfrm>
                <a:prstGeom prst="rect">
                  <a:avLst/>
                </a:prstGeom>
                <a:noFill/>
                <a:ln w="9525" algn="ctr">
                  <a:noFill/>
                  <a:miter lim="800000"/>
                </a:ln>
                <a:effectLst/>
              </p:spPr>
              <p:txBody>
                <a:bodyPr wrap="none" lIns="93094" tIns="46547" rIns="93094" bIns="46547">
                  <a:noAutofit/>
                </a:bodyPr>
                <a:lstStyle/>
                <a:p>
                  <a:pPr marL="180975" indent="-180975" fontAlgn="ctr">
                    <a:lnSpc>
                      <a:spcPct val="35000"/>
                    </a:lnSpc>
                    <a:spcAft>
                      <a:spcPts val="600"/>
                    </a:spcAft>
                    <a:buFont typeface="Wingdings" panose="05000000000000000000" pitchFamily="2" charset="2"/>
                    <a:buNone/>
                  </a:pPr>
                  <a:r>
                    <a:rPr lang="pt" sz="1400" dirty="0">
                      <a:latin typeface="Huawei Sans" panose="020C0503030203020204" pitchFamily="34" charset="0"/>
                    </a:rPr>
                    <a:t>H1</a:t>
                  </a:r>
                </a:p>
                <a:p>
                  <a:pPr marL="180975" indent="-180975" fontAlgn="ctr">
                    <a:lnSpc>
                      <a:spcPct val="35000"/>
                    </a:lnSpc>
                    <a:spcAft>
                      <a:spcPts val="600"/>
                    </a:spcAft>
                    <a:buFont typeface="Wingdings" panose="05000000000000000000" pitchFamily="2" charset="2"/>
                    <a:buNone/>
                  </a:pPr>
                  <a:r>
                    <a:rPr lang="pt" sz="1400" dirty="0">
                      <a:latin typeface="Huawei Sans" panose="020C0503030203020204" pitchFamily="34" charset="0"/>
                    </a:rPr>
                    <a:t>H2</a:t>
                  </a:r>
                </a:p>
                <a:p>
                  <a:pPr marL="180975" indent="-180975" fontAlgn="ctr">
                    <a:lnSpc>
                      <a:spcPct val="35000"/>
                    </a:lnSpc>
                    <a:spcAft>
                      <a:spcPts val="600"/>
                    </a:spcAft>
                    <a:buFont typeface="Wingdings" panose="05000000000000000000" pitchFamily="2" charset="2"/>
                    <a:buNone/>
                  </a:pPr>
                  <a:r>
                    <a:rPr lang="pt" sz="1400" dirty="0">
                      <a:latin typeface="Huawei Sans" panose="020C0503030203020204" pitchFamily="34" charset="0"/>
                    </a:rPr>
                    <a:t>H3</a:t>
                  </a:r>
                </a:p>
                <a:p>
                  <a:pPr marL="180975" indent="-180975" fontAlgn="ctr">
                    <a:lnSpc>
                      <a:spcPct val="35000"/>
                    </a:lnSpc>
                    <a:spcAft>
                      <a:spcPts val="600"/>
                    </a:spcAft>
                    <a:buFont typeface="Wingdings" panose="05000000000000000000" pitchFamily="2" charset="2"/>
                    <a:buNone/>
                  </a:pPr>
                  <a:endParaRPr lang="en-US" altLang="zh-CN" sz="1400" dirty="0">
                    <a:latin typeface="Huawei Sans" panose="020C0503030203020204" pitchFamily="34" charset="0"/>
                  </a:endParaRPr>
                </a:p>
                <a:p>
                  <a:pPr marL="180975" indent="-180975" fontAlgn="ctr">
                    <a:lnSpc>
                      <a:spcPct val="35000"/>
                    </a:lnSpc>
                    <a:spcAft>
                      <a:spcPts val="600"/>
                    </a:spcAft>
                    <a:buFont typeface="Wingdings" panose="05000000000000000000" pitchFamily="2" charset="2"/>
                    <a:buNone/>
                  </a:pPr>
                  <a:endParaRPr lang="en-US" altLang="zh-CN" sz="1400" dirty="0">
                    <a:latin typeface="Huawei Sans" panose="020C0503030203020204" pitchFamily="34" charset="0"/>
                  </a:endParaRPr>
                </a:p>
                <a:p>
                  <a:pPr marL="180975" indent="-180975" fontAlgn="ctr">
                    <a:lnSpc>
                      <a:spcPct val="35000"/>
                    </a:lnSpc>
                    <a:spcAft>
                      <a:spcPts val="600"/>
                    </a:spcAft>
                    <a:buFont typeface="Wingdings" panose="05000000000000000000" pitchFamily="2" charset="2"/>
                    <a:buNone/>
                  </a:pPr>
                  <a:endParaRPr lang="en-US" altLang="zh-CN" sz="1400" dirty="0">
                    <a:latin typeface="Huawei Sans" panose="020C0503030203020204" pitchFamily="34" charset="0"/>
                  </a:endParaRPr>
                </a:p>
                <a:p>
                  <a:pPr marL="180975" indent="-180975" fontAlgn="ctr">
                    <a:lnSpc>
                      <a:spcPct val="35000"/>
                    </a:lnSpc>
                    <a:spcAft>
                      <a:spcPts val="600"/>
                    </a:spcAft>
                    <a:buFont typeface="Wingdings" panose="05000000000000000000" pitchFamily="2" charset="2"/>
                    <a:buNone/>
                  </a:pPr>
                  <a:r>
                    <a:rPr lang="pt" sz="1400" dirty="0">
                      <a:latin typeface="Huawei Sans" panose="020C0503030203020204" pitchFamily="34" charset="0"/>
                    </a:rPr>
                    <a:t>R</a:t>
                  </a:r>
                  <a:endParaRPr lang="en-US" sz="1400" dirty="0">
                    <a:latin typeface="Huawei Sans" panose="020C0503030203020204" pitchFamily="34" charset="0"/>
                  </a:endParaRPr>
                </a:p>
              </p:txBody>
            </p:sp>
          </p:grpSp>
          <p:sp>
            <p:nvSpPr>
              <p:cNvPr id="12" name="Rectangle 192"/>
              <p:cNvSpPr>
                <a:spLocks noChangeArrowheads="1"/>
              </p:cNvSpPr>
              <p:nvPr/>
            </p:nvSpPr>
            <p:spPr bwMode="auto">
              <a:xfrm>
                <a:off x="4002" y="2795"/>
                <a:ext cx="999" cy="1007"/>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13" name="Text Box 193"/>
              <p:cNvSpPr txBox="1">
                <a:spLocks noChangeArrowheads="1"/>
              </p:cNvSpPr>
              <p:nvPr/>
            </p:nvSpPr>
            <p:spPr bwMode="auto">
              <a:xfrm>
                <a:off x="4091" y="3159"/>
                <a:ext cx="473"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VC-4</a:t>
                </a:r>
                <a:endParaRPr lang="en-US" sz="1400" dirty="0">
                  <a:solidFill>
                    <a:schemeClr val="bg1"/>
                  </a:solidFill>
                  <a:latin typeface="Huawei Sans" panose="020C0503030203020204" pitchFamily="34" charset="0"/>
                </a:endParaRPr>
              </a:p>
            </p:txBody>
          </p:sp>
          <p:sp>
            <p:nvSpPr>
              <p:cNvPr id="14" name="Text Box 194"/>
              <p:cNvSpPr txBox="1">
                <a:spLocks noChangeArrowheads="1"/>
              </p:cNvSpPr>
              <p:nvPr/>
            </p:nvSpPr>
            <p:spPr bwMode="auto">
              <a:xfrm>
                <a:off x="3357" y="3061"/>
                <a:ext cx="278" cy="466"/>
              </a:xfrm>
              <a:prstGeom prst="rect">
                <a:avLst/>
              </a:prstGeom>
              <a:noFill/>
              <a:ln w="9525" algn="ctr">
                <a:noFill/>
                <a:miter lim="800000"/>
              </a:ln>
              <a:effectLst/>
            </p:spPr>
            <p:txBody>
              <a:bodyPr wrap="none" lIns="93094" tIns="46547" rIns="93094" bIns="46547">
                <a:noAutofit/>
              </a:bodyPr>
              <a:lstStyle/>
              <a:p>
                <a:pPr marL="180975" indent="-180975" fontAlgn="ctr">
                  <a:lnSpc>
                    <a:spcPct val="75000"/>
                  </a:lnSpc>
                  <a:buFont typeface="Wingdings" panose="05000000000000000000" pitchFamily="2" charset="2"/>
                  <a:buNone/>
                </a:pPr>
                <a:endParaRPr lang="en-US" altLang="zh-CN" sz="1400" dirty="0">
                  <a:latin typeface="Huawei Sans" panose="020C0503030203020204" pitchFamily="34" charset="0"/>
                </a:endParaRPr>
              </a:p>
              <a:p>
                <a:pPr marL="180975" indent="-180975" fontAlgn="ctr">
                  <a:lnSpc>
                    <a:spcPct val="75000"/>
                  </a:lnSpc>
                  <a:buFont typeface="Wingdings" panose="05000000000000000000" pitchFamily="2" charset="2"/>
                  <a:buNone/>
                </a:pPr>
                <a:r>
                  <a:rPr lang="pt" sz="1400" dirty="0">
                    <a:latin typeface="Huawei Sans" panose="020C0503030203020204" pitchFamily="34" charset="0"/>
                  </a:rPr>
                  <a:t>POH</a:t>
                </a:r>
                <a:endParaRPr lang="en-US" sz="1400" dirty="0">
                  <a:latin typeface="Huawei Sans" panose="020C0503030203020204" pitchFamily="34" charset="0"/>
                </a:endParaRPr>
              </a:p>
            </p:txBody>
          </p:sp>
          <p:sp>
            <p:nvSpPr>
              <p:cNvPr id="16" name="Rectangle 199"/>
              <p:cNvSpPr>
                <a:spLocks noChangeArrowheads="1"/>
              </p:cNvSpPr>
              <p:nvPr/>
            </p:nvSpPr>
            <p:spPr bwMode="auto">
              <a:xfrm>
                <a:off x="3803" y="2793"/>
                <a:ext cx="198" cy="1007"/>
              </a:xfrm>
              <a:prstGeom prst="rect">
                <a:avLst/>
              </a:prstGeom>
              <a:solidFill>
                <a:schemeClr val="bg1">
                  <a:lumMod val="7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17" name="Text Box 201"/>
              <p:cNvSpPr txBox="1">
                <a:spLocks noChangeArrowheads="1"/>
              </p:cNvSpPr>
              <p:nvPr/>
            </p:nvSpPr>
            <p:spPr bwMode="auto">
              <a:xfrm>
                <a:off x="3594" y="3122"/>
                <a:ext cx="175"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R</a:t>
                </a:r>
                <a:endParaRPr lang="en-US" sz="1400" dirty="0">
                  <a:latin typeface="Huawei Sans" panose="020C0503030203020204" pitchFamily="34" charset="0"/>
                </a:endParaRPr>
              </a:p>
            </p:txBody>
          </p:sp>
          <p:sp>
            <p:nvSpPr>
              <p:cNvPr id="18" name="Text Box 202"/>
              <p:cNvSpPr txBox="1">
                <a:spLocks noChangeArrowheads="1"/>
              </p:cNvSpPr>
              <p:nvPr/>
            </p:nvSpPr>
            <p:spPr bwMode="auto">
              <a:xfrm>
                <a:off x="3827" y="3120"/>
                <a:ext cx="175"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R</a:t>
                </a:r>
                <a:endParaRPr lang="en-US" sz="1400" dirty="0">
                  <a:latin typeface="Huawei Sans" panose="020C0503030203020204" pitchFamily="34" charset="0"/>
                </a:endParaRPr>
              </a:p>
            </p:txBody>
          </p:sp>
          <p:grpSp>
            <p:nvGrpSpPr>
              <p:cNvPr id="19" name="Group 207"/>
              <p:cNvGrpSpPr/>
              <p:nvPr/>
            </p:nvGrpSpPr>
            <p:grpSpPr bwMode="auto">
              <a:xfrm>
                <a:off x="954" y="2789"/>
                <a:ext cx="295" cy="468"/>
                <a:chOff x="957" y="2954"/>
                <a:chExt cx="242" cy="402"/>
              </a:xfrm>
            </p:grpSpPr>
            <p:sp>
              <p:nvSpPr>
                <p:cNvPr id="64" name="Rectangle 205"/>
                <p:cNvSpPr>
                  <a:spLocks noChangeArrowheads="1"/>
                </p:cNvSpPr>
                <p:nvPr/>
              </p:nvSpPr>
              <p:spPr bwMode="auto">
                <a:xfrm>
                  <a:off x="978" y="2954"/>
                  <a:ext cx="149" cy="402"/>
                </a:xfrm>
                <a:prstGeom prst="rect">
                  <a:avLst/>
                </a:prstGeom>
                <a:solidFill>
                  <a:schemeClr val="bg1">
                    <a:lumMod val="7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5" name="Text Box 206"/>
                <p:cNvSpPr txBox="1">
                  <a:spLocks noChangeArrowheads="1"/>
                </p:cNvSpPr>
                <p:nvPr/>
              </p:nvSpPr>
              <p:spPr bwMode="auto">
                <a:xfrm>
                  <a:off x="957" y="3010"/>
                  <a:ext cx="242" cy="292"/>
                </a:xfrm>
                <a:prstGeom prst="rect">
                  <a:avLst/>
                </a:prstGeom>
                <a:noFill/>
                <a:ln w="9525" algn="ctr">
                  <a:noFill/>
                  <a:miter lim="800000"/>
                </a:ln>
                <a:effectLst/>
              </p:spPr>
              <p:txBody>
                <a:bodyPr lIns="93094" tIns="46547" rIns="93094" bIns="46547">
                  <a:noAutofit/>
                </a:bodyPr>
                <a:lstStyle/>
                <a:p>
                  <a:pPr marL="180975" indent="-180975" fontAlgn="ctr">
                    <a:lnSpc>
                      <a:spcPct val="45000"/>
                    </a:lnSpc>
                    <a:spcAft>
                      <a:spcPts val="600"/>
                    </a:spcAft>
                    <a:buFont typeface="Wingdings" panose="05000000000000000000" pitchFamily="2" charset="2"/>
                    <a:buNone/>
                  </a:pPr>
                  <a:r>
                    <a:rPr lang="pt" sz="1400" dirty="0">
                      <a:latin typeface="Huawei Sans" panose="020C0503030203020204" pitchFamily="34" charset="0"/>
                    </a:rPr>
                    <a:t>H1</a:t>
                  </a:r>
                </a:p>
                <a:p>
                  <a:pPr marL="180975" indent="-180975" fontAlgn="ctr">
                    <a:lnSpc>
                      <a:spcPct val="45000"/>
                    </a:lnSpc>
                    <a:spcAft>
                      <a:spcPts val="600"/>
                    </a:spcAft>
                    <a:buFont typeface="Wingdings" panose="05000000000000000000" pitchFamily="2" charset="2"/>
                    <a:buNone/>
                  </a:pPr>
                  <a:r>
                    <a:rPr lang="pt" sz="1400" dirty="0">
                      <a:latin typeface="Huawei Sans" panose="020C0503030203020204" pitchFamily="34" charset="0"/>
                    </a:rPr>
                    <a:t>H2</a:t>
                  </a:r>
                </a:p>
                <a:p>
                  <a:pPr marL="180975" indent="-180975" fontAlgn="ctr">
                    <a:lnSpc>
                      <a:spcPct val="45000"/>
                    </a:lnSpc>
                    <a:spcAft>
                      <a:spcPts val="600"/>
                    </a:spcAft>
                    <a:buFont typeface="Wingdings" panose="05000000000000000000" pitchFamily="2" charset="2"/>
                    <a:buNone/>
                  </a:pPr>
                  <a:r>
                    <a:rPr lang="pt" sz="1400" dirty="0">
                      <a:latin typeface="Huawei Sans" panose="020C0503030203020204" pitchFamily="34" charset="0"/>
                    </a:rPr>
                    <a:t>H3</a:t>
                  </a:r>
                  <a:endParaRPr lang="en-US" sz="1400" dirty="0">
                    <a:latin typeface="Huawei Sans" panose="020C0503030203020204" pitchFamily="34" charset="0"/>
                  </a:endParaRPr>
                </a:p>
              </p:txBody>
            </p:sp>
          </p:grpSp>
          <p:grpSp>
            <p:nvGrpSpPr>
              <p:cNvPr id="20" name="Group 181"/>
              <p:cNvGrpSpPr/>
              <p:nvPr/>
            </p:nvGrpSpPr>
            <p:grpSpPr bwMode="auto">
              <a:xfrm>
                <a:off x="1157" y="2791"/>
                <a:ext cx="579" cy="1011"/>
                <a:chOff x="1600" y="1078"/>
                <a:chExt cx="604" cy="942"/>
              </a:xfrm>
            </p:grpSpPr>
            <p:sp>
              <p:nvSpPr>
                <p:cNvPr id="62" name="Rectangle 182"/>
                <p:cNvSpPr>
                  <a:spLocks noChangeArrowheads="1"/>
                </p:cNvSpPr>
                <p:nvPr/>
              </p:nvSpPr>
              <p:spPr bwMode="auto">
                <a:xfrm>
                  <a:off x="1600" y="1078"/>
                  <a:ext cx="604" cy="942"/>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3" name="Text Box 183"/>
                <p:cNvSpPr txBox="1">
                  <a:spLocks noChangeArrowheads="1"/>
                </p:cNvSpPr>
                <p:nvPr/>
              </p:nvSpPr>
              <p:spPr bwMode="auto">
                <a:xfrm>
                  <a:off x="1685" y="1421"/>
                  <a:ext cx="389" cy="182"/>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ATU-3</a:t>
                  </a:r>
                  <a:endParaRPr lang="en-US" sz="1400" dirty="0">
                    <a:solidFill>
                      <a:schemeClr val="bg1"/>
                    </a:solidFill>
                    <a:latin typeface="Huawei Sans" panose="020C0503030203020204" pitchFamily="34" charset="0"/>
                  </a:endParaRPr>
                </a:p>
              </p:txBody>
            </p:sp>
          </p:grpSp>
          <p:grpSp>
            <p:nvGrpSpPr>
              <p:cNvPr id="21" name="Group 208"/>
              <p:cNvGrpSpPr/>
              <p:nvPr/>
            </p:nvGrpSpPr>
            <p:grpSpPr bwMode="auto">
              <a:xfrm>
                <a:off x="651" y="1232"/>
                <a:ext cx="890" cy="787"/>
                <a:chOff x="323" y="1563"/>
                <a:chExt cx="755" cy="896"/>
              </a:xfrm>
            </p:grpSpPr>
            <p:sp>
              <p:nvSpPr>
                <p:cNvPr id="60" name="AutoShape 209"/>
                <p:cNvSpPr>
                  <a:spLocks noChangeArrowheads="1"/>
                </p:cNvSpPr>
                <p:nvPr/>
              </p:nvSpPr>
              <p:spPr bwMode="auto">
                <a:xfrm>
                  <a:off x="323" y="1563"/>
                  <a:ext cx="728" cy="896"/>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1" name="Text Box 210"/>
                <p:cNvSpPr txBox="1">
                  <a:spLocks noChangeArrowheads="1"/>
                </p:cNvSpPr>
                <p:nvPr/>
              </p:nvSpPr>
              <p:spPr bwMode="auto">
                <a:xfrm>
                  <a:off x="323" y="1861"/>
                  <a:ext cx="755" cy="293"/>
                </a:xfrm>
                <a:prstGeom prst="rect">
                  <a:avLst/>
                </a:prstGeom>
                <a:noFill/>
                <a:ln w="9525" algn="ctr">
                  <a:noFill/>
                  <a:miter lim="800000"/>
                </a:ln>
                <a:effectLst/>
              </p:spPr>
              <p:txBody>
                <a:bodyPr lIns="93094" tIns="46547" rIns="93094" bIns="46547">
                  <a:noAutofit/>
                </a:bodyPr>
                <a:lstStyle/>
                <a:p>
                  <a:pPr fontAlgn="ctr"/>
                  <a:r>
                    <a:rPr lang="pt-BR" sz="1400" dirty="0">
                      <a:latin typeface="Huawei Sans" panose="020C0503030203020204" pitchFamily="34" charset="0"/>
                    </a:rPr>
                    <a:t>Adaptação de taxa</a:t>
                  </a:r>
                </a:p>
                <a:p>
                  <a:pPr fontAlgn="ctr"/>
                  <a:r>
                    <a:rPr lang="pt-BR" sz="1400" dirty="0">
                      <a:latin typeface="Huawei Sans" panose="020C0503030203020204" pitchFamily="34" charset="0"/>
                    </a:rPr>
                    <a:t>/Empacotamento</a:t>
                  </a:r>
                </a:p>
              </p:txBody>
            </p:sp>
          </p:grpSp>
          <p:grpSp>
            <p:nvGrpSpPr>
              <p:cNvPr id="22" name="Group 211"/>
              <p:cNvGrpSpPr/>
              <p:nvPr/>
            </p:nvGrpSpPr>
            <p:grpSpPr bwMode="auto">
              <a:xfrm>
                <a:off x="2229" y="1215"/>
                <a:ext cx="970" cy="787"/>
                <a:chOff x="507" y="1563"/>
                <a:chExt cx="560" cy="896"/>
              </a:xfrm>
            </p:grpSpPr>
            <p:sp>
              <p:nvSpPr>
                <p:cNvPr id="58" name="AutoShape 212"/>
                <p:cNvSpPr>
                  <a:spLocks noChangeArrowheads="1"/>
                </p:cNvSpPr>
                <p:nvPr/>
              </p:nvSpPr>
              <p:spPr bwMode="auto">
                <a:xfrm>
                  <a:off x="521" y="1563"/>
                  <a:ext cx="512" cy="896"/>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9" name="Text Box 213"/>
                <p:cNvSpPr txBox="1">
                  <a:spLocks noChangeArrowheads="1"/>
                </p:cNvSpPr>
                <p:nvPr/>
              </p:nvSpPr>
              <p:spPr bwMode="auto">
                <a:xfrm>
                  <a:off x="507" y="1828"/>
                  <a:ext cx="560" cy="306"/>
                </a:xfrm>
                <a:prstGeom prst="rect">
                  <a:avLst/>
                </a:prstGeom>
                <a:noFill/>
                <a:ln w="9525" algn="ctr">
                  <a:noFill/>
                  <a:miter lim="800000"/>
                </a:ln>
                <a:effectLst/>
              </p:spPr>
              <p:txBody>
                <a:bodyPr lIns="93094" tIns="46547" rIns="93094" bIns="46547">
                  <a:noAutofit/>
                </a:bodyPr>
                <a:lstStyle/>
                <a:p>
                  <a:pPr fontAlgn="ctr"/>
                  <a:r>
                    <a:rPr lang="pt" sz="1400" dirty="0">
                      <a:latin typeface="Huawei Sans" panose="020C0503030203020204" pitchFamily="34" charset="0"/>
                    </a:rPr>
                    <a:t>Adicionar POH</a:t>
                  </a:r>
                </a:p>
                <a:p>
                  <a:pPr fontAlgn="ctr"/>
                  <a:r>
                    <a:rPr lang="pt" sz="1400" dirty="0">
                      <a:latin typeface="Huawei Sans" panose="020C0503030203020204" pitchFamily="34" charset="0"/>
                    </a:rPr>
                    <a:t>monitoramento.</a:t>
                  </a:r>
                </a:p>
                <a:p>
                  <a:pPr fontAlgn="ctr"/>
                  <a:r>
                    <a:rPr lang="pt" sz="1400" dirty="0">
                      <a:latin typeface="Huawei Sans" panose="020C0503030203020204" pitchFamily="34" charset="0"/>
                    </a:rPr>
                    <a:t>/Empacotamento</a:t>
                  </a:r>
                  <a:endParaRPr lang="en-US" sz="1400" dirty="0">
                    <a:latin typeface="Huawei Sans" panose="020C0503030203020204" pitchFamily="34" charset="0"/>
                  </a:endParaRPr>
                </a:p>
              </p:txBody>
            </p:sp>
          </p:grpSp>
          <p:sp>
            <p:nvSpPr>
              <p:cNvPr id="23" name="AutoShape 215"/>
              <p:cNvSpPr>
                <a:spLocks noChangeArrowheads="1"/>
              </p:cNvSpPr>
              <p:nvPr/>
            </p:nvSpPr>
            <p:spPr bwMode="auto">
              <a:xfrm>
                <a:off x="4285" y="1450"/>
                <a:ext cx="683" cy="457"/>
              </a:xfrm>
              <a:prstGeom prst="rightArrow">
                <a:avLst>
                  <a:gd name="adj1" fmla="val 52009"/>
                  <a:gd name="adj2" fmla="val 56045"/>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grpSp>
            <p:nvGrpSpPr>
              <p:cNvPr id="24" name="Group 220"/>
              <p:cNvGrpSpPr/>
              <p:nvPr/>
            </p:nvGrpSpPr>
            <p:grpSpPr bwMode="auto">
              <a:xfrm>
                <a:off x="207" y="2815"/>
                <a:ext cx="790" cy="983"/>
                <a:chOff x="158" y="2083"/>
                <a:chExt cx="802" cy="1061"/>
              </a:xfrm>
            </p:grpSpPr>
            <p:sp>
              <p:nvSpPr>
                <p:cNvPr id="56" name="AutoShape 218"/>
                <p:cNvSpPr>
                  <a:spLocks noChangeArrowheads="1"/>
                </p:cNvSpPr>
                <p:nvPr/>
              </p:nvSpPr>
              <p:spPr bwMode="auto">
                <a:xfrm>
                  <a:off x="168" y="2083"/>
                  <a:ext cx="792" cy="1061"/>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7" name="Text Box 219"/>
                <p:cNvSpPr txBox="1">
                  <a:spLocks noChangeArrowheads="1"/>
                </p:cNvSpPr>
                <p:nvPr/>
              </p:nvSpPr>
              <p:spPr bwMode="auto">
                <a:xfrm>
                  <a:off x="158" y="2407"/>
                  <a:ext cx="772" cy="410"/>
                </a:xfrm>
                <a:prstGeom prst="rect">
                  <a:avLst/>
                </a:prstGeom>
                <a:noFill/>
                <a:ln w="9525" algn="ctr">
                  <a:noFill/>
                  <a:miter lim="800000"/>
                </a:ln>
                <a:effectLst/>
              </p:spPr>
              <p:txBody>
                <a:bodyPr lIns="93094" tIns="46547" rIns="93094" bIns="46547">
                  <a:noAutofit/>
                </a:bodyPr>
                <a:lstStyle/>
                <a:p>
                  <a:pPr fontAlgn="ctr"/>
                  <a:r>
                    <a:rPr lang="pt" sz="1400" dirty="0">
                      <a:latin typeface="Huawei Sans" panose="020C0503030203020204" pitchFamily="34" charset="0"/>
                    </a:rPr>
                    <a:t>Posicionamento</a:t>
                  </a:r>
                  <a:endParaRPr lang="en-US" sz="1400" dirty="0">
                    <a:latin typeface="Huawei Sans" panose="020C0503030203020204" pitchFamily="34" charset="0"/>
                  </a:endParaRPr>
                </a:p>
                <a:p>
                  <a:pPr fontAlgn="ctr"/>
                  <a:r>
                    <a:rPr lang="pt-BR" sz="1400" dirty="0">
                      <a:latin typeface="Huawei Sans" panose="020C0503030203020204" pitchFamily="34" charset="0"/>
                    </a:rPr>
                    <a:t>d</a:t>
                  </a:r>
                  <a:r>
                    <a:rPr lang="pt" sz="1400" dirty="0">
                      <a:latin typeface="Huawei Sans" panose="020C0503030203020204" pitchFamily="34" charset="0"/>
                    </a:rPr>
                    <a:t>o ponteiro de</a:t>
                  </a:r>
                </a:p>
                <a:p>
                  <a:pPr fontAlgn="ctr"/>
                  <a:r>
                    <a:rPr lang="pt" sz="1400" dirty="0">
                      <a:latin typeface="Huawei Sans" panose="020C0503030203020204" pitchFamily="34" charset="0"/>
                    </a:rPr>
                    <a:t>Nível 1</a:t>
                  </a:r>
                </a:p>
              </p:txBody>
            </p:sp>
          </p:grpSp>
          <p:grpSp>
            <p:nvGrpSpPr>
              <p:cNvPr id="25" name="Group 224"/>
              <p:cNvGrpSpPr/>
              <p:nvPr/>
            </p:nvGrpSpPr>
            <p:grpSpPr bwMode="auto">
              <a:xfrm>
                <a:off x="1727" y="2941"/>
                <a:ext cx="457" cy="737"/>
                <a:chOff x="1920" y="2337"/>
                <a:chExt cx="464" cy="796"/>
              </a:xfrm>
            </p:grpSpPr>
            <p:sp>
              <p:nvSpPr>
                <p:cNvPr id="54" name="AutoShape 222"/>
                <p:cNvSpPr>
                  <a:spLocks noChangeArrowheads="1"/>
                </p:cNvSpPr>
                <p:nvPr/>
              </p:nvSpPr>
              <p:spPr bwMode="auto">
                <a:xfrm>
                  <a:off x="1948" y="2337"/>
                  <a:ext cx="419" cy="796"/>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5" name="Text Box 223"/>
                <p:cNvSpPr txBox="1">
                  <a:spLocks noChangeArrowheads="1"/>
                </p:cNvSpPr>
                <p:nvPr/>
              </p:nvSpPr>
              <p:spPr bwMode="auto">
                <a:xfrm>
                  <a:off x="1920" y="2632"/>
                  <a:ext cx="464" cy="233"/>
                </a:xfrm>
                <a:prstGeom prst="rect">
                  <a:avLst/>
                </a:prstGeom>
                <a:noFill/>
                <a:ln w="9525" algn="ctr">
                  <a:noFill/>
                  <a:miter lim="800000"/>
                </a:ln>
                <a:effectLst/>
              </p:spPr>
              <p:txBody>
                <a:bodyPr lIns="93094" tIns="46547" rIns="93094" bIns="46547">
                  <a:noAutofit/>
                </a:bodyPr>
                <a:lstStyle/>
                <a:p>
                  <a:pPr marL="180975" indent="-180975" fontAlgn="ctr">
                    <a:lnSpc>
                      <a:spcPct val="55000"/>
                    </a:lnSpc>
                    <a:spcAft>
                      <a:spcPts val="600"/>
                    </a:spcAft>
                    <a:buFont typeface="Wingdings" panose="05000000000000000000" pitchFamily="2" charset="2"/>
                    <a:buNone/>
                  </a:pPr>
                  <a:r>
                    <a:rPr lang="pt" sz="1400" dirty="0">
                      <a:latin typeface="Huawei Sans" panose="020C0503030203020204" pitchFamily="34" charset="0"/>
                    </a:rPr>
                    <a:t>Preenchi</a:t>
                  </a:r>
                </a:p>
                <a:p>
                  <a:pPr marL="180975" indent="-180975" fontAlgn="ctr">
                    <a:lnSpc>
                      <a:spcPct val="55000"/>
                    </a:lnSpc>
                    <a:spcAft>
                      <a:spcPts val="600"/>
                    </a:spcAft>
                    <a:buFont typeface="Wingdings" panose="05000000000000000000" pitchFamily="2" charset="2"/>
                    <a:buNone/>
                  </a:pPr>
                  <a:r>
                    <a:rPr lang="pt" sz="1400" dirty="0">
                      <a:latin typeface="Huawei Sans" panose="020C0503030203020204" pitchFamily="34" charset="0"/>
                    </a:rPr>
                    <a:t>mento</a:t>
                  </a:r>
                  <a:endParaRPr lang="en-US" sz="1400" dirty="0">
                    <a:latin typeface="Huawei Sans" panose="020C0503030203020204" pitchFamily="34" charset="0"/>
                  </a:endParaRPr>
                </a:p>
              </p:txBody>
            </p:sp>
          </p:grpSp>
          <p:grpSp>
            <p:nvGrpSpPr>
              <p:cNvPr id="26" name="Group 229"/>
              <p:cNvGrpSpPr/>
              <p:nvPr/>
            </p:nvGrpSpPr>
            <p:grpSpPr bwMode="auto">
              <a:xfrm>
                <a:off x="3023" y="2703"/>
                <a:ext cx="359" cy="1144"/>
                <a:chOff x="3028" y="2667"/>
                <a:chExt cx="365" cy="1235"/>
              </a:xfrm>
            </p:grpSpPr>
            <p:sp>
              <p:nvSpPr>
                <p:cNvPr id="52" name="AutoShape 226"/>
                <p:cNvSpPr>
                  <a:spLocks noChangeArrowheads="1"/>
                </p:cNvSpPr>
                <p:nvPr/>
              </p:nvSpPr>
              <p:spPr bwMode="auto">
                <a:xfrm>
                  <a:off x="3028" y="2667"/>
                  <a:ext cx="365" cy="1235"/>
                </a:xfrm>
                <a:prstGeom prst="rightArrow">
                  <a:avLst>
                    <a:gd name="adj1" fmla="val 62639"/>
                    <a:gd name="adj2" fmla="val 400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3" name="Text Box 227"/>
                <p:cNvSpPr txBox="1">
                  <a:spLocks noChangeArrowheads="1"/>
                </p:cNvSpPr>
                <p:nvPr/>
              </p:nvSpPr>
              <p:spPr bwMode="auto">
                <a:xfrm rot="16200000">
                  <a:off x="2822" y="3149"/>
                  <a:ext cx="721" cy="277"/>
                </a:xfrm>
                <a:prstGeom prst="rect">
                  <a:avLst/>
                </a:prstGeom>
                <a:noFill/>
                <a:ln w="9525" algn="ctr">
                  <a:noFill/>
                  <a:miter lim="800000"/>
                </a:ln>
                <a:effectLst/>
              </p:spPr>
              <p:txBody>
                <a:bodyPr lIns="93094" tIns="46547" rIns="93094" bIns="46547">
                  <a:noAutofit/>
                </a:bodyPr>
                <a:lstStyle/>
                <a:p>
                  <a:pPr marL="180975" indent="-180975" algn="ctr" fontAlgn="ctr">
                    <a:spcAft>
                      <a:spcPts val="600"/>
                    </a:spcAft>
                  </a:pPr>
                  <a:r>
                    <a:rPr lang="pt" sz="1400" dirty="0">
                      <a:latin typeface="Huawei Sans" panose="020C0503030203020204" pitchFamily="34" charset="0"/>
                    </a:rPr>
                    <a:t>Intercalação</a:t>
                  </a:r>
                </a:p>
                <a:p>
                  <a:pPr marL="180975" indent="-180975" algn="ctr" fontAlgn="ctr">
                    <a:spcAft>
                      <a:spcPts val="600"/>
                    </a:spcAft>
                  </a:pPr>
                  <a:r>
                    <a:rPr lang="pt" sz="1400" dirty="0">
                      <a:latin typeface="Huawei Sans" panose="020C0503030203020204" pitchFamily="34" charset="0"/>
                    </a:rPr>
                    <a:t>de byte</a:t>
                  </a:r>
                  <a:endParaRPr lang="en-US" sz="1400" dirty="0">
                    <a:latin typeface="Huawei Sans" panose="020C0503030203020204" pitchFamily="34" charset="0"/>
                  </a:endParaRPr>
                </a:p>
              </p:txBody>
            </p:sp>
          </p:grpSp>
          <p:sp>
            <p:nvSpPr>
              <p:cNvPr id="27" name="Text Box 230"/>
              <p:cNvSpPr txBox="1">
                <a:spLocks noChangeArrowheads="1"/>
              </p:cNvSpPr>
              <p:nvPr/>
            </p:nvSpPr>
            <p:spPr bwMode="auto">
              <a:xfrm>
                <a:off x="1425" y="2147"/>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28" name="Text Box 231"/>
              <p:cNvSpPr txBox="1">
                <a:spLocks noChangeArrowheads="1"/>
              </p:cNvSpPr>
              <p:nvPr/>
            </p:nvSpPr>
            <p:spPr bwMode="auto">
              <a:xfrm>
                <a:off x="3143" y="2147"/>
                <a:ext cx="199" cy="195"/>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29" name="Text Box 232"/>
              <p:cNvSpPr txBox="1">
                <a:spLocks noChangeArrowheads="1"/>
              </p:cNvSpPr>
              <p:nvPr/>
            </p:nvSpPr>
            <p:spPr bwMode="auto">
              <a:xfrm>
                <a:off x="2254" y="1169"/>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0" name="Text Box 233"/>
              <p:cNvSpPr txBox="1">
                <a:spLocks noChangeArrowheads="1"/>
              </p:cNvSpPr>
              <p:nvPr/>
            </p:nvSpPr>
            <p:spPr bwMode="auto">
              <a:xfrm>
                <a:off x="4258" y="1160"/>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1" name="Text Box 234"/>
              <p:cNvSpPr txBox="1">
                <a:spLocks noChangeArrowheads="1"/>
              </p:cNvSpPr>
              <p:nvPr/>
            </p:nvSpPr>
            <p:spPr bwMode="auto">
              <a:xfrm>
                <a:off x="950" y="2574"/>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2" name="Text Box 235"/>
              <p:cNvSpPr txBox="1">
                <a:spLocks noChangeArrowheads="1"/>
              </p:cNvSpPr>
              <p:nvPr/>
            </p:nvSpPr>
            <p:spPr bwMode="auto">
              <a:xfrm>
                <a:off x="1717" y="2763"/>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3" name="Text Box 236"/>
              <p:cNvSpPr txBox="1">
                <a:spLocks noChangeArrowheads="1"/>
              </p:cNvSpPr>
              <p:nvPr/>
            </p:nvSpPr>
            <p:spPr bwMode="auto">
              <a:xfrm>
                <a:off x="2071" y="2575"/>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4" name="Text Box 237"/>
              <p:cNvSpPr txBox="1">
                <a:spLocks noChangeArrowheads="1"/>
              </p:cNvSpPr>
              <p:nvPr/>
            </p:nvSpPr>
            <p:spPr bwMode="auto">
              <a:xfrm>
                <a:off x="2007" y="2773"/>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5" name="Text Box 238"/>
              <p:cNvSpPr txBox="1">
                <a:spLocks noChangeArrowheads="1"/>
              </p:cNvSpPr>
              <p:nvPr/>
            </p:nvSpPr>
            <p:spPr bwMode="auto">
              <a:xfrm>
                <a:off x="3323" y="2577"/>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6" name="Text Box 239"/>
              <p:cNvSpPr txBox="1">
                <a:spLocks noChangeArrowheads="1"/>
              </p:cNvSpPr>
              <p:nvPr/>
            </p:nvSpPr>
            <p:spPr bwMode="auto">
              <a:xfrm>
                <a:off x="3232" y="2747"/>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7" name="Text Box 240"/>
              <p:cNvSpPr txBox="1">
                <a:spLocks noChangeArrowheads="1"/>
              </p:cNvSpPr>
              <p:nvPr/>
            </p:nvSpPr>
            <p:spPr bwMode="auto">
              <a:xfrm>
                <a:off x="389" y="1510"/>
                <a:ext cx="288"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34M</a:t>
                </a:r>
                <a:endParaRPr lang="en-US" sz="1400" dirty="0">
                  <a:latin typeface="Huawei Sans" panose="020C0503030203020204" pitchFamily="34" charset="0"/>
                </a:endParaRPr>
              </a:p>
            </p:txBody>
          </p:sp>
          <p:sp>
            <p:nvSpPr>
              <p:cNvPr id="38" name="Text Box 241"/>
              <p:cNvSpPr txBox="1">
                <a:spLocks noChangeArrowheads="1"/>
              </p:cNvSpPr>
              <p:nvPr/>
            </p:nvSpPr>
            <p:spPr bwMode="auto">
              <a:xfrm>
                <a:off x="2252" y="2030"/>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39" name="Text Box 243"/>
              <p:cNvSpPr txBox="1">
                <a:spLocks noChangeArrowheads="1"/>
              </p:cNvSpPr>
              <p:nvPr/>
            </p:nvSpPr>
            <p:spPr bwMode="auto">
              <a:xfrm>
                <a:off x="4282" y="2014"/>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40" name="Text Box 244"/>
              <p:cNvSpPr txBox="1">
                <a:spLocks noChangeArrowheads="1"/>
              </p:cNvSpPr>
              <p:nvPr/>
            </p:nvSpPr>
            <p:spPr bwMode="auto">
              <a:xfrm>
                <a:off x="2040" y="2154"/>
                <a:ext cx="232"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84</a:t>
                </a:r>
                <a:endParaRPr lang="en-US" sz="1400" dirty="0">
                  <a:latin typeface="Huawei Sans" panose="020C0503030203020204" pitchFamily="34" charset="0"/>
                </a:endParaRPr>
              </a:p>
            </p:txBody>
          </p:sp>
          <p:sp>
            <p:nvSpPr>
              <p:cNvPr id="41" name="Text Box 245"/>
              <p:cNvSpPr txBox="1">
                <a:spLocks noChangeArrowheads="1"/>
              </p:cNvSpPr>
              <p:nvPr/>
            </p:nvSpPr>
            <p:spPr bwMode="auto">
              <a:xfrm>
                <a:off x="1571" y="2600"/>
                <a:ext cx="232"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86</a:t>
                </a:r>
                <a:endParaRPr lang="en-US" sz="1400" dirty="0">
                  <a:latin typeface="Huawei Sans" panose="020C0503030203020204" pitchFamily="34" charset="0"/>
                </a:endParaRPr>
              </a:p>
            </p:txBody>
          </p:sp>
          <p:sp>
            <p:nvSpPr>
              <p:cNvPr id="42" name="Text Box 246"/>
              <p:cNvSpPr txBox="1">
                <a:spLocks noChangeArrowheads="1"/>
              </p:cNvSpPr>
              <p:nvPr/>
            </p:nvSpPr>
            <p:spPr bwMode="auto">
              <a:xfrm>
                <a:off x="2814" y="2590"/>
                <a:ext cx="232"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86</a:t>
                </a:r>
                <a:endParaRPr lang="en-US" sz="1400" dirty="0">
                  <a:latin typeface="Huawei Sans" panose="020C0503030203020204" pitchFamily="34" charset="0"/>
                </a:endParaRPr>
              </a:p>
            </p:txBody>
          </p:sp>
          <p:sp>
            <p:nvSpPr>
              <p:cNvPr id="43" name="Text Box 247"/>
              <p:cNvSpPr txBox="1">
                <a:spLocks noChangeArrowheads="1"/>
              </p:cNvSpPr>
              <p:nvPr/>
            </p:nvSpPr>
            <p:spPr bwMode="auto">
              <a:xfrm>
                <a:off x="2021" y="3644"/>
                <a:ext cx="190" cy="195"/>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44" name="Text Box 248"/>
              <p:cNvSpPr txBox="1">
                <a:spLocks noChangeArrowheads="1"/>
              </p:cNvSpPr>
              <p:nvPr/>
            </p:nvSpPr>
            <p:spPr bwMode="auto">
              <a:xfrm>
                <a:off x="1713" y="3661"/>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45" name="Text Box 249"/>
              <p:cNvSpPr txBox="1">
                <a:spLocks noChangeArrowheads="1"/>
              </p:cNvSpPr>
              <p:nvPr/>
            </p:nvSpPr>
            <p:spPr bwMode="auto">
              <a:xfrm>
                <a:off x="3255" y="3641"/>
                <a:ext cx="18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46" name="Text Box 250"/>
              <p:cNvSpPr txBox="1">
                <a:spLocks noChangeArrowheads="1"/>
              </p:cNvSpPr>
              <p:nvPr/>
            </p:nvSpPr>
            <p:spPr bwMode="auto">
              <a:xfrm>
                <a:off x="4738" y="2598"/>
                <a:ext cx="288"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261</a:t>
                </a:r>
                <a:endParaRPr lang="en-US" sz="1400" dirty="0">
                  <a:latin typeface="Huawei Sans" panose="020C0503030203020204" pitchFamily="34" charset="0"/>
                </a:endParaRPr>
              </a:p>
            </p:txBody>
          </p:sp>
          <p:sp>
            <p:nvSpPr>
              <p:cNvPr id="47" name="Text Box 251"/>
              <p:cNvSpPr txBox="1">
                <a:spLocks noChangeArrowheads="1"/>
              </p:cNvSpPr>
              <p:nvPr/>
            </p:nvSpPr>
            <p:spPr bwMode="auto">
              <a:xfrm>
                <a:off x="3684" y="2211"/>
                <a:ext cx="40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125 </a:t>
                </a:r>
                <a:r>
                  <a:rPr lang="pt" altLang="zh-CN" sz="1400" dirty="0"/>
                  <a:t>μs _</a:t>
                </a:r>
                <a:endParaRPr lang="en-US" sz="1400" dirty="0">
                  <a:latin typeface="Huawei Sans" panose="020C0503030203020204" pitchFamily="34" charset="0"/>
                </a:endParaRPr>
              </a:p>
            </p:txBody>
          </p:sp>
          <p:sp>
            <p:nvSpPr>
              <p:cNvPr id="48" name="Text Box 252"/>
              <p:cNvSpPr txBox="1">
                <a:spLocks noChangeArrowheads="1"/>
              </p:cNvSpPr>
              <p:nvPr/>
            </p:nvSpPr>
            <p:spPr bwMode="auto">
              <a:xfrm>
                <a:off x="1640" y="2219"/>
                <a:ext cx="401"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125 μs _</a:t>
                </a:r>
              </a:p>
            </p:txBody>
          </p:sp>
          <p:sp>
            <p:nvSpPr>
              <p:cNvPr id="49" name="Text Box 255"/>
              <p:cNvSpPr txBox="1">
                <a:spLocks noChangeArrowheads="1"/>
              </p:cNvSpPr>
              <p:nvPr/>
            </p:nvSpPr>
            <p:spPr bwMode="auto">
              <a:xfrm>
                <a:off x="4091" y="2144"/>
                <a:ext cx="232"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85</a:t>
                </a:r>
                <a:endParaRPr lang="en-US" sz="1400" dirty="0">
                  <a:latin typeface="Huawei Sans" panose="020C0503030203020204" pitchFamily="34" charset="0"/>
                </a:endParaRPr>
              </a:p>
            </p:txBody>
          </p:sp>
          <p:sp>
            <p:nvSpPr>
              <p:cNvPr id="51" name="Text Box 263"/>
              <p:cNvSpPr txBox="1">
                <a:spLocks noChangeArrowheads="1"/>
              </p:cNvSpPr>
              <p:nvPr/>
            </p:nvSpPr>
            <p:spPr bwMode="auto">
              <a:xfrm>
                <a:off x="2972" y="2714"/>
                <a:ext cx="298" cy="195"/>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×3</a:t>
                </a:r>
                <a:endParaRPr lang="en-US" sz="1400" dirty="0">
                  <a:latin typeface="Huawei Sans" panose="020C0503030203020204" pitchFamily="34" charset="0"/>
                </a:endParaRPr>
              </a:p>
            </p:txBody>
          </p:sp>
        </p:grpSp>
      </p:grpSp>
    </p:spTree>
    <p:extLst>
      <p:ext uri="{BB962C8B-B14F-4D97-AF65-F5344CB8AC3E}">
        <p14:creationId xmlns:p14="http://schemas.microsoft.com/office/powerpoint/2010/main" val="31450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 dirty="0">
                <a:latin typeface="Huawei Sans" panose="020C0503030203020204" pitchFamily="34" charset="0"/>
              </a:rPr>
              <a:t>Procedimento de multiplexação de 2M</a:t>
            </a:r>
            <a:endParaRPr lang="en-US" altLang="zh-CN" dirty="0">
              <a:latin typeface="Huawei Sans" panose="020C0503030203020204" pitchFamily="34" charset="0"/>
            </a:endParaRPr>
          </a:p>
        </p:txBody>
      </p:sp>
      <p:grpSp>
        <p:nvGrpSpPr>
          <p:cNvPr id="3" name="Agrupar 2">
            <a:extLst>
              <a:ext uri="{FF2B5EF4-FFF2-40B4-BE49-F238E27FC236}">
                <a16:creationId xmlns:a16="http://schemas.microsoft.com/office/drawing/2014/main" id="{844FA4FF-F263-B74C-74D3-37331707D5D1}"/>
              </a:ext>
            </a:extLst>
          </p:cNvPr>
          <p:cNvGrpSpPr/>
          <p:nvPr/>
        </p:nvGrpSpPr>
        <p:grpSpPr>
          <a:xfrm>
            <a:off x="1757912" y="1229846"/>
            <a:ext cx="8676176" cy="4489451"/>
            <a:chOff x="1866035" y="1229846"/>
            <a:chExt cx="8676176" cy="4489451"/>
          </a:xfrm>
        </p:grpSpPr>
        <p:grpSp>
          <p:nvGrpSpPr>
            <p:cNvPr id="5" name="Group 8"/>
            <p:cNvGrpSpPr/>
            <p:nvPr/>
          </p:nvGrpSpPr>
          <p:grpSpPr bwMode="auto">
            <a:xfrm>
              <a:off x="2131148" y="2112496"/>
              <a:ext cx="1073150" cy="1236663"/>
              <a:chOff x="225" y="1554"/>
              <a:chExt cx="835" cy="886"/>
            </a:xfrm>
          </p:grpSpPr>
          <p:sp>
            <p:nvSpPr>
              <p:cNvPr id="70" name="AutoShape 9"/>
              <p:cNvSpPr>
                <a:spLocks noChangeArrowheads="1"/>
              </p:cNvSpPr>
              <p:nvPr/>
            </p:nvSpPr>
            <p:spPr bwMode="auto">
              <a:xfrm>
                <a:off x="307" y="1554"/>
                <a:ext cx="753" cy="886"/>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71" name="Text Box 10"/>
              <p:cNvSpPr txBox="1">
                <a:spLocks noChangeArrowheads="1"/>
              </p:cNvSpPr>
              <p:nvPr/>
            </p:nvSpPr>
            <p:spPr bwMode="auto">
              <a:xfrm>
                <a:off x="225" y="1812"/>
                <a:ext cx="826" cy="292"/>
              </a:xfrm>
              <a:prstGeom prst="rect">
                <a:avLst/>
              </a:prstGeom>
              <a:noFill/>
              <a:ln w="9525" algn="ctr">
                <a:noFill/>
                <a:miter lim="800000"/>
              </a:ln>
              <a:effectLst/>
            </p:spPr>
            <p:txBody>
              <a:bodyPr lIns="93094" tIns="46547" rIns="93094" bIns="46547">
                <a:noAutofit/>
              </a:bodyPr>
              <a:lstStyle/>
              <a:p>
                <a:pPr algn="ctr" fontAlgn="ctr">
                  <a:buFont typeface="Wingdings" panose="05000000000000000000" pitchFamily="2" charset="2"/>
                  <a:buNone/>
                </a:pPr>
                <a:r>
                  <a:rPr lang="pt" sz="1200" dirty="0">
                    <a:latin typeface="Huawei Sans" panose="020C0503030203020204" pitchFamily="34" charset="0"/>
                  </a:rPr>
                  <a:t>Adaptação de taxa</a:t>
                </a:r>
                <a:endParaRPr lang="en-US" sz="1200" dirty="0">
                  <a:latin typeface="Huawei Sans" panose="020C0503030203020204" pitchFamily="34" charset="0"/>
                </a:endParaRPr>
              </a:p>
            </p:txBody>
          </p:sp>
        </p:grpSp>
        <p:sp>
          <p:nvSpPr>
            <p:cNvPr id="6" name="AutoShape 12"/>
            <p:cNvSpPr>
              <a:spLocks noChangeArrowheads="1"/>
            </p:cNvSpPr>
            <p:nvPr/>
          </p:nvSpPr>
          <p:spPr bwMode="auto">
            <a:xfrm>
              <a:off x="4410797" y="2031534"/>
              <a:ext cx="1258483" cy="1250950"/>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7" name="Text Box 13"/>
            <p:cNvSpPr txBox="1">
              <a:spLocks noChangeArrowheads="1"/>
            </p:cNvSpPr>
            <p:nvPr/>
          </p:nvSpPr>
          <p:spPr bwMode="auto">
            <a:xfrm>
              <a:off x="4319764" y="2444284"/>
              <a:ext cx="1285272" cy="407988"/>
            </a:xfrm>
            <a:prstGeom prst="rect">
              <a:avLst/>
            </a:prstGeom>
            <a:noFill/>
            <a:ln w="9525" algn="ctr">
              <a:noFill/>
              <a:miter lim="800000"/>
            </a:ln>
            <a:effectLst/>
          </p:spPr>
          <p:txBody>
            <a:bodyPr lIns="93094" tIns="46547" rIns="93094" bIns="46547">
              <a:noAutofit/>
            </a:bodyPr>
            <a:lstStyle/>
            <a:p>
              <a:pPr algn="ctr" fontAlgn="ctr">
                <a:buFont typeface="Wingdings" panose="05000000000000000000" pitchFamily="2" charset="2"/>
                <a:buNone/>
              </a:pPr>
              <a:r>
                <a:rPr lang="pt" sz="1200" dirty="0">
                  <a:latin typeface="Huawei Sans" panose="020C0503030203020204" pitchFamily="34" charset="0"/>
                </a:rPr>
                <a:t>Adicionar POH</a:t>
              </a:r>
            </a:p>
            <a:p>
              <a:pPr algn="ctr" fontAlgn="ctr">
                <a:buFont typeface="Wingdings" panose="05000000000000000000" pitchFamily="2" charset="2"/>
                <a:buNone/>
              </a:pPr>
              <a:r>
                <a:rPr lang="pt" sz="1200" dirty="0">
                  <a:latin typeface="Huawei Sans" panose="020C0503030203020204" pitchFamily="34" charset="0"/>
                </a:rPr>
                <a:t>monitoramento.</a:t>
              </a:r>
              <a:endParaRPr lang="en-US" sz="1200" dirty="0">
                <a:latin typeface="Huawei Sans" panose="020C0503030203020204" pitchFamily="34" charset="0"/>
              </a:endParaRPr>
            </a:p>
          </p:txBody>
        </p:sp>
        <p:grpSp>
          <p:nvGrpSpPr>
            <p:cNvPr id="8" name="Group 14"/>
            <p:cNvGrpSpPr/>
            <p:nvPr/>
          </p:nvGrpSpPr>
          <p:grpSpPr bwMode="auto">
            <a:xfrm>
              <a:off x="6797501" y="2053759"/>
              <a:ext cx="1486218" cy="1252538"/>
              <a:chOff x="498" y="1563"/>
              <a:chExt cx="552" cy="896"/>
            </a:xfrm>
          </p:grpSpPr>
          <p:sp>
            <p:nvSpPr>
              <p:cNvPr id="68" name="AutoShape 15"/>
              <p:cNvSpPr>
                <a:spLocks noChangeArrowheads="1"/>
              </p:cNvSpPr>
              <p:nvPr/>
            </p:nvSpPr>
            <p:spPr bwMode="auto">
              <a:xfrm>
                <a:off x="538" y="1563"/>
                <a:ext cx="512" cy="896"/>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9" name="Text Box 16"/>
              <p:cNvSpPr txBox="1">
                <a:spLocks noChangeArrowheads="1"/>
              </p:cNvSpPr>
              <p:nvPr/>
            </p:nvSpPr>
            <p:spPr bwMode="auto">
              <a:xfrm>
                <a:off x="498" y="1771"/>
                <a:ext cx="526" cy="292"/>
              </a:xfrm>
              <a:prstGeom prst="rect">
                <a:avLst/>
              </a:prstGeom>
              <a:noFill/>
              <a:ln w="9525" algn="ctr">
                <a:noFill/>
                <a:miter lim="800000"/>
              </a:ln>
              <a:effectLst/>
            </p:spPr>
            <p:txBody>
              <a:bodyPr lIns="93094" tIns="46547" rIns="93094" bIns="46547">
                <a:noAutofit/>
              </a:bodyPr>
              <a:lstStyle/>
              <a:p>
                <a:pPr algn="ctr" fontAlgn="ctr"/>
                <a:r>
                  <a:rPr lang="pt" sz="1200" dirty="0">
                    <a:latin typeface="Huawei Sans" panose="020C0503030203020204" pitchFamily="34" charset="0"/>
                  </a:rPr>
                  <a:t>Posicionamento do Ponteiro de Nível 1</a:t>
                </a:r>
              </a:p>
            </p:txBody>
          </p:sp>
        </p:grpSp>
        <p:sp>
          <p:nvSpPr>
            <p:cNvPr id="9" name="AutoShape 18"/>
            <p:cNvSpPr>
              <a:spLocks noChangeArrowheads="1"/>
            </p:cNvSpPr>
            <p:nvPr/>
          </p:nvSpPr>
          <p:spPr bwMode="auto">
            <a:xfrm>
              <a:off x="9518273" y="2336334"/>
              <a:ext cx="1023938" cy="781050"/>
            </a:xfrm>
            <a:prstGeom prst="rightArrow">
              <a:avLst>
                <a:gd name="adj1" fmla="val 52009"/>
                <a:gd name="adj2" fmla="val 49162"/>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grpSp>
          <p:nvGrpSpPr>
            <p:cNvPr id="10" name="Group 21"/>
            <p:cNvGrpSpPr/>
            <p:nvPr/>
          </p:nvGrpSpPr>
          <p:grpSpPr bwMode="auto">
            <a:xfrm>
              <a:off x="2123210" y="4396909"/>
              <a:ext cx="1128713" cy="1252538"/>
              <a:chOff x="181" y="1563"/>
              <a:chExt cx="870" cy="896"/>
            </a:xfrm>
          </p:grpSpPr>
          <p:sp>
            <p:nvSpPr>
              <p:cNvPr id="66" name="AutoShape 22"/>
              <p:cNvSpPr>
                <a:spLocks noChangeArrowheads="1"/>
              </p:cNvSpPr>
              <p:nvPr/>
            </p:nvSpPr>
            <p:spPr bwMode="auto">
              <a:xfrm>
                <a:off x="268" y="1563"/>
                <a:ext cx="783" cy="896"/>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7" name="Text Box 23"/>
              <p:cNvSpPr txBox="1">
                <a:spLocks noChangeArrowheads="1"/>
              </p:cNvSpPr>
              <p:nvPr/>
            </p:nvSpPr>
            <p:spPr bwMode="auto">
              <a:xfrm>
                <a:off x="181" y="1847"/>
                <a:ext cx="838" cy="292"/>
              </a:xfrm>
              <a:prstGeom prst="rect">
                <a:avLst/>
              </a:prstGeom>
              <a:noFill/>
              <a:ln w="9525" algn="ctr">
                <a:noFill/>
                <a:miter lim="800000"/>
              </a:ln>
              <a:effectLst/>
            </p:spPr>
            <p:txBody>
              <a:bodyPr lIns="93094" tIns="46547" rIns="93094" bIns="46547">
                <a:noAutofit/>
              </a:bodyPr>
              <a:lstStyle/>
              <a:p>
                <a:pPr algn="ctr" fontAlgn="ctr">
                  <a:buFont typeface="Wingdings" panose="05000000000000000000" pitchFamily="2" charset="2"/>
                  <a:buNone/>
                </a:pPr>
                <a:r>
                  <a:rPr lang="pt" sz="1200" dirty="0">
                    <a:latin typeface="Huawei Sans" panose="020C0503030203020204" pitchFamily="34" charset="0"/>
                  </a:rPr>
                  <a:t>Intercalação de Byte</a:t>
                </a:r>
                <a:endParaRPr lang="en-US" sz="1200" dirty="0">
                  <a:latin typeface="Huawei Sans" panose="020C0503030203020204" pitchFamily="34" charset="0"/>
                </a:endParaRPr>
              </a:p>
            </p:txBody>
          </p:sp>
        </p:grpSp>
        <p:grpSp>
          <p:nvGrpSpPr>
            <p:cNvPr id="11" name="Group 24"/>
            <p:cNvGrpSpPr/>
            <p:nvPr/>
          </p:nvGrpSpPr>
          <p:grpSpPr bwMode="auto">
            <a:xfrm>
              <a:off x="5024234" y="4368334"/>
              <a:ext cx="1113329" cy="1250950"/>
              <a:chOff x="484" y="1563"/>
              <a:chExt cx="860" cy="896"/>
            </a:xfrm>
          </p:grpSpPr>
          <p:sp>
            <p:nvSpPr>
              <p:cNvPr id="64" name="AutoShape 25"/>
              <p:cNvSpPr>
                <a:spLocks noChangeArrowheads="1"/>
              </p:cNvSpPr>
              <p:nvPr/>
            </p:nvSpPr>
            <p:spPr bwMode="auto">
              <a:xfrm>
                <a:off x="539" y="1563"/>
                <a:ext cx="805" cy="896"/>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5" name="Text Box 26"/>
              <p:cNvSpPr txBox="1">
                <a:spLocks noChangeArrowheads="1"/>
              </p:cNvSpPr>
              <p:nvPr/>
            </p:nvSpPr>
            <p:spPr bwMode="auto">
              <a:xfrm>
                <a:off x="484" y="1869"/>
                <a:ext cx="840" cy="292"/>
              </a:xfrm>
              <a:prstGeom prst="rect">
                <a:avLst/>
              </a:prstGeom>
              <a:noFill/>
              <a:ln w="9525" algn="ctr">
                <a:noFill/>
                <a:miter lim="800000"/>
              </a:ln>
              <a:effectLst/>
            </p:spPr>
            <p:txBody>
              <a:bodyPr lIns="93094" tIns="46547" rIns="93094" bIns="46547">
                <a:noAutofit/>
              </a:bodyPr>
              <a:lstStyle/>
              <a:p>
                <a:pPr algn="ctr" fontAlgn="ctr">
                  <a:buFont typeface="Wingdings" panose="05000000000000000000" pitchFamily="2" charset="2"/>
                  <a:buNone/>
                </a:pPr>
                <a:r>
                  <a:rPr lang="pt" sz="1200" dirty="0">
                    <a:latin typeface="Huawei Sans" panose="020C0503030203020204" pitchFamily="34" charset="0"/>
                  </a:rPr>
                  <a:t>Intercalação de Byte</a:t>
                </a:r>
                <a:endParaRPr lang="en-US" sz="1200" dirty="0">
                  <a:latin typeface="Huawei Sans" panose="020C0503030203020204" pitchFamily="34" charset="0"/>
                </a:endParaRPr>
              </a:p>
            </p:txBody>
          </p:sp>
        </p:grpSp>
        <p:grpSp>
          <p:nvGrpSpPr>
            <p:cNvPr id="12" name="Group 27"/>
            <p:cNvGrpSpPr/>
            <p:nvPr/>
          </p:nvGrpSpPr>
          <p:grpSpPr bwMode="auto">
            <a:xfrm>
              <a:off x="9232670" y="4433422"/>
              <a:ext cx="714375" cy="1128713"/>
              <a:chOff x="498" y="1563"/>
              <a:chExt cx="553" cy="896"/>
            </a:xfrm>
          </p:grpSpPr>
          <p:sp>
            <p:nvSpPr>
              <p:cNvPr id="62" name="AutoShape 28"/>
              <p:cNvSpPr>
                <a:spLocks noChangeArrowheads="1"/>
              </p:cNvSpPr>
              <p:nvPr/>
            </p:nvSpPr>
            <p:spPr bwMode="auto">
              <a:xfrm>
                <a:off x="539" y="1563"/>
                <a:ext cx="512" cy="896"/>
              </a:xfrm>
              <a:prstGeom prst="rightArrow">
                <a:avLst>
                  <a:gd name="adj1" fmla="val 52009"/>
                  <a:gd name="adj2" fmla="val 37500"/>
                </a:avLst>
              </a:prstGeom>
              <a:solidFill>
                <a:schemeClr val="bg1">
                  <a:lumMod val="85000"/>
                </a:schemeClr>
              </a:solidFill>
              <a:ln w="9525" algn="ctr">
                <a:no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3" name="Text Box 29"/>
              <p:cNvSpPr txBox="1">
                <a:spLocks noChangeArrowheads="1"/>
              </p:cNvSpPr>
              <p:nvPr/>
            </p:nvSpPr>
            <p:spPr bwMode="auto">
              <a:xfrm>
                <a:off x="498" y="1869"/>
                <a:ext cx="542" cy="169"/>
              </a:xfrm>
              <a:prstGeom prst="rect">
                <a:avLst/>
              </a:prstGeom>
              <a:noFill/>
              <a:ln w="9525" algn="ctr">
                <a:noFill/>
                <a:miter lim="800000"/>
              </a:ln>
              <a:effectLst/>
            </p:spPr>
            <p:txBody>
              <a:bodyPr lIns="93094" tIns="46547" rIns="93094" bIns="46547">
                <a:noAutofit/>
              </a:bodyPr>
              <a:lstStyle/>
              <a:p>
                <a:pPr marL="180975" indent="-180975" fontAlgn="ctr">
                  <a:lnSpc>
                    <a:spcPct val="55000"/>
                  </a:lnSpc>
                  <a:buFont typeface="Wingdings" panose="05000000000000000000" pitchFamily="2" charset="2"/>
                  <a:buNone/>
                </a:pPr>
                <a:endParaRPr lang="en-US" altLang="zh-CN" sz="1400" dirty="0">
                  <a:solidFill>
                    <a:schemeClr val="bg1"/>
                  </a:solidFill>
                  <a:latin typeface="Huawei Sans" panose="020C0503030203020204" pitchFamily="34" charset="0"/>
                  <a:ea typeface="+mn-ea"/>
                </a:endParaRPr>
              </a:p>
            </p:txBody>
          </p:sp>
        </p:grpSp>
        <p:grpSp>
          <p:nvGrpSpPr>
            <p:cNvPr id="13" name="Group 37"/>
            <p:cNvGrpSpPr/>
            <p:nvPr/>
          </p:nvGrpSpPr>
          <p:grpSpPr bwMode="auto">
            <a:xfrm>
              <a:off x="8333247" y="2014071"/>
              <a:ext cx="1506538" cy="1481138"/>
              <a:chOff x="1352" y="2066"/>
              <a:chExt cx="954" cy="1006"/>
            </a:xfrm>
          </p:grpSpPr>
          <p:sp>
            <p:nvSpPr>
              <p:cNvPr id="60" name="Rectangle 38"/>
              <p:cNvSpPr>
                <a:spLocks noChangeArrowheads="1"/>
              </p:cNvSpPr>
              <p:nvPr/>
            </p:nvSpPr>
            <p:spPr bwMode="auto">
              <a:xfrm>
                <a:off x="1352" y="2066"/>
                <a:ext cx="733" cy="1006"/>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61" name="Text Box 39"/>
              <p:cNvSpPr txBox="1">
                <a:spLocks noChangeArrowheads="1"/>
              </p:cNvSpPr>
              <p:nvPr/>
            </p:nvSpPr>
            <p:spPr bwMode="auto">
              <a:xfrm>
                <a:off x="1430" y="2447"/>
                <a:ext cx="876" cy="210"/>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TU-12</a:t>
                </a:r>
                <a:endParaRPr lang="en-US" sz="1400" dirty="0">
                  <a:solidFill>
                    <a:schemeClr val="bg1"/>
                  </a:solidFill>
                  <a:latin typeface="Huawei Sans" panose="020C0503030203020204" pitchFamily="34" charset="0"/>
                </a:endParaRPr>
              </a:p>
            </p:txBody>
          </p:sp>
        </p:grpSp>
        <p:grpSp>
          <p:nvGrpSpPr>
            <p:cNvPr id="14" name="Group 40"/>
            <p:cNvGrpSpPr/>
            <p:nvPr/>
          </p:nvGrpSpPr>
          <p:grpSpPr bwMode="auto">
            <a:xfrm>
              <a:off x="3282085" y="4528672"/>
              <a:ext cx="1749425" cy="1103313"/>
              <a:chOff x="1352" y="2066"/>
              <a:chExt cx="733" cy="1006"/>
            </a:xfrm>
          </p:grpSpPr>
          <p:sp>
            <p:nvSpPr>
              <p:cNvPr id="58" name="Rectangle 41"/>
              <p:cNvSpPr>
                <a:spLocks noChangeArrowheads="1"/>
              </p:cNvSpPr>
              <p:nvPr/>
            </p:nvSpPr>
            <p:spPr bwMode="auto">
              <a:xfrm>
                <a:off x="1352" y="2066"/>
                <a:ext cx="733" cy="1006"/>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9" name="Text Box 42"/>
              <p:cNvSpPr txBox="1">
                <a:spLocks noChangeArrowheads="1"/>
              </p:cNvSpPr>
              <p:nvPr/>
            </p:nvSpPr>
            <p:spPr bwMode="auto">
              <a:xfrm>
                <a:off x="1458" y="2443"/>
                <a:ext cx="542" cy="282"/>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TUG-2</a:t>
                </a:r>
                <a:endParaRPr lang="en-US" sz="1400" dirty="0">
                  <a:solidFill>
                    <a:schemeClr val="bg1"/>
                  </a:solidFill>
                  <a:latin typeface="Huawei Sans" panose="020C0503030203020204" pitchFamily="34" charset="0"/>
                </a:endParaRPr>
              </a:p>
            </p:txBody>
          </p:sp>
        </p:grpSp>
        <p:grpSp>
          <p:nvGrpSpPr>
            <p:cNvPr id="15" name="Group 56"/>
            <p:cNvGrpSpPr/>
            <p:nvPr/>
          </p:nvGrpSpPr>
          <p:grpSpPr bwMode="auto">
            <a:xfrm>
              <a:off x="6210070" y="4520734"/>
              <a:ext cx="3819525" cy="1157288"/>
              <a:chOff x="2692" y="2981"/>
              <a:chExt cx="2418" cy="786"/>
            </a:xfrm>
          </p:grpSpPr>
          <p:sp>
            <p:nvSpPr>
              <p:cNvPr id="51" name="Rectangle 50"/>
              <p:cNvSpPr>
                <a:spLocks noChangeArrowheads="1"/>
              </p:cNvSpPr>
              <p:nvPr/>
            </p:nvSpPr>
            <p:spPr bwMode="auto">
              <a:xfrm>
                <a:off x="2693" y="2982"/>
                <a:ext cx="385" cy="778"/>
              </a:xfrm>
              <a:prstGeom prst="rect">
                <a:avLst/>
              </a:prstGeom>
              <a:solidFill>
                <a:schemeClr val="bg1">
                  <a:lumMod val="75000"/>
                </a:schemeClr>
              </a:solidFill>
              <a:ln w="9525" algn="ctr">
                <a:solidFill>
                  <a:schemeClr val="tx1"/>
                </a:solidFill>
                <a:miter lim="800000"/>
              </a:ln>
              <a:effectLst>
                <a:outerShdw dist="53882" dir="2700000" algn="ctr" rotWithShape="0">
                  <a:schemeClr val="bg2"/>
                </a:outerShdw>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grpSp>
            <p:nvGrpSpPr>
              <p:cNvPr id="52" name="Group 43"/>
              <p:cNvGrpSpPr/>
              <p:nvPr/>
            </p:nvGrpSpPr>
            <p:grpSpPr bwMode="auto">
              <a:xfrm>
                <a:off x="3081" y="2983"/>
                <a:ext cx="2029" cy="778"/>
                <a:chOff x="1352" y="2066"/>
                <a:chExt cx="972" cy="1006"/>
              </a:xfrm>
            </p:grpSpPr>
            <p:sp>
              <p:nvSpPr>
                <p:cNvPr id="56" name="Rectangle 44"/>
                <p:cNvSpPr>
                  <a:spLocks noChangeArrowheads="1"/>
                </p:cNvSpPr>
                <p:nvPr/>
              </p:nvSpPr>
              <p:spPr bwMode="auto">
                <a:xfrm>
                  <a:off x="1352" y="2066"/>
                  <a:ext cx="733" cy="1006"/>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7" name="Text Box 45"/>
                <p:cNvSpPr txBox="1">
                  <a:spLocks noChangeArrowheads="1"/>
                </p:cNvSpPr>
                <p:nvPr/>
              </p:nvSpPr>
              <p:spPr bwMode="auto">
                <a:xfrm>
                  <a:off x="1448" y="2433"/>
                  <a:ext cx="876" cy="272"/>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TUG-3</a:t>
                  </a:r>
                  <a:endParaRPr lang="en-US" sz="1400" dirty="0">
                    <a:solidFill>
                      <a:schemeClr val="bg1"/>
                    </a:solidFill>
                    <a:latin typeface="Huawei Sans" panose="020C0503030203020204" pitchFamily="34" charset="0"/>
                  </a:endParaRPr>
                </a:p>
              </p:txBody>
            </p:sp>
          </p:grpSp>
          <p:sp>
            <p:nvSpPr>
              <p:cNvPr id="53" name="Line 52"/>
              <p:cNvSpPr>
                <a:spLocks noChangeShapeType="1"/>
              </p:cNvSpPr>
              <p:nvPr/>
            </p:nvSpPr>
            <p:spPr bwMode="auto">
              <a:xfrm>
                <a:off x="2889" y="2981"/>
                <a:ext cx="0" cy="786"/>
              </a:xfrm>
              <a:prstGeom prst="line">
                <a:avLst/>
              </a:prstGeom>
              <a:noFill/>
              <a:ln w="9525">
                <a:solidFill>
                  <a:schemeClr val="tx1"/>
                </a:solidFill>
                <a:round/>
              </a:ln>
              <a:effectLst/>
            </p:spPr>
            <p:txBody>
              <a:bodyPr lIns="93094" tIns="46547" rIns="93094" bIns="46547">
                <a:noAutofit/>
              </a:bodyPr>
              <a:lstStyle/>
              <a:p>
                <a:pPr fontAlgn="ctr"/>
                <a:endParaRPr lang="en-US" altLang="zh-CN" sz="1400" dirty="0">
                  <a:latin typeface="Huawei Sans" panose="020C0503030203020204" pitchFamily="34" charset="0"/>
                  <a:ea typeface="+mn-ea"/>
                </a:endParaRPr>
              </a:p>
            </p:txBody>
          </p:sp>
          <p:sp>
            <p:nvSpPr>
              <p:cNvPr id="54" name="Text Box 54"/>
              <p:cNvSpPr txBox="1">
                <a:spLocks noChangeArrowheads="1"/>
              </p:cNvSpPr>
              <p:nvPr/>
            </p:nvSpPr>
            <p:spPr bwMode="auto">
              <a:xfrm>
                <a:off x="2692" y="3199"/>
                <a:ext cx="176" cy="210"/>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R</a:t>
                </a:r>
                <a:endParaRPr lang="en-US" sz="1400" dirty="0">
                  <a:latin typeface="Huawei Sans" panose="020C0503030203020204" pitchFamily="34" charset="0"/>
                </a:endParaRPr>
              </a:p>
            </p:txBody>
          </p:sp>
          <p:sp>
            <p:nvSpPr>
              <p:cNvPr id="55" name="Text Box 55"/>
              <p:cNvSpPr txBox="1">
                <a:spLocks noChangeArrowheads="1"/>
              </p:cNvSpPr>
              <p:nvPr/>
            </p:nvSpPr>
            <p:spPr bwMode="auto">
              <a:xfrm>
                <a:off x="2883" y="3198"/>
                <a:ext cx="176" cy="210"/>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R</a:t>
                </a:r>
                <a:endParaRPr lang="en-US" sz="1400" dirty="0">
                  <a:latin typeface="Huawei Sans" panose="020C0503030203020204" pitchFamily="34" charset="0"/>
                </a:endParaRPr>
              </a:p>
            </p:txBody>
          </p:sp>
        </p:grpSp>
        <p:sp>
          <p:nvSpPr>
            <p:cNvPr id="16" name="Rectangle 60"/>
            <p:cNvSpPr>
              <a:spLocks noChangeArrowheads="1"/>
            </p:cNvSpPr>
            <p:nvPr/>
          </p:nvSpPr>
          <p:spPr bwMode="auto">
            <a:xfrm>
              <a:off x="9072185" y="3045571"/>
              <a:ext cx="423863" cy="442913"/>
            </a:xfrm>
            <a:prstGeom prst="rect">
              <a:avLst/>
            </a:prstGeom>
            <a:solidFill>
              <a:schemeClr val="accent6">
                <a:lumMod val="40000"/>
                <a:lumOff val="60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grpSp>
          <p:nvGrpSpPr>
            <p:cNvPr id="17" name="Group 36"/>
            <p:cNvGrpSpPr/>
            <p:nvPr/>
          </p:nvGrpSpPr>
          <p:grpSpPr bwMode="auto">
            <a:xfrm>
              <a:off x="5694190" y="2044234"/>
              <a:ext cx="1541463" cy="1481138"/>
              <a:chOff x="1352" y="2066"/>
              <a:chExt cx="977" cy="1006"/>
            </a:xfrm>
          </p:grpSpPr>
          <p:sp>
            <p:nvSpPr>
              <p:cNvPr id="49" name="Rectangle 34"/>
              <p:cNvSpPr>
                <a:spLocks noChangeArrowheads="1"/>
              </p:cNvSpPr>
              <p:nvPr/>
            </p:nvSpPr>
            <p:spPr bwMode="auto">
              <a:xfrm>
                <a:off x="1352" y="2066"/>
                <a:ext cx="733" cy="1006"/>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50" name="Text Box 35"/>
              <p:cNvSpPr txBox="1">
                <a:spLocks noChangeArrowheads="1"/>
              </p:cNvSpPr>
              <p:nvPr/>
            </p:nvSpPr>
            <p:spPr bwMode="auto">
              <a:xfrm>
                <a:off x="1453" y="2427"/>
                <a:ext cx="876" cy="210"/>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VC-12</a:t>
                </a:r>
                <a:endParaRPr lang="en-US" sz="1400" dirty="0">
                  <a:solidFill>
                    <a:schemeClr val="bg1"/>
                  </a:solidFill>
                  <a:latin typeface="Huawei Sans" panose="020C0503030203020204" pitchFamily="34" charset="0"/>
                </a:endParaRPr>
              </a:p>
            </p:txBody>
          </p:sp>
        </p:grpSp>
        <p:sp>
          <p:nvSpPr>
            <p:cNvPr id="18" name="Rectangle 58"/>
            <p:cNvSpPr>
              <a:spLocks noChangeArrowheads="1"/>
            </p:cNvSpPr>
            <p:nvPr/>
          </p:nvSpPr>
          <p:spPr bwMode="auto">
            <a:xfrm>
              <a:off x="5697365" y="2052171"/>
              <a:ext cx="422275" cy="423863"/>
            </a:xfrm>
            <a:prstGeom prst="rect">
              <a:avLst/>
            </a:prstGeom>
            <a:solidFill>
              <a:schemeClr val="accent6">
                <a:lumMod val="40000"/>
                <a:lumOff val="60000"/>
              </a:schemeClr>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19" name="Rectangle 61"/>
            <p:cNvSpPr>
              <a:spLocks noChangeArrowheads="1"/>
            </p:cNvSpPr>
            <p:nvPr/>
          </p:nvSpPr>
          <p:spPr bwMode="auto">
            <a:xfrm>
              <a:off x="6430790" y="3080871"/>
              <a:ext cx="423863" cy="442913"/>
            </a:xfrm>
            <a:prstGeom prst="rect">
              <a:avLst/>
            </a:prstGeom>
            <a:gradFill rotWithShape="1">
              <a:gsLst>
                <a:gs pos="0">
                  <a:srgbClr val="008000"/>
                </a:gs>
                <a:gs pos="50000">
                  <a:srgbClr val="008000">
                    <a:gamma/>
                    <a:tint val="34902"/>
                    <a:invGamma/>
                  </a:srgbClr>
                </a:gs>
                <a:gs pos="100000">
                  <a:srgbClr val="008000"/>
                </a:gs>
              </a:gsLst>
              <a:lin ang="0" scaled="1"/>
            </a:gra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grpSp>
          <p:nvGrpSpPr>
            <p:cNvPr id="20" name="Group 65"/>
            <p:cNvGrpSpPr/>
            <p:nvPr/>
          </p:nvGrpSpPr>
          <p:grpSpPr bwMode="auto">
            <a:xfrm>
              <a:off x="3223348" y="2031534"/>
              <a:ext cx="1379538" cy="1481138"/>
              <a:chOff x="1188" y="1883"/>
              <a:chExt cx="874" cy="1006"/>
            </a:xfrm>
          </p:grpSpPr>
          <p:grpSp>
            <p:nvGrpSpPr>
              <p:cNvPr id="44" name="Group 30"/>
              <p:cNvGrpSpPr/>
              <p:nvPr/>
            </p:nvGrpSpPr>
            <p:grpSpPr bwMode="auto">
              <a:xfrm>
                <a:off x="1188" y="1883"/>
                <a:ext cx="874" cy="1006"/>
                <a:chOff x="1600" y="1078"/>
                <a:chExt cx="721" cy="942"/>
              </a:xfrm>
            </p:grpSpPr>
            <p:sp>
              <p:nvSpPr>
                <p:cNvPr id="47" name="Rectangle 31"/>
                <p:cNvSpPr>
                  <a:spLocks noChangeArrowheads="1"/>
                </p:cNvSpPr>
                <p:nvPr/>
              </p:nvSpPr>
              <p:spPr bwMode="auto">
                <a:xfrm>
                  <a:off x="1600" y="1078"/>
                  <a:ext cx="604" cy="942"/>
                </a:xfrm>
                <a:prstGeom prst="rect">
                  <a:avLst/>
                </a:prstGeom>
                <a:solidFill>
                  <a:srgbClr val="00B0F0"/>
                </a:soli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48" name="Text Box 32"/>
                <p:cNvSpPr txBox="1">
                  <a:spLocks noChangeArrowheads="1"/>
                </p:cNvSpPr>
                <p:nvPr/>
              </p:nvSpPr>
              <p:spPr bwMode="auto">
                <a:xfrm>
                  <a:off x="1787" y="1424"/>
                  <a:ext cx="534" cy="197"/>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solidFill>
                        <a:schemeClr val="bg1"/>
                      </a:solidFill>
                      <a:latin typeface="Huawei Sans" panose="020C0503030203020204" pitchFamily="34" charset="0"/>
                    </a:rPr>
                    <a:t>C-12</a:t>
                  </a:r>
                  <a:endParaRPr lang="en-US" sz="1400" dirty="0">
                    <a:solidFill>
                      <a:schemeClr val="bg1"/>
                    </a:solidFill>
                    <a:latin typeface="Huawei Sans" panose="020C0503030203020204" pitchFamily="34" charset="0"/>
                  </a:endParaRPr>
                </a:p>
              </p:txBody>
            </p:sp>
          </p:grpSp>
          <p:sp>
            <p:nvSpPr>
              <p:cNvPr id="45" name="Rectangle 63"/>
              <p:cNvSpPr>
                <a:spLocks noChangeArrowheads="1"/>
              </p:cNvSpPr>
              <p:nvPr/>
            </p:nvSpPr>
            <p:spPr bwMode="auto">
              <a:xfrm>
                <a:off x="1197" y="1883"/>
                <a:ext cx="268" cy="301"/>
              </a:xfrm>
              <a:prstGeom prst="rect">
                <a:avLst/>
              </a:prstGeom>
              <a:gradFill rotWithShape="1">
                <a:gsLst>
                  <a:gs pos="0">
                    <a:srgbClr val="008000"/>
                  </a:gs>
                  <a:gs pos="50000">
                    <a:srgbClr val="008000">
                      <a:gamma/>
                      <a:tint val="34902"/>
                      <a:invGamma/>
                    </a:srgbClr>
                  </a:gs>
                  <a:gs pos="100000">
                    <a:srgbClr val="008000"/>
                  </a:gs>
                </a:gsLst>
                <a:lin ang="0" scaled="1"/>
              </a:gra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sp>
            <p:nvSpPr>
              <p:cNvPr id="46" name="Rectangle 64"/>
              <p:cNvSpPr>
                <a:spLocks noChangeArrowheads="1"/>
              </p:cNvSpPr>
              <p:nvPr/>
            </p:nvSpPr>
            <p:spPr bwMode="auto">
              <a:xfrm>
                <a:off x="1657" y="2586"/>
                <a:ext cx="268" cy="301"/>
              </a:xfrm>
              <a:prstGeom prst="rect">
                <a:avLst/>
              </a:prstGeom>
              <a:gradFill rotWithShape="1">
                <a:gsLst>
                  <a:gs pos="0">
                    <a:srgbClr val="008000"/>
                  </a:gs>
                  <a:gs pos="50000">
                    <a:srgbClr val="008000">
                      <a:gamma/>
                      <a:tint val="34902"/>
                      <a:invGamma/>
                    </a:srgbClr>
                  </a:gs>
                  <a:gs pos="100000">
                    <a:srgbClr val="008000"/>
                  </a:gs>
                </a:gsLst>
                <a:lin ang="0" scaled="1"/>
              </a:gradFill>
              <a:ln w="9525" algn="ctr">
                <a:solidFill>
                  <a:schemeClr val="tx1"/>
                </a:solidFill>
                <a:miter lim="800000"/>
              </a:ln>
              <a:effectLst/>
            </p:spPr>
            <p:txBody>
              <a:bodyPr wrap="none" lIns="93094" tIns="46547" rIns="93094" bIns="46547" anchor="ctr">
                <a:noAutofit/>
              </a:bodyPr>
              <a:lstStyle/>
              <a:p>
                <a:pPr fontAlgn="ctr"/>
                <a:endParaRPr lang="en-US" altLang="zh-CN" sz="1400" dirty="0">
                  <a:latin typeface="Huawei Sans" panose="020C0503030203020204" pitchFamily="34" charset="0"/>
                  <a:ea typeface="+mn-ea"/>
                </a:endParaRPr>
              </a:p>
            </p:txBody>
          </p:sp>
        </p:grpSp>
        <p:sp>
          <p:nvSpPr>
            <p:cNvPr id="21" name="Text Box 66"/>
            <p:cNvSpPr txBox="1">
              <a:spLocks noChangeArrowheads="1"/>
            </p:cNvSpPr>
            <p:nvPr/>
          </p:nvSpPr>
          <p:spPr bwMode="auto">
            <a:xfrm>
              <a:off x="1866035" y="2564934"/>
              <a:ext cx="368300"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2M</a:t>
              </a:r>
              <a:endParaRPr lang="en-US" sz="1400" dirty="0">
                <a:latin typeface="Huawei Sans" panose="020C0503030203020204" pitchFamily="34" charset="0"/>
              </a:endParaRPr>
            </a:p>
          </p:txBody>
        </p:sp>
        <p:sp>
          <p:nvSpPr>
            <p:cNvPr id="22" name="Text Box 67"/>
            <p:cNvSpPr txBox="1">
              <a:spLocks noChangeArrowheads="1"/>
            </p:cNvSpPr>
            <p:nvPr/>
          </p:nvSpPr>
          <p:spPr bwMode="auto">
            <a:xfrm>
              <a:off x="3518623" y="1229846"/>
              <a:ext cx="636588" cy="417513"/>
            </a:xfrm>
            <a:prstGeom prst="rect">
              <a:avLst/>
            </a:prstGeom>
            <a:noFill/>
            <a:ln w="9525" algn="ctr">
              <a:noFill/>
              <a:miter lim="800000"/>
            </a:ln>
            <a:effectLst/>
          </p:spPr>
          <p:txBody>
            <a:bodyPr wrap="none" lIns="93094" tIns="46547" rIns="93094" bIns="46547">
              <a:noAutofit/>
            </a:bodyPr>
            <a:lstStyle/>
            <a:p>
              <a:pPr marL="180975" indent="-180975" algn="ctr" fontAlgn="ctr">
                <a:buFont typeface="Wingdings" panose="05000000000000000000" pitchFamily="2" charset="2"/>
                <a:buNone/>
              </a:pPr>
              <a:r>
                <a:rPr lang="pt" sz="1400" dirty="0">
                  <a:latin typeface="Huawei Sans" panose="020C0503030203020204" pitchFamily="34" charset="0"/>
                </a:rPr>
                <a:t>125 μs</a:t>
              </a:r>
            </a:p>
            <a:p>
              <a:pPr marL="180975" indent="-180975" algn="ctr" fontAlgn="ctr">
                <a:buFont typeface="Wingdings" panose="05000000000000000000" pitchFamily="2" charset="2"/>
                <a:buNone/>
              </a:pPr>
              <a:r>
                <a:rPr lang="pt" sz="1400" dirty="0">
                  <a:latin typeface="Huawei Sans" panose="020C0503030203020204" pitchFamily="34" charset="0"/>
                </a:rPr>
                <a:t>Quadro básico</a:t>
              </a:r>
              <a:endParaRPr lang="en-US" sz="1400" dirty="0">
                <a:latin typeface="Huawei Sans" panose="020C0503030203020204" pitchFamily="34" charset="0"/>
              </a:endParaRPr>
            </a:p>
          </p:txBody>
        </p:sp>
        <p:sp>
          <p:nvSpPr>
            <p:cNvPr id="23" name="Text Box 68"/>
            <p:cNvSpPr txBox="1">
              <a:spLocks noChangeArrowheads="1"/>
            </p:cNvSpPr>
            <p:nvPr/>
          </p:nvSpPr>
          <p:spPr bwMode="auto">
            <a:xfrm>
              <a:off x="6211166" y="1385421"/>
              <a:ext cx="457200" cy="255588"/>
            </a:xfrm>
            <a:prstGeom prst="rect">
              <a:avLst/>
            </a:prstGeom>
            <a:noFill/>
            <a:ln w="9525" algn="ctr">
              <a:noFill/>
              <a:miter lim="800000"/>
            </a:ln>
            <a:effectLst/>
          </p:spPr>
          <p:txBody>
            <a:bodyPr wrap="none" lIns="93094" tIns="46547" rIns="93094" bIns="46547">
              <a:noAutofit/>
            </a:bodyPr>
            <a:lstStyle/>
            <a:p>
              <a:pPr marL="180975" indent="-180975" algn="ctr" fontAlgn="ctr">
                <a:lnSpc>
                  <a:spcPct val="75000"/>
                </a:lnSpc>
                <a:buFont typeface="Wingdings" panose="05000000000000000000" pitchFamily="2" charset="2"/>
                <a:buNone/>
              </a:pPr>
              <a:r>
                <a:rPr lang="pt" sz="1400" dirty="0">
                  <a:latin typeface="Huawei Sans" panose="020C0503030203020204" pitchFamily="34" charset="0"/>
                </a:rPr>
                <a:t>POH</a:t>
              </a:r>
              <a:endParaRPr lang="en-US" sz="1400" dirty="0">
                <a:latin typeface="Huawei Sans" panose="020C0503030203020204" pitchFamily="34" charset="0"/>
              </a:endParaRPr>
            </a:p>
          </p:txBody>
        </p:sp>
        <p:sp>
          <p:nvSpPr>
            <p:cNvPr id="24" name="Text Box 69"/>
            <p:cNvSpPr txBox="1">
              <a:spLocks noChangeArrowheads="1"/>
            </p:cNvSpPr>
            <p:nvPr/>
          </p:nvSpPr>
          <p:spPr bwMode="auto">
            <a:xfrm>
              <a:off x="3153498" y="1715621"/>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25" name="Text Box 70"/>
            <p:cNvSpPr txBox="1">
              <a:spLocks noChangeArrowheads="1"/>
            </p:cNvSpPr>
            <p:nvPr/>
          </p:nvSpPr>
          <p:spPr bwMode="auto">
            <a:xfrm>
              <a:off x="4167910" y="1726734"/>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4</a:t>
              </a:r>
              <a:endParaRPr lang="en-US" sz="1400" dirty="0">
                <a:latin typeface="Huawei Sans" panose="020C0503030203020204" pitchFamily="34" charset="0"/>
              </a:endParaRPr>
            </a:p>
          </p:txBody>
        </p:sp>
        <p:sp>
          <p:nvSpPr>
            <p:cNvPr id="26" name="Text Box 71"/>
            <p:cNvSpPr txBox="1">
              <a:spLocks noChangeArrowheads="1"/>
            </p:cNvSpPr>
            <p:nvPr/>
          </p:nvSpPr>
          <p:spPr bwMode="auto">
            <a:xfrm>
              <a:off x="5597352" y="1741021"/>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27" name="Text Box 72"/>
            <p:cNvSpPr txBox="1">
              <a:spLocks noChangeArrowheads="1"/>
            </p:cNvSpPr>
            <p:nvPr/>
          </p:nvSpPr>
          <p:spPr bwMode="auto">
            <a:xfrm>
              <a:off x="6624465" y="1752134"/>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4</a:t>
              </a:r>
              <a:endParaRPr lang="en-US" sz="1400" dirty="0">
                <a:latin typeface="Huawei Sans" panose="020C0503030203020204" pitchFamily="34" charset="0"/>
              </a:endParaRPr>
            </a:p>
          </p:txBody>
        </p:sp>
        <p:sp>
          <p:nvSpPr>
            <p:cNvPr id="28" name="Text Box 73"/>
            <p:cNvSpPr txBox="1">
              <a:spLocks noChangeArrowheads="1"/>
            </p:cNvSpPr>
            <p:nvPr/>
          </p:nvSpPr>
          <p:spPr bwMode="auto">
            <a:xfrm>
              <a:off x="8241172" y="1698159"/>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29" name="Text Box 74"/>
            <p:cNvSpPr txBox="1">
              <a:spLocks noChangeArrowheads="1"/>
            </p:cNvSpPr>
            <p:nvPr/>
          </p:nvSpPr>
          <p:spPr bwMode="auto">
            <a:xfrm>
              <a:off x="9255584" y="1710859"/>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4</a:t>
              </a:r>
              <a:endParaRPr lang="en-US" sz="1400" dirty="0">
                <a:latin typeface="Huawei Sans" panose="020C0503030203020204" pitchFamily="34" charset="0"/>
              </a:endParaRPr>
            </a:p>
          </p:txBody>
        </p:sp>
        <p:sp>
          <p:nvSpPr>
            <p:cNvPr id="30" name="Text Box 75"/>
            <p:cNvSpPr txBox="1">
              <a:spLocks noChangeArrowheads="1"/>
            </p:cNvSpPr>
            <p:nvPr/>
          </p:nvSpPr>
          <p:spPr bwMode="auto">
            <a:xfrm>
              <a:off x="3167785" y="4300072"/>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1" name="Text Box 76"/>
            <p:cNvSpPr txBox="1">
              <a:spLocks noChangeArrowheads="1"/>
            </p:cNvSpPr>
            <p:nvPr/>
          </p:nvSpPr>
          <p:spPr bwMode="auto">
            <a:xfrm>
              <a:off x="4764810" y="4296897"/>
              <a:ext cx="368300"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12</a:t>
              </a:r>
              <a:endParaRPr lang="en-US" sz="1400" dirty="0">
                <a:latin typeface="Huawei Sans" panose="020C0503030203020204" pitchFamily="34" charset="0"/>
              </a:endParaRPr>
            </a:p>
          </p:txBody>
        </p:sp>
        <p:sp>
          <p:nvSpPr>
            <p:cNvPr id="32" name="Text Box 77"/>
            <p:cNvSpPr txBox="1">
              <a:spLocks noChangeArrowheads="1"/>
            </p:cNvSpPr>
            <p:nvPr/>
          </p:nvSpPr>
          <p:spPr bwMode="auto">
            <a:xfrm>
              <a:off x="6133870" y="4198472"/>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33" name="Text Box 78"/>
            <p:cNvSpPr txBox="1">
              <a:spLocks noChangeArrowheads="1"/>
            </p:cNvSpPr>
            <p:nvPr/>
          </p:nvSpPr>
          <p:spPr bwMode="auto">
            <a:xfrm>
              <a:off x="8891358" y="4212759"/>
              <a:ext cx="368300"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86</a:t>
              </a:r>
              <a:endParaRPr lang="en-US" sz="1400" dirty="0">
                <a:latin typeface="Huawei Sans" panose="020C0503030203020204" pitchFamily="34" charset="0"/>
              </a:endParaRPr>
            </a:p>
          </p:txBody>
        </p:sp>
        <p:sp>
          <p:nvSpPr>
            <p:cNvPr id="34" name="Text Box 79"/>
            <p:cNvSpPr txBox="1">
              <a:spLocks noChangeArrowheads="1"/>
            </p:cNvSpPr>
            <p:nvPr/>
          </p:nvSpPr>
          <p:spPr bwMode="auto">
            <a:xfrm>
              <a:off x="5101360" y="4295309"/>
              <a:ext cx="468313"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×7</a:t>
              </a:r>
              <a:endParaRPr lang="en-US" sz="1400" dirty="0">
                <a:latin typeface="Huawei Sans" panose="020C0503030203020204" pitchFamily="34" charset="0"/>
              </a:endParaRPr>
            </a:p>
          </p:txBody>
        </p:sp>
        <p:sp>
          <p:nvSpPr>
            <p:cNvPr id="35" name="Text Box 80"/>
            <p:cNvSpPr txBox="1">
              <a:spLocks noChangeArrowheads="1"/>
            </p:cNvSpPr>
            <p:nvPr/>
          </p:nvSpPr>
          <p:spPr bwMode="auto">
            <a:xfrm>
              <a:off x="4993410" y="5409734"/>
              <a:ext cx="287338"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36" name="Text Box 81"/>
            <p:cNvSpPr txBox="1">
              <a:spLocks noChangeArrowheads="1"/>
            </p:cNvSpPr>
            <p:nvPr/>
          </p:nvSpPr>
          <p:spPr bwMode="auto">
            <a:xfrm>
              <a:off x="2520085" y="4363572"/>
              <a:ext cx="466725" cy="309563"/>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×3</a:t>
              </a:r>
              <a:endParaRPr lang="en-US" sz="1400" dirty="0">
                <a:latin typeface="Huawei Sans" panose="020C0503030203020204" pitchFamily="34" charset="0"/>
              </a:endParaRPr>
            </a:p>
          </p:txBody>
        </p:sp>
        <p:sp>
          <p:nvSpPr>
            <p:cNvPr id="38" name="Text Box 84"/>
            <p:cNvSpPr txBox="1">
              <a:spLocks noChangeArrowheads="1"/>
            </p:cNvSpPr>
            <p:nvPr/>
          </p:nvSpPr>
          <p:spPr bwMode="auto">
            <a:xfrm>
              <a:off x="4328248" y="3199934"/>
              <a:ext cx="320675" cy="309563"/>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39" name="Text Box 85"/>
            <p:cNvSpPr txBox="1">
              <a:spLocks noChangeArrowheads="1"/>
            </p:cNvSpPr>
            <p:nvPr/>
          </p:nvSpPr>
          <p:spPr bwMode="auto">
            <a:xfrm>
              <a:off x="6799090" y="1950571"/>
              <a:ext cx="320675" cy="309563"/>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40" name="Text Box 86"/>
            <p:cNvSpPr txBox="1">
              <a:spLocks noChangeArrowheads="1"/>
            </p:cNvSpPr>
            <p:nvPr/>
          </p:nvSpPr>
          <p:spPr bwMode="auto">
            <a:xfrm>
              <a:off x="6784802" y="3212634"/>
              <a:ext cx="320675" cy="309563"/>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41" name="Text Box 87"/>
            <p:cNvSpPr txBox="1">
              <a:spLocks noChangeArrowheads="1"/>
            </p:cNvSpPr>
            <p:nvPr/>
          </p:nvSpPr>
          <p:spPr bwMode="auto">
            <a:xfrm>
              <a:off x="9431797" y="1934696"/>
              <a:ext cx="320675" cy="309563"/>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42" name="Text Box 88"/>
            <p:cNvSpPr txBox="1">
              <a:spLocks noChangeArrowheads="1"/>
            </p:cNvSpPr>
            <p:nvPr/>
          </p:nvSpPr>
          <p:spPr bwMode="auto">
            <a:xfrm>
              <a:off x="9430209" y="3249146"/>
              <a:ext cx="320675" cy="309563"/>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9</a:t>
              </a:r>
              <a:endParaRPr lang="en-US" sz="1400" dirty="0">
                <a:latin typeface="Huawei Sans" panose="020C0503030203020204" pitchFamily="34" charset="0"/>
              </a:endParaRPr>
            </a:p>
          </p:txBody>
        </p:sp>
        <p:sp>
          <p:nvSpPr>
            <p:cNvPr id="43" name="Line 90"/>
            <p:cNvSpPr>
              <a:spLocks noChangeShapeType="1"/>
            </p:cNvSpPr>
            <p:nvPr/>
          </p:nvSpPr>
          <p:spPr bwMode="auto">
            <a:xfrm>
              <a:off x="6430790" y="1626721"/>
              <a:ext cx="0" cy="579438"/>
            </a:xfrm>
            <a:prstGeom prst="line">
              <a:avLst/>
            </a:prstGeom>
            <a:noFill/>
            <a:ln w="9525">
              <a:solidFill>
                <a:srgbClr val="0000FF"/>
              </a:solidFill>
              <a:round/>
              <a:tailEnd type="triangle" w="med" len="lg"/>
            </a:ln>
            <a:effectLst/>
          </p:spPr>
          <p:txBody>
            <a:bodyPr lIns="93094" tIns="46547" rIns="93094" bIns="46547">
              <a:noAutofit/>
            </a:bodyPr>
            <a:lstStyle/>
            <a:p>
              <a:pPr fontAlgn="ctr"/>
              <a:endParaRPr lang="en-US" altLang="zh-CN" sz="1400" dirty="0">
                <a:latin typeface="Huawei Sans" panose="020C0503030203020204" pitchFamily="34" charset="0"/>
                <a:ea typeface="+mn-ea"/>
              </a:endParaRPr>
            </a:p>
          </p:txBody>
        </p:sp>
        <p:sp>
          <p:nvSpPr>
            <p:cNvPr id="72" name="Text Box 83"/>
            <p:cNvSpPr txBox="1">
              <a:spLocks noChangeArrowheads="1"/>
            </p:cNvSpPr>
            <p:nvPr/>
          </p:nvSpPr>
          <p:spPr bwMode="auto">
            <a:xfrm>
              <a:off x="4342535" y="1936283"/>
              <a:ext cx="320675" cy="309563"/>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sp>
          <p:nvSpPr>
            <p:cNvPr id="73" name="Text Box 83"/>
            <p:cNvSpPr txBox="1">
              <a:spLocks noChangeArrowheads="1"/>
            </p:cNvSpPr>
            <p:nvPr/>
          </p:nvSpPr>
          <p:spPr bwMode="auto">
            <a:xfrm>
              <a:off x="4989694" y="4425386"/>
              <a:ext cx="320675" cy="309563"/>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1</a:t>
              </a:r>
              <a:endParaRPr lang="en-US" sz="1400" dirty="0">
                <a:latin typeface="Huawei Sans" panose="020C0503030203020204" pitchFamily="34" charset="0"/>
              </a:endParaRPr>
            </a:p>
          </p:txBody>
        </p:sp>
      </p:grpSp>
    </p:spTree>
    <p:extLst>
      <p:ext uri="{BB962C8B-B14F-4D97-AF65-F5344CB8AC3E}">
        <p14:creationId xmlns:p14="http://schemas.microsoft.com/office/powerpoint/2010/main" val="9491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ctrTitle"/>
          </p:nvPr>
        </p:nvSpPr>
        <p:spPr/>
        <p:txBody>
          <a:bodyPr>
            <a:noAutofit/>
          </a:bodyPr>
          <a:lstStyle/>
          <a:p>
            <a:pPr fontAlgn="ctr"/>
            <a:r>
              <a:rPr lang="pt" altLang="zh-CN"/>
              <a:t>Fundamentos de SDH</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241319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 dirty="0">
                <a:latin typeface="Huawei Sans" panose="020C0503030203020204" pitchFamily="34" charset="0"/>
              </a:rPr>
              <a:t>Multiquadro</a:t>
            </a:r>
            <a:endParaRPr lang="en-US" altLang="zh-CN" dirty="0">
              <a:latin typeface="Huawei Sans" panose="020C0503030203020204" pitchFamily="34" charset="0"/>
            </a:endParaRPr>
          </a:p>
        </p:txBody>
      </p:sp>
      <p:sp>
        <p:nvSpPr>
          <p:cNvPr id="53" name="文本占位符 52"/>
          <p:cNvSpPr>
            <a:spLocks noGrp="1"/>
          </p:cNvSpPr>
          <p:nvPr>
            <p:ph type="body" sz="quarter" idx="10"/>
          </p:nvPr>
        </p:nvSpPr>
        <p:spPr>
          <a:xfrm>
            <a:off x="455611" y="1052514"/>
            <a:ext cx="6401951" cy="4875042"/>
          </a:xfrm>
        </p:spPr>
        <p:txBody>
          <a:bodyPr/>
          <a:lstStyle/>
          <a:p>
            <a:r>
              <a:rPr lang="pt" altLang="zh-CN" dirty="0"/>
              <a:t>Multiquadro</a:t>
            </a:r>
          </a:p>
          <a:p>
            <a:pPr lvl="1"/>
            <a:r>
              <a:rPr lang="pt" altLang="zh-CN" dirty="0"/>
              <a:t>Quatro quadros básicos C-12 formam um multiquadro.</a:t>
            </a:r>
          </a:p>
          <a:p>
            <a:pPr lvl="1"/>
            <a:r>
              <a:rPr lang="pt" altLang="zh-CN" dirty="0"/>
              <a:t>O quadro básico e </a:t>
            </a:r>
            <a:r>
              <a:rPr lang="pt" altLang="zh-CN"/>
              <a:t>o multiquadro </a:t>
            </a:r>
            <a:r>
              <a:rPr lang="pt" altLang="zh-CN" dirty="0"/>
              <a:t>são carregados com o mesmo sinal de 2 Mbit/s.</a:t>
            </a:r>
          </a:p>
          <a:p>
            <a:pPr lvl="1"/>
            <a:r>
              <a:rPr lang="pt" altLang="zh-CN" dirty="0"/>
              <a:t>O quadro básico é carregado com informações sobre o segmento de tempo de 125 µs de sinais de 2 Mbit/s, e o multiquadro é carregado com informações sobre o segmento de tempo de 500 µs de sinais de 2 Mbit/s .</a:t>
            </a:r>
            <a:endParaRPr lang="zh-CN" altLang="en-US" dirty="0"/>
          </a:p>
        </p:txBody>
      </p:sp>
      <p:grpSp>
        <p:nvGrpSpPr>
          <p:cNvPr id="2" name="组合 1"/>
          <p:cNvGrpSpPr/>
          <p:nvPr/>
        </p:nvGrpSpPr>
        <p:grpSpPr>
          <a:xfrm>
            <a:off x="7246903" y="1431893"/>
            <a:ext cx="4081462" cy="4461497"/>
            <a:chOff x="4243388" y="1551162"/>
            <a:chExt cx="4081462" cy="4461497"/>
          </a:xfrm>
        </p:grpSpPr>
        <p:grpSp>
          <p:nvGrpSpPr>
            <p:cNvPr id="5" name="Group 7"/>
            <p:cNvGrpSpPr/>
            <p:nvPr/>
          </p:nvGrpSpPr>
          <p:grpSpPr bwMode="auto">
            <a:xfrm>
              <a:off x="6513513" y="1573978"/>
              <a:ext cx="1527175" cy="315783"/>
              <a:chOff x="4798" y="1500"/>
              <a:chExt cx="962" cy="301"/>
            </a:xfrm>
            <a:solidFill>
              <a:schemeClr val="bg1">
                <a:lumMod val="85000"/>
              </a:schemeClr>
            </a:solidFill>
          </p:grpSpPr>
          <p:sp>
            <p:nvSpPr>
              <p:cNvPr id="6" name="Rectangle 5"/>
              <p:cNvSpPr>
                <a:spLocks noChangeArrowheads="1"/>
              </p:cNvSpPr>
              <p:nvPr/>
            </p:nvSpPr>
            <p:spPr bwMode="auto">
              <a:xfrm>
                <a:off x="4798" y="1500"/>
                <a:ext cx="962" cy="301"/>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7" name="Text Box 6"/>
              <p:cNvSpPr txBox="1">
                <a:spLocks noChangeArrowheads="1"/>
              </p:cNvSpPr>
              <p:nvPr/>
            </p:nvSpPr>
            <p:spPr bwMode="auto">
              <a:xfrm>
                <a:off x="5024" y="1506"/>
                <a:ext cx="487" cy="295"/>
              </a:xfrm>
              <a:prstGeom prst="rect">
                <a:avLst/>
              </a:prstGeom>
              <a:noFill/>
              <a:ln w="9525" algn="ctr">
                <a:noFill/>
                <a:miter lim="800000"/>
              </a:ln>
              <a:effectLst/>
            </p:spPr>
            <p:txBody>
              <a:bodyPr wrap="squar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STM-1</a:t>
                </a:r>
                <a:endParaRPr lang="en-US" sz="1400" dirty="0">
                  <a:latin typeface="Huawei Sans" panose="020C0503030203020204" pitchFamily="34" charset="0"/>
                </a:endParaRPr>
              </a:p>
            </p:txBody>
          </p:sp>
        </p:grpSp>
        <p:grpSp>
          <p:nvGrpSpPr>
            <p:cNvPr id="8" name="Group 8"/>
            <p:cNvGrpSpPr/>
            <p:nvPr/>
          </p:nvGrpSpPr>
          <p:grpSpPr bwMode="auto">
            <a:xfrm>
              <a:off x="6513513" y="1929572"/>
              <a:ext cx="1527175" cy="325947"/>
              <a:chOff x="4798" y="1500"/>
              <a:chExt cx="962" cy="301"/>
            </a:xfrm>
            <a:solidFill>
              <a:schemeClr val="bg1">
                <a:lumMod val="85000"/>
              </a:schemeClr>
            </a:solidFill>
          </p:grpSpPr>
          <p:sp>
            <p:nvSpPr>
              <p:cNvPr id="9" name="Rectangle 9"/>
              <p:cNvSpPr>
                <a:spLocks noChangeArrowheads="1"/>
              </p:cNvSpPr>
              <p:nvPr/>
            </p:nvSpPr>
            <p:spPr bwMode="auto">
              <a:xfrm>
                <a:off x="4798" y="1500"/>
                <a:ext cx="962" cy="301"/>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0" name="Text Box 10"/>
              <p:cNvSpPr txBox="1">
                <a:spLocks noChangeArrowheads="1"/>
              </p:cNvSpPr>
              <p:nvPr/>
            </p:nvSpPr>
            <p:spPr bwMode="auto">
              <a:xfrm>
                <a:off x="5031" y="1506"/>
                <a:ext cx="472" cy="286"/>
              </a:xfrm>
              <a:prstGeom prst="rect">
                <a:avLst/>
              </a:prstGeom>
              <a:noFill/>
              <a:ln w="9525" algn="ctr">
                <a:noFill/>
                <a:miter lim="800000"/>
              </a:ln>
              <a:effectLst/>
            </p:spPr>
            <p:txBody>
              <a:bodyPr wrap="squar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STM-1</a:t>
                </a:r>
                <a:endParaRPr lang="en-US" sz="1400" dirty="0">
                  <a:latin typeface="Huawei Sans" panose="020C0503030203020204" pitchFamily="34" charset="0"/>
                </a:endParaRPr>
              </a:p>
            </p:txBody>
          </p:sp>
        </p:grpSp>
        <p:grpSp>
          <p:nvGrpSpPr>
            <p:cNvPr id="11" name="Group 14"/>
            <p:cNvGrpSpPr/>
            <p:nvPr/>
          </p:nvGrpSpPr>
          <p:grpSpPr bwMode="auto">
            <a:xfrm>
              <a:off x="6513513" y="2708447"/>
              <a:ext cx="1527175" cy="343044"/>
              <a:chOff x="4798" y="1500"/>
              <a:chExt cx="962" cy="301"/>
            </a:xfrm>
            <a:solidFill>
              <a:schemeClr val="bg1">
                <a:lumMod val="85000"/>
              </a:schemeClr>
            </a:solidFill>
          </p:grpSpPr>
          <p:sp>
            <p:nvSpPr>
              <p:cNvPr id="12" name="Rectangle 15"/>
              <p:cNvSpPr>
                <a:spLocks noChangeArrowheads="1"/>
              </p:cNvSpPr>
              <p:nvPr/>
            </p:nvSpPr>
            <p:spPr bwMode="auto">
              <a:xfrm>
                <a:off x="4798" y="1500"/>
                <a:ext cx="962" cy="301"/>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3" name="Text Box 16"/>
              <p:cNvSpPr txBox="1">
                <a:spLocks noChangeArrowheads="1"/>
              </p:cNvSpPr>
              <p:nvPr/>
            </p:nvSpPr>
            <p:spPr bwMode="auto">
              <a:xfrm>
                <a:off x="5056" y="1514"/>
                <a:ext cx="401" cy="272"/>
              </a:xfrm>
              <a:prstGeom prst="rect">
                <a:avLst/>
              </a:prstGeom>
              <a:grp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STM-1</a:t>
                </a:r>
                <a:endParaRPr lang="en-US" sz="1400" dirty="0">
                  <a:latin typeface="Huawei Sans" panose="020C0503030203020204" pitchFamily="34" charset="0"/>
                </a:endParaRPr>
              </a:p>
            </p:txBody>
          </p:sp>
        </p:grpSp>
        <p:sp>
          <p:nvSpPr>
            <p:cNvPr id="14" name="Rectangle 18"/>
            <p:cNvSpPr>
              <a:spLocks noChangeArrowheads="1"/>
            </p:cNvSpPr>
            <p:nvPr/>
          </p:nvSpPr>
          <p:spPr bwMode="auto">
            <a:xfrm>
              <a:off x="4243388" y="3253538"/>
              <a:ext cx="4077652" cy="642187"/>
            </a:xfrm>
            <a:prstGeom prst="rect">
              <a:avLst/>
            </a:prstGeom>
            <a:gradFill rotWithShape="1">
              <a:gsLst>
                <a:gs pos="0">
                  <a:srgbClr val="00A200"/>
                </a:gs>
                <a:gs pos="50000">
                  <a:srgbClr val="00A200">
                    <a:gamma/>
                    <a:tint val="31765"/>
                    <a:invGamma/>
                  </a:srgbClr>
                </a:gs>
                <a:gs pos="100000">
                  <a:srgbClr val="00A200"/>
                </a:gs>
              </a:gsLst>
              <a:lin ang="5400000" scaled="1"/>
            </a:gra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5" name="Text Box 19"/>
            <p:cNvSpPr txBox="1">
              <a:spLocks noChangeArrowheads="1"/>
            </p:cNvSpPr>
            <p:nvPr/>
          </p:nvSpPr>
          <p:spPr bwMode="auto">
            <a:xfrm>
              <a:off x="4919656" y="3309653"/>
              <a:ext cx="3134307" cy="463335"/>
            </a:xfrm>
            <a:prstGeom prst="rect">
              <a:avLst/>
            </a:prstGeom>
            <a:noFill/>
            <a:ln w="9525" algn="ctr">
              <a:noFill/>
              <a:miter lim="800000"/>
            </a:ln>
            <a:effectLst/>
          </p:spPr>
          <p:txBody>
            <a:bodyPr lIns="93094" tIns="46547" rIns="93094" bIns="46547">
              <a:noAutofit/>
            </a:bodyPr>
            <a:lstStyle/>
            <a:p>
              <a:pPr marL="180975" indent="-180975" fontAlgn="ctr">
                <a:buFont typeface="Wingdings" panose="05000000000000000000" pitchFamily="2" charset="2"/>
                <a:buNone/>
              </a:pPr>
              <a:r>
                <a:rPr lang="pt" sz="2400" dirty="0">
                  <a:latin typeface="Huawei Sans" panose="020C0503030203020204" pitchFamily="34" charset="0"/>
                </a:rPr>
                <a:t>Multiplexador SDH</a:t>
              </a:r>
              <a:endParaRPr lang="en-US" sz="2400" dirty="0">
                <a:latin typeface="Huawei Sans" panose="020C0503030203020204" pitchFamily="34" charset="0"/>
              </a:endParaRPr>
            </a:p>
          </p:txBody>
        </p:sp>
        <p:sp>
          <p:nvSpPr>
            <p:cNvPr id="16" name="Rectangle 21"/>
            <p:cNvSpPr>
              <a:spLocks noChangeArrowheads="1"/>
            </p:cNvSpPr>
            <p:nvPr/>
          </p:nvSpPr>
          <p:spPr bwMode="auto">
            <a:xfrm>
              <a:off x="5394325" y="4449037"/>
              <a:ext cx="525463"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7" name="Rectangle 24"/>
            <p:cNvSpPr>
              <a:spLocks noChangeArrowheads="1"/>
            </p:cNvSpPr>
            <p:nvPr/>
          </p:nvSpPr>
          <p:spPr bwMode="auto">
            <a:xfrm>
              <a:off x="5395913" y="4863375"/>
              <a:ext cx="525462"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8" name="Rectangle 27"/>
            <p:cNvSpPr>
              <a:spLocks noChangeArrowheads="1"/>
            </p:cNvSpPr>
            <p:nvPr/>
          </p:nvSpPr>
          <p:spPr bwMode="auto">
            <a:xfrm>
              <a:off x="5395913" y="5277712"/>
              <a:ext cx="525462"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9" name="Rectangle 30"/>
            <p:cNvSpPr>
              <a:spLocks noChangeArrowheads="1"/>
            </p:cNvSpPr>
            <p:nvPr/>
          </p:nvSpPr>
          <p:spPr bwMode="auto">
            <a:xfrm>
              <a:off x="5394325" y="5692050"/>
              <a:ext cx="525463"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0" name="Rectangle 33"/>
            <p:cNvSpPr>
              <a:spLocks noChangeArrowheads="1"/>
            </p:cNvSpPr>
            <p:nvPr/>
          </p:nvSpPr>
          <p:spPr bwMode="auto">
            <a:xfrm>
              <a:off x="7278688" y="4447450"/>
              <a:ext cx="525462"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1" name="Rectangle 36"/>
            <p:cNvSpPr>
              <a:spLocks noChangeArrowheads="1"/>
            </p:cNvSpPr>
            <p:nvPr/>
          </p:nvSpPr>
          <p:spPr bwMode="auto">
            <a:xfrm>
              <a:off x="7570788" y="5274537"/>
              <a:ext cx="525462"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2" name="Rectangle 39"/>
            <p:cNvSpPr>
              <a:spLocks noChangeArrowheads="1"/>
            </p:cNvSpPr>
            <p:nvPr/>
          </p:nvSpPr>
          <p:spPr bwMode="auto">
            <a:xfrm>
              <a:off x="7407275" y="4852262"/>
              <a:ext cx="525463"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3" name="Rectangle 42"/>
            <p:cNvSpPr>
              <a:spLocks noChangeArrowheads="1"/>
            </p:cNvSpPr>
            <p:nvPr/>
          </p:nvSpPr>
          <p:spPr bwMode="auto">
            <a:xfrm>
              <a:off x="4808538" y="4446588"/>
              <a:ext cx="525462" cy="303212"/>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4" name="Rectangle 45"/>
            <p:cNvSpPr>
              <a:spLocks noChangeArrowheads="1"/>
            </p:cNvSpPr>
            <p:nvPr/>
          </p:nvSpPr>
          <p:spPr bwMode="auto">
            <a:xfrm>
              <a:off x="4679950" y="4836387"/>
              <a:ext cx="525463"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grpSp>
          <p:nvGrpSpPr>
            <p:cNvPr id="25" name="Group 47"/>
            <p:cNvGrpSpPr/>
            <p:nvPr/>
          </p:nvGrpSpPr>
          <p:grpSpPr bwMode="auto">
            <a:xfrm>
              <a:off x="4503738" y="5253038"/>
              <a:ext cx="525462" cy="371394"/>
              <a:chOff x="4798" y="1496"/>
              <a:chExt cx="962" cy="368"/>
            </a:xfrm>
          </p:grpSpPr>
          <p:sp>
            <p:nvSpPr>
              <p:cNvPr id="26" name="Rectangle 48"/>
              <p:cNvSpPr>
                <a:spLocks noChangeArrowheads="1"/>
              </p:cNvSpPr>
              <p:nvPr/>
            </p:nvSpPr>
            <p:spPr bwMode="auto">
              <a:xfrm>
                <a:off x="4798" y="1500"/>
                <a:ext cx="962" cy="301"/>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7" name="Text Box 49"/>
              <p:cNvSpPr txBox="1">
                <a:spLocks noChangeArrowheads="1"/>
              </p:cNvSpPr>
              <p:nvPr/>
            </p:nvSpPr>
            <p:spPr bwMode="auto">
              <a:xfrm>
                <a:off x="5060" y="1496"/>
                <a:ext cx="344" cy="368"/>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endParaRPr lang="en-US" altLang="zh-CN" sz="1800" dirty="0">
                  <a:latin typeface="Huawei Sans" panose="020C0503030203020204" pitchFamily="34" charset="0"/>
                  <a:ea typeface="+mn-ea"/>
                </a:endParaRPr>
              </a:p>
            </p:txBody>
          </p:sp>
        </p:grpSp>
        <p:sp>
          <p:nvSpPr>
            <p:cNvPr id="28" name="Rectangle 51"/>
            <p:cNvSpPr>
              <a:spLocks noChangeArrowheads="1"/>
            </p:cNvSpPr>
            <p:nvPr/>
          </p:nvSpPr>
          <p:spPr bwMode="auto">
            <a:xfrm>
              <a:off x="4243388" y="5681773"/>
              <a:ext cx="569912" cy="301772"/>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9" name="Text Box 53"/>
            <p:cNvSpPr txBox="1">
              <a:spLocks noChangeArrowheads="1"/>
            </p:cNvSpPr>
            <p:nvPr/>
          </p:nvSpPr>
          <p:spPr bwMode="auto">
            <a:xfrm>
              <a:off x="4760241" y="4451964"/>
              <a:ext cx="60478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C-12</a:t>
              </a:r>
              <a:endParaRPr lang="en-US" sz="1600" dirty="0">
                <a:latin typeface="Huawei Sans" panose="020C0503030203020204" pitchFamily="34" charset="0"/>
              </a:endParaRPr>
            </a:p>
          </p:txBody>
        </p:sp>
        <p:sp>
          <p:nvSpPr>
            <p:cNvPr id="30" name="Text Box 57"/>
            <p:cNvSpPr txBox="1">
              <a:spLocks noChangeArrowheads="1"/>
            </p:cNvSpPr>
            <p:nvPr/>
          </p:nvSpPr>
          <p:spPr bwMode="auto">
            <a:xfrm>
              <a:off x="5886450" y="4367213"/>
              <a:ext cx="39639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1#</a:t>
              </a:r>
              <a:endParaRPr lang="en-US" sz="1600" dirty="0">
                <a:latin typeface="Huawei Sans" panose="020C0503030203020204" pitchFamily="34" charset="0"/>
              </a:endParaRPr>
            </a:p>
          </p:txBody>
        </p:sp>
        <p:sp>
          <p:nvSpPr>
            <p:cNvPr id="31" name="Text Box 58"/>
            <p:cNvSpPr txBox="1">
              <a:spLocks noChangeArrowheads="1"/>
            </p:cNvSpPr>
            <p:nvPr/>
          </p:nvSpPr>
          <p:spPr bwMode="auto">
            <a:xfrm>
              <a:off x="5886450" y="4773613"/>
              <a:ext cx="39639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2#</a:t>
              </a:r>
              <a:endParaRPr lang="en-US" sz="1600" dirty="0">
                <a:latin typeface="Huawei Sans" panose="020C0503030203020204" pitchFamily="34" charset="0"/>
              </a:endParaRPr>
            </a:p>
          </p:txBody>
        </p:sp>
        <p:sp>
          <p:nvSpPr>
            <p:cNvPr id="32" name="Text Box 59"/>
            <p:cNvSpPr txBox="1">
              <a:spLocks noChangeArrowheads="1"/>
            </p:cNvSpPr>
            <p:nvPr/>
          </p:nvSpPr>
          <p:spPr bwMode="auto">
            <a:xfrm>
              <a:off x="5886450" y="5191125"/>
              <a:ext cx="39639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3#</a:t>
              </a:r>
              <a:endParaRPr lang="en-US" sz="1600" dirty="0">
                <a:latin typeface="Huawei Sans" panose="020C0503030203020204" pitchFamily="34" charset="0"/>
              </a:endParaRPr>
            </a:p>
          </p:txBody>
        </p:sp>
        <p:sp>
          <p:nvSpPr>
            <p:cNvPr id="33" name="Text Box 60"/>
            <p:cNvSpPr txBox="1">
              <a:spLocks noChangeArrowheads="1"/>
            </p:cNvSpPr>
            <p:nvPr/>
          </p:nvSpPr>
          <p:spPr bwMode="auto">
            <a:xfrm>
              <a:off x="5886450" y="5668963"/>
              <a:ext cx="39639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4#</a:t>
              </a:r>
              <a:endParaRPr lang="en-US" sz="1600" dirty="0">
                <a:latin typeface="Huawei Sans" panose="020C0503030203020204" pitchFamily="34" charset="0"/>
              </a:endParaRPr>
            </a:p>
          </p:txBody>
        </p:sp>
        <p:sp>
          <p:nvSpPr>
            <p:cNvPr id="34" name="Text Box 61"/>
            <p:cNvSpPr txBox="1">
              <a:spLocks noChangeArrowheads="1"/>
            </p:cNvSpPr>
            <p:nvPr/>
          </p:nvSpPr>
          <p:spPr bwMode="auto">
            <a:xfrm>
              <a:off x="5984875" y="4151170"/>
              <a:ext cx="1008744"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63 x 2 Mbit/s</a:t>
              </a:r>
              <a:endParaRPr lang="en-US" sz="1600" dirty="0">
                <a:latin typeface="Huawei Sans" panose="020C0503030203020204" pitchFamily="34" charset="0"/>
              </a:endParaRPr>
            </a:p>
          </p:txBody>
        </p:sp>
        <p:sp>
          <p:nvSpPr>
            <p:cNvPr id="35" name="Text Box 62"/>
            <p:cNvSpPr txBox="1">
              <a:spLocks noChangeArrowheads="1"/>
            </p:cNvSpPr>
            <p:nvPr/>
          </p:nvSpPr>
          <p:spPr bwMode="auto">
            <a:xfrm>
              <a:off x="6128055" y="1551162"/>
              <a:ext cx="39639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1#</a:t>
              </a:r>
              <a:endParaRPr lang="en-US" sz="1600" dirty="0">
                <a:latin typeface="Huawei Sans" panose="020C0503030203020204" pitchFamily="34" charset="0"/>
              </a:endParaRPr>
            </a:p>
          </p:txBody>
        </p:sp>
        <p:sp>
          <p:nvSpPr>
            <p:cNvPr id="36" name="Text Box 63"/>
            <p:cNvSpPr txBox="1">
              <a:spLocks noChangeArrowheads="1"/>
            </p:cNvSpPr>
            <p:nvPr/>
          </p:nvSpPr>
          <p:spPr bwMode="auto">
            <a:xfrm>
              <a:off x="6128055" y="1917177"/>
              <a:ext cx="39639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2#</a:t>
              </a:r>
              <a:endParaRPr lang="en-US" sz="1600" dirty="0">
                <a:latin typeface="Huawei Sans" panose="020C0503030203020204" pitchFamily="34" charset="0"/>
              </a:endParaRPr>
            </a:p>
          </p:txBody>
        </p:sp>
        <p:sp>
          <p:nvSpPr>
            <p:cNvPr id="37" name="Text Box 64"/>
            <p:cNvSpPr txBox="1">
              <a:spLocks noChangeArrowheads="1"/>
            </p:cNvSpPr>
            <p:nvPr/>
          </p:nvSpPr>
          <p:spPr bwMode="auto">
            <a:xfrm>
              <a:off x="6128055" y="2309203"/>
              <a:ext cx="39639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3#</a:t>
              </a:r>
              <a:endParaRPr lang="en-US" sz="1600" dirty="0">
                <a:latin typeface="Huawei Sans" panose="020C0503030203020204" pitchFamily="34" charset="0"/>
              </a:endParaRPr>
            </a:p>
          </p:txBody>
        </p:sp>
        <p:sp>
          <p:nvSpPr>
            <p:cNvPr id="38" name="Text Box 65"/>
            <p:cNvSpPr txBox="1">
              <a:spLocks noChangeArrowheads="1"/>
            </p:cNvSpPr>
            <p:nvPr/>
          </p:nvSpPr>
          <p:spPr bwMode="auto">
            <a:xfrm>
              <a:off x="6128055" y="2708642"/>
              <a:ext cx="39639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4#</a:t>
              </a:r>
              <a:endParaRPr lang="en-US" sz="1600" dirty="0">
                <a:latin typeface="Huawei Sans" panose="020C0503030203020204" pitchFamily="34" charset="0"/>
              </a:endParaRPr>
            </a:p>
          </p:txBody>
        </p:sp>
        <p:sp>
          <p:nvSpPr>
            <p:cNvPr id="39" name="Line 66"/>
            <p:cNvSpPr>
              <a:spLocks noChangeShapeType="1"/>
            </p:cNvSpPr>
            <p:nvPr/>
          </p:nvSpPr>
          <p:spPr bwMode="auto">
            <a:xfrm flipV="1">
              <a:off x="6148219" y="2876873"/>
              <a:ext cx="14101" cy="372386"/>
            </a:xfrm>
            <a:prstGeom prst="line">
              <a:avLst/>
            </a:prstGeom>
            <a:noFill/>
            <a:ln w="50800">
              <a:solidFill>
                <a:srgbClr val="0000FF"/>
              </a:solidFill>
              <a:round/>
              <a:tailEnd type="triangle" w="lg" len="lg"/>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40" name="Line 68"/>
            <p:cNvSpPr>
              <a:spLocks noChangeShapeType="1"/>
            </p:cNvSpPr>
            <p:nvPr/>
          </p:nvSpPr>
          <p:spPr bwMode="auto">
            <a:xfrm flipV="1">
              <a:off x="5065713" y="3876675"/>
              <a:ext cx="0" cy="493713"/>
            </a:xfrm>
            <a:prstGeom prst="line">
              <a:avLst/>
            </a:prstGeom>
            <a:noFill/>
            <a:ln w="25400">
              <a:solidFill>
                <a:srgbClr val="0000FF"/>
              </a:solidFill>
              <a:round/>
              <a:tailEnd type="triangle" w="med" len="lg"/>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41" name="Line 69"/>
            <p:cNvSpPr>
              <a:spLocks noChangeShapeType="1"/>
            </p:cNvSpPr>
            <p:nvPr/>
          </p:nvSpPr>
          <p:spPr bwMode="auto">
            <a:xfrm flipV="1">
              <a:off x="5514975" y="3860800"/>
              <a:ext cx="0" cy="493713"/>
            </a:xfrm>
            <a:prstGeom prst="line">
              <a:avLst/>
            </a:prstGeom>
            <a:noFill/>
            <a:ln w="25400">
              <a:solidFill>
                <a:srgbClr val="0000FF"/>
              </a:solidFill>
              <a:round/>
              <a:tailEnd type="triangle" w="med" len="lg"/>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42" name="Line 70"/>
            <p:cNvSpPr>
              <a:spLocks noChangeShapeType="1"/>
            </p:cNvSpPr>
            <p:nvPr/>
          </p:nvSpPr>
          <p:spPr bwMode="auto">
            <a:xfrm flipV="1">
              <a:off x="7558088" y="3871913"/>
              <a:ext cx="0" cy="493712"/>
            </a:xfrm>
            <a:prstGeom prst="line">
              <a:avLst/>
            </a:prstGeom>
            <a:noFill/>
            <a:ln w="25400">
              <a:solidFill>
                <a:srgbClr val="0000FF"/>
              </a:solidFill>
              <a:round/>
              <a:tailEnd type="triangle" w="med" len="lg"/>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44" name="Text Box 72"/>
            <p:cNvSpPr txBox="1">
              <a:spLocks noChangeArrowheads="1"/>
            </p:cNvSpPr>
            <p:nvPr/>
          </p:nvSpPr>
          <p:spPr bwMode="auto">
            <a:xfrm>
              <a:off x="6265023" y="3857138"/>
              <a:ext cx="913405" cy="371002"/>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b="1" dirty="0">
                  <a:latin typeface="Huawei Sans" panose="020C0503030203020204" pitchFamily="34" charset="0"/>
                </a:rPr>
                <a:t>...</a:t>
              </a:r>
              <a:endParaRPr lang="en-US" b="1" dirty="0">
                <a:latin typeface="Huawei Sans" panose="020C0503030203020204" pitchFamily="34" charset="0"/>
              </a:endParaRPr>
            </a:p>
          </p:txBody>
        </p:sp>
        <p:sp>
          <p:nvSpPr>
            <p:cNvPr id="46" name="Text Box 53"/>
            <p:cNvSpPr txBox="1">
              <a:spLocks noChangeArrowheads="1"/>
            </p:cNvSpPr>
            <p:nvPr/>
          </p:nvSpPr>
          <p:spPr bwMode="auto">
            <a:xfrm>
              <a:off x="4656245" y="4849529"/>
              <a:ext cx="60478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C-12</a:t>
              </a:r>
              <a:endParaRPr lang="en-US" sz="1600" dirty="0">
                <a:latin typeface="Huawei Sans" panose="020C0503030203020204" pitchFamily="34" charset="0"/>
              </a:endParaRPr>
            </a:p>
          </p:txBody>
        </p:sp>
        <p:sp>
          <p:nvSpPr>
            <p:cNvPr id="47" name="Text Box 53"/>
            <p:cNvSpPr txBox="1">
              <a:spLocks noChangeArrowheads="1"/>
            </p:cNvSpPr>
            <p:nvPr/>
          </p:nvSpPr>
          <p:spPr bwMode="auto">
            <a:xfrm>
              <a:off x="4484070" y="5241836"/>
              <a:ext cx="60478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C-12</a:t>
              </a:r>
              <a:endParaRPr lang="en-US" sz="1600" dirty="0">
                <a:latin typeface="Huawei Sans" panose="020C0503030203020204" pitchFamily="34" charset="0"/>
              </a:endParaRPr>
            </a:p>
          </p:txBody>
        </p:sp>
        <p:sp>
          <p:nvSpPr>
            <p:cNvPr id="48" name="Text Box 53"/>
            <p:cNvSpPr txBox="1">
              <a:spLocks noChangeArrowheads="1"/>
            </p:cNvSpPr>
            <p:nvPr/>
          </p:nvSpPr>
          <p:spPr bwMode="auto">
            <a:xfrm>
              <a:off x="4255538" y="5672435"/>
              <a:ext cx="604787" cy="340224"/>
            </a:xfrm>
            <a:prstGeom prst="rect">
              <a:avLst/>
            </a:prstGeom>
            <a:no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600" dirty="0">
                  <a:latin typeface="Huawei Sans" panose="020C0503030203020204" pitchFamily="34" charset="0"/>
                </a:rPr>
                <a:t>C-12</a:t>
              </a:r>
              <a:endParaRPr lang="en-US" sz="1600" dirty="0">
                <a:latin typeface="Huawei Sans" panose="020C0503030203020204" pitchFamily="34" charset="0"/>
              </a:endParaRPr>
            </a:p>
          </p:txBody>
        </p:sp>
        <p:sp>
          <p:nvSpPr>
            <p:cNvPr id="49" name="Rectangle 36"/>
            <p:cNvSpPr>
              <a:spLocks noChangeArrowheads="1"/>
            </p:cNvSpPr>
            <p:nvPr/>
          </p:nvSpPr>
          <p:spPr bwMode="auto">
            <a:xfrm>
              <a:off x="7799388" y="5701893"/>
              <a:ext cx="525462" cy="303776"/>
            </a:xfrm>
            <a:prstGeom prst="rect">
              <a:avLst/>
            </a:prstGeom>
            <a:solidFill>
              <a:schemeClr val="bg1">
                <a:lumMod val="85000"/>
              </a:schemeClr>
            </a:solid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grpSp>
          <p:nvGrpSpPr>
            <p:cNvPr id="50" name="Group 14"/>
            <p:cNvGrpSpPr/>
            <p:nvPr/>
          </p:nvGrpSpPr>
          <p:grpSpPr bwMode="auto">
            <a:xfrm>
              <a:off x="6513513" y="2314885"/>
              <a:ext cx="1527175" cy="343044"/>
              <a:chOff x="4798" y="1500"/>
              <a:chExt cx="962" cy="301"/>
            </a:xfrm>
            <a:solidFill>
              <a:schemeClr val="bg1">
                <a:lumMod val="85000"/>
              </a:schemeClr>
            </a:solidFill>
          </p:grpSpPr>
          <p:sp>
            <p:nvSpPr>
              <p:cNvPr id="51" name="Rectangle 15"/>
              <p:cNvSpPr>
                <a:spLocks noChangeArrowheads="1"/>
              </p:cNvSpPr>
              <p:nvPr/>
            </p:nvSpPr>
            <p:spPr bwMode="auto">
              <a:xfrm>
                <a:off x="4798" y="1500"/>
                <a:ext cx="962" cy="301"/>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52" name="Text Box 16"/>
              <p:cNvSpPr txBox="1">
                <a:spLocks noChangeArrowheads="1"/>
              </p:cNvSpPr>
              <p:nvPr/>
            </p:nvSpPr>
            <p:spPr bwMode="auto">
              <a:xfrm>
                <a:off x="5056" y="1514"/>
                <a:ext cx="401" cy="272"/>
              </a:xfrm>
              <a:prstGeom prst="rect">
                <a:avLst/>
              </a:prstGeom>
              <a:grpFill/>
              <a:ln w="9525" algn="ctr">
                <a:noFill/>
                <a:miter lim="800000"/>
              </a:ln>
              <a:effectLst/>
            </p:spPr>
            <p:txBody>
              <a:bodyPr wrap="none" lIns="93094" tIns="46547" rIns="93094" bIns="46547">
                <a:noAutofit/>
              </a:bodyPr>
              <a:lstStyle/>
              <a:p>
                <a:pPr marL="180975" indent="-180975" fontAlgn="ctr">
                  <a:buFont typeface="Wingdings" panose="05000000000000000000" pitchFamily="2" charset="2"/>
                  <a:buNone/>
                </a:pPr>
                <a:r>
                  <a:rPr lang="pt" sz="1400" dirty="0">
                    <a:latin typeface="Huawei Sans" panose="020C0503030203020204" pitchFamily="34" charset="0"/>
                  </a:rPr>
                  <a:t>STM-1</a:t>
                </a:r>
                <a:endParaRPr lang="en-US" sz="1400" dirty="0">
                  <a:latin typeface="Huawei Sans" panose="020C0503030203020204" pitchFamily="34" charset="0"/>
                </a:endParaRPr>
              </a:p>
            </p:txBody>
          </p:sp>
        </p:grpSp>
      </p:grpSp>
    </p:spTree>
    <p:extLst>
      <p:ext uri="{BB962C8B-B14F-4D97-AF65-F5344CB8AC3E}">
        <p14:creationId xmlns:p14="http://schemas.microsoft.com/office/powerpoint/2010/main" val="2618347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pt" dirty="0">
                <a:latin typeface="Huawei Sans" panose="020C0503030203020204" pitchFamily="34" charset="0"/>
              </a:rPr>
              <a:t>(Pergunta de resposta única) A </a:t>
            </a:r>
            <a:r>
              <a:rPr lang="pt-BR" dirty="0">
                <a:latin typeface="Huawei Sans" panose="020C0503030203020204" pitchFamily="34" charset="0"/>
              </a:rPr>
              <a:t>cabeçalho</a:t>
            </a:r>
            <a:r>
              <a:rPr lang="pt" dirty="0">
                <a:latin typeface="Huawei Sans" panose="020C0503030203020204" pitchFamily="34" charset="0"/>
              </a:rPr>
              <a:t> de seção do STM-4 é ( ) bytes/frame </a:t>
            </a:r>
            <a:r>
              <a:rPr lang="pt" dirty="0"/>
              <a:t>?</a:t>
            </a:r>
            <a:endParaRPr lang="en-US" altLang="zh-CN" dirty="0">
              <a:latin typeface="Huawei Sans" panose="020C0503030203020204" pitchFamily="34" charset="0"/>
            </a:endParaRPr>
          </a:p>
          <a:p>
            <a:pPr marL="744220" lvl="1" indent="-342900">
              <a:buFont typeface="+mj-lt"/>
              <a:buAutoNum type="alphaUcPeriod"/>
            </a:pPr>
            <a:r>
              <a:rPr lang="pt" dirty="0">
                <a:latin typeface="Huawei Sans" panose="020C0503030203020204" pitchFamily="34" charset="0"/>
              </a:rPr>
              <a:t>9 linhas </a:t>
            </a:r>
            <a:r>
              <a:rPr lang="pt" altLang="zh-CN" dirty="0">
                <a:latin typeface="Huawei Sans" panose="020C0503030203020204" pitchFamily="34" charset="0"/>
              </a:rPr>
              <a:t>x </a:t>
            </a:r>
            <a:r>
              <a:rPr lang="pt" dirty="0">
                <a:latin typeface="Huawei Sans" panose="020C0503030203020204" pitchFamily="34" charset="0"/>
              </a:rPr>
              <a:t>9 colunas x 4</a:t>
            </a:r>
          </a:p>
          <a:p>
            <a:pPr marL="744220" lvl="1"/>
            <a:r>
              <a:rPr lang="pt" dirty="0">
                <a:latin typeface="Huawei Sans" panose="020C0503030203020204" pitchFamily="34" charset="0"/>
              </a:rPr>
              <a:t>8 </a:t>
            </a:r>
            <a:r>
              <a:rPr lang="pt" altLang="zh-CN" dirty="0"/>
              <a:t>linhas </a:t>
            </a:r>
            <a:r>
              <a:rPr lang="pt" dirty="0">
                <a:latin typeface="Huawei Sans" panose="020C0503030203020204" pitchFamily="34" charset="0"/>
              </a:rPr>
              <a:t>x 9 </a:t>
            </a:r>
            <a:r>
              <a:rPr lang="pt" altLang="zh-CN" dirty="0"/>
              <a:t>colunas </a:t>
            </a:r>
            <a:r>
              <a:rPr lang="pt" dirty="0">
                <a:latin typeface="Huawei Sans" panose="020C0503030203020204" pitchFamily="34" charset="0"/>
              </a:rPr>
              <a:t>x 4</a:t>
            </a:r>
          </a:p>
          <a:p>
            <a:pPr marL="744220" lvl="1"/>
            <a:r>
              <a:rPr lang="pt" dirty="0">
                <a:latin typeface="Huawei Sans" panose="020C0503030203020204" pitchFamily="34" charset="0"/>
              </a:rPr>
              <a:t>9 </a:t>
            </a:r>
            <a:r>
              <a:rPr lang="pt" altLang="zh-CN" dirty="0"/>
              <a:t>linhas </a:t>
            </a:r>
            <a:r>
              <a:rPr lang="pt" dirty="0">
                <a:latin typeface="Huawei Sans" panose="020C0503030203020204" pitchFamily="34" charset="0"/>
              </a:rPr>
              <a:t>x 9 </a:t>
            </a:r>
            <a:r>
              <a:rPr lang="pt" altLang="zh-CN" dirty="0"/>
              <a:t>colunas</a:t>
            </a:r>
            <a:endParaRPr lang="en-US" dirty="0">
              <a:latin typeface="Huawei Sans" panose="020C0503030203020204" pitchFamily="34" charset="0"/>
            </a:endParaRPr>
          </a:p>
          <a:p>
            <a:pPr marL="744220" lvl="1"/>
            <a:r>
              <a:rPr lang="pt" dirty="0">
                <a:latin typeface="Huawei Sans" panose="020C0503030203020204" pitchFamily="34" charset="0"/>
              </a:rPr>
              <a:t>9 </a:t>
            </a:r>
            <a:r>
              <a:rPr lang="pt" altLang="zh-CN" dirty="0"/>
              <a:t>linhas </a:t>
            </a:r>
            <a:r>
              <a:rPr lang="pt" dirty="0">
                <a:latin typeface="Huawei Sans" panose="020C0503030203020204" pitchFamily="34" charset="0"/>
              </a:rPr>
              <a:t>x 8 </a:t>
            </a:r>
            <a:r>
              <a:rPr lang="pt" altLang="zh-CN" dirty="0"/>
              <a:t>colunas</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71805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r>
              <a:rPr lang="pt" dirty="0">
                <a:solidFill>
                  <a:schemeClr val="bg1">
                    <a:lumMod val="50000"/>
                  </a:schemeClr>
                </a:solidFill>
                <a:latin typeface="Huawei Sans" panose="020C0503030203020204" pitchFamily="34" charset="0"/>
              </a:rPr>
              <a:t>Visão geral do SDH</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Estrutura do quadro SDH e procedimento de multiplexação</a:t>
            </a:r>
          </a:p>
          <a:p>
            <a:r>
              <a:rPr lang="pt" b="1" dirty="0">
                <a:latin typeface="Huawei Sans" panose="020C0503030203020204" pitchFamily="34" charset="0"/>
              </a:rPr>
              <a:t>Despesas gerais e ponteiros</a:t>
            </a:r>
          </a:p>
          <a:p>
            <a:r>
              <a:rPr lang="pt" dirty="0">
                <a:solidFill>
                  <a:schemeClr val="bg1">
                    <a:lumMod val="50000"/>
                  </a:schemeClr>
                </a:solidFill>
                <a:latin typeface="Huawei Sans" panose="020C0503030203020204" pitchFamily="34" charset="0"/>
              </a:rPr>
              <a:t>Módulos Funcionais Lógicos</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Aplicação de camadas de trilha e </a:t>
            </a:r>
            <a:r>
              <a:rPr lang="pt-BR" dirty="0">
                <a:solidFill>
                  <a:schemeClr val="bg1">
                    <a:lumMod val="50000"/>
                  </a:schemeClr>
                </a:solidFill>
                <a:latin typeface="Huawei Sans" panose="020C0503030203020204" pitchFamily="34" charset="0"/>
              </a:rPr>
              <a:t>cabeçalho</a:t>
            </a:r>
            <a:r>
              <a:rPr lang="pt" dirty="0">
                <a:solidFill>
                  <a:schemeClr val="bg1">
                    <a:lumMod val="50000"/>
                  </a:schemeClr>
                </a:solidFill>
                <a:latin typeface="Huawei Sans" panose="020C0503030203020204" pitchFamily="34" charset="0"/>
              </a:rPr>
              <a:t>s SDH</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Tecnologia PCM</a:t>
            </a:r>
            <a:endParaRPr lang="en-US" altLang="zh-CN" dirty="0">
              <a:solidFill>
                <a:schemeClr val="bg1">
                  <a:lumMod val="50000"/>
                </a:schemeClr>
              </a:solidFill>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397230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 dirty="0">
                <a:latin typeface="Huawei Sans" panose="020C0503030203020204" pitchFamily="34" charset="0"/>
              </a:rPr>
              <a:t>Despesas gerais</a:t>
            </a:r>
            <a:endParaRPr lang="en-US" altLang="zh-CN" dirty="0">
              <a:latin typeface="Huawei Sans" panose="020C0503030203020204" pitchFamily="34" charset="0"/>
            </a:endParaRPr>
          </a:p>
        </p:txBody>
      </p:sp>
      <p:sp>
        <p:nvSpPr>
          <p:cNvPr id="2" name="文本占位符 1"/>
          <p:cNvSpPr>
            <a:spLocks noGrp="1"/>
          </p:cNvSpPr>
          <p:nvPr>
            <p:ph type="body" sz="quarter" idx="10"/>
          </p:nvPr>
        </p:nvSpPr>
        <p:spPr/>
        <p:txBody>
          <a:bodyPr>
            <a:noAutofit/>
          </a:bodyPr>
          <a:lstStyle/>
          <a:p>
            <a:r>
              <a:rPr lang="pt" dirty="0">
                <a:latin typeface="Huawei Sans" panose="020C0503030203020204" pitchFamily="34" charset="0"/>
              </a:rPr>
              <a:t>RSOH, MSOH, HPOH e LPOH implementam funções de monitoramento em ordem decrescente do escopo de monitoramento.</a:t>
            </a:r>
          </a:p>
          <a:p>
            <a:endParaRPr lang="en-US" altLang="zh-CN" dirty="0">
              <a:latin typeface="Huawei Sans" panose="020C0503030203020204" pitchFamily="34" charset="0"/>
            </a:endParaRPr>
          </a:p>
        </p:txBody>
      </p:sp>
      <p:grpSp>
        <p:nvGrpSpPr>
          <p:cNvPr id="3" name="组合 2"/>
          <p:cNvGrpSpPr/>
          <p:nvPr/>
        </p:nvGrpSpPr>
        <p:grpSpPr>
          <a:xfrm>
            <a:off x="2142642" y="2253396"/>
            <a:ext cx="7177467" cy="3486151"/>
            <a:chOff x="2142642" y="2253396"/>
            <a:chExt cx="7177467" cy="3486151"/>
          </a:xfrm>
        </p:grpSpPr>
        <p:sp>
          <p:nvSpPr>
            <p:cNvPr id="6" name="任意多边形 5"/>
            <p:cNvSpPr/>
            <p:nvPr/>
          </p:nvSpPr>
          <p:spPr>
            <a:xfrm>
              <a:off x="2142642" y="3644799"/>
              <a:ext cx="1566809" cy="783404"/>
            </a:xfrm>
            <a:custGeom>
              <a:avLst/>
              <a:gdLst>
                <a:gd name="connsiteX0" fmla="*/ 0 w 1566809"/>
                <a:gd name="connsiteY0" fmla="*/ 78340 h 783404"/>
                <a:gd name="connsiteX1" fmla="*/ 78340 w 1566809"/>
                <a:gd name="connsiteY1" fmla="*/ 0 h 783404"/>
                <a:gd name="connsiteX2" fmla="*/ 1488469 w 1566809"/>
                <a:gd name="connsiteY2" fmla="*/ 0 h 783404"/>
                <a:gd name="connsiteX3" fmla="*/ 1566809 w 1566809"/>
                <a:gd name="connsiteY3" fmla="*/ 78340 h 783404"/>
                <a:gd name="connsiteX4" fmla="*/ 1566809 w 1566809"/>
                <a:gd name="connsiteY4" fmla="*/ 705064 h 783404"/>
                <a:gd name="connsiteX5" fmla="*/ 1488469 w 1566809"/>
                <a:gd name="connsiteY5" fmla="*/ 783404 h 783404"/>
                <a:gd name="connsiteX6" fmla="*/ 78340 w 1566809"/>
                <a:gd name="connsiteY6" fmla="*/ 783404 h 783404"/>
                <a:gd name="connsiteX7" fmla="*/ 0 w 1566809"/>
                <a:gd name="connsiteY7" fmla="*/ 705064 h 783404"/>
                <a:gd name="connsiteX8" fmla="*/ 0 w 1566809"/>
                <a:gd name="connsiteY8" fmla="*/ 78340 h 78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809" h="783404">
                  <a:moveTo>
                    <a:pt x="0" y="78340"/>
                  </a:moveTo>
                  <a:cubicBezTo>
                    <a:pt x="0" y="35074"/>
                    <a:pt x="35074" y="0"/>
                    <a:pt x="78340" y="0"/>
                  </a:cubicBezTo>
                  <a:lnTo>
                    <a:pt x="1488469" y="0"/>
                  </a:lnTo>
                  <a:cubicBezTo>
                    <a:pt x="1531735" y="0"/>
                    <a:pt x="1566809" y="35074"/>
                    <a:pt x="1566809" y="78340"/>
                  </a:cubicBezTo>
                  <a:lnTo>
                    <a:pt x="1566809" y="705064"/>
                  </a:lnTo>
                  <a:cubicBezTo>
                    <a:pt x="1566809" y="748330"/>
                    <a:pt x="1531735" y="783404"/>
                    <a:pt x="1488469" y="783404"/>
                  </a:cubicBezTo>
                  <a:lnTo>
                    <a:pt x="78340" y="783404"/>
                  </a:lnTo>
                  <a:cubicBezTo>
                    <a:pt x="35074" y="783404"/>
                    <a:pt x="0" y="748330"/>
                    <a:pt x="0" y="705064"/>
                  </a:cubicBezTo>
                  <a:lnTo>
                    <a:pt x="0" y="78340"/>
                  </a:lnTo>
                  <a:close/>
                </a:path>
              </a:pathLst>
            </a:custGeom>
            <a:solidFill>
              <a:srgbClr val="00B0F0"/>
            </a:solidFill>
            <a:ln>
              <a:noFill/>
            </a:ln>
          </p:spPr>
          <p:style>
            <a:lnRef idx="3">
              <a:scrgbClr r="0" g="0" b="0"/>
            </a:lnRef>
            <a:fillRef idx="1">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35645" tIns="35645" rIns="35645" bIns="35645" numCol="1" spcCol="1270" anchor="ctr" anchorCtr="0">
              <a:noAutofit/>
            </a:bodyPr>
            <a:lstStyle/>
            <a:p>
              <a:pPr lvl="0" algn="ctr" defTabSz="889000" rtl="0" fontAlgn="ctr">
                <a:lnSpc>
                  <a:spcPct val="90000"/>
                </a:lnSpc>
                <a:spcBef>
                  <a:spcPct val="0"/>
                </a:spcBef>
                <a:spcAft>
                  <a:spcPct val="35000"/>
                </a:spcAft>
              </a:pPr>
              <a:r>
                <a:rPr lang="pt" sz="1600" dirty="0">
                  <a:solidFill>
                    <a:schemeClr val="bg1"/>
                  </a:solidFill>
                  <a:latin typeface="Huawei Sans" panose="020C0503030203020204" pitchFamily="34" charset="0"/>
                </a:rPr>
                <a:t>C</a:t>
              </a:r>
              <a:r>
                <a:rPr lang="pt-BR" sz="1600" dirty="0" err="1">
                  <a:solidFill>
                    <a:schemeClr val="bg1"/>
                  </a:solidFill>
                  <a:latin typeface="Huawei Sans" panose="020C0503030203020204" pitchFamily="34" charset="0"/>
                </a:rPr>
                <a:t>abeçalho</a:t>
              </a:r>
              <a:endParaRPr lang="en-US" sz="1600" kern="1200" dirty="0">
                <a:solidFill>
                  <a:schemeClr val="bg1"/>
                </a:solidFill>
                <a:latin typeface="Huawei Sans" panose="020C0503030203020204" pitchFamily="34" charset="0"/>
              </a:endParaRPr>
            </a:p>
          </p:txBody>
        </p:sp>
        <p:sp>
          <p:nvSpPr>
            <p:cNvPr id="8" name="任意多边形 7"/>
            <p:cNvSpPr/>
            <p:nvPr/>
          </p:nvSpPr>
          <p:spPr>
            <a:xfrm>
              <a:off x="4962900" y="2703854"/>
              <a:ext cx="1566809" cy="783404"/>
            </a:xfrm>
            <a:custGeom>
              <a:avLst/>
              <a:gdLst>
                <a:gd name="connsiteX0" fmla="*/ 0 w 1566809"/>
                <a:gd name="connsiteY0" fmla="*/ 78340 h 783404"/>
                <a:gd name="connsiteX1" fmla="*/ 78340 w 1566809"/>
                <a:gd name="connsiteY1" fmla="*/ 0 h 783404"/>
                <a:gd name="connsiteX2" fmla="*/ 1488469 w 1566809"/>
                <a:gd name="connsiteY2" fmla="*/ 0 h 783404"/>
                <a:gd name="connsiteX3" fmla="*/ 1566809 w 1566809"/>
                <a:gd name="connsiteY3" fmla="*/ 78340 h 783404"/>
                <a:gd name="connsiteX4" fmla="*/ 1566809 w 1566809"/>
                <a:gd name="connsiteY4" fmla="*/ 705064 h 783404"/>
                <a:gd name="connsiteX5" fmla="*/ 1488469 w 1566809"/>
                <a:gd name="connsiteY5" fmla="*/ 783404 h 783404"/>
                <a:gd name="connsiteX6" fmla="*/ 78340 w 1566809"/>
                <a:gd name="connsiteY6" fmla="*/ 783404 h 783404"/>
                <a:gd name="connsiteX7" fmla="*/ 0 w 1566809"/>
                <a:gd name="connsiteY7" fmla="*/ 705064 h 783404"/>
                <a:gd name="connsiteX8" fmla="*/ 0 w 1566809"/>
                <a:gd name="connsiteY8" fmla="*/ 78340 h 78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809" h="783404">
                  <a:moveTo>
                    <a:pt x="0" y="78340"/>
                  </a:moveTo>
                  <a:cubicBezTo>
                    <a:pt x="0" y="35074"/>
                    <a:pt x="35074" y="0"/>
                    <a:pt x="78340" y="0"/>
                  </a:cubicBezTo>
                  <a:lnTo>
                    <a:pt x="1488469" y="0"/>
                  </a:lnTo>
                  <a:cubicBezTo>
                    <a:pt x="1531735" y="0"/>
                    <a:pt x="1566809" y="35074"/>
                    <a:pt x="1566809" y="78340"/>
                  </a:cubicBezTo>
                  <a:lnTo>
                    <a:pt x="1566809" y="705064"/>
                  </a:lnTo>
                  <a:cubicBezTo>
                    <a:pt x="1566809" y="748330"/>
                    <a:pt x="1531735" y="783404"/>
                    <a:pt x="1488469" y="783404"/>
                  </a:cubicBezTo>
                  <a:lnTo>
                    <a:pt x="78340" y="783404"/>
                  </a:lnTo>
                  <a:cubicBezTo>
                    <a:pt x="35074" y="783404"/>
                    <a:pt x="0" y="748330"/>
                    <a:pt x="0" y="705064"/>
                  </a:cubicBezTo>
                  <a:lnTo>
                    <a:pt x="0" y="78340"/>
                  </a:lnTo>
                  <a:close/>
                </a:path>
              </a:pathLst>
            </a:custGeom>
            <a:solidFill>
              <a:srgbClr val="00B0F0"/>
            </a:solidFill>
            <a:ln>
              <a:noFill/>
            </a:ln>
          </p:spPr>
          <p:style>
            <a:lnRef idx="3">
              <a:scrgbClr r="0" g="0" b="0"/>
            </a:lnRef>
            <a:fillRef idx="1">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35645" tIns="35645" rIns="35645" bIns="35645" numCol="1" spcCol="1270" anchor="ctr" anchorCtr="0">
              <a:noAutofit/>
            </a:bodyPr>
            <a:lstStyle/>
            <a:p>
              <a:pPr lvl="0" algn="ctr" defTabSz="889000" rtl="0" fontAlgn="ctr">
                <a:lnSpc>
                  <a:spcPct val="90000"/>
                </a:lnSpc>
                <a:spcBef>
                  <a:spcPct val="0"/>
                </a:spcBef>
                <a:spcAft>
                  <a:spcPct val="35000"/>
                </a:spcAft>
              </a:pPr>
              <a:r>
                <a:rPr lang="pt-BR" sz="1600" dirty="0">
                  <a:solidFill>
                    <a:schemeClr val="bg1"/>
                  </a:solidFill>
                  <a:latin typeface="Huawei Sans" panose="020C0503030203020204" pitchFamily="34" charset="0"/>
                </a:rPr>
                <a:t>Cabeçalho</a:t>
              </a:r>
              <a:r>
                <a:rPr lang="pt" sz="1600" dirty="0">
                  <a:solidFill>
                    <a:schemeClr val="bg1"/>
                  </a:solidFill>
                  <a:latin typeface="Huawei Sans" panose="020C0503030203020204" pitchFamily="34" charset="0"/>
                </a:rPr>
                <a:t> de Seção (SOH)</a:t>
              </a:r>
              <a:endParaRPr lang="en-US" sz="1600" kern="1200" dirty="0">
                <a:solidFill>
                  <a:schemeClr val="bg1"/>
                </a:solidFill>
                <a:latin typeface="Huawei Sans" panose="020C0503030203020204" pitchFamily="34" charset="0"/>
              </a:endParaRPr>
            </a:p>
          </p:txBody>
        </p:sp>
        <p:sp>
          <p:nvSpPr>
            <p:cNvPr id="10" name="任意多边形 9"/>
            <p:cNvSpPr/>
            <p:nvPr/>
          </p:nvSpPr>
          <p:spPr>
            <a:xfrm>
              <a:off x="7156434" y="2253396"/>
              <a:ext cx="2163675" cy="783404"/>
            </a:xfrm>
            <a:custGeom>
              <a:avLst/>
              <a:gdLst>
                <a:gd name="connsiteX0" fmla="*/ 0 w 1566809"/>
                <a:gd name="connsiteY0" fmla="*/ 78340 h 783404"/>
                <a:gd name="connsiteX1" fmla="*/ 78340 w 1566809"/>
                <a:gd name="connsiteY1" fmla="*/ 0 h 783404"/>
                <a:gd name="connsiteX2" fmla="*/ 1488469 w 1566809"/>
                <a:gd name="connsiteY2" fmla="*/ 0 h 783404"/>
                <a:gd name="connsiteX3" fmla="*/ 1566809 w 1566809"/>
                <a:gd name="connsiteY3" fmla="*/ 78340 h 783404"/>
                <a:gd name="connsiteX4" fmla="*/ 1566809 w 1566809"/>
                <a:gd name="connsiteY4" fmla="*/ 705064 h 783404"/>
                <a:gd name="connsiteX5" fmla="*/ 1488469 w 1566809"/>
                <a:gd name="connsiteY5" fmla="*/ 783404 h 783404"/>
                <a:gd name="connsiteX6" fmla="*/ 78340 w 1566809"/>
                <a:gd name="connsiteY6" fmla="*/ 783404 h 783404"/>
                <a:gd name="connsiteX7" fmla="*/ 0 w 1566809"/>
                <a:gd name="connsiteY7" fmla="*/ 705064 h 783404"/>
                <a:gd name="connsiteX8" fmla="*/ 0 w 1566809"/>
                <a:gd name="connsiteY8" fmla="*/ 78340 h 78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809" h="783404">
                  <a:moveTo>
                    <a:pt x="0" y="78340"/>
                  </a:moveTo>
                  <a:cubicBezTo>
                    <a:pt x="0" y="35074"/>
                    <a:pt x="35074" y="0"/>
                    <a:pt x="78340" y="0"/>
                  </a:cubicBezTo>
                  <a:lnTo>
                    <a:pt x="1488469" y="0"/>
                  </a:lnTo>
                  <a:cubicBezTo>
                    <a:pt x="1531735" y="0"/>
                    <a:pt x="1566809" y="35074"/>
                    <a:pt x="1566809" y="78340"/>
                  </a:cubicBezTo>
                  <a:lnTo>
                    <a:pt x="1566809" y="705064"/>
                  </a:lnTo>
                  <a:cubicBezTo>
                    <a:pt x="1566809" y="748330"/>
                    <a:pt x="1531735" y="783404"/>
                    <a:pt x="1488469" y="783404"/>
                  </a:cubicBezTo>
                  <a:lnTo>
                    <a:pt x="78340" y="783404"/>
                  </a:lnTo>
                  <a:cubicBezTo>
                    <a:pt x="35074" y="783404"/>
                    <a:pt x="0" y="748330"/>
                    <a:pt x="0" y="705064"/>
                  </a:cubicBezTo>
                  <a:lnTo>
                    <a:pt x="0" y="78340"/>
                  </a:lnTo>
                  <a:close/>
                </a:path>
              </a:pathLst>
            </a:custGeom>
            <a:solidFill>
              <a:srgbClr val="00B0F0"/>
            </a:solidFill>
            <a:ln>
              <a:noFill/>
            </a:ln>
          </p:spPr>
          <p:style>
            <a:lnRef idx="3">
              <a:scrgbClr r="0" g="0" b="0"/>
            </a:lnRef>
            <a:fillRef idx="1">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35645" tIns="35645" rIns="35645" bIns="35645" numCol="1" spcCol="1270" anchor="ctr" anchorCtr="0">
              <a:noAutofit/>
            </a:bodyPr>
            <a:lstStyle/>
            <a:p>
              <a:pPr lvl="0" algn="ctr" defTabSz="889000" rtl="0" fontAlgn="ctr">
                <a:lnSpc>
                  <a:spcPct val="90000"/>
                </a:lnSpc>
                <a:spcBef>
                  <a:spcPct val="0"/>
                </a:spcBef>
                <a:spcAft>
                  <a:spcPct val="35000"/>
                </a:spcAft>
              </a:pPr>
              <a:r>
                <a:rPr lang="pt-BR" sz="1600" dirty="0">
                  <a:solidFill>
                    <a:schemeClr val="bg1"/>
                  </a:solidFill>
                  <a:latin typeface="Huawei Sans" panose="020C0503030203020204" pitchFamily="34" charset="0"/>
                </a:rPr>
                <a:t>Cabeçalho</a:t>
              </a:r>
              <a:r>
                <a:rPr lang="pt" sz="1600" dirty="0">
                  <a:solidFill>
                    <a:schemeClr val="bg1"/>
                  </a:solidFill>
                  <a:latin typeface="Huawei Sans" panose="020C0503030203020204" pitchFamily="34" charset="0"/>
                </a:rPr>
                <a:t> de Seção de Regeneração (RSOH)</a:t>
              </a:r>
              <a:endParaRPr lang="en-US" sz="1600" kern="1200" dirty="0">
                <a:solidFill>
                  <a:schemeClr val="bg1"/>
                </a:solidFill>
                <a:latin typeface="Huawei Sans" panose="020C0503030203020204" pitchFamily="34" charset="0"/>
              </a:endParaRPr>
            </a:p>
          </p:txBody>
        </p:sp>
        <p:sp>
          <p:nvSpPr>
            <p:cNvPr id="12" name="任意多边形 11"/>
            <p:cNvSpPr/>
            <p:nvPr/>
          </p:nvSpPr>
          <p:spPr>
            <a:xfrm>
              <a:off x="7156434" y="3154312"/>
              <a:ext cx="2163675" cy="783404"/>
            </a:xfrm>
            <a:custGeom>
              <a:avLst/>
              <a:gdLst>
                <a:gd name="connsiteX0" fmla="*/ 0 w 1566809"/>
                <a:gd name="connsiteY0" fmla="*/ 78340 h 783404"/>
                <a:gd name="connsiteX1" fmla="*/ 78340 w 1566809"/>
                <a:gd name="connsiteY1" fmla="*/ 0 h 783404"/>
                <a:gd name="connsiteX2" fmla="*/ 1488469 w 1566809"/>
                <a:gd name="connsiteY2" fmla="*/ 0 h 783404"/>
                <a:gd name="connsiteX3" fmla="*/ 1566809 w 1566809"/>
                <a:gd name="connsiteY3" fmla="*/ 78340 h 783404"/>
                <a:gd name="connsiteX4" fmla="*/ 1566809 w 1566809"/>
                <a:gd name="connsiteY4" fmla="*/ 705064 h 783404"/>
                <a:gd name="connsiteX5" fmla="*/ 1488469 w 1566809"/>
                <a:gd name="connsiteY5" fmla="*/ 783404 h 783404"/>
                <a:gd name="connsiteX6" fmla="*/ 78340 w 1566809"/>
                <a:gd name="connsiteY6" fmla="*/ 783404 h 783404"/>
                <a:gd name="connsiteX7" fmla="*/ 0 w 1566809"/>
                <a:gd name="connsiteY7" fmla="*/ 705064 h 783404"/>
                <a:gd name="connsiteX8" fmla="*/ 0 w 1566809"/>
                <a:gd name="connsiteY8" fmla="*/ 78340 h 78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809" h="783404">
                  <a:moveTo>
                    <a:pt x="0" y="78340"/>
                  </a:moveTo>
                  <a:cubicBezTo>
                    <a:pt x="0" y="35074"/>
                    <a:pt x="35074" y="0"/>
                    <a:pt x="78340" y="0"/>
                  </a:cubicBezTo>
                  <a:lnTo>
                    <a:pt x="1488469" y="0"/>
                  </a:lnTo>
                  <a:cubicBezTo>
                    <a:pt x="1531735" y="0"/>
                    <a:pt x="1566809" y="35074"/>
                    <a:pt x="1566809" y="78340"/>
                  </a:cubicBezTo>
                  <a:lnTo>
                    <a:pt x="1566809" y="705064"/>
                  </a:lnTo>
                  <a:cubicBezTo>
                    <a:pt x="1566809" y="748330"/>
                    <a:pt x="1531735" y="783404"/>
                    <a:pt x="1488469" y="783404"/>
                  </a:cubicBezTo>
                  <a:lnTo>
                    <a:pt x="78340" y="783404"/>
                  </a:lnTo>
                  <a:cubicBezTo>
                    <a:pt x="35074" y="783404"/>
                    <a:pt x="0" y="748330"/>
                    <a:pt x="0" y="705064"/>
                  </a:cubicBezTo>
                  <a:lnTo>
                    <a:pt x="0" y="78340"/>
                  </a:lnTo>
                  <a:close/>
                </a:path>
              </a:pathLst>
            </a:custGeom>
            <a:solidFill>
              <a:srgbClr val="00B0F0"/>
            </a:solidFill>
            <a:ln>
              <a:noFill/>
            </a:ln>
          </p:spPr>
          <p:style>
            <a:lnRef idx="3">
              <a:scrgbClr r="0" g="0" b="0"/>
            </a:lnRef>
            <a:fillRef idx="1">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35645" tIns="35645" rIns="35645" bIns="35645" numCol="1" spcCol="1270" anchor="ctr" anchorCtr="0">
              <a:noAutofit/>
            </a:bodyPr>
            <a:lstStyle/>
            <a:p>
              <a:pPr lvl="0" algn="ctr" defTabSz="889000" rtl="0" fontAlgn="ctr">
                <a:lnSpc>
                  <a:spcPct val="90000"/>
                </a:lnSpc>
                <a:spcBef>
                  <a:spcPct val="0"/>
                </a:spcBef>
                <a:spcAft>
                  <a:spcPct val="35000"/>
                </a:spcAft>
              </a:pPr>
              <a:r>
                <a:rPr lang="pt-BR" sz="1600" dirty="0">
                  <a:solidFill>
                    <a:schemeClr val="bg1"/>
                  </a:solidFill>
                  <a:latin typeface="Huawei Sans" panose="020C0503030203020204" pitchFamily="34" charset="0"/>
                </a:rPr>
                <a:t>Cabeçalho</a:t>
              </a:r>
              <a:r>
                <a:rPr lang="pt" sz="1600" dirty="0">
                  <a:solidFill>
                    <a:schemeClr val="bg1"/>
                  </a:solidFill>
                  <a:latin typeface="Huawei Sans" panose="020C0503030203020204" pitchFamily="34" charset="0"/>
                </a:rPr>
                <a:t> de Seção de Multiplexação (MSOH)</a:t>
              </a:r>
              <a:endParaRPr lang="en-US" sz="1600" kern="1200" dirty="0">
                <a:solidFill>
                  <a:schemeClr val="bg1"/>
                </a:solidFill>
                <a:latin typeface="Huawei Sans" panose="020C0503030203020204" pitchFamily="34" charset="0"/>
              </a:endParaRPr>
            </a:p>
          </p:txBody>
        </p:sp>
        <p:sp>
          <p:nvSpPr>
            <p:cNvPr id="14" name="任意多边形 13"/>
            <p:cNvSpPr/>
            <p:nvPr/>
          </p:nvSpPr>
          <p:spPr>
            <a:xfrm>
              <a:off x="4962900" y="4505685"/>
              <a:ext cx="1566809" cy="783404"/>
            </a:xfrm>
            <a:custGeom>
              <a:avLst/>
              <a:gdLst>
                <a:gd name="connsiteX0" fmla="*/ 0 w 1566809"/>
                <a:gd name="connsiteY0" fmla="*/ 78340 h 783404"/>
                <a:gd name="connsiteX1" fmla="*/ 78340 w 1566809"/>
                <a:gd name="connsiteY1" fmla="*/ 0 h 783404"/>
                <a:gd name="connsiteX2" fmla="*/ 1488469 w 1566809"/>
                <a:gd name="connsiteY2" fmla="*/ 0 h 783404"/>
                <a:gd name="connsiteX3" fmla="*/ 1566809 w 1566809"/>
                <a:gd name="connsiteY3" fmla="*/ 78340 h 783404"/>
                <a:gd name="connsiteX4" fmla="*/ 1566809 w 1566809"/>
                <a:gd name="connsiteY4" fmla="*/ 705064 h 783404"/>
                <a:gd name="connsiteX5" fmla="*/ 1488469 w 1566809"/>
                <a:gd name="connsiteY5" fmla="*/ 783404 h 783404"/>
                <a:gd name="connsiteX6" fmla="*/ 78340 w 1566809"/>
                <a:gd name="connsiteY6" fmla="*/ 783404 h 783404"/>
                <a:gd name="connsiteX7" fmla="*/ 0 w 1566809"/>
                <a:gd name="connsiteY7" fmla="*/ 705064 h 783404"/>
                <a:gd name="connsiteX8" fmla="*/ 0 w 1566809"/>
                <a:gd name="connsiteY8" fmla="*/ 78340 h 78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809" h="783404">
                  <a:moveTo>
                    <a:pt x="0" y="78340"/>
                  </a:moveTo>
                  <a:cubicBezTo>
                    <a:pt x="0" y="35074"/>
                    <a:pt x="35074" y="0"/>
                    <a:pt x="78340" y="0"/>
                  </a:cubicBezTo>
                  <a:lnTo>
                    <a:pt x="1488469" y="0"/>
                  </a:lnTo>
                  <a:cubicBezTo>
                    <a:pt x="1531735" y="0"/>
                    <a:pt x="1566809" y="35074"/>
                    <a:pt x="1566809" y="78340"/>
                  </a:cubicBezTo>
                  <a:lnTo>
                    <a:pt x="1566809" y="705064"/>
                  </a:lnTo>
                  <a:cubicBezTo>
                    <a:pt x="1566809" y="748330"/>
                    <a:pt x="1531735" y="783404"/>
                    <a:pt x="1488469" y="783404"/>
                  </a:cubicBezTo>
                  <a:lnTo>
                    <a:pt x="78340" y="783404"/>
                  </a:lnTo>
                  <a:cubicBezTo>
                    <a:pt x="35074" y="783404"/>
                    <a:pt x="0" y="748330"/>
                    <a:pt x="0" y="705064"/>
                  </a:cubicBezTo>
                  <a:lnTo>
                    <a:pt x="0" y="78340"/>
                  </a:lnTo>
                  <a:close/>
                </a:path>
              </a:pathLst>
            </a:custGeom>
            <a:solidFill>
              <a:srgbClr val="00B0F0"/>
            </a:solidFill>
            <a:ln>
              <a:noFill/>
            </a:ln>
          </p:spPr>
          <p:style>
            <a:lnRef idx="3">
              <a:scrgbClr r="0" g="0" b="0"/>
            </a:lnRef>
            <a:fillRef idx="1">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35645" tIns="35645" rIns="35645" bIns="35645" numCol="1" spcCol="1270" anchor="ctr" anchorCtr="0">
              <a:noAutofit/>
            </a:bodyPr>
            <a:lstStyle/>
            <a:p>
              <a:pPr lvl="0" algn="ctr" defTabSz="889000" rtl="0" fontAlgn="ctr">
                <a:lnSpc>
                  <a:spcPct val="90000"/>
                </a:lnSpc>
                <a:spcBef>
                  <a:spcPct val="0"/>
                </a:spcBef>
                <a:spcAft>
                  <a:spcPct val="35000"/>
                </a:spcAft>
              </a:pPr>
              <a:r>
                <a:rPr lang="pt-BR" sz="1600" dirty="0">
                  <a:solidFill>
                    <a:schemeClr val="bg1"/>
                  </a:solidFill>
                  <a:latin typeface="Huawei Sans" panose="020C0503030203020204" pitchFamily="34" charset="0"/>
                </a:rPr>
                <a:t>Cabeçalho</a:t>
              </a:r>
              <a:r>
                <a:rPr lang="pt" sz="1600" dirty="0">
                  <a:solidFill>
                    <a:schemeClr val="bg1"/>
                  </a:solidFill>
                  <a:latin typeface="Huawei Sans" panose="020C0503030203020204" pitchFamily="34" charset="0"/>
                </a:rPr>
                <a:t> de Caminho (POH)</a:t>
              </a:r>
              <a:endParaRPr lang="en-US" sz="1600" kern="1200" dirty="0">
                <a:solidFill>
                  <a:schemeClr val="bg1"/>
                </a:solidFill>
                <a:latin typeface="Huawei Sans" panose="020C0503030203020204" pitchFamily="34" charset="0"/>
              </a:endParaRPr>
            </a:p>
          </p:txBody>
        </p:sp>
        <p:sp>
          <p:nvSpPr>
            <p:cNvPr id="16" name="任意多边形 15"/>
            <p:cNvSpPr/>
            <p:nvPr/>
          </p:nvSpPr>
          <p:spPr>
            <a:xfrm>
              <a:off x="7156434" y="4055227"/>
              <a:ext cx="2163675" cy="783404"/>
            </a:xfrm>
            <a:custGeom>
              <a:avLst/>
              <a:gdLst>
                <a:gd name="connsiteX0" fmla="*/ 0 w 1566809"/>
                <a:gd name="connsiteY0" fmla="*/ 78340 h 783404"/>
                <a:gd name="connsiteX1" fmla="*/ 78340 w 1566809"/>
                <a:gd name="connsiteY1" fmla="*/ 0 h 783404"/>
                <a:gd name="connsiteX2" fmla="*/ 1488469 w 1566809"/>
                <a:gd name="connsiteY2" fmla="*/ 0 h 783404"/>
                <a:gd name="connsiteX3" fmla="*/ 1566809 w 1566809"/>
                <a:gd name="connsiteY3" fmla="*/ 78340 h 783404"/>
                <a:gd name="connsiteX4" fmla="*/ 1566809 w 1566809"/>
                <a:gd name="connsiteY4" fmla="*/ 705064 h 783404"/>
                <a:gd name="connsiteX5" fmla="*/ 1488469 w 1566809"/>
                <a:gd name="connsiteY5" fmla="*/ 783404 h 783404"/>
                <a:gd name="connsiteX6" fmla="*/ 78340 w 1566809"/>
                <a:gd name="connsiteY6" fmla="*/ 783404 h 783404"/>
                <a:gd name="connsiteX7" fmla="*/ 0 w 1566809"/>
                <a:gd name="connsiteY7" fmla="*/ 705064 h 783404"/>
                <a:gd name="connsiteX8" fmla="*/ 0 w 1566809"/>
                <a:gd name="connsiteY8" fmla="*/ 78340 h 78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809" h="783404">
                  <a:moveTo>
                    <a:pt x="0" y="78340"/>
                  </a:moveTo>
                  <a:cubicBezTo>
                    <a:pt x="0" y="35074"/>
                    <a:pt x="35074" y="0"/>
                    <a:pt x="78340" y="0"/>
                  </a:cubicBezTo>
                  <a:lnTo>
                    <a:pt x="1488469" y="0"/>
                  </a:lnTo>
                  <a:cubicBezTo>
                    <a:pt x="1531735" y="0"/>
                    <a:pt x="1566809" y="35074"/>
                    <a:pt x="1566809" y="78340"/>
                  </a:cubicBezTo>
                  <a:lnTo>
                    <a:pt x="1566809" y="705064"/>
                  </a:lnTo>
                  <a:cubicBezTo>
                    <a:pt x="1566809" y="748330"/>
                    <a:pt x="1531735" y="783404"/>
                    <a:pt x="1488469" y="783404"/>
                  </a:cubicBezTo>
                  <a:lnTo>
                    <a:pt x="78340" y="783404"/>
                  </a:lnTo>
                  <a:cubicBezTo>
                    <a:pt x="35074" y="783404"/>
                    <a:pt x="0" y="748330"/>
                    <a:pt x="0" y="705064"/>
                  </a:cubicBezTo>
                  <a:lnTo>
                    <a:pt x="0" y="78340"/>
                  </a:lnTo>
                  <a:close/>
                </a:path>
              </a:pathLst>
            </a:custGeom>
            <a:solidFill>
              <a:srgbClr val="00B0F0"/>
            </a:solidFill>
            <a:ln>
              <a:noFill/>
            </a:ln>
          </p:spPr>
          <p:style>
            <a:lnRef idx="3">
              <a:scrgbClr r="0" g="0" b="0"/>
            </a:lnRef>
            <a:fillRef idx="1">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35645" tIns="35645" rIns="35645" bIns="35645" numCol="1" spcCol="1270" anchor="ctr" anchorCtr="0">
              <a:noAutofit/>
            </a:bodyPr>
            <a:lstStyle/>
            <a:p>
              <a:pPr lvl="0" algn="ctr" defTabSz="889000" rtl="0" fontAlgn="ctr">
                <a:lnSpc>
                  <a:spcPct val="90000"/>
                </a:lnSpc>
                <a:spcBef>
                  <a:spcPct val="0"/>
                </a:spcBef>
                <a:spcAft>
                  <a:spcPct val="35000"/>
                </a:spcAft>
              </a:pPr>
              <a:r>
                <a:rPr lang="pt-BR" sz="1600" dirty="0">
                  <a:solidFill>
                    <a:schemeClr val="bg1"/>
                  </a:solidFill>
                  <a:latin typeface="Huawei Sans" panose="020C0503030203020204" pitchFamily="34" charset="0"/>
                </a:rPr>
                <a:t>Cabeçalho</a:t>
              </a:r>
              <a:r>
                <a:rPr lang="pt" sz="1600" dirty="0">
                  <a:solidFill>
                    <a:schemeClr val="bg1"/>
                  </a:solidFill>
                  <a:latin typeface="Huawei Sans" panose="020C0503030203020204" pitchFamily="34" charset="0"/>
                </a:rPr>
                <a:t> de caminho de ordem superior (HPOH)</a:t>
              </a:r>
              <a:endParaRPr lang="en-US" sz="1600" kern="1200" dirty="0">
                <a:solidFill>
                  <a:schemeClr val="bg1"/>
                </a:solidFill>
                <a:latin typeface="Huawei Sans" panose="020C0503030203020204" pitchFamily="34" charset="0"/>
              </a:endParaRPr>
            </a:p>
          </p:txBody>
        </p:sp>
        <p:sp>
          <p:nvSpPr>
            <p:cNvPr id="18" name="任意多边形 17"/>
            <p:cNvSpPr/>
            <p:nvPr/>
          </p:nvSpPr>
          <p:spPr>
            <a:xfrm>
              <a:off x="7156434" y="4956143"/>
              <a:ext cx="2163675" cy="783404"/>
            </a:xfrm>
            <a:custGeom>
              <a:avLst/>
              <a:gdLst>
                <a:gd name="connsiteX0" fmla="*/ 0 w 1566809"/>
                <a:gd name="connsiteY0" fmla="*/ 78340 h 783404"/>
                <a:gd name="connsiteX1" fmla="*/ 78340 w 1566809"/>
                <a:gd name="connsiteY1" fmla="*/ 0 h 783404"/>
                <a:gd name="connsiteX2" fmla="*/ 1488469 w 1566809"/>
                <a:gd name="connsiteY2" fmla="*/ 0 h 783404"/>
                <a:gd name="connsiteX3" fmla="*/ 1566809 w 1566809"/>
                <a:gd name="connsiteY3" fmla="*/ 78340 h 783404"/>
                <a:gd name="connsiteX4" fmla="*/ 1566809 w 1566809"/>
                <a:gd name="connsiteY4" fmla="*/ 705064 h 783404"/>
                <a:gd name="connsiteX5" fmla="*/ 1488469 w 1566809"/>
                <a:gd name="connsiteY5" fmla="*/ 783404 h 783404"/>
                <a:gd name="connsiteX6" fmla="*/ 78340 w 1566809"/>
                <a:gd name="connsiteY6" fmla="*/ 783404 h 783404"/>
                <a:gd name="connsiteX7" fmla="*/ 0 w 1566809"/>
                <a:gd name="connsiteY7" fmla="*/ 705064 h 783404"/>
                <a:gd name="connsiteX8" fmla="*/ 0 w 1566809"/>
                <a:gd name="connsiteY8" fmla="*/ 78340 h 78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809" h="783404">
                  <a:moveTo>
                    <a:pt x="0" y="78340"/>
                  </a:moveTo>
                  <a:cubicBezTo>
                    <a:pt x="0" y="35074"/>
                    <a:pt x="35074" y="0"/>
                    <a:pt x="78340" y="0"/>
                  </a:cubicBezTo>
                  <a:lnTo>
                    <a:pt x="1488469" y="0"/>
                  </a:lnTo>
                  <a:cubicBezTo>
                    <a:pt x="1531735" y="0"/>
                    <a:pt x="1566809" y="35074"/>
                    <a:pt x="1566809" y="78340"/>
                  </a:cubicBezTo>
                  <a:lnTo>
                    <a:pt x="1566809" y="705064"/>
                  </a:lnTo>
                  <a:cubicBezTo>
                    <a:pt x="1566809" y="748330"/>
                    <a:pt x="1531735" y="783404"/>
                    <a:pt x="1488469" y="783404"/>
                  </a:cubicBezTo>
                  <a:lnTo>
                    <a:pt x="78340" y="783404"/>
                  </a:lnTo>
                  <a:cubicBezTo>
                    <a:pt x="35074" y="783404"/>
                    <a:pt x="0" y="748330"/>
                    <a:pt x="0" y="705064"/>
                  </a:cubicBezTo>
                  <a:lnTo>
                    <a:pt x="0" y="78340"/>
                  </a:lnTo>
                  <a:close/>
                </a:path>
              </a:pathLst>
            </a:custGeom>
            <a:solidFill>
              <a:srgbClr val="00B0F0"/>
            </a:solidFill>
            <a:ln>
              <a:noFill/>
            </a:ln>
          </p:spPr>
          <p:style>
            <a:lnRef idx="3">
              <a:scrgbClr r="0" g="0" b="0"/>
            </a:lnRef>
            <a:fillRef idx="1">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35645" tIns="35645" rIns="35645" bIns="35645" numCol="1" spcCol="1270" anchor="ctr" anchorCtr="0">
              <a:noAutofit/>
            </a:bodyPr>
            <a:lstStyle/>
            <a:p>
              <a:pPr lvl="0" algn="ctr" defTabSz="889000" rtl="0" fontAlgn="ctr">
                <a:lnSpc>
                  <a:spcPct val="90000"/>
                </a:lnSpc>
                <a:spcBef>
                  <a:spcPct val="0"/>
                </a:spcBef>
                <a:spcAft>
                  <a:spcPct val="35000"/>
                </a:spcAft>
              </a:pPr>
              <a:r>
                <a:rPr lang="pt-BR" sz="1600" dirty="0">
                  <a:solidFill>
                    <a:schemeClr val="bg1"/>
                  </a:solidFill>
                  <a:latin typeface="Huawei Sans" panose="020C0503030203020204" pitchFamily="34" charset="0"/>
                </a:rPr>
                <a:t>Cabeçalho</a:t>
              </a:r>
              <a:r>
                <a:rPr lang="pt" sz="1600" dirty="0">
                  <a:solidFill>
                    <a:schemeClr val="bg1"/>
                  </a:solidFill>
                  <a:latin typeface="Huawei Sans" panose="020C0503030203020204" pitchFamily="34" charset="0"/>
                </a:rPr>
                <a:t> de caminho de ordem inferior (LPOH)</a:t>
              </a:r>
              <a:endParaRPr lang="en-US" sz="1600" kern="1200" dirty="0">
                <a:solidFill>
                  <a:schemeClr val="bg1"/>
                </a:solidFill>
                <a:latin typeface="Huawei Sans" panose="020C0503030203020204" pitchFamily="34" charset="0"/>
              </a:endParaRPr>
            </a:p>
          </p:txBody>
        </p:sp>
      </p:grpSp>
      <p:cxnSp>
        <p:nvCxnSpPr>
          <p:cNvPr id="20" name="直接连接符 19"/>
          <p:cNvCxnSpPr/>
          <p:nvPr/>
        </p:nvCxnSpPr>
        <p:spPr>
          <a:xfrm>
            <a:off x="4336175" y="3036800"/>
            <a:ext cx="0" cy="1919343"/>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4336175" y="3036800"/>
            <a:ext cx="626725"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4336175" y="4956143"/>
            <a:ext cx="626725" cy="0"/>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3709450" y="3939216"/>
            <a:ext cx="626725" cy="0"/>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6828142" y="2631163"/>
            <a:ext cx="0" cy="1046297"/>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6523359" y="3069564"/>
            <a:ext cx="306000" cy="0"/>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6826581" y="2628928"/>
            <a:ext cx="324000" cy="0"/>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6835709" y="3677460"/>
            <a:ext cx="32400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6828142" y="4477191"/>
            <a:ext cx="0" cy="1046297"/>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6523359" y="4915592"/>
            <a:ext cx="306000"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6826581" y="4474956"/>
            <a:ext cx="324000" cy="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6835709" y="5523488"/>
            <a:ext cx="32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3476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BR" dirty="0"/>
              <a:t>C</a:t>
            </a:r>
            <a:r>
              <a:rPr lang="pt-BR" dirty="0">
                <a:latin typeface="Huawei Sans" panose="020C0503030203020204" pitchFamily="34" charset="0"/>
              </a:rPr>
              <a:t>abeçalho</a:t>
            </a:r>
            <a:r>
              <a:rPr lang="pt" dirty="0">
                <a:latin typeface="Huawei Sans" panose="020C0503030203020204" pitchFamily="34" charset="0"/>
              </a:rPr>
              <a:t> de Seção (SOH – Section Overhead)</a:t>
            </a:r>
            <a:endParaRPr lang="en-US" altLang="zh-CN" dirty="0">
              <a:latin typeface="Huawei Sans" panose="020C0503030203020204" pitchFamily="34" charset="0"/>
            </a:endParaRPr>
          </a:p>
        </p:txBody>
      </p:sp>
      <p:grpSp>
        <p:nvGrpSpPr>
          <p:cNvPr id="3" name="Group 245"/>
          <p:cNvGrpSpPr/>
          <p:nvPr/>
        </p:nvGrpSpPr>
        <p:grpSpPr bwMode="auto">
          <a:xfrm>
            <a:off x="956513" y="1272323"/>
            <a:ext cx="3568210" cy="3560607"/>
            <a:chOff x="274" y="975"/>
            <a:chExt cx="2406" cy="2433"/>
          </a:xfrm>
        </p:grpSpPr>
        <p:sp>
          <p:nvSpPr>
            <p:cNvPr id="5" name="Rectangle 48"/>
            <p:cNvSpPr>
              <a:spLocks noChangeArrowheads="1"/>
            </p:cNvSpPr>
            <p:nvPr/>
          </p:nvSpPr>
          <p:spPr bwMode="auto">
            <a:xfrm>
              <a:off x="499" y="1173"/>
              <a:ext cx="237"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6" name="Rectangle 49"/>
            <p:cNvSpPr>
              <a:spLocks noChangeArrowheads="1"/>
            </p:cNvSpPr>
            <p:nvPr/>
          </p:nvSpPr>
          <p:spPr bwMode="auto">
            <a:xfrm>
              <a:off x="559"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A1</a:t>
              </a:r>
              <a:endParaRPr lang="en-US" altLang="zh-CN" sz="1200" b="1" dirty="0">
                <a:latin typeface="Huawei Sans" panose="020C0503030203020204" pitchFamily="34" charset="0"/>
              </a:endParaRPr>
            </a:p>
          </p:txBody>
        </p:sp>
        <p:sp>
          <p:nvSpPr>
            <p:cNvPr id="7" name="Rectangle 50"/>
            <p:cNvSpPr>
              <a:spLocks noChangeArrowheads="1"/>
            </p:cNvSpPr>
            <p:nvPr/>
          </p:nvSpPr>
          <p:spPr bwMode="auto">
            <a:xfrm>
              <a:off x="742"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 name="Rectangle 51"/>
            <p:cNvSpPr>
              <a:spLocks noChangeArrowheads="1"/>
            </p:cNvSpPr>
            <p:nvPr/>
          </p:nvSpPr>
          <p:spPr bwMode="auto">
            <a:xfrm>
              <a:off x="792"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A1</a:t>
              </a:r>
              <a:endParaRPr lang="en-US" altLang="zh-CN" sz="1200" b="1" dirty="0">
                <a:latin typeface="Huawei Sans" panose="020C0503030203020204" pitchFamily="34" charset="0"/>
              </a:endParaRPr>
            </a:p>
          </p:txBody>
        </p:sp>
        <p:sp>
          <p:nvSpPr>
            <p:cNvPr id="9" name="Rectangle 52"/>
            <p:cNvSpPr>
              <a:spLocks noChangeArrowheads="1"/>
            </p:cNvSpPr>
            <p:nvPr/>
          </p:nvSpPr>
          <p:spPr bwMode="auto">
            <a:xfrm>
              <a:off x="984"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 name="Rectangle 53"/>
            <p:cNvSpPr>
              <a:spLocks noChangeArrowheads="1"/>
            </p:cNvSpPr>
            <p:nvPr/>
          </p:nvSpPr>
          <p:spPr bwMode="auto">
            <a:xfrm>
              <a:off x="1034"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A1</a:t>
              </a:r>
              <a:endParaRPr lang="en-US" altLang="zh-CN" sz="1200" b="1" dirty="0">
                <a:latin typeface="Huawei Sans" panose="020C0503030203020204" pitchFamily="34" charset="0"/>
              </a:endParaRPr>
            </a:p>
          </p:txBody>
        </p:sp>
        <p:sp>
          <p:nvSpPr>
            <p:cNvPr id="11" name="Rectangle 54"/>
            <p:cNvSpPr>
              <a:spLocks noChangeArrowheads="1"/>
            </p:cNvSpPr>
            <p:nvPr/>
          </p:nvSpPr>
          <p:spPr bwMode="auto">
            <a:xfrm>
              <a:off x="1226" y="1173"/>
              <a:ext cx="237"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 name="Rectangle 55"/>
            <p:cNvSpPr>
              <a:spLocks noChangeArrowheads="1"/>
            </p:cNvSpPr>
            <p:nvPr/>
          </p:nvSpPr>
          <p:spPr bwMode="auto">
            <a:xfrm>
              <a:off x="1268"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A2</a:t>
              </a:r>
              <a:endParaRPr lang="en-US" altLang="zh-CN" sz="1200" b="1" dirty="0">
                <a:latin typeface="Huawei Sans" panose="020C0503030203020204" pitchFamily="34" charset="0"/>
              </a:endParaRPr>
            </a:p>
          </p:txBody>
        </p:sp>
        <p:sp>
          <p:nvSpPr>
            <p:cNvPr id="13" name="Rectangle 56"/>
            <p:cNvSpPr>
              <a:spLocks noChangeArrowheads="1"/>
            </p:cNvSpPr>
            <p:nvPr/>
          </p:nvSpPr>
          <p:spPr bwMode="auto">
            <a:xfrm>
              <a:off x="1469"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4" name="Rectangle 57"/>
            <p:cNvSpPr>
              <a:spLocks noChangeArrowheads="1"/>
            </p:cNvSpPr>
            <p:nvPr/>
          </p:nvSpPr>
          <p:spPr bwMode="auto">
            <a:xfrm>
              <a:off x="1510"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A2</a:t>
              </a:r>
              <a:endParaRPr lang="en-US" altLang="zh-CN" sz="1200" b="1" dirty="0">
                <a:latin typeface="Huawei Sans" panose="020C0503030203020204" pitchFamily="34" charset="0"/>
              </a:endParaRPr>
            </a:p>
          </p:txBody>
        </p:sp>
        <p:sp>
          <p:nvSpPr>
            <p:cNvPr id="15" name="Rectangle 58"/>
            <p:cNvSpPr>
              <a:spLocks noChangeArrowheads="1"/>
            </p:cNvSpPr>
            <p:nvPr/>
          </p:nvSpPr>
          <p:spPr bwMode="auto">
            <a:xfrm>
              <a:off x="1711"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6" name="Rectangle 59"/>
            <p:cNvSpPr>
              <a:spLocks noChangeArrowheads="1"/>
            </p:cNvSpPr>
            <p:nvPr/>
          </p:nvSpPr>
          <p:spPr bwMode="auto">
            <a:xfrm>
              <a:off x="1762"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A2</a:t>
              </a:r>
              <a:endParaRPr lang="en-US" altLang="zh-CN" sz="1200" b="1" dirty="0">
                <a:latin typeface="Huawei Sans" panose="020C0503030203020204" pitchFamily="34" charset="0"/>
              </a:endParaRPr>
            </a:p>
          </p:txBody>
        </p:sp>
        <p:sp>
          <p:nvSpPr>
            <p:cNvPr id="17" name="Rectangle 60"/>
            <p:cNvSpPr>
              <a:spLocks noChangeArrowheads="1"/>
            </p:cNvSpPr>
            <p:nvPr/>
          </p:nvSpPr>
          <p:spPr bwMode="auto">
            <a:xfrm>
              <a:off x="1953" y="1173"/>
              <a:ext cx="237"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8" name="Rectangle 61"/>
            <p:cNvSpPr>
              <a:spLocks noChangeArrowheads="1"/>
            </p:cNvSpPr>
            <p:nvPr/>
          </p:nvSpPr>
          <p:spPr bwMode="auto">
            <a:xfrm>
              <a:off x="2014" y="1207"/>
              <a:ext cx="9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J0</a:t>
              </a:r>
              <a:endParaRPr lang="en-US" altLang="zh-CN" sz="1200" b="1" dirty="0">
                <a:latin typeface="Huawei Sans" panose="020C0503030203020204" pitchFamily="34" charset="0"/>
              </a:endParaRPr>
            </a:p>
          </p:txBody>
        </p:sp>
        <p:sp>
          <p:nvSpPr>
            <p:cNvPr id="19" name="Rectangle 62"/>
            <p:cNvSpPr>
              <a:spLocks noChangeArrowheads="1"/>
            </p:cNvSpPr>
            <p:nvPr/>
          </p:nvSpPr>
          <p:spPr bwMode="auto">
            <a:xfrm>
              <a:off x="2196"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20" name="Line 63"/>
            <p:cNvSpPr>
              <a:spLocks noChangeShapeType="1"/>
            </p:cNvSpPr>
            <p:nvPr/>
          </p:nvSpPr>
          <p:spPr bwMode="auto">
            <a:xfrm>
              <a:off x="2235" y="1230"/>
              <a:ext cx="160" cy="115"/>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21" name="Line 64"/>
            <p:cNvSpPr>
              <a:spLocks noChangeShapeType="1"/>
            </p:cNvSpPr>
            <p:nvPr/>
          </p:nvSpPr>
          <p:spPr bwMode="auto">
            <a:xfrm flipV="1">
              <a:off x="2234" y="1228"/>
              <a:ext cx="160" cy="11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22" name="Rectangle 65"/>
            <p:cNvSpPr>
              <a:spLocks noChangeArrowheads="1"/>
            </p:cNvSpPr>
            <p:nvPr/>
          </p:nvSpPr>
          <p:spPr bwMode="auto">
            <a:xfrm>
              <a:off x="2301" y="1167"/>
              <a:ext cx="38"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C0C0C0"/>
                  </a:solidFill>
                  <a:latin typeface="Huawei Sans" panose="020C0503030203020204" pitchFamily="34" charset="0"/>
                </a:rPr>
                <a:t>*</a:t>
              </a:r>
              <a:endParaRPr lang="en-US" altLang="zh-CN" sz="1200" b="1" dirty="0">
                <a:latin typeface="Huawei Sans" panose="020C0503030203020204" pitchFamily="34" charset="0"/>
              </a:endParaRPr>
            </a:p>
          </p:txBody>
        </p:sp>
        <p:sp>
          <p:nvSpPr>
            <p:cNvPr id="23" name="Rectangle 66"/>
            <p:cNvSpPr>
              <a:spLocks noChangeArrowheads="1"/>
            </p:cNvSpPr>
            <p:nvPr/>
          </p:nvSpPr>
          <p:spPr bwMode="auto">
            <a:xfrm>
              <a:off x="2297" y="1161"/>
              <a:ext cx="38"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t>
              </a:r>
              <a:endParaRPr lang="en-US" altLang="zh-CN" sz="1200" b="1" dirty="0">
                <a:latin typeface="Huawei Sans" panose="020C0503030203020204" pitchFamily="34" charset="0"/>
              </a:endParaRPr>
            </a:p>
          </p:txBody>
        </p:sp>
        <p:sp>
          <p:nvSpPr>
            <p:cNvPr id="24" name="Rectangle 67"/>
            <p:cNvSpPr>
              <a:spLocks noChangeArrowheads="1"/>
            </p:cNvSpPr>
            <p:nvPr/>
          </p:nvSpPr>
          <p:spPr bwMode="auto">
            <a:xfrm>
              <a:off x="2441" y="1177"/>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25" name="Line 68"/>
            <p:cNvSpPr>
              <a:spLocks noChangeShapeType="1"/>
            </p:cNvSpPr>
            <p:nvPr/>
          </p:nvSpPr>
          <p:spPr bwMode="auto">
            <a:xfrm>
              <a:off x="2478" y="1230"/>
              <a:ext cx="159" cy="115"/>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26" name="Line 69"/>
            <p:cNvSpPr>
              <a:spLocks noChangeShapeType="1"/>
            </p:cNvSpPr>
            <p:nvPr/>
          </p:nvSpPr>
          <p:spPr bwMode="auto">
            <a:xfrm flipV="1">
              <a:off x="2476" y="1228"/>
              <a:ext cx="160" cy="11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27" name="Rectangle 70"/>
            <p:cNvSpPr>
              <a:spLocks noChangeArrowheads="1"/>
            </p:cNvSpPr>
            <p:nvPr/>
          </p:nvSpPr>
          <p:spPr bwMode="auto">
            <a:xfrm>
              <a:off x="2543" y="1167"/>
              <a:ext cx="38"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C0C0C0"/>
                  </a:solidFill>
                  <a:latin typeface="Huawei Sans" panose="020C0503030203020204" pitchFamily="34" charset="0"/>
                </a:rPr>
                <a:t>*</a:t>
              </a:r>
              <a:endParaRPr lang="en-US" altLang="zh-CN" sz="1200" b="1" dirty="0">
                <a:latin typeface="Huawei Sans" panose="020C0503030203020204" pitchFamily="34" charset="0"/>
              </a:endParaRPr>
            </a:p>
          </p:txBody>
        </p:sp>
        <p:sp>
          <p:nvSpPr>
            <p:cNvPr id="28" name="Rectangle 71"/>
            <p:cNvSpPr>
              <a:spLocks noChangeArrowheads="1"/>
            </p:cNvSpPr>
            <p:nvPr/>
          </p:nvSpPr>
          <p:spPr bwMode="auto">
            <a:xfrm>
              <a:off x="2539" y="1161"/>
              <a:ext cx="38"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t>
              </a:r>
              <a:endParaRPr lang="en-US" altLang="zh-CN" sz="1200" b="1" dirty="0">
                <a:latin typeface="Huawei Sans" panose="020C0503030203020204" pitchFamily="34" charset="0"/>
              </a:endParaRPr>
            </a:p>
          </p:txBody>
        </p:sp>
        <p:sp>
          <p:nvSpPr>
            <p:cNvPr id="29" name="Rectangle 72"/>
            <p:cNvSpPr>
              <a:spLocks noChangeArrowheads="1"/>
            </p:cNvSpPr>
            <p:nvPr/>
          </p:nvSpPr>
          <p:spPr bwMode="auto">
            <a:xfrm>
              <a:off x="501" y="1415"/>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0" name="Rectangle 73"/>
            <p:cNvSpPr>
              <a:spLocks noChangeArrowheads="1"/>
            </p:cNvSpPr>
            <p:nvPr/>
          </p:nvSpPr>
          <p:spPr bwMode="auto">
            <a:xfrm>
              <a:off x="549" y="1460"/>
              <a:ext cx="121"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B1</a:t>
              </a:r>
              <a:endParaRPr lang="en-US" altLang="zh-CN" sz="1200" b="1" dirty="0">
                <a:latin typeface="Huawei Sans" panose="020C0503030203020204" pitchFamily="34" charset="0"/>
              </a:endParaRPr>
            </a:p>
          </p:txBody>
        </p:sp>
        <p:sp>
          <p:nvSpPr>
            <p:cNvPr id="31" name="Rectangle 74"/>
            <p:cNvSpPr>
              <a:spLocks noChangeArrowheads="1"/>
            </p:cNvSpPr>
            <p:nvPr/>
          </p:nvSpPr>
          <p:spPr bwMode="auto">
            <a:xfrm>
              <a:off x="744" y="1415"/>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2" name="Rectangle 75"/>
            <p:cNvSpPr>
              <a:spLocks noChangeArrowheads="1"/>
            </p:cNvSpPr>
            <p:nvPr/>
          </p:nvSpPr>
          <p:spPr bwMode="auto">
            <a:xfrm>
              <a:off x="986" y="1415"/>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3" name="Rectangle 76"/>
            <p:cNvSpPr>
              <a:spLocks noChangeArrowheads="1"/>
            </p:cNvSpPr>
            <p:nvPr/>
          </p:nvSpPr>
          <p:spPr bwMode="auto">
            <a:xfrm>
              <a:off x="1228" y="1415"/>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4" name="Rectangle 77"/>
            <p:cNvSpPr>
              <a:spLocks noChangeArrowheads="1"/>
            </p:cNvSpPr>
            <p:nvPr/>
          </p:nvSpPr>
          <p:spPr bwMode="auto">
            <a:xfrm>
              <a:off x="1298" y="1430"/>
              <a:ext cx="11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E1</a:t>
              </a:r>
              <a:endParaRPr lang="en-US" altLang="zh-CN" sz="1200" b="1" dirty="0">
                <a:latin typeface="Huawei Sans" panose="020C0503030203020204" pitchFamily="34" charset="0"/>
              </a:endParaRPr>
            </a:p>
          </p:txBody>
        </p:sp>
        <p:sp>
          <p:nvSpPr>
            <p:cNvPr id="35" name="Rectangle 78"/>
            <p:cNvSpPr>
              <a:spLocks noChangeArrowheads="1"/>
            </p:cNvSpPr>
            <p:nvPr/>
          </p:nvSpPr>
          <p:spPr bwMode="auto">
            <a:xfrm>
              <a:off x="1471" y="1415"/>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6" name="Rectangle 79"/>
            <p:cNvSpPr>
              <a:spLocks noChangeArrowheads="1"/>
            </p:cNvSpPr>
            <p:nvPr/>
          </p:nvSpPr>
          <p:spPr bwMode="auto">
            <a:xfrm>
              <a:off x="1713" y="1415"/>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7" name="Rectangle 80"/>
            <p:cNvSpPr>
              <a:spLocks noChangeArrowheads="1"/>
            </p:cNvSpPr>
            <p:nvPr/>
          </p:nvSpPr>
          <p:spPr bwMode="auto">
            <a:xfrm>
              <a:off x="1955" y="1415"/>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8" name="Rectangle 81"/>
            <p:cNvSpPr>
              <a:spLocks noChangeArrowheads="1"/>
            </p:cNvSpPr>
            <p:nvPr/>
          </p:nvSpPr>
          <p:spPr bwMode="auto">
            <a:xfrm>
              <a:off x="2014" y="1450"/>
              <a:ext cx="113"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F1</a:t>
              </a:r>
              <a:endParaRPr lang="en-US" altLang="zh-CN" sz="1200" b="1" dirty="0">
                <a:latin typeface="Huawei Sans" panose="020C0503030203020204" pitchFamily="34" charset="0"/>
              </a:endParaRPr>
            </a:p>
          </p:txBody>
        </p:sp>
        <p:sp>
          <p:nvSpPr>
            <p:cNvPr id="39" name="Rectangle 82"/>
            <p:cNvSpPr>
              <a:spLocks noChangeArrowheads="1"/>
            </p:cNvSpPr>
            <p:nvPr/>
          </p:nvSpPr>
          <p:spPr bwMode="auto">
            <a:xfrm>
              <a:off x="2199" y="1415"/>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0" name="Line 83"/>
            <p:cNvSpPr>
              <a:spLocks noChangeShapeType="1"/>
            </p:cNvSpPr>
            <p:nvPr/>
          </p:nvSpPr>
          <p:spPr bwMode="auto">
            <a:xfrm>
              <a:off x="2235" y="1466"/>
              <a:ext cx="160" cy="117"/>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41" name="Line 84"/>
            <p:cNvSpPr>
              <a:spLocks noChangeShapeType="1"/>
            </p:cNvSpPr>
            <p:nvPr/>
          </p:nvSpPr>
          <p:spPr bwMode="auto">
            <a:xfrm flipV="1">
              <a:off x="2234" y="1466"/>
              <a:ext cx="160" cy="11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42" name="Rectangle 85"/>
            <p:cNvSpPr>
              <a:spLocks noChangeArrowheads="1"/>
            </p:cNvSpPr>
            <p:nvPr/>
          </p:nvSpPr>
          <p:spPr bwMode="auto">
            <a:xfrm>
              <a:off x="2441" y="1405"/>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3" name="Line 86"/>
            <p:cNvSpPr>
              <a:spLocks noChangeShapeType="1"/>
            </p:cNvSpPr>
            <p:nvPr/>
          </p:nvSpPr>
          <p:spPr bwMode="auto">
            <a:xfrm>
              <a:off x="2478" y="1466"/>
              <a:ext cx="159" cy="117"/>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44" name="Line 87"/>
            <p:cNvSpPr>
              <a:spLocks noChangeShapeType="1"/>
            </p:cNvSpPr>
            <p:nvPr/>
          </p:nvSpPr>
          <p:spPr bwMode="auto">
            <a:xfrm flipV="1">
              <a:off x="2476" y="1466"/>
              <a:ext cx="160" cy="11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45" name="Rectangle 88"/>
            <p:cNvSpPr>
              <a:spLocks noChangeArrowheads="1"/>
            </p:cNvSpPr>
            <p:nvPr/>
          </p:nvSpPr>
          <p:spPr bwMode="auto">
            <a:xfrm>
              <a:off x="501" y="1651"/>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6" name="Rectangle 89"/>
            <p:cNvSpPr>
              <a:spLocks noChangeArrowheads="1"/>
            </p:cNvSpPr>
            <p:nvPr/>
          </p:nvSpPr>
          <p:spPr bwMode="auto">
            <a:xfrm>
              <a:off x="549" y="169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D1</a:t>
              </a:r>
              <a:endParaRPr lang="en-US" altLang="zh-CN" sz="1200" b="1" dirty="0">
                <a:latin typeface="Huawei Sans" panose="020C0503030203020204" pitchFamily="34" charset="0"/>
              </a:endParaRPr>
            </a:p>
          </p:txBody>
        </p:sp>
        <p:sp>
          <p:nvSpPr>
            <p:cNvPr id="47" name="Rectangle 90"/>
            <p:cNvSpPr>
              <a:spLocks noChangeArrowheads="1"/>
            </p:cNvSpPr>
            <p:nvPr/>
          </p:nvSpPr>
          <p:spPr bwMode="auto">
            <a:xfrm>
              <a:off x="744" y="1651"/>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8" name="Rectangle 91"/>
            <p:cNvSpPr>
              <a:spLocks noChangeArrowheads="1"/>
            </p:cNvSpPr>
            <p:nvPr/>
          </p:nvSpPr>
          <p:spPr bwMode="auto">
            <a:xfrm>
              <a:off x="986" y="1651"/>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9" name="Rectangle 92"/>
            <p:cNvSpPr>
              <a:spLocks noChangeArrowheads="1"/>
            </p:cNvSpPr>
            <p:nvPr/>
          </p:nvSpPr>
          <p:spPr bwMode="auto">
            <a:xfrm>
              <a:off x="1228" y="1651"/>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0" name="Rectangle 93"/>
            <p:cNvSpPr>
              <a:spLocks noChangeArrowheads="1"/>
            </p:cNvSpPr>
            <p:nvPr/>
          </p:nvSpPr>
          <p:spPr bwMode="auto">
            <a:xfrm>
              <a:off x="1268" y="169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D2</a:t>
              </a:r>
              <a:endParaRPr lang="en-US" altLang="zh-CN" sz="1200" b="1" dirty="0">
                <a:latin typeface="Huawei Sans" panose="020C0503030203020204" pitchFamily="34" charset="0"/>
              </a:endParaRPr>
            </a:p>
          </p:txBody>
        </p:sp>
        <p:sp>
          <p:nvSpPr>
            <p:cNvPr id="51" name="Rectangle 94"/>
            <p:cNvSpPr>
              <a:spLocks noChangeArrowheads="1"/>
            </p:cNvSpPr>
            <p:nvPr/>
          </p:nvSpPr>
          <p:spPr bwMode="auto">
            <a:xfrm>
              <a:off x="1471" y="1651"/>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2" name="Rectangle 95"/>
            <p:cNvSpPr>
              <a:spLocks noChangeArrowheads="1"/>
            </p:cNvSpPr>
            <p:nvPr/>
          </p:nvSpPr>
          <p:spPr bwMode="auto">
            <a:xfrm>
              <a:off x="1713" y="1651"/>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3" name="Rectangle 96"/>
            <p:cNvSpPr>
              <a:spLocks noChangeArrowheads="1"/>
            </p:cNvSpPr>
            <p:nvPr/>
          </p:nvSpPr>
          <p:spPr bwMode="auto">
            <a:xfrm>
              <a:off x="1955" y="1651"/>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4" name="Rectangle 98"/>
            <p:cNvSpPr>
              <a:spLocks noChangeArrowheads="1"/>
            </p:cNvSpPr>
            <p:nvPr/>
          </p:nvSpPr>
          <p:spPr bwMode="auto">
            <a:xfrm>
              <a:off x="2199" y="1651"/>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5" name="Rectangle 99"/>
            <p:cNvSpPr>
              <a:spLocks noChangeArrowheads="1"/>
            </p:cNvSpPr>
            <p:nvPr/>
          </p:nvSpPr>
          <p:spPr bwMode="auto">
            <a:xfrm>
              <a:off x="2441" y="1651"/>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6" name="Rectangle 114"/>
            <p:cNvSpPr>
              <a:spLocks noChangeArrowheads="1"/>
            </p:cNvSpPr>
            <p:nvPr/>
          </p:nvSpPr>
          <p:spPr bwMode="auto">
            <a:xfrm>
              <a:off x="1365" y="1924"/>
              <a:ext cx="390"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PTR da UA</a:t>
              </a:r>
              <a:endParaRPr lang="en-US" altLang="zh-CN" sz="1200" b="1" dirty="0">
                <a:latin typeface="Huawei Sans" panose="020C0503030203020204" pitchFamily="34" charset="0"/>
              </a:endParaRPr>
            </a:p>
          </p:txBody>
        </p:sp>
        <p:sp>
          <p:nvSpPr>
            <p:cNvPr id="57" name="Freeform 165"/>
            <p:cNvSpPr/>
            <p:nvPr/>
          </p:nvSpPr>
          <p:spPr bwMode="auto">
            <a:xfrm>
              <a:off x="843" y="1468"/>
              <a:ext cx="33" cy="110"/>
            </a:xfrm>
            <a:custGeom>
              <a:avLst/>
              <a:gdLst/>
              <a:ahLst/>
              <a:cxnLst>
                <a:cxn ang="0">
                  <a:pos x="71" y="0"/>
                </a:cxn>
                <a:cxn ang="0">
                  <a:pos x="0" y="284"/>
                </a:cxn>
                <a:cxn ang="0">
                  <a:pos x="144" y="284"/>
                </a:cxn>
                <a:cxn ang="0">
                  <a:pos x="71" y="0"/>
                </a:cxn>
              </a:cxnLst>
              <a:rect l="0" t="0" r="r" b="b"/>
              <a:pathLst>
                <a:path w="144" h="284">
                  <a:moveTo>
                    <a:pt x="71" y="0"/>
                  </a:moveTo>
                  <a:lnTo>
                    <a:pt x="0" y="284"/>
                  </a:lnTo>
                  <a:lnTo>
                    <a:pt x="144" y="284"/>
                  </a:lnTo>
                  <a:lnTo>
                    <a:pt x="71"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58" name="Freeform 166"/>
            <p:cNvSpPr/>
            <p:nvPr/>
          </p:nvSpPr>
          <p:spPr bwMode="auto">
            <a:xfrm>
              <a:off x="1085" y="1468"/>
              <a:ext cx="34" cy="110"/>
            </a:xfrm>
            <a:custGeom>
              <a:avLst/>
              <a:gdLst/>
              <a:ahLst/>
              <a:cxnLst>
                <a:cxn ang="0">
                  <a:pos x="71" y="0"/>
                </a:cxn>
                <a:cxn ang="0">
                  <a:pos x="0" y="284"/>
                </a:cxn>
                <a:cxn ang="0">
                  <a:pos x="144" y="284"/>
                </a:cxn>
                <a:cxn ang="0">
                  <a:pos x="71" y="0"/>
                </a:cxn>
              </a:cxnLst>
              <a:rect l="0" t="0" r="r" b="b"/>
              <a:pathLst>
                <a:path w="144" h="284">
                  <a:moveTo>
                    <a:pt x="71" y="0"/>
                  </a:moveTo>
                  <a:lnTo>
                    <a:pt x="0" y="284"/>
                  </a:lnTo>
                  <a:lnTo>
                    <a:pt x="144" y="284"/>
                  </a:lnTo>
                  <a:lnTo>
                    <a:pt x="71"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59" name="Freeform 167"/>
            <p:cNvSpPr/>
            <p:nvPr/>
          </p:nvSpPr>
          <p:spPr bwMode="auto">
            <a:xfrm>
              <a:off x="843" y="1706"/>
              <a:ext cx="33" cy="110"/>
            </a:xfrm>
            <a:custGeom>
              <a:avLst/>
              <a:gdLst/>
              <a:ahLst/>
              <a:cxnLst>
                <a:cxn ang="0">
                  <a:pos x="71" y="0"/>
                </a:cxn>
                <a:cxn ang="0">
                  <a:pos x="0" y="283"/>
                </a:cxn>
                <a:cxn ang="0">
                  <a:pos x="144" y="283"/>
                </a:cxn>
                <a:cxn ang="0">
                  <a:pos x="71" y="0"/>
                </a:cxn>
              </a:cxnLst>
              <a:rect l="0" t="0" r="r" b="b"/>
              <a:pathLst>
                <a:path w="144" h="283">
                  <a:moveTo>
                    <a:pt x="71" y="0"/>
                  </a:moveTo>
                  <a:lnTo>
                    <a:pt x="0" y="283"/>
                  </a:lnTo>
                  <a:lnTo>
                    <a:pt x="144" y="283"/>
                  </a:lnTo>
                  <a:lnTo>
                    <a:pt x="71"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60" name="Freeform 168"/>
            <p:cNvSpPr/>
            <p:nvPr/>
          </p:nvSpPr>
          <p:spPr bwMode="auto">
            <a:xfrm>
              <a:off x="1085" y="1706"/>
              <a:ext cx="34" cy="110"/>
            </a:xfrm>
            <a:custGeom>
              <a:avLst/>
              <a:gdLst/>
              <a:ahLst/>
              <a:cxnLst>
                <a:cxn ang="0">
                  <a:pos x="71" y="0"/>
                </a:cxn>
                <a:cxn ang="0">
                  <a:pos x="0" y="283"/>
                </a:cxn>
                <a:cxn ang="0">
                  <a:pos x="144" y="283"/>
                </a:cxn>
                <a:cxn ang="0">
                  <a:pos x="71" y="0"/>
                </a:cxn>
              </a:cxnLst>
              <a:rect l="0" t="0" r="r" b="b"/>
              <a:pathLst>
                <a:path w="144" h="283">
                  <a:moveTo>
                    <a:pt x="71" y="0"/>
                  </a:moveTo>
                  <a:lnTo>
                    <a:pt x="0" y="283"/>
                  </a:lnTo>
                  <a:lnTo>
                    <a:pt x="144" y="283"/>
                  </a:lnTo>
                  <a:lnTo>
                    <a:pt x="71"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61" name="Freeform 169"/>
            <p:cNvSpPr/>
            <p:nvPr/>
          </p:nvSpPr>
          <p:spPr bwMode="auto">
            <a:xfrm>
              <a:off x="1570" y="1706"/>
              <a:ext cx="33" cy="110"/>
            </a:xfrm>
            <a:custGeom>
              <a:avLst/>
              <a:gdLst/>
              <a:ahLst/>
              <a:cxnLst>
                <a:cxn ang="0">
                  <a:pos x="72" y="0"/>
                </a:cxn>
                <a:cxn ang="0">
                  <a:pos x="0" y="283"/>
                </a:cxn>
                <a:cxn ang="0">
                  <a:pos x="143" y="283"/>
                </a:cxn>
                <a:cxn ang="0">
                  <a:pos x="72" y="0"/>
                </a:cxn>
              </a:cxnLst>
              <a:rect l="0" t="0" r="r" b="b"/>
              <a:pathLst>
                <a:path w="143" h="283">
                  <a:moveTo>
                    <a:pt x="72" y="0"/>
                  </a:moveTo>
                  <a:lnTo>
                    <a:pt x="0" y="283"/>
                  </a:lnTo>
                  <a:lnTo>
                    <a:pt x="143" y="283"/>
                  </a:lnTo>
                  <a:lnTo>
                    <a:pt x="72"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62" name="Freeform 170"/>
            <p:cNvSpPr/>
            <p:nvPr/>
          </p:nvSpPr>
          <p:spPr bwMode="auto">
            <a:xfrm>
              <a:off x="1570" y="1468"/>
              <a:ext cx="33" cy="110"/>
            </a:xfrm>
            <a:custGeom>
              <a:avLst/>
              <a:gdLst/>
              <a:ahLst/>
              <a:cxnLst>
                <a:cxn ang="0">
                  <a:pos x="72" y="0"/>
                </a:cxn>
                <a:cxn ang="0">
                  <a:pos x="0" y="284"/>
                </a:cxn>
                <a:cxn ang="0">
                  <a:pos x="143" y="284"/>
                </a:cxn>
                <a:cxn ang="0">
                  <a:pos x="72" y="0"/>
                </a:cxn>
              </a:cxnLst>
              <a:rect l="0" t="0" r="r" b="b"/>
              <a:pathLst>
                <a:path w="143" h="284">
                  <a:moveTo>
                    <a:pt x="72" y="0"/>
                  </a:moveTo>
                  <a:lnTo>
                    <a:pt x="0" y="284"/>
                  </a:lnTo>
                  <a:lnTo>
                    <a:pt x="143" y="284"/>
                  </a:lnTo>
                  <a:lnTo>
                    <a:pt x="72"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63" name="Freeform 171"/>
            <p:cNvSpPr/>
            <p:nvPr/>
          </p:nvSpPr>
          <p:spPr bwMode="auto">
            <a:xfrm>
              <a:off x="372" y="1163"/>
              <a:ext cx="34" cy="10"/>
            </a:xfrm>
            <a:custGeom>
              <a:avLst/>
              <a:gdLst/>
              <a:ahLst/>
              <a:cxnLst>
                <a:cxn ang="0">
                  <a:pos x="14" y="0"/>
                </a:cxn>
                <a:cxn ang="0">
                  <a:pos x="4" y="4"/>
                </a:cxn>
                <a:cxn ang="0">
                  <a:pos x="0" y="13"/>
                </a:cxn>
                <a:cxn ang="0">
                  <a:pos x="4" y="23"/>
                </a:cxn>
                <a:cxn ang="0">
                  <a:pos x="14" y="26"/>
                </a:cxn>
                <a:cxn ang="0">
                  <a:pos x="128" y="26"/>
                </a:cxn>
                <a:cxn ang="0">
                  <a:pos x="140" y="23"/>
                </a:cxn>
                <a:cxn ang="0">
                  <a:pos x="144" y="13"/>
                </a:cxn>
                <a:cxn ang="0">
                  <a:pos x="140" y="4"/>
                </a:cxn>
                <a:cxn ang="0">
                  <a:pos x="128" y="0"/>
                </a:cxn>
                <a:cxn ang="0">
                  <a:pos x="14" y="0"/>
                </a:cxn>
              </a:cxnLst>
              <a:rect l="0" t="0" r="r" b="b"/>
              <a:pathLst>
                <a:path w="144" h="26">
                  <a:moveTo>
                    <a:pt x="14" y="0"/>
                  </a:moveTo>
                  <a:lnTo>
                    <a:pt x="4" y="4"/>
                  </a:lnTo>
                  <a:lnTo>
                    <a:pt x="0" y="13"/>
                  </a:lnTo>
                  <a:lnTo>
                    <a:pt x="4" y="23"/>
                  </a:lnTo>
                  <a:lnTo>
                    <a:pt x="14" y="26"/>
                  </a:lnTo>
                  <a:lnTo>
                    <a:pt x="128" y="26"/>
                  </a:lnTo>
                  <a:lnTo>
                    <a:pt x="140" y="23"/>
                  </a:lnTo>
                  <a:lnTo>
                    <a:pt x="144" y="13"/>
                  </a:lnTo>
                  <a:lnTo>
                    <a:pt x="140" y="4"/>
                  </a:lnTo>
                  <a:lnTo>
                    <a:pt x="128"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4" name="Freeform 172"/>
            <p:cNvSpPr/>
            <p:nvPr/>
          </p:nvSpPr>
          <p:spPr bwMode="auto">
            <a:xfrm>
              <a:off x="419" y="1163"/>
              <a:ext cx="34" cy="10"/>
            </a:xfrm>
            <a:custGeom>
              <a:avLst/>
              <a:gdLst/>
              <a:ahLst/>
              <a:cxnLst>
                <a:cxn ang="0">
                  <a:pos x="14" y="0"/>
                </a:cxn>
                <a:cxn ang="0">
                  <a:pos x="3" y="4"/>
                </a:cxn>
                <a:cxn ang="0">
                  <a:pos x="0" y="13"/>
                </a:cxn>
                <a:cxn ang="0">
                  <a:pos x="3" y="23"/>
                </a:cxn>
                <a:cxn ang="0">
                  <a:pos x="14" y="26"/>
                </a:cxn>
                <a:cxn ang="0">
                  <a:pos x="128" y="26"/>
                </a:cxn>
                <a:cxn ang="0">
                  <a:pos x="139" y="23"/>
                </a:cxn>
                <a:cxn ang="0">
                  <a:pos x="142" y="13"/>
                </a:cxn>
                <a:cxn ang="0">
                  <a:pos x="139" y="4"/>
                </a:cxn>
                <a:cxn ang="0">
                  <a:pos x="128" y="0"/>
                </a:cxn>
                <a:cxn ang="0">
                  <a:pos x="14" y="0"/>
                </a:cxn>
              </a:cxnLst>
              <a:rect l="0" t="0" r="r" b="b"/>
              <a:pathLst>
                <a:path w="142" h="26">
                  <a:moveTo>
                    <a:pt x="14" y="0"/>
                  </a:moveTo>
                  <a:lnTo>
                    <a:pt x="3" y="4"/>
                  </a:lnTo>
                  <a:lnTo>
                    <a:pt x="0" y="13"/>
                  </a:lnTo>
                  <a:lnTo>
                    <a:pt x="3" y="23"/>
                  </a:lnTo>
                  <a:lnTo>
                    <a:pt x="14" y="26"/>
                  </a:lnTo>
                  <a:lnTo>
                    <a:pt x="128" y="26"/>
                  </a:lnTo>
                  <a:lnTo>
                    <a:pt x="139" y="23"/>
                  </a:lnTo>
                  <a:lnTo>
                    <a:pt x="142" y="13"/>
                  </a:lnTo>
                  <a:lnTo>
                    <a:pt x="139" y="4"/>
                  </a:lnTo>
                  <a:lnTo>
                    <a:pt x="128"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5" name="Freeform 173"/>
            <p:cNvSpPr/>
            <p:nvPr/>
          </p:nvSpPr>
          <p:spPr bwMode="auto">
            <a:xfrm>
              <a:off x="467" y="1163"/>
              <a:ext cx="32" cy="10"/>
            </a:xfrm>
            <a:custGeom>
              <a:avLst/>
              <a:gdLst/>
              <a:ahLst/>
              <a:cxnLst>
                <a:cxn ang="0">
                  <a:pos x="14" y="0"/>
                </a:cxn>
                <a:cxn ang="0">
                  <a:pos x="3" y="4"/>
                </a:cxn>
                <a:cxn ang="0">
                  <a:pos x="0" y="13"/>
                </a:cxn>
                <a:cxn ang="0">
                  <a:pos x="3" y="23"/>
                </a:cxn>
                <a:cxn ang="0">
                  <a:pos x="14" y="26"/>
                </a:cxn>
                <a:cxn ang="0">
                  <a:pos x="124" y="26"/>
                </a:cxn>
                <a:cxn ang="0">
                  <a:pos x="135" y="23"/>
                </a:cxn>
                <a:cxn ang="0">
                  <a:pos x="138" y="13"/>
                </a:cxn>
                <a:cxn ang="0">
                  <a:pos x="135" y="4"/>
                </a:cxn>
                <a:cxn ang="0">
                  <a:pos x="124" y="0"/>
                </a:cxn>
                <a:cxn ang="0">
                  <a:pos x="14" y="0"/>
                </a:cxn>
              </a:cxnLst>
              <a:rect l="0" t="0" r="r" b="b"/>
              <a:pathLst>
                <a:path w="138" h="26">
                  <a:moveTo>
                    <a:pt x="14" y="0"/>
                  </a:moveTo>
                  <a:lnTo>
                    <a:pt x="3" y="4"/>
                  </a:lnTo>
                  <a:lnTo>
                    <a:pt x="0" y="13"/>
                  </a:lnTo>
                  <a:lnTo>
                    <a:pt x="3" y="23"/>
                  </a:lnTo>
                  <a:lnTo>
                    <a:pt x="14" y="26"/>
                  </a:lnTo>
                  <a:lnTo>
                    <a:pt x="124" y="26"/>
                  </a:lnTo>
                  <a:lnTo>
                    <a:pt x="135" y="23"/>
                  </a:lnTo>
                  <a:lnTo>
                    <a:pt x="138" y="13"/>
                  </a:lnTo>
                  <a:lnTo>
                    <a:pt x="135" y="4"/>
                  </a:lnTo>
                  <a:lnTo>
                    <a:pt x="124"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6" name="Line 177"/>
            <p:cNvSpPr>
              <a:spLocks noChangeShapeType="1"/>
            </p:cNvSpPr>
            <p:nvPr/>
          </p:nvSpPr>
          <p:spPr bwMode="auto">
            <a:xfrm>
              <a:off x="415" y="1225"/>
              <a:ext cx="1" cy="648"/>
            </a:xfrm>
            <a:prstGeom prst="line">
              <a:avLst/>
            </a:prstGeom>
            <a:noFill/>
            <a:ln w="7938">
              <a:solidFill>
                <a:srgbClr val="00000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7" name="Freeform 178"/>
            <p:cNvSpPr/>
            <p:nvPr/>
          </p:nvSpPr>
          <p:spPr bwMode="auto">
            <a:xfrm>
              <a:off x="387" y="1169"/>
              <a:ext cx="57" cy="84"/>
            </a:xfrm>
            <a:custGeom>
              <a:avLst/>
              <a:gdLst/>
              <a:ahLst/>
              <a:cxnLst>
                <a:cxn ang="0">
                  <a:pos x="240" y="216"/>
                </a:cxn>
                <a:cxn ang="0">
                  <a:pos x="119" y="0"/>
                </a:cxn>
                <a:cxn ang="0">
                  <a:pos x="0" y="216"/>
                </a:cxn>
                <a:cxn ang="0">
                  <a:pos x="119" y="149"/>
                </a:cxn>
                <a:cxn ang="0">
                  <a:pos x="240" y="216"/>
                </a:cxn>
              </a:cxnLst>
              <a:rect l="0" t="0" r="r" b="b"/>
              <a:pathLst>
                <a:path w="240" h="216">
                  <a:moveTo>
                    <a:pt x="240" y="216"/>
                  </a:moveTo>
                  <a:lnTo>
                    <a:pt x="119" y="0"/>
                  </a:lnTo>
                  <a:lnTo>
                    <a:pt x="0" y="216"/>
                  </a:lnTo>
                  <a:lnTo>
                    <a:pt x="119" y="149"/>
                  </a:lnTo>
                  <a:lnTo>
                    <a:pt x="240" y="216"/>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8" name="Freeform 183"/>
            <p:cNvSpPr/>
            <p:nvPr/>
          </p:nvSpPr>
          <p:spPr bwMode="auto">
            <a:xfrm>
              <a:off x="493" y="987"/>
              <a:ext cx="6" cy="49"/>
            </a:xfrm>
            <a:custGeom>
              <a:avLst/>
              <a:gdLst/>
              <a:ahLst/>
              <a:cxnLst>
                <a:cxn ang="0">
                  <a:pos x="28" y="13"/>
                </a:cxn>
                <a:cxn ang="0">
                  <a:pos x="25" y="3"/>
                </a:cxn>
                <a:cxn ang="0">
                  <a:pos x="14" y="0"/>
                </a:cxn>
                <a:cxn ang="0">
                  <a:pos x="4" y="3"/>
                </a:cxn>
                <a:cxn ang="0">
                  <a:pos x="0" y="13"/>
                </a:cxn>
                <a:cxn ang="0">
                  <a:pos x="0" y="116"/>
                </a:cxn>
                <a:cxn ang="0">
                  <a:pos x="4" y="126"/>
                </a:cxn>
                <a:cxn ang="0">
                  <a:pos x="14" y="129"/>
                </a:cxn>
                <a:cxn ang="0">
                  <a:pos x="25" y="126"/>
                </a:cxn>
                <a:cxn ang="0">
                  <a:pos x="28" y="116"/>
                </a:cxn>
                <a:cxn ang="0">
                  <a:pos x="28" y="13"/>
                </a:cxn>
              </a:cxnLst>
              <a:rect l="0" t="0" r="r" b="b"/>
              <a:pathLst>
                <a:path w="28" h="129">
                  <a:moveTo>
                    <a:pt x="28" y="13"/>
                  </a:moveTo>
                  <a:lnTo>
                    <a:pt x="25" y="3"/>
                  </a:lnTo>
                  <a:lnTo>
                    <a:pt x="14" y="0"/>
                  </a:lnTo>
                  <a:lnTo>
                    <a:pt x="4" y="3"/>
                  </a:lnTo>
                  <a:lnTo>
                    <a:pt x="0" y="13"/>
                  </a:lnTo>
                  <a:lnTo>
                    <a:pt x="0" y="116"/>
                  </a:lnTo>
                  <a:lnTo>
                    <a:pt x="4" y="126"/>
                  </a:lnTo>
                  <a:lnTo>
                    <a:pt x="14" y="129"/>
                  </a:lnTo>
                  <a:lnTo>
                    <a:pt x="25" y="126"/>
                  </a:lnTo>
                  <a:lnTo>
                    <a:pt x="28" y="116"/>
                  </a:lnTo>
                  <a:lnTo>
                    <a:pt x="28" y="13"/>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9" name="Freeform 184"/>
            <p:cNvSpPr/>
            <p:nvPr/>
          </p:nvSpPr>
          <p:spPr bwMode="auto">
            <a:xfrm>
              <a:off x="493" y="1056"/>
              <a:ext cx="6" cy="50"/>
            </a:xfrm>
            <a:custGeom>
              <a:avLst/>
              <a:gdLst/>
              <a:ahLst/>
              <a:cxnLst>
                <a:cxn ang="0">
                  <a:pos x="28" y="13"/>
                </a:cxn>
                <a:cxn ang="0">
                  <a:pos x="25" y="4"/>
                </a:cxn>
                <a:cxn ang="0">
                  <a:pos x="14" y="0"/>
                </a:cxn>
                <a:cxn ang="0">
                  <a:pos x="4" y="4"/>
                </a:cxn>
                <a:cxn ang="0">
                  <a:pos x="0" y="13"/>
                </a:cxn>
                <a:cxn ang="0">
                  <a:pos x="0" y="117"/>
                </a:cxn>
                <a:cxn ang="0">
                  <a:pos x="4" y="126"/>
                </a:cxn>
                <a:cxn ang="0">
                  <a:pos x="14" y="130"/>
                </a:cxn>
                <a:cxn ang="0">
                  <a:pos x="25" y="126"/>
                </a:cxn>
                <a:cxn ang="0">
                  <a:pos x="28" y="117"/>
                </a:cxn>
                <a:cxn ang="0">
                  <a:pos x="28" y="13"/>
                </a:cxn>
              </a:cxnLst>
              <a:rect l="0" t="0" r="r" b="b"/>
              <a:pathLst>
                <a:path w="28" h="130">
                  <a:moveTo>
                    <a:pt x="28" y="13"/>
                  </a:moveTo>
                  <a:lnTo>
                    <a:pt x="25" y="4"/>
                  </a:lnTo>
                  <a:lnTo>
                    <a:pt x="14" y="0"/>
                  </a:lnTo>
                  <a:lnTo>
                    <a:pt x="4" y="4"/>
                  </a:lnTo>
                  <a:lnTo>
                    <a:pt x="0" y="13"/>
                  </a:lnTo>
                  <a:lnTo>
                    <a:pt x="0" y="117"/>
                  </a:lnTo>
                  <a:lnTo>
                    <a:pt x="4" y="126"/>
                  </a:lnTo>
                  <a:lnTo>
                    <a:pt x="14" y="130"/>
                  </a:lnTo>
                  <a:lnTo>
                    <a:pt x="25" y="126"/>
                  </a:lnTo>
                  <a:lnTo>
                    <a:pt x="28" y="117"/>
                  </a:lnTo>
                  <a:lnTo>
                    <a:pt x="28" y="13"/>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0" name="Freeform 185"/>
            <p:cNvSpPr/>
            <p:nvPr/>
          </p:nvSpPr>
          <p:spPr bwMode="auto">
            <a:xfrm>
              <a:off x="493" y="1125"/>
              <a:ext cx="6" cy="48"/>
            </a:xfrm>
            <a:custGeom>
              <a:avLst/>
              <a:gdLst/>
              <a:ahLst/>
              <a:cxnLst>
                <a:cxn ang="0">
                  <a:pos x="28" y="13"/>
                </a:cxn>
                <a:cxn ang="0">
                  <a:pos x="25" y="3"/>
                </a:cxn>
                <a:cxn ang="0">
                  <a:pos x="14" y="0"/>
                </a:cxn>
                <a:cxn ang="0">
                  <a:pos x="4" y="3"/>
                </a:cxn>
                <a:cxn ang="0">
                  <a:pos x="0" y="13"/>
                </a:cxn>
                <a:cxn ang="0">
                  <a:pos x="0" y="110"/>
                </a:cxn>
                <a:cxn ang="0">
                  <a:pos x="4" y="120"/>
                </a:cxn>
                <a:cxn ang="0">
                  <a:pos x="14" y="123"/>
                </a:cxn>
                <a:cxn ang="0">
                  <a:pos x="25" y="120"/>
                </a:cxn>
                <a:cxn ang="0">
                  <a:pos x="28" y="110"/>
                </a:cxn>
                <a:cxn ang="0">
                  <a:pos x="28" y="13"/>
                </a:cxn>
              </a:cxnLst>
              <a:rect l="0" t="0" r="r" b="b"/>
              <a:pathLst>
                <a:path w="28" h="123">
                  <a:moveTo>
                    <a:pt x="28" y="13"/>
                  </a:moveTo>
                  <a:lnTo>
                    <a:pt x="25" y="3"/>
                  </a:lnTo>
                  <a:lnTo>
                    <a:pt x="14" y="0"/>
                  </a:lnTo>
                  <a:lnTo>
                    <a:pt x="4" y="3"/>
                  </a:lnTo>
                  <a:lnTo>
                    <a:pt x="0" y="13"/>
                  </a:lnTo>
                  <a:lnTo>
                    <a:pt x="0" y="110"/>
                  </a:lnTo>
                  <a:lnTo>
                    <a:pt x="4" y="120"/>
                  </a:lnTo>
                  <a:lnTo>
                    <a:pt x="14" y="123"/>
                  </a:lnTo>
                  <a:lnTo>
                    <a:pt x="25" y="120"/>
                  </a:lnTo>
                  <a:lnTo>
                    <a:pt x="28" y="110"/>
                  </a:lnTo>
                  <a:lnTo>
                    <a:pt x="28" y="13"/>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1" name="Freeform 186"/>
            <p:cNvSpPr/>
            <p:nvPr/>
          </p:nvSpPr>
          <p:spPr bwMode="auto">
            <a:xfrm>
              <a:off x="2673" y="987"/>
              <a:ext cx="7" cy="49"/>
            </a:xfrm>
            <a:custGeom>
              <a:avLst/>
              <a:gdLst/>
              <a:ahLst/>
              <a:cxnLst>
                <a:cxn ang="0">
                  <a:pos x="29" y="13"/>
                </a:cxn>
                <a:cxn ang="0">
                  <a:pos x="25" y="3"/>
                </a:cxn>
                <a:cxn ang="0">
                  <a:pos x="15" y="0"/>
                </a:cxn>
                <a:cxn ang="0">
                  <a:pos x="4" y="3"/>
                </a:cxn>
                <a:cxn ang="0">
                  <a:pos x="0" y="13"/>
                </a:cxn>
                <a:cxn ang="0">
                  <a:pos x="0" y="116"/>
                </a:cxn>
                <a:cxn ang="0">
                  <a:pos x="4" y="126"/>
                </a:cxn>
                <a:cxn ang="0">
                  <a:pos x="15" y="129"/>
                </a:cxn>
                <a:cxn ang="0">
                  <a:pos x="25" y="126"/>
                </a:cxn>
                <a:cxn ang="0">
                  <a:pos x="29" y="116"/>
                </a:cxn>
                <a:cxn ang="0">
                  <a:pos x="29" y="13"/>
                </a:cxn>
              </a:cxnLst>
              <a:rect l="0" t="0" r="r" b="b"/>
              <a:pathLst>
                <a:path w="29" h="129">
                  <a:moveTo>
                    <a:pt x="29" y="13"/>
                  </a:moveTo>
                  <a:lnTo>
                    <a:pt x="25" y="3"/>
                  </a:lnTo>
                  <a:lnTo>
                    <a:pt x="15" y="0"/>
                  </a:lnTo>
                  <a:lnTo>
                    <a:pt x="4" y="3"/>
                  </a:lnTo>
                  <a:lnTo>
                    <a:pt x="0" y="13"/>
                  </a:lnTo>
                  <a:lnTo>
                    <a:pt x="0" y="116"/>
                  </a:lnTo>
                  <a:lnTo>
                    <a:pt x="4" y="126"/>
                  </a:lnTo>
                  <a:lnTo>
                    <a:pt x="15" y="129"/>
                  </a:lnTo>
                  <a:lnTo>
                    <a:pt x="25" y="126"/>
                  </a:lnTo>
                  <a:lnTo>
                    <a:pt x="29" y="116"/>
                  </a:lnTo>
                  <a:lnTo>
                    <a:pt x="29" y="13"/>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2" name="Freeform 187"/>
            <p:cNvSpPr/>
            <p:nvPr/>
          </p:nvSpPr>
          <p:spPr bwMode="auto">
            <a:xfrm>
              <a:off x="2673" y="1056"/>
              <a:ext cx="7" cy="50"/>
            </a:xfrm>
            <a:custGeom>
              <a:avLst/>
              <a:gdLst/>
              <a:ahLst/>
              <a:cxnLst>
                <a:cxn ang="0">
                  <a:pos x="29" y="13"/>
                </a:cxn>
                <a:cxn ang="0">
                  <a:pos x="25" y="4"/>
                </a:cxn>
                <a:cxn ang="0">
                  <a:pos x="15" y="0"/>
                </a:cxn>
                <a:cxn ang="0">
                  <a:pos x="4" y="4"/>
                </a:cxn>
                <a:cxn ang="0">
                  <a:pos x="0" y="13"/>
                </a:cxn>
                <a:cxn ang="0">
                  <a:pos x="0" y="117"/>
                </a:cxn>
                <a:cxn ang="0">
                  <a:pos x="4" y="126"/>
                </a:cxn>
                <a:cxn ang="0">
                  <a:pos x="15" y="130"/>
                </a:cxn>
                <a:cxn ang="0">
                  <a:pos x="25" y="126"/>
                </a:cxn>
                <a:cxn ang="0">
                  <a:pos x="29" y="117"/>
                </a:cxn>
                <a:cxn ang="0">
                  <a:pos x="29" y="13"/>
                </a:cxn>
              </a:cxnLst>
              <a:rect l="0" t="0" r="r" b="b"/>
              <a:pathLst>
                <a:path w="29" h="130">
                  <a:moveTo>
                    <a:pt x="29" y="13"/>
                  </a:moveTo>
                  <a:lnTo>
                    <a:pt x="25" y="4"/>
                  </a:lnTo>
                  <a:lnTo>
                    <a:pt x="15" y="0"/>
                  </a:lnTo>
                  <a:lnTo>
                    <a:pt x="4" y="4"/>
                  </a:lnTo>
                  <a:lnTo>
                    <a:pt x="0" y="13"/>
                  </a:lnTo>
                  <a:lnTo>
                    <a:pt x="0" y="117"/>
                  </a:lnTo>
                  <a:lnTo>
                    <a:pt x="4" y="126"/>
                  </a:lnTo>
                  <a:lnTo>
                    <a:pt x="15" y="130"/>
                  </a:lnTo>
                  <a:lnTo>
                    <a:pt x="25" y="126"/>
                  </a:lnTo>
                  <a:lnTo>
                    <a:pt x="29" y="117"/>
                  </a:lnTo>
                  <a:lnTo>
                    <a:pt x="29" y="13"/>
                  </a:lnTo>
                  <a:close/>
                </a:path>
              </a:pathLst>
            </a:custGeom>
            <a:solidFill>
              <a:srgbClr val="9C00E1"/>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3" name="Freeform 188"/>
            <p:cNvSpPr/>
            <p:nvPr/>
          </p:nvSpPr>
          <p:spPr bwMode="auto">
            <a:xfrm>
              <a:off x="2673" y="1125"/>
              <a:ext cx="7" cy="48"/>
            </a:xfrm>
            <a:custGeom>
              <a:avLst/>
              <a:gdLst/>
              <a:ahLst/>
              <a:cxnLst>
                <a:cxn ang="0">
                  <a:pos x="29" y="13"/>
                </a:cxn>
                <a:cxn ang="0">
                  <a:pos x="25" y="3"/>
                </a:cxn>
                <a:cxn ang="0">
                  <a:pos x="15" y="0"/>
                </a:cxn>
                <a:cxn ang="0">
                  <a:pos x="4" y="3"/>
                </a:cxn>
                <a:cxn ang="0">
                  <a:pos x="0" y="13"/>
                </a:cxn>
                <a:cxn ang="0">
                  <a:pos x="0" y="110"/>
                </a:cxn>
                <a:cxn ang="0">
                  <a:pos x="4" y="120"/>
                </a:cxn>
                <a:cxn ang="0">
                  <a:pos x="15" y="123"/>
                </a:cxn>
                <a:cxn ang="0">
                  <a:pos x="25" y="120"/>
                </a:cxn>
                <a:cxn ang="0">
                  <a:pos x="29" y="110"/>
                </a:cxn>
                <a:cxn ang="0">
                  <a:pos x="29" y="13"/>
                </a:cxn>
              </a:cxnLst>
              <a:rect l="0" t="0" r="r" b="b"/>
              <a:pathLst>
                <a:path w="29" h="123">
                  <a:moveTo>
                    <a:pt x="29" y="13"/>
                  </a:moveTo>
                  <a:lnTo>
                    <a:pt x="25" y="3"/>
                  </a:lnTo>
                  <a:lnTo>
                    <a:pt x="15" y="0"/>
                  </a:lnTo>
                  <a:lnTo>
                    <a:pt x="4" y="3"/>
                  </a:lnTo>
                  <a:lnTo>
                    <a:pt x="0" y="13"/>
                  </a:lnTo>
                  <a:lnTo>
                    <a:pt x="0" y="110"/>
                  </a:lnTo>
                  <a:lnTo>
                    <a:pt x="4" y="120"/>
                  </a:lnTo>
                  <a:lnTo>
                    <a:pt x="15" y="123"/>
                  </a:lnTo>
                  <a:lnTo>
                    <a:pt x="25" y="120"/>
                  </a:lnTo>
                  <a:lnTo>
                    <a:pt x="29" y="110"/>
                  </a:lnTo>
                  <a:lnTo>
                    <a:pt x="29" y="13"/>
                  </a:lnTo>
                  <a:close/>
                </a:path>
              </a:pathLst>
            </a:custGeom>
            <a:solidFill>
              <a:srgbClr val="9C00E1"/>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4" name="Line 189"/>
            <p:cNvSpPr>
              <a:spLocks noChangeShapeType="1"/>
            </p:cNvSpPr>
            <p:nvPr/>
          </p:nvSpPr>
          <p:spPr bwMode="auto">
            <a:xfrm>
              <a:off x="534" y="1048"/>
              <a:ext cx="764" cy="0"/>
            </a:xfrm>
            <a:prstGeom prst="line">
              <a:avLst/>
            </a:prstGeom>
            <a:noFill/>
            <a:ln w="7938">
              <a:solidFill>
                <a:srgbClr val="00000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5" name="Freeform 190"/>
            <p:cNvSpPr/>
            <p:nvPr/>
          </p:nvSpPr>
          <p:spPr bwMode="auto">
            <a:xfrm>
              <a:off x="497" y="1006"/>
              <a:ext cx="56" cy="84"/>
            </a:xfrm>
            <a:custGeom>
              <a:avLst/>
              <a:gdLst/>
              <a:ahLst/>
              <a:cxnLst>
                <a:cxn ang="0">
                  <a:pos x="240" y="0"/>
                </a:cxn>
                <a:cxn ang="0">
                  <a:pos x="0" y="109"/>
                </a:cxn>
                <a:cxn ang="0">
                  <a:pos x="240" y="216"/>
                </a:cxn>
                <a:cxn ang="0">
                  <a:pos x="165" y="109"/>
                </a:cxn>
                <a:cxn ang="0">
                  <a:pos x="240" y="0"/>
                </a:cxn>
              </a:cxnLst>
              <a:rect l="0" t="0" r="r" b="b"/>
              <a:pathLst>
                <a:path w="240" h="216">
                  <a:moveTo>
                    <a:pt x="240" y="0"/>
                  </a:moveTo>
                  <a:lnTo>
                    <a:pt x="0" y="109"/>
                  </a:lnTo>
                  <a:lnTo>
                    <a:pt x="240" y="216"/>
                  </a:lnTo>
                  <a:lnTo>
                    <a:pt x="165" y="109"/>
                  </a:lnTo>
                  <a:lnTo>
                    <a:pt x="240"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6" name="Line 191"/>
            <p:cNvSpPr>
              <a:spLocks noChangeShapeType="1"/>
            </p:cNvSpPr>
            <p:nvPr/>
          </p:nvSpPr>
          <p:spPr bwMode="auto">
            <a:xfrm flipH="1" flipV="1">
              <a:off x="1955" y="1048"/>
              <a:ext cx="685" cy="0"/>
            </a:xfrm>
            <a:prstGeom prst="line">
              <a:avLst/>
            </a:prstGeom>
            <a:noFill/>
            <a:ln w="7938">
              <a:solidFill>
                <a:srgbClr val="00000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7" name="Freeform 192"/>
            <p:cNvSpPr/>
            <p:nvPr/>
          </p:nvSpPr>
          <p:spPr bwMode="auto">
            <a:xfrm>
              <a:off x="2620" y="1008"/>
              <a:ext cx="57" cy="82"/>
            </a:xfrm>
            <a:custGeom>
              <a:avLst/>
              <a:gdLst/>
              <a:ahLst/>
              <a:cxnLst>
                <a:cxn ang="0">
                  <a:pos x="0" y="215"/>
                </a:cxn>
                <a:cxn ang="0">
                  <a:pos x="240" y="105"/>
                </a:cxn>
                <a:cxn ang="0">
                  <a:pos x="0" y="0"/>
                </a:cxn>
                <a:cxn ang="0">
                  <a:pos x="76" y="105"/>
                </a:cxn>
                <a:cxn ang="0">
                  <a:pos x="0" y="215"/>
                </a:cxn>
              </a:cxnLst>
              <a:rect l="0" t="0" r="r" b="b"/>
              <a:pathLst>
                <a:path w="240" h="215">
                  <a:moveTo>
                    <a:pt x="0" y="215"/>
                  </a:moveTo>
                  <a:lnTo>
                    <a:pt x="240" y="105"/>
                  </a:lnTo>
                  <a:lnTo>
                    <a:pt x="0" y="0"/>
                  </a:lnTo>
                  <a:lnTo>
                    <a:pt x="76" y="105"/>
                  </a:lnTo>
                  <a:lnTo>
                    <a:pt x="0" y="215"/>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8" name="Rectangle 213"/>
            <p:cNvSpPr>
              <a:spLocks noChangeArrowheads="1"/>
            </p:cNvSpPr>
            <p:nvPr/>
          </p:nvSpPr>
          <p:spPr bwMode="auto">
            <a:xfrm>
              <a:off x="1537" y="975"/>
              <a:ext cx="162" cy="126"/>
            </a:xfrm>
            <a:prstGeom prst="rect">
              <a:avLst/>
            </a:prstGeom>
            <a:noFill/>
            <a:ln w="9525">
              <a:noFill/>
              <a:miter lim="800000"/>
            </a:ln>
          </p:spPr>
          <p:txBody>
            <a:bodyPr wrap="none" lIns="0" tIns="0" rIns="0" bIns="0">
              <a:noAutofit/>
            </a:bodyPr>
            <a:lstStyle/>
            <a:p>
              <a:pPr algn="ctr" fontAlgn="ctr">
                <a:lnSpc>
                  <a:spcPct val="100000"/>
                </a:lnSpc>
                <a:spcAft>
                  <a:spcPct val="0"/>
                </a:spcAft>
                <a:buSzTx/>
                <a:buFontTx/>
                <a:buNone/>
              </a:pPr>
              <a:r>
                <a:rPr lang="pt" sz="1200" b="1" dirty="0">
                  <a:solidFill>
                    <a:srgbClr val="000000"/>
                  </a:solidFill>
                  <a:latin typeface="Huawei Sans" panose="020C0503030203020204" pitchFamily="34" charset="0"/>
                </a:rPr>
                <a:t>9 colunas</a:t>
              </a:r>
              <a:endParaRPr lang="en-US" altLang="zh-CN" sz="1200" b="1" dirty="0">
                <a:latin typeface="Huawei Sans" panose="020C0503030203020204" pitchFamily="34" charset="0"/>
              </a:endParaRPr>
            </a:p>
          </p:txBody>
        </p:sp>
        <p:sp>
          <p:nvSpPr>
            <p:cNvPr id="79" name="Rectangle 100"/>
            <p:cNvSpPr>
              <a:spLocks noChangeArrowheads="1"/>
            </p:cNvSpPr>
            <p:nvPr/>
          </p:nvSpPr>
          <p:spPr bwMode="auto">
            <a:xfrm>
              <a:off x="501" y="2114"/>
              <a:ext cx="233"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0" name="Rectangle 101"/>
            <p:cNvSpPr>
              <a:spLocks noChangeArrowheads="1"/>
            </p:cNvSpPr>
            <p:nvPr/>
          </p:nvSpPr>
          <p:spPr bwMode="auto">
            <a:xfrm>
              <a:off x="561" y="2158"/>
              <a:ext cx="121"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B2</a:t>
              </a:r>
              <a:endParaRPr lang="en-US" altLang="zh-CN" sz="1200" b="1" dirty="0">
                <a:latin typeface="Huawei Sans" panose="020C0503030203020204" pitchFamily="34" charset="0"/>
              </a:endParaRPr>
            </a:p>
          </p:txBody>
        </p:sp>
        <p:sp>
          <p:nvSpPr>
            <p:cNvPr id="81" name="Rectangle 102"/>
            <p:cNvSpPr>
              <a:spLocks noChangeArrowheads="1"/>
            </p:cNvSpPr>
            <p:nvPr/>
          </p:nvSpPr>
          <p:spPr bwMode="auto">
            <a:xfrm>
              <a:off x="745" y="2114"/>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2" name="Rectangle 103"/>
            <p:cNvSpPr>
              <a:spLocks noChangeArrowheads="1"/>
            </p:cNvSpPr>
            <p:nvPr/>
          </p:nvSpPr>
          <p:spPr bwMode="auto">
            <a:xfrm>
              <a:off x="804" y="2158"/>
              <a:ext cx="121"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B2</a:t>
              </a:r>
              <a:endParaRPr lang="en-US" altLang="zh-CN" sz="1200" b="1" dirty="0">
                <a:latin typeface="Huawei Sans" panose="020C0503030203020204" pitchFamily="34" charset="0"/>
              </a:endParaRPr>
            </a:p>
          </p:txBody>
        </p:sp>
        <p:sp>
          <p:nvSpPr>
            <p:cNvPr id="83" name="Rectangle 104"/>
            <p:cNvSpPr>
              <a:spLocks noChangeArrowheads="1"/>
            </p:cNvSpPr>
            <p:nvPr/>
          </p:nvSpPr>
          <p:spPr bwMode="auto">
            <a:xfrm>
              <a:off x="986"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4" name="Rectangle 105"/>
            <p:cNvSpPr>
              <a:spLocks noChangeArrowheads="1"/>
            </p:cNvSpPr>
            <p:nvPr/>
          </p:nvSpPr>
          <p:spPr bwMode="auto">
            <a:xfrm>
              <a:off x="1045" y="2158"/>
              <a:ext cx="121"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B2</a:t>
              </a:r>
              <a:endParaRPr lang="en-US" altLang="zh-CN" sz="1200" b="1" dirty="0">
                <a:latin typeface="Huawei Sans" panose="020C0503030203020204" pitchFamily="34" charset="0"/>
              </a:endParaRPr>
            </a:p>
          </p:txBody>
        </p:sp>
        <p:sp>
          <p:nvSpPr>
            <p:cNvPr id="85" name="Rectangle 106"/>
            <p:cNvSpPr>
              <a:spLocks noChangeArrowheads="1"/>
            </p:cNvSpPr>
            <p:nvPr/>
          </p:nvSpPr>
          <p:spPr bwMode="auto">
            <a:xfrm>
              <a:off x="1228"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6" name="Rectangle 107"/>
            <p:cNvSpPr>
              <a:spLocks noChangeArrowheads="1"/>
            </p:cNvSpPr>
            <p:nvPr/>
          </p:nvSpPr>
          <p:spPr bwMode="auto">
            <a:xfrm>
              <a:off x="1289" y="2158"/>
              <a:ext cx="12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K1</a:t>
              </a:r>
              <a:endParaRPr lang="en-US" altLang="zh-CN" sz="1200" b="1" dirty="0">
                <a:latin typeface="Huawei Sans" panose="020C0503030203020204" pitchFamily="34" charset="0"/>
              </a:endParaRPr>
            </a:p>
          </p:txBody>
        </p:sp>
        <p:sp>
          <p:nvSpPr>
            <p:cNvPr id="87" name="Rectangle 108"/>
            <p:cNvSpPr>
              <a:spLocks noChangeArrowheads="1"/>
            </p:cNvSpPr>
            <p:nvPr/>
          </p:nvSpPr>
          <p:spPr bwMode="auto">
            <a:xfrm>
              <a:off x="1472" y="2114"/>
              <a:ext cx="230"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8" name="Rectangle 109"/>
            <p:cNvSpPr>
              <a:spLocks noChangeArrowheads="1"/>
            </p:cNvSpPr>
            <p:nvPr/>
          </p:nvSpPr>
          <p:spPr bwMode="auto">
            <a:xfrm>
              <a:off x="1713" y="2114"/>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9" name="Rectangle 110"/>
            <p:cNvSpPr>
              <a:spLocks noChangeArrowheads="1"/>
            </p:cNvSpPr>
            <p:nvPr/>
          </p:nvSpPr>
          <p:spPr bwMode="auto">
            <a:xfrm>
              <a:off x="1954"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0" name="Rectangle 111"/>
            <p:cNvSpPr>
              <a:spLocks noChangeArrowheads="1"/>
            </p:cNvSpPr>
            <p:nvPr/>
          </p:nvSpPr>
          <p:spPr bwMode="auto">
            <a:xfrm>
              <a:off x="2014" y="2158"/>
              <a:ext cx="12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K2</a:t>
              </a:r>
              <a:endParaRPr lang="en-US" altLang="zh-CN" sz="1200" b="1" dirty="0">
                <a:latin typeface="Huawei Sans" panose="020C0503030203020204" pitchFamily="34" charset="0"/>
              </a:endParaRPr>
            </a:p>
          </p:txBody>
        </p:sp>
        <p:sp>
          <p:nvSpPr>
            <p:cNvPr id="91" name="Rectangle 112"/>
            <p:cNvSpPr>
              <a:spLocks noChangeArrowheads="1"/>
            </p:cNvSpPr>
            <p:nvPr/>
          </p:nvSpPr>
          <p:spPr bwMode="auto">
            <a:xfrm>
              <a:off x="2197"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2" name="Rectangle 113"/>
            <p:cNvSpPr>
              <a:spLocks noChangeArrowheads="1"/>
            </p:cNvSpPr>
            <p:nvPr/>
          </p:nvSpPr>
          <p:spPr bwMode="auto">
            <a:xfrm>
              <a:off x="2439"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3" name="Rectangle 115"/>
            <p:cNvSpPr>
              <a:spLocks noChangeArrowheads="1"/>
            </p:cNvSpPr>
            <p:nvPr/>
          </p:nvSpPr>
          <p:spPr bwMode="auto">
            <a:xfrm>
              <a:off x="501" y="2375"/>
              <a:ext cx="233"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4" name="Rectangle 116"/>
            <p:cNvSpPr>
              <a:spLocks noChangeArrowheads="1"/>
            </p:cNvSpPr>
            <p:nvPr/>
          </p:nvSpPr>
          <p:spPr bwMode="auto">
            <a:xfrm>
              <a:off x="745" y="2375"/>
              <a:ext cx="231"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5" name="Rectangle 117"/>
            <p:cNvSpPr>
              <a:spLocks noChangeArrowheads="1"/>
            </p:cNvSpPr>
            <p:nvPr/>
          </p:nvSpPr>
          <p:spPr bwMode="auto">
            <a:xfrm>
              <a:off x="986"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6" name="Rectangle 118"/>
            <p:cNvSpPr>
              <a:spLocks noChangeArrowheads="1"/>
            </p:cNvSpPr>
            <p:nvPr/>
          </p:nvSpPr>
          <p:spPr bwMode="auto">
            <a:xfrm>
              <a:off x="1228"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7" name="Rectangle 119"/>
            <p:cNvSpPr>
              <a:spLocks noChangeArrowheads="1"/>
            </p:cNvSpPr>
            <p:nvPr/>
          </p:nvSpPr>
          <p:spPr bwMode="auto">
            <a:xfrm>
              <a:off x="1472" y="2375"/>
              <a:ext cx="230"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8" name="Rectangle 120"/>
            <p:cNvSpPr>
              <a:spLocks noChangeArrowheads="1"/>
            </p:cNvSpPr>
            <p:nvPr/>
          </p:nvSpPr>
          <p:spPr bwMode="auto">
            <a:xfrm>
              <a:off x="1713" y="2375"/>
              <a:ext cx="231"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9" name="Rectangle 121"/>
            <p:cNvSpPr>
              <a:spLocks noChangeArrowheads="1"/>
            </p:cNvSpPr>
            <p:nvPr/>
          </p:nvSpPr>
          <p:spPr bwMode="auto">
            <a:xfrm>
              <a:off x="1954"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0" name="Rectangle 122"/>
            <p:cNvSpPr>
              <a:spLocks noChangeArrowheads="1"/>
            </p:cNvSpPr>
            <p:nvPr/>
          </p:nvSpPr>
          <p:spPr bwMode="auto">
            <a:xfrm>
              <a:off x="2197"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1" name="Rectangle 123"/>
            <p:cNvSpPr>
              <a:spLocks noChangeArrowheads="1"/>
            </p:cNvSpPr>
            <p:nvPr/>
          </p:nvSpPr>
          <p:spPr bwMode="auto">
            <a:xfrm>
              <a:off x="2439"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2" name="Rectangle 124"/>
            <p:cNvSpPr>
              <a:spLocks noChangeArrowheads="1"/>
            </p:cNvSpPr>
            <p:nvPr/>
          </p:nvSpPr>
          <p:spPr bwMode="auto">
            <a:xfrm>
              <a:off x="561" y="2439"/>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D4</a:t>
              </a:r>
              <a:endParaRPr lang="en-US" altLang="zh-CN" sz="1200" b="1" dirty="0">
                <a:latin typeface="Huawei Sans" panose="020C0503030203020204" pitchFamily="34" charset="0"/>
              </a:endParaRPr>
            </a:p>
          </p:txBody>
        </p:sp>
        <p:sp>
          <p:nvSpPr>
            <p:cNvPr id="103" name="Rectangle 125"/>
            <p:cNvSpPr>
              <a:spLocks noChangeArrowheads="1"/>
            </p:cNvSpPr>
            <p:nvPr/>
          </p:nvSpPr>
          <p:spPr bwMode="auto">
            <a:xfrm>
              <a:off x="1272" y="2439"/>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D5</a:t>
              </a:r>
              <a:endParaRPr lang="en-US" altLang="zh-CN" sz="1200" b="1" dirty="0">
                <a:latin typeface="Huawei Sans" panose="020C0503030203020204" pitchFamily="34" charset="0"/>
              </a:endParaRPr>
            </a:p>
          </p:txBody>
        </p:sp>
        <p:sp>
          <p:nvSpPr>
            <p:cNvPr id="104" name="Rectangle 126"/>
            <p:cNvSpPr>
              <a:spLocks noChangeArrowheads="1"/>
            </p:cNvSpPr>
            <p:nvPr/>
          </p:nvSpPr>
          <p:spPr bwMode="auto">
            <a:xfrm>
              <a:off x="1996" y="2439"/>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D6</a:t>
              </a:r>
              <a:endParaRPr lang="en-US" altLang="zh-CN" sz="1200" b="1" dirty="0">
                <a:latin typeface="Huawei Sans" panose="020C0503030203020204" pitchFamily="34" charset="0"/>
              </a:endParaRPr>
            </a:p>
          </p:txBody>
        </p:sp>
        <p:sp>
          <p:nvSpPr>
            <p:cNvPr id="105" name="Rectangle 127"/>
            <p:cNvSpPr>
              <a:spLocks noChangeArrowheads="1"/>
            </p:cNvSpPr>
            <p:nvPr/>
          </p:nvSpPr>
          <p:spPr bwMode="auto">
            <a:xfrm>
              <a:off x="501" y="2633"/>
              <a:ext cx="233"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6" name="Rectangle 128"/>
            <p:cNvSpPr>
              <a:spLocks noChangeArrowheads="1"/>
            </p:cNvSpPr>
            <p:nvPr/>
          </p:nvSpPr>
          <p:spPr bwMode="auto">
            <a:xfrm>
              <a:off x="745" y="2633"/>
              <a:ext cx="231"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7" name="Rectangle 129"/>
            <p:cNvSpPr>
              <a:spLocks noChangeArrowheads="1"/>
            </p:cNvSpPr>
            <p:nvPr/>
          </p:nvSpPr>
          <p:spPr bwMode="auto">
            <a:xfrm>
              <a:off x="986"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8" name="Rectangle 130"/>
            <p:cNvSpPr>
              <a:spLocks noChangeArrowheads="1"/>
            </p:cNvSpPr>
            <p:nvPr/>
          </p:nvSpPr>
          <p:spPr bwMode="auto">
            <a:xfrm>
              <a:off x="1228"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9" name="Rectangle 131"/>
            <p:cNvSpPr>
              <a:spLocks noChangeArrowheads="1"/>
            </p:cNvSpPr>
            <p:nvPr/>
          </p:nvSpPr>
          <p:spPr bwMode="auto">
            <a:xfrm>
              <a:off x="1472" y="2633"/>
              <a:ext cx="230"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0" name="Rectangle 132"/>
            <p:cNvSpPr>
              <a:spLocks noChangeArrowheads="1"/>
            </p:cNvSpPr>
            <p:nvPr/>
          </p:nvSpPr>
          <p:spPr bwMode="auto">
            <a:xfrm>
              <a:off x="1713" y="2633"/>
              <a:ext cx="231"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1" name="Rectangle 133"/>
            <p:cNvSpPr>
              <a:spLocks noChangeArrowheads="1"/>
            </p:cNvSpPr>
            <p:nvPr/>
          </p:nvSpPr>
          <p:spPr bwMode="auto">
            <a:xfrm>
              <a:off x="1954"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2" name="Rectangle 134"/>
            <p:cNvSpPr>
              <a:spLocks noChangeArrowheads="1"/>
            </p:cNvSpPr>
            <p:nvPr/>
          </p:nvSpPr>
          <p:spPr bwMode="auto">
            <a:xfrm>
              <a:off x="2197"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3" name="Rectangle 135"/>
            <p:cNvSpPr>
              <a:spLocks noChangeArrowheads="1"/>
            </p:cNvSpPr>
            <p:nvPr/>
          </p:nvSpPr>
          <p:spPr bwMode="auto">
            <a:xfrm>
              <a:off x="2439"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4" name="Rectangle 136"/>
            <p:cNvSpPr>
              <a:spLocks noChangeArrowheads="1"/>
            </p:cNvSpPr>
            <p:nvPr/>
          </p:nvSpPr>
          <p:spPr bwMode="auto">
            <a:xfrm>
              <a:off x="561" y="267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D7</a:t>
              </a:r>
              <a:endParaRPr lang="en-US" altLang="zh-CN" sz="1200" b="1" dirty="0">
                <a:latin typeface="Huawei Sans" panose="020C0503030203020204" pitchFamily="34" charset="0"/>
              </a:endParaRPr>
            </a:p>
          </p:txBody>
        </p:sp>
        <p:sp>
          <p:nvSpPr>
            <p:cNvPr id="115" name="Rectangle 137"/>
            <p:cNvSpPr>
              <a:spLocks noChangeArrowheads="1"/>
            </p:cNvSpPr>
            <p:nvPr/>
          </p:nvSpPr>
          <p:spPr bwMode="auto">
            <a:xfrm>
              <a:off x="1272" y="267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D8</a:t>
              </a:r>
              <a:endParaRPr lang="en-US" altLang="zh-CN" sz="1200" b="1" dirty="0">
                <a:latin typeface="Huawei Sans" panose="020C0503030203020204" pitchFamily="34" charset="0"/>
              </a:endParaRPr>
            </a:p>
          </p:txBody>
        </p:sp>
        <p:sp>
          <p:nvSpPr>
            <p:cNvPr id="116" name="Rectangle 138"/>
            <p:cNvSpPr>
              <a:spLocks noChangeArrowheads="1"/>
            </p:cNvSpPr>
            <p:nvPr/>
          </p:nvSpPr>
          <p:spPr bwMode="auto">
            <a:xfrm>
              <a:off x="1999" y="2676"/>
              <a:ext cx="272" cy="126"/>
            </a:xfrm>
            <a:prstGeom prst="rect">
              <a:avLst/>
            </a:prstGeom>
            <a:noFill/>
            <a:ln w="9525">
              <a:noFill/>
              <a:miter lim="800000"/>
            </a:ln>
          </p:spPr>
          <p:txBody>
            <a:bodyPr wrap="squar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D9</a:t>
              </a:r>
              <a:endParaRPr lang="en-US" altLang="zh-CN" sz="1200" b="1" dirty="0">
                <a:latin typeface="Huawei Sans" panose="020C0503030203020204" pitchFamily="34" charset="0"/>
              </a:endParaRPr>
            </a:p>
          </p:txBody>
        </p:sp>
        <p:sp>
          <p:nvSpPr>
            <p:cNvPr id="117" name="Rectangle 139"/>
            <p:cNvSpPr>
              <a:spLocks noChangeArrowheads="1"/>
            </p:cNvSpPr>
            <p:nvPr/>
          </p:nvSpPr>
          <p:spPr bwMode="auto">
            <a:xfrm>
              <a:off x="501" y="2893"/>
              <a:ext cx="233"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8" name="Rectangle 140"/>
            <p:cNvSpPr>
              <a:spLocks noChangeArrowheads="1"/>
            </p:cNvSpPr>
            <p:nvPr/>
          </p:nvSpPr>
          <p:spPr bwMode="auto">
            <a:xfrm>
              <a:off x="745" y="2893"/>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9" name="Rectangle 141"/>
            <p:cNvSpPr>
              <a:spLocks noChangeArrowheads="1"/>
            </p:cNvSpPr>
            <p:nvPr/>
          </p:nvSpPr>
          <p:spPr bwMode="auto">
            <a:xfrm>
              <a:off x="986"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0" name="Rectangle 142"/>
            <p:cNvSpPr>
              <a:spLocks noChangeArrowheads="1"/>
            </p:cNvSpPr>
            <p:nvPr/>
          </p:nvSpPr>
          <p:spPr bwMode="auto">
            <a:xfrm>
              <a:off x="1228"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1" name="Rectangle 143"/>
            <p:cNvSpPr>
              <a:spLocks noChangeArrowheads="1"/>
            </p:cNvSpPr>
            <p:nvPr/>
          </p:nvSpPr>
          <p:spPr bwMode="auto">
            <a:xfrm>
              <a:off x="1472" y="2893"/>
              <a:ext cx="230"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2" name="Rectangle 144"/>
            <p:cNvSpPr>
              <a:spLocks noChangeArrowheads="1"/>
            </p:cNvSpPr>
            <p:nvPr/>
          </p:nvSpPr>
          <p:spPr bwMode="auto">
            <a:xfrm>
              <a:off x="1713" y="2893"/>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3" name="Rectangle 145"/>
            <p:cNvSpPr>
              <a:spLocks noChangeArrowheads="1"/>
            </p:cNvSpPr>
            <p:nvPr/>
          </p:nvSpPr>
          <p:spPr bwMode="auto">
            <a:xfrm>
              <a:off x="1954"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4" name="Rectangle 146"/>
            <p:cNvSpPr>
              <a:spLocks noChangeArrowheads="1"/>
            </p:cNvSpPr>
            <p:nvPr/>
          </p:nvSpPr>
          <p:spPr bwMode="auto">
            <a:xfrm>
              <a:off x="2197"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5" name="Rectangle 147"/>
            <p:cNvSpPr>
              <a:spLocks noChangeArrowheads="1"/>
            </p:cNvSpPr>
            <p:nvPr/>
          </p:nvSpPr>
          <p:spPr bwMode="auto">
            <a:xfrm>
              <a:off x="2439"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6" name="Rectangle 148"/>
            <p:cNvSpPr>
              <a:spLocks noChangeArrowheads="1"/>
            </p:cNvSpPr>
            <p:nvPr/>
          </p:nvSpPr>
          <p:spPr bwMode="auto">
            <a:xfrm>
              <a:off x="528" y="2941"/>
              <a:ext cx="19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D10</a:t>
              </a:r>
              <a:endParaRPr lang="en-US" altLang="zh-CN" sz="1200" b="1" dirty="0">
                <a:latin typeface="Huawei Sans" panose="020C0503030203020204" pitchFamily="34" charset="0"/>
              </a:endParaRPr>
            </a:p>
          </p:txBody>
        </p:sp>
        <p:sp>
          <p:nvSpPr>
            <p:cNvPr id="127" name="Rectangle 149"/>
            <p:cNvSpPr>
              <a:spLocks noChangeArrowheads="1"/>
            </p:cNvSpPr>
            <p:nvPr/>
          </p:nvSpPr>
          <p:spPr bwMode="auto">
            <a:xfrm>
              <a:off x="1256" y="2941"/>
              <a:ext cx="19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D11</a:t>
              </a:r>
              <a:endParaRPr lang="en-US" altLang="zh-CN" sz="1200" b="1" dirty="0">
                <a:latin typeface="Huawei Sans" panose="020C0503030203020204" pitchFamily="34" charset="0"/>
              </a:endParaRPr>
            </a:p>
          </p:txBody>
        </p:sp>
        <p:sp>
          <p:nvSpPr>
            <p:cNvPr id="128" name="Rectangle 150"/>
            <p:cNvSpPr>
              <a:spLocks noChangeArrowheads="1"/>
            </p:cNvSpPr>
            <p:nvPr/>
          </p:nvSpPr>
          <p:spPr bwMode="auto">
            <a:xfrm>
              <a:off x="1976" y="2941"/>
              <a:ext cx="19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D12</a:t>
              </a:r>
              <a:endParaRPr lang="en-US" altLang="zh-CN" sz="1200" b="1" dirty="0">
                <a:latin typeface="Huawei Sans" panose="020C0503030203020204" pitchFamily="34" charset="0"/>
              </a:endParaRPr>
            </a:p>
          </p:txBody>
        </p:sp>
        <p:sp>
          <p:nvSpPr>
            <p:cNvPr id="129" name="Rectangle 151"/>
            <p:cNvSpPr>
              <a:spLocks noChangeArrowheads="1"/>
            </p:cNvSpPr>
            <p:nvPr/>
          </p:nvSpPr>
          <p:spPr bwMode="auto">
            <a:xfrm>
              <a:off x="501" y="3152"/>
              <a:ext cx="233"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0" name="Rectangle 152"/>
            <p:cNvSpPr>
              <a:spLocks noChangeArrowheads="1"/>
            </p:cNvSpPr>
            <p:nvPr/>
          </p:nvSpPr>
          <p:spPr bwMode="auto">
            <a:xfrm>
              <a:off x="745" y="3152"/>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1" name="Rectangle 153"/>
            <p:cNvSpPr>
              <a:spLocks noChangeArrowheads="1"/>
            </p:cNvSpPr>
            <p:nvPr/>
          </p:nvSpPr>
          <p:spPr bwMode="auto">
            <a:xfrm>
              <a:off x="986"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2" name="Rectangle 154"/>
            <p:cNvSpPr>
              <a:spLocks noChangeArrowheads="1"/>
            </p:cNvSpPr>
            <p:nvPr/>
          </p:nvSpPr>
          <p:spPr bwMode="auto">
            <a:xfrm>
              <a:off x="1228"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3" name="Rectangle 155"/>
            <p:cNvSpPr>
              <a:spLocks noChangeArrowheads="1"/>
            </p:cNvSpPr>
            <p:nvPr/>
          </p:nvSpPr>
          <p:spPr bwMode="auto">
            <a:xfrm>
              <a:off x="1472" y="3152"/>
              <a:ext cx="230"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4" name="Rectangle 156"/>
            <p:cNvSpPr>
              <a:spLocks noChangeArrowheads="1"/>
            </p:cNvSpPr>
            <p:nvPr/>
          </p:nvSpPr>
          <p:spPr bwMode="auto">
            <a:xfrm>
              <a:off x="1713" y="3152"/>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5" name="Rectangle 157"/>
            <p:cNvSpPr>
              <a:spLocks noChangeArrowheads="1"/>
            </p:cNvSpPr>
            <p:nvPr/>
          </p:nvSpPr>
          <p:spPr bwMode="auto">
            <a:xfrm>
              <a:off x="1954"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6" name="Rectangle 158"/>
            <p:cNvSpPr>
              <a:spLocks noChangeArrowheads="1"/>
            </p:cNvSpPr>
            <p:nvPr/>
          </p:nvSpPr>
          <p:spPr bwMode="auto">
            <a:xfrm>
              <a:off x="2197"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7" name="Rectangle 159"/>
            <p:cNvSpPr>
              <a:spLocks noChangeArrowheads="1"/>
            </p:cNvSpPr>
            <p:nvPr/>
          </p:nvSpPr>
          <p:spPr bwMode="auto">
            <a:xfrm>
              <a:off x="2439"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8" name="Rectangle 160"/>
            <p:cNvSpPr>
              <a:spLocks noChangeArrowheads="1"/>
            </p:cNvSpPr>
            <p:nvPr/>
          </p:nvSpPr>
          <p:spPr bwMode="auto">
            <a:xfrm>
              <a:off x="577" y="3188"/>
              <a:ext cx="113"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S1</a:t>
              </a:r>
              <a:endParaRPr lang="en-US" altLang="zh-CN" sz="1200" b="1" dirty="0">
                <a:latin typeface="Huawei Sans" panose="020C0503030203020204" pitchFamily="34" charset="0"/>
              </a:endParaRPr>
            </a:p>
          </p:txBody>
        </p:sp>
        <p:sp>
          <p:nvSpPr>
            <p:cNvPr id="139" name="Rectangle 161"/>
            <p:cNvSpPr>
              <a:spLocks noChangeArrowheads="1"/>
            </p:cNvSpPr>
            <p:nvPr/>
          </p:nvSpPr>
          <p:spPr bwMode="auto">
            <a:xfrm>
              <a:off x="1756" y="3188"/>
              <a:ext cx="155"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M1</a:t>
              </a:r>
              <a:endParaRPr lang="en-US" altLang="zh-CN" sz="1200" b="1" dirty="0">
                <a:latin typeface="Huawei Sans" panose="020C0503030203020204" pitchFamily="34" charset="0"/>
              </a:endParaRPr>
            </a:p>
          </p:txBody>
        </p:sp>
        <p:sp>
          <p:nvSpPr>
            <p:cNvPr id="140" name="Rectangle 162"/>
            <p:cNvSpPr>
              <a:spLocks noChangeArrowheads="1"/>
            </p:cNvSpPr>
            <p:nvPr/>
          </p:nvSpPr>
          <p:spPr bwMode="auto">
            <a:xfrm>
              <a:off x="2023" y="3188"/>
              <a:ext cx="11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E2</a:t>
              </a:r>
              <a:endParaRPr lang="en-US" altLang="zh-CN" sz="1200" b="1" dirty="0">
                <a:latin typeface="Huawei Sans" panose="020C0503030203020204" pitchFamily="34" charset="0"/>
              </a:endParaRPr>
            </a:p>
          </p:txBody>
        </p:sp>
        <p:sp>
          <p:nvSpPr>
            <p:cNvPr id="141" name="Line 163"/>
            <p:cNvSpPr>
              <a:spLocks noChangeShapeType="1"/>
            </p:cNvSpPr>
            <p:nvPr/>
          </p:nvSpPr>
          <p:spPr bwMode="auto">
            <a:xfrm>
              <a:off x="2477" y="3212"/>
              <a:ext cx="158" cy="12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2" name="Line 164"/>
            <p:cNvSpPr>
              <a:spLocks noChangeShapeType="1"/>
            </p:cNvSpPr>
            <p:nvPr/>
          </p:nvSpPr>
          <p:spPr bwMode="auto">
            <a:xfrm flipV="1">
              <a:off x="2474" y="3210"/>
              <a:ext cx="160" cy="128"/>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3" name="Freeform 174"/>
            <p:cNvSpPr/>
            <p:nvPr/>
          </p:nvSpPr>
          <p:spPr bwMode="auto">
            <a:xfrm>
              <a:off x="373" y="3397"/>
              <a:ext cx="34" cy="11"/>
            </a:xfrm>
            <a:custGeom>
              <a:avLst/>
              <a:gdLst/>
              <a:ahLst/>
              <a:cxnLst>
                <a:cxn ang="0">
                  <a:pos x="14" y="0"/>
                </a:cxn>
                <a:cxn ang="0">
                  <a:pos x="4" y="4"/>
                </a:cxn>
                <a:cxn ang="0">
                  <a:pos x="0" y="13"/>
                </a:cxn>
                <a:cxn ang="0">
                  <a:pos x="4" y="23"/>
                </a:cxn>
                <a:cxn ang="0">
                  <a:pos x="14" y="26"/>
                </a:cxn>
                <a:cxn ang="0">
                  <a:pos x="128" y="26"/>
                </a:cxn>
                <a:cxn ang="0">
                  <a:pos x="140" y="23"/>
                </a:cxn>
                <a:cxn ang="0">
                  <a:pos x="144" y="13"/>
                </a:cxn>
                <a:cxn ang="0">
                  <a:pos x="140" y="4"/>
                </a:cxn>
                <a:cxn ang="0">
                  <a:pos x="128" y="0"/>
                </a:cxn>
                <a:cxn ang="0">
                  <a:pos x="14" y="0"/>
                </a:cxn>
              </a:cxnLst>
              <a:rect l="0" t="0" r="r" b="b"/>
              <a:pathLst>
                <a:path w="144" h="26">
                  <a:moveTo>
                    <a:pt x="14" y="0"/>
                  </a:moveTo>
                  <a:lnTo>
                    <a:pt x="4" y="4"/>
                  </a:lnTo>
                  <a:lnTo>
                    <a:pt x="0" y="13"/>
                  </a:lnTo>
                  <a:lnTo>
                    <a:pt x="4" y="23"/>
                  </a:lnTo>
                  <a:lnTo>
                    <a:pt x="14" y="26"/>
                  </a:lnTo>
                  <a:lnTo>
                    <a:pt x="128" y="26"/>
                  </a:lnTo>
                  <a:lnTo>
                    <a:pt x="140" y="23"/>
                  </a:lnTo>
                  <a:lnTo>
                    <a:pt x="144" y="13"/>
                  </a:lnTo>
                  <a:lnTo>
                    <a:pt x="140" y="4"/>
                  </a:lnTo>
                  <a:lnTo>
                    <a:pt x="128"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4" name="Freeform 175"/>
            <p:cNvSpPr/>
            <p:nvPr/>
          </p:nvSpPr>
          <p:spPr bwMode="auto">
            <a:xfrm>
              <a:off x="420" y="3397"/>
              <a:ext cx="33" cy="11"/>
            </a:xfrm>
            <a:custGeom>
              <a:avLst/>
              <a:gdLst/>
              <a:ahLst/>
              <a:cxnLst>
                <a:cxn ang="0">
                  <a:pos x="14" y="0"/>
                </a:cxn>
                <a:cxn ang="0">
                  <a:pos x="3" y="4"/>
                </a:cxn>
                <a:cxn ang="0">
                  <a:pos x="0" y="13"/>
                </a:cxn>
                <a:cxn ang="0">
                  <a:pos x="3" y="23"/>
                </a:cxn>
                <a:cxn ang="0">
                  <a:pos x="14" y="26"/>
                </a:cxn>
                <a:cxn ang="0">
                  <a:pos x="128" y="26"/>
                </a:cxn>
                <a:cxn ang="0">
                  <a:pos x="139" y="23"/>
                </a:cxn>
                <a:cxn ang="0">
                  <a:pos x="142" y="13"/>
                </a:cxn>
                <a:cxn ang="0">
                  <a:pos x="139" y="4"/>
                </a:cxn>
                <a:cxn ang="0">
                  <a:pos x="128" y="0"/>
                </a:cxn>
                <a:cxn ang="0">
                  <a:pos x="14" y="0"/>
                </a:cxn>
              </a:cxnLst>
              <a:rect l="0" t="0" r="r" b="b"/>
              <a:pathLst>
                <a:path w="142" h="26">
                  <a:moveTo>
                    <a:pt x="14" y="0"/>
                  </a:moveTo>
                  <a:lnTo>
                    <a:pt x="3" y="4"/>
                  </a:lnTo>
                  <a:lnTo>
                    <a:pt x="0" y="13"/>
                  </a:lnTo>
                  <a:lnTo>
                    <a:pt x="3" y="23"/>
                  </a:lnTo>
                  <a:lnTo>
                    <a:pt x="14" y="26"/>
                  </a:lnTo>
                  <a:lnTo>
                    <a:pt x="128" y="26"/>
                  </a:lnTo>
                  <a:lnTo>
                    <a:pt x="139" y="23"/>
                  </a:lnTo>
                  <a:lnTo>
                    <a:pt x="142" y="13"/>
                  </a:lnTo>
                  <a:lnTo>
                    <a:pt x="139" y="4"/>
                  </a:lnTo>
                  <a:lnTo>
                    <a:pt x="128"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5" name="Freeform 176"/>
            <p:cNvSpPr/>
            <p:nvPr/>
          </p:nvSpPr>
          <p:spPr bwMode="auto">
            <a:xfrm>
              <a:off x="468" y="3397"/>
              <a:ext cx="31" cy="11"/>
            </a:xfrm>
            <a:custGeom>
              <a:avLst/>
              <a:gdLst/>
              <a:ahLst/>
              <a:cxnLst>
                <a:cxn ang="0">
                  <a:pos x="14" y="0"/>
                </a:cxn>
                <a:cxn ang="0">
                  <a:pos x="3" y="4"/>
                </a:cxn>
                <a:cxn ang="0">
                  <a:pos x="0" y="13"/>
                </a:cxn>
                <a:cxn ang="0">
                  <a:pos x="3" y="23"/>
                </a:cxn>
                <a:cxn ang="0">
                  <a:pos x="14" y="26"/>
                </a:cxn>
                <a:cxn ang="0">
                  <a:pos x="124" y="26"/>
                </a:cxn>
                <a:cxn ang="0">
                  <a:pos x="135" y="23"/>
                </a:cxn>
                <a:cxn ang="0">
                  <a:pos x="138" y="13"/>
                </a:cxn>
                <a:cxn ang="0">
                  <a:pos x="135" y="4"/>
                </a:cxn>
                <a:cxn ang="0">
                  <a:pos x="124" y="0"/>
                </a:cxn>
                <a:cxn ang="0">
                  <a:pos x="14" y="0"/>
                </a:cxn>
              </a:cxnLst>
              <a:rect l="0" t="0" r="r" b="b"/>
              <a:pathLst>
                <a:path w="138" h="26">
                  <a:moveTo>
                    <a:pt x="14" y="0"/>
                  </a:moveTo>
                  <a:lnTo>
                    <a:pt x="3" y="4"/>
                  </a:lnTo>
                  <a:lnTo>
                    <a:pt x="0" y="13"/>
                  </a:lnTo>
                  <a:lnTo>
                    <a:pt x="3" y="23"/>
                  </a:lnTo>
                  <a:lnTo>
                    <a:pt x="14" y="26"/>
                  </a:lnTo>
                  <a:lnTo>
                    <a:pt x="124" y="26"/>
                  </a:lnTo>
                  <a:lnTo>
                    <a:pt x="135" y="23"/>
                  </a:lnTo>
                  <a:lnTo>
                    <a:pt x="138" y="13"/>
                  </a:lnTo>
                  <a:lnTo>
                    <a:pt x="135" y="4"/>
                  </a:lnTo>
                  <a:lnTo>
                    <a:pt x="124"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6" name="Line 179"/>
            <p:cNvSpPr>
              <a:spLocks noChangeShapeType="1"/>
            </p:cNvSpPr>
            <p:nvPr/>
          </p:nvSpPr>
          <p:spPr bwMode="auto">
            <a:xfrm flipV="1">
              <a:off x="416" y="2123"/>
              <a:ext cx="3" cy="1219"/>
            </a:xfrm>
            <a:prstGeom prst="line">
              <a:avLst/>
            </a:prstGeom>
            <a:noFill/>
            <a:ln w="7938">
              <a:solidFill>
                <a:srgbClr val="00000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7" name="Freeform 180"/>
            <p:cNvSpPr/>
            <p:nvPr/>
          </p:nvSpPr>
          <p:spPr bwMode="auto">
            <a:xfrm>
              <a:off x="386" y="3310"/>
              <a:ext cx="56" cy="90"/>
            </a:xfrm>
            <a:custGeom>
              <a:avLst/>
              <a:gdLst/>
              <a:ahLst/>
              <a:cxnLst>
                <a:cxn ang="0">
                  <a:pos x="0" y="0"/>
                </a:cxn>
                <a:cxn ang="0">
                  <a:pos x="122" y="215"/>
                </a:cxn>
                <a:cxn ang="0">
                  <a:pos x="240" y="0"/>
                </a:cxn>
                <a:cxn ang="0">
                  <a:pos x="122" y="68"/>
                </a:cxn>
                <a:cxn ang="0">
                  <a:pos x="0" y="0"/>
                </a:cxn>
              </a:cxnLst>
              <a:rect l="0" t="0" r="r" b="b"/>
              <a:pathLst>
                <a:path w="240" h="215">
                  <a:moveTo>
                    <a:pt x="0" y="0"/>
                  </a:moveTo>
                  <a:lnTo>
                    <a:pt x="122" y="215"/>
                  </a:lnTo>
                  <a:lnTo>
                    <a:pt x="240" y="0"/>
                  </a:lnTo>
                  <a:lnTo>
                    <a:pt x="122" y="68"/>
                  </a:lnTo>
                  <a:lnTo>
                    <a:pt x="0"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8" name="Line 215"/>
            <p:cNvSpPr>
              <a:spLocks noChangeShapeType="1"/>
            </p:cNvSpPr>
            <p:nvPr/>
          </p:nvSpPr>
          <p:spPr bwMode="auto">
            <a:xfrm>
              <a:off x="2234" y="3212"/>
              <a:ext cx="159" cy="12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9" name="Line 216"/>
            <p:cNvSpPr>
              <a:spLocks noChangeShapeType="1"/>
            </p:cNvSpPr>
            <p:nvPr/>
          </p:nvSpPr>
          <p:spPr bwMode="auto">
            <a:xfrm flipV="1">
              <a:off x="2237" y="3210"/>
              <a:ext cx="161" cy="128"/>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50" name="Rectangle 232"/>
            <p:cNvSpPr>
              <a:spLocks noChangeArrowheads="1"/>
            </p:cNvSpPr>
            <p:nvPr/>
          </p:nvSpPr>
          <p:spPr bwMode="auto">
            <a:xfrm>
              <a:off x="729" y="1418"/>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1" name="Rectangle 233"/>
            <p:cNvSpPr>
              <a:spLocks noChangeArrowheads="1"/>
            </p:cNvSpPr>
            <p:nvPr/>
          </p:nvSpPr>
          <p:spPr bwMode="auto">
            <a:xfrm>
              <a:off x="983" y="1428"/>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2" name="Rectangle 234"/>
            <p:cNvSpPr>
              <a:spLocks noChangeArrowheads="1"/>
            </p:cNvSpPr>
            <p:nvPr/>
          </p:nvSpPr>
          <p:spPr bwMode="auto">
            <a:xfrm>
              <a:off x="728" y="1643"/>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3" name="Rectangle 235"/>
            <p:cNvSpPr>
              <a:spLocks noChangeArrowheads="1"/>
            </p:cNvSpPr>
            <p:nvPr/>
          </p:nvSpPr>
          <p:spPr bwMode="auto">
            <a:xfrm>
              <a:off x="962" y="1652"/>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4" name="Rectangle 236"/>
            <p:cNvSpPr>
              <a:spLocks noChangeArrowheads="1"/>
            </p:cNvSpPr>
            <p:nvPr/>
          </p:nvSpPr>
          <p:spPr bwMode="auto">
            <a:xfrm>
              <a:off x="1451" y="1409"/>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5" name="Rectangle 237"/>
            <p:cNvSpPr>
              <a:spLocks noChangeArrowheads="1"/>
            </p:cNvSpPr>
            <p:nvPr/>
          </p:nvSpPr>
          <p:spPr bwMode="auto">
            <a:xfrm>
              <a:off x="1451" y="1653"/>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6" name="Rectangle 238"/>
            <p:cNvSpPr>
              <a:spLocks noChangeArrowheads="1"/>
            </p:cNvSpPr>
            <p:nvPr/>
          </p:nvSpPr>
          <p:spPr bwMode="auto">
            <a:xfrm>
              <a:off x="2001" y="168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D3</a:t>
              </a:r>
              <a:endParaRPr lang="en-US" altLang="zh-CN" sz="1200" b="1" dirty="0">
                <a:latin typeface="Huawei Sans" panose="020C0503030203020204" pitchFamily="34" charset="0"/>
              </a:endParaRPr>
            </a:p>
          </p:txBody>
        </p:sp>
        <p:sp>
          <p:nvSpPr>
            <p:cNvPr id="157" name="Rectangle 239"/>
            <p:cNvSpPr>
              <a:spLocks noChangeArrowheads="1"/>
            </p:cNvSpPr>
            <p:nvPr/>
          </p:nvSpPr>
          <p:spPr bwMode="auto">
            <a:xfrm>
              <a:off x="274" y="1931"/>
              <a:ext cx="16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9 linhas</a:t>
              </a:r>
              <a:endParaRPr lang="en-US" altLang="zh-CN" sz="1200" b="1" dirty="0">
                <a:latin typeface="Huawei Sans" panose="020C0503030203020204" pitchFamily="34" charset="0"/>
              </a:endParaRPr>
            </a:p>
          </p:txBody>
        </p:sp>
      </p:grpSp>
      <p:grpSp>
        <p:nvGrpSpPr>
          <p:cNvPr id="158" name="Group 252"/>
          <p:cNvGrpSpPr/>
          <p:nvPr/>
        </p:nvGrpSpPr>
        <p:grpSpPr bwMode="auto">
          <a:xfrm>
            <a:off x="6245328" y="1207024"/>
            <a:ext cx="4421405" cy="3191699"/>
            <a:chOff x="3442" y="1349"/>
            <a:chExt cx="2013" cy="1499"/>
          </a:xfrm>
        </p:grpSpPr>
        <p:sp>
          <p:nvSpPr>
            <p:cNvPr id="159" name="Rectangle 5"/>
            <p:cNvSpPr>
              <a:spLocks noChangeArrowheads="1"/>
            </p:cNvSpPr>
            <p:nvPr/>
          </p:nvSpPr>
          <p:spPr bwMode="auto">
            <a:xfrm>
              <a:off x="3446" y="1968"/>
              <a:ext cx="656" cy="594"/>
            </a:xfrm>
            <a:prstGeom prst="rect">
              <a:avLst/>
            </a:prstGeom>
            <a:solidFill>
              <a:srgbClr val="00B05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60" name="Rectangle 14"/>
            <p:cNvSpPr>
              <a:spLocks noChangeArrowheads="1"/>
            </p:cNvSpPr>
            <p:nvPr/>
          </p:nvSpPr>
          <p:spPr bwMode="auto">
            <a:xfrm>
              <a:off x="3446" y="1488"/>
              <a:ext cx="656" cy="355"/>
            </a:xfrm>
            <a:prstGeom prst="rect">
              <a:avLst/>
            </a:prstGeom>
            <a:solidFill>
              <a:srgbClr val="FFC00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61" name="Rectangle 15"/>
            <p:cNvSpPr>
              <a:spLocks noChangeArrowheads="1"/>
            </p:cNvSpPr>
            <p:nvPr/>
          </p:nvSpPr>
          <p:spPr bwMode="auto">
            <a:xfrm>
              <a:off x="3446" y="1840"/>
              <a:ext cx="656" cy="124"/>
            </a:xfrm>
            <a:prstGeom prst="rect">
              <a:avLst/>
            </a:prstGeom>
            <a:solidFill>
              <a:srgbClr val="FFFF0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grpSp>
          <p:nvGrpSpPr>
            <p:cNvPr id="162" name="Group 16"/>
            <p:cNvGrpSpPr/>
            <p:nvPr/>
          </p:nvGrpSpPr>
          <p:grpSpPr bwMode="auto">
            <a:xfrm>
              <a:off x="3452" y="1723"/>
              <a:ext cx="44" cy="724"/>
              <a:chOff x="1514" y="1860"/>
              <a:chExt cx="69" cy="1160"/>
            </a:xfrm>
          </p:grpSpPr>
          <p:sp>
            <p:nvSpPr>
              <p:cNvPr id="177" name="Rectangle 17"/>
              <p:cNvSpPr>
                <a:spLocks noChangeArrowheads="1"/>
              </p:cNvSpPr>
              <p:nvPr/>
            </p:nvSpPr>
            <p:spPr bwMode="auto">
              <a:xfrm>
                <a:off x="1514" y="1860"/>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78" name="Rectangle 18"/>
              <p:cNvSpPr>
                <a:spLocks noChangeArrowheads="1"/>
              </p:cNvSpPr>
              <p:nvPr/>
            </p:nvSpPr>
            <p:spPr bwMode="auto">
              <a:xfrm>
                <a:off x="1514" y="2436"/>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79" name="Rectangle 19"/>
              <p:cNvSpPr>
                <a:spLocks noChangeArrowheads="1"/>
              </p:cNvSpPr>
              <p:nvPr/>
            </p:nvSpPr>
            <p:spPr bwMode="auto">
              <a:xfrm>
                <a:off x="1514" y="2628"/>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80" name="Rectangle 20"/>
              <p:cNvSpPr>
                <a:spLocks noChangeArrowheads="1"/>
              </p:cNvSpPr>
              <p:nvPr/>
            </p:nvSpPr>
            <p:spPr bwMode="auto">
              <a:xfrm>
                <a:off x="1514" y="2820"/>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81" name="Rectangle 21"/>
              <p:cNvSpPr>
                <a:spLocks noChangeArrowheads="1"/>
              </p:cNvSpPr>
              <p:nvPr/>
            </p:nvSpPr>
            <p:spPr bwMode="auto">
              <a:xfrm>
                <a:off x="1514" y="3012"/>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grpSp>
        <p:sp>
          <p:nvSpPr>
            <p:cNvPr id="163" name="Rectangle 22"/>
            <p:cNvSpPr>
              <a:spLocks noChangeArrowheads="1"/>
            </p:cNvSpPr>
            <p:nvPr/>
          </p:nvSpPr>
          <p:spPr bwMode="auto">
            <a:xfrm>
              <a:off x="3669" y="1681"/>
              <a:ext cx="296"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1" dirty="0">
                  <a:solidFill>
                    <a:srgbClr val="000000"/>
                  </a:solidFill>
                  <a:latin typeface="Huawei Sans" panose="020C0503030203020204" pitchFamily="34" charset="0"/>
                </a:rPr>
                <a:t>RSOH</a:t>
              </a:r>
              <a:endParaRPr lang="en-US" sz="1400" b="1" dirty="0">
                <a:latin typeface="Huawei Sans" panose="020C0503030203020204" pitchFamily="34" charset="0"/>
                <a:cs typeface="Arial" panose="020B0604020202020204" pitchFamily="34" charset="0"/>
              </a:endParaRPr>
            </a:p>
          </p:txBody>
        </p:sp>
        <p:sp>
          <p:nvSpPr>
            <p:cNvPr id="164" name="Rectangle 23"/>
            <p:cNvSpPr>
              <a:spLocks noChangeArrowheads="1"/>
            </p:cNvSpPr>
            <p:nvPr/>
          </p:nvSpPr>
          <p:spPr bwMode="auto">
            <a:xfrm>
              <a:off x="3586" y="1851"/>
              <a:ext cx="407" cy="101"/>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1" dirty="0">
                  <a:solidFill>
                    <a:srgbClr val="000000"/>
                  </a:solidFill>
                  <a:latin typeface="Huawei Sans" panose="020C0503030203020204" pitchFamily="34" charset="0"/>
                </a:rPr>
                <a:t>Ponteiro UA</a:t>
              </a:r>
              <a:endParaRPr lang="en-US" sz="1400" b="1" dirty="0">
                <a:latin typeface="Huawei Sans" panose="020C0503030203020204" pitchFamily="34" charset="0"/>
                <a:cs typeface="Arial" panose="020B0604020202020204" pitchFamily="34" charset="0"/>
              </a:endParaRPr>
            </a:p>
          </p:txBody>
        </p:sp>
        <p:sp>
          <p:nvSpPr>
            <p:cNvPr id="166" name="Rectangle 25"/>
            <p:cNvSpPr>
              <a:spLocks noChangeArrowheads="1"/>
            </p:cNvSpPr>
            <p:nvPr/>
          </p:nvSpPr>
          <p:spPr bwMode="auto">
            <a:xfrm>
              <a:off x="3668" y="2223"/>
              <a:ext cx="331"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1" dirty="0">
                  <a:solidFill>
                    <a:srgbClr val="000000"/>
                  </a:solidFill>
                  <a:latin typeface="Huawei Sans" panose="020C0503030203020204" pitchFamily="34" charset="0"/>
                </a:rPr>
                <a:t>MSOH</a:t>
              </a:r>
              <a:endParaRPr lang="en-US" sz="1400" b="1" dirty="0">
                <a:latin typeface="Huawei Sans" panose="020C0503030203020204" pitchFamily="34" charset="0"/>
                <a:cs typeface="Arial" panose="020B0604020202020204" pitchFamily="34" charset="0"/>
              </a:endParaRPr>
            </a:p>
          </p:txBody>
        </p:sp>
        <p:sp>
          <p:nvSpPr>
            <p:cNvPr id="167" name="Rectangle 30"/>
            <p:cNvSpPr>
              <a:spLocks noChangeArrowheads="1"/>
            </p:cNvSpPr>
            <p:nvPr/>
          </p:nvSpPr>
          <p:spPr bwMode="auto">
            <a:xfrm>
              <a:off x="4101" y="1488"/>
              <a:ext cx="1312" cy="1074"/>
            </a:xfrm>
            <a:prstGeom prst="rect">
              <a:avLst/>
            </a:prstGeom>
            <a:solidFill>
              <a:srgbClr val="00B0F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68" name="Rectangle 31"/>
            <p:cNvSpPr>
              <a:spLocks noChangeArrowheads="1"/>
            </p:cNvSpPr>
            <p:nvPr/>
          </p:nvSpPr>
          <p:spPr bwMode="auto">
            <a:xfrm>
              <a:off x="5234" y="1488"/>
              <a:ext cx="179" cy="115"/>
            </a:xfrm>
            <a:prstGeom prst="rect">
              <a:avLst/>
            </a:prstGeom>
            <a:no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69" name="Rectangle 32"/>
            <p:cNvSpPr>
              <a:spLocks noChangeArrowheads="1"/>
            </p:cNvSpPr>
            <p:nvPr/>
          </p:nvSpPr>
          <p:spPr bwMode="auto">
            <a:xfrm>
              <a:off x="5253" y="1486"/>
              <a:ext cx="188"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270</a:t>
              </a:r>
              <a:endParaRPr lang="en-US" sz="1400" b="0" dirty="0">
                <a:latin typeface="Huawei Sans" panose="020C0503030203020204" pitchFamily="34" charset="0"/>
                <a:cs typeface="Arial" panose="020B0604020202020204" pitchFamily="34" charset="0"/>
              </a:endParaRPr>
            </a:p>
          </p:txBody>
        </p:sp>
        <p:sp>
          <p:nvSpPr>
            <p:cNvPr id="170" name="Rectangle 33"/>
            <p:cNvSpPr>
              <a:spLocks noChangeArrowheads="1"/>
            </p:cNvSpPr>
            <p:nvPr/>
          </p:nvSpPr>
          <p:spPr bwMode="auto">
            <a:xfrm>
              <a:off x="4278" y="1950"/>
              <a:ext cx="664" cy="101"/>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1" dirty="0">
                  <a:solidFill>
                    <a:schemeClr val="bg1"/>
                  </a:solidFill>
                  <a:latin typeface="Huawei Sans" panose="020C0503030203020204" pitchFamily="34" charset="0"/>
                </a:rPr>
                <a:t>Carga útil (incluindo POH)</a:t>
              </a:r>
              <a:endParaRPr lang="en-US" sz="1400" b="1" dirty="0">
                <a:solidFill>
                  <a:schemeClr val="bg1"/>
                </a:solidFill>
                <a:latin typeface="Huawei Sans" panose="020C0503030203020204" pitchFamily="34" charset="0"/>
              </a:endParaRPr>
            </a:p>
          </p:txBody>
        </p:sp>
        <p:sp>
          <p:nvSpPr>
            <p:cNvPr id="171" name="Rectangle 34"/>
            <p:cNvSpPr>
              <a:spLocks noChangeArrowheads="1"/>
            </p:cNvSpPr>
            <p:nvPr/>
          </p:nvSpPr>
          <p:spPr bwMode="auto">
            <a:xfrm>
              <a:off x="5152" y="2447"/>
              <a:ext cx="260" cy="114"/>
            </a:xfrm>
            <a:prstGeom prst="rect">
              <a:avLst/>
            </a:prstGeom>
            <a:no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72" name="Rectangle 35"/>
            <p:cNvSpPr>
              <a:spLocks noChangeArrowheads="1"/>
            </p:cNvSpPr>
            <p:nvPr/>
          </p:nvSpPr>
          <p:spPr bwMode="auto">
            <a:xfrm>
              <a:off x="5205" y="2436"/>
              <a:ext cx="250"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2430</a:t>
              </a:r>
              <a:endParaRPr lang="en-US" sz="1400" b="0" dirty="0">
                <a:latin typeface="Huawei Sans" panose="020C0503030203020204" pitchFamily="34" charset="0"/>
                <a:cs typeface="Arial" panose="020B0604020202020204" pitchFamily="34" charset="0"/>
              </a:endParaRPr>
            </a:p>
          </p:txBody>
        </p:sp>
        <p:sp>
          <p:nvSpPr>
            <p:cNvPr id="173" name="Line 39"/>
            <p:cNvSpPr>
              <a:spLocks noChangeShapeType="1"/>
            </p:cNvSpPr>
            <p:nvPr/>
          </p:nvSpPr>
          <p:spPr bwMode="auto">
            <a:xfrm flipH="1">
              <a:off x="3449" y="1445"/>
              <a:ext cx="652" cy="0"/>
            </a:xfrm>
            <a:prstGeom prst="line">
              <a:avLst/>
            </a:prstGeom>
            <a:noFill/>
            <a:ln w="12700">
              <a:solidFill>
                <a:schemeClr val="tx1"/>
              </a:solidFill>
              <a:round/>
              <a:headEnd type="stealth" w="med" len="med"/>
              <a:tailEnd type="stealth" w="med" len="med"/>
            </a:ln>
            <a:effectLst/>
          </p:spPr>
          <p:txBody>
            <a:bodyPr wrap="none" anchor="ctr">
              <a:noAutofit/>
            </a:bodyPr>
            <a:lstStyle/>
            <a:p>
              <a:pPr fontAlgn="ctr"/>
              <a:endParaRPr lang="en-US" altLang="zh-CN" dirty="0">
                <a:latin typeface="Huawei Sans" panose="020C0503030203020204" pitchFamily="34" charset="0"/>
                <a:ea typeface="+mn-ea"/>
              </a:endParaRPr>
            </a:p>
          </p:txBody>
        </p:sp>
        <p:sp>
          <p:nvSpPr>
            <p:cNvPr id="174" name="Rectangle 228"/>
            <p:cNvSpPr>
              <a:spLocks noChangeArrowheads="1"/>
            </p:cNvSpPr>
            <p:nvPr/>
          </p:nvSpPr>
          <p:spPr bwMode="auto">
            <a:xfrm>
              <a:off x="3685" y="1349"/>
              <a:ext cx="176"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9 colunas</a:t>
              </a:r>
              <a:endParaRPr lang="en-US" altLang="zh-CN" sz="1400" b="0" dirty="0">
                <a:latin typeface="Huawei Sans" panose="020C0503030203020204" pitchFamily="34" charset="0"/>
                <a:cs typeface="Arial" panose="020B0604020202020204" pitchFamily="34" charset="0"/>
              </a:endParaRPr>
            </a:p>
          </p:txBody>
        </p:sp>
        <p:sp>
          <p:nvSpPr>
            <p:cNvPr id="175" name="Line 229"/>
            <p:cNvSpPr>
              <a:spLocks noChangeShapeType="1"/>
            </p:cNvSpPr>
            <p:nvPr/>
          </p:nvSpPr>
          <p:spPr bwMode="auto">
            <a:xfrm flipH="1">
              <a:off x="3442" y="2651"/>
              <a:ext cx="1970" cy="0"/>
            </a:xfrm>
            <a:prstGeom prst="line">
              <a:avLst/>
            </a:prstGeom>
            <a:noFill/>
            <a:ln w="12700">
              <a:solidFill>
                <a:schemeClr val="tx1"/>
              </a:solidFill>
              <a:round/>
              <a:headEnd type="stealth" w="med" len="med"/>
              <a:tailEnd type="stealth" w="med" len="med"/>
            </a:ln>
            <a:effectLst/>
          </p:spPr>
          <p:txBody>
            <a:bodyPr wrap="none" anchor="ctr">
              <a:noAutofit/>
            </a:bodyPr>
            <a:lstStyle/>
            <a:p>
              <a:pPr fontAlgn="ctr"/>
              <a:endParaRPr lang="en-US" altLang="zh-CN" dirty="0">
                <a:latin typeface="Huawei Sans" panose="020C0503030203020204" pitchFamily="34" charset="0"/>
                <a:ea typeface="+mn-ea"/>
              </a:endParaRPr>
            </a:p>
          </p:txBody>
        </p:sp>
        <p:sp>
          <p:nvSpPr>
            <p:cNvPr id="176" name="Rectangle 230"/>
            <p:cNvSpPr>
              <a:spLocks noChangeArrowheads="1"/>
            </p:cNvSpPr>
            <p:nvPr/>
          </p:nvSpPr>
          <p:spPr bwMode="auto">
            <a:xfrm>
              <a:off x="5083" y="2712"/>
              <a:ext cx="301"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270 colunas</a:t>
              </a:r>
              <a:endParaRPr lang="en-US" altLang="zh-CN" sz="1400" b="0" dirty="0">
                <a:latin typeface="Huawei Sans" panose="020C0503030203020204" pitchFamily="34" charset="0"/>
                <a:cs typeface="Arial" panose="020B0604020202020204" pitchFamily="34" charset="0"/>
              </a:endParaRPr>
            </a:p>
          </p:txBody>
        </p:sp>
      </p:grpSp>
      <p:sp>
        <p:nvSpPr>
          <p:cNvPr id="182" name="Rectangle 20"/>
          <p:cNvSpPr>
            <a:spLocks noChangeArrowheads="1"/>
          </p:cNvSpPr>
          <p:nvPr/>
        </p:nvSpPr>
        <p:spPr bwMode="auto">
          <a:xfrm>
            <a:off x="6267293" y="1745596"/>
            <a:ext cx="96643" cy="10631"/>
          </a:xfrm>
          <a:prstGeom prst="rect">
            <a:avLst/>
          </a:prstGeom>
          <a:solidFill>
            <a:srgbClr val="000000"/>
          </a:solidFill>
          <a:ln w="0">
            <a:solidFill>
              <a:srgbClr val="000000"/>
            </a:solidFill>
            <a:miter lim="800000"/>
          </a:ln>
        </p:spPr>
        <p:txBody>
          <a:bodyPr>
            <a:noAutofit/>
          </a:bodyPr>
          <a:lstStyle/>
          <a:p>
            <a:pPr fontAlgn="ctr"/>
            <a:endParaRPr lang="en-US" altLang="zh-CN" sz="1200" dirty="0">
              <a:latin typeface="Huawei Sans" panose="020C0503030203020204" pitchFamily="34" charset="0"/>
              <a:ea typeface="+mn-ea"/>
            </a:endParaRPr>
          </a:p>
        </p:txBody>
      </p:sp>
      <p:grpSp>
        <p:nvGrpSpPr>
          <p:cNvPr id="183" name="Group 247"/>
          <p:cNvGrpSpPr/>
          <p:nvPr/>
        </p:nvGrpSpPr>
        <p:grpSpPr bwMode="auto">
          <a:xfrm>
            <a:off x="1663610" y="5159282"/>
            <a:ext cx="1882774" cy="888862"/>
            <a:chOff x="479" y="3452"/>
            <a:chExt cx="1186" cy="502"/>
          </a:xfrm>
        </p:grpSpPr>
        <p:sp>
          <p:nvSpPr>
            <p:cNvPr id="184" name="Rectangle 205"/>
            <p:cNvSpPr>
              <a:spLocks noChangeArrowheads="1"/>
            </p:cNvSpPr>
            <p:nvPr/>
          </p:nvSpPr>
          <p:spPr bwMode="auto">
            <a:xfrm>
              <a:off x="760" y="3619"/>
              <a:ext cx="565" cy="122"/>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Byte não embaralhado</a:t>
              </a:r>
              <a:endParaRPr lang="en-US" altLang="zh-CN" sz="1400" i="1" dirty="0">
                <a:latin typeface="Huawei Sans" panose="020C0503030203020204" pitchFamily="34" charset="0"/>
              </a:endParaRPr>
            </a:p>
          </p:txBody>
        </p:sp>
        <p:sp>
          <p:nvSpPr>
            <p:cNvPr id="185" name="Rectangle 206"/>
            <p:cNvSpPr>
              <a:spLocks noChangeArrowheads="1"/>
            </p:cNvSpPr>
            <p:nvPr/>
          </p:nvSpPr>
          <p:spPr bwMode="auto">
            <a:xfrm>
              <a:off x="579" y="3627"/>
              <a:ext cx="48"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1" dirty="0">
                  <a:solidFill>
                    <a:srgbClr val="000000"/>
                  </a:solidFill>
                  <a:latin typeface="Huawei Sans" panose="020C0503030203020204" pitchFamily="34" charset="0"/>
                </a:rPr>
                <a:t>*</a:t>
              </a:r>
              <a:endParaRPr lang="en-US" altLang="zh-CN" sz="1400" b="1" i="1" dirty="0">
                <a:latin typeface="Huawei Sans" panose="020C0503030203020204" pitchFamily="34" charset="0"/>
              </a:endParaRPr>
            </a:p>
          </p:txBody>
        </p:sp>
        <p:sp>
          <p:nvSpPr>
            <p:cNvPr id="186" name="Line 207"/>
            <p:cNvSpPr>
              <a:spLocks noChangeShapeType="1"/>
            </p:cNvSpPr>
            <p:nvPr/>
          </p:nvSpPr>
          <p:spPr bwMode="auto">
            <a:xfrm>
              <a:off x="521" y="3472"/>
              <a:ext cx="152" cy="79"/>
            </a:xfrm>
            <a:prstGeom prst="line">
              <a:avLst/>
            </a:prstGeom>
            <a:noFill/>
            <a:ln w="7938">
              <a:solidFill>
                <a:srgbClr val="DA0030"/>
              </a:solidFill>
              <a:round/>
            </a:ln>
          </p:spPr>
          <p:txBody>
            <a:bodyPr>
              <a:noAutofit/>
            </a:bodyPr>
            <a:lstStyle/>
            <a:p>
              <a:pPr fontAlgn="ctr"/>
              <a:endParaRPr lang="en-US" altLang="zh-CN" b="1" dirty="0">
                <a:latin typeface="Huawei Sans" panose="020C0503030203020204" pitchFamily="34" charset="0"/>
                <a:ea typeface="+mn-ea"/>
              </a:endParaRPr>
            </a:p>
          </p:txBody>
        </p:sp>
        <p:sp>
          <p:nvSpPr>
            <p:cNvPr id="187" name="Line 208"/>
            <p:cNvSpPr>
              <a:spLocks noChangeShapeType="1"/>
            </p:cNvSpPr>
            <p:nvPr/>
          </p:nvSpPr>
          <p:spPr bwMode="auto">
            <a:xfrm flipV="1">
              <a:off x="521" y="3472"/>
              <a:ext cx="151" cy="78"/>
            </a:xfrm>
            <a:prstGeom prst="line">
              <a:avLst/>
            </a:prstGeom>
            <a:noFill/>
            <a:ln w="7938">
              <a:solidFill>
                <a:srgbClr val="DA0030"/>
              </a:solidFill>
              <a:round/>
            </a:ln>
          </p:spPr>
          <p:txBody>
            <a:bodyPr>
              <a:noAutofit/>
            </a:bodyPr>
            <a:lstStyle/>
            <a:p>
              <a:pPr fontAlgn="ctr"/>
              <a:endParaRPr lang="en-US" altLang="zh-CN" b="1" dirty="0">
                <a:latin typeface="Huawei Sans" panose="020C0503030203020204" pitchFamily="34" charset="0"/>
                <a:ea typeface="+mn-ea"/>
              </a:endParaRPr>
            </a:p>
          </p:txBody>
        </p:sp>
        <p:sp>
          <p:nvSpPr>
            <p:cNvPr id="188" name="Rectangle 209"/>
            <p:cNvSpPr>
              <a:spLocks noChangeArrowheads="1"/>
            </p:cNvSpPr>
            <p:nvPr/>
          </p:nvSpPr>
          <p:spPr bwMode="auto">
            <a:xfrm>
              <a:off x="760" y="3452"/>
              <a:ext cx="905" cy="122"/>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Byte reservado para uso nacional</a:t>
              </a:r>
              <a:endParaRPr lang="en-US" altLang="zh-CN" sz="1400" i="1" dirty="0">
                <a:latin typeface="Huawei Sans" panose="020C0503030203020204" pitchFamily="34" charset="0"/>
              </a:endParaRPr>
            </a:p>
          </p:txBody>
        </p:sp>
        <p:sp>
          <p:nvSpPr>
            <p:cNvPr id="189" name="Rectangle 210"/>
            <p:cNvSpPr>
              <a:spLocks noChangeArrowheads="1"/>
            </p:cNvSpPr>
            <p:nvPr/>
          </p:nvSpPr>
          <p:spPr bwMode="auto">
            <a:xfrm>
              <a:off x="760" y="3796"/>
              <a:ext cx="905" cy="122"/>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Byte de indicação do meio de transmissão</a:t>
              </a:r>
              <a:endParaRPr lang="en-US" altLang="zh-CN" sz="1400" i="1" dirty="0">
                <a:latin typeface="Huawei Sans" panose="020C0503030203020204" pitchFamily="34" charset="0"/>
              </a:endParaRPr>
            </a:p>
          </p:txBody>
        </p:sp>
        <p:sp>
          <p:nvSpPr>
            <p:cNvPr id="190" name="Rectangle 240"/>
            <p:cNvSpPr>
              <a:spLocks noChangeArrowheads="1"/>
            </p:cNvSpPr>
            <p:nvPr/>
          </p:nvSpPr>
          <p:spPr bwMode="auto">
            <a:xfrm>
              <a:off x="479" y="3762"/>
              <a:ext cx="202" cy="192"/>
            </a:xfrm>
            <a:prstGeom prst="rect">
              <a:avLst/>
            </a:prstGeom>
            <a:noFill/>
            <a:ln w="9525" algn="ctr">
              <a:noFill/>
              <a:miter lim="800000"/>
            </a:ln>
            <a:effectLst/>
          </p:spPr>
          <p:txBody>
            <a:bodyPr>
              <a:noAutofit/>
            </a:bodyPr>
            <a:lstStyle/>
            <a:p>
              <a:pPr fontAlgn="ctr">
                <a:lnSpc>
                  <a:spcPct val="100000"/>
                </a:lnSpc>
                <a:spcAft>
                  <a:spcPct val="0"/>
                </a:spcAft>
                <a:buSzTx/>
                <a:buFontTx/>
                <a:buNone/>
              </a:pPr>
              <a:r>
                <a:rPr lang="pt" sz="1400" b="1" i="1" dirty="0">
                  <a:latin typeface="Huawei Sans" panose="020C0503030203020204" pitchFamily="34" charset="0"/>
                </a:rPr>
                <a:t>△</a:t>
              </a:r>
              <a:endParaRPr lang="en-US" sz="1400" b="1" i="1" dirty="0">
                <a:latin typeface="Huawei Sans" panose="020C0503030203020204" pitchFamily="34" charset="0"/>
              </a:endParaRPr>
            </a:p>
          </p:txBody>
        </p:sp>
      </p:grpSp>
    </p:spTree>
    <p:extLst>
      <p:ext uri="{BB962C8B-B14F-4D97-AF65-F5344CB8AC3E}">
        <p14:creationId xmlns:p14="http://schemas.microsoft.com/office/powerpoint/2010/main" val="47812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diamond(in)">
                                      <p:cBhvr>
                                        <p:cTn id="12" dur="2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BR" dirty="0"/>
              <a:t>C</a:t>
            </a:r>
            <a:r>
              <a:rPr lang="pt-BR" dirty="0">
                <a:latin typeface="Huawei Sans" panose="020C0503030203020204" pitchFamily="34" charset="0"/>
              </a:rPr>
              <a:t>abeçalho</a:t>
            </a:r>
            <a:r>
              <a:rPr lang="pt" dirty="0">
                <a:latin typeface="Huawei Sans" panose="020C0503030203020204" pitchFamily="34" charset="0"/>
              </a:rPr>
              <a:t> de Seção (SOH – Section Overhead)</a:t>
            </a:r>
            <a:endParaRPr lang="en-US" altLang="zh-CN" dirty="0">
              <a:latin typeface="Huawei Sans" panose="020C0503030203020204" pitchFamily="34" charset="0"/>
            </a:endParaRPr>
          </a:p>
        </p:txBody>
      </p:sp>
      <p:grpSp>
        <p:nvGrpSpPr>
          <p:cNvPr id="3" name="Group 245"/>
          <p:cNvGrpSpPr/>
          <p:nvPr/>
        </p:nvGrpSpPr>
        <p:grpSpPr bwMode="auto">
          <a:xfrm>
            <a:off x="956513" y="1272323"/>
            <a:ext cx="3568210" cy="3560607"/>
            <a:chOff x="274" y="975"/>
            <a:chExt cx="2406" cy="2433"/>
          </a:xfrm>
        </p:grpSpPr>
        <p:sp>
          <p:nvSpPr>
            <p:cNvPr id="5" name="Rectangle 48"/>
            <p:cNvSpPr>
              <a:spLocks noChangeArrowheads="1"/>
            </p:cNvSpPr>
            <p:nvPr/>
          </p:nvSpPr>
          <p:spPr bwMode="auto">
            <a:xfrm>
              <a:off x="499" y="1173"/>
              <a:ext cx="237"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6" name="Rectangle 49"/>
            <p:cNvSpPr>
              <a:spLocks noChangeArrowheads="1"/>
            </p:cNvSpPr>
            <p:nvPr/>
          </p:nvSpPr>
          <p:spPr bwMode="auto">
            <a:xfrm>
              <a:off x="559"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A1</a:t>
              </a:r>
              <a:endParaRPr lang="en-US" altLang="zh-CN" sz="1200" b="1" dirty="0">
                <a:latin typeface="Huawei Sans" panose="020C0503030203020204" pitchFamily="34" charset="0"/>
              </a:endParaRPr>
            </a:p>
          </p:txBody>
        </p:sp>
        <p:sp>
          <p:nvSpPr>
            <p:cNvPr id="7" name="Rectangle 50"/>
            <p:cNvSpPr>
              <a:spLocks noChangeArrowheads="1"/>
            </p:cNvSpPr>
            <p:nvPr/>
          </p:nvSpPr>
          <p:spPr bwMode="auto">
            <a:xfrm>
              <a:off x="742"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 name="Rectangle 51"/>
            <p:cNvSpPr>
              <a:spLocks noChangeArrowheads="1"/>
            </p:cNvSpPr>
            <p:nvPr/>
          </p:nvSpPr>
          <p:spPr bwMode="auto">
            <a:xfrm>
              <a:off x="792"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A1</a:t>
              </a:r>
              <a:endParaRPr lang="en-US" altLang="zh-CN" sz="1200" b="1" dirty="0">
                <a:latin typeface="Huawei Sans" panose="020C0503030203020204" pitchFamily="34" charset="0"/>
              </a:endParaRPr>
            </a:p>
          </p:txBody>
        </p:sp>
        <p:sp>
          <p:nvSpPr>
            <p:cNvPr id="9" name="Rectangle 52"/>
            <p:cNvSpPr>
              <a:spLocks noChangeArrowheads="1"/>
            </p:cNvSpPr>
            <p:nvPr/>
          </p:nvSpPr>
          <p:spPr bwMode="auto">
            <a:xfrm>
              <a:off x="984"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 name="Rectangle 53"/>
            <p:cNvSpPr>
              <a:spLocks noChangeArrowheads="1"/>
            </p:cNvSpPr>
            <p:nvPr/>
          </p:nvSpPr>
          <p:spPr bwMode="auto">
            <a:xfrm>
              <a:off x="1034"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A1</a:t>
              </a:r>
              <a:endParaRPr lang="en-US" altLang="zh-CN" sz="1200" b="1" dirty="0">
                <a:latin typeface="Huawei Sans" panose="020C0503030203020204" pitchFamily="34" charset="0"/>
              </a:endParaRPr>
            </a:p>
          </p:txBody>
        </p:sp>
        <p:sp>
          <p:nvSpPr>
            <p:cNvPr id="11" name="Rectangle 54"/>
            <p:cNvSpPr>
              <a:spLocks noChangeArrowheads="1"/>
            </p:cNvSpPr>
            <p:nvPr/>
          </p:nvSpPr>
          <p:spPr bwMode="auto">
            <a:xfrm>
              <a:off x="1226" y="1173"/>
              <a:ext cx="237"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 name="Rectangle 55"/>
            <p:cNvSpPr>
              <a:spLocks noChangeArrowheads="1"/>
            </p:cNvSpPr>
            <p:nvPr/>
          </p:nvSpPr>
          <p:spPr bwMode="auto">
            <a:xfrm>
              <a:off x="1268"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A2</a:t>
              </a:r>
              <a:endParaRPr lang="en-US" altLang="zh-CN" sz="1200" b="1" dirty="0">
                <a:latin typeface="Huawei Sans" panose="020C0503030203020204" pitchFamily="34" charset="0"/>
              </a:endParaRPr>
            </a:p>
          </p:txBody>
        </p:sp>
        <p:sp>
          <p:nvSpPr>
            <p:cNvPr id="13" name="Rectangle 56"/>
            <p:cNvSpPr>
              <a:spLocks noChangeArrowheads="1"/>
            </p:cNvSpPr>
            <p:nvPr/>
          </p:nvSpPr>
          <p:spPr bwMode="auto">
            <a:xfrm>
              <a:off x="1469"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4" name="Rectangle 57"/>
            <p:cNvSpPr>
              <a:spLocks noChangeArrowheads="1"/>
            </p:cNvSpPr>
            <p:nvPr/>
          </p:nvSpPr>
          <p:spPr bwMode="auto">
            <a:xfrm>
              <a:off x="1510"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A2</a:t>
              </a:r>
              <a:endParaRPr lang="en-US" altLang="zh-CN" sz="1200" b="1" dirty="0">
                <a:latin typeface="Huawei Sans" panose="020C0503030203020204" pitchFamily="34" charset="0"/>
              </a:endParaRPr>
            </a:p>
          </p:txBody>
        </p:sp>
        <p:sp>
          <p:nvSpPr>
            <p:cNvPr id="15" name="Rectangle 58"/>
            <p:cNvSpPr>
              <a:spLocks noChangeArrowheads="1"/>
            </p:cNvSpPr>
            <p:nvPr/>
          </p:nvSpPr>
          <p:spPr bwMode="auto">
            <a:xfrm>
              <a:off x="1711"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6" name="Rectangle 59"/>
            <p:cNvSpPr>
              <a:spLocks noChangeArrowheads="1"/>
            </p:cNvSpPr>
            <p:nvPr/>
          </p:nvSpPr>
          <p:spPr bwMode="auto">
            <a:xfrm>
              <a:off x="1762" y="1207"/>
              <a:ext cx="12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A2</a:t>
              </a:r>
              <a:endParaRPr lang="en-US" altLang="zh-CN" sz="1200" b="1" dirty="0">
                <a:latin typeface="Huawei Sans" panose="020C0503030203020204" pitchFamily="34" charset="0"/>
              </a:endParaRPr>
            </a:p>
          </p:txBody>
        </p:sp>
        <p:sp>
          <p:nvSpPr>
            <p:cNvPr id="17" name="Rectangle 60"/>
            <p:cNvSpPr>
              <a:spLocks noChangeArrowheads="1"/>
            </p:cNvSpPr>
            <p:nvPr/>
          </p:nvSpPr>
          <p:spPr bwMode="auto">
            <a:xfrm>
              <a:off x="1953" y="1173"/>
              <a:ext cx="237"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8" name="Rectangle 61"/>
            <p:cNvSpPr>
              <a:spLocks noChangeArrowheads="1"/>
            </p:cNvSpPr>
            <p:nvPr/>
          </p:nvSpPr>
          <p:spPr bwMode="auto">
            <a:xfrm>
              <a:off x="2014" y="1207"/>
              <a:ext cx="9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J0</a:t>
              </a:r>
              <a:endParaRPr lang="en-US" altLang="zh-CN" sz="1200" b="1" dirty="0">
                <a:latin typeface="Huawei Sans" panose="020C0503030203020204" pitchFamily="34" charset="0"/>
              </a:endParaRPr>
            </a:p>
          </p:txBody>
        </p:sp>
        <p:sp>
          <p:nvSpPr>
            <p:cNvPr id="19" name="Rectangle 62"/>
            <p:cNvSpPr>
              <a:spLocks noChangeArrowheads="1"/>
            </p:cNvSpPr>
            <p:nvPr/>
          </p:nvSpPr>
          <p:spPr bwMode="auto">
            <a:xfrm>
              <a:off x="2196" y="1173"/>
              <a:ext cx="236" cy="228"/>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20" name="Line 63"/>
            <p:cNvSpPr>
              <a:spLocks noChangeShapeType="1"/>
            </p:cNvSpPr>
            <p:nvPr/>
          </p:nvSpPr>
          <p:spPr bwMode="auto">
            <a:xfrm>
              <a:off x="2235" y="1230"/>
              <a:ext cx="160" cy="115"/>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21" name="Line 64"/>
            <p:cNvSpPr>
              <a:spLocks noChangeShapeType="1"/>
            </p:cNvSpPr>
            <p:nvPr/>
          </p:nvSpPr>
          <p:spPr bwMode="auto">
            <a:xfrm flipV="1">
              <a:off x="2234" y="1228"/>
              <a:ext cx="160" cy="11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22" name="Rectangle 65"/>
            <p:cNvSpPr>
              <a:spLocks noChangeArrowheads="1"/>
            </p:cNvSpPr>
            <p:nvPr/>
          </p:nvSpPr>
          <p:spPr bwMode="auto">
            <a:xfrm>
              <a:off x="2301" y="1167"/>
              <a:ext cx="38"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C0C0C0"/>
                  </a:solidFill>
                  <a:latin typeface="Huawei Sans" panose="020C0503030203020204" pitchFamily="34" charset="0"/>
                </a:rPr>
                <a:t>*</a:t>
              </a:r>
              <a:endParaRPr lang="en-US" altLang="zh-CN" sz="1200" b="1" dirty="0">
                <a:latin typeface="Huawei Sans" panose="020C0503030203020204" pitchFamily="34" charset="0"/>
              </a:endParaRPr>
            </a:p>
          </p:txBody>
        </p:sp>
        <p:sp>
          <p:nvSpPr>
            <p:cNvPr id="23" name="Rectangle 66"/>
            <p:cNvSpPr>
              <a:spLocks noChangeArrowheads="1"/>
            </p:cNvSpPr>
            <p:nvPr/>
          </p:nvSpPr>
          <p:spPr bwMode="auto">
            <a:xfrm>
              <a:off x="2297" y="1161"/>
              <a:ext cx="38"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t>
              </a:r>
              <a:endParaRPr lang="en-US" altLang="zh-CN" sz="1200" b="1" dirty="0">
                <a:latin typeface="Huawei Sans" panose="020C0503030203020204" pitchFamily="34" charset="0"/>
              </a:endParaRPr>
            </a:p>
          </p:txBody>
        </p:sp>
        <p:sp>
          <p:nvSpPr>
            <p:cNvPr id="24" name="Rectangle 67"/>
            <p:cNvSpPr>
              <a:spLocks noChangeArrowheads="1"/>
            </p:cNvSpPr>
            <p:nvPr/>
          </p:nvSpPr>
          <p:spPr bwMode="auto">
            <a:xfrm>
              <a:off x="2441" y="1177"/>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25" name="Line 68"/>
            <p:cNvSpPr>
              <a:spLocks noChangeShapeType="1"/>
            </p:cNvSpPr>
            <p:nvPr/>
          </p:nvSpPr>
          <p:spPr bwMode="auto">
            <a:xfrm>
              <a:off x="2478" y="1230"/>
              <a:ext cx="159" cy="115"/>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26" name="Line 69"/>
            <p:cNvSpPr>
              <a:spLocks noChangeShapeType="1"/>
            </p:cNvSpPr>
            <p:nvPr/>
          </p:nvSpPr>
          <p:spPr bwMode="auto">
            <a:xfrm flipV="1">
              <a:off x="2476" y="1228"/>
              <a:ext cx="160" cy="11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27" name="Rectangle 70"/>
            <p:cNvSpPr>
              <a:spLocks noChangeArrowheads="1"/>
            </p:cNvSpPr>
            <p:nvPr/>
          </p:nvSpPr>
          <p:spPr bwMode="auto">
            <a:xfrm>
              <a:off x="2543" y="1167"/>
              <a:ext cx="38"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C0C0C0"/>
                  </a:solidFill>
                  <a:latin typeface="Huawei Sans" panose="020C0503030203020204" pitchFamily="34" charset="0"/>
                </a:rPr>
                <a:t>*</a:t>
              </a:r>
              <a:endParaRPr lang="en-US" altLang="zh-CN" sz="1200" b="1" dirty="0">
                <a:latin typeface="Huawei Sans" panose="020C0503030203020204" pitchFamily="34" charset="0"/>
              </a:endParaRPr>
            </a:p>
          </p:txBody>
        </p:sp>
        <p:sp>
          <p:nvSpPr>
            <p:cNvPr id="28" name="Rectangle 71"/>
            <p:cNvSpPr>
              <a:spLocks noChangeArrowheads="1"/>
            </p:cNvSpPr>
            <p:nvPr/>
          </p:nvSpPr>
          <p:spPr bwMode="auto">
            <a:xfrm>
              <a:off x="2539" y="1161"/>
              <a:ext cx="38"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a:t>
              </a:r>
              <a:endParaRPr lang="en-US" altLang="zh-CN" sz="1200" b="1" dirty="0">
                <a:latin typeface="Huawei Sans" panose="020C0503030203020204" pitchFamily="34" charset="0"/>
              </a:endParaRPr>
            </a:p>
          </p:txBody>
        </p:sp>
        <p:sp>
          <p:nvSpPr>
            <p:cNvPr id="29" name="Rectangle 72"/>
            <p:cNvSpPr>
              <a:spLocks noChangeArrowheads="1"/>
            </p:cNvSpPr>
            <p:nvPr/>
          </p:nvSpPr>
          <p:spPr bwMode="auto">
            <a:xfrm>
              <a:off x="501" y="1415"/>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0" name="Rectangle 73"/>
            <p:cNvSpPr>
              <a:spLocks noChangeArrowheads="1"/>
            </p:cNvSpPr>
            <p:nvPr/>
          </p:nvSpPr>
          <p:spPr bwMode="auto">
            <a:xfrm>
              <a:off x="549" y="1460"/>
              <a:ext cx="121"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B1</a:t>
              </a:r>
              <a:endParaRPr lang="en-US" altLang="zh-CN" sz="1200" b="1" dirty="0">
                <a:latin typeface="Huawei Sans" panose="020C0503030203020204" pitchFamily="34" charset="0"/>
              </a:endParaRPr>
            </a:p>
          </p:txBody>
        </p:sp>
        <p:sp>
          <p:nvSpPr>
            <p:cNvPr id="31" name="Rectangle 74"/>
            <p:cNvSpPr>
              <a:spLocks noChangeArrowheads="1"/>
            </p:cNvSpPr>
            <p:nvPr/>
          </p:nvSpPr>
          <p:spPr bwMode="auto">
            <a:xfrm>
              <a:off x="744" y="1415"/>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2" name="Rectangle 75"/>
            <p:cNvSpPr>
              <a:spLocks noChangeArrowheads="1"/>
            </p:cNvSpPr>
            <p:nvPr/>
          </p:nvSpPr>
          <p:spPr bwMode="auto">
            <a:xfrm>
              <a:off x="986" y="1415"/>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3" name="Rectangle 76"/>
            <p:cNvSpPr>
              <a:spLocks noChangeArrowheads="1"/>
            </p:cNvSpPr>
            <p:nvPr/>
          </p:nvSpPr>
          <p:spPr bwMode="auto">
            <a:xfrm>
              <a:off x="1228" y="1415"/>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4" name="Rectangle 77"/>
            <p:cNvSpPr>
              <a:spLocks noChangeArrowheads="1"/>
            </p:cNvSpPr>
            <p:nvPr/>
          </p:nvSpPr>
          <p:spPr bwMode="auto">
            <a:xfrm>
              <a:off x="1298" y="1430"/>
              <a:ext cx="11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E1</a:t>
              </a:r>
              <a:endParaRPr lang="en-US" altLang="zh-CN" sz="1200" b="1" dirty="0">
                <a:latin typeface="Huawei Sans" panose="020C0503030203020204" pitchFamily="34" charset="0"/>
              </a:endParaRPr>
            </a:p>
          </p:txBody>
        </p:sp>
        <p:sp>
          <p:nvSpPr>
            <p:cNvPr id="35" name="Rectangle 78"/>
            <p:cNvSpPr>
              <a:spLocks noChangeArrowheads="1"/>
            </p:cNvSpPr>
            <p:nvPr/>
          </p:nvSpPr>
          <p:spPr bwMode="auto">
            <a:xfrm>
              <a:off x="1471" y="1415"/>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6" name="Rectangle 79"/>
            <p:cNvSpPr>
              <a:spLocks noChangeArrowheads="1"/>
            </p:cNvSpPr>
            <p:nvPr/>
          </p:nvSpPr>
          <p:spPr bwMode="auto">
            <a:xfrm>
              <a:off x="1713" y="1415"/>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7" name="Rectangle 80"/>
            <p:cNvSpPr>
              <a:spLocks noChangeArrowheads="1"/>
            </p:cNvSpPr>
            <p:nvPr/>
          </p:nvSpPr>
          <p:spPr bwMode="auto">
            <a:xfrm>
              <a:off x="1955" y="1415"/>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38" name="Rectangle 81"/>
            <p:cNvSpPr>
              <a:spLocks noChangeArrowheads="1"/>
            </p:cNvSpPr>
            <p:nvPr/>
          </p:nvSpPr>
          <p:spPr bwMode="auto">
            <a:xfrm>
              <a:off x="2014" y="1450"/>
              <a:ext cx="113"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F1</a:t>
              </a:r>
              <a:endParaRPr lang="en-US" altLang="zh-CN" sz="1200" b="1" dirty="0">
                <a:latin typeface="Huawei Sans" panose="020C0503030203020204" pitchFamily="34" charset="0"/>
              </a:endParaRPr>
            </a:p>
          </p:txBody>
        </p:sp>
        <p:sp>
          <p:nvSpPr>
            <p:cNvPr id="39" name="Rectangle 82"/>
            <p:cNvSpPr>
              <a:spLocks noChangeArrowheads="1"/>
            </p:cNvSpPr>
            <p:nvPr/>
          </p:nvSpPr>
          <p:spPr bwMode="auto">
            <a:xfrm>
              <a:off x="2199" y="1415"/>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0" name="Line 83"/>
            <p:cNvSpPr>
              <a:spLocks noChangeShapeType="1"/>
            </p:cNvSpPr>
            <p:nvPr/>
          </p:nvSpPr>
          <p:spPr bwMode="auto">
            <a:xfrm>
              <a:off x="2235" y="1466"/>
              <a:ext cx="160" cy="117"/>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41" name="Line 84"/>
            <p:cNvSpPr>
              <a:spLocks noChangeShapeType="1"/>
            </p:cNvSpPr>
            <p:nvPr/>
          </p:nvSpPr>
          <p:spPr bwMode="auto">
            <a:xfrm flipV="1">
              <a:off x="2234" y="1466"/>
              <a:ext cx="160" cy="11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42" name="Rectangle 85"/>
            <p:cNvSpPr>
              <a:spLocks noChangeArrowheads="1"/>
            </p:cNvSpPr>
            <p:nvPr/>
          </p:nvSpPr>
          <p:spPr bwMode="auto">
            <a:xfrm>
              <a:off x="2441" y="1405"/>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3" name="Line 86"/>
            <p:cNvSpPr>
              <a:spLocks noChangeShapeType="1"/>
            </p:cNvSpPr>
            <p:nvPr/>
          </p:nvSpPr>
          <p:spPr bwMode="auto">
            <a:xfrm>
              <a:off x="2478" y="1466"/>
              <a:ext cx="159" cy="117"/>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44" name="Line 87"/>
            <p:cNvSpPr>
              <a:spLocks noChangeShapeType="1"/>
            </p:cNvSpPr>
            <p:nvPr/>
          </p:nvSpPr>
          <p:spPr bwMode="auto">
            <a:xfrm flipV="1">
              <a:off x="2476" y="1466"/>
              <a:ext cx="160" cy="11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45" name="Rectangle 88"/>
            <p:cNvSpPr>
              <a:spLocks noChangeArrowheads="1"/>
            </p:cNvSpPr>
            <p:nvPr/>
          </p:nvSpPr>
          <p:spPr bwMode="auto">
            <a:xfrm>
              <a:off x="501" y="1651"/>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6" name="Rectangle 89"/>
            <p:cNvSpPr>
              <a:spLocks noChangeArrowheads="1"/>
            </p:cNvSpPr>
            <p:nvPr/>
          </p:nvSpPr>
          <p:spPr bwMode="auto">
            <a:xfrm>
              <a:off x="549" y="169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D1</a:t>
              </a:r>
              <a:endParaRPr lang="en-US" altLang="zh-CN" sz="1200" b="1" dirty="0">
                <a:latin typeface="Huawei Sans" panose="020C0503030203020204" pitchFamily="34" charset="0"/>
              </a:endParaRPr>
            </a:p>
          </p:txBody>
        </p:sp>
        <p:sp>
          <p:nvSpPr>
            <p:cNvPr id="47" name="Rectangle 90"/>
            <p:cNvSpPr>
              <a:spLocks noChangeArrowheads="1"/>
            </p:cNvSpPr>
            <p:nvPr/>
          </p:nvSpPr>
          <p:spPr bwMode="auto">
            <a:xfrm>
              <a:off x="744" y="1651"/>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8" name="Rectangle 91"/>
            <p:cNvSpPr>
              <a:spLocks noChangeArrowheads="1"/>
            </p:cNvSpPr>
            <p:nvPr/>
          </p:nvSpPr>
          <p:spPr bwMode="auto">
            <a:xfrm>
              <a:off x="986" y="1651"/>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49" name="Rectangle 92"/>
            <p:cNvSpPr>
              <a:spLocks noChangeArrowheads="1"/>
            </p:cNvSpPr>
            <p:nvPr/>
          </p:nvSpPr>
          <p:spPr bwMode="auto">
            <a:xfrm>
              <a:off x="1228" y="1651"/>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0" name="Rectangle 93"/>
            <p:cNvSpPr>
              <a:spLocks noChangeArrowheads="1"/>
            </p:cNvSpPr>
            <p:nvPr/>
          </p:nvSpPr>
          <p:spPr bwMode="auto">
            <a:xfrm>
              <a:off x="1268" y="169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D2</a:t>
              </a:r>
              <a:endParaRPr lang="en-US" altLang="zh-CN" sz="1200" b="1" dirty="0">
                <a:latin typeface="Huawei Sans" panose="020C0503030203020204" pitchFamily="34" charset="0"/>
              </a:endParaRPr>
            </a:p>
          </p:txBody>
        </p:sp>
        <p:sp>
          <p:nvSpPr>
            <p:cNvPr id="51" name="Rectangle 94"/>
            <p:cNvSpPr>
              <a:spLocks noChangeArrowheads="1"/>
            </p:cNvSpPr>
            <p:nvPr/>
          </p:nvSpPr>
          <p:spPr bwMode="auto">
            <a:xfrm>
              <a:off x="1471" y="1651"/>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2" name="Rectangle 95"/>
            <p:cNvSpPr>
              <a:spLocks noChangeArrowheads="1"/>
            </p:cNvSpPr>
            <p:nvPr/>
          </p:nvSpPr>
          <p:spPr bwMode="auto">
            <a:xfrm>
              <a:off x="1713" y="1651"/>
              <a:ext cx="232"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3" name="Rectangle 96"/>
            <p:cNvSpPr>
              <a:spLocks noChangeArrowheads="1"/>
            </p:cNvSpPr>
            <p:nvPr/>
          </p:nvSpPr>
          <p:spPr bwMode="auto">
            <a:xfrm>
              <a:off x="1955" y="1651"/>
              <a:ext cx="233"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4" name="Rectangle 98"/>
            <p:cNvSpPr>
              <a:spLocks noChangeArrowheads="1"/>
            </p:cNvSpPr>
            <p:nvPr/>
          </p:nvSpPr>
          <p:spPr bwMode="auto">
            <a:xfrm>
              <a:off x="2199" y="1651"/>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5" name="Rectangle 99"/>
            <p:cNvSpPr>
              <a:spLocks noChangeArrowheads="1"/>
            </p:cNvSpPr>
            <p:nvPr/>
          </p:nvSpPr>
          <p:spPr bwMode="auto">
            <a:xfrm>
              <a:off x="2441" y="1651"/>
              <a:ext cx="231" cy="220"/>
            </a:xfrm>
            <a:prstGeom prst="rect">
              <a:avLst/>
            </a:prstGeom>
            <a:noFill/>
            <a:ln w="7938">
              <a:solidFill>
                <a:srgbClr val="8DFF7E"/>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56" name="Rectangle 114"/>
            <p:cNvSpPr>
              <a:spLocks noChangeArrowheads="1"/>
            </p:cNvSpPr>
            <p:nvPr/>
          </p:nvSpPr>
          <p:spPr bwMode="auto">
            <a:xfrm>
              <a:off x="1365" y="1924"/>
              <a:ext cx="390"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PTR da UA</a:t>
              </a:r>
              <a:endParaRPr lang="en-US" altLang="zh-CN" sz="1200" b="1" dirty="0">
                <a:latin typeface="Huawei Sans" panose="020C0503030203020204" pitchFamily="34" charset="0"/>
              </a:endParaRPr>
            </a:p>
          </p:txBody>
        </p:sp>
        <p:sp>
          <p:nvSpPr>
            <p:cNvPr id="57" name="Freeform 165"/>
            <p:cNvSpPr/>
            <p:nvPr/>
          </p:nvSpPr>
          <p:spPr bwMode="auto">
            <a:xfrm>
              <a:off x="843" y="1468"/>
              <a:ext cx="33" cy="110"/>
            </a:xfrm>
            <a:custGeom>
              <a:avLst/>
              <a:gdLst/>
              <a:ahLst/>
              <a:cxnLst>
                <a:cxn ang="0">
                  <a:pos x="71" y="0"/>
                </a:cxn>
                <a:cxn ang="0">
                  <a:pos x="0" y="284"/>
                </a:cxn>
                <a:cxn ang="0">
                  <a:pos x="144" y="284"/>
                </a:cxn>
                <a:cxn ang="0">
                  <a:pos x="71" y="0"/>
                </a:cxn>
              </a:cxnLst>
              <a:rect l="0" t="0" r="r" b="b"/>
              <a:pathLst>
                <a:path w="144" h="284">
                  <a:moveTo>
                    <a:pt x="71" y="0"/>
                  </a:moveTo>
                  <a:lnTo>
                    <a:pt x="0" y="284"/>
                  </a:lnTo>
                  <a:lnTo>
                    <a:pt x="144" y="284"/>
                  </a:lnTo>
                  <a:lnTo>
                    <a:pt x="71"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58" name="Freeform 166"/>
            <p:cNvSpPr/>
            <p:nvPr/>
          </p:nvSpPr>
          <p:spPr bwMode="auto">
            <a:xfrm>
              <a:off x="1085" y="1468"/>
              <a:ext cx="34" cy="110"/>
            </a:xfrm>
            <a:custGeom>
              <a:avLst/>
              <a:gdLst/>
              <a:ahLst/>
              <a:cxnLst>
                <a:cxn ang="0">
                  <a:pos x="71" y="0"/>
                </a:cxn>
                <a:cxn ang="0">
                  <a:pos x="0" y="284"/>
                </a:cxn>
                <a:cxn ang="0">
                  <a:pos x="144" y="284"/>
                </a:cxn>
                <a:cxn ang="0">
                  <a:pos x="71" y="0"/>
                </a:cxn>
              </a:cxnLst>
              <a:rect l="0" t="0" r="r" b="b"/>
              <a:pathLst>
                <a:path w="144" h="284">
                  <a:moveTo>
                    <a:pt x="71" y="0"/>
                  </a:moveTo>
                  <a:lnTo>
                    <a:pt x="0" y="284"/>
                  </a:lnTo>
                  <a:lnTo>
                    <a:pt x="144" y="284"/>
                  </a:lnTo>
                  <a:lnTo>
                    <a:pt x="71"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59" name="Freeform 167"/>
            <p:cNvSpPr/>
            <p:nvPr/>
          </p:nvSpPr>
          <p:spPr bwMode="auto">
            <a:xfrm>
              <a:off x="843" y="1706"/>
              <a:ext cx="33" cy="110"/>
            </a:xfrm>
            <a:custGeom>
              <a:avLst/>
              <a:gdLst/>
              <a:ahLst/>
              <a:cxnLst>
                <a:cxn ang="0">
                  <a:pos x="71" y="0"/>
                </a:cxn>
                <a:cxn ang="0">
                  <a:pos x="0" y="283"/>
                </a:cxn>
                <a:cxn ang="0">
                  <a:pos x="144" y="283"/>
                </a:cxn>
                <a:cxn ang="0">
                  <a:pos x="71" y="0"/>
                </a:cxn>
              </a:cxnLst>
              <a:rect l="0" t="0" r="r" b="b"/>
              <a:pathLst>
                <a:path w="144" h="283">
                  <a:moveTo>
                    <a:pt x="71" y="0"/>
                  </a:moveTo>
                  <a:lnTo>
                    <a:pt x="0" y="283"/>
                  </a:lnTo>
                  <a:lnTo>
                    <a:pt x="144" y="283"/>
                  </a:lnTo>
                  <a:lnTo>
                    <a:pt x="71"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60" name="Freeform 168"/>
            <p:cNvSpPr/>
            <p:nvPr/>
          </p:nvSpPr>
          <p:spPr bwMode="auto">
            <a:xfrm>
              <a:off x="1085" y="1706"/>
              <a:ext cx="34" cy="110"/>
            </a:xfrm>
            <a:custGeom>
              <a:avLst/>
              <a:gdLst/>
              <a:ahLst/>
              <a:cxnLst>
                <a:cxn ang="0">
                  <a:pos x="71" y="0"/>
                </a:cxn>
                <a:cxn ang="0">
                  <a:pos x="0" y="283"/>
                </a:cxn>
                <a:cxn ang="0">
                  <a:pos x="144" y="283"/>
                </a:cxn>
                <a:cxn ang="0">
                  <a:pos x="71" y="0"/>
                </a:cxn>
              </a:cxnLst>
              <a:rect l="0" t="0" r="r" b="b"/>
              <a:pathLst>
                <a:path w="144" h="283">
                  <a:moveTo>
                    <a:pt x="71" y="0"/>
                  </a:moveTo>
                  <a:lnTo>
                    <a:pt x="0" y="283"/>
                  </a:lnTo>
                  <a:lnTo>
                    <a:pt x="144" y="283"/>
                  </a:lnTo>
                  <a:lnTo>
                    <a:pt x="71"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61" name="Freeform 169"/>
            <p:cNvSpPr/>
            <p:nvPr/>
          </p:nvSpPr>
          <p:spPr bwMode="auto">
            <a:xfrm>
              <a:off x="1570" y="1706"/>
              <a:ext cx="33" cy="110"/>
            </a:xfrm>
            <a:custGeom>
              <a:avLst/>
              <a:gdLst/>
              <a:ahLst/>
              <a:cxnLst>
                <a:cxn ang="0">
                  <a:pos x="72" y="0"/>
                </a:cxn>
                <a:cxn ang="0">
                  <a:pos x="0" y="283"/>
                </a:cxn>
                <a:cxn ang="0">
                  <a:pos x="143" y="283"/>
                </a:cxn>
                <a:cxn ang="0">
                  <a:pos x="72" y="0"/>
                </a:cxn>
              </a:cxnLst>
              <a:rect l="0" t="0" r="r" b="b"/>
              <a:pathLst>
                <a:path w="143" h="283">
                  <a:moveTo>
                    <a:pt x="72" y="0"/>
                  </a:moveTo>
                  <a:lnTo>
                    <a:pt x="0" y="283"/>
                  </a:lnTo>
                  <a:lnTo>
                    <a:pt x="143" y="283"/>
                  </a:lnTo>
                  <a:lnTo>
                    <a:pt x="72"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62" name="Freeform 170"/>
            <p:cNvSpPr/>
            <p:nvPr/>
          </p:nvSpPr>
          <p:spPr bwMode="auto">
            <a:xfrm>
              <a:off x="1570" y="1468"/>
              <a:ext cx="33" cy="110"/>
            </a:xfrm>
            <a:custGeom>
              <a:avLst/>
              <a:gdLst/>
              <a:ahLst/>
              <a:cxnLst>
                <a:cxn ang="0">
                  <a:pos x="72" y="0"/>
                </a:cxn>
                <a:cxn ang="0">
                  <a:pos x="0" y="284"/>
                </a:cxn>
                <a:cxn ang="0">
                  <a:pos x="143" y="284"/>
                </a:cxn>
                <a:cxn ang="0">
                  <a:pos x="72" y="0"/>
                </a:cxn>
              </a:cxnLst>
              <a:rect l="0" t="0" r="r" b="b"/>
              <a:pathLst>
                <a:path w="143" h="284">
                  <a:moveTo>
                    <a:pt x="72" y="0"/>
                  </a:moveTo>
                  <a:lnTo>
                    <a:pt x="0" y="284"/>
                  </a:lnTo>
                  <a:lnTo>
                    <a:pt x="143" y="284"/>
                  </a:lnTo>
                  <a:lnTo>
                    <a:pt x="72" y="0"/>
                  </a:lnTo>
                  <a:close/>
                </a:path>
              </a:pathLst>
            </a:custGeom>
            <a:noFill/>
            <a:ln w="7938">
              <a:solidFill>
                <a:srgbClr val="FFFFFF"/>
              </a:solidFill>
              <a:prstDash val="solid"/>
              <a:round/>
            </a:ln>
          </p:spPr>
          <p:txBody>
            <a:bodyPr>
              <a:noAutofit/>
            </a:bodyPr>
            <a:lstStyle/>
            <a:p>
              <a:pPr fontAlgn="ctr"/>
              <a:endParaRPr lang="en-US" altLang="zh-CN" sz="1200" b="1" dirty="0">
                <a:latin typeface="Huawei Sans" panose="020C0503030203020204" pitchFamily="34" charset="0"/>
                <a:ea typeface="+mn-ea"/>
              </a:endParaRPr>
            </a:p>
          </p:txBody>
        </p:sp>
        <p:sp>
          <p:nvSpPr>
            <p:cNvPr id="63" name="Freeform 171"/>
            <p:cNvSpPr/>
            <p:nvPr/>
          </p:nvSpPr>
          <p:spPr bwMode="auto">
            <a:xfrm>
              <a:off x="372" y="1163"/>
              <a:ext cx="34" cy="10"/>
            </a:xfrm>
            <a:custGeom>
              <a:avLst/>
              <a:gdLst/>
              <a:ahLst/>
              <a:cxnLst>
                <a:cxn ang="0">
                  <a:pos x="14" y="0"/>
                </a:cxn>
                <a:cxn ang="0">
                  <a:pos x="4" y="4"/>
                </a:cxn>
                <a:cxn ang="0">
                  <a:pos x="0" y="13"/>
                </a:cxn>
                <a:cxn ang="0">
                  <a:pos x="4" y="23"/>
                </a:cxn>
                <a:cxn ang="0">
                  <a:pos x="14" y="26"/>
                </a:cxn>
                <a:cxn ang="0">
                  <a:pos x="128" y="26"/>
                </a:cxn>
                <a:cxn ang="0">
                  <a:pos x="140" y="23"/>
                </a:cxn>
                <a:cxn ang="0">
                  <a:pos x="144" y="13"/>
                </a:cxn>
                <a:cxn ang="0">
                  <a:pos x="140" y="4"/>
                </a:cxn>
                <a:cxn ang="0">
                  <a:pos x="128" y="0"/>
                </a:cxn>
                <a:cxn ang="0">
                  <a:pos x="14" y="0"/>
                </a:cxn>
              </a:cxnLst>
              <a:rect l="0" t="0" r="r" b="b"/>
              <a:pathLst>
                <a:path w="144" h="26">
                  <a:moveTo>
                    <a:pt x="14" y="0"/>
                  </a:moveTo>
                  <a:lnTo>
                    <a:pt x="4" y="4"/>
                  </a:lnTo>
                  <a:lnTo>
                    <a:pt x="0" y="13"/>
                  </a:lnTo>
                  <a:lnTo>
                    <a:pt x="4" y="23"/>
                  </a:lnTo>
                  <a:lnTo>
                    <a:pt x="14" y="26"/>
                  </a:lnTo>
                  <a:lnTo>
                    <a:pt x="128" y="26"/>
                  </a:lnTo>
                  <a:lnTo>
                    <a:pt x="140" y="23"/>
                  </a:lnTo>
                  <a:lnTo>
                    <a:pt x="144" y="13"/>
                  </a:lnTo>
                  <a:lnTo>
                    <a:pt x="140" y="4"/>
                  </a:lnTo>
                  <a:lnTo>
                    <a:pt x="128"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4" name="Freeform 172"/>
            <p:cNvSpPr/>
            <p:nvPr/>
          </p:nvSpPr>
          <p:spPr bwMode="auto">
            <a:xfrm>
              <a:off x="419" y="1163"/>
              <a:ext cx="34" cy="10"/>
            </a:xfrm>
            <a:custGeom>
              <a:avLst/>
              <a:gdLst/>
              <a:ahLst/>
              <a:cxnLst>
                <a:cxn ang="0">
                  <a:pos x="14" y="0"/>
                </a:cxn>
                <a:cxn ang="0">
                  <a:pos x="3" y="4"/>
                </a:cxn>
                <a:cxn ang="0">
                  <a:pos x="0" y="13"/>
                </a:cxn>
                <a:cxn ang="0">
                  <a:pos x="3" y="23"/>
                </a:cxn>
                <a:cxn ang="0">
                  <a:pos x="14" y="26"/>
                </a:cxn>
                <a:cxn ang="0">
                  <a:pos x="128" y="26"/>
                </a:cxn>
                <a:cxn ang="0">
                  <a:pos x="139" y="23"/>
                </a:cxn>
                <a:cxn ang="0">
                  <a:pos x="142" y="13"/>
                </a:cxn>
                <a:cxn ang="0">
                  <a:pos x="139" y="4"/>
                </a:cxn>
                <a:cxn ang="0">
                  <a:pos x="128" y="0"/>
                </a:cxn>
                <a:cxn ang="0">
                  <a:pos x="14" y="0"/>
                </a:cxn>
              </a:cxnLst>
              <a:rect l="0" t="0" r="r" b="b"/>
              <a:pathLst>
                <a:path w="142" h="26">
                  <a:moveTo>
                    <a:pt x="14" y="0"/>
                  </a:moveTo>
                  <a:lnTo>
                    <a:pt x="3" y="4"/>
                  </a:lnTo>
                  <a:lnTo>
                    <a:pt x="0" y="13"/>
                  </a:lnTo>
                  <a:lnTo>
                    <a:pt x="3" y="23"/>
                  </a:lnTo>
                  <a:lnTo>
                    <a:pt x="14" y="26"/>
                  </a:lnTo>
                  <a:lnTo>
                    <a:pt x="128" y="26"/>
                  </a:lnTo>
                  <a:lnTo>
                    <a:pt x="139" y="23"/>
                  </a:lnTo>
                  <a:lnTo>
                    <a:pt x="142" y="13"/>
                  </a:lnTo>
                  <a:lnTo>
                    <a:pt x="139" y="4"/>
                  </a:lnTo>
                  <a:lnTo>
                    <a:pt x="128"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5" name="Freeform 173"/>
            <p:cNvSpPr/>
            <p:nvPr/>
          </p:nvSpPr>
          <p:spPr bwMode="auto">
            <a:xfrm>
              <a:off x="467" y="1163"/>
              <a:ext cx="32" cy="10"/>
            </a:xfrm>
            <a:custGeom>
              <a:avLst/>
              <a:gdLst/>
              <a:ahLst/>
              <a:cxnLst>
                <a:cxn ang="0">
                  <a:pos x="14" y="0"/>
                </a:cxn>
                <a:cxn ang="0">
                  <a:pos x="3" y="4"/>
                </a:cxn>
                <a:cxn ang="0">
                  <a:pos x="0" y="13"/>
                </a:cxn>
                <a:cxn ang="0">
                  <a:pos x="3" y="23"/>
                </a:cxn>
                <a:cxn ang="0">
                  <a:pos x="14" y="26"/>
                </a:cxn>
                <a:cxn ang="0">
                  <a:pos x="124" y="26"/>
                </a:cxn>
                <a:cxn ang="0">
                  <a:pos x="135" y="23"/>
                </a:cxn>
                <a:cxn ang="0">
                  <a:pos x="138" y="13"/>
                </a:cxn>
                <a:cxn ang="0">
                  <a:pos x="135" y="4"/>
                </a:cxn>
                <a:cxn ang="0">
                  <a:pos x="124" y="0"/>
                </a:cxn>
                <a:cxn ang="0">
                  <a:pos x="14" y="0"/>
                </a:cxn>
              </a:cxnLst>
              <a:rect l="0" t="0" r="r" b="b"/>
              <a:pathLst>
                <a:path w="138" h="26">
                  <a:moveTo>
                    <a:pt x="14" y="0"/>
                  </a:moveTo>
                  <a:lnTo>
                    <a:pt x="3" y="4"/>
                  </a:lnTo>
                  <a:lnTo>
                    <a:pt x="0" y="13"/>
                  </a:lnTo>
                  <a:lnTo>
                    <a:pt x="3" y="23"/>
                  </a:lnTo>
                  <a:lnTo>
                    <a:pt x="14" y="26"/>
                  </a:lnTo>
                  <a:lnTo>
                    <a:pt x="124" y="26"/>
                  </a:lnTo>
                  <a:lnTo>
                    <a:pt x="135" y="23"/>
                  </a:lnTo>
                  <a:lnTo>
                    <a:pt x="138" y="13"/>
                  </a:lnTo>
                  <a:lnTo>
                    <a:pt x="135" y="4"/>
                  </a:lnTo>
                  <a:lnTo>
                    <a:pt x="124"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6" name="Line 177"/>
            <p:cNvSpPr>
              <a:spLocks noChangeShapeType="1"/>
            </p:cNvSpPr>
            <p:nvPr/>
          </p:nvSpPr>
          <p:spPr bwMode="auto">
            <a:xfrm>
              <a:off x="415" y="1225"/>
              <a:ext cx="1" cy="648"/>
            </a:xfrm>
            <a:prstGeom prst="line">
              <a:avLst/>
            </a:prstGeom>
            <a:noFill/>
            <a:ln w="7938">
              <a:solidFill>
                <a:srgbClr val="00000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7" name="Freeform 178"/>
            <p:cNvSpPr/>
            <p:nvPr/>
          </p:nvSpPr>
          <p:spPr bwMode="auto">
            <a:xfrm>
              <a:off x="387" y="1169"/>
              <a:ext cx="57" cy="84"/>
            </a:xfrm>
            <a:custGeom>
              <a:avLst/>
              <a:gdLst/>
              <a:ahLst/>
              <a:cxnLst>
                <a:cxn ang="0">
                  <a:pos x="240" y="216"/>
                </a:cxn>
                <a:cxn ang="0">
                  <a:pos x="119" y="0"/>
                </a:cxn>
                <a:cxn ang="0">
                  <a:pos x="0" y="216"/>
                </a:cxn>
                <a:cxn ang="0">
                  <a:pos x="119" y="149"/>
                </a:cxn>
                <a:cxn ang="0">
                  <a:pos x="240" y="216"/>
                </a:cxn>
              </a:cxnLst>
              <a:rect l="0" t="0" r="r" b="b"/>
              <a:pathLst>
                <a:path w="240" h="216">
                  <a:moveTo>
                    <a:pt x="240" y="216"/>
                  </a:moveTo>
                  <a:lnTo>
                    <a:pt x="119" y="0"/>
                  </a:lnTo>
                  <a:lnTo>
                    <a:pt x="0" y="216"/>
                  </a:lnTo>
                  <a:lnTo>
                    <a:pt x="119" y="149"/>
                  </a:lnTo>
                  <a:lnTo>
                    <a:pt x="240" y="216"/>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8" name="Freeform 183"/>
            <p:cNvSpPr/>
            <p:nvPr/>
          </p:nvSpPr>
          <p:spPr bwMode="auto">
            <a:xfrm>
              <a:off x="493" y="987"/>
              <a:ext cx="6" cy="49"/>
            </a:xfrm>
            <a:custGeom>
              <a:avLst/>
              <a:gdLst/>
              <a:ahLst/>
              <a:cxnLst>
                <a:cxn ang="0">
                  <a:pos x="28" y="13"/>
                </a:cxn>
                <a:cxn ang="0">
                  <a:pos x="25" y="3"/>
                </a:cxn>
                <a:cxn ang="0">
                  <a:pos x="14" y="0"/>
                </a:cxn>
                <a:cxn ang="0">
                  <a:pos x="4" y="3"/>
                </a:cxn>
                <a:cxn ang="0">
                  <a:pos x="0" y="13"/>
                </a:cxn>
                <a:cxn ang="0">
                  <a:pos x="0" y="116"/>
                </a:cxn>
                <a:cxn ang="0">
                  <a:pos x="4" y="126"/>
                </a:cxn>
                <a:cxn ang="0">
                  <a:pos x="14" y="129"/>
                </a:cxn>
                <a:cxn ang="0">
                  <a:pos x="25" y="126"/>
                </a:cxn>
                <a:cxn ang="0">
                  <a:pos x="28" y="116"/>
                </a:cxn>
                <a:cxn ang="0">
                  <a:pos x="28" y="13"/>
                </a:cxn>
              </a:cxnLst>
              <a:rect l="0" t="0" r="r" b="b"/>
              <a:pathLst>
                <a:path w="28" h="129">
                  <a:moveTo>
                    <a:pt x="28" y="13"/>
                  </a:moveTo>
                  <a:lnTo>
                    <a:pt x="25" y="3"/>
                  </a:lnTo>
                  <a:lnTo>
                    <a:pt x="14" y="0"/>
                  </a:lnTo>
                  <a:lnTo>
                    <a:pt x="4" y="3"/>
                  </a:lnTo>
                  <a:lnTo>
                    <a:pt x="0" y="13"/>
                  </a:lnTo>
                  <a:lnTo>
                    <a:pt x="0" y="116"/>
                  </a:lnTo>
                  <a:lnTo>
                    <a:pt x="4" y="126"/>
                  </a:lnTo>
                  <a:lnTo>
                    <a:pt x="14" y="129"/>
                  </a:lnTo>
                  <a:lnTo>
                    <a:pt x="25" y="126"/>
                  </a:lnTo>
                  <a:lnTo>
                    <a:pt x="28" y="116"/>
                  </a:lnTo>
                  <a:lnTo>
                    <a:pt x="28" y="13"/>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69" name="Freeform 184"/>
            <p:cNvSpPr/>
            <p:nvPr/>
          </p:nvSpPr>
          <p:spPr bwMode="auto">
            <a:xfrm>
              <a:off x="493" y="1056"/>
              <a:ext cx="6" cy="50"/>
            </a:xfrm>
            <a:custGeom>
              <a:avLst/>
              <a:gdLst/>
              <a:ahLst/>
              <a:cxnLst>
                <a:cxn ang="0">
                  <a:pos x="28" y="13"/>
                </a:cxn>
                <a:cxn ang="0">
                  <a:pos x="25" y="4"/>
                </a:cxn>
                <a:cxn ang="0">
                  <a:pos x="14" y="0"/>
                </a:cxn>
                <a:cxn ang="0">
                  <a:pos x="4" y="4"/>
                </a:cxn>
                <a:cxn ang="0">
                  <a:pos x="0" y="13"/>
                </a:cxn>
                <a:cxn ang="0">
                  <a:pos x="0" y="117"/>
                </a:cxn>
                <a:cxn ang="0">
                  <a:pos x="4" y="126"/>
                </a:cxn>
                <a:cxn ang="0">
                  <a:pos x="14" y="130"/>
                </a:cxn>
                <a:cxn ang="0">
                  <a:pos x="25" y="126"/>
                </a:cxn>
                <a:cxn ang="0">
                  <a:pos x="28" y="117"/>
                </a:cxn>
                <a:cxn ang="0">
                  <a:pos x="28" y="13"/>
                </a:cxn>
              </a:cxnLst>
              <a:rect l="0" t="0" r="r" b="b"/>
              <a:pathLst>
                <a:path w="28" h="130">
                  <a:moveTo>
                    <a:pt x="28" y="13"/>
                  </a:moveTo>
                  <a:lnTo>
                    <a:pt x="25" y="4"/>
                  </a:lnTo>
                  <a:lnTo>
                    <a:pt x="14" y="0"/>
                  </a:lnTo>
                  <a:lnTo>
                    <a:pt x="4" y="4"/>
                  </a:lnTo>
                  <a:lnTo>
                    <a:pt x="0" y="13"/>
                  </a:lnTo>
                  <a:lnTo>
                    <a:pt x="0" y="117"/>
                  </a:lnTo>
                  <a:lnTo>
                    <a:pt x="4" y="126"/>
                  </a:lnTo>
                  <a:lnTo>
                    <a:pt x="14" y="130"/>
                  </a:lnTo>
                  <a:lnTo>
                    <a:pt x="25" y="126"/>
                  </a:lnTo>
                  <a:lnTo>
                    <a:pt x="28" y="117"/>
                  </a:lnTo>
                  <a:lnTo>
                    <a:pt x="28" y="13"/>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0" name="Freeform 185"/>
            <p:cNvSpPr/>
            <p:nvPr/>
          </p:nvSpPr>
          <p:spPr bwMode="auto">
            <a:xfrm>
              <a:off x="493" y="1125"/>
              <a:ext cx="6" cy="48"/>
            </a:xfrm>
            <a:custGeom>
              <a:avLst/>
              <a:gdLst/>
              <a:ahLst/>
              <a:cxnLst>
                <a:cxn ang="0">
                  <a:pos x="28" y="13"/>
                </a:cxn>
                <a:cxn ang="0">
                  <a:pos x="25" y="3"/>
                </a:cxn>
                <a:cxn ang="0">
                  <a:pos x="14" y="0"/>
                </a:cxn>
                <a:cxn ang="0">
                  <a:pos x="4" y="3"/>
                </a:cxn>
                <a:cxn ang="0">
                  <a:pos x="0" y="13"/>
                </a:cxn>
                <a:cxn ang="0">
                  <a:pos x="0" y="110"/>
                </a:cxn>
                <a:cxn ang="0">
                  <a:pos x="4" y="120"/>
                </a:cxn>
                <a:cxn ang="0">
                  <a:pos x="14" y="123"/>
                </a:cxn>
                <a:cxn ang="0">
                  <a:pos x="25" y="120"/>
                </a:cxn>
                <a:cxn ang="0">
                  <a:pos x="28" y="110"/>
                </a:cxn>
                <a:cxn ang="0">
                  <a:pos x="28" y="13"/>
                </a:cxn>
              </a:cxnLst>
              <a:rect l="0" t="0" r="r" b="b"/>
              <a:pathLst>
                <a:path w="28" h="123">
                  <a:moveTo>
                    <a:pt x="28" y="13"/>
                  </a:moveTo>
                  <a:lnTo>
                    <a:pt x="25" y="3"/>
                  </a:lnTo>
                  <a:lnTo>
                    <a:pt x="14" y="0"/>
                  </a:lnTo>
                  <a:lnTo>
                    <a:pt x="4" y="3"/>
                  </a:lnTo>
                  <a:lnTo>
                    <a:pt x="0" y="13"/>
                  </a:lnTo>
                  <a:lnTo>
                    <a:pt x="0" y="110"/>
                  </a:lnTo>
                  <a:lnTo>
                    <a:pt x="4" y="120"/>
                  </a:lnTo>
                  <a:lnTo>
                    <a:pt x="14" y="123"/>
                  </a:lnTo>
                  <a:lnTo>
                    <a:pt x="25" y="120"/>
                  </a:lnTo>
                  <a:lnTo>
                    <a:pt x="28" y="110"/>
                  </a:lnTo>
                  <a:lnTo>
                    <a:pt x="28" y="13"/>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1" name="Freeform 186"/>
            <p:cNvSpPr/>
            <p:nvPr/>
          </p:nvSpPr>
          <p:spPr bwMode="auto">
            <a:xfrm>
              <a:off x="2673" y="987"/>
              <a:ext cx="7" cy="49"/>
            </a:xfrm>
            <a:custGeom>
              <a:avLst/>
              <a:gdLst/>
              <a:ahLst/>
              <a:cxnLst>
                <a:cxn ang="0">
                  <a:pos x="29" y="13"/>
                </a:cxn>
                <a:cxn ang="0">
                  <a:pos x="25" y="3"/>
                </a:cxn>
                <a:cxn ang="0">
                  <a:pos x="15" y="0"/>
                </a:cxn>
                <a:cxn ang="0">
                  <a:pos x="4" y="3"/>
                </a:cxn>
                <a:cxn ang="0">
                  <a:pos x="0" y="13"/>
                </a:cxn>
                <a:cxn ang="0">
                  <a:pos x="0" y="116"/>
                </a:cxn>
                <a:cxn ang="0">
                  <a:pos x="4" y="126"/>
                </a:cxn>
                <a:cxn ang="0">
                  <a:pos x="15" y="129"/>
                </a:cxn>
                <a:cxn ang="0">
                  <a:pos x="25" y="126"/>
                </a:cxn>
                <a:cxn ang="0">
                  <a:pos x="29" y="116"/>
                </a:cxn>
                <a:cxn ang="0">
                  <a:pos x="29" y="13"/>
                </a:cxn>
              </a:cxnLst>
              <a:rect l="0" t="0" r="r" b="b"/>
              <a:pathLst>
                <a:path w="29" h="129">
                  <a:moveTo>
                    <a:pt x="29" y="13"/>
                  </a:moveTo>
                  <a:lnTo>
                    <a:pt x="25" y="3"/>
                  </a:lnTo>
                  <a:lnTo>
                    <a:pt x="15" y="0"/>
                  </a:lnTo>
                  <a:lnTo>
                    <a:pt x="4" y="3"/>
                  </a:lnTo>
                  <a:lnTo>
                    <a:pt x="0" y="13"/>
                  </a:lnTo>
                  <a:lnTo>
                    <a:pt x="0" y="116"/>
                  </a:lnTo>
                  <a:lnTo>
                    <a:pt x="4" y="126"/>
                  </a:lnTo>
                  <a:lnTo>
                    <a:pt x="15" y="129"/>
                  </a:lnTo>
                  <a:lnTo>
                    <a:pt x="25" y="126"/>
                  </a:lnTo>
                  <a:lnTo>
                    <a:pt x="29" y="116"/>
                  </a:lnTo>
                  <a:lnTo>
                    <a:pt x="29" y="13"/>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2" name="Freeform 187"/>
            <p:cNvSpPr/>
            <p:nvPr/>
          </p:nvSpPr>
          <p:spPr bwMode="auto">
            <a:xfrm>
              <a:off x="2673" y="1056"/>
              <a:ext cx="7" cy="50"/>
            </a:xfrm>
            <a:custGeom>
              <a:avLst/>
              <a:gdLst/>
              <a:ahLst/>
              <a:cxnLst>
                <a:cxn ang="0">
                  <a:pos x="29" y="13"/>
                </a:cxn>
                <a:cxn ang="0">
                  <a:pos x="25" y="4"/>
                </a:cxn>
                <a:cxn ang="0">
                  <a:pos x="15" y="0"/>
                </a:cxn>
                <a:cxn ang="0">
                  <a:pos x="4" y="4"/>
                </a:cxn>
                <a:cxn ang="0">
                  <a:pos x="0" y="13"/>
                </a:cxn>
                <a:cxn ang="0">
                  <a:pos x="0" y="117"/>
                </a:cxn>
                <a:cxn ang="0">
                  <a:pos x="4" y="126"/>
                </a:cxn>
                <a:cxn ang="0">
                  <a:pos x="15" y="130"/>
                </a:cxn>
                <a:cxn ang="0">
                  <a:pos x="25" y="126"/>
                </a:cxn>
                <a:cxn ang="0">
                  <a:pos x="29" y="117"/>
                </a:cxn>
                <a:cxn ang="0">
                  <a:pos x="29" y="13"/>
                </a:cxn>
              </a:cxnLst>
              <a:rect l="0" t="0" r="r" b="b"/>
              <a:pathLst>
                <a:path w="29" h="130">
                  <a:moveTo>
                    <a:pt x="29" y="13"/>
                  </a:moveTo>
                  <a:lnTo>
                    <a:pt x="25" y="4"/>
                  </a:lnTo>
                  <a:lnTo>
                    <a:pt x="15" y="0"/>
                  </a:lnTo>
                  <a:lnTo>
                    <a:pt x="4" y="4"/>
                  </a:lnTo>
                  <a:lnTo>
                    <a:pt x="0" y="13"/>
                  </a:lnTo>
                  <a:lnTo>
                    <a:pt x="0" y="117"/>
                  </a:lnTo>
                  <a:lnTo>
                    <a:pt x="4" y="126"/>
                  </a:lnTo>
                  <a:lnTo>
                    <a:pt x="15" y="130"/>
                  </a:lnTo>
                  <a:lnTo>
                    <a:pt x="25" y="126"/>
                  </a:lnTo>
                  <a:lnTo>
                    <a:pt x="29" y="117"/>
                  </a:lnTo>
                  <a:lnTo>
                    <a:pt x="29" y="13"/>
                  </a:lnTo>
                  <a:close/>
                </a:path>
              </a:pathLst>
            </a:custGeom>
            <a:solidFill>
              <a:srgbClr val="9C00E1"/>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3" name="Freeform 188"/>
            <p:cNvSpPr/>
            <p:nvPr/>
          </p:nvSpPr>
          <p:spPr bwMode="auto">
            <a:xfrm>
              <a:off x="2673" y="1125"/>
              <a:ext cx="7" cy="48"/>
            </a:xfrm>
            <a:custGeom>
              <a:avLst/>
              <a:gdLst/>
              <a:ahLst/>
              <a:cxnLst>
                <a:cxn ang="0">
                  <a:pos x="29" y="13"/>
                </a:cxn>
                <a:cxn ang="0">
                  <a:pos x="25" y="3"/>
                </a:cxn>
                <a:cxn ang="0">
                  <a:pos x="15" y="0"/>
                </a:cxn>
                <a:cxn ang="0">
                  <a:pos x="4" y="3"/>
                </a:cxn>
                <a:cxn ang="0">
                  <a:pos x="0" y="13"/>
                </a:cxn>
                <a:cxn ang="0">
                  <a:pos x="0" y="110"/>
                </a:cxn>
                <a:cxn ang="0">
                  <a:pos x="4" y="120"/>
                </a:cxn>
                <a:cxn ang="0">
                  <a:pos x="15" y="123"/>
                </a:cxn>
                <a:cxn ang="0">
                  <a:pos x="25" y="120"/>
                </a:cxn>
                <a:cxn ang="0">
                  <a:pos x="29" y="110"/>
                </a:cxn>
                <a:cxn ang="0">
                  <a:pos x="29" y="13"/>
                </a:cxn>
              </a:cxnLst>
              <a:rect l="0" t="0" r="r" b="b"/>
              <a:pathLst>
                <a:path w="29" h="123">
                  <a:moveTo>
                    <a:pt x="29" y="13"/>
                  </a:moveTo>
                  <a:lnTo>
                    <a:pt x="25" y="3"/>
                  </a:lnTo>
                  <a:lnTo>
                    <a:pt x="15" y="0"/>
                  </a:lnTo>
                  <a:lnTo>
                    <a:pt x="4" y="3"/>
                  </a:lnTo>
                  <a:lnTo>
                    <a:pt x="0" y="13"/>
                  </a:lnTo>
                  <a:lnTo>
                    <a:pt x="0" y="110"/>
                  </a:lnTo>
                  <a:lnTo>
                    <a:pt x="4" y="120"/>
                  </a:lnTo>
                  <a:lnTo>
                    <a:pt x="15" y="123"/>
                  </a:lnTo>
                  <a:lnTo>
                    <a:pt x="25" y="120"/>
                  </a:lnTo>
                  <a:lnTo>
                    <a:pt x="29" y="110"/>
                  </a:lnTo>
                  <a:lnTo>
                    <a:pt x="29" y="13"/>
                  </a:lnTo>
                  <a:close/>
                </a:path>
              </a:pathLst>
            </a:custGeom>
            <a:solidFill>
              <a:srgbClr val="9C00E1"/>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4" name="Line 189"/>
            <p:cNvSpPr>
              <a:spLocks noChangeShapeType="1"/>
            </p:cNvSpPr>
            <p:nvPr/>
          </p:nvSpPr>
          <p:spPr bwMode="auto">
            <a:xfrm>
              <a:off x="534" y="1048"/>
              <a:ext cx="764" cy="0"/>
            </a:xfrm>
            <a:prstGeom prst="line">
              <a:avLst/>
            </a:prstGeom>
            <a:noFill/>
            <a:ln w="7938">
              <a:solidFill>
                <a:srgbClr val="00000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5" name="Freeform 190"/>
            <p:cNvSpPr/>
            <p:nvPr/>
          </p:nvSpPr>
          <p:spPr bwMode="auto">
            <a:xfrm>
              <a:off x="497" y="1006"/>
              <a:ext cx="56" cy="84"/>
            </a:xfrm>
            <a:custGeom>
              <a:avLst/>
              <a:gdLst/>
              <a:ahLst/>
              <a:cxnLst>
                <a:cxn ang="0">
                  <a:pos x="240" y="0"/>
                </a:cxn>
                <a:cxn ang="0">
                  <a:pos x="0" y="109"/>
                </a:cxn>
                <a:cxn ang="0">
                  <a:pos x="240" y="216"/>
                </a:cxn>
                <a:cxn ang="0">
                  <a:pos x="165" y="109"/>
                </a:cxn>
                <a:cxn ang="0">
                  <a:pos x="240" y="0"/>
                </a:cxn>
              </a:cxnLst>
              <a:rect l="0" t="0" r="r" b="b"/>
              <a:pathLst>
                <a:path w="240" h="216">
                  <a:moveTo>
                    <a:pt x="240" y="0"/>
                  </a:moveTo>
                  <a:lnTo>
                    <a:pt x="0" y="109"/>
                  </a:lnTo>
                  <a:lnTo>
                    <a:pt x="240" y="216"/>
                  </a:lnTo>
                  <a:lnTo>
                    <a:pt x="165" y="109"/>
                  </a:lnTo>
                  <a:lnTo>
                    <a:pt x="240"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6" name="Line 191"/>
            <p:cNvSpPr>
              <a:spLocks noChangeShapeType="1"/>
            </p:cNvSpPr>
            <p:nvPr/>
          </p:nvSpPr>
          <p:spPr bwMode="auto">
            <a:xfrm flipH="1" flipV="1">
              <a:off x="1955" y="1048"/>
              <a:ext cx="685" cy="0"/>
            </a:xfrm>
            <a:prstGeom prst="line">
              <a:avLst/>
            </a:prstGeom>
            <a:noFill/>
            <a:ln w="7938">
              <a:solidFill>
                <a:srgbClr val="00000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7" name="Freeform 192"/>
            <p:cNvSpPr/>
            <p:nvPr/>
          </p:nvSpPr>
          <p:spPr bwMode="auto">
            <a:xfrm>
              <a:off x="2620" y="1008"/>
              <a:ext cx="57" cy="82"/>
            </a:xfrm>
            <a:custGeom>
              <a:avLst/>
              <a:gdLst/>
              <a:ahLst/>
              <a:cxnLst>
                <a:cxn ang="0">
                  <a:pos x="0" y="215"/>
                </a:cxn>
                <a:cxn ang="0">
                  <a:pos x="240" y="105"/>
                </a:cxn>
                <a:cxn ang="0">
                  <a:pos x="0" y="0"/>
                </a:cxn>
                <a:cxn ang="0">
                  <a:pos x="76" y="105"/>
                </a:cxn>
                <a:cxn ang="0">
                  <a:pos x="0" y="215"/>
                </a:cxn>
              </a:cxnLst>
              <a:rect l="0" t="0" r="r" b="b"/>
              <a:pathLst>
                <a:path w="240" h="215">
                  <a:moveTo>
                    <a:pt x="0" y="215"/>
                  </a:moveTo>
                  <a:lnTo>
                    <a:pt x="240" y="105"/>
                  </a:lnTo>
                  <a:lnTo>
                    <a:pt x="0" y="0"/>
                  </a:lnTo>
                  <a:lnTo>
                    <a:pt x="76" y="105"/>
                  </a:lnTo>
                  <a:lnTo>
                    <a:pt x="0" y="215"/>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78" name="Rectangle 213"/>
            <p:cNvSpPr>
              <a:spLocks noChangeArrowheads="1"/>
            </p:cNvSpPr>
            <p:nvPr/>
          </p:nvSpPr>
          <p:spPr bwMode="auto">
            <a:xfrm>
              <a:off x="1537" y="975"/>
              <a:ext cx="162" cy="126"/>
            </a:xfrm>
            <a:prstGeom prst="rect">
              <a:avLst/>
            </a:prstGeom>
            <a:noFill/>
            <a:ln w="9525">
              <a:noFill/>
              <a:miter lim="800000"/>
            </a:ln>
          </p:spPr>
          <p:txBody>
            <a:bodyPr wrap="none" lIns="0" tIns="0" rIns="0" bIns="0">
              <a:noAutofit/>
            </a:bodyPr>
            <a:lstStyle/>
            <a:p>
              <a:pPr algn="ctr" fontAlgn="ctr">
                <a:lnSpc>
                  <a:spcPct val="100000"/>
                </a:lnSpc>
                <a:spcAft>
                  <a:spcPct val="0"/>
                </a:spcAft>
                <a:buSzTx/>
                <a:buFontTx/>
                <a:buNone/>
              </a:pPr>
              <a:r>
                <a:rPr lang="pt" sz="1200" b="1" dirty="0">
                  <a:solidFill>
                    <a:srgbClr val="000000"/>
                  </a:solidFill>
                  <a:latin typeface="Huawei Sans" panose="020C0503030203020204" pitchFamily="34" charset="0"/>
                </a:rPr>
                <a:t>9 colunas</a:t>
              </a:r>
              <a:endParaRPr lang="en-US" altLang="zh-CN" sz="1200" b="1" dirty="0">
                <a:latin typeface="Huawei Sans" panose="020C0503030203020204" pitchFamily="34" charset="0"/>
              </a:endParaRPr>
            </a:p>
          </p:txBody>
        </p:sp>
        <p:sp>
          <p:nvSpPr>
            <p:cNvPr id="79" name="Rectangle 100"/>
            <p:cNvSpPr>
              <a:spLocks noChangeArrowheads="1"/>
            </p:cNvSpPr>
            <p:nvPr/>
          </p:nvSpPr>
          <p:spPr bwMode="auto">
            <a:xfrm>
              <a:off x="501" y="2114"/>
              <a:ext cx="233"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0" name="Rectangle 101"/>
            <p:cNvSpPr>
              <a:spLocks noChangeArrowheads="1"/>
            </p:cNvSpPr>
            <p:nvPr/>
          </p:nvSpPr>
          <p:spPr bwMode="auto">
            <a:xfrm>
              <a:off x="561" y="2158"/>
              <a:ext cx="121"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B2</a:t>
              </a:r>
              <a:endParaRPr lang="en-US" altLang="zh-CN" sz="1200" b="1" dirty="0">
                <a:latin typeface="Huawei Sans" panose="020C0503030203020204" pitchFamily="34" charset="0"/>
              </a:endParaRPr>
            </a:p>
          </p:txBody>
        </p:sp>
        <p:sp>
          <p:nvSpPr>
            <p:cNvPr id="81" name="Rectangle 102"/>
            <p:cNvSpPr>
              <a:spLocks noChangeArrowheads="1"/>
            </p:cNvSpPr>
            <p:nvPr/>
          </p:nvSpPr>
          <p:spPr bwMode="auto">
            <a:xfrm>
              <a:off x="745" y="2114"/>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2" name="Rectangle 103"/>
            <p:cNvSpPr>
              <a:spLocks noChangeArrowheads="1"/>
            </p:cNvSpPr>
            <p:nvPr/>
          </p:nvSpPr>
          <p:spPr bwMode="auto">
            <a:xfrm>
              <a:off x="804" y="2158"/>
              <a:ext cx="121"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B2</a:t>
              </a:r>
              <a:endParaRPr lang="en-US" altLang="zh-CN" sz="1200" b="1" dirty="0">
                <a:latin typeface="Huawei Sans" panose="020C0503030203020204" pitchFamily="34" charset="0"/>
              </a:endParaRPr>
            </a:p>
          </p:txBody>
        </p:sp>
        <p:sp>
          <p:nvSpPr>
            <p:cNvPr id="83" name="Rectangle 104"/>
            <p:cNvSpPr>
              <a:spLocks noChangeArrowheads="1"/>
            </p:cNvSpPr>
            <p:nvPr/>
          </p:nvSpPr>
          <p:spPr bwMode="auto">
            <a:xfrm>
              <a:off x="986"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4" name="Rectangle 105"/>
            <p:cNvSpPr>
              <a:spLocks noChangeArrowheads="1"/>
            </p:cNvSpPr>
            <p:nvPr/>
          </p:nvSpPr>
          <p:spPr bwMode="auto">
            <a:xfrm>
              <a:off x="1045" y="2158"/>
              <a:ext cx="121"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B2</a:t>
              </a:r>
              <a:endParaRPr lang="en-US" altLang="zh-CN" sz="1200" b="1" dirty="0">
                <a:latin typeface="Huawei Sans" panose="020C0503030203020204" pitchFamily="34" charset="0"/>
              </a:endParaRPr>
            </a:p>
          </p:txBody>
        </p:sp>
        <p:sp>
          <p:nvSpPr>
            <p:cNvPr id="85" name="Rectangle 106"/>
            <p:cNvSpPr>
              <a:spLocks noChangeArrowheads="1"/>
            </p:cNvSpPr>
            <p:nvPr/>
          </p:nvSpPr>
          <p:spPr bwMode="auto">
            <a:xfrm>
              <a:off x="1228"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6" name="Rectangle 107"/>
            <p:cNvSpPr>
              <a:spLocks noChangeArrowheads="1"/>
            </p:cNvSpPr>
            <p:nvPr/>
          </p:nvSpPr>
          <p:spPr bwMode="auto">
            <a:xfrm>
              <a:off x="1289" y="2158"/>
              <a:ext cx="12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K1</a:t>
              </a:r>
              <a:endParaRPr lang="en-US" altLang="zh-CN" sz="1200" b="1" dirty="0">
                <a:latin typeface="Huawei Sans" panose="020C0503030203020204" pitchFamily="34" charset="0"/>
              </a:endParaRPr>
            </a:p>
          </p:txBody>
        </p:sp>
        <p:sp>
          <p:nvSpPr>
            <p:cNvPr id="87" name="Rectangle 108"/>
            <p:cNvSpPr>
              <a:spLocks noChangeArrowheads="1"/>
            </p:cNvSpPr>
            <p:nvPr/>
          </p:nvSpPr>
          <p:spPr bwMode="auto">
            <a:xfrm>
              <a:off x="1472" y="2114"/>
              <a:ext cx="230"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8" name="Rectangle 109"/>
            <p:cNvSpPr>
              <a:spLocks noChangeArrowheads="1"/>
            </p:cNvSpPr>
            <p:nvPr/>
          </p:nvSpPr>
          <p:spPr bwMode="auto">
            <a:xfrm>
              <a:off x="1713" y="2114"/>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89" name="Rectangle 110"/>
            <p:cNvSpPr>
              <a:spLocks noChangeArrowheads="1"/>
            </p:cNvSpPr>
            <p:nvPr/>
          </p:nvSpPr>
          <p:spPr bwMode="auto">
            <a:xfrm>
              <a:off x="1954"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0" name="Rectangle 111"/>
            <p:cNvSpPr>
              <a:spLocks noChangeArrowheads="1"/>
            </p:cNvSpPr>
            <p:nvPr/>
          </p:nvSpPr>
          <p:spPr bwMode="auto">
            <a:xfrm>
              <a:off x="2014" y="2158"/>
              <a:ext cx="12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K2</a:t>
              </a:r>
              <a:endParaRPr lang="en-US" altLang="zh-CN" sz="1200" b="1" dirty="0">
                <a:latin typeface="Huawei Sans" panose="020C0503030203020204" pitchFamily="34" charset="0"/>
              </a:endParaRPr>
            </a:p>
          </p:txBody>
        </p:sp>
        <p:sp>
          <p:nvSpPr>
            <p:cNvPr id="91" name="Rectangle 112"/>
            <p:cNvSpPr>
              <a:spLocks noChangeArrowheads="1"/>
            </p:cNvSpPr>
            <p:nvPr/>
          </p:nvSpPr>
          <p:spPr bwMode="auto">
            <a:xfrm>
              <a:off x="2197"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2" name="Rectangle 113"/>
            <p:cNvSpPr>
              <a:spLocks noChangeArrowheads="1"/>
            </p:cNvSpPr>
            <p:nvPr/>
          </p:nvSpPr>
          <p:spPr bwMode="auto">
            <a:xfrm>
              <a:off x="2439" y="2114"/>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3" name="Rectangle 115"/>
            <p:cNvSpPr>
              <a:spLocks noChangeArrowheads="1"/>
            </p:cNvSpPr>
            <p:nvPr/>
          </p:nvSpPr>
          <p:spPr bwMode="auto">
            <a:xfrm>
              <a:off x="501" y="2375"/>
              <a:ext cx="233"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4" name="Rectangle 116"/>
            <p:cNvSpPr>
              <a:spLocks noChangeArrowheads="1"/>
            </p:cNvSpPr>
            <p:nvPr/>
          </p:nvSpPr>
          <p:spPr bwMode="auto">
            <a:xfrm>
              <a:off x="745" y="2375"/>
              <a:ext cx="231"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5" name="Rectangle 117"/>
            <p:cNvSpPr>
              <a:spLocks noChangeArrowheads="1"/>
            </p:cNvSpPr>
            <p:nvPr/>
          </p:nvSpPr>
          <p:spPr bwMode="auto">
            <a:xfrm>
              <a:off x="986"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6" name="Rectangle 118"/>
            <p:cNvSpPr>
              <a:spLocks noChangeArrowheads="1"/>
            </p:cNvSpPr>
            <p:nvPr/>
          </p:nvSpPr>
          <p:spPr bwMode="auto">
            <a:xfrm>
              <a:off x="1228"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7" name="Rectangle 119"/>
            <p:cNvSpPr>
              <a:spLocks noChangeArrowheads="1"/>
            </p:cNvSpPr>
            <p:nvPr/>
          </p:nvSpPr>
          <p:spPr bwMode="auto">
            <a:xfrm>
              <a:off x="1472" y="2375"/>
              <a:ext cx="230"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8" name="Rectangle 120"/>
            <p:cNvSpPr>
              <a:spLocks noChangeArrowheads="1"/>
            </p:cNvSpPr>
            <p:nvPr/>
          </p:nvSpPr>
          <p:spPr bwMode="auto">
            <a:xfrm>
              <a:off x="1713" y="2375"/>
              <a:ext cx="231"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99" name="Rectangle 121"/>
            <p:cNvSpPr>
              <a:spLocks noChangeArrowheads="1"/>
            </p:cNvSpPr>
            <p:nvPr/>
          </p:nvSpPr>
          <p:spPr bwMode="auto">
            <a:xfrm>
              <a:off x="1954"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0" name="Rectangle 122"/>
            <p:cNvSpPr>
              <a:spLocks noChangeArrowheads="1"/>
            </p:cNvSpPr>
            <p:nvPr/>
          </p:nvSpPr>
          <p:spPr bwMode="auto">
            <a:xfrm>
              <a:off x="2197"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1" name="Rectangle 123"/>
            <p:cNvSpPr>
              <a:spLocks noChangeArrowheads="1"/>
            </p:cNvSpPr>
            <p:nvPr/>
          </p:nvSpPr>
          <p:spPr bwMode="auto">
            <a:xfrm>
              <a:off x="2439" y="2375"/>
              <a:ext cx="232" cy="241"/>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2" name="Rectangle 124"/>
            <p:cNvSpPr>
              <a:spLocks noChangeArrowheads="1"/>
            </p:cNvSpPr>
            <p:nvPr/>
          </p:nvSpPr>
          <p:spPr bwMode="auto">
            <a:xfrm>
              <a:off x="561" y="2439"/>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D4</a:t>
              </a:r>
              <a:endParaRPr lang="en-US" altLang="zh-CN" sz="1200" b="1" dirty="0">
                <a:latin typeface="Huawei Sans" panose="020C0503030203020204" pitchFamily="34" charset="0"/>
              </a:endParaRPr>
            </a:p>
          </p:txBody>
        </p:sp>
        <p:sp>
          <p:nvSpPr>
            <p:cNvPr id="103" name="Rectangle 125"/>
            <p:cNvSpPr>
              <a:spLocks noChangeArrowheads="1"/>
            </p:cNvSpPr>
            <p:nvPr/>
          </p:nvSpPr>
          <p:spPr bwMode="auto">
            <a:xfrm>
              <a:off x="1272" y="2439"/>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D5</a:t>
              </a:r>
              <a:endParaRPr lang="en-US" altLang="zh-CN" sz="1200" b="1" dirty="0">
                <a:latin typeface="Huawei Sans" panose="020C0503030203020204" pitchFamily="34" charset="0"/>
              </a:endParaRPr>
            </a:p>
          </p:txBody>
        </p:sp>
        <p:sp>
          <p:nvSpPr>
            <p:cNvPr id="104" name="Rectangle 126"/>
            <p:cNvSpPr>
              <a:spLocks noChangeArrowheads="1"/>
            </p:cNvSpPr>
            <p:nvPr/>
          </p:nvSpPr>
          <p:spPr bwMode="auto">
            <a:xfrm>
              <a:off x="1996" y="2439"/>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D6</a:t>
              </a:r>
              <a:endParaRPr lang="en-US" altLang="zh-CN" sz="1200" b="1" dirty="0">
                <a:latin typeface="Huawei Sans" panose="020C0503030203020204" pitchFamily="34" charset="0"/>
              </a:endParaRPr>
            </a:p>
          </p:txBody>
        </p:sp>
        <p:sp>
          <p:nvSpPr>
            <p:cNvPr id="105" name="Rectangle 127"/>
            <p:cNvSpPr>
              <a:spLocks noChangeArrowheads="1"/>
            </p:cNvSpPr>
            <p:nvPr/>
          </p:nvSpPr>
          <p:spPr bwMode="auto">
            <a:xfrm>
              <a:off x="501" y="2633"/>
              <a:ext cx="233"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6" name="Rectangle 128"/>
            <p:cNvSpPr>
              <a:spLocks noChangeArrowheads="1"/>
            </p:cNvSpPr>
            <p:nvPr/>
          </p:nvSpPr>
          <p:spPr bwMode="auto">
            <a:xfrm>
              <a:off x="745" y="2633"/>
              <a:ext cx="231"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7" name="Rectangle 129"/>
            <p:cNvSpPr>
              <a:spLocks noChangeArrowheads="1"/>
            </p:cNvSpPr>
            <p:nvPr/>
          </p:nvSpPr>
          <p:spPr bwMode="auto">
            <a:xfrm>
              <a:off x="986"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8" name="Rectangle 130"/>
            <p:cNvSpPr>
              <a:spLocks noChangeArrowheads="1"/>
            </p:cNvSpPr>
            <p:nvPr/>
          </p:nvSpPr>
          <p:spPr bwMode="auto">
            <a:xfrm>
              <a:off x="1228"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09" name="Rectangle 131"/>
            <p:cNvSpPr>
              <a:spLocks noChangeArrowheads="1"/>
            </p:cNvSpPr>
            <p:nvPr/>
          </p:nvSpPr>
          <p:spPr bwMode="auto">
            <a:xfrm>
              <a:off x="1472" y="2633"/>
              <a:ext cx="230"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0" name="Rectangle 132"/>
            <p:cNvSpPr>
              <a:spLocks noChangeArrowheads="1"/>
            </p:cNvSpPr>
            <p:nvPr/>
          </p:nvSpPr>
          <p:spPr bwMode="auto">
            <a:xfrm>
              <a:off x="1713" y="2633"/>
              <a:ext cx="231"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1" name="Rectangle 133"/>
            <p:cNvSpPr>
              <a:spLocks noChangeArrowheads="1"/>
            </p:cNvSpPr>
            <p:nvPr/>
          </p:nvSpPr>
          <p:spPr bwMode="auto">
            <a:xfrm>
              <a:off x="1954"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2" name="Rectangle 134"/>
            <p:cNvSpPr>
              <a:spLocks noChangeArrowheads="1"/>
            </p:cNvSpPr>
            <p:nvPr/>
          </p:nvSpPr>
          <p:spPr bwMode="auto">
            <a:xfrm>
              <a:off x="2197"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3" name="Rectangle 135"/>
            <p:cNvSpPr>
              <a:spLocks noChangeArrowheads="1"/>
            </p:cNvSpPr>
            <p:nvPr/>
          </p:nvSpPr>
          <p:spPr bwMode="auto">
            <a:xfrm>
              <a:off x="2439" y="2633"/>
              <a:ext cx="232" cy="243"/>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4" name="Rectangle 136"/>
            <p:cNvSpPr>
              <a:spLocks noChangeArrowheads="1"/>
            </p:cNvSpPr>
            <p:nvPr/>
          </p:nvSpPr>
          <p:spPr bwMode="auto">
            <a:xfrm>
              <a:off x="561" y="267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D7</a:t>
              </a:r>
              <a:endParaRPr lang="en-US" altLang="zh-CN" sz="1200" b="1" dirty="0">
                <a:latin typeface="Huawei Sans" panose="020C0503030203020204" pitchFamily="34" charset="0"/>
              </a:endParaRPr>
            </a:p>
          </p:txBody>
        </p:sp>
        <p:sp>
          <p:nvSpPr>
            <p:cNvPr id="115" name="Rectangle 137"/>
            <p:cNvSpPr>
              <a:spLocks noChangeArrowheads="1"/>
            </p:cNvSpPr>
            <p:nvPr/>
          </p:nvSpPr>
          <p:spPr bwMode="auto">
            <a:xfrm>
              <a:off x="1272" y="267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D8</a:t>
              </a:r>
              <a:endParaRPr lang="en-US" altLang="zh-CN" sz="1200" b="1" dirty="0">
                <a:latin typeface="Huawei Sans" panose="020C0503030203020204" pitchFamily="34" charset="0"/>
              </a:endParaRPr>
            </a:p>
          </p:txBody>
        </p:sp>
        <p:sp>
          <p:nvSpPr>
            <p:cNvPr id="116" name="Rectangle 138"/>
            <p:cNvSpPr>
              <a:spLocks noChangeArrowheads="1"/>
            </p:cNvSpPr>
            <p:nvPr/>
          </p:nvSpPr>
          <p:spPr bwMode="auto">
            <a:xfrm>
              <a:off x="1999" y="2676"/>
              <a:ext cx="272" cy="126"/>
            </a:xfrm>
            <a:prstGeom prst="rect">
              <a:avLst/>
            </a:prstGeom>
            <a:noFill/>
            <a:ln w="9525">
              <a:noFill/>
              <a:miter lim="800000"/>
            </a:ln>
          </p:spPr>
          <p:txBody>
            <a:bodyPr wrap="squar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D9</a:t>
              </a:r>
              <a:endParaRPr lang="en-US" altLang="zh-CN" sz="1200" b="1" dirty="0">
                <a:latin typeface="Huawei Sans" panose="020C0503030203020204" pitchFamily="34" charset="0"/>
              </a:endParaRPr>
            </a:p>
          </p:txBody>
        </p:sp>
        <p:sp>
          <p:nvSpPr>
            <p:cNvPr id="117" name="Rectangle 139"/>
            <p:cNvSpPr>
              <a:spLocks noChangeArrowheads="1"/>
            </p:cNvSpPr>
            <p:nvPr/>
          </p:nvSpPr>
          <p:spPr bwMode="auto">
            <a:xfrm>
              <a:off x="501" y="2893"/>
              <a:ext cx="233"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8" name="Rectangle 140"/>
            <p:cNvSpPr>
              <a:spLocks noChangeArrowheads="1"/>
            </p:cNvSpPr>
            <p:nvPr/>
          </p:nvSpPr>
          <p:spPr bwMode="auto">
            <a:xfrm>
              <a:off x="745" y="2893"/>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19" name="Rectangle 141"/>
            <p:cNvSpPr>
              <a:spLocks noChangeArrowheads="1"/>
            </p:cNvSpPr>
            <p:nvPr/>
          </p:nvSpPr>
          <p:spPr bwMode="auto">
            <a:xfrm>
              <a:off x="986"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0" name="Rectangle 142"/>
            <p:cNvSpPr>
              <a:spLocks noChangeArrowheads="1"/>
            </p:cNvSpPr>
            <p:nvPr/>
          </p:nvSpPr>
          <p:spPr bwMode="auto">
            <a:xfrm>
              <a:off x="1228"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1" name="Rectangle 143"/>
            <p:cNvSpPr>
              <a:spLocks noChangeArrowheads="1"/>
            </p:cNvSpPr>
            <p:nvPr/>
          </p:nvSpPr>
          <p:spPr bwMode="auto">
            <a:xfrm>
              <a:off x="1472" y="2893"/>
              <a:ext cx="230"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2" name="Rectangle 144"/>
            <p:cNvSpPr>
              <a:spLocks noChangeArrowheads="1"/>
            </p:cNvSpPr>
            <p:nvPr/>
          </p:nvSpPr>
          <p:spPr bwMode="auto">
            <a:xfrm>
              <a:off x="1713" y="2893"/>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3" name="Rectangle 145"/>
            <p:cNvSpPr>
              <a:spLocks noChangeArrowheads="1"/>
            </p:cNvSpPr>
            <p:nvPr/>
          </p:nvSpPr>
          <p:spPr bwMode="auto">
            <a:xfrm>
              <a:off x="1954"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4" name="Rectangle 146"/>
            <p:cNvSpPr>
              <a:spLocks noChangeArrowheads="1"/>
            </p:cNvSpPr>
            <p:nvPr/>
          </p:nvSpPr>
          <p:spPr bwMode="auto">
            <a:xfrm>
              <a:off x="2197"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5" name="Rectangle 147"/>
            <p:cNvSpPr>
              <a:spLocks noChangeArrowheads="1"/>
            </p:cNvSpPr>
            <p:nvPr/>
          </p:nvSpPr>
          <p:spPr bwMode="auto">
            <a:xfrm>
              <a:off x="2439" y="2893"/>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26" name="Rectangle 148"/>
            <p:cNvSpPr>
              <a:spLocks noChangeArrowheads="1"/>
            </p:cNvSpPr>
            <p:nvPr/>
          </p:nvSpPr>
          <p:spPr bwMode="auto">
            <a:xfrm>
              <a:off x="528" y="2941"/>
              <a:ext cx="19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D10</a:t>
              </a:r>
              <a:endParaRPr lang="en-US" altLang="zh-CN" sz="1200" b="1" dirty="0">
                <a:latin typeface="Huawei Sans" panose="020C0503030203020204" pitchFamily="34" charset="0"/>
              </a:endParaRPr>
            </a:p>
          </p:txBody>
        </p:sp>
        <p:sp>
          <p:nvSpPr>
            <p:cNvPr id="127" name="Rectangle 149"/>
            <p:cNvSpPr>
              <a:spLocks noChangeArrowheads="1"/>
            </p:cNvSpPr>
            <p:nvPr/>
          </p:nvSpPr>
          <p:spPr bwMode="auto">
            <a:xfrm>
              <a:off x="1256" y="2941"/>
              <a:ext cx="19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D11</a:t>
              </a:r>
              <a:endParaRPr lang="en-US" altLang="zh-CN" sz="1200" b="1" dirty="0">
                <a:latin typeface="Huawei Sans" panose="020C0503030203020204" pitchFamily="34" charset="0"/>
              </a:endParaRPr>
            </a:p>
          </p:txBody>
        </p:sp>
        <p:sp>
          <p:nvSpPr>
            <p:cNvPr id="128" name="Rectangle 150"/>
            <p:cNvSpPr>
              <a:spLocks noChangeArrowheads="1"/>
            </p:cNvSpPr>
            <p:nvPr/>
          </p:nvSpPr>
          <p:spPr bwMode="auto">
            <a:xfrm>
              <a:off x="1976" y="2941"/>
              <a:ext cx="19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D12</a:t>
              </a:r>
              <a:endParaRPr lang="en-US" altLang="zh-CN" sz="1200" b="1" dirty="0">
                <a:latin typeface="Huawei Sans" panose="020C0503030203020204" pitchFamily="34" charset="0"/>
              </a:endParaRPr>
            </a:p>
          </p:txBody>
        </p:sp>
        <p:sp>
          <p:nvSpPr>
            <p:cNvPr id="129" name="Rectangle 151"/>
            <p:cNvSpPr>
              <a:spLocks noChangeArrowheads="1"/>
            </p:cNvSpPr>
            <p:nvPr/>
          </p:nvSpPr>
          <p:spPr bwMode="auto">
            <a:xfrm>
              <a:off x="501" y="3152"/>
              <a:ext cx="233"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0" name="Rectangle 152"/>
            <p:cNvSpPr>
              <a:spLocks noChangeArrowheads="1"/>
            </p:cNvSpPr>
            <p:nvPr/>
          </p:nvSpPr>
          <p:spPr bwMode="auto">
            <a:xfrm>
              <a:off x="745" y="3152"/>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1" name="Rectangle 153"/>
            <p:cNvSpPr>
              <a:spLocks noChangeArrowheads="1"/>
            </p:cNvSpPr>
            <p:nvPr/>
          </p:nvSpPr>
          <p:spPr bwMode="auto">
            <a:xfrm>
              <a:off x="986"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2" name="Rectangle 154"/>
            <p:cNvSpPr>
              <a:spLocks noChangeArrowheads="1"/>
            </p:cNvSpPr>
            <p:nvPr/>
          </p:nvSpPr>
          <p:spPr bwMode="auto">
            <a:xfrm>
              <a:off x="1228"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3" name="Rectangle 155"/>
            <p:cNvSpPr>
              <a:spLocks noChangeArrowheads="1"/>
            </p:cNvSpPr>
            <p:nvPr/>
          </p:nvSpPr>
          <p:spPr bwMode="auto">
            <a:xfrm>
              <a:off x="1472" y="3152"/>
              <a:ext cx="230"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4" name="Rectangle 156"/>
            <p:cNvSpPr>
              <a:spLocks noChangeArrowheads="1"/>
            </p:cNvSpPr>
            <p:nvPr/>
          </p:nvSpPr>
          <p:spPr bwMode="auto">
            <a:xfrm>
              <a:off x="1713" y="3152"/>
              <a:ext cx="231"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5" name="Rectangle 157"/>
            <p:cNvSpPr>
              <a:spLocks noChangeArrowheads="1"/>
            </p:cNvSpPr>
            <p:nvPr/>
          </p:nvSpPr>
          <p:spPr bwMode="auto">
            <a:xfrm>
              <a:off x="1954"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6" name="Rectangle 158"/>
            <p:cNvSpPr>
              <a:spLocks noChangeArrowheads="1"/>
            </p:cNvSpPr>
            <p:nvPr/>
          </p:nvSpPr>
          <p:spPr bwMode="auto">
            <a:xfrm>
              <a:off x="2197"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7" name="Rectangle 159"/>
            <p:cNvSpPr>
              <a:spLocks noChangeArrowheads="1"/>
            </p:cNvSpPr>
            <p:nvPr/>
          </p:nvSpPr>
          <p:spPr bwMode="auto">
            <a:xfrm>
              <a:off x="2439" y="3152"/>
              <a:ext cx="232" cy="242"/>
            </a:xfrm>
            <a:prstGeom prst="rect">
              <a:avLst/>
            </a:prstGeom>
            <a:noFill/>
            <a:ln w="7938">
              <a:solidFill>
                <a:srgbClr val="C7C700"/>
              </a:solidFill>
              <a:miter lim="800000"/>
            </a:ln>
          </p:spPr>
          <p:txBody>
            <a:bodyPr>
              <a:noAutofit/>
            </a:bodyPr>
            <a:lstStyle/>
            <a:p>
              <a:pPr fontAlgn="ctr"/>
              <a:endParaRPr lang="en-US" altLang="zh-CN" sz="1200" b="1" dirty="0">
                <a:latin typeface="Huawei Sans" panose="020C0503030203020204" pitchFamily="34" charset="0"/>
                <a:ea typeface="+mn-ea"/>
              </a:endParaRPr>
            </a:p>
          </p:txBody>
        </p:sp>
        <p:sp>
          <p:nvSpPr>
            <p:cNvPr id="138" name="Rectangle 160"/>
            <p:cNvSpPr>
              <a:spLocks noChangeArrowheads="1"/>
            </p:cNvSpPr>
            <p:nvPr/>
          </p:nvSpPr>
          <p:spPr bwMode="auto">
            <a:xfrm>
              <a:off x="577" y="3188"/>
              <a:ext cx="113"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S1</a:t>
              </a:r>
              <a:endParaRPr lang="en-US" altLang="zh-CN" sz="1200" b="1" dirty="0">
                <a:latin typeface="Huawei Sans" panose="020C0503030203020204" pitchFamily="34" charset="0"/>
              </a:endParaRPr>
            </a:p>
          </p:txBody>
        </p:sp>
        <p:sp>
          <p:nvSpPr>
            <p:cNvPr id="139" name="Rectangle 161"/>
            <p:cNvSpPr>
              <a:spLocks noChangeArrowheads="1"/>
            </p:cNvSpPr>
            <p:nvPr/>
          </p:nvSpPr>
          <p:spPr bwMode="auto">
            <a:xfrm>
              <a:off x="1756" y="3188"/>
              <a:ext cx="155"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M1</a:t>
              </a:r>
              <a:endParaRPr lang="en-US" altLang="zh-CN" sz="1200" b="1" dirty="0">
                <a:latin typeface="Huawei Sans" panose="020C0503030203020204" pitchFamily="34" charset="0"/>
              </a:endParaRPr>
            </a:p>
          </p:txBody>
        </p:sp>
        <p:sp>
          <p:nvSpPr>
            <p:cNvPr id="140" name="Rectangle 162"/>
            <p:cNvSpPr>
              <a:spLocks noChangeArrowheads="1"/>
            </p:cNvSpPr>
            <p:nvPr/>
          </p:nvSpPr>
          <p:spPr bwMode="auto">
            <a:xfrm>
              <a:off x="2023" y="3188"/>
              <a:ext cx="116"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E2</a:t>
              </a:r>
              <a:endParaRPr lang="en-US" altLang="zh-CN" sz="1200" b="1" dirty="0">
                <a:latin typeface="Huawei Sans" panose="020C0503030203020204" pitchFamily="34" charset="0"/>
              </a:endParaRPr>
            </a:p>
          </p:txBody>
        </p:sp>
        <p:sp>
          <p:nvSpPr>
            <p:cNvPr id="141" name="Line 163"/>
            <p:cNvSpPr>
              <a:spLocks noChangeShapeType="1"/>
            </p:cNvSpPr>
            <p:nvPr/>
          </p:nvSpPr>
          <p:spPr bwMode="auto">
            <a:xfrm>
              <a:off x="2477" y="3212"/>
              <a:ext cx="158" cy="12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2" name="Line 164"/>
            <p:cNvSpPr>
              <a:spLocks noChangeShapeType="1"/>
            </p:cNvSpPr>
            <p:nvPr/>
          </p:nvSpPr>
          <p:spPr bwMode="auto">
            <a:xfrm flipV="1">
              <a:off x="2474" y="3210"/>
              <a:ext cx="160" cy="128"/>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3" name="Freeform 174"/>
            <p:cNvSpPr/>
            <p:nvPr/>
          </p:nvSpPr>
          <p:spPr bwMode="auto">
            <a:xfrm>
              <a:off x="373" y="3397"/>
              <a:ext cx="34" cy="11"/>
            </a:xfrm>
            <a:custGeom>
              <a:avLst/>
              <a:gdLst/>
              <a:ahLst/>
              <a:cxnLst>
                <a:cxn ang="0">
                  <a:pos x="14" y="0"/>
                </a:cxn>
                <a:cxn ang="0">
                  <a:pos x="4" y="4"/>
                </a:cxn>
                <a:cxn ang="0">
                  <a:pos x="0" y="13"/>
                </a:cxn>
                <a:cxn ang="0">
                  <a:pos x="4" y="23"/>
                </a:cxn>
                <a:cxn ang="0">
                  <a:pos x="14" y="26"/>
                </a:cxn>
                <a:cxn ang="0">
                  <a:pos x="128" y="26"/>
                </a:cxn>
                <a:cxn ang="0">
                  <a:pos x="140" y="23"/>
                </a:cxn>
                <a:cxn ang="0">
                  <a:pos x="144" y="13"/>
                </a:cxn>
                <a:cxn ang="0">
                  <a:pos x="140" y="4"/>
                </a:cxn>
                <a:cxn ang="0">
                  <a:pos x="128" y="0"/>
                </a:cxn>
                <a:cxn ang="0">
                  <a:pos x="14" y="0"/>
                </a:cxn>
              </a:cxnLst>
              <a:rect l="0" t="0" r="r" b="b"/>
              <a:pathLst>
                <a:path w="144" h="26">
                  <a:moveTo>
                    <a:pt x="14" y="0"/>
                  </a:moveTo>
                  <a:lnTo>
                    <a:pt x="4" y="4"/>
                  </a:lnTo>
                  <a:lnTo>
                    <a:pt x="0" y="13"/>
                  </a:lnTo>
                  <a:lnTo>
                    <a:pt x="4" y="23"/>
                  </a:lnTo>
                  <a:lnTo>
                    <a:pt x="14" y="26"/>
                  </a:lnTo>
                  <a:lnTo>
                    <a:pt x="128" y="26"/>
                  </a:lnTo>
                  <a:lnTo>
                    <a:pt x="140" y="23"/>
                  </a:lnTo>
                  <a:lnTo>
                    <a:pt x="144" y="13"/>
                  </a:lnTo>
                  <a:lnTo>
                    <a:pt x="140" y="4"/>
                  </a:lnTo>
                  <a:lnTo>
                    <a:pt x="128"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4" name="Freeform 175"/>
            <p:cNvSpPr/>
            <p:nvPr/>
          </p:nvSpPr>
          <p:spPr bwMode="auto">
            <a:xfrm>
              <a:off x="420" y="3397"/>
              <a:ext cx="33" cy="11"/>
            </a:xfrm>
            <a:custGeom>
              <a:avLst/>
              <a:gdLst/>
              <a:ahLst/>
              <a:cxnLst>
                <a:cxn ang="0">
                  <a:pos x="14" y="0"/>
                </a:cxn>
                <a:cxn ang="0">
                  <a:pos x="3" y="4"/>
                </a:cxn>
                <a:cxn ang="0">
                  <a:pos x="0" y="13"/>
                </a:cxn>
                <a:cxn ang="0">
                  <a:pos x="3" y="23"/>
                </a:cxn>
                <a:cxn ang="0">
                  <a:pos x="14" y="26"/>
                </a:cxn>
                <a:cxn ang="0">
                  <a:pos x="128" y="26"/>
                </a:cxn>
                <a:cxn ang="0">
                  <a:pos x="139" y="23"/>
                </a:cxn>
                <a:cxn ang="0">
                  <a:pos x="142" y="13"/>
                </a:cxn>
                <a:cxn ang="0">
                  <a:pos x="139" y="4"/>
                </a:cxn>
                <a:cxn ang="0">
                  <a:pos x="128" y="0"/>
                </a:cxn>
                <a:cxn ang="0">
                  <a:pos x="14" y="0"/>
                </a:cxn>
              </a:cxnLst>
              <a:rect l="0" t="0" r="r" b="b"/>
              <a:pathLst>
                <a:path w="142" h="26">
                  <a:moveTo>
                    <a:pt x="14" y="0"/>
                  </a:moveTo>
                  <a:lnTo>
                    <a:pt x="3" y="4"/>
                  </a:lnTo>
                  <a:lnTo>
                    <a:pt x="0" y="13"/>
                  </a:lnTo>
                  <a:lnTo>
                    <a:pt x="3" y="23"/>
                  </a:lnTo>
                  <a:lnTo>
                    <a:pt x="14" y="26"/>
                  </a:lnTo>
                  <a:lnTo>
                    <a:pt x="128" y="26"/>
                  </a:lnTo>
                  <a:lnTo>
                    <a:pt x="139" y="23"/>
                  </a:lnTo>
                  <a:lnTo>
                    <a:pt x="142" y="13"/>
                  </a:lnTo>
                  <a:lnTo>
                    <a:pt x="139" y="4"/>
                  </a:lnTo>
                  <a:lnTo>
                    <a:pt x="128"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5" name="Freeform 176"/>
            <p:cNvSpPr/>
            <p:nvPr/>
          </p:nvSpPr>
          <p:spPr bwMode="auto">
            <a:xfrm>
              <a:off x="468" y="3397"/>
              <a:ext cx="31" cy="11"/>
            </a:xfrm>
            <a:custGeom>
              <a:avLst/>
              <a:gdLst/>
              <a:ahLst/>
              <a:cxnLst>
                <a:cxn ang="0">
                  <a:pos x="14" y="0"/>
                </a:cxn>
                <a:cxn ang="0">
                  <a:pos x="3" y="4"/>
                </a:cxn>
                <a:cxn ang="0">
                  <a:pos x="0" y="13"/>
                </a:cxn>
                <a:cxn ang="0">
                  <a:pos x="3" y="23"/>
                </a:cxn>
                <a:cxn ang="0">
                  <a:pos x="14" y="26"/>
                </a:cxn>
                <a:cxn ang="0">
                  <a:pos x="124" y="26"/>
                </a:cxn>
                <a:cxn ang="0">
                  <a:pos x="135" y="23"/>
                </a:cxn>
                <a:cxn ang="0">
                  <a:pos x="138" y="13"/>
                </a:cxn>
                <a:cxn ang="0">
                  <a:pos x="135" y="4"/>
                </a:cxn>
                <a:cxn ang="0">
                  <a:pos x="124" y="0"/>
                </a:cxn>
                <a:cxn ang="0">
                  <a:pos x="14" y="0"/>
                </a:cxn>
              </a:cxnLst>
              <a:rect l="0" t="0" r="r" b="b"/>
              <a:pathLst>
                <a:path w="138" h="26">
                  <a:moveTo>
                    <a:pt x="14" y="0"/>
                  </a:moveTo>
                  <a:lnTo>
                    <a:pt x="3" y="4"/>
                  </a:lnTo>
                  <a:lnTo>
                    <a:pt x="0" y="13"/>
                  </a:lnTo>
                  <a:lnTo>
                    <a:pt x="3" y="23"/>
                  </a:lnTo>
                  <a:lnTo>
                    <a:pt x="14" y="26"/>
                  </a:lnTo>
                  <a:lnTo>
                    <a:pt x="124" y="26"/>
                  </a:lnTo>
                  <a:lnTo>
                    <a:pt x="135" y="23"/>
                  </a:lnTo>
                  <a:lnTo>
                    <a:pt x="138" y="13"/>
                  </a:lnTo>
                  <a:lnTo>
                    <a:pt x="135" y="4"/>
                  </a:lnTo>
                  <a:lnTo>
                    <a:pt x="124" y="0"/>
                  </a:lnTo>
                  <a:lnTo>
                    <a:pt x="14"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6" name="Line 179"/>
            <p:cNvSpPr>
              <a:spLocks noChangeShapeType="1"/>
            </p:cNvSpPr>
            <p:nvPr/>
          </p:nvSpPr>
          <p:spPr bwMode="auto">
            <a:xfrm flipV="1">
              <a:off x="416" y="2123"/>
              <a:ext cx="3" cy="1219"/>
            </a:xfrm>
            <a:prstGeom prst="line">
              <a:avLst/>
            </a:prstGeom>
            <a:noFill/>
            <a:ln w="7938">
              <a:solidFill>
                <a:srgbClr val="00000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7" name="Freeform 180"/>
            <p:cNvSpPr/>
            <p:nvPr/>
          </p:nvSpPr>
          <p:spPr bwMode="auto">
            <a:xfrm>
              <a:off x="386" y="3310"/>
              <a:ext cx="56" cy="90"/>
            </a:xfrm>
            <a:custGeom>
              <a:avLst/>
              <a:gdLst/>
              <a:ahLst/>
              <a:cxnLst>
                <a:cxn ang="0">
                  <a:pos x="0" y="0"/>
                </a:cxn>
                <a:cxn ang="0">
                  <a:pos x="122" y="215"/>
                </a:cxn>
                <a:cxn ang="0">
                  <a:pos x="240" y="0"/>
                </a:cxn>
                <a:cxn ang="0">
                  <a:pos x="122" y="68"/>
                </a:cxn>
                <a:cxn ang="0">
                  <a:pos x="0" y="0"/>
                </a:cxn>
              </a:cxnLst>
              <a:rect l="0" t="0" r="r" b="b"/>
              <a:pathLst>
                <a:path w="240" h="215">
                  <a:moveTo>
                    <a:pt x="0" y="0"/>
                  </a:moveTo>
                  <a:lnTo>
                    <a:pt x="122" y="215"/>
                  </a:lnTo>
                  <a:lnTo>
                    <a:pt x="240" y="0"/>
                  </a:lnTo>
                  <a:lnTo>
                    <a:pt x="122" y="68"/>
                  </a:lnTo>
                  <a:lnTo>
                    <a:pt x="0" y="0"/>
                  </a:lnTo>
                  <a:close/>
                </a:path>
              </a:pathLst>
            </a:custGeom>
            <a:solidFill>
              <a:srgbClr val="000000"/>
            </a:solidFill>
            <a:ln w="9525">
              <a:no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8" name="Line 215"/>
            <p:cNvSpPr>
              <a:spLocks noChangeShapeType="1"/>
            </p:cNvSpPr>
            <p:nvPr/>
          </p:nvSpPr>
          <p:spPr bwMode="auto">
            <a:xfrm>
              <a:off x="2234" y="3212"/>
              <a:ext cx="159" cy="126"/>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49" name="Line 216"/>
            <p:cNvSpPr>
              <a:spLocks noChangeShapeType="1"/>
            </p:cNvSpPr>
            <p:nvPr/>
          </p:nvSpPr>
          <p:spPr bwMode="auto">
            <a:xfrm flipV="1">
              <a:off x="2237" y="3210"/>
              <a:ext cx="161" cy="128"/>
            </a:xfrm>
            <a:prstGeom prst="line">
              <a:avLst/>
            </a:prstGeom>
            <a:noFill/>
            <a:ln w="7938">
              <a:solidFill>
                <a:srgbClr val="DA0030"/>
              </a:solidFill>
              <a:round/>
            </a:ln>
          </p:spPr>
          <p:txBody>
            <a:bodyPr>
              <a:noAutofit/>
            </a:bodyPr>
            <a:lstStyle/>
            <a:p>
              <a:pPr fontAlgn="ctr"/>
              <a:endParaRPr lang="en-US" altLang="zh-CN" sz="1200" b="1" dirty="0">
                <a:latin typeface="Huawei Sans" panose="020C0503030203020204" pitchFamily="34" charset="0"/>
                <a:ea typeface="+mn-ea"/>
              </a:endParaRPr>
            </a:p>
          </p:txBody>
        </p:sp>
        <p:sp>
          <p:nvSpPr>
            <p:cNvPr id="150" name="Rectangle 232"/>
            <p:cNvSpPr>
              <a:spLocks noChangeArrowheads="1"/>
            </p:cNvSpPr>
            <p:nvPr/>
          </p:nvSpPr>
          <p:spPr bwMode="auto">
            <a:xfrm>
              <a:off x="729" y="1418"/>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1" name="Rectangle 233"/>
            <p:cNvSpPr>
              <a:spLocks noChangeArrowheads="1"/>
            </p:cNvSpPr>
            <p:nvPr/>
          </p:nvSpPr>
          <p:spPr bwMode="auto">
            <a:xfrm>
              <a:off x="983" y="1428"/>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2" name="Rectangle 234"/>
            <p:cNvSpPr>
              <a:spLocks noChangeArrowheads="1"/>
            </p:cNvSpPr>
            <p:nvPr/>
          </p:nvSpPr>
          <p:spPr bwMode="auto">
            <a:xfrm>
              <a:off x="728" y="1643"/>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3" name="Rectangle 235"/>
            <p:cNvSpPr>
              <a:spLocks noChangeArrowheads="1"/>
            </p:cNvSpPr>
            <p:nvPr/>
          </p:nvSpPr>
          <p:spPr bwMode="auto">
            <a:xfrm>
              <a:off x="962" y="1652"/>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4" name="Rectangle 236"/>
            <p:cNvSpPr>
              <a:spLocks noChangeArrowheads="1"/>
            </p:cNvSpPr>
            <p:nvPr/>
          </p:nvSpPr>
          <p:spPr bwMode="auto">
            <a:xfrm>
              <a:off x="1451" y="1409"/>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5" name="Rectangle 237"/>
            <p:cNvSpPr>
              <a:spLocks noChangeArrowheads="1"/>
            </p:cNvSpPr>
            <p:nvPr/>
          </p:nvSpPr>
          <p:spPr bwMode="auto">
            <a:xfrm>
              <a:off x="1451" y="1653"/>
              <a:ext cx="228" cy="189"/>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200" b="1" dirty="0">
                  <a:latin typeface="Huawei Sans" panose="020C0503030203020204" pitchFamily="34" charset="0"/>
                </a:rPr>
                <a:t>△</a:t>
              </a:r>
              <a:endParaRPr lang="en-US" sz="1200" b="1" dirty="0">
                <a:latin typeface="Huawei Sans" panose="020C0503030203020204" pitchFamily="34" charset="0"/>
              </a:endParaRPr>
            </a:p>
          </p:txBody>
        </p:sp>
        <p:sp>
          <p:nvSpPr>
            <p:cNvPr id="156" name="Rectangle 238"/>
            <p:cNvSpPr>
              <a:spLocks noChangeArrowheads="1"/>
            </p:cNvSpPr>
            <p:nvPr/>
          </p:nvSpPr>
          <p:spPr bwMode="auto">
            <a:xfrm>
              <a:off x="2001" y="1686"/>
              <a:ext cx="134"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D3</a:t>
              </a:r>
              <a:endParaRPr lang="en-US" altLang="zh-CN" sz="1200" b="1" dirty="0">
                <a:latin typeface="Huawei Sans" panose="020C0503030203020204" pitchFamily="34" charset="0"/>
              </a:endParaRPr>
            </a:p>
          </p:txBody>
        </p:sp>
        <p:sp>
          <p:nvSpPr>
            <p:cNvPr id="157" name="Rectangle 239"/>
            <p:cNvSpPr>
              <a:spLocks noChangeArrowheads="1"/>
            </p:cNvSpPr>
            <p:nvPr/>
          </p:nvSpPr>
          <p:spPr bwMode="auto">
            <a:xfrm>
              <a:off x="274" y="1931"/>
              <a:ext cx="162" cy="12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b="1" dirty="0">
                  <a:solidFill>
                    <a:srgbClr val="000000"/>
                  </a:solidFill>
                  <a:latin typeface="Huawei Sans" panose="020C0503030203020204" pitchFamily="34" charset="0"/>
                </a:rPr>
                <a:t>9 linhas</a:t>
              </a:r>
              <a:endParaRPr lang="en-US" altLang="zh-CN" sz="1200" b="1" dirty="0">
                <a:latin typeface="Huawei Sans" panose="020C0503030203020204" pitchFamily="34" charset="0"/>
              </a:endParaRPr>
            </a:p>
          </p:txBody>
        </p:sp>
      </p:grpSp>
      <p:grpSp>
        <p:nvGrpSpPr>
          <p:cNvPr id="158" name="Group 252"/>
          <p:cNvGrpSpPr/>
          <p:nvPr/>
        </p:nvGrpSpPr>
        <p:grpSpPr bwMode="auto">
          <a:xfrm>
            <a:off x="6245328" y="1207024"/>
            <a:ext cx="4421405" cy="3191699"/>
            <a:chOff x="3442" y="1349"/>
            <a:chExt cx="2013" cy="1499"/>
          </a:xfrm>
        </p:grpSpPr>
        <p:sp>
          <p:nvSpPr>
            <p:cNvPr id="159" name="Rectangle 5"/>
            <p:cNvSpPr>
              <a:spLocks noChangeArrowheads="1"/>
            </p:cNvSpPr>
            <p:nvPr/>
          </p:nvSpPr>
          <p:spPr bwMode="auto">
            <a:xfrm>
              <a:off x="3446" y="1968"/>
              <a:ext cx="656" cy="594"/>
            </a:xfrm>
            <a:prstGeom prst="rect">
              <a:avLst/>
            </a:prstGeom>
            <a:solidFill>
              <a:srgbClr val="00B05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60" name="Rectangle 14"/>
            <p:cNvSpPr>
              <a:spLocks noChangeArrowheads="1"/>
            </p:cNvSpPr>
            <p:nvPr/>
          </p:nvSpPr>
          <p:spPr bwMode="auto">
            <a:xfrm>
              <a:off x="3446" y="1488"/>
              <a:ext cx="656" cy="355"/>
            </a:xfrm>
            <a:prstGeom prst="rect">
              <a:avLst/>
            </a:prstGeom>
            <a:solidFill>
              <a:srgbClr val="FFC00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61" name="Rectangle 15"/>
            <p:cNvSpPr>
              <a:spLocks noChangeArrowheads="1"/>
            </p:cNvSpPr>
            <p:nvPr/>
          </p:nvSpPr>
          <p:spPr bwMode="auto">
            <a:xfrm>
              <a:off x="3446" y="1840"/>
              <a:ext cx="656" cy="124"/>
            </a:xfrm>
            <a:prstGeom prst="rect">
              <a:avLst/>
            </a:prstGeom>
            <a:solidFill>
              <a:srgbClr val="FFFF0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grpSp>
          <p:nvGrpSpPr>
            <p:cNvPr id="162" name="Group 16"/>
            <p:cNvGrpSpPr/>
            <p:nvPr/>
          </p:nvGrpSpPr>
          <p:grpSpPr bwMode="auto">
            <a:xfrm>
              <a:off x="3452" y="1723"/>
              <a:ext cx="44" cy="724"/>
              <a:chOff x="1514" y="1860"/>
              <a:chExt cx="69" cy="1160"/>
            </a:xfrm>
          </p:grpSpPr>
          <p:sp>
            <p:nvSpPr>
              <p:cNvPr id="177" name="Rectangle 17"/>
              <p:cNvSpPr>
                <a:spLocks noChangeArrowheads="1"/>
              </p:cNvSpPr>
              <p:nvPr/>
            </p:nvSpPr>
            <p:spPr bwMode="auto">
              <a:xfrm>
                <a:off x="1514" y="1860"/>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78" name="Rectangle 18"/>
              <p:cNvSpPr>
                <a:spLocks noChangeArrowheads="1"/>
              </p:cNvSpPr>
              <p:nvPr/>
            </p:nvSpPr>
            <p:spPr bwMode="auto">
              <a:xfrm>
                <a:off x="1514" y="2436"/>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79" name="Rectangle 19"/>
              <p:cNvSpPr>
                <a:spLocks noChangeArrowheads="1"/>
              </p:cNvSpPr>
              <p:nvPr/>
            </p:nvSpPr>
            <p:spPr bwMode="auto">
              <a:xfrm>
                <a:off x="1514" y="2628"/>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80" name="Rectangle 20"/>
              <p:cNvSpPr>
                <a:spLocks noChangeArrowheads="1"/>
              </p:cNvSpPr>
              <p:nvPr/>
            </p:nvSpPr>
            <p:spPr bwMode="auto">
              <a:xfrm>
                <a:off x="1514" y="2820"/>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81" name="Rectangle 21"/>
              <p:cNvSpPr>
                <a:spLocks noChangeArrowheads="1"/>
              </p:cNvSpPr>
              <p:nvPr/>
            </p:nvSpPr>
            <p:spPr bwMode="auto">
              <a:xfrm>
                <a:off x="1514" y="3012"/>
                <a:ext cx="69" cy="8"/>
              </a:xfrm>
              <a:prstGeom prst="rect">
                <a:avLst/>
              </a:prstGeom>
              <a:solidFill>
                <a:srgbClr val="000000"/>
              </a:solidFill>
              <a:ln w="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grpSp>
        <p:sp>
          <p:nvSpPr>
            <p:cNvPr id="163" name="Rectangle 22"/>
            <p:cNvSpPr>
              <a:spLocks noChangeArrowheads="1"/>
            </p:cNvSpPr>
            <p:nvPr/>
          </p:nvSpPr>
          <p:spPr bwMode="auto">
            <a:xfrm>
              <a:off x="3669" y="1681"/>
              <a:ext cx="296"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1" dirty="0">
                  <a:solidFill>
                    <a:srgbClr val="000000"/>
                  </a:solidFill>
                  <a:latin typeface="Huawei Sans" panose="020C0503030203020204" pitchFamily="34" charset="0"/>
                </a:rPr>
                <a:t>RSOH</a:t>
              </a:r>
              <a:endParaRPr lang="en-US" sz="1400" b="1" dirty="0">
                <a:latin typeface="Huawei Sans" panose="020C0503030203020204" pitchFamily="34" charset="0"/>
                <a:cs typeface="Arial" panose="020B0604020202020204" pitchFamily="34" charset="0"/>
              </a:endParaRPr>
            </a:p>
          </p:txBody>
        </p:sp>
        <p:sp>
          <p:nvSpPr>
            <p:cNvPr id="164" name="Rectangle 23"/>
            <p:cNvSpPr>
              <a:spLocks noChangeArrowheads="1"/>
            </p:cNvSpPr>
            <p:nvPr/>
          </p:nvSpPr>
          <p:spPr bwMode="auto">
            <a:xfrm>
              <a:off x="3586" y="1851"/>
              <a:ext cx="407" cy="101"/>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1" dirty="0">
                  <a:solidFill>
                    <a:srgbClr val="000000"/>
                  </a:solidFill>
                  <a:latin typeface="Huawei Sans" panose="020C0503030203020204" pitchFamily="34" charset="0"/>
                </a:rPr>
                <a:t>Ponteiro UA</a:t>
              </a:r>
              <a:endParaRPr lang="en-US" sz="1400" b="1" dirty="0">
                <a:latin typeface="Huawei Sans" panose="020C0503030203020204" pitchFamily="34" charset="0"/>
                <a:cs typeface="Arial" panose="020B0604020202020204" pitchFamily="34" charset="0"/>
              </a:endParaRPr>
            </a:p>
          </p:txBody>
        </p:sp>
        <p:sp>
          <p:nvSpPr>
            <p:cNvPr id="166" name="Rectangle 25"/>
            <p:cNvSpPr>
              <a:spLocks noChangeArrowheads="1"/>
            </p:cNvSpPr>
            <p:nvPr/>
          </p:nvSpPr>
          <p:spPr bwMode="auto">
            <a:xfrm>
              <a:off x="3668" y="2223"/>
              <a:ext cx="331"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1" dirty="0">
                  <a:solidFill>
                    <a:srgbClr val="000000"/>
                  </a:solidFill>
                  <a:latin typeface="Huawei Sans" panose="020C0503030203020204" pitchFamily="34" charset="0"/>
                </a:rPr>
                <a:t>MSOH</a:t>
              </a:r>
              <a:endParaRPr lang="en-US" sz="1400" b="1" dirty="0">
                <a:latin typeface="Huawei Sans" panose="020C0503030203020204" pitchFamily="34" charset="0"/>
                <a:cs typeface="Arial" panose="020B0604020202020204" pitchFamily="34" charset="0"/>
              </a:endParaRPr>
            </a:p>
          </p:txBody>
        </p:sp>
        <p:sp>
          <p:nvSpPr>
            <p:cNvPr id="167" name="Rectangle 30"/>
            <p:cNvSpPr>
              <a:spLocks noChangeArrowheads="1"/>
            </p:cNvSpPr>
            <p:nvPr/>
          </p:nvSpPr>
          <p:spPr bwMode="auto">
            <a:xfrm>
              <a:off x="4101" y="1488"/>
              <a:ext cx="1312" cy="1074"/>
            </a:xfrm>
            <a:prstGeom prst="rect">
              <a:avLst/>
            </a:prstGeom>
            <a:solidFill>
              <a:srgbClr val="00B0F0"/>
            </a:solid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68" name="Rectangle 31"/>
            <p:cNvSpPr>
              <a:spLocks noChangeArrowheads="1"/>
            </p:cNvSpPr>
            <p:nvPr/>
          </p:nvSpPr>
          <p:spPr bwMode="auto">
            <a:xfrm>
              <a:off x="5234" y="1488"/>
              <a:ext cx="179" cy="115"/>
            </a:xfrm>
            <a:prstGeom prst="rect">
              <a:avLst/>
            </a:prstGeom>
            <a:no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69" name="Rectangle 32"/>
            <p:cNvSpPr>
              <a:spLocks noChangeArrowheads="1"/>
            </p:cNvSpPr>
            <p:nvPr/>
          </p:nvSpPr>
          <p:spPr bwMode="auto">
            <a:xfrm>
              <a:off x="5253" y="1486"/>
              <a:ext cx="188"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270</a:t>
              </a:r>
              <a:endParaRPr lang="en-US" sz="1400" b="0" dirty="0">
                <a:latin typeface="Huawei Sans" panose="020C0503030203020204" pitchFamily="34" charset="0"/>
                <a:cs typeface="Arial" panose="020B0604020202020204" pitchFamily="34" charset="0"/>
              </a:endParaRPr>
            </a:p>
          </p:txBody>
        </p:sp>
        <p:sp>
          <p:nvSpPr>
            <p:cNvPr id="170" name="Rectangle 33"/>
            <p:cNvSpPr>
              <a:spLocks noChangeArrowheads="1"/>
            </p:cNvSpPr>
            <p:nvPr/>
          </p:nvSpPr>
          <p:spPr bwMode="auto">
            <a:xfrm>
              <a:off x="4278" y="1950"/>
              <a:ext cx="664" cy="101"/>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1" dirty="0">
                  <a:solidFill>
                    <a:schemeClr val="bg1"/>
                  </a:solidFill>
                  <a:latin typeface="Huawei Sans" panose="020C0503030203020204" pitchFamily="34" charset="0"/>
                </a:rPr>
                <a:t>Carga útil (incluindo POH)</a:t>
              </a:r>
              <a:endParaRPr lang="en-US" sz="1400" b="1" dirty="0">
                <a:solidFill>
                  <a:schemeClr val="bg1"/>
                </a:solidFill>
                <a:latin typeface="Huawei Sans" panose="020C0503030203020204" pitchFamily="34" charset="0"/>
              </a:endParaRPr>
            </a:p>
          </p:txBody>
        </p:sp>
        <p:sp>
          <p:nvSpPr>
            <p:cNvPr id="171" name="Rectangle 34"/>
            <p:cNvSpPr>
              <a:spLocks noChangeArrowheads="1"/>
            </p:cNvSpPr>
            <p:nvPr/>
          </p:nvSpPr>
          <p:spPr bwMode="auto">
            <a:xfrm>
              <a:off x="5152" y="2447"/>
              <a:ext cx="260" cy="114"/>
            </a:xfrm>
            <a:prstGeom prst="rect">
              <a:avLst/>
            </a:prstGeom>
            <a:noFill/>
            <a:ln w="12700">
              <a:solidFill>
                <a:srgbClr val="000000"/>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172" name="Rectangle 35"/>
            <p:cNvSpPr>
              <a:spLocks noChangeArrowheads="1"/>
            </p:cNvSpPr>
            <p:nvPr/>
          </p:nvSpPr>
          <p:spPr bwMode="auto">
            <a:xfrm>
              <a:off x="5205" y="2436"/>
              <a:ext cx="250"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2430</a:t>
              </a:r>
              <a:endParaRPr lang="en-US" sz="1400" b="0" dirty="0">
                <a:latin typeface="Huawei Sans" panose="020C0503030203020204" pitchFamily="34" charset="0"/>
                <a:cs typeface="Arial" panose="020B0604020202020204" pitchFamily="34" charset="0"/>
              </a:endParaRPr>
            </a:p>
          </p:txBody>
        </p:sp>
        <p:sp>
          <p:nvSpPr>
            <p:cNvPr id="173" name="Line 39"/>
            <p:cNvSpPr>
              <a:spLocks noChangeShapeType="1"/>
            </p:cNvSpPr>
            <p:nvPr/>
          </p:nvSpPr>
          <p:spPr bwMode="auto">
            <a:xfrm flipH="1">
              <a:off x="3449" y="1445"/>
              <a:ext cx="652" cy="0"/>
            </a:xfrm>
            <a:prstGeom prst="line">
              <a:avLst/>
            </a:prstGeom>
            <a:noFill/>
            <a:ln w="12700">
              <a:solidFill>
                <a:schemeClr val="tx1"/>
              </a:solidFill>
              <a:round/>
              <a:headEnd type="stealth" w="med" len="med"/>
              <a:tailEnd type="stealth" w="med" len="med"/>
            </a:ln>
            <a:effectLst/>
          </p:spPr>
          <p:txBody>
            <a:bodyPr wrap="none" anchor="ctr">
              <a:noAutofit/>
            </a:bodyPr>
            <a:lstStyle/>
            <a:p>
              <a:pPr fontAlgn="ctr"/>
              <a:endParaRPr lang="en-US" altLang="zh-CN" dirty="0">
                <a:latin typeface="Huawei Sans" panose="020C0503030203020204" pitchFamily="34" charset="0"/>
                <a:ea typeface="+mn-ea"/>
              </a:endParaRPr>
            </a:p>
          </p:txBody>
        </p:sp>
        <p:sp>
          <p:nvSpPr>
            <p:cNvPr id="174" name="Rectangle 228"/>
            <p:cNvSpPr>
              <a:spLocks noChangeArrowheads="1"/>
            </p:cNvSpPr>
            <p:nvPr/>
          </p:nvSpPr>
          <p:spPr bwMode="auto">
            <a:xfrm>
              <a:off x="3685" y="1349"/>
              <a:ext cx="176"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9 colunas</a:t>
              </a:r>
              <a:endParaRPr lang="en-US" altLang="zh-CN" sz="1400" b="0" dirty="0">
                <a:latin typeface="Huawei Sans" panose="020C0503030203020204" pitchFamily="34" charset="0"/>
                <a:cs typeface="Arial" panose="020B0604020202020204" pitchFamily="34" charset="0"/>
              </a:endParaRPr>
            </a:p>
          </p:txBody>
        </p:sp>
        <p:sp>
          <p:nvSpPr>
            <p:cNvPr id="175" name="Line 229"/>
            <p:cNvSpPr>
              <a:spLocks noChangeShapeType="1"/>
            </p:cNvSpPr>
            <p:nvPr/>
          </p:nvSpPr>
          <p:spPr bwMode="auto">
            <a:xfrm flipH="1">
              <a:off x="3442" y="2651"/>
              <a:ext cx="1970" cy="0"/>
            </a:xfrm>
            <a:prstGeom prst="line">
              <a:avLst/>
            </a:prstGeom>
            <a:noFill/>
            <a:ln w="12700">
              <a:solidFill>
                <a:schemeClr val="tx1"/>
              </a:solidFill>
              <a:round/>
              <a:headEnd type="stealth" w="med" len="med"/>
              <a:tailEnd type="stealth" w="med" len="med"/>
            </a:ln>
            <a:effectLst/>
          </p:spPr>
          <p:txBody>
            <a:bodyPr wrap="none" anchor="ctr">
              <a:noAutofit/>
            </a:bodyPr>
            <a:lstStyle/>
            <a:p>
              <a:pPr fontAlgn="ctr"/>
              <a:endParaRPr lang="en-US" altLang="zh-CN" dirty="0">
                <a:latin typeface="Huawei Sans" panose="020C0503030203020204" pitchFamily="34" charset="0"/>
                <a:ea typeface="+mn-ea"/>
              </a:endParaRPr>
            </a:p>
          </p:txBody>
        </p:sp>
        <p:sp>
          <p:nvSpPr>
            <p:cNvPr id="176" name="Rectangle 230"/>
            <p:cNvSpPr>
              <a:spLocks noChangeArrowheads="1"/>
            </p:cNvSpPr>
            <p:nvPr/>
          </p:nvSpPr>
          <p:spPr bwMode="auto">
            <a:xfrm>
              <a:off x="5083" y="2712"/>
              <a:ext cx="301" cy="136"/>
            </a:xfrm>
            <a:prstGeom prst="rect">
              <a:avLst/>
            </a:prstGeom>
            <a:noFill/>
            <a:ln w="9525">
              <a:noFill/>
              <a:miter lim="800000"/>
            </a:ln>
          </p:spPr>
          <p:txBody>
            <a:bodyPr wrap="none" lIns="0" tIns="0" rIns="0" bIns="0">
              <a:noAutofit/>
            </a:bodyPr>
            <a:lstStyle/>
            <a:p>
              <a:pPr defTabSz="762000" eaLnBrk="0" fontAlgn="ctr" hangingPunct="0">
                <a:lnSpc>
                  <a:spcPct val="100000"/>
                </a:lnSpc>
                <a:spcAft>
                  <a:spcPct val="0"/>
                </a:spcAft>
                <a:buSzTx/>
                <a:buFontTx/>
                <a:buNone/>
              </a:pPr>
              <a:r>
                <a:rPr lang="pt" sz="1400" b="0" dirty="0">
                  <a:solidFill>
                    <a:srgbClr val="000000"/>
                  </a:solidFill>
                  <a:latin typeface="Huawei Sans" panose="020C0503030203020204" pitchFamily="34" charset="0"/>
                </a:rPr>
                <a:t>270 colunas</a:t>
              </a:r>
              <a:endParaRPr lang="en-US" altLang="zh-CN" sz="1400" b="0" dirty="0">
                <a:latin typeface="Huawei Sans" panose="020C0503030203020204" pitchFamily="34" charset="0"/>
                <a:cs typeface="Arial" panose="020B0604020202020204" pitchFamily="34" charset="0"/>
              </a:endParaRPr>
            </a:p>
          </p:txBody>
        </p:sp>
      </p:grpSp>
      <p:sp>
        <p:nvSpPr>
          <p:cNvPr id="182" name="Rectangle 20"/>
          <p:cNvSpPr>
            <a:spLocks noChangeArrowheads="1"/>
          </p:cNvSpPr>
          <p:nvPr/>
        </p:nvSpPr>
        <p:spPr bwMode="auto">
          <a:xfrm>
            <a:off x="6267293" y="1745596"/>
            <a:ext cx="96643" cy="10631"/>
          </a:xfrm>
          <a:prstGeom prst="rect">
            <a:avLst/>
          </a:prstGeom>
          <a:solidFill>
            <a:srgbClr val="000000"/>
          </a:solidFill>
          <a:ln w="0">
            <a:solidFill>
              <a:srgbClr val="000000"/>
            </a:solidFill>
            <a:miter lim="800000"/>
          </a:ln>
        </p:spPr>
        <p:txBody>
          <a:bodyPr>
            <a:noAutofit/>
          </a:bodyPr>
          <a:lstStyle/>
          <a:p>
            <a:pPr fontAlgn="ctr"/>
            <a:endParaRPr lang="en-US" altLang="zh-CN" sz="1200" dirty="0">
              <a:latin typeface="Huawei Sans" panose="020C0503030203020204" pitchFamily="34" charset="0"/>
              <a:ea typeface="+mn-ea"/>
            </a:endParaRPr>
          </a:p>
        </p:txBody>
      </p:sp>
      <p:grpSp>
        <p:nvGrpSpPr>
          <p:cNvPr id="183" name="Group 247"/>
          <p:cNvGrpSpPr/>
          <p:nvPr/>
        </p:nvGrpSpPr>
        <p:grpSpPr bwMode="auto">
          <a:xfrm>
            <a:off x="1663610" y="5159282"/>
            <a:ext cx="1882774" cy="888862"/>
            <a:chOff x="479" y="3452"/>
            <a:chExt cx="1186" cy="502"/>
          </a:xfrm>
        </p:grpSpPr>
        <p:sp>
          <p:nvSpPr>
            <p:cNvPr id="184" name="Rectangle 205"/>
            <p:cNvSpPr>
              <a:spLocks noChangeArrowheads="1"/>
            </p:cNvSpPr>
            <p:nvPr/>
          </p:nvSpPr>
          <p:spPr bwMode="auto">
            <a:xfrm>
              <a:off x="760" y="3619"/>
              <a:ext cx="565" cy="122"/>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Byte não embaralhado</a:t>
              </a:r>
              <a:endParaRPr lang="en-US" altLang="zh-CN" sz="1400" i="1" dirty="0">
                <a:latin typeface="Huawei Sans" panose="020C0503030203020204" pitchFamily="34" charset="0"/>
              </a:endParaRPr>
            </a:p>
          </p:txBody>
        </p:sp>
        <p:sp>
          <p:nvSpPr>
            <p:cNvPr id="185" name="Rectangle 206"/>
            <p:cNvSpPr>
              <a:spLocks noChangeArrowheads="1"/>
            </p:cNvSpPr>
            <p:nvPr/>
          </p:nvSpPr>
          <p:spPr bwMode="auto">
            <a:xfrm>
              <a:off x="579" y="3627"/>
              <a:ext cx="48" cy="13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b="1" dirty="0">
                  <a:solidFill>
                    <a:srgbClr val="000000"/>
                  </a:solidFill>
                  <a:latin typeface="Huawei Sans" panose="020C0503030203020204" pitchFamily="34" charset="0"/>
                </a:rPr>
                <a:t>*</a:t>
              </a:r>
              <a:endParaRPr lang="en-US" altLang="zh-CN" sz="1400" b="1" i="1" dirty="0">
                <a:latin typeface="Huawei Sans" panose="020C0503030203020204" pitchFamily="34" charset="0"/>
              </a:endParaRPr>
            </a:p>
          </p:txBody>
        </p:sp>
        <p:sp>
          <p:nvSpPr>
            <p:cNvPr id="186" name="Line 207"/>
            <p:cNvSpPr>
              <a:spLocks noChangeShapeType="1"/>
            </p:cNvSpPr>
            <p:nvPr/>
          </p:nvSpPr>
          <p:spPr bwMode="auto">
            <a:xfrm>
              <a:off x="521" y="3472"/>
              <a:ext cx="152" cy="79"/>
            </a:xfrm>
            <a:prstGeom prst="line">
              <a:avLst/>
            </a:prstGeom>
            <a:noFill/>
            <a:ln w="7938">
              <a:solidFill>
                <a:srgbClr val="DA0030"/>
              </a:solidFill>
              <a:round/>
            </a:ln>
          </p:spPr>
          <p:txBody>
            <a:bodyPr>
              <a:noAutofit/>
            </a:bodyPr>
            <a:lstStyle/>
            <a:p>
              <a:pPr fontAlgn="ctr"/>
              <a:endParaRPr lang="en-US" altLang="zh-CN" b="1" dirty="0">
                <a:latin typeface="Huawei Sans" panose="020C0503030203020204" pitchFamily="34" charset="0"/>
                <a:ea typeface="+mn-ea"/>
              </a:endParaRPr>
            </a:p>
          </p:txBody>
        </p:sp>
        <p:sp>
          <p:nvSpPr>
            <p:cNvPr id="187" name="Line 208"/>
            <p:cNvSpPr>
              <a:spLocks noChangeShapeType="1"/>
            </p:cNvSpPr>
            <p:nvPr/>
          </p:nvSpPr>
          <p:spPr bwMode="auto">
            <a:xfrm flipV="1">
              <a:off x="521" y="3472"/>
              <a:ext cx="151" cy="78"/>
            </a:xfrm>
            <a:prstGeom prst="line">
              <a:avLst/>
            </a:prstGeom>
            <a:noFill/>
            <a:ln w="7938">
              <a:solidFill>
                <a:srgbClr val="DA0030"/>
              </a:solidFill>
              <a:round/>
            </a:ln>
          </p:spPr>
          <p:txBody>
            <a:bodyPr>
              <a:noAutofit/>
            </a:bodyPr>
            <a:lstStyle/>
            <a:p>
              <a:pPr fontAlgn="ctr"/>
              <a:endParaRPr lang="en-US" altLang="zh-CN" b="1" dirty="0">
                <a:latin typeface="Huawei Sans" panose="020C0503030203020204" pitchFamily="34" charset="0"/>
                <a:ea typeface="+mn-ea"/>
              </a:endParaRPr>
            </a:p>
          </p:txBody>
        </p:sp>
        <p:sp>
          <p:nvSpPr>
            <p:cNvPr id="188" name="Rectangle 209"/>
            <p:cNvSpPr>
              <a:spLocks noChangeArrowheads="1"/>
            </p:cNvSpPr>
            <p:nvPr/>
          </p:nvSpPr>
          <p:spPr bwMode="auto">
            <a:xfrm>
              <a:off x="760" y="3452"/>
              <a:ext cx="905" cy="122"/>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Byte reservado para uso nacional</a:t>
              </a:r>
              <a:endParaRPr lang="en-US" altLang="zh-CN" sz="1400" i="1" dirty="0">
                <a:latin typeface="Huawei Sans" panose="020C0503030203020204" pitchFamily="34" charset="0"/>
              </a:endParaRPr>
            </a:p>
          </p:txBody>
        </p:sp>
        <p:sp>
          <p:nvSpPr>
            <p:cNvPr id="189" name="Rectangle 210"/>
            <p:cNvSpPr>
              <a:spLocks noChangeArrowheads="1"/>
            </p:cNvSpPr>
            <p:nvPr/>
          </p:nvSpPr>
          <p:spPr bwMode="auto">
            <a:xfrm>
              <a:off x="760" y="3796"/>
              <a:ext cx="905" cy="122"/>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Byte de indicação do meio de transmissão</a:t>
              </a:r>
              <a:endParaRPr lang="en-US" altLang="zh-CN" sz="1400" i="1" dirty="0">
                <a:latin typeface="Huawei Sans" panose="020C0503030203020204" pitchFamily="34" charset="0"/>
              </a:endParaRPr>
            </a:p>
          </p:txBody>
        </p:sp>
        <p:sp>
          <p:nvSpPr>
            <p:cNvPr id="190" name="Rectangle 240"/>
            <p:cNvSpPr>
              <a:spLocks noChangeArrowheads="1"/>
            </p:cNvSpPr>
            <p:nvPr/>
          </p:nvSpPr>
          <p:spPr bwMode="auto">
            <a:xfrm>
              <a:off x="479" y="3762"/>
              <a:ext cx="202" cy="192"/>
            </a:xfrm>
            <a:prstGeom prst="rect">
              <a:avLst/>
            </a:prstGeom>
            <a:noFill/>
            <a:ln w="9525" algn="ctr">
              <a:noFill/>
              <a:miter lim="800000"/>
            </a:ln>
            <a:effectLst/>
          </p:spPr>
          <p:txBody>
            <a:bodyPr>
              <a:noAutofit/>
            </a:bodyPr>
            <a:lstStyle/>
            <a:p>
              <a:pPr fontAlgn="ctr">
                <a:lnSpc>
                  <a:spcPct val="100000"/>
                </a:lnSpc>
                <a:spcAft>
                  <a:spcPct val="0"/>
                </a:spcAft>
                <a:buSzTx/>
                <a:buFontTx/>
                <a:buNone/>
              </a:pPr>
              <a:r>
                <a:rPr lang="pt" sz="1400" b="1" i="1" dirty="0">
                  <a:latin typeface="Huawei Sans" panose="020C0503030203020204" pitchFamily="34" charset="0"/>
                </a:rPr>
                <a:t>△</a:t>
              </a:r>
              <a:endParaRPr lang="en-US" sz="1400" b="1" i="1" dirty="0">
                <a:latin typeface="Huawei Sans" panose="020C0503030203020204" pitchFamily="34" charset="0"/>
              </a:endParaRPr>
            </a:p>
          </p:txBody>
        </p:sp>
      </p:grpSp>
    </p:spTree>
    <p:extLst>
      <p:ext uri="{BB962C8B-B14F-4D97-AF65-F5344CB8AC3E}">
        <p14:creationId xmlns:p14="http://schemas.microsoft.com/office/powerpoint/2010/main" val="4161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diamond(in)">
                                      <p:cBhvr>
                                        <p:cTn id="12" dur="2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 dirty="0">
                <a:latin typeface="Huawei Sans" panose="020C0503030203020204" pitchFamily="34" charset="0"/>
              </a:rPr>
              <a:t>A1 </a:t>
            </a:r>
            <a:r>
              <a:rPr lang="pt" altLang="zh-CN" dirty="0">
                <a:latin typeface="Huawei Sans" panose="020C0503030203020204" pitchFamily="34" charset="0"/>
              </a:rPr>
              <a:t>e </a:t>
            </a:r>
            <a:r>
              <a:rPr lang="pt" dirty="0">
                <a:latin typeface="Huawei Sans" panose="020C0503030203020204" pitchFamily="34" charset="0"/>
              </a:rPr>
              <a:t>A2</a:t>
            </a:r>
            <a:endParaRPr lang="en-US" altLang="zh-CN" dirty="0">
              <a:latin typeface="Huawei Sans" panose="020C0503030203020204" pitchFamily="34" charset="0"/>
            </a:endParaRPr>
          </a:p>
        </p:txBody>
      </p:sp>
      <p:sp>
        <p:nvSpPr>
          <p:cNvPr id="2" name="文本占位符 1"/>
          <p:cNvSpPr>
            <a:spLocks noGrp="1"/>
          </p:cNvSpPr>
          <p:nvPr>
            <p:ph type="body" sz="quarter" idx="10"/>
          </p:nvPr>
        </p:nvSpPr>
        <p:spPr/>
        <p:txBody>
          <a:bodyPr>
            <a:noAutofit/>
          </a:bodyPr>
          <a:lstStyle/>
          <a:p>
            <a:r>
              <a:rPr lang="pt" dirty="0">
                <a:latin typeface="Huawei Sans" panose="020C0503030203020204" pitchFamily="34" charset="0"/>
              </a:rPr>
              <a:t>Bytes de alinamento de quadro: A1, A2</a:t>
            </a:r>
            <a:endParaRPr lang="en-US" altLang="zh-CN" dirty="0">
              <a:latin typeface="Huawei Sans" panose="020C0503030203020204" pitchFamily="34" charset="0"/>
            </a:endParaRPr>
          </a:p>
          <a:p>
            <a:pPr lvl="1"/>
            <a:r>
              <a:rPr lang="pt" dirty="0">
                <a:latin typeface="Huawei Sans" panose="020C0503030203020204" pitchFamily="34" charset="0"/>
              </a:rPr>
              <a:t>Procura o cabeçalho do quadro de um fluxo de sinal contínuo.</a:t>
            </a:r>
          </a:p>
          <a:p>
            <a:pPr lvl="1"/>
            <a:r>
              <a:rPr lang="pt" dirty="0">
                <a:latin typeface="Huawei Sans" panose="020C0503030203020204" pitchFamily="34" charset="0"/>
              </a:rPr>
              <a:t>A1 = f6H, A2 = 28H</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grpSp>
        <p:nvGrpSpPr>
          <p:cNvPr id="5" name="Group 55"/>
          <p:cNvGrpSpPr/>
          <p:nvPr/>
        </p:nvGrpSpPr>
        <p:grpSpPr bwMode="auto">
          <a:xfrm>
            <a:off x="3130350" y="4753543"/>
            <a:ext cx="1757362" cy="1247775"/>
            <a:chOff x="1196" y="3044"/>
            <a:chExt cx="1107" cy="786"/>
          </a:xfrm>
        </p:grpSpPr>
        <p:sp>
          <p:nvSpPr>
            <p:cNvPr id="6" name="Oval 53"/>
            <p:cNvSpPr>
              <a:spLocks noChangeArrowheads="1"/>
            </p:cNvSpPr>
            <p:nvPr/>
          </p:nvSpPr>
          <p:spPr bwMode="auto">
            <a:xfrm>
              <a:off x="1196" y="3044"/>
              <a:ext cx="1107" cy="786"/>
            </a:xfrm>
            <a:prstGeom prst="ellipse">
              <a:avLst/>
            </a:prstGeom>
            <a:solidFill>
              <a:schemeClr val="bg1">
                <a:lumMod val="85000"/>
              </a:schemeClr>
            </a:solidFill>
            <a:ln w="9525" algn="ctr">
              <a:solidFill>
                <a:schemeClr val="tx1"/>
              </a:solidFill>
              <a:round/>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7" name="Text Box 54"/>
            <p:cNvSpPr txBox="1">
              <a:spLocks noChangeArrowheads="1"/>
            </p:cNvSpPr>
            <p:nvPr/>
          </p:nvSpPr>
          <p:spPr bwMode="auto">
            <a:xfrm>
              <a:off x="1238" y="3147"/>
              <a:ext cx="1064" cy="500"/>
            </a:xfrm>
            <a:prstGeom prst="rect">
              <a:avLst/>
            </a:prstGeom>
            <a:noFill/>
            <a:ln w="9525" algn="ctr">
              <a:noFill/>
              <a:miter lim="800000"/>
            </a:ln>
            <a:effectLst/>
          </p:spPr>
          <p:txBody>
            <a:bodyPr wrap="square" lIns="93094" tIns="46547" rIns="93094" bIns="46547">
              <a:noAutofit/>
            </a:bodyPr>
            <a:lstStyle/>
            <a:p>
              <a:pPr algn="ctr" fontAlgn="ctr">
                <a:spcAft>
                  <a:spcPts val="600"/>
                </a:spcAft>
                <a:buFont typeface="Wingdings" panose="05000000000000000000" pitchFamily="2" charset="2"/>
                <a:buNone/>
              </a:pPr>
              <a:r>
                <a:rPr lang="pt" sz="1400" dirty="0">
                  <a:latin typeface="Huawei Sans" panose="020C0503030203020204" pitchFamily="34" charset="0"/>
                </a:rPr>
                <a:t>Nenhum A1 ou A2 é encontrado em cinco quadros consecutivos.</a:t>
              </a:r>
              <a:endParaRPr lang="en-US" sz="1400" dirty="0">
                <a:latin typeface="Huawei Sans" panose="020C0503030203020204" pitchFamily="34" charset="0"/>
              </a:endParaRPr>
            </a:p>
          </p:txBody>
        </p:sp>
      </p:grpSp>
      <p:grpSp>
        <p:nvGrpSpPr>
          <p:cNvPr id="8" name="Group 59"/>
          <p:cNvGrpSpPr/>
          <p:nvPr/>
        </p:nvGrpSpPr>
        <p:grpSpPr bwMode="auto">
          <a:xfrm>
            <a:off x="5895775" y="5144068"/>
            <a:ext cx="1206500" cy="481013"/>
            <a:chOff x="2880" y="3290"/>
            <a:chExt cx="760" cy="303"/>
          </a:xfrm>
        </p:grpSpPr>
        <p:sp>
          <p:nvSpPr>
            <p:cNvPr id="9" name="Oval 57"/>
            <p:cNvSpPr>
              <a:spLocks noChangeArrowheads="1"/>
            </p:cNvSpPr>
            <p:nvPr/>
          </p:nvSpPr>
          <p:spPr bwMode="auto">
            <a:xfrm>
              <a:off x="2880" y="3290"/>
              <a:ext cx="760" cy="303"/>
            </a:xfrm>
            <a:prstGeom prst="ellipse">
              <a:avLst/>
            </a:prstGeom>
            <a:solidFill>
              <a:schemeClr val="bg1">
                <a:lumMod val="85000"/>
              </a:schemeClr>
            </a:solidFill>
            <a:ln w="9525" algn="ctr">
              <a:solidFill>
                <a:schemeClr val="tx1"/>
              </a:solidFill>
              <a:round/>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0" name="Text Box 58"/>
            <p:cNvSpPr txBox="1">
              <a:spLocks noChangeArrowheads="1"/>
            </p:cNvSpPr>
            <p:nvPr/>
          </p:nvSpPr>
          <p:spPr bwMode="auto">
            <a:xfrm>
              <a:off x="2978" y="3380"/>
              <a:ext cx="611" cy="155"/>
            </a:xfrm>
            <a:prstGeom prst="rect">
              <a:avLst/>
            </a:prstGeom>
            <a:noFill/>
            <a:ln w="9525" algn="ctr">
              <a:noFill/>
              <a:miter lim="800000"/>
            </a:ln>
            <a:effectLst/>
          </p:spPr>
          <p:txBody>
            <a:bodyPr lIns="93094" tIns="46547" rIns="93094" bIns="46547">
              <a:noAutofit/>
            </a:bodyPr>
            <a:lstStyle/>
            <a:p>
              <a:pPr marL="180975" indent="-180975" algn="ctr" fontAlgn="ctr">
                <a:lnSpc>
                  <a:spcPct val="55000"/>
                </a:lnSpc>
              </a:pPr>
              <a:r>
                <a:rPr lang="en-US" sz="1800" dirty="0">
                  <a:latin typeface="Huawei Sans" panose="020C0503030203020204" pitchFamily="34" charset="0"/>
                </a:rPr>
                <a:t>R-OOF</a:t>
              </a:r>
            </a:p>
            <a:p>
              <a:pPr marL="180975" indent="-180975" algn="ctr" fontAlgn="ctr">
                <a:lnSpc>
                  <a:spcPct val="55000"/>
                </a:lnSpc>
                <a:buFont typeface="Wingdings" panose="05000000000000000000" pitchFamily="2" charset="2"/>
                <a:buNone/>
              </a:pPr>
              <a:endParaRPr lang="en-US" sz="1800" dirty="0">
                <a:latin typeface="Huawei Sans" panose="020C0503030203020204" pitchFamily="34" charset="0"/>
              </a:endParaRPr>
            </a:p>
          </p:txBody>
        </p:sp>
      </p:grpSp>
      <p:grpSp>
        <p:nvGrpSpPr>
          <p:cNvPr id="11" name="Group 60"/>
          <p:cNvGrpSpPr/>
          <p:nvPr/>
        </p:nvGrpSpPr>
        <p:grpSpPr bwMode="auto">
          <a:xfrm>
            <a:off x="7889675" y="5155181"/>
            <a:ext cx="1438275" cy="481012"/>
            <a:chOff x="2740" y="3290"/>
            <a:chExt cx="906" cy="303"/>
          </a:xfrm>
          <a:solidFill>
            <a:schemeClr val="bg1">
              <a:lumMod val="85000"/>
            </a:schemeClr>
          </a:solidFill>
        </p:grpSpPr>
        <p:sp>
          <p:nvSpPr>
            <p:cNvPr id="12" name="Oval 61"/>
            <p:cNvSpPr>
              <a:spLocks noChangeArrowheads="1"/>
            </p:cNvSpPr>
            <p:nvPr/>
          </p:nvSpPr>
          <p:spPr bwMode="auto">
            <a:xfrm>
              <a:off x="2740" y="3290"/>
              <a:ext cx="906" cy="303"/>
            </a:xfrm>
            <a:prstGeom prst="ellipse">
              <a:avLst/>
            </a:prstGeom>
            <a:grpFill/>
            <a:ln w="9525" algn="ctr">
              <a:solidFill>
                <a:schemeClr val="tx1"/>
              </a:solidFill>
              <a:round/>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3" name="Text Box 62"/>
            <p:cNvSpPr txBox="1">
              <a:spLocks noChangeArrowheads="1"/>
            </p:cNvSpPr>
            <p:nvPr/>
          </p:nvSpPr>
          <p:spPr bwMode="auto">
            <a:xfrm>
              <a:off x="2900" y="3382"/>
              <a:ext cx="611" cy="155"/>
            </a:xfrm>
            <a:prstGeom prst="rect">
              <a:avLst/>
            </a:prstGeom>
            <a:grpFill/>
            <a:ln w="9525" algn="ctr">
              <a:noFill/>
              <a:miter lim="800000"/>
            </a:ln>
            <a:effectLst/>
          </p:spPr>
          <p:txBody>
            <a:bodyPr lIns="93094" tIns="46547" rIns="93094" bIns="46547">
              <a:noAutofit/>
            </a:bodyPr>
            <a:lstStyle/>
            <a:p>
              <a:pPr marL="180975" indent="-180975" algn="ctr" fontAlgn="ctr">
                <a:lnSpc>
                  <a:spcPct val="55000"/>
                </a:lnSpc>
                <a:buFont typeface="Wingdings" panose="05000000000000000000" pitchFamily="2" charset="2"/>
                <a:buNone/>
              </a:pPr>
              <a:r>
                <a:rPr lang="pt" sz="1800" dirty="0">
                  <a:latin typeface="Huawei Sans" panose="020C0503030203020204" pitchFamily="34" charset="0"/>
                </a:rPr>
                <a:t>R-LOF</a:t>
              </a:r>
              <a:endParaRPr lang="en-US" sz="1800" dirty="0">
                <a:latin typeface="Huawei Sans" panose="020C0503030203020204" pitchFamily="34" charset="0"/>
              </a:endParaRPr>
            </a:p>
          </p:txBody>
        </p:sp>
      </p:grpSp>
      <p:grpSp>
        <p:nvGrpSpPr>
          <p:cNvPr id="14" name="Group 9"/>
          <p:cNvGrpSpPr/>
          <p:nvPr/>
        </p:nvGrpSpPr>
        <p:grpSpPr bwMode="auto">
          <a:xfrm>
            <a:off x="2782688" y="3523231"/>
            <a:ext cx="1141413" cy="522287"/>
            <a:chOff x="1024" y="1856"/>
            <a:chExt cx="719" cy="320"/>
          </a:xfrm>
          <a:solidFill>
            <a:schemeClr val="bg1">
              <a:lumMod val="85000"/>
            </a:schemeClr>
          </a:solidFill>
        </p:grpSpPr>
        <p:sp>
          <p:nvSpPr>
            <p:cNvPr id="15" name="Rectangle 6"/>
            <p:cNvSpPr>
              <a:spLocks noChangeArrowheads="1"/>
            </p:cNvSpPr>
            <p:nvPr/>
          </p:nvSpPr>
          <p:spPr bwMode="auto">
            <a:xfrm>
              <a:off x="1024" y="1856"/>
              <a:ext cx="676" cy="320"/>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6" name="Text Box 8"/>
            <p:cNvSpPr txBox="1">
              <a:spLocks noChangeArrowheads="1"/>
            </p:cNvSpPr>
            <p:nvPr/>
          </p:nvSpPr>
          <p:spPr bwMode="auto">
            <a:xfrm>
              <a:off x="1075" y="1898"/>
              <a:ext cx="668" cy="227"/>
            </a:xfrm>
            <a:prstGeom prst="rect">
              <a:avLst/>
            </a:prstGeom>
            <a:grpFill/>
            <a:ln w="9525" algn="ctr">
              <a:noFill/>
              <a:miter lim="800000"/>
            </a:ln>
            <a:effectLst/>
          </p:spPr>
          <p:txBody>
            <a:bodyPr wrap="square" lIns="93094" tIns="46547" rIns="93094" bIns="46547">
              <a:noAutofit/>
            </a:bodyPr>
            <a:lstStyle/>
            <a:p>
              <a:pPr marL="180975" indent="-180975" fontAlgn="ctr">
                <a:buFont typeface="Wingdings" panose="05000000000000000000" pitchFamily="2" charset="2"/>
                <a:buNone/>
              </a:pPr>
              <a:r>
                <a:rPr lang="pt" sz="1800" dirty="0">
                  <a:latin typeface="Huawei Sans" panose="020C0503030203020204" pitchFamily="34" charset="0"/>
                </a:rPr>
                <a:t>STM-N</a:t>
              </a:r>
              <a:endParaRPr lang="en-US" sz="1800" dirty="0">
                <a:latin typeface="Huawei Sans" panose="020C0503030203020204" pitchFamily="34" charset="0"/>
              </a:endParaRPr>
            </a:p>
          </p:txBody>
        </p:sp>
      </p:grpSp>
      <p:grpSp>
        <p:nvGrpSpPr>
          <p:cNvPr id="17" name="Group 10"/>
          <p:cNvGrpSpPr/>
          <p:nvPr/>
        </p:nvGrpSpPr>
        <p:grpSpPr bwMode="auto">
          <a:xfrm>
            <a:off x="3846312" y="3523231"/>
            <a:ext cx="1073150" cy="522287"/>
            <a:chOff x="1024" y="1856"/>
            <a:chExt cx="676" cy="320"/>
          </a:xfrm>
          <a:solidFill>
            <a:schemeClr val="bg1">
              <a:lumMod val="85000"/>
            </a:schemeClr>
          </a:solidFill>
        </p:grpSpPr>
        <p:sp>
          <p:nvSpPr>
            <p:cNvPr id="18" name="Rectangle 11"/>
            <p:cNvSpPr>
              <a:spLocks noChangeArrowheads="1"/>
            </p:cNvSpPr>
            <p:nvPr/>
          </p:nvSpPr>
          <p:spPr bwMode="auto">
            <a:xfrm>
              <a:off x="1024" y="1856"/>
              <a:ext cx="676" cy="320"/>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19" name="Text Box 12"/>
            <p:cNvSpPr txBox="1">
              <a:spLocks noChangeArrowheads="1"/>
            </p:cNvSpPr>
            <p:nvPr/>
          </p:nvSpPr>
          <p:spPr bwMode="auto">
            <a:xfrm>
              <a:off x="1075" y="1906"/>
              <a:ext cx="610" cy="227"/>
            </a:xfrm>
            <a:prstGeom prst="rect">
              <a:avLst/>
            </a:prstGeom>
            <a:grpFill/>
            <a:ln w="9525" algn="ctr">
              <a:noFill/>
              <a:miter lim="800000"/>
            </a:ln>
            <a:effectLst/>
          </p:spPr>
          <p:txBody>
            <a:bodyPr wrap="square" lIns="93094" tIns="46547" rIns="93094" bIns="46547">
              <a:noAutofit/>
            </a:bodyPr>
            <a:lstStyle/>
            <a:p>
              <a:pPr marL="180975" indent="-180975" fontAlgn="ctr">
                <a:buFont typeface="Wingdings" panose="05000000000000000000" pitchFamily="2" charset="2"/>
                <a:buNone/>
              </a:pPr>
              <a:r>
                <a:rPr lang="pt" sz="1800" dirty="0">
                  <a:latin typeface="Huawei Sans" panose="020C0503030203020204" pitchFamily="34" charset="0"/>
                </a:rPr>
                <a:t>STM-N</a:t>
              </a:r>
              <a:endParaRPr lang="en-US" sz="1800" dirty="0">
                <a:latin typeface="Huawei Sans" panose="020C0503030203020204" pitchFamily="34" charset="0"/>
              </a:endParaRPr>
            </a:p>
          </p:txBody>
        </p:sp>
      </p:grpSp>
      <p:grpSp>
        <p:nvGrpSpPr>
          <p:cNvPr id="20" name="Group 13"/>
          <p:cNvGrpSpPr/>
          <p:nvPr/>
        </p:nvGrpSpPr>
        <p:grpSpPr bwMode="auto">
          <a:xfrm>
            <a:off x="4909938" y="3523231"/>
            <a:ext cx="1141413" cy="522287"/>
            <a:chOff x="1024" y="1856"/>
            <a:chExt cx="719" cy="320"/>
          </a:xfrm>
          <a:solidFill>
            <a:schemeClr val="bg1">
              <a:lumMod val="85000"/>
            </a:schemeClr>
          </a:solidFill>
        </p:grpSpPr>
        <p:sp>
          <p:nvSpPr>
            <p:cNvPr id="21" name="Rectangle 14"/>
            <p:cNvSpPr>
              <a:spLocks noChangeArrowheads="1"/>
            </p:cNvSpPr>
            <p:nvPr/>
          </p:nvSpPr>
          <p:spPr bwMode="auto">
            <a:xfrm>
              <a:off x="1024" y="1856"/>
              <a:ext cx="676" cy="320"/>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2" name="Text Box 15"/>
            <p:cNvSpPr txBox="1">
              <a:spLocks noChangeArrowheads="1"/>
            </p:cNvSpPr>
            <p:nvPr/>
          </p:nvSpPr>
          <p:spPr bwMode="auto">
            <a:xfrm>
              <a:off x="1075" y="1898"/>
              <a:ext cx="668" cy="227"/>
            </a:xfrm>
            <a:prstGeom prst="rect">
              <a:avLst/>
            </a:prstGeom>
            <a:grpFill/>
            <a:ln w="9525" algn="ctr">
              <a:noFill/>
              <a:miter lim="800000"/>
            </a:ln>
            <a:effectLst/>
          </p:spPr>
          <p:txBody>
            <a:bodyPr wrap="square" lIns="93094" tIns="46547" rIns="93094" bIns="46547">
              <a:noAutofit/>
            </a:bodyPr>
            <a:lstStyle/>
            <a:p>
              <a:pPr marL="180975" indent="-180975" fontAlgn="ctr">
                <a:buFont typeface="Wingdings" panose="05000000000000000000" pitchFamily="2" charset="2"/>
                <a:buNone/>
              </a:pPr>
              <a:r>
                <a:rPr lang="pt" sz="1800" dirty="0">
                  <a:latin typeface="Huawei Sans" panose="020C0503030203020204" pitchFamily="34" charset="0"/>
                </a:rPr>
                <a:t>STM-N</a:t>
              </a:r>
              <a:endParaRPr lang="en-US" sz="1800" dirty="0">
                <a:latin typeface="Huawei Sans" panose="020C0503030203020204" pitchFamily="34" charset="0"/>
              </a:endParaRPr>
            </a:p>
          </p:txBody>
        </p:sp>
      </p:grpSp>
      <p:grpSp>
        <p:nvGrpSpPr>
          <p:cNvPr id="23" name="Group 16"/>
          <p:cNvGrpSpPr/>
          <p:nvPr/>
        </p:nvGrpSpPr>
        <p:grpSpPr bwMode="auto">
          <a:xfrm>
            <a:off x="5973563" y="3523231"/>
            <a:ext cx="1144588" cy="522287"/>
            <a:chOff x="1024" y="1856"/>
            <a:chExt cx="721" cy="320"/>
          </a:xfrm>
          <a:solidFill>
            <a:schemeClr val="bg1">
              <a:lumMod val="85000"/>
            </a:schemeClr>
          </a:solidFill>
        </p:grpSpPr>
        <p:sp>
          <p:nvSpPr>
            <p:cNvPr id="24" name="Rectangle 17"/>
            <p:cNvSpPr>
              <a:spLocks noChangeArrowheads="1"/>
            </p:cNvSpPr>
            <p:nvPr/>
          </p:nvSpPr>
          <p:spPr bwMode="auto">
            <a:xfrm>
              <a:off x="1024" y="1856"/>
              <a:ext cx="676" cy="320"/>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5" name="Text Box 18"/>
            <p:cNvSpPr txBox="1">
              <a:spLocks noChangeArrowheads="1"/>
            </p:cNvSpPr>
            <p:nvPr/>
          </p:nvSpPr>
          <p:spPr bwMode="auto">
            <a:xfrm>
              <a:off x="1075" y="1906"/>
              <a:ext cx="670" cy="227"/>
            </a:xfrm>
            <a:prstGeom prst="rect">
              <a:avLst/>
            </a:prstGeom>
            <a:grpFill/>
            <a:ln w="9525" algn="ctr">
              <a:noFill/>
              <a:miter lim="800000"/>
            </a:ln>
            <a:effectLst/>
          </p:spPr>
          <p:txBody>
            <a:bodyPr wrap="square" lIns="93094" tIns="46547" rIns="93094" bIns="46547">
              <a:noAutofit/>
            </a:bodyPr>
            <a:lstStyle/>
            <a:p>
              <a:pPr marL="180975" indent="-180975" fontAlgn="ctr">
                <a:buFont typeface="Wingdings" panose="05000000000000000000" pitchFamily="2" charset="2"/>
                <a:buNone/>
              </a:pPr>
              <a:r>
                <a:rPr lang="pt" sz="1800" dirty="0">
                  <a:latin typeface="Huawei Sans" panose="020C0503030203020204" pitchFamily="34" charset="0"/>
                </a:rPr>
                <a:t>STM-N</a:t>
              </a:r>
              <a:endParaRPr lang="en-US" sz="1800" dirty="0">
                <a:latin typeface="Huawei Sans" panose="020C0503030203020204" pitchFamily="34" charset="0"/>
              </a:endParaRPr>
            </a:p>
          </p:txBody>
        </p:sp>
      </p:grpSp>
      <p:grpSp>
        <p:nvGrpSpPr>
          <p:cNvPr id="26" name="Group 19"/>
          <p:cNvGrpSpPr/>
          <p:nvPr/>
        </p:nvGrpSpPr>
        <p:grpSpPr bwMode="auto">
          <a:xfrm>
            <a:off x="7037187" y="3523231"/>
            <a:ext cx="1133475" cy="522287"/>
            <a:chOff x="1024" y="1856"/>
            <a:chExt cx="714" cy="320"/>
          </a:xfrm>
          <a:solidFill>
            <a:schemeClr val="bg1">
              <a:lumMod val="85000"/>
            </a:schemeClr>
          </a:solidFill>
        </p:grpSpPr>
        <p:sp>
          <p:nvSpPr>
            <p:cNvPr id="27" name="Rectangle 20"/>
            <p:cNvSpPr>
              <a:spLocks noChangeArrowheads="1"/>
            </p:cNvSpPr>
            <p:nvPr/>
          </p:nvSpPr>
          <p:spPr bwMode="auto">
            <a:xfrm>
              <a:off x="1024" y="1856"/>
              <a:ext cx="676" cy="320"/>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28" name="Text Box 21"/>
            <p:cNvSpPr txBox="1">
              <a:spLocks noChangeArrowheads="1"/>
            </p:cNvSpPr>
            <p:nvPr/>
          </p:nvSpPr>
          <p:spPr bwMode="auto">
            <a:xfrm>
              <a:off x="1075" y="1906"/>
              <a:ext cx="663" cy="227"/>
            </a:xfrm>
            <a:prstGeom prst="rect">
              <a:avLst/>
            </a:prstGeom>
            <a:grpFill/>
            <a:ln w="9525" algn="ctr">
              <a:noFill/>
              <a:miter lim="800000"/>
            </a:ln>
            <a:effectLst/>
          </p:spPr>
          <p:txBody>
            <a:bodyPr wrap="square" lIns="93094" tIns="46547" rIns="93094" bIns="46547">
              <a:noAutofit/>
            </a:bodyPr>
            <a:lstStyle/>
            <a:p>
              <a:pPr marL="180975" indent="-180975" fontAlgn="ctr">
                <a:buFont typeface="Wingdings" panose="05000000000000000000" pitchFamily="2" charset="2"/>
                <a:buNone/>
              </a:pPr>
              <a:r>
                <a:rPr lang="pt" sz="1800" dirty="0">
                  <a:latin typeface="Huawei Sans" panose="020C0503030203020204" pitchFamily="34" charset="0"/>
                </a:rPr>
                <a:t>STM-N</a:t>
              </a:r>
              <a:endParaRPr lang="en-US" sz="1800" dirty="0">
                <a:latin typeface="Huawei Sans" panose="020C0503030203020204" pitchFamily="34" charset="0"/>
              </a:endParaRPr>
            </a:p>
          </p:txBody>
        </p:sp>
      </p:grpSp>
      <p:grpSp>
        <p:nvGrpSpPr>
          <p:cNvPr id="29" name="Group 22"/>
          <p:cNvGrpSpPr/>
          <p:nvPr/>
        </p:nvGrpSpPr>
        <p:grpSpPr bwMode="auto">
          <a:xfrm>
            <a:off x="8099225" y="3523231"/>
            <a:ext cx="1073150" cy="522287"/>
            <a:chOff x="1024" y="1856"/>
            <a:chExt cx="676" cy="320"/>
          </a:xfrm>
          <a:solidFill>
            <a:schemeClr val="bg1">
              <a:lumMod val="85000"/>
            </a:schemeClr>
          </a:solidFill>
        </p:grpSpPr>
        <p:sp>
          <p:nvSpPr>
            <p:cNvPr id="30" name="Rectangle 23"/>
            <p:cNvSpPr>
              <a:spLocks noChangeArrowheads="1"/>
            </p:cNvSpPr>
            <p:nvPr/>
          </p:nvSpPr>
          <p:spPr bwMode="auto">
            <a:xfrm>
              <a:off x="1024" y="1856"/>
              <a:ext cx="676" cy="320"/>
            </a:xfrm>
            <a:prstGeom prst="rect">
              <a:avLst/>
            </a:prstGeom>
            <a:grpFill/>
            <a:ln w="9525" algn="ctr">
              <a:solidFill>
                <a:schemeClr val="tx1"/>
              </a:solidFill>
              <a:miter lim="800000"/>
            </a:ln>
            <a:effectLst/>
          </p:spPr>
          <p:txBody>
            <a:bodyPr wrap="none" lIns="93094" tIns="46547" rIns="93094" bIns="46547" anchor="ctr">
              <a:noAutofit/>
            </a:bodyPr>
            <a:lstStyle/>
            <a:p>
              <a:pPr fontAlgn="ctr"/>
              <a:endParaRPr lang="en-US" altLang="zh-CN" dirty="0">
                <a:latin typeface="Huawei Sans" panose="020C0503030203020204" pitchFamily="34" charset="0"/>
                <a:ea typeface="+mn-ea"/>
              </a:endParaRPr>
            </a:p>
          </p:txBody>
        </p:sp>
        <p:sp>
          <p:nvSpPr>
            <p:cNvPr id="31" name="Text Box 24"/>
            <p:cNvSpPr txBox="1">
              <a:spLocks noChangeArrowheads="1"/>
            </p:cNvSpPr>
            <p:nvPr/>
          </p:nvSpPr>
          <p:spPr bwMode="auto">
            <a:xfrm>
              <a:off x="1043" y="1906"/>
              <a:ext cx="657" cy="227"/>
            </a:xfrm>
            <a:prstGeom prst="rect">
              <a:avLst/>
            </a:prstGeom>
            <a:grpFill/>
            <a:ln w="9525" algn="ctr">
              <a:noFill/>
              <a:miter lim="800000"/>
            </a:ln>
            <a:effectLst/>
          </p:spPr>
          <p:txBody>
            <a:bodyPr wrap="square" lIns="93094" tIns="46547" rIns="93094" bIns="46547">
              <a:noAutofit/>
            </a:bodyPr>
            <a:lstStyle/>
            <a:p>
              <a:pPr marL="180975" indent="-180975" fontAlgn="ctr">
                <a:buFont typeface="Wingdings" panose="05000000000000000000" pitchFamily="2" charset="2"/>
                <a:buNone/>
              </a:pPr>
              <a:r>
                <a:rPr lang="pt" sz="1800" dirty="0">
                  <a:latin typeface="Huawei Sans" panose="020C0503030203020204" pitchFamily="34" charset="0"/>
                </a:rPr>
                <a:t>STM-N</a:t>
              </a:r>
              <a:endParaRPr lang="en-US" sz="1800" dirty="0">
                <a:latin typeface="Huawei Sans" panose="020C0503030203020204" pitchFamily="34" charset="0"/>
              </a:endParaRPr>
            </a:p>
          </p:txBody>
        </p:sp>
      </p:grpSp>
      <p:sp>
        <p:nvSpPr>
          <p:cNvPr id="32" name="Line 25"/>
          <p:cNvSpPr>
            <a:spLocks noChangeShapeType="1"/>
          </p:cNvSpPr>
          <p:nvPr/>
        </p:nvSpPr>
        <p:spPr bwMode="auto">
          <a:xfrm>
            <a:off x="2363587" y="3520604"/>
            <a:ext cx="420688" cy="0"/>
          </a:xfrm>
          <a:prstGeom prst="line">
            <a:avLst/>
          </a:prstGeom>
          <a:noFill/>
          <a:ln w="9525">
            <a:solidFill>
              <a:srgbClr val="808000"/>
            </a:solidFill>
            <a:round/>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3" name="Line 26"/>
          <p:cNvSpPr>
            <a:spLocks noChangeShapeType="1"/>
          </p:cNvSpPr>
          <p:nvPr/>
        </p:nvSpPr>
        <p:spPr bwMode="auto">
          <a:xfrm>
            <a:off x="2365175" y="4045685"/>
            <a:ext cx="420687" cy="0"/>
          </a:xfrm>
          <a:prstGeom prst="line">
            <a:avLst/>
          </a:prstGeom>
          <a:noFill/>
          <a:ln w="9525">
            <a:solidFill>
              <a:srgbClr val="808000"/>
            </a:solidFill>
            <a:round/>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4" name="Line 27"/>
          <p:cNvSpPr>
            <a:spLocks noChangeShapeType="1"/>
          </p:cNvSpPr>
          <p:nvPr/>
        </p:nvSpPr>
        <p:spPr bwMode="auto">
          <a:xfrm>
            <a:off x="9183654" y="3526406"/>
            <a:ext cx="304800" cy="0"/>
          </a:xfrm>
          <a:prstGeom prst="line">
            <a:avLst/>
          </a:prstGeom>
          <a:noFill/>
          <a:ln w="9525">
            <a:solidFill>
              <a:srgbClr val="808000"/>
            </a:solidFill>
            <a:round/>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5" name="Line 28"/>
          <p:cNvSpPr>
            <a:spLocks noChangeShapeType="1"/>
          </p:cNvSpPr>
          <p:nvPr/>
        </p:nvSpPr>
        <p:spPr bwMode="auto">
          <a:xfrm>
            <a:off x="9160056" y="4042343"/>
            <a:ext cx="290512" cy="0"/>
          </a:xfrm>
          <a:prstGeom prst="line">
            <a:avLst/>
          </a:prstGeom>
          <a:noFill/>
          <a:ln w="9525">
            <a:solidFill>
              <a:srgbClr val="808000"/>
            </a:solidFill>
            <a:round/>
          </a:ln>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6" name="Line 30"/>
          <p:cNvSpPr>
            <a:spLocks noChangeShapeType="1"/>
          </p:cNvSpPr>
          <p:nvPr/>
        </p:nvSpPr>
        <p:spPr bwMode="auto">
          <a:xfrm flipV="1">
            <a:off x="3827262" y="4026468"/>
            <a:ext cx="0" cy="406400"/>
          </a:xfrm>
          <a:prstGeom prst="line">
            <a:avLst/>
          </a:prstGeom>
          <a:noFill/>
          <a:ln w="44450">
            <a:solidFill>
              <a:schemeClr val="tx1"/>
            </a:solidFill>
            <a:round/>
            <a:tailEnd type="triangle" w="med" len="lg"/>
          </a:ln>
          <a:effectLst>
            <a:outerShdw dist="45791" dir="3378596" algn="ctr" rotWithShape="0">
              <a:schemeClr val="bg2">
                <a:alpha val="50000"/>
              </a:schemeClr>
            </a:outerShdw>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7" name="Line 31"/>
          <p:cNvSpPr>
            <a:spLocks noChangeShapeType="1"/>
          </p:cNvSpPr>
          <p:nvPr/>
        </p:nvSpPr>
        <p:spPr bwMode="auto">
          <a:xfrm flipV="1">
            <a:off x="4895650" y="4026468"/>
            <a:ext cx="0" cy="406400"/>
          </a:xfrm>
          <a:prstGeom prst="line">
            <a:avLst/>
          </a:prstGeom>
          <a:noFill/>
          <a:ln w="44450">
            <a:solidFill>
              <a:schemeClr val="tx1"/>
            </a:solidFill>
            <a:round/>
            <a:tailEnd type="triangle" w="med" len="lg"/>
          </a:ln>
          <a:effectLst>
            <a:outerShdw dist="45791" dir="3378596" algn="ctr" rotWithShape="0">
              <a:schemeClr val="bg2">
                <a:alpha val="50000"/>
              </a:schemeClr>
            </a:outerShdw>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8" name="Line 32"/>
          <p:cNvSpPr>
            <a:spLocks noChangeShapeType="1"/>
          </p:cNvSpPr>
          <p:nvPr/>
        </p:nvSpPr>
        <p:spPr bwMode="auto">
          <a:xfrm flipV="1">
            <a:off x="5965625" y="4026468"/>
            <a:ext cx="0" cy="406400"/>
          </a:xfrm>
          <a:prstGeom prst="line">
            <a:avLst/>
          </a:prstGeom>
          <a:noFill/>
          <a:ln w="44450">
            <a:solidFill>
              <a:schemeClr val="tx1"/>
            </a:solidFill>
            <a:round/>
            <a:tailEnd type="triangle" w="med" len="lg"/>
          </a:ln>
          <a:effectLst>
            <a:outerShdw dist="45791" dir="3378596" algn="ctr" rotWithShape="0">
              <a:schemeClr val="bg2">
                <a:alpha val="50000"/>
              </a:schemeClr>
            </a:outerShdw>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39" name="Line 33"/>
          <p:cNvSpPr>
            <a:spLocks noChangeShapeType="1"/>
          </p:cNvSpPr>
          <p:nvPr/>
        </p:nvSpPr>
        <p:spPr bwMode="auto">
          <a:xfrm flipV="1">
            <a:off x="7035600" y="4026468"/>
            <a:ext cx="0" cy="406400"/>
          </a:xfrm>
          <a:prstGeom prst="line">
            <a:avLst/>
          </a:prstGeom>
          <a:noFill/>
          <a:ln w="44450">
            <a:solidFill>
              <a:schemeClr val="tx1"/>
            </a:solidFill>
            <a:round/>
            <a:tailEnd type="triangle" w="med" len="lg"/>
          </a:ln>
          <a:effectLst>
            <a:outerShdw dist="45791" dir="3378596" algn="ctr" rotWithShape="0">
              <a:schemeClr val="bg2">
                <a:alpha val="50000"/>
              </a:schemeClr>
            </a:outerShdw>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40" name="Line 34"/>
          <p:cNvSpPr>
            <a:spLocks noChangeShapeType="1"/>
          </p:cNvSpPr>
          <p:nvPr/>
        </p:nvSpPr>
        <p:spPr bwMode="auto">
          <a:xfrm flipV="1">
            <a:off x="8105575" y="4026468"/>
            <a:ext cx="0" cy="406400"/>
          </a:xfrm>
          <a:prstGeom prst="line">
            <a:avLst/>
          </a:prstGeom>
          <a:noFill/>
          <a:ln w="44450">
            <a:solidFill>
              <a:schemeClr val="tx1"/>
            </a:solidFill>
            <a:round/>
            <a:tailEnd type="triangle" w="med" len="lg"/>
          </a:ln>
          <a:effectLst>
            <a:outerShdw dist="45791" dir="3378596" algn="ctr" rotWithShape="0">
              <a:schemeClr val="bg2">
                <a:alpha val="50000"/>
              </a:schemeClr>
            </a:outerShdw>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41" name="Line 35"/>
          <p:cNvSpPr>
            <a:spLocks noChangeShapeType="1"/>
          </p:cNvSpPr>
          <p:nvPr/>
        </p:nvSpPr>
        <p:spPr bwMode="auto">
          <a:xfrm flipV="1">
            <a:off x="9175550" y="4026468"/>
            <a:ext cx="0" cy="406400"/>
          </a:xfrm>
          <a:prstGeom prst="line">
            <a:avLst/>
          </a:prstGeom>
          <a:noFill/>
          <a:ln w="44450">
            <a:solidFill>
              <a:schemeClr val="tx1"/>
            </a:solidFill>
            <a:round/>
            <a:tailEnd type="triangle" w="med" len="lg"/>
          </a:ln>
          <a:effectLst>
            <a:outerShdw dist="45791" dir="3378596" algn="ctr" rotWithShape="0">
              <a:schemeClr val="bg2">
                <a:alpha val="50000"/>
              </a:schemeClr>
            </a:outerShdw>
          </a:effectLst>
        </p:spPr>
        <p:txBody>
          <a:bodyPr lIns="93094" tIns="46547" rIns="93094" bIns="46547">
            <a:noAutofit/>
          </a:bodyPr>
          <a:lstStyle/>
          <a:p>
            <a:pPr fontAlgn="ctr"/>
            <a:endParaRPr lang="en-US" altLang="zh-CN" dirty="0">
              <a:latin typeface="Huawei Sans" panose="020C0503030203020204" pitchFamily="34" charset="0"/>
              <a:ea typeface="+mn-ea"/>
            </a:endParaRPr>
          </a:p>
        </p:txBody>
      </p:sp>
      <p:sp>
        <p:nvSpPr>
          <p:cNvPr id="42" name="AutoShape 37"/>
          <p:cNvSpPr>
            <a:spLocks noChangeArrowheads="1"/>
          </p:cNvSpPr>
          <p:nvPr/>
        </p:nvSpPr>
        <p:spPr bwMode="auto">
          <a:xfrm>
            <a:off x="5140276" y="2535806"/>
            <a:ext cx="2771691" cy="914400"/>
          </a:xfrm>
          <a:prstGeom prst="rightArrow">
            <a:avLst>
              <a:gd name="adj1" fmla="val 52009"/>
              <a:gd name="adj2" fmla="val 68620"/>
            </a:avLst>
          </a:prstGeom>
          <a:solidFill>
            <a:schemeClr val="bg1">
              <a:lumMod val="85000"/>
            </a:schemeClr>
          </a:solidFill>
          <a:ln w="9525" algn="ctr">
            <a:noFill/>
            <a:miter lim="800000"/>
          </a:ln>
          <a:effectLst/>
        </p:spPr>
        <p:txBody>
          <a:bodyPr wrap="none" lIns="93094" tIns="46547" rIns="93094" bIns="46547" anchor="ctr">
            <a:noAutofit/>
          </a:bodyPr>
          <a:lstStyle/>
          <a:p>
            <a:pPr fontAlgn="ctr"/>
            <a:r>
              <a:rPr lang="pt" dirty="0">
                <a:latin typeface="Huawei Sans" panose="020C0503030203020204" pitchFamily="34" charset="0"/>
              </a:rPr>
              <a:t>Fluxo de sinal contínuo</a:t>
            </a:r>
            <a:endParaRPr lang="en-US" altLang="zh-CN" dirty="0">
              <a:latin typeface="Huawei Sans" panose="020C0503030203020204" pitchFamily="34" charset="0"/>
            </a:endParaRPr>
          </a:p>
        </p:txBody>
      </p:sp>
      <p:sp>
        <p:nvSpPr>
          <p:cNvPr id="43" name="AutoShape 41"/>
          <p:cNvSpPr>
            <a:spLocks noChangeArrowheads="1"/>
          </p:cNvSpPr>
          <p:nvPr/>
        </p:nvSpPr>
        <p:spPr bwMode="auto">
          <a:xfrm>
            <a:off x="1751797" y="4730525"/>
            <a:ext cx="1225149" cy="1322387"/>
          </a:xfrm>
          <a:prstGeom prst="rightArrow">
            <a:avLst>
              <a:gd name="adj1" fmla="val 52009"/>
              <a:gd name="adj2" fmla="val 37500"/>
            </a:avLst>
          </a:prstGeom>
          <a:solidFill>
            <a:schemeClr val="bg1">
              <a:lumMod val="65000"/>
            </a:schemeClr>
          </a:solidFill>
          <a:ln w="9525" algn="ctr">
            <a:noFill/>
            <a:miter lim="800000"/>
          </a:ln>
          <a:effectLst/>
        </p:spPr>
        <p:txBody>
          <a:bodyPr wrap="square" lIns="0" tIns="0" rIns="0" bIns="0" anchor="ctr">
            <a:noAutofit/>
          </a:bodyPr>
          <a:lstStyle/>
          <a:p>
            <a:pPr algn="ctr" fontAlgn="ctr"/>
            <a:r>
              <a:rPr lang="pt" sz="1200" dirty="0">
                <a:latin typeface="Huawei Sans" panose="020C0503030203020204" pitchFamily="34" charset="0"/>
              </a:rPr>
              <a:t>Procurar</a:t>
            </a:r>
            <a:endParaRPr lang="en-US" altLang="zh-CN" sz="1200" dirty="0">
              <a:latin typeface="Huawei Sans" panose="020C0503030203020204" pitchFamily="34" charset="0"/>
            </a:endParaRPr>
          </a:p>
          <a:p>
            <a:pPr algn="ctr" fontAlgn="ctr"/>
            <a:r>
              <a:rPr lang="pt" sz="1200" dirty="0">
                <a:latin typeface="Huawei Sans" panose="020C0503030203020204" pitchFamily="34" charset="0"/>
              </a:rPr>
              <a:t>A1 e A2.</a:t>
            </a:r>
            <a:endParaRPr lang="en-US" altLang="zh-CN" sz="1200" dirty="0">
              <a:latin typeface="Huawei Sans" panose="020C0503030203020204" pitchFamily="34" charset="0"/>
            </a:endParaRPr>
          </a:p>
        </p:txBody>
      </p:sp>
      <p:sp>
        <p:nvSpPr>
          <p:cNvPr id="44" name="AutoShape 45"/>
          <p:cNvSpPr>
            <a:spLocks noChangeArrowheads="1"/>
          </p:cNvSpPr>
          <p:nvPr/>
        </p:nvSpPr>
        <p:spPr bwMode="auto">
          <a:xfrm>
            <a:off x="4903587" y="5005956"/>
            <a:ext cx="911226" cy="771525"/>
          </a:xfrm>
          <a:prstGeom prst="rightArrow">
            <a:avLst>
              <a:gd name="adj1" fmla="val 52009"/>
              <a:gd name="adj2" fmla="val 37500"/>
            </a:avLst>
          </a:prstGeom>
          <a:solidFill>
            <a:schemeClr val="bg1">
              <a:lumMod val="65000"/>
            </a:schemeClr>
          </a:solidFill>
          <a:ln w="9525" algn="ctr">
            <a:noFill/>
            <a:miter lim="800000"/>
          </a:ln>
          <a:effectLst/>
        </p:spPr>
        <p:txBody>
          <a:bodyPr wrap="square" lIns="0" tIns="0" rIns="0" bIns="0" anchor="ctr">
            <a:noAutofit/>
          </a:bodyPr>
          <a:lstStyle/>
          <a:p>
            <a:pPr algn="ctr" fontAlgn="ctr"/>
            <a:r>
              <a:rPr lang="pt" sz="1200" dirty="0">
                <a:latin typeface="Huawei Sans" panose="020C0503030203020204" pitchFamily="34" charset="0"/>
              </a:rPr>
              <a:t>Gerar</a:t>
            </a:r>
            <a:endParaRPr lang="en-US" sz="1200" dirty="0">
              <a:latin typeface="Huawei Sans" panose="020C0503030203020204" pitchFamily="34" charset="0"/>
            </a:endParaRPr>
          </a:p>
        </p:txBody>
      </p:sp>
      <p:sp>
        <p:nvSpPr>
          <p:cNvPr id="45" name="AutoShape 48"/>
          <p:cNvSpPr>
            <a:spLocks noChangeArrowheads="1"/>
          </p:cNvSpPr>
          <p:nvPr/>
        </p:nvSpPr>
        <p:spPr bwMode="auto">
          <a:xfrm>
            <a:off x="7119737" y="4845618"/>
            <a:ext cx="765977" cy="1092200"/>
          </a:xfrm>
          <a:prstGeom prst="rightArrow">
            <a:avLst>
              <a:gd name="adj1" fmla="val 52009"/>
              <a:gd name="adj2" fmla="val 37500"/>
            </a:avLst>
          </a:prstGeom>
          <a:solidFill>
            <a:schemeClr val="bg1">
              <a:lumMod val="65000"/>
            </a:schemeClr>
          </a:solidFill>
          <a:ln w="9525" algn="ctr">
            <a:noFill/>
            <a:miter lim="800000"/>
          </a:ln>
          <a:effectLst/>
        </p:spPr>
        <p:txBody>
          <a:bodyPr wrap="square" lIns="0" tIns="0" rIns="0" bIns="0" anchor="ctr">
            <a:noAutofit/>
          </a:bodyPr>
          <a:lstStyle/>
          <a:p>
            <a:pPr algn="ctr" fontAlgn="ctr"/>
            <a:r>
              <a:rPr lang="pt" sz="1200" dirty="0">
                <a:latin typeface="Huawei Sans" panose="020C0503030203020204" pitchFamily="34" charset="0"/>
              </a:rPr>
              <a:t>Esperar por</a:t>
            </a:r>
            <a:endParaRPr lang="en-US" altLang="zh-CN" sz="1200" dirty="0">
              <a:latin typeface="Huawei Sans" panose="020C0503030203020204" pitchFamily="34" charset="0"/>
            </a:endParaRPr>
          </a:p>
          <a:p>
            <a:pPr algn="ctr" fontAlgn="ctr"/>
            <a:r>
              <a:rPr lang="pt" sz="1200" dirty="0">
                <a:latin typeface="Huawei Sans" panose="020C0503030203020204" pitchFamily="34" charset="0"/>
              </a:rPr>
              <a:t>3 ms.</a:t>
            </a:r>
            <a:endParaRPr lang="en-US" altLang="zh-CN" sz="1200" dirty="0">
              <a:latin typeface="Huawei Sans" panose="020C0503030203020204" pitchFamily="34" charset="0"/>
            </a:endParaRPr>
          </a:p>
        </p:txBody>
      </p:sp>
      <p:sp>
        <p:nvSpPr>
          <p:cNvPr id="46" name="AutoShape 51"/>
          <p:cNvSpPr>
            <a:spLocks noChangeArrowheads="1"/>
          </p:cNvSpPr>
          <p:nvPr/>
        </p:nvSpPr>
        <p:spPr bwMode="auto">
          <a:xfrm>
            <a:off x="9340650" y="4765449"/>
            <a:ext cx="982904" cy="1252538"/>
          </a:xfrm>
          <a:prstGeom prst="rightArrow">
            <a:avLst>
              <a:gd name="adj1" fmla="val 52009"/>
              <a:gd name="adj2" fmla="val 37500"/>
            </a:avLst>
          </a:prstGeom>
          <a:solidFill>
            <a:schemeClr val="bg1">
              <a:lumMod val="65000"/>
            </a:schemeClr>
          </a:solidFill>
          <a:ln w="9525" algn="ctr">
            <a:noFill/>
            <a:miter lim="800000"/>
          </a:ln>
          <a:effectLst/>
        </p:spPr>
        <p:txBody>
          <a:bodyPr wrap="square" lIns="0" tIns="0" rIns="0" bIns="0" anchor="ctr">
            <a:noAutofit/>
          </a:bodyPr>
          <a:lstStyle/>
          <a:p>
            <a:pPr algn="ctr" fontAlgn="ctr"/>
            <a:r>
              <a:rPr lang="pt" sz="1200" dirty="0">
                <a:latin typeface="Huawei Sans" panose="020C0503030203020204" pitchFamily="34" charset="0"/>
              </a:rPr>
              <a:t>Inserir</a:t>
            </a:r>
            <a:endParaRPr lang="en-US" altLang="zh-CN" sz="1200" dirty="0">
              <a:latin typeface="Huawei Sans" panose="020C0503030203020204" pitchFamily="34" charset="0"/>
            </a:endParaRPr>
          </a:p>
          <a:p>
            <a:pPr algn="ctr" fontAlgn="ctr"/>
            <a:r>
              <a:rPr lang="pt" sz="1200" dirty="0">
                <a:latin typeface="Huawei Sans" panose="020C0503030203020204" pitchFamily="34" charset="0"/>
              </a:rPr>
              <a:t>todos 1s.</a:t>
            </a:r>
            <a:endParaRPr lang="en-US" altLang="zh-CN" sz="1200" dirty="0">
              <a:latin typeface="Huawei Sans" panose="020C0503030203020204" pitchFamily="34" charset="0"/>
            </a:endParaRPr>
          </a:p>
        </p:txBody>
      </p:sp>
    </p:spTree>
    <p:extLst>
      <p:ext uri="{BB962C8B-B14F-4D97-AF65-F5344CB8AC3E}">
        <p14:creationId xmlns:p14="http://schemas.microsoft.com/office/powerpoint/2010/main" val="2178051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fontAlgn="ctr"/>
            <a:r>
              <a:rPr lang="pt" dirty="0">
                <a:latin typeface="Huawei Sans" panose="020C0503030203020204" pitchFamily="34" charset="0"/>
              </a:rPr>
              <a:t>D1 a D12</a:t>
            </a:r>
            <a:endParaRPr lang="en-US" altLang="zh-CN" dirty="0">
              <a:latin typeface="Huawei Sans" panose="020C0503030203020204" pitchFamily="34" charset="0"/>
            </a:endParaRPr>
          </a:p>
        </p:txBody>
      </p:sp>
      <p:sp>
        <p:nvSpPr>
          <p:cNvPr id="2" name="文本占位符 1"/>
          <p:cNvSpPr>
            <a:spLocks noGrp="1"/>
          </p:cNvSpPr>
          <p:nvPr>
            <p:ph type="body" sz="quarter" idx="10"/>
          </p:nvPr>
        </p:nvSpPr>
        <p:spPr>
          <a:xfrm>
            <a:off x="455612" y="1052514"/>
            <a:ext cx="11088688" cy="4875042"/>
          </a:xfrm>
        </p:spPr>
        <p:txBody>
          <a:bodyPr>
            <a:noAutofit/>
          </a:bodyPr>
          <a:lstStyle/>
          <a:p>
            <a:r>
              <a:rPr lang="pt" dirty="0">
                <a:latin typeface="Huawei Sans" panose="020C0503030203020204" pitchFamily="34" charset="0"/>
              </a:rPr>
              <a:t>Bytes do canal de comunicação de dados (DCC): D1 a D12</a:t>
            </a:r>
          </a:p>
          <a:p>
            <a:pPr lvl="1"/>
            <a:r>
              <a:rPr lang="pt" dirty="0">
                <a:latin typeface="Huawei Sans" panose="020C0503030203020204" pitchFamily="34" charset="0"/>
              </a:rPr>
              <a:t>Fornece canais de comunicação OAM entre NMS e NEs e entre diferentes NEs.</a:t>
            </a:r>
          </a:p>
          <a:p>
            <a:pPr lvl="1"/>
            <a:r>
              <a:rPr lang="pt" altLang="zh-CN" dirty="0">
                <a:latin typeface="Huawei Sans" panose="020C0503030203020204" pitchFamily="34" charset="0"/>
              </a:rPr>
              <a:t>Os bytes </a:t>
            </a:r>
            <a:r>
              <a:rPr lang="pt" dirty="0">
                <a:latin typeface="Huawei Sans" panose="020C0503030203020204" pitchFamily="34" charset="0"/>
              </a:rPr>
              <a:t>D1 a D3 são usados para DCCR e a largura de banda é de 3 x 64 kbit/s.</a:t>
            </a:r>
          </a:p>
          <a:p>
            <a:pPr lvl="1"/>
            <a:r>
              <a:rPr lang="pt" altLang="zh-CN" dirty="0"/>
              <a:t>Os bytes </a:t>
            </a:r>
            <a:r>
              <a:rPr lang="pt" dirty="0">
                <a:latin typeface="Huawei Sans" panose="020C0503030203020204" pitchFamily="34" charset="0"/>
              </a:rPr>
              <a:t>D4 a D12 são usados para DCCM e a largura de banda é de 9 x 64 kbit/s.</a:t>
            </a:r>
          </a:p>
        </p:txBody>
      </p:sp>
      <p:grpSp>
        <p:nvGrpSpPr>
          <p:cNvPr id="5" name="Group 4"/>
          <p:cNvGrpSpPr>
            <a:grpSpLocks noChangeAspect="1"/>
          </p:cNvGrpSpPr>
          <p:nvPr/>
        </p:nvGrpSpPr>
        <p:grpSpPr bwMode="auto">
          <a:xfrm>
            <a:off x="4346407" y="4213101"/>
            <a:ext cx="601019" cy="825313"/>
            <a:chOff x="2604" y="1781"/>
            <a:chExt cx="552" cy="758"/>
          </a:xfrm>
        </p:grpSpPr>
        <p:sp>
          <p:nvSpPr>
            <p:cNvPr id="7"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1"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2"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3"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4"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5"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6"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7"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8"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9"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0"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1"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42" name="Group 4"/>
          <p:cNvGrpSpPr>
            <a:grpSpLocks noChangeAspect="1"/>
          </p:cNvGrpSpPr>
          <p:nvPr/>
        </p:nvGrpSpPr>
        <p:grpSpPr bwMode="auto">
          <a:xfrm>
            <a:off x="5529650" y="4213101"/>
            <a:ext cx="601019" cy="825313"/>
            <a:chOff x="2604" y="1781"/>
            <a:chExt cx="552" cy="758"/>
          </a:xfrm>
        </p:grpSpPr>
        <p:sp>
          <p:nvSpPr>
            <p:cNvPr id="43"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3"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4"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5"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6"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7"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8"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9"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8"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9"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0"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1"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2"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3"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4"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5"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6"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7"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78" name="Group 4"/>
          <p:cNvGrpSpPr>
            <a:grpSpLocks noChangeAspect="1"/>
          </p:cNvGrpSpPr>
          <p:nvPr/>
        </p:nvGrpSpPr>
        <p:grpSpPr bwMode="auto">
          <a:xfrm>
            <a:off x="6712893" y="4213101"/>
            <a:ext cx="601019" cy="825313"/>
            <a:chOff x="2604" y="1781"/>
            <a:chExt cx="552" cy="758"/>
          </a:xfrm>
        </p:grpSpPr>
        <p:sp>
          <p:nvSpPr>
            <p:cNvPr id="79"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0"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8"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9"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0"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1"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2"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3"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4"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5"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6"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7"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8"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9"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0"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1"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2"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3"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4"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5"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6"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7"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8"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9"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0"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1"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2"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3"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14" name="Group 4"/>
          <p:cNvGrpSpPr>
            <a:grpSpLocks noChangeAspect="1"/>
          </p:cNvGrpSpPr>
          <p:nvPr/>
        </p:nvGrpSpPr>
        <p:grpSpPr bwMode="auto">
          <a:xfrm>
            <a:off x="7898767" y="4213101"/>
            <a:ext cx="601019" cy="825313"/>
            <a:chOff x="2604" y="1781"/>
            <a:chExt cx="552" cy="758"/>
          </a:xfrm>
        </p:grpSpPr>
        <p:sp>
          <p:nvSpPr>
            <p:cNvPr id="115"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6"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7"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8"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9"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0"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1"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2"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3"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4"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5"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6"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7"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8"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9"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0"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1"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2"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3"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4"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5"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6"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7"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8"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9"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0"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1"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2"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3"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4"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5"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6"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7"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8"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9"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50" name="Group 14"/>
          <p:cNvGrpSpPr>
            <a:grpSpLocks noChangeAspect="1"/>
          </p:cNvGrpSpPr>
          <p:nvPr/>
        </p:nvGrpSpPr>
        <p:grpSpPr bwMode="auto">
          <a:xfrm>
            <a:off x="2227807" y="4436949"/>
            <a:ext cx="990600" cy="552450"/>
            <a:chOff x="2568" y="1986"/>
            <a:chExt cx="624" cy="348"/>
          </a:xfrm>
        </p:grpSpPr>
        <p:sp>
          <p:nvSpPr>
            <p:cNvPr id="151" name="AutoShape 13"/>
            <p:cNvSpPr>
              <a:spLocks noChangeAspect="1" noChangeArrowheads="1" noTextEdit="1"/>
            </p:cNvSpPr>
            <p:nvPr/>
          </p:nvSpPr>
          <p:spPr bwMode="auto">
            <a:xfrm>
              <a:off x="2568" y="1986"/>
              <a:ext cx="6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2" name="Freeform 15"/>
            <p:cNvSpPr>
              <a:spLocks/>
            </p:cNvSpPr>
            <p:nvPr/>
          </p:nvSpPr>
          <p:spPr bwMode="auto">
            <a:xfrm>
              <a:off x="2568" y="2170"/>
              <a:ext cx="383" cy="7"/>
            </a:xfrm>
            <a:custGeom>
              <a:avLst/>
              <a:gdLst>
                <a:gd name="T0" fmla="*/ 0 w 383"/>
                <a:gd name="T1" fmla="*/ 0 h 7"/>
                <a:gd name="T2" fmla="*/ 383 w 383"/>
                <a:gd name="T3" fmla="*/ 0 h 7"/>
                <a:gd name="T4" fmla="*/ 383 w 383"/>
                <a:gd name="T5" fmla="*/ 7 h 7"/>
                <a:gd name="T6" fmla="*/ 0 w 383"/>
                <a:gd name="T7" fmla="*/ 7 h 7"/>
                <a:gd name="T8" fmla="*/ 0 w 383"/>
                <a:gd name="T9" fmla="*/ 0 h 7"/>
                <a:gd name="T10" fmla="*/ 0 w 383"/>
                <a:gd name="T11" fmla="*/ 0 h 7"/>
                <a:gd name="T12" fmla="*/ 0 w 383"/>
                <a:gd name="T13" fmla="*/ 0 h 7"/>
                <a:gd name="T14" fmla="*/ 0 w 38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3" h="7">
                  <a:moveTo>
                    <a:pt x="0" y="0"/>
                  </a:moveTo>
                  <a:lnTo>
                    <a:pt x="383" y="0"/>
                  </a:lnTo>
                  <a:lnTo>
                    <a:pt x="383" y="7"/>
                  </a:lnTo>
                  <a:lnTo>
                    <a:pt x="0" y="7"/>
                  </a:lnTo>
                  <a:lnTo>
                    <a:pt x="0" y="0"/>
                  </a:lnTo>
                  <a:lnTo>
                    <a:pt x="0" y="0"/>
                  </a:lnTo>
                  <a:lnTo>
                    <a:pt x="0" y="0"/>
                  </a:lnTo>
                  <a:lnTo>
                    <a:pt x="0" y="0"/>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3" name="Freeform 16"/>
            <p:cNvSpPr>
              <a:spLocks/>
            </p:cNvSpPr>
            <p:nvPr/>
          </p:nvSpPr>
          <p:spPr bwMode="auto">
            <a:xfrm>
              <a:off x="2633" y="2097"/>
              <a:ext cx="9" cy="128"/>
            </a:xfrm>
            <a:custGeom>
              <a:avLst/>
              <a:gdLst>
                <a:gd name="T0" fmla="*/ 0 w 9"/>
                <a:gd name="T1" fmla="*/ 0 h 128"/>
                <a:gd name="T2" fmla="*/ 9 w 9"/>
                <a:gd name="T3" fmla="*/ 0 h 128"/>
                <a:gd name="T4" fmla="*/ 9 w 9"/>
                <a:gd name="T5" fmla="*/ 128 h 128"/>
                <a:gd name="T6" fmla="*/ 0 w 9"/>
                <a:gd name="T7" fmla="*/ 128 h 128"/>
                <a:gd name="T8" fmla="*/ 0 w 9"/>
                <a:gd name="T9" fmla="*/ 0 h 128"/>
                <a:gd name="T10" fmla="*/ 0 w 9"/>
                <a:gd name="T11" fmla="*/ 0 h 128"/>
                <a:gd name="T12" fmla="*/ 0 w 9"/>
                <a:gd name="T13" fmla="*/ 0 h 128"/>
                <a:gd name="T14" fmla="*/ 0 w 9"/>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8">
                  <a:moveTo>
                    <a:pt x="0" y="0"/>
                  </a:moveTo>
                  <a:lnTo>
                    <a:pt x="9" y="0"/>
                  </a:lnTo>
                  <a:lnTo>
                    <a:pt x="9" y="128"/>
                  </a:lnTo>
                  <a:lnTo>
                    <a:pt x="0" y="128"/>
                  </a:lnTo>
                  <a:lnTo>
                    <a:pt x="0" y="0"/>
                  </a:lnTo>
                  <a:lnTo>
                    <a:pt x="0" y="0"/>
                  </a:lnTo>
                  <a:lnTo>
                    <a:pt x="0" y="0"/>
                  </a:lnTo>
                  <a:lnTo>
                    <a:pt x="0" y="0"/>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4" name="Freeform 17"/>
            <p:cNvSpPr>
              <a:spLocks/>
            </p:cNvSpPr>
            <p:nvPr/>
          </p:nvSpPr>
          <p:spPr bwMode="auto">
            <a:xfrm>
              <a:off x="2769" y="2097"/>
              <a:ext cx="7" cy="75"/>
            </a:xfrm>
            <a:custGeom>
              <a:avLst/>
              <a:gdLst>
                <a:gd name="T0" fmla="*/ 0 w 7"/>
                <a:gd name="T1" fmla="*/ 0 h 75"/>
                <a:gd name="T2" fmla="*/ 7 w 7"/>
                <a:gd name="T3" fmla="*/ 0 h 75"/>
                <a:gd name="T4" fmla="*/ 7 w 7"/>
                <a:gd name="T5" fmla="*/ 75 h 75"/>
                <a:gd name="T6" fmla="*/ 0 w 7"/>
                <a:gd name="T7" fmla="*/ 75 h 75"/>
                <a:gd name="T8" fmla="*/ 0 w 7"/>
                <a:gd name="T9" fmla="*/ 0 h 75"/>
                <a:gd name="T10" fmla="*/ 0 w 7"/>
                <a:gd name="T11" fmla="*/ 0 h 75"/>
                <a:gd name="T12" fmla="*/ 0 w 7"/>
                <a:gd name="T13" fmla="*/ 0 h 75"/>
                <a:gd name="T14" fmla="*/ 0 w 7"/>
                <a:gd name="T15" fmla="*/ 0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5">
                  <a:moveTo>
                    <a:pt x="0" y="0"/>
                  </a:moveTo>
                  <a:lnTo>
                    <a:pt x="7" y="0"/>
                  </a:lnTo>
                  <a:lnTo>
                    <a:pt x="7" y="75"/>
                  </a:lnTo>
                  <a:lnTo>
                    <a:pt x="0" y="75"/>
                  </a:lnTo>
                  <a:lnTo>
                    <a:pt x="0" y="0"/>
                  </a:lnTo>
                  <a:lnTo>
                    <a:pt x="0" y="0"/>
                  </a:lnTo>
                  <a:lnTo>
                    <a:pt x="0" y="0"/>
                  </a:lnTo>
                  <a:lnTo>
                    <a:pt x="0" y="0"/>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5" name="Oval 18"/>
            <p:cNvSpPr>
              <a:spLocks noChangeArrowheads="1"/>
            </p:cNvSpPr>
            <p:nvPr/>
          </p:nvSpPr>
          <p:spPr bwMode="auto">
            <a:xfrm>
              <a:off x="2628" y="2163"/>
              <a:ext cx="19" cy="19"/>
            </a:xfrm>
            <a:prstGeom prst="ellipse">
              <a:avLst/>
            </a:pr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6" name="Oval 19"/>
            <p:cNvSpPr>
              <a:spLocks noChangeArrowheads="1"/>
            </p:cNvSpPr>
            <p:nvPr/>
          </p:nvSpPr>
          <p:spPr bwMode="auto">
            <a:xfrm>
              <a:off x="2762" y="2163"/>
              <a:ext cx="19" cy="19"/>
            </a:xfrm>
            <a:prstGeom prst="ellipse">
              <a:avLst/>
            </a:pr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7" name="Freeform 20"/>
            <p:cNvSpPr>
              <a:spLocks/>
            </p:cNvSpPr>
            <p:nvPr/>
          </p:nvSpPr>
          <p:spPr bwMode="auto">
            <a:xfrm>
              <a:off x="2929" y="2153"/>
              <a:ext cx="81" cy="31"/>
            </a:xfrm>
            <a:custGeom>
              <a:avLst/>
              <a:gdLst>
                <a:gd name="T0" fmla="*/ 79 w 81"/>
                <a:gd name="T1" fmla="*/ 31 h 31"/>
                <a:gd name="T2" fmla="*/ 79 w 81"/>
                <a:gd name="T3" fmla="*/ 31 h 31"/>
                <a:gd name="T4" fmla="*/ 79 w 81"/>
                <a:gd name="T5" fmla="*/ 31 h 31"/>
                <a:gd name="T6" fmla="*/ 81 w 81"/>
                <a:gd name="T7" fmla="*/ 31 h 31"/>
                <a:gd name="T8" fmla="*/ 79 w 81"/>
                <a:gd name="T9" fmla="*/ 29 h 31"/>
                <a:gd name="T10" fmla="*/ 67 w 81"/>
                <a:gd name="T11" fmla="*/ 2 h 31"/>
                <a:gd name="T12" fmla="*/ 67 w 81"/>
                <a:gd name="T13" fmla="*/ 2 h 31"/>
                <a:gd name="T14" fmla="*/ 62 w 81"/>
                <a:gd name="T15" fmla="*/ 0 h 31"/>
                <a:gd name="T16" fmla="*/ 62 w 81"/>
                <a:gd name="T17" fmla="*/ 0 h 31"/>
                <a:gd name="T18" fmla="*/ 17 w 81"/>
                <a:gd name="T19" fmla="*/ 0 h 31"/>
                <a:gd name="T20" fmla="*/ 17 w 81"/>
                <a:gd name="T21" fmla="*/ 0 h 31"/>
                <a:gd name="T22" fmla="*/ 17 w 81"/>
                <a:gd name="T23" fmla="*/ 2 h 31"/>
                <a:gd name="T24" fmla="*/ 17 w 81"/>
                <a:gd name="T25" fmla="*/ 2 h 31"/>
                <a:gd name="T26" fmla="*/ 0 w 81"/>
                <a:gd name="T27" fmla="*/ 29 h 31"/>
                <a:gd name="T28" fmla="*/ 0 w 81"/>
                <a:gd name="T29" fmla="*/ 31 h 31"/>
                <a:gd name="T30" fmla="*/ 0 w 81"/>
                <a:gd name="T31" fmla="*/ 31 h 31"/>
                <a:gd name="T32" fmla="*/ 2 w 81"/>
                <a:gd name="T33" fmla="*/ 31 h 31"/>
                <a:gd name="T34" fmla="*/ 79 w 81"/>
                <a:gd name="T35" fmla="*/ 31 h 31"/>
                <a:gd name="T36" fmla="*/ 79 w 81"/>
                <a:gd name="T37" fmla="*/ 31 h 31"/>
                <a:gd name="T38" fmla="*/ 79 w 81"/>
                <a:gd name="T39" fmla="*/ 31 h 31"/>
                <a:gd name="T40" fmla="*/ 79 w 81"/>
                <a:gd name="T41" fmla="*/ 31 h 31"/>
                <a:gd name="T42" fmla="*/ 79 w 81"/>
                <a:gd name="T4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31">
                  <a:moveTo>
                    <a:pt x="79" y="31"/>
                  </a:moveTo>
                  <a:lnTo>
                    <a:pt x="79" y="31"/>
                  </a:lnTo>
                  <a:lnTo>
                    <a:pt x="79" y="31"/>
                  </a:lnTo>
                  <a:lnTo>
                    <a:pt x="81" y="31"/>
                  </a:lnTo>
                  <a:lnTo>
                    <a:pt x="79" y="29"/>
                  </a:lnTo>
                  <a:lnTo>
                    <a:pt x="67" y="2"/>
                  </a:lnTo>
                  <a:lnTo>
                    <a:pt x="67" y="2"/>
                  </a:lnTo>
                  <a:lnTo>
                    <a:pt x="62" y="0"/>
                  </a:lnTo>
                  <a:lnTo>
                    <a:pt x="62" y="0"/>
                  </a:lnTo>
                  <a:lnTo>
                    <a:pt x="17" y="0"/>
                  </a:lnTo>
                  <a:lnTo>
                    <a:pt x="17" y="0"/>
                  </a:lnTo>
                  <a:lnTo>
                    <a:pt x="17" y="2"/>
                  </a:lnTo>
                  <a:lnTo>
                    <a:pt x="17" y="2"/>
                  </a:lnTo>
                  <a:lnTo>
                    <a:pt x="0" y="29"/>
                  </a:lnTo>
                  <a:lnTo>
                    <a:pt x="0" y="31"/>
                  </a:lnTo>
                  <a:lnTo>
                    <a:pt x="0" y="31"/>
                  </a:lnTo>
                  <a:lnTo>
                    <a:pt x="2" y="31"/>
                  </a:lnTo>
                  <a:lnTo>
                    <a:pt x="79" y="31"/>
                  </a:lnTo>
                  <a:lnTo>
                    <a:pt x="79" y="31"/>
                  </a:lnTo>
                  <a:lnTo>
                    <a:pt x="79" y="31"/>
                  </a:lnTo>
                  <a:lnTo>
                    <a:pt x="79" y="31"/>
                  </a:lnTo>
                  <a:lnTo>
                    <a:pt x="79" y="31"/>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8" name="Freeform 21"/>
            <p:cNvSpPr>
              <a:spLocks noEditPoints="1"/>
            </p:cNvSpPr>
            <p:nvPr/>
          </p:nvSpPr>
          <p:spPr bwMode="auto">
            <a:xfrm>
              <a:off x="2872" y="1991"/>
              <a:ext cx="196" cy="152"/>
            </a:xfrm>
            <a:custGeom>
              <a:avLst/>
              <a:gdLst>
                <a:gd name="T0" fmla="*/ 196 w 196"/>
                <a:gd name="T1" fmla="*/ 2 h 152"/>
                <a:gd name="T2" fmla="*/ 196 w 196"/>
                <a:gd name="T3" fmla="*/ 2 h 152"/>
                <a:gd name="T4" fmla="*/ 196 w 196"/>
                <a:gd name="T5" fmla="*/ 2 h 152"/>
                <a:gd name="T6" fmla="*/ 196 w 196"/>
                <a:gd name="T7" fmla="*/ 0 h 152"/>
                <a:gd name="T8" fmla="*/ 196 w 196"/>
                <a:gd name="T9" fmla="*/ 0 h 152"/>
                <a:gd name="T10" fmla="*/ 191 w 196"/>
                <a:gd name="T11" fmla="*/ 0 h 152"/>
                <a:gd name="T12" fmla="*/ 191 w 196"/>
                <a:gd name="T13" fmla="*/ 0 h 152"/>
                <a:gd name="T14" fmla="*/ 2 w 196"/>
                <a:gd name="T15" fmla="*/ 0 h 152"/>
                <a:gd name="T16" fmla="*/ 2 w 196"/>
                <a:gd name="T17" fmla="*/ 0 h 152"/>
                <a:gd name="T18" fmla="*/ 0 w 196"/>
                <a:gd name="T19" fmla="*/ 0 h 152"/>
                <a:gd name="T20" fmla="*/ 0 w 196"/>
                <a:gd name="T21" fmla="*/ 2 h 152"/>
                <a:gd name="T22" fmla="*/ 0 w 196"/>
                <a:gd name="T23" fmla="*/ 2 h 152"/>
                <a:gd name="T24" fmla="*/ 0 w 196"/>
                <a:gd name="T25" fmla="*/ 5 h 152"/>
                <a:gd name="T26" fmla="*/ 0 w 196"/>
                <a:gd name="T27" fmla="*/ 140 h 152"/>
                <a:gd name="T28" fmla="*/ 0 w 196"/>
                <a:gd name="T29" fmla="*/ 140 h 152"/>
                <a:gd name="T30" fmla="*/ 0 w 196"/>
                <a:gd name="T31" fmla="*/ 143 h 152"/>
                <a:gd name="T32" fmla="*/ 0 w 196"/>
                <a:gd name="T33" fmla="*/ 143 h 152"/>
                <a:gd name="T34" fmla="*/ 0 w 196"/>
                <a:gd name="T35" fmla="*/ 143 h 152"/>
                <a:gd name="T36" fmla="*/ 2 w 196"/>
                <a:gd name="T37" fmla="*/ 143 h 152"/>
                <a:gd name="T38" fmla="*/ 2 w 196"/>
                <a:gd name="T39" fmla="*/ 143 h 152"/>
                <a:gd name="T40" fmla="*/ 83 w 196"/>
                <a:gd name="T41" fmla="*/ 143 h 152"/>
                <a:gd name="T42" fmla="*/ 83 w 196"/>
                <a:gd name="T43" fmla="*/ 150 h 152"/>
                <a:gd name="T44" fmla="*/ 83 w 196"/>
                <a:gd name="T45" fmla="*/ 152 h 152"/>
                <a:gd name="T46" fmla="*/ 83 w 196"/>
                <a:gd name="T47" fmla="*/ 152 h 152"/>
                <a:gd name="T48" fmla="*/ 86 w 196"/>
                <a:gd name="T49" fmla="*/ 152 h 152"/>
                <a:gd name="T50" fmla="*/ 114 w 196"/>
                <a:gd name="T51" fmla="*/ 152 h 152"/>
                <a:gd name="T52" fmla="*/ 114 w 196"/>
                <a:gd name="T53" fmla="*/ 152 h 152"/>
                <a:gd name="T54" fmla="*/ 114 w 196"/>
                <a:gd name="T55" fmla="*/ 152 h 152"/>
                <a:gd name="T56" fmla="*/ 117 w 196"/>
                <a:gd name="T57" fmla="*/ 150 h 152"/>
                <a:gd name="T58" fmla="*/ 117 w 196"/>
                <a:gd name="T59" fmla="*/ 150 h 152"/>
                <a:gd name="T60" fmla="*/ 117 w 196"/>
                <a:gd name="T61" fmla="*/ 143 h 152"/>
                <a:gd name="T62" fmla="*/ 191 w 196"/>
                <a:gd name="T63" fmla="*/ 143 h 152"/>
                <a:gd name="T64" fmla="*/ 196 w 196"/>
                <a:gd name="T65" fmla="*/ 143 h 152"/>
                <a:gd name="T66" fmla="*/ 196 w 196"/>
                <a:gd name="T67" fmla="*/ 143 h 152"/>
                <a:gd name="T68" fmla="*/ 196 w 196"/>
                <a:gd name="T69" fmla="*/ 143 h 152"/>
                <a:gd name="T70" fmla="*/ 196 w 196"/>
                <a:gd name="T71" fmla="*/ 143 h 152"/>
                <a:gd name="T72" fmla="*/ 196 w 196"/>
                <a:gd name="T73" fmla="*/ 140 h 152"/>
                <a:gd name="T74" fmla="*/ 196 w 196"/>
                <a:gd name="T75" fmla="*/ 140 h 152"/>
                <a:gd name="T76" fmla="*/ 196 w 196"/>
                <a:gd name="T77" fmla="*/ 5 h 152"/>
                <a:gd name="T78" fmla="*/ 196 w 196"/>
                <a:gd name="T79" fmla="*/ 2 h 152"/>
                <a:gd name="T80" fmla="*/ 196 w 196"/>
                <a:gd name="T81" fmla="*/ 2 h 152"/>
                <a:gd name="T82" fmla="*/ 196 w 196"/>
                <a:gd name="T83" fmla="*/ 2 h 152"/>
                <a:gd name="T84" fmla="*/ 177 w 196"/>
                <a:gd name="T85" fmla="*/ 121 h 152"/>
                <a:gd name="T86" fmla="*/ 21 w 196"/>
                <a:gd name="T87" fmla="*/ 121 h 152"/>
                <a:gd name="T88" fmla="*/ 21 w 196"/>
                <a:gd name="T89" fmla="*/ 22 h 152"/>
                <a:gd name="T90" fmla="*/ 177 w 196"/>
                <a:gd name="T91" fmla="*/ 22 h 152"/>
                <a:gd name="T92" fmla="*/ 177 w 196"/>
                <a:gd name="T93" fmla="*/ 121 h 152"/>
                <a:gd name="T94" fmla="*/ 177 w 196"/>
                <a:gd name="T95" fmla="*/ 121 h 152"/>
                <a:gd name="T96" fmla="*/ 177 w 196"/>
                <a:gd name="T97" fmla="*/ 12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6" h="152">
                  <a:moveTo>
                    <a:pt x="196" y="2"/>
                  </a:moveTo>
                  <a:lnTo>
                    <a:pt x="196" y="2"/>
                  </a:lnTo>
                  <a:lnTo>
                    <a:pt x="196" y="2"/>
                  </a:lnTo>
                  <a:lnTo>
                    <a:pt x="196" y="0"/>
                  </a:lnTo>
                  <a:lnTo>
                    <a:pt x="196" y="0"/>
                  </a:lnTo>
                  <a:lnTo>
                    <a:pt x="191" y="0"/>
                  </a:lnTo>
                  <a:lnTo>
                    <a:pt x="191" y="0"/>
                  </a:lnTo>
                  <a:lnTo>
                    <a:pt x="2" y="0"/>
                  </a:lnTo>
                  <a:lnTo>
                    <a:pt x="2" y="0"/>
                  </a:lnTo>
                  <a:lnTo>
                    <a:pt x="0" y="0"/>
                  </a:lnTo>
                  <a:lnTo>
                    <a:pt x="0" y="2"/>
                  </a:lnTo>
                  <a:lnTo>
                    <a:pt x="0" y="2"/>
                  </a:lnTo>
                  <a:lnTo>
                    <a:pt x="0" y="5"/>
                  </a:lnTo>
                  <a:lnTo>
                    <a:pt x="0" y="140"/>
                  </a:lnTo>
                  <a:lnTo>
                    <a:pt x="0" y="140"/>
                  </a:lnTo>
                  <a:lnTo>
                    <a:pt x="0" y="143"/>
                  </a:lnTo>
                  <a:lnTo>
                    <a:pt x="0" y="143"/>
                  </a:lnTo>
                  <a:lnTo>
                    <a:pt x="0" y="143"/>
                  </a:lnTo>
                  <a:lnTo>
                    <a:pt x="2" y="143"/>
                  </a:lnTo>
                  <a:lnTo>
                    <a:pt x="2" y="143"/>
                  </a:lnTo>
                  <a:lnTo>
                    <a:pt x="83" y="143"/>
                  </a:lnTo>
                  <a:lnTo>
                    <a:pt x="83" y="150"/>
                  </a:lnTo>
                  <a:lnTo>
                    <a:pt x="83" y="152"/>
                  </a:lnTo>
                  <a:lnTo>
                    <a:pt x="83" y="152"/>
                  </a:lnTo>
                  <a:lnTo>
                    <a:pt x="86" y="152"/>
                  </a:lnTo>
                  <a:lnTo>
                    <a:pt x="114" y="152"/>
                  </a:lnTo>
                  <a:lnTo>
                    <a:pt x="114" y="152"/>
                  </a:lnTo>
                  <a:lnTo>
                    <a:pt x="114" y="152"/>
                  </a:lnTo>
                  <a:lnTo>
                    <a:pt x="117" y="150"/>
                  </a:lnTo>
                  <a:lnTo>
                    <a:pt x="117" y="150"/>
                  </a:lnTo>
                  <a:lnTo>
                    <a:pt x="117" y="143"/>
                  </a:lnTo>
                  <a:lnTo>
                    <a:pt x="191" y="143"/>
                  </a:lnTo>
                  <a:lnTo>
                    <a:pt x="196" y="143"/>
                  </a:lnTo>
                  <a:lnTo>
                    <a:pt x="196" y="143"/>
                  </a:lnTo>
                  <a:lnTo>
                    <a:pt x="196" y="143"/>
                  </a:lnTo>
                  <a:lnTo>
                    <a:pt x="196" y="143"/>
                  </a:lnTo>
                  <a:lnTo>
                    <a:pt x="196" y="140"/>
                  </a:lnTo>
                  <a:lnTo>
                    <a:pt x="196" y="140"/>
                  </a:lnTo>
                  <a:lnTo>
                    <a:pt x="196" y="5"/>
                  </a:lnTo>
                  <a:lnTo>
                    <a:pt x="196" y="2"/>
                  </a:lnTo>
                  <a:lnTo>
                    <a:pt x="196" y="2"/>
                  </a:lnTo>
                  <a:lnTo>
                    <a:pt x="196" y="2"/>
                  </a:lnTo>
                  <a:close/>
                  <a:moveTo>
                    <a:pt x="177" y="121"/>
                  </a:moveTo>
                  <a:lnTo>
                    <a:pt x="21" y="121"/>
                  </a:lnTo>
                  <a:lnTo>
                    <a:pt x="21" y="22"/>
                  </a:lnTo>
                  <a:lnTo>
                    <a:pt x="177" y="22"/>
                  </a:lnTo>
                  <a:lnTo>
                    <a:pt x="177" y="121"/>
                  </a:lnTo>
                  <a:lnTo>
                    <a:pt x="177" y="121"/>
                  </a:lnTo>
                  <a:lnTo>
                    <a:pt x="177" y="121"/>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9" name="Freeform 22"/>
            <p:cNvSpPr>
              <a:spLocks/>
            </p:cNvSpPr>
            <p:nvPr/>
          </p:nvSpPr>
          <p:spPr bwMode="auto">
            <a:xfrm>
              <a:off x="2613" y="2090"/>
              <a:ext cx="48" cy="17"/>
            </a:xfrm>
            <a:custGeom>
              <a:avLst/>
              <a:gdLst>
                <a:gd name="T0" fmla="*/ 48 w 48"/>
                <a:gd name="T1" fmla="*/ 17 h 17"/>
                <a:gd name="T2" fmla="*/ 48 w 48"/>
                <a:gd name="T3" fmla="*/ 17 h 17"/>
                <a:gd name="T4" fmla="*/ 48 w 48"/>
                <a:gd name="T5" fmla="*/ 17 h 17"/>
                <a:gd name="T6" fmla="*/ 48 w 48"/>
                <a:gd name="T7" fmla="*/ 17 h 17"/>
                <a:gd name="T8" fmla="*/ 48 w 48"/>
                <a:gd name="T9" fmla="*/ 17 h 17"/>
                <a:gd name="T10" fmla="*/ 39 w 48"/>
                <a:gd name="T11" fmla="*/ 2 h 17"/>
                <a:gd name="T12" fmla="*/ 39 w 48"/>
                <a:gd name="T13" fmla="*/ 0 h 17"/>
                <a:gd name="T14" fmla="*/ 39 w 48"/>
                <a:gd name="T15" fmla="*/ 0 h 17"/>
                <a:gd name="T16" fmla="*/ 36 w 48"/>
                <a:gd name="T17" fmla="*/ 0 h 17"/>
                <a:gd name="T18" fmla="*/ 10 w 48"/>
                <a:gd name="T19" fmla="*/ 0 h 17"/>
                <a:gd name="T20" fmla="*/ 10 w 48"/>
                <a:gd name="T21" fmla="*/ 0 h 17"/>
                <a:gd name="T22" fmla="*/ 10 w 48"/>
                <a:gd name="T23" fmla="*/ 0 h 17"/>
                <a:gd name="T24" fmla="*/ 8 w 48"/>
                <a:gd name="T25" fmla="*/ 2 h 17"/>
                <a:gd name="T26" fmla="*/ 0 w 48"/>
                <a:gd name="T27" fmla="*/ 17 h 17"/>
                <a:gd name="T28" fmla="*/ 0 w 48"/>
                <a:gd name="T29" fmla="*/ 17 h 17"/>
                <a:gd name="T30" fmla="*/ 0 w 48"/>
                <a:gd name="T31" fmla="*/ 17 h 17"/>
                <a:gd name="T32" fmla="*/ 0 w 48"/>
                <a:gd name="T33" fmla="*/ 17 h 17"/>
                <a:gd name="T34" fmla="*/ 48 w 48"/>
                <a:gd name="T35" fmla="*/ 17 h 17"/>
                <a:gd name="T36" fmla="*/ 48 w 48"/>
                <a:gd name="T37" fmla="*/ 17 h 17"/>
                <a:gd name="T38" fmla="*/ 48 w 48"/>
                <a:gd name="T39" fmla="*/ 17 h 17"/>
                <a:gd name="T40" fmla="*/ 48 w 48"/>
                <a:gd name="T41" fmla="*/ 17 h 17"/>
                <a:gd name="T42" fmla="*/ 48 w 48"/>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8" y="17"/>
                  </a:moveTo>
                  <a:lnTo>
                    <a:pt x="48" y="17"/>
                  </a:lnTo>
                  <a:lnTo>
                    <a:pt x="48" y="17"/>
                  </a:lnTo>
                  <a:lnTo>
                    <a:pt x="48" y="17"/>
                  </a:lnTo>
                  <a:lnTo>
                    <a:pt x="48" y="17"/>
                  </a:lnTo>
                  <a:lnTo>
                    <a:pt x="39" y="2"/>
                  </a:lnTo>
                  <a:lnTo>
                    <a:pt x="39" y="0"/>
                  </a:lnTo>
                  <a:lnTo>
                    <a:pt x="39" y="0"/>
                  </a:lnTo>
                  <a:lnTo>
                    <a:pt x="36" y="0"/>
                  </a:lnTo>
                  <a:lnTo>
                    <a:pt x="10" y="0"/>
                  </a:lnTo>
                  <a:lnTo>
                    <a:pt x="10" y="0"/>
                  </a:lnTo>
                  <a:lnTo>
                    <a:pt x="10" y="0"/>
                  </a:lnTo>
                  <a:lnTo>
                    <a:pt x="8" y="2"/>
                  </a:lnTo>
                  <a:lnTo>
                    <a:pt x="0" y="17"/>
                  </a:lnTo>
                  <a:lnTo>
                    <a:pt x="0" y="17"/>
                  </a:lnTo>
                  <a:lnTo>
                    <a:pt x="0" y="17"/>
                  </a:lnTo>
                  <a:lnTo>
                    <a:pt x="0" y="17"/>
                  </a:lnTo>
                  <a:lnTo>
                    <a:pt x="48" y="17"/>
                  </a:lnTo>
                  <a:lnTo>
                    <a:pt x="48" y="17"/>
                  </a:lnTo>
                  <a:lnTo>
                    <a:pt x="48" y="17"/>
                  </a:lnTo>
                  <a:lnTo>
                    <a:pt x="48" y="17"/>
                  </a:lnTo>
                  <a:lnTo>
                    <a:pt x="48" y="17"/>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0" name="Freeform 23"/>
            <p:cNvSpPr>
              <a:spLocks noEditPoints="1"/>
            </p:cNvSpPr>
            <p:nvPr/>
          </p:nvSpPr>
          <p:spPr bwMode="auto">
            <a:xfrm>
              <a:off x="2575" y="1989"/>
              <a:ext cx="122" cy="94"/>
            </a:xfrm>
            <a:custGeom>
              <a:avLst/>
              <a:gdLst>
                <a:gd name="T0" fmla="*/ 120 w 122"/>
                <a:gd name="T1" fmla="*/ 0 h 94"/>
                <a:gd name="T2" fmla="*/ 3 w 122"/>
                <a:gd name="T3" fmla="*/ 0 h 94"/>
                <a:gd name="T4" fmla="*/ 3 w 122"/>
                <a:gd name="T5" fmla="*/ 0 h 94"/>
                <a:gd name="T6" fmla="*/ 3 w 122"/>
                <a:gd name="T7" fmla="*/ 0 h 94"/>
                <a:gd name="T8" fmla="*/ 3 w 122"/>
                <a:gd name="T9" fmla="*/ 0 h 94"/>
                <a:gd name="T10" fmla="*/ 3 w 122"/>
                <a:gd name="T11" fmla="*/ 0 h 94"/>
                <a:gd name="T12" fmla="*/ 3 w 122"/>
                <a:gd name="T13" fmla="*/ 2 h 94"/>
                <a:gd name="T14" fmla="*/ 0 w 122"/>
                <a:gd name="T15" fmla="*/ 2 h 94"/>
                <a:gd name="T16" fmla="*/ 0 w 122"/>
                <a:gd name="T17" fmla="*/ 84 h 94"/>
                <a:gd name="T18" fmla="*/ 3 w 122"/>
                <a:gd name="T19" fmla="*/ 84 h 94"/>
                <a:gd name="T20" fmla="*/ 3 w 122"/>
                <a:gd name="T21" fmla="*/ 87 h 94"/>
                <a:gd name="T22" fmla="*/ 3 w 122"/>
                <a:gd name="T23" fmla="*/ 87 h 94"/>
                <a:gd name="T24" fmla="*/ 3 w 122"/>
                <a:gd name="T25" fmla="*/ 87 h 94"/>
                <a:gd name="T26" fmla="*/ 3 w 122"/>
                <a:gd name="T27" fmla="*/ 87 h 94"/>
                <a:gd name="T28" fmla="*/ 3 w 122"/>
                <a:gd name="T29" fmla="*/ 87 h 94"/>
                <a:gd name="T30" fmla="*/ 53 w 122"/>
                <a:gd name="T31" fmla="*/ 87 h 94"/>
                <a:gd name="T32" fmla="*/ 53 w 122"/>
                <a:gd name="T33" fmla="*/ 94 h 94"/>
                <a:gd name="T34" fmla="*/ 53 w 122"/>
                <a:gd name="T35" fmla="*/ 94 h 94"/>
                <a:gd name="T36" fmla="*/ 53 w 122"/>
                <a:gd name="T37" fmla="*/ 94 h 94"/>
                <a:gd name="T38" fmla="*/ 55 w 122"/>
                <a:gd name="T39" fmla="*/ 94 h 94"/>
                <a:gd name="T40" fmla="*/ 70 w 122"/>
                <a:gd name="T41" fmla="*/ 94 h 94"/>
                <a:gd name="T42" fmla="*/ 70 w 122"/>
                <a:gd name="T43" fmla="*/ 94 h 94"/>
                <a:gd name="T44" fmla="*/ 72 w 122"/>
                <a:gd name="T45" fmla="*/ 94 h 94"/>
                <a:gd name="T46" fmla="*/ 72 w 122"/>
                <a:gd name="T47" fmla="*/ 94 h 94"/>
                <a:gd name="T48" fmla="*/ 72 w 122"/>
                <a:gd name="T49" fmla="*/ 94 h 94"/>
                <a:gd name="T50" fmla="*/ 72 w 122"/>
                <a:gd name="T51" fmla="*/ 87 h 94"/>
                <a:gd name="T52" fmla="*/ 120 w 122"/>
                <a:gd name="T53" fmla="*/ 87 h 94"/>
                <a:gd name="T54" fmla="*/ 120 w 122"/>
                <a:gd name="T55" fmla="*/ 87 h 94"/>
                <a:gd name="T56" fmla="*/ 120 w 122"/>
                <a:gd name="T57" fmla="*/ 87 h 94"/>
                <a:gd name="T58" fmla="*/ 122 w 122"/>
                <a:gd name="T59" fmla="*/ 87 h 94"/>
                <a:gd name="T60" fmla="*/ 122 w 122"/>
                <a:gd name="T61" fmla="*/ 87 h 94"/>
                <a:gd name="T62" fmla="*/ 122 w 122"/>
                <a:gd name="T63" fmla="*/ 84 h 94"/>
                <a:gd name="T64" fmla="*/ 122 w 122"/>
                <a:gd name="T65" fmla="*/ 84 h 94"/>
                <a:gd name="T66" fmla="*/ 122 w 122"/>
                <a:gd name="T67" fmla="*/ 2 h 94"/>
                <a:gd name="T68" fmla="*/ 122 w 122"/>
                <a:gd name="T69" fmla="*/ 2 h 94"/>
                <a:gd name="T70" fmla="*/ 122 w 122"/>
                <a:gd name="T71" fmla="*/ 0 h 94"/>
                <a:gd name="T72" fmla="*/ 122 w 122"/>
                <a:gd name="T73" fmla="*/ 0 h 94"/>
                <a:gd name="T74" fmla="*/ 120 w 122"/>
                <a:gd name="T75" fmla="*/ 0 h 94"/>
                <a:gd name="T76" fmla="*/ 120 w 122"/>
                <a:gd name="T77" fmla="*/ 0 h 94"/>
                <a:gd name="T78" fmla="*/ 120 w 122"/>
                <a:gd name="T79" fmla="*/ 0 h 94"/>
                <a:gd name="T80" fmla="*/ 120 w 122"/>
                <a:gd name="T81" fmla="*/ 0 h 94"/>
                <a:gd name="T82" fmla="*/ 120 w 122"/>
                <a:gd name="T83" fmla="*/ 0 h 94"/>
                <a:gd name="T84" fmla="*/ 120 w 122"/>
                <a:gd name="T85" fmla="*/ 0 h 94"/>
                <a:gd name="T86" fmla="*/ 120 w 122"/>
                <a:gd name="T87" fmla="*/ 0 h 94"/>
                <a:gd name="T88" fmla="*/ 120 w 122"/>
                <a:gd name="T89" fmla="*/ 0 h 94"/>
                <a:gd name="T90" fmla="*/ 110 w 122"/>
                <a:gd name="T91" fmla="*/ 74 h 94"/>
                <a:gd name="T92" fmla="*/ 15 w 122"/>
                <a:gd name="T93" fmla="*/ 74 h 94"/>
                <a:gd name="T94" fmla="*/ 15 w 122"/>
                <a:gd name="T95" fmla="*/ 12 h 94"/>
                <a:gd name="T96" fmla="*/ 110 w 122"/>
                <a:gd name="T97" fmla="*/ 12 h 94"/>
                <a:gd name="T98" fmla="*/ 110 w 122"/>
                <a:gd name="T99" fmla="*/ 74 h 94"/>
                <a:gd name="T100" fmla="*/ 110 w 122"/>
                <a:gd name="T101" fmla="*/ 74 h 94"/>
                <a:gd name="T102" fmla="*/ 110 w 122"/>
                <a:gd name="T103" fmla="*/ 74 h 94"/>
                <a:gd name="T104" fmla="*/ 110 w 122"/>
                <a:gd name="T105" fmla="*/ 74 h 94"/>
                <a:gd name="T106" fmla="*/ 110 w 122"/>
                <a:gd name="T107" fmla="*/ 7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94">
                  <a:moveTo>
                    <a:pt x="120" y="0"/>
                  </a:moveTo>
                  <a:lnTo>
                    <a:pt x="3" y="0"/>
                  </a:lnTo>
                  <a:lnTo>
                    <a:pt x="3" y="0"/>
                  </a:lnTo>
                  <a:lnTo>
                    <a:pt x="3" y="0"/>
                  </a:lnTo>
                  <a:lnTo>
                    <a:pt x="3" y="0"/>
                  </a:lnTo>
                  <a:lnTo>
                    <a:pt x="3" y="0"/>
                  </a:lnTo>
                  <a:lnTo>
                    <a:pt x="3" y="2"/>
                  </a:lnTo>
                  <a:lnTo>
                    <a:pt x="0" y="2"/>
                  </a:lnTo>
                  <a:lnTo>
                    <a:pt x="0" y="84"/>
                  </a:lnTo>
                  <a:lnTo>
                    <a:pt x="3" y="84"/>
                  </a:lnTo>
                  <a:lnTo>
                    <a:pt x="3" y="87"/>
                  </a:lnTo>
                  <a:lnTo>
                    <a:pt x="3" y="87"/>
                  </a:lnTo>
                  <a:lnTo>
                    <a:pt x="3" y="87"/>
                  </a:lnTo>
                  <a:lnTo>
                    <a:pt x="3" y="87"/>
                  </a:lnTo>
                  <a:lnTo>
                    <a:pt x="3" y="87"/>
                  </a:lnTo>
                  <a:lnTo>
                    <a:pt x="53" y="87"/>
                  </a:lnTo>
                  <a:lnTo>
                    <a:pt x="53" y="94"/>
                  </a:lnTo>
                  <a:lnTo>
                    <a:pt x="53" y="94"/>
                  </a:lnTo>
                  <a:lnTo>
                    <a:pt x="53" y="94"/>
                  </a:lnTo>
                  <a:lnTo>
                    <a:pt x="55" y="94"/>
                  </a:lnTo>
                  <a:lnTo>
                    <a:pt x="70" y="94"/>
                  </a:lnTo>
                  <a:lnTo>
                    <a:pt x="70" y="94"/>
                  </a:lnTo>
                  <a:lnTo>
                    <a:pt x="72" y="94"/>
                  </a:lnTo>
                  <a:lnTo>
                    <a:pt x="72" y="94"/>
                  </a:lnTo>
                  <a:lnTo>
                    <a:pt x="72" y="94"/>
                  </a:lnTo>
                  <a:lnTo>
                    <a:pt x="72" y="87"/>
                  </a:lnTo>
                  <a:lnTo>
                    <a:pt x="120" y="87"/>
                  </a:lnTo>
                  <a:lnTo>
                    <a:pt x="120" y="87"/>
                  </a:lnTo>
                  <a:lnTo>
                    <a:pt x="120" y="87"/>
                  </a:lnTo>
                  <a:lnTo>
                    <a:pt x="122" y="87"/>
                  </a:lnTo>
                  <a:lnTo>
                    <a:pt x="122" y="87"/>
                  </a:lnTo>
                  <a:lnTo>
                    <a:pt x="122" y="84"/>
                  </a:lnTo>
                  <a:lnTo>
                    <a:pt x="122" y="84"/>
                  </a:lnTo>
                  <a:lnTo>
                    <a:pt x="122" y="2"/>
                  </a:lnTo>
                  <a:lnTo>
                    <a:pt x="122" y="2"/>
                  </a:lnTo>
                  <a:lnTo>
                    <a:pt x="122" y="0"/>
                  </a:lnTo>
                  <a:lnTo>
                    <a:pt x="122" y="0"/>
                  </a:lnTo>
                  <a:lnTo>
                    <a:pt x="120" y="0"/>
                  </a:lnTo>
                  <a:lnTo>
                    <a:pt x="120" y="0"/>
                  </a:lnTo>
                  <a:lnTo>
                    <a:pt x="120" y="0"/>
                  </a:lnTo>
                  <a:lnTo>
                    <a:pt x="120" y="0"/>
                  </a:lnTo>
                  <a:lnTo>
                    <a:pt x="120" y="0"/>
                  </a:lnTo>
                  <a:lnTo>
                    <a:pt x="120" y="0"/>
                  </a:lnTo>
                  <a:lnTo>
                    <a:pt x="120" y="0"/>
                  </a:lnTo>
                  <a:lnTo>
                    <a:pt x="120" y="0"/>
                  </a:lnTo>
                  <a:close/>
                  <a:moveTo>
                    <a:pt x="110" y="74"/>
                  </a:moveTo>
                  <a:lnTo>
                    <a:pt x="15" y="74"/>
                  </a:lnTo>
                  <a:lnTo>
                    <a:pt x="15" y="12"/>
                  </a:lnTo>
                  <a:lnTo>
                    <a:pt x="110" y="12"/>
                  </a:lnTo>
                  <a:lnTo>
                    <a:pt x="110" y="74"/>
                  </a:lnTo>
                  <a:lnTo>
                    <a:pt x="110" y="74"/>
                  </a:lnTo>
                  <a:lnTo>
                    <a:pt x="110" y="74"/>
                  </a:lnTo>
                  <a:lnTo>
                    <a:pt x="110" y="74"/>
                  </a:lnTo>
                  <a:lnTo>
                    <a:pt x="110" y="74"/>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1" name="Freeform 24"/>
            <p:cNvSpPr>
              <a:spLocks/>
            </p:cNvSpPr>
            <p:nvPr/>
          </p:nvSpPr>
          <p:spPr bwMode="auto">
            <a:xfrm>
              <a:off x="2613" y="2312"/>
              <a:ext cx="48" cy="20"/>
            </a:xfrm>
            <a:custGeom>
              <a:avLst/>
              <a:gdLst>
                <a:gd name="T0" fmla="*/ 48 w 48"/>
                <a:gd name="T1" fmla="*/ 20 h 20"/>
                <a:gd name="T2" fmla="*/ 48 w 48"/>
                <a:gd name="T3" fmla="*/ 20 h 20"/>
                <a:gd name="T4" fmla="*/ 48 w 48"/>
                <a:gd name="T5" fmla="*/ 20 h 20"/>
                <a:gd name="T6" fmla="*/ 48 w 48"/>
                <a:gd name="T7" fmla="*/ 20 h 20"/>
                <a:gd name="T8" fmla="*/ 48 w 48"/>
                <a:gd name="T9" fmla="*/ 20 h 20"/>
                <a:gd name="T10" fmla="*/ 39 w 48"/>
                <a:gd name="T11" fmla="*/ 0 h 20"/>
                <a:gd name="T12" fmla="*/ 39 w 48"/>
                <a:gd name="T13" fmla="*/ 0 h 20"/>
                <a:gd name="T14" fmla="*/ 39 w 48"/>
                <a:gd name="T15" fmla="*/ 0 h 20"/>
                <a:gd name="T16" fmla="*/ 36 w 48"/>
                <a:gd name="T17" fmla="*/ 0 h 20"/>
                <a:gd name="T18" fmla="*/ 10 w 48"/>
                <a:gd name="T19" fmla="*/ 0 h 20"/>
                <a:gd name="T20" fmla="*/ 10 w 48"/>
                <a:gd name="T21" fmla="*/ 0 h 20"/>
                <a:gd name="T22" fmla="*/ 10 w 48"/>
                <a:gd name="T23" fmla="*/ 0 h 20"/>
                <a:gd name="T24" fmla="*/ 8 w 48"/>
                <a:gd name="T25" fmla="*/ 0 h 20"/>
                <a:gd name="T26" fmla="*/ 0 w 48"/>
                <a:gd name="T27" fmla="*/ 20 h 20"/>
                <a:gd name="T28" fmla="*/ 0 w 48"/>
                <a:gd name="T29" fmla="*/ 20 h 20"/>
                <a:gd name="T30" fmla="*/ 0 w 48"/>
                <a:gd name="T31" fmla="*/ 20 h 20"/>
                <a:gd name="T32" fmla="*/ 0 w 48"/>
                <a:gd name="T33" fmla="*/ 20 h 20"/>
                <a:gd name="T34" fmla="*/ 48 w 48"/>
                <a:gd name="T35" fmla="*/ 20 h 20"/>
                <a:gd name="T36" fmla="*/ 48 w 48"/>
                <a:gd name="T37" fmla="*/ 20 h 20"/>
                <a:gd name="T38" fmla="*/ 48 w 48"/>
                <a:gd name="T39" fmla="*/ 20 h 20"/>
                <a:gd name="T40" fmla="*/ 48 w 48"/>
                <a:gd name="T41" fmla="*/ 20 h 20"/>
                <a:gd name="T42" fmla="*/ 48 w 48"/>
                <a:gd name="T4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0">
                  <a:moveTo>
                    <a:pt x="48" y="20"/>
                  </a:moveTo>
                  <a:lnTo>
                    <a:pt x="48" y="20"/>
                  </a:lnTo>
                  <a:lnTo>
                    <a:pt x="48" y="20"/>
                  </a:lnTo>
                  <a:lnTo>
                    <a:pt x="48" y="20"/>
                  </a:lnTo>
                  <a:lnTo>
                    <a:pt x="48" y="20"/>
                  </a:lnTo>
                  <a:lnTo>
                    <a:pt x="39" y="0"/>
                  </a:lnTo>
                  <a:lnTo>
                    <a:pt x="39" y="0"/>
                  </a:lnTo>
                  <a:lnTo>
                    <a:pt x="39" y="0"/>
                  </a:lnTo>
                  <a:lnTo>
                    <a:pt x="36" y="0"/>
                  </a:lnTo>
                  <a:lnTo>
                    <a:pt x="10" y="0"/>
                  </a:lnTo>
                  <a:lnTo>
                    <a:pt x="10" y="0"/>
                  </a:lnTo>
                  <a:lnTo>
                    <a:pt x="10" y="0"/>
                  </a:lnTo>
                  <a:lnTo>
                    <a:pt x="8" y="0"/>
                  </a:lnTo>
                  <a:lnTo>
                    <a:pt x="0" y="20"/>
                  </a:lnTo>
                  <a:lnTo>
                    <a:pt x="0" y="20"/>
                  </a:lnTo>
                  <a:lnTo>
                    <a:pt x="0" y="20"/>
                  </a:lnTo>
                  <a:lnTo>
                    <a:pt x="0" y="20"/>
                  </a:lnTo>
                  <a:lnTo>
                    <a:pt x="48" y="20"/>
                  </a:lnTo>
                  <a:lnTo>
                    <a:pt x="48" y="20"/>
                  </a:lnTo>
                  <a:lnTo>
                    <a:pt x="48" y="20"/>
                  </a:lnTo>
                  <a:lnTo>
                    <a:pt x="48" y="20"/>
                  </a:lnTo>
                  <a:lnTo>
                    <a:pt x="48" y="20"/>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2" name="Freeform 25"/>
            <p:cNvSpPr>
              <a:spLocks noEditPoints="1"/>
            </p:cNvSpPr>
            <p:nvPr/>
          </p:nvSpPr>
          <p:spPr bwMode="auto">
            <a:xfrm>
              <a:off x="2575" y="2213"/>
              <a:ext cx="122" cy="92"/>
            </a:xfrm>
            <a:custGeom>
              <a:avLst/>
              <a:gdLst>
                <a:gd name="T0" fmla="*/ 120 w 122"/>
                <a:gd name="T1" fmla="*/ 0 h 92"/>
                <a:gd name="T2" fmla="*/ 3 w 122"/>
                <a:gd name="T3" fmla="*/ 0 h 92"/>
                <a:gd name="T4" fmla="*/ 3 w 122"/>
                <a:gd name="T5" fmla="*/ 0 h 92"/>
                <a:gd name="T6" fmla="*/ 3 w 122"/>
                <a:gd name="T7" fmla="*/ 0 h 92"/>
                <a:gd name="T8" fmla="*/ 3 w 122"/>
                <a:gd name="T9" fmla="*/ 0 h 92"/>
                <a:gd name="T10" fmla="*/ 3 w 122"/>
                <a:gd name="T11" fmla="*/ 0 h 92"/>
                <a:gd name="T12" fmla="*/ 3 w 122"/>
                <a:gd name="T13" fmla="*/ 0 h 92"/>
                <a:gd name="T14" fmla="*/ 0 w 122"/>
                <a:gd name="T15" fmla="*/ 3 h 92"/>
                <a:gd name="T16" fmla="*/ 0 w 122"/>
                <a:gd name="T17" fmla="*/ 85 h 92"/>
                <a:gd name="T18" fmla="*/ 3 w 122"/>
                <a:gd name="T19" fmla="*/ 85 h 92"/>
                <a:gd name="T20" fmla="*/ 3 w 122"/>
                <a:gd name="T21" fmla="*/ 85 h 92"/>
                <a:gd name="T22" fmla="*/ 3 w 122"/>
                <a:gd name="T23" fmla="*/ 87 h 92"/>
                <a:gd name="T24" fmla="*/ 3 w 122"/>
                <a:gd name="T25" fmla="*/ 87 h 92"/>
                <a:gd name="T26" fmla="*/ 3 w 122"/>
                <a:gd name="T27" fmla="*/ 87 h 92"/>
                <a:gd name="T28" fmla="*/ 3 w 122"/>
                <a:gd name="T29" fmla="*/ 87 h 92"/>
                <a:gd name="T30" fmla="*/ 53 w 122"/>
                <a:gd name="T31" fmla="*/ 87 h 92"/>
                <a:gd name="T32" fmla="*/ 53 w 122"/>
                <a:gd name="T33" fmla="*/ 92 h 92"/>
                <a:gd name="T34" fmla="*/ 53 w 122"/>
                <a:gd name="T35" fmla="*/ 92 h 92"/>
                <a:gd name="T36" fmla="*/ 53 w 122"/>
                <a:gd name="T37" fmla="*/ 92 h 92"/>
                <a:gd name="T38" fmla="*/ 55 w 122"/>
                <a:gd name="T39" fmla="*/ 92 h 92"/>
                <a:gd name="T40" fmla="*/ 70 w 122"/>
                <a:gd name="T41" fmla="*/ 92 h 92"/>
                <a:gd name="T42" fmla="*/ 70 w 122"/>
                <a:gd name="T43" fmla="*/ 92 h 92"/>
                <a:gd name="T44" fmla="*/ 72 w 122"/>
                <a:gd name="T45" fmla="*/ 92 h 92"/>
                <a:gd name="T46" fmla="*/ 72 w 122"/>
                <a:gd name="T47" fmla="*/ 92 h 92"/>
                <a:gd name="T48" fmla="*/ 72 w 122"/>
                <a:gd name="T49" fmla="*/ 92 h 92"/>
                <a:gd name="T50" fmla="*/ 72 w 122"/>
                <a:gd name="T51" fmla="*/ 87 h 92"/>
                <a:gd name="T52" fmla="*/ 120 w 122"/>
                <a:gd name="T53" fmla="*/ 87 h 92"/>
                <a:gd name="T54" fmla="*/ 120 w 122"/>
                <a:gd name="T55" fmla="*/ 87 h 92"/>
                <a:gd name="T56" fmla="*/ 120 w 122"/>
                <a:gd name="T57" fmla="*/ 87 h 92"/>
                <a:gd name="T58" fmla="*/ 122 w 122"/>
                <a:gd name="T59" fmla="*/ 87 h 92"/>
                <a:gd name="T60" fmla="*/ 122 w 122"/>
                <a:gd name="T61" fmla="*/ 85 h 92"/>
                <a:gd name="T62" fmla="*/ 122 w 122"/>
                <a:gd name="T63" fmla="*/ 85 h 92"/>
                <a:gd name="T64" fmla="*/ 122 w 122"/>
                <a:gd name="T65" fmla="*/ 85 h 92"/>
                <a:gd name="T66" fmla="*/ 122 w 122"/>
                <a:gd name="T67" fmla="*/ 3 h 92"/>
                <a:gd name="T68" fmla="*/ 122 w 122"/>
                <a:gd name="T69" fmla="*/ 0 h 92"/>
                <a:gd name="T70" fmla="*/ 122 w 122"/>
                <a:gd name="T71" fmla="*/ 0 h 92"/>
                <a:gd name="T72" fmla="*/ 122 w 122"/>
                <a:gd name="T73" fmla="*/ 0 h 92"/>
                <a:gd name="T74" fmla="*/ 120 w 122"/>
                <a:gd name="T75" fmla="*/ 0 h 92"/>
                <a:gd name="T76" fmla="*/ 120 w 122"/>
                <a:gd name="T77" fmla="*/ 0 h 92"/>
                <a:gd name="T78" fmla="*/ 120 w 122"/>
                <a:gd name="T79" fmla="*/ 0 h 92"/>
                <a:gd name="T80" fmla="*/ 120 w 122"/>
                <a:gd name="T81" fmla="*/ 0 h 92"/>
                <a:gd name="T82" fmla="*/ 120 w 122"/>
                <a:gd name="T83" fmla="*/ 0 h 92"/>
                <a:gd name="T84" fmla="*/ 120 w 122"/>
                <a:gd name="T85" fmla="*/ 0 h 92"/>
                <a:gd name="T86" fmla="*/ 120 w 122"/>
                <a:gd name="T87" fmla="*/ 0 h 92"/>
                <a:gd name="T88" fmla="*/ 120 w 122"/>
                <a:gd name="T89" fmla="*/ 0 h 92"/>
                <a:gd name="T90" fmla="*/ 110 w 122"/>
                <a:gd name="T91" fmla="*/ 75 h 92"/>
                <a:gd name="T92" fmla="*/ 15 w 122"/>
                <a:gd name="T93" fmla="*/ 75 h 92"/>
                <a:gd name="T94" fmla="*/ 15 w 122"/>
                <a:gd name="T95" fmla="*/ 12 h 92"/>
                <a:gd name="T96" fmla="*/ 110 w 122"/>
                <a:gd name="T97" fmla="*/ 12 h 92"/>
                <a:gd name="T98" fmla="*/ 110 w 122"/>
                <a:gd name="T99" fmla="*/ 75 h 92"/>
                <a:gd name="T100" fmla="*/ 110 w 122"/>
                <a:gd name="T101" fmla="*/ 75 h 92"/>
                <a:gd name="T102" fmla="*/ 110 w 122"/>
                <a:gd name="T103" fmla="*/ 75 h 92"/>
                <a:gd name="T104" fmla="*/ 110 w 122"/>
                <a:gd name="T105" fmla="*/ 75 h 92"/>
                <a:gd name="T106" fmla="*/ 110 w 122"/>
                <a:gd name="T107" fmla="*/ 7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92">
                  <a:moveTo>
                    <a:pt x="120" y="0"/>
                  </a:moveTo>
                  <a:lnTo>
                    <a:pt x="3" y="0"/>
                  </a:lnTo>
                  <a:lnTo>
                    <a:pt x="3" y="0"/>
                  </a:lnTo>
                  <a:lnTo>
                    <a:pt x="3" y="0"/>
                  </a:lnTo>
                  <a:lnTo>
                    <a:pt x="3" y="0"/>
                  </a:lnTo>
                  <a:lnTo>
                    <a:pt x="3" y="0"/>
                  </a:lnTo>
                  <a:lnTo>
                    <a:pt x="3" y="0"/>
                  </a:lnTo>
                  <a:lnTo>
                    <a:pt x="0" y="3"/>
                  </a:lnTo>
                  <a:lnTo>
                    <a:pt x="0" y="85"/>
                  </a:lnTo>
                  <a:lnTo>
                    <a:pt x="3" y="85"/>
                  </a:lnTo>
                  <a:lnTo>
                    <a:pt x="3" y="85"/>
                  </a:lnTo>
                  <a:lnTo>
                    <a:pt x="3" y="87"/>
                  </a:lnTo>
                  <a:lnTo>
                    <a:pt x="3" y="87"/>
                  </a:lnTo>
                  <a:lnTo>
                    <a:pt x="3" y="87"/>
                  </a:lnTo>
                  <a:lnTo>
                    <a:pt x="3" y="87"/>
                  </a:lnTo>
                  <a:lnTo>
                    <a:pt x="53" y="87"/>
                  </a:lnTo>
                  <a:lnTo>
                    <a:pt x="53" y="92"/>
                  </a:lnTo>
                  <a:lnTo>
                    <a:pt x="53" y="92"/>
                  </a:lnTo>
                  <a:lnTo>
                    <a:pt x="53" y="92"/>
                  </a:lnTo>
                  <a:lnTo>
                    <a:pt x="55" y="92"/>
                  </a:lnTo>
                  <a:lnTo>
                    <a:pt x="70" y="92"/>
                  </a:lnTo>
                  <a:lnTo>
                    <a:pt x="70" y="92"/>
                  </a:lnTo>
                  <a:lnTo>
                    <a:pt x="72" y="92"/>
                  </a:lnTo>
                  <a:lnTo>
                    <a:pt x="72" y="92"/>
                  </a:lnTo>
                  <a:lnTo>
                    <a:pt x="72" y="92"/>
                  </a:lnTo>
                  <a:lnTo>
                    <a:pt x="72" y="87"/>
                  </a:lnTo>
                  <a:lnTo>
                    <a:pt x="120" y="87"/>
                  </a:lnTo>
                  <a:lnTo>
                    <a:pt x="120" y="87"/>
                  </a:lnTo>
                  <a:lnTo>
                    <a:pt x="120" y="87"/>
                  </a:lnTo>
                  <a:lnTo>
                    <a:pt x="122" y="87"/>
                  </a:lnTo>
                  <a:lnTo>
                    <a:pt x="122" y="85"/>
                  </a:lnTo>
                  <a:lnTo>
                    <a:pt x="122" y="85"/>
                  </a:lnTo>
                  <a:lnTo>
                    <a:pt x="122" y="85"/>
                  </a:lnTo>
                  <a:lnTo>
                    <a:pt x="122" y="3"/>
                  </a:lnTo>
                  <a:lnTo>
                    <a:pt x="122" y="0"/>
                  </a:lnTo>
                  <a:lnTo>
                    <a:pt x="122" y="0"/>
                  </a:lnTo>
                  <a:lnTo>
                    <a:pt x="122" y="0"/>
                  </a:lnTo>
                  <a:lnTo>
                    <a:pt x="120" y="0"/>
                  </a:lnTo>
                  <a:lnTo>
                    <a:pt x="120" y="0"/>
                  </a:lnTo>
                  <a:lnTo>
                    <a:pt x="120" y="0"/>
                  </a:lnTo>
                  <a:lnTo>
                    <a:pt x="120" y="0"/>
                  </a:lnTo>
                  <a:lnTo>
                    <a:pt x="120" y="0"/>
                  </a:lnTo>
                  <a:lnTo>
                    <a:pt x="120" y="0"/>
                  </a:lnTo>
                  <a:lnTo>
                    <a:pt x="120" y="0"/>
                  </a:lnTo>
                  <a:lnTo>
                    <a:pt x="120" y="0"/>
                  </a:lnTo>
                  <a:close/>
                  <a:moveTo>
                    <a:pt x="110" y="75"/>
                  </a:moveTo>
                  <a:lnTo>
                    <a:pt x="15" y="75"/>
                  </a:lnTo>
                  <a:lnTo>
                    <a:pt x="15" y="12"/>
                  </a:lnTo>
                  <a:lnTo>
                    <a:pt x="110" y="12"/>
                  </a:lnTo>
                  <a:lnTo>
                    <a:pt x="110" y="75"/>
                  </a:lnTo>
                  <a:lnTo>
                    <a:pt x="110" y="75"/>
                  </a:lnTo>
                  <a:lnTo>
                    <a:pt x="110" y="75"/>
                  </a:lnTo>
                  <a:lnTo>
                    <a:pt x="110" y="75"/>
                  </a:lnTo>
                  <a:lnTo>
                    <a:pt x="110" y="75"/>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3" name="Freeform 26"/>
            <p:cNvSpPr>
              <a:spLocks/>
            </p:cNvSpPr>
            <p:nvPr/>
          </p:nvSpPr>
          <p:spPr bwMode="auto">
            <a:xfrm>
              <a:off x="2750" y="2090"/>
              <a:ext cx="48" cy="17"/>
            </a:xfrm>
            <a:custGeom>
              <a:avLst/>
              <a:gdLst>
                <a:gd name="T0" fmla="*/ 48 w 48"/>
                <a:gd name="T1" fmla="*/ 17 h 17"/>
                <a:gd name="T2" fmla="*/ 48 w 48"/>
                <a:gd name="T3" fmla="*/ 17 h 17"/>
                <a:gd name="T4" fmla="*/ 48 w 48"/>
                <a:gd name="T5" fmla="*/ 17 h 17"/>
                <a:gd name="T6" fmla="*/ 48 w 48"/>
                <a:gd name="T7" fmla="*/ 17 h 17"/>
                <a:gd name="T8" fmla="*/ 48 w 48"/>
                <a:gd name="T9" fmla="*/ 17 h 17"/>
                <a:gd name="T10" fmla="*/ 36 w 48"/>
                <a:gd name="T11" fmla="*/ 2 h 17"/>
                <a:gd name="T12" fmla="*/ 36 w 48"/>
                <a:gd name="T13" fmla="*/ 0 h 17"/>
                <a:gd name="T14" fmla="*/ 36 w 48"/>
                <a:gd name="T15" fmla="*/ 0 h 17"/>
                <a:gd name="T16" fmla="*/ 36 w 48"/>
                <a:gd name="T17" fmla="*/ 0 h 17"/>
                <a:gd name="T18" fmla="*/ 9 w 48"/>
                <a:gd name="T19" fmla="*/ 0 h 17"/>
                <a:gd name="T20" fmla="*/ 7 w 48"/>
                <a:gd name="T21" fmla="*/ 0 h 17"/>
                <a:gd name="T22" fmla="*/ 7 w 48"/>
                <a:gd name="T23" fmla="*/ 0 h 17"/>
                <a:gd name="T24" fmla="*/ 7 w 48"/>
                <a:gd name="T25" fmla="*/ 2 h 17"/>
                <a:gd name="T26" fmla="*/ 0 w 48"/>
                <a:gd name="T27" fmla="*/ 17 h 17"/>
                <a:gd name="T28" fmla="*/ 0 w 48"/>
                <a:gd name="T29" fmla="*/ 17 h 17"/>
                <a:gd name="T30" fmla="*/ 0 w 48"/>
                <a:gd name="T31" fmla="*/ 17 h 17"/>
                <a:gd name="T32" fmla="*/ 0 w 48"/>
                <a:gd name="T33" fmla="*/ 17 h 17"/>
                <a:gd name="T34" fmla="*/ 48 w 48"/>
                <a:gd name="T35" fmla="*/ 17 h 17"/>
                <a:gd name="T36" fmla="*/ 48 w 48"/>
                <a:gd name="T37" fmla="*/ 17 h 17"/>
                <a:gd name="T38" fmla="*/ 48 w 48"/>
                <a:gd name="T39" fmla="*/ 17 h 17"/>
                <a:gd name="T40" fmla="*/ 48 w 48"/>
                <a:gd name="T41" fmla="*/ 17 h 17"/>
                <a:gd name="T42" fmla="*/ 48 w 48"/>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8" y="17"/>
                  </a:moveTo>
                  <a:lnTo>
                    <a:pt x="48" y="17"/>
                  </a:lnTo>
                  <a:lnTo>
                    <a:pt x="48" y="17"/>
                  </a:lnTo>
                  <a:lnTo>
                    <a:pt x="48" y="17"/>
                  </a:lnTo>
                  <a:lnTo>
                    <a:pt x="48" y="17"/>
                  </a:lnTo>
                  <a:lnTo>
                    <a:pt x="36" y="2"/>
                  </a:lnTo>
                  <a:lnTo>
                    <a:pt x="36" y="0"/>
                  </a:lnTo>
                  <a:lnTo>
                    <a:pt x="36" y="0"/>
                  </a:lnTo>
                  <a:lnTo>
                    <a:pt x="36" y="0"/>
                  </a:lnTo>
                  <a:lnTo>
                    <a:pt x="9" y="0"/>
                  </a:lnTo>
                  <a:lnTo>
                    <a:pt x="7" y="0"/>
                  </a:lnTo>
                  <a:lnTo>
                    <a:pt x="7" y="0"/>
                  </a:lnTo>
                  <a:lnTo>
                    <a:pt x="7" y="2"/>
                  </a:lnTo>
                  <a:lnTo>
                    <a:pt x="0" y="17"/>
                  </a:lnTo>
                  <a:lnTo>
                    <a:pt x="0" y="17"/>
                  </a:lnTo>
                  <a:lnTo>
                    <a:pt x="0" y="17"/>
                  </a:lnTo>
                  <a:lnTo>
                    <a:pt x="0" y="17"/>
                  </a:lnTo>
                  <a:lnTo>
                    <a:pt x="48" y="17"/>
                  </a:lnTo>
                  <a:lnTo>
                    <a:pt x="48" y="17"/>
                  </a:lnTo>
                  <a:lnTo>
                    <a:pt x="48" y="17"/>
                  </a:lnTo>
                  <a:lnTo>
                    <a:pt x="48" y="17"/>
                  </a:lnTo>
                  <a:lnTo>
                    <a:pt x="48" y="17"/>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4" name="Freeform 27"/>
            <p:cNvSpPr>
              <a:spLocks noEditPoints="1"/>
            </p:cNvSpPr>
            <p:nvPr/>
          </p:nvSpPr>
          <p:spPr bwMode="auto">
            <a:xfrm>
              <a:off x="2711" y="1989"/>
              <a:ext cx="122" cy="94"/>
            </a:xfrm>
            <a:custGeom>
              <a:avLst/>
              <a:gdLst>
                <a:gd name="T0" fmla="*/ 118 w 122"/>
                <a:gd name="T1" fmla="*/ 0 h 94"/>
                <a:gd name="T2" fmla="*/ 0 w 122"/>
                <a:gd name="T3" fmla="*/ 0 h 94"/>
                <a:gd name="T4" fmla="*/ 0 w 122"/>
                <a:gd name="T5" fmla="*/ 0 h 94"/>
                <a:gd name="T6" fmla="*/ 0 w 122"/>
                <a:gd name="T7" fmla="*/ 0 h 94"/>
                <a:gd name="T8" fmla="*/ 0 w 122"/>
                <a:gd name="T9" fmla="*/ 0 h 94"/>
                <a:gd name="T10" fmla="*/ 0 w 122"/>
                <a:gd name="T11" fmla="*/ 0 h 94"/>
                <a:gd name="T12" fmla="*/ 0 w 122"/>
                <a:gd name="T13" fmla="*/ 2 h 94"/>
                <a:gd name="T14" fmla="*/ 0 w 122"/>
                <a:gd name="T15" fmla="*/ 2 h 94"/>
                <a:gd name="T16" fmla="*/ 0 w 122"/>
                <a:gd name="T17" fmla="*/ 84 h 94"/>
                <a:gd name="T18" fmla="*/ 0 w 122"/>
                <a:gd name="T19" fmla="*/ 84 h 94"/>
                <a:gd name="T20" fmla="*/ 0 w 122"/>
                <a:gd name="T21" fmla="*/ 87 h 94"/>
                <a:gd name="T22" fmla="*/ 0 w 122"/>
                <a:gd name="T23" fmla="*/ 87 h 94"/>
                <a:gd name="T24" fmla="*/ 0 w 122"/>
                <a:gd name="T25" fmla="*/ 87 h 94"/>
                <a:gd name="T26" fmla="*/ 0 w 122"/>
                <a:gd name="T27" fmla="*/ 87 h 94"/>
                <a:gd name="T28" fmla="*/ 0 w 122"/>
                <a:gd name="T29" fmla="*/ 87 h 94"/>
                <a:gd name="T30" fmla="*/ 51 w 122"/>
                <a:gd name="T31" fmla="*/ 87 h 94"/>
                <a:gd name="T32" fmla="*/ 51 w 122"/>
                <a:gd name="T33" fmla="*/ 94 h 94"/>
                <a:gd name="T34" fmla="*/ 53 w 122"/>
                <a:gd name="T35" fmla="*/ 94 h 94"/>
                <a:gd name="T36" fmla="*/ 53 w 122"/>
                <a:gd name="T37" fmla="*/ 94 h 94"/>
                <a:gd name="T38" fmla="*/ 53 w 122"/>
                <a:gd name="T39" fmla="*/ 94 h 94"/>
                <a:gd name="T40" fmla="*/ 70 w 122"/>
                <a:gd name="T41" fmla="*/ 94 h 94"/>
                <a:gd name="T42" fmla="*/ 70 w 122"/>
                <a:gd name="T43" fmla="*/ 94 h 94"/>
                <a:gd name="T44" fmla="*/ 70 w 122"/>
                <a:gd name="T45" fmla="*/ 94 h 94"/>
                <a:gd name="T46" fmla="*/ 70 w 122"/>
                <a:gd name="T47" fmla="*/ 94 h 94"/>
                <a:gd name="T48" fmla="*/ 72 w 122"/>
                <a:gd name="T49" fmla="*/ 94 h 94"/>
                <a:gd name="T50" fmla="*/ 72 w 122"/>
                <a:gd name="T51" fmla="*/ 87 h 94"/>
                <a:gd name="T52" fmla="*/ 122 w 122"/>
                <a:gd name="T53" fmla="*/ 87 h 94"/>
                <a:gd name="T54" fmla="*/ 122 w 122"/>
                <a:gd name="T55" fmla="*/ 87 h 94"/>
                <a:gd name="T56" fmla="*/ 122 w 122"/>
                <a:gd name="T57" fmla="*/ 87 h 94"/>
                <a:gd name="T58" fmla="*/ 122 w 122"/>
                <a:gd name="T59" fmla="*/ 87 h 94"/>
                <a:gd name="T60" fmla="*/ 122 w 122"/>
                <a:gd name="T61" fmla="*/ 87 h 94"/>
                <a:gd name="T62" fmla="*/ 122 w 122"/>
                <a:gd name="T63" fmla="*/ 84 h 94"/>
                <a:gd name="T64" fmla="*/ 122 w 122"/>
                <a:gd name="T65" fmla="*/ 84 h 94"/>
                <a:gd name="T66" fmla="*/ 122 w 122"/>
                <a:gd name="T67" fmla="*/ 2 h 94"/>
                <a:gd name="T68" fmla="*/ 122 w 122"/>
                <a:gd name="T69" fmla="*/ 2 h 94"/>
                <a:gd name="T70" fmla="*/ 122 w 122"/>
                <a:gd name="T71" fmla="*/ 0 h 94"/>
                <a:gd name="T72" fmla="*/ 122 w 122"/>
                <a:gd name="T73" fmla="*/ 0 h 94"/>
                <a:gd name="T74" fmla="*/ 122 w 122"/>
                <a:gd name="T75" fmla="*/ 0 h 94"/>
                <a:gd name="T76" fmla="*/ 122 w 122"/>
                <a:gd name="T77" fmla="*/ 0 h 94"/>
                <a:gd name="T78" fmla="*/ 122 w 122"/>
                <a:gd name="T79" fmla="*/ 0 h 94"/>
                <a:gd name="T80" fmla="*/ 118 w 122"/>
                <a:gd name="T81" fmla="*/ 0 h 94"/>
                <a:gd name="T82" fmla="*/ 118 w 122"/>
                <a:gd name="T83" fmla="*/ 0 h 94"/>
                <a:gd name="T84" fmla="*/ 118 w 122"/>
                <a:gd name="T85" fmla="*/ 0 h 94"/>
                <a:gd name="T86" fmla="*/ 118 w 122"/>
                <a:gd name="T87" fmla="*/ 0 h 94"/>
                <a:gd name="T88" fmla="*/ 118 w 122"/>
                <a:gd name="T89" fmla="*/ 0 h 94"/>
                <a:gd name="T90" fmla="*/ 108 w 122"/>
                <a:gd name="T91" fmla="*/ 74 h 94"/>
                <a:gd name="T92" fmla="*/ 12 w 122"/>
                <a:gd name="T93" fmla="*/ 74 h 94"/>
                <a:gd name="T94" fmla="*/ 12 w 122"/>
                <a:gd name="T95" fmla="*/ 12 h 94"/>
                <a:gd name="T96" fmla="*/ 108 w 122"/>
                <a:gd name="T97" fmla="*/ 12 h 94"/>
                <a:gd name="T98" fmla="*/ 108 w 122"/>
                <a:gd name="T99" fmla="*/ 74 h 94"/>
                <a:gd name="T100" fmla="*/ 108 w 122"/>
                <a:gd name="T101" fmla="*/ 74 h 94"/>
                <a:gd name="T102" fmla="*/ 108 w 122"/>
                <a:gd name="T103" fmla="*/ 74 h 94"/>
                <a:gd name="T104" fmla="*/ 108 w 122"/>
                <a:gd name="T105" fmla="*/ 74 h 94"/>
                <a:gd name="T106" fmla="*/ 108 w 122"/>
                <a:gd name="T107" fmla="*/ 7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94">
                  <a:moveTo>
                    <a:pt x="118" y="0"/>
                  </a:moveTo>
                  <a:lnTo>
                    <a:pt x="0" y="0"/>
                  </a:lnTo>
                  <a:lnTo>
                    <a:pt x="0" y="0"/>
                  </a:lnTo>
                  <a:lnTo>
                    <a:pt x="0" y="0"/>
                  </a:lnTo>
                  <a:lnTo>
                    <a:pt x="0" y="0"/>
                  </a:lnTo>
                  <a:lnTo>
                    <a:pt x="0" y="0"/>
                  </a:lnTo>
                  <a:lnTo>
                    <a:pt x="0" y="2"/>
                  </a:lnTo>
                  <a:lnTo>
                    <a:pt x="0" y="2"/>
                  </a:lnTo>
                  <a:lnTo>
                    <a:pt x="0" y="84"/>
                  </a:lnTo>
                  <a:lnTo>
                    <a:pt x="0" y="84"/>
                  </a:lnTo>
                  <a:lnTo>
                    <a:pt x="0" y="87"/>
                  </a:lnTo>
                  <a:lnTo>
                    <a:pt x="0" y="87"/>
                  </a:lnTo>
                  <a:lnTo>
                    <a:pt x="0" y="87"/>
                  </a:lnTo>
                  <a:lnTo>
                    <a:pt x="0" y="87"/>
                  </a:lnTo>
                  <a:lnTo>
                    <a:pt x="0" y="87"/>
                  </a:lnTo>
                  <a:lnTo>
                    <a:pt x="51" y="87"/>
                  </a:lnTo>
                  <a:lnTo>
                    <a:pt x="51" y="94"/>
                  </a:lnTo>
                  <a:lnTo>
                    <a:pt x="53" y="94"/>
                  </a:lnTo>
                  <a:lnTo>
                    <a:pt x="53" y="94"/>
                  </a:lnTo>
                  <a:lnTo>
                    <a:pt x="53" y="94"/>
                  </a:lnTo>
                  <a:lnTo>
                    <a:pt x="70" y="94"/>
                  </a:lnTo>
                  <a:lnTo>
                    <a:pt x="70" y="94"/>
                  </a:lnTo>
                  <a:lnTo>
                    <a:pt x="70" y="94"/>
                  </a:lnTo>
                  <a:lnTo>
                    <a:pt x="70" y="94"/>
                  </a:lnTo>
                  <a:lnTo>
                    <a:pt x="72" y="94"/>
                  </a:lnTo>
                  <a:lnTo>
                    <a:pt x="72" y="87"/>
                  </a:lnTo>
                  <a:lnTo>
                    <a:pt x="122" y="87"/>
                  </a:lnTo>
                  <a:lnTo>
                    <a:pt x="122" y="87"/>
                  </a:lnTo>
                  <a:lnTo>
                    <a:pt x="122" y="87"/>
                  </a:lnTo>
                  <a:lnTo>
                    <a:pt x="122" y="87"/>
                  </a:lnTo>
                  <a:lnTo>
                    <a:pt x="122" y="87"/>
                  </a:lnTo>
                  <a:lnTo>
                    <a:pt x="122" y="84"/>
                  </a:lnTo>
                  <a:lnTo>
                    <a:pt x="122" y="84"/>
                  </a:lnTo>
                  <a:lnTo>
                    <a:pt x="122" y="2"/>
                  </a:lnTo>
                  <a:lnTo>
                    <a:pt x="122" y="2"/>
                  </a:lnTo>
                  <a:lnTo>
                    <a:pt x="122" y="0"/>
                  </a:lnTo>
                  <a:lnTo>
                    <a:pt x="122" y="0"/>
                  </a:lnTo>
                  <a:lnTo>
                    <a:pt x="122" y="0"/>
                  </a:lnTo>
                  <a:lnTo>
                    <a:pt x="122" y="0"/>
                  </a:lnTo>
                  <a:lnTo>
                    <a:pt x="122" y="0"/>
                  </a:lnTo>
                  <a:lnTo>
                    <a:pt x="118" y="0"/>
                  </a:lnTo>
                  <a:lnTo>
                    <a:pt x="118" y="0"/>
                  </a:lnTo>
                  <a:lnTo>
                    <a:pt x="118" y="0"/>
                  </a:lnTo>
                  <a:lnTo>
                    <a:pt x="118" y="0"/>
                  </a:lnTo>
                  <a:lnTo>
                    <a:pt x="118" y="0"/>
                  </a:lnTo>
                  <a:close/>
                  <a:moveTo>
                    <a:pt x="108" y="74"/>
                  </a:moveTo>
                  <a:lnTo>
                    <a:pt x="12" y="74"/>
                  </a:lnTo>
                  <a:lnTo>
                    <a:pt x="12" y="12"/>
                  </a:lnTo>
                  <a:lnTo>
                    <a:pt x="108" y="12"/>
                  </a:lnTo>
                  <a:lnTo>
                    <a:pt x="108" y="74"/>
                  </a:lnTo>
                  <a:lnTo>
                    <a:pt x="108" y="74"/>
                  </a:lnTo>
                  <a:lnTo>
                    <a:pt x="108" y="74"/>
                  </a:lnTo>
                  <a:lnTo>
                    <a:pt x="108" y="74"/>
                  </a:lnTo>
                  <a:lnTo>
                    <a:pt x="108" y="74"/>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5" name="Freeform 28"/>
            <p:cNvSpPr>
              <a:spLocks/>
            </p:cNvSpPr>
            <p:nvPr/>
          </p:nvSpPr>
          <p:spPr bwMode="auto">
            <a:xfrm>
              <a:off x="3080" y="1993"/>
              <a:ext cx="110" cy="17"/>
            </a:xfrm>
            <a:custGeom>
              <a:avLst/>
              <a:gdLst>
                <a:gd name="T0" fmla="*/ 46 w 46"/>
                <a:gd name="T1" fmla="*/ 7 h 7"/>
                <a:gd name="T2" fmla="*/ 46 w 46"/>
                <a:gd name="T3" fmla="*/ 2 h 7"/>
                <a:gd name="T4" fmla="*/ 44 w 46"/>
                <a:gd name="T5" fmla="*/ 0 h 7"/>
                <a:gd name="T6" fmla="*/ 3 w 46"/>
                <a:gd name="T7" fmla="*/ 0 h 7"/>
                <a:gd name="T8" fmla="*/ 0 w 46"/>
                <a:gd name="T9" fmla="*/ 2 h 7"/>
                <a:gd name="T10" fmla="*/ 0 w 46"/>
                <a:gd name="T11" fmla="*/ 7 h 7"/>
                <a:gd name="T12" fmla="*/ 46 w 46"/>
                <a:gd name="T13" fmla="*/ 7 h 7"/>
                <a:gd name="T14" fmla="*/ 46 w 46"/>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
                  <a:moveTo>
                    <a:pt x="46" y="7"/>
                  </a:moveTo>
                  <a:cubicBezTo>
                    <a:pt x="46" y="2"/>
                    <a:pt x="46" y="2"/>
                    <a:pt x="46" y="2"/>
                  </a:cubicBezTo>
                  <a:cubicBezTo>
                    <a:pt x="46" y="1"/>
                    <a:pt x="45" y="0"/>
                    <a:pt x="44" y="0"/>
                  </a:cubicBezTo>
                  <a:cubicBezTo>
                    <a:pt x="3" y="0"/>
                    <a:pt x="3" y="0"/>
                    <a:pt x="3" y="0"/>
                  </a:cubicBezTo>
                  <a:cubicBezTo>
                    <a:pt x="2" y="0"/>
                    <a:pt x="0" y="1"/>
                    <a:pt x="0" y="2"/>
                  </a:cubicBezTo>
                  <a:cubicBezTo>
                    <a:pt x="0" y="7"/>
                    <a:pt x="0" y="7"/>
                    <a:pt x="0" y="7"/>
                  </a:cubicBezTo>
                  <a:cubicBezTo>
                    <a:pt x="46" y="7"/>
                    <a:pt x="46" y="7"/>
                    <a:pt x="46" y="7"/>
                  </a:cubicBezTo>
                  <a:cubicBezTo>
                    <a:pt x="46" y="7"/>
                    <a:pt x="46" y="7"/>
                    <a:pt x="46" y="7"/>
                  </a:cubicBez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6" name="Freeform 29"/>
            <p:cNvSpPr>
              <a:spLocks noEditPoints="1"/>
            </p:cNvSpPr>
            <p:nvPr/>
          </p:nvSpPr>
          <p:spPr bwMode="auto">
            <a:xfrm>
              <a:off x="3080" y="2022"/>
              <a:ext cx="110" cy="165"/>
            </a:xfrm>
            <a:custGeom>
              <a:avLst/>
              <a:gdLst>
                <a:gd name="T0" fmla="*/ 14 w 46"/>
                <a:gd name="T1" fmla="*/ 64 h 68"/>
                <a:gd name="T2" fmla="*/ 14 w 46"/>
                <a:gd name="T3" fmla="*/ 62 h 68"/>
                <a:gd name="T4" fmla="*/ 46 w 46"/>
                <a:gd name="T5" fmla="*/ 62 h 68"/>
                <a:gd name="T6" fmla="*/ 46 w 46"/>
                <a:gd name="T7" fmla="*/ 60 h 68"/>
                <a:gd name="T8" fmla="*/ 14 w 46"/>
                <a:gd name="T9" fmla="*/ 60 h 68"/>
                <a:gd name="T10" fmla="*/ 14 w 46"/>
                <a:gd name="T11" fmla="*/ 58 h 68"/>
                <a:gd name="T12" fmla="*/ 46 w 46"/>
                <a:gd name="T13" fmla="*/ 58 h 68"/>
                <a:gd name="T14" fmla="*/ 46 w 46"/>
                <a:gd name="T15" fmla="*/ 56 h 68"/>
                <a:gd name="T16" fmla="*/ 14 w 46"/>
                <a:gd name="T17" fmla="*/ 56 h 68"/>
                <a:gd name="T18" fmla="*/ 14 w 46"/>
                <a:gd name="T19" fmla="*/ 53 h 68"/>
                <a:gd name="T20" fmla="*/ 46 w 46"/>
                <a:gd name="T21" fmla="*/ 53 h 68"/>
                <a:gd name="T22" fmla="*/ 46 w 46"/>
                <a:gd name="T23" fmla="*/ 51 h 68"/>
                <a:gd name="T24" fmla="*/ 14 w 46"/>
                <a:gd name="T25" fmla="*/ 51 h 68"/>
                <a:gd name="T26" fmla="*/ 14 w 46"/>
                <a:gd name="T27" fmla="*/ 49 h 68"/>
                <a:gd name="T28" fmla="*/ 46 w 46"/>
                <a:gd name="T29" fmla="*/ 49 h 68"/>
                <a:gd name="T30" fmla="*/ 46 w 46"/>
                <a:gd name="T31" fmla="*/ 47 h 68"/>
                <a:gd name="T32" fmla="*/ 14 w 46"/>
                <a:gd name="T33" fmla="*/ 47 h 68"/>
                <a:gd name="T34" fmla="*/ 14 w 46"/>
                <a:gd name="T35" fmla="*/ 45 h 68"/>
                <a:gd name="T36" fmla="*/ 46 w 46"/>
                <a:gd name="T37" fmla="*/ 45 h 68"/>
                <a:gd name="T38" fmla="*/ 46 w 46"/>
                <a:gd name="T39" fmla="*/ 43 h 68"/>
                <a:gd name="T40" fmla="*/ 14 w 46"/>
                <a:gd name="T41" fmla="*/ 43 h 68"/>
                <a:gd name="T42" fmla="*/ 14 w 46"/>
                <a:gd name="T43" fmla="*/ 41 h 68"/>
                <a:gd name="T44" fmla="*/ 46 w 46"/>
                <a:gd name="T45" fmla="*/ 41 h 68"/>
                <a:gd name="T46" fmla="*/ 46 w 46"/>
                <a:gd name="T47" fmla="*/ 0 h 68"/>
                <a:gd name="T48" fmla="*/ 0 w 46"/>
                <a:gd name="T49" fmla="*/ 0 h 68"/>
                <a:gd name="T50" fmla="*/ 0 w 46"/>
                <a:gd name="T51" fmla="*/ 66 h 68"/>
                <a:gd name="T52" fmla="*/ 3 w 46"/>
                <a:gd name="T53" fmla="*/ 68 h 68"/>
                <a:gd name="T54" fmla="*/ 44 w 46"/>
                <a:gd name="T55" fmla="*/ 68 h 68"/>
                <a:gd name="T56" fmla="*/ 46 w 46"/>
                <a:gd name="T57" fmla="*/ 66 h 68"/>
                <a:gd name="T58" fmla="*/ 46 w 46"/>
                <a:gd name="T59" fmla="*/ 64 h 68"/>
                <a:gd name="T60" fmla="*/ 14 w 46"/>
                <a:gd name="T61" fmla="*/ 64 h 68"/>
                <a:gd name="T62" fmla="*/ 14 w 46"/>
                <a:gd name="T63" fmla="*/ 64 h 68"/>
                <a:gd name="T64" fmla="*/ 5 w 46"/>
                <a:gd name="T65" fmla="*/ 7 h 68"/>
                <a:gd name="T66" fmla="*/ 7 w 46"/>
                <a:gd name="T67" fmla="*/ 5 h 68"/>
                <a:gd name="T68" fmla="*/ 38 w 46"/>
                <a:gd name="T69" fmla="*/ 5 h 68"/>
                <a:gd name="T70" fmla="*/ 40 w 46"/>
                <a:gd name="T71" fmla="*/ 7 h 68"/>
                <a:gd name="T72" fmla="*/ 38 w 46"/>
                <a:gd name="T73" fmla="*/ 9 h 68"/>
                <a:gd name="T74" fmla="*/ 7 w 46"/>
                <a:gd name="T75" fmla="*/ 9 h 68"/>
                <a:gd name="T76" fmla="*/ 5 w 46"/>
                <a:gd name="T77"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68">
                  <a:moveTo>
                    <a:pt x="14" y="64"/>
                  </a:moveTo>
                  <a:cubicBezTo>
                    <a:pt x="14" y="62"/>
                    <a:pt x="14" y="62"/>
                    <a:pt x="14" y="62"/>
                  </a:cubicBezTo>
                  <a:cubicBezTo>
                    <a:pt x="46" y="62"/>
                    <a:pt x="46" y="62"/>
                    <a:pt x="46" y="62"/>
                  </a:cubicBezTo>
                  <a:cubicBezTo>
                    <a:pt x="46" y="60"/>
                    <a:pt x="46" y="60"/>
                    <a:pt x="46" y="60"/>
                  </a:cubicBezTo>
                  <a:cubicBezTo>
                    <a:pt x="14" y="60"/>
                    <a:pt x="14" y="60"/>
                    <a:pt x="14" y="60"/>
                  </a:cubicBezTo>
                  <a:cubicBezTo>
                    <a:pt x="14" y="58"/>
                    <a:pt x="14" y="58"/>
                    <a:pt x="14" y="58"/>
                  </a:cubicBezTo>
                  <a:cubicBezTo>
                    <a:pt x="46" y="58"/>
                    <a:pt x="46" y="58"/>
                    <a:pt x="46" y="58"/>
                  </a:cubicBezTo>
                  <a:cubicBezTo>
                    <a:pt x="46" y="56"/>
                    <a:pt x="46" y="56"/>
                    <a:pt x="46" y="56"/>
                  </a:cubicBezTo>
                  <a:cubicBezTo>
                    <a:pt x="14" y="56"/>
                    <a:pt x="14" y="56"/>
                    <a:pt x="14" y="56"/>
                  </a:cubicBezTo>
                  <a:cubicBezTo>
                    <a:pt x="14" y="53"/>
                    <a:pt x="14" y="53"/>
                    <a:pt x="14" y="53"/>
                  </a:cubicBezTo>
                  <a:cubicBezTo>
                    <a:pt x="46" y="53"/>
                    <a:pt x="46" y="53"/>
                    <a:pt x="46" y="53"/>
                  </a:cubicBezTo>
                  <a:cubicBezTo>
                    <a:pt x="46" y="51"/>
                    <a:pt x="46" y="51"/>
                    <a:pt x="46" y="51"/>
                  </a:cubicBezTo>
                  <a:cubicBezTo>
                    <a:pt x="14" y="51"/>
                    <a:pt x="14" y="51"/>
                    <a:pt x="14" y="51"/>
                  </a:cubicBezTo>
                  <a:cubicBezTo>
                    <a:pt x="14" y="49"/>
                    <a:pt x="14" y="49"/>
                    <a:pt x="14" y="49"/>
                  </a:cubicBezTo>
                  <a:cubicBezTo>
                    <a:pt x="46" y="49"/>
                    <a:pt x="46" y="49"/>
                    <a:pt x="46" y="49"/>
                  </a:cubicBezTo>
                  <a:cubicBezTo>
                    <a:pt x="46" y="47"/>
                    <a:pt x="46" y="47"/>
                    <a:pt x="46" y="47"/>
                  </a:cubicBezTo>
                  <a:cubicBezTo>
                    <a:pt x="14" y="47"/>
                    <a:pt x="14" y="47"/>
                    <a:pt x="14" y="47"/>
                  </a:cubicBezTo>
                  <a:cubicBezTo>
                    <a:pt x="14" y="45"/>
                    <a:pt x="14" y="45"/>
                    <a:pt x="14" y="45"/>
                  </a:cubicBezTo>
                  <a:cubicBezTo>
                    <a:pt x="46" y="45"/>
                    <a:pt x="46" y="45"/>
                    <a:pt x="46" y="45"/>
                  </a:cubicBezTo>
                  <a:cubicBezTo>
                    <a:pt x="46" y="43"/>
                    <a:pt x="46" y="43"/>
                    <a:pt x="46" y="43"/>
                  </a:cubicBezTo>
                  <a:cubicBezTo>
                    <a:pt x="14" y="43"/>
                    <a:pt x="14" y="43"/>
                    <a:pt x="14" y="43"/>
                  </a:cubicBezTo>
                  <a:cubicBezTo>
                    <a:pt x="14" y="41"/>
                    <a:pt x="14" y="41"/>
                    <a:pt x="14" y="41"/>
                  </a:cubicBezTo>
                  <a:cubicBezTo>
                    <a:pt x="46" y="41"/>
                    <a:pt x="46" y="41"/>
                    <a:pt x="46" y="41"/>
                  </a:cubicBezTo>
                  <a:cubicBezTo>
                    <a:pt x="46" y="0"/>
                    <a:pt x="46" y="0"/>
                    <a:pt x="46" y="0"/>
                  </a:cubicBezTo>
                  <a:cubicBezTo>
                    <a:pt x="0" y="0"/>
                    <a:pt x="0" y="0"/>
                    <a:pt x="0" y="0"/>
                  </a:cubicBezTo>
                  <a:cubicBezTo>
                    <a:pt x="0" y="66"/>
                    <a:pt x="0" y="66"/>
                    <a:pt x="0" y="66"/>
                  </a:cubicBezTo>
                  <a:cubicBezTo>
                    <a:pt x="0" y="67"/>
                    <a:pt x="2" y="68"/>
                    <a:pt x="3" y="68"/>
                  </a:cubicBezTo>
                  <a:cubicBezTo>
                    <a:pt x="44" y="68"/>
                    <a:pt x="44" y="68"/>
                    <a:pt x="44" y="68"/>
                  </a:cubicBezTo>
                  <a:cubicBezTo>
                    <a:pt x="45" y="68"/>
                    <a:pt x="46" y="67"/>
                    <a:pt x="46" y="66"/>
                  </a:cubicBezTo>
                  <a:cubicBezTo>
                    <a:pt x="46" y="64"/>
                    <a:pt x="46" y="64"/>
                    <a:pt x="46" y="64"/>
                  </a:cubicBezTo>
                  <a:cubicBezTo>
                    <a:pt x="14" y="64"/>
                    <a:pt x="14" y="64"/>
                    <a:pt x="14" y="64"/>
                  </a:cubicBezTo>
                  <a:cubicBezTo>
                    <a:pt x="14" y="64"/>
                    <a:pt x="14" y="64"/>
                    <a:pt x="14" y="64"/>
                  </a:cubicBezTo>
                  <a:close/>
                  <a:moveTo>
                    <a:pt x="5" y="7"/>
                  </a:moveTo>
                  <a:cubicBezTo>
                    <a:pt x="5" y="6"/>
                    <a:pt x="6" y="5"/>
                    <a:pt x="7" y="5"/>
                  </a:cubicBezTo>
                  <a:cubicBezTo>
                    <a:pt x="38" y="5"/>
                    <a:pt x="38" y="5"/>
                    <a:pt x="38" y="5"/>
                  </a:cubicBezTo>
                  <a:cubicBezTo>
                    <a:pt x="39" y="5"/>
                    <a:pt x="40" y="6"/>
                    <a:pt x="40" y="7"/>
                  </a:cubicBezTo>
                  <a:cubicBezTo>
                    <a:pt x="40" y="9"/>
                    <a:pt x="39" y="9"/>
                    <a:pt x="38" y="9"/>
                  </a:cubicBezTo>
                  <a:cubicBezTo>
                    <a:pt x="7" y="9"/>
                    <a:pt x="7" y="9"/>
                    <a:pt x="7" y="9"/>
                  </a:cubicBezTo>
                  <a:cubicBezTo>
                    <a:pt x="6" y="9"/>
                    <a:pt x="5" y="9"/>
                    <a:pt x="5" y="7"/>
                  </a:cubicBez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
        <p:nvSpPr>
          <p:cNvPr id="3" name="文本框 2"/>
          <p:cNvSpPr txBox="1"/>
          <p:nvPr/>
        </p:nvSpPr>
        <p:spPr>
          <a:xfrm>
            <a:off x="2277233" y="3849177"/>
            <a:ext cx="1036791" cy="307777"/>
          </a:xfrm>
          <a:prstGeom prst="rect">
            <a:avLst/>
          </a:prstGeom>
          <a:noFill/>
        </p:spPr>
        <p:txBody>
          <a:bodyPr wrap="square" rtlCol="0">
            <a:noAutofit/>
          </a:bodyPr>
          <a:lstStyle/>
          <a:p>
            <a:pPr fontAlgn="ctr"/>
            <a:r>
              <a:rPr lang="pt" sz="1400" dirty="0">
                <a:latin typeface="Huawei Sans" panose="020C0503030203020204" pitchFamily="34" charset="0"/>
              </a:rPr>
              <a:t>SMN</a:t>
            </a:r>
            <a:endParaRPr lang="en-US" altLang="zh-CN" sz="1400" dirty="0">
              <a:latin typeface="Huawei Sans" panose="020C0503030203020204" pitchFamily="34" charset="0"/>
            </a:endParaRPr>
          </a:p>
        </p:txBody>
      </p:sp>
      <p:sp>
        <p:nvSpPr>
          <p:cNvPr id="167" name="文本框 166"/>
          <p:cNvSpPr txBox="1"/>
          <p:nvPr/>
        </p:nvSpPr>
        <p:spPr>
          <a:xfrm>
            <a:off x="4048989" y="3849177"/>
            <a:ext cx="1217122" cy="307777"/>
          </a:xfrm>
          <a:prstGeom prst="rect">
            <a:avLst/>
          </a:prstGeom>
          <a:noFill/>
        </p:spPr>
        <p:txBody>
          <a:bodyPr wrap="square" rtlCol="0">
            <a:noAutofit/>
          </a:bodyPr>
          <a:lstStyle/>
          <a:p>
            <a:pPr fontAlgn="ctr"/>
            <a:r>
              <a:rPr lang="pt" sz="1400" dirty="0">
                <a:latin typeface="Huawei Sans" panose="020C0503030203020204" pitchFamily="34" charset="0"/>
              </a:rPr>
              <a:t>Gateway NE</a:t>
            </a:r>
            <a:endParaRPr lang="en-US" altLang="zh-CN" sz="1400" dirty="0">
              <a:latin typeface="Huawei Sans" panose="020C0503030203020204" pitchFamily="34" charset="0"/>
            </a:endParaRPr>
          </a:p>
        </p:txBody>
      </p:sp>
      <p:sp>
        <p:nvSpPr>
          <p:cNvPr id="168" name="文本框 167"/>
          <p:cNvSpPr txBox="1"/>
          <p:nvPr/>
        </p:nvSpPr>
        <p:spPr>
          <a:xfrm>
            <a:off x="5546909" y="3849177"/>
            <a:ext cx="1217122" cy="307777"/>
          </a:xfrm>
          <a:prstGeom prst="rect">
            <a:avLst/>
          </a:prstGeom>
          <a:noFill/>
        </p:spPr>
        <p:txBody>
          <a:bodyPr wrap="square" rtlCol="0">
            <a:noAutofit/>
          </a:bodyPr>
          <a:lstStyle/>
          <a:p>
            <a:pPr fontAlgn="ctr"/>
            <a:r>
              <a:rPr lang="pt" sz="1400" dirty="0">
                <a:latin typeface="Huawei Sans" panose="020C0503030203020204" pitchFamily="34" charset="0"/>
              </a:rPr>
              <a:t>NE</a:t>
            </a:r>
            <a:endParaRPr lang="en-US" altLang="zh-CN" sz="1400" dirty="0">
              <a:latin typeface="Huawei Sans" panose="020C0503030203020204" pitchFamily="34" charset="0"/>
            </a:endParaRPr>
          </a:p>
        </p:txBody>
      </p:sp>
      <p:sp>
        <p:nvSpPr>
          <p:cNvPr id="169" name="文本框 168"/>
          <p:cNvSpPr txBox="1"/>
          <p:nvPr/>
        </p:nvSpPr>
        <p:spPr>
          <a:xfrm>
            <a:off x="6693586" y="3849177"/>
            <a:ext cx="1217122" cy="307777"/>
          </a:xfrm>
          <a:prstGeom prst="rect">
            <a:avLst/>
          </a:prstGeom>
          <a:noFill/>
        </p:spPr>
        <p:txBody>
          <a:bodyPr wrap="square" rtlCol="0">
            <a:noAutofit/>
          </a:bodyPr>
          <a:lstStyle/>
          <a:p>
            <a:pPr fontAlgn="ctr"/>
            <a:r>
              <a:rPr lang="pt" sz="1400" dirty="0">
                <a:latin typeface="Huawei Sans" panose="020C0503030203020204" pitchFamily="34" charset="0"/>
              </a:rPr>
              <a:t>NE</a:t>
            </a:r>
            <a:endParaRPr lang="en-US" altLang="zh-CN" sz="1400" dirty="0">
              <a:latin typeface="Huawei Sans" panose="020C0503030203020204" pitchFamily="34" charset="0"/>
            </a:endParaRPr>
          </a:p>
        </p:txBody>
      </p:sp>
      <p:sp>
        <p:nvSpPr>
          <p:cNvPr id="170" name="文本框 169"/>
          <p:cNvSpPr txBox="1"/>
          <p:nvPr/>
        </p:nvSpPr>
        <p:spPr>
          <a:xfrm>
            <a:off x="7889073" y="3849177"/>
            <a:ext cx="1217122" cy="307777"/>
          </a:xfrm>
          <a:prstGeom prst="rect">
            <a:avLst/>
          </a:prstGeom>
          <a:noFill/>
        </p:spPr>
        <p:txBody>
          <a:bodyPr wrap="square" rtlCol="0">
            <a:noAutofit/>
          </a:bodyPr>
          <a:lstStyle/>
          <a:p>
            <a:pPr fontAlgn="ctr"/>
            <a:r>
              <a:rPr lang="pt" sz="1400" dirty="0">
                <a:latin typeface="Huawei Sans" panose="020C0503030203020204" pitchFamily="34" charset="0"/>
              </a:rPr>
              <a:t>NE</a:t>
            </a:r>
            <a:endParaRPr lang="en-US" altLang="zh-CN" sz="1400" dirty="0">
              <a:latin typeface="Huawei Sans" panose="020C0503030203020204" pitchFamily="34" charset="0"/>
            </a:endParaRPr>
          </a:p>
        </p:txBody>
      </p:sp>
      <p:cxnSp>
        <p:nvCxnSpPr>
          <p:cNvPr id="172" name="直接连接符 171"/>
          <p:cNvCxnSpPr/>
          <p:nvPr/>
        </p:nvCxnSpPr>
        <p:spPr>
          <a:xfrm flipV="1">
            <a:off x="3218407" y="4636132"/>
            <a:ext cx="113117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3" name="直接连接符 172"/>
          <p:cNvCxnSpPr/>
          <p:nvPr/>
        </p:nvCxnSpPr>
        <p:spPr>
          <a:xfrm flipV="1">
            <a:off x="4926544" y="4636132"/>
            <a:ext cx="60310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5" name="直接连接符 174"/>
          <p:cNvCxnSpPr/>
          <p:nvPr/>
        </p:nvCxnSpPr>
        <p:spPr>
          <a:xfrm flipV="1">
            <a:off x="6130669" y="4636132"/>
            <a:ext cx="60310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6" name="直接连接符 175"/>
          <p:cNvCxnSpPr/>
          <p:nvPr/>
        </p:nvCxnSpPr>
        <p:spPr>
          <a:xfrm flipV="1">
            <a:off x="7297839" y="4636132"/>
            <a:ext cx="60310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8" name="直接连接符 177"/>
          <p:cNvCxnSpPr/>
          <p:nvPr/>
        </p:nvCxnSpPr>
        <p:spPr>
          <a:xfrm flipH="1">
            <a:off x="4346407" y="5033615"/>
            <a:ext cx="0" cy="360000"/>
          </a:xfrm>
          <a:prstGeom prst="line">
            <a:avLst/>
          </a:prstGeom>
        </p:spPr>
        <p:style>
          <a:lnRef idx="1">
            <a:schemeClr val="dk1"/>
          </a:lnRef>
          <a:fillRef idx="0">
            <a:schemeClr val="dk1"/>
          </a:fillRef>
          <a:effectRef idx="0">
            <a:schemeClr val="dk1"/>
          </a:effectRef>
          <a:fontRef idx="minor">
            <a:schemeClr val="tx1"/>
          </a:fontRef>
        </p:style>
      </p:cxnSp>
      <p:cxnSp>
        <p:nvCxnSpPr>
          <p:cNvPr id="179" name="直接连接符 178"/>
          <p:cNvCxnSpPr/>
          <p:nvPr/>
        </p:nvCxnSpPr>
        <p:spPr>
          <a:xfrm flipH="1">
            <a:off x="8499786" y="5038414"/>
            <a:ext cx="0" cy="360000"/>
          </a:xfrm>
          <a:prstGeom prst="line">
            <a:avLst/>
          </a:prstGeom>
        </p:spPr>
        <p:style>
          <a:lnRef idx="1">
            <a:schemeClr val="dk1"/>
          </a:lnRef>
          <a:fillRef idx="0">
            <a:schemeClr val="dk1"/>
          </a:fillRef>
          <a:effectRef idx="0">
            <a:schemeClr val="dk1"/>
          </a:effectRef>
          <a:fontRef idx="minor">
            <a:schemeClr val="tx1"/>
          </a:fontRef>
        </p:style>
      </p:cxnSp>
      <p:cxnSp>
        <p:nvCxnSpPr>
          <p:cNvPr id="181" name="直接箭头连接符 180"/>
          <p:cNvCxnSpPr/>
          <p:nvPr/>
        </p:nvCxnSpPr>
        <p:spPr>
          <a:xfrm>
            <a:off x="4349582" y="5199792"/>
            <a:ext cx="41502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3" name="文本框 182"/>
          <p:cNvSpPr txBox="1"/>
          <p:nvPr/>
        </p:nvSpPr>
        <p:spPr>
          <a:xfrm>
            <a:off x="5568847" y="5281604"/>
            <a:ext cx="1996891" cy="307777"/>
          </a:xfrm>
          <a:prstGeom prst="rect">
            <a:avLst/>
          </a:prstGeom>
          <a:noFill/>
        </p:spPr>
        <p:txBody>
          <a:bodyPr wrap="square" rtlCol="0">
            <a:noAutofit/>
          </a:bodyPr>
          <a:lstStyle/>
          <a:p>
            <a:pPr fontAlgn="ctr"/>
            <a:r>
              <a:rPr lang="pt" sz="1400" dirty="0">
                <a:latin typeface="Huawei Sans" panose="020C0503030203020204" pitchFamily="34" charset="0"/>
              </a:rPr>
              <a:t>Canal DCC</a:t>
            </a:r>
            <a:endParaRPr lang="en-US" altLang="zh-CN" sz="1400" dirty="0">
              <a:latin typeface="Huawei Sans" panose="020C0503030203020204" pitchFamily="34" charset="0"/>
            </a:endParaRPr>
          </a:p>
        </p:txBody>
      </p:sp>
      <p:sp>
        <p:nvSpPr>
          <p:cNvPr id="184" name="文本框 183"/>
          <p:cNvSpPr txBox="1"/>
          <p:nvPr/>
        </p:nvSpPr>
        <p:spPr>
          <a:xfrm>
            <a:off x="4559812" y="5608631"/>
            <a:ext cx="4146198" cy="560639"/>
          </a:xfrm>
          <a:prstGeom prst="rect">
            <a:avLst/>
          </a:prstGeom>
          <a:noFill/>
        </p:spPr>
        <p:txBody>
          <a:bodyPr wrap="square" rtlCol="0">
            <a:noAutofit/>
          </a:bodyPr>
          <a:lstStyle/>
          <a:p>
            <a:pPr fontAlgn="ctr"/>
            <a:r>
              <a:rPr lang="pt" sz="1400" dirty="0">
                <a:latin typeface="Huawei Sans" panose="020C0503030203020204" pitchFamily="34" charset="0"/>
              </a:rPr>
              <a:t>Informações OAM: monitoramento de desempenho, consulta de alarme e comandos de operação</a:t>
            </a:r>
            <a:endParaRPr lang="en-US" altLang="zh-CN" sz="1400" dirty="0">
              <a:latin typeface="Huawei Sans" panose="020C0503030203020204" pitchFamily="34" charset="0"/>
            </a:endParaRPr>
          </a:p>
        </p:txBody>
      </p:sp>
    </p:spTree>
    <p:extLst>
      <p:ext uri="{BB962C8B-B14F-4D97-AF65-F5344CB8AC3E}">
        <p14:creationId xmlns:p14="http://schemas.microsoft.com/office/powerpoint/2010/main" val="733562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B1</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 de monitoramento de erro de bit da seção </a:t>
            </a:r>
            <a:r>
              <a:rPr lang="pt-BR" dirty="0">
                <a:latin typeface="Huawei Sans" panose="020C0503030203020204" pitchFamily="34" charset="0"/>
              </a:rPr>
              <a:t>de regeneração</a:t>
            </a:r>
            <a:r>
              <a:rPr lang="pt" dirty="0">
                <a:latin typeface="Huawei Sans" panose="020C0503030203020204" pitchFamily="34" charset="0"/>
              </a:rPr>
              <a:t>: B1</a:t>
            </a:r>
          </a:p>
          <a:p>
            <a:pPr lvl="1"/>
            <a:r>
              <a:rPr lang="pt" dirty="0">
                <a:latin typeface="Huawei Sans" panose="020C0503030203020204" pitchFamily="34" charset="0"/>
              </a:rPr>
              <a:t>Monitora o fluxo do sinal da seção de regeneração no modo de verificação de paridade par BIP8.</a:t>
            </a:r>
          </a:p>
          <a:p>
            <a:pPr lvl="1"/>
            <a:r>
              <a:rPr lang="pt" dirty="0">
                <a:latin typeface="Huawei Sans" panose="020C0503030203020204" pitchFamily="34" charset="0"/>
              </a:rPr>
              <a:t>Se o terminal receptor detectar erros de bloco B1, ele reportará o evento de desempenho RS-BBE.</a:t>
            </a:r>
          </a:p>
          <a:p>
            <a:endParaRPr lang="en-US" altLang="zh-CN" dirty="0">
              <a:latin typeface="Huawei Sans" panose="020C0503030203020204" pitchFamily="34" charset="0"/>
            </a:endParaRPr>
          </a:p>
        </p:txBody>
      </p:sp>
      <p:sp>
        <p:nvSpPr>
          <p:cNvPr id="4" name="Rectangle 2687"/>
          <p:cNvSpPr>
            <a:spLocks noChangeArrowheads="1"/>
          </p:cNvSpPr>
          <p:nvPr/>
        </p:nvSpPr>
        <p:spPr bwMode="auto">
          <a:xfrm>
            <a:off x="3494507" y="4355145"/>
            <a:ext cx="1125324" cy="358277"/>
          </a:xfrm>
          <a:prstGeom prst="rect">
            <a:avLst/>
          </a:prstGeom>
          <a:solidFill>
            <a:schemeClr val="bg1">
              <a:lumMod val="85000"/>
            </a:schemeClr>
          </a:solidFill>
          <a:ln w="7938">
            <a:solidFill>
              <a:schemeClr val="tx1"/>
            </a:solidFill>
            <a:miter lim="800000"/>
          </a:ln>
        </p:spPr>
        <p:txBody>
          <a:bodyPr>
            <a:noAutofit/>
          </a:bodyPr>
          <a:lstStyle/>
          <a:p>
            <a:pPr fontAlgn="ctr"/>
            <a:r>
              <a:rPr lang="pt" sz="1600" dirty="0">
                <a:latin typeface="Huawei Sans" panose="020C0503030203020204" pitchFamily="34" charset="0"/>
              </a:rPr>
              <a:t>1#STM-N</a:t>
            </a:r>
            <a:endParaRPr lang="en-US" altLang="zh-CN" sz="1600" dirty="0">
              <a:latin typeface="Huawei Sans" panose="020C0503030203020204" pitchFamily="34" charset="0"/>
            </a:endParaRPr>
          </a:p>
        </p:txBody>
      </p:sp>
      <p:sp>
        <p:nvSpPr>
          <p:cNvPr id="5" name="Rectangle 2692"/>
          <p:cNvSpPr>
            <a:spLocks noChangeArrowheads="1"/>
          </p:cNvSpPr>
          <p:nvPr/>
        </p:nvSpPr>
        <p:spPr bwMode="auto">
          <a:xfrm>
            <a:off x="4976281" y="4317276"/>
            <a:ext cx="1817248" cy="631634"/>
          </a:xfrm>
          <a:prstGeom prst="rect">
            <a:avLst/>
          </a:prstGeom>
          <a:noFill/>
          <a:ln w="9525">
            <a:noFill/>
            <a:miter lim="800000"/>
          </a:ln>
        </p:spPr>
        <p:txBody>
          <a:bodyPr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Obtém o resultado (B) da verificação de paridade par do BIP-8.</a:t>
            </a:r>
            <a:endParaRPr lang="en-US" altLang="zh-CN" sz="1400" i="1" dirty="0">
              <a:latin typeface="Huawei Sans" panose="020C0503030203020204" pitchFamily="34" charset="0"/>
            </a:endParaRPr>
          </a:p>
        </p:txBody>
      </p:sp>
      <p:sp>
        <p:nvSpPr>
          <p:cNvPr id="6" name="Rectangle 2698"/>
          <p:cNvSpPr>
            <a:spLocks noChangeArrowheads="1"/>
          </p:cNvSpPr>
          <p:nvPr/>
        </p:nvSpPr>
        <p:spPr bwMode="auto">
          <a:xfrm>
            <a:off x="4993076" y="5108633"/>
            <a:ext cx="1717759" cy="570140"/>
          </a:xfrm>
          <a:prstGeom prst="rect">
            <a:avLst/>
          </a:prstGeom>
          <a:noFill/>
          <a:ln w="9525">
            <a:noFill/>
            <a:miter lim="800000"/>
          </a:ln>
        </p:spPr>
        <p:txBody>
          <a:bodyPr lIns="0" tIns="0" rIns="0" bIns="0">
            <a:noAutofit/>
          </a:bodyPr>
          <a:lstStyle/>
          <a:p>
            <a:pPr fontAlgn="ctr">
              <a:lnSpc>
                <a:spcPct val="100000"/>
              </a:lnSpc>
              <a:spcAft>
                <a:spcPct val="0"/>
              </a:spcAft>
              <a:buSzTx/>
              <a:buFontTx/>
              <a:buNone/>
            </a:pPr>
            <a:r>
              <a:rPr lang="pt" sz="1400" dirty="0">
                <a:solidFill>
                  <a:srgbClr val="000000"/>
                </a:solidFill>
                <a:latin typeface="Huawei Sans" panose="020C0503030203020204" pitchFamily="34" charset="0"/>
              </a:rPr>
              <a:t>Coloca B no byte B1 do quadro 2#.</a:t>
            </a:r>
            <a:endParaRPr lang="en-US" altLang="zh-CN" sz="1400" i="1" dirty="0">
              <a:latin typeface="Huawei Sans" panose="020C0503030203020204" pitchFamily="34" charset="0"/>
            </a:endParaRPr>
          </a:p>
        </p:txBody>
      </p:sp>
      <p:sp>
        <p:nvSpPr>
          <p:cNvPr id="7" name="Rectangle 3220"/>
          <p:cNvSpPr>
            <a:spLocks noChangeArrowheads="1"/>
          </p:cNvSpPr>
          <p:nvPr/>
        </p:nvSpPr>
        <p:spPr bwMode="auto">
          <a:xfrm>
            <a:off x="7122783" y="4410697"/>
            <a:ext cx="2096461" cy="570140"/>
          </a:xfrm>
          <a:prstGeom prst="rect">
            <a:avLst/>
          </a:prstGeom>
          <a:noFill/>
          <a:ln w="9525">
            <a:noFill/>
            <a:miter lim="800000"/>
          </a:ln>
        </p:spPr>
        <p:txBody>
          <a:bodyPr lIns="0" tIns="0" rIns="0" bIns="0">
            <a:noAutofit/>
          </a:bodyPr>
          <a:lstStyle/>
          <a:p>
            <a:pPr algn="r" fontAlgn="ctr">
              <a:lnSpc>
                <a:spcPct val="100000"/>
              </a:lnSpc>
              <a:spcAft>
                <a:spcPct val="0"/>
              </a:spcAft>
              <a:buSzTx/>
              <a:buFontTx/>
              <a:buNone/>
            </a:pPr>
            <a:r>
              <a:rPr lang="pt" sz="1400" dirty="0">
                <a:solidFill>
                  <a:srgbClr val="000000"/>
                </a:solidFill>
                <a:latin typeface="Huawei Sans" panose="020C0503030203020204" pitchFamily="34" charset="0"/>
              </a:rPr>
              <a:t>Obtém o resultado (B') da verificação de paridade par do BIP-8.</a:t>
            </a:r>
            <a:endParaRPr lang="en-US" altLang="zh-CN" sz="1400" i="1" dirty="0">
              <a:latin typeface="Huawei Sans" panose="020C0503030203020204" pitchFamily="34" charset="0"/>
            </a:endParaRPr>
          </a:p>
        </p:txBody>
      </p:sp>
      <p:sp>
        <p:nvSpPr>
          <p:cNvPr id="8" name="Rectangle 3227"/>
          <p:cNvSpPr>
            <a:spLocks noChangeArrowheads="1"/>
          </p:cNvSpPr>
          <p:nvPr/>
        </p:nvSpPr>
        <p:spPr bwMode="auto">
          <a:xfrm>
            <a:off x="6944264" y="5201249"/>
            <a:ext cx="2274979" cy="930609"/>
          </a:xfrm>
          <a:prstGeom prst="rect">
            <a:avLst/>
          </a:prstGeom>
          <a:noFill/>
          <a:ln w="9525">
            <a:noFill/>
            <a:miter lim="800000"/>
          </a:ln>
        </p:spPr>
        <p:txBody>
          <a:bodyPr lIns="0" tIns="0" rIns="0" bIns="0">
            <a:noAutofit/>
          </a:bodyPr>
          <a:lstStyle/>
          <a:p>
            <a:pPr algn="r" fontAlgn="ctr">
              <a:lnSpc>
                <a:spcPct val="100000"/>
              </a:lnSpc>
              <a:spcAft>
                <a:spcPct val="0"/>
              </a:spcAft>
              <a:buSzTx/>
              <a:buFontTx/>
              <a:buNone/>
            </a:pPr>
            <a:r>
              <a:rPr lang="pt" sz="1400" dirty="0">
                <a:solidFill>
                  <a:srgbClr val="000000"/>
                </a:solidFill>
                <a:latin typeface="Huawei Sans" panose="020C0503030203020204" pitchFamily="34" charset="0"/>
              </a:rPr>
              <a:t>Executa a operação lógica OR exclusiva entre o resultado da verificação (B) e o byte B1 no quadro 2#.</a:t>
            </a:r>
            <a:endParaRPr lang="en-US" altLang="zh-CN" sz="1400" i="1" dirty="0">
              <a:latin typeface="Huawei Sans" panose="020C0503030203020204" pitchFamily="34" charset="0"/>
            </a:endParaRPr>
          </a:p>
        </p:txBody>
      </p:sp>
      <p:grpSp>
        <p:nvGrpSpPr>
          <p:cNvPr id="9" name="Group 3236"/>
          <p:cNvGrpSpPr/>
          <p:nvPr/>
        </p:nvGrpSpPr>
        <p:grpSpPr bwMode="auto">
          <a:xfrm>
            <a:off x="1318311" y="4247954"/>
            <a:ext cx="2017713" cy="1454150"/>
            <a:chOff x="84" y="2835"/>
            <a:chExt cx="1461" cy="916"/>
          </a:xfrm>
        </p:grpSpPr>
        <p:sp>
          <p:nvSpPr>
            <p:cNvPr id="10" name="Text Box 3231"/>
            <p:cNvSpPr txBox="1">
              <a:spLocks noChangeArrowheads="1"/>
            </p:cNvSpPr>
            <p:nvPr/>
          </p:nvSpPr>
          <p:spPr bwMode="auto">
            <a:xfrm>
              <a:off x="704" y="2835"/>
              <a:ext cx="825" cy="916"/>
            </a:xfrm>
            <a:prstGeom prst="rect">
              <a:avLst/>
            </a:prstGeom>
            <a:noFill/>
            <a:ln w="25400">
              <a:noFill/>
              <a:miter lim="800000"/>
            </a:ln>
            <a:effectLst/>
          </p:spPr>
          <p:txBody>
            <a:bodyPr wrap="none" lIns="0" tIns="0" rIns="0" bIns="0" anchor="ctr">
              <a:noAutofit/>
            </a:bodyPr>
            <a:lstStyle/>
            <a:p>
              <a:pPr eaLnBrk="0" fontAlgn="ctr" hangingPunct="0">
                <a:lnSpc>
                  <a:spcPct val="100000"/>
                </a:lnSpc>
                <a:spcAft>
                  <a:spcPct val="15000"/>
                </a:spcAft>
                <a:buSzTx/>
                <a:buFontTx/>
                <a:buNone/>
              </a:pPr>
              <a:r>
                <a:rPr lang="pt" sz="1400" dirty="0">
                  <a:solidFill>
                    <a:srgbClr val="000000"/>
                  </a:solidFill>
                  <a:latin typeface="Huawei Sans" panose="020C0503030203020204" pitchFamily="34" charset="0"/>
                </a:rPr>
                <a:t>A1 00110011</a:t>
              </a:r>
            </a:p>
            <a:p>
              <a:pPr eaLnBrk="0" fontAlgn="ctr" hangingPunct="0">
                <a:lnSpc>
                  <a:spcPct val="100000"/>
                </a:lnSpc>
                <a:spcAft>
                  <a:spcPct val="15000"/>
                </a:spcAft>
                <a:buSzTx/>
                <a:buFontTx/>
                <a:buNone/>
              </a:pPr>
              <a:r>
                <a:rPr lang="pt" sz="1400" dirty="0">
                  <a:solidFill>
                    <a:srgbClr val="000000"/>
                  </a:solidFill>
                  <a:latin typeface="Huawei Sans" panose="020C0503030203020204" pitchFamily="34" charset="0"/>
                </a:rPr>
                <a:t>A2 11001100</a:t>
              </a:r>
            </a:p>
            <a:p>
              <a:pPr eaLnBrk="0" fontAlgn="ctr" hangingPunct="0">
                <a:lnSpc>
                  <a:spcPct val="100000"/>
                </a:lnSpc>
                <a:spcAft>
                  <a:spcPct val="15000"/>
                </a:spcAft>
                <a:buSzTx/>
                <a:buFontTx/>
                <a:buNone/>
              </a:pPr>
              <a:r>
                <a:rPr lang="pt" sz="1400" dirty="0">
                  <a:solidFill>
                    <a:srgbClr val="000000"/>
                  </a:solidFill>
                  <a:latin typeface="Huawei Sans" panose="020C0503030203020204" pitchFamily="34" charset="0"/>
                </a:rPr>
                <a:t>A3 10101010</a:t>
              </a:r>
            </a:p>
            <a:p>
              <a:pPr eaLnBrk="0" fontAlgn="ctr" hangingPunct="0">
                <a:lnSpc>
                  <a:spcPct val="100000"/>
                </a:lnSpc>
                <a:spcAft>
                  <a:spcPct val="15000"/>
                </a:spcAft>
                <a:buSzTx/>
                <a:buFontTx/>
                <a:buNone/>
              </a:pPr>
              <a:r>
                <a:rPr lang="pt" sz="1400" dirty="0">
                  <a:solidFill>
                    <a:srgbClr val="000000"/>
                  </a:solidFill>
                  <a:latin typeface="Huawei Sans" panose="020C0503030203020204" pitchFamily="34" charset="0"/>
                </a:rPr>
                <a:t>A4 00001111</a:t>
              </a:r>
            </a:p>
            <a:p>
              <a:pPr eaLnBrk="0" fontAlgn="ctr" hangingPunct="0">
                <a:lnSpc>
                  <a:spcPct val="100000"/>
                </a:lnSpc>
                <a:spcAft>
                  <a:spcPct val="15000"/>
                </a:spcAft>
                <a:buSzTx/>
                <a:buFontTx/>
                <a:buNone/>
              </a:pPr>
              <a:endParaRPr lang="en-US" altLang="zh-CN" sz="1400" dirty="0">
                <a:solidFill>
                  <a:srgbClr val="000000"/>
                </a:solidFill>
                <a:latin typeface="Huawei Sans" panose="020C0503030203020204" pitchFamily="34" charset="0"/>
              </a:endParaRPr>
            </a:p>
            <a:p>
              <a:pPr eaLnBrk="0" fontAlgn="ctr" hangingPunct="0">
                <a:lnSpc>
                  <a:spcPct val="100000"/>
                </a:lnSpc>
                <a:spcAft>
                  <a:spcPct val="15000"/>
                </a:spcAft>
                <a:buSzTx/>
                <a:buFontTx/>
                <a:buNone/>
              </a:pPr>
              <a:r>
                <a:rPr lang="pt" sz="1400" dirty="0">
                  <a:solidFill>
                    <a:srgbClr val="000000"/>
                  </a:solidFill>
                  <a:latin typeface="Huawei Sans" panose="020C0503030203020204" pitchFamily="34" charset="0"/>
                </a:rPr>
                <a:t> B  01011010</a:t>
              </a:r>
              <a:endParaRPr lang="en-US" sz="1400" dirty="0">
                <a:solidFill>
                  <a:srgbClr val="000000"/>
                </a:solidFill>
                <a:latin typeface="Huawei Sans" panose="020C0503030203020204" pitchFamily="34" charset="0"/>
              </a:endParaRPr>
            </a:p>
          </p:txBody>
        </p:sp>
        <p:sp>
          <p:nvSpPr>
            <p:cNvPr id="11" name="Text Box 3232"/>
            <p:cNvSpPr txBox="1">
              <a:spLocks noChangeArrowheads="1"/>
            </p:cNvSpPr>
            <p:nvPr/>
          </p:nvSpPr>
          <p:spPr bwMode="auto">
            <a:xfrm>
              <a:off x="103" y="3245"/>
              <a:ext cx="325" cy="136"/>
            </a:xfrm>
            <a:prstGeom prst="rect">
              <a:avLst/>
            </a:prstGeom>
            <a:noFill/>
            <a:ln w="25400">
              <a:noFill/>
              <a:miter lim="800000"/>
            </a:ln>
            <a:effectLst/>
          </p:spPr>
          <p:txBody>
            <a:bodyPr wrap="none" lIns="0" tIns="0" rIns="0" bIns="0" anchor="ctr">
              <a:noAutofit/>
            </a:bodyPr>
            <a:lstStyle/>
            <a:p>
              <a:pPr eaLnBrk="0" fontAlgn="ctr" hangingPunct="0">
                <a:lnSpc>
                  <a:spcPct val="100000"/>
                </a:lnSpc>
                <a:spcAft>
                  <a:spcPct val="15000"/>
                </a:spcAft>
                <a:buSzTx/>
                <a:buFontTx/>
                <a:buNone/>
              </a:pPr>
              <a:r>
                <a:rPr lang="pt" sz="1400" dirty="0">
                  <a:solidFill>
                    <a:srgbClr val="000000"/>
                  </a:solidFill>
                  <a:latin typeface="Huawei Sans" panose="020C0503030203020204" pitchFamily="34" charset="0"/>
                </a:rPr>
                <a:t>BIP-8</a:t>
              </a:r>
              <a:endParaRPr lang="en-US" sz="1400" dirty="0">
                <a:solidFill>
                  <a:srgbClr val="000000"/>
                </a:solidFill>
                <a:latin typeface="Huawei Sans" panose="020C0503030203020204" pitchFamily="34" charset="0"/>
              </a:endParaRPr>
            </a:p>
          </p:txBody>
        </p:sp>
        <p:sp>
          <p:nvSpPr>
            <p:cNvPr id="12" name="Line 3233"/>
            <p:cNvSpPr>
              <a:spLocks noChangeShapeType="1"/>
            </p:cNvSpPr>
            <p:nvPr/>
          </p:nvSpPr>
          <p:spPr bwMode="auto">
            <a:xfrm>
              <a:off x="84" y="3511"/>
              <a:ext cx="1461" cy="0"/>
            </a:xfrm>
            <a:prstGeom prst="line">
              <a:avLst/>
            </a:prstGeom>
            <a:noFill/>
            <a:ln w="25400">
              <a:solidFill>
                <a:srgbClr val="000000"/>
              </a:solidFill>
              <a:round/>
            </a:ln>
            <a:effectLst/>
          </p:spPr>
          <p:txBody>
            <a:bodyPr wrap="none">
              <a:noAutofit/>
            </a:bodyPr>
            <a:lstStyle/>
            <a:p>
              <a:pPr fontAlgn="ctr"/>
              <a:endParaRPr lang="en-US" altLang="zh-CN" dirty="0">
                <a:latin typeface="Huawei Sans" panose="020C0503030203020204" pitchFamily="34" charset="0"/>
                <a:ea typeface="+mn-ea"/>
              </a:endParaRPr>
            </a:p>
          </p:txBody>
        </p:sp>
      </p:grpSp>
      <p:sp>
        <p:nvSpPr>
          <p:cNvPr id="15" name="Rectangle 2687"/>
          <p:cNvSpPr>
            <a:spLocks noChangeArrowheads="1"/>
          </p:cNvSpPr>
          <p:nvPr/>
        </p:nvSpPr>
        <p:spPr bwMode="auto">
          <a:xfrm>
            <a:off x="3494507" y="4967569"/>
            <a:ext cx="1125324" cy="361561"/>
          </a:xfrm>
          <a:prstGeom prst="rect">
            <a:avLst/>
          </a:prstGeom>
          <a:solidFill>
            <a:schemeClr val="bg1">
              <a:lumMod val="85000"/>
            </a:schemeClr>
          </a:solidFill>
          <a:ln w="7938">
            <a:solidFill>
              <a:schemeClr val="tx1"/>
            </a:solidFill>
            <a:miter lim="800000"/>
          </a:ln>
        </p:spPr>
        <p:txBody>
          <a:bodyPr>
            <a:noAutofit/>
          </a:bodyPr>
          <a:lstStyle/>
          <a:p>
            <a:pPr fontAlgn="ctr"/>
            <a:r>
              <a:rPr lang="pt" sz="1600" dirty="0">
                <a:latin typeface="Huawei Sans" panose="020C0503030203020204" pitchFamily="34" charset="0"/>
              </a:rPr>
              <a:t>2#STM-N</a:t>
            </a:r>
            <a:endParaRPr lang="en-US" altLang="zh-CN" sz="1600" dirty="0">
              <a:latin typeface="Huawei Sans" panose="020C0503030203020204" pitchFamily="34" charset="0"/>
            </a:endParaRPr>
          </a:p>
        </p:txBody>
      </p:sp>
      <p:cxnSp>
        <p:nvCxnSpPr>
          <p:cNvPr id="18" name="直接箭头连接符 17"/>
          <p:cNvCxnSpPr>
            <a:endCxn id="4" idx="0"/>
          </p:cNvCxnSpPr>
          <p:nvPr/>
        </p:nvCxnSpPr>
        <p:spPr bwMode="auto">
          <a:xfrm flipH="1">
            <a:off x="4057169" y="4058806"/>
            <a:ext cx="38787" cy="2963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a:off x="10049306" y="4078571"/>
            <a:ext cx="95896" cy="2336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flipH="1" flipV="1">
            <a:off x="4619831" y="4543014"/>
            <a:ext cx="356450" cy="680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接箭头连接符 20"/>
          <p:cNvCxnSpPr/>
          <p:nvPr/>
        </p:nvCxnSpPr>
        <p:spPr bwMode="auto">
          <a:xfrm flipH="1" flipV="1">
            <a:off x="4619831" y="5152543"/>
            <a:ext cx="343749" cy="487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flipH="1">
            <a:off x="9334598" y="4458324"/>
            <a:ext cx="202676" cy="2374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flipH="1">
            <a:off x="9289242" y="5035295"/>
            <a:ext cx="229402" cy="2832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接箭头连接符 28"/>
          <p:cNvCxnSpPr/>
          <p:nvPr/>
        </p:nvCxnSpPr>
        <p:spPr>
          <a:xfrm>
            <a:off x="4522401" y="3685752"/>
            <a:ext cx="491353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Rectangle 2687"/>
          <p:cNvSpPr>
            <a:spLocks noChangeArrowheads="1"/>
          </p:cNvSpPr>
          <p:nvPr/>
        </p:nvSpPr>
        <p:spPr bwMode="auto">
          <a:xfrm>
            <a:off x="9573225" y="4326346"/>
            <a:ext cx="1125324" cy="358277"/>
          </a:xfrm>
          <a:prstGeom prst="rect">
            <a:avLst/>
          </a:prstGeom>
          <a:solidFill>
            <a:schemeClr val="bg1">
              <a:lumMod val="85000"/>
            </a:schemeClr>
          </a:solidFill>
          <a:ln w="7938">
            <a:solidFill>
              <a:schemeClr val="tx1"/>
            </a:solidFill>
            <a:miter lim="800000"/>
          </a:ln>
        </p:spPr>
        <p:txBody>
          <a:bodyPr>
            <a:noAutofit/>
          </a:bodyPr>
          <a:lstStyle/>
          <a:p>
            <a:pPr fontAlgn="ctr"/>
            <a:r>
              <a:rPr lang="pt" sz="1600" dirty="0">
                <a:latin typeface="Huawei Sans" panose="020C0503030203020204" pitchFamily="34" charset="0"/>
              </a:rPr>
              <a:t>1#STM-N</a:t>
            </a:r>
            <a:endParaRPr lang="en-US" altLang="zh-CN" sz="1600" dirty="0">
              <a:latin typeface="Huawei Sans" panose="020C0503030203020204" pitchFamily="34" charset="0"/>
            </a:endParaRPr>
          </a:p>
        </p:txBody>
      </p:sp>
      <p:sp>
        <p:nvSpPr>
          <p:cNvPr id="28" name="Rectangle 2687"/>
          <p:cNvSpPr>
            <a:spLocks noChangeArrowheads="1"/>
          </p:cNvSpPr>
          <p:nvPr/>
        </p:nvSpPr>
        <p:spPr bwMode="auto">
          <a:xfrm>
            <a:off x="9537274" y="4948910"/>
            <a:ext cx="1125324" cy="361561"/>
          </a:xfrm>
          <a:prstGeom prst="rect">
            <a:avLst/>
          </a:prstGeom>
          <a:solidFill>
            <a:schemeClr val="bg1">
              <a:lumMod val="85000"/>
            </a:schemeClr>
          </a:solidFill>
          <a:ln w="7938">
            <a:solidFill>
              <a:schemeClr val="tx1"/>
            </a:solidFill>
            <a:miter lim="800000"/>
          </a:ln>
        </p:spPr>
        <p:txBody>
          <a:bodyPr>
            <a:noAutofit/>
          </a:bodyPr>
          <a:lstStyle/>
          <a:p>
            <a:pPr fontAlgn="ctr"/>
            <a:r>
              <a:rPr lang="pt" sz="1600" dirty="0">
                <a:latin typeface="Huawei Sans" panose="020C0503030203020204" pitchFamily="34" charset="0"/>
              </a:rPr>
              <a:t>2#STM-N</a:t>
            </a:r>
            <a:endParaRPr lang="en-US" altLang="zh-CN" sz="1600" dirty="0">
              <a:latin typeface="Huawei Sans" panose="020C0503030203020204" pitchFamily="34" charset="0"/>
            </a:endParaRPr>
          </a:p>
        </p:txBody>
      </p:sp>
      <p:grpSp>
        <p:nvGrpSpPr>
          <p:cNvPr id="30" name="Group 4"/>
          <p:cNvGrpSpPr>
            <a:grpSpLocks noChangeAspect="1"/>
          </p:cNvGrpSpPr>
          <p:nvPr/>
        </p:nvGrpSpPr>
        <p:grpSpPr bwMode="auto">
          <a:xfrm>
            <a:off x="3927915" y="3254643"/>
            <a:ext cx="601019" cy="825313"/>
            <a:chOff x="2604" y="1781"/>
            <a:chExt cx="552" cy="758"/>
          </a:xfrm>
        </p:grpSpPr>
        <p:sp>
          <p:nvSpPr>
            <p:cNvPr id="31"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3"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4"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5"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6"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7"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8"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9"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66" name="Group 4"/>
          <p:cNvGrpSpPr>
            <a:grpSpLocks noChangeAspect="1"/>
          </p:cNvGrpSpPr>
          <p:nvPr/>
        </p:nvGrpSpPr>
        <p:grpSpPr bwMode="auto">
          <a:xfrm>
            <a:off x="9575555" y="3272987"/>
            <a:ext cx="601019" cy="825313"/>
            <a:chOff x="2604" y="1781"/>
            <a:chExt cx="552" cy="758"/>
          </a:xfrm>
        </p:grpSpPr>
        <p:sp>
          <p:nvSpPr>
            <p:cNvPr id="67"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8"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9"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0"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1"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2"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3"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4"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5"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6"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7"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8"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9"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0"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8"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9"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0"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1"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2"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3"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4"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5"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6"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7"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8"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9"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0"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1"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470636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B2</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 de monitoramento de erro de bit de seção de multiplexação: B2</a:t>
            </a:r>
          </a:p>
          <a:p>
            <a:pPr lvl="1"/>
            <a:r>
              <a:rPr lang="pt" dirty="0">
                <a:latin typeface="Huawei Sans" panose="020C0503030203020204" pitchFamily="34" charset="0"/>
              </a:rPr>
              <a:t>Monitora o fluxo do sinal da seção multiplex no modo de verificação de paridade par BIP24.</a:t>
            </a:r>
          </a:p>
          <a:p>
            <a:pPr lvl="1"/>
            <a:r>
              <a:rPr lang="pt" dirty="0">
                <a:latin typeface="Huawei Sans" panose="020C0503030203020204" pitchFamily="34" charset="0"/>
              </a:rPr>
              <a:t>Se o terminal de recebimento detectar erros de bloco B2, ele relatará o evento de desempenho MS-BBE.</a:t>
            </a:r>
          </a:p>
          <a:p>
            <a:endParaRPr lang="en-US" altLang="zh-CN" dirty="0">
              <a:latin typeface="Huawei Sans" panose="020C0503030203020204" pitchFamily="34" charset="0"/>
            </a:endParaRPr>
          </a:p>
        </p:txBody>
      </p:sp>
      <p:sp>
        <p:nvSpPr>
          <p:cNvPr id="5" name="Line 1885"/>
          <p:cNvSpPr>
            <a:spLocks noChangeShapeType="1"/>
          </p:cNvSpPr>
          <p:nvPr/>
        </p:nvSpPr>
        <p:spPr bwMode="auto">
          <a:xfrm flipV="1">
            <a:off x="3205270" y="4647726"/>
            <a:ext cx="544839" cy="440830"/>
          </a:xfrm>
          <a:prstGeom prst="line">
            <a:avLst/>
          </a:prstGeom>
          <a:noFill/>
          <a:ln w="31750">
            <a:solidFill>
              <a:srgbClr val="5E5C00"/>
            </a:solidFill>
            <a:round/>
            <a:tailEnd type="triangle" w="med" len="lg"/>
          </a:ln>
          <a:effectLst/>
        </p:spPr>
        <p:txBody>
          <a:bodyPr>
            <a:noAutofit/>
          </a:bodyPr>
          <a:lstStyle/>
          <a:p>
            <a:pPr fontAlgn="ctr"/>
            <a:endParaRPr lang="en-US" altLang="zh-CN" dirty="0">
              <a:latin typeface="Huawei Sans" panose="020C0503030203020204" pitchFamily="34" charset="0"/>
              <a:ea typeface="+mn-ea"/>
            </a:endParaRPr>
          </a:p>
        </p:txBody>
      </p:sp>
      <p:sp>
        <p:nvSpPr>
          <p:cNvPr id="6" name="Line 1886"/>
          <p:cNvSpPr>
            <a:spLocks noChangeShapeType="1"/>
          </p:cNvSpPr>
          <p:nvPr/>
        </p:nvSpPr>
        <p:spPr bwMode="auto">
          <a:xfrm flipH="1" flipV="1">
            <a:off x="8322931" y="4650420"/>
            <a:ext cx="376237" cy="440831"/>
          </a:xfrm>
          <a:prstGeom prst="line">
            <a:avLst/>
          </a:prstGeom>
          <a:noFill/>
          <a:ln w="31750">
            <a:solidFill>
              <a:srgbClr val="5E5C00"/>
            </a:solidFill>
            <a:round/>
            <a:tailEnd type="triangle" w="med" len="lg"/>
          </a:ln>
          <a:effectLst/>
        </p:spPr>
        <p:txBody>
          <a:bodyPr>
            <a:noAutofit/>
          </a:bodyPr>
          <a:lstStyle/>
          <a:p>
            <a:pPr fontAlgn="ctr"/>
            <a:endParaRPr lang="en-US" altLang="zh-CN" dirty="0">
              <a:latin typeface="Huawei Sans" panose="020C0503030203020204" pitchFamily="34" charset="0"/>
              <a:ea typeface="+mn-ea"/>
            </a:endParaRPr>
          </a:p>
        </p:txBody>
      </p:sp>
      <p:sp>
        <p:nvSpPr>
          <p:cNvPr id="7" name="Text Box 1887"/>
          <p:cNvSpPr txBox="1">
            <a:spLocks noChangeArrowheads="1"/>
          </p:cNvSpPr>
          <p:nvPr/>
        </p:nvSpPr>
        <p:spPr bwMode="auto">
          <a:xfrm>
            <a:off x="1049679" y="5068034"/>
            <a:ext cx="4098234" cy="671939"/>
          </a:xfrm>
          <a:prstGeom prst="rect">
            <a:avLst/>
          </a:prstGeom>
          <a:noFill/>
          <a:ln w="9525" algn="ctr">
            <a:noFill/>
            <a:miter lim="800000"/>
          </a:ln>
          <a:effectLst/>
        </p:spPr>
        <p:txBody>
          <a:bodyPr wrap="square">
            <a:noAutofit/>
          </a:bodyPr>
          <a:lstStyle/>
          <a:p>
            <a:pPr algn="ctr" fontAlgn="ctr">
              <a:lnSpc>
                <a:spcPct val="100000"/>
              </a:lnSpc>
              <a:spcAft>
                <a:spcPct val="0"/>
              </a:spcAft>
              <a:buSzTx/>
              <a:buFontTx/>
              <a:buNone/>
            </a:pPr>
            <a:r>
              <a:rPr lang="pt" sz="1500" dirty="0">
                <a:latin typeface="Huawei Sans" panose="020C0503030203020204" pitchFamily="34" charset="0"/>
              </a:rPr>
              <a:t>A extremidade transmissora reporta o alarme MS-REI e o evento de desempenho MS-FEBBE.</a:t>
            </a:r>
            <a:endParaRPr lang="en-US" altLang="zh-CN" sz="1500" dirty="0">
              <a:latin typeface="Huawei Sans" panose="020C0503030203020204" pitchFamily="34" charset="0"/>
            </a:endParaRPr>
          </a:p>
        </p:txBody>
      </p:sp>
      <p:sp>
        <p:nvSpPr>
          <p:cNvPr id="8" name="Text Box 1888"/>
          <p:cNvSpPr txBox="1">
            <a:spLocks noChangeArrowheads="1"/>
          </p:cNvSpPr>
          <p:nvPr/>
        </p:nvSpPr>
        <p:spPr bwMode="auto">
          <a:xfrm>
            <a:off x="6799734" y="5073595"/>
            <a:ext cx="4126864" cy="553998"/>
          </a:xfrm>
          <a:prstGeom prst="rect">
            <a:avLst/>
          </a:prstGeom>
          <a:noFill/>
          <a:ln w="9525" algn="ctr">
            <a:noFill/>
            <a:miter lim="800000"/>
          </a:ln>
          <a:effectLst/>
        </p:spPr>
        <p:txBody>
          <a:bodyPr wrap="square">
            <a:noAutofit/>
          </a:bodyPr>
          <a:lstStyle/>
          <a:p>
            <a:pPr algn="ctr" fontAlgn="ctr">
              <a:lnSpc>
                <a:spcPct val="100000"/>
              </a:lnSpc>
              <a:spcAft>
                <a:spcPct val="0"/>
              </a:spcAft>
              <a:buSzTx/>
              <a:buFontTx/>
              <a:buNone/>
            </a:pPr>
            <a:r>
              <a:rPr lang="pt" sz="1500" dirty="0">
                <a:latin typeface="Huawei Sans" panose="020C0503030203020204" pitchFamily="34" charset="0"/>
              </a:rPr>
              <a:t>A extremidade receptora detecta blocos de erro B2 e relata o evento de desempenho MS-BBE.</a:t>
            </a:r>
            <a:endParaRPr lang="en-US" sz="1500" dirty="0">
              <a:latin typeface="Huawei Sans" panose="020C0503030203020204" pitchFamily="34" charset="0"/>
            </a:endParaRPr>
          </a:p>
        </p:txBody>
      </p:sp>
      <p:sp>
        <p:nvSpPr>
          <p:cNvPr id="9" name="Text Box 1890"/>
          <p:cNvSpPr txBox="1">
            <a:spLocks noChangeArrowheads="1"/>
          </p:cNvSpPr>
          <p:nvPr/>
        </p:nvSpPr>
        <p:spPr bwMode="auto">
          <a:xfrm>
            <a:off x="4257541" y="4664749"/>
            <a:ext cx="1970004" cy="323165"/>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500" dirty="0">
                <a:latin typeface="Huawei Sans" panose="020C0503030203020204" pitchFamily="34" charset="0"/>
              </a:rPr>
              <a:t>Retorna o byte M1.</a:t>
            </a:r>
            <a:endParaRPr lang="en-US" sz="1500" dirty="0">
              <a:latin typeface="Huawei Sans" panose="020C0503030203020204" pitchFamily="34" charset="0"/>
            </a:endParaRPr>
          </a:p>
        </p:txBody>
      </p:sp>
      <p:sp>
        <p:nvSpPr>
          <p:cNvPr id="10" name="左箭头 9"/>
          <p:cNvSpPr/>
          <p:nvPr/>
        </p:nvSpPr>
        <p:spPr bwMode="auto">
          <a:xfrm>
            <a:off x="6227545" y="4725750"/>
            <a:ext cx="1463262" cy="196165"/>
          </a:xfrm>
          <a:prstGeom prst="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sz="1000" i="0" u="none" strike="noStrike" cap="none" normalizeH="0" baseline="0" dirty="0">
              <a:ln>
                <a:solidFill>
                  <a:sysClr val="windowText" lastClr="000000"/>
                </a:solidFill>
              </a:ln>
              <a:solidFill>
                <a:schemeClr val="bg2">
                  <a:lumMod val="90000"/>
                </a:schemeClr>
              </a:solidFill>
              <a:effectLst/>
              <a:latin typeface="Huawei Sans" panose="020C0503030203020204" pitchFamily="34" charset="0"/>
              <a:ea typeface="方正兰亭黑简体" panose="02000000000000000000" pitchFamily="2" charset="-122"/>
            </a:endParaRPr>
          </a:p>
        </p:txBody>
      </p:sp>
      <p:cxnSp>
        <p:nvCxnSpPr>
          <p:cNvPr id="15" name="直接箭头连接符 14"/>
          <p:cNvCxnSpPr/>
          <p:nvPr/>
        </p:nvCxnSpPr>
        <p:spPr>
          <a:xfrm>
            <a:off x="4450272" y="4224123"/>
            <a:ext cx="321332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6" name="Group 4"/>
          <p:cNvGrpSpPr>
            <a:grpSpLocks noChangeAspect="1"/>
          </p:cNvGrpSpPr>
          <p:nvPr/>
        </p:nvGrpSpPr>
        <p:grpSpPr bwMode="auto">
          <a:xfrm>
            <a:off x="3671635" y="3731223"/>
            <a:ext cx="682381" cy="937038"/>
            <a:chOff x="2604" y="1781"/>
            <a:chExt cx="552" cy="758"/>
          </a:xfrm>
        </p:grpSpPr>
        <p:sp>
          <p:nvSpPr>
            <p:cNvPr id="17"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1"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2"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3"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4"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5"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6"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7"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8"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9"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0"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1"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52" name="Group 4"/>
          <p:cNvGrpSpPr>
            <a:grpSpLocks noChangeAspect="1"/>
          </p:cNvGrpSpPr>
          <p:nvPr/>
        </p:nvGrpSpPr>
        <p:grpSpPr bwMode="auto">
          <a:xfrm>
            <a:off x="7688335" y="3735833"/>
            <a:ext cx="682381" cy="937038"/>
            <a:chOff x="2604" y="1781"/>
            <a:chExt cx="552" cy="758"/>
          </a:xfrm>
        </p:grpSpPr>
        <p:sp>
          <p:nvSpPr>
            <p:cNvPr id="53"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4"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5"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6"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7"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8"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9"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8"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9"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0"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1"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2"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3"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4"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5"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6"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7"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8"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9"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0"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278959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normAutofit fontScale="92500"/>
          </a:bodyPr>
          <a:lstStyle/>
          <a:p>
            <a:r>
              <a:rPr lang="pt" dirty="0">
                <a:latin typeface="Huawei Sans" panose="020C0503030203020204" pitchFamily="34" charset="0"/>
              </a:rPr>
              <a:t>Uma rede de transmissão é a portadora de várias redes de serviços. A qualidade de uma rede de transmissão </a:t>
            </a:r>
            <a:r>
              <a:rPr lang="pt" altLang="zh-CN" dirty="0"/>
              <a:t>afetará </a:t>
            </a:r>
            <a:r>
              <a:rPr lang="pt" dirty="0">
                <a:latin typeface="Huawei Sans" panose="020C0503030203020204" pitchFamily="34" charset="0"/>
              </a:rPr>
              <a:t>inevitavelmente o desenvolvimento de outras redes de serviços </a:t>
            </a:r>
            <a:r>
              <a:rPr lang="pt" altLang="zh-CN" dirty="0">
                <a:latin typeface="Huawei Sans" panose="020C0503030203020204" pitchFamily="34" charset="0"/>
              </a:rPr>
              <a:t>, bem como o crescimento </a:t>
            </a:r>
            <a:r>
              <a:rPr lang="pt" dirty="0">
                <a:latin typeface="Huawei Sans" panose="020C0503030203020204" pitchFamily="34" charset="0"/>
              </a:rPr>
              <a:t>dos serviços .</a:t>
            </a:r>
            <a:endParaRPr lang="en-US" altLang="zh-CN" dirty="0">
              <a:latin typeface="Huawei Sans" panose="020C0503030203020204" pitchFamily="34" charset="0"/>
            </a:endParaRPr>
          </a:p>
          <a:p>
            <a:r>
              <a:rPr lang="pt" dirty="0">
                <a:latin typeface="Huawei Sans" panose="020C0503030203020204" pitchFamily="34" charset="0"/>
              </a:rPr>
              <a:t>Uma rede que consiste em dispositivos SDH é chamada de rede SDH, que é uma parte importante de uma rede de transmissão. Quais </a:t>
            </a:r>
            <a:r>
              <a:rPr lang="pt" altLang="zh-CN" dirty="0">
                <a:latin typeface="Huawei Sans" panose="020C0503030203020204" pitchFamily="34" charset="0"/>
              </a:rPr>
              <a:t>são </a:t>
            </a:r>
            <a:r>
              <a:rPr lang="pt" dirty="0">
                <a:latin typeface="Huawei Sans" panose="020C0503030203020204" pitchFamily="34" charset="0"/>
              </a:rPr>
              <a:t>os princípios de funcionamento do SDH? Como um dispositivo SDH transmite dados?</a:t>
            </a:r>
            <a:endParaRPr lang="en-US" altLang="zh-CN" dirty="0">
              <a:latin typeface="Huawei Sans" panose="020C0503030203020204" pitchFamily="34" charset="0"/>
            </a:endParaRPr>
          </a:p>
          <a:p>
            <a:r>
              <a:rPr lang="pt" dirty="0">
                <a:latin typeface="Huawei Sans" panose="020C0503030203020204" pitchFamily="34" charset="0"/>
              </a:rPr>
              <a:t>Depois de aprender este curso, você terá uma compreensão básica dos princípios SDH.</a:t>
            </a:r>
          </a:p>
        </p:txBody>
      </p:sp>
    </p:spTree>
    <p:extLst>
      <p:ext uri="{BB962C8B-B14F-4D97-AF65-F5344CB8AC3E}">
        <p14:creationId xmlns:p14="http://schemas.microsoft.com/office/powerpoint/2010/main" val="360531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M1</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 de indicação de bloco de erro remoto da seção de multiplexação: M1</a:t>
            </a:r>
          </a:p>
          <a:p>
            <a:pPr lvl="1"/>
            <a:r>
              <a:rPr lang="pt" dirty="0">
                <a:latin typeface="Huawei Sans" panose="020C0503030203020204" pitchFamily="34" charset="0"/>
              </a:rPr>
              <a:t>Retorna informações do receptor para a origem.</a:t>
            </a:r>
          </a:p>
          <a:p>
            <a:pPr lvl="1"/>
            <a:r>
              <a:rPr lang="pt" dirty="0">
                <a:latin typeface="Huawei Sans" panose="020C0503030203020204" pitchFamily="34" charset="0"/>
              </a:rPr>
              <a:t>Informa extremidade receptora o número de blocos de erro B2 recebidos no final do recebimento e reporta o evento de desempenho MS-FEBBE.</a:t>
            </a:r>
          </a:p>
          <a:p>
            <a:pPr lvl="1"/>
            <a:r>
              <a:rPr lang="pt" dirty="0">
                <a:latin typeface="Huawei Sans" panose="020C0503030203020204" pitchFamily="34" charset="0"/>
              </a:rPr>
              <a:t>Ao mesmo tempo, o alarme MS-REI é reportado na extremidade receptora.</a:t>
            </a:r>
            <a:endParaRPr lang="en-US" dirty="0">
              <a:latin typeface="Huawei Sans" panose="020C0503030203020204" pitchFamily="34" charset="0"/>
            </a:endParaRPr>
          </a:p>
        </p:txBody>
      </p:sp>
      <p:sp>
        <p:nvSpPr>
          <p:cNvPr id="13" name="Line 1885"/>
          <p:cNvSpPr>
            <a:spLocks noChangeShapeType="1"/>
          </p:cNvSpPr>
          <p:nvPr/>
        </p:nvSpPr>
        <p:spPr bwMode="auto">
          <a:xfrm flipV="1">
            <a:off x="3370825" y="4612559"/>
            <a:ext cx="544839" cy="440830"/>
          </a:xfrm>
          <a:prstGeom prst="line">
            <a:avLst/>
          </a:prstGeom>
          <a:noFill/>
          <a:ln w="31750">
            <a:solidFill>
              <a:srgbClr val="5E5C00"/>
            </a:solidFill>
            <a:round/>
            <a:tailEnd type="triangle" w="med" len="lg"/>
          </a:ln>
          <a:effectLst/>
        </p:spPr>
        <p:txBody>
          <a:bodyPr>
            <a:noAutofit/>
          </a:bodyPr>
          <a:lstStyle/>
          <a:p>
            <a:pPr fontAlgn="ctr"/>
            <a:endParaRPr lang="en-US" altLang="zh-CN" dirty="0">
              <a:latin typeface="Huawei Sans" panose="020C0503030203020204" pitchFamily="34" charset="0"/>
              <a:ea typeface="+mn-ea"/>
            </a:endParaRPr>
          </a:p>
        </p:txBody>
      </p:sp>
      <p:sp>
        <p:nvSpPr>
          <p:cNvPr id="14" name="Line 1886"/>
          <p:cNvSpPr>
            <a:spLocks noChangeShapeType="1"/>
          </p:cNvSpPr>
          <p:nvPr/>
        </p:nvSpPr>
        <p:spPr bwMode="auto">
          <a:xfrm flipH="1" flipV="1">
            <a:off x="8336887" y="4600647"/>
            <a:ext cx="376237" cy="440831"/>
          </a:xfrm>
          <a:prstGeom prst="line">
            <a:avLst/>
          </a:prstGeom>
          <a:noFill/>
          <a:ln w="31750">
            <a:solidFill>
              <a:srgbClr val="5E5C00"/>
            </a:solidFill>
            <a:round/>
            <a:tailEnd type="triangle" w="med" len="lg"/>
          </a:ln>
          <a:effectLst/>
        </p:spPr>
        <p:txBody>
          <a:bodyPr>
            <a:noAutofit/>
          </a:bodyPr>
          <a:lstStyle/>
          <a:p>
            <a:pPr fontAlgn="ctr"/>
            <a:endParaRPr lang="en-US" altLang="zh-CN" dirty="0">
              <a:latin typeface="Huawei Sans" panose="020C0503030203020204" pitchFamily="34" charset="0"/>
              <a:ea typeface="+mn-ea"/>
            </a:endParaRPr>
          </a:p>
        </p:txBody>
      </p:sp>
      <p:sp>
        <p:nvSpPr>
          <p:cNvPr id="15" name="Text Box 1887"/>
          <p:cNvSpPr txBox="1">
            <a:spLocks noChangeArrowheads="1"/>
          </p:cNvSpPr>
          <p:nvPr/>
        </p:nvSpPr>
        <p:spPr bwMode="auto">
          <a:xfrm>
            <a:off x="1392361" y="5023237"/>
            <a:ext cx="3783081" cy="553998"/>
          </a:xfrm>
          <a:prstGeom prst="rect">
            <a:avLst/>
          </a:prstGeom>
          <a:noFill/>
          <a:ln w="9525" algn="ctr">
            <a:noFill/>
            <a:miter lim="800000"/>
          </a:ln>
          <a:effectLst/>
        </p:spPr>
        <p:txBody>
          <a:bodyPr wrap="square">
            <a:noAutofit/>
          </a:bodyPr>
          <a:lstStyle/>
          <a:p>
            <a:pPr algn="ctr" fontAlgn="ctr">
              <a:lnSpc>
                <a:spcPct val="100000"/>
              </a:lnSpc>
              <a:spcAft>
                <a:spcPct val="0"/>
              </a:spcAft>
              <a:buSzTx/>
              <a:buFontTx/>
              <a:buNone/>
            </a:pPr>
            <a:r>
              <a:rPr lang="pt" sz="1500" dirty="0">
                <a:latin typeface="Huawei Sans" panose="020C0503030203020204" pitchFamily="34" charset="0"/>
              </a:rPr>
              <a:t>A extremidade transmissora reporta o alarme MS-REI e o evento de desempenho MS-FEBBE.</a:t>
            </a:r>
            <a:endParaRPr lang="en-US" altLang="zh-CN" sz="1500" dirty="0">
              <a:latin typeface="Huawei Sans" panose="020C0503030203020204" pitchFamily="34" charset="0"/>
            </a:endParaRPr>
          </a:p>
        </p:txBody>
      </p:sp>
      <p:sp>
        <p:nvSpPr>
          <p:cNvPr id="16" name="Text Box 1888"/>
          <p:cNvSpPr txBox="1">
            <a:spLocks noChangeArrowheads="1"/>
          </p:cNvSpPr>
          <p:nvPr/>
        </p:nvSpPr>
        <p:spPr bwMode="auto">
          <a:xfrm>
            <a:off x="6659037" y="5012717"/>
            <a:ext cx="4112909" cy="553998"/>
          </a:xfrm>
          <a:prstGeom prst="rect">
            <a:avLst/>
          </a:prstGeom>
          <a:noFill/>
          <a:ln w="9525" algn="ctr">
            <a:noFill/>
            <a:miter lim="800000"/>
          </a:ln>
          <a:effectLst/>
        </p:spPr>
        <p:txBody>
          <a:bodyPr wrap="square">
            <a:noAutofit/>
          </a:bodyPr>
          <a:lstStyle/>
          <a:p>
            <a:pPr algn="ctr" fontAlgn="ctr">
              <a:lnSpc>
                <a:spcPct val="100000"/>
              </a:lnSpc>
              <a:spcAft>
                <a:spcPct val="0"/>
              </a:spcAft>
              <a:buSzTx/>
              <a:buFontTx/>
              <a:buNone/>
            </a:pPr>
            <a:r>
              <a:rPr lang="pt" sz="1500" dirty="0">
                <a:latin typeface="Huawei Sans" panose="020C0503030203020204" pitchFamily="34" charset="0"/>
              </a:rPr>
              <a:t>A extremidade receptora detecta blocos de erro B2 e relata o evento de desempenho MS-BBE.</a:t>
            </a:r>
            <a:endParaRPr lang="en-US" sz="1500" dirty="0">
              <a:latin typeface="Huawei Sans" panose="020C0503030203020204" pitchFamily="34" charset="0"/>
            </a:endParaRPr>
          </a:p>
        </p:txBody>
      </p:sp>
      <p:sp>
        <p:nvSpPr>
          <p:cNvPr id="17" name="Text Box 1890"/>
          <p:cNvSpPr txBox="1">
            <a:spLocks noChangeArrowheads="1"/>
          </p:cNvSpPr>
          <p:nvPr/>
        </p:nvSpPr>
        <p:spPr bwMode="auto">
          <a:xfrm>
            <a:off x="4406109" y="4612559"/>
            <a:ext cx="761747" cy="323165"/>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500" dirty="0">
                <a:latin typeface="Huawei Sans" panose="020C0503030203020204" pitchFamily="34" charset="0"/>
              </a:rPr>
              <a:t>Retorna o byte M1.</a:t>
            </a:r>
            <a:endParaRPr lang="en-US" sz="1500" dirty="0">
              <a:latin typeface="Huawei Sans" panose="020C0503030203020204" pitchFamily="34" charset="0"/>
            </a:endParaRPr>
          </a:p>
        </p:txBody>
      </p:sp>
      <p:sp>
        <p:nvSpPr>
          <p:cNvPr id="18" name="左箭头 17"/>
          <p:cNvSpPr/>
          <p:nvPr/>
        </p:nvSpPr>
        <p:spPr bwMode="auto">
          <a:xfrm>
            <a:off x="6420050" y="4674179"/>
            <a:ext cx="1158155" cy="196165"/>
          </a:xfrm>
          <a:prstGeom prst="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sz="1000" i="0" u="none" strike="noStrike" cap="none" normalizeH="0" baseline="0" dirty="0">
              <a:ln>
                <a:solidFill>
                  <a:sysClr val="windowText" lastClr="000000"/>
                </a:solidFill>
              </a:ln>
              <a:solidFill>
                <a:schemeClr val="bg2">
                  <a:lumMod val="90000"/>
                </a:schemeClr>
              </a:solidFill>
              <a:effectLst/>
              <a:latin typeface="Huawei Sans" panose="020C0503030203020204" pitchFamily="34" charset="0"/>
              <a:ea typeface="方正兰亭黑简体" panose="02000000000000000000" pitchFamily="2" charset="-122"/>
            </a:endParaRPr>
          </a:p>
        </p:txBody>
      </p:sp>
      <p:cxnSp>
        <p:nvCxnSpPr>
          <p:cNvPr id="21" name="直接箭头连接符 20"/>
          <p:cNvCxnSpPr/>
          <p:nvPr/>
        </p:nvCxnSpPr>
        <p:spPr>
          <a:xfrm>
            <a:off x="4470423" y="4206343"/>
            <a:ext cx="321332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22" name="Group 4"/>
          <p:cNvGrpSpPr>
            <a:grpSpLocks noChangeAspect="1"/>
          </p:cNvGrpSpPr>
          <p:nvPr/>
        </p:nvGrpSpPr>
        <p:grpSpPr bwMode="auto">
          <a:xfrm>
            <a:off x="3783081" y="3731420"/>
            <a:ext cx="682381" cy="937038"/>
            <a:chOff x="2604" y="1781"/>
            <a:chExt cx="552" cy="758"/>
          </a:xfrm>
        </p:grpSpPr>
        <p:sp>
          <p:nvSpPr>
            <p:cNvPr id="23"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4"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5"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6"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7"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8"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9"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0"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1"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3"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4"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5"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6"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7"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58" name="Group 4"/>
          <p:cNvGrpSpPr>
            <a:grpSpLocks noChangeAspect="1"/>
          </p:cNvGrpSpPr>
          <p:nvPr/>
        </p:nvGrpSpPr>
        <p:grpSpPr bwMode="auto">
          <a:xfrm>
            <a:off x="7683748" y="3724351"/>
            <a:ext cx="682381" cy="937038"/>
            <a:chOff x="2604" y="1781"/>
            <a:chExt cx="552" cy="758"/>
          </a:xfrm>
        </p:grpSpPr>
        <p:sp>
          <p:nvSpPr>
            <p:cNvPr id="59"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8"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9"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0"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1"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2"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3"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4"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5"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6"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7"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8"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9"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0"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8"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9"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0"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1"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2"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3"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3823685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a:latin typeface="Huawei Sans" panose="020C0503030203020204" pitchFamily="34" charset="0"/>
              </a:rPr>
              <a:t>E1, E2</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Bytes de ordem: E1 e E2</a:t>
            </a:r>
          </a:p>
          <a:p>
            <a:pPr lvl="1"/>
            <a:r>
              <a:rPr lang="pt" dirty="0">
                <a:latin typeface="Huawei Sans" panose="020C0503030203020204" pitchFamily="34" charset="0"/>
              </a:rPr>
              <a:t>Implementa comunicação orderwire quando as fibras estão conectadas, mas os serviços estão indisponíveis ou quando os serviços estão disponíveis.</a:t>
            </a:r>
          </a:p>
          <a:p>
            <a:pPr lvl="1"/>
            <a:r>
              <a:rPr lang="pt" dirty="0">
                <a:latin typeface="Huawei Sans" panose="020C0503030203020204" pitchFamily="34" charset="0"/>
              </a:rPr>
              <a:t>Fornece um canal telefônico digital de 64 kbit/s.</a:t>
            </a:r>
          </a:p>
          <a:p>
            <a:pPr lvl="1"/>
            <a:r>
              <a:rPr lang="pt" dirty="0">
                <a:latin typeface="Huawei Sans" panose="020C0503030203020204" pitchFamily="34" charset="0"/>
              </a:rPr>
              <a:t>O byte E1 é usado para comunicação orderwire no RS.</a:t>
            </a:r>
          </a:p>
          <a:p>
            <a:pPr lvl="1"/>
            <a:r>
              <a:rPr lang="pt" dirty="0">
                <a:latin typeface="Huawei Sans" panose="020C0503030203020204" pitchFamily="34" charset="0"/>
              </a:rPr>
              <a:t>O byte E2 é usado para comunicação orderwire no MS.</a:t>
            </a:r>
          </a:p>
          <a:p>
            <a:endParaRPr lang="en-US" altLang="zh-CN" dirty="0">
              <a:latin typeface="Huawei Sans" panose="020C0503030203020204" pitchFamily="34" charset="0"/>
            </a:endParaRPr>
          </a:p>
        </p:txBody>
      </p:sp>
      <p:grpSp>
        <p:nvGrpSpPr>
          <p:cNvPr id="4" name="Group 24"/>
          <p:cNvGrpSpPr/>
          <p:nvPr/>
        </p:nvGrpSpPr>
        <p:grpSpPr bwMode="auto">
          <a:xfrm>
            <a:off x="3297425" y="4237071"/>
            <a:ext cx="5524500" cy="1382713"/>
            <a:chOff x="1213" y="3084"/>
            <a:chExt cx="3480" cy="871"/>
          </a:xfrm>
        </p:grpSpPr>
        <p:sp>
          <p:nvSpPr>
            <p:cNvPr id="5" name="AutoShape 7"/>
            <p:cNvSpPr>
              <a:spLocks noChangeAspect="1" noChangeArrowheads="1" noTextEdit="1"/>
            </p:cNvSpPr>
            <p:nvPr/>
          </p:nvSpPr>
          <p:spPr bwMode="auto">
            <a:xfrm>
              <a:off x="1213" y="3084"/>
              <a:ext cx="3480" cy="562"/>
            </a:xfrm>
            <a:prstGeom prst="rect">
              <a:avLst/>
            </a:prstGeom>
            <a:noFill/>
            <a:ln w="9525">
              <a:noFill/>
              <a:miter lim="800000"/>
            </a:ln>
          </p:spPr>
          <p:txBody>
            <a:bodyPr>
              <a:noAutofit/>
            </a:bodyPr>
            <a:lstStyle/>
            <a:p>
              <a:pPr fontAlgn="ctr"/>
              <a:endParaRPr lang="en-US" altLang="zh-CN" dirty="0">
                <a:latin typeface="Huawei Sans" panose="020C0503030203020204" pitchFamily="34" charset="0"/>
              </a:endParaRPr>
            </a:p>
          </p:txBody>
        </p:sp>
        <p:sp>
          <p:nvSpPr>
            <p:cNvPr id="6" name="Rectangle 17"/>
            <p:cNvSpPr>
              <a:spLocks noChangeArrowheads="1"/>
            </p:cNvSpPr>
            <p:nvPr/>
          </p:nvSpPr>
          <p:spPr bwMode="auto">
            <a:xfrm>
              <a:off x="1340" y="3781"/>
              <a:ext cx="198"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b="0" dirty="0">
                  <a:solidFill>
                    <a:srgbClr val="000000"/>
                  </a:solidFill>
                  <a:latin typeface="Huawei Sans" panose="020C0503030203020204" pitchFamily="34" charset="0"/>
                </a:rPr>
                <a:t>TM</a:t>
              </a:r>
              <a:endParaRPr lang="en-US" altLang="zh-CN" sz="1800" i="1" dirty="0">
                <a:latin typeface="Huawei Sans" panose="020C0503030203020204" pitchFamily="34" charset="0"/>
                <a:ea typeface="方正兰亭黑简体" panose="02000000000000000000" pitchFamily="2" charset="-122"/>
              </a:endParaRPr>
            </a:p>
          </p:txBody>
        </p:sp>
        <p:sp>
          <p:nvSpPr>
            <p:cNvPr id="7" name="Rectangle 18"/>
            <p:cNvSpPr>
              <a:spLocks noChangeArrowheads="1"/>
            </p:cNvSpPr>
            <p:nvPr/>
          </p:nvSpPr>
          <p:spPr bwMode="auto">
            <a:xfrm>
              <a:off x="4350" y="3781"/>
              <a:ext cx="198"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b="0" dirty="0">
                  <a:solidFill>
                    <a:srgbClr val="000000"/>
                  </a:solidFill>
                  <a:latin typeface="Huawei Sans" panose="020C0503030203020204" pitchFamily="34" charset="0"/>
                </a:rPr>
                <a:t>TM</a:t>
              </a:r>
              <a:endParaRPr lang="en-US" altLang="zh-CN" sz="1800" i="1" dirty="0">
                <a:latin typeface="Huawei Sans" panose="020C0503030203020204" pitchFamily="34" charset="0"/>
                <a:ea typeface="方正兰亭黑简体" panose="02000000000000000000" pitchFamily="2" charset="-122"/>
              </a:endParaRPr>
            </a:p>
          </p:txBody>
        </p:sp>
        <p:sp>
          <p:nvSpPr>
            <p:cNvPr id="8" name="Rectangle 19"/>
            <p:cNvSpPr>
              <a:spLocks noChangeArrowheads="1"/>
            </p:cNvSpPr>
            <p:nvPr/>
          </p:nvSpPr>
          <p:spPr bwMode="auto">
            <a:xfrm>
              <a:off x="2337" y="3781"/>
              <a:ext cx="247"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b="0" dirty="0">
                  <a:solidFill>
                    <a:srgbClr val="000000"/>
                  </a:solidFill>
                  <a:latin typeface="Huawei Sans" panose="020C0503030203020204" pitchFamily="34" charset="0"/>
                </a:rPr>
                <a:t>REG</a:t>
              </a:r>
              <a:endParaRPr lang="en-US" altLang="zh-CN" sz="1800" i="1" dirty="0">
                <a:latin typeface="Huawei Sans" panose="020C0503030203020204" pitchFamily="34" charset="0"/>
                <a:ea typeface="方正兰亭黑简体" panose="02000000000000000000" pitchFamily="2" charset="-122"/>
              </a:endParaRPr>
            </a:p>
          </p:txBody>
        </p:sp>
        <p:sp>
          <p:nvSpPr>
            <p:cNvPr id="9" name="Rectangle 20"/>
            <p:cNvSpPr>
              <a:spLocks noChangeArrowheads="1"/>
            </p:cNvSpPr>
            <p:nvPr/>
          </p:nvSpPr>
          <p:spPr bwMode="auto">
            <a:xfrm>
              <a:off x="3317" y="3781"/>
              <a:ext cx="247"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b="0" dirty="0">
                  <a:solidFill>
                    <a:srgbClr val="000000"/>
                  </a:solidFill>
                  <a:latin typeface="Huawei Sans" panose="020C0503030203020204" pitchFamily="34" charset="0"/>
                </a:rPr>
                <a:t>REG</a:t>
              </a:r>
              <a:endParaRPr lang="en-US" altLang="zh-CN" sz="1800" i="1" dirty="0">
                <a:latin typeface="Huawei Sans" panose="020C0503030203020204" pitchFamily="34" charset="0"/>
                <a:ea typeface="方正兰亭黑简体" panose="02000000000000000000" pitchFamily="2" charset="-122"/>
              </a:endParaRPr>
            </a:p>
          </p:txBody>
        </p:sp>
        <p:sp>
          <p:nvSpPr>
            <p:cNvPr id="10" name="Line 21"/>
            <p:cNvSpPr>
              <a:spLocks noChangeShapeType="1"/>
            </p:cNvSpPr>
            <p:nvPr/>
          </p:nvSpPr>
          <p:spPr bwMode="auto">
            <a:xfrm>
              <a:off x="1802" y="3428"/>
              <a:ext cx="458" cy="1"/>
            </a:xfrm>
            <a:prstGeom prst="line">
              <a:avLst/>
            </a:prstGeom>
            <a:noFill/>
            <a:ln w="19050">
              <a:solidFill>
                <a:srgbClr val="000000"/>
              </a:solidFill>
              <a:round/>
            </a:ln>
          </p:spPr>
          <p:txBody>
            <a:bodyPr>
              <a:noAutofit/>
            </a:bodyPr>
            <a:lstStyle/>
            <a:p>
              <a:pPr fontAlgn="ctr"/>
              <a:endParaRPr lang="en-US" altLang="zh-CN" dirty="0">
                <a:latin typeface="Huawei Sans" panose="020C0503030203020204" pitchFamily="34" charset="0"/>
              </a:endParaRPr>
            </a:p>
          </p:txBody>
        </p:sp>
        <p:sp>
          <p:nvSpPr>
            <p:cNvPr id="11" name="Line 22"/>
            <p:cNvSpPr>
              <a:spLocks noChangeShapeType="1"/>
            </p:cNvSpPr>
            <p:nvPr/>
          </p:nvSpPr>
          <p:spPr bwMode="auto">
            <a:xfrm>
              <a:off x="2706" y="3428"/>
              <a:ext cx="457" cy="1"/>
            </a:xfrm>
            <a:prstGeom prst="line">
              <a:avLst/>
            </a:prstGeom>
            <a:noFill/>
            <a:ln w="19050">
              <a:solidFill>
                <a:srgbClr val="000000"/>
              </a:solidFill>
              <a:round/>
            </a:ln>
          </p:spPr>
          <p:txBody>
            <a:bodyPr>
              <a:noAutofit/>
            </a:bodyPr>
            <a:lstStyle/>
            <a:p>
              <a:pPr fontAlgn="ctr"/>
              <a:endParaRPr lang="en-US" altLang="zh-CN" dirty="0">
                <a:latin typeface="Huawei Sans" panose="020C0503030203020204" pitchFamily="34" charset="0"/>
              </a:endParaRPr>
            </a:p>
          </p:txBody>
        </p:sp>
        <p:sp>
          <p:nvSpPr>
            <p:cNvPr id="12" name="Line 23"/>
            <p:cNvSpPr>
              <a:spLocks noChangeShapeType="1"/>
            </p:cNvSpPr>
            <p:nvPr/>
          </p:nvSpPr>
          <p:spPr bwMode="auto">
            <a:xfrm>
              <a:off x="3649" y="3428"/>
              <a:ext cx="457" cy="1"/>
            </a:xfrm>
            <a:prstGeom prst="line">
              <a:avLst/>
            </a:prstGeom>
            <a:noFill/>
            <a:ln w="19050">
              <a:solidFill>
                <a:srgbClr val="000000"/>
              </a:solidFill>
              <a:round/>
            </a:ln>
          </p:spPr>
          <p:txBody>
            <a:bodyPr>
              <a:noAutofit/>
            </a:bodyPr>
            <a:lstStyle/>
            <a:p>
              <a:pPr fontAlgn="ctr"/>
              <a:endParaRPr lang="en-US" altLang="zh-CN" dirty="0">
                <a:latin typeface="Huawei Sans" panose="020C0503030203020204" pitchFamily="34" charset="0"/>
              </a:endParaRPr>
            </a:p>
          </p:txBody>
        </p:sp>
      </p:grpSp>
      <p:grpSp>
        <p:nvGrpSpPr>
          <p:cNvPr id="63" name="Group 100"/>
          <p:cNvGrpSpPr>
            <a:grpSpLocks noChangeAspect="1"/>
          </p:cNvGrpSpPr>
          <p:nvPr/>
        </p:nvGrpSpPr>
        <p:grpSpPr bwMode="auto">
          <a:xfrm>
            <a:off x="6348608" y="4360107"/>
            <a:ext cx="998538" cy="831850"/>
            <a:chOff x="2566" y="1898"/>
            <a:chExt cx="629" cy="524"/>
          </a:xfrm>
        </p:grpSpPr>
        <p:sp>
          <p:nvSpPr>
            <p:cNvPr id="64" name="AutoShape 99"/>
            <p:cNvSpPr>
              <a:spLocks noChangeAspect="1" noChangeArrowheads="1" noTextEdit="1"/>
            </p:cNvSpPr>
            <p:nvPr/>
          </p:nvSpPr>
          <p:spPr bwMode="auto">
            <a:xfrm>
              <a:off x="2568" y="1898"/>
              <a:ext cx="62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65" name="Freeform 101"/>
            <p:cNvSpPr/>
            <p:nvPr/>
          </p:nvSpPr>
          <p:spPr bwMode="auto">
            <a:xfrm>
              <a:off x="2566" y="1900"/>
              <a:ext cx="629" cy="522"/>
            </a:xfrm>
            <a:custGeom>
              <a:avLst/>
              <a:gdLst>
                <a:gd name="T0" fmla="*/ 263 w 263"/>
                <a:gd name="T1" fmla="*/ 195 h 218"/>
                <a:gd name="T2" fmla="*/ 239 w 263"/>
                <a:gd name="T3" fmla="*/ 218 h 218"/>
                <a:gd name="T4" fmla="*/ 24 w 263"/>
                <a:gd name="T5" fmla="*/ 218 h 218"/>
                <a:gd name="T6" fmla="*/ 0 w 263"/>
                <a:gd name="T7" fmla="*/ 195 h 218"/>
                <a:gd name="T8" fmla="*/ 0 w 263"/>
                <a:gd name="T9" fmla="*/ 24 h 218"/>
                <a:gd name="T10" fmla="*/ 24 w 263"/>
                <a:gd name="T11" fmla="*/ 0 h 218"/>
                <a:gd name="T12" fmla="*/ 239 w 263"/>
                <a:gd name="T13" fmla="*/ 0 h 218"/>
                <a:gd name="T14" fmla="*/ 263 w 263"/>
                <a:gd name="T15" fmla="*/ 24 h 218"/>
                <a:gd name="T16" fmla="*/ 263 w 263"/>
                <a:gd name="T17" fmla="*/ 19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18">
                  <a:moveTo>
                    <a:pt x="263" y="195"/>
                  </a:moveTo>
                  <a:cubicBezTo>
                    <a:pt x="263" y="208"/>
                    <a:pt x="253" y="218"/>
                    <a:pt x="239" y="218"/>
                  </a:cubicBezTo>
                  <a:cubicBezTo>
                    <a:pt x="24" y="218"/>
                    <a:pt x="24" y="218"/>
                    <a:pt x="24" y="218"/>
                  </a:cubicBezTo>
                  <a:cubicBezTo>
                    <a:pt x="10" y="218"/>
                    <a:pt x="0" y="208"/>
                    <a:pt x="0" y="195"/>
                  </a:cubicBezTo>
                  <a:cubicBezTo>
                    <a:pt x="0" y="24"/>
                    <a:pt x="0" y="24"/>
                    <a:pt x="0" y="24"/>
                  </a:cubicBezTo>
                  <a:cubicBezTo>
                    <a:pt x="0" y="10"/>
                    <a:pt x="10" y="0"/>
                    <a:pt x="24" y="0"/>
                  </a:cubicBezTo>
                  <a:cubicBezTo>
                    <a:pt x="239" y="0"/>
                    <a:pt x="239" y="0"/>
                    <a:pt x="239" y="0"/>
                  </a:cubicBezTo>
                  <a:cubicBezTo>
                    <a:pt x="253" y="0"/>
                    <a:pt x="263" y="10"/>
                    <a:pt x="263" y="24"/>
                  </a:cubicBezTo>
                  <a:cubicBezTo>
                    <a:pt x="263" y="195"/>
                    <a:pt x="263" y="195"/>
                    <a:pt x="263" y="195"/>
                  </a:cubicBezTo>
                </a:path>
              </a:pathLst>
            </a:custGeom>
            <a:solidFill>
              <a:srgbClr val="0C63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66" name="Freeform 102"/>
            <p:cNvSpPr/>
            <p:nvPr/>
          </p:nvSpPr>
          <p:spPr bwMode="auto">
            <a:xfrm>
              <a:off x="3022" y="2101"/>
              <a:ext cx="118" cy="127"/>
            </a:xfrm>
            <a:custGeom>
              <a:avLst/>
              <a:gdLst>
                <a:gd name="T0" fmla="*/ 118 w 118"/>
                <a:gd name="T1" fmla="*/ 63 h 127"/>
                <a:gd name="T2" fmla="*/ 46 w 118"/>
                <a:gd name="T3" fmla="*/ 0 h 127"/>
                <a:gd name="T4" fmla="*/ 46 w 118"/>
                <a:gd name="T5" fmla="*/ 48 h 127"/>
                <a:gd name="T6" fmla="*/ 0 w 118"/>
                <a:gd name="T7" fmla="*/ 48 h 127"/>
                <a:gd name="T8" fmla="*/ 0 w 118"/>
                <a:gd name="T9" fmla="*/ 79 h 127"/>
                <a:gd name="T10" fmla="*/ 46 w 118"/>
                <a:gd name="T11" fmla="*/ 79 h 127"/>
                <a:gd name="T12" fmla="*/ 46 w 118"/>
                <a:gd name="T13" fmla="*/ 127 h 127"/>
                <a:gd name="T14" fmla="*/ 118 w 118"/>
                <a:gd name="T15" fmla="*/ 63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7">
                  <a:moveTo>
                    <a:pt x="118" y="63"/>
                  </a:moveTo>
                  <a:lnTo>
                    <a:pt x="46" y="0"/>
                  </a:lnTo>
                  <a:lnTo>
                    <a:pt x="46" y="48"/>
                  </a:lnTo>
                  <a:lnTo>
                    <a:pt x="0" y="48"/>
                  </a:lnTo>
                  <a:lnTo>
                    <a:pt x="0" y="79"/>
                  </a:lnTo>
                  <a:lnTo>
                    <a:pt x="46" y="79"/>
                  </a:lnTo>
                  <a:lnTo>
                    <a:pt x="46" y="127"/>
                  </a:lnTo>
                  <a:lnTo>
                    <a:pt x="118"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67" name="Freeform 103"/>
            <p:cNvSpPr/>
            <p:nvPr/>
          </p:nvSpPr>
          <p:spPr bwMode="auto">
            <a:xfrm>
              <a:off x="2621" y="2101"/>
              <a:ext cx="110" cy="127"/>
            </a:xfrm>
            <a:custGeom>
              <a:avLst/>
              <a:gdLst>
                <a:gd name="T0" fmla="*/ 0 w 110"/>
                <a:gd name="T1" fmla="*/ 63 h 127"/>
                <a:gd name="T2" fmla="*/ 69 w 110"/>
                <a:gd name="T3" fmla="*/ 127 h 127"/>
                <a:gd name="T4" fmla="*/ 69 w 110"/>
                <a:gd name="T5" fmla="*/ 79 h 127"/>
                <a:gd name="T6" fmla="*/ 110 w 110"/>
                <a:gd name="T7" fmla="*/ 79 h 127"/>
                <a:gd name="T8" fmla="*/ 110 w 110"/>
                <a:gd name="T9" fmla="*/ 48 h 127"/>
                <a:gd name="T10" fmla="*/ 69 w 110"/>
                <a:gd name="T11" fmla="*/ 48 h 127"/>
                <a:gd name="T12" fmla="*/ 69 w 110"/>
                <a:gd name="T13" fmla="*/ 0 h 127"/>
                <a:gd name="T14" fmla="*/ 0 w 110"/>
                <a:gd name="T15" fmla="*/ 63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27">
                  <a:moveTo>
                    <a:pt x="0" y="63"/>
                  </a:moveTo>
                  <a:lnTo>
                    <a:pt x="69" y="127"/>
                  </a:lnTo>
                  <a:lnTo>
                    <a:pt x="69" y="79"/>
                  </a:lnTo>
                  <a:lnTo>
                    <a:pt x="110" y="79"/>
                  </a:lnTo>
                  <a:lnTo>
                    <a:pt x="110" y="48"/>
                  </a:lnTo>
                  <a:lnTo>
                    <a:pt x="69" y="48"/>
                  </a:lnTo>
                  <a:lnTo>
                    <a:pt x="69" y="0"/>
                  </a:lnTo>
                  <a:lnTo>
                    <a:pt x="0"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68" name="Freeform 104"/>
            <p:cNvSpPr>
              <a:spLocks noEditPoints="1"/>
            </p:cNvSpPr>
            <p:nvPr/>
          </p:nvSpPr>
          <p:spPr bwMode="auto">
            <a:xfrm>
              <a:off x="2736" y="2015"/>
              <a:ext cx="315" cy="292"/>
            </a:xfrm>
            <a:custGeom>
              <a:avLst/>
              <a:gdLst>
                <a:gd name="T0" fmla="*/ 115 w 132"/>
                <a:gd name="T1" fmla="*/ 57 h 122"/>
                <a:gd name="T2" fmla="*/ 58 w 132"/>
                <a:gd name="T3" fmla="*/ 0 h 122"/>
                <a:gd name="T4" fmla="*/ 0 w 132"/>
                <a:gd name="T5" fmla="*/ 57 h 122"/>
                <a:gd name="T6" fmla="*/ 58 w 132"/>
                <a:gd name="T7" fmla="*/ 115 h 122"/>
                <a:gd name="T8" fmla="*/ 71 w 132"/>
                <a:gd name="T9" fmla="*/ 113 h 122"/>
                <a:gd name="T10" fmla="*/ 96 w 132"/>
                <a:gd name="T11" fmla="*/ 100 h 122"/>
                <a:gd name="T12" fmla="*/ 123 w 132"/>
                <a:gd name="T13" fmla="*/ 122 h 122"/>
                <a:gd name="T14" fmla="*/ 132 w 132"/>
                <a:gd name="T15" fmla="*/ 111 h 122"/>
                <a:gd name="T16" fmla="*/ 105 w 132"/>
                <a:gd name="T17" fmla="*/ 90 h 122"/>
                <a:gd name="T18" fmla="*/ 115 w 132"/>
                <a:gd name="T19" fmla="*/ 57 h 122"/>
                <a:gd name="T20" fmla="*/ 68 w 132"/>
                <a:gd name="T21" fmla="*/ 100 h 122"/>
                <a:gd name="T22" fmla="*/ 58 w 132"/>
                <a:gd name="T23" fmla="*/ 101 h 122"/>
                <a:gd name="T24" fmla="*/ 14 w 132"/>
                <a:gd name="T25" fmla="*/ 57 h 122"/>
                <a:gd name="T26" fmla="*/ 58 w 132"/>
                <a:gd name="T27" fmla="*/ 14 h 122"/>
                <a:gd name="T28" fmla="*/ 102 w 132"/>
                <a:gd name="T29" fmla="*/ 57 h 122"/>
                <a:gd name="T30" fmla="*/ 68 w 132"/>
                <a:gd name="T31" fmla="*/ 10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22">
                  <a:moveTo>
                    <a:pt x="115" y="57"/>
                  </a:moveTo>
                  <a:cubicBezTo>
                    <a:pt x="115" y="26"/>
                    <a:pt x="89" y="0"/>
                    <a:pt x="58" y="0"/>
                  </a:cubicBezTo>
                  <a:cubicBezTo>
                    <a:pt x="26" y="0"/>
                    <a:pt x="0" y="26"/>
                    <a:pt x="0" y="57"/>
                  </a:cubicBezTo>
                  <a:cubicBezTo>
                    <a:pt x="0" y="89"/>
                    <a:pt x="26" y="115"/>
                    <a:pt x="58" y="115"/>
                  </a:cubicBezTo>
                  <a:cubicBezTo>
                    <a:pt x="62" y="115"/>
                    <a:pt x="66" y="114"/>
                    <a:pt x="71" y="113"/>
                  </a:cubicBezTo>
                  <a:cubicBezTo>
                    <a:pt x="80" y="111"/>
                    <a:pt x="89" y="107"/>
                    <a:pt x="96" y="100"/>
                  </a:cubicBezTo>
                  <a:cubicBezTo>
                    <a:pt x="123" y="122"/>
                    <a:pt x="123" y="122"/>
                    <a:pt x="123" y="122"/>
                  </a:cubicBezTo>
                  <a:cubicBezTo>
                    <a:pt x="132" y="111"/>
                    <a:pt x="132" y="111"/>
                    <a:pt x="132" y="111"/>
                  </a:cubicBezTo>
                  <a:cubicBezTo>
                    <a:pt x="105" y="90"/>
                    <a:pt x="105" y="90"/>
                    <a:pt x="105" y="90"/>
                  </a:cubicBezTo>
                  <a:cubicBezTo>
                    <a:pt x="111" y="81"/>
                    <a:pt x="115" y="70"/>
                    <a:pt x="115" y="57"/>
                  </a:cubicBezTo>
                  <a:close/>
                  <a:moveTo>
                    <a:pt x="68" y="100"/>
                  </a:moveTo>
                  <a:cubicBezTo>
                    <a:pt x="64" y="101"/>
                    <a:pt x="61" y="101"/>
                    <a:pt x="58" y="101"/>
                  </a:cubicBezTo>
                  <a:cubicBezTo>
                    <a:pt x="34" y="101"/>
                    <a:pt x="14" y="82"/>
                    <a:pt x="14" y="57"/>
                  </a:cubicBezTo>
                  <a:cubicBezTo>
                    <a:pt x="14" y="33"/>
                    <a:pt x="34" y="14"/>
                    <a:pt x="58" y="14"/>
                  </a:cubicBezTo>
                  <a:cubicBezTo>
                    <a:pt x="82" y="14"/>
                    <a:pt x="102" y="33"/>
                    <a:pt x="102" y="57"/>
                  </a:cubicBezTo>
                  <a:cubicBezTo>
                    <a:pt x="102" y="78"/>
                    <a:pt x="88" y="95"/>
                    <a:pt x="68"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69" name="Freeform 105"/>
            <p:cNvSpPr/>
            <p:nvPr/>
          </p:nvSpPr>
          <p:spPr bwMode="auto">
            <a:xfrm>
              <a:off x="2805" y="2068"/>
              <a:ext cx="138" cy="43"/>
            </a:xfrm>
            <a:custGeom>
              <a:avLst/>
              <a:gdLst>
                <a:gd name="T0" fmla="*/ 31 w 58"/>
                <a:gd name="T1" fmla="*/ 8 h 18"/>
                <a:gd name="T2" fmla="*/ 52 w 58"/>
                <a:gd name="T3" fmla="*/ 18 h 18"/>
                <a:gd name="T4" fmla="*/ 58 w 58"/>
                <a:gd name="T5" fmla="*/ 12 h 18"/>
                <a:gd name="T6" fmla="*/ 31 w 58"/>
                <a:gd name="T7" fmla="*/ 0 h 18"/>
                <a:gd name="T8" fmla="*/ 0 w 58"/>
                <a:gd name="T9" fmla="*/ 12 h 18"/>
                <a:gd name="T10" fmla="*/ 6 w 58"/>
                <a:gd name="T11" fmla="*/ 18 h 18"/>
                <a:gd name="T12" fmla="*/ 31 w 58"/>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58" h="18">
                  <a:moveTo>
                    <a:pt x="31" y="8"/>
                  </a:moveTo>
                  <a:cubicBezTo>
                    <a:pt x="39" y="9"/>
                    <a:pt x="46" y="12"/>
                    <a:pt x="52" y="18"/>
                  </a:cubicBezTo>
                  <a:cubicBezTo>
                    <a:pt x="58" y="12"/>
                    <a:pt x="58" y="12"/>
                    <a:pt x="58" y="12"/>
                  </a:cubicBezTo>
                  <a:cubicBezTo>
                    <a:pt x="50" y="5"/>
                    <a:pt x="41" y="1"/>
                    <a:pt x="31" y="0"/>
                  </a:cubicBezTo>
                  <a:cubicBezTo>
                    <a:pt x="20" y="0"/>
                    <a:pt x="8" y="4"/>
                    <a:pt x="0" y="12"/>
                  </a:cubicBezTo>
                  <a:cubicBezTo>
                    <a:pt x="6" y="18"/>
                    <a:pt x="6" y="18"/>
                    <a:pt x="6" y="18"/>
                  </a:cubicBezTo>
                  <a:cubicBezTo>
                    <a:pt x="12" y="11"/>
                    <a:pt x="21" y="8"/>
                    <a:pt x="31"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70" name="Rectangle 106"/>
            <p:cNvSpPr>
              <a:spLocks noChangeArrowheads="1"/>
            </p:cNvSpPr>
            <p:nvPr/>
          </p:nvSpPr>
          <p:spPr bwMode="auto">
            <a:xfrm>
              <a:off x="2786" y="2149"/>
              <a:ext cx="177"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grpSp>
      <p:grpSp>
        <p:nvGrpSpPr>
          <p:cNvPr id="71" name="Group 163"/>
          <p:cNvGrpSpPr>
            <a:grpSpLocks noChangeAspect="1"/>
          </p:cNvGrpSpPr>
          <p:nvPr/>
        </p:nvGrpSpPr>
        <p:grpSpPr bwMode="auto">
          <a:xfrm flipH="1">
            <a:off x="7903263" y="4360107"/>
            <a:ext cx="996950" cy="831850"/>
            <a:chOff x="4717" y="2396"/>
            <a:chExt cx="628" cy="524"/>
          </a:xfrm>
        </p:grpSpPr>
        <p:sp>
          <p:nvSpPr>
            <p:cNvPr id="72" name="AutoShape 162"/>
            <p:cNvSpPr>
              <a:spLocks noChangeAspect="1" noChangeArrowheads="1" noTextEdit="1"/>
            </p:cNvSpPr>
            <p:nvPr/>
          </p:nvSpPr>
          <p:spPr bwMode="auto">
            <a:xfrm>
              <a:off x="4719" y="2396"/>
              <a:ext cx="62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73" name="Freeform 164"/>
            <p:cNvSpPr/>
            <p:nvPr/>
          </p:nvSpPr>
          <p:spPr bwMode="auto">
            <a:xfrm>
              <a:off x="4717" y="2399"/>
              <a:ext cx="628" cy="521"/>
            </a:xfrm>
            <a:custGeom>
              <a:avLst/>
              <a:gdLst>
                <a:gd name="T0" fmla="*/ 263 w 263"/>
                <a:gd name="T1" fmla="*/ 196 h 218"/>
                <a:gd name="T2" fmla="*/ 239 w 263"/>
                <a:gd name="T3" fmla="*/ 218 h 218"/>
                <a:gd name="T4" fmla="*/ 24 w 263"/>
                <a:gd name="T5" fmla="*/ 218 h 218"/>
                <a:gd name="T6" fmla="*/ 0 w 263"/>
                <a:gd name="T7" fmla="*/ 196 h 218"/>
                <a:gd name="T8" fmla="*/ 0 w 263"/>
                <a:gd name="T9" fmla="*/ 24 h 218"/>
                <a:gd name="T10" fmla="*/ 24 w 263"/>
                <a:gd name="T11" fmla="*/ 0 h 218"/>
                <a:gd name="T12" fmla="*/ 239 w 263"/>
                <a:gd name="T13" fmla="*/ 0 h 218"/>
                <a:gd name="T14" fmla="*/ 263 w 263"/>
                <a:gd name="T15" fmla="*/ 24 h 218"/>
                <a:gd name="T16" fmla="*/ 263 w 263"/>
                <a:gd name="T17"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18">
                  <a:moveTo>
                    <a:pt x="263" y="196"/>
                  </a:moveTo>
                  <a:cubicBezTo>
                    <a:pt x="263" y="208"/>
                    <a:pt x="253" y="218"/>
                    <a:pt x="239" y="218"/>
                  </a:cubicBezTo>
                  <a:cubicBezTo>
                    <a:pt x="24" y="218"/>
                    <a:pt x="24" y="218"/>
                    <a:pt x="24" y="218"/>
                  </a:cubicBezTo>
                  <a:cubicBezTo>
                    <a:pt x="10" y="218"/>
                    <a:pt x="0" y="208"/>
                    <a:pt x="0" y="196"/>
                  </a:cubicBezTo>
                  <a:cubicBezTo>
                    <a:pt x="0" y="24"/>
                    <a:pt x="0" y="24"/>
                    <a:pt x="0" y="24"/>
                  </a:cubicBezTo>
                  <a:cubicBezTo>
                    <a:pt x="0" y="10"/>
                    <a:pt x="10" y="0"/>
                    <a:pt x="24" y="0"/>
                  </a:cubicBezTo>
                  <a:cubicBezTo>
                    <a:pt x="239" y="0"/>
                    <a:pt x="239" y="0"/>
                    <a:pt x="239" y="0"/>
                  </a:cubicBezTo>
                  <a:cubicBezTo>
                    <a:pt x="253" y="0"/>
                    <a:pt x="263" y="10"/>
                    <a:pt x="263" y="24"/>
                  </a:cubicBezTo>
                  <a:cubicBezTo>
                    <a:pt x="263" y="196"/>
                    <a:pt x="263" y="196"/>
                    <a:pt x="263" y="196"/>
                  </a:cubicBezTo>
                </a:path>
              </a:pathLst>
            </a:custGeom>
            <a:solidFill>
              <a:srgbClr val="0C63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74" name="Freeform 165"/>
            <p:cNvSpPr/>
            <p:nvPr/>
          </p:nvSpPr>
          <p:spPr bwMode="auto">
            <a:xfrm>
              <a:off x="4831" y="2506"/>
              <a:ext cx="400" cy="309"/>
            </a:xfrm>
            <a:custGeom>
              <a:avLst/>
              <a:gdLst>
                <a:gd name="T0" fmla="*/ 167 w 167"/>
                <a:gd name="T1" fmla="*/ 24 h 129"/>
                <a:gd name="T2" fmla="*/ 139 w 167"/>
                <a:gd name="T3" fmla="*/ 0 h 129"/>
                <a:gd name="T4" fmla="*/ 139 w 167"/>
                <a:gd name="T5" fmla="*/ 17 h 129"/>
                <a:gd name="T6" fmla="*/ 49 w 167"/>
                <a:gd name="T7" fmla="*/ 17 h 129"/>
                <a:gd name="T8" fmla="*/ 18 w 167"/>
                <a:gd name="T9" fmla="*/ 52 h 129"/>
                <a:gd name="T10" fmla="*/ 18 w 167"/>
                <a:gd name="T11" fmla="*/ 101 h 129"/>
                <a:gd name="T12" fmla="*/ 0 w 167"/>
                <a:gd name="T13" fmla="*/ 101 h 129"/>
                <a:gd name="T14" fmla="*/ 25 w 167"/>
                <a:gd name="T15" fmla="*/ 129 h 129"/>
                <a:gd name="T16" fmla="*/ 49 w 167"/>
                <a:gd name="T17" fmla="*/ 101 h 129"/>
                <a:gd name="T18" fmla="*/ 31 w 167"/>
                <a:gd name="T19" fmla="*/ 101 h 129"/>
                <a:gd name="T20" fmla="*/ 31 w 167"/>
                <a:gd name="T21" fmla="*/ 52 h 129"/>
                <a:gd name="T22" fmla="*/ 49 w 167"/>
                <a:gd name="T23" fmla="*/ 31 h 129"/>
                <a:gd name="T24" fmla="*/ 139 w 167"/>
                <a:gd name="T25" fmla="*/ 31 h 129"/>
                <a:gd name="T26" fmla="*/ 139 w 167"/>
                <a:gd name="T27" fmla="*/ 48 h 129"/>
                <a:gd name="T28" fmla="*/ 167 w 167"/>
                <a:gd name="T29" fmla="*/ 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129">
                  <a:moveTo>
                    <a:pt x="167" y="24"/>
                  </a:moveTo>
                  <a:cubicBezTo>
                    <a:pt x="139" y="0"/>
                    <a:pt x="139" y="0"/>
                    <a:pt x="139" y="0"/>
                  </a:cubicBezTo>
                  <a:cubicBezTo>
                    <a:pt x="139" y="17"/>
                    <a:pt x="139" y="17"/>
                    <a:pt x="139" y="17"/>
                  </a:cubicBezTo>
                  <a:cubicBezTo>
                    <a:pt x="49" y="17"/>
                    <a:pt x="49" y="17"/>
                    <a:pt x="49" y="17"/>
                  </a:cubicBezTo>
                  <a:cubicBezTo>
                    <a:pt x="29" y="17"/>
                    <a:pt x="18" y="30"/>
                    <a:pt x="18" y="52"/>
                  </a:cubicBezTo>
                  <a:cubicBezTo>
                    <a:pt x="18" y="101"/>
                    <a:pt x="18" y="101"/>
                    <a:pt x="18" y="101"/>
                  </a:cubicBezTo>
                  <a:cubicBezTo>
                    <a:pt x="0" y="101"/>
                    <a:pt x="0" y="101"/>
                    <a:pt x="0" y="101"/>
                  </a:cubicBezTo>
                  <a:cubicBezTo>
                    <a:pt x="25" y="129"/>
                    <a:pt x="25" y="129"/>
                    <a:pt x="25" y="129"/>
                  </a:cubicBezTo>
                  <a:cubicBezTo>
                    <a:pt x="49" y="101"/>
                    <a:pt x="49" y="101"/>
                    <a:pt x="49" y="101"/>
                  </a:cubicBezTo>
                  <a:cubicBezTo>
                    <a:pt x="31" y="101"/>
                    <a:pt x="31" y="101"/>
                    <a:pt x="31" y="101"/>
                  </a:cubicBezTo>
                  <a:cubicBezTo>
                    <a:pt x="31" y="52"/>
                    <a:pt x="31" y="52"/>
                    <a:pt x="31" y="52"/>
                  </a:cubicBezTo>
                  <a:cubicBezTo>
                    <a:pt x="31" y="38"/>
                    <a:pt x="37" y="31"/>
                    <a:pt x="49" y="31"/>
                  </a:cubicBezTo>
                  <a:cubicBezTo>
                    <a:pt x="139" y="31"/>
                    <a:pt x="139" y="31"/>
                    <a:pt x="139" y="31"/>
                  </a:cubicBezTo>
                  <a:cubicBezTo>
                    <a:pt x="139" y="48"/>
                    <a:pt x="139" y="48"/>
                    <a:pt x="139" y="48"/>
                  </a:cubicBezTo>
                  <a:lnTo>
                    <a:pt x="167"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grpSp>
      <p:grpSp>
        <p:nvGrpSpPr>
          <p:cNvPr id="75" name="Group 163"/>
          <p:cNvGrpSpPr>
            <a:grpSpLocks noChangeAspect="1"/>
          </p:cNvGrpSpPr>
          <p:nvPr/>
        </p:nvGrpSpPr>
        <p:grpSpPr bwMode="auto">
          <a:xfrm>
            <a:off x="3237044" y="4360107"/>
            <a:ext cx="996950" cy="831850"/>
            <a:chOff x="4717" y="2396"/>
            <a:chExt cx="628" cy="524"/>
          </a:xfrm>
        </p:grpSpPr>
        <p:sp>
          <p:nvSpPr>
            <p:cNvPr id="76" name="AutoShape 162"/>
            <p:cNvSpPr>
              <a:spLocks noChangeAspect="1" noChangeArrowheads="1" noTextEdit="1"/>
            </p:cNvSpPr>
            <p:nvPr/>
          </p:nvSpPr>
          <p:spPr bwMode="auto">
            <a:xfrm>
              <a:off x="4719" y="2396"/>
              <a:ext cx="62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77" name="Freeform 164"/>
            <p:cNvSpPr/>
            <p:nvPr/>
          </p:nvSpPr>
          <p:spPr bwMode="auto">
            <a:xfrm>
              <a:off x="4717" y="2399"/>
              <a:ext cx="628" cy="521"/>
            </a:xfrm>
            <a:custGeom>
              <a:avLst/>
              <a:gdLst>
                <a:gd name="T0" fmla="*/ 263 w 263"/>
                <a:gd name="T1" fmla="*/ 196 h 218"/>
                <a:gd name="T2" fmla="*/ 239 w 263"/>
                <a:gd name="T3" fmla="*/ 218 h 218"/>
                <a:gd name="T4" fmla="*/ 24 w 263"/>
                <a:gd name="T5" fmla="*/ 218 h 218"/>
                <a:gd name="T6" fmla="*/ 0 w 263"/>
                <a:gd name="T7" fmla="*/ 196 h 218"/>
                <a:gd name="T8" fmla="*/ 0 w 263"/>
                <a:gd name="T9" fmla="*/ 24 h 218"/>
                <a:gd name="T10" fmla="*/ 24 w 263"/>
                <a:gd name="T11" fmla="*/ 0 h 218"/>
                <a:gd name="T12" fmla="*/ 239 w 263"/>
                <a:gd name="T13" fmla="*/ 0 h 218"/>
                <a:gd name="T14" fmla="*/ 263 w 263"/>
                <a:gd name="T15" fmla="*/ 24 h 218"/>
                <a:gd name="T16" fmla="*/ 263 w 263"/>
                <a:gd name="T17"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18">
                  <a:moveTo>
                    <a:pt x="263" y="196"/>
                  </a:moveTo>
                  <a:cubicBezTo>
                    <a:pt x="263" y="208"/>
                    <a:pt x="253" y="218"/>
                    <a:pt x="239" y="218"/>
                  </a:cubicBezTo>
                  <a:cubicBezTo>
                    <a:pt x="24" y="218"/>
                    <a:pt x="24" y="218"/>
                    <a:pt x="24" y="218"/>
                  </a:cubicBezTo>
                  <a:cubicBezTo>
                    <a:pt x="10" y="218"/>
                    <a:pt x="0" y="208"/>
                    <a:pt x="0" y="196"/>
                  </a:cubicBezTo>
                  <a:cubicBezTo>
                    <a:pt x="0" y="24"/>
                    <a:pt x="0" y="24"/>
                    <a:pt x="0" y="24"/>
                  </a:cubicBezTo>
                  <a:cubicBezTo>
                    <a:pt x="0" y="10"/>
                    <a:pt x="10" y="0"/>
                    <a:pt x="24" y="0"/>
                  </a:cubicBezTo>
                  <a:cubicBezTo>
                    <a:pt x="239" y="0"/>
                    <a:pt x="239" y="0"/>
                    <a:pt x="239" y="0"/>
                  </a:cubicBezTo>
                  <a:cubicBezTo>
                    <a:pt x="253" y="0"/>
                    <a:pt x="263" y="10"/>
                    <a:pt x="263" y="24"/>
                  </a:cubicBezTo>
                  <a:cubicBezTo>
                    <a:pt x="263" y="196"/>
                    <a:pt x="263" y="196"/>
                    <a:pt x="263" y="196"/>
                  </a:cubicBezTo>
                </a:path>
              </a:pathLst>
            </a:custGeom>
            <a:solidFill>
              <a:srgbClr val="0C63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78" name="Freeform 165"/>
            <p:cNvSpPr/>
            <p:nvPr/>
          </p:nvSpPr>
          <p:spPr bwMode="auto">
            <a:xfrm>
              <a:off x="4831" y="2506"/>
              <a:ext cx="400" cy="309"/>
            </a:xfrm>
            <a:custGeom>
              <a:avLst/>
              <a:gdLst>
                <a:gd name="T0" fmla="*/ 167 w 167"/>
                <a:gd name="T1" fmla="*/ 24 h 129"/>
                <a:gd name="T2" fmla="*/ 139 w 167"/>
                <a:gd name="T3" fmla="*/ 0 h 129"/>
                <a:gd name="T4" fmla="*/ 139 w 167"/>
                <a:gd name="T5" fmla="*/ 17 h 129"/>
                <a:gd name="T6" fmla="*/ 49 w 167"/>
                <a:gd name="T7" fmla="*/ 17 h 129"/>
                <a:gd name="T8" fmla="*/ 18 w 167"/>
                <a:gd name="T9" fmla="*/ 52 h 129"/>
                <a:gd name="T10" fmla="*/ 18 w 167"/>
                <a:gd name="T11" fmla="*/ 101 h 129"/>
                <a:gd name="T12" fmla="*/ 0 w 167"/>
                <a:gd name="T13" fmla="*/ 101 h 129"/>
                <a:gd name="T14" fmla="*/ 25 w 167"/>
                <a:gd name="T15" fmla="*/ 129 h 129"/>
                <a:gd name="T16" fmla="*/ 49 w 167"/>
                <a:gd name="T17" fmla="*/ 101 h 129"/>
                <a:gd name="T18" fmla="*/ 31 w 167"/>
                <a:gd name="T19" fmla="*/ 101 h 129"/>
                <a:gd name="T20" fmla="*/ 31 w 167"/>
                <a:gd name="T21" fmla="*/ 52 h 129"/>
                <a:gd name="T22" fmla="*/ 49 w 167"/>
                <a:gd name="T23" fmla="*/ 31 h 129"/>
                <a:gd name="T24" fmla="*/ 139 w 167"/>
                <a:gd name="T25" fmla="*/ 31 h 129"/>
                <a:gd name="T26" fmla="*/ 139 w 167"/>
                <a:gd name="T27" fmla="*/ 48 h 129"/>
                <a:gd name="T28" fmla="*/ 167 w 167"/>
                <a:gd name="T29" fmla="*/ 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129">
                  <a:moveTo>
                    <a:pt x="167" y="24"/>
                  </a:moveTo>
                  <a:cubicBezTo>
                    <a:pt x="139" y="0"/>
                    <a:pt x="139" y="0"/>
                    <a:pt x="139" y="0"/>
                  </a:cubicBezTo>
                  <a:cubicBezTo>
                    <a:pt x="139" y="17"/>
                    <a:pt x="139" y="17"/>
                    <a:pt x="139" y="17"/>
                  </a:cubicBezTo>
                  <a:cubicBezTo>
                    <a:pt x="49" y="17"/>
                    <a:pt x="49" y="17"/>
                    <a:pt x="49" y="17"/>
                  </a:cubicBezTo>
                  <a:cubicBezTo>
                    <a:pt x="29" y="17"/>
                    <a:pt x="18" y="30"/>
                    <a:pt x="18" y="52"/>
                  </a:cubicBezTo>
                  <a:cubicBezTo>
                    <a:pt x="18" y="101"/>
                    <a:pt x="18" y="101"/>
                    <a:pt x="18" y="101"/>
                  </a:cubicBezTo>
                  <a:cubicBezTo>
                    <a:pt x="0" y="101"/>
                    <a:pt x="0" y="101"/>
                    <a:pt x="0" y="101"/>
                  </a:cubicBezTo>
                  <a:cubicBezTo>
                    <a:pt x="25" y="129"/>
                    <a:pt x="25" y="129"/>
                    <a:pt x="25" y="129"/>
                  </a:cubicBezTo>
                  <a:cubicBezTo>
                    <a:pt x="49" y="101"/>
                    <a:pt x="49" y="101"/>
                    <a:pt x="49" y="101"/>
                  </a:cubicBezTo>
                  <a:cubicBezTo>
                    <a:pt x="31" y="101"/>
                    <a:pt x="31" y="101"/>
                    <a:pt x="31" y="101"/>
                  </a:cubicBezTo>
                  <a:cubicBezTo>
                    <a:pt x="31" y="52"/>
                    <a:pt x="31" y="52"/>
                    <a:pt x="31" y="52"/>
                  </a:cubicBezTo>
                  <a:cubicBezTo>
                    <a:pt x="31" y="38"/>
                    <a:pt x="37" y="31"/>
                    <a:pt x="49" y="31"/>
                  </a:cubicBezTo>
                  <a:cubicBezTo>
                    <a:pt x="139" y="31"/>
                    <a:pt x="139" y="31"/>
                    <a:pt x="139" y="31"/>
                  </a:cubicBezTo>
                  <a:cubicBezTo>
                    <a:pt x="139" y="48"/>
                    <a:pt x="139" y="48"/>
                    <a:pt x="139" y="48"/>
                  </a:cubicBezTo>
                  <a:lnTo>
                    <a:pt x="167"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grpSp>
      <p:grpSp>
        <p:nvGrpSpPr>
          <p:cNvPr id="79" name="Group 100"/>
          <p:cNvGrpSpPr>
            <a:grpSpLocks noChangeAspect="1"/>
          </p:cNvGrpSpPr>
          <p:nvPr/>
        </p:nvGrpSpPr>
        <p:grpSpPr bwMode="auto">
          <a:xfrm>
            <a:off x="4827779" y="4360107"/>
            <a:ext cx="998538" cy="831850"/>
            <a:chOff x="2566" y="1898"/>
            <a:chExt cx="629" cy="524"/>
          </a:xfrm>
        </p:grpSpPr>
        <p:sp>
          <p:nvSpPr>
            <p:cNvPr id="80" name="AutoShape 99"/>
            <p:cNvSpPr>
              <a:spLocks noChangeAspect="1" noChangeArrowheads="1" noTextEdit="1"/>
            </p:cNvSpPr>
            <p:nvPr/>
          </p:nvSpPr>
          <p:spPr bwMode="auto">
            <a:xfrm>
              <a:off x="2568" y="1898"/>
              <a:ext cx="62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81" name="Freeform 101"/>
            <p:cNvSpPr/>
            <p:nvPr/>
          </p:nvSpPr>
          <p:spPr bwMode="auto">
            <a:xfrm>
              <a:off x="2566" y="1900"/>
              <a:ext cx="629" cy="522"/>
            </a:xfrm>
            <a:custGeom>
              <a:avLst/>
              <a:gdLst>
                <a:gd name="T0" fmla="*/ 263 w 263"/>
                <a:gd name="T1" fmla="*/ 195 h 218"/>
                <a:gd name="T2" fmla="*/ 239 w 263"/>
                <a:gd name="T3" fmla="*/ 218 h 218"/>
                <a:gd name="T4" fmla="*/ 24 w 263"/>
                <a:gd name="T5" fmla="*/ 218 h 218"/>
                <a:gd name="T6" fmla="*/ 0 w 263"/>
                <a:gd name="T7" fmla="*/ 195 h 218"/>
                <a:gd name="T8" fmla="*/ 0 w 263"/>
                <a:gd name="T9" fmla="*/ 24 h 218"/>
                <a:gd name="T10" fmla="*/ 24 w 263"/>
                <a:gd name="T11" fmla="*/ 0 h 218"/>
                <a:gd name="T12" fmla="*/ 239 w 263"/>
                <a:gd name="T13" fmla="*/ 0 h 218"/>
                <a:gd name="T14" fmla="*/ 263 w 263"/>
                <a:gd name="T15" fmla="*/ 24 h 218"/>
                <a:gd name="T16" fmla="*/ 263 w 263"/>
                <a:gd name="T17" fmla="*/ 19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18">
                  <a:moveTo>
                    <a:pt x="263" y="195"/>
                  </a:moveTo>
                  <a:cubicBezTo>
                    <a:pt x="263" y="208"/>
                    <a:pt x="253" y="218"/>
                    <a:pt x="239" y="218"/>
                  </a:cubicBezTo>
                  <a:cubicBezTo>
                    <a:pt x="24" y="218"/>
                    <a:pt x="24" y="218"/>
                    <a:pt x="24" y="218"/>
                  </a:cubicBezTo>
                  <a:cubicBezTo>
                    <a:pt x="10" y="218"/>
                    <a:pt x="0" y="208"/>
                    <a:pt x="0" y="195"/>
                  </a:cubicBezTo>
                  <a:cubicBezTo>
                    <a:pt x="0" y="24"/>
                    <a:pt x="0" y="24"/>
                    <a:pt x="0" y="24"/>
                  </a:cubicBezTo>
                  <a:cubicBezTo>
                    <a:pt x="0" y="10"/>
                    <a:pt x="10" y="0"/>
                    <a:pt x="24" y="0"/>
                  </a:cubicBezTo>
                  <a:cubicBezTo>
                    <a:pt x="239" y="0"/>
                    <a:pt x="239" y="0"/>
                    <a:pt x="239" y="0"/>
                  </a:cubicBezTo>
                  <a:cubicBezTo>
                    <a:pt x="253" y="0"/>
                    <a:pt x="263" y="10"/>
                    <a:pt x="263" y="24"/>
                  </a:cubicBezTo>
                  <a:cubicBezTo>
                    <a:pt x="263" y="195"/>
                    <a:pt x="263" y="195"/>
                    <a:pt x="263" y="195"/>
                  </a:cubicBezTo>
                </a:path>
              </a:pathLst>
            </a:custGeom>
            <a:solidFill>
              <a:srgbClr val="0C63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82" name="Freeform 102"/>
            <p:cNvSpPr/>
            <p:nvPr/>
          </p:nvSpPr>
          <p:spPr bwMode="auto">
            <a:xfrm>
              <a:off x="3022" y="2101"/>
              <a:ext cx="118" cy="127"/>
            </a:xfrm>
            <a:custGeom>
              <a:avLst/>
              <a:gdLst>
                <a:gd name="T0" fmla="*/ 118 w 118"/>
                <a:gd name="T1" fmla="*/ 63 h 127"/>
                <a:gd name="T2" fmla="*/ 46 w 118"/>
                <a:gd name="T3" fmla="*/ 0 h 127"/>
                <a:gd name="T4" fmla="*/ 46 w 118"/>
                <a:gd name="T5" fmla="*/ 48 h 127"/>
                <a:gd name="T6" fmla="*/ 0 w 118"/>
                <a:gd name="T7" fmla="*/ 48 h 127"/>
                <a:gd name="T8" fmla="*/ 0 w 118"/>
                <a:gd name="T9" fmla="*/ 79 h 127"/>
                <a:gd name="T10" fmla="*/ 46 w 118"/>
                <a:gd name="T11" fmla="*/ 79 h 127"/>
                <a:gd name="T12" fmla="*/ 46 w 118"/>
                <a:gd name="T13" fmla="*/ 127 h 127"/>
                <a:gd name="T14" fmla="*/ 118 w 118"/>
                <a:gd name="T15" fmla="*/ 63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7">
                  <a:moveTo>
                    <a:pt x="118" y="63"/>
                  </a:moveTo>
                  <a:lnTo>
                    <a:pt x="46" y="0"/>
                  </a:lnTo>
                  <a:lnTo>
                    <a:pt x="46" y="48"/>
                  </a:lnTo>
                  <a:lnTo>
                    <a:pt x="0" y="48"/>
                  </a:lnTo>
                  <a:lnTo>
                    <a:pt x="0" y="79"/>
                  </a:lnTo>
                  <a:lnTo>
                    <a:pt x="46" y="79"/>
                  </a:lnTo>
                  <a:lnTo>
                    <a:pt x="46" y="127"/>
                  </a:lnTo>
                  <a:lnTo>
                    <a:pt x="118"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83" name="Freeform 103"/>
            <p:cNvSpPr/>
            <p:nvPr/>
          </p:nvSpPr>
          <p:spPr bwMode="auto">
            <a:xfrm>
              <a:off x="2621" y="2101"/>
              <a:ext cx="110" cy="127"/>
            </a:xfrm>
            <a:custGeom>
              <a:avLst/>
              <a:gdLst>
                <a:gd name="T0" fmla="*/ 0 w 110"/>
                <a:gd name="T1" fmla="*/ 63 h 127"/>
                <a:gd name="T2" fmla="*/ 69 w 110"/>
                <a:gd name="T3" fmla="*/ 127 h 127"/>
                <a:gd name="T4" fmla="*/ 69 w 110"/>
                <a:gd name="T5" fmla="*/ 79 h 127"/>
                <a:gd name="T6" fmla="*/ 110 w 110"/>
                <a:gd name="T7" fmla="*/ 79 h 127"/>
                <a:gd name="T8" fmla="*/ 110 w 110"/>
                <a:gd name="T9" fmla="*/ 48 h 127"/>
                <a:gd name="T10" fmla="*/ 69 w 110"/>
                <a:gd name="T11" fmla="*/ 48 h 127"/>
                <a:gd name="T12" fmla="*/ 69 w 110"/>
                <a:gd name="T13" fmla="*/ 0 h 127"/>
                <a:gd name="T14" fmla="*/ 0 w 110"/>
                <a:gd name="T15" fmla="*/ 63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27">
                  <a:moveTo>
                    <a:pt x="0" y="63"/>
                  </a:moveTo>
                  <a:lnTo>
                    <a:pt x="69" y="127"/>
                  </a:lnTo>
                  <a:lnTo>
                    <a:pt x="69" y="79"/>
                  </a:lnTo>
                  <a:lnTo>
                    <a:pt x="110" y="79"/>
                  </a:lnTo>
                  <a:lnTo>
                    <a:pt x="110" y="48"/>
                  </a:lnTo>
                  <a:lnTo>
                    <a:pt x="69" y="48"/>
                  </a:lnTo>
                  <a:lnTo>
                    <a:pt x="69" y="0"/>
                  </a:lnTo>
                  <a:lnTo>
                    <a:pt x="0"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84" name="Freeform 104"/>
            <p:cNvSpPr>
              <a:spLocks noEditPoints="1"/>
            </p:cNvSpPr>
            <p:nvPr/>
          </p:nvSpPr>
          <p:spPr bwMode="auto">
            <a:xfrm>
              <a:off x="2736" y="2015"/>
              <a:ext cx="315" cy="292"/>
            </a:xfrm>
            <a:custGeom>
              <a:avLst/>
              <a:gdLst>
                <a:gd name="T0" fmla="*/ 115 w 132"/>
                <a:gd name="T1" fmla="*/ 57 h 122"/>
                <a:gd name="T2" fmla="*/ 58 w 132"/>
                <a:gd name="T3" fmla="*/ 0 h 122"/>
                <a:gd name="T4" fmla="*/ 0 w 132"/>
                <a:gd name="T5" fmla="*/ 57 h 122"/>
                <a:gd name="T6" fmla="*/ 58 w 132"/>
                <a:gd name="T7" fmla="*/ 115 h 122"/>
                <a:gd name="T8" fmla="*/ 71 w 132"/>
                <a:gd name="T9" fmla="*/ 113 h 122"/>
                <a:gd name="T10" fmla="*/ 96 w 132"/>
                <a:gd name="T11" fmla="*/ 100 h 122"/>
                <a:gd name="T12" fmla="*/ 123 w 132"/>
                <a:gd name="T13" fmla="*/ 122 h 122"/>
                <a:gd name="T14" fmla="*/ 132 w 132"/>
                <a:gd name="T15" fmla="*/ 111 h 122"/>
                <a:gd name="T16" fmla="*/ 105 w 132"/>
                <a:gd name="T17" fmla="*/ 90 h 122"/>
                <a:gd name="T18" fmla="*/ 115 w 132"/>
                <a:gd name="T19" fmla="*/ 57 h 122"/>
                <a:gd name="T20" fmla="*/ 68 w 132"/>
                <a:gd name="T21" fmla="*/ 100 h 122"/>
                <a:gd name="T22" fmla="*/ 58 w 132"/>
                <a:gd name="T23" fmla="*/ 101 h 122"/>
                <a:gd name="T24" fmla="*/ 14 w 132"/>
                <a:gd name="T25" fmla="*/ 57 h 122"/>
                <a:gd name="T26" fmla="*/ 58 w 132"/>
                <a:gd name="T27" fmla="*/ 14 h 122"/>
                <a:gd name="T28" fmla="*/ 102 w 132"/>
                <a:gd name="T29" fmla="*/ 57 h 122"/>
                <a:gd name="T30" fmla="*/ 68 w 132"/>
                <a:gd name="T31" fmla="*/ 10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22">
                  <a:moveTo>
                    <a:pt x="115" y="57"/>
                  </a:moveTo>
                  <a:cubicBezTo>
                    <a:pt x="115" y="26"/>
                    <a:pt x="89" y="0"/>
                    <a:pt x="58" y="0"/>
                  </a:cubicBezTo>
                  <a:cubicBezTo>
                    <a:pt x="26" y="0"/>
                    <a:pt x="0" y="26"/>
                    <a:pt x="0" y="57"/>
                  </a:cubicBezTo>
                  <a:cubicBezTo>
                    <a:pt x="0" y="89"/>
                    <a:pt x="26" y="115"/>
                    <a:pt x="58" y="115"/>
                  </a:cubicBezTo>
                  <a:cubicBezTo>
                    <a:pt x="62" y="115"/>
                    <a:pt x="66" y="114"/>
                    <a:pt x="71" y="113"/>
                  </a:cubicBezTo>
                  <a:cubicBezTo>
                    <a:pt x="80" y="111"/>
                    <a:pt x="89" y="107"/>
                    <a:pt x="96" y="100"/>
                  </a:cubicBezTo>
                  <a:cubicBezTo>
                    <a:pt x="123" y="122"/>
                    <a:pt x="123" y="122"/>
                    <a:pt x="123" y="122"/>
                  </a:cubicBezTo>
                  <a:cubicBezTo>
                    <a:pt x="132" y="111"/>
                    <a:pt x="132" y="111"/>
                    <a:pt x="132" y="111"/>
                  </a:cubicBezTo>
                  <a:cubicBezTo>
                    <a:pt x="105" y="90"/>
                    <a:pt x="105" y="90"/>
                    <a:pt x="105" y="90"/>
                  </a:cubicBezTo>
                  <a:cubicBezTo>
                    <a:pt x="111" y="81"/>
                    <a:pt x="115" y="70"/>
                    <a:pt x="115" y="57"/>
                  </a:cubicBezTo>
                  <a:close/>
                  <a:moveTo>
                    <a:pt x="68" y="100"/>
                  </a:moveTo>
                  <a:cubicBezTo>
                    <a:pt x="64" y="101"/>
                    <a:pt x="61" y="101"/>
                    <a:pt x="58" y="101"/>
                  </a:cubicBezTo>
                  <a:cubicBezTo>
                    <a:pt x="34" y="101"/>
                    <a:pt x="14" y="82"/>
                    <a:pt x="14" y="57"/>
                  </a:cubicBezTo>
                  <a:cubicBezTo>
                    <a:pt x="14" y="33"/>
                    <a:pt x="34" y="14"/>
                    <a:pt x="58" y="14"/>
                  </a:cubicBezTo>
                  <a:cubicBezTo>
                    <a:pt x="82" y="14"/>
                    <a:pt x="102" y="33"/>
                    <a:pt x="102" y="57"/>
                  </a:cubicBezTo>
                  <a:cubicBezTo>
                    <a:pt x="102" y="78"/>
                    <a:pt x="88" y="95"/>
                    <a:pt x="68"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85" name="Freeform 105"/>
            <p:cNvSpPr/>
            <p:nvPr/>
          </p:nvSpPr>
          <p:spPr bwMode="auto">
            <a:xfrm>
              <a:off x="2805" y="2068"/>
              <a:ext cx="138" cy="43"/>
            </a:xfrm>
            <a:custGeom>
              <a:avLst/>
              <a:gdLst>
                <a:gd name="T0" fmla="*/ 31 w 58"/>
                <a:gd name="T1" fmla="*/ 8 h 18"/>
                <a:gd name="T2" fmla="*/ 52 w 58"/>
                <a:gd name="T3" fmla="*/ 18 h 18"/>
                <a:gd name="T4" fmla="*/ 58 w 58"/>
                <a:gd name="T5" fmla="*/ 12 h 18"/>
                <a:gd name="T6" fmla="*/ 31 w 58"/>
                <a:gd name="T7" fmla="*/ 0 h 18"/>
                <a:gd name="T8" fmla="*/ 0 w 58"/>
                <a:gd name="T9" fmla="*/ 12 h 18"/>
                <a:gd name="T10" fmla="*/ 6 w 58"/>
                <a:gd name="T11" fmla="*/ 18 h 18"/>
                <a:gd name="T12" fmla="*/ 31 w 58"/>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58" h="18">
                  <a:moveTo>
                    <a:pt x="31" y="8"/>
                  </a:moveTo>
                  <a:cubicBezTo>
                    <a:pt x="39" y="9"/>
                    <a:pt x="46" y="12"/>
                    <a:pt x="52" y="18"/>
                  </a:cubicBezTo>
                  <a:cubicBezTo>
                    <a:pt x="58" y="12"/>
                    <a:pt x="58" y="12"/>
                    <a:pt x="58" y="12"/>
                  </a:cubicBezTo>
                  <a:cubicBezTo>
                    <a:pt x="50" y="5"/>
                    <a:pt x="41" y="1"/>
                    <a:pt x="31" y="0"/>
                  </a:cubicBezTo>
                  <a:cubicBezTo>
                    <a:pt x="20" y="0"/>
                    <a:pt x="8" y="4"/>
                    <a:pt x="0" y="12"/>
                  </a:cubicBezTo>
                  <a:cubicBezTo>
                    <a:pt x="6" y="18"/>
                    <a:pt x="6" y="18"/>
                    <a:pt x="6" y="18"/>
                  </a:cubicBezTo>
                  <a:cubicBezTo>
                    <a:pt x="12" y="11"/>
                    <a:pt x="21" y="8"/>
                    <a:pt x="31"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sp>
          <p:nvSpPr>
            <p:cNvPr id="86" name="Rectangle 106"/>
            <p:cNvSpPr>
              <a:spLocks noChangeArrowheads="1"/>
            </p:cNvSpPr>
            <p:nvPr/>
          </p:nvSpPr>
          <p:spPr bwMode="auto">
            <a:xfrm>
              <a:off x="2786" y="2149"/>
              <a:ext cx="177"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109462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K1 e K2</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Bytes do canal de comutação automática de proteção (APS): K1 e K2 (b1 a b5)</a:t>
            </a:r>
            <a:endParaRPr lang="en-US" altLang="zh-CN" dirty="0">
              <a:latin typeface="Huawei Sans" panose="020C0503030203020204" pitchFamily="34" charset="0"/>
            </a:endParaRPr>
          </a:p>
          <a:p>
            <a:pPr lvl="1"/>
            <a:r>
              <a:rPr lang="pt" dirty="0">
                <a:latin typeface="Huawei Sans" panose="020C0503030203020204" pitchFamily="34" charset="0"/>
              </a:rPr>
              <a:t>Transmite sinalização APS, permitindo a autocorreção da rede.</a:t>
            </a:r>
            <a:endParaRPr lang="en-US" altLang="zh-CN" dirty="0">
              <a:latin typeface="Huawei Sans" panose="020C0503030203020204" pitchFamily="34" charset="0"/>
            </a:endParaRPr>
          </a:p>
          <a:p>
            <a:pPr lvl="1"/>
            <a:r>
              <a:rPr lang="pt" dirty="0">
                <a:latin typeface="Huawei Sans" panose="020C0503030203020204" pitchFamily="34" charset="0"/>
              </a:rPr>
              <a:t>Aplica-se à comutação MSP.</a:t>
            </a:r>
          </a:p>
          <a:p>
            <a:r>
              <a:rPr lang="pt" dirty="0">
                <a:latin typeface="Huawei Sans" panose="020C0503030203020204" pitchFamily="34" charset="0"/>
              </a:rPr>
              <a:t>K2 (b6 a b8): Indica o alarme da seção multiplex.</a:t>
            </a:r>
          </a:p>
          <a:p>
            <a:endParaRPr lang="en-US" altLang="zh-CN" dirty="0">
              <a:latin typeface="Huawei Sans" panose="020C0503030203020204" pitchFamily="34" charset="0"/>
            </a:endParaRPr>
          </a:p>
        </p:txBody>
      </p:sp>
      <p:sp>
        <p:nvSpPr>
          <p:cNvPr id="5" name="Line 14"/>
          <p:cNvSpPr>
            <a:spLocks noChangeShapeType="1"/>
          </p:cNvSpPr>
          <p:nvPr/>
        </p:nvSpPr>
        <p:spPr bwMode="auto">
          <a:xfrm flipV="1">
            <a:off x="3373734" y="4615467"/>
            <a:ext cx="234000" cy="267418"/>
          </a:xfrm>
          <a:prstGeom prst="line">
            <a:avLst/>
          </a:prstGeom>
          <a:noFill/>
          <a:ln w="31750">
            <a:solidFill>
              <a:srgbClr val="5E5C00"/>
            </a:solidFill>
            <a:round/>
            <a:tailEnd type="triangle" w="med" len="lg"/>
          </a:ln>
          <a:effectLst/>
        </p:spPr>
        <p:txBody>
          <a:bodyPr>
            <a:noAutofit/>
          </a:bodyPr>
          <a:lstStyle/>
          <a:p>
            <a:pPr fontAlgn="ctr"/>
            <a:endParaRPr lang="en-US" altLang="zh-CN" dirty="0">
              <a:latin typeface="Huawei Sans" panose="020C0503030203020204" pitchFamily="34" charset="0"/>
              <a:ea typeface="+mn-ea"/>
            </a:endParaRPr>
          </a:p>
        </p:txBody>
      </p:sp>
      <p:sp>
        <p:nvSpPr>
          <p:cNvPr id="6" name="Line 15"/>
          <p:cNvSpPr>
            <a:spLocks noChangeShapeType="1"/>
          </p:cNvSpPr>
          <p:nvPr/>
        </p:nvSpPr>
        <p:spPr bwMode="auto">
          <a:xfrm flipH="1" flipV="1">
            <a:off x="8680154" y="4609032"/>
            <a:ext cx="376238" cy="255588"/>
          </a:xfrm>
          <a:prstGeom prst="line">
            <a:avLst/>
          </a:prstGeom>
          <a:noFill/>
          <a:ln w="31750">
            <a:solidFill>
              <a:srgbClr val="5E5C00"/>
            </a:solidFill>
            <a:round/>
            <a:tailEnd type="triangle" w="med" len="lg"/>
          </a:ln>
          <a:effectLst/>
        </p:spPr>
        <p:txBody>
          <a:bodyPr>
            <a:noAutofit/>
          </a:bodyPr>
          <a:lstStyle/>
          <a:p>
            <a:pPr fontAlgn="ctr"/>
            <a:endParaRPr lang="en-US" altLang="zh-CN" dirty="0">
              <a:latin typeface="Huawei Sans" panose="020C0503030203020204" pitchFamily="34" charset="0"/>
              <a:ea typeface="+mn-ea"/>
            </a:endParaRPr>
          </a:p>
        </p:txBody>
      </p:sp>
      <p:sp>
        <p:nvSpPr>
          <p:cNvPr id="7" name="Text Box 16"/>
          <p:cNvSpPr txBox="1">
            <a:spLocks noChangeArrowheads="1"/>
          </p:cNvSpPr>
          <p:nvPr/>
        </p:nvSpPr>
        <p:spPr bwMode="auto">
          <a:xfrm>
            <a:off x="1413889" y="4859764"/>
            <a:ext cx="3288131" cy="830997"/>
          </a:xfrm>
          <a:prstGeom prst="rect">
            <a:avLst/>
          </a:prstGeom>
          <a:noFill/>
          <a:ln w="9525" algn="ctr">
            <a:noFill/>
            <a:miter lim="800000"/>
          </a:ln>
          <a:effectLst/>
        </p:spPr>
        <p:txBody>
          <a:bodyPr wrap="square">
            <a:noAutofit/>
          </a:bodyPr>
          <a:lstStyle/>
          <a:p>
            <a:pPr algn="ctr" fontAlgn="ctr">
              <a:lnSpc>
                <a:spcPct val="100000"/>
              </a:lnSpc>
              <a:spcAft>
                <a:spcPct val="0"/>
              </a:spcAft>
              <a:buSzTx/>
              <a:buFontTx/>
              <a:buNone/>
            </a:pPr>
            <a:r>
              <a:rPr lang="pt" sz="1400" dirty="0">
                <a:latin typeface="Huawei Sans" panose="020C0503030203020204" pitchFamily="34" charset="0"/>
              </a:rPr>
              <a:t>A extremidade transmissora detecta que o valor de K2 (b6 a b8) é 110 e reporta o alarme MS_RDI localmente.</a:t>
            </a:r>
            <a:endParaRPr lang="en-US" sz="1400" dirty="0">
              <a:latin typeface="Huawei Sans" panose="020C0503030203020204" pitchFamily="34" charset="0"/>
            </a:endParaRPr>
          </a:p>
        </p:txBody>
      </p:sp>
      <p:sp>
        <p:nvSpPr>
          <p:cNvPr id="8" name="Text Box 17"/>
          <p:cNvSpPr txBox="1">
            <a:spLocks noChangeArrowheads="1"/>
          </p:cNvSpPr>
          <p:nvPr/>
        </p:nvSpPr>
        <p:spPr bwMode="auto">
          <a:xfrm>
            <a:off x="7757297" y="4856577"/>
            <a:ext cx="3177403" cy="830997"/>
          </a:xfrm>
          <a:prstGeom prst="rect">
            <a:avLst/>
          </a:prstGeom>
          <a:noFill/>
          <a:ln w="9525" algn="ctr">
            <a:noFill/>
            <a:miter lim="800000"/>
          </a:ln>
          <a:effectLst/>
        </p:spPr>
        <p:txBody>
          <a:bodyPr wrap="square">
            <a:noAutofit/>
          </a:bodyPr>
          <a:lstStyle/>
          <a:p>
            <a:pPr algn="ctr" fontAlgn="ctr">
              <a:lnSpc>
                <a:spcPct val="100000"/>
              </a:lnSpc>
              <a:spcAft>
                <a:spcPct val="0"/>
              </a:spcAft>
              <a:buSzTx/>
              <a:buFontTx/>
              <a:buNone/>
            </a:pPr>
            <a:r>
              <a:rPr lang="pt" sz="1400" dirty="0">
                <a:latin typeface="Huawei Sans" panose="020C0503030203020204" pitchFamily="34" charset="0"/>
              </a:rPr>
              <a:t>A extremidade receptora detecta que o valor de K2 (b6 a b8) é 111 e reporta o alarme MS-AIS localmente.</a:t>
            </a:r>
          </a:p>
        </p:txBody>
      </p:sp>
      <p:sp>
        <p:nvSpPr>
          <p:cNvPr id="9" name="Text Box 19"/>
          <p:cNvSpPr txBox="1">
            <a:spLocks noChangeArrowheads="1"/>
          </p:cNvSpPr>
          <p:nvPr/>
        </p:nvSpPr>
        <p:spPr bwMode="auto">
          <a:xfrm>
            <a:off x="4864999" y="4876216"/>
            <a:ext cx="2892298" cy="323165"/>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500" dirty="0">
                <a:latin typeface="Huawei Sans" panose="020C0503030203020204" pitchFamily="34" charset="0"/>
              </a:rPr>
              <a:t>Retorna o byte K2 (b6 a b8).</a:t>
            </a:r>
            <a:endParaRPr lang="en-US" sz="1500" dirty="0">
              <a:latin typeface="Huawei Sans" panose="020C0503030203020204" pitchFamily="34" charset="0"/>
            </a:endParaRPr>
          </a:p>
        </p:txBody>
      </p:sp>
      <p:sp>
        <p:nvSpPr>
          <p:cNvPr id="10" name="左箭头 9"/>
          <p:cNvSpPr/>
          <p:nvPr/>
        </p:nvSpPr>
        <p:spPr bwMode="auto">
          <a:xfrm>
            <a:off x="5287182" y="4702696"/>
            <a:ext cx="2082800" cy="138747"/>
          </a:xfrm>
          <a:prstGeom prst="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sz="1000" i="0" u="none" strike="noStrike" cap="none" normalizeH="0" baseline="0" dirty="0">
              <a:ln>
                <a:noFill/>
              </a:ln>
              <a:solidFill>
                <a:schemeClr val="tx1"/>
              </a:solidFill>
              <a:effectLst/>
              <a:latin typeface="Huawei Sans" panose="020C0503030203020204" pitchFamily="34" charset="0"/>
              <a:ea typeface="+mn-ea"/>
            </a:endParaRPr>
          </a:p>
        </p:txBody>
      </p:sp>
      <p:cxnSp>
        <p:nvCxnSpPr>
          <p:cNvPr id="15" name="直接箭头连接符 14"/>
          <p:cNvCxnSpPr/>
          <p:nvPr/>
        </p:nvCxnSpPr>
        <p:spPr>
          <a:xfrm>
            <a:off x="4243153" y="4252276"/>
            <a:ext cx="385862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6" name="Group 4"/>
          <p:cNvGrpSpPr>
            <a:grpSpLocks noChangeAspect="1"/>
          </p:cNvGrpSpPr>
          <p:nvPr/>
        </p:nvGrpSpPr>
        <p:grpSpPr bwMode="auto">
          <a:xfrm>
            <a:off x="3561058" y="3731420"/>
            <a:ext cx="682381" cy="937038"/>
            <a:chOff x="2604" y="1781"/>
            <a:chExt cx="552" cy="758"/>
          </a:xfrm>
        </p:grpSpPr>
        <p:sp>
          <p:nvSpPr>
            <p:cNvPr id="17"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1"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2"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3"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4"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5"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6"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7"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8"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9"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0"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1"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52" name="Group 4"/>
          <p:cNvGrpSpPr>
            <a:grpSpLocks noChangeAspect="1"/>
          </p:cNvGrpSpPr>
          <p:nvPr/>
        </p:nvGrpSpPr>
        <p:grpSpPr bwMode="auto">
          <a:xfrm>
            <a:off x="8104734" y="3732111"/>
            <a:ext cx="682381" cy="937038"/>
            <a:chOff x="2604" y="1781"/>
            <a:chExt cx="552" cy="758"/>
          </a:xfrm>
        </p:grpSpPr>
        <p:sp>
          <p:nvSpPr>
            <p:cNvPr id="53"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4"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5"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6"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7"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8"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9"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8"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9"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0"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1"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2"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3"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4"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5"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6"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7"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8"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9"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0"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1787596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S1</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 de status de sincronização: S1 (b5 a b8)</a:t>
            </a:r>
          </a:p>
          <a:p>
            <a:pPr lvl="1"/>
            <a:r>
              <a:rPr lang="pt" dirty="0">
                <a:latin typeface="Huawei Sans" panose="020C0503030203020204" pitchFamily="34" charset="0"/>
              </a:rPr>
              <a:t>Transmite mensagem de status de sincronização (SSM) para comutação de proteção de relógio.</a:t>
            </a:r>
          </a:p>
          <a:p>
            <a:pPr lvl="1"/>
            <a:r>
              <a:rPr lang="pt" dirty="0">
                <a:latin typeface="Huawei Sans" panose="020C0503030203020204" pitchFamily="34" charset="0"/>
              </a:rPr>
              <a:t>O byte S1 indica a informação de qualidade da fonte de sincronização do relógio. Um valor menor indica uma qualidade de clock superior.</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2189327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BR" dirty="0"/>
              <a:t>C</a:t>
            </a:r>
            <a:r>
              <a:rPr lang="pt-BR" dirty="0">
                <a:latin typeface="Huawei Sans" panose="020C0503030203020204" pitchFamily="34" charset="0"/>
              </a:rPr>
              <a:t>abeçalho</a:t>
            </a:r>
            <a:r>
              <a:rPr lang="pt" dirty="0">
                <a:latin typeface="Huawei Sans" panose="020C0503030203020204" pitchFamily="34" charset="0"/>
              </a:rPr>
              <a:t> de caminho de ordem superior (HPOH)</a:t>
            </a:r>
            <a:endParaRPr lang="en-US" altLang="zh-CN" dirty="0">
              <a:latin typeface="Huawei Sans" panose="020C0503030203020204" pitchFamily="34" charset="0"/>
            </a:endParaRPr>
          </a:p>
        </p:txBody>
      </p:sp>
      <p:grpSp>
        <p:nvGrpSpPr>
          <p:cNvPr id="4" name="Group 38"/>
          <p:cNvGrpSpPr/>
          <p:nvPr/>
        </p:nvGrpSpPr>
        <p:grpSpPr bwMode="auto">
          <a:xfrm>
            <a:off x="7465409" y="2580574"/>
            <a:ext cx="2511917" cy="2028225"/>
            <a:chOff x="2235" y="1421"/>
            <a:chExt cx="2432" cy="2018"/>
          </a:xfrm>
        </p:grpSpPr>
        <p:sp>
          <p:nvSpPr>
            <p:cNvPr id="5" name="Rectangle 4"/>
            <p:cNvSpPr>
              <a:spLocks noChangeArrowheads="1"/>
            </p:cNvSpPr>
            <p:nvPr/>
          </p:nvSpPr>
          <p:spPr bwMode="auto">
            <a:xfrm>
              <a:off x="2560" y="1641"/>
              <a:ext cx="2104" cy="1451"/>
            </a:xfrm>
            <a:prstGeom prst="rect">
              <a:avLst/>
            </a:prstGeom>
            <a:solidFill>
              <a:srgbClr val="00B0F0"/>
            </a:solidFill>
            <a:ln w="11176">
              <a:solidFill>
                <a:schemeClr val="tx1"/>
              </a:solidFill>
              <a:miter lim="800000"/>
            </a:ln>
          </p:spPr>
          <p:txBody>
            <a:bodyPr>
              <a:noAutofit/>
            </a:bodyPr>
            <a:lstStyle/>
            <a:p>
              <a:pPr fontAlgn="ctr"/>
              <a:endParaRPr lang="en-US" altLang="zh-CN" dirty="0">
                <a:latin typeface="Huawei Sans" panose="020C0503030203020204" pitchFamily="34" charset="0"/>
                <a:ea typeface="+mn-ea"/>
              </a:endParaRPr>
            </a:p>
          </p:txBody>
        </p:sp>
        <p:sp>
          <p:nvSpPr>
            <p:cNvPr id="6" name="Rectangle 24"/>
            <p:cNvSpPr>
              <a:spLocks noChangeArrowheads="1"/>
            </p:cNvSpPr>
            <p:nvPr/>
          </p:nvSpPr>
          <p:spPr bwMode="auto">
            <a:xfrm>
              <a:off x="2383" y="1421"/>
              <a:ext cx="99" cy="245"/>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latin typeface="Huawei Sans" panose="020C0503030203020204" pitchFamily="34" charset="0"/>
                </a:rPr>
                <a:t>1</a:t>
              </a:r>
              <a:endParaRPr lang="en-US" sz="1600" b="0" dirty="0">
                <a:latin typeface="Huawei Sans" panose="020C0503030203020204" pitchFamily="34" charset="0"/>
              </a:endParaRPr>
            </a:p>
          </p:txBody>
        </p:sp>
        <p:sp>
          <p:nvSpPr>
            <p:cNvPr id="7" name="Rectangle 25"/>
            <p:cNvSpPr>
              <a:spLocks noChangeArrowheads="1"/>
            </p:cNvSpPr>
            <p:nvPr/>
          </p:nvSpPr>
          <p:spPr bwMode="auto">
            <a:xfrm>
              <a:off x="4369" y="1421"/>
              <a:ext cx="298" cy="245"/>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latin typeface="Huawei Sans" panose="020C0503030203020204" pitchFamily="34" charset="0"/>
                </a:rPr>
                <a:t>261</a:t>
              </a:r>
              <a:endParaRPr lang="en-US" sz="1600" b="0" dirty="0">
                <a:latin typeface="Huawei Sans" panose="020C0503030203020204" pitchFamily="34" charset="0"/>
              </a:endParaRPr>
            </a:p>
          </p:txBody>
        </p:sp>
        <p:sp>
          <p:nvSpPr>
            <p:cNvPr id="8" name="Rectangle 26"/>
            <p:cNvSpPr>
              <a:spLocks noChangeArrowheads="1"/>
            </p:cNvSpPr>
            <p:nvPr/>
          </p:nvSpPr>
          <p:spPr bwMode="auto">
            <a:xfrm>
              <a:off x="2370" y="3105"/>
              <a:ext cx="99" cy="245"/>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latin typeface="Huawei Sans" panose="020C0503030203020204" pitchFamily="34" charset="0"/>
                </a:rPr>
                <a:t>9</a:t>
              </a:r>
              <a:endParaRPr lang="en-US" sz="1600" b="0" dirty="0">
                <a:latin typeface="Huawei Sans" panose="020C0503030203020204" pitchFamily="34" charset="0"/>
              </a:endParaRPr>
            </a:p>
          </p:txBody>
        </p:sp>
        <p:sp>
          <p:nvSpPr>
            <p:cNvPr id="9" name="Text Box 29"/>
            <p:cNvSpPr txBox="1">
              <a:spLocks noChangeArrowheads="1"/>
            </p:cNvSpPr>
            <p:nvPr/>
          </p:nvSpPr>
          <p:spPr bwMode="auto">
            <a:xfrm>
              <a:off x="2881" y="3102"/>
              <a:ext cx="1265" cy="337"/>
            </a:xfrm>
            <a:prstGeom prst="rect">
              <a:avLst/>
            </a:prstGeom>
            <a:noFill/>
            <a:ln w="9525" algn="ctr">
              <a:noFill/>
              <a:miter lim="800000"/>
            </a:ln>
            <a:effectLst/>
          </p:spPr>
          <p:txBody>
            <a:bodyPr>
              <a:noAutofit/>
            </a:bodyPr>
            <a:lstStyle/>
            <a:p>
              <a:pPr algn="ctr" defTabSz="784225" eaLnBrk="0" fontAlgn="ctr" hangingPunct="0">
                <a:lnSpc>
                  <a:spcPct val="100000"/>
                </a:lnSpc>
                <a:spcBef>
                  <a:spcPct val="50000"/>
                </a:spcBef>
                <a:spcAft>
                  <a:spcPct val="0"/>
                </a:spcAft>
                <a:buSzTx/>
                <a:buFontTx/>
                <a:buNone/>
              </a:pPr>
              <a:r>
                <a:rPr lang="pt" sz="1600" dirty="0">
                  <a:latin typeface="Huawei Sans" panose="020C0503030203020204" pitchFamily="34" charset="0"/>
                </a:rPr>
                <a:t>VC-4/VC-3</a:t>
              </a:r>
              <a:endParaRPr lang="en-US" sz="1600" dirty="0">
                <a:latin typeface="Huawei Sans" panose="020C0503030203020204" pitchFamily="34" charset="0"/>
              </a:endParaRPr>
            </a:p>
          </p:txBody>
        </p:sp>
        <p:sp>
          <p:nvSpPr>
            <p:cNvPr id="10" name="Rectangle 31"/>
            <p:cNvSpPr>
              <a:spLocks noChangeArrowheads="1"/>
            </p:cNvSpPr>
            <p:nvPr/>
          </p:nvSpPr>
          <p:spPr bwMode="auto">
            <a:xfrm>
              <a:off x="2235" y="1639"/>
              <a:ext cx="323" cy="1450"/>
            </a:xfrm>
            <a:prstGeom prst="rect">
              <a:avLst/>
            </a:prstGeom>
            <a:solidFill>
              <a:schemeClr val="accent2"/>
            </a:solidFill>
            <a:ln w="9525" algn="ctr">
              <a:solidFill>
                <a:schemeClr val="tx1"/>
              </a:solidFill>
              <a:miter lim="800000"/>
            </a:ln>
            <a:effectLst/>
          </p:spPr>
          <p:txBody>
            <a:bodyPr vert="vert270" wrap="none" anchor="ctr">
              <a:noAutofit/>
            </a:bodyPr>
            <a:lstStyle/>
            <a:p>
              <a:pPr algn="ctr" fontAlgn="ctr">
                <a:lnSpc>
                  <a:spcPct val="100000"/>
                </a:lnSpc>
                <a:spcAft>
                  <a:spcPct val="0"/>
                </a:spcAft>
                <a:buSzTx/>
                <a:buFontTx/>
                <a:buNone/>
              </a:pPr>
              <a:r>
                <a:rPr lang="pt" sz="1800" dirty="0">
                  <a:latin typeface="Huawei Sans" panose="020C0503030203020204" pitchFamily="34" charset="0"/>
                </a:rPr>
                <a:t>POH</a:t>
              </a:r>
              <a:endParaRPr lang="en-US" sz="1800" dirty="0">
                <a:latin typeface="Huawei Sans" panose="020C0503030203020204" pitchFamily="34" charset="0"/>
              </a:endParaRPr>
            </a:p>
          </p:txBody>
        </p:sp>
      </p:grpSp>
      <p:grpSp>
        <p:nvGrpSpPr>
          <p:cNvPr id="11" name="Group 41"/>
          <p:cNvGrpSpPr/>
          <p:nvPr/>
        </p:nvGrpSpPr>
        <p:grpSpPr bwMode="auto">
          <a:xfrm>
            <a:off x="6214795" y="2066615"/>
            <a:ext cx="492125" cy="3148013"/>
            <a:chOff x="926" y="1400"/>
            <a:chExt cx="310" cy="1983"/>
          </a:xfrm>
          <a:solidFill>
            <a:srgbClr val="00B0F0"/>
          </a:solidFill>
        </p:grpSpPr>
        <p:sp>
          <p:nvSpPr>
            <p:cNvPr id="12" name="Rectangle 3"/>
            <p:cNvSpPr>
              <a:spLocks noChangeArrowheads="1"/>
            </p:cNvSpPr>
            <p:nvPr/>
          </p:nvSpPr>
          <p:spPr bwMode="auto">
            <a:xfrm>
              <a:off x="926" y="1400"/>
              <a:ext cx="310" cy="214"/>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13" name="Rectangle 5"/>
            <p:cNvSpPr>
              <a:spLocks noChangeArrowheads="1"/>
            </p:cNvSpPr>
            <p:nvPr/>
          </p:nvSpPr>
          <p:spPr bwMode="auto">
            <a:xfrm>
              <a:off x="926" y="2285"/>
              <a:ext cx="310" cy="214"/>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14" name="Rectangle 6"/>
            <p:cNvSpPr>
              <a:spLocks noChangeArrowheads="1"/>
            </p:cNvSpPr>
            <p:nvPr/>
          </p:nvSpPr>
          <p:spPr bwMode="auto">
            <a:xfrm>
              <a:off x="926" y="1843"/>
              <a:ext cx="310" cy="213"/>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15" name="Rectangle 7"/>
            <p:cNvSpPr>
              <a:spLocks noChangeArrowheads="1"/>
            </p:cNvSpPr>
            <p:nvPr/>
          </p:nvSpPr>
          <p:spPr bwMode="auto">
            <a:xfrm>
              <a:off x="926" y="2727"/>
              <a:ext cx="310" cy="213"/>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16" name="Rectangle 8"/>
            <p:cNvSpPr>
              <a:spLocks noChangeArrowheads="1"/>
            </p:cNvSpPr>
            <p:nvPr/>
          </p:nvSpPr>
          <p:spPr bwMode="auto">
            <a:xfrm>
              <a:off x="926" y="1621"/>
              <a:ext cx="310" cy="214"/>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17" name="Rectangle 9"/>
            <p:cNvSpPr>
              <a:spLocks noChangeArrowheads="1"/>
            </p:cNvSpPr>
            <p:nvPr/>
          </p:nvSpPr>
          <p:spPr bwMode="auto">
            <a:xfrm>
              <a:off x="926" y="2507"/>
              <a:ext cx="310" cy="212"/>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18" name="Rectangle 10"/>
            <p:cNvSpPr>
              <a:spLocks noChangeArrowheads="1"/>
            </p:cNvSpPr>
            <p:nvPr/>
          </p:nvSpPr>
          <p:spPr bwMode="auto">
            <a:xfrm>
              <a:off x="926" y="2063"/>
              <a:ext cx="310" cy="214"/>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19" name="Rectangle 11"/>
            <p:cNvSpPr>
              <a:spLocks noChangeArrowheads="1"/>
            </p:cNvSpPr>
            <p:nvPr/>
          </p:nvSpPr>
          <p:spPr bwMode="auto">
            <a:xfrm>
              <a:off x="926" y="2949"/>
              <a:ext cx="310" cy="214"/>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20" name="Rectangle 12"/>
            <p:cNvSpPr>
              <a:spLocks noChangeArrowheads="1"/>
            </p:cNvSpPr>
            <p:nvPr/>
          </p:nvSpPr>
          <p:spPr bwMode="auto">
            <a:xfrm>
              <a:off x="926" y="3170"/>
              <a:ext cx="310" cy="213"/>
            </a:xfrm>
            <a:prstGeom prst="rect">
              <a:avLst/>
            </a:prstGeom>
            <a:grpFill/>
            <a:ln w="11176">
              <a:solidFill>
                <a:schemeClr val="bg1"/>
              </a:solidFill>
              <a:miter lim="800000"/>
            </a:ln>
          </p:spPr>
          <p:txBody>
            <a:bodyPr>
              <a:noAutofit/>
            </a:bodyPr>
            <a:lstStyle/>
            <a:p>
              <a:pPr fontAlgn="ctr"/>
              <a:endParaRPr lang="en-US" altLang="zh-CN" dirty="0">
                <a:solidFill>
                  <a:schemeClr val="bg1"/>
                </a:solidFill>
                <a:latin typeface="Huawei Sans" panose="020C0503030203020204" pitchFamily="34" charset="0"/>
                <a:ea typeface="+mn-ea"/>
              </a:endParaRPr>
            </a:p>
          </p:txBody>
        </p:sp>
        <p:sp>
          <p:nvSpPr>
            <p:cNvPr id="21" name="Rectangle 13"/>
            <p:cNvSpPr>
              <a:spLocks noChangeArrowheads="1"/>
            </p:cNvSpPr>
            <p:nvPr/>
          </p:nvSpPr>
          <p:spPr bwMode="auto">
            <a:xfrm>
              <a:off x="980" y="1429"/>
              <a:ext cx="138" cy="184"/>
            </a:xfrm>
            <a:prstGeom prst="rect">
              <a:avLst/>
            </a:prstGeom>
            <a:grpFill/>
            <a:ln w="9525">
              <a:noFill/>
              <a:miter lim="800000"/>
            </a:ln>
          </p:spPr>
          <p:txBody>
            <a:bodyPr wrap="non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J1</a:t>
              </a:r>
              <a:endParaRPr kumimoji="1" lang="en-US" altLang="zh-CN" sz="2400" b="0" dirty="0">
                <a:solidFill>
                  <a:schemeClr val="bg1"/>
                </a:solidFill>
                <a:latin typeface="Huawei Sans" panose="020C0503030203020204" pitchFamily="34" charset="0"/>
              </a:endParaRPr>
            </a:p>
          </p:txBody>
        </p:sp>
        <p:sp>
          <p:nvSpPr>
            <p:cNvPr id="22" name="Rectangle 14"/>
            <p:cNvSpPr>
              <a:spLocks noChangeArrowheads="1"/>
            </p:cNvSpPr>
            <p:nvPr/>
          </p:nvSpPr>
          <p:spPr bwMode="auto">
            <a:xfrm>
              <a:off x="971" y="1646"/>
              <a:ext cx="178" cy="184"/>
            </a:xfrm>
            <a:prstGeom prst="rect">
              <a:avLst/>
            </a:prstGeom>
            <a:grpFill/>
            <a:ln w="9525">
              <a:noFill/>
              <a:miter lim="800000"/>
            </a:ln>
          </p:spPr>
          <p:txBody>
            <a:bodyPr wrap="non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B3</a:t>
              </a:r>
              <a:endParaRPr kumimoji="1" lang="en-US" altLang="zh-CN" sz="2400" b="0" dirty="0">
                <a:solidFill>
                  <a:schemeClr val="bg1"/>
                </a:solidFill>
                <a:latin typeface="Huawei Sans" panose="020C0503030203020204" pitchFamily="34" charset="0"/>
              </a:endParaRPr>
            </a:p>
          </p:txBody>
        </p:sp>
        <p:sp>
          <p:nvSpPr>
            <p:cNvPr id="23" name="Rectangle 15"/>
            <p:cNvSpPr>
              <a:spLocks noChangeArrowheads="1"/>
            </p:cNvSpPr>
            <p:nvPr/>
          </p:nvSpPr>
          <p:spPr bwMode="auto">
            <a:xfrm>
              <a:off x="966" y="1853"/>
              <a:ext cx="180" cy="184"/>
            </a:xfrm>
            <a:prstGeom prst="rect">
              <a:avLst/>
            </a:prstGeom>
            <a:grpFill/>
            <a:ln w="9525">
              <a:noFill/>
              <a:miter lim="800000"/>
            </a:ln>
          </p:spPr>
          <p:txBody>
            <a:bodyPr wrap="non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C2</a:t>
              </a:r>
              <a:endParaRPr kumimoji="1" lang="en-US" altLang="zh-CN" sz="2400" b="0" dirty="0">
                <a:solidFill>
                  <a:schemeClr val="bg1"/>
                </a:solidFill>
                <a:latin typeface="Huawei Sans" panose="020C0503030203020204" pitchFamily="34" charset="0"/>
              </a:endParaRPr>
            </a:p>
          </p:txBody>
        </p:sp>
        <p:sp>
          <p:nvSpPr>
            <p:cNvPr id="24" name="Rectangle 16"/>
            <p:cNvSpPr>
              <a:spLocks noChangeArrowheads="1"/>
            </p:cNvSpPr>
            <p:nvPr/>
          </p:nvSpPr>
          <p:spPr bwMode="auto">
            <a:xfrm>
              <a:off x="971" y="2071"/>
              <a:ext cx="195" cy="184"/>
            </a:xfrm>
            <a:prstGeom prst="rect">
              <a:avLst/>
            </a:prstGeom>
            <a:grpFill/>
            <a:ln w="9525">
              <a:noFill/>
              <a:miter lim="800000"/>
            </a:ln>
          </p:spPr>
          <p:txBody>
            <a:bodyPr wrap="non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G1</a:t>
              </a:r>
              <a:endParaRPr kumimoji="1" lang="en-US" altLang="zh-CN" sz="2400" b="0" dirty="0">
                <a:solidFill>
                  <a:schemeClr val="bg1"/>
                </a:solidFill>
                <a:latin typeface="Huawei Sans" panose="020C0503030203020204" pitchFamily="34" charset="0"/>
              </a:endParaRPr>
            </a:p>
          </p:txBody>
        </p:sp>
        <p:sp>
          <p:nvSpPr>
            <p:cNvPr id="25" name="Rectangle 17"/>
            <p:cNvSpPr>
              <a:spLocks noChangeArrowheads="1"/>
            </p:cNvSpPr>
            <p:nvPr/>
          </p:nvSpPr>
          <p:spPr bwMode="auto">
            <a:xfrm>
              <a:off x="971" y="2301"/>
              <a:ext cx="167" cy="184"/>
            </a:xfrm>
            <a:prstGeom prst="rect">
              <a:avLst/>
            </a:prstGeom>
            <a:grpFill/>
            <a:ln w="9525">
              <a:noFill/>
              <a:miter lim="800000"/>
            </a:ln>
          </p:spPr>
          <p:txBody>
            <a:bodyPr wrap="non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F2</a:t>
              </a:r>
              <a:endParaRPr kumimoji="1" lang="en-US" altLang="zh-CN" sz="2400" b="0" dirty="0">
                <a:solidFill>
                  <a:schemeClr val="bg1"/>
                </a:solidFill>
                <a:latin typeface="Huawei Sans" panose="020C0503030203020204" pitchFamily="34" charset="0"/>
              </a:endParaRPr>
            </a:p>
          </p:txBody>
        </p:sp>
        <p:sp>
          <p:nvSpPr>
            <p:cNvPr id="26" name="Rectangle 18"/>
            <p:cNvSpPr>
              <a:spLocks noChangeArrowheads="1"/>
            </p:cNvSpPr>
            <p:nvPr/>
          </p:nvSpPr>
          <p:spPr bwMode="auto">
            <a:xfrm>
              <a:off x="971" y="2512"/>
              <a:ext cx="202" cy="184"/>
            </a:xfrm>
            <a:prstGeom prst="rect">
              <a:avLst/>
            </a:prstGeom>
            <a:grpFill/>
            <a:ln w="9525">
              <a:noFill/>
              <a:miter lim="800000"/>
            </a:ln>
          </p:spPr>
          <p:txBody>
            <a:bodyPr wrap="non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H4</a:t>
              </a:r>
              <a:endParaRPr kumimoji="1" lang="en-US" altLang="zh-CN" sz="2400" b="0" dirty="0">
                <a:solidFill>
                  <a:schemeClr val="bg1"/>
                </a:solidFill>
                <a:latin typeface="Huawei Sans" panose="020C0503030203020204" pitchFamily="34" charset="0"/>
              </a:endParaRPr>
            </a:p>
          </p:txBody>
        </p:sp>
        <p:sp>
          <p:nvSpPr>
            <p:cNvPr id="27" name="Rectangle 19"/>
            <p:cNvSpPr>
              <a:spLocks noChangeArrowheads="1"/>
            </p:cNvSpPr>
            <p:nvPr/>
          </p:nvSpPr>
          <p:spPr bwMode="auto">
            <a:xfrm>
              <a:off x="971" y="2743"/>
              <a:ext cx="167" cy="184"/>
            </a:xfrm>
            <a:prstGeom prst="rect">
              <a:avLst/>
            </a:prstGeom>
            <a:grpFill/>
            <a:ln w="9525">
              <a:noFill/>
              <a:miter lim="800000"/>
            </a:ln>
          </p:spPr>
          <p:txBody>
            <a:bodyPr wrap="non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F3</a:t>
              </a:r>
              <a:endParaRPr kumimoji="1" lang="en-US" altLang="zh-CN" sz="2400" b="0" dirty="0">
                <a:solidFill>
                  <a:schemeClr val="bg1"/>
                </a:solidFill>
                <a:latin typeface="Huawei Sans" panose="020C0503030203020204" pitchFamily="34" charset="0"/>
              </a:endParaRPr>
            </a:p>
          </p:txBody>
        </p:sp>
        <p:sp>
          <p:nvSpPr>
            <p:cNvPr id="28" name="Rectangle 20"/>
            <p:cNvSpPr>
              <a:spLocks noChangeArrowheads="1"/>
            </p:cNvSpPr>
            <p:nvPr/>
          </p:nvSpPr>
          <p:spPr bwMode="auto">
            <a:xfrm>
              <a:off x="971" y="2954"/>
              <a:ext cx="180" cy="184"/>
            </a:xfrm>
            <a:prstGeom prst="rect">
              <a:avLst/>
            </a:prstGeom>
            <a:grpFill/>
            <a:ln w="9525">
              <a:noFill/>
              <a:miter lim="800000"/>
            </a:ln>
          </p:spPr>
          <p:txBody>
            <a:bodyPr wrap="non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K3</a:t>
              </a:r>
              <a:endParaRPr kumimoji="1" lang="en-US" altLang="zh-CN" sz="2400" b="0" dirty="0">
                <a:solidFill>
                  <a:schemeClr val="bg1"/>
                </a:solidFill>
                <a:latin typeface="Huawei Sans" panose="020C0503030203020204" pitchFamily="34" charset="0"/>
              </a:endParaRPr>
            </a:p>
          </p:txBody>
        </p:sp>
        <p:sp>
          <p:nvSpPr>
            <p:cNvPr id="29" name="Rectangle 21"/>
            <p:cNvSpPr>
              <a:spLocks noChangeArrowheads="1"/>
            </p:cNvSpPr>
            <p:nvPr/>
          </p:nvSpPr>
          <p:spPr bwMode="auto">
            <a:xfrm>
              <a:off x="971" y="3186"/>
              <a:ext cx="254" cy="184"/>
            </a:xfrm>
            <a:prstGeom prst="rect">
              <a:avLst/>
            </a:prstGeom>
            <a:grpFill/>
            <a:ln w="9525">
              <a:noFill/>
              <a:miter lim="800000"/>
            </a:ln>
          </p:spPr>
          <p:txBody>
            <a:bodyPr wrap="square" lIns="0" tIns="0" rIns="0" bIns="0">
              <a:noAutofit/>
            </a:bodyPr>
            <a:lstStyle/>
            <a:p>
              <a:pPr fontAlgn="ctr">
                <a:lnSpc>
                  <a:spcPct val="100000"/>
                </a:lnSpc>
                <a:spcAft>
                  <a:spcPct val="0"/>
                </a:spcAft>
                <a:buSzTx/>
                <a:buFontTx/>
                <a:buNone/>
              </a:pPr>
              <a:r>
                <a:rPr lang="pt" sz="1900" b="0" dirty="0">
                  <a:solidFill>
                    <a:schemeClr val="bg1"/>
                  </a:solidFill>
                  <a:latin typeface="Huawei Sans" panose="020C0503030203020204" pitchFamily="34" charset="0"/>
                </a:rPr>
                <a:t>N1</a:t>
              </a:r>
              <a:endParaRPr kumimoji="1" lang="en-US" altLang="zh-CN" sz="2400" b="0" dirty="0">
                <a:solidFill>
                  <a:schemeClr val="bg1"/>
                </a:solidFill>
                <a:latin typeface="Huawei Sans" panose="020C0503030203020204" pitchFamily="34" charset="0"/>
              </a:endParaRPr>
            </a:p>
          </p:txBody>
        </p:sp>
      </p:grpSp>
      <p:sp>
        <p:nvSpPr>
          <p:cNvPr id="32" name="Line 48"/>
          <p:cNvSpPr>
            <a:spLocks noChangeShapeType="1"/>
          </p:cNvSpPr>
          <p:nvPr/>
        </p:nvSpPr>
        <p:spPr bwMode="auto">
          <a:xfrm flipH="1">
            <a:off x="6706920" y="4259039"/>
            <a:ext cx="789476" cy="955590"/>
          </a:xfrm>
          <a:prstGeom prst="line">
            <a:avLst/>
          </a:prstGeom>
          <a:noFill/>
          <a:ln w="9525">
            <a:solidFill>
              <a:schemeClr val="tx1"/>
            </a:solidFill>
            <a:prstDash val="dash"/>
            <a:round/>
            <a:tailEnd type="triangle" w="med" len="med"/>
          </a:ln>
          <a:effectLst/>
        </p:spPr>
        <p:txBody>
          <a:bodyPr>
            <a:noAutofit/>
          </a:bodyPr>
          <a:lstStyle/>
          <a:p>
            <a:pPr fontAlgn="ctr"/>
            <a:endParaRPr lang="en-US" altLang="zh-CN" dirty="0">
              <a:latin typeface="Huawei Sans" panose="020C0503030203020204" pitchFamily="34" charset="0"/>
              <a:ea typeface="+mn-ea"/>
            </a:endParaRPr>
          </a:p>
        </p:txBody>
      </p:sp>
      <p:sp>
        <p:nvSpPr>
          <p:cNvPr id="33" name="Line 49"/>
          <p:cNvSpPr>
            <a:spLocks noChangeShapeType="1"/>
          </p:cNvSpPr>
          <p:nvPr/>
        </p:nvSpPr>
        <p:spPr bwMode="auto">
          <a:xfrm flipH="1" flipV="1">
            <a:off x="6715441" y="2114551"/>
            <a:ext cx="758370" cy="686133"/>
          </a:xfrm>
          <a:prstGeom prst="line">
            <a:avLst/>
          </a:prstGeom>
          <a:noFill/>
          <a:ln w="9525">
            <a:solidFill>
              <a:schemeClr val="tx1"/>
            </a:solidFill>
            <a:prstDash val="dash"/>
            <a:round/>
            <a:tailEnd type="triangle" w="med" len="med"/>
          </a:ln>
          <a:effectLst/>
        </p:spPr>
        <p:txBody>
          <a:bodyPr>
            <a:noAutofit/>
          </a:bodyPr>
          <a:lstStyle/>
          <a:p>
            <a:pPr fontAlgn="ctr"/>
            <a:endParaRPr lang="en-US" altLang="zh-CN" dirty="0">
              <a:latin typeface="Huawei Sans" panose="020C0503030203020204" pitchFamily="34" charset="0"/>
              <a:ea typeface="+mn-ea"/>
            </a:endParaRPr>
          </a:p>
        </p:txBody>
      </p:sp>
      <p:sp>
        <p:nvSpPr>
          <p:cNvPr id="34" name="文本框 33"/>
          <p:cNvSpPr txBox="1"/>
          <p:nvPr/>
        </p:nvSpPr>
        <p:spPr bwMode="auto">
          <a:xfrm>
            <a:off x="725336" y="1862109"/>
            <a:ext cx="4576647" cy="3486490"/>
          </a:xfrm>
          <a:prstGeom prst="rect">
            <a:avLst/>
          </a:prstGeom>
          <a:noFill/>
          <a:ln w="9525">
            <a:noFill/>
            <a:miter lim="800000"/>
          </a:ln>
        </p:spPr>
        <p:txBody>
          <a:bodyPr wrap="square" lIns="99980" tIns="49986" rIns="99980" bIns="49986" rtlCol="0">
            <a:noAutofit/>
          </a:bodyPr>
          <a:lstStyle/>
          <a:p>
            <a:pPr lvl="1" fontAlgn="ctr">
              <a:spcAft>
                <a:spcPts val="600"/>
              </a:spcAft>
            </a:pPr>
            <a:r>
              <a:rPr lang="pt" dirty="0">
                <a:latin typeface="Huawei Sans" panose="020C0503030203020204" pitchFamily="34" charset="0"/>
              </a:rPr>
              <a:t>J1: byte de rastreamento de caminho</a:t>
            </a:r>
          </a:p>
          <a:p>
            <a:pPr lvl="1" fontAlgn="ctr">
              <a:spcAft>
                <a:spcPts val="600"/>
              </a:spcAft>
            </a:pPr>
            <a:r>
              <a:rPr lang="pt" dirty="0">
                <a:latin typeface="Huawei Sans" panose="020C0503030203020204" pitchFamily="34" charset="0"/>
              </a:rPr>
              <a:t>B3: byte BIP-8 do caminho</a:t>
            </a:r>
          </a:p>
          <a:p>
            <a:pPr lvl="1" fontAlgn="ctr">
              <a:spcAft>
                <a:spcPts val="600"/>
              </a:spcAft>
            </a:pPr>
            <a:r>
              <a:rPr lang="pt" dirty="0">
                <a:latin typeface="Huawei Sans" panose="020C0503030203020204" pitchFamily="34" charset="0"/>
              </a:rPr>
              <a:t>C2: byte do rótulo do sinal</a:t>
            </a:r>
          </a:p>
          <a:p>
            <a:pPr lvl="1" fontAlgn="ctr">
              <a:spcAft>
                <a:spcPts val="600"/>
              </a:spcAft>
            </a:pPr>
            <a:r>
              <a:rPr lang="pt" dirty="0">
                <a:latin typeface="Huawei Sans" panose="020C0503030203020204" pitchFamily="34" charset="0"/>
              </a:rPr>
              <a:t>G1: byte de status do caminho</a:t>
            </a:r>
          </a:p>
          <a:p>
            <a:pPr lvl="1" fontAlgn="ctr">
              <a:spcAft>
                <a:spcPts val="600"/>
              </a:spcAft>
            </a:pPr>
            <a:r>
              <a:rPr lang="pt" dirty="0">
                <a:latin typeface="Huawei Sans" panose="020C0503030203020204" pitchFamily="34" charset="0"/>
              </a:rPr>
              <a:t>F2 e F3: caminho dos bytes do canal do usuário</a:t>
            </a:r>
            <a:endParaRPr lang="en-US" altLang="zh-CN" dirty="0">
              <a:latin typeface="Huawei Sans" panose="020C0503030203020204" pitchFamily="34" charset="0"/>
            </a:endParaRPr>
          </a:p>
          <a:p>
            <a:pPr lvl="1" fontAlgn="ctr">
              <a:spcAft>
                <a:spcPts val="600"/>
              </a:spcAft>
            </a:pPr>
            <a:r>
              <a:rPr lang="pt" dirty="0">
                <a:latin typeface="Huawei Sans" panose="020C0503030203020204" pitchFamily="34" charset="0"/>
              </a:rPr>
              <a:t>H4: byte de indicação de posição da unidade tributária (TU)</a:t>
            </a:r>
          </a:p>
          <a:p>
            <a:pPr lvl="1" fontAlgn="ctr">
              <a:spcAft>
                <a:spcPts val="600"/>
              </a:spcAft>
            </a:pPr>
            <a:r>
              <a:rPr lang="pt" dirty="0">
                <a:latin typeface="Huawei Sans" panose="020C0503030203020204" pitchFamily="34" charset="0"/>
              </a:rPr>
              <a:t>K3 (b1 a b4): byte do canal APS</a:t>
            </a:r>
          </a:p>
          <a:p>
            <a:pPr lvl="1" fontAlgn="ctr">
              <a:spcAft>
                <a:spcPts val="600"/>
              </a:spcAft>
            </a:pPr>
            <a:r>
              <a:rPr lang="pt" dirty="0">
                <a:latin typeface="Huawei Sans" panose="020C0503030203020204" pitchFamily="34" charset="0"/>
              </a:rPr>
              <a:t>K3 (b5 a b8): bits reservados</a:t>
            </a:r>
          </a:p>
          <a:p>
            <a:pPr lvl="1" fontAlgn="ctr">
              <a:spcAft>
                <a:spcPts val="600"/>
              </a:spcAft>
            </a:pPr>
            <a:r>
              <a:rPr lang="pt" dirty="0">
                <a:latin typeface="Huawei Sans" panose="020C0503030203020204" pitchFamily="34" charset="0"/>
              </a:rPr>
              <a:t>N1: byte da operadora de rede</a:t>
            </a:r>
            <a:endParaRPr lang="en-US" sz="1400" dirty="0">
              <a:latin typeface="Huawei Sans" panose="020C0503030203020204" pitchFamily="34" charset="0"/>
              <a:cs typeface="Arial" panose="020B0604020202020204" pitchFamily="34" charset="0"/>
            </a:endParaRPr>
          </a:p>
        </p:txBody>
      </p:sp>
    </p:spTree>
    <p:extLst>
      <p:ext uri="{BB962C8B-B14F-4D97-AF65-F5344CB8AC3E}">
        <p14:creationId xmlns:p14="http://schemas.microsoft.com/office/powerpoint/2010/main" val="128182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par>
                                <p:cTn id="11" presetID="4"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J1</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 de rastreamento de caminho: J1</a:t>
            </a:r>
          </a:p>
          <a:p>
            <a:pPr lvl="1"/>
            <a:r>
              <a:rPr lang="pt" dirty="0">
                <a:latin typeface="Huawei Sans" panose="020C0503030203020204" pitchFamily="34" charset="0"/>
              </a:rPr>
              <a:t>Indica o primeiro byte do VC-4, que é o byte especificado pelo AU-PTR.</a:t>
            </a:r>
          </a:p>
          <a:p>
            <a:pPr lvl="1"/>
            <a:r>
              <a:rPr lang="pt" dirty="0">
                <a:latin typeface="Huawei Sans" panose="020C0503030203020204" pitchFamily="34" charset="0"/>
              </a:rPr>
              <a:t>A extremidade de transmissão envia continuamente esse byte, que é o identificador do ponto de acesso do caminho de ordem superior, para que a extremidade de recepção possa confirmar a conexão contínua com a extremidade de transmissão especificada.</a:t>
            </a:r>
          </a:p>
          <a:p>
            <a:pPr lvl="1"/>
            <a:r>
              <a:rPr lang="pt" dirty="0">
                <a:latin typeface="Huawei Sans" panose="020C0503030203020204" pitchFamily="34" charset="0"/>
              </a:rPr>
              <a:t>O byte J1 a ser transmitido deve corresponder ao byte J1 a ser recebido. Ou seja, o valor real recebido pelo dispositivo é igual ao valor esperado.</a:t>
            </a:r>
          </a:p>
          <a:p>
            <a:pPr lvl="1"/>
            <a:r>
              <a:rPr lang="pt" dirty="0">
                <a:latin typeface="Huawei Sans" panose="020C0503030203020204" pitchFamily="34" charset="0"/>
              </a:rPr>
              <a:t>Quando a incompatibilidade J1 for detectada na extremidade de recepção, o caminho VC-4 correspondente gerará o alarme HP-TIM.</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340835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B3</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 de monitoramento de erro de bit de caminho de ordem superior: B3</a:t>
            </a:r>
          </a:p>
          <a:p>
            <a:pPr lvl="1"/>
            <a:r>
              <a:rPr lang="pt" dirty="0">
                <a:latin typeface="Huawei Sans" panose="020C0503030203020204" pitchFamily="34" charset="0"/>
              </a:rPr>
              <a:t>Monitora o desempenho de erro de bit de VCs de ordem superior.</a:t>
            </a:r>
          </a:p>
          <a:p>
            <a:pPr lvl="1"/>
            <a:r>
              <a:rPr lang="pt" dirty="0">
                <a:latin typeface="Huawei Sans" panose="020C0503030203020204" pitchFamily="34" charset="0"/>
              </a:rPr>
              <a:t>O modo de monitoramento é a verificação de paridade par BIP-8, que possui um mecanismo semelhante com B1 e B2.</a:t>
            </a:r>
          </a:p>
          <a:p>
            <a:pPr lvl="1"/>
            <a:r>
              <a:rPr lang="pt" dirty="0">
                <a:latin typeface="Huawei Sans" panose="020C0503030203020204" pitchFamily="34" charset="0"/>
              </a:rPr>
              <a:t>Se a extremidade receptora detectar erros de bloco B3 nos caminhos VC, ele reportará o evento de desempenho </a:t>
            </a:r>
            <a:r>
              <a:rPr lang="en-US" dirty="0">
                <a:latin typeface="Huawei Sans" panose="020C0503030203020204" pitchFamily="34" charset="0"/>
              </a:rPr>
              <a:t>H</a:t>
            </a:r>
            <a:r>
              <a:rPr lang="en-US" altLang="zh-CN" dirty="0"/>
              <a:t>igher-order Path Background Block Error </a:t>
            </a:r>
            <a:r>
              <a:rPr lang="pt" altLang="zh-CN" dirty="0"/>
              <a:t>(</a:t>
            </a:r>
            <a:r>
              <a:rPr lang="pt" dirty="0">
                <a:latin typeface="Huawei Sans" panose="020C0503030203020204" pitchFamily="34" charset="0"/>
              </a:rPr>
              <a:t>HP-BBE) no caminho associado.</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815503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C2</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 de rótulo de sinal: C2</a:t>
            </a:r>
          </a:p>
          <a:p>
            <a:pPr lvl="1"/>
            <a:r>
              <a:rPr lang="pt" dirty="0">
                <a:latin typeface="Huawei Sans" panose="020C0503030203020204" pitchFamily="34" charset="0"/>
              </a:rPr>
              <a:t>Indica a estrutura de multiplexação dos quadros VC e a natureza da carga útil de informações.</a:t>
            </a:r>
          </a:p>
          <a:p>
            <a:pPr lvl="1"/>
            <a:r>
              <a:rPr lang="pt" dirty="0">
                <a:latin typeface="Huawei Sans" panose="020C0503030203020204" pitchFamily="34" charset="0"/>
              </a:rPr>
              <a:t>O byte C2 a ser transmitido deve corresponder ao byte C2 a ser recebido. Se uma incompatibilidade C2 for detectada, o caminho VC-4 correspondente na extremidade local reportará um alarme HP_SLM e poderá inserir todos os 1s na estrutura de informação de nível inferior TUG3/C-4.</a:t>
            </a:r>
          </a:p>
          <a:p>
            <a:pPr lvl="1"/>
            <a:r>
              <a:rPr lang="pt" dirty="0">
                <a:latin typeface="Huawei Sans" panose="020C0503030203020204" pitchFamily="34" charset="0"/>
              </a:rPr>
              <a:t>C2=00H indica que o caminho VC-4 não está carregado. A extremidade local reporta um alarme HP-UNEQ e pode inserir todos os 1s na estrutura de informação de nível inferior C-4.</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1626156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G1</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sz="2000" dirty="0">
                <a:latin typeface="Huawei Sans" panose="020C0503030203020204" pitchFamily="34" charset="0"/>
              </a:rPr>
              <a:t>Byte de status do caminho: G1</a:t>
            </a:r>
          </a:p>
          <a:p>
            <a:pPr lvl="1"/>
            <a:r>
              <a:rPr lang="pt" sz="1800" dirty="0">
                <a:latin typeface="Huawei Sans" panose="020C0503030203020204" pitchFamily="34" charset="0"/>
              </a:rPr>
              <a:t>Retorna informações do receptor para a origem.</a:t>
            </a:r>
          </a:p>
          <a:p>
            <a:pPr lvl="1"/>
            <a:r>
              <a:rPr lang="pt" sz="1800" dirty="0">
                <a:latin typeface="Huawei Sans" panose="020C0503030203020204" pitchFamily="34" charset="0"/>
              </a:rPr>
              <a:t>b1 a b4: Retorna o número de blocos de erros de bit detectados por B3. A extremidade da transmissão reporta o evento de desempenho HP-FEBBE e o alarme HP-REI.</a:t>
            </a:r>
          </a:p>
          <a:p>
            <a:pPr lvl="1"/>
            <a:r>
              <a:rPr lang="pt" sz="1800" dirty="0">
                <a:latin typeface="Huawei Sans" panose="020C0503030203020204" pitchFamily="34" charset="0"/>
              </a:rPr>
              <a:t>b5: Quando a extremidade de recepção detecta incompatibilidade de AU-AIS, J1/C2 e descarga de VC-4, ela retorna b5 no caminho VC-4 correspondente. Então, o alarme HP-RDI é reportado no final da transmissão.</a:t>
            </a:r>
          </a:p>
          <a:p>
            <a:endParaRPr lang="en-US" altLang="zh-CN" sz="2000" dirty="0">
              <a:latin typeface="Huawei Sans" panose="020C0503030203020204" pitchFamily="34" charset="0"/>
            </a:endParaRPr>
          </a:p>
        </p:txBody>
      </p:sp>
      <p:sp>
        <p:nvSpPr>
          <p:cNvPr id="5" name="Line 14"/>
          <p:cNvSpPr>
            <a:spLocks noChangeShapeType="1"/>
          </p:cNvSpPr>
          <p:nvPr/>
        </p:nvSpPr>
        <p:spPr bwMode="auto">
          <a:xfrm flipV="1">
            <a:off x="3142797" y="4733166"/>
            <a:ext cx="238190" cy="331980"/>
          </a:xfrm>
          <a:prstGeom prst="line">
            <a:avLst/>
          </a:prstGeom>
          <a:noFill/>
          <a:ln w="31750">
            <a:solidFill>
              <a:srgbClr val="5E5C00"/>
            </a:solidFill>
            <a:round/>
            <a:tailEnd type="triangle" w="med" len="lg"/>
          </a:ln>
          <a:effectLst/>
        </p:spPr>
        <p:txBody>
          <a:bodyPr>
            <a:noAutofit/>
          </a:bodyPr>
          <a:lstStyle/>
          <a:p>
            <a:pPr fontAlgn="ctr"/>
            <a:endParaRPr lang="en-US" altLang="zh-CN" b="1" dirty="0">
              <a:latin typeface="Huawei Sans" panose="020C0503030203020204" pitchFamily="34" charset="0"/>
              <a:ea typeface="+mn-ea"/>
            </a:endParaRPr>
          </a:p>
        </p:txBody>
      </p:sp>
      <p:sp>
        <p:nvSpPr>
          <p:cNvPr id="6" name="Line 15"/>
          <p:cNvSpPr>
            <a:spLocks noChangeShapeType="1"/>
          </p:cNvSpPr>
          <p:nvPr/>
        </p:nvSpPr>
        <p:spPr bwMode="auto">
          <a:xfrm flipH="1" flipV="1">
            <a:off x="8826111" y="4767170"/>
            <a:ext cx="197187" cy="297976"/>
          </a:xfrm>
          <a:prstGeom prst="line">
            <a:avLst/>
          </a:prstGeom>
          <a:noFill/>
          <a:ln w="31750">
            <a:solidFill>
              <a:srgbClr val="5E5C00"/>
            </a:solidFill>
            <a:round/>
            <a:tailEnd type="triangle" w="med" len="lg"/>
          </a:ln>
          <a:effectLst/>
        </p:spPr>
        <p:txBody>
          <a:bodyPr>
            <a:noAutofit/>
          </a:bodyPr>
          <a:lstStyle/>
          <a:p>
            <a:pPr fontAlgn="ctr"/>
            <a:endParaRPr lang="en-US" altLang="zh-CN" b="1" dirty="0">
              <a:latin typeface="Huawei Sans" panose="020C0503030203020204" pitchFamily="34" charset="0"/>
              <a:ea typeface="+mn-ea"/>
            </a:endParaRPr>
          </a:p>
        </p:txBody>
      </p:sp>
      <p:sp>
        <p:nvSpPr>
          <p:cNvPr id="7" name="Text Box 16"/>
          <p:cNvSpPr txBox="1">
            <a:spLocks noChangeArrowheads="1"/>
          </p:cNvSpPr>
          <p:nvPr/>
        </p:nvSpPr>
        <p:spPr bwMode="auto">
          <a:xfrm>
            <a:off x="1529251" y="5094525"/>
            <a:ext cx="3608181" cy="777875"/>
          </a:xfrm>
          <a:prstGeom prst="rect">
            <a:avLst/>
          </a:prstGeom>
          <a:noFill/>
          <a:ln w="9525" algn="ctr">
            <a:noFill/>
            <a:miter lim="800000"/>
          </a:ln>
          <a:effectLst/>
        </p:spPr>
        <p:txBody>
          <a:bodyPr wrap="square">
            <a:noAutofit/>
          </a:bodyPr>
          <a:lstStyle/>
          <a:p>
            <a:pPr fontAlgn="ctr">
              <a:lnSpc>
                <a:spcPct val="100000"/>
              </a:lnSpc>
              <a:spcAft>
                <a:spcPct val="0"/>
              </a:spcAft>
              <a:buSzTx/>
              <a:buFontTx/>
              <a:buNone/>
            </a:pPr>
            <a:r>
              <a:rPr lang="pt" sz="1500" dirty="0">
                <a:latin typeface="Huawei Sans" panose="020C0503030203020204" pitchFamily="34" charset="0"/>
              </a:rPr>
              <a:t>b1 a b4: A extremidade da transmissão reporta o alarme HP-REI e o evento de desempenho HP-FEBBE.</a:t>
            </a:r>
          </a:p>
          <a:p>
            <a:pPr fontAlgn="ctr">
              <a:lnSpc>
                <a:spcPct val="100000"/>
              </a:lnSpc>
              <a:spcAft>
                <a:spcPct val="0"/>
              </a:spcAft>
              <a:buSzTx/>
              <a:buFontTx/>
              <a:buNone/>
            </a:pPr>
            <a:r>
              <a:rPr lang="pt" sz="1500" dirty="0">
                <a:latin typeface="Huawei Sans" panose="020C0503030203020204" pitchFamily="34" charset="0"/>
              </a:rPr>
              <a:t>b5: A extremidade da transmissão reporta o alarme HP-RDI.</a:t>
            </a:r>
            <a:endParaRPr lang="en-US" altLang="zh-CN" sz="1500" dirty="0">
              <a:latin typeface="Huawei Sans" panose="020C0503030203020204" pitchFamily="34" charset="0"/>
            </a:endParaRPr>
          </a:p>
        </p:txBody>
      </p:sp>
      <p:sp>
        <p:nvSpPr>
          <p:cNvPr id="8" name="Text Box 17"/>
          <p:cNvSpPr txBox="1">
            <a:spLocks noChangeArrowheads="1"/>
          </p:cNvSpPr>
          <p:nvPr/>
        </p:nvSpPr>
        <p:spPr bwMode="auto">
          <a:xfrm>
            <a:off x="8101022" y="5084397"/>
            <a:ext cx="3648066" cy="777875"/>
          </a:xfrm>
          <a:prstGeom prst="rect">
            <a:avLst/>
          </a:prstGeom>
          <a:noFill/>
          <a:ln w="9525" algn="ctr">
            <a:noFill/>
            <a:miter lim="800000"/>
          </a:ln>
          <a:effectLst/>
        </p:spPr>
        <p:txBody>
          <a:bodyPr>
            <a:noAutofit/>
          </a:bodyPr>
          <a:lstStyle/>
          <a:p>
            <a:pPr fontAlgn="ctr">
              <a:lnSpc>
                <a:spcPct val="100000"/>
              </a:lnSpc>
              <a:spcAft>
                <a:spcPct val="0"/>
              </a:spcAft>
              <a:buSzTx/>
              <a:buFontTx/>
              <a:buNone/>
            </a:pPr>
            <a:r>
              <a:rPr lang="pt" sz="1500" dirty="0">
                <a:latin typeface="Huawei Sans" panose="020C0503030203020204" pitchFamily="34" charset="0"/>
              </a:rPr>
              <a:t>A extremidade receptora detecta HP-BBE e AU-AIS/HP-TIM/HP-SLM/HP-UNEQ</a:t>
            </a:r>
            <a:endParaRPr lang="en-US" sz="1500" dirty="0">
              <a:latin typeface="Huawei Sans" panose="020C0503030203020204" pitchFamily="34" charset="0"/>
            </a:endParaRPr>
          </a:p>
        </p:txBody>
      </p:sp>
      <p:sp>
        <p:nvSpPr>
          <p:cNvPr id="9" name="Text Box 19"/>
          <p:cNvSpPr txBox="1">
            <a:spLocks noChangeArrowheads="1"/>
          </p:cNvSpPr>
          <p:nvPr/>
        </p:nvSpPr>
        <p:spPr bwMode="auto">
          <a:xfrm>
            <a:off x="5137432" y="4744472"/>
            <a:ext cx="2254769" cy="320675"/>
          </a:xfrm>
          <a:prstGeom prst="rect">
            <a:avLst/>
          </a:prstGeom>
          <a:noFill/>
          <a:ln w="9525" algn="ctr">
            <a:noFill/>
            <a:miter lim="800000"/>
          </a:ln>
          <a:effectLst/>
        </p:spPr>
        <p:txBody>
          <a:bodyPr>
            <a:noAutofit/>
          </a:bodyPr>
          <a:lstStyle/>
          <a:p>
            <a:pPr fontAlgn="ctr">
              <a:lnSpc>
                <a:spcPct val="100000"/>
              </a:lnSpc>
              <a:spcAft>
                <a:spcPct val="0"/>
              </a:spcAft>
              <a:buSzTx/>
              <a:buFontTx/>
              <a:buNone/>
            </a:pPr>
            <a:r>
              <a:rPr lang="pt" sz="1500" b="1" dirty="0">
                <a:latin typeface="Huawei Sans" panose="020C0503030203020204" pitchFamily="34" charset="0"/>
              </a:rPr>
              <a:t>Retorna o byte G1.</a:t>
            </a:r>
            <a:endParaRPr lang="en-US" sz="1500" b="1" dirty="0">
              <a:latin typeface="Huawei Sans" panose="020C0503030203020204" pitchFamily="34" charset="0"/>
            </a:endParaRPr>
          </a:p>
        </p:txBody>
      </p:sp>
      <p:cxnSp>
        <p:nvCxnSpPr>
          <p:cNvPr id="12" name="直接箭头连接符 11"/>
          <p:cNvCxnSpPr/>
          <p:nvPr/>
        </p:nvCxnSpPr>
        <p:spPr bwMode="auto">
          <a:xfrm flipH="1">
            <a:off x="5212936" y="4674039"/>
            <a:ext cx="1930400" cy="0"/>
          </a:xfrm>
          <a:prstGeom prst="straightConnector1">
            <a:avLst/>
          </a:prstGeom>
          <a:solidFill>
            <a:schemeClr val="accent1"/>
          </a:solidFill>
          <a:ln w="44450" cap="flat" cmpd="sng" algn="ctr">
            <a:solidFill>
              <a:schemeClr val="tx1"/>
            </a:solidFill>
            <a:prstDash val="solid"/>
            <a:round/>
            <a:headEnd type="none" w="med" len="med"/>
            <a:tailEnd type="triangle"/>
          </a:ln>
          <a:effectLst/>
        </p:spPr>
      </p:cxnSp>
      <p:cxnSp>
        <p:nvCxnSpPr>
          <p:cNvPr id="15" name="直接箭头连接符 14"/>
          <p:cNvCxnSpPr/>
          <p:nvPr/>
        </p:nvCxnSpPr>
        <p:spPr>
          <a:xfrm>
            <a:off x="4242394" y="4367971"/>
            <a:ext cx="385862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6" name="Group 4"/>
          <p:cNvGrpSpPr>
            <a:grpSpLocks noChangeAspect="1"/>
          </p:cNvGrpSpPr>
          <p:nvPr/>
        </p:nvGrpSpPr>
        <p:grpSpPr bwMode="auto">
          <a:xfrm>
            <a:off x="3549323" y="3885523"/>
            <a:ext cx="682381" cy="937038"/>
            <a:chOff x="2604" y="1781"/>
            <a:chExt cx="552" cy="758"/>
          </a:xfrm>
        </p:grpSpPr>
        <p:sp>
          <p:nvSpPr>
            <p:cNvPr id="17"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1"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2"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3"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4"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5"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6"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7"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8"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9"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0"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1"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52" name="Group 4"/>
          <p:cNvGrpSpPr>
            <a:grpSpLocks noChangeAspect="1"/>
          </p:cNvGrpSpPr>
          <p:nvPr/>
        </p:nvGrpSpPr>
        <p:grpSpPr bwMode="auto">
          <a:xfrm>
            <a:off x="8122376" y="3865982"/>
            <a:ext cx="682381" cy="937038"/>
            <a:chOff x="2604" y="1781"/>
            <a:chExt cx="552" cy="758"/>
          </a:xfrm>
        </p:grpSpPr>
        <p:sp>
          <p:nvSpPr>
            <p:cNvPr id="53"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4"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5"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6"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7"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8"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9"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8"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9"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0"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1"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2"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3"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4"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5"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6"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7"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8"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9"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0"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2917181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H4</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Byte de indicação de posição TU: H4</a:t>
            </a:r>
          </a:p>
          <a:p>
            <a:pPr lvl="1"/>
            <a:r>
              <a:rPr lang="pt" dirty="0">
                <a:latin typeface="Huawei Sans" panose="020C0503030203020204" pitchFamily="34" charset="0"/>
              </a:rPr>
              <a:t>Indica o tipo de multiquadro da carga útil efetiva e a posição da carga útil.</a:t>
            </a:r>
          </a:p>
          <a:p>
            <a:pPr lvl="1"/>
            <a:r>
              <a:rPr lang="pt" dirty="0">
                <a:latin typeface="Huawei Sans" panose="020C0503030203020204" pitchFamily="34" charset="0"/>
              </a:rPr>
              <a:t>Quando os sinais PDH são multiplexados em sinais SDH, o byte H4 é válido apenas para sinais de 2 Mbit/s. Indica o número de sequência do quadro base atual em um multiquadro, para que a extremidade receptora possa encontrar o TU-PTR e dividir o sinal de 2 Mbit/s.</a:t>
            </a:r>
          </a:p>
          <a:p>
            <a:pPr lvl="1"/>
            <a:r>
              <a:rPr lang="pt" dirty="0">
                <a:latin typeface="Huawei Sans" panose="020C0503030203020204" pitchFamily="34" charset="0"/>
              </a:rPr>
              <a:t>O valor H4 varia de 00H a 03H.</a:t>
            </a:r>
          </a:p>
          <a:p>
            <a:pPr lvl="1"/>
            <a:r>
              <a:rPr lang="pt-BR" dirty="0">
                <a:latin typeface="Huawei Sans" panose="020C0503030203020204" pitchFamily="34" charset="0"/>
              </a:rPr>
              <a:t>Se o byte H4 recebido pela extremidade receptora exceder este intervalo ou não for o valor esperado, a extremidade receptora gera o alarme HP-LOM (perda de </a:t>
            </a:r>
            <a:r>
              <a:rPr lang="pt-BR" dirty="0" err="1">
                <a:latin typeface="Huawei Sans" panose="020C0503030203020204" pitchFamily="34" charset="0"/>
              </a:rPr>
              <a:t>multiquadro</a:t>
            </a:r>
            <a:r>
              <a:rPr lang="pt-BR" dirty="0">
                <a:latin typeface="Huawei Sans" panose="020C0503030203020204" pitchFamily="34" charset="0"/>
              </a:rPr>
              <a:t>) no caminho correspondente e insere todos os 1s na estrutura de informação de nível inferior do caminho correspondente.</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81880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normAutofit fontScale="92500"/>
          </a:bodyPr>
          <a:lstStyle/>
          <a:p>
            <a:pPr marL="342900" indent="-342900">
              <a:buFont typeface="Wingdings" panose="05000000000000000000" pitchFamily="2" charset="2"/>
              <a:buChar char="l"/>
            </a:pPr>
            <a:r>
              <a:rPr lang="pt" dirty="0">
                <a:latin typeface="Huawei Sans" panose="020C0503030203020204" pitchFamily="34" charset="0"/>
              </a:rPr>
              <a:t>Ao concluir este curso, você será capaz de:</a:t>
            </a:r>
            <a:endParaRPr lang="en-US" altLang="zh-CN" dirty="0">
              <a:latin typeface="Huawei Sans" panose="020C0503030203020204" pitchFamily="34" charset="0"/>
            </a:endParaRPr>
          </a:p>
          <a:p>
            <a:pPr lvl="1"/>
            <a:r>
              <a:rPr lang="pt" dirty="0">
                <a:latin typeface="Huawei Sans" panose="020C0503030203020204" pitchFamily="34" charset="0"/>
              </a:rPr>
              <a:t>Compreender os cenários de aplicação das redes SDH.</a:t>
            </a:r>
          </a:p>
          <a:p>
            <a:pPr lvl="1"/>
            <a:r>
              <a:rPr lang="pt" dirty="0">
                <a:latin typeface="Huawei Sans" panose="020C0503030203020204" pitchFamily="34" charset="0"/>
              </a:rPr>
              <a:t>Descrever a estrutura do quadro SDH e as funções de cada componente.</a:t>
            </a:r>
          </a:p>
          <a:p>
            <a:pPr lvl="1"/>
            <a:r>
              <a:rPr lang="pt" dirty="0">
                <a:latin typeface="Huawei Sans" panose="020C0503030203020204" pitchFamily="34" charset="0"/>
              </a:rPr>
              <a:t>Familiar-se com o procedimento de multiplexação de sinais SDH.</a:t>
            </a:r>
          </a:p>
          <a:p>
            <a:pPr lvl="1"/>
            <a:r>
              <a:rPr lang="pt" dirty="0">
                <a:latin typeface="Huawei Sans" panose="020C0503030203020204" pitchFamily="34" charset="0"/>
              </a:rPr>
              <a:t>Descrever os principais bytes e alarmes de overhead da estrutura do quadro SDH.</a:t>
            </a:r>
            <a:endParaRPr lang="en-US" altLang="zh-CN" dirty="0">
              <a:latin typeface="Huawei Sans" panose="020C0503030203020204" pitchFamily="34" charset="0"/>
            </a:endParaRPr>
          </a:p>
          <a:p>
            <a:pPr lvl="1"/>
            <a:r>
              <a:rPr lang="pt" dirty="0">
                <a:latin typeface="Huawei Sans" panose="020C0503030203020204" pitchFamily="34" charset="0"/>
              </a:rPr>
              <a:t>Descrever os ponteiros e funções da estrutura do quadro SDH.</a:t>
            </a:r>
          </a:p>
          <a:p>
            <a:pPr lvl="1"/>
            <a:r>
              <a:rPr lang="pt" dirty="0">
                <a:latin typeface="Huawei Sans" panose="020C0503030203020204" pitchFamily="34" charset="0"/>
              </a:rPr>
              <a:t>Compreender a composição dos módulos funcionais lógicos dos dispositivos SDH.</a:t>
            </a:r>
            <a:endParaRPr lang="en-US" altLang="zh-CN" dirty="0">
              <a:latin typeface="Huawei Sans" panose="020C0503030203020204" pitchFamily="34" charset="0"/>
            </a:endParaRPr>
          </a:p>
          <a:p>
            <a:pPr lvl="1"/>
            <a:r>
              <a:rPr lang="pt" dirty="0">
                <a:latin typeface="Huawei Sans" panose="020C0503030203020204" pitchFamily="34" charset="0"/>
              </a:rPr>
              <a:t>Entender a tecnologia PCM e suas soluções.</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2043697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pPr fontAlgn="ctr"/>
            <a:r>
              <a:rPr lang="pt-BR" dirty="0"/>
              <a:t>C</a:t>
            </a:r>
            <a:r>
              <a:rPr lang="pt-BR" dirty="0">
                <a:latin typeface="Huawei Sans" panose="020C0503030203020204" pitchFamily="34" charset="0"/>
              </a:rPr>
              <a:t>abeçalho</a:t>
            </a:r>
            <a:r>
              <a:rPr lang="pt" dirty="0">
                <a:latin typeface="Huawei Sans" panose="020C0503030203020204" pitchFamily="34" charset="0"/>
              </a:rPr>
              <a:t> de caminho de ordem inferior (LPOH)</a:t>
            </a:r>
            <a:endParaRPr lang="en-US" altLang="zh-CN" dirty="0">
              <a:latin typeface="Huawei Sans" panose="020C0503030203020204" pitchFamily="34" charset="0"/>
            </a:endParaRPr>
          </a:p>
        </p:txBody>
      </p:sp>
      <p:grpSp>
        <p:nvGrpSpPr>
          <p:cNvPr id="6" name="Group 2"/>
          <p:cNvGrpSpPr/>
          <p:nvPr/>
        </p:nvGrpSpPr>
        <p:grpSpPr bwMode="auto">
          <a:xfrm>
            <a:off x="2471737" y="2400300"/>
            <a:ext cx="7248525" cy="3292475"/>
            <a:chOff x="624" y="1200"/>
            <a:chExt cx="4566" cy="2074"/>
          </a:xfrm>
        </p:grpSpPr>
        <p:sp>
          <p:nvSpPr>
            <p:cNvPr id="7" name="Freeform 3"/>
            <p:cNvSpPr/>
            <p:nvPr/>
          </p:nvSpPr>
          <p:spPr bwMode="auto">
            <a:xfrm>
              <a:off x="768" y="1409"/>
              <a:ext cx="1108" cy="1539"/>
            </a:xfrm>
            <a:custGeom>
              <a:avLst/>
              <a:gdLst/>
              <a:ahLst/>
              <a:cxnLst>
                <a:cxn ang="0">
                  <a:pos x="0" y="0"/>
                </a:cxn>
                <a:cxn ang="0">
                  <a:pos x="0" y="708"/>
                </a:cxn>
                <a:cxn ang="0">
                  <a:pos x="384" y="708"/>
                </a:cxn>
                <a:cxn ang="0">
                  <a:pos x="384" y="594"/>
                </a:cxn>
                <a:cxn ang="0">
                  <a:pos x="510" y="594"/>
                </a:cxn>
                <a:cxn ang="0">
                  <a:pos x="510" y="0"/>
                </a:cxn>
                <a:cxn ang="0">
                  <a:pos x="0" y="0"/>
                </a:cxn>
              </a:cxnLst>
              <a:rect l="0" t="0" r="r" b="b"/>
              <a:pathLst>
                <a:path w="510" h="708">
                  <a:moveTo>
                    <a:pt x="0" y="0"/>
                  </a:moveTo>
                  <a:lnTo>
                    <a:pt x="0" y="708"/>
                  </a:lnTo>
                  <a:lnTo>
                    <a:pt x="384" y="708"/>
                  </a:lnTo>
                  <a:lnTo>
                    <a:pt x="384" y="594"/>
                  </a:lnTo>
                  <a:lnTo>
                    <a:pt x="510" y="594"/>
                  </a:lnTo>
                  <a:lnTo>
                    <a:pt x="510" y="0"/>
                  </a:lnTo>
                  <a:lnTo>
                    <a:pt x="0" y="0"/>
                  </a:lnTo>
                  <a:close/>
                </a:path>
              </a:pathLst>
            </a:custGeom>
            <a:solidFill>
              <a:srgbClr val="00B0F0"/>
            </a:solidFill>
            <a:ln w="9525">
              <a:solidFill>
                <a:schemeClr val="tx1"/>
              </a:solidFill>
              <a:prstDash val="solid"/>
              <a:round/>
            </a:ln>
            <a:effectLst>
              <a:outerShdw dist="81320" dir="2319588" algn="ctr" rotWithShape="0">
                <a:schemeClr val="bg2"/>
              </a:outerShdw>
            </a:effectLst>
          </p:spPr>
          <p:txBody>
            <a:bodyPr>
              <a:noAutofit/>
            </a:bodyPr>
            <a:lstStyle/>
            <a:p>
              <a:pPr fontAlgn="ctr"/>
              <a:endParaRPr lang="en-US" altLang="zh-CN" dirty="0">
                <a:latin typeface="Huawei Sans" panose="020C0503030203020204" pitchFamily="34" charset="0"/>
              </a:endParaRPr>
            </a:p>
          </p:txBody>
        </p:sp>
        <p:sp>
          <p:nvSpPr>
            <p:cNvPr id="8" name="Freeform 4"/>
            <p:cNvSpPr/>
            <p:nvPr/>
          </p:nvSpPr>
          <p:spPr bwMode="auto">
            <a:xfrm>
              <a:off x="1876" y="1409"/>
              <a:ext cx="1109" cy="1539"/>
            </a:xfrm>
            <a:custGeom>
              <a:avLst/>
              <a:gdLst/>
              <a:ahLst/>
              <a:cxnLst>
                <a:cxn ang="0">
                  <a:pos x="0" y="0"/>
                </a:cxn>
                <a:cxn ang="0">
                  <a:pos x="0" y="708"/>
                </a:cxn>
                <a:cxn ang="0">
                  <a:pos x="384" y="708"/>
                </a:cxn>
                <a:cxn ang="0">
                  <a:pos x="384" y="594"/>
                </a:cxn>
                <a:cxn ang="0">
                  <a:pos x="510" y="594"/>
                </a:cxn>
                <a:cxn ang="0">
                  <a:pos x="510" y="0"/>
                </a:cxn>
                <a:cxn ang="0">
                  <a:pos x="0" y="0"/>
                </a:cxn>
              </a:cxnLst>
              <a:rect l="0" t="0" r="r" b="b"/>
              <a:pathLst>
                <a:path w="510" h="708">
                  <a:moveTo>
                    <a:pt x="0" y="0"/>
                  </a:moveTo>
                  <a:lnTo>
                    <a:pt x="0" y="708"/>
                  </a:lnTo>
                  <a:lnTo>
                    <a:pt x="384" y="708"/>
                  </a:lnTo>
                  <a:lnTo>
                    <a:pt x="384" y="594"/>
                  </a:lnTo>
                  <a:lnTo>
                    <a:pt x="510" y="594"/>
                  </a:lnTo>
                  <a:lnTo>
                    <a:pt x="510" y="0"/>
                  </a:lnTo>
                  <a:lnTo>
                    <a:pt x="0" y="0"/>
                  </a:lnTo>
                  <a:close/>
                </a:path>
              </a:pathLst>
            </a:custGeom>
            <a:solidFill>
              <a:srgbClr val="00B0F0"/>
            </a:solidFill>
            <a:ln w="9525">
              <a:solidFill>
                <a:schemeClr val="tx1"/>
              </a:solidFill>
              <a:prstDash val="solid"/>
              <a:round/>
            </a:ln>
            <a:effectLst>
              <a:outerShdw dist="81320" dir="2319588" algn="ctr" rotWithShape="0">
                <a:schemeClr val="bg2"/>
              </a:outerShdw>
            </a:effectLst>
          </p:spPr>
          <p:txBody>
            <a:bodyPr>
              <a:noAutofit/>
            </a:bodyPr>
            <a:lstStyle/>
            <a:p>
              <a:pPr fontAlgn="ctr"/>
              <a:endParaRPr lang="en-US" altLang="zh-CN" dirty="0">
                <a:latin typeface="Huawei Sans" panose="020C0503030203020204" pitchFamily="34" charset="0"/>
              </a:endParaRPr>
            </a:p>
          </p:txBody>
        </p:sp>
        <p:sp>
          <p:nvSpPr>
            <p:cNvPr id="9" name="Freeform 5"/>
            <p:cNvSpPr/>
            <p:nvPr/>
          </p:nvSpPr>
          <p:spPr bwMode="auto">
            <a:xfrm>
              <a:off x="2985" y="1409"/>
              <a:ext cx="1096" cy="1539"/>
            </a:xfrm>
            <a:custGeom>
              <a:avLst/>
              <a:gdLst/>
              <a:ahLst/>
              <a:cxnLst>
                <a:cxn ang="0">
                  <a:pos x="0" y="0"/>
                </a:cxn>
                <a:cxn ang="0">
                  <a:pos x="0" y="708"/>
                </a:cxn>
                <a:cxn ang="0">
                  <a:pos x="384" y="708"/>
                </a:cxn>
                <a:cxn ang="0">
                  <a:pos x="384" y="594"/>
                </a:cxn>
                <a:cxn ang="0">
                  <a:pos x="504" y="594"/>
                </a:cxn>
                <a:cxn ang="0">
                  <a:pos x="504" y="0"/>
                </a:cxn>
                <a:cxn ang="0">
                  <a:pos x="0" y="0"/>
                </a:cxn>
              </a:cxnLst>
              <a:rect l="0" t="0" r="r" b="b"/>
              <a:pathLst>
                <a:path w="504" h="708">
                  <a:moveTo>
                    <a:pt x="0" y="0"/>
                  </a:moveTo>
                  <a:lnTo>
                    <a:pt x="0" y="708"/>
                  </a:lnTo>
                  <a:lnTo>
                    <a:pt x="384" y="708"/>
                  </a:lnTo>
                  <a:lnTo>
                    <a:pt x="384" y="594"/>
                  </a:lnTo>
                  <a:lnTo>
                    <a:pt x="504" y="594"/>
                  </a:lnTo>
                  <a:lnTo>
                    <a:pt x="504" y="0"/>
                  </a:lnTo>
                  <a:lnTo>
                    <a:pt x="0" y="0"/>
                  </a:lnTo>
                  <a:close/>
                </a:path>
              </a:pathLst>
            </a:custGeom>
            <a:solidFill>
              <a:srgbClr val="00B0F0"/>
            </a:solidFill>
            <a:ln w="9525">
              <a:solidFill>
                <a:schemeClr val="tx1"/>
              </a:solidFill>
              <a:prstDash val="solid"/>
              <a:round/>
            </a:ln>
            <a:effectLst>
              <a:outerShdw dist="81320" dir="2319588" algn="ctr" rotWithShape="0">
                <a:schemeClr val="bg2"/>
              </a:outerShdw>
            </a:effectLst>
          </p:spPr>
          <p:txBody>
            <a:bodyPr>
              <a:noAutofit/>
            </a:bodyPr>
            <a:lstStyle/>
            <a:p>
              <a:pPr fontAlgn="ctr"/>
              <a:endParaRPr lang="en-US" altLang="zh-CN" dirty="0">
                <a:latin typeface="Huawei Sans" panose="020C0503030203020204" pitchFamily="34" charset="0"/>
              </a:endParaRPr>
            </a:p>
          </p:txBody>
        </p:sp>
        <p:sp>
          <p:nvSpPr>
            <p:cNvPr id="10" name="Freeform 6"/>
            <p:cNvSpPr/>
            <p:nvPr/>
          </p:nvSpPr>
          <p:spPr bwMode="auto">
            <a:xfrm>
              <a:off x="4081" y="1409"/>
              <a:ext cx="1109" cy="1539"/>
            </a:xfrm>
            <a:custGeom>
              <a:avLst/>
              <a:gdLst/>
              <a:ahLst/>
              <a:cxnLst>
                <a:cxn ang="0">
                  <a:pos x="0" y="0"/>
                </a:cxn>
                <a:cxn ang="0">
                  <a:pos x="0" y="708"/>
                </a:cxn>
                <a:cxn ang="0">
                  <a:pos x="384" y="708"/>
                </a:cxn>
                <a:cxn ang="0">
                  <a:pos x="384" y="594"/>
                </a:cxn>
                <a:cxn ang="0">
                  <a:pos x="510" y="594"/>
                </a:cxn>
                <a:cxn ang="0">
                  <a:pos x="510" y="0"/>
                </a:cxn>
                <a:cxn ang="0">
                  <a:pos x="0" y="0"/>
                </a:cxn>
              </a:cxnLst>
              <a:rect l="0" t="0" r="r" b="b"/>
              <a:pathLst>
                <a:path w="510" h="708">
                  <a:moveTo>
                    <a:pt x="0" y="0"/>
                  </a:moveTo>
                  <a:lnTo>
                    <a:pt x="0" y="708"/>
                  </a:lnTo>
                  <a:lnTo>
                    <a:pt x="384" y="708"/>
                  </a:lnTo>
                  <a:lnTo>
                    <a:pt x="384" y="594"/>
                  </a:lnTo>
                  <a:lnTo>
                    <a:pt x="510" y="594"/>
                  </a:lnTo>
                  <a:lnTo>
                    <a:pt x="510" y="0"/>
                  </a:lnTo>
                  <a:lnTo>
                    <a:pt x="0" y="0"/>
                  </a:lnTo>
                  <a:close/>
                </a:path>
              </a:pathLst>
            </a:custGeom>
            <a:solidFill>
              <a:srgbClr val="00B0F0"/>
            </a:solidFill>
            <a:ln w="9525">
              <a:solidFill>
                <a:schemeClr val="tx1"/>
              </a:solidFill>
              <a:prstDash val="solid"/>
              <a:round/>
            </a:ln>
            <a:effectLst>
              <a:outerShdw dist="81320" dir="2319588" algn="ctr" rotWithShape="0">
                <a:schemeClr val="bg2"/>
              </a:outerShdw>
            </a:effectLst>
          </p:spPr>
          <p:txBody>
            <a:bodyPr>
              <a:noAutofit/>
            </a:bodyPr>
            <a:lstStyle/>
            <a:p>
              <a:pPr fontAlgn="ctr"/>
              <a:endParaRPr lang="en-US" altLang="zh-CN" dirty="0">
                <a:latin typeface="Huawei Sans" panose="020C0503030203020204" pitchFamily="34" charset="0"/>
              </a:endParaRPr>
            </a:p>
          </p:txBody>
        </p:sp>
        <p:sp>
          <p:nvSpPr>
            <p:cNvPr id="11" name="Rectangle 7"/>
            <p:cNvSpPr>
              <a:spLocks noChangeArrowheads="1"/>
            </p:cNvSpPr>
            <p:nvPr/>
          </p:nvSpPr>
          <p:spPr bwMode="auto">
            <a:xfrm>
              <a:off x="1885" y="1417"/>
              <a:ext cx="261" cy="235"/>
            </a:xfrm>
            <a:prstGeom prst="rect">
              <a:avLst/>
            </a:prstGeom>
            <a:solidFill>
              <a:schemeClr val="bg1">
                <a:lumMod val="75000"/>
              </a:schemeClr>
            </a:solidFill>
            <a:ln w="9525">
              <a:noFill/>
              <a:miter lim="800000"/>
            </a:ln>
          </p:spPr>
          <p:txBody>
            <a:bodyPr>
              <a:noAutofit/>
            </a:bodyPr>
            <a:lstStyle/>
            <a:p>
              <a:pPr fontAlgn="ctr"/>
              <a:endParaRPr lang="en-US" altLang="zh-CN" dirty="0">
                <a:latin typeface="Huawei Sans" panose="020C0503030203020204" pitchFamily="34" charset="0"/>
              </a:endParaRPr>
            </a:p>
          </p:txBody>
        </p:sp>
        <p:sp>
          <p:nvSpPr>
            <p:cNvPr id="12" name="Rectangle 8"/>
            <p:cNvSpPr>
              <a:spLocks noChangeArrowheads="1"/>
            </p:cNvSpPr>
            <p:nvPr/>
          </p:nvSpPr>
          <p:spPr bwMode="auto">
            <a:xfrm>
              <a:off x="778" y="1418"/>
              <a:ext cx="261" cy="235"/>
            </a:xfrm>
            <a:prstGeom prst="rect">
              <a:avLst/>
            </a:prstGeom>
            <a:solidFill>
              <a:schemeClr val="bg1">
                <a:lumMod val="75000"/>
              </a:schemeClr>
            </a:solidFill>
            <a:ln w="9525">
              <a:noFill/>
              <a:miter lim="800000"/>
            </a:ln>
          </p:spPr>
          <p:txBody>
            <a:bodyPr>
              <a:noAutofit/>
            </a:bodyPr>
            <a:lstStyle/>
            <a:p>
              <a:pPr fontAlgn="ctr"/>
              <a:endParaRPr lang="en-US" altLang="zh-CN" dirty="0">
                <a:latin typeface="Huawei Sans" panose="020C0503030203020204" pitchFamily="34" charset="0"/>
              </a:endParaRPr>
            </a:p>
          </p:txBody>
        </p:sp>
        <p:sp>
          <p:nvSpPr>
            <p:cNvPr id="13" name="Rectangle 9"/>
            <p:cNvSpPr>
              <a:spLocks noChangeArrowheads="1"/>
            </p:cNvSpPr>
            <p:nvPr/>
          </p:nvSpPr>
          <p:spPr bwMode="auto">
            <a:xfrm>
              <a:off x="2994" y="1417"/>
              <a:ext cx="248" cy="235"/>
            </a:xfrm>
            <a:prstGeom prst="rect">
              <a:avLst/>
            </a:prstGeom>
            <a:solidFill>
              <a:schemeClr val="bg1">
                <a:lumMod val="75000"/>
              </a:schemeClr>
            </a:solidFill>
            <a:ln w="9525">
              <a:noFill/>
              <a:miter lim="800000"/>
            </a:ln>
          </p:spPr>
          <p:txBody>
            <a:bodyPr>
              <a:noAutofit/>
            </a:bodyPr>
            <a:lstStyle/>
            <a:p>
              <a:pPr fontAlgn="ctr"/>
              <a:endParaRPr lang="en-US" altLang="zh-CN" dirty="0">
                <a:latin typeface="Huawei Sans" panose="020C0503030203020204" pitchFamily="34" charset="0"/>
              </a:endParaRPr>
            </a:p>
          </p:txBody>
        </p:sp>
        <p:sp>
          <p:nvSpPr>
            <p:cNvPr id="14" name="Rectangle 10"/>
            <p:cNvSpPr>
              <a:spLocks noChangeArrowheads="1"/>
            </p:cNvSpPr>
            <p:nvPr/>
          </p:nvSpPr>
          <p:spPr bwMode="auto">
            <a:xfrm>
              <a:off x="796" y="1200"/>
              <a:ext cx="82"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1</a:t>
              </a:r>
              <a:endParaRPr kumimoji="1" lang="en-US" altLang="zh-CN" sz="4400" dirty="0">
                <a:latin typeface="Huawei Sans" panose="020C0503030203020204" pitchFamily="34" charset="0"/>
              </a:endParaRPr>
            </a:p>
          </p:txBody>
        </p:sp>
        <p:sp>
          <p:nvSpPr>
            <p:cNvPr id="15" name="Rectangle 11"/>
            <p:cNvSpPr>
              <a:spLocks noChangeArrowheads="1"/>
            </p:cNvSpPr>
            <p:nvPr/>
          </p:nvSpPr>
          <p:spPr bwMode="auto">
            <a:xfrm>
              <a:off x="624" y="1401"/>
              <a:ext cx="82"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1</a:t>
              </a:r>
              <a:endParaRPr kumimoji="1" lang="en-US" altLang="zh-CN" sz="4400" dirty="0">
                <a:latin typeface="Huawei Sans" panose="020C0503030203020204" pitchFamily="34" charset="0"/>
              </a:endParaRPr>
            </a:p>
          </p:txBody>
        </p:sp>
        <p:sp>
          <p:nvSpPr>
            <p:cNvPr id="16" name="Rectangle 12"/>
            <p:cNvSpPr>
              <a:spLocks noChangeArrowheads="1"/>
            </p:cNvSpPr>
            <p:nvPr/>
          </p:nvSpPr>
          <p:spPr bwMode="auto">
            <a:xfrm>
              <a:off x="637" y="2779"/>
              <a:ext cx="82"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9</a:t>
              </a:r>
              <a:endParaRPr kumimoji="1" lang="en-US" altLang="zh-CN" sz="4400" dirty="0">
                <a:latin typeface="Huawei Sans" panose="020C0503030203020204" pitchFamily="34" charset="0"/>
              </a:endParaRPr>
            </a:p>
          </p:txBody>
        </p:sp>
        <p:sp>
          <p:nvSpPr>
            <p:cNvPr id="17" name="Rectangle 13"/>
            <p:cNvSpPr>
              <a:spLocks noChangeArrowheads="1"/>
            </p:cNvSpPr>
            <p:nvPr/>
          </p:nvSpPr>
          <p:spPr bwMode="auto">
            <a:xfrm>
              <a:off x="2075" y="3078"/>
              <a:ext cx="1130"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Multiquadro VC-12 de 500 μs</a:t>
              </a:r>
              <a:endParaRPr kumimoji="1" lang="en-US" altLang="zh-CN" sz="4400" dirty="0">
                <a:latin typeface="Huawei Sans" panose="020C0503030203020204" pitchFamily="34" charset="0"/>
              </a:endParaRPr>
            </a:p>
          </p:txBody>
        </p:sp>
        <p:sp>
          <p:nvSpPr>
            <p:cNvPr id="18" name="Rectangle 14"/>
            <p:cNvSpPr>
              <a:spLocks noChangeArrowheads="1"/>
            </p:cNvSpPr>
            <p:nvPr/>
          </p:nvSpPr>
          <p:spPr bwMode="auto">
            <a:xfrm>
              <a:off x="801" y="1448"/>
              <a:ext cx="174"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V5</a:t>
              </a:r>
              <a:endParaRPr kumimoji="1" lang="en-US" altLang="zh-CN" sz="4400" dirty="0">
                <a:latin typeface="Huawei Sans" panose="020C0503030203020204" pitchFamily="34" charset="0"/>
              </a:endParaRPr>
            </a:p>
          </p:txBody>
        </p:sp>
        <p:sp>
          <p:nvSpPr>
            <p:cNvPr id="19" name="Rectangle 15"/>
            <p:cNvSpPr>
              <a:spLocks noChangeArrowheads="1"/>
            </p:cNvSpPr>
            <p:nvPr/>
          </p:nvSpPr>
          <p:spPr bwMode="auto">
            <a:xfrm>
              <a:off x="1921" y="1440"/>
              <a:ext cx="131"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J2</a:t>
              </a:r>
              <a:endParaRPr kumimoji="1" lang="en-US" altLang="zh-CN" sz="4400" dirty="0">
                <a:latin typeface="Huawei Sans" panose="020C0503030203020204" pitchFamily="34" charset="0"/>
              </a:endParaRPr>
            </a:p>
          </p:txBody>
        </p:sp>
        <p:sp>
          <p:nvSpPr>
            <p:cNvPr id="20" name="Rectangle 16"/>
            <p:cNvSpPr>
              <a:spLocks noChangeArrowheads="1"/>
            </p:cNvSpPr>
            <p:nvPr/>
          </p:nvSpPr>
          <p:spPr bwMode="auto">
            <a:xfrm>
              <a:off x="2990" y="1440"/>
              <a:ext cx="193"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N2</a:t>
              </a:r>
              <a:endParaRPr kumimoji="1" lang="en-US" altLang="zh-CN" sz="4400" dirty="0">
                <a:latin typeface="Huawei Sans" panose="020C0503030203020204" pitchFamily="34" charset="0"/>
              </a:endParaRPr>
            </a:p>
          </p:txBody>
        </p:sp>
        <p:sp>
          <p:nvSpPr>
            <p:cNvPr id="21" name="Rectangle 17"/>
            <p:cNvSpPr>
              <a:spLocks noChangeArrowheads="1"/>
            </p:cNvSpPr>
            <p:nvPr/>
          </p:nvSpPr>
          <p:spPr bwMode="auto">
            <a:xfrm>
              <a:off x="1159" y="2074"/>
              <a:ext cx="402"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solidFill>
                    <a:schemeClr val="bg1"/>
                  </a:solidFill>
                  <a:latin typeface="Huawei Sans" panose="020C0503030203020204" pitchFamily="34" charset="0"/>
                </a:rPr>
                <a:t>VC-12</a:t>
              </a:r>
              <a:endParaRPr kumimoji="1" lang="en-US" altLang="zh-CN" sz="4400" dirty="0">
                <a:solidFill>
                  <a:schemeClr val="bg1"/>
                </a:solidFill>
                <a:latin typeface="Huawei Sans" panose="020C0503030203020204" pitchFamily="34" charset="0"/>
              </a:endParaRPr>
            </a:p>
          </p:txBody>
        </p:sp>
        <p:sp>
          <p:nvSpPr>
            <p:cNvPr id="22" name="Rectangle 18"/>
            <p:cNvSpPr>
              <a:spLocks noChangeArrowheads="1"/>
            </p:cNvSpPr>
            <p:nvPr/>
          </p:nvSpPr>
          <p:spPr bwMode="auto">
            <a:xfrm>
              <a:off x="3324" y="2087"/>
              <a:ext cx="402"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solidFill>
                    <a:schemeClr val="bg1"/>
                  </a:solidFill>
                  <a:latin typeface="Huawei Sans" panose="020C0503030203020204" pitchFamily="34" charset="0"/>
                </a:rPr>
                <a:t>VC-12</a:t>
              </a:r>
              <a:endParaRPr kumimoji="1" lang="en-US" altLang="zh-CN" sz="4400" dirty="0">
                <a:solidFill>
                  <a:schemeClr val="bg1"/>
                </a:solidFill>
                <a:latin typeface="Huawei Sans" panose="020C0503030203020204" pitchFamily="34" charset="0"/>
              </a:endParaRPr>
            </a:p>
          </p:txBody>
        </p:sp>
        <p:sp>
          <p:nvSpPr>
            <p:cNvPr id="23" name="Rectangle 19"/>
            <p:cNvSpPr>
              <a:spLocks noChangeArrowheads="1"/>
            </p:cNvSpPr>
            <p:nvPr/>
          </p:nvSpPr>
          <p:spPr bwMode="auto">
            <a:xfrm>
              <a:off x="2176" y="2074"/>
              <a:ext cx="402"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solidFill>
                    <a:schemeClr val="bg1"/>
                  </a:solidFill>
                  <a:latin typeface="Huawei Sans" panose="020C0503030203020204" pitchFamily="34" charset="0"/>
                </a:rPr>
                <a:t>VC-12</a:t>
              </a:r>
              <a:endParaRPr kumimoji="1" lang="en-US" altLang="zh-CN" sz="4400" dirty="0">
                <a:solidFill>
                  <a:schemeClr val="bg1"/>
                </a:solidFill>
                <a:latin typeface="Huawei Sans" panose="020C0503030203020204" pitchFamily="34" charset="0"/>
              </a:endParaRPr>
            </a:p>
          </p:txBody>
        </p:sp>
        <p:sp>
          <p:nvSpPr>
            <p:cNvPr id="24" name="Line 20"/>
            <p:cNvSpPr>
              <a:spLocks noChangeShapeType="1"/>
            </p:cNvSpPr>
            <p:nvPr/>
          </p:nvSpPr>
          <p:spPr bwMode="auto">
            <a:xfrm>
              <a:off x="781" y="3000"/>
              <a:ext cx="2" cy="274"/>
            </a:xfrm>
            <a:prstGeom prst="line">
              <a:avLst/>
            </a:prstGeom>
            <a:noFill/>
            <a:ln w="9525">
              <a:solidFill>
                <a:srgbClr val="000000"/>
              </a:solidFill>
              <a:round/>
            </a:ln>
          </p:spPr>
          <p:txBody>
            <a:bodyPr>
              <a:noAutofit/>
            </a:bodyPr>
            <a:lstStyle/>
            <a:p>
              <a:pPr fontAlgn="ctr"/>
              <a:endParaRPr lang="en-US" altLang="zh-CN" dirty="0">
                <a:latin typeface="Huawei Sans" panose="020C0503030203020204" pitchFamily="34" charset="0"/>
              </a:endParaRPr>
            </a:p>
          </p:txBody>
        </p:sp>
        <p:sp>
          <p:nvSpPr>
            <p:cNvPr id="25" name="Line 21"/>
            <p:cNvSpPr>
              <a:spLocks noChangeShapeType="1"/>
            </p:cNvSpPr>
            <p:nvPr/>
          </p:nvSpPr>
          <p:spPr bwMode="auto">
            <a:xfrm>
              <a:off x="5177" y="3000"/>
              <a:ext cx="2" cy="274"/>
            </a:xfrm>
            <a:prstGeom prst="line">
              <a:avLst/>
            </a:prstGeom>
            <a:noFill/>
            <a:ln w="9525">
              <a:solidFill>
                <a:srgbClr val="000000"/>
              </a:solidFill>
              <a:round/>
            </a:ln>
          </p:spPr>
          <p:txBody>
            <a:bodyPr>
              <a:noAutofit/>
            </a:bodyPr>
            <a:lstStyle/>
            <a:p>
              <a:pPr fontAlgn="ctr"/>
              <a:endParaRPr lang="en-US" altLang="zh-CN" dirty="0">
                <a:latin typeface="Huawei Sans" panose="020C0503030203020204" pitchFamily="34" charset="0"/>
              </a:endParaRPr>
            </a:p>
          </p:txBody>
        </p:sp>
        <p:sp>
          <p:nvSpPr>
            <p:cNvPr id="26" name="Line 22"/>
            <p:cNvSpPr>
              <a:spLocks noChangeShapeType="1"/>
            </p:cNvSpPr>
            <p:nvPr/>
          </p:nvSpPr>
          <p:spPr bwMode="auto">
            <a:xfrm>
              <a:off x="4046" y="3172"/>
              <a:ext cx="1066" cy="0"/>
            </a:xfrm>
            <a:prstGeom prst="line">
              <a:avLst/>
            </a:prstGeom>
            <a:noFill/>
            <a:ln w="9525">
              <a:solidFill>
                <a:srgbClr val="000000"/>
              </a:solidFill>
              <a:round/>
            </a:ln>
          </p:spPr>
          <p:txBody>
            <a:bodyPr>
              <a:noAutofit/>
            </a:bodyPr>
            <a:lstStyle/>
            <a:p>
              <a:pPr fontAlgn="ctr"/>
              <a:endParaRPr lang="en-US" altLang="zh-CN" dirty="0">
                <a:latin typeface="Huawei Sans" panose="020C0503030203020204" pitchFamily="34" charset="0"/>
              </a:endParaRPr>
            </a:p>
          </p:txBody>
        </p:sp>
        <p:sp>
          <p:nvSpPr>
            <p:cNvPr id="27" name="Freeform 23"/>
            <p:cNvSpPr/>
            <p:nvPr/>
          </p:nvSpPr>
          <p:spPr bwMode="auto">
            <a:xfrm>
              <a:off x="5073" y="3117"/>
              <a:ext cx="104" cy="53"/>
            </a:xfrm>
            <a:custGeom>
              <a:avLst/>
              <a:gdLst/>
              <a:ahLst/>
              <a:cxnLst>
                <a:cxn ang="0">
                  <a:pos x="48" y="24"/>
                </a:cxn>
                <a:cxn ang="0">
                  <a:pos x="0" y="0"/>
                </a:cxn>
                <a:cxn ang="0">
                  <a:pos x="24" y="24"/>
                </a:cxn>
                <a:cxn ang="0">
                  <a:pos x="48" y="24"/>
                </a:cxn>
              </a:cxnLst>
              <a:rect l="0" t="0" r="r" b="b"/>
              <a:pathLst>
                <a:path w="48" h="24">
                  <a:moveTo>
                    <a:pt x="48" y="24"/>
                  </a:moveTo>
                  <a:lnTo>
                    <a:pt x="0" y="0"/>
                  </a:lnTo>
                  <a:lnTo>
                    <a:pt x="24" y="24"/>
                  </a:lnTo>
                  <a:lnTo>
                    <a:pt x="48" y="24"/>
                  </a:lnTo>
                  <a:close/>
                </a:path>
              </a:pathLst>
            </a:custGeom>
            <a:solidFill>
              <a:srgbClr val="000000"/>
            </a:solidFill>
            <a:ln w="9525">
              <a:solidFill>
                <a:srgbClr val="000000"/>
              </a:solidFill>
              <a:prstDash val="solid"/>
              <a:round/>
            </a:ln>
          </p:spPr>
          <p:txBody>
            <a:bodyPr>
              <a:noAutofit/>
            </a:bodyPr>
            <a:lstStyle/>
            <a:p>
              <a:pPr fontAlgn="ctr"/>
              <a:endParaRPr lang="en-US" altLang="zh-CN" dirty="0">
                <a:latin typeface="Huawei Sans" panose="020C0503030203020204" pitchFamily="34" charset="0"/>
              </a:endParaRPr>
            </a:p>
          </p:txBody>
        </p:sp>
        <p:sp>
          <p:nvSpPr>
            <p:cNvPr id="28" name="Freeform 24"/>
            <p:cNvSpPr/>
            <p:nvPr/>
          </p:nvSpPr>
          <p:spPr bwMode="auto">
            <a:xfrm>
              <a:off x="5073" y="3170"/>
              <a:ext cx="104" cy="52"/>
            </a:xfrm>
            <a:custGeom>
              <a:avLst/>
              <a:gdLst/>
              <a:ahLst/>
              <a:cxnLst>
                <a:cxn ang="0">
                  <a:pos x="48" y="0"/>
                </a:cxn>
                <a:cxn ang="0">
                  <a:pos x="0" y="24"/>
                </a:cxn>
                <a:cxn ang="0">
                  <a:pos x="24" y="0"/>
                </a:cxn>
                <a:cxn ang="0">
                  <a:pos x="48" y="0"/>
                </a:cxn>
              </a:cxnLst>
              <a:rect l="0" t="0" r="r" b="b"/>
              <a:pathLst>
                <a:path w="48" h="24">
                  <a:moveTo>
                    <a:pt x="48" y="0"/>
                  </a:moveTo>
                  <a:lnTo>
                    <a:pt x="0" y="24"/>
                  </a:lnTo>
                  <a:lnTo>
                    <a:pt x="24" y="0"/>
                  </a:lnTo>
                  <a:lnTo>
                    <a:pt x="48" y="0"/>
                  </a:lnTo>
                  <a:close/>
                </a:path>
              </a:pathLst>
            </a:custGeom>
            <a:solidFill>
              <a:srgbClr val="000000"/>
            </a:solidFill>
            <a:ln w="9525">
              <a:solidFill>
                <a:srgbClr val="000000"/>
              </a:solidFill>
              <a:prstDash val="solid"/>
              <a:round/>
            </a:ln>
          </p:spPr>
          <p:txBody>
            <a:bodyPr>
              <a:noAutofit/>
            </a:bodyPr>
            <a:lstStyle/>
            <a:p>
              <a:pPr fontAlgn="ctr"/>
              <a:endParaRPr lang="en-US" altLang="zh-CN" dirty="0">
                <a:latin typeface="Huawei Sans" panose="020C0503030203020204" pitchFamily="34" charset="0"/>
              </a:endParaRPr>
            </a:p>
          </p:txBody>
        </p:sp>
        <p:sp>
          <p:nvSpPr>
            <p:cNvPr id="29" name="Line 25"/>
            <p:cNvSpPr>
              <a:spLocks noChangeShapeType="1"/>
            </p:cNvSpPr>
            <p:nvPr/>
          </p:nvSpPr>
          <p:spPr bwMode="auto">
            <a:xfrm flipH="1">
              <a:off x="781" y="3159"/>
              <a:ext cx="1275" cy="0"/>
            </a:xfrm>
            <a:prstGeom prst="line">
              <a:avLst/>
            </a:prstGeom>
            <a:noFill/>
            <a:ln w="9525">
              <a:solidFill>
                <a:srgbClr val="000000"/>
              </a:solidFill>
              <a:round/>
            </a:ln>
          </p:spPr>
          <p:txBody>
            <a:bodyPr>
              <a:noAutofit/>
            </a:bodyPr>
            <a:lstStyle/>
            <a:p>
              <a:pPr fontAlgn="ctr"/>
              <a:endParaRPr lang="en-US" altLang="zh-CN" dirty="0">
                <a:latin typeface="Huawei Sans" panose="020C0503030203020204" pitchFamily="34" charset="0"/>
              </a:endParaRPr>
            </a:p>
          </p:txBody>
        </p:sp>
        <p:sp>
          <p:nvSpPr>
            <p:cNvPr id="30" name="Freeform 26"/>
            <p:cNvSpPr/>
            <p:nvPr/>
          </p:nvSpPr>
          <p:spPr bwMode="auto">
            <a:xfrm>
              <a:off x="781" y="3157"/>
              <a:ext cx="104" cy="52"/>
            </a:xfrm>
            <a:custGeom>
              <a:avLst/>
              <a:gdLst/>
              <a:ahLst/>
              <a:cxnLst>
                <a:cxn ang="0">
                  <a:pos x="0" y="0"/>
                </a:cxn>
                <a:cxn ang="0">
                  <a:pos x="48" y="24"/>
                </a:cxn>
                <a:cxn ang="0">
                  <a:pos x="24" y="0"/>
                </a:cxn>
                <a:cxn ang="0">
                  <a:pos x="0" y="0"/>
                </a:cxn>
              </a:cxnLst>
              <a:rect l="0" t="0" r="r" b="b"/>
              <a:pathLst>
                <a:path w="48" h="24">
                  <a:moveTo>
                    <a:pt x="0" y="0"/>
                  </a:moveTo>
                  <a:lnTo>
                    <a:pt x="48" y="24"/>
                  </a:lnTo>
                  <a:lnTo>
                    <a:pt x="24"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dirty="0">
                <a:latin typeface="Huawei Sans" panose="020C0503030203020204" pitchFamily="34" charset="0"/>
              </a:endParaRPr>
            </a:p>
          </p:txBody>
        </p:sp>
        <p:sp>
          <p:nvSpPr>
            <p:cNvPr id="31" name="Freeform 27"/>
            <p:cNvSpPr/>
            <p:nvPr/>
          </p:nvSpPr>
          <p:spPr bwMode="auto">
            <a:xfrm>
              <a:off x="781" y="3104"/>
              <a:ext cx="104" cy="53"/>
            </a:xfrm>
            <a:custGeom>
              <a:avLst/>
              <a:gdLst/>
              <a:ahLst/>
              <a:cxnLst>
                <a:cxn ang="0">
                  <a:pos x="0" y="24"/>
                </a:cxn>
                <a:cxn ang="0">
                  <a:pos x="48" y="0"/>
                </a:cxn>
                <a:cxn ang="0">
                  <a:pos x="24" y="24"/>
                </a:cxn>
                <a:cxn ang="0">
                  <a:pos x="0" y="24"/>
                </a:cxn>
              </a:cxnLst>
              <a:rect l="0" t="0" r="r" b="b"/>
              <a:pathLst>
                <a:path w="48" h="24">
                  <a:moveTo>
                    <a:pt x="0" y="24"/>
                  </a:moveTo>
                  <a:lnTo>
                    <a:pt x="48" y="0"/>
                  </a:lnTo>
                  <a:lnTo>
                    <a:pt x="24" y="24"/>
                  </a:lnTo>
                  <a:lnTo>
                    <a:pt x="0" y="24"/>
                  </a:lnTo>
                  <a:close/>
                </a:path>
              </a:pathLst>
            </a:custGeom>
            <a:solidFill>
              <a:srgbClr val="000000"/>
            </a:solidFill>
            <a:ln w="9525">
              <a:solidFill>
                <a:srgbClr val="000000"/>
              </a:solidFill>
              <a:prstDash val="solid"/>
              <a:round/>
            </a:ln>
          </p:spPr>
          <p:txBody>
            <a:bodyPr>
              <a:noAutofit/>
            </a:bodyPr>
            <a:lstStyle/>
            <a:p>
              <a:pPr fontAlgn="ctr"/>
              <a:endParaRPr lang="en-US" altLang="zh-CN" dirty="0">
                <a:latin typeface="Huawei Sans" panose="020C0503030203020204" pitchFamily="34" charset="0"/>
              </a:endParaRPr>
            </a:p>
          </p:txBody>
        </p:sp>
        <p:sp>
          <p:nvSpPr>
            <p:cNvPr id="32" name="Rectangle 28"/>
            <p:cNvSpPr>
              <a:spLocks noChangeArrowheads="1"/>
            </p:cNvSpPr>
            <p:nvPr/>
          </p:nvSpPr>
          <p:spPr bwMode="auto">
            <a:xfrm>
              <a:off x="1763" y="1213"/>
              <a:ext cx="82"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4</a:t>
              </a:r>
              <a:endParaRPr kumimoji="1" lang="en-US" altLang="zh-CN" sz="4400" dirty="0">
                <a:latin typeface="Huawei Sans" panose="020C0503030203020204" pitchFamily="34" charset="0"/>
              </a:endParaRPr>
            </a:p>
          </p:txBody>
        </p:sp>
        <p:sp>
          <p:nvSpPr>
            <p:cNvPr id="33" name="Rectangle 29"/>
            <p:cNvSpPr>
              <a:spLocks noChangeArrowheads="1"/>
            </p:cNvSpPr>
            <p:nvPr/>
          </p:nvSpPr>
          <p:spPr bwMode="auto">
            <a:xfrm>
              <a:off x="4098" y="1417"/>
              <a:ext cx="261" cy="235"/>
            </a:xfrm>
            <a:prstGeom prst="rect">
              <a:avLst/>
            </a:prstGeom>
            <a:solidFill>
              <a:schemeClr val="bg1">
                <a:lumMod val="75000"/>
              </a:schemeClr>
            </a:solidFill>
            <a:ln w="9525">
              <a:noFill/>
              <a:miter lim="800000"/>
            </a:ln>
          </p:spPr>
          <p:txBody>
            <a:bodyPr>
              <a:noAutofit/>
            </a:bodyPr>
            <a:lstStyle/>
            <a:p>
              <a:pPr fontAlgn="ctr"/>
              <a:endParaRPr lang="en-US" altLang="zh-CN" dirty="0">
                <a:latin typeface="Huawei Sans" panose="020C0503030203020204" pitchFamily="34" charset="0"/>
              </a:endParaRPr>
            </a:p>
          </p:txBody>
        </p:sp>
        <p:sp>
          <p:nvSpPr>
            <p:cNvPr id="34" name="Rectangle 30"/>
            <p:cNvSpPr>
              <a:spLocks noChangeArrowheads="1"/>
            </p:cNvSpPr>
            <p:nvPr/>
          </p:nvSpPr>
          <p:spPr bwMode="auto">
            <a:xfrm>
              <a:off x="4130" y="1450"/>
              <a:ext cx="171"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latin typeface="Huawei Sans" panose="020C0503030203020204" pitchFamily="34" charset="0"/>
                </a:rPr>
                <a:t>K4</a:t>
              </a:r>
              <a:endParaRPr kumimoji="1" lang="en-US" altLang="zh-CN" sz="4400" dirty="0">
                <a:latin typeface="Huawei Sans" panose="020C0503030203020204" pitchFamily="34" charset="0"/>
              </a:endParaRPr>
            </a:p>
          </p:txBody>
        </p:sp>
        <p:sp>
          <p:nvSpPr>
            <p:cNvPr id="35" name="Rectangle 31"/>
            <p:cNvSpPr>
              <a:spLocks noChangeArrowheads="1"/>
            </p:cNvSpPr>
            <p:nvPr/>
          </p:nvSpPr>
          <p:spPr bwMode="auto">
            <a:xfrm>
              <a:off x="4342" y="2087"/>
              <a:ext cx="402" cy="17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800" dirty="0">
                  <a:solidFill>
                    <a:schemeClr val="bg1"/>
                  </a:solidFill>
                  <a:latin typeface="Huawei Sans" panose="020C0503030203020204" pitchFamily="34" charset="0"/>
                </a:rPr>
                <a:t>VC-12</a:t>
              </a:r>
              <a:endParaRPr kumimoji="1" lang="en-US" altLang="zh-CN" sz="4400" dirty="0">
                <a:solidFill>
                  <a:schemeClr val="bg1"/>
                </a:solidFill>
                <a:latin typeface="Huawei Sans" panose="020C0503030203020204" pitchFamily="34" charset="0"/>
              </a:endParaRPr>
            </a:p>
          </p:txBody>
        </p:sp>
      </p:grpSp>
      <p:sp>
        <p:nvSpPr>
          <p:cNvPr id="36" name="Text Box 54"/>
          <p:cNvSpPr txBox="1">
            <a:spLocks noChangeArrowheads="1"/>
          </p:cNvSpPr>
          <p:nvPr/>
        </p:nvSpPr>
        <p:spPr bwMode="auto">
          <a:xfrm>
            <a:off x="1387475" y="1781792"/>
            <a:ext cx="922047" cy="369332"/>
          </a:xfrm>
          <a:prstGeom prst="rect">
            <a:avLst/>
          </a:prstGeom>
          <a:noFill/>
          <a:ln w="9525" algn="ctr">
            <a:noFill/>
            <a:miter lim="800000"/>
          </a:ln>
          <a:effectLst/>
        </p:spPr>
        <p:txBody>
          <a:bodyPr wrap="none">
            <a:noAutofit/>
          </a:bodyPr>
          <a:lstStyle/>
          <a:p>
            <a:pPr fontAlgn="ctr">
              <a:lnSpc>
                <a:spcPct val="100000"/>
              </a:lnSpc>
              <a:spcAft>
                <a:spcPct val="0"/>
              </a:spcAft>
              <a:buSzTx/>
              <a:buFontTx/>
              <a:buNone/>
            </a:pPr>
            <a:r>
              <a:rPr lang="pt" sz="1800" dirty="0">
                <a:latin typeface="Huawei Sans" panose="020C0503030203020204" pitchFamily="34" charset="0"/>
              </a:rPr>
              <a:t>Byte V5</a:t>
            </a:r>
            <a:endParaRPr lang="en-US" sz="1800" dirty="0">
              <a:latin typeface="Huawei Sans" panose="020C0503030203020204" pitchFamily="34" charset="0"/>
            </a:endParaRPr>
          </a:p>
        </p:txBody>
      </p:sp>
      <p:sp>
        <p:nvSpPr>
          <p:cNvPr id="37" name="矩形 36"/>
          <p:cNvSpPr/>
          <p:nvPr/>
        </p:nvSpPr>
        <p:spPr bwMode="auto">
          <a:xfrm>
            <a:off x="2879726" y="1717650"/>
            <a:ext cx="5256212" cy="527845"/>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sz="1000" b="0" i="0" u="none" strike="noStrike" cap="none" normalizeH="0" baseline="0" dirty="0">
              <a:ln>
                <a:noFill/>
              </a:ln>
              <a:solidFill>
                <a:schemeClr val="tx1"/>
              </a:solidFill>
              <a:effectLst/>
              <a:latin typeface="Huawei Sans" panose="020C0503030203020204" pitchFamily="34" charset="0"/>
            </a:endParaRPr>
          </a:p>
        </p:txBody>
      </p:sp>
      <p:cxnSp>
        <p:nvCxnSpPr>
          <p:cNvPr id="38" name="直接连接符 37"/>
          <p:cNvCxnSpPr/>
          <p:nvPr/>
        </p:nvCxnSpPr>
        <p:spPr bwMode="auto">
          <a:xfrm>
            <a:off x="4137025" y="1717650"/>
            <a:ext cx="0" cy="5122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4745057" y="1725456"/>
            <a:ext cx="0" cy="5122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5367804" y="1734000"/>
            <a:ext cx="0" cy="5122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7378122" y="1717650"/>
            <a:ext cx="0" cy="5122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文本框 41"/>
          <p:cNvSpPr txBox="1"/>
          <p:nvPr/>
        </p:nvSpPr>
        <p:spPr bwMode="auto">
          <a:xfrm>
            <a:off x="3049588" y="1860550"/>
            <a:ext cx="919984" cy="316392"/>
          </a:xfrm>
          <a:prstGeom prst="rect">
            <a:avLst/>
          </a:prstGeom>
          <a:noFill/>
          <a:ln w="9525">
            <a:noFill/>
            <a:miter lim="800000"/>
          </a:ln>
        </p:spPr>
        <p:txBody>
          <a:bodyPr wrap="square" lIns="99980" tIns="49986" rIns="99980" bIns="49986" rtlCol="0">
            <a:noAutofit/>
          </a:bodyPr>
          <a:lstStyle/>
          <a:p>
            <a:pPr algn="ctr" defTabSz="1001395" eaLnBrk="0" fontAlgn="ctr" hangingPunct="0"/>
            <a:r>
              <a:rPr lang="pt" sz="1400" dirty="0">
                <a:solidFill>
                  <a:srgbClr val="000000"/>
                </a:solidFill>
                <a:latin typeface="Huawei Sans" panose="020C0503030203020204" pitchFamily="34" charset="0"/>
              </a:rPr>
              <a:t>BIP-2</a:t>
            </a:r>
            <a:endParaRPr lang="en-US" sz="1400" dirty="0">
              <a:solidFill>
                <a:srgbClr val="000000"/>
              </a:solidFill>
              <a:latin typeface="Huawei Sans" panose="020C0503030203020204" pitchFamily="34" charset="0"/>
            </a:endParaRPr>
          </a:p>
        </p:txBody>
      </p:sp>
      <p:sp>
        <p:nvSpPr>
          <p:cNvPr id="43" name="文本框 42"/>
          <p:cNvSpPr txBox="1"/>
          <p:nvPr/>
        </p:nvSpPr>
        <p:spPr bwMode="auto">
          <a:xfrm>
            <a:off x="4189281" y="1860550"/>
            <a:ext cx="503521" cy="316392"/>
          </a:xfrm>
          <a:prstGeom prst="rect">
            <a:avLst/>
          </a:prstGeom>
          <a:noFill/>
          <a:ln w="9525">
            <a:noFill/>
            <a:miter lim="800000"/>
          </a:ln>
        </p:spPr>
        <p:txBody>
          <a:bodyPr wrap="square" lIns="99980" tIns="49986" rIns="99980" bIns="49986" rtlCol="0">
            <a:noAutofit/>
          </a:bodyPr>
          <a:lstStyle/>
          <a:p>
            <a:pPr algn="ctr" defTabSz="1001395" eaLnBrk="0" fontAlgn="ctr" hangingPunct="0"/>
            <a:r>
              <a:rPr lang="pt" sz="1400" dirty="0">
                <a:solidFill>
                  <a:srgbClr val="000000"/>
                </a:solidFill>
                <a:latin typeface="Huawei Sans" panose="020C0503030203020204" pitchFamily="34" charset="0"/>
              </a:rPr>
              <a:t>REI</a:t>
            </a:r>
            <a:endParaRPr lang="en-US" sz="1400" dirty="0">
              <a:solidFill>
                <a:srgbClr val="000000"/>
              </a:solidFill>
              <a:latin typeface="Huawei Sans" panose="020C0503030203020204" pitchFamily="34" charset="0"/>
            </a:endParaRPr>
          </a:p>
        </p:txBody>
      </p:sp>
      <p:sp>
        <p:nvSpPr>
          <p:cNvPr id="44" name="文本框 43"/>
          <p:cNvSpPr txBox="1"/>
          <p:nvPr/>
        </p:nvSpPr>
        <p:spPr bwMode="auto">
          <a:xfrm>
            <a:off x="4838155" y="1860550"/>
            <a:ext cx="514933" cy="316392"/>
          </a:xfrm>
          <a:prstGeom prst="rect">
            <a:avLst/>
          </a:prstGeom>
          <a:noFill/>
          <a:ln w="9525">
            <a:noFill/>
            <a:miter lim="800000"/>
          </a:ln>
        </p:spPr>
        <p:txBody>
          <a:bodyPr wrap="square" lIns="99980" tIns="49986" rIns="99980" bIns="49986" rtlCol="0">
            <a:noAutofit/>
          </a:bodyPr>
          <a:lstStyle/>
          <a:p>
            <a:pPr algn="ctr" defTabSz="1001395" eaLnBrk="0" fontAlgn="ctr" hangingPunct="0"/>
            <a:r>
              <a:rPr lang="pt" sz="1400" dirty="0">
                <a:solidFill>
                  <a:srgbClr val="000000"/>
                </a:solidFill>
                <a:latin typeface="Huawei Sans" panose="020C0503030203020204" pitchFamily="34" charset="0"/>
              </a:rPr>
              <a:t>RFI</a:t>
            </a:r>
            <a:endParaRPr lang="en-US" sz="1400" dirty="0">
              <a:solidFill>
                <a:srgbClr val="000000"/>
              </a:solidFill>
              <a:latin typeface="Huawei Sans" panose="020C0503030203020204" pitchFamily="34" charset="0"/>
            </a:endParaRPr>
          </a:p>
        </p:txBody>
      </p:sp>
      <p:sp>
        <p:nvSpPr>
          <p:cNvPr id="45" name="文本框 44"/>
          <p:cNvSpPr txBox="1"/>
          <p:nvPr/>
        </p:nvSpPr>
        <p:spPr bwMode="auto">
          <a:xfrm>
            <a:off x="5816600" y="1860550"/>
            <a:ext cx="1412539" cy="316392"/>
          </a:xfrm>
          <a:prstGeom prst="rect">
            <a:avLst/>
          </a:prstGeom>
          <a:noFill/>
          <a:ln w="9525">
            <a:noFill/>
            <a:miter lim="800000"/>
          </a:ln>
        </p:spPr>
        <p:txBody>
          <a:bodyPr wrap="square" lIns="99980" tIns="49986" rIns="99980" bIns="49986" rtlCol="0">
            <a:noAutofit/>
          </a:bodyPr>
          <a:lstStyle/>
          <a:p>
            <a:pPr algn="ctr" defTabSz="1001395" eaLnBrk="0" fontAlgn="ctr" hangingPunct="0"/>
            <a:r>
              <a:rPr lang="pt" sz="1400" dirty="0">
                <a:solidFill>
                  <a:srgbClr val="000000"/>
                </a:solidFill>
                <a:latin typeface="Huawei Sans" panose="020C0503030203020204" pitchFamily="34" charset="0"/>
              </a:rPr>
              <a:t>Etiqueta única</a:t>
            </a:r>
            <a:endParaRPr lang="en-US" sz="1400" dirty="0">
              <a:solidFill>
                <a:srgbClr val="000000"/>
              </a:solidFill>
              <a:latin typeface="Huawei Sans" panose="020C0503030203020204" pitchFamily="34" charset="0"/>
            </a:endParaRPr>
          </a:p>
        </p:txBody>
      </p:sp>
      <p:sp>
        <p:nvSpPr>
          <p:cNvPr id="46" name="文本框 45"/>
          <p:cNvSpPr txBox="1"/>
          <p:nvPr/>
        </p:nvSpPr>
        <p:spPr bwMode="auto">
          <a:xfrm>
            <a:off x="7511382" y="1860550"/>
            <a:ext cx="575104" cy="316392"/>
          </a:xfrm>
          <a:prstGeom prst="rect">
            <a:avLst/>
          </a:prstGeom>
          <a:noFill/>
          <a:ln w="9525">
            <a:noFill/>
            <a:miter lim="800000"/>
          </a:ln>
        </p:spPr>
        <p:txBody>
          <a:bodyPr wrap="square" lIns="99980" tIns="49986" rIns="99980" bIns="49986" rtlCol="0">
            <a:noAutofit/>
          </a:bodyPr>
          <a:lstStyle/>
          <a:p>
            <a:pPr algn="ctr" defTabSz="1001395" eaLnBrk="0" fontAlgn="ctr" hangingPunct="0"/>
            <a:r>
              <a:rPr lang="pt" sz="1400" dirty="0">
                <a:solidFill>
                  <a:srgbClr val="000000"/>
                </a:solidFill>
                <a:latin typeface="Huawei Sans" panose="020C0503030203020204" pitchFamily="34" charset="0"/>
              </a:rPr>
              <a:t>RDI</a:t>
            </a:r>
            <a:endParaRPr lang="en-US" sz="1400" dirty="0">
              <a:solidFill>
                <a:srgbClr val="000000"/>
              </a:solidFill>
              <a:latin typeface="Huawei Sans" panose="020C0503030203020204" pitchFamily="34" charset="0"/>
            </a:endParaRPr>
          </a:p>
        </p:txBody>
      </p:sp>
    </p:spTree>
    <p:extLst>
      <p:ext uri="{BB962C8B-B14F-4D97-AF65-F5344CB8AC3E}">
        <p14:creationId xmlns:p14="http://schemas.microsoft.com/office/powerpoint/2010/main" val="1854518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Ponteiro</a:t>
            </a:r>
            <a:endParaRPr lang="en-US" dirty="0">
              <a:latin typeface="Huawei Sans" panose="020C0503030203020204" pitchFamily="34" charset="0"/>
            </a:endParaRPr>
          </a:p>
        </p:txBody>
      </p:sp>
      <p:graphicFrame>
        <p:nvGraphicFramePr>
          <p:cNvPr id="5" name="图示 4"/>
          <p:cNvGraphicFramePr/>
          <p:nvPr>
            <p:extLst>
              <p:ext uri="{D42A27DB-BD31-4B8C-83A1-F6EECF244321}">
                <p14:modId xmlns:p14="http://schemas.microsoft.com/office/powerpoint/2010/main" val="3501942309"/>
              </p:ext>
            </p:extLst>
          </p:nvPr>
        </p:nvGraphicFramePr>
        <p:xfrm>
          <a:off x="3096126" y="1481016"/>
          <a:ext cx="5358063" cy="2506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p:cNvSpPr txBox="1"/>
          <p:nvPr/>
        </p:nvSpPr>
        <p:spPr>
          <a:xfrm>
            <a:off x="3218767" y="3892529"/>
            <a:ext cx="7423675" cy="369332"/>
          </a:xfrm>
          <a:prstGeom prst="rect">
            <a:avLst/>
          </a:prstGeom>
          <a:noFill/>
        </p:spPr>
        <p:txBody>
          <a:bodyPr wrap="square" rtlCol="0">
            <a:noAutofit/>
          </a:bodyPr>
          <a:lstStyle/>
          <a:p>
            <a:pPr fontAlgn="ctr"/>
            <a:r>
              <a:rPr lang="pt" dirty="0">
                <a:latin typeface="Huawei Sans" panose="020C0503030203020204" pitchFamily="34" charset="0"/>
              </a:rPr>
              <a:t>O ponteiro da unidade de administração (AU-PTR) é usado para indicar a posição de um VC-4 em um AU-4.</a:t>
            </a:r>
            <a:endParaRPr lang="en-US" altLang="zh-CN" dirty="0">
              <a:latin typeface="Huawei Sans" panose="020C0503030203020204" pitchFamily="34" charset="0"/>
            </a:endParaRPr>
          </a:p>
        </p:txBody>
      </p:sp>
      <p:sp>
        <p:nvSpPr>
          <p:cNvPr id="9" name="文本框 8"/>
          <p:cNvSpPr txBox="1"/>
          <p:nvPr/>
        </p:nvSpPr>
        <p:spPr>
          <a:xfrm>
            <a:off x="3218768" y="4611288"/>
            <a:ext cx="7423676" cy="369332"/>
          </a:xfrm>
          <a:prstGeom prst="rect">
            <a:avLst/>
          </a:prstGeom>
          <a:noFill/>
        </p:spPr>
        <p:txBody>
          <a:bodyPr wrap="square" rtlCol="0">
            <a:noAutofit/>
          </a:bodyPr>
          <a:lstStyle/>
          <a:p>
            <a:pPr lvl="0" fontAlgn="ctr"/>
            <a:r>
              <a:rPr lang="pt" dirty="0">
                <a:latin typeface="Huawei Sans" panose="020C0503030203020204" pitchFamily="34" charset="0"/>
              </a:rPr>
              <a:t>O ponteiro da unidade tributária (TU-PTR) é usado para indicar a posição de um VC-12 em um TU-12.</a:t>
            </a:r>
            <a:endParaRPr lang="en-US" altLang="zh-CN" dirty="0">
              <a:latin typeface="Huawei Sans" panose="020C0503030203020204" pitchFamily="34" charset="0"/>
            </a:endParaRPr>
          </a:p>
        </p:txBody>
      </p:sp>
      <p:sp>
        <p:nvSpPr>
          <p:cNvPr id="10" name="文本框 9"/>
          <p:cNvSpPr txBox="1"/>
          <p:nvPr/>
        </p:nvSpPr>
        <p:spPr>
          <a:xfrm>
            <a:off x="3218768" y="5254748"/>
            <a:ext cx="7423676" cy="369332"/>
          </a:xfrm>
          <a:prstGeom prst="rect">
            <a:avLst/>
          </a:prstGeom>
          <a:noFill/>
        </p:spPr>
        <p:txBody>
          <a:bodyPr wrap="square" rtlCol="0">
            <a:noAutofit/>
          </a:bodyPr>
          <a:lstStyle/>
          <a:p>
            <a:pPr defTabSz="1001395" eaLnBrk="0" fontAlgn="ctr" hangingPunct="0"/>
            <a:r>
              <a:rPr lang="pt" dirty="0">
                <a:latin typeface="Huawei Sans" panose="020C0503030203020204" pitchFamily="34" charset="0"/>
              </a:rPr>
              <a:t>Juntamente com os bytes de enquadramento A1 e A2, os ponteiros são usados para eliminar diretamente sinais de baixa velocidade de sinais STM-N de alta velocidade.</a:t>
            </a:r>
            <a:endParaRPr lang="en-US" altLang="zh-CN" dirty="0">
              <a:solidFill>
                <a:srgbClr val="000000"/>
              </a:solidFill>
              <a:latin typeface="Huawei Sans" panose="020C0503030203020204" pitchFamily="34" charset="0"/>
              <a:cs typeface="Arial" panose="020B0604020202020204" pitchFamily="34" charset="0"/>
            </a:endParaRPr>
          </a:p>
        </p:txBody>
      </p:sp>
    </p:spTree>
    <p:extLst>
      <p:ext uri="{BB962C8B-B14F-4D97-AF65-F5344CB8AC3E}">
        <p14:creationId xmlns:p14="http://schemas.microsoft.com/office/powerpoint/2010/main" val="3300497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noAutofit/>
          </a:bodyPr>
          <a:lstStyle/>
          <a:p>
            <a:r>
              <a:rPr lang="pt" dirty="0">
                <a:latin typeface="Huawei Sans" panose="020C0503030203020204" pitchFamily="34" charset="0"/>
              </a:rPr>
              <a:t>(Pergunta de resposta única) Qual dos seguintes bytes é usado para monitoramento de erros de bit em um caminho de ordem superior?</a:t>
            </a:r>
          </a:p>
          <a:p>
            <a:pPr marL="744537" lvl="1" indent="-342900">
              <a:buFont typeface="+mj-lt"/>
              <a:buAutoNum type="alphaUcPeriod"/>
            </a:pPr>
            <a:r>
              <a:rPr lang="pt" dirty="0">
                <a:latin typeface="Huawei Sans" panose="020C0503030203020204" pitchFamily="34" charset="0"/>
              </a:rPr>
              <a:t>B2</a:t>
            </a:r>
          </a:p>
          <a:p>
            <a:pPr marL="744537" lvl="1" indent="-342900">
              <a:buFont typeface="+mj-lt"/>
              <a:buAutoNum type="alphaUcPeriod"/>
            </a:pPr>
            <a:r>
              <a:rPr lang="pt" dirty="0">
                <a:latin typeface="Huawei Sans" panose="020C0503030203020204" pitchFamily="34" charset="0"/>
              </a:rPr>
              <a:t>B3</a:t>
            </a:r>
          </a:p>
          <a:p>
            <a:pPr marL="744537" lvl="1" indent="-342900">
              <a:buFont typeface="+mj-lt"/>
              <a:buAutoNum type="alphaUcPeriod"/>
            </a:pPr>
            <a:r>
              <a:rPr lang="pt" dirty="0">
                <a:latin typeface="Huawei Sans" panose="020C0503030203020204" pitchFamily="34" charset="0"/>
              </a:rPr>
              <a:t>B1</a:t>
            </a:r>
          </a:p>
          <a:p>
            <a:pPr marL="744537" lvl="1" indent="-342900">
              <a:buFont typeface="+mj-lt"/>
              <a:buAutoNum type="alphaUcPeriod"/>
            </a:pPr>
            <a:r>
              <a:rPr lang="pt" dirty="0">
                <a:latin typeface="Huawei Sans" panose="020C0503030203020204" pitchFamily="34" charset="0"/>
              </a:rPr>
              <a:t>V5</a:t>
            </a:r>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1054119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 dirty="0">
                <a:solidFill>
                  <a:schemeClr val="bg1">
                    <a:lumMod val="50000"/>
                  </a:schemeClr>
                </a:solidFill>
                <a:latin typeface="Huawei Sans" panose="020C0503030203020204" pitchFamily="34" charset="0"/>
              </a:rPr>
              <a:t>Visão geral do SDH</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Estrutura do quadro SDH e procedimento de multiplexação</a:t>
            </a:r>
          </a:p>
          <a:p>
            <a:r>
              <a:rPr lang="pt" dirty="0">
                <a:solidFill>
                  <a:schemeClr val="bg1">
                    <a:lumMod val="50000"/>
                  </a:schemeClr>
                </a:solidFill>
                <a:latin typeface="Huawei Sans" panose="020C0503030203020204" pitchFamily="34" charset="0"/>
              </a:rPr>
              <a:t>Despesas gerais e ponteiros</a:t>
            </a:r>
          </a:p>
          <a:p>
            <a:r>
              <a:rPr lang="pt" b="1" dirty="0">
                <a:latin typeface="Huawei Sans" panose="020C0503030203020204" pitchFamily="34" charset="0"/>
              </a:rPr>
              <a:t>Módulos Funcionais Lógicos</a:t>
            </a:r>
            <a:endParaRPr lang="en-US" altLang="zh-CN" b="1" dirty="0">
              <a:latin typeface="Huawei Sans" panose="020C0503030203020204" pitchFamily="34" charset="0"/>
            </a:endParaRPr>
          </a:p>
          <a:p>
            <a:r>
              <a:rPr lang="pt" dirty="0">
                <a:solidFill>
                  <a:schemeClr val="bg1">
                    <a:lumMod val="50000"/>
                  </a:schemeClr>
                </a:solidFill>
                <a:latin typeface="Huawei Sans" panose="020C0503030203020204" pitchFamily="34" charset="0"/>
              </a:rPr>
              <a:t>Aplicação de camadas de trilha SDH e </a:t>
            </a:r>
            <a:r>
              <a:rPr lang="pt-BR" dirty="0">
                <a:solidFill>
                  <a:schemeClr val="bg1">
                    <a:lumMod val="50000"/>
                  </a:schemeClr>
                </a:solidFill>
                <a:latin typeface="Huawei Sans" panose="020C0503030203020204" pitchFamily="34" charset="0"/>
              </a:rPr>
              <a:t>cabeçalho</a:t>
            </a:r>
            <a:r>
              <a:rPr lang="pt" dirty="0">
                <a:solidFill>
                  <a:schemeClr val="bg1">
                    <a:lumMod val="50000"/>
                  </a:schemeClr>
                </a:solidFill>
                <a:latin typeface="Huawei Sans" panose="020C0503030203020204" pitchFamily="34" charset="0"/>
              </a:rPr>
              <a:t>s</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Tecnologia PCM</a:t>
            </a:r>
            <a:endParaRPr lang="en-US" altLang="zh-CN" dirty="0">
              <a:solidFill>
                <a:schemeClr val="bg1">
                  <a:lumMod val="50000"/>
                </a:schemeClr>
              </a:solidFill>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695193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Autofit/>
          </a:bodyPr>
          <a:lstStyle/>
          <a:p>
            <a:pPr fontAlgn="ctr"/>
            <a:r>
              <a:rPr lang="pt" dirty="0">
                <a:latin typeface="Huawei Sans" panose="020C0503030203020204" pitchFamily="34" charset="0"/>
              </a:rPr>
              <a:t>Módulos Funcionais Típicos de um Dispositivo TM</a:t>
            </a:r>
            <a:endParaRPr lang="en-US" altLang="zh-CN" dirty="0">
              <a:latin typeface="Huawei Sans" panose="020C0503030203020204" pitchFamily="34" charset="0"/>
            </a:endParaRPr>
          </a:p>
        </p:txBody>
      </p:sp>
      <p:grpSp>
        <p:nvGrpSpPr>
          <p:cNvPr id="2" name="组合 1"/>
          <p:cNvGrpSpPr/>
          <p:nvPr/>
        </p:nvGrpSpPr>
        <p:grpSpPr>
          <a:xfrm>
            <a:off x="1326381" y="1389974"/>
            <a:ext cx="8198118" cy="4730750"/>
            <a:chOff x="983481" y="1366161"/>
            <a:chExt cx="8198118" cy="4730750"/>
          </a:xfrm>
        </p:grpSpPr>
        <p:sp>
          <p:nvSpPr>
            <p:cNvPr id="9" name="Rectangle 2"/>
            <p:cNvSpPr>
              <a:spLocks noChangeArrowheads="1"/>
            </p:cNvSpPr>
            <p:nvPr/>
          </p:nvSpPr>
          <p:spPr bwMode="auto">
            <a:xfrm>
              <a:off x="6741611" y="3775986"/>
              <a:ext cx="1406525" cy="695325"/>
            </a:xfrm>
            <a:prstGeom prst="rect">
              <a:avLst/>
            </a:prstGeom>
            <a:solidFill>
              <a:srgbClr val="DDDDDD"/>
            </a:solidFill>
            <a:ln w="8001">
              <a:solidFill>
                <a:srgbClr val="969696"/>
              </a:solidFill>
              <a:miter lim="800000"/>
            </a:ln>
          </p:spPr>
          <p:txBody>
            <a:bodyPr>
              <a:noAutofit/>
            </a:bodyPr>
            <a:lstStyle/>
            <a:p>
              <a:pPr fontAlgn="ctr"/>
              <a:endParaRPr lang="en-US" altLang="zh-CN" sz="1200" dirty="0">
                <a:latin typeface="Huawei Sans" panose="020C0503030203020204" pitchFamily="34" charset="0"/>
              </a:endParaRPr>
            </a:p>
          </p:txBody>
        </p:sp>
        <p:sp>
          <p:nvSpPr>
            <p:cNvPr id="10" name="Rectangle 3"/>
            <p:cNvSpPr>
              <a:spLocks noChangeArrowheads="1"/>
            </p:cNvSpPr>
            <p:nvPr/>
          </p:nvSpPr>
          <p:spPr bwMode="auto">
            <a:xfrm>
              <a:off x="3536449" y="3775986"/>
              <a:ext cx="2284413" cy="695325"/>
            </a:xfrm>
            <a:prstGeom prst="rect">
              <a:avLst/>
            </a:prstGeom>
            <a:solidFill>
              <a:srgbClr val="DDDDDD"/>
            </a:solidFill>
            <a:ln w="8001">
              <a:solidFill>
                <a:srgbClr val="969696"/>
              </a:solidFill>
              <a:miter lim="800000"/>
            </a:ln>
          </p:spPr>
          <p:txBody>
            <a:bodyPr>
              <a:noAutofit/>
            </a:bodyPr>
            <a:lstStyle/>
            <a:p>
              <a:pPr fontAlgn="ctr"/>
              <a:endParaRPr lang="en-US" altLang="zh-CN" sz="1200" dirty="0">
                <a:latin typeface="Huawei Sans" panose="020C0503030203020204" pitchFamily="34" charset="0"/>
              </a:endParaRPr>
            </a:p>
          </p:txBody>
        </p:sp>
        <p:sp>
          <p:nvSpPr>
            <p:cNvPr id="11" name="Rectangle 4"/>
            <p:cNvSpPr>
              <a:spLocks noChangeArrowheads="1"/>
            </p:cNvSpPr>
            <p:nvPr/>
          </p:nvSpPr>
          <p:spPr bwMode="auto">
            <a:xfrm>
              <a:off x="3536449" y="2707599"/>
              <a:ext cx="4611688" cy="695325"/>
            </a:xfrm>
            <a:prstGeom prst="rect">
              <a:avLst/>
            </a:prstGeom>
            <a:solidFill>
              <a:srgbClr val="DDDDDD"/>
            </a:solidFill>
            <a:ln w="8001">
              <a:solidFill>
                <a:srgbClr val="969696"/>
              </a:solidFill>
              <a:miter lim="800000"/>
            </a:ln>
          </p:spPr>
          <p:txBody>
            <a:bodyPr>
              <a:noAutofit/>
            </a:bodyPr>
            <a:lstStyle/>
            <a:p>
              <a:pPr fontAlgn="ctr"/>
              <a:endParaRPr lang="en-US" altLang="zh-CN" sz="1200" dirty="0">
                <a:latin typeface="Huawei Sans" panose="020C0503030203020204" pitchFamily="34" charset="0"/>
              </a:endParaRPr>
            </a:p>
          </p:txBody>
        </p:sp>
        <p:sp>
          <p:nvSpPr>
            <p:cNvPr id="12" name="Line 5"/>
            <p:cNvSpPr>
              <a:spLocks noChangeShapeType="1"/>
            </p:cNvSpPr>
            <p:nvPr/>
          </p:nvSpPr>
          <p:spPr bwMode="auto">
            <a:xfrm>
              <a:off x="3217361" y="5144411"/>
              <a:ext cx="1652588" cy="1588"/>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13" name="Line 6"/>
            <p:cNvSpPr>
              <a:spLocks noChangeShapeType="1"/>
            </p:cNvSpPr>
            <p:nvPr/>
          </p:nvSpPr>
          <p:spPr bwMode="auto">
            <a:xfrm>
              <a:off x="6179636" y="4907874"/>
              <a:ext cx="1260475" cy="1588"/>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14" name="Freeform 7"/>
            <p:cNvSpPr/>
            <p:nvPr/>
          </p:nvSpPr>
          <p:spPr bwMode="auto">
            <a:xfrm>
              <a:off x="3533274" y="3061611"/>
              <a:ext cx="4937125" cy="12700"/>
            </a:xfrm>
            <a:custGeom>
              <a:avLst/>
              <a:gdLst/>
              <a:ahLst/>
              <a:cxnLst>
                <a:cxn ang="0">
                  <a:pos x="0" y="0"/>
                </a:cxn>
                <a:cxn ang="0">
                  <a:pos x="3103" y="0"/>
                </a:cxn>
                <a:cxn ang="0">
                  <a:pos x="3103" y="9"/>
                </a:cxn>
              </a:cxnLst>
              <a:rect l="0" t="0" r="r" b="b"/>
              <a:pathLst>
                <a:path w="3103" h="9">
                  <a:moveTo>
                    <a:pt x="0" y="0"/>
                  </a:moveTo>
                  <a:lnTo>
                    <a:pt x="3103" y="0"/>
                  </a:lnTo>
                  <a:lnTo>
                    <a:pt x="3103" y="9"/>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15" name="Freeform 8"/>
            <p:cNvSpPr/>
            <p:nvPr/>
          </p:nvSpPr>
          <p:spPr bwMode="auto">
            <a:xfrm>
              <a:off x="3618999" y="3255286"/>
              <a:ext cx="5268913" cy="869950"/>
            </a:xfrm>
            <a:custGeom>
              <a:avLst/>
              <a:gdLst/>
              <a:ahLst/>
              <a:cxnLst>
                <a:cxn ang="0">
                  <a:pos x="0" y="581"/>
                </a:cxn>
                <a:cxn ang="0">
                  <a:pos x="3312" y="581"/>
                </a:cxn>
                <a:cxn ang="0">
                  <a:pos x="3312" y="0"/>
                </a:cxn>
              </a:cxnLst>
              <a:rect l="0" t="0" r="r" b="b"/>
              <a:pathLst>
                <a:path w="3312" h="581">
                  <a:moveTo>
                    <a:pt x="0" y="581"/>
                  </a:moveTo>
                  <a:lnTo>
                    <a:pt x="3312" y="581"/>
                  </a:lnTo>
                  <a:lnTo>
                    <a:pt x="3312"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16" name="Rectangle 9"/>
            <p:cNvSpPr>
              <a:spLocks noChangeArrowheads="1"/>
            </p:cNvSpPr>
            <p:nvPr/>
          </p:nvSpPr>
          <p:spPr bwMode="auto">
            <a:xfrm>
              <a:off x="3536449" y="1616986"/>
              <a:ext cx="4611688" cy="696913"/>
            </a:xfrm>
            <a:prstGeom prst="rect">
              <a:avLst/>
            </a:prstGeom>
            <a:solidFill>
              <a:srgbClr val="DDDDDD"/>
            </a:solidFill>
            <a:ln w="8001">
              <a:solidFill>
                <a:srgbClr val="969696"/>
              </a:solidFill>
              <a:miter lim="800000"/>
            </a:ln>
          </p:spPr>
          <p:txBody>
            <a:bodyPr>
              <a:noAutofit/>
            </a:bodyPr>
            <a:lstStyle/>
            <a:p>
              <a:pPr fontAlgn="ctr"/>
              <a:endParaRPr lang="en-US" altLang="zh-CN" sz="1200" dirty="0">
                <a:latin typeface="Huawei Sans" panose="020C0503030203020204" pitchFamily="34" charset="0"/>
              </a:endParaRPr>
            </a:p>
          </p:txBody>
        </p:sp>
        <p:sp>
          <p:nvSpPr>
            <p:cNvPr id="17" name="Line 10"/>
            <p:cNvSpPr>
              <a:spLocks noChangeShapeType="1"/>
            </p:cNvSpPr>
            <p:nvPr/>
          </p:nvSpPr>
          <p:spPr bwMode="auto">
            <a:xfrm>
              <a:off x="3533274" y="1961474"/>
              <a:ext cx="5343525" cy="1588"/>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18" name="Rectangle 11"/>
            <p:cNvSpPr>
              <a:spLocks noChangeArrowheads="1"/>
            </p:cNvSpPr>
            <p:nvPr/>
          </p:nvSpPr>
          <p:spPr bwMode="auto">
            <a:xfrm>
              <a:off x="3768224" y="1775736"/>
              <a:ext cx="550863" cy="355600"/>
            </a:xfrm>
            <a:prstGeom prst="rect">
              <a:avLst/>
            </a:prstGeom>
            <a:solidFill>
              <a:srgbClr val="00B0F0"/>
            </a:solidFill>
            <a:ln w="17526">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19" name="Rectangle 12"/>
            <p:cNvSpPr>
              <a:spLocks noChangeArrowheads="1"/>
            </p:cNvSpPr>
            <p:nvPr/>
          </p:nvSpPr>
          <p:spPr bwMode="auto">
            <a:xfrm>
              <a:off x="3782511" y="2856824"/>
              <a:ext cx="550863" cy="35877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0" name="Rectangle 13"/>
            <p:cNvSpPr>
              <a:spLocks noChangeArrowheads="1"/>
            </p:cNvSpPr>
            <p:nvPr/>
          </p:nvSpPr>
          <p:spPr bwMode="auto">
            <a:xfrm>
              <a:off x="3782511" y="3933149"/>
              <a:ext cx="550863" cy="357188"/>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1" name="Rectangle 14"/>
            <p:cNvSpPr>
              <a:spLocks noChangeArrowheads="1"/>
            </p:cNvSpPr>
            <p:nvPr/>
          </p:nvSpPr>
          <p:spPr bwMode="auto">
            <a:xfrm>
              <a:off x="3793624" y="4953911"/>
              <a:ext cx="555625" cy="357188"/>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lnSpc>
                  <a:spcPct val="100000"/>
                </a:lnSpc>
                <a:spcAft>
                  <a:spcPct val="0"/>
                </a:spcAft>
                <a:buSzTx/>
                <a:buFontTx/>
                <a:buNone/>
              </a:pPr>
              <a:endParaRPr kumimoji="1" lang="en-US" altLang="zh-CN" sz="1200" dirty="0">
                <a:latin typeface="Huawei Sans" panose="020C0503030203020204" pitchFamily="34" charset="0"/>
              </a:endParaRPr>
            </a:p>
          </p:txBody>
        </p:sp>
        <p:sp>
          <p:nvSpPr>
            <p:cNvPr id="22" name="Rectangle 15"/>
            <p:cNvSpPr>
              <a:spLocks noChangeArrowheads="1"/>
            </p:cNvSpPr>
            <p:nvPr/>
          </p:nvSpPr>
          <p:spPr bwMode="auto">
            <a:xfrm>
              <a:off x="4704849" y="1793199"/>
              <a:ext cx="555625" cy="355600"/>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3" name="Rectangle 16"/>
            <p:cNvSpPr>
              <a:spLocks noChangeArrowheads="1"/>
            </p:cNvSpPr>
            <p:nvPr/>
          </p:nvSpPr>
          <p:spPr bwMode="auto">
            <a:xfrm>
              <a:off x="4704849" y="2856824"/>
              <a:ext cx="555625" cy="35877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4" name="Rectangle 17"/>
            <p:cNvSpPr>
              <a:spLocks noChangeArrowheads="1"/>
            </p:cNvSpPr>
            <p:nvPr/>
          </p:nvSpPr>
          <p:spPr bwMode="auto">
            <a:xfrm>
              <a:off x="4514349" y="3933149"/>
              <a:ext cx="554038" cy="357188"/>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5" name="Rectangle 18"/>
            <p:cNvSpPr>
              <a:spLocks noChangeArrowheads="1"/>
            </p:cNvSpPr>
            <p:nvPr/>
          </p:nvSpPr>
          <p:spPr bwMode="auto">
            <a:xfrm>
              <a:off x="6536824" y="1793199"/>
              <a:ext cx="552450" cy="355600"/>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6" name="Rectangle 19"/>
            <p:cNvSpPr>
              <a:spLocks noChangeArrowheads="1"/>
            </p:cNvSpPr>
            <p:nvPr/>
          </p:nvSpPr>
          <p:spPr bwMode="auto">
            <a:xfrm>
              <a:off x="7451224" y="4738011"/>
              <a:ext cx="554038" cy="360363"/>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7" name="Rectangle 20"/>
            <p:cNvSpPr>
              <a:spLocks noChangeArrowheads="1"/>
            </p:cNvSpPr>
            <p:nvPr/>
          </p:nvSpPr>
          <p:spPr bwMode="auto">
            <a:xfrm>
              <a:off x="5989136" y="3933149"/>
              <a:ext cx="554038" cy="357188"/>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8" name="Rectangle 21"/>
            <p:cNvSpPr>
              <a:spLocks noChangeArrowheads="1"/>
            </p:cNvSpPr>
            <p:nvPr/>
          </p:nvSpPr>
          <p:spPr bwMode="auto">
            <a:xfrm>
              <a:off x="6790824" y="3933149"/>
              <a:ext cx="554038" cy="357188"/>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29" name="Rectangle 22"/>
            <p:cNvSpPr>
              <a:spLocks noChangeArrowheads="1"/>
            </p:cNvSpPr>
            <p:nvPr/>
          </p:nvSpPr>
          <p:spPr bwMode="auto">
            <a:xfrm>
              <a:off x="5633536" y="1793199"/>
              <a:ext cx="554038" cy="355600"/>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30" name="Rectangle 23"/>
            <p:cNvSpPr>
              <a:spLocks noChangeArrowheads="1"/>
            </p:cNvSpPr>
            <p:nvPr/>
          </p:nvSpPr>
          <p:spPr bwMode="auto">
            <a:xfrm>
              <a:off x="6574924" y="4738011"/>
              <a:ext cx="555625" cy="360363"/>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31" name="Rectangle 24"/>
            <p:cNvSpPr>
              <a:spLocks noChangeArrowheads="1"/>
            </p:cNvSpPr>
            <p:nvPr/>
          </p:nvSpPr>
          <p:spPr bwMode="auto">
            <a:xfrm>
              <a:off x="5217611" y="3933149"/>
              <a:ext cx="549275" cy="357188"/>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32" name="Rectangle 25"/>
            <p:cNvSpPr>
              <a:spLocks noChangeArrowheads="1"/>
            </p:cNvSpPr>
            <p:nvPr/>
          </p:nvSpPr>
          <p:spPr bwMode="auto">
            <a:xfrm>
              <a:off x="7451224" y="1793199"/>
              <a:ext cx="554038" cy="355600"/>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33" name="Rectangle 26"/>
            <p:cNvSpPr>
              <a:spLocks noChangeArrowheads="1"/>
            </p:cNvSpPr>
            <p:nvPr/>
          </p:nvSpPr>
          <p:spPr bwMode="auto">
            <a:xfrm>
              <a:off x="8489449" y="2804436"/>
              <a:ext cx="692150" cy="427038"/>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34" name="Rectangle 28"/>
            <p:cNvSpPr>
              <a:spLocks noChangeArrowheads="1"/>
            </p:cNvSpPr>
            <p:nvPr/>
          </p:nvSpPr>
          <p:spPr bwMode="auto">
            <a:xfrm>
              <a:off x="7505199" y="3933149"/>
              <a:ext cx="500063" cy="357188"/>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35" name="Rectangle 29"/>
            <p:cNvSpPr>
              <a:spLocks noChangeArrowheads="1"/>
            </p:cNvSpPr>
            <p:nvPr/>
          </p:nvSpPr>
          <p:spPr bwMode="auto">
            <a:xfrm>
              <a:off x="3041149" y="1742399"/>
              <a:ext cx="311150"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STM</a:t>
              </a:r>
              <a:endParaRPr kumimoji="1" lang="en-US" altLang="zh-CN" sz="1200" dirty="0">
                <a:latin typeface="Huawei Sans" panose="020C0503030203020204" pitchFamily="34" charset="0"/>
              </a:endParaRPr>
            </a:p>
          </p:txBody>
        </p:sp>
        <p:sp>
          <p:nvSpPr>
            <p:cNvPr id="36" name="Rectangle 30"/>
            <p:cNvSpPr>
              <a:spLocks noChangeArrowheads="1"/>
            </p:cNvSpPr>
            <p:nvPr/>
          </p:nvSpPr>
          <p:spPr bwMode="auto">
            <a:xfrm>
              <a:off x="3599949" y="1777324"/>
              <a:ext cx="101600"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A</a:t>
              </a:r>
              <a:endParaRPr lang="en-US" sz="1200" dirty="0">
                <a:solidFill>
                  <a:srgbClr val="000000"/>
                </a:solidFill>
                <a:latin typeface="Huawei Sans" panose="020C0503030203020204" pitchFamily="34" charset="0"/>
              </a:endParaRPr>
            </a:p>
          </p:txBody>
        </p:sp>
        <p:sp>
          <p:nvSpPr>
            <p:cNvPr id="37" name="Rectangle 31"/>
            <p:cNvSpPr>
              <a:spLocks noChangeArrowheads="1"/>
            </p:cNvSpPr>
            <p:nvPr/>
          </p:nvSpPr>
          <p:spPr bwMode="auto">
            <a:xfrm>
              <a:off x="4466724" y="1777324"/>
              <a:ext cx="93663"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B</a:t>
              </a:r>
              <a:endParaRPr lang="en-US" sz="1200" dirty="0">
                <a:solidFill>
                  <a:srgbClr val="000000"/>
                </a:solidFill>
                <a:latin typeface="Huawei Sans" panose="020C0503030203020204" pitchFamily="34" charset="0"/>
              </a:endParaRPr>
            </a:p>
          </p:txBody>
        </p:sp>
        <p:sp>
          <p:nvSpPr>
            <p:cNvPr id="38" name="Rectangle 32"/>
            <p:cNvSpPr>
              <a:spLocks noChangeArrowheads="1"/>
            </p:cNvSpPr>
            <p:nvPr/>
          </p:nvSpPr>
          <p:spPr bwMode="auto">
            <a:xfrm>
              <a:off x="5377949" y="1790024"/>
              <a:ext cx="95250"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C</a:t>
              </a:r>
              <a:endParaRPr lang="en-US" sz="1200" dirty="0">
                <a:solidFill>
                  <a:srgbClr val="000000"/>
                </a:solidFill>
                <a:latin typeface="Huawei Sans" panose="020C0503030203020204" pitchFamily="34" charset="0"/>
              </a:endParaRPr>
            </a:p>
          </p:txBody>
        </p:sp>
        <p:sp>
          <p:nvSpPr>
            <p:cNvPr id="39" name="Rectangle 33"/>
            <p:cNvSpPr>
              <a:spLocks noChangeArrowheads="1"/>
            </p:cNvSpPr>
            <p:nvPr/>
          </p:nvSpPr>
          <p:spPr bwMode="auto">
            <a:xfrm>
              <a:off x="6305049" y="1790024"/>
              <a:ext cx="112713"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D</a:t>
              </a:r>
              <a:endParaRPr lang="en-US" sz="1200" dirty="0">
                <a:solidFill>
                  <a:srgbClr val="000000"/>
                </a:solidFill>
                <a:latin typeface="Huawei Sans" panose="020C0503030203020204" pitchFamily="34" charset="0"/>
              </a:endParaRPr>
            </a:p>
          </p:txBody>
        </p:sp>
        <p:sp>
          <p:nvSpPr>
            <p:cNvPr id="40" name="Rectangle 34"/>
            <p:cNvSpPr>
              <a:spLocks noChangeArrowheads="1"/>
            </p:cNvSpPr>
            <p:nvPr/>
          </p:nvSpPr>
          <p:spPr bwMode="auto">
            <a:xfrm>
              <a:off x="7221036" y="1790024"/>
              <a:ext cx="8572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E</a:t>
              </a:r>
              <a:endParaRPr lang="en-US" sz="1200" dirty="0">
                <a:solidFill>
                  <a:srgbClr val="000000"/>
                </a:solidFill>
                <a:latin typeface="Huawei Sans" panose="020C0503030203020204" pitchFamily="34" charset="0"/>
              </a:endParaRPr>
            </a:p>
          </p:txBody>
        </p:sp>
        <p:sp>
          <p:nvSpPr>
            <p:cNvPr id="41" name="Rectangle 35"/>
            <p:cNvSpPr>
              <a:spLocks noChangeArrowheads="1"/>
            </p:cNvSpPr>
            <p:nvPr/>
          </p:nvSpPr>
          <p:spPr bwMode="auto">
            <a:xfrm>
              <a:off x="8203699" y="1790024"/>
              <a:ext cx="80963"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F</a:t>
              </a:r>
              <a:endParaRPr kumimoji="1" lang="en-US" altLang="zh-CN" sz="1200" dirty="0">
                <a:latin typeface="Huawei Sans" panose="020C0503030203020204" pitchFamily="34" charset="0"/>
              </a:endParaRPr>
            </a:p>
          </p:txBody>
        </p:sp>
        <p:sp>
          <p:nvSpPr>
            <p:cNvPr id="42" name="Rectangle 36"/>
            <p:cNvSpPr>
              <a:spLocks noChangeArrowheads="1"/>
            </p:cNvSpPr>
            <p:nvPr/>
          </p:nvSpPr>
          <p:spPr bwMode="auto">
            <a:xfrm>
              <a:off x="8241799" y="3858536"/>
              <a:ext cx="80963"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F</a:t>
              </a:r>
              <a:endParaRPr kumimoji="1" lang="en-US" altLang="zh-CN" sz="1200" dirty="0">
                <a:latin typeface="Huawei Sans" panose="020C0503030203020204" pitchFamily="34" charset="0"/>
              </a:endParaRPr>
            </a:p>
          </p:txBody>
        </p:sp>
        <p:sp>
          <p:nvSpPr>
            <p:cNvPr id="43" name="Rectangle 37"/>
            <p:cNvSpPr>
              <a:spLocks noChangeArrowheads="1"/>
            </p:cNvSpPr>
            <p:nvPr/>
          </p:nvSpPr>
          <p:spPr bwMode="auto">
            <a:xfrm>
              <a:off x="8252911" y="3110824"/>
              <a:ext cx="80963"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F</a:t>
              </a:r>
              <a:endParaRPr kumimoji="1" lang="en-US" altLang="zh-CN" sz="1200" dirty="0">
                <a:latin typeface="Huawei Sans" panose="020C0503030203020204" pitchFamily="34" charset="0"/>
              </a:endParaRPr>
            </a:p>
          </p:txBody>
        </p:sp>
        <p:sp>
          <p:nvSpPr>
            <p:cNvPr id="44" name="Rectangle 38"/>
            <p:cNvSpPr>
              <a:spLocks noChangeArrowheads="1"/>
            </p:cNvSpPr>
            <p:nvPr/>
          </p:nvSpPr>
          <p:spPr bwMode="auto">
            <a:xfrm>
              <a:off x="7206749" y="2840949"/>
              <a:ext cx="10953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G</a:t>
              </a:r>
              <a:endParaRPr lang="en-US" sz="1200" dirty="0">
                <a:solidFill>
                  <a:srgbClr val="000000"/>
                </a:solidFill>
                <a:latin typeface="Huawei Sans" panose="020C0503030203020204" pitchFamily="34" charset="0"/>
              </a:endParaRPr>
            </a:p>
          </p:txBody>
        </p:sp>
        <p:sp>
          <p:nvSpPr>
            <p:cNvPr id="45" name="Rectangle 39"/>
            <p:cNvSpPr>
              <a:spLocks noChangeArrowheads="1"/>
            </p:cNvSpPr>
            <p:nvPr/>
          </p:nvSpPr>
          <p:spPr bwMode="auto">
            <a:xfrm>
              <a:off x="7348036" y="3934736"/>
              <a:ext cx="10953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G</a:t>
              </a:r>
              <a:endParaRPr lang="en-US" sz="1200" dirty="0">
                <a:solidFill>
                  <a:srgbClr val="000000"/>
                </a:solidFill>
                <a:latin typeface="Huawei Sans" panose="020C0503030203020204" pitchFamily="34" charset="0"/>
              </a:endParaRPr>
            </a:p>
          </p:txBody>
        </p:sp>
        <p:sp>
          <p:nvSpPr>
            <p:cNvPr id="46" name="Rectangle 40"/>
            <p:cNvSpPr>
              <a:spLocks noChangeArrowheads="1"/>
            </p:cNvSpPr>
            <p:nvPr/>
          </p:nvSpPr>
          <p:spPr bwMode="auto">
            <a:xfrm>
              <a:off x="5860549" y="3944261"/>
              <a:ext cx="11747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H</a:t>
              </a:r>
              <a:endParaRPr lang="en-US" sz="1200" dirty="0">
                <a:solidFill>
                  <a:srgbClr val="000000"/>
                </a:solidFill>
                <a:latin typeface="Huawei Sans" panose="020C0503030203020204" pitchFamily="34" charset="0"/>
              </a:endParaRPr>
            </a:p>
          </p:txBody>
        </p:sp>
        <p:sp>
          <p:nvSpPr>
            <p:cNvPr id="47" name="Rectangle 41"/>
            <p:cNvSpPr>
              <a:spLocks noChangeArrowheads="1"/>
            </p:cNvSpPr>
            <p:nvPr/>
          </p:nvSpPr>
          <p:spPr bwMode="auto">
            <a:xfrm>
              <a:off x="6584449" y="3944261"/>
              <a:ext cx="11747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H</a:t>
              </a:r>
              <a:endParaRPr lang="en-US" sz="1200" dirty="0">
                <a:solidFill>
                  <a:srgbClr val="000000"/>
                </a:solidFill>
                <a:latin typeface="Huawei Sans" panose="020C0503030203020204" pitchFamily="34" charset="0"/>
              </a:endParaRPr>
            </a:p>
          </p:txBody>
        </p:sp>
        <p:sp>
          <p:nvSpPr>
            <p:cNvPr id="48" name="Rectangle 42"/>
            <p:cNvSpPr>
              <a:spLocks noChangeArrowheads="1"/>
            </p:cNvSpPr>
            <p:nvPr/>
          </p:nvSpPr>
          <p:spPr bwMode="auto">
            <a:xfrm>
              <a:off x="5138236" y="3923624"/>
              <a:ext cx="42863"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I</a:t>
              </a:r>
              <a:endParaRPr lang="en-US" sz="1200" dirty="0">
                <a:solidFill>
                  <a:srgbClr val="000000"/>
                </a:solidFill>
                <a:latin typeface="Huawei Sans" panose="020C0503030203020204" pitchFamily="34" charset="0"/>
              </a:endParaRPr>
            </a:p>
          </p:txBody>
        </p:sp>
        <p:sp>
          <p:nvSpPr>
            <p:cNvPr id="49" name="Rectangle 43"/>
            <p:cNvSpPr>
              <a:spLocks noChangeArrowheads="1"/>
            </p:cNvSpPr>
            <p:nvPr/>
          </p:nvSpPr>
          <p:spPr bwMode="auto">
            <a:xfrm>
              <a:off x="7992561" y="5082499"/>
              <a:ext cx="117475"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N</a:t>
              </a:r>
              <a:endParaRPr kumimoji="1" lang="en-US" altLang="zh-CN" sz="1200" dirty="0">
                <a:latin typeface="Huawei Sans" panose="020C0503030203020204" pitchFamily="34" charset="0"/>
              </a:endParaRPr>
            </a:p>
          </p:txBody>
        </p:sp>
        <p:sp>
          <p:nvSpPr>
            <p:cNvPr id="50" name="Rectangle 44"/>
            <p:cNvSpPr>
              <a:spLocks noChangeArrowheads="1"/>
            </p:cNvSpPr>
            <p:nvPr/>
          </p:nvSpPr>
          <p:spPr bwMode="auto">
            <a:xfrm>
              <a:off x="7387724" y="5106311"/>
              <a:ext cx="88900"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P</a:t>
              </a:r>
              <a:endParaRPr kumimoji="1" lang="en-US" altLang="zh-CN" sz="1200" dirty="0">
                <a:latin typeface="Huawei Sans" panose="020C0503030203020204" pitchFamily="34" charset="0"/>
              </a:endParaRPr>
            </a:p>
          </p:txBody>
        </p:sp>
        <p:sp>
          <p:nvSpPr>
            <p:cNvPr id="51" name="Rectangle 45"/>
            <p:cNvSpPr>
              <a:spLocks noChangeArrowheads="1"/>
            </p:cNvSpPr>
            <p:nvPr/>
          </p:nvSpPr>
          <p:spPr bwMode="auto">
            <a:xfrm>
              <a:off x="2957011" y="2794911"/>
              <a:ext cx="403225"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G.703</a:t>
              </a:r>
              <a:endParaRPr kumimoji="1" lang="en-US" altLang="zh-CN" sz="1200" dirty="0">
                <a:latin typeface="Huawei Sans" panose="020C0503030203020204" pitchFamily="34" charset="0"/>
              </a:endParaRPr>
            </a:p>
          </p:txBody>
        </p:sp>
        <p:sp>
          <p:nvSpPr>
            <p:cNvPr id="52" name="Rectangle 46"/>
            <p:cNvSpPr>
              <a:spLocks noChangeArrowheads="1"/>
            </p:cNvSpPr>
            <p:nvPr/>
          </p:nvSpPr>
          <p:spPr bwMode="auto">
            <a:xfrm>
              <a:off x="2957011" y="3875999"/>
              <a:ext cx="403225"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G.703</a:t>
              </a:r>
              <a:endParaRPr kumimoji="1" lang="en-US" altLang="zh-CN" sz="1200" dirty="0">
                <a:latin typeface="Huawei Sans" panose="020C0503030203020204" pitchFamily="34" charset="0"/>
              </a:endParaRPr>
            </a:p>
          </p:txBody>
        </p:sp>
        <p:sp>
          <p:nvSpPr>
            <p:cNvPr id="53" name="Rectangle 47"/>
            <p:cNvSpPr>
              <a:spLocks noChangeArrowheads="1"/>
            </p:cNvSpPr>
            <p:nvPr/>
          </p:nvSpPr>
          <p:spPr bwMode="auto">
            <a:xfrm>
              <a:off x="2009274" y="2774274"/>
              <a:ext cx="615950"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140Mbps</a:t>
              </a:r>
              <a:endParaRPr kumimoji="1" lang="en-US" altLang="zh-CN" sz="1200" dirty="0">
                <a:latin typeface="Huawei Sans" panose="020C0503030203020204" pitchFamily="34" charset="0"/>
              </a:endParaRPr>
            </a:p>
          </p:txBody>
        </p:sp>
        <p:sp>
          <p:nvSpPr>
            <p:cNvPr id="54" name="Rectangle 48"/>
            <p:cNvSpPr>
              <a:spLocks noChangeArrowheads="1"/>
            </p:cNvSpPr>
            <p:nvPr/>
          </p:nvSpPr>
          <p:spPr bwMode="auto">
            <a:xfrm>
              <a:off x="1963236" y="3918861"/>
              <a:ext cx="442913"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2 Mbit/s</a:t>
              </a:r>
              <a:endParaRPr kumimoji="1" lang="en-US" altLang="zh-CN" sz="1200" dirty="0">
                <a:latin typeface="Huawei Sans" panose="020C0503030203020204" pitchFamily="34" charset="0"/>
              </a:endParaRPr>
            </a:p>
          </p:txBody>
        </p:sp>
        <p:sp>
          <p:nvSpPr>
            <p:cNvPr id="55" name="Rectangle 49"/>
            <p:cNvSpPr>
              <a:spLocks noChangeArrowheads="1"/>
            </p:cNvSpPr>
            <p:nvPr/>
          </p:nvSpPr>
          <p:spPr bwMode="auto">
            <a:xfrm>
              <a:off x="1874336" y="4131586"/>
              <a:ext cx="528638"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34Mbps</a:t>
              </a:r>
              <a:endParaRPr kumimoji="1" lang="en-US" altLang="zh-CN" sz="1200" dirty="0">
                <a:latin typeface="Huawei Sans" panose="020C0503030203020204" pitchFamily="34" charset="0"/>
              </a:endParaRPr>
            </a:p>
          </p:txBody>
        </p:sp>
        <p:sp>
          <p:nvSpPr>
            <p:cNvPr id="56" name="Rectangle 50"/>
            <p:cNvSpPr>
              <a:spLocks noChangeArrowheads="1"/>
            </p:cNvSpPr>
            <p:nvPr/>
          </p:nvSpPr>
          <p:spPr bwMode="auto">
            <a:xfrm>
              <a:off x="983481" y="4415802"/>
              <a:ext cx="1650927" cy="434921"/>
            </a:xfrm>
            <a:prstGeom prst="rect">
              <a:avLst/>
            </a:prstGeom>
            <a:noFill/>
            <a:ln w="9525">
              <a:noFill/>
              <a:miter lim="800000"/>
            </a:ln>
          </p:spPr>
          <p:txBody>
            <a:bodyPr wrap="squar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Nota: 2 Mbit/s é usado como exemplo.</a:t>
              </a:r>
              <a:endParaRPr kumimoji="1" lang="en-US" altLang="zh-CN" sz="1200" dirty="0">
                <a:latin typeface="Huawei Sans" panose="020C0503030203020204" pitchFamily="34" charset="0"/>
              </a:endParaRPr>
            </a:p>
          </p:txBody>
        </p:sp>
        <p:sp>
          <p:nvSpPr>
            <p:cNvPr id="57" name="Rectangle 51"/>
            <p:cNvSpPr>
              <a:spLocks noChangeArrowheads="1"/>
            </p:cNvSpPr>
            <p:nvPr/>
          </p:nvSpPr>
          <p:spPr bwMode="auto">
            <a:xfrm>
              <a:off x="3901574" y="1864636"/>
              <a:ext cx="21272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SPI</a:t>
              </a:r>
              <a:endParaRPr lang="en-US" sz="1200" dirty="0">
                <a:solidFill>
                  <a:schemeClr val="bg1"/>
                </a:solidFill>
                <a:latin typeface="Huawei Sans" panose="020C0503030203020204" pitchFamily="34" charset="0"/>
              </a:endParaRPr>
            </a:p>
          </p:txBody>
        </p:sp>
        <p:sp>
          <p:nvSpPr>
            <p:cNvPr id="58" name="Rectangle 52"/>
            <p:cNvSpPr>
              <a:spLocks noChangeArrowheads="1"/>
            </p:cNvSpPr>
            <p:nvPr/>
          </p:nvSpPr>
          <p:spPr bwMode="auto">
            <a:xfrm>
              <a:off x="4831849" y="1882099"/>
              <a:ext cx="26352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RST</a:t>
              </a:r>
              <a:endParaRPr lang="en-US" sz="1200" dirty="0">
                <a:solidFill>
                  <a:schemeClr val="bg1"/>
                </a:solidFill>
                <a:latin typeface="Huawei Sans" panose="020C0503030203020204" pitchFamily="34" charset="0"/>
              </a:endParaRPr>
            </a:p>
          </p:txBody>
        </p:sp>
        <p:sp>
          <p:nvSpPr>
            <p:cNvPr id="59" name="Rectangle 53"/>
            <p:cNvSpPr>
              <a:spLocks noChangeArrowheads="1"/>
            </p:cNvSpPr>
            <p:nvPr/>
          </p:nvSpPr>
          <p:spPr bwMode="auto">
            <a:xfrm>
              <a:off x="4568324" y="1366161"/>
              <a:ext cx="255588"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TTF</a:t>
              </a:r>
              <a:endParaRPr kumimoji="1" lang="en-US" altLang="zh-CN" sz="1200" dirty="0">
                <a:latin typeface="Huawei Sans" panose="020C0503030203020204" pitchFamily="34" charset="0"/>
              </a:endParaRPr>
            </a:p>
          </p:txBody>
        </p:sp>
        <p:sp>
          <p:nvSpPr>
            <p:cNvPr id="60" name="Rectangle 56"/>
            <p:cNvSpPr>
              <a:spLocks noChangeArrowheads="1"/>
            </p:cNvSpPr>
            <p:nvPr/>
          </p:nvSpPr>
          <p:spPr bwMode="auto">
            <a:xfrm>
              <a:off x="7554411" y="1893211"/>
              <a:ext cx="32543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MSA</a:t>
              </a:r>
              <a:endParaRPr lang="en-US" sz="1200" dirty="0">
                <a:solidFill>
                  <a:schemeClr val="bg1"/>
                </a:solidFill>
                <a:latin typeface="Huawei Sans" panose="020C0503030203020204" pitchFamily="34" charset="0"/>
              </a:endParaRPr>
            </a:p>
          </p:txBody>
        </p:sp>
        <p:sp>
          <p:nvSpPr>
            <p:cNvPr id="61" name="Rectangle 57"/>
            <p:cNvSpPr>
              <a:spLocks noChangeArrowheads="1"/>
            </p:cNvSpPr>
            <p:nvPr/>
          </p:nvSpPr>
          <p:spPr bwMode="auto">
            <a:xfrm>
              <a:off x="8672011" y="2929849"/>
              <a:ext cx="30003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HPC</a:t>
              </a:r>
              <a:endParaRPr lang="en-US" sz="1200" dirty="0">
                <a:solidFill>
                  <a:schemeClr val="bg1"/>
                </a:solidFill>
                <a:latin typeface="Huawei Sans" panose="020C0503030203020204" pitchFamily="34" charset="0"/>
              </a:endParaRPr>
            </a:p>
          </p:txBody>
        </p:sp>
        <p:sp>
          <p:nvSpPr>
            <p:cNvPr id="62" name="Rectangle 58"/>
            <p:cNvSpPr>
              <a:spLocks noChangeArrowheads="1"/>
            </p:cNvSpPr>
            <p:nvPr/>
          </p:nvSpPr>
          <p:spPr bwMode="auto">
            <a:xfrm>
              <a:off x="3931736" y="2948899"/>
              <a:ext cx="21907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PPI</a:t>
              </a:r>
              <a:endParaRPr lang="en-US" sz="1200" dirty="0">
                <a:solidFill>
                  <a:schemeClr val="bg1"/>
                </a:solidFill>
                <a:latin typeface="Huawei Sans" panose="020C0503030203020204" pitchFamily="34" charset="0"/>
              </a:endParaRPr>
            </a:p>
          </p:txBody>
        </p:sp>
        <p:sp>
          <p:nvSpPr>
            <p:cNvPr id="63" name="Rectangle 59"/>
            <p:cNvSpPr>
              <a:spLocks noChangeArrowheads="1"/>
            </p:cNvSpPr>
            <p:nvPr/>
          </p:nvSpPr>
          <p:spPr bwMode="auto">
            <a:xfrm>
              <a:off x="3915861" y="4037924"/>
              <a:ext cx="21907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PPI</a:t>
              </a:r>
              <a:endParaRPr lang="en-US" sz="1200" dirty="0">
                <a:solidFill>
                  <a:schemeClr val="bg1"/>
                </a:solidFill>
                <a:latin typeface="Huawei Sans" panose="020C0503030203020204" pitchFamily="34" charset="0"/>
              </a:endParaRPr>
            </a:p>
          </p:txBody>
        </p:sp>
        <p:sp>
          <p:nvSpPr>
            <p:cNvPr id="64" name="Rectangle 60"/>
            <p:cNvSpPr>
              <a:spLocks noChangeArrowheads="1"/>
            </p:cNvSpPr>
            <p:nvPr/>
          </p:nvSpPr>
          <p:spPr bwMode="auto">
            <a:xfrm>
              <a:off x="4820736" y="2948899"/>
              <a:ext cx="26828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LPA</a:t>
              </a:r>
              <a:endParaRPr lang="en-US" sz="1200" dirty="0">
                <a:solidFill>
                  <a:schemeClr val="bg1"/>
                </a:solidFill>
                <a:latin typeface="Huawei Sans" panose="020C0503030203020204" pitchFamily="34" charset="0"/>
              </a:endParaRPr>
            </a:p>
          </p:txBody>
        </p:sp>
        <p:sp>
          <p:nvSpPr>
            <p:cNvPr id="65" name="Rectangle 61"/>
            <p:cNvSpPr>
              <a:spLocks noChangeArrowheads="1"/>
            </p:cNvSpPr>
            <p:nvPr/>
          </p:nvSpPr>
          <p:spPr bwMode="auto">
            <a:xfrm>
              <a:off x="4630236" y="4037924"/>
              <a:ext cx="26828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LPA</a:t>
              </a:r>
              <a:endParaRPr lang="en-US" sz="1200" dirty="0">
                <a:solidFill>
                  <a:schemeClr val="bg1"/>
                </a:solidFill>
                <a:latin typeface="Huawei Sans" panose="020C0503030203020204" pitchFamily="34" charset="0"/>
              </a:endParaRPr>
            </a:p>
          </p:txBody>
        </p:sp>
        <p:sp>
          <p:nvSpPr>
            <p:cNvPr id="66" name="Rectangle 62"/>
            <p:cNvSpPr>
              <a:spLocks noChangeArrowheads="1"/>
            </p:cNvSpPr>
            <p:nvPr/>
          </p:nvSpPr>
          <p:spPr bwMode="auto">
            <a:xfrm>
              <a:off x="7440111" y="2893336"/>
              <a:ext cx="595313" cy="323850"/>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HPT</a:t>
              </a:r>
              <a:endParaRPr lang="en-US" sz="1200" dirty="0">
                <a:solidFill>
                  <a:schemeClr val="bg1"/>
                </a:solidFill>
                <a:latin typeface="Huawei Sans" panose="020C0503030203020204" pitchFamily="34" charset="0"/>
              </a:endParaRPr>
            </a:p>
          </p:txBody>
        </p:sp>
        <p:sp>
          <p:nvSpPr>
            <p:cNvPr id="67" name="Rectangle 63"/>
            <p:cNvSpPr>
              <a:spLocks noChangeArrowheads="1"/>
            </p:cNvSpPr>
            <p:nvPr/>
          </p:nvSpPr>
          <p:spPr bwMode="auto">
            <a:xfrm>
              <a:off x="7565524" y="4037924"/>
              <a:ext cx="292100"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HPT</a:t>
              </a:r>
              <a:endParaRPr lang="en-US" sz="1200" dirty="0">
                <a:solidFill>
                  <a:schemeClr val="bg1"/>
                </a:solidFill>
                <a:latin typeface="Huawei Sans" panose="020C0503030203020204" pitchFamily="34" charset="0"/>
              </a:endParaRPr>
            </a:p>
          </p:txBody>
        </p:sp>
        <p:sp>
          <p:nvSpPr>
            <p:cNvPr id="68" name="Rectangle 64"/>
            <p:cNvSpPr>
              <a:spLocks noChangeArrowheads="1"/>
            </p:cNvSpPr>
            <p:nvPr/>
          </p:nvSpPr>
          <p:spPr bwMode="auto">
            <a:xfrm>
              <a:off x="5339849" y="4037924"/>
              <a:ext cx="254000"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LPT</a:t>
              </a:r>
              <a:endParaRPr lang="en-US" sz="1200" dirty="0">
                <a:solidFill>
                  <a:schemeClr val="bg1"/>
                </a:solidFill>
                <a:latin typeface="Huawei Sans" panose="020C0503030203020204" pitchFamily="34" charset="0"/>
              </a:endParaRPr>
            </a:p>
          </p:txBody>
        </p:sp>
        <p:sp>
          <p:nvSpPr>
            <p:cNvPr id="69" name="Rectangle 65"/>
            <p:cNvSpPr>
              <a:spLocks noChangeArrowheads="1"/>
            </p:cNvSpPr>
            <p:nvPr/>
          </p:nvSpPr>
          <p:spPr bwMode="auto">
            <a:xfrm>
              <a:off x="6103436" y="4037924"/>
              <a:ext cx="26193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LPC</a:t>
              </a:r>
              <a:endParaRPr lang="en-US" sz="1200" dirty="0">
                <a:solidFill>
                  <a:schemeClr val="bg1"/>
                </a:solidFill>
                <a:latin typeface="Huawei Sans" panose="020C0503030203020204" pitchFamily="34" charset="0"/>
              </a:endParaRPr>
            </a:p>
          </p:txBody>
        </p:sp>
        <p:sp>
          <p:nvSpPr>
            <p:cNvPr id="70" name="Rectangle 66"/>
            <p:cNvSpPr>
              <a:spLocks noChangeArrowheads="1"/>
            </p:cNvSpPr>
            <p:nvPr/>
          </p:nvSpPr>
          <p:spPr bwMode="auto">
            <a:xfrm>
              <a:off x="6905124" y="4037924"/>
              <a:ext cx="30638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HPA</a:t>
              </a:r>
              <a:endParaRPr lang="en-US" sz="1200" dirty="0">
                <a:solidFill>
                  <a:schemeClr val="bg1"/>
                </a:solidFill>
                <a:latin typeface="Huawei Sans" panose="020C0503030203020204" pitchFamily="34" charset="0"/>
              </a:endParaRPr>
            </a:p>
          </p:txBody>
        </p:sp>
        <p:sp>
          <p:nvSpPr>
            <p:cNvPr id="71" name="Rectangle 67"/>
            <p:cNvSpPr>
              <a:spLocks noChangeArrowheads="1"/>
            </p:cNvSpPr>
            <p:nvPr/>
          </p:nvSpPr>
          <p:spPr bwMode="auto">
            <a:xfrm>
              <a:off x="3880936" y="5058686"/>
              <a:ext cx="338138"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OHA</a:t>
              </a:r>
              <a:endParaRPr lang="en-US" sz="1200" dirty="0">
                <a:solidFill>
                  <a:schemeClr val="bg1"/>
                </a:solidFill>
                <a:latin typeface="Huawei Sans" panose="020C0503030203020204" pitchFamily="34" charset="0"/>
              </a:endParaRPr>
            </a:p>
          </p:txBody>
        </p:sp>
        <p:sp>
          <p:nvSpPr>
            <p:cNvPr id="72" name="Rectangle 68"/>
            <p:cNvSpPr>
              <a:spLocks noChangeArrowheads="1"/>
            </p:cNvSpPr>
            <p:nvPr/>
          </p:nvSpPr>
          <p:spPr bwMode="auto">
            <a:xfrm>
              <a:off x="4911224" y="5054431"/>
              <a:ext cx="646113"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Interface OHA</a:t>
              </a:r>
              <a:endParaRPr kumimoji="1" lang="en-US" altLang="zh-CN" sz="1200" dirty="0">
                <a:latin typeface="Huawei Sans" panose="020C0503030203020204" pitchFamily="34" charset="0"/>
              </a:endParaRPr>
            </a:p>
          </p:txBody>
        </p:sp>
        <p:sp>
          <p:nvSpPr>
            <p:cNvPr id="73" name="Rectangle 69"/>
            <p:cNvSpPr>
              <a:spLocks noChangeArrowheads="1"/>
            </p:cNvSpPr>
            <p:nvPr/>
          </p:nvSpPr>
          <p:spPr bwMode="auto">
            <a:xfrm>
              <a:off x="6616199" y="4825324"/>
              <a:ext cx="39052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SEMF</a:t>
              </a:r>
              <a:endParaRPr lang="en-US" sz="1200" dirty="0">
                <a:solidFill>
                  <a:schemeClr val="bg1"/>
                </a:solidFill>
                <a:latin typeface="Huawei Sans" panose="020C0503030203020204" pitchFamily="34" charset="0"/>
              </a:endParaRPr>
            </a:p>
          </p:txBody>
        </p:sp>
        <p:sp>
          <p:nvSpPr>
            <p:cNvPr id="74" name="Rectangle 70"/>
            <p:cNvSpPr>
              <a:spLocks noChangeArrowheads="1"/>
            </p:cNvSpPr>
            <p:nvPr/>
          </p:nvSpPr>
          <p:spPr bwMode="auto">
            <a:xfrm>
              <a:off x="7540124" y="4836436"/>
              <a:ext cx="31908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FCM</a:t>
              </a:r>
              <a:endParaRPr lang="en-US" sz="1200" dirty="0">
                <a:solidFill>
                  <a:schemeClr val="bg1"/>
                </a:solidFill>
                <a:latin typeface="Huawei Sans" panose="020C0503030203020204" pitchFamily="34" charset="0"/>
              </a:endParaRPr>
            </a:p>
          </p:txBody>
        </p:sp>
        <p:sp>
          <p:nvSpPr>
            <p:cNvPr id="75" name="Rectangle 71"/>
            <p:cNvSpPr>
              <a:spLocks noChangeArrowheads="1"/>
            </p:cNvSpPr>
            <p:nvPr/>
          </p:nvSpPr>
          <p:spPr bwMode="auto">
            <a:xfrm>
              <a:off x="8630736" y="4706261"/>
              <a:ext cx="441325"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Interface Q</a:t>
              </a:r>
              <a:endParaRPr kumimoji="1" lang="en-US" altLang="zh-CN" sz="1200" dirty="0">
                <a:latin typeface="Huawei Sans" panose="020C0503030203020204" pitchFamily="34" charset="0"/>
              </a:endParaRPr>
            </a:p>
          </p:txBody>
        </p:sp>
        <p:sp>
          <p:nvSpPr>
            <p:cNvPr id="76" name="Rectangle 72"/>
            <p:cNvSpPr>
              <a:spLocks noChangeArrowheads="1"/>
            </p:cNvSpPr>
            <p:nvPr/>
          </p:nvSpPr>
          <p:spPr bwMode="auto">
            <a:xfrm>
              <a:off x="8660899" y="4928511"/>
              <a:ext cx="388938"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Interface F</a:t>
              </a:r>
              <a:endParaRPr kumimoji="1" lang="en-US" altLang="zh-CN" sz="1200" dirty="0">
                <a:latin typeface="Huawei Sans" panose="020C0503030203020204" pitchFamily="34" charset="0"/>
              </a:endParaRPr>
            </a:p>
          </p:txBody>
        </p:sp>
        <p:sp>
          <p:nvSpPr>
            <p:cNvPr id="77" name="Rectangle 73"/>
            <p:cNvSpPr>
              <a:spLocks noChangeArrowheads="1"/>
            </p:cNvSpPr>
            <p:nvPr/>
          </p:nvSpPr>
          <p:spPr bwMode="auto">
            <a:xfrm>
              <a:off x="6741611" y="5280936"/>
              <a:ext cx="673100"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D4—D12</a:t>
              </a:r>
              <a:endParaRPr kumimoji="1" lang="en-US" altLang="zh-CN" sz="1200" dirty="0">
                <a:latin typeface="Huawei Sans" panose="020C0503030203020204" pitchFamily="34" charset="0"/>
              </a:endParaRPr>
            </a:p>
          </p:txBody>
        </p:sp>
        <p:sp>
          <p:nvSpPr>
            <p:cNvPr id="78" name="Rectangle 74"/>
            <p:cNvSpPr>
              <a:spLocks noChangeArrowheads="1"/>
            </p:cNvSpPr>
            <p:nvPr/>
          </p:nvSpPr>
          <p:spPr bwMode="auto">
            <a:xfrm>
              <a:off x="7924299" y="5269824"/>
              <a:ext cx="576263"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D1—D3</a:t>
              </a:r>
              <a:endParaRPr kumimoji="1" lang="en-US" altLang="zh-CN" sz="1200" dirty="0">
                <a:latin typeface="Huawei Sans" panose="020C0503030203020204" pitchFamily="34" charset="0"/>
              </a:endParaRPr>
            </a:p>
          </p:txBody>
        </p:sp>
        <p:sp>
          <p:nvSpPr>
            <p:cNvPr id="79" name="Rectangle 75"/>
            <p:cNvSpPr>
              <a:spLocks noChangeArrowheads="1"/>
            </p:cNvSpPr>
            <p:nvPr/>
          </p:nvSpPr>
          <p:spPr bwMode="auto">
            <a:xfrm>
              <a:off x="8706936" y="5834974"/>
              <a:ext cx="461963"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Sincronização externa</a:t>
              </a:r>
              <a:endParaRPr kumimoji="1" lang="en-US" altLang="zh-CN" sz="1200" dirty="0">
                <a:latin typeface="Huawei Sans" panose="020C0503030203020204" pitchFamily="34" charset="0"/>
              </a:endParaRPr>
            </a:p>
          </p:txBody>
        </p:sp>
        <p:sp>
          <p:nvSpPr>
            <p:cNvPr id="80" name="Rectangle 76"/>
            <p:cNvSpPr>
              <a:spLocks noChangeArrowheads="1"/>
            </p:cNvSpPr>
            <p:nvPr/>
          </p:nvSpPr>
          <p:spPr bwMode="auto">
            <a:xfrm>
              <a:off x="7228974" y="3571199"/>
              <a:ext cx="338138"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HOA</a:t>
              </a:r>
              <a:endParaRPr kumimoji="1" lang="en-US" altLang="zh-CN" sz="1200" dirty="0">
                <a:latin typeface="Huawei Sans" panose="020C0503030203020204" pitchFamily="34" charset="0"/>
              </a:endParaRPr>
            </a:p>
          </p:txBody>
        </p:sp>
        <p:sp>
          <p:nvSpPr>
            <p:cNvPr id="81" name="Rectangle 77"/>
            <p:cNvSpPr>
              <a:spLocks noChangeArrowheads="1"/>
            </p:cNvSpPr>
            <p:nvPr/>
          </p:nvSpPr>
          <p:spPr bwMode="auto">
            <a:xfrm>
              <a:off x="5717674" y="2477411"/>
              <a:ext cx="280988"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HOI</a:t>
              </a:r>
              <a:endParaRPr kumimoji="1" lang="en-US" altLang="zh-CN" sz="1200" dirty="0">
                <a:latin typeface="Huawei Sans" panose="020C0503030203020204" pitchFamily="34" charset="0"/>
              </a:endParaRPr>
            </a:p>
          </p:txBody>
        </p:sp>
        <p:sp>
          <p:nvSpPr>
            <p:cNvPr id="82" name="Rectangle 78"/>
            <p:cNvSpPr>
              <a:spLocks noChangeArrowheads="1"/>
            </p:cNvSpPr>
            <p:nvPr/>
          </p:nvSpPr>
          <p:spPr bwMode="auto">
            <a:xfrm>
              <a:off x="4485774" y="3571199"/>
              <a:ext cx="241300"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LOI</a:t>
              </a:r>
              <a:endParaRPr kumimoji="1" lang="en-US" altLang="zh-CN" sz="1200" dirty="0">
                <a:latin typeface="Huawei Sans" panose="020C0503030203020204" pitchFamily="34" charset="0"/>
              </a:endParaRPr>
            </a:p>
          </p:txBody>
        </p:sp>
        <p:sp>
          <p:nvSpPr>
            <p:cNvPr id="83" name="Line 79"/>
            <p:cNvSpPr>
              <a:spLocks noChangeShapeType="1"/>
            </p:cNvSpPr>
            <p:nvPr/>
          </p:nvSpPr>
          <p:spPr bwMode="auto">
            <a:xfrm>
              <a:off x="8003674" y="4803099"/>
              <a:ext cx="534988" cy="1588"/>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84" name="Line 80"/>
            <p:cNvSpPr>
              <a:spLocks noChangeShapeType="1"/>
            </p:cNvSpPr>
            <p:nvPr/>
          </p:nvSpPr>
          <p:spPr bwMode="auto">
            <a:xfrm>
              <a:off x="8003674" y="4999949"/>
              <a:ext cx="547688" cy="1588"/>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85" name="Line 81"/>
            <p:cNvSpPr>
              <a:spLocks noChangeShapeType="1"/>
            </p:cNvSpPr>
            <p:nvPr/>
          </p:nvSpPr>
          <p:spPr bwMode="auto">
            <a:xfrm>
              <a:off x="7584574" y="5095199"/>
              <a:ext cx="1588" cy="398463"/>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86" name="Line 82"/>
            <p:cNvSpPr>
              <a:spLocks noChangeShapeType="1"/>
            </p:cNvSpPr>
            <p:nvPr/>
          </p:nvSpPr>
          <p:spPr bwMode="auto">
            <a:xfrm>
              <a:off x="7867149" y="5095199"/>
              <a:ext cx="1588" cy="398463"/>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87" name="Line 83"/>
            <p:cNvSpPr>
              <a:spLocks noChangeShapeType="1"/>
            </p:cNvSpPr>
            <p:nvPr/>
          </p:nvSpPr>
          <p:spPr bwMode="auto">
            <a:xfrm flipH="1">
              <a:off x="2152149" y="1967810"/>
              <a:ext cx="1384300" cy="1588"/>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88" name="Line 84"/>
            <p:cNvSpPr>
              <a:spLocks noChangeShapeType="1"/>
            </p:cNvSpPr>
            <p:nvPr/>
          </p:nvSpPr>
          <p:spPr bwMode="auto">
            <a:xfrm flipH="1">
              <a:off x="2163261" y="3060051"/>
              <a:ext cx="1385888" cy="0"/>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89" name="Line 85"/>
            <p:cNvSpPr>
              <a:spLocks noChangeShapeType="1"/>
            </p:cNvSpPr>
            <p:nvPr/>
          </p:nvSpPr>
          <p:spPr bwMode="auto">
            <a:xfrm flipH="1">
              <a:off x="2455253" y="4128438"/>
              <a:ext cx="1211263" cy="1588"/>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97" name="Rectangle 93"/>
            <p:cNvSpPr>
              <a:spLocks noChangeArrowheads="1"/>
            </p:cNvSpPr>
            <p:nvPr/>
          </p:nvSpPr>
          <p:spPr bwMode="auto">
            <a:xfrm>
              <a:off x="3301499" y="1394736"/>
              <a:ext cx="120650" cy="184150"/>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c</a:t>
              </a:r>
              <a:endParaRPr kumimoji="1" lang="en-US" altLang="zh-CN" sz="1200" dirty="0">
                <a:latin typeface="Huawei Sans" panose="020C0503030203020204" pitchFamily="34" charset="0"/>
              </a:endParaRPr>
            </a:p>
          </p:txBody>
        </p:sp>
        <p:sp>
          <p:nvSpPr>
            <p:cNvPr id="98" name="Rectangle 94"/>
            <p:cNvSpPr>
              <a:spLocks noChangeArrowheads="1"/>
            </p:cNvSpPr>
            <p:nvPr/>
          </p:nvSpPr>
          <p:spPr bwMode="auto">
            <a:xfrm>
              <a:off x="4511174" y="2863174"/>
              <a:ext cx="7778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L</a:t>
              </a:r>
              <a:endParaRPr lang="en-US" sz="1200" dirty="0">
                <a:solidFill>
                  <a:srgbClr val="000000"/>
                </a:solidFill>
                <a:latin typeface="Huawei Sans" panose="020C0503030203020204" pitchFamily="34" charset="0"/>
              </a:endParaRPr>
            </a:p>
          </p:txBody>
        </p:sp>
        <p:sp>
          <p:nvSpPr>
            <p:cNvPr id="99" name="Rectangle 95"/>
            <p:cNvSpPr>
              <a:spLocks noChangeArrowheads="1"/>
            </p:cNvSpPr>
            <p:nvPr/>
          </p:nvSpPr>
          <p:spPr bwMode="auto">
            <a:xfrm>
              <a:off x="4401636" y="3947436"/>
              <a:ext cx="5238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J</a:t>
              </a:r>
              <a:endParaRPr lang="en-US" sz="1200" dirty="0">
                <a:solidFill>
                  <a:srgbClr val="000000"/>
                </a:solidFill>
                <a:latin typeface="Huawei Sans" panose="020C0503030203020204" pitchFamily="34" charset="0"/>
              </a:endParaRPr>
            </a:p>
          </p:txBody>
        </p:sp>
        <p:sp>
          <p:nvSpPr>
            <p:cNvPr id="100" name="Rectangle 96"/>
            <p:cNvSpPr>
              <a:spLocks noChangeArrowheads="1"/>
            </p:cNvSpPr>
            <p:nvPr/>
          </p:nvSpPr>
          <p:spPr bwMode="auto">
            <a:xfrm>
              <a:off x="3588836" y="3893461"/>
              <a:ext cx="95250"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K</a:t>
              </a:r>
              <a:endParaRPr lang="en-US" sz="1200" dirty="0">
                <a:solidFill>
                  <a:srgbClr val="000000"/>
                </a:solidFill>
                <a:latin typeface="Huawei Sans" panose="020C0503030203020204" pitchFamily="34" charset="0"/>
              </a:endParaRPr>
            </a:p>
          </p:txBody>
        </p:sp>
        <p:sp>
          <p:nvSpPr>
            <p:cNvPr id="101" name="Rectangle 97"/>
            <p:cNvSpPr>
              <a:spLocks noChangeArrowheads="1"/>
            </p:cNvSpPr>
            <p:nvPr/>
          </p:nvSpPr>
          <p:spPr bwMode="auto">
            <a:xfrm>
              <a:off x="3603124" y="2874286"/>
              <a:ext cx="142875"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rgbClr val="000000"/>
                  </a:solidFill>
                  <a:latin typeface="Huawei Sans" panose="020C0503030203020204" pitchFamily="34" charset="0"/>
                </a:rPr>
                <a:t>M</a:t>
              </a:r>
              <a:endParaRPr lang="en-US" sz="1200" dirty="0">
                <a:solidFill>
                  <a:srgbClr val="000000"/>
                </a:solidFill>
                <a:latin typeface="Huawei Sans" panose="020C0503030203020204" pitchFamily="34" charset="0"/>
              </a:endParaRPr>
            </a:p>
          </p:txBody>
        </p:sp>
        <p:sp>
          <p:nvSpPr>
            <p:cNvPr id="102" name="Line 98"/>
            <p:cNvSpPr>
              <a:spLocks noChangeShapeType="1"/>
            </p:cNvSpPr>
            <p:nvPr/>
          </p:nvSpPr>
          <p:spPr bwMode="auto">
            <a:xfrm>
              <a:off x="6293936" y="5920699"/>
              <a:ext cx="2314575" cy="1588"/>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103" name="Rectangle 99"/>
            <p:cNvSpPr>
              <a:spLocks noChangeArrowheads="1"/>
            </p:cNvSpPr>
            <p:nvPr/>
          </p:nvSpPr>
          <p:spPr bwMode="auto">
            <a:xfrm>
              <a:off x="7519486" y="5738136"/>
              <a:ext cx="554038" cy="35877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104" name="Rectangle 100"/>
            <p:cNvSpPr>
              <a:spLocks noChangeArrowheads="1"/>
            </p:cNvSpPr>
            <p:nvPr/>
          </p:nvSpPr>
          <p:spPr bwMode="auto">
            <a:xfrm>
              <a:off x="6698749" y="5738136"/>
              <a:ext cx="554038" cy="35877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105" name="Rectangle 101"/>
            <p:cNvSpPr>
              <a:spLocks noChangeArrowheads="1"/>
            </p:cNvSpPr>
            <p:nvPr/>
          </p:nvSpPr>
          <p:spPr bwMode="auto">
            <a:xfrm>
              <a:off x="6778124" y="5834974"/>
              <a:ext cx="334963"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SETS</a:t>
              </a:r>
              <a:endParaRPr lang="en-US" sz="1200" dirty="0">
                <a:solidFill>
                  <a:schemeClr val="bg1"/>
                </a:solidFill>
                <a:latin typeface="Huawei Sans" panose="020C0503030203020204" pitchFamily="34" charset="0"/>
              </a:endParaRPr>
            </a:p>
          </p:txBody>
        </p:sp>
        <p:sp>
          <p:nvSpPr>
            <p:cNvPr id="106" name="Line 103"/>
            <p:cNvSpPr>
              <a:spLocks noChangeShapeType="1"/>
            </p:cNvSpPr>
            <p:nvPr/>
          </p:nvSpPr>
          <p:spPr bwMode="auto">
            <a:xfrm>
              <a:off x="8851399" y="1961474"/>
              <a:ext cx="1588" cy="838200"/>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107" name="Rectangle 106"/>
            <p:cNvSpPr>
              <a:spLocks noChangeArrowheads="1"/>
            </p:cNvSpPr>
            <p:nvPr/>
          </p:nvSpPr>
          <p:spPr bwMode="auto">
            <a:xfrm>
              <a:off x="5716086" y="1866224"/>
              <a:ext cx="311150"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MST</a:t>
              </a:r>
              <a:endParaRPr lang="en-US" sz="1200" dirty="0">
                <a:solidFill>
                  <a:schemeClr val="bg1"/>
                </a:solidFill>
                <a:latin typeface="Huawei Sans" panose="020C0503030203020204" pitchFamily="34" charset="0"/>
              </a:endParaRPr>
            </a:p>
          </p:txBody>
        </p:sp>
        <p:sp>
          <p:nvSpPr>
            <p:cNvPr id="108" name="Rectangle 107"/>
            <p:cNvSpPr>
              <a:spLocks noChangeArrowheads="1"/>
            </p:cNvSpPr>
            <p:nvPr/>
          </p:nvSpPr>
          <p:spPr bwMode="auto">
            <a:xfrm>
              <a:off x="6616199" y="1866224"/>
              <a:ext cx="312738" cy="184150"/>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MSP</a:t>
              </a:r>
              <a:endParaRPr lang="en-US" sz="1200" dirty="0">
                <a:solidFill>
                  <a:schemeClr val="bg1"/>
                </a:solidFill>
                <a:latin typeface="Huawei Sans" panose="020C0503030203020204" pitchFamily="34" charset="0"/>
              </a:endParaRPr>
            </a:p>
          </p:txBody>
        </p:sp>
        <p:sp>
          <p:nvSpPr>
            <p:cNvPr id="109" name="Rectangle 108"/>
            <p:cNvSpPr>
              <a:spLocks noChangeArrowheads="1"/>
            </p:cNvSpPr>
            <p:nvPr/>
          </p:nvSpPr>
          <p:spPr bwMode="auto">
            <a:xfrm>
              <a:off x="7548061" y="5806399"/>
              <a:ext cx="544513" cy="184150"/>
            </a:xfrm>
            <a:prstGeom prst="rect">
              <a:avLst/>
            </a:prstGeom>
            <a:noFill/>
            <a:ln w="9525">
              <a:noFill/>
              <a:miter lim="800000"/>
            </a:ln>
            <a:effectLst/>
          </p:spPr>
          <p:txBody>
            <a:bodyPr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SETPI</a:t>
              </a:r>
              <a:endParaRPr lang="en-US" sz="1200" dirty="0">
                <a:solidFill>
                  <a:schemeClr val="bg1"/>
                </a:solidFill>
                <a:latin typeface="Huawei Sans" panose="020C0503030203020204" pitchFamily="34" charset="0"/>
              </a:endParaRPr>
            </a:p>
          </p:txBody>
        </p:sp>
        <p:grpSp>
          <p:nvGrpSpPr>
            <p:cNvPr id="110" name="Group 9"/>
            <p:cNvGrpSpPr>
              <a:grpSpLocks noChangeAspect="1"/>
            </p:cNvGrpSpPr>
            <p:nvPr/>
          </p:nvGrpSpPr>
          <p:grpSpPr bwMode="auto">
            <a:xfrm>
              <a:off x="2633163" y="1837968"/>
              <a:ext cx="260350" cy="256613"/>
              <a:chOff x="2671" y="1954"/>
              <a:chExt cx="418" cy="412"/>
            </a:xfrm>
          </p:grpSpPr>
          <p:sp>
            <p:nvSpPr>
              <p:cNvPr id="111" name="AutoShape 8"/>
              <p:cNvSpPr>
                <a:spLocks noChangeAspect="1" noChangeArrowheads="1" noTextEdit="1"/>
              </p:cNvSpPr>
              <p:nvPr/>
            </p:nvSpPr>
            <p:spPr bwMode="auto">
              <a:xfrm>
                <a:off x="2671" y="1954"/>
                <a:ext cx="41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2" name="Freeform 10"/>
              <p:cNvSpPr>
                <a:spLocks noEditPoints="1"/>
              </p:cNvSpPr>
              <p:nvPr/>
            </p:nvSpPr>
            <p:spPr bwMode="auto">
              <a:xfrm>
                <a:off x="2673" y="1954"/>
                <a:ext cx="414" cy="41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86 w 172"/>
                  <a:gd name="T11" fmla="*/ 157 h 172"/>
                  <a:gd name="T12" fmla="*/ 16 w 172"/>
                  <a:gd name="T13" fmla="*/ 86 h 172"/>
                  <a:gd name="T14" fmla="*/ 86 w 172"/>
                  <a:gd name="T15" fmla="*/ 16 h 172"/>
                  <a:gd name="T16" fmla="*/ 156 w 172"/>
                  <a:gd name="T17" fmla="*/ 86 h 172"/>
                  <a:gd name="T18" fmla="*/ 86 w 172"/>
                  <a:gd name="T19"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0"/>
                    </a:moveTo>
                    <a:cubicBezTo>
                      <a:pt x="39" y="0"/>
                      <a:pt x="0" y="39"/>
                      <a:pt x="0" y="86"/>
                    </a:cubicBezTo>
                    <a:cubicBezTo>
                      <a:pt x="0" y="134"/>
                      <a:pt x="39" y="172"/>
                      <a:pt x="86" y="172"/>
                    </a:cubicBezTo>
                    <a:cubicBezTo>
                      <a:pt x="133" y="172"/>
                      <a:pt x="172" y="134"/>
                      <a:pt x="172" y="86"/>
                    </a:cubicBezTo>
                    <a:cubicBezTo>
                      <a:pt x="172" y="39"/>
                      <a:pt x="133" y="0"/>
                      <a:pt x="86" y="0"/>
                    </a:cubicBezTo>
                    <a:close/>
                    <a:moveTo>
                      <a:pt x="86" y="157"/>
                    </a:moveTo>
                    <a:cubicBezTo>
                      <a:pt x="47" y="157"/>
                      <a:pt x="16" y="125"/>
                      <a:pt x="16" y="86"/>
                    </a:cubicBezTo>
                    <a:cubicBezTo>
                      <a:pt x="16" y="48"/>
                      <a:pt x="47" y="16"/>
                      <a:pt x="86" y="16"/>
                    </a:cubicBezTo>
                    <a:cubicBezTo>
                      <a:pt x="125" y="16"/>
                      <a:pt x="156" y="48"/>
                      <a:pt x="156" y="86"/>
                    </a:cubicBezTo>
                    <a:cubicBezTo>
                      <a:pt x="156" y="125"/>
                      <a:pt x="125" y="157"/>
                      <a:pt x="86" y="157"/>
                    </a:cubicBez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3" name="Freeform 11"/>
              <p:cNvSpPr>
                <a:spLocks noEditPoints="1"/>
              </p:cNvSpPr>
              <p:nvPr/>
            </p:nvSpPr>
            <p:spPr bwMode="auto">
              <a:xfrm>
                <a:off x="2738" y="2041"/>
                <a:ext cx="277" cy="258"/>
              </a:xfrm>
              <a:custGeom>
                <a:avLst/>
                <a:gdLst>
                  <a:gd name="T0" fmla="*/ 204 w 277"/>
                  <a:gd name="T1" fmla="*/ 2 h 258"/>
                  <a:gd name="T2" fmla="*/ 106 w 277"/>
                  <a:gd name="T3" fmla="*/ 0 h 258"/>
                  <a:gd name="T4" fmla="*/ 128 w 277"/>
                  <a:gd name="T5" fmla="*/ 31 h 258"/>
                  <a:gd name="T6" fmla="*/ 0 w 277"/>
                  <a:gd name="T7" fmla="*/ 108 h 258"/>
                  <a:gd name="T8" fmla="*/ 29 w 277"/>
                  <a:gd name="T9" fmla="*/ 152 h 258"/>
                  <a:gd name="T10" fmla="*/ 147 w 277"/>
                  <a:gd name="T11" fmla="*/ 62 h 258"/>
                  <a:gd name="T12" fmla="*/ 168 w 277"/>
                  <a:gd name="T13" fmla="*/ 94 h 258"/>
                  <a:gd name="T14" fmla="*/ 204 w 277"/>
                  <a:gd name="T15" fmla="*/ 2 h 258"/>
                  <a:gd name="T16" fmla="*/ 240 w 277"/>
                  <a:gd name="T17" fmla="*/ 202 h 258"/>
                  <a:gd name="T18" fmla="*/ 277 w 277"/>
                  <a:gd name="T19" fmla="*/ 111 h 258"/>
                  <a:gd name="T20" fmla="*/ 178 w 277"/>
                  <a:gd name="T21" fmla="*/ 108 h 258"/>
                  <a:gd name="T22" fmla="*/ 200 w 277"/>
                  <a:gd name="T23" fmla="*/ 140 h 258"/>
                  <a:gd name="T24" fmla="*/ 72 w 277"/>
                  <a:gd name="T25" fmla="*/ 214 h 258"/>
                  <a:gd name="T26" fmla="*/ 101 w 277"/>
                  <a:gd name="T27" fmla="*/ 258 h 258"/>
                  <a:gd name="T28" fmla="*/ 219 w 277"/>
                  <a:gd name="T29" fmla="*/ 171 h 258"/>
                  <a:gd name="T30" fmla="*/ 240 w 277"/>
                  <a:gd name="T31" fmla="*/ 20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58">
                    <a:moveTo>
                      <a:pt x="204" y="2"/>
                    </a:moveTo>
                    <a:lnTo>
                      <a:pt x="106" y="0"/>
                    </a:lnTo>
                    <a:lnTo>
                      <a:pt x="128" y="31"/>
                    </a:lnTo>
                    <a:lnTo>
                      <a:pt x="0" y="108"/>
                    </a:lnTo>
                    <a:lnTo>
                      <a:pt x="29" y="152"/>
                    </a:lnTo>
                    <a:lnTo>
                      <a:pt x="147" y="62"/>
                    </a:lnTo>
                    <a:lnTo>
                      <a:pt x="168" y="94"/>
                    </a:lnTo>
                    <a:lnTo>
                      <a:pt x="204" y="2"/>
                    </a:lnTo>
                    <a:close/>
                    <a:moveTo>
                      <a:pt x="240" y="202"/>
                    </a:moveTo>
                    <a:lnTo>
                      <a:pt x="277" y="111"/>
                    </a:lnTo>
                    <a:lnTo>
                      <a:pt x="178" y="108"/>
                    </a:lnTo>
                    <a:lnTo>
                      <a:pt x="200" y="140"/>
                    </a:lnTo>
                    <a:lnTo>
                      <a:pt x="72" y="214"/>
                    </a:lnTo>
                    <a:lnTo>
                      <a:pt x="101" y="258"/>
                    </a:lnTo>
                    <a:lnTo>
                      <a:pt x="219" y="171"/>
                    </a:lnTo>
                    <a:lnTo>
                      <a:pt x="240" y="202"/>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spTree>
    <p:extLst>
      <p:ext uri="{BB962C8B-B14F-4D97-AF65-F5344CB8AC3E}">
        <p14:creationId xmlns:p14="http://schemas.microsoft.com/office/powerpoint/2010/main" val="2515581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Módulos funcionais de um fluxo de sinal de ordem superior</a:t>
            </a:r>
            <a:endParaRPr lang="en-US" altLang="zh-CN" dirty="0">
              <a:latin typeface="Huawei Sans" panose="020C0503030203020204" pitchFamily="34" charset="0"/>
            </a:endParaRPr>
          </a:p>
        </p:txBody>
      </p:sp>
      <p:grpSp>
        <p:nvGrpSpPr>
          <p:cNvPr id="3" name="组合 48">
            <a:extLst>
              <a:ext uri="{FF2B5EF4-FFF2-40B4-BE49-F238E27FC236}">
                <a16:creationId xmlns:a16="http://schemas.microsoft.com/office/drawing/2014/main" id="{C47ECF9C-B32D-00EA-EB8A-E5DEF3B8BE12}"/>
              </a:ext>
            </a:extLst>
          </p:cNvPr>
          <p:cNvGrpSpPr/>
          <p:nvPr/>
        </p:nvGrpSpPr>
        <p:grpSpPr>
          <a:xfrm>
            <a:off x="1913075" y="1886393"/>
            <a:ext cx="7547221" cy="3117754"/>
            <a:chOff x="1543133" y="1886393"/>
            <a:chExt cx="7547221" cy="3117754"/>
          </a:xfrm>
        </p:grpSpPr>
        <p:sp>
          <p:nvSpPr>
            <p:cNvPr id="23" name="Rectangle 9">
              <a:extLst>
                <a:ext uri="{FF2B5EF4-FFF2-40B4-BE49-F238E27FC236}">
                  <a16:creationId xmlns:a16="http://schemas.microsoft.com/office/drawing/2014/main" id="{68C132BE-83CC-EDA0-25E0-F803ECB46BBD}"/>
                </a:ext>
              </a:extLst>
            </p:cNvPr>
            <p:cNvSpPr>
              <a:spLocks noChangeArrowheads="1"/>
            </p:cNvSpPr>
            <p:nvPr/>
          </p:nvSpPr>
          <p:spPr bwMode="auto">
            <a:xfrm>
              <a:off x="3297375" y="2177531"/>
              <a:ext cx="4611688" cy="808921"/>
            </a:xfrm>
            <a:prstGeom prst="rect">
              <a:avLst/>
            </a:prstGeom>
            <a:solidFill>
              <a:srgbClr val="DDDDDD"/>
            </a:solidFill>
            <a:ln w="8001">
              <a:solidFill>
                <a:srgbClr val="969696"/>
              </a:solidFill>
              <a:miter lim="800000"/>
            </a:ln>
          </p:spPr>
          <p:txBody>
            <a:bodyPr>
              <a:noAutofit/>
            </a:bodyPr>
            <a:lstStyle/>
            <a:p>
              <a:pPr fontAlgn="ctr"/>
              <a:endParaRPr lang="en-US" altLang="zh-CN" sz="1200" dirty="0">
                <a:latin typeface="Huawei Sans" panose="020C0503030203020204" pitchFamily="34" charset="0"/>
                <a:ea typeface="+mn-ea"/>
              </a:endParaRPr>
            </a:p>
          </p:txBody>
        </p:sp>
        <p:sp>
          <p:nvSpPr>
            <p:cNvPr id="24" name="Line 10">
              <a:extLst>
                <a:ext uri="{FF2B5EF4-FFF2-40B4-BE49-F238E27FC236}">
                  <a16:creationId xmlns:a16="http://schemas.microsoft.com/office/drawing/2014/main" id="{68801DF0-7229-FE72-2B1A-D712EDF0248C}"/>
                </a:ext>
              </a:extLst>
            </p:cNvPr>
            <p:cNvSpPr>
              <a:spLocks noChangeShapeType="1"/>
            </p:cNvSpPr>
            <p:nvPr/>
          </p:nvSpPr>
          <p:spPr bwMode="auto">
            <a:xfrm>
              <a:off x="3294200" y="2577385"/>
              <a:ext cx="5343525" cy="1843"/>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a typeface="+mn-ea"/>
              </a:endParaRPr>
            </a:p>
          </p:txBody>
        </p:sp>
        <p:sp>
          <p:nvSpPr>
            <p:cNvPr id="25" name="Rectangle 11">
              <a:extLst>
                <a:ext uri="{FF2B5EF4-FFF2-40B4-BE49-F238E27FC236}">
                  <a16:creationId xmlns:a16="http://schemas.microsoft.com/office/drawing/2014/main" id="{041AF8C4-10BE-7FF3-7649-CBABDE4417BE}"/>
                </a:ext>
              </a:extLst>
            </p:cNvPr>
            <p:cNvSpPr>
              <a:spLocks noChangeArrowheads="1"/>
            </p:cNvSpPr>
            <p:nvPr/>
          </p:nvSpPr>
          <p:spPr bwMode="auto">
            <a:xfrm>
              <a:off x="3529150" y="2374694"/>
              <a:ext cx="550863" cy="412752"/>
            </a:xfrm>
            <a:prstGeom prst="rect">
              <a:avLst/>
            </a:prstGeom>
            <a:solidFill>
              <a:srgbClr val="00B0F0"/>
            </a:solidFill>
            <a:ln w="17526">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26" name="Rectangle 15">
              <a:extLst>
                <a:ext uri="{FF2B5EF4-FFF2-40B4-BE49-F238E27FC236}">
                  <a16:creationId xmlns:a16="http://schemas.microsoft.com/office/drawing/2014/main" id="{7185023E-48CF-5D1F-C11A-3E1EFCCC57A4}"/>
                </a:ext>
              </a:extLst>
            </p:cNvPr>
            <p:cNvSpPr>
              <a:spLocks noChangeArrowheads="1"/>
            </p:cNvSpPr>
            <p:nvPr/>
          </p:nvSpPr>
          <p:spPr bwMode="auto">
            <a:xfrm>
              <a:off x="4465775" y="2374694"/>
              <a:ext cx="555625" cy="412752"/>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27" name="Rectangle 18">
              <a:extLst>
                <a:ext uri="{FF2B5EF4-FFF2-40B4-BE49-F238E27FC236}">
                  <a16:creationId xmlns:a16="http://schemas.microsoft.com/office/drawing/2014/main" id="{327715D1-8C4A-5920-1F92-4936FA8308A2}"/>
                </a:ext>
              </a:extLst>
            </p:cNvPr>
            <p:cNvSpPr>
              <a:spLocks noChangeArrowheads="1"/>
            </p:cNvSpPr>
            <p:nvPr/>
          </p:nvSpPr>
          <p:spPr bwMode="auto">
            <a:xfrm>
              <a:off x="6297750" y="2374694"/>
              <a:ext cx="552450" cy="412752"/>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28" name="Rectangle 22">
              <a:extLst>
                <a:ext uri="{FF2B5EF4-FFF2-40B4-BE49-F238E27FC236}">
                  <a16:creationId xmlns:a16="http://schemas.microsoft.com/office/drawing/2014/main" id="{A1F08977-EE9E-D1D8-15B2-3988CFBB017F}"/>
                </a:ext>
              </a:extLst>
            </p:cNvPr>
            <p:cNvSpPr>
              <a:spLocks noChangeArrowheads="1"/>
            </p:cNvSpPr>
            <p:nvPr/>
          </p:nvSpPr>
          <p:spPr bwMode="auto">
            <a:xfrm>
              <a:off x="5394463" y="2374694"/>
              <a:ext cx="554038" cy="412752"/>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29" name="Rectangle 25">
              <a:extLst>
                <a:ext uri="{FF2B5EF4-FFF2-40B4-BE49-F238E27FC236}">
                  <a16:creationId xmlns:a16="http://schemas.microsoft.com/office/drawing/2014/main" id="{E475D24B-5B3E-2A5F-3BFF-F90C3AC43ABD}"/>
                </a:ext>
              </a:extLst>
            </p:cNvPr>
            <p:cNvSpPr>
              <a:spLocks noChangeArrowheads="1"/>
            </p:cNvSpPr>
            <p:nvPr/>
          </p:nvSpPr>
          <p:spPr bwMode="auto">
            <a:xfrm>
              <a:off x="7212150" y="2374694"/>
              <a:ext cx="554038" cy="412752"/>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44" name="Rectangle 29">
              <a:extLst>
                <a:ext uri="{FF2B5EF4-FFF2-40B4-BE49-F238E27FC236}">
                  <a16:creationId xmlns:a16="http://schemas.microsoft.com/office/drawing/2014/main" id="{B0AF1267-4E01-89A8-58E5-A9456F5E2EDA}"/>
                </a:ext>
              </a:extLst>
            </p:cNvPr>
            <p:cNvSpPr>
              <a:spLocks noChangeArrowheads="1"/>
            </p:cNvSpPr>
            <p:nvPr/>
          </p:nvSpPr>
          <p:spPr bwMode="auto">
            <a:xfrm>
              <a:off x="2802075" y="2323100"/>
              <a:ext cx="311150" cy="18426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STM</a:t>
              </a:r>
              <a:endParaRPr kumimoji="1" lang="en-US" altLang="zh-CN" sz="1200" dirty="0">
                <a:latin typeface="Huawei Sans" panose="020C0503030203020204" pitchFamily="34" charset="0"/>
              </a:endParaRPr>
            </a:p>
          </p:txBody>
        </p:sp>
        <p:sp>
          <p:nvSpPr>
            <p:cNvPr id="50" name="Rectangle 30">
              <a:extLst>
                <a:ext uri="{FF2B5EF4-FFF2-40B4-BE49-F238E27FC236}">
                  <a16:creationId xmlns:a16="http://schemas.microsoft.com/office/drawing/2014/main" id="{14D18171-10FC-1118-9666-47DBAC5E6E84}"/>
                </a:ext>
              </a:extLst>
            </p:cNvPr>
            <p:cNvSpPr>
              <a:spLocks noChangeArrowheads="1"/>
            </p:cNvSpPr>
            <p:nvPr/>
          </p:nvSpPr>
          <p:spPr bwMode="auto">
            <a:xfrm>
              <a:off x="3360875" y="2363638"/>
              <a:ext cx="101600"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A</a:t>
              </a:r>
            </a:p>
          </p:txBody>
        </p:sp>
        <p:sp>
          <p:nvSpPr>
            <p:cNvPr id="51" name="Rectangle 31">
              <a:extLst>
                <a:ext uri="{FF2B5EF4-FFF2-40B4-BE49-F238E27FC236}">
                  <a16:creationId xmlns:a16="http://schemas.microsoft.com/office/drawing/2014/main" id="{03C9F998-853A-112F-53CC-807D6B6E092A}"/>
                </a:ext>
              </a:extLst>
            </p:cNvPr>
            <p:cNvSpPr>
              <a:spLocks noChangeArrowheads="1"/>
            </p:cNvSpPr>
            <p:nvPr/>
          </p:nvSpPr>
          <p:spPr bwMode="auto">
            <a:xfrm>
              <a:off x="4227650" y="2363638"/>
              <a:ext cx="93663"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B</a:t>
              </a:r>
            </a:p>
          </p:txBody>
        </p:sp>
        <p:sp>
          <p:nvSpPr>
            <p:cNvPr id="52" name="Rectangle 32">
              <a:extLst>
                <a:ext uri="{FF2B5EF4-FFF2-40B4-BE49-F238E27FC236}">
                  <a16:creationId xmlns:a16="http://schemas.microsoft.com/office/drawing/2014/main" id="{BA3EB9FE-576B-9CE4-60A8-3877437BC8F3}"/>
                </a:ext>
              </a:extLst>
            </p:cNvPr>
            <p:cNvSpPr>
              <a:spLocks noChangeArrowheads="1"/>
            </p:cNvSpPr>
            <p:nvPr/>
          </p:nvSpPr>
          <p:spPr bwMode="auto">
            <a:xfrm>
              <a:off x="5138875" y="2378379"/>
              <a:ext cx="95250"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C</a:t>
              </a:r>
            </a:p>
          </p:txBody>
        </p:sp>
        <p:sp>
          <p:nvSpPr>
            <p:cNvPr id="53" name="Rectangle 33">
              <a:extLst>
                <a:ext uri="{FF2B5EF4-FFF2-40B4-BE49-F238E27FC236}">
                  <a16:creationId xmlns:a16="http://schemas.microsoft.com/office/drawing/2014/main" id="{23EF309F-8661-CF81-342A-72B16FD27979}"/>
                </a:ext>
              </a:extLst>
            </p:cNvPr>
            <p:cNvSpPr>
              <a:spLocks noChangeArrowheads="1"/>
            </p:cNvSpPr>
            <p:nvPr/>
          </p:nvSpPr>
          <p:spPr bwMode="auto">
            <a:xfrm>
              <a:off x="6065975" y="2378379"/>
              <a:ext cx="115888"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D</a:t>
              </a:r>
            </a:p>
          </p:txBody>
        </p:sp>
        <p:sp>
          <p:nvSpPr>
            <p:cNvPr id="54" name="Rectangle 34">
              <a:extLst>
                <a:ext uri="{FF2B5EF4-FFF2-40B4-BE49-F238E27FC236}">
                  <a16:creationId xmlns:a16="http://schemas.microsoft.com/office/drawing/2014/main" id="{4F5447B6-3AC1-3948-5099-27DED04232F0}"/>
                </a:ext>
              </a:extLst>
            </p:cNvPr>
            <p:cNvSpPr>
              <a:spLocks noChangeArrowheads="1"/>
            </p:cNvSpPr>
            <p:nvPr/>
          </p:nvSpPr>
          <p:spPr bwMode="auto">
            <a:xfrm>
              <a:off x="6981963" y="2378379"/>
              <a:ext cx="84138"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E</a:t>
              </a:r>
            </a:p>
          </p:txBody>
        </p:sp>
        <p:sp>
          <p:nvSpPr>
            <p:cNvPr id="55" name="Rectangle 35">
              <a:extLst>
                <a:ext uri="{FF2B5EF4-FFF2-40B4-BE49-F238E27FC236}">
                  <a16:creationId xmlns:a16="http://schemas.microsoft.com/office/drawing/2014/main" id="{5A4B1386-22CE-2B86-BFD7-4244F753384A}"/>
                </a:ext>
              </a:extLst>
            </p:cNvPr>
            <p:cNvSpPr>
              <a:spLocks noChangeArrowheads="1"/>
            </p:cNvSpPr>
            <p:nvPr/>
          </p:nvSpPr>
          <p:spPr bwMode="auto">
            <a:xfrm>
              <a:off x="7964625" y="2378379"/>
              <a:ext cx="80963" cy="18426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F</a:t>
              </a:r>
              <a:endParaRPr kumimoji="1" lang="en-US" altLang="zh-CN" sz="1200" dirty="0">
                <a:latin typeface="Huawei Sans" panose="020C0503030203020204" pitchFamily="34" charset="0"/>
              </a:endParaRPr>
            </a:p>
          </p:txBody>
        </p:sp>
        <p:sp>
          <p:nvSpPr>
            <p:cNvPr id="56" name="Rectangle 51">
              <a:extLst>
                <a:ext uri="{FF2B5EF4-FFF2-40B4-BE49-F238E27FC236}">
                  <a16:creationId xmlns:a16="http://schemas.microsoft.com/office/drawing/2014/main" id="{549EC767-B647-1F5F-9D3D-71936823C36E}"/>
                </a:ext>
              </a:extLst>
            </p:cNvPr>
            <p:cNvSpPr>
              <a:spLocks noChangeArrowheads="1"/>
            </p:cNvSpPr>
            <p:nvPr/>
          </p:nvSpPr>
          <p:spPr bwMode="auto">
            <a:xfrm>
              <a:off x="3662500" y="2481567"/>
              <a:ext cx="212725"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SPI</a:t>
              </a:r>
            </a:p>
          </p:txBody>
        </p:sp>
        <p:sp>
          <p:nvSpPr>
            <p:cNvPr id="57" name="Rectangle 52">
              <a:extLst>
                <a:ext uri="{FF2B5EF4-FFF2-40B4-BE49-F238E27FC236}">
                  <a16:creationId xmlns:a16="http://schemas.microsoft.com/office/drawing/2014/main" id="{3DFC63C4-1E0C-8153-D85F-2F3025F454F2}"/>
                </a:ext>
              </a:extLst>
            </p:cNvPr>
            <p:cNvSpPr>
              <a:spLocks noChangeArrowheads="1"/>
            </p:cNvSpPr>
            <p:nvPr/>
          </p:nvSpPr>
          <p:spPr bwMode="auto">
            <a:xfrm>
              <a:off x="4592775" y="2481567"/>
              <a:ext cx="263525"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RST</a:t>
              </a:r>
            </a:p>
          </p:txBody>
        </p:sp>
        <p:sp>
          <p:nvSpPr>
            <p:cNvPr id="58" name="Rectangle 53">
              <a:extLst>
                <a:ext uri="{FF2B5EF4-FFF2-40B4-BE49-F238E27FC236}">
                  <a16:creationId xmlns:a16="http://schemas.microsoft.com/office/drawing/2014/main" id="{963529B4-5516-61E2-FF7C-03153D37F219}"/>
                </a:ext>
              </a:extLst>
            </p:cNvPr>
            <p:cNvSpPr>
              <a:spLocks noChangeArrowheads="1"/>
            </p:cNvSpPr>
            <p:nvPr/>
          </p:nvSpPr>
          <p:spPr bwMode="auto">
            <a:xfrm>
              <a:off x="4329250" y="1886393"/>
              <a:ext cx="412750" cy="184264"/>
            </a:xfrm>
            <a:prstGeom prst="rect">
              <a:avLst/>
            </a:prstGeom>
            <a:noFill/>
            <a:ln w="9525">
              <a:noFill/>
              <a:miter lim="800000"/>
            </a:ln>
          </p:spPr>
          <p:txBody>
            <a:bodyPr wrap="squar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TTF</a:t>
              </a:r>
              <a:endParaRPr kumimoji="1" lang="en-US" altLang="zh-CN" sz="1200" dirty="0">
                <a:latin typeface="Huawei Sans" panose="020C0503030203020204" pitchFamily="34" charset="0"/>
              </a:endParaRPr>
            </a:p>
          </p:txBody>
        </p:sp>
        <p:sp>
          <p:nvSpPr>
            <p:cNvPr id="59" name="Rectangle 56">
              <a:extLst>
                <a:ext uri="{FF2B5EF4-FFF2-40B4-BE49-F238E27FC236}">
                  <a16:creationId xmlns:a16="http://schemas.microsoft.com/office/drawing/2014/main" id="{04382091-A5F2-2B1E-80B5-DD1C40CAE5F4}"/>
                </a:ext>
              </a:extLst>
            </p:cNvPr>
            <p:cNvSpPr>
              <a:spLocks noChangeArrowheads="1"/>
            </p:cNvSpPr>
            <p:nvPr/>
          </p:nvSpPr>
          <p:spPr bwMode="auto">
            <a:xfrm>
              <a:off x="7315338" y="2481567"/>
              <a:ext cx="331788"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MSA</a:t>
              </a:r>
            </a:p>
          </p:txBody>
        </p:sp>
        <p:sp>
          <p:nvSpPr>
            <p:cNvPr id="60" name="Line 83">
              <a:extLst>
                <a:ext uri="{FF2B5EF4-FFF2-40B4-BE49-F238E27FC236}">
                  <a16:creationId xmlns:a16="http://schemas.microsoft.com/office/drawing/2014/main" id="{A471D4CC-300A-3D5B-92EC-5FD6D28B41F7}"/>
                </a:ext>
              </a:extLst>
            </p:cNvPr>
            <p:cNvSpPr>
              <a:spLocks noChangeShapeType="1"/>
            </p:cNvSpPr>
            <p:nvPr/>
          </p:nvSpPr>
          <p:spPr bwMode="auto">
            <a:xfrm flipH="1">
              <a:off x="1913075" y="2593968"/>
              <a:ext cx="1384300" cy="1843"/>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a typeface="+mn-ea"/>
              </a:endParaRPr>
            </a:p>
          </p:txBody>
        </p:sp>
        <p:sp>
          <p:nvSpPr>
            <p:cNvPr id="61" name="Rectangle 93">
              <a:extLst>
                <a:ext uri="{FF2B5EF4-FFF2-40B4-BE49-F238E27FC236}">
                  <a16:creationId xmlns:a16="http://schemas.microsoft.com/office/drawing/2014/main" id="{D44000E5-3CCF-1275-DB48-8B3DD7BAAE82}"/>
                </a:ext>
              </a:extLst>
            </p:cNvPr>
            <p:cNvSpPr>
              <a:spLocks noChangeArrowheads="1"/>
            </p:cNvSpPr>
            <p:nvPr/>
          </p:nvSpPr>
          <p:spPr bwMode="auto">
            <a:xfrm>
              <a:off x="3062425" y="1919561"/>
              <a:ext cx="120650" cy="18426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w</a:t>
              </a:r>
              <a:endParaRPr kumimoji="1" lang="en-US" altLang="zh-CN" sz="1200" dirty="0">
                <a:latin typeface="Huawei Sans" panose="020C0503030203020204" pitchFamily="34" charset="0"/>
              </a:endParaRPr>
            </a:p>
          </p:txBody>
        </p:sp>
        <p:sp>
          <p:nvSpPr>
            <p:cNvPr id="62" name="Rectangle 96">
              <a:extLst>
                <a:ext uri="{FF2B5EF4-FFF2-40B4-BE49-F238E27FC236}">
                  <a16:creationId xmlns:a16="http://schemas.microsoft.com/office/drawing/2014/main" id="{1B281079-D9AC-637A-E236-08EE984DDAB6}"/>
                </a:ext>
              </a:extLst>
            </p:cNvPr>
            <p:cNvSpPr>
              <a:spLocks noChangeArrowheads="1"/>
            </p:cNvSpPr>
            <p:nvPr/>
          </p:nvSpPr>
          <p:spPr bwMode="auto">
            <a:xfrm>
              <a:off x="3349763" y="4819883"/>
              <a:ext cx="0"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endParaRPr kumimoji="1" lang="en-US" altLang="zh-CN" sz="1200" dirty="0">
                <a:solidFill>
                  <a:srgbClr val="000000"/>
                </a:solidFill>
                <a:latin typeface="Huawei Sans" panose="020C0503030203020204" pitchFamily="34" charset="0"/>
                <a:ea typeface="+mn-ea"/>
              </a:endParaRPr>
            </a:p>
          </p:txBody>
        </p:sp>
        <p:sp>
          <p:nvSpPr>
            <p:cNvPr id="63" name="Rectangle 106">
              <a:extLst>
                <a:ext uri="{FF2B5EF4-FFF2-40B4-BE49-F238E27FC236}">
                  <a16:creationId xmlns:a16="http://schemas.microsoft.com/office/drawing/2014/main" id="{B4D54241-5B48-4352-E381-3C7DDF3750CF}"/>
                </a:ext>
              </a:extLst>
            </p:cNvPr>
            <p:cNvSpPr>
              <a:spLocks noChangeArrowheads="1"/>
            </p:cNvSpPr>
            <p:nvPr/>
          </p:nvSpPr>
          <p:spPr bwMode="auto">
            <a:xfrm>
              <a:off x="5477013" y="2481567"/>
              <a:ext cx="311150"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MST</a:t>
              </a:r>
            </a:p>
          </p:txBody>
        </p:sp>
        <p:sp>
          <p:nvSpPr>
            <p:cNvPr id="64" name="Rectangle 107">
              <a:extLst>
                <a:ext uri="{FF2B5EF4-FFF2-40B4-BE49-F238E27FC236}">
                  <a16:creationId xmlns:a16="http://schemas.microsoft.com/office/drawing/2014/main" id="{7A6C57BB-337D-1E72-91FA-27F5596FEDA6}"/>
                </a:ext>
              </a:extLst>
            </p:cNvPr>
            <p:cNvSpPr>
              <a:spLocks noChangeArrowheads="1"/>
            </p:cNvSpPr>
            <p:nvPr/>
          </p:nvSpPr>
          <p:spPr bwMode="auto">
            <a:xfrm>
              <a:off x="6377125" y="2481567"/>
              <a:ext cx="309563" cy="18426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MSP</a:t>
              </a:r>
            </a:p>
          </p:txBody>
        </p:sp>
        <p:sp>
          <p:nvSpPr>
            <p:cNvPr id="65" name="文本框 33">
              <a:extLst>
                <a:ext uri="{FF2B5EF4-FFF2-40B4-BE49-F238E27FC236}">
                  <a16:creationId xmlns:a16="http://schemas.microsoft.com/office/drawing/2014/main" id="{C8A755B1-E7D5-3414-14F8-4AB9977156B4}"/>
                </a:ext>
              </a:extLst>
            </p:cNvPr>
            <p:cNvSpPr txBox="1"/>
            <p:nvPr/>
          </p:nvSpPr>
          <p:spPr bwMode="auto">
            <a:xfrm>
              <a:off x="1543133" y="4268089"/>
              <a:ext cx="1440000" cy="551793"/>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defTabSz="1001395" eaLnBrk="0" fontAlgn="ctr" hangingPunct="0"/>
              <a:r>
                <a:rPr lang="en-US" sz="1200" dirty="0">
                  <a:latin typeface="Huawei Sans" panose="020C0503030203020204" pitchFamily="34" charset="0"/>
                </a:rPr>
                <a:t>SDH physical interface</a:t>
              </a:r>
              <a:endParaRPr lang="en-US" sz="1200" dirty="0">
                <a:solidFill>
                  <a:srgbClr val="000000"/>
                </a:solidFill>
                <a:latin typeface="Huawei Sans" panose="020C0503030203020204" pitchFamily="34" charset="0"/>
                <a:cs typeface="Arial" panose="020B0604020202020204" pitchFamily="34" charset="0"/>
              </a:endParaRPr>
            </a:p>
          </p:txBody>
        </p:sp>
        <p:sp>
          <p:nvSpPr>
            <p:cNvPr id="66" name="文本框 34">
              <a:extLst>
                <a:ext uri="{FF2B5EF4-FFF2-40B4-BE49-F238E27FC236}">
                  <a16:creationId xmlns:a16="http://schemas.microsoft.com/office/drawing/2014/main" id="{A8F2D7D4-B095-5D68-1C6E-8BCE6934A508}"/>
                </a:ext>
              </a:extLst>
            </p:cNvPr>
            <p:cNvSpPr txBox="1"/>
            <p:nvPr/>
          </p:nvSpPr>
          <p:spPr bwMode="auto">
            <a:xfrm>
              <a:off x="3062425" y="4268089"/>
              <a:ext cx="1440000" cy="551793"/>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defTabSz="1001395" eaLnBrk="0" fontAlgn="ctr" hangingPunct="0"/>
              <a:r>
                <a:rPr lang="en-US" sz="1200" dirty="0">
                  <a:latin typeface="Huawei Sans" panose="020C0503030203020204" pitchFamily="34" charset="0"/>
                </a:rPr>
                <a:t>Regenerator section terminal</a:t>
              </a:r>
              <a:endParaRPr lang="en-US" sz="1200" dirty="0">
                <a:solidFill>
                  <a:srgbClr val="000000"/>
                </a:solidFill>
                <a:latin typeface="Huawei Sans" panose="020C0503030203020204" pitchFamily="34" charset="0"/>
                <a:cs typeface="Arial" panose="020B0604020202020204" pitchFamily="34" charset="0"/>
              </a:endParaRPr>
            </a:p>
          </p:txBody>
        </p:sp>
        <p:sp>
          <p:nvSpPr>
            <p:cNvPr id="67" name="文本框 35">
              <a:extLst>
                <a:ext uri="{FF2B5EF4-FFF2-40B4-BE49-F238E27FC236}">
                  <a16:creationId xmlns:a16="http://schemas.microsoft.com/office/drawing/2014/main" id="{1C2FB3FF-D6EC-C0E3-CA64-A9AE0A2BACA7}"/>
                </a:ext>
              </a:extLst>
            </p:cNvPr>
            <p:cNvSpPr txBox="1"/>
            <p:nvPr/>
          </p:nvSpPr>
          <p:spPr bwMode="auto">
            <a:xfrm>
              <a:off x="4592775" y="4268089"/>
              <a:ext cx="1440000" cy="551793"/>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defTabSz="1001395" eaLnBrk="0" fontAlgn="ctr" hangingPunct="0"/>
              <a:r>
                <a:rPr lang="en-US" sz="1200" dirty="0">
                  <a:latin typeface="Huawei Sans" panose="020C0503030203020204" pitchFamily="34" charset="0"/>
                </a:rPr>
                <a:t>Multiplex section terminal</a:t>
              </a:r>
              <a:endParaRPr lang="en-US" sz="1200" dirty="0">
                <a:solidFill>
                  <a:srgbClr val="000000"/>
                </a:solidFill>
                <a:latin typeface="Huawei Sans" panose="020C0503030203020204" pitchFamily="34" charset="0"/>
                <a:cs typeface="Arial" panose="020B0604020202020204" pitchFamily="34" charset="0"/>
              </a:endParaRPr>
            </a:p>
          </p:txBody>
        </p:sp>
        <p:sp>
          <p:nvSpPr>
            <p:cNvPr id="68" name="文本框 36">
              <a:extLst>
                <a:ext uri="{FF2B5EF4-FFF2-40B4-BE49-F238E27FC236}">
                  <a16:creationId xmlns:a16="http://schemas.microsoft.com/office/drawing/2014/main" id="{B49DC925-64DF-4482-8A66-D9F3A13CE187}"/>
                </a:ext>
              </a:extLst>
            </p:cNvPr>
            <p:cNvSpPr txBox="1"/>
            <p:nvPr/>
          </p:nvSpPr>
          <p:spPr bwMode="auto">
            <a:xfrm>
              <a:off x="6112067" y="4268089"/>
              <a:ext cx="1440000" cy="551793"/>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defTabSz="1001395" eaLnBrk="0" fontAlgn="ctr" hangingPunct="0"/>
              <a:r>
                <a:rPr lang="en-US" sz="1200" dirty="0">
                  <a:latin typeface="Huawei Sans" panose="020C0503030203020204" pitchFamily="34" charset="0"/>
                </a:rPr>
                <a:t>Multiplex section protection</a:t>
              </a:r>
              <a:endParaRPr lang="en-US" sz="1200" dirty="0">
                <a:solidFill>
                  <a:srgbClr val="000000"/>
                </a:solidFill>
                <a:latin typeface="Huawei Sans" panose="020C0503030203020204" pitchFamily="34" charset="0"/>
                <a:cs typeface="Arial" panose="020B0604020202020204" pitchFamily="34" charset="0"/>
              </a:endParaRPr>
            </a:p>
          </p:txBody>
        </p:sp>
        <p:sp>
          <p:nvSpPr>
            <p:cNvPr id="69" name="文本框 37">
              <a:extLst>
                <a:ext uri="{FF2B5EF4-FFF2-40B4-BE49-F238E27FC236}">
                  <a16:creationId xmlns:a16="http://schemas.microsoft.com/office/drawing/2014/main" id="{A9DCC91D-2CD6-CF92-0694-EE230FF10FF7}"/>
                </a:ext>
              </a:extLst>
            </p:cNvPr>
            <p:cNvSpPr txBox="1"/>
            <p:nvPr/>
          </p:nvSpPr>
          <p:spPr bwMode="auto">
            <a:xfrm>
              <a:off x="7650354" y="4268089"/>
              <a:ext cx="1440000" cy="551793"/>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fontAlgn="ctr">
                <a:spcAft>
                  <a:spcPts val="600"/>
                </a:spcAft>
              </a:pPr>
              <a:r>
                <a:rPr lang="en-US" sz="1200" dirty="0">
                  <a:latin typeface="Huawei Sans" panose="020C0503030203020204" pitchFamily="34" charset="0"/>
                </a:rPr>
                <a:t>Multiplex section adaptation</a:t>
              </a:r>
            </a:p>
          </p:txBody>
        </p:sp>
        <p:cxnSp>
          <p:nvCxnSpPr>
            <p:cNvPr id="70" name="直接箭头连接符 38">
              <a:extLst>
                <a:ext uri="{FF2B5EF4-FFF2-40B4-BE49-F238E27FC236}">
                  <a16:creationId xmlns:a16="http://schemas.microsoft.com/office/drawing/2014/main" id="{F2EED1D6-3EA6-919A-C94E-49771C1427D8}"/>
                </a:ext>
              </a:extLst>
            </p:cNvPr>
            <p:cNvCxnSpPr>
              <a:endCxn id="65" idx="0"/>
            </p:cNvCxnSpPr>
            <p:nvPr/>
          </p:nvCxnSpPr>
          <p:spPr bwMode="auto">
            <a:xfrm flipH="1">
              <a:off x="2263133" y="2986452"/>
              <a:ext cx="1266018" cy="12816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1" name="直接箭头连接符 39">
              <a:extLst>
                <a:ext uri="{FF2B5EF4-FFF2-40B4-BE49-F238E27FC236}">
                  <a16:creationId xmlns:a16="http://schemas.microsoft.com/office/drawing/2014/main" id="{A8ACEFBC-6D8C-BBA1-B340-424908C4FBFD}"/>
                </a:ext>
              </a:extLst>
            </p:cNvPr>
            <p:cNvCxnSpPr>
              <a:endCxn id="66" idx="0"/>
            </p:cNvCxnSpPr>
            <p:nvPr/>
          </p:nvCxnSpPr>
          <p:spPr bwMode="auto">
            <a:xfrm flipH="1">
              <a:off x="3782425" y="2969867"/>
              <a:ext cx="958782" cy="12982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接箭头连接符 40">
              <a:extLst>
                <a:ext uri="{FF2B5EF4-FFF2-40B4-BE49-F238E27FC236}">
                  <a16:creationId xmlns:a16="http://schemas.microsoft.com/office/drawing/2014/main" id="{DC1C0432-D6F8-F00A-532D-C6A1C65EBAE3}"/>
                </a:ext>
              </a:extLst>
            </p:cNvPr>
            <p:cNvCxnSpPr>
              <a:stCxn id="23" idx="2"/>
              <a:endCxn id="67" idx="0"/>
            </p:cNvCxnSpPr>
            <p:nvPr/>
          </p:nvCxnSpPr>
          <p:spPr bwMode="auto">
            <a:xfrm flipH="1">
              <a:off x="5312775" y="2986452"/>
              <a:ext cx="290444" cy="12816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3" name="直接箭头连接符 41">
              <a:extLst>
                <a:ext uri="{FF2B5EF4-FFF2-40B4-BE49-F238E27FC236}">
                  <a16:creationId xmlns:a16="http://schemas.microsoft.com/office/drawing/2014/main" id="{409940E3-956F-E349-20C3-95F2DBBE5A23}"/>
                </a:ext>
              </a:extLst>
            </p:cNvPr>
            <p:cNvCxnSpPr>
              <a:endCxn id="68" idx="0"/>
            </p:cNvCxnSpPr>
            <p:nvPr/>
          </p:nvCxnSpPr>
          <p:spPr bwMode="auto">
            <a:xfrm>
              <a:off x="6613787" y="2986452"/>
              <a:ext cx="218280" cy="12816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4" name="直接箭头连接符 42">
              <a:extLst>
                <a:ext uri="{FF2B5EF4-FFF2-40B4-BE49-F238E27FC236}">
                  <a16:creationId xmlns:a16="http://schemas.microsoft.com/office/drawing/2014/main" id="{E53E86F5-4069-604B-042E-67FA9DA253DA}"/>
                </a:ext>
              </a:extLst>
            </p:cNvPr>
            <p:cNvCxnSpPr>
              <a:endCxn id="69" idx="0"/>
            </p:cNvCxnSpPr>
            <p:nvPr/>
          </p:nvCxnSpPr>
          <p:spPr bwMode="auto">
            <a:xfrm>
              <a:off x="7571062" y="2986452"/>
              <a:ext cx="799292" cy="12816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75" name="Group 9">
              <a:extLst>
                <a:ext uri="{FF2B5EF4-FFF2-40B4-BE49-F238E27FC236}">
                  <a16:creationId xmlns:a16="http://schemas.microsoft.com/office/drawing/2014/main" id="{62B90061-0CB6-5235-9B34-0932210D6B21}"/>
                </a:ext>
              </a:extLst>
            </p:cNvPr>
            <p:cNvGrpSpPr>
              <a:grpSpLocks noChangeAspect="1"/>
            </p:cNvGrpSpPr>
            <p:nvPr/>
          </p:nvGrpSpPr>
          <p:grpSpPr bwMode="auto">
            <a:xfrm>
              <a:off x="2379326" y="2378809"/>
              <a:ext cx="351190" cy="346149"/>
              <a:chOff x="2671" y="1954"/>
              <a:chExt cx="418" cy="412"/>
            </a:xfrm>
          </p:grpSpPr>
          <p:sp>
            <p:nvSpPr>
              <p:cNvPr id="76" name="AutoShape 8">
                <a:extLst>
                  <a:ext uri="{FF2B5EF4-FFF2-40B4-BE49-F238E27FC236}">
                    <a16:creationId xmlns:a16="http://schemas.microsoft.com/office/drawing/2014/main" id="{925714DA-2112-70C5-451C-7FF4DB5D5DA1}"/>
                  </a:ext>
                </a:extLst>
              </p:cNvPr>
              <p:cNvSpPr>
                <a:spLocks noChangeAspect="1" noChangeArrowheads="1" noTextEdit="1"/>
              </p:cNvSpPr>
              <p:nvPr/>
            </p:nvSpPr>
            <p:spPr bwMode="auto">
              <a:xfrm>
                <a:off x="2671" y="1954"/>
                <a:ext cx="41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7" name="Freeform 10">
                <a:extLst>
                  <a:ext uri="{FF2B5EF4-FFF2-40B4-BE49-F238E27FC236}">
                    <a16:creationId xmlns:a16="http://schemas.microsoft.com/office/drawing/2014/main" id="{2637B807-1C91-E272-12BA-46DD645738C6}"/>
                  </a:ext>
                </a:extLst>
              </p:cNvPr>
              <p:cNvSpPr>
                <a:spLocks noEditPoints="1"/>
              </p:cNvSpPr>
              <p:nvPr/>
            </p:nvSpPr>
            <p:spPr bwMode="auto">
              <a:xfrm>
                <a:off x="2673" y="1954"/>
                <a:ext cx="414" cy="41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86 w 172"/>
                  <a:gd name="T11" fmla="*/ 157 h 172"/>
                  <a:gd name="T12" fmla="*/ 16 w 172"/>
                  <a:gd name="T13" fmla="*/ 86 h 172"/>
                  <a:gd name="T14" fmla="*/ 86 w 172"/>
                  <a:gd name="T15" fmla="*/ 16 h 172"/>
                  <a:gd name="T16" fmla="*/ 156 w 172"/>
                  <a:gd name="T17" fmla="*/ 86 h 172"/>
                  <a:gd name="T18" fmla="*/ 86 w 172"/>
                  <a:gd name="T19"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0"/>
                    </a:moveTo>
                    <a:cubicBezTo>
                      <a:pt x="39" y="0"/>
                      <a:pt x="0" y="39"/>
                      <a:pt x="0" y="86"/>
                    </a:cubicBezTo>
                    <a:cubicBezTo>
                      <a:pt x="0" y="134"/>
                      <a:pt x="39" y="172"/>
                      <a:pt x="86" y="172"/>
                    </a:cubicBezTo>
                    <a:cubicBezTo>
                      <a:pt x="133" y="172"/>
                      <a:pt x="172" y="134"/>
                      <a:pt x="172" y="86"/>
                    </a:cubicBezTo>
                    <a:cubicBezTo>
                      <a:pt x="172" y="39"/>
                      <a:pt x="133" y="0"/>
                      <a:pt x="86" y="0"/>
                    </a:cubicBezTo>
                    <a:close/>
                    <a:moveTo>
                      <a:pt x="86" y="157"/>
                    </a:moveTo>
                    <a:cubicBezTo>
                      <a:pt x="47" y="157"/>
                      <a:pt x="16" y="125"/>
                      <a:pt x="16" y="86"/>
                    </a:cubicBezTo>
                    <a:cubicBezTo>
                      <a:pt x="16" y="48"/>
                      <a:pt x="47" y="16"/>
                      <a:pt x="86" y="16"/>
                    </a:cubicBezTo>
                    <a:cubicBezTo>
                      <a:pt x="125" y="16"/>
                      <a:pt x="156" y="48"/>
                      <a:pt x="156" y="86"/>
                    </a:cubicBezTo>
                    <a:cubicBezTo>
                      <a:pt x="156" y="125"/>
                      <a:pt x="125" y="157"/>
                      <a:pt x="86" y="157"/>
                    </a:cubicBez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8" name="Freeform 11">
                <a:extLst>
                  <a:ext uri="{FF2B5EF4-FFF2-40B4-BE49-F238E27FC236}">
                    <a16:creationId xmlns:a16="http://schemas.microsoft.com/office/drawing/2014/main" id="{17CC021D-8ED8-EC71-2504-D83FDECA3290}"/>
                  </a:ext>
                </a:extLst>
              </p:cNvPr>
              <p:cNvSpPr>
                <a:spLocks noEditPoints="1"/>
              </p:cNvSpPr>
              <p:nvPr/>
            </p:nvSpPr>
            <p:spPr bwMode="auto">
              <a:xfrm>
                <a:off x="2738" y="2041"/>
                <a:ext cx="277" cy="258"/>
              </a:xfrm>
              <a:custGeom>
                <a:avLst/>
                <a:gdLst>
                  <a:gd name="T0" fmla="*/ 204 w 277"/>
                  <a:gd name="T1" fmla="*/ 2 h 258"/>
                  <a:gd name="T2" fmla="*/ 106 w 277"/>
                  <a:gd name="T3" fmla="*/ 0 h 258"/>
                  <a:gd name="T4" fmla="*/ 128 w 277"/>
                  <a:gd name="T5" fmla="*/ 31 h 258"/>
                  <a:gd name="T6" fmla="*/ 0 w 277"/>
                  <a:gd name="T7" fmla="*/ 108 h 258"/>
                  <a:gd name="T8" fmla="*/ 29 w 277"/>
                  <a:gd name="T9" fmla="*/ 152 h 258"/>
                  <a:gd name="T10" fmla="*/ 147 w 277"/>
                  <a:gd name="T11" fmla="*/ 62 h 258"/>
                  <a:gd name="T12" fmla="*/ 168 w 277"/>
                  <a:gd name="T13" fmla="*/ 94 h 258"/>
                  <a:gd name="T14" fmla="*/ 204 w 277"/>
                  <a:gd name="T15" fmla="*/ 2 h 258"/>
                  <a:gd name="T16" fmla="*/ 240 w 277"/>
                  <a:gd name="T17" fmla="*/ 202 h 258"/>
                  <a:gd name="T18" fmla="*/ 277 w 277"/>
                  <a:gd name="T19" fmla="*/ 111 h 258"/>
                  <a:gd name="T20" fmla="*/ 178 w 277"/>
                  <a:gd name="T21" fmla="*/ 108 h 258"/>
                  <a:gd name="T22" fmla="*/ 200 w 277"/>
                  <a:gd name="T23" fmla="*/ 140 h 258"/>
                  <a:gd name="T24" fmla="*/ 72 w 277"/>
                  <a:gd name="T25" fmla="*/ 214 h 258"/>
                  <a:gd name="T26" fmla="*/ 101 w 277"/>
                  <a:gd name="T27" fmla="*/ 258 h 258"/>
                  <a:gd name="T28" fmla="*/ 219 w 277"/>
                  <a:gd name="T29" fmla="*/ 171 h 258"/>
                  <a:gd name="T30" fmla="*/ 240 w 277"/>
                  <a:gd name="T31" fmla="*/ 20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58">
                    <a:moveTo>
                      <a:pt x="204" y="2"/>
                    </a:moveTo>
                    <a:lnTo>
                      <a:pt x="106" y="0"/>
                    </a:lnTo>
                    <a:lnTo>
                      <a:pt x="128" y="31"/>
                    </a:lnTo>
                    <a:lnTo>
                      <a:pt x="0" y="108"/>
                    </a:lnTo>
                    <a:lnTo>
                      <a:pt x="29" y="152"/>
                    </a:lnTo>
                    <a:lnTo>
                      <a:pt x="147" y="62"/>
                    </a:lnTo>
                    <a:lnTo>
                      <a:pt x="168" y="94"/>
                    </a:lnTo>
                    <a:lnTo>
                      <a:pt x="204" y="2"/>
                    </a:lnTo>
                    <a:close/>
                    <a:moveTo>
                      <a:pt x="240" y="202"/>
                    </a:moveTo>
                    <a:lnTo>
                      <a:pt x="277" y="111"/>
                    </a:lnTo>
                    <a:lnTo>
                      <a:pt x="178" y="108"/>
                    </a:lnTo>
                    <a:lnTo>
                      <a:pt x="200" y="140"/>
                    </a:lnTo>
                    <a:lnTo>
                      <a:pt x="72" y="214"/>
                    </a:lnTo>
                    <a:lnTo>
                      <a:pt x="101" y="258"/>
                    </a:lnTo>
                    <a:lnTo>
                      <a:pt x="219" y="171"/>
                    </a:lnTo>
                    <a:lnTo>
                      <a:pt x="240" y="202"/>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spTree>
    <p:extLst>
      <p:ext uri="{BB962C8B-B14F-4D97-AF65-F5344CB8AC3E}">
        <p14:creationId xmlns:p14="http://schemas.microsoft.com/office/powerpoint/2010/main" val="3091460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Módulos Funcionais de um Fluxo de Sinal de Ordem Inferior (140M)</a:t>
            </a:r>
            <a:endParaRPr lang="en-US" altLang="zh-CN" dirty="0">
              <a:latin typeface="Huawei Sans" panose="020C0503030203020204" pitchFamily="34" charset="0"/>
            </a:endParaRPr>
          </a:p>
        </p:txBody>
      </p:sp>
      <p:cxnSp>
        <p:nvCxnSpPr>
          <p:cNvPr id="34" name="直接箭头连接符 33"/>
          <p:cNvCxnSpPr>
            <a:cxnSpLocks/>
          </p:cNvCxnSpPr>
          <p:nvPr/>
        </p:nvCxnSpPr>
        <p:spPr bwMode="auto">
          <a:xfrm>
            <a:off x="9468056" y="3030700"/>
            <a:ext cx="612637" cy="14090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Rectangle 57"/>
          <p:cNvSpPr>
            <a:spLocks noChangeArrowheads="1"/>
          </p:cNvSpPr>
          <p:nvPr/>
        </p:nvSpPr>
        <p:spPr bwMode="auto">
          <a:xfrm>
            <a:off x="7997633" y="2715264"/>
            <a:ext cx="291747" cy="18466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pt" sz="1200" dirty="0">
                <a:solidFill>
                  <a:schemeClr val="bg1"/>
                </a:solidFill>
                <a:latin typeface="Huawei Sans" panose="020C0503030203020204" pitchFamily="34" charset="0"/>
              </a:rPr>
              <a:t>HPT</a:t>
            </a:r>
            <a:endParaRPr kumimoji="1" lang="en-US" altLang="zh-CN" sz="1200" dirty="0">
              <a:solidFill>
                <a:schemeClr val="bg1"/>
              </a:solidFill>
              <a:latin typeface="Huawei Sans" panose="020C0503030203020204" pitchFamily="34" charset="0"/>
            </a:endParaRPr>
          </a:p>
        </p:txBody>
      </p:sp>
      <p:grpSp>
        <p:nvGrpSpPr>
          <p:cNvPr id="37" name="组合 32">
            <a:extLst>
              <a:ext uri="{FF2B5EF4-FFF2-40B4-BE49-F238E27FC236}">
                <a16:creationId xmlns:a16="http://schemas.microsoft.com/office/drawing/2014/main" id="{8E2658C7-3FE7-85D6-E8D2-C86E1F0FB03E}"/>
              </a:ext>
            </a:extLst>
          </p:cNvPr>
          <p:cNvGrpSpPr/>
          <p:nvPr/>
        </p:nvGrpSpPr>
        <p:grpSpPr>
          <a:xfrm>
            <a:off x="2195649" y="1590957"/>
            <a:ext cx="7402513" cy="3271912"/>
            <a:chOff x="755649" y="1376363"/>
            <a:chExt cx="7402513" cy="3271912"/>
          </a:xfrm>
        </p:grpSpPr>
        <p:grpSp>
          <p:nvGrpSpPr>
            <p:cNvPr id="38" name="Group 109">
              <a:extLst>
                <a:ext uri="{FF2B5EF4-FFF2-40B4-BE49-F238E27FC236}">
                  <a16:creationId xmlns:a16="http://schemas.microsoft.com/office/drawing/2014/main" id="{6F4F4B0B-6A17-DB84-35F4-B7618788CF4B}"/>
                </a:ext>
              </a:extLst>
            </p:cNvPr>
            <p:cNvGrpSpPr/>
            <p:nvPr/>
          </p:nvGrpSpPr>
          <p:grpSpPr bwMode="auto">
            <a:xfrm>
              <a:off x="935037" y="1376363"/>
              <a:ext cx="7223125" cy="1932967"/>
              <a:chOff x="606" y="1082"/>
              <a:chExt cx="4550" cy="1189"/>
            </a:xfrm>
          </p:grpSpPr>
          <p:sp>
            <p:nvSpPr>
              <p:cNvPr id="45" name="Rectangle 4">
                <a:extLst>
                  <a:ext uri="{FF2B5EF4-FFF2-40B4-BE49-F238E27FC236}">
                    <a16:creationId xmlns:a16="http://schemas.microsoft.com/office/drawing/2014/main" id="{37993A29-FBFA-91DA-DE19-55194063664E}"/>
                  </a:ext>
                </a:extLst>
              </p:cNvPr>
              <p:cNvSpPr>
                <a:spLocks noChangeArrowheads="1"/>
              </p:cNvSpPr>
              <p:nvPr/>
            </p:nvSpPr>
            <p:spPr bwMode="auto">
              <a:xfrm>
                <a:off x="1600" y="1613"/>
                <a:ext cx="2905" cy="438"/>
              </a:xfrm>
              <a:prstGeom prst="rect">
                <a:avLst/>
              </a:prstGeom>
              <a:solidFill>
                <a:srgbClr val="DDDDDD"/>
              </a:solidFill>
              <a:ln w="8001">
                <a:solidFill>
                  <a:srgbClr val="969696"/>
                </a:solidFill>
                <a:miter lim="800000"/>
              </a:ln>
            </p:spPr>
            <p:txBody>
              <a:bodyPr>
                <a:noAutofit/>
              </a:bodyPr>
              <a:lstStyle/>
              <a:p>
                <a:pPr fontAlgn="ctr"/>
                <a:endParaRPr lang="en-US" altLang="zh-CN" sz="1200" dirty="0">
                  <a:latin typeface="Huawei Sans" panose="020C0503030203020204" pitchFamily="34" charset="0"/>
                  <a:ea typeface="+mn-ea"/>
                </a:endParaRPr>
              </a:p>
            </p:txBody>
          </p:sp>
          <p:sp>
            <p:nvSpPr>
              <p:cNvPr id="46" name="Freeform 7">
                <a:extLst>
                  <a:ext uri="{FF2B5EF4-FFF2-40B4-BE49-F238E27FC236}">
                    <a16:creationId xmlns:a16="http://schemas.microsoft.com/office/drawing/2014/main" id="{630A570E-AFC6-2CBE-81E9-8A080E791236}"/>
                  </a:ext>
                </a:extLst>
              </p:cNvPr>
              <p:cNvSpPr/>
              <p:nvPr/>
            </p:nvSpPr>
            <p:spPr bwMode="auto">
              <a:xfrm>
                <a:off x="1598" y="1836"/>
                <a:ext cx="3110" cy="8"/>
              </a:xfrm>
              <a:custGeom>
                <a:avLst/>
                <a:gdLst/>
                <a:ahLst/>
                <a:cxnLst>
                  <a:cxn ang="0">
                    <a:pos x="0" y="0"/>
                  </a:cxn>
                  <a:cxn ang="0">
                    <a:pos x="3103" y="0"/>
                  </a:cxn>
                  <a:cxn ang="0">
                    <a:pos x="3103" y="9"/>
                  </a:cxn>
                </a:cxnLst>
                <a:rect l="0" t="0" r="r" b="b"/>
                <a:pathLst>
                  <a:path w="3103" h="9">
                    <a:moveTo>
                      <a:pt x="0" y="0"/>
                    </a:moveTo>
                    <a:lnTo>
                      <a:pt x="3103" y="0"/>
                    </a:lnTo>
                    <a:lnTo>
                      <a:pt x="3103" y="9"/>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a typeface="+mn-ea"/>
                </a:endParaRPr>
              </a:p>
            </p:txBody>
          </p:sp>
          <p:sp>
            <p:nvSpPr>
              <p:cNvPr id="47" name="Rectangle 12">
                <a:extLst>
                  <a:ext uri="{FF2B5EF4-FFF2-40B4-BE49-F238E27FC236}">
                    <a16:creationId xmlns:a16="http://schemas.microsoft.com/office/drawing/2014/main" id="{9342A720-6BAB-267D-151B-65D7E83D762D}"/>
                  </a:ext>
                </a:extLst>
              </p:cNvPr>
              <p:cNvSpPr>
                <a:spLocks noChangeArrowheads="1"/>
              </p:cNvSpPr>
              <p:nvPr/>
            </p:nvSpPr>
            <p:spPr bwMode="auto">
              <a:xfrm>
                <a:off x="1755" y="1707"/>
                <a:ext cx="347" cy="226"/>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48" name="Rectangle 16">
                <a:extLst>
                  <a:ext uri="{FF2B5EF4-FFF2-40B4-BE49-F238E27FC236}">
                    <a16:creationId xmlns:a16="http://schemas.microsoft.com/office/drawing/2014/main" id="{44C7B4A3-B334-0344-B8B1-63AA5463F730}"/>
                  </a:ext>
                </a:extLst>
              </p:cNvPr>
              <p:cNvSpPr>
                <a:spLocks noChangeArrowheads="1"/>
              </p:cNvSpPr>
              <p:nvPr/>
            </p:nvSpPr>
            <p:spPr bwMode="auto">
              <a:xfrm>
                <a:off x="2336" y="1707"/>
                <a:ext cx="350" cy="226"/>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49" name="Rectangle 26">
                <a:extLst>
                  <a:ext uri="{FF2B5EF4-FFF2-40B4-BE49-F238E27FC236}">
                    <a16:creationId xmlns:a16="http://schemas.microsoft.com/office/drawing/2014/main" id="{55DC6B05-20AE-007B-2A2D-833FD83EC5AE}"/>
                  </a:ext>
                </a:extLst>
              </p:cNvPr>
              <p:cNvSpPr>
                <a:spLocks noChangeArrowheads="1"/>
              </p:cNvSpPr>
              <p:nvPr/>
            </p:nvSpPr>
            <p:spPr bwMode="auto">
              <a:xfrm>
                <a:off x="4720" y="1674"/>
                <a:ext cx="436" cy="269"/>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50" name="Rectangle 37">
                <a:extLst>
                  <a:ext uri="{FF2B5EF4-FFF2-40B4-BE49-F238E27FC236}">
                    <a16:creationId xmlns:a16="http://schemas.microsoft.com/office/drawing/2014/main" id="{11C5718A-582C-9486-8F65-A9426AB1648A}"/>
                  </a:ext>
                </a:extLst>
              </p:cNvPr>
              <p:cNvSpPr>
                <a:spLocks noChangeArrowheads="1"/>
              </p:cNvSpPr>
              <p:nvPr/>
            </p:nvSpPr>
            <p:spPr bwMode="auto">
              <a:xfrm>
                <a:off x="4571" y="1867"/>
                <a:ext cx="48" cy="11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F</a:t>
                </a:r>
                <a:endParaRPr kumimoji="1" lang="en-US" altLang="zh-CN" sz="1200" dirty="0">
                  <a:latin typeface="Huawei Sans" panose="020C0503030203020204" pitchFamily="34" charset="0"/>
                </a:endParaRPr>
              </a:p>
            </p:txBody>
          </p:sp>
          <p:sp>
            <p:nvSpPr>
              <p:cNvPr id="51" name="Rectangle 38">
                <a:extLst>
                  <a:ext uri="{FF2B5EF4-FFF2-40B4-BE49-F238E27FC236}">
                    <a16:creationId xmlns:a16="http://schemas.microsoft.com/office/drawing/2014/main" id="{FA15CC66-E495-C8E2-65C7-312BABB87248}"/>
                  </a:ext>
                </a:extLst>
              </p:cNvPr>
              <p:cNvSpPr>
                <a:spLocks noChangeArrowheads="1"/>
              </p:cNvSpPr>
              <p:nvPr/>
            </p:nvSpPr>
            <p:spPr bwMode="auto">
              <a:xfrm>
                <a:off x="3912" y="1697"/>
                <a:ext cx="48"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G</a:t>
                </a:r>
              </a:p>
            </p:txBody>
          </p:sp>
          <p:sp>
            <p:nvSpPr>
              <p:cNvPr id="52" name="Rectangle 45">
                <a:extLst>
                  <a:ext uri="{FF2B5EF4-FFF2-40B4-BE49-F238E27FC236}">
                    <a16:creationId xmlns:a16="http://schemas.microsoft.com/office/drawing/2014/main" id="{E233F896-BED1-84C6-389E-9C590495C1FD}"/>
                  </a:ext>
                </a:extLst>
              </p:cNvPr>
              <p:cNvSpPr>
                <a:spLocks noChangeArrowheads="1"/>
              </p:cNvSpPr>
              <p:nvPr/>
            </p:nvSpPr>
            <p:spPr bwMode="auto">
              <a:xfrm>
                <a:off x="1235" y="1668"/>
                <a:ext cx="242" cy="11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G.703</a:t>
                </a:r>
                <a:endParaRPr kumimoji="1" lang="en-US" altLang="zh-CN" sz="1200" dirty="0">
                  <a:latin typeface="Huawei Sans" panose="020C0503030203020204" pitchFamily="34" charset="0"/>
                </a:endParaRPr>
              </a:p>
            </p:txBody>
          </p:sp>
          <p:sp>
            <p:nvSpPr>
              <p:cNvPr id="53" name="Rectangle 47">
                <a:extLst>
                  <a:ext uri="{FF2B5EF4-FFF2-40B4-BE49-F238E27FC236}">
                    <a16:creationId xmlns:a16="http://schemas.microsoft.com/office/drawing/2014/main" id="{4EE7F73E-5FDB-3EEA-F451-FF6F06FF6641}"/>
                  </a:ext>
                </a:extLst>
              </p:cNvPr>
              <p:cNvSpPr>
                <a:spLocks noChangeArrowheads="1"/>
              </p:cNvSpPr>
              <p:nvPr/>
            </p:nvSpPr>
            <p:spPr bwMode="auto">
              <a:xfrm>
                <a:off x="606" y="1655"/>
                <a:ext cx="339" cy="11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140 Mbit/s</a:t>
                </a:r>
                <a:endParaRPr kumimoji="1" lang="en-US" altLang="zh-CN" sz="1200" dirty="0">
                  <a:latin typeface="Huawei Sans" panose="020C0503030203020204" pitchFamily="34" charset="0"/>
                </a:endParaRPr>
              </a:p>
            </p:txBody>
          </p:sp>
          <p:sp>
            <p:nvSpPr>
              <p:cNvPr id="54" name="Rectangle 51">
                <a:extLst>
                  <a:ext uri="{FF2B5EF4-FFF2-40B4-BE49-F238E27FC236}">
                    <a16:creationId xmlns:a16="http://schemas.microsoft.com/office/drawing/2014/main" id="{D00A835F-EEF2-EAFE-3C1B-7005D0D3E19C}"/>
                  </a:ext>
                </a:extLst>
              </p:cNvPr>
              <p:cNvSpPr>
                <a:spLocks noChangeArrowheads="1"/>
              </p:cNvSpPr>
              <p:nvPr/>
            </p:nvSpPr>
            <p:spPr bwMode="auto">
              <a:xfrm>
                <a:off x="1830" y="1082"/>
                <a:ext cx="145"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SPI</a:t>
                </a:r>
              </a:p>
            </p:txBody>
          </p:sp>
          <p:sp>
            <p:nvSpPr>
              <p:cNvPr id="55" name="Rectangle 52">
                <a:extLst>
                  <a:ext uri="{FF2B5EF4-FFF2-40B4-BE49-F238E27FC236}">
                    <a16:creationId xmlns:a16="http://schemas.microsoft.com/office/drawing/2014/main" id="{FDE041C0-868E-F2EA-3AC3-8402DB4E9213}"/>
                  </a:ext>
                </a:extLst>
              </p:cNvPr>
              <p:cNvSpPr>
                <a:spLocks noChangeArrowheads="1"/>
              </p:cNvSpPr>
              <p:nvPr/>
            </p:nvSpPr>
            <p:spPr bwMode="auto">
              <a:xfrm>
                <a:off x="2416" y="1093"/>
                <a:ext cx="145"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RST</a:t>
                </a:r>
              </a:p>
            </p:txBody>
          </p:sp>
          <p:sp>
            <p:nvSpPr>
              <p:cNvPr id="56" name="Rectangle 56">
                <a:extLst>
                  <a:ext uri="{FF2B5EF4-FFF2-40B4-BE49-F238E27FC236}">
                    <a16:creationId xmlns:a16="http://schemas.microsoft.com/office/drawing/2014/main" id="{C9FE1959-4234-1DA5-F772-3D303AA0682B}"/>
                  </a:ext>
                </a:extLst>
              </p:cNvPr>
              <p:cNvSpPr>
                <a:spLocks noChangeArrowheads="1"/>
              </p:cNvSpPr>
              <p:nvPr/>
            </p:nvSpPr>
            <p:spPr bwMode="auto">
              <a:xfrm>
                <a:off x="4131" y="1100"/>
                <a:ext cx="97"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MS</a:t>
                </a:r>
                <a:endParaRPr kumimoji="1" lang="en-US" altLang="zh-CN" sz="1200" dirty="0">
                  <a:solidFill>
                    <a:schemeClr val="bg1"/>
                  </a:solidFill>
                  <a:latin typeface="Huawei Sans" panose="020C0503030203020204" pitchFamily="34" charset="0"/>
                </a:endParaRPr>
              </a:p>
            </p:txBody>
          </p:sp>
          <p:sp>
            <p:nvSpPr>
              <p:cNvPr id="57" name="Rectangle 57">
                <a:extLst>
                  <a:ext uri="{FF2B5EF4-FFF2-40B4-BE49-F238E27FC236}">
                    <a16:creationId xmlns:a16="http://schemas.microsoft.com/office/drawing/2014/main" id="{22B5FC72-5B63-5A26-9562-4005F4C8BED2}"/>
                  </a:ext>
                </a:extLst>
              </p:cNvPr>
              <p:cNvSpPr>
                <a:spLocks noChangeArrowheads="1"/>
              </p:cNvSpPr>
              <p:nvPr/>
            </p:nvSpPr>
            <p:spPr bwMode="auto">
              <a:xfrm>
                <a:off x="4835" y="1753"/>
                <a:ext cx="145"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HPC</a:t>
                </a:r>
              </a:p>
            </p:txBody>
          </p:sp>
          <p:sp>
            <p:nvSpPr>
              <p:cNvPr id="58" name="Rectangle 58">
                <a:extLst>
                  <a:ext uri="{FF2B5EF4-FFF2-40B4-BE49-F238E27FC236}">
                    <a16:creationId xmlns:a16="http://schemas.microsoft.com/office/drawing/2014/main" id="{CBF71835-DB02-9F3B-F603-884D4EA77E17}"/>
                  </a:ext>
                </a:extLst>
              </p:cNvPr>
              <p:cNvSpPr>
                <a:spLocks noChangeArrowheads="1"/>
              </p:cNvSpPr>
              <p:nvPr/>
            </p:nvSpPr>
            <p:spPr bwMode="auto">
              <a:xfrm>
                <a:off x="1849" y="1765"/>
                <a:ext cx="145"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PPI</a:t>
                </a:r>
              </a:p>
            </p:txBody>
          </p:sp>
          <p:sp>
            <p:nvSpPr>
              <p:cNvPr id="59" name="Rectangle 60">
                <a:extLst>
                  <a:ext uri="{FF2B5EF4-FFF2-40B4-BE49-F238E27FC236}">
                    <a16:creationId xmlns:a16="http://schemas.microsoft.com/office/drawing/2014/main" id="{C872F593-88C2-8E2C-BA23-499C94ECB0F2}"/>
                  </a:ext>
                </a:extLst>
              </p:cNvPr>
              <p:cNvSpPr>
                <a:spLocks noChangeArrowheads="1"/>
              </p:cNvSpPr>
              <p:nvPr/>
            </p:nvSpPr>
            <p:spPr bwMode="auto">
              <a:xfrm>
                <a:off x="2409" y="1765"/>
                <a:ext cx="145"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LPA</a:t>
                </a:r>
              </a:p>
            </p:txBody>
          </p:sp>
          <p:sp>
            <p:nvSpPr>
              <p:cNvPr id="60" name="Rectangle 62">
                <a:extLst>
                  <a:ext uri="{FF2B5EF4-FFF2-40B4-BE49-F238E27FC236}">
                    <a16:creationId xmlns:a16="http://schemas.microsoft.com/office/drawing/2014/main" id="{441769A1-6D90-0EF1-EBFA-A52405FA22A3}"/>
                  </a:ext>
                </a:extLst>
              </p:cNvPr>
              <p:cNvSpPr>
                <a:spLocks noChangeArrowheads="1"/>
              </p:cNvSpPr>
              <p:nvPr/>
            </p:nvSpPr>
            <p:spPr bwMode="auto">
              <a:xfrm>
                <a:off x="4059" y="1730"/>
                <a:ext cx="375" cy="204"/>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lnSpc>
                    <a:spcPct val="100000"/>
                  </a:lnSpc>
                  <a:spcAft>
                    <a:spcPct val="0"/>
                  </a:spcAft>
                  <a:buSzTx/>
                  <a:buFontTx/>
                  <a:buNone/>
                </a:pPr>
                <a:endParaRPr kumimoji="1" lang="en-US" altLang="zh-CN" sz="1200" dirty="0">
                  <a:solidFill>
                    <a:srgbClr val="151515"/>
                  </a:solidFill>
                  <a:latin typeface="Huawei Sans" panose="020C0503030203020204" pitchFamily="34" charset="0"/>
                  <a:ea typeface="+mn-ea"/>
                </a:endParaRPr>
              </a:p>
            </p:txBody>
          </p:sp>
          <p:sp>
            <p:nvSpPr>
              <p:cNvPr id="61" name="Rectangle 76">
                <a:extLst>
                  <a:ext uri="{FF2B5EF4-FFF2-40B4-BE49-F238E27FC236}">
                    <a16:creationId xmlns:a16="http://schemas.microsoft.com/office/drawing/2014/main" id="{5D6B81BF-48DB-421E-07AC-D72A838F8CBD}"/>
                  </a:ext>
                </a:extLst>
              </p:cNvPr>
              <p:cNvSpPr>
                <a:spLocks noChangeArrowheads="1"/>
              </p:cNvSpPr>
              <p:nvPr/>
            </p:nvSpPr>
            <p:spPr bwMode="auto">
              <a:xfrm>
                <a:off x="4033" y="2157"/>
                <a:ext cx="145" cy="11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HOA</a:t>
                </a:r>
                <a:endParaRPr kumimoji="1" lang="en-US" altLang="zh-CN" sz="1200" dirty="0">
                  <a:latin typeface="Huawei Sans" panose="020C0503030203020204" pitchFamily="34" charset="0"/>
                </a:endParaRPr>
              </a:p>
            </p:txBody>
          </p:sp>
          <p:sp>
            <p:nvSpPr>
              <p:cNvPr id="62" name="Rectangle 77">
                <a:extLst>
                  <a:ext uri="{FF2B5EF4-FFF2-40B4-BE49-F238E27FC236}">
                    <a16:creationId xmlns:a16="http://schemas.microsoft.com/office/drawing/2014/main" id="{96D44A60-DE38-A249-3CF5-E79413D6E674}"/>
                  </a:ext>
                </a:extLst>
              </p:cNvPr>
              <p:cNvSpPr>
                <a:spLocks noChangeArrowheads="1"/>
              </p:cNvSpPr>
              <p:nvPr/>
            </p:nvSpPr>
            <p:spPr bwMode="auto">
              <a:xfrm>
                <a:off x="2974" y="1468"/>
                <a:ext cx="145" cy="11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HOI</a:t>
                </a:r>
                <a:endParaRPr kumimoji="1" lang="en-US" altLang="zh-CN" sz="1200" dirty="0">
                  <a:latin typeface="Huawei Sans" panose="020C0503030203020204" pitchFamily="34" charset="0"/>
                </a:endParaRPr>
              </a:p>
            </p:txBody>
          </p:sp>
          <p:sp>
            <p:nvSpPr>
              <p:cNvPr id="63" name="Rectangle 78">
                <a:extLst>
                  <a:ext uri="{FF2B5EF4-FFF2-40B4-BE49-F238E27FC236}">
                    <a16:creationId xmlns:a16="http://schemas.microsoft.com/office/drawing/2014/main" id="{CD460835-78DD-0C7C-C97E-E2D1D16EB6D9}"/>
                  </a:ext>
                </a:extLst>
              </p:cNvPr>
              <p:cNvSpPr>
                <a:spLocks noChangeArrowheads="1"/>
              </p:cNvSpPr>
              <p:nvPr/>
            </p:nvSpPr>
            <p:spPr bwMode="auto">
              <a:xfrm>
                <a:off x="2268" y="2157"/>
                <a:ext cx="145" cy="114"/>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LOI</a:t>
                </a:r>
                <a:endParaRPr kumimoji="1" lang="en-US" altLang="zh-CN" sz="1200" dirty="0">
                  <a:latin typeface="Huawei Sans" panose="020C0503030203020204" pitchFamily="34" charset="0"/>
                </a:endParaRPr>
              </a:p>
            </p:txBody>
          </p:sp>
          <p:sp>
            <p:nvSpPr>
              <p:cNvPr id="64" name="Line 84">
                <a:extLst>
                  <a:ext uri="{FF2B5EF4-FFF2-40B4-BE49-F238E27FC236}">
                    <a16:creationId xmlns:a16="http://schemas.microsoft.com/office/drawing/2014/main" id="{41575E54-C464-EC6E-8204-E3C73DBDE812}"/>
                  </a:ext>
                </a:extLst>
              </p:cNvPr>
              <p:cNvSpPr>
                <a:spLocks noChangeShapeType="1"/>
              </p:cNvSpPr>
              <p:nvPr/>
            </p:nvSpPr>
            <p:spPr bwMode="auto">
              <a:xfrm flipH="1">
                <a:off x="735" y="1825"/>
                <a:ext cx="873" cy="0"/>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a typeface="+mn-ea"/>
                </a:endParaRPr>
              </a:p>
            </p:txBody>
          </p:sp>
          <p:sp>
            <p:nvSpPr>
              <p:cNvPr id="65" name="Rectangle 94">
                <a:extLst>
                  <a:ext uri="{FF2B5EF4-FFF2-40B4-BE49-F238E27FC236}">
                    <a16:creationId xmlns:a16="http://schemas.microsoft.com/office/drawing/2014/main" id="{0571E85F-9C63-8DAE-4A9A-C22D1CA182F2}"/>
                  </a:ext>
                </a:extLst>
              </p:cNvPr>
              <p:cNvSpPr>
                <a:spLocks noChangeArrowheads="1"/>
              </p:cNvSpPr>
              <p:nvPr/>
            </p:nvSpPr>
            <p:spPr bwMode="auto">
              <a:xfrm>
                <a:off x="2214" y="1711"/>
                <a:ext cx="48"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L</a:t>
                </a:r>
              </a:p>
            </p:txBody>
          </p:sp>
          <p:sp>
            <p:nvSpPr>
              <p:cNvPr id="66" name="Rectangle 97">
                <a:extLst>
                  <a:ext uri="{FF2B5EF4-FFF2-40B4-BE49-F238E27FC236}">
                    <a16:creationId xmlns:a16="http://schemas.microsoft.com/office/drawing/2014/main" id="{E370FAB6-FE44-BBDA-50FE-BD7C3E5DDC45}"/>
                  </a:ext>
                </a:extLst>
              </p:cNvPr>
              <p:cNvSpPr>
                <a:spLocks noChangeArrowheads="1"/>
              </p:cNvSpPr>
              <p:nvPr/>
            </p:nvSpPr>
            <p:spPr bwMode="auto">
              <a:xfrm>
                <a:off x="1642" y="1718"/>
                <a:ext cx="48"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M</a:t>
                </a:r>
              </a:p>
            </p:txBody>
          </p:sp>
          <p:sp>
            <p:nvSpPr>
              <p:cNvPr id="67" name="Rectangle 106">
                <a:extLst>
                  <a:ext uri="{FF2B5EF4-FFF2-40B4-BE49-F238E27FC236}">
                    <a16:creationId xmlns:a16="http://schemas.microsoft.com/office/drawing/2014/main" id="{D4B4231C-336C-3455-DE83-2A737BFFCAF9}"/>
                  </a:ext>
                </a:extLst>
              </p:cNvPr>
              <p:cNvSpPr>
                <a:spLocks noChangeArrowheads="1"/>
              </p:cNvSpPr>
              <p:nvPr/>
            </p:nvSpPr>
            <p:spPr bwMode="auto">
              <a:xfrm>
                <a:off x="2973" y="1083"/>
                <a:ext cx="145" cy="114"/>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MST</a:t>
                </a:r>
              </a:p>
            </p:txBody>
          </p:sp>
        </p:grpSp>
        <p:sp>
          <p:nvSpPr>
            <p:cNvPr id="39" name="文本框 26">
              <a:extLst>
                <a:ext uri="{FF2B5EF4-FFF2-40B4-BE49-F238E27FC236}">
                  <a16:creationId xmlns:a16="http://schemas.microsoft.com/office/drawing/2014/main" id="{426E6E4D-7ED5-B6C8-FAA1-13784A2552D6}"/>
                </a:ext>
              </a:extLst>
            </p:cNvPr>
            <p:cNvSpPr txBox="1"/>
            <p:nvPr/>
          </p:nvSpPr>
          <p:spPr bwMode="auto">
            <a:xfrm>
              <a:off x="755649" y="4225159"/>
              <a:ext cx="1440000" cy="423116"/>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oAutofit/>
            </a:bodyPr>
            <a:lstStyle/>
            <a:p>
              <a:pPr algn="ctr" defTabSz="1001395" eaLnBrk="0" fontAlgn="ctr" hangingPunct="0"/>
              <a:r>
                <a:rPr lang="en-US" sz="1200" dirty="0">
                  <a:latin typeface="Huawei Sans" panose="020C0503030203020204" pitchFamily="34" charset="0"/>
                </a:rPr>
                <a:t>PDH physical interface</a:t>
              </a:r>
              <a:endParaRPr lang="en-US" sz="1200" dirty="0">
                <a:solidFill>
                  <a:srgbClr val="000000"/>
                </a:solidFill>
                <a:latin typeface="Huawei Sans" panose="020C0503030203020204" pitchFamily="34" charset="0"/>
                <a:cs typeface="Arial" panose="020B0604020202020204" pitchFamily="34" charset="0"/>
              </a:endParaRPr>
            </a:p>
          </p:txBody>
        </p:sp>
        <p:sp>
          <p:nvSpPr>
            <p:cNvPr id="40" name="矩形 27">
              <a:extLst>
                <a:ext uri="{FF2B5EF4-FFF2-40B4-BE49-F238E27FC236}">
                  <a16:creationId xmlns:a16="http://schemas.microsoft.com/office/drawing/2014/main" id="{03773DBC-69E5-FBCD-30F1-D7392205AC33}"/>
                </a:ext>
              </a:extLst>
            </p:cNvPr>
            <p:cNvSpPr/>
            <p:nvPr/>
          </p:nvSpPr>
          <p:spPr>
            <a:xfrm>
              <a:off x="2399437" y="4233774"/>
              <a:ext cx="1705838" cy="410354"/>
            </a:xfrm>
            <a:prstGeom prst="rect">
              <a:avLst/>
            </a:prstGeom>
          </p:spPr>
          <p:style>
            <a:lnRef idx="1">
              <a:schemeClr val="accent4"/>
            </a:lnRef>
            <a:fillRef idx="2">
              <a:schemeClr val="accent4"/>
            </a:fillRef>
            <a:effectRef idx="1">
              <a:schemeClr val="accent4"/>
            </a:effectRef>
            <a:fontRef idx="minor">
              <a:schemeClr val="dk1"/>
            </a:fontRef>
          </p:style>
          <p:txBody>
            <a:bodyPr wrap="square">
              <a:noAutofit/>
            </a:bodyPr>
            <a:lstStyle/>
            <a:p>
              <a:pPr algn="ctr" fontAlgn="ctr"/>
              <a:r>
                <a:rPr lang="en-US" sz="1200" dirty="0">
                  <a:latin typeface="Huawei Sans" panose="020C0503030203020204" pitchFamily="34" charset="0"/>
                </a:rPr>
                <a:t>Lower-order path adaptation</a:t>
              </a:r>
            </a:p>
          </p:txBody>
        </p:sp>
        <p:sp>
          <p:nvSpPr>
            <p:cNvPr id="41" name="文本框 28">
              <a:extLst>
                <a:ext uri="{FF2B5EF4-FFF2-40B4-BE49-F238E27FC236}">
                  <a16:creationId xmlns:a16="http://schemas.microsoft.com/office/drawing/2014/main" id="{BB3679A7-EB94-4FF0-3FC8-7A020035F1E1}"/>
                </a:ext>
              </a:extLst>
            </p:cNvPr>
            <p:cNvSpPr txBox="1"/>
            <p:nvPr/>
          </p:nvSpPr>
          <p:spPr bwMode="auto">
            <a:xfrm>
              <a:off x="6156325" y="4225159"/>
              <a:ext cx="1440000" cy="423116"/>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oAutofit/>
            </a:bodyPr>
            <a:lstStyle/>
            <a:p>
              <a:pPr algn="ctr" defTabSz="1001395" eaLnBrk="0" fontAlgn="ctr" hangingPunct="0"/>
              <a:r>
                <a:rPr lang="en-US" sz="1200" dirty="0">
                  <a:latin typeface="Huawei Sans" panose="020C0503030203020204" pitchFamily="34" charset="0"/>
                </a:rPr>
                <a:t>Higher-order path terminal</a:t>
              </a:r>
              <a:endParaRPr lang="en-US" sz="1200" dirty="0">
                <a:solidFill>
                  <a:srgbClr val="000000"/>
                </a:solidFill>
                <a:latin typeface="Huawei Sans" panose="020C0503030203020204" pitchFamily="34" charset="0"/>
                <a:cs typeface="Arial" panose="020B0604020202020204" pitchFamily="34" charset="0"/>
              </a:endParaRPr>
            </a:p>
          </p:txBody>
        </p:sp>
        <p:cxnSp>
          <p:nvCxnSpPr>
            <p:cNvPr id="42" name="直接箭头连接符 29">
              <a:extLst>
                <a:ext uri="{FF2B5EF4-FFF2-40B4-BE49-F238E27FC236}">
                  <a16:creationId xmlns:a16="http://schemas.microsoft.com/office/drawing/2014/main" id="{1EB3F6F5-00C2-7C3D-EA89-7FB170F25BD6}"/>
                </a:ext>
              </a:extLst>
            </p:cNvPr>
            <p:cNvCxnSpPr>
              <a:endCxn id="39" idx="0"/>
            </p:cNvCxnSpPr>
            <p:nvPr/>
          </p:nvCxnSpPr>
          <p:spPr bwMode="auto">
            <a:xfrm flipH="1">
              <a:off x="1475649" y="2977686"/>
              <a:ext cx="1283426" cy="12474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直接箭头连接符 30">
              <a:extLst>
                <a:ext uri="{FF2B5EF4-FFF2-40B4-BE49-F238E27FC236}">
                  <a16:creationId xmlns:a16="http://schemas.microsoft.com/office/drawing/2014/main" id="{2E27D719-01CA-6EDC-62B0-498318A3150F}"/>
                </a:ext>
              </a:extLst>
            </p:cNvPr>
            <p:cNvCxnSpPr>
              <a:endCxn id="40" idx="0"/>
            </p:cNvCxnSpPr>
            <p:nvPr/>
          </p:nvCxnSpPr>
          <p:spPr bwMode="auto">
            <a:xfrm flipH="1">
              <a:off x="3252356" y="2946797"/>
              <a:ext cx="348094" cy="12869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直接箭头连接符 31">
              <a:extLst>
                <a:ext uri="{FF2B5EF4-FFF2-40B4-BE49-F238E27FC236}">
                  <a16:creationId xmlns:a16="http://schemas.microsoft.com/office/drawing/2014/main" id="{D76817F6-EAC7-BED3-8851-69D13A488D41}"/>
                </a:ext>
              </a:extLst>
            </p:cNvPr>
            <p:cNvCxnSpPr>
              <a:endCxn id="41" idx="0"/>
            </p:cNvCxnSpPr>
            <p:nvPr/>
          </p:nvCxnSpPr>
          <p:spPr bwMode="auto">
            <a:xfrm>
              <a:off x="6714331" y="2977686"/>
              <a:ext cx="161994" cy="12474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69" name="文本框 34">
            <a:extLst>
              <a:ext uri="{FF2B5EF4-FFF2-40B4-BE49-F238E27FC236}">
                <a16:creationId xmlns:a16="http://schemas.microsoft.com/office/drawing/2014/main" id="{CCC6E457-62F9-A476-68D6-429F5F54EB01}"/>
              </a:ext>
            </a:extLst>
          </p:cNvPr>
          <p:cNvSpPr txBox="1"/>
          <p:nvPr/>
        </p:nvSpPr>
        <p:spPr bwMode="auto">
          <a:xfrm>
            <a:off x="9252086" y="4439753"/>
            <a:ext cx="1657214" cy="423116"/>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oAutofit/>
          </a:bodyPr>
          <a:lstStyle/>
          <a:p>
            <a:pPr algn="ctr" defTabSz="1001395" eaLnBrk="0" fontAlgn="ctr" hangingPunct="0"/>
            <a:r>
              <a:rPr lang="en-US" sz="1200" dirty="0">
                <a:latin typeface="Huawei Sans" panose="020C0503030203020204" pitchFamily="34" charset="0"/>
              </a:rPr>
              <a:t>Higher-order path connection</a:t>
            </a:r>
            <a:endParaRPr lang="en-US" sz="1200" dirty="0">
              <a:solidFill>
                <a:srgbClr val="000000"/>
              </a:solidFill>
              <a:latin typeface="Huawei Sans" panose="020C0503030203020204" pitchFamily="34" charset="0"/>
              <a:cs typeface="Arial" panose="020B0604020202020204" pitchFamily="34" charset="0"/>
            </a:endParaRPr>
          </a:p>
        </p:txBody>
      </p:sp>
      <p:sp>
        <p:nvSpPr>
          <p:cNvPr id="70" name="Rectangle 57">
            <a:extLst>
              <a:ext uri="{FF2B5EF4-FFF2-40B4-BE49-F238E27FC236}">
                <a16:creationId xmlns:a16="http://schemas.microsoft.com/office/drawing/2014/main" id="{7B0D796E-D34E-A897-DADD-60C3A19AFA5C}"/>
              </a:ext>
            </a:extLst>
          </p:cNvPr>
          <p:cNvSpPr>
            <a:spLocks noChangeArrowheads="1"/>
          </p:cNvSpPr>
          <p:nvPr/>
        </p:nvSpPr>
        <p:spPr bwMode="auto">
          <a:xfrm>
            <a:off x="8000808" y="2718405"/>
            <a:ext cx="291747" cy="18466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HPT</a:t>
            </a:r>
            <a:endParaRPr kumimoji="1" lang="en-US" altLang="zh-CN" sz="1200" dirty="0">
              <a:solidFill>
                <a:schemeClr val="bg1"/>
              </a:solidFill>
              <a:latin typeface="Huawei Sans" panose="020C0503030203020204" pitchFamily="34" charset="0"/>
            </a:endParaRPr>
          </a:p>
        </p:txBody>
      </p:sp>
    </p:spTree>
    <p:extLst>
      <p:ext uri="{BB962C8B-B14F-4D97-AF65-F5344CB8AC3E}">
        <p14:creationId xmlns:p14="http://schemas.microsoft.com/office/powerpoint/2010/main" val="204332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13" y="447468"/>
            <a:ext cx="11616938" cy="497095"/>
          </a:xfrm>
        </p:spPr>
        <p:txBody>
          <a:bodyPr lIns="0" tIns="0" rIns="0" bIns="0" anchor="t">
            <a:noAutofit/>
          </a:bodyPr>
          <a:lstStyle/>
          <a:p>
            <a:pPr fontAlgn="ctr"/>
            <a:r>
              <a:rPr lang="pt" dirty="0"/>
              <a:t>Módulos Funcionais de um Fluxo de Sinal de Ordem Inferior (2M/34M)</a:t>
            </a:r>
            <a:endParaRPr lang="en-US" altLang="zh-CN" dirty="0"/>
          </a:p>
        </p:txBody>
      </p:sp>
      <p:grpSp>
        <p:nvGrpSpPr>
          <p:cNvPr id="46" name="组合 44">
            <a:extLst>
              <a:ext uri="{FF2B5EF4-FFF2-40B4-BE49-F238E27FC236}">
                <a16:creationId xmlns:a16="http://schemas.microsoft.com/office/drawing/2014/main" id="{93C6CC9F-D5F4-DE00-2AA9-6865CF6684B6}"/>
              </a:ext>
            </a:extLst>
          </p:cNvPr>
          <p:cNvGrpSpPr/>
          <p:nvPr/>
        </p:nvGrpSpPr>
        <p:grpSpPr>
          <a:xfrm>
            <a:off x="2486483" y="1748609"/>
            <a:ext cx="7564896" cy="3574161"/>
            <a:chOff x="755649" y="1632005"/>
            <a:chExt cx="7564896" cy="3574161"/>
          </a:xfrm>
        </p:grpSpPr>
        <p:grpSp>
          <p:nvGrpSpPr>
            <p:cNvPr id="47" name="Group 109">
              <a:extLst>
                <a:ext uri="{FF2B5EF4-FFF2-40B4-BE49-F238E27FC236}">
                  <a16:creationId xmlns:a16="http://schemas.microsoft.com/office/drawing/2014/main" id="{738D37CE-E8B9-856A-02A3-9F20749A444C}"/>
                </a:ext>
              </a:extLst>
            </p:cNvPr>
            <p:cNvGrpSpPr/>
            <p:nvPr/>
          </p:nvGrpSpPr>
          <p:grpSpPr bwMode="auto">
            <a:xfrm>
              <a:off x="947738" y="1632005"/>
              <a:ext cx="7097713" cy="2090738"/>
              <a:chOff x="553" y="1753"/>
              <a:chExt cx="4471" cy="1317"/>
            </a:xfrm>
          </p:grpSpPr>
          <p:sp>
            <p:nvSpPr>
              <p:cNvPr id="58" name="Rectangle 2">
                <a:extLst>
                  <a:ext uri="{FF2B5EF4-FFF2-40B4-BE49-F238E27FC236}">
                    <a16:creationId xmlns:a16="http://schemas.microsoft.com/office/drawing/2014/main" id="{C2E9E186-A4F5-1F54-E6CD-8D24818093BE}"/>
                  </a:ext>
                </a:extLst>
              </p:cNvPr>
              <p:cNvSpPr>
                <a:spLocks noChangeArrowheads="1"/>
              </p:cNvSpPr>
              <p:nvPr/>
            </p:nvSpPr>
            <p:spPr bwMode="auto">
              <a:xfrm>
                <a:off x="3619" y="2286"/>
                <a:ext cx="886" cy="438"/>
              </a:xfrm>
              <a:prstGeom prst="rect">
                <a:avLst/>
              </a:prstGeom>
              <a:solidFill>
                <a:srgbClr val="DDDDDD"/>
              </a:solidFill>
              <a:ln w="8001">
                <a:solidFill>
                  <a:srgbClr val="969696"/>
                </a:solidFill>
                <a:miter lim="800000"/>
              </a:ln>
            </p:spPr>
            <p:txBody>
              <a:bodyPr>
                <a:noAutofit/>
              </a:bodyPr>
              <a:lstStyle/>
              <a:p>
                <a:pPr fontAlgn="ctr"/>
                <a:endParaRPr lang="en-US" altLang="zh-CN" sz="1200" dirty="0">
                  <a:latin typeface="Huawei Sans" panose="020C0503030203020204" pitchFamily="34" charset="0"/>
                  <a:ea typeface="+mn-ea"/>
                </a:endParaRPr>
              </a:p>
            </p:txBody>
          </p:sp>
          <p:sp>
            <p:nvSpPr>
              <p:cNvPr id="59" name="Rectangle 3">
                <a:extLst>
                  <a:ext uri="{FF2B5EF4-FFF2-40B4-BE49-F238E27FC236}">
                    <a16:creationId xmlns:a16="http://schemas.microsoft.com/office/drawing/2014/main" id="{09621720-88A2-1003-ECA5-87677991E13D}"/>
                  </a:ext>
                </a:extLst>
              </p:cNvPr>
              <p:cNvSpPr>
                <a:spLocks noChangeArrowheads="1"/>
              </p:cNvSpPr>
              <p:nvPr/>
            </p:nvSpPr>
            <p:spPr bwMode="auto">
              <a:xfrm>
                <a:off x="1600" y="2286"/>
                <a:ext cx="1439" cy="438"/>
              </a:xfrm>
              <a:prstGeom prst="rect">
                <a:avLst/>
              </a:prstGeom>
              <a:solidFill>
                <a:srgbClr val="DDDDDD"/>
              </a:solidFill>
              <a:ln w="8001">
                <a:solidFill>
                  <a:srgbClr val="969696"/>
                </a:solidFill>
                <a:miter lim="800000"/>
              </a:ln>
            </p:spPr>
            <p:txBody>
              <a:bodyPr>
                <a:noAutofit/>
              </a:bodyPr>
              <a:lstStyle/>
              <a:p>
                <a:pPr fontAlgn="ctr"/>
                <a:endParaRPr lang="en-US" altLang="zh-CN" sz="1200" dirty="0">
                  <a:latin typeface="Huawei Sans" panose="020C0503030203020204" pitchFamily="34" charset="0"/>
                  <a:ea typeface="+mn-ea"/>
                </a:endParaRPr>
              </a:p>
            </p:txBody>
          </p:sp>
          <p:sp>
            <p:nvSpPr>
              <p:cNvPr id="60" name="Freeform 8">
                <a:extLst>
                  <a:ext uri="{FF2B5EF4-FFF2-40B4-BE49-F238E27FC236}">
                    <a16:creationId xmlns:a16="http://schemas.microsoft.com/office/drawing/2014/main" id="{4330675C-0FBD-35F0-6FF9-3C96D3D2115F}"/>
                  </a:ext>
                </a:extLst>
              </p:cNvPr>
              <p:cNvSpPr/>
              <p:nvPr/>
            </p:nvSpPr>
            <p:spPr bwMode="auto">
              <a:xfrm>
                <a:off x="1652" y="1958"/>
                <a:ext cx="3319" cy="548"/>
              </a:xfrm>
              <a:custGeom>
                <a:avLst/>
                <a:gdLst/>
                <a:ahLst/>
                <a:cxnLst>
                  <a:cxn ang="0">
                    <a:pos x="0" y="581"/>
                  </a:cxn>
                  <a:cxn ang="0">
                    <a:pos x="3312" y="581"/>
                  </a:cxn>
                  <a:cxn ang="0">
                    <a:pos x="3312" y="0"/>
                  </a:cxn>
                </a:cxnLst>
                <a:rect l="0" t="0" r="r" b="b"/>
                <a:pathLst>
                  <a:path w="3312" h="581">
                    <a:moveTo>
                      <a:pt x="0" y="581"/>
                    </a:moveTo>
                    <a:lnTo>
                      <a:pt x="3312" y="581"/>
                    </a:lnTo>
                    <a:lnTo>
                      <a:pt x="3312"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a typeface="+mn-ea"/>
                </a:endParaRPr>
              </a:p>
            </p:txBody>
          </p:sp>
          <p:sp>
            <p:nvSpPr>
              <p:cNvPr id="61" name="Rectangle 13">
                <a:extLst>
                  <a:ext uri="{FF2B5EF4-FFF2-40B4-BE49-F238E27FC236}">
                    <a16:creationId xmlns:a16="http://schemas.microsoft.com/office/drawing/2014/main" id="{B0A2AC1B-3B00-36EB-3FAB-1775C087B212}"/>
                  </a:ext>
                </a:extLst>
              </p:cNvPr>
              <p:cNvSpPr>
                <a:spLocks noChangeArrowheads="1"/>
              </p:cNvSpPr>
              <p:nvPr/>
            </p:nvSpPr>
            <p:spPr bwMode="auto">
              <a:xfrm>
                <a:off x="1755" y="2385"/>
                <a:ext cx="347" cy="22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62" name="Rectangle 17">
                <a:extLst>
                  <a:ext uri="{FF2B5EF4-FFF2-40B4-BE49-F238E27FC236}">
                    <a16:creationId xmlns:a16="http://schemas.microsoft.com/office/drawing/2014/main" id="{39911BA9-BDC5-BBBB-914B-28B3C7B386D7}"/>
                  </a:ext>
                </a:extLst>
              </p:cNvPr>
              <p:cNvSpPr>
                <a:spLocks noChangeArrowheads="1"/>
              </p:cNvSpPr>
              <p:nvPr/>
            </p:nvSpPr>
            <p:spPr bwMode="auto">
              <a:xfrm>
                <a:off x="2216" y="2385"/>
                <a:ext cx="349" cy="22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63" name="Rectangle 20">
                <a:extLst>
                  <a:ext uri="{FF2B5EF4-FFF2-40B4-BE49-F238E27FC236}">
                    <a16:creationId xmlns:a16="http://schemas.microsoft.com/office/drawing/2014/main" id="{210416C6-7D28-76E3-3CBD-EE5518B3A258}"/>
                  </a:ext>
                </a:extLst>
              </p:cNvPr>
              <p:cNvSpPr>
                <a:spLocks noChangeArrowheads="1"/>
              </p:cNvSpPr>
              <p:nvPr/>
            </p:nvSpPr>
            <p:spPr bwMode="auto">
              <a:xfrm>
                <a:off x="3145" y="2385"/>
                <a:ext cx="349" cy="22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64" name="Rectangle 21">
                <a:extLst>
                  <a:ext uri="{FF2B5EF4-FFF2-40B4-BE49-F238E27FC236}">
                    <a16:creationId xmlns:a16="http://schemas.microsoft.com/office/drawing/2014/main" id="{780D67B6-3B60-B897-7291-406245318972}"/>
                  </a:ext>
                </a:extLst>
              </p:cNvPr>
              <p:cNvSpPr>
                <a:spLocks noChangeArrowheads="1"/>
              </p:cNvSpPr>
              <p:nvPr/>
            </p:nvSpPr>
            <p:spPr bwMode="auto">
              <a:xfrm>
                <a:off x="3650" y="2385"/>
                <a:ext cx="349" cy="22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65" name="Rectangle 24">
                <a:extLst>
                  <a:ext uri="{FF2B5EF4-FFF2-40B4-BE49-F238E27FC236}">
                    <a16:creationId xmlns:a16="http://schemas.microsoft.com/office/drawing/2014/main" id="{59606B63-BA58-28E9-5C57-0D2042AF06E2}"/>
                  </a:ext>
                </a:extLst>
              </p:cNvPr>
              <p:cNvSpPr>
                <a:spLocks noChangeArrowheads="1"/>
              </p:cNvSpPr>
              <p:nvPr/>
            </p:nvSpPr>
            <p:spPr bwMode="auto">
              <a:xfrm>
                <a:off x="2659" y="2385"/>
                <a:ext cx="346" cy="22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66" name="Rectangle 28">
                <a:extLst>
                  <a:ext uri="{FF2B5EF4-FFF2-40B4-BE49-F238E27FC236}">
                    <a16:creationId xmlns:a16="http://schemas.microsoft.com/office/drawing/2014/main" id="{4DB6B9B4-A1EC-4329-3374-AC05CF24CE8C}"/>
                  </a:ext>
                </a:extLst>
              </p:cNvPr>
              <p:cNvSpPr>
                <a:spLocks noChangeArrowheads="1"/>
              </p:cNvSpPr>
              <p:nvPr/>
            </p:nvSpPr>
            <p:spPr bwMode="auto">
              <a:xfrm>
                <a:off x="4100" y="2385"/>
                <a:ext cx="315" cy="22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a typeface="+mn-ea"/>
                </a:endParaRPr>
              </a:p>
            </p:txBody>
          </p:sp>
          <p:sp>
            <p:nvSpPr>
              <p:cNvPr id="67" name="Rectangle 36">
                <a:extLst>
                  <a:ext uri="{FF2B5EF4-FFF2-40B4-BE49-F238E27FC236}">
                    <a16:creationId xmlns:a16="http://schemas.microsoft.com/office/drawing/2014/main" id="{52898496-AD3D-611F-A4AE-EA14EF01423B}"/>
                  </a:ext>
                </a:extLst>
              </p:cNvPr>
              <p:cNvSpPr>
                <a:spLocks noChangeArrowheads="1"/>
              </p:cNvSpPr>
              <p:nvPr/>
            </p:nvSpPr>
            <p:spPr bwMode="auto">
              <a:xfrm>
                <a:off x="4564" y="2338"/>
                <a:ext cx="51"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F</a:t>
                </a:r>
                <a:endParaRPr kumimoji="1" lang="en-US" altLang="zh-CN" sz="1200" dirty="0">
                  <a:latin typeface="Huawei Sans" panose="020C0503030203020204" pitchFamily="34" charset="0"/>
                </a:endParaRPr>
              </a:p>
            </p:txBody>
          </p:sp>
          <p:sp>
            <p:nvSpPr>
              <p:cNvPr id="68" name="Rectangle 39">
                <a:extLst>
                  <a:ext uri="{FF2B5EF4-FFF2-40B4-BE49-F238E27FC236}">
                    <a16:creationId xmlns:a16="http://schemas.microsoft.com/office/drawing/2014/main" id="{6F830328-3067-64AF-B25F-3E89851172C1}"/>
                  </a:ext>
                </a:extLst>
              </p:cNvPr>
              <p:cNvSpPr>
                <a:spLocks noChangeArrowheads="1"/>
              </p:cNvSpPr>
              <p:nvPr/>
            </p:nvSpPr>
            <p:spPr bwMode="auto">
              <a:xfrm>
                <a:off x="4001" y="2386"/>
                <a:ext cx="69"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G</a:t>
                </a:r>
              </a:p>
            </p:txBody>
          </p:sp>
          <p:sp>
            <p:nvSpPr>
              <p:cNvPr id="69" name="Rectangle 40">
                <a:extLst>
                  <a:ext uri="{FF2B5EF4-FFF2-40B4-BE49-F238E27FC236}">
                    <a16:creationId xmlns:a16="http://schemas.microsoft.com/office/drawing/2014/main" id="{762A939E-8B4C-999A-A91B-C2669FF2D8CC}"/>
                  </a:ext>
                </a:extLst>
              </p:cNvPr>
              <p:cNvSpPr>
                <a:spLocks noChangeArrowheads="1"/>
              </p:cNvSpPr>
              <p:nvPr/>
            </p:nvSpPr>
            <p:spPr bwMode="auto">
              <a:xfrm>
                <a:off x="3064" y="2392"/>
                <a:ext cx="74"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H</a:t>
                </a:r>
              </a:p>
            </p:txBody>
          </p:sp>
          <p:sp>
            <p:nvSpPr>
              <p:cNvPr id="70" name="Rectangle 41">
                <a:extLst>
                  <a:ext uri="{FF2B5EF4-FFF2-40B4-BE49-F238E27FC236}">
                    <a16:creationId xmlns:a16="http://schemas.microsoft.com/office/drawing/2014/main" id="{C0CFF886-1B95-46E8-CC58-3E25BB49FBF9}"/>
                  </a:ext>
                </a:extLst>
              </p:cNvPr>
              <p:cNvSpPr>
                <a:spLocks noChangeArrowheads="1"/>
              </p:cNvSpPr>
              <p:nvPr/>
            </p:nvSpPr>
            <p:spPr bwMode="auto">
              <a:xfrm>
                <a:off x="3520" y="2392"/>
                <a:ext cx="74"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H</a:t>
                </a:r>
              </a:p>
            </p:txBody>
          </p:sp>
          <p:sp>
            <p:nvSpPr>
              <p:cNvPr id="71" name="Rectangle 42">
                <a:extLst>
                  <a:ext uri="{FF2B5EF4-FFF2-40B4-BE49-F238E27FC236}">
                    <a16:creationId xmlns:a16="http://schemas.microsoft.com/office/drawing/2014/main" id="{5AC06EEB-4B40-5D96-F273-1C6F0D7B52DB}"/>
                  </a:ext>
                </a:extLst>
              </p:cNvPr>
              <p:cNvSpPr>
                <a:spLocks noChangeArrowheads="1"/>
              </p:cNvSpPr>
              <p:nvPr/>
            </p:nvSpPr>
            <p:spPr bwMode="auto">
              <a:xfrm>
                <a:off x="2609" y="2379"/>
                <a:ext cx="27"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I</a:t>
                </a:r>
              </a:p>
            </p:txBody>
          </p:sp>
          <p:sp>
            <p:nvSpPr>
              <p:cNvPr id="72" name="Rectangle 46">
                <a:extLst>
                  <a:ext uri="{FF2B5EF4-FFF2-40B4-BE49-F238E27FC236}">
                    <a16:creationId xmlns:a16="http://schemas.microsoft.com/office/drawing/2014/main" id="{6C6F71D3-BD32-833A-02F0-4D8363774D47}"/>
                  </a:ext>
                </a:extLst>
              </p:cNvPr>
              <p:cNvSpPr>
                <a:spLocks noChangeArrowheads="1"/>
              </p:cNvSpPr>
              <p:nvPr/>
            </p:nvSpPr>
            <p:spPr bwMode="auto">
              <a:xfrm>
                <a:off x="1235" y="2349"/>
                <a:ext cx="254"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G.703</a:t>
                </a:r>
                <a:endParaRPr kumimoji="1" lang="en-US" altLang="zh-CN" sz="1200" dirty="0">
                  <a:latin typeface="Huawei Sans" panose="020C0503030203020204" pitchFamily="34" charset="0"/>
                </a:endParaRPr>
              </a:p>
            </p:txBody>
          </p:sp>
          <p:sp>
            <p:nvSpPr>
              <p:cNvPr id="73" name="Rectangle 48">
                <a:extLst>
                  <a:ext uri="{FF2B5EF4-FFF2-40B4-BE49-F238E27FC236}">
                    <a16:creationId xmlns:a16="http://schemas.microsoft.com/office/drawing/2014/main" id="{43AE9C78-ECFC-034E-EE5E-26C1324F4B8A}"/>
                  </a:ext>
                </a:extLst>
              </p:cNvPr>
              <p:cNvSpPr>
                <a:spLocks noChangeArrowheads="1"/>
              </p:cNvSpPr>
              <p:nvPr/>
            </p:nvSpPr>
            <p:spPr bwMode="auto">
              <a:xfrm>
                <a:off x="609" y="2376"/>
                <a:ext cx="289"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2 Mbit/s</a:t>
                </a:r>
                <a:endParaRPr kumimoji="1" lang="en-US" altLang="zh-CN" sz="1200" dirty="0">
                  <a:latin typeface="Huawei Sans" panose="020C0503030203020204" pitchFamily="34" charset="0"/>
                </a:endParaRPr>
              </a:p>
            </p:txBody>
          </p:sp>
          <p:sp>
            <p:nvSpPr>
              <p:cNvPr id="74" name="Rectangle 49">
                <a:extLst>
                  <a:ext uri="{FF2B5EF4-FFF2-40B4-BE49-F238E27FC236}">
                    <a16:creationId xmlns:a16="http://schemas.microsoft.com/office/drawing/2014/main" id="{96E765CA-DB89-FB59-C5CD-D893188207D9}"/>
                  </a:ext>
                </a:extLst>
              </p:cNvPr>
              <p:cNvSpPr>
                <a:spLocks noChangeArrowheads="1"/>
              </p:cNvSpPr>
              <p:nvPr/>
            </p:nvSpPr>
            <p:spPr bwMode="auto">
              <a:xfrm>
                <a:off x="553" y="2510"/>
                <a:ext cx="342"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34 Mbit/s</a:t>
                </a:r>
                <a:endParaRPr kumimoji="1" lang="en-US" altLang="zh-CN" sz="1200" dirty="0">
                  <a:latin typeface="Huawei Sans" panose="020C0503030203020204" pitchFamily="34" charset="0"/>
                </a:endParaRPr>
              </a:p>
            </p:txBody>
          </p:sp>
          <p:sp>
            <p:nvSpPr>
              <p:cNvPr id="75" name="Rectangle 57">
                <a:extLst>
                  <a:ext uri="{FF2B5EF4-FFF2-40B4-BE49-F238E27FC236}">
                    <a16:creationId xmlns:a16="http://schemas.microsoft.com/office/drawing/2014/main" id="{AD2EB33B-795A-D4EC-14B0-895BBA5DB658}"/>
                  </a:ext>
                </a:extLst>
              </p:cNvPr>
              <p:cNvSpPr>
                <a:spLocks noChangeArrowheads="1"/>
              </p:cNvSpPr>
              <p:nvPr/>
            </p:nvSpPr>
            <p:spPr bwMode="auto">
              <a:xfrm>
                <a:off x="4835" y="1753"/>
                <a:ext cx="189"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HPC</a:t>
                </a:r>
              </a:p>
            </p:txBody>
          </p:sp>
          <p:sp>
            <p:nvSpPr>
              <p:cNvPr id="76" name="Rectangle 58">
                <a:extLst>
                  <a:ext uri="{FF2B5EF4-FFF2-40B4-BE49-F238E27FC236}">
                    <a16:creationId xmlns:a16="http://schemas.microsoft.com/office/drawing/2014/main" id="{2A6EA6D4-7B46-4FFC-01BD-1A32772A9C26}"/>
                  </a:ext>
                </a:extLst>
              </p:cNvPr>
              <p:cNvSpPr>
                <a:spLocks noChangeArrowheads="1"/>
              </p:cNvSpPr>
              <p:nvPr/>
            </p:nvSpPr>
            <p:spPr bwMode="auto">
              <a:xfrm>
                <a:off x="1849" y="1765"/>
                <a:ext cx="137"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PPI</a:t>
                </a:r>
              </a:p>
            </p:txBody>
          </p:sp>
          <p:sp>
            <p:nvSpPr>
              <p:cNvPr id="77" name="Rectangle 59">
                <a:extLst>
                  <a:ext uri="{FF2B5EF4-FFF2-40B4-BE49-F238E27FC236}">
                    <a16:creationId xmlns:a16="http://schemas.microsoft.com/office/drawing/2014/main" id="{C03DBCE1-EFF3-957C-E403-C6A033E51945}"/>
                  </a:ext>
                </a:extLst>
              </p:cNvPr>
              <p:cNvSpPr>
                <a:spLocks noChangeArrowheads="1"/>
              </p:cNvSpPr>
              <p:nvPr/>
            </p:nvSpPr>
            <p:spPr bwMode="auto">
              <a:xfrm>
                <a:off x="1839" y="2451"/>
                <a:ext cx="137"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PPI</a:t>
                </a:r>
              </a:p>
            </p:txBody>
          </p:sp>
          <p:sp>
            <p:nvSpPr>
              <p:cNvPr id="78" name="Rectangle 61">
                <a:extLst>
                  <a:ext uri="{FF2B5EF4-FFF2-40B4-BE49-F238E27FC236}">
                    <a16:creationId xmlns:a16="http://schemas.microsoft.com/office/drawing/2014/main" id="{FA5BF593-4297-E537-90EC-52A380147664}"/>
                  </a:ext>
                </a:extLst>
              </p:cNvPr>
              <p:cNvSpPr>
                <a:spLocks noChangeArrowheads="1"/>
              </p:cNvSpPr>
              <p:nvPr/>
            </p:nvSpPr>
            <p:spPr bwMode="auto">
              <a:xfrm>
                <a:off x="2289" y="2451"/>
                <a:ext cx="174"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LPA</a:t>
                </a:r>
              </a:p>
            </p:txBody>
          </p:sp>
          <p:sp>
            <p:nvSpPr>
              <p:cNvPr id="79" name="Rectangle 63">
                <a:extLst>
                  <a:ext uri="{FF2B5EF4-FFF2-40B4-BE49-F238E27FC236}">
                    <a16:creationId xmlns:a16="http://schemas.microsoft.com/office/drawing/2014/main" id="{45FECF16-0B9F-2286-5378-6B13C482C296}"/>
                  </a:ext>
                </a:extLst>
              </p:cNvPr>
              <p:cNvSpPr>
                <a:spLocks noChangeArrowheads="1"/>
              </p:cNvSpPr>
              <p:nvPr/>
            </p:nvSpPr>
            <p:spPr bwMode="auto">
              <a:xfrm>
                <a:off x="4138" y="2451"/>
                <a:ext cx="184"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HPT</a:t>
                </a:r>
              </a:p>
            </p:txBody>
          </p:sp>
          <p:sp>
            <p:nvSpPr>
              <p:cNvPr id="80" name="Rectangle 64">
                <a:extLst>
                  <a:ext uri="{FF2B5EF4-FFF2-40B4-BE49-F238E27FC236}">
                    <a16:creationId xmlns:a16="http://schemas.microsoft.com/office/drawing/2014/main" id="{73F07C56-4873-D68C-8F2E-621798FE7E30}"/>
                  </a:ext>
                </a:extLst>
              </p:cNvPr>
              <p:cNvSpPr>
                <a:spLocks noChangeArrowheads="1"/>
              </p:cNvSpPr>
              <p:nvPr/>
            </p:nvSpPr>
            <p:spPr bwMode="auto">
              <a:xfrm>
                <a:off x="2736" y="2451"/>
                <a:ext cx="160"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LPT</a:t>
                </a:r>
              </a:p>
            </p:txBody>
          </p:sp>
          <p:sp>
            <p:nvSpPr>
              <p:cNvPr id="81" name="Rectangle 65">
                <a:extLst>
                  <a:ext uri="{FF2B5EF4-FFF2-40B4-BE49-F238E27FC236}">
                    <a16:creationId xmlns:a16="http://schemas.microsoft.com/office/drawing/2014/main" id="{1AE61620-7C8B-3400-26E9-3512EABB87F7}"/>
                  </a:ext>
                </a:extLst>
              </p:cNvPr>
              <p:cNvSpPr>
                <a:spLocks noChangeArrowheads="1"/>
              </p:cNvSpPr>
              <p:nvPr/>
            </p:nvSpPr>
            <p:spPr bwMode="auto">
              <a:xfrm>
                <a:off x="3217" y="2451"/>
                <a:ext cx="165"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LPC</a:t>
                </a:r>
              </a:p>
            </p:txBody>
          </p:sp>
          <p:sp>
            <p:nvSpPr>
              <p:cNvPr id="82" name="Rectangle 66">
                <a:extLst>
                  <a:ext uri="{FF2B5EF4-FFF2-40B4-BE49-F238E27FC236}">
                    <a16:creationId xmlns:a16="http://schemas.microsoft.com/office/drawing/2014/main" id="{A0F6E7DD-99D1-1643-5165-0690489C0303}"/>
                  </a:ext>
                </a:extLst>
              </p:cNvPr>
              <p:cNvSpPr>
                <a:spLocks noChangeArrowheads="1"/>
              </p:cNvSpPr>
              <p:nvPr/>
            </p:nvSpPr>
            <p:spPr bwMode="auto">
              <a:xfrm>
                <a:off x="3722" y="2451"/>
                <a:ext cx="196"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HPA</a:t>
                </a:r>
              </a:p>
            </p:txBody>
          </p:sp>
          <p:sp>
            <p:nvSpPr>
              <p:cNvPr id="83" name="Rectangle 70">
                <a:extLst>
                  <a:ext uri="{FF2B5EF4-FFF2-40B4-BE49-F238E27FC236}">
                    <a16:creationId xmlns:a16="http://schemas.microsoft.com/office/drawing/2014/main" id="{D9C8ED73-F269-0846-539D-82DB90807FB4}"/>
                  </a:ext>
                </a:extLst>
              </p:cNvPr>
              <p:cNvSpPr>
                <a:spLocks noChangeArrowheads="1"/>
              </p:cNvSpPr>
              <p:nvPr/>
            </p:nvSpPr>
            <p:spPr bwMode="auto">
              <a:xfrm>
                <a:off x="4122" y="2954"/>
                <a:ext cx="201"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MCF</a:t>
                </a:r>
              </a:p>
            </p:txBody>
          </p:sp>
          <p:sp>
            <p:nvSpPr>
              <p:cNvPr id="84" name="Rectangle 76">
                <a:extLst>
                  <a:ext uri="{FF2B5EF4-FFF2-40B4-BE49-F238E27FC236}">
                    <a16:creationId xmlns:a16="http://schemas.microsoft.com/office/drawing/2014/main" id="{3586D86D-F7F6-F9F0-EAAE-AECFC3FFEC46}"/>
                  </a:ext>
                </a:extLst>
              </p:cNvPr>
              <p:cNvSpPr>
                <a:spLocks noChangeArrowheads="1"/>
              </p:cNvSpPr>
              <p:nvPr/>
            </p:nvSpPr>
            <p:spPr bwMode="auto">
              <a:xfrm>
                <a:off x="3926" y="2157"/>
                <a:ext cx="213"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HOA</a:t>
                </a:r>
                <a:endParaRPr kumimoji="1" lang="en-US" altLang="zh-CN" sz="1200" dirty="0">
                  <a:latin typeface="Huawei Sans" panose="020C0503030203020204" pitchFamily="34" charset="0"/>
                </a:endParaRPr>
              </a:p>
            </p:txBody>
          </p:sp>
          <p:sp>
            <p:nvSpPr>
              <p:cNvPr id="85" name="Rectangle 78">
                <a:extLst>
                  <a:ext uri="{FF2B5EF4-FFF2-40B4-BE49-F238E27FC236}">
                    <a16:creationId xmlns:a16="http://schemas.microsoft.com/office/drawing/2014/main" id="{348DFECE-FFF6-324E-F67F-4A4C09E57452}"/>
                  </a:ext>
                </a:extLst>
              </p:cNvPr>
              <p:cNvSpPr>
                <a:spLocks noChangeArrowheads="1"/>
              </p:cNvSpPr>
              <p:nvPr/>
            </p:nvSpPr>
            <p:spPr bwMode="auto">
              <a:xfrm>
                <a:off x="2198" y="2157"/>
                <a:ext cx="151"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LOI</a:t>
                </a:r>
                <a:endParaRPr kumimoji="1" lang="en-US" altLang="zh-CN" sz="1200" dirty="0">
                  <a:latin typeface="Huawei Sans" panose="020C0503030203020204" pitchFamily="34" charset="0"/>
                </a:endParaRPr>
              </a:p>
            </p:txBody>
          </p:sp>
          <p:sp>
            <p:nvSpPr>
              <p:cNvPr id="86" name="Line 85">
                <a:extLst>
                  <a:ext uri="{FF2B5EF4-FFF2-40B4-BE49-F238E27FC236}">
                    <a16:creationId xmlns:a16="http://schemas.microsoft.com/office/drawing/2014/main" id="{7A4B3387-4711-3999-D370-6D19852ECEB0}"/>
                  </a:ext>
                </a:extLst>
              </p:cNvPr>
              <p:cNvSpPr>
                <a:spLocks noChangeShapeType="1"/>
              </p:cNvSpPr>
              <p:nvPr/>
            </p:nvSpPr>
            <p:spPr bwMode="auto">
              <a:xfrm flipH="1">
                <a:off x="943" y="2506"/>
                <a:ext cx="763" cy="1"/>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a typeface="+mn-ea"/>
                </a:endParaRPr>
              </a:p>
            </p:txBody>
          </p:sp>
          <p:sp>
            <p:nvSpPr>
              <p:cNvPr id="87" name="Rectangle 95">
                <a:extLst>
                  <a:ext uri="{FF2B5EF4-FFF2-40B4-BE49-F238E27FC236}">
                    <a16:creationId xmlns:a16="http://schemas.microsoft.com/office/drawing/2014/main" id="{F689E355-D16A-2A03-96A2-551FDDCB3F47}"/>
                  </a:ext>
                </a:extLst>
              </p:cNvPr>
              <p:cNvSpPr>
                <a:spLocks noChangeArrowheads="1"/>
              </p:cNvSpPr>
              <p:nvPr/>
            </p:nvSpPr>
            <p:spPr bwMode="auto">
              <a:xfrm>
                <a:off x="2145" y="2394"/>
                <a:ext cx="33"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J</a:t>
                </a:r>
              </a:p>
            </p:txBody>
          </p:sp>
          <p:sp>
            <p:nvSpPr>
              <p:cNvPr id="88" name="Rectangle 96">
                <a:extLst>
                  <a:ext uri="{FF2B5EF4-FFF2-40B4-BE49-F238E27FC236}">
                    <a16:creationId xmlns:a16="http://schemas.microsoft.com/office/drawing/2014/main" id="{C95C713D-2D69-C1BB-8C89-82E3660BABFE}"/>
                  </a:ext>
                </a:extLst>
              </p:cNvPr>
              <p:cNvSpPr>
                <a:spLocks noChangeArrowheads="1"/>
              </p:cNvSpPr>
              <p:nvPr/>
            </p:nvSpPr>
            <p:spPr bwMode="auto">
              <a:xfrm>
                <a:off x="1633" y="2360"/>
                <a:ext cx="60"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K</a:t>
                </a:r>
              </a:p>
            </p:txBody>
          </p:sp>
        </p:grpSp>
        <p:sp>
          <p:nvSpPr>
            <p:cNvPr id="48" name="文本框 34">
              <a:extLst>
                <a:ext uri="{FF2B5EF4-FFF2-40B4-BE49-F238E27FC236}">
                  <a16:creationId xmlns:a16="http://schemas.microsoft.com/office/drawing/2014/main" id="{24D0DCD8-8935-DD97-18F2-75C7FAF17C5C}"/>
                </a:ext>
              </a:extLst>
            </p:cNvPr>
            <p:cNvSpPr txBox="1"/>
            <p:nvPr/>
          </p:nvSpPr>
          <p:spPr bwMode="auto">
            <a:xfrm>
              <a:off x="755649" y="4263256"/>
              <a:ext cx="1440000" cy="393734"/>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defTabSz="1001395" eaLnBrk="0" fontAlgn="ctr" hangingPunct="0"/>
              <a:r>
                <a:rPr lang="en-US" sz="1200" dirty="0">
                  <a:latin typeface="Huawei Sans" panose="020C0503030203020204" pitchFamily="34" charset="0"/>
                </a:rPr>
                <a:t>PDH physical interface</a:t>
              </a:r>
              <a:endParaRPr lang="en-US" sz="1200" dirty="0">
                <a:solidFill>
                  <a:srgbClr val="000000"/>
                </a:solidFill>
                <a:latin typeface="Huawei Sans" panose="020C0503030203020204" pitchFamily="34" charset="0"/>
                <a:cs typeface="Arial" panose="020B0604020202020204" pitchFamily="34" charset="0"/>
              </a:endParaRPr>
            </a:p>
          </p:txBody>
        </p:sp>
        <p:sp>
          <p:nvSpPr>
            <p:cNvPr id="49" name="文本框 35">
              <a:extLst>
                <a:ext uri="{FF2B5EF4-FFF2-40B4-BE49-F238E27FC236}">
                  <a16:creationId xmlns:a16="http://schemas.microsoft.com/office/drawing/2014/main" id="{2EB6F1D2-31B0-BF69-67D6-C9AF79A99BE7}"/>
                </a:ext>
              </a:extLst>
            </p:cNvPr>
            <p:cNvSpPr txBox="1"/>
            <p:nvPr/>
          </p:nvSpPr>
          <p:spPr bwMode="auto">
            <a:xfrm>
              <a:off x="5283199" y="4822089"/>
              <a:ext cx="1440000" cy="384077"/>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defTabSz="1001395" eaLnBrk="0" fontAlgn="ctr" hangingPunct="0"/>
              <a:r>
                <a:rPr lang="en-US" sz="1200" dirty="0">
                  <a:latin typeface="Huawei Sans" panose="020C0503030203020204" pitchFamily="34" charset="0"/>
                </a:rPr>
                <a:t>Higher-order path adaptation</a:t>
              </a:r>
              <a:endParaRPr lang="en-US" sz="1200" dirty="0">
                <a:solidFill>
                  <a:srgbClr val="000000"/>
                </a:solidFill>
                <a:latin typeface="Huawei Sans" panose="020C0503030203020204" pitchFamily="34" charset="0"/>
                <a:cs typeface="Arial" panose="020B0604020202020204" pitchFamily="34" charset="0"/>
              </a:endParaRPr>
            </a:p>
          </p:txBody>
        </p:sp>
        <p:sp>
          <p:nvSpPr>
            <p:cNvPr id="50" name="文本框 36">
              <a:extLst>
                <a:ext uri="{FF2B5EF4-FFF2-40B4-BE49-F238E27FC236}">
                  <a16:creationId xmlns:a16="http://schemas.microsoft.com/office/drawing/2014/main" id="{19790CFD-3295-7032-8907-2FC3AB5F506B}"/>
                </a:ext>
              </a:extLst>
            </p:cNvPr>
            <p:cNvSpPr txBox="1"/>
            <p:nvPr/>
          </p:nvSpPr>
          <p:spPr bwMode="auto">
            <a:xfrm>
              <a:off x="6880545" y="4822089"/>
              <a:ext cx="1440000" cy="384077"/>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fontAlgn="ctr">
                <a:spcAft>
                  <a:spcPts val="600"/>
                </a:spcAft>
                <a:buFont typeface="Wingdings" panose="05000000000000000000" pitchFamily="2" charset="2"/>
                <a:buNone/>
              </a:pPr>
              <a:r>
                <a:rPr lang="en-US" sz="1200" dirty="0">
                  <a:latin typeface="Huawei Sans" panose="020C0503030203020204" pitchFamily="34" charset="0"/>
                </a:rPr>
                <a:t>Higher-order path terminal</a:t>
              </a:r>
              <a:endParaRPr lang="en-US" sz="1200" dirty="0">
                <a:solidFill>
                  <a:srgbClr val="000000"/>
                </a:solidFill>
                <a:latin typeface="Huawei Sans" panose="020C0503030203020204" pitchFamily="34" charset="0"/>
                <a:cs typeface="Arial" panose="020B0604020202020204" pitchFamily="34" charset="0"/>
              </a:endParaRPr>
            </a:p>
          </p:txBody>
        </p:sp>
        <p:sp>
          <p:nvSpPr>
            <p:cNvPr id="51" name="文本框 37">
              <a:extLst>
                <a:ext uri="{FF2B5EF4-FFF2-40B4-BE49-F238E27FC236}">
                  <a16:creationId xmlns:a16="http://schemas.microsoft.com/office/drawing/2014/main" id="{08E15E20-CA1A-B285-FE32-46FAFE129140}"/>
                </a:ext>
              </a:extLst>
            </p:cNvPr>
            <p:cNvSpPr txBox="1"/>
            <p:nvPr/>
          </p:nvSpPr>
          <p:spPr bwMode="auto">
            <a:xfrm>
              <a:off x="2330775" y="4263256"/>
              <a:ext cx="1440610" cy="393734"/>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defTabSz="1001395" eaLnBrk="0" fontAlgn="ctr" hangingPunct="0"/>
              <a:r>
                <a:rPr lang="en-US" sz="1200" dirty="0">
                  <a:latin typeface="Huawei Sans" panose="020C0503030203020204" pitchFamily="34" charset="0"/>
                </a:rPr>
                <a:t>Lower-order path adaptation</a:t>
              </a:r>
              <a:endParaRPr lang="en-US" sz="1200" dirty="0">
                <a:solidFill>
                  <a:srgbClr val="000000"/>
                </a:solidFill>
                <a:latin typeface="Huawei Sans" panose="020C0503030203020204" pitchFamily="34" charset="0"/>
                <a:cs typeface="Arial" panose="020B0604020202020204" pitchFamily="34" charset="0"/>
              </a:endParaRPr>
            </a:p>
          </p:txBody>
        </p:sp>
        <p:cxnSp>
          <p:nvCxnSpPr>
            <p:cNvPr id="52" name="直接箭头连接符 38">
              <a:extLst>
                <a:ext uri="{FF2B5EF4-FFF2-40B4-BE49-F238E27FC236}">
                  <a16:creationId xmlns:a16="http://schemas.microsoft.com/office/drawing/2014/main" id="{366CF976-35DE-EE3A-5E7F-0847D115DF27}"/>
                </a:ext>
              </a:extLst>
            </p:cNvPr>
            <p:cNvCxnSpPr>
              <a:stCxn id="59" idx="2"/>
              <a:endCxn id="51" idx="0"/>
            </p:cNvCxnSpPr>
            <p:nvPr/>
          </p:nvCxnSpPr>
          <p:spPr bwMode="auto">
            <a:xfrm flipH="1">
              <a:off x="3051080" y="3173468"/>
              <a:ext cx="700978" cy="10897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接箭头连接符 39">
              <a:extLst>
                <a:ext uri="{FF2B5EF4-FFF2-40B4-BE49-F238E27FC236}">
                  <a16:creationId xmlns:a16="http://schemas.microsoft.com/office/drawing/2014/main" id="{A731B008-D686-B7A7-5046-CD3043829452}"/>
                </a:ext>
              </a:extLst>
            </p:cNvPr>
            <p:cNvCxnSpPr>
              <a:endCxn id="48" idx="0"/>
            </p:cNvCxnSpPr>
            <p:nvPr/>
          </p:nvCxnSpPr>
          <p:spPr bwMode="auto">
            <a:xfrm flipH="1">
              <a:off x="1475649" y="3173468"/>
              <a:ext cx="1575432" cy="10897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4" name="直接箭头连接符 40">
              <a:extLst>
                <a:ext uri="{FF2B5EF4-FFF2-40B4-BE49-F238E27FC236}">
                  <a16:creationId xmlns:a16="http://schemas.microsoft.com/office/drawing/2014/main" id="{13990FB1-8C73-FC33-07CD-AE6A65F5EE42}"/>
                </a:ext>
              </a:extLst>
            </p:cNvPr>
            <p:cNvCxnSpPr/>
            <p:nvPr/>
          </p:nvCxnSpPr>
          <p:spPr bwMode="auto">
            <a:xfrm>
              <a:off x="4553745" y="3149655"/>
              <a:ext cx="252766" cy="10632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直接箭头连接符 41">
              <a:extLst>
                <a:ext uri="{FF2B5EF4-FFF2-40B4-BE49-F238E27FC236}">
                  <a16:creationId xmlns:a16="http://schemas.microsoft.com/office/drawing/2014/main" id="{F37FACED-4B9A-42A5-1FF9-E3CAEAB02659}"/>
                </a:ext>
              </a:extLst>
            </p:cNvPr>
            <p:cNvCxnSpPr>
              <a:endCxn id="49" idx="0"/>
            </p:cNvCxnSpPr>
            <p:nvPr/>
          </p:nvCxnSpPr>
          <p:spPr bwMode="auto">
            <a:xfrm flipH="1">
              <a:off x="6003199" y="3151775"/>
              <a:ext cx="89562" cy="16703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接箭头连接符 42">
              <a:extLst>
                <a:ext uri="{FF2B5EF4-FFF2-40B4-BE49-F238E27FC236}">
                  <a16:creationId xmlns:a16="http://schemas.microsoft.com/office/drawing/2014/main" id="{BE04228D-98A3-6EEF-304B-EE2EC6B5F50D}"/>
                </a:ext>
              </a:extLst>
            </p:cNvPr>
            <p:cNvCxnSpPr>
              <a:endCxn id="50" idx="0"/>
            </p:cNvCxnSpPr>
            <p:nvPr/>
          </p:nvCxnSpPr>
          <p:spPr bwMode="auto">
            <a:xfrm>
              <a:off x="6880545" y="3149655"/>
              <a:ext cx="720000" cy="16724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7" name="文本框 43">
              <a:extLst>
                <a:ext uri="{FF2B5EF4-FFF2-40B4-BE49-F238E27FC236}">
                  <a16:creationId xmlns:a16="http://schemas.microsoft.com/office/drawing/2014/main" id="{890F4BE6-4AD1-2B27-611B-09F9F5CC8ED9}"/>
                </a:ext>
              </a:extLst>
            </p:cNvPr>
            <p:cNvSpPr txBox="1"/>
            <p:nvPr/>
          </p:nvSpPr>
          <p:spPr bwMode="auto">
            <a:xfrm>
              <a:off x="4018064" y="4263256"/>
              <a:ext cx="1440610" cy="393734"/>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algn="ctr" defTabSz="1001395" eaLnBrk="0" fontAlgn="ctr" hangingPunct="0"/>
              <a:r>
                <a:rPr lang="en-US" sz="1200" dirty="0">
                  <a:latin typeface="Huawei Sans" panose="020C0503030203020204" pitchFamily="34" charset="0"/>
                </a:rPr>
                <a:t>Lower-order path terminal</a:t>
              </a:r>
              <a:endParaRPr lang="en-US" sz="1200" dirty="0">
                <a:solidFill>
                  <a:srgbClr val="000000"/>
                </a:solidFill>
                <a:latin typeface="Huawei Sans" panose="020C0503030203020204" pitchFamily="34" charset="0"/>
                <a:cs typeface="Arial" panose="020B0604020202020204" pitchFamily="34" charset="0"/>
              </a:endParaRPr>
            </a:p>
          </p:txBody>
        </p:sp>
      </p:grpSp>
    </p:spTree>
    <p:extLst>
      <p:ext uri="{BB962C8B-B14F-4D97-AF65-F5344CB8AC3E}">
        <p14:creationId xmlns:p14="http://schemas.microsoft.com/office/powerpoint/2010/main" val="2333558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Módulos Funcionais Auxiliares</a:t>
            </a:r>
            <a:endParaRPr lang="en-US" dirty="0">
              <a:latin typeface="Huawei Sans" panose="020C0503030203020204" pitchFamily="34" charset="0"/>
            </a:endParaRPr>
          </a:p>
        </p:txBody>
      </p:sp>
      <p:grpSp>
        <p:nvGrpSpPr>
          <p:cNvPr id="34" name="Group 109">
            <a:extLst>
              <a:ext uri="{FF2B5EF4-FFF2-40B4-BE49-F238E27FC236}">
                <a16:creationId xmlns:a16="http://schemas.microsoft.com/office/drawing/2014/main" id="{F24F27C7-AFAF-E457-72E0-04CD08F468F2}"/>
              </a:ext>
            </a:extLst>
          </p:cNvPr>
          <p:cNvGrpSpPr/>
          <p:nvPr/>
        </p:nvGrpSpPr>
        <p:grpSpPr bwMode="auto">
          <a:xfrm>
            <a:off x="3120231" y="1180940"/>
            <a:ext cx="5951538" cy="2149475"/>
            <a:chOff x="1399" y="2394"/>
            <a:chExt cx="3749" cy="1354"/>
          </a:xfrm>
        </p:grpSpPr>
        <p:sp>
          <p:nvSpPr>
            <p:cNvPr id="36" name="Line 5">
              <a:extLst>
                <a:ext uri="{FF2B5EF4-FFF2-40B4-BE49-F238E27FC236}">
                  <a16:creationId xmlns:a16="http://schemas.microsoft.com/office/drawing/2014/main" id="{819D2270-FCFE-1078-0A8F-C6392EE5AC71}"/>
                </a:ext>
              </a:extLst>
            </p:cNvPr>
            <p:cNvSpPr>
              <a:spLocks noChangeShapeType="1"/>
            </p:cNvSpPr>
            <p:nvPr/>
          </p:nvSpPr>
          <p:spPr bwMode="auto">
            <a:xfrm>
              <a:off x="1399" y="3148"/>
              <a:ext cx="1041" cy="1"/>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37" name="Line 6">
              <a:extLst>
                <a:ext uri="{FF2B5EF4-FFF2-40B4-BE49-F238E27FC236}">
                  <a16:creationId xmlns:a16="http://schemas.microsoft.com/office/drawing/2014/main" id="{DFB48BA1-9CCA-789E-EB9E-F12D362DA1D1}"/>
                </a:ext>
              </a:extLst>
            </p:cNvPr>
            <p:cNvSpPr>
              <a:spLocks noChangeShapeType="1"/>
            </p:cNvSpPr>
            <p:nvPr/>
          </p:nvSpPr>
          <p:spPr bwMode="auto">
            <a:xfrm>
              <a:off x="3265" y="2999"/>
              <a:ext cx="794" cy="1"/>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38" name="Rectangle 14">
              <a:extLst>
                <a:ext uri="{FF2B5EF4-FFF2-40B4-BE49-F238E27FC236}">
                  <a16:creationId xmlns:a16="http://schemas.microsoft.com/office/drawing/2014/main" id="{C3A5E161-1331-57C4-1F0E-31DEC5648C8C}"/>
                </a:ext>
              </a:extLst>
            </p:cNvPr>
            <p:cNvSpPr>
              <a:spLocks noChangeArrowheads="1"/>
            </p:cNvSpPr>
            <p:nvPr/>
          </p:nvSpPr>
          <p:spPr bwMode="auto">
            <a:xfrm>
              <a:off x="1762" y="3028"/>
              <a:ext cx="350" cy="225"/>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lnSpc>
                  <a:spcPct val="100000"/>
                </a:lnSpc>
                <a:spcAft>
                  <a:spcPct val="0"/>
                </a:spcAft>
                <a:buSzTx/>
                <a:buFontTx/>
                <a:buNone/>
              </a:pPr>
              <a:endParaRPr kumimoji="1" lang="en-US" altLang="zh-CN" sz="1200" dirty="0">
                <a:latin typeface="Huawei Sans" panose="020C0503030203020204" pitchFamily="34" charset="0"/>
              </a:endParaRPr>
            </a:p>
          </p:txBody>
        </p:sp>
        <p:sp>
          <p:nvSpPr>
            <p:cNvPr id="39" name="Rectangle 19">
              <a:extLst>
                <a:ext uri="{FF2B5EF4-FFF2-40B4-BE49-F238E27FC236}">
                  <a16:creationId xmlns:a16="http://schemas.microsoft.com/office/drawing/2014/main" id="{0F05EE2F-4492-22A8-0780-95B097B9BF66}"/>
                </a:ext>
              </a:extLst>
            </p:cNvPr>
            <p:cNvSpPr>
              <a:spLocks noChangeArrowheads="1"/>
            </p:cNvSpPr>
            <p:nvPr/>
          </p:nvSpPr>
          <p:spPr bwMode="auto">
            <a:xfrm>
              <a:off x="4066" y="2892"/>
              <a:ext cx="349" cy="227"/>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40" name="Rectangle 23">
              <a:extLst>
                <a:ext uri="{FF2B5EF4-FFF2-40B4-BE49-F238E27FC236}">
                  <a16:creationId xmlns:a16="http://schemas.microsoft.com/office/drawing/2014/main" id="{36C6C3CA-C7D3-B954-5CF1-E22342FCEED0}"/>
                </a:ext>
              </a:extLst>
            </p:cNvPr>
            <p:cNvSpPr>
              <a:spLocks noChangeArrowheads="1"/>
            </p:cNvSpPr>
            <p:nvPr/>
          </p:nvSpPr>
          <p:spPr bwMode="auto">
            <a:xfrm>
              <a:off x="3514" y="2892"/>
              <a:ext cx="350" cy="227"/>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41" name="Rectangle 43">
              <a:extLst>
                <a:ext uri="{FF2B5EF4-FFF2-40B4-BE49-F238E27FC236}">
                  <a16:creationId xmlns:a16="http://schemas.microsoft.com/office/drawing/2014/main" id="{F0DC914A-815F-16C3-6E1A-AE9ADA0AA130}"/>
                </a:ext>
              </a:extLst>
            </p:cNvPr>
            <p:cNvSpPr>
              <a:spLocks noChangeArrowheads="1"/>
            </p:cNvSpPr>
            <p:nvPr/>
          </p:nvSpPr>
          <p:spPr bwMode="auto">
            <a:xfrm>
              <a:off x="4407" y="3109"/>
              <a:ext cx="70"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N</a:t>
              </a:r>
              <a:endParaRPr kumimoji="1" lang="en-US" altLang="zh-CN" sz="1200" dirty="0">
                <a:latin typeface="Huawei Sans" panose="020C0503030203020204" pitchFamily="34" charset="0"/>
              </a:endParaRPr>
            </a:p>
          </p:txBody>
        </p:sp>
        <p:sp>
          <p:nvSpPr>
            <p:cNvPr id="42" name="Rectangle 44">
              <a:extLst>
                <a:ext uri="{FF2B5EF4-FFF2-40B4-BE49-F238E27FC236}">
                  <a16:creationId xmlns:a16="http://schemas.microsoft.com/office/drawing/2014/main" id="{614AF731-CF2F-C71C-34E4-9E8129A30CBB}"/>
                </a:ext>
              </a:extLst>
            </p:cNvPr>
            <p:cNvSpPr>
              <a:spLocks noChangeArrowheads="1"/>
            </p:cNvSpPr>
            <p:nvPr/>
          </p:nvSpPr>
          <p:spPr bwMode="auto">
            <a:xfrm>
              <a:off x="4026" y="3124"/>
              <a:ext cx="65"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P</a:t>
              </a:r>
              <a:endParaRPr kumimoji="1" lang="en-US" altLang="zh-CN" sz="1200" dirty="0">
                <a:latin typeface="Huawei Sans" panose="020C0503030203020204" pitchFamily="34" charset="0"/>
              </a:endParaRPr>
            </a:p>
          </p:txBody>
        </p:sp>
        <p:sp>
          <p:nvSpPr>
            <p:cNvPr id="43" name="Rectangle 67">
              <a:extLst>
                <a:ext uri="{FF2B5EF4-FFF2-40B4-BE49-F238E27FC236}">
                  <a16:creationId xmlns:a16="http://schemas.microsoft.com/office/drawing/2014/main" id="{B8991D5F-F434-E2F5-AABA-F81F6E9BB28A}"/>
                </a:ext>
              </a:extLst>
            </p:cNvPr>
            <p:cNvSpPr>
              <a:spLocks noChangeArrowheads="1"/>
            </p:cNvSpPr>
            <p:nvPr/>
          </p:nvSpPr>
          <p:spPr bwMode="auto">
            <a:xfrm>
              <a:off x="1817" y="3076"/>
              <a:ext cx="215"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chemeClr val="bg1"/>
                  </a:solidFill>
                  <a:latin typeface="Huawei Sans" panose="020C0503030203020204" pitchFamily="34" charset="0"/>
                </a:rPr>
                <a:t>OHA</a:t>
              </a:r>
            </a:p>
          </p:txBody>
        </p:sp>
        <p:sp>
          <p:nvSpPr>
            <p:cNvPr id="44" name="Rectangle 68">
              <a:extLst>
                <a:ext uri="{FF2B5EF4-FFF2-40B4-BE49-F238E27FC236}">
                  <a16:creationId xmlns:a16="http://schemas.microsoft.com/office/drawing/2014/main" id="{E611AAFA-F54E-5278-6682-DABDE21B2A67}"/>
                </a:ext>
              </a:extLst>
            </p:cNvPr>
            <p:cNvSpPr>
              <a:spLocks noChangeArrowheads="1"/>
            </p:cNvSpPr>
            <p:nvPr/>
          </p:nvSpPr>
          <p:spPr bwMode="auto">
            <a:xfrm>
              <a:off x="2466" y="3101"/>
              <a:ext cx="409"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OHA interface</a:t>
              </a:r>
              <a:endParaRPr kumimoji="1" lang="en-US" altLang="zh-CN" sz="1200" dirty="0">
                <a:latin typeface="Huawei Sans" panose="020C0503030203020204" pitchFamily="34" charset="0"/>
              </a:endParaRPr>
            </a:p>
          </p:txBody>
        </p:sp>
        <p:sp>
          <p:nvSpPr>
            <p:cNvPr id="45" name="Rectangle 69">
              <a:extLst>
                <a:ext uri="{FF2B5EF4-FFF2-40B4-BE49-F238E27FC236}">
                  <a16:creationId xmlns:a16="http://schemas.microsoft.com/office/drawing/2014/main" id="{13BC4B1A-356F-AF7B-F8C5-F96E3F137D2C}"/>
                </a:ext>
              </a:extLst>
            </p:cNvPr>
            <p:cNvSpPr>
              <a:spLocks noChangeArrowheads="1"/>
            </p:cNvSpPr>
            <p:nvPr/>
          </p:nvSpPr>
          <p:spPr bwMode="auto">
            <a:xfrm>
              <a:off x="3540" y="2947"/>
              <a:ext cx="270" cy="116"/>
            </a:xfrm>
            <a:prstGeom prst="rect">
              <a:avLst/>
            </a:prstGeom>
            <a:noFill/>
            <a:ln w="9525">
              <a:noFill/>
              <a:miter lim="800000"/>
            </a:ln>
            <a:effectLst/>
          </p:spPr>
          <p:txBody>
            <a:bodyPr wrap="none" lIns="0" tIns="0" rIns="0" bIns="0">
              <a:noAutofit/>
            </a:bodyPr>
            <a:lstStyle/>
            <a:p>
              <a:pPr algn="ctr" fontAlgn="ctr">
                <a:lnSpc>
                  <a:spcPct val="100000"/>
                </a:lnSpc>
                <a:spcAft>
                  <a:spcPct val="0"/>
                </a:spcAft>
                <a:buSzTx/>
                <a:buFontTx/>
                <a:buNone/>
              </a:pPr>
              <a:r>
                <a:rPr lang="en-US" sz="1200" dirty="0">
                  <a:solidFill>
                    <a:schemeClr val="bg1"/>
                  </a:solidFill>
                  <a:latin typeface="Huawei Sans" panose="020C0503030203020204" pitchFamily="34" charset="0"/>
                </a:rPr>
                <a:t>SEMF</a:t>
              </a:r>
            </a:p>
          </p:txBody>
        </p:sp>
        <p:sp>
          <p:nvSpPr>
            <p:cNvPr id="46" name="Rectangle 70">
              <a:extLst>
                <a:ext uri="{FF2B5EF4-FFF2-40B4-BE49-F238E27FC236}">
                  <a16:creationId xmlns:a16="http://schemas.microsoft.com/office/drawing/2014/main" id="{79EA9436-DA23-2EA5-AA57-D5452E08E12D}"/>
                </a:ext>
              </a:extLst>
            </p:cNvPr>
            <p:cNvSpPr>
              <a:spLocks noChangeArrowheads="1"/>
            </p:cNvSpPr>
            <p:nvPr/>
          </p:nvSpPr>
          <p:spPr bwMode="auto">
            <a:xfrm>
              <a:off x="4134" y="2948"/>
              <a:ext cx="210" cy="116"/>
            </a:xfrm>
            <a:prstGeom prst="rect">
              <a:avLst/>
            </a:prstGeom>
            <a:noFill/>
            <a:ln w="9525">
              <a:noFill/>
              <a:miter lim="800000"/>
            </a:ln>
            <a:effectLst/>
          </p:spPr>
          <p:txBody>
            <a:bodyPr wrap="none" lIns="0" tIns="0" rIns="0" bIns="0">
              <a:noAutofit/>
            </a:bodyPr>
            <a:lstStyle/>
            <a:p>
              <a:pPr algn="ctr" fontAlgn="ctr">
                <a:lnSpc>
                  <a:spcPct val="100000"/>
                </a:lnSpc>
                <a:spcAft>
                  <a:spcPct val="0"/>
                </a:spcAft>
                <a:buSzTx/>
                <a:buFontTx/>
                <a:buNone/>
              </a:pPr>
              <a:r>
                <a:rPr lang="en-US" sz="1200" dirty="0">
                  <a:solidFill>
                    <a:schemeClr val="bg1"/>
                  </a:solidFill>
                  <a:latin typeface="Huawei Sans" panose="020C0503030203020204" pitchFamily="34" charset="0"/>
                </a:rPr>
                <a:t>MCF</a:t>
              </a:r>
            </a:p>
          </p:txBody>
        </p:sp>
        <p:sp>
          <p:nvSpPr>
            <p:cNvPr id="47" name="Rectangle 71">
              <a:extLst>
                <a:ext uri="{FF2B5EF4-FFF2-40B4-BE49-F238E27FC236}">
                  <a16:creationId xmlns:a16="http://schemas.microsoft.com/office/drawing/2014/main" id="{A47C7FA5-534E-471E-0305-7A42B0BA38FC}"/>
                </a:ext>
              </a:extLst>
            </p:cNvPr>
            <p:cNvSpPr>
              <a:spLocks noChangeArrowheads="1"/>
            </p:cNvSpPr>
            <p:nvPr/>
          </p:nvSpPr>
          <p:spPr bwMode="auto">
            <a:xfrm>
              <a:off x="4809" y="2872"/>
              <a:ext cx="270"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Q interface</a:t>
              </a:r>
              <a:endParaRPr kumimoji="1" lang="en-US" altLang="zh-CN" sz="1200" dirty="0">
                <a:latin typeface="Huawei Sans" panose="020C0503030203020204" pitchFamily="34" charset="0"/>
              </a:endParaRPr>
            </a:p>
          </p:txBody>
        </p:sp>
        <p:sp>
          <p:nvSpPr>
            <p:cNvPr id="48" name="Rectangle 72">
              <a:extLst>
                <a:ext uri="{FF2B5EF4-FFF2-40B4-BE49-F238E27FC236}">
                  <a16:creationId xmlns:a16="http://schemas.microsoft.com/office/drawing/2014/main" id="{C1D8EFEA-E241-1DA7-5432-4A779438A984}"/>
                </a:ext>
              </a:extLst>
            </p:cNvPr>
            <p:cNvSpPr>
              <a:spLocks noChangeArrowheads="1"/>
            </p:cNvSpPr>
            <p:nvPr/>
          </p:nvSpPr>
          <p:spPr bwMode="auto">
            <a:xfrm>
              <a:off x="4828" y="3012"/>
              <a:ext cx="253"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F interface</a:t>
              </a:r>
              <a:endParaRPr kumimoji="1" lang="en-US" altLang="zh-CN" sz="1200" dirty="0">
                <a:latin typeface="Huawei Sans" panose="020C0503030203020204" pitchFamily="34" charset="0"/>
              </a:endParaRPr>
            </a:p>
          </p:txBody>
        </p:sp>
        <p:sp>
          <p:nvSpPr>
            <p:cNvPr id="49" name="Rectangle 73">
              <a:extLst>
                <a:ext uri="{FF2B5EF4-FFF2-40B4-BE49-F238E27FC236}">
                  <a16:creationId xmlns:a16="http://schemas.microsoft.com/office/drawing/2014/main" id="{11283800-B173-3F92-4617-6A186605B692}"/>
                </a:ext>
              </a:extLst>
            </p:cNvPr>
            <p:cNvSpPr>
              <a:spLocks noChangeArrowheads="1"/>
            </p:cNvSpPr>
            <p:nvPr/>
          </p:nvSpPr>
          <p:spPr bwMode="auto">
            <a:xfrm>
              <a:off x="3619" y="3234"/>
              <a:ext cx="397"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D4—D12</a:t>
              </a:r>
              <a:endParaRPr kumimoji="1" lang="en-US" altLang="zh-CN" sz="1200" dirty="0">
                <a:latin typeface="Huawei Sans" panose="020C0503030203020204" pitchFamily="34" charset="0"/>
              </a:endParaRPr>
            </a:p>
          </p:txBody>
        </p:sp>
        <p:sp>
          <p:nvSpPr>
            <p:cNvPr id="50" name="Rectangle 74">
              <a:extLst>
                <a:ext uri="{FF2B5EF4-FFF2-40B4-BE49-F238E27FC236}">
                  <a16:creationId xmlns:a16="http://schemas.microsoft.com/office/drawing/2014/main" id="{A34CD873-3060-404F-7C85-4F4BD829B022}"/>
                </a:ext>
              </a:extLst>
            </p:cNvPr>
            <p:cNvSpPr>
              <a:spLocks noChangeArrowheads="1"/>
            </p:cNvSpPr>
            <p:nvPr/>
          </p:nvSpPr>
          <p:spPr bwMode="auto">
            <a:xfrm>
              <a:off x="4364" y="3227"/>
              <a:ext cx="343"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en-US" sz="1200" dirty="0">
                  <a:solidFill>
                    <a:srgbClr val="000000"/>
                  </a:solidFill>
                  <a:latin typeface="Huawei Sans" panose="020C0503030203020204" pitchFamily="34" charset="0"/>
                </a:rPr>
                <a:t>D1—D3</a:t>
              </a:r>
              <a:endParaRPr kumimoji="1" lang="en-US" altLang="zh-CN" sz="1200" dirty="0">
                <a:latin typeface="Huawei Sans" panose="020C0503030203020204" pitchFamily="34" charset="0"/>
              </a:endParaRPr>
            </a:p>
          </p:txBody>
        </p:sp>
        <p:sp>
          <p:nvSpPr>
            <p:cNvPr id="51" name="Rectangle 75">
              <a:extLst>
                <a:ext uri="{FF2B5EF4-FFF2-40B4-BE49-F238E27FC236}">
                  <a16:creationId xmlns:a16="http://schemas.microsoft.com/office/drawing/2014/main" id="{76229CE5-BDE4-BFA1-0988-C87430924FA8}"/>
                </a:ext>
              </a:extLst>
            </p:cNvPr>
            <p:cNvSpPr>
              <a:spLocks noChangeArrowheads="1"/>
            </p:cNvSpPr>
            <p:nvPr/>
          </p:nvSpPr>
          <p:spPr bwMode="auto">
            <a:xfrm>
              <a:off x="4857" y="3591"/>
              <a:ext cx="291" cy="116"/>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kumimoji="1" lang="en-US" altLang="zh-CN" sz="1200" dirty="0" err="1">
                  <a:latin typeface="Huawei Sans" panose="020C0503030203020204" pitchFamily="34" charset="0"/>
                </a:rPr>
                <a:t>Sincronização</a:t>
              </a:r>
              <a:r>
                <a:rPr kumimoji="1" lang="en-US" altLang="zh-CN" sz="1200" dirty="0">
                  <a:latin typeface="Huawei Sans" panose="020C0503030203020204" pitchFamily="34" charset="0"/>
                </a:rPr>
                <a:t> Externa</a:t>
              </a:r>
            </a:p>
          </p:txBody>
        </p:sp>
        <p:sp>
          <p:nvSpPr>
            <p:cNvPr id="52" name="Line 79">
              <a:extLst>
                <a:ext uri="{FF2B5EF4-FFF2-40B4-BE49-F238E27FC236}">
                  <a16:creationId xmlns:a16="http://schemas.microsoft.com/office/drawing/2014/main" id="{F5A25C6D-9C06-A79A-1FD0-9AF63BABAAFB}"/>
                </a:ext>
              </a:extLst>
            </p:cNvPr>
            <p:cNvSpPr>
              <a:spLocks noChangeShapeType="1"/>
            </p:cNvSpPr>
            <p:nvPr/>
          </p:nvSpPr>
          <p:spPr bwMode="auto">
            <a:xfrm>
              <a:off x="4414" y="2933"/>
              <a:ext cx="345" cy="1"/>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53" name="Line 80">
              <a:extLst>
                <a:ext uri="{FF2B5EF4-FFF2-40B4-BE49-F238E27FC236}">
                  <a16:creationId xmlns:a16="http://schemas.microsoft.com/office/drawing/2014/main" id="{93B4AC83-0658-D198-6382-EC9D2755C2D5}"/>
                </a:ext>
              </a:extLst>
            </p:cNvPr>
            <p:cNvSpPr>
              <a:spLocks noChangeShapeType="1"/>
            </p:cNvSpPr>
            <p:nvPr/>
          </p:nvSpPr>
          <p:spPr bwMode="auto">
            <a:xfrm>
              <a:off x="4414" y="3057"/>
              <a:ext cx="345" cy="1"/>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54" name="Line 81">
              <a:extLst>
                <a:ext uri="{FF2B5EF4-FFF2-40B4-BE49-F238E27FC236}">
                  <a16:creationId xmlns:a16="http://schemas.microsoft.com/office/drawing/2014/main" id="{FE1DA8F1-79C2-E2FB-BE6F-DDE912436B9B}"/>
                </a:ext>
              </a:extLst>
            </p:cNvPr>
            <p:cNvSpPr>
              <a:spLocks noChangeShapeType="1"/>
            </p:cNvSpPr>
            <p:nvPr/>
          </p:nvSpPr>
          <p:spPr bwMode="auto">
            <a:xfrm>
              <a:off x="4150" y="3117"/>
              <a:ext cx="1" cy="251"/>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55" name="Line 82">
              <a:extLst>
                <a:ext uri="{FF2B5EF4-FFF2-40B4-BE49-F238E27FC236}">
                  <a16:creationId xmlns:a16="http://schemas.microsoft.com/office/drawing/2014/main" id="{870D697D-C292-741C-B61B-D864D3D96D0F}"/>
                </a:ext>
              </a:extLst>
            </p:cNvPr>
            <p:cNvSpPr>
              <a:spLocks noChangeShapeType="1"/>
            </p:cNvSpPr>
            <p:nvPr/>
          </p:nvSpPr>
          <p:spPr bwMode="auto">
            <a:xfrm>
              <a:off x="4328" y="3117"/>
              <a:ext cx="1" cy="251"/>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56" name="Rectangle 95">
              <a:extLst>
                <a:ext uri="{FF2B5EF4-FFF2-40B4-BE49-F238E27FC236}">
                  <a16:creationId xmlns:a16="http://schemas.microsoft.com/office/drawing/2014/main" id="{D8B1414A-DE31-5034-EC86-2AD72835444B}"/>
                </a:ext>
              </a:extLst>
            </p:cNvPr>
            <p:cNvSpPr>
              <a:spLocks noChangeArrowheads="1"/>
            </p:cNvSpPr>
            <p:nvPr/>
          </p:nvSpPr>
          <p:spPr bwMode="auto">
            <a:xfrm>
              <a:off x="2145" y="2394"/>
              <a:ext cx="0" cy="116"/>
            </a:xfrm>
            <a:prstGeom prst="rect">
              <a:avLst/>
            </a:prstGeom>
            <a:noFill/>
            <a:ln w="9525">
              <a:noFill/>
              <a:miter lim="800000"/>
            </a:ln>
            <a:effectLst/>
          </p:spPr>
          <p:txBody>
            <a:bodyPr wrap="none" lIns="0" tIns="0" rIns="0" bIns="0">
              <a:noAutofit/>
            </a:bodyPr>
            <a:lstStyle/>
            <a:p>
              <a:pPr fontAlgn="ctr">
                <a:lnSpc>
                  <a:spcPct val="100000"/>
                </a:lnSpc>
                <a:spcAft>
                  <a:spcPct val="0"/>
                </a:spcAft>
                <a:buSzTx/>
                <a:buFontTx/>
                <a:buNone/>
              </a:pPr>
              <a:endParaRPr kumimoji="1" lang="en-US" altLang="zh-CN" sz="1200" dirty="0">
                <a:solidFill>
                  <a:srgbClr val="000000"/>
                </a:solidFill>
                <a:latin typeface="Huawei Sans" panose="020C0503030203020204" pitchFamily="34" charset="0"/>
              </a:endParaRPr>
            </a:p>
          </p:txBody>
        </p:sp>
        <p:sp>
          <p:nvSpPr>
            <p:cNvPr id="57" name="Line 98">
              <a:extLst>
                <a:ext uri="{FF2B5EF4-FFF2-40B4-BE49-F238E27FC236}">
                  <a16:creationId xmlns:a16="http://schemas.microsoft.com/office/drawing/2014/main" id="{1918B2FA-A937-8C72-65E6-9EBCF7775F82}"/>
                </a:ext>
              </a:extLst>
            </p:cNvPr>
            <p:cNvSpPr>
              <a:spLocks noChangeShapeType="1"/>
            </p:cNvSpPr>
            <p:nvPr/>
          </p:nvSpPr>
          <p:spPr bwMode="auto">
            <a:xfrm>
              <a:off x="3337" y="3637"/>
              <a:ext cx="1458" cy="1"/>
            </a:xfrm>
            <a:prstGeom prst="line">
              <a:avLst/>
            </a:prstGeom>
            <a:ln/>
          </p:spPr>
          <p:style>
            <a:lnRef idx="1">
              <a:schemeClr val="dk1"/>
            </a:lnRef>
            <a:fillRef idx="0">
              <a:schemeClr val="dk1"/>
            </a:fillRef>
            <a:effectRef idx="0">
              <a:schemeClr val="dk1"/>
            </a:effectRef>
            <a:fontRef idx="minor">
              <a:schemeClr val="tx1"/>
            </a:fontRef>
          </p:style>
          <p:txBody>
            <a:bodyPr>
              <a:noAutofit/>
            </a:bodyPr>
            <a:lstStyle/>
            <a:p>
              <a:pPr fontAlgn="ctr"/>
              <a:endParaRPr lang="en-US" altLang="zh-CN" sz="1200" dirty="0">
                <a:latin typeface="Huawei Sans" panose="020C0503030203020204" pitchFamily="34" charset="0"/>
              </a:endParaRPr>
            </a:p>
          </p:txBody>
        </p:sp>
        <p:sp>
          <p:nvSpPr>
            <p:cNvPr id="58" name="Rectangle 99">
              <a:extLst>
                <a:ext uri="{FF2B5EF4-FFF2-40B4-BE49-F238E27FC236}">
                  <a16:creationId xmlns:a16="http://schemas.microsoft.com/office/drawing/2014/main" id="{2A8B289F-1686-9F9A-B62C-BB7455722521}"/>
                </a:ext>
              </a:extLst>
            </p:cNvPr>
            <p:cNvSpPr>
              <a:spLocks noChangeArrowheads="1"/>
            </p:cNvSpPr>
            <p:nvPr/>
          </p:nvSpPr>
          <p:spPr bwMode="auto">
            <a:xfrm>
              <a:off x="4109" y="3522"/>
              <a:ext cx="349" cy="226"/>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59" name="Rectangle 100">
              <a:extLst>
                <a:ext uri="{FF2B5EF4-FFF2-40B4-BE49-F238E27FC236}">
                  <a16:creationId xmlns:a16="http://schemas.microsoft.com/office/drawing/2014/main" id="{A0976866-42ED-6BA9-8E88-BE3CE3078FA2}"/>
                </a:ext>
              </a:extLst>
            </p:cNvPr>
            <p:cNvSpPr>
              <a:spLocks noChangeArrowheads="1"/>
            </p:cNvSpPr>
            <p:nvPr/>
          </p:nvSpPr>
          <p:spPr bwMode="auto">
            <a:xfrm>
              <a:off x="3592" y="3522"/>
              <a:ext cx="349" cy="226"/>
            </a:xfrm>
            <a:prstGeom prst="rect">
              <a:avLst/>
            </a:prstGeom>
            <a:solidFill>
              <a:srgbClr val="00B0F0"/>
            </a:solidFill>
            <a:ln w="17526" algn="ctr">
              <a:solidFill>
                <a:schemeClr val="bg2"/>
              </a:solidFill>
              <a:miter lim="800000"/>
            </a:ln>
            <a:effectLst>
              <a:outerShdw dist="35921" dir="2700000" algn="ctr" rotWithShape="0">
                <a:schemeClr val="bg2"/>
              </a:outerShdw>
            </a:effectLst>
          </p:spPr>
          <p:txBody>
            <a:bodyPr>
              <a:noAutofit/>
            </a:bodyPr>
            <a:lstStyle/>
            <a:p>
              <a:pPr fontAlgn="ctr"/>
              <a:endParaRPr lang="en-US" altLang="zh-CN" sz="1200" dirty="0">
                <a:latin typeface="Huawei Sans" panose="020C0503030203020204" pitchFamily="34" charset="0"/>
              </a:endParaRPr>
            </a:p>
          </p:txBody>
        </p:sp>
        <p:sp>
          <p:nvSpPr>
            <p:cNvPr id="60" name="Rectangle 101">
              <a:extLst>
                <a:ext uri="{FF2B5EF4-FFF2-40B4-BE49-F238E27FC236}">
                  <a16:creationId xmlns:a16="http://schemas.microsoft.com/office/drawing/2014/main" id="{F3498943-3018-6872-4545-D8081D588DD3}"/>
                </a:ext>
              </a:extLst>
            </p:cNvPr>
            <p:cNvSpPr>
              <a:spLocks noChangeArrowheads="1"/>
            </p:cNvSpPr>
            <p:nvPr/>
          </p:nvSpPr>
          <p:spPr bwMode="auto">
            <a:xfrm>
              <a:off x="3642" y="3583"/>
              <a:ext cx="253" cy="116"/>
            </a:xfrm>
            <a:prstGeom prst="rect">
              <a:avLst/>
            </a:prstGeom>
            <a:noFill/>
            <a:ln w="9525">
              <a:noFill/>
              <a:miter lim="800000"/>
            </a:ln>
            <a:effectLst/>
          </p:spPr>
          <p:txBody>
            <a:bodyPr wrap="none" lIns="0" tIns="0" rIns="0" bIns="0">
              <a:noAutofit/>
            </a:bodyPr>
            <a:lstStyle/>
            <a:p>
              <a:pPr algn="ctr" fontAlgn="ctr">
                <a:lnSpc>
                  <a:spcPct val="100000"/>
                </a:lnSpc>
                <a:spcAft>
                  <a:spcPct val="0"/>
                </a:spcAft>
                <a:buSzTx/>
                <a:buFontTx/>
                <a:buNone/>
              </a:pPr>
              <a:r>
                <a:rPr lang="en-US" sz="1200" dirty="0">
                  <a:solidFill>
                    <a:schemeClr val="bg1"/>
                  </a:solidFill>
                  <a:latin typeface="Huawei Sans" panose="020C0503030203020204" pitchFamily="34" charset="0"/>
                </a:rPr>
                <a:t>SETS</a:t>
              </a:r>
            </a:p>
          </p:txBody>
        </p:sp>
        <p:sp>
          <p:nvSpPr>
            <p:cNvPr id="61" name="Rectangle 108">
              <a:extLst>
                <a:ext uri="{FF2B5EF4-FFF2-40B4-BE49-F238E27FC236}">
                  <a16:creationId xmlns:a16="http://schemas.microsoft.com/office/drawing/2014/main" id="{13CF159D-9D26-34B5-FC3F-623F9F2A61F2}"/>
                </a:ext>
              </a:extLst>
            </p:cNvPr>
            <p:cNvSpPr>
              <a:spLocks noChangeArrowheads="1"/>
            </p:cNvSpPr>
            <p:nvPr/>
          </p:nvSpPr>
          <p:spPr bwMode="auto">
            <a:xfrm>
              <a:off x="4115" y="3565"/>
              <a:ext cx="343" cy="116"/>
            </a:xfrm>
            <a:prstGeom prst="rect">
              <a:avLst/>
            </a:prstGeom>
            <a:noFill/>
            <a:ln w="9525">
              <a:noFill/>
              <a:miter lim="800000"/>
            </a:ln>
            <a:effectLst/>
          </p:spPr>
          <p:txBody>
            <a:bodyPr lIns="0" tIns="0" rIns="0" bIns="0">
              <a:noAutofit/>
            </a:bodyPr>
            <a:lstStyle/>
            <a:p>
              <a:pPr algn="ctr" fontAlgn="ctr">
                <a:lnSpc>
                  <a:spcPct val="100000"/>
                </a:lnSpc>
                <a:spcAft>
                  <a:spcPct val="0"/>
                </a:spcAft>
                <a:buSzTx/>
                <a:buFontTx/>
                <a:buNone/>
              </a:pPr>
              <a:r>
                <a:rPr lang="en-US" sz="1200" dirty="0">
                  <a:solidFill>
                    <a:schemeClr val="bg1"/>
                  </a:solidFill>
                  <a:latin typeface="Huawei Sans" panose="020C0503030203020204" pitchFamily="34" charset="0"/>
                </a:rPr>
                <a:t>SETPI</a:t>
              </a:r>
            </a:p>
          </p:txBody>
        </p:sp>
      </p:grpSp>
      <p:sp>
        <p:nvSpPr>
          <p:cNvPr id="62" name="文本框 29">
            <a:extLst>
              <a:ext uri="{FF2B5EF4-FFF2-40B4-BE49-F238E27FC236}">
                <a16:creationId xmlns:a16="http://schemas.microsoft.com/office/drawing/2014/main" id="{CC3DFEF9-8953-FE42-549B-0FFB04D2A208}"/>
              </a:ext>
            </a:extLst>
          </p:cNvPr>
          <p:cNvSpPr txBox="1"/>
          <p:nvPr/>
        </p:nvSpPr>
        <p:spPr bwMode="auto">
          <a:xfrm>
            <a:off x="3138843" y="3689529"/>
            <a:ext cx="2880000" cy="415726"/>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defTabSz="1001395" eaLnBrk="0" fontAlgn="ctr" hangingPunct="0"/>
            <a:r>
              <a:rPr lang="en-US" sz="1200" dirty="0">
                <a:latin typeface="Huawei Sans" panose="020C0503030203020204" pitchFamily="34" charset="0"/>
              </a:rPr>
              <a:t>OHA: overhead access</a:t>
            </a:r>
            <a:endParaRPr lang="en-US" sz="1200" dirty="0">
              <a:solidFill>
                <a:srgbClr val="000000"/>
              </a:solidFill>
              <a:latin typeface="Huawei Sans" panose="020C0503030203020204" pitchFamily="34" charset="0"/>
              <a:cs typeface="Arial" panose="020B0604020202020204" pitchFamily="34" charset="0"/>
            </a:endParaRPr>
          </a:p>
        </p:txBody>
      </p:sp>
      <p:sp>
        <p:nvSpPr>
          <p:cNvPr id="63" name="文本框 30">
            <a:extLst>
              <a:ext uri="{FF2B5EF4-FFF2-40B4-BE49-F238E27FC236}">
                <a16:creationId xmlns:a16="http://schemas.microsoft.com/office/drawing/2014/main" id="{897A7FAF-C477-400F-67E9-C84CD7A43F42}"/>
              </a:ext>
            </a:extLst>
          </p:cNvPr>
          <p:cNvSpPr txBox="1"/>
          <p:nvPr/>
        </p:nvSpPr>
        <p:spPr bwMode="auto">
          <a:xfrm>
            <a:off x="6326051" y="3689529"/>
            <a:ext cx="2880000" cy="415726"/>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defTabSz="1001395" eaLnBrk="0" fontAlgn="ctr" hangingPunct="0"/>
            <a:r>
              <a:rPr lang="en-US" sz="1200" dirty="0">
                <a:latin typeface="Huawei Sans" panose="020C0503030203020204" pitchFamily="34" charset="0"/>
              </a:rPr>
              <a:t>SEMF: synchronous equipment management</a:t>
            </a:r>
            <a:endParaRPr lang="en-US" sz="1200" dirty="0">
              <a:solidFill>
                <a:srgbClr val="000000"/>
              </a:solidFill>
              <a:latin typeface="Huawei Sans" panose="020C0503030203020204" pitchFamily="34" charset="0"/>
              <a:cs typeface="Arial" panose="020B0604020202020204" pitchFamily="34" charset="0"/>
            </a:endParaRPr>
          </a:p>
        </p:txBody>
      </p:sp>
      <p:sp>
        <p:nvSpPr>
          <p:cNvPr id="64" name="文本框 31">
            <a:extLst>
              <a:ext uri="{FF2B5EF4-FFF2-40B4-BE49-F238E27FC236}">
                <a16:creationId xmlns:a16="http://schemas.microsoft.com/office/drawing/2014/main" id="{512E9371-8E33-17CC-AA63-D4914F01F80B}"/>
              </a:ext>
            </a:extLst>
          </p:cNvPr>
          <p:cNvSpPr txBox="1"/>
          <p:nvPr/>
        </p:nvSpPr>
        <p:spPr bwMode="auto">
          <a:xfrm>
            <a:off x="6326051" y="4872501"/>
            <a:ext cx="2880000" cy="418167"/>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fontAlgn="ctr">
              <a:spcAft>
                <a:spcPts val="600"/>
              </a:spcAft>
              <a:buFont typeface="Wingdings" panose="05000000000000000000" pitchFamily="2" charset="2"/>
              <a:buNone/>
            </a:pPr>
            <a:r>
              <a:rPr lang="en-US" sz="1200" dirty="0">
                <a:latin typeface="Huawei Sans" panose="020C0503030203020204" pitchFamily="34" charset="0"/>
              </a:rPr>
              <a:t>SETS: synchronous equipment timing source</a:t>
            </a:r>
          </a:p>
        </p:txBody>
      </p:sp>
      <p:sp>
        <p:nvSpPr>
          <p:cNvPr id="65" name="文本框 32">
            <a:extLst>
              <a:ext uri="{FF2B5EF4-FFF2-40B4-BE49-F238E27FC236}">
                <a16:creationId xmlns:a16="http://schemas.microsoft.com/office/drawing/2014/main" id="{AC69B739-EB3C-F67B-42A2-033013CF3E64}"/>
              </a:ext>
            </a:extLst>
          </p:cNvPr>
          <p:cNvSpPr txBox="1"/>
          <p:nvPr/>
        </p:nvSpPr>
        <p:spPr bwMode="auto">
          <a:xfrm>
            <a:off x="6326051" y="4323341"/>
            <a:ext cx="2880000" cy="418167"/>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defTabSz="1001395" eaLnBrk="0" fontAlgn="ctr" hangingPunct="0"/>
            <a:r>
              <a:rPr lang="en-US" sz="1200" dirty="0">
                <a:latin typeface="Huawei Sans" panose="020C0503030203020204" pitchFamily="34" charset="0"/>
              </a:rPr>
              <a:t>SETPI: synchronous equipment timing physical interface</a:t>
            </a:r>
            <a:endParaRPr lang="en-US" sz="1200" dirty="0">
              <a:solidFill>
                <a:srgbClr val="000000"/>
              </a:solidFill>
              <a:latin typeface="Huawei Sans" panose="020C0503030203020204" pitchFamily="34" charset="0"/>
              <a:cs typeface="Arial" panose="020B0604020202020204" pitchFamily="34" charset="0"/>
            </a:endParaRPr>
          </a:p>
        </p:txBody>
      </p:sp>
      <p:sp>
        <p:nvSpPr>
          <p:cNvPr id="66" name="文本框 34">
            <a:extLst>
              <a:ext uri="{FF2B5EF4-FFF2-40B4-BE49-F238E27FC236}">
                <a16:creationId xmlns:a16="http://schemas.microsoft.com/office/drawing/2014/main" id="{7C64A1EB-E63A-2863-3AFC-68C009898574}"/>
              </a:ext>
            </a:extLst>
          </p:cNvPr>
          <p:cNvSpPr txBox="1"/>
          <p:nvPr/>
        </p:nvSpPr>
        <p:spPr bwMode="auto">
          <a:xfrm>
            <a:off x="6326051" y="5421661"/>
            <a:ext cx="2880000" cy="418167"/>
          </a:xfrm>
          <a:prstGeom prst="rect">
            <a:avLst/>
          </a:prstGeom>
        </p:spPr>
        <p:style>
          <a:lnRef idx="1">
            <a:schemeClr val="accent4"/>
          </a:lnRef>
          <a:fillRef idx="2">
            <a:schemeClr val="accent4"/>
          </a:fillRef>
          <a:effectRef idx="1">
            <a:schemeClr val="accent4"/>
          </a:effectRef>
          <a:fontRef idx="minor">
            <a:schemeClr val="dk1"/>
          </a:fontRef>
        </p:style>
        <p:txBody>
          <a:bodyPr wrap="square" lIns="99980" tIns="49986" rIns="99980" bIns="49986" rtlCol="0" anchor="ctr">
            <a:noAutofit/>
          </a:bodyPr>
          <a:lstStyle/>
          <a:p>
            <a:pPr fontAlgn="ctr">
              <a:spcAft>
                <a:spcPts val="600"/>
              </a:spcAft>
              <a:buFont typeface="Wingdings" panose="05000000000000000000" pitchFamily="2" charset="2"/>
              <a:buNone/>
            </a:pPr>
            <a:r>
              <a:rPr lang="en-US" sz="1200" dirty="0">
                <a:latin typeface="Huawei Sans" panose="020C0503030203020204" pitchFamily="34" charset="0"/>
              </a:rPr>
              <a:t>MCF: message communication function</a:t>
            </a:r>
          </a:p>
        </p:txBody>
      </p:sp>
    </p:spTree>
    <p:extLst>
      <p:ext uri="{BB962C8B-B14F-4D97-AF65-F5344CB8AC3E}">
        <p14:creationId xmlns:p14="http://schemas.microsoft.com/office/powerpoint/2010/main" val="61964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(Pergunta de resposta única) Qual dos seguintes módulos funcionais lógicos gera o alarme R-LOS?</a:t>
            </a:r>
            <a:endParaRPr lang="en-US" altLang="zh-CN" dirty="0">
              <a:latin typeface="Huawei Sans" panose="020C0503030203020204" pitchFamily="34" charset="0"/>
            </a:endParaRPr>
          </a:p>
          <a:p>
            <a:pPr marL="744220" lvl="1" indent="-342900">
              <a:buFont typeface="+mj-lt"/>
              <a:buAutoNum type="alphaUcPeriod"/>
            </a:pPr>
            <a:r>
              <a:rPr lang="pt" dirty="0">
                <a:latin typeface="Huawei Sans" panose="020C0503030203020204" pitchFamily="34" charset="0"/>
              </a:rPr>
              <a:t>SPI</a:t>
            </a:r>
          </a:p>
          <a:p>
            <a:pPr marL="744220" lvl="1" indent="-342900">
              <a:buFont typeface="+mj-lt"/>
              <a:buAutoNum type="alphaUcPeriod"/>
            </a:pPr>
            <a:r>
              <a:rPr lang="pt" dirty="0">
                <a:latin typeface="Huawei Sans" panose="020C0503030203020204" pitchFamily="34" charset="0"/>
              </a:rPr>
              <a:t>RST</a:t>
            </a:r>
          </a:p>
          <a:p>
            <a:pPr marL="744220" lvl="1" indent="-342900">
              <a:buFont typeface="+mj-lt"/>
              <a:buAutoNum type="alphaUcPeriod"/>
            </a:pPr>
            <a:r>
              <a:rPr lang="pt" dirty="0">
                <a:latin typeface="Huawei Sans" panose="020C0503030203020204" pitchFamily="34" charset="0"/>
              </a:rPr>
              <a:t>PPI</a:t>
            </a:r>
          </a:p>
          <a:p>
            <a:pPr marL="744220" lvl="1" indent="-342900">
              <a:buFont typeface="+mj-lt"/>
              <a:buAutoNum type="alphaUcPeriod"/>
            </a:pPr>
            <a:r>
              <a:rPr lang="pt" dirty="0">
                <a:latin typeface="Huawei Sans" panose="020C0503030203020204" pitchFamily="34" charset="0"/>
              </a:rPr>
              <a:t>MST</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138889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noAutofit/>
          </a:bodyPr>
          <a:lstStyle/>
          <a:p>
            <a:r>
              <a:rPr lang="pt" b="1" dirty="0">
                <a:latin typeface="Huawei Sans" panose="020C0503030203020204" pitchFamily="34" charset="0"/>
              </a:rPr>
              <a:t>Visão geral do SDH</a:t>
            </a:r>
            <a:endParaRPr lang="en-US" altLang="zh-CN" b="1" dirty="0">
              <a:latin typeface="Huawei Sans" panose="020C0503030203020204" pitchFamily="34" charset="0"/>
            </a:endParaRPr>
          </a:p>
          <a:p>
            <a:r>
              <a:rPr lang="pt" dirty="0">
                <a:solidFill>
                  <a:schemeClr val="bg1">
                    <a:lumMod val="50000"/>
                  </a:schemeClr>
                </a:solidFill>
                <a:latin typeface="Huawei Sans" panose="020C0503030203020204" pitchFamily="34" charset="0"/>
              </a:rPr>
              <a:t>Estrutura do quadro SDH e procedimento de multiplexação</a:t>
            </a:r>
          </a:p>
          <a:p>
            <a:r>
              <a:rPr lang="pt" dirty="0">
                <a:solidFill>
                  <a:schemeClr val="bg1">
                    <a:lumMod val="50000"/>
                  </a:schemeClr>
                </a:solidFill>
                <a:latin typeface="Huawei Sans" panose="020C0503030203020204" pitchFamily="34" charset="0"/>
              </a:rPr>
              <a:t>Despesas gerais e ponteiros</a:t>
            </a:r>
          </a:p>
          <a:p>
            <a:r>
              <a:rPr lang="pt" dirty="0">
                <a:solidFill>
                  <a:schemeClr val="bg1">
                    <a:lumMod val="50000"/>
                  </a:schemeClr>
                </a:solidFill>
                <a:latin typeface="Huawei Sans" panose="020C0503030203020204" pitchFamily="34" charset="0"/>
              </a:rPr>
              <a:t>Módulos Funcionais Lógicos</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Aplicação de camadas de trilha SDH e </a:t>
            </a:r>
            <a:r>
              <a:rPr lang="pt-BR" dirty="0">
                <a:solidFill>
                  <a:schemeClr val="bg1">
                    <a:lumMod val="50000"/>
                  </a:schemeClr>
                </a:solidFill>
                <a:latin typeface="Huawei Sans" panose="020C0503030203020204" pitchFamily="34" charset="0"/>
              </a:rPr>
              <a:t>cabeçalho</a:t>
            </a:r>
            <a:r>
              <a:rPr lang="pt" dirty="0">
                <a:solidFill>
                  <a:schemeClr val="bg1">
                    <a:lumMod val="50000"/>
                  </a:schemeClr>
                </a:solidFill>
                <a:latin typeface="Huawei Sans" panose="020C0503030203020204" pitchFamily="34" charset="0"/>
              </a:rPr>
              <a:t>s</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Tecnologia PCM</a:t>
            </a:r>
            <a:endParaRPr lang="en-US" altLang="zh-CN" dirty="0">
              <a:solidFill>
                <a:schemeClr val="bg1">
                  <a:lumMod val="50000"/>
                </a:schemeClr>
              </a:solidFill>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4279468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 dirty="0">
                <a:solidFill>
                  <a:schemeClr val="bg1">
                    <a:lumMod val="50000"/>
                  </a:schemeClr>
                </a:solidFill>
                <a:latin typeface="Huawei Sans" panose="020C0503030203020204" pitchFamily="34" charset="0"/>
              </a:rPr>
              <a:t>Visão geral do SDH</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Estrutura do quadro SDH e procedimento de multiplexação</a:t>
            </a:r>
          </a:p>
          <a:p>
            <a:r>
              <a:rPr lang="pt" dirty="0">
                <a:solidFill>
                  <a:schemeClr val="bg1">
                    <a:lumMod val="50000"/>
                  </a:schemeClr>
                </a:solidFill>
                <a:latin typeface="Huawei Sans" panose="020C0503030203020204" pitchFamily="34" charset="0"/>
              </a:rPr>
              <a:t>Despesas gerais e ponteiros</a:t>
            </a:r>
          </a:p>
          <a:p>
            <a:r>
              <a:rPr lang="pt" dirty="0">
                <a:solidFill>
                  <a:schemeClr val="bg1">
                    <a:lumMod val="50000"/>
                  </a:schemeClr>
                </a:solidFill>
                <a:latin typeface="Huawei Sans" panose="020C0503030203020204" pitchFamily="34" charset="0"/>
              </a:rPr>
              <a:t>Módulos Funcionais Lógicos</a:t>
            </a:r>
            <a:endParaRPr lang="en-US" altLang="zh-CN" dirty="0">
              <a:solidFill>
                <a:schemeClr val="bg1">
                  <a:lumMod val="50000"/>
                </a:schemeClr>
              </a:solidFill>
              <a:latin typeface="Huawei Sans" panose="020C0503030203020204" pitchFamily="34" charset="0"/>
            </a:endParaRPr>
          </a:p>
          <a:p>
            <a:r>
              <a:rPr lang="pt" b="1" dirty="0">
                <a:latin typeface="Huawei Sans" panose="020C0503030203020204" pitchFamily="34" charset="0"/>
              </a:rPr>
              <a:t>Aplicação de camadas de trilha e </a:t>
            </a:r>
            <a:r>
              <a:rPr lang="pt-BR" b="1" dirty="0">
                <a:latin typeface="Huawei Sans" panose="020C0503030203020204" pitchFamily="34" charset="0"/>
              </a:rPr>
              <a:t>cabeçalho</a:t>
            </a:r>
            <a:r>
              <a:rPr lang="pt" b="1" dirty="0">
                <a:latin typeface="Huawei Sans" panose="020C0503030203020204" pitchFamily="34" charset="0"/>
              </a:rPr>
              <a:t>s SDH</a:t>
            </a:r>
            <a:endParaRPr lang="en-US" altLang="zh-CN" b="1" dirty="0">
              <a:latin typeface="Huawei Sans" panose="020C0503030203020204" pitchFamily="34" charset="0"/>
            </a:endParaRPr>
          </a:p>
          <a:p>
            <a:r>
              <a:rPr lang="pt" dirty="0">
                <a:solidFill>
                  <a:schemeClr val="bg1">
                    <a:lumMod val="50000"/>
                  </a:schemeClr>
                </a:solidFill>
                <a:latin typeface="Huawei Sans" panose="020C0503030203020204" pitchFamily="34" charset="0"/>
              </a:rPr>
              <a:t>Tecnologia PCM</a:t>
            </a:r>
            <a:endParaRPr lang="en-US" altLang="zh-CN" dirty="0">
              <a:solidFill>
                <a:schemeClr val="bg1">
                  <a:lumMod val="50000"/>
                </a:schemeClr>
              </a:solidFill>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739966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ctr"/>
            <a:r>
              <a:rPr lang="pt" dirty="0">
                <a:latin typeface="Huawei Sans" panose="020C0503030203020204" pitchFamily="34" charset="0"/>
              </a:rPr>
              <a:t>Camadas de trilha SDH</a:t>
            </a:r>
            <a:endParaRPr lang="en-US" altLang="zh-CN" dirty="0">
              <a:latin typeface="Huawei Sans" panose="020C0503030203020204" pitchFamily="34" charset="0"/>
            </a:endParaRPr>
          </a:p>
        </p:txBody>
      </p:sp>
      <p:sp>
        <p:nvSpPr>
          <p:cNvPr id="4" name="文本占位符 3"/>
          <p:cNvSpPr>
            <a:spLocks noGrp="1"/>
          </p:cNvSpPr>
          <p:nvPr>
            <p:ph type="body" sz="quarter" idx="10"/>
          </p:nvPr>
        </p:nvSpPr>
        <p:spPr/>
        <p:txBody>
          <a:bodyPr>
            <a:noAutofit/>
          </a:bodyPr>
          <a:lstStyle/>
          <a:p>
            <a:r>
              <a:rPr lang="pt" dirty="0">
                <a:latin typeface="Huawei Sans" panose="020C0503030203020204" pitchFamily="34" charset="0"/>
              </a:rPr>
              <a:t>Seção de regeneração (RS) e seção multiplex (MS)</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
        <p:nvSpPr>
          <p:cNvPr id="5" name="文本框 1">
            <a:extLst>
              <a:ext uri="{FF2B5EF4-FFF2-40B4-BE49-F238E27FC236}">
                <a16:creationId xmlns:a16="http://schemas.microsoft.com/office/drawing/2014/main" id="{4C529795-3876-F0B6-5A81-3A25605C7C5E}"/>
              </a:ext>
            </a:extLst>
          </p:cNvPr>
          <p:cNvSpPr txBox="1"/>
          <p:nvPr/>
        </p:nvSpPr>
        <p:spPr>
          <a:xfrm>
            <a:off x="2925284" y="3163629"/>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MST</a:t>
            </a:r>
            <a:endParaRPr lang="en-US" altLang="zh-CN" sz="1400" dirty="0">
              <a:solidFill>
                <a:schemeClr val="bg1"/>
              </a:solidFill>
              <a:latin typeface="Huawei Sans" panose="020C0503030203020204" pitchFamily="34" charset="0"/>
            </a:endParaRPr>
          </a:p>
        </p:txBody>
      </p:sp>
      <p:sp>
        <p:nvSpPr>
          <p:cNvPr id="6" name="文本框 34">
            <a:extLst>
              <a:ext uri="{FF2B5EF4-FFF2-40B4-BE49-F238E27FC236}">
                <a16:creationId xmlns:a16="http://schemas.microsoft.com/office/drawing/2014/main" id="{DD29C1BC-29B3-020A-3CA7-5159DBED9B93}"/>
              </a:ext>
            </a:extLst>
          </p:cNvPr>
          <p:cNvSpPr txBox="1"/>
          <p:nvPr/>
        </p:nvSpPr>
        <p:spPr>
          <a:xfrm>
            <a:off x="3735407" y="3163629"/>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RST</a:t>
            </a:r>
            <a:endParaRPr lang="en-US" altLang="zh-CN" sz="1400" dirty="0">
              <a:solidFill>
                <a:schemeClr val="bg1"/>
              </a:solidFill>
              <a:latin typeface="Huawei Sans" panose="020C0503030203020204" pitchFamily="34" charset="0"/>
            </a:endParaRPr>
          </a:p>
        </p:txBody>
      </p:sp>
      <p:sp>
        <p:nvSpPr>
          <p:cNvPr id="7" name="文本框 35">
            <a:extLst>
              <a:ext uri="{FF2B5EF4-FFF2-40B4-BE49-F238E27FC236}">
                <a16:creationId xmlns:a16="http://schemas.microsoft.com/office/drawing/2014/main" id="{168CE920-A026-A655-BB18-3054AA68422B}"/>
              </a:ext>
            </a:extLst>
          </p:cNvPr>
          <p:cNvSpPr txBox="1"/>
          <p:nvPr/>
        </p:nvSpPr>
        <p:spPr>
          <a:xfrm>
            <a:off x="4545531" y="3163629"/>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SPI</a:t>
            </a:r>
            <a:endParaRPr lang="en-US" altLang="zh-CN" sz="1400" dirty="0">
              <a:solidFill>
                <a:schemeClr val="bg1"/>
              </a:solidFill>
              <a:latin typeface="Huawei Sans" panose="020C0503030203020204" pitchFamily="34" charset="0"/>
            </a:endParaRPr>
          </a:p>
        </p:txBody>
      </p:sp>
      <p:sp>
        <p:nvSpPr>
          <p:cNvPr id="8" name="文本框 36">
            <a:extLst>
              <a:ext uri="{FF2B5EF4-FFF2-40B4-BE49-F238E27FC236}">
                <a16:creationId xmlns:a16="http://schemas.microsoft.com/office/drawing/2014/main" id="{7275970F-3EC0-7F43-C72E-8D890753DEEF}"/>
              </a:ext>
            </a:extLst>
          </p:cNvPr>
          <p:cNvSpPr txBox="1"/>
          <p:nvPr/>
        </p:nvSpPr>
        <p:spPr>
          <a:xfrm>
            <a:off x="7189318" y="3163629"/>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SPI</a:t>
            </a:r>
            <a:endParaRPr lang="en-US" altLang="zh-CN" sz="1400" dirty="0">
              <a:solidFill>
                <a:schemeClr val="bg1"/>
              </a:solidFill>
              <a:latin typeface="Huawei Sans" panose="020C0503030203020204" pitchFamily="34" charset="0"/>
            </a:endParaRPr>
          </a:p>
        </p:txBody>
      </p:sp>
      <p:sp>
        <p:nvSpPr>
          <p:cNvPr id="9" name="文本框 37">
            <a:extLst>
              <a:ext uri="{FF2B5EF4-FFF2-40B4-BE49-F238E27FC236}">
                <a16:creationId xmlns:a16="http://schemas.microsoft.com/office/drawing/2014/main" id="{789E7088-7A20-9F33-EE05-362BAD6E095C}"/>
              </a:ext>
            </a:extLst>
          </p:cNvPr>
          <p:cNvSpPr txBox="1"/>
          <p:nvPr/>
        </p:nvSpPr>
        <p:spPr>
          <a:xfrm>
            <a:off x="7988734" y="3163629"/>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RST</a:t>
            </a:r>
            <a:endParaRPr lang="en-US" altLang="zh-CN" sz="1400" dirty="0">
              <a:solidFill>
                <a:schemeClr val="bg1"/>
              </a:solidFill>
              <a:latin typeface="Huawei Sans" panose="020C0503030203020204" pitchFamily="34" charset="0"/>
            </a:endParaRPr>
          </a:p>
        </p:txBody>
      </p:sp>
      <p:sp>
        <p:nvSpPr>
          <p:cNvPr id="10" name="文本框 38">
            <a:extLst>
              <a:ext uri="{FF2B5EF4-FFF2-40B4-BE49-F238E27FC236}">
                <a16:creationId xmlns:a16="http://schemas.microsoft.com/office/drawing/2014/main" id="{23D1E170-8DCE-DF77-2E0A-7AFEA9C405BA}"/>
              </a:ext>
            </a:extLst>
          </p:cNvPr>
          <p:cNvSpPr txBox="1"/>
          <p:nvPr/>
        </p:nvSpPr>
        <p:spPr>
          <a:xfrm>
            <a:off x="8830682" y="3163629"/>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MST</a:t>
            </a:r>
            <a:endParaRPr lang="en-US" altLang="zh-CN" sz="1400" dirty="0">
              <a:solidFill>
                <a:schemeClr val="bg1"/>
              </a:solidFill>
              <a:latin typeface="Huawei Sans" panose="020C0503030203020204" pitchFamily="34" charset="0"/>
            </a:endParaRPr>
          </a:p>
        </p:txBody>
      </p:sp>
      <p:sp>
        <p:nvSpPr>
          <p:cNvPr id="11" name="文本框 39">
            <a:extLst>
              <a:ext uri="{FF2B5EF4-FFF2-40B4-BE49-F238E27FC236}">
                <a16:creationId xmlns:a16="http://schemas.microsoft.com/office/drawing/2014/main" id="{9113D6AE-2480-9FE7-FB49-5E1E1FB33D6F}"/>
              </a:ext>
            </a:extLst>
          </p:cNvPr>
          <p:cNvSpPr txBox="1"/>
          <p:nvPr/>
        </p:nvSpPr>
        <p:spPr>
          <a:xfrm>
            <a:off x="2115161" y="3163629"/>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a:t>
            </a:r>
            <a:endParaRPr lang="en-US" altLang="zh-CN" sz="1400" dirty="0">
              <a:solidFill>
                <a:schemeClr val="bg1"/>
              </a:solidFill>
              <a:latin typeface="Huawei Sans" panose="020C0503030203020204" pitchFamily="34" charset="0"/>
            </a:endParaRPr>
          </a:p>
        </p:txBody>
      </p:sp>
      <p:sp>
        <p:nvSpPr>
          <p:cNvPr id="12" name="文本框 40">
            <a:extLst>
              <a:ext uri="{FF2B5EF4-FFF2-40B4-BE49-F238E27FC236}">
                <a16:creationId xmlns:a16="http://schemas.microsoft.com/office/drawing/2014/main" id="{E13781F6-46DA-756C-C3D7-5BEC4C184F23}"/>
              </a:ext>
            </a:extLst>
          </p:cNvPr>
          <p:cNvSpPr txBox="1"/>
          <p:nvPr/>
        </p:nvSpPr>
        <p:spPr>
          <a:xfrm>
            <a:off x="9630099" y="3163629"/>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a:t>
            </a:r>
            <a:endParaRPr lang="en-US" altLang="zh-CN" sz="1400" dirty="0">
              <a:solidFill>
                <a:schemeClr val="bg1"/>
              </a:solidFill>
              <a:latin typeface="Huawei Sans" panose="020C0503030203020204" pitchFamily="34" charset="0"/>
            </a:endParaRPr>
          </a:p>
        </p:txBody>
      </p:sp>
      <p:grpSp>
        <p:nvGrpSpPr>
          <p:cNvPr id="13" name="Group 9">
            <a:extLst>
              <a:ext uri="{FF2B5EF4-FFF2-40B4-BE49-F238E27FC236}">
                <a16:creationId xmlns:a16="http://schemas.microsoft.com/office/drawing/2014/main" id="{ADAE5D1A-F073-97F9-12D0-C34476900A8F}"/>
              </a:ext>
            </a:extLst>
          </p:cNvPr>
          <p:cNvGrpSpPr>
            <a:grpSpLocks noChangeAspect="1"/>
          </p:cNvGrpSpPr>
          <p:nvPr/>
        </p:nvGrpSpPr>
        <p:grpSpPr bwMode="auto">
          <a:xfrm>
            <a:off x="5322983" y="3163629"/>
            <a:ext cx="362439" cy="357237"/>
            <a:chOff x="2671" y="1954"/>
            <a:chExt cx="418" cy="412"/>
          </a:xfrm>
        </p:grpSpPr>
        <p:sp>
          <p:nvSpPr>
            <p:cNvPr id="14" name="AutoShape 8">
              <a:extLst>
                <a:ext uri="{FF2B5EF4-FFF2-40B4-BE49-F238E27FC236}">
                  <a16:creationId xmlns:a16="http://schemas.microsoft.com/office/drawing/2014/main" id="{0229029A-FAA2-C531-5A35-F44BA603071B}"/>
                </a:ext>
              </a:extLst>
            </p:cNvPr>
            <p:cNvSpPr>
              <a:spLocks noChangeAspect="1" noChangeArrowheads="1" noTextEdit="1"/>
            </p:cNvSpPr>
            <p:nvPr/>
          </p:nvSpPr>
          <p:spPr bwMode="auto">
            <a:xfrm>
              <a:off x="2671" y="1954"/>
              <a:ext cx="41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 name="Freeform 10">
              <a:extLst>
                <a:ext uri="{FF2B5EF4-FFF2-40B4-BE49-F238E27FC236}">
                  <a16:creationId xmlns:a16="http://schemas.microsoft.com/office/drawing/2014/main" id="{42F275B7-93E8-0835-476B-22B15FA1BEFC}"/>
                </a:ext>
              </a:extLst>
            </p:cNvPr>
            <p:cNvSpPr>
              <a:spLocks noEditPoints="1"/>
            </p:cNvSpPr>
            <p:nvPr/>
          </p:nvSpPr>
          <p:spPr bwMode="auto">
            <a:xfrm>
              <a:off x="2673" y="1954"/>
              <a:ext cx="414" cy="41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86 w 172"/>
                <a:gd name="T11" fmla="*/ 157 h 172"/>
                <a:gd name="T12" fmla="*/ 16 w 172"/>
                <a:gd name="T13" fmla="*/ 86 h 172"/>
                <a:gd name="T14" fmla="*/ 86 w 172"/>
                <a:gd name="T15" fmla="*/ 16 h 172"/>
                <a:gd name="T16" fmla="*/ 156 w 172"/>
                <a:gd name="T17" fmla="*/ 86 h 172"/>
                <a:gd name="T18" fmla="*/ 86 w 172"/>
                <a:gd name="T19"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0"/>
                  </a:moveTo>
                  <a:cubicBezTo>
                    <a:pt x="39" y="0"/>
                    <a:pt x="0" y="39"/>
                    <a:pt x="0" y="86"/>
                  </a:cubicBezTo>
                  <a:cubicBezTo>
                    <a:pt x="0" y="134"/>
                    <a:pt x="39" y="172"/>
                    <a:pt x="86" y="172"/>
                  </a:cubicBezTo>
                  <a:cubicBezTo>
                    <a:pt x="133" y="172"/>
                    <a:pt x="172" y="134"/>
                    <a:pt x="172" y="86"/>
                  </a:cubicBezTo>
                  <a:cubicBezTo>
                    <a:pt x="172" y="39"/>
                    <a:pt x="133" y="0"/>
                    <a:pt x="86" y="0"/>
                  </a:cubicBezTo>
                  <a:close/>
                  <a:moveTo>
                    <a:pt x="86" y="157"/>
                  </a:moveTo>
                  <a:cubicBezTo>
                    <a:pt x="47" y="157"/>
                    <a:pt x="16" y="125"/>
                    <a:pt x="16" y="86"/>
                  </a:cubicBezTo>
                  <a:cubicBezTo>
                    <a:pt x="16" y="48"/>
                    <a:pt x="47" y="16"/>
                    <a:pt x="86" y="16"/>
                  </a:cubicBezTo>
                  <a:cubicBezTo>
                    <a:pt x="125" y="16"/>
                    <a:pt x="156" y="48"/>
                    <a:pt x="156" y="86"/>
                  </a:cubicBezTo>
                  <a:cubicBezTo>
                    <a:pt x="156" y="125"/>
                    <a:pt x="125" y="157"/>
                    <a:pt x="86" y="157"/>
                  </a:cubicBez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 name="Freeform 11">
              <a:extLst>
                <a:ext uri="{FF2B5EF4-FFF2-40B4-BE49-F238E27FC236}">
                  <a16:creationId xmlns:a16="http://schemas.microsoft.com/office/drawing/2014/main" id="{BAB42AC0-1651-2128-5444-DB4D12D6296F}"/>
                </a:ext>
              </a:extLst>
            </p:cNvPr>
            <p:cNvSpPr>
              <a:spLocks noEditPoints="1"/>
            </p:cNvSpPr>
            <p:nvPr/>
          </p:nvSpPr>
          <p:spPr bwMode="auto">
            <a:xfrm>
              <a:off x="2738" y="2041"/>
              <a:ext cx="277" cy="258"/>
            </a:xfrm>
            <a:custGeom>
              <a:avLst/>
              <a:gdLst>
                <a:gd name="T0" fmla="*/ 204 w 277"/>
                <a:gd name="T1" fmla="*/ 2 h 258"/>
                <a:gd name="T2" fmla="*/ 106 w 277"/>
                <a:gd name="T3" fmla="*/ 0 h 258"/>
                <a:gd name="T4" fmla="*/ 128 w 277"/>
                <a:gd name="T5" fmla="*/ 31 h 258"/>
                <a:gd name="T6" fmla="*/ 0 w 277"/>
                <a:gd name="T7" fmla="*/ 108 h 258"/>
                <a:gd name="T8" fmla="*/ 29 w 277"/>
                <a:gd name="T9" fmla="*/ 152 h 258"/>
                <a:gd name="T10" fmla="*/ 147 w 277"/>
                <a:gd name="T11" fmla="*/ 62 h 258"/>
                <a:gd name="T12" fmla="*/ 168 w 277"/>
                <a:gd name="T13" fmla="*/ 94 h 258"/>
                <a:gd name="T14" fmla="*/ 204 w 277"/>
                <a:gd name="T15" fmla="*/ 2 h 258"/>
                <a:gd name="T16" fmla="*/ 240 w 277"/>
                <a:gd name="T17" fmla="*/ 202 h 258"/>
                <a:gd name="T18" fmla="*/ 277 w 277"/>
                <a:gd name="T19" fmla="*/ 111 h 258"/>
                <a:gd name="T20" fmla="*/ 178 w 277"/>
                <a:gd name="T21" fmla="*/ 108 h 258"/>
                <a:gd name="T22" fmla="*/ 200 w 277"/>
                <a:gd name="T23" fmla="*/ 140 h 258"/>
                <a:gd name="T24" fmla="*/ 72 w 277"/>
                <a:gd name="T25" fmla="*/ 214 h 258"/>
                <a:gd name="T26" fmla="*/ 101 w 277"/>
                <a:gd name="T27" fmla="*/ 258 h 258"/>
                <a:gd name="T28" fmla="*/ 219 w 277"/>
                <a:gd name="T29" fmla="*/ 171 h 258"/>
                <a:gd name="T30" fmla="*/ 240 w 277"/>
                <a:gd name="T31" fmla="*/ 20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58">
                  <a:moveTo>
                    <a:pt x="204" y="2"/>
                  </a:moveTo>
                  <a:lnTo>
                    <a:pt x="106" y="0"/>
                  </a:lnTo>
                  <a:lnTo>
                    <a:pt x="128" y="31"/>
                  </a:lnTo>
                  <a:lnTo>
                    <a:pt x="0" y="108"/>
                  </a:lnTo>
                  <a:lnTo>
                    <a:pt x="29" y="152"/>
                  </a:lnTo>
                  <a:lnTo>
                    <a:pt x="147" y="62"/>
                  </a:lnTo>
                  <a:lnTo>
                    <a:pt x="168" y="94"/>
                  </a:lnTo>
                  <a:lnTo>
                    <a:pt x="204" y="2"/>
                  </a:lnTo>
                  <a:close/>
                  <a:moveTo>
                    <a:pt x="240" y="202"/>
                  </a:moveTo>
                  <a:lnTo>
                    <a:pt x="277" y="111"/>
                  </a:lnTo>
                  <a:lnTo>
                    <a:pt x="178" y="108"/>
                  </a:lnTo>
                  <a:lnTo>
                    <a:pt x="200" y="140"/>
                  </a:lnTo>
                  <a:lnTo>
                    <a:pt x="72" y="214"/>
                  </a:lnTo>
                  <a:lnTo>
                    <a:pt x="101" y="258"/>
                  </a:lnTo>
                  <a:lnTo>
                    <a:pt x="219" y="171"/>
                  </a:lnTo>
                  <a:lnTo>
                    <a:pt x="240" y="202"/>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7" name="Group 9">
            <a:extLst>
              <a:ext uri="{FF2B5EF4-FFF2-40B4-BE49-F238E27FC236}">
                <a16:creationId xmlns:a16="http://schemas.microsoft.com/office/drawing/2014/main" id="{0DAF35E4-C151-45AD-CAFE-842BA032536A}"/>
              </a:ext>
            </a:extLst>
          </p:cNvPr>
          <p:cNvGrpSpPr>
            <a:grpSpLocks noChangeAspect="1"/>
          </p:cNvGrpSpPr>
          <p:nvPr/>
        </p:nvGrpSpPr>
        <p:grpSpPr bwMode="auto">
          <a:xfrm>
            <a:off x="6611345" y="3152996"/>
            <a:ext cx="362439" cy="357237"/>
            <a:chOff x="2671" y="1954"/>
            <a:chExt cx="418" cy="412"/>
          </a:xfrm>
        </p:grpSpPr>
        <p:sp>
          <p:nvSpPr>
            <p:cNvPr id="18" name="AutoShape 8">
              <a:extLst>
                <a:ext uri="{FF2B5EF4-FFF2-40B4-BE49-F238E27FC236}">
                  <a16:creationId xmlns:a16="http://schemas.microsoft.com/office/drawing/2014/main" id="{C9716593-5D97-D692-0175-BA61EC13AA82}"/>
                </a:ext>
              </a:extLst>
            </p:cNvPr>
            <p:cNvSpPr>
              <a:spLocks noChangeAspect="1" noChangeArrowheads="1" noTextEdit="1"/>
            </p:cNvSpPr>
            <p:nvPr/>
          </p:nvSpPr>
          <p:spPr bwMode="auto">
            <a:xfrm>
              <a:off x="2671" y="1954"/>
              <a:ext cx="41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 name="Freeform 10">
              <a:extLst>
                <a:ext uri="{FF2B5EF4-FFF2-40B4-BE49-F238E27FC236}">
                  <a16:creationId xmlns:a16="http://schemas.microsoft.com/office/drawing/2014/main" id="{287506DD-FB10-2A46-5421-AA3FA94E3864}"/>
                </a:ext>
              </a:extLst>
            </p:cNvPr>
            <p:cNvSpPr>
              <a:spLocks noEditPoints="1"/>
            </p:cNvSpPr>
            <p:nvPr/>
          </p:nvSpPr>
          <p:spPr bwMode="auto">
            <a:xfrm>
              <a:off x="2673" y="1954"/>
              <a:ext cx="414" cy="41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86 w 172"/>
                <a:gd name="T11" fmla="*/ 157 h 172"/>
                <a:gd name="T12" fmla="*/ 16 w 172"/>
                <a:gd name="T13" fmla="*/ 86 h 172"/>
                <a:gd name="T14" fmla="*/ 86 w 172"/>
                <a:gd name="T15" fmla="*/ 16 h 172"/>
                <a:gd name="T16" fmla="*/ 156 w 172"/>
                <a:gd name="T17" fmla="*/ 86 h 172"/>
                <a:gd name="T18" fmla="*/ 86 w 172"/>
                <a:gd name="T19"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0"/>
                  </a:moveTo>
                  <a:cubicBezTo>
                    <a:pt x="39" y="0"/>
                    <a:pt x="0" y="39"/>
                    <a:pt x="0" y="86"/>
                  </a:cubicBezTo>
                  <a:cubicBezTo>
                    <a:pt x="0" y="134"/>
                    <a:pt x="39" y="172"/>
                    <a:pt x="86" y="172"/>
                  </a:cubicBezTo>
                  <a:cubicBezTo>
                    <a:pt x="133" y="172"/>
                    <a:pt x="172" y="134"/>
                    <a:pt x="172" y="86"/>
                  </a:cubicBezTo>
                  <a:cubicBezTo>
                    <a:pt x="172" y="39"/>
                    <a:pt x="133" y="0"/>
                    <a:pt x="86" y="0"/>
                  </a:cubicBezTo>
                  <a:close/>
                  <a:moveTo>
                    <a:pt x="86" y="157"/>
                  </a:moveTo>
                  <a:cubicBezTo>
                    <a:pt x="47" y="157"/>
                    <a:pt x="16" y="125"/>
                    <a:pt x="16" y="86"/>
                  </a:cubicBezTo>
                  <a:cubicBezTo>
                    <a:pt x="16" y="48"/>
                    <a:pt x="47" y="16"/>
                    <a:pt x="86" y="16"/>
                  </a:cubicBezTo>
                  <a:cubicBezTo>
                    <a:pt x="125" y="16"/>
                    <a:pt x="156" y="48"/>
                    <a:pt x="156" y="86"/>
                  </a:cubicBezTo>
                  <a:cubicBezTo>
                    <a:pt x="156" y="125"/>
                    <a:pt x="125" y="157"/>
                    <a:pt x="86" y="157"/>
                  </a:cubicBez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 name="Freeform 11">
              <a:extLst>
                <a:ext uri="{FF2B5EF4-FFF2-40B4-BE49-F238E27FC236}">
                  <a16:creationId xmlns:a16="http://schemas.microsoft.com/office/drawing/2014/main" id="{75A75EAB-12FC-9153-2609-3FD2DEE569B9}"/>
                </a:ext>
              </a:extLst>
            </p:cNvPr>
            <p:cNvSpPr>
              <a:spLocks noEditPoints="1"/>
            </p:cNvSpPr>
            <p:nvPr/>
          </p:nvSpPr>
          <p:spPr bwMode="auto">
            <a:xfrm>
              <a:off x="2738" y="2041"/>
              <a:ext cx="277" cy="258"/>
            </a:xfrm>
            <a:custGeom>
              <a:avLst/>
              <a:gdLst>
                <a:gd name="T0" fmla="*/ 204 w 277"/>
                <a:gd name="T1" fmla="*/ 2 h 258"/>
                <a:gd name="T2" fmla="*/ 106 w 277"/>
                <a:gd name="T3" fmla="*/ 0 h 258"/>
                <a:gd name="T4" fmla="*/ 128 w 277"/>
                <a:gd name="T5" fmla="*/ 31 h 258"/>
                <a:gd name="T6" fmla="*/ 0 w 277"/>
                <a:gd name="T7" fmla="*/ 108 h 258"/>
                <a:gd name="T8" fmla="*/ 29 w 277"/>
                <a:gd name="T9" fmla="*/ 152 h 258"/>
                <a:gd name="T10" fmla="*/ 147 w 277"/>
                <a:gd name="T11" fmla="*/ 62 h 258"/>
                <a:gd name="T12" fmla="*/ 168 w 277"/>
                <a:gd name="T13" fmla="*/ 94 h 258"/>
                <a:gd name="T14" fmla="*/ 204 w 277"/>
                <a:gd name="T15" fmla="*/ 2 h 258"/>
                <a:gd name="T16" fmla="*/ 240 w 277"/>
                <a:gd name="T17" fmla="*/ 202 h 258"/>
                <a:gd name="T18" fmla="*/ 277 w 277"/>
                <a:gd name="T19" fmla="*/ 111 h 258"/>
                <a:gd name="T20" fmla="*/ 178 w 277"/>
                <a:gd name="T21" fmla="*/ 108 h 258"/>
                <a:gd name="T22" fmla="*/ 200 w 277"/>
                <a:gd name="T23" fmla="*/ 140 h 258"/>
                <a:gd name="T24" fmla="*/ 72 w 277"/>
                <a:gd name="T25" fmla="*/ 214 h 258"/>
                <a:gd name="T26" fmla="*/ 101 w 277"/>
                <a:gd name="T27" fmla="*/ 258 h 258"/>
                <a:gd name="T28" fmla="*/ 219 w 277"/>
                <a:gd name="T29" fmla="*/ 171 h 258"/>
                <a:gd name="T30" fmla="*/ 240 w 277"/>
                <a:gd name="T31" fmla="*/ 20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58">
                  <a:moveTo>
                    <a:pt x="204" y="2"/>
                  </a:moveTo>
                  <a:lnTo>
                    <a:pt x="106" y="0"/>
                  </a:lnTo>
                  <a:lnTo>
                    <a:pt x="128" y="31"/>
                  </a:lnTo>
                  <a:lnTo>
                    <a:pt x="0" y="108"/>
                  </a:lnTo>
                  <a:lnTo>
                    <a:pt x="29" y="152"/>
                  </a:lnTo>
                  <a:lnTo>
                    <a:pt x="147" y="62"/>
                  </a:lnTo>
                  <a:lnTo>
                    <a:pt x="168" y="94"/>
                  </a:lnTo>
                  <a:lnTo>
                    <a:pt x="204" y="2"/>
                  </a:lnTo>
                  <a:close/>
                  <a:moveTo>
                    <a:pt x="240" y="202"/>
                  </a:moveTo>
                  <a:lnTo>
                    <a:pt x="277" y="111"/>
                  </a:lnTo>
                  <a:lnTo>
                    <a:pt x="178" y="108"/>
                  </a:lnTo>
                  <a:lnTo>
                    <a:pt x="200" y="140"/>
                  </a:lnTo>
                  <a:lnTo>
                    <a:pt x="72" y="214"/>
                  </a:lnTo>
                  <a:lnTo>
                    <a:pt x="101" y="258"/>
                  </a:lnTo>
                  <a:lnTo>
                    <a:pt x="219" y="171"/>
                  </a:lnTo>
                  <a:lnTo>
                    <a:pt x="240" y="202"/>
                  </a:lnTo>
                  <a:close/>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
        <p:nvSpPr>
          <p:cNvPr id="21" name="文本框 50">
            <a:extLst>
              <a:ext uri="{FF2B5EF4-FFF2-40B4-BE49-F238E27FC236}">
                <a16:creationId xmlns:a16="http://schemas.microsoft.com/office/drawing/2014/main" id="{D15EBABC-875F-F57B-DBA5-179E1EF64667}"/>
              </a:ext>
            </a:extLst>
          </p:cNvPr>
          <p:cNvSpPr txBox="1"/>
          <p:nvPr/>
        </p:nvSpPr>
        <p:spPr>
          <a:xfrm>
            <a:off x="5838702" y="3170558"/>
            <a:ext cx="576000" cy="307777"/>
          </a:xfrm>
          <a:prstGeom prst="rect">
            <a:avLst/>
          </a:prstGeom>
          <a:solidFill>
            <a:srgbClr val="00B0F0"/>
          </a:solidFill>
        </p:spPr>
        <p:txBody>
          <a:bodyPr wrap="square" rtlCol="0" anchor="ctr">
            <a:noAutofit/>
          </a:bodyPr>
          <a:lstStyle/>
          <a:p>
            <a:pPr algn="ctr" fontAlgn="ctr"/>
            <a:r>
              <a:rPr lang="en-US" sz="1400" dirty="0">
                <a:solidFill>
                  <a:schemeClr val="bg1"/>
                </a:solidFill>
                <a:latin typeface="Huawei Sans" panose="020C0503030203020204" pitchFamily="34" charset="0"/>
              </a:rPr>
              <a:t>...</a:t>
            </a:r>
            <a:endParaRPr lang="en-US" altLang="zh-CN" sz="1400" dirty="0">
              <a:solidFill>
                <a:schemeClr val="bg1"/>
              </a:solidFill>
              <a:latin typeface="Huawei Sans" panose="020C0503030203020204" pitchFamily="34" charset="0"/>
            </a:endParaRPr>
          </a:p>
        </p:txBody>
      </p:sp>
      <p:cxnSp>
        <p:nvCxnSpPr>
          <p:cNvPr id="22" name="直接连接符 51">
            <a:extLst>
              <a:ext uri="{FF2B5EF4-FFF2-40B4-BE49-F238E27FC236}">
                <a16:creationId xmlns:a16="http://schemas.microsoft.com/office/drawing/2014/main" id="{37330058-63BF-986D-AA03-A12EDA5309B7}"/>
              </a:ext>
            </a:extLst>
          </p:cNvPr>
          <p:cNvCxnSpPr/>
          <p:nvPr/>
        </p:nvCxnSpPr>
        <p:spPr>
          <a:xfrm>
            <a:off x="4023407" y="3512970"/>
            <a:ext cx="0" cy="436116"/>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52">
            <a:extLst>
              <a:ext uri="{FF2B5EF4-FFF2-40B4-BE49-F238E27FC236}">
                <a16:creationId xmlns:a16="http://schemas.microsoft.com/office/drawing/2014/main" id="{0A91141E-05EC-82BC-5B97-48B6FA607C9E}"/>
              </a:ext>
            </a:extLst>
          </p:cNvPr>
          <p:cNvCxnSpPr/>
          <p:nvPr/>
        </p:nvCxnSpPr>
        <p:spPr>
          <a:xfrm>
            <a:off x="8278768" y="3512970"/>
            <a:ext cx="0" cy="436116"/>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53">
            <a:extLst>
              <a:ext uri="{FF2B5EF4-FFF2-40B4-BE49-F238E27FC236}">
                <a16:creationId xmlns:a16="http://schemas.microsoft.com/office/drawing/2014/main" id="{8CF1B5E4-1F38-95E5-7840-EE386442B6D7}"/>
              </a:ext>
            </a:extLst>
          </p:cNvPr>
          <p:cNvCxnSpPr/>
          <p:nvPr/>
        </p:nvCxnSpPr>
        <p:spPr>
          <a:xfrm>
            <a:off x="3218877" y="3933532"/>
            <a:ext cx="0" cy="436116"/>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54">
            <a:extLst>
              <a:ext uri="{FF2B5EF4-FFF2-40B4-BE49-F238E27FC236}">
                <a16:creationId xmlns:a16="http://schemas.microsoft.com/office/drawing/2014/main" id="{2304CA6B-A999-0B19-75CB-50219443DDA2}"/>
              </a:ext>
            </a:extLst>
          </p:cNvPr>
          <p:cNvCxnSpPr/>
          <p:nvPr/>
        </p:nvCxnSpPr>
        <p:spPr>
          <a:xfrm>
            <a:off x="9203855" y="3933532"/>
            <a:ext cx="0" cy="436116"/>
          </a:xfrm>
          <a:prstGeom prst="line">
            <a:avLst/>
          </a:prstGeom>
        </p:spPr>
        <p:style>
          <a:lnRef idx="1">
            <a:schemeClr val="dk1"/>
          </a:lnRef>
          <a:fillRef idx="0">
            <a:schemeClr val="dk1"/>
          </a:fillRef>
          <a:effectRef idx="0">
            <a:schemeClr val="dk1"/>
          </a:effectRef>
          <a:fontRef idx="minor">
            <a:schemeClr val="tx1"/>
          </a:fontRef>
        </p:style>
      </p:cxnSp>
      <p:cxnSp>
        <p:nvCxnSpPr>
          <p:cNvPr id="26" name="直接箭头连接符 56">
            <a:extLst>
              <a:ext uri="{FF2B5EF4-FFF2-40B4-BE49-F238E27FC236}">
                <a16:creationId xmlns:a16="http://schemas.microsoft.com/office/drawing/2014/main" id="{9BAB688E-AC04-98E4-E650-EC788F0F14B0}"/>
              </a:ext>
            </a:extLst>
          </p:cNvPr>
          <p:cNvCxnSpPr/>
          <p:nvPr/>
        </p:nvCxnSpPr>
        <p:spPr>
          <a:xfrm flipV="1">
            <a:off x="6669439" y="3757908"/>
            <a:ext cx="1609329" cy="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57">
            <a:extLst>
              <a:ext uri="{FF2B5EF4-FFF2-40B4-BE49-F238E27FC236}">
                <a16:creationId xmlns:a16="http://schemas.microsoft.com/office/drawing/2014/main" id="{6B44B99E-E8B9-78A7-4744-8FCE83F26977}"/>
              </a:ext>
            </a:extLst>
          </p:cNvPr>
          <p:cNvSpPr txBox="1"/>
          <p:nvPr/>
        </p:nvSpPr>
        <p:spPr>
          <a:xfrm>
            <a:off x="5570458" y="3620443"/>
            <a:ext cx="1235729" cy="307777"/>
          </a:xfrm>
          <a:prstGeom prst="rect">
            <a:avLst/>
          </a:prstGeom>
          <a:noFill/>
        </p:spPr>
        <p:txBody>
          <a:bodyPr wrap="square" rtlCol="0">
            <a:noAutofit/>
          </a:bodyPr>
          <a:lstStyle/>
          <a:p>
            <a:pPr algn="ctr" fontAlgn="ctr"/>
            <a:r>
              <a:rPr lang="en-US" sz="1400" dirty="0">
                <a:latin typeface="Huawei Sans" panose="020C0503030203020204" pitchFamily="34" charset="0"/>
              </a:rPr>
              <a:t>RS</a:t>
            </a:r>
          </a:p>
        </p:txBody>
      </p:sp>
      <p:cxnSp>
        <p:nvCxnSpPr>
          <p:cNvPr id="28" name="直接箭头连接符 60">
            <a:extLst>
              <a:ext uri="{FF2B5EF4-FFF2-40B4-BE49-F238E27FC236}">
                <a16:creationId xmlns:a16="http://schemas.microsoft.com/office/drawing/2014/main" id="{F6459B7C-7BBC-22A4-E4D5-F331DBA12DC8}"/>
              </a:ext>
            </a:extLst>
          </p:cNvPr>
          <p:cNvCxnSpPr/>
          <p:nvPr/>
        </p:nvCxnSpPr>
        <p:spPr>
          <a:xfrm flipH="1" flipV="1">
            <a:off x="4045203" y="3757908"/>
            <a:ext cx="1609329" cy="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61">
            <a:extLst>
              <a:ext uri="{FF2B5EF4-FFF2-40B4-BE49-F238E27FC236}">
                <a16:creationId xmlns:a16="http://schemas.microsoft.com/office/drawing/2014/main" id="{FDBF834D-4557-6C38-6E3B-7983B6D0F41F}"/>
              </a:ext>
            </a:extLst>
          </p:cNvPr>
          <p:cNvSpPr txBox="1"/>
          <p:nvPr/>
        </p:nvSpPr>
        <p:spPr>
          <a:xfrm>
            <a:off x="5583158" y="4027418"/>
            <a:ext cx="1235729" cy="307777"/>
          </a:xfrm>
          <a:prstGeom prst="rect">
            <a:avLst/>
          </a:prstGeom>
          <a:noFill/>
        </p:spPr>
        <p:txBody>
          <a:bodyPr wrap="square" rtlCol="0">
            <a:noAutofit/>
          </a:bodyPr>
          <a:lstStyle/>
          <a:p>
            <a:pPr algn="ctr" fontAlgn="ctr"/>
            <a:r>
              <a:rPr lang="en-US" sz="1400" dirty="0">
                <a:latin typeface="Huawei Sans" panose="020C0503030203020204" pitchFamily="34" charset="0"/>
              </a:rPr>
              <a:t>MS</a:t>
            </a:r>
          </a:p>
        </p:txBody>
      </p:sp>
      <p:cxnSp>
        <p:nvCxnSpPr>
          <p:cNvPr id="30" name="直接箭头连接符 62">
            <a:extLst>
              <a:ext uri="{FF2B5EF4-FFF2-40B4-BE49-F238E27FC236}">
                <a16:creationId xmlns:a16="http://schemas.microsoft.com/office/drawing/2014/main" id="{FE2D9DBE-6509-0115-466C-3DB0ED5C75A6}"/>
              </a:ext>
            </a:extLst>
          </p:cNvPr>
          <p:cNvCxnSpPr/>
          <p:nvPr/>
        </p:nvCxnSpPr>
        <p:spPr>
          <a:xfrm flipV="1">
            <a:off x="6735470" y="4177680"/>
            <a:ext cx="248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64">
            <a:extLst>
              <a:ext uri="{FF2B5EF4-FFF2-40B4-BE49-F238E27FC236}">
                <a16:creationId xmlns:a16="http://schemas.microsoft.com/office/drawing/2014/main" id="{DE5FFE14-C855-5582-D1C5-D328FA6E4ED2}"/>
              </a:ext>
            </a:extLst>
          </p:cNvPr>
          <p:cNvCxnSpPr/>
          <p:nvPr/>
        </p:nvCxnSpPr>
        <p:spPr>
          <a:xfrm flipH="1" flipV="1">
            <a:off x="3202702" y="4177680"/>
            <a:ext cx="248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66">
            <a:extLst>
              <a:ext uri="{FF2B5EF4-FFF2-40B4-BE49-F238E27FC236}">
                <a16:creationId xmlns:a16="http://schemas.microsoft.com/office/drawing/2014/main" id="{B38F8E93-267B-6098-2806-CDC02B763B33}"/>
              </a:ext>
            </a:extLst>
          </p:cNvPr>
          <p:cNvCxnSpPr>
            <a:stCxn id="11" idx="3"/>
            <a:endCxn id="5" idx="1"/>
          </p:cNvCxnSpPr>
          <p:nvPr/>
        </p:nvCxnSpPr>
        <p:spPr>
          <a:xfrm>
            <a:off x="2691161" y="3317518"/>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67">
            <a:extLst>
              <a:ext uri="{FF2B5EF4-FFF2-40B4-BE49-F238E27FC236}">
                <a16:creationId xmlns:a16="http://schemas.microsoft.com/office/drawing/2014/main" id="{C0BFA5C6-A33F-22A6-EDEB-D5E209374DB4}"/>
              </a:ext>
            </a:extLst>
          </p:cNvPr>
          <p:cNvCxnSpPr/>
          <p:nvPr/>
        </p:nvCxnSpPr>
        <p:spPr>
          <a:xfrm>
            <a:off x="3501284" y="3305215"/>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68">
            <a:extLst>
              <a:ext uri="{FF2B5EF4-FFF2-40B4-BE49-F238E27FC236}">
                <a16:creationId xmlns:a16="http://schemas.microsoft.com/office/drawing/2014/main" id="{2EF422AB-5624-8C2C-BE5D-CE695D3B4EBA}"/>
              </a:ext>
            </a:extLst>
          </p:cNvPr>
          <p:cNvCxnSpPr/>
          <p:nvPr/>
        </p:nvCxnSpPr>
        <p:spPr>
          <a:xfrm>
            <a:off x="4308810" y="3306718"/>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69">
            <a:extLst>
              <a:ext uri="{FF2B5EF4-FFF2-40B4-BE49-F238E27FC236}">
                <a16:creationId xmlns:a16="http://schemas.microsoft.com/office/drawing/2014/main" id="{F40CA6BB-F3EF-D88E-09B2-DF80B9164FA6}"/>
              </a:ext>
            </a:extLst>
          </p:cNvPr>
          <p:cNvCxnSpPr/>
          <p:nvPr/>
        </p:nvCxnSpPr>
        <p:spPr>
          <a:xfrm>
            <a:off x="5121531" y="3331614"/>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70">
            <a:extLst>
              <a:ext uri="{FF2B5EF4-FFF2-40B4-BE49-F238E27FC236}">
                <a16:creationId xmlns:a16="http://schemas.microsoft.com/office/drawing/2014/main" id="{D14ABFF8-2517-5C23-0066-6392BF37A431}"/>
              </a:ext>
            </a:extLst>
          </p:cNvPr>
          <p:cNvCxnSpPr/>
          <p:nvPr/>
        </p:nvCxnSpPr>
        <p:spPr>
          <a:xfrm>
            <a:off x="5636568" y="3350918"/>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71">
            <a:extLst>
              <a:ext uri="{FF2B5EF4-FFF2-40B4-BE49-F238E27FC236}">
                <a16:creationId xmlns:a16="http://schemas.microsoft.com/office/drawing/2014/main" id="{816FF3F8-B940-AC6F-2690-75880D6164A3}"/>
              </a:ext>
            </a:extLst>
          </p:cNvPr>
          <p:cNvCxnSpPr/>
          <p:nvPr/>
        </p:nvCxnSpPr>
        <p:spPr>
          <a:xfrm>
            <a:off x="6386425" y="3324446"/>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72">
            <a:extLst>
              <a:ext uri="{FF2B5EF4-FFF2-40B4-BE49-F238E27FC236}">
                <a16:creationId xmlns:a16="http://schemas.microsoft.com/office/drawing/2014/main" id="{24592482-FD62-44A4-4598-F9221790C39D}"/>
              </a:ext>
            </a:extLst>
          </p:cNvPr>
          <p:cNvCxnSpPr/>
          <p:nvPr/>
        </p:nvCxnSpPr>
        <p:spPr>
          <a:xfrm>
            <a:off x="6950418" y="3340285"/>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73">
            <a:extLst>
              <a:ext uri="{FF2B5EF4-FFF2-40B4-BE49-F238E27FC236}">
                <a16:creationId xmlns:a16="http://schemas.microsoft.com/office/drawing/2014/main" id="{1D6D89C8-AA6E-E8EB-F1B0-170A00C9A017}"/>
              </a:ext>
            </a:extLst>
          </p:cNvPr>
          <p:cNvCxnSpPr/>
          <p:nvPr/>
        </p:nvCxnSpPr>
        <p:spPr>
          <a:xfrm>
            <a:off x="7754611" y="3340285"/>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74">
            <a:extLst>
              <a:ext uri="{FF2B5EF4-FFF2-40B4-BE49-F238E27FC236}">
                <a16:creationId xmlns:a16="http://schemas.microsoft.com/office/drawing/2014/main" id="{90427AC1-B5F4-4B43-5BBD-30CAA2C4AA8C}"/>
              </a:ext>
            </a:extLst>
          </p:cNvPr>
          <p:cNvCxnSpPr/>
          <p:nvPr/>
        </p:nvCxnSpPr>
        <p:spPr>
          <a:xfrm>
            <a:off x="8578587" y="3324446"/>
            <a:ext cx="234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5">
            <a:extLst>
              <a:ext uri="{FF2B5EF4-FFF2-40B4-BE49-F238E27FC236}">
                <a16:creationId xmlns:a16="http://schemas.microsoft.com/office/drawing/2014/main" id="{C9322AFD-C2F7-8375-9160-21EEFB141516}"/>
              </a:ext>
            </a:extLst>
          </p:cNvPr>
          <p:cNvCxnSpPr/>
          <p:nvPr/>
        </p:nvCxnSpPr>
        <p:spPr>
          <a:xfrm>
            <a:off x="9389758" y="3308680"/>
            <a:ext cx="2341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664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ctr"/>
            <a:r>
              <a:rPr lang="pt" dirty="0">
                <a:latin typeface="Huawei Sans" panose="020C0503030203020204" pitchFamily="34" charset="0"/>
              </a:rPr>
              <a:t>Trilhas de rede SDH</a:t>
            </a:r>
            <a:endParaRPr lang="en-US" altLang="zh-CN" dirty="0">
              <a:latin typeface="Huawei Sans" panose="020C0503030203020204" pitchFamily="34" charset="0"/>
            </a:endParaRPr>
          </a:p>
        </p:txBody>
      </p:sp>
      <p:grpSp>
        <p:nvGrpSpPr>
          <p:cNvPr id="10" name="组合 1">
            <a:extLst>
              <a:ext uri="{FF2B5EF4-FFF2-40B4-BE49-F238E27FC236}">
                <a16:creationId xmlns:a16="http://schemas.microsoft.com/office/drawing/2014/main" id="{5A9A4DE1-8A2D-6F25-6ABB-906315116203}"/>
              </a:ext>
            </a:extLst>
          </p:cNvPr>
          <p:cNvGrpSpPr/>
          <p:nvPr/>
        </p:nvGrpSpPr>
        <p:grpSpPr>
          <a:xfrm>
            <a:off x="2579231" y="1640478"/>
            <a:ext cx="7025983" cy="3760859"/>
            <a:chOff x="1993629" y="1690836"/>
            <a:chExt cx="7025983" cy="3760859"/>
          </a:xfrm>
        </p:grpSpPr>
        <p:sp>
          <p:nvSpPr>
            <p:cNvPr id="11" name="Line 80">
              <a:extLst>
                <a:ext uri="{FF2B5EF4-FFF2-40B4-BE49-F238E27FC236}">
                  <a16:creationId xmlns:a16="http://schemas.microsoft.com/office/drawing/2014/main" id="{B0C71A45-44D2-3F89-B1A7-41FFF6BD06D2}"/>
                </a:ext>
              </a:extLst>
            </p:cNvPr>
            <p:cNvSpPr>
              <a:spLocks noChangeShapeType="1"/>
            </p:cNvSpPr>
            <p:nvPr/>
          </p:nvSpPr>
          <p:spPr bwMode="auto">
            <a:xfrm flipV="1">
              <a:off x="2584492" y="4514263"/>
              <a:ext cx="1039078" cy="0"/>
            </a:xfrm>
            <a:prstGeom prst="line">
              <a:avLst/>
            </a:prstGeom>
            <a:noFill/>
            <a:ln w="25400">
              <a:solidFill>
                <a:srgbClr val="FF9900"/>
              </a:solidFill>
              <a:round/>
              <a:tailEnd type="triangle" w="med" len="med"/>
            </a:ln>
          </p:spPr>
          <p:txBody>
            <a:bodyPr wrap="square" lIns="79200" tIns="39600" rIns="79200" bIns="39600">
              <a:noAutofit/>
            </a:bodyPr>
            <a:lstStyle/>
            <a:p>
              <a:pPr fontAlgn="ctr"/>
              <a:endParaRPr lang="en-US" altLang="zh-CN" dirty="0">
                <a:latin typeface="Huawei Sans" panose="020C0503030203020204" pitchFamily="34" charset="0"/>
              </a:endParaRPr>
            </a:p>
          </p:txBody>
        </p:sp>
        <p:sp>
          <p:nvSpPr>
            <p:cNvPr id="12" name="Text Box 113">
              <a:extLst>
                <a:ext uri="{FF2B5EF4-FFF2-40B4-BE49-F238E27FC236}">
                  <a16:creationId xmlns:a16="http://schemas.microsoft.com/office/drawing/2014/main" id="{3DB1521F-2A53-5228-855E-E90DB3D6CC74}"/>
                </a:ext>
              </a:extLst>
            </p:cNvPr>
            <p:cNvSpPr txBox="1">
              <a:spLocks noChangeArrowheads="1"/>
            </p:cNvSpPr>
            <p:nvPr/>
          </p:nvSpPr>
          <p:spPr bwMode="auto">
            <a:xfrm>
              <a:off x="2751319" y="4201915"/>
              <a:ext cx="1366838"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STM-N</a:t>
              </a:r>
              <a:endParaRPr lang="en-US" altLang="zh-CN" sz="1400" b="1" i="0" dirty="0">
                <a:latin typeface="Huawei Sans" panose="020C0503030203020204" pitchFamily="34" charset="0"/>
                <a:ea typeface="Huawei Sans" panose="020C0503030203020204" pitchFamily="34" charset="0"/>
              </a:endParaRPr>
            </a:p>
          </p:txBody>
        </p:sp>
        <p:sp>
          <p:nvSpPr>
            <p:cNvPr id="13" name="Text Box 117">
              <a:extLst>
                <a:ext uri="{FF2B5EF4-FFF2-40B4-BE49-F238E27FC236}">
                  <a16:creationId xmlns:a16="http://schemas.microsoft.com/office/drawing/2014/main" id="{A6FE6A37-E90F-1A5F-D8EC-A377949D856B}"/>
                </a:ext>
              </a:extLst>
            </p:cNvPr>
            <p:cNvSpPr txBox="1">
              <a:spLocks noChangeArrowheads="1"/>
            </p:cNvSpPr>
            <p:nvPr/>
          </p:nvSpPr>
          <p:spPr bwMode="auto">
            <a:xfrm>
              <a:off x="2912342" y="3770348"/>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RS</a:t>
              </a:r>
              <a:endParaRPr lang="en-US" altLang="zh-CN" sz="1400" b="1" i="0" dirty="0">
                <a:latin typeface="Huawei Sans" panose="020C0503030203020204" pitchFamily="34" charset="0"/>
                <a:ea typeface="Huawei Sans" panose="020C0503030203020204" pitchFamily="34" charset="0"/>
              </a:endParaRPr>
            </a:p>
          </p:txBody>
        </p:sp>
        <p:sp>
          <p:nvSpPr>
            <p:cNvPr id="14" name="Text Box 121">
              <a:extLst>
                <a:ext uri="{FF2B5EF4-FFF2-40B4-BE49-F238E27FC236}">
                  <a16:creationId xmlns:a16="http://schemas.microsoft.com/office/drawing/2014/main" id="{39A65C60-806F-A259-1A64-B92B83230BE4}"/>
                </a:ext>
              </a:extLst>
            </p:cNvPr>
            <p:cNvSpPr txBox="1">
              <a:spLocks noChangeArrowheads="1"/>
            </p:cNvSpPr>
            <p:nvPr/>
          </p:nvSpPr>
          <p:spPr bwMode="auto">
            <a:xfrm>
              <a:off x="3609795" y="3322275"/>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MS</a:t>
              </a:r>
              <a:endParaRPr lang="en-US" altLang="zh-CN" sz="1400" b="1" i="0" dirty="0">
                <a:latin typeface="Huawei Sans" panose="020C0503030203020204" pitchFamily="34" charset="0"/>
                <a:ea typeface="Huawei Sans" panose="020C0503030203020204" pitchFamily="34" charset="0"/>
              </a:endParaRPr>
            </a:p>
          </p:txBody>
        </p:sp>
        <p:sp>
          <p:nvSpPr>
            <p:cNvPr id="15" name="Text Box 121">
              <a:extLst>
                <a:ext uri="{FF2B5EF4-FFF2-40B4-BE49-F238E27FC236}">
                  <a16:creationId xmlns:a16="http://schemas.microsoft.com/office/drawing/2014/main" id="{008B704D-B8C2-E257-04BB-798122B3FA43}"/>
                </a:ext>
              </a:extLst>
            </p:cNvPr>
            <p:cNvSpPr txBox="1">
              <a:spLocks noChangeArrowheads="1"/>
            </p:cNvSpPr>
            <p:nvPr/>
          </p:nvSpPr>
          <p:spPr bwMode="auto">
            <a:xfrm>
              <a:off x="3609795" y="2818344"/>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VC-4</a:t>
              </a:r>
              <a:endParaRPr lang="en-US" altLang="zh-CN" sz="1400" b="1" i="0" dirty="0">
                <a:latin typeface="Huawei Sans" panose="020C0503030203020204" pitchFamily="34" charset="0"/>
                <a:ea typeface="Huawei Sans" panose="020C0503030203020204" pitchFamily="34" charset="0"/>
              </a:endParaRPr>
            </a:p>
          </p:txBody>
        </p:sp>
        <p:sp>
          <p:nvSpPr>
            <p:cNvPr id="16" name="Text Box 125">
              <a:extLst>
                <a:ext uri="{FF2B5EF4-FFF2-40B4-BE49-F238E27FC236}">
                  <a16:creationId xmlns:a16="http://schemas.microsoft.com/office/drawing/2014/main" id="{62CA42B1-E9A9-7659-4EC5-E1DC8DB16DA8}"/>
                </a:ext>
              </a:extLst>
            </p:cNvPr>
            <p:cNvSpPr txBox="1">
              <a:spLocks noChangeArrowheads="1"/>
            </p:cNvSpPr>
            <p:nvPr/>
          </p:nvSpPr>
          <p:spPr bwMode="auto">
            <a:xfrm>
              <a:off x="6873758" y="2131086"/>
              <a:ext cx="15843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VC-12</a:t>
              </a:r>
              <a:endParaRPr lang="en-US" altLang="zh-CN" sz="1400" b="1" i="0" dirty="0">
                <a:latin typeface="Huawei Sans" panose="020C0503030203020204" pitchFamily="34" charset="0"/>
                <a:ea typeface="Huawei Sans" panose="020C0503030203020204" pitchFamily="34" charset="0"/>
              </a:endParaRPr>
            </a:p>
          </p:txBody>
        </p:sp>
        <p:sp>
          <p:nvSpPr>
            <p:cNvPr id="17" name="Text Box 113">
              <a:extLst>
                <a:ext uri="{FF2B5EF4-FFF2-40B4-BE49-F238E27FC236}">
                  <a16:creationId xmlns:a16="http://schemas.microsoft.com/office/drawing/2014/main" id="{A65014A3-DC2B-295A-D5C2-B58A6378517C}"/>
                </a:ext>
              </a:extLst>
            </p:cNvPr>
            <p:cNvSpPr txBox="1">
              <a:spLocks noChangeArrowheads="1"/>
            </p:cNvSpPr>
            <p:nvPr/>
          </p:nvSpPr>
          <p:spPr bwMode="auto">
            <a:xfrm>
              <a:off x="4390174" y="4205180"/>
              <a:ext cx="1366838"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STM-N</a:t>
              </a:r>
              <a:endParaRPr lang="en-US" altLang="zh-CN" sz="1400" b="1" i="0" dirty="0">
                <a:latin typeface="Huawei Sans" panose="020C0503030203020204" pitchFamily="34" charset="0"/>
                <a:ea typeface="Huawei Sans" panose="020C0503030203020204" pitchFamily="34" charset="0"/>
              </a:endParaRPr>
            </a:p>
          </p:txBody>
        </p:sp>
        <p:sp>
          <p:nvSpPr>
            <p:cNvPr id="18" name="Text Box 113">
              <a:extLst>
                <a:ext uri="{FF2B5EF4-FFF2-40B4-BE49-F238E27FC236}">
                  <a16:creationId xmlns:a16="http://schemas.microsoft.com/office/drawing/2014/main" id="{FE69AF6F-3E00-52E9-B9A1-C82FD5F237FD}"/>
                </a:ext>
              </a:extLst>
            </p:cNvPr>
            <p:cNvSpPr txBox="1">
              <a:spLocks noChangeArrowheads="1"/>
            </p:cNvSpPr>
            <p:nvPr/>
          </p:nvSpPr>
          <p:spPr bwMode="auto">
            <a:xfrm>
              <a:off x="5928916" y="4206146"/>
              <a:ext cx="1366838"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STM-N</a:t>
              </a:r>
              <a:endParaRPr lang="en-US" altLang="zh-CN" sz="1400" b="1" i="0" dirty="0">
                <a:latin typeface="Huawei Sans" panose="020C0503030203020204" pitchFamily="34" charset="0"/>
                <a:ea typeface="Huawei Sans" panose="020C0503030203020204" pitchFamily="34" charset="0"/>
              </a:endParaRPr>
            </a:p>
          </p:txBody>
        </p:sp>
        <p:sp>
          <p:nvSpPr>
            <p:cNvPr id="19" name="Text Box 113">
              <a:extLst>
                <a:ext uri="{FF2B5EF4-FFF2-40B4-BE49-F238E27FC236}">
                  <a16:creationId xmlns:a16="http://schemas.microsoft.com/office/drawing/2014/main" id="{D72A1306-2765-6FFA-0C50-EF6E2D8EC169}"/>
                </a:ext>
              </a:extLst>
            </p:cNvPr>
            <p:cNvSpPr txBox="1">
              <a:spLocks noChangeArrowheads="1"/>
            </p:cNvSpPr>
            <p:nvPr/>
          </p:nvSpPr>
          <p:spPr bwMode="auto">
            <a:xfrm>
              <a:off x="7550742" y="4201915"/>
              <a:ext cx="1366838"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STM-N</a:t>
              </a:r>
              <a:endParaRPr lang="en-US" altLang="zh-CN" sz="1400" b="1" i="0" dirty="0">
                <a:latin typeface="Huawei Sans" panose="020C0503030203020204" pitchFamily="34" charset="0"/>
                <a:ea typeface="Huawei Sans" panose="020C0503030203020204" pitchFamily="34" charset="0"/>
              </a:endParaRPr>
            </a:p>
          </p:txBody>
        </p:sp>
        <p:cxnSp>
          <p:nvCxnSpPr>
            <p:cNvPr id="20" name="直接箭头连接符 37">
              <a:extLst>
                <a:ext uri="{FF2B5EF4-FFF2-40B4-BE49-F238E27FC236}">
                  <a16:creationId xmlns:a16="http://schemas.microsoft.com/office/drawing/2014/main" id="{C2D899B6-902F-4A5F-D09B-D97225A001D6}"/>
                </a:ext>
              </a:extLst>
            </p:cNvPr>
            <p:cNvCxnSpPr/>
            <p:nvPr/>
          </p:nvCxnSpPr>
          <p:spPr bwMode="auto">
            <a:xfrm>
              <a:off x="2571791" y="4056686"/>
              <a:ext cx="1067101" cy="0"/>
            </a:xfrm>
            <a:prstGeom prst="straightConnector1">
              <a:avLst/>
            </a:prstGeom>
            <a:solidFill>
              <a:schemeClr val="accent1"/>
            </a:solidFill>
            <a:ln w="28575" cap="flat" cmpd="sng" algn="ctr">
              <a:solidFill>
                <a:schemeClr val="tx1"/>
              </a:solidFill>
              <a:prstDash val="solid"/>
              <a:round/>
              <a:headEnd type="triangle"/>
              <a:tailEnd type="triangle"/>
            </a:ln>
            <a:effectLst/>
          </p:spPr>
        </p:cxnSp>
        <p:sp>
          <p:nvSpPr>
            <p:cNvPr id="21" name="Text Box 117">
              <a:extLst>
                <a:ext uri="{FF2B5EF4-FFF2-40B4-BE49-F238E27FC236}">
                  <a16:creationId xmlns:a16="http://schemas.microsoft.com/office/drawing/2014/main" id="{38510E74-4C8E-B909-AC2E-77DFEEF3ABF9}"/>
                </a:ext>
              </a:extLst>
            </p:cNvPr>
            <p:cNvSpPr txBox="1">
              <a:spLocks noChangeArrowheads="1"/>
            </p:cNvSpPr>
            <p:nvPr/>
          </p:nvSpPr>
          <p:spPr bwMode="auto">
            <a:xfrm>
              <a:off x="4481472" y="3788378"/>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RS</a:t>
              </a:r>
              <a:endParaRPr lang="en-US" altLang="zh-CN" sz="1400" b="1" i="0" dirty="0">
                <a:latin typeface="Huawei Sans" panose="020C0503030203020204" pitchFamily="34" charset="0"/>
                <a:ea typeface="Huawei Sans" panose="020C0503030203020204" pitchFamily="34" charset="0"/>
              </a:endParaRPr>
            </a:p>
          </p:txBody>
        </p:sp>
        <p:cxnSp>
          <p:nvCxnSpPr>
            <p:cNvPr id="22" name="直接箭头连接符 39">
              <a:extLst>
                <a:ext uri="{FF2B5EF4-FFF2-40B4-BE49-F238E27FC236}">
                  <a16:creationId xmlns:a16="http://schemas.microsoft.com/office/drawing/2014/main" id="{5216E74D-02A1-D494-3447-2A8861ADEC07}"/>
                </a:ext>
              </a:extLst>
            </p:cNvPr>
            <p:cNvCxnSpPr/>
            <p:nvPr/>
          </p:nvCxnSpPr>
          <p:spPr bwMode="auto">
            <a:xfrm>
              <a:off x="4140921" y="4056686"/>
              <a:ext cx="1067101" cy="0"/>
            </a:xfrm>
            <a:prstGeom prst="straightConnector1">
              <a:avLst/>
            </a:prstGeom>
            <a:solidFill>
              <a:schemeClr val="accent1"/>
            </a:solidFill>
            <a:ln w="28575" cap="flat" cmpd="sng" algn="ctr">
              <a:solidFill>
                <a:schemeClr val="tx1"/>
              </a:solidFill>
              <a:prstDash val="solid"/>
              <a:round/>
              <a:headEnd type="triangle"/>
              <a:tailEnd type="triangle"/>
            </a:ln>
            <a:effectLst/>
          </p:spPr>
        </p:cxnSp>
        <p:sp>
          <p:nvSpPr>
            <p:cNvPr id="23" name="Text Box 117">
              <a:extLst>
                <a:ext uri="{FF2B5EF4-FFF2-40B4-BE49-F238E27FC236}">
                  <a16:creationId xmlns:a16="http://schemas.microsoft.com/office/drawing/2014/main" id="{F8FDA23A-7BA7-C452-B8F3-D86B4602B85F}"/>
                </a:ext>
              </a:extLst>
            </p:cNvPr>
            <p:cNvSpPr txBox="1">
              <a:spLocks noChangeArrowheads="1"/>
            </p:cNvSpPr>
            <p:nvPr/>
          </p:nvSpPr>
          <p:spPr bwMode="auto">
            <a:xfrm>
              <a:off x="6125011" y="3798635"/>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RS</a:t>
              </a:r>
              <a:endParaRPr lang="en-US" altLang="zh-CN" sz="1400" b="1" i="0" dirty="0">
                <a:latin typeface="Huawei Sans" panose="020C0503030203020204" pitchFamily="34" charset="0"/>
                <a:ea typeface="Huawei Sans" panose="020C0503030203020204" pitchFamily="34" charset="0"/>
              </a:endParaRPr>
            </a:p>
          </p:txBody>
        </p:sp>
        <p:cxnSp>
          <p:nvCxnSpPr>
            <p:cNvPr id="24" name="直接箭头连接符 41">
              <a:extLst>
                <a:ext uri="{FF2B5EF4-FFF2-40B4-BE49-F238E27FC236}">
                  <a16:creationId xmlns:a16="http://schemas.microsoft.com/office/drawing/2014/main" id="{E65ED59A-C229-F630-F4BC-D0CA78CBE3ED}"/>
                </a:ext>
              </a:extLst>
            </p:cNvPr>
            <p:cNvCxnSpPr/>
            <p:nvPr/>
          </p:nvCxnSpPr>
          <p:spPr bwMode="auto">
            <a:xfrm>
              <a:off x="5784460" y="4056686"/>
              <a:ext cx="1067101" cy="0"/>
            </a:xfrm>
            <a:prstGeom prst="straightConnector1">
              <a:avLst/>
            </a:prstGeom>
            <a:solidFill>
              <a:schemeClr val="accent1"/>
            </a:solidFill>
            <a:ln w="28575" cap="flat" cmpd="sng" algn="ctr">
              <a:solidFill>
                <a:schemeClr val="tx1"/>
              </a:solidFill>
              <a:prstDash val="solid"/>
              <a:round/>
              <a:headEnd type="triangle"/>
              <a:tailEnd type="triangle"/>
            </a:ln>
            <a:effectLst/>
          </p:spPr>
        </p:cxnSp>
        <p:sp>
          <p:nvSpPr>
            <p:cNvPr id="25" name="Text Box 117">
              <a:extLst>
                <a:ext uri="{FF2B5EF4-FFF2-40B4-BE49-F238E27FC236}">
                  <a16:creationId xmlns:a16="http://schemas.microsoft.com/office/drawing/2014/main" id="{E207851D-5D5C-5AA6-1396-11A335F28A1B}"/>
                </a:ext>
              </a:extLst>
            </p:cNvPr>
            <p:cNvSpPr txBox="1">
              <a:spLocks noChangeArrowheads="1"/>
            </p:cNvSpPr>
            <p:nvPr/>
          </p:nvSpPr>
          <p:spPr bwMode="auto">
            <a:xfrm>
              <a:off x="7716355" y="3788913"/>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RS</a:t>
              </a:r>
              <a:endParaRPr lang="en-US" altLang="zh-CN" sz="1400" b="1" i="0" dirty="0">
                <a:latin typeface="Huawei Sans" panose="020C0503030203020204" pitchFamily="34" charset="0"/>
                <a:ea typeface="Huawei Sans" panose="020C0503030203020204" pitchFamily="34" charset="0"/>
              </a:endParaRPr>
            </a:p>
          </p:txBody>
        </p:sp>
        <p:cxnSp>
          <p:nvCxnSpPr>
            <p:cNvPr id="26" name="直接箭头连接符 43">
              <a:extLst>
                <a:ext uri="{FF2B5EF4-FFF2-40B4-BE49-F238E27FC236}">
                  <a16:creationId xmlns:a16="http://schemas.microsoft.com/office/drawing/2014/main" id="{3FB30285-FB76-A23F-7C3F-D2780829E587}"/>
                </a:ext>
              </a:extLst>
            </p:cNvPr>
            <p:cNvCxnSpPr/>
            <p:nvPr/>
          </p:nvCxnSpPr>
          <p:spPr bwMode="auto">
            <a:xfrm>
              <a:off x="7375804" y="4056686"/>
              <a:ext cx="1067101" cy="0"/>
            </a:xfrm>
            <a:prstGeom prst="straightConnector1">
              <a:avLst/>
            </a:prstGeom>
            <a:solidFill>
              <a:schemeClr val="accent1"/>
            </a:solidFill>
            <a:ln w="28575" cap="flat" cmpd="sng" algn="ctr">
              <a:solidFill>
                <a:schemeClr val="tx1"/>
              </a:solidFill>
              <a:prstDash val="solid"/>
              <a:round/>
              <a:headEnd type="triangle"/>
              <a:tailEnd type="triangle"/>
            </a:ln>
            <a:effectLst/>
          </p:spPr>
        </p:cxnSp>
        <p:sp>
          <p:nvSpPr>
            <p:cNvPr id="27" name="Text Box 121">
              <a:extLst>
                <a:ext uri="{FF2B5EF4-FFF2-40B4-BE49-F238E27FC236}">
                  <a16:creationId xmlns:a16="http://schemas.microsoft.com/office/drawing/2014/main" id="{A313B890-D96B-20B4-8495-60AFCEDB8FAC}"/>
                </a:ext>
              </a:extLst>
            </p:cNvPr>
            <p:cNvSpPr txBox="1">
              <a:spLocks noChangeArrowheads="1"/>
            </p:cNvSpPr>
            <p:nvPr/>
          </p:nvSpPr>
          <p:spPr bwMode="auto">
            <a:xfrm>
              <a:off x="6931692" y="3302026"/>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MS</a:t>
              </a:r>
              <a:endParaRPr lang="en-US" altLang="zh-CN" sz="1400" b="1" i="0" dirty="0">
                <a:latin typeface="Huawei Sans" panose="020C0503030203020204" pitchFamily="34" charset="0"/>
                <a:ea typeface="Huawei Sans" panose="020C0503030203020204" pitchFamily="34" charset="0"/>
              </a:endParaRPr>
            </a:p>
          </p:txBody>
        </p:sp>
        <p:sp>
          <p:nvSpPr>
            <p:cNvPr id="28" name="Text Box 121">
              <a:extLst>
                <a:ext uri="{FF2B5EF4-FFF2-40B4-BE49-F238E27FC236}">
                  <a16:creationId xmlns:a16="http://schemas.microsoft.com/office/drawing/2014/main" id="{97B7B9B3-E0DC-E812-75AA-A52833B7FC6F}"/>
                </a:ext>
              </a:extLst>
            </p:cNvPr>
            <p:cNvSpPr txBox="1">
              <a:spLocks noChangeArrowheads="1"/>
            </p:cNvSpPr>
            <p:nvPr/>
          </p:nvSpPr>
          <p:spPr bwMode="auto">
            <a:xfrm>
              <a:off x="6931692" y="2812093"/>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VC-4</a:t>
              </a:r>
              <a:endParaRPr lang="en-US" altLang="zh-CN" sz="1400" b="1" i="0" dirty="0">
                <a:latin typeface="Huawei Sans" panose="020C0503030203020204" pitchFamily="34" charset="0"/>
                <a:ea typeface="Huawei Sans" panose="020C0503030203020204" pitchFamily="34" charset="0"/>
              </a:endParaRPr>
            </a:p>
          </p:txBody>
        </p:sp>
        <p:sp>
          <p:nvSpPr>
            <p:cNvPr id="29" name="Text Box 121">
              <a:extLst>
                <a:ext uri="{FF2B5EF4-FFF2-40B4-BE49-F238E27FC236}">
                  <a16:creationId xmlns:a16="http://schemas.microsoft.com/office/drawing/2014/main" id="{2C2F967B-CEB9-B078-566A-2EBED89DB101}"/>
                </a:ext>
              </a:extLst>
            </p:cNvPr>
            <p:cNvSpPr txBox="1">
              <a:spLocks noChangeArrowheads="1"/>
            </p:cNvSpPr>
            <p:nvPr/>
          </p:nvSpPr>
          <p:spPr bwMode="auto">
            <a:xfrm>
              <a:off x="5352745" y="2502619"/>
              <a:ext cx="9366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VC-4</a:t>
              </a:r>
              <a:endParaRPr lang="en-US" altLang="zh-CN" sz="1400" b="1" i="0" dirty="0">
                <a:latin typeface="Huawei Sans" panose="020C0503030203020204" pitchFamily="34" charset="0"/>
                <a:ea typeface="Huawei Sans" panose="020C0503030203020204" pitchFamily="34" charset="0"/>
              </a:endParaRPr>
            </a:p>
          </p:txBody>
        </p:sp>
        <p:sp>
          <p:nvSpPr>
            <p:cNvPr id="33" name="Text Box 125">
              <a:extLst>
                <a:ext uri="{FF2B5EF4-FFF2-40B4-BE49-F238E27FC236}">
                  <a16:creationId xmlns:a16="http://schemas.microsoft.com/office/drawing/2014/main" id="{60EA66FC-39AA-EBBB-4116-76A987321BA1}"/>
                </a:ext>
              </a:extLst>
            </p:cNvPr>
            <p:cNvSpPr txBox="1">
              <a:spLocks noChangeArrowheads="1"/>
            </p:cNvSpPr>
            <p:nvPr/>
          </p:nvSpPr>
          <p:spPr bwMode="auto">
            <a:xfrm>
              <a:off x="3609795" y="2144583"/>
              <a:ext cx="15843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VC-12</a:t>
              </a:r>
              <a:endParaRPr lang="en-US" altLang="zh-CN" sz="1400" b="1" i="0" dirty="0">
                <a:latin typeface="Huawei Sans" panose="020C0503030203020204" pitchFamily="34" charset="0"/>
                <a:ea typeface="Huawei Sans" panose="020C0503030203020204" pitchFamily="34" charset="0"/>
              </a:endParaRPr>
            </a:p>
          </p:txBody>
        </p:sp>
        <p:sp>
          <p:nvSpPr>
            <p:cNvPr id="34" name="Text Box 125">
              <a:extLst>
                <a:ext uri="{FF2B5EF4-FFF2-40B4-BE49-F238E27FC236}">
                  <a16:creationId xmlns:a16="http://schemas.microsoft.com/office/drawing/2014/main" id="{D8BA44DD-AB78-11A2-C376-80569829D179}"/>
                </a:ext>
              </a:extLst>
            </p:cNvPr>
            <p:cNvSpPr txBox="1">
              <a:spLocks noChangeArrowheads="1"/>
            </p:cNvSpPr>
            <p:nvPr/>
          </p:nvSpPr>
          <p:spPr bwMode="auto">
            <a:xfrm>
              <a:off x="5298359" y="1690836"/>
              <a:ext cx="1584325" cy="295417"/>
            </a:xfrm>
            <a:prstGeom prst="rect">
              <a:avLst/>
            </a:prstGeom>
            <a:noFill/>
            <a:ln w="9525" algn="ctr">
              <a:noFill/>
              <a:miter lim="800000"/>
            </a:ln>
          </p:spPr>
          <p:txBody>
            <a:bodyPr lIns="79200" tIns="39600" rIns="79200" bIns="39600">
              <a:noAutofit/>
            </a:bodyPr>
            <a:lstStyle/>
            <a:p>
              <a:pPr defTabSz="802005" fontAlgn="ctr">
                <a:spcBef>
                  <a:spcPct val="50000"/>
                </a:spcBef>
              </a:pPr>
              <a:r>
                <a:rPr lang="en-US" sz="1400" b="1" dirty="0">
                  <a:latin typeface="Huawei Sans" panose="020C0503030203020204" pitchFamily="34" charset="0"/>
                </a:rPr>
                <a:t>VC-12</a:t>
              </a:r>
              <a:endParaRPr lang="en-US" altLang="zh-CN" sz="1400" b="1" i="0" dirty="0">
                <a:latin typeface="Huawei Sans" panose="020C0503030203020204" pitchFamily="34" charset="0"/>
                <a:ea typeface="Huawei Sans" panose="020C0503030203020204" pitchFamily="34" charset="0"/>
              </a:endParaRPr>
            </a:p>
          </p:txBody>
        </p:sp>
        <p:sp>
          <p:nvSpPr>
            <p:cNvPr id="35" name="Line 80">
              <a:extLst>
                <a:ext uri="{FF2B5EF4-FFF2-40B4-BE49-F238E27FC236}">
                  <a16:creationId xmlns:a16="http://schemas.microsoft.com/office/drawing/2014/main" id="{917F9380-311D-B007-93E6-C36D8138790B}"/>
                </a:ext>
              </a:extLst>
            </p:cNvPr>
            <p:cNvSpPr>
              <a:spLocks noChangeShapeType="1"/>
            </p:cNvSpPr>
            <p:nvPr/>
          </p:nvSpPr>
          <p:spPr bwMode="auto">
            <a:xfrm flipV="1">
              <a:off x="4204456" y="4539309"/>
              <a:ext cx="1039078" cy="0"/>
            </a:xfrm>
            <a:prstGeom prst="line">
              <a:avLst/>
            </a:prstGeom>
            <a:noFill/>
            <a:ln w="25400">
              <a:solidFill>
                <a:srgbClr val="FF9900"/>
              </a:solidFill>
              <a:round/>
              <a:tailEnd type="triangle" w="med" len="med"/>
            </a:ln>
          </p:spPr>
          <p:txBody>
            <a:bodyPr wrap="square" lIns="79200" tIns="39600" rIns="79200" bIns="39600">
              <a:noAutofit/>
            </a:bodyPr>
            <a:lstStyle/>
            <a:p>
              <a:pPr fontAlgn="ctr"/>
              <a:endParaRPr lang="en-US" altLang="zh-CN" dirty="0">
                <a:latin typeface="Huawei Sans" panose="020C0503030203020204" pitchFamily="34" charset="0"/>
              </a:endParaRPr>
            </a:p>
          </p:txBody>
        </p:sp>
        <p:sp>
          <p:nvSpPr>
            <p:cNvPr id="36" name="Line 80">
              <a:extLst>
                <a:ext uri="{FF2B5EF4-FFF2-40B4-BE49-F238E27FC236}">
                  <a16:creationId xmlns:a16="http://schemas.microsoft.com/office/drawing/2014/main" id="{93581A19-CD9E-66E8-22AC-F8D105EC50B8}"/>
                </a:ext>
              </a:extLst>
            </p:cNvPr>
            <p:cNvSpPr>
              <a:spLocks noChangeShapeType="1"/>
            </p:cNvSpPr>
            <p:nvPr/>
          </p:nvSpPr>
          <p:spPr bwMode="auto">
            <a:xfrm flipV="1">
              <a:off x="5788088" y="4553225"/>
              <a:ext cx="1039078" cy="0"/>
            </a:xfrm>
            <a:prstGeom prst="line">
              <a:avLst/>
            </a:prstGeom>
            <a:noFill/>
            <a:ln w="25400">
              <a:solidFill>
                <a:srgbClr val="FF9900"/>
              </a:solidFill>
              <a:round/>
              <a:tailEnd type="triangle" w="med" len="med"/>
            </a:ln>
          </p:spPr>
          <p:txBody>
            <a:bodyPr wrap="square" lIns="79200" tIns="39600" rIns="79200" bIns="39600">
              <a:noAutofit/>
            </a:bodyPr>
            <a:lstStyle/>
            <a:p>
              <a:pPr fontAlgn="ctr"/>
              <a:endParaRPr lang="en-US" altLang="zh-CN" dirty="0">
                <a:latin typeface="Huawei Sans" panose="020C0503030203020204" pitchFamily="34" charset="0"/>
              </a:endParaRPr>
            </a:p>
          </p:txBody>
        </p:sp>
        <p:sp>
          <p:nvSpPr>
            <p:cNvPr id="37" name="Line 80">
              <a:extLst>
                <a:ext uri="{FF2B5EF4-FFF2-40B4-BE49-F238E27FC236}">
                  <a16:creationId xmlns:a16="http://schemas.microsoft.com/office/drawing/2014/main" id="{EA7D8742-15FD-E34A-C05B-787CEDBC4758}"/>
                </a:ext>
              </a:extLst>
            </p:cNvPr>
            <p:cNvSpPr>
              <a:spLocks noChangeShapeType="1"/>
            </p:cNvSpPr>
            <p:nvPr/>
          </p:nvSpPr>
          <p:spPr bwMode="auto">
            <a:xfrm flipV="1">
              <a:off x="7400005" y="4570396"/>
              <a:ext cx="1039078" cy="0"/>
            </a:xfrm>
            <a:prstGeom prst="line">
              <a:avLst/>
            </a:prstGeom>
            <a:noFill/>
            <a:ln w="25400">
              <a:solidFill>
                <a:srgbClr val="FF9900"/>
              </a:solidFill>
              <a:round/>
              <a:tailEnd type="triangle" w="med" len="med"/>
            </a:ln>
          </p:spPr>
          <p:txBody>
            <a:bodyPr wrap="square" lIns="79200" tIns="39600" rIns="79200" bIns="39600">
              <a:noAutofit/>
            </a:bodyPr>
            <a:lstStyle/>
            <a:p>
              <a:pPr fontAlgn="ctr"/>
              <a:endParaRPr lang="en-US" altLang="zh-CN" dirty="0">
                <a:latin typeface="Huawei Sans" panose="020C0503030203020204" pitchFamily="34" charset="0"/>
              </a:endParaRPr>
            </a:p>
          </p:txBody>
        </p:sp>
        <p:grpSp>
          <p:nvGrpSpPr>
            <p:cNvPr id="45" name="Group 4">
              <a:extLst>
                <a:ext uri="{FF2B5EF4-FFF2-40B4-BE49-F238E27FC236}">
                  <a16:creationId xmlns:a16="http://schemas.microsoft.com/office/drawing/2014/main" id="{847B4978-E8F7-A403-56A9-BD7C1497DDA7}"/>
                </a:ext>
              </a:extLst>
            </p:cNvPr>
            <p:cNvGrpSpPr>
              <a:grpSpLocks noChangeAspect="1"/>
            </p:cNvGrpSpPr>
            <p:nvPr/>
          </p:nvGrpSpPr>
          <p:grpSpPr bwMode="auto">
            <a:xfrm>
              <a:off x="1993629" y="4159048"/>
              <a:ext cx="594158" cy="815891"/>
              <a:chOff x="2604" y="1781"/>
              <a:chExt cx="552" cy="758"/>
            </a:xfrm>
          </p:grpSpPr>
          <p:sp>
            <p:nvSpPr>
              <p:cNvPr id="408" name="AutoShape 3">
                <a:extLst>
                  <a:ext uri="{FF2B5EF4-FFF2-40B4-BE49-F238E27FC236}">
                    <a16:creationId xmlns:a16="http://schemas.microsoft.com/office/drawing/2014/main" id="{3A6032C3-CB75-92E5-3B7E-2B121953A254}"/>
                  </a:ext>
                </a:extLst>
              </p:cNvPr>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9" name="Freeform 5">
                <a:extLst>
                  <a:ext uri="{FF2B5EF4-FFF2-40B4-BE49-F238E27FC236}">
                    <a16:creationId xmlns:a16="http://schemas.microsoft.com/office/drawing/2014/main" id="{2AE54F11-0941-7AF2-734B-B444384A2894}"/>
                  </a:ext>
                </a:extLst>
              </p:cNvPr>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0" name="Rectangle 6">
                <a:extLst>
                  <a:ext uri="{FF2B5EF4-FFF2-40B4-BE49-F238E27FC236}">
                    <a16:creationId xmlns:a16="http://schemas.microsoft.com/office/drawing/2014/main" id="{9EA76C38-9367-CB17-7EE3-9E4E01D2C60B}"/>
                  </a:ext>
                </a:extLst>
              </p:cNvPr>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1" name="Rectangle 7">
                <a:extLst>
                  <a:ext uri="{FF2B5EF4-FFF2-40B4-BE49-F238E27FC236}">
                    <a16:creationId xmlns:a16="http://schemas.microsoft.com/office/drawing/2014/main" id="{A2501EC3-14F5-602D-C3D6-2C7CF40BBFB9}"/>
                  </a:ext>
                </a:extLst>
              </p:cNvPr>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2" name="Rectangle 8">
                <a:extLst>
                  <a:ext uri="{FF2B5EF4-FFF2-40B4-BE49-F238E27FC236}">
                    <a16:creationId xmlns:a16="http://schemas.microsoft.com/office/drawing/2014/main" id="{656BE296-95FC-5B85-505A-0C9DA01A1762}"/>
                  </a:ext>
                </a:extLst>
              </p:cNvPr>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3" name="Rectangle 9">
                <a:extLst>
                  <a:ext uri="{FF2B5EF4-FFF2-40B4-BE49-F238E27FC236}">
                    <a16:creationId xmlns:a16="http://schemas.microsoft.com/office/drawing/2014/main" id="{DD7D72DC-3C70-9E49-7628-222DBE454246}"/>
                  </a:ext>
                </a:extLst>
              </p:cNvPr>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4" name="Rectangle 10">
                <a:extLst>
                  <a:ext uri="{FF2B5EF4-FFF2-40B4-BE49-F238E27FC236}">
                    <a16:creationId xmlns:a16="http://schemas.microsoft.com/office/drawing/2014/main" id="{C62FCB9D-4F5A-ED20-5D53-3B7F81857500}"/>
                  </a:ext>
                </a:extLst>
              </p:cNvPr>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5" name="Rectangle 11">
                <a:extLst>
                  <a:ext uri="{FF2B5EF4-FFF2-40B4-BE49-F238E27FC236}">
                    <a16:creationId xmlns:a16="http://schemas.microsoft.com/office/drawing/2014/main" id="{7398AA7C-7C26-6E42-0B47-B4403A335C46}"/>
                  </a:ext>
                </a:extLst>
              </p:cNvPr>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6" name="Rectangle 12">
                <a:extLst>
                  <a:ext uri="{FF2B5EF4-FFF2-40B4-BE49-F238E27FC236}">
                    <a16:creationId xmlns:a16="http://schemas.microsoft.com/office/drawing/2014/main" id="{3C9956DE-59C0-B954-3D8F-EE2968CC9B68}"/>
                  </a:ext>
                </a:extLst>
              </p:cNvPr>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7" name="Rectangle 13">
                <a:extLst>
                  <a:ext uri="{FF2B5EF4-FFF2-40B4-BE49-F238E27FC236}">
                    <a16:creationId xmlns:a16="http://schemas.microsoft.com/office/drawing/2014/main" id="{EF8A3E1C-E65F-D3DD-4E51-8950413D2743}"/>
                  </a:ext>
                </a:extLst>
              </p:cNvPr>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8" name="Rectangle 14">
                <a:extLst>
                  <a:ext uri="{FF2B5EF4-FFF2-40B4-BE49-F238E27FC236}">
                    <a16:creationId xmlns:a16="http://schemas.microsoft.com/office/drawing/2014/main" id="{8DF9C45C-C9B7-08CD-992F-2C58DC253713}"/>
                  </a:ext>
                </a:extLst>
              </p:cNvPr>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9" name="Rectangle 15">
                <a:extLst>
                  <a:ext uri="{FF2B5EF4-FFF2-40B4-BE49-F238E27FC236}">
                    <a16:creationId xmlns:a16="http://schemas.microsoft.com/office/drawing/2014/main" id="{215675E4-8766-EA40-7DA1-7D67CD24DD6E}"/>
                  </a:ext>
                </a:extLst>
              </p:cNvPr>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0" name="Rectangle 16">
                <a:extLst>
                  <a:ext uri="{FF2B5EF4-FFF2-40B4-BE49-F238E27FC236}">
                    <a16:creationId xmlns:a16="http://schemas.microsoft.com/office/drawing/2014/main" id="{16690480-1B24-BF4C-DAFC-DEEA953A0E9B}"/>
                  </a:ext>
                </a:extLst>
              </p:cNvPr>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1" name="Rectangle 17">
                <a:extLst>
                  <a:ext uri="{FF2B5EF4-FFF2-40B4-BE49-F238E27FC236}">
                    <a16:creationId xmlns:a16="http://schemas.microsoft.com/office/drawing/2014/main" id="{3498760F-27CB-2191-07BF-C0F368738444}"/>
                  </a:ext>
                </a:extLst>
              </p:cNvPr>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2" name="Rectangle 18">
                <a:extLst>
                  <a:ext uri="{FF2B5EF4-FFF2-40B4-BE49-F238E27FC236}">
                    <a16:creationId xmlns:a16="http://schemas.microsoft.com/office/drawing/2014/main" id="{5511E0C7-A499-A9FE-6486-32B13CD7FB98}"/>
                  </a:ext>
                </a:extLst>
              </p:cNvPr>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3" name="Rectangle 19">
                <a:extLst>
                  <a:ext uri="{FF2B5EF4-FFF2-40B4-BE49-F238E27FC236}">
                    <a16:creationId xmlns:a16="http://schemas.microsoft.com/office/drawing/2014/main" id="{045A2D61-1BE4-7A69-873B-6E39A4D8EF71}"/>
                  </a:ext>
                </a:extLst>
              </p:cNvPr>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4" name="Rectangle 20">
                <a:extLst>
                  <a:ext uri="{FF2B5EF4-FFF2-40B4-BE49-F238E27FC236}">
                    <a16:creationId xmlns:a16="http://schemas.microsoft.com/office/drawing/2014/main" id="{EE10D95D-2F1B-CE01-B472-27EE9816659F}"/>
                  </a:ext>
                </a:extLst>
              </p:cNvPr>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5" name="Rectangle 21">
                <a:extLst>
                  <a:ext uri="{FF2B5EF4-FFF2-40B4-BE49-F238E27FC236}">
                    <a16:creationId xmlns:a16="http://schemas.microsoft.com/office/drawing/2014/main" id="{690598F2-7C1C-8817-A755-1C634AA56935}"/>
                  </a:ext>
                </a:extLst>
              </p:cNvPr>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6" name="Rectangle 22">
                <a:extLst>
                  <a:ext uri="{FF2B5EF4-FFF2-40B4-BE49-F238E27FC236}">
                    <a16:creationId xmlns:a16="http://schemas.microsoft.com/office/drawing/2014/main" id="{22D18BE4-1F7F-BD42-32F4-6CC16E90DE33}"/>
                  </a:ext>
                </a:extLst>
              </p:cNvPr>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7" name="Freeform 23">
                <a:extLst>
                  <a:ext uri="{FF2B5EF4-FFF2-40B4-BE49-F238E27FC236}">
                    <a16:creationId xmlns:a16="http://schemas.microsoft.com/office/drawing/2014/main" id="{DA23945E-94B9-1C23-8361-335E3B3F1671}"/>
                  </a:ext>
                </a:extLst>
              </p:cNvPr>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8" name="Rectangle 24">
                <a:extLst>
                  <a:ext uri="{FF2B5EF4-FFF2-40B4-BE49-F238E27FC236}">
                    <a16:creationId xmlns:a16="http://schemas.microsoft.com/office/drawing/2014/main" id="{11BF7312-FC79-1620-FF3D-BE892C3E006B}"/>
                  </a:ext>
                </a:extLst>
              </p:cNvPr>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9" name="Rectangle 25">
                <a:extLst>
                  <a:ext uri="{FF2B5EF4-FFF2-40B4-BE49-F238E27FC236}">
                    <a16:creationId xmlns:a16="http://schemas.microsoft.com/office/drawing/2014/main" id="{7FEC3C6E-B851-F696-CF2E-4E5DD381F87B}"/>
                  </a:ext>
                </a:extLst>
              </p:cNvPr>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0" name="Rectangle 26">
                <a:extLst>
                  <a:ext uri="{FF2B5EF4-FFF2-40B4-BE49-F238E27FC236}">
                    <a16:creationId xmlns:a16="http://schemas.microsoft.com/office/drawing/2014/main" id="{ECC54EAB-1010-EF19-9EEF-FA1E1DA6BD47}"/>
                  </a:ext>
                </a:extLst>
              </p:cNvPr>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1" name="Rectangle 27">
                <a:extLst>
                  <a:ext uri="{FF2B5EF4-FFF2-40B4-BE49-F238E27FC236}">
                    <a16:creationId xmlns:a16="http://schemas.microsoft.com/office/drawing/2014/main" id="{8F6C76F7-AF1E-25BF-5145-56EBAA9D39C8}"/>
                  </a:ext>
                </a:extLst>
              </p:cNvPr>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2" name="Freeform 28">
                <a:extLst>
                  <a:ext uri="{FF2B5EF4-FFF2-40B4-BE49-F238E27FC236}">
                    <a16:creationId xmlns:a16="http://schemas.microsoft.com/office/drawing/2014/main" id="{F3D67955-1BFA-7717-D4FB-AE6C3E2B1835}"/>
                  </a:ext>
                </a:extLst>
              </p:cNvPr>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3" name="Freeform 29">
                <a:extLst>
                  <a:ext uri="{FF2B5EF4-FFF2-40B4-BE49-F238E27FC236}">
                    <a16:creationId xmlns:a16="http://schemas.microsoft.com/office/drawing/2014/main" id="{B4A73453-36EF-9352-7700-8369361A4BDE}"/>
                  </a:ext>
                </a:extLst>
              </p:cNvPr>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4" name="Freeform 30">
                <a:extLst>
                  <a:ext uri="{FF2B5EF4-FFF2-40B4-BE49-F238E27FC236}">
                    <a16:creationId xmlns:a16="http://schemas.microsoft.com/office/drawing/2014/main" id="{BF541D19-8C04-FCB2-4181-B7C405253F11}"/>
                  </a:ext>
                </a:extLst>
              </p:cNvPr>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5" name="Freeform 31">
                <a:extLst>
                  <a:ext uri="{FF2B5EF4-FFF2-40B4-BE49-F238E27FC236}">
                    <a16:creationId xmlns:a16="http://schemas.microsoft.com/office/drawing/2014/main" id="{6B2C5443-1A65-E24C-E048-85E40DFF13B1}"/>
                  </a:ext>
                </a:extLst>
              </p:cNvPr>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6" name="Rectangle 32">
                <a:extLst>
                  <a:ext uri="{FF2B5EF4-FFF2-40B4-BE49-F238E27FC236}">
                    <a16:creationId xmlns:a16="http://schemas.microsoft.com/office/drawing/2014/main" id="{855870D4-FA18-2F57-F963-10B65FBB7C8E}"/>
                  </a:ext>
                </a:extLst>
              </p:cNvPr>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7" name="Rectangle 33">
                <a:extLst>
                  <a:ext uri="{FF2B5EF4-FFF2-40B4-BE49-F238E27FC236}">
                    <a16:creationId xmlns:a16="http://schemas.microsoft.com/office/drawing/2014/main" id="{69583AD6-86E9-BCE8-7E2C-1FA06755DA4D}"/>
                  </a:ext>
                </a:extLst>
              </p:cNvPr>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8" name="Rectangle 34">
                <a:extLst>
                  <a:ext uri="{FF2B5EF4-FFF2-40B4-BE49-F238E27FC236}">
                    <a16:creationId xmlns:a16="http://schemas.microsoft.com/office/drawing/2014/main" id="{A51FE3D8-F77C-348C-DE3D-3B805ADD72FE}"/>
                  </a:ext>
                </a:extLst>
              </p:cNvPr>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9" name="Rectangle 35">
                <a:extLst>
                  <a:ext uri="{FF2B5EF4-FFF2-40B4-BE49-F238E27FC236}">
                    <a16:creationId xmlns:a16="http://schemas.microsoft.com/office/drawing/2014/main" id="{FA5C7968-8C6B-990E-83DE-AE1A47967D94}"/>
                  </a:ext>
                </a:extLst>
              </p:cNvPr>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0" name="Rectangle 36">
                <a:extLst>
                  <a:ext uri="{FF2B5EF4-FFF2-40B4-BE49-F238E27FC236}">
                    <a16:creationId xmlns:a16="http://schemas.microsoft.com/office/drawing/2014/main" id="{2F848FA6-D5E7-D166-052C-65708544B1E3}"/>
                  </a:ext>
                </a:extLst>
              </p:cNvPr>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1" name="Rectangle 37">
                <a:extLst>
                  <a:ext uri="{FF2B5EF4-FFF2-40B4-BE49-F238E27FC236}">
                    <a16:creationId xmlns:a16="http://schemas.microsoft.com/office/drawing/2014/main" id="{AC1A05D9-6739-3489-4667-7359698CE203}"/>
                  </a:ext>
                </a:extLst>
              </p:cNvPr>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2" name="Freeform 38">
                <a:extLst>
                  <a:ext uri="{FF2B5EF4-FFF2-40B4-BE49-F238E27FC236}">
                    <a16:creationId xmlns:a16="http://schemas.microsoft.com/office/drawing/2014/main" id="{E8CE0D52-99BA-99E1-6F5C-86456BD24B1D}"/>
                  </a:ext>
                </a:extLst>
              </p:cNvPr>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47" name="Group 4">
              <a:extLst>
                <a:ext uri="{FF2B5EF4-FFF2-40B4-BE49-F238E27FC236}">
                  <a16:creationId xmlns:a16="http://schemas.microsoft.com/office/drawing/2014/main" id="{1E8656BE-D3AB-35B8-ADCE-5B26CB8DCB14}"/>
                </a:ext>
              </a:extLst>
            </p:cNvPr>
            <p:cNvGrpSpPr>
              <a:grpSpLocks noChangeAspect="1"/>
            </p:cNvGrpSpPr>
            <p:nvPr/>
          </p:nvGrpSpPr>
          <p:grpSpPr bwMode="auto">
            <a:xfrm>
              <a:off x="3615004" y="4159048"/>
              <a:ext cx="594158" cy="815891"/>
              <a:chOff x="2604" y="1781"/>
              <a:chExt cx="552" cy="758"/>
            </a:xfrm>
          </p:grpSpPr>
          <p:sp>
            <p:nvSpPr>
              <p:cNvPr id="373" name="AutoShape 3">
                <a:extLst>
                  <a:ext uri="{FF2B5EF4-FFF2-40B4-BE49-F238E27FC236}">
                    <a16:creationId xmlns:a16="http://schemas.microsoft.com/office/drawing/2014/main" id="{AAB8058A-14A5-061A-9805-4B80D3ABC01D}"/>
                  </a:ext>
                </a:extLst>
              </p:cNvPr>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4" name="Freeform 5">
                <a:extLst>
                  <a:ext uri="{FF2B5EF4-FFF2-40B4-BE49-F238E27FC236}">
                    <a16:creationId xmlns:a16="http://schemas.microsoft.com/office/drawing/2014/main" id="{88102C5B-F399-3520-E6A3-3C12632C462C}"/>
                  </a:ext>
                </a:extLst>
              </p:cNvPr>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5" name="Rectangle 6">
                <a:extLst>
                  <a:ext uri="{FF2B5EF4-FFF2-40B4-BE49-F238E27FC236}">
                    <a16:creationId xmlns:a16="http://schemas.microsoft.com/office/drawing/2014/main" id="{2A8346C5-CFCB-D765-E8A2-974797D392E9}"/>
                  </a:ext>
                </a:extLst>
              </p:cNvPr>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6" name="Rectangle 7">
                <a:extLst>
                  <a:ext uri="{FF2B5EF4-FFF2-40B4-BE49-F238E27FC236}">
                    <a16:creationId xmlns:a16="http://schemas.microsoft.com/office/drawing/2014/main" id="{702D12A0-8E60-9DCD-734F-BBB182E6F66B}"/>
                  </a:ext>
                </a:extLst>
              </p:cNvPr>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7" name="Rectangle 8">
                <a:extLst>
                  <a:ext uri="{FF2B5EF4-FFF2-40B4-BE49-F238E27FC236}">
                    <a16:creationId xmlns:a16="http://schemas.microsoft.com/office/drawing/2014/main" id="{8D7F6E37-CFDD-0DE8-12C2-F0D1FBEA1AF6}"/>
                  </a:ext>
                </a:extLst>
              </p:cNvPr>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8" name="Rectangle 9">
                <a:extLst>
                  <a:ext uri="{FF2B5EF4-FFF2-40B4-BE49-F238E27FC236}">
                    <a16:creationId xmlns:a16="http://schemas.microsoft.com/office/drawing/2014/main" id="{63BEFF19-6F79-6B0F-1785-953E28B7E88C}"/>
                  </a:ext>
                </a:extLst>
              </p:cNvPr>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9" name="Rectangle 10">
                <a:extLst>
                  <a:ext uri="{FF2B5EF4-FFF2-40B4-BE49-F238E27FC236}">
                    <a16:creationId xmlns:a16="http://schemas.microsoft.com/office/drawing/2014/main" id="{9D9BBC0B-3197-EF0D-E6E5-29A0DF96CDDE}"/>
                  </a:ext>
                </a:extLst>
              </p:cNvPr>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0" name="Rectangle 11">
                <a:extLst>
                  <a:ext uri="{FF2B5EF4-FFF2-40B4-BE49-F238E27FC236}">
                    <a16:creationId xmlns:a16="http://schemas.microsoft.com/office/drawing/2014/main" id="{2E6C2BB8-5FD1-C859-3F2D-9D3F604A3E8F}"/>
                  </a:ext>
                </a:extLst>
              </p:cNvPr>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1" name="Rectangle 12">
                <a:extLst>
                  <a:ext uri="{FF2B5EF4-FFF2-40B4-BE49-F238E27FC236}">
                    <a16:creationId xmlns:a16="http://schemas.microsoft.com/office/drawing/2014/main" id="{E648F537-763B-96D5-444D-7745768C2207}"/>
                  </a:ext>
                </a:extLst>
              </p:cNvPr>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2" name="Rectangle 13">
                <a:extLst>
                  <a:ext uri="{FF2B5EF4-FFF2-40B4-BE49-F238E27FC236}">
                    <a16:creationId xmlns:a16="http://schemas.microsoft.com/office/drawing/2014/main" id="{6A71F568-D5A9-7206-74A3-B663C55C4F2E}"/>
                  </a:ext>
                </a:extLst>
              </p:cNvPr>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3" name="Rectangle 14">
                <a:extLst>
                  <a:ext uri="{FF2B5EF4-FFF2-40B4-BE49-F238E27FC236}">
                    <a16:creationId xmlns:a16="http://schemas.microsoft.com/office/drawing/2014/main" id="{805F9345-2980-6C67-1495-26DF600BCBDC}"/>
                  </a:ext>
                </a:extLst>
              </p:cNvPr>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4" name="Rectangle 15">
                <a:extLst>
                  <a:ext uri="{FF2B5EF4-FFF2-40B4-BE49-F238E27FC236}">
                    <a16:creationId xmlns:a16="http://schemas.microsoft.com/office/drawing/2014/main" id="{2F044031-37E2-6C2C-F3F8-F92C4980A440}"/>
                  </a:ext>
                </a:extLst>
              </p:cNvPr>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5" name="Rectangle 16">
                <a:extLst>
                  <a:ext uri="{FF2B5EF4-FFF2-40B4-BE49-F238E27FC236}">
                    <a16:creationId xmlns:a16="http://schemas.microsoft.com/office/drawing/2014/main" id="{3EFDB8DE-D0AB-0ACF-3198-DB193BC25C2F}"/>
                  </a:ext>
                </a:extLst>
              </p:cNvPr>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6" name="Rectangle 17">
                <a:extLst>
                  <a:ext uri="{FF2B5EF4-FFF2-40B4-BE49-F238E27FC236}">
                    <a16:creationId xmlns:a16="http://schemas.microsoft.com/office/drawing/2014/main" id="{4917B869-7BAC-8166-B153-D8A43EE2EFED}"/>
                  </a:ext>
                </a:extLst>
              </p:cNvPr>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7" name="Rectangle 18">
                <a:extLst>
                  <a:ext uri="{FF2B5EF4-FFF2-40B4-BE49-F238E27FC236}">
                    <a16:creationId xmlns:a16="http://schemas.microsoft.com/office/drawing/2014/main" id="{E176F7E3-DAE5-A514-EEBA-7E099411867D}"/>
                  </a:ext>
                </a:extLst>
              </p:cNvPr>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8" name="Rectangle 19">
                <a:extLst>
                  <a:ext uri="{FF2B5EF4-FFF2-40B4-BE49-F238E27FC236}">
                    <a16:creationId xmlns:a16="http://schemas.microsoft.com/office/drawing/2014/main" id="{682ED26E-ADDA-589D-3D92-C347558C098D}"/>
                  </a:ext>
                </a:extLst>
              </p:cNvPr>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9" name="Rectangle 20">
                <a:extLst>
                  <a:ext uri="{FF2B5EF4-FFF2-40B4-BE49-F238E27FC236}">
                    <a16:creationId xmlns:a16="http://schemas.microsoft.com/office/drawing/2014/main" id="{BDB734A8-60C0-6D30-3383-8DEB92D86246}"/>
                  </a:ext>
                </a:extLst>
              </p:cNvPr>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0" name="Rectangle 21">
                <a:extLst>
                  <a:ext uri="{FF2B5EF4-FFF2-40B4-BE49-F238E27FC236}">
                    <a16:creationId xmlns:a16="http://schemas.microsoft.com/office/drawing/2014/main" id="{5EA68998-0436-D930-2669-A0CC7FC70E17}"/>
                  </a:ext>
                </a:extLst>
              </p:cNvPr>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1" name="Rectangle 22">
                <a:extLst>
                  <a:ext uri="{FF2B5EF4-FFF2-40B4-BE49-F238E27FC236}">
                    <a16:creationId xmlns:a16="http://schemas.microsoft.com/office/drawing/2014/main" id="{E05CEDFC-B70D-5635-58F2-A6FAB6A625BB}"/>
                  </a:ext>
                </a:extLst>
              </p:cNvPr>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2" name="Freeform 23">
                <a:extLst>
                  <a:ext uri="{FF2B5EF4-FFF2-40B4-BE49-F238E27FC236}">
                    <a16:creationId xmlns:a16="http://schemas.microsoft.com/office/drawing/2014/main" id="{BF7CC69D-3ADD-863A-2F00-3C9101E08270}"/>
                  </a:ext>
                </a:extLst>
              </p:cNvPr>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3" name="Rectangle 24">
                <a:extLst>
                  <a:ext uri="{FF2B5EF4-FFF2-40B4-BE49-F238E27FC236}">
                    <a16:creationId xmlns:a16="http://schemas.microsoft.com/office/drawing/2014/main" id="{A15527B6-267A-C3C4-81D9-17741311D962}"/>
                  </a:ext>
                </a:extLst>
              </p:cNvPr>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4" name="Rectangle 25">
                <a:extLst>
                  <a:ext uri="{FF2B5EF4-FFF2-40B4-BE49-F238E27FC236}">
                    <a16:creationId xmlns:a16="http://schemas.microsoft.com/office/drawing/2014/main" id="{403C3242-1291-7603-952C-79F0D6BA1021}"/>
                  </a:ext>
                </a:extLst>
              </p:cNvPr>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5" name="Rectangle 26">
                <a:extLst>
                  <a:ext uri="{FF2B5EF4-FFF2-40B4-BE49-F238E27FC236}">
                    <a16:creationId xmlns:a16="http://schemas.microsoft.com/office/drawing/2014/main" id="{01FECDFF-A2CF-910E-4409-72D38D864CAA}"/>
                  </a:ext>
                </a:extLst>
              </p:cNvPr>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6" name="Rectangle 27">
                <a:extLst>
                  <a:ext uri="{FF2B5EF4-FFF2-40B4-BE49-F238E27FC236}">
                    <a16:creationId xmlns:a16="http://schemas.microsoft.com/office/drawing/2014/main" id="{C1E2B375-90EC-FEDF-B4B2-9204164AE6BA}"/>
                  </a:ext>
                </a:extLst>
              </p:cNvPr>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7" name="Freeform 28">
                <a:extLst>
                  <a:ext uri="{FF2B5EF4-FFF2-40B4-BE49-F238E27FC236}">
                    <a16:creationId xmlns:a16="http://schemas.microsoft.com/office/drawing/2014/main" id="{E78B46B5-D41E-A7B6-D70B-58AA2FACE1E3}"/>
                  </a:ext>
                </a:extLst>
              </p:cNvPr>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8" name="Freeform 29">
                <a:extLst>
                  <a:ext uri="{FF2B5EF4-FFF2-40B4-BE49-F238E27FC236}">
                    <a16:creationId xmlns:a16="http://schemas.microsoft.com/office/drawing/2014/main" id="{1FD41B3F-30C1-0CE5-4606-0BD5E5FF400C}"/>
                  </a:ext>
                </a:extLst>
              </p:cNvPr>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9" name="Freeform 30">
                <a:extLst>
                  <a:ext uri="{FF2B5EF4-FFF2-40B4-BE49-F238E27FC236}">
                    <a16:creationId xmlns:a16="http://schemas.microsoft.com/office/drawing/2014/main" id="{4E3F4A4D-D789-C724-9F44-388776772E43}"/>
                  </a:ext>
                </a:extLst>
              </p:cNvPr>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0" name="Freeform 31">
                <a:extLst>
                  <a:ext uri="{FF2B5EF4-FFF2-40B4-BE49-F238E27FC236}">
                    <a16:creationId xmlns:a16="http://schemas.microsoft.com/office/drawing/2014/main" id="{9BC8DEF9-B990-B0BD-733A-A65175DEF321}"/>
                  </a:ext>
                </a:extLst>
              </p:cNvPr>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1" name="Rectangle 32">
                <a:extLst>
                  <a:ext uri="{FF2B5EF4-FFF2-40B4-BE49-F238E27FC236}">
                    <a16:creationId xmlns:a16="http://schemas.microsoft.com/office/drawing/2014/main" id="{84788243-EA25-90CB-445C-140AC83CB5E4}"/>
                  </a:ext>
                </a:extLst>
              </p:cNvPr>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2" name="Rectangle 33">
                <a:extLst>
                  <a:ext uri="{FF2B5EF4-FFF2-40B4-BE49-F238E27FC236}">
                    <a16:creationId xmlns:a16="http://schemas.microsoft.com/office/drawing/2014/main" id="{90F7EC30-3A47-C6B4-C9BB-F73A96AF6719}"/>
                  </a:ext>
                </a:extLst>
              </p:cNvPr>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3" name="Rectangle 34">
                <a:extLst>
                  <a:ext uri="{FF2B5EF4-FFF2-40B4-BE49-F238E27FC236}">
                    <a16:creationId xmlns:a16="http://schemas.microsoft.com/office/drawing/2014/main" id="{9839240B-7B39-9DE5-BBB7-C7CDA753F012}"/>
                  </a:ext>
                </a:extLst>
              </p:cNvPr>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4" name="Rectangle 35">
                <a:extLst>
                  <a:ext uri="{FF2B5EF4-FFF2-40B4-BE49-F238E27FC236}">
                    <a16:creationId xmlns:a16="http://schemas.microsoft.com/office/drawing/2014/main" id="{BA25572E-2B67-3D0F-E680-E654CBACF416}"/>
                  </a:ext>
                </a:extLst>
              </p:cNvPr>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5" name="Rectangle 36">
                <a:extLst>
                  <a:ext uri="{FF2B5EF4-FFF2-40B4-BE49-F238E27FC236}">
                    <a16:creationId xmlns:a16="http://schemas.microsoft.com/office/drawing/2014/main" id="{F0CF991A-286F-8D42-E6E7-3B6882BD37B4}"/>
                  </a:ext>
                </a:extLst>
              </p:cNvPr>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6" name="Rectangle 37">
                <a:extLst>
                  <a:ext uri="{FF2B5EF4-FFF2-40B4-BE49-F238E27FC236}">
                    <a16:creationId xmlns:a16="http://schemas.microsoft.com/office/drawing/2014/main" id="{52FC2E7F-DA78-539E-D828-42444EB49F42}"/>
                  </a:ext>
                </a:extLst>
              </p:cNvPr>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7" name="Freeform 38">
                <a:extLst>
                  <a:ext uri="{FF2B5EF4-FFF2-40B4-BE49-F238E27FC236}">
                    <a16:creationId xmlns:a16="http://schemas.microsoft.com/office/drawing/2014/main" id="{8798E5C4-D7BF-0D90-849A-EEC00222BA2E}"/>
                  </a:ext>
                </a:extLst>
              </p:cNvPr>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48" name="Group 4">
              <a:extLst>
                <a:ext uri="{FF2B5EF4-FFF2-40B4-BE49-F238E27FC236}">
                  <a16:creationId xmlns:a16="http://schemas.microsoft.com/office/drawing/2014/main" id="{B5064A5A-ACBD-B6FE-B89E-74084444DE8B}"/>
                </a:ext>
              </a:extLst>
            </p:cNvPr>
            <p:cNvGrpSpPr>
              <a:grpSpLocks noChangeAspect="1"/>
            </p:cNvGrpSpPr>
            <p:nvPr/>
          </p:nvGrpSpPr>
          <p:grpSpPr bwMode="auto">
            <a:xfrm>
              <a:off x="5205842" y="4159048"/>
              <a:ext cx="594158" cy="815891"/>
              <a:chOff x="2604" y="1781"/>
              <a:chExt cx="552" cy="758"/>
            </a:xfrm>
          </p:grpSpPr>
          <p:sp>
            <p:nvSpPr>
              <p:cNvPr id="333" name="AutoShape 3">
                <a:extLst>
                  <a:ext uri="{FF2B5EF4-FFF2-40B4-BE49-F238E27FC236}">
                    <a16:creationId xmlns:a16="http://schemas.microsoft.com/office/drawing/2014/main" id="{EE061EDD-23EB-4E73-F3BE-7A0A75E5A0AF}"/>
                  </a:ext>
                </a:extLst>
              </p:cNvPr>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4" name="Freeform 5">
                <a:extLst>
                  <a:ext uri="{FF2B5EF4-FFF2-40B4-BE49-F238E27FC236}">
                    <a16:creationId xmlns:a16="http://schemas.microsoft.com/office/drawing/2014/main" id="{12053DFA-8DC9-40F8-91BD-36C931715271}"/>
                  </a:ext>
                </a:extLst>
              </p:cNvPr>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5" name="Rectangle 6">
                <a:extLst>
                  <a:ext uri="{FF2B5EF4-FFF2-40B4-BE49-F238E27FC236}">
                    <a16:creationId xmlns:a16="http://schemas.microsoft.com/office/drawing/2014/main" id="{C498CFE2-7A19-53AE-DB21-05F371EF661D}"/>
                  </a:ext>
                </a:extLst>
              </p:cNvPr>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6" name="Rectangle 7">
                <a:extLst>
                  <a:ext uri="{FF2B5EF4-FFF2-40B4-BE49-F238E27FC236}">
                    <a16:creationId xmlns:a16="http://schemas.microsoft.com/office/drawing/2014/main" id="{118B9ACA-6EF4-F2F8-8545-F42DE0632474}"/>
                  </a:ext>
                </a:extLst>
              </p:cNvPr>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7" name="Rectangle 8">
                <a:extLst>
                  <a:ext uri="{FF2B5EF4-FFF2-40B4-BE49-F238E27FC236}">
                    <a16:creationId xmlns:a16="http://schemas.microsoft.com/office/drawing/2014/main" id="{937E755C-5C6F-6236-5E10-200F7AFC2126}"/>
                  </a:ext>
                </a:extLst>
              </p:cNvPr>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3" name="Rectangle 9">
                <a:extLst>
                  <a:ext uri="{FF2B5EF4-FFF2-40B4-BE49-F238E27FC236}">
                    <a16:creationId xmlns:a16="http://schemas.microsoft.com/office/drawing/2014/main" id="{39F61B93-DCEA-44E5-52C6-E0B84A4A82F7}"/>
                  </a:ext>
                </a:extLst>
              </p:cNvPr>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4" name="Rectangle 10">
                <a:extLst>
                  <a:ext uri="{FF2B5EF4-FFF2-40B4-BE49-F238E27FC236}">
                    <a16:creationId xmlns:a16="http://schemas.microsoft.com/office/drawing/2014/main" id="{CB633719-0D38-83DA-4844-E0660293C1A3}"/>
                  </a:ext>
                </a:extLst>
              </p:cNvPr>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5" name="Rectangle 11">
                <a:extLst>
                  <a:ext uri="{FF2B5EF4-FFF2-40B4-BE49-F238E27FC236}">
                    <a16:creationId xmlns:a16="http://schemas.microsoft.com/office/drawing/2014/main" id="{D1CFF372-7100-A5EE-0593-AF52389D60F5}"/>
                  </a:ext>
                </a:extLst>
              </p:cNvPr>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6" name="Rectangle 12">
                <a:extLst>
                  <a:ext uri="{FF2B5EF4-FFF2-40B4-BE49-F238E27FC236}">
                    <a16:creationId xmlns:a16="http://schemas.microsoft.com/office/drawing/2014/main" id="{470989E3-A7D4-4FF3-ABD4-BCFF44A55034}"/>
                  </a:ext>
                </a:extLst>
              </p:cNvPr>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7" name="Rectangle 13">
                <a:extLst>
                  <a:ext uri="{FF2B5EF4-FFF2-40B4-BE49-F238E27FC236}">
                    <a16:creationId xmlns:a16="http://schemas.microsoft.com/office/drawing/2014/main" id="{0627A37C-74A4-9D42-8C66-93824030ECE8}"/>
                  </a:ext>
                </a:extLst>
              </p:cNvPr>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8" name="Rectangle 14">
                <a:extLst>
                  <a:ext uri="{FF2B5EF4-FFF2-40B4-BE49-F238E27FC236}">
                    <a16:creationId xmlns:a16="http://schemas.microsoft.com/office/drawing/2014/main" id="{1D42206F-88B3-7815-DB11-F9DC63836130}"/>
                  </a:ext>
                </a:extLst>
              </p:cNvPr>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49" name="Rectangle 15">
                <a:extLst>
                  <a:ext uri="{FF2B5EF4-FFF2-40B4-BE49-F238E27FC236}">
                    <a16:creationId xmlns:a16="http://schemas.microsoft.com/office/drawing/2014/main" id="{094E394C-9DD1-33A2-0A69-14BFABF37CBF}"/>
                  </a:ext>
                </a:extLst>
              </p:cNvPr>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0" name="Rectangle 16">
                <a:extLst>
                  <a:ext uri="{FF2B5EF4-FFF2-40B4-BE49-F238E27FC236}">
                    <a16:creationId xmlns:a16="http://schemas.microsoft.com/office/drawing/2014/main" id="{01319096-E2D4-A01D-A860-EDC60A6A88A7}"/>
                  </a:ext>
                </a:extLst>
              </p:cNvPr>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1" name="Rectangle 17">
                <a:extLst>
                  <a:ext uri="{FF2B5EF4-FFF2-40B4-BE49-F238E27FC236}">
                    <a16:creationId xmlns:a16="http://schemas.microsoft.com/office/drawing/2014/main" id="{C85C2864-B11B-4F8F-315E-DC08D65B47B8}"/>
                  </a:ext>
                </a:extLst>
              </p:cNvPr>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2" name="Rectangle 18">
                <a:extLst>
                  <a:ext uri="{FF2B5EF4-FFF2-40B4-BE49-F238E27FC236}">
                    <a16:creationId xmlns:a16="http://schemas.microsoft.com/office/drawing/2014/main" id="{A8546708-EFE5-C2B7-810F-8DA12FE0DE99}"/>
                  </a:ext>
                </a:extLst>
              </p:cNvPr>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3" name="Rectangle 19">
                <a:extLst>
                  <a:ext uri="{FF2B5EF4-FFF2-40B4-BE49-F238E27FC236}">
                    <a16:creationId xmlns:a16="http://schemas.microsoft.com/office/drawing/2014/main" id="{17AB40A6-9BD8-939F-C36D-92FBE06D14D0}"/>
                  </a:ext>
                </a:extLst>
              </p:cNvPr>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4" name="Rectangle 20">
                <a:extLst>
                  <a:ext uri="{FF2B5EF4-FFF2-40B4-BE49-F238E27FC236}">
                    <a16:creationId xmlns:a16="http://schemas.microsoft.com/office/drawing/2014/main" id="{26503A0F-87F0-1EBC-1078-78A9EF7C91F9}"/>
                  </a:ext>
                </a:extLst>
              </p:cNvPr>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5" name="Rectangle 21">
                <a:extLst>
                  <a:ext uri="{FF2B5EF4-FFF2-40B4-BE49-F238E27FC236}">
                    <a16:creationId xmlns:a16="http://schemas.microsoft.com/office/drawing/2014/main" id="{9F883241-F5ED-73B6-2D1E-54396226DFAC}"/>
                  </a:ext>
                </a:extLst>
              </p:cNvPr>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6" name="Rectangle 22">
                <a:extLst>
                  <a:ext uri="{FF2B5EF4-FFF2-40B4-BE49-F238E27FC236}">
                    <a16:creationId xmlns:a16="http://schemas.microsoft.com/office/drawing/2014/main" id="{E90423DA-7E25-0C2E-B949-BB184AA348A8}"/>
                  </a:ext>
                </a:extLst>
              </p:cNvPr>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7" name="Freeform 23">
                <a:extLst>
                  <a:ext uri="{FF2B5EF4-FFF2-40B4-BE49-F238E27FC236}">
                    <a16:creationId xmlns:a16="http://schemas.microsoft.com/office/drawing/2014/main" id="{633760CB-020B-093C-D58A-5CD3A41CA5FB}"/>
                  </a:ext>
                </a:extLst>
              </p:cNvPr>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8" name="Rectangle 24">
                <a:extLst>
                  <a:ext uri="{FF2B5EF4-FFF2-40B4-BE49-F238E27FC236}">
                    <a16:creationId xmlns:a16="http://schemas.microsoft.com/office/drawing/2014/main" id="{EF209DBE-9D44-7926-787D-45515D505070}"/>
                  </a:ext>
                </a:extLst>
              </p:cNvPr>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59" name="Rectangle 25">
                <a:extLst>
                  <a:ext uri="{FF2B5EF4-FFF2-40B4-BE49-F238E27FC236}">
                    <a16:creationId xmlns:a16="http://schemas.microsoft.com/office/drawing/2014/main" id="{268ECAE8-7150-88B6-3D3E-1DE2FDD95B7E}"/>
                  </a:ext>
                </a:extLst>
              </p:cNvPr>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0" name="Rectangle 26">
                <a:extLst>
                  <a:ext uri="{FF2B5EF4-FFF2-40B4-BE49-F238E27FC236}">
                    <a16:creationId xmlns:a16="http://schemas.microsoft.com/office/drawing/2014/main" id="{97111DBB-D778-D376-5218-40D966DA8C5C}"/>
                  </a:ext>
                </a:extLst>
              </p:cNvPr>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1" name="Rectangle 27">
                <a:extLst>
                  <a:ext uri="{FF2B5EF4-FFF2-40B4-BE49-F238E27FC236}">
                    <a16:creationId xmlns:a16="http://schemas.microsoft.com/office/drawing/2014/main" id="{EBFED7C0-1FEC-4084-963F-FC59A56D38C9}"/>
                  </a:ext>
                </a:extLst>
              </p:cNvPr>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2" name="Freeform 28">
                <a:extLst>
                  <a:ext uri="{FF2B5EF4-FFF2-40B4-BE49-F238E27FC236}">
                    <a16:creationId xmlns:a16="http://schemas.microsoft.com/office/drawing/2014/main" id="{E8D76169-2EAC-C3F7-6384-3C4C9AE3C813}"/>
                  </a:ext>
                </a:extLst>
              </p:cNvPr>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3" name="Freeform 29">
                <a:extLst>
                  <a:ext uri="{FF2B5EF4-FFF2-40B4-BE49-F238E27FC236}">
                    <a16:creationId xmlns:a16="http://schemas.microsoft.com/office/drawing/2014/main" id="{67D30A4E-CA3E-134F-9BBF-676B53836FFD}"/>
                  </a:ext>
                </a:extLst>
              </p:cNvPr>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4" name="Freeform 30">
                <a:extLst>
                  <a:ext uri="{FF2B5EF4-FFF2-40B4-BE49-F238E27FC236}">
                    <a16:creationId xmlns:a16="http://schemas.microsoft.com/office/drawing/2014/main" id="{54CB0826-F266-30B8-D923-BE0410D77306}"/>
                  </a:ext>
                </a:extLst>
              </p:cNvPr>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5" name="Freeform 31">
                <a:extLst>
                  <a:ext uri="{FF2B5EF4-FFF2-40B4-BE49-F238E27FC236}">
                    <a16:creationId xmlns:a16="http://schemas.microsoft.com/office/drawing/2014/main" id="{2B6F8EF6-E210-62A4-72A9-1D4413150986}"/>
                  </a:ext>
                </a:extLst>
              </p:cNvPr>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6" name="Rectangle 32">
                <a:extLst>
                  <a:ext uri="{FF2B5EF4-FFF2-40B4-BE49-F238E27FC236}">
                    <a16:creationId xmlns:a16="http://schemas.microsoft.com/office/drawing/2014/main" id="{ADDC17DE-CAC1-3125-690B-DC00A3D840F0}"/>
                  </a:ext>
                </a:extLst>
              </p:cNvPr>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7" name="Rectangle 33">
                <a:extLst>
                  <a:ext uri="{FF2B5EF4-FFF2-40B4-BE49-F238E27FC236}">
                    <a16:creationId xmlns:a16="http://schemas.microsoft.com/office/drawing/2014/main" id="{1E3E15D7-3BF0-FB79-CE8E-11D20BA7868A}"/>
                  </a:ext>
                </a:extLst>
              </p:cNvPr>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8" name="Rectangle 34">
                <a:extLst>
                  <a:ext uri="{FF2B5EF4-FFF2-40B4-BE49-F238E27FC236}">
                    <a16:creationId xmlns:a16="http://schemas.microsoft.com/office/drawing/2014/main" id="{6E965A8A-CD20-A671-BF62-6DCD406E470E}"/>
                  </a:ext>
                </a:extLst>
              </p:cNvPr>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69" name="Rectangle 35">
                <a:extLst>
                  <a:ext uri="{FF2B5EF4-FFF2-40B4-BE49-F238E27FC236}">
                    <a16:creationId xmlns:a16="http://schemas.microsoft.com/office/drawing/2014/main" id="{1B9750C0-B05E-B477-9592-922477C729C3}"/>
                  </a:ext>
                </a:extLst>
              </p:cNvPr>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0" name="Rectangle 36">
                <a:extLst>
                  <a:ext uri="{FF2B5EF4-FFF2-40B4-BE49-F238E27FC236}">
                    <a16:creationId xmlns:a16="http://schemas.microsoft.com/office/drawing/2014/main" id="{37666F81-2F5C-D478-85D2-B37594385746}"/>
                  </a:ext>
                </a:extLst>
              </p:cNvPr>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1" name="Rectangle 37">
                <a:extLst>
                  <a:ext uri="{FF2B5EF4-FFF2-40B4-BE49-F238E27FC236}">
                    <a16:creationId xmlns:a16="http://schemas.microsoft.com/office/drawing/2014/main" id="{54494EB2-3016-7102-E97C-067FBCCCF4D4}"/>
                  </a:ext>
                </a:extLst>
              </p:cNvPr>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2" name="Freeform 38">
                <a:extLst>
                  <a:ext uri="{FF2B5EF4-FFF2-40B4-BE49-F238E27FC236}">
                    <a16:creationId xmlns:a16="http://schemas.microsoft.com/office/drawing/2014/main" id="{569D55BA-5E89-F46A-65A5-29F06C14BD7D}"/>
                  </a:ext>
                </a:extLst>
              </p:cNvPr>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49" name="Group 4">
              <a:extLst>
                <a:ext uri="{FF2B5EF4-FFF2-40B4-BE49-F238E27FC236}">
                  <a16:creationId xmlns:a16="http://schemas.microsoft.com/office/drawing/2014/main" id="{B36D39BE-F563-1E76-D93F-57129B00AAC4}"/>
                </a:ext>
              </a:extLst>
            </p:cNvPr>
            <p:cNvGrpSpPr>
              <a:grpSpLocks noChangeAspect="1"/>
            </p:cNvGrpSpPr>
            <p:nvPr/>
          </p:nvGrpSpPr>
          <p:grpSpPr bwMode="auto">
            <a:xfrm>
              <a:off x="6805644" y="4159048"/>
              <a:ext cx="594158" cy="815891"/>
              <a:chOff x="2604" y="1781"/>
              <a:chExt cx="552" cy="758"/>
            </a:xfrm>
          </p:grpSpPr>
          <p:sp>
            <p:nvSpPr>
              <p:cNvPr id="144" name="AutoShape 3">
                <a:extLst>
                  <a:ext uri="{FF2B5EF4-FFF2-40B4-BE49-F238E27FC236}">
                    <a16:creationId xmlns:a16="http://schemas.microsoft.com/office/drawing/2014/main" id="{2779E515-D157-7767-D66D-C85C343ABED3}"/>
                  </a:ext>
                </a:extLst>
              </p:cNvPr>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5" name="Freeform 5">
                <a:extLst>
                  <a:ext uri="{FF2B5EF4-FFF2-40B4-BE49-F238E27FC236}">
                    <a16:creationId xmlns:a16="http://schemas.microsoft.com/office/drawing/2014/main" id="{57AC71CA-EC8A-0FFA-A2E3-F8FD0C1E631D}"/>
                  </a:ext>
                </a:extLst>
              </p:cNvPr>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6" name="Rectangle 6">
                <a:extLst>
                  <a:ext uri="{FF2B5EF4-FFF2-40B4-BE49-F238E27FC236}">
                    <a16:creationId xmlns:a16="http://schemas.microsoft.com/office/drawing/2014/main" id="{E6591D30-10D0-415E-7618-E96F59BFA184}"/>
                  </a:ext>
                </a:extLst>
              </p:cNvPr>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7" name="Rectangle 7">
                <a:extLst>
                  <a:ext uri="{FF2B5EF4-FFF2-40B4-BE49-F238E27FC236}">
                    <a16:creationId xmlns:a16="http://schemas.microsoft.com/office/drawing/2014/main" id="{14F81ABC-91BA-0E01-9F4D-22FFD4BC6514}"/>
                  </a:ext>
                </a:extLst>
              </p:cNvPr>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8" name="Rectangle 8">
                <a:extLst>
                  <a:ext uri="{FF2B5EF4-FFF2-40B4-BE49-F238E27FC236}">
                    <a16:creationId xmlns:a16="http://schemas.microsoft.com/office/drawing/2014/main" id="{4478C433-C446-9212-2599-32FF9619F869}"/>
                  </a:ext>
                </a:extLst>
              </p:cNvPr>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9" name="Rectangle 9">
                <a:extLst>
                  <a:ext uri="{FF2B5EF4-FFF2-40B4-BE49-F238E27FC236}">
                    <a16:creationId xmlns:a16="http://schemas.microsoft.com/office/drawing/2014/main" id="{773438B3-AF6B-0DC2-AA0D-CF2097B1A667}"/>
                  </a:ext>
                </a:extLst>
              </p:cNvPr>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0" name="Rectangle 10">
                <a:extLst>
                  <a:ext uri="{FF2B5EF4-FFF2-40B4-BE49-F238E27FC236}">
                    <a16:creationId xmlns:a16="http://schemas.microsoft.com/office/drawing/2014/main" id="{81D7F0F4-9FEA-D082-308C-1B8FD33D9063}"/>
                  </a:ext>
                </a:extLst>
              </p:cNvPr>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1" name="Rectangle 11">
                <a:extLst>
                  <a:ext uri="{FF2B5EF4-FFF2-40B4-BE49-F238E27FC236}">
                    <a16:creationId xmlns:a16="http://schemas.microsoft.com/office/drawing/2014/main" id="{C6E4C449-58F1-37C9-EC98-EF277FFFCB47}"/>
                  </a:ext>
                </a:extLst>
              </p:cNvPr>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2" name="Rectangle 12">
                <a:extLst>
                  <a:ext uri="{FF2B5EF4-FFF2-40B4-BE49-F238E27FC236}">
                    <a16:creationId xmlns:a16="http://schemas.microsoft.com/office/drawing/2014/main" id="{B37BADFD-A432-31A8-6520-B9B5D1DA21B4}"/>
                  </a:ext>
                </a:extLst>
              </p:cNvPr>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3" name="Rectangle 13">
                <a:extLst>
                  <a:ext uri="{FF2B5EF4-FFF2-40B4-BE49-F238E27FC236}">
                    <a16:creationId xmlns:a16="http://schemas.microsoft.com/office/drawing/2014/main" id="{8E98ED78-12B0-6633-9CD5-9BAC590BB492}"/>
                  </a:ext>
                </a:extLst>
              </p:cNvPr>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4" name="Rectangle 14">
                <a:extLst>
                  <a:ext uri="{FF2B5EF4-FFF2-40B4-BE49-F238E27FC236}">
                    <a16:creationId xmlns:a16="http://schemas.microsoft.com/office/drawing/2014/main" id="{D97CD755-B362-B290-74A1-0B6AA56D91BE}"/>
                  </a:ext>
                </a:extLst>
              </p:cNvPr>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5" name="Rectangle 15">
                <a:extLst>
                  <a:ext uri="{FF2B5EF4-FFF2-40B4-BE49-F238E27FC236}">
                    <a16:creationId xmlns:a16="http://schemas.microsoft.com/office/drawing/2014/main" id="{A186CEA6-BD41-A2E6-B134-EF1E16039621}"/>
                  </a:ext>
                </a:extLst>
              </p:cNvPr>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6" name="Rectangle 16">
                <a:extLst>
                  <a:ext uri="{FF2B5EF4-FFF2-40B4-BE49-F238E27FC236}">
                    <a16:creationId xmlns:a16="http://schemas.microsoft.com/office/drawing/2014/main" id="{C84AA81E-5671-9AF9-FE22-8701DE2758E8}"/>
                  </a:ext>
                </a:extLst>
              </p:cNvPr>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7" name="Rectangle 17">
                <a:extLst>
                  <a:ext uri="{FF2B5EF4-FFF2-40B4-BE49-F238E27FC236}">
                    <a16:creationId xmlns:a16="http://schemas.microsoft.com/office/drawing/2014/main" id="{8934C0B5-984C-2EFB-26CE-5A6134CF6062}"/>
                  </a:ext>
                </a:extLst>
              </p:cNvPr>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8" name="Rectangle 18">
                <a:extLst>
                  <a:ext uri="{FF2B5EF4-FFF2-40B4-BE49-F238E27FC236}">
                    <a16:creationId xmlns:a16="http://schemas.microsoft.com/office/drawing/2014/main" id="{BF161566-302D-B538-00A4-AED05A5658CE}"/>
                  </a:ext>
                </a:extLst>
              </p:cNvPr>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9" name="Rectangle 19">
                <a:extLst>
                  <a:ext uri="{FF2B5EF4-FFF2-40B4-BE49-F238E27FC236}">
                    <a16:creationId xmlns:a16="http://schemas.microsoft.com/office/drawing/2014/main" id="{67BFB9AE-80EA-6CB5-7118-466BC69ED522}"/>
                  </a:ext>
                </a:extLst>
              </p:cNvPr>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0" name="Rectangle 20">
                <a:extLst>
                  <a:ext uri="{FF2B5EF4-FFF2-40B4-BE49-F238E27FC236}">
                    <a16:creationId xmlns:a16="http://schemas.microsoft.com/office/drawing/2014/main" id="{613CAC82-D668-270C-6103-E63C10AE9546}"/>
                  </a:ext>
                </a:extLst>
              </p:cNvPr>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1" name="Rectangle 21">
                <a:extLst>
                  <a:ext uri="{FF2B5EF4-FFF2-40B4-BE49-F238E27FC236}">
                    <a16:creationId xmlns:a16="http://schemas.microsoft.com/office/drawing/2014/main" id="{0D90DD98-66B1-ED25-833F-EF9DD422DB46}"/>
                  </a:ext>
                </a:extLst>
              </p:cNvPr>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2" name="Rectangle 22">
                <a:extLst>
                  <a:ext uri="{FF2B5EF4-FFF2-40B4-BE49-F238E27FC236}">
                    <a16:creationId xmlns:a16="http://schemas.microsoft.com/office/drawing/2014/main" id="{C854130C-76F4-30B9-44B1-7E9AB89B542E}"/>
                  </a:ext>
                </a:extLst>
              </p:cNvPr>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3" name="Freeform 23">
                <a:extLst>
                  <a:ext uri="{FF2B5EF4-FFF2-40B4-BE49-F238E27FC236}">
                    <a16:creationId xmlns:a16="http://schemas.microsoft.com/office/drawing/2014/main" id="{2753C3A7-6D8D-9A85-46C5-7DB7BD689B99}"/>
                  </a:ext>
                </a:extLst>
              </p:cNvPr>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4" name="Rectangle 24">
                <a:extLst>
                  <a:ext uri="{FF2B5EF4-FFF2-40B4-BE49-F238E27FC236}">
                    <a16:creationId xmlns:a16="http://schemas.microsoft.com/office/drawing/2014/main" id="{3B0B7453-8D5B-E0FA-5932-A9D3B21E9A74}"/>
                  </a:ext>
                </a:extLst>
              </p:cNvPr>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5" name="Rectangle 25">
                <a:extLst>
                  <a:ext uri="{FF2B5EF4-FFF2-40B4-BE49-F238E27FC236}">
                    <a16:creationId xmlns:a16="http://schemas.microsoft.com/office/drawing/2014/main" id="{6C75CF72-734C-9BB4-D060-B6E0A11929D1}"/>
                  </a:ext>
                </a:extLst>
              </p:cNvPr>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6" name="Rectangle 26">
                <a:extLst>
                  <a:ext uri="{FF2B5EF4-FFF2-40B4-BE49-F238E27FC236}">
                    <a16:creationId xmlns:a16="http://schemas.microsoft.com/office/drawing/2014/main" id="{D17BD73F-7854-553D-C5FB-DB40F1BC1A8F}"/>
                  </a:ext>
                </a:extLst>
              </p:cNvPr>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7" name="Rectangle 27">
                <a:extLst>
                  <a:ext uri="{FF2B5EF4-FFF2-40B4-BE49-F238E27FC236}">
                    <a16:creationId xmlns:a16="http://schemas.microsoft.com/office/drawing/2014/main" id="{E29D53E9-AC1A-A6FF-B7AE-15480115A8AB}"/>
                  </a:ext>
                </a:extLst>
              </p:cNvPr>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8" name="Freeform 28">
                <a:extLst>
                  <a:ext uri="{FF2B5EF4-FFF2-40B4-BE49-F238E27FC236}">
                    <a16:creationId xmlns:a16="http://schemas.microsoft.com/office/drawing/2014/main" id="{8D84EB97-54F9-ECD1-4A88-03B7786D5387}"/>
                  </a:ext>
                </a:extLst>
              </p:cNvPr>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18" name="Freeform 29">
                <a:extLst>
                  <a:ext uri="{FF2B5EF4-FFF2-40B4-BE49-F238E27FC236}">
                    <a16:creationId xmlns:a16="http://schemas.microsoft.com/office/drawing/2014/main" id="{8FC87A5C-6C14-8350-5B3F-CEFA9DD86FE2}"/>
                  </a:ext>
                </a:extLst>
              </p:cNvPr>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0" name="Freeform 30">
                <a:extLst>
                  <a:ext uri="{FF2B5EF4-FFF2-40B4-BE49-F238E27FC236}">
                    <a16:creationId xmlns:a16="http://schemas.microsoft.com/office/drawing/2014/main" id="{26586090-6B26-DAE7-74B9-07F5F45CE841}"/>
                  </a:ext>
                </a:extLst>
              </p:cNvPr>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4" name="Freeform 31">
                <a:extLst>
                  <a:ext uri="{FF2B5EF4-FFF2-40B4-BE49-F238E27FC236}">
                    <a16:creationId xmlns:a16="http://schemas.microsoft.com/office/drawing/2014/main" id="{26214A79-2760-3F7F-9E64-C0BB674E5DB4}"/>
                  </a:ext>
                </a:extLst>
              </p:cNvPr>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5" name="Rectangle 32">
                <a:extLst>
                  <a:ext uri="{FF2B5EF4-FFF2-40B4-BE49-F238E27FC236}">
                    <a16:creationId xmlns:a16="http://schemas.microsoft.com/office/drawing/2014/main" id="{A40366F2-C29C-A448-0F3F-3E9F72434006}"/>
                  </a:ext>
                </a:extLst>
              </p:cNvPr>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6" name="Rectangle 33">
                <a:extLst>
                  <a:ext uri="{FF2B5EF4-FFF2-40B4-BE49-F238E27FC236}">
                    <a16:creationId xmlns:a16="http://schemas.microsoft.com/office/drawing/2014/main" id="{486E3BE9-D6AF-5942-4957-0F7EE7595EF6}"/>
                  </a:ext>
                </a:extLst>
              </p:cNvPr>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7" name="Rectangle 34">
                <a:extLst>
                  <a:ext uri="{FF2B5EF4-FFF2-40B4-BE49-F238E27FC236}">
                    <a16:creationId xmlns:a16="http://schemas.microsoft.com/office/drawing/2014/main" id="{9C999146-F554-10EB-E6A9-A15A01B83401}"/>
                  </a:ext>
                </a:extLst>
              </p:cNvPr>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8" name="Rectangle 35">
                <a:extLst>
                  <a:ext uri="{FF2B5EF4-FFF2-40B4-BE49-F238E27FC236}">
                    <a16:creationId xmlns:a16="http://schemas.microsoft.com/office/drawing/2014/main" id="{91745C26-FA82-B133-BFA9-1E7CAFE61DDA}"/>
                  </a:ext>
                </a:extLst>
              </p:cNvPr>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29" name="Rectangle 36">
                <a:extLst>
                  <a:ext uri="{FF2B5EF4-FFF2-40B4-BE49-F238E27FC236}">
                    <a16:creationId xmlns:a16="http://schemas.microsoft.com/office/drawing/2014/main" id="{FD176F6B-51CD-6164-B72F-543A0B00BEDB}"/>
                  </a:ext>
                </a:extLst>
              </p:cNvPr>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0" name="Rectangle 37">
                <a:extLst>
                  <a:ext uri="{FF2B5EF4-FFF2-40B4-BE49-F238E27FC236}">
                    <a16:creationId xmlns:a16="http://schemas.microsoft.com/office/drawing/2014/main" id="{D3AE7231-E96C-76C0-0637-611DBFD118C8}"/>
                  </a:ext>
                </a:extLst>
              </p:cNvPr>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32" name="Freeform 38">
                <a:extLst>
                  <a:ext uri="{FF2B5EF4-FFF2-40B4-BE49-F238E27FC236}">
                    <a16:creationId xmlns:a16="http://schemas.microsoft.com/office/drawing/2014/main" id="{37BD2A48-4813-ED1B-145B-CDAC4C2BD484}"/>
                  </a:ext>
                </a:extLst>
              </p:cNvPr>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50" name="Group 4">
              <a:extLst>
                <a:ext uri="{FF2B5EF4-FFF2-40B4-BE49-F238E27FC236}">
                  <a16:creationId xmlns:a16="http://schemas.microsoft.com/office/drawing/2014/main" id="{1912AA29-5E34-68A5-8A5F-AFC9E586872B}"/>
                </a:ext>
              </a:extLst>
            </p:cNvPr>
            <p:cNvGrpSpPr>
              <a:grpSpLocks noChangeAspect="1"/>
            </p:cNvGrpSpPr>
            <p:nvPr/>
          </p:nvGrpSpPr>
          <p:grpSpPr bwMode="auto">
            <a:xfrm>
              <a:off x="8425454" y="4159048"/>
              <a:ext cx="594158" cy="815891"/>
              <a:chOff x="2604" y="1781"/>
              <a:chExt cx="552" cy="758"/>
            </a:xfrm>
          </p:grpSpPr>
          <p:sp>
            <p:nvSpPr>
              <p:cNvPr id="109" name="AutoShape 3">
                <a:extLst>
                  <a:ext uri="{FF2B5EF4-FFF2-40B4-BE49-F238E27FC236}">
                    <a16:creationId xmlns:a16="http://schemas.microsoft.com/office/drawing/2014/main" id="{7570AD4A-A9FE-B6CF-3FA7-8C3E82622646}"/>
                  </a:ext>
                </a:extLst>
              </p:cNvPr>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0" name="Freeform 5">
                <a:extLst>
                  <a:ext uri="{FF2B5EF4-FFF2-40B4-BE49-F238E27FC236}">
                    <a16:creationId xmlns:a16="http://schemas.microsoft.com/office/drawing/2014/main" id="{5362C9D7-9D61-08C5-81B2-B9CC8C730B8C}"/>
                  </a:ext>
                </a:extLst>
              </p:cNvPr>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1" name="Rectangle 6">
                <a:extLst>
                  <a:ext uri="{FF2B5EF4-FFF2-40B4-BE49-F238E27FC236}">
                    <a16:creationId xmlns:a16="http://schemas.microsoft.com/office/drawing/2014/main" id="{28A79728-8267-9FFB-1B91-4E99E4A0C2FF}"/>
                  </a:ext>
                </a:extLst>
              </p:cNvPr>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2" name="Rectangle 7">
                <a:extLst>
                  <a:ext uri="{FF2B5EF4-FFF2-40B4-BE49-F238E27FC236}">
                    <a16:creationId xmlns:a16="http://schemas.microsoft.com/office/drawing/2014/main" id="{0B4E7CCE-04EA-5C2E-CA83-F78090B844BD}"/>
                  </a:ext>
                </a:extLst>
              </p:cNvPr>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3" name="Rectangle 8">
                <a:extLst>
                  <a:ext uri="{FF2B5EF4-FFF2-40B4-BE49-F238E27FC236}">
                    <a16:creationId xmlns:a16="http://schemas.microsoft.com/office/drawing/2014/main" id="{1AAFC761-2547-40F4-1DB5-0755D8428352}"/>
                  </a:ext>
                </a:extLst>
              </p:cNvPr>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4" name="Rectangle 9">
                <a:extLst>
                  <a:ext uri="{FF2B5EF4-FFF2-40B4-BE49-F238E27FC236}">
                    <a16:creationId xmlns:a16="http://schemas.microsoft.com/office/drawing/2014/main" id="{6DD54887-D399-F15E-3EAF-99337623715A}"/>
                  </a:ext>
                </a:extLst>
              </p:cNvPr>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5" name="Rectangle 10">
                <a:extLst>
                  <a:ext uri="{FF2B5EF4-FFF2-40B4-BE49-F238E27FC236}">
                    <a16:creationId xmlns:a16="http://schemas.microsoft.com/office/drawing/2014/main" id="{3A7E5DCC-B4CB-FAA9-F5DE-79A02B3D8376}"/>
                  </a:ext>
                </a:extLst>
              </p:cNvPr>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6" name="Rectangle 11">
                <a:extLst>
                  <a:ext uri="{FF2B5EF4-FFF2-40B4-BE49-F238E27FC236}">
                    <a16:creationId xmlns:a16="http://schemas.microsoft.com/office/drawing/2014/main" id="{D7AA1E23-844B-6A93-8383-C3416AF4A6D2}"/>
                  </a:ext>
                </a:extLst>
              </p:cNvPr>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7" name="Rectangle 12">
                <a:extLst>
                  <a:ext uri="{FF2B5EF4-FFF2-40B4-BE49-F238E27FC236}">
                    <a16:creationId xmlns:a16="http://schemas.microsoft.com/office/drawing/2014/main" id="{C24A1993-3790-63E4-FED0-987C67D87D96}"/>
                  </a:ext>
                </a:extLst>
              </p:cNvPr>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8" name="Rectangle 13">
                <a:extLst>
                  <a:ext uri="{FF2B5EF4-FFF2-40B4-BE49-F238E27FC236}">
                    <a16:creationId xmlns:a16="http://schemas.microsoft.com/office/drawing/2014/main" id="{F13EDCC5-63CA-5DE1-B69E-E4F226F3508A}"/>
                  </a:ext>
                </a:extLst>
              </p:cNvPr>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9" name="Rectangle 14">
                <a:extLst>
                  <a:ext uri="{FF2B5EF4-FFF2-40B4-BE49-F238E27FC236}">
                    <a16:creationId xmlns:a16="http://schemas.microsoft.com/office/drawing/2014/main" id="{FA3003D4-4441-40BA-3B54-A86957001BE6}"/>
                  </a:ext>
                </a:extLst>
              </p:cNvPr>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0" name="Rectangle 15">
                <a:extLst>
                  <a:ext uri="{FF2B5EF4-FFF2-40B4-BE49-F238E27FC236}">
                    <a16:creationId xmlns:a16="http://schemas.microsoft.com/office/drawing/2014/main" id="{4D5D6CD4-E10F-93E0-912B-E4F861BE83C4}"/>
                  </a:ext>
                </a:extLst>
              </p:cNvPr>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1" name="Rectangle 16">
                <a:extLst>
                  <a:ext uri="{FF2B5EF4-FFF2-40B4-BE49-F238E27FC236}">
                    <a16:creationId xmlns:a16="http://schemas.microsoft.com/office/drawing/2014/main" id="{352B9A8C-9055-BBA5-E2CE-CE03ED6C6A48}"/>
                  </a:ext>
                </a:extLst>
              </p:cNvPr>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2" name="Rectangle 17">
                <a:extLst>
                  <a:ext uri="{FF2B5EF4-FFF2-40B4-BE49-F238E27FC236}">
                    <a16:creationId xmlns:a16="http://schemas.microsoft.com/office/drawing/2014/main" id="{6C90366B-6CD7-C51C-F2F0-3077A3A319F6}"/>
                  </a:ext>
                </a:extLst>
              </p:cNvPr>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3" name="Rectangle 18">
                <a:extLst>
                  <a:ext uri="{FF2B5EF4-FFF2-40B4-BE49-F238E27FC236}">
                    <a16:creationId xmlns:a16="http://schemas.microsoft.com/office/drawing/2014/main" id="{FB528905-F5A4-A3BD-8439-3AC7DD710D1A}"/>
                  </a:ext>
                </a:extLst>
              </p:cNvPr>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4" name="Rectangle 19">
                <a:extLst>
                  <a:ext uri="{FF2B5EF4-FFF2-40B4-BE49-F238E27FC236}">
                    <a16:creationId xmlns:a16="http://schemas.microsoft.com/office/drawing/2014/main" id="{D86BF1DB-9A0A-793A-E8ED-9595A2AA10D4}"/>
                  </a:ext>
                </a:extLst>
              </p:cNvPr>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5" name="Rectangle 20">
                <a:extLst>
                  <a:ext uri="{FF2B5EF4-FFF2-40B4-BE49-F238E27FC236}">
                    <a16:creationId xmlns:a16="http://schemas.microsoft.com/office/drawing/2014/main" id="{E3404798-BBFA-54EC-3FFE-CC6DD7EE0F41}"/>
                  </a:ext>
                </a:extLst>
              </p:cNvPr>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6" name="Rectangle 21">
                <a:extLst>
                  <a:ext uri="{FF2B5EF4-FFF2-40B4-BE49-F238E27FC236}">
                    <a16:creationId xmlns:a16="http://schemas.microsoft.com/office/drawing/2014/main" id="{942FBF77-161C-C05E-68EC-54EA17E612B5}"/>
                  </a:ext>
                </a:extLst>
              </p:cNvPr>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7" name="Rectangle 22">
                <a:extLst>
                  <a:ext uri="{FF2B5EF4-FFF2-40B4-BE49-F238E27FC236}">
                    <a16:creationId xmlns:a16="http://schemas.microsoft.com/office/drawing/2014/main" id="{A10721B1-49F1-F2F0-8E6B-EA5CF395E6E2}"/>
                  </a:ext>
                </a:extLst>
              </p:cNvPr>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8" name="Freeform 23">
                <a:extLst>
                  <a:ext uri="{FF2B5EF4-FFF2-40B4-BE49-F238E27FC236}">
                    <a16:creationId xmlns:a16="http://schemas.microsoft.com/office/drawing/2014/main" id="{1BC3BBC5-B83B-8BA8-3C1F-5CE90D4178DA}"/>
                  </a:ext>
                </a:extLst>
              </p:cNvPr>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9" name="Rectangle 24">
                <a:extLst>
                  <a:ext uri="{FF2B5EF4-FFF2-40B4-BE49-F238E27FC236}">
                    <a16:creationId xmlns:a16="http://schemas.microsoft.com/office/drawing/2014/main" id="{28AF52C6-84F9-8E55-7559-29BBF7DCA988}"/>
                  </a:ext>
                </a:extLst>
              </p:cNvPr>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0" name="Rectangle 25">
                <a:extLst>
                  <a:ext uri="{FF2B5EF4-FFF2-40B4-BE49-F238E27FC236}">
                    <a16:creationId xmlns:a16="http://schemas.microsoft.com/office/drawing/2014/main" id="{0A13C7C5-F197-88F4-357D-59FEA502E8E8}"/>
                  </a:ext>
                </a:extLst>
              </p:cNvPr>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1" name="Rectangle 26">
                <a:extLst>
                  <a:ext uri="{FF2B5EF4-FFF2-40B4-BE49-F238E27FC236}">
                    <a16:creationId xmlns:a16="http://schemas.microsoft.com/office/drawing/2014/main" id="{A5987DD1-C0CB-B3A0-43EA-60DC8285594B}"/>
                  </a:ext>
                </a:extLst>
              </p:cNvPr>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2" name="Rectangle 27">
                <a:extLst>
                  <a:ext uri="{FF2B5EF4-FFF2-40B4-BE49-F238E27FC236}">
                    <a16:creationId xmlns:a16="http://schemas.microsoft.com/office/drawing/2014/main" id="{C822B65F-BEE6-DD70-4BBC-C702D3131790}"/>
                  </a:ext>
                </a:extLst>
              </p:cNvPr>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3" name="Freeform 28">
                <a:extLst>
                  <a:ext uri="{FF2B5EF4-FFF2-40B4-BE49-F238E27FC236}">
                    <a16:creationId xmlns:a16="http://schemas.microsoft.com/office/drawing/2014/main" id="{D05A0C62-0277-27F8-F1FA-1D872D24C2E5}"/>
                  </a:ext>
                </a:extLst>
              </p:cNvPr>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4" name="Freeform 29">
                <a:extLst>
                  <a:ext uri="{FF2B5EF4-FFF2-40B4-BE49-F238E27FC236}">
                    <a16:creationId xmlns:a16="http://schemas.microsoft.com/office/drawing/2014/main" id="{76F5DF4E-1193-81C1-BD22-2A7037EE7D14}"/>
                  </a:ext>
                </a:extLst>
              </p:cNvPr>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5" name="Freeform 30">
                <a:extLst>
                  <a:ext uri="{FF2B5EF4-FFF2-40B4-BE49-F238E27FC236}">
                    <a16:creationId xmlns:a16="http://schemas.microsoft.com/office/drawing/2014/main" id="{A518E144-BF75-6A4E-7FBA-ACC6AB51E944}"/>
                  </a:ext>
                </a:extLst>
              </p:cNvPr>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6" name="Freeform 31">
                <a:extLst>
                  <a:ext uri="{FF2B5EF4-FFF2-40B4-BE49-F238E27FC236}">
                    <a16:creationId xmlns:a16="http://schemas.microsoft.com/office/drawing/2014/main" id="{DB6C7501-C78D-0E8C-1F46-48D3C45E53D9}"/>
                  </a:ext>
                </a:extLst>
              </p:cNvPr>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7" name="Rectangle 32">
                <a:extLst>
                  <a:ext uri="{FF2B5EF4-FFF2-40B4-BE49-F238E27FC236}">
                    <a16:creationId xmlns:a16="http://schemas.microsoft.com/office/drawing/2014/main" id="{810528F5-D15C-C294-1A58-4CB48E721F0D}"/>
                  </a:ext>
                </a:extLst>
              </p:cNvPr>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8" name="Rectangle 33">
                <a:extLst>
                  <a:ext uri="{FF2B5EF4-FFF2-40B4-BE49-F238E27FC236}">
                    <a16:creationId xmlns:a16="http://schemas.microsoft.com/office/drawing/2014/main" id="{CE3D11E0-2225-F4BD-D45D-A8077583F270}"/>
                  </a:ext>
                </a:extLst>
              </p:cNvPr>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9" name="Rectangle 34">
                <a:extLst>
                  <a:ext uri="{FF2B5EF4-FFF2-40B4-BE49-F238E27FC236}">
                    <a16:creationId xmlns:a16="http://schemas.microsoft.com/office/drawing/2014/main" id="{E5B98767-C425-2811-EDC1-D866FC54AA28}"/>
                  </a:ext>
                </a:extLst>
              </p:cNvPr>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0" name="Rectangle 35">
                <a:extLst>
                  <a:ext uri="{FF2B5EF4-FFF2-40B4-BE49-F238E27FC236}">
                    <a16:creationId xmlns:a16="http://schemas.microsoft.com/office/drawing/2014/main" id="{CAA92B05-BF6B-1631-FB96-1A786AE033EB}"/>
                  </a:ext>
                </a:extLst>
              </p:cNvPr>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1" name="Rectangle 36">
                <a:extLst>
                  <a:ext uri="{FF2B5EF4-FFF2-40B4-BE49-F238E27FC236}">
                    <a16:creationId xmlns:a16="http://schemas.microsoft.com/office/drawing/2014/main" id="{D71D6870-5F34-BE0C-F03F-CE2BB9099E88}"/>
                  </a:ext>
                </a:extLst>
              </p:cNvPr>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2" name="Rectangle 37">
                <a:extLst>
                  <a:ext uri="{FF2B5EF4-FFF2-40B4-BE49-F238E27FC236}">
                    <a16:creationId xmlns:a16="http://schemas.microsoft.com/office/drawing/2014/main" id="{CD0AC88B-96BA-0AA0-487E-694547B7D1AE}"/>
                  </a:ext>
                </a:extLst>
              </p:cNvPr>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3" name="Freeform 38">
                <a:extLst>
                  <a:ext uri="{FF2B5EF4-FFF2-40B4-BE49-F238E27FC236}">
                    <a16:creationId xmlns:a16="http://schemas.microsoft.com/office/drawing/2014/main" id="{8A67DFB8-CC89-20F8-7F1B-96F938D2ECE6}"/>
                  </a:ext>
                </a:extLst>
              </p:cNvPr>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cxnSp>
          <p:nvCxnSpPr>
            <p:cNvPr id="51" name="直接箭头连接符 312">
              <a:extLst>
                <a:ext uri="{FF2B5EF4-FFF2-40B4-BE49-F238E27FC236}">
                  <a16:creationId xmlns:a16="http://schemas.microsoft.com/office/drawing/2014/main" id="{AEF6B007-739B-25B4-F6ED-6BE77E259038}"/>
                </a:ext>
              </a:extLst>
            </p:cNvPr>
            <p:cNvCxnSpPr/>
            <p:nvPr/>
          </p:nvCxnSpPr>
          <p:spPr>
            <a:xfrm>
              <a:off x="2528587" y="3546087"/>
              <a:ext cx="275475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313">
              <a:extLst>
                <a:ext uri="{FF2B5EF4-FFF2-40B4-BE49-F238E27FC236}">
                  <a16:creationId xmlns:a16="http://schemas.microsoft.com/office/drawing/2014/main" id="{AC5F1100-C408-4B61-3A96-459616B7D576}"/>
                </a:ext>
              </a:extLst>
            </p:cNvPr>
            <p:cNvCxnSpPr/>
            <p:nvPr/>
          </p:nvCxnSpPr>
          <p:spPr>
            <a:xfrm>
              <a:off x="5711602" y="3546087"/>
              <a:ext cx="275475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314">
              <a:extLst>
                <a:ext uri="{FF2B5EF4-FFF2-40B4-BE49-F238E27FC236}">
                  <a16:creationId xmlns:a16="http://schemas.microsoft.com/office/drawing/2014/main" id="{254CC1AD-EF4B-4937-E117-AAD6E0C9BD35}"/>
                </a:ext>
              </a:extLst>
            </p:cNvPr>
            <p:cNvCxnSpPr/>
            <p:nvPr/>
          </p:nvCxnSpPr>
          <p:spPr>
            <a:xfrm>
              <a:off x="2533630" y="3113761"/>
              <a:ext cx="2754754"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315">
              <a:extLst>
                <a:ext uri="{FF2B5EF4-FFF2-40B4-BE49-F238E27FC236}">
                  <a16:creationId xmlns:a16="http://schemas.microsoft.com/office/drawing/2014/main" id="{D86F5E2E-0AF8-25AE-6E8C-E57017F773BD}"/>
                </a:ext>
              </a:extLst>
            </p:cNvPr>
            <p:cNvCxnSpPr/>
            <p:nvPr/>
          </p:nvCxnSpPr>
          <p:spPr>
            <a:xfrm>
              <a:off x="5711602" y="3123179"/>
              <a:ext cx="2754754"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316">
              <a:extLst>
                <a:ext uri="{FF2B5EF4-FFF2-40B4-BE49-F238E27FC236}">
                  <a16:creationId xmlns:a16="http://schemas.microsoft.com/office/drawing/2014/main" id="{1D6C12A3-83AC-87D8-D017-33CB84535F3A}"/>
                </a:ext>
              </a:extLst>
            </p:cNvPr>
            <p:cNvCxnSpPr/>
            <p:nvPr/>
          </p:nvCxnSpPr>
          <p:spPr>
            <a:xfrm>
              <a:off x="2528587" y="2763709"/>
              <a:ext cx="59377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318">
              <a:extLst>
                <a:ext uri="{FF2B5EF4-FFF2-40B4-BE49-F238E27FC236}">
                  <a16:creationId xmlns:a16="http://schemas.microsoft.com/office/drawing/2014/main" id="{527722C1-B64A-425E-FE6F-D180DB4AB849}"/>
                </a:ext>
              </a:extLst>
            </p:cNvPr>
            <p:cNvCxnSpPr/>
            <p:nvPr/>
          </p:nvCxnSpPr>
          <p:spPr>
            <a:xfrm>
              <a:off x="2533630" y="1986253"/>
              <a:ext cx="593272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320">
              <a:extLst>
                <a:ext uri="{FF2B5EF4-FFF2-40B4-BE49-F238E27FC236}">
                  <a16:creationId xmlns:a16="http://schemas.microsoft.com/office/drawing/2014/main" id="{693F4839-F58B-E41F-F368-39B9DE4C620C}"/>
                </a:ext>
              </a:extLst>
            </p:cNvPr>
            <p:cNvCxnSpPr/>
            <p:nvPr/>
          </p:nvCxnSpPr>
          <p:spPr>
            <a:xfrm flipV="1">
              <a:off x="2522092" y="2426503"/>
              <a:ext cx="27813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321">
              <a:extLst>
                <a:ext uri="{FF2B5EF4-FFF2-40B4-BE49-F238E27FC236}">
                  <a16:creationId xmlns:a16="http://schemas.microsoft.com/office/drawing/2014/main" id="{77F9632E-999A-E22B-A2F6-CF1089152AD7}"/>
                </a:ext>
              </a:extLst>
            </p:cNvPr>
            <p:cNvCxnSpPr/>
            <p:nvPr/>
          </p:nvCxnSpPr>
          <p:spPr>
            <a:xfrm>
              <a:off x="5711602" y="2407882"/>
              <a:ext cx="27547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322">
              <a:extLst>
                <a:ext uri="{FF2B5EF4-FFF2-40B4-BE49-F238E27FC236}">
                  <a16:creationId xmlns:a16="http://schemas.microsoft.com/office/drawing/2014/main" id="{8AF1A31D-D817-8BC6-D7BA-8F23780DFBF7}"/>
                </a:ext>
              </a:extLst>
            </p:cNvPr>
            <p:cNvCxnSpPr/>
            <p:nvPr/>
          </p:nvCxnSpPr>
          <p:spPr>
            <a:xfrm>
              <a:off x="8464203" y="1839433"/>
              <a:ext cx="0" cy="2266884"/>
            </a:xfrm>
            <a:prstGeom prst="line">
              <a:avLst/>
            </a:prstGeom>
          </p:spPr>
          <p:style>
            <a:lnRef idx="1">
              <a:schemeClr val="dk1"/>
            </a:lnRef>
            <a:fillRef idx="0">
              <a:schemeClr val="dk1"/>
            </a:fillRef>
            <a:effectRef idx="0">
              <a:schemeClr val="dk1"/>
            </a:effectRef>
            <a:fontRef idx="minor">
              <a:schemeClr val="tx1"/>
            </a:fontRef>
          </p:style>
        </p:cxnSp>
        <p:cxnSp>
          <p:nvCxnSpPr>
            <p:cNvPr id="103" name="直接连接符 330">
              <a:extLst>
                <a:ext uri="{FF2B5EF4-FFF2-40B4-BE49-F238E27FC236}">
                  <a16:creationId xmlns:a16="http://schemas.microsoft.com/office/drawing/2014/main" id="{D685CE3C-7ACF-627A-6229-AF844EA71406}"/>
                </a:ext>
              </a:extLst>
            </p:cNvPr>
            <p:cNvCxnSpPr/>
            <p:nvPr/>
          </p:nvCxnSpPr>
          <p:spPr>
            <a:xfrm>
              <a:off x="2522092" y="1839433"/>
              <a:ext cx="574" cy="2268000"/>
            </a:xfrm>
            <a:prstGeom prst="line">
              <a:avLst/>
            </a:prstGeom>
          </p:spPr>
          <p:style>
            <a:lnRef idx="1">
              <a:schemeClr val="dk1"/>
            </a:lnRef>
            <a:fillRef idx="0">
              <a:schemeClr val="dk1"/>
            </a:fillRef>
            <a:effectRef idx="0">
              <a:schemeClr val="dk1"/>
            </a:effectRef>
            <a:fontRef idx="minor">
              <a:schemeClr val="tx1"/>
            </a:fontRef>
          </p:style>
        </p:cxnSp>
        <p:sp>
          <p:nvSpPr>
            <p:cNvPr id="104" name="文本框 337">
              <a:extLst>
                <a:ext uri="{FF2B5EF4-FFF2-40B4-BE49-F238E27FC236}">
                  <a16:creationId xmlns:a16="http://schemas.microsoft.com/office/drawing/2014/main" id="{043092A5-399A-B808-E63B-4AC917FD6A41}"/>
                </a:ext>
              </a:extLst>
            </p:cNvPr>
            <p:cNvSpPr txBox="1"/>
            <p:nvPr/>
          </p:nvSpPr>
          <p:spPr>
            <a:xfrm>
              <a:off x="2088350" y="5082363"/>
              <a:ext cx="483441" cy="369332"/>
            </a:xfrm>
            <a:prstGeom prst="rect">
              <a:avLst/>
            </a:prstGeom>
            <a:noFill/>
          </p:spPr>
          <p:txBody>
            <a:bodyPr wrap="square" rtlCol="0">
              <a:noAutofit/>
            </a:bodyPr>
            <a:lstStyle/>
            <a:p>
              <a:pPr fontAlgn="ctr"/>
              <a:r>
                <a:rPr lang="en-US" dirty="0">
                  <a:latin typeface="Huawei Sans" panose="020C0503030203020204" pitchFamily="34" charset="0"/>
                </a:rPr>
                <a:t>A</a:t>
              </a:r>
              <a:endParaRPr lang="en-US" altLang="zh-CN" dirty="0">
                <a:latin typeface="Huawei Sans" panose="020C0503030203020204" pitchFamily="34" charset="0"/>
              </a:endParaRPr>
            </a:p>
          </p:txBody>
        </p:sp>
        <p:sp>
          <p:nvSpPr>
            <p:cNvPr id="105" name="文本框 338">
              <a:extLst>
                <a:ext uri="{FF2B5EF4-FFF2-40B4-BE49-F238E27FC236}">
                  <a16:creationId xmlns:a16="http://schemas.microsoft.com/office/drawing/2014/main" id="{0383D8CA-3F4D-B32D-A103-B3A871F90F59}"/>
                </a:ext>
              </a:extLst>
            </p:cNvPr>
            <p:cNvSpPr txBox="1"/>
            <p:nvPr/>
          </p:nvSpPr>
          <p:spPr>
            <a:xfrm>
              <a:off x="3721866" y="5082363"/>
              <a:ext cx="483441" cy="369332"/>
            </a:xfrm>
            <a:prstGeom prst="rect">
              <a:avLst/>
            </a:prstGeom>
            <a:noFill/>
          </p:spPr>
          <p:txBody>
            <a:bodyPr wrap="square" rtlCol="0">
              <a:noAutofit/>
            </a:bodyPr>
            <a:lstStyle/>
            <a:p>
              <a:pPr fontAlgn="ctr"/>
              <a:r>
                <a:rPr lang="en-US" dirty="0">
                  <a:latin typeface="Huawei Sans" panose="020C0503030203020204" pitchFamily="34" charset="0"/>
                </a:rPr>
                <a:t>B</a:t>
              </a:r>
              <a:endParaRPr lang="en-US" altLang="zh-CN" dirty="0">
                <a:latin typeface="Huawei Sans" panose="020C0503030203020204" pitchFamily="34" charset="0"/>
              </a:endParaRPr>
            </a:p>
          </p:txBody>
        </p:sp>
        <p:sp>
          <p:nvSpPr>
            <p:cNvPr id="106" name="文本框 339">
              <a:extLst>
                <a:ext uri="{FF2B5EF4-FFF2-40B4-BE49-F238E27FC236}">
                  <a16:creationId xmlns:a16="http://schemas.microsoft.com/office/drawing/2014/main" id="{40EFC526-D544-08B4-DA0C-C901C4048DA2}"/>
                </a:ext>
              </a:extLst>
            </p:cNvPr>
            <p:cNvSpPr txBox="1"/>
            <p:nvPr/>
          </p:nvSpPr>
          <p:spPr>
            <a:xfrm>
              <a:off x="5319945" y="5082363"/>
              <a:ext cx="483441" cy="369332"/>
            </a:xfrm>
            <a:prstGeom prst="rect">
              <a:avLst/>
            </a:prstGeom>
            <a:noFill/>
          </p:spPr>
          <p:txBody>
            <a:bodyPr wrap="square" rtlCol="0">
              <a:noAutofit/>
            </a:bodyPr>
            <a:lstStyle/>
            <a:p>
              <a:pPr fontAlgn="ctr"/>
              <a:r>
                <a:rPr lang="en-US" dirty="0">
                  <a:latin typeface="Huawei Sans" panose="020C0503030203020204" pitchFamily="34" charset="0"/>
                </a:rPr>
                <a:t>C</a:t>
              </a:r>
              <a:endParaRPr lang="en-US" altLang="zh-CN" dirty="0">
                <a:latin typeface="Huawei Sans" panose="020C0503030203020204" pitchFamily="34" charset="0"/>
              </a:endParaRPr>
            </a:p>
          </p:txBody>
        </p:sp>
        <p:sp>
          <p:nvSpPr>
            <p:cNvPr id="107" name="文本框 340">
              <a:extLst>
                <a:ext uri="{FF2B5EF4-FFF2-40B4-BE49-F238E27FC236}">
                  <a16:creationId xmlns:a16="http://schemas.microsoft.com/office/drawing/2014/main" id="{71E90FF4-8F2E-8B8C-FA98-F2DD2FD41238}"/>
                </a:ext>
              </a:extLst>
            </p:cNvPr>
            <p:cNvSpPr txBox="1"/>
            <p:nvPr/>
          </p:nvSpPr>
          <p:spPr>
            <a:xfrm>
              <a:off x="6899348" y="5082363"/>
              <a:ext cx="483441" cy="369332"/>
            </a:xfrm>
            <a:prstGeom prst="rect">
              <a:avLst/>
            </a:prstGeom>
            <a:noFill/>
          </p:spPr>
          <p:txBody>
            <a:bodyPr wrap="square" rtlCol="0">
              <a:noAutofit/>
            </a:bodyPr>
            <a:lstStyle/>
            <a:p>
              <a:pPr fontAlgn="ctr"/>
              <a:r>
                <a:rPr lang="en-US" dirty="0">
                  <a:latin typeface="Huawei Sans" panose="020C0503030203020204" pitchFamily="34" charset="0"/>
                </a:rPr>
                <a:t>D</a:t>
              </a:r>
              <a:endParaRPr lang="en-US" altLang="zh-CN" dirty="0">
                <a:latin typeface="Huawei Sans" panose="020C0503030203020204" pitchFamily="34" charset="0"/>
              </a:endParaRPr>
            </a:p>
          </p:txBody>
        </p:sp>
        <p:sp>
          <p:nvSpPr>
            <p:cNvPr id="108" name="文本框 341">
              <a:extLst>
                <a:ext uri="{FF2B5EF4-FFF2-40B4-BE49-F238E27FC236}">
                  <a16:creationId xmlns:a16="http://schemas.microsoft.com/office/drawing/2014/main" id="{18CE80FE-7B00-F9C2-9DE2-5945829DE0A8}"/>
                </a:ext>
              </a:extLst>
            </p:cNvPr>
            <p:cNvSpPr txBox="1"/>
            <p:nvPr/>
          </p:nvSpPr>
          <p:spPr>
            <a:xfrm>
              <a:off x="8528172" y="5082363"/>
              <a:ext cx="483441" cy="369332"/>
            </a:xfrm>
            <a:prstGeom prst="rect">
              <a:avLst/>
            </a:prstGeom>
            <a:noFill/>
          </p:spPr>
          <p:txBody>
            <a:bodyPr wrap="square" rtlCol="0">
              <a:noAutofit/>
            </a:bodyPr>
            <a:lstStyle/>
            <a:p>
              <a:pPr fontAlgn="ctr"/>
              <a:r>
                <a:rPr lang="en-US" dirty="0">
                  <a:latin typeface="Huawei Sans" panose="020C0503030203020204" pitchFamily="34" charset="0"/>
                </a:rPr>
                <a:t>E</a:t>
              </a: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2495617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ctr"/>
            <a:r>
              <a:rPr lang="pt" dirty="0">
                <a:latin typeface="Huawei Sans" panose="020C0503030203020204" pitchFamily="34" charset="0"/>
              </a:rPr>
              <a:t>Processo de geração de alarme TU-AIS</a:t>
            </a:r>
            <a:endParaRPr lang="en-US" altLang="zh-CN" dirty="0">
              <a:latin typeface="Huawei Sans" panose="020C0503030203020204" pitchFamily="34" charset="0"/>
            </a:endParaRPr>
          </a:p>
        </p:txBody>
      </p:sp>
      <p:grpSp>
        <p:nvGrpSpPr>
          <p:cNvPr id="2" name="组合 1"/>
          <p:cNvGrpSpPr/>
          <p:nvPr/>
        </p:nvGrpSpPr>
        <p:grpSpPr>
          <a:xfrm>
            <a:off x="3001310" y="1328941"/>
            <a:ext cx="7013493" cy="4774793"/>
            <a:chOff x="3202172" y="1247555"/>
            <a:chExt cx="7013493" cy="4774793"/>
          </a:xfrm>
        </p:grpSpPr>
        <p:grpSp>
          <p:nvGrpSpPr>
            <p:cNvPr id="53" name="组合 52"/>
            <p:cNvGrpSpPr/>
            <p:nvPr/>
          </p:nvGrpSpPr>
          <p:grpSpPr>
            <a:xfrm>
              <a:off x="4453265" y="1247555"/>
              <a:ext cx="1299089" cy="600555"/>
              <a:chOff x="7047468" y="1674811"/>
              <a:chExt cx="1299089" cy="600555"/>
            </a:xfrm>
          </p:grpSpPr>
          <p:sp>
            <p:nvSpPr>
              <p:cNvPr id="33" name="椭圆 32"/>
              <p:cNvSpPr/>
              <p:nvPr/>
            </p:nvSpPr>
            <p:spPr>
              <a:xfrm>
                <a:off x="7047468" y="1674811"/>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12" name="Rectangle 23"/>
              <p:cNvSpPr>
                <a:spLocks noChangeArrowheads="1"/>
              </p:cNvSpPr>
              <p:nvPr/>
            </p:nvSpPr>
            <p:spPr bwMode="auto">
              <a:xfrm>
                <a:off x="7398695" y="1818869"/>
                <a:ext cx="654025" cy="276999"/>
              </a:xfrm>
              <a:prstGeom prst="rect">
                <a:avLst/>
              </a:prstGeom>
              <a:noFill/>
              <a:ln w="9525">
                <a:noFill/>
                <a:miter lim="800000"/>
              </a:ln>
            </p:spPr>
            <p:txBody>
              <a:bodyPr wrap="none" lIns="0" tIns="0" rIns="0" bIns="0" anchor="ctr">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R-LOS</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sp>
          <p:nvSpPr>
            <p:cNvPr id="20" name="Line 33"/>
            <p:cNvSpPr>
              <a:spLocks noChangeShapeType="1"/>
            </p:cNvSpPr>
            <p:nvPr/>
          </p:nvSpPr>
          <p:spPr bwMode="auto">
            <a:xfrm>
              <a:off x="5174504" y="1867379"/>
              <a:ext cx="350901" cy="653953"/>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sp>
          <p:nvSpPr>
            <p:cNvPr id="21" name="Line 34"/>
            <p:cNvSpPr>
              <a:spLocks noChangeShapeType="1"/>
            </p:cNvSpPr>
            <p:nvPr/>
          </p:nvSpPr>
          <p:spPr bwMode="auto">
            <a:xfrm flipH="1">
              <a:off x="6213889" y="1824848"/>
              <a:ext cx="256014" cy="754520"/>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sp>
          <p:nvSpPr>
            <p:cNvPr id="22" name="Line 35"/>
            <p:cNvSpPr>
              <a:spLocks noChangeShapeType="1"/>
            </p:cNvSpPr>
            <p:nvPr/>
          </p:nvSpPr>
          <p:spPr bwMode="auto">
            <a:xfrm>
              <a:off x="4396275" y="2923182"/>
              <a:ext cx="676275" cy="735013"/>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sp>
          <p:nvSpPr>
            <p:cNvPr id="23" name="Line 36"/>
            <p:cNvSpPr>
              <a:spLocks noChangeShapeType="1"/>
            </p:cNvSpPr>
            <p:nvPr/>
          </p:nvSpPr>
          <p:spPr bwMode="auto">
            <a:xfrm flipH="1">
              <a:off x="5703142" y="3077375"/>
              <a:ext cx="14288" cy="515972"/>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sp>
          <p:nvSpPr>
            <p:cNvPr id="24" name="Line 37"/>
            <p:cNvSpPr>
              <a:spLocks noChangeShapeType="1"/>
            </p:cNvSpPr>
            <p:nvPr/>
          </p:nvSpPr>
          <p:spPr bwMode="auto">
            <a:xfrm>
              <a:off x="3822945" y="4246438"/>
              <a:ext cx="1880197" cy="1302355"/>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sp>
          <p:nvSpPr>
            <p:cNvPr id="25" name="Line 38"/>
            <p:cNvSpPr>
              <a:spLocks noChangeShapeType="1"/>
            </p:cNvSpPr>
            <p:nvPr/>
          </p:nvSpPr>
          <p:spPr bwMode="auto">
            <a:xfrm>
              <a:off x="5598150" y="4155066"/>
              <a:ext cx="449635" cy="1306413"/>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sp>
          <p:nvSpPr>
            <p:cNvPr id="26" name="Line 39"/>
            <p:cNvSpPr>
              <a:spLocks noChangeShapeType="1"/>
            </p:cNvSpPr>
            <p:nvPr/>
          </p:nvSpPr>
          <p:spPr bwMode="auto">
            <a:xfrm flipH="1">
              <a:off x="6315420" y="4174147"/>
              <a:ext cx="581819" cy="1287333"/>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sp>
          <p:nvSpPr>
            <p:cNvPr id="27" name="Line 40"/>
            <p:cNvSpPr>
              <a:spLocks noChangeShapeType="1"/>
            </p:cNvSpPr>
            <p:nvPr/>
          </p:nvSpPr>
          <p:spPr bwMode="auto">
            <a:xfrm flipH="1">
              <a:off x="6660063" y="4144433"/>
              <a:ext cx="1439764" cy="1393727"/>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sp>
          <p:nvSpPr>
            <p:cNvPr id="28" name="Line 41"/>
            <p:cNvSpPr>
              <a:spLocks noChangeShapeType="1"/>
            </p:cNvSpPr>
            <p:nvPr/>
          </p:nvSpPr>
          <p:spPr bwMode="auto">
            <a:xfrm flipH="1">
              <a:off x="6877354" y="4244882"/>
              <a:ext cx="2415502" cy="1416060"/>
            </a:xfrm>
            <a:prstGeom prst="line">
              <a:avLst/>
            </a:prstGeom>
            <a:noFill/>
            <a:ln w="25400">
              <a:solidFill>
                <a:schemeClr val="tx1"/>
              </a:solidFill>
              <a:round/>
              <a:tailEnd type="stealth" w="lg" len="lg"/>
            </a:ln>
          </p:spPr>
          <p:txBody>
            <a:bodyPr>
              <a:noAutofit/>
            </a:bodyPr>
            <a:lstStyle/>
            <a:p>
              <a:pPr fontAlgn="ctr"/>
              <a:endParaRPr lang="en-US" altLang="zh-CN" sz="1600" dirty="0">
                <a:latin typeface="Huawei Sans" panose="020C0503030203020204" pitchFamily="34" charset="0"/>
              </a:endParaRPr>
            </a:p>
          </p:txBody>
        </p:sp>
        <p:grpSp>
          <p:nvGrpSpPr>
            <p:cNvPr id="54" name="组合 53"/>
            <p:cNvGrpSpPr/>
            <p:nvPr/>
          </p:nvGrpSpPr>
          <p:grpSpPr>
            <a:xfrm>
              <a:off x="6103581" y="1247555"/>
              <a:ext cx="1299089" cy="600555"/>
              <a:chOff x="8637915" y="1656703"/>
              <a:chExt cx="1299089" cy="600555"/>
            </a:xfrm>
          </p:grpSpPr>
          <p:sp>
            <p:nvSpPr>
              <p:cNvPr id="34" name="椭圆 33"/>
              <p:cNvSpPr/>
              <p:nvPr/>
            </p:nvSpPr>
            <p:spPr>
              <a:xfrm>
                <a:off x="8637915" y="1656703"/>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13" name="Rectangle 24"/>
              <p:cNvSpPr>
                <a:spLocks noChangeArrowheads="1"/>
              </p:cNvSpPr>
              <p:nvPr/>
            </p:nvSpPr>
            <p:spPr bwMode="auto">
              <a:xfrm>
                <a:off x="9005677" y="1832612"/>
                <a:ext cx="652423" cy="276999"/>
              </a:xfrm>
              <a:prstGeom prst="rect">
                <a:avLst/>
              </a:prstGeom>
              <a:noFill/>
              <a:ln w="9525">
                <a:noFill/>
                <a:miter lim="800000"/>
              </a:ln>
            </p:spPr>
            <p:txBody>
              <a:bodyPr wrap="none" lIns="0" tIns="0" rIns="0" bIns="0" anchor="ctr">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R-LOF</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grpSp>
          <p:nvGrpSpPr>
            <p:cNvPr id="51" name="组合 50"/>
            <p:cNvGrpSpPr/>
            <p:nvPr/>
          </p:nvGrpSpPr>
          <p:grpSpPr>
            <a:xfrm>
              <a:off x="5174504" y="2491102"/>
              <a:ext cx="1299089" cy="600555"/>
              <a:chOff x="7885440" y="2671420"/>
              <a:chExt cx="1299089" cy="600555"/>
            </a:xfrm>
          </p:grpSpPr>
          <p:sp>
            <p:nvSpPr>
              <p:cNvPr id="36" name="椭圆 35"/>
              <p:cNvSpPr/>
              <p:nvPr/>
            </p:nvSpPr>
            <p:spPr>
              <a:xfrm>
                <a:off x="7885440" y="2671420"/>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37" name="Rectangle 24"/>
              <p:cNvSpPr>
                <a:spLocks noChangeArrowheads="1"/>
              </p:cNvSpPr>
              <p:nvPr/>
            </p:nvSpPr>
            <p:spPr bwMode="auto">
              <a:xfrm>
                <a:off x="8155385" y="2848255"/>
                <a:ext cx="769441" cy="276999"/>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MS-AIS</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grpSp>
          <p:nvGrpSpPr>
            <p:cNvPr id="52" name="组合 51"/>
            <p:cNvGrpSpPr/>
            <p:nvPr/>
          </p:nvGrpSpPr>
          <p:grpSpPr>
            <a:xfrm>
              <a:off x="3680409" y="2508302"/>
              <a:ext cx="1299089" cy="603617"/>
              <a:chOff x="5929640" y="2627109"/>
              <a:chExt cx="1299089" cy="603617"/>
            </a:xfrm>
          </p:grpSpPr>
          <p:sp>
            <p:nvSpPr>
              <p:cNvPr id="35" name="椭圆 34"/>
              <p:cNvSpPr/>
              <p:nvPr/>
            </p:nvSpPr>
            <p:spPr>
              <a:xfrm>
                <a:off x="5929640" y="2627109"/>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solidFill>
                    <a:schemeClr val="bg1"/>
                  </a:solidFill>
                  <a:latin typeface="Huawei Sans" panose="020C0503030203020204" pitchFamily="34" charset="0"/>
                </a:endParaRPr>
              </a:p>
            </p:txBody>
          </p:sp>
          <p:sp>
            <p:nvSpPr>
              <p:cNvPr id="38" name="Rectangle 24"/>
              <p:cNvSpPr>
                <a:spLocks noChangeArrowheads="1"/>
              </p:cNvSpPr>
              <p:nvPr/>
            </p:nvSpPr>
            <p:spPr bwMode="auto">
              <a:xfrm>
                <a:off x="6121036" y="2676728"/>
                <a:ext cx="955390" cy="553998"/>
              </a:xfrm>
              <a:prstGeom prst="rect">
                <a:avLst/>
              </a:prstGeom>
              <a:noFill/>
              <a:ln w="9525">
                <a:noFill/>
                <a:miter lim="800000"/>
              </a:ln>
            </p:spPr>
            <p:txBody>
              <a:bodyPr wrap="none" lIns="0" tIns="0" rIns="0" bIns="0">
                <a:noAutofit/>
              </a:bodyPr>
              <a:lstStyle/>
              <a:p>
                <a:pPr algn="ctr" fontAlgn="ctr"/>
                <a:r>
                  <a:rPr lang="pt" sz="1600" dirty="0">
                    <a:solidFill>
                      <a:schemeClr val="bg1"/>
                    </a:solidFill>
                    <a:latin typeface="Huawei Sans" panose="020C0503030203020204" pitchFamily="34" charset="0"/>
                  </a:rPr>
                  <a:t>MS-EXC</a:t>
                </a:r>
              </a:p>
              <a:p>
                <a:pPr algn="ctr" fontAlgn="ctr"/>
                <a:r>
                  <a:rPr lang="pt" sz="1600" dirty="0">
                    <a:solidFill>
                      <a:schemeClr val="bg1"/>
                    </a:solidFill>
                    <a:latin typeface="Huawei Sans" panose="020C0503030203020204" pitchFamily="34" charset="0"/>
                  </a:rPr>
                  <a:t>B2-OVER</a:t>
                </a:r>
                <a:endParaRPr kumimoji="1" lang="en-US" altLang="zh-CN" sz="1600" dirty="0">
                  <a:solidFill>
                    <a:schemeClr val="bg1"/>
                  </a:solidFill>
                  <a:latin typeface="Huawei Sans" panose="020C0503030203020204" pitchFamily="34" charset="0"/>
                  <a:ea typeface="方正兰亭黑简体" panose="02000000000000000000" pitchFamily="2" charset="-122"/>
                </a:endParaRPr>
              </a:p>
            </p:txBody>
          </p:sp>
        </p:grpSp>
        <p:grpSp>
          <p:nvGrpSpPr>
            <p:cNvPr id="50" name="组合 49"/>
            <p:cNvGrpSpPr/>
            <p:nvPr/>
          </p:nvGrpSpPr>
          <p:grpSpPr>
            <a:xfrm>
              <a:off x="8916576" y="3614613"/>
              <a:ext cx="1299089" cy="600555"/>
              <a:chOff x="10382929" y="3785708"/>
              <a:chExt cx="1299089" cy="600555"/>
            </a:xfrm>
          </p:grpSpPr>
          <p:sp>
            <p:nvSpPr>
              <p:cNvPr id="39" name="椭圆 38"/>
              <p:cNvSpPr/>
              <p:nvPr/>
            </p:nvSpPr>
            <p:spPr>
              <a:xfrm>
                <a:off x="10382929" y="3785708"/>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40" name="Rectangle 31"/>
              <p:cNvSpPr>
                <a:spLocks noChangeArrowheads="1"/>
              </p:cNvSpPr>
              <p:nvPr/>
            </p:nvSpPr>
            <p:spPr bwMode="auto">
              <a:xfrm>
                <a:off x="10645602" y="3968121"/>
                <a:ext cx="852798" cy="276999"/>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HP-SLM</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grpSp>
          <p:nvGrpSpPr>
            <p:cNvPr id="49" name="组合 48"/>
            <p:cNvGrpSpPr/>
            <p:nvPr/>
          </p:nvGrpSpPr>
          <p:grpSpPr>
            <a:xfrm>
              <a:off x="7532330" y="3603754"/>
              <a:ext cx="1299089" cy="600555"/>
              <a:chOff x="8935129" y="3755546"/>
              <a:chExt cx="1299089" cy="600555"/>
            </a:xfrm>
          </p:grpSpPr>
          <p:sp>
            <p:nvSpPr>
              <p:cNvPr id="41" name="椭圆 40"/>
              <p:cNvSpPr/>
              <p:nvPr/>
            </p:nvSpPr>
            <p:spPr>
              <a:xfrm>
                <a:off x="8935129" y="3755546"/>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17" name="Rectangle 30"/>
              <p:cNvSpPr>
                <a:spLocks noChangeArrowheads="1"/>
              </p:cNvSpPr>
              <p:nvPr/>
            </p:nvSpPr>
            <p:spPr bwMode="auto">
              <a:xfrm>
                <a:off x="9184529" y="3917710"/>
                <a:ext cx="807913" cy="276999"/>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HP-TIM</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grpSp>
          <p:nvGrpSpPr>
            <p:cNvPr id="48" name="组合 47"/>
            <p:cNvGrpSpPr/>
            <p:nvPr/>
          </p:nvGrpSpPr>
          <p:grpSpPr>
            <a:xfrm>
              <a:off x="6203401" y="3573592"/>
              <a:ext cx="1299089" cy="600555"/>
              <a:chOff x="7342626" y="3767600"/>
              <a:chExt cx="1299089" cy="600555"/>
            </a:xfrm>
          </p:grpSpPr>
          <p:sp>
            <p:nvSpPr>
              <p:cNvPr id="42" name="椭圆 41"/>
              <p:cNvSpPr/>
              <p:nvPr/>
            </p:nvSpPr>
            <p:spPr>
              <a:xfrm>
                <a:off x="7342626" y="3767600"/>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16" name="Rectangle 29"/>
              <p:cNvSpPr>
                <a:spLocks noChangeArrowheads="1"/>
              </p:cNvSpPr>
              <p:nvPr/>
            </p:nvSpPr>
            <p:spPr bwMode="auto">
              <a:xfrm>
                <a:off x="7532588" y="3929766"/>
                <a:ext cx="1049967" cy="276999"/>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HP-UNEQ</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grpSp>
          <p:nvGrpSpPr>
            <p:cNvPr id="55" name="组合 54"/>
            <p:cNvGrpSpPr/>
            <p:nvPr/>
          </p:nvGrpSpPr>
          <p:grpSpPr>
            <a:xfrm>
              <a:off x="4858054" y="3573979"/>
              <a:ext cx="1299089" cy="600555"/>
              <a:chOff x="4226316" y="3648781"/>
              <a:chExt cx="1299089" cy="600555"/>
            </a:xfrm>
          </p:grpSpPr>
          <p:sp>
            <p:nvSpPr>
              <p:cNvPr id="43" name="椭圆 42"/>
              <p:cNvSpPr/>
              <p:nvPr/>
            </p:nvSpPr>
            <p:spPr>
              <a:xfrm>
                <a:off x="4226316" y="3648781"/>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15" name="Rectangle 28"/>
              <p:cNvSpPr>
                <a:spLocks noChangeArrowheads="1"/>
              </p:cNvSpPr>
              <p:nvPr/>
            </p:nvSpPr>
            <p:spPr bwMode="auto">
              <a:xfrm>
                <a:off x="4549923" y="3810945"/>
                <a:ext cx="750205" cy="276999"/>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AU-AIS</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grpSp>
          <p:nvGrpSpPr>
            <p:cNvPr id="46" name="组合 45"/>
            <p:cNvGrpSpPr/>
            <p:nvPr/>
          </p:nvGrpSpPr>
          <p:grpSpPr>
            <a:xfrm>
              <a:off x="3202172" y="3629026"/>
              <a:ext cx="1299089" cy="600555"/>
              <a:chOff x="4246657" y="3703946"/>
              <a:chExt cx="1299089" cy="600555"/>
            </a:xfrm>
          </p:grpSpPr>
          <p:sp>
            <p:nvSpPr>
              <p:cNvPr id="44" name="椭圆 43"/>
              <p:cNvSpPr/>
              <p:nvPr/>
            </p:nvSpPr>
            <p:spPr>
              <a:xfrm>
                <a:off x="4246657" y="3703946"/>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14" name="Rectangle 27"/>
              <p:cNvSpPr>
                <a:spLocks noChangeArrowheads="1"/>
              </p:cNvSpPr>
              <p:nvPr/>
            </p:nvSpPr>
            <p:spPr bwMode="auto">
              <a:xfrm>
                <a:off x="4481840" y="3844632"/>
                <a:ext cx="839974" cy="276999"/>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AU-LOP</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sp>
          <p:nvSpPr>
            <p:cNvPr id="45" name="椭圆 44"/>
            <p:cNvSpPr/>
            <p:nvPr/>
          </p:nvSpPr>
          <p:spPr>
            <a:xfrm>
              <a:off x="5578266" y="5421793"/>
              <a:ext cx="1299089" cy="60055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19" name="Rectangle 32"/>
            <p:cNvSpPr>
              <a:spLocks noChangeArrowheads="1"/>
            </p:cNvSpPr>
            <p:nvPr/>
          </p:nvSpPr>
          <p:spPr bwMode="auto">
            <a:xfrm>
              <a:off x="5875509" y="5583958"/>
              <a:ext cx="729367" cy="276999"/>
            </a:xfrm>
            <a:prstGeom prst="rect">
              <a:avLst/>
            </a:prstGeom>
            <a:noFill/>
            <a:ln w="9525">
              <a:noFill/>
              <a:miter lim="800000"/>
            </a:ln>
          </p:spPr>
          <p:txBody>
            <a:bodyPr wrap="none" lIns="0" tIns="0" rIns="0" bIns="0">
              <a:noAutofit/>
            </a:bodyPr>
            <a:lstStyle/>
            <a:p>
              <a:pPr fontAlgn="ctr">
                <a:lnSpc>
                  <a:spcPct val="100000"/>
                </a:lnSpc>
                <a:spcAft>
                  <a:spcPct val="0"/>
                </a:spcAft>
                <a:buSzTx/>
                <a:buFontTx/>
                <a:buNone/>
              </a:pPr>
              <a:r>
                <a:rPr lang="pt" sz="1600" b="0" dirty="0">
                  <a:solidFill>
                    <a:schemeClr val="bg1"/>
                  </a:solidFill>
                  <a:latin typeface="Huawei Sans" panose="020C0503030203020204" pitchFamily="34" charset="0"/>
                </a:rPr>
                <a:t>TU-AIS</a:t>
              </a:r>
              <a:endParaRPr kumimoji="1" lang="en-US" altLang="zh-CN" b="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123969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ctr"/>
            <a:r>
              <a:rPr lang="pt" dirty="0">
                <a:latin typeface="Huawei Sans" panose="020C0503030203020204" pitchFamily="34" charset="0"/>
              </a:rPr>
              <a:t>Aplicação de monitoramento de desempenho de erros de bits durante a manutenção</a:t>
            </a:r>
            <a:endParaRPr lang="en-US" dirty="0">
              <a:latin typeface="Huawei Sans" panose="020C0503030203020204" pitchFamily="34" charset="0"/>
            </a:endParaRPr>
          </a:p>
        </p:txBody>
      </p:sp>
      <p:sp>
        <p:nvSpPr>
          <p:cNvPr id="4" name="Rectangle 49"/>
          <p:cNvSpPr txBox="1">
            <a:spLocks noChangeArrowheads="1"/>
          </p:cNvSpPr>
          <p:nvPr/>
        </p:nvSpPr>
        <p:spPr bwMode="auto">
          <a:xfrm>
            <a:off x="2207017" y="4796903"/>
            <a:ext cx="7929562" cy="1439862"/>
          </a:xfrm>
          <a:prstGeom prst="rect">
            <a:avLst/>
          </a:prstGeom>
          <a:noFill/>
          <a:ln w="9525">
            <a:noFill/>
            <a:miter lim="800000"/>
          </a:ln>
        </p:spPr>
        <p:txBody>
          <a:bodyPr vert="horz" wrap="square" lIns="80141" tIns="40071" rIns="80141" bIns="40071" numCol="1" anchor="t" anchorCtr="0" compatLnSpc="1">
            <a:noAutofit/>
          </a:bodyPr>
          <a:lst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Arial"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Arial"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Arial"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Arial"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Arial"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ct val="130000"/>
              </a:lnSpc>
            </a:pPr>
            <a:r>
              <a:rPr lang="pt" sz="1400" dirty="0">
                <a:latin typeface="Huawei Sans" panose="020C0503030203020204" pitchFamily="34" charset="0"/>
              </a:rPr>
              <a:t>Geralmente, erros de bits de ordem superior podem desencadear erros de bits de ordem inferior. Por exemplo, se ocorrerem erros de bit B1, também ocorrerão erros de bit B2, B3 e V5. No entanto, erros de bits de ordem inferior não são acompanhados de erros de bits de ordem superior. Se houver erros de bit V5, os erros de bit B3, B2 e B1 não ocorrerão.</a:t>
            </a:r>
            <a:endParaRPr lang="en-US" sz="1400" dirty="0">
              <a:latin typeface="Huawei Sans" panose="020C0503030203020204" pitchFamily="34" charset="0"/>
            </a:endParaRPr>
          </a:p>
        </p:txBody>
      </p:sp>
      <p:grpSp>
        <p:nvGrpSpPr>
          <p:cNvPr id="2" name="组合 1"/>
          <p:cNvGrpSpPr/>
          <p:nvPr/>
        </p:nvGrpSpPr>
        <p:grpSpPr>
          <a:xfrm>
            <a:off x="2243137" y="1570859"/>
            <a:ext cx="7705725" cy="3024188"/>
            <a:chOff x="1660949" y="1642086"/>
            <a:chExt cx="7705725" cy="3024188"/>
          </a:xfrm>
        </p:grpSpPr>
        <p:sp>
          <p:nvSpPr>
            <p:cNvPr id="6" name="Line 5"/>
            <p:cNvSpPr>
              <a:spLocks noChangeShapeType="1"/>
            </p:cNvSpPr>
            <p:nvPr/>
          </p:nvSpPr>
          <p:spPr bwMode="auto">
            <a:xfrm>
              <a:off x="1660949" y="2621753"/>
              <a:ext cx="7705725" cy="1331"/>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7" name="Line 6"/>
            <p:cNvSpPr>
              <a:spLocks noChangeShapeType="1"/>
            </p:cNvSpPr>
            <p:nvPr/>
          </p:nvSpPr>
          <p:spPr bwMode="auto">
            <a:xfrm>
              <a:off x="6225626" y="2109291"/>
              <a:ext cx="1679" cy="1026254"/>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8" name="Line 7"/>
            <p:cNvSpPr>
              <a:spLocks noChangeShapeType="1"/>
            </p:cNvSpPr>
            <p:nvPr/>
          </p:nvSpPr>
          <p:spPr bwMode="auto">
            <a:xfrm>
              <a:off x="3798071" y="2110622"/>
              <a:ext cx="1679" cy="1524074"/>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9" name="Line 8"/>
            <p:cNvSpPr>
              <a:spLocks noChangeShapeType="1"/>
            </p:cNvSpPr>
            <p:nvPr/>
          </p:nvSpPr>
          <p:spPr bwMode="auto">
            <a:xfrm>
              <a:off x="4587110" y="2109291"/>
              <a:ext cx="1679" cy="1026254"/>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10" name="Line 9"/>
            <p:cNvSpPr>
              <a:spLocks noChangeShapeType="1"/>
            </p:cNvSpPr>
            <p:nvPr/>
          </p:nvSpPr>
          <p:spPr bwMode="auto">
            <a:xfrm>
              <a:off x="6996198" y="2110622"/>
              <a:ext cx="1679" cy="1524074"/>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11" name="Line 10"/>
            <p:cNvSpPr>
              <a:spLocks noChangeShapeType="1"/>
            </p:cNvSpPr>
            <p:nvPr/>
          </p:nvSpPr>
          <p:spPr bwMode="auto">
            <a:xfrm>
              <a:off x="7802026" y="2110622"/>
              <a:ext cx="1679" cy="2072474"/>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12" name="Line 11"/>
            <p:cNvSpPr>
              <a:spLocks noChangeShapeType="1"/>
            </p:cNvSpPr>
            <p:nvPr/>
          </p:nvSpPr>
          <p:spPr bwMode="auto">
            <a:xfrm>
              <a:off x="2970419" y="2110622"/>
              <a:ext cx="1679" cy="2072474"/>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13" name="Line 12"/>
            <p:cNvSpPr>
              <a:spLocks noChangeShapeType="1"/>
            </p:cNvSpPr>
            <p:nvPr/>
          </p:nvSpPr>
          <p:spPr bwMode="auto">
            <a:xfrm>
              <a:off x="2146124" y="2111953"/>
              <a:ext cx="1679" cy="2554321"/>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14" name="Line 13"/>
            <p:cNvSpPr>
              <a:spLocks noChangeShapeType="1"/>
            </p:cNvSpPr>
            <p:nvPr/>
          </p:nvSpPr>
          <p:spPr bwMode="auto">
            <a:xfrm>
              <a:off x="8676684" y="2111953"/>
              <a:ext cx="1679" cy="2554321"/>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15" name="Line 14"/>
            <p:cNvSpPr>
              <a:spLocks noChangeShapeType="1"/>
            </p:cNvSpPr>
            <p:nvPr/>
          </p:nvSpPr>
          <p:spPr bwMode="auto">
            <a:xfrm>
              <a:off x="4572001" y="3043701"/>
              <a:ext cx="1667056" cy="1331"/>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16" name="Freeform 15"/>
            <p:cNvSpPr/>
            <p:nvPr/>
          </p:nvSpPr>
          <p:spPr bwMode="auto">
            <a:xfrm>
              <a:off x="5985556" y="3003769"/>
              <a:ext cx="280361" cy="81195"/>
            </a:xfrm>
            <a:custGeom>
              <a:avLst/>
              <a:gdLst>
                <a:gd name="T0" fmla="*/ 0 w 333"/>
                <a:gd name="T1" fmla="*/ 0 h 122"/>
                <a:gd name="T2" fmla="*/ 167 w 333"/>
                <a:gd name="T3" fmla="*/ 31 h 122"/>
                <a:gd name="T4" fmla="*/ 0 w 333"/>
                <a:gd name="T5" fmla="*/ 61 h 122"/>
                <a:gd name="T6" fmla="*/ 0 w 333"/>
                <a:gd name="T7" fmla="*/ 0 h 122"/>
                <a:gd name="T8" fmla="*/ 0 60000 65536"/>
                <a:gd name="T9" fmla="*/ 0 60000 65536"/>
                <a:gd name="T10" fmla="*/ 0 60000 65536"/>
                <a:gd name="T11" fmla="*/ 0 60000 65536"/>
                <a:gd name="T12" fmla="*/ 0 w 333"/>
                <a:gd name="T13" fmla="*/ 0 h 122"/>
                <a:gd name="T14" fmla="*/ 333 w 333"/>
                <a:gd name="T15" fmla="*/ 122 h 122"/>
              </a:gdLst>
              <a:ahLst/>
              <a:cxnLst>
                <a:cxn ang="T8">
                  <a:pos x="T0" y="T1"/>
                </a:cxn>
                <a:cxn ang="T9">
                  <a:pos x="T2" y="T3"/>
                </a:cxn>
                <a:cxn ang="T10">
                  <a:pos x="T4" y="T5"/>
                </a:cxn>
                <a:cxn ang="T11">
                  <a:pos x="T6" y="T7"/>
                </a:cxn>
              </a:cxnLst>
              <a:rect l="T12" t="T13" r="T14" b="T15"/>
              <a:pathLst>
                <a:path w="333" h="122">
                  <a:moveTo>
                    <a:pt x="0" y="0"/>
                  </a:moveTo>
                  <a:lnTo>
                    <a:pt x="333" y="61"/>
                  </a:lnTo>
                  <a:lnTo>
                    <a:pt x="0" y="122"/>
                  </a:lnTo>
                  <a:lnTo>
                    <a:pt x="0" y="0"/>
                  </a:lnTo>
                  <a:close/>
                </a:path>
              </a:pathLst>
            </a:custGeom>
            <a:solidFill>
              <a:schemeClr val="bg2">
                <a:lumMod val="90000"/>
              </a:schemeClr>
            </a:solidFill>
            <a:ln w="381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17" name="Freeform 16"/>
            <p:cNvSpPr/>
            <p:nvPr/>
          </p:nvSpPr>
          <p:spPr bwMode="auto">
            <a:xfrm>
              <a:off x="4545140" y="3003769"/>
              <a:ext cx="278682" cy="81195"/>
            </a:xfrm>
            <a:custGeom>
              <a:avLst/>
              <a:gdLst>
                <a:gd name="T0" fmla="*/ 166 w 333"/>
                <a:gd name="T1" fmla="*/ 61 h 122"/>
                <a:gd name="T2" fmla="*/ 0 w 333"/>
                <a:gd name="T3" fmla="*/ 31 h 122"/>
                <a:gd name="T4" fmla="*/ 166 w 333"/>
                <a:gd name="T5" fmla="*/ 0 h 122"/>
                <a:gd name="T6" fmla="*/ 166 w 333"/>
                <a:gd name="T7" fmla="*/ 61 h 122"/>
                <a:gd name="T8" fmla="*/ 0 60000 65536"/>
                <a:gd name="T9" fmla="*/ 0 60000 65536"/>
                <a:gd name="T10" fmla="*/ 0 60000 65536"/>
                <a:gd name="T11" fmla="*/ 0 60000 65536"/>
                <a:gd name="T12" fmla="*/ 0 w 333"/>
                <a:gd name="T13" fmla="*/ 0 h 122"/>
                <a:gd name="T14" fmla="*/ 333 w 333"/>
                <a:gd name="T15" fmla="*/ 122 h 122"/>
              </a:gdLst>
              <a:ahLst/>
              <a:cxnLst>
                <a:cxn ang="T8">
                  <a:pos x="T0" y="T1"/>
                </a:cxn>
                <a:cxn ang="T9">
                  <a:pos x="T2" y="T3"/>
                </a:cxn>
                <a:cxn ang="T10">
                  <a:pos x="T4" y="T5"/>
                </a:cxn>
                <a:cxn ang="T11">
                  <a:pos x="T6" y="T7"/>
                </a:cxn>
              </a:cxnLst>
              <a:rect l="T12" t="T13" r="T14" b="T15"/>
              <a:pathLst>
                <a:path w="333" h="122">
                  <a:moveTo>
                    <a:pt x="333" y="122"/>
                  </a:moveTo>
                  <a:lnTo>
                    <a:pt x="0" y="61"/>
                  </a:lnTo>
                  <a:lnTo>
                    <a:pt x="333" y="0"/>
                  </a:lnTo>
                  <a:lnTo>
                    <a:pt x="333" y="122"/>
                  </a:lnTo>
                  <a:close/>
                </a:path>
              </a:pathLst>
            </a:custGeom>
            <a:solidFill>
              <a:schemeClr val="bg2">
                <a:lumMod val="90000"/>
              </a:schemeClr>
            </a:solidFill>
            <a:ln w="381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18" name="Line 17"/>
            <p:cNvSpPr>
              <a:spLocks noChangeShapeType="1"/>
            </p:cNvSpPr>
            <p:nvPr/>
          </p:nvSpPr>
          <p:spPr bwMode="auto">
            <a:xfrm>
              <a:off x="3843398" y="3508244"/>
              <a:ext cx="3072217" cy="1331"/>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19" name="Freeform 18"/>
            <p:cNvSpPr/>
            <p:nvPr/>
          </p:nvSpPr>
          <p:spPr bwMode="auto">
            <a:xfrm>
              <a:off x="6663794" y="3468312"/>
              <a:ext cx="278682" cy="81195"/>
            </a:xfrm>
            <a:custGeom>
              <a:avLst/>
              <a:gdLst>
                <a:gd name="T0" fmla="*/ 0 w 334"/>
                <a:gd name="T1" fmla="*/ 0 h 123"/>
                <a:gd name="T2" fmla="*/ 166 w 334"/>
                <a:gd name="T3" fmla="*/ 31 h 123"/>
                <a:gd name="T4" fmla="*/ 0 w 334"/>
                <a:gd name="T5" fmla="*/ 61 h 123"/>
                <a:gd name="T6" fmla="*/ 0 w 334"/>
                <a:gd name="T7" fmla="*/ 0 h 123"/>
                <a:gd name="T8" fmla="*/ 0 60000 65536"/>
                <a:gd name="T9" fmla="*/ 0 60000 65536"/>
                <a:gd name="T10" fmla="*/ 0 60000 65536"/>
                <a:gd name="T11" fmla="*/ 0 60000 65536"/>
                <a:gd name="T12" fmla="*/ 0 w 334"/>
                <a:gd name="T13" fmla="*/ 0 h 123"/>
                <a:gd name="T14" fmla="*/ 334 w 334"/>
                <a:gd name="T15" fmla="*/ 123 h 123"/>
              </a:gdLst>
              <a:ahLst/>
              <a:cxnLst>
                <a:cxn ang="T8">
                  <a:pos x="T0" y="T1"/>
                </a:cxn>
                <a:cxn ang="T9">
                  <a:pos x="T2" y="T3"/>
                </a:cxn>
                <a:cxn ang="T10">
                  <a:pos x="T4" y="T5"/>
                </a:cxn>
                <a:cxn ang="T11">
                  <a:pos x="T6" y="T7"/>
                </a:cxn>
              </a:cxnLst>
              <a:rect l="T12" t="T13" r="T14" b="T15"/>
              <a:pathLst>
                <a:path w="334" h="123">
                  <a:moveTo>
                    <a:pt x="0" y="0"/>
                  </a:moveTo>
                  <a:lnTo>
                    <a:pt x="334" y="62"/>
                  </a:lnTo>
                  <a:lnTo>
                    <a:pt x="0" y="123"/>
                  </a:lnTo>
                  <a:lnTo>
                    <a:pt x="0" y="0"/>
                  </a:lnTo>
                  <a:close/>
                </a:path>
              </a:pathLst>
            </a:custGeom>
            <a:solidFill>
              <a:schemeClr val="bg2">
                <a:lumMod val="90000"/>
              </a:schemeClr>
            </a:solidFill>
            <a:ln w="381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20" name="Freeform 19"/>
            <p:cNvSpPr/>
            <p:nvPr/>
          </p:nvSpPr>
          <p:spPr bwMode="auto">
            <a:xfrm>
              <a:off x="3814859" y="3468312"/>
              <a:ext cx="280361" cy="81195"/>
            </a:xfrm>
            <a:custGeom>
              <a:avLst/>
              <a:gdLst>
                <a:gd name="T0" fmla="*/ 167 w 333"/>
                <a:gd name="T1" fmla="*/ 61 h 123"/>
                <a:gd name="T2" fmla="*/ 0 w 333"/>
                <a:gd name="T3" fmla="*/ 31 h 123"/>
                <a:gd name="T4" fmla="*/ 167 w 333"/>
                <a:gd name="T5" fmla="*/ 0 h 123"/>
                <a:gd name="T6" fmla="*/ 167 w 333"/>
                <a:gd name="T7" fmla="*/ 61 h 123"/>
                <a:gd name="T8" fmla="*/ 0 60000 65536"/>
                <a:gd name="T9" fmla="*/ 0 60000 65536"/>
                <a:gd name="T10" fmla="*/ 0 60000 65536"/>
                <a:gd name="T11" fmla="*/ 0 60000 65536"/>
                <a:gd name="T12" fmla="*/ 0 w 333"/>
                <a:gd name="T13" fmla="*/ 0 h 123"/>
                <a:gd name="T14" fmla="*/ 333 w 333"/>
                <a:gd name="T15" fmla="*/ 123 h 123"/>
              </a:gdLst>
              <a:ahLst/>
              <a:cxnLst>
                <a:cxn ang="T8">
                  <a:pos x="T0" y="T1"/>
                </a:cxn>
                <a:cxn ang="T9">
                  <a:pos x="T2" y="T3"/>
                </a:cxn>
                <a:cxn ang="T10">
                  <a:pos x="T4" y="T5"/>
                </a:cxn>
                <a:cxn ang="T11">
                  <a:pos x="T6" y="T7"/>
                </a:cxn>
              </a:cxnLst>
              <a:rect l="T12" t="T13" r="T14" b="T15"/>
              <a:pathLst>
                <a:path w="333" h="123">
                  <a:moveTo>
                    <a:pt x="333" y="123"/>
                  </a:moveTo>
                  <a:lnTo>
                    <a:pt x="0" y="62"/>
                  </a:lnTo>
                  <a:lnTo>
                    <a:pt x="333" y="0"/>
                  </a:lnTo>
                  <a:lnTo>
                    <a:pt x="333" y="123"/>
                  </a:lnTo>
                  <a:close/>
                </a:path>
              </a:pathLst>
            </a:custGeom>
            <a:solidFill>
              <a:schemeClr val="bg2">
                <a:lumMod val="90000"/>
              </a:schemeClr>
            </a:solidFill>
            <a:ln w="381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21" name="Line 20"/>
            <p:cNvSpPr>
              <a:spLocks noChangeShapeType="1"/>
            </p:cNvSpPr>
            <p:nvPr/>
          </p:nvSpPr>
          <p:spPr bwMode="auto">
            <a:xfrm>
              <a:off x="2972097" y="4004733"/>
              <a:ext cx="4826571" cy="1331"/>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22" name="Freeform 21"/>
            <p:cNvSpPr/>
            <p:nvPr/>
          </p:nvSpPr>
          <p:spPr bwMode="auto">
            <a:xfrm>
              <a:off x="7546847" y="3963470"/>
              <a:ext cx="278682" cy="81195"/>
            </a:xfrm>
            <a:custGeom>
              <a:avLst/>
              <a:gdLst>
                <a:gd name="T0" fmla="*/ 0 w 333"/>
                <a:gd name="T1" fmla="*/ 0 h 122"/>
                <a:gd name="T2" fmla="*/ 166 w 333"/>
                <a:gd name="T3" fmla="*/ 31 h 122"/>
                <a:gd name="T4" fmla="*/ 0 w 333"/>
                <a:gd name="T5" fmla="*/ 61 h 122"/>
                <a:gd name="T6" fmla="*/ 0 w 333"/>
                <a:gd name="T7" fmla="*/ 0 h 122"/>
                <a:gd name="T8" fmla="*/ 0 60000 65536"/>
                <a:gd name="T9" fmla="*/ 0 60000 65536"/>
                <a:gd name="T10" fmla="*/ 0 60000 65536"/>
                <a:gd name="T11" fmla="*/ 0 60000 65536"/>
                <a:gd name="T12" fmla="*/ 0 w 333"/>
                <a:gd name="T13" fmla="*/ 0 h 122"/>
                <a:gd name="T14" fmla="*/ 333 w 333"/>
                <a:gd name="T15" fmla="*/ 122 h 122"/>
              </a:gdLst>
              <a:ahLst/>
              <a:cxnLst>
                <a:cxn ang="T8">
                  <a:pos x="T0" y="T1"/>
                </a:cxn>
                <a:cxn ang="T9">
                  <a:pos x="T2" y="T3"/>
                </a:cxn>
                <a:cxn ang="T10">
                  <a:pos x="T4" y="T5"/>
                </a:cxn>
                <a:cxn ang="T11">
                  <a:pos x="T6" y="T7"/>
                </a:cxn>
              </a:cxnLst>
              <a:rect l="T12" t="T13" r="T14" b="T15"/>
              <a:pathLst>
                <a:path w="333" h="122">
                  <a:moveTo>
                    <a:pt x="0" y="0"/>
                  </a:moveTo>
                  <a:lnTo>
                    <a:pt x="333" y="61"/>
                  </a:lnTo>
                  <a:lnTo>
                    <a:pt x="0" y="122"/>
                  </a:lnTo>
                  <a:lnTo>
                    <a:pt x="0" y="0"/>
                  </a:lnTo>
                  <a:close/>
                </a:path>
              </a:pathLst>
            </a:custGeom>
            <a:solidFill>
              <a:schemeClr val="bg2">
                <a:lumMod val="90000"/>
              </a:schemeClr>
            </a:solidFill>
            <a:ln w="381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23" name="Freeform 22"/>
            <p:cNvSpPr/>
            <p:nvPr/>
          </p:nvSpPr>
          <p:spPr bwMode="auto">
            <a:xfrm>
              <a:off x="2945237" y="3963470"/>
              <a:ext cx="278682" cy="81195"/>
            </a:xfrm>
            <a:custGeom>
              <a:avLst/>
              <a:gdLst>
                <a:gd name="T0" fmla="*/ 166 w 334"/>
                <a:gd name="T1" fmla="*/ 61 h 122"/>
                <a:gd name="T2" fmla="*/ 0 w 334"/>
                <a:gd name="T3" fmla="*/ 31 h 122"/>
                <a:gd name="T4" fmla="*/ 166 w 334"/>
                <a:gd name="T5" fmla="*/ 0 h 122"/>
                <a:gd name="T6" fmla="*/ 166 w 334"/>
                <a:gd name="T7" fmla="*/ 61 h 122"/>
                <a:gd name="T8" fmla="*/ 0 60000 65536"/>
                <a:gd name="T9" fmla="*/ 0 60000 65536"/>
                <a:gd name="T10" fmla="*/ 0 60000 65536"/>
                <a:gd name="T11" fmla="*/ 0 60000 65536"/>
                <a:gd name="T12" fmla="*/ 0 w 334"/>
                <a:gd name="T13" fmla="*/ 0 h 122"/>
                <a:gd name="T14" fmla="*/ 334 w 334"/>
                <a:gd name="T15" fmla="*/ 122 h 122"/>
              </a:gdLst>
              <a:ahLst/>
              <a:cxnLst>
                <a:cxn ang="T8">
                  <a:pos x="T0" y="T1"/>
                </a:cxn>
                <a:cxn ang="T9">
                  <a:pos x="T2" y="T3"/>
                </a:cxn>
                <a:cxn ang="T10">
                  <a:pos x="T4" y="T5"/>
                </a:cxn>
                <a:cxn ang="T11">
                  <a:pos x="T6" y="T7"/>
                </a:cxn>
              </a:cxnLst>
              <a:rect l="T12" t="T13" r="T14" b="T15"/>
              <a:pathLst>
                <a:path w="334" h="122">
                  <a:moveTo>
                    <a:pt x="334" y="122"/>
                  </a:moveTo>
                  <a:lnTo>
                    <a:pt x="0" y="61"/>
                  </a:lnTo>
                  <a:lnTo>
                    <a:pt x="334" y="0"/>
                  </a:lnTo>
                  <a:lnTo>
                    <a:pt x="334" y="122"/>
                  </a:lnTo>
                  <a:close/>
                </a:path>
              </a:pathLst>
            </a:custGeom>
            <a:solidFill>
              <a:schemeClr val="bg2">
                <a:lumMod val="90000"/>
              </a:schemeClr>
            </a:solidFill>
            <a:ln w="381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24" name="Line 23"/>
            <p:cNvSpPr>
              <a:spLocks noChangeShapeType="1"/>
            </p:cNvSpPr>
            <p:nvPr/>
          </p:nvSpPr>
          <p:spPr bwMode="auto">
            <a:xfrm>
              <a:off x="2139409" y="4545147"/>
              <a:ext cx="6540633" cy="1331"/>
            </a:xfrm>
            <a:prstGeom prst="line">
              <a:avLst/>
            </a:prstGeom>
            <a:solidFill>
              <a:schemeClr val="bg2">
                <a:lumMod val="90000"/>
              </a:schemeClr>
            </a:solidFill>
            <a:ln w="38100">
              <a:solidFill>
                <a:schemeClr val="bg1">
                  <a:lumMod val="65000"/>
                </a:schemeClr>
              </a:solidFill>
              <a:round/>
            </a:ln>
          </p:spPr>
          <p:txBody>
            <a:bodyPr>
              <a:noAutofit/>
            </a:bodyPr>
            <a:lstStyle/>
            <a:p>
              <a:pPr fontAlgn="ctr"/>
              <a:endParaRPr lang="en-US" altLang="zh-CN" sz="1400" dirty="0">
                <a:latin typeface="Huawei Sans" panose="020C0503030203020204" pitchFamily="34" charset="0"/>
              </a:endParaRPr>
            </a:p>
          </p:txBody>
        </p:sp>
        <p:sp>
          <p:nvSpPr>
            <p:cNvPr id="25" name="Freeform 24"/>
            <p:cNvSpPr/>
            <p:nvPr/>
          </p:nvSpPr>
          <p:spPr bwMode="auto">
            <a:xfrm>
              <a:off x="8428221" y="4503884"/>
              <a:ext cx="280361" cy="81195"/>
            </a:xfrm>
            <a:custGeom>
              <a:avLst/>
              <a:gdLst>
                <a:gd name="T0" fmla="*/ 0 w 334"/>
                <a:gd name="T1" fmla="*/ 0 h 122"/>
                <a:gd name="T2" fmla="*/ 167 w 334"/>
                <a:gd name="T3" fmla="*/ 31 h 122"/>
                <a:gd name="T4" fmla="*/ 0 w 334"/>
                <a:gd name="T5" fmla="*/ 61 h 122"/>
                <a:gd name="T6" fmla="*/ 0 w 334"/>
                <a:gd name="T7" fmla="*/ 0 h 122"/>
                <a:gd name="T8" fmla="*/ 0 60000 65536"/>
                <a:gd name="T9" fmla="*/ 0 60000 65536"/>
                <a:gd name="T10" fmla="*/ 0 60000 65536"/>
                <a:gd name="T11" fmla="*/ 0 60000 65536"/>
                <a:gd name="T12" fmla="*/ 0 w 334"/>
                <a:gd name="T13" fmla="*/ 0 h 122"/>
                <a:gd name="T14" fmla="*/ 334 w 334"/>
                <a:gd name="T15" fmla="*/ 122 h 122"/>
              </a:gdLst>
              <a:ahLst/>
              <a:cxnLst>
                <a:cxn ang="T8">
                  <a:pos x="T0" y="T1"/>
                </a:cxn>
                <a:cxn ang="T9">
                  <a:pos x="T2" y="T3"/>
                </a:cxn>
                <a:cxn ang="T10">
                  <a:pos x="T4" y="T5"/>
                </a:cxn>
                <a:cxn ang="T11">
                  <a:pos x="T6" y="T7"/>
                </a:cxn>
              </a:cxnLst>
              <a:rect l="T12" t="T13" r="T14" b="T15"/>
              <a:pathLst>
                <a:path w="334" h="122">
                  <a:moveTo>
                    <a:pt x="0" y="0"/>
                  </a:moveTo>
                  <a:lnTo>
                    <a:pt x="334" y="61"/>
                  </a:lnTo>
                  <a:lnTo>
                    <a:pt x="0" y="122"/>
                  </a:lnTo>
                  <a:lnTo>
                    <a:pt x="0" y="0"/>
                  </a:lnTo>
                  <a:close/>
                </a:path>
              </a:pathLst>
            </a:custGeom>
            <a:solidFill>
              <a:schemeClr val="bg2">
                <a:lumMod val="90000"/>
              </a:schemeClr>
            </a:solidFill>
            <a:ln w="381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26" name="Freeform 25"/>
            <p:cNvSpPr/>
            <p:nvPr/>
          </p:nvSpPr>
          <p:spPr bwMode="auto">
            <a:xfrm>
              <a:off x="2110869" y="4503884"/>
              <a:ext cx="280361" cy="81195"/>
            </a:xfrm>
            <a:custGeom>
              <a:avLst/>
              <a:gdLst>
                <a:gd name="T0" fmla="*/ 167 w 333"/>
                <a:gd name="T1" fmla="*/ 61 h 122"/>
                <a:gd name="T2" fmla="*/ 0 w 333"/>
                <a:gd name="T3" fmla="*/ 31 h 122"/>
                <a:gd name="T4" fmla="*/ 167 w 333"/>
                <a:gd name="T5" fmla="*/ 0 h 122"/>
                <a:gd name="T6" fmla="*/ 167 w 333"/>
                <a:gd name="T7" fmla="*/ 61 h 122"/>
                <a:gd name="T8" fmla="*/ 0 60000 65536"/>
                <a:gd name="T9" fmla="*/ 0 60000 65536"/>
                <a:gd name="T10" fmla="*/ 0 60000 65536"/>
                <a:gd name="T11" fmla="*/ 0 60000 65536"/>
                <a:gd name="T12" fmla="*/ 0 w 333"/>
                <a:gd name="T13" fmla="*/ 0 h 122"/>
                <a:gd name="T14" fmla="*/ 333 w 333"/>
                <a:gd name="T15" fmla="*/ 122 h 122"/>
              </a:gdLst>
              <a:ahLst/>
              <a:cxnLst>
                <a:cxn ang="T8">
                  <a:pos x="T0" y="T1"/>
                </a:cxn>
                <a:cxn ang="T9">
                  <a:pos x="T2" y="T3"/>
                </a:cxn>
                <a:cxn ang="T10">
                  <a:pos x="T4" y="T5"/>
                </a:cxn>
                <a:cxn ang="T11">
                  <a:pos x="T6" y="T7"/>
                </a:cxn>
              </a:cxnLst>
              <a:rect l="T12" t="T13" r="T14" b="T15"/>
              <a:pathLst>
                <a:path w="333" h="122">
                  <a:moveTo>
                    <a:pt x="333" y="122"/>
                  </a:moveTo>
                  <a:lnTo>
                    <a:pt x="0" y="61"/>
                  </a:lnTo>
                  <a:lnTo>
                    <a:pt x="333" y="0"/>
                  </a:lnTo>
                  <a:lnTo>
                    <a:pt x="333" y="122"/>
                  </a:lnTo>
                  <a:close/>
                </a:path>
              </a:pathLst>
            </a:custGeom>
            <a:solidFill>
              <a:schemeClr val="bg2">
                <a:lumMod val="90000"/>
              </a:schemeClr>
            </a:solidFill>
            <a:ln w="381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27" name="Rectangle 26"/>
            <p:cNvSpPr>
              <a:spLocks noChangeArrowheads="1"/>
            </p:cNvSpPr>
            <p:nvPr/>
          </p:nvSpPr>
          <p:spPr bwMode="auto">
            <a:xfrm>
              <a:off x="5261990" y="4246987"/>
              <a:ext cx="214887" cy="215633"/>
            </a:xfrm>
            <a:prstGeom prst="rect">
              <a:avLst/>
            </a:prstGeom>
            <a:solidFill>
              <a:srgbClr val="00B0F0"/>
            </a:solidFill>
            <a:ln w="9525">
              <a:noFill/>
              <a:miter lim="800000"/>
            </a:ln>
          </p:spPr>
          <p:txBody>
            <a:bodyPr wrap="none" lIns="0" tIns="0" rIns="0" bIns="0">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V5</a:t>
              </a:r>
              <a:endParaRPr lang="en-US" sz="1400" dirty="0">
                <a:solidFill>
                  <a:schemeClr val="bg1"/>
                </a:solidFill>
                <a:latin typeface="Huawei Sans" panose="020C0503030203020204" pitchFamily="34" charset="0"/>
              </a:endParaRPr>
            </a:p>
          </p:txBody>
        </p:sp>
        <p:sp>
          <p:nvSpPr>
            <p:cNvPr id="28" name="Rectangle 27"/>
            <p:cNvSpPr>
              <a:spLocks noChangeArrowheads="1"/>
            </p:cNvSpPr>
            <p:nvPr/>
          </p:nvSpPr>
          <p:spPr bwMode="auto">
            <a:xfrm>
              <a:off x="5261990" y="2756190"/>
              <a:ext cx="288755" cy="215633"/>
            </a:xfrm>
            <a:prstGeom prst="rect">
              <a:avLst/>
            </a:prstGeom>
            <a:solidFill>
              <a:srgbClr val="00B0F0"/>
            </a:solidFill>
            <a:ln w="9525">
              <a:noFill/>
              <a:miter lim="800000"/>
            </a:ln>
          </p:spPr>
          <p:txBody>
            <a:bodyPr wrap="square" lIns="0" tIns="0" rIns="0" bIns="0">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B1</a:t>
              </a:r>
              <a:endParaRPr lang="en-US" sz="1400" dirty="0">
                <a:solidFill>
                  <a:schemeClr val="bg1"/>
                </a:solidFill>
                <a:latin typeface="Huawei Sans" panose="020C0503030203020204" pitchFamily="34" charset="0"/>
              </a:endParaRPr>
            </a:p>
          </p:txBody>
        </p:sp>
        <p:sp>
          <p:nvSpPr>
            <p:cNvPr id="29" name="Rectangle 28"/>
            <p:cNvSpPr>
              <a:spLocks noChangeArrowheads="1"/>
            </p:cNvSpPr>
            <p:nvPr/>
          </p:nvSpPr>
          <p:spPr bwMode="auto">
            <a:xfrm>
              <a:off x="5261990" y="3208754"/>
              <a:ext cx="288755" cy="215633"/>
            </a:xfrm>
            <a:prstGeom prst="rect">
              <a:avLst/>
            </a:prstGeom>
            <a:solidFill>
              <a:srgbClr val="00B0F0"/>
            </a:solidFill>
            <a:ln w="9525">
              <a:noFill/>
              <a:miter lim="800000"/>
            </a:ln>
          </p:spPr>
          <p:txBody>
            <a:bodyPr wrap="square" lIns="0" tIns="0" rIns="0" bIns="0">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B2</a:t>
              </a:r>
              <a:endParaRPr lang="en-US" sz="1400" dirty="0">
                <a:solidFill>
                  <a:schemeClr val="bg1"/>
                </a:solidFill>
                <a:latin typeface="Huawei Sans" panose="020C0503030203020204" pitchFamily="34" charset="0"/>
              </a:endParaRPr>
            </a:p>
          </p:txBody>
        </p:sp>
        <p:sp>
          <p:nvSpPr>
            <p:cNvPr id="30" name="Rectangle 29"/>
            <p:cNvSpPr>
              <a:spLocks noChangeArrowheads="1"/>
            </p:cNvSpPr>
            <p:nvPr/>
          </p:nvSpPr>
          <p:spPr bwMode="auto">
            <a:xfrm>
              <a:off x="5261990" y="3733195"/>
              <a:ext cx="208172" cy="215633"/>
            </a:xfrm>
            <a:prstGeom prst="rect">
              <a:avLst/>
            </a:prstGeom>
            <a:solidFill>
              <a:srgbClr val="00B0F0"/>
            </a:solidFill>
            <a:ln w="9525">
              <a:noFill/>
              <a:miter lim="800000"/>
            </a:ln>
          </p:spPr>
          <p:txBody>
            <a:bodyPr wrap="none" lIns="0" tIns="0" rIns="0" bIns="0">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B3</a:t>
              </a:r>
              <a:endParaRPr lang="en-US" sz="1400" dirty="0">
                <a:solidFill>
                  <a:schemeClr val="bg1"/>
                </a:solidFill>
                <a:latin typeface="Huawei Sans" panose="020C0503030203020204" pitchFamily="34" charset="0"/>
              </a:endParaRPr>
            </a:p>
          </p:txBody>
        </p:sp>
        <p:sp>
          <p:nvSpPr>
            <p:cNvPr id="31" name="Rectangle 30"/>
            <p:cNvSpPr>
              <a:spLocks noChangeArrowheads="1"/>
            </p:cNvSpPr>
            <p:nvPr/>
          </p:nvSpPr>
          <p:spPr bwMode="auto">
            <a:xfrm>
              <a:off x="5983801" y="1642086"/>
              <a:ext cx="433132" cy="215633"/>
            </a:xfrm>
            <a:prstGeom prst="rect">
              <a:avLst/>
            </a:prstGeom>
            <a:solidFill>
              <a:srgbClr val="00B0F0"/>
            </a:solidFill>
            <a:ln w="9525">
              <a:noFill/>
              <a:miter lim="800000"/>
            </a:ln>
          </p:spPr>
          <p:txBody>
            <a:bodyPr wrap="square" lIns="0" tIns="0" rIns="0" bIns="0" anchor="ct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RST</a:t>
              </a:r>
              <a:endParaRPr lang="en-US" sz="1400" dirty="0">
                <a:solidFill>
                  <a:schemeClr val="bg1"/>
                </a:solidFill>
                <a:latin typeface="Huawei Sans" panose="020C0503030203020204" pitchFamily="34" charset="0"/>
              </a:endParaRPr>
            </a:p>
          </p:txBody>
        </p:sp>
        <p:sp>
          <p:nvSpPr>
            <p:cNvPr id="32" name="Rectangle 31"/>
            <p:cNvSpPr>
              <a:spLocks noChangeArrowheads="1"/>
            </p:cNvSpPr>
            <p:nvPr/>
          </p:nvSpPr>
          <p:spPr bwMode="auto">
            <a:xfrm>
              <a:off x="3561282" y="1642086"/>
              <a:ext cx="468387" cy="215633"/>
            </a:xfrm>
            <a:prstGeom prst="rect">
              <a:avLst/>
            </a:prstGeom>
            <a:solidFill>
              <a:srgbClr val="00B0F0"/>
            </a:solidFill>
            <a:ln w="9525">
              <a:noFill/>
              <a:miter lim="800000"/>
            </a:ln>
          </p:spPr>
          <p:txBody>
            <a:bodyPr wrap="square" lIns="0" tIns="0" rIns="0" bIns="0">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MST</a:t>
              </a:r>
              <a:endParaRPr lang="en-US" sz="1400" dirty="0">
                <a:solidFill>
                  <a:schemeClr val="bg1"/>
                </a:solidFill>
                <a:latin typeface="Huawei Sans" panose="020C0503030203020204" pitchFamily="34" charset="0"/>
              </a:endParaRPr>
            </a:p>
          </p:txBody>
        </p:sp>
        <p:sp>
          <p:nvSpPr>
            <p:cNvPr id="33" name="Rectangle 32"/>
            <p:cNvSpPr>
              <a:spLocks noChangeArrowheads="1"/>
            </p:cNvSpPr>
            <p:nvPr/>
          </p:nvSpPr>
          <p:spPr bwMode="auto">
            <a:xfrm>
              <a:off x="4375503" y="1655397"/>
              <a:ext cx="468387" cy="215633"/>
            </a:xfrm>
            <a:prstGeom prst="rect">
              <a:avLst/>
            </a:prstGeom>
            <a:solidFill>
              <a:srgbClr val="00B0F0"/>
            </a:solidFill>
            <a:ln w="9525">
              <a:noFill/>
              <a:miter lim="800000"/>
            </a:ln>
          </p:spPr>
          <p:txBody>
            <a:bodyPr wrap="square" lIns="0" tIns="0" rIns="0" bIns="0">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RST</a:t>
              </a:r>
              <a:endParaRPr lang="en-US" sz="1400" dirty="0">
                <a:solidFill>
                  <a:schemeClr val="bg1"/>
                </a:solidFill>
                <a:latin typeface="Huawei Sans" panose="020C0503030203020204" pitchFamily="34" charset="0"/>
              </a:endParaRPr>
            </a:p>
          </p:txBody>
        </p:sp>
        <p:sp>
          <p:nvSpPr>
            <p:cNvPr id="34" name="Rectangle 33"/>
            <p:cNvSpPr>
              <a:spLocks noChangeArrowheads="1"/>
            </p:cNvSpPr>
            <p:nvPr/>
          </p:nvSpPr>
          <p:spPr bwMode="auto">
            <a:xfrm>
              <a:off x="6757731" y="1642086"/>
              <a:ext cx="468387" cy="215633"/>
            </a:xfrm>
            <a:prstGeom prst="rect">
              <a:avLst/>
            </a:prstGeom>
            <a:solidFill>
              <a:srgbClr val="00B0F0"/>
            </a:solidFill>
            <a:ln w="9525">
              <a:noFill/>
              <a:miter lim="800000"/>
            </a:ln>
          </p:spPr>
          <p:txBody>
            <a:bodyPr wrap="square" lIns="0" tIns="0" rIns="0" bIns="0" anchor="ct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MST</a:t>
              </a:r>
              <a:endParaRPr lang="en-US" sz="1400" dirty="0">
                <a:solidFill>
                  <a:schemeClr val="bg1"/>
                </a:solidFill>
                <a:latin typeface="Huawei Sans" panose="020C0503030203020204" pitchFamily="34" charset="0"/>
              </a:endParaRPr>
            </a:p>
          </p:txBody>
        </p:sp>
        <p:sp>
          <p:nvSpPr>
            <p:cNvPr id="35" name="Rectangle 34"/>
            <p:cNvSpPr>
              <a:spLocks noChangeArrowheads="1"/>
            </p:cNvSpPr>
            <p:nvPr/>
          </p:nvSpPr>
          <p:spPr bwMode="auto">
            <a:xfrm>
              <a:off x="7582025" y="1642086"/>
              <a:ext cx="468387" cy="215633"/>
            </a:xfrm>
            <a:prstGeom prst="rect">
              <a:avLst/>
            </a:prstGeom>
            <a:solidFill>
              <a:srgbClr val="00B0F0"/>
            </a:solidFill>
            <a:ln w="9525">
              <a:noFill/>
              <a:miter lim="800000"/>
            </a:ln>
          </p:spPr>
          <p:txBody>
            <a:bodyPr wrap="square" lIns="0" tIns="0" rIns="0" bIns="0" anchor="ct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HPT</a:t>
              </a:r>
              <a:endParaRPr lang="en-US" sz="1400" dirty="0">
                <a:solidFill>
                  <a:schemeClr val="bg1"/>
                </a:solidFill>
                <a:latin typeface="Huawei Sans" panose="020C0503030203020204" pitchFamily="34" charset="0"/>
              </a:endParaRPr>
            </a:p>
          </p:txBody>
        </p:sp>
        <p:sp>
          <p:nvSpPr>
            <p:cNvPr id="36" name="Rectangle 35"/>
            <p:cNvSpPr>
              <a:spLocks noChangeArrowheads="1"/>
            </p:cNvSpPr>
            <p:nvPr/>
          </p:nvSpPr>
          <p:spPr bwMode="auto">
            <a:xfrm>
              <a:off x="2736988" y="1642086"/>
              <a:ext cx="426417" cy="215633"/>
            </a:xfrm>
            <a:prstGeom prst="rect">
              <a:avLst/>
            </a:prstGeom>
            <a:solidFill>
              <a:srgbClr val="00B0F0"/>
            </a:solidFill>
            <a:ln w="9525">
              <a:noFill/>
              <a:miter lim="800000"/>
            </a:ln>
          </p:spPr>
          <p:txBody>
            <a:bodyPr wrap="square" lIns="0" tIns="0" rIns="0" bIns="0">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HPT</a:t>
              </a:r>
              <a:endParaRPr lang="en-US" sz="1400" dirty="0">
                <a:solidFill>
                  <a:schemeClr val="bg1"/>
                </a:solidFill>
                <a:latin typeface="Huawei Sans" panose="020C0503030203020204" pitchFamily="34" charset="0"/>
              </a:endParaRPr>
            </a:p>
          </p:txBody>
        </p:sp>
        <p:sp>
          <p:nvSpPr>
            <p:cNvPr id="37" name="Rectangle 36"/>
            <p:cNvSpPr>
              <a:spLocks noChangeArrowheads="1"/>
            </p:cNvSpPr>
            <p:nvPr/>
          </p:nvSpPr>
          <p:spPr bwMode="auto">
            <a:xfrm>
              <a:off x="1899263" y="1642086"/>
              <a:ext cx="429775" cy="215633"/>
            </a:xfrm>
            <a:prstGeom prst="rect">
              <a:avLst/>
            </a:prstGeom>
            <a:solidFill>
              <a:srgbClr val="00B0F0"/>
            </a:solidFill>
            <a:ln w="9525">
              <a:noFill/>
              <a:miter lim="800000"/>
            </a:ln>
          </p:spPr>
          <p:txBody>
            <a:bodyPr wrap="square" lIns="0" tIns="0" rIns="0" bIns="0">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LPT</a:t>
              </a:r>
              <a:endParaRPr lang="en-US" sz="1400" dirty="0">
                <a:solidFill>
                  <a:schemeClr val="bg1"/>
                </a:solidFill>
                <a:latin typeface="Huawei Sans" panose="020C0503030203020204" pitchFamily="34" charset="0"/>
              </a:endParaRPr>
            </a:p>
          </p:txBody>
        </p:sp>
        <p:sp>
          <p:nvSpPr>
            <p:cNvPr id="38" name="Rectangle 37"/>
            <p:cNvSpPr>
              <a:spLocks noChangeArrowheads="1"/>
            </p:cNvSpPr>
            <p:nvPr/>
          </p:nvSpPr>
          <p:spPr bwMode="auto">
            <a:xfrm>
              <a:off x="8478508" y="1642086"/>
              <a:ext cx="396198" cy="215633"/>
            </a:xfrm>
            <a:prstGeom prst="rect">
              <a:avLst/>
            </a:prstGeom>
            <a:solidFill>
              <a:srgbClr val="00B0F0"/>
            </a:solidFill>
            <a:ln w="9525">
              <a:noFill/>
              <a:miter lim="800000"/>
            </a:ln>
          </p:spPr>
          <p:txBody>
            <a:bodyPr wrap="square" lIns="0" tIns="0" rIns="0" bIns="0" anchor="ct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lang="pt" sz="1400" dirty="0">
                  <a:solidFill>
                    <a:schemeClr val="bg1"/>
                  </a:solidFill>
                  <a:latin typeface="Huawei Sans" panose="020C0503030203020204" pitchFamily="34" charset="0"/>
                </a:rPr>
                <a:t>LPT</a:t>
              </a:r>
              <a:endParaRPr lang="en-US" sz="1400" dirty="0">
                <a:solidFill>
                  <a:schemeClr val="bg1"/>
                </a:solidFill>
                <a:latin typeface="Huawei Sans" panose="020C0503030203020204" pitchFamily="34" charset="0"/>
              </a:endParaRPr>
            </a:p>
          </p:txBody>
        </p:sp>
        <p:sp>
          <p:nvSpPr>
            <p:cNvPr id="39" name="Oval 38"/>
            <p:cNvSpPr>
              <a:spLocks noChangeArrowheads="1"/>
            </p:cNvSpPr>
            <p:nvPr/>
          </p:nvSpPr>
          <p:spPr bwMode="auto">
            <a:xfrm>
              <a:off x="8656539" y="2617759"/>
              <a:ext cx="67152" cy="35939"/>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40" name="Oval 39"/>
            <p:cNvSpPr>
              <a:spLocks noChangeArrowheads="1"/>
            </p:cNvSpPr>
            <p:nvPr/>
          </p:nvSpPr>
          <p:spPr bwMode="auto">
            <a:xfrm>
              <a:off x="7729837" y="2577827"/>
              <a:ext cx="172917" cy="97168"/>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41" name="Oval 40"/>
            <p:cNvSpPr>
              <a:spLocks noChangeArrowheads="1"/>
            </p:cNvSpPr>
            <p:nvPr/>
          </p:nvSpPr>
          <p:spPr bwMode="auto">
            <a:xfrm>
              <a:off x="8597780" y="2577827"/>
              <a:ext cx="172917" cy="97168"/>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42" name="Oval 41"/>
            <p:cNvSpPr>
              <a:spLocks noChangeArrowheads="1"/>
            </p:cNvSpPr>
            <p:nvPr/>
          </p:nvSpPr>
          <p:spPr bwMode="auto">
            <a:xfrm>
              <a:off x="6925688" y="2577827"/>
              <a:ext cx="171238" cy="97168"/>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43" name="Oval 42"/>
            <p:cNvSpPr>
              <a:spLocks noChangeArrowheads="1"/>
            </p:cNvSpPr>
            <p:nvPr/>
          </p:nvSpPr>
          <p:spPr bwMode="auto">
            <a:xfrm>
              <a:off x="6155116" y="2577827"/>
              <a:ext cx="172917" cy="97168"/>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44" name="Oval 43"/>
            <p:cNvSpPr>
              <a:spLocks noChangeArrowheads="1"/>
            </p:cNvSpPr>
            <p:nvPr/>
          </p:nvSpPr>
          <p:spPr bwMode="auto">
            <a:xfrm>
              <a:off x="4513242" y="2577827"/>
              <a:ext cx="172917" cy="97168"/>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45" name="Oval 44"/>
            <p:cNvSpPr>
              <a:spLocks noChangeArrowheads="1"/>
            </p:cNvSpPr>
            <p:nvPr/>
          </p:nvSpPr>
          <p:spPr bwMode="auto">
            <a:xfrm>
              <a:off x="3720845" y="2577827"/>
              <a:ext cx="172917" cy="97168"/>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46" name="Oval 45"/>
            <p:cNvSpPr>
              <a:spLocks noChangeArrowheads="1"/>
            </p:cNvSpPr>
            <p:nvPr/>
          </p:nvSpPr>
          <p:spPr bwMode="auto">
            <a:xfrm>
              <a:off x="2067220" y="2577827"/>
              <a:ext cx="172917" cy="97168"/>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sp>
          <p:nvSpPr>
            <p:cNvPr id="47" name="Oval 46"/>
            <p:cNvSpPr>
              <a:spLocks noChangeArrowheads="1"/>
            </p:cNvSpPr>
            <p:nvPr/>
          </p:nvSpPr>
          <p:spPr bwMode="auto">
            <a:xfrm>
              <a:off x="2903266" y="2577827"/>
              <a:ext cx="171238" cy="97168"/>
            </a:xfrm>
            <a:prstGeom prst="ellipse">
              <a:avLst/>
            </a:prstGeom>
            <a:solidFill>
              <a:schemeClr val="bg2">
                <a:lumMod val="90000"/>
              </a:schemeClr>
            </a:solidFill>
            <a:ln w="12700">
              <a:solidFill>
                <a:schemeClr val="bg1">
                  <a:lumMod val="65000"/>
                </a:schemeClr>
              </a:solidFill>
              <a:round/>
            </a:ln>
          </p:spPr>
          <p:txBody>
            <a:bodyPr>
              <a:no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endParaRPr lang="en-US" altLang="zh-CN" sz="1400" dirty="0">
                <a:latin typeface="Huawei Sans" panose="020C0503030203020204" pitchFamily="34" charset="0"/>
                <a:ea typeface="+mn-ea"/>
              </a:endParaRPr>
            </a:p>
          </p:txBody>
        </p:sp>
      </p:grpSp>
    </p:spTree>
    <p:extLst>
      <p:ext uri="{BB962C8B-B14F-4D97-AF65-F5344CB8AC3E}">
        <p14:creationId xmlns:p14="http://schemas.microsoft.com/office/powerpoint/2010/main" val="238632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Aplicação da função de verificação de alarme em módulos funcionais</a:t>
            </a:r>
            <a:endParaRPr lang="en-US" altLang="zh-CN" dirty="0">
              <a:latin typeface="Huawei Sans" panose="020C0503030203020204" pitchFamily="34" charset="0"/>
            </a:endParaRPr>
          </a:p>
        </p:txBody>
      </p:sp>
      <p:sp>
        <p:nvSpPr>
          <p:cNvPr id="5" name="Line 249"/>
          <p:cNvSpPr>
            <a:spLocks noChangeShapeType="1"/>
          </p:cNvSpPr>
          <p:nvPr/>
        </p:nvSpPr>
        <p:spPr bwMode="auto">
          <a:xfrm>
            <a:off x="2931664" y="1989231"/>
            <a:ext cx="68448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 name="Freeform 250"/>
          <p:cNvSpPr/>
          <p:nvPr/>
        </p:nvSpPr>
        <p:spPr bwMode="auto">
          <a:xfrm>
            <a:off x="3544095" y="1965353"/>
            <a:ext cx="72051" cy="23878"/>
          </a:xfrm>
          <a:custGeom>
            <a:avLst/>
            <a:gdLst/>
            <a:ahLst/>
            <a:cxnLst>
              <a:cxn ang="0">
                <a:pos x="54" y="16"/>
              </a:cxn>
              <a:cxn ang="0">
                <a:pos x="0" y="0"/>
              </a:cxn>
              <a:cxn ang="0">
                <a:pos x="0" y="16"/>
              </a:cxn>
              <a:cxn ang="0">
                <a:pos x="54" y="16"/>
              </a:cxn>
            </a:cxnLst>
            <a:rect l="0" t="0" r="r" b="b"/>
            <a:pathLst>
              <a:path w="54" h="16">
                <a:moveTo>
                  <a:pt x="54" y="16"/>
                </a:moveTo>
                <a:lnTo>
                  <a:pt x="0" y="0"/>
                </a:lnTo>
                <a:lnTo>
                  <a:pt x="0" y="16"/>
                </a:lnTo>
                <a:lnTo>
                  <a:pt x="54"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 name="Freeform 251"/>
          <p:cNvSpPr/>
          <p:nvPr/>
        </p:nvSpPr>
        <p:spPr bwMode="auto">
          <a:xfrm>
            <a:off x="3544095" y="1989231"/>
            <a:ext cx="72051" cy="28355"/>
          </a:xfrm>
          <a:custGeom>
            <a:avLst/>
            <a:gdLst/>
            <a:ahLst/>
            <a:cxnLst>
              <a:cxn ang="0">
                <a:pos x="54" y="0"/>
              </a:cxn>
              <a:cxn ang="0">
                <a:pos x="0" y="19"/>
              </a:cxn>
              <a:cxn ang="0">
                <a:pos x="0" y="0"/>
              </a:cxn>
              <a:cxn ang="0">
                <a:pos x="54" y="0"/>
              </a:cxn>
            </a:cxnLst>
            <a:rect l="0" t="0" r="r" b="b"/>
            <a:pathLst>
              <a:path w="54" h="19">
                <a:moveTo>
                  <a:pt x="54" y="0"/>
                </a:moveTo>
                <a:lnTo>
                  <a:pt x="0" y="19"/>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 name="Freeform 252"/>
          <p:cNvSpPr/>
          <p:nvPr/>
        </p:nvSpPr>
        <p:spPr bwMode="auto">
          <a:xfrm>
            <a:off x="3965725" y="1942968"/>
            <a:ext cx="142767" cy="98496"/>
          </a:xfrm>
          <a:custGeom>
            <a:avLst/>
            <a:gdLst/>
            <a:ahLst/>
            <a:cxnLst>
              <a:cxn ang="0">
                <a:pos x="0" y="29"/>
              </a:cxn>
              <a:cxn ang="0">
                <a:pos x="0" y="24"/>
              </a:cxn>
              <a:cxn ang="0">
                <a:pos x="2" y="20"/>
              </a:cxn>
              <a:cxn ang="0">
                <a:pos x="5" y="17"/>
              </a:cxn>
              <a:cxn ang="0">
                <a:pos x="8" y="15"/>
              </a:cxn>
              <a:cxn ang="0">
                <a:pos x="14" y="11"/>
              </a:cxn>
              <a:cxn ang="0">
                <a:pos x="16" y="7"/>
              </a:cxn>
              <a:cxn ang="0">
                <a:pos x="22" y="6"/>
              </a:cxn>
              <a:cxn ang="0">
                <a:pos x="28" y="4"/>
              </a:cxn>
              <a:cxn ang="0">
                <a:pos x="33" y="2"/>
              </a:cxn>
              <a:cxn ang="0">
                <a:pos x="42" y="0"/>
              </a:cxn>
              <a:cxn ang="0">
                <a:pos x="47" y="0"/>
              </a:cxn>
              <a:cxn ang="0">
                <a:pos x="53" y="0"/>
              </a:cxn>
              <a:cxn ang="0">
                <a:pos x="62" y="0"/>
              </a:cxn>
              <a:cxn ang="0">
                <a:pos x="67" y="0"/>
              </a:cxn>
              <a:cxn ang="0">
                <a:pos x="76" y="2"/>
              </a:cxn>
              <a:cxn ang="0">
                <a:pos x="78" y="4"/>
              </a:cxn>
              <a:cxn ang="0">
                <a:pos x="84" y="6"/>
              </a:cxn>
              <a:cxn ang="0">
                <a:pos x="90" y="7"/>
              </a:cxn>
              <a:cxn ang="0">
                <a:pos x="95" y="11"/>
              </a:cxn>
              <a:cxn ang="0">
                <a:pos x="98" y="15"/>
              </a:cxn>
              <a:cxn ang="0">
                <a:pos x="101" y="18"/>
              </a:cxn>
              <a:cxn ang="0">
                <a:pos x="104" y="22"/>
              </a:cxn>
              <a:cxn ang="0">
                <a:pos x="107" y="26"/>
              </a:cxn>
              <a:cxn ang="0">
                <a:pos x="107" y="29"/>
              </a:cxn>
              <a:cxn ang="0">
                <a:pos x="107" y="33"/>
              </a:cxn>
              <a:cxn ang="0">
                <a:pos x="107" y="39"/>
              </a:cxn>
              <a:cxn ang="0">
                <a:pos x="107" y="42"/>
              </a:cxn>
              <a:cxn ang="0">
                <a:pos x="104" y="46"/>
              </a:cxn>
              <a:cxn ang="0">
                <a:pos x="101" y="50"/>
              </a:cxn>
              <a:cxn ang="0">
                <a:pos x="95" y="53"/>
              </a:cxn>
              <a:cxn ang="0">
                <a:pos x="93" y="55"/>
              </a:cxn>
              <a:cxn ang="0">
                <a:pos x="87" y="57"/>
              </a:cxn>
              <a:cxn ang="0">
                <a:pos x="81" y="61"/>
              </a:cxn>
              <a:cxn ang="0">
                <a:pos x="76" y="62"/>
              </a:cxn>
              <a:cxn ang="0">
                <a:pos x="70" y="64"/>
              </a:cxn>
              <a:cxn ang="0">
                <a:pos x="64" y="64"/>
              </a:cxn>
              <a:cxn ang="0">
                <a:pos x="59" y="66"/>
              </a:cxn>
              <a:cxn ang="0">
                <a:pos x="50" y="66"/>
              </a:cxn>
              <a:cxn ang="0">
                <a:pos x="42" y="64"/>
              </a:cxn>
              <a:cxn ang="0">
                <a:pos x="39" y="64"/>
              </a:cxn>
              <a:cxn ang="0">
                <a:pos x="31" y="62"/>
              </a:cxn>
              <a:cxn ang="0">
                <a:pos x="25" y="61"/>
              </a:cxn>
              <a:cxn ang="0">
                <a:pos x="19" y="57"/>
              </a:cxn>
              <a:cxn ang="0">
                <a:pos x="16" y="55"/>
              </a:cxn>
              <a:cxn ang="0">
                <a:pos x="11" y="53"/>
              </a:cxn>
              <a:cxn ang="0">
                <a:pos x="8" y="50"/>
              </a:cxn>
              <a:cxn ang="0">
                <a:pos x="2" y="46"/>
              </a:cxn>
              <a:cxn ang="0">
                <a:pos x="2" y="42"/>
              </a:cxn>
              <a:cxn ang="0">
                <a:pos x="0" y="39"/>
              </a:cxn>
              <a:cxn ang="0">
                <a:pos x="0" y="33"/>
              </a:cxn>
            </a:cxnLst>
            <a:rect l="0" t="0" r="r" b="b"/>
            <a:pathLst>
              <a:path w="107" h="66">
                <a:moveTo>
                  <a:pt x="0" y="33"/>
                </a:moveTo>
                <a:lnTo>
                  <a:pt x="0" y="31"/>
                </a:lnTo>
                <a:lnTo>
                  <a:pt x="0" y="29"/>
                </a:lnTo>
                <a:lnTo>
                  <a:pt x="0" y="29"/>
                </a:lnTo>
                <a:lnTo>
                  <a:pt x="0" y="29"/>
                </a:lnTo>
                <a:lnTo>
                  <a:pt x="0" y="28"/>
                </a:lnTo>
                <a:lnTo>
                  <a:pt x="0" y="28"/>
                </a:lnTo>
                <a:lnTo>
                  <a:pt x="0" y="26"/>
                </a:lnTo>
                <a:lnTo>
                  <a:pt x="0" y="26"/>
                </a:lnTo>
                <a:lnTo>
                  <a:pt x="0" y="24"/>
                </a:lnTo>
                <a:lnTo>
                  <a:pt x="2" y="24"/>
                </a:lnTo>
                <a:lnTo>
                  <a:pt x="2" y="22"/>
                </a:lnTo>
                <a:lnTo>
                  <a:pt x="2" y="22"/>
                </a:lnTo>
                <a:lnTo>
                  <a:pt x="2" y="22"/>
                </a:lnTo>
                <a:lnTo>
                  <a:pt x="2" y="20"/>
                </a:lnTo>
                <a:lnTo>
                  <a:pt x="2" y="20"/>
                </a:lnTo>
                <a:lnTo>
                  <a:pt x="2" y="20"/>
                </a:lnTo>
                <a:lnTo>
                  <a:pt x="5" y="18"/>
                </a:lnTo>
                <a:lnTo>
                  <a:pt x="5" y="18"/>
                </a:lnTo>
                <a:lnTo>
                  <a:pt x="5" y="17"/>
                </a:lnTo>
                <a:lnTo>
                  <a:pt x="5" y="17"/>
                </a:lnTo>
                <a:lnTo>
                  <a:pt x="8" y="17"/>
                </a:lnTo>
                <a:lnTo>
                  <a:pt x="8" y="15"/>
                </a:lnTo>
                <a:lnTo>
                  <a:pt x="8" y="15"/>
                </a:lnTo>
                <a:lnTo>
                  <a:pt x="8" y="15"/>
                </a:lnTo>
                <a:lnTo>
                  <a:pt x="11" y="13"/>
                </a:lnTo>
                <a:lnTo>
                  <a:pt x="11" y="13"/>
                </a:lnTo>
                <a:lnTo>
                  <a:pt x="11" y="11"/>
                </a:lnTo>
                <a:lnTo>
                  <a:pt x="11" y="11"/>
                </a:lnTo>
                <a:lnTo>
                  <a:pt x="14" y="11"/>
                </a:lnTo>
                <a:lnTo>
                  <a:pt x="14" y="9"/>
                </a:lnTo>
                <a:lnTo>
                  <a:pt x="16" y="9"/>
                </a:lnTo>
                <a:lnTo>
                  <a:pt x="16" y="9"/>
                </a:lnTo>
                <a:lnTo>
                  <a:pt x="16" y="7"/>
                </a:lnTo>
                <a:lnTo>
                  <a:pt x="16" y="7"/>
                </a:lnTo>
                <a:lnTo>
                  <a:pt x="19" y="7"/>
                </a:lnTo>
                <a:lnTo>
                  <a:pt x="19" y="7"/>
                </a:lnTo>
                <a:lnTo>
                  <a:pt x="19" y="6"/>
                </a:lnTo>
                <a:lnTo>
                  <a:pt x="22" y="6"/>
                </a:lnTo>
                <a:lnTo>
                  <a:pt x="22" y="6"/>
                </a:lnTo>
                <a:lnTo>
                  <a:pt x="22" y="6"/>
                </a:lnTo>
                <a:lnTo>
                  <a:pt x="25" y="4"/>
                </a:lnTo>
                <a:lnTo>
                  <a:pt x="28" y="4"/>
                </a:lnTo>
                <a:lnTo>
                  <a:pt x="28" y="4"/>
                </a:lnTo>
                <a:lnTo>
                  <a:pt x="28" y="4"/>
                </a:lnTo>
                <a:lnTo>
                  <a:pt x="31" y="2"/>
                </a:lnTo>
                <a:lnTo>
                  <a:pt x="31" y="2"/>
                </a:lnTo>
                <a:lnTo>
                  <a:pt x="33" y="2"/>
                </a:lnTo>
                <a:lnTo>
                  <a:pt x="33" y="2"/>
                </a:lnTo>
                <a:lnTo>
                  <a:pt x="33" y="2"/>
                </a:lnTo>
                <a:lnTo>
                  <a:pt x="36" y="2"/>
                </a:lnTo>
                <a:lnTo>
                  <a:pt x="39" y="0"/>
                </a:lnTo>
                <a:lnTo>
                  <a:pt x="39" y="0"/>
                </a:lnTo>
                <a:lnTo>
                  <a:pt x="39" y="0"/>
                </a:lnTo>
                <a:lnTo>
                  <a:pt x="42" y="0"/>
                </a:lnTo>
                <a:lnTo>
                  <a:pt x="42" y="0"/>
                </a:lnTo>
                <a:lnTo>
                  <a:pt x="42" y="0"/>
                </a:lnTo>
                <a:lnTo>
                  <a:pt x="45" y="0"/>
                </a:lnTo>
                <a:lnTo>
                  <a:pt x="47" y="0"/>
                </a:lnTo>
                <a:lnTo>
                  <a:pt x="47" y="0"/>
                </a:lnTo>
                <a:lnTo>
                  <a:pt x="47" y="0"/>
                </a:lnTo>
                <a:lnTo>
                  <a:pt x="50" y="0"/>
                </a:lnTo>
                <a:lnTo>
                  <a:pt x="53" y="0"/>
                </a:lnTo>
                <a:lnTo>
                  <a:pt x="53" y="0"/>
                </a:lnTo>
                <a:lnTo>
                  <a:pt x="53" y="0"/>
                </a:lnTo>
                <a:lnTo>
                  <a:pt x="56" y="0"/>
                </a:lnTo>
                <a:lnTo>
                  <a:pt x="59" y="0"/>
                </a:lnTo>
                <a:lnTo>
                  <a:pt x="59" y="0"/>
                </a:lnTo>
                <a:lnTo>
                  <a:pt x="59" y="0"/>
                </a:lnTo>
                <a:lnTo>
                  <a:pt x="62" y="0"/>
                </a:lnTo>
                <a:lnTo>
                  <a:pt x="62" y="0"/>
                </a:lnTo>
                <a:lnTo>
                  <a:pt x="64" y="0"/>
                </a:lnTo>
                <a:lnTo>
                  <a:pt x="64" y="0"/>
                </a:lnTo>
                <a:lnTo>
                  <a:pt x="67" y="0"/>
                </a:lnTo>
                <a:lnTo>
                  <a:pt x="67" y="0"/>
                </a:lnTo>
                <a:lnTo>
                  <a:pt x="70" y="0"/>
                </a:lnTo>
                <a:lnTo>
                  <a:pt x="70" y="0"/>
                </a:lnTo>
                <a:lnTo>
                  <a:pt x="73" y="2"/>
                </a:lnTo>
                <a:lnTo>
                  <a:pt x="73" y="2"/>
                </a:lnTo>
                <a:lnTo>
                  <a:pt x="76" y="2"/>
                </a:lnTo>
                <a:lnTo>
                  <a:pt x="76" y="2"/>
                </a:lnTo>
                <a:lnTo>
                  <a:pt x="76" y="2"/>
                </a:lnTo>
                <a:lnTo>
                  <a:pt x="78" y="2"/>
                </a:lnTo>
                <a:lnTo>
                  <a:pt x="78" y="4"/>
                </a:lnTo>
                <a:lnTo>
                  <a:pt x="78" y="4"/>
                </a:lnTo>
                <a:lnTo>
                  <a:pt x="81" y="4"/>
                </a:lnTo>
                <a:lnTo>
                  <a:pt x="81" y="4"/>
                </a:lnTo>
                <a:lnTo>
                  <a:pt x="84" y="6"/>
                </a:lnTo>
                <a:lnTo>
                  <a:pt x="84" y="6"/>
                </a:lnTo>
                <a:lnTo>
                  <a:pt x="84" y="6"/>
                </a:lnTo>
                <a:lnTo>
                  <a:pt x="87" y="6"/>
                </a:lnTo>
                <a:lnTo>
                  <a:pt x="87" y="7"/>
                </a:lnTo>
                <a:lnTo>
                  <a:pt x="87" y="7"/>
                </a:lnTo>
                <a:lnTo>
                  <a:pt x="90" y="7"/>
                </a:lnTo>
                <a:lnTo>
                  <a:pt x="90" y="7"/>
                </a:lnTo>
                <a:lnTo>
                  <a:pt x="93" y="9"/>
                </a:lnTo>
                <a:lnTo>
                  <a:pt x="93" y="9"/>
                </a:lnTo>
                <a:lnTo>
                  <a:pt x="93" y="9"/>
                </a:lnTo>
                <a:lnTo>
                  <a:pt x="95" y="11"/>
                </a:lnTo>
                <a:lnTo>
                  <a:pt x="95" y="11"/>
                </a:lnTo>
                <a:lnTo>
                  <a:pt x="95" y="11"/>
                </a:lnTo>
                <a:lnTo>
                  <a:pt x="95" y="13"/>
                </a:lnTo>
                <a:lnTo>
                  <a:pt x="98" y="13"/>
                </a:lnTo>
                <a:lnTo>
                  <a:pt x="98" y="15"/>
                </a:lnTo>
                <a:lnTo>
                  <a:pt x="98" y="15"/>
                </a:lnTo>
                <a:lnTo>
                  <a:pt x="101" y="15"/>
                </a:lnTo>
                <a:lnTo>
                  <a:pt x="101" y="17"/>
                </a:lnTo>
                <a:lnTo>
                  <a:pt x="101" y="17"/>
                </a:lnTo>
                <a:lnTo>
                  <a:pt x="101" y="17"/>
                </a:lnTo>
                <a:lnTo>
                  <a:pt x="101" y="18"/>
                </a:lnTo>
                <a:lnTo>
                  <a:pt x="104" y="18"/>
                </a:lnTo>
                <a:lnTo>
                  <a:pt x="104" y="20"/>
                </a:lnTo>
                <a:lnTo>
                  <a:pt x="104" y="20"/>
                </a:lnTo>
                <a:lnTo>
                  <a:pt x="104" y="20"/>
                </a:lnTo>
                <a:lnTo>
                  <a:pt x="104" y="22"/>
                </a:lnTo>
                <a:lnTo>
                  <a:pt x="107" y="22"/>
                </a:lnTo>
                <a:lnTo>
                  <a:pt x="107" y="22"/>
                </a:lnTo>
                <a:lnTo>
                  <a:pt x="107" y="24"/>
                </a:lnTo>
                <a:lnTo>
                  <a:pt x="107" y="24"/>
                </a:lnTo>
                <a:lnTo>
                  <a:pt x="107" y="26"/>
                </a:lnTo>
                <a:lnTo>
                  <a:pt x="107" y="26"/>
                </a:lnTo>
                <a:lnTo>
                  <a:pt x="107" y="28"/>
                </a:lnTo>
                <a:lnTo>
                  <a:pt x="107" y="28"/>
                </a:lnTo>
                <a:lnTo>
                  <a:pt x="107" y="29"/>
                </a:lnTo>
                <a:lnTo>
                  <a:pt x="107" y="29"/>
                </a:lnTo>
                <a:lnTo>
                  <a:pt x="107" y="29"/>
                </a:lnTo>
                <a:lnTo>
                  <a:pt x="107" y="31"/>
                </a:lnTo>
                <a:lnTo>
                  <a:pt x="107" y="33"/>
                </a:lnTo>
                <a:lnTo>
                  <a:pt x="107" y="33"/>
                </a:lnTo>
                <a:lnTo>
                  <a:pt x="107" y="33"/>
                </a:lnTo>
                <a:lnTo>
                  <a:pt x="107" y="35"/>
                </a:lnTo>
                <a:lnTo>
                  <a:pt x="107" y="35"/>
                </a:lnTo>
                <a:lnTo>
                  <a:pt x="107" y="35"/>
                </a:lnTo>
                <a:lnTo>
                  <a:pt x="107" y="37"/>
                </a:lnTo>
                <a:lnTo>
                  <a:pt x="107" y="39"/>
                </a:lnTo>
                <a:lnTo>
                  <a:pt x="107" y="39"/>
                </a:lnTo>
                <a:lnTo>
                  <a:pt x="107" y="39"/>
                </a:lnTo>
                <a:lnTo>
                  <a:pt x="107" y="40"/>
                </a:lnTo>
                <a:lnTo>
                  <a:pt x="107" y="40"/>
                </a:lnTo>
                <a:lnTo>
                  <a:pt x="107" y="42"/>
                </a:lnTo>
                <a:lnTo>
                  <a:pt x="107" y="42"/>
                </a:lnTo>
                <a:lnTo>
                  <a:pt x="104" y="42"/>
                </a:lnTo>
                <a:lnTo>
                  <a:pt x="104" y="44"/>
                </a:lnTo>
                <a:lnTo>
                  <a:pt x="104" y="46"/>
                </a:lnTo>
                <a:lnTo>
                  <a:pt x="104" y="46"/>
                </a:lnTo>
                <a:lnTo>
                  <a:pt x="104" y="46"/>
                </a:lnTo>
                <a:lnTo>
                  <a:pt x="101" y="48"/>
                </a:lnTo>
                <a:lnTo>
                  <a:pt x="101" y="48"/>
                </a:lnTo>
                <a:lnTo>
                  <a:pt x="101" y="48"/>
                </a:lnTo>
                <a:lnTo>
                  <a:pt x="101" y="50"/>
                </a:lnTo>
                <a:lnTo>
                  <a:pt x="101" y="50"/>
                </a:lnTo>
                <a:lnTo>
                  <a:pt x="98" y="51"/>
                </a:lnTo>
                <a:lnTo>
                  <a:pt x="98" y="51"/>
                </a:lnTo>
                <a:lnTo>
                  <a:pt x="98" y="51"/>
                </a:lnTo>
                <a:lnTo>
                  <a:pt x="95" y="53"/>
                </a:lnTo>
                <a:lnTo>
                  <a:pt x="95" y="53"/>
                </a:lnTo>
                <a:lnTo>
                  <a:pt x="95" y="53"/>
                </a:lnTo>
                <a:lnTo>
                  <a:pt x="95" y="53"/>
                </a:lnTo>
                <a:lnTo>
                  <a:pt x="93" y="55"/>
                </a:lnTo>
                <a:lnTo>
                  <a:pt x="93" y="55"/>
                </a:lnTo>
                <a:lnTo>
                  <a:pt x="93" y="55"/>
                </a:lnTo>
                <a:lnTo>
                  <a:pt x="90" y="57"/>
                </a:lnTo>
                <a:lnTo>
                  <a:pt x="90" y="57"/>
                </a:lnTo>
                <a:lnTo>
                  <a:pt x="87" y="57"/>
                </a:lnTo>
                <a:lnTo>
                  <a:pt x="87" y="57"/>
                </a:lnTo>
                <a:lnTo>
                  <a:pt x="87" y="59"/>
                </a:lnTo>
                <a:lnTo>
                  <a:pt x="84" y="59"/>
                </a:lnTo>
                <a:lnTo>
                  <a:pt x="84" y="61"/>
                </a:lnTo>
                <a:lnTo>
                  <a:pt x="84" y="61"/>
                </a:lnTo>
                <a:lnTo>
                  <a:pt x="81" y="61"/>
                </a:lnTo>
                <a:lnTo>
                  <a:pt x="81" y="61"/>
                </a:lnTo>
                <a:lnTo>
                  <a:pt x="78" y="61"/>
                </a:lnTo>
                <a:lnTo>
                  <a:pt x="78" y="61"/>
                </a:lnTo>
                <a:lnTo>
                  <a:pt x="78" y="62"/>
                </a:lnTo>
                <a:lnTo>
                  <a:pt x="76" y="62"/>
                </a:lnTo>
                <a:lnTo>
                  <a:pt x="76" y="62"/>
                </a:lnTo>
                <a:lnTo>
                  <a:pt x="76" y="62"/>
                </a:lnTo>
                <a:lnTo>
                  <a:pt x="73" y="62"/>
                </a:lnTo>
                <a:lnTo>
                  <a:pt x="73" y="64"/>
                </a:lnTo>
                <a:lnTo>
                  <a:pt x="70" y="64"/>
                </a:lnTo>
                <a:lnTo>
                  <a:pt x="70" y="64"/>
                </a:lnTo>
                <a:lnTo>
                  <a:pt x="67" y="64"/>
                </a:lnTo>
                <a:lnTo>
                  <a:pt x="67" y="64"/>
                </a:lnTo>
                <a:lnTo>
                  <a:pt x="64" y="64"/>
                </a:lnTo>
                <a:lnTo>
                  <a:pt x="64" y="64"/>
                </a:lnTo>
                <a:lnTo>
                  <a:pt x="62" y="64"/>
                </a:lnTo>
                <a:lnTo>
                  <a:pt x="62" y="64"/>
                </a:lnTo>
                <a:lnTo>
                  <a:pt x="59" y="66"/>
                </a:lnTo>
                <a:lnTo>
                  <a:pt x="59" y="66"/>
                </a:lnTo>
                <a:lnTo>
                  <a:pt x="59" y="66"/>
                </a:lnTo>
                <a:lnTo>
                  <a:pt x="56" y="66"/>
                </a:lnTo>
                <a:lnTo>
                  <a:pt x="53" y="66"/>
                </a:lnTo>
                <a:lnTo>
                  <a:pt x="53" y="66"/>
                </a:lnTo>
                <a:lnTo>
                  <a:pt x="53" y="66"/>
                </a:lnTo>
                <a:lnTo>
                  <a:pt x="50" y="66"/>
                </a:lnTo>
                <a:lnTo>
                  <a:pt x="47" y="66"/>
                </a:lnTo>
                <a:lnTo>
                  <a:pt x="47" y="66"/>
                </a:lnTo>
                <a:lnTo>
                  <a:pt x="47" y="64"/>
                </a:lnTo>
                <a:lnTo>
                  <a:pt x="45" y="64"/>
                </a:lnTo>
                <a:lnTo>
                  <a:pt x="42" y="64"/>
                </a:lnTo>
                <a:lnTo>
                  <a:pt x="42" y="64"/>
                </a:lnTo>
                <a:lnTo>
                  <a:pt x="42" y="64"/>
                </a:lnTo>
                <a:lnTo>
                  <a:pt x="39" y="64"/>
                </a:lnTo>
                <a:lnTo>
                  <a:pt x="39" y="64"/>
                </a:lnTo>
                <a:lnTo>
                  <a:pt x="39" y="64"/>
                </a:lnTo>
                <a:lnTo>
                  <a:pt x="36" y="64"/>
                </a:lnTo>
                <a:lnTo>
                  <a:pt x="33" y="62"/>
                </a:lnTo>
                <a:lnTo>
                  <a:pt x="33" y="62"/>
                </a:lnTo>
                <a:lnTo>
                  <a:pt x="33" y="62"/>
                </a:lnTo>
                <a:lnTo>
                  <a:pt x="31" y="62"/>
                </a:lnTo>
                <a:lnTo>
                  <a:pt x="31" y="62"/>
                </a:lnTo>
                <a:lnTo>
                  <a:pt x="28" y="61"/>
                </a:lnTo>
                <a:lnTo>
                  <a:pt x="28" y="61"/>
                </a:lnTo>
                <a:lnTo>
                  <a:pt x="28" y="61"/>
                </a:lnTo>
                <a:lnTo>
                  <a:pt x="25" y="61"/>
                </a:lnTo>
                <a:lnTo>
                  <a:pt x="22" y="61"/>
                </a:lnTo>
                <a:lnTo>
                  <a:pt x="22" y="61"/>
                </a:lnTo>
                <a:lnTo>
                  <a:pt x="22" y="59"/>
                </a:lnTo>
                <a:lnTo>
                  <a:pt x="19" y="59"/>
                </a:lnTo>
                <a:lnTo>
                  <a:pt x="19" y="57"/>
                </a:lnTo>
                <a:lnTo>
                  <a:pt x="19" y="57"/>
                </a:lnTo>
                <a:lnTo>
                  <a:pt x="16" y="57"/>
                </a:lnTo>
                <a:lnTo>
                  <a:pt x="16" y="57"/>
                </a:lnTo>
                <a:lnTo>
                  <a:pt x="16" y="55"/>
                </a:lnTo>
                <a:lnTo>
                  <a:pt x="16" y="55"/>
                </a:lnTo>
                <a:lnTo>
                  <a:pt x="14" y="55"/>
                </a:lnTo>
                <a:lnTo>
                  <a:pt x="14" y="53"/>
                </a:lnTo>
                <a:lnTo>
                  <a:pt x="11" y="53"/>
                </a:lnTo>
                <a:lnTo>
                  <a:pt x="11" y="53"/>
                </a:lnTo>
                <a:lnTo>
                  <a:pt x="11" y="53"/>
                </a:lnTo>
                <a:lnTo>
                  <a:pt x="11" y="51"/>
                </a:lnTo>
                <a:lnTo>
                  <a:pt x="8" y="51"/>
                </a:lnTo>
                <a:lnTo>
                  <a:pt x="8" y="51"/>
                </a:lnTo>
                <a:lnTo>
                  <a:pt x="8" y="50"/>
                </a:lnTo>
                <a:lnTo>
                  <a:pt x="8" y="50"/>
                </a:lnTo>
                <a:lnTo>
                  <a:pt x="5" y="48"/>
                </a:lnTo>
                <a:lnTo>
                  <a:pt x="5" y="48"/>
                </a:lnTo>
                <a:lnTo>
                  <a:pt x="5" y="48"/>
                </a:lnTo>
                <a:lnTo>
                  <a:pt x="5" y="46"/>
                </a:lnTo>
                <a:lnTo>
                  <a:pt x="2" y="46"/>
                </a:lnTo>
                <a:lnTo>
                  <a:pt x="2" y="46"/>
                </a:lnTo>
                <a:lnTo>
                  <a:pt x="2" y="44"/>
                </a:lnTo>
                <a:lnTo>
                  <a:pt x="2" y="42"/>
                </a:lnTo>
                <a:lnTo>
                  <a:pt x="2" y="42"/>
                </a:lnTo>
                <a:lnTo>
                  <a:pt x="2" y="42"/>
                </a:lnTo>
                <a:lnTo>
                  <a:pt x="2" y="40"/>
                </a:lnTo>
                <a:lnTo>
                  <a:pt x="0" y="40"/>
                </a:lnTo>
                <a:lnTo>
                  <a:pt x="0" y="39"/>
                </a:lnTo>
                <a:lnTo>
                  <a:pt x="0" y="39"/>
                </a:lnTo>
                <a:lnTo>
                  <a:pt x="0" y="39"/>
                </a:lnTo>
                <a:lnTo>
                  <a:pt x="0" y="37"/>
                </a:lnTo>
                <a:lnTo>
                  <a:pt x="0" y="35"/>
                </a:lnTo>
                <a:lnTo>
                  <a:pt x="0" y="35"/>
                </a:lnTo>
                <a:lnTo>
                  <a:pt x="0" y="35"/>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 name="Freeform 253"/>
          <p:cNvSpPr/>
          <p:nvPr/>
        </p:nvSpPr>
        <p:spPr bwMode="auto">
          <a:xfrm>
            <a:off x="3612143" y="1935506"/>
            <a:ext cx="146770" cy="98496"/>
          </a:xfrm>
          <a:custGeom>
            <a:avLst/>
            <a:gdLst/>
            <a:ahLst/>
            <a:cxnLst>
              <a:cxn ang="0">
                <a:pos x="0" y="29"/>
              </a:cxn>
              <a:cxn ang="0">
                <a:pos x="3" y="25"/>
              </a:cxn>
              <a:cxn ang="0">
                <a:pos x="5" y="22"/>
              </a:cxn>
              <a:cxn ang="0">
                <a:pos x="8" y="18"/>
              </a:cxn>
              <a:cxn ang="0">
                <a:pos x="11" y="14"/>
              </a:cxn>
              <a:cxn ang="0">
                <a:pos x="14" y="11"/>
              </a:cxn>
              <a:cxn ang="0">
                <a:pos x="19" y="9"/>
              </a:cxn>
              <a:cxn ang="0">
                <a:pos x="25" y="5"/>
              </a:cxn>
              <a:cxn ang="0">
                <a:pos x="28" y="3"/>
              </a:cxn>
              <a:cxn ang="0">
                <a:pos x="36" y="3"/>
              </a:cxn>
              <a:cxn ang="0">
                <a:pos x="42" y="1"/>
              </a:cxn>
              <a:cxn ang="0">
                <a:pos x="50" y="0"/>
              </a:cxn>
              <a:cxn ang="0">
                <a:pos x="53" y="0"/>
              </a:cxn>
              <a:cxn ang="0">
                <a:pos x="62" y="0"/>
              </a:cxn>
              <a:cxn ang="0">
                <a:pos x="70" y="1"/>
              </a:cxn>
              <a:cxn ang="0">
                <a:pos x="76" y="3"/>
              </a:cxn>
              <a:cxn ang="0">
                <a:pos x="81" y="3"/>
              </a:cxn>
              <a:cxn ang="0">
                <a:pos x="87" y="7"/>
              </a:cxn>
              <a:cxn ang="0">
                <a:pos x="93" y="9"/>
              </a:cxn>
              <a:cxn ang="0">
                <a:pos x="95" y="12"/>
              </a:cxn>
              <a:cxn ang="0">
                <a:pos x="98" y="14"/>
              </a:cxn>
              <a:cxn ang="0">
                <a:pos x="104" y="18"/>
              </a:cxn>
              <a:cxn ang="0">
                <a:pos x="107" y="22"/>
              </a:cxn>
              <a:cxn ang="0">
                <a:pos x="107" y="27"/>
              </a:cxn>
              <a:cxn ang="0">
                <a:pos x="110" y="29"/>
              </a:cxn>
              <a:cxn ang="0">
                <a:pos x="110" y="34"/>
              </a:cxn>
              <a:cxn ang="0">
                <a:pos x="107" y="38"/>
              </a:cxn>
              <a:cxn ang="0">
                <a:pos x="107" y="44"/>
              </a:cxn>
              <a:cxn ang="0">
                <a:pos x="104" y="45"/>
              </a:cxn>
              <a:cxn ang="0">
                <a:pos x="101" y="49"/>
              </a:cxn>
              <a:cxn ang="0">
                <a:pos x="98" y="53"/>
              </a:cxn>
              <a:cxn ang="0">
                <a:pos x="93" y="56"/>
              </a:cxn>
              <a:cxn ang="0">
                <a:pos x="90" y="58"/>
              </a:cxn>
              <a:cxn ang="0">
                <a:pos x="84" y="60"/>
              </a:cxn>
              <a:cxn ang="0">
                <a:pos x="79" y="64"/>
              </a:cxn>
              <a:cxn ang="0">
                <a:pos x="70" y="64"/>
              </a:cxn>
              <a:cxn ang="0">
                <a:pos x="65" y="66"/>
              </a:cxn>
              <a:cxn ang="0">
                <a:pos x="59" y="66"/>
              </a:cxn>
              <a:cxn ang="0">
                <a:pos x="50" y="66"/>
              </a:cxn>
              <a:cxn ang="0">
                <a:pos x="45" y="66"/>
              </a:cxn>
              <a:cxn ang="0">
                <a:pos x="39" y="64"/>
              </a:cxn>
              <a:cxn ang="0">
                <a:pos x="31" y="64"/>
              </a:cxn>
              <a:cxn ang="0">
                <a:pos x="25" y="60"/>
              </a:cxn>
              <a:cxn ang="0">
                <a:pos x="19" y="58"/>
              </a:cxn>
              <a:cxn ang="0">
                <a:pos x="17" y="56"/>
              </a:cxn>
              <a:cxn ang="0">
                <a:pos x="11" y="53"/>
              </a:cxn>
              <a:cxn ang="0">
                <a:pos x="8" y="49"/>
              </a:cxn>
              <a:cxn ang="0">
                <a:pos x="5" y="45"/>
              </a:cxn>
              <a:cxn ang="0">
                <a:pos x="3" y="44"/>
              </a:cxn>
              <a:cxn ang="0">
                <a:pos x="3" y="38"/>
              </a:cxn>
              <a:cxn ang="0">
                <a:pos x="0" y="34"/>
              </a:cxn>
            </a:cxnLst>
            <a:rect l="0" t="0" r="r" b="b"/>
            <a:pathLst>
              <a:path w="110" h="66">
                <a:moveTo>
                  <a:pt x="0" y="33"/>
                </a:moveTo>
                <a:lnTo>
                  <a:pt x="0" y="33"/>
                </a:lnTo>
                <a:lnTo>
                  <a:pt x="0" y="31"/>
                </a:lnTo>
                <a:lnTo>
                  <a:pt x="0" y="29"/>
                </a:lnTo>
                <a:lnTo>
                  <a:pt x="0" y="29"/>
                </a:lnTo>
                <a:lnTo>
                  <a:pt x="0" y="29"/>
                </a:lnTo>
                <a:lnTo>
                  <a:pt x="3" y="27"/>
                </a:lnTo>
                <a:lnTo>
                  <a:pt x="3" y="27"/>
                </a:lnTo>
                <a:lnTo>
                  <a:pt x="3" y="27"/>
                </a:lnTo>
                <a:lnTo>
                  <a:pt x="3" y="25"/>
                </a:lnTo>
                <a:lnTo>
                  <a:pt x="3" y="23"/>
                </a:lnTo>
                <a:lnTo>
                  <a:pt x="3" y="23"/>
                </a:lnTo>
                <a:lnTo>
                  <a:pt x="3" y="23"/>
                </a:lnTo>
                <a:lnTo>
                  <a:pt x="3" y="22"/>
                </a:lnTo>
                <a:lnTo>
                  <a:pt x="5" y="22"/>
                </a:lnTo>
                <a:lnTo>
                  <a:pt x="5" y="20"/>
                </a:lnTo>
                <a:lnTo>
                  <a:pt x="5" y="20"/>
                </a:lnTo>
                <a:lnTo>
                  <a:pt x="5" y="20"/>
                </a:lnTo>
                <a:lnTo>
                  <a:pt x="5" y="18"/>
                </a:lnTo>
                <a:lnTo>
                  <a:pt x="8" y="18"/>
                </a:lnTo>
                <a:lnTo>
                  <a:pt x="8" y="18"/>
                </a:lnTo>
                <a:lnTo>
                  <a:pt x="8" y="16"/>
                </a:lnTo>
                <a:lnTo>
                  <a:pt x="8" y="16"/>
                </a:lnTo>
                <a:lnTo>
                  <a:pt x="11" y="14"/>
                </a:lnTo>
                <a:lnTo>
                  <a:pt x="11" y="14"/>
                </a:lnTo>
                <a:lnTo>
                  <a:pt x="11" y="14"/>
                </a:lnTo>
                <a:lnTo>
                  <a:pt x="11" y="12"/>
                </a:lnTo>
                <a:lnTo>
                  <a:pt x="14" y="12"/>
                </a:lnTo>
                <a:lnTo>
                  <a:pt x="14" y="12"/>
                </a:lnTo>
                <a:lnTo>
                  <a:pt x="14" y="11"/>
                </a:lnTo>
                <a:lnTo>
                  <a:pt x="14" y="11"/>
                </a:lnTo>
                <a:lnTo>
                  <a:pt x="17" y="11"/>
                </a:lnTo>
                <a:lnTo>
                  <a:pt x="17" y="11"/>
                </a:lnTo>
                <a:lnTo>
                  <a:pt x="17" y="9"/>
                </a:lnTo>
                <a:lnTo>
                  <a:pt x="19" y="9"/>
                </a:lnTo>
                <a:lnTo>
                  <a:pt x="19" y="7"/>
                </a:lnTo>
                <a:lnTo>
                  <a:pt x="19" y="7"/>
                </a:lnTo>
                <a:lnTo>
                  <a:pt x="22" y="7"/>
                </a:lnTo>
                <a:lnTo>
                  <a:pt x="22" y="7"/>
                </a:lnTo>
                <a:lnTo>
                  <a:pt x="25" y="5"/>
                </a:lnTo>
                <a:lnTo>
                  <a:pt x="25" y="5"/>
                </a:lnTo>
                <a:lnTo>
                  <a:pt x="25" y="5"/>
                </a:lnTo>
                <a:lnTo>
                  <a:pt x="28" y="5"/>
                </a:lnTo>
                <a:lnTo>
                  <a:pt x="28" y="3"/>
                </a:lnTo>
                <a:lnTo>
                  <a:pt x="28" y="3"/>
                </a:lnTo>
                <a:lnTo>
                  <a:pt x="31" y="3"/>
                </a:lnTo>
                <a:lnTo>
                  <a:pt x="31" y="3"/>
                </a:lnTo>
                <a:lnTo>
                  <a:pt x="34" y="3"/>
                </a:lnTo>
                <a:lnTo>
                  <a:pt x="34" y="3"/>
                </a:lnTo>
                <a:lnTo>
                  <a:pt x="36" y="3"/>
                </a:lnTo>
                <a:lnTo>
                  <a:pt x="36" y="1"/>
                </a:lnTo>
                <a:lnTo>
                  <a:pt x="39" y="1"/>
                </a:lnTo>
                <a:lnTo>
                  <a:pt x="39" y="1"/>
                </a:lnTo>
                <a:lnTo>
                  <a:pt x="39" y="1"/>
                </a:lnTo>
                <a:lnTo>
                  <a:pt x="42" y="1"/>
                </a:lnTo>
                <a:lnTo>
                  <a:pt x="45" y="1"/>
                </a:lnTo>
                <a:lnTo>
                  <a:pt x="45" y="1"/>
                </a:lnTo>
                <a:lnTo>
                  <a:pt x="45" y="1"/>
                </a:lnTo>
                <a:lnTo>
                  <a:pt x="48" y="0"/>
                </a:lnTo>
                <a:lnTo>
                  <a:pt x="50" y="0"/>
                </a:lnTo>
                <a:lnTo>
                  <a:pt x="50" y="0"/>
                </a:lnTo>
                <a:lnTo>
                  <a:pt x="50" y="0"/>
                </a:lnTo>
                <a:lnTo>
                  <a:pt x="53" y="0"/>
                </a:lnTo>
                <a:lnTo>
                  <a:pt x="53" y="0"/>
                </a:lnTo>
                <a:lnTo>
                  <a:pt x="53" y="0"/>
                </a:lnTo>
                <a:lnTo>
                  <a:pt x="56" y="0"/>
                </a:lnTo>
                <a:lnTo>
                  <a:pt x="59" y="0"/>
                </a:lnTo>
                <a:lnTo>
                  <a:pt x="59" y="0"/>
                </a:lnTo>
                <a:lnTo>
                  <a:pt x="59" y="0"/>
                </a:lnTo>
                <a:lnTo>
                  <a:pt x="62" y="0"/>
                </a:lnTo>
                <a:lnTo>
                  <a:pt x="65" y="1"/>
                </a:lnTo>
                <a:lnTo>
                  <a:pt x="65" y="1"/>
                </a:lnTo>
                <a:lnTo>
                  <a:pt x="65" y="1"/>
                </a:lnTo>
                <a:lnTo>
                  <a:pt x="67" y="1"/>
                </a:lnTo>
                <a:lnTo>
                  <a:pt x="70" y="1"/>
                </a:lnTo>
                <a:lnTo>
                  <a:pt x="70" y="1"/>
                </a:lnTo>
                <a:lnTo>
                  <a:pt x="70" y="1"/>
                </a:lnTo>
                <a:lnTo>
                  <a:pt x="73" y="1"/>
                </a:lnTo>
                <a:lnTo>
                  <a:pt x="73" y="3"/>
                </a:lnTo>
                <a:lnTo>
                  <a:pt x="76" y="3"/>
                </a:lnTo>
                <a:lnTo>
                  <a:pt x="76" y="3"/>
                </a:lnTo>
                <a:lnTo>
                  <a:pt x="79" y="3"/>
                </a:lnTo>
                <a:lnTo>
                  <a:pt x="79" y="3"/>
                </a:lnTo>
                <a:lnTo>
                  <a:pt x="81" y="3"/>
                </a:lnTo>
                <a:lnTo>
                  <a:pt x="81" y="3"/>
                </a:lnTo>
                <a:lnTo>
                  <a:pt x="81" y="5"/>
                </a:lnTo>
                <a:lnTo>
                  <a:pt x="84" y="5"/>
                </a:lnTo>
                <a:lnTo>
                  <a:pt x="84" y="5"/>
                </a:lnTo>
                <a:lnTo>
                  <a:pt x="84" y="5"/>
                </a:lnTo>
                <a:lnTo>
                  <a:pt x="87" y="7"/>
                </a:lnTo>
                <a:lnTo>
                  <a:pt x="87" y="7"/>
                </a:lnTo>
                <a:lnTo>
                  <a:pt x="90" y="7"/>
                </a:lnTo>
                <a:lnTo>
                  <a:pt x="90" y="7"/>
                </a:lnTo>
                <a:lnTo>
                  <a:pt x="90" y="9"/>
                </a:lnTo>
                <a:lnTo>
                  <a:pt x="93" y="9"/>
                </a:lnTo>
                <a:lnTo>
                  <a:pt x="93" y="11"/>
                </a:lnTo>
                <a:lnTo>
                  <a:pt x="93" y="11"/>
                </a:lnTo>
                <a:lnTo>
                  <a:pt x="95" y="11"/>
                </a:lnTo>
                <a:lnTo>
                  <a:pt x="95" y="11"/>
                </a:lnTo>
                <a:lnTo>
                  <a:pt x="95" y="12"/>
                </a:lnTo>
                <a:lnTo>
                  <a:pt x="95" y="12"/>
                </a:lnTo>
                <a:lnTo>
                  <a:pt x="98" y="12"/>
                </a:lnTo>
                <a:lnTo>
                  <a:pt x="98" y="14"/>
                </a:lnTo>
                <a:lnTo>
                  <a:pt x="98" y="14"/>
                </a:lnTo>
                <a:lnTo>
                  <a:pt x="98" y="14"/>
                </a:lnTo>
                <a:lnTo>
                  <a:pt x="101" y="16"/>
                </a:lnTo>
                <a:lnTo>
                  <a:pt x="101" y="16"/>
                </a:lnTo>
                <a:lnTo>
                  <a:pt x="101" y="18"/>
                </a:lnTo>
                <a:lnTo>
                  <a:pt x="101" y="18"/>
                </a:lnTo>
                <a:lnTo>
                  <a:pt x="104" y="18"/>
                </a:lnTo>
                <a:lnTo>
                  <a:pt x="104" y="20"/>
                </a:lnTo>
                <a:lnTo>
                  <a:pt x="104" y="20"/>
                </a:lnTo>
                <a:lnTo>
                  <a:pt x="104" y="20"/>
                </a:lnTo>
                <a:lnTo>
                  <a:pt x="104" y="22"/>
                </a:lnTo>
                <a:lnTo>
                  <a:pt x="107" y="22"/>
                </a:lnTo>
                <a:lnTo>
                  <a:pt x="107" y="23"/>
                </a:lnTo>
                <a:lnTo>
                  <a:pt x="107" y="23"/>
                </a:lnTo>
                <a:lnTo>
                  <a:pt x="107" y="23"/>
                </a:lnTo>
                <a:lnTo>
                  <a:pt x="107" y="25"/>
                </a:lnTo>
                <a:lnTo>
                  <a:pt x="107" y="27"/>
                </a:lnTo>
                <a:lnTo>
                  <a:pt x="107" y="27"/>
                </a:lnTo>
                <a:lnTo>
                  <a:pt x="107" y="27"/>
                </a:lnTo>
                <a:lnTo>
                  <a:pt x="110" y="29"/>
                </a:lnTo>
                <a:lnTo>
                  <a:pt x="110" y="29"/>
                </a:lnTo>
                <a:lnTo>
                  <a:pt x="110" y="29"/>
                </a:lnTo>
                <a:lnTo>
                  <a:pt x="110" y="31"/>
                </a:lnTo>
                <a:lnTo>
                  <a:pt x="110" y="33"/>
                </a:lnTo>
                <a:lnTo>
                  <a:pt x="110" y="33"/>
                </a:lnTo>
                <a:lnTo>
                  <a:pt x="110" y="33"/>
                </a:lnTo>
                <a:lnTo>
                  <a:pt x="110" y="34"/>
                </a:lnTo>
                <a:lnTo>
                  <a:pt x="110" y="34"/>
                </a:lnTo>
                <a:lnTo>
                  <a:pt x="110" y="36"/>
                </a:lnTo>
                <a:lnTo>
                  <a:pt x="110" y="36"/>
                </a:lnTo>
                <a:lnTo>
                  <a:pt x="110" y="38"/>
                </a:lnTo>
                <a:lnTo>
                  <a:pt x="107" y="38"/>
                </a:lnTo>
                <a:lnTo>
                  <a:pt x="107" y="40"/>
                </a:lnTo>
                <a:lnTo>
                  <a:pt x="107" y="40"/>
                </a:lnTo>
                <a:lnTo>
                  <a:pt x="107" y="40"/>
                </a:lnTo>
                <a:lnTo>
                  <a:pt x="107" y="42"/>
                </a:lnTo>
                <a:lnTo>
                  <a:pt x="107" y="44"/>
                </a:lnTo>
                <a:lnTo>
                  <a:pt x="107" y="44"/>
                </a:lnTo>
                <a:lnTo>
                  <a:pt x="107" y="44"/>
                </a:lnTo>
                <a:lnTo>
                  <a:pt x="104" y="45"/>
                </a:lnTo>
                <a:lnTo>
                  <a:pt x="104" y="45"/>
                </a:lnTo>
                <a:lnTo>
                  <a:pt x="104" y="45"/>
                </a:lnTo>
                <a:lnTo>
                  <a:pt x="104" y="47"/>
                </a:lnTo>
                <a:lnTo>
                  <a:pt x="104" y="47"/>
                </a:lnTo>
                <a:lnTo>
                  <a:pt x="101" y="49"/>
                </a:lnTo>
                <a:lnTo>
                  <a:pt x="101" y="49"/>
                </a:lnTo>
                <a:lnTo>
                  <a:pt x="101" y="49"/>
                </a:lnTo>
                <a:lnTo>
                  <a:pt x="101" y="51"/>
                </a:lnTo>
                <a:lnTo>
                  <a:pt x="98" y="51"/>
                </a:lnTo>
                <a:lnTo>
                  <a:pt x="98" y="51"/>
                </a:lnTo>
                <a:lnTo>
                  <a:pt x="98" y="53"/>
                </a:lnTo>
                <a:lnTo>
                  <a:pt x="98" y="53"/>
                </a:lnTo>
                <a:lnTo>
                  <a:pt x="95" y="55"/>
                </a:lnTo>
                <a:lnTo>
                  <a:pt x="95" y="55"/>
                </a:lnTo>
                <a:lnTo>
                  <a:pt x="95" y="55"/>
                </a:lnTo>
                <a:lnTo>
                  <a:pt x="95" y="56"/>
                </a:lnTo>
                <a:lnTo>
                  <a:pt x="93" y="56"/>
                </a:lnTo>
                <a:lnTo>
                  <a:pt x="93" y="56"/>
                </a:lnTo>
                <a:lnTo>
                  <a:pt x="93" y="56"/>
                </a:lnTo>
                <a:lnTo>
                  <a:pt x="90" y="58"/>
                </a:lnTo>
                <a:lnTo>
                  <a:pt x="90" y="58"/>
                </a:lnTo>
                <a:lnTo>
                  <a:pt x="90" y="58"/>
                </a:lnTo>
                <a:lnTo>
                  <a:pt x="87" y="58"/>
                </a:lnTo>
                <a:lnTo>
                  <a:pt x="87" y="60"/>
                </a:lnTo>
                <a:lnTo>
                  <a:pt x="84" y="60"/>
                </a:lnTo>
                <a:lnTo>
                  <a:pt x="84" y="60"/>
                </a:lnTo>
                <a:lnTo>
                  <a:pt x="84" y="60"/>
                </a:lnTo>
                <a:lnTo>
                  <a:pt x="81" y="62"/>
                </a:lnTo>
                <a:lnTo>
                  <a:pt x="81" y="62"/>
                </a:lnTo>
                <a:lnTo>
                  <a:pt x="81" y="62"/>
                </a:lnTo>
                <a:lnTo>
                  <a:pt x="79" y="62"/>
                </a:lnTo>
                <a:lnTo>
                  <a:pt x="79" y="64"/>
                </a:lnTo>
                <a:lnTo>
                  <a:pt x="76" y="64"/>
                </a:lnTo>
                <a:lnTo>
                  <a:pt x="76" y="64"/>
                </a:lnTo>
                <a:lnTo>
                  <a:pt x="73" y="64"/>
                </a:lnTo>
                <a:lnTo>
                  <a:pt x="73" y="64"/>
                </a:lnTo>
                <a:lnTo>
                  <a:pt x="70" y="64"/>
                </a:lnTo>
                <a:lnTo>
                  <a:pt x="70" y="64"/>
                </a:lnTo>
                <a:lnTo>
                  <a:pt x="70" y="66"/>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0" y="66"/>
                </a:lnTo>
                <a:lnTo>
                  <a:pt x="50" y="66"/>
                </a:lnTo>
                <a:lnTo>
                  <a:pt x="50" y="66"/>
                </a:lnTo>
                <a:lnTo>
                  <a:pt x="48" y="66"/>
                </a:lnTo>
                <a:lnTo>
                  <a:pt x="45" y="66"/>
                </a:lnTo>
                <a:lnTo>
                  <a:pt x="45" y="66"/>
                </a:lnTo>
                <a:lnTo>
                  <a:pt x="45" y="66"/>
                </a:lnTo>
                <a:lnTo>
                  <a:pt x="42" y="66"/>
                </a:lnTo>
                <a:lnTo>
                  <a:pt x="39" y="66"/>
                </a:lnTo>
                <a:lnTo>
                  <a:pt x="39" y="64"/>
                </a:lnTo>
                <a:lnTo>
                  <a:pt x="39" y="64"/>
                </a:lnTo>
                <a:lnTo>
                  <a:pt x="36" y="64"/>
                </a:lnTo>
                <a:lnTo>
                  <a:pt x="36" y="64"/>
                </a:lnTo>
                <a:lnTo>
                  <a:pt x="34" y="64"/>
                </a:lnTo>
                <a:lnTo>
                  <a:pt x="34" y="64"/>
                </a:lnTo>
                <a:lnTo>
                  <a:pt x="31" y="64"/>
                </a:lnTo>
                <a:lnTo>
                  <a:pt x="31" y="62"/>
                </a:lnTo>
                <a:lnTo>
                  <a:pt x="28" y="62"/>
                </a:lnTo>
                <a:lnTo>
                  <a:pt x="28" y="62"/>
                </a:lnTo>
                <a:lnTo>
                  <a:pt x="28" y="62"/>
                </a:lnTo>
                <a:lnTo>
                  <a:pt x="25" y="60"/>
                </a:lnTo>
                <a:lnTo>
                  <a:pt x="25" y="60"/>
                </a:lnTo>
                <a:lnTo>
                  <a:pt x="25" y="60"/>
                </a:lnTo>
                <a:lnTo>
                  <a:pt x="22" y="60"/>
                </a:lnTo>
                <a:lnTo>
                  <a:pt x="22" y="58"/>
                </a:lnTo>
                <a:lnTo>
                  <a:pt x="19" y="58"/>
                </a:lnTo>
                <a:lnTo>
                  <a:pt x="19" y="58"/>
                </a:lnTo>
                <a:lnTo>
                  <a:pt x="19" y="58"/>
                </a:lnTo>
                <a:lnTo>
                  <a:pt x="17" y="56"/>
                </a:lnTo>
                <a:lnTo>
                  <a:pt x="17" y="56"/>
                </a:lnTo>
                <a:lnTo>
                  <a:pt x="17" y="56"/>
                </a:lnTo>
                <a:lnTo>
                  <a:pt x="14" y="56"/>
                </a:lnTo>
                <a:lnTo>
                  <a:pt x="14" y="55"/>
                </a:lnTo>
                <a:lnTo>
                  <a:pt x="14" y="55"/>
                </a:lnTo>
                <a:lnTo>
                  <a:pt x="14" y="55"/>
                </a:lnTo>
                <a:lnTo>
                  <a:pt x="11" y="53"/>
                </a:lnTo>
                <a:lnTo>
                  <a:pt x="11" y="53"/>
                </a:lnTo>
                <a:lnTo>
                  <a:pt x="11" y="51"/>
                </a:lnTo>
                <a:lnTo>
                  <a:pt x="11" y="51"/>
                </a:lnTo>
                <a:lnTo>
                  <a:pt x="8" y="51"/>
                </a:lnTo>
                <a:lnTo>
                  <a:pt x="8" y="49"/>
                </a:lnTo>
                <a:lnTo>
                  <a:pt x="8" y="49"/>
                </a:lnTo>
                <a:lnTo>
                  <a:pt x="8" y="49"/>
                </a:lnTo>
                <a:lnTo>
                  <a:pt x="5" y="47"/>
                </a:lnTo>
                <a:lnTo>
                  <a:pt x="5" y="47"/>
                </a:lnTo>
                <a:lnTo>
                  <a:pt x="5" y="45"/>
                </a:lnTo>
                <a:lnTo>
                  <a:pt x="5" y="45"/>
                </a:lnTo>
                <a:lnTo>
                  <a:pt x="5" y="45"/>
                </a:lnTo>
                <a:lnTo>
                  <a:pt x="3" y="44"/>
                </a:lnTo>
                <a:lnTo>
                  <a:pt x="3" y="44"/>
                </a:lnTo>
                <a:lnTo>
                  <a:pt x="3" y="44"/>
                </a:lnTo>
                <a:lnTo>
                  <a:pt x="3" y="42"/>
                </a:lnTo>
                <a:lnTo>
                  <a:pt x="3" y="40"/>
                </a:lnTo>
                <a:lnTo>
                  <a:pt x="3" y="40"/>
                </a:lnTo>
                <a:lnTo>
                  <a:pt x="3" y="40"/>
                </a:lnTo>
                <a:lnTo>
                  <a:pt x="3"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 name="Freeform 254"/>
          <p:cNvSpPr/>
          <p:nvPr/>
        </p:nvSpPr>
        <p:spPr bwMode="auto">
          <a:xfrm>
            <a:off x="4336653" y="2504099"/>
            <a:ext cx="144102" cy="98496"/>
          </a:xfrm>
          <a:custGeom>
            <a:avLst/>
            <a:gdLst/>
            <a:ahLst/>
            <a:cxnLst>
              <a:cxn ang="0">
                <a:pos x="0" y="29"/>
              </a:cxn>
              <a:cxn ang="0">
                <a:pos x="0" y="26"/>
              </a:cxn>
              <a:cxn ang="0">
                <a:pos x="3" y="20"/>
              </a:cxn>
              <a:cxn ang="0">
                <a:pos x="6" y="16"/>
              </a:cxn>
              <a:cxn ang="0">
                <a:pos x="9" y="15"/>
              </a:cxn>
              <a:cxn ang="0">
                <a:pos x="12" y="11"/>
              </a:cxn>
              <a:cxn ang="0">
                <a:pos x="17" y="7"/>
              </a:cxn>
              <a:cxn ang="0">
                <a:pos x="23" y="5"/>
              </a:cxn>
              <a:cxn ang="0">
                <a:pos x="29" y="4"/>
              </a:cxn>
              <a:cxn ang="0">
                <a:pos x="34" y="2"/>
              </a:cxn>
              <a:cxn ang="0">
                <a:pos x="40" y="0"/>
              </a:cxn>
              <a:cxn ang="0">
                <a:pos x="48" y="0"/>
              </a:cxn>
              <a:cxn ang="0">
                <a:pos x="54" y="0"/>
              </a:cxn>
              <a:cxn ang="0">
                <a:pos x="60" y="0"/>
              </a:cxn>
              <a:cxn ang="0">
                <a:pos x="68" y="2"/>
              </a:cxn>
              <a:cxn ang="0">
                <a:pos x="74" y="2"/>
              </a:cxn>
              <a:cxn ang="0">
                <a:pos x="79" y="4"/>
              </a:cxn>
              <a:cxn ang="0">
                <a:pos x="85" y="5"/>
              </a:cxn>
              <a:cxn ang="0">
                <a:pos x="91" y="9"/>
              </a:cxn>
              <a:cxn ang="0">
                <a:pos x="96" y="11"/>
              </a:cxn>
              <a:cxn ang="0">
                <a:pos x="99" y="15"/>
              </a:cxn>
              <a:cxn ang="0">
                <a:pos x="102" y="18"/>
              </a:cxn>
              <a:cxn ang="0">
                <a:pos x="105" y="22"/>
              </a:cxn>
              <a:cxn ang="0">
                <a:pos x="108" y="26"/>
              </a:cxn>
              <a:cxn ang="0">
                <a:pos x="108" y="29"/>
              </a:cxn>
              <a:cxn ang="0">
                <a:pos x="108" y="33"/>
              </a:cxn>
              <a:cxn ang="0">
                <a:pos x="108" y="38"/>
              </a:cxn>
              <a:cxn ang="0">
                <a:pos x="105" y="42"/>
              </a:cxn>
              <a:cxn ang="0">
                <a:pos x="105" y="46"/>
              </a:cxn>
              <a:cxn ang="0">
                <a:pos x="99" y="49"/>
              </a:cxn>
              <a:cxn ang="0">
                <a:pos x="96" y="53"/>
              </a:cxn>
              <a:cxn ang="0">
                <a:pos x="91" y="57"/>
              </a:cxn>
              <a:cxn ang="0">
                <a:pos x="88" y="59"/>
              </a:cxn>
              <a:cxn ang="0">
                <a:pos x="82" y="60"/>
              </a:cxn>
              <a:cxn ang="0">
                <a:pos x="77" y="62"/>
              </a:cxn>
              <a:cxn ang="0">
                <a:pos x="68" y="64"/>
              </a:cxn>
              <a:cxn ang="0">
                <a:pos x="65" y="64"/>
              </a:cxn>
              <a:cxn ang="0">
                <a:pos x="57" y="66"/>
              </a:cxn>
              <a:cxn ang="0">
                <a:pos x="48" y="66"/>
              </a:cxn>
              <a:cxn ang="0">
                <a:pos x="43" y="64"/>
              </a:cxn>
              <a:cxn ang="0">
                <a:pos x="37" y="64"/>
              </a:cxn>
              <a:cxn ang="0">
                <a:pos x="31" y="62"/>
              </a:cxn>
              <a:cxn ang="0">
                <a:pos x="26" y="60"/>
              </a:cxn>
              <a:cxn ang="0">
                <a:pos x="20" y="59"/>
              </a:cxn>
              <a:cxn ang="0">
                <a:pos x="15" y="57"/>
              </a:cxn>
              <a:cxn ang="0">
                <a:pos x="12" y="53"/>
              </a:cxn>
              <a:cxn ang="0">
                <a:pos x="6" y="49"/>
              </a:cxn>
              <a:cxn ang="0">
                <a:pos x="3" y="46"/>
              </a:cxn>
              <a:cxn ang="0">
                <a:pos x="0" y="42"/>
              </a:cxn>
              <a:cxn ang="0">
                <a:pos x="0" y="38"/>
              </a:cxn>
              <a:cxn ang="0">
                <a:pos x="0" y="33"/>
              </a:cxn>
            </a:cxnLst>
            <a:rect l="0" t="0" r="r" b="b"/>
            <a:pathLst>
              <a:path w="108" h="66">
                <a:moveTo>
                  <a:pt x="0" y="33"/>
                </a:moveTo>
                <a:lnTo>
                  <a:pt x="0" y="31"/>
                </a:lnTo>
                <a:lnTo>
                  <a:pt x="0" y="31"/>
                </a:lnTo>
                <a:lnTo>
                  <a:pt x="0" y="29"/>
                </a:lnTo>
                <a:lnTo>
                  <a:pt x="0" y="29"/>
                </a:lnTo>
                <a:lnTo>
                  <a:pt x="0" y="27"/>
                </a:lnTo>
                <a:lnTo>
                  <a:pt x="0" y="27"/>
                </a:lnTo>
                <a:lnTo>
                  <a:pt x="0" y="26"/>
                </a:lnTo>
                <a:lnTo>
                  <a:pt x="0" y="26"/>
                </a:lnTo>
                <a:lnTo>
                  <a:pt x="0" y="26"/>
                </a:lnTo>
                <a:lnTo>
                  <a:pt x="0" y="24"/>
                </a:lnTo>
                <a:lnTo>
                  <a:pt x="0" y="24"/>
                </a:lnTo>
                <a:lnTo>
                  <a:pt x="0" y="24"/>
                </a:lnTo>
                <a:lnTo>
                  <a:pt x="3" y="22"/>
                </a:lnTo>
                <a:lnTo>
                  <a:pt x="3" y="20"/>
                </a:lnTo>
                <a:lnTo>
                  <a:pt x="3" y="20"/>
                </a:lnTo>
                <a:lnTo>
                  <a:pt x="3" y="20"/>
                </a:lnTo>
                <a:lnTo>
                  <a:pt x="3" y="18"/>
                </a:lnTo>
                <a:lnTo>
                  <a:pt x="6" y="18"/>
                </a:lnTo>
                <a:lnTo>
                  <a:pt x="6" y="16"/>
                </a:lnTo>
                <a:lnTo>
                  <a:pt x="6" y="16"/>
                </a:lnTo>
                <a:lnTo>
                  <a:pt x="6" y="16"/>
                </a:lnTo>
                <a:lnTo>
                  <a:pt x="9" y="15"/>
                </a:lnTo>
                <a:lnTo>
                  <a:pt x="9" y="15"/>
                </a:lnTo>
                <a:lnTo>
                  <a:pt x="9" y="15"/>
                </a:lnTo>
                <a:lnTo>
                  <a:pt x="9" y="13"/>
                </a:lnTo>
                <a:lnTo>
                  <a:pt x="12" y="13"/>
                </a:lnTo>
                <a:lnTo>
                  <a:pt x="12" y="11"/>
                </a:lnTo>
                <a:lnTo>
                  <a:pt x="12" y="11"/>
                </a:lnTo>
                <a:lnTo>
                  <a:pt x="12" y="11"/>
                </a:lnTo>
                <a:lnTo>
                  <a:pt x="15" y="11"/>
                </a:lnTo>
                <a:lnTo>
                  <a:pt x="15" y="9"/>
                </a:lnTo>
                <a:lnTo>
                  <a:pt x="15" y="9"/>
                </a:lnTo>
                <a:lnTo>
                  <a:pt x="17" y="9"/>
                </a:lnTo>
                <a:lnTo>
                  <a:pt x="17" y="7"/>
                </a:lnTo>
                <a:lnTo>
                  <a:pt x="20" y="7"/>
                </a:lnTo>
                <a:lnTo>
                  <a:pt x="20" y="7"/>
                </a:lnTo>
                <a:lnTo>
                  <a:pt x="20" y="7"/>
                </a:lnTo>
                <a:lnTo>
                  <a:pt x="23" y="5"/>
                </a:lnTo>
                <a:lnTo>
                  <a:pt x="23" y="5"/>
                </a:lnTo>
                <a:lnTo>
                  <a:pt x="23" y="5"/>
                </a:lnTo>
                <a:lnTo>
                  <a:pt x="26" y="5"/>
                </a:lnTo>
                <a:lnTo>
                  <a:pt x="26" y="4"/>
                </a:lnTo>
                <a:lnTo>
                  <a:pt x="29" y="4"/>
                </a:lnTo>
                <a:lnTo>
                  <a:pt x="29" y="4"/>
                </a:lnTo>
                <a:lnTo>
                  <a:pt x="29" y="4"/>
                </a:lnTo>
                <a:lnTo>
                  <a:pt x="31" y="4"/>
                </a:lnTo>
                <a:lnTo>
                  <a:pt x="31" y="2"/>
                </a:lnTo>
                <a:lnTo>
                  <a:pt x="31" y="2"/>
                </a:lnTo>
                <a:lnTo>
                  <a:pt x="34" y="2"/>
                </a:lnTo>
                <a:lnTo>
                  <a:pt x="34" y="2"/>
                </a:lnTo>
                <a:lnTo>
                  <a:pt x="37" y="2"/>
                </a:lnTo>
                <a:lnTo>
                  <a:pt x="37" y="2"/>
                </a:lnTo>
                <a:lnTo>
                  <a:pt x="40" y="2"/>
                </a:lnTo>
                <a:lnTo>
                  <a:pt x="40" y="0"/>
                </a:lnTo>
                <a:lnTo>
                  <a:pt x="43" y="0"/>
                </a:lnTo>
                <a:lnTo>
                  <a:pt x="43" y="0"/>
                </a:lnTo>
                <a:lnTo>
                  <a:pt x="46" y="0"/>
                </a:lnTo>
                <a:lnTo>
                  <a:pt x="46" y="0"/>
                </a:lnTo>
                <a:lnTo>
                  <a:pt x="48" y="0"/>
                </a:lnTo>
                <a:lnTo>
                  <a:pt x="48" y="0"/>
                </a:lnTo>
                <a:lnTo>
                  <a:pt x="48" y="0"/>
                </a:lnTo>
                <a:lnTo>
                  <a:pt x="51" y="0"/>
                </a:lnTo>
                <a:lnTo>
                  <a:pt x="54" y="0"/>
                </a:lnTo>
                <a:lnTo>
                  <a:pt x="54" y="0"/>
                </a:lnTo>
                <a:lnTo>
                  <a:pt x="54" y="0"/>
                </a:lnTo>
                <a:lnTo>
                  <a:pt x="57" y="0"/>
                </a:lnTo>
                <a:lnTo>
                  <a:pt x="60" y="0"/>
                </a:lnTo>
                <a:lnTo>
                  <a:pt x="60" y="0"/>
                </a:lnTo>
                <a:lnTo>
                  <a:pt x="60" y="0"/>
                </a:lnTo>
                <a:lnTo>
                  <a:pt x="62" y="0"/>
                </a:lnTo>
                <a:lnTo>
                  <a:pt x="65" y="0"/>
                </a:lnTo>
                <a:lnTo>
                  <a:pt x="65" y="0"/>
                </a:lnTo>
                <a:lnTo>
                  <a:pt x="65" y="0"/>
                </a:lnTo>
                <a:lnTo>
                  <a:pt x="68" y="2"/>
                </a:lnTo>
                <a:lnTo>
                  <a:pt x="68" y="2"/>
                </a:lnTo>
                <a:lnTo>
                  <a:pt x="68" y="2"/>
                </a:lnTo>
                <a:lnTo>
                  <a:pt x="71" y="2"/>
                </a:lnTo>
                <a:lnTo>
                  <a:pt x="74" y="2"/>
                </a:lnTo>
                <a:lnTo>
                  <a:pt x="74" y="2"/>
                </a:lnTo>
                <a:lnTo>
                  <a:pt x="74" y="2"/>
                </a:lnTo>
                <a:lnTo>
                  <a:pt x="77" y="4"/>
                </a:lnTo>
                <a:lnTo>
                  <a:pt x="77" y="4"/>
                </a:lnTo>
                <a:lnTo>
                  <a:pt x="79" y="4"/>
                </a:lnTo>
                <a:lnTo>
                  <a:pt x="79" y="4"/>
                </a:lnTo>
                <a:lnTo>
                  <a:pt x="79" y="4"/>
                </a:lnTo>
                <a:lnTo>
                  <a:pt x="82" y="5"/>
                </a:lnTo>
                <a:lnTo>
                  <a:pt x="85" y="5"/>
                </a:lnTo>
                <a:lnTo>
                  <a:pt x="85" y="5"/>
                </a:lnTo>
                <a:lnTo>
                  <a:pt x="85" y="5"/>
                </a:lnTo>
                <a:lnTo>
                  <a:pt x="88" y="7"/>
                </a:lnTo>
                <a:lnTo>
                  <a:pt x="88" y="7"/>
                </a:lnTo>
                <a:lnTo>
                  <a:pt x="88" y="7"/>
                </a:lnTo>
                <a:lnTo>
                  <a:pt x="88" y="7"/>
                </a:lnTo>
                <a:lnTo>
                  <a:pt x="91" y="9"/>
                </a:lnTo>
                <a:lnTo>
                  <a:pt x="91" y="9"/>
                </a:lnTo>
                <a:lnTo>
                  <a:pt x="91" y="9"/>
                </a:lnTo>
                <a:lnTo>
                  <a:pt x="93" y="11"/>
                </a:lnTo>
                <a:lnTo>
                  <a:pt x="93" y="11"/>
                </a:lnTo>
                <a:lnTo>
                  <a:pt x="96" y="11"/>
                </a:lnTo>
                <a:lnTo>
                  <a:pt x="96" y="11"/>
                </a:lnTo>
                <a:lnTo>
                  <a:pt x="96" y="13"/>
                </a:lnTo>
                <a:lnTo>
                  <a:pt x="96" y="13"/>
                </a:lnTo>
                <a:lnTo>
                  <a:pt x="99" y="15"/>
                </a:lnTo>
                <a:lnTo>
                  <a:pt x="99" y="15"/>
                </a:lnTo>
                <a:lnTo>
                  <a:pt x="99" y="15"/>
                </a:lnTo>
                <a:lnTo>
                  <a:pt x="99" y="16"/>
                </a:lnTo>
                <a:lnTo>
                  <a:pt x="102" y="16"/>
                </a:lnTo>
                <a:lnTo>
                  <a:pt x="102" y="16"/>
                </a:lnTo>
                <a:lnTo>
                  <a:pt x="102" y="18"/>
                </a:lnTo>
                <a:lnTo>
                  <a:pt x="102" y="18"/>
                </a:lnTo>
                <a:lnTo>
                  <a:pt x="105" y="20"/>
                </a:lnTo>
                <a:lnTo>
                  <a:pt x="105" y="20"/>
                </a:lnTo>
                <a:lnTo>
                  <a:pt x="105" y="20"/>
                </a:lnTo>
                <a:lnTo>
                  <a:pt x="105" y="22"/>
                </a:lnTo>
                <a:lnTo>
                  <a:pt x="105" y="24"/>
                </a:lnTo>
                <a:lnTo>
                  <a:pt x="105" y="24"/>
                </a:lnTo>
                <a:lnTo>
                  <a:pt x="105" y="24"/>
                </a:lnTo>
                <a:lnTo>
                  <a:pt x="108" y="26"/>
                </a:lnTo>
                <a:lnTo>
                  <a:pt x="108" y="26"/>
                </a:lnTo>
                <a:lnTo>
                  <a:pt x="108" y="26"/>
                </a:lnTo>
                <a:lnTo>
                  <a:pt x="108" y="27"/>
                </a:lnTo>
                <a:lnTo>
                  <a:pt x="108" y="27"/>
                </a:lnTo>
                <a:lnTo>
                  <a:pt x="108" y="29"/>
                </a:lnTo>
                <a:lnTo>
                  <a:pt x="108" y="29"/>
                </a:lnTo>
                <a:lnTo>
                  <a:pt x="108" y="31"/>
                </a:lnTo>
                <a:lnTo>
                  <a:pt x="108" y="31"/>
                </a:lnTo>
                <a:lnTo>
                  <a:pt x="108" y="33"/>
                </a:lnTo>
                <a:lnTo>
                  <a:pt x="108" y="33"/>
                </a:lnTo>
                <a:lnTo>
                  <a:pt x="108" y="33"/>
                </a:lnTo>
                <a:lnTo>
                  <a:pt x="108" y="35"/>
                </a:lnTo>
                <a:lnTo>
                  <a:pt x="108" y="37"/>
                </a:lnTo>
                <a:lnTo>
                  <a:pt x="108" y="37"/>
                </a:lnTo>
                <a:lnTo>
                  <a:pt x="108" y="37"/>
                </a:lnTo>
                <a:lnTo>
                  <a:pt x="108" y="38"/>
                </a:lnTo>
                <a:lnTo>
                  <a:pt x="108" y="38"/>
                </a:lnTo>
                <a:lnTo>
                  <a:pt x="108" y="38"/>
                </a:lnTo>
                <a:lnTo>
                  <a:pt x="108" y="40"/>
                </a:lnTo>
                <a:lnTo>
                  <a:pt x="105" y="42"/>
                </a:lnTo>
                <a:lnTo>
                  <a:pt x="105" y="42"/>
                </a:lnTo>
                <a:lnTo>
                  <a:pt x="105" y="42"/>
                </a:lnTo>
                <a:lnTo>
                  <a:pt x="105" y="44"/>
                </a:lnTo>
                <a:lnTo>
                  <a:pt x="105" y="44"/>
                </a:lnTo>
                <a:lnTo>
                  <a:pt x="105" y="46"/>
                </a:lnTo>
                <a:lnTo>
                  <a:pt x="105" y="46"/>
                </a:lnTo>
                <a:lnTo>
                  <a:pt x="102" y="46"/>
                </a:lnTo>
                <a:lnTo>
                  <a:pt x="102" y="48"/>
                </a:lnTo>
                <a:lnTo>
                  <a:pt x="102" y="48"/>
                </a:lnTo>
                <a:lnTo>
                  <a:pt x="102" y="48"/>
                </a:lnTo>
                <a:lnTo>
                  <a:pt x="99" y="49"/>
                </a:lnTo>
                <a:lnTo>
                  <a:pt x="99" y="49"/>
                </a:lnTo>
                <a:lnTo>
                  <a:pt x="99" y="51"/>
                </a:lnTo>
                <a:lnTo>
                  <a:pt x="99" y="51"/>
                </a:lnTo>
                <a:lnTo>
                  <a:pt x="96" y="51"/>
                </a:lnTo>
                <a:lnTo>
                  <a:pt x="96" y="53"/>
                </a:lnTo>
                <a:lnTo>
                  <a:pt x="96" y="53"/>
                </a:lnTo>
                <a:lnTo>
                  <a:pt x="96" y="53"/>
                </a:lnTo>
                <a:lnTo>
                  <a:pt x="93" y="55"/>
                </a:lnTo>
                <a:lnTo>
                  <a:pt x="93" y="55"/>
                </a:lnTo>
                <a:lnTo>
                  <a:pt x="91" y="57"/>
                </a:lnTo>
                <a:lnTo>
                  <a:pt x="91" y="57"/>
                </a:lnTo>
                <a:lnTo>
                  <a:pt x="91" y="57"/>
                </a:lnTo>
                <a:lnTo>
                  <a:pt x="88" y="57"/>
                </a:lnTo>
                <a:lnTo>
                  <a:pt x="88" y="59"/>
                </a:lnTo>
                <a:lnTo>
                  <a:pt x="88" y="59"/>
                </a:lnTo>
                <a:lnTo>
                  <a:pt x="88" y="59"/>
                </a:lnTo>
                <a:lnTo>
                  <a:pt x="85" y="59"/>
                </a:lnTo>
                <a:lnTo>
                  <a:pt x="85" y="60"/>
                </a:lnTo>
                <a:lnTo>
                  <a:pt x="85" y="60"/>
                </a:lnTo>
                <a:lnTo>
                  <a:pt x="82" y="60"/>
                </a:lnTo>
                <a:lnTo>
                  <a:pt x="79" y="60"/>
                </a:lnTo>
                <a:lnTo>
                  <a:pt x="79" y="62"/>
                </a:lnTo>
                <a:lnTo>
                  <a:pt x="79" y="62"/>
                </a:lnTo>
                <a:lnTo>
                  <a:pt x="77" y="62"/>
                </a:lnTo>
                <a:lnTo>
                  <a:pt x="77" y="62"/>
                </a:lnTo>
                <a:lnTo>
                  <a:pt x="74" y="62"/>
                </a:lnTo>
                <a:lnTo>
                  <a:pt x="74" y="62"/>
                </a:lnTo>
                <a:lnTo>
                  <a:pt x="74" y="64"/>
                </a:lnTo>
                <a:lnTo>
                  <a:pt x="71" y="64"/>
                </a:lnTo>
                <a:lnTo>
                  <a:pt x="68" y="64"/>
                </a:lnTo>
                <a:lnTo>
                  <a:pt x="68" y="64"/>
                </a:lnTo>
                <a:lnTo>
                  <a:pt x="68" y="64"/>
                </a:lnTo>
                <a:lnTo>
                  <a:pt x="65" y="64"/>
                </a:lnTo>
                <a:lnTo>
                  <a:pt x="65" y="64"/>
                </a:lnTo>
                <a:lnTo>
                  <a:pt x="65" y="64"/>
                </a:lnTo>
                <a:lnTo>
                  <a:pt x="62" y="66"/>
                </a:lnTo>
                <a:lnTo>
                  <a:pt x="60" y="66"/>
                </a:lnTo>
                <a:lnTo>
                  <a:pt x="60" y="66"/>
                </a:lnTo>
                <a:lnTo>
                  <a:pt x="60" y="66"/>
                </a:lnTo>
                <a:lnTo>
                  <a:pt x="57" y="66"/>
                </a:lnTo>
                <a:lnTo>
                  <a:pt x="54" y="66"/>
                </a:lnTo>
                <a:lnTo>
                  <a:pt x="54" y="66"/>
                </a:lnTo>
                <a:lnTo>
                  <a:pt x="54" y="66"/>
                </a:lnTo>
                <a:lnTo>
                  <a:pt x="51" y="66"/>
                </a:lnTo>
                <a:lnTo>
                  <a:pt x="48" y="66"/>
                </a:lnTo>
                <a:lnTo>
                  <a:pt x="48" y="66"/>
                </a:lnTo>
                <a:lnTo>
                  <a:pt x="48" y="66"/>
                </a:lnTo>
                <a:lnTo>
                  <a:pt x="46" y="66"/>
                </a:lnTo>
                <a:lnTo>
                  <a:pt x="46" y="66"/>
                </a:lnTo>
                <a:lnTo>
                  <a:pt x="43" y="64"/>
                </a:lnTo>
                <a:lnTo>
                  <a:pt x="43" y="64"/>
                </a:lnTo>
                <a:lnTo>
                  <a:pt x="40" y="64"/>
                </a:lnTo>
                <a:lnTo>
                  <a:pt x="40" y="64"/>
                </a:lnTo>
                <a:lnTo>
                  <a:pt x="37" y="64"/>
                </a:lnTo>
                <a:lnTo>
                  <a:pt x="37" y="64"/>
                </a:lnTo>
                <a:lnTo>
                  <a:pt x="34" y="64"/>
                </a:lnTo>
                <a:lnTo>
                  <a:pt x="34" y="64"/>
                </a:lnTo>
                <a:lnTo>
                  <a:pt x="31" y="62"/>
                </a:lnTo>
                <a:lnTo>
                  <a:pt x="31" y="62"/>
                </a:lnTo>
                <a:lnTo>
                  <a:pt x="31" y="62"/>
                </a:lnTo>
                <a:lnTo>
                  <a:pt x="29" y="62"/>
                </a:lnTo>
                <a:lnTo>
                  <a:pt x="29" y="62"/>
                </a:lnTo>
                <a:lnTo>
                  <a:pt x="29" y="62"/>
                </a:lnTo>
                <a:lnTo>
                  <a:pt x="26" y="60"/>
                </a:lnTo>
                <a:lnTo>
                  <a:pt x="26" y="60"/>
                </a:lnTo>
                <a:lnTo>
                  <a:pt x="23" y="60"/>
                </a:lnTo>
                <a:lnTo>
                  <a:pt x="23" y="60"/>
                </a:lnTo>
                <a:lnTo>
                  <a:pt x="23" y="59"/>
                </a:lnTo>
                <a:lnTo>
                  <a:pt x="20" y="59"/>
                </a:lnTo>
                <a:lnTo>
                  <a:pt x="20" y="59"/>
                </a:lnTo>
                <a:lnTo>
                  <a:pt x="20" y="59"/>
                </a:lnTo>
                <a:lnTo>
                  <a:pt x="17" y="57"/>
                </a:lnTo>
                <a:lnTo>
                  <a:pt x="17" y="57"/>
                </a:lnTo>
                <a:lnTo>
                  <a:pt x="15" y="57"/>
                </a:lnTo>
                <a:lnTo>
                  <a:pt x="15" y="57"/>
                </a:lnTo>
                <a:lnTo>
                  <a:pt x="15" y="55"/>
                </a:lnTo>
                <a:lnTo>
                  <a:pt x="12" y="55"/>
                </a:lnTo>
                <a:lnTo>
                  <a:pt x="12" y="53"/>
                </a:lnTo>
                <a:lnTo>
                  <a:pt x="12" y="53"/>
                </a:lnTo>
                <a:lnTo>
                  <a:pt x="12" y="53"/>
                </a:lnTo>
                <a:lnTo>
                  <a:pt x="9" y="51"/>
                </a:lnTo>
                <a:lnTo>
                  <a:pt x="9" y="51"/>
                </a:lnTo>
                <a:lnTo>
                  <a:pt x="9" y="51"/>
                </a:lnTo>
                <a:lnTo>
                  <a:pt x="9" y="49"/>
                </a:lnTo>
                <a:lnTo>
                  <a:pt x="6" y="49"/>
                </a:lnTo>
                <a:lnTo>
                  <a:pt x="6" y="48"/>
                </a:lnTo>
                <a:lnTo>
                  <a:pt x="6" y="48"/>
                </a:lnTo>
                <a:lnTo>
                  <a:pt x="6" y="48"/>
                </a:lnTo>
                <a:lnTo>
                  <a:pt x="3" y="46"/>
                </a:lnTo>
                <a:lnTo>
                  <a:pt x="3" y="46"/>
                </a:lnTo>
                <a:lnTo>
                  <a:pt x="3" y="46"/>
                </a:lnTo>
                <a:lnTo>
                  <a:pt x="3" y="44"/>
                </a:lnTo>
                <a:lnTo>
                  <a:pt x="3" y="44"/>
                </a:lnTo>
                <a:lnTo>
                  <a:pt x="0" y="42"/>
                </a:lnTo>
                <a:lnTo>
                  <a:pt x="0" y="42"/>
                </a:lnTo>
                <a:lnTo>
                  <a:pt x="0" y="42"/>
                </a:lnTo>
                <a:lnTo>
                  <a:pt x="0" y="40"/>
                </a:lnTo>
                <a:lnTo>
                  <a:pt x="0" y="38"/>
                </a:lnTo>
                <a:lnTo>
                  <a:pt x="0" y="38"/>
                </a:lnTo>
                <a:lnTo>
                  <a:pt x="0" y="38"/>
                </a:lnTo>
                <a:lnTo>
                  <a:pt x="0" y="37"/>
                </a:lnTo>
                <a:lnTo>
                  <a:pt x="0" y="37"/>
                </a:lnTo>
                <a:lnTo>
                  <a:pt x="0" y="37"/>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 name="Freeform 255"/>
          <p:cNvSpPr/>
          <p:nvPr/>
        </p:nvSpPr>
        <p:spPr bwMode="auto">
          <a:xfrm>
            <a:off x="3612143" y="2290690"/>
            <a:ext cx="146770" cy="95512"/>
          </a:xfrm>
          <a:custGeom>
            <a:avLst/>
            <a:gdLst/>
            <a:ahLst/>
            <a:cxnLst>
              <a:cxn ang="0">
                <a:pos x="110" y="29"/>
              </a:cxn>
              <a:cxn ang="0">
                <a:pos x="107" y="24"/>
              </a:cxn>
              <a:cxn ang="0">
                <a:pos x="104" y="20"/>
              </a:cxn>
              <a:cxn ang="0">
                <a:pos x="101" y="16"/>
              </a:cxn>
              <a:cxn ang="0">
                <a:pos x="98" y="13"/>
              </a:cxn>
              <a:cxn ang="0">
                <a:pos x="95" y="11"/>
              </a:cxn>
              <a:cxn ang="0">
                <a:pos x="90" y="7"/>
              </a:cxn>
              <a:cxn ang="0">
                <a:pos x="84" y="5"/>
              </a:cxn>
              <a:cxn ang="0">
                <a:pos x="81" y="4"/>
              </a:cxn>
              <a:cxn ang="0">
                <a:pos x="73" y="2"/>
              </a:cxn>
              <a:cxn ang="0">
                <a:pos x="67" y="0"/>
              </a:cxn>
              <a:cxn ang="0">
                <a:pos x="59" y="0"/>
              </a:cxn>
              <a:cxn ang="0">
                <a:pos x="53" y="0"/>
              </a:cxn>
              <a:cxn ang="0">
                <a:pos x="48" y="0"/>
              </a:cxn>
              <a:cxn ang="0">
                <a:pos x="39" y="0"/>
              </a:cxn>
              <a:cxn ang="0">
                <a:pos x="34" y="2"/>
              </a:cxn>
              <a:cxn ang="0">
                <a:pos x="28" y="4"/>
              </a:cxn>
              <a:cxn ang="0">
                <a:pos x="22" y="5"/>
              </a:cxn>
              <a:cxn ang="0">
                <a:pos x="17" y="7"/>
              </a:cxn>
              <a:cxn ang="0">
                <a:pos x="14" y="11"/>
              </a:cxn>
              <a:cxn ang="0">
                <a:pos x="11" y="13"/>
              </a:cxn>
              <a:cxn ang="0">
                <a:pos x="5" y="16"/>
              </a:cxn>
              <a:cxn ang="0">
                <a:pos x="3" y="22"/>
              </a:cxn>
              <a:cxn ang="0">
                <a:pos x="3" y="26"/>
              </a:cxn>
              <a:cxn ang="0">
                <a:pos x="0" y="29"/>
              </a:cxn>
              <a:cxn ang="0">
                <a:pos x="0" y="33"/>
              </a:cxn>
              <a:cxn ang="0">
                <a:pos x="3" y="37"/>
              </a:cxn>
              <a:cxn ang="0">
                <a:pos x="3" y="42"/>
              </a:cxn>
              <a:cxn ang="0">
                <a:pos x="5" y="44"/>
              </a:cxn>
              <a:cxn ang="0">
                <a:pos x="8" y="48"/>
              </a:cxn>
              <a:cxn ang="0">
                <a:pos x="11" y="51"/>
              </a:cxn>
              <a:cxn ang="0">
                <a:pos x="17" y="55"/>
              </a:cxn>
              <a:cxn ang="0">
                <a:pos x="19" y="57"/>
              </a:cxn>
              <a:cxn ang="0">
                <a:pos x="25" y="60"/>
              </a:cxn>
              <a:cxn ang="0">
                <a:pos x="31" y="62"/>
              </a:cxn>
              <a:cxn ang="0">
                <a:pos x="39" y="64"/>
              </a:cxn>
              <a:cxn ang="0">
                <a:pos x="45" y="64"/>
              </a:cxn>
              <a:cxn ang="0">
                <a:pos x="50" y="64"/>
              </a:cxn>
              <a:cxn ang="0">
                <a:pos x="59" y="64"/>
              </a:cxn>
              <a:cxn ang="0">
                <a:pos x="65" y="64"/>
              </a:cxn>
              <a:cxn ang="0">
                <a:pos x="70" y="64"/>
              </a:cxn>
              <a:cxn ang="0">
                <a:pos x="79" y="62"/>
              </a:cxn>
              <a:cxn ang="0">
                <a:pos x="84" y="60"/>
              </a:cxn>
              <a:cxn ang="0">
                <a:pos x="90" y="57"/>
              </a:cxn>
              <a:cxn ang="0">
                <a:pos x="93" y="55"/>
              </a:cxn>
              <a:cxn ang="0">
                <a:pos x="98" y="51"/>
              </a:cxn>
              <a:cxn ang="0">
                <a:pos x="101" y="48"/>
              </a:cxn>
              <a:cxn ang="0">
                <a:pos x="104" y="44"/>
              </a:cxn>
              <a:cxn ang="0">
                <a:pos x="107" y="42"/>
              </a:cxn>
              <a:cxn ang="0">
                <a:pos x="107" y="37"/>
              </a:cxn>
              <a:cxn ang="0">
                <a:pos x="110" y="33"/>
              </a:cxn>
            </a:cxnLst>
            <a:rect l="0" t="0" r="r" b="b"/>
            <a:pathLst>
              <a:path w="110" h="64">
                <a:moveTo>
                  <a:pt x="110" y="31"/>
                </a:moveTo>
                <a:lnTo>
                  <a:pt x="110" y="31"/>
                </a:lnTo>
                <a:lnTo>
                  <a:pt x="110" y="29"/>
                </a:lnTo>
                <a:lnTo>
                  <a:pt x="110" y="29"/>
                </a:lnTo>
                <a:lnTo>
                  <a:pt x="110" y="29"/>
                </a:lnTo>
                <a:lnTo>
                  <a:pt x="110" y="27"/>
                </a:lnTo>
                <a:lnTo>
                  <a:pt x="107" y="26"/>
                </a:lnTo>
                <a:lnTo>
                  <a:pt x="107" y="26"/>
                </a:lnTo>
                <a:lnTo>
                  <a:pt x="107" y="26"/>
                </a:lnTo>
                <a:lnTo>
                  <a:pt x="107" y="24"/>
                </a:lnTo>
                <a:lnTo>
                  <a:pt x="107" y="24"/>
                </a:lnTo>
                <a:lnTo>
                  <a:pt x="107" y="22"/>
                </a:lnTo>
                <a:lnTo>
                  <a:pt x="107" y="22"/>
                </a:lnTo>
                <a:lnTo>
                  <a:pt x="107" y="22"/>
                </a:lnTo>
                <a:lnTo>
                  <a:pt x="104" y="20"/>
                </a:lnTo>
                <a:lnTo>
                  <a:pt x="104" y="18"/>
                </a:lnTo>
                <a:lnTo>
                  <a:pt x="104" y="18"/>
                </a:lnTo>
                <a:lnTo>
                  <a:pt x="104" y="18"/>
                </a:lnTo>
                <a:lnTo>
                  <a:pt x="104" y="16"/>
                </a:lnTo>
                <a:lnTo>
                  <a:pt x="101" y="16"/>
                </a:lnTo>
                <a:lnTo>
                  <a:pt x="101" y="16"/>
                </a:lnTo>
                <a:lnTo>
                  <a:pt x="101" y="15"/>
                </a:lnTo>
                <a:lnTo>
                  <a:pt x="101" y="15"/>
                </a:lnTo>
                <a:lnTo>
                  <a:pt x="98" y="13"/>
                </a:lnTo>
                <a:lnTo>
                  <a:pt x="98" y="13"/>
                </a:lnTo>
                <a:lnTo>
                  <a:pt x="98" y="13"/>
                </a:lnTo>
                <a:lnTo>
                  <a:pt x="98" y="11"/>
                </a:lnTo>
                <a:lnTo>
                  <a:pt x="95" y="11"/>
                </a:lnTo>
                <a:lnTo>
                  <a:pt x="95" y="11"/>
                </a:lnTo>
                <a:lnTo>
                  <a:pt x="95" y="11"/>
                </a:lnTo>
                <a:lnTo>
                  <a:pt x="95" y="9"/>
                </a:lnTo>
                <a:lnTo>
                  <a:pt x="93" y="9"/>
                </a:lnTo>
                <a:lnTo>
                  <a:pt x="93" y="9"/>
                </a:lnTo>
                <a:lnTo>
                  <a:pt x="93" y="7"/>
                </a:lnTo>
                <a:lnTo>
                  <a:pt x="90" y="7"/>
                </a:lnTo>
                <a:lnTo>
                  <a:pt x="90" y="7"/>
                </a:lnTo>
                <a:lnTo>
                  <a:pt x="90" y="7"/>
                </a:lnTo>
                <a:lnTo>
                  <a:pt x="87" y="5"/>
                </a:lnTo>
                <a:lnTo>
                  <a:pt x="87" y="5"/>
                </a:lnTo>
                <a:lnTo>
                  <a:pt x="84" y="5"/>
                </a:lnTo>
                <a:lnTo>
                  <a:pt x="84" y="5"/>
                </a:lnTo>
                <a:lnTo>
                  <a:pt x="84" y="4"/>
                </a:lnTo>
                <a:lnTo>
                  <a:pt x="81" y="4"/>
                </a:lnTo>
                <a:lnTo>
                  <a:pt x="81" y="4"/>
                </a:lnTo>
                <a:lnTo>
                  <a:pt x="81" y="4"/>
                </a:lnTo>
                <a:lnTo>
                  <a:pt x="79" y="2"/>
                </a:lnTo>
                <a:lnTo>
                  <a:pt x="79" y="2"/>
                </a:lnTo>
                <a:lnTo>
                  <a:pt x="76" y="2"/>
                </a:lnTo>
                <a:lnTo>
                  <a:pt x="76" y="2"/>
                </a:lnTo>
                <a:lnTo>
                  <a:pt x="73" y="2"/>
                </a:lnTo>
                <a:lnTo>
                  <a:pt x="73" y="2"/>
                </a:lnTo>
                <a:lnTo>
                  <a:pt x="70" y="0"/>
                </a:lnTo>
                <a:lnTo>
                  <a:pt x="70" y="0"/>
                </a:lnTo>
                <a:lnTo>
                  <a:pt x="70" y="0"/>
                </a:lnTo>
                <a:lnTo>
                  <a:pt x="67" y="0"/>
                </a:lnTo>
                <a:lnTo>
                  <a:pt x="65" y="0"/>
                </a:lnTo>
                <a:lnTo>
                  <a:pt x="65" y="0"/>
                </a:lnTo>
                <a:lnTo>
                  <a:pt x="65" y="0"/>
                </a:lnTo>
                <a:lnTo>
                  <a:pt x="62" y="0"/>
                </a:lnTo>
                <a:lnTo>
                  <a:pt x="59" y="0"/>
                </a:lnTo>
                <a:lnTo>
                  <a:pt x="59" y="0"/>
                </a:lnTo>
                <a:lnTo>
                  <a:pt x="59" y="0"/>
                </a:lnTo>
                <a:lnTo>
                  <a:pt x="56" y="0"/>
                </a:lnTo>
                <a:lnTo>
                  <a:pt x="53" y="0"/>
                </a:lnTo>
                <a:lnTo>
                  <a:pt x="53" y="0"/>
                </a:lnTo>
                <a:lnTo>
                  <a:pt x="53" y="0"/>
                </a:lnTo>
                <a:lnTo>
                  <a:pt x="50" y="0"/>
                </a:lnTo>
                <a:lnTo>
                  <a:pt x="50" y="0"/>
                </a:lnTo>
                <a:lnTo>
                  <a:pt x="50" y="0"/>
                </a:lnTo>
                <a:lnTo>
                  <a:pt x="48" y="0"/>
                </a:lnTo>
                <a:lnTo>
                  <a:pt x="45" y="0"/>
                </a:lnTo>
                <a:lnTo>
                  <a:pt x="45" y="0"/>
                </a:lnTo>
                <a:lnTo>
                  <a:pt x="45" y="0"/>
                </a:lnTo>
                <a:lnTo>
                  <a:pt x="42" y="0"/>
                </a:lnTo>
                <a:lnTo>
                  <a:pt x="39" y="0"/>
                </a:lnTo>
                <a:lnTo>
                  <a:pt x="39" y="0"/>
                </a:lnTo>
                <a:lnTo>
                  <a:pt x="39" y="0"/>
                </a:lnTo>
                <a:lnTo>
                  <a:pt x="36" y="2"/>
                </a:lnTo>
                <a:lnTo>
                  <a:pt x="36" y="2"/>
                </a:lnTo>
                <a:lnTo>
                  <a:pt x="34" y="2"/>
                </a:lnTo>
                <a:lnTo>
                  <a:pt x="34" y="2"/>
                </a:lnTo>
                <a:lnTo>
                  <a:pt x="31" y="2"/>
                </a:lnTo>
                <a:lnTo>
                  <a:pt x="31" y="2"/>
                </a:lnTo>
                <a:lnTo>
                  <a:pt x="28" y="4"/>
                </a:lnTo>
                <a:lnTo>
                  <a:pt x="28" y="4"/>
                </a:lnTo>
                <a:lnTo>
                  <a:pt x="28" y="4"/>
                </a:lnTo>
                <a:lnTo>
                  <a:pt x="25" y="4"/>
                </a:lnTo>
                <a:lnTo>
                  <a:pt x="25" y="5"/>
                </a:lnTo>
                <a:lnTo>
                  <a:pt x="25" y="5"/>
                </a:lnTo>
                <a:lnTo>
                  <a:pt x="22" y="5"/>
                </a:lnTo>
                <a:lnTo>
                  <a:pt x="22" y="5"/>
                </a:lnTo>
                <a:lnTo>
                  <a:pt x="19" y="7"/>
                </a:lnTo>
                <a:lnTo>
                  <a:pt x="19" y="7"/>
                </a:lnTo>
                <a:lnTo>
                  <a:pt x="19" y="7"/>
                </a:lnTo>
                <a:lnTo>
                  <a:pt x="17" y="7"/>
                </a:lnTo>
                <a:lnTo>
                  <a:pt x="17" y="9"/>
                </a:lnTo>
                <a:lnTo>
                  <a:pt x="17" y="9"/>
                </a:lnTo>
                <a:lnTo>
                  <a:pt x="14" y="9"/>
                </a:lnTo>
                <a:lnTo>
                  <a:pt x="14" y="11"/>
                </a:lnTo>
                <a:lnTo>
                  <a:pt x="14" y="11"/>
                </a:lnTo>
                <a:lnTo>
                  <a:pt x="14" y="11"/>
                </a:lnTo>
                <a:lnTo>
                  <a:pt x="11" y="11"/>
                </a:lnTo>
                <a:lnTo>
                  <a:pt x="11" y="13"/>
                </a:lnTo>
                <a:lnTo>
                  <a:pt x="11" y="13"/>
                </a:lnTo>
                <a:lnTo>
                  <a:pt x="11" y="13"/>
                </a:lnTo>
                <a:lnTo>
                  <a:pt x="8" y="15"/>
                </a:lnTo>
                <a:lnTo>
                  <a:pt x="8" y="15"/>
                </a:lnTo>
                <a:lnTo>
                  <a:pt x="8" y="16"/>
                </a:lnTo>
                <a:lnTo>
                  <a:pt x="8" y="16"/>
                </a:lnTo>
                <a:lnTo>
                  <a:pt x="5" y="16"/>
                </a:lnTo>
                <a:lnTo>
                  <a:pt x="5" y="18"/>
                </a:lnTo>
                <a:lnTo>
                  <a:pt x="5" y="18"/>
                </a:lnTo>
                <a:lnTo>
                  <a:pt x="5" y="18"/>
                </a:lnTo>
                <a:lnTo>
                  <a:pt x="5" y="20"/>
                </a:lnTo>
                <a:lnTo>
                  <a:pt x="3" y="22"/>
                </a:lnTo>
                <a:lnTo>
                  <a:pt x="3" y="22"/>
                </a:lnTo>
                <a:lnTo>
                  <a:pt x="3" y="22"/>
                </a:lnTo>
                <a:lnTo>
                  <a:pt x="3" y="24"/>
                </a:lnTo>
                <a:lnTo>
                  <a:pt x="3" y="24"/>
                </a:lnTo>
                <a:lnTo>
                  <a:pt x="3" y="26"/>
                </a:lnTo>
                <a:lnTo>
                  <a:pt x="3" y="26"/>
                </a:lnTo>
                <a:lnTo>
                  <a:pt x="3" y="26"/>
                </a:lnTo>
                <a:lnTo>
                  <a:pt x="0" y="27"/>
                </a:lnTo>
                <a:lnTo>
                  <a:pt x="0" y="29"/>
                </a:lnTo>
                <a:lnTo>
                  <a:pt x="0" y="29"/>
                </a:lnTo>
                <a:lnTo>
                  <a:pt x="0" y="29"/>
                </a:lnTo>
                <a:lnTo>
                  <a:pt x="0" y="31"/>
                </a:lnTo>
                <a:lnTo>
                  <a:pt x="0" y="31"/>
                </a:lnTo>
                <a:lnTo>
                  <a:pt x="0" y="31"/>
                </a:lnTo>
                <a:lnTo>
                  <a:pt x="0" y="33"/>
                </a:lnTo>
                <a:lnTo>
                  <a:pt x="0" y="35"/>
                </a:lnTo>
                <a:lnTo>
                  <a:pt x="0" y="35"/>
                </a:lnTo>
                <a:lnTo>
                  <a:pt x="0" y="35"/>
                </a:lnTo>
                <a:lnTo>
                  <a:pt x="0" y="37"/>
                </a:lnTo>
                <a:lnTo>
                  <a:pt x="3" y="37"/>
                </a:lnTo>
                <a:lnTo>
                  <a:pt x="3" y="38"/>
                </a:lnTo>
                <a:lnTo>
                  <a:pt x="3" y="38"/>
                </a:lnTo>
                <a:lnTo>
                  <a:pt x="3" y="40"/>
                </a:lnTo>
                <a:lnTo>
                  <a:pt x="3" y="40"/>
                </a:lnTo>
                <a:lnTo>
                  <a:pt x="3" y="42"/>
                </a:lnTo>
                <a:lnTo>
                  <a:pt x="3" y="42"/>
                </a:lnTo>
                <a:lnTo>
                  <a:pt x="3" y="42"/>
                </a:lnTo>
                <a:lnTo>
                  <a:pt x="5" y="44"/>
                </a:lnTo>
                <a:lnTo>
                  <a:pt x="5" y="44"/>
                </a:lnTo>
                <a:lnTo>
                  <a:pt x="5" y="44"/>
                </a:lnTo>
                <a:lnTo>
                  <a:pt x="5" y="46"/>
                </a:lnTo>
                <a:lnTo>
                  <a:pt x="5" y="46"/>
                </a:lnTo>
                <a:lnTo>
                  <a:pt x="8" y="48"/>
                </a:lnTo>
                <a:lnTo>
                  <a:pt x="8" y="48"/>
                </a:lnTo>
                <a:lnTo>
                  <a:pt x="8" y="48"/>
                </a:lnTo>
                <a:lnTo>
                  <a:pt x="8" y="49"/>
                </a:lnTo>
                <a:lnTo>
                  <a:pt x="11" y="49"/>
                </a:lnTo>
                <a:lnTo>
                  <a:pt x="11" y="49"/>
                </a:lnTo>
                <a:lnTo>
                  <a:pt x="11" y="51"/>
                </a:lnTo>
                <a:lnTo>
                  <a:pt x="11" y="51"/>
                </a:lnTo>
                <a:lnTo>
                  <a:pt x="14" y="53"/>
                </a:lnTo>
                <a:lnTo>
                  <a:pt x="14" y="53"/>
                </a:lnTo>
                <a:lnTo>
                  <a:pt x="14" y="53"/>
                </a:lnTo>
                <a:lnTo>
                  <a:pt x="14" y="55"/>
                </a:lnTo>
                <a:lnTo>
                  <a:pt x="17" y="55"/>
                </a:lnTo>
                <a:lnTo>
                  <a:pt x="17" y="55"/>
                </a:lnTo>
                <a:lnTo>
                  <a:pt x="17" y="57"/>
                </a:lnTo>
                <a:lnTo>
                  <a:pt x="19" y="57"/>
                </a:lnTo>
                <a:lnTo>
                  <a:pt x="19" y="57"/>
                </a:lnTo>
                <a:lnTo>
                  <a:pt x="19" y="57"/>
                </a:lnTo>
                <a:lnTo>
                  <a:pt x="22" y="59"/>
                </a:lnTo>
                <a:lnTo>
                  <a:pt x="22" y="59"/>
                </a:lnTo>
                <a:lnTo>
                  <a:pt x="25" y="59"/>
                </a:lnTo>
                <a:lnTo>
                  <a:pt x="25" y="59"/>
                </a:lnTo>
                <a:lnTo>
                  <a:pt x="25" y="60"/>
                </a:lnTo>
                <a:lnTo>
                  <a:pt x="28" y="60"/>
                </a:lnTo>
                <a:lnTo>
                  <a:pt x="28" y="60"/>
                </a:lnTo>
                <a:lnTo>
                  <a:pt x="28" y="60"/>
                </a:lnTo>
                <a:lnTo>
                  <a:pt x="31" y="62"/>
                </a:lnTo>
                <a:lnTo>
                  <a:pt x="31" y="62"/>
                </a:lnTo>
                <a:lnTo>
                  <a:pt x="34" y="62"/>
                </a:lnTo>
                <a:lnTo>
                  <a:pt x="34" y="62"/>
                </a:lnTo>
                <a:lnTo>
                  <a:pt x="36" y="62"/>
                </a:lnTo>
                <a:lnTo>
                  <a:pt x="36" y="62"/>
                </a:lnTo>
                <a:lnTo>
                  <a:pt x="39" y="64"/>
                </a:lnTo>
                <a:lnTo>
                  <a:pt x="39" y="64"/>
                </a:lnTo>
                <a:lnTo>
                  <a:pt x="39" y="64"/>
                </a:lnTo>
                <a:lnTo>
                  <a:pt x="42" y="64"/>
                </a:lnTo>
                <a:lnTo>
                  <a:pt x="45" y="64"/>
                </a:lnTo>
                <a:lnTo>
                  <a:pt x="45" y="64"/>
                </a:lnTo>
                <a:lnTo>
                  <a:pt x="45" y="64"/>
                </a:lnTo>
                <a:lnTo>
                  <a:pt x="48" y="64"/>
                </a:lnTo>
                <a:lnTo>
                  <a:pt x="50" y="64"/>
                </a:lnTo>
                <a:lnTo>
                  <a:pt x="50" y="64"/>
                </a:lnTo>
                <a:lnTo>
                  <a:pt x="50" y="64"/>
                </a:lnTo>
                <a:lnTo>
                  <a:pt x="53" y="64"/>
                </a:lnTo>
                <a:lnTo>
                  <a:pt x="53" y="64"/>
                </a:lnTo>
                <a:lnTo>
                  <a:pt x="53" y="64"/>
                </a:lnTo>
                <a:lnTo>
                  <a:pt x="56" y="64"/>
                </a:lnTo>
                <a:lnTo>
                  <a:pt x="59" y="64"/>
                </a:lnTo>
                <a:lnTo>
                  <a:pt x="59" y="64"/>
                </a:lnTo>
                <a:lnTo>
                  <a:pt x="59" y="64"/>
                </a:lnTo>
                <a:lnTo>
                  <a:pt x="62" y="64"/>
                </a:lnTo>
                <a:lnTo>
                  <a:pt x="65" y="64"/>
                </a:lnTo>
                <a:lnTo>
                  <a:pt x="65" y="64"/>
                </a:lnTo>
                <a:lnTo>
                  <a:pt x="65" y="64"/>
                </a:lnTo>
                <a:lnTo>
                  <a:pt x="67" y="64"/>
                </a:lnTo>
                <a:lnTo>
                  <a:pt x="70" y="64"/>
                </a:lnTo>
                <a:lnTo>
                  <a:pt x="70" y="64"/>
                </a:lnTo>
                <a:lnTo>
                  <a:pt x="70" y="64"/>
                </a:lnTo>
                <a:lnTo>
                  <a:pt x="73" y="62"/>
                </a:lnTo>
                <a:lnTo>
                  <a:pt x="73" y="62"/>
                </a:lnTo>
                <a:lnTo>
                  <a:pt x="76" y="62"/>
                </a:lnTo>
                <a:lnTo>
                  <a:pt x="76" y="62"/>
                </a:lnTo>
                <a:lnTo>
                  <a:pt x="79" y="62"/>
                </a:lnTo>
                <a:lnTo>
                  <a:pt x="79" y="62"/>
                </a:lnTo>
                <a:lnTo>
                  <a:pt x="81" y="60"/>
                </a:lnTo>
                <a:lnTo>
                  <a:pt x="81" y="60"/>
                </a:lnTo>
                <a:lnTo>
                  <a:pt x="81" y="60"/>
                </a:lnTo>
                <a:lnTo>
                  <a:pt x="84" y="60"/>
                </a:lnTo>
                <a:lnTo>
                  <a:pt x="84" y="59"/>
                </a:lnTo>
                <a:lnTo>
                  <a:pt x="84" y="59"/>
                </a:lnTo>
                <a:lnTo>
                  <a:pt x="87" y="59"/>
                </a:lnTo>
                <a:lnTo>
                  <a:pt x="87" y="59"/>
                </a:lnTo>
                <a:lnTo>
                  <a:pt x="90" y="57"/>
                </a:lnTo>
                <a:lnTo>
                  <a:pt x="90" y="57"/>
                </a:lnTo>
                <a:lnTo>
                  <a:pt x="90" y="57"/>
                </a:lnTo>
                <a:lnTo>
                  <a:pt x="93" y="57"/>
                </a:lnTo>
                <a:lnTo>
                  <a:pt x="93" y="55"/>
                </a:lnTo>
                <a:lnTo>
                  <a:pt x="93" y="55"/>
                </a:lnTo>
                <a:lnTo>
                  <a:pt x="95" y="55"/>
                </a:lnTo>
                <a:lnTo>
                  <a:pt x="95" y="53"/>
                </a:lnTo>
                <a:lnTo>
                  <a:pt x="95" y="53"/>
                </a:lnTo>
                <a:lnTo>
                  <a:pt x="95" y="53"/>
                </a:lnTo>
                <a:lnTo>
                  <a:pt x="98" y="51"/>
                </a:lnTo>
                <a:lnTo>
                  <a:pt x="98" y="51"/>
                </a:lnTo>
                <a:lnTo>
                  <a:pt x="98" y="49"/>
                </a:lnTo>
                <a:lnTo>
                  <a:pt x="98" y="49"/>
                </a:lnTo>
                <a:lnTo>
                  <a:pt x="101" y="49"/>
                </a:lnTo>
                <a:lnTo>
                  <a:pt x="101" y="48"/>
                </a:lnTo>
                <a:lnTo>
                  <a:pt x="101" y="48"/>
                </a:lnTo>
                <a:lnTo>
                  <a:pt x="101" y="48"/>
                </a:lnTo>
                <a:lnTo>
                  <a:pt x="104" y="46"/>
                </a:lnTo>
                <a:lnTo>
                  <a:pt x="104" y="46"/>
                </a:lnTo>
                <a:lnTo>
                  <a:pt x="104" y="44"/>
                </a:lnTo>
                <a:lnTo>
                  <a:pt x="104" y="44"/>
                </a:lnTo>
                <a:lnTo>
                  <a:pt x="104" y="44"/>
                </a:lnTo>
                <a:lnTo>
                  <a:pt x="107" y="42"/>
                </a:lnTo>
                <a:lnTo>
                  <a:pt x="107" y="42"/>
                </a:lnTo>
                <a:lnTo>
                  <a:pt x="107" y="42"/>
                </a:lnTo>
                <a:lnTo>
                  <a:pt x="107" y="40"/>
                </a:lnTo>
                <a:lnTo>
                  <a:pt x="107" y="40"/>
                </a:lnTo>
                <a:lnTo>
                  <a:pt x="107" y="38"/>
                </a:lnTo>
                <a:lnTo>
                  <a:pt x="107" y="38"/>
                </a:lnTo>
                <a:lnTo>
                  <a:pt x="107" y="37"/>
                </a:lnTo>
                <a:lnTo>
                  <a:pt x="110" y="37"/>
                </a:lnTo>
                <a:lnTo>
                  <a:pt x="110" y="35"/>
                </a:lnTo>
                <a:lnTo>
                  <a:pt x="110" y="35"/>
                </a:lnTo>
                <a:lnTo>
                  <a:pt x="110" y="35"/>
                </a:lnTo>
                <a:lnTo>
                  <a:pt x="110" y="33"/>
                </a:lnTo>
                <a:lnTo>
                  <a:pt x="110" y="31"/>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 name="Freeform 256"/>
          <p:cNvSpPr/>
          <p:nvPr/>
        </p:nvSpPr>
        <p:spPr bwMode="auto">
          <a:xfrm>
            <a:off x="3612143" y="2107128"/>
            <a:ext cx="146770" cy="98496"/>
          </a:xfrm>
          <a:custGeom>
            <a:avLst/>
            <a:gdLst/>
            <a:ahLst/>
            <a:cxnLst>
              <a:cxn ang="0">
                <a:pos x="0" y="29"/>
              </a:cxn>
              <a:cxn ang="0">
                <a:pos x="3" y="26"/>
              </a:cxn>
              <a:cxn ang="0">
                <a:pos x="5" y="22"/>
              </a:cxn>
              <a:cxn ang="0">
                <a:pos x="8" y="18"/>
              </a:cxn>
              <a:cxn ang="0">
                <a:pos x="11" y="15"/>
              </a:cxn>
              <a:cxn ang="0">
                <a:pos x="14" y="11"/>
              </a:cxn>
              <a:cxn ang="0">
                <a:pos x="19" y="9"/>
              </a:cxn>
              <a:cxn ang="0">
                <a:pos x="25" y="6"/>
              </a:cxn>
              <a:cxn ang="0">
                <a:pos x="28" y="4"/>
              </a:cxn>
              <a:cxn ang="0">
                <a:pos x="36" y="2"/>
              </a:cxn>
              <a:cxn ang="0">
                <a:pos x="42" y="2"/>
              </a:cxn>
              <a:cxn ang="0">
                <a:pos x="50" y="0"/>
              </a:cxn>
              <a:cxn ang="0">
                <a:pos x="53" y="0"/>
              </a:cxn>
              <a:cxn ang="0">
                <a:pos x="62" y="0"/>
              </a:cxn>
              <a:cxn ang="0">
                <a:pos x="70" y="2"/>
              </a:cxn>
              <a:cxn ang="0">
                <a:pos x="76" y="4"/>
              </a:cxn>
              <a:cxn ang="0">
                <a:pos x="81" y="4"/>
              </a:cxn>
              <a:cxn ang="0">
                <a:pos x="87" y="7"/>
              </a:cxn>
              <a:cxn ang="0">
                <a:pos x="93" y="9"/>
              </a:cxn>
              <a:cxn ang="0">
                <a:pos x="95" y="13"/>
              </a:cxn>
              <a:cxn ang="0">
                <a:pos x="98" y="15"/>
              </a:cxn>
              <a:cxn ang="0">
                <a:pos x="104" y="18"/>
              </a:cxn>
              <a:cxn ang="0">
                <a:pos x="107" y="22"/>
              </a:cxn>
              <a:cxn ang="0">
                <a:pos x="107" y="26"/>
              </a:cxn>
              <a:cxn ang="0">
                <a:pos x="110" y="29"/>
              </a:cxn>
              <a:cxn ang="0">
                <a:pos x="110" y="35"/>
              </a:cxn>
              <a:cxn ang="0">
                <a:pos x="107" y="39"/>
              </a:cxn>
              <a:cxn ang="0">
                <a:pos x="107" y="42"/>
              </a:cxn>
              <a:cxn ang="0">
                <a:pos x="104" y="46"/>
              </a:cxn>
              <a:cxn ang="0">
                <a:pos x="101" y="50"/>
              </a:cxn>
              <a:cxn ang="0">
                <a:pos x="98" y="53"/>
              </a:cxn>
              <a:cxn ang="0">
                <a:pos x="93" y="57"/>
              </a:cxn>
              <a:cxn ang="0">
                <a:pos x="90" y="59"/>
              </a:cxn>
              <a:cxn ang="0">
                <a:pos x="84" y="61"/>
              </a:cxn>
              <a:cxn ang="0">
                <a:pos x="79" y="62"/>
              </a:cxn>
              <a:cxn ang="0">
                <a:pos x="70" y="64"/>
              </a:cxn>
              <a:cxn ang="0">
                <a:pos x="65" y="66"/>
              </a:cxn>
              <a:cxn ang="0">
                <a:pos x="59" y="66"/>
              </a:cxn>
              <a:cxn ang="0">
                <a:pos x="50" y="66"/>
              </a:cxn>
              <a:cxn ang="0">
                <a:pos x="45" y="66"/>
              </a:cxn>
              <a:cxn ang="0">
                <a:pos x="39" y="64"/>
              </a:cxn>
              <a:cxn ang="0">
                <a:pos x="31" y="62"/>
              </a:cxn>
              <a:cxn ang="0">
                <a:pos x="25" y="61"/>
              </a:cxn>
              <a:cxn ang="0">
                <a:pos x="19" y="59"/>
              </a:cxn>
              <a:cxn ang="0">
                <a:pos x="17" y="57"/>
              </a:cxn>
              <a:cxn ang="0">
                <a:pos x="11" y="53"/>
              </a:cxn>
              <a:cxn ang="0">
                <a:pos x="8" y="50"/>
              </a:cxn>
              <a:cxn ang="0">
                <a:pos x="5" y="46"/>
              </a:cxn>
              <a:cxn ang="0">
                <a:pos x="3" y="42"/>
              </a:cxn>
              <a:cxn ang="0">
                <a:pos x="3" y="39"/>
              </a:cxn>
              <a:cxn ang="0">
                <a:pos x="0" y="35"/>
              </a:cxn>
            </a:cxnLst>
            <a:rect l="0" t="0" r="r" b="b"/>
            <a:pathLst>
              <a:path w="110" h="66">
                <a:moveTo>
                  <a:pt x="0" y="33"/>
                </a:moveTo>
                <a:lnTo>
                  <a:pt x="0" y="31"/>
                </a:lnTo>
                <a:lnTo>
                  <a:pt x="0" y="31"/>
                </a:lnTo>
                <a:lnTo>
                  <a:pt x="0" y="29"/>
                </a:lnTo>
                <a:lnTo>
                  <a:pt x="0" y="29"/>
                </a:lnTo>
                <a:lnTo>
                  <a:pt x="0" y="29"/>
                </a:lnTo>
                <a:lnTo>
                  <a:pt x="3" y="28"/>
                </a:lnTo>
                <a:lnTo>
                  <a:pt x="3" y="26"/>
                </a:lnTo>
                <a:lnTo>
                  <a:pt x="3" y="26"/>
                </a:lnTo>
                <a:lnTo>
                  <a:pt x="3" y="26"/>
                </a:lnTo>
                <a:lnTo>
                  <a:pt x="3" y="24"/>
                </a:lnTo>
                <a:lnTo>
                  <a:pt x="3" y="24"/>
                </a:lnTo>
                <a:lnTo>
                  <a:pt x="3" y="24"/>
                </a:lnTo>
                <a:lnTo>
                  <a:pt x="3" y="22"/>
                </a:lnTo>
                <a:lnTo>
                  <a:pt x="5" y="22"/>
                </a:lnTo>
                <a:lnTo>
                  <a:pt x="5" y="20"/>
                </a:lnTo>
                <a:lnTo>
                  <a:pt x="5" y="20"/>
                </a:lnTo>
                <a:lnTo>
                  <a:pt x="5" y="20"/>
                </a:lnTo>
                <a:lnTo>
                  <a:pt x="5" y="18"/>
                </a:lnTo>
                <a:lnTo>
                  <a:pt x="8" y="18"/>
                </a:lnTo>
                <a:lnTo>
                  <a:pt x="8" y="18"/>
                </a:lnTo>
                <a:lnTo>
                  <a:pt x="8" y="17"/>
                </a:lnTo>
                <a:lnTo>
                  <a:pt x="8" y="17"/>
                </a:lnTo>
                <a:lnTo>
                  <a:pt x="11" y="15"/>
                </a:lnTo>
                <a:lnTo>
                  <a:pt x="11" y="15"/>
                </a:lnTo>
                <a:lnTo>
                  <a:pt x="11" y="15"/>
                </a:lnTo>
                <a:lnTo>
                  <a:pt x="11" y="13"/>
                </a:lnTo>
                <a:lnTo>
                  <a:pt x="14" y="13"/>
                </a:lnTo>
                <a:lnTo>
                  <a:pt x="14" y="13"/>
                </a:lnTo>
                <a:lnTo>
                  <a:pt x="14" y="11"/>
                </a:lnTo>
                <a:lnTo>
                  <a:pt x="14" y="11"/>
                </a:lnTo>
                <a:lnTo>
                  <a:pt x="17" y="9"/>
                </a:lnTo>
                <a:lnTo>
                  <a:pt x="17" y="9"/>
                </a:lnTo>
                <a:lnTo>
                  <a:pt x="17" y="9"/>
                </a:lnTo>
                <a:lnTo>
                  <a:pt x="19" y="9"/>
                </a:lnTo>
                <a:lnTo>
                  <a:pt x="19" y="7"/>
                </a:lnTo>
                <a:lnTo>
                  <a:pt x="19" y="7"/>
                </a:lnTo>
                <a:lnTo>
                  <a:pt x="22" y="7"/>
                </a:lnTo>
                <a:lnTo>
                  <a:pt x="22" y="7"/>
                </a:lnTo>
                <a:lnTo>
                  <a:pt x="25" y="6"/>
                </a:lnTo>
                <a:lnTo>
                  <a:pt x="25" y="6"/>
                </a:lnTo>
                <a:lnTo>
                  <a:pt x="25" y="6"/>
                </a:lnTo>
                <a:lnTo>
                  <a:pt x="28" y="6"/>
                </a:lnTo>
                <a:lnTo>
                  <a:pt x="28" y="4"/>
                </a:lnTo>
                <a:lnTo>
                  <a:pt x="28" y="4"/>
                </a:lnTo>
                <a:lnTo>
                  <a:pt x="31" y="4"/>
                </a:lnTo>
                <a:lnTo>
                  <a:pt x="31" y="4"/>
                </a:lnTo>
                <a:lnTo>
                  <a:pt x="34" y="4"/>
                </a:lnTo>
                <a:lnTo>
                  <a:pt x="34" y="4"/>
                </a:lnTo>
                <a:lnTo>
                  <a:pt x="36" y="2"/>
                </a:lnTo>
                <a:lnTo>
                  <a:pt x="36" y="2"/>
                </a:lnTo>
                <a:lnTo>
                  <a:pt x="39" y="2"/>
                </a:lnTo>
                <a:lnTo>
                  <a:pt x="39" y="2"/>
                </a:lnTo>
                <a:lnTo>
                  <a:pt x="39" y="2"/>
                </a:lnTo>
                <a:lnTo>
                  <a:pt x="42" y="2"/>
                </a:lnTo>
                <a:lnTo>
                  <a:pt x="45" y="2"/>
                </a:lnTo>
                <a:lnTo>
                  <a:pt x="45" y="2"/>
                </a:lnTo>
                <a:lnTo>
                  <a:pt x="45" y="0"/>
                </a:lnTo>
                <a:lnTo>
                  <a:pt x="48" y="0"/>
                </a:lnTo>
                <a:lnTo>
                  <a:pt x="50" y="0"/>
                </a:lnTo>
                <a:lnTo>
                  <a:pt x="50" y="0"/>
                </a:lnTo>
                <a:lnTo>
                  <a:pt x="50" y="0"/>
                </a:lnTo>
                <a:lnTo>
                  <a:pt x="53" y="0"/>
                </a:lnTo>
                <a:lnTo>
                  <a:pt x="53" y="0"/>
                </a:lnTo>
                <a:lnTo>
                  <a:pt x="53" y="0"/>
                </a:lnTo>
                <a:lnTo>
                  <a:pt x="56" y="0"/>
                </a:lnTo>
                <a:lnTo>
                  <a:pt x="59" y="0"/>
                </a:lnTo>
                <a:lnTo>
                  <a:pt x="59" y="0"/>
                </a:lnTo>
                <a:lnTo>
                  <a:pt x="59" y="0"/>
                </a:lnTo>
                <a:lnTo>
                  <a:pt x="62" y="0"/>
                </a:lnTo>
                <a:lnTo>
                  <a:pt x="65" y="0"/>
                </a:lnTo>
                <a:lnTo>
                  <a:pt x="65" y="2"/>
                </a:lnTo>
                <a:lnTo>
                  <a:pt x="65" y="2"/>
                </a:lnTo>
                <a:lnTo>
                  <a:pt x="67" y="2"/>
                </a:lnTo>
                <a:lnTo>
                  <a:pt x="70" y="2"/>
                </a:lnTo>
                <a:lnTo>
                  <a:pt x="70" y="2"/>
                </a:lnTo>
                <a:lnTo>
                  <a:pt x="70" y="2"/>
                </a:lnTo>
                <a:lnTo>
                  <a:pt x="73" y="2"/>
                </a:lnTo>
                <a:lnTo>
                  <a:pt x="73" y="2"/>
                </a:lnTo>
                <a:lnTo>
                  <a:pt x="76" y="4"/>
                </a:lnTo>
                <a:lnTo>
                  <a:pt x="76" y="4"/>
                </a:lnTo>
                <a:lnTo>
                  <a:pt x="79" y="4"/>
                </a:lnTo>
                <a:lnTo>
                  <a:pt x="79" y="4"/>
                </a:lnTo>
                <a:lnTo>
                  <a:pt x="81" y="4"/>
                </a:lnTo>
                <a:lnTo>
                  <a:pt x="81" y="4"/>
                </a:lnTo>
                <a:lnTo>
                  <a:pt x="81" y="6"/>
                </a:lnTo>
                <a:lnTo>
                  <a:pt x="84" y="6"/>
                </a:lnTo>
                <a:lnTo>
                  <a:pt x="84" y="6"/>
                </a:lnTo>
                <a:lnTo>
                  <a:pt x="84" y="6"/>
                </a:lnTo>
                <a:lnTo>
                  <a:pt x="87" y="7"/>
                </a:lnTo>
                <a:lnTo>
                  <a:pt x="87" y="7"/>
                </a:lnTo>
                <a:lnTo>
                  <a:pt x="90" y="7"/>
                </a:lnTo>
                <a:lnTo>
                  <a:pt x="90" y="7"/>
                </a:lnTo>
                <a:lnTo>
                  <a:pt x="90" y="9"/>
                </a:lnTo>
                <a:lnTo>
                  <a:pt x="93" y="9"/>
                </a:lnTo>
                <a:lnTo>
                  <a:pt x="93" y="9"/>
                </a:lnTo>
                <a:lnTo>
                  <a:pt x="93" y="9"/>
                </a:lnTo>
                <a:lnTo>
                  <a:pt x="95"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7" y="22"/>
                </a:lnTo>
                <a:lnTo>
                  <a:pt x="107" y="24"/>
                </a:lnTo>
                <a:lnTo>
                  <a:pt x="107" y="24"/>
                </a:lnTo>
                <a:lnTo>
                  <a:pt x="107" y="24"/>
                </a:lnTo>
                <a:lnTo>
                  <a:pt x="107" y="26"/>
                </a:lnTo>
                <a:lnTo>
                  <a:pt x="107" y="26"/>
                </a:lnTo>
                <a:lnTo>
                  <a:pt x="107" y="26"/>
                </a:lnTo>
                <a:lnTo>
                  <a:pt x="107" y="28"/>
                </a:lnTo>
                <a:lnTo>
                  <a:pt x="110" y="29"/>
                </a:lnTo>
                <a:lnTo>
                  <a:pt x="110" y="29"/>
                </a:lnTo>
                <a:lnTo>
                  <a:pt x="110" y="29"/>
                </a:lnTo>
                <a:lnTo>
                  <a:pt x="110" y="31"/>
                </a:lnTo>
                <a:lnTo>
                  <a:pt x="110" y="31"/>
                </a:lnTo>
                <a:lnTo>
                  <a:pt x="110" y="33"/>
                </a:lnTo>
                <a:lnTo>
                  <a:pt x="110" y="33"/>
                </a:lnTo>
                <a:lnTo>
                  <a:pt x="110" y="35"/>
                </a:lnTo>
                <a:lnTo>
                  <a:pt x="110" y="35"/>
                </a:lnTo>
                <a:lnTo>
                  <a:pt x="110" y="37"/>
                </a:lnTo>
                <a:lnTo>
                  <a:pt x="110" y="37"/>
                </a:lnTo>
                <a:lnTo>
                  <a:pt x="110" y="39"/>
                </a:lnTo>
                <a:lnTo>
                  <a:pt x="107" y="39"/>
                </a:lnTo>
                <a:lnTo>
                  <a:pt x="107" y="40"/>
                </a:lnTo>
                <a:lnTo>
                  <a:pt x="107" y="40"/>
                </a:lnTo>
                <a:lnTo>
                  <a:pt x="107" y="40"/>
                </a:lnTo>
                <a:lnTo>
                  <a:pt x="107" y="42"/>
                </a:lnTo>
                <a:lnTo>
                  <a:pt x="107" y="42"/>
                </a:lnTo>
                <a:lnTo>
                  <a:pt x="107" y="42"/>
                </a:lnTo>
                <a:lnTo>
                  <a:pt x="107" y="44"/>
                </a:lnTo>
                <a:lnTo>
                  <a:pt x="104" y="46"/>
                </a:lnTo>
                <a:lnTo>
                  <a:pt x="104" y="46"/>
                </a:lnTo>
                <a:lnTo>
                  <a:pt x="104" y="46"/>
                </a:lnTo>
                <a:lnTo>
                  <a:pt x="104" y="48"/>
                </a:lnTo>
                <a:lnTo>
                  <a:pt x="104" y="48"/>
                </a:lnTo>
                <a:lnTo>
                  <a:pt x="101" y="50"/>
                </a:lnTo>
                <a:lnTo>
                  <a:pt x="101" y="50"/>
                </a:lnTo>
                <a:lnTo>
                  <a:pt x="101" y="50"/>
                </a:lnTo>
                <a:lnTo>
                  <a:pt x="101" y="51"/>
                </a:lnTo>
                <a:lnTo>
                  <a:pt x="98" y="51"/>
                </a:lnTo>
                <a:lnTo>
                  <a:pt x="98" y="51"/>
                </a:lnTo>
                <a:lnTo>
                  <a:pt x="98" y="53"/>
                </a:lnTo>
                <a:lnTo>
                  <a:pt x="98" y="53"/>
                </a:lnTo>
                <a:lnTo>
                  <a:pt x="95" y="53"/>
                </a:lnTo>
                <a:lnTo>
                  <a:pt x="95" y="53"/>
                </a:lnTo>
                <a:lnTo>
                  <a:pt x="95" y="55"/>
                </a:lnTo>
                <a:lnTo>
                  <a:pt x="95" y="55"/>
                </a:lnTo>
                <a:lnTo>
                  <a:pt x="93" y="57"/>
                </a:lnTo>
                <a:lnTo>
                  <a:pt x="93" y="57"/>
                </a:lnTo>
                <a:lnTo>
                  <a:pt x="93" y="57"/>
                </a:lnTo>
                <a:lnTo>
                  <a:pt x="90" y="59"/>
                </a:lnTo>
                <a:lnTo>
                  <a:pt x="90" y="59"/>
                </a:lnTo>
                <a:lnTo>
                  <a:pt x="90" y="59"/>
                </a:lnTo>
                <a:lnTo>
                  <a:pt x="87" y="59"/>
                </a:lnTo>
                <a:lnTo>
                  <a:pt x="87" y="61"/>
                </a:lnTo>
                <a:lnTo>
                  <a:pt x="84" y="61"/>
                </a:lnTo>
                <a:lnTo>
                  <a:pt x="84" y="61"/>
                </a:lnTo>
                <a:lnTo>
                  <a:pt x="84" y="61"/>
                </a:lnTo>
                <a:lnTo>
                  <a:pt x="81" y="62"/>
                </a:lnTo>
                <a:lnTo>
                  <a:pt x="81" y="62"/>
                </a:lnTo>
                <a:lnTo>
                  <a:pt x="81" y="62"/>
                </a:lnTo>
                <a:lnTo>
                  <a:pt x="79" y="62"/>
                </a:lnTo>
                <a:lnTo>
                  <a:pt x="79" y="62"/>
                </a:lnTo>
                <a:lnTo>
                  <a:pt x="76" y="64"/>
                </a:lnTo>
                <a:lnTo>
                  <a:pt x="76" y="64"/>
                </a:lnTo>
                <a:lnTo>
                  <a:pt x="73" y="64"/>
                </a:lnTo>
                <a:lnTo>
                  <a:pt x="73" y="64"/>
                </a:lnTo>
                <a:lnTo>
                  <a:pt x="70" y="64"/>
                </a:lnTo>
                <a:lnTo>
                  <a:pt x="70" y="64"/>
                </a:lnTo>
                <a:lnTo>
                  <a:pt x="70" y="64"/>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0" y="66"/>
                </a:lnTo>
                <a:lnTo>
                  <a:pt x="50" y="66"/>
                </a:lnTo>
                <a:lnTo>
                  <a:pt x="50" y="66"/>
                </a:lnTo>
                <a:lnTo>
                  <a:pt x="48" y="66"/>
                </a:lnTo>
                <a:lnTo>
                  <a:pt x="45" y="66"/>
                </a:lnTo>
                <a:lnTo>
                  <a:pt x="45" y="66"/>
                </a:lnTo>
                <a:lnTo>
                  <a:pt x="45" y="66"/>
                </a:lnTo>
                <a:lnTo>
                  <a:pt x="42" y="66"/>
                </a:lnTo>
                <a:lnTo>
                  <a:pt x="39" y="64"/>
                </a:lnTo>
                <a:lnTo>
                  <a:pt x="39" y="64"/>
                </a:lnTo>
                <a:lnTo>
                  <a:pt x="39" y="64"/>
                </a:lnTo>
                <a:lnTo>
                  <a:pt x="36" y="64"/>
                </a:lnTo>
                <a:lnTo>
                  <a:pt x="36" y="64"/>
                </a:lnTo>
                <a:lnTo>
                  <a:pt x="34" y="64"/>
                </a:lnTo>
                <a:lnTo>
                  <a:pt x="34" y="64"/>
                </a:lnTo>
                <a:lnTo>
                  <a:pt x="31" y="62"/>
                </a:lnTo>
                <a:lnTo>
                  <a:pt x="31" y="62"/>
                </a:lnTo>
                <a:lnTo>
                  <a:pt x="28" y="62"/>
                </a:lnTo>
                <a:lnTo>
                  <a:pt x="28" y="62"/>
                </a:lnTo>
                <a:lnTo>
                  <a:pt x="28" y="62"/>
                </a:lnTo>
                <a:lnTo>
                  <a:pt x="25" y="61"/>
                </a:lnTo>
                <a:lnTo>
                  <a:pt x="25" y="61"/>
                </a:lnTo>
                <a:lnTo>
                  <a:pt x="25" y="61"/>
                </a:lnTo>
                <a:lnTo>
                  <a:pt x="22" y="61"/>
                </a:lnTo>
                <a:lnTo>
                  <a:pt x="22" y="59"/>
                </a:lnTo>
                <a:lnTo>
                  <a:pt x="19" y="59"/>
                </a:lnTo>
                <a:lnTo>
                  <a:pt x="19" y="59"/>
                </a:lnTo>
                <a:lnTo>
                  <a:pt x="19" y="59"/>
                </a:lnTo>
                <a:lnTo>
                  <a:pt x="17" y="57"/>
                </a:lnTo>
                <a:lnTo>
                  <a:pt x="17" y="57"/>
                </a:lnTo>
                <a:lnTo>
                  <a:pt x="17" y="57"/>
                </a:lnTo>
                <a:lnTo>
                  <a:pt x="14" y="55"/>
                </a:lnTo>
                <a:lnTo>
                  <a:pt x="14" y="55"/>
                </a:lnTo>
                <a:lnTo>
                  <a:pt x="14" y="53"/>
                </a:lnTo>
                <a:lnTo>
                  <a:pt x="14" y="53"/>
                </a:lnTo>
                <a:lnTo>
                  <a:pt x="11" y="53"/>
                </a:lnTo>
                <a:lnTo>
                  <a:pt x="11" y="53"/>
                </a:lnTo>
                <a:lnTo>
                  <a:pt x="11" y="51"/>
                </a:lnTo>
                <a:lnTo>
                  <a:pt x="11" y="51"/>
                </a:lnTo>
                <a:lnTo>
                  <a:pt x="8" y="51"/>
                </a:lnTo>
                <a:lnTo>
                  <a:pt x="8" y="50"/>
                </a:lnTo>
                <a:lnTo>
                  <a:pt x="8" y="50"/>
                </a:lnTo>
                <a:lnTo>
                  <a:pt x="8" y="50"/>
                </a:lnTo>
                <a:lnTo>
                  <a:pt x="5" y="48"/>
                </a:lnTo>
                <a:lnTo>
                  <a:pt x="5" y="48"/>
                </a:lnTo>
                <a:lnTo>
                  <a:pt x="5" y="46"/>
                </a:lnTo>
                <a:lnTo>
                  <a:pt x="5" y="46"/>
                </a:lnTo>
                <a:lnTo>
                  <a:pt x="5" y="46"/>
                </a:lnTo>
                <a:lnTo>
                  <a:pt x="3" y="44"/>
                </a:lnTo>
                <a:lnTo>
                  <a:pt x="3" y="42"/>
                </a:lnTo>
                <a:lnTo>
                  <a:pt x="3" y="42"/>
                </a:lnTo>
                <a:lnTo>
                  <a:pt x="3" y="42"/>
                </a:lnTo>
                <a:lnTo>
                  <a:pt x="3" y="40"/>
                </a:lnTo>
                <a:lnTo>
                  <a:pt x="3" y="40"/>
                </a:lnTo>
                <a:lnTo>
                  <a:pt x="3" y="40"/>
                </a:lnTo>
                <a:lnTo>
                  <a:pt x="3" y="39"/>
                </a:lnTo>
                <a:lnTo>
                  <a:pt x="0" y="39"/>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 name="Freeform 257"/>
          <p:cNvSpPr/>
          <p:nvPr/>
        </p:nvSpPr>
        <p:spPr bwMode="auto">
          <a:xfrm>
            <a:off x="3773590" y="2041464"/>
            <a:ext cx="244172" cy="111928"/>
          </a:xfrm>
          <a:custGeom>
            <a:avLst/>
            <a:gdLst/>
            <a:ahLst/>
            <a:cxnLst>
              <a:cxn ang="0">
                <a:pos x="3" y="73"/>
              </a:cxn>
              <a:cxn ang="0">
                <a:pos x="14" y="73"/>
              </a:cxn>
              <a:cxn ang="0">
                <a:pos x="17" y="73"/>
              </a:cxn>
              <a:cxn ang="0">
                <a:pos x="28" y="73"/>
              </a:cxn>
              <a:cxn ang="0">
                <a:pos x="34" y="73"/>
              </a:cxn>
              <a:cxn ang="0">
                <a:pos x="42" y="72"/>
              </a:cxn>
              <a:cxn ang="0">
                <a:pos x="48" y="72"/>
              </a:cxn>
              <a:cxn ang="0">
                <a:pos x="56" y="70"/>
              </a:cxn>
              <a:cxn ang="0">
                <a:pos x="62" y="70"/>
              </a:cxn>
              <a:cxn ang="0">
                <a:pos x="70" y="68"/>
              </a:cxn>
              <a:cxn ang="0">
                <a:pos x="76" y="66"/>
              </a:cxn>
              <a:cxn ang="0">
                <a:pos x="84" y="64"/>
              </a:cxn>
              <a:cxn ang="0">
                <a:pos x="90" y="62"/>
              </a:cxn>
              <a:cxn ang="0">
                <a:pos x="98" y="59"/>
              </a:cxn>
              <a:cxn ang="0">
                <a:pos x="101" y="59"/>
              </a:cxn>
              <a:cxn ang="0">
                <a:pos x="110" y="55"/>
              </a:cxn>
              <a:cxn ang="0">
                <a:pos x="115" y="53"/>
              </a:cxn>
              <a:cxn ang="0">
                <a:pos x="124" y="50"/>
              </a:cxn>
              <a:cxn ang="0">
                <a:pos x="127" y="48"/>
              </a:cxn>
              <a:cxn ang="0">
                <a:pos x="135" y="44"/>
              </a:cxn>
              <a:cxn ang="0">
                <a:pos x="138" y="42"/>
              </a:cxn>
              <a:cxn ang="0">
                <a:pos x="146" y="37"/>
              </a:cxn>
              <a:cxn ang="0">
                <a:pos x="149" y="35"/>
              </a:cxn>
              <a:cxn ang="0">
                <a:pos x="155" y="29"/>
              </a:cxn>
              <a:cxn ang="0">
                <a:pos x="158" y="28"/>
              </a:cxn>
              <a:cxn ang="0">
                <a:pos x="163" y="24"/>
              </a:cxn>
              <a:cxn ang="0">
                <a:pos x="166" y="20"/>
              </a:cxn>
              <a:cxn ang="0">
                <a:pos x="172" y="15"/>
              </a:cxn>
              <a:cxn ang="0">
                <a:pos x="175" y="13"/>
              </a:cxn>
              <a:cxn ang="0">
                <a:pos x="180" y="7"/>
              </a:cxn>
              <a:cxn ang="0">
                <a:pos x="180" y="6"/>
              </a:cxn>
              <a:cxn ang="0">
                <a:pos x="183" y="0"/>
              </a:cxn>
            </a:cxnLst>
            <a:rect l="0" t="0" r="r" b="b"/>
            <a:pathLst>
              <a:path w="183" h="75">
                <a:moveTo>
                  <a:pt x="0" y="73"/>
                </a:moveTo>
                <a:lnTo>
                  <a:pt x="3" y="73"/>
                </a:lnTo>
                <a:lnTo>
                  <a:pt x="8" y="75"/>
                </a:lnTo>
                <a:lnTo>
                  <a:pt x="14" y="73"/>
                </a:lnTo>
                <a:lnTo>
                  <a:pt x="14" y="73"/>
                </a:lnTo>
                <a:lnTo>
                  <a:pt x="17" y="73"/>
                </a:lnTo>
                <a:lnTo>
                  <a:pt x="22" y="73"/>
                </a:lnTo>
                <a:lnTo>
                  <a:pt x="28" y="73"/>
                </a:lnTo>
                <a:lnTo>
                  <a:pt x="28" y="73"/>
                </a:lnTo>
                <a:lnTo>
                  <a:pt x="34" y="73"/>
                </a:lnTo>
                <a:lnTo>
                  <a:pt x="36" y="73"/>
                </a:lnTo>
                <a:lnTo>
                  <a:pt x="42" y="72"/>
                </a:lnTo>
                <a:lnTo>
                  <a:pt x="42" y="72"/>
                </a:lnTo>
                <a:lnTo>
                  <a:pt x="48" y="72"/>
                </a:lnTo>
                <a:lnTo>
                  <a:pt x="51" y="72"/>
                </a:lnTo>
                <a:lnTo>
                  <a:pt x="56" y="70"/>
                </a:lnTo>
                <a:lnTo>
                  <a:pt x="56" y="70"/>
                </a:lnTo>
                <a:lnTo>
                  <a:pt x="62" y="70"/>
                </a:lnTo>
                <a:lnTo>
                  <a:pt x="67" y="68"/>
                </a:lnTo>
                <a:lnTo>
                  <a:pt x="70" y="68"/>
                </a:lnTo>
                <a:lnTo>
                  <a:pt x="70" y="68"/>
                </a:lnTo>
                <a:lnTo>
                  <a:pt x="76" y="66"/>
                </a:lnTo>
                <a:lnTo>
                  <a:pt x="82" y="64"/>
                </a:lnTo>
                <a:lnTo>
                  <a:pt x="84" y="64"/>
                </a:lnTo>
                <a:lnTo>
                  <a:pt x="84" y="64"/>
                </a:lnTo>
                <a:lnTo>
                  <a:pt x="90" y="62"/>
                </a:lnTo>
                <a:lnTo>
                  <a:pt x="93" y="61"/>
                </a:lnTo>
                <a:lnTo>
                  <a:pt x="98" y="59"/>
                </a:lnTo>
                <a:lnTo>
                  <a:pt x="98" y="59"/>
                </a:lnTo>
                <a:lnTo>
                  <a:pt x="101" y="59"/>
                </a:lnTo>
                <a:lnTo>
                  <a:pt x="107" y="57"/>
                </a:lnTo>
                <a:lnTo>
                  <a:pt x="110" y="55"/>
                </a:lnTo>
                <a:lnTo>
                  <a:pt x="110" y="55"/>
                </a:lnTo>
                <a:lnTo>
                  <a:pt x="115" y="53"/>
                </a:lnTo>
                <a:lnTo>
                  <a:pt x="118" y="51"/>
                </a:lnTo>
                <a:lnTo>
                  <a:pt x="124" y="50"/>
                </a:lnTo>
                <a:lnTo>
                  <a:pt x="124" y="50"/>
                </a:lnTo>
                <a:lnTo>
                  <a:pt x="127" y="48"/>
                </a:lnTo>
                <a:lnTo>
                  <a:pt x="132" y="46"/>
                </a:lnTo>
                <a:lnTo>
                  <a:pt x="135" y="44"/>
                </a:lnTo>
                <a:lnTo>
                  <a:pt x="135" y="44"/>
                </a:lnTo>
                <a:lnTo>
                  <a:pt x="138" y="42"/>
                </a:lnTo>
                <a:lnTo>
                  <a:pt x="144" y="39"/>
                </a:lnTo>
                <a:lnTo>
                  <a:pt x="146" y="37"/>
                </a:lnTo>
                <a:lnTo>
                  <a:pt x="146" y="37"/>
                </a:lnTo>
                <a:lnTo>
                  <a:pt x="149" y="35"/>
                </a:lnTo>
                <a:lnTo>
                  <a:pt x="152" y="33"/>
                </a:lnTo>
                <a:lnTo>
                  <a:pt x="155" y="29"/>
                </a:lnTo>
                <a:lnTo>
                  <a:pt x="155" y="29"/>
                </a:lnTo>
                <a:lnTo>
                  <a:pt x="158" y="28"/>
                </a:lnTo>
                <a:lnTo>
                  <a:pt x="160" y="26"/>
                </a:lnTo>
                <a:lnTo>
                  <a:pt x="163" y="24"/>
                </a:lnTo>
                <a:lnTo>
                  <a:pt x="163" y="24"/>
                </a:lnTo>
                <a:lnTo>
                  <a:pt x="166" y="20"/>
                </a:lnTo>
                <a:lnTo>
                  <a:pt x="169" y="18"/>
                </a:lnTo>
                <a:lnTo>
                  <a:pt x="172" y="15"/>
                </a:lnTo>
                <a:lnTo>
                  <a:pt x="172" y="15"/>
                </a:lnTo>
                <a:lnTo>
                  <a:pt x="175" y="13"/>
                </a:lnTo>
                <a:lnTo>
                  <a:pt x="177" y="11"/>
                </a:lnTo>
                <a:lnTo>
                  <a:pt x="180" y="7"/>
                </a:lnTo>
                <a:lnTo>
                  <a:pt x="180" y="7"/>
                </a:lnTo>
                <a:lnTo>
                  <a:pt x="180" y="6"/>
                </a:lnTo>
                <a:lnTo>
                  <a:pt x="183" y="2"/>
                </a:lnTo>
                <a:lnTo>
                  <a:pt x="183"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 name="Freeform 258"/>
          <p:cNvSpPr/>
          <p:nvPr/>
        </p:nvSpPr>
        <p:spPr bwMode="auto">
          <a:xfrm>
            <a:off x="3961723" y="2041464"/>
            <a:ext cx="56039" cy="49248"/>
          </a:xfrm>
          <a:custGeom>
            <a:avLst/>
            <a:gdLst/>
            <a:ahLst/>
            <a:cxnLst>
              <a:cxn ang="0">
                <a:pos x="42" y="0"/>
              </a:cxn>
              <a:cxn ang="0">
                <a:pos x="0" y="26"/>
              </a:cxn>
              <a:cxn ang="0">
                <a:pos x="25" y="33"/>
              </a:cxn>
              <a:cxn ang="0">
                <a:pos x="42" y="0"/>
              </a:cxn>
            </a:cxnLst>
            <a:rect l="0" t="0" r="r" b="b"/>
            <a:pathLst>
              <a:path w="42" h="33">
                <a:moveTo>
                  <a:pt x="42" y="0"/>
                </a:moveTo>
                <a:lnTo>
                  <a:pt x="0" y="26"/>
                </a:lnTo>
                <a:lnTo>
                  <a:pt x="25" y="33"/>
                </a:lnTo>
                <a:lnTo>
                  <a:pt x="42"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 name="Freeform 259"/>
          <p:cNvSpPr/>
          <p:nvPr/>
        </p:nvSpPr>
        <p:spPr bwMode="auto">
          <a:xfrm>
            <a:off x="3995079" y="2041464"/>
            <a:ext cx="33357" cy="58202"/>
          </a:xfrm>
          <a:custGeom>
            <a:avLst/>
            <a:gdLst/>
            <a:ahLst/>
            <a:cxnLst>
              <a:cxn ang="0">
                <a:pos x="17" y="0"/>
              </a:cxn>
              <a:cxn ang="0">
                <a:pos x="25" y="39"/>
              </a:cxn>
              <a:cxn ang="0">
                <a:pos x="0" y="33"/>
              </a:cxn>
              <a:cxn ang="0">
                <a:pos x="17" y="0"/>
              </a:cxn>
            </a:cxnLst>
            <a:rect l="0" t="0" r="r" b="b"/>
            <a:pathLst>
              <a:path w="25" h="39">
                <a:moveTo>
                  <a:pt x="17" y="0"/>
                </a:moveTo>
                <a:lnTo>
                  <a:pt x="25" y="39"/>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 name="Line 260"/>
          <p:cNvSpPr>
            <a:spLocks noChangeShapeType="1"/>
          </p:cNvSpPr>
          <p:nvPr/>
        </p:nvSpPr>
        <p:spPr bwMode="auto">
          <a:xfrm>
            <a:off x="3754910" y="1995201"/>
            <a:ext cx="20681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7" name="Freeform 261"/>
          <p:cNvSpPr/>
          <p:nvPr/>
        </p:nvSpPr>
        <p:spPr bwMode="auto">
          <a:xfrm>
            <a:off x="3889672" y="1969830"/>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8" name="Freeform 262"/>
          <p:cNvSpPr/>
          <p:nvPr/>
        </p:nvSpPr>
        <p:spPr bwMode="auto">
          <a:xfrm>
            <a:off x="3889672" y="1995201"/>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9" name="Line 263"/>
          <p:cNvSpPr>
            <a:spLocks noChangeShapeType="1"/>
          </p:cNvSpPr>
          <p:nvPr/>
        </p:nvSpPr>
        <p:spPr bwMode="auto">
          <a:xfrm>
            <a:off x="2931664" y="2153392"/>
            <a:ext cx="68715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20" name="Freeform 264"/>
          <p:cNvSpPr/>
          <p:nvPr/>
        </p:nvSpPr>
        <p:spPr bwMode="auto">
          <a:xfrm>
            <a:off x="3548098" y="2126529"/>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1" name="Freeform 265"/>
          <p:cNvSpPr/>
          <p:nvPr/>
        </p:nvSpPr>
        <p:spPr bwMode="auto">
          <a:xfrm>
            <a:off x="3548098" y="2153392"/>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2" name="Line 266"/>
          <p:cNvSpPr>
            <a:spLocks noChangeShapeType="1"/>
          </p:cNvSpPr>
          <p:nvPr/>
        </p:nvSpPr>
        <p:spPr bwMode="auto">
          <a:xfrm>
            <a:off x="2931664" y="2330984"/>
            <a:ext cx="67647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23" name="Freeform 267"/>
          <p:cNvSpPr/>
          <p:nvPr/>
        </p:nvSpPr>
        <p:spPr bwMode="auto">
          <a:xfrm>
            <a:off x="3533421" y="2304121"/>
            <a:ext cx="74719" cy="26863"/>
          </a:xfrm>
          <a:custGeom>
            <a:avLst/>
            <a:gdLst/>
            <a:ahLst/>
            <a:cxnLst>
              <a:cxn ang="0">
                <a:pos x="56" y="18"/>
              </a:cxn>
              <a:cxn ang="0">
                <a:pos x="0" y="0"/>
              </a:cxn>
              <a:cxn ang="0">
                <a:pos x="0" y="18"/>
              </a:cxn>
              <a:cxn ang="0">
                <a:pos x="56" y="18"/>
              </a:cxn>
            </a:cxnLst>
            <a:rect l="0" t="0" r="r" b="b"/>
            <a:pathLst>
              <a:path w="56" h="18">
                <a:moveTo>
                  <a:pt x="56" y="18"/>
                </a:moveTo>
                <a:lnTo>
                  <a:pt x="0" y="0"/>
                </a:lnTo>
                <a:lnTo>
                  <a:pt x="0" y="18"/>
                </a:lnTo>
                <a:lnTo>
                  <a:pt x="56"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4" name="Freeform 268"/>
          <p:cNvSpPr/>
          <p:nvPr/>
        </p:nvSpPr>
        <p:spPr bwMode="auto">
          <a:xfrm>
            <a:off x="3533421" y="2330984"/>
            <a:ext cx="74719" cy="25370"/>
          </a:xfrm>
          <a:custGeom>
            <a:avLst/>
            <a:gdLst/>
            <a:ahLst/>
            <a:cxnLst>
              <a:cxn ang="0">
                <a:pos x="56" y="0"/>
              </a:cxn>
              <a:cxn ang="0">
                <a:pos x="0" y="17"/>
              </a:cxn>
              <a:cxn ang="0">
                <a:pos x="0" y="0"/>
              </a:cxn>
              <a:cxn ang="0">
                <a:pos x="56" y="0"/>
              </a:cxn>
            </a:cxnLst>
            <a:rect l="0" t="0" r="r" b="b"/>
            <a:pathLst>
              <a:path w="56" h="17">
                <a:moveTo>
                  <a:pt x="56" y="0"/>
                </a:moveTo>
                <a:lnTo>
                  <a:pt x="0" y="17"/>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5" name="Freeform 269"/>
          <p:cNvSpPr/>
          <p:nvPr/>
        </p:nvSpPr>
        <p:spPr bwMode="auto">
          <a:xfrm>
            <a:off x="5811026" y="3866633"/>
            <a:ext cx="146770" cy="98496"/>
          </a:xfrm>
          <a:custGeom>
            <a:avLst/>
            <a:gdLst/>
            <a:ahLst/>
            <a:cxnLst>
              <a:cxn ang="0">
                <a:pos x="0" y="31"/>
              </a:cxn>
              <a:cxn ang="0">
                <a:pos x="3" y="26"/>
              </a:cxn>
              <a:cxn ang="0">
                <a:pos x="3" y="22"/>
              </a:cxn>
              <a:cxn ang="0">
                <a:pos x="8" y="18"/>
              </a:cxn>
              <a:cxn ang="0">
                <a:pos x="8" y="15"/>
              </a:cxn>
              <a:cxn ang="0">
                <a:pos x="14" y="13"/>
              </a:cxn>
              <a:cxn ang="0">
                <a:pos x="20" y="9"/>
              </a:cxn>
              <a:cxn ang="0">
                <a:pos x="25" y="5"/>
              </a:cxn>
              <a:cxn ang="0">
                <a:pos x="28" y="5"/>
              </a:cxn>
              <a:cxn ang="0">
                <a:pos x="37" y="4"/>
              </a:cxn>
              <a:cxn ang="0">
                <a:pos x="42" y="2"/>
              </a:cxn>
              <a:cxn ang="0">
                <a:pos x="48" y="2"/>
              </a:cxn>
              <a:cxn ang="0">
                <a:pos x="53" y="0"/>
              </a:cxn>
              <a:cxn ang="0">
                <a:pos x="62" y="2"/>
              </a:cxn>
              <a:cxn ang="0">
                <a:pos x="70" y="2"/>
              </a:cxn>
              <a:cxn ang="0">
                <a:pos x="76" y="4"/>
              </a:cxn>
              <a:cxn ang="0">
                <a:pos x="82" y="5"/>
              </a:cxn>
              <a:cxn ang="0">
                <a:pos x="87" y="7"/>
              </a:cxn>
              <a:cxn ang="0">
                <a:pos x="93" y="9"/>
              </a:cxn>
              <a:cxn ang="0">
                <a:pos x="96" y="13"/>
              </a:cxn>
              <a:cxn ang="0">
                <a:pos x="99" y="15"/>
              </a:cxn>
              <a:cxn ang="0">
                <a:pos x="104" y="18"/>
              </a:cxn>
              <a:cxn ang="0">
                <a:pos x="107" y="22"/>
              </a:cxn>
              <a:cxn ang="0">
                <a:pos x="107" y="27"/>
              </a:cxn>
              <a:cxn ang="0">
                <a:pos x="110" y="31"/>
              </a:cxn>
              <a:cxn ang="0">
                <a:pos x="110" y="35"/>
              </a:cxn>
              <a:cxn ang="0">
                <a:pos x="107" y="38"/>
              </a:cxn>
              <a:cxn ang="0">
                <a:pos x="107" y="44"/>
              </a:cxn>
              <a:cxn ang="0">
                <a:pos x="104" y="46"/>
              </a:cxn>
              <a:cxn ang="0">
                <a:pos x="101" y="49"/>
              </a:cxn>
              <a:cxn ang="0">
                <a:pos x="99" y="53"/>
              </a:cxn>
              <a:cxn ang="0">
                <a:pos x="93" y="57"/>
              </a:cxn>
              <a:cxn ang="0">
                <a:pos x="90" y="59"/>
              </a:cxn>
              <a:cxn ang="0">
                <a:pos x="84" y="62"/>
              </a:cxn>
              <a:cxn ang="0">
                <a:pos x="76" y="64"/>
              </a:cxn>
              <a:cxn ang="0">
                <a:pos x="70" y="66"/>
              </a:cxn>
              <a:cxn ang="0">
                <a:pos x="65" y="66"/>
              </a:cxn>
              <a:cxn ang="0">
                <a:pos x="59" y="66"/>
              </a:cxn>
              <a:cxn ang="0">
                <a:pos x="51" y="66"/>
              </a:cxn>
              <a:cxn ang="0">
                <a:pos x="45" y="66"/>
              </a:cxn>
              <a:cxn ang="0">
                <a:pos x="39" y="66"/>
              </a:cxn>
              <a:cxn ang="0">
                <a:pos x="31" y="64"/>
              </a:cxn>
              <a:cxn ang="0">
                <a:pos x="25" y="62"/>
              </a:cxn>
              <a:cxn ang="0">
                <a:pos x="20" y="59"/>
              </a:cxn>
              <a:cxn ang="0">
                <a:pos x="17" y="57"/>
              </a:cxn>
              <a:cxn ang="0">
                <a:pos x="11" y="53"/>
              </a:cxn>
              <a:cxn ang="0">
                <a:pos x="8" y="49"/>
              </a:cxn>
              <a:cxn ang="0">
                <a:pos x="6" y="46"/>
              </a:cxn>
              <a:cxn ang="0">
                <a:pos x="3" y="44"/>
              </a:cxn>
              <a:cxn ang="0">
                <a:pos x="0" y="38"/>
              </a:cxn>
              <a:cxn ang="0">
                <a:pos x="0" y="35"/>
              </a:cxn>
            </a:cxnLst>
            <a:rect l="0" t="0" r="r" b="b"/>
            <a:pathLst>
              <a:path w="110" h="66">
                <a:moveTo>
                  <a:pt x="0" y="33"/>
                </a:moveTo>
                <a:lnTo>
                  <a:pt x="0" y="33"/>
                </a:lnTo>
                <a:lnTo>
                  <a:pt x="0" y="31"/>
                </a:lnTo>
                <a:lnTo>
                  <a:pt x="0" y="31"/>
                </a:lnTo>
                <a:lnTo>
                  <a:pt x="0" y="31"/>
                </a:lnTo>
                <a:lnTo>
                  <a:pt x="0" y="29"/>
                </a:lnTo>
                <a:lnTo>
                  <a:pt x="0" y="27"/>
                </a:lnTo>
                <a:lnTo>
                  <a:pt x="3" y="27"/>
                </a:lnTo>
                <a:lnTo>
                  <a:pt x="3" y="27"/>
                </a:lnTo>
                <a:lnTo>
                  <a:pt x="3" y="26"/>
                </a:lnTo>
                <a:lnTo>
                  <a:pt x="3" y="26"/>
                </a:lnTo>
                <a:lnTo>
                  <a:pt x="3" y="24"/>
                </a:lnTo>
                <a:lnTo>
                  <a:pt x="3" y="24"/>
                </a:lnTo>
                <a:lnTo>
                  <a:pt x="3" y="22"/>
                </a:lnTo>
                <a:lnTo>
                  <a:pt x="3" y="22"/>
                </a:lnTo>
                <a:lnTo>
                  <a:pt x="6" y="20"/>
                </a:lnTo>
                <a:lnTo>
                  <a:pt x="6" y="20"/>
                </a:lnTo>
                <a:lnTo>
                  <a:pt x="6" y="20"/>
                </a:lnTo>
                <a:lnTo>
                  <a:pt x="6" y="18"/>
                </a:lnTo>
                <a:lnTo>
                  <a:pt x="8" y="18"/>
                </a:lnTo>
                <a:lnTo>
                  <a:pt x="8" y="18"/>
                </a:lnTo>
                <a:lnTo>
                  <a:pt x="8" y="16"/>
                </a:lnTo>
                <a:lnTo>
                  <a:pt x="8" y="16"/>
                </a:lnTo>
                <a:lnTo>
                  <a:pt x="8" y="15"/>
                </a:lnTo>
                <a:lnTo>
                  <a:pt x="8" y="15"/>
                </a:lnTo>
                <a:lnTo>
                  <a:pt x="11" y="15"/>
                </a:lnTo>
                <a:lnTo>
                  <a:pt x="11" y="13"/>
                </a:lnTo>
                <a:lnTo>
                  <a:pt x="14" y="13"/>
                </a:lnTo>
                <a:lnTo>
                  <a:pt x="14" y="13"/>
                </a:lnTo>
                <a:lnTo>
                  <a:pt x="14" y="13"/>
                </a:lnTo>
                <a:lnTo>
                  <a:pt x="14" y="11"/>
                </a:lnTo>
                <a:lnTo>
                  <a:pt x="17" y="11"/>
                </a:lnTo>
                <a:lnTo>
                  <a:pt x="17" y="11"/>
                </a:lnTo>
                <a:lnTo>
                  <a:pt x="17" y="9"/>
                </a:lnTo>
                <a:lnTo>
                  <a:pt x="20" y="9"/>
                </a:lnTo>
                <a:lnTo>
                  <a:pt x="20" y="9"/>
                </a:lnTo>
                <a:lnTo>
                  <a:pt x="20" y="9"/>
                </a:lnTo>
                <a:lnTo>
                  <a:pt x="22" y="7"/>
                </a:lnTo>
                <a:lnTo>
                  <a:pt x="22" y="7"/>
                </a:lnTo>
                <a:lnTo>
                  <a:pt x="25" y="5"/>
                </a:lnTo>
                <a:lnTo>
                  <a:pt x="25" y="5"/>
                </a:lnTo>
                <a:lnTo>
                  <a:pt x="25" y="5"/>
                </a:lnTo>
                <a:lnTo>
                  <a:pt x="28" y="5"/>
                </a:lnTo>
                <a:lnTo>
                  <a:pt x="28" y="5"/>
                </a:lnTo>
                <a:lnTo>
                  <a:pt x="28" y="5"/>
                </a:lnTo>
                <a:lnTo>
                  <a:pt x="31" y="4"/>
                </a:lnTo>
                <a:lnTo>
                  <a:pt x="31" y="4"/>
                </a:lnTo>
                <a:lnTo>
                  <a:pt x="34" y="4"/>
                </a:lnTo>
                <a:lnTo>
                  <a:pt x="34" y="4"/>
                </a:lnTo>
                <a:lnTo>
                  <a:pt x="37" y="4"/>
                </a:lnTo>
                <a:lnTo>
                  <a:pt x="37" y="2"/>
                </a:lnTo>
                <a:lnTo>
                  <a:pt x="39" y="2"/>
                </a:lnTo>
                <a:lnTo>
                  <a:pt x="39" y="2"/>
                </a:lnTo>
                <a:lnTo>
                  <a:pt x="39" y="2"/>
                </a:lnTo>
                <a:lnTo>
                  <a:pt x="42" y="2"/>
                </a:lnTo>
                <a:lnTo>
                  <a:pt x="45" y="2"/>
                </a:lnTo>
                <a:lnTo>
                  <a:pt x="45" y="2"/>
                </a:lnTo>
                <a:lnTo>
                  <a:pt x="45" y="2"/>
                </a:lnTo>
                <a:lnTo>
                  <a:pt x="48" y="2"/>
                </a:lnTo>
                <a:lnTo>
                  <a:pt x="48" y="2"/>
                </a:lnTo>
                <a:lnTo>
                  <a:pt x="48" y="2"/>
                </a:lnTo>
                <a:lnTo>
                  <a:pt x="51" y="0"/>
                </a:lnTo>
                <a:lnTo>
                  <a:pt x="53" y="0"/>
                </a:lnTo>
                <a:lnTo>
                  <a:pt x="53" y="0"/>
                </a:lnTo>
                <a:lnTo>
                  <a:pt x="53" y="0"/>
                </a:lnTo>
                <a:lnTo>
                  <a:pt x="56" y="0"/>
                </a:lnTo>
                <a:lnTo>
                  <a:pt x="59" y="0"/>
                </a:lnTo>
                <a:lnTo>
                  <a:pt x="59" y="2"/>
                </a:lnTo>
                <a:lnTo>
                  <a:pt x="59" y="2"/>
                </a:lnTo>
                <a:lnTo>
                  <a:pt x="62" y="2"/>
                </a:lnTo>
                <a:lnTo>
                  <a:pt x="65" y="2"/>
                </a:lnTo>
                <a:lnTo>
                  <a:pt x="65" y="2"/>
                </a:lnTo>
                <a:lnTo>
                  <a:pt x="65" y="2"/>
                </a:lnTo>
                <a:lnTo>
                  <a:pt x="68" y="2"/>
                </a:lnTo>
                <a:lnTo>
                  <a:pt x="70" y="2"/>
                </a:lnTo>
                <a:lnTo>
                  <a:pt x="70" y="2"/>
                </a:lnTo>
                <a:lnTo>
                  <a:pt x="70" y="2"/>
                </a:lnTo>
                <a:lnTo>
                  <a:pt x="73" y="2"/>
                </a:lnTo>
                <a:lnTo>
                  <a:pt x="73" y="4"/>
                </a:lnTo>
                <a:lnTo>
                  <a:pt x="76" y="4"/>
                </a:lnTo>
                <a:lnTo>
                  <a:pt x="76" y="4"/>
                </a:lnTo>
                <a:lnTo>
                  <a:pt x="76" y="4"/>
                </a:lnTo>
                <a:lnTo>
                  <a:pt x="79" y="4"/>
                </a:lnTo>
                <a:lnTo>
                  <a:pt x="82" y="5"/>
                </a:lnTo>
                <a:lnTo>
                  <a:pt x="82" y="5"/>
                </a:lnTo>
                <a:lnTo>
                  <a:pt x="82" y="5"/>
                </a:lnTo>
                <a:lnTo>
                  <a:pt x="84" y="5"/>
                </a:lnTo>
                <a:lnTo>
                  <a:pt x="84" y="5"/>
                </a:lnTo>
                <a:lnTo>
                  <a:pt x="84" y="5"/>
                </a:lnTo>
                <a:lnTo>
                  <a:pt x="87" y="7"/>
                </a:lnTo>
                <a:lnTo>
                  <a:pt x="87" y="7"/>
                </a:lnTo>
                <a:lnTo>
                  <a:pt x="90" y="9"/>
                </a:lnTo>
                <a:lnTo>
                  <a:pt x="90" y="9"/>
                </a:lnTo>
                <a:lnTo>
                  <a:pt x="90" y="9"/>
                </a:lnTo>
                <a:lnTo>
                  <a:pt x="93" y="9"/>
                </a:lnTo>
                <a:lnTo>
                  <a:pt x="93" y="11"/>
                </a:lnTo>
                <a:lnTo>
                  <a:pt x="93" y="11"/>
                </a:lnTo>
                <a:lnTo>
                  <a:pt x="93" y="11"/>
                </a:lnTo>
                <a:lnTo>
                  <a:pt x="96" y="13"/>
                </a:lnTo>
                <a:lnTo>
                  <a:pt x="96" y="13"/>
                </a:lnTo>
                <a:lnTo>
                  <a:pt x="96" y="13"/>
                </a:lnTo>
                <a:lnTo>
                  <a:pt x="99" y="13"/>
                </a:lnTo>
                <a:lnTo>
                  <a:pt x="99" y="15"/>
                </a:lnTo>
                <a:lnTo>
                  <a:pt x="99" y="15"/>
                </a:lnTo>
                <a:lnTo>
                  <a:pt x="99" y="15"/>
                </a:lnTo>
                <a:lnTo>
                  <a:pt x="101" y="16"/>
                </a:lnTo>
                <a:lnTo>
                  <a:pt x="101" y="16"/>
                </a:lnTo>
                <a:lnTo>
                  <a:pt x="101" y="18"/>
                </a:lnTo>
                <a:lnTo>
                  <a:pt x="101" y="18"/>
                </a:lnTo>
                <a:lnTo>
                  <a:pt x="104" y="18"/>
                </a:lnTo>
                <a:lnTo>
                  <a:pt x="104" y="20"/>
                </a:lnTo>
                <a:lnTo>
                  <a:pt x="104" y="20"/>
                </a:lnTo>
                <a:lnTo>
                  <a:pt x="104" y="20"/>
                </a:lnTo>
                <a:lnTo>
                  <a:pt x="104" y="22"/>
                </a:lnTo>
                <a:lnTo>
                  <a:pt x="107" y="22"/>
                </a:lnTo>
                <a:lnTo>
                  <a:pt x="107" y="24"/>
                </a:lnTo>
                <a:lnTo>
                  <a:pt x="107" y="24"/>
                </a:lnTo>
                <a:lnTo>
                  <a:pt x="107" y="26"/>
                </a:lnTo>
                <a:lnTo>
                  <a:pt x="107" y="26"/>
                </a:lnTo>
                <a:lnTo>
                  <a:pt x="107" y="27"/>
                </a:lnTo>
                <a:lnTo>
                  <a:pt x="107" y="27"/>
                </a:lnTo>
                <a:lnTo>
                  <a:pt x="107" y="27"/>
                </a:lnTo>
                <a:lnTo>
                  <a:pt x="107" y="29"/>
                </a:lnTo>
                <a:lnTo>
                  <a:pt x="110" y="31"/>
                </a:lnTo>
                <a:lnTo>
                  <a:pt x="110" y="31"/>
                </a:lnTo>
                <a:lnTo>
                  <a:pt x="110" y="31"/>
                </a:lnTo>
                <a:lnTo>
                  <a:pt x="110" y="33"/>
                </a:lnTo>
                <a:lnTo>
                  <a:pt x="110" y="33"/>
                </a:lnTo>
                <a:lnTo>
                  <a:pt x="110" y="33"/>
                </a:lnTo>
                <a:lnTo>
                  <a:pt x="110" y="35"/>
                </a:lnTo>
                <a:lnTo>
                  <a:pt x="110" y="37"/>
                </a:lnTo>
                <a:lnTo>
                  <a:pt x="110" y="37"/>
                </a:lnTo>
                <a:lnTo>
                  <a:pt x="110" y="37"/>
                </a:lnTo>
                <a:lnTo>
                  <a:pt x="107" y="38"/>
                </a:lnTo>
                <a:lnTo>
                  <a:pt x="107" y="38"/>
                </a:lnTo>
                <a:lnTo>
                  <a:pt x="107" y="40"/>
                </a:lnTo>
                <a:lnTo>
                  <a:pt x="107" y="40"/>
                </a:lnTo>
                <a:lnTo>
                  <a:pt x="107" y="42"/>
                </a:lnTo>
                <a:lnTo>
                  <a:pt x="107" y="42"/>
                </a:lnTo>
                <a:lnTo>
                  <a:pt x="107" y="44"/>
                </a:lnTo>
                <a:lnTo>
                  <a:pt x="107" y="44"/>
                </a:lnTo>
                <a:lnTo>
                  <a:pt x="107" y="44"/>
                </a:lnTo>
                <a:lnTo>
                  <a:pt x="104" y="46"/>
                </a:lnTo>
                <a:lnTo>
                  <a:pt x="104" y="46"/>
                </a:lnTo>
                <a:lnTo>
                  <a:pt x="104" y="46"/>
                </a:lnTo>
                <a:lnTo>
                  <a:pt x="104" y="48"/>
                </a:lnTo>
                <a:lnTo>
                  <a:pt x="104" y="48"/>
                </a:lnTo>
                <a:lnTo>
                  <a:pt x="101" y="49"/>
                </a:lnTo>
                <a:lnTo>
                  <a:pt x="101" y="49"/>
                </a:lnTo>
                <a:lnTo>
                  <a:pt x="101" y="49"/>
                </a:lnTo>
                <a:lnTo>
                  <a:pt x="101" y="51"/>
                </a:lnTo>
                <a:lnTo>
                  <a:pt x="99" y="51"/>
                </a:lnTo>
                <a:lnTo>
                  <a:pt x="99" y="51"/>
                </a:lnTo>
                <a:lnTo>
                  <a:pt x="99" y="53"/>
                </a:lnTo>
                <a:lnTo>
                  <a:pt x="99" y="53"/>
                </a:lnTo>
                <a:lnTo>
                  <a:pt x="96" y="55"/>
                </a:lnTo>
                <a:lnTo>
                  <a:pt x="96" y="55"/>
                </a:lnTo>
                <a:lnTo>
                  <a:pt x="96" y="55"/>
                </a:lnTo>
                <a:lnTo>
                  <a:pt x="93" y="57"/>
                </a:lnTo>
                <a:lnTo>
                  <a:pt x="93" y="57"/>
                </a:lnTo>
                <a:lnTo>
                  <a:pt x="93" y="57"/>
                </a:lnTo>
                <a:lnTo>
                  <a:pt x="93" y="57"/>
                </a:lnTo>
                <a:lnTo>
                  <a:pt x="90" y="59"/>
                </a:lnTo>
                <a:lnTo>
                  <a:pt x="90" y="59"/>
                </a:lnTo>
                <a:lnTo>
                  <a:pt x="90" y="59"/>
                </a:lnTo>
                <a:lnTo>
                  <a:pt x="87" y="60"/>
                </a:lnTo>
                <a:lnTo>
                  <a:pt x="87" y="60"/>
                </a:lnTo>
                <a:lnTo>
                  <a:pt x="84" y="60"/>
                </a:lnTo>
                <a:lnTo>
                  <a:pt x="84" y="60"/>
                </a:lnTo>
                <a:lnTo>
                  <a:pt x="84" y="62"/>
                </a:lnTo>
                <a:lnTo>
                  <a:pt x="82" y="62"/>
                </a:lnTo>
                <a:lnTo>
                  <a:pt x="82" y="62"/>
                </a:lnTo>
                <a:lnTo>
                  <a:pt x="82" y="62"/>
                </a:lnTo>
                <a:lnTo>
                  <a:pt x="79" y="62"/>
                </a:lnTo>
                <a:lnTo>
                  <a:pt x="76" y="64"/>
                </a:lnTo>
                <a:lnTo>
                  <a:pt x="76" y="64"/>
                </a:lnTo>
                <a:lnTo>
                  <a:pt x="76" y="64"/>
                </a:lnTo>
                <a:lnTo>
                  <a:pt x="73" y="64"/>
                </a:lnTo>
                <a:lnTo>
                  <a:pt x="73" y="64"/>
                </a:lnTo>
                <a:lnTo>
                  <a:pt x="70" y="66"/>
                </a:lnTo>
                <a:lnTo>
                  <a:pt x="70" y="66"/>
                </a:lnTo>
                <a:lnTo>
                  <a:pt x="70" y="66"/>
                </a:lnTo>
                <a:lnTo>
                  <a:pt x="68"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1" y="66"/>
                </a:lnTo>
                <a:lnTo>
                  <a:pt x="48" y="66"/>
                </a:lnTo>
                <a:lnTo>
                  <a:pt x="48" y="66"/>
                </a:lnTo>
                <a:lnTo>
                  <a:pt x="48" y="66"/>
                </a:lnTo>
                <a:lnTo>
                  <a:pt x="45" y="66"/>
                </a:lnTo>
                <a:lnTo>
                  <a:pt x="45" y="66"/>
                </a:lnTo>
                <a:lnTo>
                  <a:pt x="45" y="66"/>
                </a:lnTo>
                <a:lnTo>
                  <a:pt x="42" y="66"/>
                </a:lnTo>
                <a:lnTo>
                  <a:pt x="39" y="66"/>
                </a:lnTo>
                <a:lnTo>
                  <a:pt x="39" y="66"/>
                </a:lnTo>
                <a:lnTo>
                  <a:pt x="39" y="66"/>
                </a:lnTo>
                <a:lnTo>
                  <a:pt x="37" y="64"/>
                </a:lnTo>
                <a:lnTo>
                  <a:pt x="37" y="64"/>
                </a:lnTo>
                <a:lnTo>
                  <a:pt x="34" y="64"/>
                </a:lnTo>
                <a:lnTo>
                  <a:pt x="34" y="64"/>
                </a:lnTo>
                <a:lnTo>
                  <a:pt x="31" y="64"/>
                </a:lnTo>
                <a:lnTo>
                  <a:pt x="31" y="62"/>
                </a:lnTo>
                <a:lnTo>
                  <a:pt x="28" y="62"/>
                </a:lnTo>
                <a:lnTo>
                  <a:pt x="28" y="62"/>
                </a:lnTo>
                <a:lnTo>
                  <a:pt x="28" y="62"/>
                </a:lnTo>
                <a:lnTo>
                  <a:pt x="25" y="62"/>
                </a:lnTo>
                <a:lnTo>
                  <a:pt x="25" y="60"/>
                </a:lnTo>
                <a:lnTo>
                  <a:pt x="25" y="60"/>
                </a:lnTo>
                <a:lnTo>
                  <a:pt x="22" y="60"/>
                </a:lnTo>
                <a:lnTo>
                  <a:pt x="22" y="60"/>
                </a:lnTo>
                <a:lnTo>
                  <a:pt x="20" y="59"/>
                </a:lnTo>
                <a:lnTo>
                  <a:pt x="20" y="59"/>
                </a:lnTo>
                <a:lnTo>
                  <a:pt x="20" y="59"/>
                </a:lnTo>
                <a:lnTo>
                  <a:pt x="17" y="57"/>
                </a:lnTo>
                <a:lnTo>
                  <a:pt x="17" y="57"/>
                </a:lnTo>
                <a:lnTo>
                  <a:pt x="17" y="57"/>
                </a:lnTo>
                <a:lnTo>
                  <a:pt x="14" y="57"/>
                </a:lnTo>
                <a:lnTo>
                  <a:pt x="14" y="55"/>
                </a:lnTo>
                <a:lnTo>
                  <a:pt x="14" y="55"/>
                </a:lnTo>
                <a:lnTo>
                  <a:pt x="14" y="55"/>
                </a:lnTo>
                <a:lnTo>
                  <a:pt x="11" y="53"/>
                </a:lnTo>
                <a:lnTo>
                  <a:pt x="11" y="53"/>
                </a:lnTo>
                <a:lnTo>
                  <a:pt x="8" y="51"/>
                </a:lnTo>
                <a:lnTo>
                  <a:pt x="8" y="51"/>
                </a:lnTo>
                <a:lnTo>
                  <a:pt x="8" y="51"/>
                </a:lnTo>
                <a:lnTo>
                  <a:pt x="8" y="49"/>
                </a:lnTo>
                <a:lnTo>
                  <a:pt x="8" y="49"/>
                </a:lnTo>
                <a:lnTo>
                  <a:pt x="8" y="49"/>
                </a:lnTo>
                <a:lnTo>
                  <a:pt x="6" y="48"/>
                </a:lnTo>
                <a:lnTo>
                  <a:pt x="6" y="48"/>
                </a:lnTo>
                <a:lnTo>
                  <a:pt x="6" y="46"/>
                </a:lnTo>
                <a:lnTo>
                  <a:pt x="6" y="46"/>
                </a:lnTo>
                <a:lnTo>
                  <a:pt x="3" y="46"/>
                </a:lnTo>
                <a:lnTo>
                  <a:pt x="3" y="44"/>
                </a:lnTo>
                <a:lnTo>
                  <a:pt x="3" y="44"/>
                </a:lnTo>
                <a:lnTo>
                  <a:pt x="3" y="44"/>
                </a:lnTo>
                <a:lnTo>
                  <a:pt x="3" y="42"/>
                </a:lnTo>
                <a:lnTo>
                  <a:pt x="3" y="42"/>
                </a:lnTo>
                <a:lnTo>
                  <a:pt x="3" y="40"/>
                </a:lnTo>
                <a:lnTo>
                  <a:pt x="3" y="40"/>
                </a:lnTo>
                <a:lnTo>
                  <a:pt x="0" y="38"/>
                </a:lnTo>
                <a:lnTo>
                  <a:pt x="0" y="38"/>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6" name="Freeform 270"/>
          <p:cNvSpPr/>
          <p:nvPr/>
        </p:nvSpPr>
        <p:spPr bwMode="auto">
          <a:xfrm>
            <a:off x="5811026" y="3693518"/>
            <a:ext cx="146770" cy="98496"/>
          </a:xfrm>
          <a:custGeom>
            <a:avLst/>
            <a:gdLst/>
            <a:ahLst/>
            <a:cxnLst>
              <a:cxn ang="0">
                <a:pos x="0" y="30"/>
              </a:cxn>
              <a:cxn ang="0">
                <a:pos x="3" y="24"/>
              </a:cxn>
              <a:cxn ang="0">
                <a:pos x="3" y="21"/>
              </a:cxn>
              <a:cxn ang="0">
                <a:pos x="8" y="17"/>
              </a:cxn>
              <a:cxn ang="0">
                <a:pos x="8" y="15"/>
              </a:cxn>
              <a:cxn ang="0">
                <a:pos x="14" y="11"/>
              </a:cxn>
              <a:cxn ang="0">
                <a:pos x="20" y="8"/>
              </a:cxn>
              <a:cxn ang="0">
                <a:pos x="25" y="6"/>
              </a:cxn>
              <a:cxn ang="0">
                <a:pos x="28" y="4"/>
              </a:cxn>
              <a:cxn ang="0">
                <a:pos x="37" y="2"/>
              </a:cxn>
              <a:cxn ang="0">
                <a:pos x="42" y="0"/>
              </a:cxn>
              <a:cxn ang="0">
                <a:pos x="48" y="0"/>
              </a:cxn>
              <a:cxn ang="0">
                <a:pos x="53" y="0"/>
              </a:cxn>
              <a:cxn ang="0">
                <a:pos x="62" y="0"/>
              </a:cxn>
              <a:cxn ang="0">
                <a:pos x="70" y="0"/>
              </a:cxn>
              <a:cxn ang="0">
                <a:pos x="76" y="2"/>
              </a:cxn>
              <a:cxn ang="0">
                <a:pos x="82" y="4"/>
              </a:cxn>
              <a:cxn ang="0">
                <a:pos x="87" y="6"/>
              </a:cxn>
              <a:cxn ang="0">
                <a:pos x="93" y="8"/>
              </a:cxn>
              <a:cxn ang="0">
                <a:pos x="96" y="11"/>
              </a:cxn>
              <a:cxn ang="0">
                <a:pos x="99" y="15"/>
              </a:cxn>
              <a:cxn ang="0">
                <a:pos x="104" y="19"/>
              </a:cxn>
              <a:cxn ang="0">
                <a:pos x="107" y="22"/>
              </a:cxn>
              <a:cxn ang="0">
                <a:pos x="107" y="26"/>
              </a:cxn>
              <a:cxn ang="0">
                <a:pos x="110" y="30"/>
              </a:cxn>
              <a:cxn ang="0">
                <a:pos x="110" y="33"/>
              </a:cxn>
              <a:cxn ang="0">
                <a:pos x="107" y="39"/>
              </a:cxn>
              <a:cxn ang="0">
                <a:pos x="107" y="43"/>
              </a:cxn>
              <a:cxn ang="0">
                <a:pos x="104" y="46"/>
              </a:cxn>
              <a:cxn ang="0">
                <a:pos x="101" y="50"/>
              </a:cxn>
              <a:cxn ang="0">
                <a:pos x="99" y="54"/>
              </a:cxn>
              <a:cxn ang="0">
                <a:pos x="93" y="55"/>
              </a:cxn>
              <a:cxn ang="0">
                <a:pos x="90" y="57"/>
              </a:cxn>
              <a:cxn ang="0">
                <a:pos x="84" y="61"/>
              </a:cxn>
              <a:cxn ang="0">
                <a:pos x="76" y="63"/>
              </a:cxn>
              <a:cxn ang="0">
                <a:pos x="70" y="65"/>
              </a:cxn>
              <a:cxn ang="0">
                <a:pos x="65" y="65"/>
              </a:cxn>
              <a:cxn ang="0">
                <a:pos x="59" y="66"/>
              </a:cxn>
              <a:cxn ang="0">
                <a:pos x="51" y="66"/>
              </a:cxn>
              <a:cxn ang="0">
                <a:pos x="45" y="65"/>
              </a:cxn>
              <a:cxn ang="0">
                <a:pos x="39" y="65"/>
              </a:cxn>
              <a:cxn ang="0">
                <a:pos x="31" y="63"/>
              </a:cxn>
              <a:cxn ang="0">
                <a:pos x="25" y="61"/>
              </a:cxn>
              <a:cxn ang="0">
                <a:pos x="20" y="57"/>
              </a:cxn>
              <a:cxn ang="0">
                <a:pos x="17" y="55"/>
              </a:cxn>
              <a:cxn ang="0">
                <a:pos x="11" y="54"/>
              </a:cxn>
              <a:cxn ang="0">
                <a:pos x="8" y="50"/>
              </a:cxn>
              <a:cxn ang="0">
                <a:pos x="6" y="46"/>
              </a:cxn>
              <a:cxn ang="0">
                <a:pos x="3" y="43"/>
              </a:cxn>
              <a:cxn ang="0">
                <a:pos x="0" y="39"/>
              </a:cxn>
              <a:cxn ang="0">
                <a:pos x="0" y="33"/>
              </a:cxn>
            </a:cxnLst>
            <a:rect l="0" t="0" r="r" b="b"/>
            <a:pathLst>
              <a:path w="110" h="66">
                <a:moveTo>
                  <a:pt x="0" y="33"/>
                </a:moveTo>
                <a:lnTo>
                  <a:pt x="0" y="32"/>
                </a:lnTo>
                <a:lnTo>
                  <a:pt x="0" y="30"/>
                </a:lnTo>
                <a:lnTo>
                  <a:pt x="0" y="30"/>
                </a:lnTo>
                <a:lnTo>
                  <a:pt x="0" y="30"/>
                </a:lnTo>
                <a:lnTo>
                  <a:pt x="0" y="28"/>
                </a:lnTo>
                <a:lnTo>
                  <a:pt x="0" y="28"/>
                </a:lnTo>
                <a:lnTo>
                  <a:pt x="3" y="26"/>
                </a:lnTo>
                <a:lnTo>
                  <a:pt x="3" y="26"/>
                </a:lnTo>
                <a:lnTo>
                  <a:pt x="3" y="24"/>
                </a:lnTo>
                <a:lnTo>
                  <a:pt x="3" y="24"/>
                </a:lnTo>
                <a:lnTo>
                  <a:pt x="3" y="22"/>
                </a:lnTo>
                <a:lnTo>
                  <a:pt x="3" y="22"/>
                </a:lnTo>
                <a:lnTo>
                  <a:pt x="3" y="22"/>
                </a:lnTo>
                <a:lnTo>
                  <a:pt x="3" y="21"/>
                </a:lnTo>
                <a:lnTo>
                  <a:pt x="6" y="21"/>
                </a:lnTo>
                <a:lnTo>
                  <a:pt x="6" y="21"/>
                </a:lnTo>
                <a:lnTo>
                  <a:pt x="6" y="19"/>
                </a:lnTo>
                <a:lnTo>
                  <a:pt x="6" y="19"/>
                </a:lnTo>
                <a:lnTo>
                  <a:pt x="8" y="17"/>
                </a:lnTo>
                <a:lnTo>
                  <a:pt x="8" y="17"/>
                </a:lnTo>
                <a:lnTo>
                  <a:pt x="8" y="17"/>
                </a:lnTo>
                <a:lnTo>
                  <a:pt x="8" y="15"/>
                </a:lnTo>
                <a:lnTo>
                  <a:pt x="8" y="15"/>
                </a:lnTo>
                <a:lnTo>
                  <a:pt x="8" y="15"/>
                </a:lnTo>
                <a:lnTo>
                  <a:pt x="11" y="13"/>
                </a:lnTo>
                <a:lnTo>
                  <a:pt x="11" y="13"/>
                </a:lnTo>
                <a:lnTo>
                  <a:pt x="14" y="11"/>
                </a:lnTo>
                <a:lnTo>
                  <a:pt x="14" y="11"/>
                </a:lnTo>
                <a:lnTo>
                  <a:pt x="14" y="11"/>
                </a:lnTo>
                <a:lnTo>
                  <a:pt x="14" y="10"/>
                </a:lnTo>
                <a:lnTo>
                  <a:pt x="17" y="10"/>
                </a:lnTo>
                <a:lnTo>
                  <a:pt x="17" y="10"/>
                </a:lnTo>
                <a:lnTo>
                  <a:pt x="17" y="8"/>
                </a:lnTo>
                <a:lnTo>
                  <a:pt x="20" y="8"/>
                </a:lnTo>
                <a:lnTo>
                  <a:pt x="20" y="8"/>
                </a:lnTo>
                <a:lnTo>
                  <a:pt x="20" y="8"/>
                </a:lnTo>
                <a:lnTo>
                  <a:pt x="22" y="6"/>
                </a:lnTo>
                <a:lnTo>
                  <a:pt x="22" y="6"/>
                </a:lnTo>
                <a:lnTo>
                  <a:pt x="25" y="6"/>
                </a:lnTo>
                <a:lnTo>
                  <a:pt x="25" y="6"/>
                </a:lnTo>
                <a:lnTo>
                  <a:pt x="25" y="4"/>
                </a:lnTo>
                <a:lnTo>
                  <a:pt x="28" y="4"/>
                </a:lnTo>
                <a:lnTo>
                  <a:pt x="28" y="4"/>
                </a:lnTo>
                <a:lnTo>
                  <a:pt x="28" y="4"/>
                </a:lnTo>
                <a:lnTo>
                  <a:pt x="31" y="4"/>
                </a:lnTo>
                <a:lnTo>
                  <a:pt x="31"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6" y="2"/>
                </a:lnTo>
                <a:lnTo>
                  <a:pt x="79" y="4"/>
                </a:lnTo>
                <a:lnTo>
                  <a:pt x="82" y="4"/>
                </a:lnTo>
                <a:lnTo>
                  <a:pt x="82" y="4"/>
                </a:lnTo>
                <a:lnTo>
                  <a:pt x="82" y="4"/>
                </a:lnTo>
                <a:lnTo>
                  <a:pt x="84" y="4"/>
                </a:lnTo>
                <a:lnTo>
                  <a:pt x="84" y="6"/>
                </a:lnTo>
                <a:lnTo>
                  <a:pt x="84" y="6"/>
                </a:lnTo>
                <a:lnTo>
                  <a:pt x="87" y="6"/>
                </a:lnTo>
                <a:lnTo>
                  <a:pt x="87" y="6"/>
                </a:lnTo>
                <a:lnTo>
                  <a:pt x="90" y="8"/>
                </a:lnTo>
                <a:lnTo>
                  <a:pt x="90" y="8"/>
                </a:lnTo>
                <a:lnTo>
                  <a:pt x="90" y="8"/>
                </a:lnTo>
                <a:lnTo>
                  <a:pt x="93" y="8"/>
                </a:lnTo>
                <a:lnTo>
                  <a:pt x="93" y="10"/>
                </a:lnTo>
                <a:lnTo>
                  <a:pt x="93" y="10"/>
                </a:lnTo>
                <a:lnTo>
                  <a:pt x="93" y="10"/>
                </a:lnTo>
                <a:lnTo>
                  <a:pt x="96" y="11"/>
                </a:lnTo>
                <a:lnTo>
                  <a:pt x="96" y="11"/>
                </a:lnTo>
                <a:lnTo>
                  <a:pt x="96" y="11"/>
                </a:lnTo>
                <a:lnTo>
                  <a:pt x="99" y="13"/>
                </a:lnTo>
                <a:lnTo>
                  <a:pt x="99" y="13"/>
                </a:lnTo>
                <a:lnTo>
                  <a:pt x="99" y="15"/>
                </a:lnTo>
                <a:lnTo>
                  <a:pt x="99" y="15"/>
                </a:lnTo>
                <a:lnTo>
                  <a:pt x="101" y="15"/>
                </a:lnTo>
                <a:lnTo>
                  <a:pt x="101" y="17"/>
                </a:lnTo>
                <a:lnTo>
                  <a:pt x="101" y="17"/>
                </a:lnTo>
                <a:lnTo>
                  <a:pt x="101" y="17"/>
                </a:lnTo>
                <a:lnTo>
                  <a:pt x="104" y="19"/>
                </a:lnTo>
                <a:lnTo>
                  <a:pt x="104" y="19"/>
                </a:lnTo>
                <a:lnTo>
                  <a:pt x="104" y="21"/>
                </a:lnTo>
                <a:lnTo>
                  <a:pt x="104" y="21"/>
                </a:lnTo>
                <a:lnTo>
                  <a:pt x="104" y="21"/>
                </a:lnTo>
                <a:lnTo>
                  <a:pt x="107" y="22"/>
                </a:lnTo>
                <a:lnTo>
                  <a:pt x="107" y="22"/>
                </a:lnTo>
                <a:lnTo>
                  <a:pt x="107" y="22"/>
                </a:lnTo>
                <a:lnTo>
                  <a:pt x="107" y="24"/>
                </a:lnTo>
                <a:lnTo>
                  <a:pt x="107" y="24"/>
                </a:lnTo>
                <a:lnTo>
                  <a:pt x="107" y="26"/>
                </a:lnTo>
                <a:lnTo>
                  <a:pt x="107" y="26"/>
                </a:lnTo>
                <a:lnTo>
                  <a:pt x="107" y="28"/>
                </a:lnTo>
                <a:lnTo>
                  <a:pt x="107" y="28"/>
                </a:lnTo>
                <a:lnTo>
                  <a:pt x="110" y="30"/>
                </a:lnTo>
                <a:lnTo>
                  <a:pt x="110" y="30"/>
                </a:lnTo>
                <a:lnTo>
                  <a:pt x="110" y="30"/>
                </a:lnTo>
                <a:lnTo>
                  <a:pt x="110" y="32"/>
                </a:lnTo>
                <a:lnTo>
                  <a:pt x="110" y="33"/>
                </a:lnTo>
                <a:lnTo>
                  <a:pt x="110" y="33"/>
                </a:lnTo>
                <a:lnTo>
                  <a:pt x="110" y="33"/>
                </a:lnTo>
                <a:lnTo>
                  <a:pt x="110" y="35"/>
                </a:lnTo>
                <a:lnTo>
                  <a:pt x="110" y="35"/>
                </a:lnTo>
                <a:lnTo>
                  <a:pt x="110" y="35"/>
                </a:lnTo>
                <a:lnTo>
                  <a:pt x="107" y="37"/>
                </a:lnTo>
                <a:lnTo>
                  <a:pt x="107" y="39"/>
                </a:lnTo>
                <a:lnTo>
                  <a:pt x="107" y="39"/>
                </a:lnTo>
                <a:lnTo>
                  <a:pt x="107" y="39"/>
                </a:lnTo>
                <a:lnTo>
                  <a:pt x="107" y="41"/>
                </a:lnTo>
                <a:lnTo>
                  <a:pt x="107" y="41"/>
                </a:lnTo>
                <a:lnTo>
                  <a:pt x="107" y="43"/>
                </a:lnTo>
                <a:lnTo>
                  <a:pt x="107" y="43"/>
                </a:lnTo>
                <a:lnTo>
                  <a:pt x="107" y="43"/>
                </a:lnTo>
                <a:lnTo>
                  <a:pt x="104" y="44"/>
                </a:lnTo>
                <a:lnTo>
                  <a:pt x="104" y="46"/>
                </a:lnTo>
                <a:lnTo>
                  <a:pt x="104" y="46"/>
                </a:lnTo>
                <a:lnTo>
                  <a:pt x="104" y="46"/>
                </a:lnTo>
                <a:lnTo>
                  <a:pt x="104" y="48"/>
                </a:lnTo>
                <a:lnTo>
                  <a:pt x="101" y="48"/>
                </a:lnTo>
                <a:lnTo>
                  <a:pt x="101" y="48"/>
                </a:lnTo>
                <a:lnTo>
                  <a:pt x="101" y="50"/>
                </a:lnTo>
                <a:lnTo>
                  <a:pt x="101" y="50"/>
                </a:lnTo>
                <a:lnTo>
                  <a:pt x="99" y="52"/>
                </a:lnTo>
                <a:lnTo>
                  <a:pt x="99" y="52"/>
                </a:lnTo>
                <a:lnTo>
                  <a:pt x="99" y="52"/>
                </a:lnTo>
                <a:lnTo>
                  <a:pt x="99" y="54"/>
                </a:lnTo>
                <a:lnTo>
                  <a:pt x="96" y="54"/>
                </a:lnTo>
                <a:lnTo>
                  <a:pt x="96" y="54"/>
                </a:lnTo>
                <a:lnTo>
                  <a:pt x="96" y="54"/>
                </a:lnTo>
                <a:lnTo>
                  <a:pt x="93" y="55"/>
                </a:lnTo>
                <a:lnTo>
                  <a:pt x="93" y="55"/>
                </a:lnTo>
                <a:lnTo>
                  <a:pt x="93" y="55"/>
                </a:lnTo>
                <a:lnTo>
                  <a:pt x="93" y="57"/>
                </a:lnTo>
                <a:lnTo>
                  <a:pt x="90" y="57"/>
                </a:lnTo>
                <a:lnTo>
                  <a:pt x="90" y="57"/>
                </a:lnTo>
                <a:lnTo>
                  <a:pt x="90" y="57"/>
                </a:lnTo>
                <a:lnTo>
                  <a:pt x="87" y="59"/>
                </a:lnTo>
                <a:lnTo>
                  <a:pt x="87" y="59"/>
                </a:lnTo>
                <a:lnTo>
                  <a:pt x="84" y="59"/>
                </a:lnTo>
                <a:lnTo>
                  <a:pt x="84" y="59"/>
                </a:lnTo>
                <a:lnTo>
                  <a:pt x="84" y="61"/>
                </a:lnTo>
                <a:lnTo>
                  <a:pt x="82" y="61"/>
                </a:lnTo>
                <a:lnTo>
                  <a:pt x="82" y="61"/>
                </a:lnTo>
                <a:lnTo>
                  <a:pt x="82" y="61"/>
                </a:lnTo>
                <a:lnTo>
                  <a:pt x="79" y="63"/>
                </a:lnTo>
                <a:lnTo>
                  <a:pt x="76" y="63"/>
                </a:lnTo>
                <a:lnTo>
                  <a:pt x="76" y="63"/>
                </a:lnTo>
                <a:lnTo>
                  <a:pt x="76" y="63"/>
                </a:lnTo>
                <a:lnTo>
                  <a:pt x="73" y="63"/>
                </a:lnTo>
                <a:lnTo>
                  <a:pt x="73" y="65"/>
                </a:lnTo>
                <a:lnTo>
                  <a:pt x="70" y="65"/>
                </a:lnTo>
                <a:lnTo>
                  <a:pt x="70" y="65"/>
                </a:lnTo>
                <a:lnTo>
                  <a:pt x="70" y="65"/>
                </a:lnTo>
                <a:lnTo>
                  <a:pt x="68" y="65"/>
                </a:lnTo>
                <a:lnTo>
                  <a:pt x="65" y="65"/>
                </a:lnTo>
                <a:lnTo>
                  <a:pt x="65" y="65"/>
                </a:lnTo>
                <a:lnTo>
                  <a:pt x="65" y="65"/>
                </a:lnTo>
                <a:lnTo>
                  <a:pt x="62" y="65"/>
                </a:lnTo>
                <a:lnTo>
                  <a:pt x="59" y="65"/>
                </a:lnTo>
                <a:lnTo>
                  <a:pt x="59" y="65"/>
                </a:lnTo>
                <a:lnTo>
                  <a:pt x="59" y="66"/>
                </a:lnTo>
                <a:lnTo>
                  <a:pt x="56" y="66"/>
                </a:lnTo>
                <a:lnTo>
                  <a:pt x="53" y="66"/>
                </a:lnTo>
                <a:lnTo>
                  <a:pt x="53" y="66"/>
                </a:lnTo>
                <a:lnTo>
                  <a:pt x="53" y="66"/>
                </a:lnTo>
                <a:lnTo>
                  <a:pt x="51" y="66"/>
                </a:lnTo>
                <a:lnTo>
                  <a:pt x="48" y="65"/>
                </a:lnTo>
                <a:lnTo>
                  <a:pt x="48" y="65"/>
                </a:lnTo>
                <a:lnTo>
                  <a:pt x="48" y="65"/>
                </a:lnTo>
                <a:lnTo>
                  <a:pt x="45" y="65"/>
                </a:lnTo>
                <a:lnTo>
                  <a:pt x="45" y="65"/>
                </a:lnTo>
                <a:lnTo>
                  <a:pt x="45" y="65"/>
                </a:lnTo>
                <a:lnTo>
                  <a:pt x="42" y="65"/>
                </a:lnTo>
                <a:lnTo>
                  <a:pt x="39" y="65"/>
                </a:lnTo>
                <a:lnTo>
                  <a:pt x="39" y="65"/>
                </a:lnTo>
                <a:lnTo>
                  <a:pt x="39" y="65"/>
                </a:lnTo>
                <a:lnTo>
                  <a:pt x="37" y="65"/>
                </a:lnTo>
                <a:lnTo>
                  <a:pt x="37" y="63"/>
                </a:lnTo>
                <a:lnTo>
                  <a:pt x="34" y="63"/>
                </a:lnTo>
                <a:lnTo>
                  <a:pt x="34" y="63"/>
                </a:lnTo>
                <a:lnTo>
                  <a:pt x="31" y="63"/>
                </a:lnTo>
                <a:lnTo>
                  <a:pt x="31" y="63"/>
                </a:lnTo>
                <a:lnTo>
                  <a:pt x="28" y="61"/>
                </a:lnTo>
                <a:lnTo>
                  <a:pt x="28" y="61"/>
                </a:lnTo>
                <a:lnTo>
                  <a:pt x="28" y="61"/>
                </a:lnTo>
                <a:lnTo>
                  <a:pt x="25" y="61"/>
                </a:lnTo>
                <a:lnTo>
                  <a:pt x="25" y="59"/>
                </a:lnTo>
                <a:lnTo>
                  <a:pt x="25" y="59"/>
                </a:lnTo>
                <a:lnTo>
                  <a:pt x="22" y="59"/>
                </a:lnTo>
                <a:lnTo>
                  <a:pt x="22" y="59"/>
                </a:lnTo>
                <a:lnTo>
                  <a:pt x="20" y="57"/>
                </a:lnTo>
                <a:lnTo>
                  <a:pt x="20" y="57"/>
                </a:lnTo>
                <a:lnTo>
                  <a:pt x="20" y="57"/>
                </a:lnTo>
                <a:lnTo>
                  <a:pt x="17" y="57"/>
                </a:lnTo>
                <a:lnTo>
                  <a:pt x="17" y="55"/>
                </a:lnTo>
                <a:lnTo>
                  <a:pt x="17" y="55"/>
                </a:lnTo>
                <a:lnTo>
                  <a:pt x="14" y="55"/>
                </a:lnTo>
                <a:lnTo>
                  <a:pt x="14" y="54"/>
                </a:lnTo>
                <a:lnTo>
                  <a:pt x="14" y="54"/>
                </a:lnTo>
                <a:lnTo>
                  <a:pt x="14" y="54"/>
                </a:lnTo>
                <a:lnTo>
                  <a:pt x="11" y="54"/>
                </a:lnTo>
                <a:lnTo>
                  <a:pt x="11" y="52"/>
                </a:lnTo>
                <a:lnTo>
                  <a:pt x="8" y="52"/>
                </a:lnTo>
                <a:lnTo>
                  <a:pt x="8" y="52"/>
                </a:lnTo>
                <a:lnTo>
                  <a:pt x="8" y="50"/>
                </a:lnTo>
                <a:lnTo>
                  <a:pt x="8" y="50"/>
                </a:lnTo>
                <a:lnTo>
                  <a:pt x="8" y="48"/>
                </a:lnTo>
                <a:lnTo>
                  <a:pt x="8" y="48"/>
                </a:lnTo>
                <a:lnTo>
                  <a:pt x="6" y="48"/>
                </a:lnTo>
                <a:lnTo>
                  <a:pt x="6" y="46"/>
                </a:lnTo>
                <a:lnTo>
                  <a:pt x="6" y="46"/>
                </a:lnTo>
                <a:lnTo>
                  <a:pt x="6" y="46"/>
                </a:lnTo>
                <a:lnTo>
                  <a:pt x="3" y="44"/>
                </a:lnTo>
                <a:lnTo>
                  <a:pt x="3" y="43"/>
                </a:lnTo>
                <a:lnTo>
                  <a:pt x="3" y="43"/>
                </a:lnTo>
                <a:lnTo>
                  <a:pt x="3" y="43"/>
                </a:lnTo>
                <a:lnTo>
                  <a:pt x="3" y="41"/>
                </a:lnTo>
                <a:lnTo>
                  <a:pt x="3" y="41"/>
                </a:lnTo>
                <a:lnTo>
                  <a:pt x="3" y="39"/>
                </a:lnTo>
                <a:lnTo>
                  <a:pt x="3" y="39"/>
                </a:lnTo>
                <a:lnTo>
                  <a:pt x="0" y="39"/>
                </a:lnTo>
                <a:lnTo>
                  <a:pt x="0" y="37"/>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7" name="Freeform 271"/>
          <p:cNvSpPr/>
          <p:nvPr/>
        </p:nvSpPr>
        <p:spPr bwMode="auto">
          <a:xfrm>
            <a:off x="5811026" y="3524881"/>
            <a:ext cx="146770" cy="98496"/>
          </a:xfrm>
          <a:custGeom>
            <a:avLst/>
            <a:gdLst/>
            <a:ahLst/>
            <a:cxnLst>
              <a:cxn ang="0">
                <a:pos x="0" y="29"/>
              </a:cxn>
              <a:cxn ang="0">
                <a:pos x="3" y="24"/>
              </a:cxn>
              <a:cxn ang="0">
                <a:pos x="3" y="20"/>
              </a:cxn>
              <a:cxn ang="0">
                <a:pos x="8" y="16"/>
              </a:cxn>
              <a:cxn ang="0">
                <a:pos x="8" y="14"/>
              </a:cxn>
              <a:cxn ang="0">
                <a:pos x="14" y="11"/>
              </a:cxn>
              <a:cxn ang="0">
                <a:pos x="20" y="7"/>
              </a:cxn>
              <a:cxn ang="0">
                <a:pos x="25" y="5"/>
              </a:cxn>
              <a:cxn ang="0">
                <a:pos x="28" y="3"/>
              </a:cxn>
              <a:cxn ang="0">
                <a:pos x="37" y="2"/>
              </a:cxn>
              <a:cxn ang="0">
                <a:pos x="42" y="0"/>
              </a:cxn>
              <a:cxn ang="0">
                <a:pos x="48" y="0"/>
              </a:cxn>
              <a:cxn ang="0">
                <a:pos x="53" y="0"/>
              </a:cxn>
              <a:cxn ang="0">
                <a:pos x="62" y="0"/>
              </a:cxn>
              <a:cxn ang="0">
                <a:pos x="70" y="0"/>
              </a:cxn>
              <a:cxn ang="0">
                <a:pos x="76" y="2"/>
              </a:cxn>
              <a:cxn ang="0">
                <a:pos x="82" y="3"/>
              </a:cxn>
              <a:cxn ang="0">
                <a:pos x="87" y="5"/>
              </a:cxn>
              <a:cxn ang="0">
                <a:pos x="93" y="7"/>
              </a:cxn>
              <a:cxn ang="0">
                <a:pos x="96" y="11"/>
              </a:cxn>
              <a:cxn ang="0">
                <a:pos x="99" y="14"/>
              </a:cxn>
              <a:cxn ang="0">
                <a:pos x="104" y="16"/>
              </a:cxn>
              <a:cxn ang="0">
                <a:pos x="107" y="22"/>
              </a:cxn>
              <a:cxn ang="0">
                <a:pos x="107" y="25"/>
              </a:cxn>
              <a:cxn ang="0">
                <a:pos x="110" y="29"/>
              </a:cxn>
              <a:cxn ang="0">
                <a:pos x="110" y="33"/>
              </a:cxn>
              <a:cxn ang="0">
                <a:pos x="107" y="38"/>
              </a:cxn>
              <a:cxn ang="0">
                <a:pos x="107" y="42"/>
              </a:cxn>
              <a:cxn ang="0">
                <a:pos x="104" y="44"/>
              </a:cxn>
              <a:cxn ang="0">
                <a:pos x="101" y="49"/>
              </a:cxn>
              <a:cxn ang="0">
                <a:pos x="99" y="51"/>
              </a:cxn>
              <a:cxn ang="0">
                <a:pos x="93" y="55"/>
              </a:cxn>
              <a:cxn ang="0">
                <a:pos x="90" y="57"/>
              </a:cxn>
              <a:cxn ang="0">
                <a:pos x="84" y="60"/>
              </a:cxn>
              <a:cxn ang="0">
                <a:pos x="76" y="62"/>
              </a:cxn>
              <a:cxn ang="0">
                <a:pos x="70" y="64"/>
              </a:cxn>
              <a:cxn ang="0">
                <a:pos x="65" y="64"/>
              </a:cxn>
              <a:cxn ang="0">
                <a:pos x="59" y="64"/>
              </a:cxn>
              <a:cxn ang="0">
                <a:pos x="51" y="64"/>
              </a:cxn>
              <a:cxn ang="0">
                <a:pos x="45" y="64"/>
              </a:cxn>
              <a:cxn ang="0">
                <a:pos x="39" y="64"/>
              </a:cxn>
              <a:cxn ang="0">
                <a:pos x="31" y="62"/>
              </a:cxn>
              <a:cxn ang="0">
                <a:pos x="25" y="60"/>
              </a:cxn>
              <a:cxn ang="0">
                <a:pos x="20" y="57"/>
              </a:cxn>
              <a:cxn ang="0">
                <a:pos x="17" y="55"/>
              </a:cxn>
              <a:cxn ang="0">
                <a:pos x="11" y="51"/>
              </a:cxn>
              <a:cxn ang="0">
                <a:pos x="8" y="49"/>
              </a:cxn>
              <a:cxn ang="0">
                <a:pos x="6" y="44"/>
              </a:cxn>
              <a:cxn ang="0">
                <a:pos x="3" y="42"/>
              </a:cxn>
              <a:cxn ang="0">
                <a:pos x="0" y="38"/>
              </a:cxn>
              <a:cxn ang="0">
                <a:pos x="0" y="33"/>
              </a:cxn>
            </a:cxnLst>
            <a:rect l="0" t="0" r="r" b="b"/>
            <a:pathLst>
              <a:path w="110" h="66">
                <a:moveTo>
                  <a:pt x="0" y="33"/>
                </a:moveTo>
                <a:lnTo>
                  <a:pt x="0" y="31"/>
                </a:lnTo>
                <a:lnTo>
                  <a:pt x="0" y="29"/>
                </a:lnTo>
                <a:lnTo>
                  <a:pt x="0" y="29"/>
                </a:lnTo>
                <a:lnTo>
                  <a:pt x="0" y="29"/>
                </a:lnTo>
                <a:lnTo>
                  <a:pt x="0" y="27"/>
                </a:lnTo>
                <a:lnTo>
                  <a:pt x="0" y="27"/>
                </a:lnTo>
                <a:lnTo>
                  <a:pt x="3" y="25"/>
                </a:lnTo>
                <a:lnTo>
                  <a:pt x="3" y="25"/>
                </a:lnTo>
                <a:lnTo>
                  <a:pt x="3" y="24"/>
                </a:lnTo>
                <a:lnTo>
                  <a:pt x="3" y="24"/>
                </a:lnTo>
                <a:lnTo>
                  <a:pt x="3" y="22"/>
                </a:lnTo>
                <a:lnTo>
                  <a:pt x="3" y="22"/>
                </a:lnTo>
                <a:lnTo>
                  <a:pt x="3" y="22"/>
                </a:lnTo>
                <a:lnTo>
                  <a:pt x="3" y="20"/>
                </a:lnTo>
                <a:lnTo>
                  <a:pt x="6" y="20"/>
                </a:lnTo>
                <a:lnTo>
                  <a:pt x="6" y="20"/>
                </a:lnTo>
                <a:lnTo>
                  <a:pt x="6" y="18"/>
                </a:lnTo>
                <a:lnTo>
                  <a:pt x="6" y="16"/>
                </a:lnTo>
                <a:lnTo>
                  <a:pt x="8" y="16"/>
                </a:lnTo>
                <a:lnTo>
                  <a:pt x="8" y="16"/>
                </a:lnTo>
                <a:lnTo>
                  <a:pt x="8" y="14"/>
                </a:lnTo>
                <a:lnTo>
                  <a:pt x="8" y="14"/>
                </a:lnTo>
                <a:lnTo>
                  <a:pt x="8" y="14"/>
                </a:lnTo>
                <a:lnTo>
                  <a:pt x="8" y="14"/>
                </a:lnTo>
                <a:lnTo>
                  <a:pt x="11" y="13"/>
                </a:lnTo>
                <a:lnTo>
                  <a:pt x="11" y="13"/>
                </a:lnTo>
                <a:lnTo>
                  <a:pt x="14" y="11"/>
                </a:lnTo>
                <a:lnTo>
                  <a:pt x="14" y="11"/>
                </a:lnTo>
                <a:lnTo>
                  <a:pt x="14" y="11"/>
                </a:lnTo>
                <a:lnTo>
                  <a:pt x="14" y="9"/>
                </a:lnTo>
                <a:lnTo>
                  <a:pt x="17" y="9"/>
                </a:lnTo>
                <a:lnTo>
                  <a:pt x="17" y="9"/>
                </a:lnTo>
                <a:lnTo>
                  <a:pt x="17" y="7"/>
                </a:lnTo>
                <a:lnTo>
                  <a:pt x="20" y="7"/>
                </a:lnTo>
                <a:lnTo>
                  <a:pt x="20" y="7"/>
                </a:lnTo>
                <a:lnTo>
                  <a:pt x="20" y="7"/>
                </a:lnTo>
                <a:lnTo>
                  <a:pt x="22" y="5"/>
                </a:lnTo>
                <a:lnTo>
                  <a:pt x="22" y="5"/>
                </a:lnTo>
                <a:lnTo>
                  <a:pt x="25" y="5"/>
                </a:lnTo>
                <a:lnTo>
                  <a:pt x="25" y="5"/>
                </a:lnTo>
                <a:lnTo>
                  <a:pt x="25" y="3"/>
                </a:lnTo>
                <a:lnTo>
                  <a:pt x="28" y="3"/>
                </a:lnTo>
                <a:lnTo>
                  <a:pt x="28" y="3"/>
                </a:lnTo>
                <a:lnTo>
                  <a:pt x="28" y="3"/>
                </a:lnTo>
                <a:lnTo>
                  <a:pt x="31" y="2"/>
                </a:lnTo>
                <a:lnTo>
                  <a:pt x="31"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6" y="2"/>
                </a:lnTo>
                <a:lnTo>
                  <a:pt x="79" y="2"/>
                </a:lnTo>
                <a:lnTo>
                  <a:pt x="82" y="3"/>
                </a:lnTo>
                <a:lnTo>
                  <a:pt x="82" y="3"/>
                </a:lnTo>
                <a:lnTo>
                  <a:pt x="82" y="3"/>
                </a:lnTo>
                <a:lnTo>
                  <a:pt x="84" y="3"/>
                </a:lnTo>
                <a:lnTo>
                  <a:pt x="84" y="5"/>
                </a:lnTo>
                <a:lnTo>
                  <a:pt x="84" y="5"/>
                </a:lnTo>
                <a:lnTo>
                  <a:pt x="87" y="5"/>
                </a:lnTo>
                <a:lnTo>
                  <a:pt x="87" y="5"/>
                </a:lnTo>
                <a:lnTo>
                  <a:pt x="90" y="7"/>
                </a:lnTo>
                <a:lnTo>
                  <a:pt x="90" y="7"/>
                </a:lnTo>
                <a:lnTo>
                  <a:pt x="90" y="7"/>
                </a:lnTo>
                <a:lnTo>
                  <a:pt x="93" y="7"/>
                </a:lnTo>
                <a:lnTo>
                  <a:pt x="93" y="9"/>
                </a:lnTo>
                <a:lnTo>
                  <a:pt x="93" y="9"/>
                </a:lnTo>
                <a:lnTo>
                  <a:pt x="93" y="9"/>
                </a:lnTo>
                <a:lnTo>
                  <a:pt x="96" y="11"/>
                </a:lnTo>
                <a:lnTo>
                  <a:pt x="96" y="11"/>
                </a:lnTo>
                <a:lnTo>
                  <a:pt x="96" y="11"/>
                </a:lnTo>
                <a:lnTo>
                  <a:pt x="99" y="13"/>
                </a:lnTo>
                <a:lnTo>
                  <a:pt x="99" y="13"/>
                </a:lnTo>
                <a:lnTo>
                  <a:pt x="99" y="14"/>
                </a:lnTo>
                <a:lnTo>
                  <a:pt x="99" y="14"/>
                </a:lnTo>
                <a:lnTo>
                  <a:pt x="101" y="14"/>
                </a:lnTo>
                <a:lnTo>
                  <a:pt x="101" y="14"/>
                </a:lnTo>
                <a:lnTo>
                  <a:pt x="101" y="16"/>
                </a:lnTo>
                <a:lnTo>
                  <a:pt x="101" y="16"/>
                </a:lnTo>
                <a:lnTo>
                  <a:pt x="104" y="16"/>
                </a:lnTo>
                <a:lnTo>
                  <a:pt x="104" y="18"/>
                </a:lnTo>
                <a:lnTo>
                  <a:pt x="104" y="20"/>
                </a:lnTo>
                <a:lnTo>
                  <a:pt x="104" y="20"/>
                </a:lnTo>
                <a:lnTo>
                  <a:pt x="104" y="20"/>
                </a:lnTo>
                <a:lnTo>
                  <a:pt x="107" y="22"/>
                </a:lnTo>
                <a:lnTo>
                  <a:pt x="107" y="22"/>
                </a:lnTo>
                <a:lnTo>
                  <a:pt x="107" y="22"/>
                </a:lnTo>
                <a:lnTo>
                  <a:pt x="107" y="24"/>
                </a:lnTo>
                <a:lnTo>
                  <a:pt x="107" y="24"/>
                </a:lnTo>
                <a:lnTo>
                  <a:pt x="107" y="25"/>
                </a:lnTo>
                <a:lnTo>
                  <a:pt x="107" y="25"/>
                </a:lnTo>
                <a:lnTo>
                  <a:pt x="107" y="27"/>
                </a:lnTo>
                <a:lnTo>
                  <a:pt x="107" y="27"/>
                </a:lnTo>
                <a:lnTo>
                  <a:pt x="110" y="29"/>
                </a:lnTo>
                <a:lnTo>
                  <a:pt x="110" y="29"/>
                </a:lnTo>
                <a:lnTo>
                  <a:pt x="110" y="29"/>
                </a:lnTo>
                <a:lnTo>
                  <a:pt x="110" y="31"/>
                </a:lnTo>
                <a:lnTo>
                  <a:pt x="110" y="33"/>
                </a:lnTo>
                <a:lnTo>
                  <a:pt x="110" y="33"/>
                </a:lnTo>
                <a:lnTo>
                  <a:pt x="110" y="33"/>
                </a:lnTo>
                <a:lnTo>
                  <a:pt x="110" y="35"/>
                </a:lnTo>
                <a:lnTo>
                  <a:pt x="110" y="35"/>
                </a:lnTo>
                <a:lnTo>
                  <a:pt x="110" y="35"/>
                </a:lnTo>
                <a:lnTo>
                  <a:pt x="107" y="36"/>
                </a:lnTo>
                <a:lnTo>
                  <a:pt x="107" y="38"/>
                </a:lnTo>
                <a:lnTo>
                  <a:pt x="107" y="38"/>
                </a:lnTo>
                <a:lnTo>
                  <a:pt x="107" y="38"/>
                </a:lnTo>
                <a:lnTo>
                  <a:pt x="107" y="40"/>
                </a:lnTo>
                <a:lnTo>
                  <a:pt x="107" y="40"/>
                </a:lnTo>
                <a:lnTo>
                  <a:pt x="107" y="42"/>
                </a:lnTo>
                <a:lnTo>
                  <a:pt x="107" y="42"/>
                </a:lnTo>
                <a:lnTo>
                  <a:pt x="107" y="42"/>
                </a:lnTo>
                <a:lnTo>
                  <a:pt x="104" y="44"/>
                </a:lnTo>
                <a:lnTo>
                  <a:pt x="104" y="44"/>
                </a:lnTo>
                <a:lnTo>
                  <a:pt x="104" y="44"/>
                </a:lnTo>
                <a:lnTo>
                  <a:pt x="104" y="46"/>
                </a:lnTo>
                <a:lnTo>
                  <a:pt x="104" y="47"/>
                </a:lnTo>
                <a:lnTo>
                  <a:pt x="101" y="47"/>
                </a:lnTo>
                <a:lnTo>
                  <a:pt x="101" y="47"/>
                </a:lnTo>
                <a:lnTo>
                  <a:pt x="101" y="49"/>
                </a:lnTo>
                <a:lnTo>
                  <a:pt x="101" y="49"/>
                </a:lnTo>
                <a:lnTo>
                  <a:pt x="99" y="51"/>
                </a:lnTo>
                <a:lnTo>
                  <a:pt x="99" y="51"/>
                </a:lnTo>
                <a:lnTo>
                  <a:pt x="99" y="51"/>
                </a:lnTo>
                <a:lnTo>
                  <a:pt x="99" y="51"/>
                </a:lnTo>
                <a:lnTo>
                  <a:pt x="96" y="53"/>
                </a:lnTo>
                <a:lnTo>
                  <a:pt x="96" y="53"/>
                </a:lnTo>
                <a:lnTo>
                  <a:pt x="96" y="53"/>
                </a:lnTo>
                <a:lnTo>
                  <a:pt x="93" y="55"/>
                </a:lnTo>
                <a:lnTo>
                  <a:pt x="93" y="55"/>
                </a:lnTo>
                <a:lnTo>
                  <a:pt x="93" y="55"/>
                </a:lnTo>
                <a:lnTo>
                  <a:pt x="93" y="57"/>
                </a:lnTo>
                <a:lnTo>
                  <a:pt x="90" y="57"/>
                </a:lnTo>
                <a:lnTo>
                  <a:pt x="90" y="57"/>
                </a:lnTo>
                <a:lnTo>
                  <a:pt x="90" y="57"/>
                </a:lnTo>
                <a:lnTo>
                  <a:pt x="87" y="58"/>
                </a:lnTo>
                <a:lnTo>
                  <a:pt x="87" y="58"/>
                </a:lnTo>
                <a:lnTo>
                  <a:pt x="84" y="58"/>
                </a:lnTo>
                <a:lnTo>
                  <a:pt x="84" y="58"/>
                </a:lnTo>
                <a:lnTo>
                  <a:pt x="84" y="60"/>
                </a:lnTo>
                <a:lnTo>
                  <a:pt x="82" y="60"/>
                </a:lnTo>
                <a:lnTo>
                  <a:pt x="82" y="60"/>
                </a:lnTo>
                <a:lnTo>
                  <a:pt x="82" y="60"/>
                </a:lnTo>
                <a:lnTo>
                  <a:pt x="79" y="62"/>
                </a:lnTo>
                <a:lnTo>
                  <a:pt x="76" y="62"/>
                </a:lnTo>
                <a:lnTo>
                  <a:pt x="76" y="62"/>
                </a:lnTo>
                <a:lnTo>
                  <a:pt x="76" y="62"/>
                </a:lnTo>
                <a:lnTo>
                  <a:pt x="73" y="62"/>
                </a:lnTo>
                <a:lnTo>
                  <a:pt x="73" y="64"/>
                </a:lnTo>
                <a:lnTo>
                  <a:pt x="70" y="64"/>
                </a:lnTo>
                <a:lnTo>
                  <a:pt x="70" y="64"/>
                </a:lnTo>
                <a:lnTo>
                  <a:pt x="70" y="64"/>
                </a:lnTo>
                <a:lnTo>
                  <a:pt x="68" y="64"/>
                </a:lnTo>
                <a:lnTo>
                  <a:pt x="65" y="64"/>
                </a:lnTo>
                <a:lnTo>
                  <a:pt x="65" y="64"/>
                </a:lnTo>
                <a:lnTo>
                  <a:pt x="65" y="64"/>
                </a:lnTo>
                <a:lnTo>
                  <a:pt x="62" y="64"/>
                </a:lnTo>
                <a:lnTo>
                  <a:pt x="59" y="64"/>
                </a:lnTo>
                <a:lnTo>
                  <a:pt x="59" y="64"/>
                </a:lnTo>
                <a:lnTo>
                  <a:pt x="59" y="64"/>
                </a:lnTo>
                <a:lnTo>
                  <a:pt x="56" y="66"/>
                </a:lnTo>
                <a:lnTo>
                  <a:pt x="53" y="66"/>
                </a:lnTo>
                <a:lnTo>
                  <a:pt x="53" y="66"/>
                </a:lnTo>
                <a:lnTo>
                  <a:pt x="53" y="66"/>
                </a:lnTo>
                <a:lnTo>
                  <a:pt x="51" y="64"/>
                </a:lnTo>
                <a:lnTo>
                  <a:pt x="48" y="64"/>
                </a:lnTo>
                <a:lnTo>
                  <a:pt x="48" y="64"/>
                </a:lnTo>
                <a:lnTo>
                  <a:pt x="48" y="64"/>
                </a:lnTo>
                <a:lnTo>
                  <a:pt x="45" y="64"/>
                </a:lnTo>
                <a:lnTo>
                  <a:pt x="45" y="64"/>
                </a:lnTo>
                <a:lnTo>
                  <a:pt x="45" y="64"/>
                </a:lnTo>
                <a:lnTo>
                  <a:pt x="42" y="64"/>
                </a:lnTo>
                <a:lnTo>
                  <a:pt x="39" y="64"/>
                </a:lnTo>
                <a:lnTo>
                  <a:pt x="39" y="64"/>
                </a:lnTo>
                <a:lnTo>
                  <a:pt x="39" y="64"/>
                </a:lnTo>
                <a:lnTo>
                  <a:pt x="37" y="64"/>
                </a:lnTo>
                <a:lnTo>
                  <a:pt x="37" y="62"/>
                </a:lnTo>
                <a:lnTo>
                  <a:pt x="34" y="62"/>
                </a:lnTo>
                <a:lnTo>
                  <a:pt x="34" y="62"/>
                </a:lnTo>
                <a:lnTo>
                  <a:pt x="31" y="62"/>
                </a:lnTo>
                <a:lnTo>
                  <a:pt x="31" y="62"/>
                </a:lnTo>
                <a:lnTo>
                  <a:pt x="28" y="60"/>
                </a:lnTo>
                <a:lnTo>
                  <a:pt x="28" y="60"/>
                </a:lnTo>
                <a:lnTo>
                  <a:pt x="28" y="60"/>
                </a:lnTo>
                <a:lnTo>
                  <a:pt x="25" y="60"/>
                </a:lnTo>
                <a:lnTo>
                  <a:pt x="25" y="58"/>
                </a:lnTo>
                <a:lnTo>
                  <a:pt x="25" y="58"/>
                </a:lnTo>
                <a:lnTo>
                  <a:pt x="22" y="58"/>
                </a:lnTo>
                <a:lnTo>
                  <a:pt x="22" y="58"/>
                </a:lnTo>
                <a:lnTo>
                  <a:pt x="20" y="57"/>
                </a:lnTo>
                <a:lnTo>
                  <a:pt x="20" y="57"/>
                </a:lnTo>
                <a:lnTo>
                  <a:pt x="20" y="57"/>
                </a:lnTo>
                <a:lnTo>
                  <a:pt x="17" y="57"/>
                </a:lnTo>
                <a:lnTo>
                  <a:pt x="17" y="55"/>
                </a:lnTo>
                <a:lnTo>
                  <a:pt x="17" y="55"/>
                </a:lnTo>
                <a:lnTo>
                  <a:pt x="14" y="55"/>
                </a:lnTo>
                <a:lnTo>
                  <a:pt x="14" y="53"/>
                </a:lnTo>
                <a:lnTo>
                  <a:pt x="14" y="53"/>
                </a:lnTo>
                <a:lnTo>
                  <a:pt x="14" y="53"/>
                </a:lnTo>
                <a:lnTo>
                  <a:pt x="11" y="51"/>
                </a:lnTo>
                <a:lnTo>
                  <a:pt x="11" y="51"/>
                </a:lnTo>
                <a:lnTo>
                  <a:pt x="8" y="51"/>
                </a:lnTo>
                <a:lnTo>
                  <a:pt x="8" y="51"/>
                </a:lnTo>
                <a:lnTo>
                  <a:pt x="8" y="49"/>
                </a:lnTo>
                <a:lnTo>
                  <a:pt x="8" y="49"/>
                </a:lnTo>
                <a:lnTo>
                  <a:pt x="8" y="47"/>
                </a:lnTo>
                <a:lnTo>
                  <a:pt x="8" y="47"/>
                </a:lnTo>
                <a:lnTo>
                  <a:pt x="6" y="47"/>
                </a:lnTo>
                <a:lnTo>
                  <a:pt x="6" y="46"/>
                </a:lnTo>
                <a:lnTo>
                  <a:pt x="6" y="44"/>
                </a:lnTo>
                <a:lnTo>
                  <a:pt x="6" y="44"/>
                </a:lnTo>
                <a:lnTo>
                  <a:pt x="3" y="44"/>
                </a:lnTo>
                <a:lnTo>
                  <a:pt x="3" y="42"/>
                </a:lnTo>
                <a:lnTo>
                  <a:pt x="3" y="42"/>
                </a:lnTo>
                <a:lnTo>
                  <a:pt x="3" y="42"/>
                </a:lnTo>
                <a:lnTo>
                  <a:pt x="3" y="40"/>
                </a:lnTo>
                <a:lnTo>
                  <a:pt x="3" y="40"/>
                </a:lnTo>
                <a:lnTo>
                  <a:pt x="3" y="38"/>
                </a:lnTo>
                <a:lnTo>
                  <a:pt x="3" y="38"/>
                </a:lnTo>
                <a:lnTo>
                  <a:pt x="0" y="38"/>
                </a:lnTo>
                <a:lnTo>
                  <a:pt x="0" y="36"/>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8" name="Freeform 272"/>
          <p:cNvSpPr/>
          <p:nvPr/>
        </p:nvSpPr>
        <p:spPr bwMode="auto">
          <a:xfrm>
            <a:off x="5167906" y="3341319"/>
            <a:ext cx="146770" cy="98496"/>
          </a:xfrm>
          <a:custGeom>
            <a:avLst/>
            <a:gdLst/>
            <a:ahLst/>
            <a:cxnLst>
              <a:cxn ang="0">
                <a:pos x="0" y="29"/>
              </a:cxn>
              <a:cxn ang="0">
                <a:pos x="3" y="26"/>
              </a:cxn>
              <a:cxn ang="0">
                <a:pos x="6" y="20"/>
              </a:cxn>
              <a:cxn ang="0">
                <a:pos x="9" y="16"/>
              </a:cxn>
              <a:cxn ang="0">
                <a:pos x="11" y="15"/>
              </a:cxn>
              <a:cxn ang="0">
                <a:pos x="14" y="11"/>
              </a:cxn>
              <a:cxn ang="0">
                <a:pos x="20" y="7"/>
              </a:cxn>
              <a:cxn ang="0">
                <a:pos x="25" y="5"/>
              </a:cxn>
              <a:cxn ang="0">
                <a:pos x="28" y="4"/>
              </a:cxn>
              <a:cxn ang="0">
                <a:pos x="37" y="2"/>
              </a:cxn>
              <a:cxn ang="0">
                <a:pos x="42" y="0"/>
              </a:cxn>
              <a:cxn ang="0">
                <a:pos x="51" y="0"/>
              </a:cxn>
              <a:cxn ang="0">
                <a:pos x="56" y="0"/>
              </a:cxn>
              <a:cxn ang="0">
                <a:pos x="62" y="0"/>
              </a:cxn>
              <a:cxn ang="0">
                <a:pos x="71" y="2"/>
              </a:cxn>
              <a:cxn ang="0">
                <a:pos x="76" y="2"/>
              </a:cxn>
              <a:cxn ang="0">
                <a:pos x="82" y="4"/>
              </a:cxn>
              <a:cxn ang="0">
                <a:pos x="87" y="5"/>
              </a:cxn>
              <a:cxn ang="0">
                <a:pos x="93" y="9"/>
              </a:cxn>
              <a:cxn ang="0">
                <a:pos x="96" y="11"/>
              </a:cxn>
              <a:cxn ang="0">
                <a:pos x="102" y="15"/>
              </a:cxn>
              <a:cxn ang="0">
                <a:pos x="104" y="18"/>
              </a:cxn>
              <a:cxn ang="0">
                <a:pos x="107" y="22"/>
              </a:cxn>
              <a:cxn ang="0">
                <a:pos x="107" y="26"/>
              </a:cxn>
              <a:cxn ang="0">
                <a:pos x="110" y="29"/>
              </a:cxn>
              <a:cxn ang="0">
                <a:pos x="110" y="33"/>
              </a:cxn>
              <a:cxn ang="0">
                <a:pos x="110" y="38"/>
              </a:cxn>
              <a:cxn ang="0">
                <a:pos x="107" y="42"/>
              </a:cxn>
              <a:cxn ang="0">
                <a:pos x="104" y="46"/>
              </a:cxn>
              <a:cxn ang="0">
                <a:pos x="102" y="49"/>
              </a:cxn>
              <a:cxn ang="0">
                <a:pos x="99" y="53"/>
              </a:cxn>
              <a:cxn ang="0">
                <a:pos x="93" y="57"/>
              </a:cxn>
              <a:cxn ang="0">
                <a:pos x="90" y="59"/>
              </a:cxn>
              <a:cxn ang="0">
                <a:pos x="85" y="60"/>
              </a:cxn>
              <a:cxn ang="0">
                <a:pos x="79" y="62"/>
              </a:cxn>
              <a:cxn ang="0">
                <a:pos x="71" y="64"/>
              </a:cxn>
              <a:cxn ang="0">
                <a:pos x="65" y="64"/>
              </a:cxn>
              <a:cxn ang="0">
                <a:pos x="59" y="66"/>
              </a:cxn>
              <a:cxn ang="0">
                <a:pos x="51" y="66"/>
              </a:cxn>
              <a:cxn ang="0">
                <a:pos x="45" y="64"/>
              </a:cxn>
              <a:cxn ang="0">
                <a:pos x="40" y="64"/>
              </a:cxn>
              <a:cxn ang="0">
                <a:pos x="34" y="62"/>
              </a:cxn>
              <a:cxn ang="0">
                <a:pos x="25" y="60"/>
              </a:cxn>
              <a:cxn ang="0">
                <a:pos x="20" y="59"/>
              </a:cxn>
              <a:cxn ang="0">
                <a:pos x="17" y="57"/>
              </a:cxn>
              <a:cxn ang="0">
                <a:pos x="11" y="53"/>
              </a:cxn>
              <a:cxn ang="0">
                <a:pos x="9" y="49"/>
              </a:cxn>
              <a:cxn ang="0">
                <a:pos x="6" y="46"/>
              </a:cxn>
              <a:cxn ang="0">
                <a:pos x="3" y="42"/>
              </a:cxn>
              <a:cxn ang="0">
                <a:pos x="3" y="38"/>
              </a:cxn>
              <a:cxn ang="0">
                <a:pos x="0" y="33"/>
              </a:cxn>
            </a:cxnLst>
            <a:rect l="0" t="0" r="r" b="b"/>
            <a:pathLst>
              <a:path w="110" h="66">
                <a:moveTo>
                  <a:pt x="0" y="33"/>
                </a:moveTo>
                <a:lnTo>
                  <a:pt x="0" y="31"/>
                </a:lnTo>
                <a:lnTo>
                  <a:pt x="0" y="31"/>
                </a:lnTo>
                <a:lnTo>
                  <a:pt x="0" y="29"/>
                </a:lnTo>
                <a:lnTo>
                  <a:pt x="0" y="29"/>
                </a:lnTo>
                <a:lnTo>
                  <a:pt x="3" y="27"/>
                </a:lnTo>
                <a:lnTo>
                  <a:pt x="3" y="27"/>
                </a:lnTo>
                <a:lnTo>
                  <a:pt x="3" y="26"/>
                </a:lnTo>
                <a:lnTo>
                  <a:pt x="3" y="26"/>
                </a:lnTo>
                <a:lnTo>
                  <a:pt x="3" y="26"/>
                </a:lnTo>
                <a:lnTo>
                  <a:pt x="3" y="24"/>
                </a:lnTo>
                <a:lnTo>
                  <a:pt x="3" y="24"/>
                </a:lnTo>
                <a:lnTo>
                  <a:pt x="3" y="24"/>
                </a:lnTo>
                <a:lnTo>
                  <a:pt x="3" y="22"/>
                </a:lnTo>
                <a:lnTo>
                  <a:pt x="6" y="20"/>
                </a:lnTo>
                <a:lnTo>
                  <a:pt x="6" y="20"/>
                </a:lnTo>
                <a:lnTo>
                  <a:pt x="6" y="20"/>
                </a:lnTo>
                <a:lnTo>
                  <a:pt x="6" y="18"/>
                </a:lnTo>
                <a:lnTo>
                  <a:pt x="6" y="18"/>
                </a:lnTo>
                <a:lnTo>
                  <a:pt x="9" y="16"/>
                </a:lnTo>
                <a:lnTo>
                  <a:pt x="9" y="16"/>
                </a:lnTo>
                <a:lnTo>
                  <a:pt x="9" y="16"/>
                </a:lnTo>
                <a:lnTo>
                  <a:pt x="9" y="15"/>
                </a:lnTo>
                <a:lnTo>
                  <a:pt x="11" y="15"/>
                </a:lnTo>
                <a:lnTo>
                  <a:pt x="11" y="15"/>
                </a:lnTo>
                <a:lnTo>
                  <a:pt x="11" y="13"/>
                </a:lnTo>
                <a:lnTo>
                  <a:pt x="11" y="13"/>
                </a:lnTo>
                <a:lnTo>
                  <a:pt x="14" y="11"/>
                </a:lnTo>
                <a:lnTo>
                  <a:pt x="14" y="11"/>
                </a:lnTo>
                <a:lnTo>
                  <a:pt x="14" y="11"/>
                </a:lnTo>
                <a:lnTo>
                  <a:pt x="17" y="11"/>
                </a:lnTo>
                <a:lnTo>
                  <a:pt x="17" y="9"/>
                </a:lnTo>
                <a:lnTo>
                  <a:pt x="17" y="9"/>
                </a:lnTo>
                <a:lnTo>
                  <a:pt x="17" y="9"/>
                </a:lnTo>
                <a:lnTo>
                  <a:pt x="20" y="7"/>
                </a:lnTo>
                <a:lnTo>
                  <a:pt x="20" y="7"/>
                </a:lnTo>
                <a:lnTo>
                  <a:pt x="20" y="7"/>
                </a:lnTo>
                <a:lnTo>
                  <a:pt x="23" y="7"/>
                </a:lnTo>
                <a:lnTo>
                  <a:pt x="23" y="5"/>
                </a:lnTo>
                <a:lnTo>
                  <a:pt x="25" y="5"/>
                </a:lnTo>
                <a:lnTo>
                  <a:pt x="25" y="5"/>
                </a:lnTo>
                <a:lnTo>
                  <a:pt x="25" y="5"/>
                </a:lnTo>
                <a:lnTo>
                  <a:pt x="28" y="4"/>
                </a:lnTo>
                <a:lnTo>
                  <a:pt x="28" y="4"/>
                </a:lnTo>
                <a:lnTo>
                  <a:pt x="28" y="4"/>
                </a:lnTo>
                <a:lnTo>
                  <a:pt x="31" y="4"/>
                </a:lnTo>
                <a:lnTo>
                  <a:pt x="34" y="4"/>
                </a:lnTo>
                <a:lnTo>
                  <a:pt x="34" y="2"/>
                </a:lnTo>
                <a:lnTo>
                  <a:pt x="34" y="2"/>
                </a:lnTo>
                <a:lnTo>
                  <a:pt x="37" y="2"/>
                </a:lnTo>
                <a:lnTo>
                  <a:pt x="37" y="2"/>
                </a:lnTo>
                <a:lnTo>
                  <a:pt x="40" y="2"/>
                </a:lnTo>
                <a:lnTo>
                  <a:pt x="40" y="2"/>
                </a:lnTo>
                <a:lnTo>
                  <a:pt x="40" y="2"/>
                </a:lnTo>
                <a:lnTo>
                  <a:pt x="42" y="0"/>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0"/>
                </a:lnTo>
                <a:lnTo>
                  <a:pt x="71" y="2"/>
                </a:lnTo>
                <a:lnTo>
                  <a:pt x="71" y="2"/>
                </a:lnTo>
                <a:lnTo>
                  <a:pt x="71" y="2"/>
                </a:lnTo>
                <a:lnTo>
                  <a:pt x="73" y="2"/>
                </a:lnTo>
                <a:lnTo>
                  <a:pt x="73" y="2"/>
                </a:lnTo>
                <a:lnTo>
                  <a:pt x="76" y="2"/>
                </a:lnTo>
                <a:lnTo>
                  <a:pt x="76" y="2"/>
                </a:lnTo>
                <a:lnTo>
                  <a:pt x="79" y="4"/>
                </a:lnTo>
                <a:lnTo>
                  <a:pt x="79" y="4"/>
                </a:lnTo>
                <a:lnTo>
                  <a:pt x="82" y="4"/>
                </a:lnTo>
                <a:lnTo>
                  <a:pt x="82" y="4"/>
                </a:lnTo>
                <a:lnTo>
                  <a:pt x="82" y="4"/>
                </a:lnTo>
                <a:lnTo>
                  <a:pt x="85" y="5"/>
                </a:lnTo>
                <a:lnTo>
                  <a:pt x="85" y="5"/>
                </a:lnTo>
                <a:lnTo>
                  <a:pt x="85" y="5"/>
                </a:lnTo>
                <a:lnTo>
                  <a:pt x="87" y="5"/>
                </a:lnTo>
                <a:lnTo>
                  <a:pt x="87" y="7"/>
                </a:lnTo>
                <a:lnTo>
                  <a:pt x="90" y="7"/>
                </a:lnTo>
                <a:lnTo>
                  <a:pt x="90" y="7"/>
                </a:lnTo>
                <a:lnTo>
                  <a:pt x="90" y="7"/>
                </a:lnTo>
                <a:lnTo>
                  <a:pt x="93" y="9"/>
                </a:lnTo>
                <a:lnTo>
                  <a:pt x="93" y="9"/>
                </a:lnTo>
                <a:lnTo>
                  <a:pt x="93" y="9"/>
                </a:lnTo>
                <a:lnTo>
                  <a:pt x="96" y="11"/>
                </a:lnTo>
                <a:lnTo>
                  <a:pt x="96" y="11"/>
                </a:lnTo>
                <a:lnTo>
                  <a:pt x="96" y="11"/>
                </a:lnTo>
                <a:lnTo>
                  <a:pt x="96" y="11"/>
                </a:lnTo>
                <a:lnTo>
                  <a:pt x="99" y="13"/>
                </a:lnTo>
                <a:lnTo>
                  <a:pt x="99" y="13"/>
                </a:lnTo>
                <a:lnTo>
                  <a:pt x="102" y="15"/>
                </a:lnTo>
                <a:lnTo>
                  <a:pt x="102" y="15"/>
                </a:lnTo>
                <a:lnTo>
                  <a:pt x="102" y="15"/>
                </a:lnTo>
                <a:lnTo>
                  <a:pt x="102" y="16"/>
                </a:lnTo>
                <a:lnTo>
                  <a:pt x="102" y="16"/>
                </a:lnTo>
                <a:lnTo>
                  <a:pt x="102" y="16"/>
                </a:lnTo>
                <a:lnTo>
                  <a:pt x="104" y="18"/>
                </a:lnTo>
                <a:lnTo>
                  <a:pt x="104" y="18"/>
                </a:lnTo>
                <a:lnTo>
                  <a:pt x="104" y="20"/>
                </a:lnTo>
                <a:lnTo>
                  <a:pt x="104" y="20"/>
                </a:lnTo>
                <a:lnTo>
                  <a:pt x="107" y="20"/>
                </a:lnTo>
                <a:lnTo>
                  <a:pt x="107" y="22"/>
                </a:lnTo>
                <a:lnTo>
                  <a:pt x="107" y="24"/>
                </a:lnTo>
                <a:lnTo>
                  <a:pt x="107" y="24"/>
                </a:lnTo>
                <a:lnTo>
                  <a:pt x="107" y="24"/>
                </a:lnTo>
                <a:lnTo>
                  <a:pt x="107" y="26"/>
                </a:lnTo>
                <a:lnTo>
                  <a:pt x="107" y="26"/>
                </a:lnTo>
                <a:lnTo>
                  <a:pt x="107" y="26"/>
                </a:lnTo>
                <a:lnTo>
                  <a:pt x="110" y="27"/>
                </a:lnTo>
                <a:lnTo>
                  <a:pt x="110" y="27"/>
                </a:lnTo>
                <a:lnTo>
                  <a:pt x="110" y="29"/>
                </a:lnTo>
                <a:lnTo>
                  <a:pt x="110" y="29"/>
                </a:lnTo>
                <a:lnTo>
                  <a:pt x="110" y="31"/>
                </a:lnTo>
                <a:lnTo>
                  <a:pt x="110" y="31"/>
                </a:lnTo>
                <a:lnTo>
                  <a:pt x="110" y="33"/>
                </a:lnTo>
                <a:lnTo>
                  <a:pt x="110" y="33"/>
                </a:lnTo>
                <a:lnTo>
                  <a:pt x="110" y="33"/>
                </a:lnTo>
                <a:lnTo>
                  <a:pt x="110" y="35"/>
                </a:lnTo>
                <a:lnTo>
                  <a:pt x="110" y="37"/>
                </a:lnTo>
                <a:lnTo>
                  <a:pt x="110" y="37"/>
                </a:lnTo>
                <a:lnTo>
                  <a:pt x="110" y="37"/>
                </a:lnTo>
                <a:lnTo>
                  <a:pt x="110" y="38"/>
                </a:lnTo>
                <a:lnTo>
                  <a:pt x="107" y="38"/>
                </a:lnTo>
                <a:lnTo>
                  <a:pt x="107" y="38"/>
                </a:lnTo>
                <a:lnTo>
                  <a:pt x="107" y="40"/>
                </a:lnTo>
                <a:lnTo>
                  <a:pt x="107" y="42"/>
                </a:lnTo>
                <a:lnTo>
                  <a:pt x="107" y="42"/>
                </a:lnTo>
                <a:lnTo>
                  <a:pt x="107" y="42"/>
                </a:lnTo>
                <a:lnTo>
                  <a:pt x="107" y="44"/>
                </a:lnTo>
                <a:lnTo>
                  <a:pt x="107" y="44"/>
                </a:lnTo>
                <a:lnTo>
                  <a:pt x="104" y="46"/>
                </a:lnTo>
                <a:lnTo>
                  <a:pt x="104" y="46"/>
                </a:lnTo>
                <a:lnTo>
                  <a:pt x="104" y="46"/>
                </a:lnTo>
                <a:lnTo>
                  <a:pt x="104" y="48"/>
                </a:lnTo>
                <a:lnTo>
                  <a:pt x="102" y="48"/>
                </a:lnTo>
                <a:lnTo>
                  <a:pt x="102" y="48"/>
                </a:lnTo>
                <a:lnTo>
                  <a:pt x="102" y="49"/>
                </a:lnTo>
                <a:lnTo>
                  <a:pt x="102" y="49"/>
                </a:lnTo>
                <a:lnTo>
                  <a:pt x="102" y="51"/>
                </a:lnTo>
                <a:lnTo>
                  <a:pt x="102" y="51"/>
                </a:lnTo>
                <a:lnTo>
                  <a:pt x="99" y="51"/>
                </a:lnTo>
                <a:lnTo>
                  <a:pt x="99" y="53"/>
                </a:lnTo>
                <a:lnTo>
                  <a:pt x="96" y="53"/>
                </a:lnTo>
                <a:lnTo>
                  <a:pt x="96" y="53"/>
                </a:lnTo>
                <a:lnTo>
                  <a:pt x="96" y="55"/>
                </a:lnTo>
                <a:lnTo>
                  <a:pt x="96" y="55"/>
                </a:lnTo>
                <a:lnTo>
                  <a:pt x="93" y="57"/>
                </a:lnTo>
                <a:lnTo>
                  <a:pt x="93" y="57"/>
                </a:lnTo>
                <a:lnTo>
                  <a:pt x="93" y="57"/>
                </a:lnTo>
                <a:lnTo>
                  <a:pt x="90" y="57"/>
                </a:lnTo>
                <a:lnTo>
                  <a:pt x="90" y="59"/>
                </a:lnTo>
                <a:lnTo>
                  <a:pt x="90" y="59"/>
                </a:lnTo>
                <a:lnTo>
                  <a:pt x="87" y="59"/>
                </a:lnTo>
                <a:lnTo>
                  <a:pt x="87" y="59"/>
                </a:lnTo>
                <a:lnTo>
                  <a:pt x="85" y="60"/>
                </a:lnTo>
                <a:lnTo>
                  <a:pt x="85" y="60"/>
                </a:lnTo>
                <a:lnTo>
                  <a:pt x="85" y="60"/>
                </a:lnTo>
                <a:lnTo>
                  <a:pt x="82" y="60"/>
                </a:lnTo>
                <a:lnTo>
                  <a:pt x="82" y="62"/>
                </a:lnTo>
                <a:lnTo>
                  <a:pt x="82" y="62"/>
                </a:lnTo>
                <a:lnTo>
                  <a:pt x="79" y="62"/>
                </a:lnTo>
                <a:lnTo>
                  <a:pt x="79" y="62"/>
                </a:lnTo>
                <a:lnTo>
                  <a:pt x="76" y="62"/>
                </a:lnTo>
                <a:lnTo>
                  <a:pt x="76" y="62"/>
                </a:lnTo>
                <a:lnTo>
                  <a:pt x="73" y="64"/>
                </a:lnTo>
                <a:lnTo>
                  <a:pt x="73" y="64"/>
                </a:lnTo>
                <a:lnTo>
                  <a:pt x="71" y="64"/>
                </a:lnTo>
                <a:lnTo>
                  <a:pt x="71" y="64"/>
                </a:lnTo>
                <a:lnTo>
                  <a:pt x="71" y="64"/>
                </a:lnTo>
                <a:lnTo>
                  <a:pt x="68" y="64"/>
                </a:lnTo>
                <a:lnTo>
                  <a:pt x="65" y="64"/>
                </a:lnTo>
                <a:lnTo>
                  <a:pt x="65" y="64"/>
                </a:lnTo>
                <a:lnTo>
                  <a:pt x="65" y="66"/>
                </a:lnTo>
                <a:lnTo>
                  <a:pt x="62" y="66"/>
                </a:lnTo>
                <a:lnTo>
                  <a:pt x="62" y="66"/>
                </a:lnTo>
                <a:lnTo>
                  <a:pt x="62" y="66"/>
                </a:lnTo>
                <a:lnTo>
                  <a:pt x="59" y="66"/>
                </a:lnTo>
                <a:lnTo>
                  <a:pt x="56" y="66"/>
                </a:lnTo>
                <a:lnTo>
                  <a:pt x="56" y="66"/>
                </a:lnTo>
                <a:lnTo>
                  <a:pt x="56" y="66"/>
                </a:lnTo>
                <a:lnTo>
                  <a:pt x="54" y="66"/>
                </a:lnTo>
                <a:lnTo>
                  <a:pt x="51" y="66"/>
                </a:lnTo>
                <a:lnTo>
                  <a:pt x="51" y="66"/>
                </a:lnTo>
                <a:lnTo>
                  <a:pt x="51" y="66"/>
                </a:lnTo>
                <a:lnTo>
                  <a:pt x="48" y="66"/>
                </a:lnTo>
                <a:lnTo>
                  <a:pt x="45" y="66"/>
                </a:lnTo>
                <a:lnTo>
                  <a:pt x="45" y="64"/>
                </a:lnTo>
                <a:lnTo>
                  <a:pt x="45" y="64"/>
                </a:lnTo>
                <a:lnTo>
                  <a:pt x="42" y="64"/>
                </a:lnTo>
                <a:lnTo>
                  <a:pt x="40" y="64"/>
                </a:lnTo>
                <a:lnTo>
                  <a:pt x="40" y="64"/>
                </a:lnTo>
                <a:lnTo>
                  <a:pt x="40" y="64"/>
                </a:lnTo>
                <a:lnTo>
                  <a:pt x="37" y="64"/>
                </a:lnTo>
                <a:lnTo>
                  <a:pt x="37" y="64"/>
                </a:lnTo>
                <a:lnTo>
                  <a:pt x="34" y="62"/>
                </a:lnTo>
                <a:lnTo>
                  <a:pt x="34" y="62"/>
                </a:lnTo>
                <a:lnTo>
                  <a:pt x="34" y="62"/>
                </a:lnTo>
                <a:lnTo>
                  <a:pt x="31" y="62"/>
                </a:lnTo>
                <a:lnTo>
                  <a:pt x="28" y="62"/>
                </a:lnTo>
                <a:lnTo>
                  <a:pt x="28" y="62"/>
                </a:lnTo>
                <a:lnTo>
                  <a:pt x="28" y="60"/>
                </a:lnTo>
                <a:lnTo>
                  <a:pt x="25" y="60"/>
                </a:lnTo>
                <a:lnTo>
                  <a:pt x="25" y="60"/>
                </a:lnTo>
                <a:lnTo>
                  <a:pt x="25" y="60"/>
                </a:lnTo>
                <a:lnTo>
                  <a:pt x="23" y="59"/>
                </a:lnTo>
                <a:lnTo>
                  <a:pt x="23" y="59"/>
                </a:lnTo>
                <a:lnTo>
                  <a:pt x="20" y="59"/>
                </a:lnTo>
                <a:lnTo>
                  <a:pt x="20" y="59"/>
                </a:lnTo>
                <a:lnTo>
                  <a:pt x="20" y="57"/>
                </a:lnTo>
                <a:lnTo>
                  <a:pt x="17" y="57"/>
                </a:lnTo>
                <a:lnTo>
                  <a:pt x="17" y="57"/>
                </a:lnTo>
                <a:lnTo>
                  <a:pt x="17" y="57"/>
                </a:lnTo>
                <a:lnTo>
                  <a:pt x="17" y="55"/>
                </a:lnTo>
                <a:lnTo>
                  <a:pt x="14" y="55"/>
                </a:lnTo>
                <a:lnTo>
                  <a:pt x="14" y="53"/>
                </a:lnTo>
                <a:lnTo>
                  <a:pt x="14" y="53"/>
                </a:lnTo>
                <a:lnTo>
                  <a:pt x="11" y="53"/>
                </a:lnTo>
                <a:lnTo>
                  <a:pt x="11" y="51"/>
                </a:lnTo>
                <a:lnTo>
                  <a:pt x="11" y="51"/>
                </a:lnTo>
                <a:lnTo>
                  <a:pt x="11" y="51"/>
                </a:lnTo>
                <a:lnTo>
                  <a:pt x="9" y="49"/>
                </a:lnTo>
                <a:lnTo>
                  <a:pt x="9" y="49"/>
                </a:lnTo>
                <a:lnTo>
                  <a:pt x="9" y="48"/>
                </a:lnTo>
                <a:lnTo>
                  <a:pt x="9" y="48"/>
                </a:lnTo>
                <a:lnTo>
                  <a:pt x="6" y="48"/>
                </a:lnTo>
                <a:lnTo>
                  <a:pt x="6" y="46"/>
                </a:lnTo>
                <a:lnTo>
                  <a:pt x="6" y="46"/>
                </a:lnTo>
                <a:lnTo>
                  <a:pt x="6" y="46"/>
                </a:lnTo>
                <a:lnTo>
                  <a:pt x="6" y="44"/>
                </a:lnTo>
                <a:lnTo>
                  <a:pt x="3" y="44"/>
                </a:lnTo>
                <a:lnTo>
                  <a:pt x="3" y="42"/>
                </a:lnTo>
                <a:lnTo>
                  <a:pt x="3" y="42"/>
                </a:lnTo>
                <a:lnTo>
                  <a:pt x="3" y="42"/>
                </a:lnTo>
                <a:lnTo>
                  <a:pt x="3" y="40"/>
                </a:lnTo>
                <a:lnTo>
                  <a:pt x="3" y="38"/>
                </a:lnTo>
                <a:lnTo>
                  <a:pt x="3" y="38"/>
                </a:lnTo>
                <a:lnTo>
                  <a:pt x="3" y="38"/>
                </a:lnTo>
                <a:lnTo>
                  <a:pt x="3" y="37"/>
                </a:lnTo>
                <a:lnTo>
                  <a:pt x="0" y="37"/>
                </a:lnTo>
                <a:lnTo>
                  <a:pt x="0" y="37"/>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9" name="Freeform 273"/>
          <p:cNvSpPr/>
          <p:nvPr/>
        </p:nvSpPr>
        <p:spPr bwMode="auto">
          <a:xfrm>
            <a:off x="5167906" y="3193574"/>
            <a:ext cx="146770" cy="98496"/>
          </a:xfrm>
          <a:custGeom>
            <a:avLst/>
            <a:gdLst/>
            <a:ahLst/>
            <a:cxnLst>
              <a:cxn ang="0">
                <a:pos x="0" y="29"/>
              </a:cxn>
              <a:cxn ang="0">
                <a:pos x="3" y="26"/>
              </a:cxn>
              <a:cxn ang="0">
                <a:pos x="6" y="22"/>
              </a:cxn>
              <a:cxn ang="0">
                <a:pos x="9" y="16"/>
              </a:cxn>
              <a:cxn ang="0">
                <a:pos x="11" y="15"/>
              </a:cxn>
              <a:cxn ang="0">
                <a:pos x="14" y="11"/>
              </a:cxn>
              <a:cxn ang="0">
                <a:pos x="20" y="9"/>
              </a:cxn>
              <a:cxn ang="0">
                <a:pos x="25" y="5"/>
              </a:cxn>
              <a:cxn ang="0">
                <a:pos x="28" y="4"/>
              </a:cxn>
              <a:cxn ang="0">
                <a:pos x="37" y="2"/>
              </a:cxn>
              <a:cxn ang="0">
                <a:pos x="42" y="2"/>
              </a:cxn>
              <a:cxn ang="0">
                <a:pos x="51" y="0"/>
              </a:cxn>
              <a:cxn ang="0">
                <a:pos x="56" y="0"/>
              </a:cxn>
              <a:cxn ang="0">
                <a:pos x="62" y="0"/>
              </a:cxn>
              <a:cxn ang="0">
                <a:pos x="71" y="2"/>
              </a:cxn>
              <a:cxn ang="0">
                <a:pos x="76" y="2"/>
              </a:cxn>
              <a:cxn ang="0">
                <a:pos x="82" y="4"/>
              </a:cxn>
              <a:cxn ang="0">
                <a:pos x="87" y="5"/>
              </a:cxn>
              <a:cxn ang="0">
                <a:pos x="93" y="9"/>
              </a:cxn>
              <a:cxn ang="0">
                <a:pos x="96" y="13"/>
              </a:cxn>
              <a:cxn ang="0">
                <a:pos x="102" y="15"/>
              </a:cxn>
              <a:cxn ang="0">
                <a:pos x="104" y="18"/>
              </a:cxn>
              <a:cxn ang="0">
                <a:pos x="107" y="22"/>
              </a:cxn>
              <a:cxn ang="0">
                <a:pos x="107" y="26"/>
              </a:cxn>
              <a:cxn ang="0">
                <a:pos x="110" y="29"/>
              </a:cxn>
              <a:cxn ang="0">
                <a:pos x="110" y="35"/>
              </a:cxn>
              <a:cxn ang="0">
                <a:pos x="110" y="38"/>
              </a:cxn>
              <a:cxn ang="0">
                <a:pos x="107" y="42"/>
              </a:cxn>
              <a:cxn ang="0">
                <a:pos x="104" y="46"/>
              </a:cxn>
              <a:cxn ang="0">
                <a:pos x="102" y="49"/>
              </a:cxn>
              <a:cxn ang="0">
                <a:pos x="99" y="53"/>
              </a:cxn>
              <a:cxn ang="0">
                <a:pos x="93" y="57"/>
              </a:cxn>
              <a:cxn ang="0">
                <a:pos x="90" y="59"/>
              </a:cxn>
              <a:cxn ang="0">
                <a:pos x="85" y="60"/>
              </a:cxn>
              <a:cxn ang="0">
                <a:pos x="79" y="62"/>
              </a:cxn>
              <a:cxn ang="0">
                <a:pos x="71" y="64"/>
              </a:cxn>
              <a:cxn ang="0">
                <a:pos x="65" y="66"/>
              </a:cxn>
              <a:cxn ang="0">
                <a:pos x="59" y="66"/>
              </a:cxn>
              <a:cxn ang="0">
                <a:pos x="51" y="66"/>
              </a:cxn>
              <a:cxn ang="0">
                <a:pos x="45" y="66"/>
              </a:cxn>
              <a:cxn ang="0">
                <a:pos x="40" y="64"/>
              </a:cxn>
              <a:cxn ang="0">
                <a:pos x="34" y="62"/>
              </a:cxn>
              <a:cxn ang="0">
                <a:pos x="25" y="60"/>
              </a:cxn>
              <a:cxn ang="0">
                <a:pos x="20" y="59"/>
              </a:cxn>
              <a:cxn ang="0">
                <a:pos x="17" y="57"/>
              </a:cxn>
              <a:cxn ang="0">
                <a:pos x="11" y="53"/>
              </a:cxn>
              <a:cxn ang="0">
                <a:pos x="9" y="49"/>
              </a:cxn>
              <a:cxn ang="0">
                <a:pos x="6" y="46"/>
              </a:cxn>
              <a:cxn ang="0">
                <a:pos x="3" y="42"/>
              </a:cxn>
              <a:cxn ang="0">
                <a:pos x="3" y="38"/>
              </a:cxn>
              <a:cxn ang="0">
                <a:pos x="0" y="35"/>
              </a:cxn>
            </a:cxnLst>
            <a:rect l="0" t="0" r="r" b="b"/>
            <a:pathLst>
              <a:path w="110" h="66">
                <a:moveTo>
                  <a:pt x="0" y="33"/>
                </a:moveTo>
                <a:lnTo>
                  <a:pt x="0" y="31"/>
                </a:lnTo>
                <a:lnTo>
                  <a:pt x="0" y="31"/>
                </a:lnTo>
                <a:lnTo>
                  <a:pt x="0" y="29"/>
                </a:lnTo>
                <a:lnTo>
                  <a:pt x="0" y="29"/>
                </a:lnTo>
                <a:lnTo>
                  <a:pt x="3" y="29"/>
                </a:lnTo>
                <a:lnTo>
                  <a:pt x="3" y="27"/>
                </a:lnTo>
                <a:lnTo>
                  <a:pt x="3" y="26"/>
                </a:lnTo>
                <a:lnTo>
                  <a:pt x="3" y="26"/>
                </a:lnTo>
                <a:lnTo>
                  <a:pt x="3" y="26"/>
                </a:lnTo>
                <a:lnTo>
                  <a:pt x="3" y="24"/>
                </a:lnTo>
                <a:lnTo>
                  <a:pt x="3" y="24"/>
                </a:lnTo>
                <a:lnTo>
                  <a:pt x="3" y="24"/>
                </a:lnTo>
                <a:lnTo>
                  <a:pt x="3" y="22"/>
                </a:lnTo>
                <a:lnTo>
                  <a:pt x="6" y="22"/>
                </a:lnTo>
                <a:lnTo>
                  <a:pt x="6" y="20"/>
                </a:lnTo>
                <a:lnTo>
                  <a:pt x="6" y="20"/>
                </a:lnTo>
                <a:lnTo>
                  <a:pt x="6" y="18"/>
                </a:lnTo>
                <a:lnTo>
                  <a:pt x="6" y="18"/>
                </a:lnTo>
                <a:lnTo>
                  <a:pt x="9" y="16"/>
                </a:lnTo>
                <a:lnTo>
                  <a:pt x="9" y="16"/>
                </a:lnTo>
                <a:lnTo>
                  <a:pt x="9" y="16"/>
                </a:lnTo>
                <a:lnTo>
                  <a:pt x="9" y="15"/>
                </a:lnTo>
                <a:lnTo>
                  <a:pt x="11" y="15"/>
                </a:lnTo>
                <a:lnTo>
                  <a:pt x="11" y="15"/>
                </a:lnTo>
                <a:lnTo>
                  <a:pt x="11" y="13"/>
                </a:lnTo>
                <a:lnTo>
                  <a:pt x="11" y="13"/>
                </a:lnTo>
                <a:lnTo>
                  <a:pt x="14" y="13"/>
                </a:lnTo>
                <a:lnTo>
                  <a:pt x="14" y="13"/>
                </a:lnTo>
                <a:lnTo>
                  <a:pt x="14" y="11"/>
                </a:lnTo>
                <a:lnTo>
                  <a:pt x="17" y="11"/>
                </a:lnTo>
                <a:lnTo>
                  <a:pt x="17" y="9"/>
                </a:lnTo>
                <a:lnTo>
                  <a:pt x="17" y="9"/>
                </a:lnTo>
                <a:lnTo>
                  <a:pt x="17" y="9"/>
                </a:lnTo>
                <a:lnTo>
                  <a:pt x="20" y="9"/>
                </a:lnTo>
                <a:lnTo>
                  <a:pt x="20" y="7"/>
                </a:lnTo>
                <a:lnTo>
                  <a:pt x="20" y="7"/>
                </a:lnTo>
                <a:lnTo>
                  <a:pt x="23" y="7"/>
                </a:lnTo>
                <a:lnTo>
                  <a:pt x="23" y="5"/>
                </a:lnTo>
                <a:lnTo>
                  <a:pt x="25" y="5"/>
                </a:lnTo>
                <a:lnTo>
                  <a:pt x="25" y="5"/>
                </a:lnTo>
                <a:lnTo>
                  <a:pt x="25" y="5"/>
                </a:lnTo>
                <a:lnTo>
                  <a:pt x="28" y="4"/>
                </a:lnTo>
                <a:lnTo>
                  <a:pt x="28" y="4"/>
                </a:lnTo>
                <a:lnTo>
                  <a:pt x="28" y="4"/>
                </a:lnTo>
                <a:lnTo>
                  <a:pt x="31" y="4"/>
                </a:lnTo>
                <a:lnTo>
                  <a:pt x="34" y="4"/>
                </a:lnTo>
                <a:lnTo>
                  <a:pt x="34" y="2"/>
                </a:lnTo>
                <a:lnTo>
                  <a:pt x="34" y="2"/>
                </a:lnTo>
                <a:lnTo>
                  <a:pt x="37" y="2"/>
                </a:lnTo>
                <a:lnTo>
                  <a:pt x="37" y="2"/>
                </a:lnTo>
                <a:lnTo>
                  <a:pt x="40" y="2"/>
                </a:lnTo>
                <a:lnTo>
                  <a:pt x="40" y="2"/>
                </a:lnTo>
                <a:lnTo>
                  <a:pt x="40" y="2"/>
                </a:lnTo>
                <a:lnTo>
                  <a:pt x="42" y="2"/>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2"/>
                </a:lnTo>
                <a:lnTo>
                  <a:pt x="71" y="2"/>
                </a:lnTo>
                <a:lnTo>
                  <a:pt x="71" y="2"/>
                </a:lnTo>
                <a:lnTo>
                  <a:pt x="71" y="2"/>
                </a:lnTo>
                <a:lnTo>
                  <a:pt x="73" y="2"/>
                </a:lnTo>
                <a:lnTo>
                  <a:pt x="73" y="2"/>
                </a:lnTo>
                <a:lnTo>
                  <a:pt x="76" y="2"/>
                </a:lnTo>
                <a:lnTo>
                  <a:pt x="76" y="2"/>
                </a:lnTo>
                <a:lnTo>
                  <a:pt x="79" y="4"/>
                </a:lnTo>
                <a:lnTo>
                  <a:pt x="79" y="4"/>
                </a:lnTo>
                <a:lnTo>
                  <a:pt x="82" y="4"/>
                </a:lnTo>
                <a:lnTo>
                  <a:pt x="82" y="4"/>
                </a:lnTo>
                <a:lnTo>
                  <a:pt x="82" y="4"/>
                </a:lnTo>
                <a:lnTo>
                  <a:pt x="85" y="5"/>
                </a:lnTo>
                <a:lnTo>
                  <a:pt x="85" y="5"/>
                </a:lnTo>
                <a:lnTo>
                  <a:pt x="85" y="5"/>
                </a:lnTo>
                <a:lnTo>
                  <a:pt x="87" y="5"/>
                </a:lnTo>
                <a:lnTo>
                  <a:pt x="87" y="7"/>
                </a:lnTo>
                <a:lnTo>
                  <a:pt x="90" y="7"/>
                </a:lnTo>
                <a:lnTo>
                  <a:pt x="90" y="7"/>
                </a:lnTo>
                <a:lnTo>
                  <a:pt x="90" y="9"/>
                </a:lnTo>
                <a:lnTo>
                  <a:pt x="93" y="9"/>
                </a:lnTo>
                <a:lnTo>
                  <a:pt x="93" y="9"/>
                </a:lnTo>
                <a:lnTo>
                  <a:pt x="93" y="9"/>
                </a:lnTo>
                <a:lnTo>
                  <a:pt x="96" y="11"/>
                </a:lnTo>
                <a:lnTo>
                  <a:pt x="96" y="11"/>
                </a:lnTo>
                <a:lnTo>
                  <a:pt x="96" y="13"/>
                </a:lnTo>
                <a:lnTo>
                  <a:pt x="96" y="13"/>
                </a:lnTo>
                <a:lnTo>
                  <a:pt x="99" y="13"/>
                </a:lnTo>
                <a:lnTo>
                  <a:pt x="99" y="13"/>
                </a:lnTo>
                <a:lnTo>
                  <a:pt x="102" y="15"/>
                </a:lnTo>
                <a:lnTo>
                  <a:pt x="102" y="15"/>
                </a:lnTo>
                <a:lnTo>
                  <a:pt x="102" y="15"/>
                </a:lnTo>
                <a:lnTo>
                  <a:pt x="102" y="16"/>
                </a:lnTo>
                <a:lnTo>
                  <a:pt x="102" y="16"/>
                </a:lnTo>
                <a:lnTo>
                  <a:pt x="102" y="16"/>
                </a:lnTo>
                <a:lnTo>
                  <a:pt x="104" y="18"/>
                </a:lnTo>
                <a:lnTo>
                  <a:pt x="104" y="18"/>
                </a:lnTo>
                <a:lnTo>
                  <a:pt x="104" y="20"/>
                </a:lnTo>
                <a:lnTo>
                  <a:pt x="104" y="20"/>
                </a:lnTo>
                <a:lnTo>
                  <a:pt x="107" y="22"/>
                </a:lnTo>
                <a:lnTo>
                  <a:pt x="107" y="22"/>
                </a:lnTo>
                <a:lnTo>
                  <a:pt x="107" y="24"/>
                </a:lnTo>
                <a:lnTo>
                  <a:pt x="107" y="24"/>
                </a:lnTo>
                <a:lnTo>
                  <a:pt x="107" y="24"/>
                </a:lnTo>
                <a:lnTo>
                  <a:pt x="107" y="26"/>
                </a:lnTo>
                <a:lnTo>
                  <a:pt x="107" y="26"/>
                </a:lnTo>
                <a:lnTo>
                  <a:pt x="107" y="26"/>
                </a:lnTo>
                <a:lnTo>
                  <a:pt x="110" y="27"/>
                </a:lnTo>
                <a:lnTo>
                  <a:pt x="110" y="29"/>
                </a:lnTo>
                <a:lnTo>
                  <a:pt x="110" y="29"/>
                </a:lnTo>
                <a:lnTo>
                  <a:pt x="110" y="29"/>
                </a:lnTo>
                <a:lnTo>
                  <a:pt x="110" y="31"/>
                </a:lnTo>
                <a:lnTo>
                  <a:pt x="110" y="31"/>
                </a:lnTo>
                <a:lnTo>
                  <a:pt x="110" y="33"/>
                </a:lnTo>
                <a:lnTo>
                  <a:pt x="110" y="33"/>
                </a:lnTo>
                <a:lnTo>
                  <a:pt x="110" y="35"/>
                </a:lnTo>
                <a:lnTo>
                  <a:pt x="110" y="35"/>
                </a:lnTo>
                <a:lnTo>
                  <a:pt x="110" y="37"/>
                </a:lnTo>
                <a:lnTo>
                  <a:pt x="110" y="37"/>
                </a:lnTo>
                <a:lnTo>
                  <a:pt x="110" y="37"/>
                </a:lnTo>
                <a:lnTo>
                  <a:pt x="110" y="38"/>
                </a:lnTo>
                <a:lnTo>
                  <a:pt x="107" y="40"/>
                </a:lnTo>
                <a:lnTo>
                  <a:pt x="107" y="40"/>
                </a:lnTo>
                <a:lnTo>
                  <a:pt x="107" y="40"/>
                </a:lnTo>
                <a:lnTo>
                  <a:pt x="107" y="42"/>
                </a:lnTo>
                <a:lnTo>
                  <a:pt x="107" y="42"/>
                </a:lnTo>
                <a:lnTo>
                  <a:pt x="107" y="42"/>
                </a:lnTo>
                <a:lnTo>
                  <a:pt x="107" y="44"/>
                </a:lnTo>
                <a:lnTo>
                  <a:pt x="107" y="44"/>
                </a:lnTo>
                <a:lnTo>
                  <a:pt x="104" y="46"/>
                </a:lnTo>
                <a:lnTo>
                  <a:pt x="104" y="46"/>
                </a:lnTo>
                <a:lnTo>
                  <a:pt x="104" y="46"/>
                </a:lnTo>
                <a:lnTo>
                  <a:pt x="104" y="48"/>
                </a:lnTo>
                <a:lnTo>
                  <a:pt x="102" y="49"/>
                </a:lnTo>
                <a:lnTo>
                  <a:pt x="102" y="49"/>
                </a:lnTo>
                <a:lnTo>
                  <a:pt x="102" y="49"/>
                </a:lnTo>
                <a:lnTo>
                  <a:pt x="102" y="51"/>
                </a:lnTo>
                <a:lnTo>
                  <a:pt x="102" y="51"/>
                </a:lnTo>
                <a:lnTo>
                  <a:pt x="102" y="51"/>
                </a:lnTo>
                <a:lnTo>
                  <a:pt x="99" y="51"/>
                </a:lnTo>
                <a:lnTo>
                  <a:pt x="99" y="53"/>
                </a:lnTo>
                <a:lnTo>
                  <a:pt x="96" y="53"/>
                </a:lnTo>
                <a:lnTo>
                  <a:pt x="96" y="53"/>
                </a:lnTo>
                <a:lnTo>
                  <a:pt x="96" y="55"/>
                </a:lnTo>
                <a:lnTo>
                  <a:pt x="96" y="55"/>
                </a:lnTo>
                <a:lnTo>
                  <a:pt x="93" y="57"/>
                </a:lnTo>
                <a:lnTo>
                  <a:pt x="93" y="57"/>
                </a:lnTo>
                <a:lnTo>
                  <a:pt x="93" y="57"/>
                </a:lnTo>
                <a:lnTo>
                  <a:pt x="90" y="57"/>
                </a:lnTo>
                <a:lnTo>
                  <a:pt x="90" y="59"/>
                </a:lnTo>
                <a:lnTo>
                  <a:pt x="90" y="59"/>
                </a:lnTo>
                <a:lnTo>
                  <a:pt x="87" y="59"/>
                </a:lnTo>
                <a:lnTo>
                  <a:pt x="87" y="60"/>
                </a:lnTo>
                <a:lnTo>
                  <a:pt x="85" y="60"/>
                </a:lnTo>
                <a:lnTo>
                  <a:pt x="85" y="60"/>
                </a:lnTo>
                <a:lnTo>
                  <a:pt x="85" y="60"/>
                </a:lnTo>
                <a:lnTo>
                  <a:pt x="82" y="60"/>
                </a:lnTo>
                <a:lnTo>
                  <a:pt x="82" y="62"/>
                </a:lnTo>
                <a:lnTo>
                  <a:pt x="82" y="62"/>
                </a:lnTo>
                <a:lnTo>
                  <a:pt x="79" y="62"/>
                </a:lnTo>
                <a:lnTo>
                  <a:pt x="79" y="62"/>
                </a:lnTo>
                <a:lnTo>
                  <a:pt x="76" y="64"/>
                </a:lnTo>
                <a:lnTo>
                  <a:pt x="76" y="64"/>
                </a:lnTo>
                <a:lnTo>
                  <a:pt x="73" y="64"/>
                </a:lnTo>
                <a:lnTo>
                  <a:pt x="73" y="64"/>
                </a:lnTo>
                <a:lnTo>
                  <a:pt x="71" y="64"/>
                </a:lnTo>
                <a:lnTo>
                  <a:pt x="71" y="64"/>
                </a:lnTo>
                <a:lnTo>
                  <a:pt x="71" y="64"/>
                </a:lnTo>
                <a:lnTo>
                  <a:pt x="68" y="64"/>
                </a:lnTo>
                <a:lnTo>
                  <a:pt x="65" y="66"/>
                </a:lnTo>
                <a:lnTo>
                  <a:pt x="65" y="66"/>
                </a:lnTo>
                <a:lnTo>
                  <a:pt x="65" y="66"/>
                </a:lnTo>
                <a:lnTo>
                  <a:pt x="62" y="66"/>
                </a:lnTo>
                <a:lnTo>
                  <a:pt x="62" y="66"/>
                </a:lnTo>
                <a:lnTo>
                  <a:pt x="62" y="66"/>
                </a:lnTo>
                <a:lnTo>
                  <a:pt x="59" y="66"/>
                </a:lnTo>
                <a:lnTo>
                  <a:pt x="56" y="66"/>
                </a:lnTo>
                <a:lnTo>
                  <a:pt x="56" y="66"/>
                </a:lnTo>
                <a:lnTo>
                  <a:pt x="56" y="66"/>
                </a:lnTo>
                <a:lnTo>
                  <a:pt x="54" y="66"/>
                </a:lnTo>
                <a:lnTo>
                  <a:pt x="51" y="66"/>
                </a:lnTo>
                <a:lnTo>
                  <a:pt x="51" y="66"/>
                </a:lnTo>
                <a:lnTo>
                  <a:pt x="51" y="66"/>
                </a:lnTo>
                <a:lnTo>
                  <a:pt x="48" y="66"/>
                </a:lnTo>
                <a:lnTo>
                  <a:pt x="45" y="66"/>
                </a:lnTo>
                <a:lnTo>
                  <a:pt x="45" y="66"/>
                </a:lnTo>
                <a:lnTo>
                  <a:pt x="45" y="66"/>
                </a:lnTo>
                <a:lnTo>
                  <a:pt x="42" y="64"/>
                </a:lnTo>
                <a:lnTo>
                  <a:pt x="40" y="64"/>
                </a:lnTo>
                <a:lnTo>
                  <a:pt x="40" y="64"/>
                </a:lnTo>
                <a:lnTo>
                  <a:pt x="40" y="64"/>
                </a:lnTo>
                <a:lnTo>
                  <a:pt x="37" y="64"/>
                </a:lnTo>
                <a:lnTo>
                  <a:pt x="37" y="64"/>
                </a:lnTo>
                <a:lnTo>
                  <a:pt x="34" y="64"/>
                </a:lnTo>
                <a:lnTo>
                  <a:pt x="34" y="64"/>
                </a:lnTo>
                <a:lnTo>
                  <a:pt x="34" y="62"/>
                </a:lnTo>
                <a:lnTo>
                  <a:pt x="31" y="62"/>
                </a:lnTo>
                <a:lnTo>
                  <a:pt x="28" y="62"/>
                </a:lnTo>
                <a:lnTo>
                  <a:pt x="28" y="62"/>
                </a:lnTo>
                <a:lnTo>
                  <a:pt x="28" y="60"/>
                </a:lnTo>
                <a:lnTo>
                  <a:pt x="25" y="60"/>
                </a:lnTo>
                <a:lnTo>
                  <a:pt x="25" y="60"/>
                </a:lnTo>
                <a:lnTo>
                  <a:pt x="25" y="60"/>
                </a:lnTo>
                <a:lnTo>
                  <a:pt x="23" y="60"/>
                </a:lnTo>
                <a:lnTo>
                  <a:pt x="23" y="59"/>
                </a:lnTo>
                <a:lnTo>
                  <a:pt x="20" y="59"/>
                </a:lnTo>
                <a:lnTo>
                  <a:pt x="20" y="59"/>
                </a:lnTo>
                <a:lnTo>
                  <a:pt x="20" y="57"/>
                </a:lnTo>
                <a:lnTo>
                  <a:pt x="17" y="57"/>
                </a:lnTo>
                <a:lnTo>
                  <a:pt x="17" y="57"/>
                </a:lnTo>
                <a:lnTo>
                  <a:pt x="17" y="57"/>
                </a:lnTo>
                <a:lnTo>
                  <a:pt x="17" y="55"/>
                </a:lnTo>
                <a:lnTo>
                  <a:pt x="14" y="55"/>
                </a:lnTo>
                <a:lnTo>
                  <a:pt x="14" y="53"/>
                </a:lnTo>
                <a:lnTo>
                  <a:pt x="14" y="53"/>
                </a:lnTo>
                <a:lnTo>
                  <a:pt x="11" y="53"/>
                </a:lnTo>
                <a:lnTo>
                  <a:pt x="11" y="51"/>
                </a:lnTo>
                <a:lnTo>
                  <a:pt x="11" y="51"/>
                </a:lnTo>
                <a:lnTo>
                  <a:pt x="11" y="51"/>
                </a:lnTo>
                <a:lnTo>
                  <a:pt x="9" y="51"/>
                </a:lnTo>
                <a:lnTo>
                  <a:pt x="9" y="49"/>
                </a:lnTo>
                <a:lnTo>
                  <a:pt x="9" y="49"/>
                </a:lnTo>
                <a:lnTo>
                  <a:pt x="9" y="49"/>
                </a:lnTo>
                <a:lnTo>
                  <a:pt x="6" y="48"/>
                </a:lnTo>
                <a:lnTo>
                  <a:pt x="6" y="46"/>
                </a:lnTo>
                <a:lnTo>
                  <a:pt x="6" y="46"/>
                </a:lnTo>
                <a:lnTo>
                  <a:pt x="6" y="46"/>
                </a:lnTo>
                <a:lnTo>
                  <a:pt x="6" y="44"/>
                </a:lnTo>
                <a:lnTo>
                  <a:pt x="3" y="44"/>
                </a:lnTo>
                <a:lnTo>
                  <a:pt x="3" y="42"/>
                </a:lnTo>
                <a:lnTo>
                  <a:pt x="3" y="42"/>
                </a:lnTo>
                <a:lnTo>
                  <a:pt x="3" y="42"/>
                </a:lnTo>
                <a:lnTo>
                  <a:pt x="3" y="40"/>
                </a:lnTo>
                <a:lnTo>
                  <a:pt x="3" y="40"/>
                </a:lnTo>
                <a:lnTo>
                  <a:pt x="3" y="40"/>
                </a:lnTo>
                <a:lnTo>
                  <a:pt x="3" y="38"/>
                </a:lnTo>
                <a:lnTo>
                  <a:pt x="3" y="37"/>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0" name="Freeform 274"/>
          <p:cNvSpPr/>
          <p:nvPr/>
        </p:nvSpPr>
        <p:spPr bwMode="auto">
          <a:xfrm>
            <a:off x="4336653" y="2681691"/>
            <a:ext cx="144102" cy="98496"/>
          </a:xfrm>
          <a:custGeom>
            <a:avLst/>
            <a:gdLst/>
            <a:ahLst/>
            <a:cxnLst>
              <a:cxn ang="0">
                <a:pos x="0" y="29"/>
              </a:cxn>
              <a:cxn ang="0">
                <a:pos x="0" y="24"/>
              </a:cxn>
              <a:cxn ang="0">
                <a:pos x="3" y="20"/>
              </a:cxn>
              <a:cxn ang="0">
                <a:pos x="6" y="17"/>
              </a:cxn>
              <a:cxn ang="0">
                <a:pos x="9" y="15"/>
              </a:cxn>
              <a:cxn ang="0">
                <a:pos x="15" y="11"/>
              </a:cxn>
              <a:cxn ang="0">
                <a:pos x="17" y="7"/>
              </a:cxn>
              <a:cxn ang="0">
                <a:pos x="23" y="6"/>
              </a:cxn>
              <a:cxn ang="0">
                <a:pos x="29" y="4"/>
              </a:cxn>
              <a:cxn ang="0">
                <a:pos x="34" y="2"/>
              </a:cxn>
              <a:cxn ang="0">
                <a:pos x="40" y="0"/>
              </a:cxn>
              <a:cxn ang="0">
                <a:pos x="48" y="0"/>
              </a:cxn>
              <a:cxn ang="0">
                <a:pos x="54" y="0"/>
              </a:cxn>
              <a:cxn ang="0">
                <a:pos x="62" y="0"/>
              </a:cxn>
              <a:cxn ang="0">
                <a:pos x="68" y="0"/>
              </a:cxn>
              <a:cxn ang="0">
                <a:pos x="74" y="2"/>
              </a:cxn>
              <a:cxn ang="0">
                <a:pos x="79" y="4"/>
              </a:cxn>
              <a:cxn ang="0">
                <a:pos x="85" y="6"/>
              </a:cxn>
              <a:cxn ang="0">
                <a:pos x="91" y="9"/>
              </a:cxn>
              <a:cxn ang="0">
                <a:pos x="96" y="11"/>
              </a:cxn>
              <a:cxn ang="0">
                <a:pos x="99" y="15"/>
              </a:cxn>
              <a:cxn ang="0">
                <a:pos x="102" y="18"/>
              </a:cxn>
              <a:cxn ang="0">
                <a:pos x="105" y="22"/>
              </a:cxn>
              <a:cxn ang="0">
                <a:pos x="108" y="26"/>
              </a:cxn>
              <a:cxn ang="0">
                <a:pos x="108" y="29"/>
              </a:cxn>
              <a:cxn ang="0">
                <a:pos x="108" y="33"/>
              </a:cxn>
              <a:cxn ang="0">
                <a:pos x="108" y="39"/>
              </a:cxn>
              <a:cxn ang="0">
                <a:pos x="105" y="42"/>
              </a:cxn>
              <a:cxn ang="0">
                <a:pos x="105" y="46"/>
              </a:cxn>
              <a:cxn ang="0">
                <a:pos x="102" y="50"/>
              </a:cxn>
              <a:cxn ang="0">
                <a:pos x="96" y="53"/>
              </a:cxn>
              <a:cxn ang="0">
                <a:pos x="93" y="55"/>
              </a:cxn>
              <a:cxn ang="0">
                <a:pos x="88" y="57"/>
              </a:cxn>
              <a:cxn ang="0">
                <a:pos x="82" y="61"/>
              </a:cxn>
              <a:cxn ang="0">
                <a:pos x="77" y="62"/>
              </a:cxn>
              <a:cxn ang="0">
                <a:pos x="71" y="64"/>
              </a:cxn>
              <a:cxn ang="0">
                <a:pos x="65" y="64"/>
              </a:cxn>
              <a:cxn ang="0">
                <a:pos x="57" y="66"/>
              </a:cxn>
              <a:cxn ang="0">
                <a:pos x="51" y="66"/>
              </a:cxn>
              <a:cxn ang="0">
                <a:pos x="43" y="64"/>
              </a:cxn>
              <a:cxn ang="0">
                <a:pos x="37" y="64"/>
              </a:cxn>
              <a:cxn ang="0">
                <a:pos x="31" y="62"/>
              </a:cxn>
              <a:cxn ang="0">
                <a:pos x="26" y="61"/>
              </a:cxn>
              <a:cxn ang="0">
                <a:pos x="20" y="57"/>
              </a:cxn>
              <a:cxn ang="0">
                <a:pos x="15" y="55"/>
              </a:cxn>
              <a:cxn ang="0">
                <a:pos x="12" y="53"/>
              </a:cxn>
              <a:cxn ang="0">
                <a:pos x="6" y="50"/>
              </a:cxn>
              <a:cxn ang="0">
                <a:pos x="3" y="46"/>
              </a:cxn>
              <a:cxn ang="0">
                <a:pos x="3" y="42"/>
              </a:cxn>
              <a:cxn ang="0">
                <a:pos x="0" y="39"/>
              </a:cxn>
              <a:cxn ang="0">
                <a:pos x="0" y="33"/>
              </a:cxn>
            </a:cxnLst>
            <a:rect l="0" t="0" r="r" b="b"/>
            <a:pathLst>
              <a:path w="108" h="66">
                <a:moveTo>
                  <a:pt x="0" y="33"/>
                </a:moveTo>
                <a:lnTo>
                  <a:pt x="0" y="31"/>
                </a:lnTo>
                <a:lnTo>
                  <a:pt x="0" y="29"/>
                </a:lnTo>
                <a:lnTo>
                  <a:pt x="0" y="29"/>
                </a:lnTo>
                <a:lnTo>
                  <a:pt x="0" y="29"/>
                </a:lnTo>
                <a:lnTo>
                  <a:pt x="0" y="28"/>
                </a:lnTo>
                <a:lnTo>
                  <a:pt x="0" y="28"/>
                </a:lnTo>
                <a:lnTo>
                  <a:pt x="0" y="26"/>
                </a:lnTo>
                <a:lnTo>
                  <a:pt x="0" y="26"/>
                </a:lnTo>
                <a:lnTo>
                  <a:pt x="0" y="24"/>
                </a:lnTo>
                <a:lnTo>
                  <a:pt x="0" y="24"/>
                </a:lnTo>
                <a:lnTo>
                  <a:pt x="3" y="22"/>
                </a:lnTo>
                <a:lnTo>
                  <a:pt x="3" y="22"/>
                </a:lnTo>
                <a:lnTo>
                  <a:pt x="3" y="22"/>
                </a:lnTo>
                <a:lnTo>
                  <a:pt x="3" y="20"/>
                </a:lnTo>
                <a:lnTo>
                  <a:pt x="3" y="20"/>
                </a:lnTo>
                <a:lnTo>
                  <a:pt x="3" y="20"/>
                </a:lnTo>
                <a:lnTo>
                  <a:pt x="3" y="18"/>
                </a:lnTo>
                <a:lnTo>
                  <a:pt x="6" y="18"/>
                </a:lnTo>
                <a:lnTo>
                  <a:pt x="6" y="17"/>
                </a:lnTo>
                <a:lnTo>
                  <a:pt x="6" y="17"/>
                </a:lnTo>
                <a:lnTo>
                  <a:pt x="6" y="17"/>
                </a:lnTo>
                <a:lnTo>
                  <a:pt x="9" y="15"/>
                </a:lnTo>
                <a:lnTo>
                  <a:pt x="9" y="15"/>
                </a:lnTo>
                <a:lnTo>
                  <a:pt x="9" y="15"/>
                </a:lnTo>
                <a:lnTo>
                  <a:pt x="9" y="13"/>
                </a:lnTo>
                <a:lnTo>
                  <a:pt x="12" y="13"/>
                </a:lnTo>
                <a:lnTo>
                  <a:pt x="12" y="11"/>
                </a:lnTo>
                <a:lnTo>
                  <a:pt x="12" y="11"/>
                </a:lnTo>
                <a:lnTo>
                  <a:pt x="15" y="11"/>
                </a:lnTo>
                <a:lnTo>
                  <a:pt x="15" y="9"/>
                </a:lnTo>
                <a:lnTo>
                  <a:pt x="15" y="9"/>
                </a:lnTo>
                <a:lnTo>
                  <a:pt x="15" y="9"/>
                </a:lnTo>
                <a:lnTo>
                  <a:pt x="17" y="9"/>
                </a:lnTo>
                <a:lnTo>
                  <a:pt x="17" y="7"/>
                </a:lnTo>
                <a:lnTo>
                  <a:pt x="20" y="7"/>
                </a:lnTo>
                <a:lnTo>
                  <a:pt x="20" y="7"/>
                </a:lnTo>
                <a:lnTo>
                  <a:pt x="20" y="6"/>
                </a:lnTo>
                <a:lnTo>
                  <a:pt x="23" y="6"/>
                </a:lnTo>
                <a:lnTo>
                  <a:pt x="23" y="6"/>
                </a:lnTo>
                <a:lnTo>
                  <a:pt x="23" y="6"/>
                </a:lnTo>
                <a:lnTo>
                  <a:pt x="26" y="4"/>
                </a:lnTo>
                <a:lnTo>
                  <a:pt x="26" y="4"/>
                </a:lnTo>
                <a:lnTo>
                  <a:pt x="29" y="4"/>
                </a:lnTo>
                <a:lnTo>
                  <a:pt x="29" y="4"/>
                </a:lnTo>
                <a:lnTo>
                  <a:pt x="29" y="4"/>
                </a:lnTo>
                <a:lnTo>
                  <a:pt x="31" y="2"/>
                </a:lnTo>
                <a:lnTo>
                  <a:pt x="31" y="2"/>
                </a:lnTo>
                <a:lnTo>
                  <a:pt x="31" y="2"/>
                </a:lnTo>
                <a:lnTo>
                  <a:pt x="34" y="2"/>
                </a:lnTo>
                <a:lnTo>
                  <a:pt x="37" y="2"/>
                </a:lnTo>
                <a:lnTo>
                  <a:pt x="37" y="0"/>
                </a:lnTo>
                <a:lnTo>
                  <a:pt x="37" y="0"/>
                </a:lnTo>
                <a:lnTo>
                  <a:pt x="40" y="0"/>
                </a:lnTo>
                <a:lnTo>
                  <a:pt x="40" y="0"/>
                </a:lnTo>
                <a:lnTo>
                  <a:pt x="43" y="0"/>
                </a:lnTo>
                <a:lnTo>
                  <a:pt x="43" y="0"/>
                </a:lnTo>
                <a:lnTo>
                  <a:pt x="46" y="0"/>
                </a:lnTo>
                <a:lnTo>
                  <a:pt x="46" y="0"/>
                </a:lnTo>
                <a:lnTo>
                  <a:pt x="48" y="0"/>
                </a:lnTo>
                <a:lnTo>
                  <a:pt x="48" y="0"/>
                </a:lnTo>
                <a:lnTo>
                  <a:pt x="51" y="0"/>
                </a:lnTo>
                <a:lnTo>
                  <a:pt x="51" y="0"/>
                </a:lnTo>
                <a:lnTo>
                  <a:pt x="54" y="0"/>
                </a:lnTo>
                <a:lnTo>
                  <a:pt x="54" y="0"/>
                </a:lnTo>
                <a:lnTo>
                  <a:pt x="57" y="0"/>
                </a:lnTo>
                <a:lnTo>
                  <a:pt x="57" y="0"/>
                </a:lnTo>
                <a:lnTo>
                  <a:pt x="60" y="0"/>
                </a:lnTo>
                <a:lnTo>
                  <a:pt x="60" y="0"/>
                </a:lnTo>
                <a:lnTo>
                  <a:pt x="62" y="0"/>
                </a:lnTo>
                <a:lnTo>
                  <a:pt x="62" y="0"/>
                </a:lnTo>
                <a:lnTo>
                  <a:pt x="65" y="0"/>
                </a:lnTo>
                <a:lnTo>
                  <a:pt x="65" y="0"/>
                </a:lnTo>
                <a:lnTo>
                  <a:pt x="65" y="0"/>
                </a:lnTo>
                <a:lnTo>
                  <a:pt x="68" y="0"/>
                </a:lnTo>
                <a:lnTo>
                  <a:pt x="71" y="0"/>
                </a:lnTo>
                <a:lnTo>
                  <a:pt x="71" y="0"/>
                </a:lnTo>
                <a:lnTo>
                  <a:pt x="71" y="2"/>
                </a:lnTo>
                <a:lnTo>
                  <a:pt x="74" y="2"/>
                </a:lnTo>
                <a:lnTo>
                  <a:pt x="74" y="2"/>
                </a:lnTo>
                <a:lnTo>
                  <a:pt x="74" y="2"/>
                </a:lnTo>
                <a:lnTo>
                  <a:pt x="77" y="2"/>
                </a:lnTo>
                <a:lnTo>
                  <a:pt x="79" y="4"/>
                </a:lnTo>
                <a:lnTo>
                  <a:pt x="79" y="4"/>
                </a:lnTo>
                <a:lnTo>
                  <a:pt x="79" y="4"/>
                </a:lnTo>
                <a:lnTo>
                  <a:pt x="82" y="4"/>
                </a:lnTo>
                <a:lnTo>
                  <a:pt x="82" y="4"/>
                </a:lnTo>
                <a:lnTo>
                  <a:pt x="85" y="6"/>
                </a:lnTo>
                <a:lnTo>
                  <a:pt x="85" y="6"/>
                </a:lnTo>
                <a:lnTo>
                  <a:pt x="85" y="6"/>
                </a:lnTo>
                <a:lnTo>
                  <a:pt x="88" y="6"/>
                </a:lnTo>
                <a:lnTo>
                  <a:pt x="88" y="7"/>
                </a:lnTo>
                <a:lnTo>
                  <a:pt x="88" y="7"/>
                </a:lnTo>
                <a:lnTo>
                  <a:pt x="91" y="7"/>
                </a:lnTo>
                <a:lnTo>
                  <a:pt x="91" y="9"/>
                </a:lnTo>
                <a:lnTo>
                  <a:pt x="93" y="9"/>
                </a:lnTo>
                <a:lnTo>
                  <a:pt x="93" y="9"/>
                </a:lnTo>
                <a:lnTo>
                  <a:pt x="93" y="9"/>
                </a:lnTo>
                <a:lnTo>
                  <a:pt x="93" y="11"/>
                </a:lnTo>
                <a:lnTo>
                  <a:pt x="96" y="11"/>
                </a:lnTo>
                <a:lnTo>
                  <a:pt x="96" y="11"/>
                </a:lnTo>
                <a:lnTo>
                  <a:pt x="96" y="13"/>
                </a:lnTo>
                <a:lnTo>
                  <a:pt x="99" y="13"/>
                </a:lnTo>
                <a:lnTo>
                  <a:pt x="99" y="15"/>
                </a:lnTo>
                <a:lnTo>
                  <a:pt x="99" y="15"/>
                </a:lnTo>
                <a:lnTo>
                  <a:pt x="99" y="15"/>
                </a:lnTo>
                <a:lnTo>
                  <a:pt x="102" y="17"/>
                </a:lnTo>
                <a:lnTo>
                  <a:pt x="102" y="17"/>
                </a:lnTo>
                <a:lnTo>
                  <a:pt x="102" y="17"/>
                </a:lnTo>
                <a:lnTo>
                  <a:pt x="102" y="18"/>
                </a:lnTo>
                <a:lnTo>
                  <a:pt x="102" y="18"/>
                </a:lnTo>
                <a:lnTo>
                  <a:pt x="105" y="20"/>
                </a:lnTo>
                <a:lnTo>
                  <a:pt x="105" y="20"/>
                </a:lnTo>
                <a:lnTo>
                  <a:pt x="105" y="20"/>
                </a:lnTo>
                <a:lnTo>
                  <a:pt x="105" y="22"/>
                </a:lnTo>
                <a:lnTo>
                  <a:pt x="105" y="22"/>
                </a:lnTo>
                <a:lnTo>
                  <a:pt x="105" y="22"/>
                </a:lnTo>
                <a:lnTo>
                  <a:pt x="108" y="24"/>
                </a:lnTo>
                <a:lnTo>
                  <a:pt x="108" y="24"/>
                </a:lnTo>
                <a:lnTo>
                  <a:pt x="108" y="26"/>
                </a:lnTo>
                <a:lnTo>
                  <a:pt x="108" y="26"/>
                </a:lnTo>
                <a:lnTo>
                  <a:pt x="108" y="28"/>
                </a:lnTo>
                <a:lnTo>
                  <a:pt x="108" y="28"/>
                </a:lnTo>
                <a:lnTo>
                  <a:pt x="108" y="29"/>
                </a:lnTo>
                <a:lnTo>
                  <a:pt x="108" y="29"/>
                </a:lnTo>
                <a:lnTo>
                  <a:pt x="108" y="29"/>
                </a:lnTo>
                <a:lnTo>
                  <a:pt x="108" y="31"/>
                </a:lnTo>
                <a:lnTo>
                  <a:pt x="108" y="33"/>
                </a:lnTo>
                <a:lnTo>
                  <a:pt x="108" y="33"/>
                </a:lnTo>
                <a:lnTo>
                  <a:pt x="108" y="33"/>
                </a:lnTo>
                <a:lnTo>
                  <a:pt x="108" y="35"/>
                </a:lnTo>
                <a:lnTo>
                  <a:pt x="108" y="35"/>
                </a:lnTo>
                <a:lnTo>
                  <a:pt x="108" y="35"/>
                </a:lnTo>
                <a:lnTo>
                  <a:pt x="108" y="37"/>
                </a:lnTo>
                <a:lnTo>
                  <a:pt x="108" y="39"/>
                </a:lnTo>
                <a:lnTo>
                  <a:pt x="108" y="39"/>
                </a:lnTo>
                <a:lnTo>
                  <a:pt x="108" y="39"/>
                </a:lnTo>
                <a:lnTo>
                  <a:pt x="108" y="40"/>
                </a:lnTo>
                <a:lnTo>
                  <a:pt x="108" y="40"/>
                </a:lnTo>
                <a:lnTo>
                  <a:pt x="105" y="42"/>
                </a:lnTo>
                <a:lnTo>
                  <a:pt x="105" y="42"/>
                </a:lnTo>
                <a:lnTo>
                  <a:pt x="105" y="42"/>
                </a:lnTo>
                <a:lnTo>
                  <a:pt x="105" y="44"/>
                </a:lnTo>
                <a:lnTo>
                  <a:pt x="105" y="46"/>
                </a:lnTo>
                <a:lnTo>
                  <a:pt x="105" y="46"/>
                </a:lnTo>
                <a:lnTo>
                  <a:pt x="102" y="46"/>
                </a:lnTo>
                <a:lnTo>
                  <a:pt x="102" y="48"/>
                </a:lnTo>
                <a:lnTo>
                  <a:pt x="102" y="48"/>
                </a:lnTo>
                <a:lnTo>
                  <a:pt x="102" y="48"/>
                </a:lnTo>
                <a:lnTo>
                  <a:pt x="102" y="50"/>
                </a:lnTo>
                <a:lnTo>
                  <a:pt x="99" y="50"/>
                </a:lnTo>
                <a:lnTo>
                  <a:pt x="99" y="51"/>
                </a:lnTo>
                <a:lnTo>
                  <a:pt x="99" y="51"/>
                </a:lnTo>
                <a:lnTo>
                  <a:pt x="99" y="51"/>
                </a:lnTo>
                <a:lnTo>
                  <a:pt x="96" y="53"/>
                </a:lnTo>
                <a:lnTo>
                  <a:pt x="96" y="53"/>
                </a:lnTo>
                <a:lnTo>
                  <a:pt x="96" y="53"/>
                </a:lnTo>
                <a:lnTo>
                  <a:pt x="93" y="53"/>
                </a:lnTo>
                <a:lnTo>
                  <a:pt x="93" y="55"/>
                </a:lnTo>
                <a:lnTo>
                  <a:pt x="93" y="55"/>
                </a:lnTo>
                <a:lnTo>
                  <a:pt x="93" y="55"/>
                </a:lnTo>
                <a:lnTo>
                  <a:pt x="91" y="57"/>
                </a:lnTo>
                <a:lnTo>
                  <a:pt x="91" y="57"/>
                </a:lnTo>
                <a:lnTo>
                  <a:pt x="88" y="57"/>
                </a:lnTo>
                <a:lnTo>
                  <a:pt x="88" y="57"/>
                </a:lnTo>
                <a:lnTo>
                  <a:pt x="88" y="59"/>
                </a:lnTo>
                <a:lnTo>
                  <a:pt x="85" y="59"/>
                </a:lnTo>
                <a:lnTo>
                  <a:pt x="85" y="59"/>
                </a:lnTo>
                <a:lnTo>
                  <a:pt x="85" y="59"/>
                </a:lnTo>
                <a:lnTo>
                  <a:pt x="82" y="61"/>
                </a:lnTo>
                <a:lnTo>
                  <a:pt x="82" y="61"/>
                </a:lnTo>
                <a:lnTo>
                  <a:pt x="79" y="61"/>
                </a:lnTo>
                <a:lnTo>
                  <a:pt x="79" y="61"/>
                </a:lnTo>
                <a:lnTo>
                  <a:pt x="79" y="62"/>
                </a:lnTo>
                <a:lnTo>
                  <a:pt x="77" y="62"/>
                </a:lnTo>
                <a:lnTo>
                  <a:pt x="74" y="62"/>
                </a:lnTo>
                <a:lnTo>
                  <a:pt x="74" y="62"/>
                </a:lnTo>
                <a:lnTo>
                  <a:pt x="74" y="62"/>
                </a:lnTo>
                <a:lnTo>
                  <a:pt x="71" y="64"/>
                </a:lnTo>
                <a:lnTo>
                  <a:pt x="71" y="64"/>
                </a:lnTo>
                <a:lnTo>
                  <a:pt x="71" y="64"/>
                </a:lnTo>
                <a:lnTo>
                  <a:pt x="68" y="64"/>
                </a:lnTo>
                <a:lnTo>
                  <a:pt x="65" y="64"/>
                </a:lnTo>
                <a:lnTo>
                  <a:pt x="65" y="64"/>
                </a:lnTo>
                <a:lnTo>
                  <a:pt x="65" y="64"/>
                </a:lnTo>
                <a:lnTo>
                  <a:pt x="62" y="64"/>
                </a:lnTo>
                <a:lnTo>
                  <a:pt x="62" y="64"/>
                </a:lnTo>
                <a:lnTo>
                  <a:pt x="60" y="64"/>
                </a:lnTo>
                <a:lnTo>
                  <a:pt x="60" y="64"/>
                </a:lnTo>
                <a:lnTo>
                  <a:pt x="57" y="66"/>
                </a:lnTo>
                <a:lnTo>
                  <a:pt x="57" y="66"/>
                </a:lnTo>
                <a:lnTo>
                  <a:pt x="54" y="66"/>
                </a:lnTo>
                <a:lnTo>
                  <a:pt x="54" y="66"/>
                </a:lnTo>
                <a:lnTo>
                  <a:pt x="51" y="66"/>
                </a:lnTo>
                <a:lnTo>
                  <a:pt x="51" y="66"/>
                </a:lnTo>
                <a:lnTo>
                  <a:pt x="48" y="64"/>
                </a:lnTo>
                <a:lnTo>
                  <a:pt x="48" y="64"/>
                </a:lnTo>
                <a:lnTo>
                  <a:pt x="46" y="64"/>
                </a:lnTo>
                <a:lnTo>
                  <a:pt x="46" y="64"/>
                </a:lnTo>
                <a:lnTo>
                  <a:pt x="43" y="64"/>
                </a:lnTo>
                <a:lnTo>
                  <a:pt x="43" y="64"/>
                </a:lnTo>
                <a:lnTo>
                  <a:pt x="40" y="64"/>
                </a:lnTo>
                <a:lnTo>
                  <a:pt x="40" y="64"/>
                </a:lnTo>
                <a:lnTo>
                  <a:pt x="37" y="64"/>
                </a:lnTo>
                <a:lnTo>
                  <a:pt x="37" y="64"/>
                </a:lnTo>
                <a:lnTo>
                  <a:pt x="37" y="64"/>
                </a:lnTo>
                <a:lnTo>
                  <a:pt x="34" y="62"/>
                </a:lnTo>
                <a:lnTo>
                  <a:pt x="31" y="62"/>
                </a:lnTo>
                <a:lnTo>
                  <a:pt x="31" y="62"/>
                </a:lnTo>
                <a:lnTo>
                  <a:pt x="31" y="62"/>
                </a:lnTo>
                <a:lnTo>
                  <a:pt x="29" y="62"/>
                </a:lnTo>
                <a:lnTo>
                  <a:pt x="29" y="61"/>
                </a:lnTo>
                <a:lnTo>
                  <a:pt x="29" y="61"/>
                </a:lnTo>
                <a:lnTo>
                  <a:pt x="26" y="61"/>
                </a:lnTo>
                <a:lnTo>
                  <a:pt x="26" y="61"/>
                </a:lnTo>
                <a:lnTo>
                  <a:pt x="23" y="59"/>
                </a:lnTo>
                <a:lnTo>
                  <a:pt x="23" y="59"/>
                </a:lnTo>
                <a:lnTo>
                  <a:pt x="23" y="59"/>
                </a:lnTo>
                <a:lnTo>
                  <a:pt x="20" y="59"/>
                </a:lnTo>
                <a:lnTo>
                  <a:pt x="20" y="57"/>
                </a:lnTo>
                <a:lnTo>
                  <a:pt x="20" y="57"/>
                </a:lnTo>
                <a:lnTo>
                  <a:pt x="17" y="57"/>
                </a:lnTo>
                <a:lnTo>
                  <a:pt x="17" y="57"/>
                </a:lnTo>
                <a:lnTo>
                  <a:pt x="15" y="55"/>
                </a:lnTo>
                <a:lnTo>
                  <a:pt x="15" y="55"/>
                </a:lnTo>
                <a:lnTo>
                  <a:pt x="15" y="55"/>
                </a:lnTo>
                <a:lnTo>
                  <a:pt x="15" y="53"/>
                </a:lnTo>
                <a:lnTo>
                  <a:pt x="12" y="53"/>
                </a:lnTo>
                <a:lnTo>
                  <a:pt x="12" y="53"/>
                </a:lnTo>
                <a:lnTo>
                  <a:pt x="12" y="53"/>
                </a:lnTo>
                <a:lnTo>
                  <a:pt x="9" y="51"/>
                </a:lnTo>
                <a:lnTo>
                  <a:pt x="9" y="51"/>
                </a:lnTo>
                <a:lnTo>
                  <a:pt x="9" y="51"/>
                </a:lnTo>
                <a:lnTo>
                  <a:pt x="9" y="50"/>
                </a:lnTo>
                <a:lnTo>
                  <a:pt x="6" y="50"/>
                </a:lnTo>
                <a:lnTo>
                  <a:pt x="6" y="48"/>
                </a:lnTo>
                <a:lnTo>
                  <a:pt x="6" y="48"/>
                </a:lnTo>
                <a:lnTo>
                  <a:pt x="6" y="48"/>
                </a:lnTo>
                <a:lnTo>
                  <a:pt x="3" y="46"/>
                </a:lnTo>
                <a:lnTo>
                  <a:pt x="3" y="46"/>
                </a:lnTo>
                <a:lnTo>
                  <a:pt x="3" y="46"/>
                </a:lnTo>
                <a:lnTo>
                  <a:pt x="3" y="44"/>
                </a:lnTo>
                <a:lnTo>
                  <a:pt x="3" y="42"/>
                </a:lnTo>
                <a:lnTo>
                  <a:pt x="3" y="42"/>
                </a:lnTo>
                <a:lnTo>
                  <a:pt x="3" y="42"/>
                </a:lnTo>
                <a:lnTo>
                  <a:pt x="0" y="40"/>
                </a:lnTo>
                <a:lnTo>
                  <a:pt x="0" y="40"/>
                </a:lnTo>
                <a:lnTo>
                  <a:pt x="0" y="39"/>
                </a:lnTo>
                <a:lnTo>
                  <a:pt x="0" y="39"/>
                </a:lnTo>
                <a:lnTo>
                  <a:pt x="0" y="39"/>
                </a:lnTo>
                <a:lnTo>
                  <a:pt x="0" y="37"/>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1" name="Freeform 275"/>
          <p:cNvSpPr/>
          <p:nvPr/>
        </p:nvSpPr>
        <p:spPr bwMode="auto">
          <a:xfrm>
            <a:off x="4325979" y="3039860"/>
            <a:ext cx="146770" cy="98496"/>
          </a:xfrm>
          <a:custGeom>
            <a:avLst/>
            <a:gdLst/>
            <a:ahLst/>
            <a:cxnLst>
              <a:cxn ang="0">
                <a:pos x="0" y="30"/>
              </a:cxn>
              <a:cxn ang="0">
                <a:pos x="3" y="26"/>
              </a:cxn>
              <a:cxn ang="0">
                <a:pos x="3" y="22"/>
              </a:cxn>
              <a:cxn ang="0">
                <a:pos x="6" y="19"/>
              </a:cxn>
              <a:cxn ang="0">
                <a:pos x="8" y="15"/>
              </a:cxn>
              <a:cxn ang="0">
                <a:pos x="14" y="11"/>
              </a:cxn>
              <a:cxn ang="0">
                <a:pos x="20" y="9"/>
              </a:cxn>
              <a:cxn ang="0">
                <a:pos x="25" y="6"/>
              </a:cxn>
              <a:cxn ang="0">
                <a:pos x="28" y="4"/>
              </a:cxn>
              <a:cxn ang="0">
                <a:pos x="34" y="2"/>
              </a:cxn>
              <a:cxn ang="0">
                <a:pos x="42" y="2"/>
              </a:cxn>
              <a:cxn ang="0">
                <a:pos x="48" y="0"/>
              </a:cxn>
              <a:cxn ang="0">
                <a:pos x="54" y="0"/>
              </a:cxn>
              <a:cxn ang="0">
                <a:pos x="62" y="0"/>
              </a:cxn>
              <a:cxn ang="0">
                <a:pos x="68" y="2"/>
              </a:cxn>
              <a:cxn ang="0">
                <a:pos x="76" y="4"/>
              </a:cxn>
              <a:cxn ang="0">
                <a:pos x="82" y="4"/>
              </a:cxn>
              <a:cxn ang="0">
                <a:pos x="87" y="8"/>
              </a:cxn>
              <a:cxn ang="0">
                <a:pos x="93" y="9"/>
              </a:cxn>
              <a:cxn ang="0">
                <a:pos x="96" y="13"/>
              </a:cxn>
              <a:cxn ang="0">
                <a:pos x="99" y="15"/>
              </a:cxn>
              <a:cxn ang="0">
                <a:pos x="104" y="19"/>
              </a:cxn>
              <a:cxn ang="0">
                <a:pos x="107" y="22"/>
              </a:cxn>
              <a:cxn ang="0">
                <a:pos x="107" y="26"/>
              </a:cxn>
              <a:cxn ang="0">
                <a:pos x="110" y="30"/>
              </a:cxn>
              <a:cxn ang="0">
                <a:pos x="110" y="35"/>
              </a:cxn>
              <a:cxn ang="0">
                <a:pos x="107" y="39"/>
              </a:cxn>
              <a:cxn ang="0">
                <a:pos x="107" y="42"/>
              </a:cxn>
              <a:cxn ang="0">
                <a:pos x="104" y="46"/>
              </a:cxn>
              <a:cxn ang="0">
                <a:pos x="101" y="50"/>
              </a:cxn>
              <a:cxn ang="0">
                <a:pos x="99" y="53"/>
              </a:cxn>
              <a:cxn ang="0">
                <a:pos x="93" y="57"/>
              </a:cxn>
              <a:cxn ang="0">
                <a:pos x="90" y="59"/>
              </a:cxn>
              <a:cxn ang="0">
                <a:pos x="85" y="61"/>
              </a:cxn>
              <a:cxn ang="0">
                <a:pos x="76" y="64"/>
              </a:cxn>
              <a:cxn ang="0">
                <a:pos x="70" y="64"/>
              </a:cxn>
              <a:cxn ang="0">
                <a:pos x="65" y="66"/>
              </a:cxn>
              <a:cxn ang="0">
                <a:pos x="59" y="66"/>
              </a:cxn>
              <a:cxn ang="0">
                <a:pos x="51" y="66"/>
              </a:cxn>
              <a:cxn ang="0">
                <a:pos x="45" y="66"/>
              </a:cxn>
              <a:cxn ang="0">
                <a:pos x="39" y="64"/>
              </a:cxn>
              <a:cxn ang="0">
                <a:pos x="31" y="64"/>
              </a:cxn>
              <a:cxn ang="0">
                <a:pos x="25" y="61"/>
              </a:cxn>
              <a:cxn ang="0">
                <a:pos x="20" y="59"/>
              </a:cxn>
              <a:cxn ang="0">
                <a:pos x="17" y="57"/>
              </a:cxn>
              <a:cxn ang="0">
                <a:pos x="11" y="53"/>
              </a:cxn>
              <a:cxn ang="0">
                <a:pos x="8" y="50"/>
              </a:cxn>
              <a:cxn ang="0">
                <a:pos x="6" y="46"/>
              </a:cxn>
              <a:cxn ang="0">
                <a:pos x="3" y="42"/>
              </a:cxn>
              <a:cxn ang="0">
                <a:pos x="0" y="39"/>
              </a:cxn>
              <a:cxn ang="0">
                <a:pos x="0" y="35"/>
              </a:cxn>
            </a:cxnLst>
            <a:rect l="0" t="0" r="r" b="b"/>
            <a:pathLst>
              <a:path w="110" h="66">
                <a:moveTo>
                  <a:pt x="0" y="33"/>
                </a:moveTo>
                <a:lnTo>
                  <a:pt x="0" y="31"/>
                </a:lnTo>
                <a:lnTo>
                  <a:pt x="0" y="31"/>
                </a:lnTo>
                <a:lnTo>
                  <a:pt x="0" y="30"/>
                </a:lnTo>
                <a:lnTo>
                  <a:pt x="0" y="30"/>
                </a:lnTo>
                <a:lnTo>
                  <a:pt x="0" y="30"/>
                </a:lnTo>
                <a:lnTo>
                  <a:pt x="0" y="28"/>
                </a:lnTo>
                <a:lnTo>
                  <a:pt x="0" y="26"/>
                </a:lnTo>
                <a:lnTo>
                  <a:pt x="0" y="26"/>
                </a:lnTo>
                <a:lnTo>
                  <a:pt x="3" y="26"/>
                </a:lnTo>
                <a:lnTo>
                  <a:pt x="3" y="24"/>
                </a:lnTo>
                <a:lnTo>
                  <a:pt x="3" y="24"/>
                </a:lnTo>
                <a:lnTo>
                  <a:pt x="3" y="24"/>
                </a:lnTo>
                <a:lnTo>
                  <a:pt x="3" y="22"/>
                </a:lnTo>
                <a:lnTo>
                  <a:pt x="3" y="22"/>
                </a:lnTo>
                <a:lnTo>
                  <a:pt x="6" y="20"/>
                </a:lnTo>
                <a:lnTo>
                  <a:pt x="6" y="20"/>
                </a:lnTo>
                <a:lnTo>
                  <a:pt x="6" y="20"/>
                </a:lnTo>
                <a:lnTo>
                  <a:pt x="6" y="19"/>
                </a:lnTo>
                <a:lnTo>
                  <a:pt x="6" y="19"/>
                </a:lnTo>
                <a:lnTo>
                  <a:pt x="6" y="19"/>
                </a:lnTo>
                <a:lnTo>
                  <a:pt x="8" y="17"/>
                </a:lnTo>
                <a:lnTo>
                  <a:pt x="8" y="17"/>
                </a:lnTo>
                <a:lnTo>
                  <a:pt x="8" y="15"/>
                </a:lnTo>
                <a:lnTo>
                  <a:pt x="8" y="15"/>
                </a:lnTo>
                <a:lnTo>
                  <a:pt x="11" y="15"/>
                </a:lnTo>
                <a:lnTo>
                  <a:pt x="11" y="13"/>
                </a:lnTo>
                <a:lnTo>
                  <a:pt x="11" y="13"/>
                </a:lnTo>
                <a:lnTo>
                  <a:pt x="11" y="13"/>
                </a:lnTo>
                <a:lnTo>
                  <a:pt x="14" y="11"/>
                </a:lnTo>
                <a:lnTo>
                  <a:pt x="14" y="11"/>
                </a:lnTo>
                <a:lnTo>
                  <a:pt x="17" y="9"/>
                </a:lnTo>
                <a:lnTo>
                  <a:pt x="17" y="9"/>
                </a:lnTo>
                <a:lnTo>
                  <a:pt x="17" y="9"/>
                </a:lnTo>
                <a:lnTo>
                  <a:pt x="20" y="9"/>
                </a:lnTo>
                <a:lnTo>
                  <a:pt x="20" y="8"/>
                </a:lnTo>
                <a:lnTo>
                  <a:pt x="20" y="8"/>
                </a:lnTo>
                <a:lnTo>
                  <a:pt x="23" y="8"/>
                </a:lnTo>
                <a:lnTo>
                  <a:pt x="23" y="8"/>
                </a:lnTo>
                <a:lnTo>
                  <a:pt x="25" y="6"/>
                </a:lnTo>
                <a:lnTo>
                  <a:pt x="25" y="6"/>
                </a:lnTo>
                <a:lnTo>
                  <a:pt x="25" y="6"/>
                </a:lnTo>
                <a:lnTo>
                  <a:pt x="28" y="6"/>
                </a:lnTo>
                <a:lnTo>
                  <a:pt x="28" y="4"/>
                </a:lnTo>
                <a:lnTo>
                  <a:pt x="28" y="4"/>
                </a:lnTo>
                <a:lnTo>
                  <a:pt x="31" y="4"/>
                </a:lnTo>
                <a:lnTo>
                  <a:pt x="31" y="4"/>
                </a:lnTo>
                <a:lnTo>
                  <a:pt x="34" y="4"/>
                </a:lnTo>
                <a:lnTo>
                  <a:pt x="34" y="4"/>
                </a:lnTo>
                <a:lnTo>
                  <a:pt x="34" y="2"/>
                </a:lnTo>
                <a:lnTo>
                  <a:pt x="37" y="2"/>
                </a:lnTo>
                <a:lnTo>
                  <a:pt x="39" y="2"/>
                </a:lnTo>
                <a:lnTo>
                  <a:pt x="39" y="2"/>
                </a:lnTo>
                <a:lnTo>
                  <a:pt x="39" y="2"/>
                </a:lnTo>
                <a:lnTo>
                  <a:pt x="42" y="2"/>
                </a:lnTo>
                <a:lnTo>
                  <a:pt x="45" y="0"/>
                </a:lnTo>
                <a:lnTo>
                  <a:pt x="45" y="0"/>
                </a:lnTo>
                <a:lnTo>
                  <a:pt x="45" y="0"/>
                </a:lnTo>
                <a:lnTo>
                  <a:pt x="48" y="0"/>
                </a:lnTo>
                <a:lnTo>
                  <a:pt x="48" y="0"/>
                </a:lnTo>
                <a:lnTo>
                  <a:pt x="48" y="0"/>
                </a:lnTo>
                <a:lnTo>
                  <a:pt x="51" y="0"/>
                </a:lnTo>
                <a:lnTo>
                  <a:pt x="54" y="0"/>
                </a:lnTo>
                <a:lnTo>
                  <a:pt x="54" y="0"/>
                </a:lnTo>
                <a:lnTo>
                  <a:pt x="54" y="0"/>
                </a:lnTo>
                <a:lnTo>
                  <a:pt x="56" y="0"/>
                </a:lnTo>
                <a:lnTo>
                  <a:pt x="59" y="0"/>
                </a:lnTo>
                <a:lnTo>
                  <a:pt x="59" y="0"/>
                </a:lnTo>
                <a:lnTo>
                  <a:pt x="59" y="0"/>
                </a:lnTo>
                <a:lnTo>
                  <a:pt x="62" y="0"/>
                </a:lnTo>
                <a:lnTo>
                  <a:pt x="65" y="0"/>
                </a:lnTo>
                <a:lnTo>
                  <a:pt x="65" y="0"/>
                </a:lnTo>
                <a:lnTo>
                  <a:pt x="65" y="0"/>
                </a:lnTo>
                <a:lnTo>
                  <a:pt x="68" y="2"/>
                </a:lnTo>
                <a:lnTo>
                  <a:pt x="68" y="2"/>
                </a:lnTo>
                <a:lnTo>
                  <a:pt x="70" y="2"/>
                </a:lnTo>
                <a:lnTo>
                  <a:pt x="70" y="2"/>
                </a:lnTo>
                <a:lnTo>
                  <a:pt x="73" y="2"/>
                </a:lnTo>
                <a:lnTo>
                  <a:pt x="73" y="2"/>
                </a:lnTo>
                <a:lnTo>
                  <a:pt x="76" y="4"/>
                </a:lnTo>
                <a:lnTo>
                  <a:pt x="76" y="4"/>
                </a:lnTo>
                <a:lnTo>
                  <a:pt x="76" y="4"/>
                </a:lnTo>
                <a:lnTo>
                  <a:pt x="79" y="4"/>
                </a:lnTo>
                <a:lnTo>
                  <a:pt x="82" y="4"/>
                </a:lnTo>
                <a:lnTo>
                  <a:pt x="82" y="4"/>
                </a:lnTo>
                <a:lnTo>
                  <a:pt x="82" y="6"/>
                </a:lnTo>
                <a:lnTo>
                  <a:pt x="85" y="6"/>
                </a:lnTo>
                <a:lnTo>
                  <a:pt x="85" y="6"/>
                </a:lnTo>
                <a:lnTo>
                  <a:pt x="85" y="6"/>
                </a:lnTo>
                <a:lnTo>
                  <a:pt x="87" y="8"/>
                </a:lnTo>
                <a:lnTo>
                  <a:pt x="87" y="8"/>
                </a:lnTo>
                <a:lnTo>
                  <a:pt x="90" y="8"/>
                </a:lnTo>
                <a:lnTo>
                  <a:pt x="90" y="8"/>
                </a:lnTo>
                <a:lnTo>
                  <a:pt x="90" y="9"/>
                </a:lnTo>
                <a:lnTo>
                  <a:pt x="93" y="9"/>
                </a:lnTo>
                <a:lnTo>
                  <a:pt x="93" y="9"/>
                </a:lnTo>
                <a:lnTo>
                  <a:pt x="93" y="9"/>
                </a:lnTo>
                <a:lnTo>
                  <a:pt x="93" y="11"/>
                </a:lnTo>
                <a:lnTo>
                  <a:pt x="96" y="11"/>
                </a:lnTo>
                <a:lnTo>
                  <a:pt x="96" y="13"/>
                </a:lnTo>
                <a:lnTo>
                  <a:pt x="96" y="13"/>
                </a:lnTo>
                <a:lnTo>
                  <a:pt x="99" y="13"/>
                </a:lnTo>
                <a:lnTo>
                  <a:pt x="99" y="15"/>
                </a:lnTo>
                <a:lnTo>
                  <a:pt x="99" y="15"/>
                </a:lnTo>
                <a:lnTo>
                  <a:pt x="99" y="15"/>
                </a:lnTo>
                <a:lnTo>
                  <a:pt x="101" y="17"/>
                </a:lnTo>
                <a:lnTo>
                  <a:pt x="101" y="17"/>
                </a:lnTo>
                <a:lnTo>
                  <a:pt x="101" y="19"/>
                </a:lnTo>
                <a:lnTo>
                  <a:pt x="101" y="19"/>
                </a:lnTo>
                <a:lnTo>
                  <a:pt x="104" y="19"/>
                </a:lnTo>
                <a:lnTo>
                  <a:pt x="104" y="20"/>
                </a:lnTo>
                <a:lnTo>
                  <a:pt x="104" y="20"/>
                </a:lnTo>
                <a:lnTo>
                  <a:pt x="104" y="20"/>
                </a:lnTo>
                <a:lnTo>
                  <a:pt x="104" y="22"/>
                </a:lnTo>
                <a:lnTo>
                  <a:pt x="107" y="22"/>
                </a:lnTo>
                <a:lnTo>
                  <a:pt x="107" y="24"/>
                </a:lnTo>
                <a:lnTo>
                  <a:pt x="107" y="24"/>
                </a:lnTo>
                <a:lnTo>
                  <a:pt x="107" y="24"/>
                </a:lnTo>
                <a:lnTo>
                  <a:pt x="107" y="26"/>
                </a:lnTo>
                <a:lnTo>
                  <a:pt x="107" y="26"/>
                </a:lnTo>
                <a:lnTo>
                  <a:pt x="107" y="26"/>
                </a:lnTo>
                <a:lnTo>
                  <a:pt x="107" y="28"/>
                </a:lnTo>
                <a:lnTo>
                  <a:pt x="107" y="30"/>
                </a:lnTo>
                <a:lnTo>
                  <a:pt x="110" y="30"/>
                </a:lnTo>
                <a:lnTo>
                  <a:pt x="110" y="30"/>
                </a:lnTo>
                <a:lnTo>
                  <a:pt x="110" y="31"/>
                </a:lnTo>
                <a:lnTo>
                  <a:pt x="110" y="31"/>
                </a:lnTo>
                <a:lnTo>
                  <a:pt x="110" y="33"/>
                </a:lnTo>
                <a:lnTo>
                  <a:pt x="110" y="33"/>
                </a:lnTo>
                <a:lnTo>
                  <a:pt x="110" y="35"/>
                </a:lnTo>
                <a:lnTo>
                  <a:pt x="110" y="35"/>
                </a:lnTo>
                <a:lnTo>
                  <a:pt x="110" y="37"/>
                </a:lnTo>
                <a:lnTo>
                  <a:pt x="110" y="37"/>
                </a:lnTo>
                <a:lnTo>
                  <a:pt x="107" y="39"/>
                </a:lnTo>
                <a:lnTo>
                  <a:pt x="107" y="39"/>
                </a:lnTo>
                <a:lnTo>
                  <a:pt x="107" y="41"/>
                </a:lnTo>
                <a:lnTo>
                  <a:pt x="107" y="41"/>
                </a:lnTo>
                <a:lnTo>
                  <a:pt x="107" y="41"/>
                </a:lnTo>
                <a:lnTo>
                  <a:pt x="107" y="42"/>
                </a:lnTo>
                <a:lnTo>
                  <a:pt x="107" y="42"/>
                </a:lnTo>
                <a:lnTo>
                  <a:pt x="107" y="42"/>
                </a:lnTo>
                <a:lnTo>
                  <a:pt x="107" y="44"/>
                </a:lnTo>
                <a:lnTo>
                  <a:pt x="104" y="46"/>
                </a:lnTo>
                <a:lnTo>
                  <a:pt x="104" y="46"/>
                </a:lnTo>
                <a:lnTo>
                  <a:pt x="104" y="46"/>
                </a:lnTo>
                <a:lnTo>
                  <a:pt x="104" y="48"/>
                </a:lnTo>
                <a:lnTo>
                  <a:pt x="104" y="48"/>
                </a:lnTo>
                <a:lnTo>
                  <a:pt x="101" y="50"/>
                </a:lnTo>
                <a:lnTo>
                  <a:pt x="101" y="50"/>
                </a:lnTo>
                <a:lnTo>
                  <a:pt x="101" y="50"/>
                </a:lnTo>
                <a:lnTo>
                  <a:pt x="101" y="52"/>
                </a:lnTo>
                <a:lnTo>
                  <a:pt x="99" y="52"/>
                </a:lnTo>
                <a:lnTo>
                  <a:pt x="99" y="52"/>
                </a:lnTo>
                <a:lnTo>
                  <a:pt x="99" y="53"/>
                </a:lnTo>
                <a:lnTo>
                  <a:pt x="99" y="53"/>
                </a:lnTo>
                <a:lnTo>
                  <a:pt x="96" y="55"/>
                </a:lnTo>
                <a:lnTo>
                  <a:pt x="96" y="55"/>
                </a:lnTo>
                <a:lnTo>
                  <a:pt x="96" y="55"/>
                </a:lnTo>
                <a:lnTo>
                  <a:pt x="93" y="55"/>
                </a:lnTo>
                <a:lnTo>
                  <a:pt x="93" y="57"/>
                </a:lnTo>
                <a:lnTo>
                  <a:pt x="93" y="57"/>
                </a:lnTo>
                <a:lnTo>
                  <a:pt x="93" y="57"/>
                </a:lnTo>
                <a:lnTo>
                  <a:pt x="90" y="59"/>
                </a:lnTo>
                <a:lnTo>
                  <a:pt x="90" y="59"/>
                </a:lnTo>
                <a:lnTo>
                  <a:pt x="90" y="59"/>
                </a:lnTo>
                <a:lnTo>
                  <a:pt x="87" y="59"/>
                </a:lnTo>
                <a:lnTo>
                  <a:pt x="87" y="61"/>
                </a:lnTo>
                <a:lnTo>
                  <a:pt x="85" y="61"/>
                </a:lnTo>
                <a:lnTo>
                  <a:pt x="85" y="61"/>
                </a:lnTo>
                <a:lnTo>
                  <a:pt x="85" y="61"/>
                </a:lnTo>
                <a:lnTo>
                  <a:pt x="82" y="63"/>
                </a:lnTo>
                <a:lnTo>
                  <a:pt x="82" y="63"/>
                </a:lnTo>
                <a:lnTo>
                  <a:pt x="82" y="63"/>
                </a:lnTo>
                <a:lnTo>
                  <a:pt x="79" y="63"/>
                </a:lnTo>
                <a:lnTo>
                  <a:pt x="76" y="64"/>
                </a:lnTo>
                <a:lnTo>
                  <a:pt x="76" y="64"/>
                </a:lnTo>
                <a:lnTo>
                  <a:pt x="76" y="64"/>
                </a:lnTo>
                <a:lnTo>
                  <a:pt x="73" y="64"/>
                </a:lnTo>
                <a:lnTo>
                  <a:pt x="73" y="64"/>
                </a:lnTo>
                <a:lnTo>
                  <a:pt x="70" y="64"/>
                </a:lnTo>
                <a:lnTo>
                  <a:pt x="70" y="64"/>
                </a:lnTo>
                <a:lnTo>
                  <a:pt x="68" y="66"/>
                </a:lnTo>
                <a:lnTo>
                  <a:pt x="68" y="66"/>
                </a:lnTo>
                <a:lnTo>
                  <a:pt x="65" y="66"/>
                </a:lnTo>
                <a:lnTo>
                  <a:pt x="65" y="66"/>
                </a:lnTo>
                <a:lnTo>
                  <a:pt x="65" y="66"/>
                </a:lnTo>
                <a:lnTo>
                  <a:pt x="62" y="66"/>
                </a:lnTo>
                <a:lnTo>
                  <a:pt x="59" y="66"/>
                </a:lnTo>
                <a:lnTo>
                  <a:pt x="59" y="66"/>
                </a:lnTo>
                <a:lnTo>
                  <a:pt x="59" y="66"/>
                </a:lnTo>
                <a:lnTo>
                  <a:pt x="56" y="66"/>
                </a:lnTo>
                <a:lnTo>
                  <a:pt x="54" y="66"/>
                </a:lnTo>
                <a:lnTo>
                  <a:pt x="54" y="66"/>
                </a:lnTo>
                <a:lnTo>
                  <a:pt x="54" y="66"/>
                </a:lnTo>
                <a:lnTo>
                  <a:pt x="51" y="66"/>
                </a:lnTo>
                <a:lnTo>
                  <a:pt x="48" y="66"/>
                </a:lnTo>
                <a:lnTo>
                  <a:pt x="48" y="66"/>
                </a:lnTo>
                <a:lnTo>
                  <a:pt x="48" y="66"/>
                </a:lnTo>
                <a:lnTo>
                  <a:pt x="45" y="66"/>
                </a:lnTo>
                <a:lnTo>
                  <a:pt x="45" y="66"/>
                </a:lnTo>
                <a:lnTo>
                  <a:pt x="45" y="66"/>
                </a:lnTo>
                <a:lnTo>
                  <a:pt x="42" y="66"/>
                </a:lnTo>
                <a:lnTo>
                  <a:pt x="39" y="66"/>
                </a:lnTo>
                <a:lnTo>
                  <a:pt x="39" y="64"/>
                </a:lnTo>
                <a:lnTo>
                  <a:pt x="39" y="64"/>
                </a:lnTo>
                <a:lnTo>
                  <a:pt x="37" y="64"/>
                </a:lnTo>
                <a:lnTo>
                  <a:pt x="34" y="64"/>
                </a:lnTo>
                <a:lnTo>
                  <a:pt x="34" y="64"/>
                </a:lnTo>
                <a:lnTo>
                  <a:pt x="34" y="64"/>
                </a:lnTo>
                <a:lnTo>
                  <a:pt x="31" y="64"/>
                </a:lnTo>
                <a:lnTo>
                  <a:pt x="31" y="63"/>
                </a:lnTo>
                <a:lnTo>
                  <a:pt x="28" y="63"/>
                </a:lnTo>
                <a:lnTo>
                  <a:pt x="28" y="63"/>
                </a:lnTo>
                <a:lnTo>
                  <a:pt x="28" y="63"/>
                </a:lnTo>
                <a:lnTo>
                  <a:pt x="25" y="61"/>
                </a:lnTo>
                <a:lnTo>
                  <a:pt x="25" y="61"/>
                </a:lnTo>
                <a:lnTo>
                  <a:pt x="25" y="61"/>
                </a:lnTo>
                <a:lnTo>
                  <a:pt x="23" y="61"/>
                </a:lnTo>
                <a:lnTo>
                  <a:pt x="23" y="59"/>
                </a:lnTo>
                <a:lnTo>
                  <a:pt x="20" y="59"/>
                </a:lnTo>
                <a:lnTo>
                  <a:pt x="20" y="59"/>
                </a:lnTo>
                <a:lnTo>
                  <a:pt x="20" y="59"/>
                </a:lnTo>
                <a:lnTo>
                  <a:pt x="17" y="57"/>
                </a:lnTo>
                <a:lnTo>
                  <a:pt x="17" y="57"/>
                </a:lnTo>
                <a:lnTo>
                  <a:pt x="17" y="57"/>
                </a:lnTo>
                <a:lnTo>
                  <a:pt x="14" y="55"/>
                </a:lnTo>
                <a:lnTo>
                  <a:pt x="14" y="55"/>
                </a:lnTo>
                <a:lnTo>
                  <a:pt x="11" y="55"/>
                </a:lnTo>
                <a:lnTo>
                  <a:pt x="11" y="55"/>
                </a:lnTo>
                <a:lnTo>
                  <a:pt x="11" y="53"/>
                </a:lnTo>
                <a:lnTo>
                  <a:pt x="11" y="53"/>
                </a:lnTo>
                <a:lnTo>
                  <a:pt x="8" y="52"/>
                </a:lnTo>
                <a:lnTo>
                  <a:pt x="8" y="52"/>
                </a:lnTo>
                <a:lnTo>
                  <a:pt x="8" y="52"/>
                </a:lnTo>
                <a:lnTo>
                  <a:pt x="8" y="50"/>
                </a:lnTo>
                <a:lnTo>
                  <a:pt x="6" y="50"/>
                </a:lnTo>
                <a:lnTo>
                  <a:pt x="6" y="50"/>
                </a:lnTo>
                <a:lnTo>
                  <a:pt x="6" y="48"/>
                </a:lnTo>
                <a:lnTo>
                  <a:pt x="6" y="48"/>
                </a:lnTo>
                <a:lnTo>
                  <a:pt x="6" y="46"/>
                </a:lnTo>
                <a:lnTo>
                  <a:pt x="6" y="46"/>
                </a:lnTo>
                <a:lnTo>
                  <a:pt x="3" y="46"/>
                </a:lnTo>
                <a:lnTo>
                  <a:pt x="3" y="44"/>
                </a:lnTo>
                <a:lnTo>
                  <a:pt x="3" y="42"/>
                </a:lnTo>
                <a:lnTo>
                  <a:pt x="3" y="42"/>
                </a:lnTo>
                <a:lnTo>
                  <a:pt x="3" y="42"/>
                </a:lnTo>
                <a:lnTo>
                  <a:pt x="3" y="41"/>
                </a:lnTo>
                <a:lnTo>
                  <a:pt x="0" y="41"/>
                </a:lnTo>
                <a:lnTo>
                  <a:pt x="0" y="41"/>
                </a:lnTo>
                <a:lnTo>
                  <a:pt x="0" y="39"/>
                </a:lnTo>
                <a:lnTo>
                  <a:pt x="0" y="39"/>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2" name="Freeform 276"/>
          <p:cNvSpPr/>
          <p:nvPr/>
        </p:nvSpPr>
        <p:spPr bwMode="auto">
          <a:xfrm>
            <a:off x="4325979" y="2862268"/>
            <a:ext cx="146770" cy="98496"/>
          </a:xfrm>
          <a:custGeom>
            <a:avLst/>
            <a:gdLst/>
            <a:ahLst/>
            <a:cxnLst>
              <a:cxn ang="0">
                <a:pos x="0" y="29"/>
              </a:cxn>
              <a:cxn ang="0">
                <a:pos x="3" y="26"/>
              </a:cxn>
              <a:cxn ang="0">
                <a:pos x="3" y="22"/>
              </a:cxn>
              <a:cxn ang="0">
                <a:pos x="6" y="18"/>
              </a:cxn>
              <a:cxn ang="0">
                <a:pos x="8" y="15"/>
              </a:cxn>
              <a:cxn ang="0">
                <a:pos x="14" y="11"/>
              </a:cxn>
              <a:cxn ang="0">
                <a:pos x="20" y="9"/>
              </a:cxn>
              <a:cxn ang="0">
                <a:pos x="25" y="6"/>
              </a:cxn>
              <a:cxn ang="0">
                <a:pos x="28" y="4"/>
              </a:cxn>
              <a:cxn ang="0">
                <a:pos x="34" y="2"/>
              </a:cxn>
              <a:cxn ang="0">
                <a:pos x="42" y="2"/>
              </a:cxn>
              <a:cxn ang="0">
                <a:pos x="48" y="0"/>
              </a:cxn>
              <a:cxn ang="0">
                <a:pos x="54" y="0"/>
              </a:cxn>
              <a:cxn ang="0">
                <a:pos x="62" y="0"/>
              </a:cxn>
              <a:cxn ang="0">
                <a:pos x="68" y="2"/>
              </a:cxn>
              <a:cxn ang="0">
                <a:pos x="76" y="4"/>
              </a:cxn>
              <a:cxn ang="0">
                <a:pos x="82" y="4"/>
              </a:cxn>
              <a:cxn ang="0">
                <a:pos x="87" y="7"/>
              </a:cxn>
              <a:cxn ang="0">
                <a:pos x="93" y="9"/>
              </a:cxn>
              <a:cxn ang="0">
                <a:pos x="96" y="13"/>
              </a:cxn>
              <a:cxn ang="0">
                <a:pos x="99" y="15"/>
              </a:cxn>
              <a:cxn ang="0">
                <a:pos x="104" y="18"/>
              </a:cxn>
              <a:cxn ang="0">
                <a:pos x="107" y="22"/>
              </a:cxn>
              <a:cxn ang="0">
                <a:pos x="107" y="28"/>
              </a:cxn>
              <a:cxn ang="0">
                <a:pos x="110" y="29"/>
              </a:cxn>
              <a:cxn ang="0">
                <a:pos x="110" y="35"/>
              </a:cxn>
              <a:cxn ang="0">
                <a:pos x="107" y="39"/>
              </a:cxn>
              <a:cxn ang="0">
                <a:pos x="107" y="44"/>
              </a:cxn>
              <a:cxn ang="0">
                <a:pos x="104" y="46"/>
              </a:cxn>
              <a:cxn ang="0">
                <a:pos x="101" y="50"/>
              </a:cxn>
              <a:cxn ang="0">
                <a:pos x="99" y="53"/>
              </a:cxn>
              <a:cxn ang="0">
                <a:pos x="93" y="57"/>
              </a:cxn>
              <a:cxn ang="0">
                <a:pos x="90" y="59"/>
              </a:cxn>
              <a:cxn ang="0">
                <a:pos x="85" y="61"/>
              </a:cxn>
              <a:cxn ang="0">
                <a:pos x="76" y="64"/>
              </a:cxn>
              <a:cxn ang="0">
                <a:pos x="70" y="64"/>
              </a:cxn>
              <a:cxn ang="0">
                <a:pos x="65" y="66"/>
              </a:cxn>
              <a:cxn ang="0">
                <a:pos x="59" y="66"/>
              </a:cxn>
              <a:cxn ang="0">
                <a:pos x="51" y="66"/>
              </a:cxn>
              <a:cxn ang="0">
                <a:pos x="45" y="66"/>
              </a:cxn>
              <a:cxn ang="0">
                <a:pos x="39" y="64"/>
              </a:cxn>
              <a:cxn ang="0">
                <a:pos x="31" y="64"/>
              </a:cxn>
              <a:cxn ang="0">
                <a:pos x="25" y="61"/>
              </a:cxn>
              <a:cxn ang="0">
                <a:pos x="20" y="59"/>
              </a:cxn>
              <a:cxn ang="0">
                <a:pos x="17" y="57"/>
              </a:cxn>
              <a:cxn ang="0">
                <a:pos x="11" y="53"/>
              </a:cxn>
              <a:cxn ang="0">
                <a:pos x="8" y="50"/>
              </a:cxn>
              <a:cxn ang="0">
                <a:pos x="6" y="46"/>
              </a:cxn>
              <a:cxn ang="0">
                <a:pos x="3" y="44"/>
              </a:cxn>
              <a:cxn ang="0">
                <a:pos x="0" y="39"/>
              </a:cxn>
              <a:cxn ang="0">
                <a:pos x="0" y="35"/>
              </a:cxn>
            </a:cxnLst>
            <a:rect l="0" t="0" r="r" b="b"/>
            <a:pathLst>
              <a:path w="110" h="66">
                <a:moveTo>
                  <a:pt x="0" y="33"/>
                </a:moveTo>
                <a:lnTo>
                  <a:pt x="0" y="33"/>
                </a:lnTo>
                <a:lnTo>
                  <a:pt x="0" y="31"/>
                </a:lnTo>
                <a:lnTo>
                  <a:pt x="0" y="29"/>
                </a:lnTo>
                <a:lnTo>
                  <a:pt x="0" y="29"/>
                </a:lnTo>
                <a:lnTo>
                  <a:pt x="0" y="29"/>
                </a:lnTo>
                <a:lnTo>
                  <a:pt x="0" y="28"/>
                </a:lnTo>
                <a:lnTo>
                  <a:pt x="0" y="28"/>
                </a:lnTo>
                <a:lnTo>
                  <a:pt x="0" y="28"/>
                </a:lnTo>
                <a:lnTo>
                  <a:pt x="3" y="26"/>
                </a:lnTo>
                <a:lnTo>
                  <a:pt x="3" y="24"/>
                </a:lnTo>
                <a:lnTo>
                  <a:pt x="3" y="24"/>
                </a:lnTo>
                <a:lnTo>
                  <a:pt x="3" y="24"/>
                </a:lnTo>
                <a:lnTo>
                  <a:pt x="3" y="22"/>
                </a:lnTo>
                <a:lnTo>
                  <a:pt x="3" y="22"/>
                </a:lnTo>
                <a:lnTo>
                  <a:pt x="6" y="20"/>
                </a:lnTo>
                <a:lnTo>
                  <a:pt x="6" y="20"/>
                </a:lnTo>
                <a:lnTo>
                  <a:pt x="6" y="20"/>
                </a:lnTo>
                <a:lnTo>
                  <a:pt x="6" y="18"/>
                </a:lnTo>
                <a:lnTo>
                  <a:pt x="6" y="18"/>
                </a:lnTo>
                <a:lnTo>
                  <a:pt x="6" y="18"/>
                </a:lnTo>
                <a:lnTo>
                  <a:pt x="8" y="17"/>
                </a:lnTo>
                <a:lnTo>
                  <a:pt x="8" y="17"/>
                </a:lnTo>
                <a:lnTo>
                  <a:pt x="8" y="15"/>
                </a:lnTo>
                <a:lnTo>
                  <a:pt x="8" y="15"/>
                </a:lnTo>
                <a:lnTo>
                  <a:pt x="11" y="15"/>
                </a:lnTo>
                <a:lnTo>
                  <a:pt x="11" y="13"/>
                </a:lnTo>
                <a:lnTo>
                  <a:pt x="11" y="13"/>
                </a:lnTo>
                <a:lnTo>
                  <a:pt x="11" y="13"/>
                </a:lnTo>
                <a:lnTo>
                  <a:pt x="14" y="11"/>
                </a:lnTo>
                <a:lnTo>
                  <a:pt x="14" y="11"/>
                </a:lnTo>
                <a:lnTo>
                  <a:pt x="17" y="11"/>
                </a:lnTo>
                <a:lnTo>
                  <a:pt x="17" y="11"/>
                </a:lnTo>
                <a:lnTo>
                  <a:pt x="17" y="9"/>
                </a:lnTo>
                <a:lnTo>
                  <a:pt x="20" y="9"/>
                </a:lnTo>
                <a:lnTo>
                  <a:pt x="20" y="7"/>
                </a:lnTo>
                <a:lnTo>
                  <a:pt x="20" y="7"/>
                </a:lnTo>
                <a:lnTo>
                  <a:pt x="23" y="7"/>
                </a:lnTo>
                <a:lnTo>
                  <a:pt x="23" y="7"/>
                </a:lnTo>
                <a:lnTo>
                  <a:pt x="25" y="6"/>
                </a:lnTo>
                <a:lnTo>
                  <a:pt x="25" y="6"/>
                </a:lnTo>
                <a:lnTo>
                  <a:pt x="25" y="6"/>
                </a:lnTo>
                <a:lnTo>
                  <a:pt x="28" y="6"/>
                </a:lnTo>
                <a:lnTo>
                  <a:pt x="28" y="4"/>
                </a:lnTo>
                <a:lnTo>
                  <a:pt x="28" y="4"/>
                </a:lnTo>
                <a:lnTo>
                  <a:pt x="31" y="4"/>
                </a:lnTo>
                <a:lnTo>
                  <a:pt x="31" y="4"/>
                </a:lnTo>
                <a:lnTo>
                  <a:pt x="34" y="4"/>
                </a:lnTo>
                <a:lnTo>
                  <a:pt x="34" y="4"/>
                </a:lnTo>
                <a:lnTo>
                  <a:pt x="34" y="2"/>
                </a:lnTo>
                <a:lnTo>
                  <a:pt x="37" y="2"/>
                </a:lnTo>
                <a:lnTo>
                  <a:pt x="39" y="2"/>
                </a:lnTo>
                <a:lnTo>
                  <a:pt x="39" y="2"/>
                </a:lnTo>
                <a:lnTo>
                  <a:pt x="39" y="2"/>
                </a:lnTo>
                <a:lnTo>
                  <a:pt x="42" y="2"/>
                </a:lnTo>
                <a:lnTo>
                  <a:pt x="45" y="2"/>
                </a:lnTo>
                <a:lnTo>
                  <a:pt x="45" y="2"/>
                </a:lnTo>
                <a:lnTo>
                  <a:pt x="45" y="0"/>
                </a:lnTo>
                <a:lnTo>
                  <a:pt x="48" y="0"/>
                </a:lnTo>
                <a:lnTo>
                  <a:pt x="48" y="0"/>
                </a:lnTo>
                <a:lnTo>
                  <a:pt x="48" y="0"/>
                </a:lnTo>
                <a:lnTo>
                  <a:pt x="51" y="0"/>
                </a:lnTo>
                <a:lnTo>
                  <a:pt x="54" y="0"/>
                </a:lnTo>
                <a:lnTo>
                  <a:pt x="54" y="0"/>
                </a:lnTo>
                <a:lnTo>
                  <a:pt x="54" y="0"/>
                </a:lnTo>
                <a:lnTo>
                  <a:pt x="56" y="0"/>
                </a:lnTo>
                <a:lnTo>
                  <a:pt x="59" y="0"/>
                </a:lnTo>
                <a:lnTo>
                  <a:pt x="59" y="0"/>
                </a:lnTo>
                <a:lnTo>
                  <a:pt x="59" y="0"/>
                </a:lnTo>
                <a:lnTo>
                  <a:pt x="62" y="0"/>
                </a:lnTo>
                <a:lnTo>
                  <a:pt x="65" y="0"/>
                </a:lnTo>
                <a:lnTo>
                  <a:pt x="65" y="2"/>
                </a:lnTo>
                <a:lnTo>
                  <a:pt x="65" y="2"/>
                </a:lnTo>
                <a:lnTo>
                  <a:pt x="68" y="2"/>
                </a:lnTo>
                <a:lnTo>
                  <a:pt x="68" y="2"/>
                </a:lnTo>
                <a:lnTo>
                  <a:pt x="70" y="2"/>
                </a:lnTo>
                <a:lnTo>
                  <a:pt x="70" y="2"/>
                </a:lnTo>
                <a:lnTo>
                  <a:pt x="73" y="2"/>
                </a:lnTo>
                <a:lnTo>
                  <a:pt x="73" y="2"/>
                </a:lnTo>
                <a:lnTo>
                  <a:pt x="76" y="4"/>
                </a:lnTo>
                <a:lnTo>
                  <a:pt x="76" y="4"/>
                </a:lnTo>
                <a:lnTo>
                  <a:pt x="76" y="4"/>
                </a:lnTo>
                <a:lnTo>
                  <a:pt x="79" y="4"/>
                </a:lnTo>
                <a:lnTo>
                  <a:pt x="82" y="4"/>
                </a:lnTo>
                <a:lnTo>
                  <a:pt x="82" y="4"/>
                </a:lnTo>
                <a:lnTo>
                  <a:pt x="82" y="6"/>
                </a:lnTo>
                <a:lnTo>
                  <a:pt x="85" y="6"/>
                </a:lnTo>
                <a:lnTo>
                  <a:pt x="85" y="6"/>
                </a:lnTo>
                <a:lnTo>
                  <a:pt x="85" y="6"/>
                </a:lnTo>
                <a:lnTo>
                  <a:pt x="87" y="7"/>
                </a:lnTo>
                <a:lnTo>
                  <a:pt x="87" y="7"/>
                </a:lnTo>
                <a:lnTo>
                  <a:pt x="90" y="7"/>
                </a:lnTo>
                <a:lnTo>
                  <a:pt x="90" y="7"/>
                </a:lnTo>
                <a:lnTo>
                  <a:pt x="90" y="9"/>
                </a:lnTo>
                <a:lnTo>
                  <a:pt x="93" y="9"/>
                </a:lnTo>
                <a:lnTo>
                  <a:pt x="93" y="11"/>
                </a:lnTo>
                <a:lnTo>
                  <a:pt x="93" y="11"/>
                </a:lnTo>
                <a:lnTo>
                  <a:pt x="93" y="11"/>
                </a:lnTo>
                <a:lnTo>
                  <a:pt x="96" y="11"/>
                </a:lnTo>
                <a:lnTo>
                  <a:pt x="96" y="13"/>
                </a:lnTo>
                <a:lnTo>
                  <a:pt x="96" y="13"/>
                </a:lnTo>
                <a:lnTo>
                  <a:pt x="99" y="13"/>
                </a:lnTo>
                <a:lnTo>
                  <a:pt x="99" y="15"/>
                </a:lnTo>
                <a:lnTo>
                  <a:pt x="99" y="15"/>
                </a:lnTo>
                <a:lnTo>
                  <a:pt x="99" y="15"/>
                </a:lnTo>
                <a:lnTo>
                  <a:pt x="101" y="17"/>
                </a:lnTo>
                <a:lnTo>
                  <a:pt x="101" y="17"/>
                </a:lnTo>
                <a:lnTo>
                  <a:pt x="101" y="18"/>
                </a:lnTo>
                <a:lnTo>
                  <a:pt x="101" y="18"/>
                </a:lnTo>
                <a:lnTo>
                  <a:pt x="104" y="18"/>
                </a:lnTo>
                <a:lnTo>
                  <a:pt x="104" y="20"/>
                </a:lnTo>
                <a:lnTo>
                  <a:pt x="104" y="20"/>
                </a:lnTo>
                <a:lnTo>
                  <a:pt x="104" y="20"/>
                </a:lnTo>
                <a:lnTo>
                  <a:pt x="104" y="22"/>
                </a:lnTo>
                <a:lnTo>
                  <a:pt x="107" y="22"/>
                </a:lnTo>
                <a:lnTo>
                  <a:pt x="107" y="24"/>
                </a:lnTo>
                <a:lnTo>
                  <a:pt x="107" y="24"/>
                </a:lnTo>
                <a:lnTo>
                  <a:pt x="107" y="24"/>
                </a:lnTo>
                <a:lnTo>
                  <a:pt x="107" y="26"/>
                </a:lnTo>
                <a:lnTo>
                  <a:pt x="107" y="28"/>
                </a:lnTo>
                <a:lnTo>
                  <a:pt x="107" y="28"/>
                </a:lnTo>
                <a:lnTo>
                  <a:pt x="107" y="28"/>
                </a:lnTo>
                <a:lnTo>
                  <a:pt x="107" y="29"/>
                </a:lnTo>
                <a:lnTo>
                  <a:pt x="110" y="29"/>
                </a:lnTo>
                <a:lnTo>
                  <a:pt x="110" y="29"/>
                </a:lnTo>
                <a:lnTo>
                  <a:pt x="110" y="31"/>
                </a:lnTo>
                <a:lnTo>
                  <a:pt x="110" y="33"/>
                </a:lnTo>
                <a:lnTo>
                  <a:pt x="110" y="33"/>
                </a:lnTo>
                <a:lnTo>
                  <a:pt x="110" y="33"/>
                </a:lnTo>
                <a:lnTo>
                  <a:pt x="110" y="35"/>
                </a:lnTo>
                <a:lnTo>
                  <a:pt x="110" y="35"/>
                </a:lnTo>
                <a:lnTo>
                  <a:pt x="110" y="37"/>
                </a:lnTo>
                <a:lnTo>
                  <a:pt x="110" y="37"/>
                </a:lnTo>
                <a:lnTo>
                  <a:pt x="107" y="39"/>
                </a:lnTo>
                <a:lnTo>
                  <a:pt x="107" y="39"/>
                </a:lnTo>
                <a:lnTo>
                  <a:pt x="107" y="40"/>
                </a:lnTo>
                <a:lnTo>
                  <a:pt x="107" y="40"/>
                </a:lnTo>
                <a:lnTo>
                  <a:pt x="107" y="40"/>
                </a:lnTo>
                <a:lnTo>
                  <a:pt x="107" y="42"/>
                </a:lnTo>
                <a:lnTo>
                  <a:pt x="107" y="44"/>
                </a:lnTo>
                <a:lnTo>
                  <a:pt x="107" y="44"/>
                </a:lnTo>
                <a:lnTo>
                  <a:pt x="107" y="44"/>
                </a:lnTo>
                <a:lnTo>
                  <a:pt x="104" y="46"/>
                </a:lnTo>
                <a:lnTo>
                  <a:pt x="104" y="46"/>
                </a:lnTo>
                <a:lnTo>
                  <a:pt x="104" y="46"/>
                </a:lnTo>
                <a:lnTo>
                  <a:pt x="104" y="48"/>
                </a:lnTo>
                <a:lnTo>
                  <a:pt x="104" y="48"/>
                </a:lnTo>
                <a:lnTo>
                  <a:pt x="101" y="50"/>
                </a:lnTo>
                <a:lnTo>
                  <a:pt x="101" y="50"/>
                </a:lnTo>
                <a:lnTo>
                  <a:pt x="101" y="50"/>
                </a:lnTo>
                <a:lnTo>
                  <a:pt x="101" y="51"/>
                </a:lnTo>
                <a:lnTo>
                  <a:pt x="99" y="51"/>
                </a:lnTo>
                <a:lnTo>
                  <a:pt x="99" y="51"/>
                </a:lnTo>
                <a:lnTo>
                  <a:pt x="99" y="53"/>
                </a:lnTo>
                <a:lnTo>
                  <a:pt x="99" y="53"/>
                </a:lnTo>
                <a:lnTo>
                  <a:pt x="96" y="55"/>
                </a:lnTo>
                <a:lnTo>
                  <a:pt x="96" y="55"/>
                </a:lnTo>
                <a:lnTo>
                  <a:pt x="96" y="55"/>
                </a:lnTo>
                <a:lnTo>
                  <a:pt x="93" y="57"/>
                </a:lnTo>
                <a:lnTo>
                  <a:pt x="93" y="57"/>
                </a:lnTo>
                <a:lnTo>
                  <a:pt x="93" y="57"/>
                </a:lnTo>
                <a:lnTo>
                  <a:pt x="93" y="57"/>
                </a:lnTo>
                <a:lnTo>
                  <a:pt x="90" y="59"/>
                </a:lnTo>
                <a:lnTo>
                  <a:pt x="90" y="59"/>
                </a:lnTo>
                <a:lnTo>
                  <a:pt x="90" y="59"/>
                </a:lnTo>
                <a:lnTo>
                  <a:pt x="87" y="59"/>
                </a:lnTo>
                <a:lnTo>
                  <a:pt x="87" y="61"/>
                </a:lnTo>
                <a:lnTo>
                  <a:pt x="85" y="61"/>
                </a:lnTo>
                <a:lnTo>
                  <a:pt x="85" y="61"/>
                </a:lnTo>
                <a:lnTo>
                  <a:pt x="85" y="61"/>
                </a:lnTo>
                <a:lnTo>
                  <a:pt x="82" y="62"/>
                </a:lnTo>
                <a:lnTo>
                  <a:pt x="82" y="62"/>
                </a:lnTo>
                <a:lnTo>
                  <a:pt x="82" y="62"/>
                </a:lnTo>
                <a:lnTo>
                  <a:pt x="79" y="62"/>
                </a:lnTo>
                <a:lnTo>
                  <a:pt x="76" y="64"/>
                </a:lnTo>
                <a:lnTo>
                  <a:pt x="76" y="64"/>
                </a:lnTo>
                <a:lnTo>
                  <a:pt x="76" y="64"/>
                </a:lnTo>
                <a:lnTo>
                  <a:pt x="73" y="64"/>
                </a:lnTo>
                <a:lnTo>
                  <a:pt x="73" y="64"/>
                </a:lnTo>
                <a:lnTo>
                  <a:pt x="70" y="64"/>
                </a:lnTo>
                <a:lnTo>
                  <a:pt x="70" y="64"/>
                </a:lnTo>
                <a:lnTo>
                  <a:pt x="68" y="66"/>
                </a:lnTo>
                <a:lnTo>
                  <a:pt x="68" y="66"/>
                </a:lnTo>
                <a:lnTo>
                  <a:pt x="65" y="66"/>
                </a:lnTo>
                <a:lnTo>
                  <a:pt x="65" y="66"/>
                </a:lnTo>
                <a:lnTo>
                  <a:pt x="65" y="66"/>
                </a:lnTo>
                <a:lnTo>
                  <a:pt x="62" y="66"/>
                </a:lnTo>
                <a:lnTo>
                  <a:pt x="59" y="66"/>
                </a:lnTo>
                <a:lnTo>
                  <a:pt x="59" y="66"/>
                </a:lnTo>
                <a:lnTo>
                  <a:pt x="59" y="66"/>
                </a:lnTo>
                <a:lnTo>
                  <a:pt x="56" y="66"/>
                </a:lnTo>
                <a:lnTo>
                  <a:pt x="54" y="66"/>
                </a:lnTo>
                <a:lnTo>
                  <a:pt x="54" y="66"/>
                </a:lnTo>
                <a:lnTo>
                  <a:pt x="54" y="66"/>
                </a:lnTo>
                <a:lnTo>
                  <a:pt x="51" y="66"/>
                </a:lnTo>
                <a:lnTo>
                  <a:pt x="48" y="66"/>
                </a:lnTo>
                <a:lnTo>
                  <a:pt x="48" y="66"/>
                </a:lnTo>
                <a:lnTo>
                  <a:pt x="48" y="66"/>
                </a:lnTo>
                <a:lnTo>
                  <a:pt x="45" y="66"/>
                </a:lnTo>
                <a:lnTo>
                  <a:pt x="45" y="66"/>
                </a:lnTo>
                <a:lnTo>
                  <a:pt x="45" y="66"/>
                </a:lnTo>
                <a:lnTo>
                  <a:pt x="42" y="66"/>
                </a:lnTo>
                <a:lnTo>
                  <a:pt x="39" y="66"/>
                </a:lnTo>
                <a:lnTo>
                  <a:pt x="39" y="64"/>
                </a:lnTo>
                <a:lnTo>
                  <a:pt x="39" y="64"/>
                </a:lnTo>
                <a:lnTo>
                  <a:pt x="37" y="64"/>
                </a:lnTo>
                <a:lnTo>
                  <a:pt x="34" y="64"/>
                </a:lnTo>
                <a:lnTo>
                  <a:pt x="34" y="64"/>
                </a:lnTo>
                <a:lnTo>
                  <a:pt x="34" y="64"/>
                </a:lnTo>
                <a:lnTo>
                  <a:pt x="31" y="64"/>
                </a:lnTo>
                <a:lnTo>
                  <a:pt x="31" y="62"/>
                </a:lnTo>
                <a:lnTo>
                  <a:pt x="28" y="62"/>
                </a:lnTo>
                <a:lnTo>
                  <a:pt x="28" y="62"/>
                </a:lnTo>
                <a:lnTo>
                  <a:pt x="28" y="62"/>
                </a:lnTo>
                <a:lnTo>
                  <a:pt x="25" y="61"/>
                </a:lnTo>
                <a:lnTo>
                  <a:pt x="25" y="61"/>
                </a:lnTo>
                <a:lnTo>
                  <a:pt x="25" y="61"/>
                </a:lnTo>
                <a:lnTo>
                  <a:pt x="23" y="61"/>
                </a:lnTo>
                <a:lnTo>
                  <a:pt x="23" y="59"/>
                </a:lnTo>
                <a:lnTo>
                  <a:pt x="20" y="59"/>
                </a:lnTo>
                <a:lnTo>
                  <a:pt x="20" y="59"/>
                </a:lnTo>
                <a:lnTo>
                  <a:pt x="20" y="59"/>
                </a:lnTo>
                <a:lnTo>
                  <a:pt x="17" y="57"/>
                </a:lnTo>
                <a:lnTo>
                  <a:pt x="17" y="57"/>
                </a:lnTo>
                <a:lnTo>
                  <a:pt x="17" y="57"/>
                </a:lnTo>
                <a:lnTo>
                  <a:pt x="14" y="57"/>
                </a:lnTo>
                <a:lnTo>
                  <a:pt x="14" y="55"/>
                </a:lnTo>
                <a:lnTo>
                  <a:pt x="11" y="55"/>
                </a:lnTo>
                <a:lnTo>
                  <a:pt x="11" y="55"/>
                </a:lnTo>
                <a:lnTo>
                  <a:pt x="11" y="53"/>
                </a:lnTo>
                <a:lnTo>
                  <a:pt x="11" y="53"/>
                </a:lnTo>
                <a:lnTo>
                  <a:pt x="8" y="51"/>
                </a:lnTo>
                <a:lnTo>
                  <a:pt x="8" y="51"/>
                </a:lnTo>
                <a:lnTo>
                  <a:pt x="8" y="51"/>
                </a:lnTo>
                <a:lnTo>
                  <a:pt x="8" y="50"/>
                </a:lnTo>
                <a:lnTo>
                  <a:pt x="6" y="50"/>
                </a:lnTo>
                <a:lnTo>
                  <a:pt x="6" y="50"/>
                </a:lnTo>
                <a:lnTo>
                  <a:pt x="6" y="48"/>
                </a:lnTo>
                <a:lnTo>
                  <a:pt x="6" y="48"/>
                </a:lnTo>
                <a:lnTo>
                  <a:pt x="6" y="46"/>
                </a:lnTo>
                <a:lnTo>
                  <a:pt x="6" y="46"/>
                </a:lnTo>
                <a:lnTo>
                  <a:pt x="3" y="46"/>
                </a:lnTo>
                <a:lnTo>
                  <a:pt x="3" y="44"/>
                </a:lnTo>
                <a:lnTo>
                  <a:pt x="3" y="44"/>
                </a:lnTo>
                <a:lnTo>
                  <a:pt x="3" y="44"/>
                </a:lnTo>
                <a:lnTo>
                  <a:pt x="3" y="42"/>
                </a:lnTo>
                <a:lnTo>
                  <a:pt x="3" y="40"/>
                </a:lnTo>
                <a:lnTo>
                  <a:pt x="0" y="40"/>
                </a:lnTo>
                <a:lnTo>
                  <a:pt x="0" y="40"/>
                </a:lnTo>
                <a:lnTo>
                  <a:pt x="0" y="39"/>
                </a:lnTo>
                <a:lnTo>
                  <a:pt x="0" y="39"/>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3" name="Freeform 277"/>
          <p:cNvSpPr/>
          <p:nvPr/>
        </p:nvSpPr>
        <p:spPr bwMode="auto">
          <a:xfrm>
            <a:off x="4679562" y="2501114"/>
            <a:ext cx="146770" cy="98496"/>
          </a:xfrm>
          <a:custGeom>
            <a:avLst/>
            <a:gdLst/>
            <a:ahLst/>
            <a:cxnLst>
              <a:cxn ang="0">
                <a:pos x="0" y="29"/>
              </a:cxn>
              <a:cxn ang="0">
                <a:pos x="0" y="26"/>
              </a:cxn>
              <a:cxn ang="0">
                <a:pos x="3" y="22"/>
              </a:cxn>
              <a:cxn ang="0">
                <a:pos x="5" y="17"/>
              </a:cxn>
              <a:cxn ang="0">
                <a:pos x="8" y="15"/>
              </a:cxn>
              <a:cxn ang="0">
                <a:pos x="14" y="11"/>
              </a:cxn>
              <a:cxn ang="0">
                <a:pos x="20" y="7"/>
              </a:cxn>
              <a:cxn ang="0">
                <a:pos x="25" y="6"/>
              </a:cxn>
              <a:cxn ang="0">
                <a:pos x="28" y="4"/>
              </a:cxn>
              <a:cxn ang="0">
                <a:pos x="34" y="2"/>
              </a:cxn>
              <a:cxn ang="0">
                <a:pos x="42" y="0"/>
              </a:cxn>
              <a:cxn ang="0">
                <a:pos x="48" y="0"/>
              </a:cxn>
              <a:cxn ang="0">
                <a:pos x="53" y="0"/>
              </a:cxn>
              <a:cxn ang="0">
                <a:pos x="62" y="0"/>
              </a:cxn>
              <a:cxn ang="0">
                <a:pos x="67" y="2"/>
              </a:cxn>
              <a:cxn ang="0">
                <a:pos x="76" y="2"/>
              </a:cxn>
              <a:cxn ang="0">
                <a:pos x="79" y="4"/>
              </a:cxn>
              <a:cxn ang="0">
                <a:pos x="87" y="6"/>
              </a:cxn>
              <a:cxn ang="0">
                <a:pos x="90" y="9"/>
              </a:cxn>
              <a:cxn ang="0">
                <a:pos x="96" y="13"/>
              </a:cxn>
              <a:cxn ang="0">
                <a:pos x="98" y="15"/>
              </a:cxn>
              <a:cxn ang="0">
                <a:pos x="101" y="18"/>
              </a:cxn>
              <a:cxn ang="0">
                <a:pos x="104" y="22"/>
              </a:cxn>
              <a:cxn ang="0">
                <a:pos x="107" y="26"/>
              </a:cxn>
              <a:cxn ang="0">
                <a:pos x="107" y="29"/>
              </a:cxn>
              <a:cxn ang="0">
                <a:pos x="110" y="35"/>
              </a:cxn>
              <a:cxn ang="0">
                <a:pos x="107" y="39"/>
              </a:cxn>
              <a:cxn ang="0">
                <a:pos x="107" y="42"/>
              </a:cxn>
              <a:cxn ang="0">
                <a:pos x="104" y="46"/>
              </a:cxn>
              <a:cxn ang="0">
                <a:pos x="101" y="50"/>
              </a:cxn>
              <a:cxn ang="0">
                <a:pos x="98" y="53"/>
              </a:cxn>
              <a:cxn ang="0">
                <a:pos x="93" y="57"/>
              </a:cxn>
              <a:cxn ang="0">
                <a:pos x="90" y="59"/>
              </a:cxn>
              <a:cxn ang="0">
                <a:pos x="84" y="61"/>
              </a:cxn>
              <a:cxn ang="0">
                <a:pos x="76" y="62"/>
              </a:cxn>
              <a:cxn ang="0">
                <a:pos x="70" y="64"/>
              </a:cxn>
              <a:cxn ang="0">
                <a:pos x="65" y="66"/>
              </a:cxn>
              <a:cxn ang="0">
                <a:pos x="59" y="66"/>
              </a:cxn>
              <a:cxn ang="0">
                <a:pos x="51" y="66"/>
              </a:cxn>
              <a:cxn ang="0">
                <a:pos x="42" y="66"/>
              </a:cxn>
              <a:cxn ang="0">
                <a:pos x="39" y="64"/>
              </a:cxn>
              <a:cxn ang="0">
                <a:pos x="31" y="62"/>
              </a:cxn>
              <a:cxn ang="0">
                <a:pos x="25" y="61"/>
              </a:cxn>
              <a:cxn ang="0">
                <a:pos x="20" y="59"/>
              </a:cxn>
              <a:cxn ang="0">
                <a:pos x="17" y="57"/>
              </a:cxn>
              <a:cxn ang="0">
                <a:pos x="11" y="53"/>
              </a:cxn>
              <a:cxn ang="0">
                <a:pos x="8" y="50"/>
              </a:cxn>
              <a:cxn ang="0">
                <a:pos x="3" y="46"/>
              </a:cxn>
              <a:cxn ang="0">
                <a:pos x="3" y="42"/>
              </a:cxn>
              <a:cxn ang="0">
                <a:pos x="0" y="39"/>
              </a:cxn>
              <a:cxn ang="0">
                <a:pos x="0" y="35"/>
              </a:cxn>
            </a:cxnLst>
            <a:rect l="0" t="0" r="r" b="b"/>
            <a:pathLst>
              <a:path w="110" h="66">
                <a:moveTo>
                  <a:pt x="0" y="33"/>
                </a:moveTo>
                <a:lnTo>
                  <a:pt x="0" y="31"/>
                </a:lnTo>
                <a:lnTo>
                  <a:pt x="0" y="31"/>
                </a:lnTo>
                <a:lnTo>
                  <a:pt x="0" y="29"/>
                </a:lnTo>
                <a:lnTo>
                  <a:pt x="0" y="29"/>
                </a:lnTo>
                <a:lnTo>
                  <a:pt x="0" y="28"/>
                </a:lnTo>
                <a:lnTo>
                  <a:pt x="0" y="28"/>
                </a:lnTo>
                <a:lnTo>
                  <a:pt x="0" y="26"/>
                </a:lnTo>
                <a:lnTo>
                  <a:pt x="0" y="26"/>
                </a:lnTo>
                <a:lnTo>
                  <a:pt x="0" y="26"/>
                </a:lnTo>
                <a:lnTo>
                  <a:pt x="3" y="24"/>
                </a:lnTo>
                <a:lnTo>
                  <a:pt x="3" y="24"/>
                </a:lnTo>
                <a:lnTo>
                  <a:pt x="3" y="24"/>
                </a:lnTo>
                <a:lnTo>
                  <a:pt x="3" y="22"/>
                </a:lnTo>
                <a:lnTo>
                  <a:pt x="3" y="22"/>
                </a:lnTo>
                <a:lnTo>
                  <a:pt x="3" y="20"/>
                </a:lnTo>
                <a:lnTo>
                  <a:pt x="3" y="20"/>
                </a:lnTo>
                <a:lnTo>
                  <a:pt x="5" y="18"/>
                </a:lnTo>
                <a:lnTo>
                  <a:pt x="5" y="18"/>
                </a:lnTo>
                <a:lnTo>
                  <a:pt x="5" y="17"/>
                </a:lnTo>
                <a:lnTo>
                  <a:pt x="5" y="17"/>
                </a:lnTo>
                <a:lnTo>
                  <a:pt x="8" y="17"/>
                </a:lnTo>
                <a:lnTo>
                  <a:pt x="8" y="15"/>
                </a:lnTo>
                <a:lnTo>
                  <a:pt x="8" y="15"/>
                </a:lnTo>
                <a:lnTo>
                  <a:pt x="8" y="15"/>
                </a:lnTo>
                <a:lnTo>
                  <a:pt x="11" y="13"/>
                </a:lnTo>
                <a:lnTo>
                  <a:pt x="11" y="13"/>
                </a:lnTo>
                <a:lnTo>
                  <a:pt x="11" y="13"/>
                </a:lnTo>
                <a:lnTo>
                  <a:pt x="11" y="13"/>
                </a:lnTo>
                <a:lnTo>
                  <a:pt x="14" y="11"/>
                </a:lnTo>
                <a:lnTo>
                  <a:pt x="14" y="11"/>
                </a:lnTo>
                <a:lnTo>
                  <a:pt x="17" y="9"/>
                </a:lnTo>
                <a:lnTo>
                  <a:pt x="17" y="9"/>
                </a:lnTo>
                <a:lnTo>
                  <a:pt x="17" y="9"/>
                </a:lnTo>
                <a:lnTo>
                  <a:pt x="20" y="7"/>
                </a:lnTo>
                <a:lnTo>
                  <a:pt x="20" y="7"/>
                </a:lnTo>
                <a:lnTo>
                  <a:pt x="20" y="7"/>
                </a:lnTo>
                <a:lnTo>
                  <a:pt x="20" y="7"/>
                </a:lnTo>
                <a:lnTo>
                  <a:pt x="22" y="6"/>
                </a:lnTo>
                <a:lnTo>
                  <a:pt x="25" y="6"/>
                </a:lnTo>
                <a:lnTo>
                  <a:pt x="25" y="6"/>
                </a:lnTo>
                <a:lnTo>
                  <a:pt x="25" y="6"/>
                </a:lnTo>
                <a:lnTo>
                  <a:pt x="28" y="4"/>
                </a:lnTo>
                <a:lnTo>
                  <a:pt x="28" y="4"/>
                </a:lnTo>
                <a:lnTo>
                  <a:pt x="28" y="4"/>
                </a:lnTo>
                <a:lnTo>
                  <a:pt x="31" y="4"/>
                </a:lnTo>
                <a:lnTo>
                  <a:pt x="31" y="4"/>
                </a:lnTo>
                <a:lnTo>
                  <a:pt x="34" y="2"/>
                </a:lnTo>
                <a:lnTo>
                  <a:pt x="34" y="2"/>
                </a:lnTo>
                <a:lnTo>
                  <a:pt x="34" y="2"/>
                </a:lnTo>
                <a:lnTo>
                  <a:pt x="36" y="2"/>
                </a:lnTo>
                <a:lnTo>
                  <a:pt x="39" y="2"/>
                </a:lnTo>
                <a:lnTo>
                  <a:pt x="39" y="2"/>
                </a:lnTo>
                <a:lnTo>
                  <a:pt x="39" y="2"/>
                </a:lnTo>
                <a:lnTo>
                  <a:pt x="42" y="0"/>
                </a:lnTo>
                <a:lnTo>
                  <a:pt x="42" y="0"/>
                </a:lnTo>
                <a:lnTo>
                  <a:pt x="42"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7" y="0"/>
                </a:lnTo>
                <a:lnTo>
                  <a:pt x="67" y="2"/>
                </a:lnTo>
                <a:lnTo>
                  <a:pt x="70" y="2"/>
                </a:lnTo>
                <a:lnTo>
                  <a:pt x="70" y="2"/>
                </a:lnTo>
                <a:lnTo>
                  <a:pt x="73" y="2"/>
                </a:lnTo>
                <a:lnTo>
                  <a:pt x="73" y="2"/>
                </a:lnTo>
                <a:lnTo>
                  <a:pt x="76" y="2"/>
                </a:lnTo>
                <a:lnTo>
                  <a:pt x="76" y="2"/>
                </a:lnTo>
                <a:lnTo>
                  <a:pt x="76" y="4"/>
                </a:lnTo>
                <a:lnTo>
                  <a:pt x="79" y="4"/>
                </a:lnTo>
                <a:lnTo>
                  <a:pt x="79" y="4"/>
                </a:lnTo>
                <a:lnTo>
                  <a:pt x="79" y="4"/>
                </a:lnTo>
                <a:lnTo>
                  <a:pt x="82"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6" y="11"/>
                </a:lnTo>
                <a:lnTo>
                  <a:pt x="96" y="13"/>
                </a:lnTo>
                <a:lnTo>
                  <a:pt x="96" y="13"/>
                </a:lnTo>
                <a:lnTo>
                  <a:pt x="98" y="13"/>
                </a:lnTo>
                <a:lnTo>
                  <a:pt x="98" y="13"/>
                </a:lnTo>
                <a:lnTo>
                  <a:pt x="98" y="15"/>
                </a:lnTo>
                <a:lnTo>
                  <a:pt x="98" y="15"/>
                </a:lnTo>
                <a:lnTo>
                  <a:pt x="101" y="15"/>
                </a:lnTo>
                <a:lnTo>
                  <a:pt x="101" y="17"/>
                </a:lnTo>
                <a:lnTo>
                  <a:pt x="101" y="17"/>
                </a:lnTo>
                <a:lnTo>
                  <a:pt x="101" y="17"/>
                </a:lnTo>
                <a:lnTo>
                  <a:pt x="101" y="18"/>
                </a:lnTo>
                <a:lnTo>
                  <a:pt x="104" y="18"/>
                </a:lnTo>
                <a:lnTo>
                  <a:pt x="104" y="20"/>
                </a:lnTo>
                <a:lnTo>
                  <a:pt x="104" y="20"/>
                </a:lnTo>
                <a:lnTo>
                  <a:pt x="104" y="22"/>
                </a:lnTo>
                <a:lnTo>
                  <a:pt x="104" y="22"/>
                </a:lnTo>
                <a:lnTo>
                  <a:pt x="107" y="24"/>
                </a:lnTo>
                <a:lnTo>
                  <a:pt x="107" y="24"/>
                </a:lnTo>
                <a:lnTo>
                  <a:pt x="107" y="24"/>
                </a:lnTo>
                <a:lnTo>
                  <a:pt x="107" y="26"/>
                </a:lnTo>
                <a:lnTo>
                  <a:pt x="107" y="26"/>
                </a:lnTo>
                <a:lnTo>
                  <a:pt x="107" y="26"/>
                </a:lnTo>
                <a:lnTo>
                  <a:pt x="107" y="28"/>
                </a:lnTo>
                <a:lnTo>
                  <a:pt x="107" y="28"/>
                </a:lnTo>
                <a:lnTo>
                  <a:pt x="107" y="29"/>
                </a:lnTo>
                <a:lnTo>
                  <a:pt x="107" y="29"/>
                </a:lnTo>
                <a:lnTo>
                  <a:pt x="107" y="31"/>
                </a:lnTo>
                <a:lnTo>
                  <a:pt x="110" y="31"/>
                </a:lnTo>
                <a:lnTo>
                  <a:pt x="110" y="33"/>
                </a:lnTo>
                <a:lnTo>
                  <a:pt x="110" y="33"/>
                </a:lnTo>
                <a:lnTo>
                  <a:pt x="110" y="35"/>
                </a:lnTo>
                <a:lnTo>
                  <a:pt x="107" y="35"/>
                </a:lnTo>
                <a:lnTo>
                  <a:pt x="107" y="37"/>
                </a:lnTo>
                <a:lnTo>
                  <a:pt x="107" y="37"/>
                </a:lnTo>
                <a:lnTo>
                  <a:pt x="107" y="37"/>
                </a:lnTo>
                <a:lnTo>
                  <a:pt x="107" y="39"/>
                </a:lnTo>
                <a:lnTo>
                  <a:pt x="107" y="40"/>
                </a:lnTo>
                <a:lnTo>
                  <a:pt x="107" y="40"/>
                </a:lnTo>
                <a:lnTo>
                  <a:pt x="107" y="40"/>
                </a:lnTo>
                <a:lnTo>
                  <a:pt x="107" y="42"/>
                </a:lnTo>
                <a:lnTo>
                  <a:pt x="107" y="42"/>
                </a:lnTo>
                <a:lnTo>
                  <a:pt x="107" y="42"/>
                </a:lnTo>
                <a:lnTo>
                  <a:pt x="104" y="44"/>
                </a:lnTo>
                <a:lnTo>
                  <a:pt x="104" y="44"/>
                </a:lnTo>
                <a:lnTo>
                  <a:pt x="104" y="46"/>
                </a:lnTo>
                <a:lnTo>
                  <a:pt x="104" y="46"/>
                </a:lnTo>
                <a:lnTo>
                  <a:pt x="104" y="46"/>
                </a:lnTo>
                <a:lnTo>
                  <a:pt x="101" y="48"/>
                </a:lnTo>
                <a:lnTo>
                  <a:pt x="101" y="50"/>
                </a:lnTo>
                <a:lnTo>
                  <a:pt x="101" y="50"/>
                </a:lnTo>
                <a:lnTo>
                  <a:pt x="101" y="50"/>
                </a:lnTo>
                <a:lnTo>
                  <a:pt x="101" y="51"/>
                </a:lnTo>
                <a:lnTo>
                  <a:pt x="98" y="51"/>
                </a:lnTo>
                <a:lnTo>
                  <a:pt x="98" y="51"/>
                </a:lnTo>
                <a:lnTo>
                  <a:pt x="98" y="51"/>
                </a:lnTo>
                <a:lnTo>
                  <a:pt x="98" y="53"/>
                </a:lnTo>
                <a:lnTo>
                  <a:pt x="96" y="53"/>
                </a:lnTo>
                <a:lnTo>
                  <a:pt x="96" y="53"/>
                </a:lnTo>
                <a:lnTo>
                  <a:pt x="96" y="55"/>
                </a:lnTo>
                <a:lnTo>
                  <a:pt x="93" y="55"/>
                </a:lnTo>
                <a:lnTo>
                  <a:pt x="93" y="57"/>
                </a:lnTo>
                <a:lnTo>
                  <a:pt x="93" y="57"/>
                </a:lnTo>
                <a:lnTo>
                  <a:pt x="90" y="57"/>
                </a:lnTo>
                <a:lnTo>
                  <a:pt x="90" y="57"/>
                </a:lnTo>
                <a:lnTo>
                  <a:pt x="90" y="59"/>
                </a:lnTo>
                <a:lnTo>
                  <a:pt x="90" y="59"/>
                </a:lnTo>
                <a:lnTo>
                  <a:pt x="87" y="59"/>
                </a:lnTo>
                <a:lnTo>
                  <a:pt x="87" y="61"/>
                </a:lnTo>
                <a:lnTo>
                  <a:pt x="84" y="61"/>
                </a:lnTo>
                <a:lnTo>
                  <a:pt x="84" y="61"/>
                </a:lnTo>
                <a:lnTo>
                  <a:pt x="84" y="61"/>
                </a:lnTo>
                <a:lnTo>
                  <a:pt x="82" y="62"/>
                </a:lnTo>
                <a:lnTo>
                  <a:pt x="79" y="62"/>
                </a:lnTo>
                <a:lnTo>
                  <a:pt x="79" y="62"/>
                </a:lnTo>
                <a:lnTo>
                  <a:pt x="79" y="62"/>
                </a:lnTo>
                <a:lnTo>
                  <a:pt x="76" y="62"/>
                </a:lnTo>
                <a:lnTo>
                  <a:pt x="76" y="64"/>
                </a:lnTo>
                <a:lnTo>
                  <a:pt x="76" y="64"/>
                </a:lnTo>
                <a:lnTo>
                  <a:pt x="73" y="64"/>
                </a:lnTo>
                <a:lnTo>
                  <a:pt x="73" y="64"/>
                </a:lnTo>
                <a:lnTo>
                  <a:pt x="70" y="64"/>
                </a:lnTo>
                <a:lnTo>
                  <a:pt x="70" y="64"/>
                </a:lnTo>
                <a:lnTo>
                  <a:pt x="67" y="64"/>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1" y="66"/>
                </a:lnTo>
                <a:lnTo>
                  <a:pt x="48" y="66"/>
                </a:lnTo>
                <a:lnTo>
                  <a:pt x="48" y="66"/>
                </a:lnTo>
                <a:lnTo>
                  <a:pt x="48" y="66"/>
                </a:lnTo>
                <a:lnTo>
                  <a:pt x="45" y="66"/>
                </a:lnTo>
                <a:lnTo>
                  <a:pt x="42" y="66"/>
                </a:lnTo>
                <a:lnTo>
                  <a:pt x="42" y="66"/>
                </a:lnTo>
                <a:lnTo>
                  <a:pt x="42" y="66"/>
                </a:lnTo>
                <a:lnTo>
                  <a:pt x="39" y="64"/>
                </a:lnTo>
                <a:lnTo>
                  <a:pt x="39" y="64"/>
                </a:lnTo>
                <a:lnTo>
                  <a:pt x="39" y="64"/>
                </a:lnTo>
                <a:lnTo>
                  <a:pt x="36" y="64"/>
                </a:lnTo>
                <a:lnTo>
                  <a:pt x="34" y="64"/>
                </a:lnTo>
                <a:lnTo>
                  <a:pt x="34" y="64"/>
                </a:lnTo>
                <a:lnTo>
                  <a:pt x="34" y="64"/>
                </a:lnTo>
                <a:lnTo>
                  <a:pt x="31" y="62"/>
                </a:lnTo>
                <a:lnTo>
                  <a:pt x="31" y="62"/>
                </a:lnTo>
                <a:lnTo>
                  <a:pt x="28" y="62"/>
                </a:lnTo>
                <a:lnTo>
                  <a:pt x="28" y="62"/>
                </a:lnTo>
                <a:lnTo>
                  <a:pt x="28" y="62"/>
                </a:lnTo>
                <a:lnTo>
                  <a:pt x="25" y="61"/>
                </a:lnTo>
                <a:lnTo>
                  <a:pt x="25" y="61"/>
                </a:lnTo>
                <a:lnTo>
                  <a:pt x="25" y="61"/>
                </a:lnTo>
                <a:lnTo>
                  <a:pt x="22" y="61"/>
                </a:lnTo>
                <a:lnTo>
                  <a:pt x="20" y="59"/>
                </a:lnTo>
                <a:lnTo>
                  <a:pt x="20" y="59"/>
                </a:lnTo>
                <a:lnTo>
                  <a:pt x="20" y="59"/>
                </a:lnTo>
                <a:lnTo>
                  <a:pt x="20" y="57"/>
                </a:lnTo>
                <a:lnTo>
                  <a:pt x="17" y="57"/>
                </a:lnTo>
                <a:lnTo>
                  <a:pt x="17" y="57"/>
                </a:lnTo>
                <a:lnTo>
                  <a:pt x="17" y="57"/>
                </a:lnTo>
                <a:lnTo>
                  <a:pt x="14" y="55"/>
                </a:lnTo>
                <a:lnTo>
                  <a:pt x="14" y="55"/>
                </a:lnTo>
                <a:lnTo>
                  <a:pt x="11" y="53"/>
                </a:lnTo>
                <a:lnTo>
                  <a:pt x="11" y="53"/>
                </a:lnTo>
                <a:lnTo>
                  <a:pt x="11" y="53"/>
                </a:lnTo>
                <a:lnTo>
                  <a:pt x="11" y="51"/>
                </a:lnTo>
                <a:lnTo>
                  <a:pt x="8" y="51"/>
                </a:lnTo>
                <a:lnTo>
                  <a:pt x="8" y="51"/>
                </a:lnTo>
                <a:lnTo>
                  <a:pt x="8" y="51"/>
                </a:lnTo>
                <a:lnTo>
                  <a:pt x="8" y="50"/>
                </a:lnTo>
                <a:lnTo>
                  <a:pt x="5" y="50"/>
                </a:lnTo>
                <a:lnTo>
                  <a:pt x="5" y="50"/>
                </a:lnTo>
                <a:lnTo>
                  <a:pt x="5" y="48"/>
                </a:lnTo>
                <a:lnTo>
                  <a:pt x="5" y="46"/>
                </a:lnTo>
                <a:lnTo>
                  <a:pt x="3" y="46"/>
                </a:lnTo>
                <a:lnTo>
                  <a:pt x="3" y="46"/>
                </a:lnTo>
                <a:lnTo>
                  <a:pt x="3" y="44"/>
                </a:lnTo>
                <a:lnTo>
                  <a:pt x="3" y="44"/>
                </a:lnTo>
                <a:lnTo>
                  <a:pt x="3" y="42"/>
                </a:lnTo>
                <a:lnTo>
                  <a:pt x="3" y="42"/>
                </a:lnTo>
                <a:lnTo>
                  <a:pt x="3" y="42"/>
                </a:lnTo>
                <a:lnTo>
                  <a:pt x="0" y="40"/>
                </a:lnTo>
                <a:lnTo>
                  <a:pt x="0" y="40"/>
                </a:lnTo>
                <a:lnTo>
                  <a:pt x="0" y="40"/>
                </a:lnTo>
                <a:lnTo>
                  <a:pt x="0" y="39"/>
                </a:lnTo>
                <a:lnTo>
                  <a:pt x="0" y="37"/>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4" name="Line 278"/>
          <p:cNvSpPr>
            <a:spLocks noChangeShapeType="1"/>
          </p:cNvSpPr>
          <p:nvPr/>
        </p:nvSpPr>
        <p:spPr bwMode="auto">
          <a:xfrm>
            <a:off x="2950343" y="2550362"/>
            <a:ext cx="138364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35" name="Freeform 279"/>
          <p:cNvSpPr/>
          <p:nvPr/>
        </p:nvSpPr>
        <p:spPr bwMode="auto">
          <a:xfrm>
            <a:off x="4261934" y="2523500"/>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6" name="Freeform 280"/>
          <p:cNvSpPr/>
          <p:nvPr/>
        </p:nvSpPr>
        <p:spPr bwMode="auto">
          <a:xfrm>
            <a:off x="4261934" y="2550362"/>
            <a:ext cx="72051" cy="25370"/>
          </a:xfrm>
          <a:custGeom>
            <a:avLst/>
            <a:gdLst/>
            <a:ahLst/>
            <a:cxnLst>
              <a:cxn ang="0">
                <a:pos x="54" y="0"/>
              </a:cxn>
              <a:cxn ang="0">
                <a:pos x="0" y="17"/>
              </a:cxn>
              <a:cxn ang="0">
                <a:pos x="0" y="0"/>
              </a:cxn>
              <a:cxn ang="0">
                <a:pos x="54" y="0"/>
              </a:cxn>
            </a:cxnLst>
            <a:rect l="0" t="0" r="r" b="b"/>
            <a:pathLst>
              <a:path w="54" h="17">
                <a:moveTo>
                  <a:pt x="54" y="0"/>
                </a:moveTo>
                <a:lnTo>
                  <a:pt x="0" y="17"/>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7" name="Line 281"/>
          <p:cNvSpPr>
            <a:spLocks noChangeShapeType="1"/>
          </p:cNvSpPr>
          <p:nvPr/>
        </p:nvSpPr>
        <p:spPr bwMode="auto">
          <a:xfrm>
            <a:off x="2923658" y="2733924"/>
            <a:ext cx="140232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38" name="Freeform 282"/>
          <p:cNvSpPr/>
          <p:nvPr/>
        </p:nvSpPr>
        <p:spPr bwMode="auto">
          <a:xfrm>
            <a:off x="4251260" y="2707061"/>
            <a:ext cx="74719" cy="26863"/>
          </a:xfrm>
          <a:custGeom>
            <a:avLst/>
            <a:gdLst/>
            <a:ahLst/>
            <a:cxnLst>
              <a:cxn ang="0">
                <a:pos x="56" y="18"/>
              </a:cxn>
              <a:cxn ang="0">
                <a:pos x="0" y="0"/>
              </a:cxn>
              <a:cxn ang="0">
                <a:pos x="0" y="18"/>
              </a:cxn>
              <a:cxn ang="0">
                <a:pos x="56" y="18"/>
              </a:cxn>
            </a:cxnLst>
            <a:rect l="0" t="0" r="r" b="b"/>
            <a:pathLst>
              <a:path w="56" h="18">
                <a:moveTo>
                  <a:pt x="56" y="18"/>
                </a:moveTo>
                <a:lnTo>
                  <a:pt x="0" y="0"/>
                </a:lnTo>
                <a:lnTo>
                  <a:pt x="0" y="18"/>
                </a:lnTo>
                <a:lnTo>
                  <a:pt x="56"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9" name="Freeform 283"/>
          <p:cNvSpPr/>
          <p:nvPr/>
        </p:nvSpPr>
        <p:spPr bwMode="auto">
          <a:xfrm>
            <a:off x="4251260" y="2733924"/>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0" name="Line 284"/>
          <p:cNvSpPr>
            <a:spLocks noChangeShapeType="1"/>
          </p:cNvSpPr>
          <p:nvPr/>
        </p:nvSpPr>
        <p:spPr bwMode="auto">
          <a:xfrm flipH="1">
            <a:off x="2931664" y="2911516"/>
            <a:ext cx="138364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1" name="Freeform 285"/>
          <p:cNvSpPr/>
          <p:nvPr/>
        </p:nvSpPr>
        <p:spPr bwMode="auto">
          <a:xfrm>
            <a:off x="2931664" y="2911516"/>
            <a:ext cx="70716" cy="25370"/>
          </a:xfrm>
          <a:custGeom>
            <a:avLst/>
            <a:gdLst/>
            <a:ahLst/>
            <a:cxnLst>
              <a:cxn ang="0">
                <a:pos x="0" y="0"/>
              </a:cxn>
              <a:cxn ang="0">
                <a:pos x="53" y="17"/>
              </a:cxn>
              <a:cxn ang="0">
                <a:pos x="53" y="0"/>
              </a:cxn>
              <a:cxn ang="0">
                <a:pos x="0" y="0"/>
              </a:cxn>
            </a:cxnLst>
            <a:rect l="0" t="0" r="r" b="b"/>
            <a:pathLst>
              <a:path w="53" h="17">
                <a:moveTo>
                  <a:pt x="0" y="0"/>
                </a:moveTo>
                <a:lnTo>
                  <a:pt x="53" y="17"/>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2" name="Freeform 286"/>
          <p:cNvSpPr/>
          <p:nvPr/>
        </p:nvSpPr>
        <p:spPr bwMode="auto">
          <a:xfrm>
            <a:off x="2931664" y="2884654"/>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3" name="Line 287"/>
          <p:cNvSpPr>
            <a:spLocks noChangeShapeType="1"/>
          </p:cNvSpPr>
          <p:nvPr/>
        </p:nvSpPr>
        <p:spPr bwMode="auto">
          <a:xfrm flipH="1">
            <a:off x="2931664" y="3089108"/>
            <a:ext cx="139431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4" name="Freeform 288"/>
          <p:cNvSpPr/>
          <p:nvPr/>
        </p:nvSpPr>
        <p:spPr bwMode="auto">
          <a:xfrm>
            <a:off x="2931664" y="3089108"/>
            <a:ext cx="70716" cy="25370"/>
          </a:xfrm>
          <a:custGeom>
            <a:avLst/>
            <a:gdLst/>
            <a:ahLst/>
            <a:cxnLst>
              <a:cxn ang="0">
                <a:pos x="0" y="0"/>
              </a:cxn>
              <a:cxn ang="0">
                <a:pos x="53" y="17"/>
              </a:cxn>
              <a:cxn ang="0">
                <a:pos x="53" y="0"/>
              </a:cxn>
              <a:cxn ang="0">
                <a:pos x="0" y="0"/>
              </a:cxn>
            </a:cxnLst>
            <a:rect l="0" t="0" r="r" b="b"/>
            <a:pathLst>
              <a:path w="53" h="17">
                <a:moveTo>
                  <a:pt x="0" y="0"/>
                </a:moveTo>
                <a:lnTo>
                  <a:pt x="53" y="17"/>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5" name="Freeform 289"/>
          <p:cNvSpPr/>
          <p:nvPr/>
        </p:nvSpPr>
        <p:spPr bwMode="auto">
          <a:xfrm>
            <a:off x="2931664" y="3062246"/>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6" name="Line 290"/>
          <p:cNvSpPr>
            <a:spLocks noChangeShapeType="1"/>
          </p:cNvSpPr>
          <p:nvPr/>
        </p:nvSpPr>
        <p:spPr bwMode="auto">
          <a:xfrm>
            <a:off x="4386022" y="2550362"/>
            <a:ext cx="28153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7" name="Freeform 291"/>
          <p:cNvSpPr/>
          <p:nvPr/>
        </p:nvSpPr>
        <p:spPr bwMode="auto">
          <a:xfrm>
            <a:off x="4596837" y="2523500"/>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8" name="Freeform 292"/>
          <p:cNvSpPr/>
          <p:nvPr/>
        </p:nvSpPr>
        <p:spPr bwMode="auto">
          <a:xfrm>
            <a:off x="4596837" y="2550362"/>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9" name="Freeform 293"/>
          <p:cNvSpPr/>
          <p:nvPr/>
        </p:nvSpPr>
        <p:spPr bwMode="auto">
          <a:xfrm>
            <a:off x="4100487" y="2002662"/>
            <a:ext cx="649791" cy="498452"/>
          </a:xfrm>
          <a:custGeom>
            <a:avLst/>
            <a:gdLst/>
            <a:ahLst/>
            <a:cxnLst>
              <a:cxn ang="0">
                <a:pos x="487" y="323"/>
              </a:cxn>
              <a:cxn ang="0">
                <a:pos x="485" y="301"/>
              </a:cxn>
              <a:cxn ang="0">
                <a:pos x="482" y="290"/>
              </a:cxn>
              <a:cxn ang="0">
                <a:pos x="476" y="268"/>
              </a:cxn>
              <a:cxn ang="0">
                <a:pos x="473" y="257"/>
              </a:cxn>
              <a:cxn ang="0">
                <a:pos x="465" y="235"/>
              </a:cxn>
              <a:cxn ang="0">
                <a:pos x="459" y="226"/>
              </a:cxn>
              <a:cxn ang="0">
                <a:pos x="448" y="206"/>
              </a:cxn>
              <a:cxn ang="0">
                <a:pos x="442" y="195"/>
              </a:cxn>
              <a:cxn ang="0">
                <a:pos x="428" y="176"/>
              </a:cxn>
              <a:cxn ang="0">
                <a:pos x="420" y="165"/>
              </a:cxn>
              <a:cxn ang="0">
                <a:pos x="403" y="149"/>
              </a:cxn>
              <a:cxn ang="0">
                <a:pos x="394" y="140"/>
              </a:cxn>
              <a:cxn ang="0">
                <a:pos x="375" y="121"/>
              </a:cxn>
              <a:cxn ang="0">
                <a:pos x="366" y="114"/>
              </a:cxn>
              <a:cxn ang="0">
                <a:pos x="344" y="99"/>
              </a:cxn>
              <a:cxn ang="0">
                <a:pos x="332" y="90"/>
              </a:cxn>
              <a:cxn ang="0">
                <a:pos x="310" y="77"/>
              </a:cxn>
              <a:cxn ang="0">
                <a:pos x="296" y="70"/>
              </a:cxn>
              <a:cxn ang="0">
                <a:pos x="270" y="57"/>
              </a:cxn>
              <a:cxn ang="0">
                <a:pos x="259" y="52"/>
              </a:cxn>
              <a:cxn ang="0">
                <a:pos x="231" y="41"/>
              </a:cxn>
              <a:cxn ang="0">
                <a:pos x="217" y="35"/>
              </a:cxn>
              <a:cxn ang="0">
                <a:pos x="189" y="26"/>
              </a:cxn>
              <a:cxn ang="0">
                <a:pos x="175" y="22"/>
              </a:cxn>
              <a:cxn ang="0">
                <a:pos x="144" y="15"/>
              </a:cxn>
              <a:cxn ang="0">
                <a:pos x="130" y="11"/>
              </a:cxn>
              <a:cxn ang="0">
                <a:pos x="99" y="8"/>
              </a:cxn>
              <a:cxn ang="0">
                <a:pos x="82" y="4"/>
              </a:cxn>
              <a:cxn ang="0">
                <a:pos x="48" y="2"/>
              </a:cxn>
              <a:cxn ang="0">
                <a:pos x="34" y="0"/>
              </a:cxn>
              <a:cxn ang="0">
                <a:pos x="0" y="0"/>
              </a:cxn>
            </a:cxnLst>
            <a:rect l="0" t="0" r="r" b="b"/>
            <a:pathLst>
              <a:path w="487" h="334">
                <a:moveTo>
                  <a:pt x="487" y="334"/>
                </a:moveTo>
                <a:lnTo>
                  <a:pt x="487" y="323"/>
                </a:lnTo>
                <a:lnTo>
                  <a:pt x="487" y="312"/>
                </a:lnTo>
                <a:lnTo>
                  <a:pt x="485" y="301"/>
                </a:lnTo>
                <a:lnTo>
                  <a:pt x="485" y="301"/>
                </a:lnTo>
                <a:lnTo>
                  <a:pt x="482" y="290"/>
                </a:lnTo>
                <a:lnTo>
                  <a:pt x="482" y="279"/>
                </a:lnTo>
                <a:lnTo>
                  <a:pt x="476" y="268"/>
                </a:lnTo>
                <a:lnTo>
                  <a:pt x="476" y="268"/>
                </a:lnTo>
                <a:lnTo>
                  <a:pt x="473" y="257"/>
                </a:lnTo>
                <a:lnTo>
                  <a:pt x="470" y="246"/>
                </a:lnTo>
                <a:lnTo>
                  <a:pt x="465" y="235"/>
                </a:lnTo>
                <a:lnTo>
                  <a:pt x="465" y="235"/>
                </a:lnTo>
                <a:lnTo>
                  <a:pt x="459" y="226"/>
                </a:lnTo>
                <a:lnTo>
                  <a:pt x="454" y="215"/>
                </a:lnTo>
                <a:lnTo>
                  <a:pt x="448" y="206"/>
                </a:lnTo>
                <a:lnTo>
                  <a:pt x="448" y="206"/>
                </a:lnTo>
                <a:lnTo>
                  <a:pt x="442" y="195"/>
                </a:lnTo>
                <a:lnTo>
                  <a:pt x="437" y="186"/>
                </a:lnTo>
                <a:lnTo>
                  <a:pt x="428" y="176"/>
                </a:lnTo>
                <a:lnTo>
                  <a:pt x="428" y="176"/>
                </a:lnTo>
                <a:lnTo>
                  <a:pt x="420" y="165"/>
                </a:lnTo>
                <a:lnTo>
                  <a:pt x="411" y="156"/>
                </a:lnTo>
                <a:lnTo>
                  <a:pt x="403" y="149"/>
                </a:lnTo>
                <a:lnTo>
                  <a:pt x="403" y="149"/>
                </a:lnTo>
                <a:lnTo>
                  <a:pt x="394" y="140"/>
                </a:lnTo>
                <a:lnTo>
                  <a:pt x="386" y="131"/>
                </a:lnTo>
                <a:lnTo>
                  <a:pt x="375" y="121"/>
                </a:lnTo>
                <a:lnTo>
                  <a:pt x="375" y="121"/>
                </a:lnTo>
                <a:lnTo>
                  <a:pt x="366" y="114"/>
                </a:lnTo>
                <a:lnTo>
                  <a:pt x="355" y="107"/>
                </a:lnTo>
                <a:lnTo>
                  <a:pt x="344" y="99"/>
                </a:lnTo>
                <a:lnTo>
                  <a:pt x="344" y="99"/>
                </a:lnTo>
                <a:lnTo>
                  <a:pt x="332" y="90"/>
                </a:lnTo>
                <a:lnTo>
                  <a:pt x="321" y="83"/>
                </a:lnTo>
                <a:lnTo>
                  <a:pt x="310" y="77"/>
                </a:lnTo>
                <a:lnTo>
                  <a:pt x="310" y="77"/>
                </a:lnTo>
                <a:lnTo>
                  <a:pt x="296" y="70"/>
                </a:lnTo>
                <a:lnTo>
                  <a:pt x="285" y="63"/>
                </a:lnTo>
                <a:lnTo>
                  <a:pt x="270" y="57"/>
                </a:lnTo>
                <a:lnTo>
                  <a:pt x="270" y="57"/>
                </a:lnTo>
                <a:lnTo>
                  <a:pt x="259" y="52"/>
                </a:lnTo>
                <a:lnTo>
                  <a:pt x="245" y="46"/>
                </a:lnTo>
                <a:lnTo>
                  <a:pt x="231" y="41"/>
                </a:lnTo>
                <a:lnTo>
                  <a:pt x="231" y="41"/>
                </a:lnTo>
                <a:lnTo>
                  <a:pt x="217" y="35"/>
                </a:lnTo>
                <a:lnTo>
                  <a:pt x="203" y="32"/>
                </a:lnTo>
                <a:lnTo>
                  <a:pt x="189" y="26"/>
                </a:lnTo>
                <a:lnTo>
                  <a:pt x="189" y="26"/>
                </a:lnTo>
                <a:lnTo>
                  <a:pt x="175" y="22"/>
                </a:lnTo>
                <a:lnTo>
                  <a:pt x="158" y="19"/>
                </a:lnTo>
                <a:lnTo>
                  <a:pt x="144" y="15"/>
                </a:lnTo>
                <a:lnTo>
                  <a:pt x="144" y="15"/>
                </a:lnTo>
                <a:lnTo>
                  <a:pt x="130" y="11"/>
                </a:lnTo>
                <a:lnTo>
                  <a:pt x="113" y="10"/>
                </a:lnTo>
                <a:lnTo>
                  <a:pt x="99" y="8"/>
                </a:lnTo>
                <a:lnTo>
                  <a:pt x="99" y="8"/>
                </a:lnTo>
                <a:lnTo>
                  <a:pt x="82" y="4"/>
                </a:lnTo>
                <a:lnTo>
                  <a:pt x="65" y="2"/>
                </a:lnTo>
                <a:lnTo>
                  <a:pt x="48" y="2"/>
                </a:lnTo>
                <a:lnTo>
                  <a:pt x="48" y="2"/>
                </a:lnTo>
                <a:lnTo>
                  <a:pt x="34"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0" name="Freeform 294"/>
          <p:cNvSpPr/>
          <p:nvPr/>
        </p:nvSpPr>
        <p:spPr bwMode="auto">
          <a:xfrm>
            <a:off x="4712919" y="2448881"/>
            <a:ext cx="37360" cy="52233"/>
          </a:xfrm>
          <a:custGeom>
            <a:avLst/>
            <a:gdLst/>
            <a:ahLst/>
            <a:cxnLst>
              <a:cxn ang="0">
                <a:pos x="28" y="35"/>
              </a:cxn>
              <a:cxn ang="0">
                <a:pos x="0" y="0"/>
              </a:cxn>
              <a:cxn ang="0">
                <a:pos x="28" y="0"/>
              </a:cxn>
              <a:cxn ang="0">
                <a:pos x="28" y="35"/>
              </a:cxn>
            </a:cxnLst>
            <a:rect l="0" t="0" r="r" b="b"/>
            <a:pathLst>
              <a:path w="28" h="35">
                <a:moveTo>
                  <a:pt x="28" y="35"/>
                </a:moveTo>
                <a:lnTo>
                  <a:pt x="0" y="0"/>
                </a:lnTo>
                <a:lnTo>
                  <a:pt x="28" y="0"/>
                </a:lnTo>
                <a:lnTo>
                  <a:pt x="28"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1" name="Freeform 295"/>
          <p:cNvSpPr/>
          <p:nvPr/>
        </p:nvSpPr>
        <p:spPr bwMode="auto">
          <a:xfrm>
            <a:off x="4750278" y="2448881"/>
            <a:ext cx="38694" cy="52233"/>
          </a:xfrm>
          <a:custGeom>
            <a:avLst/>
            <a:gdLst/>
            <a:ahLst/>
            <a:cxnLst>
              <a:cxn ang="0">
                <a:pos x="0" y="35"/>
              </a:cxn>
              <a:cxn ang="0">
                <a:pos x="29" y="0"/>
              </a:cxn>
              <a:cxn ang="0">
                <a:pos x="0" y="0"/>
              </a:cxn>
              <a:cxn ang="0">
                <a:pos x="0" y="35"/>
              </a:cxn>
            </a:cxnLst>
            <a:rect l="0" t="0" r="r" b="b"/>
            <a:pathLst>
              <a:path w="29" h="35">
                <a:moveTo>
                  <a:pt x="0" y="35"/>
                </a:moveTo>
                <a:lnTo>
                  <a:pt x="29"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2" name="Freeform 296"/>
          <p:cNvSpPr/>
          <p:nvPr/>
        </p:nvSpPr>
        <p:spPr bwMode="auto">
          <a:xfrm>
            <a:off x="4472749" y="2616027"/>
            <a:ext cx="296209" cy="465620"/>
          </a:xfrm>
          <a:custGeom>
            <a:avLst/>
            <a:gdLst/>
            <a:ahLst/>
            <a:cxnLst>
              <a:cxn ang="0">
                <a:pos x="222" y="9"/>
              </a:cxn>
              <a:cxn ang="0">
                <a:pos x="222" y="31"/>
              </a:cxn>
              <a:cxn ang="0">
                <a:pos x="222" y="42"/>
              </a:cxn>
              <a:cxn ang="0">
                <a:pos x="220" y="62"/>
              </a:cxn>
              <a:cxn ang="0">
                <a:pos x="217" y="72"/>
              </a:cxn>
              <a:cxn ang="0">
                <a:pos x="214" y="92"/>
              </a:cxn>
              <a:cxn ang="0">
                <a:pos x="211" y="103"/>
              </a:cxn>
              <a:cxn ang="0">
                <a:pos x="206" y="121"/>
              </a:cxn>
              <a:cxn ang="0">
                <a:pos x="203" y="130"/>
              </a:cxn>
              <a:cxn ang="0">
                <a:pos x="197" y="149"/>
              </a:cxn>
              <a:cxn ang="0">
                <a:pos x="191" y="158"/>
              </a:cxn>
              <a:cxn ang="0">
                <a:pos x="186" y="174"/>
              </a:cxn>
              <a:cxn ang="0">
                <a:pos x="180" y="182"/>
              </a:cxn>
              <a:cxn ang="0">
                <a:pos x="172" y="198"/>
              </a:cxn>
              <a:cxn ang="0">
                <a:pos x="166" y="205"/>
              </a:cxn>
              <a:cxn ang="0">
                <a:pos x="158" y="220"/>
              </a:cxn>
              <a:cxn ang="0">
                <a:pos x="152" y="227"/>
              </a:cxn>
              <a:cxn ang="0">
                <a:pos x="141" y="240"/>
              </a:cxn>
              <a:cxn ang="0">
                <a:pos x="135" y="248"/>
              </a:cxn>
              <a:cxn ang="0">
                <a:pos x="124" y="259"/>
              </a:cxn>
              <a:cxn ang="0">
                <a:pos x="118" y="264"/>
              </a:cxn>
              <a:cxn ang="0">
                <a:pos x="107" y="275"/>
              </a:cxn>
              <a:cxn ang="0">
                <a:pos x="99" y="279"/>
              </a:cxn>
              <a:cxn ang="0">
                <a:pos x="87" y="288"/>
              </a:cxn>
              <a:cxn ang="0">
                <a:pos x="79" y="292"/>
              </a:cxn>
              <a:cxn ang="0">
                <a:pos x="65" y="297"/>
              </a:cxn>
              <a:cxn ang="0">
                <a:pos x="59" y="301"/>
              </a:cxn>
              <a:cxn ang="0">
                <a:pos x="45" y="306"/>
              </a:cxn>
              <a:cxn ang="0">
                <a:pos x="37" y="308"/>
              </a:cxn>
              <a:cxn ang="0">
                <a:pos x="22" y="310"/>
              </a:cxn>
              <a:cxn ang="0">
                <a:pos x="14" y="312"/>
              </a:cxn>
              <a:cxn ang="0">
                <a:pos x="0" y="312"/>
              </a:cxn>
            </a:cxnLst>
            <a:rect l="0" t="0" r="r" b="b"/>
            <a:pathLst>
              <a:path w="222" h="312">
                <a:moveTo>
                  <a:pt x="222" y="0"/>
                </a:moveTo>
                <a:lnTo>
                  <a:pt x="222" y="9"/>
                </a:lnTo>
                <a:lnTo>
                  <a:pt x="222" y="20"/>
                </a:lnTo>
                <a:lnTo>
                  <a:pt x="222" y="31"/>
                </a:lnTo>
                <a:lnTo>
                  <a:pt x="222" y="31"/>
                </a:lnTo>
                <a:lnTo>
                  <a:pt x="222" y="42"/>
                </a:lnTo>
                <a:lnTo>
                  <a:pt x="220" y="51"/>
                </a:lnTo>
                <a:lnTo>
                  <a:pt x="220" y="62"/>
                </a:lnTo>
                <a:lnTo>
                  <a:pt x="220" y="62"/>
                </a:lnTo>
                <a:lnTo>
                  <a:pt x="217" y="72"/>
                </a:lnTo>
                <a:lnTo>
                  <a:pt x="214" y="83"/>
                </a:lnTo>
                <a:lnTo>
                  <a:pt x="214" y="92"/>
                </a:lnTo>
                <a:lnTo>
                  <a:pt x="214" y="92"/>
                </a:lnTo>
                <a:lnTo>
                  <a:pt x="211" y="103"/>
                </a:lnTo>
                <a:lnTo>
                  <a:pt x="208" y="112"/>
                </a:lnTo>
                <a:lnTo>
                  <a:pt x="206" y="121"/>
                </a:lnTo>
                <a:lnTo>
                  <a:pt x="206" y="121"/>
                </a:lnTo>
                <a:lnTo>
                  <a:pt x="203" y="130"/>
                </a:lnTo>
                <a:lnTo>
                  <a:pt x="200" y="139"/>
                </a:lnTo>
                <a:lnTo>
                  <a:pt x="197" y="149"/>
                </a:lnTo>
                <a:lnTo>
                  <a:pt x="197" y="149"/>
                </a:lnTo>
                <a:lnTo>
                  <a:pt x="191" y="158"/>
                </a:lnTo>
                <a:lnTo>
                  <a:pt x="189" y="165"/>
                </a:lnTo>
                <a:lnTo>
                  <a:pt x="186" y="174"/>
                </a:lnTo>
                <a:lnTo>
                  <a:pt x="186" y="174"/>
                </a:lnTo>
                <a:lnTo>
                  <a:pt x="180" y="182"/>
                </a:lnTo>
                <a:lnTo>
                  <a:pt x="177" y="191"/>
                </a:lnTo>
                <a:lnTo>
                  <a:pt x="172" y="198"/>
                </a:lnTo>
                <a:lnTo>
                  <a:pt x="172" y="198"/>
                </a:lnTo>
                <a:lnTo>
                  <a:pt x="166" y="205"/>
                </a:lnTo>
                <a:lnTo>
                  <a:pt x="163" y="213"/>
                </a:lnTo>
                <a:lnTo>
                  <a:pt x="158" y="220"/>
                </a:lnTo>
                <a:lnTo>
                  <a:pt x="158" y="220"/>
                </a:lnTo>
                <a:lnTo>
                  <a:pt x="152" y="227"/>
                </a:lnTo>
                <a:lnTo>
                  <a:pt x="146" y="235"/>
                </a:lnTo>
                <a:lnTo>
                  <a:pt x="141" y="240"/>
                </a:lnTo>
                <a:lnTo>
                  <a:pt x="141" y="240"/>
                </a:lnTo>
                <a:lnTo>
                  <a:pt x="135" y="248"/>
                </a:lnTo>
                <a:lnTo>
                  <a:pt x="130" y="253"/>
                </a:lnTo>
                <a:lnTo>
                  <a:pt x="124" y="259"/>
                </a:lnTo>
                <a:lnTo>
                  <a:pt x="124" y="259"/>
                </a:lnTo>
                <a:lnTo>
                  <a:pt x="118" y="264"/>
                </a:lnTo>
                <a:lnTo>
                  <a:pt x="113" y="270"/>
                </a:lnTo>
                <a:lnTo>
                  <a:pt x="107" y="275"/>
                </a:lnTo>
                <a:lnTo>
                  <a:pt x="107" y="275"/>
                </a:lnTo>
                <a:lnTo>
                  <a:pt x="99" y="279"/>
                </a:lnTo>
                <a:lnTo>
                  <a:pt x="93" y="284"/>
                </a:lnTo>
                <a:lnTo>
                  <a:pt x="87" y="288"/>
                </a:lnTo>
                <a:lnTo>
                  <a:pt x="87" y="288"/>
                </a:lnTo>
                <a:lnTo>
                  <a:pt x="79" y="292"/>
                </a:lnTo>
                <a:lnTo>
                  <a:pt x="73" y="295"/>
                </a:lnTo>
                <a:lnTo>
                  <a:pt x="65" y="297"/>
                </a:lnTo>
                <a:lnTo>
                  <a:pt x="65" y="297"/>
                </a:lnTo>
                <a:lnTo>
                  <a:pt x="59" y="301"/>
                </a:lnTo>
                <a:lnTo>
                  <a:pt x="51" y="304"/>
                </a:lnTo>
                <a:lnTo>
                  <a:pt x="45" y="306"/>
                </a:lnTo>
                <a:lnTo>
                  <a:pt x="45" y="306"/>
                </a:lnTo>
                <a:lnTo>
                  <a:pt x="37" y="308"/>
                </a:lnTo>
                <a:lnTo>
                  <a:pt x="31" y="310"/>
                </a:lnTo>
                <a:lnTo>
                  <a:pt x="22" y="310"/>
                </a:lnTo>
                <a:lnTo>
                  <a:pt x="22" y="310"/>
                </a:lnTo>
                <a:lnTo>
                  <a:pt x="14" y="312"/>
                </a:lnTo>
                <a:lnTo>
                  <a:pt x="8" y="312"/>
                </a:lnTo>
                <a:lnTo>
                  <a:pt x="0" y="312"/>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3" name="Freeform 297"/>
          <p:cNvSpPr/>
          <p:nvPr/>
        </p:nvSpPr>
        <p:spPr bwMode="auto">
          <a:xfrm>
            <a:off x="4472749" y="3081646"/>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4" name="Freeform 298"/>
          <p:cNvSpPr/>
          <p:nvPr/>
        </p:nvSpPr>
        <p:spPr bwMode="auto">
          <a:xfrm>
            <a:off x="4472749" y="3056276"/>
            <a:ext cx="70716" cy="25370"/>
          </a:xfrm>
          <a:custGeom>
            <a:avLst/>
            <a:gdLst/>
            <a:ahLst/>
            <a:cxnLst>
              <a:cxn ang="0">
                <a:pos x="0" y="17"/>
              </a:cxn>
              <a:cxn ang="0">
                <a:pos x="53" y="0"/>
              </a:cxn>
              <a:cxn ang="0">
                <a:pos x="53" y="17"/>
              </a:cxn>
              <a:cxn ang="0">
                <a:pos x="0" y="17"/>
              </a:cxn>
            </a:cxnLst>
            <a:rect l="0" t="0" r="r" b="b"/>
            <a:pathLst>
              <a:path w="53" h="17">
                <a:moveTo>
                  <a:pt x="0" y="17"/>
                </a:moveTo>
                <a:lnTo>
                  <a:pt x="53" y="0"/>
                </a:lnTo>
                <a:lnTo>
                  <a:pt x="53" y="17"/>
                </a:lnTo>
                <a:lnTo>
                  <a:pt x="0"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5" name="Freeform 299"/>
          <p:cNvSpPr/>
          <p:nvPr/>
        </p:nvSpPr>
        <p:spPr bwMode="auto">
          <a:xfrm>
            <a:off x="4845012" y="2542901"/>
            <a:ext cx="703162" cy="650674"/>
          </a:xfrm>
          <a:custGeom>
            <a:avLst/>
            <a:gdLst/>
            <a:ahLst/>
            <a:cxnLst>
              <a:cxn ang="0">
                <a:pos x="527" y="421"/>
              </a:cxn>
              <a:cxn ang="0">
                <a:pos x="524" y="392"/>
              </a:cxn>
              <a:cxn ang="0">
                <a:pos x="524" y="377"/>
              </a:cxn>
              <a:cxn ang="0">
                <a:pos x="515" y="348"/>
              </a:cxn>
              <a:cxn ang="0">
                <a:pos x="513" y="333"/>
              </a:cxn>
              <a:cxn ang="0">
                <a:pos x="504" y="306"/>
              </a:cxn>
              <a:cxn ang="0">
                <a:pos x="499" y="293"/>
              </a:cxn>
              <a:cxn ang="0">
                <a:pos x="484" y="267"/>
              </a:cxn>
              <a:cxn ang="0">
                <a:pos x="479" y="253"/>
              </a:cxn>
              <a:cxn ang="0">
                <a:pos x="465" y="229"/>
              </a:cxn>
              <a:cxn ang="0">
                <a:pos x="456" y="216"/>
              </a:cxn>
              <a:cxn ang="0">
                <a:pos x="437" y="192"/>
              </a:cxn>
              <a:cxn ang="0">
                <a:pos x="428" y="181"/>
              </a:cxn>
              <a:cxn ang="0">
                <a:pos x="406" y="159"/>
              </a:cxn>
              <a:cxn ang="0">
                <a:pos x="397" y="148"/>
              </a:cxn>
              <a:cxn ang="0">
                <a:pos x="372" y="128"/>
              </a:cxn>
              <a:cxn ang="0">
                <a:pos x="360" y="119"/>
              </a:cxn>
              <a:cxn ang="0">
                <a:pos x="335" y="100"/>
              </a:cxn>
              <a:cxn ang="0">
                <a:pos x="321" y="91"/>
              </a:cxn>
              <a:cxn ang="0">
                <a:pos x="296" y="75"/>
              </a:cxn>
              <a:cxn ang="0">
                <a:pos x="282" y="67"/>
              </a:cxn>
              <a:cxn ang="0">
                <a:pos x="251" y="53"/>
              </a:cxn>
              <a:cxn ang="0">
                <a:pos x="236" y="45"/>
              </a:cxn>
              <a:cxn ang="0">
                <a:pos x="206" y="34"/>
              </a:cxn>
              <a:cxn ang="0">
                <a:pos x="189" y="29"/>
              </a:cxn>
              <a:cxn ang="0">
                <a:pos x="158" y="20"/>
              </a:cxn>
              <a:cxn ang="0">
                <a:pos x="141" y="16"/>
              </a:cxn>
              <a:cxn ang="0">
                <a:pos x="107" y="9"/>
              </a:cxn>
              <a:cxn ang="0">
                <a:pos x="90" y="7"/>
              </a:cxn>
              <a:cxn ang="0">
                <a:pos x="53" y="3"/>
              </a:cxn>
              <a:cxn ang="0">
                <a:pos x="36" y="1"/>
              </a:cxn>
              <a:cxn ang="0">
                <a:pos x="0" y="0"/>
              </a:cxn>
            </a:cxnLst>
            <a:rect l="0" t="0" r="r" b="b"/>
            <a:pathLst>
              <a:path w="527" h="436">
                <a:moveTo>
                  <a:pt x="527" y="436"/>
                </a:moveTo>
                <a:lnTo>
                  <a:pt x="527" y="421"/>
                </a:lnTo>
                <a:lnTo>
                  <a:pt x="527" y="405"/>
                </a:lnTo>
                <a:lnTo>
                  <a:pt x="524" y="392"/>
                </a:lnTo>
                <a:lnTo>
                  <a:pt x="524" y="392"/>
                </a:lnTo>
                <a:lnTo>
                  <a:pt x="524" y="377"/>
                </a:lnTo>
                <a:lnTo>
                  <a:pt x="521" y="363"/>
                </a:lnTo>
                <a:lnTo>
                  <a:pt x="515" y="348"/>
                </a:lnTo>
                <a:lnTo>
                  <a:pt x="515" y="348"/>
                </a:lnTo>
                <a:lnTo>
                  <a:pt x="513" y="333"/>
                </a:lnTo>
                <a:lnTo>
                  <a:pt x="510" y="320"/>
                </a:lnTo>
                <a:lnTo>
                  <a:pt x="504" y="306"/>
                </a:lnTo>
                <a:lnTo>
                  <a:pt x="504" y="306"/>
                </a:lnTo>
                <a:lnTo>
                  <a:pt x="499" y="293"/>
                </a:lnTo>
                <a:lnTo>
                  <a:pt x="493" y="280"/>
                </a:lnTo>
                <a:lnTo>
                  <a:pt x="484" y="267"/>
                </a:lnTo>
                <a:lnTo>
                  <a:pt x="484" y="267"/>
                </a:lnTo>
                <a:lnTo>
                  <a:pt x="479" y="253"/>
                </a:lnTo>
                <a:lnTo>
                  <a:pt x="470" y="242"/>
                </a:lnTo>
                <a:lnTo>
                  <a:pt x="465" y="229"/>
                </a:lnTo>
                <a:lnTo>
                  <a:pt x="465" y="229"/>
                </a:lnTo>
                <a:lnTo>
                  <a:pt x="456" y="216"/>
                </a:lnTo>
                <a:lnTo>
                  <a:pt x="445" y="205"/>
                </a:lnTo>
                <a:lnTo>
                  <a:pt x="437" y="192"/>
                </a:lnTo>
                <a:lnTo>
                  <a:pt x="437" y="192"/>
                </a:lnTo>
                <a:lnTo>
                  <a:pt x="428" y="181"/>
                </a:lnTo>
                <a:lnTo>
                  <a:pt x="417" y="170"/>
                </a:lnTo>
                <a:lnTo>
                  <a:pt x="406" y="159"/>
                </a:lnTo>
                <a:lnTo>
                  <a:pt x="406" y="159"/>
                </a:lnTo>
                <a:lnTo>
                  <a:pt x="397" y="148"/>
                </a:lnTo>
                <a:lnTo>
                  <a:pt x="386" y="137"/>
                </a:lnTo>
                <a:lnTo>
                  <a:pt x="372" y="128"/>
                </a:lnTo>
                <a:lnTo>
                  <a:pt x="372" y="128"/>
                </a:lnTo>
                <a:lnTo>
                  <a:pt x="360" y="119"/>
                </a:lnTo>
                <a:lnTo>
                  <a:pt x="349" y="110"/>
                </a:lnTo>
                <a:lnTo>
                  <a:pt x="335" y="100"/>
                </a:lnTo>
                <a:lnTo>
                  <a:pt x="335" y="100"/>
                </a:lnTo>
                <a:lnTo>
                  <a:pt x="321" y="91"/>
                </a:lnTo>
                <a:lnTo>
                  <a:pt x="310" y="82"/>
                </a:lnTo>
                <a:lnTo>
                  <a:pt x="296" y="75"/>
                </a:lnTo>
                <a:lnTo>
                  <a:pt x="296" y="75"/>
                </a:lnTo>
                <a:lnTo>
                  <a:pt x="282" y="67"/>
                </a:lnTo>
                <a:lnTo>
                  <a:pt x="265" y="60"/>
                </a:lnTo>
                <a:lnTo>
                  <a:pt x="251" y="53"/>
                </a:lnTo>
                <a:lnTo>
                  <a:pt x="251" y="53"/>
                </a:lnTo>
                <a:lnTo>
                  <a:pt x="236" y="45"/>
                </a:lnTo>
                <a:lnTo>
                  <a:pt x="220" y="40"/>
                </a:lnTo>
                <a:lnTo>
                  <a:pt x="206" y="34"/>
                </a:lnTo>
                <a:lnTo>
                  <a:pt x="206" y="34"/>
                </a:lnTo>
                <a:lnTo>
                  <a:pt x="189" y="29"/>
                </a:lnTo>
                <a:lnTo>
                  <a:pt x="175" y="23"/>
                </a:lnTo>
                <a:lnTo>
                  <a:pt x="158" y="20"/>
                </a:lnTo>
                <a:lnTo>
                  <a:pt x="158" y="20"/>
                </a:lnTo>
                <a:lnTo>
                  <a:pt x="141" y="16"/>
                </a:lnTo>
                <a:lnTo>
                  <a:pt x="124" y="12"/>
                </a:lnTo>
                <a:lnTo>
                  <a:pt x="107" y="9"/>
                </a:lnTo>
                <a:lnTo>
                  <a:pt x="107" y="9"/>
                </a:lnTo>
                <a:lnTo>
                  <a:pt x="90" y="7"/>
                </a:lnTo>
                <a:lnTo>
                  <a:pt x="73" y="3"/>
                </a:lnTo>
                <a:lnTo>
                  <a:pt x="53" y="3"/>
                </a:lnTo>
                <a:lnTo>
                  <a:pt x="53" y="3"/>
                </a:lnTo>
                <a:lnTo>
                  <a:pt x="36" y="1"/>
                </a:lnTo>
                <a:lnTo>
                  <a:pt x="20"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6" name="Freeform 300"/>
          <p:cNvSpPr/>
          <p:nvPr/>
        </p:nvSpPr>
        <p:spPr bwMode="auto">
          <a:xfrm>
            <a:off x="5513483" y="3141341"/>
            <a:ext cx="34691" cy="52233"/>
          </a:xfrm>
          <a:custGeom>
            <a:avLst/>
            <a:gdLst/>
            <a:ahLst/>
            <a:cxnLst>
              <a:cxn ang="0">
                <a:pos x="26" y="35"/>
              </a:cxn>
              <a:cxn ang="0">
                <a:pos x="0" y="0"/>
              </a:cxn>
              <a:cxn ang="0">
                <a:pos x="26" y="0"/>
              </a:cxn>
              <a:cxn ang="0">
                <a:pos x="26" y="35"/>
              </a:cxn>
            </a:cxnLst>
            <a:rect l="0" t="0" r="r" b="b"/>
            <a:pathLst>
              <a:path w="26" h="35">
                <a:moveTo>
                  <a:pt x="26" y="35"/>
                </a:moveTo>
                <a:lnTo>
                  <a:pt x="0" y="0"/>
                </a:lnTo>
                <a:lnTo>
                  <a:pt x="26" y="0"/>
                </a:lnTo>
                <a:lnTo>
                  <a:pt x="26"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7" name="Freeform 301"/>
          <p:cNvSpPr/>
          <p:nvPr/>
        </p:nvSpPr>
        <p:spPr bwMode="auto">
          <a:xfrm>
            <a:off x="5548174" y="3141341"/>
            <a:ext cx="37360" cy="52233"/>
          </a:xfrm>
          <a:custGeom>
            <a:avLst/>
            <a:gdLst/>
            <a:ahLst/>
            <a:cxnLst>
              <a:cxn ang="0">
                <a:pos x="0" y="35"/>
              </a:cxn>
              <a:cxn ang="0">
                <a:pos x="28" y="0"/>
              </a:cxn>
              <a:cxn ang="0">
                <a:pos x="0" y="0"/>
              </a:cxn>
              <a:cxn ang="0">
                <a:pos x="0" y="35"/>
              </a:cxn>
            </a:cxnLst>
            <a:rect l="0" t="0" r="r" b="b"/>
            <a:pathLst>
              <a:path w="28" h="35">
                <a:moveTo>
                  <a:pt x="0" y="35"/>
                </a:moveTo>
                <a:lnTo>
                  <a:pt x="28"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8" name="Freeform 302"/>
          <p:cNvSpPr/>
          <p:nvPr/>
        </p:nvSpPr>
        <p:spPr bwMode="auto">
          <a:xfrm>
            <a:off x="4476752" y="2724970"/>
            <a:ext cx="70716" cy="195501"/>
          </a:xfrm>
          <a:custGeom>
            <a:avLst/>
            <a:gdLst/>
            <a:ahLst/>
            <a:cxnLst>
              <a:cxn ang="0">
                <a:pos x="5" y="127"/>
              </a:cxn>
              <a:cxn ang="0">
                <a:pos x="14" y="121"/>
              </a:cxn>
              <a:cxn ang="0">
                <a:pos x="17" y="120"/>
              </a:cxn>
              <a:cxn ang="0">
                <a:pos x="25" y="114"/>
              </a:cxn>
              <a:cxn ang="0">
                <a:pos x="28" y="110"/>
              </a:cxn>
              <a:cxn ang="0">
                <a:pos x="34" y="105"/>
              </a:cxn>
              <a:cxn ang="0">
                <a:pos x="36" y="101"/>
              </a:cxn>
              <a:cxn ang="0">
                <a:pos x="42" y="96"/>
              </a:cxn>
              <a:cxn ang="0">
                <a:pos x="42" y="94"/>
              </a:cxn>
              <a:cxn ang="0">
                <a:pos x="48" y="87"/>
              </a:cxn>
              <a:cxn ang="0">
                <a:pos x="48" y="85"/>
              </a:cxn>
              <a:cxn ang="0">
                <a:pos x="50" y="79"/>
              </a:cxn>
              <a:cxn ang="0">
                <a:pos x="53" y="76"/>
              </a:cxn>
              <a:cxn ang="0">
                <a:pos x="53" y="70"/>
              </a:cxn>
              <a:cxn ang="0">
                <a:pos x="53" y="66"/>
              </a:cxn>
              <a:cxn ang="0">
                <a:pos x="53" y="61"/>
              </a:cxn>
              <a:cxn ang="0">
                <a:pos x="53" y="57"/>
              </a:cxn>
              <a:cxn ang="0">
                <a:pos x="53" y="52"/>
              </a:cxn>
              <a:cxn ang="0">
                <a:pos x="53" y="50"/>
              </a:cxn>
              <a:cxn ang="0">
                <a:pos x="50" y="44"/>
              </a:cxn>
              <a:cxn ang="0">
                <a:pos x="50" y="41"/>
              </a:cxn>
              <a:cxn ang="0">
                <a:pos x="45" y="35"/>
              </a:cxn>
              <a:cxn ang="0">
                <a:pos x="45" y="33"/>
              </a:cxn>
              <a:cxn ang="0">
                <a:pos x="39" y="28"/>
              </a:cxn>
              <a:cxn ang="0">
                <a:pos x="36" y="24"/>
              </a:cxn>
              <a:cxn ang="0">
                <a:pos x="31" y="21"/>
              </a:cxn>
              <a:cxn ang="0">
                <a:pos x="28" y="17"/>
              </a:cxn>
              <a:cxn ang="0">
                <a:pos x="22" y="13"/>
              </a:cxn>
              <a:cxn ang="0">
                <a:pos x="19" y="11"/>
              </a:cxn>
              <a:cxn ang="0">
                <a:pos x="11" y="6"/>
              </a:cxn>
              <a:cxn ang="0">
                <a:pos x="8" y="4"/>
              </a:cxn>
              <a:cxn ang="0">
                <a:pos x="0" y="0"/>
              </a:cxn>
            </a:cxnLst>
            <a:rect l="0" t="0" r="r" b="b"/>
            <a:pathLst>
              <a:path w="53" h="131">
                <a:moveTo>
                  <a:pt x="0" y="131"/>
                </a:moveTo>
                <a:lnTo>
                  <a:pt x="5" y="127"/>
                </a:lnTo>
                <a:lnTo>
                  <a:pt x="8" y="125"/>
                </a:lnTo>
                <a:lnTo>
                  <a:pt x="14" y="121"/>
                </a:lnTo>
                <a:lnTo>
                  <a:pt x="14" y="121"/>
                </a:lnTo>
                <a:lnTo>
                  <a:pt x="17" y="120"/>
                </a:lnTo>
                <a:lnTo>
                  <a:pt x="19" y="116"/>
                </a:lnTo>
                <a:lnTo>
                  <a:pt x="25" y="114"/>
                </a:lnTo>
                <a:lnTo>
                  <a:pt x="25" y="114"/>
                </a:lnTo>
                <a:lnTo>
                  <a:pt x="28" y="110"/>
                </a:lnTo>
                <a:lnTo>
                  <a:pt x="31" y="109"/>
                </a:lnTo>
                <a:lnTo>
                  <a:pt x="34" y="105"/>
                </a:lnTo>
                <a:lnTo>
                  <a:pt x="34" y="105"/>
                </a:lnTo>
                <a:lnTo>
                  <a:pt x="36" y="101"/>
                </a:lnTo>
                <a:lnTo>
                  <a:pt x="39" y="99"/>
                </a:lnTo>
                <a:lnTo>
                  <a:pt x="42" y="96"/>
                </a:lnTo>
                <a:lnTo>
                  <a:pt x="42" y="96"/>
                </a:lnTo>
                <a:lnTo>
                  <a:pt x="42" y="94"/>
                </a:lnTo>
                <a:lnTo>
                  <a:pt x="45" y="90"/>
                </a:lnTo>
                <a:lnTo>
                  <a:pt x="48" y="87"/>
                </a:lnTo>
                <a:lnTo>
                  <a:pt x="48" y="87"/>
                </a:lnTo>
                <a:lnTo>
                  <a:pt x="48" y="85"/>
                </a:lnTo>
                <a:lnTo>
                  <a:pt x="50" y="81"/>
                </a:lnTo>
                <a:lnTo>
                  <a:pt x="50" y="79"/>
                </a:lnTo>
                <a:lnTo>
                  <a:pt x="50" y="79"/>
                </a:lnTo>
                <a:lnTo>
                  <a:pt x="53" y="76"/>
                </a:lnTo>
                <a:lnTo>
                  <a:pt x="53" y="72"/>
                </a:lnTo>
                <a:lnTo>
                  <a:pt x="53" y="70"/>
                </a:lnTo>
                <a:lnTo>
                  <a:pt x="53" y="70"/>
                </a:lnTo>
                <a:lnTo>
                  <a:pt x="53" y="66"/>
                </a:lnTo>
                <a:lnTo>
                  <a:pt x="53" y="65"/>
                </a:lnTo>
                <a:lnTo>
                  <a:pt x="53" y="61"/>
                </a:lnTo>
                <a:lnTo>
                  <a:pt x="53" y="61"/>
                </a:lnTo>
                <a:lnTo>
                  <a:pt x="53" y="57"/>
                </a:lnTo>
                <a:lnTo>
                  <a:pt x="53" y="55"/>
                </a:lnTo>
                <a:lnTo>
                  <a:pt x="53" y="52"/>
                </a:lnTo>
                <a:lnTo>
                  <a:pt x="53" y="52"/>
                </a:lnTo>
                <a:lnTo>
                  <a:pt x="53" y="50"/>
                </a:lnTo>
                <a:lnTo>
                  <a:pt x="50" y="46"/>
                </a:lnTo>
                <a:lnTo>
                  <a:pt x="50" y="44"/>
                </a:lnTo>
                <a:lnTo>
                  <a:pt x="50" y="44"/>
                </a:lnTo>
                <a:lnTo>
                  <a:pt x="50" y="41"/>
                </a:lnTo>
                <a:lnTo>
                  <a:pt x="48" y="39"/>
                </a:lnTo>
                <a:lnTo>
                  <a:pt x="45" y="35"/>
                </a:lnTo>
                <a:lnTo>
                  <a:pt x="45" y="35"/>
                </a:lnTo>
                <a:lnTo>
                  <a:pt x="45" y="33"/>
                </a:lnTo>
                <a:lnTo>
                  <a:pt x="42" y="30"/>
                </a:lnTo>
                <a:lnTo>
                  <a:pt x="39" y="28"/>
                </a:lnTo>
                <a:lnTo>
                  <a:pt x="39" y="28"/>
                </a:lnTo>
                <a:lnTo>
                  <a:pt x="36" y="24"/>
                </a:lnTo>
                <a:lnTo>
                  <a:pt x="34" y="22"/>
                </a:lnTo>
                <a:lnTo>
                  <a:pt x="31" y="21"/>
                </a:lnTo>
                <a:lnTo>
                  <a:pt x="31" y="21"/>
                </a:lnTo>
                <a:lnTo>
                  <a:pt x="28" y="17"/>
                </a:lnTo>
                <a:lnTo>
                  <a:pt x="25" y="15"/>
                </a:lnTo>
                <a:lnTo>
                  <a:pt x="22" y="13"/>
                </a:lnTo>
                <a:lnTo>
                  <a:pt x="22" y="13"/>
                </a:lnTo>
                <a:lnTo>
                  <a:pt x="19" y="11"/>
                </a:lnTo>
                <a:lnTo>
                  <a:pt x="17" y="10"/>
                </a:lnTo>
                <a:lnTo>
                  <a:pt x="11" y="6"/>
                </a:lnTo>
                <a:lnTo>
                  <a:pt x="11" y="6"/>
                </a:lnTo>
                <a:lnTo>
                  <a:pt x="8" y="4"/>
                </a:lnTo>
                <a:lnTo>
                  <a:pt x="3"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9" name="Freeform 303"/>
          <p:cNvSpPr/>
          <p:nvPr/>
        </p:nvSpPr>
        <p:spPr bwMode="auto">
          <a:xfrm>
            <a:off x="4476752" y="2865253"/>
            <a:ext cx="56039" cy="55218"/>
          </a:xfrm>
          <a:custGeom>
            <a:avLst/>
            <a:gdLst/>
            <a:ahLst/>
            <a:cxnLst>
              <a:cxn ang="0">
                <a:pos x="0" y="37"/>
              </a:cxn>
              <a:cxn ang="0">
                <a:pos x="22" y="0"/>
              </a:cxn>
              <a:cxn ang="0">
                <a:pos x="42" y="13"/>
              </a:cxn>
              <a:cxn ang="0">
                <a:pos x="0" y="37"/>
              </a:cxn>
            </a:cxnLst>
            <a:rect l="0" t="0" r="r" b="b"/>
            <a:pathLst>
              <a:path w="42" h="37">
                <a:moveTo>
                  <a:pt x="0" y="37"/>
                </a:moveTo>
                <a:lnTo>
                  <a:pt x="22" y="0"/>
                </a:lnTo>
                <a:lnTo>
                  <a:pt x="42" y="13"/>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0" name="Freeform 304"/>
          <p:cNvSpPr/>
          <p:nvPr/>
        </p:nvSpPr>
        <p:spPr bwMode="auto">
          <a:xfrm>
            <a:off x="4476752" y="2884654"/>
            <a:ext cx="78722" cy="35817"/>
          </a:xfrm>
          <a:custGeom>
            <a:avLst/>
            <a:gdLst/>
            <a:ahLst/>
            <a:cxnLst>
              <a:cxn ang="0">
                <a:pos x="0" y="24"/>
              </a:cxn>
              <a:cxn ang="0">
                <a:pos x="59" y="13"/>
              </a:cxn>
              <a:cxn ang="0">
                <a:pos x="42" y="0"/>
              </a:cxn>
              <a:cxn ang="0">
                <a:pos x="0" y="24"/>
              </a:cxn>
            </a:cxnLst>
            <a:rect l="0" t="0" r="r" b="b"/>
            <a:pathLst>
              <a:path w="59" h="24">
                <a:moveTo>
                  <a:pt x="0" y="24"/>
                </a:moveTo>
                <a:lnTo>
                  <a:pt x="59" y="13"/>
                </a:lnTo>
                <a:lnTo>
                  <a:pt x="42" y="0"/>
                </a:lnTo>
                <a:lnTo>
                  <a:pt x="0" y="24"/>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1" name="Freeform 305"/>
          <p:cNvSpPr/>
          <p:nvPr/>
        </p:nvSpPr>
        <p:spPr bwMode="auto">
          <a:xfrm>
            <a:off x="6171279" y="3527865"/>
            <a:ext cx="142767" cy="98496"/>
          </a:xfrm>
          <a:custGeom>
            <a:avLst/>
            <a:gdLst/>
            <a:ahLst/>
            <a:cxnLst>
              <a:cxn ang="0">
                <a:pos x="0" y="29"/>
              </a:cxn>
              <a:cxn ang="0">
                <a:pos x="0" y="23"/>
              </a:cxn>
              <a:cxn ang="0">
                <a:pos x="3" y="20"/>
              </a:cxn>
              <a:cxn ang="0">
                <a:pos x="6" y="16"/>
              </a:cxn>
              <a:cxn ang="0">
                <a:pos x="9" y="14"/>
              </a:cxn>
              <a:cxn ang="0">
                <a:pos x="14" y="11"/>
              </a:cxn>
              <a:cxn ang="0">
                <a:pos x="17" y="7"/>
              </a:cxn>
              <a:cxn ang="0">
                <a:pos x="23" y="5"/>
              </a:cxn>
              <a:cxn ang="0">
                <a:pos x="29" y="3"/>
              </a:cxn>
              <a:cxn ang="0">
                <a:pos x="34" y="1"/>
              </a:cxn>
              <a:cxn ang="0">
                <a:pos x="43" y="0"/>
              </a:cxn>
              <a:cxn ang="0">
                <a:pos x="48" y="0"/>
              </a:cxn>
              <a:cxn ang="0">
                <a:pos x="54" y="0"/>
              </a:cxn>
              <a:cxn ang="0">
                <a:pos x="62" y="0"/>
              </a:cxn>
              <a:cxn ang="0">
                <a:pos x="68" y="0"/>
              </a:cxn>
              <a:cxn ang="0">
                <a:pos x="76" y="1"/>
              </a:cxn>
              <a:cxn ang="0">
                <a:pos x="79" y="3"/>
              </a:cxn>
              <a:cxn ang="0">
                <a:pos x="85" y="5"/>
              </a:cxn>
              <a:cxn ang="0">
                <a:pos x="91" y="7"/>
              </a:cxn>
              <a:cxn ang="0">
                <a:pos x="96" y="11"/>
              </a:cxn>
              <a:cxn ang="0">
                <a:pos x="99" y="14"/>
              </a:cxn>
              <a:cxn ang="0">
                <a:pos x="102" y="18"/>
              </a:cxn>
              <a:cxn ang="0">
                <a:pos x="105" y="22"/>
              </a:cxn>
              <a:cxn ang="0">
                <a:pos x="107" y="25"/>
              </a:cxn>
              <a:cxn ang="0">
                <a:pos x="107" y="29"/>
              </a:cxn>
              <a:cxn ang="0">
                <a:pos x="107" y="33"/>
              </a:cxn>
              <a:cxn ang="0">
                <a:pos x="107" y="38"/>
              </a:cxn>
              <a:cxn ang="0">
                <a:pos x="105" y="42"/>
              </a:cxn>
              <a:cxn ang="0">
                <a:pos x="105" y="45"/>
              </a:cxn>
              <a:cxn ang="0">
                <a:pos x="102" y="49"/>
              </a:cxn>
              <a:cxn ang="0">
                <a:pos x="96" y="53"/>
              </a:cxn>
              <a:cxn ang="0">
                <a:pos x="93" y="55"/>
              </a:cxn>
              <a:cxn ang="0">
                <a:pos x="88" y="56"/>
              </a:cxn>
              <a:cxn ang="0">
                <a:pos x="82" y="60"/>
              </a:cxn>
              <a:cxn ang="0">
                <a:pos x="76" y="62"/>
              </a:cxn>
              <a:cxn ang="0">
                <a:pos x="71" y="64"/>
              </a:cxn>
              <a:cxn ang="0">
                <a:pos x="65" y="64"/>
              </a:cxn>
              <a:cxn ang="0">
                <a:pos x="57" y="66"/>
              </a:cxn>
              <a:cxn ang="0">
                <a:pos x="51" y="66"/>
              </a:cxn>
              <a:cxn ang="0">
                <a:pos x="43" y="64"/>
              </a:cxn>
              <a:cxn ang="0">
                <a:pos x="37" y="64"/>
              </a:cxn>
              <a:cxn ang="0">
                <a:pos x="31" y="62"/>
              </a:cxn>
              <a:cxn ang="0">
                <a:pos x="26" y="60"/>
              </a:cxn>
              <a:cxn ang="0">
                <a:pos x="20" y="56"/>
              </a:cxn>
              <a:cxn ang="0">
                <a:pos x="14" y="55"/>
              </a:cxn>
              <a:cxn ang="0">
                <a:pos x="12" y="53"/>
              </a:cxn>
              <a:cxn ang="0">
                <a:pos x="6" y="49"/>
              </a:cxn>
              <a:cxn ang="0">
                <a:pos x="3" y="45"/>
              </a:cxn>
              <a:cxn ang="0">
                <a:pos x="3" y="42"/>
              </a:cxn>
              <a:cxn ang="0">
                <a:pos x="0" y="38"/>
              </a:cxn>
              <a:cxn ang="0">
                <a:pos x="0" y="33"/>
              </a:cxn>
            </a:cxnLst>
            <a:rect l="0" t="0" r="r" b="b"/>
            <a:pathLst>
              <a:path w="107" h="66">
                <a:moveTo>
                  <a:pt x="0" y="33"/>
                </a:moveTo>
                <a:lnTo>
                  <a:pt x="0" y="31"/>
                </a:lnTo>
                <a:lnTo>
                  <a:pt x="0" y="29"/>
                </a:lnTo>
                <a:lnTo>
                  <a:pt x="0" y="29"/>
                </a:lnTo>
                <a:lnTo>
                  <a:pt x="0" y="29"/>
                </a:lnTo>
                <a:lnTo>
                  <a:pt x="0" y="27"/>
                </a:lnTo>
                <a:lnTo>
                  <a:pt x="0" y="27"/>
                </a:lnTo>
                <a:lnTo>
                  <a:pt x="0" y="25"/>
                </a:lnTo>
                <a:lnTo>
                  <a:pt x="0" y="25"/>
                </a:lnTo>
                <a:lnTo>
                  <a:pt x="0" y="23"/>
                </a:lnTo>
                <a:lnTo>
                  <a:pt x="0" y="23"/>
                </a:lnTo>
                <a:lnTo>
                  <a:pt x="3" y="22"/>
                </a:lnTo>
                <a:lnTo>
                  <a:pt x="3" y="22"/>
                </a:lnTo>
                <a:lnTo>
                  <a:pt x="3" y="22"/>
                </a:lnTo>
                <a:lnTo>
                  <a:pt x="3" y="20"/>
                </a:lnTo>
                <a:lnTo>
                  <a:pt x="3" y="20"/>
                </a:lnTo>
                <a:lnTo>
                  <a:pt x="3" y="20"/>
                </a:lnTo>
                <a:lnTo>
                  <a:pt x="3" y="18"/>
                </a:lnTo>
                <a:lnTo>
                  <a:pt x="6" y="18"/>
                </a:lnTo>
                <a:lnTo>
                  <a:pt x="6" y="16"/>
                </a:lnTo>
                <a:lnTo>
                  <a:pt x="6" y="16"/>
                </a:lnTo>
                <a:lnTo>
                  <a:pt x="6" y="16"/>
                </a:lnTo>
                <a:lnTo>
                  <a:pt x="9" y="14"/>
                </a:lnTo>
                <a:lnTo>
                  <a:pt x="9" y="14"/>
                </a:lnTo>
                <a:lnTo>
                  <a:pt x="9" y="14"/>
                </a:lnTo>
                <a:lnTo>
                  <a:pt x="9" y="12"/>
                </a:lnTo>
                <a:lnTo>
                  <a:pt x="12" y="12"/>
                </a:lnTo>
                <a:lnTo>
                  <a:pt x="12" y="11"/>
                </a:lnTo>
                <a:lnTo>
                  <a:pt x="12" y="11"/>
                </a:lnTo>
                <a:lnTo>
                  <a:pt x="14" y="11"/>
                </a:lnTo>
                <a:lnTo>
                  <a:pt x="14" y="9"/>
                </a:lnTo>
                <a:lnTo>
                  <a:pt x="14" y="9"/>
                </a:lnTo>
                <a:lnTo>
                  <a:pt x="14" y="9"/>
                </a:lnTo>
                <a:lnTo>
                  <a:pt x="17" y="7"/>
                </a:lnTo>
                <a:lnTo>
                  <a:pt x="17" y="7"/>
                </a:lnTo>
                <a:lnTo>
                  <a:pt x="20" y="7"/>
                </a:lnTo>
                <a:lnTo>
                  <a:pt x="20" y="7"/>
                </a:lnTo>
                <a:lnTo>
                  <a:pt x="20" y="5"/>
                </a:lnTo>
                <a:lnTo>
                  <a:pt x="23" y="5"/>
                </a:lnTo>
                <a:lnTo>
                  <a:pt x="23" y="5"/>
                </a:lnTo>
                <a:lnTo>
                  <a:pt x="23" y="5"/>
                </a:lnTo>
                <a:lnTo>
                  <a:pt x="26" y="3"/>
                </a:lnTo>
                <a:lnTo>
                  <a:pt x="26" y="3"/>
                </a:lnTo>
                <a:lnTo>
                  <a:pt x="29" y="3"/>
                </a:lnTo>
                <a:lnTo>
                  <a:pt x="29" y="3"/>
                </a:lnTo>
                <a:lnTo>
                  <a:pt x="29" y="1"/>
                </a:lnTo>
                <a:lnTo>
                  <a:pt x="31" y="1"/>
                </a:lnTo>
                <a:lnTo>
                  <a:pt x="34" y="1"/>
                </a:lnTo>
                <a:lnTo>
                  <a:pt x="34" y="1"/>
                </a:lnTo>
                <a:lnTo>
                  <a:pt x="34" y="1"/>
                </a:lnTo>
                <a:lnTo>
                  <a:pt x="37" y="1"/>
                </a:lnTo>
                <a:lnTo>
                  <a:pt x="37" y="0"/>
                </a:lnTo>
                <a:lnTo>
                  <a:pt x="37" y="0"/>
                </a:lnTo>
                <a:lnTo>
                  <a:pt x="40" y="0"/>
                </a:lnTo>
                <a:lnTo>
                  <a:pt x="43" y="0"/>
                </a:lnTo>
                <a:lnTo>
                  <a:pt x="43" y="0"/>
                </a:lnTo>
                <a:lnTo>
                  <a:pt x="43" y="0"/>
                </a:lnTo>
                <a:lnTo>
                  <a:pt x="45" y="0"/>
                </a:lnTo>
                <a:lnTo>
                  <a:pt x="45" y="0"/>
                </a:lnTo>
                <a:lnTo>
                  <a:pt x="48" y="0"/>
                </a:lnTo>
                <a:lnTo>
                  <a:pt x="48" y="0"/>
                </a:lnTo>
                <a:lnTo>
                  <a:pt x="51" y="0"/>
                </a:lnTo>
                <a:lnTo>
                  <a:pt x="51" y="0"/>
                </a:lnTo>
                <a:lnTo>
                  <a:pt x="54" y="0"/>
                </a:lnTo>
                <a:lnTo>
                  <a:pt x="54" y="0"/>
                </a:lnTo>
                <a:lnTo>
                  <a:pt x="57" y="0"/>
                </a:lnTo>
                <a:lnTo>
                  <a:pt x="57" y="0"/>
                </a:lnTo>
                <a:lnTo>
                  <a:pt x="60" y="0"/>
                </a:lnTo>
                <a:lnTo>
                  <a:pt x="60" y="0"/>
                </a:lnTo>
                <a:lnTo>
                  <a:pt x="62" y="0"/>
                </a:lnTo>
                <a:lnTo>
                  <a:pt x="62" y="0"/>
                </a:lnTo>
                <a:lnTo>
                  <a:pt x="65" y="0"/>
                </a:lnTo>
                <a:lnTo>
                  <a:pt x="65" y="0"/>
                </a:lnTo>
                <a:lnTo>
                  <a:pt x="68" y="0"/>
                </a:lnTo>
                <a:lnTo>
                  <a:pt x="68" y="0"/>
                </a:lnTo>
                <a:lnTo>
                  <a:pt x="71" y="0"/>
                </a:lnTo>
                <a:lnTo>
                  <a:pt x="71" y="0"/>
                </a:lnTo>
                <a:lnTo>
                  <a:pt x="71" y="1"/>
                </a:lnTo>
                <a:lnTo>
                  <a:pt x="74" y="1"/>
                </a:lnTo>
                <a:lnTo>
                  <a:pt x="76" y="1"/>
                </a:lnTo>
                <a:lnTo>
                  <a:pt x="76" y="1"/>
                </a:lnTo>
                <a:lnTo>
                  <a:pt x="76" y="1"/>
                </a:lnTo>
                <a:lnTo>
                  <a:pt x="79" y="1"/>
                </a:lnTo>
                <a:lnTo>
                  <a:pt x="79" y="3"/>
                </a:lnTo>
                <a:lnTo>
                  <a:pt x="79" y="3"/>
                </a:lnTo>
                <a:lnTo>
                  <a:pt x="82" y="3"/>
                </a:lnTo>
                <a:lnTo>
                  <a:pt x="82" y="3"/>
                </a:lnTo>
                <a:lnTo>
                  <a:pt x="85" y="5"/>
                </a:lnTo>
                <a:lnTo>
                  <a:pt x="85" y="5"/>
                </a:lnTo>
                <a:lnTo>
                  <a:pt x="85" y="5"/>
                </a:lnTo>
                <a:lnTo>
                  <a:pt x="88" y="5"/>
                </a:lnTo>
                <a:lnTo>
                  <a:pt x="88" y="7"/>
                </a:lnTo>
                <a:lnTo>
                  <a:pt x="88" y="7"/>
                </a:lnTo>
                <a:lnTo>
                  <a:pt x="91" y="7"/>
                </a:lnTo>
                <a:lnTo>
                  <a:pt x="91" y="7"/>
                </a:lnTo>
                <a:lnTo>
                  <a:pt x="93" y="9"/>
                </a:lnTo>
                <a:lnTo>
                  <a:pt x="93" y="9"/>
                </a:lnTo>
                <a:lnTo>
                  <a:pt x="93" y="9"/>
                </a:lnTo>
                <a:lnTo>
                  <a:pt x="96" y="11"/>
                </a:lnTo>
                <a:lnTo>
                  <a:pt x="96" y="11"/>
                </a:lnTo>
                <a:lnTo>
                  <a:pt x="96" y="11"/>
                </a:lnTo>
                <a:lnTo>
                  <a:pt x="96" y="12"/>
                </a:lnTo>
                <a:lnTo>
                  <a:pt x="99" y="12"/>
                </a:lnTo>
                <a:lnTo>
                  <a:pt x="99" y="14"/>
                </a:lnTo>
                <a:lnTo>
                  <a:pt x="99" y="14"/>
                </a:lnTo>
                <a:lnTo>
                  <a:pt x="99" y="14"/>
                </a:lnTo>
                <a:lnTo>
                  <a:pt x="102" y="16"/>
                </a:lnTo>
                <a:lnTo>
                  <a:pt x="102" y="16"/>
                </a:lnTo>
                <a:lnTo>
                  <a:pt x="102" y="16"/>
                </a:lnTo>
                <a:lnTo>
                  <a:pt x="102" y="18"/>
                </a:lnTo>
                <a:lnTo>
                  <a:pt x="105" y="18"/>
                </a:lnTo>
                <a:lnTo>
                  <a:pt x="105" y="20"/>
                </a:lnTo>
                <a:lnTo>
                  <a:pt x="105" y="20"/>
                </a:lnTo>
                <a:lnTo>
                  <a:pt x="105" y="20"/>
                </a:lnTo>
                <a:lnTo>
                  <a:pt x="105" y="22"/>
                </a:lnTo>
                <a:lnTo>
                  <a:pt x="105" y="22"/>
                </a:lnTo>
                <a:lnTo>
                  <a:pt x="105" y="22"/>
                </a:lnTo>
                <a:lnTo>
                  <a:pt x="107" y="23"/>
                </a:lnTo>
                <a:lnTo>
                  <a:pt x="107" y="23"/>
                </a:lnTo>
                <a:lnTo>
                  <a:pt x="107" y="25"/>
                </a:lnTo>
                <a:lnTo>
                  <a:pt x="107" y="25"/>
                </a:lnTo>
                <a:lnTo>
                  <a:pt x="107" y="27"/>
                </a:lnTo>
                <a:lnTo>
                  <a:pt x="107" y="27"/>
                </a:lnTo>
                <a:lnTo>
                  <a:pt x="107" y="29"/>
                </a:lnTo>
                <a:lnTo>
                  <a:pt x="107" y="29"/>
                </a:lnTo>
                <a:lnTo>
                  <a:pt x="107" y="29"/>
                </a:lnTo>
                <a:lnTo>
                  <a:pt x="107" y="31"/>
                </a:lnTo>
                <a:lnTo>
                  <a:pt x="107" y="33"/>
                </a:lnTo>
                <a:lnTo>
                  <a:pt x="107" y="33"/>
                </a:lnTo>
                <a:lnTo>
                  <a:pt x="107" y="33"/>
                </a:lnTo>
                <a:lnTo>
                  <a:pt x="107" y="34"/>
                </a:lnTo>
                <a:lnTo>
                  <a:pt x="107" y="34"/>
                </a:lnTo>
                <a:lnTo>
                  <a:pt x="107" y="34"/>
                </a:lnTo>
                <a:lnTo>
                  <a:pt x="107" y="36"/>
                </a:lnTo>
                <a:lnTo>
                  <a:pt x="107" y="38"/>
                </a:lnTo>
                <a:lnTo>
                  <a:pt x="107" y="38"/>
                </a:lnTo>
                <a:lnTo>
                  <a:pt x="107" y="38"/>
                </a:lnTo>
                <a:lnTo>
                  <a:pt x="107" y="40"/>
                </a:lnTo>
                <a:lnTo>
                  <a:pt x="107" y="40"/>
                </a:lnTo>
                <a:lnTo>
                  <a:pt x="105" y="42"/>
                </a:lnTo>
                <a:lnTo>
                  <a:pt x="105" y="42"/>
                </a:lnTo>
                <a:lnTo>
                  <a:pt x="105" y="42"/>
                </a:lnTo>
                <a:lnTo>
                  <a:pt x="105" y="44"/>
                </a:lnTo>
                <a:lnTo>
                  <a:pt x="105" y="45"/>
                </a:lnTo>
                <a:lnTo>
                  <a:pt x="105" y="45"/>
                </a:lnTo>
                <a:lnTo>
                  <a:pt x="105" y="45"/>
                </a:lnTo>
                <a:lnTo>
                  <a:pt x="102" y="47"/>
                </a:lnTo>
                <a:lnTo>
                  <a:pt x="102" y="47"/>
                </a:lnTo>
                <a:lnTo>
                  <a:pt x="102" y="47"/>
                </a:lnTo>
                <a:lnTo>
                  <a:pt x="102" y="49"/>
                </a:lnTo>
                <a:lnTo>
                  <a:pt x="99" y="49"/>
                </a:lnTo>
                <a:lnTo>
                  <a:pt x="99" y="51"/>
                </a:lnTo>
                <a:lnTo>
                  <a:pt x="99" y="51"/>
                </a:lnTo>
                <a:lnTo>
                  <a:pt x="99" y="51"/>
                </a:lnTo>
                <a:lnTo>
                  <a:pt x="96" y="53"/>
                </a:lnTo>
                <a:lnTo>
                  <a:pt x="96" y="53"/>
                </a:lnTo>
                <a:lnTo>
                  <a:pt x="96" y="53"/>
                </a:lnTo>
                <a:lnTo>
                  <a:pt x="96" y="53"/>
                </a:lnTo>
                <a:lnTo>
                  <a:pt x="93" y="55"/>
                </a:lnTo>
                <a:lnTo>
                  <a:pt x="93" y="55"/>
                </a:lnTo>
                <a:lnTo>
                  <a:pt x="93" y="55"/>
                </a:lnTo>
                <a:lnTo>
                  <a:pt x="91" y="56"/>
                </a:lnTo>
                <a:lnTo>
                  <a:pt x="91" y="56"/>
                </a:lnTo>
                <a:lnTo>
                  <a:pt x="88" y="56"/>
                </a:lnTo>
                <a:lnTo>
                  <a:pt x="88" y="56"/>
                </a:lnTo>
                <a:lnTo>
                  <a:pt x="88" y="58"/>
                </a:lnTo>
                <a:lnTo>
                  <a:pt x="85" y="58"/>
                </a:lnTo>
                <a:lnTo>
                  <a:pt x="85" y="60"/>
                </a:lnTo>
                <a:lnTo>
                  <a:pt x="85" y="60"/>
                </a:lnTo>
                <a:lnTo>
                  <a:pt x="82" y="60"/>
                </a:lnTo>
                <a:lnTo>
                  <a:pt x="82" y="60"/>
                </a:lnTo>
                <a:lnTo>
                  <a:pt x="79" y="60"/>
                </a:lnTo>
                <a:lnTo>
                  <a:pt x="79" y="60"/>
                </a:lnTo>
                <a:lnTo>
                  <a:pt x="79" y="62"/>
                </a:lnTo>
                <a:lnTo>
                  <a:pt x="76" y="62"/>
                </a:lnTo>
                <a:lnTo>
                  <a:pt x="76" y="62"/>
                </a:lnTo>
                <a:lnTo>
                  <a:pt x="76" y="62"/>
                </a:lnTo>
                <a:lnTo>
                  <a:pt x="74" y="62"/>
                </a:lnTo>
                <a:lnTo>
                  <a:pt x="71" y="64"/>
                </a:lnTo>
                <a:lnTo>
                  <a:pt x="71" y="64"/>
                </a:lnTo>
                <a:lnTo>
                  <a:pt x="71" y="64"/>
                </a:lnTo>
                <a:lnTo>
                  <a:pt x="68" y="64"/>
                </a:lnTo>
                <a:lnTo>
                  <a:pt x="68" y="64"/>
                </a:lnTo>
                <a:lnTo>
                  <a:pt x="65" y="64"/>
                </a:lnTo>
                <a:lnTo>
                  <a:pt x="65" y="64"/>
                </a:lnTo>
                <a:lnTo>
                  <a:pt x="62" y="64"/>
                </a:lnTo>
                <a:lnTo>
                  <a:pt x="62" y="64"/>
                </a:lnTo>
                <a:lnTo>
                  <a:pt x="60" y="66"/>
                </a:lnTo>
                <a:lnTo>
                  <a:pt x="60" y="66"/>
                </a:lnTo>
                <a:lnTo>
                  <a:pt x="57" y="66"/>
                </a:lnTo>
                <a:lnTo>
                  <a:pt x="57" y="66"/>
                </a:lnTo>
                <a:lnTo>
                  <a:pt x="54" y="66"/>
                </a:lnTo>
                <a:lnTo>
                  <a:pt x="54" y="66"/>
                </a:lnTo>
                <a:lnTo>
                  <a:pt x="51" y="66"/>
                </a:lnTo>
                <a:lnTo>
                  <a:pt x="51" y="66"/>
                </a:lnTo>
                <a:lnTo>
                  <a:pt x="48" y="66"/>
                </a:lnTo>
                <a:lnTo>
                  <a:pt x="48" y="66"/>
                </a:lnTo>
                <a:lnTo>
                  <a:pt x="45" y="64"/>
                </a:lnTo>
                <a:lnTo>
                  <a:pt x="45" y="64"/>
                </a:lnTo>
                <a:lnTo>
                  <a:pt x="43" y="64"/>
                </a:lnTo>
                <a:lnTo>
                  <a:pt x="43" y="64"/>
                </a:lnTo>
                <a:lnTo>
                  <a:pt x="43" y="64"/>
                </a:lnTo>
                <a:lnTo>
                  <a:pt x="40" y="64"/>
                </a:lnTo>
                <a:lnTo>
                  <a:pt x="37" y="64"/>
                </a:lnTo>
                <a:lnTo>
                  <a:pt x="37" y="64"/>
                </a:lnTo>
                <a:lnTo>
                  <a:pt x="37" y="64"/>
                </a:lnTo>
                <a:lnTo>
                  <a:pt x="34" y="62"/>
                </a:lnTo>
                <a:lnTo>
                  <a:pt x="34" y="62"/>
                </a:lnTo>
                <a:lnTo>
                  <a:pt x="34" y="62"/>
                </a:lnTo>
                <a:lnTo>
                  <a:pt x="31" y="62"/>
                </a:lnTo>
                <a:lnTo>
                  <a:pt x="29" y="62"/>
                </a:lnTo>
                <a:lnTo>
                  <a:pt x="29" y="60"/>
                </a:lnTo>
                <a:lnTo>
                  <a:pt x="29" y="60"/>
                </a:lnTo>
                <a:lnTo>
                  <a:pt x="26" y="60"/>
                </a:lnTo>
                <a:lnTo>
                  <a:pt x="26" y="60"/>
                </a:lnTo>
                <a:lnTo>
                  <a:pt x="23" y="60"/>
                </a:lnTo>
                <a:lnTo>
                  <a:pt x="23" y="60"/>
                </a:lnTo>
                <a:lnTo>
                  <a:pt x="23" y="58"/>
                </a:lnTo>
                <a:lnTo>
                  <a:pt x="20" y="58"/>
                </a:lnTo>
                <a:lnTo>
                  <a:pt x="20" y="56"/>
                </a:lnTo>
                <a:lnTo>
                  <a:pt x="20" y="56"/>
                </a:lnTo>
                <a:lnTo>
                  <a:pt x="17" y="56"/>
                </a:lnTo>
                <a:lnTo>
                  <a:pt x="17" y="56"/>
                </a:lnTo>
                <a:lnTo>
                  <a:pt x="14" y="55"/>
                </a:lnTo>
                <a:lnTo>
                  <a:pt x="14" y="55"/>
                </a:lnTo>
                <a:lnTo>
                  <a:pt x="14" y="55"/>
                </a:lnTo>
                <a:lnTo>
                  <a:pt x="14" y="53"/>
                </a:lnTo>
                <a:lnTo>
                  <a:pt x="12" y="53"/>
                </a:lnTo>
                <a:lnTo>
                  <a:pt x="12" y="53"/>
                </a:lnTo>
                <a:lnTo>
                  <a:pt x="12" y="53"/>
                </a:lnTo>
                <a:lnTo>
                  <a:pt x="9" y="51"/>
                </a:lnTo>
                <a:lnTo>
                  <a:pt x="9" y="51"/>
                </a:lnTo>
                <a:lnTo>
                  <a:pt x="9" y="51"/>
                </a:lnTo>
                <a:lnTo>
                  <a:pt x="9" y="49"/>
                </a:lnTo>
                <a:lnTo>
                  <a:pt x="6" y="49"/>
                </a:lnTo>
                <a:lnTo>
                  <a:pt x="6" y="47"/>
                </a:lnTo>
                <a:lnTo>
                  <a:pt x="6" y="47"/>
                </a:lnTo>
                <a:lnTo>
                  <a:pt x="6" y="47"/>
                </a:lnTo>
                <a:lnTo>
                  <a:pt x="3" y="45"/>
                </a:lnTo>
                <a:lnTo>
                  <a:pt x="3" y="45"/>
                </a:lnTo>
                <a:lnTo>
                  <a:pt x="3" y="45"/>
                </a:lnTo>
                <a:lnTo>
                  <a:pt x="3" y="44"/>
                </a:lnTo>
                <a:lnTo>
                  <a:pt x="3" y="42"/>
                </a:lnTo>
                <a:lnTo>
                  <a:pt x="3" y="42"/>
                </a:lnTo>
                <a:lnTo>
                  <a:pt x="3" y="42"/>
                </a:lnTo>
                <a:lnTo>
                  <a:pt x="0" y="40"/>
                </a:lnTo>
                <a:lnTo>
                  <a:pt x="0" y="40"/>
                </a:lnTo>
                <a:lnTo>
                  <a:pt x="0" y="38"/>
                </a:lnTo>
                <a:lnTo>
                  <a:pt x="0" y="38"/>
                </a:lnTo>
                <a:lnTo>
                  <a:pt x="0" y="38"/>
                </a:lnTo>
                <a:lnTo>
                  <a:pt x="0" y="36"/>
                </a:lnTo>
                <a:lnTo>
                  <a:pt x="0" y="34"/>
                </a:lnTo>
                <a:lnTo>
                  <a:pt x="0" y="34"/>
                </a:lnTo>
                <a:lnTo>
                  <a:pt x="0" y="34"/>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2" name="Freeform 306"/>
          <p:cNvSpPr/>
          <p:nvPr/>
        </p:nvSpPr>
        <p:spPr bwMode="auto">
          <a:xfrm>
            <a:off x="5819031" y="4227787"/>
            <a:ext cx="145436" cy="104466"/>
          </a:xfrm>
          <a:custGeom>
            <a:avLst/>
            <a:gdLst/>
            <a:ahLst/>
            <a:cxnLst>
              <a:cxn ang="0">
                <a:pos x="0" y="31"/>
              </a:cxn>
              <a:cxn ang="0">
                <a:pos x="0" y="26"/>
              </a:cxn>
              <a:cxn ang="0">
                <a:pos x="2" y="22"/>
              </a:cxn>
              <a:cxn ang="0">
                <a:pos x="5" y="18"/>
              </a:cxn>
              <a:cxn ang="0">
                <a:pos x="8" y="15"/>
              </a:cxn>
              <a:cxn ang="0">
                <a:pos x="14" y="11"/>
              </a:cxn>
              <a:cxn ang="0">
                <a:pos x="19" y="7"/>
              </a:cxn>
              <a:cxn ang="0">
                <a:pos x="25" y="6"/>
              </a:cxn>
              <a:cxn ang="0">
                <a:pos x="28" y="4"/>
              </a:cxn>
              <a:cxn ang="0">
                <a:pos x="33" y="2"/>
              </a:cxn>
              <a:cxn ang="0">
                <a:pos x="42" y="0"/>
              </a:cxn>
              <a:cxn ang="0">
                <a:pos x="47" y="0"/>
              </a:cxn>
              <a:cxn ang="0">
                <a:pos x="53" y="0"/>
              </a:cxn>
              <a:cxn ang="0">
                <a:pos x="62" y="0"/>
              </a:cxn>
              <a:cxn ang="0">
                <a:pos x="67" y="0"/>
              </a:cxn>
              <a:cxn ang="0">
                <a:pos x="76" y="2"/>
              </a:cxn>
              <a:cxn ang="0">
                <a:pos x="78" y="4"/>
              </a:cxn>
              <a:cxn ang="0">
                <a:pos x="87" y="6"/>
              </a:cxn>
              <a:cxn ang="0">
                <a:pos x="90" y="9"/>
              </a:cxn>
              <a:cxn ang="0">
                <a:pos x="95" y="13"/>
              </a:cxn>
              <a:cxn ang="0">
                <a:pos x="98" y="15"/>
              </a:cxn>
              <a:cxn ang="0">
                <a:pos x="104" y="18"/>
              </a:cxn>
              <a:cxn ang="0">
                <a:pos x="107" y="24"/>
              </a:cxn>
              <a:cxn ang="0">
                <a:pos x="107" y="28"/>
              </a:cxn>
              <a:cxn ang="0">
                <a:pos x="107" y="31"/>
              </a:cxn>
              <a:cxn ang="0">
                <a:pos x="109" y="35"/>
              </a:cxn>
              <a:cxn ang="0">
                <a:pos x="107" y="40"/>
              </a:cxn>
              <a:cxn ang="0">
                <a:pos x="107" y="44"/>
              </a:cxn>
              <a:cxn ang="0">
                <a:pos x="104" y="48"/>
              </a:cxn>
              <a:cxn ang="0">
                <a:pos x="101" y="51"/>
              </a:cxn>
              <a:cxn ang="0">
                <a:pos x="98" y="57"/>
              </a:cxn>
              <a:cxn ang="0">
                <a:pos x="93" y="59"/>
              </a:cxn>
              <a:cxn ang="0">
                <a:pos x="90" y="62"/>
              </a:cxn>
              <a:cxn ang="0">
                <a:pos x="84" y="64"/>
              </a:cxn>
              <a:cxn ang="0">
                <a:pos x="76" y="66"/>
              </a:cxn>
              <a:cxn ang="0">
                <a:pos x="70" y="68"/>
              </a:cxn>
              <a:cxn ang="0">
                <a:pos x="64" y="70"/>
              </a:cxn>
              <a:cxn ang="0">
                <a:pos x="59" y="70"/>
              </a:cxn>
              <a:cxn ang="0">
                <a:pos x="50" y="70"/>
              </a:cxn>
              <a:cxn ang="0">
                <a:pos x="42" y="70"/>
              </a:cxn>
              <a:cxn ang="0">
                <a:pos x="39" y="68"/>
              </a:cxn>
              <a:cxn ang="0">
                <a:pos x="31" y="66"/>
              </a:cxn>
              <a:cxn ang="0">
                <a:pos x="25" y="64"/>
              </a:cxn>
              <a:cxn ang="0">
                <a:pos x="19" y="62"/>
              </a:cxn>
              <a:cxn ang="0">
                <a:pos x="16" y="59"/>
              </a:cxn>
              <a:cxn ang="0">
                <a:pos x="11" y="57"/>
              </a:cxn>
              <a:cxn ang="0">
                <a:pos x="8" y="51"/>
              </a:cxn>
              <a:cxn ang="0">
                <a:pos x="2" y="48"/>
              </a:cxn>
              <a:cxn ang="0">
                <a:pos x="2" y="44"/>
              </a:cxn>
              <a:cxn ang="0">
                <a:pos x="0" y="40"/>
              </a:cxn>
              <a:cxn ang="0">
                <a:pos x="0" y="35"/>
              </a:cxn>
            </a:cxnLst>
            <a:rect l="0" t="0" r="r" b="b"/>
            <a:pathLst>
              <a:path w="109" h="70">
                <a:moveTo>
                  <a:pt x="0" y="35"/>
                </a:moveTo>
                <a:lnTo>
                  <a:pt x="0" y="33"/>
                </a:lnTo>
                <a:lnTo>
                  <a:pt x="0" y="31"/>
                </a:lnTo>
                <a:lnTo>
                  <a:pt x="0" y="31"/>
                </a:lnTo>
                <a:lnTo>
                  <a:pt x="0" y="31"/>
                </a:lnTo>
                <a:lnTo>
                  <a:pt x="0" y="29"/>
                </a:lnTo>
                <a:lnTo>
                  <a:pt x="0" y="29"/>
                </a:lnTo>
                <a:lnTo>
                  <a:pt x="0" y="28"/>
                </a:lnTo>
                <a:lnTo>
                  <a:pt x="0" y="28"/>
                </a:lnTo>
                <a:lnTo>
                  <a:pt x="0" y="26"/>
                </a:lnTo>
                <a:lnTo>
                  <a:pt x="2" y="26"/>
                </a:lnTo>
                <a:lnTo>
                  <a:pt x="2" y="24"/>
                </a:lnTo>
                <a:lnTo>
                  <a:pt x="2" y="24"/>
                </a:lnTo>
                <a:lnTo>
                  <a:pt x="2" y="24"/>
                </a:lnTo>
                <a:lnTo>
                  <a:pt x="2" y="22"/>
                </a:lnTo>
                <a:lnTo>
                  <a:pt x="2" y="20"/>
                </a:lnTo>
                <a:lnTo>
                  <a:pt x="2" y="20"/>
                </a:lnTo>
                <a:lnTo>
                  <a:pt x="5" y="20"/>
                </a:lnTo>
                <a:lnTo>
                  <a:pt x="5" y="18"/>
                </a:lnTo>
                <a:lnTo>
                  <a:pt x="5" y="18"/>
                </a:lnTo>
                <a:lnTo>
                  <a:pt x="5" y="18"/>
                </a:lnTo>
                <a:lnTo>
                  <a:pt x="8" y="17"/>
                </a:lnTo>
                <a:lnTo>
                  <a:pt x="8" y="17"/>
                </a:lnTo>
                <a:lnTo>
                  <a:pt x="8" y="15"/>
                </a:lnTo>
                <a:lnTo>
                  <a:pt x="8" y="15"/>
                </a:lnTo>
                <a:lnTo>
                  <a:pt x="11" y="15"/>
                </a:lnTo>
                <a:lnTo>
                  <a:pt x="11" y="13"/>
                </a:lnTo>
                <a:lnTo>
                  <a:pt x="11" y="13"/>
                </a:lnTo>
                <a:lnTo>
                  <a:pt x="11" y="13"/>
                </a:lnTo>
                <a:lnTo>
                  <a:pt x="14" y="11"/>
                </a:lnTo>
                <a:lnTo>
                  <a:pt x="14" y="11"/>
                </a:lnTo>
                <a:lnTo>
                  <a:pt x="16" y="9"/>
                </a:lnTo>
                <a:lnTo>
                  <a:pt x="16" y="9"/>
                </a:lnTo>
                <a:lnTo>
                  <a:pt x="16" y="9"/>
                </a:lnTo>
                <a:lnTo>
                  <a:pt x="19" y="7"/>
                </a:lnTo>
                <a:lnTo>
                  <a:pt x="19" y="7"/>
                </a:lnTo>
                <a:lnTo>
                  <a:pt x="19" y="7"/>
                </a:lnTo>
                <a:lnTo>
                  <a:pt x="22" y="7"/>
                </a:lnTo>
                <a:lnTo>
                  <a:pt x="22" y="6"/>
                </a:lnTo>
                <a:lnTo>
                  <a:pt x="25" y="6"/>
                </a:lnTo>
                <a:lnTo>
                  <a:pt x="25" y="6"/>
                </a:lnTo>
                <a:lnTo>
                  <a:pt x="25" y="6"/>
                </a:lnTo>
                <a:lnTo>
                  <a:pt x="28" y="4"/>
                </a:lnTo>
                <a:lnTo>
                  <a:pt x="28" y="4"/>
                </a:lnTo>
                <a:lnTo>
                  <a:pt x="28" y="4"/>
                </a:lnTo>
                <a:lnTo>
                  <a:pt x="31" y="4"/>
                </a:lnTo>
                <a:lnTo>
                  <a:pt x="31" y="2"/>
                </a:lnTo>
                <a:lnTo>
                  <a:pt x="33" y="2"/>
                </a:lnTo>
                <a:lnTo>
                  <a:pt x="33" y="2"/>
                </a:lnTo>
                <a:lnTo>
                  <a:pt x="33" y="2"/>
                </a:lnTo>
                <a:lnTo>
                  <a:pt x="36" y="2"/>
                </a:lnTo>
                <a:lnTo>
                  <a:pt x="39" y="0"/>
                </a:lnTo>
                <a:lnTo>
                  <a:pt x="39" y="0"/>
                </a:lnTo>
                <a:lnTo>
                  <a:pt x="39" y="0"/>
                </a:lnTo>
                <a:lnTo>
                  <a:pt x="42" y="0"/>
                </a:lnTo>
                <a:lnTo>
                  <a:pt x="42" y="0"/>
                </a:lnTo>
                <a:lnTo>
                  <a:pt x="42" y="0"/>
                </a:lnTo>
                <a:lnTo>
                  <a:pt x="45" y="0"/>
                </a:lnTo>
                <a:lnTo>
                  <a:pt x="47" y="0"/>
                </a:lnTo>
                <a:lnTo>
                  <a:pt x="47" y="0"/>
                </a:lnTo>
                <a:lnTo>
                  <a:pt x="47" y="0"/>
                </a:lnTo>
                <a:lnTo>
                  <a:pt x="50" y="0"/>
                </a:lnTo>
                <a:lnTo>
                  <a:pt x="53" y="0"/>
                </a:lnTo>
                <a:lnTo>
                  <a:pt x="53" y="0"/>
                </a:lnTo>
                <a:lnTo>
                  <a:pt x="53" y="0"/>
                </a:lnTo>
                <a:lnTo>
                  <a:pt x="56" y="0"/>
                </a:lnTo>
                <a:lnTo>
                  <a:pt x="59" y="0"/>
                </a:lnTo>
                <a:lnTo>
                  <a:pt x="59" y="0"/>
                </a:lnTo>
                <a:lnTo>
                  <a:pt x="59" y="0"/>
                </a:lnTo>
                <a:lnTo>
                  <a:pt x="62" y="0"/>
                </a:lnTo>
                <a:lnTo>
                  <a:pt x="64" y="0"/>
                </a:lnTo>
                <a:lnTo>
                  <a:pt x="64" y="0"/>
                </a:lnTo>
                <a:lnTo>
                  <a:pt x="64" y="0"/>
                </a:lnTo>
                <a:lnTo>
                  <a:pt x="67" y="0"/>
                </a:lnTo>
                <a:lnTo>
                  <a:pt x="67" y="0"/>
                </a:lnTo>
                <a:lnTo>
                  <a:pt x="70" y="0"/>
                </a:lnTo>
                <a:lnTo>
                  <a:pt x="70" y="0"/>
                </a:lnTo>
                <a:lnTo>
                  <a:pt x="73" y="2"/>
                </a:lnTo>
                <a:lnTo>
                  <a:pt x="73" y="2"/>
                </a:lnTo>
                <a:lnTo>
                  <a:pt x="76" y="2"/>
                </a:lnTo>
                <a:lnTo>
                  <a:pt x="76" y="2"/>
                </a:lnTo>
                <a:lnTo>
                  <a:pt x="76" y="2"/>
                </a:lnTo>
                <a:lnTo>
                  <a:pt x="78" y="4"/>
                </a:lnTo>
                <a:lnTo>
                  <a:pt x="78" y="4"/>
                </a:lnTo>
                <a:lnTo>
                  <a:pt x="78" y="4"/>
                </a:lnTo>
                <a:lnTo>
                  <a:pt x="81"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7" y="24"/>
                </a:lnTo>
                <a:lnTo>
                  <a:pt x="107" y="24"/>
                </a:lnTo>
                <a:lnTo>
                  <a:pt x="107" y="24"/>
                </a:lnTo>
                <a:lnTo>
                  <a:pt x="107" y="26"/>
                </a:lnTo>
                <a:lnTo>
                  <a:pt x="107" y="26"/>
                </a:lnTo>
                <a:lnTo>
                  <a:pt x="107" y="28"/>
                </a:lnTo>
                <a:lnTo>
                  <a:pt x="107" y="28"/>
                </a:lnTo>
                <a:lnTo>
                  <a:pt x="107" y="29"/>
                </a:lnTo>
                <a:lnTo>
                  <a:pt x="107" y="29"/>
                </a:lnTo>
                <a:lnTo>
                  <a:pt x="107" y="31"/>
                </a:lnTo>
                <a:lnTo>
                  <a:pt x="107" y="31"/>
                </a:lnTo>
                <a:lnTo>
                  <a:pt x="109" y="31"/>
                </a:lnTo>
                <a:lnTo>
                  <a:pt x="109" y="33"/>
                </a:lnTo>
                <a:lnTo>
                  <a:pt x="109" y="35"/>
                </a:lnTo>
                <a:lnTo>
                  <a:pt x="109" y="35"/>
                </a:lnTo>
                <a:lnTo>
                  <a:pt x="109" y="35"/>
                </a:lnTo>
                <a:lnTo>
                  <a:pt x="109" y="37"/>
                </a:lnTo>
                <a:lnTo>
                  <a:pt x="107" y="39"/>
                </a:lnTo>
                <a:lnTo>
                  <a:pt x="107" y="39"/>
                </a:lnTo>
                <a:lnTo>
                  <a:pt x="107" y="39"/>
                </a:lnTo>
                <a:lnTo>
                  <a:pt x="107" y="40"/>
                </a:lnTo>
                <a:lnTo>
                  <a:pt x="107" y="42"/>
                </a:lnTo>
                <a:lnTo>
                  <a:pt x="107" y="42"/>
                </a:lnTo>
                <a:lnTo>
                  <a:pt x="107" y="42"/>
                </a:lnTo>
                <a:lnTo>
                  <a:pt x="107" y="44"/>
                </a:lnTo>
                <a:lnTo>
                  <a:pt x="107" y="44"/>
                </a:lnTo>
                <a:lnTo>
                  <a:pt x="107" y="44"/>
                </a:lnTo>
                <a:lnTo>
                  <a:pt x="107" y="46"/>
                </a:lnTo>
                <a:lnTo>
                  <a:pt x="104" y="48"/>
                </a:lnTo>
                <a:lnTo>
                  <a:pt x="104" y="48"/>
                </a:lnTo>
                <a:lnTo>
                  <a:pt x="104" y="48"/>
                </a:lnTo>
                <a:lnTo>
                  <a:pt x="104" y="50"/>
                </a:lnTo>
                <a:lnTo>
                  <a:pt x="104" y="50"/>
                </a:lnTo>
                <a:lnTo>
                  <a:pt x="101" y="51"/>
                </a:lnTo>
                <a:lnTo>
                  <a:pt x="101" y="51"/>
                </a:lnTo>
                <a:lnTo>
                  <a:pt x="101" y="51"/>
                </a:lnTo>
                <a:lnTo>
                  <a:pt x="101" y="53"/>
                </a:lnTo>
                <a:lnTo>
                  <a:pt x="98" y="55"/>
                </a:lnTo>
                <a:lnTo>
                  <a:pt x="98" y="55"/>
                </a:lnTo>
                <a:lnTo>
                  <a:pt x="98" y="55"/>
                </a:lnTo>
                <a:lnTo>
                  <a:pt x="98" y="57"/>
                </a:lnTo>
                <a:lnTo>
                  <a:pt x="95" y="57"/>
                </a:lnTo>
                <a:lnTo>
                  <a:pt x="95" y="57"/>
                </a:lnTo>
                <a:lnTo>
                  <a:pt x="95" y="57"/>
                </a:lnTo>
                <a:lnTo>
                  <a:pt x="93" y="59"/>
                </a:lnTo>
                <a:lnTo>
                  <a:pt x="93" y="59"/>
                </a:lnTo>
                <a:lnTo>
                  <a:pt x="93" y="59"/>
                </a:lnTo>
                <a:lnTo>
                  <a:pt x="90" y="61"/>
                </a:lnTo>
                <a:lnTo>
                  <a:pt x="90" y="61"/>
                </a:lnTo>
                <a:lnTo>
                  <a:pt x="90" y="62"/>
                </a:lnTo>
                <a:lnTo>
                  <a:pt x="90" y="62"/>
                </a:lnTo>
                <a:lnTo>
                  <a:pt x="87" y="62"/>
                </a:lnTo>
                <a:lnTo>
                  <a:pt x="87" y="62"/>
                </a:lnTo>
                <a:lnTo>
                  <a:pt x="84" y="64"/>
                </a:lnTo>
                <a:lnTo>
                  <a:pt x="84" y="64"/>
                </a:lnTo>
                <a:lnTo>
                  <a:pt x="84" y="64"/>
                </a:lnTo>
                <a:lnTo>
                  <a:pt x="81" y="64"/>
                </a:lnTo>
                <a:lnTo>
                  <a:pt x="78" y="66"/>
                </a:lnTo>
                <a:lnTo>
                  <a:pt x="78" y="66"/>
                </a:lnTo>
                <a:lnTo>
                  <a:pt x="78" y="66"/>
                </a:lnTo>
                <a:lnTo>
                  <a:pt x="76" y="66"/>
                </a:lnTo>
                <a:lnTo>
                  <a:pt x="76" y="68"/>
                </a:lnTo>
                <a:lnTo>
                  <a:pt x="76" y="68"/>
                </a:lnTo>
                <a:lnTo>
                  <a:pt x="73" y="68"/>
                </a:lnTo>
                <a:lnTo>
                  <a:pt x="73" y="68"/>
                </a:lnTo>
                <a:lnTo>
                  <a:pt x="70" y="68"/>
                </a:lnTo>
                <a:lnTo>
                  <a:pt x="70" y="68"/>
                </a:lnTo>
                <a:lnTo>
                  <a:pt x="67" y="68"/>
                </a:lnTo>
                <a:lnTo>
                  <a:pt x="67" y="70"/>
                </a:lnTo>
                <a:lnTo>
                  <a:pt x="64" y="70"/>
                </a:lnTo>
                <a:lnTo>
                  <a:pt x="64" y="70"/>
                </a:lnTo>
                <a:lnTo>
                  <a:pt x="64" y="70"/>
                </a:lnTo>
                <a:lnTo>
                  <a:pt x="62" y="70"/>
                </a:lnTo>
                <a:lnTo>
                  <a:pt x="59" y="70"/>
                </a:lnTo>
                <a:lnTo>
                  <a:pt x="59" y="70"/>
                </a:lnTo>
                <a:lnTo>
                  <a:pt x="59" y="70"/>
                </a:lnTo>
                <a:lnTo>
                  <a:pt x="56" y="70"/>
                </a:lnTo>
                <a:lnTo>
                  <a:pt x="53" y="70"/>
                </a:lnTo>
                <a:lnTo>
                  <a:pt x="53" y="70"/>
                </a:lnTo>
                <a:lnTo>
                  <a:pt x="53" y="70"/>
                </a:lnTo>
                <a:lnTo>
                  <a:pt x="50" y="70"/>
                </a:lnTo>
                <a:lnTo>
                  <a:pt x="47" y="70"/>
                </a:lnTo>
                <a:lnTo>
                  <a:pt x="47" y="70"/>
                </a:lnTo>
                <a:lnTo>
                  <a:pt x="47" y="70"/>
                </a:lnTo>
                <a:lnTo>
                  <a:pt x="45" y="70"/>
                </a:lnTo>
                <a:lnTo>
                  <a:pt x="42" y="70"/>
                </a:lnTo>
                <a:lnTo>
                  <a:pt x="42" y="70"/>
                </a:lnTo>
                <a:lnTo>
                  <a:pt x="42" y="70"/>
                </a:lnTo>
                <a:lnTo>
                  <a:pt x="39" y="68"/>
                </a:lnTo>
                <a:lnTo>
                  <a:pt x="39" y="68"/>
                </a:lnTo>
                <a:lnTo>
                  <a:pt x="39" y="68"/>
                </a:lnTo>
                <a:lnTo>
                  <a:pt x="36" y="68"/>
                </a:lnTo>
                <a:lnTo>
                  <a:pt x="33" y="68"/>
                </a:lnTo>
                <a:lnTo>
                  <a:pt x="33" y="68"/>
                </a:lnTo>
                <a:lnTo>
                  <a:pt x="33" y="68"/>
                </a:lnTo>
                <a:lnTo>
                  <a:pt x="31" y="66"/>
                </a:lnTo>
                <a:lnTo>
                  <a:pt x="31" y="66"/>
                </a:lnTo>
                <a:lnTo>
                  <a:pt x="28" y="66"/>
                </a:lnTo>
                <a:lnTo>
                  <a:pt x="28" y="66"/>
                </a:lnTo>
                <a:lnTo>
                  <a:pt x="28" y="64"/>
                </a:lnTo>
                <a:lnTo>
                  <a:pt x="25" y="64"/>
                </a:lnTo>
                <a:lnTo>
                  <a:pt x="25" y="64"/>
                </a:lnTo>
                <a:lnTo>
                  <a:pt x="25" y="64"/>
                </a:lnTo>
                <a:lnTo>
                  <a:pt x="22" y="62"/>
                </a:lnTo>
                <a:lnTo>
                  <a:pt x="22" y="62"/>
                </a:lnTo>
                <a:lnTo>
                  <a:pt x="19" y="62"/>
                </a:lnTo>
                <a:lnTo>
                  <a:pt x="19" y="62"/>
                </a:lnTo>
                <a:lnTo>
                  <a:pt x="19" y="61"/>
                </a:lnTo>
                <a:lnTo>
                  <a:pt x="16" y="61"/>
                </a:lnTo>
                <a:lnTo>
                  <a:pt x="16" y="59"/>
                </a:lnTo>
                <a:lnTo>
                  <a:pt x="16" y="59"/>
                </a:lnTo>
                <a:lnTo>
                  <a:pt x="14" y="59"/>
                </a:lnTo>
                <a:lnTo>
                  <a:pt x="14" y="57"/>
                </a:lnTo>
                <a:lnTo>
                  <a:pt x="11" y="57"/>
                </a:lnTo>
                <a:lnTo>
                  <a:pt x="11" y="57"/>
                </a:lnTo>
                <a:lnTo>
                  <a:pt x="11" y="57"/>
                </a:lnTo>
                <a:lnTo>
                  <a:pt x="11" y="55"/>
                </a:lnTo>
                <a:lnTo>
                  <a:pt x="8" y="55"/>
                </a:lnTo>
                <a:lnTo>
                  <a:pt x="8" y="55"/>
                </a:lnTo>
                <a:lnTo>
                  <a:pt x="8" y="53"/>
                </a:lnTo>
                <a:lnTo>
                  <a:pt x="8" y="51"/>
                </a:lnTo>
                <a:lnTo>
                  <a:pt x="5" y="51"/>
                </a:lnTo>
                <a:lnTo>
                  <a:pt x="5" y="51"/>
                </a:lnTo>
                <a:lnTo>
                  <a:pt x="5" y="50"/>
                </a:lnTo>
                <a:lnTo>
                  <a:pt x="5" y="50"/>
                </a:lnTo>
                <a:lnTo>
                  <a:pt x="2" y="48"/>
                </a:lnTo>
                <a:lnTo>
                  <a:pt x="2" y="48"/>
                </a:lnTo>
                <a:lnTo>
                  <a:pt x="2" y="48"/>
                </a:lnTo>
                <a:lnTo>
                  <a:pt x="2" y="46"/>
                </a:lnTo>
                <a:lnTo>
                  <a:pt x="2" y="44"/>
                </a:lnTo>
                <a:lnTo>
                  <a:pt x="2" y="44"/>
                </a:lnTo>
                <a:lnTo>
                  <a:pt x="2" y="44"/>
                </a:lnTo>
                <a:lnTo>
                  <a:pt x="0" y="42"/>
                </a:lnTo>
                <a:lnTo>
                  <a:pt x="0" y="42"/>
                </a:lnTo>
                <a:lnTo>
                  <a:pt x="0" y="42"/>
                </a:lnTo>
                <a:lnTo>
                  <a:pt x="0" y="40"/>
                </a:lnTo>
                <a:lnTo>
                  <a:pt x="0" y="39"/>
                </a:lnTo>
                <a:lnTo>
                  <a:pt x="0" y="39"/>
                </a:lnTo>
                <a:lnTo>
                  <a:pt x="0" y="39"/>
                </a:lnTo>
                <a:lnTo>
                  <a:pt x="0" y="37"/>
                </a:lnTo>
                <a:lnTo>
                  <a:pt x="0" y="35"/>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3" name="Freeform 307"/>
          <p:cNvSpPr/>
          <p:nvPr/>
        </p:nvSpPr>
        <p:spPr bwMode="auto">
          <a:xfrm>
            <a:off x="5811026" y="4053180"/>
            <a:ext cx="142767" cy="98496"/>
          </a:xfrm>
          <a:custGeom>
            <a:avLst/>
            <a:gdLst/>
            <a:ahLst/>
            <a:cxnLst>
              <a:cxn ang="0">
                <a:pos x="0" y="31"/>
              </a:cxn>
              <a:cxn ang="0">
                <a:pos x="0" y="25"/>
              </a:cxn>
              <a:cxn ang="0">
                <a:pos x="3" y="22"/>
              </a:cxn>
              <a:cxn ang="0">
                <a:pos x="6" y="18"/>
              </a:cxn>
              <a:cxn ang="0">
                <a:pos x="8" y="14"/>
              </a:cxn>
              <a:cxn ang="0">
                <a:pos x="11" y="12"/>
              </a:cxn>
              <a:cxn ang="0">
                <a:pos x="17" y="9"/>
              </a:cxn>
              <a:cxn ang="0">
                <a:pos x="22" y="5"/>
              </a:cxn>
              <a:cxn ang="0">
                <a:pos x="28" y="5"/>
              </a:cxn>
              <a:cxn ang="0">
                <a:pos x="34" y="3"/>
              </a:cxn>
              <a:cxn ang="0">
                <a:pos x="39" y="1"/>
              </a:cxn>
              <a:cxn ang="0">
                <a:pos x="48" y="0"/>
              </a:cxn>
              <a:cxn ang="0">
                <a:pos x="53" y="0"/>
              </a:cxn>
              <a:cxn ang="0">
                <a:pos x="62" y="1"/>
              </a:cxn>
              <a:cxn ang="0">
                <a:pos x="68" y="1"/>
              </a:cxn>
              <a:cxn ang="0">
                <a:pos x="73" y="3"/>
              </a:cxn>
              <a:cxn ang="0">
                <a:pos x="79" y="5"/>
              </a:cxn>
              <a:cxn ang="0">
                <a:pos x="84" y="7"/>
              </a:cxn>
              <a:cxn ang="0">
                <a:pos x="90" y="9"/>
              </a:cxn>
              <a:cxn ang="0">
                <a:pos x="96" y="12"/>
              </a:cxn>
              <a:cxn ang="0">
                <a:pos x="99" y="14"/>
              </a:cxn>
              <a:cxn ang="0">
                <a:pos x="101" y="18"/>
              </a:cxn>
              <a:cxn ang="0">
                <a:pos x="104" y="23"/>
              </a:cxn>
              <a:cxn ang="0">
                <a:pos x="107" y="27"/>
              </a:cxn>
              <a:cxn ang="0">
                <a:pos x="107" y="31"/>
              </a:cxn>
              <a:cxn ang="0">
                <a:pos x="107" y="34"/>
              </a:cxn>
              <a:cxn ang="0">
                <a:pos x="107" y="38"/>
              </a:cxn>
              <a:cxn ang="0">
                <a:pos x="104" y="44"/>
              </a:cxn>
              <a:cxn ang="0">
                <a:pos x="104" y="46"/>
              </a:cxn>
              <a:cxn ang="0">
                <a:pos x="101" y="49"/>
              </a:cxn>
              <a:cxn ang="0">
                <a:pos x="96" y="53"/>
              </a:cxn>
              <a:cxn ang="0">
                <a:pos x="93" y="57"/>
              </a:cxn>
              <a:cxn ang="0">
                <a:pos x="87" y="58"/>
              </a:cxn>
              <a:cxn ang="0">
                <a:pos x="82" y="62"/>
              </a:cxn>
              <a:cxn ang="0">
                <a:pos x="76" y="64"/>
              </a:cxn>
              <a:cxn ang="0">
                <a:pos x="70" y="66"/>
              </a:cxn>
              <a:cxn ang="0">
                <a:pos x="65" y="66"/>
              </a:cxn>
              <a:cxn ang="0">
                <a:pos x="56" y="66"/>
              </a:cxn>
              <a:cxn ang="0">
                <a:pos x="51" y="66"/>
              </a:cxn>
              <a:cxn ang="0">
                <a:pos x="42" y="66"/>
              </a:cxn>
              <a:cxn ang="0">
                <a:pos x="37" y="66"/>
              </a:cxn>
              <a:cxn ang="0">
                <a:pos x="31" y="64"/>
              </a:cxn>
              <a:cxn ang="0">
                <a:pos x="25" y="62"/>
              </a:cxn>
              <a:cxn ang="0">
                <a:pos x="20" y="58"/>
              </a:cxn>
              <a:cxn ang="0">
                <a:pos x="14" y="57"/>
              </a:cxn>
              <a:cxn ang="0">
                <a:pos x="11" y="53"/>
              </a:cxn>
              <a:cxn ang="0">
                <a:pos x="6" y="49"/>
              </a:cxn>
              <a:cxn ang="0">
                <a:pos x="3" y="46"/>
              </a:cxn>
              <a:cxn ang="0">
                <a:pos x="0" y="44"/>
              </a:cxn>
              <a:cxn ang="0">
                <a:pos x="0" y="38"/>
              </a:cxn>
              <a:cxn ang="0">
                <a:pos x="0" y="34"/>
              </a:cxn>
            </a:cxnLst>
            <a:rect l="0" t="0" r="r" b="b"/>
            <a:pathLst>
              <a:path w="107" h="66">
                <a:moveTo>
                  <a:pt x="0" y="33"/>
                </a:moveTo>
                <a:lnTo>
                  <a:pt x="0" y="33"/>
                </a:lnTo>
                <a:lnTo>
                  <a:pt x="0" y="31"/>
                </a:lnTo>
                <a:lnTo>
                  <a:pt x="0" y="31"/>
                </a:lnTo>
                <a:lnTo>
                  <a:pt x="0" y="31"/>
                </a:lnTo>
                <a:lnTo>
                  <a:pt x="0" y="29"/>
                </a:lnTo>
                <a:lnTo>
                  <a:pt x="0" y="27"/>
                </a:lnTo>
                <a:lnTo>
                  <a:pt x="0" y="27"/>
                </a:lnTo>
                <a:lnTo>
                  <a:pt x="0" y="27"/>
                </a:lnTo>
                <a:lnTo>
                  <a:pt x="0" y="25"/>
                </a:lnTo>
                <a:lnTo>
                  <a:pt x="0" y="25"/>
                </a:lnTo>
                <a:lnTo>
                  <a:pt x="0" y="23"/>
                </a:lnTo>
                <a:lnTo>
                  <a:pt x="0" y="23"/>
                </a:lnTo>
                <a:lnTo>
                  <a:pt x="3" y="23"/>
                </a:lnTo>
                <a:lnTo>
                  <a:pt x="3" y="22"/>
                </a:lnTo>
                <a:lnTo>
                  <a:pt x="3" y="20"/>
                </a:lnTo>
                <a:lnTo>
                  <a:pt x="3" y="20"/>
                </a:lnTo>
                <a:lnTo>
                  <a:pt x="3" y="20"/>
                </a:lnTo>
                <a:lnTo>
                  <a:pt x="6" y="18"/>
                </a:lnTo>
                <a:lnTo>
                  <a:pt x="6" y="18"/>
                </a:lnTo>
                <a:lnTo>
                  <a:pt x="6" y="18"/>
                </a:lnTo>
                <a:lnTo>
                  <a:pt x="6" y="16"/>
                </a:lnTo>
                <a:lnTo>
                  <a:pt x="8" y="16"/>
                </a:lnTo>
                <a:lnTo>
                  <a:pt x="8" y="14"/>
                </a:lnTo>
                <a:lnTo>
                  <a:pt x="8" y="14"/>
                </a:lnTo>
                <a:lnTo>
                  <a:pt x="8" y="14"/>
                </a:lnTo>
                <a:lnTo>
                  <a:pt x="11" y="12"/>
                </a:lnTo>
                <a:lnTo>
                  <a:pt x="11" y="12"/>
                </a:lnTo>
                <a:lnTo>
                  <a:pt x="11" y="12"/>
                </a:lnTo>
                <a:lnTo>
                  <a:pt x="11" y="12"/>
                </a:lnTo>
                <a:lnTo>
                  <a:pt x="14" y="11"/>
                </a:lnTo>
                <a:lnTo>
                  <a:pt x="14" y="11"/>
                </a:lnTo>
                <a:lnTo>
                  <a:pt x="14" y="11"/>
                </a:lnTo>
                <a:lnTo>
                  <a:pt x="17" y="9"/>
                </a:lnTo>
                <a:lnTo>
                  <a:pt x="17" y="9"/>
                </a:lnTo>
                <a:lnTo>
                  <a:pt x="20" y="9"/>
                </a:lnTo>
                <a:lnTo>
                  <a:pt x="20" y="9"/>
                </a:lnTo>
                <a:lnTo>
                  <a:pt x="20" y="7"/>
                </a:lnTo>
                <a:lnTo>
                  <a:pt x="22" y="7"/>
                </a:lnTo>
                <a:lnTo>
                  <a:pt x="22" y="5"/>
                </a:lnTo>
                <a:lnTo>
                  <a:pt x="22" y="5"/>
                </a:lnTo>
                <a:lnTo>
                  <a:pt x="25" y="5"/>
                </a:lnTo>
                <a:lnTo>
                  <a:pt x="25" y="5"/>
                </a:lnTo>
                <a:lnTo>
                  <a:pt x="28" y="5"/>
                </a:lnTo>
                <a:lnTo>
                  <a:pt x="28" y="5"/>
                </a:lnTo>
                <a:lnTo>
                  <a:pt x="28" y="3"/>
                </a:lnTo>
                <a:lnTo>
                  <a:pt x="31" y="3"/>
                </a:lnTo>
                <a:lnTo>
                  <a:pt x="31" y="3"/>
                </a:lnTo>
                <a:lnTo>
                  <a:pt x="31" y="3"/>
                </a:lnTo>
                <a:lnTo>
                  <a:pt x="34" y="3"/>
                </a:lnTo>
                <a:lnTo>
                  <a:pt x="37" y="1"/>
                </a:lnTo>
                <a:lnTo>
                  <a:pt x="37" y="1"/>
                </a:lnTo>
                <a:lnTo>
                  <a:pt x="37" y="1"/>
                </a:lnTo>
                <a:lnTo>
                  <a:pt x="39" y="1"/>
                </a:lnTo>
                <a:lnTo>
                  <a:pt x="39" y="1"/>
                </a:lnTo>
                <a:lnTo>
                  <a:pt x="42" y="1"/>
                </a:lnTo>
                <a:lnTo>
                  <a:pt x="42" y="1"/>
                </a:lnTo>
                <a:lnTo>
                  <a:pt x="45" y="1"/>
                </a:lnTo>
                <a:lnTo>
                  <a:pt x="45" y="1"/>
                </a:lnTo>
                <a:lnTo>
                  <a:pt x="48" y="0"/>
                </a:lnTo>
                <a:lnTo>
                  <a:pt x="48" y="0"/>
                </a:lnTo>
                <a:lnTo>
                  <a:pt x="51" y="0"/>
                </a:lnTo>
                <a:lnTo>
                  <a:pt x="51" y="0"/>
                </a:lnTo>
                <a:lnTo>
                  <a:pt x="53" y="0"/>
                </a:lnTo>
                <a:lnTo>
                  <a:pt x="53" y="0"/>
                </a:lnTo>
                <a:lnTo>
                  <a:pt x="56" y="0"/>
                </a:lnTo>
                <a:lnTo>
                  <a:pt x="56" y="0"/>
                </a:lnTo>
                <a:lnTo>
                  <a:pt x="59" y="0"/>
                </a:lnTo>
                <a:lnTo>
                  <a:pt x="59" y="0"/>
                </a:lnTo>
                <a:lnTo>
                  <a:pt x="62" y="1"/>
                </a:lnTo>
                <a:lnTo>
                  <a:pt x="62" y="1"/>
                </a:lnTo>
                <a:lnTo>
                  <a:pt x="65" y="1"/>
                </a:lnTo>
                <a:lnTo>
                  <a:pt x="65" y="1"/>
                </a:lnTo>
                <a:lnTo>
                  <a:pt x="65" y="1"/>
                </a:lnTo>
                <a:lnTo>
                  <a:pt x="68" y="1"/>
                </a:lnTo>
                <a:lnTo>
                  <a:pt x="70" y="1"/>
                </a:lnTo>
                <a:lnTo>
                  <a:pt x="70" y="1"/>
                </a:lnTo>
                <a:lnTo>
                  <a:pt x="70" y="1"/>
                </a:lnTo>
                <a:lnTo>
                  <a:pt x="73" y="3"/>
                </a:lnTo>
                <a:lnTo>
                  <a:pt x="73" y="3"/>
                </a:lnTo>
                <a:lnTo>
                  <a:pt x="73" y="3"/>
                </a:lnTo>
                <a:lnTo>
                  <a:pt x="76" y="3"/>
                </a:lnTo>
                <a:lnTo>
                  <a:pt x="79" y="3"/>
                </a:lnTo>
                <a:lnTo>
                  <a:pt x="79" y="5"/>
                </a:lnTo>
                <a:lnTo>
                  <a:pt x="79" y="5"/>
                </a:lnTo>
                <a:lnTo>
                  <a:pt x="82" y="5"/>
                </a:lnTo>
                <a:lnTo>
                  <a:pt x="82" y="5"/>
                </a:lnTo>
                <a:lnTo>
                  <a:pt x="84" y="5"/>
                </a:lnTo>
                <a:lnTo>
                  <a:pt x="84" y="5"/>
                </a:lnTo>
                <a:lnTo>
                  <a:pt x="84" y="7"/>
                </a:lnTo>
                <a:lnTo>
                  <a:pt x="87" y="7"/>
                </a:lnTo>
                <a:lnTo>
                  <a:pt x="87" y="9"/>
                </a:lnTo>
                <a:lnTo>
                  <a:pt x="87" y="9"/>
                </a:lnTo>
                <a:lnTo>
                  <a:pt x="90" y="9"/>
                </a:lnTo>
                <a:lnTo>
                  <a:pt x="90" y="9"/>
                </a:lnTo>
                <a:lnTo>
                  <a:pt x="93" y="11"/>
                </a:lnTo>
                <a:lnTo>
                  <a:pt x="93" y="11"/>
                </a:lnTo>
                <a:lnTo>
                  <a:pt x="93" y="11"/>
                </a:lnTo>
                <a:lnTo>
                  <a:pt x="93" y="12"/>
                </a:lnTo>
                <a:lnTo>
                  <a:pt x="96" y="12"/>
                </a:lnTo>
                <a:lnTo>
                  <a:pt x="96" y="12"/>
                </a:lnTo>
                <a:lnTo>
                  <a:pt x="96" y="12"/>
                </a:lnTo>
                <a:lnTo>
                  <a:pt x="99" y="14"/>
                </a:lnTo>
                <a:lnTo>
                  <a:pt x="99" y="14"/>
                </a:lnTo>
                <a:lnTo>
                  <a:pt x="99" y="14"/>
                </a:lnTo>
                <a:lnTo>
                  <a:pt x="99" y="16"/>
                </a:lnTo>
                <a:lnTo>
                  <a:pt x="101" y="16"/>
                </a:lnTo>
                <a:lnTo>
                  <a:pt x="101" y="18"/>
                </a:lnTo>
                <a:lnTo>
                  <a:pt x="101" y="18"/>
                </a:lnTo>
                <a:lnTo>
                  <a:pt x="101" y="18"/>
                </a:lnTo>
                <a:lnTo>
                  <a:pt x="101" y="20"/>
                </a:lnTo>
                <a:lnTo>
                  <a:pt x="104" y="20"/>
                </a:lnTo>
                <a:lnTo>
                  <a:pt x="104" y="20"/>
                </a:lnTo>
                <a:lnTo>
                  <a:pt x="104" y="22"/>
                </a:lnTo>
                <a:lnTo>
                  <a:pt x="104" y="23"/>
                </a:lnTo>
                <a:lnTo>
                  <a:pt x="104" y="23"/>
                </a:lnTo>
                <a:lnTo>
                  <a:pt x="104" y="23"/>
                </a:lnTo>
                <a:lnTo>
                  <a:pt x="104" y="25"/>
                </a:lnTo>
                <a:lnTo>
                  <a:pt x="107" y="25"/>
                </a:lnTo>
                <a:lnTo>
                  <a:pt x="107" y="27"/>
                </a:lnTo>
                <a:lnTo>
                  <a:pt x="107" y="27"/>
                </a:lnTo>
                <a:lnTo>
                  <a:pt x="107" y="27"/>
                </a:lnTo>
                <a:lnTo>
                  <a:pt x="107" y="29"/>
                </a:lnTo>
                <a:lnTo>
                  <a:pt x="107" y="31"/>
                </a:lnTo>
                <a:lnTo>
                  <a:pt x="107" y="31"/>
                </a:lnTo>
                <a:lnTo>
                  <a:pt x="107" y="31"/>
                </a:lnTo>
                <a:lnTo>
                  <a:pt x="107" y="33"/>
                </a:lnTo>
                <a:lnTo>
                  <a:pt x="107" y="33"/>
                </a:lnTo>
                <a:lnTo>
                  <a:pt x="107" y="33"/>
                </a:lnTo>
                <a:lnTo>
                  <a:pt x="107" y="34"/>
                </a:lnTo>
                <a:lnTo>
                  <a:pt x="107" y="36"/>
                </a:lnTo>
                <a:lnTo>
                  <a:pt x="107" y="36"/>
                </a:lnTo>
                <a:lnTo>
                  <a:pt x="107" y="36"/>
                </a:lnTo>
                <a:lnTo>
                  <a:pt x="107" y="38"/>
                </a:lnTo>
                <a:lnTo>
                  <a:pt x="107" y="38"/>
                </a:lnTo>
                <a:lnTo>
                  <a:pt x="107" y="40"/>
                </a:lnTo>
                <a:lnTo>
                  <a:pt x="107" y="40"/>
                </a:lnTo>
                <a:lnTo>
                  <a:pt x="107" y="42"/>
                </a:lnTo>
                <a:lnTo>
                  <a:pt x="104" y="42"/>
                </a:lnTo>
                <a:lnTo>
                  <a:pt x="104" y="44"/>
                </a:lnTo>
                <a:lnTo>
                  <a:pt x="104" y="44"/>
                </a:lnTo>
                <a:lnTo>
                  <a:pt x="104" y="44"/>
                </a:lnTo>
                <a:lnTo>
                  <a:pt x="104" y="46"/>
                </a:lnTo>
                <a:lnTo>
                  <a:pt x="104" y="46"/>
                </a:lnTo>
                <a:lnTo>
                  <a:pt x="104" y="46"/>
                </a:lnTo>
                <a:lnTo>
                  <a:pt x="101" y="47"/>
                </a:lnTo>
                <a:lnTo>
                  <a:pt x="101" y="47"/>
                </a:lnTo>
                <a:lnTo>
                  <a:pt x="101" y="49"/>
                </a:lnTo>
                <a:lnTo>
                  <a:pt x="101" y="49"/>
                </a:lnTo>
                <a:lnTo>
                  <a:pt x="101" y="49"/>
                </a:lnTo>
                <a:lnTo>
                  <a:pt x="99" y="51"/>
                </a:lnTo>
                <a:lnTo>
                  <a:pt x="99" y="51"/>
                </a:lnTo>
                <a:lnTo>
                  <a:pt x="99" y="51"/>
                </a:lnTo>
                <a:lnTo>
                  <a:pt x="99" y="53"/>
                </a:lnTo>
                <a:lnTo>
                  <a:pt x="96" y="53"/>
                </a:lnTo>
                <a:lnTo>
                  <a:pt x="96" y="55"/>
                </a:lnTo>
                <a:lnTo>
                  <a:pt x="96" y="55"/>
                </a:lnTo>
                <a:lnTo>
                  <a:pt x="93" y="55"/>
                </a:lnTo>
                <a:lnTo>
                  <a:pt x="93" y="57"/>
                </a:lnTo>
                <a:lnTo>
                  <a:pt x="93" y="57"/>
                </a:lnTo>
                <a:lnTo>
                  <a:pt x="93" y="57"/>
                </a:lnTo>
                <a:lnTo>
                  <a:pt x="90" y="58"/>
                </a:lnTo>
                <a:lnTo>
                  <a:pt x="90" y="58"/>
                </a:lnTo>
                <a:lnTo>
                  <a:pt x="87" y="58"/>
                </a:lnTo>
                <a:lnTo>
                  <a:pt x="87" y="58"/>
                </a:lnTo>
                <a:lnTo>
                  <a:pt x="87" y="60"/>
                </a:lnTo>
                <a:lnTo>
                  <a:pt x="84" y="60"/>
                </a:lnTo>
                <a:lnTo>
                  <a:pt x="84" y="60"/>
                </a:lnTo>
                <a:lnTo>
                  <a:pt x="84" y="60"/>
                </a:lnTo>
                <a:lnTo>
                  <a:pt x="82" y="62"/>
                </a:lnTo>
                <a:lnTo>
                  <a:pt x="82" y="62"/>
                </a:lnTo>
                <a:lnTo>
                  <a:pt x="79" y="62"/>
                </a:lnTo>
                <a:lnTo>
                  <a:pt x="79" y="62"/>
                </a:lnTo>
                <a:lnTo>
                  <a:pt x="79" y="64"/>
                </a:lnTo>
                <a:lnTo>
                  <a:pt x="76" y="64"/>
                </a:lnTo>
                <a:lnTo>
                  <a:pt x="73" y="64"/>
                </a:lnTo>
                <a:lnTo>
                  <a:pt x="73" y="64"/>
                </a:lnTo>
                <a:lnTo>
                  <a:pt x="73" y="64"/>
                </a:lnTo>
                <a:lnTo>
                  <a:pt x="70" y="64"/>
                </a:lnTo>
                <a:lnTo>
                  <a:pt x="70" y="66"/>
                </a:lnTo>
                <a:lnTo>
                  <a:pt x="70" y="66"/>
                </a:lnTo>
                <a:lnTo>
                  <a:pt x="68" y="66"/>
                </a:lnTo>
                <a:lnTo>
                  <a:pt x="65"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39" y="66"/>
                </a:lnTo>
                <a:lnTo>
                  <a:pt x="39" y="66"/>
                </a:lnTo>
                <a:lnTo>
                  <a:pt x="37" y="66"/>
                </a:lnTo>
                <a:lnTo>
                  <a:pt x="37" y="66"/>
                </a:lnTo>
                <a:lnTo>
                  <a:pt x="37" y="64"/>
                </a:lnTo>
                <a:lnTo>
                  <a:pt x="34" y="64"/>
                </a:lnTo>
                <a:lnTo>
                  <a:pt x="31" y="64"/>
                </a:lnTo>
                <a:lnTo>
                  <a:pt x="31" y="64"/>
                </a:lnTo>
                <a:lnTo>
                  <a:pt x="31" y="64"/>
                </a:lnTo>
                <a:lnTo>
                  <a:pt x="28" y="64"/>
                </a:lnTo>
                <a:lnTo>
                  <a:pt x="28" y="62"/>
                </a:lnTo>
                <a:lnTo>
                  <a:pt x="28" y="62"/>
                </a:lnTo>
                <a:lnTo>
                  <a:pt x="25" y="62"/>
                </a:lnTo>
                <a:lnTo>
                  <a:pt x="25" y="62"/>
                </a:lnTo>
                <a:lnTo>
                  <a:pt x="22" y="60"/>
                </a:lnTo>
                <a:lnTo>
                  <a:pt x="22" y="60"/>
                </a:lnTo>
                <a:lnTo>
                  <a:pt x="22" y="60"/>
                </a:lnTo>
                <a:lnTo>
                  <a:pt x="20" y="60"/>
                </a:lnTo>
                <a:lnTo>
                  <a:pt x="20" y="58"/>
                </a:lnTo>
                <a:lnTo>
                  <a:pt x="20" y="58"/>
                </a:lnTo>
                <a:lnTo>
                  <a:pt x="17" y="58"/>
                </a:lnTo>
                <a:lnTo>
                  <a:pt x="17" y="58"/>
                </a:lnTo>
                <a:lnTo>
                  <a:pt x="14" y="57"/>
                </a:lnTo>
                <a:lnTo>
                  <a:pt x="14" y="57"/>
                </a:lnTo>
                <a:lnTo>
                  <a:pt x="14" y="57"/>
                </a:lnTo>
                <a:lnTo>
                  <a:pt x="11" y="55"/>
                </a:lnTo>
                <a:lnTo>
                  <a:pt x="11" y="55"/>
                </a:lnTo>
                <a:lnTo>
                  <a:pt x="11" y="55"/>
                </a:lnTo>
                <a:lnTo>
                  <a:pt x="11" y="53"/>
                </a:lnTo>
                <a:lnTo>
                  <a:pt x="8" y="53"/>
                </a:lnTo>
                <a:lnTo>
                  <a:pt x="8" y="51"/>
                </a:lnTo>
                <a:lnTo>
                  <a:pt x="8" y="51"/>
                </a:lnTo>
                <a:lnTo>
                  <a:pt x="8" y="51"/>
                </a:lnTo>
                <a:lnTo>
                  <a:pt x="6" y="49"/>
                </a:lnTo>
                <a:lnTo>
                  <a:pt x="6" y="49"/>
                </a:lnTo>
                <a:lnTo>
                  <a:pt x="6" y="49"/>
                </a:lnTo>
                <a:lnTo>
                  <a:pt x="6" y="47"/>
                </a:lnTo>
                <a:lnTo>
                  <a:pt x="3" y="47"/>
                </a:lnTo>
                <a:lnTo>
                  <a:pt x="3" y="46"/>
                </a:lnTo>
                <a:lnTo>
                  <a:pt x="3" y="46"/>
                </a:lnTo>
                <a:lnTo>
                  <a:pt x="3" y="46"/>
                </a:lnTo>
                <a:lnTo>
                  <a:pt x="3" y="44"/>
                </a:lnTo>
                <a:lnTo>
                  <a:pt x="0" y="44"/>
                </a:lnTo>
                <a:lnTo>
                  <a:pt x="0" y="44"/>
                </a:lnTo>
                <a:lnTo>
                  <a:pt x="0" y="42"/>
                </a:lnTo>
                <a:lnTo>
                  <a:pt x="0" y="42"/>
                </a:lnTo>
                <a:lnTo>
                  <a:pt x="0" y="40"/>
                </a:lnTo>
                <a:lnTo>
                  <a:pt x="0" y="40"/>
                </a:lnTo>
                <a:lnTo>
                  <a:pt x="0" y="38"/>
                </a:lnTo>
                <a:lnTo>
                  <a:pt x="0" y="38"/>
                </a:lnTo>
                <a:lnTo>
                  <a:pt x="0" y="36"/>
                </a:lnTo>
                <a:lnTo>
                  <a:pt x="0" y="36"/>
                </a:lnTo>
                <a:lnTo>
                  <a:pt x="0" y="36"/>
                </a:lnTo>
                <a:lnTo>
                  <a:pt x="0" y="34"/>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4" name="Freeform 308"/>
          <p:cNvSpPr/>
          <p:nvPr/>
        </p:nvSpPr>
        <p:spPr bwMode="auto">
          <a:xfrm>
            <a:off x="5476123" y="3199544"/>
            <a:ext cx="142767" cy="98496"/>
          </a:xfrm>
          <a:custGeom>
            <a:avLst/>
            <a:gdLst/>
            <a:ahLst/>
            <a:cxnLst>
              <a:cxn ang="0">
                <a:pos x="0" y="29"/>
              </a:cxn>
              <a:cxn ang="0">
                <a:pos x="0" y="25"/>
              </a:cxn>
              <a:cxn ang="0">
                <a:pos x="3" y="20"/>
              </a:cxn>
              <a:cxn ang="0">
                <a:pos x="6" y="16"/>
              </a:cxn>
              <a:cxn ang="0">
                <a:pos x="9" y="14"/>
              </a:cxn>
              <a:cxn ang="0">
                <a:pos x="11" y="11"/>
              </a:cxn>
              <a:cxn ang="0">
                <a:pos x="17" y="7"/>
              </a:cxn>
              <a:cxn ang="0">
                <a:pos x="23" y="5"/>
              </a:cxn>
              <a:cxn ang="0">
                <a:pos x="28" y="3"/>
              </a:cxn>
              <a:cxn ang="0">
                <a:pos x="34" y="1"/>
              </a:cxn>
              <a:cxn ang="0">
                <a:pos x="42" y="0"/>
              </a:cxn>
              <a:cxn ang="0">
                <a:pos x="48" y="0"/>
              </a:cxn>
              <a:cxn ang="0">
                <a:pos x="54" y="0"/>
              </a:cxn>
              <a:cxn ang="0">
                <a:pos x="62" y="0"/>
              </a:cxn>
              <a:cxn ang="0">
                <a:pos x="68" y="0"/>
              </a:cxn>
              <a:cxn ang="0">
                <a:pos x="73" y="1"/>
              </a:cxn>
              <a:cxn ang="0">
                <a:pos x="79" y="3"/>
              </a:cxn>
              <a:cxn ang="0">
                <a:pos x="85" y="5"/>
              </a:cxn>
              <a:cxn ang="0">
                <a:pos x="90" y="9"/>
              </a:cxn>
              <a:cxn ang="0">
                <a:pos x="96" y="11"/>
              </a:cxn>
              <a:cxn ang="0">
                <a:pos x="99" y="14"/>
              </a:cxn>
              <a:cxn ang="0">
                <a:pos x="102" y="18"/>
              </a:cxn>
              <a:cxn ang="0">
                <a:pos x="104" y="22"/>
              </a:cxn>
              <a:cxn ang="0">
                <a:pos x="107" y="25"/>
              </a:cxn>
              <a:cxn ang="0">
                <a:pos x="107" y="29"/>
              </a:cxn>
              <a:cxn ang="0">
                <a:pos x="107" y="33"/>
              </a:cxn>
              <a:cxn ang="0">
                <a:pos x="107" y="38"/>
              </a:cxn>
              <a:cxn ang="0">
                <a:pos x="104" y="42"/>
              </a:cxn>
              <a:cxn ang="0">
                <a:pos x="104" y="45"/>
              </a:cxn>
              <a:cxn ang="0">
                <a:pos x="102" y="49"/>
              </a:cxn>
              <a:cxn ang="0">
                <a:pos x="96" y="53"/>
              </a:cxn>
              <a:cxn ang="0">
                <a:pos x="93" y="56"/>
              </a:cxn>
              <a:cxn ang="0">
                <a:pos x="88" y="58"/>
              </a:cxn>
              <a:cxn ang="0">
                <a:pos x="82" y="60"/>
              </a:cxn>
              <a:cxn ang="0">
                <a:pos x="76" y="62"/>
              </a:cxn>
              <a:cxn ang="0">
                <a:pos x="71" y="64"/>
              </a:cxn>
              <a:cxn ang="0">
                <a:pos x="65" y="66"/>
              </a:cxn>
              <a:cxn ang="0">
                <a:pos x="57" y="66"/>
              </a:cxn>
              <a:cxn ang="0">
                <a:pos x="51" y="66"/>
              </a:cxn>
              <a:cxn ang="0">
                <a:pos x="42" y="66"/>
              </a:cxn>
              <a:cxn ang="0">
                <a:pos x="37" y="64"/>
              </a:cxn>
              <a:cxn ang="0">
                <a:pos x="31" y="62"/>
              </a:cxn>
              <a:cxn ang="0">
                <a:pos x="26" y="60"/>
              </a:cxn>
              <a:cxn ang="0">
                <a:pos x="20" y="58"/>
              </a:cxn>
              <a:cxn ang="0">
                <a:pos x="14" y="56"/>
              </a:cxn>
              <a:cxn ang="0">
                <a:pos x="11" y="53"/>
              </a:cxn>
              <a:cxn ang="0">
                <a:pos x="6" y="49"/>
              </a:cxn>
              <a:cxn ang="0">
                <a:pos x="3" y="45"/>
              </a:cxn>
              <a:cxn ang="0">
                <a:pos x="0" y="42"/>
              </a:cxn>
              <a:cxn ang="0">
                <a:pos x="0" y="38"/>
              </a:cxn>
              <a:cxn ang="0">
                <a:pos x="0" y="33"/>
              </a:cxn>
            </a:cxnLst>
            <a:rect l="0" t="0" r="r" b="b"/>
            <a:pathLst>
              <a:path w="107" h="66">
                <a:moveTo>
                  <a:pt x="0" y="33"/>
                </a:moveTo>
                <a:lnTo>
                  <a:pt x="0" y="31"/>
                </a:lnTo>
                <a:lnTo>
                  <a:pt x="0" y="31"/>
                </a:lnTo>
                <a:lnTo>
                  <a:pt x="0" y="29"/>
                </a:lnTo>
                <a:lnTo>
                  <a:pt x="0" y="29"/>
                </a:lnTo>
                <a:lnTo>
                  <a:pt x="0" y="27"/>
                </a:lnTo>
                <a:lnTo>
                  <a:pt x="0" y="27"/>
                </a:lnTo>
                <a:lnTo>
                  <a:pt x="0" y="25"/>
                </a:lnTo>
                <a:lnTo>
                  <a:pt x="0" y="25"/>
                </a:lnTo>
                <a:lnTo>
                  <a:pt x="0" y="25"/>
                </a:lnTo>
                <a:lnTo>
                  <a:pt x="0" y="23"/>
                </a:lnTo>
                <a:lnTo>
                  <a:pt x="0" y="22"/>
                </a:lnTo>
                <a:lnTo>
                  <a:pt x="0" y="22"/>
                </a:lnTo>
                <a:lnTo>
                  <a:pt x="3" y="22"/>
                </a:lnTo>
                <a:lnTo>
                  <a:pt x="3" y="20"/>
                </a:lnTo>
                <a:lnTo>
                  <a:pt x="3" y="20"/>
                </a:lnTo>
                <a:lnTo>
                  <a:pt x="3" y="20"/>
                </a:lnTo>
                <a:lnTo>
                  <a:pt x="3" y="18"/>
                </a:lnTo>
                <a:lnTo>
                  <a:pt x="6" y="18"/>
                </a:lnTo>
                <a:lnTo>
                  <a:pt x="6" y="16"/>
                </a:lnTo>
                <a:lnTo>
                  <a:pt x="6" y="16"/>
                </a:lnTo>
                <a:lnTo>
                  <a:pt x="6" y="16"/>
                </a:lnTo>
                <a:lnTo>
                  <a:pt x="9" y="14"/>
                </a:lnTo>
                <a:lnTo>
                  <a:pt x="9" y="14"/>
                </a:lnTo>
                <a:lnTo>
                  <a:pt x="9" y="14"/>
                </a:lnTo>
                <a:lnTo>
                  <a:pt x="9" y="12"/>
                </a:lnTo>
                <a:lnTo>
                  <a:pt x="11" y="12"/>
                </a:lnTo>
                <a:lnTo>
                  <a:pt x="11" y="11"/>
                </a:lnTo>
                <a:lnTo>
                  <a:pt x="11" y="11"/>
                </a:lnTo>
                <a:lnTo>
                  <a:pt x="11" y="11"/>
                </a:lnTo>
                <a:lnTo>
                  <a:pt x="14" y="11"/>
                </a:lnTo>
                <a:lnTo>
                  <a:pt x="14" y="9"/>
                </a:lnTo>
                <a:lnTo>
                  <a:pt x="14" y="9"/>
                </a:lnTo>
                <a:lnTo>
                  <a:pt x="17" y="9"/>
                </a:lnTo>
                <a:lnTo>
                  <a:pt x="17" y="7"/>
                </a:lnTo>
                <a:lnTo>
                  <a:pt x="20" y="7"/>
                </a:lnTo>
                <a:lnTo>
                  <a:pt x="20" y="7"/>
                </a:lnTo>
                <a:lnTo>
                  <a:pt x="20" y="7"/>
                </a:lnTo>
                <a:lnTo>
                  <a:pt x="23" y="5"/>
                </a:lnTo>
                <a:lnTo>
                  <a:pt x="23" y="5"/>
                </a:lnTo>
                <a:lnTo>
                  <a:pt x="23" y="5"/>
                </a:lnTo>
                <a:lnTo>
                  <a:pt x="26" y="5"/>
                </a:lnTo>
                <a:lnTo>
                  <a:pt x="26" y="3"/>
                </a:lnTo>
                <a:lnTo>
                  <a:pt x="28" y="3"/>
                </a:lnTo>
                <a:lnTo>
                  <a:pt x="28" y="3"/>
                </a:lnTo>
                <a:lnTo>
                  <a:pt x="28" y="3"/>
                </a:lnTo>
                <a:lnTo>
                  <a:pt x="31" y="1"/>
                </a:lnTo>
                <a:lnTo>
                  <a:pt x="34" y="1"/>
                </a:lnTo>
                <a:lnTo>
                  <a:pt x="34" y="1"/>
                </a:lnTo>
                <a:lnTo>
                  <a:pt x="34" y="1"/>
                </a:lnTo>
                <a:lnTo>
                  <a:pt x="37" y="1"/>
                </a:lnTo>
                <a:lnTo>
                  <a:pt x="37" y="1"/>
                </a:lnTo>
                <a:lnTo>
                  <a:pt x="37" y="1"/>
                </a:lnTo>
                <a:lnTo>
                  <a:pt x="40" y="0"/>
                </a:lnTo>
                <a:lnTo>
                  <a:pt x="42" y="0"/>
                </a:lnTo>
                <a:lnTo>
                  <a:pt x="42" y="0"/>
                </a:lnTo>
                <a:lnTo>
                  <a:pt x="42" y="0"/>
                </a:lnTo>
                <a:lnTo>
                  <a:pt x="45" y="0"/>
                </a:lnTo>
                <a:lnTo>
                  <a:pt x="45" y="0"/>
                </a:lnTo>
                <a:lnTo>
                  <a:pt x="48" y="0"/>
                </a:lnTo>
                <a:lnTo>
                  <a:pt x="48" y="0"/>
                </a:lnTo>
                <a:lnTo>
                  <a:pt x="51" y="0"/>
                </a:lnTo>
                <a:lnTo>
                  <a:pt x="51" y="0"/>
                </a:lnTo>
                <a:lnTo>
                  <a:pt x="54" y="0"/>
                </a:lnTo>
                <a:lnTo>
                  <a:pt x="54" y="0"/>
                </a:lnTo>
                <a:lnTo>
                  <a:pt x="57" y="0"/>
                </a:lnTo>
                <a:lnTo>
                  <a:pt x="57" y="0"/>
                </a:lnTo>
                <a:lnTo>
                  <a:pt x="59" y="0"/>
                </a:lnTo>
                <a:lnTo>
                  <a:pt x="59" y="0"/>
                </a:lnTo>
                <a:lnTo>
                  <a:pt x="62" y="0"/>
                </a:lnTo>
                <a:lnTo>
                  <a:pt x="62" y="0"/>
                </a:lnTo>
                <a:lnTo>
                  <a:pt x="65" y="0"/>
                </a:lnTo>
                <a:lnTo>
                  <a:pt x="65" y="0"/>
                </a:lnTo>
                <a:lnTo>
                  <a:pt x="65" y="0"/>
                </a:lnTo>
                <a:lnTo>
                  <a:pt x="68" y="0"/>
                </a:lnTo>
                <a:lnTo>
                  <a:pt x="71" y="1"/>
                </a:lnTo>
                <a:lnTo>
                  <a:pt x="71" y="1"/>
                </a:lnTo>
                <a:lnTo>
                  <a:pt x="71" y="1"/>
                </a:lnTo>
                <a:lnTo>
                  <a:pt x="73" y="1"/>
                </a:lnTo>
                <a:lnTo>
                  <a:pt x="73" y="1"/>
                </a:lnTo>
                <a:lnTo>
                  <a:pt x="73" y="1"/>
                </a:lnTo>
                <a:lnTo>
                  <a:pt x="76" y="1"/>
                </a:lnTo>
                <a:lnTo>
                  <a:pt x="79" y="3"/>
                </a:lnTo>
                <a:lnTo>
                  <a:pt x="79" y="3"/>
                </a:lnTo>
                <a:lnTo>
                  <a:pt x="79" y="3"/>
                </a:lnTo>
                <a:lnTo>
                  <a:pt x="82" y="3"/>
                </a:lnTo>
                <a:lnTo>
                  <a:pt x="82" y="5"/>
                </a:lnTo>
                <a:lnTo>
                  <a:pt x="85" y="5"/>
                </a:lnTo>
                <a:lnTo>
                  <a:pt x="85" y="5"/>
                </a:lnTo>
                <a:lnTo>
                  <a:pt x="85" y="5"/>
                </a:lnTo>
                <a:lnTo>
                  <a:pt x="88" y="7"/>
                </a:lnTo>
                <a:lnTo>
                  <a:pt x="88" y="7"/>
                </a:lnTo>
                <a:lnTo>
                  <a:pt x="88" y="7"/>
                </a:lnTo>
                <a:lnTo>
                  <a:pt x="90" y="7"/>
                </a:lnTo>
                <a:lnTo>
                  <a:pt x="90" y="9"/>
                </a:lnTo>
                <a:lnTo>
                  <a:pt x="93" y="9"/>
                </a:lnTo>
                <a:lnTo>
                  <a:pt x="93" y="9"/>
                </a:lnTo>
                <a:lnTo>
                  <a:pt x="93" y="11"/>
                </a:lnTo>
                <a:lnTo>
                  <a:pt x="93" y="11"/>
                </a:lnTo>
                <a:lnTo>
                  <a:pt x="96" y="11"/>
                </a:lnTo>
                <a:lnTo>
                  <a:pt x="96" y="11"/>
                </a:lnTo>
                <a:lnTo>
                  <a:pt x="96" y="12"/>
                </a:lnTo>
                <a:lnTo>
                  <a:pt x="99" y="12"/>
                </a:lnTo>
                <a:lnTo>
                  <a:pt x="99" y="14"/>
                </a:lnTo>
                <a:lnTo>
                  <a:pt x="99" y="14"/>
                </a:lnTo>
                <a:lnTo>
                  <a:pt x="99" y="14"/>
                </a:lnTo>
                <a:lnTo>
                  <a:pt x="102" y="16"/>
                </a:lnTo>
                <a:lnTo>
                  <a:pt x="102" y="16"/>
                </a:lnTo>
                <a:lnTo>
                  <a:pt x="102" y="16"/>
                </a:lnTo>
                <a:lnTo>
                  <a:pt x="102" y="18"/>
                </a:lnTo>
                <a:lnTo>
                  <a:pt x="102" y="18"/>
                </a:lnTo>
                <a:lnTo>
                  <a:pt x="104" y="20"/>
                </a:lnTo>
                <a:lnTo>
                  <a:pt x="104" y="20"/>
                </a:lnTo>
                <a:lnTo>
                  <a:pt x="104" y="20"/>
                </a:lnTo>
                <a:lnTo>
                  <a:pt x="104" y="22"/>
                </a:lnTo>
                <a:lnTo>
                  <a:pt x="104" y="22"/>
                </a:lnTo>
                <a:lnTo>
                  <a:pt x="104" y="22"/>
                </a:lnTo>
                <a:lnTo>
                  <a:pt x="107" y="23"/>
                </a:lnTo>
                <a:lnTo>
                  <a:pt x="107" y="25"/>
                </a:lnTo>
                <a:lnTo>
                  <a:pt x="107" y="25"/>
                </a:lnTo>
                <a:lnTo>
                  <a:pt x="107" y="25"/>
                </a:lnTo>
                <a:lnTo>
                  <a:pt x="107" y="27"/>
                </a:lnTo>
                <a:lnTo>
                  <a:pt x="107" y="27"/>
                </a:lnTo>
                <a:lnTo>
                  <a:pt x="107" y="29"/>
                </a:lnTo>
                <a:lnTo>
                  <a:pt x="107" y="29"/>
                </a:lnTo>
                <a:lnTo>
                  <a:pt x="107" y="31"/>
                </a:lnTo>
                <a:lnTo>
                  <a:pt x="107" y="31"/>
                </a:lnTo>
                <a:lnTo>
                  <a:pt x="107" y="33"/>
                </a:lnTo>
                <a:lnTo>
                  <a:pt x="107" y="33"/>
                </a:lnTo>
                <a:lnTo>
                  <a:pt x="107" y="33"/>
                </a:lnTo>
                <a:lnTo>
                  <a:pt x="107" y="34"/>
                </a:lnTo>
                <a:lnTo>
                  <a:pt x="107" y="36"/>
                </a:lnTo>
                <a:lnTo>
                  <a:pt x="107" y="36"/>
                </a:lnTo>
                <a:lnTo>
                  <a:pt x="107" y="36"/>
                </a:lnTo>
                <a:lnTo>
                  <a:pt x="107" y="38"/>
                </a:lnTo>
                <a:lnTo>
                  <a:pt x="107" y="38"/>
                </a:lnTo>
                <a:lnTo>
                  <a:pt x="107" y="38"/>
                </a:lnTo>
                <a:lnTo>
                  <a:pt x="107" y="40"/>
                </a:lnTo>
                <a:lnTo>
                  <a:pt x="107" y="42"/>
                </a:lnTo>
                <a:lnTo>
                  <a:pt x="104" y="42"/>
                </a:lnTo>
                <a:lnTo>
                  <a:pt x="104" y="42"/>
                </a:lnTo>
                <a:lnTo>
                  <a:pt x="104" y="44"/>
                </a:lnTo>
                <a:lnTo>
                  <a:pt x="104" y="44"/>
                </a:lnTo>
                <a:lnTo>
                  <a:pt x="104" y="45"/>
                </a:lnTo>
                <a:lnTo>
                  <a:pt x="104" y="45"/>
                </a:lnTo>
                <a:lnTo>
                  <a:pt x="102" y="45"/>
                </a:lnTo>
                <a:lnTo>
                  <a:pt x="102" y="47"/>
                </a:lnTo>
                <a:lnTo>
                  <a:pt x="102" y="47"/>
                </a:lnTo>
                <a:lnTo>
                  <a:pt x="102" y="47"/>
                </a:lnTo>
                <a:lnTo>
                  <a:pt x="102" y="49"/>
                </a:lnTo>
                <a:lnTo>
                  <a:pt x="99" y="49"/>
                </a:lnTo>
                <a:lnTo>
                  <a:pt x="99" y="51"/>
                </a:lnTo>
                <a:lnTo>
                  <a:pt x="99" y="51"/>
                </a:lnTo>
                <a:lnTo>
                  <a:pt x="99" y="51"/>
                </a:lnTo>
                <a:lnTo>
                  <a:pt x="96" y="53"/>
                </a:lnTo>
                <a:lnTo>
                  <a:pt x="96" y="53"/>
                </a:lnTo>
                <a:lnTo>
                  <a:pt x="96" y="53"/>
                </a:lnTo>
                <a:lnTo>
                  <a:pt x="93" y="55"/>
                </a:lnTo>
                <a:lnTo>
                  <a:pt x="93" y="55"/>
                </a:lnTo>
                <a:lnTo>
                  <a:pt x="93" y="56"/>
                </a:lnTo>
                <a:lnTo>
                  <a:pt x="93" y="56"/>
                </a:lnTo>
                <a:lnTo>
                  <a:pt x="90" y="56"/>
                </a:lnTo>
                <a:lnTo>
                  <a:pt x="90" y="56"/>
                </a:lnTo>
                <a:lnTo>
                  <a:pt x="88" y="58"/>
                </a:lnTo>
                <a:lnTo>
                  <a:pt x="88" y="58"/>
                </a:lnTo>
                <a:lnTo>
                  <a:pt x="88" y="58"/>
                </a:lnTo>
                <a:lnTo>
                  <a:pt x="85" y="58"/>
                </a:lnTo>
                <a:lnTo>
                  <a:pt x="85" y="60"/>
                </a:lnTo>
                <a:lnTo>
                  <a:pt x="85" y="60"/>
                </a:lnTo>
                <a:lnTo>
                  <a:pt x="82" y="60"/>
                </a:lnTo>
                <a:lnTo>
                  <a:pt x="82" y="60"/>
                </a:lnTo>
                <a:lnTo>
                  <a:pt x="79" y="62"/>
                </a:lnTo>
                <a:lnTo>
                  <a:pt x="79" y="62"/>
                </a:lnTo>
                <a:lnTo>
                  <a:pt x="79" y="62"/>
                </a:lnTo>
                <a:lnTo>
                  <a:pt x="76" y="62"/>
                </a:lnTo>
                <a:lnTo>
                  <a:pt x="73" y="62"/>
                </a:lnTo>
                <a:lnTo>
                  <a:pt x="73" y="62"/>
                </a:lnTo>
                <a:lnTo>
                  <a:pt x="73" y="64"/>
                </a:lnTo>
                <a:lnTo>
                  <a:pt x="71" y="64"/>
                </a:lnTo>
                <a:lnTo>
                  <a:pt x="71" y="64"/>
                </a:lnTo>
                <a:lnTo>
                  <a:pt x="71" y="64"/>
                </a:lnTo>
                <a:lnTo>
                  <a:pt x="68" y="64"/>
                </a:lnTo>
                <a:lnTo>
                  <a:pt x="65" y="64"/>
                </a:lnTo>
                <a:lnTo>
                  <a:pt x="65" y="66"/>
                </a:lnTo>
                <a:lnTo>
                  <a:pt x="65" y="66"/>
                </a:lnTo>
                <a:lnTo>
                  <a:pt x="62" y="66"/>
                </a:lnTo>
                <a:lnTo>
                  <a:pt x="62" y="66"/>
                </a:lnTo>
                <a:lnTo>
                  <a:pt x="59" y="66"/>
                </a:lnTo>
                <a:lnTo>
                  <a:pt x="59" y="66"/>
                </a:lnTo>
                <a:lnTo>
                  <a:pt x="57" y="66"/>
                </a:lnTo>
                <a:lnTo>
                  <a:pt x="57" y="66"/>
                </a:lnTo>
                <a:lnTo>
                  <a:pt x="54" y="66"/>
                </a:lnTo>
                <a:lnTo>
                  <a:pt x="54" y="66"/>
                </a:lnTo>
                <a:lnTo>
                  <a:pt x="51" y="66"/>
                </a:lnTo>
                <a:lnTo>
                  <a:pt x="51" y="66"/>
                </a:lnTo>
                <a:lnTo>
                  <a:pt x="48" y="66"/>
                </a:lnTo>
                <a:lnTo>
                  <a:pt x="48" y="66"/>
                </a:lnTo>
                <a:lnTo>
                  <a:pt x="45" y="66"/>
                </a:lnTo>
                <a:lnTo>
                  <a:pt x="45" y="66"/>
                </a:lnTo>
                <a:lnTo>
                  <a:pt x="42" y="66"/>
                </a:lnTo>
                <a:lnTo>
                  <a:pt x="42" y="66"/>
                </a:lnTo>
                <a:lnTo>
                  <a:pt x="42" y="64"/>
                </a:lnTo>
                <a:lnTo>
                  <a:pt x="40" y="64"/>
                </a:lnTo>
                <a:lnTo>
                  <a:pt x="37" y="64"/>
                </a:lnTo>
                <a:lnTo>
                  <a:pt x="37" y="64"/>
                </a:lnTo>
                <a:lnTo>
                  <a:pt x="37" y="64"/>
                </a:lnTo>
                <a:lnTo>
                  <a:pt x="34" y="64"/>
                </a:lnTo>
                <a:lnTo>
                  <a:pt x="34" y="62"/>
                </a:lnTo>
                <a:lnTo>
                  <a:pt x="34" y="62"/>
                </a:lnTo>
                <a:lnTo>
                  <a:pt x="31" y="62"/>
                </a:lnTo>
                <a:lnTo>
                  <a:pt x="28" y="62"/>
                </a:lnTo>
                <a:lnTo>
                  <a:pt x="28" y="62"/>
                </a:lnTo>
                <a:lnTo>
                  <a:pt x="28" y="62"/>
                </a:lnTo>
                <a:lnTo>
                  <a:pt x="26" y="60"/>
                </a:lnTo>
                <a:lnTo>
                  <a:pt x="26" y="60"/>
                </a:lnTo>
                <a:lnTo>
                  <a:pt x="23" y="60"/>
                </a:lnTo>
                <a:lnTo>
                  <a:pt x="23" y="60"/>
                </a:lnTo>
                <a:lnTo>
                  <a:pt x="23" y="58"/>
                </a:lnTo>
                <a:lnTo>
                  <a:pt x="20" y="58"/>
                </a:lnTo>
                <a:lnTo>
                  <a:pt x="20" y="58"/>
                </a:lnTo>
                <a:lnTo>
                  <a:pt x="20" y="58"/>
                </a:lnTo>
                <a:lnTo>
                  <a:pt x="17" y="56"/>
                </a:lnTo>
                <a:lnTo>
                  <a:pt x="17" y="56"/>
                </a:lnTo>
                <a:lnTo>
                  <a:pt x="14" y="56"/>
                </a:lnTo>
                <a:lnTo>
                  <a:pt x="14" y="56"/>
                </a:lnTo>
                <a:lnTo>
                  <a:pt x="14" y="55"/>
                </a:lnTo>
                <a:lnTo>
                  <a:pt x="11" y="55"/>
                </a:lnTo>
                <a:lnTo>
                  <a:pt x="11" y="53"/>
                </a:lnTo>
                <a:lnTo>
                  <a:pt x="11" y="53"/>
                </a:lnTo>
                <a:lnTo>
                  <a:pt x="11" y="53"/>
                </a:lnTo>
                <a:lnTo>
                  <a:pt x="9" y="51"/>
                </a:lnTo>
                <a:lnTo>
                  <a:pt x="9" y="51"/>
                </a:lnTo>
                <a:lnTo>
                  <a:pt x="9" y="51"/>
                </a:lnTo>
                <a:lnTo>
                  <a:pt x="9" y="49"/>
                </a:lnTo>
                <a:lnTo>
                  <a:pt x="6" y="49"/>
                </a:lnTo>
                <a:lnTo>
                  <a:pt x="6" y="47"/>
                </a:lnTo>
                <a:lnTo>
                  <a:pt x="6" y="47"/>
                </a:lnTo>
                <a:lnTo>
                  <a:pt x="6" y="47"/>
                </a:lnTo>
                <a:lnTo>
                  <a:pt x="3" y="45"/>
                </a:lnTo>
                <a:lnTo>
                  <a:pt x="3" y="45"/>
                </a:lnTo>
                <a:lnTo>
                  <a:pt x="3" y="45"/>
                </a:lnTo>
                <a:lnTo>
                  <a:pt x="3" y="44"/>
                </a:lnTo>
                <a:lnTo>
                  <a:pt x="3" y="44"/>
                </a:lnTo>
                <a:lnTo>
                  <a:pt x="0" y="42"/>
                </a:lnTo>
                <a:lnTo>
                  <a:pt x="0" y="42"/>
                </a:lnTo>
                <a:lnTo>
                  <a:pt x="0" y="42"/>
                </a:lnTo>
                <a:lnTo>
                  <a:pt x="0" y="40"/>
                </a:lnTo>
                <a:lnTo>
                  <a:pt x="0" y="38"/>
                </a:lnTo>
                <a:lnTo>
                  <a:pt x="0" y="38"/>
                </a:lnTo>
                <a:lnTo>
                  <a:pt x="0" y="38"/>
                </a:lnTo>
                <a:lnTo>
                  <a:pt x="0" y="36"/>
                </a:lnTo>
                <a:lnTo>
                  <a:pt x="0" y="36"/>
                </a:lnTo>
                <a:lnTo>
                  <a:pt x="0" y="36"/>
                </a:lnTo>
                <a:lnTo>
                  <a:pt x="0" y="34"/>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5" name="Line 309"/>
          <p:cNvSpPr>
            <a:spLocks noChangeShapeType="1"/>
          </p:cNvSpPr>
          <p:nvPr/>
        </p:nvSpPr>
        <p:spPr bwMode="auto">
          <a:xfrm>
            <a:off x="2950343" y="3245807"/>
            <a:ext cx="220688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6" name="Freeform 310"/>
          <p:cNvSpPr/>
          <p:nvPr/>
        </p:nvSpPr>
        <p:spPr bwMode="auto">
          <a:xfrm>
            <a:off x="5085181" y="3217452"/>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7" name="Freeform 311"/>
          <p:cNvSpPr/>
          <p:nvPr/>
        </p:nvSpPr>
        <p:spPr bwMode="auto">
          <a:xfrm>
            <a:off x="5085181" y="3245807"/>
            <a:ext cx="72051" cy="23878"/>
          </a:xfrm>
          <a:custGeom>
            <a:avLst/>
            <a:gdLst/>
            <a:ahLst/>
            <a:cxnLst>
              <a:cxn ang="0">
                <a:pos x="54" y="0"/>
              </a:cxn>
              <a:cxn ang="0">
                <a:pos x="0" y="16"/>
              </a:cxn>
              <a:cxn ang="0">
                <a:pos x="0" y="0"/>
              </a:cxn>
              <a:cxn ang="0">
                <a:pos x="54" y="0"/>
              </a:cxn>
            </a:cxnLst>
            <a:rect l="0" t="0" r="r" b="b"/>
            <a:pathLst>
              <a:path w="54" h="16">
                <a:moveTo>
                  <a:pt x="54" y="0"/>
                </a:moveTo>
                <a:lnTo>
                  <a:pt x="0" y="16"/>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8" name="Line 312"/>
          <p:cNvSpPr>
            <a:spLocks noChangeShapeType="1"/>
          </p:cNvSpPr>
          <p:nvPr/>
        </p:nvSpPr>
        <p:spPr bwMode="auto">
          <a:xfrm>
            <a:off x="2927661" y="3398029"/>
            <a:ext cx="22255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9" name="Freeform 313"/>
          <p:cNvSpPr/>
          <p:nvPr/>
        </p:nvSpPr>
        <p:spPr bwMode="auto">
          <a:xfrm>
            <a:off x="5081178" y="3371166"/>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0" name="Freeform 314"/>
          <p:cNvSpPr/>
          <p:nvPr/>
        </p:nvSpPr>
        <p:spPr bwMode="auto">
          <a:xfrm>
            <a:off x="5081178" y="3398029"/>
            <a:ext cx="72051" cy="28355"/>
          </a:xfrm>
          <a:custGeom>
            <a:avLst/>
            <a:gdLst/>
            <a:ahLst/>
            <a:cxnLst>
              <a:cxn ang="0">
                <a:pos x="54" y="0"/>
              </a:cxn>
              <a:cxn ang="0">
                <a:pos x="0" y="19"/>
              </a:cxn>
              <a:cxn ang="0">
                <a:pos x="0" y="0"/>
              </a:cxn>
              <a:cxn ang="0">
                <a:pos x="54" y="0"/>
              </a:cxn>
            </a:cxnLst>
            <a:rect l="0" t="0" r="r" b="b"/>
            <a:pathLst>
              <a:path w="54" h="19">
                <a:moveTo>
                  <a:pt x="54" y="0"/>
                </a:moveTo>
                <a:lnTo>
                  <a:pt x="0" y="19"/>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1" name="Line 315"/>
          <p:cNvSpPr>
            <a:spLocks noChangeShapeType="1"/>
          </p:cNvSpPr>
          <p:nvPr/>
        </p:nvSpPr>
        <p:spPr bwMode="auto">
          <a:xfrm>
            <a:off x="5310673" y="3250284"/>
            <a:ext cx="16144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72" name="Freeform 316"/>
          <p:cNvSpPr/>
          <p:nvPr/>
        </p:nvSpPr>
        <p:spPr bwMode="auto">
          <a:xfrm>
            <a:off x="5401404" y="3226406"/>
            <a:ext cx="70716" cy="23878"/>
          </a:xfrm>
          <a:custGeom>
            <a:avLst/>
            <a:gdLst/>
            <a:ahLst/>
            <a:cxnLst>
              <a:cxn ang="0">
                <a:pos x="53" y="16"/>
              </a:cxn>
              <a:cxn ang="0">
                <a:pos x="0" y="0"/>
              </a:cxn>
              <a:cxn ang="0">
                <a:pos x="0" y="16"/>
              </a:cxn>
              <a:cxn ang="0">
                <a:pos x="53" y="16"/>
              </a:cxn>
            </a:cxnLst>
            <a:rect l="0" t="0" r="r" b="b"/>
            <a:pathLst>
              <a:path w="53" h="16">
                <a:moveTo>
                  <a:pt x="53" y="16"/>
                </a:moveTo>
                <a:lnTo>
                  <a:pt x="0" y="0"/>
                </a:lnTo>
                <a:lnTo>
                  <a:pt x="0" y="16"/>
                </a:lnTo>
                <a:lnTo>
                  <a:pt x="53"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3" name="Freeform 317"/>
          <p:cNvSpPr/>
          <p:nvPr/>
        </p:nvSpPr>
        <p:spPr bwMode="auto">
          <a:xfrm>
            <a:off x="5401404" y="3250284"/>
            <a:ext cx="70716" cy="28355"/>
          </a:xfrm>
          <a:custGeom>
            <a:avLst/>
            <a:gdLst/>
            <a:ahLst/>
            <a:cxnLst>
              <a:cxn ang="0">
                <a:pos x="53" y="0"/>
              </a:cxn>
              <a:cxn ang="0">
                <a:pos x="0" y="19"/>
              </a:cxn>
              <a:cxn ang="0">
                <a:pos x="0" y="0"/>
              </a:cxn>
              <a:cxn ang="0">
                <a:pos x="53" y="0"/>
              </a:cxn>
            </a:cxnLst>
            <a:rect l="0" t="0" r="r" b="b"/>
            <a:pathLst>
              <a:path w="53" h="19">
                <a:moveTo>
                  <a:pt x="53" y="0"/>
                </a:moveTo>
                <a:lnTo>
                  <a:pt x="0" y="19"/>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4" name="Freeform 318"/>
          <p:cNvSpPr/>
          <p:nvPr/>
        </p:nvSpPr>
        <p:spPr bwMode="auto">
          <a:xfrm>
            <a:off x="5337359" y="3308487"/>
            <a:ext cx="192135" cy="88050"/>
          </a:xfrm>
          <a:custGeom>
            <a:avLst/>
            <a:gdLst/>
            <a:ahLst/>
            <a:cxnLst>
              <a:cxn ang="0">
                <a:pos x="3" y="59"/>
              </a:cxn>
              <a:cxn ang="0">
                <a:pos x="11" y="59"/>
              </a:cxn>
              <a:cxn ang="0">
                <a:pos x="14" y="59"/>
              </a:cxn>
              <a:cxn ang="0">
                <a:pos x="22" y="59"/>
              </a:cxn>
              <a:cxn ang="0">
                <a:pos x="25" y="57"/>
              </a:cxn>
              <a:cxn ang="0">
                <a:pos x="34" y="57"/>
              </a:cxn>
              <a:cxn ang="0">
                <a:pos x="37" y="57"/>
              </a:cxn>
              <a:cxn ang="0">
                <a:pos x="45" y="55"/>
              </a:cxn>
              <a:cxn ang="0">
                <a:pos x="48" y="55"/>
              </a:cxn>
              <a:cxn ang="0">
                <a:pos x="56" y="53"/>
              </a:cxn>
              <a:cxn ang="0">
                <a:pos x="59" y="51"/>
              </a:cxn>
              <a:cxn ang="0">
                <a:pos x="68" y="49"/>
              </a:cxn>
              <a:cxn ang="0">
                <a:pos x="70" y="49"/>
              </a:cxn>
              <a:cxn ang="0">
                <a:pos x="76" y="48"/>
              </a:cxn>
              <a:cxn ang="0">
                <a:pos x="82" y="46"/>
              </a:cxn>
              <a:cxn ang="0">
                <a:pos x="87" y="44"/>
              </a:cxn>
              <a:cxn ang="0">
                <a:pos x="90" y="42"/>
              </a:cxn>
              <a:cxn ang="0">
                <a:pos x="96" y="38"/>
              </a:cxn>
              <a:cxn ang="0">
                <a:pos x="101" y="38"/>
              </a:cxn>
              <a:cxn ang="0">
                <a:pos x="107" y="35"/>
              </a:cxn>
              <a:cxn ang="0">
                <a:pos x="110" y="33"/>
              </a:cxn>
              <a:cxn ang="0">
                <a:pos x="115" y="29"/>
              </a:cxn>
              <a:cxn ang="0">
                <a:pos x="118" y="27"/>
              </a:cxn>
              <a:cxn ang="0">
                <a:pos x="121" y="24"/>
              </a:cxn>
              <a:cxn ang="0">
                <a:pos x="124" y="22"/>
              </a:cxn>
              <a:cxn ang="0">
                <a:pos x="130" y="18"/>
              </a:cxn>
              <a:cxn ang="0">
                <a:pos x="132" y="16"/>
              </a:cxn>
              <a:cxn ang="0">
                <a:pos x="135" y="13"/>
              </a:cxn>
              <a:cxn ang="0">
                <a:pos x="138" y="11"/>
              </a:cxn>
              <a:cxn ang="0">
                <a:pos x="141" y="7"/>
              </a:cxn>
              <a:cxn ang="0">
                <a:pos x="141" y="5"/>
              </a:cxn>
              <a:cxn ang="0">
                <a:pos x="144" y="0"/>
              </a:cxn>
            </a:cxnLst>
            <a:rect l="0" t="0" r="r" b="b"/>
            <a:pathLst>
              <a:path w="144" h="59">
                <a:moveTo>
                  <a:pt x="0" y="59"/>
                </a:moveTo>
                <a:lnTo>
                  <a:pt x="3" y="59"/>
                </a:lnTo>
                <a:lnTo>
                  <a:pt x="8" y="59"/>
                </a:lnTo>
                <a:lnTo>
                  <a:pt x="11" y="59"/>
                </a:lnTo>
                <a:lnTo>
                  <a:pt x="11" y="59"/>
                </a:lnTo>
                <a:lnTo>
                  <a:pt x="14" y="59"/>
                </a:lnTo>
                <a:lnTo>
                  <a:pt x="20" y="59"/>
                </a:lnTo>
                <a:lnTo>
                  <a:pt x="22" y="59"/>
                </a:lnTo>
                <a:lnTo>
                  <a:pt x="22" y="59"/>
                </a:lnTo>
                <a:lnTo>
                  <a:pt x="25" y="57"/>
                </a:lnTo>
                <a:lnTo>
                  <a:pt x="31" y="57"/>
                </a:lnTo>
                <a:lnTo>
                  <a:pt x="34" y="57"/>
                </a:lnTo>
                <a:lnTo>
                  <a:pt x="34" y="57"/>
                </a:lnTo>
                <a:lnTo>
                  <a:pt x="37" y="57"/>
                </a:lnTo>
                <a:lnTo>
                  <a:pt x="42" y="55"/>
                </a:lnTo>
                <a:lnTo>
                  <a:pt x="45" y="55"/>
                </a:lnTo>
                <a:lnTo>
                  <a:pt x="45" y="55"/>
                </a:lnTo>
                <a:lnTo>
                  <a:pt x="48" y="55"/>
                </a:lnTo>
                <a:lnTo>
                  <a:pt x="53" y="53"/>
                </a:lnTo>
                <a:lnTo>
                  <a:pt x="56" y="53"/>
                </a:lnTo>
                <a:lnTo>
                  <a:pt x="56" y="53"/>
                </a:lnTo>
                <a:lnTo>
                  <a:pt x="59" y="51"/>
                </a:lnTo>
                <a:lnTo>
                  <a:pt x="62" y="51"/>
                </a:lnTo>
                <a:lnTo>
                  <a:pt x="68" y="49"/>
                </a:lnTo>
                <a:lnTo>
                  <a:pt x="68" y="49"/>
                </a:lnTo>
                <a:lnTo>
                  <a:pt x="70" y="49"/>
                </a:lnTo>
                <a:lnTo>
                  <a:pt x="73" y="48"/>
                </a:lnTo>
                <a:lnTo>
                  <a:pt x="76" y="48"/>
                </a:lnTo>
                <a:lnTo>
                  <a:pt x="76" y="48"/>
                </a:lnTo>
                <a:lnTo>
                  <a:pt x="82" y="46"/>
                </a:lnTo>
                <a:lnTo>
                  <a:pt x="84" y="44"/>
                </a:lnTo>
                <a:lnTo>
                  <a:pt x="87" y="44"/>
                </a:lnTo>
                <a:lnTo>
                  <a:pt x="87" y="44"/>
                </a:lnTo>
                <a:lnTo>
                  <a:pt x="90" y="42"/>
                </a:lnTo>
                <a:lnTo>
                  <a:pt x="93" y="40"/>
                </a:lnTo>
                <a:lnTo>
                  <a:pt x="96" y="38"/>
                </a:lnTo>
                <a:lnTo>
                  <a:pt x="96" y="38"/>
                </a:lnTo>
                <a:lnTo>
                  <a:pt x="101" y="38"/>
                </a:lnTo>
                <a:lnTo>
                  <a:pt x="104" y="37"/>
                </a:lnTo>
                <a:lnTo>
                  <a:pt x="107" y="35"/>
                </a:lnTo>
                <a:lnTo>
                  <a:pt x="107" y="35"/>
                </a:lnTo>
                <a:lnTo>
                  <a:pt x="110" y="33"/>
                </a:lnTo>
                <a:lnTo>
                  <a:pt x="113" y="31"/>
                </a:lnTo>
                <a:lnTo>
                  <a:pt x="115" y="29"/>
                </a:lnTo>
                <a:lnTo>
                  <a:pt x="115" y="29"/>
                </a:lnTo>
                <a:lnTo>
                  <a:pt x="118" y="27"/>
                </a:lnTo>
                <a:lnTo>
                  <a:pt x="121" y="26"/>
                </a:lnTo>
                <a:lnTo>
                  <a:pt x="121" y="24"/>
                </a:lnTo>
                <a:lnTo>
                  <a:pt x="121" y="24"/>
                </a:lnTo>
                <a:lnTo>
                  <a:pt x="124" y="22"/>
                </a:lnTo>
                <a:lnTo>
                  <a:pt x="127" y="20"/>
                </a:lnTo>
                <a:lnTo>
                  <a:pt x="130" y="18"/>
                </a:lnTo>
                <a:lnTo>
                  <a:pt x="130" y="18"/>
                </a:lnTo>
                <a:lnTo>
                  <a:pt x="132" y="16"/>
                </a:lnTo>
                <a:lnTo>
                  <a:pt x="132" y="15"/>
                </a:lnTo>
                <a:lnTo>
                  <a:pt x="135" y="13"/>
                </a:lnTo>
                <a:lnTo>
                  <a:pt x="135" y="13"/>
                </a:lnTo>
                <a:lnTo>
                  <a:pt x="138" y="11"/>
                </a:lnTo>
                <a:lnTo>
                  <a:pt x="138" y="9"/>
                </a:lnTo>
                <a:lnTo>
                  <a:pt x="141" y="7"/>
                </a:lnTo>
                <a:lnTo>
                  <a:pt x="141" y="7"/>
                </a:lnTo>
                <a:lnTo>
                  <a:pt x="141" y="5"/>
                </a:lnTo>
                <a:lnTo>
                  <a:pt x="144" y="2"/>
                </a:lnTo>
                <a:lnTo>
                  <a:pt x="144"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5" name="Freeform 319"/>
          <p:cNvSpPr/>
          <p:nvPr/>
        </p:nvSpPr>
        <p:spPr bwMode="auto">
          <a:xfrm>
            <a:off x="5472120" y="3308487"/>
            <a:ext cx="57374" cy="49248"/>
          </a:xfrm>
          <a:custGeom>
            <a:avLst/>
            <a:gdLst/>
            <a:ahLst/>
            <a:cxnLst>
              <a:cxn ang="0">
                <a:pos x="43" y="0"/>
              </a:cxn>
              <a:cxn ang="0">
                <a:pos x="0" y="27"/>
              </a:cxn>
              <a:cxn ang="0">
                <a:pos x="26" y="33"/>
              </a:cxn>
              <a:cxn ang="0">
                <a:pos x="43" y="0"/>
              </a:cxn>
            </a:cxnLst>
            <a:rect l="0" t="0" r="r" b="b"/>
            <a:pathLst>
              <a:path w="43" h="33">
                <a:moveTo>
                  <a:pt x="43" y="0"/>
                </a:moveTo>
                <a:lnTo>
                  <a:pt x="0" y="27"/>
                </a:lnTo>
                <a:lnTo>
                  <a:pt x="26" y="33"/>
                </a:lnTo>
                <a:lnTo>
                  <a:pt x="4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6" name="Freeform 320"/>
          <p:cNvSpPr/>
          <p:nvPr/>
        </p:nvSpPr>
        <p:spPr bwMode="auto">
          <a:xfrm>
            <a:off x="5506811" y="3308487"/>
            <a:ext cx="33357" cy="59695"/>
          </a:xfrm>
          <a:custGeom>
            <a:avLst/>
            <a:gdLst/>
            <a:ahLst/>
            <a:cxnLst>
              <a:cxn ang="0">
                <a:pos x="17" y="0"/>
              </a:cxn>
              <a:cxn ang="0">
                <a:pos x="25" y="40"/>
              </a:cxn>
              <a:cxn ang="0">
                <a:pos x="0" y="33"/>
              </a:cxn>
              <a:cxn ang="0">
                <a:pos x="17" y="0"/>
              </a:cxn>
            </a:cxnLst>
            <a:rect l="0" t="0" r="r" b="b"/>
            <a:pathLst>
              <a:path w="25" h="40">
                <a:moveTo>
                  <a:pt x="17" y="0"/>
                </a:moveTo>
                <a:lnTo>
                  <a:pt x="25" y="40"/>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7" name="Freeform 321"/>
          <p:cNvSpPr/>
          <p:nvPr/>
        </p:nvSpPr>
        <p:spPr bwMode="auto">
          <a:xfrm>
            <a:off x="6675635" y="4578494"/>
            <a:ext cx="146770" cy="98496"/>
          </a:xfrm>
          <a:custGeom>
            <a:avLst/>
            <a:gdLst/>
            <a:ahLst/>
            <a:cxnLst>
              <a:cxn ang="0">
                <a:pos x="0" y="29"/>
              </a:cxn>
              <a:cxn ang="0">
                <a:pos x="3" y="24"/>
              </a:cxn>
              <a:cxn ang="0">
                <a:pos x="6" y="20"/>
              </a:cxn>
              <a:cxn ang="0">
                <a:pos x="8" y="16"/>
              </a:cxn>
              <a:cxn ang="0">
                <a:pos x="11" y="14"/>
              </a:cxn>
              <a:cxn ang="0">
                <a:pos x="14" y="11"/>
              </a:cxn>
              <a:cxn ang="0">
                <a:pos x="20" y="7"/>
              </a:cxn>
              <a:cxn ang="0">
                <a:pos x="25" y="5"/>
              </a:cxn>
              <a:cxn ang="0">
                <a:pos x="28" y="3"/>
              </a:cxn>
              <a:cxn ang="0">
                <a:pos x="37" y="2"/>
              </a:cxn>
              <a:cxn ang="0">
                <a:pos x="42" y="0"/>
              </a:cxn>
              <a:cxn ang="0">
                <a:pos x="51" y="0"/>
              </a:cxn>
              <a:cxn ang="0">
                <a:pos x="56" y="0"/>
              </a:cxn>
              <a:cxn ang="0">
                <a:pos x="62" y="0"/>
              </a:cxn>
              <a:cxn ang="0">
                <a:pos x="70" y="0"/>
              </a:cxn>
              <a:cxn ang="0">
                <a:pos x="76" y="2"/>
              </a:cxn>
              <a:cxn ang="0">
                <a:pos x="82" y="3"/>
              </a:cxn>
              <a:cxn ang="0">
                <a:pos x="87" y="5"/>
              </a:cxn>
              <a:cxn ang="0">
                <a:pos x="93" y="7"/>
              </a:cxn>
              <a:cxn ang="0">
                <a:pos x="96" y="11"/>
              </a:cxn>
              <a:cxn ang="0">
                <a:pos x="99" y="14"/>
              </a:cxn>
              <a:cxn ang="0">
                <a:pos x="104" y="18"/>
              </a:cxn>
              <a:cxn ang="0">
                <a:pos x="107" y="22"/>
              </a:cxn>
              <a:cxn ang="0">
                <a:pos x="107" y="25"/>
              </a:cxn>
              <a:cxn ang="0">
                <a:pos x="110" y="29"/>
              </a:cxn>
              <a:cxn ang="0">
                <a:pos x="110" y="33"/>
              </a:cxn>
              <a:cxn ang="0">
                <a:pos x="110" y="38"/>
              </a:cxn>
              <a:cxn ang="0">
                <a:pos x="107" y="42"/>
              </a:cxn>
              <a:cxn ang="0">
                <a:pos x="104" y="46"/>
              </a:cxn>
              <a:cxn ang="0">
                <a:pos x="101" y="49"/>
              </a:cxn>
              <a:cxn ang="0">
                <a:pos x="99" y="51"/>
              </a:cxn>
              <a:cxn ang="0">
                <a:pos x="93" y="55"/>
              </a:cxn>
              <a:cxn ang="0">
                <a:pos x="90" y="57"/>
              </a:cxn>
              <a:cxn ang="0">
                <a:pos x="84" y="60"/>
              </a:cxn>
              <a:cxn ang="0">
                <a:pos x="79" y="62"/>
              </a:cxn>
              <a:cxn ang="0">
                <a:pos x="70" y="64"/>
              </a:cxn>
              <a:cxn ang="0">
                <a:pos x="65" y="64"/>
              </a:cxn>
              <a:cxn ang="0">
                <a:pos x="59" y="66"/>
              </a:cxn>
              <a:cxn ang="0">
                <a:pos x="51" y="66"/>
              </a:cxn>
              <a:cxn ang="0">
                <a:pos x="45" y="64"/>
              </a:cxn>
              <a:cxn ang="0">
                <a:pos x="39" y="64"/>
              </a:cxn>
              <a:cxn ang="0">
                <a:pos x="34" y="62"/>
              </a:cxn>
              <a:cxn ang="0">
                <a:pos x="25" y="60"/>
              </a:cxn>
              <a:cxn ang="0">
                <a:pos x="20" y="57"/>
              </a:cxn>
              <a:cxn ang="0">
                <a:pos x="17" y="55"/>
              </a:cxn>
              <a:cxn ang="0">
                <a:pos x="11" y="51"/>
              </a:cxn>
              <a:cxn ang="0">
                <a:pos x="8" y="49"/>
              </a:cxn>
              <a:cxn ang="0">
                <a:pos x="6" y="46"/>
              </a:cxn>
              <a:cxn ang="0">
                <a:pos x="3" y="42"/>
              </a:cxn>
              <a:cxn ang="0">
                <a:pos x="3" y="38"/>
              </a:cxn>
              <a:cxn ang="0">
                <a:pos x="0" y="33"/>
              </a:cxn>
            </a:cxnLst>
            <a:rect l="0" t="0" r="r" b="b"/>
            <a:pathLst>
              <a:path w="110" h="66">
                <a:moveTo>
                  <a:pt x="0" y="33"/>
                </a:moveTo>
                <a:lnTo>
                  <a:pt x="0" y="31"/>
                </a:lnTo>
                <a:lnTo>
                  <a:pt x="0" y="29"/>
                </a:lnTo>
                <a:lnTo>
                  <a:pt x="0" y="29"/>
                </a:lnTo>
                <a:lnTo>
                  <a:pt x="0" y="29"/>
                </a:lnTo>
                <a:lnTo>
                  <a:pt x="0" y="27"/>
                </a:lnTo>
                <a:lnTo>
                  <a:pt x="3" y="27"/>
                </a:lnTo>
                <a:lnTo>
                  <a:pt x="3" y="25"/>
                </a:lnTo>
                <a:lnTo>
                  <a:pt x="3" y="25"/>
                </a:lnTo>
                <a:lnTo>
                  <a:pt x="3" y="24"/>
                </a:lnTo>
                <a:lnTo>
                  <a:pt x="3" y="24"/>
                </a:lnTo>
                <a:lnTo>
                  <a:pt x="3" y="22"/>
                </a:lnTo>
                <a:lnTo>
                  <a:pt x="3" y="22"/>
                </a:lnTo>
                <a:lnTo>
                  <a:pt x="3" y="22"/>
                </a:lnTo>
                <a:lnTo>
                  <a:pt x="6" y="20"/>
                </a:lnTo>
                <a:lnTo>
                  <a:pt x="6" y="20"/>
                </a:lnTo>
                <a:lnTo>
                  <a:pt x="6" y="20"/>
                </a:lnTo>
                <a:lnTo>
                  <a:pt x="6" y="18"/>
                </a:lnTo>
                <a:lnTo>
                  <a:pt x="6" y="18"/>
                </a:lnTo>
                <a:lnTo>
                  <a:pt x="8" y="16"/>
                </a:lnTo>
                <a:lnTo>
                  <a:pt x="8" y="16"/>
                </a:lnTo>
                <a:lnTo>
                  <a:pt x="8" y="16"/>
                </a:lnTo>
                <a:lnTo>
                  <a:pt x="8" y="14"/>
                </a:lnTo>
                <a:lnTo>
                  <a:pt x="11" y="14"/>
                </a:lnTo>
                <a:lnTo>
                  <a:pt x="11" y="14"/>
                </a:lnTo>
                <a:lnTo>
                  <a:pt x="11" y="13"/>
                </a:lnTo>
                <a:lnTo>
                  <a:pt x="11" y="13"/>
                </a:lnTo>
                <a:lnTo>
                  <a:pt x="14" y="11"/>
                </a:lnTo>
                <a:lnTo>
                  <a:pt x="14" y="11"/>
                </a:lnTo>
                <a:lnTo>
                  <a:pt x="14" y="11"/>
                </a:lnTo>
                <a:lnTo>
                  <a:pt x="17" y="9"/>
                </a:lnTo>
                <a:lnTo>
                  <a:pt x="17" y="9"/>
                </a:lnTo>
                <a:lnTo>
                  <a:pt x="17" y="9"/>
                </a:lnTo>
                <a:lnTo>
                  <a:pt x="17" y="7"/>
                </a:lnTo>
                <a:lnTo>
                  <a:pt x="20" y="7"/>
                </a:lnTo>
                <a:lnTo>
                  <a:pt x="20" y="7"/>
                </a:lnTo>
                <a:lnTo>
                  <a:pt x="20" y="7"/>
                </a:lnTo>
                <a:lnTo>
                  <a:pt x="22" y="5"/>
                </a:lnTo>
                <a:lnTo>
                  <a:pt x="22" y="5"/>
                </a:lnTo>
                <a:lnTo>
                  <a:pt x="25" y="5"/>
                </a:lnTo>
                <a:lnTo>
                  <a:pt x="25" y="5"/>
                </a:lnTo>
                <a:lnTo>
                  <a:pt x="25" y="3"/>
                </a:lnTo>
                <a:lnTo>
                  <a:pt x="28" y="3"/>
                </a:lnTo>
                <a:lnTo>
                  <a:pt x="28" y="3"/>
                </a:lnTo>
                <a:lnTo>
                  <a:pt x="28" y="3"/>
                </a:lnTo>
                <a:lnTo>
                  <a:pt x="31" y="3"/>
                </a:lnTo>
                <a:lnTo>
                  <a:pt x="34"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51" y="0"/>
                </a:lnTo>
                <a:lnTo>
                  <a:pt x="51" y="0"/>
                </a:lnTo>
                <a:lnTo>
                  <a:pt x="51" y="0"/>
                </a:lnTo>
                <a:lnTo>
                  <a:pt x="53" y="0"/>
                </a:lnTo>
                <a:lnTo>
                  <a:pt x="56" y="0"/>
                </a:lnTo>
                <a:lnTo>
                  <a:pt x="56" y="0"/>
                </a:lnTo>
                <a:lnTo>
                  <a:pt x="56" y="0"/>
                </a:lnTo>
                <a:lnTo>
                  <a:pt x="59" y="0"/>
                </a:lnTo>
                <a:lnTo>
                  <a:pt x="62" y="0"/>
                </a:lnTo>
                <a:lnTo>
                  <a:pt x="62"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9" y="2"/>
                </a:lnTo>
                <a:lnTo>
                  <a:pt x="79" y="3"/>
                </a:lnTo>
                <a:lnTo>
                  <a:pt x="82" y="3"/>
                </a:lnTo>
                <a:lnTo>
                  <a:pt x="82" y="3"/>
                </a:lnTo>
                <a:lnTo>
                  <a:pt x="82" y="3"/>
                </a:lnTo>
                <a:lnTo>
                  <a:pt x="84" y="3"/>
                </a:lnTo>
                <a:lnTo>
                  <a:pt x="84" y="5"/>
                </a:lnTo>
                <a:lnTo>
                  <a:pt x="84" y="5"/>
                </a:lnTo>
                <a:lnTo>
                  <a:pt x="87" y="5"/>
                </a:lnTo>
                <a:lnTo>
                  <a:pt x="87" y="5"/>
                </a:lnTo>
                <a:lnTo>
                  <a:pt x="90" y="7"/>
                </a:lnTo>
                <a:lnTo>
                  <a:pt x="90" y="7"/>
                </a:lnTo>
                <a:lnTo>
                  <a:pt x="90" y="7"/>
                </a:lnTo>
                <a:lnTo>
                  <a:pt x="93" y="7"/>
                </a:lnTo>
                <a:lnTo>
                  <a:pt x="93" y="9"/>
                </a:lnTo>
                <a:lnTo>
                  <a:pt x="93" y="9"/>
                </a:lnTo>
                <a:lnTo>
                  <a:pt x="96" y="9"/>
                </a:lnTo>
                <a:lnTo>
                  <a:pt x="96" y="11"/>
                </a:lnTo>
                <a:lnTo>
                  <a:pt x="96" y="11"/>
                </a:lnTo>
                <a:lnTo>
                  <a:pt x="96" y="11"/>
                </a:lnTo>
                <a:lnTo>
                  <a:pt x="99" y="13"/>
                </a:lnTo>
                <a:lnTo>
                  <a:pt x="99" y="13"/>
                </a:lnTo>
                <a:lnTo>
                  <a:pt x="99" y="14"/>
                </a:lnTo>
                <a:lnTo>
                  <a:pt x="99" y="14"/>
                </a:lnTo>
                <a:lnTo>
                  <a:pt x="101" y="14"/>
                </a:lnTo>
                <a:lnTo>
                  <a:pt x="101" y="16"/>
                </a:lnTo>
                <a:lnTo>
                  <a:pt x="101" y="16"/>
                </a:lnTo>
                <a:lnTo>
                  <a:pt x="101" y="16"/>
                </a:lnTo>
                <a:lnTo>
                  <a:pt x="104" y="18"/>
                </a:lnTo>
                <a:lnTo>
                  <a:pt x="104" y="18"/>
                </a:lnTo>
                <a:lnTo>
                  <a:pt x="104" y="20"/>
                </a:lnTo>
                <a:lnTo>
                  <a:pt x="104" y="20"/>
                </a:lnTo>
                <a:lnTo>
                  <a:pt x="107" y="20"/>
                </a:lnTo>
                <a:lnTo>
                  <a:pt x="107" y="22"/>
                </a:lnTo>
                <a:lnTo>
                  <a:pt x="107" y="22"/>
                </a:lnTo>
                <a:lnTo>
                  <a:pt x="107" y="22"/>
                </a:lnTo>
                <a:lnTo>
                  <a:pt x="107" y="24"/>
                </a:lnTo>
                <a:lnTo>
                  <a:pt x="107" y="24"/>
                </a:lnTo>
                <a:lnTo>
                  <a:pt x="107" y="25"/>
                </a:lnTo>
                <a:lnTo>
                  <a:pt x="107" y="25"/>
                </a:lnTo>
                <a:lnTo>
                  <a:pt x="110" y="27"/>
                </a:lnTo>
                <a:lnTo>
                  <a:pt x="110" y="27"/>
                </a:lnTo>
                <a:lnTo>
                  <a:pt x="110" y="29"/>
                </a:lnTo>
                <a:lnTo>
                  <a:pt x="110" y="29"/>
                </a:lnTo>
                <a:lnTo>
                  <a:pt x="110" y="29"/>
                </a:lnTo>
                <a:lnTo>
                  <a:pt x="110" y="31"/>
                </a:lnTo>
                <a:lnTo>
                  <a:pt x="110" y="33"/>
                </a:lnTo>
                <a:lnTo>
                  <a:pt x="110" y="33"/>
                </a:lnTo>
                <a:lnTo>
                  <a:pt x="110" y="33"/>
                </a:lnTo>
                <a:lnTo>
                  <a:pt x="110" y="35"/>
                </a:lnTo>
                <a:lnTo>
                  <a:pt x="110" y="35"/>
                </a:lnTo>
                <a:lnTo>
                  <a:pt x="110" y="35"/>
                </a:lnTo>
                <a:lnTo>
                  <a:pt x="110" y="36"/>
                </a:lnTo>
                <a:lnTo>
                  <a:pt x="110" y="38"/>
                </a:lnTo>
                <a:lnTo>
                  <a:pt x="107" y="38"/>
                </a:lnTo>
                <a:lnTo>
                  <a:pt x="107" y="38"/>
                </a:lnTo>
                <a:lnTo>
                  <a:pt x="107" y="40"/>
                </a:lnTo>
                <a:lnTo>
                  <a:pt x="107" y="40"/>
                </a:lnTo>
                <a:lnTo>
                  <a:pt x="107" y="42"/>
                </a:lnTo>
                <a:lnTo>
                  <a:pt x="107" y="42"/>
                </a:lnTo>
                <a:lnTo>
                  <a:pt x="107" y="42"/>
                </a:lnTo>
                <a:lnTo>
                  <a:pt x="107" y="44"/>
                </a:lnTo>
                <a:lnTo>
                  <a:pt x="104" y="46"/>
                </a:lnTo>
                <a:lnTo>
                  <a:pt x="104" y="46"/>
                </a:lnTo>
                <a:lnTo>
                  <a:pt x="104" y="46"/>
                </a:lnTo>
                <a:lnTo>
                  <a:pt x="104" y="47"/>
                </a:lnTo>
                <a:lnTo>
                  <a:pt x="101" y="47"/>
                </a:lnTo>
                <a:lnTo>
                  <a:pt x="101" y="47"/>
                </a:lnTo>
                <a:lnTo>
                  <a:pt x="101" y="49"/>
                </a:lnTo>
                <a:lnTo>
                  <a:pt x="101" y="49"/>
                </a:lnTo>
                <a:lnTo>
                  <a:pt x="99" y="51"/>
                </a:lnTo>
                <a:lnTo>
                  <a:pt x="99" y="51"/>
                </a:lnTo>
                <a:lnTo>
                  <a:pt x="99" y="51"/>
                </a:lnTo>
                <a:lnTo>
                  <a:pt x="99" y="51"/>
                </a:lnTo>
                <a:lnTo>
                  <a:pt x="96" y="53"/>
                </a:lnTo>
                <a:lnTo>
                  <a:pt x="96" y="53"/>
                </a:lnTo>
                <a:lnTo>
                  <a:pt x="96" y="53"/>
                </a:lnTo>
                <a:lnTo>
                  <a:pt x="96" y="55"/>
                </a:lnTo>
                <a:lnTo>
                  <a:pt x="93" y="55"/>
                </a:lnTo>
                <a:lnTo>
                  <a:pt x="93" y="55"/>
                </a:lnTo>
                <a:lnTo>
                  <a:pt x="93" y="57"/>
                </a:lnTo>
                <a:lnTo>
                  <a:pt x="90" y="57"/>
                </a:lnTo>
                <a:lnTo>
                  <a:pt x="90" y="57"/>
                </a:lnTo>
                <a:lnTo>
                  <a:pt x="90" y="57"/>
                </a:lnTo>
                <a:lnTo>
                  <a:pt x="87" y="58"/>
                </a:lnTo>
                <a:lnTo>
                  <a:pt x="87" y="58"/>
                </a:lnTo>
                <a:lnTo>
                  <a:pt x="84" y="58"/>
                </a:lnTo>
                <a:lnTo>
                  <a:pt x="84" y="58"/>
                </a:lnTo>
                <a:lnTo>
                  <a:pt x="84" y="60"/>
                </a:lnTo>
                <a:lnTo>
                  <a:pt x="82" y="60"/>
                </a:lnTo>
                <a:lnTo>
                  <a:pt x="82" y="60"/>
                </a:lnTo>
                <a:lnTo>
                  <a:pt x="82" y="60"/>
                </a:lnTo>
                <a:lnTo>
                  <a:pt x="79" y="62"/>
                </a:lnTo>
                <a:lnTo>
                  <a:pt x="79" y="62"/>
                </a:lnTo>
                <a:lnTo>
                  <a:pt x="76" y="62"/>
                </a:lnTo>
                <a:lnTo>
                  <a:pt x="76" y="62"/>
                </a:lnTo>
                <a:lnTo>
                  <a:pt x="73" y="62"/>
                </a:lnTo>
                <a:lnTo>
                  <a:pt x="73" y="64"/>
                </a:lnTo>
                <a:lnTo>
                  <a:pt x="70" y="64"/>
                </a:lnTo>
                <a:lnTo>
                  <a:pt x="70" y="64"/>
                </a:lnTo>
                <a:lnTo>
                  <a:pt x="70" y="64"/>
                </a:lnTo>
                <a:lnTo>
                  <a:pt x="68" y="64"/>
                </a:lnTo>
                <a:lnTo>
                  <a:pt x="65" y="64"/>
                </a:lnTo>
                <a:lnTo>
                  <a:pt x="65" y="64"/>
                </a:lnTo>
                <a:lnTo>
                  <a:pt x="65" y="64"/>
                </a:lnTo>
                <a:lnTo>
                  <a:pt x="62" y="64"/>
                </a:lnTo>
                <a:lnTo>
                  <a:pt x="62" y="64"/>
                </a:lnTo>
                <a:lnTo>
                  <a:pt x="62" y="64"/>
                </a:lnTo>
                <a:lnTo>
                  <a:pt x="59" y="66"/>
                </a:lnTo>
                <a:lnTo>
                  <a:pt x="56" y="66"/>
                </a:lnTo>
                <a:lnTo>
                  <a:pt x="56" y="66"/>
                </a:lnTo>
                <a:lnTo>
                  <a:pt x="56" y="66"/>
                </a:lnTo>
                <a:lnTo>
                  <a:pt x="53" y="66"/>
                </a:lnTo>
                <a:lnTo>
                  <a:pt x="51" y="66"/>
                </a:lnTo>
                <a:lnTo>
                  <a:pt x="51" y="64"/>
                </a:lnTo>
                <a:lnTo>
                  <a:pt x="51" y="64"/>
                </a:lnTo>
                <a:lnTo>
                  <a:pt x="48" y="64"/>
                </a:lnTo>
                <a:lnTo>
                  <a:pt x="45" y="64"/>
                </a:lnTo>
                <a:lnTo>
                  <a:pt x="45" y="64"/>
                </a:lnTo>
                <a:lnTo>
                  <a:pt x="45" y="64"/>
                </a:lnTo>
                <a:lnTo>
                  <a:pt x="42" y="64"/>
                </a:lnTo>
                <a:lnTo>
                  <a:pt x="39" y="64"/>
                </a:lnTo>
                <a:lnTo>
                  <a:pt x="39" y="64"/>
                </a:lnTo>
                <a:lnTo>
                  <a:pt x="39" y="64"/>
                </a:lnTo>
                <a:lnTo>
                  <a:pt x="37" y="64"/>
                </a:lnTo>
                <a:lnTo>
                  <a:pt x="37" y="62"/>
                </a:lnTo>
                <a:lnTo>
                  <a:pt x="34" y="62"/>
                </a:lnTo>
                <a:lnTo>
                  <a:pt x="34" y="62"/>
                </a:lnTo>
                <a:lnTo>
                  <a:pt x="34" y="62"/>
                </a:lnTo>
                <a:lnTo>
                  <a:pt x="31" y="62"/>
                </a:lnTo>
                <a:lnTo>
                  <a:pt x="28" y="60"/>
                </a:lnTo>
                <a:lnTo>
                  <a:pt x="28" y="60"/>
                </a:lnTo>
                <a:lnTo>
                  <a:pt x="28" y="60"/>
                </a:lnTo>
                <a:lnTo>
                  <a:pt x="25" y="60"/>
                </a:lnTo>
                <a:lnTo>
                  <a:pt x="25" y="58"/>
                </a:lnTo>
                <a:lnTo>
                  <a:pt x="25" y="58"/>
                </a:lnTo>
                <a:lnTo>
                  <a:pt x="22" y="58"/>
                </a:lnTo>
                <a:lnTo>
                  <a:pt x="22" y="58"/>
                </a:lnTo>
                <a:lnTo>
                  <a:pt x="20" y="57"/>
                </a:lnTo>
                <a:lnTo>
                  <a:pt x="20" y="57"/>
                </a:lnTo>
                <a:lnTo>
                  <a:pt x="20" y="57"/>
                </a:lnTo>
                <a:lnTo>
                  <a:pt x="17" y="57"/>
                </a:lnTo>
                <a:lnTo>
                  <a:pt x="17" y="55"/>
                </a:lnTo>
                <a:lnTo>
                  <a:pt x="17" y="55"/>
                </a:lnTo>
                <a:lnTo>
                  <a:pt x="17" y="55"/>
                </a:lnTo>
                <a:lnTo>
                  <a:pt x="14" y="53"/>
                </a:lnTo>
                <a:lnTo>
                  <a:pt x="14" y="53"/>
                </a:lnTo>
                <a:lnTo>
                  <a:pt x="14" y="53"/>
                </a:lnTo>
                <a:lnTo>
                  <a:pt x="11" y="51"/>
                </a:lnTo>
                <a:lnTo>
                  <a:pt x="11" y="51"/>
                </a:lnTo>
                <a:lnTo>
                  <a:pt x="11" y="51"/>
                </a:lnTo>
                <a:lnTo>
                  <a:pt x="11" y="51"/>
                </a:lnTo>
                <a:lnTo>
                  <a:pt x="8" y="49"/>
                </a:lnTo>
                <a:lnTo>
                  <a:pt x="8" y="49"/>
                </a:lnTo>
                <a:lnTo>
                  <a:pt x="8" y="47"/>
                </a:lnTo>
                <a:lnTo>
                  <a:pt x="8" y="47"/>
                </a:lnTo>
                <a:lnTo>
                  <a:pt x="6" y="47"/>
                </a:lnTo>
                <a:lnTo>
                  <a:pt x="6" y="46"/>
                </a:lnTo>
                <a:lnTo>
                  <a:pt x="6" y="46"/>
                </a:lnTo>
                <a:lnTo>
                  <a:pt x="6" y="46"/>
                </a:lnTo>
                <a:lnTo>
                  <a:pt x="6" y="44"/>
                </a:lnTo>
                <a:lnTo>
                  <a:pt x="3" y="42"/>
                </a:lnTo>
                <a:lnTo>
                  <a:pt x="3" y="42"/>
                </a:lnTo>
                <a:lnTo>
                  <a:pt x="3" y="42"/>
                </a:lnTo>
                <a:lnTo>
                  <a:pt x="3" y="40"/>
                </a:lnTo>
                <a:lnTo>
                  <a:pt x="3" y="40"/>
                </a:lnTo>
                <a:lnTo>
                  <a:pt x="3" y="38"/>
                </a:lnTo>
                <a:lnTo>
                  <a:pt x="3" y="38"/>
                </a:lnTo>
                <a:lnTo>
                  <a:pt x="3" y="38"/>
                </a:lnTo>
                <a:lnTo>
                  <a:pt x="0" y="36"/>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8" name="Freeform 322"/>
          <p:cNvSpPr/>
          <p:nvPr/>
        </p:nvSpPr>
        <p:spPr bwMode="auto">
          <a:xfrm>
            <a:off x="6675635" y="4405379"/>
            <a:ext cx="146770" cy="98496"/>
          </a:xfrm>
          <a:custGeom>
            <a:avLst/>
            <a:gdLst/>
            <a:ahLst/>
            <a:cxnLst>
              <a:cxn ang="0">
                <a:pos x="0" y="30"/>
              </a:cxn>
              <a:cxn ang="0">
                <a:pos x="3" y="26"/>
              </a:cxn>
              <a:cxn ang="0">
                <a:pos x="6" y="22"/>
              </a:cxn>
              <a:cxn ang="0">
                <a:pos x="8" y="19"/>
              </a:cxn>
              <a:cxn ang="0">
                <a:pos x="11" y="15"/>
              </a:cxn>
              <a:cxn ang="0">
                <a:pos x="14" y="11"/>
              </a:cxn>
              <a:cxn ang="0">
                <a:pos x="20" y="9"/>
              </a:cxn>
              <a:cxn ang="0">
                <a:pos x="25" y="6"/>
              </a:cxn>
              <a:cxn ang="0">
                <a:pos x="28" y="4"/>
              </a:cxn>
              <a:cxn ang="0">
                <a:pos x="37" y="2"/>
              </a:cxn>
              <a:cxn ang="0">
                <a:pos x="42" y="2"/>
              </a:cxn>
              <a:cxn ang="0">
                <a:pos x="51" y="0"/>
              </a:cxn>
              <a:cxn ang="0">
                <a:pos x="56" y="0"/>
              </a:cxn>
              <a:cxn ang="0">
                <a:pos x="62" y="0"/>
              </a:cxn>
              <a:cxn ang="0">
                <a:pos x="70" y="2"/>
              </a:cxn>
              <a:cxn ang="0">
                <a:pos x="76" y="4"/>
              </a:cxn>
              <a:cxn ang="0">
                <a:pos x="82" y="4"/>
              </a:cxn>
              <a:cxn ang="0">
                <a:pos x="87" y="8"/>
              </a:cxn>
              <a:cxn ang="0">
                <a:pos x="93" y="9"/>
              </a:cxn>
              <a:cxn ang="0">
                <a:pos x="96" y="13"/>
              </a:cxn>
              <a:cxn ang="0">
                <a:pos x="99" y="15"/>
              </a:cxn>
              <a:cxn ang="0">
                <a:pos x="104" y="19"/>
              </a:cxn>
              <a:cxn ang="0">
                <a:pos x="107" y="22"/>
              </a:cxn>
              <a:cxn ang="0">
                <a:pos x="107" y="28"/>
              </a:cxn>
              <a:cxn ang="0">
                <a:pos x="110" y="30"/>
              </a:cxn>
              <a:cxn ang="0">
                <a:pos x="110" y="35"/>
              </a:cxn>
              <a:cxn ang="0">
                <a:pos x="110" y="39"/>
              </a:cxn>
              <a:cxn ang="0">
                <a:pos x="107" y="44"/>
              </a:cxn>
              <a:cxn ang="0">
                <a:pos x="104" y="46"/>
              </a:cxn>
              <a:cxn ang="0">
                <a:pos x="101" y="50"/>
              </a:cxn>
              <a:cxn ang="0">
                <a:pos x="99" y="53"/>
              </a:cxn>
              <a:cxn ang="0">
                <a:pos x="93" y="57"/>
              </a:cxn>
              <a:cxn ang="0">
                <a:pos x="90" y="59"/>
              </a:cxn>
              <a:cxn ang="0">
                <a:pos x="84" y="61"/>
              </a:cxn>
              <a:cxn ang="0">
                <a:pos x="79" y="64"/>
              </a:cxn>
              <a:cxn ang="0">
                <a:pos x="70" y="64"/>
              </a:cxn>
              <a:cxn ang="0">
                <a:pos x="65" y="66"/>
              </a:cxn>
              <a:cxn ang="0">
                <a:pos x="59" y="66"/>
              </a:cxn>
              <a:cxn ang="0">
                <a:pos x="51" y="66"/>
              </a:cxn>
              <a:cxn ang="0">
                <a:pos x="45" y="66"/>
              </a:cxn>
              <a:cxn ang="0">
                <a:pos x="39" y="64"/>
              </a:cxn>
              <a:cxn ang="0">
                <a:pos x="34" y="64"/>
              </a:cxn>
              <a:cxn ang="0">
                <a:pos x="25" y="61"/>
              </a:cxn>
              <a:cxn ang="0">
                <a:pos x="20" y="59"/>
              </a:cxn>
              <a:cxn ang="0">
                <a:pos x="17" y="57"/>
              </a:cxn>
              <a:cxn ang="0">
                <a:pos x="11" y="53"/>
              </a:cxn>
              <a:cxn ang="0">
                <a:pos x="8" y="50"/>
              </a:cxn>
              <a:cxn ang="0">
                <a:pos x="6" y="46"/>
              </a:cxn>
              <a:cxn ang="0">
                <a:pos x="3" y="44"/>
              </a:cxn>
              <a:cxn ang="0">
                <a:pos x="3" y="39"/>
              </a:cxn>
              <a:cxn ang="0">
                <a:pos x="0" y="35"/>
              </a:cxn>
            </a:cxnLst>
            <a:rect l="0" t="0" r="r" b="b"/>
            <a:pathLst>
              <a:path w="110" h="66">
                <a:moveTo>
                  <a:pt x="0" y="33"/>
                </a:moveTo>
                <a:lnTo>
                  <a:pt x="0" y="33"/>
                </a:lnTo>
                <a:lnTo>
                  <a:pt x="0" y="31"/>
                </a:lnTo>
                <a:lnTo>
                  <a:pt x="0" y="30"/>
                </a:lnTo>
                <a:lnTo>
                  <a:pt x="0" y="30"/>
                </a:lnTo>
                <a:lnTo>
                  <a:pt x="0" y="30"/>
                </a:lnTo>
                <a:lnTo>
                  <a:pt x="3" y="28"/>
                </a:lnTo>
                <a:lnTo>
                  <a:pt x="3" y="28"/>
                </a:lnTo>
                <a:lnTo>
                  <a:pt x="3" y="28"/>
                </a:lnTo>
                <a:lnTo>
                  <a:pt x="3" y="26"/>
                </a:lnTo>
                <a:lnTo>
                  <a:pt x="3" y="24"/>
                </a:lnTo>
                <a:lnTo>
                  <a:pt x="3" y="24"/>
                </a:lnTo>
                <a:lnTo>
                  <a:pt x="3" y="24"/>
                </a:lnTo>
                <a:lnTo>
                  <a:pt x="3" y="22"/>
                </a:lnTo>
                <a:lnTo>
                  <a:pt x="6" y="22"/>
                </a:lnTo>
                <a:lnTo>
                  <a:pt x="6" y="20"/>
                </a:lnTo>
                <a:lnTo>
                  <a:pt x="6" y="20"/>
                </a:lnTo>
                <a:lnTo>
                  <a:pt x="6" y="20"/>
                </a:lnTo>
                <a:lnTo>
                  <a:pt x="6" y="19"/>
                </a:lnTo>
                <a:lnTo>
                  <a:pt x="8" y="19"/>
                </a:lnTo>
                <a:lnTo>
                  <a:pt x="8" y="19"/>
                </a:lnTo>
                <a:lnTo>
                  <a:pt x="8" y="17"/>
                </a:lnTo>
                <a:lnTo>
                  <a:pt x="8" y="17"/>
                </a:lnTo>
                <a:lnTo>
                  <a:pt x="11" y="15"/>
                </a:lnTo>
                <a:lnTo>
                  <a:pt x="11" y="15"/>
                </a:lnTo>
                <a:lnTo>
                  <a:pt x="11" y="15"/>
                </a:lnTo>
                <a:lnTo>
                  <a:pt x="11" y="13"/>
                </a:lnTo>
                <a:lnTo>
                  <a:pt x="14" y="13"/>
                </a:lnTo>
                <a:lnTo>
                  <a:pt x="14" y="13"/>
                </a:lnTo>
                <a:lnTo>
                  <a:pt x="14" y="11"/>
                </a:lnTo>
                <a:lnTo>
                  <a:pt x="17" y="11"/>
                </a:lnTo>
                <a:lnTo>
                  <a:pt x="17" y="11"/>
                </a:lnTo>
                <a:lnTo>
                  <a:pt x="17" y="11"/>
                </a:lnTo>
                <a:lnTo>
                  <a:pt x="17" y="9"/>
                </a:lnTo>
                <a:lnTo>
                  <a:pt x="20" y="9"/>
                </a:lnTo>
                <a:lnTo>
                  <a:pt x="20" y="8"/>
                </a:lnTo>
                <a:lnTo>
                  <a:pt x="20" y="8"/>
                </a:lnTo>
                <a:lnTo>
                  <a:pt x="22" y="8"/>
                </a:lnTo>
                <a:lnTo>
                  <a:pt x="22" y="8"/>
                </a:lnTo>
                <a:lnTo>
                  <a:pt x="25" y="6"/>
                </a:lnTo>
                <a:lnTo>
                  <a:pt x="25" y="6"/>
                </a:lnTo>
                <a:lnTo>
                  <a:pt x="25" y="6"/>
                </a:lnTo>
                <a:lnTo>
                  <a:pt x="28" y="6"/>
                </a:lnTo>
                <a:lnTo>
                  <a:pt x="28" y="4"/>
                </a:lnTo>
                <a:lnTo>
                  <a:pt x="28" y="4"/>
                </a:lnTo>
                <a:lnTo>
                  <a:pt x="31" y="4"/>
                </a:lnTo>
                <a:lnTo>
                  <a:pt x="34" y="4"/>
                </a:lnTo>
                <a:lnTo>
                  <a:pt x="34" y="4"/>
                </a:lnTo>
                <a:lnTo>
                  <a:pt x="34" y="4"/>
                </a:lnTo>
                <a:lnTo>
                  <a:pt x="37" y="2"/>
                </a:lnTo>
                <a:lnTo>
                  <a:pt x="37" y="2"/>
                </a:lnTo>
                <a:lnTo>
                  <a:pt x="39" y="2"/>
                </a:lnTo>
                <a:lnTo>
                  <a:pt x="39" y="2"/>
                </a:lnTo>
                <a:lnTo>
                  <a:pt x="39" y="2"/>
                </a:lnTo>
                <a:lnTo>
                  <a:pt x="42" y="2"/>
                </a:lnTo>
                <a:lnTo>
                  <a:pt x="45" y="2"/>
                </a:lnTo>
                <a:lnTo>
                  <a:pt x="45" y="2"/>
                </a:lnTo>
                <a:lnTo>
                  <a:pt x="45" y="2"/>
                </a:lnTo>
                <a:lnTo>
                  <a:pt x="48" y="0"/>
                </a:lnTo>
                <a:lnTo>
                  <a:pt x="51" y="0"/>
                </a:lnTo>
                <a:lnTo>
                  <a:pt x="51" y="0"/>
                </a:lnTo>
                <a:lnTo>
                  <a:pt x="51" y="0"/>
                </a:lnTo>
                <a:lnTo>
                  <a:pt x="53" y="0"/>
                </a:lnTo>
                <a:lnTo>
                  <a:pt x="56" y="0"/>
                </a:lnTo>
                <a:lnTo>
                  <a:pt x="56" y="0"/>
                </a:lnTo>
                <a:lnTo>
                  <a:pt x="56" y="0"/>
                </a:lnTo>
                <a:lnTo>
                  <a:pt x="59" y="0"/>
                </a:lnTo>
                <a:lnTo>
                  <a:pt x="62" y="0"/>
                </a:lnTo>
                <a:lnTo>
                  <a:pt x="62" y="0"/>
                </a:lnTo>
                <a:lnTo>
                  <a:pt x="62" y="0"/>
                </a:lnTo>
                <a:lnTo>
                  <a:pt x="65" y="2"/>
                </a:lnTo>
                <a:lnTo>
                  <a:pt x="65" y="2"/>
                </a:lnTo>
                <a:lnTo>
                  <a:pt x="65" y="2"/>
                </a:lnTo>
                <a:lnTo>
                  <a:pt x="68" y="2"/>
                </a:lnTo>
                <a:lnTo>
                  <a:pt x="70" y="2"/>
                </a:lnTo>
                <a:lnTo>
                  <a:pt x="70" y="2"/>
                </a:lnTo>
                <a:lnTo>
                  <a:pt x="70" y="2"/>
                </a:lnTo>
                <a:lnTo>
                  <a:pt x="73" y="2"/>
                </a:lnTo>
                <a:lnTo>
                  <a:pt x="73" y="2"/>
                </a:lnTo>
                <a:lnTo>
                  <a:pt x="76" y="4"/>
                </a:lnTo>
                <a:lnTo>
                  <a:pt x="76" y="4"/>
                </a:lnTo>
                <a:lnTo>
                  <a:pt x="79" y="4"/>
                </a:lnTo>
                <a:lnTo>
                  <a:pt x="79" y="4"/>
                </a:lnTo>
                <a:lnTo>
                  <a:pt x="82" y="4"/>
                </a:lnTo>
                <a:lnTo>
                  <a:pt x="82" y="4"/>
                </a:lnTo>
                <a:lnTo>
                  <a:pt x="82" y="6"/>
                </a:lnTo>
                <a:lnTo>
                  <a:pt x="84" y="6"/>
                </a:lnTo>
                <a:lnTo>
                  <a:pt x="84" y="6"/>
                </a:lnTo>
                <a:lnTo>
                  <a:pt x="84" y="6"/>
                </a:lnTo>
                <a:lnTo>
                  <a:pt x="87" y="8"/>
                </a:lnTo>
                <a:lnTo>
                  <a:pt x="87" y="8"/>
                </a:lnTo>
                <a:lnTo>
                  <a:pt x="90" y="8"/>
                </a:lnTo>
                <a:lnTo>
                  <a:pt x="90" y="8"/>
                </a:lnTo>
                <a:lnTo>
                  <a:pt x="90" y="9"/>
                </a:lnTo>
                <a:lnTo>
                  <a:pt x="93" y="9"/>
                </a:lnTo>
                <a:lnTo>
                  <a:pt x="93" y="11"/>
                </a:lnTo>
                <a:lnTo>
                  <a:pt x="93" y="11"/>
                </a:lnTo>
                <a:lnTo>
                  <a:pt x="96" y="11"/>
                </a:lnTo>
                <a:lnTo>
                  <a:pt x="96" y="11"/>
                </a:lnTo>
                <a:lnTo>
                  <a:pt x="96" y="13"/>
                </a:lnTo>
                <a:lnTo>
                  <a:pt x="96" y="13"/>
                </a:lnTo>
                <a:lnTo>
                  <a:pt x="99" y="13"/>
                </a:lnTo>
                <a:lnTo>
                  <a:pt x="99" y="15"/>
                </a:lnTo>
                <a:lnTo>
                  <a:pt x="99" y="15"/>
                </a:lnTo>
                <a:lnTo>
                  <a:pt x="99" y="15"/>
                </a:lnTo>
                <a:lnTo>
                  <a:pt x="101" y="17"/>
                </a:lnTo>
                <a:lnTo>
                  <a:pt x="101" y="17"/>
                </a:lnTo>
                <a:lnTo>
                  <a:pt x="101" y="19"/>
                </a:lnTo>
                <a:lnTo>
                  <a:pt x="101" y="19"/>
                </a:lnTo>
                <a:lnTo>
                  <a:pt x="104" y="19"/>
                </a:lnTo>
                <a:lnTo>
                  <a:pt x="104" y="20"/>
                </a:lnTo>
                <a:lnTo>
                  <a:pt x="104" y="20"/>
                </a:lnTo>
                <a:lnTo>
                  <a:pt x="104" y="20"/>
                </a:lnTo>
                <a:lnTo>
                  <a:pt x="107" y="22"/>
                </a:lnTo>
                <a:lnTo>
                  <a:pt x="107" y="22"/>
                </a:lnTo>
                <a:lnTo>
                  <a:pt x="107" y="24"/>
                </a:lnTo>
                <a:lnTo>
                  <a:pt x="107" y="24"/>
                </a:lnTo>
                <a:lnTo>
                  <a:pt x="107" y="24"/>
                </a:lnTo>
                <a:lnTo>
                  <a:pt x="107" y="26"/>
                </a:lnTo>
                <a:lnTo>
                  <a:pt x="107" y="28"/>
                </a:lnTo>
                <a:lnTo>
                  <a:pt x="107" y="28"/>
                </a:lnTo>
                <a:lnTo>
                  <a:pt x="110" y="28"/>
                </a:lnTo>
                <a:lnTo>
                  <a:pt x="110" y="30"/>
                </a:lnTo>
                <a:lnTo>
                  <a:pt x="110" y="30"/>
                </a:lnTo>
                <a:lnTo>
                  <a:pt x="110" y="30"/>
                </a:lnTo>
                <a:lnTo>
                  <a:pt x="110" y="31"/>
                </a:lnTo>
                <a:lnTo>
                  <a:pt x="110" y="33"/>
                </a:lnTo>
                <a:lnTo>
                  <a:pt x="110" y="33"/>
                </a:lnTo>
                <a:lnTo>
                  <a:pt x="110" y="33"/>
                </a:lnTo>
                <a:lnTo>
                  <a:pt x="110" y="35"/>
                </a:lnTo>
                <a:lnTo>
                  <a:pt x="110" y="35"/>
                </a:lnTo>
                <a:lnTo>
                  <a:pt x="110" y="37"/>
                </a:lnTo>
                <a:lnTo>
                  <a:pt x="110" y="37"/>
                </a:lnTo>
                <a:lnTo>
                  <a:pt x="110" y="39"/>
                </a:lnTo>
                <a:lnTo>
                  <a:pt x="110" y="39"/>
                </a:lnTo>
                <a:lnTo>
                  <a:pt x="107" y="41"/>
                </a:lnTo>
                <a:lnTo>
                  <a:pt x="107" y="41"/>
                </a:lnTo>
                <a:lnTo>
                  <a:pt x="107" y="41"/>
                </a:lnTo>
                <a:lnTo>
                  <a:pt x="107" y="42"/>
                </a:lnTo>
                <a:lnTo>
                  <a:pt x="107" y="44"/>
                </a:lnTo>
                <a:lnTo>
                  <a:pt x="107" y="44"/>
                </a:lnTo>
                <a:lnTo>
                  <a:pt x="107" y="44"/>
                </a:lnTo>
                <a:lnTo>
                  <a:pt x="107" y="46"/>
                </a:lnTo>
                <a:lnTo>
                  <a:pt x="104" y="46"/>
                </a:lnTo>
                <a:lnTo>
                  <a:pt x="104" y="46"/>
                </a:lnTo>
                <a:lnTo>
                  <a:pt x="104" y="48"/>
                </a:lnTo>
                <a:lnTo>
                  <a:pt x="104" y="48"/>
                </a:lnTo>
                <a:lnTo>
                  <a:pt x="101" y="50"/>
                </a:lnTo>
                <a:lnTo>
                  <a:pt x="101" y="50"/>
                </a:lnTo>
                <a:lnTo>
                  <a:pt x="101" y="50"/>
                </a:lnTo>
                <a:lnTo>
                  <a:pt x="101" y="52"/>
                </a:lnTo>
                <a:lnTo>
                  <a:pt x="99" y="52"/>
                </a:lnTo>
                <a:lnTo>
                  <a:pt x="99" y="52"/>
                </a:lnTo>
                <a:lnTo>
                  <a:pt x="99" y="53"/>
                </a:lnTo>
                <a:lnTo>
                  <a:pt x="99" y="53"/>
                </a:lnTo>
                <a:lnTo>
                  <a:pt x="96" y="55"/>
                </a:lnTo>
                <a:lnTo>
                  <a:pt x="96" y="55"/>
                </a:lnTo>
                <a:lnTo>
                  <a:pt x="96" y="55"/>
                </a:lnTo>
                <a:lnTo>
                  <a:pt x="96" y="55"/>
                </a:lnTo>
                <a:lnTo>
                  <a:pt x="93" y="57"/>
                </a:lnTo>
                <a:lnTo>
                  <a:pt x="93" y="57"/>
                </a:lnTo>
                <a:lnTo>
                  <a:pt x="93" y="57"/>
                </a:lnTo>
                <a:lnTo>
                  <a:pt x="90" y="59"/>
                </a:lnTo>
                <a:lnTo>
                  <a:pt x="90" y="59"/>
                </a:lnTo>
                <a:lnTo>
                  <a:pt x="90" y="59"/>
                </a:lnTo>
                <a:lnTo>
                  <a:pt x="87" y="59"/>
                </a:lnTo>
                <a:lnTo>
                  <a:pt x="87" y="61"/>
                </a:lnTo>
                <a:lnTo>
                  <a:pt x="84" y="61"/>
                </a:lnTo>
                <a:lnTo>
                  <a:pt x="84" y="61"/>
                </a:lnTo>
                <a:lnTo>
                  <a:pt x="84" y="61"/>
                </a:lnTo>
                <a:lnTo>
                  <a:pt x="82" y="63"/>
                </a:lnTo>
                <a:lnTo>
                  <a:pt x="82" y="63"/>
                </a:lnTo>
                <a:lnTo>
                  <a:pt x="82" y="63"/>
                </a:lnTo>
                <a:lnTo>
                  <a:pt x="79" y="63"/>
                </a:lnTo>
                <a:lnTo>
                  <a:pt x="79" y="64"/>
                </a:lnTo>
                <a:lnTo>
                  <a:pt x="76" y="64"/>
                </a:lnTo>
                <a:lnTo>
                  <a:pt x="76" y="64"/>
                </a:lnTo>
                <a:lnTo>
                  <a:pt x="73" y="64"/>
                </a:lnTo>
                <a:lnTo>
                  <a:pt x="73" y="64"/>
                </a:lnTo>
                <a:lnTo>
                  <a:pt x="70" y="64"/>
                </a:lnTo>
                <a:lnTo>
                  <a:pt x="70" y="64"/>
                </a:lnTo>
                <a:lnTo>
                  <a:pt x="70" y="66"/>
                </a:lnTo>
                <a:lnTo>
                  <a:pt x="68" y="66"/>
                </a:lnTo>
                <a:lnTo>
                  <a:pt x="65" y="66"/>
                </a:lnTo>
                <a:lnTo>
                  <a:pt x="65" y="66"/>
                </a:lnTo>
                <a:lnTo>
                  <a:pt x="65" y="66"/>
                </a:lnTo>
                <a:lnTo>
                  <a:pt x="62" y="66"/>
                </a:lnTo>
                <a:lnTo>
                  <a:pt x="62" y="66"/>
                </a:lnTo>
                <a:lnTo>
                  <a:pt x="62" y="66"/>
                </a:lnTo>
                <a:lnTo>
                  <a:pt x="59" y="66"/>
                </a:lnTo>
                <a:lnTo>
                  <a:pt x="56" y="66"/>
                </a:lnTo>
                <a:lnTo>
                  <a:pt x="56" y="66"/>
                </a:lnTo>
                <a:lnTo>
                  <a:pt x="56" y="66"/>
                </a:lnTo>
                <a:lnTo>
                  <a:pt x="53" y="66"/>
                </a:lnTo>
                <a:lnTo>
                  <a:pt x="51" y="66"/>
                </a:lnTo>
                <a:lnTo>
                  <a:pt x="51" y="66"/>
                </a:lnTo>
                <a:lnTo>
                  <a:pt x="51" y="66"/>
                </a:lnTo>
                <a:lnTo>
                  <a:pt x="48" y="66"/>
                </a:lnTo>
                <a:lnTo>
                  <a:pt x="45" y="66"/>
                </a:lnTo>
                <a:lnTo>
                  <a:pt x="45" y="66"/>
                </a:lnTo>
                <a:lnTo>
                  <a:pt x="45" y="66"/>
                </a:lnTo>
                <a:lnTo>
                  <a:pt x="42" y="66"/>
                </a:lnTo>
                <a:lnTo>
                  <a:pt x="39" y="66"/>
                </a:lnTo>
                <a:lnTo>
                  <a:pt x="39" y="64"/>
                </a:lnTo>
                <a:lnTo>
                  <a:pt x="39" y="64"/>
                </a:lnTo>
                <a:lnTo>
                  <a:pt x="37" y="64"/>
                </a:lnTo>
                <a:lnTo>
                  <a:pt x="37" y="64"/>
                </a:lnTo>
                <a:lnTo>
                  <a:pt x="34" y="64"/>
                </a:lnTo>
                <a:lnTo>
                  <a:pt x="34" y="64"/>
                </a:lnTo>
                <a:lnTo>
                  <a:pt x="34" y="64"/>
                </a:lnTo>
                <a:lnTo>
                  <a:pt x="31" y="63"/>
                </a:lnTo>
                <a:lnTo>
                  <a:pt x="28" y="63"/>
                </a:lnTo>
                <a:lnTo>
                  <a:pt x="28" y="63"/>
                </a:lnTo>
                <a:lnTo>
                  <a:pt x="28" y="63"/>
                </a:lnTo>
                <a:lnTo>
                  <a:pt x="25" y="61"/>
                </a:lnTo>
                <a:lnTo>
                  <a:pt x="25" y="61"/>
                </a:lnTo>
                <a:lnTo>
                  <a:pt x="25" y="61"/>
                </a:lnTo>
                <a:lnTo>
                  <a:pt x="22" y="61"/>
                </a:lnTo>
                <a:lnTo>
                  <a:pt x="22" y="59"/>
                </a:lnTo>
                <a:lnTo>
                  <a:pt x="20" y="59"/>
                </a:lnTo>
                <a:lnTo>
                  <a:pt x="20" y="59"/>
                </a:lnTo>
                <a:lnTo>
                  <a:pt x="20" y="59"/>
                </a:lnTo>
                <a:lnTo>
                  <a:pt x="17" y="57"/>
                </a:lnTo>
                <a:lnTo>
                  <a:pt x="17" y="57"/>
                </a:lnTo>
                <a:lnTo>
                  <a:pt x="17" y="57"/>
                </a:lnTo>
                <a:lnTo>
                  <a:pt x="17" y="55"/>
                </a:lnTo>
                <a:lnTo>
                  <a:pt x="14" y="55"/>
                </a:lnTo>
                <a:lnTo>
                  <a:pt x="14" y="55"/>
                </a:lnTo>
                <a:lnTo>
                  <a:pt x="14" y="55"/>
                </a:lnTo>
                <a:lnTo>
                  <a:pt x="11" y="53"/>
                </a:lnTo>
                <a:lnTo>
                  <a:pt x="11" y="53"/>
                </a:lnTo>
                <a:lnTo>
                  <a:pt x="11" y="52"/>
                </a:lnTo>
                <a:lnTo>
                  <a:pt x="11" y="52"/>
                </a:lnTo>
                <a:lnTo>
                  <a:pt x="8" y="52"/>
                </a:lnTo>
                <a:lnTo>
                  <a:pt x="8" y="50"/>
                </a:lnTo>
                <a:lnTo>
                  <a:pt x="8" y="50"/>
                </a:lnTo>
                <a:lnTo>
                  <a:pt x="8" y="50"/>
                </a:lnTo>
                <a:lnTo>
                  <a:pt x="6" y="48"/>
                </a:lnTo>
                <a:lnTo>
                  <a:pt x="6" y="48"/>
                </a:lnTo>
                <a:lnTo>
                  <a:pt x="6" y="46"/>
                </a:lnTo>
                <a:lnTo>
                  <a:pt x="6" y="46"/>
                </a:lnTo>
                <a:lnTo>
                  <a:pt x="6" y="46"/>
                </a:lnTo>
                <a:lnTo>
                  <a:pt x="3" y="44"/>
                </a:lnTo>
                <a:lnTo>
                  <a:pt x="3" y="44"/>
                </a:lnTo>
                <a:lnTo>
                  <a:pt x="3" y="44"/>
                </a:lnTo>
                <a:lnTo>
                  <a:pt x="3" y="42"/>
                </a:lnTo>
                <a:lnTo>
                  <a:pt x="3" y="41"/>
                </a:lnTo>
                <a:lnTo>
                  <a:pt x="3" y="41"/>
                </a:lnTo>
                <a:lnTo>
                  <a:pt x="3" y="41"/>
                </a:lnTo>
                <a:lnTo>
                  <a:pt x="3" y="39"/>
                </a:lnTo>
                <a:lnTo>
                  <a:pt x="0" y="39"/>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9" name="Freeform 323"/>
          <p:cNvSpPr/>
          <p:nvPr/>
        </p:nvSpPr>
        <p:spPr bwMode="auto">
          <a:xfrm>
            <a:off x="7010537" y="4402394"/>
            <a:ext cx="142767" cy="98496"/>
          </a:xfrm>
          <a:custGeom>
            <a:avLst/>
            <a:gdLst/>
            <a:ahLst/>
            <a:cxnLst>
              <a:cxn ang="0">
                <a:pos x="0" y="30"/>
              </a:cxn>
              <a:cxn ang="0">
                <a:pos x="0" y="26"/>
              </a:cxn>
              <a:cxn ang="0">
                <a:pos x="2" y="21"/>
              </a:cxn>
              <a:cxn ang="0">
                <a:pos x="5" y="17"/>
              </a:cxn>
              <a:cxn ang="0">
                <a:pos x="8" y="15"/>
              </a:cxn>
              <a:cxn ang="0">
                <a:pos x="11" y="11"/>
              </a:cxn>
              <a:cxn ang="0">
                <a:pos x="17" y="8"/>
              </a:cxn>
              <a:cxn ang="0">
                <a:pos x="22" y="6"/>
              </a:cxn>
              <a:cxn ang="0">
                <a:pos x="28" y="4"/>
              </a:cxn>
              <a:cxn ang="0">
                <a:pos x="33" y="2"/>
              </a:cxn>
              <a:cxn ang="0">
                <a:pos x="42" y="0"/>
              </a:cxn>
              <a:cxn ang="0">
                <a:pos x="48" y="0"/>
              </a:cxn>
              <a:cxn ang="0">
                <a:pos x="53" y="0"/>
              </a:cxn>
              <a:cxn ang="0">
                <a:pos x="62" y="0"/>
              </a:cxn>
              <a:cxn ang="0">
                <a:pos x="67" y="0"/>
              </a:cxn>
              <a:cxn ang="0">
                <a:pos x="73" y="2"/>
              </a:cxn>
              <a:cxn ang="0">
                <a:pos x="79" y="4"/>
              </a:cxn>
              <a:cxn ang="0">
                <a:pos x="84" y="6"/>
              </a:cxn>
              <a:cxn ang="0">
                <a:pos x="90" y="10"/>
              </a:cxn>
              <a:cxn ang="0">
                <a:pos x="95" y="11"/>
              </a:cxn>
              <a:cxn ang="0">
                <a:pos x="98" y="15"/>
              </a:cxn>
              <a:cxn ang="0">
                <a:pos x="101" y="19"/>
              </a:cxn>
              <a:cxn ang="0">
                <a:pos x="104" y="22"/>
              </a:cxn>
              <a:cxn ang="0">
                <a:pos x="107" y="26"/>
              </a:cxn>
              <a:cxn ang="0">
                <a:pos x="107" y="30"/>
              </a:cxn>
              <a:cxn ang="0">
                <a:pos x="107" y="33"/>
              </a:cxn>
              <a:cxn ang="0">
                <a:pos x="107" y="39"/>
              </a:cxn>
              <a:cxn ang="0">
                <a:pos x="104" y="43"/>
              </a:cxn>
              <a:cxn ang="0">
                <a:pos x="104" y="46"/>
              </a:cxn>
              <a:cxn ang="0">
                <a:pos x="101" y="50"/>
              </a:cxn>
              <a:cxn ang="0">
                <a:pos x="95" y="54"/>
              </a:cxn>
              <a:cxn ang="0">
                <a:pos x="93" y="57"/>
              </a:cxn>
              <a:cxn ang="0">
                <a:pos x="87" y="59"/>
              </a:cxn>
              <a:cxn ang="0">
                <a:pos x="81" y="61"/>
              </a:cxn>
              <a:cxn ang="0">
                <a:pos x="76" y="63"/>
              </a:cxn>
              <a:cxn ang="0">
                <a:pos x="70" y="65"/>
              </a:cxn>
              <a:cxn ang="0">
                <a:pos x="64" y="66"/>
              </a:cxn>
              <a:cxn ang="0">
                <a:pos x="56" y="66"/>
              </a:cxn>
              <a:cxn ang="0">
                <a:pos x="50" y="66"/>
              </a:cxn>
              <a:cxn ang="0">
                <a:pos x="42" y="66"/>
              </a:cxn>
              <a:cxn ang="0">
                <a:pos x="36" y="65"/>
              </a:cxn>
              <a:cxn ang="0">
                <a:pos x="31" y="63"/>
              </a:cxn>
              <a:cxn ang="0">
                <a:pos x="25" y="61"/>
              </a:cxn>
              <a:cxn ang="0">
                <a:pos x="19" y="59"/>
              </a:cxn>
              <a:cxn ang="0">
                <a:pos x="14" y="57"/>
              </a:cxn>
              <a:cxn ang="0">
                <a:pos x="11" y="54"/>
              </a:cxn>
              <a:cxn ang="0">
                <a:pos x="5" y="50"/>
              </a:cxn>
              <a:cxn ang="0">
                <a:pos x="2" y="46"/>
              </a:cxn>
              <a:cxn ang="0">
                <a:pos x="2" y="43"/>
              </a:cxn>
              <a:cxn ang="0">
                <a:pos x="0" y="39"/>
              </a:cxn>
              <a:cxn ang="0">
                <a:pos x="0" y="33"/>
              </a:cxn>
            </a:cxnLst>
            <a:rect l="0" t="0" r="r" b="b"/>
            <a:pathLst>
              <a:path w="107" h="66">
                <a:moveTo>
                  <a:pt x="0" y="33"/>
                </a:moveTo>
                <a:lnTo>
                  <a:pt x="0" y="32"/>
                </a:lnTo>
                <a:lnTo>
                  <a:pt x="0" y="32"/>
                </a:lnTo>
                <a:lnTo>
                  <a:pt x="0" y="30"/>
                </a:lnTo>
                <a:lnTo>
                  <a:pt x="0" y="30"/>
                </a:lnTo>
                <a:lnTo>
                  <a:pt x="0" y="28"/>
                </a:lnTo>
                <a:lnTo>
                  <a:pt x="0" y="28"/>
                </a:lnTo>
                <a:lnTo>
                  <a:pt x="0" y="26"/>
                </a:lnTo>
                <a:lnTo>
                  <a:pt x="0" y="26"/>
                </a:lnTo>
                <a:lnTo>
                  <a:pt x="0" y="26"/>
                </a:lnTo>
                <a:lnTo>
                  <a:pt x="0" y="24"/>
                </a:lnTo>
                <a:lnTo>
                  <a:pt x="2" y="22"/>
                </a:lnTo>
                <a:lnTo>
                  <a:pt x="2" y="22"/>
                </a:lnTo>
                <a:lnTo>
                  <a:pt x="2" y="22"/>
                </a:lnTo>
                <a:lnTo>
                  <a:pt x="2" y="21"/>
                </a:lnTo>
                <a:lnTo>
                  <a:pt x="2" y="21"/>
                </a:lnTo>
                <a:lnTo>
                  <a:pt x="2" y="21"/>
                </a:lnTo>
                <a:lnTo>
                  <a:pt x="2" y="19"/>
                </a:lnTo>
                <a:lnTo>
                  <a:pt x="5" y="19"/>
                </a:lnTo>
                <a:lnTo>
                  <a:pt x="5" y="17"/>
                </a:lnTo>
                <a:lnTo>
                  <a:pt x="5" y="17"/>
                </a:lnTo>
                <a:lnTo>
                  <a:pt x="5" y="17"/>
                </a:lnTo>
                <a:lnTo>
                  <a:pt x="8" y="15"/>
                </a:lnTo>
                <a:lnTo>
                  <a:pt x="8" y="15"/>
                </a:lnTo>
                <a:lnTo>
                  <a:pt x="8" y="15"/>
                </a:lnTo>
                <a:lnTo>
                  <a:pt x="8" y="13"/>
                </a:lnTo>
                <a:lnTo>
                  <a:pt x="11" y="13"/>
                </a:lnTo>
                <a:lnTo>
                  <a:pt x="11" y="11"/>
                </a:lnTo>
                <a:lnTo>
                  <a:pt x="11" y="11"/>
                </a:lnTo>
                <a:lnTo>
                  <a:pt x="11" y="11"/>
                </a:lnTo>
                <a:lnTo>
                  <a:pt x="14" y="11"/>
                </a:lnTo>
                <a:lnTo>
                  <a:pt x="14" y="10"/>
                </a:lnTo>
                <a:lnTo>
                  <a:pt x="14" y="10"/>
                </a:lnTo>
                <a:lnTo>
                  <a:pt x="17" y="10"/>
                </a:lnTo>
                <a:lnTo>
                  <a:pt x="17" y="8"/>
                </a:lnTo>
                <a:lnTo>
                  <a:pt x="19" y="8"/>
                </a:lnTo>
                <a:lnTo>
                  <a:pt x="19" y="8"/>
                </a:lnTo>
                <a:lnTo>
                  <a:pt x="19" y="8"/>
                </a:lnTo>
                <a:lnTo>
                  <a:pt x="22" y="6"/>
                </a:lnTo>
                <a:lnTo>
                  <a:pt x="22" y="6"/>
                </a:lnTo>
                <a:lnTo>
                  <a:pt x="22" y="6"/>
                </a:lnTo>
                <a:lnTo>
                  <a:pt x="25" y="6"/>
                </a:lnTo>
                <a:lnTo>
                  <a:pt x="25" y="4"/>
                </a:lnTo>
                <a:lnTo>
                  <a:pt x="28" y="4"/>
                </a:lnTo>
                <a:lnTo>
                  <a:pt x="28" y="4"/>
                </a:lnTo>
                <a:lnTo>
                  <a:pt x="28" y="4"/>
                </a:lnTo>
                <a:lnTo>
                  <a:pt x="31" y="2"/>
                </a:lnTo>
                <a:lnTo>
                  <a:pt x="33" y="2"/>
                </a:lnTo>
                <a:lnTo>
                  <a:pt x="33" y="2"/>
                </a:lnTo>
                <a:lnTo>
                  <a:pt x="33" y="2"/>
                </a:lnTo>
                <a:lnTo>
                  <a:pt x="36" y="2"/>
                </a:lnTo>
                <a:lnTo>
                  <a:pt x="36" y="2"/>
                </a:lnTo>
                <a:lnTo>
                  <a:pt x="36" y="2"/>
                </a:lnTo>
                <a:lnTo>
                  <a:pt x="39" y="0"/>
                </a:lnTo>
                <a:lnTo>
                  <a:pt x="42" y="0"/>
                </a:lnTo>
                <a:lnTo>
                  <a:pt x="42" y="0"/>
                </a:lnTo>
                <a:lnTo>
                  <a:pt x="42" y="0"/>
                </a:lnTo>
                <a:lnTo>
                  <a:pt x="45" y="0"/>
                </a:lnTo>
                <a:lnTo>
                  <a:pt x="45" y="0"/>
                </a:lnTo>
                <a:lnTo>
                  <a:pt x="48" y="0"/>
                </a:lnTo>
                <a:lnTo>
                  <a:pt x="48" y="0"/>
                </a:lnTo>
                <a:lnTo>
                  <a:pt x="50" y="0"/>
                </a:lnTo>
                <a:lnTo>
                  <a:pt x="50" y="0"/>
                </a:lnTo>
                <a:lnTo>
                  <a:pt x="53" y="0"/>
                </a:lnTo>
                <a:lnTo>
                  <a:pt x="53" y="0"/>
                </a:lnTo>
                <a:lnTo>
                  <a:pt x="56" y="0"/>
                </a:lnTo>
                <a:lnTo>
                  <a:pt x="56" y="0"/>
                </a:lnTo>
                <a:lnTo>
                  <a:pt x="59" y="0"/>
                </a:lnTo>
                <a:lnTo>
                  <a:pt x="59" y="0"/>
                </a:lnTo>
                <a:lnTo>
                  <a:pt x="62" y="0"/>
                </a:lnTo>
                <a:lnTo>
                  <a:pt x="62" y="0"/>
                </a:lnTo>
                <a:lnTo>
                  <a:pt x="64" y="0"/>
                </a:lnTo>
                <a:lnTo>
                  <a:pt x="64" y="0"/>
                </a:lnTo>
                <a:lnTo>
                  <a:pt x="67" y="0"/>
                </a:lnTo>
                <a:lnTo>
                  <a:pt x="67" y="0"/>
                </a:lnTo>
                <a:lnTo>
                  <a:pt x="70" y="2"/>
                </a:lnTo>
                <a:lnTo>
                  <a:pt x="70" y="2"/>
                </a:lnTo>
                <a:lnTo>
                  <a:pt x="70" y="2"/>
                </a:lnTo>
                <a:lnTo>
                  <a:pt x="73" y="2"/>
                </a:lnTo>
                <a:lnTo>
                  <a:pt x="73" y="2"/>
                </a:lnTo>
                <a:lnTo>
                  <a:pt x="73" y="2"/>
                </a:lnTo>
                <a:lnTo>
                  <a:pt x="76" y="2"/>
                </a:lnTo>
                <a:lnTo>
                  <a:pt x="79" y="4"/>
                </a:lnTo>
                <a:lnTo>
                  <a:pt x="79" y="4"/>
                </a:lnTo>
                <a:lnTo>
                  <a:pt x="79" y="4"/>
                </a:lnTo>
                <a:lnTo>
                  <a:pt x="81" y="4"/>
                </a:lnTo>
                <a:lnTo>
                  <a:pt x="81" y="6"/>
                </a:lnTo>
                <a:lnTo>
                  <a:pt x="84" y="6"/>
                </a:lnTo>
                <a:lnTo>
                  <a:pt x="84" y="6"/>
                </a:lnTo>
                <a:lnTo>
                  <a:pt x="84" y="6"/>
                </a:lnTo>
                <a:lnTo>
                  <a:pt x="87" y="8"/>
                </a:lnTo>
                <a:lnTo>
                  <a:pt x="87" y="8"/>
                </a:lnTo>
                <a:lnTo>
                  <a:pt x="87" y="8"/>
                </a:lnTo>
                <a:lnTo>
                  <a:pt x="90" y="8"/>
                </a:lnTo>
                <a:lnTo>
                  <a:pt x="90" y="10"/>
                </a:lnTo>
                <a:lnTo>
                  <a:pt x="93" y="10"/>
                </a:lnTo>
                <a:lnTo>
                  <a:pt x="93" y="10"/>
                </a:lnTo>
                <a:lnTo>
                  <a:pt x="93" y="11"/>
                </a:lnTo>
                <a:lnTo>
                  <a:pt x="93" y="11"/>
                </a:lnTo>
                <a:lnTo>
                  <a:pt x="95" y="11"/>
                </a:lnTo>
                <a:lnTo>
                  <a:pt x="95" y="11"/>
                </a:lnTo>
                <a:lnTo>
                  <a:pt x="95" y="13"/>
                </a:lnTo>
                <a:lnTo>
                  <a:pt x="98" y="13"/>
                </a:lnTo>
                <a:lnTo>
                  <a:pt x="98" y="15"/>
                </a:lnTo>
                <a:lnTo>
                  <a:pt x="98" y="15"/>
                </a:lnTo>
                <a:lnTo>
                  <a:pt x="98" y="15"/>
                </a:lnTo>
                <a:lnTo>
                  <a:pt x="101" y="17"/>
                </a:lnTo>
                <a:lnTo>
                  <a:pt x="101" y="17"/>
                </a:lnTo>
                <a:lnTo>
                  <a:pt x="101" y="17"/>
                </a:lnTo>
                <a:lnTo>
                  <a:pt x="101" y="19"/>
                </a:lnTo>
                <a:lnTo>
                  <a:pt x="101" y="19"/>
                </a:lnTo>
                <a:lnTo>
                  <a:pt x="104" y="21"/>
                </a:lnTo>
                <a:lnTo>
                  <a:pt x="104" y="21"/>
                </a:lnTo>
                <a:lnTo>
                  <a:pt x="104" y="21"/>
                </a:lnTo>
                <a:lnTo>
                  <a:pt x="104" y="22"/>
                </a:lnTo>
                <a:lnTo>
                  <a:pt x="104" y="22"/>
                </a:lnTo>
                <a:lnTo>
                  <a:pt x="104" y="22"/>
                </a:lnTo>
                <a:lnTo>
                  <a:pt x="107" y="24"/>
                </a:lnTo>
                <a:lnTo>
                  <a:pt x="107" y="26"/>
                </a:lnTo>
                <a:lnTo>
                  <a:pt x="107" y="26"/>
                </a:lnTo>
                <a:lnTo>
                  <a:pt x="107" y="26"/>
                </a:lnTo>
                <a:lnTo>
                  <a:pt x="107" y="28"/>
                </a:lnTo>
                <a:lnTo>
                  <a:pt x="107" y="28"/>
                </a:lnTo>
                <a:lnTo>
                  <a:pt x="107" y="30"/>
                </a:lnTo>
                <a:lnTo>
                  <a:pt x="107" y="30"/>
                </a:lnTo>
                <a:lnTo>
                  <a:pt x="107" y="32"/>
                </a:lnTo>
                <a:lnTo>
                  <a:pt x="107" y="32"/>
                </a:lnTo>
                <a:lnTo>
                  <a:pt x="107" y="33"/>
                </a:lnTo>
                <a:lnTo>
                  <a:pt x="107" y="33"/>
                </a:lnTo>
                <a:lnTo>
                  <a:pt x="107" y="33"/>
                </a:lnTo>
                <a:lnTo>
                  <a:pt x="107" y="35"/>
                </a:lnTo>
                <a:lnTo>
                  <a:pt x="107" y="37"/>
                </a:lnTo>
                <a:lnTo>
                  <a:pt x="107" y="37"/>
                </a:lnTo>
                <a:lnTo>
                  <a:pt x="107" y="37"/>
                </a:lnTo>
                <a:lnTo>
                  <a:pt x="107" y="39"/>
                </a:lnTo>
                <a:lnTo>
                  <a:pt x="107" y="39"/>
                </a:lnTo>
                <a:lnTo>
                  <a:pt x="107" y="39"/>
                </a:lnTo>
                <a:lnTo>
                  <a:pt x="107" y="41"/>
                </a:lnTo>
                <a:lnTo>
                  <a:pt x="107" y="43"/>
                </a:lnTo>
                <a:lnTo>
                  <a:pt x="104" y="43"/>
                </a:lnTo>
                <a:lnTo>
                  <a:pt x="104" y="43"/>
                </a:lnTo>
                <a:lnTo>
                  <a:pt x="104" y="44"/>
                </a:lnTo>
                <a:lnTo>
                  <a:pt x="104" y="44"/>
                </a:lnTo>
                <a:lnTo>
                  <a:pt x="104" y="46"/>
                </a:lnTo>
                <a:lnTo>
                  <a:pt x="104" y="46"/>
                </a:lnTo>
                <a:lnTo>
                  <a:pt x="101" y="46"/>
                </a:lnTo>
                <a:lnTo>
                  <a:pt x="101" y="48"/>
                </a:lnTo>
                <a:lnTo>
                  <a:pt x="101" y="48"/>
                </a:lnTo>
                <a:lnTo>
                  <a:pt x="101" y="48"/>
                </a:lnTo>
                <a:lnTo>
                  <a:pt x="101" y="50"/>
                </a:lnTo>
                <a:lnTo>
                  <a:pt x="98" y="50"/>
                </a:lnTo>
                <a:lnTo>
                  <a:pt x="98" y="52"/>
                </a:lnTo>
                <a:lnTo>
                  <a:pt x="98" y="52"/>
                </a:lnTo>
                <a:lnTo>
                  <a:pt x="98" y="52"/>
                </a:lnTo>
                <a:lnTo>
                  <a:pt x="95" y="54"/>
                </a:lnTo>
                <a:lnTo>
                  <a:pt x="95" y="54"/>
                </a:lnTo>
                <a:lnTo>
                  <a:pt x="95" y="54"/>
                </a:lnTo>
                <a:lnTo>
                  <a:pt x="93" y="55"/>
                </a:lnTo>
                <a:lnTo>
                  <a:pt x="93" y="55"/>
                </a:lnTo>
                <a:lnTo>
                  <a:pt x="93" y="57"/>
                </a:lnTo>
                <a:lnTo>
                  <a:pt x="93" y="57"/>
                </a:lnTo>
                <a:lnTo>
                  <a:pt x="90" y="57"/>
                </a:lnTo>
                <a:lnTo>
                  <a:pt x="90" y="57"/>
                </a:lnTo>
                <a:lnTo>
                  <a:pt x="87" y="59"/>
                </a:lnTo>
                <a:lnTo>
                  <a:pt x="87" y="59"/>
                </a:lnTo>
                <a:lnTo>
                  <a:pt x="87" y="59"/>
                </a:lnTo>
                <a:lnTo>
                  <a:pt x="84" y="59"/>
                </a:lnTo>
                <a:lnTo>
                  <a:pt x="84" y="61"/>
                </a:lnTo>
                <a:lnTo>
                  <a:pt x="84" y="61"/>
                </a:lnTo>
                <a:lnTo>
                  <a:pt x="81" y="61"/>
                </a:lnTo>
                <a:lnTo>
                  <a:pt x="81" y="61"/>
                </a:lnTo>
                <a:lnTo>
                  <a:pt x="79" y="63"/>
                </a:lnTo>
                <a:lnTo>
                  <a:pt x="79" y="63"/>
                </a:lnTo>
                <a:lnTo>
                  <a:pt x="79" y="63"/>
                </a:lnTo>
                <a:lnTo>
                  <a:pt x="76" y="63"/>
                </a:lnTo>
                <a:lnTo>
                  <a:pt x="73" y="63"/>
                </a:lnTo>
                <a:lnTo>
                  <a:pt x="73" y="63"/>
                </a:lnTo>
                <a:lnTo>
                  <a:pt x="73" y="65"/>
                </a:lnTo>
                <a:lnTo>
                  <a:pt x="70" y="65"/>
                </a:lnTo>
                <a:lnTo>
                  <a:pt x="70" y="65"/>
                </a:lnTo>
                <a:lnTo>
                  <a:pt x="70" y="65"/>
                </a:lnTo>
                <a:lnTo>
                  <a:pt x="67" y="65"/>
                </a:lnTo>
                <a:lnTo>
                  <a:pt x="67" y="65"/>
                </a:lnTo>
                <a:lnTo>
                  <a:pt x="64" y="66"/>
                </a:lnTo>
                <a:lnTo>
                  <a:pt x="64" y="66"/>
                </a:lnTo>
                <a:lnTo>
                  <a:pt x="62" y="66"/>
                </a:lnTo>
                <a:lnTo>
                  <a:pt x="62" y="66"/>
                </a:lnTo>
                <a:lnTo>
                  <a:pt x="59" y="66"/>
                </a:lnTo>
                <a:lnTo>
                  <a:pt x="59" y="66"/>
                </a:lnTo>
                <a:lnTo>
                  <a:pt x="56" y="66"/>
                </a:lnTo>
                <a:lnTo>
                  <a:pt x="56" y="66"/>
                </a:lnTo>
                <a:lnTo>
                  <a:pt x="53" y="66"/>
                </a:lnTo>
                <a:lnTo>
                  <a:pt x="53" y="66"/>
                </a:lnTo>
                <a:lnTo>
                  <a:pt x="50" y="66"/>
                </a:lnTo>
                <a:lnTo>
                  <a:pt x="50" y="66"/>
                </a:lnTo>
                <a:lnTo>
                  <a:pt x="48" y="66"/>
                </a:lnTo>
                <a:lnTo>
                  <a:pt x="48" y="66"/>
                </a:lnTo>
                <a:lnTo>
                  <a:pt x="45" y="66"/>
                </a:lnTo>
                <a:lnTo>
                  <a:pt x="45" y="66"/>
                </a:lnTo>
                <a:lnTo>
                  <a:pt x="42" y="66"/>
                </a:lnTo>
                <a:lnTo>
                  <a:pt x="42" y="66"/>
                </a:lnTo>
                <a:lnTo>
                  <a:pt x="42" y="65"/>
                </a:lnTo>
                <a:lnTo>
                  <a:pt x="39" y="65"/>
                </a:lnTo>
                <a:lnTo>
                  <a:pt x="36" y="65"/>
                </a:lnTo>
                <a:lnTo>
                  <a:pt x="36" y="65"/>
                </a:lnTo>
                <a:lnTo>
                  <a:pt x="36" y="65"/>
                </a:lnTo>
                <a:lnTo>
                  <a:pt x="33" y="65"/>
                </a:lnTo>
                <a:lnTo>
                  <a:pt x="33" y="63"/>
                </a:lnTo>
                <a:lnTo>
                  <a:pt x="33" y="63"/>
                </a:lnTo>
                <a:lnTo>
                  <a:pt x="31" y="63"/>
                </a:lnTo>
                <a:lnTo>
                  <a:pt x="28" y="63"/>
                </a:lnTo>
                <a:lnTo>
                  <a:pt x="28" y="63"/>
                </a:lnTo>
                <a:lnTo>
                  <a:pt x="28" y="63"/>
                </a:lnTo>
                <a:lnTo>
                  <a:pt x="25" y="61"/>
                </a:lnTo>
                <a:lnTo>
                  <a:pt x="25" y="61"/>
                </a:lnTo>
                <a:lnTo>
                  <a:pt x="22" y="61"/>
                </a:lnTo>
                <a:lnTo>
                  <a:pt x="22" y="61"/>
                </a:lnTo>
                <a:lnTo>
                  <a:pt x="22" y="59"/>
                </a:lnTo>
                <a:lnTo>
                  <a:pt x="19" y="59"/>
                </a:lnTo>
                <a:lnTo>
                  <a:pt x="19" y="59"/>
                </a:lnTo>
                <a:lnTo>
                  <a:pt x="19" y="59"/>
                </a:lnTo>
                <a:lnTo>
                  <a:pt x="17" y="57"/>
                </a:lnTo>
                <a:lnTo>
                  <a:pt x="17" y="57"/>
                </a:lnTo>
                <a:lnTo>
                  <a:pt x="14" y="57"/>
                </a:lnTo>
                <a:lnTo>
                  <a:pt x="14" y="57"/>
                </a:lnTo>
                <a:lnTo>
                  <a:pt x="14" y="55"/>
                </a:lnTo>
                <a:lnTo>
                  <a:pt x="11" y="55"/>
                </a:lnTo>
                <a:lnTo>
                  <a:pt x="11" y="54"/>
                </a:lnTo>
                <a:lnTo>
                  <a:pt x="11" y="54"/>
                </a:lnTo>
                <a:lnTo>
                  <a:pt x="11" y="54"/>
                </a:lnTo>
                <a:lnTo>
                  <a:pt x="8" y="52"/>
                </a:lnTo>
                <a:lnTo>
                  <a:pt x="8" y="52"/>
                </a:lnTo>
                <a:lnTo>
                  <a:pt x="8" y="52"/>
                </a:lnTo>
                <a:lnTo>
                  <a:pt x="8" y="50"/>
                </a:lnTo>
                <a:lnTo>
                  <a:pt x="5" y="50"/>
                </a:lnTo>
                <a:lnTo>
                  <a:pt x="5" y="48"/>
                </a:lnTo>
                <a:lnTo>
                  <a:pt x="5" y="48"/>
                </a:lnTo>
                <a:lnTo>
                  <a:pt x="5" y="48"/>
                </a:lnTo>
                <a:lnTo>
                  <a:pt x="2" y="46"/>
                </a:lnTo>
                <a:lnTo>
                  <a:pt x="2" y="46"/>
                </a:lnTo>
                <a:lnTo>
                  <a:pt x="2" y="46"/>
                </a:lnTo>
                <a:lnTo>
                  <a:pt x="2" y="44"/>
                </a:lnTo>
                <a:lnTo>
                  <a:pt x="2" y="44"/>
                </a:lnTo>
                <a:lnTo>
                  <a:pt x="2" y="43"/>
                </a:lnTo>
                <a:lnTo>
                  <a:pt x="2" y="43"/>
                </a:lnTo>
                <a:lnTo>
                  <a:pt x="0" y="43"/>
                </a:lnTo>
                <a:lnTo>
                  <a:pt x="0" y="41"/>
                </a:lnTo>
                <a:lnTo>
                  <a:pt x="0" y="39"/>
                </a:lnTo>
                <a:lnTo>
                  <a:pt x="0" y="39"/>
                </a:lnTo>
                <a:lnTo>
                  <a:pt x="0" y="39"/>
                </a:lnTo>
                <a:lnTo>
                  <a:pt x="0" y="37"/>
                </a:lnTo>
                <a:lnTo>
                  <a:pt x="0" y="37"/>
                </a:lnTo>
                <a:lnTo>
                  <a:pt x="0" y="37"/>
                </a:lnTo>
                <a:lnTo>
                  <a:pt x="0" y="35"/>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0" name="Line 324"/>
          <p:cNvSpPr>
            <a:spLocks noChangeShapeType="1"/>
          </p:cNvSpPr>
          <p:nvPr/>
        </p:nvSpPr>
        <p:spPr bwMode="auto">
          <a:xfrm>
            <a:off x="2935666" y="3574129"/>
            <a:ext cx="287535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1" name="Freeform 325"/>
          <p:cNvSpPr/>
          <p:nvPr/>
        </p:nvSpPr>
        <p:spPr bwMode="auto">
          <a:xfrm>
            <a:off x="5738975" y="3545774"/>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2" name="Freeform 326"/>
          <p:cNvSpPr/>
          <p:nvPr/>
        </p:nvSpPr>
        <p:spPr bwMode="auto">
          <a:xfrm>
            <a:off x="5738975" y="3574129"/>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3" name="Line 327"/>
          <p:cNvSpPr>
            <a:spLocks noChangeShapeType="1"/>
          </p:cNvSpPr>
          <p:nvPr/>
        </p:nvSpPr>
        <p:spPr bwMode="auto">
          <a:xfrm>
            <a:off x="2931664" y="3921851"/>
            <a:ext cx="28873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4" name="Freeform 328"/>
          <p:cNvSpPr/>
          <p:nvPr/>
        </p:nvSpPr>
        <p:spPr bwMode="auto">
          <a:xfrm>
            <a:off x="5746980" y="3896481"/>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5" name="Freeform 329"/>
          <p:cNvSpPr/>
          <p:nvPr/>
        </p:nvSpPr>
        <p:spPr bwMode="auto">
          <a:xfrm>
            <a:off x="5746980" y="3921851"/>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6" name="Line 330"/>
          <p:cNvSpPr>
            <a:spLocks noChangeShapeType="1"/>
          </p:cNvSpPr>
          <p:nvPr/>
        </p:nvSpPr>
        <p:spPr bwMode="auto">
          <a:xfrm>
            <a:off x="2935666" y="3745751"/>
            <a:ext cx="287135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7" name="Freeform 331"/>
          <p:cNvSpPr/>
          <p:nvPr/>
        </p:nvSpPr>
        <p:spPr bwMode="auto">
          <a:xfrm>
            <a:off x="5736306" y="3718889"/>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8" name="Freeform 332"/>
          <p:cNvSpPr/>
          <p:nvPr/>
        </p:nvSpPr>
        <p:spPr bwMode="auto">
          <a:xfrm>
            <a:off x="5736306" y="3745751"/>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9" name="Line 333"/>
          <p:cNvSpPr>
            <a:spLocks noChangeShapeType="1"/>
          </p:cNvSpPr>
          <p:nvPr/>
        </p:nvSpPr>
        <p:spPr bwMode="auto">
          <a:xfrm flipH="1">
            <a:off x="2946341" y="4285990"/>
            <a:ext cx="287936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0" name="Freeform 334"/>
          <p:cNvSpPr/>
          <p:nvPr/>
        </p:nvSpPr>
        <p:spPr bwMode="auto">
          <a:xfrm>
            <a:off x="2946341" y="4285990"/>
            <a:ext cx="72051" cy="23878"/>
          </a:xfrm>
          <a:custGeom>
            <a:avLst/>
            <a:gdLst/>
            <a:ahLst/>
            <a:cxnLst>
              <a:cxn ang="0">
                <a:pos x="0" y="0"/>
              </a:cxn>
              <a:cxn ang="0">
                <a:pos x="54" y="16"/>
              </a:cxn>
              <a:cxn ang="0">
                <a:pos x="54" y="0"/>
              </a:cxn>
              <a:cxn ang="0">
                <a:pos x="0" y="0"/>
              </a:cxn>
            </a:cxnLst>
            <a:rect l="0" t="0" r="r" b="b"/>
            <a:pathLst>
              <a:path w="54" h="16">
                <a:moveTo>
                  <a:pt x="0" y="0"/>
                </a:moveTo>
                <a:lnTo>
                  <a:pt x="54" y="16"/>
                </a:lnTo>
                <a:lnTo>
                  <a:pt x="54"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1" name="Freeform 335"/>
          <p:cNvSpPr/>
          <p:nvPr/>
        </p:nvSpPr>
        <p:spPr bwMode="auto">
          <a:xfrm>
            <a:off x="2946341" y="4257634"/>
            <a:ext cx="72051" cy="28355"/>
          </a:xfrm>
          <a:custGeom>
            <a:avLst/>
            <a:gdLst/>
            <a:ahLst/>
            <a:cxnLst>
              <a:cxn ang="0">
                <a:pos x="0" y="19"/>
              </a:cxn>
              <a:cxn ang="0">
                <a:pos x="54" y="0"/>
              </a:cxn>
              <a:cxn ang="0">
                <a:pos x="54" y="19"/>
              </a:cxn>
              <a:cxn ang="0">
                <a:pos x="0" y="19"/>
              </a:cxn>
            </a:cxnLst>
            <a:rect l="0" t="0" r="r" b="b"/>
            <a:pathLst>
              <a:path w="54" h="19">
                <a:moveTo>
                  <a:pt x="0" y="19"/>
                </a:moveTo>
                <a:lnTo>
                  <a:pt x="54" y="0"/>
                </a:lnTo>
                <a:lnTo>
                  <a:pt x="54" y="19"/>
                </a:lnTo>
                <a:lnTo>
                  <a:pt x="0"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2" name="Line 336"/>
          <p:cNvSpPr>
            <a:spLocks noChangeShapeType="1"/>
          </p:cNvSpPr>
          <p:nvPr/>
        </p:nvSpPr>
        <p:spPr bwMode="auto">
          <a:xfrm flipH="1">
            <a:off x="2935666" y="4099443"/>
            <a:ext cx="286335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3" name="Freeform 337"/>
          <p:cNvSpPr/>
          <p:nvPr/>
        </p:nvSpPr>
        <p:spPr bwMode="auto">
          <a:xfrm>
            <a:off x="2935666" y="4099443"/>
            <a:ext cx="74719" cy="26863"/>
          </a:xfrm>
          <a:custGeom>
            <a:avLst/>
            <a:gdLst/>
            <a:ahLst/>
            <a:cxnLst>
              <a:cxn ang="0">
                <a:pos x="0" y="0"/>
              </a:cxn>
              <a:cxn ang="0">
                <a:pos x="56" y="18"/>
              </a:cxn>
              <a:cxn ang="0">
                <a:pos x="56" y="0"/>
              </a:cxn>
              <a:cxn ang="0">
                <a:pos x="0" y="0"/>
              </a:cxn>
            </a:cxnLst>
            <a:rect l="0" t="0" r="r" b="b"/>
            <a:pathLst>
              <a:path w="56" h="18">
                <a:moveTo>
                  <a:pt x="0" y="0"/>
                </a:moveTo>
                <a:lnTo>
                  <a:pt x="56" y="18"/>
                </a:lnTo>
                <a:lnTo>
                  <a:pt x="56"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4" name="Freeform 338"/>
          <p:cNvSpPr/>
          <p:nvPr/>
        </p:nvSpPr>
        <p:spPr bwMode="auto">
          <a:xfrm>
            <a:off x="2935666" y="4074073"/>
            <a:ext cx="74719" cy="25370"/>
          </a:xfrm>
          <a:custGeom>
            <a:avLst/>
            <a:gdLst/>
            <a:ahLst/>
            <a:cxnLst>
              <a:cxn ang="0">
                <a:pos x="0" y="17"/>
              </a:cxn>
              <a:cxn ang="0">
                <a:pos x="56" y="0"/>
              </a:cxn>
              <a:cxn ang="0">
                <a:pos x="56" y="17"/>
              </a:cxn>
              <a:cxn ang="0">
                <a:pos x="0" y="17"/>
              </a:cxn>
            </a:cxnLst>
            <a:rect l="0" t="0" r="r" b="b"/>
            <a:pathLst>
              <a:path w="56" h="17">
                <a:moveTo>
                  <a:pt x="0" y="17"/>
                </a:moveTo>
                <a:lnTo>
                  <a:pt x="56" y="0"/>
                </a:lnTo>
                <a:lnTo>
                  <a:pt x="56" y="17"/>
                </a:lnTo>
                <a:lnTo>
                  <a:pt x="0"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5" name="Line 339"/>
          <p:cNvSpPr>
            <a:spLocks noChangeShapeType="1"/>
          </p:cNvSpPr>
          <p:nvPr/>
        </p:nvSpPr>
        <p:spPr bwMode="auto">
          <a:xfrm>
            <a:off x="5968470" y="3574129"/>
            <a:ext cx="19213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6" name="Freeform 340"/>
          <p:cNvSpPr/>
          <p:nvPr/>
        </p:nvSpPr>
        <p:spPr bwMode="auto">
          <a:xfrm>
            <a:off x="6085886" y="3545774"/>
            <a:ext cx="74719" cy="28355"/>
          </a:xfrm>
          <a:custGeom>
            <a:avLst/>
            <a:gdLst/>
            <a:ahLst/>
            <a:cxnLst>
              <a:cxn ang="0">
                <a:pos x="56" y="19"/>
              </a:cxn>
              <a:cxn ang="0">
                <a:pos x="0" y="0"/>
              </a:cxn>
              <a:cxn ang="0">
                <a:pos x="0" y="19"/>
              </a:cxn>
              <a:cxn ang="0">
                <a:pos x="56" y="19"/>
              </a:cxn>
            </a:cxnLst>
            <a:rect l="0" t="0" r="r" b="b"/>
            <a:pathLst>
              <a:path w="56" h="19">
                <a:moveTo>
                  <a:pt x="56" y="19"/>
                </a:moveTo>
                <a:lnTo>
                  <a:pt x="0" y="0"/>
                </a:lnTo>
                <a:lnTo>
                  <a:pt x="0" y="19"/>
                </a:lnTo>
                <a:lnTo>
                  <a:pt x="56"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7" name="Freeform 341"/>
          <p:cNvSpPr/>
          <p:nvPr/>
        </p:nvSpPr>
        <p:spPr bwMode="auto">
          <a:xfrm>
            <a:off x="6085886" y="3574129"/>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8" name="Freeform 342"/>
          <p:cNvSpPr/>
          <p:nvPr/>
        </p:nvSpPr>
        <p:spPr bwMode="auto">
          <a:xfrm>
            <a:off x="5961799" y="3626362"/>
            <a:ext cx="228161" cy="122374"/>
          </a:xfrm>
          <a:custGeom>
            <a:avLst/>
            <a:gdLst/>
            <a:ahLst/>
            <a:cxnLst>
              <a:cxn ang="0">
                <a:pos x="5" y="82"/>
              </a:cxn>
              <a:cxn ang="0">
                <a:pos x="14" y="82"/>
              </a:cxn>
              <a:cxn ang="0">
                <a:pos x="19" y="82"/>
              </a:cxn>
              <a:cxn ang="0">
                <a:pos x="28" y="82"/>
              </a:cxn>
              <a:cxn ang="0">
                <a:pos x="31" y="82"/>
              </a:cxn>
              <a:cxn ang="0">
                <a:pos x="42" y="80"/>
              </a:cxn>
              <a:cxn ang="0">
                <a:pos x="45" y="80"/>
              </a:cxn>
              <a:cxn ang="0">
                <a:pos x="53" y="78"/>
              </a:cxn>
              <a:cxn ang="0">
                <a:pos x="59" y="77"/>
              </a:cxn>
              <a:cxn ang="0">
                <a:pos x="67" y="75"/>
              </a:cxn>
              <a:cxn ang="0">
                <a:pos x="70" y="73"/>
              </a:cxn>
              <a:cxn ang="0">
                <a:pos x="78" y="71"/>
              </a:cxn>
              <a:cxn ang="0">
                <a:pos x="84" y="69"/>
              </a:cxn>
              <a:cxn ang="0">
                <a:pos x="93" y="66"/>
              </a:cxn>
              <a:cxn ang="0">
                <a:pos x="95" y="64"/>
              </a:cxn>
              <a:cxn ang="0">
                <a:pos x="104" y="60"/>
              </a:cxn>
              <a:cxn ang="0">
                <a:pos x="107" y="58"/>
              </a:cxn>
              <a:cxn ang="0">
                <a:pos x="115" y="55"/>
              </a:cxn>
              <a:cxn ang="0">
                <a:pos x="118" y="53"/>
              </a:cxn>
              <a:cxn ang="0">
                <a:pos x="126" y="47"/>
              </a:cxn>
              <a:cxn ang="0">
                <a:pos x="129" y="45"/>
              </a:cxn>
              <a:cxn ang="0">
                <a:pos x="135" y="42"/>
              </a:cxn>
              <a:cxn ang="0">
                <a:pos x="138" y="38"/>
              </a:cxn>
              <a:cxn ang="0">
                <a:pos x="146" y="33"/>
              </a:cxn>
              <a:cxn ang="0">
                <a:pos x="149" y="31"/>
              </a:cxn>
              <a:cxn ang="0">
                <a:pos x="152" y="25"/>
              </a:cxn>
              <a:cxn ang="0">
                <a:pos x="155" y="23"/>
              </a:cxn>
              <a:cxn ang="0">
                <a:pos x="160" y="16"/>
              </a:cxn>
              <a:cxn ang="0">
                <a:pos x="163" y="14"/>
              </a:cxn>
              <a:cxn ang="0">
                <a:pos x="166" y="9"/>
              </a:cxn>
              <a:cxn ang="0">
                <a:pos x="169" y="5"/>
              </a:cxn>
              <a:cxn ang="0">
                <a:pos x="171" y="0"/>
              </a:cxn>
            </a:cxnLst>
            <a:rect l="0" t="0" r="r" b="b"/>
            <a:pathLst>
              <a:path w="171" h="82">
                <a:moveTo>
                  <a:pt x="0" y="82"/>
                </a:moveTo>
                <a:lnTo>
                  <a:pt x="5" y="82"/>
                </a:lnTo>
                <a:lnTo>
                  <a:pt x="11" y="82"/>
                </a:lnTo>
                <a:lnTo>
                  <a:pt x="14" y="82"/>
                </a:lnTo>
                <a:lnTo>
                  <a:pt x="14" y="82"/>
                </a:lnTo>
                <a:lnTo>
                  <a:pt x="19" y="82"/>
                </a:lnTo>
                <a:lnTo>
                  <a:pt x="22" y="82"/>
                </a:lnTo>
                <a:lnTo>
                  <a:pt x="28" y="82"/>
                </a:lnTo>
                <a:lnTo>
                  <a:pt x="28" y="82"/>
                </a:lnTo>
                <a:lnTo>
                  <a:pt x="31" y="82"/>
                </a:lnTo>
                <a:lnTo>
                  <a:pt x="36" y="80"/>
                </a:lnTo>
                <a:lnTo>
                  <a:pt x="42" y="80"/>
                </a:lnTo>
                <a:lnTo>
                  <a:pt x="42" y="80"/>
                </a:lnTo>
                <a:lnTo>
                  <a:pt x="45" y="80"/>
                </a:lnTo>
                <a:lnTo>
                  <a:pt x="50" y="78"/>
                </a:lnTo>
                <a:lnTo>
                  <a:pt x="53" y="78"/>
                </a:lnTo>
                <a:lnTo>
                  <a:pt x="53" y="78"/>
                </a:lnTo>
                <a:lnTo>
                  <a:pt x="59" y="77"/>
                </a:lnTo>
                <a:lnTo>
                  <a:pt x="62" y="77"/>
                </a:lnTo>
                <a:lnTo>
                  <a:pt x="67" y="75"/>
                </a:lnTo>
                <a:lnTo>
                  <a:pt x="67" y="75"/>
                </a:lnTo>
                <a:lnTo>
                  <a:pt x="70" y="73"/>
                </a:lnTo>
                <a:lnTo>
                  <a:pt x="76" y="73"/>
                </a:lnTo>
                <a:lnTo>
                  <a:pt x="78" y="71"/>
                </a:lnTo>
                <a:lnTo>
                  <a:pt x="78" y="71"/>
                </a:lnTo>
                <a:lnTo>
                  <a:pt x="84" y="69"/>
                </a:lnTo>
                <a:lnTo>
                  <a:pt x="87" y="67"/>
                </a:lnTo>
                <a:lnTo>
                  <a:pt x="93" y="66"/>
                </a:lnTo>
                <a:lnTo>
                  <a:pt x="93" y="66"/>
                </a:lnTo>
                <a:lnTo>
                  <a:pt x="95" y="64"/>
                </a:lnTo>
                <a:lnTo>
                  <a:pt x="101" y="62"/>
                </a:lnTo>
                <a:lnTo>
                  <a:pt x="104" y="60"/>
                </a:lnTo>
                <a:lnTo>
                  <a:pt x="104" y="60"/>
                </a:lnTo>
                <a:lnTo>
                  <a:pt x="107" y="58"/>
                </a:lnTo>
                <a:lnTo>
                  <a:pt x="112" y="56"/>
                </a:lnTo>
                <a:lnTo>
                  <a:pt x="115" y="55"/>
                </a:lnTo>
                <a:lnTo>
                  <a:pt x="115" y="55"/>
                </a:lnTo>
                <a:lnTo>
                  <a:pt x="118" y="53"/>
                </a:lnTo>
                <a:lnTo>
                  <a:pt x="124" y="51"/>
                </a:lnTo>
                <a:lnTo>
                  <a:pt x="126" y="47"/>
                </a:lnTo>
                <a:lnTo>
                  <a:pt x="126" y="47"/>
                </a:lnTo>
                <a:lnTo>
                  <a:pt x="129" y="45"/>
                </a:lnTo>
                <a:lnTo>
                  <a:pt x="132" y="44"/>
                </a:lnTo>
                <a:lnTo>
                  <a:pt x="135" y="42"/>
                </a:lnTo>
                <a:lnTo>
                  <a:pt x="135" y="42"/>
                </a:lnTo>
                <a:lnTo>
                  <a:pt x="138" y="38"/>
                </a:lnTo>
                <a:lnTo>
                  <a:pt x="143" y="36"/>
                </a:lnTo>
                <a:lnTo>
                  <a:pt x="146" y="33"/>
                </a:lnTo>
                <a:lnTo>
                  <a:pt x="146" y="33"/>
                </a:lnTo>
                <a:lnTo>
                  <a:pt x="149" y="31"/>
                </a:lnTo>
                <a:lnTo>
                  <a:pt x="152" y="29"/>
                </a:lnTo>
                <a:lnTo>
                  <a:pt x="152" y="25"/>
                </a:lnTo>
                <a:lnTo>
                  <a:pt x="152" y="25"/>
                </a:lnTo>
                <a:lnTo>
                  <a:pt x="155" y="23"/>
                </a:lnTo>
                <a:lnTo>
                  <a:pt x="157" y="20"/>
                </a:lnTo>
                <a:lnTo>
                  <a:pt x="160" y="16"/>
                </a:lnTo>
                <a:lnTo>
                  <a:pt x="160" y="16"/>
                </a:lnTo>
                <a:lnTo>
                  <a:pt x="163" y="14"/>
                </a:lnTo>
                <a:lnTo>
                  <a:pt x="163" y="11"/>
                </a:lnTo>
                <a:lnTo>
                  <a:pt x="166" y="9"/>
                </a:lnTo>
                <a:lnTo>
                  <a:pt x="166" y="9"/>
                </a:lnTo>
                <a:lnTo>
                  <a:pt x="169" y="5"/>
                </a:lnTo>
                <a:lnTo>
                  <a:pt x="169" y="1"/>
                </a:lnTo>
                <a:lnTo>
                  <a:pt x="171"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9" name="Freeform 343"/>
          <p:cNvSpPr/>
          <p:nvPr/>
        </p:nvSpPr>
        <p:spPr bwMode="auto">
          <a:xfrm>
            <a:off x="6133920" y="3626362"/>
            <a:ext cx="56039" cy="49248"/>
          </a:xfrm>
          <a:custGeom>
            <a:avLst/>
            <a:gdLst/>
            <a:ahLst/>
            <a:cxnLst>
              <a:cxn ang="0">
                <a:pos x="42" y="0"/>
              </a:cxn>
              <a:cxn ang="0">
                <a:pos x="0" y="27"/>
              </a:cxn>
              <a:cxn ang="0">
                <a:pos x="26" y="33"/>
              </a:cxn>
              <a:cxn ang="0">
                <a:pos x="42" y="0"/>
              </a:cxn>
            </a:cxnLst>
            <a:rect l="0" t="0" r="r" b="b"/>
            <a:pathLst>
              <a:path w="42" h="33">
                <a:moveTo>
                  <a:pt x="42" y="0"/>
                </a:moveTo>
                <a:lnTo>
                  <a:pt x="0" y="27"/>
                </a:lnTo>
                <a:lnTo>
                  <a:pt x="26" y="33"/>
                </a:lnTo>
                <a:lnTo>
                  <a:pt x="42"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0" name="Freeform 344"/>
          <p:cNvSpPr/>
          <p:nvPr/>
        </p:nvSpPr>
        <p:spPr bwMode="auto">
          <a:xfrm>
            <a:off x="6168611" y="3626362"/>
            <a:ext cx="37360" cy="56710"/>
          </a:xfrm>
          <a:custGeom>
            <a:avLst/>
            <a:gdLst/>
            <a:ahLst/>
            <a:cxnLst>
              <a:cxn ang="0">
                <a:pos x="16" y="0"/>
              </a:cxn>
              <a:cxn ang="0">
                <a:pos x="28" y="38"/>
              </a:cxn>
              <a:cxn ang="0">
                <a:pos x="0" y="33"/>
              </a:cxn>
              <a:cxn ang="0">
                <a:pos x="16" y="0"/>
              </a:cxn>
            </a:cxnLst>
            <a:rect l="0" t="0" r="r" b="b"/>
            <a:pathLst>
              <a:path w="28" h="38">
                <a:moveTo>
                  <a:pt x="16" y="0"/>
                </a:moveTo>
                <a:lnTo>
                  <a:pt x="28" y="38"/>
                </a:lnTo>
                <a:lnTo>
                  <a:pt x="0" y="33"/>
                </a:lnTo>
                <a:lnTo>
                  <a:pt x="1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1" name="Freeform 345"/>
          <p:cNvSpPr/>
          <p:nvPr/>
        </p:nvSpPr>
        <p:spPr bwMode="auto">
          <a:xfrm>
            <a:off x="5641573" y="3245807"/>
            <a:ext cx="597754" cy="283550"/>
          </a:xfrm>
          <a:custGeom>
            <a:avLst/>
            <a:gdLst/>
            <a:ahLst/>
            <a:cxnLst>
              <a:cxn ang="0">
                <a:pos x="448" y="183"/>
              </a:cxn>
              <a:cxn ang="0">
                <a:pos x="445" y="170"/>
              </a:cxn>
              <a:cxn ang="0">
                <a:pos x="445" y="165"/>
              </a:cxn>
              <a:cxn ang="0">
                <a:pos x="440" y="152"/>
              </a:cxn>
              <a:cxn ang="0">
                <a:pos x="437" y="146"/>
              </a:cxn>
              <a:cxn ang="0">
                <a:pos x="428" y="134"/>
              </a:cxn>
              <a:cxn ang="0">
                <a:pos x="423" y="128"/>
              </a:cxn>
              <a:cxn ang="0">
                <a:pos x="411" y="115"/>
              </a:cxn>
              <a:cxn ang="0">
                <a:pos x="406" y="110"/>
              </a:cxn>
              <a:cxn ang="0">
                <a:pos x="395" y="99"/>
              </a:cxn>
              <a:cxn ang="0">
                <a:pos x="386" y="95"/>
              </a:cxn>
              <a:cxn ang="0">
                <a:pos x="372" y="84"/>
              </a:cxn>
              <a:cxn ang="0">
                <a:pos x="364" y="79"/>
              </a:cxn>
              <a:cxn ang="0">
                <a:pos x="347" y="69"/>
              </a:cxn>
              <a:cxn ang="0">
                <a:pos x="335" y="64"/>
              </a:cxn>
              <a:cxn ang="0">
                <a:pos x="316" y="57"/>
              </a:cxn>
              <a:cxn ang="0">
                <a:pos x="307" y="51"/>
              </a:cxn>
              <a:cxn ang="0">
                <a:pos x="285" y="44"/>
              </a:cxn>
              <a:cxn ang="0">
                <a:pos x="273" y="40"/>
              </a:cxn>
              <a:cxn ang="0">
                <a:pos x="251" y="33"/>
              </a:cxn>
              <a:cxn ang="0">
                <a:pos x="240" y="29"/>
              </a:cxn>
              <a:cxn ang="0">
                <a:pos x="214" y="24"/>
              </a:cxn>
              <a:cxn ang="0">
                <a:pos x="200" y="20"/>
              </a:cxn>
              <a:cxn ang="0">
                <a:pos x="175" y="14"/>
              </a:cxn>
              <a:cxn ang="0">
                <a:pos x="161" y="13"/>
              </a:cxn>
              <a:cxn ang="0">
                <a:pos x="133" y="9"/>
              </a:cxn>
              <a:cxn ang="0">
                <a:pos x="118" y="7"/>
              </a:cxn>
              <a:cxn ang="0">
                <a:pos x="90" y="3"/>
              </a:cxn>
              <a:cxn ang="0">
                <a:pos x="76" y="3"/>
              </a:cxn>
              <a:cxn ang="0">
                <a:pos x="45" y="2"/>
              </a:cxn>
              <a:cxn ang="0">
                <a:pos x="31" y="0"/>
              </a:cxn>
              <a:cxn ang="0">
                <a:pos x="0" y="0"/>
              </a:cxn>
            </a:cxnLst>
            <a:rect l="0" t="0" r="r" b="b"/>
            <a:pathLst>
              <a:path w="448" h="190">
                <a:moveTo>
                  <a:pt x="448" y="190"/>
                </a:moveTo>
                <a:lnTo>
                  <a:pt x="448" y="183"/>
                </a:lnTo>
                <a:lnTo>
                  <a:pt x="448" y="178"/>
                </a:lnTo>
                <a:lnTo>
                  <a:pt x="445" y="170"/>
                </a:lnTo>
                <a:lnTo>
                  <a:pt x="445" y="170"/>
                </a:lnTo>
                <a:lnTo>
                  <a:pt x="445" y="165"/>
                </a:lnTo>
                <a:lnTo>
                  <a:pt x="442" y="157"/>
                </a:lnTo>
                <a:lnTo>
                  <a:pt x="440" y="152"/>
                </a:lnTo>
                <a:lnTo>
                  <a:pt x="440" y="152"/>
                </a:lnTo>
                <a:lnTo>
                  <a:pt x="437" y="146"/>
                </a:lnTo>
                <a:lnTo>
                  <a:pt x="431" y="139"/>
                </a:lnTo>
                <a:lnTo>
                  <a:pt x="428" y="134"/>
                </a:lnTo>
                <a:lnTo>
                  <a:pt x="428" y="134"/>
                </a:lnTo>
                <a:lnTo>
                  <a:pt x="423" y="128"/>
                </a:lnTo>
                <a:lnTo>
                  <a:pt x="417" y="123"/>
                </a:lnTo>
                <a:lnTo>
                  <a:pt x="411" y="115"/>
                </a:lnTo>
                <a:lnTo>
                  <a:pt x="411" y="115"/>
                </a:lnTo>
                <a:lnTo>
                  <a:pt x="406" y="110"/>
                </a:lnTo>
                <a:lnTo>
                  <a:pt x="400" y="104"/>
                </a:lnTo>
                <a:lnTo>
                  <a:pt x="395" y="99"/>
                </a:lnTo>
                <a:lnTo>
                  <a:pt x="395" y="99"/>
                </a:lnTo>
                <a:lnTo>
                  <a:pt x="386" y="95"/>
                </a:lnTo>
                <a:lnTo>
                  <a:pt x="380" y="90"/>
                </a:lnTo>
                <a:lnTo>
                  <a:pt x="372" y="84"/>
                </a:lnTo>
                <a:lnTo>
                  <a:pt x="372" y="84"/>
                </a:lnTo>
                <a:lnTo>
                  <a:pt x="364" y="79"/>
                </a:lnTo>
                <a:lnTo>
                  <a:pt x="355" y="73"/>
                </a:lnTo>
                <a:lnTo>
                  <a:pt x="347" y="69"/>
                </a:lnTo>
                <a:lnTo>
                  <a:pt x="347" y="69"/>
                </a:lnTo>
                <a:lnTo>
                  <a:pt x="335" y="64"/>
                </a:lnTo>
                <a:lnTo>
                  <a:pt x="327" y="60"/>
                </a:lnTo>
                <a:lnTo>
                  <a:pt x="316" y="57"/>
                </a:lnTo>
                <a:lnTo>
                  <a:pt x="316" y="57"/>
                </a:lnTo>
                <a:lnTo>
                  <a:pt x="307" y="51"/>
                </a:lnTo>
                <a:lnTo>
                  <a:pt x="296" y="47"/>
                </a:lnTo>
                <a:lnTo>
                  <a:pt x="285" y="44"/>
                </a:lnTo>
                <a:lnTo>
                  <a:pt x="285" y="44"/>
                </a:lnTo>
                <a:lnTo>
                  <a:pt x="273" y="40"/>
                </a:lnTo>
                <a:lnTo>
                  <a:pt x="262" y="36"/>
                </a:lnTo>
                <a:lnTo>
                  <a:pt x="251" y="33"/>
                </a:lnTo>
                <a:lnTo>
                  <a:pt x="251" y="33"/>
                </a:lnTo>
                <a:lnTo>
                  <a:pt x="240" y="29"/>
                </a:lnTo>
                <a:lnTo>
                  <a:pt x="226" y="25"/>
                </a:lnTo>
                <a:lnTo>
                  <a:pt x="214" y="24"/>
                </a:lnTo>
                <a:lnTo>
                  <a:pt x="214" y="24"/>
                </a:lnTo>
                <a:lnTo>
                  <a:pt x="200" y="20"/>
                </a:lnTo>
                <a:lnTo>
                  <a:pt x="189" y="18"/>
                </a:lnTo>
                <a:lnTo>
                  <a:pt x="175" y="14"/>
                </a:lnTo>
                <a:lnTo>
                  <a:pt x="175" y="14"/>
                </a:lnTo>
                <a:lnTo>
                  <a:pt x="161" y="13"/>
                </a:lnTo>
                <a:lnTo>
                  <a:pt x="147" y="11"/>
                </a:lnTo>
                <a:lnTo>
                  <a:pt x="133" y="9"/>
                </a:lnTo>
                <a:lnTo>
                  <a:pt x="133" y="9"/>
                </a:lnTo>
                <a:lnTo>
                  <a:pt x="118" y="7"/>
                </a:lnTo>
                <a:lnTo>
                  <a:pt x="104" y="5"/>
                </a:lnTo>
                <a:lnTo>
                  <a:pt x="90" y="3"/>
                </a:lnTo>
                <a:lnTo>
                  <a:pt x="90" y="3"/>
                </a:lnTo>
                <a:lnTo>
                  <a:pt x="76" y="3"/>
                </a:lnTo>
                <a:lnTo>
                  <a:pt x="62" y="2"/>
                </a:lnTo>
                <a:lnTo>
                  <a:pt x="45" y="2"/>
                </a:lnTo>
                <a:lnTo>
                  <a:pt x="45" y="2"/>
                </a:lnTo>
                <a:lnTo>
                  <a:pt x="31"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2" name="Freeform 346"/>
          <p:cNvSpPr/>
          <p:nvPr/>
        </p:nvSpPr>
        <p:spPr bwMode="auto">
          <a:xfrm>
            <a:off x="6201968" y="3475632"/>
            <a:ext cx="37360" cy="53725"/>
          </a:xfrm>
          <a:custGeom>
            <a:avLst/>
            <a:gdLst/>
            <a:ahLst/>
            <a:cxnLst>
              <a:cxn ang="0">
                <a:pos x="28" y="36"/>
              </a:cxn>
              <a:cxn ang="0">
                <a:pos x="0" y="0"/>
              </a:cxn>
              <a:cxn ang="0">
                <a:pos x="28" y="0"/>
              </a:cxn>
              <a:cxn ang="0">
                <a:pos x="28" y="36"/>
              </a:cxn>
            </a:cxnLst>
            <a:rect l="0" t="0" r="r" b="b"/>
            <a:pathLst>
              <a:path w="28" h="36">
                <a:moveTo>
                  <a:pt x="28" y="36"/>
                </a:moveTo>
                <a:lnTo>
                  <a:pt x="0" y="0"/>
                </a:lnTo>
                <a:lnTo>
                  <a:pt x="28" y="0"/>
                </a:lnTo>
                <a:lnTo>
                  <a:pt x="28" y="3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3" name="Freeform 347"/>
          <p:cNvSpPr/>
          <p:nvPr/>
        </p:nvSpPr>
        <p:spPr bwMode="auto">
          <a:xfrm>
            <a:off x="6239327" y="3475632"/>
            <a:ext cx="37360" cy="53725"/>
          </a:xfrm>
          <a:custGeom>
            <a:avLst/>
            <a:gdLst/>
            <a:ahLst/>
            <a:cxnLst>
              <a:cxn ang="0">
                <a:pos x="0" y="36"/>
              </a:cxn>
              <a:cxn ang="0">
                <a:pos x="28" y="0"/>
              </a:cxn>
              <a:cxn ang="0">
                <a:pos x="0" y="0"/>
              </a:cxn>
              <a:cxn ang="0">
                <a:pos x="0" y="36"/>
              </a:cxn>
            </a:cxnLst>
            <a:rect l="0" t="0" r="r" b="b"/>
            <a:pathLst>
              <a:path w="28" h="36">
                <a:moveTo>
                  <a:pt x="0" y="36"/>
                </a:moveTo>
                <a:lnTo>
                  <a:pt x="28" y="0"/>
                </a:lnTo>
                <a:lnTo>
                  <a:pt x="0" y="0"/>
                </a:lnTo>
                <a:lnTo>
                  <a:pt x="0" y="3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4" name="Freeform 348"/>
          <p:cNvSpPr/>
          <p:nvPr/>
        </p:nvSpPr>
        <p:spPr bwMode="auto">
          <a:xfrm>
            <a:off x="5953793" y="3909912"/>
            <a:ext cx="90731" cy="199978"/>
          </a:xfrm>
          <a:custGeom>
            <a:avLst/>
            <a:gdLst/>
            <a:ahLst/>
            <a:cxnLst>
              <a:cxn ang="0">
                <a:pos x="6" y="132"/>
              </a:cxn>
              <a:cxn ang="0">
                <a:pos x="17" y="127"/>
              </a:cxn>
              <a:cxn ang="0">
                <a:pos x="23" y="123"/>
              </a:cxn>
              <a:cxn ang="0">
                <a:pos x="31" y="118"/>
              </a:cxn>
              <a:cxn ang="0">
                <a:pos x="34" y="114"/>
              </a:cxn>
              <a:cxn ang="0">
                <a:pos x="42" y="108"/>
              </a:cxn>
              <a:cxn ang="0">
                <a:pos x="45" y="107"/>
              </a:cxn>
              <a:cxn ang="0">
                <a:pos x="51" y="99"/>
              </a:cxn>
              <a:cxn ang="0">
                <a:pos x="54" y="97"/>
              </a:cxn>
              <a:cxn ang="0">
                <a:pos x="59" y="90"/>
              </a:cxn>
              <a:cxn ang="0">
                <a:pos x="62" y="86"/>
              </a:cxn>
              <a:cxn ang="0">
                <a:pos x="65" y="81"/>
              </a:cxn>
              <a:cxn ang="0">
                <a:pos x="65" y="77"/>
              </a:cxn>
              <a:cxn ang="0">
                <a:pos x="68" y="72"/>
              </a:cxn>
              <a:cxn ang="0">
                <a:pos x="68" y="68"/>
              </a:cxn>
              <a:cxn ang="0">
                <a:pos x="68" y="63"/>
              </a:cxn>
              <a:cxn ang="0">
                <a:pos x="68" y="59"/>
              </a:cxn>
              <a:cxn ang="0">
                <a:pos x="68" y="53"/>
              </a:cxn>
              <a:cxn ang="0">
                <a:pos x="68" y="50"/>
              </a:cxn>
              <a:cxn ang="0">
                <a:pos x="65" y="44"/>
              </a:cxn>
              <a:cxn ang="0">
                <a:pos x="62" y="42"/>
              </a:cxn>
              <a:cxn ang="0">
                <a:pos x="59" y="35"/>
              </a:cxn>
              <a:cxn ang="0">
                <a:pos x="56" y="33"/>
              </a:cxn>
              <a:cxn ang="0">
                <a:pos x="51" y="28"/>
              </a:cxn>
              <a:cxn ang="0">
                <a:pos x="48" y="26"/>
              </a:cxn>
              <a:cxn ang="0">
                <a:pos x="42" y="20"/>
              </a:cxn>
              <a:cxn ang="0">
                <a:pos x="37" y="17"/>
              </a:cxn>
              <a:cxn ang="0">
                <a:pos x="28" y="13"/>
              </a:cxn>
              <a:cxn ang="0">
                <a:pos x="25" y="11"/>
              </a:cxn>
              <a:cxn ang="0">
                <a:pos x="14" y="6"/>
              </a:cxn>
              <a:cxn ang="0">
                <a:pos x="11" y="4"/>
              </a:cxn>
              <a:cxn ang="0">
                <a:pos x="0" y="0"/>
              </a:cxn>
            </a:cxnLst>
            <a:rect l="0" t="0" r="r" b="b"/>
            <a:pathLst>
              <a:path w="68" h="134">
                <a:moveTo>
                  <a:pt x="0" y="134"/>
                </a:moveTo>
                <a:lnTo>
                  <a:pt x="6" y="132"/>
                </a:lnTo>
                <a:lnTo>
                  <a:pt x="11" y="129"/>
                </a:lnTo>
                <a:lnTo>
                  <a:pt x="17" y="127"/>
                </a:lnTo>
                <a:lnTo>
                  <a:pt x="17" y="127"/>
                </a:lnTo>
                <a:lnTo>
                  <a:pt x="23" y="123"/>
                </a:lnTo>
                <a:lnTo>
                  <a:pt x="25" y="121"/>
                </a:lnTo>
                <a:lnTo>
                  <a:pt x="31" y="118"/>
                </a:lnTo>
                <a:lnTo>
                  <a:pt x="31" y="118"/>
                </a:lnTo>
                <a:lnTo>
                  <a:pt x="34" y="114"/>
                </a:lnTo>
                <a:lnTo>
                  <a:pt x="39" y="112"/>
                </a:lnTo>
                <a:lnTo>
                  <a:pt x="42" y="108"/>
                </a:lnTo>
                <a:lnTo>
                  <a:pt x="42" y="108"/>
                </a:lnTo>
                <a:lnTo>
                  <a:pt x="45" y="107"/>
                </a:lnTo>
                <a:lnTo>
                  <a:pt x="48" y="103"/>
                </a:lnTo>
                <a:lnTo>
                  <a:pt x="51" y="99"/>
                </a:lnTo>
                <a:lnTo>
                  <a:pt x="51" y="99"/>
                </a:lnTo>
                <a:lnTo>
                  <a:pt x="54" y="97"/>
                </a:lnTo>
                <a:lnTo>
                  <a:pt x="56" y="94"/>
                </a:lnTo>
                <a:lnTo>
                  <a:pt x="59" y="90"/>
                </a:lnTo>
                <a:lnTo>
                  <a:pt x="59" y="90"/>
                </a:lnTo>
                <a:lnTo>
                  <a:pt x="62" y="86"/>
                </a:lnTo>
                <a:lnTo>
                  <a:pt x="62" y="85"/>
                </a:lnTo>
                <a:lnTo>
                  <a:pt x="65" y="81"/>
                </a:lnTo>
                <a:lnTo>
                  <a:pt x="65" y="81"/>
                </a:lnTo>
                <a:lnTo>
                  <a:pt x="65" y="77"/>
                </a:lnTo>
                <a:lnTo>
                  <a:pt x="68" y="75"/>
                </a:lnTo>
                <a:lnTo>
                  <a:pt x="68" y="72"/>
                </a:lnTo>
                <a:lnTo>
                  <a:pt x="68" y="72"/>
                </a:lnTo>
                <a:lnTo>
                  <a:pt x="68" y="68"/>
                </a:lnTo>
                <a:lnTo>
                  <a:pt x="68" y="66"/>
                </a:lnTo>
                <a:lnTo>
                  <a:pt x="68" y="63"/>
                </a:lnTo>
                <a:lnTo>
                  <a:pt x="68" y="63"/>
                </a:lnTo>
                <a:lnTo>
                  <a:pt x="68" y="59"/>
                </a:lnTo>
                <a:lnTo>
                  <a:pt x="68" y="57"/>
                </a:lnTo>
                <a:lnTo>
                  <a:pt x="68" y="53"/>
                </a:lnTo>
                <a:lnTo>
                  <a:pt x="68" y="53"/>
                </a:lnTo>
                <a:lnTo>
                  <a:pt x="68" y="50"/>
                </a:lnTo>
                <a:lnTo>
                  <a:pt x="65" y="48"/>
                </a:lnTo>
                <a:lnTo>
                  <a:pt x="65" y="44"/>
                </a:lnTo>
                <a:lnTo>
                  <a:pt x="65" y="44"/>
                </a:lnTo>
                <a:lnTo>
                  <a:pt x="62" y="42"/>
                </a:lnTo>
                <a:lnTo>
                  <a:pt x="62" y="39"/>
                </a:lnTo>
                <a:lnTo>
                  <a:pt x="59" y="35"/>
                </a:lnTo>
                <a:lnTo>
                  <a:pt x="59" y="35"/>
                </a:lnTo>
                <a:lnTo>
                  <a:pt x="56" y="33"/>
                </a:lnTo>
                <a:lnTo>
                  <a:pt x="54" y="30"/>
                </a:lnTo>
                <a:lnTo>
                  <a:pt x="51" y="28"/>
                </a:lnTo>
                <a:lnTo>
                  <a:pt x="51" y="28"/>
                </a:lnTo>
                <a:lnTo>
                  <a:pt x="48" y="26"/>
                </a:lnTo>
                <a:lnTo>
                  <a:pt x="45" y="22"/>
                </a:lnTo>
                <a:lnTo>
                  <a:pt x="42" y="20"/>
                </a:lnTo>
                <a:lnTo>
                  <a:pt x="42" y="20"/>
                </a:lnTo>
                <a:lnTo>
                  <a:pt x="37" y="17"/>
                </a:lnTo>
                <a:lnTo>
                  <a:pt x="34" y="15"/>
                </a:lnTo>
                <a:lnTo>
                  <a:pt x="28" y="13"/>
                </a:lnTo>
                <a:lnTo>
                  <a:pt x="28" y="13"/>
                </a:lnTo>
                <a:lnTo>
                  <a:pt x="25" y="11"/>
                </a:lnTo>
                <a:lnTo>
                  <a:pt x="20" y="8"/>
                </a:lnTo>
                <a:lnTo>
                  <a:pt x="14" y="6"/>
                </a:lnTo>
                <a:lnTo>
                  <a:pt x="14" y="6"/>
                </a:lnTo>
                <a:lnTo>
                  <a:pt x="11" y="4"/>
                </a:lnTo>
                <a:lnTo>
                  <a:pt x="6"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5" name="Freeform 349"/>
          <p:cNvSpPr/>
          <p:nvPr/>
        </p:nvSpPr>
        <p:spPr bwMode="auto">
          <a:xfrm>
            <a:off x="5953793" y="4057657"/>
            <a:ext cx="60042" cy="52233"/>
          </a:xfrm>
          <a:custGeom>
            <a:avLst/>
            <a:gdLst/>
            <a:ahLst/>
            <a:cxnLst>
              <a:cxn ang="0">
                <a:pos x="0" y="35"/>
              </a:cxn>
              <a:cxn ang="0">
                <a:pos x="28" y="0"/>
              </a:cxn>
              <a:cxn ang="0">
                <a:pos x="45" y="15"/>
              </a:cxn>
              <a:cxn ang="0">
                <a:pos x="0" y="35"/>
              </a:cxn>
            </a:cxnLst>
            <a:rect l="0" t="0" r="r" b="b"/>
            <a:pathLst>
              <a:path w="45" h="35">
                <a:moveTo>
                  <a:pt x="0" y="35"/>
                </a:moveTo>
                <a:lnTo>
                  <a:pt x="28" y="0"/>
                </a:lnTo>
                <a:lnTo>
                  <a:pt x="45" y="15"/>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6" name="Freeform 350"/>
          <p:cNvSpPr/>
          <p:nvPr/>
        </p:nvSpPr>
        <p:spPr bwMode="auto">
          <a:xfrm>
            <a:off x="5953793" y="4080042"/>
            <a:ext cx="82725" cy="29847"/>
          </a:xfrm>
          <a:custGeom>
            <a:avLst/>
            <a:gdLst/>
            <a:ahLst/>
            <a:cxnLst>
              <a:cxn ang="0">
                <a:pos x="0" y="20"/>
              </a:cxn>
              <a:cxn ang="0">
                <a:pos x="62" y="15"/>
              </a:cxn>
              <a:cxn ang="0">
                <a:pos x="45" y="0"/>
              </a:cxn>
              <a:cxn ang="0">
                <a:pos x="0" y="20"/>
              </a:cxn>
            </a:cxnLst>
            <a:rect l="0" t="0" r="r" b="b"/>
            <a:pathLst>
              <a:path w="62" h="20">
                <a:moveTo>
                  <a:pt x="0" y="20"/>
                </a:moveTo>
                <a:lnTo>
                  <a:pt x="62" y="15"/>
                </a:lnTo>
                <a:lnTo>
                  <a:pt x="45" y="0"/>
                </a:lnTo>
                <a:lnTo>
                  <a:pt x="0" y="2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7" name="Freeform 351"/>
          <p:cNvSpPr/>
          <p:nvPr/>
        </p:nvSpPr>
        <p:spPr bwMode="auto">
          <a:xfrm>
            <a:off x="6330058" y="3574129"/>
            <a:ext cx="751196" cy="826773"/>
          </a:xfrm>
          <a:custGeom>
            <a:avLst/>
            <a:gdLst/>
            <a:ahLst/>
            <a:cxnLst>
              <a:cxn ang="0">
                <a:pos x="563" y="533"/>
              </a:cxn>
              <a:cxn ang="0">
                <a:pos x="560" y="497"/>
              </a:cxn>
              <a:cxn ang="0">
                <a:pos x="558" y="478"/>
              </a:cxn>
              <a:cxn ang="0">
                <a:pos x="552" y="442"/>
              </a:cxn>
              <a:cxn ang="0">
                <a:pos x="546" y="423"/>
              </a:cxn>
              <a:cxn ang="0">
                <a:pos x="538" y="389"/>
              </a:cxn>
              <a:cxn ang="0">
                <a:pos x="532" y="372"/>
              </a:cxn>
              <a:cxn ang="0">
                <a:pos x="518" y="337"/>
              </a:cxn>
              <a:cxn ang="0">
                <a:pos x="510" y="321"/>
              </a:cxn>
              <a:cxn ang="0">
                <a:pos x="493" y="289"/>
              </a:cxn>
              <a:cxn ang="0">
                <a:pos x="484" y="273"/>
              </a:cxn>
              <a:cxn ang="0">
                <a:pos x="465" y="244"/>
              </a:cxn>
              <a:cxn ang="0">
                <a:pos x="456" y="229"/>
              </a:cxn>
              <a:cxn ang="0">
                <a:pos x="434" y="201"/>
              </a:cxn>
              <a:cxn ang="0">
                <a:pos x="422" y="187"/>
              </a:cxn>
              <a:cxn ang="0">
                <a:pos x="397" y="161"/>
              </a:cxn>
              <a:cxn ang="0">
                <a:pos x="383" y="148"/>
              </a:cxn>
              <a:cxn ang="0">
                <a:pos x="358" y="126"/>
              </a:cxn>
              <a:cxn ang="0">
                <a:pos x="343" y="115"/>
              </a:cxn>
              <a:cxn ang="0">
                <a:pos x="312" y="93"/>
              </a:cxn>
              <a:cxn ang="0">
                <a:pos x="298" y="84"/>
              </a:cxn>
              <a:cxn ang="0">
                <a:pos x="267" y="66"/>
              </a:cxn>
              <a:cxn ang="0">
                <a:pos x="250" y="57"/>
              </a:cxn>
              <a:cxn ang="0">
                <a:pos x="217" y="42"/>
              </a:cxn>
              <a:cxn ang="0">
                <a:pos x="200" y="36"/>
              </a:cxn>
              <a:cxn ang="0">
                <a:pos x="166" y="24"/>
              </a:cxn>
              <a:cxn ang="0">
                <a:pos x="149" y="18"/>
              </a:cxn>
              <a:cxn ang="0">
                <a:pos x="112" y="11"/>
              </a:cxn>
              <a:cxn ang="0">
                <a:pos x="93" y="7"/>
              </a:cxn>
              <a:cxn ang="0">
                <a:pos x="56" y="2"/>
              </a:cxn>
              <a:cxn ang="0">
                <a:pos x="36" y="0"/>
              </a:cxn>
              <a:cxn ang="0">
                <a:pos x="0" y="0"/>
              </a:cxn>
            </a:cxnLst>
            <a:rect l="0" t="0" r="r" b="b"/>
            <a:pathLst>
              <a:path w="563" h="554">
                <a:moveTo>
                  <a:pt x="563" y="554"/>
                </a:moveTo>
                <a:lnTo>
                  <a:pt x="563" y="533"/>
                </a:lnTo>
                <a:lnTo>
                  <a:pt x="560" y="515"/>
                </a:lnTo>
                <a:lnTo>
                  <a:pt x="560" y="497"/>
                </a:lnTo>
                <a:lnTo>
                  <a:pt x="560" y="497"/>
                </a:lnTo>
                <a:lnTo>
                  <a:pt x="558" y="478"/>
                </a:lnTo>
                <a:lnTo>
                  <a:pt x="555" y="460"/>
                </a:lnTo>
                <a:lnTo>
                  <a:pt x="552" y="442"/>
                </a:lnTo>
                <a:lnTo>
                  <a:pt x="552" y="442"/>
                </a:lnTo>
                <a:lnTo>
                  <a:pt x="546" y="423"/>
                </a:lnTo>
                <a:lnTo>
                  <a:pt x="543" y="407"/>
                </a:lnTo>
                <a:lnTo>
                  <a:pt x="538" y="389"/>
                </a:lnTo>
                <a:lnTo>
                  <a:pt x="538" y="389"/>
                </a:lnTo>
                <a:lnTo>
                  <a:pt x="532" y="372"/>
                </a:lnTo>
                <a:lnTo>
                  <a:pt x="524" y="354"/>
                </a:lnTo>
                <a:lnTo>
                  <a:pt x="518" y="337"/>
                </a:lnTo>
                <a:lnTo>
                  <a:pt x="518" y="337"/>
                </a:lnTo>
                <a:lnTo>
                  <a:pt x="510" y="321"/>
                </a:lnTo>
                <a:lnTo>
                  <a:pt x="504" y="306"/>
                </a:lnTo>
                <a:lnTo>
                  <a:pt x="493" y="289"/>
                </a:lnTo>
                <a:lnTo>
                  <a:pt x="493" y="289"/>
                </a:lnTo>
                <a:lnTo>
                  <a:pt x="484" y="273"/>
                </a:lnTo>
                <a:lnTo>
                  <a:pt x="476" y="258"/>
                </a:lnTo>
                <a:lnTo>
                  <a:pt x="465" y="244"/>
                </a:lnTo>
                <a:lnTo>
                  <a:pt x="465" y="244"/>
                </a:lnTo>
                <a:lnTo>
                  <a:pt x="456" y="229"/>
                </a:lnTo>
                <a:lnTo>
                  <a:pt x="445" y="214"/>
                </a:lnTo>
                <a:lnTo>
                  <a:pt x="434" y="201"/>
                </a:lnTo>
                <a:lnTo>
                  <a:pt x="434" y="201"/>
                </a:lnTo>
                <a:lnTo>
                  <a:pt x="422" y="187"/>
                </a:lnTo>
                <a:lnTo>
                  <a:pt x="408" y="174"/>
                </a:lnTo>
                <a:lnTo>
                  <a:pt x="397" y="161"/>
                </a:lnTo>
                <a:lnTo>
                  <a:pt x="397" y="161"/>
                </a:lnTo>
                <a:lnTo>
                  <a:pt x="383" y="148"/>
                </a:lnTo>
                <a:lnTo>
                  <a:pt x="372" y="137"/>
                </a:lnTo>
                <a:lnTo>
                  <a:pt x="358" y="126"/>
                </a:lnTo>
                <a:lnTo>
                  <a:pt x="358" y="126"/>
                </a:lnTo>
                <a:lnTo>
                  <a:pt x="343" y="115"/>
                </a:lnTo>
                <a:lnTo>
                  <a:pt x="329" y="104"/>
                </a:lnTo>
                <a:lnTo>
                  <a:pt x="312" y="93"/>
                </a:lnTo>
                <a:lnTo>
                  <a:pt x="312" y="93"/>
                </a:lnTo>
                <a:lnTo>
                  <a:pt x="298" y="84"/>
                </a:lnTo>
                <a:lnTo>
                  <a:pt x="281" y="75"/>
                </a:lnTo>
                <a:lnTo>
                  <a:pt x="267" y="66"/>
                </a:lnTo>
                <a:lnTo>
                  <a:pt x="267" y="66"/>
                </a:lnTo>
                <a:lnTo>
                  <a:pt x="250" y="57"/>
                </a:lnTo>
                <a:lnTo>
                  <a:pt x="234" y="49"/>
                </a:lnTo>
                <a:lnTo>
                  <a:pt x="217" y="42"/>
                </a:lnTo>
                <a:lnTo>
                  <a:pt x="217" y="42"/>
                </a:lnTo>
                <a:lnTo>
                  <a:pt x="200" y="36"/>
                </a:lnTo>
                <a:lnTo>
                  <a:pt x="183" y="29"/>
                </a:lnTo>
                <a:lnTo>
                  <a:pt x="166" y="24"/>
                </a:lnTo>
                <a:lnTo>
                  <a:pt x="166" y="24"/>
                </a:lnTo>
                <a:lnTo>
                  <a:pt x="149" y="18"/>
                </a:lnTo>
                <a:lnTo>
                  <a:pt x="129" y="14"/>
                </a:lnTo>
                <a:lnTo>
                  <a:pt x="112" y="11"/>
                </a:lnTo>
                <a:lnTo>
                  <a:pt x="112" y="11"/>
                </a:lnTo>
                <a:lnTo>
                  <a:pt x="93" y="7"/>
                </a:lnTo>
                <a:lnTo>
                  <a:pt x="76" y="3"/>
                </a:lnTo>
                <a:lnTo>
                  <a:pt x="56" y="2"/>
                </a:lnTo>
                <a:lnTo>
                  <a:pt x="56" y="2"/>
                </a:lnTo>
                <a:lnTo>
                  <a:pt x="36"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8" name="Freeform 352"/>
          <p:cNvSpPr/>
          <p:nvPr/>
        </p:nvSpPr>
        <p:spPr bwMode="auto">
          <a:xfrm>
            <a:off x="7043894" y="4345684"/>
            <a:ext cx="37360" cy="55218"/>
          </a:xfrm>
          <a:custGeom>
            <a:avLst/>
            <a:gdLst/>
            <a:ahLst/>
            <a:cxnLst>
              <a:cxn ang="0">
                <a:pos x="28" y="37"/>
              </a:cxn>
              <a:cxn ang="0">
                <a:pos x="0" y="0"/>
              </a:cxn>
              <a:cxn ang="0">
                <a:pos x="28" y="0"/>
              </a:cxn>
              <a:cxn ang="0">
                <a:pos x="28" y="37"/>
              </a:cxn>
            </a:cxnLst>
            <a:rect l="0" t="0" r="r" b="b"/>
            <a:pathLst>
              <a:path w="28" h="37">
                <a:moveTo>
                  <a:pt x="28" y="37"/>
                </a:moveTo>
                <a:lnTo>
                  <a:pt x="0" y="0"/>
                </a:lnTo>
                <a:lnTo>
                  <a:pt x="28" y="0"/>
                </a:lnTo>
                <a:lnTo>
                  <a:pt x="28"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9" name="Freeform 353"/>
          <p:cNvSpPr/>
          <p:nvPr/>
        </p:nvSpPr>
        <p:spPr bwMode="auto">
          <a:xfrm>
            <a:off x="7081254" y="4345684"/>
            <a:ext cx="34691" cy="55218"/>
          </a:xfrm>
          <a:custGeom>
            <a:avLst/>
            <a:gdLst/>
            <a:ahLst/>
            <a:cxnLst>
              <a:cxn ang="0">
                <a:pos x="0" y="37"/>
              </a:cxn>
              <a:cxn ang="0">
                <a:pos x="26" y="0"/>
              </a:cxn>
              <a:cxn ang="0">
                <a:pos x="0" y="0"/>
              </a:cxn>
              <a:cxn ang="0">
                <a:pos x="0" y="37"/>
              </a:cxn>
            </a:cxnLst>
            <a:rect l="0" t="0" r="r" b="b"/>
            <a:pathLst>
              <a:path w="26" h="37">
                <a:moveTo>
                  <a:pt x="0" y="37"/>
                </a:moveTo>
                <a:lnTo>
                  <a:pt x="26" y="0"/>
                </a:lnTo>
                <a:lnTo>
                  <a:pt x="0" y="0"/>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0" name="Line 354"/>
          <p:cNvSpPr>
            <a:spLocks noChangeShapeType="1"/>
          </p:cNvSpPr>
          <p:nvPr/>
        </p:nvSpPr>
        <p:spPr bwMode="auto">
          <a:xfrm>
            <a:off x="2942338" y="4454627"/>
            <a:ext cx="373329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1" name="Freeform 355"/>
          <p:cNvSpPr/>
          <p:nvPr/>
        </p:nvSpPr>
        <p:spPr bwMode="auto">
          <a:xfrm>
            <a:off x="6603584" y="4438211"/>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2" name="Freeform 356"/>
          <p:cNvSpPr/>
          <p:nvPr/>
        </p:nvSpPr>
        <p:spPr bwMode="auto">
          <a:xfrm>
            <a:off x="6603584" y="4463582"/>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3" name="Line 357"/>
          <p:cNvSpPr>
            <a:spLocks noChangeShapeType="1"/>
          </p:cNvSpPr>
          <p:nvPr/>
        </p:nvSpPr>
        <p:spPr bwMode="auto">
          <a:xfrm>
            <a:off x="2931664" y="4630727"/>
            <a:ext cx="37399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4" name="Freeform 358"/>
          <p:cNvSpPr/>
          <p:nvPr/>
        </p:nvSpPr>
        <p:spPr bwMode="auto">
          <a:xfrm>
            <a:off x="6600915" y="4602372"/>
            <a:ext cx="70716" cy="28355"/>
          </a:xfrm>
          <a:custGeom>
            <a:avLst/>
            <a:gdLst/>
            <a:ahLst/>
            <a:cxnLst>
              <a:cxn ang="0">
                <a:pos x="53" y="19"/>
              </a:cxn>
              <a:cxn ang="0">
                <a:pos x="0" y="0"/>
              </a:cxn>
              <a:cxn ang="0">
                <a:pos x="0" y="19"/>
              </a:cxn>
              <a:cxn ang="0">
                <a:pos x="53" y="19"/>
              </a:cxn>
            </a:cxnLst>
            <a:rect l="0" t="0" r="r" b="b"/>
            <a:pathLst>
              <a:path w="53" h="19">
                <a:moveTo>
                  <a:pt x="53" y="19"/>
                </a:moveTo>
                <a:lnTo>
                  <a:pt x="0" y="0"/>
                </a:lnTo>
                <a:lnTo>
                  <a:pt x="0" y="19"/>
                </a:lnTo>
                <a:lnTo>
                  <a:pt x="53"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5" name="Freeform 359"/>
          <p:cNvSpPr/>
          <p:nvPr/>
        </p:nvSpPr>
        <p:spPr bwMode="auto">
          <a:xfrm>
            <a:off x="6600915" y="4630727"/>
            <a:ext cx="70716" cy="26863"/>
          </a:xfrm>
          <a:custGeom>
            <a:avLst/>
            <a:gdLst/>
            <a:ahLst/>
            <a:cxnLst>
              <a:cxn ang="0">
                <a:pos x="53" y="0"/>
              </a:cxn>
              <a:cxn ang="0">
                <a:pos x="0" y="18"/>
              </a:cxn>
              <a:cxn ang="0">
                <a:pos x="0" y="0"/>
              </a:cxn>
              <a:cxn ang="0">
                <a:pos x="53" y="0"/>
              </a:cxn>
            </a:cxnLst>
            <a:rect l="0" t="0" r="r" b="b"/>
            <a:pathLst>
              <a:path w="53" h="18">
                <a:moveTo>
                  <a:pt x="53" y="0"/>
                </a:moveTo>
                <a:lnTo>
                  <a:pt x="0" y="18"/>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6" name="Line 360"/>
          <p:cNvSpPr>
            <a:spLocks noChangeShapeType="1"/>
          </p:cNvSpPr>
          <p:nvPr/>
        </p:nvSpPr>
        <p:spPr bwMode="auto">
          <a:xfrm>
            <a:off x="6833079" y="4460597"/>
            <a:ext cx="17345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7" name="Freeform 361"/>
          <p:cNvSpPr/>
          <p:nvPr/>
        </p:nvSpPr>
        <p:spPr bwMode="auto">
          <a:xfrm>
            <a:off x="6934484" y="4435227"/>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8" name="Freeform 362"/>
          <p:cNvSpPr/>
          <p:nvPr/>
        </p:nvSpPr>
        <p:spPr bwMode="auto">
          <a:xfrm>
            <a:off x="6934484" y="4460597"/>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9" name="Freeform 363"/>
          <p:cNvSpPr/>
          <p:nvPr/>
        </p:nvSpPr>
        <p:spPr bwMode="auto">
          <a:xfrm>
            <a:off x="6851759" y="4496414"/>
            <a:ext cx="222824" cy="122374"/>
          </a:xfrm>
          <a:custGeom>
            <a:avLst/>
            <a:gdLst/>
            <a:ahLst/>
            <a:cxnLst>
              <a:cxn ang="0">
                <a:pos x="6" y="82"/>
              </a:cxn>
              <a:cxn ang="0">
                <a:pos x="14" y="82"/>
              </a:cxn>
              <a:cxn ang="0">
                <a:pos x="17" y="82"/>
              </a:cxn>
              <a:cxn ang="0">
                <a:pos x="26" y="82"/>
              </a:cxn>
              <a:cxn ang="0">
                <a:pos x="31" y="82"/>
              </a:cxn>
              <a:cxn ang="0">
                <a:pos x="40" y="80"/>
              </a:cxn>
              <a:cxn ang="0">
                <a:pos x="43" y="80"/>
              </a:cxn>
              <a:cxn ang="0">
                <a:pos x="51" y="79"/>
              </a:cxn>
              <a:cxn ang="0">
                <a:pos x="57" y="77"/>
              </a:cxn>
              <a:cxn ang="0">
                <a:pos x="65" y="75"/>
              </a:cxn>
              <a:cxn ang="0">
                <a:pos x="68" y="73"/>
              </a:cxn>
              <a:cxn ang="0">
                <a:pos x="76" y="71"/>
              </a:cxn>
              <a:cxn ang="0">
                <a:pos x="82" y="69"/>
              </a:cxn>
              <a:cxn ang="0">
                <a:pos x="91" y="66"/>
              </a:cxn>
              <a:cxn ang="0">
                <a:pos x="93" y="64"/>
              </a:cxn>
              <a:cxn ang="0">
                <a:pos x="102" y="60"/>
              </a:cxn>
              <a:cxn ang="0">
                <a:pos x="105" y="58"/>
              </a:cxn>
              <a:cxn ang="0">
                <a:pos x="113" y="55"/>
              </a:cxn>
              <a:cxn ang="0">
                <a:pos x="116" y="53"/>
              </a:cxn>
              <a:cxn ang="0">
                <a:pos x="121" y="49"/>
              </a:cxn>
              <a:cxn ang="0">
                <a:pos x="124" y="46"/>
              </a:cxn>
              <a:cxn ang="0">
                <a:pos x="133" y="42"/>
              </a:cxn>
              <a:cxn ang="0">
                <a:pos x="136" y="38"/>
              </a:cxn>
              <a:cxn ang="0">
                <a:pos x="141" y="35"/>
              </a:cxn>
              <a:cxn ang="0">
                <a:pos x="144" y="31"/>
              </a:cxn>
              <a:cxn ang="0">
                <a:pos x="150" y="25"/>
              </a:cxn>
              <a:cxn ang="0">
                <a:pos x="150" y="24"/>
              </a:cxn>
              <a:cxn ang="0">
                <a:pos x="155" y="18"/>
              </a:cxn>
              <a:cxn ang="0">
                <a:pos x="158" y="14"/>
              </a:cxn>
              <a:cxn ang="0">
                <a:pos x="161" y="9"/>
              </a:cxn>
              <a:cxn ang="0">
                <a:pos x="164" y="5"/>
              </a:cxn>
              <a:cxn ang="0">
                <a:pos x="167" y="0"/>
              </a:cxn>
            </a:cxnLst>
            <a:rect l="0" t="0" r="r" b="b"/>
            <a:pathLst>
              <a:path w="167" h="82">
                <a:moveTo>
                  <a:pt x="0" y="82"/>
                </a:moveTo>
                <a:lnTo>
                  <a:pt x="6" y="82"/>
                </a:lnTo>
                <a:lnTo>
                  <a:pt x="9" y="82"/>
                </a:lnTo>
                <a:lnTo>
                  <a:pt x="14" y="82"/>
                </a:lnTo>
                <a:lnTo>
                  <a:pt x="14" y="82"/>
                </a:lnTo>
                <a:lnTo>
                  <a:pt x="17" y="82"/>
                </a:lnTo>
                <a:lnTo>
                  <a:pt x="23" y="82"/>
                </a:lnTo>
                <a:lnTo>
                  <a:pt x="26" y="82"/>
                </a:lnTo>
                <a:lnTo>
                  <a:pt x="26" y="82"/>
                </a:lnTo>
                <a:lnTo>
                  <a:pt x="31" y="82"/>
                </a:lnTo>
                <a:lnTo>
                  <a:pt x="34" y="82"/>
                </a:lnTo>
                <a:lnTo>
                  <a:pt x="40" y="80"/>
                </a:lnTo>
                <a:lnTo>
                  <a:pt x="40" y="80"/>
                </a:lnTo>
                <a:lnTo>
                  <a:pt x="43" y="80"/>
                </a:lnTo>
                <a:lnTo>
                  <a:pt x="48" y="79"/>
                </a:lnTo>
                <a:lnTo>
                  <a:pt x="51" y="79"/>
                </a:lnTo>
                <a:lnTo>
                  <a:pt x="51" y="79"/>
                </a:lnTo>
                <a:lnTo>
                  <a:pt x="57" y="77"/>
                </a:lnTo>
                <a:lnTo>
                  <a:pt x="60" y="77"/>
                </a:lnTo>
                <a:lnTo>
                  <a:pt x="65" y="75"/>
                </a:lnTo>
                <a:lnTo>
                  <a:pt x="65" y="75"/>
                </a:lnTo>
                <a:lnTo>
                  <a:pt x="68" y="73"/>
                </a:lnTo>
                <a:lnTo>
                  <a:pt x="74" y="73"/>
                </a:lnTo>
                <a:lnTo>
                  <a:pt x="76" y="71"/>
                </a:lnTo>
                <a:lnTo>
                  <a:pt x="76" y="71"/>
                </a:lnTo>
                <a:lnTo>
                  <a:pt x="82" y="69"/>
                </a:lnTo>
                <a:lnTo>
                  <a:pt x="85" y="68"/>
                </a:lnTo>
                <a:lnTo>
                  <a:pt x="91" y="66"/>
                </a:lnTo>
                <a:lnTo>
                  <a:pt x="91" y="66"/>
                </a:lnTo>
                <a:lnTo>
                  <a:pt x="93" y="64"/>
                </a:lnTo>
                <a:lnTo>
                  <a:pt x="96" y="64"/>
                </a:lnTo>
                <a:lnTo>
                  <a:pt x="102" y="60"/>
                </a:lnTo>
                <a:lnTo>
                  <a:pt x="102" y="60"/>
                </a:lnTo>
                <a:lnTo>
                  <a:pt x="105" y="58"/>
                </a:lnTo>
                <a:lnTo>
                  <a:pt x="107" y="57"/>
                </a:lnTo>
                <a:lnTo>
                  <a:pt x="113" y="55"/>
                </a:lnTo>
                <a:lnTo>
                  <a:pt x="113" y="55"/>
                </a:lnTo>
                <a:lnTo>
                  <a:pt x="116" y="53"/>
                </a:lnTo>
                <a:lnTo>
                  <a:pt x="119" y="51"/>
                </a:lnTo>
                <a:lnTo>
                  <a:pt x="121" y="49"/>
                </a:lnTo>
                <a:lnTo>
                  <a:pt x="121" y="49"/>
                </a:lnTo>
                <a:lnTo>
                  <a:pt x="124" y="46"/>
                </a:lnTo>
                <a:lnTo>
                  <a:pt x="130" y="44"/>
                </a:lnTo>
                <a:lnTo>
                  <a:pt x="133" y="42"/>
                </a:lnTo>
                <a:lnTo>
                  <a:pt x="133" y="42"/>
                </a:lnTo>
                <a:lnTo>
                  <a:pt x="136" y="38"/>
                </a:lnTo>
                <a:lnTo>
                  <a:pt x="138" y="36"/>
                </a:lnTo>
                <a:lnTo>
                  <a:pt x="141" y="35"/>
                </a:lnTo>
                <a:lnTo>
                  <a:pt x="141" y="35"/>
                </a:lnTo>
                <a:lnTo>
                  <a:pt x="144" y="31"/>
                </a:lnTo>
                <a:lnTo>
                  <a:pt x="147" y="29"/>
                </a:lnTo>
                <a:lnTo>
                  <a:pt x="150" y="25"/>
                </a:lnTo>
                <a:lnTo>
                  <a:pt x="150" y="25"/>
                </a:lnTo>
                <a:lnTo>
                  <a:pt x="150" y="24"/>
                </a:lnTo>
                <a:lnTo>
                  <a:pt x="152" y="20"/>
                </a:lnTo>
                <a:lnTo>
                  <a:pt x="155" y="18"/>
                </a:lnTo>
                <a:lnTo>
                  <a:pt x="155" y="18"/>
                </a:lnTo>
                <a:lnTo>
                  <a:pt x="158" y="14"/>
                </a:lnTo>
                <a:lnTo>
                  <a:pt x="158" y="13"/>
                </a:lnTo>
                <a:lnTo>
                  <a:pt x="161" y="9"/>
                </a:lnTo>
                <a:lnTo>
                  <a:pt x="161" y="9"/>
                </a:lnTo>
                <a:lnTo>
                  <a:pt x="164" y="5"/>
                </a:lnTo>
                <a:lnTo>
                  <a:pt x="164" y="3"/>
                </a:lnTo>
                <a:lnTo>
                  <a:pt x="167"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0" name="Freeform 364"/>
          <p:cNvSpPr/>
          <p:nvPr/>
        </p:nvSpPr>
        <p:spPr bwMode="auto">
          <a:xfrm>
            <a:off x="7017209" y="4496414"/>
            <a:ext cx="57374" cy="49248"/>
          </a:xfrm>
          <a:custGeom>
            <a:avLst/>
            <a:gdLst/>
            <a:ahLst/>
            <a:cxnLst>
              <a:cxn ang="0">
                <a:pos x="43" y="0"/>
              </a:cxn>
              <a:cxn ang="0">
                <a:pos x="0" y="29"/>
              </a:cxn>
              <a:cxn ang="0">
                <a:pos x="26" y="33"/>
              </a:cxn>
              <a:cxn ang="0">
                <a:pos x="43" y="0"/>
              </a:cxn>
            </a:cxnLst>
            <a:rect l="0" t="0" r="r" b="b"/>
            <a:pathLst>
              <a:path w="43" h="33">
                <a:moveTo>
                  <a:pt x="43" y="0"/>
                </a:moveTo>
                <a:lnTo>
                  <a:pt x="0" y="29"/>
                </a:lnTo>
                <a:lnTo>
                  <a:pt x="26" y="33"/>
                </a:lnTo>
                <a:lnTo>
                  <a:pt x="4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1" name="Freeform 365"/>
          <p:cNvSpPr/>
          <p:nvPr/>
        </p:nvSpPr>
        <p:spPr bwMode="auto">
          <a:xfrm>
            <a:off x="7051900" y="4496414"/>
            <a:ext cx="37360" cy="56710"/>
          </a:xfrm>
          <a:custGeom>
            <a:avLst/>
            <a:gdLst/>
            <a:ahLst/>
            <a:cxnLst>
              <a:cxn ang="0">
                <a:pos x="17" y="0"/>
              </a:cxn>
              <a:cxn ang="0">
                <a:pos x="28" y="38"/>
              </a:cxn>
              <a:cxn ang="0">
                <a:pos x="0" y="33"/>
              </a:cxn>
              <a:cxn ang="0">
                <a:pos x="17" y="0"/>
              </a:cxn>
            </a:cxnLst>
            <a:rect l="0" t="0" r="r" b="b"/>
            <a:pathLst>
              <a:path w="28" h="38">
                <a:moveTo>
                  <a:pt x="17" y="0"/>
                </a:moveTo>
                <a:lnTo>
                  <a:pt x="28" y="38"/>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2" name="Freeform 366"/>
          <p:cNvSpPr/>
          <p:nvPr/>
        </p:nvSpPr>
        <p:spPr bwMode="auto">
          <a:xfrm>
            <a:off x="7780413" y="5945506"/>
            <a:ext cx="146770" cy="98496"/>
          </a:xfrm>
          <a:custGeom>
            <a:avLst/>
            <a:gdLst/>
            <a:ahLst/>
            <a:cxnLst>
              <a:cxn ang="0">
                <a:pos x="0" y="32"/>
              </a:cxn>
              <a:cxn ang="0">
                <a:pos x="3" y="26"/>
              </a:cxn>
              <a:cxn ang="0">
                <a:pos x="3" y="22"/>
              </a:cxn>
              <a:cxn ang="0">
                <a:pos x="6" y="19"/>
              </a:cxn>
              <a:cxn ang="0">
                <a:pos x="9" y="15"/>
              </a:cxn>
              <a:cxn ang="0">
                <a:pos x="14" y="11"/>
              </a:cxn>
              <a:cxn ang="0">
                <a:pos x="20" y="10"/>
              </a:cxn>
              <a:cxn ang="0">
                <a:pos x="26" y="6"/>
              </a:cxn>
              <a:cxn ang="0">
                <a:pos x="28" y="6"/>
              </a:cxn>
              <a:cxn ang="0">
                <a:pos x="34" y="4"/>
              </a:cxn>
              <a:cxn ang="0">
                <a:pos x="43" y="2"/>
              </a:cxn>
              <a:cxn ang="0">
                <a:pos x="48" y="0"/>
              </a:cxn>
              <a:cxn ang="0">
                <a:pos x="54" y="0"/>
              </a:cxn>
              <a:cxn ang="0">
                <a:pos x="62" y="2"/>
              </a:cxn>
              <a:cxn ang="0">
                <a:pos x="68" y="2"/>
              </a:cxn>
              <a:cxn ang="0">
                <a:pos x="76" y="4"/>
              </a:cxn>
              <a:cxn ang="0">
                <a:pos x="79" y="6"/>
              </a:cxn>
              <a:cxn ang="0">
                <a:pos x="88" y="8"/>
              </a:cxn>
              <a:cxn ang="0">
                <a:pos x="90" y="10"/>
              </a:cxn>
              <a:cxn ang="0">
                <a:pos x="96" y="13"/>
              </a:cxn>
              <a:cxn ang="0">
                <a:pos x="99" y="15"/>
              </a:cxn>
              <a:cxn ang="0">
                <a:pos x="105" y="19"/>
              </a:cxn>
              <a:cxn ang="0">
                <a:pos x="105" y="22"/>
              </a:cxn>
              <a:cxn ang="0">
                <a:pos x="107" y="28"/>
              </a:cxn>
              <a:cxn ang="0">
                <a:pos x="107" y="32"/>
              </a:cxn>
              <a:cxn ang="0">
                <a:pos x="110" y="35"/>
              </a:cxn>
              <a:cxn ang="0">
                <a:pos x="107" y="39"/>
              </a:cxn>
              <a:cxn ang="0">
                <a:pos x="107" y="44"/>
              </a:cxn>
              <a:cxn ang="0">
                <a:pos x="105" y="46"/>
              </a:cxn>
              <a:cxn ang="0">
                <a:pos x="102" y="50"/>
              </a:cxn>
              <a:cxn ang="0">
                <a:pos x="99" y="54"/>
              </a:cxn>
              <a:cxn ang="0">
                <a:pos x="93" y="57"/>
              </a:cxn>
              <a:cxn ang="0">
                <a:pos x="90" y="59"/>
              </a:cxn>
              <a:cxn ang="0">
                <a:pos x="85" y="63"/>
              </a:cxn>
              <a:cxn ang="0">
                <a:pos x="76" y="65"/>
              </a:cxn>
              <a:cxn ang="0">
                <a:pos x="71" y="65"/>
              </a:cxn>
              <a:cxn ang="0">
                <a:pos x="65" y="66"/>
              </a:cxn>
              <a:cxn ang="0">
                <a:pos x="59" y="66"/>
              </a:cxn>
              <a:cxn ang="0">
                <a:pos x="51" y="66"/>
              </a:cxn>
              <a:cxn ang="0">
                <a:pos x="43" y="66"/>
              </a:cxn>
              <a:cxn ang="0">
                <a:pos x="40" y="65"/>
              </a:cxn>
              <a:cxn ang="0">
                <a:pos x="31" y="65"/>
              </a:cxn>
              <a:cxn ang="0">
                <a:pos x="26" y="63"/>
              </a:cxn>
              <a:cxn ang="0">
                <a:pos x="20" y="59"/>
              </a:cxn>
              <a:cxn ang="0">
                <a:pos x="17" y="57"/>
              </a:cxn>
              <a:cxn ang="0">
                <a:pos x="12" y="54"/>
              </a:cxn>
              <a:cxn ang="0">
                <a:pos x="9" y="50"/>
              </a:cxn>
              <a:cxn ang="0">
                <a:pos x="6" y="46"/>
              </a:cxn>
              <a:cxn ang="0">
                <a:pos x="3" y="44"/>
              </a:cxn>
              <a:cxn ang="0">
                <a:pos x="0" y="39"/>
              </a:cxn>
              <a:cxn ang="0">
                <a:pos x="0" y="35"/>
              </a:cxn>
            </a:cxnLst>
            <a:rect l="0" t="0" r="r" b="b"/>
            <a:pathLst>
              <a:path w="110" h="66">
                <a:moveTo>
                  <a:pt x="0" y="33"/>
                </a:moveTo>
                <a:lnTo>
                  <a:pt x="0" y="33"/>
                </a:lnTo>
                <a:lnTo>
                  <a:pt x="0" y="32"/>
                </a:lnTo>
                <a:lnTo>
                  <a:pt x="0" y="32"/>
                </a:lnTo>
                <a:lnTo>
                  <a:pt x="0" y="32"/>
                </a:lnTo>
                <a:lnTo>
                  <a:pt x="0" y="30"/>
                </a:lnTo>
                <a:lnTo>
                  <a:pt x="0" y="28"/>
                </a:lnTo>
                <a:lnTo>
                  <a:pt x="0" y="28"/>
                </a:lnTo>
                <a:lnTo>
                  <a:pt x="0" y="28"/>
                </a:lnTo>
                <a:lnTo>
                  <a:pt x="3" y="26"/>
                </a:lnTo>
                <a:lnTo>
                  <a:pt x="3" y="26"/>
                </a:lnTo>
                <a:lnTo>
                  <a:pt x="3" y="24"/>
                </a:lnTo>
                <a:lnTo>
                  <a:pt x="3" y="24"/>
                </a:lnTo>
                <a:lnTo>
                  <a:pt x="3" y="22"/>
                </a:lnTo>
                <a:lnTo>
                  <a:pt x="3" y="22"/>
                </a:lnTo>
                <a:lnTo>
                  <a:pt x="6" y="21"/>
                </a:lnTo>
                <a:lnTo>
                  <a:pt x="6" y="21"/>
                </a:lnTo>
                <a:lnTo>
                  <a:pt x="6" y="21"/>
                </a:lnTo>
                <a:lnTo>
                  <a:pt x="6" y="19"/>
                </a:lnTo>
                <a:lnTo>
                  <a:pt x="6" y="19"/>
                </a:lnTo>
                <a:lnTo>
                  <a:pt x="6" y="19"/>
                </a:lnTo>
                <a:lnTo>
                  <a:pt x="9" y="17"/>
                </a:lnTo>
                <a:lnTo>
                  <a:pt x="9" y="17"/>
                </a:lnTo>
                <a:lnTo>
                  <a:pt x="9" y="15"/>
                </a:lnTo>
                <a:lnTo>
                  <a:pt x="9" y="15"/>
                </a:lnTo>
                <a:lnTo>
                  <a:pt x="12" y="15"/>
                </a:lnTo>
                <a:lnTo>
                  <a:pt x="12" y="13"/>
                </a:lnTo>
                <a:lnTo>
                  <a:pt x="12" y="13"/>
                </a:lnTo>
                <a:lnTo>
                  <a:pt x="12" y="13"/>
                </a:lnTo>
                <a:lnTo>
                  <a:pt x="14" y="11"/>
                </a:lnTo>
                <a:lnTo>
                  <a:pt x="14" y="11"/>
                </a:lnTo>
                <a:lnTo>
                  <a:pt x="17" y="11"/>
                </a:lnTo>
                <a:lnTo>
                  <a:pt x="17" y="11"/>
                </a:lnTo>
                <a:lnTo>
                  <a:pt x="17" y="10"/>
                </a:lnTo>
                <a:lnTo>
                  <a:pt x="20" y="10"/>
                </a:lnTo>
                <a:lnTo>
                  <a:pt x="20" y="8"/>
                </a:lnTo>
                <a:lnTo>
                  <a:pt x="20" y="8"/>
                </a:lnTo>
                <a:lnTo>
                  <a:pt x="23" y="8"/>
                </a:lnTo>
                <a:lnTo>
                  <a:pt x="23" y="8"/>
                </a:lnTo>
                <a:lnTo>
                  <a:pt x="26" y="6"/>
                </a:lnTo>
                <a:lnTo>
                  <a:pt x="26" y="6"/>
                </a:lnTo>
                <a:lnTo>
                  <a:pt x="26" y="6"/>
                </a:lnTo>
                <a:lnTo>
                  <a:pt x="28" y="6"/>
                </a:lnTo>
                <a:lnTo>
                  <a:pt x="28" y="6"/>
                </a:lnTo>
                <a:lnTo>
                  <a:pt x="28" y="6"/>
                </a:lnTo>
                <a:lnTo>
                  <a:pt x="31" y="4"/>
                </a:lnTo>
                <a:lnTo>
                  <a:pt x="31" y="4"/>
                </a:lnTo>
                <a:lnTo>
                  <a:pt x="34" y="4"/>
                </a:lnTo>
                <a:lnTo>
                  <a:pt x="34" y="4"/>
                </a:lnTo>
                <a:lnTo>
                  <a:pt x="34" y="4"/>
                </a:lnTo>
                <a:lnTo>
                  <a:pt x="37" y="2"/>
                </a:lnTo>
                <a:lnTo>
                  <a:pt x="40" y="2"/>
                </a:lnTo>
                <a:lnTo>
                  <a:pt x="40" y="2"/>
                </a:lnTo>
                <a:lnTo>
                  <a:pt x="40" y="2"/>
                </a:lnTo>
                <a:lnTo>
                  <a:pt x="43" y="2"/>
                </a:lnTo>
                <a:lnTo>
                  <a:pt x="43" y="2"/>
                </a:lnTo>
                <a:lnTo>
                  <a:pt x="43" y="2"/>
                </a:lnTo>
                <a:lnTo>
                  <a:pt x="45" y="2"/>
                </a:lnTo>
                <a:lnTo>
                  <a:pt x="48" y="2"/>
                </a:lnTo>
                <a:lnTo>
                  <a:pt x="48" y="0"/>
                </a:lnTo>
                <a:lnTo>
                  <a:pt x="48" y="0"/>
                </a:lnTo>
                <a:lnTo>
                  <a:pt x="51" y="0"/>
                </a:lnTo>
                <a:lnTo>
                  <a:pt x="54" y="0"/>
                </a:lnTo>
                <a:lnTo>
                  <a:pt x="54" y="0"/>
                </a:lnTo>
                <a:lnTo>
                  <a:pt x="54" y="0"/>
                </a:lnTo>
                <a:lnTo>
                  <a:pt x="57" y="0"/>
                </a:lnTo>
                <a:lnTo>
                  <a:pt x="59" y="0"/>
                </a:lnTo>
                <a:lnTo>
                  <a:pt x="59" y="0"/>
                </a:lnTo>
                <a:lnTo>
                  <a:pt x="59" y="0"/>
                </a:lnTo>
                <a:lnTo>
                  <a:pt x="62" y="2"/>
                </a:lnTo>
                <a:lnTo>
                  <a:pt x="65" y="2"/>
                </a:lnTo>
                <a:lnTo>
                  <a:pt x="65" y="2"/>
                </a:lnTo>
                <a:lnTo>
                  <a:pt x="65" y="2"/>
                </a:lnTo>
                <a:lnTo>
                  <a:pt x="68" y="2"/>
                </a:lnTo>
                <a:lnTo>
                  <a:pt x="68" y="2"/>
                </a:lnTo>
                <a:lnTo>
                  <a:pt x="71" y="2"/>
                </a:lnTo>
                <a:lnTo>
                  <a:pt x="71" y="2"/>
                </a:lnTo>
                <a:lnTo>
                  <a:pt x="74" y="2"/>
                </a:lnTo>
                <a:lnTo>
                  <a:pt x="74" y="4"/>
                </a:lnTo>
                <a:lnTo>
                  <a:pt x="76" y="4"/>
                </a:lnTo>
                <a:lnTo>
                  <a:pt x="76" y="4"/>
                </a:lnTo>
                <a:lnTo>
                  <a:pt x="76" y="4"/>
                </a:lnTo>
                <a:lnTo>
                  <a:pt x="79" y="4"/>
                </a:lnTo>
                <a:lnTo>
                  <a:pt x="79" y="6"/>
                </a:lnTo>
                <a:lnTo>
                  <a:pt x="79" y="6"/>
                </a:lnTo>
                <a:lnTo>
                  <a:pt x="82" y="6"/>
                </a:lnTo>
                <a:lnTo>
                  <a:pt x="85" y="6"/>
                </a:lnTo>
                <a:lnTo>
                  <a:pt x="85" y="6"/>
                </a:lnTo>
                <a:lnTo>
                  <a:pt x="85" y="6"/>
                </a:lnTo>
                <a:lnTo>
                  <a:pt x="88" y="8"/>
                </a:lnTo>
                <a:lnTo>
                  <a:pt x="88" y="8"/>
                </a:lnTo>
                <a:lnTo>
                  <a:pt x="90" y="8"/>
                </a:lnTo>
                <a:lnTo>
                  <a:pt x="90" y="8"/>
                </a:lnTo>
                <a:lnTo>
                  <a:pt x="90" y="10"/>
                </a:lnTo>
                <a:lnTo>
                  <a:pt x="90" y="10"/>
                </a:lnTo>
                <a:lnTo>
                  <a:pt x="93" y="11"/>
                </a:lnTo>
                <a:lnTo>
                  <a:pt x="93" y="11"/>
                </a:lnTo>
                <a:lnTo>
                  <a:pt x="93" y="11"/>
                </a:lnTo>
                <a:lnTo>
                  <a:pt x="96" y="11"/>
                </a:lnTo>
                <a:lnTo>
                  <a:pt x="96" y="13"/>
                </a:lnTo>
                <a:lnTo>
                  <a:pt x="96" y="13"/>
                </a:lnTo>
                <a:lnTo>
                  <a:pt x="99" y="13"/>
                </a:lnTo>
                <a:lnTo>
                  <a:pt x="99" y="15"/>
                </a:lnTo>
                <a:lnTo>
                  <a:pt x="99" y="15"/>
                </a:lnTo>
                <a:lnTo>
                  <a:pt x="99" y="15"/>
                </a:lnTo>
                <a:lnTo>
                  <a:pt x="102" y="17"/>
                </a:lnTo>
                <a:lnTo>
                  <a:pt x="102" y="17"/>
                </a:lnTo>
                <a:lnTo>
                  <a:pt x="102" y="19"/>
                </a:lnTo>
                <a:lnTo>
                  <a:pt x="102" y="19"/>
                </a:lnTo>
                <a:lnTo>
                  <a:pt x="105" y="19"/>
                </a:lnTo>
                <a:lnTo>
                  <a:pt x="105" y="21"/>
                </a:lnTo>
                <a:lnTo>
                  <a:pt x="105" y="21"/>
                </a:lnTo>
                <a:lnTo>
                  <a:pt x="105" y="21"/>
                </a:lnTo>
                <a:lnTo>
                  <a:pt x="105" y="22"/>
                </a:lnTo>
                <a:lnTo>
                  <a:pt x="105" y="22"/>
                </a:lnTo>
                <a:lnTo>
                  <a:pt x="107" y="24"/>
                </a:lnTo>
                <a:lnTo>
                  <a:pt x="107" y="24"/>
                </a:lnTo>
                <a:lnTo>
                  <a:pt x="107" y="26"/>
                </a:lnTo>
                <a:lnTo>
                  <a:pt x="107" y="26"/>
                </a:lnTo>
                <a:lnTo>
                  <a:pt x="107" y="28"/>
                </a:lnTo>
                <a:lnTo>
                  <a:pt x="107" y="28"/>
                </a:lnTo>
                <a:lnTo>
                  <a:pt x="107" y="28"/>
                </a:lnTo>
                <a:lnTo>
                  <a:pt x="107" y="30"/>
                </a:lnTo>
                <a:lnTo>
                  <a:pt x="107" y="32"/>
                </a:lnTo>
                <a:lnTo>
                  <a:pt x="107" y="32"/>
                </a:lnTo>
                <a:lnTo>
                  <a:pt x="110" y="32"/>
                </a:lnTo>
                <a:lnTo>
                  <a:pt x="110" y="33"/>
                </a:lnTo>
                <a:lnTo>
                  <a:pt x="110" y="33"/>
                </a:lnTo>
                <a:lnTo>
                  <a:pt x="110" y="33"/>
                </a:lnTo>
                <a:lnTo>
                  <a:pt x="110" y="35"/>
                </a:lnTo>
                <a:lnTo>
                  <a:pt x="110" y="37"/>
                </a:lnTo>
                <a:lnTo>
                  <a:pt x="107" y="37"/>
                </a:lnTo>
                <a:lnTo>
                  <a:pt x="107" y="37"/>
                </a:lnTo>
                <a:lnTo>
                  <a:pt x="107" y="39"/>
                </a:lnTo>
                <a:lnTo>
                  <a:pt x="107" y="39"/>
                </a:lnTo>
                <a:lnTo>
                  <a:pt x="107" y="41"/>
                </a:lnTo>
                <a:lnTo>
                  <a:pt x="107" y="41"/>
                </a:lnTo>
                <a:lnTo>
                  <a:pt x="107" y="41"/>
                </a:lnTo>
                <a:lnTo>
                  <a:pt x="107" y="43"/>
                </a:lnTo>
                <a:lnTo>
                  <a:pt x="107" y="44"/>
                </a:lnTo>
                <a:lnTo>
                  <a:pt x="107" y="44"/>
                </a:lnTo>
                <a:lnTo>
                  <a:pt x="105" y="44"/>
                </a:lnTo>
                <a:lnTo>
                  <a:pt x="105" y="46"/>
                </a:lnTo>
                <a:lnTo>
                  <a:pt x="105" y="46"/>
                </a:lnTo>
                <a:lnTo>
                  <a:pt x="105" y="46"/>
                </a:lnTo>
                <a:lnTo>
                  <a:pt x="105" y="48"/>
                </a:lnTo>
                <a:lnTo>
                  <a:pt x="105" y="48"/>
                </a:lnTo>
                <a:lnTo>
                  <a:pt x="102" y="50"/>
                </a:lnTo>
                <a:lnTo>
                  <a:pt x="102" y="50"/>
                </a:lnTo>
                <a:lnTo>
                  <a:pt x="102" y="50"/>
                </a:lnTo>
                <a:lnTo>
                  <a:pt x="102" y="52"/>
                </a:lnTo>
                <a:lnTo>
                  <a:pt x="99" y="52"/>
                </a:lnTo>
                <a:lnTo>
                  <a:pt x="99" y="52"/>
                </a:lnTo>
                <a:lnTo>
                  <a:pt x="99" y="54"/>
                </a:lnTo>
                <a:lnTo>
                  <a:pt x="99" y="54"/>
                </a:lnTo>
                <a:lnTo>
                  <a:pt x="96" y="55"/>
                </a:lnTo>
                <a:lnTo>
                  <a:pt x="96" y="55"/>
                </a:lnTo>
                <a:lnTo>
                  <a:pt x="96" y="55"/>
                </a:lnTo>
                <a:lnTo>
                  <a:pt x="93" y="57"/>
                </a:lnTo>
                <a:lnTo>
                  <a:pt x="93" y="57"/>
                </a:lnTo>
                <a:lnTo>
                  <a:pt x="93" y="57"/>
                </a:lnTo>
                <a:lnTo>
                  <a:pt x="90" y="57"/>
                </a:lnTo>
                <a:lnTo>
                  <a:pt x="90" y="59"/>
                </a:lnTo>
                <a:lnTo>
                  <a:pt x="90" y="59"/>
                </a:lnTo>
                <a:lnTo>
                  <a:pt x="90" y="59"/>
                </a:lnTo>
                <a:lnTo>
                  <a:pt x="88" y="61"/>
                </a:lnTo>
                <a:lnTo>
                  <a:pt x="88" y="61"/>
                </a:lnTo>
                <a:lnTo>
                  <a:pt x="85" y="61"/>
                </a:lnTo>
                <a:lnTo>
                  <a:pt x="85" y="61"/>
                </a:lnTo>
                <a:lnTo>
                  <a:pt x="85" y="63"/>
                </a:lnTo>
                <a:lnTo>
                  <a:pt x="82" y="63"/>
                </a:lnTo>
                <a:lnTo>
                  <a:pt x="79" y="63"/>
                </a:lnTo>
                <a:lnTo>
                  <a:pt x="79" y="63"/>
                </a:lnTo>
                <a:lnTo>
                  <a:pt x="79" y="63"/>
                </a:lnTo>
                <a:lnTo>
                  <a:pt x="76" y="65"/>
                </a:lnTo>
                <a:lnTo>
                  <a:pt x="76" y="65"/>
                </a:lnTo>
                <a:lnTo>
                  <a:pt x="76" y="65"/>
                </a:lnTo>
                <a:lnTo>
                  <a:pt x="74" y="65"/>
                </a:lnTo>
                <a:lnTo>
                  <a:pt x="74" y="65"/>
                </a:lnTo>
                <a:lnTo>
                  <a:pt x="71" y="65"/>
                </a:lnTo>
                <a:lnTo>
                  <a:pt x="71" y="65"/>
                </a:lnTo>
                <a:lnTo>
                  <a:pt x="68" y="66"/>
                </a:lnTo>
                <a:lnTo>
                  <a:pt x="68" y="66"/>
                </a:lnTo>
                <a:lnTo>
                  <a:pt x="65" y="66"/>
                </a:lnTo>
                <a:lnTo>
                  <a:pt x="65" y="66"/>
                </a:lnTo>
                <a:lnTo>
                  <a:pt x="65" y="66"/>
                </a:lnTo>
                <a:lnTo>
                  <a:pt x="62" y="66"/>
                </a:lnTo>
                <a:lnTo>
                  <a:pt x="59" y="66"/>
                </a:lnTo>
                <a:lnTo>
                  <a:pt x="59" y="66"/>
                </a:lnTo>
                <a:lnTo>
                  <a:pt x="59" y="66"/>
                </a:lnTo>
                <a:lnTo>
                  <a:pt x="57" y="66"/>
                </a:lnTo>
                <a:lnTo>
                  <a:pt x="54" y="66"/>
                </a:lnTo>
                <a:lnTo>
                  <a:pt x="54" y="66"/>
                </a:lnTo>
                <a:lnTo>
                  <a:pt x="54" y="66"/>
                </a:lnTo>
                <a:lnTo>
                  <a:pt x="51" y="66"/>
                </a:lnTo>
                <a:lnTo>
                  <a:pt x="48" y="66"/>
                </a:lnTo>
                <a:lnTo>
                  <a:pt x="48" y="66"/>
                </a:lnTo>
                <a:lnTo>
                  <a:pt x="48" y="66"/>
                </a:lnTo>
                <a:lnTo>
                  <a:pt x="45" y="66"/>
                </a:lnTo>
                <a:lnTo>
                  <a:pt x="43" y="66"/>
                </a:lnTo>
                <a:lnTo>
                  <a:pt x="43" y="66"/>
                </a:lnTo>
                <a:lnTo>
                  <a:pt x="43" y="66"/>
                </a:lnTo>
                <a:lnTo>
                  <a:pt x="40" y="66"/>
                </a:lnTo>
                <a:lnTo>
                  <a:pt x="40" y="65"/>
                </a:lnTo>
                <a:lnTo>
                  <a:pt x="40" y="65"/>
                </a:lnTo>
                <a:lnTo>
                  <a:pt x="37" y="65"/>
                </a:lnTo>
                <a:lnTo>
                  <a:pt x="34" y="65"/>
                </a:lnTo>
                <a:lnTo>
                  <a:pt x="34" y="65"/>
                </a:lnTo>
                <a:lnTo>
                  <a:pt x="34" y="65"/>
                </a:lnTo>
                <a:lnTo>
                  <a:pt x="31" y="65"/>
                </a:lnTo>
                <a:lnTo>
                  <a:pt x="31" y="63"/>
                </a:lnTo>
                <a:lnTo>
                  <a:pt x="28" y="63"/>
                </a:lnTo>
                <a:lnTo>
                  <a:pt x="28" y="63"/>
                </a:lnTo>
                <a:lnTo>
                  <a:pt x="28" y="63"/>
                </a:lnTo>
                <a:lnTo>
                  <a:pt x="26" y="63"/>
                </a:lnTo>
                <a:lnTo>
                  <a:pt x="26" y="61"/>
                </a:lnTo>
                <a:lnTo>
                  <a:pt x="26" y="61"/>
                </a:lnTo>
                <a:lnTo>
                  <a:pt x="23" y="61"/>
                </a:lnTo>
                <a:lnTo>
                  <a:pt x="23" y="61"/>
                </a:lnTo>
                <a:lnTo>
                  <a:pt x="20" y="59"/>
                </a:lnTo>
                <a:lnTo>
                  <a:pt x="20" y="59"/>
                </a:lnTo>
                <a:lnTo>
                  <a:pt x="20" y="59"/>
                </a:lnTo>
                <a:lnTo>
                  <a:pt x="17" y="57"/>
                </a:lnTo>
                <a:lnTo>
                  <a:pt x="17" y="57"/>
                </a:lnTo>
                <a:lnTo>
                  <a:pt x="17" y="57"/>
                </a:lnTo>
                <a:lnTo>
                  <a:pt x="14" y="57"/>
                </a:lnTo>
                <a:lnTo>
                  <a:pt x="14" y="55"/>
                </a:lnTo>
                <a:lnTo>
                  <a:pt x="12" y="55"/>
                </a:lnTo>
                <a:lnTo>
                  <a:pt x="12" y="55"/>
                </a:lnTo>
                <a:lnTo>
                  <a:pt x="12" y="54"/>
                </a:lnTo>
                <a:lnTo>
                  <a:pt x="12" y="54"/>
                </a:lnTo>
                <a:lnTo>
                  <a:pt x="9" y="52"/>
                </a:lnTo>
                <a:lnTo>
                  <a:pt x="9" y="52"/>
                </a:lnTo>
                <a:lnTo>
                  <a:pt x="9" y="52"/>
                </a:lnTo>
                <a:lnTo>
                  <a:pt x="9" y="50"/>
                </a:lnTo>
                <a:lnTo>
                  <a:pt x="6" y="50"/>
                </a:lnTo>
                <a:lnTo>
                  <a:pt x="6" y="50"/>
                </a:lnTo>
                <a:lnTo>
                  <a:pt x="6" y="48"/>
                </a:lnTo>
                <a:lnTo>
                  <a:pt x="6" y="48"/>
                </a:lnTo>
                <a:lnTo>
                  <a:pt x="6" y="46"/>
                </a:lnTo>
                <a:lnTo>
                  <a:pt x="6" y="46"/>
                </a:lnTo>
                <a:lnTo>
                  <a:pt x="3" y="46"/>
                </a:lnTo>
                <a:lnTo>
                  <a:pt x="3" y="44"/>
                </a:lnTo>
                <a:lnTo>
                  <a:pt x="3" y="44"/>
                </a:lnTo>
                <a:lnTo>
                  <a:pt x="3" y="44"/>
                </a:lnTo>
                <a:lnTo>
                  <a:pt x="3" y="43"/>
                </a:lnTo>
                <a:lnTo>
                  <a:pt x="3" y="41"/>
                </a:lnTo>
                <a:lnTo>
                  <a:pt x="0" y="41"/>
                </a:lnTo>
                <a:lnTo>
                  <a:pt x="0" y="41"/>
                </a:lnTo>
                <a:lnTo>
                  <a:pt x="0" y="39"/>
                </a:lnTo>
                <a:lnTo>
                  <a:pt x="0" y="39"/>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3" name="Freeform 367"/>
          <p:cNvSpPr/>
          <p:nvPr/>
        </p:nvSpPr>
        <p:spPr bwMode="auto">
          <a:xfrm>
            <a:off x="7378797" y="5385867"/>
            <a:ext cx="142767" cy="98496"/>
          </a:xfrm>
          <a:custGeom>
            <a:avLst/>
            <a:gdLst/>
            <a:ahLst/>
            <a:cxnLst>
              <a:cxn ang="0">
                <a:pos x="0" y="29"/>
              </a:cxn>
              <a:cxn ang="0">
                <a:pos x="0" y="25"/>
              </a:cxn>
              <a:cxn ang="0">
                <a:pos x="3" y="22"/>
              </a:cxn>
              <a:cxn ang="0">
                <a:pos x="5" y="18"/>
              </a:cxn>
              <a:cxn ang="0">
                <a:pos x="8" y="14"/>
              </a:cxn>
              <a:cxn ang="0">
                <a:pos x="14" y="11"/>
              </a:cxn>
              <a:cxn ang="0">
                <a:pos x="17" y="9"/>
              </a:cxn>
              <a:cxn ang="0">
                <a:pos x="22" y="5"/>
              </a:cxn>
              <a:cxn ang="0">
                <a:pos x="28" y="3"/>
              </a:cxn>
              <a:cxn ang="0">
                <a:pos x="34" y="1"/>
              </a:cxn>
              <a:cxn ang="0">
                <a:pos x="42" y="1"/>
              </a:cxn>
              <a:cxn ang="0">
                <a:pos x="48" y="0"/>
              </a:cxn>
              <a:cxn ang="0">
                <a:pos x="53" y="0"/>
              </a:cxn>
              <a:cxn ang="0">
                <a:pos x="62" y="0"/>
              </a:cxn>
              <a:cxn ang="0">
                <a:pos x="67" y="1"/>
              </a:cxn>
              <a:cxn ang="0">
                <a:pos x="76" y="3"/>
              </a:cxn>
              <a:cxn ang="0">
                <a:pos x="79" y="3"/>
              </a:cxn>
              <a:cxn ang="0">
                <a:pos x="84" y="7"/>
              </a:cxn>
              <a:cxn ang="0">
                <a:pos x="90" y="9"/>
              </a:cxn>
              <a:cxn ang="0">
                <a:pos x="96" y="12"/>
              </a:cxn>
              <a:cxn ang="0">
                <a:pos x="98" y="14"/>
              </a:cxn>
              <a:cxn ang="0">
                <a:pos x="101" y="18"/>
              </a:cxn>
              <a:cxn ang="0">
                <a:pos x="104" y="22"/>
              </a:cxn>
              <a:cxn ang="0">
                <a:pos x="107" y="27"/>
              </a:cxn>
              <a:cxn ang="0">
                <a:pos x="107" y="29"/>
              </a:cxn>
              <a:cxn ang="0">
                <a:pos x="107" y="34"/>
              </a:cxn>
              <a:cxn ang="0">
                <a:pos x="107" y="38"/>
              </a:cxn>
              <a:cxn ang="0">
                <a:pos x="104" y="42"/>
              </a:cxn>
              <a:cxn ang="0">
                <a:pos x="104" y="45"/>
              </a:cxn>
              <a:cxn ang="0">
                <a:pos x="101" y="49"/>
              </a:cxn>
              <a:cxn ang="0">
                <a:pos x="96" y="53"/>
              </a:cxn>
              <a:cxn ang="0">
                <a:pos x="93" y="56"/>
              </a:cxn>
              <a:cxn ang="0">
                <a:pos x="87" y="58"/>
              </a:cxn>
              <a:cxn ang="0">
                <a:pos x="81" y="60"/>
              </a:cxn>
              <a:cxn ang="0">
                <a:pos x="76" y="62"/>
              </a:cxn>
              <a:cxn ang="0">
                <a:pos x="70" y="64"/>
              </a:cxn>
              <a:cxn ang="0">
                <a:pos x="65" y="66"/>
              </a:cxn>
              <a:cxn ang="0">
                <a:pos x="56" y="66"/>
              </a:cxn>
              <a:cxn ang="0">
                <a:pos x="51" y="66"/>
              </a:cxn>
              <a:cxn ang="0">
                <a:pos x="42" y="66"/>
              </a:cxn>
              <a:cxn ang="0">
                <a:pos x="36" y="64"/>
              </a:cxn>
              <a:cxn ang="0">
                <a:pos x="31" y="62"/>
              </a:cxn>
              <a:cxn ang="0">
                <a:pos x="25" y="60"/>
              </a:cxn>
              <a:cxn ang="0">
                <a:pos x="20" y="58"/>
              </a:cxn>
              <a:cxn ang="0">
                <a:pos x="17" y="56"/>
              </a:cxn>
              <a:cxn ang="0">
                <a:pos x="11" y="53"/>
              </a:cxn>
              <a:cxn ang="0">
                <a:pos x="5" y="49"/>
              </a:cxn>
              <a:cxn ang="0">
                <a:pos x="3" y="45"/>
              </a:cxn>
              <a:cxn ang="0">
                <a:pos x="3" y="42"/>
              </a:cxn>
              <a:cxn ang="0">
                <a:pos x="0" y="38"/>
              </a:cxn>
              <a:cxn ang="0">
                <a:pos x="0" y="34"/>
              </a:cxn>
            </a:cxnLst>
            <a:rect l="0" t="0" r="r" b="b"/>
            <a:pathLst>
              <a:path w="107" h="66">
                <a:moveTo>
                  <a:pt x="0" y="33"/>
                </a:moveTo>
                <a:lnTo>
                  <a:pt x="0" y="33"/>
                </a:lnTo>
                <a:lnTo>
                  <a:pt x="0" y="31"/>
                </a:lnTo>
                <a:lnTo>
                  <a:pt x="0" y="29"/>
                </a:lnTo>
                <a:lnTo>
                  <a:pt x="0" y="29"/>
                </a:lnTo>
                <a:lnTo>
                  <a:pt x="0" y="29"/>
                </a:lnTo>
                <a:lnTo>
                  <a:pt x="0" y="27"/>
                </a:lnTo>
                <a:lnTo>
                  <a:pt x="0" y="27"/>
                </a:lnTo>
                <a:lnTo>
                  <a:pt x="0" y="27"/>
                </a:lnTo>
                <a:lnTo>
                  <a:pt x="0" y="25"/>
                </a:lnTo>
                <a:lnTo>
                  <a:pt x="3" y="23"/>
                </a:lnTo>
                <a:lnTo>
                  <a:pt x="3" y="23"/>
                </a:lnTo>
                <a:lnTo>
                  <a:pt x="3" y="23"/>
                </a:lnTo>
                <a:lnTo>
                  <a:pt x="3" y="22"/>
                </a:lnTo>
                <a:lnTo>
                  <a:pt x="3" y="22"/>
                </a:lnTo>
                <a:lnTo>
                  <a:pt x="3" y="20"/>
                </a:lnTo>
                <a:lnTo>
                  <a:pt x="3" y="20"/>
                </a:lnTo>
                <a:lnTo>
                  <a:pt x="5" y="20"/>
                </a:lnTo>
                <a:lnTo>
                  <a:pt x="5" y="18"/>
                </a:lnTo>
                <a:lnTo>
                  <a:pt x="5" y="18"/>
                </a:lnTo>
                <a:lnTo>
                  <a:pt x="5" y="18"/>
                </a:lnTo>
                <a:lnTo>
                  <a:pt x="5" y="16"/>
                </a:lnTo>
                <a:lnTo>
                  <a:pt x="8" y="16"/>
                </a:lnTo>
                <a:lnTo>
                  <a:pt x="8" y="14"/>
                </a:lnTo>
                <a:lnTo>
                  <a:pt x="8" y="14"/>
                </a:lnTo>
                <a:lnTo>
                  <a:pt x="11" y="14"/>
                </a:lnTo>
                <a:lnTo>
                  <a:pt x="11" y="12"/>
                </a:lnTo>
                <a:lnTo>
                  <a:pt x="11" y="12"/>
                </a:lnTo>
                <a:lnTo>
                  <a:pt x="11" y="12"/>
                </a:lnTo>
                <a:lnTo>
                  <a:pt x="14" y="11"/>
                </a:lnTo>
                <a:lnTo>
                  <a:pt x="14" y="11"/>
                </a:lnTo>
                <a:lnTo>
                  <a:pt x="17" y="9"/>
                </a:lnTo>
                <a:lnTo>
                  <a:pt x="17" y="9"/>
                </a:lnTo>
                <a:lnTo>
                  <a:pt x="17" y="9"/>
                </a:lnTo>
                <a:lnTo>
                  <a:pt x="17" y="9"/>
                </a:lnTo>
                <a:lnTo>
                  <a:pt x="20" y="7"/>
                </a:lnTo>
                <a:lnTo>
                  <a:pt x="20" y="7"/>
                </a:lnTo>
                <a:lnTo>
                  <a:pt x="20" y="7"/>
                </a:lnTo>
                <a:lnTo>
                  <a:pt x="22" y="7"/>
                </a:lnTo>
                <a:lnTo>
                  <a:pt x="22" y="5"/>
                </a:lnTo>
                <a:lnTo>
                  <a:pt x="22" y="5"/>
                </a:lnTo>
                <a:lnTo>
                  <a:pt x="25" y="5"/>
                </a:lnTo>
                <a:lnTo>
                  <a:pt x="25" y="5"/>
                </a:lnTo>
                <a:lnTo>
                  <a:pt x="28" y="3"/>
                </a:lnTo>
                <a:lnTo>
                  <a:pt x="28" y="3"/>
                </a:lnTo>
                <a:lnTo>
                  <a:pt x="28" y="3"/>
                </a:lnTo>
                <a:lnTo>
                  <a:pt x="31" y="3"/>
                </a:lnTo>
                <a:lnTo>
                  <a:pt x="34" y="3"/>
                </a:lnTo>
                <a:lnTo>
                  <a:pt x="34" y="3"/>
                </a:lnTo>
                <a:lnTo>
                  <a:pt x="34" y="1"/>
                </a:lnTo>
                <a:lnTo>
                  <a:pt x="36" y="1"/>
                </a:lnTo>
                <a:lnTo>
                  <a:pt x="36" y="1"/>
                </a:lnTo>
                <a:lnTo>
                  <a:pt x="36" y="1"/>
                </a:lnTo>
                <a:lnTo>
                  <a:pt x="39" y="1"/>
                </a:lnTo>
                <a:lnTo>
                  <a:pt x="42" y="1"/>
                </a:lnTo>
                <a:lnTo>
                  <a:pt x="42" y="1"/>
                </a:lnTo>
                <a:lnTo>
                  <a:pt x="42" y="1"/>
                </a:lnTo>
                <a:lnTo>
                  <a:pt x="45" y="0"/>
                </a:lnTo>
                <a:lnTo>
                  <a:pt x="45" y="0"/>
                </a:lnTo>
                <a:lnTo>
                  <a:pt x="48" y="0"/>
                </a:lnTo>
                <a:lnTo>
                  <a:pt x="48" y="0"/>
                </a:lnTo>
                <a:lnTo>
                  <a:pt x="51" y="0"/>
                </a:lnTo>
                <a:lnTo>
                  <a:pt x="51" y="0"/>
                </a:lnTo>
                <a:lnTo>
                  <a:pt x="53" y="0"/>
                </a:lnTo>
                <a:lnTo>
                  <a:pt x="53" y="0"/>
                </a:lnTo>
                <a:lnTo>
                  <a:pt x="56" y="0"/>
                </a:lnTo>
                <a:lnTo>
                  <a:pt x="56" y="0"/>
                </a:lnTo>
                <a:lnTo>
                  <a:pt x="59" y="0"/>
                </a:lnTo>
                <a:lnTo>
                  <a:pt x="59" y="0"/>
                </a:lnTo>
                <a:lnTo>
                  <a:pt x="62" y="0"/>
                </a:lnTo>
                <a:lnTo>
                  <a:pt x="62" y="0"/>
                </a:lnTo>
                <a:lnTo>
                  <a:pt x="65" y="1"/>
                </a:lnTo>
                <a:lnTo>
                  <a:pt x="65" y="1"/>
                </a:lnTo>
                <a:lnTo>
                  <a:pt x="67" y="1"/>
                </a:lnTo>
                <a:lnTo>
                  <a:pt x="67" y="1"/>
                </a:lnTo>
                <a:lnTo>
                  <a:pt x="70" y="1"/>
                </a:lnTo>
                <a:lnTo>
                  <a:pt x="70" y="1"/>
                </a:lnTo>
                <a:lnTo>
                  <a:pt x="70" y="1"/>
                </a:lnTo>
                <a:lnTo>
                  <a:pt x="73" y="1"/>
                </a:lnTo>
                <a:lnTo>
                  <a:pt x="76" y="3"/>
                </a:lnTo>
                <a:lnTo>
                  <a:pt x="76" y="3"/>
                </a:lnTo>
                <a:lnTo>
                  <a:pt x="76" y="3"/>
                </a:lnTo>
                <a:lnTo>
                  <a:pt x="79" y="3"/>
                </a:lnTo>
                <a:lnTo>
                  <a:pt x="79" y="3"/>
                </a:lnTo>
                <a:lnTo>
                  <a:pt x="79" y="3"/>
                </a:lnTo>
                <a:lnTo>
                  <a:pt x="81" y="5"/>
                </a:lnTo>
                <a:lnTo>
                  <a:pt x="81" y="5"/>
                </a:lnTo>
                <a:lnTo>
                  <a:pt x="84" y="5"/>
                </a:lnTo>
                <a:lnTo>
                  <a:pt x="84" y="5"/>
                </a:lnTo>
                <a:lnTo>
                  <a:pt x="84" y="7"/>
                </a:lnTo>
                <a:lnTo>
                  <a:pt x="87" y="7"/>
                </a:lnTo>
                <a:lnTo>
                  <a:pt x="87" y="7"/>
                </a:lnTo>
                <a:lnTo>
                  <a:pt x="87" y="7"/>
                </a:lnTo>
                <a:lnTo>
                  <a:pt x="90" y="9"/>
                </a:lnTo>
                <a:lnTo>
                  <a:pt x="90" y="9"/>
                </a:lnTo>
                <a:lnTo>
                  <a:pt x="93" y="9"/>
                </a:lnTo>
                <a:lnTo>
                  <a:pt x="93" y="9"/>
                </a:lnTo>
                <a:lnTo>
                  <a:pt x="93" y="11"/>
                </a:lnTo>
                <a:lnTo>
                  <a:pt x="96" y="11"/>
                </a:lnTo>
                <a:lnTo>
                  <a:pt x="96" y="12"/>
                </a:lnTo>
                <a:lnTo>
                  <a:pt x="96" y="12"/>
                </a:lnTo>
                <a:lnTo>
                  <a:pt x="96" y="12"/>
                </a:lnTo>
                <a:lnTo>
                  <a:pt x="98" y="14"/>
                </a:lnTo>
                <a:lnTo>
                  <a:pt x="98" y="14"/>
                </a:lnTo>
                <a:lnTo>
                  <a:pt x="98" y="14"/>
                </a:lnTo>
                <a:lnTo>
                  <a:pt x="98" y="16"/>
                </a:lnTo>
                <a:lnTo>
                  <a:pt x="101" y="16"/>
                </a:lnTo>
                <a:lnTo>
                  <a:pt x="101" y="18"/>
                </a:lnTo>
                <a:lnTo>
                  <a:pt x="101" y="18"/>
                </a:lnTo>
                <a:lnTo>
                  <a:pt x="101" y="18"/>
                </a:lnTo>
                <a:lnTo>
                  <a:pt x="104" y="20"/>
                </a:lnTo>
                <a:lnTo>
                  <a:pt x="104" y="20"/>
                </a:lnTo>
                <a:lnTo>
                  <a:pt x="104" y="20"/>
                </a:lnTo>
                <a:lnTo>
                  <a:pt x="104" y="22"/>
                </a:lnTo>
                <a:lnTo>
                  <a:pt x="104" y="22"/>
                </a:lnTo>
                <a:lnTo>
                  <a:pt x="104" y="23"/>
                </a:lnTo>
                <a:lnTo>
                  <a:pt x="104" y="23"/>
                </a:lnTo>
                <a:lnTo>
                  <a:pt x="107" y="23"/>
                </a:lnTo>
                <a:lnTo>
                  <a:pt x="107" y="25"/>
                </a:lnTo>
                <a:lnTo>
                  <a:pt x="107" y="27"/>
                </a:lnTo>
                <a:lnTo>
                  <a:pt x="107" y="27"/>
                </a:lnTo>
                <a:lnTo>
                  <a:pt x="107" y="27"/>
                </a:lnTo>
                <a:lnTo>
                  <a:pt x="107" y="29"/>
                </a:lnTo>
                <a:lnTo>
                  <a:pt x="107" y="29"/>
                </a:lnTo>
                <a:lnTo>
                  <a:pt x="107" y="29"/>
                </a:lnTo>
                <a:lnTo>
                  <a:pt x="107" y="31"/>
                </a:lnTo>
                <a:lnTo>
                  <a:pt x="107" y="33"/>
                </a:lnTo>
                <a:lnTo>
                  <a:pt x="107" y="33"/>
                </a:lnTo>
                <a:lnTo>
                  <a:pt x="107" y="33"/>
                </a:lnTo>
                <a:lnTo>
                  <a:pt x="107" y="34"/>
                </a:lnTo>
                <a:lnTo>
                  <a:pt x="107" y="34"/>
                </a:lnTo>
                <a:lnTo>
                  <a:pt x="107" y="36"/>
                </a:lnTo>
                <a:lnTo>
                  <a:pt x="107" y="36"/>
                </a:lnTo>
                <a:lnTo>
                  <a:pt x="107" y="38"/>
                </a:lnTo>
                <a:lnTo>
                  <a:pt x="107" y="38"/>
                </a:lnTo>
                <a:lnTo>
                  <a:pt x="107" y="40"/>
                </a:lnTo>
                <a:lnTo>
                  <a:pt x="107" y="40"/>
                </a:lnTo>
                <a:lnTo>
                  <a:pt x="107" y="40"/>
                </a:lnTo>
                <a:lnTo>
                  <a:pt x="107" y="42"/>
                </a:lnTo>
                <a:lnTo>
                  <a:pt x="104" y="42"/>
                </a:lnTo>
                <a:lnTo>
                  <a:pt x="104" y="42"/>
                </a:lnTo>
                <a:lnTo>
                  <a:pt x="104" y="44"/>
                </a:lnTo>
                <a:lnTo>
                  <a:pt x="104" y="45"/>
                </a:lnTo>
                <a:lnTo>
                  <a:pt x="104" y="45"/>
                </a:lnTo>
                <a:lnTo>
                  <a:pt x="104" y="45"/>
                </a:lnTo>
                <a:lnTo>
                  <a:pt x="104" y="47"/>
                </a:lnTo>
                <a:lnTo>
                  <a:pt x="101" y="47"/>
                </a:lnTo>
                <a:lnTo>
                  <a:pt x="101" y="49"/>
                </a:lnTo>
                <a:lnTo>
                  <a:pt x="101" y="49"/>
                </a:lnTo>
                <a:lnTo>
                  <a:pt x="101" y="49"/>
                </a:lnTo>
                <a:lnTo>
                  <a:pt x="98" y="51"/>
                </a:lnTo>
                <a:lnTo>
                  <a:pt x="98" y="51"/>
                </a:lnTo>
                <a:lnTo>
                  <a:pt x="98" y="51"/>
                </a:lnTo>
                <a:lnTo>
                  <a:pt x="98" y="53"/>
                </a:lnTo>
                <a:lnTo>
                  <a:pt x="96" y="53"/>
                </a:lnTo>
                <a:lnTo>
                  <a:pt x="96" y="55"/>
                </a:lnTo>
                <a:lnTo>
                  <a:pt x="96" y="55"/>
                </a:lnTo>
                <a:lnTo>
                  <a:pt x="96" y="55"/>
                </a:lnTo>
                <a:lnTo>
                  <a:pt x="93" y="55"/>
                </a:lnTo>
                <a:lnTo>
                  <a:pt x="93" y="56"/>
                </a:lnTo>
                <a:lnTo>
                  <a:pt x="93" y="56"/>
                </a:lnTo>
                <a:lnTo>
                  <a:pt x="90" y="56"/>
                </a:lnTo>
                <a:lnTo>
                  <a:pt x="90" y="58"/>
                </a:lnTo>
                <a:lnTo>
                  <a:pt x="87" y="58"/>
                </a:lnTo>
                <a:lnTo>
                  <a:pt x="87" y="58"/>
                </a:lnTo>
                <a:lnTo>
                  <a:pt x="87" y="58"/>
                </a:lnTo>
                <a:lnTo>
                  <a:pt x="84" y="60"/>
                </a:lnTo>
                <a:lnTo>
                  <a:pt x="84" y="60"/>
                </a:lnTo>
                <a:lnTo>
                  <a:pt x="84" y="60"/>
                </a:lnTo>
                <a:lnTo>
                  <a:pt x="81" y="60"/>
                </a:lnTo>
                <a:lnTo>
                  <a:pt x="81" y="62"/>
                </a:lnTo>
                <a:lnTo>
                  <a:pt x="79" y="62"/>
                </a:lnTo>
                <a:lnTo>
                  <a:pt x="79" y="62"/>
                </a:lnTo>
                <a:lnTo>
                  <a:pt x="79" y="62"/>
                </a:lnTo>
                <a:lnTo>
                  <a:pt x="76" y="62"/>
                </a:lnTo>
                <a:lnTo>
                  <a:pt x="76" y="64"/>
                </a:lnTo>
                <a:lnTo>
                  <a:pt x="76" y="64"/>
                </a:lnTo>
                <a:lnTo>
                  <a:pt x="73" y="64"/>
                </a:lnTo>
                <a:lnTo>
                  <a:pt x="70" y="64"/>
                </a:lnTo>
                <a:lnTo>
                  <a:pt x="70" y="64"/>
                </a:lnTo>
                <a:lnTo>
                  <a:pt x="70" y="64"/>
                </a:lnTo>
                <a:lnTo>
                  <a:pt x="67" y="64"/>
                </a:lnTo>
                <a:lnTo>
                  <a:pt x="67"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42" y="66"/>
                </a:lnTo>
                <a:lnTo>
                  <a:pt x="39" y="64"/>
                </a:lnTo>
                <a:lnTo>
                  <a:pt x="36" y="64"/>
                </a:lnTo>
                <a:lnTo>
                  <a:pt x="36" y="64"/>
                </a:lnTo>
                <a:lnTo>
                  <a:pt x="36" y="64"/>
                </a:lnTo>
                <a:lnTo>
                  <a:pt x="34" y="64"/>
                </a:lnTo>
                <a:lnTo>
                  <a:pt x="34" y="64"/>
                </a:lnTo>
                <a:lnTo>
                  <a:pt x="34" y="64"/>
                </a:lnTo>
                <a:lnTo>
                  <a:pt x="31" y="62"/>
                </a:lnTo>
                <a:lnTo>
                  <a:pt x="28" y="62"/>
                </a:lnTo>
                <a:lnTo>
                  <a:pt x="28" y="62"/>
                </a:lnTo>
                <a:lnTo>
                  <a:pt x="28" y="62"/>
                </a:lnTo>
                <a:lnTo>
                  <a:pt x="25" y="62"/>
                </a:lnTo>
                <a:lnTo>
                  <a:pt x="25" y="60"/>
                </a:lnTo>
                <a:lnTo>
                  <a:pt x="22" y="60"/>
                </a:lnTo>
                <a:lnTo>
                  <a:pt x="22" y="60"/>
                </a:lnTo>
                <a:lnTo>
                  <a:pt x="22" y="60"/>
                </a:lnTo>
                <a:lnTo>
                  <a:pt x="20" y="58"/>
                </a:lnTo>
                <a:lnTo>
                  <a:pt x="20" y="58"/>
                </a:lnTo>
                <a:lnTo>
                  <a:pt x="20" y="58"/>
                </a:lnTo>
                <a:lnTo>
                  <a:pt x="17" y="58"/>
                </a:lnTo>
                <a:lnTo>
                  <a:pt x="17" y="56"/>
                </a:lnTo>
                <a:lnTo>
                  <a:pt x="17" y="56"/>
                </a:lnTo>
                <a:lnTo>
                  <a:pt x="17" y="56"/>
                </a:lnTo>
                <a:lnTo>
                  <a:pt x="14" y="55"/>
                </a:lnTo>
                <a:lnTo>
                  <a:pt x="14" y="55"/>
                </a:lnTo>
                <a:lnTo>
                  <a:pt x="11" y="55"/>
                </a:lnTo>
                <a:lnTo>
                  <a:pt x="11" y="55"/>
                </a:lnTo>
                <a:lnTo>
                  <a:pt x="11" y="53"/>
                </a:lnTo>
                <a:lnTo>
                  <a:pt x="11" y="53"/>
                </a:lnTo>
                <a:lnTo>
                  <a:pt x="8" y="51"/>
                </a:lnTo>
                <a:lnTo>
                  <a:pt x="8" y="51"/>
                </a:lnTo>
                <a:lnTo>
                  <a:pt x="8" y="51"/>
                </a:lnTo>
                <a:lnTo>
                  <a:pt x="5" y="49"/>
                </a:lnTo>
                <a:lnTo>
                  <a:pt x="5" y="49"/>
                </a:lnTo>
                <a:lnTo>
                  <a:pt x="5" y="49"/>
                </a:lnTo>
                <a:lnTo>
                  <a:pt x="5" y="47"/>
                </a:lnTo>
                <a:lnTo>
                  <a:pt x="5" y="47"/>
                </a:lnTo>
                <a:lnTo>
                  <a:pt x="3" y="45"/>
                </a:lnTo>
                <a:lnTo>
                  <a:pt x="3" y="45"/>
                </a:lnTo>
                <a:lnTo>
                  <a:pt x="3" y="45"/>
                </a:lnTo>
                <a:lnTo>
                  <a:pt x="3" y="44"/>
                </a:lnTo>
                <a:lnTo>
                  <a:pt x="3" y="42"/>
                </a:lnTo>
                <a:lnTo>
                  <a:pt x="3" y="42"/>
                </a:lnTo>
                <a:lnTo>
                  <a:pt x="3" y="42"/>
                </a:lnTo>
                <a:lnTo>
                  <a:pt x="0" y="40"/>
                </a:lnTo>
                <a:lnTo>
                  <a:pt x="0" y="40"/>
                </a:lnTo>
                <a:lnTo>
                  <a:pt x="0" y="40"/>
                </a:lnTo>
                <a:lnTo>
                  <a:pt x="0"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4" name="Freeform 368"/>
          <p:cNvSpPr/>
          <p:nvPr/>
        </p:nvSpPr>
        <p:spPr bwMode="auto">
          <a:xfrm>
            <a:off x="7378797" y="5215736"/>
            <a:ext cx="142767" cy="98496"/>
          </a:xfrm>
          <a:custGeom>
            <a:avLst/>
            <a:gdLst/>
            <a:ahLst/>
            <a:cxnLst>
              <a:cxn ang="0">
                <a:pos x="0" y="31"/>
              </a:cxn>
              <a:cxn ang="0">
                <a:pos x="0" y="26"/>
              </a:cxn>
              <a:cxn ang="0">
                <a:pos x="3" y="22"/>
              </a:cxn>
              <a:cxn ang="0">
                <a:pos x="5" y="18"/>
              </a:cxn>
              <a:cxn ang="0">
                <a:pos x="8" y="15"/>
              </a:cxn>
              <a:cxn ang="0">
                <a:pos x="14" y="13"/>
              </a:cxn>
              <a:cxn ang="0">
                <a:pos x="17" y="9"/>
              </a:cxn>
              <a:cxn ang="0">
                <a:pos x="22" y="7"/>
              </a:cxn>
              <a:cxn ang="0">
                <a:pos x="28" y="5"/>
              </a:cxn>
              <a:cxn ang="0">
                <a:pos x="34" y="4"/>
              </a:cxn>
              <a:cxn ang="0">
                <a:pos x="42" y="2"/>
              </a:cxn>
              <a:cxn ang="0">
                <a:pos x="48" y="2"/>
              </a:cxn>
              <a:cxn ang="0">
                <a:pos x="53" y="0"/>
              </a:cxn>
              <a:cxn ang="0">
                <a:pos x="62" y="2"/>
              </a:cxn>
              <a:cxn ang="0">
                <a:pos x="67" y="2"/>
              </a:cxn>
              <a:cxn ang="0">
                <a:pos x="76" y="4"/>
              </a:cxn>
              <a:cxn ang="0">
                <a:pos x="79" y="5"/>
              </a:cxn>
              <a:cxn ang="0">
                <a:pos x="84" y="7"/>
              </a:cxn>
              <a:cxn ang="0">
                <a:pos x="90" y="9"/>
              </a:cxn>
              <a:cxn ang="0">
                <a:pos x="96" y="13"/>
              </a:cxn>
              <a:cxn ang="0">
                <a:pos x="98" y="15"/>
              </a:cxn>
              <a:cxn ang="0">
                <a:pos x="101" y="18"/>
              </a:cxn>
              <a:cxn ang="0">
                <a:pos x="104" y="24"/>
              </a:cxn>
              <a:cxn ang="0">
                <a:pos x="107" y="27"/>
              </a:cxn>
              <a:cxn ang="0">
                <a:pos x="107" y="31"/>
              </a:cxn>
              <a:cxn ang="0">
                <a:pos x="107" y="35"/>
              </a:cxn>
              <a:cxn ang="0">
                <a:pos x="107" y="38"/>
              </a:cxn>
              <a:cxn ang="0">
                <a:pos x="104" y="44"/>
              </a:cxn>
              <a:cxn ang="0">
                <a:pos x="104" y="46"/>
              </a:cxn>
              <a:cxn ang="0">
                <a:pos x="101" y="49"/>
              </a:cxn>
              <a:cxn ang="0">
                <a:pos x="96" y="53"/>
              </a:cxn>
              <a:cxn ang="0">
                <a:pos x="93" y="57"/>
              </a:cxn>
              <a:cxn ang="0">
                <a:pos x="87" y="59"/>
              </a:cxn>
              <a:cxn ang="0">
                <a:pos x="81" y="62"/>
              </a:cxn>
              <a:cxn ang="0">
                <a:pos x="76" y="64"/>
              </a:cxn>
              <a:cxn ang="0">
                <a:pos x="70" y="66"/>
              </a:cxn>
              <a:cxn ang="0">
                <a:pos x="65" y="66"/>
              </a:cxn>
              <a:cxn ang="0">
                <a:pos x="56" y="66"/>
              </a:cxn>
              <a:cxn ang="0">
                <a:pos x="51" y="66"/>
              </a:cxn>
              <a:cxn ang="0">
                <a:pos x="42" y="66"/>
              </a:cxn>
              <a:cxn ang="0">
                <a:pos x="36" y="66"/>
              </a:cxn>
              <a:cxn ang="0">
                <a:pos x="31" y="64"/>
              </a:cxn>
              <a:cxn ang="0">
                <a:pos x="25" y="62"/>
              </a:cxn>
              <a:cxn ang="0">
                <a:pos x="20" y="59"/>
              </a:cxn>
              <a:cxn ang="0">
                <a:pos x="17" y="57"/>
              </a:cxn>
              <a:cxn ang="0">
                <a:pos x="11" y="53"/>
              </a:cxn>
              <a:cxn ang="0">
                <a:pos x="5" y="49"/>
              </a:cxn>
              <a:cxn ang="0">
                <a:pos x="3" y="46"/>
              </a:cxn>
              <a:cxn ang="0">
                <a:pos x="3" y="44"/>
              </a:cxn>
              <a:cxn ang="0">
                <a:pos x="0" y="38"/>
              </a:cxn>
              <a:cxn ang="0">
                <a:pos x="0" y="35"/>
              </a:cxn>
            </a:cxnLst>
            <a:rect l="0" t="0" r="r" b="b"/>
            <a:pathLst>
              <a:path w="107" h="66">
                <a:moveTo>
                  <a:pt x="0" y="33"/>
                </a:moveTo>
                <a:lnTo>
                  <a:pt x="0" y="33"/>
                </a:lnTo>
                <a:lnTo>
                  <a:pt x="0" y="31"/>
                </a:lnTo>
                <a:lnTo>
                  <a:pt x="0" y="31"/>
                </a:lnTo>
                <a:lnTo>
                  <a:pt x="0" y="31"/>
                </a:lnTo>
                <a:lnTo>
                  <a:pt x="0" y="29"/>
                </a:lnTo>
                <a:lnTo>
                  <a:pt x="0" y="27"/>
                </a:lnTo>
                <a:lnTo>
                  <a:pt x="0" y="27"/>
                </a:lnTo>
                <a:lnTo>
                  <a:pt x="0" y="27"/>
                </a:lnTo>
                <a:lnTo>
                  <a:pt x="0" y="26"/>
                </a:lnTo>
                <a:lnTo>
                  <a:pt x="3" y="26"/>
                </a:lnTo>
                <a:lnTo>
                  <a:pt x="3" y="24"/>
                </a:lnTo>
                <a:lnTo>
                  <a:pt x="3" y="24"/>
                </a:lnTo>
                <a:lnTo>
                  <a:pt x="3" y="24"/>
                </a:lnTo>
                <a:lnTo>
                  <a:pt x="3" y="22"/>
                </a:lnTo>
                <a:lnTo>
                  <a:pt x="3" y="20"/>
                </a:lnTo>
                <a:lnTo>
                  <a:pt x="3" y="20"/>
                </a:lnTo>
                <a:lnTo>
                  <a:pt x="5" y="20"/>
                </a:lnTo>
                <a:lnTo>
                  <a:pt x="5" y="18"/>
                </a:lnTo>
                <a:lnTo>
                  <a:pt x="5" y="18"/>
                </a:lnTo>
                <a:lnTo>
                  <a:pt x="5" y="18"/>
                </a:lnTo>
                <a:lnTo>
                  <a:pt x="5" y="16"/>
                </a:lnTo>
                <a:lnTo>
                  <a:pt x="8" y="16"/>
                </a:lnTo>
                <a:lnTo>
                  <a:pt x="8" y="15"/>
                </a:lnTo>
                <a:lnTo>
                  <a:pt x="8" y="15"/>
                </a:lnTo>
                <a:lnTo>
                  <a:pt x="11" y="15"/>
                </a:lnTo>
                <a:lnTo>
                  <a:pt x="11" y="13"/>
                </a:lnTo>
                <a:lnTo>
                  <a:pt x="11" y="13"/>
                </a:lnTo>
                <a:lnTo>
                  <a:pt x="11" y="13"/>
                </a:lnTo>
                <a:lnTo>
                  <a:pt x="14" y="13"/>
                </a:lnTo>
                <a:lnTo>
                  <a:pt x="14" y="11"/>
                </a:lnTo>
                <a:lnTo>
                  <a:pt x="17" y="11"/>
                </a:lnTo>
                <a:lnTo>
                  <a:pt x="17" y="11"/>
                </a:lnTo>
                <a:lnTo>
                  <a:pt x="17" y="9"/>
                </a:lnTo>
                <a:lnTo>
                  <a:pt x="17" y="9"/>
                </a:lnTo>
                <a:lnTo>
                  <a:pt x="20" y="9"/>
                </a:lnTo>
                <a:lnTo>
                  <a:pt x="20" y="9"/>
                </a:lnTo>
                <a:lnTo>
                  <a:pt x="20" y="7"/>
                </a:lnTo>
                <a:lnTo>
                  <a:pt x="22" y="7"/>
                </a:lnTo>
                <a:lnTo>
                  <a:pt x="22" y="7"/>
                </a:lnTo>
                <a:lnTo>
                  <a:pt x="22" y="7"/>
                </a:lnTo>
                <a:lnTo>
                  <a:pt x="25" y="5"/>
                </a:lnTo>
                <a:lnTo>
                  <a:pt x="25" y="5"/>
                </a:lnTo>
                <a:lnTo>
                  <a:pt x="28" y="5"/>
                </a:lnTo>
                <a:lnTo>
                  <a:pt x="28" y="5"/>
                </a:lnTo>
                <a:lnTo>
                  <a:pt x="28" y="4"/>
                </a:lnTo>
                <a:lnTo>
                  <a:pt x="31" y="4"/>
                </a:lnTo>
                <a:lnTo>
                  <a:pt x="34" y="4"/>
                </a:lnTo>
                <a:lnTo>
                  <a:pt x="34" y="4"/>
                </a:lnTo>
                <a:lnTo>
                  <a:pt x="34" y="4"/>
                </a:lnTo>
                <a:lnTo>
                  <a:pt x="36" y="2"/>
                </a:lnTo>
                <a:lnTo>
                  <a:pt x="36" y="2"/>
                </a:lnTo>
                <a:lnTo>
                  <a:pt x="36" y="2"/>
                </a:lnTo>
                <a:lnTo>
                  <a:pt x="39" y="2"/>
                </a:lnTo>
                <a:lnTo>
                  <a:pt x="42" y="2"/>
                </a:lnTo>
                <a:lnTo>
                  <a:pt x="42" y="2"/>
                </a:lnTo>
                <a:lnTo>
                  <a:pt x="42" y="2"/>
                </a:lnTo>
                <a:lnTo>
                  <a:pt x="45" y="2"/>
                </a:lnTo>
                <a:lnTo>
                  <a:pt x="45" y="2"/>
                </a:lnTo>
                <a:lnTo>
                  <a:pt x="48" y="2"/>
                </a:lnTo>
                <a:lnTo>
                  <a:pt x="48" y="2"/>
                </a:lnTo>
                <a:lnTo>
                  <a:pt x="51" y="2"/>
                </a:lnTo>
                <a:lnTo>
                  <a:pt x="51" y="0"/>
                </a:lnTo>
                <a:lnTo>
                  <a:pt x="53" y="0"/>
                </a:lnTo>
                <a:lnTo>
                  <a:pt x="53" y="0"/>
                </a:lnTo>
                <a:lnTo>
                  <a:pt x="56" y="0"/>
                </a:lnTo>
                <a:lnTo>
                  <a:pt x="56" y="2"/>
                </a:lnTo>
                <a:lnTo>
                  <a:pt x="59" y="2"/>
                </a:lnTo>
                <a:lnTo>
                  <a:pt x="59" y="2"/>
                </a:lnTo>
                <a:lnTo>
                  <a:pt x="62" y="2"/>
                </a:lnTo>
                <a:lnTo>
                  <a:pt x="62" y="2"/>
                </a:lnTo>
                <a:lnTo>
                  <a:pt x="65" y="2"/>
                </a:lnTo>
                <a:lnTo>
                  <a:pt x="65" y="2"/>
                </a:lnTo>
                <a:lnTo>
                  <a:pt x="67" y="2"/>
                </a:lnTo>
                <a:lnTo>
                  <a:pt x="67" y="2"/>
                </a:lnTo>
                <a:lnTo>
                  <a:pt x="70" y="2"/>
                </a:lnTo>
                <a:lnTo>
                  <a:pt x="70" y="2"/>
                </a:lnTo>
                <a:lnTo>
                  <a:pt x="70" y="2"/>
                </a:lnTo>
                <a:lnTo>
                  <a:pt x="73" y="4"/>
                </a:lnTo>
                <a:lnTo>
                  <a:pt x="76" y="4"/>
                </a:lnTo>
                <a:lnTo>
                  <a:pt x="76" y="4"/>
                </a:lnTo>
                <a:lnTo>
                  <a:pt x="76" y="4"/>
                </a:lnTo>
                <a:lnTo>
                  <a:pt x="79" y="4"/>
                </a:lnTo>
                <a:lnTo>
                  <a:pt x="79" y="5"/>
                </a:lnTo>
                <a:lnTo>
                  <a:pt x="79" y="5"/>
                </a:lnTo>
                <a:lnTo>
                  <a:pt x="81" y="5"/>
                </a:lnTo>
                <a:lnTo>
                  <a:pt x="81" y="5"/>
                </a:lnTo>
                <a:lnTo>
                  <a:pt x="84" y="7"/>
                </a:lnTo>
                <a:lnTo>
                  <a:pt x="84" y="7"/>
                </a:lnTo>
                <a:lnTo>
                  <a:pt x="84" y="7"/>
                </a:lnTo>
                <a:lnTo>
                  <a:pt x="87" y="7"/>
                </a:lnTo>
                <a:lnTo>
                  <a:pt x="87" y="9"/>
                </a:lnTo>
                <a:lnTo>
                  <a:pt x="87" y="9"/>
                </a:lnTo>
                <a:lnTo>
                  <a:pt x="90" y="9"/>
                </a:lnTo>
                <a:lnTo>
                  <a:pt x="90" y="9"/>
                </a:lnTo>
                <a:lnTo>
                  <a:pt x="93" y="11"/>
                </a:lnTo>
                <a:lnTo>
                  <a:pt x="93" y="11"/>
                </a:lnTo>
                <a:lnTo>
                  <a:pt x="93" y="11"/>
                </a:lnTo>
                <a:lnTo>
                  <a:pt x="96" y="13"/>
                </a:lnTo>
                <a:lnTo>
                  <a:pt x="96" y="13"/>
                </a:lnTo>
                <a:lnTo>
                  <a:pt x="96" y="13"/>
                </a:lnTo>
                <a:lnTo>
                  <a:pt x="96" y="13"/>
                </a:lnTo>
                <a:lnTo>
                  <a:pt x="98" y="15"/>
                </a:lnTo>
                <a:lnTo>
                  <a:pt x="98" y="15"/>
                </a:lnTo>
                <a:lnTo>
                  <a:pt x="98" y="15"/>
                </a:lnTo>
                <a:lnTo>
                  <a:pt x="98" y="16"/>
                </a:lnTo>
                <a:lnTo>
                  <a:pt x="101" y="16"/>
                </a:lnTo>
                <a:lnTo>
                  <a:pt x="101" y="18"/>
                </a:lnTo>
                <a:lnTo>
                  <a:pt x="101" y="18"/>
                </a:lnTo>
                <a:lnTo>
                  <a:pt x="101" y="18"/>
                </a:lnTo>
                <a:lnTo>
                  <a:pt x="104" y="20"/>
                </a:lnTo>
                <a:lnTo>
                  <a:pt x="104" y="20"/>
                </a:lnTo>
                <a:lnTo>
                  <a:pt x="104" y="20"/>
                </a:lnTo>
                <a:lnTo>
                  <a:pt x="104" y="22"/>
                </a:lnTo>
                <a:lnTo>
                  <a:pt x="104" y="24"/>
                </a:lnTo>
                <a:lnTo>
                  <a:pt x="104" y="24"/>
                </a:lnTo>
                <a:lnTo>
                  <a:pt x="104" y="24"/>
                </a:lnTo>
                <a:lnTo>
                  <a:pt x="107" y="26"/>
                </a:lnTo>
                <a:lnTo>
                  <a:pt x="107" y="26"/>
                </a:lnTo>
                <a:lnTo>
                  <a:pt x="107" y="27"/>
                </a:lnTo>
                <a:lnTo>
                  <a:pt x="107" y="27"/>
                </a:lnTo>
                <a:lnTo>
                  <a:pt x="107" y="27"/>
                </a:lnTo>
                <a:lnTo>
                  <a:pt x="107" y="29"/>
                </a:lnTo>
                <a:lnTo>
                  <a:pt x="107" y="31"/>
                </a:lnTo>
                <a:lnTo>
                  <a:pt x="107" y="31"/>
                </a:lnTo>
                <a:lnTo>
                  <a:pt x="107" y="31"/>
                </a:lnTo>
                <a:lnTo>
                  <a:pt x="107" y="33"/>
                </a:lnTo>
                <a:lnTo>
                  <a:pt x="107" y="33"/>
                </a:lnTo>
                <a:lnTo>
                  <a:pt x="107" y="33"/>
                </a:lnTo>
                <a:lnTo>
                  <a:pt x="107" y="35"/>
                </a:lnTo>
                <a:lnTo>
                  <a:pt x="107" y="37"/>
                </a:lnTo>
                <a:lnTo>
                  <a:pt x="107" y="37"/>
                </a:lnTo>
                <a:lnTo>
                  <a:pt x="107" y="37"/>
                </a:lnTo>
                <a:lnTo>
                  <a:pt x="107" y="38"/>
                </a:lnTo>
                <a:lnTo>
                  <a:pt x="107" y="38"/>
                </a:lnTo>
                <a:lnTo>
                  <a:pt x="107" y="40"/>
                </a:lnTo>
                <a:lnTo>
                  <a:pt x="107" y="40"/>
                </a:lnTo>
                <a:lnTo>
                  <a:pt x="107" y="42"/>
                </a:lnTo>
                <a:lnTo>
                  <a:pt x="107" y="42"/>
                </a:lnTo>
                <a:lnTo>
                  <a:pt x="104" y="44"/>
                </a:lnTo>
                <a:lnTo>
                  <a:pt x="104" y="44"/>
                </a:lnTo>
                <a:lnTo>
                  <a:pt x="104" y="44"/>
                </a:lnTo>
                <a:lnTo>
                  <a:pt x="104" y="46"/>
                </a:lnTo>
                <a:lnTo>
                  <a:pt x="104" y="46"/>
                </a:lnTo>
                <a:lnTo>
                  <a:pt x="104" y="46"/>
                </a:lnTo>
                <a:lnTo>
                  <a:pt x="104" y="48"/>
                </a:lnTo>
                <a:lnTo>
                  <a:pt x="101" y="48"/>
                </a:lnTo>
                <a:lnTo>
                  <a:pt x="101" y="49"/>
                </a:lnTo>
                <a:lnTo>
                  <a:pt x="101" y="49"/>
                </a:lnTo>
                <a:lnTo>
                  <a:pt x="101" y="49"/>
                </a:lnTo>
                <a:lnTo>
                  <a:pt x="98" y="51"/>
                </a:lnTo>
                <a:lnTo>
                  <a:pt x="98" y="51"/>
                </a:lnTo>
                <a:lnTo>
                  <a:pt x="98" y="51"/>
                </a:lnTo>
                <a:lnTo>
                  <a:pt x="98" y="53"/>
                </a:lnTo>
                <a:lnTo>
                  <a:pt x="96" y="53"/>
                </a:lnTo>
                <a:lnTo>
                  <a:pt x="96" y="55"/>
                </a:lnTo>
                <a:lnTo>
                  <a:pt x="96" y="55"/>
                </a:lnTo>
                <a:lnTo>
                  <a:pt x="96" y="55"/>
                </a:lnTo>
                <a:lnTo>
                  <a:pt x="93" y="57"/>
                </a:lnTo>
                <a:lnTo>
                  <a:pt x="93" y="57"/>
                </a:lnTo>
                <a:lnTo>
                  <a:pt x="93" y="57"/>
                </a:lnTo>
                <a:lnTo>
                  <a:pt x="90" y="59"/>
                </a:lnTo>
                <a:lnTo>
                  <a:pt x="90" y="59"/>
                </a:lnTo>
                <a:lnTo>
                  <a:pt x="87" y="59"/>
                </a:lnTo>
                <a:lnTo>
                  <a:pt x="87" y="59"/>
                </a:lnTo>
                <a:lnTo>
                  <a:pt x="87" y="60"/>
                </a:lnTo>
                <a:lnTo>
                  <a:pt x="84" y="60"/>
                </a:lnTo>
                <a:lnTo>
                  <a:pt x="84" y="60"/>
                </a:lnTo>
                <a:lnTo>
                  <a:pt x="84" y="60"/>
                </a:lnTo>
                <a:lnTo>
                  <a:pt x="81" y="62"/>
                </a:lnTo>
                <a:lnTo>
                  <a:pt x="81" y="62"/>
                </a:lnTo>
                <a:lnTo>
                  <a:pt x="79" y="62"/>
                </a:lnTo>
                <a:lnTo>
                  <a:pt x="79" y="62"/>
                </a:lnTo>
                <a:lnTo>
                  <a:pt x="79" y="62"/>
                </a:lnTo>
                <a:lnTo>
                  <a:pt x="76" y="64"/>
                </a:lnTo>
                <a:lnTo>
                  <a:pt x="76" y="64"/>
                </a:lnTo>
                <a:lnTo>
                  <a:pt x="76" y="64"/>
                </a:lnTo>
                <a:lnTo>
                  <a:pt x="73" y="64"/>
                </a:lnTo>
                <a:lnTo>
                  <a:pt x="70" y="64"/>
                </a:lnTo>
                <a:lnTo>
                  <a:pt x="70" y="66"/>
                </a:lnTo>
                <a:lnTo>
                  <a:pt x="70" y="66"/>
                </a:lnTo>
                <a:lnTo>
                  <a:pt x="67" y="66"/>
                </a:lnTo>
                <a:lnTo>
                  <a:pt x="67"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42" y="66"/>
                </a:lnTo>
                <a:lnTo>
                  <a:pt x="39" y="66"/>
                </a:lnTo>
                <a:lnTo>
                  <a:pt x="36" y="66"/>
                </a:lnTo>
                <a:lnTo>
                  <a:pt x="36" y="66"/>
                </a:lnTo>
                <a:lnTo>
                  <a:pt x="36" y="64"/>
                </a:lnTo>
                <a:lnTo>
                  <a:pt x="34" y="64"/>
                </a:lnTo>
                <a:lnTo>
                  <a:pt x="34" y="64"/>
                </a:lnTo>
                <a:lnTo>
                  <a:pt x="34" y="64"/>
                </a:lnTo>
                <a:lnTo>
                  <a:pt x="31" y="64"/>
                </a:lnTo>
                <a:lnTo>
                  <a:pt x="28" y="62"/>
                </a:lnTo>
                <a:lnTo>
                  <a:pt x="28" y="62"/>
                </a:lnTo>
                <a:lnTo>
                  <a:pt x="28" y="62"/>
                </a:lnTo>
                <a:lnTo>
                  <a:pt x="25" y="62"/>
                </a:lnTo>
                <a:lnTo>
                  <a:pt x="25" y="62"/>
                </a:lnTo>
                <a:lnTo>
                  <a:pt x="22" y="60"/>
                </a:lnTo>
                <a:lnTo>
                  <a:pt x="22" y="60"/>
                </a:lnTo>
                <a:lnTo>
                  <a:pt x="22" y="60"/>
                </a:lnTo>
                <a:lnTo>
                  <a:pt x="20" y="60"/>
                </a:lnTo>
                <a:lnTo>
                  <a:pt x="20" y="59"/>
                </a:lnTo>
                <a:lnTo>
                  <a:pt x="20" y="59"/>
                </a:lnTo>
                <a:lnTo>
                  <a:pt x="17" y="59"/>
                </a:lnTo>
                <a:lnTo>
                  <a:pt x="17" y="59"/>
                </a:lnTo>
                <a:lnTo>
                  <a:pt x="17" y="57"/>
                </a:lnTo>
                <a:lnTo>
                  <a:pt x="17" y="57"/>
                </a:lnTo>
                <a:lnTo>
                  <a:pt x="14" y="57"/>
                </a:lnTo>
                <a:lnTo>
                  <a:pt x="14" y="55"/>
                </a:lnTo>
                <a:lnTo>
                  <a:pt x="11" y="55"/>
                </a:lnTo>
                <a:lnTo>
                  <a:pt x="11" y="55"/>
                </a:lnTo>
                <a:lnTo>
                  <a:pt x="11" y="53"/>
                </a:lnTo>
                <a:lnTo>
                  <a:pt x="11" y="53"/>
                </a:lnTo>
                <a:lnTo>
                  <a:pt x="8" y="51"/>
                </a:lnTo>
                <a:lnTo>
                  <a:pt x="8" y="51"/>
                </a:lnTo>
                <a:lnTo>
                  <a:pt x="8" y="51"/>
                </a:lnTo>
                <a:lnTo>
                  <a:pt x="5" y="49"/>
                </a:lnTo>
                <a:lnTo>
                  <a:pt x="5" y="49"/>
                </a:lnTo>
                <a:lnTo>
                  <a:pt x="5" y="49"/>
                </a:lnTo>
                <a:lnTo>
                  <a:pt x="5" y="48"/>
                </a:lnTo>
                <a:lnTo>
                  <a:pt x="5" y="48"/>
                </a:lnTo>
                <a:lnTo>
                  <a:pt x="3" y="46"/>
                </a:lnTo>
                <a:lnTo>
                  <a:pt x="3" y="46"/>
                </a:lnTo>
                <a:lnTo>
                  <a:pt x="3" y="46"/>
                </a:lnTo>
                <a:lnTo>
                  <a:pt x="3" y="44"/>
                </a:lnTo>
                <a:lnTo>
                  <a:pt x="3" y="44"/>
                </a:lnTo>
                <a:lnTo>
                  <a:pt x="3" y="44"/>
                </a:lnTo>
                <a:lnTo>
                  <a:pt x="3" y="42"/>
                </a:lnTo>
                <a:lnTo>
                  <a:pt x="0" y="42"/>
                </a:lnTo>
                <a:lnTo>
                  <a:pt x="0" y="40"/>
                </a:lnTo>
                <a:lnTo>
                  <a:pt x="0" y="40"/>
                </a:lnTo>
                <a:lnTo>
                  <a:pt x="0" y="38"/>
                </a:lnTo>
                <a:lnTo>
                  <a:pt x="0" y="38"/>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5" name="Freeform 369"/>
          <p:cNvSpPr/>
          <p:nvPr/>
        </p:nvSpPr>
        <p:spPr bwMode="auto">
          <a:xfrm>
            <a:off x="7378797" y="5057545"/>
            <a:ext cx="142767" cy="98496"/>
          </a:xfrm>
          <a:custGeom>
            <a:avLst/>
            <a:gdLst/>
            <a:ahLst/>
            <a:cxnLst>
              <a:cxn ang="0">
                <a:pos x="0" y="29"/>
              </a:cxn>
              <a:cxn ang="0">
                <a:pos x="0" y="25"/>
              </a:cxn>
              <a:cxn ang="0">
                <a:pos x="3" y="22"/>
              </a:cxn>
              <a:cxn ang="0">
                <a:pos x="5" y="18"/>
              </a:cxn>
              <a:cxn ang="0">
                <a:pos x="8" y="14"/>
              </a:cxn>
              <a:cxn ang="0">
                <a:pos x="11" y="11"/>
              </a:cxn>
              <a:cxn ang="0">
                <a:pos x="17" y="9"/>
              </a:cxn>
              <a:cxn ang="0">
                <a:pos x="22" y="5"/>
              </a:cxn>
              <a:cxn ang="0">
                <a:pos x="28" y="3"/>
              </a:cxn>
              <a:cxn ang="0">
                <a:pos x="34" y="1"/>
              </a:cxn>
              <a:cxn ang="0">
                <a:pos x="39" y="1"/>
              </a:cxn>
              <a:cxn ang="0">
                <a:pos x="48" y="0"/>
              </a:cxn>
              <a:cxn ang="0">
                <a:pos x="53" y="0"/>
              </a:cxn>
              <a:cxn ang="0">
                <a:pos x="62" y="0"/>
              </a:cxn>
              <a:cxn ang="0">
                <a:pos x="67" y="1"/>
              </a:cxn>
              <a:cxn ang="0">
                <a:pos x="73" y="3"/>
              </a:cxn>
              <a:cxn ang="0">
                <a:pos x="79" y="3"/>
              </a:cxn>
              <a:cxn ang="0">
                <a:pos x="84" y="7"/>
              </a:cxn>
              <a:cxn ang="0">
                <a:pos x="90" y="9"/>
              </a:cxn>
              <a:cxn ang="0">
                <a:pos x="96" y="12"/>
              </a:cxn>
              <a:cxn ang="0">
                <a:pos x="98" y="14"/>
              </a:cxn>
              <a:cxn ang="0">
                <a:pos x="101" y="18"/>
              </a:cxn>
              <a:cxn ang="0">
                <a:pos x="104" y="22"/>
              </a:cxn>
              <a:cxn ang="0">
                <a:pos x="107" y="25"/>
              </a:cxn>
              <a:cxn ang="0">
                <a:pos x="107" y="29"/>
              </a:cxn>
              <a:cxn ang="0">
                <a:pos x="107" y="34"/>
              </a:cxn>
              <a:cxn ang="0">
                <a:pos x="107" y="38"/>
              </a:cxn>
              <a:cxn ang="0">
                <a:pos x="104" y="42"/>
              </a:cxn>
              <a:cxn ang="0">
                <a:pos x="104" y="45"/>
              </a:cxn>
              <a:cxn ang="0">
                <a:pos x="101" y="49"/>
              </a:cxn>
              <a:cxn ang="0">
                <a:pos x="96" y="53"/>
              </a:cxn>
              <a:cxn ang="0">
                <a:pos x="93" y="56"/>
              </a:cxn>
              <a:cxn ang="0">
                <a:pos x="87" y="58"/>
              </a:cxn>
              <a:cxn ang="0">
                <a:pos x="81" y="60"/>
              </a:cxn>
              <a:cxn ang="0">
                <a:pos x="76" y="62"/>
              </a:cxn>
              <a:cxn ang="0">
                <a:pos x="70" y="64"/>
              </a:cxn>
              <a:cxn ang="0">
                <a:pos x="65" y="66"/>
              </a:cxn>
              <a:cxn ang="0">
                <a:pos x="56" y="66"/>
              </a:cxn>
              <a:cxn ang="0">
                <a:pos x="51" y="66"/>
              </a:cxn>
              <a:cxn ang="0">
                <a:pos x="42" y="66"/>
              </a:cxn>
              <a:cxn ang="0">
                <a:pos x="36" y="64"/>
              </a:cxn>
              <a:cxn ang="0">
                <a:pos x="31" y="62"/>
              </a:cxn>
              <a:cxn ang="0">
                <a:pos x="25" y="60"/>
              </a:cxn>
              <a:cxn ang="0">
                <a:pos x="20" y="58"/>
              </a:cxn>
              <a:cxn ang="0">
                <a:pos x="14" y="56"/>
              </a:cxn>
              <a:cxn ang="0">
                <a:pos x="11" y="53"/>
              </a:cxn>
              <a:cxn ang="0">
                <a:pos x="5" y="49"/>
              </a:cxn>
              <a:cxn ang="0">
                <a:pos x="3" y="45"/>
              </a:cxn>
              <a:cxn ang="0">
                <a:pos x="3" y="42"/>
              </a:cxn>
              <a:cxn ang="0">
                <a:pos x="0" y="38"/>
              </a:cxn>
              <a:cxn ang="0">
                <a:pos x="0" y="34"/>
              </a:cxn>
            </a:cxnLst>
            <a:rect l="0" t="0" r="r" b="b"/>
            <a:pathLst>
              <a:path w="107" h="66">
                <a:moveTo>
                  <a:pt x="0" y="33"/>
                </a:moveTo>
                <a:lnTo>
                  <a:pt x="0" y="31"/>
                </a:lnTo>
                <a:lnTo>
                  <a:pt x="0" y="31"/>
                </a:lnTo>
                <a:lnTo>
                  <a:pt x="0" y="29"/>
                </a:lnTo>
                <a:lnTo>
                  <a:pt x="0" y="29"/>
                </a:lnTo>
                <a:lnTo>
                  <a:pt x="0" y="29"/>
                </a:lnTo>
                <a:lnTo>
                  <a:pt x="0" y="27"/>
                </a:lnTo>
                <a:lnTo>
                  <a:pt x="0" y="25"/>
                </a:lnTo>
                <a:lnTo>
                  <a:pt x="0" y="25"/>
                </a:lnTo>
                <a:lnTo>
                  <a:pt x="0" y="25"/>
                </a:lnTo>
                <a:lnTo>
                  <a:pt x="0" y="23"/>
                </a:lnTo>
                <a:lnTo>
                  <a:pt x="3" y="23"/>
                </a:lnTo>
                <a:lnTo>
                  <a:pt x="3" y="23"/>
                </a:lnTo>
                <a:lnTo>
                  <a:pt x="3" y="22"/>
                </a:lnTo>
                <a:lnTo>
                  <a:pt x="3" y="22"/>
                </a:lnTo>
                <a:lnTo>
                  <a:pt x="3" y="20"/>
                </a:lnTo>
                <a:lnTo>
                  <a:pt x="3" y="20"/>
                </a:lnTo>
                <a:lnTo>
                  <a:pt x="3" y="20"/>
                </a:lnTo>
                <a:lnTo>
                  <a:pt x="5" y="18"/>
                </a:lnTo>
                <a:lnTo>
                  <a:pt x="5" y="18"/>
                </a:lnTo>
                <a:lnTo>
                  <a:pt x="5" y="18"/>
                </a:lnTo>
                <a:lnTo>
                  <a:pt x="5" y="16"/>
                </a:lnTo>
                <a:lnTo>
                  <a:pt x="8" y="16"/>
                </a:lnTo>
                <a:lnTo>
                  <a:pt x="8" y="14"/>
                </a:lnTo>
                <a:lnTo>
                  <a:pt x="8" y="14"/>
                </a:lnTo>
                <a:lnTo>
                  <a:pt x="8" y="14"/>
                </a:lnTo>
                <a:lnTo>
                  <a:pt x="11" y="12"/>
                </a:lnTo>
                <a:lnTo>
                  <a:pt x="11" y="12"/>
                </a:lnTo>
                <a:lnTo>
                  <a:pt x="11" y="12"/>
                </a:lnTo>
                <a:lnTo>
                  <a:pt x="11" y="11"/>
                </a:lnTo>
                <a:lnTo>
                  <a:pt x="14" y="11"/>
                </a:lnTo>
                <a:lnTo>
                  <a:pt x="14" y="9"/>
                </a:lnTo>
                <a:lnTo>
                  <a:pt x="14" y="9"/>
                </a:lnTo>
                <a:lnTo>
                  <a:pt x="17" y="9"/>
                </a:lnTo>
                <a:lnTo>
                  <a:pt x="17" y="9"/>
                </a:lnTo>
                <a:lnTo>
                  <a:pt x="20" y="7"/>
                </a:lnTo>
                <a:lnTo>
                  <a:pt x="20" y="7"/>
                </a:lnTo>
                <a:lnTo>
                  <a:pt x="20" y="7"/>
                </a:lnTo>
                <a:lnTo>
                  <a:pt x="22" y="7"/>
                </a:lnTo>
                <a:lnTo>
                  <a:pt x="22" y="5"/>
                </a:lnTo>
                <a:lnTo>
                  <a:pt x="22" y="5"/>
                </a:lnTo>
                <a:lnTo>
                  <a:pt x="25" y="5"/>
                </a:lnTo>
                <a:lnTo>
                  <a:pt x="25" y="5"/>
                </a:lnTo>
                <a:lnTo>
                  <a:pt x="28" y="3"/>
                </a:lnTo>
                <a:lnTo>
                  <a:pt x="28" y="3"/>
                </a:lnTo>
                <a:lnTo>
                  <a:pt x="28" y="3"/>
                </a:lnTo>
                <a:lnTo>
                  <a:pt x="31" y="3"/>
                </a:lnTo>
                <a:lnTo>
                  <a:pt x="31" y="3"/>
                </a:lnTo>
                <a:lnTo>
                  <a:pt x="31" y="3"/>
                </a:lnTo>
                <a:lnTo>
                  <a:pt x="34" y="1"/>
                </a:lnTo>
                <a:lnTo>
                  <a:pt x="36" y="1"/>
                </a:lnTo>
                <a:lnTo>
                  <a:pt x="36" y="1"/>
                </a:lnTo>
                <a:lnTo>
                  <a:pt x="36" y="1"/>
                </a:lnTo>
                <a:lnTo>
                  <a:pt x="39" y="1"/>
                </a:lnTo>
                <a:lnTo>
                  <a:pt x="39" y="1"/>
                </a:lnTo>
                <a:lnTo>
                  <a:pt x="42" y="1"/>
                </a:lnTo>
                <a:lnTo>
                  <a:pt x="42" y="1"/>
                </a:lnTo>
                <a:lnTo>
                  <a:pt x="45" y="0"/>
                </a:lnTo>
                <a:lnTo>
                  <a:pt x="45" y="0"/>
                </a:lnTo>
                <a:lnTo>
                  <a:pt x="48" y="0"/>
                </a:lnTo>
                <a:lnTo>
                  <a:pt x="48" y="0"/>
                </a:lnTo>
                <a:lnTo>
                  <a:pt x="51" y="0"/>
                </a:lnTo>
                <a:lnTo>
                  <a:pt x="51" y="0"/>
                </a:lnTo>
                <a:lnTo>
                  <a:pt x="53" y="0"/>
                </a:lnTo>
                <a:lnTo>
                  <a:pt x="53" y="0"/>
                </a:lnTo>
                <a:lnTo>
                  <a:pt x="56" y="0"/>
                </a:lnTo>
                <a:lnTo>
                  <a:pt x="56" y="0"/>
                </a:lnTo>
                <a:lnTo>
                  <a:pt x="59" y="0"/>
                </a:lnTo>
                <a:lnTo>
                  <a:pt x="59" y="0"/>
                </a:lnTo>
                <a:lnTo>
                  <a:pt x="62" y="0"/>
                </a:lnTo>
                <a:lnTo>
                  <a:pt x="62" y="0"/>
                </a:lnTo>
                <a:lnTo>
                  <a:pt x="65" y="1"/>
                </a:lnTo>
                <a:lnTo>
                  <a:pt x="65" y="1"/>
                </a:lnTo>
                <a:lnTo>
                  <a:pt x="65" y="1"/>
                </a:lnTo>
                <a:lnTo>
                  <a:pt x="67" y="1"/>
                </a:lnTo>
                <a:lnTo>
                  <a:pt x="70" y="1"/>
                </a:lnTo>
                <a:lnTo>
                  <a:pt x="70" y="1"/>
                </a:lnTo>
                <a:lnTo>
                  <a:pt x="70" y="1"/>
                </a:lnTo>
                <a:lnTo>
                  <a:pt x="73" y="1"/>
                </a:lnTo>
                <a:lnTo>
                  <a:pt x="73" y="3"/>
                </a:lnTo>
                <a:lnTo>
                  <a:pt x="73" y="3"/>
                </a:lnTo>
                <a:lnTo>
                  <a:pt x="76" y="3"/>
                </a:lnTo>
                <a:lnTo>
                  <a:pt x="79" y="3"/>
                </a:lnTo>
                <a:lnTo>
                  <a:pt x="79" y="3"/>
                </a:lnTo>
                <a:lnTo>
                  <a:pt x="79" y="3"/>
                </a:lnTo>
                <a:lnTo>
                  <a:pt x="81" y="5"/>
                </a:lnTo>
                <a:lnTo>
                  <a:pt x="81" y="5"/>
                </a:lnTo>
                <a:lnTo>
                  <a:pt x="84" y="5"/>
                </a:lnTo>
                <a:lnTo>
                  <a:pt x="84" y="5"/>
                </a:lnTo>
                <a:lnTo>
                  <a:pt x="84" y="7"/>
                </a:lnTo>
                <a:lnTo>
                  <a:pt x="87" y="7"/>
                </a:lnTo>
                <a:lnTo>
                  <a:pt x="87" y="7"/>
                </a:lnTo>
                <a:lnTo>
                  <a:pt x="87" y="7"/>
                </a:lnTo>
                <a:lnTo>
                  <a:pt x="90" y="9"/>
                </a:lnTo>
                <a:lnTo>
                  <a:pt x="90" y="9"/>
                </a:lnTo>
                <a:lnTo>
                  <a:pt x="93" y="9"/>
                </a:lnTo>
                <a:lnTo>
                  <a:pt x="93" y="9"/>
                </a:lnTo>
                <a:lnTo>
                  <a:pt x="93" y="11"/>
                </a:lnTo>
                <a:lnTo>
                  <a:pt x="93" y="11"/>
                </a:lnTo>
                <a:lnTo>
                  <a:pt x="96" y="12"/>
                </a:lnTo>
                <a:lnTo>
                  <a:pt x="96" y="12"/>
                </a:lnTo>
                <a:lnTo>
                  <a:pt x="96" y="12"/>
                </a:lnTo>
                <a:lnTo>
                  <a:pt x="98" y="14"/>
                </a:lnTo>
                <a:lnTo>
                  <a:pt x="98" y="14"/>
                </a:lnTo>
                <a:lnTo>
                  <a:pt x="98" y="14"/>
                </a:lnTo>
                <a:lnTo>
                  <a:pt x="98" y="16"/>
                </a:lnTo>
                <a:lnTo>
                  <a:pt x="101" y="16"/>
                </a:lnTo>
                <a:lnTo>
                  <a:pt x="101" y="18"/>
                </a:lnTo>
                <a:lnTo>
                  <a:pt x="101" y="18"/>
                </a:lnTo>
                <a:lnTo>
                  <a:pt x="101" y="18"/>
                </a:lnTo>
                <a:lnTo>
                  <a:pt x="101" y="20"/>
                </a:lnTo>
                <a:lnTo>
                  <a:pt x="104" y="20"/>
                </a:lnTo>
                <a:lnTo>
                  <a:pt x="104" y="20"/>
                </a:lnTo>
                <a:lnTo>
                  <a:pt x="104" y="22"/>
                </a:lnTo>
                <a:lnTo>
                  <a:pt x="104" y="22"/>
                </a:lnTo>
                <a:lnTo>
                  <a:pt x="104" y="23"/>
                </a:lnTo>
                <a:lnTo>
                  <a:pt x="104" y="23"/>
                </a:lnTo>
                <a:lnTo>
                  <a:pt x="104" y="23"/>
                </a:lnTo>
                <a:lnTo>
                  <a:pt x="107" y="25"/>
                </a:lnTo>
                <a:lnTo>
                  <a:pt x="107" y="25"/>
                </a:lnTo>
                <a:lnTo>
                  <a:pt x="107" y="25"/>
                </a:lnTo>
                <a:lnTo>
                  <a:pt x="107" y="27"/>
                </a:lnTo>
                <a:lnTo>
                  <a:pt x="107" y="29"/>
                </a:lnTo>
                <a:lnTo>
                  <a:pt x="107" y="29"/>
                </a:lnTo>
                <a:lnTo>
                  <a:pt x="107" y="29"/>
                </a:lnTo>
                <a:lnTo>
                  <a:pt x="107" y="31"/>
                </a:lnTo>
                <a:lnTo>
                  <a:pt x="107" y="31"/>
                </a:lnTo>
                <a:lnTo>
                  <a:pt x="107" y="33"/>
                </a:lnTo>
                <a:lnTo>
                  <a:pt x="107" y="33"/>
                </a:lnTo>
                <a:lnTo>
                  <a:pt x="107" y="34"/>
                </a:lnTo>
                <a:lnTo>
                  <a:pt x="107" y="34"/>
                </a:lnTo>
                <a:lnTo>
                  <a:pt x="107" y="36"/>
                </a:lnTo>
                <a:lnTo>
                  <a:pt x="107" y="36"/>
                </a:lnTo>
                <a:lnTo>
                  <a:pt x="107" y="38"/>
                </a:lnTo>
                <a:lnTo>
                  <a:pt x="107" y="38"/>
                </a:lnTo>
                <a:lnTo>
                  <a:pt x="107" y="40"/>
                </a:lnTo>
                <a:lnTo>
                  <a:pt x="107" y="40"/>
                </a:lnTo>
                <a:lnTo>
                  <a:pt x="107" y="40"/>
                </a:lnTo>
                <a:lnTo>
                  <a:pt x="104" y="42"/>
                </a:lnTo>
                <a:lnTo>
                  <a:pt x="104" y="42"/>
                </a:lnTo>
                <a:lnTo>
                  <a:pt x="104" y="42"/>
                </a:lnTo>
                <a:lnTo>
                  <a:pt x="104" y="44"/>
                </a:lnTo>
                <a:lnTo>
                  <a:pt x="104" y="44"/>
                </a:lnTo>
                <a:lnTo>
                  <a:pt x="104" y="45"/>
                </a:lnTo>
                <a:lnTo>
                  <a:pt x="104" y="45"/>
                </a:lnTo>
                <a:lnTo>
                  <a:pt x="101" y="47"/>
                </a:lnTo>
                <a:lnTo>
                  <a:pt x="101" y="47"/>
                </a:lnTo>
                <a:lnTo>
                  <a:pt x="101" y="49"/>
                </a:lnTo>
                <a:lnTo>
                  <a:pt x="101" y="49"/>
                </a:lnTo>
                <a:lnTo>
                  <a:pt x="101" y="49"/>
                </a:lnTo>
                <a:lnTo>
                  <a:pt x="98" y="51"/>
                </a:lnTo>
                <a:lnTo>
                  <a:pt x="98" y="51"/>
                </a:lnTo>
                <a:lnTo>
                  <a:pt x="98" y="51"/>
                </a:lnTo>
                <a:lnTo>
                  <a:pt x="98" y="53"/>
                </a:lnTo>
                <a:lnTo>
                  <a:pt x="96" y="53"/>
                </a:lnTo>
                <a:lnTo>
                  <a:pt x="96" y="53"/>
                </a:lnTo>
                <a:lnTo>
                  <a:pt x="96" y="53"/>
                </a:lnTo>
                <a:lnTo>
                  <a:pt x="93" y="55"/>
                </a:lnTo>
                <a:lnTo>
                  <a:pt x="93" y="55"/>
                </a:lnTo>
                <a:lnTo>
                  <a:pt x="93" y="56"/>
                </a:lnTo>
                <a:lnTo>
                  <a:pt x="93" y="56"/>
                </a:lnTo>
                <a:lnTo>
                  <a:pt x="90" y="56"/>
                </a:lnTo>
                <a:lnTo>
                  <a:pt x="90" y="58"/>
                </a:lnTo>
                <a:lnTo>
                  <a:pt x="87" y="58"/>
                </a:lnTo>
                <a:lnTo>
                  <a:pt x="87" y="58"/>
                </a:lnTo>
                <a:lnTo>
                  <a:pt x="87" y="58"/>
                </a:lnTo>
                <a:lnTo>
                  <a:pt x="84" y="60"/>
                </a:lnTo>
                <a:lnTo>
                  <a:pt x="84" y="60"/>
                </a:lnTo>
                <a:lnTo>
                  <a:pt x="84" y="60"/>
                </a:lnTo>
                <a:lnTo>
                  <a:pt x="81" y="60"/>
                </a:lnTo>
                <a:lnTo>
                  <a:pt x="81" y="62"/>
                </a:lnTo>
                <a:lnTo>
                  <a:pt x="79" y="62"/>
                </a:lnTo>
                <a:lnTo>
                  <a:pt x="79" y="62"/>
                </a:lnTo>
                <a:lnTo>
                  <a:pt x="79" y="62"/>
                </a:lnTo>
                <a:lnTo>
                  <a:pt x="76" y="62"/>
                </a:lnTo>
                <a:lnTo>
                  <a:pt x="73" y="64"/>
                </a:lnTo>
                <a:lnTo>
                  <a:pt x="73" y="64"/>
                </a:lnTo>
                <a:lnTo>
                  <a:pt x="73" y="64"/>
                </a:lnTo>
                <a:lnTo>
                  <a:pt x="70" y="64"/>
                </a:lnTo>
                <a:lnTo>
                  <a:pt x="70" y="64"/>
                </a:lnTo>
                <a:lnTo>
                  <a:pt x="70" y="64"/>
                </a:lnTo>
                <a:lnTo>
                  <a:pt x="67" y="64"/>
                </a:lnTo>
                <a:lnTo>
                  <a:pt x="65"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39" y="66"/>
                </a:lnTo>
                <a:lnTo>
                  <a:pt x="39" y="64"/>
                </a:lnTo>
                <a:lnTo>
                  <a:pt x="36" y="64"/>
                </a:lnTo>
                <a:lnTo>
                  <a:pt x="36" y="64"/>
                </a:lnTo>
                <a:lnTo>
                  <a:pt x="36" y="64"/>
                </a:lnTo>
                <a:lnTo>
                  <a:pt x="34" y="64"/>
                </a:lnTo>
                <a:lnTo>
                  <a:pt x="31" y="64"/>
                </a:lnTo>
                <a:lnTo>
                  <a:pt x="31" y="64"/>
                </a:lnTo>
                <a:lnTo>
                  <a:pt x="31" y="62"/>
                </a:lnTo>
                <a:lnTo>
                  <a:pt x="28" y="62"/>
                </a:lnTo>
                <a:lnTo>
                  <a:pt x="28" y="62"/>
                </a:lnTo>
                <a:lnTo>
                  <a:pt x="28" y="62"/>
                </a:lnTo>
                <a:lnTo>
                  <a:pt x="25" y="62"/>
                </a:lnTo>
                <a:lnTo>
                  <a:pt x="25" y="60"/>
                </a:lnTo>
                <a:lnTo>
                  <a:pt x="22" y="60"/>
                </a:lnTo>
                <a:lnTo>
                  <a:pt x="22" y="60"/>
                </a:lnTo>
                <a:lnTo>
                  <a:pt x="22" y="60"/>
                </a:lnTo>
                <a:lnTo>
                  <a:pt x="20" y="58"/>
                </a:lnTo>
                <a:lnTo>
                  <a:pt x="20" y="58"/>
                </a:lnTo>
                <a:lnTo>
                  <a:pt x="20" y="58"/>
                </a:lnTo>
                <a:lnTo>
                  <a:pt x="17" y="58"/>
                </a:lnTo>
                <a:lnTo>
                  <a:pt x="17" y="56"/>
                </a:lnTo>
                <a:lnTo>
                  <a:pt x="14" y="56"/>
                </a:lnTo>
                <a:lnTo>
                  <a:pt x="14" y="56"/>
                </a:lnTo>
                <a:lnTo>
                  <a:pt x="14" y="55"/>
                </a:lnTo>
                <a:lnTo>
                  <a:pt x="14" y="55"/>
                </a:lnTo>
                <a:lnTo>
                  <a:pt x="11" y="53"/>
                </a:lnTo>
                <a:lnTo>
                  <a:pt x="11" y="53"/>
                </a:lnTo>
                <a:lnTo>
                  <a:pt x="11" y="53"/>
                </a:lnTo>
                <a:lnTo>
                  <a:pt x="8" y="53"/>
                </a:lnTo>
                <a:lnTo>
                  <a:pt x="8" y="51"/>
                </a:lnTo>
                <a:lnTo>
                  <a:pt x="8" y="51"/>
                </a:lnTo>
                <a:lnTo>
                  <a:pt x="8" y="51"/>
                </a:lnTo>
                <a:lnTo>
                  <a:pt x="5" y="49"/>
                </a:lnTo>
                <a:lnTo>
                  <a:pt x="5" y="49"/>
                </a:lnTo>
                <a:lnTo>
                  <a:pt x="5" y="49"/>
                </a:lnTo>
                <a:lnTo>
                  <a:pt x="5" y="47"/>
                </a:lnTo>
                <a:lnTo>
                  <a:pt x="3" y="47"/>
                </a:lnTo>
                <a:lnTo>
                  <a:pt x="3" y="45"/>
                </a:lnTo>
                <a:lnTo>
                  <a:pt x="3" y="45"/>
                </a:lnTo>
                <a:lnTo>
                  <a:pt x="3" y="44"/>
                </a:lnTo>
                <a:lnTo>
                  <a:pt x="3" y="44"/>
                </a:lnTo>
                <a:lnTo>
                  <a:pt x="3" y="42"/>
                </a:lnTo>
                <a:lnTo>
                  <a:pt x="3" y="42"/>
                </a:lnTo>
                <a:lnTo>
                  <a:pt x="0" y="42"/>
                </a:lnTo>
                <a:lnTo>
                  <a:pt x="0" y="40"/>
                </a:lnTo>
                <a:lnTo>
                  <a:pt x="0" y="40"/>
                </a:lnTo>
                <a:lnTo>
                  <a:pt x="0" y="40"/>
                </a:lnTo>
                <a:lnTo>
                  <a:pt x="0"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6" name="Freeform 370"/>
          <p:cNvSpPr/>
          <p:nvPr/>
        </p:nvSpPr>
        <p:spPr bwMode="auto">
          <a:xfrm>
            <a:off x="8340808" y="5960429"/>
            <a:ext cx="146770" cy="105958"/>
          </a:xfrm>
          <a:custGeom>
            <a:avLst/>
            <a:gdLst/>
            <a:ahLst/>
            <a:cxnLst>
              <a:cxn ang="0">
                <a:pos x="0" y="33"/>
              </a:cxn>
              <a:cxn ang="0">
                <a:pos x="3" y="27"/>
              </a:cxn>
              <a:cxn ang="0">
                <a:pos x="6" y="23"/>
              </a:cxn>
              <a:cxn ang="0">
                <a:pos x="9" y="18"/>
              </a:cxn>
              <a:cxn ang="0">
                <a:pos x="11" y="16"/>
              </a:cxn>
              <a:cxn ang="0">
                <a:pos x="14" y="12"/>
              </a:cxn>
              <a:cxn ang="0">
                <a:pos x="20" y="9"/>
              </a:cxn>
              <a:cxn ang="0">
                <a:pos x="25" y="7"/>
              </a:cxn>
              <a:cxn ang="0">
                <a:pos x="28" y="5"/>
              </a:cxn>
              <a:cxn ang="0">
                <a:pos x="37" y="3"/>
              </a:cxn>
              <a:cxn ang="0">
                <a:pos x="42" y="1"/>
              </a:cxn>
              <a:cxn ang="0">
                <a:pos x="51" y="0"/>
              </a:cxn>
              <a:cxn ang="0">
                <a:pos x="56" y="0"/>
              </a:cxn>
              <a:cxn ang="0">
                <a:pos x="62" y="1"/>
              </a:cxn>
              <a:cxn ang="0">
                <a:pos x="70" y="1"/>
              </a:cxn>
              <a:cxn ang="0">
                <a:pos x="76" y="3"/>
              </a:cxn>
              <a:cxn ang="0">
                <a:pos x="82" y="5"/>
              </a:cxn>
              <a:cxn ang="0">
                <a:pos x="87" y="7"/>
              </a:cxn>
              <a:cxn ang="0">
                <a:pos x="93" y="11"/>
              </a:cxn>
              <a:cxn ang="0">
                <a:pos x="96" y="12"/>
              </a:cxn>
              <a:cxn ang="0">
                <a:pos x="101" y="16"/>
              </a:cxn>
              <a:cxn ang="0">
                <a:pos x="104" y="20"/>
              </a:cxn>
              <a:cxn ang="0">
                <a:pos x="107" y="23"/>
              </a:cxn>
              <a:cxn ang="0">
                <a:pos x="110" y="29"/>
              </a:cxn>
              <a:cxn ang="0">
                <a:pos x="110" y="33"/>
              </a:cxn>
              <a:cxn ang="0">
                <a:pos x="110" y="36"/>
              </a:cxn>
              <a:cxn ang="0">
                <a:pos x="110" y="42"/>
              </a:cxn>
              <a:cxn ang="0">
                <a:pos x="107" y="45"/>
              </a:cxn>
              <a:cxn ang="0">
                <a:pos x="104" y="49"/>
              </a:cxn>
              <a:cxn ang="0">
                <a:pos x="101" y="53"/>
              </a:cxn>
              <a:cxn ang="0">
                <a:pos x="99" y="56"/>
              </a:cxn>
              <a:cxn ang="0">
                <a:pos x="93" y="60"/>
              </a:cxn>
              <a:cxn ang="0">
                <a:pos x="90" y="62"/>
              </a:cxn>
              <a:cxn ang="0">
                <a:pos x="85" y="66"/>
              </a:cxn>
              <a:cxn ang="0">
                <a:pos x="79" y="67"/>
              </a:cxn>
              <a:cxn ang="0">
                <a:pos x="70" y="69"/>
              </a:cxn>
              <a:cxn ang="0">
                <a:pos x="68" y="69"/>
              </a:cxn>
              <a:cxn ang="0">
                <a:pos x="59" y="71"/>
              </a:cxn>
              <a:cxn ang="0">
                <a:pos x="51" y="71"/>
              </a:cxn>
              <a:cxn ang="0">
                <a:pos x="45" y="69"/>
              </a:cxn>
              <a:cxn ang="0">
                <a:pos x="40" y="69"/>
              </a:cxn>
              <a:cxn ang="0">
                <a:pos x="34" y="67"/>
              </a:cxn>
              <a:cxn ang="0">
                <a:pos x="25" y="66"/>
              </a:cxn>
              <a:cxn ang="0">
                <a:pos x="20" y="62"/>
              </a:cxn>
              <a:cxn ang="0">
                <a:pos x="17" y="60"/>
              </a:cxn>
              <a:cxn ang="0">
                <a:pos x="11" y="56"/>
              </a:cxn>
              <a:cxn ang="0">
                <a:pos x="9" y="53"/>
              </a:cxn>
              <a:cxn ang="0">
                <a:pos x="6" y="49"/>
              </a:cxn>
              <a:cxn ang="0">
                <a:pos x="3" y="45"/>
              </a:cxn>
              <a:cxn ang="0">
                <a:pos x="3" y="42"/>
              </a:cxn>
              <a:cxn ang="0">
                <a:pos x="0" y="36"/>
              </a:cxn>
            </a:cxnLst>
            <a:rect l="0" t="0" r="r" b="b"/>
            <a:pathLst>
              <a:path w="110" h="71">
                <a:moveTo>
                  <a:pt x="0" y="34"/>
                </a:moveTo>
                <a:lnTo>
                  <a:pt x="0" y="34"/>
                </a:lnTo>
                <a:lnTo>
                  <a:pt x="0" y="33"/>
                </a:lnTo>
                <a:lnTo>
                  <a:pt x="0" y="33"/>
                </a:lnTo>
                <a:lnTo>
                  <a:pt x="0" y="33"/>
                </a:lnTo>
                <a:lnTo>
                  <a:pt x="0" y="31"/>
                </a:lnTo>
                <a:lnTo>
                  <a:pt x="3" y="29"/>
                </a:lnTo>
                <a:lnTo>
                  <a:pt x="3" y="29"/>
                </a:lnTo>
                <a:lnTo>
                  <a:pt x="3" y="29"/>
                </a:lnTo>
                <a:lnTo>
                  <a:pt x="3" y="27"/>
                </a:lnTo>
                <a:lnTo>
                  <a:pt x="3" y="25"/>
                </a:lnTo>
                <a:lnTo>
                  <a:pt x="3" y="25"/>
                </a:lnTo>
                <a:lnTo>
                  <a:pt x="3" y="25"/>
                </a:lnTo>
                <a:lnTo>
                  <a:pt x="3" y="23"/>
                </a:lnTo>
                <a:lnTo>
                  <a:pt x="6" y="23"/>
                </a:lnTo>
                <a:lnTo>
                  <a:pt x="6" y="22"/>
                </a:lnTo>
                <a:lnTo>
                  <a:pt x="6" y="22"/>
                </a:lnTo>
                <a:lnTo>
                  <a:pt x="6" y="20"/>
                </a:lnTo>
                <a:lnTo>
                  <a:pt x="6" y="20"/>
                </a:lnTo>
                <a:lnTo>
                  <a:pt x="9" y="18"/>
                </a:lnTo>
                <a:lnTo>
                  <a:pt x="9" y="18"/>
                </a:lnTo>
                <a:lnTo>
                  <a:pt x="9" y="18"/>
                </a:lnTo>
                <a:lnTo>
                  <a:pt x="9" y="16"/>
                </a:lnTo>
                <a:lnTo>
                  <a:pt x="11" y="16"/>
                </a:lnTo>
                <a:lnTo>
                  <a:pt x="11" y="16"/>
                </a:lnTo>
                <a:lnTo>
                  <a:pt x="11" y="14"/>
                </a:lnTo>
                <a:lnTo>
                  <a:pt x="11" y="14"/>
                </a:lnTo>
                <a:lnTo>
                  <a:pt x="14" y="12"/>
                </a:lnTo>
                <a:lnTo>
                  <a:pt x="14" y="12"/>
                </a:lnTo>
                <a:lnTo>
                  <a:pt x="14" y="12"/>
                </a:lnTo>
                <a:lnTo>
                  <a:pt x="17" y="11"/>
                </a:lnTo>
                <a:lnTo>
                  <a:pt x="17" y="11"/>
                </a:lnTo>
                <a:lnTo>
                  <a:pt x="17" y="11"/>
                </a:lnTo>
                <a:lnTo>
                  <a:pt x="17" y="11"/>
                </a:lnTo>
                <a:lnTo>
                  <a:pt x="20" y="9"/>
                </a:lnTo>
                <a:lnTo>
                  <a:pt x="20" y="9"/>
                </a:lnTo>
                <a:lnTo>
                  <a:pt x="20" y="9"/>
                </a:lnTo>
                <a:lnTo>
                  <a:pt x="23" y="7"/>
                </a:lnTo>
                <a:lnTo>
                  <a:pt x="23" y="7"/>
                </a:lnTo>
                <a:lnTo>
                  <a:pt x="25" y="7"/>
                </a:lnTo>
                <a:lnTo>
                  <a:pt x="25" y="7"/>
                </a:lnTo>
                <a:lnTo>
                  <a:pt x="25" y="5"/>
                </a:lnTo>
                <a:lnTo>
                  <a:pt x="28" y="5"/>
                </a:lnTo>
                <a:lnTo>
                  <a:pt x="28" y="5"/>
                </a:lnTo>
                <a:lnTo>
                  <a:pt x="28" y="5"/>
                </a:lnTo>
                <a:lnTo>
                  <a:pt x="31" y="3"/>
                </a:lnTo>
                <a:lnTo>
                  <a:pt x="34" y="3"/>
                </a:lnTo>
                <a:lnTo>
                  <a:pt x="34" y="3"/>
                </a:lnTo>
                <a:lnTo>
                  <a:pt x="34" y="3"/>
                </a:lnTo>
                <a:lnTo>
                  <a:pt x="37" y="3"/>
                </a:lnTo>
                <a:lnTo>
                  <a:pt x="37" y="1"/>
                </a:lnTo>
                <a:lnTo>
                  <a:pt x="40" y="1"/>
                </a:lnTo>
                <a:lnTo>
                  <a:pt x="40" y="1"/>
                </a:lnTo>
                <a:lnTo>
                  <a:pt x="42" y="1"/>
                </a:lnTo>
                <a:lnTo>
                  <a:pt x="42" y="1"/>
                </a:lnTo>
                <a:lnTo>
                  <a:pt x="45" y="1"/>
                </a:lnTo>
                <a:lnTo>
                  <a:pt x="45" y="1"/>
                </a:lnTo>
                <a:lnTo>
                  <a:pt x="45" y="1"/>
                </a:lnTo>
                <a:lnTo>
                  <a:pt x="48" y="1"/>
                </a:lnTo>
                <a:lnTo>
                  <a:pt x="51" y="0"/>
                </a:lnTo>
                <a:lnTo>
                  <a:pt x="51" y="0"/>
                </a:lnTo>
                <a:lnTo>
                  <a:pt x="51" y="0"/>
                </a:lnTo>
                <a:lnTo>
                  <a:pt x="54" y="0"/>
                </a:lnTo>
                <a:lnTo>
                  <a:pt x="56" y="0"/>
                </a:lnTo>
                <a:lnTo>
                  <a:pt x="56" y="0"/>
                </a:lnTo>
                <a:lnTo>
                  <a:pt x="56" y="0"/>
                </a:lnTo>
                <a:lnTo>
                  <a:pt x="59" y="0"/>
                </a:lnTo>
                <a:lnTo>
                  <a:pt x="62" y="0"/>
                </a:lnTo>
                <a:lnTo>
                  <a:pt x="62" y="0"/>
                </a:lnTo>
                <a:lnTo>
                  <a:pt x="62" y="1"/>
                </a:lnTo>
                <a:lnTo>
                  <a:pt x="65" y="1"/>
                </a:lnTo>
                <a:lnTo>
                  <a:pt x="68" y="1"/>
                </a:lnTo>
                <a:lnTo>
                  <a:pt x="68" y="1"/>
                </a:lnTo>
                <a:lnTo>
                  <a:pt x="68" y="1"/>
                </a:lnTo>
                <a:lnTo>
                  <a:pt x="70" y="1"/>
                </a:lnTo>
                <a:lnTo>
                  <a:pt x="70" y="1"/>
                </a:lnTo>
                <a:lnTo>
                  <a:pt x="70" y="1"/>
                </a:lnTo>
                <a:lnTo>
                  <a:pt x="73" y="1"/>
                </a:lnTo>
                <a:lnTo>
                  <a:pt x="76" y="3"/>
                </a:lnTo>
                <a:lnTo>
                  <a:pt x="76" y="3"/>
                </a:lnTo>
                <a:lnTo>
                  <a:pt x="76" y="3"/>
                </a:lnTo>
                <a:lnTo>
                  <a:pt x="79" y="3"/>
                </a:lnTo>
                <a:lnTo>
                  <a:pt x="79" y="3"/>
                </a:lnTo>
                <a:lnTo>
                  <a:pt x="82" y="5"/>
                </a:lnTo>
                <a:lnTo>
                  <a:pt x="82" y="5"/>
                </a:lnTo>
                <a:lnTo>
                  <a:pt x="82" y="5"/>
                </a:lnTo>
                <a:lnTo>
                  <a:pt x="85" y="5"/>
                </a:lnTo>
                <a:lnTo>
                  <a:pt x="85" y="7"/>
                </a:lnTo>
                <a:lnTo>
                  <a:pt x="85" y="7"/>
                </a:lnTo>
                <a:lnTo>
                  <a:pt x="87" y="7"/>
                </a:lnTo>
                <a:lnTo>
                  <a:pt x="87" y="7"/>
                </a:lnTo>
                <a:lnTo>
                  <a:pt x="90" y="9"/>
                </a:lnTo>
                <a:lnTo>
                  <a:pt x="90" y="9"/>
                </a:lnTo>
                <a:lnTo>
                  <a:pt x="90" y="9"/>
                </a:lnTo>
                <a:lnTo>
                  <a:pt x="93" y="11"/>
                </a:lnTo>
                <a:lnTo>
                  <a:pt x="93" y="11"/>
                </a:lnTo>
                <a:lnTo>
                  <a:pt x="93" y="11"/>
                </a:lnTo>
                <a:lnTo>
                  <a:pt x="96" y="11"/>
                </a:lnTo>
                <a:lnTo>
                  <a:pt x="96" y="12"/>
                </a:lnTo>
                <a:lnTo>
                  <a:pt x="96" y="12"/>
                </a:lnTo>
                <a:lnTo>
                  <a:pt x="96" y="12"/>
                </a:lnTo>
                <a:lnTo>
                  <a:pt x="99" y="14"/>
                </a:lnTo>
                <a:lnTo>
                  <a:pt x="99" y="14"/>
                </a:lnTo>
                <a:lnTo>
                  <a:pt x="101" y="16"/>
                </a:lnTo>
                <a:lnTo>
                  <a:pt x="101" y="16"/>
                </a:lnTo>
                <a:lnTo>
                  <a:pt x="101" y="16"/>
                </a:lnTo>
                <a:lnTo>
                  <a:pt x="101" y="18"/>
                </a:lnTo>
                <a:lnTo>
                  <a:pt x="104" y="18"/>
                </a:lnTo>
                <a:lnTo>
                  <a:pt x="104" y="18"/>
                </a:lnTo>
                <a:lnTo>
                  <a:pt x="104" y="20"/>
                </a:lnTo>
                <a:lnTo>
                  <a:pt x="104" y="20"/>
                </a:lnTo>
                <a:lnTo>
                  <a:pt x="104" y="22"/>
                </a:lnTo>
                <a:lnTo>
                  <a:pt x="104" y="22"/>
                </a:lnTo>
                <a:lnTo>
                  <a:pt x="107" y="23"/>
                </a:lnTo>
                <a:lnTo>
                  <a:pt x="107" y="23"/>
                </a:lnTo>
                <a:lnTo>
                  <a:pt x="107" y="25"/>
                </a:lnTo>
                <a:lnTo>
                  <a:pt x="107" y="25"/>
                </a:lnTo>
                <a:lnTo>
                  <a:pt x="107" y="25"/>
                </a:lnTo>
                <a:lnTo>
                  <a:pt x="107" y="27"/>
                </a:lnTo>
                <a:lnTo>
                  <a:pt x="110" y="29"/>
                </a:lnTo>
                <a:lnTo>
                  <a:pt x="110" y="29"/>
                </a:lnTo>
                <a:lnTo>
                  <a:pt x="110" y="29"/>
                </a:lnTo>
                <a:lnTo>
                  <a:pt x="110" y="31"/>
                </a:lnTo>
                <a:lnTo>
                  <a:pt x="110" y="33"/>
                </a:lnTo>
                <a:lnTo>
                  <a:pt x="110" y="33"/>
                </a:lnTo>
                <a:lnTo>
                  <a:pt x="110" y="33"/>
                </a:lnTo>
                <a:lnTo>
                  <a:pt x="110" y="34"/>
                </a:lnTo>
                <a:lnTo>
                  <a:pt x="110" y="34"/>
                </a:lnTo>
                <a:lnTo>
                  <a:pt x="110" y="34"/>
                </a:lnTo>
                <a:lnTo>
                  <a:pt x="110" y="36"/>
                </a:lnTo>
                <a:lnTo>
                  <a:pt x="110" y="38"/>
                </a:lnTo>
                <a:lnTo>
                  <a:pt x="110" y="38"/>
                </a:lnTo>
                <a:lnTo>
                  <a:pt x="110" y="38"/>
                </a:lnTo>
                <a:lnTo>
                  <a:pt x="110" y="40"/>
                </a:lnTo>
                <a:lnTo>
                  <a:pt x="110" y="42"/>
                </a:lnTo>
                <a:lnTo>
                  <a:pt x="110" y="42"/>
                </a:lnTo>
                <a:lnTo>
                  <a:pt x="110" y="42"/>
                </a:lnTo>
                <a:lnTo>
                  <a:pt x="107" y="44"/>
                </a:lnTo>
                <a:lnTo>
                  <a:pt x="107" y="45"/>
                </a:lnTo>
                <a:lnTo>
                  <a:pt x="107" y="45"/>
                </a:lnTo>
                <a:lnTo>
                  <a:pt x="107" y="45"/>
                </a:lnTo>
                <a:lnTo>
                  <a:pt x="107" y="47"/>
                </a:lnTo>
                <a:lnTo>
                  <a:pt x="107" y="47"/>
                </a:lnTo>
                <a:lnTo>
                  <a:pt x="104" y="49"/>
                </a:lnTo>
                <a:lnTo>
                  <a:pt x="104" y="49"/>
                </a:lnTo>
                <a:lnTo>
                  <a:pt x="104" y="51"/>
                </a:lnTo>
                <a:lnTo>
                  <a:pt x="104" y="51"/>
                </a:lnTo>
                <a:lnTo>
                  <a:pt x="104" y="53"/>
                </a:lnTo>
                <a:lnTo>
                  <a:pt x="104" y="53"/>
                </a:lnTo>
                <a:lnTo>
                  <a:pt x="101" y="53"/>
                </a:lnTo>
                <a:lnTo>
                  <a:pt x="101" y="55"/>
                </a:lnTo>
                <a:lnTo>
                  <a:pt x="101" y="55"/>
                </a:lnTo>
                <a:lnTo>
                  <a:pt x="101" y="55"/>
                </a:lnTo>
                <a:lnTo>
                  <a:pt x="99" y="56"/>
                </a:lnTo>
                <a:lnTo>
                  <a:pt x="99" y="56"/>
                </a:lnTo>
                <a:lnTo>
                  <a:pt x="96" y="58"/>
                </a:lnTo>
                <a:lnTo>
                  <a:pt x="96" y="58"/>
                </a:lnTo>
                <a:lnTo>
                  <a:pt x="96" y="58"/>
                </a:lnTo>
                <a:lnTo>
                  <a:pt x="96" y="60"/>
                </a:lnTo>
                <a:lnTo>
                  <a:pt x="93" y="60"/>
                </a:lnTo>
                <a:lnTo>
                  <a:pt x="93" y="60"/>
                </a:lnTo>
                <a:lnTo>
                  <a:pt x="93" y="62"/>
                </a:lnTo>
                <a:lnTo>
                  <a:pt x="90" y="62"/>
                </a:lnTo>
                <a:lnTo>
                  <a:pt x="90" y="62"/>
                </a:lnTo>
                <a:lnTo>
                  <a:pt x="90" y="62"/>
                </a:lnTo>
                <a:lnTo>
                  <a:pt x="87" y="64"/>
                </a:lnTo>
                <a:lnTo>
                  <a:pt x="87" y="64"/>
                </a:lnTo>
                <a:lnTo>
                  <a:pt x="85" y="64"/>
                </a:lnTo>
                <a:lnTo>
                  <a:pt x="85" y="64"/>
                </a:lnTo>
                <a:lnTo>
                  <a:pt x="85" y="66"/>
                </a:lnTo>
                <a:lnTo>
                  <a:pt x="82" y="66"/>
                </a:lnTo>
                <a:lnTo>
                  <a:pt x="82" y="66"/>
                </a:lnTo>
                <a:lnTo>
                  <a:pt x="82" y="66"/>
                </a:lnTo>
                <a:lnTo>
                  <a:pt x="79" y="67"/>
                </a:lnTo>
                <a:lnTo>
                  <a:pt x="79" y="67"/>
                </a:lnTo>
                <a:lnTo>
                  <a:pt x="76" y="67"/>
                </a:lnTo>
                <a:lnTo>
                  <a:pt x="76" y="67"/>
                </a:lnTo>
                <a:lnTo>
                  <a:pt x="76" y="69"/>
                </a:lnTo>
                <a:lnTo>
                  <a:pt x="73" y="69"/>
                </a:lnTo>
                <a:lnTo>
                  <a:pt x="70" y="69"/>
                </a:lnTo>
                <a:lnTo>
                  <a:pt x="70" y="69"/>
                </a:lnTo>
                <a:lnTo>
                  <a:pt x="70" y="69"/>
                </a:lnTo>
                <a:lnTo>
                  <a:pt x="68" y="69"/>
                </a:lnTo>
                <a:lnTo>
                  <a:pt x="68" y="69"/>
                </a:lnTo>
                <a:lnTo>
                  <a:pt x="68" y="69"/>
                </a:lnTo>
                <a:lnTo>
                  <a:pt x="65" y="71"/>
                </a:lnTo>
                <a:lnTo>
                  <a:pt x="62" y="71"/>
                </a:lnTo>
                <a:lnTo>
                  <a:pt x="62" y="71"/>
                </a:lnTo>
                <a:lnTo>
                  <a:pt x="62" y="71"/>
                </a:lnTo>
                <a:lnTo>
                  <a:pt x="59" y="71"/>
                </a:lnTo>
                <a:lnTo>
                  <a:pt x="56" y="71"/>
                </a:lnTo>
                <a:lnTo>
                  <a:pt x="56" y="71"/>
                </a:lnTo>
                <a:lnTo>
                  <a:pt x="56" y="71"/>
                </a:lnTo>
                <a:lnTo>
                  <a:pt x="54" y="71"/>
                </a:lnTo>
                <a:lnTo>
                  <a:pt x="51" y="71"/>
                </a:lnTo>
                <a:lnTo>
                  <a:pt x="51" y="71"/>
                </a:lnTo>
                <a:lnTo>
                  <a:pt x="51" y="71"/>
                </a:lnTo>
                <a:lnTo>
                  <a:pt x="48" y="71"/>
                </a:lnTo>
                <a:lnTo>
                  <a:pt x="45" y="71"/>
                </a:lnTo>
                <a:lnTo>
                  <a:pt x="45" y="69"/>
                </a:lnTo>
                <a:lnTo>
                  <a:pt x="45" y="69"/>
                </a:lnTo>
                <a:lnTo>
                  <a:pt x="42" y="69"/>
                </a:lnTo>
                <a:lnTo>
                  <a:pt x="42" y="69"/>
                </a:lnTo>
                <a:lnTo>
                  <a:pt x="40" y="69"/>
                </a:lnTo>
                <a:lnTo>
                  <a:pt x="40" y="69"/>
                </a:lnTo>
                <a:lnTo>
                  <a:pt x="37" y="69"/>
                </a:lnTo>
                <a:lnTo>
                  <a:pt x="37" y="69"/>
                </a:lnTo>
                <a:lnTo>
                  <a:pt x="34" y="67"/>
                </a:lnTo>
                <a:lnTo>
                  <a:pt x="34" y="67"/>
                </a:lnTo>
                <a:lnTo>
                  <a:pt x="34" y="67"/>
                </a:lnTo>
                <a:lnTo>
                  <a:pt x="31" y="67"/>
                </a:lnTo>
                <a:lnTo>
                  <a:pt x="28" y="66"/>
                </a:lnTo>
                <a:lnTo>
                  <a:pt x="28" y="66"/>
                </a:lnTo>
                <a:lnTo>
                  <a:pt x="28" y="66"/>
                </a:lnTo>
                <a:lnTo>
                  <a:pt x="25" y="66"/>
                </a:lnTo>
                <a:lnTo>
                  <a:pt x="25" y="64"/>
                </a:lnTo>
                <a:lnTo>
                  <a:pt x="25" y="64"/>
                </a:lnTo>
                <a:lnTo>
                  <a:pt x="23" y="64"/>
                </a:lnTo>
                <a:lnTo>
                  <a:pt x="23" y="64"/>
                </a:lnTo>
                <a:lnTo>
                  <a:pt x="20" y="62"/>
                </a:lnTo>
                <a:lnTo>
                  <a:pt x="20" y="62"/>
                </a:lnTo>
                <a:lnTo>
                  <a:pt x="20" y="62"/>
                </a:lnTo>
                <a:lnTo>
                  <a:pt x="17" y="62"/>
                </a:lnTo>
                <a:lnTo>
                  <a:pt x="17" y="60"/>
                </a:lnTo>
                <a:lnTo>
                  <a:pt x="17" y="60"/>
                </a:lnTo>
                <a:lnTo>
                  <a:pt x="17" y="60"/>
                </a:lnTo>
                <a:lnTo>
                  <a:pt x="14" y="58"/>
                </a:lnTo>
                <a:lnTo>
                  <a:pt x="14" y="58"/>
                </a:lnTo>
                <a:lnTo>
                  <a:pt x="14" y="58"/>
                </a:lnTo>
                <a:lnTo>
                  <a:pt x="11" y="56"/>
                </a:lnTo>
                <a:lnTo>
                  <a:pt x="11" y="56"/>
                </a:lnTo>
                <a:lnTo>
                  <a:pt x="11" y="55"/>
                </a:lnTo>
                <a:lnTo>
                  <a:pt x="11" y="55"/>
                </a:lnTo>
                <a:lnTo>
                  <a:pt x="9" y="55"/>
                </a:lnTo>
                <a:lnTo>
                  <a:pt x="9" y="53"/>
                </a:lnTo>
                <a:lnTo>
                  <a:pt x="9" y="53"/>
                </a:lnTo>
                <a:lnTo>
                  <a:pt x="9" y="53"/>
                </a:lnTo>
                <a:lnTo>
                  <a:pt x="6" y="51"/>
                </a:lnTo>
                <a:lnTo>
                  <a:pt x="6" y="51"/>
                </a:lnTo>
                <a:lnTo>
                  <a:pt x="6" y="49"/>
                </a:lnTo>
                <a:lnTo>
                  <a:pt x="6" y="49"/>
                </a:lnTo>
                <a:lnTo>
                  <a:pt x="6" y="47"/>
                </a:lnTo>
                <a:lnTo>
                  <a:pt x="3" y="47"/>
                </a:lnTo>
                <a:lnTo>
                  <a:pt x="3" y="45"/>
                </a:lnTo>
                <a:lnTo>
                  <a:pt x="3" y="45"/>
                </a:lnTo>
                <a:lnTo>
                  <a:pt x="3" y="45"/>
                </a:lnTo>
                <a:lnTo>
                  <a:pt x="3" y="44"/>
                </a:lnTo>
                <a:lnTo>
                  <a:pt x="3" y="42"/>
                </a:lnTo>
                <a:lnTo>
                  <a:pt x="3" y="42"/>
                </a:lnTo>
                <a:lnTo>
                  <a:pt x="3" y="42"/>
                </a:lnTo>
                <a:lnTo>
                  <a:pt x="0" y="40"/>
                </a:lnTo>
                <a:lnTo>
                  <a:pt x="0" y="38"/>
                </a:lnTo>
                <a:lnTo>
                  <a:pt x="0" y="38"/>
                </a:lnTo>
                <a:lnTo>
                  <a:pt x="0" y="38"/>
                </a:lnTo>
                <a:lnTo>
                  <a:pt x="0" y="36"/>
                </a:lnTo>
                <a:lnTo>
                  <a:pt x="0" y="34"/>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7" name="Freeform 371"/>
          <p:cNvSpPr/>
          <p:nvPr/>
        </p:nvSpPr>
        <p:spPr bwMode="auto">
          <a:xfrm>
            <a:off x="7385468" y="5727620"/>
            <a:ext cx="142767" cy="105958"/>
          </a:xfrm>
          <a:custGeom>
            <a:avLst/>
            <a:gdLst/>
            <a:ahLst/>
            <a:cxnLst>
              <a:cxn ang="0">
                <a:pos x="0" y="33"/>
              </a:cxn>
              <a:cxn ang="0">
                <a:pos x="0" y="27"/>
              </a:cxn>
              <a:cxn ang="0">
                <a:pos x="3" y="24"/>
              </a:cxn>
              <a:cxn ang="0">
                <a:pos x="6" y="18"/>
              </a:cxn>
              <a:cxn ang="0">
                <a:pos x="9" y="16"/>
              </a:cxn>
              <a:cxn ang="0">
                <a:pos x="12" y="13"/>
              </a:cxn>
              <a:cxn ang="0">
                <a:pos x="17" y="9"/>
              </a:cxn>
              <a:cxn ang="0">
                <a:pos x="23" y="7"/>
              </a:cxn>
              <a:cxn ang="0">
                <a:pos x="29" y="5"/>
              </a:cxn>
              <a:cxn ang="0">
                <a:pos x="34" y="3"/>
              </a:cxn>
              <a:cxn ang="0">
                <a:pos x="43" y="2"/>
              </a:cxn>
              <a:cxn ang="0">
                <a:pos x="48" y="2"/>
              </a:cxn>
              <a:cxn ang="0">
                <a:pos x="54" y="0"/>
              </a:cxn>
              <a:cxn ang="0">
                <a:pos x="62" y="2"/>
              </a:cxn>
              <a:cxn ang="0">
                <a:pos x="68" y="2"/>
              </a:cxn>
              <a:cxn ang="0">
                <a:pos x="74" y="3"/>
              </a:cxn>
              <a:cxn ang="0">
                <a:pos x="79" y="5"/>
              </a:cxn>
              <a:cxn ang="0">
                <a:pos x="85" y="7"/>
              </a:cxn>
              <a:cxn ang="0">
                <a:pos x="91" y="11"/>
              </a:cxn>
              <a:cxn ang="0">
                <a:pos x="96" y="13"/>
              </a:cxn>
              <a:cxn ang="0">
                <a:pos x="99" y="16"/>
              </a:cxn>
              <a:cxn ang="0">
                <a:pos x="102" y="20"/>
              </a:cxn>
              <a:cxn ang="0">
                <a:pos x="105" y="24"/>
              </a:cxn>
              <a:cxn ang="0">
                <a:pos x="107" y="29"/>
              </a:cxn>
              <a:cxn ang="0">
                <a:pos x="107" y="33"/>
              </a:cxn>
              <a:cxn ang="0">
                <a:pos x="107" y="36"/>
              </a:cxn>
              <a:cxn ang="0">
                <a:pos x="107" y="42"/>
              </a:cxn>
              <a:cxn ang="0">
                <a:pos x="105" y="46"/>
              </a:cxn>
              <a:cxn ang="0">
                <a:pos x="105" y="49"/>
              </a:cxn>
              <a:cxn ang="0">
                <a:pos x="102" y="53"/>
              </a:cxn>
              <a:cxn ang="0">
                <a:pos x="96" y="57"/>
              </a:cxn>
              <a:cxn ang="0">
                <a:pos x="93" y="60"/>
              </a:cxn>
              <a:cxn ang="0">
                <a:pos x="88" y="62"/>
              </a:cxn>
              <a:cxn ang="0">
                <a:pos x="82" y="66"/>
              </a:cxn>
              <a:cxn ang="0">
                <a:pos x="76" y="68"/>
              </a:cxn>
              <a:cxn ang="0">
                <a:pos x="71" y="69"/>
              </a:cxn>
              <a:cxn ang="0">
                <a:pos x="65" y="69"/>
              </a:cxn>
              <a:cxn ang="0">
                <a:pos x="57" y="71"/>
              </a:cxn>
              <a:cxn ang="0">
                <a:pos x="51" y="71"/>
              </a:cxn>
              <a:cxn ang="0">
                <a:pos x="43" y="69"/>
              </a:cxn>
              <a:cxn ang="0">
                <a:pos x="37" y="69"/>
              </a:cxn>
              <a:cxn ang="0">
                <a:pos x="31" y="68"/>
              </a:cxn>
              <a:cxn ang="0">
                <a:pos x="26" y="66"/>
              </a:cxn>
              <a:cxn ang="0">
                <a:pos x="20" y="62"/>
              </a:cxn>
              <a:cxn ang="0">
                <a:pos x="15" y="60"/>
              </a:cxn>
              <a:cxn ang="0">
                <a:pos x="12" y="57"/>
              </a:cxn>
              <a:cxn ang="0">
                <a:pos x="6" y="53"/>
              </a:cxn>
              <a:cxn ang="0">
                <a:pos x="3" y="49"/>
              </a:cxn>
              <a:cxn ang="0">
                <a:pos x="3" y="46"/>
              </a:cxn>
              <a:cxn ang="0">
                <a:pos x="0" y="42"/>
              </a:cxn>
              <a:cxn ang="0">
                <a:pos x="0" y="36"/>
              </a:cxn>
            </a:cxnLst>
            <a:rect l="0" t="0" r="r" b="b"/>
            <a:pathLst>
              <a:path w="107" h="71">
                <a:moveTo>
                  <a:pt x="0" y="35"/>
                </a:moveTo>
                <a:lnTo>
                  <a:pt x="0" y="35"/>
                </a:lnTo>
                <a:lnTo>
                  <a:pt x="0" y="33"/>
                </a:lnTo>
                <a:lnTo>
                  <a:pt x="0" y="33"/>
                </a:lnTo>
                <a:lnTo>
                  <a:pt x="0" y="33"/>
                </a:lnTo>
                <a:lnTo>
                  <a:pt x="0" y="31"/>
                </a:lnTo>
                <a:lnTo>
                  <a:pt x="0" y="29"/>
                </a:lnTo>
                <a:lnTo>
                  <a:pt x="0" y="29"/>
                </a:lnTo>
                <a:lnTo>
                  <a:pt x="0" y="29"/>
                </a:lnTo>
                <a:lnTo>
                  <a:pt x="0" y="27"/>
                </a:lnTo>
                <a:lnTo>
                  <a:pt x="0" y="25"/>
                </a:lnTo>
                <a:lnTo>
                  <a:pt x="3" y="25"/>
                </a:lnTo>
                <a:lnTo>
                  <a:pt x="3" y="25"/>
                </a:lnTo>
                <a:lnTo>
                  <a:pt x="3" y="24"/>
                </a:lnTo>
                <a:lnTo>
                  <a:pt x="3" y="24"/>
                </a:lnTo>
                <a:lnTo>
                  <a:pt x="3" y="22"/>
                </a:lnTo>
                <a:lnTo>
                  <a:pt x="3" y="22"/>
                </a:lnTo>
                <a:lnTo>
                  <a:pt x="3" y="22"/>
                </a:lnTo>
                <a:lnTo>
                  <a:pt x="6" y="20"/>
                </a:lnTo>
                <a:lnTo>
                  <a:pt x="6" y="18"/>
                </a:lnTo>
                <a:lnTo>
                  <a:pt x="6" y="18"/>
                </a:lnTo>
                <a:lnTo>
                  <a:pt x="6" y="18"/>
                </a:lnTo>
                <a:lnTo>
                  <a:pt x="9" y="16"/>
                </a:lnTo>
                <a:lnTo>
                  <a:pt x="9" y="16"/>
                </a:lnTo>
                <a:lnTo>
                  <a:pt x="9" y="16"/>
                </a:lnTo>
                <a:lnTo>
                  <a:pt x="9" y="14"/>
                </a:lnTo>
                <a:lnTo>
                  <a:pt x="12" y="14"/>
                </a:lnTo>
                <a:lnTo>
                  <a:pt x="12" y="13"/>
                </a:lnTo>
                <a:lnTo>
                  <a:pt x="12" y="13"/>
                </a:lnTo>
                <a:lnTo>
                  <a:pt x="12" y="13"/>
                </a:lnTo>
                <a:lnTo>
                  <a:pt x="15" y="11"/>
                </a:lnTo>
                <a:lnTo>
                  <a:pt x="15" y="11"/>
                </a:lnTo>
                <a:lnTo>
                  <a:pt x="15" y="11"/>
                </a:lnTo>
                <a:lnTo>
                  <a:pt x="17" y="11"/>
                </a:lnTo>
                <a:lnTo>
                  <a:pt x="17" y="9"/>
                </a:lnTo>
                <a:lnTo>
                  <a:pt x="20" y="9"/>
                </a:lnTo>
                <a:lnTo>
                  <a:pt x="20" y="9"/>
                </a:lnTo>
                <a:lnTo>
                  <a:pt x="20" y="7"/>
                </a:lnTo>
                <a:lnTo>
                  <a:pt x="23" y="7"/>
                </a:lnTo>
                <a:lnTo>
                  <a:pt x="23" y="7"/>
                </a:lnTo>
                <a:lnTo>
                  <a:pt x="23" y="7"/>
                </a:lnTo>
                <a:lnTo>
                  <a:pt x="26" y="5"/>
                </a:lnTo>
                <a:lnTo>
                  <a:pt x="26" y="5"/>
                </a:lnTo>
                <a:lnTo>
                  <a:pt x="29" y="5"/>
                </a:lnTo>
                <a:lnTo>
                  <a:pt x="29" y="5"/>
                </a:lnTo>
                <a:lnTo>
                  <a:pt x="29" y="3"/>
                </a:lnTo>
                <a:lnTo>
                  <a:pt x="31" y="3"/>
                </a:lnTo>
                <a:lnTo>
                  <a:pt x="34" y="3"/>
                </a:lnTo>
                <a:lnTo>
                  <a:pt x="34" y="3"/>
                </a:lnTo>
                <a:lnTo>
                  <a:pt x="34" y="3"/>
                </a:lnTo>
                <a:lnTo>
                  <a:pt x="37" y="2"/>
                </a:lnTo>
                <a:lnTo>
                  <a:pt x="37" y="2"/>
                </a:lnTo>
                <a:lnTo>
                  <a:pt x="37" y="2"/>
                </a:lnTo>
                <a:lnTo>
                  <a:pt x="40" y="2"/>
                </a:lnTo>
                <a:lnTo>
                  <a:pt x="43" y="2"/>
                </a:lnTo>
                <a:lnTo>
                  <a:pt x="43" y="2"/>
                </a:lnTo>
                <a:lnTo>
                  <a:pt x="43" y="2"/>
                </a:lnTo>
                <a:lnTo>
                  <a:pt x="46" y="2"/>
                </a:lnTo>
                <a:lnTo>
                  <a:pt x="46" y="2"/>
                </a:lnTo>
                <a:lnTo>
                  <a:pt x="48" y="2"/>
                </a:lnTo>
                <a:lnTo>
                  <a:pt x="48" y="2"/>
                </a:lnTo>
                <a:lnTo>
                  <a:pt x="51" y="0"/>
                </a:lnTo>
                <a:lnTo>
                  <a:pt x="51" y="0"/>
                </a:lnTo>
                <a:lnTo>
                  <a:pt x="54" y="0"/>
                </a:lnTo>
                <a:lnTo>
                  <a:pt x="54" y="0"/>
                </a:lnTo>
                <a:lnTo>
                  <a:pt x="57" y="0"/>
                </a:lnTo>
                <a:lnTo>
                  <a:pt x="57" y="0"/>
                </a:lnTo>
                <a:lnTo>
                  <a:pt x="60" y="2"/>
                </a:lnTo>
                <a:lnTo>
                  <a:pt x="60" y="2"/>
                </a:lnTo>
                <a:lnTo>
                  <a:pt x="62" y="2"/>
                </a:lnTo>
                <a:lnTo>
                  <a:pt x="62" y="2"/>
                </a:lnTo>
                <a:lnTo>
                  <a:pt x="65" y="2"/>
                </a:lnTo>
                <a:lnTo>
                  <a:pt x="65" y="2"/>
                </a:lnTo>
                <a:lnTo>
                  <a:pt x="68" y="2"/>
                </a:lnTo>
                <a:lnTo>
                  <a:pt x="68" y="2"/>
                </a:lnTo>
                <a:lnTo>
                  <a:pt x="71" y="2"/>
                </a:lnTo>
                <a:lnTo>
                  <a:pt x="71" y="2"/>
                </a:lnTo>
                <a:lnTo>
                  <a:pt x="71" y="2"/>
                </a:lnTo>
                <a:lnTo>
                  <a:pt x="74" y="3"/>
                </a:lnTo>
                <a:lnTo>
                  <a:pt x="74" y="3"/>
                </a:lnTo>
                <a:lnTo>
                  <a:pt x="74" y="3"/>
                </a:lnTo>
                <a:lnTo>
                  <a:pt x="76" y="3"/>
                </a:lnTo>
                <a:lnTo>
                  <a:pt x="79" y="3"/>
                </a:lnTo>
                <a:lnTo>
                  <a:pt x="79" y="5"/>
                </a:lnTo>
                <a:lnTo>
                  <a:pt x="79" y="5"/>
                </a:lnTo>
                <a:lnTo>
                  <a:pt x="82" y="5"/>
                </a:lnTo>
                <a:lnTo>
                  <a:pt x="82" y="5"/>
                </a:lnTo>
                <a:lnTo>
                  <a:pt x="85" y="7"/>
                </a:lnTo>
                <a:lnTo>
                  <a:pt x="85" y="7"/>
                </a:lnTo>
                <a:lnTo>
                  <a:pt x="85" y="7"/>
                </a:lnTo>
                <a:lnTo>
                  <a:pt x="88" y="7"/>
                </a:lnTo>
                <a:lnTo>
                  <a:pt x="88" y="9"/>
                </a:lnTo>
                <a:lnTo>
                  <a:pt x="88" y="9"/>
                </a:lnTo>
                <a:lnTo>
                  <a:pt x="91" y="9"/>
                </a:lnTo>
                <a:lnTo>
                  <a:pt x="91" y="11"/>
                </a:lnTo>
                <a:lnTo>
                  <a:pt x="93" y="11"/>
                </a:lnTo>
                <a:lnTo>
                  <a:pt x="93" y="11"/>
                </a:lnTo>
                <a:lnTo>
                  <a:pt x="93" y="11"/>
                </a:lnTo>
                <a:lnTo>
                  <a:pt x="93" y="13"/>
                </a:lnTo>
                <a:lnTo>
                  <a:pt x="96" y="13"/>
                </a:lnTo>
                <a:lnTo>
                  <a:pt x="96" y="13"/>
                </a:lnTo>
                <a:lnTo>
                  <a:pt x="96" y="14"/>
                </a:lnTo>
                <a:lnTo>
                  <a:pt x="99" y="14"/>
                </a:lnTo>
                <a:lnTo>
                  <a:pt x="99" y="16"/>
                </a:lnTo>
                <a:lnTo>
                  <a:pt x="99" y="16"/>
                </a:lnTo>
                <a:lnTo>
                  <a:pt x="99" y="16"/>
                </a:lnTo>
                <a:lnTo>
                  <a:pt x="102" y="18"/>
                </a:lnTo>
                <a:lnTo>
                  <a:pt x="102" y="18"/>
                </a:lnTo>
                <a:lnTo>
                  <a:pt x="102" y="18"/>
                </a:lnTo>
                <a:lnTo>
                  <a:pt x="102" y="20"/>
                </a:lnTo>
                <a:lnTo>
                  <a:pt x="102" y="22"/>
                </a:lnTo>
                <a:lnTo>
                  <a:pt x="105" y="22"/>
                </a:lnTo>
                <a:lnTo>
                  <a:pt x="105" y="22"/>
                </a:lnTo>
                <a:lnTo>
                  <a:pt x="105" y="24"/>
                </a:lnTo>
                <a:lnTo>
                  <a:pt x="105" y="24"/>
                </a:lnTo>
                <a:lnTo>
                  <a:pt x="105" y="25"/>
                </a:lnTo>
                <a:lnTo>
                  <a:pt x="105" y="25"/>
                </a:lnTo>
                <a:lnTo>
                  <a:pt x="107" y="25"/>
                </a:lnTo>
                <a:lnTo>
                  <a:pt x="107" y="27"/>
                </a:lnTo>
                <a:lnTo>
                  <a:pt x="107" y="29"/>
                </a:lnTo>
                <a:lnTo>
                  <a:pt x="107" y="29"/>
                </a:lnTo>
                <a:lnTo>
                  <a:pt x="107" y="29"/>
                </a:lnTo>
                <a:lnTo>
                  <a:pt x="107" y="31"/>
                </a:lnTo>
                <a:lnTo>
                  <a:pt x="107" y="33"/>
                </a:lnTo>
                <a:lnTo>
                  <a:pt x="107" y="33"/>
                </a:lnTo>
                <a:lnTo>
                  <a:pt x="107" y="33"/>
                </a:lnTo>
                <a:lnTo>
                  <a:pt x="107" y="35"/>
                </a:lnTo>
                <a:lnTo>
                  <a:pt x="107" y="35"/>
                </a:lnTo>
                <a:lnTo>
                  <a:pt x="107" y="35"/>
                </a:lnTo>
                <a:lnTo>
                  <a:pt x="107" y="36"/>
                </a:lnTo>
                <a:lnTo>
                  <a:pt x="107" y="38"/>
                </a:lnTo>
                <a:lnTo>
                  <a:pt x="107" y="38"/>
                </a:lnTo>
                <a:lnTo>
                  <a:pt x="107" y="38"/>
                </a:lnTo>
                <a:lnTo>
                  <a:pt x="107" y="40"/>
                </a:lnTo>
                <a:lnTo>
                  <a:pt x="107" y="42"/>
                </a:lnTo>
                <a:lnTo>
                  <a:pt x="107" y="42"/>
                </a:lnTo>
                <a:lnTo>
                  <a:pt x="107" y="42"/>
                </a:lnTo>
                <a:lnTo>
                  <a:pt x="107" y="44"/>
                </a:lnTo>
                <a:lnTo>
                  <a:pt x="107" y="46"/>
                </a:lnTo>
                <a:lnTo>
                  <a:pt x="105" y="46"/>
                </a:lnTo>
                <a:lnTo>
                  <a:pt x="105" y="46"/>
                </a:lnTo>
                <a:lnTo>
                  <a:pt x="105" y="47"/>
                </a:lnTo>
                <a:lnTo>
                  <a:pt x="105" y="47"/>
                </a:lnTo>
                <a:lnTo>
                  <a:pt x="105" y="49"/>
                </a:lnTo>
                <a:lnTo>
                  <a:pt x="105" y="49"/>
                </a:lnTo>
                <a:lnTo>
                  <a:pt x="102" y="51"/>
                </a:lnTo>
                <a:lnTo>
                  <a:pt x="102" y="51"/>
                </a:lnTo>
                <a:lnTo>
                  <a:pt x="102" y="53"/>
                </a:lnTo>
                <a:lnTo>
                  <a:pt x="102" y="53"/>
                </a:lnTo>
                <a:lnTo>
                  <a:pt x="102" y="53"/>
                </a:lnTo>
                <a:lnTo>
                  <a:pt x="99" y="55"/>
                </a:lnTo>
                <a:lnTo>
                  <a:pt x="99" y="55"/>
                </a:lnTo>
                <a:lnTo>
                  <a:pt x="99" y="55"/>
                </a:lnTo>
                <a:lnTo>
                  <a:pt x="99" y="57"/>
                </a:lnTo>
                <a:lnTo>
                  <a:pt x="96" y="57"/>
                </a:lnTo>
                <a:lnTo>
                  <a:pt x="96" y="58"/>
                </a:lnTo>
                <a:lnTo>
                  <a:pt x="96" y="58"/>
                </a:lnTo>
                <a:lnTo>
                  <a:pt x="93" y="58"/>
                </a:lnTo>
                <a:lnTo>
                  <a:pt x="93" y="60"/>
                </a:lnTo>
                <a:lnTo>
                  <a:pt x="93" y="60"/>
                </a:lnTo>
                <a:lnTo>
                  <a:pt x="93" y="60"/>
                </a:lnTo>
                <a:lnTo>
                  <a:pt x="91" y="62"/>
                </a:lnTo>
                <a:lnTo>
                  <a:pt x="91" y="62"/>
                </a:lnTo>
                <a:lnTo>
                  <a:pt x="88" y="62"/>
                </a:lnTo>
                <a:lnTo>
                  <a:pt x="88" y="62"/>
                </a:lnTo>
                <a:lnTo>
                  <a:pt x="88" y="64"/>
                </a:lnTo>
                <a:lnTo>
                  <a:pt x="85" y="64"/>
                </a:lnTo>
                <a:lnTo>
                  <a:pt x="85" y="66"/>
                </a:lnTo>
                <a:lnTo>
                  <a:pt x="85" y="66"/>
                </a:lnTo>
                <a:lnTo>
                  <a:pt x="82" y="66"/>
                </a:lnTo>
                <a:lnTo>
                  <a:pt x="82" y="66"/>
                </a:lnTo>
                <a:lnTo>
                  <a:pt x="79" y="68"/>
                </a:lnTo>
                <a:lnTo>
                  <a:pt x="79" y="68"/>
                </a:lnTo>
                <a:lnTo>
                  <a:pt x="79" y="68"/>
                </a:lnTo>
                <a:lnTo>
                  <a:pt x="76" y="68"/>
                </a:lnTo>
                <a:lnTo>
                  <a:pt x="74" y="68"/>
                </a:lnTo>
                <a:lnTo>
                  <a:pt x="74" y="68"/>
                </a:lnTo>
                <a:lnTo>
                  <a:pt x="74" y="69"/>
                </a:lnTo>
                <a:lnTo>
                  <a:pt x="71" y="69"/>
                </a:lnTo>
                <a:lnTo>
                  <a:pt x="71" y="69"/>
                </a:lnTo>
                <a:lnTo>
                  <a:pt x="71" y="69"/>
                </a:lnTo>
                <a:lnTo>
                  <a:pt x="68" y="69"/>
                </a:lnTo>
                <a:lnTo>
                  <a:pt x="68" y="69"/>
                </a:lnTo>
                <a:lnTo>
                  <a:pt x="65" y="69"/>
                </a:lnTo>
                <a:lnTo>
                  <a:pt x="65" y="69"/>
                </a:lnTo>
                <a:lnTo>
                  <a:pt x="62" y="71"/>
                </a:lnTo>
                <a:lnTo>
                  <a:pt x="62" y="71"/>
                </a:lnTo>
                <a:lnTo>
                  <a:pt x="60" y="71"/>
                </a:lnTo>
                <a:lnTo>
                  <a:pt x="60" y="71"/>
                </a:lnTo>
                <a:lnTo>
                  <a:pt x="57" y="71"/>
                </a:lnTo>
                <a:lnTo>
                  <a:pt x="57" y="71"/>
                </a:lnTo>
                <a:lnTo>
                  <a:pt x="54" y="71"/>
                </a:lnTo>
                <a:lnTo>
                  <a:pt x="54" y="71"/>
                </a:lnTo>
                <a:lnTo>
                  <a:pt x="51" y="71"/>
                </a:lnTo>
                <a:lnTo>
                  <a:pt x="51" y="71"/>
                </a:lnTo>
                <a:lnTo>
                  <a:pt x="48" y="71"/>
                </a:lnTo>
                <a:lnTo>
                  <a:pt x="48" y="71"/>
                </a:lnTo>
                <a:lnTo>
                  <a:pt x="46" y="71"/>
                </a:lnTo>
                <a:lnTo>
                  <a:pt x="46" y="71"/>
                </a:lnTo>
                <a:lnTo>
                  <a:pt x="43" y="69"/>
                </a:lnTo>
                <a:lnTo>
                  <a:pt x="43" y="69"/>
                </a:lnTo>
                <a:lnTo>
                  <a:pt x="43" y="69"/>
                </a:lnTo>
                <a:lnTo>
                  <a:pt x="40" y="69"/>
                </a:lnTo>
                <a:lnTo>
                  <a:pt x="37" y="69"/>
                </a:lnTo>
                <a:lnTo>
                  <a:pt x="37" y="69"/>
                </a:lnTo>
                <a:lnTo>
                  <a:pt x="37" y="69"/>
                </a:lnTo>
                <a:lnTo>
                  <a:pt x="34" y="69"/>
                </a:lnTo>
                <a:lnTo>
                  <a:pt x="34" y="68"/>
                </a:lnTo>
                <a:lnTo>
                  <a:pt x="34" y="68"/>
                </a:lnTo>
                <a:lnTo>
                  <a:pt x="31" y="68"/>
                </a:lnTo>
                <a:lnTo>
                  <a:pt x="29" y="68"/>
                </a:lnTo>
                <a:lnTo>
                  <a:pt x="29" y="68"/>
                </a:lnTo>
                <a:lnTo>
                  <a:pt x="29" y="68"/>
                </a:lnTo>
                <a:lnTo>
                  <a:pt x="26" y="66"/>
                </a:lnTo>
                <a:lnTo>
                  <a:pt x="26" y="66"/>
                </a:lnTo>
                <a:lnTo>
                  <a:pt x="23" y="66"/>
                </a:lnTo>
                <a:lnTo>
                  <a:pt x="23" y="66"/>
                </a:lnTo>
                <a:lnTo>
                  <a:pt x="23" y="64"/>
                </a:lnTo>
                <a:lnTo>
                  <a:pt x="20" y="64"/>
                </a:lnTo>
                <a:lnTo>
                  <a:pt x="20" y="62"/>
                </a:lnTo>
                <a:lnTo>
                  <a:pt x="20" y="62"/>
                </a:lnTo>
                <a:lnTo>
                  <a:pt x="17" y="62"/>
                </a:lnTo>
                <a:lnTo>
                  <a:pt x="17" y="62"/>
                </a:lnTo>
                <a:lnTo>
                  <a:pt x="15" y="60"/>
                </a:lnTo>
                <a:lnTo>
                  <a:pt x="15" y="60"/>
                </a:lnTo>
                <a:lnTo>
                  <a:pt x="15" y="60"/>
                </a:lnTo>
                <a:lnTo>
                  <a:pt x="12" y="58"/>
                </a:lnTo>
                <a:lnTo>
                  <a:pt x="12" y="58"/>
                </a:lnTo>
                <a:lnTo>
                  <a:pt x="12" y="58"/>
                </a:lnTo>
                <a:lnTo>
                  <a:pt x="12" y="57"/>
                </a:lnTo>
                <a:lnTo>
                  <a:pt x="9" y="57"/>
                </a:lnTo>
                <a:lnTo>
                  <a:pt x="9" y="55"/>
                </a:lnTo>
                <a:lnTo>
                  <a:pt x="9" y="55"/>
                </a:lnTo>
                <a:lnTo>
                  <a:pt x="9" y="55"/>
                </a:lnTo>
                <a:lnTo>
                  <a:pt x="6" y="53"/>
                </a:lnTo>
                <a:lnTo>
                  <a:pt x="6" y="53"/>
                </a:lnTo>
                <a:lnTo>
                  <a:pt x="6" y="53"/>
                </a:lnTo>
                <a:lnTo>
                  <a:pt x="6" y="51"/>
                </a:lnTo>
                <a:lnTo>
                  <a:pt x="3" y="51"/>
                </a:lnTo>
                <a:lnTo>
                  <a:pt x="3" y="49"/>
                </a:lnTo>
                <a:lnTo>
                  <a:pt x="3" y="49"/>
                </a:lnTo>
                <a:lnTo>
                  <a:pt x="3" y="47"/>
                </a:lnTo>
                <a:lnTo>
                  <a:pt x="3" y="47"/>
                </a:lnTo>
                <a:lnTo>
                  <a:pt x="3" y="46"/>
                </a:lnTo>
                <a:lnTo>
                  <a:pt x="3" y="46"/>
                </a:lnTo>
                <a:lnTo>
                  <a:pt x="0" y="46"/>
                </a:lnTo>
                <a:lnTo>
                  <a:pt x="0" y="44"/>
                </a:lnTo>
                <a:lnTo>
                  <a:pt x="0" y="42"/>
                </a:lnTo>
                <a:lnTo>
                  <a:pt x="0" y="42"/>
                </a:lnTo>
                <a:lnTo>
                  <a:pt x="0" y="42"/>
                </a:lnTo>
                <a:lnTo>
                  <a:pt x="0" y="40"/>
                </a:lnTo>
                <a:lnTo>
                  <a:pt x="0" y="38"/>
                </a:lnTo>
                <a:lnTo>
                  <a:pt x="0" y="38"/>
                </a:lnTo>
                <a:lnTo>
                  <a:pt x="0" y="38"/>
                </a:lnTo>
                <a:lnTo>
                  <a:pt x="0" y="36"/>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8" name="Freeform 372"/>
          <p:cNvSpPr/>
          <p:nvPr/>
        </p:nvSpPr>
        <p:spPr bwMode="auto">
          <a:xfrm>
            <a:off x="7374794" y="5557489"/>
            <a:ext cx="146770" cy="107451"/>
          </a:xfrm>
          <a:custGeom>
            <a:avLst/>
            <a:gdLst/>
            <a:ahLst/>
            <a:cxnLst>
              <a:cxn ang="0">
                <a:pos x="0" y="31"/>
              </a:cxn>
              <a:cxn ang="0">
                <a:pos x="3" y="28"/>
              </a:cxn>
              <a:cxn ang="0">
                <a:pos x="6" y="22"/>
              </a:cxn>
              <a:cxn ang="0">
                <a:pos x="8" y="18"/>
              </a:cxn>
              <a:cxn ang="0">
                <a:pos x="11" y="17"/>
              </a:cxn>
              <a:cxn ang="0">
                <a:pos x="14" y="13"/>
              </a:cxn>
              <a:cxn ang="0">
                <a:pos x="20" y="9"/>
              </a:cxn>
              <a:cxn ang="0">
                <a:pos x="25" y="6"/>
              </a:cxn>
              <a:cxn ang="0">
                <a:pos x="28" y="4"/>
              </a:cxn>
              <a:cxn ang="0">
                <a:pos x="37" y="2"/>
              </a:cxn>
              <a:cxn ang="0">
                <a:pos x="42" y="2"/>
              </a:cxn>
              <a:cxn ang="0">
                <a:pos x="51" y="0"/>
              </a:cxn>
              <a:cxn ang="0">
                <a:pos x="56" y="0"/>
              </a:cxn>
              <a:cxn ang="0">
                <a:pos x="62" y="0"/>
              </a:cxn>
              <a:cxn ang="0">
                <a:pos x="70" y="2"/>
              </a:cxn>
              <a:cxn ang="0">
                <a:pos x="76" y="4"/>
              </a:cxn>
              <a:cxn ang="0">
                <a:pos x="82" y="4"/>
              </a:cxn>
              <a:cxn ang="0">
                <a:pos x="87" y="7"/>
              </a:cxn>
              <a:cxn ang="0">
                <a:pos x="93" y="9"/>
              </a:cxn>
              <a:cxn ang="0">
                <a:pos x="96" y="13"/>
              </a:cxn>
              <a:cxn ang="0">
                <a:pos x="101" y="17"/>
              </a:cxn>
              <a:cxn ang="0">
                <a:pos x="104" y="20"/>
              </a:cxn>
              <a:cxn ang="0">
                <a:pos x="107" y="24"/>
              </a:cxn>
              <a:cxn ang="0">
                <a:pos x="107" y="28"/>
              </a:cxn>
              <a:cxn ang="0">
                <a:pos x="110" y="31"/>
              </a:cxn>
              <a:cxn ang="0">
                <a:pos x="110" y="37"/>
              </a:cxn>
              <a:cxn ang="0">
                <a:pos x="110" y="40"/>
              </a:cxn>
              <a:cxn ang="0">
                <a:pos x="107" y="46"/>
              </a:cxn>
              <a:cxn ang="0">
                <a:pos x="104" y="50"/>
              </a:cxn>
              <a:cxn ang="0">
                <a:pos x="101" y="53"/>
              </a:cxn>
              <a:cxn ang="0">
                <a:pos x="99" y="57"/>
              </a:cxn>
              <a:cxn ang="0">
                <a:pos x="93" y="61"/>
              </a:cxn>
              <a:cxn ang="0">
                <a:pos x="90" y="62"/>
              </a:cxn>
              <a:cxn ang="0">
                <a:pos x="84" y="66"/>
              </a:cxn>
              <a:cxn ang="0">
                <a:pos x="79" y="68"/>
              </a:cxn>
              <a:cxn ang="0">
                <a:pos x="70" y="70"/>
              </a:cxn>
              <a:cxn ang="0">
                <a:pos x="65" y="70"/>
              </a:cxn>
              <a:cxn ang="0">
                <a:pos x="59" y="70"/>
              </a:cxn>
              <a:cxn ang="0">
                <a:pos x="51" y="70"/>
              </a:cxn>
              <a:cxn ang="0">
                <a:pos x="45" y="70"/>
              </a:cxn>
              <a:cxn ang="0">
                <a:pos x="39" y="70"/>
              </a:cxn>
              <a:cxn ang="0">
                <a:pos x="34" y="68"/>
              </a:cxn>
              <a:cxn ang="0">
                <a:pos x="25" y="66"/>
              </a:cxn>
              <a:cxn ang="0">
                <a:pos x="20" y="62"/>
              </a:cxn>
              <a:cxn ang="0">
                <a:pos x="17" y="61"/>
              </a:cxn>
              <a:cxn ang="0">
                <a:pos x="11" y="57"/>
              </a:cxn>
              <a:cxn ang="0">
                <a:pos x="8" y="53"/>
              </a:cxn>
              <a:cxn ang="0">
                <a:pos x="6" y="50"/>
              </a:cxn>
              <a:cxn ang="0">
                <a:pos x="3" y="46"/>
              </a:cxn>
              <a:cxn ang="0">
                <a:pos x="0" y="40"/>
              </a:cxn>
              <a:cxn ang="0">
                <a:pos x="0" y="37"/>
              </a:cxn>
            </a:cxnLst>
            <a:rect l="0" t="0" r="r" b="b"/>
            <a:pathLst>
              <a:path w="110" h="72">
                <a:moveTo>
                  <a:pt x="0" y="35"/>
                </a:moveTo>
                <a:lnTo>
                  <a:pt x="0" y="33"/>
                </a:lnTo>
                <a:lnTo>
                  <a:pt x="0" y="33"/>
                </a:lnTo>
                <a:lnTo>
                  <a:pt x="0" y="31"/>
                </a:lnTo>
                <a:lnTo>
                  <a:pt x="0" y="31"/>
                </a:lnTo>
                <a:lnTo>
                  <a:pt x="0" y="31"/>
                </a:lnTo>
                <a:lnTo>
                  <a:pt x="0" y="29"/>
                </a:lnTo>
                <a:lnTo>
                  <a:pt x="3" y="28"/>
                </a:lnTo>
                <a:lnTo>
                  <a:pt x="3" y="28"/>
                </a:lnTo>
                <a:lnTo>
                  <a:pt x="3" y="28"/>
                </a:lnTo>
                <a:lnTo>
                  <a:pt x="3" y="26"/>
                </a:lnTo>
                <a:lnTo>
                  <a:pt x="3" y="24"/>
                </a:lnTo>
                <a:lnTo>
                  <a:pt x="3" y="24"/>
                </a:lnTo>
                <a:lnTo>
                  <a:pt x="3" y="24"/>
                </a:lnTo>
                <a:lnTo>
                  <a:pt x="6" y="22"/>
                </a:lnTo>
                <a:lnTo>
                  <a:pt x="6" y="22"/>
                </a:lnTo>
                <a:lnTo>
                  <a:pt x="6" y="22"/>
                </a:lnTo>
                <a:lnTo>
                  <a:pt x="6" y="20"/>
                </a:lnTo>
                <a:lnTo>
                  <a:pt x="6" y="20"/>
                </a:lnTo>
                <a:lnTo>
                  <a:pt x="8" y="18"/>
                </a:lnTo>
                <a:lnTo>
                  <a:pt x="8" y="18"/>
                </a:lnTo>
                <a:lnTo>
                  <a:pt x="8" y="18"/>
                </a:lnTo>
                <a:lnTo>
                  <a:pt x="8" y="17"/>
                </a:lnTo>
                <a:lnTo>
                  <a:pt x="11" y="17"/>
                </a:lnTo>
                <a:lnTo>
                  <a:pt x="11" y="17"/>
                </a:lnTo>
                <a:lnTo>
                  <a:pt x="11" y="15"/>
                </a:lnTo>
                <a:lnTo>
                  <a:pt x="11" y="15"/>
                </a:lnTo>
                <a:lnTo>
                  <a:pt x="14" y="13"/>
                </a:lnTo>
                <a:lnTo>
                  <a:pt x="14" y="13"/>
                </a:lnTo>
                <a:lnTo>
                  <a:pt x="14" y="13"/>
                </a:lnTo>
                <a:lnTo>
                  <a:pt x="17" y="11"/>
                </a:lnTo>
                <a:lnTo>
                  <a:pt x="17" y="11"/>
                </a:lnTo>
                <a:lnTo>
                  <a:pt x="17" y="11"/>
                </a:lnTo>
                <a:lnTo>
                  <a:pt x="17" y="9"/>
                </a:lnTo>
                <a:lnTo>
                  <a:pt x="20" y="9"/>
                </a:lnTo>
                <a:lnTo>
                  <a:pt x="20" y="7"/>
                </a:lnTo>
                <a:lnTo>
                  <a:pt x="20" y="7"/>
                </a:lnTo>
                <a:lnTo>
                  <a:pt x="23" y="7"/>
                </a:lnTo>
                <a:lnTo>
                  <a:pt x="23" y="7"/>
                </a:lnTo>
                <a:lnTo>
                  <a:pt x="25" y="6"/>
                </a:lnTo>
                <a:lnTo>
                  <a:pt x="25" y="6"/>
                </a:lnTo>
                <a:lnTo>
                  <a:pt x="25" y="6"/>
                </a:lnTo>
                <a:lnTo>
                  <a:pt x="28" y="6"/>
                </a:lnTo>
                <a:lnTo>
                  <a:pt x="28" y="4"/>
                </a:lnTo>
                <a:lnTo>
                  <a:pt x="28" y="4"/>
                </a:lnTo>
                <a:lnTo>
                  <a:pt x="31" y="4"/>
                </a:lnTo>
                <a:lnTo>
                  <a:pt x="34" y="4"/>
                </a:lnTo>
                <a:lnTo>
                  <a:pt x="34" y="4"/>
                </a:lnTo>
                <a:lnTo>
                  <a:pt x="34" y="4"/>
                </a:lnTo>
                <a:lnTo>
                  <a:pt x="37" y="2"/>
                </a:lnTo>
                <a:lnTo>
                  <a:pt x="37" y="2"/>
                </a:lnTo>
                <a:lnTo>
                  <a:pt x="39" y="2"/>
                </a:lnTo>
                <a:lnTo>
                  <a:pt x="39" y="2"/>
                </a:lnTo>
                <a:lnTo>
                  <a:pt x="39" y="2"/>
                </a:lnTo>
                <a:lnTo>
                  <a:pt x="42" y="2"/>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2"/>
                </a:lnTo>
                <a:lnTo>
                  <a:pt x="70" y="2"/>
                </a:lnTo>
                <a:lnTo>
                  <a:pt x="70" y="2"/>
                </a:lnTo>
                <a:lnTo>
                  <a:pt x="70" y="2"/>
                </a:lnTo>
                <a:lnTo>
                  <a:pt x="73" y="2"/>
                </a:lnTo>
                <a:lnTo>
                  <a:pt x="76" y="2"/>
                </a:lnTo>
                <a:lnTo>
                  <a:pt x="76" y="4"/>
                </a:lnTo>
                <a:lnTo>
                  <a:pt x="76" y="4"/>
                </a:lnTo>
                <a:lnTo>
                  <a:pt x="79" y="4"/>
                </a:lnTo>
                <a:lnTo>
                  <a:pt x="79" y="4"/>
                </a:lnTo>
                <a:lnTo>
                  <a:pt x="82" y="4"/>
                </a:lnTo>
                <a:lnTo>
                  <a:pt x="82" y="4"/>
                </a:lnTo>
                <a:lnTo>
                  <a:pt x="82" y="6"/>
                </a:lnTo>
                <a:lnTo>
                  <a:pt x="84" y="6"/>
                </a:lnTo>
                <a:lnTo>
                  <a:pt x="84" y="6"/>
                </a:lnTo>
                <a:lnTo>
                  <a:pt x="84" y="6"/>
                </a:lnTo>
                <a:lnTo>
                  <a:pt x="87" y="7"/>
                </a:lnTo>
                <a:lnTo>
                  <a:pt x="87" y="7"/>
                </a:lnTo>
                <a:lnTo>
                  <a:pt x="90" y="7"/>
                </a:lnTo>
                <a:lnTo>
                  <a:pt x="90" y="7"/>
                </a:lnTo>
                <a:lnTo>
                  <a:pt x="90" y="9"/>
                </a:lnTo>
                <a:lnTo>
                  <a:pt x="93" y="9"/>
                </a:lnTo>
                <a:lnTo>
                  <a:pt x="93" y="11"/>
                </a:lnTo>
                <a:lnTo>
                  <a:pt x="93" y="11"/>
                </a:lnTo>
                <a:lnTo>
                  <a:pt x="96" y="11"/>
                </a:lnTo>
                <a:lnTo>
                  <a:pt x="96" y="13"/>
                </a:lnTo>
                <a:lnTo>
                  <a:pt x="96" y="13"/>
                </a:lnTo>
                <a:lnTo>
                  <a:pt x="96" y="13"/>
                </a:lnTo>
                <a:lnTo>
                  <a:pt x="99" y="15"/>
                </a:lnTo>
                <a:lnTo>
                  <a:pt x="99" y="15"/>
                </a:lnTo>
                <a:lnTo>
                  <a:pt x="101" y="17"/>
                </a:lnTo>
                <a:lnTo>
                  <a:pt x="101" y="17"/>
                </a:lnTo>
                <a:lnTo>
                  <a:pt x="101" y="17"/>
                </a:lnTo>
                <a:lnTo>
                  <a:pt x="101" y="18"/>
                </a:lnTo>
                <a:lnTo>
                  <a:pt x="104" y="18"/>
                </a:lnTo>
                <a:lnTo>
                  <a:pt x="104" y="18"/>
                </a:lnTo>
                <a:lnTo>
                  <a:pt x="104" y="20"/>
                </a:lnTo>
                <a:lnTo>
                  <a:pt x="104" y="20"/>
                </a:lnTo>
                <a:lnTo>
                  <a:pt x="104" y="22"/>
                </a:lnTo>
                <a:lnTo>
                  <a:pt x="104" y="22"/>
                </a:lnTo>
                <a:lnTo>
                  <a:pt x="107" y="22"/>
                </a:lnTo>
                <a:lnTo>
                  <a:pt x="107" y="24"/>
                </a:lnTo>
                <a:lnTo>
                  <a:pt x="107" y="24"/>
                </a:lnTo>
                <a:lnTo>
                  <a:pt x="107" y="24"/>
                </a:lnTo>
                <a:lnTo>
                  <a:pt x="107" y="26"/>
                </a:lnTo>
                <a:lnTo>
                  <a:pt x="107" y="28"/>
                </a:lnTo>
                <a:lnTo>
                  <a:pt x="107" y="28"/>
                </a:lnTo>
                <a:lnTo>
                  <a:pt x="107" y="28"/>
                </a:lnTo>
                <a:lnTo>
                  <a:pt x="110" y="29"/>
                </a:lnTo>
                <a:lnTo>
                  <a:pt x="110" y="31"/>
                </a:lnTo>
                <a:lnTo>
                  <a:pt x="110" y="31"/>
                </a:lnTo>
                <a:lnTo>
                  <a:pt x="110" y="31"/>
                </a:lnTo>
                <a:lnTo>
                  <a:pt x="110" y="33"/>
                </a:lnTo>
                <a:lnTo>
                  <a:pt x="110" y="33"/>
                </a:lnTo>
                <a:lnTo>
                  <a:pt x="110" y="35"/>
                </a:lnTo>
                <a:lnTo>
                  <a:pt x="110" y="35"/>
                </a:lnTo>
                <a:lnTo>
                  <a:pt x="110" y="37"/>
                </a:lnTo>
                <a:lnTo>
                  <a:pt x="110" y="37"/>
                </a:lnTo>
                <a:lnTo>
                  <a:pt x="110" y="39"/>
                </a:lnTo>
                <a:lnTo>
                  <a:pt x="110" y="39"/>
                </a:lnTo>
                <a:lnTo>
                  <a:pt x="110" y="40"/>
                </a:lnTo>
                <a:lnTo>
                  <a:pt x="110" y="40"/>
                </a:lnTo>
                <a:lnTo>
                  <a:pt x="107" y="42"/>
                </a:lnTo>
                <a:lnTo>
                  <a:pt x="107" y="42"/>
                </a:lnTo>
                <a:lnTo>
                  <a:pt x="107" y="44"/>
                </a:lnTo>
                <a:lnTo>
                  <a:pt x="107" y="44"/>
                </a:lnTo>
                <a:lnTo>
                  <a:pt x="107" y="46"/>
                </a:lnTo>
                <a:lnTo>
                  <a:pt x="107" y="46"/>
                </a:lnTo>
                <a:lnTo>
                  <a:pt x="107" y="46"/>
                </a:lnTo>
                <a:lnTo>
                  <a:pt x="107" y="48"/>
                </a:lnTo>
                <a:lnTo>
                  <a:pt x="104" y="50"/>
                </a:lnTo>
                <a:lnTo>
                  <a:pt x="104" y="50"/>
                </a:lnTo>
                <a:lnTo>
                  <a:pt x="104" y="50"/>
                </a:lnTo>
                <a:lnTo>
                  <a:pt x="104" y="51"/>
                </a:lnTo>
                <a:lnTo>
                  <a:pt x="104" y="51"/>
                </a:lnTo>
                <a:lnTo>
                  <a:pt x="104" y="51"/>
                </a:lnTo>
                <a:lnTo>
                  <a:pt x="101" y="53"/>
                </a:lnTo>
                <a:lnTo>
                  <a:pt x="101" y="53"/>
                </a:lnTo>
                <a:lnTo>
                  <a:pt x="101" y="55"/>
                </a:lnTo>
                <a:lnTo>
                  <a:pt x="101" y="55"/>
                </a:lnTo>
                <a:lnTo>
                  <a:pt x="99" y="55"/>
                </a:lnTo>
                <a:lnTo>
                  <a:pt x="99" y="57"/>
                </a:lnTo>
                <a:lnTo>
                  <a:pt x="96" y="57"/>
                </a:lnTo>
                <a:lnTo>
                  <a:pt x="96" y="57"/>
                </a:lnTo>
                <a:lnTo>
                  <a:pt x="96" y="59"/>
                </a:lnTo>
                <a:lnTo>
                  <a:pt x="96" y="59"/>
                </a:lnTo>
                <a:lnTo>
                  <a:pt x="93" y="61"/>
                </a:lnTo>
                <a:lnTo>
                  <a:pt x="93" y="61"/>
                </a:lnTo>
                <a:lnTo>
                  <a:pt x="93" y="61"/>
                </a:lnTo>
                <a:lnTo>
                  <a:pt x="90" y="62"/>
                </a:lnTo>
                <a:lnTo>
                  <a:pt x="90" y="62"/>
                </a:lnTo>
                <a:lnTo>
                  <a:pt x="90" y="62"/>
                </a:lnTo>
                <a:lnTo>
                  <a:pt x="87" y="62"/>
                </a:lnTo>
                <a:lnTo>
                  <a:pt x="87" y="64"/>
                </a:lnTo>
                <a:lnTo>
                  <a:pt x="84" y="64"/>
                </a:lnTo>
                <a:lnTo>
                  <a:pt x="84" y="64"/>
                </a:lnTo>
                <a:lnTo>
                  <a:pt x="84" y="66"/>
                </a:lnTo>
                <a:lnTo>
                  <a:pt x="82" y="66"/>
                </a:lnTo>
                <a:lnTo>
                  <a:pt x="82" y="66"/>
                </a:lnTo>
                <a:lnTo>
                  <a:pt x="82" y="66"/>
                </a:lnTo>
                <a:lnTo>
                  <a:pt x="79" y="66"/>
                </a:lnTo>
                <a:lnTo>
                  <a:pt x="79" y="68"/>
                </a:lnTo>
                <a:lnTo>
                  <a:pt x="76" y="68"/>
                </a:lnTo>
                <a:lnTo>
                  <a:pt x="76" y="68"/>
                </a:lnTo>
                <a:lnTo>
                  <a:pt x="76" y="68"/>
                </a:lnTo>
                <a:lnTo>
                  <a:pt x="73" y="68"/>
                </a:lnTo>
                <a:lnTo>
                  <a:pt x="70" y="70"/>
                </a:lnTo>
                <a:lnTo>
                  <a:pt x="70" y="70"/>
                </a:lnTo>
                <a:lnTo>
                  <a:pt x="70" y="70"/>
                </a:lnTo>
                <a:lnTo>
                  <a:pt x="68" y="70"/>
                </a:lnTo>
                <a:lnTo>
                  <a:pt x="65" y="70"/>
                </a:lnTo>
                <a:lnTo>
                  <a:pt x="65" y="70"/>
                </a:lnTo>
                <a:lnTo>
                  <a:pt x="65" y="70"/>
                </a:lnTo>
                <a:lnTo>
                  <a:pt x="62" y="70"/>
                </a:lnTo>
                <a:lnTo>
                  <a:pt x="62" y="70"/>
                </a:lnTo>
                <a:lnTo>
                  <a:pt x="62" y="70"/>
                </a:lnTo>
                <a:lnTo>
                  <a:pt x="59" y="70"/>
                </a:lnTo>
                <a:lnTo>
                  <a:pt x="56" y="72"/>
                </a:lnTo>
                <a:lnTo>
                  <a:pt x="56" y="72"/>
                </a:lnTo>
                <a:lnTo>
                  <a:pt x="56" y="72"/>
                </a:lnTo>
                <a:lnTo>
                  <a:pt x="54" y="72"/>
                </a:lnTo>
                <a:lnTo>
                  <a:pt x="51" y="70"/>
                </a:lnTo>
                <a:lnTo>
                  <a:pt x="51" y="70"/>
                </a:lnTo>
                <a:lnTo>
                  <a:pt x="51" y="70"/>
                </a:lnTo>
                <a:lnTo>
                  <a:pt x="48" y="70"/>
                </a:lnTo>
                <a:lnTo>
                  <a:pt x="45" y="70"/>
                </a:lnTo>
                <a:lnTo>
                  <a:pt x="45" y="70"/>
                </a:lnTo>
                <a:lnTo>
                  <a:pt x="45" y="70"/>
                </a:lnTo>
                <a:lnTo>
                  <a:pt x="42" y="70"/>
                </a:lnTo>
                <a:lnTo>
                  <a:pt x="39" y="70"/>
                </a:lnTo>
                <a:lnTo>
                  <a:pt x="39" y="70"/>
                </a:lnTo>
                <a:lnTo>
                  <a:pt x="39" y="70"/>
                </a:lnTo>
                <a:lnTo>
                  <a:pt x="37" y="68"/>
                </a:lnTo>
                <a:lnTo>
                  <a:pt x="37" y="68"/>
                </a:lnTo>
                <a:lnTo>
                  <a:pt x="34" y="68"/>
                </a:lnTo>
                <a:lnTo>
                  <a:pt x="34" y="68"/>
                </a:lnTo>
                <a:lnTo>
                  <a:pt x="34" y="68"/>
                </a:lnTo>
                <a:lnTo>
                  <a:pt x="31" y="66"/>
                </a:lnTo>
                <a:lnTo>
                  <a:pt x="28" y="66"/>
                </a:lnTo>
                <a:lnTo>
                  <a:pt x="28" y="66"/>
                </a:lnTo>
                <a:lnTo>
                  <a:pt x="28" y="66"/>
                </a:lnTo>
                <a:lnTo>
                  <a:pt x="25" y="66"/>
                </a:lnTo>
                <a:lnTo>
                  <a:pt x="25" y="64"/>
                </a:lnTo>
                <a:lnTo>
                  <a:pt x="25" y="64"/>
                </a:lnTo>
                <a:lnTo>
                  <a:pt x="23" y="64"/>
                </a:lnTo>
                <a:lnTo>
                  <a:pt x="23" y="62"/>
                </a:lnTo>
                <a:lnTo>
                  <a:pt x="20" y="62"/>
                </a:lnTo>
                <a:lnTo>
                  <a:pt x="20" y="62"/>
                </a:lnTo>
                <a:lnTo>
                  <a:pt x="20" y="62"/>
                </a:lnTo>
                <a:lnTo>
                  <a:pt x="17" y="61"/>
                </a:lnTo>
                <a:lnTo>
                  <a:pt x="17" y="61"/>
                </a:lnTo>
                <a:lnTo>
                  <a:pt x="17" y="61"/>
                </a:lnTo>
                <a:lnTo>
                  <a:pt x="17" y="59"/>
                </a:lnTo>
                <a:lnTo>
                  <a:pt x="14" y="59"/>
                </a:lnTo>
                <a:lnTo>
                  <a:pt x="14" y="57"/>
                </a:lnTo>
                <a:lnTo>
                  <a:pt x="14" y="57"/>
                </a:lnTo>
                <a:lnTo>
                  <a:pt x="11" y="57"/>
                </a:lnTo>
                <a:lnTo>
                  <a:pt x="11" y="55"/>
                </a:lnTo>
                <a:lnTo>
                  <a:pt x="11" y="55"/>
                </a:lnTo>
                <a:lnTo>
                  <a:pt x="11" y="55"/>
                </a:lnTo>
                <a:lnTo>
                  <a:pt x="8" y="53"/>
                </a:lnTo>
                <a:lnTo>
                  <a:pt x="8" y="53"/>
                </a:lnTo>
                <a:lnTo>
                  <a:pt x="8" y="51"/>
                </a:lnTo>
                <a:lnTo>
                  <a:pt x="8" y="51"/>
                </a:lnTo>
                <a:lnTo>
                  <a:pt x="6" y="51"/>
                </a:lnTo>
                <a:lnTo>
                  <a:pt x="6" y="50"/>
                </a:lnTo>
                <a:lnTo>
                  <a:pt x="6" y="50"/>
                </a:lnTo>
                <a:lnTo>
                  <a:pt x="6" y="50"/>
                </a:lnTo>
                <a:lnTo>
                  <a:pt x="6" y="48"/>
                </a:lnTo>
                <a:lnTo>
                  <a:pt x="3" y="46"/>
                </a:lnTo>
                <a:lnTo>
                  <a:pt x="3" y="46"/>
                </a:lnTo>
                <a:lnTo>
                  <a:pt x="3" y="46"/>
                </a:lnTo>
                <a:lnTo>
                  <a:pt x="3" y="44"/>
                </a:lnTo>
                <a:lnTo>
                  <a:pt x="3" y="44"/>
                </a:lnTo>
                <a:lnTo>
                  <a:pt x="3" y="42"/>
                </a:lnTo>
                <a:lnTo>
                  <a:pt x="3" y="42"/>
                </a:lnTo>
                <a:lnTo>
                  <a:pt x="0" y="40"/>
                </a:lnTo>
                <a:lnTo>
                  <a:pt x="0" y="40"/>
                </a:lnTo>
                <a:lnTo>
                  <a:pt x="0" y="39"/>
                </a:lnTo>
                <a:lnTo>
                  <a:pt x="0" y="39"/>
                </a:lnTo>
                <a:lnTo>
                  <a:pt x="0" y="37"/>
                </a:lnTo>
                <a:lnTo>
                  <a:pt x="0" y="37"/>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9" name="Freeform 373"/>
          <p:cNvSpPr/>
          <p:nvPr/>
        </p:nvSpPr>
        <p:spPr bwMode="auto">
          <a:xfrm>
            <a:off x="7780413" y="5057545"/>
            <a:ext cx="146770" cy="105958"/>
          </a:xfrm>
          <a:custGeom>
            <a:avLst/>
            <a:gdLst/>
            <a:ahLst/>
            <a:cxnLst>
              <a:cxn ang="0">
                <a:pos x="0" y="31"/>
              </a:cxn>
              <a:cxn ang="0">
                <a:pos x="3" y="27"/>
              </a:cxn>
              <a:cxn ang="0">
                <a:pos x="6" y="23"/>
              </a:cxn>
              <a:cxn ang="0">
                <a:pos x="9" y="18"/>
              </a:cxn>
              <a:cxn ang="0">
                <a:pos x="12" y="16"/>
              </a:cxn>
              <a:cxn ang="0">
                <a:pos x="14" y="12"/>
              </a:cxn>
              <a:cxn ang="0">
                <a:pos x="20" y="9"/>
              </a:cxn>
              <a:cxn ang="0">
                <a:pos x="26" y="7"/>
              </a:cxn>
              <a:cxn ang="0">
                <a:pos x="31" y="5"/>
              </a:cxn>
              <a:cxn ang="0">
                <a:pos x="37" y="3"/>
              </a:cxn>
              <a:cxn ang="0">
                <a:pos x="43" y="1"/>
              </a:cxn>
              <a:cxn ang="0">
                <a:pos x="51" y="0"/>
              </a:cxn>
              <a:cxn ang="0">
                <a:pos x="57" y="0"/>
              </a:cxn>
              <a:cxn ang="0">
                <a:pos x="62" y="0"/>
              </a:cxn>
              <a:cxn ang="0">
                <a:pos x="71" y="1"/>
              </a:cxn>
              <a:cxn ang="0">
                <a:pos x="76" y="3"/>
              </a:cxn>
              <a:cxn ang="0">
                <a:pos x="82" y="5"/>
              </a:cxn>
              <a:cxn ang="0">
                <a:pos x="88" y="7"/>
              </a:cxn>
              <a:cxn ang="0">
                <a:pos x="93" y="11"/>
              </a:cxn>
              <a:cxn ang="0">
                <a:pos x="99" y="12"/>
              </a:cxn>
              <a:cxn ang="0">
                <a:pos x="102" y="16"/>
              </a:cxn>
              <a:cxn ang="0">
                <a:pos x="105" y="20"/>
              </a:cxn>
              <a:cxn ang="0">
                <a:pos x="107" y="23"/>
              </a:cxn>
              <a:cxn ang="0">
                <a:pos x="110" y="29"/>
              </a:cxn>
              <a:cxn ang="0">
                <a:pos x="110" y="31"/>
              </a:cxn>
              <a:cxn ang="0">
                <a:pos x="110" y="36"/>
              </a:cxn>
              <a:cxn ang="0">
                <a:pos x="110" y="42"/>
              </a:cxn>
              <a:cxn ang="0">
                <a:pos x="107" y="45"/>
              </a:cxn>
              <a:cxn ang="0">
                <a:pos x="105" y="49"/>
              </a:cxn>
              <a:cxn ang="0">
                <a:pos x="102" y="53"/>
              </a:cxn>
              <a:cxn ang="0">
                <a:pos x="99" y="56"/>
              </a:cxn>
              <a:cxn ang="0">
                <a:pos x="93" y="60"/>
              </a:cxn>
              <a:cxn ang="0">
                <a:pos x="90" y="62"/>
              </a:cxn>
              <a:cxn ang="0">
                <a:pos x="85" y="66"/>
              </a:cxn>
              <a:cxn ang="0">
                <a:pos x="79" y="67"/>
              </a:cxn>
              <a:cxn ang="0">
                <a:pos x="71" y="69"/>
              </a:cxn>
              <a:cxn ang="0">
                <a:pos x="68" y="69"/>
              </a:cxn>
              <a:cxn ang="0">
                <a:pos x="59" y="71"/>
              </a:cxn>
              <a:cxn ang="0">
                <a:pos x="51" y="71"/>
              </a:cxn>
              <a:cxn ang="0">
                <a:pos x="45" y="69"/>
              </a:cxn>
              <a:cxn ang="0">
                <a:pos x="40" y="69"/>
              </a:cxn>
              <a:cxn ang="0">
                <a:pos x="34" y="67"/>
              </a:cxn>
              <a:cxn ang="0">
                <a:pos x="28" y="66"/>
              </a:cxn>
              <a:cxn ang="0">
                <a:pos x="23" y="62"/>
              </a:cxn>
              <a:cxn ang="0">
                <a:pos x="17" y="60"/>
              </a:cxn>
              <a:cxn ang="0">
                <a:pos x="12" y="56"/>
              </a:cxn>
              <a:cxn ang="0">
                <a:pos x="9" y="53"/>
              </a:cxn>
              <a:cxn ang="0">
                <a:pos x="6" y="49"/>
              </a:cxn>
              <a:cxn ang="0">
                <a:pos x="3" y="45"/>
              </a:cxn>
              <a:cxn ang="0">
                <a:pos x="3" y="42"/>
              </a:cxn>
              <a:cxn ang="0">
                <a:pos x="0" y="36"/>
              </a:cxn>
            </a:cxnLst>
            <a:rect l="0" t="0" r="r" b="b"/>
            <a:pathLst>
              <a:path w="110" h="71">
                <a:moveTo>
                  <a:pt x="0" y="34"/>
                </a:moveTo>
                <a:lnTo>
                  <a:pt x="0" y="34"/>
                </a:lnTo>
                <a:lnTo>
                  <a:pt x="0" y="33"/>
                </a:lnTo>
                <a:lnTo>
                  <a:pt x="0" y="31"/>
                </a:lnTo>
                <a:lnTo>
                  <a:pt x="0" y="31"/>
                </a:lnTo>
                <a:lnTo>
                  <a:pt x="3" y="31"/>
                </a:lnTo>
                <a:lnTo>
                  <a:pt x="3" y="29"/>
                </a:lnTo>
                <a:lnTo>
                  <a:pt x="3" y="29"/>
                </a:lnTo>
                <a:lnTo>
                  <a:pt x="3" y="29"/>
                </a:lnTo>
                <a:lnTo>
                  <a:pt x="3" y="27"/>
                </a:lnTo>
                <a:lnTo>
                  <a:pt x="3" y="25"/>
                </a:lnTo>
                <a:lnTo>
                  <a:pt x="3" y="25"/>
                </a:lnTo>
                <a:lnTo>
                  <a:pt x="3" y="25"/>
                </a:lnTo>
                <a:lnTo>
                  <a:pt x="3" y="23"/>
                </a:lnTo>
                <a:lnTo>
                  <a:pt x="6" y="23"/>
                </a:lnTo>
                <a:lnTo>
                  <a:pt x="6" y="22"/>
                </a:lnTo>
                <a:lnTo>
                  <a:pt x="6" y="22"/>
                </a:lnTo>
                <a:lnTo>
                  <a:pt x="6" y="20"/>
                </a:lnTo>
                <a:lnTo>
                  <a:pt x="6" y="20"/>
                </a:lnTo>
                <a:lnTo>
                  <a:pt x="9" y="18"/>
                </a:lnTo>
                <a:lnTo>
                  <a:pt x="9" y="18"/>
                </a:lnTo>
                <a:lnTo>
                  <a:pt x="9" y="18"/>
                </a:lnTo>
                <a:lnTo>
                  <a:pt x="9" y="16"/>
                </a:lnTo>
                <a:lnTo>
                  <a:pt x="12" y="16"/>
                </a:lnTo>
                <a:lnTo>
                  <a:pt x="12" y="16"/>
                </a:lnTo>
                <a:lnTo>
                  <a:pt x="12" y="14"/>
                </a:lnTo>
                <a:lnTo>
                  <a:pt x="12" y="14"/>
                </a:lnTo>
                <a:lnTo>
                  <a:pt x="14" y="12"/>
                </a:lnTo>
                <a:lnTo>
                  <a:pt x="14" y="12"/>
                </a:lnTo>
                <a:lnTo>
                  <a:pt x="14" y="12"/>
                </a:lnTo>
                <a:lnTo>
                  <a:pt x="17" y="11"/>
                </a:lnTo>
                <a:lnTo>
                  <a:pt x="17" y="11"/>
                </a:lnTo>
                <a:lnTo>
                  <a:pt x="17" y="11"/>
                </a:lnTo>
                <a:lnTo>
                  <a:pt x="20" y="11"/>
                </a:lnTo>
                <a:lnTo>
                  <a:pt x="20" y="9"/>
                </a:lnTo>
                <a:lnTo>
                  <a:pt x="23" y="9"/>
                </a:lnTo>
                <a:lnTo>
                  <a:pt x="23" y="9"/>
                </a:lnTo>
                <a:lnTo>
                  <a:pt x="23" y="7"/>
                </a:lnTo>
                <a:lnTo>
                  <a:pt x="23" y="7"/>
                </a:lnTo>
                <a:lnTo>
                  <a:pt x="26" y="7"/>
                </a:lnTo>
                <a:lnTo>
                  <a:pt x="26" y="7"/>
                </a:lnTo>
                <a:lnTo>
                  <a:pt x="28" y="5"/>
                </a:lnTo>
                <a:lnTo>
                  <a:pt x="28" y="5"/>
                </a:lnTo>
                <a:lnTo>
                  <a:pt x="31" y="5"/>
                </a:lnTo>
                <a:lnTo>
                  <a:pt x="31" y="5"/>
                </a:lnTo>
                <a:lnTo>
                  <a:pt x="31" y="3"/>
                </a:lnTo>
                <a:lnTo>
                  <a:pt x="34" y="3"/>
                </a:lnTo>
                <a:lnTo>
                  <a:pt x="34" y="3"/>
                </a:lnTo>
                <a:lnTo>
                  <a:pt x="34" y="3"/>
                </a:lnTo>
                <a:lnTo>
                  <a:pt x="37" y="3"/>
                </a:lnTo>
                <a:lnTo>
                  <a:pt x="37" y="1"/>
                </a:lnTo>
                <a:lnTo>
                  <a:pt x="40" y="1"/>
                </a:lnTo>
                <a:lnTo>
                  <a:pt x="40" y="1"/>
                </a:lnTo>
                <a:lnTo>
                  <a:pt x="43" y="1"/>
                </a:lnTo>
                <a:lnTo>
                  <a:pt x="43" y="1"/>
                </a:lnTo>
                <a:lnTo>
                  <a:pt x="45" y="1"/>
                </a:lnTo>
                <a:lnTo>
                  <a:pt x="45" y="1"/>
                </a:lnTo>
                <a:lnTo>
                  <a:pt x="48" y="1"/>
                </a:lnTo>
                <a:lnTo>
                  <a:pt x="48" y="0"/>
                </a:lnTo>
                <a:lnTo>
                  <a:pt x="51" y="0"/>
                </a:lnTo>
                <a:lnTo>
                  <a:pt x="51" y="0"/>
                </a:lnTo>
                <a:lnTo>
                  <a:pt x="51" y="0"/>
                </a:lnTo>
                <a:lnTo>
                  <a:pt x="54" y="0"/>
                </a:lnTo>
                <a:lnTo>
                  <a:pt x="57" y="0"/>
                </a:lnTo>
                <a:lnTo>
                  <a:pt x="57" y="0"/>
                </a:lnTo>
                <a:lnTo>
                  <a:pt x="57" y="0"/>
                </a:lnTo>
                <a:lnTo>
                  <a:pt x="59" y="0"/>
                </a:lnTo>
                <a:lnTo>
                  <a:pt x="62" y="0"/>
                </a:lnTo>
                <a:lnTo>
                  <a:pt x="62" y="0"/>
                </a:lnTo>
                <a:lnTo>
                  <a:pt x="62" y="0"/>
                </a:lnTo>
                <a:lnTo>
                  <a:pt x="65" y="1"/>
                </a:lnTo>
                <a:lnTo>
                  <a:pt x="68" y="1"/>
                </a:lnTo>
                <a:lnTo>
                  <a:pt x="68" y="1"/>
                </a:lnTo>
                <a:lnTo>
                  <a:pt x="68" y="1"/>
                </a:lnTo>
                <a:lnTo>
                  <a:pt x="71" y="1"/>
                </a:lnTo>
                <a:lnTo>
                  <a:pt x="71" y="1"/>
                </a:lnTo>
                <a:lnTo>
                  <a:pt x="71" y="1"/>
                </a:lnTo>
                <a:lnTo>
                  <a:pt x="74" y="1"/>
                </a:lnTo>
                <a:lnTo>
                  <a:pt x="76" y="3"/>
                </a:lnTo>
                <a:lnTo>
                  <a:pt x="76" y="3"/>
                </a:lnTo>
                <a:lnTo>
                  <a:pt x="76" y="3"/>
                </a:lnTo>
                <a:lnTo>
                  <a:pt x="79" y="3"/>
                </a:lnTo>
                <a:lnTo>
                  <a:pt x="79" y="3"/>
                </a:lnTo>
                <a:lnTo>
                  <a:pt x="82" y="5"/>
                </a:lnTo>
                <a:lnTo>
                  <a:pt x="82" y="5"/>
                </a:lnTo>
                <a:lnTo>
                  <a:pt x="82" y="5"/>
                </a:lnTo>
                <a:lnTo>
                  <a:pt x="85" y="5"/>
                </a:lnTo>
                <a:lnTo>
                  <a:pt x="88" y="7"/>
                </a:lnTo>
                <a:lnTo>
                  <a:pt x="88" y="7"/>
                </a:lnTo>
                <a:lnTo>
                  <a:pt x="88" y="7"/>
                </a:lnTo>
                <a:lnTo>
                  <a:pt x="90" y="7"/>
                </a:lnTo>
                <a:lnTo>
                  <a:pt x="90" y="9"/>
                </a:lnTo>
                <a:lnTo>
                  <a:pt x="90" y="9"/>
                </a:lnTo>
                <a:lnTo>
                  <a:pt x="90" y="9"/>
                </a:lnTo>
                <a:lnTo>
                  <a:pt x="93" y="11"/>
                </a:lnTo>
                <a:lnTo>
                  <a:pt x="93" y="11"/>
                </a:lnTo>
                <a:lnTo>
                  <a:pt x="93" y="11"/>
                </a:lnTo>
                <a:lnTo>
                  <a:pt x="96" y="11"/>
                </a:lnTo>
                <a:lnTo>
                  <a:pt x="96" y="12"/>
                </a:lnTo>
                <a:lnTo>
                  <a:pt x="99" y="12"/>
                </a:lnTo>
                <a:lnTo>
                  <a:pt x="99" y="12"/>
                </a:lnTo>
                <a:lnTo>
                  <a:pt x="99" y="14"/>
                </a:lnTo>
                <a:lnTo>
                  <a:pt x="99" y="14"/>
                </a:lnTo>
                <a:lnTo>
                  <a:pt x="102" y="16"/>
                </a:lnTo>
                <a:lnTo>
                  <a:pt x="102" y="16"/>
                </a:lnTo>
                <a:lnTo>
                  <a:pt x="102" y="16"/>
                </a:lnTo>
                <a:lnTo>
                  <a:pt x="102" y="18"/>
                </a:lnTo>
                <a:lnTo>
                  <a:pt x="105" y="18"/>
                </a:lnTo>
                <a:lnTo>
                  <a:pt x="105" y="18"/>
                </a:lnTo>
                <a:lnTo>
                  <a:pt x="105" y="20"/>
                </a:lnTo>
                <a:lnTo>
                  <a:pt x="105" y="20"/>
                </a:lnTo>
                <a:lnTo>
                  <a:pt x="105" y="22"/>
                </a:lnTo>
                <a:lnTo>
                  <a:pt x="105" y="22"/>
                </a:lnTo>
                <a:lnTo>
                  <a:pt x="107" y="23"/>
                </a:lnTo>
                <a:lnTo>
                  <a:pt x="107" y="23"/>
                </a:lnTo>
                <a:lnTo>
                  <a:pt x="107" y="25"/>
                </a:lnTo>
                <a:lnTo>
                  <a:pt x="107" y="25"/>
                </a:lnTo>
                <a:lnTo>
                  <a:pt x="107" y="25"/>
                </a:lnTo>
                <a:lnTo>
                  <a:pt x="107" y="27"/>
                </a:lnTo>
                <a:lnTo>
                  <a:pt x="110" y="29"/>
                </a:lnTo>
                <a:lnTo>
                  <a:pt x="110" y="29"/>
                </a:lnTo>
                <a:lnTo>
                  <a:pt x="110" y="29"/>
                </a:lnTo>
                <a:lnTo>
                  <a:pt x="110" y="31"/>
                </a:lnTo>
                <a:lnTo>
                  <a:pt x="110" y="31"/>
                </a:lnTo>
                <a:lnTo>
                  <a:pt x="110" y="31"/>
                </a:lnTo>
                <a:lnTo>
                  <a:pt x="110" y="33"/>
                </a:lnTo>
                <a:lnTo>
                  <a:pt x="110" y="34"/>
                </a:lnTo>
                <a:lnTo>
                  <a:pt x="110" y="34"/>
                </a:lnTo>
                <a:lnTo>
                  <a:pt x="110" y="34"/>
                </a:lnTo>
                <a:lnTo>
                  <a:pt x="110" y="36"/>
                </a:lnTo>
                <a:lnTo>
                  <a:pt x="110" y="38"/>
                </a:lnTo>
                <a:lnTo>
                  <a:pt x="110" y="38"/>
                </a:lnTo>
                <a:lnTo>
                  <a:pt x="110" y="38"/>
                </a:lnTo>
                <a:lnTo>
                  <a:pt x="110" y="40"/>
                </a:lnTo>
                <a:lnTo>
                  <a:pt x="110" y="42"/>
                </a:lnTo>
                <a:lnTo>
                  <a:pt x="110" y="42"/>
                </a:lnTo>
                <a:lnTo>
                  <a:pt x="110" y="42"/>
                </a:lnTo>
                <a:lnTo>
                  <a:pt x="107" y="44"/>
                </a:lnTo>
                <a:lnTo>
                  <a:pt x="107" y="44"/>
                </a:lnTo>
                <a:lnTo>
                  <a:pt x="107" y="45"/>
                </a:lnTo>
                <a:lnTo>
                  <a:pt x="107" y="45"/>
                </a:lnTo>
                <a:lnTo>
                  <a:pt x="107" y="47"/>
                </a:lnTo>
                <a:lnTo>
                  <a:pt x="107" y="47"/>
                </a:lnTo>
                <a:lnTo>
                  <a:pt x="105" y="49"/>
                </a:lnTo>
                <a:lnTo>
                  <a:pt x="105" y="49"/>
                </a:lnTo>
                <a:lnTo>
                  <a:pt x="105" y="49"/>
                </a:lnTo>
                <a:lnTo>
                  <a:pt x="105" y="51"/>
                </a:lnTo>
                <a:lnTo>
                  <a:pt x="105" y="53"/>
                </a:lnTo>
                <a:lnTo>
                  <a:pt x="105" y="53"/>
                </a:lnTo>
                <a:lnTo>
                  <a:pt x="102" y="53"/>
                </a:lnTo>
                <a:lnTo>
                  <a:pt x="102" y="55"/>
                </a:lnTo>
                <a:lnTo>
                  <a:pt x="102" y="55"/>
                </a:lnTo>
                <a:lnTo>
                  <a:pt x="102" y="55"/>
                </a:lnTo>
                <a:lnTo>
                  <a:pt x="99" y="56"/>
                </a:lnTo>
                <a:lnTo>
                  <a:pt x="99" y="56"/>
                </a:lnTo>
                <a:lnTo>
                  <a:pt x="99" y="58"/>
                </a:lnTo>
                <a:lnTo>
                  <a:pt x="99" y="58"/>
                </a:lnTo>
                <a:lnTo>
                  <a:pt x="96" y="58"/>
                </a:lnTo>
                <a:lnTo>
                  <a:pt x="96" y="60"/>
                </a:lnTo>
                <a:lnTo>
                  <a:pt x="93" y="60"/>
                </a:lnTo>
                <a:lnTo>
                  <a:pt x="93" y="60"/>
                </a:lnTo>
                <a:lnTo>
                  <a:pt x="93" y="60"/>
                </a:lnTo>
                <a:lnTo>
                  <a:pt x="90" y="62"/>
                </a:lnTo>
                <a:lnTo>
                  <a:pt x="90" y="62"/>
                </a:lnTo>
                <a:lnTo>
                  <a:pt x="90" y="62"/>
                </a:lnTo>
                <a:lnTo>
                  <a:pt x="90" y="64"/>
                </a:lnTo>
                <a:lnTo>
                  <a:pt x="88" y="64"/>
                </a:lnTo>
                <a:lnTo>
                  <a:pt x="88" y="64"/>
                </a:lnTo>
                <a:lnTo>
                  <a:pt x="88" y="64"/>
                </a:lnTo>
                <a:lnTo>
                  <a:pt x="85" y="66"/>
                </a:lnTo>
                <a:lnTo>
                  <a:pt x="82" y="66"/>
                </a:lnTo>
                <a:lnTo>
                  <a:pt x="82" y="66"/>
                </a:lnTo>
                <a:lnTo>
                  <a:pt x="82" y="66"/>
                </a:lnTo>
                <a:lnTo>
                  <a:pt x="79" y="67"/>
                </a:lnTo>
                <a:lnTo>
                  <a:pt x="79" y="67"/>
                </a:lnTo>
                <a:lnTo>
                  <a:pt x="76" y="67"/>
                </a:lnTo>
                <a:lnTo>
                  <a:pt x="76" y="67"/>
                </a:lnTo>
                <a:lnTo>
                  <a:pt x="76" y="67"/>
                </a:lnTo>
                <a:lnTo>
                  <a:pt x="74" y="69"/>
                </a:lnTo>
                <a:lnTo>
                  <a:pt x="71" y="69"/>
                </a:lnTo>
                <a:lnTo>
                  <a:pt x="71" y="69"/>
                </a:lnTo>
                <a:lnTo>
                  <a:pt x="71" y="69"/>
                </a:lnTo>
                <a:lnTo>
                  <a:pt x="68" y="69"/>
                </a:lnTo>
                <a:lnTo>
                  <a:pt x="68" y="69"/>
                </a:lnTo>
                <a:lnTo>
                  <a:pt x="68" y="69"/>
                </a:lnTo>
                <a:lnTo>
                  <a:pt x="65" y="71"/>
                </a:lnTo>
                <a:lnTo>
                  <a:pt x="62" y="71"/>
                </a:lnTo>
                <a:lnTo>
                  <a:pt x="62" y="71"/>
                </a:lnTo>
                <a:lnTo>
                  <a:pt x="62" y="71"/>
                </a:lnTo>
                <a:lnTo>
                  <a:pt x="59" y="71"/>
                </a:lnTo>
                <a:lnTo>
                  <a:pt x="57" y="71"/>
                </a:lnTo>
                <a:lnTo>
                  <a:pt x="57" y="71"/>
                </a:lnTo>
                <a:lnTo>
                  <a:pt x="57" y="71"/>
                </a:lnTo>
                <a:lnTo>
                  <a:pt x="54" y="71"/>
                </a:lnTo>
                <a:lnTo>
                  <a:pt x="51" y="71"/>
                </a:lnTo>
                <a:lnTo>
                  <a:pt x="51" y="71"/>
                </a:lnTo>
                <a:lnTo>
                  <a:pt x="51" y="71"/>
                </a:lnTo>
                <a:lnTo>
                  <a:pt x="48" y="71"/>
                </a:lnTo>
                <a:lnTo>
                  <a:pt x="48" y="71"/>
                </a:lnTo>
                <a:lnTo>
                  <a:pt x="45" y="69"/>
                </a:lnTo>
                <a:lnTo>
                  <a:pt x="45" y="69"/>
                </a:lnTo>
                <a:lnTo>
                  <a:pt x="43" y="69"/>
                </a:lnTo>
                <a:lnTo>
                  <a:pt x="43" y="69"/>
                </a:lnTo>
                <a:lnTo>
                  <a:pt x="40" y="69"/>
                </a:lnTo>
                <a:lnTo>
                  <a:pt x="40" y="69"/>
                </a:lnTo>
                <a:lnTo>
                  <a:pt x="37" y="69"/>
                </a:lnTo>
                <a:lnTo>
                  <a:pt x="37" y="67"/>
                </a:lnTo>
                <a:lnTo>
                  <a:pt x="34" y="67"/>
                </a:lnTo>
                <a:lnTo>
                  <a:pt x="34" y="67"/>
                </a:lnTo>
                <a:lnTo>
                  <a:pt x="34" y="67"/>
                </a:lnTo>
                <a:lnTo>
                  <a:pt x="31" y="67"/>
                </a:lnTo>
                <a:lnTo>
                  <a:pt x="31" y="66"/>
                </a:lnTo>
                <a:lnTo>
                  <a:pt x="31" y="66"/>
                </a:lnTo>
                <a:lnTo>
                  <a:pt x="28" y="66"/>
                </a:lnTo>
                <a:lnTo>
                  <a:pt x="28" y="66"/>
                </a:lnTo>
                <a:lnTo>
                  <a:pt x="26" y="64"/>
                </a:lnTo>
                <a:lnTo>
                  <a:pt x="26" y="64"/>
                </a:lnTo>
                <a:lnTo>
                  <a:pt x="23" y="64"/>
                </a:lnTo>
                <a:lnTo>
                  <a:pt x="23" y="64"/>
                </a:lnTo>
                <a:lnTo>
                  <a:pt x="23" y="62"/>
                </a:lnTo>
                <a:lnTo>
                  <a:pt x="23" y="62"/>
                </a:lnTo>
                <a:lnTo>
                  <a:pt x="20" y="62"/>
                </a:lnTo>
                <a:lnTo>
                  <a:pt x="20" y="60"/>
                </a:lnTo>
                <a:lnTo>
                  <a:pt x="17" y="60"/>
                </a:lnTo>
                <a:lnTo>
                  <a:pt x="17" y="60"/>
                </a:lnTo>
                <a:lnTo>
                  <a:pt x="17" y="60"/>
                </a:lnTo>
                <a:lnTo>
                  <a:pt x="14" y="58"/>
                </a:lnTo>
                <a:lnTo>
                  <a:pt x="14" y="58"/>
                </a:lnTo>
                <a:lnTo>
                  <a:pt x="14" y="58"/>
                </a:lnTo>
                <a:lnTo>
                  <a:pt x="12" y="56"/>
                </a:lnTo>
                <a:lnTo>
                  <a:pt x="12" y="56"/>
                </a:lnTo>
                <a:lnTo>
                  <a:pt x="12" y="55"/>
                </a:lnTo>
                <a:lnTo>
                  <a:pt x="12" y="55"/>
                </a:lnTo>
                <a:lnTo>
                  <a:pt x="9" y="55"/>
                </a:lnTo>
                <a:lnTo>
                  <a:pt x="9" y="53"/>
                </a:lnTo>
                <a:lnTo>
                  <a:pt x="9" y="53"/>
                </a:lnTo>
                <a:lnTo>
                  <a:pt x="9" y="53"/>
                </a:lnTo>
                <a:lnTo>
                  <a:pt x="6" y="51"/>
                </a:lnTo>
                <a:lnTo>
                  <a:pt x="6" y="49"/>
                </a:lnTo>
                <a:lnTo>
                  <a:pt x="6" y="49"/>
                </a:lnTo>
                <a:lnTo>
                  <a:pt x="6" y="49"/>
                </a:lnTo>
                <a:lnTo>
                  <a:pt x="6" y="47"/>
                </a:lnTo>
                <a:lnTo>
                  <a:pt x="3" y="47"/>
                </a:lnTo>
                <a:lnTo>
                  <a:pt x="3" y="45"/>
                </a:lnTo>
                <a:lnTo>
                  <a:pt x="3" y="45"/>
                </a:lnTo>
                <a:lnTo>
                  <a:pt x="3" y="44"/>
                </a:lnTo>
                <a:lnTo>
                  <a:pt x="3" y="44"/>
                </a:lnTo>
                <a:lnTo>
                  <a:pt x="3" y="42"/>
                </a:lnTo>
                <a:lnTo>
                  <a:pt x="3" y="42"/>
                </a:lnTo>
                <a:lnTo>
                  <a:pt x="3" y="42"/>
                </a:lnTo>
                <a:lnTo>
                  <a:pt x="3" y="40"/>
                </a:lnTo>
                <a:lnTo>
                  <a:pt x="0" y="38"/>
                </a:lnTo>
                <a:lnTo>
                  <a:pt x="0" y="38"/>
                </a:lnTo>
                <a:lnTo>
                  <a:pt x="0" y="38"/>
                </a:lnTo>
                <a:lnTo>
                  <a:pt x="0" y="36"/>
                </a:lnTo>
                <a:lnTo>
                  <a:pt x="0" y="34"/>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0" name="Freeform 374"/>
          <p:cNvSpPr/>
          <p:nvPr/>
        </p:nvSpPr>
        <p:spPr bwMode="auto">
          <a:xfrm>
            <a:off x="5957796" y="3633824"/>
            <a:ext cx="312220" cy="646196"/>
          </a:xfrm>
          <a:custGeom>
            <a:avLst/>
            <a:gdLst/>
            <a:ahLst/>
            <a:cxnLst>
              <a:cxn ang="0">
                <a:pos x="234" y="15"/>
              </a:cxn>
              <a:cxn ang="0">
                <a:pos x="234" y="44"/>
              </a:cxn>
              <a:cxn ang="0">
                <a:pos x="231" y="59"/>
              </a:cxn>
              <a:cxn ang="0">
                <a:pos x="228" y="88"/>
              </a:cxn>
              <a:cxn ang="0">
                <a:pos x="228" y="101"/>
              </a:cxn>
              <a:cxn ang="0">
                <a:pos x="222" y="128"/>
              </a:cxn>
              <a:cxn ang="0">
                <a:pos x="220" y="141"/>
              </a:cxn>
              <a:cxn ang="0">
                <a:pos x="214" y="169"/>
              </a:cxn>
              <a:cxn ang="0">
                <a:pos x="211" y="182"/>
              </a:cxn>
              <a:cxn ang="0">
                <a:pos x="205" y="205"/>
              </a:cxn>
              <a:cxn ang="0">
                <a:pos x="203" y="218"/>
              </a:cxn>
              <a:cxn ang="0">
                <a:pos x="194" y="242"/>
              </a:cxn>
              <a:cxn ang="0">
                <a:pos x="189" y="253"/>
              </a:cxn>
              <a:cxn ang="0">
                <a:pos x="180" y="275"/>
              </a:cxn>
              <a:cxn ang="0">
                <a:pos x="174" y="286"/>
              </a:cxn>
              <a:cxn ang="0">
                <a:pos x="166" y="306"/>
              </a:cxn>
              <a:cxn ang="0">
                <a:pos x="160" y="315"/>
              </a:cxn>
              <a:cxn ang="0">
                <a:pos x="149" y="334"/>
              </a:cxn>
              <a:cxn ang="0">
                <a:pos x="143" y="343"/>
              </a:cxn>
              <a:cxn ang="0">
                <a:pos x="129" y="358"/>
              </a:cxn>
              <a:cxn ang="0">
                <a:pos x="124" y="367"/>
              </a:cxn>
              <a:cxn ang="0">
                <a:pos x="112" y="380"/>
              </a:cxn>
              <a:cxn ang="0">
                <a:pos x="104" y="387"/>
              </a:cxn>
              <a:cxn ang="0">
                <a:pos x="90" y="398"/>
              </a:cxn>
              <a:cxn ang="0">
                <a:pos x="84" y="404"/>
              </a:cxn>
              <a:cxn ang="0">
                <a:pos x="70" y="413"/>
              </a:cxn>
              <a:cxn ang="0">
                <a:pos x="62" y="416"/>
              </a:cxn>
              <a:cxn ang="0">
                <a:pos x="48" y="424"/>
              </a:cxn>
              <a:cxn ang="0">
                <a:pos x="39" y="427"/>
              </a:cxn>
              <a:cxn ang="0">
                <a:pos x="25" y="431"/>
              </a:cxn>
              <a:cxn ang="0">
                <a:pos x="17" y="431"/>
              </a:cxn>
              <a:cxn ang="0">
                <a:pos x="0" y="433"/>
              </a:cxn>
            </a:cxnLst>
            <a:rect l="0" t="0" r="r" b="b"/>
            <a:pathLst>
              <a:path w="234" h="433">
                <a:moveTo>
                  <a:pt x="234" y="0"/>
                </a:moveTo>
                <a:lnTo>
                  <a:pt x="234" y="15"/>
                </a:lnTo>
                <a:lnTo>
                  <a:pt x="234" y="29"/>
                </a:lnTo>
                <a:lnTo>
                  <a:pt x="234" y="44"/>
                </a:lnTo>
                <a:lnTo>
                  <a:pt x="234" y="44"/>
                </a:lnTo>
                <a:lnTo>
                  <a:pt x="231" y="59"/>
                </a:lnTo>
                <a:lnTo>
                  <a:pt x="231" y="73"/>
                </a:lnTo>
                <a:lnTo>
                  <a:pt x="228" y="88"/>
                </a:lnTo>
                <a:lnTo>
                  <a:pt x="228" y="88"/>
                </a:lnTo>
                <a:lnTo>
                  <a:pt x="228" y="101"/>
                </a:lnTo>
                <a:lnTo>
                  <a:pt x="225" y="116"/>
                </a:lnTo>
                <a:lnTo>
                  <a:pt x="222" y="128"/>
                </a:lnTo>
                <a:lnTo>
                  <a:pt x="222" y="128"/>
                </a:lnTo>
                <a:lnTo>
                  <a:pt x="220" y="141"/>
                </a:lnTo>
                <a:lnTo>
                  <a:pt x="220" y="156"/>
                </a:lnTo>
                <a:lnTo>
                  <a:pt x="214" y="169"/>
                </a:lnTo>
                <a:lnTo>
                  <a:pt x="214" y="169"/>
                </a:lnTo>
                <a:lnTo>
                  <a:pt x="211" y="182"/>
                </a:lnTo>
                <a:lnTo>
                  <a:pt x="208" y="194"/>
                </a:lnTo>
                <a:lnTo>
                  <a:pt x="205" y="205"/>
                </a:lnTo>
                <a:lnTo>
                  <a:pt x="205" y="205"/>
                </a:lnTo>
                <a:lnTo>
                  <a:pt x="203" y="218"/>
                </a:lnTo>
                <a:lnTo>
                  <a:pt x="197" y="229"/>
                </a:lnTo>
                <a:lnTo>
                  <a:pt x="194" y="242"/>
                </a:lnTo>
                <a:lnTo>
                  <a:pt x="194" y="242"/>
                </a:lnTo>
                <a:lnTo>
                  <a:pt x="189" y="253"/>
                </a:lnTo>
                <a:lnTo>
                  <a:pt x="186" y="264"/>
                </a:lnTo>
                <a:lnTo>
                  <a:pt x="180" y="275"/>
                </a:lnTo>
                <a:lnTo>
                  <a:pt x="180" y="275"/>
                </a:lnTo>
                <a:lnTo>
                  <a:pt x="174" y="286"/>
                </a:lnTo>
                <a:lnTo>
                  <a:pt x="172" y="295"/>
                </a:lnTo>
                <a:lnTo>
                  <a:pt x="166" y="306"/>
                </a:lnTo>
                <a:lnTo>
                  <a:pt x="166" y="306"/>
                </a:lnTo>
                <a:lnTo>
                  <a:pt x="160" y="315"/>
                </a:lnTo>
                <a:lnTo>
                  <a:pt x="155" y="325"/>
                </a:lnTo>
                <a:lnTo>
                  <a:pt x="149" y="334"/>
                </a:lnTo>
                <a:lnTo>
                  <a:pt x="149" y="334"/>
                </a:lnTo>
                <a:lnTo>
                  <a:pt x="143" y="343"/>
                </a:lnTo>
                <a:lnTo>
                  <a:pt x="138" y="350"/>
                </a:lnTo>
                <a:lnTo>
                  <a:pt x="129" y="358"/>
                </a:lnTo>
                <a:lnTo>
                  <a:pt x="129" y="358"/>
                </a:lnTo>
                <a:lnTo>
                  <a:pt x="124" y="367"/>
                </a:lnTo>
                <a:lnTo>
                  <a:pt x="118" y="374"/>
                </a:lnTo>
                <a:lnTo>
                  <a:pt x="112" y="380"/>
                </a:lnTo>
                <a:lnTo>
                  <a:pt x="112" y="380"/>
                </a:lnTo>
                <a:lnTo>
                  <a:pt x="104" y="387"/>
                </a:lnTo>
                <a:lnTo>
                  <a:pt x="98" y="393"/>
                </a:lnTo>
                <a:lnTo>
                  <a:pt x="90" y="398"/>
                </a:lnTo>
                <a:lnTo>
                  <a:pt x="90" y="398"/>
                </a:lnTo>
                <a:lnTo>
                  <a:pt x="84" y="404"/>
                </a:lnTo>
                <a:lnTo>
                  <a:pt x="76" y="409"/>
                </a:lnTo>
                <a:lnTo>
                  <a:pt x="70" y="413"/>
                </a:lnTo>
                <a:lnTo>
                  <a:pt x="70" y="413"/>
                </a:lnTo>
                <a:lnTo>
                  <a:pt x="62" y="416"/>
                </a:lnTo>
                <a:lnTo>
                  <a:pt x="56" y="420"/>
                </a:lnTo>
                <a:lnTo>
                  <a:pt x="48" y="424"/>
                </a:lnTo>
                <a:lnTo>
                  <a:pt x="48" y="424"/>
                </a:lnTo>
                <a:lnTo>
                  <a:pt x="39" y="427"/>
                </a:lnTo>
                <a:lnTo>
                  <a:pt x="31" y="429"/>
                </a:lnTo>
                <a:lnTo>
                  <a:pt x="25" y="431"/>
                </a:lnTo>
                <a:lnTo>
                  <a:pt x="25" y="431"/>
                </a:lnTo>
                <a:lnTo>
                  <a:pt x="17" y="431"/>
                </a:lnTo>
                <a:lnTo>
                  <a:pt x="8" y="433"/>
                </a:lnTo>
                <a:lnTo>
                  <a:pt x="0" y="433"/>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1" name="Freeform 375"/>
          <p:cNvSpPr/>
          <p:nvPr/>
        </p:nvSpPr>
        <p:spPr bwMode="auto">
          <a:xfrm>
            <a:off x="5957796" y="4280020"/>
            <a:ext cx="74719" cy="23878"/>
          </a:xfrm>
          <a:custGeom>
            <a:avLst/>
            <a:gdLst/>
            <a:ahLst/>
            <a:cxnLst>
              <a:cxn ang="0">
                <a:pos x="0" y="0"/>
              </a:cxn>
              <a:cxn ang="0">
                <a:pos x="56" y="16"/>
              </a:cxn>
              <a:cxn ang="0">
                <a:pos x="56" y="0"/>
              </a:cxn>
              <a:cxn ang="0">
                <a:pos x="0" y="0"/>
              </a:cxn>
            </a:cxnLst>
            <a:rect l="0" t="0" r="r" b="b"/>
            <a:pathLst>
              <a:path w="56" h="16">
                <a:moveTo>
                  <a:pt x="0" y="0"/>
                </a:moveTo>
                <a:lnTo>
                  <a:pt x="56" y="16"/>
                </a:lnTo>
                <a:lnTo>
                  <a:pt x="56"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2" name="Freeform 376"/>
          <p:cNvSpPr/>
          <p:nvPr/>
        </p:nvSpPr>
        <p:spPr bwMode="auto">
          <a:xfrm>
            <a:off x="5957796" y="4253157"/>
            <a:ext cx="74719" cy="26863"/>
          </a:xfrm>
          <a:custGeom>
            <a:avLst/>
            <a:gdLst/>
            <a:ahLst/>
            <a:cxnLst>
              <a:cxn ang="0">
                <a:pos x="0" y="18"/>
              </a:cxn>
              <a:cxn ang="0">
                <a:pos x="56" y="0"/>
              </a:cxn>
              <a:cxn ang="0">
                <a:pos x="56" y="18"/>
              </a:cxn>
              <a:cxn ang="0">
                <a:pos x="0" y="18"/>
              </a:cxn>
            </a:cxnLst>
            <a:rect l="0" t="0" r="r" b="b"/>
            <a:pathLst>
              <a:path w="56" h="18">
                <a:moveTo>
                  <a:pt x="0" y="18"/>
                </a:moveTo>
                <a:lnTo>
                  <a:pt x="56" y="0"/>
                </a:lnTo>
                <a:lnTo>
                  <a:pt x="56"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3" name="Line 377"/>
          <p:cNvSpPr>
            <a:spLocks noChangeShapeType="1"/>
          </p:cNvSpPr>
          <p:nvPr/>
        </p:nvSpPr>
        <p:spPr bwMode="auto">
          <a:xfrm>
            <a:off x="2919655" y="5114255"/>
            <a:ext cx="444446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34" name="Freeform 378"/>
          <p:cNvSpPr/>
          <p:nvPr/>
        </p:nvSpPr>
        <p:spPr bwMode="auto">
          <a:xfrm>
            <a:off x="7292069" y="5090377"/>
            <a:ext cx="72051" cy="23878"/>
          </a:xfrm>
          <a:custGeom>
            <a:avLst/>
            <a:gdLst/>
            <a:ahLst/>
            <a:cxnLst>
              <a:cxn ang="0">
                <a:pos x="54" y="16"/>
              </a:cxn>
              <a:cxn ang="0">
                <a:pos x="0" y="0"/>
              </a:cxn>
              <a:cxn ang="0">
                <a:pos x="0" y="16"/>
              </a:cxn>
              <a:cxn ang="0">
                <a:pos x="54" y="16"/>
              </a:cxn>
            </a:cxnLst>
            <a:rect l="0" t="0" r="r" b="b"/>
            <a:pathLst>
              <a:path w="54" h="16">
                <a:moveTo>
                  <a:pt x="54" y="16"/>
                </a:moveTo>
                <a:lnTo>
                  <a:pt x="0" y="0"/>
                </a:lnTo>
                <a:lnTo>
                  <a:pt x="0" y="16"/>
                </a:lnTo>
                <a:lnTo>
                  <a:pt x="54"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5" name="Freeform 379"/>
          <p:cNvSpPr/>
          <p:nvPr/>
        </p:nvSpPr>
        <p:spPr bwMode="auto">
          <a:xfrm>
            <a:off x="7292069" y="5114255"/>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6" name="Line 380"/>
          <p:cNvSpPr>
            <a:spLocks noChangeShapeType="1"/>
          </p:cNvSpPr>
          <p:nvPr/>
        </p:nvSpPr>
        <p:spPr bwMode="auto">
          <a:xfrm>
            <a:off x="2931664" y="6003708"/>
            <a:ext cx="486476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37" name="Freeform 381"/>
          <p:cNvSpPr/>
          <p:nvPr/>
        </p:nvSpPr>
        <p:spPr bwMode="auto">
          <a:xfrm>
            <a:off x="7720371" y="5976845"/>
            <a:ext cx="76054" cy="26863"/>
          </a:xfrm>
          <a:custGeom>
            <a:avLst/>
            <a:gdLst/>
            <a:ahLst/>
            <a:cxnLst>
              <a:cxn ang="0">
                <a:pos x="57" y="18"/>
              </a:cxn>
              <a:cxn ang="0">
                <a:pos x="0" y="0"/>
              </a:cxn>
              <a:cxn ang="0">
                <a:pos x="0" y="18"/>
              </a:cxn>
              <a:cxn ang="0">
                <a:pos x="57" y="18"/>
              </a:cxn>
            </a:cxnLst>
            <a:rect l="0" t="0" r="r" b="b"/>
            <a:pathLst>
              <a:path w="57" h="18">
                <a:moveTo>
                  <a:pt x="57" y="18"/>
                </a:moveTo>
                <a:lnTo>
                  <a:pt x="0" y="0"/>
                </a:lnTo>
                <a:lnTo>
                  <a:pt x="0" y="18"/>
                </a:lnTo>
                <a:lnTo>
                  <a:pt x="57"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8" name="Freeform 382"/>
          <p:cNvSpPr/>
          <p:nvPr/>
        </p:nvSpPr>
        <p:spPr bwMode="auto">
          <a:xfrm>
            <a:off x="7720371" y="6003708"/>
            <a:ext cx="76054" cy="23878"/>
          </a:xfrm>
          <a:custGeom>
            <a:avLst/>
            <a:gdLst/>
            <a:ahLst/>
            <a:cxnLst>
              <a:cxn ang="0">
                <a:pos x="57" y="0"/>
              </a:cxn>
              <a:cxn ang="0">
                <a:pos x="0" y="16"/>
              </a:cxn>
              <a:cxn ang="0">
                <a:pos x="0" y="0"/>
              </a:cxn>
              <a:cxn ang="0">
                <a:pos x="57" y="0"/>
              </a:cxn>
            </a:cxnLst>
            <a:rect l="0" t="0" r="r" b="b"/>
            <a:pathLst>
              <a:path w="57" h="16">
                <a:moveTo>
                  <a:pt x="57" y="0"/>
                </a:moveTo>
                <a:lnTo>
                  <a:pt x="0" y="16"/>
                </a:lnTo>
                <a:lnTo>
                  <a:pt x="0" y="0"/>
                </a:lnTo>
                <a:lnTo>
                  <a:pt x="5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9" name="Line 383"/>
          <p:cNvSpPr>
            <a:spLocks noChangeShapeType="1"/>
          </p:cNvSpPr>
          <p:nvPr/>
        </p:nvSpPr>
        <p:spPr bwMode="auto">
          <a:xfrm flipH="1">
            <a:off x="2935666" y="5787314"/>
            <a:ext cx="4428454"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0" name="Freeform 384"/>
          <p:cNvSpPr/>
          <p:nvPr/>
        </p:nvSpPr>
        <p:spPr bwMode="auto">
          <a:xfrm>
            <a:off x="2935666" y="5787314"/>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1" name="Freeform 385"/>
          <p:cNvSpPr/>
          <p:nvPr/>
        </p:nvSpPr>
        <p:spPr bwMode="auto">
          <a:xfrm>
            <a:off x="2935666" y="5763436"/>
            <a:ext cx="70716" cy="23878"/>
          </a:xfrm>
          <a:custGeom>
            <a:avLst/>
            <a:gdLst/>
            <a:ahLst/>
            <a:cxnLst>
              <a:cxn ang="0">
                <a:pos x="0" y="16"/>
              </a:cxn>
              <a:cxn ang="0">
                <a:pos x="53" y="0"/>
              </a:cxn>
              <a:cxn ang="0">
                <a:pos x="53" y="16"/>
              </a:cxn>
              <a:cxn ang="0">
                <a:pos x="0" y="16"/>
              </a:cxn>
            </a:cxnLst>
            <a:rect l="0" t="0" r="r" b="b"/>
            <a:pathLst>
              <a:path w="53" h="16">
                <a:moveTo>
                  <a:pt x="0" y="16"/>
                </a:moveTo>
                <a:lnTo>
                  <a:pt x="53" y="0"/>
                </a:lnTo>
                <a:lnTo>
                  <a:pt x="53" y="16"/>
                </a:lnTo>
                <a:lnTo>
                  <a:pt x="0"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2" name="Line 386"/>
          <p:cNvSpPr>
            <a:spLocks noChangeShapeType="1"/>
          </p:cNvSpPr>
          <p:nvPr/>
        </p:nvSpPr>
        <p:spPr bwMode="auto">
          <a:xfrm flipH="1">
            <a:off x="2935666" y="5606738"/>
            <a:ext cx="445780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3" name="Freeform 387"/>
          <p:cNvSpPr/>
          <p:nvPr/>
        </p:nvSpPr>
        <p:spPr bwMode="auto">
          <a:xfrm>
            <a:off x="2935666" y="5606738"/>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4" name="Freeform 388"/>
          <p:cNvSpPr/>
          <p:nvPr/>
        </p:nvSpPr>
        <p:spPr bwMode="auto">
          <a:xfrm>
            <a:off x="2935666" y="5582860"/>
            <a:ext cx="70716" cy="23878"/>
          </a:xfrm>
          <a:custGeom>
            <a:avLst/>
            <a:gdLst/>
            <a:ahLst/>
            <a:cxnLst>
              <a:cxn ang="0">
                <a:pos x="0" y="16"/>
              </a:cxn>
              <a:cxn ang="0">
                <a:pos x="53" y="0"/>
              </a:cxn>
              <a:cxn ang="0">
                <a:pos x="53" y="16"/>
              </a:cxn>
              <a:cxn ang="0">
                <a:pos x="0" y="16"/>
              </a:cxn>
            </a:cxnLst>
            <a:rect l="0" t="0" r="r" b="b"/>
            <a:pathLst>
              <a:path w="53" h="16">
                <a:moveTo>
                  <a:pt x="0" y="16"/>
                </a:moveTo>
                <a:lnTo>
                  <a:pt x="53" y="0"/>
                </a:lnTo>
                <a:lnTo>
                  <a:pt x="53" y="16"/>
                </a:lnTo>
                <a:lnTo>
                  <a:pt x="0"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5" name="Line 389"/>
          <p:cNvSpPr>
            <a:spLocks noChangeShapeType="1"/>
          </p:cNvSpPr>
          <p:nvPr/>
        </p:nvSpPr>
        <p:spPr bwMode="auto">
          <a:xfrm>
            <a:off x="2927661" y="5432130"/>
            <a:ext cx="445513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6" name="Freeform 390"/>
          <p:cNvSpPr/>
          <p:nvPr/>
        </p:nvSpPr>
        <p:spPr bwMode="auto">
          <a:xfrm>
            <a:off x="7310749" y="5403775"/>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7" name="Freeform 391"/>
          <p:cNvSpPr/>
          <p:nvPr/>
        </p:nvSpPr>
        <p:spPr bwMode="auto">
          <a:xfrm>
            <a:off x="7310749" y="5432130"/>
            <a:ext cx="72051" cy="23878"/>
          </a:xfrm>
          <a:custGeom>
            <a:avLst/>
            <a:gdLst/>
            <a:ahLst/>
            <a:cxnLst>
              <a:cxn ang="0">
                <a:pos x="54" y="0"/>
              </a:cxn>
              <a:cxn ang="0">
                <a:pos x="0" y="16"/>
              </a:cxn>
              <a:cxn ang="0">
                <a:pos x="0" y="0"/>
              </a:cxn>
              <a:cxn ang="0">
                <a:pos x="54" y="0"/>
              </a:cxn>
            </a:cxnLst>
            <a:rect l="0" t="0" r="r" b="b"/>
            <a:pathLst>
              <a:path w="54" h="16">
                <a:moveTo>
                  <a:pt x="54" y="0"/>
                </a:moveTo>
                <a:lnTo>
                  <a:pt x="0" y="16"/>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8" name="Line 392"/>
          <p:cNvSpPr>
            <a:spLocks noChangeShapeType="1"/>
          </p:cNvSpPr>
          <p:nvPr/>
        </p:nvSpPr>
        <p:spPr bwMode="auto">
          <a:xfrm>
            <a:off x="2938335" y="5275431"/>
            <a:ext cx="443645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9" name="Freeform 393"/>
          <p:cNvSpPr/>
          <p:nvPr/>
        </p:nvSpPr>
        <p:spPr bwMode="auto">
          <a:xfrm>
            <a:off x="7302743" y="5248569"/>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0" name="Freeform 394"/>
          <p:cNvSpPr/>
          <p:nvPr/>
        </p:nvSpPr>
        <p:spPr bwMode="auto">
          <a:xfrm>
            <a:off x="7302743" y="5275431"/>
            <a:ext cx="72051" cy="25370"/>
          </a:xfrm>
          <a:custGeom>
            <a:avLst/>
            <a:gdLst/>
            <a:ahLst/>
            <a:cxnLst>
              <a:cxn ang="0">
                <a:pos x="54" y="0"/>
              </a:cxn>
              <a:cxn ang="0">
                <a:pos x="0" y="17"/>
              </a:cxn>
              <a:cxn ang="0">
                <a:pos x="0" y="0"/>
              </a:cxn>
              <a:cxn ang="0">
                <a:pos x="54" y="0"/>
              </a:cxn>
            </a:cxnLst>
            <a:rect l="0" t="0" r="r" b="b"/>
            <a:pathLst>
              <a:path w="54" h="17">
                <a:moveTo>
                  <a:pt x="54" y="0"/>
                </a:moveTo>
                <a:lnTo>
                  <a:pt x="0" y="17"/>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1" name="Line 395"/>
          <p:cNvSpPr>
            <a:spLocks noChangeShapeType="1"/>
          </p:cNvSpPr>
          <p:nvPr/>
        </p:nvSpPr>
        <p:spPr bwMode="auto">
          <a:xfrm>
            <a:off x="7528236" y="5108286"/>
            <a:ext cx="25217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2" name="Freeform 396"/>
          <p:cNvSpPr/>
          <p:nvPr/>
        </p:nvSpPr>
        <p:spPr bwMode="auto">
          <a:xfrm>
            <a:off x="7709697" y="5081423"/>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3" name="Freeform 397"/>
          <p:cNvSpPr/>
          <p:nvPr/>
        </p:nvSpPr>
        <p:spPr bwMode="auto">
          <a:xfrm>
            <a:off x="7709697" y="5108286"/>
            <a:ext cx="70716" cy="28355"/>
          </a:xfrm>
          <a:custGeom>
            <a:avLst/>
            <a:gdLst/>
            <a:ahLst/>
            <a:cxnLst>
              <a:cxn ang="0">
                <a:pos x="53" y="0"/>
              </a:cxn>
              <a:cxn ang="0">
                <a:pos x="0" y="19"/>
              </a:cxn>
              <a:cxn ang="0">
                <a:pos x="0" y="0"/>
              </a:cxn>
              <a:cxn ang="0">
                <a:pos x="53" y="0"/>
              </a:cxn>
            </a:cxnLst>
            <a:rect l="0" t="0" r="r" b="b"/>
            <a:pathLst>
              <a:path w="53" h="19">
                <a:moveTo>
                  <a:pt x="53" y="0"/>
                </a:moveTo>
                <a:lnTo>
                  <a:pt x="0" y="19"/>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4" name="Line 398"/>
          <p:cNvSpPr>
            <a:spLocks noChangeShapeType="1"/>
          </p:cNvSpPr>
          <p:nvPr/>
        </p:nvSpPr>
        <p:spPr bwMode="auto">
          <a:xfrm>
            <a:off x="7931186" y="6009678"/>
            <a:ext cx="41362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5" name="Freeform 399"/>
          <p:cNvSpPr/>
          <p:nvPr/>
        </p:nvSpPr>
        <p:spPr bwMode="auto">
          <a:xfrm>
            <a:off x="8270092" y="5984307"/>
            <a:ext cx="74719" cy="25370"/>
          </a:xfrm>
          <a:custGeom>
            <a:avLst/>
            <a:gdLst/>
            <a:ahLst/>
            <a:cxnLst>
              <a:cxn ang="0">
                <a:pos x="56" y="17"/>
              </a:cxn>
              <a:cxn ang="0">
                <a:pos x="0" y="0"/>
              </a:cxn>
              <a:cxn ang="0">
                <a:pos x="0" y="17"/>
              </a:cxn>
              <a:cxn ang="0">
                <a:pos x="56" y="17"/>
              </a:cxn>
            </a:cxnLst>
            <a:rect l="0" t="0" r="r" b="b"/>
            <a:pathLst>
              <a:path w="56" h="17">
                <a:moveTo>
                  <a:pt x="56" y="17"/>
                </a:moveTo>
                <a:lnTo>
                  <a:pt x="0" y="0"/>
                </a:lnTo>
                <a:lnTo>
                  <a:pt x="0" y="17"/>
                </a:lnTo>
                <a:lnTo>
                  <a:pt x="56"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6" name="Freeform 400"/>
          <p:cNvSpPr/>
          <p:nvPr/>
        </p:nvSpPr>
        <p:spPr bwMode="auto">
          <a:xfrm>
            <a:off x="8270092" y="6009678"/>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7" name="Line 401"/>
          <p:cNvSpPr>
            <a:spLocks noChangeShapeType="1"/>
          </p:cNvSpPr>
          <p:nvPr/>
        </p:nvSpPr>
        <p:spPr bwMode="auto">
          <a:xfrm>
            <a:off x="8498252" y="6009678"/>
            <a:ext cx="52703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8" name="Freeform 402"/>
          <p:cNvSpPr/>
          <p:nvPr/>
        </p:nvSpPr>
        <p:spPr bwMode="auto">
          <a:xfrm>
            <a:off x="8953240" y="5984307"/>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9" name="Freeform 403"/>
          <p:cNvSpPr/>
          <p:nvPr/>
        </p:nvSpPr>
        <p:spPr bwMode="auto">
          <a:xfrm>
            <a:off x="8953240" y="6009678"/>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0" name="Freeform 404"/>
          <p:cNvSpPr/>
          <p:nvPr/>
        </p:nvSpPr>
        <p:spPr bwMode="auto">
          <a:xfrm>
            <a:off x="7159976" y="4450150"/>
            <a:ext cx="725845" cy="601425"/>
          </a:xfrm>
          <a:custGeom>
            <a:avLst/>
            <a:gdLst/>
            <a:ahLst/>
            <a:cxnLst>
              <a:cxn ang="0">
                <a:pos x="544" y="388"/>
              </a:cxn>
              <a:cxn ang="0">
                <a:pos x="541" y="361"/>
              </a:cxn>
              <a:cxn ang="0">
                <a:pos x="541" y="348"/>
              </a:cxn>
              <a:cxn ang="0">
                <a:pos x="533" y="320"/>
              </a:cxn>
              <a:cxn ang="0">
                <a:pos x="530" y="308"/>
              </a:cxn>
              <a:cxn ang="0">
                <a:pos x="522" y="282"/>
              </a:cxn>
              <a:cxn ang="0">
                <a:pos x="516" y="269"/>
              </a:cxn>
              <a:cxn ang="0">
                <a:pos x="502" y="245"/>
              </a:cxn>
              <a:cxn ang="0">
                <a:pos x="496" y="234"/>
              </a:cxn>
              <a:cxn ang="0">
                <a:pos x="479" y="210"/>
              </a:cxn>
              <a:cxn ang="0">
                <a:pos x="471" y="199"/>
              </a:cxn>
              <a:cxn ang="0">
                <a:pos x="451" y="177"/>
              </a:cxn>
              <a:cxn ang="0">
                <a:pos x="443" y="166"/>
              </a:cxn>
              <a:cxn ang="0">
                <a:pos x="420" y="146"/>
              </a:cxn>
              <a:cxn ang="0">
                <a:pos x="409" y="135"/>
              </a:cxn>
              <a:cxn ang="0">
                <a:pos x="386" y="117"/>
              </a:cxn>
              <a:cxn ang="0">
                <a:pos x="372" y="108"/>
              </a:cxn>
              <a:cxn ang="0">
                <a:pos x="347" y="91"/>
              </a:cxn>
              <a:cxn ang="0">
                <a:pos x="333" y="84"/>
              </a:cxn>
              <a:cxn ang="0">
                <a:pos x="305" y="67"/>
              </a:cxn>
              <a:cxn ang="0">
                <a:pos x="291" y="60"/>
              </a:cxn>
              <a:cxn ang="0">
                <a:pos x="260" y="47"/>
              </a:cxn>
              <a:cxn ang="0">
                <a:pos x="245" y="42"/>
              </a:cxn>
              <a:cxn ang="0">
                <a:pos x="212" y="31"/>
              </a:cxn>
              <a:cxn ang="0">
                <a:pos x="195" y="25"/>
              </a:cxn>
              <a:cxn ang="0">
                <a:pos x="161" y="18"/>
              </a:cxn>
              <a:cxn ang="0">
                <a:pos x="144" y="12"/>
              </a:cxn>
              <a:cxn ang="0">
                <a:pos x="110" y="7"/>
              </a:cxn>
              <a:cxn ang="0">
                <a:pos x="93" y="5"/>
              </a:cxn>
              <a:cxn ang="0">
                <a:pos x="57" y="1"/>
              </a:cxn>
              <a:cxn ang="0">
                <a:pos x="37" y="0"/>
              </a:cxn>
              <a:cxn ang="0">
                <a:pos x="0" y="0"/>
              </a:cxn>
            </a:cxnLst>
            <a:rect l="0" t="0" r="r" b="b"/>
            <a:pathLst>
              <a:path w="544" h="403">
                <a:moveTo>
                  <a:pt x="544" y="403"/>
                </a:moveTo>
                <a:lnTo>
                  <a:pt x="544" y="388"/>
                </a:lnTo>
                <a:lnTo>
                  <a:pt x="544" y="375"/>
                </a:lnTo>
                <a:lnTo>
                  <a:pt x="541" y="361"/>
                </a:lnTo>
                <a:lnTo>
                  <a:pt x="541" y="361"/>
                </a:lnTo>
                <a:lnTo>
                  <a:pt x="541" y="348"/>
                </a:lnTo>
                <a:lnTo>
                  <a:pt x="539" y="335"/>
                </a:lnTo>
                <a:lnTo>
                  <a:pt x="533" y="320"/>
                </a:lnTo>
                <a:lnTo>
                  <a:pt x="533" y="320"/>
                </a:lnTo>
                <a:lnTo>
                  <a:pt x="530" y="308"/>
                </a:lnTo>
                <a:lnTo>
                  <a:pt x="527" y="295"/>
                </a:lnTo>
                <a:lnTo>
                  <a:pt x="522" y="282"/>
                </a:lnTo>
                <a:lnTo>
                  <a:pt x="522" y="282"/>
                </a:lnTo>
                <a:lnTo>
                  <a:pt x="516" y="269"/>
                </a:lnTo>
                <a:lnTo>
                  <a:pt x="510" y="258"/>
                </a:lnTo>
                <a:lnTo>
                  <a:pt x="502" y="245"/>
                </a:lnTo>
                <a:lnTo>
                  <a:pt x="502" y="245"/>
                </a:lnTo>
                <a:lnTo>
                  <a:pt x="496" y="234"/>
                </a:lnTo>
                <a:lnTo>
                  <a:pt x="488" y="221"/>
                </a:lnTo>
                <a:lnTo>
                  <a:pt x="479" y="210"/>
                </a:lnTo>
                <a:lnTo>
                  <a:pt x="479" y="210"/>
                </a:lnTo>
                <a:lnTo>
                  <a:pt x="471" y="199"/>
                </a:lnTo>
                <a:lnTo>
                  <a:pt x="462" y="188"/>
                </a:lnTo>
                <a:lnTo>
                  <a:pt x="451" y="177"/>
                </a:lnTo>
                <a:lnTo>
                  <a:pt x="451" y="177"/>
                </a:lnTo>
                <a:lnTo>
                  <a:pt x="443" y="166"/>
                </a:lnTo>
                <a:lnTo>
                  <a:pt x="431" y="155"/>
                </a:lnTo>
                <a:lnTo>
                  <a:pt x="420" y="146"/>
                </a:lnTo>
                <a:lnTo>
                  <a:pt x="420" y="146"/>
                </a:lnTo>
                <a:lnTo>
                  <a:pt x="409" y="135"/>
                </a:lnTo>
                <a:lnTo>
                  <a:pt x="398" y="126"/>
                </a:lnTo>
                <a:lnTo>
                  <a:pt x="386" y="117"/>
                </a:lnTo>
                <a:lnTo>
                  <a:pt x="386" y="117"/>
                </a:lnTo>
                <a:lnTo>
                  <a:pt x="372" y="108"/>
                </a:lnTo>
                <a:lnTo>
                  <a:pt x="361" y="100"/>
                </a:lnTo>
                <a:lnTo>
                  <a:pt x="347" y="91"/>
                </a:lnTo>
                <a:lnTo>
                  <a:pt x="347" y="91"/>
                </a:lnTo>
                <a:lnTo>
                  <a:pt x="333" y="84"/>
                </a:lnTo>
                <a:lnTo>
                  <a:pt x="319" y="75"/>
                </a:lnTo>
                <a:lnTo>
                  <a:pt x="305" y="67"/>
                </a:lnTo>
                <a:lnTo>
                  <a:pt x="305" y="67"/>
                </a:lnTo>
                <a:lnTo>
                  <a:pt x="291" y="60"/>
                </a:lnTo>
                <a:lnTo>
                  <a:pt x="276" y="55"/>
                </a:lnTo>
                <a:lnTo>
                  <a:pt x="260" y="47"/>
                </a:lnTo>
                <a:lnTo>
                  <a:pt x="260" y="47"/>
                </a:lnTo>
                <a:lnTo>
                  <a:pt x="245" y="42"/>
                </a:lnTo>
                <a:lnTo>
                  <a:pt x="229" y="36"/>
                </a:lnTo>
                <a:lnTo>
                  <a:pt x="212" y="31"/>
                </a:lnTo>
                <a:lnTo>
                  <a:pt x="212" y="31"/>
                </a:lnTo>
                <a:lnTo>
                  <a:pt x="195" y="25"/>
                </a:lnTo>
                <a:lnTo>
                  <a:pt x="178" y="22"/>
                </a:lnTo>
                <a:lnTo>
                  <a:pt x="161" y="18"/>
                </a:lnTo>
                <a:lnTo>
                  <a:pt x="161" y="18"/>
                </a:lnTo>
                <a:lnTo>
                  <a:pt x="144" y="12"/>
                </a:lnTo>
                <a:lnTo>
                  <a:pt x="127" y="11"/>
                </a:lnTo>
                <a:lnTo>
                  <a:pt x="110" y="7"/>
                </a:lnTo>
                <a:lnTo>
                  <a:pt x="110" y="7"/>
                </a:lnTo>
                <a:lnTo>
                  <a:pt x="93" y="5"/>
                </a:lnTo>
                <a:lnTo>
                  <a:pt x="74" y="3"/>
                </a:lnTo>
                <a:lnTo>
                  <a:pt x="57" y="1"/>
                </a:lnTo>
                <a:lnTo>
                  <a:pt x="57" y="1"/>
                </a:lnTo>
                <a:lnTo>
                  <a:pt x="37" y="0"/>
                </a:lnTo>
                <a:lnTo>
                  <a:pt x="20"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1" name="Freeform 405"/>
          <p:cNvSpPr/>
          <p:nvPr/>
        </p:nvSpPr>
        <p:spPr bwMode="auto">
          <a:xfrm>
            <a:off x="7852464" y="4996358"/>
            <a:ext cx="33357" cy="55218"/>
          </a:xfrm>
          <a:custGeom>
            <a:avLst/>
            <a:gdLst/>
            <a:ahLst/>
            <a:cxnLst>
              <a:cxn ang="0">
                <a:pos x="25" y="37"/>
              </a:cxn>
              <a:cxn ang="0">
                <a:pos x="0" y="0"/>
              </a:cxn>
              <a:cxn ang="0">
                <a:pos x="25" y="0"/>
              </a:cxn>
              <a:cxn ang="0">
                <a:pos x="25" y="37"/>
              </a:cxn>
            </a:cxnLst>
            <a:rect l="0" t="0" r="r" b="b"/>
            <a:pathLst>
              <a:path w="25" h="37">
                <a:moveTo>
                  <a:pt x="25" y="37"/>
                </a:moveTo>
                <a:lnTo>
                  <a:pt x="0" y="0"/>
                </a:lnTo>
                <a:lnTo>
                  <a:pt x="25" y="0"/>
                </a:lnTo>
                <a:lnTo>
                  <a:pt x="25"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2" name="Freeform 406"/>
          <p:cNvSpPr/>
          <p:nvPr/>
        </p:nvSpPr>
        <p:spPr bwMode="auto">
          <a:xfrm>
            <a:off x="7885821" y="4996358"/>
            <a:ext cx="37360" cy="55218"/>
          </a:xfrm>
          <a:custGeom>
            <a:avLst/>
            <a:gdLst/>
            <a:ahLst/>
            <a:cxnLst>
              <a:cxn ang="0">
                <a:pos x="0" y="37"/>
              </a:cxn>
              <a:cxn ang="0">
                <a:pos x="28" y="0"/>
              </a:cxn>
              <a:cxn ang="0">
                <a:pos x="0" y="0"/>
              </a:cxn>
              <a:cxn ang="0">
                <a:pos x="0" y="37"/>
              </a:cxn>
            </a:cxnLst>
            <a:rect l="0" t="0" r="r" b="b"/>
            <a:pathLst>
              <a:path w="28" h="37">
                <a:moveTo>
                  <a:pt x="0" y="37"/>
                </a:moveTo>
                <a:lnTo>
                  <a:pt x="28" y="0"/>
                </a:lnTo>
                <a:lnTo>
                  <a:pt x="0" y="0"/>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3" name="Freeform 407"/>
          <p:cNvSpPr/>
          <p:nvPr/>
        </p:nvSpPr>
        <p:spPr bwMode="auto">
          <a:xfrm>
            <a:off x="7521564" y="5153057"/>
            <a:ext cx="316223" cy="117897"/>
          </a:xfrm>
          <a:custGeom>
            <a:avLst/>
            <a:gdLst/>
            <a:ahLst/>
            <a:cxnLst>
              <a:cxn ang="0">
                <a:pos x="5" y="79"/>
              </a:cxn>
              <a:cxn ang="0">
                <a:pos x="20" y="79"/>
              </a:cxn>
              <a:cxn ang="0">
                <a:pos x="25" y="79"/>
              </a:cxn>
              <a:cxn ang="0">
                <a:pos x="36" y="79"/>
              </a:cxn>
              <a:cxn ang="0">
                <a:pos x="45" y="79"/>
              </a:cxn>
              <a:cxn ang="0">
                <a:pos x="56" y="77"/>
              </a:cxn>
              <a:cxn ang="0">
                <a:pos x="62" y="77"/>
              </a:cxn>
              <a:cxn ang="0">
                <a:pos x="73" y="75"/>
              </a:cxn>
              <a:cxn ang="0">
                <a:pos x="82" y="73"/>
              </a:cxn>
              <a:cxn ang="0">
                <a:pos x="93" y="71"/>
              </a:cxn>
              <a:cxn ang="0">
                <a:pos x="98" y="71"/>
              </a:cxn>
              <a:cxn ang="0">
                <a:pos x="110" y="68"/>
              </a:cxn>
              <a:cxn ang="0">
                <a:pos x="115" y="66"/>
              </a:cxn>
              <a:cxn ang="0">
                <a:pos x="127" y="64"/>
              </a:cxn>
              <a:cxn ang="0">
                <a:pos x="132" y="62"/>
              </a:cxn>
              <a:cxn ang="0">
                <a:pos x="144" y="58"/>
              </a:cxn>
              <a:cxn ang="0">
                <a:pos x="149" y="57"/>
              </a:cxn>
              <a:cxn ang="0">
                <a:pos x="158" y="53"/>
              </a:cxn>
              <a:cxn ang="0">
                <a:pos x="163" y="51"/>
              </a:cxn>
              <a:cxn ang="0">
                <a:pos x="175" y="47"/>
              </a:cxn>
              <a:cxn ang="0">
                <a:pos x="177" y="44"/>
              </a:cxn>
              <a:cxn ang="0">
                <a:pos x="189" y="40"/>
              </a:cxn>
              <a:cxn ang="0">
                <a:pos x="191" y="38"/>
              </a:cxn>
              <a:cxn ang="0">
                <a:pos x="200" y="33"/>
              </a:cxn>
              <a:cxn ang="0">
                <a:pos x="203" y="31"/>
              </a:cxn>
              <a:cxn ang="0">
                <a:pos x="211" y="25"/>
              </a:cxn>
              <a:cxn ang="0">
                <a:pos x="214" y="22"/>
              </a:cxn>
              <a:cxn ang="0">
                <a:pos x="222" y="16"/>
              </a:cxn>
              <a:cxn ang="0">
                <a:pos x="225" y="14"/>
              </a:cxn>
              <a:cxn ang="0">
                <a:pos x="231" y="9"/>
              </a:cxn>
              <a:cxn ang="0">
                <a:pos x="231" y="5"/>
              </a:cxn>
              <a:cxn ang="0">
                <a:pos x="237" y="0"/>
              </a:cxn>
            </a:cxnLst>
            <a:rect l="0" t="0" r="r" b="b"/>
            <a:pathLst>
              <a:path w="237" h="79">
                <a:moveTo>
                  <a:pt x="0" y="79"/>
                </a:moveTo>
                <a:lnTo>
                  <a:pt x="5" y="79"/>
                </a:lnTo>
                <a:lnTo>
                  <a:pt x="14" y="79"/>
                </a:lnTo>
                <a:lnTo>
                  <a:pt x="20" y="79"/>
                </a:lnTo>
                <a:lnTo>
                  <a:pt x="20" y="79"/>
                </a:lnTo>
                <a:lnTo>
                  <a:pt x="25" y="79"/>
                </a:lnTo>
                <a:lnTo>
                  <a:pt x="31" y="79"/>
                </a:lnTo>
                <a:lnTo>
                  <a:pt x="36" y="79"/>
                </a:lnTo>
                <a:lnTo>
                  <a:pt x="36" y="79"/>
                </a:lnTo>
                <a:lnTo>
                  <a:pt x="45" y="79"/>
                </a:lnTo>
                <a:lnTo>
                  <a:pt x="51" y="77"/>
                </a:lnTo>
                <a:lnTo>
                  <a:pt x="56" y="77"/>
                </a:lnTo>
                <a:lnTo>
                  <a:pt x="56" y="77"/>
                </a:lnTo>
                <a:lnTo>
                  <a:pt x="62" y="77"/>
                </a:lnTo>
                <a:lnTo>
                  <a:pt x="67" y="75"/>
                </a:lnTo>
                <a:lnTo>
                  <a:pt x="73" y="75"/>
                </a:lnTo>
                <a:lnTo>
                  <a:pt x="73" y="75"/>
                </a:lnTo>
                <a:lnTo>
                  <a:pt x="82" y="73"/>
                </a:lnTo>
                <a:lnTo>
                  <a:pt x="87" y="73"/>
                </a:lnTo>
                <a:lnTo>
                  <a:pt x="93" y="71"/>
                </a:lnTo>
                <a:lnTo>
                  <a:pt x="93" y="71"/>
                </a:lnTo>
                <a:lnTo>
                  <a:pt x="98" y="71"/>
                </a:lnTo>
                <a:lnTo>
                  <a:pt x="104" y="69"/>
                </a:lnTo>
                <a:lnTo>
                  <a:pt x="110" y="68"/>
                </a:lnTo>
                <a:lnTo>
                  <a:pt x="110" y="68"/>
                </a:lnTo>
                <a:lnTo>
                  <a:pt x="115" y="66"/>
                </a:lnTo>
                <a:lnTo>
                  <a:pt x="121" y="66"/>
                </a:lnTo>
                <a:lnTo>
                  <a:pt x="127" y="64"/>
                </a:lnTo>
                <a:lnTo>
                  <a:pt x="127" y="64"/>
                </a:lnTo>
                <a:lnTo>
                  <a:pt x="132" y="62"/>
                </a:lnTo>
                <a:lnTo>
                  <a:pt x="138" y="60"/>
                </a:lnTo>
                <a:lnTo>
                  <a:pt x="144" y="58"/>
                </a:lnTo>
                <a:lnTo>
                  <a:pt x="144" y="58"/>
                </a:lnTo>
                <a:lnTo>
                  <a:pt x="149" y="57"/>
                </a:lnTo>
                <a:lnTo>
                  <a:pt x="155" y="55"/>
                </a:lnTo>
                <a:lnTo>
                  <a:pt x="158" y="53"/>
                </a:lnTo>
                <a:lnTo>
                  <a:pt x="158" y="53"/>
                </a:lnTo>
                <a:lnTo>
                  <a:pt x="163" y="51"/>
                </a:lnTo>
                <a:lnTo>
                  <a:pt x="169" y="49"/>
                </a:lnTo>
                <a:lnTo>
                  <a:pt x="175" y="47"/>
                </a:lnTo>
                <a:lnTo>
                  <a:pt x="175" y="47"/>
                </a:lnTo>
                <a:lnTo>
                  <a:pt x="177" y="44"/>
                </a:lnTo>
                <a:lnTo>
                  <a:pt x="183" y="42"/>
                </a:lnTo>
                <a:lnTo>
                  <a:pt x="189" y="40"/>
                </a:lnTo>
                <a:lnTo>
                  <a:pt x="189" y="40"/>
                </a:lnTo>
                <a:lnTo>
                  <a:pt x="191" y="38"/>
                </a:lnTo>
                <a:lnTo>
                  <a:pt x="197" y="35"/>
                </a:lnTo>
                <a:lnTo>
                  <a:pt x="200" y="33"/>
                </a:lnTo>
                <a:lnTo>
                  <a:pt x="200" y="33"/>
                </a:lnTo>
                <a:lnTo>
                  <a:pt x="203" y="31"/>
                </a:lnTo>
                <a:lnTo>
                  <a:pt x="208" y="27"/>
                </a:lnTo>
                <a:lnTo>
                  <a:pt x="211" y="25"/>
                </a:lnTo>
                <a:lnTo>
                  <a:pt x="211" y="25"/>
                </a:lnTo>
                <a:lnTo>
                  <a:pt x="214" y="22"/>
                </a:lnTo>
                <a:lnTo>
                  <a:pt x="217" y="20"/>
                </a:lnTo>
                <a:lnTo>
                  <a:pt x="222" y="16"/>
                </a:lnTo>
                <a:lnTo>
                  <a:pt x="222" y="16"/>
                </a:lnTo>
                <a:lnTo>
                  <a:pt x="225" y="14"/>
                </a:lnTo>
                <a:lnTo>
                  <a:pt x="228" y="11"/>
                </a:lnTo>
                <a:lnTo>
                  <a:pt x="231" y="9"/>
                </a:lnTo>
                <a:lnTo>
                  <a:pt x="231" y="9"/>
                </a:lnTo>
                <a:lnTo>
                  <a:pt x="231" y="5"/>
                </a:lnTo>
                <a:lnTo>
                  <a:pt x="234" y="3"/>
                </a:lnTo>
                <a:lnTo>
                  <a:pt x="237"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4" name="Freeform 408"/>
          <p:cNvSpPr/>
          <p:nvPr/>
        </p:nvSpPr>
        <p:spPr bwMode="auto">
          <a:xfrm>
            <a:off x="7773742" y="5153057"/>
            <a:ext cx="64045" cy="49248"/>
          </a:xfrm>
          <a:custGeom>
            <a:avLst/>
            <a:gdLst/>
            <a:ahLst/>
            <a:cxnLst>
              <a:cxn ang="0">
                <a:pos x="48" y="0"/>
              </a:cxn>
              <a:cxn ang="0">
                <a:pos x="0" y="25"/>
              </a:cxn>
              <a:cxn ang="0">
                <a:pos x="25" y="33"/>
              </a:cxn>
              <a:cxn ang="0">
                <a:pos x="48" y="0"/>
              </a:cxn>
            </a:cxnLst>
            <a:rect l="0" t="0" r="r" b="b"/>
            <a:pathLst>
              <a:path w="48" h="33">
                <a:moveTo>
                  <a:pt x="48" y="0"/>
                </a:moveTo>
                <a:lnTo>
                  <a:pt x="0" y="25"/>
                </a:lnTo>
                <a:lnTo>
                  <a:pt x="25" y="33"/>
                </a:lnTo>
                <a:lnTo>
                  <a:pt x="48"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5" name="Freeform 409"/>
          <p:cNvSpPr/>
          <p:nvPr/>
        </p:nvSpPr>
        <p:spPr bwMode="auto">
          <a:xfrm>
            <a:off x="7807099" y="5153057"/>
            <a:ext cx="33357" cy="59695"/>
          </a:xfrm>
          <a:custGeom>
            <a:avLst/>
            <a:gdLst/>
            <a:ahLst/>
            <a:cxnLst>
              <a:cxn ang="0">
                <a:pos x="23" y="0"/>
              </a:cxn>
              <a:cxn ang="0">
                <a:pos x="25" y="40"/>
              </a:cxn>
              <a:cxn ang="0">
                <a:pos x="0" y="33"/>
              </a:cxn>
              <a:cxn ang="0">
                <a:pos x="23" y="0"/>
              </a:cxn>
            </a:cxnLst>
            <a:rect l="0" t="0" r="r" b="b"/>
            <a:pathLst>
              <a:path w="25" h="40">
                <a:moveTo>
                  <a:pt x="23" y="0"/>
                </a:moveTo>
                <a:lnTo>
                  <a:pt x="25" y="40"/>
                </a:lnTo>
                <a:lnTo>
                  <a:pt x="0" y="33"/>
                </a:lnTo>
                <a:lnTo>
                  <a:pt x="2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6" name="Freeform 410"/>
          <p:cNvSpPr/>
          <p:nvPr/>
        </p:nvSpPr>
        <p:spPr bwMode="auto">
          <a:xfrm>
            <a:off x="7525567" y="5163503"/>
            <a:ext cx="353582" cy="626796"/>
          </a:xfrm>
          <a:custGeom>
            <a:avLst/>
            <a:gdLst/>
            <a:ahLst/>
            <a:cxnLst>
              <a:cxn ang="0">
                <a:pos x="265" y="15"/>
              </a:cxn>
              <a:cxn ang="0">
                <a:pos x="262" y="42"/>
              </a:cxn>
              <a:cxn ang="0">
                <a:pos x="262" y="57"/>
              </a:cxn>
              <a:cxn ang="0">
                <a:pos x="259" y="84"/>
              </a:cxn>
              <a:cxn ang="0">
                <a:pos x="256" y="97"/>
              </a:cxn>
              <a:cxn ang="0">
                <a:pos x="250" y="125"/>
              </a:cxn>
              <a:cxn ang="0">
                <a:pos x="248" y="138"/>
              </a:cxn>
              <a:cxn ang="0">
                <a:pos x="242" y="163"/>
              </a:cxn>
              <a:cxn ang="0">
                <a:pos x="239" y="176"/>
              </a:cxn>
              <a:cxn ang="0">
                <a:pos x="231" y="200"/>
              </a:cxn>
              <a:cxn ang="0">
                <a:pos x="228" y="211"/>
              </a:cxn>
              <a:cxn ang="0">
                <a:pos x="217" y="235"/>
              </a:cxn>
              <a:cxn ang="0">
                <a:pos x="214" y="246"/>
              </a:cxn>
              <a:cxn ang="0">
                <a:pos x="203" y="266"/>
              </a:cxn>
              <a:cxn ang="0">
                <a:pos x="197" y="277"/>
              </a:cxn>
              <a:cxn ang="0">
                <a:pos x="186" y="297"/>
              </a:cxn>
              <a:cxn ang="0">
                <a:pos x="180" y="306"/>
              </a:cxn>
              <a:cxn ang="0">
                <a:pos x="166" y="323"/>
              </a:cxn>
              <a:cxn ang="0">
                <a:pos x="160" y="332"/>
              </a:cxn>
              <a:cxn ang="0">
                <a:pos x="146" y="347"/>
              </a:cxn>
              <a:cxn ang="0">
                <a:pos x="141" y="356"/>
              </a:cxn>
              <a:cxn ang="0">
                <a:pos x="124" y="369"/>
              </a:cxn>
              <a:cxn ang="0">
                <a:pos x="118" y="376"/>
              </a:cxn>
              <a:cxn ang="0">
                <a:pos x="101" y="387"/>
              </a:cxn>
              <a:cxn ang="0">
                <a:pos x="93" y="392"/>
              </a:cxn>
              <a:cxn ang="0">
                <a:pos x="79" y="400"/>
              </a:cxn>
              <a:cxn ang="0">
                <a:pos x="70" y="405"/>
              </a:cxn>
              <a:cxn ang="0">
                <a:pos x="53" y="411"/>
              </a:cxn>
              <a:cxn ang="0">
                <a:pos x="42" y="414"/>
              </a:cxn>
              <a:cxn ang="0">
                <a:pos x="25" y="416"/>
              </a:cxn>
              <a:cxn ang="0">
                <a:pos x="17" y="418"/>
              </a:cxn>
              <a:cxn ang="0">
                <a:pos x="0" y="420"/>
              </a:cxn>
            </a:cxnLst>
            <a:rect l="0" t="0" r="r" b="b"/>
            <a:pathLst>
              <a:path w="265" h="420">
                <a:moveTo>
                  <a:pt x="265" y="0"/>
                </a:moveTo>
                <a:lnTo>
                  <a:pt x="265" y="15"/>
                </a:lnTo>
                <a:lnTo>
                  <a:pt x="262" y="29"/>
                </a:lnTo>
                <a:lnTo>
                  <a:pt x="262" y="42"/>
                </a:lnTo>
                <a:lnTo>
                  <a:pt x="262" y="42"/>
                </a:lnTo>
                <a:lnTo>
                  <a:pt x="262" y="57"/>
                </a:lnTo>
                <a:lnTo>
                  <a:pt x="259" y="72"/>
                </a:lnTo>
                <a:lnTo>
                  <a:pt x="259" y="84"/>
                </a:lnTo>
                <a:lnTo>
                  <a:pt x="259" y="84"/>
                </a:lnTo>
                <a:lnTo>
                  <a:pt x="256" y="97"/>
                </a:lnTo>
                <a:lnTo>
                  <a:pt x="253" y="112"/>
                </a:lnTo>
                <a:lnTo>
                  <a:pt x="250" y="125"/>
                </a:lnTo>
                <a:lnTo>
                  <a:pt x="250" y="125"/>
                </a:lnTo>
                <a:lnTo>
                  <a:pt x="248" y="138"/>
                </a:lnTo>
                <a:lnTo>
                  <a:pt x="245" y="150"/>
                </a:lnTo>
                <a:lnTo>
                  <a:pt x="242" y="163"/>
                </a:lnTo>
                <a:lnTo>
                  <a:pt x="242" y="163"/>
                </a:lnTo>
                <a:lnTo>
                  <a:pt x="239" y="176"/>
                </a:lnTo>
                <a:lnTo>
                  <a:pt x="236" y="187"/>
                </a:lnTo>
                <a:lnTo>
                  <a:pt x="231" y="200"/>
                </a:lnTo>
                <a:lnTo>
                  <a:pt x="231" y="200"/>
                </a:lnTo>
                <a:lnTo>
                  <a:pt x="228" y="211"/>
                </a:lnTo>
                <a:lnTo>
                  <a:pt x="222" y="224"/>
                </a:lnTo>
                <a:lnTo>
                  <a:pt x="217" y="235"/>
                </a:lnTo>
                <a:lnTo>
                  <a:pt x="217" y="235"/>
                </a:lnTo>
                <a:lnTo>
                  <a:pt x="214" y="246"/>
                </a:lnTo>
                <a:lnTo>
                  <a:pt x="208" y="257"/>
                </a:lnTo>
                <a:lnTo>
                  <a:pt x="203" y="266"/>
                </a:lnTo>
                <a:lnTo>
                  <a:pt x="203" y="266"/>
                </a:lnTo>
                <a:lnTo>
                  <a:pt x="197" y="277"/>
                </a:lnTo>
                <a:lnTo>
                  <a:pt x="191" y="286"/>
                </a:lnTo>
                <a:lnTo>
                  <a:pt x="186" y="297"/>
                </a:lnTo>
                <a:lnTo>
                  <a:pt x="186" y="297"/>
                </a:lnTo>
                <a:lnTo>
                  <a:pt x="180" y="306"/>
                </a:lnTo>
                <a:lnTo>
                  <a:pt x="174" y="315"/>
                </a:lnTo>
                <a:lnTo>
                  <a:pt x="166" y="323"/>
                </a:lnTo>
                <a:lnTo>
                  <a:pt x="166" y="323"/>
                </a:lnTo>
                <a:lnTo>
                  <a:pt x="160" y="332"/>
                </a:lnTo>
                <a:lnTo>
                  <a:pt x="155" y="339"/>
                </a:lnTo>
                <a:lnTo>
                  <a:pt x="146" y="347"/>
                </a:lnTo>
                <a:lnTo>
                  <a:pt x="146" y="347"/>
                </a:lnTo>
                <a:lnTo>
                  <a:pt x="141" y="356"/>
                </a:lnTo>
                <a:lnTo>
                  <a:pt x="132" y="361"/>
                </a:lnTo>
                <a:lnTo>
                  <a:pt x="124" y="369"/>
                </a:lnTo>
                <a:lnTo>
                  <a:pt x="124" y="369"/>
                </a:lnTo>
                <a:lnTo>
                  <a:pt x="118" y="376"/>
                </a:lnTo>
                <a:lnTo>
                  <a:pt x="110" y="381"/>
                </a:lnTo>
                <a:lnTo>
                  <a:pt x="101" y="387"/>
                </a:lnTo>
                <a:lnTo>
                  <a:pt x="101" y="387"/>
                </a:lnTo>
                <a:lnTo>
                  <a:pt x="93" y="392"/>
                </a:lnTo>
                <a:lnTo>
                  <a:pt x="84" y="396"/>
                </a:lnTo>
                <a:lnTo>
                  <a:pt x="79" y="400"/>
                </a:lnTo>
                <a:lnTo>
                  <a:pt x="79" y="400"/>
                </a:lnTo>
                <a:lnTo>
                  <a:pt x="70" y="405"/>
                </a:lnTo>
                <a:lnTo>
                  <a:pt x="62" y="407"/>
                </a:lnTo>
                <a:lnTo>
                  <a:pt x="53" y="411"/>
                </a:lnTo>
                <a:lnTo>
                  <a:pt x="53" y="411"/>
                </a:lnTo>
                <a:lnTo>
                  <a:pt x="42" y="414"/>
                </a:lnTo>
                <a:lnTo>
                  <a:pt x="33" y="416"/>
                </a:lnTo>
                <a:lnTo>
                  <a:pt x="25" y="416"/>
                </a:lnTo>
                <a:lnTo>
                  <a:pt x="25" y="416"/>
                </a:lnTo>
                <a:lnTo>
                  <a:pt x="17" y="418"/>
                </a:lnTo>
                <a:lnTo>
                  <a:pt x="8" y="420"/>
                </a:lnTo>
                <a:lnTo>
                  <a:pt x="0" y="42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7" name="Freeform 411"/>
          <p:cNvSpPr/>
          <p:nvPr/>
        </p:nvSpPr>
        <p:spPr bwMode="auto">
          <a:xfrm>
            <a:off x="7525567" y="5790299"/>
            <a:ext cx="70716" cy="23878"/>
          </a:xfrm>
          <a:custGeom>
            <a:avLst/>
            <a:gdLst/>
            <a:ahLst/>
            <a:cxnLst>
              <a:cxn ang="0">
                <a:pos x="0" y="0"/>
              </a:cxn>
              <a:cxn ang="0">
                <a:pos x="53" y="16"/>
              </a:cxn>
              <a:cxn ang="0">
                <a:pos x="53" y="0"/>
              </a:cxn>
              <a:cxn ang="0">
                <a:pos x="0" y="0"/>
              </a:cxn>
            </a:cxnLst>
            <a:rect l="0" t="0" r="r" b="b"/>
            <a:pathLst>
              <a:path w="53" h="16">
                <a:moveTo>
                  <a:pt x="0" y="0"/>
                </a:moveTo>
                <a:lnTo>
                  <a:pt x="53" y="16"/>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8" name="Freeform 412"/>
          <p:cNvSpPr/>
          <p:nvPr/>
        </p:nvSpPr>
        <p:spPr bwMode="auto">
          <a:xfrm>
            <a:off x="7525567" y="5763436"/>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9" name="Freeform 413"/>
          <p:cNvSpPr/>
          <p:nvPr/>
        </p:nvSpPr>
        <p:spPr bwMode="auto">
          <a:xfrm>
            <a:off x="7525567" y="5415714"/>
            <a:ext cx="85393" cy="196993"/>
          </a:xfrm>
          <a:custGeom>
            <a:avLst/>
            <a:gdLst/>
            <a:ahLst/>
            <a:cxnLst>
              <a:cxn ang="0">
                <a:pos x="5" y="130"/>
              </a:cxn>
              <a:cxn ang="0">
                <a:pos x="17" y="124"/>
              </a:cxn>
              <a:cxn ang="0">
                <a:pos x="19" y="121"/>
              </a:cxn>
              <a:cxn ang="0">
                <a:pos x="28" y="115"/>
              </a:cxn>
              <a:cxn ang="0">
                <a:pos x="33" y="112"/>
              </a:cxn>
              <a:cxn ang="0">
                <a:pos x="39" y="106"/>
              </a:cxn>
              <a:cxn ang="0">
                <a:pos x="45" y="104"/>
              </a:cxn>
              <a:cxn ang="0">
                <a:pos x="50" y="97"/>
              </a:cxn>
              <a:cxn ang="0">
                <a:pos x="50" y="95"/>
              </a:cxn>
              <a:cxn ang="0">
                <a:pos x="56" y="88"/>
              </a:cxn>
              <a:cxn ang="0">
                <a:pos x="59" y="86"/>
              </a:cxn>
              <a:cxn ang="0">
                <a:pos x="62" y="79"/>
              </a:cxn>
              <a:cxn ang="0">
                <a:pos x="62" y="77"/>
              </a:cxn>
              <a:cxn ang="0">
                <a:pos x="64" y="71"/>
              </a:cxn>
              <a:cxn ang="0">
                <a:pos x="64" y="68"/>
              </a:cxn>
              <a:cxn ang="0">
                <a:pos x="64" y="62"/>
              </a:cxn>
              <a:cxn ang="0">
                <a:pos x="64" y="58"/>
              </a:cxn>
              <a:cxn ang="0">
                <a:pos x="64" y="53"/>
              </a:cxn>
              <a:cxn ang="0">
                <a:pos x="62" y="49"/>
              </a:cxn>
              <a:cxn ang="0">
                <a:pos x="62" y="44"/>
              </a:cxn>
              <a:cxn ang="0">
                <a:pos x="59" y="40"/>
              </a:cxn>
              <a:cxn ang="0">
                <a:pos x="56" y="35"/>
              </a:cxn>
              <a:cxn ang="0">
                <a:pos x="53" y="33"/>
              </a:cxn>
              <a:cxn ang="0">
                <a:pos x="48" y="27"/>
              </a:cxn>
              <a:cxn ang="0">
                <a:pos x="45" y="25"/>
              </a:cxn>
              <a:cxn ang="0">
                <a:pos x="39" y="20"/>
              </a:cxn>
              <a:cxn ang="0">
                <a:pos x="36" y="18"/>
              </a:cxn>
              <a:cxn ang="0">
                <a:pos x="28" y="13"/>
              </a:cxn>
              <a:cxn ang="0">
                <a:pos x="22" y="11"/>
              </a:cxn>
              <a:cxn ang="0">
                <a:pos x="14" y="5"/>
              </a:cxn>
              <a:cxn ang="0">
                <a:pos x="8" y="3"/>
              </a:cxn>
              <a:cxn ang="0">
                <a:pos x="0" y="0"/>
              </a:cxn>
            </a:cxnLst>
            <a:rect l="0" t="0" r="r" b="b"/>
            <a:pathLst>
              <a:path w="64" h="132">
                <a:moveTo>
                  <a:pt x="0" y="132"/>
                </a:moveTo>
                <a:lnTo>
                  <a:pt x="5" y="130"/>
                </a:lnTo>
                <a:lnTo>
                  <a:pt x="11" y="126"/>
                </a:lnTo>
                <a:lnTo>
                  <a:pt x="17" y="124"/>
                </a:lnTo>
                <a:lnTo>
                  <a:pt x="17" y="124"/>
                </a:lnTo>
                <a:lnTo>
                  <a:pt x="19" y="121"/>
                </a:lnTo>
                <a:lnTo>
                  <a:pt x="25" y="119"/>
                </a:lnTo>
                <a:lnTo>
                  <a:pt x="28" y="115"/>
                </a:lnTo>
                <a:lnTo>
                  <a:pt x="28" y="115"/>
                </a:lnTo>
                <a:lnTo>
                  <a:pt x="33" y="112"/>
                </a:lnTo>
                <a:lnTo>
                  <a:pt x="36" y="110"/>
                </a:lnTo>
                <a:lnTo>
                  <a:pt x="39" y="106"/>
                </a:lnTo>
                <a:lnTo>
                  <a:pt x="39" y="106"/>
                </a:lnTo>
                <a:lnTo>
                  <a:pt x="45" y="104"/>
                </a:lnTo>
                <a:lnTo>
                  <a:pt x="48" y="101"/>
                </a:lnTo>
                <a:lnTo>
                  <a:pt x="50" y="97"/>
                </a:lnTo>
                <a:lnTo>
                  <a:pt x="50" y="97"/>
                </a:lnTo>
                <a:lnTo>
                  <a:pt x="50" y="95"/>
                </a:lnTo>
                <a:lnTo>
                  <a:pt x="53" y="91"/>
                </a:lnTo>
                <a:lnTo>
                  <a:pt x="56" y="88"/>
                </a:lnTo>
                <a:lnTo>
                  <a:pt x="56" y="88"/>
                </a:lnTo>
                <a:lnTo>
                  <a:pt x="59" y="86"/>
                </a:lnTo>
                <a:lnTo>
                  <a:pt x="59" y="82"/>
                </a:lnTo>
                <a:lnTo>
                  <a:pt x="62" y="79"/>
                </a:lnTo>
                <a:lnTo>
                  <a:pt x="62" y="79"/>
                </a:lnTo>
                <a:lnTo>
                  <a:pt x="62" y="77"/>
                </a:lnTo>
                <a:lnTo>
                  <a:pt x="64" y="73"/>
                </a:lnTo>
                <a:lnTo>
                  <a:pt x="64" y="71"/>
                </a:lnTo>
                <a:lnTo>
                  <a:pt x="64" y="71"/>
                </a:lnTo>
                <a:lnTo>
                  <a:pt x="64" y="68"/>
                </a:lnTo>
                <a:lnTo>
                  <a:pt x="64" y="64"/>
                </a:lnTo>
                <a:lnTo>
                  <a:pt x="64" y="62"/>
                </a:lnTo>
                <a:lnTo>
                  <a:pt x="64" y="62"/>
                </a:lnTo>
                <a:lnTo>
                  <a:pt x="64" y="58"/>
                </a:lnTo>
                <a:lnTo>
                  <a:pt x="64" y="55"/>
                </a:lnTo>
                <a:lnTo>
                  <a:pt x="64" y="53"/>
                </a:lnTo>
                <a:lnTo>
                  <a:pt x="64" y="53"/>
                </a:lnTo>
                <a:lnTo>
                  <a:pt x="62" y="49"/>
                </a:lnTo>
                <a:lnTo>
                  <a:pt x="62" y="47"/>
                </a:lnTo>
                <a:lnTo>
                  <a:pt x="62" y="44"/>
                </a:lnTo>
                <a:lnTo>
                  <a:pt x="62" y="44"/>
                </a:lnTo>
                <a:lnTo>
                  <a:pt x="59" y="40"/>
                </a:lnTo>
                <a:lnTo>
                  <a:pt x="56" y="38"/>
                </a:lnTo>
                <a:lnTo>
                  <a:pt x="56" y="35"/>
                </a:lnTo>
                <a:lnTo>
                  <a:pt x="56" y="35"/>
                </a:lnTo>
                <a:lnTo>
                  <a:pt x="53" y="33"/>
                </a:lnTo>
                <a:lnTo>
                  <a:pt x="50" y="29"/>
                </a:lnTo>
                <a:lnTo>
                  <a:pt x="48" y="27"/>
                </a:lnTo>
                <a:lnTo>
                  <a:pt x="48" y="27"/>
                </a:lnTo>
                <a:lnTo>
                  <a:pt x="45" y="25"/>
                </a:lnTo>
                <a:lnTo>
                  <a:pt x="42" y="22"/>
                </a:lnTo>
                <a:lnTo>
                  <a:pt x="39" y="20"/>
                </a:lnTo>
                <a:lnTo>
                  <a:pt x="39" y="20"/>
                </a:lnTo>
                <a:lnTo>
                  <a:pt x="36" y="18"/>
                </a:lnTo>
                <a:lnTo>
                  <a:pt x="31" y="14"/>
                </a:lnTo>
                <a:lnTo>
                  <a:pt x="28" y="13"/>
                </a:lnTo>
                <a:lnTo>
                  <a:pt x="28" y="13"/>
                </a:lnTo>
                <a:lnTo>
                  <a:pt x="22" y="11"/>
                </a:lnTo>
                <a:lnTo>
                  <a:pt x="19" y="9"/>
                </a:lnTo>
                <a:lnTo>
                  <a:pt x="14" y="5"/>
                </a:lnTo>
                <a:lnTo>
                  <a:pt x="14" y="5"/>
                </a:lnTo>
                <a:lnTo>
                  <a:pt x="8" y="3"/>
                </a:lnTo>
                <a:lnTo>
                  <a:pt x="5"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0" name="Freeform 414"/>
          <p:cNvSpPr/>
          <p:nvPr/>
        </p:nvSpPr>
        <p:spPr bwMode="auto">
          <a:xfrm>
            <a:off x="7525567" y="5560474"/>
            <a:ext cx="60042" cy="52233"/>
          </a:xfrm>
          <a:custGeom>
            <a:avLst/>
            <a:gdLst/>
            <a:ahLst/>
            <a:cxnLst>
              <a:cxn ang="0">
                <a:pos x="0" y="35"/>
              </a:cxn>
              <a:cxn ang="0">
                <a:pos x="28" y="0"/>
              </a:cxn>
              <a:cxn ang="0">
                <a:pos x="45" y="13"/>
              </a:cxn>
              <a:cxn ang="0">
                <a:pos x="0" y="35"/>
              </a:cxn>
            </a:cxnLst>
            <a:rect l="0" t="0" r="r" b="b"/>
            <a:pathLst>
              <a:path w="45" h="35">
                <a:moveTo>
                  <a:pt x="0" y="35"/>
                </a:moveTo>
                <a:lnTo>
                  <a:pt x="28" y="0"/>
                </a:lnTo>
                <a:lnTo>
                  <a:pt x="45" y="13"/>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1" name="Freeform 415"/>
          <p:cNvSpPr/>
          <p:nvPr/>
        </p:nvSpPr>
        <p:spPr bwMode="auto">
          <a:xfrm>
            <a:off x="7525567" y="5579875"/>
            <a:ext cx="82725" cy="32832"/>
          </a:xfrm>
          <a:custGeom>
            <a:avLst/>
            <a:gdLst/>
            <a:ahLst/>
            <a:cxnLst>
              <a:cxn ang="0">
                <a:pos x="0" y="22"/>
              </a:cxn>
              <a:cxn ang="0">
                <a:pos x="62" y="14"/>
              </a:cxn>
              <a:cxn ang="0">
                <a:pos x="45" y="0"/>
              </a:cxn>
              <a:cxn ang="0">
                <a:pos x="0" y="22"/>
              </a:cxn>
            </a:cxnLst>
            <a:rect l="0" t="0" r="r" b="b"/>
            <a:pathLst>
              <a:path w="62" h="22">
                <a:moveTo>
                  <a:pt x="0" y="22"/>
                </a:moveTo>
                <a:lnTo>
                  <a:pt x="62" y="14"/>
                </a:lnTo>
                <a:lnTo>
                  <a:pt x="45" y="0"/>
                </a:lnTo>
                <a:lnTo>
                  <a:pt x="0" y="22"/>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2" name="Freeform 416"/>
          <p:cNvSpPr/>
          <p:nvPr/>
        </p:nvSpPr>
        <p:spPr bwMode="auto">
          <a:xfrm>
            <a:off x="7916509" y="5106793"/>
            <a:ext cx="484341" cy="847667"/>
          </a:xfrm>
          <a:custGeom>
            <a:avLst/>
            <a:gdLst/>
            <a:ahLst/>
            <a:cxnLst>
              <a:cxn ang="0">
                <a:pos x="363" y="550"/>
              </a:cxn>
              <a:cxn ang="0">
                <a:pos x="363" y="511"/>
              </a:cxn>
              <a:cxn ang="0">
                <a:pos x="360" y="491"/>
              </a:cxn>
              <a:cxn ang="0">
                <a:pos x="358" y="454"/>
              </a:cxn>
              <a:cxn ang="0">
                <a:pos x="355" y="436"/>
              </a:cxn>
              <a:cxn ang="0">
                <a:pos x="349" y="399"/>
              </a:cxn>
              <a:cxn ang="0">
                <a:pos x="343" y="383"/>
              </a:cxn>
              <a:cxn ang="0">
                <a:pos x="335" y="348"/>
              </a:cxn>
              <a:cxn ang="0">
                <a:pos x="332" y="331"/>
              </a:cxn>
              <a:cxn ang="0">
                <a:pos x="321" y="298"/>
              </a:cxn>
              <a:cxn ang="0">
                <a:pos x="315" y="282"/>
              </a:cxn>
              <a:cxn ang="0">
                <a:pos x="301" y="251"/>
              </a:cxn>
              <a:cxn ang="0">
                <a:pos x="296" y="236"/>
              </a:cxn>
              <a:cxn ang="0">
                <a:pos x="281" y="207"/>
              </a:cxn>
              <a:cxn ang="0">
                <a:pos x="273" y="194"/>
              </a:cxn>
              <a:cxn ang="0">
                <a:pos x="259" y="166"/>
              </a:cxn>
              <a:cxn ang="0">
                <a:pos x="250" y="154"/>
              </a:cxn>
              <a:cxn ang="0">
                <a:pos x="231" y="130"/>
              </a:cxn>
              <a:cxn ang="0">
                <a:pos x="222" y="119"/>
              </a:cxn>
              <a:cxn ang="0">
                <a:pos x="203" y="97"/>
              </a:cxn>
              <a:cxn ang="0">
                <a:pos x="194" y="88"/>
              </a:cxn>
              <a:cxn ang="0">
                <a:pos x="174" y="69"/>
              </a:cxn>
              <a:cxn ang="0">
                <a:pos x="163" y="60"/>
              </a:cxn>
              <a:cxn ang="0">
                <a:pos x="143" y="45"/>
              </a:cxn>
              <a:cxn ang="0">
                <a:pos x="132" y="38"/>
              </a:cxn>
              <a:cxn ang="0">
                <a:pos x="110" y="25"/>
              </a:cxn>
              <a:cxn ang="0">
                <a:pos x="98" y="20"/>
              </a:cxn>
              <a:cxn ang="0">
                <a:pos x="73" y="12"/>
              </a:cxn>
              <a:cxn ang="0">
                <a:pos x="62" y="9"/>
              </a:cxn>
              <a:cxn ang="0">
                <a:pos x="39" y="3"/>
              </a:cxn>
              <a:cxn ang="0">
                <a:pos x="25" y="1"/>
              </a:cxn>
              <a:cxn ang="0">
                <a:pos x="0" y="0"/>
              </a:cxn>
            </a:cxnLst>
            <a:rect l="0" t="0" r="r" b="b"/>
            <a:pathLst>
              <a:path w="363" h="568">
                <a:moveTo>
                  <a:pt x="363" y="568"/>
                </a:moveTo>
                <a:lnTo>
                  <a:pt x="363" y="550"/>
                </a:lnTo>
                <a:lnTo>
                  <a:pt x="363" y="529"/>
                </a:lnTo>
                <a:lnTo>
                  <a:pt x="363" y="511"/>
                </a:lnTo>
                <a:lnTo>
                  <a:pt x="363" y="511"/>
                </a:lnTo>
                <a:lnTo>
                  <a:pt x="360" y="491"/>
                </a:lnTo>
                <a:lnTo>
                  <a:pt x="360" y="473"/>
                </a:lnTo>
                <a:lnTo>
                  <a:pt x="358" y="454"/>
                </a:lnTo>
                <a:lnTo>
                  <a:pt x="358" y="454"/>
                </a:lnTo>
                <a:lnTo>
                  <a:pt x="355" y="436"/>
                </a:lnTo>
                <a:lnTo>
                  <a:pt x="352" y="418"/>
                </a:lnTo>
                <a:lnTo>
                  <a:pt x="349" y="399"/>
                </a:lnTo>
                <a:lnTo>
                  <a:pt x="349" y="399"/>
                </a:lnTo>
                <a:lnTo>
                  <a:pt x="343" y="383"/>
                </a:lnTo>
                <a:lnTo>
                  <a:pt x="341" y="364"/>
                </a:lnTo>
                <a:lnTo>
                  <a:pt x="335" y="348"/>
                </a:lnTo>
                <a:lnTo>
                  <a:pt x="335" y="348"/>
                </a:lnTo>
                <a:lnTo>
                  <a:pt x="332" y="331"/>
                </a:lnTo>
                <a:lnTo>
                  <a:pt x="327" y="315"/>
                </a:lnTo>
                <a:lnTo>
                  <a:pt x="321" y="298"/>
                </a:lnTo>
                <a:lnTo>
                  <a:pt x="321" y="298"/>
                </a:lnTo>
                <a:lnTo>
                  <a:pt x="315" y="282"/>
                </a:lnTo>
                <a:lnTo>
                  <a:pt x="310" y="267"/>
                </a:lnTo>
                <a:lnTo>
                  <a:pt x="301" y="251"/>
                </a:lnTo>
                <a:lnTo>
                  <a:pt x="301" y="251"/>
                </a:lnTo>
                <a:lnTo>
                  <a:pt x="296" y="236"/>
                </a:lnTo>
                <a:lnTo>
                  <a:pt x="290" y="221"/>
                </a:lnTo>
                <a:lnTo>
                  <a:pt x="281" y="207"/>
                </a:lnTo>
                <a:lnTo>
                  <a:pt x="281" y="207"/>
                </a:lnTo>
                <a:lnTo>
                  <a:pt x="273" y="194"/>
                </a:lnTo>
                <a:lnTo>
                  <a:pt x="267" y="179"/>
                </a:lnTo>
                <a:lnTo>
                  <a:pt x="259" y="166"/>
                </a:lnTo>
                <a:lnTo>
                  <a:pt x="259" y="166"/>
                </a:lnTo>
                <a:lnTo>
                  <a:pt x="250" y="154"/>
                </a:lnTo>
                <a:lnTo>
                  <a:pt x="242" y="143"/>
                </a:lnTo>
                <a:lnTo>
                  <a:pt x="231" y="130"/>
                </a:lnTo>
                <a:lnTo>
                  <a:pt x="231" y="130"/>
                </a:lnTo>
                <a:lnTo>
                  <a:pt x="222" y="119"/>
                </a:lnTo>
                <a:lnTo>
                  <a:pt x="214" y="108"/>
                </a:lnTo>
                <a:lnTo>
                  <a:pt x="203" y="97"/>
                </a:lnTo>
                <a:lnTo>
                  <a:pt x="203" y="97"/>
                </a:lnTo>
                <a:lnTo>
                  <a:pt x="194" y="88"/>
                </a:lnTo>
                <a:lnTo>
                  <a:pt x="183" y="78"/>
                </a:lnTo>
                <a:lnTo>
                  <a:pt x="174" y="69"/>
                </a:lnTo>
                <a:lnTo>
                  <a:pt x="174" y="69"/>
                </a:lnTo>
                <a:lnTo>
                  <a:pt x="163" y="60"/>
                </a:lnTo>
                <a:lnTo>
                  <a:pt x="152" y="53"/>
                </a:lnTo>
                <a:lnTo>
                  <a:pt x="143" y="45"/>
                </a:lnTo>
                <a:lnTo>
                  <a:pt x="143" y="45"/>
                </a:lnTo>
                <a:lnTo>
                  <a:pt x="132" y="38"/>
                </a:lnTo>
                <a:lnTo>
                  <a:pt x="121" y="31"/>
                </a:lnTo>
                <a:lnTo>
                  <a:pt x="110" y="25"/>
                </a:lnTo>
                <a:lnTo>
                  <a:pt x="110" y="25"/>
                </a:lnTo>
                <a:lnTo>
                  <a:pt x="98" y="20"/>
                </a:lnTo>
                <a:lnTo>
                  <a:pt x="87" y="16"/>
                </a:lnTo>
                <a:lnTo>
                  <a:pt x="73" y="12"/>
                </a:lnTo>
                <a:lnTo>
                  <a:pt x="73" y="12"/>
                </a:lnTo>
                <a:lnTo>
                  <a:pt x="62" y="9"/>
                </a:lnTo>
                <a:lnTo>
                  <a:pt x="50" y="5"/>
                </a:lnTo>
                <a:lnTo>
                  <a:pt x="39" y="3"/>
                </a:lnTo>
                <a:lnTo>
                  <a:pt x="39" y="3"/>
                </a:lnTo>
                <a:lnTo>
                  <a:pt x="25" y="1"/>
                </a:lnTo>
                <a:lnTo>
                  <a:pt x="14"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3" name="Freeform 417"/>
          <p:cNvSpPr/>
          <p:nvPr/>
        </p:nvSpPr>
        <p:spPr bwMode="auto">
          <a:xfrm>
            <a:off x="8367493" y="5902227"/>
            <a:ext cx="33357" cy="52233"/>
          </a:xfrm>
          <a:custGeom>
            <a:avLst/>
            <a:gdLst/>
            <a:ahLst/>
            <a:cxnLst>
              <a:cxn ang="0">
                <a:pos x="25" y="35"/>
              </a:cxn>
              <a:cxn ang="0">
                <a:pos x="0" y="0"/>
              </a:cxn>
              <a:cxn ang="0">
                <a:pos x="25" y="0"/>
              </a:cxn>
              <a:cxn ang="0">
                <a:pos x="25" y="35"/>
              </a:cxn>
            </a:cxnLst>
            <a:rect l="0" t="0" r="r" b="b"/>
            <a:pathLst>
              <a:path w="25" h="35">
                <a:moveTo>
                  <a:pt x="25" y="35"/>
                </a:moveTo>
                <a:lnTo>
                  <a:pt x="0" y="0"/>
                </a:lnTo>
                <a:lnTo>
                  <a:pt x="25" y="0"/>
                </a:lnTo>
                <a:lnTo>
                  <a:pt x="25"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4" name="Freeform 418"/>
          <p:cNvSpPr/>
          <p:nvPr/>
        </p:nvSpPr>
        <p:spPr bwMode="auto">
          <a:xfrm>
            <a:off x="8400850" y="5902227"/>
            <a:ext cx="37360" cy="52233"/>
          </a:xfrm>
          <a:custGeom>
            <a:avLst/>
            <a:gdLst/>
            <a:ahLst/>
            <a:cxnLst>
              <a:cxn ang="0">
                <a:pos x="0" y="35"/>
              </a:cxn>
              <a:cxn ang="0">
                <a:pos x="28" y="0"/>
              </a:cxn>
              <a:cxn ang="0">
                <a:pos x="0" y="0"/>
              </a:cxn>
              <a:cxn ang="0">
                <a:pos x="0" y="35"/>
              </a:cxn>
            </a:cxnLst>
            <a:rect l="0" t="0" r="r" b="b"/>
            <a:pathLst>
              <a:path w="28" h="35">
                <a:moveTo>
                  <a:pt x="0" y="35"/>
                </a:moveTo>
                <a:lnTo>
                  <a:pt x="28"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5" name="Rectangle 419"/>
          <p:cNvSpPr>
            <a:spLocks noChangeArrowheads="1"/>
          </p:cNvSpPr>
          <p:nvPr/>
        </p:nvSpPr>
        <p:spPr bwMode="auto">
          <a:xfrm>
            <a:off x="2973026" y="1834025"/>
            <a:ext cx="62036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LOS/LOF</a:t>
            </a:r>
            <a:endParaRPr lang="en-US" altLang="zh-CN" sz="1200" b="0" dirty="0">
              <a:latin typeface="Huawei Sans" panose="020C0503030203020204" pitchFamily="34" charset="0"/>
            </a:endParaRPr>
          </a:p>
        </p:txBody>
      </p:sp>
      <p:sp>
        <p:nvSpPr>
          <p:cNvPr id="176" name="Rectangle 420"/>
          <p:cNvSpPr>
            <a:spLocks noChangeArrowheads="1"/>
          </p:cNvSpPr>
          <p:nvPr/>
        </p:nvSpPr>
        <p:spPr bwMode="auto">
          <a:xfrm>
            <a:off x="2969023" y="1993708"/>
            <a:ext cx="509755"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RS-TIM</a:t>
            </a:r>
            <a:endParaRPr lang="en-US" altLang="zh-CN" sz="1200" b="0" dirty="0">
              <a:latin typeface="Huawei Sans" panose="020C0503030203020204" pitchFamily="34" charset="0"/>
            </a:endParaRPr>
          </a:p>
        </p:txBody>
      </p:sp>
      <p:sp>
        <p:nvSpPr>
          <p:cNvPr id="177" name="Rectangle 421"/>
          <p:cNvSpPr>
            <a:spLocks noChangeArrowheads="1"/>
          </p:cNvSpPr>
          <p:nvPr/>
        </p:nvSpPr>
        <p:spPr bwMode="auto">
          <a:xfrm>
            <a:off x="2977029" y="2171300"/>
            <a:ext cx="50815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BIP.</a:t>
            </a:r>
            <a:endParaRPr lang="en-US" altLang="zh-CN" sz="1200" b="0" dirty="0">
              <a:latin typeface="Huawei Sans" panose="020C0503030203020204" pitchFamily="34" charset="0"/>
            </a:endParaRPr>
          </a:p>
        </p:txBody>
      </p:sp>
      <p:sp>
        <p:nvSpPr>
          <p:cNvPr id="178" name="Rectangle 422"/>
          <p:cNvSpPr>
            <a:spLocks noChangeArrowheads="1"/>
          </p:cNvSpPr>
          <p:nvPr/>
        </p:nvSpPr>
        <p:spPr bwMode="auto">
          <a:xfrm>
            <a:off x="3444025" y="2378740"/>
            <a:ext cx="511358"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MS-AIS</a:t>
            </a:r>
            <a:endParaRPr lang="en-US" altLang="zh-CN" sz="1200" b="0" dirty="0">
              <a:latin typeface="Huawei Sans" panose="020C0503030203020204" pitchFamily="34" charset="0"/>
            </a:endParaRPr>
          </a:p>
        </p:txBody>
      </p:sp>
      <p:sp>
        <p:nvSpPr>
          <p:cNvPr id="179" name="Rectangle 423"/>
          <p:cNvSpPr>
            <a:spLocks noChangeArrowheads="1"/>
          </p:cNvSpPr>
          <p:nvPr/>
        </p:nvSpPr>
        <p:spPr bwMode="auto">
          <a:xfrm>
            <a:off x="3444025" y="2565286"/>
            <a:ext cx="79348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MS-BIP.</a:t>
            </a:r>
            <a:endParaRPr lang="en-US" altLang="zh-CN" sz="1200" b="0" dirty="0">
              <a:latin typeface="Huawei Sans" panose="020C0503030203020204" pitchFamily="34" charset="0"/>
            </a:endParaRPr>
          </a:p>
        </p:txBody>
      </p:sp>
      <p:sp>
        <p:nvSpPr>
          <p:cNvPr id="180" name="Rectangle 424"/>
          <p:cNvSpPr>
            <a:spLocks noChangeArrowheads="1"/>
          </p:cNvSpPr>
          <p:nvPr/>
        </p:nvSpPr>
        <p:spPr bwMode="auto">
          <a:xfrm>
            <a:off x="3440022" y="2753325"/>
            <a:ext cx="50815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MS-REI</a:t>
            </a:r>
            <a:endParaRPr lang="en-US" altLang="zh-CN" sz="1200" b="0" dirty="0">
              <a:latin typeface="Huawei Sans" panose="020C0503030203020204" pitchFamily="34" charset="0"/>
            </a:endParaRPr>
          </a:p>
        </p:txBody>
      </p:sp>
      <p:sp>
        <p:nvSpPr>
          <p:cNvPr id="181" name="Rectangle 425"/>
          <p:cNvSpPr>
            <a:spLocks noChangeArrowheads="1"/>
          </p:cNvSpPr>
          <p:nvPr/>
        </p:nvSpPr>
        <p:spPr bwMode="auto">
          <a:xfrm>
            <a:off x="3440022" y="2913009"/>
            <a:ext cx="53540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MS-RDI</a:t>
            </a:r>
            <a:endParaRPr lang="en-US" altLang="zh-CN" sz="1200" b="0" dirty="0">
              <a:latin typeface="Huawei Sans" panose="020C0503030203020204" pitchFamily="34" charset="0"/>
            </a:endParaRPr>
          </a:p>
        </p:txBody>
      </p:sp>
      <p:sp>
        <p:nvSpPr>
          <p:cNvPr id="182" name="Rectangle 426"/>
          <p:cNvSpPr>
            <a:spLocks noChangeArrowheads="1"/>
          </p:cNvSpPr>
          <p:nvPr/>
        </p:nvSpPr>
        <p:spPr bwMode="auto">
          <a:xfrm>
            <a:off x="4245923" y="3101047"/>
            <a:ext cx="50013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AU-AIS</a:t>
            </a:r>
            <a:endParaRPr lang="en-US" altLang="zh-CN" sz="1200" b="0" dirty="0">
              <a:latin typeface="Huawei Sans" panose="020C0503030203020204" pitchFamily="34" charset="0"/>
            </a:endParaRPr>
          </a:p>
        </p:txBody>
      </p:sp>
      <p:sp>
        <p:nvSpPr>
          <p:cNvPr id="183" name="Rectangle 427"/>
          <p:cNvSpPr>
            <a:spLocks noChangeArrowheads="1"/>
          </p:cNvSpPr>
          <p:nvPr/>
        </p:nvSpPr>
        <p:spPr bwMode="auto">
          <a:xfrm>
            <a:off x="4248591" y="3235361"/>
            <a:ext cx="561051"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AU-LOP</a:t>
            </a:r>
            <a:endParaRPr lang="en-US" altLang="zh-CN" sz="1200" b="0" dirty="0">
              <a:latin typeface="Huawei Sans" panose="020C0503030203020204" pitchFamily="34" charset="0"/>
            </a:endParaRPr>
          </a:p>
        </p:txBody>
      </p:sp>
      <p:sp>
        <p:nvSpPr>
          <p:cNvPr id="184" name="Rectangle 428"/>
          <p:cNvSpPr>
            <a:spLocks noChangeArrowheads="1"/>
          </p:cNvSpPr>
          <p:nvPr/>
        </p:nvSpPr>
        <p:spPr bwMode="auto">
          <a:xfrm>
            <a:off x="4877624" y="3415937"/>
            <a:ext cx="70051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HP-UNEQ</a:t>
            </a:r>
            <a:endParaRPr lang="en-US" altLang="zh-CN" sz="1200" b="0" dirty="0">
              <a:latin typeface="Huawei Sans" panose="020C0503030203020204" pitchFamily="34" charset="0"/>
            </a:endParaRPr>
          </a:p>
        </p:txBody>
      </p:sp>
      <p:sp>
        <p:nvSpPr>
          <p:cNvPr id="185" name="Rectangle 429"/>
          <p:cNvSpPr>
            <a:spLocks noChangeArrowheads="1"/>
          </p:cNvSpPr>
          <p:nvPr/>
        </p:nvSpPr>
        <p:spPr bwMode="auto">
          <a:xfrm>
            <a:off x="4877624" y="3580098"/>
            <a:ext cx="53860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HP-TIM</a:t>
            </a:r>
            <a:endParaRPr lang="en-US" altLang="zh-CN" sz="1200" b="0" dirty="0">
              <a:latin typeface="Huawei Sans" panose="020C0503030203020204" pitchFamily="34" charset="0"/>
            </a:endParaRPr>
          </a:p>
        </p:txBody>
      </p:sp>
      <p:sp>
        <p:nvSpPr>
          <p:cNvPr id="186" name="Rectangle 430"/>
          <p:cNvSpPr>
            <a:spLocks noChangeArrowheads="1"/>
          </p:cNvSpPr>
          <p:nvPr/>
        </p:nvSpPr>
        <p:spPr bwMode="auto">
          <a:xfrm>
            <a:off x="4877624" y="3756833"/>
            <a:ext cx="83195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HP-BIP.</a:t>
            </a:r>
            <a:endParaRPr lang="en-US" altLang="zh-CN" sz="1200" b="0" dirty="0">
              <a:latin typeface="Huawei Sans" panose="020C0503030203020204" pitchFamily="34" charset="0"/>
            </a:endParaRPr>
          </a:p>
        </p:txBody>
      </p:sp>
      <p:sp>
        <p:nvSpPr>
          <p:cNvPr id="187" name="Rectangle 431"/>
          <p:cNvSpPr>
            <a:spLocks noChangeArrowheads="1"/>
          </p:cNvSpPr>
          <p:nvPr/>
        </p:nvSpPr>
        <p:spPr bwMode="auto">
          <a:xfrm>
            <a:off x="4877624" y="3941252"/>
            <a:ext cx="48891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HP-REI</a:t>
            </a:r>
            <a:endParaRPr lang="en-US" altLang="zh-CN" sz="1200" b="0" dirty="0">
              <a:latin typeface="Huawei Sans" panose="020C0503030203020204" pitchFamily="34" charset="0"/>
            </a:endParaRPr>
          </a:p>
        </p:txBody>
      </p:sp>
      <p:sp>
        <p:nvSpPr>
          <p:cNvPr id="188" name="Rectangle 432"/>
          <p:cNvSpPr>
            <a:spLocks noChangeArrowheads="1"/>
          </p:cNvSpPr>
          <p:nvPr/>
        </p:nvSpPr>
        <p:spPr bwMode="auto">
          <a:xfrm>
            <a:off x="4877624" y="4112875"/>
            <a:ext cx="51616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HP-RDI</a:t>
            </a:r>
            <a:endParaRPr lang="en-US" altLang="zh-CN" sz="1200" b="0" dirty="0">
              <a:latin typeface="Huawei Sans" panose="020C0503030203020204" pitchFamily="34" charset="0"/>
            </a:endParaRPr>
          </a:p>
        </p:txBody>
      </p:sp>
      <p:sp>
        <p:nvSpPr>
          <p:cNvPr id="189" name="Rectangle 433"/>
          <p:cNvSpPr>
            <a:spLocks noChangeArrowheads="1"/>
          </p:cNvSpPr>
          <p:nvPr/>
        </p:nvSpPr>
        <p:spPr bwMode="auto">
          <a:xfrm>
            <a:off x="5713624" y="4309867"/>
            <a:ext cx="485676"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TU-AIS</a:t>
            </a:r>
            <a:endParaRPr lang="en-US" altLang="zh-CN" sz="1200" b="0" dirty="0">
              <a:latin typeface="Huawei Sans" panose="020C0503030203020204" pitchFamily="34" charset="0"/>
            </a:endParaRPr>
          </a:p>
        </p:txBody>
      </p:sp>
      <p:sp>
        <p:nvSpPr>
          <p:cNvPr id="190" name="Rectangle 434"/>
          <p:cNvSpPr>
            <a:spLocks noChangeArrowheads="1"/>
          </p:cNvSpPr>
          <p:nvPr/>
        </p:nvSpPr>
        <p:spPr bwMode="auto">
          <a:xfrm>
            <a:off x="5713624" y="4469551"/>
            <a:ext cx="547052"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TU-LOP</a:t>
            </a:r>
            <a:endParaRPr lang="en-US" altLang="zh-CN" sz="1200" b="0" dirty="0">
              <a:latin typeface="Huawei Sans" panose="020C0503030203020204" pitchFamily="34" charset="0"/>
            </a:endParaRPr>
          </a:p>
        </p:txBody>
      </p:sp>
      <p:sp>
        <p:nvSpPr>
          <p:cNvPr id="191" name="Rectangle 435"/>
          <p:cNvSpPr>
            <a:spLocks noChangeArrowheads="1"/>
          </p:cNvSpPr>
          <p:nvPr/>
        </p:nvSpPr>
        <p:spPr bwMode="auto">
          <a:xfrm>
            <a:off x="4245923" y="3412953"/>
            <a:ext cx="56906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HP-SLM</a:t>
            </a:r>
            <a:endParaRPr lang="en-US" altLang="zh-CN" sz="1200" b="0" dirty="0">
              <a:latin typeface="Huawei Sans" panose="020C0503030203020204" pitchFamily="34" charset="0"/>
            </a:endParaRPr>
          </a:p>
        </p:txBody>
      </p:sp>
      <p:sp>
        <p:nvSpPr>
          <p:cNvPr id="192" name="Rectangle 436"/>
          <p:cNvSpPr>
            <a:spLocks noChangeArrowheads="1"/>
          </p:cNvSpPr>
          <p:nvPr/>
        </p:nvSpPr>
        <p:spPr bwMode="auto">
          <a:xfrm>
            <a:off x="6427460" y="4959049"/>
            <a:ext cx="662041"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LP-UNEQ</a:t>
            </a:r>
            <a:endParaRPr lang="en-US" altLang="zh-CN" sz="1200" b="0" dirty="0">
              <a:latin typeface="Huawei Sans" panose="020C0503030203020204" pitchFamily="34" charset="0"/>
            </a:endParaRPr>
          </a:p>
        </p:txBody>
      </p:sp>
      <p:sp>
        <p:nvSpPr>
          <p:cNvPr id="193" name="Rectangle 437"/>
          <p:cNvSpPr>
            <a:spLocks noChangeArrowheads="1"/>
          </p:cNvSpPr>
          <p:nvPr/>
        </p:nvSpPr>
        <p:spPr bwMode="auto">
          <a:xfrm>
            <a:off x="6431463" y="5117240"/>
            <a:ext cx="50013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LP-TIM</a:t>
            </a:r>
            <a:endParaRPr lang="en-US" altLang="zh-CN" sz="1200" b="0" dirty="0">
              <a:latin typeface="Huawei Sans" panose="020C0503030203020204" pitchFamily="34" charset="0"/>
            </a:endParaRPr>
          </a:p>
        </p:txBody>
      </p:sp>
      <p:sp>
        <p:nvSpPr>
          <p:cNvPr id="194" name="Rectangle 438"/>
          <p:cNvSpPr>
            <a:spLocks noChangeArrowheads="1"/>
          </p:cNvSpPr>
          <p:nvPr/>
        </p:nvSpPr>
        <p:spPr bwMode="auto">
          <a:xfrm>
            <a:off x="6423457" y="5270954"/>
            <a:ext cx="73577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LP-BIP.</a:t>
            </a:r>
            <a:endParaRPr lang="en-US" altLang="zh-CN" sz="1200" b="0" dirty="0">
              <a:latin typeface="Huawei Sans" panose="020C0503030203020204" pitchFamily="34" charset="0"/>
            </a:endParaRPr>
          </a:p>
        </p:txBody>
      </p:sp>
      <p:sp>
        <p:nvSpPr>
          <p:cNvPr id="195" name="Rectangle 439"/>
          <p:cNvSpPr>
            <a:spLocks noChangeArrowheads="1"/>
          </p:cNvSpPr>
          <p:nvPr/>
        </p:nvSpPr>
        <p:spPr bwMode="auto">
          <a:xfrm>
            <a:off x="6423457" y="5445562"/>
            <a:ext cx="45044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LP-REI</a:t>
            </a:r>
            <a:endParaRPr lang="en-US" altLang="zh-CN" sz="1200" b="0" dirty="0">
              <a:latin typeface="Huawei Sans" panose="020C0503030203020204" pitchFamily="34" charset="0"/>
            </a:endParaRPr>
          </a:p>
        </p:txBody>
      </p:sp>
      <p:sp>
        <p:nvSpPr>
          <p:cNvPr id="196" name="Rectangle 440"/>
          <p:cNvSpPr>
            <a:spLocks noChangeArrowheads="1"/>
          </p:cNvSpPr>
          <p:nvPr/>
        </p:nvSpPr>
        <p:spPr bwMode="auto">
          <a:xfrm>
            <a:off x="6435466" y="5623154"/>
            <a:ext cx="477670"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LP-RDI</a:t>
            </a:r>
            <a:endParaRPr lang="en-US" altLang="zh-CN" sz="1200" b="0" dirty="0">
              <a:latin typeface="Huawei Sans" panose="020C0503030203020204" pitchFamily="34" charset="0"/>
            </a:endParaRPr>
          </a:p>
        </p:txBody>
      </p:sp>
      <p:sp>
        <p:nvSpPr>
          <p:cNvPr id="197" name="Rectangle 441"/>
          <p:cNvSpPr>
            <a:spLocks noChangeArrowheads="1"/>
          </p:cNvSpPr>
          <p:nvPr/>
        </p:nvSpPr>
        <p:spPr bwMode="auto">
          <a:xfrm>
            <a:off x="7209344" y="5833578"/>
            <a:ext cx="53059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LP-SLM</a:t>
            </a:r>
            <a:endParaRPr lang="en-US" altLang="zh-CN" sz="1200" b="0" dirty="0">
              <a:latin typeface="Huawei Sans" panose="020C0503030203020204" pitchFamily="34" charset="0"/>
            </a:endParaRPr>
          </a:p>
        </p:txBody>
      </p:sp>
      <p:sp>
        <p:nvSpPr>
          <p:cNvPr id="198" name="Rectangle 442"/>
          <p:cNvSpPr>
            <a:spLocks noChangeArrowheads="1"/>
          </p:cNvSpPr>
          <p:nvPr/>
        </p:nvSpPr>
        <p:spPr bwMode="auto">
          <a:xfrm>
            <a:off x="3889672" y="181462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199" name="Rectangle 443"/>
          <p:cNvSpPr>
            <a:spLocks noChangeArrowheads="1"/>
          </p:cNvSpPr>
          <p:nvPr/>
        </p:nvSpPr>
        <p:spPr bwMode="auto">
          <a:xfrm>
            <a:off x="4611514" y="2025048"/>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0" name="Rectangle 444"/>
          <p:cNvSpPr>
            <a:spLocks noChangeArrowheads="1"/>
          </p:cNvSpPr>
          <p:nvPr/>
        </p:nvSpPr>
        <p:spPr bwMode="auto">
          <a:xfrm>
            <a:off x="4901051" y="241903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1" name="Rectangle 445"/>
          <p:cNvSpPr>
            <a:spLocks noChangeArrowheads="1"/>
          </p:cNvSpPr>
          <p:nvPr/>
        </p:nvSpPr>
        <p:spPr bwMode="auto">
          <a:xfrm>
            <a:off x="5291993" y="2510068"/>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2" name="Rectangle 446"/>
          <p:cNvSpPr>
            <a:spLocks noChangeArrowheads="1"/>
          </p:cNvSpPr>
          <p:nvPr/>
        </p:nvSpPr>
        <p:spPr bwMode="auto">
          <a:xfrm>
            <a:off x="5705618" y="3108509"/>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3" name="Rectangle 447"/>
          <p:cNvSpPr>
            <a:spLocks noChangeArrowheads="1"/>
          </p:cNvSpPr>
          <p:nvPr/>
        </p:nvSpPr>
        <p:spPr bwMode="auto">
          <a:xfrm>
            <a:off x="6472825" y="340101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4" name="Rectangle 448"/>
          <p:cNvSpPr>
            <a:spLocks noChangeArrowheads="1"/>
          </p:cNvSpPr>
          <p:nvPr/>
        </p:nvSpPr>
        <p:spPr bwMode="auto">
          <a:xfrm>
            <a:off x="6897124" y="3672625"/>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5" name="Rectangle 450"/>
          <p:cNvSpPr>
            <a:spLocks noChangeArrowheads="1"/>
          </p:cNvSpPr>
          <p:nvPr/>
        </p:nvSpPr>
        <p:spPr bwMode="auto">
          <a:xfrm>
            <a:off x="7254709" y="4302406"/>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6" name="Rectangle 451"/>
          <p:cNvSpPr>
            <a:spLocks noChangeArrowheads="1"/>
          </p:cNvSpPr>
          <p:nvPr/>
        </p:nvSpPr>
        <p:spPr bwMode="auto">
          <a:xfrm>
            <a:off x="8021917" y="4963526"/>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7" name="Rectangle 452"/>
          <p:cNvSpPr>
            <a:spLocks noChangeArrowheads="1"/>
          </p:cNvSpPr>
          <p:nvPr/>
        </p:nvSpPr>
        <p:spPr bwMode="auto">
          <a:xfrm>
            <a:off x="8408856" y="5300802"/>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8" name="Rectangle 453"/>
          <p:cNvSpPr>
            <a:spLocks noChangeArrowheads="1"/>
          </p:cNvSpPr>
          <p:nvPr/>
        </p:nvSpPr>
        <p:spPr bwMode="auto">
          <a:xfrm>
            <a:off x="8498252" y="5773883"/>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9" name="Rectangle 454"/>
          <p:cNvSpPr>
            <a:spLocks noChangeArrowheads="1"/>
          </p:cNvSpPr>
          <p:nvPr/>
        </p:nvSpPr>
        <p:spPr bwMode="auto">
          <a:xfrm>
            <a:off x="8657031" y="5826116"/>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10" name="Rectangle 455"/>
          <p:cNvSpPr>
            <a:spLocks noChangeArrowheads="1"/>
          </p:cNvSpPr>
          <p:nvPr/>
        </p:nvSpPr>
        <p:spPr bwMode="auto">
          <a:xfrm>
            <a:off x="2559401" y="2013109"/>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(J0)</a:t>
            </a:r>
            <a:endParaRPr lang="en-US" altLang="zh-CN" sz="1200" b="0" dirty="0">
              <a:latin typeface="Huawei Sans" panose="020C0503030203020204" pitchFamily="34" charset="0"/>
            </a:endParaRPr>
          </a:p>
        </p:txBody>
      </p:sp>
      <p:sp>
        <p:nvSpPr>
          <p:cNvPr id="211" name="Rectangle 456"/>
          <p:cNvSpPr>
            <a:spLocks noChangeArrowheads="1"/>
          </p:cNvSpPr>
          <p:nvPr/>
        </p:nvSpPr>
        <p:spPr bwMode="auto">
          <a:xfrm>
            <a:off x="2559401" y="2196671"/>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(B1)</a:t>
            </a:r>
            <a:endParaRPr lang="en-US" altLang="zh-CN" sz="1200" b="0" dirty="0">
              <a:latin typeface="Huawei Sans" panose="020C0503030203020204" pitchFamily="34" charset="0"/>
            </a:endParaRPr>
          </a:p>
        </p:txBody>
      </p:sp>
      <p:sp>
        <p:nvSpPr>
          <p:cNvPr id="212" name="Rectangle 457"/>
          <p:cNvSpPr>
            <a:spLocks noChangeArrowheads="1"/>
          </p:cNvSpPr>
          <p:nvPr/>
        </p:nvSpPr>
        <p:spPr bwMode="auto">
          <a:xfrm>
            <a:off x="2559401" y="2407095"/>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(K2)</a:t>
            </a:r>
            <a:endParaRPr lang="en-US" altLang="zh-CN" sz="1200" b="0" dirty="0">
              <a:latin typeface="Huawei Sans" panose="020C0503030203020204" pitchFamily="34" charset="0"/>
            </a:endParaRPr>
          </a:p>
        </p:txBody>
      </p:sp>
      <p:sp>
        <p:nvSpPr>
          <p:cNvPr id="213" name="Rectangle 458"/>
          <p:cNvSpPr>
            <a:spLocks noChangeArrowheads="1"/>
          </p:cNvSpPr>
          <p:nvPr/>
        </p:nvSpPr>
        <p:spPr bwMode="auto">
          <a:xfrm>
            <a:off x="2559401" y="2604088"/>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(B2)</a:t>
            </a:r>
            <a:endParaRPr lang="en-US" altLang="zh-CN" sz="1200" b="0" dirty="0">
              <a:latin typeface="Huawei Sans" panose="020C0503030203020204" pitchFamily="34" charset="0"/>
            </a:endParaRPr>
          </a:p>
        </p:txBody>
      </p:sp>
      <p:sp>
        <p:nvSpPr>
          <p:cNvPr id="214" name="Rectangle 459"/>
          <p:cNvSpPr>
            <a:spLocks noChangeArrowheads="1"/>
          </p:cNvSpPr>
          <p:nvPr/>
        </p:nvSpPr>
        <p:spPr bwMode="auto">
          <a:xfrm>
            <a:off x="2559401" y="2781680"/>
            <a:ext cx="35747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(M1)</a:t>
            </a:r>
            <a:endParaRPr lang="en-US" altLang="zh-CN" sz="1200" b="0" dirty="0">
              <a:latin typeface="Huawei Sans" panose="020C0503030203020204" pitchFamily="34" charset="0"/>
            </a:endParaRPr>
          </a:p>
        </p:txBody>
      </p:sp>
      <p:sp>
        <p:nvSpPr>
          <p:cNvPr id="215" name="Rectangle 460"/>
          <p:cNvSpPr>
            <a:spLocks noChangeArrowheads="1"/>
          </p:cNvSpPr>
          <p:nvPr/>
        </p:nvSpPr>
        <p:spPr bwMode="auto">
          <a:xfrm>
            <a:off x="2570075" y="2959272"/>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(K2)</a:t>
            </a:r>
            <a:endParaRPr lang="en-US" altLang="zh-CN" sz="1200" b="0" dirty="0">
              <a:latin typeface="Huawei Sans" panose="020C0503030203020204" pitchFamily="34" charset="0"/>
            </a:endParaRPr>
          </a:p>
        </p:txBody>
      </p:sp>
      <p:sp>
        <p:nvSpPr>
          <p:cNvPr id="216" name="Rectangle 461"/>
          <p:cNvSpPr>
            <a:spLocks noChangeArrowheads="1"/>
          </p:cNvSpPr>
          <p:nvPr/>
        </p:nvSpPr>
        <p:spPr bwMode="auto">
          <a:xfrm>
            <a:off x="2578081" y="3651732"/>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(J1)</a:t>
            </a:r>
            <a:endParaRPr lang="en-US" altLang="zh-CN" sz="1200" b="0" dirty="0">
              <a:latin typeface="Huawei Sans" panose="020C0503030203020204" pitchFamily="34" charset="0"/>
            </a:endParaRPr>
          </a:p>
        </p:txBody>
      </p:sp>
      <p:sp>
        <p:nvSpPr>
          <p:cNvPr id="217" name="Rectangle 462"/>
          <p:cNvSpPr>
            <a:spLocks noChangeArrowheads="1"/>
          </p:cNvSpPr>
          <p:nvPr/>
        </p:nvSpPr>
        <p:spPr bwMode="auto">
          <a:xfrm>
            <a:off x="2578081" y="3829324"/>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(B3)</a:t>
            </a:r>
            <a:endParaRPr lang="en-US" altLang="zh-CN" sz="1200" b="0" dirty="0">
              <a:latin typeface="Huawei Sans" panose="020C0503030203020204" pitchFamily="34" charset="0"/>
            </a:endParaRPr>
          </a:p>
        </p:txBody>
      </p:sp>
      <p:sp>
        <p:nvSpPr>
          <p:cNvPr id="218" name="Rectangle 463"/>
          <p:cNvSpPr>
            <a:spLocks noChangeArrowheads="1"/>
          </p:cNvSpPr>
          <p:nvPr/>
        </p:nvSpPr>
        <p:spPr bwMode="auto">
          <a:xfrm>
            <a:off x="2570075" y="4003931"/>
            <a:ext cx="32380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(G1)</a:t>
            </a:r>
            <a:endParaRPr lang="en-US" altLang="zh-CN" sz="1200" b="0" dirty="0">
              <a:latin typeface="Huawei Sans" panose="020C0503030203020204" pitchFamily="34" charset="0"/>
            </a:endParaRPr>
          </a:p>
        </p:txBody>
      </p:sp>
      <p:sp>
        <p:nvSpPr>
          <p:cNvPr id="219" name="Rectangle 464"/>
          <p:cNvSpPr>
            <a:spLocks noChangeArrowheads="1"/>
          </p:cNvSpPr>
          <p:nvPr/>
        </p:nvSpPr>
        <p:spPr bwMode="auto">
          <a:xfrm>
            <a:off x="2570075" y="4177046"/>
            <a:ext cx="32380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(G1)</a:t>
            </a:r>
            <a:endParaRPr lang="en-US" altLang="zh-CN" sz="1200" b="0" dirty="0">
              <a:latin typeface="Huawei Sans" panose="020C0503030203020204" pitchFamily="34" charset="0"/>
            </a:endParaRPr>
          </a:p>
        </p:txBody>
      </p:sp>
      <p:sp>
        <p:nvSpPr>
          <p:cNvPr id="220" name="Rectangle 465"/>
          <p:cNvSpPr>
            <a:spLocks noChangeArrowheads="1"/>
          </p:cNvSpPr>
          <p:nvPr/>
        </p:nvSpPr>
        <p:spPr bwMode="auto">
          <a:xfrm>
            <a:off x="2551396" y="3454739"/>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(C2)</a:t>
            </a:r>
            <a:endParaRPr lang="en-US" altLang="zh-CN" sz="1200" b="0" dirty="0">
              <a:latin typeface="Huawei Sans" panose="020C0503030203020204" pitchFamily="34" charset="0"/>
            </a:endParaRPr>
          </a:p>
        </p:txBody>
      </p:sp>
      <p:sp>
        <p:nvSpPr>
          <p:cNvPr id="221" name="Rectangle 466"/>
          <p:cNvSpPr>
            <a:spLocks noChangeArrowheads="1"/>
          </p:cNvSpPr>
          <p:nvPr/>
        </p:nvSpPr>
        <p:spPr bwMode="auto">
          <a:xfrm>
            <a:off x="2578081" y="500531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2" name="Rectangle 467"/>
          <p:cNvSpPr>
            <a:spLocks noChangeArrowheads="1"/>
          </p:cNvSpPr>
          <p:nvPr/>
        </p:nvSpPr>
        <p:spPr bwMode="auto">
          <a:xfrm>
            <a:off x="2596761" y="5169473"/>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(J2)</a:t>
            </a:r>
            <a:endParaRPr lang="en-US" altLang="zh-CN" sz="1200" b="0" dirty="0">
              <a:latin typeface="Huawei Sans" panose="020C0503030203020204" pitchFamily="34" charset="0"/>
            </a:endParaRPr>
          </a:p>
        </p:txBody>
      </p:sp>
      <p:sp>
        <p:nvSpPr>
          <p:cNvPr id="223" name="Rectangle 468"/>
          <p:cNvSpPr>
            <a:spLocks noChangeArrowheads="1"/>
          </p:cNvSpPr>
          <p:nvPr/>
        </p:nvSpPr>
        <p:spPr bwMode="auto">
          <a:xfrm>
            <a:off x="2578081" y="5661955"/>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4" name="Rectangle 469"/>
          <p:cNvSpPr>
            <a:spLocks noChangeArrowheads="1"/>
          </p:cNvSpPr>
          <p:nvPr/>
        </p:nvSpPr>
        <p:spPr bwMode="auto">
          <a:xfrm>
            <a:off x="2586087" y="532020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5" name="Rectangle 470"/>
          <p:cNvSpPr>
            <a:spLocks noChangeArrowheads="1"/>
          </p:cNvSpPr>
          <p:nvPr/>
        </p:nvSpPr>
        <p:spPr bwMode="auto">
          <a:xfrm>
            <a:off x="2578081" y="5493317"/>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6" name="Rectangle 471"/>
          <p:cNvSpPr>
            <a:spLocks noChangeArrowheads="1"/>
          </p:cNvSpPr>
          <p:nvPr/>
        </p:nvSpPr>
        <p:spPr bwMode="auto">
          <a:xfrm>
            <a:off x="2572744" y="587387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7" name="Line 472"/>
          <p:cNvSpPr>
            <a:spLocks noChangeShapeType="1"/>
          </p:cNvSpPr>
          <p:nvPr/>
        </p:nvSpPr>
        <p:spPr bwMode="auto">
          <a:xfrm>
            <a:off x="4179209" y="1437054"/>
            <a:ext cx="1334" cy="4642765"/>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28" name="Line 473"/>
          <p:cNvSpPr>
            <a:spLocks noChangeShapeType="1"/>
          </p:cNvSpPr>
          <p:nvPr/>
        </p:nvSpPr>
        <p:spPr bwMode="auto">
          <a:xfrm>
            <a:off x="5660253" y="1443023"/>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29" name="Rectangle 474"/>
          <p:cNvSpPr>
            <a:spLocks noChangeArrowheads="1"/>
          </p:cNvSpPr>
          <p:nvPr/>
        </p:nvSpPr>
        <p:spPr bwMode="auto">
          <a:xfrm>
            <a:off x="3262563" y="1545997"/>
            <a:ext cx="305549"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RST</a:t>
            </a:r>
            <a:endParaRPr lang="en-US" altLang="zh-CN" sz="1400" b="1" dirty="0">
              <a:latin typeface="Huawei Sans" panose="020C0503030203020204" pitchFamily="34" charset="0"/>
            </a:endParaRPr>
          </a:p>
        </p:txBody>
      </p:sp>
      <p:sp>
        <p:nvSpPr>
          <p:cNvPr id="230" name="Rectangle 475"/>
          <p:cNvSpPr>
            <a:spLocks noChangeArrowheads="1"/>
          </p:cNvSpPr>
          <p:nvPr/>
        </p:nvSpPr>
        <p:spPr bwMode="auto">
          <a:xfrm>
            <a:off x="6574230" y="1543012"/>
            <a:ext cx="356251"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HPA</a:t>
            </a:r>
            <a:endParaRPr lang="en-US" altLang="zh-CN" sz="1400" b="1" dirty="0">
              <a:latin typeface="Huawei Sans" panose="020C0503030203020204" pitchFamily="34" charset="0"/>
            </a:endParaRPr>
          </a:p>
        </p:txBody>
      </p:sp>
      <p:sp>
        <p:nvSpPr>
          <p:cNvPr id="231" name="Rectangle 476"/>
          <p:cNvSpPr>
            <a:spLocks noChangeArrowheads="1"/>
          </p:cNvSpPr>
          <p:nvPr/>
        </p:nvSpPr>
        <p:spPr bwMode="auto">
          <a:xfrm>
            <a:off x="7424162" y="1543012"/>
            <a:ext cx="294874"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LPT</a:t>
            </a:r>
            <a:endParaRPr lang="en-US" altLang="zh-CN" sz="1400" b="1" dirty="0">
              <a:latin typeface="Huawei Sans" panose="020C0503030203020204" pitchFamily="34" charset="0"/>
            </a:endParaRPr>
          </a:p>
        </p:txBody>
      </p:sp>
      <p:sp>
        <p:nvSpPr>
          <p:cNvPr id="232" name="Freeform 477"/>
          <p:cNvSpPr/>
          <p:nvPr/>
        </p:nvSpPr>
        <p:spPr bwMode="auto">
          <a:xfrm>
            <a:off x="8076622" y="2293365"/>
            <a:ext cx="146770" cy="98496"/>
          </a:xfrm>
          <a:custGeom>
            <a:avLst/>
            <a:gdLst/>
            <a:ahLst/>
            <a:cxnLst>
              <a:cxn ang="0">
                <a:pos x="0" y="29"/>
              </a:cxn>
              <a:cxn ang="0">
                <a:pos x="3" y="26"/>
              </a:cxn>
              <a:cxn ang="0">
                <a:pos x="3" y="22"/>
              </a:cxn>
              <a:cxn ang="0">
                <a:pos x="6" y="18"/>
              </a:cxn>
              <a:cxn ang="0">
                <a:pos x="9" y="15"/>
              </a:cxn>
              <a:cxn ang="0">
                <a:pos x="15" y="11"/>
              </a:cxn>
              <a:cxn ang="0">
                <a:pos x="20" y="9"/>
              </a:cxn>
              <a:cxn ang="0">
                <a:pos x="26" y="5"/>
              </a:cxn>
              <a:cxn ang="0">
                <a:pos x="29" y="4"/>
              </a:cxn>
              <a:cxn ang="0">
                <a:pos x="34" y="2"/>
              </a:cxn>
              <a:cxn ang="0">
                <a:pos x="43" y="2"/>
              </a:cxn>
              <a:cxn ang="0">
                <a:pos x="48" y="0"/>
              </a:cxn>
              <a:cxn ang="0">
                <a:pos x="54" y="0"/>
              </a:cxn>
              <a:cxn ang="0">
                <a:pos x="62" y="0"/>
              </a:cxn>
              <a:cxn ang="0">
                <a:pos x="68" y="2"/>
              </a:cxn>
              <a:cxn ang="0">
                <a:pos x="77" y="4"/>
              </a:cxn>
              <a:cxn ang="0">
                <a:pos x="79" y="4"/>
              </a:cxn>
              <a:cxn ang="0">
                <a:pos x="88" y="7"/>
              </a:cxn>
              <a:cxn ang="0">
                <a:pos x="91" y="9"/>
              </a:cxn>
              <a:cxn ang="0">
                <a:pos x="96" y="13"/>
              </a:cxn>
              <a:cxn ang="0">
                <a:pos x="99" y="15"/>
              </a:cxn>
              <a:cxn ang="0">
                <a:pos x="102" y="18"/>
              </a:cxn>
              <a:cxn ang="0">
                <a:pos x="105" y="22"/>
              </a:cxn>
              <a:cxn ang="0">
                <a:pos x="108" y="26"/>
              </a:cxn>
              <a:cxn ang="0">
                <a:pos x="108" y="29"/>
              </a:cxn>
              <a:cxn ang="0">
                <a:pos x="110" y="35"/>
              </a:cxn>
              <a:cxn ang="0">
                <a:pos x="108" y="38"/>
              </a:cxn>
              <a:cxn ang="0">
                <a:pos x="108" y="42"/>
              </a:cxn>
              <a:cxn ang="0">
                <a:pos x="105" y="46"/>
              </a:cxn>
              <a:cxn ang="0">
                <a:pos x="102" y="49"/>
              </a:cxn>
              <a:cxn ang="0">
                <a:pos x="96" y="53"/>
              </a:cxn>
              <a:cxn ang="0">
                <a:pos x="93" y="57"/>
              </a:cxn>
              <a:cxn ang="0">
                <a:pos x="88" y="59"/>
              </a:cxn>
              <a:cxn ang="0">
                <a:pos x="82" y="60"/>
              </a:cxn>
              <a:cxn ang="0">
                <a:pos x="77" y="62"/>
              </a:cxn>
              <a:cxn ang="0">
                <a:pos x="71" y="64"/>
              </a:cxn>
              <a:cxn ang="0">
                <a:pos x="65" y="66"/>
              </a:cxn>
              <a:cxn ang="0">
                <a:pos x="60" y="66"/>
              </a:cxn>
              <a:cxn ang="0">
                <a:pos x="51" y="66"/>
              </a:cxn>
              <a:cxn ang="0">
                <a:pos x="43" y="66"/>
              </a:cxn>
              <a:cxn ang="0">
                <a:pos x="40" y="64"/>
              </a:cxn>
              <a:cxn ang="0">
                <a:pos x="31" y="62"/>
              </a:cxn>
              <a:cxn ang="0">
                <a:pos x="26" y="60"/>
              </a:cxn>
              <a:cxn ang="0">
                <a:pos x="20" y="59"/>
              </a:cxn>
              <a:cxn ang="0">
                <a:pos x="17" y="57"/>
              </a:cxn>
              <a:cxn ang="0">
                <a:pos x="12" y="53"/>
              </a:cxn>
              <a:cxn ang="0">
                <a:pos x="9" y="49"/>
              </a:cxn>
              <a:cxn ang="0">
                <a:pos x="6" y="46"/>
              </a:cxn>
              <a:cxn ang="0">
                <a:pos x="3" y="42"/>
              </a:cxn>
              <a:cxn ang="0">
                <a:pos x="0" y="38"/>
              </a:cxn>
              <a:cxn ang="0">
                <a:pos x="0" y="35"/>
              </a:cxn>
            </a:cxnLst>
            <a:rect l="0" t="0" r="r" b="b"/>
            <a:pathLst>
              <a:path w="110" h="66">
                <a:moveTo>
                  <a:pt x="0" y="33"/>
                </a:moveTo>
                <a:lnTo>
                  <a:pt x="0" y="31"/>
                </a:lnTo>
                <a:lnTo>
                  <a:pt x="0" y="31"/>
                </a:lnTo>
                <a:lnTo>
                  <a:pt x="0" y="29"/>
                </a:lnTo>
                <a:lnTo>
                  <a:pt x="0" y="29"/>
                </a:lnTo>
                <a:lnTo>
                  <a:pt x="0" y="29"/>
                </a:lnTo>
                <a:lnTo>
                  <a:pt x="0" y="27"/>
                </a:lnTo>
                <a:lnTo>
                  <a:pt x="0" y="26"/>
                </a:lnTo>
                <a:lnTo>
                  <a:pt x="0" y="26"/>
                </a:lnTo>
                <a:lnTo>
                  <a:pt x="3" y="26"/>
                </a:lnTo>
                <a:lnTo>
                  <a:pt x="3" y="24"/>
                </a:lnTo>
                <a:lnTo>
                  <a:pt x="3" y="24"/>
                </a:lnTo>
                <a:lnTo>
                  <a:pt x="3" y="24"/>
                </a:lnTo>
                <a:lnTo>
                  <a:pt x="3" y="22"/>
                </a:lnTo>
                <a:lnTo>
                  <a:pt x="3" y="22"/>
                </a:lnTo>
                <a:lnTo>
                  <a:pt x="6" y="20"/>
                </a:lnTo>
                <a:lnTo>
                  <a:pt x="6" y="20"/>
                </a:lnTo>
                <a:lnTo>
                  <a:pt x="6" y="20"/>
                </a:lnTo>
                <a:lnTo>
                  <a:pt x="6" y="18"/>
                </a:lnTo>
                <a:lnTo>
                  <a:pt x="6" y="18"/>
                </a:lnTo>
                <a:lnTo>
                  <a:pt x="6" y="18"/>
                </a:lnTo>
                <a:lnTo>
                  <a:pt x="9" y="16"/>
                </a:lnTo>
                <a:lnTo>
                  <a:pt x="9" y="16"/>
                </a:lnTo>
                <a:lnTo>
                  <a:pt x="9" y="15"/>
                </a:lnTo>
                <a:lnTo>
                  <a:pt x="9" y="15"/>
                </a:lnTo>
                <a:lnTo>
                  <a:pt x="12" y="15"/>
                </a:lnTo>
                <a:lnTo>
                  <a:pt x="12" y="13"/>
                </a:lnTo>
                <a:lnTo>
                  <a:pt x="12" y="13"/>
                </a:lnTo>
                <a:lnTo>
                  <a:pt x="12" y="13"/>
                </a:lnTo>
                <a:lnTo>
                  <a:pt x="15" y="11"/>
                </a:lnTo>
                <a:lnTo>
                  <a:pt x="15" y="11"/>
                </a:lnTo>
                <a:lnTo>
                  <a:pt x="17" y="9"/>
                </a:lnTo>
                <a:lnTo>
                  <a:pt x="17" y="9"/>
                </a:lnTo>
                <a:lnTo>
                  <a:pt x="17" y="9"/>
                </a:lnTo>
                <a:lnTo>
                  <a:pt x="20" y="9"/>
                </a:lnTo>
                <a:lnTo>
                  <a:pt x="20" y="7"/>
                </a:lnTo>
                <a:lnTo>
                  <a:pt x="20" y="7"/>
                </a:lnTo>
                <a:lnTo>
                  <a:pt x="23" y="7"/>
                </a:lnTo>
                <a:lnTo>
                  <a:pt x="23" y="7"/>
                </a:lnTo>
                <a:lnTo>
                  <a:pt x="26" y="5"/>
                </a:lnTo>
                <a:lnTo>
                  <a:pt x="26" y="5"/>
                </a:lnTo>
                <a:lnTo>
                  <a:pt x="26" y="5"/>
                </a:lnTo>
                <a:lnTo>
                  <a:pt x="29" y="5"/>
                </a:lnTo>
                <a:lnTo>
                  <a:pt x="29" y="4"/>
                </a:lnTo>
                <a:lnTo>
                  <a:pt x="29" y="4"/>
                </a:lnTo>
                <a:lnTo>
                  <a:pt x="31" y="4"/>
                </a:lnTo>
                <a:lnTo>
                  <a:pt x="31" y="4"/>
                </a:lnTo>
                <a:lnTo>
                  <a:pt x="34" y="4"/>
                </a:lnTo>
                <a:lnTo>
                  <a:pt x="34" y="4"/>
                </a:lnTo>
                <a:lnTo>
                  <a:pt x="34" y="2"/>
                </a:lnTo>
                <a:lnTo>
                  <a:pt x="37" y="2"/>
                </a:lnTo>
                <a:lnTo>
                  <a:pt x="40" y="2"/>
                </a:lnTo>
                <a:lnTo>
                  <a:pt x="40" y="2"/>
                </a:lnTo>
                <a:lnTo>
                  <a:pt x="40" y="2"/>
                </a:lnTo>
                <a:lnTo>
                  <a:pt x="43" y="2"/>
                </a:lnTo>
                <a:lnTo>
                  <a:pt x="43" y="2"/>
                </a:lnTo>
                <a:lnTo>
                  <a:pt x="43" y="2"/>
                </a:lnTo>
                <a:lnTo>
                  <a:pt x="46" y="0"/>
                </a:lnTo>
                <a:lnTo>
                  <a:pt x="48" y="0"/>
                </a:lnTo>
                <a:lnTo>
                  <a:pt x="48" y="0"/>
                </a:lnTo>
                <a:lnTo>
                  <a:pt x="48" y="0"/>
                </a:lnTo>
                <a:lnTo>
                  <a:pt x="51" y="0"/>
                </a:lnTo>
                <a:lnTo>
                  <a:pt x="54" y="0"/>
                </a:lnTo>
                <a:lnTo>
                  <a:pt x="54" y="0"/>
                </a:lnTo>
                <a:lnTo>
                  <a:pt x="54" y="0"/>
                </a:lnTo>
                <a:lnTo>
                  <a:pt x="57" y="0"/>
                </a:lnTo>
                <a:lnTo>
                  <a:pt x="60" y="0"/>
                </a:lnTo>
                <a:lnTo>
                  <a:pt x="60" y="0"/>
                </a:lnTo>
                <a:lnTo>
                  <a:pt x="60" y="0"/>
                </a:lnTo>
                <a:lnTo>
                  <a:pt x="62" y="0"/>
                </a:lnTo>
                <a:lnTo>
                  <a:pt x="65" y="0"/>
                </a:lnTo>
                <a:lnTo>
                  <a:pt x="65" y="2"/>
                </a:lnTo>
                <a:lnTo>
                  <a:pt x="65" y="2"/>
                </a:lnTo>
                <a:lnTo>
                  <a:pt x="68" y="2"/>
                </a:lnTo>
                <a:lnTo>
                  <a:pt x="68" y="2"/>
                </a:lnTo>
                <a:lnTo>
                  <a:pt x="71" y="2"/>
                </a:lnTo>
                <a:lnTo>
                  <a:pt x="71" y="2"/>
                </a:lnTo>
                <a:lnTo>
                  <a:pt x="74" y="2"/>
                </a:lnTo>
                <a:lnTo>
                  <a:pt x="74" y="2"/>
                </a:lnTo>
                <a:lnTo>
                  <a:pt x="77" y="4"/>
                </a:lnTo>
                <a:lnTo>
                  <a:pt x="77" y="4"/>
                </a:lnTo>
                <a:lnTo>
                  <a:pt x="77" y="4"/>
                </a:lnTo>
                <a:lnTo>
                  <a:pt x="79" y="4"/>
                </a:lnTo>
                <a:lnTo>
                  <a:pt x="79" y="4"/>
                </a:lnTo>
                <a:lnTo>
                  <a:pt x="79" y="4"/>
                </a:lnTo>
                <a:lnTo>
                  <a:pt x="82" y="5"/>
                </a:lnTo>
                <a:lnTo>
                  <a:pt x="82" y="5"/>
                </a:lnTo>
                <a:lnTo>
                  <a:pt x="85" y="5"/>
                </a:lnTo>
                <a:lnTo>
                  <a:pt x="85" y="5"/>
                </a:lnTo>
                <a:lnTo>
                  <a:pt x="88" y="7"/>
                </a:lnTo>
                <a:lnTo>
                  <a:pt x="88" y="7"/>
                </a:lnTo>
                <a:lnTo>
                  <a:pt x="88" y="7"/>
                </a:lnTo>
                <a:lnTo>
                  <a:pt x="88" y="7"/>
                </a:lnTo>
                <a:lnTo>
                  <a:pt x="91" y="9"/>
                </a:lnTo>
                <a:lnTo>
                  <a:pt x="91" y="9"/>
                </a:lnTo>
                <a:lnTo>
                  <a:pt x="93" y="9"/>
                </a:lnTo>
                <a:lnTo>
                  <a:pt x="93" y="9"/>
                </a:lnTo>
                <a:lnTo>
                  <a:pt x="93" y="11"/>
                </a:lnTo>
                <a:lnTo>
                  <a:pt x="96" y="11"/>
                </a:lnTo>
                <a:lnTo>
                  <a:pt x="96" y="13"/>
                </a:lnTo>
                <a:lnTo>
                  <a:pt x="96" y="13"/>
                </a:lnTo>
                <a:lnTo>
                  <a:pt x="96" y="13"/>
                </a:lnTo>
                <a:lnTo>
                  <a:pt x="99" y="15"/>
                </a:lnTo>
                <a:lnTo>
                  <a:pt x="99" y="15"/>
                </a:lnTo>
                <a:lnTo>
                  <a:pt x="99" y="15"/>
                </a:lnTo>
                <a:lnTo>
                  <a:pt x="102" y="16"/>
                </a:lnTo>
                <a:lnTo>
                  <a:pt x="102" y="16"/>
                </a:lnTo>
                <a:lnTo>
                  <a:pt x="102" y="18"/>
                </a:lnTo>
                <a:lnTo>
                  <a:pt x="102" y="18"/>
                </a:lnTo>
                <a:lnTo>
                  <a:pt x="102" y="18"/>
                </a:lnTo>
                <a:lnTo>
                  <a:pt x="105" y="20"/>
                </a:lnTo>
                <a:lnTo>
                  <a:pt x="105" y="20"/>
                </a:lnTo>
                <a:lnTo>
                  <a:pt x="105" y="20"/>
                </a:lnTo>
                <a:lnTo>
                  <a:pt x="105" y="22"/>
                </a:lnTo>
                <a:lnTo>
                  <a:pt x="105" y="22"/>
                </a:lnTo>
                <a:lnTo>
                  <a:pt x="108" y="24"/>
                </a:lnTo>
                <a:lnTo>
                  <a:pt x="108" y="24"/>
                </a:lnTo>
                <a:lnTo>
                  <a:pt x="108" y="24"/>
                </a:lnTo>
                <a:lnTo>
                  <a:pt x="108" y="26"/>
                </a:lnTo>
                <a:lnTo>
                  <a:pt x="108" y="26"/>
                </a:lnTo>
                <a:lnTo>
                  <a:pt x="108" y="26"/>
                </a:lnTo>
                <a:lnTo>
                  <a:pt x="108" y="27"/>
                </a:lnTo>
                <a:lnTo>
                  <a:pt x="108" y="29"/>
                </a:lnTo>
                <a:lnTo>
                  <a:pt x="108" y="29"/>
                </a:lnTo>
                <a:lnTo>
                  <a:pt x="108" y="29"/>
                </a:lnTo>
                <a:lnTo>
                  <a:pt x="108" y="31"/>
                </a:lnTo>
                <a:lnTo>
                  <a:pt x="110" y="31"/>
                </a:lnTo>
                <a:lnTo>
                  <a:pt x="110" y="33"/>
                </a:lnTo>
                <a:lnTo>
                  <a:pt x="110" y="33"/>
                </a:lnTo>
                <a:lnTo>
                  <a:pt x="110" y="35"/>
                </a:lnTo>
                <a:lnTo>
                  <a:pt x="108" y="35"/>
                </a:lnTo>
                <a:lnTo>
                  <a:pt x="108" y="37"/>
                </a:lnTo>
                <a:lnTo>
                  <a:pt x="108" y="37"/>
                </a:lnTo>
                <a:lnTo>
                  <a:pt x="108" y="38"/>
                </a:lnTo>
                <a:lnTo>
                  <a:pt x="108" y="38"/>
                </a:lnTo>
                <a:lnTo>
                  <a:pt x="108" y="40"/>
                </a:lnTo>
                <a:lnTo>
                  <a:pt x="108" y="40"/>
                </a:lnTo>
                <a:lnTo>
                  <a:pt x="108" y="40"/>
                </a:lnTo>
                <a:lnTo>
                  <a:pt x="108" y="42"/>
                </a:lnTo>
                <a:lnTo>
                  <a:pt x="108" y="42"/>
                </a:lnTo>
                <a:lnTo>
                  <a:pt x="108" y="42"/>
                </a:lnTo>
                <a:lnTo>
                  <a:pt x="105" y="44"/>
                </a:lnTo>
                <a:lnTo>
                  <a:pt x="105" y="46"/>
                </a:lnTo>
                <a:lnTo>
                  <a:pt x="105" y="46"/>
                </a:lnTo>
                <a:lnTo>
                  <a:pt x="105" y="46"/>
                </a:lnTo>
                <a:lnTo>
                  <a:pt x="105" y="48"/>
                </a:lnTo>
                <a:lnTo>
                  <a:pt x="102" y="48"/>
                </a:lnTo>
                <a:lnTo>
                  <a:pt x="102" y="49"/>
                </a:lnTo>
                <a:lnTo>
                  <a:pt x="102" y="49"/>
                </a:lnTo>
                <a:lnTo>
                  <a:pt x="102" y="49"/>
                </a:lnTo>
                <a:lnTo>
                  <a:pt x="102" y="51"/>
                </a:lnTo>
                <a:lnTo>
                  <a:pt x="99" y="51"/>
                </a:lnTo>
                <a:lnTo>
                  <a:pt x="99" y="51"/>
                </a:lnTo>
                <a:lnTo>
                  <a:pt x="99" y="53"/>
                </a:lnTo>
                <a:lnTo>
                  <a:pt x="96" y="53"/>
                </a:lnTo>
                <a:lnTo>
                  <a:pt x="96" y="53"/>
                </a:lnTo>
                <a:lnTo>
                  <a:pt x="96" y="53"/>
                </a:lnTo>
                <a:lnTo>
                  <a:pt x="96" y="55"/>
                </a:lnTo>
                <a:lnTo>
                  <a:pt x="93" y="55"/>
                </a:lnTo>
                <a:lnTo>
                  <a:pt x="93" y="57"/>
                </a:lnTo>
                <a:lnTo>
                  <a:pt x="93" y="57"/>
                </a:lnTo>
                <a:lnTo>
                  <a:pt x="91" y="57"/>
                </a:lnTo>
                <a:lnTo>
                  <a:pt x="91" y="59"/>
                </a:lnTo>
                <a:lnTo>
                  <a:pt x="88" y="59"/>
                </a:lnTo>
                <a:lnTo>
                  <a:pt x="88" y="59"/>
                </a:lnTo>
                <a:lnTo>
                  <a:pt x="88" y="59"/>
                </a:lnTo>
                <a:lnTo>
                  <a:pt x="88" y="60"/>
                </a:lnTo>
                <a:lnTo>
                  <a:pt x="85" y="60"/>
                </a:lnTo>
                <a:lnTo>
                  <a:pt x="85" y="60"/>
                </a:lnTo>
                <a:lnTo>
                  <a:pt x="82" y="60"/>
                </a:lnTo>
                <a:lnTo>
                  <a:pt x="82" y="62"/>
                </a:lnTo>
                <a:lnTo>
                  <a:pt x="79" y="62"/>
                </a:lnTo>
                <a:lnTo>
                  <a:pt x="79" y="62"/>
                </a:lnTo>
                <a:lnTo>
                  <a:pt x="79" y="62"/>
                </a:lnTo>
                <a:lnTo>
                  <a:pt x="77" y="62"/>
                </a:lnTo>
                <a:lnTo>
                  <a:pt x="77" y="64"/>
                </a:lnTo>
                <a:lnTo>
                  <a:pt x="77" y="64"/>
                </a:lnTo>
                <a:lnTo>
                  <a:pt x="74" y="64"/>
                </a:lnTo>
                <a:lnTo>
                  <a:pt x="74" y="64"/>
                </a:lnTo>
                <a:lnTo>
                  <a:pt x="71" y="64"/>
                </a:lnTo>
                <a:lnTo>
                  <a:pt x="71" y="64"/>
                </a:lnTo>
                <a:lnTo>
                  <a:pt x="68" y="64"/>
                </a:lnTo>
                <a:lnTo>
                  <a:pt x="68" y="66"/>
                </a:lnTo>
                <a:lnTo>
                  <a:pt x="65" y="66"/>
                </a:lnTo>
                <a:lnTo>
                  <a:pt x="65" y="66"/>
                </a:lnTo>
                <a:lnTo>
                  <a:pt x="65" y="66"/>
                </a:lnTo>
                <a:lnTo>
                  <a:pt x="62" y="66"/>
                </a:lnTo>
                <a:lnTo>
                  <a:pt x="60" y="66"/>
                </a:lnTo>
                <a:lnTo>
                  <a:pt x="60" y="66"/>
                </a:lnTo>
                <a:lnTo>
                  <a:pt x="60" y="66"/>
                </a:lnTo>
                <a:lnTo>
                  <a:pt x="57" y="66"/>
                </a:lnTo>
                <a:lnTo>
                  <a:pt x="54" y="66"/>
                </a:lnTo>
                <a:lnTo>
                  <a:pt x="54" y="66"/>
                </a:lnTo>
                <a:lnTo>
                  <a:pt x="54" y="66"/>
                </a:lnTo>
                <a:lnTo>
                  <a:pt x="51" y="66"/>
                </a:lnTo>
                <a:lnTo>
                  <a:pt x="48" y="66"/>
                </a:lnTo>
                <a:lnTo>
                  <a:pt x="48" y="66"/>
                </a:lnTo>
                <a:lnTo>
                  <a:pt x="48" y="66"/>
                </a:lnTo>
                <a:lnTo>
                  <a:pt x="46" y="66"/>
                </a:lnTo>
                <a:lnTo>
                  <a:pt x="43" y="66"/>
                </a:lnTo>
                <a:lnTo>
                  <a:pt x="43" y="66"/>
                </a:lnTo>
                <a:lnTo>
                  <a:pt x="43" y="66"/>
                </a:lnTo>
                <a:lnTo>
                  <a:pt x="40" y="64"/>
                </a:lnTo>
                <a:lnTo>
                  <a:pt x="40" y="64"/>
                </a:lnTo>
                <a:lnTo>
                  <a:pt x="40" y="64"/>
                </a:lnTo>
                <a:lnTo>
                  <a:pt x="37" y="64"/>
                </a:lnTo>
                <a:lnTo>
                  <a:pt x="34" y="64"/>
                </a:lnTo>
                <a:lnTo>
                  <a:pt x="34" y="64"/>
                </a:lnTo>
                <a:lnTo>
                  <a:pt x="34" y="64"/>
                </a:lnTo>
                <a:lnTo>
                  <a:pt x="31" y="62"/>
                </a:lnTo>
                <a:lnTo>
                  <a:pt x="31" y="62"/>
                </a:lnTo>
                <a:lnTo>
                  <a:pt x="29" y="62"/>
                </a:lnTo>
                <a:lnTo>
                  <a:pt x="29" y="62"/>
                </a:lnTo>
                <a:lnTo>
                  <a:pt x="29" y="62"/>
                </a:lnTo>
                <a:lnTo>
                  <a:pt x="26" y="60"/>
                </a:lnTo>
                <a:lnTo>
                  <a:pt x="26" y="60"/>
                </a:lnTo>
                <a:lnTo>
                  <a:pt x="26" y="60"/>
                </a:lnTo>
                <a:lnTo>
                  <a:pt x="23" y="60"/>
                </a:lnTo>
                <a:lnTo>
                  <a:pt x="23" y="59"/>
                </a:lnTo>
                <a:lnTo>
                  <a:pt x="20" y="59"/>
                </a:lnTo>
                <a:lnTo>
                  <a:pt x="20" y="59"/>
                </a:lnTo>
                <a:lnTo>
                  <a:pt x="20" y="59"/>
                </a:lnTo>
                <a:lnTo>
                  <a:pt x="17" y="57"/>
                </a:lnTo>
                <a:lnTo>
                  <a:pt x="17" y="57"/>
                </a:lnTo>
                <a:lnTo>
                  <a:pt x="17" y="57"/>
                </a:lnTo>
                <a:lnTo>
                  <a:pt x="15" y="55"/>
                </a:lnTo>
                <a:lnTo>
                  <a:pt x="15" y="55"/>
                </a:lnTo>
                <a:lnTo>
                  <a:pt x="12" y="53"/>
                </a:lnTo>
                <a:lnTo>
                  <a:pt x="12" y="53"/>
                </a:lnTo>
                <a:lnTo>
                  <a:pt x="12" y="53"/>
                </a:lnTo>
                <a:lnTo>
                  <a:pt x="12" y="53"/>
                </a:lnTo>
                <a:lnTo>
                  <a:pt x="9" y="51"/>
                </a:lnTo>
                <a:lnTo>
                  <a:pt x="9" y="51"/>
                </a:lnTo>
                <a:lnTo>
                  <a:pt x="9" y="51"/>
                </a:lnTo>
                <a:lnTo>
                  <a:pt x="9" y="49"/>
                </a:lnTo>
                <a:lnTo>
                  <a:pt x="6" y="49"/>
                </a:lnTo>
                <a:lnTo>
                  <a:pt x="6" y="49"/>
                </a:lnTo>
                <a:lnTo>
                  <a:pt x="6" y="48"/>
                </a:lnTo>
                <a:lnTo>
                  <a:pt x="6" y="48"/>
                </a:lnTo>
                <a:lnTo>
                  <a:pt x="6" y="46"/>
                </a:lnTo>
                <a:lnTo>
                  <a:pt x="6" y="46"/>
                </a:lnTo>
                <a:lnTo>
                  <a:pt x="3" y="46"/>
                </a:lnTo>
                <a:lnTo>
                  <a:pt x="3" y="44"/>
                </a:lnTo>
                <a:lnTo>
                  <a:pt x="3" y="42"/>
                </a:lnTo>
                <a:lnTo>
                  <a:pt x="3" y="42"/>
                </a:lnTo>
                <a:lnTo>
                  <a:pt x="3" y="42"/>
                </a:lnTo>
                <a:lnTo>
                  <a:pt x="3" y="40"/>
                </a:lnTo>
                <a:lnTo>
                  <a:pt x="0" y="40"/>
                </a:lnTo>
                <a:lnTo>
                  <a:pt x="0" y="40"/>
                </a:lnTo>
                <a:lnTo>
                  <a:pt x="0" y="38"/>
                </a:lnTo>
                <a:lnTo>
                  <a:pt x="0" y="38"/>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33" name="Freeform 478"/>
          <p:cNvSpPr/>
          <p:nvPr/>
        </p:nvSpPr>
        <p:spPr bwMode="auto">
          <a:xfrm>
            <a:off x="8073953" y="1865364"/>
            <a:ext cx="146770" cy="104466"/>
          </a:xfrm>
          <a:custGeom>
            <a:avLst/>
            <a:gdLst/>
            <a:ahLst/>
            <a:cxnLst>
              <a:cxn ang="0">
                <a:pos x="0" y="31"/>
              </a:cxn>
              <a:cxn ang="0">
                <a:pos x="0" y="26"/>
              </a:cxn>
              <a:cxn ang="0">
                <a:pos x="2" y="22"/>
              </a:cxn>
              <a:cxn ang="0">
                <a:pos x="5" y="18"/>
              </a:cxn>
              <a:cxn ang="0">
                <a:pos x="8" y="15"/>
              </a:cxn>
              <a:cxn ang="0">
                <a:pos x="14" y="11"/>
              </a:cxn>
              <a:cxn ang="0">
                <a:pos x="19" y="7"/>
              </a:cxn>
              <a:cxn ang="0">
                <a:pos x="25" y="6"/>
              </a:cxn>
              <a:cxn ang="0">
                <a:pos x="28" y="4"/>
              </a:cxn>
              <a:cxn ang="0">
                <a:pos x="33" y="2"/>
              </a:cxn>
              <a:cxn ang="0">
                <a:pos x="42" y="0"/>
              </a:cxn>
              <a:cxn ang="0">
                <a:pos x="48" y="0"/>
              </a:cxn>
              <a:cxn ang="0">
                <a:pos x="53" y="0"/>
              </a:cxn>
              <a:cxn ang="0">
                <a:pos x="62" y="0"/>
              </a:cxn>
              <a:cxn ang="0">
                <a:pos x="67" y="0"/>
              </a:cxn>
              <a:cxn ang="0">
                <a:pos x="76" y="2"/>
              </a:cxn>
              <a:cxn ang="0">
                <a:pos x="79" y="4"/>
              </a:cxn>
              <a:cxn ang="0">
                <a:pos x="87" y="6"/>
              </a:cxn>
              <a:cxn ang="0">
                <a:pos x="90" y="9"/>
              </a:cxn>
              <a:cxn ang="0">
                <a:pos x="95" y="13"/>
              </a:cxn>
              <a:cxn ang="0">
                <a:pos x="98" y="15"/>
              </a:cxn>
              <a:cxn ang="0">
                <a:pos x="104" y="18"/>
              </a:cxn>
              <a:cxn ang="0">
                <a:pos x="104" y="24"/>
              </a:cxn>
              <a:cxn ang="0">
                <a:pos x="107" y="28"/>
              </a:cxn>
              <a:cxn ang="0">
                <a:pos x="107" y="31"/>
              </a:cxn>
              <a:cxn ang="0">
                <a:pos x="110" y="35"/>
              </a:cxn>
              <a:cxn ang="0">
                <a:pos x="107" y="40"/>
              </a:cxn>
              <a:cxn ang="0">
                <a:pos x="107" y="44"/>
              </a:cxn>
              <a:cxn ang="0">
                <a:pos x="104" y="48"/>
              </a:cxn>
              <a:cxn ang="0">
                <a:pos x="101" y="51"/>
              </a:cxn>
              <a:cxn ang="0">
                <a:pos x="98" y="57"/>
              </a:cxn>
              <a:cxn ang="0">
                <a:pos x="93" y="59"/>
              </a:cxn>
              <a:cxn ang="0">
                <a:pos x="90" y="62"/>
              </a:cxn>
              <a:cxn ang="0">
                <a:pos x="84" y="64"/>
              </a:cxn>
              <a:cxn ang="0">
                <a:pos x="76" y="66"/>
              </a:cxn>
              <a:cxn ang="0">
                <a:pos x="70" y="68"/>
              </a:cxn>
              <a:cxn ang="0">
                <a:pos x="64" y="70"/>
              </a:cxn>
              <a:cxn ang="0">
                <a:pos x="59" y="70"/>
              </a:cxn>
              <a:cxn ang="0">
                <a:pos x="50" y="70"/>
              </a:cxn>
              <a:cxn ang="0">
                <a:pos x="42" y="70"/>
              </a:cxn>
              <a:cxn ang="0">
                <a:pos x="39" y="68"/>
              </a:cxn>
              <a:cxn ang="0">
                <a:pos x="31" y="66"/>
              </a:cxn>
              <a:cxn ang="0">
                <a:pos x="25" y="64"/>
              </a:cxn>
              <a:cxn ang="0">
                <a:pos x="19" y="62"/>
              </a:cxn>
              <a:cxn ang="0">
                <a:pos x="17" y="59"/>
              </a:cxn>
              <a:cxn ang="0">
                <a:pos x="11" y="57"/>
              </a:cxn>
              <a:cxn ang="0">
                <a:pos x="8" y="51"/>
              </a:cxn>
              <a:cxn ang="0">
                <a:pos x="2" y="48"/>
              </a:cxn>
              <a:cxn ang="0">
                <a:pos x="2" y="44"/>
              </a:cxn>
              <a:cxn ang="0">
                <a:pos x="0" y="40"/>
              </a:cxn>
              <a:cxn ang="0">
                <a:pos x="0" y="35"/>
              </a:cxn>
            </a:cxnLst>
            <a:rect l="0" t="0" r="r" b="b"/>
            <a:pathLst>
              <a:path w="110" h="70">
                <a:moveTo>
                  <a:pt x="0" y="35"/>
                </a:moveTo>
                <a:lnTo>
                  <a:pt x="0" y="33"/>
                </a:lnTo>
                <a:lnTo>
                  <a:pt x="0" y="31"/>
                </a:lnTo>
                <a:lnTo>
                  <a:pt x="0" y="31"/>
                </a:lnTo>
                <a:lnTo>
                  <a:pt x="0" y="31"/>
                </a:lnTo>
                <a:lnTo>
                  <a:pt x="0" y="29"/>
                </a:lnTo>
                <a:lnTo>
                  <a:pt x="0" y="29"/>
                </a:lnTo>
                <a:lnTo>
                  <a:pt x="0" y="28"/>
                </a:lnTo>
                <a:lnTo>
                  <a:pt x="0" y="28"/>
                </a:lnTo>
                <a:lnTo>
                  <a:pt x="0" y="26"/>
                </a:lnTo>
                <a:lnTo>
                  <a:pt x="2" y="26"/>
                </a:lnTo>
                <a:lnTo>
                  <a:pt x="2" y="24"/>
                </a:lnTo>
                <a:lnTo>
                  <a:pt x="2" y="24"/>
                </a:lnTo>
                <a:lnTo>
                  <a:pt x="2" y="24"/>
                </a:lnTo>
                <a:lnTo>
                  <a:pt x="2" y="22"/>
                </a:lnTo>
                <a:lnTo>
                  <a:pt x="2" y="20"/>
                </a:lnTo>
                <a:lnTo>
                  <a:pt x="2" y="20"/>
                </a:lnTo>
                <a:lnTo>
                  <a:pt x="5" y="20"/>
                </a:lnTo>
                <a:lnTo>
                  <a:pt x="5" y="18"/>
                </a:lnTo>
                <a:lnTo>
                  <a:pt x="5" y="18"/>
                </a:lnTo>
                <a:lnTo>
                  <a:pt x="5" y="18"/>
                </a:lnTo>
                <a:lnTo>
                  <a:pt x="8" y="17"/>
                </a:lnTo>
                <a:lnTo>
                  <a:pt x="8" y="17"/>
                </a:lnTo>
                <a:lnTo>
                  <a:pt x="8" y="15"/>
                </a:lnTo>
                <a:lnTo>
                  <a:pt x="8" y="15"/>
                </a:lnTo>
                <a:lnTo>
                  <a:pt x="11" y="15"/>
                </a:lnTo>
                <a:lnTo>
                  <a:pt x="11" y="13"/>
                </a:lnTo>
                <a:lnTo>
                  <a:pt x="11" y="13"/>
                </a:lnTo>
                <a:lnTo>
                  <a:pt x="11" y="13"/>
                </a:lnTo>
                <a:lnTo>
                  <a:pt x="14" y="11"/>
                </a:lnTo>
                <a:lnTo>
                  <a:pt x="14" y="11"/>
                </a:lnTo>
                <a:lnTo>
                  <a:pt x="17" y="9"/>
                </a:lnTo>
                <a:lnTo>
                  <a:pt x="17" y="9"/>
                </a:lnTo>
                <a:lnTo>
                  <a:pt x="17" y="9"/>
                </a:lnTo>
                <a:lnTo>
                  <a:pt x="19" y="7"/>
                </a:lnTo>
                <a:lnTo>
                  <a:pt x="19" y="7"/>
                </a:lnTo>
                <a:lnTo>
                  <a:pt x="19" y="7"/>
                </a:lnTo>
                <a:lnTo>
                  <a:pt x="22" y="7"/>
                </a:lnTo>
                <a:lnTo>
                  <a:pt x="22" y="6"/>
                </a:lnTo>
                <a:lnTo>
                  <a:pt x="25" y="6"/>
                </a:lnTo>
                <a:lnTo>
                  <a:pt x="25" y="6"/>
                </a:lnTo>
                <a:lnTo>
                  <a:pt x="25" y="6"/>
                </a:lnTo>
                <a:lnTo>
                  <a:pt x="28" y="4"/>
                </a:lnTo>
                <a:lnTo>
                  <a:pt x="28" y="4"/>
                </a:lnTo>
                <a:lnTo>
                  <a:pt x="28" y="4"/>
                </a:lnTo>
                <a:lnTo>
                  <a:pt x="31" y="4"/>
                </a:lnTo>
                <a:lnTo>
                  <a:pt x="31" y="2"/>
                </a:lnTo>
                <a:lnTo>
                  <a:pt x="33" y="2"/>
                </a:lnTo>
                <a:lnTo>
                  <a:pt x="33" y="2"/>
                </a:lnTo>
                <a:lnTo>
                  <a:pt x="33" y="2"/>
                </a:lnTo>
                <a:lnTo>
                  <a:pt x="36" y="2"/>
                </a:lnTo>
                <a:lnTo>
                  <a:pt x="39" y="2"/>
                </a:lnTo>
                <a:lnTo>
                  <a:pt x="39" y="2"/>
                </a:lnTo>
                <a:lnTo>
                  <a:pt x="39" y="0"/>
                </a:lnTo>
                <a:lnTo>
                  <a:pt x="42" y="0"/>
                </a:lnTo>
                <a:lnTo>
                  <a:pt x="42" y="0"/>
                </a:lnTo>
                <a:lnTo>
                  <a:pt x="42" y="0"/>
                </a:lnTo>
                <a:lnTo>
                  <a:pt x="45" y="0"/>
                </a:lnTo>
                <a:lnTo>
                  <a:pt x="48" y="0"/>
                </a:lnTo>
                <a:lnTo>
                  <a:pt x="48" y="0"/>
                </a:lnTo>
                <a:lnTo>
                  <a:pt x="48" y="0"/>
                </a:lnTo>
                <a:lnTo>
                  <a:pt x="50" y="0"/>
                </a:lnTo>
                <a:lnTo>
                  <a:pt x="53" y="0"/>
                </a:lnTo>
                <a:lnTo>
                  <a:pt x="53" y="0"/>
                </a:lnTo>
                <a:lnTo>
                  <a:pt x="53" y="0"/>
                </a:lnTo>
                <a:lnTo>
                  <a:pt x="56" y="0"/>
                </a:lnTo>
                <a:lnTo>
                  <a:pt x="59" y="0"/>
                </a:lnTo>
                <a:lnTo>
                  <a:pt x="59" y="0"/>
                </a:lnTo>
                <a:lnTo>
                  <a:pt x="59" y="0"/>
                </a:lnTo>
                <a:lnTo>
                  <a:pt x="62" y="0"/>
                </a:lnTo>
                <a:lnTo>
                  <a:pt x="64" y="0"/>
                </a:lnTo>
                <a:lnTo>
                  <a:pt x="64" y="0"/>
                </a:lnTo>
                <a:lnTo>
                  <a:pt x="64" y="0"/>
                </a:lnTo>
                <a:lnTo>
                  <a:pt x="67" y="0"/>
                </a:lnTo>
                <a:lnTo>
                  <a:pt x="67" y="0"/>
                </a:lnTo>
                <a:lnTo>
                  <a:pt x="70" y="2"/>
                </a:lnTo>
                <a:lnTo>
                  <a:pt x="70" y="2"/>
                </a:lnTo>
                <a:lnTo>
                  <a:pt x="73" y="2"/>
                </a:lnTo>
                <a:lnTo>
                  <a:pt x="73" y="2"/>
                </a:lnTo>
                <a:lnTo>
                  <a:pt x="76" y="2"/>
                </a:lnTo>
                <a:lnTo>
                  <a:pt x="76" y="2"/>
                </a:lnTo>
                <a:lnTo>
                  <a:pt x="76" y="2"/>
                </a:lnTo>
                <a:lnTo>
                  <a:pt x="79" y="4"/>
                </a:lnTo>
                <a:lnTo>
                  <a:pt x="79" y="4"/>
                </a:lnTo>
                <a:lnTo>
                  <a:pt x="79" y="4"/>
                </a:lnTo>
                <a:lnTo>
                  <a:pt x="81"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4" y="24"/>
                </a:lnTo>
                <a:lnTo>
                  <a:pt x="107" y="24"/>
                </a:lnTo>
                <a:lnTo>
                  <a:pt x="107" y="24"/>
                </a:lnTo>
                <a:lnTo>
                  <a:pt x="107" y="26"/>
                </a:lnTo>
                <a:lnTo>
                  <a:pt x="107" y="26"/>
                </a:lnTo>
                <a:lnTo>
                  <a:pt x="107" y="28"/>
                </a:lnTo>
                <a:lnTo>
                  <a:pt x="107" y="28"/>
                </a:lnTo>
                <a:lnTo>
                  <a:pt x="107" y="29"/>
                </a:lnTo>
                <a:lnTo>
                  <a:pt x="107" y="29"/>
                </a:lnTo>
                <a:lnTo>
                  <a:pt x="107" y="31"/>
                </a:lnTo>
                <a:lnTo>
                  <a:pt x="107" y="31"/>
                </a:lnTo>
                <a:lnTo>
                  <a:pt x="110" y="31"/>
                </a:lnTo>
                <a:lnTo>
                  <a:pt x="110" y="33"/>
                </a:lnTo>
                <a:lnTo>
                  <a:pt x="110" y="35"/>
                </a:lnTo>
                <a:lnTo>
                  <a:pt x="110" y="35"/>
                </a:lnTo>
                <a:lnTo>
                  <a:pt x="110" y="35"/>
                </a:lnTo>
                <a:lnTo>
                  <a:pt x="110" y="37"/>
                </a:lnTo>
                <a:lnTo>
                  <a:pt x="107" y="39"/>
                </a:lnTo>
                <a:lnTo>
                  <a:pt x="107" y="39"/>
                </a:lnTo>
                <a:lnTo>
                  <a:pt x="107" y="39"/>
                </a:lnTo>
                <a:lnTo>
                  <a:pt x="107" y="40"/>
                </a:lnTo>
                <a:lnTo>
                  <a:pt x="107" y="42"/>
                </a:lnTo>
                <a:lnTo>
                  <a:pt x="107" y="42"/>
                </a:lnTo>
                <a:lnTo>
                  <a:pt x="107" y="42"/>
                </a:lnTo>
                <a:lnTo>
                  <a:pt x="107" y="44"/>
                </a:lnTo>
                <a:lnTo>
                  <a:pt x="107" y="44"/>
                </a:lnTo>
                <a:lnTo>
                  <a:pt x="107" y="44"/>
                </a:lnTo>
                <a:lnTo>
                  <a:pt x="104" y="46"/>
                </a:lnTo>
                <a:lnTo>
                  <a:pt x="104" y="48"/>
                </a:lnTo>
                <a:lnTo>
                  <a:pt x="104" y="48"/>
                </a:lnTo>
                <a:lnTo>
                  <a:pt x="104" y="48"/>
                </a:lnTo>
                <a:lnTo>
                  <a:pt x="104" y="50"/>
                </a:lnTo>
                <a:lnTo>
                  <a:pt x="104" y="50"/>
                </a:lnTo>
                <a:lnTo>
                  <a:pt x="101" y="51"/>
                </a:lnTo>
                <a:lnTo>
                  <a:pt x="101" y="51"/>
                </a:lnTo>
                <a:lnTo>
                  <a:pt x="101" y="51"/>
                </a:lnTo>
                <a:lnTo>
                  <a:pt x="101" y="53"/>
                </a:lnTo>
                <a:lnTo>
                  <a:pt x="98" y="55"/>
                </a:lnTo>
                <a:lnTo>
                  <a:pt x="98" y="55"/>
                </a:lnTo>
                <a:lnTo>
                  <a:pt x="98" y="55"/>
                </a:lnTo>
                <a:lnTo>
                  <a:pt x="98" y="57"/>
                </a:lnTo>
                <a:lnTo>
                  <a:pt x="95" y="57"/>
                </a:lnTo>
                <a:lnTo>
                  <a:pt x="95" y="57"/>
                </a:lnTo>
                <a:lnTo>
                  <a:pt x="95" y="59"/>
                </a:lnTo>
                <a:lnTo>
                  <a:pt x="93" y="59"/>
                </a:lnTo>
                <a:lnTo>
                  <a:pt x="93" y="59"/>
                </a:lnTo>
                <a:lnTo>
                  <a:pt x="93" y="59"/>
                </a:lnTo>
                <a:lnTo>
                  <a:pt x="90" y="61"/>
                </a:lnTo>
                <a:lnTo>
                  <a:pt x="90" y="61"/>
                </a:lnTo>
                <a:lnTo>
                  <a:pt x="90" y="62"/>
                </a:lnTo>
                <a:lnTo>
                  <a:pt x="90" y="62"/>
                </a:lnTo>
                <a:lnTo>
                  <a:pt x="87" y="62"/>
                </a:lnTo>
                <a:lnTo>
                  <a:pt x="87" y="62"/>
                </a:lnTo>
                <a:lnTo>
                  <a:pt x="84" y="64"/>
                </a:lnTo>
                <a:lnTo>
                  <a:pt x="84" y="64"/>
                </a:lnTo>
                <a:lnTo>
                  <a:pt x="84" y="64"/>
                </a:lnTo>
                <a:lnTo>
                  <a:pt x="81" y="64"/>
                </a:lnTo>
                <a:lnTo>
                  <a:pt x="79" y="66"/>
                </a:lnTo>
                <a:lnTo>
                  <a:pt x="79" y="66"/>
                </a:lnTo>
                <a:lnTo>
                  <a:pt x="79" y="66"/>
                </a:lnTo>
                <a:lnTo>
                  <a:pt x="76" y="66"/>
                </a:lnTo>
                <a:lnTo>
                  <a:pt x="76" y="68"/>
                </a:lnTo>
                <a:lnTo>
                  <a:pt x="76" y="68"/>
                </a:lnTo>
                <a:lnTo>
                  <a:pt x="73" y="68"/>
                </a:lnTo>
                <a:lnTo>
                  <a:pt x="73" y="68"/>
                </a:lnTo>
                <a:lnTo>
                  <a:pt x="70" y="68"/>
                </a:lnTo>
                <a:lnTo>
                  <a:pt x="70" y="68"/>
                </a:lnTo>
                <a:lnTo>
                  <a:pt x="67" y="68"/>
                </a:lnTo>
                <a:lnTo>
                  <a:pt x="67" y="70"/>
                </a:lnTo>
                <a:lnTo>
                  <a:pt x="64" y="70"/>
                </a:lnTo>
                <a:lnTo>
                  <a:pt x="64" y="70"/>
                </a:lnTo>
                <a:lnTo>
                  <a:pt x="64" y="70"/>
                </a:lnTo>
                <a:lnTo>
                  <a:pt x="62" y="70"/>
                </a:lnTo>
                <a:lnTo>
                  <a:pt x="59" y="70"/>
                </a:lnTo>
                <a:lnTo>
                  <a:pt x="59" y="70"/>
                </a:lnTo>
                <a:lnTo>
                  <a:pt x="59" y="70"/>
                </a:lnTo>
                <a:lnTo>
                  <a:pt x="56" y="70"/>
                </a:lnTo>
                <a:lnTo>
                  <a:pt x="53" y="70"/>
                </a:lnTo>
                <a:lnTo>
                  <a:pt x="53" y="70"/>
                </a:lnTo>
                <a:lnTo>
                  <a:pt x="53" y="70"/>
                </a:lnTo>
                <a:lnTo>
                  <a:pt x="50" y="70"/>
                </a:lnTo>
                <a:lnTo>
                  <a:pt x="48" y="70"/>
                </a:lnTo>
                <a:lnTo>
                  <a:pt x="48" y="70"/>
                </a:lnTo>
                <a:lnTo>
                  <a:pt x="48" y="70"/>
                </a:lnTo>
                <a:lnTo>
                  <a:pt x="45" y="70"/>
                </a:lnTo>
                <a:lnTo>
                  <a:pt x="42" y="70"/>
                </a:lnTo>
                <a:lnTo>
                  <a:pt x="42" y="70"/>
                </a:lnTo>
                <a:lnTo>
                  <a:pt x="42" y="70"/>
                </a:lnTo>
                <a:lnTo>
                  <a:pt x="39" y="68"/>
                </a:lnTo>
                <a:lnTo>
                  <a:pt x="39" y="68"/>
                </a:lnTo>
                <a:lnTo>
                  <a:pt x="39" y="68"/>
                </a:lnTo>
                <a:lnTo>
                  <a:pt x="36" y="68"/>
                </a:lnTo>
                <a:lnTo>
                  <a:pt x="33" y="68"/>
                </a:lnTo>
                <a:lnTo>
                  <a:pt x="33" y="68"/>
                </a:lnTo>
                <a:lnTo>
                  <a:pt x="33" y="68"/>
                </a:lnTo>
                <a:lnTo>
                  <a:pt x="31" y="66"/>
                </a:lnTo>
                <a:lnTo>
                  <a:pt x="31" y="66"/>
                </a:lnTo>
                <a:lnTo>
                  <a:pt x="28" y="66"/>
                </a:lnTo>
                <a:lnTo>
                  <a:pt x="28" y="66"/>
                </a:lnTo>
                <a:lnTo>
                  <a:pt x="28" y="64"/>
                </a:lnTo>
                <a:lnTo>
                  <a:pt x="25" y="64"/>
                </a:lnTo>
                <a:lnTo>
                  <a:pt x="25" y="64"/>
                </a:lnTo>
                <a:lnTo>
                  <a:pt x="25" y="64"/>
                </a:lnTo>
                <a:lnTo>
                  <a:pt x="22" y="62"/>
                </a:lnTo>
                <a:lnTo>
                  <a:pt x="22" y="62"/>
                </a:lnTo>
                <a:lnTo>
                  <a:pt x="19" y="62"/>
                </a:lnTo>
                <a:lnTo>
                  <a:pt x="19" y="62"/>
                </a:lnTo>
                <a:lnTo>
                  <a:pt x="19" y="61"/>
                </a:lnTo>
                <a:lnTo>
                  <a:pt x="17" y="61"/>
                </a:lnTo>
                <a:lnTo>
                  <a:pt x="17" y="59"/>
                </a:lnTo>
                <a:lnTo>
                  <a:pt x="17" y="59"/>
                </a:lnTo>
                <a:lnTo>
                  <a:pt x="14" y="59"/>
                </a:lnTo>
                <a:lnTo>
                  <a:pt x="14" y="59"/>
                </a:lnTo>
                <a:lnTo>
                  <a:pt x="11" y="57"/>
                </a:lnTo>
                <a:lnTo>
                  <a:pt x="11" y="57"/>
                </a:lnTo>
                <a:lnTo>
                  <a:pt x="11" y="57"/>
                </a:lnTo>
                <a:lnTo>
                  <a:pt x="11" y="55"/>
                </a:lnTo>
                <a:lnTo>
                  <a:pt x="8" y="55"/>
                </a:lnTo>
                <a:lnTo>
                  <a:pt x="8" y="55"/>
                </a:lnTo>
                <a:lnTo>
                  <a:pt x="8" y="53"/>
                </a:lnTo>
                <a:lnTo>
                  <a:pt x="8" y="51"/>
                </a:lnTo>
                <a:lnTo>
                  <a:pt x="5" y="51"/>
                </a:lnTo>
                <a:lnTo>
                  <a:pt x="5" y="51"/>
                </a:lnTo>
                <a:lnTo>
                  <a:pt x="5" y="50"/>
                </a:lnTo>
                <a:lnTo>
                  <a:pt x="5" y="50"/>
                </a:lnTo>
                <a:lnTo>
                  <a:pt x="2" y="48"/>
                </a:lnTo>
                <a:lnTo>
                  <a:pt x="2" y="48"/>
                </a:lnTo>
                <a:lnTo>
                  <a:pt x="2" y="48"/>
                </a:lnTo>
                <a:lnTo>
                  <a:pt x="2" y="46"/>
                </a:lnTo>
                <a:lnTo>
                  <a:pt x="2" y="44"/>
                </a:lnTo>
                <a:lnTo>
                  <a:pt x="2" y="44"/>
                </a:lnTo>
                <a:lnTo>
                  <a:pt x="2" y="44"/>
                </a:lnTo>
                <a:lnTo>
                  <a:pt x="0" y="42"/>
                </a:lnTo>
                <a:lnTo>
                  <a:pt x="0" y="42"/>
                </a:lnTo>
                <a:lnTo>
                  <a:pt x="0" y="42"/>
                </a:lnTo>
                <a:lnTo>
                  <a:pt x="0" y="40"/>
                </a:lnTo>
                <a:lnTo>
                  <a:pt x="0" y="39"/>
                </a:lnTo>
                <a:lnTo>
                  <a:pt x="0" y="39"/>
                </a:lnTo>
                <a:lnTo>
                  <a:pt x="0" y="39"/>
                </a:lnTo>
                <a:lnTo>
                  <a:pt x="0" y="37"/>
                </a:lnTo>
                <a:lnTo>
                  <a:pt x="0" y="35"/>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34" name="Rectangle 479"/>
          <p:cNvSpPr>
            <a:spLocks noChangeArrowheads="1"/>
          </p:cNvSpPr>
          <p:nvPr/>
        </p:nvSpPr>
        <p:spPr bwMode="auto">
          <a:xfrm>
            <a:off x="8328800" y="1804328"/>
            <a:ext cx="2489996" cy="217886"/>
          </a:xfrm>
          <a:prstGeom prst="rect">
            <a:avLst/>
          </a:prstGeom>
          <a:noFill/>
          <a:ln w="9525">
            <a:noFill/>
            <a:miter lim="800000"/>
          </a:ln>
        </p:spPr>
        <p:txBody>
          <a:bodyPr wrap="square" lIns="0" tIns="0" rIns="0" bIns="0">
            <a:noAutofit/>
          </a:bodyPr>
          <a:lstStyle/>
          <a:p>
            <a:pPr fontAlgn="ctr">
              <a:buFont typeface="Wingdings" panose="05000000000000000000" pitchFamily="2" charset="2"/>
              <a:buNone/>
            </a:pPr>
            <a:r>
              <a:rPr lang="pt" sz="1200" dirty="0">
                <a:solidFill>
                  <a:srgbClr val="000000"/>
                </a:solidFill>
                <a:latin typeface="Huawei Sans" panose="020C0503030203020204" pitchFamily="34" charset="0"/>
              </a:rPr>
              <a:t>Indica que o alarme ou sinal correspondente foi gerado.</a:t>
            </a:r>
            <a:endParaRPr lang="en-US" altLang="zh-CN" sz="1200" dirty="0">
              <a:latin typeface="Huawei Sans" panose="020C0503030203020204" pitchFamily="34" charset="0"/>
            </a:endParaRPr>
          </a:p>
        </p:txBody>
      </p:sp>
      <p:sp>
        <p:nvSpPr>
          <p:cNvPr id="235" name="Rectangle 480"/>
          <p:cNvSpPr>
            <a:spLocks noChangeArrowheads="1"/>
          </p:cNvSpPr>
          <p:nvPr/>
        </p:nvSpPr>
        <p:spPr bwMode="auto">
          <a:xfrm>
            <a:off x="8343477" y="2259041"/>
            <a:ext cx="2379066" cy="238134"/>
          </a:xfrm>
          <a:prstGeom prst="rect">
            <a:avLst/>
          </a:prstGeom>
          <a:noFill/>
          <a:ln w="9525">
            <a:noFill/>
            <a:miter lim="800000"/>
          </a:ln>
        </p:spPr>
        <p:txBody>
          <a:bodyPr wrap="square" lIns="0" tIns="0" rIns="0" bIns="0">
            <a:noAutofit/>
          </a:bodyPr>
          <a:lstStyle/>
          <a:p>
            <a:pPr fontAlgn="ctr">
              <a:buFont typeface="Wingdings" panose="05000000000000000000" pitchFamily="2" charset="2"/>
              <a:buNone/>
            </a:pPr>
            <a:r>
              <a:rPr lang="pt" sz="1200" dirty="0">
                <a:solidFill>
                  <a:srgbClr val="000000"/>
                </a:solidFill>
                <a:latin typeface="Huawei Sans" panose="020C0503030203020204" pitchFamily="34" charset="0"/>
              </a:rPr>
              <a:t>Indica que o alarme correspondente foi detectado.</a:t>
            </a:r>
            <a:endParaRPr lang="en-US" altLang="zh-CN" sz="1200" dirty="0">
              <a:latin typeface="Huawei Sans" panose="020C0503030203020204" pitchFamily="34" charset="0"/>
            </a:endParaRPr>
          </a:p>
        </p:txBody>
      </p:sp>
      <p:sp>
        <p:nvSpPr>
          <p:cNvPr id="236" name="Line 481"/>
          <p:cNvSpPr>
            <a:spLocks noChangeShapeType="1"/>
          </p:cNvSpPr>
          <p:nvPr/>
        </p:nvSpPr>
        <p:spPr bwMode="auto">
          <a:xfrm>
            <a:off x="6378092" y="1453470"/>
            <a:ext cx="1334" cy="4626349"/>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7" name="Line 482"/>
          <p:cNvSpPr>
            <a:spLocks noChangeShapeType="1"/>
          </p:cNvSpPr>
          <p:nvPr/>
        </p:nvSpPr>
        <p:spPr bwMode="auto">
          <a:xfrm>
            <a:off x="7972549" y="1456455"/>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8" name="Line 483"/>
          <p:cNvSpPr>
            <a:spLocks noChangeShapeType="1"/>
          </p:cNvSpPr>
          <p:nvPr/>
        </p:nvSpPr>
        <p:spPr bwMode="auto">
          <a:xfrm>
            <a:off x="7149302" y="1450485"/>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9" name="Rectangle 484"/>
          <p:cNvSpPr>
            <a:spLocks noChangeArrowheads="1"/>
          </p:cNvSpPr>
          <p:nvPr/>
        </p:nvSpPr>
        <p:spPr bwMode="auto">
          <a:xfrm>
            <a:off x="5848385" y="1543012"/>
            <a:ext cx="340240"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HPT</a:t>
            </a:r>
            <a:endParaRPr lang="en-US" altLang="zh-CN" sz="1400" b="1" dirty="0">
              <a:latin typeface="Huawei Sans" panose="020C0503030203020204" pitchFamily="34" charset="0"/>
            </a:endParaRPr>
          </a:p>
        </p:txBody>
      </p:sp>
      <p:sp>
        <p:nvSpPr>
          <p:cNvPr id="240" name="Rectangle 485"/>
          <p:cNvSpPr>
            <a:spLocks noChangeArrowheads="1"/>
          </p:cNvSpPr>
          <p:nvPr/>
        </p:nvSpPr>
        <p:spPr bwMode="auto">
          <a:xfrm>
            <a:off x="5055827" y="1543012"/>
            <a:ext cx="380268"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MSA</a:t>
            </a:r>
            <a:endParaRPr lang="en-US" altLang="zh-CN" sz="1400" b="1" dirty="0">
              <a:latin typeface="Huawei Sans" panose="020C0503030203020204" pitchFamily="34" charset="0"/>
            </a:endParaRPr>
          </a:p>
        </p:txBody>
      </p:sp>
      <p:sp>
        <p:nvSpPr>
          <p:cNvPr id="241" name="Rectangle 486"/>
          <p:cNvSpPr>
            <a:spLocks noChangeArrowheads="1"/>
          </p:cNvSpPr>
          <p:nvPr/>
        </p:nvSpPr>
        <p:spPr bwMode="auto">
          <a:xfrm>
            <a:off x="4340656" y="1543012"/>
            <a:ext cx="408288"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100" b="1" dirty="0">
                <a:solidFill>
                  <a:srgbClr val="000000"/>
                </a:solidFill>
                <a:latin typeface="Huawei Sans" panose="020C0503030203020204" pitchFamily="34" charset="0"/>
              </a:rPr>
              <a:t> </a:t>
            </a:r>
            <a:r>
              <a:rPr lang="pt" sz="1400" b="1" dirty="0">
                <a:solidFill>
                  <a:srgbClr val="000000"/>
                </a:solidFill>
                <a:latin typeface="Huawei Sans" panose="020C0503030203020204" pitchFamily="34" charset="0"/>
              </a:rPr>
              <a:t>MST</a:t>
            </a:r>
            <a:endParaRPr lang="en-US" altLang="zh-CN" sz="1400" b="1" dirty="0">
              <a:latin typeface="Huawei Sans" panose="020C0503030203020204" pitchFamily="34" charset="0"/>
            </a:endParaRPr>
          </a:p>
        </p:txBody>
      </p:sp>
      <p:sp>
        <p:nvSpPr>
          <p:cNvPr id="242" name="Line 487"/>
          <p:cNvSpPr>
            <a:spLocks noChangeShapeType="1"/>
          </p:cNvSpPr>
          <p:nvPr/>
        </p:nvSpPr>
        <p:spPr bwMode="auto">
          <a:xfrm>
            <a:off x="4867694" y="1460932"/>
            <a:ext cx="1334" cy="4630826"/>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43" name="Rectangle 488"/>
          <p:cNvSpPr>
            <a:spLocks noChangeArrowheads="1"/>
          </p:cNvSpPr>
          <p:nvPr/>
        </p:nvSpPr>
        <p:spPr bwMode="auto">
          <a:xfrm>
            <a:off x="2431311" y="4380009"/>
            <a:ext cx="557845"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(V1-V3)</a:t>
            </a:r>
            <a:endParaRPr lang="en-US" altLang="zh-CN" sz="1200" b="0" dirty="0">
              <a:latin typeface="Huawei Sans" panose="020C0503030203020204" pitchFamily="34" charset="0"/>
            </a:endParaRPr>
          </a:p>
        </p:txBody>
      </p:sp>
    </p:spTree>
    <p:extLst>
      <p:ext uri="{BB962C8B-B14F-4D97-AF65-F5344CB8AC3E}">
        <p14:creationId xmlns:p14="http://schemas.microsoft.com/office/powerpoint/2010/main" val="1865433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Aplicação da função de verificação de alarme em módulos funcionais</a:t>
            </a:r>
            <a:endParaRPr lang="en-US" altLang="zh-CN" dirty="0">
              <a:latin typeface="Huawei Sans" panose="020C0503030203020204" pitchFamily="34" charset="0"/>
            </a:endParaRPr>
          </a:p>
        </p:txBody>
      </p:sp>
      <p:sp>
        <p:nvSpPr>
          <p:cNvPr id="5" name="Line 249"/>
          <p:cNvSpPr>
            <a:spLocks noChangeShapeType="1"/>
          </p:cNvSpPr>
          <p:nvPr/>
        </p:nvSpPr>
        <p:spPr bwMode="auto">
          <a:xfrm>
            <a:off x="2931664" y="1989231"/>
            <a:ext cx="68448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 name="Freeform 250"/>
          <p:cNvSpPr/>
          <p:nvPr/>
        </p:nvSpPr>
        <p:spPr bwMode="auto">
          <a:xfrm>
            <a:off x="3544095" y="1965353"/>
            <a:ext cx="72051" cy="23878"/>
          </a:xfrm>
          <a:custGeom>
            <a:avLst/>
            <a:gdLst/>
            <a:ahLst/>
            <a:cxnLst>
              <a:cxn ang="0">
                <a:pos x="54" y="16"/>
              </a:cxn>
              <a:cxn ang="0">
                <a:pos x="0" y="0"/>
              </a:cxn>
              <a:cxn ang="0">
                <a:pos x="0" y="16"/>
              </a:cxn>
              <a:cxn ang="0">
                <a:pos x="54" y="16"/>
              </a:cxn>
            </a:cxnLst>
            <a:rect l="0" t="0" r="r" b="b"/>
            <a:pathLst>
              <a:path w="54" h="16">
                <a:moveTo>
                  <a:pt x="54" y="16"/>
                </a:moveTo>
                <a:lnTo>
                  <a:pt x="0" y="0"/>
                </a:lnTo>
                <a:lnTo>
                  <a:pt x="0" y="16"/>
                </a:lnTo>
                <a:lnTo>
                  <a:pt x="54"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 name="Freeform 251"/>
          <p:cNvSpPr/>
          <p:nvPr/>
        </p:nvSpPr>
        <p:spPr bwMode="auto">
          <a:xfrm>
            <a:off x="3544095" y="1989231"/>
            <a:ext cx="72051" cy="28355"/>
          </a:xfrm>
          <a:custGeom>
            <a:avLst/>
            <a:gdLst/>
            <a:ahLst/>
            <a:cxnLst>
              <a:cxn ang="0">
                <a:pos x="54" y="0"/>
              </a:cxn>
              <a:cxn ang="0">
                <a:pos x="0" y="19"/>
              </a:cxn>
              <a:cxn ang="0">
                <a:pos x="0" y="0"/>
              </a:cxn>
              <a:cxn ang="0">
                <a:pos x="54" y="0"/>
              </a:cxn>
            </a:cxnLst>
            <a:rect l="0" t="0" r="r" b="b"/>
            <a:pathLst>
              <a:path w="54" h="19">
                <a:moveTo>
                  <a:pt x="54" y="0"/>
                </a:moveTo>
                <a:lnTo>
                  <a:pt x="0" y="19"/>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 name="Freeform 252"/>
          <p:cNvSpPr/>
          <p:nvPr/>
        </p:nvSpPr>
        <p:spPr bwMode="auto">
          <a:xfrm>
            <a:off x="3965725" y="1942968"/>
            <a:ext cx="142767" cy="98496"/>
          </a:xfrm>
          <a:custGeom>
            <a:avLst/>
            <a:gdLst/>
            <a:ahLst/>
            <a:cxnLst>
              <a:cxn ang="0">
                <a:pos x="0" y="29"/>
              </a:cxn>
              <a:cxn ang="0">
                <a:pos x="0" y="24"/>
              </a:cxn>
              <a:cxn ang="0">
                <a:pos x="2" y="20"/>
              </a:cxn>
              <a:cxn ang="0">
                <a:pos x="5" y="17"/>
              </a:cxn>
              <a:cxn ang="0">
                <a:pos x="8" y="15"/>
              </a:cxn>
              <a:cxn ang="0">
                <a:pos x="14" y="11"/>
              </a:cxn>
              <a:cxn ang="0">
                <a:pos x="16" y="7"/>
              </a:cxn>
              <a:cxn ang="0">
                <a:pos x="22" y="6"/>
              </a:cxn>
              <a:cxn ang="0">
                <a:pos x="28" y="4"/>
              </a:cxn>
              <a:cxn ang="0">
                <a:pos x="33" y="2"/>
              </a:cxn>
              <a:cxn ang="0">
                <a:pos x="42" y="0"/>
              </a:cxn>
              <a:cxn ang="0">
                <a:pos x="47" y="0"/>
              </a:cxn>
              <a:cxn ang="0">
                <a:pos x="53" y="0"/>
              </a:cxn>
              <a:cxn ang="0">
                <a:pos x="62" y="0"/>
              </a:cxn>
              <a:cxn ang="0">
                <a:pos x="67" y="0"/>
              </a:cxn>
              <a:cxn ang="0">
                <a:pos x="76" y="2"/>
              </a:cxn>
              <a:cxn ang="0">
                <a:pos x="78" y="4"/>
              </a:cxn>
              <a:cxn ang="0">
                <a:pos x="84" y="6"/>
              </a:cxn>
              <a:cxn ang="0">
                <a:pos x="90" y="7"/>
              </a:cxn>
              <a:cxn ang="0">
                <a:pos x="95" y="11"/>
              </a:cxn>
              <a:cxn ang="0">
                <a:pos x="98" y="15"/>
              </a:cxn>
              <a:cxn ang="0">
                <a:pos x="101" y="18"/>
              </a:cxn>
              <a:cxn ang="0">
                <a:pos x="104" y="22"/>
              </a:cxn>
              <a:cxn ang="0">
                <a:pos x="107" y="26"/>
              </a:cxn>
              <a:cxn ang="0">
                <a:pos x="107" y="29"/>
              </a:cxn>
              <a:cxn ang="0">
                <a:pos x="107" y="33"/>
              </a:cxn>
              <a:cxn ang="0">
                <a:pos x="107" y="39"/>
              </a:cxn>
              <a:cxn ang="0">
                <a:pos x="107" y="42"/>
              </a:cxn>
              <a:cxn ang="0">
                <a:pos x="104" y="46"/>
              </a:cxn>
              <a:cxn ang="0">
                <a:pos x="101" y="50"/>
              </a:cxn>
              <a:cxn ang="0">
                <a:pos x="95" y="53"/>
              </a:cxn>
              <a:cxn ang="0">
                <a:pos x="93" y="55"/>
              </a:cxn>
              <a:cxn ang="0">
                <a:pos x="87" y="57"/>
              </a:cxn>
              <a:cxn ang="0">
                <a:pos x="81" y="61"/>
              </a:cxn>
              <a:cxn ang="0">
                <a:pos x="76" y="62"/>
              </a:cxn>
              <a:cxn ang="0">
                <a:pos x="70" y="64"/>
              </a:cxn>
              <a:cxn ang="0">
                <a:pos x="64" y="64"/>
              </a:cxn>
              <a:cxn ang="0">
                <a:pos x="59" y="66"/>
              </a:cxn>
              <a:cxn ang="0">
                <a:pos x="50" y="66"/>
              </a:cxn>
              <a:cxn ang="0">
                <a:pos x="42" y="64"/>
              </a:cxn>
              <a:cxn ang="0">
                <a:pos x="39" y="64"/>
              </a:cxn>
              <a:cxn ang="0">
                <a:pos x="31" y="62"/>
              </a:cxn>
              <a:cxn ang="0">
                <a:pos x="25" y="61"/>
              </a:cxn>
              <a:cxn ang="0">
                <a:pos x="19" y="57"/>
              </a:cxn>
              <a:cxn ang="0">
                <a:pos x="16" y="55"/>
              </a:cxn>
              <a:cxn ang="0">
                <a:pos x="11" y="53"/>
              </a:cxn>
              <a:cxn ang="0">
                <a:pos x="8" y="50"/>
              </a:cxn>
              <a:cxn ang="0">
                <a:pos x="2" y="46"/>
              </a:cxn>
              <a:cxn ang="0">
                <a:pos x="2" y="42"/>
              </a:cxn>
              <a:cxn ang="0">
                <a:pos x="0" y="39"/>
              </a:cxn>
              <a:cxn ang="0">
                <a:pos x="0" y="33"/>
              </a:cxn>
            </a:cxnLst>
            <a:rect l="0" t="0" r="r" b="b"/>
            <a:pathLst>
              <a:path w="107" h="66">
                <a:moveTo>
                  <a:pt x="0" y="33"/>
                </a:moveTo>
                <a:lnTo>
                  <a:pt x="0" y="31"/>
                </a:lnTo>
                <a:lnTo>
                  <a:pt x="0" y="29"/>
                </a:lnTo>
                <a:lnTo>
                  <a:pt x="0" y="29"/>
                </a:lnTo>
                <a:lnTo>
                  <a:pt x="0" y="29"/>
                </a:lnTo>
                <a:lnTo>
                  <a:pt x="0" y="28"/>
                </a:lnTo>
                <a:lnTo>
                  <a:pt x="0" y="28"/>
                </a:lnTo>
                <a:lnTo>
                  <a:pt x="0" y="26"/>
                </a:lnTo>
                <a:lnTo>
                  <a:pt x="0" y="26"/>
                </a:lnTo>
                <a:lnTo>
                  <a:pt x="0" y="24"/>
                </a:lnTo>
                <a:lnTo>
                  <a:pt x="2" y="24"/>
                </a:lnTo>
                <a:lnTo>
                  <a:pt x="2" y="22"/>
                </a:lnTo>
                <a:lnTo>
                  <a:pt x="2" y="22"/>
                </a:lnTo>
                <a:lnTo>
                  <a:pt x="2" y="22"/>
                </a:lnTo>
                <a:lnTo>
                  <a:pt x="2" y="20"/>
                </a:lnTo>
                <a:lnTo>
                  <a:pt x="2" y="20"/>
                </a:lnTo>
                <a:lnTo>
                  <a:pt x="2" y="20"/>
                </a:lnTo>
                <a:lnTo>
                  <a:pt x="5" y="18"/>
                </a:lnTo>
                <a:lnTo>
                  <a:pt x="5" y="18"/>
                </a:lnTo>
                <a:lnTo>
                  <a:pt x="5" y="17"/>
                </a:lnTo>
                <a:lnTo>
                  <a:pt x="5" y="17"/>
                </a:lnTo>
                <a:lnTo>
                  <a:pt x="8" y="17"/>
                </a:lnTo>
                <a:lnTo>
                  <a:pt x="8" y="15"/>
                </a:lnTo>
                <a:lnTo>
                  <a:pt x="8" y="15"/>
                </a:lnTo>
                <a:lnTo>
                  <a:pt x="8" y="15"/>
                </a:lnTo>
                <a:lnTo>
                  <a:pt x="11" y="13"/>
                </a:lnTo>
                <a:lnTo>
                  <a:pt x="11" y="13"/>
                </a:lnTo>
                <a:lnTo>
                  <a:pt x="11" y="11"/>
                </a:lnTo>
                <a:lnTo>
                  <a:pt x="11" y="11"/>
                </a:lnTo>
                <a:lnTo>
                  <a:pt x="14" y="11"/>
                </a:lnTo>
                <a:lnTo>
                  <a:pt x="14" y="9"/>
                </a:lnTo>
                <a:lnTo>
                  <a:pt x="16" y="9"/>
                </a:lnTo>
                <a:lnTo>
                  <a:pt x="16" y="9"/>
                </a:lnTo>
                <a:lnTo>
                  <a:pt x="16" y="7"/>
                </a:lnTo>
                <a:lnTo>
                  <a:pt x="16" y="7"/>
                </a:lnTo>
                <a:lnTo>
                  <a:pt x="19" y="7"/>
                </a:lnTo>
                <a:lnTo>
                  <a:pt x="19" y="7"/>
                </a:lnTo>
                <a:lnTo>
                  <a:pt x="19" y="6"/>
                </a:lnTo>
                <a:lnTo>
                  <a:pt x="22" y="6"/>
                </a:lnTo>
                <a:lnTo>
                  <a:pt x="22" y="6"/>
                </a:lnTo>
                <a:lnTo>
                  <a:pt x="22" y="6"/>
                </a:lnTo>
                <a:lnTo>
                  <a:pt x="25" y="4"/>
                </a:lnTo>
                <a:lnTo>
                  <a:pt x="28" y="4"/>
                </a:lnTo>
                <a:lnTo>
                  <a:pt x="28" y="4"/>
                </a:lnTo>
                <a:lnTo>
                  <a:pt x="28" y="4"/>
                </a:lnTo>
                <a:lnTo>
                  <a:pt x="31" y="2"/>
                </a:lnTo>
                <a:lnTo>
                  <a:pt x="31" y="2"/>
                </a:lnTo>
                <a:lnTo>
                  <a:pt x="33" y="2"/>
                </a:lnTo>
                <a:lnTo>
                  <a:pt x="33" y="2"/>
                </a:lnTo>
                <a:lnTo>
                  <a:pt x="33" y="2"/>
                </a:lnTo>
                <a:lnTo>
                  <a:pt x="36" y="2"/>
                </a:lnTo>
                <a:lnTo>
                  <a:pt x="39" y="0"/>
                </a:lnTo>
                <a:lnTo>
                  <a:pt x="39" y="0"/>
                </a:lnTo>
                <a:lnTo>
                  <a:pt x="39" y="0"/>
                </a:lnTo>
                <a:lnTo>
                  <a:pt x="42" y="0"/>
                </a:lnTo>
                <a:lnTo>
                  <a:pt x="42" y="0"/>
                </a:lnTo>
                <a:lnTo>
                  <a:pt x="42" y="0"/>
                </a:lnTo>
                <a:lnTo>
                  <a:pt x="45" y="0"/>
                </a:lnTo>
                <a:lnTo>
                  <a:pt x="47" y="0"/>
                </a:lnTo>
                <a:lnTo>
                  <a:pt x="47" y="0"/>
                </a:lnTo>
                <a:lnTo>
                  <a:pt x="47" y="0"/>
                </a:lnTo>
                <a:lnTo>
                  <a:pt x="50" y="0"/>
                </a:lnTo>
                <a:lnTo>
                  <a:pt x="53" y="0"/>
                </a:lnTo>
                <a:lnTo>
                  <a:pt x="53" y="0"/>
                </a:lnTo>
                <a:lnTo>
                  <a:pt x="53" y="0"/>
                </a:lnTo>
                <a:lnTo>
                  <a:pt x="56" y="0"/>
                </a:lnTo>
                <a:lnTo>
                  <a:pt x="59" y="0"/>
                </a:lnTo>
                <a:lnTo>
                  <a:pt x="59" y="0"/>
                </a:lnTo>
                <a:lnTo>
                  <a:pt x="59" y="0"/>
                </a:lnTo>
                <a:lnTo>
                  <a:pt x="62" y="0"/>
                </a:lnTo>
                <a:lnTo>
                  <a:pt x="62" y="0"/>
                </a:lnTo>
                <a:lnTo>
                  <a:pt x="64" y="0"/>
                </a:lnTo>
                <a:lnTo>
                  <a:pt x="64" y="0"/>
                </a:lnTo>
                <a:lnTo>
                  <a:pt x="67" y="0"/>
                </a:lnTo>
                <a:lnTo>
                  <a:pt x="67" y="0"/>
                </a:lnTo>
                <a:lnTo>
                  <a:pt x="70" y="0"/>
                </a:lnTo>
                <a:lnTo>
                  <a:pt x="70" y="0"/>
                </a:lnTo>
                <a:lnTo>
                  <a:pt x="73" y="2"/>
                </a:lnTo>
                <a:lnTo>
                  <a:pt x="73" y="2"/>
                </a:lnTo>
                <a:lnTo>
                  <a:pt x="76" y="2"/>
                </a:lnTo>
                <a:lnTo>
                  <a:pt x="76" y="2"/>
                </a:lnTo>
                <a:lnTo>
                  <a:pt x="76" y="2"/>
                </a:lnTo>
                <a:lnTo>
                  <a:pt x="78" y="2"/>
                </a:lnTo>
                <a:lnTo>
                  <a:pt x="78" y="4"/>
                </a:lnTo>
                <a:lnTo>
                  <a:pt x="78" y="4"/>
                </a:lnTo>
                <a:lnTo>
                  <a:pt x="81" y="4"/>
                </a:lnTo>
                <a:lnTo>
                  <a:pt x="81" y="4"/>
                </a:lnTo>
                <a:lnTo>
                  <a:pt x="84" y="6"/>
                </a:lnTo>
                <a:lnTo>
                  <a:pt x="84" y="6"/>
                </a:lnTo>
                <a:lnTo>
                  <a:pt x="84" y="6"/>
                </a:lnTo>
                <a:lnTo>
                  <a:pt x="87" y="6"/>
                </a:lnTo>
                <a:lnTo>
                  <a:pt x="87" y="7"/>
                </a:lnTo>
                <a:lnTo>
                  <a:pt x="87" y="7"/>
                </a:lnTo>
                <a:lnTo>
                  <a:pt x="90" y="7"/>
                </a:lnTo>
                <a:lnTo>
                  <a:pt x="90" y="7"/>
                </a:lnTo>
                <a:lnTo>
                  <a:pt x="93" y="9"/>
                </a:lnTo>
                <a:lnTo>
                  <a:pt x="93" y="9"/>
                </a:lnTo>
                <a:lnTo>
                  <a:pt x="93" y="9"/>
                </a:lnTo>
                <a:lnTo>
                  <a:pt x="95" y="11"/>
                </a:lnTo>
                <a:lnTo>
                  <a:pt x="95" y="11"/>
                </a:lnTo>
                <a:lnTo>
                  <a:pt x="95" y="11"/>
                </a:lnTo>
                <a:lnTo>
                  <a:pt x="95" y="13"/>
                </a:lnTo>
                <a:lnTo>
                  <a:pt x="98" y="13"/>
                </a:lnTo>
                <a:lnTo>
                  <a:pt x="98" y="15"/>
                </a:lnTo>
                <a:lnTo>
                  <a:pt x="98" y="15"/>
                </a:lnTo>
                <a:lnTo>
                  <a:pt x="101" y="15"/>
                </a:lnTo>
                <a:lnTo>
                  <a:pt x="101" y="17"/>
                </a:lnTo>
                <a:lnTo>
                  <a:pt x="101" y="17"/>
                </a:lnTo>
                <a:lnTo>
                  <a:pt x="101" y="17"/>
                </a:lnTo>
                <a:lnTo>
                  <a:pt x="101" y="18"/>
                </a:lnTo>
                <a:lnTo>
                  <a:pt x="104" y="18"/>
                </a:lnTo>
                <a:lnTo>
                  <a:pt x="104" y="20"/>
                </a:lnTo>
                <a:lnTo>
                  <a:pt x="104" y="20"/>
                </a:lnTo>
                <a:lnTo>
                  <a:pt x="104" y="20"/>
                </a:lnTo>
                <a:lnTo>
                  <a:pt x="104" y="22"/>
                </a:lnTo>
                <a:lnTo>
                  <a:pt x="107" y="22"/>
                </a:lnTo>
                <a:lnTo>
                  <a:pt x="107" y="22"/>
                </a:lnTo>
                <a:lnTo>
                  <a:pt x="107" y="24"/>
                </a:lnTo>
                <a:lnTo>
                  <a:pt x="107" y="24"/>
                </a:lnTo>
                <a:lnTo>
                  <a:pt x="107" y="26"/>
                </a:lnTo>
                <a:lnTo>
                  <a:pt x="107" y="26"/>
                </a:lnTo>
                <a:lnTo>
                  <a:pt x="107" y="28"/>
                </a:lnTo>
                <a:lnTo>
                  <a:pt x="107" y="28"/>
                </a:lnTo>
                <a:lnTo>
                  <a:pt x="107" y="29"/>
                </a:lnTo>
                <a:lnTo>
                  <a:pt x="107" y="29"/>
                </a:lnTo>
                <a:lnTo>
                  <a:pt x="107" y="29"/>
                </a:lnTo>
                <a:lnTo>
                  <a:pt x="107" y="31"/>
                </a:lnTo>
                <a:lnTo>
                  <a:pt x="107" y="33"/>
                </a:lnTo>
                <a:lnTo>
                  <a:pt x="107" y="33"/>
                </a:lnTo>
                <a:lnTo>
                  <a:pt x="107" y="33"/>
                </a:lnTo>
                <a:lnTo>
                  <a:pt x="107" y="35"/>
                </a:lnTo>
                <a:lnTo>
                  <a:pt x="107" y="35"/>
                </a:lnTo>
                <a:lnTo>
                  <a:pt x="107" y="35"/>
                </a:lnTo>
                <a:lnTo>
                  <a:pt x="107" y="37"/>
                </a:lnTo>
                <a:lnTo>
                  <a:pt x="107" y="39"/>
                </a:lnTo>
                <a:lnTo>
                  <a:pt x="107" y="39"/>
                </a:lnTo>
                <a:lnTo>
                  <a:pt x="107" y="39"/>
                </a:lnTo>
                <a:lnTo>
                  <a:pt x="107" y="40"/>
                </a:lnTo>
                <a:lnTo>
                  <a:pt x="107" y="40"/>
                </a:lnTo>
                <a:lnTo>
                  <a:pt x="107" y="42"/>
                </a:lnTo>
                <a:lnTo>
                  <a:pt x="107" y="42"/>
                </a:lnTo>
                <a:lnTo>
                  <a:pt x="104" y="42"/>
                </a:lnTo>
                <a:lnTo>
                  <a:pt x="104" y="44"/>
                </a:lnTo>
                <a:lnTo>
                  <a:pt x="104" y="46"/>
                </a:lnTo>
                <a:lnTo>
                  <a:pt x="104" y="46"/>
                </a:lnTo>
                <a:lnTo>
                  <a:pt x="104" y="46"/>
                </a:lnTo>
                <a:lnTo>
                  <a:pt x="101" y="48"/>
                </a:lnTo>
                <a:lnTo>
                  <a:pt x="101" y="48"/>
                </a:lnTo>
                <a:lnTo>
                  <a:pt x="101" y="48"/>
                </a:lnTo>
                <a:lnTo>
                  <a:pt x="101" y="50"/>
                </a:lnTo>
                <a:lnTo>
                  <a:pt x="101" y="50"/>
                </a:lnTo>
                <a:lnTo>
                  <a:pt x="98" y="51"/>
                </a:lnTo>
                <a:lnTo>
                  <a:pt x="98" y="51"/>
                </a:lnTo>
                <a:lnTo>
                  <a:pt x="98" y="51"/>
                </a:lnTo>
                <a:lnTo>
                  <a:pt x="95" y="53"/>
                </a:lnTo>
                <a:lnTo>
                  <a:pt x="95" y="53"/>
                </a:lnTo>
                <a:lnTo>
                  <a:pt x="95" y="53"/>
                </a:lnTo>
                <a:lnTo>
                  <a:pt x="95" y="53"/>
                </a:lnTo>
                <a:lnTo>
                  <a:pt x="93" y="55"/>
                </a:lnTo>
                <a:lnTo>
                  <a:pt x="93" y="55"/>
                </a:lnTo>
                <a:lnTo>
                  <a:pt x="93" y="55"/>
                </a:lnTo>
                <a:lnTo>
                  <a:pt x="90" y="57"/>
                </a:lnTo>
                <a:lnTo>
                  <a:pt x="90" y="57"/>
                </a:lnTo>
                <a:lnTo>
                  <a:pt x="87" y="57"/>
                </a:lnTo>
                <a:lnTo>
                  <a:pt x="87" y="57"/>
                </a:lnTo>
                <a:lnTo>
                  <a:pt x="87" y="59"/>
                </a:lnTo>
                <a:lnTo>
                  <a:pt x="84" y="59"/>
                </a:lnTo>
                <a:lnTo>
                  <a:pt x="84" y="61"/>
                </a:lnTo>
                <a:lnTo>
                  <a:pt x="84" y="61"/>
                </a:lnTo>
                <a:lnTo>
                  <a:pt x="81" y="61"/>
                </a:lnTo>
                <a:lnTo>
                  <a:pt x="81" y="61"/>
                </a:lnTo>
                <a:lnTo>
                  <a:pt x="78" y="61"/>
                </a:lnTo>
                <a:lnTo>
                  <a:pt x="78" y="61"/>
                </a:lnTo>
                <a:lnTo>
                  <a:pt x="78" y="62"/>
                </a:lnTo>
                <a:lnTo>
                  <a:pt x="76" y="62"/>
                </a:lnTo>
                <a:lnTo>
                  <a:pt x="76" y="62"/>
                </a:lnTo>
                <a:lnTo>
                  <a:pt x="76" y="62"/>
                </a:lnTo>
                <a:lnTo>
                  <a:pt x="73" y="62"/>
                </a:lnTo>
                <a:lnTo>
                  <a:pt x="73" y="64"/>
                </a:lnTo>
                <a:lnTo>
                  <a:pt x="70" y="64"/>
                </a:lnTo>
                <a:lnTo>
                  <a:pt x="70" y="64"/>
                </a:lnTo>
                <a:lnTo>
                  <a:pt x="67" y="64"/>
                </a:lnTo>
                <a:lnTo>
                  <a:pt x="67" y="64"/>
                </a:lnTo>
                <a:lnTo>
                  <a:pt x="64" y="64"/>
                </a:lnTo>
                <a:lnTo>
                  <a:pt x="64" y="64"/>
                </a:lnTo>
                <a:lnTo>
                  <a:pt x="62" y="64"/>
                </a:lnTo>
                <a:lnTo>
                  <a:pt x="62" y="64"/>
                </a:lnTo>
                <a:lnTo>
                  <a:pt x="59" y="66"/>
                </a:lnTo>
                <a:lnTo>
                  <a:pt x="59" y="66"/>
                </a:lnTo>
                <a:lnTo>
                  <a:pt x="59" y="66"/>
                </a:lnTo>
                <a:lnTo>
                  <a:pt x="56" y="66"/>
                </a:lnTo>
                <a:lnTo>
                  <a:pt x="53" y="66"/>
                </a:lnTo>
                <a:lnTo>
                  <a:pt x="53" y="66"/>
                </a:lnTo>
                <a:lnTo>
                  <a:pt x="53" y="66"/>
                </a:lnTo>
                <a:lnTo>
                  <a:pt x="50" y="66"/>
                </a:lnTo>
                <a:lnTo>
                  <a:pt x="47" y="66"/>
                </a:lnTo>
                <a:lnTo>
                  <a:pt x="47" y="66"/>
                </a:lnTo>
                <a:lnTo>
                  <a:pt x="47" y="64"/>
                </a:lnTo>
                <a:lnTo>
                  <a:pt x="45" y="64"/>
                </a:lnTo>
                <a:lnTo>
                  <a:pt x="42" y="64"/>
                </a:lnTo>
                <a:lnTo>
                  <a:pt x="42" y="64"/>
                </a:lnTo>
                <a:lnTo>
                  <a:pt x="42" y="64"/>
                </a:lnTo>
                <a:lnTo>
                  <a:pt x="39" y="64"/>
                </a:lnTo>
                <a:lnTo>
                  <a:pt x="39" y="64"/>
                </a:lnTo>
                <a:lnTo>
                  <a:pt x="39" y="64"/>
                </a:lnTo>
                <a:lnTo>
                  <a:pt x="36" y="64"/>
                </a:lnTo>
                <a:lnTo>
                  <a:pt x="33" y="62"/>
                </a:lnTo>
                <a:lnTo>
                  <a:pt x="33" y="62"/>
                </a:lnTo>
                <a:lnTo>
                  <a:pt x="33" y="62"/>
                </a:lnTo>
                <a:lnTo>
                  <a:pt x="31" y="62"/>
                </a:lnTo>
                <a:lnTo>
                  <a:pt x="31" y="62"/>
                </a:lnTo>
                <a:lnTo>
                  <a:pt x="28" y="61"/>
                </a:lnTo>
                <a:lnTo>
                  <a:pt x="28" y="61"/>
                </a:lnTo>
                <a:lnTo>
                  <a:pt x="28" y="61"/>
                </a:lnTo>
                <a:lnTo>
                  <a:pt x="25" y="61"/>
                </a:lnTo>
                <a:lnTo>
                  <a:pt x="22" y="61"/>
                </a:lnTo>
                <a:lnTo>
                  <a:pt x="22" y="61"/>
                </a:lnTo>
                <a:lnTo>
                  <a:pt x="22" y="59"/>
                </a:lnTo>
                <a:lnTo>
                  <a:pt x="19" y="59"/>
                </a:lnTo>
                <a:lnTo>
                  <a:pt x="19" y="57"/>
                </a:lnTo>
                <a:lnTo>
                  <a:pt x="19" y="57"/>
                </a:lnTo>
                <a:lnTo>
                  <a:pt x="16" y="57"/>
                </a:lnTo>
                <a:lnTo>
                  <a:pt x="16" y="57"/>
                </a:lnTo>
                <a:lnTo>
                  <a:pt x="16" y="55"/>
                </a:lnTo>
                <a:lnTo>
                  <a:pt x="16" y="55"/>
                </a:lnTo>
                <a:lnTo>
                  <a:pt x="14" y="55"/>
                </a:lnTo>
                <a:lnTo>
                  <a:pt x="14" y="53"/>
                </a:lnTo>
                <a:lnTo>
                  <a:pt x="11" y="53"/>
                </a:lnTo>
                <a:lnTo>
                  <a:pt x="11" y="53"/>
                </a:lnTo>
                <a:lnTo>
                  <a:pt x="11" y="53"/>
                </a:lnTo>
                <a:lnTo>
                  <a:pt x="11" y="51"/>
                </a:lnTo>
                <a:lnTo>
                  <a:pt x="8" y="51"/>
                </a:lnTo>
                <a:lnTo>
                  <a:pt x="8" y="51"/>
                </a:lnTo>
                <a:lnTo>
                  <a:pt x="8" y="50"/>
                </a:lnTo>
                <a:lnTo>
                  <a:pt x="8" y="50"/>
                </a:lnTo>
                <a:lnTo>
                  <a:pt x="5" y="48"/>
                </a:lnTo>
                <a:lnTo>
                  <a:pt x="5" y="48"/>
                </a:lnTo>
                <a:lnTo>
                  <a:pt x="5" y="48"/>
                </a:lnTo>
                <a:lnTo>
                  <a:pt x="5" y="46"/>
                </a:lnTo>
                <a:lnTo>
                  <a:pt x="2" y="46"/>
                </a:lnTo>
                <a:lnTo>
                  <a:pt x="2" y="46"/>
                </a:lnTo>
                <a:lnTo>
                  <a:pt x="2" y="44"/>
                </a:lnTo>
                <a:lnTo>
                  <a:pt x="2" y="42"/>
                </a:lnTo>
                <a:lnTo>
                  <a:pt x="2" y="42"/>
                </a:lnTo>
                <a:lnTo>
                  <a:pt x="2" y="42"/>
                </a:lnTo>
                <a:lnTo>
                  <a:pt x="2" y="40"/>
                </a:lnTo>
                <a:lnTo>
                  <a:pt x="0" y="40"/>
                </a:lnTo>
                <a:lnTo>
                  <a:pt x="0" y="39"/>
                </a:lnTo>
                <a:lnTo>
                  <a:pt x="0" y="39"/>
                </a:lnTo>
                <a:lnTo>
                  <a:pt x="0" y="39"/>
                </a:lnTo>
                <a:lnTo>
                  <a:pt x="0" y="37"/>
                </a:lnTo>
                <a:lnTo>
                  <a:pt x="0" y="35"/>
                </a:lnTo>
                <a:lnTo>
                  <a:pt x="0" y="35"/>
                </a:lnTo>
                <a:lnTo>
                  <a:pt x="0" y="35"/>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 name="Freeform 253"/>
          <p:cNvSpPr/>
          <p:nvPr/>
        </p:nvSpPr>
        <p:spPr bwMode="auto">
          <a:xfrm>
            <a:off x="3612143" y="1935506"/>
            <a:ext cx="146770" cy="98496"/>
          </a:xfrm>
          <a:custGeom>
            <a:avLst/>
            <a:gdLst/>
            <a:ahLst/>
            <a:cxnLst>
              <a:cxn ang="0">
                <a:pos x="0" y="29"/>
              </a:cxn>
              <a:cxn ang="0">
                <a:pos x="3" y="25"/>
              </a:cxn>
              <a:cxn ang="0">
                <a:pos x="5" y="22"/>
              </a:cxn>
              <a:cxn ang="0">
                <a:pos x="8" y="18"/>
              </a:cxn>
              <a:cxn ang="0">
                <a:pos x="11" y="14"/>
              </a:cxn>
              <a:cxn ang="0">
                <a:pos x="14" y="11"/>
              </a:cxn>
              <a:cxn ang="0">
                <a:pos x="19" y="9"/>
              </a:cxn>
              <a:cxn ang="0">
                <a:pos x="25" y="5"/>
              </a:cxn>
              <a:cxn ang="0">
                <a:pos x="28" y="3"/>
              </a:cxn>
              <a:cxn ang="0">
                <a:pos x="36" y="3"/>
              </a:cxn>
              <a:cxn ang="0">
                <a:pos x="42" y="1"/>
              </a:cxn>
              <a:cxn ang="0">
                <a:pos x="50" y="0"/>
              </a:cxn>
              <a:cxn ang="0">
                <a:pos x="53" y="0"/>
              </a:cxn>
              <a:cxn ang="0">
                <a:pos x="62" y="0"/>
              </a:cxn>
              <a:cxn ang="0">
                <a:pos x="70" y="1"/>
              </a:cxn>
              <a:cxn ang="0">
                <a:pos x="76" y="3"/>
              </a:cxn>
              <a:cxn ang="0">
                <a:pos x="81" y="3"/>
              </a:cxn>
              <a:cxn ang="0">
                <a:pos x="87" y="7"/>
              </a:cxn>
              <a:cxn ang="0">
                <a:pos x="93" y="9"/>
              </a:cxn>
              <a:cxn ang="0">
                <a:pos x="95" y="12"/>
              </a:cxn>
              <a:cxn ang="0">
                <a:pos x="98" y="14"/>
              </a:cxn>
              <a:cxn ang="0">
                <a:pos x="104" y="18"/>
              </a:cxn>
              <a:cxn ang="0">
                <a:pos x="107" y="22"/>
              </a:cxn>
              <a:cxn ang="0">
                <a:pos x="107" y="27"/>
              </a:cxn>
              <a:cxn ang="0">
                <a:pos x="110" y="29"/>
              </a:cxn>
              <a:cxn ang="0">
                <a:pos x="110" y="34"/>
              </a:cxn>
              <a:cxn ang="0">
                <a:pos x="107" y="38"/>
              </a:cxn>
              <a:cxn ang="0">
                <a:pos x="107" y="44"/>
              </a:cxn>
              <a:cxn ang="0">
                <a:pos x="104" y="45"/>
              </a:cxn>
              <a:cxn ang="0">
                <a:pos x="101" y="49"/>
              </a:cxn>
              <a:cxn ang="0">
                <a:pos x="98" y="53"/>
              </a:cxn>
              <a:cxn ang="0">
                <a:pos x="93" y="56"/>
              </a:cxn>
              <a:cxn ang="0">
                <a:pos x="90" y="58"/>
              </a:cxn>
              <a:cxn ang="0">
                <a:pos x="84" y="60"/>
              </a:cxn>
              <a:cxn ang="0">
                <a:pos x="79" y="64"/>
              </a:cxn>
              <a:cxn ang="0">
                <a:pos x="70" y="64"/>
              </a:cxn>
              <a:cxn ang="0">
                <a:pos x="65" y="66"/>
              </a:cxn>
              <a:cxn ang="0">
                <a:pos x="59" y="66"/>
              </a:cxn>
              <a:cxn ang="0">
                <a:pos x="50" y="66"/>
              </a:cxn>
              <a:cxn ang="0">
                <a:pos x="45" y="66"/>
              </a:cxn>
              <a:cxn ang="0">
                <a:pos x="39" y="64"/>
              </a:cxn>
              <a:cxn ang="0">
                <a:pos x="31" y="64"/>
              </a:cxn>
              <a:cxn ang="0">
                <a:pos x="25" y="60"/>
              </a:cxn>
              <a:cxn ang="0">
                <a:pos x="19" y="58"/>
              </a:cxn>
              <a:cxn ang="0">
                <a:pos x="17" y="56"/>
              </a:cxn>
              <a:cxn ang="0">
                <a:pos x="11" y="53"/>
              </a:cxn>
              <a:cxn ang="0">
                <a:pos x="8" y="49"/>
              </a:cxn>
              <a:cxn ang="0">
                <a:pos x="5" y="45"/>
              </a:cxn>
              <a:cxn ang="0">
                <a:pos x="3" y="44"/>
              </a:cxn>
              <a:cxn ang="0">
                <a:pos x="3" y="38"/>
              </a:cxn>
              <a:cxn ang="0">
                <a:pos x="0" y="34"/>
              </a:cxn>
            </a:cxnLst>
            <a:rect l="0" t="0" r="r" b="b"/>
            <a:pathLst>
              <a:path w="110" h="66">
                <a:moveTo>
                  <a:pt x="0" y="33"/>
                </a:moveTo>
                <a:lnTo>
                  <a:pt x="0" y="33"/>
                </a:lnTo>
                <a:lnTo>
                  <a:pt x="0" y="31"/>
                </a:lnTo>
                <a:lnTo>
                  <a:pt x="0" y="29"/>
                </a:lnTo>
                <a:lnTo>
                  <a:pt x="0" y="29"/>
                </a:lnTo>
                <a:lnTo>
                  <a:pt x="0" y="29"/>
                </a:lnTo>
                <a:lnTo>
                  <a:pt x="3" y="27"/>
                </a:lnTo>
                <a:lnTo>
                  <a:pt x="3" y="27"/>
                </a:lnTo>
                <a:lnTo>
                  <a:pt x="3" y="27"/>
                </a:lnTo>
                <a:lnTo>
                  <a:pt x="3" y="25"/>
                </a:lnTo>
                <a:lnTo>
                  <a:pt x="3" y="23"/>
                </a:lnTo>
                <a:lnTo>
                  <a:pt x="3" y="23"/>
                </a:lnTo>
                <a:lnTo>
                  <a:pt x="3" y="23"/>
                </a:lnTo>
                <a:lnTo>
                  <a:pt x="3" y="22"/>
                </a:lnTo>
                <a:lnTo>
                  <a:pt x="5" y="22"/>
                </a:lnTo>
                <a:lnTo>
                  <a:pt x="5" y="20"/>
                </a:lnTo>
                <a:lnTo>
                  <a:pt x="5" y="20"/>
                </a:lnTo>
                <a:lnTo>
                  <a:pt x="5" y="20"/>
                </a:lnTo>
                <a:lnTo>
                  <a:pt x="5" y="18"/>
                </a:lnTo>
                <a:lnTo>
                  <a:pt x="8" y="18"/>
                </a:lnTo>
                <a:lnTo>
                  <a:pt x="8" y="18"/>
                </a:lnTo>
                <a:lnTo>
                  <a:pt x="8" y="16"/>
                </a:lnTo>
                <a:lnTo>
                  <a:pt x="8" y="16"/>
                </a:lnTo>
                <a:lnTo>
                  <a:pt x="11" y="14"/>
                </a:lnTo>
                <a:lnTo>
                  <a:pt x="11" y="14"/>
                </a:lnTo>
                <a:lnTo>
                  <a:pt x="11" y="14"/>
                </a:lnTo>
                <a:lnTo>
                  <a:pt x="11" y="12"/>
                </a:lnTo>
                <a:lnTo>
                  <a:pt x="14" y="12"/>
                </a:lnTo>
                <a:lnTo>
                  <a:pt x="14" y="12"/>
                </a:lnTo>
                <a:lnTo>
                  <a:pt x="14" y="11"/>
                </a:lnTo>
                <a:lnTo>
                  <a:pt x="14" y="11"/>
                </a:lnTo>
                <a:lnTo>
                  <a:pt x="17" y="11"/>
                </a:lnTo>
                <a:lnTo>
                  <a:pt x="17" y="11"/>
                </a:lnTo>
                <a:lnTo>
                  <a:pt x="17" y="9"/>
                </a:lnTo>
                <a:lnTo>
                  <a:pt x="19" y="9"/>
                </a:lnTo>
                <a:lnTo>
                  <a:pt x="19" y="7"/>
                </a:lnTo>
                <a:lnTo>
                  <a:pt x="19" y="7"/>
                </a:lnTo>
                <a:lnTo>
                  <a:pt x="22" y="7"/>
                </a:lnTo>
                <a:lnTo>
                  <a:pt x="22" y="7"/>
                </a:lnTo>
                <a:lnTo>
                  <a:pt x="25" y="5"/>
                </a:lnTo>
                <a:lnTo>
                  <a:pt x="25" y="5"/>
                </a:lnTo>
                <a:lnTo>
                  <a:pt x="25" y="5"/>
                </a:lnTo>
                <a:lnTo>
                  <a:pt x="28" y="5"/>
                </a:lnTo>
                <a:lnTo>
                  <a:pt x="28" y="3"/>
                </a:lnTo>
                <a:lnTo>
                  <a:pt x="28" y="3"/>
                </a:lnTo>
                <a:lnTo>
                  <a:pt x="31" y="3"/>
                </a:lnTo>
                <a:lnTo>
                  <a:pt x="31" y="3"/>
                </a:lnTo>
                <a:lnTo>
                  <a:pt x="34" y="3"/>
                </a:lnTo>
                <a:lnTo>
                  <a:pt x="34" y="3"/>
                </a:lnTo>
                <a:lnTo>
                  <a:pt x="36" y="3"/>
                </a:lnTo>
                <a:lnTo>
                  <a:pt x="36" y="1"/>
                </a:lnTo>
                <a:lnTo>
                  <a:pt x="39" y="1"/>
                </a:lnTo>
                <a:lnTo>
                  <a:pt x="39" y="1"/>
                </a:lnTo>
                <a:lnTo>
                  <a:pt x="39" y="1"/>
                </a:lnTo>
                <a:lnTo>
                  <a:pt x="42" y="1"/>
                </a:lnTo>
                <a:lnTo>
                  <a:pt x="45" y="1"/>
                </a:lnTo>
                <a:lnTo>
                  <a:pt x="45" y="1"/>
                </a:lnTo>
                <a:lnTo>
                  <a:pt x="45" y="1"/>
                </a:lnTo>
                <a:lnTo>
                  <a:pt x="48" y="0"/>
                </a:lnTo>
                <a:lnTo>
                  <a:pt x="50" y="0"/>
                </a:lnTo>
                <a:lnTo>
                  <a:pt x="50" y="0"/>
                </a:lnTo>
                <a:lnTo>
                  <a:pt x="50" y="0"/>
                </a:lnTo>
                <a:lnTo>
                  <a:pt x="53" y="0"/>
                </a:lnTo>
                <a:lnTo>
                  <a:pt x="53" y="0"/>
                </a:lnTo>
                <a:lnTo>
                  <a:pt x="53" y="0"/>
                </a:lnTo>
                <a:lnTo>
                  <a:pt x="56" y="0"/>
                </a:lnTo>
                <a:lnTo>
                  <a:pt x="59" y="0"/>
                </a:lnTo>
                <a:lnTo>
                  <a:pt x="59" y="0"/>
                </a:lnTo>
                <a:lnTo>
                  <a:pt x="59" y="0"/>
                </a:lnTo>
                <a:lnTo>
                  <a:pt x="62" y="0"/>
                </a:lnTo>
                <a:lnTo>
                  <a:pt x="65" y="1"/>
                </a:lnTo>
                <a:lnTo>
                  <a:pt x="65" y="1"/>
                </a:lnTo>
                <a:lnTo>
                  <a:pt x="65" y="1"/>
                </a:lnTo>
                <a:lnTo>
                  <a:pt x="67" y="1"/>
                </a:lnTo>
                <a:lnTo>
                  <a:pt x="70" y="1"/>
                </a:lnTo>
                <a:lnTo>
                  <a:pt x="70" y="1"/>
                </a:lnTo>
                <a:lnTo>
                  <a:pt x="70" y="1"/>
                </a:lnTo>
                <a:lnTo>
                  <a:pt x="73" y="1"/>
                </a:lnTo>
                <a:lnTo>
                  <a:pt x="73" y="3"/>
                </a:lnTo>
                <a:lnTo>
                  <a:pt x="76" y="3"/>
                </a:lnTo>
                <a:lnTo>
                  <a:pt x="76" y="3"/>
                </a:lnTo>
                <a:lnTo>
                  <a:pt x="79" y="3"/>
                </a:lnTo>
                <a:lnTo>
                  <a:pt x="79" y="3"/>
                </a:lnTo>
                <a:lnTo>
                  <a:pt x="81" y="3"/>
                </a:lnTo>
                <a:lnTo>
                  <a:pt x="81" y="3"/>
                </a:lnTo>
                <a:lnTo>
                  <a:pt x="81" y="5"/>
                </a:lnTo>
                <a:lnTo>
                  <a:pt x="84" y="5"/>
                </a:lnTo>
                <a:lnTo>
                  <a:pt x="84" y="5"/>
                </a:lnTo>
                <a:lnTo>
                  <a:pt x="84" y="5"/>
                </a:lnTo>
                <a:lnTo>
                  <a:pt x="87" y="7"/>
                </a:lnTo>
                <a:lnTo>
                  <a:pt x="87" y="7"/>
                </a:lnTo>
                <a:lnTo>
                  <a:pt x="90" y="7"/>
                </a:lnTo>
                <a:lnTo>
                  <a:pt x="90" y="7"/>
                </a:lnTo>
                <a:lnTo>
                  <a:pt x="90" y="9"/>
                </a:lnTo>
                <a:lnTo>
                  <a:pt x="93" y="9"/>
                </a:lnTo>
                <a:lnTo>
                  <a:pt x="93" y="11"/>
                </a:lnTo>
                <a:lnTo>
                  <a:pt x="93" y="11"/>
                </a:lnTo>
                <a:lnTo>
                  <a:pt x="95" y="11"/>
                </a:lnTo>
                <a:lnTo>
                  <a:pt x="95" y="11"/>
                </a:lnTo>
                <a:lnTo>
                  <a:pt x="95" y="12"/>
                </a:lnTo>
                <a:lnTo>
                  <a:pt x="95" y="12"/>
                </a:lnTo>
                <a:lnTo>
                  <a:pt x="98" y="12"/>
                </a:lnTo>
                <a:lnTo>
                  <a:pt x="98" y="14"/>
                </a:lnTo>
                <a:lnTo>
                  <a:pt x="98" y="14"/>
                </a:lnTo>
                <a:lnTo>
                  <a:pt x="98" y="14"/>
                </a:lnTo>
                <a:lnTo>
                  <a:pt x="101" y="16"/>
                </a:lnTo>
                <a:lnTo>
                  <a:pt x="101" y="16"/>
                </a:lnTo>
                <a:lnTo>
                  <a:pt x="101" y="18"/>
                </a:lnTo>
                <a:lnTo>
                  <a:pt x="101" y="18"/>
                </a:lnTo>
                <a:lnTo>
                  <a:pt x="104" y="18"/>
                </a:lnTo>
                <a:lnTo>
                  <a:pt x="104" y="20"/>
                </a:lnTo>
                <a:lnTo>
                  <a:pt x="104" y="20"/>
                </a:lnTo>
                <a:lnTo>
                  <a:pt x="104" y="20"/>
                </a:lnTo>
                <a:lnTo>
                  <a:pt x="104" y="22"/>
                </a:lnTo>
                <a:lnTo>
                  <a:pt x="107" y="22"/>
                </a:lnTo>
                <a:lnTo>
                  <a:pt x="107" y="23"/>
                </a:lnTo>
                <a:lnTo>
                  <a:pt x="107" y="23"/>
                </a:lnTo>
                <a:lnTo>
                  <a:pt x="107" y="23"/>
                </a:lnTo>
                <a:lnTo>
                  <a:pt x="107" y="25"/>
                </a:lnTo>
                <a:lnTo>
                  <a:pt x="107" y="27"/>
                </a:lnTo>
                <a:lnTo>
                  <a:pt x="107" y="27"/>
                </a:lnTo>
                <a:lnTo>
                  <a:pt x="107" y="27"/>
                </a:lnTo>
                <a:lnTo>
                  <a:pt x="110" y="29"/>
                </a:lnTo>
                <a:lnTo>
                  <a:pt x="110" y="29"/>
                </a:lnTo>
                <a:lnTo>
                  <a:pt x="110" y="29"/>
                </a:lnTo>
                <a:lnTo>
                  <a:pt x="110" y="31"/>
                </a:lnTo>
                <a:lnTo>
                  <a:pt x="110" y="33"/>
                </a:lnTo>
                <a:lnTo>
                  <a:pt x="110" y="33"/>
                </a:lnTo>
                <a:lnTo>
                  <a:pt x="110" y="33"/>
                </a:lnTo>
                <a:lnTo>
                  <a:pt x="110" y="34"/>
                </a:lnTo>
                <a:lnTo>
                  <a:pt x="110" y="34"/>
                </a:lnTo>
                <a:lnTo>
                  <a:pt x="110" y="36"/>
                </a:lnTo>
                <a:lnTo>
                  <a:pt x="110" y="36"/>
                </a:lnTo>
                <a:lnTo>
                  <a:pt x="110" y="38"/>
                </a:lnTo>
                <a:lnTo>
                  <a:pt x="107" y="38"/>
                </a:lnTo>
                <a:lnTo>
                  <a:pt x="107" y="40"/>
                </a:lnTo>
                <a:lnTo>
                  <a:pt x="107" y="40"/>
                </a:lnTo>
                <a:lnTo>
                  <a:pt x="107" y="40"/>
                </a:lnTo>
                <a:lnTo>
                  <a:pt x="107" y="42"/>
                </a:lnTo>
                <a:lnTo>
                  <a:pt x="107" y="44"/>
                </a:lnTo>
                <a:lnTo>
                  <a:pt x="107" y="44"/>
                </a:lnTo>
                <a:lnTo>
                  <a:pt x="107" y="44"/>
                </a:lnTo>
                <a:lnTo>
                  <a:pt x="104" y="45"/>
                </a:lnTo>
                <a:lnTo>
                  <a:pt x="104" y="45"/>
                </a:lnTo>
                <a:lnTo>
                  <a:pt x="104" y="45"/>
                </a:lnTo>
                <a:lnTo>
                  <a:pt x="104" y="47"/>
                </a:lnTo>
                <a:lnTo>
                  <a:pt x="104" y="47"/>
                </a:lnTo>
                <a:lnTo>
                  <a:pt x="101" y="49"/>
                </a:lnTo>
                <a:lnTo>
                  <a:pt x="101" y="49"/>
                </a:lnTo>
                <a:lnTo>
                  <a:pt x="101" y="49"/>
                </a:lnTo>
                <a:lnTo>
                  <a:pt x="101" y="51"/>
                </a:lnTo>
                <a:lnTo>
                  <a:pt x="98" y="51"/>
                </a:lnTo>
                <a:lnTo>
                  <a:pt x="98" y="51"/>
                </a:lnTo>
                <a:lnTo>
                  <a:pt x="98" y="53"/>
                </a:lnTo>
                <a:lnTo>
                  <a:pt x="98" y="53"/>
                </a:lnTo>
                <a:lnTo>
                  <a:pt x="95" y="55"/>
                </a:lnTo>
                <a:lnTo>
                  <a:pt x="95" y="55"/>
                </a:lnTo>
                <a:lnTo>
                  <a:pt x="95" y="55"/>
                </a:lnTo>
                <a:lnTo>
                  <a:pt x="95" y="56"/>
                </a:lnTo>
                <a:lnTo>
                  <a:pt x="93" y="56"/>
                </a:lnTo>
                <a:lnTo>
                  <a:pt x="93" y="56"/>
                </a:lnTo>
                <a:lnTo>
                  <a:pt x="93" y="56"/>
                </a:lnTo>
                <a:lnTo>
                  <a:pt x="90" y="58"/>
                </a:lnTo>
                <a:lnTo>
                  <a:pt x="90" y="58"/>
                </a:lnTo>
                <a:lnTo>
                  <a:pt x="90" y="58"/>
                </a:lnTo>
                <a:lnTo>
                  <a:pt x="87" y="58"/>
                </a:lnTo>
                <a:lnTo>
                  <a:pt x="87" y="60"/>
                </a:lnTo>
                <a:lnTo>
                  <a:pt x="84" y="60"/>
                </a:lnTo>
                <a:lnTo>
                  <a:pt x="84" y="60"/>
                </a:lnTo>
                <a:lnTo>
                  <a:pt x="84" y="60"/>
                </a:lnTo>
                <a:lnTo>
                  <a:pt x="81" y="62"/>
                </a:lnTo>
                <a:lnTo>
                  <a:pt x="81" y="62"/>
                </a:lnTo>
                <a:lnTo>
                  <a:pt x="81" y="62"/>
                </a:lnTo>
                <a:lnTo>
                  <a:pt x="79" y="62"/>
                </a:lnTo>
                <a:lnTo>
                  <a:pt x="79" y="64"/>
                </a:lnTo>
                <a:lnTo>
                  <a:pt x="76" y="64"/>
                </a:lnTo>
                <a:lnTo>
                  <a:pt x="76" y="64"/>
                </a:lnTo>
                <a:lnTo>
                  <a:pt x="73" y="64"/>
                </a:lnTo>
                <a:lnTo>
                  <a:pt x="73" y="64"/>
                </a:lnTo>
                <a:lnTo>
                  <a:pt x="70" y="64"/>
                </a:lnTo>
                <a:lnTo>
                  <a:pt x="70" y="64"/>
                </a:lnTo>
                <a:lnTo>
                  <a:pt x="70" y="66"/>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0" y="66"/>
                </a:lnTo>
                <a:lnTo>
                  <a:pt x="50" y="66"/>
                </a:lnTo>
                <a:lnTo>
                  <a:pt x="50" y="66"/>
                </a:lnTo>
                <a:lnTo>
                  <a:pt x="48" y="66"/>
                </a:lnTo>
                <a:lnTo>
                  <a:pt x="45" y="66"/>
                </a:lnTo>
                <a:lnTo>
                  <a:pt x="45" y="66"/>
                </a:lnTo>
                <a:lnTo>
                  <a:pt x="45" y="66"/>
                </a:lnTo>
                <a:lnTo>
                  <a:pt x="42" y="66"/>
                </a:lnTo>
                <a:lnTo>
                  <a:pt x="39" y="66"/>
                </a:lnTo>
                <a:lnTo>
                  <a:pt x="39" y="64"/>
                </a:lnTo>
                <a:lnTo>
                  <a:pt x="39" y="64"/>
                </a:lnTo>
                <a:lnTo>
                  <a:pt x="36" y="64"/>
                </a:lnTo>
                <a:lnTo>
                  <a:pt x="36" y="64"/>
                </a:lnTo>
                <a:lnTo>
                  <a:pt x="34" y="64"/>
                </a:lnTo>
                <a:lnTo>
                  <a:pt x="34" y="64"/>
                </a:lnTo>
                <a:lnTo>
                  <a:pt x="31" y="64"/>
                </a:lnTo>
                <a:lnTo>
                  <a:pt x="31" y="62"/>
                </a:lnTo>
                <a:lnTo>
                  <a:pt x="28" y="62"/>
                </a:lnTo>
                <a:lnTo>
                  <a:pt x="28" y="62"/>
                </a:lnTo>
                <a:lnTo>
                  <a:pt x="28" y="62"/>
                </a:lnTo>
                <a:lnTo>
                  <a:pt x="25" y="60"/>
                </a:lnTo>
                <a:lnTo>
                  <a:pt x="25" y="60"/>
                </a:lnTo>
                <a:lnTo>
                  <a:pt x="25" y="60"/>
                </a:lnTo>
                <a:lnTo>
                  <a:pt x="22" y="60"/>
                </a:lnTo>
                <a:lnTo>
                  <a:pt x="22" y="58"/>
                </a:lnTo>
                <a:lnTo>
                  <a:pt x="19" y="58"/>
                </a:lnTo>
                <a:lnTo>
                  <a:pt x="19" y="58"/>
                </a:lnTo>
                <a:lnTo>
                  <a:pt x="19" y="58"/>
                </a:lnTo>
                <a:lnTo>
                  <a:pt x="17" y="56"/>
                </a:lnTo>
                <a:lnTo>
                  <a:pt x="17" y="56"/>
                </a:lnTo>
                <a:lnTo>
                  <a:pt x="17" y="56"/>
                </a:lnTo>
                <a:lnTo>
                  <a:pt x="14" y="56"/>
                </a:lnTo>
                <a:lnTo>
                  <a:pt x="14" y="55"/>
                </a:lnTo>
                <a:lnTo>
                  <a:pt x="14" y="55"/>
                </a:lnTo>
                <a:lnTo>
                  <a:pt x="14" y="55"/>
                </a:lnTo>
                <a:lnTo>
                  <a:pt x="11" y="53"/>
                </a:lnTo>
                <a:lnTo>
                  <a:pt x="11" y="53"/>
                </a:lnTo>
                <a:lnTo>
                  <a:pt x="11" y="51"/>
                </a:lnTo>
                <a:lnTo>
                  <a:pt x="11" y="51"/>
                </a:lnTo>
                <a:lnTo>
                  <a:pt x="8" y="51"/>
                </a:lnTo>
                <a:lnTo>
                  <a:pt x="8" y="49"/>
                </a:lnTo>
                <a:lnTo>
                  <a:pt x="8" y="49"/>
                </a:lnTo>
                <a:lnTo>
                  <a:pt x="8" y="49"/>
                </a:lnTo>
                <a:lnTo>
                  <a:pt x="5" y="47"/>
                </a:lnTo>
                <a:lnTo>
                  <a:pt x="5" y="47"/>
                </a:lnTo>
                <a:lnTo>
                  <a:pt x="5" y="45"/>
                </a:lnTo>
                <a:lnTo>
                  <a:pt x="5" y="45"/>
                </a:lnTo>
                <a:lnTo>
                  <a:pt x="5" y="45"/>
                </a:lnTo>
                <a:lnTo>
                  <a:pt x="3" y="44"/>
                </a:lnTo>
                <a:lnTo>
                  <a:pt x="3" y="44"/>
                </a:lnTo>
                <a:lnTo>
                  <a:pt x="3" y="44"/>
                </a:lnTo>
                <a:lnTo>
                  <a:pt x="3" y="42"/>
                </a:lnTo>
                <a:lnTo>
                  <a:pt x="3" y="40"/>
                </a:lnTo>
                <a:lnTo>
                  <a:pt x="3" y="40"/>
                </a:lnTo>
                <a:lnTo>
                  <a:pt x="3" y="40"/>
                </a:lnTo>
                <a:lnTo>
                  <a:pt x="3"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 name="Freeform 254"/>
          <p:cNvSpPr/>
          <p:nvPr/>
        </p:nvSpPr>
        <p:spPr bwMode="auto">
          <a:xfrm>
            <a:off x="4336653" y="2504099"/>
            <a:ext cx="144102" cy="98496"/>
          </a:xfrm>
          <a:custGeom>
            <a:avLst/>
            <a:gdLst/>
            <a:ahLst/>
            <a:cxnLst>
              <a:cxn ang="0">
                <a:pos x="0" y="29"/>
              </a:cxn>
              <a:cxn ang="0">
                <a:pos x="0" y="26"/>
              </a:cxn>
              <a:cxn ang="0">
                <a:pos x="3" y="20"/>
              </a:cxn>
              <a:cxn ang="0">
                <a:pos x="6" y="16"/>
              </a:cxn>
              <a:cxn ang="0">
                <a:pos x="9" y="15"/>
              </a:cxn>
              <a:cxn ang="0">
                <a:pos x="12" y="11"/>
              </a:cxn>
              <a:cxn ang="0">
                <a:pos x="17" y="7"/>
              </a:cxn>
              <a:cxn ang="0">
                <a:pos x="23" y="5"/>
              </a:cxn>
              <a:cxn ang="0">
                <a:pos x="29" y="4"/>
              </a:cxn>
              <a:cxn ang="0">
                <a:pos x="34" y="2"/>
              </a:cxn>
              <a:cxn ang="0">
                <a:pos x="40" y="0"/>
              </a:cxn>
              <a:cxn ang="0">
                <a:pos x="48" y="0"/>
              </a:cxn>
              <a:cxn ang="0">
                <a:pos x="54" y="0"/>
              </a:cxn>
              <a:cxn ang="0">
                <a:pos x="60" y="0"/>
              </a:cxn>
              <a:cxn ang="0">
                <a:pos x="68" y="2"/>
              </a:cxn>
              <a:cxn ang="0">
                <a:pos x="74" y="2"/>
              </a:cxn>
              <a:cxn ang="0">
                <a:pos x="79" y="4"/>
              </a:cxn>
              <a:cxn ang="0">
                <a:pos x="85" y="5"/>
              </a:cxn>
              <a:cxn ang="0">
                <a:pos x="91" y="9"/>
              </a:cxn>
              <a:cxn ang="0">
                <a:pos x="96" y="11"/>
              </a:cxn>
              <a:cxn ang="0">
                <a:pos x="99" y="15"/>
              </a:cxn>
              <a:cxn ang="0">
                <a:pos x="102" y="18"/>
              </a:cxn>
              <a:cxn ang="0">
                <a:pos x="105" y="22"/>
              </a:cxn>
              <a:cxn ang="0">
                <a:pos x="108" y="26"/>
              </a:cxn>
              <a:cxn ang="0">
                <a:pos x="108" y="29"/>
              </a:cxn>
              <a:cxn ang="0">
                <a:pos x="108" y="33"/>
              </a:cxn>
              <a:cxn ang="0">
                <a:pos x="108" y="38"/>
              </a:cxn>
              <a:cxn ang="0">
                <a:pos x="105" y="42"/>
              </a:cxn>
              <a:cxn ang="0">
                <a:pos x="105" y="46"/>
              </a:cxn>
              <a:cxn ang="0">
                <a:pos x="99" y="49"/>
              </a:cxn>
              <a:cxn ang="0">
                <a:pos x="96" y="53"/>
              </a:cxn>
              <a:cxn ang="0">
                <a:pos x="91" y="57"/>
              </a:cxn>
              <a:cxn ang="0">
                <a:pos x="88" y="59"/>
              </a:cxn>
              <a:cxn ang="0">
                <a:pos x="82" y="60"/>
              </a:cxn>
              <a:cxn ang="0">
                <a:pos x="77" y="62"/>
              </a:cxn>
              <a:cxn ang="0">
                <a:pos x="68" y="64"/>
              </a:cxn>
              <a:cxn ang="0">
                <a:pos x="65" y="64"/>
              </a:cxn>
              <a:cxn ang="0">
                <a:pos x="57" y="66"/>
              </a:cxn>
              <a:cxn ang="0">
                <a:pos x="48" y="66"/>
              </a:cxn>
              <a:cxn ang="0">
                <a:pos x="43" y="64"/>
              </a:cxn>
              <a:cxn ang="0">
                <a:pos x="37" y="64"/>
              </a:cxn>
              <a:cxn ang="0">
                <a:pos x="31" y="62"/>
              </a:cxn>
              <a:cxn ang="0">
                <a:pos x="26" y="60"/>
              </a:cxn>
              <a:cxn ang="0">
                <a:pos x="20" y="59"/>
              </a:cxn>
              <a:cxn ang="0">
                <a:pos x="15" y="57"/>
              </a:cxn>
              <a:cxn ang="0">
                <a:pos x="12" y="53"/>
              </a:cxn>
              <a:cxn ang="0">
                <a:pos x="6" y="49"/>
              </a:cxn>
              <a:cxn ang="0">
                <a:pos x="3" y="46"/>
              </a:cxn>
              <a:cxn ang="0">
                <a:pos x="0" y="42"/>
              </a:cxn>
              <a:cxn ang="0">
                <a:pos x="0" y="38"/>
              </a:cxn>
              <a:cxn ang="0">
                <a:pos x="0" y="33"/>
              </a:cxn>
            </a:cxnLst>
            <a:rect l="0" t="0" r="r" b="b"/>
            <a:pathLst>
              <a:path w="108" h="66">
                <a:moveTo>
                  <a:pt x="0" y="33"/>
                </a:moveTo>
                <a:lnTo>
                  <a:pt x="0" y="31"/>
                </a:lnTo>
                <a:lnTo>
                  <a:pt x="0" y="31"/>
                </a:lnTo>
                <a:lnTo>
                  <a:pt x="0" y="29"/>
                </a:lnTo>
                <a:lnTo>
                  <a:pt x="0" y="29"/>
                </a:lnTo>
                <a:lnTo>
                  <a:pt x="0" y="27"/>
                </a:lnTo>
                <a:lnTo>
                  <a:pt x="0" y="27"/>
                </a:lnTo>
                <a:lnTo>
                  <a:pt x="0" y="26"/>
                </a:lnTo>
                <a:lnTo>
                  <a:pt x="0" y="26"/>
                </a:lnTo>
                <a:lnTo>
                  <a:pt x="0" y="26"/>
                </a:lnTo>
                <a:lnTo>
                  <a:pt x="0" y="24"/>
                </a:lnTo>
                <a:lnTo>
                  <a:pt x="0" y="24"/>
                </a:lnTo>
                <a:lnTo>
                  <a:pt x="0" y="24"/>
                </a:lnTo>
                <a:lnTo>
                  <a:pt x="3" y="22"/>
                </a:lnTo>
                <a:lnTo>
                  <a:pt x="3" y="20"/>
                </a:lnTo>
                <a:lnTo>
                  <a:pt x="3" y="20"/>
                </a:lnTo>
                <a:lnTo>
                  <a:pt x="3" y="20"/>
                </a:lnTo>
                <a:lnTo>
                  <a:pt x="3" y="18"/>
                </a:lnTo>
                <a:lnTo>
                  <a:pt x="6" y="18"/>
                </a:lnTo>
                <a:lnTo>
                  <a:pt x="6" y="16"/>
                </a:lnTo>
                <a:lnTo>
                  <a:pt x="6" y="16"/>
                </a:lnTo>
                <a:lnTo>
                  <a:pt x="6" y="16"/>
                </a:lnTo>
                <a:lnTo>
                  <a:pt x="9" y="15"/>
                </a:lnTo>
                <a:lnTo>
                  <a:pt x="9" y="15"/>
                </a:lnTo>
                <a:lnTo>
                  <a:pt x="9" y="15"/>
                </a:lnTo>
                <a:lnTo>
                  <a:pt x="9" y="13"/>
                </a:lnTo>
                <a:lnTo>
                  <a:pt x="12" y="13"/>
                </a:lnTo>
                <a:lnTo>
                  <a:pt x="12" y="11"/>
                </a:lnTo>
                <a:lnTo>
                  <a:pt x="12" y="11"/>
                </a:lnTo>
                <a:lnTo>
                  <a:pt x="12" y="11"/>
                </a:lnTo>
                <a:lnTo>
                  <a:pt x="15" y="11"/>
                </a:lnTo>
                <a:lnTo>
                  <a:pt x="15" y="9"/>
                </a:lnTo>
                <a:lnTo>
                  <a:pt x="15" y="9"/>
                </a:lnTo>
                <a:lnTo>
                  <a:pt x="17" y="9"/>
                </a:lnTo>
                <a:lnTo>
                  <a:pt x="17" y="7"/>
                </a:lnTo>
                <a:lnTo>
                  <a:pt x="20" y="7"/>
                </a:lnTo>
                <a:lnTo>
                  <a:pt x="20" y="7"/>
                </a:lnTo>
                <a:lnTo>
                  <a:pt x="20" y="7"/>
                </a:lnTo>
                <a:lnTo>
                  <a:pt x="23" y="5"/>
                </a:lnTo>
                <a:lnTo>
                  <a:pt x="23" y="5"/>
                </a:lnTo>
                <a:lnTo>
                  <a:pt x="23" y="5"/>
                </a:lnTo>
                <a:lnTo>
                  <a:pt x="26" y="5"/>
                </a:lnTo>
                <a:lnTo>
                  <a:pt x="26" y="4"/>
                </a:lnTo>
                <a:lnTo>
                  <a:pt x="29" y="4"/>
                </a:lnTo>
                <a:lnTo>
                  <a:pt x="29" y="4"/>
                </a:lnTo>
                <a:lnTo>
                  <a:pt x="29" y="4"/>
                </a:lnTo>
                <a:lnTo>
                  <a:pt x="31" y="4"/>
                </a:lnTo>
                <a:lnTo>
                  <a:pt x="31" y="2"/>
                </a:lnTo>
                <a:lnTo>
                  <a:pt x="31" y="2"/>
                </a:lnTo>
                <a:lnTo>
                  <a:pt x="34" y="2"/>
                </a:lnTo>
                <a:lnTo>
                  <a:pt x="34" y="2"/>
                </a:lnTo>
                <a:lnTo>
                  <a:pt x="37" y="2"/>
                </a:lnTo>
                <a:lnTo>
                  <a:pt x="37" y="2"/>
                </a:lnTo>
                <a:lnTo>
                  <a:pt x="40" y="2"/>
                </a:lnTo>
                <a:lnTo>
                  <a:pt x="40" y="0"/>
                </a:lnTo>
                <a:lnTo>
                  <a:pt x="43" y="0"/>
                </a:lnTo>
                <a:lnTo>
                  <a:pt x="43" y="0"/>
                </a:lnTo>
                <a:lnTo>
                  <a:pt x="46" y="0"/>
                </a:lnTo>
                <a:lnTo>
                  <a:pt x="46" y="0"/>
                </a:lnTo>
                <a:lnTo>
                  <a:pt x="48" y="0"/>
                </a:lnTo>
                <a:lnTo>
                  <a:pt x="48" y="0"/>
                </a:lnTo>
                <a:lnTo>
                  <a:pt x="48" y="0"/>
                </a:lnTo>
                <a:lnTo>
                  <a:pt x="51" y="0"/>
                </a:lnTo>
                <a:lnTo>
                  <a:pt x="54" y="0"/>
                </a:lnTo>
                <a:lnTo>
                  <a:pt x="54" y="0"/>
                </a:lnTo>
                <a:lnTo>
                  <a:pt x="54" y="0"/>
                </a:lnTo>
                <a:lnTo>
                  <a:pt x="57" y="0"/>
                </a:lnTo>
                <a:lnTo>
                  <a:pt x="60" y="0"/>
                </a:lnTo>
                <a:lnTo>
                  <a:pt x="60" y="0"/>
                </a:lnTo>
                <a:lnTo>
                  <a:pt x="60" y="0"/>
                </a:lnTo>
                <a:lnTo>
                  <a:pt x="62" y="0"/>
                </a:lnTo>
                <a:lnTo>
                  <a:pt x="65" y="0"/>
                </a:lnTo>
                <a:lnTo>
                  <a:pt x="65" y="0"/>
                </a:lnTo>
                <a:lnTo>
                  <a:pt x="65" y="0"/>
                </a:lnTo>
                <a:lnTo>
                  <a:pt x="68" y="2"/>
                </a:lnTo>
                <a:lnTo>
                  <a:pt x="68" y="2"/>
                </a:lnTo>
                <a:lnTo>
                  <a:pt x="68" y="2"/>
                </a:lnTo>
                <a:lnTo>
                  <a:pt x="71" y="2"/>
                </a:lnTo>
                <a:lnTo>
                  <a:pt x="74" y="2"/>
                </a:lnTo>
                <a:lnTo>
                  <a:pt x="74" y="2"/>
                </a:lnTo>
                <a:lnTo>
                  <a:pt x="74" y="2"/>
                </a:lnTo>
                <a:lnTo>
                  <a:pt x="77" y="4"/>
                </a:lnTo>
                <a:lnTo>
                  <a:pt x="77" y="4"/>
                </a:lnTo>
                <a:lnTo>
                  <a:pt x="79" y="4"/>
                </a:lnTo>
                <a:lnTo>
                  <a:pt x="79" y="4"/>
                </a:lnTo>
                <a:lnTo>
                  <a:pt x="79" y="4"/>
                </a:lnTo>
                <a:lnTo>
                  <a:pt x="82" y="5"/>
                </a:lnTo>
                <a:lnTo>
                  <a:pt x="85" y="5"/>
                </a:lnTo>
                <a:lnTo>
                  <a:pt x="85" y="5"/>
                </a:lnTo>
                <a:lnTo>
                  <a:pt x="85" y="5"/>
                </a:lnTo>
                <a:lnTo>
                  <a:pt x="88" y="7"/>
                </a:lnTo>
                <a:lnTo>
                  <a:pt x="88" y="7"/>
                </a:lnTo>
                <a:lnTo>
                  <a:pt x="88" y="7"/>
                </a:lnTo>
                <a:lnTo>
                  <a:pt x="88" y="7"/>
                </a:lnTo>
                <a:lnTo>
                  <a:pt x="91" y="9"/>
                </a:lnTo>
                <a:lnTo>
                  <a:pt x="91" y="9"/>
                </a:lnTo>
                <a:lnTo>
                  <a:pt x="91" y="9"/>
                </a:lnTo>
                <a:lnTo>
                  <a:pt x="93" y="11"/>
                </a:lnTo>
                <a:lnTo>
                  <a:pt x="93" y="11"/>
                </a:lnTo>
                <a:lnTo>
                  <a:pt x="96" y="11"/>
                </a:lnTo>
                <a:lnTo>
                  <a:pt x="96" y="11"/>
                </a:lnTo>
                <a:lnTo>
                  <a:pt x="96" y="13"/>
                </a:lnTo>
                <a:lnTo>
                  <a:pt x="96" y="13"/>
                </a:lnTo>
                <a:lnTo>
                  <a:pt x="99" y="15"/>
                </a:lnTo>
                <a:lnTo>
                  <a:pt x="99" y="15"/>
                </a:lnTo>
                <a:lnTo>
                  <a:pt x="99" y="15"/>
                </a:lnTo>
                <a:lnTo>
                  <a:pt x="99" y="16"/>
                </a:lnTo>
                <a:lnTo>
                  <a:pt x="102" y="16"/>
                </a:lnTo>
                <a:lnTo>
                  <a:pt x="102" y="16"/>
                </a:lnTo>
                <a:lnTo>
                  <a:pt x="102" y="18"/>
                </a:lnTo>
                <a:lnTo>
                  <a:pt x="102" y="18"/>
                </a:lnTo>
                <a:lnTo>
                  <a:pt x="105" y="20"/>
                </a:lnTo>
                <a:lnTo>
                  <a:pt x="105" y="20"/>
                </a:lnTo>
                <a:lnTo>
                  <a:pt x="105" y="20"/>
                </a:lnTo>
                <a:lnTo>
                  <a:pt x="105" y="22"/>
                </a:lnTo>
                <a:lnTo>
                  <a:pt x="105" y="24"/>
                </a:lnTo>
                <a:lnTo>
                  <a:pt x="105" y="24"/>
                </a:lnTo>
                <a:lnTo>
                  <a:pt x="105" y="24"/>
                </a:lnTo>
                <a:lnTo>
                  <a:pt x="108" y="26"/>
                </a:lnTo>
                <a:lnTo>
                  <a:pt x="108" y="26"/>
                </a:lnTo>
                <a:lnTo>
                  <a:pt x="108" y="26"/>
                </a:lnTo>
                <a:lnTo>
                  <a:pt x="108" y="27"/>
                </a:lnTo>
                <a:lnTo>
                  <a:pt x="108" y="27"/>
                </a:lnTo>
                <a:lnTo>
                  <a:pt x="108" y="29"/>
                </a:lnTo>
                <a:lnTo>
                  <a:pt x="108" y="29"/>
                </a:lnTo>
                <a:lnTo>
                  <a:pt x="108" y="31"/>
                </a:lnTo>
                <a:lnTo>
                  <a:pt x="108" y="31"/>
                </a:lnTo>
                <a:lnTo>
                  <a:pt x="108" y="33"/>
                </a:lnTo>
                <a:lnTo>
                  <a:pt x="108" y="33"/>
                </a:lnTo>
                <a:lnTo>
                  <a:pt x="108" y="33"/>
                </a:lnTo>
                <a:lnTo>
                  <a:pt x="108" y="35"/>
                </a:lnTo>
                <a:lnTo>
                  <a:pt x="108" y="37"/>
                </a:lnTo>
                <a:lnTo>
                  <a:pt x="108" y="37"/>
                </a:lnTo>
                <a:lnTo>
                  <a:pt x="108" y="37"/>
                </a:lnTo>
                <a:lnTo>
                  <a:pt x="108" y="38"/>
                </a:lnTo>
                <a:lnTo>
                  <a:pt x="108" y="38"/>
                </a:lnTo>
                <a:lnTo>
                  <a:pt x="108" y="38"/>
                </a:lnTo>
                <a:lnTo>
                  <a:pt x="108" y="40"/>
                </a:lnTo>
                <a:lnTo>
                  <a:pt x="105" y="42"/>
                </a:lnTo>
                <a:lnTo>
                  <a:pt x="105" y="42"/>
                </a:lnTo>
                <a:lnTo>
                  <a:pt x="105" y="42"/>
                </a:lnTo>
                <a:lnTo>
                  <a:pt x="105" y="44"/>
                </a:lnTo>
                <a:lnTo>
                  <a:pt x="105" y="44"/>
                </a:lnTo>
                <a:lnTo>
                  <a:pt x="105" y="46"/>
                </a:lnTo>
                <a:lnTo>
                  <a:pt x="105" y="46"/>
                </a:lnTo>
                <a:lnTo>
                  <a:pt x="102" y="46"/>
                </a:lnTo>
                <a:lnTo>
                  <a:pt x="102" y="48"/>
                </a:lnTo>
                <a:lnTo>
                  <a:pt x="102" y="48"/>
                </a:lnTo>
                <a:lnTo>
                  <a:pt x="102" y="48"/>
                </a:lnTo>
                <a:lnTo>
                  <a:pt x="99" y="49"/>
                </a:lnTo>
                <a:lnTo>
                  <a:pt x="99" y="49"/>
                </a:lnTo>
                <a:lnTo>
                  <a:pt x="99" y="51"/>
                </a:lnTo>
                <a:lnTo>
                  <a:pt x="99" y="51"/>
                </a:lnTo>
                <a:lnTo>
                  <a:pt x="96" y="51"/>
                </a:lnTo>
                <a:lnTo>
                  <a:pt x="96" y="53"/>
                </a:lnTo>
                <a:lnTo>
                  <a:pt x="96" y="53"/>
                </a:lnTo>
                <a:lnTo>
                  <a:pt x="96" y="53"/>
                </a:lnTo>
                <a:lnTo>
                  <a:pt x="93" y="55"/>
                </a:lnTo>
                <a:lnTo>
                  <a:pt x="93" y="55"/>
                </a:lnTo>
                <a:lnTo>
                  <a:pt x="91" y="57"/>
                </a:lnTo>
                <a:lnTo>
                  <a:pt x="91" y="57"/>
                </a:lnTo>
                <a:lnTo>
                  <a:pt x="91" y="57"/>
                </a:lnTo>
                <a:lnTo>
                  <a:pt x="88" y="57"/>
                </a:lnTo>
                <a:lnTo>
                  <a:pt x="88" y="59"/>
                </a:lnTo>
                <a:lnTo>
                  <a:pt x="88" y="59"/>
                </a:lnTo>
                <a:lnTo>
                  <a:pt x="88" y="59"/>
                </a:lnTo>
                <a:lnTo>
                  <a:pt x="85" y="59"/>
                </a:lnTo>
                <a:lnTo>
                  <a:pt x="85" y="60"/>
                </a:lnTo>
                <a:lnTo>
                  <a:pt x="85" y="60"/>
                </a:lnTo>
                <a:lnTo>
                  <a:pt x="82" y="60"/>
                </a:lnTo>
                <a:lnTo>
                  <a:pt x="79" y="60"/>
                </a:lnTo>
                <a:lnTo>
                  <a:pt x="79" y="62"/>
                </a:lnTo>
                <a:lnTo>
                  <a:pt x="79" y="62"/>
                </a:lnTo>
                <a:lnTo>
                  <a:pt x="77" y="62"/>
                </a:lnTo>
                <a:lnTo>
                  <a:pt x="77" y="62"/>
                </a:lnTo>
                <a:lnTo>
                  <a:pt x="74" y="62"/>
                </a:lnTo>
                <a:lnTo>
                  <a:pt x="74" y="62"/>
                </a:lnTo>
                <a:lnTo>
                  <a:pt x="74" y="64"/>
                </a:lnTo>
                <a:lnTo>
                  <a:pt x="71" y="64"/>
                </a:lnTo>
                <a:lnTo>
                  <a:pt x="68" y="64"/>
                </a:lnTo>
                <a:lnTo>
                  <a:pt x="68" y="64"/>
                </a:lnTo>
                <a:lnTo>
                  <a:pt x="68" y="64"/>
                </a:lnTo>
                <a:lnTo>
                  <a:pt x="65" y="64"/>
                </a:lnTo>
                <a:lnTo>
                  <a:pt x="65" y="64"/>
                </a:lnTo>
                <a:lnTo>
                  <a:pt x="65" y="64"/>
                </a:lnTo>
                <a:lnTo>
                  <a:pt x="62" y="66"/>
                </a:lnTo>
                <a:lnTo>
                  <a:pt x="60" y="66"/>
                </a:lnTo>
                <a:lnTo>
                  <a:pt x="60" y="66"/>
                </a:lnTo>
                <a:lnTo>
                  <a:pt x="60" y="66"/>
                </a:lnTo>
                <a:lnTo>
                  <a:pt x="57" y="66"/>
                </a:lnTo>
                <a:lnTo>
                  <a:pt x="54" y="66"/>
                </a:lnTo>
                <a:lnTo>
                  <a:pt x="54" y="66"/>
                </a:lnTo>
                <a:lnTo>
                  <a:pt x="54" y="66"/>
                </a:lnTo>
                <a:lnTo>
                  <a:pt x="51" y="66"/>
                </a:lnTo>
                <a:lnTo>
                  <a:pt x="48" y="66"/>
                </a:lnTo>
                <a:lnTo>
                  <a:pt x="48" y="66"/>
                </a:lnTo>
                <a:lnTo>
                  <a:pt x="48" y="66"/>
                </a:lnTo>
                <a:lnTo>
                  <a:pt x="46" y="66"/>
                </a:lnTo>
                <a:lnTo>
                  <a:pt x="46" y="66"/>
                </a:lnTo>
                <a:lnTo>
                  <a:pt x="43" y="64"/>
                </a:lnTo>
                <a:lnTo>
                  <a:pt x="43" y="64"/>
                </a:lnTo>
                <a:lnTo>
                  <a:pt x="40" y="64"/>
                </a:lnTo>
                <a:lnTo>
                  <a:pt x="40" y="64"/>
                </a:lnTo>
                <a:lnTo>
                  <a:pt x="37" y="64"/>
                </a:lnTo>
                <a:lnTo>
                  <a:pt x="37" y="64"/>
                </a:lnTo>
                <a:lnTo>
                  <a:pt x="34" y="64"/>
                </a:lnTo>
                <a:lnTo>
                  <a:pt x="34" y="64"/>
                </a:lnTo>
                <a:lnTo>
                  <a:pt x="31" y="62"/>
                </a:lnTo>
                <a:lnTo>
                  <a:pt x="31" y="62"/>
                </a:lnTo>
                <a:lnTo>
                  <a:pt x="31" y="62"/>
                </a:lnTo>
                <a:lnTo>
                  <a:pt x="29" y="62"/>
                </a:lnTo>
                <a:lnTo>
                  <a:pt x="29" y="62"/>
                </a:lnTo>
                <a:lnTo>
                  <a:pt x="29" y="62"/>
                </a:lnTo>
                <a:lnTo>
                  <a:pt x="26" y="60"/>
                </a:lnTo>
                <a:lnTo>
                  <a:pt x="26" y="60"/>
                </a:lnTo>
                <a:lnTo>
                  <a:pt x="23" y="60"/>
                </a:lnTo>
                <a:lnTo>
                  <a:pt x="23" y="60"/>
                </a:lnTo>
                <a:lnTo>
                  <a:pt x="23" y="59"/>
                </a:lnTo>
                <a:lnTo>
                  <a:pt x="20" y="59"/>
                </a:lnTo>
                <a:lnTo>
                  <a:pt x="20" y="59"/>
                </a:lnTo>
                <a:lnTo>
                  <a:pt x="20" y="59"/>
                </a:lnTo>
                <a:lnTo>
                  <a:pt x="17" y="57"/>
                </a:lnTo>
                <a:lnTo>
                  <a:pt x="17" y="57"/>
                </a:lnTo>
                <a:lnTo>
                  <a:pt x="15" y="57"/>
                </a:lnTo>
                <a:lnTo>
                  <a:pt x="15" y="57"/>
                </a:lnTo>
                <a:lnTo>
                  <a:pt x="15" y="55"/>
                </a:lnTo>
                <a:lnTo>
                  <a:pt x="12" y="55"/>
                </a:lnTo>
                <a:lnTo>
                  <a:pt x="12" y="53"/>
                </a:lnTo>
                <a:lnTo>
                  <a:pt x="12" y="53"/>
                </a:lnTo>
                <a:lnTo>
                  <a:pt x="12" y="53"/>
                </a:lnTo>
                <a:lnTo>
                  <a:pt x="9" y="51"/>
                </a:lnTo>
                <a:lnTo>
                  <a:pt x="9" y="51"/>
                </a:lnTo>
                <a:lnTo>
                  <a:pt x="9" y="51"/>
                </a:lnTo>
                <a:lnTo>
                  <a:pt x="9" y="49"/>
                </a:lnTo>
                <a:lnTo>
                  <a:pt x="6" y="49"/>
                </a:lnTo>
                <a:lnTo>
                  <a:pt x="6" y="48"/>
                </a:lnTo>
                <a:lnTo>
                  <a:pt x="6" y="48"/>
                </a:lnTo>
                <a:lnTo>
                  <a:pt x="6" y="48"/>
                </a:lnTo>
                <a:lnTo>
                  <a:pt x="3" y="46"/>
                </a:lnTo>
                <a:lnTo>
                  <a:pt x="3" y="46"/>
                </a:lnTo>
                <a:lnTo>
                  <a:pt x="3" y="46"/>
                </a:lnTo>
                <a:lnTo>
                  <a:pt x="3" y="44"/>
                </a:lnTo>
                <a:lnTo>
                  <a:pt x="3" y="44"/>
                </a:lnTo>
                <a:lnTo>
                  <a:pt x="0" y="42"/>
                </a:lnTo>
                <a:lnTo>
                  <a:pt x="0" y="42"/>
                </a:lnTo>
                <a:lnTo>
                  <a:pt x="0" y="42"/>
                </a:lnTo>
                <a:lnTo>
                  <a:pt x="0" y="40"/>
                </a:lnTo>
                <a:lnTo>
                  <a:pt x="0" y="38"/>
                </a:lnTo>
                <a:lnTo>
                  <a:pt x="0" y="38"/>
                </a:lnTo>
                <a:lnTo>
                  <a:pt x="0" y="38"/>
                </a:lnTo>
                <a:lnTo>
                  <a:pt x="0" y="37"/>
                </a:lnTo>
                <a:lnTo>
                  <a:pt x="0" y="37"/>
                </a:lnTo>
                <a:lnTo>
                  <a:pt x="0" y="37"/>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 name="Freeform 255"/>
          <p:cNvSpPr/>
          <p:nvPr/>
        </p:nvSpPr>
        <p:spPr bwMode="auto">
          <a:xfrm>
            <a:off x="3612143" y="2290690"/>
            <a:ext cx="146770" cy="95512"/>
          </a:xfrm>
          <a:custGeom>
            <a:avLst/>
            <a:gdLst/>
            <a:ahLst/>
            <a:cxnLst>
              <a:cxn ang="0">
                <a:pos x="110" y="29"/>
              </a:cxn>
              <a:cxn ang="0">
                <a:pos x="107" y="24"/>
              </a:cxn>
              <a:cxn ang="0">
                <a:pos x="104" y="20"/>
              </a:cxn>
              <a:cxn ang="0">
                <a:pos x="101" y="16"/>
              </a:cxn>
              <a:cxn ang="0">
                <a:pos x="98" y="13"/>
              </a:cxn>
              <a:cxn ang="0">
                <a:pos x="95" y="11"/>
              </a:cxn>
              <a:cxn ang="0">
                <a:pos x="90" y="7"/>
              </a:cxn>
              <a:cxn ang="0">
                <a:pos x="84" y="5"/>
              </a:cxn>
              <a:cxn ang="0">
                <a:pos x="81" y="4"/>
              </a:cxn>
              <a:cxn ang="0">
                <a:pos x="73" y="2"/>
              </a:cxn>
              <a:cxn ang="0">
                <a:pos x="67" y="0"/>
              </a:cxn>
              <a:cxn ang="0">
                <a:pos x="59" y="0"/>
              </a:cxn>
              <a:cxn ang="0">
                <a:pos x="53" y="0"/>
              </a:cxn>
              <a:cxn ang="0">
                <a:pos x="48" y="0"/>
              </a:cxn>
              <a:cxn ang="0">
                <a:pos x="39" y="0"/>
              </a:cxn>
              <a:cxn ang="0">
                <a:pos x="34" y="2"/>
              </a:cxn>
              <a:cxn ang="0">
                <a:pos x="28" y="4"/>
              </a:cxn>
              <a:cxn ang="0">
                <a:pos x="22" y="5"/>
              </a:cxn>
              <a:cxn ang="0">
                <a:pos x="17" y="7"/>
              </a:cxn>
              <a:cxn ang="0">
                <a:pos x="14" y="11"/>
              </a:cxn>
              <a:cxn ang="0">
                <a:pos x="11" y="13"/>
              </a:cxn>
              <a:cxn ang="0">
                <a:pos x="5" y="16"/>
              </a:cxn>
              <a:cxn ang="0">
                <a:pos x="3" y="22"/>
              </a:cxn>
              <a:cxn ang="0">
                <a:pos x="3" y="26"/>
              </a:cxn>
              <a:cxn ang="0">
                <a:pos x="0" y="29"/>
              </a:cxn>
              <a:cxn ang="0">
                <a:pos x="0" y="33"/>
              </a:cxn>
              <a:cxn ang="0">
                <a:pos x="3" y="37"/>
              </a:cxn>
              <a:cxn ang="0">
                <a:pos x="3" y="42"/>
              </a:cxn>
              <a:cxn ang="0">
                <a:pos x="5" y="44"/>
              </a:cxn>
              <a:cxn ang="0">
                <a:pos x="8" y="48"/>
              </a:cxn>
              <a:cxn ang="0">
                <a:pos x="11" y="51"/>
              </a:cxn>
              <a:cxn ang="0">
                <a:pos x="17" y="55"/>
              </a:cxn>
              <a:cxn ang="0">
                <a:pos x="19" y="57"/>
              </a:cxn>
              <a:cxn ang="0">
                <a:pos x="25" y="60"/>
              </a:cxn>
              <a:cxn ang="0">
                <a:pos x="31" y="62"/>
              </a:cxn>
              <a:cxn ang="0">
                <a:pos x="39" y="64"/>
              </a:cxn>
              <a:cxn ang="0">
                <a:pos x="45" y="64"/>
              </a:cxn>
              <a:cxn ang="0">
                <a:pos x="50" y="64"/>
              </a:cxn>
              <a:cxn ang="0">
                <a:pos x="59" y="64"/>
              </a:cxn>
              <a:cxn ang="0">
                <a:pos x="65" y="64"/>
              </a:cxn>
              <a:cxn ang="0">
                <a:pos x="70" y="64"/>
              </a:cxn>
              <a:cxn ang="0">
                <a:pos x="79" y="62"/>
              </a:cxn>
              <a:cxn ang="0">
                <a:pos x="84" y="60"/>
              </a:cxn>
              <a:cxn ang="0">
                <a:pos x="90" y="57"/>
              </a:cxn>
              <a:cxn ang="0">
                <a:pos x="93" y="55"/>
              </a:cxn>
              <a:cxn ang="0">
                <a:pos x="98" y="51"/>
              </a:cxn>
              <a:cxn ang="0">
                <a:pos x="101" y="48"/>
              </a:cxn>
              <a:cxn ang="0">
                <a:pos x="104" y="44"/>
              </a:cxn>
              <a:cxn ang="0">
                <a:pos x="107" y="42"/>
              </a:cxn>
              <a:cxn ang="0">
                <a:pos x="107" y="37"/>
              </a:cxn>
              <a:cxn ang="0">
                <a:pos x="110" y="33"/>
              </a:cxn>
            </a:cxnLst>
            <a:rect l="0" t="0" r="r" b="b"/>
            <a:pathLst>
              <a:path w="110" h="64">
                <a:moveTo>
                  <a:pt x="110" y="31"/>
                </a:moveTo>
                <a:lnTo>
                  <a:pt x="110" y="31"/>
                </a:lnTo>
                <a:lnTo>
                  <a:pt x="110" y="29"/>
                </a:lnTo>
                <a:lnTo>
                  <a:pt x="110" y="29"/>
                </a:lnTo>
                <a:lnTo>
                  <a:pt x="110" y="29"/>
                </a:lnTo>
                <a:lnTo>
                  <a:pt x="110" y="27"/>
                </a:lnTo>
                <a:lnTo>
                  <a:pt x="107" y="26"/>
                </a:lnTo>
                <a:lnTo>
                  <a:pt x="107" y="26"/>
                </a:lnTo>
                <a:lnTo>
                  <a:pt x="107" y="26"/>
                </a:lnTo>
                <a:lnTo>
                  <a:pt x="107" y="24"/>
                </a:lnTo>
                <a:lnTo>
                  <a:pt x="107" y="24"/>
                </a:lnTo>
                <a:lnTo>
                  <a:pt x="107" y="22"/>
                </a:lnTo>
                <a:lnTo>
                  <a:pt x="107" y="22"/>
                </a:lnTo>
                <a:lnTo>
                  <a:pt x="107" y="22"/>
                </a:lnTo>
                <a:lnTo>
                  <a:pt x="104" y="20"/>
                </a:lnTo>
                <a:lnTo>
                  <a:pt x="104" y="18"/>
                </a:lnTo>
                <a:lnTo>
                  <a:pt x="104" y="18"/>
                </a:lnTo>
                <a:lnTo>
                  <a:pt x="104" y="18"/>
                </a:lnTo>
                <a:lnTo>
                  <a:pt x="104" y="16"/>
                </a:lnTo>
                <a:lnTo>
                  <a:pt x="101" y="16"/>
                </a:lnTo>
                <a:lnTo>
                  <a:pt x="101" y="16"/>
                </a:lnTo>
                <a:lnTo>
                  <a:pt x="101" y="15"/>
                </a:lnTo>
                <a:lnTo>
                  <a:pt x="101" y="15"/>
                </a:lnTo>
                <a:lnTo>
                  <a:pt x="98" y="13"/>
                </a:lnTo>
                <a:lnTo>
                  <a:pt x="98" y="13"/>
                </a:lnTo>
                <a:lnTo>
                  <a:pt x="98" y="13"/>
                </a:lnTo>
                <a:lnTo>
                  <a:pt x="98" y="11"/>
                </a:lnTo>
                <a:lnTo>
                  <a:pt x="95" y="11"/>
                </a:lnTo>
                <a:lnTo>
                  <a:pt x="95" y="11"/>
                </a:lnTo>
                <a:lnTo>
                  <a:pt x="95" y="11"/>
                </a:lnTo>
                <a:lnTo>
                  <a:pt x="95" y="9"/>
                </a:lnTo>
                <a:lnTo>
                  <a:pt x="93" y="9"/>
                </a:lnTo>
                <a:lnTo>
                  <a:pt x="93" y="9"/>
                </a:lnTo>
                <a:lnTo>
                  <a:pt x="93" y="7"/>
                </a:lnTo>
                <a:lnTo>
                  <a:pt x="90" y="7"/>
                </a:lnTo>
                <a:lnTo>
                  <a:pt x="90" y="7"/>
                </a:lnTo>
                <a:lnTo>
                  <a:pt x="90" y="7"/>
                </a:lnTo>
                <a:lnTo>
                  <a:pt x="87" y="5"/>
                </a:lnTo>
                <a:lnTo>
                  <a:pt x="87" y="5"/>
                </a:lnTo>
                <a:lnTo>
                  <a:pt x="84" y="5"/>
                </a:lnTo>
                <a:lnTo>
                  <a:pt x="84" y="5"/>
                </a:lnTo>
                <a:lnTo>
                  <a:pt x="84" y="4"/>
                </a:lnTo>
                <a:lnTo>
                  <a:pt x="81" y="4"/>
                </a:lnTo>
                <a:lnTo>
                  <a:pt x="81" y="4"/>
                </a:lnTo>
                <a:lnTo>
                  <a:pt x="81" y="4"/>
                </a:lnTo>
                <a:lnTo>
                  <a:pt x="79" y="2"/>
                </a:lnTo>
                <a:lnTo>
                  <a:pt x="79" y="2"/>
                </a:lnTo>
                <a:lnTo>
                  <a:pt x="76" y="2"/>
                </a:lnTo>
                <a:lnTo>
                  <a:pt x="76" y="2"/>
                </a:lnTo>
                <a:lnTo>
                  <a:pt x="73" y="2"/>
                </a:lnTo>
                <a:lnTo>
                  <a:pt x="73" y="2"/>
                </a:lnTo>
                <a:lnTo>
                  <a:pt x="70" y="0"/>
                </a:lnTo>
                <a:lnTo>
                  <a:pt x="70" y="0"/>
                </a:lnTo>
                <a:lnTo>
                  <a:pt x="70" y="0"/>
                </a:lnTo>
                <a:lnTo>
                  <a:pt x="67" y="0"/>
                </a:lnTo>
                <a:lnTo>
                  <a:pt x="65" y="0"/>
                </a:lnTo>
                <a:lnTo>
                  <a:pt x="65" y="0"/>
                </a:lnTo>
                <a:lnTo>
                  <a:pt x="65" y="0"/>
                </a:lnTo>
                <a:lnTo>
                  <a:pt x="62" y="0"/>
                </a:lnTo>
                <a:lnTo>
                  <a:pt x="59" y="0"/>
                </a:lnTo>
                <a:lnTo>
                  <a:pt x="59" y="0"/>
                </a:lnTo>
                <a:lnTo>
                  <a:pt x="59" y="0"/>
                </a:lnTo>
                <a:lnTo>
                  <a:pt x="56" y="0"/>
                </a:lnTo>
                <a:lnTo>
                  <a:pt x="53" y="0"/>
                </a:lnTo>
                <a:lnTo>
                  <a:pt x="53" y="0"/>
                </a:lnTo>
                <a:lnTo>
                  <a:pt x="53" y="0"/>
                </a:lnTo>
                <a:lnTo>
                  <a:pt x="50" y="0"/>
                </a:lnTo>
                <a:lnTo>
                  <a:pt x="50" y="0"/>
                </a:lnTo>
                <a:lnTo>
                  <a:pt x="50" y="0"/>
                </a:lnTo>
                <a:lnTo>
                  <a:pt x="48" y="0"/>
                </a:lnTo>
                <a:lnTo>
                  <a:pt x="45" y="0"/>
                </a:lnTo>
                <a:lnTo>
                  <a:pt x="45" y="0"/>
                </a:lnTo>
                <a:lnTo>
                  <a:pt x="45" y="0"/>
                </a:lnTo>
                <a:lnTo>
                  <a:pt x="42" y="0"/>
                </a:lnTo>
                <a:lnTo>
                  <a:pt x="39" y="0"/>
                </a:lnTo>
                <a:lnTo>
                  <a:pt x="39" y="0"/>
                </a:lnTo>
                <a:lnTo>
                  <a:pt x="39" y="0"/>
                </a:lnTo>
                <a:lnTo>
                  <a:pt x="36" y="2"/>
                </a:lnTo>
                <a:lnTo>
                  <a:pt x="36" y="2"/>
                </a:lnTo>
                <a:lnTo>
                  <a:pt x="34" y="2"/>
                </a:lnTo>
                <a:lnTo>
                  <a:pt x="34" y="2"/>
                </a:lnTo>
                <a:lnTo>
                  <a:pt x="31" y="2"/>
                </a:lnTo>
                <a:lnTo>
                  <a:pt x="31" y="2"/>
                </a:lnTo>
                <a:lnTo>
                  <a:pt x="28" y="4"/>
                </a:lnTo>
                <a:lnTo>
                  <a:pt x="28" y="4"/>
                </a:lnTo>
                <a:lnTo>
                  <a:pt x="28" y="4"/>
                </a:lnTo>
                <a:lnTo>
                  <a:pt x="25" y="4"/>
                </a:lnTo>
                <a:lnTo>
                  <a:pt x="25" y="5"/>
                </a:lnTo>
                <a:lnTo>
                  <a:pt x="25" y="5"/>
                </a:lnTo>
                <a:lnTo>
                  <a:pt x="22" y="5"/>
                </a:lnTo>
                <a:lnTo>
                  <a:pt x="22" y="5"/>
                </a:lnTo>
                <a:lnTo>
                  <a:pt x="19" y="7"/>
                </a:lnTo>
                <a:lnTo>
                  <a:pt x="19" y="7"/>
                </a:lnTo>
                <a:lnTo>
                  <a:pt x="19" y="7"/>
                </a:lnTo>
                <a:lnTo>
                  <a:pt x="17" y="7"/>
                </a:lnTo>
                <a:lnTo>
                  <a:pt x="17" y="9"/>
                </a:lnTo>
                <a:lnTo>
                  <a:pt x="17" y="9"/>
                </a:lnTo>
                <a:lnTo>
                  <a:pt x="14" y="9"/>
                </a:lnTo>
                <a:lnTo>
                  <a:pt x="14" y="11"/>
                </a:lnTo>
                <a:lnTo>
                  <a:pt x="14" y="11"/>
                </a:lnTo>
                <a:lnTo>
                  <a:pt x="14" y="11"/>
                </a:lnTo>
                <a:lnTo>
                  <a:pt x="11" y="11"/>
                </a:lnTo>
                <a:lnTo>
                  <a:pt x="11" y="13"/>
                </a:lnTo>
                <a:lnTo>
                  <a:pt x="11" y="13"/>
                </a:lnTo>
                <a:lnTo>
                  <a:pt x="11" y="13"/>
                </a:lnTo>
                <a:lnTo>
                  <a:pt x="8" y="15"/>
                </a:lnTo>
                <a:lnTo>
                  <a:pt x="8" y="15"/>
                </a:lnTo>
                <a:lnTo>
                  <a:pt x="8" y="16"/>
                </a:lnTo>
                <a:lnTo>
                  <a:pt x="8" y="16"/>
                </a:lnTo>
                <a:lnTo>
                  <a:pt x="5" y="16"/>
                </a:lnTo>
                <a:lnTo>
                  <a:pt x="5" y="18"/>
                </a:lnTo>
                <a:lnTo>
                  <a:pt x="5" y="18"/>
                </a:lnTo>
                <a:lnTo>
                  <a:pt x="5" y="18"/>
                </a:lnTo>
                <a:lnTo>
                  <a:pt x="5" y="20"/>
                </a:lnTo>
                <a:lnTo>
                  <a:pt x="3" y="22"/>
                </a:lnTo>
                <a:lnTo>
                  <a:pt x="3" y="22"/>
                </a:lnTo>
                <a:lnTo>
                  <a:pt x="3" y="22"/>
                </a:lnTo>
                <a:lnTo>
                  <a:pt x="3" y="24"/>
                </a:lnTo>
                <a:lnTo>
                  <a:pt x="3" y="24"/>
                </a:lnTo>
                <a:lnTo>
                  <a:pt x="3" y="26"/>
                </a:lnTo>
                <a:lnTo>
                  <a:pt x="3" y="26"/>
                </a:lnTo>
                <a:lnTo>
                  <a:pt x="3" y="26"/>
                </a:lnTo>
                <a:lnTo>
                  <a:pt x="0" y="27"/>
                </a:lnTo>
                <a:lnTo>
                  <a:pt x="0" y="29"/>
                </a:lnTo>
                <a:lnTo>
                  <a:pt x="0" y="29"/>
                </a:lnTo>
                <a:lnTo>
                  <a:pt x="0" y="29"/>
                </a:lnTo>
                <a:lnTo>
                  <a:pt x="0" y="31"/>
                </a:lnTo>
                <a:lnTo>
                  <a:pt x="0" y="31"/>
                </a:lnTo>
                <a:lnTo>
                  <a:pt x="0" y="31"/>
                </a:lnTo>
                <a:lnTo>
                  <a:pt x="0" y="33"/>
                </a:lnTo>
                <a:lnTo>
                  <a:pt x="0" y="35"/>
                </a:lnTo>
                <a:lnTo>
                  <a:pt x="0" y="35"/>
                </a:lnTo>
                <a:lnTo>
                  <a:pt x="0" y="35"/>
                </a:lnTo>
                <a:lnTo>
                  <a:pt x="0" y="37"/>
                </a:lnTo>
                <a:lnTo>
                  <a:pt x="3" y="37"/>
                </a:lnTo>
                <a:lnTo>
                  <a:pt x="3" y="38"/>
                </a:lnTo>
                <a:lnTo>
                  <a:pt x="3" y="38"/>
                </a:lnTo>
                <a:lnTo>
                  <a:pt x="3" y="40"/>
                </a:lnTo>
                <a:lnTo>
                  <a:pt x="3" y="40"/>
                </a:lnTo>
                <a:lnTo>
                  <a:pt x="3" y="42"/>
                </a:lnTo>
                <a:lnTo>
                  <a:pt x="3" y="42"/>
                </a:lnTo>
                <a:lnTo>
                  <a:pt x="3" y="42"/>
                </a:lnTo>
                <a:lnTo>
                  <a:pt x="5" y="44"/>
                </a:lnTo>
                <a:lnTo>
                  <a:pt x="5" y="44"/>
                </a:lnTo>
                <a:lnTo>
                  <a:pt x="5" y="44"/>
                </a:lnTo>
                <a:lnTo>
                  <a:pt x="5" y="46"/>
                </a:lnTo>
                <a:lnTo>
                  <a:pt x="5" y="46"/>
                </a:lnTo>
                <a:lnTo>
                  <a:pt x="8" y="48"/>
                </a:lnTo>
                <a:lnTo>
                  <a:pt x="8" y="48"/>
                </a:lnTo>
                <a:lnTo>
                  <a:pt x="8" y="48"/>
                </a:lnTo>
                <a:lnTo>
                  <a:pt x="8" y="49"/>
                </a:lnTo>
                <a:lnTo>
                  <a:pt x="11" y="49"/>
                </a:lnTo>
                <a:lnTo>
                  <a:pt x="11" y="49"/>
                </a:lnTo>
                <a:lnTo>
                  <a:pt x="11" y="51"/>
                </a:lnTo>
                <a:lnTo>
                  <a:pt x="11" y="51"/>
                </a:lnTo>
                <a:lnTo>
                  <a:pt x="14" y="53"/>
                </a:lnTo>
                <a:lnTo>
                  <a:pt x="14" y="53"/>
                </a:lnTo>
                <a:lnTo>
                  <a:pt x="14" y="53"/>
                </a:lnTo>
                <a:lnTo>
                  <a:pt x="14" y="55"/>
                </a:lnTo>
                <a:lnTo>
                  <a:pt x="17" y="55"/>
                </a:lnTo>
                <a:lnTo>
                  <a:pt x="17" y="55"/>
                </a:lnTo>
                <a:lnTo>
                  <a:pt x="17" y="57"/>
                </a:lnTo>
                <a:lnTo>
                  <a:pt x="19" y="57"/>
                </a:lnTo>
                <a:lnTo>
                  <a:pt x="19" y="57"/>
                </a:lnTo>
                <a:lnTo>
                  <a:pt x="19" y="57"/>
                </a:lnTo>
                <a:lnTo>
                  <a:pt x="22" y="59"/>
                </a:lnTo>
                <a:lnTo>
                  <a:pt x="22" y="59"/>
                </a:lnTo>
                <a:lnTo>
                  <a:pt x="25" y="59"/>
                </a:lnTo>
                <a:lnTo>
                  <a:pt x="25" y="59"/>
                </a:lnTo>
                <a:lnTo>
                  <a:pt x="25" y="60"/>
                </a:lnTo>
                <a:lnTo>
                  <a:pt x="28" y="60"/>
                </a:lnTo>
                <a:lnTo>
                  <a:pt x="28" y="60"/>
                </a:lnTo>
                <a:lnTo>
                  <a:pt x="28" y="60"/>
                </a:lnTo>
                <a:lnTo>
                  <a:pt x="31" y="62"/>
                </a:lnTo>
                <a:lnTo>
                  <a:pt x="31" y="62"/>
                </a:lnTo>
                <a:lnTo>
                  <a:pt x="34" y="62"/>
                </a:lnTo>
                <a:lnTo>
                  <a:pt x="34" y="62"/>
                </a:lnTo>
                <a:lnTo>
                  <a:pt x="36" y="62"/>
                </a:lnTo>
                <a:lnTo>
                  <a:pt x="36" y="62"/>
                </a:lnTo>
                <a:lnTo>
                  <a:pt x="39" y="64"/>
                </a:lnTo>
                <a:lnTo>
                  <a:pt x="39" y="64"/>
                </a:lnTo>
                <a:lnTo>
                  <a:pt x="39" y="64"/>
                </a:lnTo>
                <a:lnTo>
                  <a:pt x="42" y="64"/>
                </a:lnTo>
                <a:lnTo>
                  <a:pt x="45" y="64"/>
                </a:lnTo>
                <a:lnTo>
                  <a:pt x="45" y="64"/>
                </a:lnTo>
                <a:lnTo>
                  <a:pt x="45" y="64"/>
                </a:lnTo>
                <a:lnTo>
                  <a:pt x="48" y="64"/>
                </a:lnTo>
                <a:lnTo>
                  <a:pt x="50" y="64"/>
                </a:lnTo>
                <a:lnTo>
                  <a:pt x="50" y="64"/>
                </a:lnTo>
                <a:lnTo>
                  <a:pt x="50" y="64"/>
                </a:lnTo>
                <a:lnTo>
                  <a:pt x="53" y="64"/>
                </a:lnTo>
                <a:lnTo>
                  <a:pt x="53" y="64"/>
                </a:lnTo>
                <a:lnTo>
                  <a:pt x="53" y="64"/>
                </a:lnTo>
                <a:lnTo>
                  <a:pt x="56" y="64"/>
                </a:lnTo>
                <a:lnTo>
                  <a:pt x="59" y="64"/>
                </a:lnTo>
                <a:lnTo>
                  <a:pt x="59" y="64"/>
                </a:lnTo>
                <a:lnTo>
                  <a:pt x="59" y="64"/>
                </a:lnTo>
                <a:lnTo>
                  <a:pt x="62" y="64"/>
                </a:lnTo>
                <a:lnTo>
                  <a:pt x="65" y="64"/>
                </a:lnTo>
                <a:lnTo>
                  <a:pt x="65" y="64"/>
                </a:lnTo>
                <a:lnTo>
                  <a:pt x="65" y="64"/>
                </a:lnTo>
                <a:lnTo>
                  <a:pt x="67" y="64"/>
                </a:lnTo>
                <a:lnTo>
                  <a:pt x="70" y="64"/>
                </a:lnTo>
                <a:lnTo>
                  <a:pt x="70" y="64"/>
                </a:lnTo>
                <a:lnTo>
                  <a:pt x="70" y="64"/>
                </a:lnTo>
                <a:lnTo>
                  <a:pt x="73" y="62"/>
                </a:lnTo>
                <a:lnTo>
                  <a:pt x="73" y="62"/>
                </a:lnTo>
                <a:lnTo>
                  <a:pt x="76" y="62"/>
                </a:lnTo>
                <a:lnTo>
                  <a:pt x="76" y="62"/>
                </a:lnTo>
                <a:lnTo>
                  <a:pt x="79" y="62"/>
                </a:lnTo>
                <a:lnTo>
                  <a:pt x="79" y="62"/>
                </a:lnTo>
                <a:lnTo>
                  <a:pt x="81" y="60"/>
                </a:lnTo>
                <a:lnTo>
                  <a:pt x="81" y="60"/>
                </a:lnTo>
                <a:lnTo>
                  <a:pt x="81" y="60"/>
                </a:lnTo>
                <a:lnTo>
                  <a:pt x="84" y="60"/>
                </a:lnTo>
                <a:lnTo>
                  <a:pt x="84" y="59"/>
                </a:lnTo>
                <a:lnTo>
                  <a:pt x="84" y="59"/>
                </a:lnTo>
                <a:lnTo>
                  <a:pt x="87" y="59"/>
                </a:lnTo>
                <a:lnTo>
                  <a:pt x="87" y="59"/>
                </a:lnTo>
                <a:lnTo>
                  <a:pt x="90" y="57"/>
                </a:lnTo>
                <a:lnTo>
                  <a:pt x="90" y="57"/>
                </a:lnTo>
                <a:lnTo>
                  <a:pt x="90" y="57"/>
                </a:lnTo>
                <a:lnTo>
                  <a:pt x="93" y="57"/>
                </a:lnTo>
                <a:lnTo>
                  <a:pt x="93" y="55"/>
                </a:lnTo>
                <a:lnTo>
                  <a:pt x="93" y="55"/>
                </a:lnTo>
                <a:lnTo>
                  <a:pt x="95" y="55"/>
                </a:lnTo>
                <a:lnTo>
                  <a:pt x="95" y="53"/>
                </a:lnTo>
                <a:lnTo>
                  <a:pt x="95" y="53"/>
                </a:lnTo>
                <a:lnTo>
                  <a:pt x="95" y="53"/>
                </a:lnTo>
                <a:lnTo>
                  <a:pt x="98" y="51"/>
                </a:lnTo>
                <a:lnTo>
                  <a:pt x="98" y="51"/>
                </a:lnTo>
                <a:lnTo>
                  <a:pt x="98" y="49"/>
                </a:lnTo>
                <a:lnTo>
                  <a:pt x="98" y="49"/>
                </a:lnTo>
                <a:lnTo>
                  <a:pt x="101" y="49"/>
                </a:lnTo>
                <a:lnTo>
                  <a:pt x="101" y="48"/>
                </a:lnTo>
                <a:lnTo>
                  <a:pt x="101" y="48"/>
                </a:lnTo>
                <a:lnTo>
                  <a:pt x="101" y="48"/>
                </a:lnTo>
                <a:lnTo>
                  <a:pt x="104" y="46"/>
                </a:lnTo>
                <a:lnTo>
                  <a:pt x="104" y="46"/>
                </a:lnTo>
                <a:lnTo>
                  <a:pt x="104" y="44"/>
                </a:lnTo>
                <a:lnTo>
                  <a:pt x="104" y="44"/>
                </a:lnTo>
                <a:lnTo>
                  <a:pt x="104" y="44"/>
                </a:lnTo>
                <a:lnTo>
                  <a:pt x="107" y="42"/>
                </a:lnTo>
                <a:lnTo>
                  <a:pt x="107" y="42"/>
                </a:lnTo>
                <a:lnTo>
                  <a:pt x="107" y="42"/>
                </a:lnTo>
                <a:lnTo>
                  <a:pt x="107" y="40"/>
                </a:lnTo>
                <a:lnTo>
                  <a:pt x="107" y="40"/>
                </a:lnTo>
                <a:lnTo>
                  <a:pt x="107" y="38"/>
                </a:lnTo>
                <a:lnTo>
                  <a:pt x="107" y="38"/>
                </a:lnTo>
                <a:lnTo>
                  <a:pt x="107" y="37"/>
                </a:lnTo>
                <a:lnTo>
                  <a:pt x="110" y="37"/>
                </a:lnTo>
                <a:lnTo>
                  <a:pt x="110" y="35"/>
                </a:lnTo>
                <a:lnTo>
                  <a:pt x="110" y="35"/>
                </a:lnTo>
                <a:lnTo>
                  <a:pt x="110" y="35"/>
                </a:lnTo>
                <a:lnTo>
                  <a:pt x="110" y="33"/>
                </a:lnTo>
                <a:lnTo>
                  <a:pt x="110" y="31"/>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 name="Freeform 256"/>
          <p:cNvSpPr/>
          <p:nvPr/>
        </p:nvSpPr>
        <p:spPr bwMode="auto">
          <a:xfrm>
            <a:off x="3612143" y="2107128"/>
            <a:ext cx="146770" cy="98496"/>
          </a:xfrm>
          <a:custGeom>
            <a:avLst/>
            <a:gdLst/>
            <a:ahLst/>
            <a:cxnLst>
              <a:cxn ang="0">
                <a:pos x="0" y="29"/>
              </a:cxn>
              <a:cxn ang="0">
                <a:pos x="3" y="26"/>
              </a:cxn>
              <a:cxn ang="0">
                <a:pos x="5" y="22"/>
              </a:cxn>
              <a:cxn ang="0">
                <a:pos x="8" y="18"/>
              </a:cxn>
              <a:cxn ang="0">
                <a:pos x="11" y="15"/>
              </a:cxn>
              <a:cxn ang="0">
                <a:pos x="14" y="11"/>
              </a:cxn>
              <a:cxn ang="0">
                <a:pos x="19" y="9"/>
              </a:cxn>
              <a:cxn ang="0">
                <a:pos x="25" y="6"/>
              </a:cxn>
              <a:cxn ang="0">
                <a:pos x="28" y="4"/>
              </a:cxn>
              <a:cxn ang="0">
                <a:pos x="36" y="2"/>
              </a:cxn>
              <a:cxn ang="0">
                <a:pos x="42" y="2"/>
              </a:cxn>
              <a:cxn ang="0">
                <a:pos x="50" y="0"/>
              </a:cxn>
              <a:cxn ang="0">
                <a:pos x="53" y="0"/>
              </a:cxn>
              <a:cxn ang="0">
                <a:pos x="62" y="0"/>
              </a:cxn>
              <a:cxn ang="0">
                <a:pos x="70" y="2"/>
              </a:cxn>
              <a:cxn ang="0">
                <a:pos x="76" y="4"/>
              </a:cxn>
              <a:cxn ang="0">
                <a:pos x="81" y="4"/>
              </a:cxn>
              <a:cxn ang="0">
                <a:pos x="87" y="7"/>
              </a:cxn>
              <a:cxn ang="0">
                <a:pos x="93" y="9"/>
              </a:cxn>
              <a:cxn ang="0">
                <a:pos x="95" y="13"/>
              </a:cxn>
              <a:cxn ang="0">
                <a:pos x="98" y="15"/>
              </a:cxn>
              <a:cxn ang="0">
                <a:pos x="104" y="18"/>
              </a:cxn>
              <a:cxn ang="0">
                <a:pos x="107" y="22"/>
              </a:cxn>
              <a:cxn ang="0">
                <a:pos x="107" y="26"/>
              </a:cxn>
              <a:cxn ang="0">
                <a:pos x="110" y="29"/>
              </a:cxn>
              <a:cxn ang="0">
                <a:pos x="110" y="35"/>
              </a:cxn>
              <a:cxn ang="0">
                <a:pos x="107" y="39"/>
              </a:cxn>
              <a:cxn ang="0">
                <a:pos x="107" y="42"/>
              </a:cxn>
              <a:cxn ang="0">
                <a:pos x="104" y="46"/>
              </a:cxn>
              <a:cxn ang="0">
                <a:pos x="101" y="50"/>
              </a:cxn>
              <a:cxn ang="0">
                <a:pos x="98" y="53"/>
              </a:cxn>
              <a:cxn ang="0">
                <a:pos x="93" y="57"/>
              </a:cxn>
              <a:cxn ang="0">
                <a:pos x="90" y="59"/>
              </a:cxn>
              <a:cxn ang="0">
                <a:pos x="84" y="61"/>
              </a:cxn>
              <a:cxn ang="0">
                <a:pos x="79" y="62"/>
              </a:cxn>
              <a:cxn ang="0">
                <a:pos x="70" y="64"/>
              </a:cxn>
              <a:cxn ang="0">
                <a:pos x="65" y="66"/>
              </a:cxn>
              <a:cxn ang="0">
                <a:pos x="59" y="66"/>
              </a:cxn>
              <a:cxn ang="0">
                <a:pos x="50" y="66"/>
              </a:cxn>
              <a:cxn ang="0">
                <a:pos x="45" y="66"/>
              </a:cxn>
              <a:cxn ang="0">
                <a:pos x="39" y="64"/>
              </a:cxn>
              <a:cxn ang="0">
                <a:pos x="31" y="62"/>
              </a:cxn>
              <a:cxn ang="0">
                <a:pos x="25" y="61"/>
              </a:cxn>
              <a:cxn ang="0">
                <a:pos x="19" y="59"/>
              </a:cxn>
              <a:cxn ang="0">
                <a:pos x="17" y="57"/>
              </a:cxn>
              <a:cxn ang="0">
                <a:pos x="11" y="53"/>
              </a:cxn>
              <a:cxn ang="0">
                <a:pos x="8" y="50"/>
              </a:cxn>
              <a:cxn ang="0">
                <a:pos x="5" y="46"/>
              </a:cxn>
              <a:cxn ang="0">
                <a:pos x="3" y="42"/>
              </a:cxn>
              <a:cxn ang="0">
                <a:pos x="3" y="39"/>
              </a:cxn>
              <a:cxn ang="0">
                <a:pos x="0" y="35"/>
              </a:cxn>
            </a:cxnLst>
            <a:rect l="0" t="0" r="r" b="b"/>
            <a:pathLst>
              <a:path w="110" h="66">
                <a:moveTo>
                  <a:pt x="0" y="33"/>
                </a:moveTo>
                <a:lnTo>
                  <a:pt x="0" y="31"/>
                </a:lnTo>
                <a:lnTo>
                  <a:pt x="0" y="31"/>
                </a:lnTo>
                <a:lnTo>
                  <a:pt x="0" y="29"/>
                </a:lnTo>
                <a:lnTo>
                  <a:pt x="0" y="29"/>
                </a:lnTo>
                <a:lnTo>
                  <a:pt x="0" y="29"/>
                </a:lnTo>
                <a:lnTo>
                  <a:pt x="3" y="28"/>
                </a:lnTo>
                <a:lnTo>
                  <a:pt x="3" y="26"/>
                </a:lnTo>
                <a:lnTo>
                  <a:pt x="3" y="26"/>
                </a:lnTo>
                <a:lnTo>
                  <a:pt x="3" y="26"/>
                </a:lnTo>
                <a:lnTo>
                  <a:pt x="3" y="24"/>
                </a:lnTo>
                <a:lnTo>
                  <a:pt x="3" y="24"/>
                </a:lnTo>
                <a:lnTo>
                  <a:pt x="3" y="24"/>
                </a:lnTo>
                <a:lnTo>
                  <a:pt x="3" y="22"/>
                </a:lnTo>
                <a:lnTo>
                  <a:pt x="5" y="22"/>
                </a:lnTo>
                <a:lnTo>
                  <a:pt x="5" y="20"/>
                </a:lnTo>
                <a:lnTo>
                  <a:pt x="5" y="20"/>
                </a:lnTo>
                <a:lnTo>
                  <a:pt x="5" y="20"/>
                </a:lnTo>
                <a:lnTo>
                  <a:pt x="5" y="18"/>
                </a:lnTo>
                <a:lnTo>
                  <a:pt x="8" y="18"/>
                </a:lnTo>
                <a:lnTo>
                  <a:pt x="8" y="18"/>
                </a:lnTo>
                <a:lnTo>
                  <a:pt x="8" y="17"/>
                </a:lnTo>
                <a:lnTo>
                  <a:pt x="8" y="17"/>
                </a:lnTo>
                <a:lnTo>
                  <a:pt x="11" y="15"/>
                </a:lnTo>
                <a:lnTo>
                  <a:pt x="11" y="15"/>
                </a:lnTo>
                <a:lnTo>
                  <a:pt x="11" y="15"/>
                </a:lnTo>
                <a:lnTo>
                  <a:pt x="11" y="13"/>
                </a:lnTo>
                <a:lnTo>
                  <a:pt x="14" y="13"/>
                </a:lnTo>
                <a:lnTo>
                  <a:pt x="14" y="13"/>
                </a:lnTo>
                <a:lnTo>
                  <a:pt x="14" y="11"/>
                </a:lnTo>
                <a:lnTo>
                  <a:pt x="14" y="11"/>
                </a:lnTo>
                <a:lnTo>
                  <a:pt x="17" y="9"/>
                </a:lnTo>
                <a:lnTo>
                  <a:pt x="17" y="9"/>
                </a:lnTo>
                <a:lnTo>
                  <a:pt x="17" y="9"/>
                </a:lnTo>
                <a:lnTo>
                  <a:pt x="19" y="9"/>
                </a:lnTo>
                <a:lnTo>
                  <a:pt x="19" y="7"/>
                </a:lnTo>
                <a:lnTo>
                  <a:pt x="19" y="7"/>
                </a:lnTo>
                <a:lnTo>
                  <a:pt x="22" y="7"/>
                </a:lnTo>
                <a:lnTo>
                  <a:pt x="22" y="7"/>
                </a:lnTo>
                <a:lnTo>
                  <a:pt x="25" y="6"/>
                </a:lnTo>
                <a:lnTo>
                  <a:pt x="25" y="6"/>
                </a:lnTo>
                <a:lnTo>
                  <a:pt x="25" y="6"/>
                </a:lnTo>
                <a:lnTo>
                  <a:pt x="28" y="6"/>
                </a:lnTo>
                <a:lnTo>
                  <a:pt x="28" y="4"/>
                </a:lnTo>
                <a:lnTo>
                  <a:pt x="28" y="4"/>
                </a:lnTo>
                <a:lnTo>
                  <a:pt x="31" y="4"/>
                </a:lnTo>
                <a:lnTo>
                  <a:pt x="31" y="4"/>
                </a:lnTo>
                <a:lnTo>
                  <a:pt x="34" y="4"/>
                </a:lnTo>
                <a:lnTo>
                  <a:pt x="34" y="4"/>
                </a:lnTo>
                <a:lnTo>
                  <a:pt x="36" y="2"/>
                </a:lnTo>
                <a:lnTo>
                  <a:pt x="36" y="2"/>
                </a:lnTo>
                <a:lnTo>
                  <a:pt x="39" y="2"/>
                </a:lnTo>
                <a:lnTo>
                  <a:pt x="39" y="2"/>
                </a:lnTo>
                <a:lnTo>
                  <a:pt x="39" y="2"/>
                </a:lnTo>
                <a:lnTo>
                  <a:pt x="42" y="2"/>
                </a:lnTo>
                <a:lnTo>
                  <a:pt x="45" y="2"/>
                </a:lnTo>
                <a:lnTo>
                  <a:pt x="45" y="2"/>
                </a:lnTo>
                <a:lnTo>
                  <a:pt x="45" y="0"/>
                </a:lnTo>
                <a:lnTo>
                  <a:pt x="48" y="0"/>
                </a:lnTo>
                <a:lnTo>
                  <a:pt x="50" y="0"/>
                </a:lnTo>
                <a:lnTo>
                  <a:pt x="50" y="0"/>
                </a:lnTo>
                <a:lnTo>
                  <a:pt x="50" y="0"/>
                </a:lnTo>
                <a:lnTo>
                  <a:pt x="53" y="0"/>
                </a:lnTo>
                <a:lnTo>
                  <a:pt x="53" y="0"/>
                </a:lnTo>
                <a:lnTo>
                  <a:pt x="53" y="0"/>
                </a:lnTo>
                <a:lnTo>
                  <a:pt x="56" y="0"/>
                </a:lnTo>
                <a:lnTo>
                  <a:pt x="59" y="0"/>
                </a:lnTo>
                <a:lnTo>
                  <a:pt x="59" y="0"/>
                </a:lnTo>
                <a:lnTo>
                  <a:pt x="59" y="0"/>
                </a:lnTo>
                <a:lnTo>
                  <a:pt x="62" y="0"/>
                </a:lnTo>
                <a:lnTo>
                  <a:pt x="65" y="0"/>
                </a:lnTo>
                <a:lnTo>
                  <a:pt x="65" y="2"/>
                </a:lnTo>
                <a:lnTo>
                  <a:pt x="65" y="2"/>
                </a:lnTo>
                <a:lnTo>
                  <a:pt x="67" y="2"/>
                </a:lnTo>
                <a:lnTo>
                  <a:pt x="70" y="2"/>
                </a:lnTo>
                <a:lnTo>
                  <a:pt x="70" y="2"/>
                </a:lnTo>
                <a:lnTo>
                  <a:pt x="70" y="2"/>
                </a:lnTo>
                <a:lnTo>
                  <a:pt x="73" y="2"/>
                </a:lnTo>
                <a:lnTo>
                  <a:pt x="73" y="2"/>
                </a:lnTo>
                <a:lnTo>
                  <a:pt x="76" y="4"/>
                </a:lnTo>
                <a:lnTo>
                  <a:pt x="76" y="4"/>
                </a:lnTo>
                <a:lnTo>
                  <a:pt x="79" y="4"/>
                </a:lnTo>
                <a:lnTo>
                  <a:pt x="79" y="4"/>
                </a:lnTo>
                <a:lnTo>
                  <a:pt x="81" y="4"/>
                </a:lnTo>
                <a:lnTo>
                  <a:pt x="81" y="4"/>
                </a:lnTo>
                <a:lnTo>
                  <a:pt x="81" y="6"/>
                </a:lnTo>
                <a:lnTo>
                  <a:pt x="84" y="6"/>
                </a:lnTo>
                <a:lnTo>
                  <a:pt x="84" y="6"/>
                </a:lnTo>
                <a:lnTo>
                  <a:pt x="84" y="6"/>
                </a:lnTo>
                <a:lnTo>
                  <a:pt x="87" y="7"/>
                </a:lnTo>
                <a:lnTo>
                  <a:pt x="87" y="7"/>
                </a:lnTo>
                <a:lnTo>
                  <a:pt x="90" y="7"/>
                </a:lnTo>
                <a:lnTo>
                  <a:pt x="90" y="7"/>
                </a:lnTo>
                <a:lnTo>
                  <a:pt x="90" y="9"/>
                </a:lnTo>
                <a:lnTo>
                  <a:pt x="93" y="9"/>
                </a:lnTo>
                <a:lnTo>
                  <a:pt x="93" y="9"/>
                </a:lnTo>
                <a:lnTo>
                  <a:pt x="93" y="9"/>
                </a:lnTo>
                <a:lnTo>
                  <a:pt x="95"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7" y="22"/>
                </a:lnTo>
                <a:lnTo>
                  <a:pt x="107" y="24"/>
                </a:lnTo>
                <a:lnTo>
                  <a:pt x="107" y="24"/>
                </a:lnTo>
                <a:lnTo>
                  <a:pt x="107" y="24"/>
                </a:lnTo>
                <a:lnTo>
                  <a:pt x="107" y="26"/>
                </a:lnTo>
                <a:lnTo>
                  <a:pt x="107" y="26"/>
                </a:lnTo>
                <a:lnTo>
                  <a:pt x="107" y="26"/>
                </a:lnTo>
                <a:lnTo>
                  <a:pt x="107" y="28"/>
                </a:lnTo>
                <a:lnTo>
                  <a:pt x="110" y="29"/>
                </a:lnTo>
                <a:lnTo>
                  <a:pt x="110" y="29"/>
                </a:lnTo>
                <a:lnTo>
                  <a:pt x="110" y="29"/>
                </a:lnTo>
                <a:lnTo>
                  <a:pt x="110" y="31"/>
                </a:lnTo>
                <a:lnTo>
                  <a:pt x="110" y="31"/>
                </a:lnTo>
                <a:lnTo>
                  <a:pt x="110" y="33"/>
                </a:lnTo>
                <a:lnTo>
                  <a:pt x="110" y="33"/>
                </a:lnTo>
                <a:lnTo>
                  <a:pt x="110" y="35"/>
                </a:lnTo>
                <a:lnTo>
                  <a:pt x="110" y="35"/>
                </a:lnTo>
                <a:lnTo>
                  <a:pt x="110" y="37"/>
                </a:lnTo>
                <a:lnTo>
                  <a:pt x="110" y="37"/>
                </a:lnTo>
                <a:lnTo>
                  <a:pt x="110" y="39"/>
                </a:lnTo>
                <a:lnTo>
                  <a:pt x="107" y="39"/>
                </a:lnTo>
                <a:lnTo>
                  <a:pt x="107" y="40"/>
                </a:lnTo>
                <a:lnTo>
                  <a:pt x="107" y="40"/>
                </a:lnTo>
                <a:lnTo>
                  <a:pt x="107" y="40"/>
                </a:lnTo>
                <a:lnTo>
                  <a:pt x="107" y="42"/>
                </a:lnTo>
                <a:lnTo>
                  <a:pt x="107" y="42"/>
                </a:lnTo>
                <a:lnTo>
                  <a:pt x="107" y="42"/>
                </a:lnTo>
                <a:lnTo>
                  <a:pt x="107" y="44"/>
                </a:lnTo>
                <a:lnTo>
                  <a:pt x="104" y="46"/>
                </a:lnTo>
                <a:lnTo>
                  <a:pt x="104" y="46"/>
                </a:lnTo>
                <a:lnTo>
                  <a:pt x="104" y="46"/>
                </a:lnTo>
                <a:lnTo>
                  <a:pt x="104" y="48"/>
                </a:lnTo>
                <a:lnTo>
                  <a:pt x="104" y="48"/>
                </a:lnTo>
                <a:lnTo>
                  <a:pt x="101" y="50"/>
                </a:lnTo>
                <a:lnTo>
                  <a:pt x="101" y="50"/>
                </a:lnTo>
                <a:lnTo>
                  <a:pt x="101" y="50"/>
                </a:lnTo>
                <a:lnTo>
                  <a:pt x="101" y="51"/>
                </a:lnTo>
                <a:lnTo>
                  <a:pt x="98" y="51"/>
                </a:lnTo>
                <a:lnTo>
                  <a:pt x="98" y="51"/>
                </a:lnTo>
                <a:lnTo>
                  <a:pt x="98" y="53"/>
                </a:lnTo>
                <a:lnTo>
                  <a:pt x="98" y="53"/>
                </a:lnTo>
                <a:lnTo>
                  <a:pt x="95" y="53"/>
                </a:lnTo>
                <a:lnTo>
                  <a:pt x="95" y="53"/>
                </a:lnTo>
                <a:lnTo>
                  <a:pt x="95" y="55"/>
                </a:lnTo>
                <a:lnTo>
                  <a:pt x="95" y="55"/>
                </a:lnTo>
                <a:lnTo>
                  <a:pt x="93" y="57"/>
                </a:lnTo>
                <a:lnTo>
                  <a:pt x="93" y="57"/>
                </a:lnTo>
                <a:lnTo>
                  <a:pt x="93" y="57"/>
                </a:lnTo>
                <a:lnTo>
                  <a:pt x="90" y="59"/>
                </a:lnTo>
                <a:lnTo>
                  <a:pt x="90" y="59"/>
                </a:lnTo>
                <a:lnTo>
                  <a:pt x="90" y="59"/>
                </a:lnTo>
                <a:lnTo>
                  <a:pt x="87" y="59"/>
                </a:lnTo>
                <a:lnTo>
                  <a:pt x="87" y="61"/>
                </a:lnTo>
                <a:lnTo>
                  <a:pt x="84" y="61"/>
                </a:lnTo>
                <a:lnTo>
                  <a:pt x="84" y="61"/>
                </a:lnTo>
                <a:lnTo>
                  <a:pt x="84" y="61"/>
                </a:lnTo>
                <a:lnTo>
                  <a:pt x="81" y="62"/>
                </a:lnTo>
                <a:lnTo>
                  <a:pt x="81" y="62"/>
                </a:lnTo>
                <a:lnTo>
                  <a:pt x="81" y="62"/>
                </a:lnTo>
                <a:lnTo>
                  <a:pt x="79" y="62"/>
                </a:lnTo>
                <a:lnTo>
                  <a:pt x="79" y="62"/>
                </a:lnTo>
                <a:lnTo>
                  <a:pt x="76" y="64"/>
                </a:lnTo>
                <a:lnTo>
                  <a:pt x="76" y="64"/>
                </a:lnTo>
                <a:lnTo>
                  <a:pt x="73" y="64"/>
                </a:lnTo>
                <a:lnTo>
                  <a:pt x="73" y="64"/>
                </a:lnTo>
                <a:lnTo>
                  <a:pt x="70" y="64"/>
                </a:lnTo>
                <a:lnTo>
                  <a:pt x="70" y="64"/>
                </a:lnTo>
                <a:lnTo>
                  <a:pt x="70" y="64"/>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0" y="66"/>
                </a:lnTo>
                <a:lnTo>
                  <a:pt x="50" y="66"/>
                </a:lnTo>
                <a:lnTo>
                  <a:pt x="50" y="66"/>
                </a:lnTo>
                <a:lnTo>
                  <a:pt x="48" y="66"/>
                </a:lnTo>
                <a:lnTo>
                  <a:pt x="45" y="66"/>
                </a:lnTo>
                <a:lnTo>
                  <a:pt x="45" y="66"/>
                </a:lnTo>
                <a:lnTo>
                  <a:pt x="45" y="66"/>
                </a:lnTo>
                <a:lnTo>
                  <a:pt x="42" y="66"/>
                </a:lnTo>
                <a:lnTo>
                  <a:pt x="39" y="64"/>
                </a:lnTo>
                <a:lnTo>
                  <a:pt x="39" y="64"/>
                </a:lnTo>
                <a:lnTo>
                  <a:pt x="39" y="64"/>
                </a:lnTo>
                <a:lnTo>
                  <a:pt x="36" y="64"/>
                </a:lnTo>
                <a:lnTo>
                  <a:pt x="36" y="64"/>
                </a:lnTo>
                <a:lnTo>
                  <a:pt x="34" y="64"/>
                </a:lnTo>
                <a:lnTo>
                  <a:pt x="34" y="64"/>
                </a:lnTo>
                <a:lnTo>
                  <a:pt x="31" y="62"/>
                </a:lnTo>
                <a:lnTo>
                  <a:pt x="31" y="62"/>
                </a:lnTo>
                <a:lnTo>
                  <a:pt x="28" y="62"/>
                </a:lnTo>
                <a:lnTo>
                  <a:pt x="28" y="62"/>
                </a:lnTo>
                <a:lnTo>
                  <a:pt x="28" y="62"/>
                </a:lnTo>
                <a:lnTo>
                  <a:pt x="25" y="61"/>
                </a:lnTo>
                <a:lnTo>
                  <a:pt x="25" y="61"/>
                </a:lnTo>
                <a:lnTo>
                  <a:pt x="25" y="61"/>
                </a:lnTo>
                <a:lnTo>
                  <a:pt x="22" y="61"/>
                </a:lnTo>
                <a:lnTo>
                  <a:pt x="22" y="59"/>
                </a:lnTo>
                <a:lnTo>
                  <a:pt x="19" y="59"/>
                </a:lnTo>
                <a:lnTo>
                  <a:pt x="19" y="59"/>
                </a:lnTo>
                <a:lnTo>
                  <a:pt x="19" y="59"/>
                </a:lnTo>
                <a:lnTo>
                  <a:pt x="17" y="57"/>
                </a:lnTo>
                <a:lnTo>
                  <a:pt x="17" y="57"/>
                </a:lnTo>
                <a:lnTo>
                  <a:pt x="17" y="57"/>
                </a:lnTo>
                <a:lnTo>
                  <a:pt x="14" y="55"/>
                </a:lnTo>
                <a:lnTo>
                  <a:pt x="14" y="55"/>
                </a:lnTo>
                <a:lnTo>
                  <a:pt x="14" y="53"/>
                </a:lnTo>
                <a:lnTo>
                  <a:pt x="14" y="53"/>
                </a:lnTo>
                <a:lnTo>
                  <a:pt x="11" y="53"/>
                </a:lnTo>
                <a:lnTo>
                  <a:pt x="11" y="53"/>
                </a:lnTo>
                <a:lnTo>
                  <a:pt x="11" y="51"/>
                </a:lnTo>
                <a:lnTo>
                  <a:pt x="11" y="51"/>
                </a:lnTo>
                <a:lnTo>
                  <a:pt x="8" y="51"/>
                </a:lnTo>
                <a:lnTo>
                  <a:pt x="8" y="50"/>
                </a:lnTo>
                <a:lnTo>
                  <a:pt x="8" y="50"/>
                </a:lnTo>
                <a:lnTo>
                  <a:pt x="8" y="50"/>
                </a:lnTo>
                <a:lnTo>
                  <a:pt x="5" y="48"/>
                </a:lnTo>
                <a:lnTo>
                  <a:pt x="5" y="48"/>
                </a:lnTo>
                <a:lnTo>
                  <a:pt x="5" y="46"/>
                </a:lnTo>
                <a:lnTo>
                  <a:pt x="5" y="46"/>
                </a:lnTo>
                <a:lnTo>
                  <a:pt x="5" y="46"/>
                </a:lnTo>
                <a:lnTo>
                  <a:pt x="3" y="44"/>
                </a:lnTo>
                <a:lnTo>
                  <a:pt x="3" y="42"/>
                </a:lnTo>
                <a:lnTo>
                  <a:pt x="3" y="42"/>
                </a:lnTo>
                <a:lnTo>
                  <a:pt x="3" y="42"/>
                </a:lnTo>
                <a:lnTo>
                  <a:pt x="3" y="40"/>
                </a:lnTo>
                <a:lnTo>
                  <a:pt x="3" y="40"/>
                </a:lnTo>
                <a:lnTo>
                  <a:pt x="3" y="40"/>
                </a:lnTo>
                <a:lnTo>
                  <a:pt x="3" y="39"/>
                </a:lnTo>
                <a:lnTo>
                  <a:pt x="0" y="39"/>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 name="Freeform 257"/>
          <p:cNvSpPr/>
          <p:nvPr/>
        </p:nvSpPr>
        <p:spPr bwMode="auto">
          <a:xfrm>
            <a:off x="3773590" y="2041464"/>
            <a:ext cx="244172" cy="111928"/>
          </a:xfrm>
          <a:custGeom>
            <a:avLst/>
            <a:gdLst/>
            <a:ahLst/>
            <a:cxnLst>
              <a:cxn ang="0">
                <a:pos x="3" y="73"/>
              </a:cxn>
              <a:cxn ang="0">
                <a:pos x="14" y="73"/>
              </a:cxn>
              <a:cxn ang="0">
                <a:pos x="17" y="73"/>
              </a:cxn>
              <a:cxn ang="0">
                <a:pos x="28" y="73"/>
              </a:cxn>
              <a:cxn ang="0">
                <a:pos x="34" y="73"/>
              </a:cxn>
              <a:cxn ang="0">
                <a:pos x="42" y="72"/>
              </a:cxn>
              <a:cxn ang="0">
                <a:pos x="48" y="72"/>
              </a:cxn>
              <a:cxn ang="0">
                <a:pos x="56" y="70"/>
              </a:cxn>
              <a:cxn ang="0">
                <a:pos x="62" y="70"/>
              </a:cxn>
              <a:cxn ang="0">
                <a:pos x="70" y="68"/>
              </a:cxn>
              <a:cxn ang="0">
                <a:pos x="76" y="66"/>
              </a:cxn>
              <a:cxn ang="0">
                <a:pos x="84" y="64"/>
              </a:cxn>
              <a:cxn ang="0">
                <a:pos x="90" y="62"/>
              </a:cxn>
              <a:cxn ang="0">
                <a:pos x="98" y="59"/>
              </a:cxn>
              <a:cxn ang="0">
                <a:pos x="101" y="59"/>
              </a:cxn>
              <a:cxn ang="0">
                <a:pos x="110" y="55"/>
              </a:cxn>
              <a:cxn ang="0">
                <a:pos x="115" y="53"/>
              </a:cxn>
              <a:cxn ang="0">
                <a:pos x="124" y="50"/>
              </a:cxn>
              <a:cxn ang="0">
                <a:pos x="127" y="48"/>
              </a:cxn>
              <a:cxn ang="0">
                <a:pos x="135" y="44"/>
              </a:cxn>
              <a:cxn ang="0">
                <a:pos x="138" y="42"/>
              </a:cxn>
              <a:cxn ang="0">
                <a:pos x="146" y="37"/>
              </a:cxn>
              <a:cxn ang="0">
                <a:pos x="149" y="35"/>
              </a:cxn>
              <a:cxn ang="0">
                <a:pos x="155" y="29"/>
              </a:cxn>
              <a:cxn ang="0">
                <a:pos x="158" y="28"/>
              </a:cxn>
              <a:cxn ang="0">
                <a:pos x="163" y="24"/>
              </a:cxn>
              <a:cxn ang="0">
                <a:pos x="166" y="20"/>
              </a:cxn>
              <a:cxn ang="0">
                <a:pos x="172" y="15"/>
              </a:cxn>
              <a:cxn ang="0">
                <a:pos x="175" y="13"/>
              </a:cxn>
              <a:cxn ang="0">
                <a:pos x="180" y="7"/>
              </a:cxn>
              <a:cxn ang="0">
                <a:pos x="180" y="6"/>
              </a:cxn>
              <a:cxn ang="0">
                <a:pos x="183" y="0"/>
              </a:cxn>
            </a:cxnLst>
            <a:rect l="0" t="0" r="r" b="b"/>
            <a:pathLst>
              <a:path w="183" h="75">
                <a:moveTo>
                  <a:pt x="0" y="73"/>
                </a:moveTo>
                <a:lnTo>
                  <a:pt x="3" y="73"/>
                </a:lnTo>
                <a:lnTo>
                  <a:pt x="8" y="75"/>
                </a:lnTo>
                <a:lnTo>
                  <a:pt x="14" y="73"/>
                </a:lnTo>
                <a:lnTo>
                  <a:pt x="14" y="73"/>
                </a:lnTo>
                <a:lnTo>
                  <a:pt x="17" y="73"/>
                </a:lnTo>
                <a:lnTo>
                  <a:pt x="22" y="73"/>
                </a:lnTo>
                <a:lnTo>
                  <a:pt x="28" y="73"/>
                </a:lnTo>
                <a:lnTo>
                  <a:pt x="28" y="73"/>
                </a:lnTo>
                <a:lnTo>
                  <a:pt x="34" y="73"/>
                </a:lnTo>
                <a:lnTo>
                  <a:pt x="36" y="73"/>
                </a:lnTo>
                <a:lnTo>
                  <a:pt x="42" y="72"/>
                </a:lnTo>
                <a:lnTo>
                  <a:pt x="42" y="72"/>
                </a:lnTo>
                <a:lnTo>
                  <a:pt x="48" y="72"/>
                </a:lnTo>
                <a:lnTo>
                  <a:pt x="51" y="72"/>
                </a:lnTo>
                <a:lnTo>
                  <a:pt x="56" y="70"/>
                </a:lnTo>
                <a:lnTo>
                  <a:pt x="56" y="70"/>
                </a:lnTo>
                <a:lnTo>
                  <a:pt x="62" y="70"/>
                </a:lnTo>
                <a:lnTo>
                  <a:pt x="67" y="68"/>
                </a:lnTo>
                <a:lnTo>
                  <a:pt x="70" y="68"/>
                </a:lnTo>
                <a:lnTo>
                  <a:pt x="70" y="68"/>
                </a:lnTo>
                <a:lnTo>
                  <a:pt x="76" y="66"/>
                </a:lnTo>
                <a:lnTo>
                  <a:pt x="82" y="64"/>
                </a:lnTo>
                <a:lnTo>
                  <a:pt x="84" y="64"/>
                </a:lnTo>
                <a:lnTo>
                  <a:pt x="84" y="64"/>
                </a:lnTo>
                <a:lnTo>
                  <a:pt x="90" y="62"/>
                </a:lnTo>
                <a:lnTo>
                  <a:pt x="93" y="61"/>
                </a:lnTo>
                <a:lnTo>
                  <a:pt x="98" y="59"/>
                </a:lnTo>
                <a:lnTo>
                  <a:pt x="98" y="59"/>
                </a:lnTo>
                <a:lnTo>
                  <a:pt x="101" y="59"/>
                </a:lnTo>
                <a:lnTo>
                  <a:pt x="107" y="57"/>
                </a:lnTo>
                <a:lnTo>
                  <a:pt x="110" y="55"/>
                </a:lnTo>
                <a:lnTo>
                  <a:pt x="110" y="55"/>
                </a:lnTo>
                <a:lnTo>
                  <a:pt x="115" y="53"/>
                </a:lnTo>
                <a:lnTo>
                  <a:pt x="118" y="51"/>
                </a:lnTo>
                <a:lnTo>
                  <a:pt x="124" y="50"/>
                </a:lnTo>
                <a:lnTo>
                  <a:pt x="124" y="50"/>
                </a:lnTo>
                <a:lnTo>
                  <a:pt x="127" y="48"/>
                </a:lnTo>
                <a:lnTo>
                  <a:pt x="132" y="46"/>
                </a:lnTo>
                <a:lnTo>
                  <a:pt x="135" y="44"/>
                </a:lnTo>
                <a:lnTo>
                  <a:pt x="135" y="44"/>
                </a:lnTo>
                <a:lnTo>
                  <a:pt x="138" y="42"/>
                </a:lnTo>
                <a:lnTo>
                  <a:pt x="144" y="39"/>
                </a:lnTo>
                <a:lnTo>
                  <a:pt x="146" y="37"/>
                </a:lnTo>
                <a:lnTo>
                  <a:pt x="146" y="37"/>
                </a:lnTo>
                <a:lnTo>
                  <a:pt x="149" y="35"/>
                </a:lnTo>
                <a:lnTo>
                  <a:pt x="152" y="33"/>
                </a:lnTo>
                <a:lnTo>
                  <a:pt x="155" y="29"/>
                </a:lnTo>
                <a:lnTo>
                  <a:pt x="155" y="29"/>
                </a:lnTo>
                <a:lnTo>
                  <a:pt x="158" y="28"/>
                </a:lnTo>
                <a:lnTo>
                  <a:pt x="160" y="26"/>
                </a:lnTo>
                <a:lnTo>
                  <a:pt x="163" y="24"/>
                </a:lnTo>
                <a:lnTo>
                  <a:pt x="163" y="24"/>
                </a:lnTo>
                <a:lnTo>
                  <a:pt x="166" y="20"/>
                </a:lnTo>
                <a:lnTo>
                  <a:pt x="169" y="18"/>
                </a:lnTo>
                <a:lnTo>
                  <a:pt x="172" y="15"/>
                </a:lnTo>
                <a:lnTo>
                  <a:pt x="172" y="15"/>
                </a:lnTo>
                <a:lnTo>
                  <a:pt x="175" y="13"/>
                </a:lnTo>
                <a:lnTo>
                  <a:pt x="177" y="11"/>
                </a:lnTo>
                <a:lnTo>
                  <a:pt x="180" y="7"/>
                </a:lnTo>
                <a:lnTo>
                  <a:pt x="180" y="7"/>
                </a:lnTo>
                <a:lnTo>
                  <a:pt x="180" y="6"/>
                </a:lnTo>
                <a:lnTo>
                  <a:pt x="183" y="2"/>
                </a:lnTo>
                <a:lnTo>
                  <a:pt x="183"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 name="Freeform 258"/>
          <p:cNvSpPr/>
          <p:nvPr/>
        </p:nvSpPr>
        <p:spPr bwMode="auto">
          <a:xfrm>
            <a:off x="3961723" y="2041464"/>
            <a:ext cx="56039" cy="49248"/>
          </a:xfrm>
          <a:custGeom>
            <a:avLst/>
            <a:gdLst/>
            <a:ahLst/>
            <a:cxnLst>
              <a:cxn ang="0">
                <a:pos x="42" y="0"/>
              </a:cxn>
              <a:cxn ang="0">
                <a:pos x="0" y="26"/>
              </a:cxn>
              <a:cxn ang="0">
                <a:pos x="25" y="33"/>
              </a:cxn>
              <a:cxn ang="0">
                <a:pos x="42" y="0"/>
              </a:cxn>
            </a:cxnLst>
            <a:rect l="0" t="0" r="r" b="b"/>
            <a:pathLst>
              <a:path w="42" h="33">
                <a:moveTo>
                  <a:pt x="42" y="0"/>
                </a:moveTo>
                <a:lnTo>
                  <a:pt x="0" y="26"/>
                </a:lnTo>
                <a:lnTo>
                  <a:pt x="25" y="33"/>
                </a:lnTo>
                <a:lnTo>
                  <a:pt x="42"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 name="Freeform 259"/>
          <p:cNvSpPr/>
          <p:nvPr/>
        </p:nvSpPr>
        <p:spPr bwMode="auto">
          <a:xfrm>
            <a:off x="3995079" y="2041464"/>
            <a:ext cx="33357" cy="58202"/>
          </a:xfrm>
          <a:custGeom>
            <a:avLst/>
            <a:gdLst/>
            <a:ahLst/>
            <a:cxnLst>
              <a:cxn ang="0">
                <a:pos x="17" y="0"/>
              </a:cxn>
              <a:cxn ang="0">
                <a:pos x="25" y="39"/>
              </a:cxn>
              <a:cxn ang="0">
                <a:pos x="0" y="33"/>
              </a:cxn>
              <a:cxn ang="0">
                <a:pos x="17" y="0"/>
              </a:cxn>
            </a:cxnLst>
            <a:rect l="0" t="0" r="r" b="b"/>
            <a:pathLst>
              <a:path w="25" h="39">
                <a:moveTo>
                  <a:pt x="17" y="0"/>
                </a:moveTo>
                <a:lnTo>
                  <a:pt x="25" y="39"/>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 name="Line 260"/>
          <p:cNvSpPr>
            <a:spLocks noChangeShapeType="1"/>
          </p:cNvSpPr>
          <p:nvPr/>
        </p:nvSpPr>
        <p:spPr bwMode="auto">
          <a:xfrm>
            <a:off x="3754910" y="1995201"/>
            <a:ext cx="20681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7" name="Freeform 261"/>
          <p:cNvSpPr/>
          <p:nvPr/>
        </p:nvSpPr>
        <p:spPr bwMode="auto">
          <a:xfrm>
            <a:off x="3889672" y="1969830"/>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8" name="Freeform 262"/>
          <p:cNvSpPr/>
          <p:nvPr/>
        </p:nvSpPr>
        <p:spPr bwMode="auto">
          <a:xfrm>
            <a:off x="3889672" y="1995201"/>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9" name="Line 263"/>
          <p:cNvSpPr>
            <a:spLocks noChangeShapeType="1"/>
          </p:cNvSpPr>
          <p:nvPr/>
        </p:nvSpPr>
        <p:spPr bwMode="auto">
          <a:xfrm>
            <a:off x="2931664" y="2153392"/>
            <a:ext cx="68715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20" name="Freeform 264"/>
          <p:cNvSpPr/>
          <p:nvPr/>
        </p:nvSpPr>
        <p:spPr bwMode="auto">
          <a:xfrm>
            <a:off x="3548098" y="2126529"/>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1" name="Freeform 265"/>
          <p:cNvSpPr/>
          <p:nvPr/>
        </p:nvSpPr>
        <p:spPr bwMode="auto">
          <a:xfrm>
            <a:off x="3548098" y="2153392"/>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2" name="Line 266"/>
          <p:cNvSpPr>
            <a:spLocks noChangeShapeType="1"/>
          </p:cNvSpPr>
          <p:nvPr/>
        </p:nvSpPr>
        <p:spPr bwMode="auto">
          <a:xfrm>
            <a:off x="2931664" y="2330984"/>
            <a:ext cx="67647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23" name="Freeform 267"/>
          <p:cNvSpPr/>
          <p:nvPr/>
        </p:nvSpPr>
        <p:spPr bwMode="auto">
          <a:xfrm>
            <a:off x="3533421" y="2304121"/>
            <a:ext cx="74719" cy="26863"/>
          </a:xfrm>
          <a:custGeom>
            <a:avLst/>
            <a:gdLst/>
            <a:ahLst/>
            <a:cxnLst>
              <a:cxn ang="0">
                <a:pos x="56" y="18"/>
              </a:cxn>
              <a:cxn ang="0">
                <a:pos x="0" y="0"/>
              </a:cxn>
              <a:cxn ang="0">
                <a:pos x="0" y="18"/>
              </a:cxn>
              <a:cxn ang="0">
                <a:pos x="56" y="18"/>
              </a:cxn>
            </a:cxnLst>
            <a:rect l="0" t="0" r="r" b="b"/>
            <a:pathLst>
              <a:path w="56" h="18">
                <a:moveTo>
                  <a:pt x="56" y="18"/>
                </a:moveTo>
                <a:lnTo>
                  <a:pt x="0" y="0"/>
                </a:lnTo>
                <a:lnTo>
                  <a:pt x="0" y="18"/>
                </a:lnTo>
                <a:lnTo>
                  <a:pt x="56"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4" name="Freeform 268"/>
          <p:cNvSpPr/>
          <p:nvPr/>
        </p:nvSpPr>
        <p:spPr bwMode="auto">
          <a:xfrm>
            <a:off x="3533421" y="2330984"/>
            <a:ext cx="74719" cy="25370"/>
          </a:xfrm>
          <a:custGeom>
            <a:avLst/>
            <a:gdLst/>
            <a:ahLst/>
            <a:cxnLst>
              <a:cxn ang="0">
                <a:pos x="56" y="0"/>
              </a:cxn>
              <a:cxn ang="0">
                <a:pos x="0" y="17"/>
              </a:cxn>
              <a:cxn ang="0">
                <a:pos x="0" y="0"/>
              </a:cxn>
              <a:cxn ang="0">
                <a:pos x="56" y="0"/>
              </a:cxn>
            </a:cxnLst>
            <a:rect l="0" t="0" r="r" b="b"/>
            <a:pathLst>
              <a:path w="56" h="17">
                <a:moveTo>
                  <a:pt x="56" y="0"/>
                </a:moveTo>
                <a:lnTo>
                  <a:pt x="0" y="17"/>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5" name="Freeform 269"/>
          <p:cNvSpPr/>
          <p:nvPr/>
        </p:nvSpPr>
        <p:spPr bwMode="auto">
          <a:xfrm>
            <a:off x="5811026" y="3866633"/>
            <a:ext cx="146770" cy="98496"/>
          </a:xfrm>
          <a:custGeom>
            <a:avLst/>
            <a:gdLst/>
            <a:ahLst/>
            <a:cxnLst>
              <a:cxn ang="0">
                <a:pos x="0" y="31"/>
              </a:cxn>
              <a:cxn ang="0">
                <a:pos x="3" y="26"/>
              </a:cxn>
              <a:cxn ang="0">
                <a:pos x="3" y="22"/>
              </a:cxn>
              <a:cxn ang="0">
                <a:pos x="8" y="18"/>
              </a:cxn>
              <a:cxn ang="0">
                <a:pos x="8" y="15"/>
              </a:cxn>
              <a:cxn ang="0">
                <a:pos x="14" y="13"/>
              </a:cxn>
              <a:cxn ang="0">
                <a:pos x="20" y="9"/>
              </a:cxn>
              <a:cxn ang="0">
                <a:pos x="25" y="5"/>
              </a:cxn>
              <a:cxn ang="0">
                <a:pos x="28" y="5"/>
              </a:cxn>
              <a:cxn ang="0">
                <a:pos x="37" y="4"/>
              </a:cxn>
              <a:cxn ang="0">
                <a:pos x="42" y="2"/>
              </a:cxn>
              <a:cxn ang="0">
                <a:pos x="48" y="2"/>
              </a:cxn>
              <a:cxn ang="0">
                <a:pos x="53" y="0"/>
              </a:cxn>
              <a:cxn ang="0">
                <a:pos x="62" y="2"/>
              </a:cxn>
              <a:cxn ang="0">
                <a:pos x="70" y="2"/>
              </a:cxn>
              <a:cxn ang="0">
                <a:pos x="76" y="4"/>
              </a:cxn>
              <a:cxn ang="0">
                <a:pos x="82" y="5"/>
              </a:cxn>
              <a:cxn ang="0">
                <a:pos x="87" y="7"/>
              </a:cxn>
              <a:cxn ang="0">
                <a:pos x="93" y="9"/>
              </a:cxn>
              <a:cxn ang="0">
                <a:pos x="96" y="13"/>
              </a:cxn>
              <a:cxn ang="0">
                <a:pos x="99" y="15"/>
              </a:cxn>
              <a:cxn ang="0">
                <a:pos x="104" y="18"/>
              </a:cxn>
              <a:cxn ang="0">
                <a:pos x="107" y="22"/>
              </a:cxn>
              <a:cxn ang="0">
                <a:pos x="107" y="27"/>
              </a:cxn>
              <a:cxn ang="0">
                <a:pos x="110" y="31"/>
              </a:cxn>
              <a:cxn ang="0">
                <a:pos x="110" y="35"/>
              </a:cxn>
              <a:cxn ang="0">
                <a:pos x="107" y="38"/>
              </a:cxn>
              <a:cxn ang="0">
                <a:pos x="107" y="44"/>
              </a:cxn>
              <a:cxn ang="0">
                <a:pos x="104" y="46"/>
              </a:cxn>
              <a:cxn ang="0">
                <a:pos x="101" y="49"/>
              </a:cxn>
              <a:cxn ang="0">
                <a:pos x="99" y="53"/>
              </a:cxn>
              <a:cxn ang="0">
                <a:pos x="93" y="57"/>
              </a:cxn>
              <a:cxn ang="0">
                <a:pos x="90" y="59"/>
              </a:cxn>
              <a:cxn ang="0">
                <a:pos x="84" y="62"/>
              </a:cxn>
              <a:cxn ang="0">
                <a:pos x="76" y="64"/>
              </a:cxn>
              <a:cxn ang="0">
                <a:pos x="70" y="66"/>
              </a:cxn>
              <a:cxn ang="0">
                <a:pos x="65" y="66"/>
              </a:cxn>
              <a:cxn ang="0">
                <a:pos x="59" y="66"/>
              </a:cxn>
              <a:cxn ang="0">
                <a:pos x="51" y="66"/>
              </a:cxn>
              <a:cxn ang="0">
                <a:pos x="45" y="66"/>
              </a:cxn>
              <a:cxn ang="0">
                <a:pos x="39" y="66"/>
              </a:cxn>
              <a:cxn ang="0">
                <a:pos x="31" y="64"/>
              </a:cxn>
              <a:cxn ang="0">
                <a:pos x="25" y="62"/>
              </a:cxn>
              <a:cxn ang="0">
                <a:pos x="20" y="59"/>
              </a:cxn>
              <a:cxn ang="0">
                <a:pos x="17" y="57"/>
              </a:cxn>
              <a:cxn ang="0">
                <a:pos x="11" y="53"/>
              </a:cxn>
              <a:cxn ang="0">
                <a:pos x="8" y="49"/>
              </a:cxn>
              <a:cxn ang="0">
                <a:pos x="6" y="46"/>
              </a:cxn>
              <a:cxn ang="0">
                <a:pos x="3" y="44"/>
              </a:cxn>
              <a:cxn ang="0">
                <a:pos x="0" y="38"/>
              </a:cxn>
              <a:cxn ang="0">
                <a:pos x="0" y="35"/>
              </a:cxn>
            </a:cxnLst>
            <a:rect l="0" t="0" r="r" b="b"/>
            <a:pathLst>
              <a:path w="110" h="66">
                <a:moveTo>
                  <a:pt x="0" y="33"/>
                </a:moveTo>
                <a:lnTo>
                  <a:pt x="0" y="33"/>
                </a:lnTo>
                <a:lnTo>
                  <a:pt x="0" y="31"/>
                </a:lnTo>
                <a:lnTo>
                  <a:pt x="0" y="31"/>
                </a:lnTo>
                <a:lnTo>
                  <a:pt x="0" y="31"/>
                </a:lnTo>
                <a:lnTo>
                  <a:pt x="0" y="29"/>
                </a:lnTo>
                <a:lnTo>
                  <a:pt x="0" y="27"/>
                </a:lnTo>
                <a:lnTo>
                  <a:pt x="3" y="27"/>
                </a:lnTo>
                <a:lnTo>
                  <a:pt x="3" y="27"/>
                </a:lnTo>
                <a:lnTo>
                  <a:pt x="3" y="26"/>
                </a:lnTo>
                <a:lnTo>
                  <a:pt x="3" y="26"/>
                </a:lnTo>
                <a:lnTo>
                  <a:pt x="3" y="24"/>
                </a:lnTo>
                <a:lnTo>
                  <a:pt x="3" y="24"/>
                </a:lnTo>
                <a:lnTo>
                  <a:pt x="3" y="22"/>
                </a:lnTo>
                <a:lnTo>
                  <a:pt x="3" y="22"/>
                </a:lnTo>
                <a:lnTo>
                  <a:pt x="6" y="20"/>
                </a:lnTo>
                <a:lnTo>
                  <a:pt x="6" y="20"/>
                </a:lnTo>
                <a:lnTo>
                  <a:pt x="6" y="20"/>
                </a:lnTo>
                <a:lnTo>
                  <a:pt x="6" y="18"/>
                </a:lnTo>
                <a:lnTo>
                  <a:pt x="8" y="18"/>
                </a:lnTo>
                <a:lnTo>
                  <a:pt x="8" y="18"/>
                </a:lnTo>
                <a:lnTo>
                  <a:pt x="8" y="16"/>
                </a:lnTo>
                <a:lnTo>
                  <a:pt x="8" y="16"/>
                </a:lnTo>
                <a:lnTo>
                  <a:pt x="8" y="15"/>
                </a:lnTo>
                <a:lnTo>
                  <a:pt x="8" y="15"/>
                </a:lnTo>
                <a:lnTo>
                  <a:pt x="11" y="15"/>
                </a:lnTo>
                <a:lnTo>
                  <a:pt x="11" y="13"/>
                </a:lnTo>
                <a:lnTo>
                  <a:pt x="14" y="13"/>
                </a:lnTo>
                <a:lnTo>
                  <a:pt x="14" y="13"/>
                </a:lnTo>
                <a:lnTo>
                  <a:pt x="14" y="13"/>
                </a:lnTo>
                <a:lnTo>
                  <a:pt x="14" y="11"/>
                </a:lnTo>
                <a:lnTo>
                  <a:pt x="17" y="11"/>
                </a:lnTo>
                <a:lnTo>
                  <a:pt x="17" y="11"/>
                </a:lnTo>
                <a:lnTo>
                  <a:pt x="17" y="9"/>
                </a:lnTo>
                <a:lnTo>
                  <a:pt x="20" y="9"/>
                </a:lnTo>
                <a:lnTo>
                  <a:pt x="20" y="9"/>
                </a:lnTo>
                <a:lnTo>
                  <a:pt x="20" y="9"/>
                </a:lnTo>
                <a:lnTo>
                  <a:pt x="22" y="7"/>
                </a:lnTo>
                <a:lnTo>
                  <a:pt x="22" y="7"/>
                </a:lnTo>
                <a:lnTo>
                  <a:pt x="25" y="5"/>
                </a:lnTo>
                <a:lnTo>
                  <a:pt x="25" y="5"/>
                </a:lnTo>
                <a:lnTo>
                  <a:pt x="25" y="5"/>
                </a:lnTo>
                <a:lnTo>
                  <a:pt x="28" y="5"/>
                </a:lnTo>
                <a:lnTo>
                  <a:pt x="28" y="5"/>
                </a:lnTo>
                <a:lnTo>
                  <a:pt x="28" y="5"/>
                </a:lnTo>
                <a:lnTo>
                  <a:pt x="31" y="4"/>
                </a:lnTo>
                <a:lnTo>
                  <a:pt x="31" y="4"/>
                </a:lnTo>
                <a:lnTo>
                  <a:pt x="34" y="4"/>
                </a:lnTo>
                <a:lnTo>
                  <a:pt x="34" y="4"/>
                </a:lnTo>
                <a:lnTo>
                  <a:pt x="37" y="4"/>
                </a:lnTo>
                <a:lnTo>
                  <a:pt x="37" y="2"/>
                </a:lnTo>
                <a:lnTo>
                  <a:pt x="39" y="2"/>
                </a:lnTo>
                <a:lnTo>
                  <a:pt x="39" y="2"/>
                </a:lnTo>
                <a:lnTo>
                  <a:pt x="39" y="2"/>
                </a:lnTo>
                <a:lnTo>
                  <a:pt x="42" y="2"/>
                </a:lnTo>
                <a:lnTo>
                  <a:pt x="45" y="2"/>
                </a:lnTo>
                <a:lnTo>
                  <a:pt x="45" y="2"/>
                </a:lnTo>
                <a:lnTo>
                  <a:pt x="45" y="2"/>
                </a:lnTo>
                <a:lnTo>
                  <a:pt x="48" y="2"/>
                </a:lnTo>
                <a:lnTo>
                  <a:pt x="48" y="2"/>
                </a:lnTo>
                <a:lnTo>
                  <a:pt x="48" y="2"/>
                </a:lnTo>
                <a:lnTo>
                  <a:pt x="51" y="0"/>
                </a:lnTo>
                <a:lnTo>
                  <a:pt x="53" y="0"/>
                </a:lnTo>
                <a:lnTo>
                  <a:pt x="53" y="0"/>
                </a:lnTo>
                <a:lnTo>
                  <a:pt x="53" y="0"/>
                </a:lnTo>
                <a:lnTo>
                  <a:pt x="56" y="0"/>
                </a:lnTo>
                <a:lnTo>
                  <a:pt x="59" y="0"/>
                </a:lnTo>
                <a:lnTo>
                  <a:pt x="59" y="2"/>
                </a:lnTo>
                <a:lnTo>
                  <a:pt x="59" y="2"/>
                </a:lnTo>
                <a:lnTo>
                  <a:pt x="62" y="2"/>
                </a:lnTo>
                <a:lnTo>
                  <a:pt x="65" y="2"/>
                </a:lnTo>
                <a:lnTo>
                  <a:pt x="65" y="2"/>
                </a:lnTo>
                <a:lnTo>
                  <a:pt x="65" y="2"/>
                </a:lnTo>
                <a:lnTo>
                  <a:pt x="68" y="2"/>
                </a:lnTo>
                <a:lnTo>
                  <a:pt x="70" y="2"/>
                </a:lnTo>
                <a:lnTo>
                  <a:pt x="70" y="2"/>
                </a:lnTo>
                <a:lnTo>
                  <a:pt x="70" y="2"/>
                </a:lnTo>
                <a:lnTo>
                  <a:pt x="73" y="2"/>
                </a:lnTo>
                <a:lnTo>
                  <a:pt x="73" y="4"/>
                </a:lnTo>
                <a:lnTo>
                  <a:pt x="76" y="4"/>
                </a:lnTo>
                <a:lnTo>
                  <a:pt x="76" y="4"/>
                </a:lnTo>
                <a:lnTo>
                  <a:pt x="76" y="4"/>
                </a:lnTo>
                <a:lnTo>
                  <a:pt x="79" y="4"/>
                </a:lnTo>
                <a:lnTo>
                  <a:pt x="82" y="5"/>
                </a:lnTo>
                <a:lnTo>
                  <a:pt x="82" y="5"/>
                </a:lnTo>
                <a:lnTo>
                  <a:pt x="82" y="5"/>
                </a:lnTo>
                <a:lnTo>
                  <a:pt x="84" y="5"/>
                </a:lnTo>
                <a:lnTo>
                  <a:pt x="84" y="5"/>
                </a:lnTo>
                <a:lnTo>
                  <a:pt x="84" y="5"/>
                </a:lnTo>
                <a:lnTo>
                  <a:pt x="87" y="7"/>
                </a:lnTo>
                <a:lnTo>
                  <a:pt x="87" y="7"/>
                </a:lnTo>
                <a:lnTo>
                  <a:pt x="90" y="9"/>
                </a:lnTo>
                <a:lnTo>
                  <a:pt x="90" y="9"/>
                </a:lnTo>
                <a:lnTo>
                  <a:pt x="90" y="9"/>
                </a:lnTo>
                <a:lnTo>
                  <a:pt x="93" y="9"/>
                </a:lnTo>
                <a:lnTo>
                  <a:pt x="93" y="11"/>
                </a:lnTo>
                <a:lnTo>
                  <a:pt x="93" y="11"/>
                </a:lnTo>
                <a:lnTo>
                  <a:pt x="93" y="11"/>
                </a:lnTo>
                <a:lnTo>
                  <a:pt x="96" y="13"/>
                </a:lnTo>
                <a:lnTo>
                  <a:pt x="96" y="13"/>
                </a:lnTo>
                <a:lnTo>
                  <a:pt x="96" y="13"/>
                </a:lnTo>
                <a:lnTo>
                  <a:pt x="99" y="13"/>
                </a:lnTo>
                <a:lnTo>
                  <a:pt x="99" y="15"/>
                </a:lnTo>
                <a:lnTo>
                  <a:pt x="99" y="15"/>
                </a:lnTo>
                <a:lnTo>
                  <a:pt x="99" y="15"/>
                </a:lnTo>
                <a:lnTo>
                  <a:pt x="101" y="16"/>
                </a:lnTo>
                <a:lnTo>
                  <a:pt x="101" y="16"/>
                </a:lnTo>
                <a:lnTo>
                  <a:pt x="101" y="18"/>
                </a:lnTo>
                <a:lnTo>
                  <a:pt x="101" y="18"/>
                </a:lnTo>
                <a:lnTo>
                  <a:pt x="104" y="18"/>
                </a:lnTo>
                <a:lnTo>
                  <a:pt x="104" y="20"/>
                </a:lnTo>
                <a:lnTo>
                  <a:pt x="104" y="20"/>
                </a:lnTo>
                <a:lnTo>
                  <a:pt x="104" y="20"/>
                </a:lnTo>
                <a:lnTo>
                  <a:pt x="104" y="22"/>
                </a:lnTo>
                <a:lnTo>
                  <a:pt x="107" y="22"/>
                </a:lnTo>
                <a:lnTo>
                  <a:pt x="107" y="24"/>
                </a:lnTo>
                <a:lnTo>
                  <a:pt x="107" y="24"/>
                </a:lnTo>
                <a:lnTo>
                  <a:pt x="107" y="26"/>
                </a:lnTo>
                <a:lnTo>
                  <a:pt x="107" y="26"/>
                </a:lnTo>
                <a:lnTo>
                  <a:pt x="107" y="27"/>
                </a:lnTo>
                <a:lnTo>
                  <a:pt x="107" y="27"/>
                </a:lnTo>
                <a:lnTo>
                  <a:pt x="107" y="27"/>
                </a:lnTo>
                <a:lnTo>
                  <a:pt x="107" y="29"/>
                </a:lnTo>
                <a:lnTo>
                  <a:pt x="110" y="31"/>
                </a:lnTo>
                <a:lnTo>
                  <a:pt x="110" y="31"/>
                </a:lnTo>
                <a:lnTo>
                  <a:pt x="110" y="31"/>
                </a:lnTo>
                <a:lnTo>
                  <a:pt x="110" y="33"/>
                </a:lnTo>
                <a:lnTo>
                  <a:pt x="110" y="33"/>
                </a:lnTo>
                <a:lnTo>
                  <a:pt x="110" y="33"/>
                </a:lnTo>
                <a:lnTo>
                  <a:pt x="110" y="35"/>
                </a:lnTo>
                <a:lnTo>
                  <a:pt x="110" y="37"/>
                </a:lnTo>
                <a:lnTo>
                  <a:pt x="110" y="37"/>
                </a:lnTo>
                <a:lnTo>
                  <a:pt x="110" y="37"/>
                </a:lnTo>
                <a:lnTo>
                  <a:pt x="107" y="38"/>
                </a:lnTo>
                <a:lnTo>
                  <a:pt x="107" y="38"/>
                </a:lnTo>
                <a:lnTo>
                  <a:pt x="107" y="40"/>
                </a:lnTo>
                <a:lnTo>
                  <a:pt x="107" y="40"/>
                </a:lnTo>
                <a:lnTo>
                  <a:pt x="107" y="42"/>
                </a:lnTo>
                <a:lnTo>
                  <a:pt x="107" y="42"/>
                </a:lnTo>
                <a:lnTo>
                  <a:pt x="107" y="44"/>
                </a:lnTo>
                <a:lnTo>
                  <a:pt x="107" y="44"/>
                </a:lnTo>
                <a:lnTo>
                  <a:pt x="107" y="44"/>
                </a:lnTo>
                <a:lnTo>
                  <a:pt x="104" y="46"/>
                </a:lnTo>
                <a:lnTo>
                  <a:pt x="104" y="46"/>
                </a:lnTo>
                <a:lnTo>
                  <a:pt x="104" y="46"/>
                </a:lnTo>
                <a:lnTo>
                  <a:pt x="104" y="48"/>
                </a:lnTo>
                <a:lnTo>
                  <a:pt x="104" y="48"/>
                </a:lnTo>
                <a:lnTo>
                  <a:pt x="101" y="49"/>
                </a:lnTo>
                <a:lnTo>
                  <a:pt x="101" y="49"/>
                </a:lnTo>
                <a:lnTo>
                  <a:pt x="101" y="49"/>
                </a:lnTo>
                <a:lnTo>
                  <a:pt x="101" y="51"/>
                </a:lnTo>
                <a:lnTo>
                  <a:pt x="99" y="51"/>
                </a:lnTo>
                <a:lnTo>
                  <a:pt x="99" y="51"/>
                </a:lnTo>
                <a:lnTo>
                  <a:pt x="99" y="53"/>
                </a:lnTo>
                <a:lnTo>
                  <a:pt x="99" y="53"/>
                </a:lnTo>
                <a:lnTo>
                  <a:pt x="96" y="55"/>
                </a:lnTo>
                <a:lnTo>
                  <a:pt x="96" y="55"/>
                </a:lnTo>
                <a:lnTo>
                  <a:pt x="96" y="55"/>
                </a:lnTo>
                <a:lnTo>
                  <a:pt x="93" y="57"/>
                </a:lnTo>
                <a:lnTo>
                  <a:pt x="93" y="57"/>
                </a:lnTo>
                <a:lnTo>
                  <a:pt x="93" y="57"/>
                </a:lnTo>
                <a:lnTo>
                  <a:pt x="93" y="57"/>
                </a:lnTo>
                <a:lnTo>
                  <a:pt x="90" y="59"/>
                </a:lnTo>
                <a:lnTo>
                  <a:pt x="90" y="59"/>
                </a:lnTo>
                <a:lnTo>
                  <a:pt x="90" y="59"/>
                </a:lnTo>
                <a:lnTo>
                  <a:pt x="87" y="60"/>
                </a:lnTo>
                <a:lnTo>
                  <a:pt x="87" y="60"/>
                </a:lnTo>
                <a:lnTo>
                  <a:pt x="84" y="60"/>
                </a:lnTo>
                <a:lnTo>
                  <a:pt x="84" y="60"/>
                </a:lnTo>
                <a:lnTo>
                  <a:pt x="84" y="62"/>
                </a:lnTo>
                <a:lnTo>
                  <a:pt x="82" y="62"/>
                </a:lnTo>
                <a:lnTo>
                  <a:pt x="82" y="62"/>
                </a:lnTo>
                <a:lnTo>
                  <a:pt x="82" y="62"/>
                </a:lnTo>
                <a:lnTo>
                  <a:pt x="79" y="62"/>
                </a:lnTo>
                <a:lnTo>
                  <a:pt x="76" y="64"/>
                </a:lnTo>
                <a:lnTo>
                  <a:pt x="76" y="64"/>
                </a:lnTo>
                <a:lnTo>
                  <a:pt x="76" y="64"/>
                </a:lnTo>
                <a:lnTo>
                  <a:pt x="73" y="64"/>
                </a:lnTo>
                <a:lnTo>
                  <a:pt x="73" y="64"/>
                </a:lnTo>
                <a:lnTo>
                  <a:pt x="70" y="66"/>
                </a:lnTo>
                <a:lnTo>
                  <a:pt x="70" y="66"/>
                </a:lnTo>
                <a:lnTo>
                  <a:pt x="70" y="66"/>
                </a:lnTo>
                <a:lnTo>
                  <a:pt x="68"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1" y="66"/>
                </a:lnTo>
                <a:lnTo>
                  <a:pt x="48" y="66"/>
                </a:lnTo>
                <a:lnTo>
                  <a:pt x="48" y="66"/>
                </a:lnTo>
                <a:lnTo>
                  <a:pt x="48" y="66"/>
                </a:lnTo>
                <a:lnTo>
                  <a:pt x="45" y="66"/>
                </a:lnTo>
                <a:lnTo>
                  <a:pt x="45" y="66"/>
                </a:lnTo>
                <a:lnTo>
                  <a:pt x="45" y="66"/>
                </a:lnTo>
                <a:lnTo>
                  <a:pt x="42" y="66"/>
                </a:lnTo>
                <a:lnTo>
                  <a:pt x="39" y="66"/>
                </a:lnTo>
                <a:lnTo>
                  <a:pt x="39" y="66"/>
                </a:lnTo>
                <a:lnTo>
                  <a:pt x="39" y="66"/>
                </a:lnTo>
                <a:lnTo>
                  <a:pt x="37" y="64"/>
                </a:lnTo>
                <a:lnTo>
                  <a:pt x="37" y="64"/>
                </a:lnTo>
                <a:lnTo>
                  <a:pt x="34" y="64"/>
                </a:lnTo>
                <a:lnTo>
                  <a:pt x="34" y="64"/>
                </a:lnTo>
                <a:lnTo>
                  <a:pt x="31" y="64"/>
                </a:lnTo>
                <a:lnTo>
                  <a:pt x="31" y="62"/>
                </a:lnTo>
                <a:lnTo>
                  <a:pt x="28" y="62"/>
                </a:lnTo>
                <a:lnTo>
                  <a:pt x="28" y="62"/>
                </a:lnTo>
                <a:lnTo>
                  <a:pt x="28" y="62"/>
                </a:lnTo>
                <a:lnTo>
                  <a:pt x="25" y="62"/>
                </a:lnTo>
                <a:lnTo>
                  <a:pt x="25" y="60"/>
                </a:lnTo>
                <a:lnTo>
                  <a:pt x="25" y="60"/>
                </a:lnTo>
                <a:lnTo>
                  <a:pt x="22" y="60"/>
                </a:lnTo>
                <a:lnTo>
                  <a:pt x="22" y="60"/>
                </a:lnTo>
                <a:lnTo>
                  <a:pt x="20" y="59"/>
                </a:lnTo>
                <a:lnTo>
                  <a:pt x="20" y="59"/>
                </a:lnTo>
                <a:lnTo>
                  <a:pt x="20" y="59"/>
                </a:lnTo>
                <a:lnTo>
                  <a:pt x="17" y="57"/>
                </a:lnTo>
                <a:lnTo>
                  <a:pt x="17" y="57"/>
                </a:lnTo>
                <a:lnTo>
                  <a:pt x="17" y="57"/>
                </a:lnTo>
                <a:lnTo>
                  <a:pt x="14" y="57"/>
                </a:lnTo>
                <a:lnTo>
                  <a:pt x="14" y="55"/>
                </a:lnTo>
                <a:lnTo>
                  <a:pt x="14" y="55"/>
                </a:lnTo>
                <a:lnTo>
                  <a:pt x="14" y="55"/>
                </a:lnTo>
                <a:lnTo>
                  <a:pt x="11" y="53"/>
                </a:lnTo>
                <a:lnTo>
                  <a:pt x="11" y="53"/>
                </a:lnTo>
                <a:lnTo>
                  <a:pt x="8" y="51"/>
                </a:lnTo>
                <a:lnTo>
                  <a:pt x="8" y="51"/>
                </a:lnTo>
                <a:lnTo>
                  <a:pt x="8" y="51"/>
                </a:lnTo>
                <a:lnTo>
                  <a:pt x="8" y="49"/>
                </a:lnTo>
                <a:lnTo>
                  <a:pt x="8" y="49"/>
                </a:lnTo>
                <a:lnTo>
                  <a:pt x="8" y="49"/>
                </a:lnTo>
                <a:lnTo>
                  <a:pt x="6" y="48"/>
                </a:lnTo>
                <a:lnTo>
                  <a:pt x="6" y="48"/>
                </a:lnTo>
                <a:lnTo>
                  <a:pt x="6" y="46"/>
                </a:lnTo>
                <a:lnTo>
                  <a:pt x="6" y="46"/>
                </a:lnTo>
                <a:lnTo>
                  <a:pt x="3" y="46"/>
                </a:lnTo>
                <a:lnTo>
                  <a:pt x="3" y="44"/>
                </a:lnTo>
                <a:lnTo>
                  <a:pt x="3" y="44"/>
                </a:lnTo>
                <a:lnTo>
                  <a:pt x="3" y="44"/>
                </a:lnTo>
                <a:lnTo>
                  <a:pt x="3" y="42"/>
                </a:lnTo>
                <a:lnTo>
                  <a:pt x="3" y="42"/>
                </a:lnTo>
                <a:lnTo>
                  <a:pt x="3" y="40"/>
                </a:lnTo>
                <a:lnTo>
                  <a:pt x="3" y="40"/>
                </a:lnTo>
                <a:lnTo>
                  <a:pt x="0" y="38"/>
                </a:lnTo>
                <a:lnTo>
                  <a:pt x="0" y="38"/>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6" name="Freeform 270"/>
          <p:cNvSpPr/>
          <p:nvPr/>
        </p:nvSpPr>
        <p:spPr bwMode="auto">
          <a:xfrm>
            <a:off x="5811026" y="3693518"/>
            <a:ext cx="146770" cy="98496"/>
          </a:xfrm>
          <a:custGeom>
            <a:avLst/>
            <a:gdLst/>
            <a:ahLst/>
            <a:cxnLst>
              <a:cxn ang="0">
                <a:pos x="0" y="30"/>
              </a:cxn>
              <a:cxn ang="0">
                <a:pos x="3" y="24"/>
              </a:cxn>
              <a:cxn ang="0">
                <a:pos x="3" y="21"/>
              </a:cxn>
              <a:cxn ang="0">
                <a:pos x="8" y="17"/>
              </a:cxn>
              <a:cxn ang="0">
                <a:pos x="8" y="15"/>
              </a:cxn>
              <a:cxn ang="0">
                <a:pos x="14" y="11"/>
              </a:cxn>
              <a:cxn ang="0">
                <a:pos x="20" y="8"/>
              </a:cxn>
              <a:cxn ang="0">
                <a:pos x="25" y="6"/>
              </a:cxn>
              <a:cxn ang="0">
                <a:pos x="28" y="4"/>
              </a:cxn>
              <a:cxn ang="0">
                <a:pos x="37" y="2"/>
              </a:cxn>
              <a:cxn ang="0">
                <a:pos x="42" y="0"/>
              </a:cxn>
              <a:cxn ang="0">
                <a:pos x="48" y="0"/>
              </a:cxn>
              <a:cxn ang="0">
                <a:pos x="53" y="0"/>
              </a:cxn>
              <a:cxn ang="0">
                <a:pos x="62" y="0"/>
              </a:cxn>
              <a:cxn ang="0">
                <a:pos x="70" y="0"/>
              </a:cxn>
              <a:cxn ang="0">
                <a:pos x="76" y="2"/>
              </a:cxn>
              <a:cxn ang="0">
                <a:pos x="82" y="4"/>
              </a:cxn>
              <a:cxn ang="0">
                <a:pos x="87" y="6"/>
              </a:cxn>
              <a:cxn ang="0">
                <a:pos x="93" y="8"/>
              </a:cxn>
              <a:cxn ang="0">
                <a:pos x="96" y="11"/>
              </a:cxn>
              <a:cxn ang="0">
                <a:pos x="99" y="15"/>
              </a:cxn>
              <a:cxn ang="0">
                <a:pos x="104" y="19"/>
              </a:cxn>
              <a:cxn ang="0">
                <a:pos x="107" y="22"/>
              </a:cxn>
              <a:cxn ang="0">
                <a:pos x="107" y="26"/>
              </a:cxn>
              <a:cxn ang="0">
                <a:pos x="110" y="30"/>
              </a:cxn>
              <a:cxn ang="0">
                <a:pos x="110" y="33"/>
              </a:cxn>
              <a:cxn ang="0">
                <a:pos x="107" y="39"/>
              </a:cxn>
              <a:cxn ang="0">
                <a:pos x="107" y="43"/>
              </a:cxn>
              <a:cxn ang="0">
                <a:pos x="104" y="46"/>
              </a:cxn>
              <a:cxn ang="0">
                <a:pos x="101" y="50"/>
              </a:cxn>
              <a:cxn ang="0">
                <a:pos x="99" y="54"/>
              </a:cxn>
              <a:cxn ang="0">
                <a:pos x="93" y="55"/>
              </a:cxn>
              <a:cxn ang="0">
                <a:pos x="90" y="57"/>
              </a:cxn>
              <a:cxn ang="0">
                <a:pos x="84" y="61"/>
              </a:cxn>
              <a:cxn ang="0">
                <a:pos x="76" y="63"/>
              </a:cxn>
              <a:cxn ang="0">
                <a:pos x="70" y="65"/>
              </a:cxn>
              <a:cxn ang="0">
                <a:pos x="65" y="65"/>
              </a:cxn>
              <a:cxn ang="0">
                <a:pos x="59" y="66"/>
              </a:cxn>
              <a:cxn ang="0">
                <a:pos x="51" y="66"/>
              </a:cxn>
              <a:cxn ang="0">
                <a:pos x="45" y="65"/>
              </a:cxn>
              <a:cxn ang="0">
                <a:pos x="39" y="65"/>
              </a:cxn>
              <a:cxn ang="0">
                <a:pos x="31" y="63"/>
              </a:cxn>
              <a:cxn ang="0">
                <a:pos x="25" y="61"/>
              </a:cxn>
              <a:cxn ang="0">
                <a:pos x="20" y="57"/>
              </a:cxn>
              <a:cxn ang="0">
                <a:pos x="17" y="55"/>
              </a:cxn>
              <a:cxn ang="0">
                <a:pos x="11" y="54"/>
              </a:cxn>
              <a:cxn ang="0">
                <a:pos x="8" y="50"/>
              </a:cxn>
              <a:cxn ang="0">
                <a:pos x="6" y="46"/>
              </a:cxn>
              <a:cxn ang="0">
                <a:pos x="3" y="43"/>
              </a:cxn>
              <a:cxn ang="0">
                <a:pos x="0" y="39"/>
              </a:cxn>
              <a:cxn ang="0">
                <a:pos x="0" y="33"/>
              </a:cxn>
            </a:cxnLst>
            <a:rect l="0" t="0" r="r" b="b"/>
            <a:pathLst>
              <a:path w="110" h="66">
                <a:moveTo>
                  <a:pt x="0" y="33"/>
                </a:moveTo>
                <a:lnTo>
                  <a:pt x="0" y="32"/>
                </a:lnTo>
                <a:lnTo>
                  <a:pt x="0" y="30"/>
                </a:lnTo>
                <a:lnTo>
                  <a:pt x="0" y="30"/>
                </a:lnTo>
                <a:lnTo>
                  <a:pt x="0" y="30"/>
                </a:lnTo>
                <a:lnTo>
                  <a:pt x="0" y="28"/>
                </a:lnTo>
                <a:lnTo>
                  <a:pt x="0" y="28"/>
                </a:lnTo>
                <a:lnTo>
                  <a:pt x="3" y="26"/>
                </a:lnTo>
                <a:lnTo>
                  <a:pt x="3" y="26"/>
                </a:lnTo>
                <a:lnTo>
                  <a:pt x="3" y="24"/>
                </a:lnTo>
                <a:lnTo>
                  <a:pt x="3" y="24"/>
                </a:lnTo>
                <a:lnTo>
                  <a:pt x="3" y="22"/>
                </a:lnTo>
                <a:lnTo>
                  <a:pt x="3" y="22"/>
                </a:lnTo>
                <a:lnTo>
                  <a:pt x="3" y="22"/>
                </a:lnTo>
                <a:lnTo>
                  <a:pt x="3" y="21"/>
                </a:lnTo>
                <a:lnTo>
                  <a:pt x="6" y="21"/>
                </a:lnTo>
                <a:lnTo>
                  <a:pt x="6" y="21"/>
                </a:lnTo>
                <a:lnTo>
                  <a:pt x="6" y="19"/>
                </a:lnTo>
                <a:lnTo>
                  <a:pt x="6" y="19"/>
                </a:lnTo>
                <a:lnTo>
                  <a:pt x="8" y="17"/>
                </a:lnTo>
                <a:lnTo>
                  <a:pt x="8" y="17"/>
                </a:lnTo>
                <a:lnTo>
                  <a:pt x="8" y="17"/>
                </a:lnTo>
                <a:lnTo>
                  <a:pt x="8" y="15"/>
                </a:lnTo>
                <a:lnTo>
                  <a:pt x="8" y="15"/>
                </a:lnTo>
                <a:lnTo>
                  <a:pt x="8" y="15"/>
                </a:lnTo>
                <a:lnTo>
                  <a:pt x="11" y="13"/>
                </a:lnTo>
                <a:lnTo>
                  <a:pt x="11" y="13"/>
                </a:lnTo>
                <a:lnTo>
                  <a:pt x="14" y="11"/>
                </a:lnTo>
                <a:lnTo>
                  <a:pt x="14" y="11"/>
                </a:lnTo>
                <a:lnTo>
                  <a:pt x="14" y="11"/>
                </a:lnTo>
                <a:lnTo>
                  <a:pt x="14" y="10"/>
                </a:lnTo>
                <a:lnTo>
                  <a:pt x="17" y="10"/>
                </a:lnTo>
                <a:lnTo>
                  <a:pt x="17" y="10"/>
                </a:lnTo>
                <a:lnTo>
                  <a:pt x="17" y="8"/>
                </a:lnTo>
                <a:lnTo>
                  <a:pt x="20" y="8"/>
                </a:lnTo>
                <a:lnTo>
                  <a:pt x="20" y="8"/>
                </a:lnTo>
                <a:lnTo>
                  <a:pt x="20" y="8"/>
                </a:lnTo>
                <a:lnTo>
                  <a:pt x="22" y="6"/>
                </a:lnTo>
                <a:lnTo>
                  <a:pt x="22" y="6"/>
                </a:lnTo>
                <a:lnTo>
                  <a:pt x="25" y="6"/>
                </a:lnTo>
                <a:lnTo>
                  <a:pt x="25" y="6"/>
                </a:lnTo>
                <a:lnTo>
                  <a:pt x="25" y="4"/>
                </a:lnTo>
                <a:lnTo>
                  <a:pt x="28" y="4"/>
                </a:lnTo>
                <a:lnTo>
                  <a:pt x="28" y="4"/>
                </a:lnTo>
                <a:lnTo>
                  <a:pt x="28" y="4"/>
                </a:lnTo>
                <a:lnTo>
                  <a:pt x="31" y="4"/>
                </a:lnTo>
                <a:lnTo>
                  <a:pt x="31"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6" y="2"/>
                </a:lnTo>
                <a:lnTo>
                  <a:pt x="79" y="4"/>
                </a:lnTo>
                <a:lnTo>
                  <a:pt x="82" y="4"/>
                </a:lnTo>
                <a:lnTo>
                  <a:pt x="82" y="4"/>
                </a:lnTo>
                <a:lnTo>
                  <a:pt x="82" y="4"/>
                </a:lnTo>
                <a:lnTo>
                  <a:pt x="84" y="4"/>
                </a:lnTo>
                <a:lnTo>
                  <a:pt x="84" y="6"/>
                </a:lnTo>
                <a:lnTo>
                  <a:pt x="84" y="6"/>
                </a:lnTo>
                <a:lnTo>
                  <a:pt x="87" y="6"/>
                </a:lnTo>
                <a:lnTo>
                  <a:pt x="87" y="6"/>
                </a:lnTo>
                <a:lnTo>
                  <a:pt x="90" y="8"/>
                </a:lnTo>
                <a:lnTo>
                  <a:pt x="90" y="8"/>
                </a:lnTo>
                <a:lnTo>
                  <a:pt x="90" y="8"/>
                </a:lnTo>
                <a:lnTo>
                  <a:pt x="93" y="8"/>
                </a:lnTo>
                <a:lnTo>
                  <a:pt x="93" y="10"/>
                </a:lnTo>
                <a:lnTo>
                  <a:pt x="93" y="10"/>
                </a:lnTo>
                <a:lnTo>
                  <a:pt x="93" y="10"/>
                </a:lnTo>
                <a:lnTo>
                  <a:pt x="96" y="11"/>
                </a:lnTo>
                <a:lnTo>
                  <a:pt x="96" y="11"/>
                </a:lnTo>
                <a:lnTo>
                  <a:pt x="96" y="11"/>
                </a:lnTo>
                <a:lnTo>
                  <a:pt x="99" y="13"/>
                </a:lnTo>
                <a:lnTo>
                  <a:pt x="99" y="13"/>
                </a:lnTo>
                <a:lnTo>
                  <a:pt x="99" y="15"/>
                </a:lnTo>
                <a:lnTo>
                  <a:pt x="99" y="15"/>
                </a:lnTo>
                <a:lnTo>
                  <a:pt x="101" y="15"/>
                </a:lnTo>
                <a:lnTo>
                  <a:pt x="101" y="17"/>
                </a:lnTo>
                <a:lnTo>
                  <a:pt x="101" y="17"/>
                </a:lnTo>
                <a:lnTo>
                  <a:pt x="101" y="17"/>
                </a:lnTo>
                <a:lnTo>
                  <a:pt x="104" y="19"/>
                </a:lnTo>
                <a:lnTo>
                  <a:pt x="104" y="19"/>
                </a:lnTo>
                <a:lnTo>
                  <a:pt x="104" y="21"/>
                </a:lnTo>
                <a:lnTo>
                  <a:pt x="104" y="21"/>
                </a:lnTo>
                <a:lnTo>
                  <a:pt x="104" y="21"/>
                </a:lnTo>
                <a:lnTo>
                  <a:pt x="107" y="22"/>
                </a:lnTo>
                <a:lnTo>
                  <a:pt x="107" y="22"/>
                </a:lnTo>
                <a:lnTo>
                  <a:pt x="107" y="22"/>
                </a:lnTo>
                <a:lnTo>
                  <a:pt x="107" y="24"/>
                </a:lnTo>
                <a:lnTo>
                  <a:pt x="107" y="24"/>
                </a:lnTo>
                <a:lnTo>
                  <a:pt x="107" y="26"/>
                </a:lnTo>
                <a:lnTo>
                  <a:pt x="107" y="26"/>
                </a:lnTo>
                <a:lnTo>
                  <a:pt x="107" y="28"/>
                </a:lnTo>
                <a:lnTo>
                  <a:pt x="107" y="28"/>
                </a:lnTo>
                <a:lnTo>
                  <a:pt x="110" y="30"/>
                </a:lnTo>
                <a:lnTo>
                  <a:pt x="110" y="30"/>
                </a:lnTo>
                <a:lnTo>
                  <a:pt x="110" y="30"/>
                </a:lnTo>
                <a:lnTo>
                  <a:pt x="110" y="32"/>
                </a:lnTo>
                <a:lnTo>
                  <a:pt x="110" y="33"/>
                </a:lnTo>
                <a:lnTo>
                  <a:pt x="110" y="33"/>
                </a:lnTo>
                <a:lnTo>
                  <a:pt x="110" y="33"/>
                </a:lnTo>
                <a:lnTo>
                  <a:pt x="110" y="35"/>
                </a:lnTo>
                <a:lnTo>
                  <a:pt x="110" y="35"/>
                </a:lnTo>
                <a:lnTo>
                  <a:pt x="110" y="35"/>
                </a:lnTo>
                <a:lnTo>
                  <a:pt x="107" y="37"/>
                </a:lnTo>
                <a:lnTo>
                  <a:pt x="107" y="39"/>
                </a:lnTo>
                <a:lnTo>
                  <a:pt x="107" y="39"/>
                </a:lnTo>
                <a:lnTo>
                  <a:pt x="107" y="39"/>
                </a:lnTo>
                <a:lnTo>
                  <a:pt x="107" y="41"/>
                </a:lnTo>
                <a:lnTo>
                  <a:pt x="107" y="41"/>
                </a:lnTo>
                <a:lnTo>
                  <a:pt x="107" y="43"/>
                </a:lnTo>
                <a:lnTo>
                  <a:pt x="107" y="43"/>
                </a:lnTo>
                <a:lnTo>
                  <a:pt x="107" y="43"/>
                </a:lnTo>
                <a:lnTo>
                  <a:pt x="104" y="44"/>
                </a:lnTo>
                <a:lnTo>
                  <a:pt x="104" y="46"/>
                </a:lnTo>
                <a:lnTo>
                  <a:pt x="104" y="46"/>
                </a:lnTo>
                <a:lnTo>
                  <a:pt x="104" y="46"/>
                </a:lnTo>
                <a:lnTo>
                  <a:pt x="104" y="48"/>
                </a:lnTo>
                <a:lnTo>
                  <a:pt x="101" y="48"/>
                </a:lnTo>
                <a:lnTo>
                  <a:pt x="101" y="48"/>
                </a:lnTo>
                <a:lnTo>
                  <a:pt x="101" y="50"/>
                </a:lnTo>
                <a:lnTo>
                  <a:pt x="101" y="50"/>
                </a:lnTo>
                <a:lnTo>
                  <a:pt x="99" y="52"/>
                </a:lnTo>
                <a:lnTo>
                  <a:pt x="99" y="52"/>
                </a:lnTo>
                <a:lnTo>
                  <a:pt x="99" y="52"/>
                </a:lnTo>
                <a:lnTo>
                  <a:pt x="99" y="54"/>
                </a:lnTo>
                <a:lnTo>
                  <a:pt x="96" y="54"/>
                </a:lnTo>
                <a:lnTo>
                  <a:pt x="96" y="54"/>
                </a:lnTo>
                <a:lnTo>
                  <a:pt x="96" y="54"/>
                </a:lnTo>
                <a:lnTo>
                  <a:pt x="93" y="55"/>
                </a:lnTo>
                <a:lnTo>
                  <a:pt x="93" y="55"/>
                </a:lnTo>
                <a:lnTo>
                  <a:pt x="93" y="55"/>
                </a:lnTo>
                <a:lnTo>
                  <a:pt x="93" y="57"/>
                </a:lnTo>
                <a:lnTo>
                  <a:pt x="90" y="57"/>
                </a:lnTo>
                <a:lnTo>
                  <a:pt x="90" y="57"/>
                </a:lnTo>
                <a:lnTo>
                  <a:pt x="90" y="57"/>
                </a:lnTo>
                <a:lnTo>
                  <a:pt x="87" y="59"/>
                </a:lnTo>
                <a:lnTo>
                  <a:pt x="87" y="59"/>
                </a:lnTo>
                <a:lnTo>
                  <a:pt x="84" y="59"/>
                </a:lnTo>
                <a:lnTo>
                  <a:pt x="84" y="59"/>
                </a:lnTo>
                <a:lnTo>
                  <a:pt x="84" y="61"/>
                </a:lnTo>
                <a:lnTo>
                  <a:pt x="82" y="61"/>
                </a:lnTo>
                <a:lnTo>
                  <a:pt x="82" y="61"/>
                </a:lnTo>
                <a:lnTo>
                  <a:pt x="82" y="61"/>
                </a:lnTo>
                <a:lnTo>
                  <a:pt x="79" y="63"/>
                </a:lnTo>
                <a:lnTo>
                  <a:pt x="76" y="63"/>
                </a:lnTo>
                <a:lnTo>
                  <a:pt x="76" y="63"/>
                </a:lnTo>
                <a:lnTo>
                  <a:pt x="76" y="63"/>
                </a:lnTo>
                <a:lnTo>
                  <a:pt x="73" y="63"/>
                </a:lnTo>
                <a:lnTo>
                  <a:pt x="73" y="65"/>
                </a:lnTo>
                <a:lnTo>
                  <a:pt x="70" y="65"/>
                </a:lnTo>
                <a:lnTo>
                  <a:pt x="70" y="65"/>
                </a:lnTo>
                <a:lnTo>
                  <a:pt x="70" y="65"/>
                </a:lnTo>
                <a:lnTo>
                  <a:pt x="68" y="65"/>
                </a:lnTo>
                <a:lnTo>
                  <a:pt x="65" y="65"/>
                </a:lnTo>
                <a:lnTo>
                  <a:pt x="65" y="65"/>
                </a:lnTo>
                <a:lnTo>
                  <a:pt x="65" y="65"/>
                </a:lnTo>
                <a:lnTo>
                  <a:pt x="62" y="65"/>
                </a:lnTo>
                <a:lnTo>
                  <a:pt x="59" y="65"/>
                </a:lnTo>
                <a:lnTo>
                  <a:pt x="59" y="65"/>
                </a:lnTo>
                <a:lnTo>
                  <a:pt x="59" y="66"/>
                </a:lnTo>
                <a:lnTo>
                  <a:pt x="56" y="66"/>
                </a:lnTo>
                <a:lnTo>
                  <a:pt x="53" y="66"/>
                </a:lnTo>
                <a:lnTo>
                  <a:pt x="53" y="66"/>
                </a:lnTo>
                <a:lnTo>
                  <a:pt x="53" y="66"/>
                </a:lnTo>
                <a:lnTo>
                  <a:pt x="51" y="66"/>
                </a:lnTo>
                <a:lnTo>
                  <a:pt x="48" y="65"/>
                </a:lnTo>
                <a:lnTo>
                  <a:pt x="48" y="65"/>
                </a:lnTo>
                <a:lnTo>
                  <a:pt x="48" y="65"/>
                </a:lnTo>
                <a:lnTo>
                  <a:pt x="45" y="65"/>
                </a:lnTo>
                <a:lnTo>
                  <a:pt x="45" y="65"/>
                </a:lnTo>
                <a:lnTo>
                  <a:pt x="45" y="65"/>
                </a:lnTo>
                <a:lnTo>
                  <a:pt x="42" y="65"/>
                </a:lnTo>
                <a:lnTo>
                  <a:pt x="39" y="65"/>
                </a:lnTo>
                <a:lnTo>
                  <a:pt x="39" y="65"/>
                </a:lnTo>
                <a:lnTo>
                  <a:pt x="39" y="65"/>
                </a:lnTo>
                <a:lnTo>
                  <a:pt x="37" y="65"/>
                </a:lnTo>
                <a:lnTo>
                  <a:pt x="37" y="63"/>
                </a:lnTo>
                <a:lnTo>
                  <a:pt x="34" y="63"/>
                </a:lnTo>
                <a:lnTo>
                  <a:pt x="34" y="63"/>
                </a:lnTo>
                <a:lnTo>
                  <a:pt x="31" y="63"/>
                </a:lnTo>
                <a:lnTo>
                  <a:pt x="31" y="63"/>
                </a:lnTo>
                <a:lnTo>
                  <a:pt x="28" y="61"/>
                </a:lnTo>
                <a:lnTo>
                  <a:pt x="28" y="61"/>
                </a:lnTo>
                <a:lnTo>
                  <a:pt x="28" y="61"/>
                </a:lnTo>
                <a:lnTo>
                  <a:pt x="25" y="61"/>
                </a:lnTo>
                <a:lnTo>
                  <a:pt x="25" y="59"/>
                </a:lnTo>
                <a:lnTo>
                  <a:pt x="25" y="59"/>
                </a:lnTo>
                <a:lnTo>
                  <a:pt x="22" y="59"/>
                </a:lnTo>
                <a:lnTo>
                  <a:pt x="22" y="59"/>
                </a:lnTo>
                <a:lnTo>
                  <a:pt x="20" y="57"/>
                </a:lnTo>
                <a:lnTo>
                  <a:pt x="20" y="57"/>
                </a:lnTo>
                <a:lnTo>
                  <a:pt x="20" y="57"/>
                </a:lnTo>
                <a:lnTo>
                  <a:pt x="17" y="57"/>
                </a:lnTo>
                <a:lnTo>
                  <a:pt x="17" y="55"/>
                </a:lnTo>
                <a:lnTo>
                  <a:pt x="17" y="55"/>
                </a:lnTo>
                <a:lnTo>
                  <a:pt x="14" y="55"/>
                </a:lnTo>
                <a:lnTo>
                  <a:pt x="14" y="54"/>
                </a:lnTo>
                <a:lnTo>
                  <a:pt x="14" y="54"/>
                </a:lnTo>
                <a:lnTo>
                  <a:pt x="14" y="54"/>
                </a:lnTo>
                <a:lnTo>
                  <a:pt x="11" y="54"/>
                </a:lnTo>
                <a:lnTo>
                  <a:pt x="11" y="52"/>
                </a:lnTo>
                <a:lnTo>
                  <a:pt x="8" y="52"/>
                </a:lnTo>
                <a:lnTo>
                  <a:pt x="8" y="52"/>
                </a:lnTo>
                <a:lnTo>
                  <a:pt x="8" y="50"/>
                </a:lnTo>
                <a:lnTo>
                  <a:pt x="8" y="50"/>
                </a:lnTo>
                <a:lnTo>
                  <a:pt x="8" y="48"/>
                </a:lnTo>
                <a:lnTo>
                  <a:pt x="8" y="48"/>
                </a:lnTo>
                <a:lnTo>
                  <a:pt x="6" y="48"/>
                </a:lnTo>
                <a:lnTo>
                  <a:pt x="6" y="46"/>
                </a:lnTo>
                <a:lnTo>
                  <a:pt x="6" y="46"/>
                </a:lnTo>
                <a:lnTo>
                  <a:pt x="6" y="46"/>
                </a:lnTo>
                <a:lnTo>
                  <a:pt x="3" y="44"/>
                </a:lnTo>
                <a:lnTo>
                  <a:pt x="3" y="43"/>
                </a:lnTo>
                <a:lnTo>
                  <a:pt x="3" y="43"/>
                </a:lnTo>
                <a:lnTo>
                  <a:pt x="3" y="43"/>
                </a:lnTo>
                <a:lnTo>
                  <a:pt x="3" y="41"/>
                </a:lnTo>
                <a:lnTo>
                  <a:pt x="3" y="41"/>
                </a:lnTo>
                <a:lnTo>
                  <a:pt x="3" y="39"/>
                </a:lnTo>
                <a:lnTo>
                  <a:pt x="3" y="39"/>
                </a:lnTo>
                <a:lnTo>
                  <a:pt x="0" y="39"/>
                </a:lnTo>
                <a:lnTo>
                  <a:pt x="0" y="37"/>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7" name="Freeform 271"/>
          <p:cNvSpPr/>
          <p:nvPr/>
        </p:nvSpPr>
        <p:spPr bwMode="auto">
          <a:xfrm>
            <a:off x="5811026" y="3524881"/>
            <a:ext cx="146770" cy="98496"/>
          </a:xfrm>
          <a:custGeom>
            <a:avLst/>
            <a:gdLst/>
            <a:ahLst/>
            <a:cxnLst>
              <a:cxn ang="0">
                <a:pos x="0" y="29"/>
              </a:cxn>
              <a:cxn ang="0">
                <a:pos x="3" y="24"/>
              </a:cxn>
              <a:cxn ang="0">
                <a:pos x="3" y="20"/>
              </a:cxn>
              <a:cxn ang="0">
                <a:pos x="8" y="16"/>
              </a:cxn>
              <a:cxn ang="0">
                <a:pos x="8" y="14"/>
              </a:cxn>
              <a:cxn ang="0">
                <a:pos x="14" y="11"/>
              </a:cxn>
              <a:cxn ang="0">
                <a:pos x="20" y="7"/>
              </a:cxn>
              <a:cxn ang="0">
                <a:pos x="25" y="5"/>
              </a:cxn>
              <a:cxn ang="0">
                <a:pos x="28" y="3"/>
              </a:cxn>
              <a:cxn ang="0">
                <a:pos x="37" y="2"/>
              </a:cxn>
              <a:cxn ang="0">
                <a:pos x="42" y="0"/>
              </a:cxn>
              <a:cxn ang="0">
                <a:pos x="48" y="0"/>
              </a:cxn>
              <a:cxn ang="0">
                <a:pos x="53" y="0"/>
              </a:cxn>
              <a:cxn ang="0">
                <a:pos x="62" y="0"/>
              </a:cxn>
              <a:cxn ang="0">
                <a:pos x="70" y="0"/>
              </a:cxn>
              <a:cxn ang="0">
                <a:pos x="76" y="2"/>
              </a:cxn>
              <a:cxn ang="0">
                <a:pos x="82" y="3"/>
              </a:cxn>
              <a:cxn ang="0">
                <a:pos x="87" y="5"/>
              </a:cxn>
              <a:cxn ang="0">
                <a:pos x="93" y="7"/>
              </a:cxn>
              <a:cxn ang="0">
                <a:pos x="96" y="11"/>
              </a:cxn>
              <a:cxn ang="0">
                <a:pos x="99" y="14"/>
              </a:cxn>
              <a:cxn ang="0">
                <a:pos x="104" y="16"/>
              </a:cxn>
              <a:cxn ang="0">
                <a:pos x="107" y="22"/>
              </a:cxn>
              <a:cxn ang="0">
                <a:pos x="107" y="25"/>
              </a:cxn>
              <a:cxn ang="0">
                <a:pos x="110" y="29"/>
              </a:cxn>
              <a:cxn ang="0">
                <a:pos x="110" y="33"/>
              </a:cxn>
              <a:cxn ang="0">
                <a:pos x="107" y="38"/>
              </a:cxn>
              <a:cxn ang="0">
                <a:pos x="107" y="42"/>
              </a:cxn>
              <a:cxn ang="0">
                <a:pos x="104" y="44"/>
              </a:cxn>
              <a:cxn ang="0">
                <a:pos x="101" y="49"/>
              </a:cxn>
              <a:cxn ang="0">
                <a:pos x="99" y="51"/>
              </a:cxn>
              <a:cxn ang="0">
                <a:pos x="93" y="55"/>
              </a:cxn>
              <a:cxn ang="0">
                <a:pos x="90" y="57"/>
              </a:cxn>
              <a:cxn ang="0">
                <a:pos x="84" y="60"/>
              </a:cxn>
              <a:cxn ang="0">
                <a:pos x="76" y="62"/>
              </a:cxn>
              <a:cxn ang="0">
                <a:pos x="70" y="64"/>
              </a:cxn>
              <a:cxn ang="0">
                <a:pos x="65" y="64"/>
              </a:cxn>
              <a:cxn ang="0">
                <a:pos x="59" y="64"/>
              </a:cxn>
              <a:cxn ang="0">
                <a:pos x="51" y="64"/>
              </a:cxn>
              <a:cxn ang="0">
                <a:pos x="45" y="64"/>
              </a:cxn>
              <a:cxn ang="0">
                <a:pos x="39" y="64"/>
              </a:cxn>
              <a:cxn ang="0">
                <a:pos x="31" y="62"/>
              </a:cxn>
              <a:cxn ang="0">
                <a:pos x="25" y="60"/>
              </a:cxn>
              <a:cxn ang="0">
                <a:pos x="20" y="57"/>
              </a:cxn>
              <a:cxn ang="0">
                <a:pos x="17" y="55"/>
              </a:cxn>
              <a:cxn ang="0">
                <a:pos x="11" y="51"/>
              </a:cxn>
              <a:cxn ang="0">
                <a:pos x="8" y="49"/>
              </a:cxn>
              <a:cxn ang="0">
                <a:pos x="6" y="44"/>
              </a:cxn>
              <a:cxn ang="0">
                <a:pos x="3" y="42"/>
              </a:cxn>
              <a:cxn ang="0">
                <a:pos x="0" y="38"/>
              </a:cxn>
              <a:cxn ang="0">
                <a:pos x="0" y="33"/>
              </a:cxn>
            </a:cxnLst>
            <a:rect l="0" t="0" r="r" b="b"/>
            <a:pathLst>
              <a:path w="110" h="66">
                <a:moveTo>
                  <a:pt x="0" y="33"/>
                </a:moveTo>
                <a:lnTo>
                  <a:pt x="0" y="31"/>
                </a:lnTo>
                <a:lnTo>
                  <a:pt x="0" y="29"/>
                </a:lnTo>
                <a:lnTo>
                  <a:pt x="0" y="29"/>
                </a:lnTo>
                <a:lnTo>
                  <a:pt x="0" y="29"/>
                </a:lnTo>
                <a:lnTo>
                  <a:pt x="0" y="27"/>
                </a:lnTo>
                <a:lnTo>
                  <a:pt x="0" y="27"/>
                </a:lnTo>
                <a:lnTo>
                  <a:pt x="3" y="25"/>
                </a:lnTo>
                <a:lnTo>
                  <a:pt x="3" y="25"/>
                </a:lnTo>
                <a:lnTo>
                  <a:pt x="3" y="24"/>
                </a:lnTo>
                <a:lnTo>
                  <a:pt x="3" y="24"/>
                </a:lnTo>
                <a:lnTo>
                  <a:pt x="3" y="22"/>
                </a:lnTo>
                <a:lnTo>
                  <a:pt x="3" y="22"/>
                </a:lnTo>
                <a:lnTo>
                  <a:pt x="3" y="22"/>
                </a:lnTo>
                <a:lnTo>
                  <a:pt x="3" y="20"/>
                </a:lnTo>
                <a:lnTo>
                  <a:pt x="6" y="20"/>
                </a:lnTo>
                <a:lnTo>
                  <a:pt x="6" y="20"/>
                </a:lnTo>
                <a:lnTo>
                  <a:pt x="6" y="18"/>
                </a:lnTo>
                <a:lnTo>
                  <a:pt x="6" y="16"/>
                </a:lnTo>
                <a:lnTo>
                  <a:pt x="8" y="16"/>
                </a:lnTo>
                <a:lnTo>
                  <a:pt x="8" y="16"/>
                </a:lnTo>
                <a:lnTo>
                  <a:pt x="8" y="14"/>
                </a:lnTo>
                <a:lnTo>
                  <a:pt x="8" y="14"/>
                </a:lnTo>
                <a:lnTo>
                  <a:pt x="8" y="14"/>
                </a:lnTo>
                <a:lnTo>
                  <a:pt x="8" y="14"/>
                </a:lnTo>
                <a:lnTo>
                  <a:pt x="11" y="13"/>
                </a:lnTo>
                <a:lnTo>
                  <a:pt x="11" y="13"/>
                </a:lnTo>
                <a:lnTo>
                  <a:pt x="14" y="11"/>
                </a:lnTo>
                <a:lnTo>
                  <a:pt x="14" y="11"/>
                </a:lnTo>
                <a:lnTo>
                  <a:pt x="14" y="11"/>
                </a:lnTo>
                <a:lnTo>
                  <a:pt x="14" y="9"/>
                </a:lnTo>
                <a:lnTo>
                  <a:pt x="17" y="9"/>
                </a:lnTo>
                <a:lnTo>
                  <a:pt x="17" y="9"/>
                </a:lnTo>
                <a:lnTo>
                  <a:pt x="17" y="7"/>
                </a:lnTo>
                <a:lnTo>
                  <a:pt x="20" y="7"/>
                </a:lnTo>
                <a:lnTo>
                  <a:pt x="20" y="7"/>
                </a:lnTo>
                <a:lnTo>
                  <a:pt x="20" y="7"/>
                </a:lnTo>
                <a:lnTo>
                  <a:pt x="22" y="5"/>
                </a:lnTo>
                <a:lnTo>
                  <a:pt x="22" y="5"/>
                </a:lnTo>
                <a:lnTo>
                  <a:pt x="25" y="5"/>
                </a:lnTo>
                <a:lnTo>
                  <a:pt x="25" y="5"/>
                </a:lnTo>
                <a:lnTo>
                  <a:pt x="25" y="3"/>
                </a:lnTo>
                <a:lnTo>
                  <a:pt x="28" y="3"/>
                </a:lnTo>
                <a:lnTo>
                  <a:pt x="28" y="3"/>
                </a:lnTo>
                <a:lnTo>
                  <a:pt x="28" y="3"/>
                </a:lnTo>
                <a:lnTo>
                  <a:pt x="31" y="2"/>
                </a:lnTo>
                <a:lnTo>
                  <a:pt x="31"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6" y="2"/>
                </a:lnTo>
                <a:lnTo>
                  <a:pt x="79" y="2"/>
                </a:lnTo>
                <a:lnTo>
                  <a:pt x="82" y="3"/>
                </a:lnTo>
                <a:lnTo>
                  <a:pt x="82" y="3"/>
                </a:lnTo>
                <a:lnTo>
                  <a:pt x="82" y="3"/>
                </a:lnTo>
                <a:lnTo>
                  <a:pt x="84" y="3"/>
                </a:lnTo>
                <a:lnTo>
                  <a:pt x="84" y="5"/>
                </a:lnTo>
                <a:lnTo>
                  <a:pt x="84" y="5"/>
                </a:lnTo>
                <a:lnTo>
                  <a:pt x="87" y="5"/>
                </a:lnTo>
                <a:lnTo>
                  <a:pt x="87" y="5"/>
                </a:lnTo>
                <a:lnTo>
                  <a:pt x="90" y="7"/>
                </a:lnTo>
                <a:lnTo>
                  <a:pt x="90" y="7"/>
                </a:lnTo>
                <a:lnTo>
                  <a:pt x="90" y="7"/>
                </a:lnTo>
                <a:lnTo>
                  <a:pt x="93" y="7"/>
                </a:lnTo>
                <a:lnTo>
                  <a:pt x="93" y="9"/>
                </a:lnTo>
                <a:lnTo>
                  <a:pt x="93" y="9"/>
                </a:lnTo>
                <a:lnTo>
                  <a:pt x="93" y="9"/>
                </a:lnTo>
                <a:lnTo>
                  <a:pt x="96" y="11"/>
                </a:lnTo>
                <a:lnTo>
                  <a:pt x="96" y="11"/>
                </a:lnTo>
                <a:lnTo>
                  <a:pt x="96" y="11"/>
                </a:lnTo>
                <a:lnTo>
                  <a:pt x="99" y="13"/>
                </a:lnTo>
                <a:lnTo>
                  <a:pt x="99" y="13"/>
                </a:lnTo>
                <a:lnTo>
                  <a:pt x="99" y="14"/>
                </a:lnTo>
                <a:lnTo>
                  <a:pt x="99" y="14"/>
                </a:lnTo>
                <a:lnTo>
                  <a:pt x="101" y="14"/>
                </a:lnTo>
                <a:lnTo>
                  <a:pt x="101" y="14"/>
                </a:lnTo>
                <a:lnTo>
                  <a:pt x="101" y="16"/>
                </a:lnTo>
                <a:lnTo>
                  <a:pt x="101" y="16"/>
                </a:lnTo>
                <a:lnTo>
                  <a:pt x="104" y="16"/>
                </a:lnTo>
                <a:lnTo>
                  <a:pt x="104" y="18"/>
                </a:lnTo>
                <a:lnTo>
                  <a:pt x="104" y="20"/>
                </a:lnTo>
                <a:lnTo>
                  <a:pt x="104" y="20"/>
                </a:lnTo>
                <a:lnTo>
                  <a:pt x="104" y="20"/>
                </a:lnTo>
                <a:lnTo>
                  <a:pt x="107" y="22"/>
                </a:lnTo>
                <a:lnTo>
                  <a:pt x="107" y="22"/>
                </a:lnTo>
                <a:lnTo>
                  <a:pt x="107" y="22"/>
                </a:lnTo>
                <a:lnTo>
                  <a:pt x="107" y="24"/>
                </a:lnTo>
                <a:lnTo>
                  <a:pt x="107" y="24"/>
                </a:lnTo>
                <a:lnTo>
                  <a:pt x="107" y="25"/>
                </a:lnTo>
                <a:lnTo>
                  <a:pt x="107" y="25"/>
                </a:lnTo>
                <a:lnTo>
                  <a:pt x="107" y="27"/>
                </a:lnTo>
                <a:lnTo>
                  <a:pt x="107" y="27"/>
                </a:lnTo>
                <a:lnTo>
                  <a:pt x="110" y="29"/>
                </a:lnTo>
                <a:lnTo>
                  <a:pt x="110" y="29"/>
                </a:lnTo>
                <a:lnTo>
                  <a:pt x="110" y="29"/>
                </a:lnTo>
                <a:lnTo>
                  <a:pt x="110" y="31"/>
                </a:lnTo>
                <a:lnTo>
                  <a:pt x="110" y="33"/>
                </a:lnTo>
                <a:lnTo>
                  <a:pt x="110" y="33"/>
                </a:lnTo>
                <a:lnTo>
                  <a:pt x="110" y="33"/>
                </a:lnTo>
                <a:lnTo>
                  <a:pt x="110" y="35"/>
                </a:lnTo>
                <a:lnTo>
                  <a:pt x="110" y="35"/>
                </a:lnTo>
                <a:lnTo>
                  <a:pt x="110" y="35"/>
                </a:lnTo>
                <a:lnTo>
                  <a:pt x="107" y="36"/>
                </a:lnTo>
                <a:lnTo>
                  <a:pt x="107" y="38"/>
                </a:lnTo>
                <a:lnTo>
                  <a:pt x="107" y="38"/>
                </a:lnTo>
                <a:lnTo>
                  <a:pt x="107" y="38"/>
                </a:lnTo>
                <a:lnTo>
                  <a:pt x="107" y="40"/>
                </a:lnTo>
                <a:lnTo>
                  <a:pt x="107" y="40"/>
                </a:lnTo>
                <a:lnTo>
                  <a:pt x="107" y="42"/>
                </a:lnTo>
                <a:lnTo>
                  <a:pt x="107" y="42"/>
                </a:lnTo>
                <a:lnTo>
                  <a:pt x="107" y="42"/>
                </a:lnTo>
                <a:lnTo>
                  <a:pt x="104" y="44"/>
                </a:lnTo>
                <a:lnTo>
                  <a:pt x="104" y="44"/>
                </a:lnTo>
                <a:lnTo>
                  <a:pt x="104" y="44"/>
                </a:lnTo>
                <a:lnTo>
                  <a:pt x="104" y="46"/>
                </a:lnTo>
                <a:lnTo>
                  <a:pt x="104" y="47"/>
                </a:lnTo>
                <a:lnTo>
                  <a:pt x="101" y="47"/>
                </a:lnTo>
                <a:lnTo>
                  <a:pt x="101" y="47"/>
                </a:lnTo>
                <a:lnTo>
                  <a:pt x="101" y="49"/>
                </a:lnTo>
                <a:lnTo>
                  <a:pt x="101" y="49"/>
                </a:lnTo>
                <a:lnTo>
                  <a:pt x="99" y="51"/>
                </a:lnTo>
                <a:lnTo>
                  <a:pt x="99" y="51"/>
                </a:lnTo>
                <a:lnTo>
                  <a:pt x="99" y="51"/>
                </a:lnTo>
                <a:lnTo>
                  <a:pt x="99" y="51"/>
                </a:lnTo>
                <a:lnTo>
                  <a:pt x="96" y="53"/>
                </a:lnTo>
                <a:lnTo>
                  <a:pt x="96" y="53"/>
                </a:lnTo>
                <a:lnTo>
                  <a:pt x="96" y="53"/>
                </a:lnTo>
                <a:lnTo>
                  <a:pt x="93" y="55"/>
                </a:lnTo>
                <a:lnTo>
                  <a:pt x="93" y="55"/>
                </a:lnTo>
                <a:lnTo>
                  <a:pt x="93" y="55"/>
                </a:lnTo>
                <a:lnTo>
                  <a:pt x="93" y="57"/>
                </a:lnTo>
                <a:lnTo>
                  <a:pt x="90" y="57"/>
                </a:lnTo>
                <a:lnTo>
                  <a:pt x="90" y="57"/>
                </a:lnTo>
                <a:lnTo>
                  <a:pt x="90" y="57"/>
                </a:lnTo>
                <a:lnTo>
                  <a:pt x="87" y="58"/>
                </a:lnTo>
                <a:lnTo>
                  <a:pt x="87" y="58"/>
                </a:lnTo>
                <a:lnTo>
                  <a:pt x="84" y="58"/>
                </a:lnTo>
                <a:lnTo>
                  <a:pt x="84" y="58"/>
                </a:lnTo>
                <a:lnTo>
                  <a:pt x="84" y="60"/>
                </a:lnTo>
                <a:lnTo>
                  <a:pt x="82" y="60"/>
                </a:lnTo>
                <a:lnTo>
                  <a:pt x="82" y="60"/>
                </a:lnTo>
                <a:lnTo>
                  <a:pt x="82" y="60"/>
                </a:lnTo>
                <a:lnTo>
                  <a:pt x="79" y="62"/>
                </a:lnTo>
                <a:lnTo>
                  <a:pt x="76" y="62"/>
                </a:lnTo>
                <a:lnTo>
                  <a:pt x="76" y="62"/>
                </a:lnTo>
                <a:lnTo>
                  <a:pt x="76" y="62"/>
                </a:lnTo>
                <a:lnTo>
                  <a:pt x="73" y="62"/>
                </a:lnTo>
                <a:lnTo>
                  <a:pt x="73" y="64"/>
                </a:lnTo>
                <a:lnTo>
                  <a:pt x="70" y="64"/>
                </a:lnTo>
                <a:lnTo>
                  <a:pt x="70" y="64"/>
                </a:lnTo>
                <a:lnTo>
                  <a:pt x="70" y="64"/>
                </a:lnTo>
                <a:lnTo>
                  <a:pt x="68" y="64"/>
                </a:lnTo>
                <a:lnTo>
                  <a:pt x="65" y="64"/>
                </a:lnTo>
                <a:lnTo>
                  <a:pt x="65" y="64"/>
                </a:lnTo>
                <a:lnTo>
                  <a:pt x="65" y="64"/>
                </a:lnTo>
                <a:lnTo>
                  <a:pt x="62" y="64"/>
                </a:lnTo>
                <a:lnTo>
                  <a:pt x="59" y="64"/>
                </a:lnTo>
                <a:lnTo>
                  <a:pt x="59" y="64"/>
                </a:lnTo>
                <a:lnTo>
                  <a:pt x="59" y="64"/>
                </a:lnTo>
                <a:lnTo>
                  <a:pt x="56" y="66"/>
                </a:lnTo>
                <a:lnTo>
                  <a:pt x="53" y="66"/>
                </a:lnTo>
                <a:lnTo>
                  <a:pt x="53" y="66"/>
                </a:lnTo>
                <a:lnTo>
                  <a:pt x="53" y="66"/>
                </a:lnTo>
                <a:lnTo>
                  <a:pt x="51" y="64"/>
                </a:lnTo>
                <a:lnTo>
                  <a:pt x="48" y="64"/>
                </a:lnTo>
                <a:lnTo>
                  <a:pt x="48" y="64"/>
                </a:lnTo>
                <a:lnTo>
                  <a:pt x="48" y="64"/>
                </a:lnTo>
                <a:lnTo>
                  <a:pt x="45" y="64"/>
                </a:lnTo>
                <a:lnTo>
                  <a:pt x="45" y="64"/>
                </a:lnTo>
                <a:lnTo>
                  <a:pt x="45" y="64"/>
                </a:lnTo>
                <a:lnTo>
                  <a:pt x="42" y="64"/>
                </a:lnTo>
                <a:lnTo>
                  <a:pt x="39" y="64"/>
                </a:lnTo>
                <a:lnTo>
                  <a:pt x="39" y="64"/>
                </a:lnTo>
                <a:lnTo>
                  <a:pt x="39" y="64"/>
                </a:lnTo>
                <a:lnTo>
                  <a:pt x="37" y="64"/>
                </a:lnTo>
                <a:lnTo>
                  <a:pt x="37" y="62"/>
                </a:lnTo>
                <a:lnTo>
                  <a:pt x="34" y="62"/>
                </a:lnTo>
                <a:lnTo>
                  <a:pt x="34" y="62"/>
                </a:lnTo>
                <a:lnTo>
                  <a:pt x="31" y="62"/>
                </a:lnTo>
                <a:lnTo>
                  <a:pt x="31" y="62"/>
                </a:lnTo>
                <a:lnTo>
                  <a:pt x="28" y="60"/>
                </a:lnTo>
                <a:lnTo>
                  <a:pt x="28" y="60"/>
                </a:lnTo>
                <a:lnTo>
                  <a:pt x="28" y="60"/>
                </a:lnTo>
                <a:lnTo>
                  <a:pt x="25" y="60"/>
                </a:lnTo>
                <a:lnTo>
                  <a:pt x="25" y="58"/>
                </a:lnTo>
                <a:lnTo>
                  <a:pt x="25" y="58"/>
                </a:lnTo>
                <a:lnTo>
                  <a:pt x="22" y="58"/>
                </a:lnTo>
                <a:lnTo>
                  <a:pt x="22" y="58"/>
                </a:lnTo>
                <a:lnTo>
                  <a:pt x="20" y="57"/>
                </a:lnTo>
                <a:lnTo>
                  <a:pt x="20" y="57"/>
                </a:lnTo>
                <a:lnTo>
                  <a:pt x="20" y="57"/>
                </a:lnTo>
                <a:lnTo>
                  <a:pt x="17" y="57"/>
                </a:lnTo>
                <a:lnTo>
                  <a:pt x="17" y="55"/>
                </a:lnTo>
                <a:lnTo>
                  <a:pt x="17" y="55"/>
                </a:lnTo>
                <a:lnTo>
                  <a:pt x="14" y="55"/>
                </a:lnTo>
                <a:lnTo>
                  <a:pt x="14" y="53"/>
                </a:lnTo>
                <a:lnTo>
                  <a:pt x="14" y="53"/>
                </a:lnTo>
                <a:lnTo>
                  <a:pt x="14" y="53"/>
                </a:lnTo>
                <a:lnTo>
                  <a:pt x="11" y="51"/>
                </a:lnTo>
                <a:lnTo>
                  <a:pt x="11" y="51"/>
                </a:lnTo>
                <a:lnTo>
                  <a:pt x="8" y="51"/>
                </a:lnTo>
                <a:lnTo>
                  <a:pt x="8" y="51"/>
                </a:lnTo>
                <a:lnTo>
                  <a:pt x="8" y="49"/>
                </a:lnTo>
                <a:lnTo>
                  <a:pt x="8" y="49"/>
                </a:lnTo>
                <a:lnTo>
                  <a:pt x="8" y="47"/>
                </a:lnTo>
                <a:lnTo>
                  <a:pt x="8" y="47"/>
                </a:lnTo>
                <a:lnTo>
                  <a:pt x="6" y="47"/>
                </a:lnTo>
                <a:lnTo>
                  <a:pt x="6" y="46"/>
                </a:lnTo>
                <a:lnTo>
                  <a:pt x="6" y="44"/>
                </a:lnTo>
                <a:lnTo>
                  <a:pt x="6" y="44"/>
                </a:lnTo>
                <a:lnTo>
                  <a:pt x="3" y="44"/>
                </a:lnTo>
                <a:lnTo>
                  <a:pt x="3" y="42"/>
                </a:lnTo>
                <a:lnTo>
                  <a:pt x="3" y="42"/>
                </a:lnTo>
                <a:lnTo>
                  <a:pt x="3" y="42"/>
                </a:lnTo>
                <a:lnTo>
                  <a:pt x="3" y="40"/>
                </a:lnTo>
                <a:lnTo>
                  <a:pt x="3" y="40"/>
                </a:lnTo>
                <a:lnTo>
                  <a:pt x="3" y="38"/>
                </a:lnTo>
                <a:lnTo>
                  <a:pt x="3" y="38"/>
                </a:lnTo>
                <a:lnTo>
                  <a:pt x="0" y="38"/>
                </a:lnTo>
                <a:lnTo>
                  <a:pt x="0" y="36"/>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8" name="Freeform 272"/>
          <p:cNvSpPr/>
          <p:nvPr/>
        </p:nvSpPr>
        <p:spPr bwMode="auto">
          <a:xfrm>
            <a:off x="5167906" y="3341319"/>
            <a:ext cx="146770" cy="98496"/>
          </a:xfrm>
          <a:custGeom>
            <a:avLst/>
            <a:gdLst/>
            <a:ahLst/>
            <a:cxnLst>
              <a:cxn ang="0">
                <a:pos x="0" y="29"/>
              </a:cxn>
              <a:cxn ang="0">
                <a:pos x="3" y="26"/>
              </a:cxn>
              <a:cxn ang="0">
                <a:pos x="6" y="20"/>
              </a:cxn>
              <a:cxn ang="0">
                <a:pos x="9" y="16"/>
              </a:cxn>
              <a:cxn ang="0">
                <a:pos x="11" y="15"/>
              </a:cxn>
              <a:cxn ang="0">
                <a:pos x="14" y="11"/>
              </a:cxn>
              <a:cxn ang="0">
                <a:pos x="20" y="7"/>
              </a:cxn>
              <a:cxn ang="0">
                <a:pos x="25" y="5"/>
              </a:cxn>
              <a:cxn ang="0">
                <a:pos x="28" y="4"/>
              </a:cxn>
              <a:cxn ang="0">
                <a:pos x="37" y="2"/>
              </a:cxn>
              <a:cxn ang="0">
                <a:pos x="42" y="0"/>
              </a:cxn>
              <a:cxn ang="0">
                <a:pos x="51" y="0"/>
              </a:cxn>
              <a:cxn ang="0">
                <a:pos x="56" y="0"/>
              </a:cxn>
              <a:cxn ang="0">
                <a:pos x="62" y="0"/>
              </a:cxn>
              <a:cxn ang="0">
                <a:pos x="71" y="2"/>
              </a:cxn>
              <a:cxn ang="0">
                <a:pos x="76" y="2"/>
              </a:cxn>
              <a:cxn ang="0">
                <a:pos x="82" y="4"/>
              </a:cxn>
              <a:cxn ang="0">
                <a:pos x="87" y="5"/>
              </a:cxn>
              <a:cxn ang="0">
                <a:pos x="93" y="9"/>
              </a:cxn>
              <a:cxn ang="0">
                <a:pos x="96" y="11"/>
              </a:cxn>
              <a:cxn ang="0">
                <a:pos x="102" y="15"/>
              </a:cxn>
              <a:cxn ang="0">
                <a:pos x="104" y="18"/>
              </a:cxn>
              <a:cxn ang="0">
                <a:pos x="107" y="22"/>
              </a:cxn>
              <a:cxn ang="0">
                <a:pos x="107" y="26"/>
              </a:cxn>
              <a:cxn ang="0">
                <a:pos x="110" y="29"/>
              </a:cxn>
              <a:cxn ang="0">
                <a:pos x="110" y="33"/>
              </a:cxn>
              <a:cxn ang="0">
                <a:pos x="110" y="38"/>
              </a:cxn>
              <a:cxn ang="0">
                <a:pos x="107" y="42"/>
              </a:cxn>
              <a:cxn ang="0">
                <a:pos x="104" y="46"/>
              </a:cxn>
              <a:cxn ang="0">
                <a:pos x="102" y="49"/>
              </a:cxn>
              <a:cxn ang="0">
                <a:pos x="99" y="53"/>
              </a:cxn>
              <a:cxn ang="0">
                <a:pos x="93" y="57"/>
              </a:cxn>
              <a:cxn ang="0">
                <a:pos x="90" y="59"/>
              </a:cxn>
              <a:cxn ang="0">
                <a:pos x="85" y="60"/>
              </a:cxn>
              <a:cxn ang="0">
                <a:pos x="79" y="62"/>
              </a:cxn>
              <a:cxn ang="0">
                <a:pos x="71" y="64"/>
              </a:cxn>
              <a:cxn ang="0">
                <a:pos x="65" y="64"/>
              </a:cxn>
              <a:cxn ang="0">
                <a:pos x="59" y="66"/>
              </a:cxn>
              <a:cxn ang="0">
                <a:pos x="51" y="66"/>
              </a:cxn>
              <a:cxn ang="0">
                <a:pos x="45" y="64"/>
              </a:cxn>
              <a:cxn ang="0">
                <a:pos x="40" y="64"/>
              </a:cxn>
              <a:cxn ang="0">
                <a:pos x="34" y="62"/>
              </a:cxn>
              <a:cxn ang="0">
                <a:pos x="25" y="60"/>
              </a:cxn>
              <a:cxn ang="0">
                <a:pos x="20" y="59"/>
              </a:cxn>
              <a:cxn ang="0">
                <a:pos x="17" y="57"/>
              </a:cxn>
              <a:cxn ang="0">
                <a:pos x="11" y="53"/>
              </a:cxn>
              <a:cxn ang="0">
                <a:pos x="9" y="49"/>
              </a:cxn>
              <a:cxn ang="0">
                <a:pos x="6" y="46"/>
              </a:cxn>
              <a:cxn ang="0">
                <a:pos x="3" y="42"/>
              </a:cxn>
              <a:cxn ang="0">
                <a:pos x="3" y="38"/>
              </a:cxn>
              <a:cxn ang="0">
                <a:pos x="0" y="33"/>
              </a:cxn>
            </a:cxnLst>
            <a:rect l="0" t="0" r="r" b="b"/>
            <a:pathLst>
              <a:path w="110" h="66">
                <a:moveTo>
                  <a:pt x="0" y="33"/>
                </a:moveTo>
                <a:lnTo>
                  <a:pt x="0" y="31"/>
                </a:lnTo>
                <a:lnTo>
                  <a:pt x="0" y="31"/>
                </a:lnTo>
                <a:lnTo>
                  <a:pt x="0" y="29"/>
                </a:lnTo>
                <a:lnTo>
                  <a:pt x="0" y="29"/>
                </a:lnTo>
                <a:lnTo>
                  <a:pt x="3" y="27"/>
                </a:lnTo>
                <a:lnTo>
                  <a:pt x="3" y="27"/>
                </a:lnTo>
                <a:lnTo>
                  <a:pt x="3" y="26"/>
                </a:lnTo>
                <a:lnTo>
                  <a:pt x="3" y="26"/>
                </a:lnTo>
                <a:lnTo>
                  <a:pt x="3" y="26"/>
                </a:lnTo>
                <a:lnTo>
                  <a:pt x="3" y="24"/>
                </a:lnTo>
                <a:lnTo>
                  <a:pt x="3" y="24"/>
                </a:lnTo>
                <a:lnTo>
                  <a:pt x="3" y="24"/>
                </a:lnTo>
                <a:lnTo>
                  <a:pt x="3" y="22"/>
                </a:lnTo>
                <a:lnTo>
                  <a:pt x="6" y="20"/>
                </a:lnTo>
                <a:lnTo>
                  <a:pt x="6" y="20"/>
                </a:lnTo>
                <a:lnTo>
                  <a:pt x="6" y="20"/>
                </a:lnTo>
                <a:lnTo>
                  <a:pt x="6" y="18"/>
                </a:lnTo>
                <a:lnTo>
                  <a:pt x="6" y="18"/>
                </a:lnTo>
                <a:lnTo>
                  <a:pt x="9" y="16"/>
                </a:lnTo>
                <a:lnTo>
                  <a:pt x="9" y="16"/>
                </a:lnTo>
                <a:lnTo>
                  <a:pt x="9" y="16"/>
                </a:lnTo>
                <a:lnTo>
                  <a:pt x="9" y="15"/>
                </a:lnTo>
                <a:lnTo>
                  <a:pt x="11" y="15"/>
                </a:lnTo>
                <a:lnTo>
                  <a:pt x="11" y="15"/>
                </a:lnTo>
                <a:lnTo>
                  <a:pt x="11" y="13"/>
                </a:lnTo>
                <a:lnTo>
                  <a:pt x="11" y="13"/>
                </a:lnTo>
                <a:lnTo>
                  <a:pt x="14" y="11"/>
                </a:lnTo>
                <a:lnTo>
                  <a:pt x="14" y="11"/>
                </a:lnTo>
                <a:lnTo>
                  <a:pt x="14" y="11"/>
                </a:lnTo>
                <a:lnTo>
                  <a:pt x="17" y="11"/>
                </a:lnTo>
                <a:lnTo>
                  <a:pt x="17" y="9"/>
                </a:lnTo>
                <a:lnTo>
                  <a:pt x="17" y="9"/>
                </a:lnTo>
                <a:lnTo>
                  <a:pt x="17" y="9"/>
                </a:lnTo>
                <a:lnTo>
                  <a:pt x="20" y="7"/>
                </a:lnTo>
                <a:lnTo>
                  <a:pt x="20" y="7"/>
                </a:lnTo>
                <a:lnTo>
                  <a:pt x="20" y="7"/>
                </a:lnTo>
                <a:lnTo>
                  <a:pt x="23" y="7"/>
                </a:lnTo>
                <a:lnTo>
                  <a:pt x="23" y="5"/>
                </a:lnTo>
                <a:lnTo>
                  <a:pt x="25" y="5"/>
                </a:lnTo>
                <a:lnTo>
                  <a:pt x="25" y="5"/>
                </a:lnTo>
                <a:lnTo>
                  <a:pt x="25" y="5"/>
                </a:lnTo>
                <a:lnTo>
                  <a:pt x="28" y="4"/>
                </a:lnTo>
                <a:lnTo>
                  <a:pt x="28" y="4"/>
                </a:lnTo>
                <a:lnTo>
                  <a:pt x="28" y="4"/>
                </a:lnTo>
                <a:lnTo>
                  <a:pt x="31" y="4"/>
                </a:lnTo>
                <a:lnTo>
                  <a:pt x="34" y="4"/>
                </a:lnTo>
                <a:lnTo>
                  <a:pt x="34" y="2"/>
                </a:lnTo>
                <a:lnTo>
                  <a:pt x="34" y="2"/>
                </a:lnTo>
                <a:lnTo>
                  <a:pt x="37" y="2"/>
                </a:lnTo>
                <a:lnTo>
                  <a:pt x="37" y="2"/>
                </a:lnTo>
                <a:lnTo>
                  <a:pt x="40" y="2"/>
                </a:lnTo>
                <a:lnTo>
                  <a:pt x="40" y="2"/>
                </a:lnTo>
                <a:lnTo>
                  <a:pt x="40" y="2"/>
                </a:lnTo>
                <a:lnTo>
                  <a:pt x="42" y="0"/>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0"/>
                </a:lnTo>
                <a:lnTo>
                  <a:pt x="71" y="2"/>
                </a:lnTo>
                <a:lnTo>
                  <a:pt x="71" y="2"/>
                </a:lnTo>
                <a:lnTo>
                  <a:pt x="71" y="2"/>
                </a:lnTo>
                <a:lnTo>
                  <a:pt x="73" y="2"/>
                </a:lnTo>
                <a:lnTo>
                  <a:pt x="73" y="2"/>
                </a:lnTo>
                <a:lnTo>
                  <a:pt x="76" y="2"/>
                </a:lnTo>
                <a:lnTo>
                  <a:pt x="76" y="2"/>
                </a:lnTo>
                <a:lnTo>
                  <a:pt x="79" y="4"/>
                </a:lnTo>
                <a:lnTo>
                  <a:pt x="79" y="4"/>
                </a:lnTo>
                <a:lnTo>
                  <a:pt x="82" y="4"/>
                </a:lnTo>
                <a:lnTo>
                  <a:pt x="82" y="4"/>
                </a:lnTo>
                <a:lnTo>
                  <a:pt x="82" y="4"/>
                </a:lnTo>
                <a:lnTo>
                  <a:pt x="85" y="5"/>
                </a:lnTo>
                <a:lnTo>
                  <a:pt x="85" y="5"/>
                </a:lnTo>
                <a:lnTo>
                  <a:pt x="85" y="5"/>
                </a:lnTo>
                <a:lnTo>
                  <a:pt x="87" y="5"/>
                </a:lnTo>
                <a:lnTo>
                  <a:pt x="87" y="7"/>
                </a:lnTo>
                <a:lnTo>
                  <a:pt x="90" y="7"/>
                </a:lnTo>
                <a:lnTo>
                  <a:pt x="90" y="7"/>
                </a:lnTo>
                <a:lnTo>
                  <a:pt x="90" y="7"/>
                </a:lnTo>
                <a:lnTo>
                  <a:pt x="93" y="9"/>
                </a:lnTo>
                <a:lnTo>
                  <a:pt x="93" y="9"/>
                </a:lnTo>
                <a:lnTo>
                  <a:pt x="93" y="9"/>
                </a:lnTo>
                <a:lnTo>
                  <a:pt x="96" y="11"/>
                </a:lnTo>
                <a:lnTo>
                  <a:pt x="96" y="11"/>
                </a:lnTo>
                <a:lnTo>
                  <a:pt x="96" y="11"/>
                </a:lnTo>
                <a:lnTo>
                  <a:pt x="96" y="11"/>
                </a:lnTo>
                <a:lnTo>
                  <a:pt x="99" y="13"/>
                </a:lnTo>
                <a:lnTo>
                  <a:pt x="99" y="13"/>
                </a:lnTo>
                <a:lnTo>
                  <a:pt x="102" y="15"/>
                </a:lnTo>
                <a:lnTo>
                  <a:pt x="102" y="15"/>
                </a:lnTo>
                <a:lnTo>
                  <a:pt x="102" y="15"/>
                </a:lnTo>
                <a:lnTo>
                  <a:pt x="102" y="16"/>
                </a:lnTo>
                <a:lnTo>
                  <a:pt x="102" y="16"/>
                </a:lnTo>
                <a:lnTo>
                  <a:pt x="102" y="16"/>
                </a:lnTo>
                <a:lnTo>
                  <a:pt x="104" y="18"/>
                </a:lnTo>
                <a:lnTo>
                  <a:pt x="104" y="18"/>
                </a:lnTo>
                <a:lnTo>
                  <a:pt x="104" y="20"/>
                </a:lnTo>
                <a:lnTo>
                  <a:pt x="104" y="20"/>
                </a:lnTo>
                <a:lnTo>
                  <a:pt x="107" y="20"/>
                </a:lnTo>
                <a:lnTo>
                  <a:pt x="107" y="22"/>
                </a:lnTo>
                <a:lnTo>
                  <a:pt x="107" y="24"/>
                </a:lnTo>
                <a:lnTo>
                  <a:pt x="107" y="24"/>
                </a:lnTo>
                <a:lnTo>
                  <a:pt x="107" y="24"/>
                </a:lnTo>
                <a:lnTo>
                  <a:pt x="107" y="26"/>
                </a:lnTo>
                <a:lnTo>
                  <a:pt x="107" y="26"/>
                </a:lnTo>
                <a:lnTo>
                  <a:pt x="107" y="26"/>
                </a:lnTo>
                <a:lnTo>
                  <a:pt x="110" y="27"/>
                </a:lnTo>
                <a:lnTo>
                  <a:pt x="110" y="27"/>
                </a:lnTo>
                <a:lnTo>
                  <a:pt x="110" y="29"/>
                </a:lnTo>
                <a:lnTo>
                  <a:pt x="110" y="29"/>
                </a:lnTo>
                <a:lnTo>
                  <a:pt x="110" y="31"/>
                </a:lnTo>
                <a:lnTo>
                  <a:pt x="110" y="31"/>
                </a:lnTo>
                <a:lnTo>
                  <a:pt x="110" y="33"/>
                </a:lnTo>
                <a:lnTo>
                  <a:pt x="110" y="33"/>
                </a:lnTo>
                <a:lnTo>
                  <a:pt x="110" y="33"/>
                </a:lnTo>
                <a:lnTo>
                  <a:pt x="110" y="35"/>
                </a:lnTo>
                <a:lnTo>
                  <a:pt x="110" y="37"/>
                </a:lnTo>
                <a:lnTo>
                  <a:pt x="110" y="37"/>
                </a:lnTo>
                <a:lnTo>
                  <a:pt x="110" y="37"/>
                </a:lnTo>
                <a:lnTo>
                  <a:pt x="110" y="38"/>
                </a:lnTo>
                <a:lnTo>
                  <a:pt x="107" y="38"/>
                </a:lnTo>
                <a:lnTo>
                  <a:pt x="107" y="38"/>
                </a:lnTo>
                <a:lnTo>
                  <a:pt x="107" y="40"/>
                </a:lnTo>
                <a:lnTo>
                  <a:pt x="107" y="42"/>
                </a:lnTo>
                <a:lnTo>
                  <a:pt x="107" y="42"/>
                </a:lnTo>
                <a:lnTo>
                  <a:pt x="107" y="42"/>
                </a:lnTo>
                <a:lnTo>
                  <a:pt x="107" y="44"/>
                </a:lnTo>
                <a:lnTo>
                  <a:pt x="107" y="44"/>
                </a:lnTo>
                <a:lnTo>
                  <a:pt x="104" y="46"/>
                </a:lnTo>
                <a:lnTo>
                  <a:pt x="104" y="46"/>
                </a:lnTo>
                <a:lnTo>
                  <a:pt x="104" y="46"/>
                </a:lnTo>
                <a:lnTo>
                  <a:pt x="104" y="48"/>
                </a:lnTo>
                <a:lnTo>
                  <a:pt x="102" y="48"/>
                </a:lnTo>
                <a:lnTo>
                  <a:pt x="102" y="48"/>
                </a:lnTo>
                <a:lnTo>
                  <a:pt x="102" y="49"/>
                </a:lnTo>
                <a:lnTo>
                  <a:pt x="102" y="49"/>
                </a:lnTo>
                <a:lnTo>
                  <a:pt x="102" y="51"/>
                </a:lnTo>
                <a:lnTo>
                  <a:pt x="102" y="51"/>
                </a:lnTo>
                <a:lnTo>
                  <a:pt x="99" y="51"/>
                </a:lnTo>
                <a:lnTo>
                  <a:pt x="99" y="53"/>
                </a:lnTo>
                <a:lnTo>
                  <a:pt x="96" y="53"/>
                </a:lnTo>
                <a:lnTo>
                  <a:pt x="96" y="53"/>
                </a:lnTo>
                <a:lnTo>
                  <a:pt x="96" y="55"/>
                </a:lnTo>
                <a:lnTo>
                  <a:pt x="96" y="55"/>
                </a:lnTo>
                <a:lnTo>
                  <a:pt x="93" y="57"/>
                </a:lnTo>
                <a:lnTo>
                  <a:pt x="93" y="57"/>
                </a:lnTo>
                <a:lnTo>
                  <a:pt x="93" y="57"/>
                </a:lnTo>
                <a:lnTo>
                  <a:pt x="90" y="57"/>
                </a:lnTo>
                <a:lnTo>
                  <a:pt x="90" y="59"/>
                </a:lnTo>
                <a:lnTo>
                  <a:pt x="90" y="59"/>
                </a:lnTo>
                <a:lnTo>
                  <a:pt x="87" y="59"/>
                </a:lnTo>
                <a:lnTo>
                  <a:pt x="87" y="59"/>
                </a:lnTo>
                <a:lnTo>
                  <a:pt x="85" y="60"/>
                </a:lnTo>
                <a:lnTo>
                  <a:pt x="85" y="60"/>
                </a:lnTo>
                <a:lnTo>
                  <a:pt x="85" y="60"/>
                </a:lnTo>
                <a:lnTo>
                  <a:pt x="82" y="60"/>
                </a:lnTo>
                <a:lnTo>
                  <a:pt x="82" y="62"/>
                </a:lnTo>
                <a:lnTo>
                  <a:pt x="82" y="62"/>
                </a:lnTo>
                <a:lnTo>
                  <a:pt x="79" y="62"/>
                </a:lnTo>
                <a:lnTo>
                  <a:pt x="79" y="62"/>
                </a:lnTo>
                <a:lnTo>
                  <a:pt x="76" y="62"/>
                </a:lnTo>
                <a:lnTo>
                  <a:pt x="76" y="62"/>
                </a:lnTo>
                <a:lnTo>
                  <a:pt x="73" y="64"/>
                </a:lnTo>
                <a:lnTo>
                  <a:pt x="73" y="64"/>
                </a:lnTo>
                <a:lnTo>
                  <a:pt x="71" y="64"/>
                </a:lnTo>
                <a:lnTo>
                  <a:pt x="71" y="64"/>
                </a:lnTo>
                <a:lnTo>
                  <a:pt x="71" y="64"/>
                </a:lnTo>
                <a:lnTo>
                  <a:pt x="68" y="64"/>
                </a:lnTo>
                <a:lnTo>
                  <a:pt x="65" y="64"/>
                </a:lnTo>
                <a:lnTo>
                  <a:pt x="65" y="64"/>
                </a:lnTo>
                <a:lnTo>
                  <a:pt x="65" y="66"/>
                </a:lnTo>
                <a:lnTo>
                  <a:pt x="62" y="66"/>
                </a:lnTo>
                <a:lnTo>
                  <a:pt x="62" y="66"/>
                </a:lnTo>
                <a:lnTo>
                  <a:pt x="62" y="66"/>
                </a:lnTo>
                <a:lnTo>
                  <a:pt x="59" y="66"/>
                </a:lnTo>
                <a:lnTo>
                  <a:pt x="56" y="66"/>
                </a:lnTo>
                <a:lnTo>
                  <a:pt x="56" y="66"/>
                </a:lnTo>
                <a:lnTo>
                  <a:pt x="56" y="66"/>
                </a:lnTo>
                <a:lnTo>
                  <a:pt x="54" y="66"/>
                </a:lnTo>
                <a:lnTo>
                  <a:pt x="51" y="66"/>
                </a:lnTo>
                <a:lnTo>
                  <a:pt x="51" y="66"/>
                </a:lnTo>
                <a:lnTo>
                  <a:pt x="51" y="66"/>
                </a:lnTo>
                <a:lnTo>
                  <a:pt x="48" y="66"/>
                </a:lnTo>
                <a:lnTo>
                  <a:pt x="45" y="66"/>
                </a:lnTo>
                <a:lnTo>
                  <a:pt x="45" y="64"/>
                </a:lnTo>
                <a:lnTo>
                  <a:pt x="45" y="64"/>
                </a:lnTo>
                <a:lnTo>
                  <a:pt x="42" y="64"/>
                </a:lnTo>
                <a:lnTo>
                  <a:pt x="40" y="64"/>
                </a:lnTo>
                <a:lnTo>
                  <a:pt x="40" y="64"/>
                </a:lnTo>
                <a:lnTo>
                  <a:pt x="40" y="64"/>
                </a:lnTo>
                <a:lnTo>
                  <a:pt x="37" y="64"/>
                </a:lnTo>
                <a:lnTo>
                  <a:pt x="37" y="64"/>
                </a:lnTo>
                <a:lnTo>
                  <a:pt x="34" y="62"/>
                </a:lnTo>
                <a:lnTo>
                  <a:pt x="34" y="62"/>
                </a:lnTo>
                <a:lnTo>
                  <a:pt x="34" y="62"/>
                </a:lnTo>
                <a:lnTo>
                  <a:pt x="31" y="62"/>
                </a:lnTo>
                <a:lnTo>
                  <a:pt x="28" y="62"/>
                </a:lnTo>
                <a:lnTo>
                  <a:pt x="28" y="62"/>
                </a:lnTo>
                <a:lnTo>
                  <a:pt x="28" y="60"/>
                </a:lnTo>
                <a:lnTo>
                  <a:pt x="25" y="60"/>
                </a:lnTo>
                <a:lnTo>
                  <a:pt x="25" y="60"/>
                </a:lnTo>
                <a:lnTo>
                  <a:pt x="25" y="60"/>
                </a:lnTo>
                <a:lnTo>
                  <a:pt x="23" y="59"/>
                </a:lnTo>
                <a:lnTo>
                  <a:pt x="23" y="59"/>
                </a:lnTo>
                <a:lnTo>
                  <a:pt x="20" y="59"/>
                </a:lnTo>
                <a:lnTo>
                  <a:pt x="20" y="59"/>
                </a:lnTo>
                <a:lnTo>
                  <a:pt x="20" y="57"/>
                </a:lnTo>
                <a:lnTo>
                  <a:pt x="17" y="57"/>
                </a:lnTo>
                <a:lnTo>
                  <a:pt x="17" y="57"/>
                </a:lnTo>
                <a:lnTo>
                  <a:pt x="17" y="57"/>
                </a:lnTo>
                <a:lnTo>
                  <a:pt x="17" y="55"/>
                </a:lnTo>
                <a:lnTo>
                  <a:pt x="14" y="55"/>
                </a:lnTo>
                <a:lnTo>
                  <a:pt x="14" y="53"/>
                </a:lnTo>
                <a:lnTo>
                  <a:pt x="14" y="53"/>
                </a:lnTo>
                <a:lnTo>
                  <a:pt x="11" y="53"/>
                </a:lnTo>
                <a:lnTo>
                  <a:pt x="11" y="51"/>
                </a:lnTo>
                <a:lnTo>
                  <a:pt x="11" y="51"/>
                </a:lnTo>
                <a:lnTo>
                  <a:pt x="11" y="51"/>
                </a:lnTo>
                <a:lnTo>
                  <a:pt x="9" y="49"/>
                </a:lnTo>
                <a:lnTo>
                  <a:pt x="9" y="49"/>
                </a:lnTo>
                <a:lnTo>
                  <a:pt x="9" y="48"/>
                </a:lnTo>
                <a:lnTo>
                  <a:pt x="9" y="48"/>
                </a:lnTo>
                <a:lnTo>
                  <a:pt x="6" y="48"/>
                </a:lnTo>
                <a:lnTo>
                  <a:pt x="6" y="46"/>
                </a:lnTo>
                <a:lnTo>
                  <a:pt x="6" y="46"/>
                </a:lnTo>
                <a:lnTo>
                  <a:pt x="6" y="46"/>
                </a:lnTo>
                <a:lnTo>
                  <a:pt x="6" y="44"/>
                </a:lnTo>
                <a:lnTo>
                  <a:pt x="3" y="44"/>
                </a:lnTo>
                <a:lnTo>
                  <a:pt x="3" y="42"/>
                </a:lnTo>
                <a:lnTo>
                  <a:pt x="3" y="42"/>
                </a:lnTo>
                <a:lnTo>
                  <a:pt x="3" y="42"/>
                </a:lnTo>
                <a:lnTo>
                  <a:pt x="3" y="40"/>
                </a:lnTo>
                <a:lnTo>
                  <a:pt x="3" y="38"/>
                </a:lnTo>
                <a:lnTo>
                  <a:pt x="3" y="38"/>
                </a:lnTo>
                <a:lnTo>
                  <a:pt x="3" y="38"/>
                </a:lnTo>
                <a:lnTo>
                  <a:pt x="3" y="37"/>
                </a:lnTo>
                <a:lnTo>
                  <a:pt x="0" y="37"/>
                </a:lnTo>
                <a:lnTo>
                  <a:pt x="0" y="37"/>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9" name="Freeform 273"/>
          <p:cNvSpPr/>
          <p:nvPr/>
        </p:nvSpPr>
        <p:spPr bwMode="auto">
          <a:xfrm>
            <a:off x="5167906" y="3193574"/>
            <a:ext cx="146770" cy="98496"/>
          </a:xfrm>
          <a:custGeom>
            <a:avLst/>
            <a:gdLst/>
            <a:ahLst/>
            <a:cxnLst>
              <a:cxn ang="0">
                <a:pos x="0" y="29"/>
              </a:cxn>
              <a:cxn ang="0">
                <a:pos x="3" y="26"/>
              </a:cxn>
              <a:cxn ang="0">
                <a:pos x="6" y="22"/>
              </a:cxn>
              <a:cxn ang="0">
                <a:pos x="9" y="16"/>
              </a:cxn>
              <a:cxn ang="0">
                <a:pos x="11" y="15"/>
              </a:cxn>
              <a:cxn ang="0">
                <a:pos x="14" y="11"/>
              </a:cxn>
              <a:cxn ang="0">
                <a:pos x="20" y="9"/>
              </a:cxn>
              <a:cxn ang="0">
                <a:pos x="25" y="5"/>
              </a:cxn>
              <a:cxn ang="0">
                <a:pos x="28" y="4"/>
              </a:cxn>
              <a:cxn ang="0">
                <a:pos x="37" y="2"/>
              </a:cxn>
              <a:cxn ang="0">
                <a:pos x="42" y="2"/>
              </a:cxn>
              <a:cxn ang="0">
                <a:pos x="51" y="0"/>
              </a:cxn>
              <a:cxn ang="0">
                <a:pos x="56" y="0"/>
              </a:cxn>
              <a:cxn ang="0">
                <a:pos x="62" y="0"/>
              </a:cxn>
              <a:cxn ang="0">
                <a:pos x="71" y="2"/>
              </a:cxn>
              <a:cxn ang="0">
                <a:pos x="76" y="2"/>
              </a:cxn>
              <a:cxn ang="0">
                <a:pos x="82" y="4"/>
              </a:cxn>
              <a:cxn ang="0">
                <a:pos x="87" y="5"/>
              </a:cxn>
              <a:cxn ang="0">
                <a:pos x="93" y="9"/>
              </a:cxn>
              <a:cxn ang="0">
                <a:pos x="96" y="13"/>
              </a:cxn>
              <a:cxn ang="0">
                <a:pos x="102" y="15"/>
              </a:cxn>
              <a:cxn ang="0">
                <a:pos x="104" y="18"/>
              </a:cxn>
              <a:cxn ang="0">
                <a:pos x="107" y="22"/>
              </a:cxn>
              <a:cxn ang="0">
                <a:pos x="107" y="26"/>
              </a:cxn>
              <a:cxn ang="0">
                <a:pos x="110" y="29"/>
              </a:cxn>
              <a:cxn ang="0">
                <a:pos x="110" y="35"/>
              </a:cxn>
              <a:cxn ang="0">
                <a:pos x="110" y="38"/>
              </a:cxn>
              <a:cxn ang="0">
                <a:pos x="107" y="42"/>
              </a:cxn>
              <a:cxn ang="0">
                <a:pos x="104" y="46"/>
              </a:cxn>
              <a:cxn ang="0">
                <a:pos x="102" y="49"/>
              </a:cxn>
              <a:cxn ang="0">
                <a:pos x="99" y="53"/>
              </a:cxn>
              <a:cxn ang="0">
                <a:pos x="93" y="57"/>
              </a:cxn>
              <a:cxn ang="0">
                <a:pos x="90" y="59"/>
              </a:cxn>
              <a:cxn ang="0">
                <a:pos x="85" y="60"/>
              </a:cxn>
              <a:cxn ang="0">
                <a:pos x="79" y="62"/>
              </a:cxn>
              <a:cxn ang="0">
                <a:pos x="71" y="64"/>
              </a:cxn>
              <a:cxn ang="0">
                <a:pos x="65" y="66"/>
              </a:cxn>
              <a:cxn ang="0">
                <a:pos x="59" y="66"/>
              </a:cxn>
              <a:cxn ang="0">
                <a:pos x="51" y="66"/>
              </a:cxn>
              <a:cxn ang="0">
                <a:pos x="45" y="66"/>
              </a:cxn>
              <a:cxn ang="0">
                <a:pos x="40" y="64"/>
              </a:cxn>
              <a:cxn ang="0">
                <a:pos x="34" y="62"/>
              </a:cxn>
              <a:cxn ang="0">
                <a:pos x="25" y="60"/>
              </a:cxn>
              <a:cxn ang="0">
                <a:pos x="20" y="59"/>
              </a:cxn>
              <a:cxn ang="0">
                <a:pos x="17" y="57"/>
              </a:cxn>
              <a:cxn ang="0">
                <a:pos x="11" y="53"/>
              </a:cxn>
              <a:cxn ang="0">
                <a:pos x="9" y="49"/>
              </a:cxn>
              <a:cxn ang="0">
                <a:pos x="6" y="46"/>
              </a:cxn>
              <a:cxn ang="0">
                <a:pos x="3" y="42"/>
              </a:cxn>
              <a:cxn ang="0">
                <a:pos x="3" y="38"/>
              </a:cxn>
              <a:cxn ang="0">
                <a:pos x="0" y="35"/>
              </a:cxn>
            </a:cxnLst>
            <a:rect l="0" t="0" r="r" b="b"/>
            <a:pathLst>
              <a:path w="110" h="66">
                <a:moveTo>
                  <a:pt x="0" y="33"/>
                </a:moveTo>
                <a:lnTo>
                  <a:pt x="0" y="31"/>
                </a:lnTo>
                <a:lnTo>
                  <a:pt x="0" y="31"/>
                </a:lnTo>
                <a:lnTo>
                  <a:pt x="0" y="29"/>
                </a:lnTo>
                <a:lnTo>
                  <a:pt x="0" y="29"/>
                </a:lnTo>
                <a:lnTo>
                  <a:pt x="3" y="29"/>
                </a:lnTo>
                <a:lnTo>
                  <a:pt x="3" y="27"/>
                </a:lnTo>
                <a:lnTo>
                  <a:pt x="3" y="26"/>
                </a:lnTo>
                <a:lnTo>
                  <a:pt x="3" y="26"/>
                </a:lnTo>
                <a:lnTo>
                  <a:pt x="3" y="26"/>
                </a:lnTo>
                <a:lnTo>
                  <a:pt x="3" y="24"/>
                </a:lnTo>
                <a:lnTo>
                  <a:pt x="3" y="24"/>
                </a:lnTo>
                <a:lnTo>
                  <a:pt x="3" y="24"/>
                </a:lnTo>
                <a:lnTo>
                  <a:pt x="3" y="22"/>
                </a:lnTo>
                <a:lnTo>
                  <a:pt x="6" y="22"/>
                </a:lnTo>
                <a:lnTo>
                  <a:pt x="6" y="20"/>
                </a:lnTo>
                <a:lnTo>
                  <a:pt x="6" y="20"/>
                </a:lnTo>
                <a:lnTo>
                  <a:pt x="6" y="18"/>
                </a:lnTo>
                <a:lnTo>
                  <a:pt x="6" y="18"/>
                </a:lnTo>
                <a:lnTo>
                  <a:pt x="9" y="16"/>
                </a:lnTo>
                <a:lnTo>
                  <a:pt x="9" y="16"/>
                </a:lnTo>
                <a:lnTo>
                  <a:pt x="9" y="16"/>
                </a:lnTo>
                <a:lnTo>
                  <a:pt x="9" y="15"/>
                </a:lnTo>
                <a:lnTo>
                  <a:pt x="11" y="15"/>
                </a:lnTo>
                <a:lnTo>
                  <a:pt x="11" y="15"/>
                </a:lnTo>
                <a:lnTo>
                  <a:pt x="11" y="13"/>
                </a:lnTo>
                <a:lnTo>
                  <a:pt x="11" y="13"/>
                </a:lnTo>
                <a:lnTo>
                  <a:pt x="14" y="13"/>
                </a:lnTo>
                <a:lnTo>
                  <a:pt x="14" y="13"/>
                </a:lnTo>
                <a:lnTo>
                  <a:pt x="14" y="11"/>
                </a:lnTo>
                <a:lnTo>
                  <a:pt x="17" y="11"/>
                </a:lnTo>
                <a:lnTo>
                  <a:pt x="17" y="9"/>
                </a:lnTo>
                <a:lnTo>
                  <a:pt x="17" y="9"/>
                </a:lnTo>
                <a:lnTo>
                  <a:pt x="17" y="9"/>
                </a:lnTo>
                <a:lnTo>
                  <a:pt x="20" y="9"/>
                </a:lnTo>
                <a:lnTo>
                  <a:pt x="20" y="7"/>
                </a:lnTo>
                <a:lnTo>
                  <a:pt x="20" y="7"/>
                </a:lnTo>
                <a:lnTo>
                  <a:pt x="23" y="7"/>
                </a:lnTo>
                <a:lnTo>
                  <a:pt x="23" y="5"/>
                </a:lnTo>
                <a:lnTo>
                  <a:pt x="25" y="5"/>
                </a:lnTo>
                <a:lnTo>
                  <a:pt x="25" y="5"/>
                </a:lnTo>
                <a:lnTo>
                  <a:pt x="25" y="5"/>
                </a:lnTo>
                <a:lnTo>
                  <a:pt x="28" y="4"/>
                </a:lnTo>
                <a:lnTo>
                  <a:pt x="28" y="4"/>
                </a:lnTo>
                <a:lnTo>
                  <a:pt x="28" y="4"/>
                </a:lnTo>
                <a:lnTo>
                  <a:pt x="31" y="4"/>
                </a:lnTo>
                <a:lnTo>
                  <a:pt x="34" y="4"/>
                </a:lnTo>
                <a:lnTo>
                  <a:pt x="34" y="2"/>
                </a:lnTo>
                <a:lnTo>
                  <a:pt x="34" y="2"/>
                </a:lnTo>
                <a:lnTo>
                  <a:pt x="37" y="2"/>
                </a:lnTo>
                <a:lnTo>
                  <a:pt x="37" y="2"/>
                </a:lnTo>
                <a:lnTo>
                  <a:pt x="40" y="2"/>
                </a:lnTo>
                <a:lnTo>
                  <a:pt x="40" y="2"/>
                </a:lnTo>
                <a:lnTo>
                  <a:pt x="40" y="2"/>
                </a:lnTo>
                <a:lnTo>
                  <a:pt x="42" y="2"/>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2"/>
                </a:lnTo>
                <a:lnTo>
                  <a:pt x="71" y="2"/>
                </a:lnTo>
                <a:lnTo>
                  <a:pt x="71" y="2"/>
                </a:lnTo>
                <a:lnTo>
                  <a:pt x="71" y="2"/>
                </a:lnTo>
                <a:lnTo>
                  <a:pt x="73" y="2"/>
                </a:lnTo>
                <a:lnTo>
                  <a:pt x="73" y="2"/>
                </a:lnTo>
                <a:lnTo>
                  <a:pt x="76" y="2"/>
                </a:lnTo>
                <a:lnTo>
                  <a:pt x="76" y="2"/>
                </a:lnTo>
                <a:lnTo>
                  <a:pt x="79" y="4"/>
                </a:lnTo>
                <a:lnTo>
                  <a:pt x="79" y="4"/>
                </a:lnTo>
                <a:lnTo>
                  <a:pt x="82" y="4"/>
                </a:lnTo>
                <a:lnTo>
                  <a:pt x="82" y="4"/>
                </a:lnTo>
                <a:lnTo>
                  <a:pt x="82" y="4"/>
                </a:lnTo>
                <a:lnTo>
                  <a:pt x="85" y="5"/>
                </a:lnTo>
                <a:lnTo>
                  <a:pt x="85" y="5"/>
                </a:lnTo>
                <a:lnTo>
                  <a:pt x="85" y="5"/>
                </a:lnTo>
                <a:lnTo>
                  <a:pt x="87" y="5"/>
                </a:lnTo>
                <a:lnTo>
                  <a:pt x="87" y="7"/>
                </a:lnTo>
                <a:lnTo>
                  <a:pt x="90" y="7"/>
                </a:lnTo>
                <a:lnTo>
                  <a:pt x="90" y="7"/>
                </a:lnTo>
                <a:lnTo>
                  <a:pt x="90" y="9"/>
                </a:lnTo>
                <a:lnTo>
                  <a:pt x="93" y="9"/>
                </a:lnTo>
                <a:lnTo>
                  <a:pt x="93" y="9"/>
                </a:lnTo>
                <a:lnTo>
                  <a:pt x="93" y="9"/>
                </a:lnTo>
                <a:lnTo>
                  <a:pt x="96" y="11"/>
                </a:lnTo>
                <a:lnTo>
                  <a:pt x="96" y="11"/>
                </a:lnTo>
                <a:lnTo>
                  <a:pt x="96" y="13"/>
                </a:lnTo>
                <a:lnTo>
                  <a:pt x="96" y="13"/>
                </a:lnTo>
                <a:lnTo>
                  <a:pt x="99" y="13"/>
                </a:lnTo>
                <a:lnTo>
                  <a:pt x="99" y="13"/>
                </a:lnTo>
                <a:lnTo>
                  <a:pt x="102" y="15"/>
                </a:lnTo>
                <a:lnTo>
                  <a:pt x="102" y="15"/>
                </a:lnTo>
                <a:lnTo>
                  <a:pt x="102" y="15"/>
                </a:lnTo>
                <a:lnTo>
                  <a:pt x="102" y="16"/>
                </a:lnTo>
                <a:lnTo>
                  <a:pt x="102" y="16"/>
                </a:lnTo>
                <a:lnTo>
                  <a:pt x="102" y="16"/>
                </a:lnTo>
                <a:lnTo>
                  <a:pt x="104" y="18"/>
                </a:lnTo>
                <a:lnTo>
                  <a:pt x="104" y="18"/>
                </a:lnTo>
                <a:lnTo>
                  <a:pt x="104" y="20"/>
                </a:lnTo>
                <a:lnTo>
                  <a:pt x="104" y="20"/>
                </a:lnTo>
                <a:lnTo>
                  <a:pt x="107" y="22"/>
                </a:lnTo>
                <a:lnTo>
                  <a:pt x="107" y="22"/>
                </a:lnTo>
                <a:lnTo>
                  <a:pt x="107" y="24"/>
                </a:lnTo>
                <a:lnTo>
                  <a:pt x="107" y="24"/>
                </a:lnTo>
                <a:lnTo>
                  <a:pt x="107" y="24"/>
                </a:lnTo>
                <a:lnTo>
                  <a:pt x="107" y="26"/>
                </a:lnTo>
                <a:lnTo>
                  <a:pt x="107" y="26"/>
                </a:lnTo>
                <a:lnTo>
                  <a:pt x="107" y="26"/>
                </a:lnTo>
                <a:lnTo>
                  <a:pt x="110" y="27"/>
                </a:lnTo>
                <a:lnTo>
                  <a:pt x="110" y="29"/>
                </a:lnTo>
                <a:lnTo>
                  <a:pt x="110" y="29"/>
                </a:lnTo>
                <a:lnTo>
                  <a:pt x="110" y="29"/>
                </a:lnTo>
                <a:lnTo>
                  <a:pt x="110" y="31"/>
                </a:lnTo>
                <a:lnTo>
                  <a:pt x="110" y="31"/>
                </a:lnTo>
                <a:lnTo>
                  <a:pt x="110" y="33"/>
                </a:lnTo>
                <a:lnTo>
                  <a:pt x="110" y="33"/>
                </a:lnTo>
                <a:lnTo>
                  <a:pt x="110" y="35"/>
                </a:lnTo>
                <a:lnTo>
                  <a:pt x="110" y="35"/>
                </a:lnTo>
                <a:lnTo>
                  <a:pt x="110" y="37"/>
                </a:lnTo>
                <a:lnTo>
                  <a:pt x="110" y="37"/>
                </a:lnTo>
                <a:lnTo>
                  <a:pt x="110" y="37"/>
                </a:lnTo>
                <a:lnTo>
                  <a:pt x="110" y="38"/>
                </a:lnTo>
                <a:lnTo>
                  <a:pt x="107" y="40"/>
                </a:lnTo>
                <a:lnTo>
                  <a:pt x="107" y="40"/>
                </a:lnTo>
                <a:lnTo>
                  <a:pt x="107" y="40"/>
                </a:lnTo>
                <a:lnTo>
                  <a:pt x="107" y="42"/>
                </a:lnTo>
                <a:lnTo>
                  <a:pt x="107" y="42"/>
                </a:lnTo>
                <a:lnTo>
                  <a:pt x="107" y="42"/>
                </a:lnTo>
                <a:lnTo>
                  <a:pt x="107" y="44"/>
                </a:lnTo>
                <a:lnTo>
                  <a:pt x="107" y="44"/>
                </a:lnTo>
                <a:lnTo>
                  <a:pt x="104" y="46"/>
                </a:lnTo>
                <a:lnTo>
                  <a:pt x="104" y="46"/>
                </a:lnTo>
                <a:lnTo>
                  <a:pt x="104" y="46"/>
                </a:lnTo>
                <a:lnTo>
                  <a:pt x="104" y="48"/>
                </a:lnTo>
                <a:lnTo>
                  <a:pt x="102" y="49"/>
                </a:lnTo>
                <a:lnTo>
                  <a:pt x="102" y="49"/>
                </a:lnTo>
                <a:lnTo>
                  <a:pt x="102" y="49"/>
                </a:lnTo>
                <a:lnTo>
                  <a:pt x="102" y="51"/>
                </a:lnTo>
                <a:lnTo>
                  <a:pt x="102" y="51"/>
                </a:lnTo>
                <a:lnTo>
                  <a:pt x="102" y="51"/>
                </a:lnTo>
                <a:lnTo>
                  <a:pt x="99" y="51"/>
                </a:lnTo>
                <a:lnTo>
                  <a:pt x="99" y="53"/>
                </a:lnTo>
                <a:lnTo>
                  <a:pt x="96" y="53"/>
                </a:lnTo>
                <a:lnTo>
                  <a:pt x="96" y="53"/>
                </a:lnTo>
                <a:lnTo>
                  <a:pt x="96" y="55"/>
                </a:lnTo>
                <a:lnTo>
                  <a:pt x="96" y="55"/>
                </a:lnTo>
                <a:lnTo>
                  <a:pt x="93" y="57"/>
                </a:lnTo>
                <a:lnTo>
                  <a:pt x="93" y="57"/>
                </a:lnTo>
                <a:lnTo>
                  <a:pt x="93" y="57"/>
                </a:lnTo>
                <a:lnTo>
                  <a:pt x="90" y="57"/>
                </a:lnTo>
                <a:lnTo>
                  <a:pt x="90" y="59"/>
                </a:lnTo>
                <a:lnTo>
                  <a:pt x="90" y="59"/>
                </a:lnTo>
                <a:lnTo>
                  <a:pt x="87" y="59"/>
                </a:lnTo>
                <a:lnTo>
                  <a:pt x="87" y="60"/>
                </a:lnTo>
                <a:lnTo>
                  <a:pt x="85" y="60"/>
                </a:lnTo>
                <a:lnTo>
                  <a:pt x="85" y="60"/>
                </a:lnTo>
                <a:lnTo>
                  <a:pt x="85" y="60"/>
                </a:lnTo>
                <a:lnTo>
                  <a:pt x="82" y="60"/>
                </a:lnTo>
                <a:lnTo>
                  <a:pt x="82" y="62"/>
                </a:lnTo>
                <a:lnTo>
                  <a:pt x="82" y="62"/>
                </a:lnTo>
                <a:lnTo>
                  <a:pt x="79" y="62"/>
                </a:lnTo>
                <a:lnTo>
                  <a:pt x="79" y="62"/>
                </a:lnTo>
                <a:lnTo>
                  <a:pt x="76" y="64"/>
                </a:lnTo>
                <a:lnTo>
                  <a:pt x="76" y="64"/>
                </a:lnTo>
                <a:lnTo>
                  <a:pt x="73" y="64"/>
                </a:lnTo>
                <a:lnTo>
                  <a:pt x="73" y="64"/>
                </a:lnTo>
                <a:lnTo>
                  <a:pt x="71" y="64"/>
                </a:lnTo>
                <a:lnTo>
                  <a:pt x="71" y="64"/>
                </a:lnTo>
                <a:lnTo>
                  <a:pt x="71" y="64"/>
                </a:lnTo>
                <a:lnTo>
                  <a:pt x="68" y="64"/>
                </a:lnTo>
                <a:lnTo>
                  <a:pt x="65" y="66"/>
                </a:lnTo>
                <a:lnTo>
                  <a:pt x="65" y="66"/>
                </a:lnTo>
                <a:lnTo>
                  <a:pt x="65" y="66"/>
                </a:lnTo>
                <a:lnTo>
                  <a:pt x="62" y="66"/>
                </a:lnTo>
                <a:lnTo>
                  <a:pt x="62" y="66"/>
                </a:lnTo>
                <a:lnTo>
                  <a:pt x="62" y="66"/>
                </a:lnTo>
                <a:lnTo>
                  <a:pt x="59" y="66"/>
                </a:lnTo>
                <a:lnTo>
                  <a:pt x="56" y="66"/>
                </a:lnTo>
                <a:lnTo>
                  <a:pt x="56" y="66"/>
                </a:lnTo>
                <a:lnTo>
                  <a:pt x="56" y="66"/>
                </a:lnTo>
                <a:lnTo>
                  <a:pt x="54" y="66"/>
                </a:lnTo>
                <a:lnTo>
                  <a:pt x="51" y="66"/>
                </a:lnTo>
                <a:lnTo>
                  <a:pt x="51" y="66"/>
                </a:lnTo>
                <a:lnTo>
                  <a:pt x="51" y="66"/>
                </a:lnTo>
                <a:lnTo>
                  <a:pt x="48" y="66"/>
                </a:lnTo>
                <a:lnTo>
                  <a:pt x="45" y="66"/>
                </a:lnTo>
                <a:lnTo>
                  <a:pt x="45" y="66"/>
                </a:lnTo>
                <a:lnTo>
                  <a:pt x="45" y="66"/>
                </a:lnTo>
                <a:lnTo>
                  <a:pt x="42" y="64"/>
                </a:lnTo>
                <a:lnTo>
                  <a:pt x="40" y="64"/>
                </a:lnTo>
                <a:lnTo>
                  <a:pt x="40" y="64"/>
                </a:lnTo>
                <a:lnTo>
                  <a:pt x="40" y="64"/>
                </a:lnTo>
                <a:lnTo>
                  <a:pt x="37" y="64"/>
                </a:lnTo>
                <a:lnTo>
                  <a:pt x="37" y="64"/>
                </a:lnTo>
                <a:lnTo>
                  <a:pt x="34" y="64"/>
                </a:lnTo>
                <a:lnTo>
                  <a:pt x="34" y="64"/>
                </a:lnTo>
                <a:lnTo>
                  <a:pt x="34" y="62"/>
                </a:lnTo>
                <a:lnTo>
                  <a:pt x="31" y="62"/>
                </a:lnTo>
                <a:lnTo>
                  <a:pt x="28" y="62"/>
                </a:lnTo>
                <a:lnTo>
                  <a:pt x="28" y="62"/>
                </a:lnTo>
                <a:lnTo>
                  <a:pt x="28" y="60"/>
                </a:lnTo>
                <a:lnTo>
                  <a:pt x="25" y="60"/>
                </a:lnTo>
                <a:lnTo>
                  <a:pt x="25" y="60"/>
                </a:lnTo>
                <a:lnTo>
                  <a:pt x="25" y="60"/>
                </a:lnTo>
                <a:lnTo>
                  <a:pt x="23" y="60"/>
                </a:lnTo>
                <a:lnTo>
                  <a:pt x="23" y="59"/>
                </a:lnTo>
                <a:lnTo>
                  <a:pt x="20" y="59"/>
                </a:lnTo>
                <a:lnTo>
                  <a:pt x="20" y="59"/>
                </a:lnTo>
                <a:lnTo>
                  <a:pt x="20" y="57"/>
                </a:lnTo>
                <a:lnTo>
                  <a:pt x="17" y="57"/>
                </a:lnTo>
                <a:lnTo>
                  <a:pt x="17" y="57"/>
                </a:lnTo>
                <a:lnTo>
                  <a:pt x="17" y="57"/>
                </a:lnTo>
                <a:lnTo>
                  <a:pt x="17" y="55"/>
                </a:lnTo>
                <a:lnTo>
                  <a:pt x="14" y="55"/>
                </a:lnTo>
                <a:lnTo>
                  <a:pt x="14" y="53"/>
                </a:lnTo>
                <a:lnTo>
                  <a:pt x="14" y="53"/>
                </a:lnTo>
                <a:lnTo>
                  <a:pt x="11" y="53"/>
                </a:lnTo>
                <a:lnTo>
                  <a:pt x="11" y="51"/>
                </a:lnTo>
                <a:lnTo>
                  <a:pt x="11" y="51"/>
                </a:lnTo>
                <a:lnTo>
                  <a:pt x="11" y="51"/>
                </a:lnTo>
                <a:lnTo>
                  <a:pt x="9" y="51"/>
                </a:lnTo>
                <a:lnTo>
                  <a:pt x="9" y="49"/>
                </a:lnTo>
                <a:lnTo>
                  <a:pt x="9" y="49"/>
                </a:lnTo>
                <a:lnTo>
                  <a:pt x="9" y="49"/>
                </a:lnTo>
                <a:lnTo>
                  <a:pt x="6" y="48"/>
                </a:lnTo>
                <a:lnTo>
                  <a:pt x="6" y="46"/>
                </a:lnTo>
                <a:lnTo>
                  <a:pt x="6" y="46"/>
                </a:lnTo>
                <a:lnTo>
                  <a:pt x="6" y="46"/>
                </a:lnTo>
                <a:lnTo>
                  <a:pt x="6" y="44"/>
                </a:lnTo>
                <a:lnTo>
                  <a:pt x="3" y="44"/>
                </a:lnTo>
                <a:lnTo>
                  <a:pt x="3" y="42"/>
                </a:lnTo>
                <a:lnTo>
                  <a:pt x="3" y="42"/>
                </a:lnTo>
                <a:lnTo>
                  <a:pt x="3" y="42"/>
                </a:lnTo>
                <a:lnTo>
                  <a:pt x="3" y="40"/>
                </a:lnTo>
                <a:lnTo>
                  <a:pt x="3" y="40"/>
                </a:lnTo>
                <a:lnTo>
                  <a:pt x="3" y="40"/>
                </a:lnTo>
                <a:lnTo>
                  <a:pt x="3" y="38"/>
                </a:lnTo>
                <a:lnTo>
                  <a:pt x="3" y="37"/>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0" name="Freeform 274"/>
          <p:cNvSpPr/>
          <p:nvPr/>
        </p:nvSpPr>
        <p:spPr bwMode="auto">
          <a:xfrm>
            <a:off x="4336653" y="2681691"/>
            <a:ext cx="144102" cy="98496"/>
          </a:xfrm>
          <a:custGeom>
            <a:avLst/>
            <a:gdLst/>
            <a:ahLst/>
            <a:cxnLst>
              <a:cxn ang="0">
                <a:pos x="0" y="29"/>
              </a:cxn>
              <a:cxn ang="0">
                <a:pos x="0" y="24"/>
              </a:cxn>
              <a:cxn ang="0">
                <a:pos x="3" y="20"/>
              </a:cxn>
              <a:cxn ang="0">
                <a:pos x="6" y="17"/>
              </a:cxn>
              <a:cxn ang="0">
                <a:pos x="9" y="15"/>
              </a:cxn>
              <a:cxn ang="0">
                <a:pos x="15" y="11"/>
              </a:cxn>
              <a:cxn ang="0">
                <a:pos x="17" y="7"/>
              </a:cxn>
              <a:cxn ang="0">
                <a:pos x="23" y="6"/>
              </a:cxn>
              <a:cxn ang="0">
                <a:pos x="29" y="4"/>
              </a:cxn>
              <a:cxn ang="0">
                <a:pos x="34" y="2"/>
              </a:cxn>
              <a:cxn ang="0">
                <a:pos x="40" y="0"/>
              </a:cxn>
              <a:cxn ang="0">
                <a:pos x="48" y="0"/>
              </a:cxn>
              <a:cxn ang="0">
                <a:pos x="54" y="0"/>
              </a:cxn>
              <a:cxn ang="0">
                <a:pos x="62" y="0"/>
              </a:cxn>
              <a:cxn ang="0">
                <a:pos x="68" y="0"/>
              </a:cxn>
              <a:cxn ang="0">
                <a:pos x="74" y="2"/>
              </a:cxn>
              <a:cxn ang="0">
                <a:pos x="79" y="4"/>
              </a:cxn>
              <a:cxn ang="0">
                <a:pos x="85" y="6"/>
              </a:cxn>
              <a:cxn ang="0">
                <a:pos x="91" y="9"/>
              </a:cxn>
              <a:cxn ang="0">
                <a:pos x="96" y="11"/>
              </a:cxn>
              <a:cxn ang="0">
                <a:pos x="99" y="15"/>
              </a:cxn>
              <a:cxn ang="0">
                <a:pos x="102" y="18"/>
              </a:cxn>
              <a:cxn ang="0">
                <a:pos x="105" y="22"/>
              </a:cxn>
              <a:cxn ang="0">
                <a:pos x="108" y="26"/>
              </a:cxn>
              <a:cxn ang="0">
                <a:pos x="108" y="29"/>
              </a:cxn>
              <a:cxn ang="0">
                <a:pos x="108" y="33"/>
              </a:cxn>
              <a:cxn ang="0">
                <a:pos x="108" y="39"/>
              </a:cxn>
              <a:cxn ang="0">
                <a:pos x="105" y="42"/>
              </a:cxn>
              <a:cxn ang="0">
                <a:pos x="105" y="46"/>
              </a:cxn>
              <a:cxn ang="0">
                <a:pos x="102" y="50"/>
              </a:cxn>
              <a:cxn ang="0">
                <a:pos x="96" y="53"/>
              </a:cxn>
              <a:cxn ang="0">
                <a:pos x="93" y="55"/>
              </a:cxn>
              <a:cxn ang="0">
                <a:pos x="88" y="57"/>
              </a:cxn>
              <a:cxn ang="0">
                <a:pos x="82" y="61"/>
              </a:cxn>
              <a:cxn ang="0">
                <a:pos x="77" y="62"/>
              </a:cxn>
              <a:cxn ang="0">
                <a:pos x="71" y="64"/>
              </a:cxn>
              <a:cxn ang="0">
                <a:pos x="65" y="64"/>
              </a:cxn>
              <a:cxn ang="0">
                <a:pos x="57" y="66"/>
              </a:cxn>
              <a:cxn ang="0">
                <a:pos x="51" y="66"/>
              </a:cxn>
              <a:cxn ang="0">
                <a:pos x="43" y="64"/>
              </a:cxn>
              <a:cxn ang="0">
                <a:pos x="37" y="64"/>
              </a:cxn>
              <a:cxn ang="0">
                <a:pos x="31" y="62"/>
              </a:cxn>
              <a:cxn ang="0">
                <a:pos x="26" y="61"/>
              </a:cxn>
              <a:cxn ang="0">
                <a:pos x="20" y="57"/>
              </a:cxn>
              <a:cxn ang="0">
                <a:pos x="15" y="55"/>
              </a:cxn>
              <a:cxn ang="0">
                <a:pos x="12" y="53"/>
              </a:cxn>
              <a:cxn ang="0">
                <a:pos x="6" y="50"/>
              </a:cxn>
              <a:cxn ang="0">
                <a:pos x="3" y="46"/>
              </a:cxn>
              <a:cxn ang="0">
                <a:pos x="3" y="42"/>
              </a:cxn>
              <a:cxn ang="0">
                <a:pos x="0" y="39"/>
              </a:cxn>
              <a:cxn ang="0">
                <a:pos x="0" y="33"/>
              </a:cxn>
            </a:cxnLst>
            <a:rect l="0" t="0" r="r" b="b"/>
            <a:pathLst>
              <a:path w="108" h="66">
                <a:moveTo>
                  <a:pt x="0" y="33"/>
                </a:moveTo>
                <a:lnTo>
                  <a:pt x="0" y="31"/>
                </a:lnTo>
                <a:lnTo>
                  <a:pt x="0" y="29"/>
                </a:lnTo>
                <a:lnTo>
                  <a:pt x="0" y="29"/>
                </a:lnTo>
                <a:lnTo>
                  <a:pt x="0" y="29"/>
                </a:lnTo>
                <a:lnTo>
                  <a:pt x="0" y="28"/>
                </a:lnTo>
                <a:lnTo>
                  <a:pt x="0" y="28"/>
                </a:lnTo>
                <a:lnTo>
                  <a:pt x="0" y="26"/>
                </a:lnTo>
                <a:lnTo>
                  <a:pt x="0" y="26"/>
                </a:lnTo>
                <a:lnTo>
                  <a:pt x="0" y="24"/>
                </a:lnTo>
                <a:lnTo>
                  <a:pt x="0" y="24"/>
                </a:lnTo>
                <a:lnTo>
                  <a:pt x="3" y="22"/>
                </a:lnTo>
                <a:lnTo>
                  <a:pt x="3" y="22"/>
                </a:lnTo>
                <a:lnTo>
                  <a:pt x="3" y="22"/>
                </a:lnTo>
                <a:lnTo>
                  <a:pt x="3" y="20"/>
                </a:lnTo>
                <a:lnTo>
                  <a:pt x="3" y="20"/>
                </a:lnTo>
                <a:lnTo>
                  <a:pt x="3" y="20"/>
                </a:lnTo>
                <a:lnTo>
                  <a:pt x="3" y="18"/>
                </a:lnTo>
                <a:lnTo>
                  <a:pt x="6" y="18"/>
                </a:lnTo>
                <a:lnTo>
                  <a:pt x="6" y="17"/>
                </a:lnTo>
                <a:lnTo>
                  <a:pt x="6" y="17"/>
                </a:lnTo>
                <a:lnTo>
                  <a:pt x="6" y="17"/>
                </a:lnTo>
                <a:lnTo>
                  <a:pt x="9" y="15"/>
                </a:lnTo>
                <a:lnTo>
                  <a:pt x="9" y="15"/>
                </a:lnTo>
                <a:lnTo>
                  <a:pt x="9" y="15"/>
                </a:lnTo>
                <a:lnTo>
                  <a:pt x="9" y="13"/>
                </a:lnTo>
                <a:lnTo>
                  <a:pt x="12" y="13"/>
                </a:lnTo>
                <a:lnTo>
                  <a:pt x="12" y="11"/>
                </a:lnTo>
                <a:lnTo>
                  <a:pt x="12" y="11"/>
                </a:lnTo>
                <a:lnTo>
                  <a:pt x="15" y="11"/>
                </a:lnTo>
                <a:lnTo>
                  <a:pt x="15" y="9"/>
                </a:lnTo>
                <a:lnTo>
                  <a:pt x="15" y="9"/>
                </a:lnTo>
                <a:lnTo>
                  <a:pt x="15" y="9"/>
                </a:lnTo>
                <a:lnTo>
                  <a:pt x="17" y="9"/>
                </a:lnTo>
                <a:lnTo>
                  <a:pt x="17" y="7"/>
                </a:lnTo>
                <a:lnTo>
                  <a:pt x="20" y="7"/>
                </a:lnTo>
                <a:lnTo>
                  <a:pt x="20" y="7"/>
                </a:lnTo>
                <a:lnTo>
                  <a:pt x="20" y="6"/>
                </a:lnTo>
                <a:lnTo>
                  <a:pt x="23" y="6"/>
                </a:lnTo>
                <a:lnTo>
                  <a:pt x="23" y="6"/>
                </a:lnTo>
                <a:lnTo>
                  <a:pt x="23" y="6"/>
                </a:lnTo>
                <a:lnTo>
                  <a:pt x="26" y="4"/>
                </a:lnTo>
                <a:lnTo>
                  <a:pt x="26" y="4"/>
                </a:lnTo>
                <a:lnTo>
                  <a:pt x="29" y="4"/>
                </a:lnTo>
                <a:lnTo>
                  <a:pt x="29" y="4"/>
                </a:lnTo>
                <a:lnTo>
                  <a:pt x="29" y="4"/>
                </a:lnTo>
                <a:lnTo>
                  <a:pt x="31" y="2"/>
                </a:lnTo>
                <a:lnTo>
                  <a:pt x="31" y="2"/>
                </a:lnTo>
                <a:lnTo>
                  <a:pt x="31" y="2"/>
                </a:lnTo>
                <a:lnTo>
                  <a:pt x="34" y="2"/>
                </a:lnTo>
                <a:lnTo>
                  <a:pt x="37" y="2"/>
                </a:lnTo>
                <a:lnTo>
                  <a:pt x="37" y="0"/>
                </a:lnTo>
                <a:lnTo>
                  <a:pt x="37" y="0"/>
                </a:lnTo>
                <a:lnTo>
                  <a:pt x="40" y="0"/>
                </a:lnTo>
                <a:lnTo>
                  <a:pt x="40" y="0"/>
                </a:lnTo>
                <a:lnTo>
                  <a:pt x="43" y="0"/>
                </a:lnTo>
                <a:lnTo>
                  <a:pt x="43" y="0"/>
                </a:lnTo>
                <a:lnTo>
                  <a:pt x="46" y="0"/>
                </a:lnTo>
                <a:lnTo>
                  <a:pt x="46" y="0"/>
                </a:lnTo>
                <a:lnTo>
                  <a:pt x="48" y="0"/>
                </a:lnTo>
                <a:lnTo>
                  <a:pt x="48" y="0"/>
                </a:lnTo>
                <a:lnTo>
                  <a:pt x="51" y="0"/>
                </a:lnTo>
                <a:lnTo>
                  <a:pt x="51" y="0"/>
                </a:lnTo>
                <a:lnTo>
                  <a:pt x="54" y="0"/>
                </a:lnTo>
                <a:lnTo>
                  <a:pt x="54" y="0"/>
                </a:lnTo>
                <a:lnTo>
                  <a:pt x="57" y="0"/>
                </a:lnTo>
                <a:lnTo>
                  <a:pt x="57" y="0"/>
                </a:lnTo>
                <a:lnTo>
                  <a:pt x="60" y="0"/>
                </a:lnTo>
                <a:lnTo>
                  <a:pt x="60" y="0"/>
                </a:lnTo>
                <a:lnTo>
                  <a:pt x="62" y="0"/>
                </a:lnTo>
                <a:lnTo>
                  <a:pt x="62" y="0"/>
                </a:lnTo>
                <a:lnTo>
                  <a:pt x="65" y="0"/>
                </a:lnTo>
                <a:lnTo>
                  <a:pt x="65" y="0"/>
                </a:lnTo>
                <a:lnTo>
                  <a:pt x="65" y="0"/>
                </a:lnTo>
                <a:lnTo>
                  <a:pt x="68" y="0"/>
                </a:lnTo>
                <a:lnTo>
                  <a:pt x="71" y="0"/>
                </a:lnTo>
                <a:lnTo>
                  <a:pt x="71" y="0"/>
                </a:lnTo>
                <a:lnTo>
                  <a:pt x="71" y="2"/>
                </a:lnTo>
                <a:lnTo>
                  <a:pt x="74" y="2"/>
                </a:lnTo>
                <a:lnTo>
                  <a:pt x="74" y="2"/>
                </a:lnTo>
                <a:lnTo>
                  <a:pt x="74" y="2"/>
                </a:lnTo>
                <a:lnTo>
                  <a:pt x="77" y="2"/>
                </a:lnTo>
                <a:lnTo>
                  <a:pt x="79" y="4"/>
                </a:lnTo>
                <a:lnTo>
                  <a:pt x="79" y="4"/>
                </a:lnTo>
                <a:lnTo>
                  <a:pt x="79" y="4"/>
                </a:lnTo>
                <a:lnTo>
                  <a:pt x="82" y="4"/>
                </a:lnTo>
                <a:lnTo>
                  <a:pt x="82" y="4"/>
                </a:lnTo>
                <a:lnTo>
                  <a:pt x="85" y="6"/>
                </a:lnTo>
                <a:lnTo>
                  <a:pt x="85" y="6"/>
                </a:lnTo>
                <a:lnTo>
                  <a:pt x="85" y="6"/>
                </a:lnTo>
                <a:lnTo>
                  <a:pt x="88" y="6"/>
                </a:lnTo>
                <a:lnTo>
                  <a:pt x="88" y="7"/>
                </a:lnTo>
                <a:lnTo>
                  <a:pt x="88" y="7"/>
                </a:lnTo>
                <a:lnTo>
                  <a:pt x="91" y="7"/>
                </a:lnTo>
                <a:lnTo>
                  <a:pt x="91" y="9"/>
                </a:lnTo>
                <a:lnTo>
                  <a:pt x="93" y="9"/>
                </a:lnTo>
                <a:lnTo>
                  <a:pt x="93" y="9"/>
                </a:lnTo>
                <a:lnTo>
                  <a:pt x="93" y="9"/>
                </a:lnTo>
                <a:lnTo>
                  <a:pt x="93" y="11"/>
                </a:lnTo>
                <a:lnTo>
                  <a:pt x="96" y="11"/>
                </a:lnTo>
                <a:lnTo>
                  <a:pt x="96" y="11"/>
                </a:lnTo>
                <a:lnTo>
                  <a:pt x="96" y="13"/>
                </a:lnTo>
                <a:lnTo>
                  <a:pt x="99" y="13"/>
                </a:lnTo>
                <a:lnTo>
                  <a:pt x="99" y="15"/>
                </a:lnTo>
                <a:lnTo>
                  <a:pt x="99" y="15"/>
                </a:lnTo>
                <a:lnTo>
                  <a:pt x="99" y="15"/>
                </a:lnTo>
                <a:lnTo>
                  <a:pt x="102" y="17"/>
                </a:lnTo>
                <a:lnTo>
                  <a:pt x="102" y="17"/>
                </a:lnTo>
                <a:lnTo>
                  <a:pt x="102" y="17"/>
                </a:lnTo>
                <a:lnTo>
                  <a:pt x="102" y="18"/>
                </a:lnTo>
                <a:lnTo>
                  <a:pt x="102" y="18"/>
                </a:lnTo>
                <a:lnTo>
                  <a:pt x="105" y="20"/>
                </a:lnTo>
                <a:lnTo>
                  <a:pt x="105" y="20"/>
                </a:lnTo>
                <a:lnTo>
                  <a:pt x="105" y="20"/>
                </a:lnTo>
                <a:lnTo>
                  <a:pt x="105" y="22"/>
                </a:lnTo>
                <a:lnTo>
                  <a:pt x="105" y="22"/>
                </a:lnTo>
                <a:lnTo>
                  <a:pt x="105" y="22"/>
                </a:lnTo>
                <a:lnTo>
                  <a:pt x="108" y="24"/>
                </a:lnTo>
                <a:lnTo>
                  <a:pt x="108" y="24"/>
                </a:lnTo>
                <a:lnTo>
                  <a:pt x="108" y="26"/>
                </a:lnTo>
                <a:lnTo>
                  <a:pt x="108" y="26"/>
                </a:lnTo>
                <a:lnTo>
                  <a:pt x="108" y="28"/>
                </a:lnTo>
                <a:lnTo>
                  <a:pt x="108" y="28"/>
                </a:lnTo>
                <a:lnTo>
                  <a:pt x="108" y="29"/>
                </a:lnTo>
                <a:lnTo>
                  <a:pt x="108" y="29"/>
                </a:lnTo>
                <a:lnTo>
                  <a:pt x="108" y="29"/>
                </a:lnTo>
                <a:lnTo>
                  <a:pt x="108" y="31"/>
                </a:lnTo>
                <a:lnTo>
                  <a:pt x="108" y="33"/>
                </a:lnTo>
                <a:lnTo>
                  <a:pt x="108" y="33"/>
                </a:lnTo>
                <a:lnTo>
                  <a:pt x="108" y="33"/>
                </a:lnTo>
                <a:lnTo>
                  <a:pt x="108" y="35"/>
                </a:lnTo>
                <a:lnTo>
                  <a:pt x="108" y="35"/>
                </a:lnTo>
                <a:lnTo>
                  <a:pt x="108" y="35"/>
                </a:lnTo>
                <a:lnTo>
                  <a:pt x="108" y="37"/>
                </a:lnTo>
                <a:lnTo>
                  <a:pt x="108" y="39"/>
                </a:lnTo>
                <a:lnTo>
                  <a:pt x="108" y="39"/>
                </a:lnTo>
                <a:lnTo>
                  <a:pt x="108" y="39"/>
                </a:lnTo>
                <a:lnTo>
                  <a:pt x="108" y="40"/>
                </a:lnTo>
                <a:lnTo>
                  <a:pt x="108" y="40"/>
                </a:lnTo>
                <a:lnTo>
                  <a:pt x="105" y="42"/>
                </a:lnTo>
                <a:lnTo>
                  <a:pt x="105" y="42"/>
                </a:lnTo>
                <a:lnTo>
                  <a:pt x="105" y="42"/>
                </a:lnTo>
                <a:lnTo>
                  <a:pt x="105" y="44"/>
                </a:lnTo>
                <a:lnTo>
                  <a:pt x="105" y="46"/>
                </a:lnTo>
                <a:lnTo>
                  <a:pt x="105" y="46"/>
                </a:lnTo>
                <a:lnTo>
                  <a:pt x="102" y="46"/>
                </a:lnTo>
                <a:lnTo>
                  <a:pt x="102" y="48"/>
                </a:lnTo>
                <a:lnTo>
                  <a:pt x="102" y="48"/>
                </a:lnTo>
                <a:lnTo>
                  <a:pt x="102" y="48"/>
                </a:lnTo>
                <a:lnTo>
                  <a:pt x="102" y="50"/>
                </a:lnTo>
                <a:lnTo>
                  <a:pt x="99" y="50"/>
                </a:lnTo>
                <a:lnTo>
                  <a:pt x="99" y="51"/>
                </a:lnTo>
                <a:lnTo>
                  <a:pt x="99" y="51"/>
                </a:lnTo>
                <a:lnTo>
                  <a:pt x="99" y="51"/>
                </a:lnTo>
                <a:lnTo>
                  <a:pt x="96" y="53"/>
                </a:lnTo>
                <a:lnTo>
                  <a:pt x="96" y="53"/>
                </a:lnTo>
                <a:lnTo>
                  <a:pt x="96" y="53"/>
                </a:lnTo>
                <a:lnTo>
                  <a:pt x="93" y="53"/>
                </a:lnTo>
                <a:lnTo>
                  <a:pt x="93" y="55"/>
                </a:lnTo>
                <a:lnTo>
                  <a:pt x="93" y="55"/>
                </a:lnTo>
                <a:lnTo>
                  <a:pt x="93" y="55"/>
                </a:lnTo>
                <a:lnTo>
                  <a:pt x="91" y="57"/>
                </a:lnTo>
                <a:lnTo>
                  <a:pt x="91" y="57"/>
                </a:lnTo>
                <a:lnTo>
                  <a:pt x="88" y="57"/>
                </a:lnTo>
                <a:lnTo>
                  <a:pt x="88" y="57"/>
                </a:lnTo>
                <a:lnTo>
                  <a:pt x="88" y="59"/>
                </a:lnTo>
                <a:lnTo>
                  <a:pt x="85" y="59"/>
                </a:lnTo>
                <a:lnTo>
                  <a:pt x="85" y="59"/>
                </a:lnTo>
                <a:lnTo>
                  <a:pt x="85" y="59"/>
                </a:lnTo>
                <a:lnTo>
                  <a:pt x="82" y="61"/>
                </a:lnTo>
                <a:lnTo>
                  <a:pt x="82" y="61"/>
                </a:lnTo>
                <a:lnTo>
                  <a:pt x="79" y="61"/>
                </a:lnTo>
                <a:lnTo>
                  <a:pt x="79" y="61"/>
                </a:lnTo>
                <a:lnTo>
                  <a:pt x="79" y="62"/>
                </a:lnTo>
                <a:lnTo>
                  <a:pt x="77" y="62"/>
                </a:lnTo>
                <a:lnTo>
                  <a:pt x="74" y="62"/>
                </a:lnTo>
                <a:lnTo>
                  <a:pt x="74" y="62"/>
                </a:lnTo>
                <a:lnTo>
                  <a:pt x="74" y="62"/>
                </a:lnTo>
                <a:lnTo>
                  <a:pt x="71" y="64"/>
                </a:lnTo>
                <a:lnTo>
                  <a:pt x="71" y="64"/>
                </a:lnTo>
                <a:lnTo>
                  <a:pt x="71" y="64"/>
                </a:lnTo>
                <a:lnTo>
                  <a:pt x="68" y="64"/>
                </a:lnTo>
                <a:lnTo>
                  <a:pt x="65" y="64"/>
                </a:lnTo>
                <a:lnTo>
                  <a:pt x="65" y="64"/>
                </a:lnTo>
                <a:lnTo>
                  <a:pt x="65" y="64"/>
                </a:lnTo>
                <a:lnTo>
                  <a:pt x="62" y="64"/>
                </a:lnTo>
                <a:lnTo>
                  <a:pt x="62" y="64"/>
                </a:lnTo>
                <a:lnTo>
                  <a:pt x="60" y="64"/>
                </a:lnTo>
                <a:lnTo>
                  <a:pt x="60" y="64"/>
                </a:lnTo>
                <a:lnTo>
                  <a:pt x="57" y="66"/>
                </a:lnTo>
                <a:lnTo>
                  <a:pt x="57" y="66"/>
                </a:lnTo>
                <a:lnTo>
                  <a:pt x="54" y="66"/>
                </a:lnTo>
                <a:lnTo>
                  <a:pt x="54" y="66"/>
                </a:lnTo>
                <a:lnTo>
                  <a:pt x="51" y="66"/>
                </a:lnTo>
                <a:lnTo>
                  <a:pt x="51" y="66"/>
                </a:lnTo>
                <a:lnTo>
                  <a:pt x="48" y="64"/>
                </a:lnTo>
                <a:lnTo>
                  <a:pt x="48" y="64"/>
                </a:lnTo>
                <a:lnTo>
                  <a:pt x="46" y="64"/>
                </a:lnTo>
                <a:lnTo>
                  <a:pt x="46" y="64"/>
                </a:lnTo>
                <a:lnTo>
                  <a:pt x="43" y="64"/>
                </a:lnTo>
                <a:lnTo>
                  <a:pt x="43" y="64"/>
                </a:lnTo>
                <a:lnTo>
                  <a:pt x="40" y="64"/>
                </a:lnTo>
                <a:lnTo>
                  <a:pt x="40" y="64"/>
                </a:lnTo>
                <a:lnTo>
                  <a:pt x="37" y="64"/>
                </a:lnTo>
                <a:lnTo>
                  <a:pt x="37" y="64"/>
                </a:lnTo>
                <a:lnTo>
                  <a:pt x="37" y="64"/>
                </a:lnTo>
                <a:lnTo>
                  <a:pt x="34" y="62"/>
                </a:lnTo>
                <a:lnTo>
                  <a:pt x="31" y="62"/>
                </a:lnTo>
                <a:lnTo>
                  <a:pt x="31" y="62"/>
                </a:lnTo>
                <a:lnTo>
                  <a:pt x="31" y="62"/>
                </a:lnTo>
                <a:lnTo>
                  <a:pt x="29" y="62"/>
                </a:lnTo>
                <a:lnTo>
                  <a:pt x="29" y="61"/>
                </a:lnTo>
                <a:lnTo>
                  <a:pt x="29" y="61"/>
                </a:lnTo>
                <a:lnTo>
                  <a:pt x="26" y="61"/>
                </a:lnTo>
                <a:lnTo>
                  <a:pt x="26" y="61"/>
                </a:lnTo>
                <a:lnTo>
                  <a:pt x="23" y="59"/>
                </a:lnTo>
                <a:lnTo>
                  <a:pt x="23" y="59"/>
                </a:lnTo>
                <a:lnTo>
                  <a:pt x="23" y="59"/>
                </a:lnTo>
                <a:lnTo>
                  <a:pt x="20" y="59"/>
                </a:lnTo>
                <a:lnTo>
                  <a:pt x="20" y="57"/>
                </a:lnTo>
                <a:lnTo>
                  <a:pt x="20" y="57"/>
                </a:lnTo>
                <a:lnTo>
                  <a:pt x="17" y="57"/>
                </a:lnTo>
                <a:lnTo>
                  <a:pt x="17" y="57"/>
                </a:lnTo>
                <a:lnTo>
                  <a:pt x="15" y="55"/>
                </a:lnTo>
                <a:lnTo>
                  <a:pt x="15" y="55"/>
                </a:lnTo>
                <a:lnTo>
                  <a:pt x="15" y="55"/>
                </a:lnTo>
                <a:lnTo>
                  <a:pt x="15" y="53"/>
                </a:lnTo>
                <a:lnTo>
                  <a:pt x="12" y="53"/>
                </a:lnTo>
                <a:lnTo>
                  <a:pt x="12" y="53"/>
                </a:lnTo>
                <a:lnTo>
                  <a:pt x="12" y="53"/>
                </a:lnTo>
                <a:lnTo>
                  <a:pt x="9" y="51"/>
                </a:lnTo>
                <a:lnTo>
                  <a:pt x="9" y="51"/>
                </a:lnTo>
                <a:lnTo>
                  <a:pt x="9" y="51"/>
                </a:lnTo>
                <a:lnTo>
                  <a:pt x="9" y="50"/>
                </a:lnTo>
                <a:lnTo>
                  <a:pt x="6" y="50"/>
                </a:lnTo>
                <a:lnTo>
                  <a:pt x="6" y="48"/>
                </a:lnTo>
                <a:lnTo>
                  <a:pt x="6" y="48"/>
                </a:lnTo>
                <a:lnTo>
                  <a:pt x="6" y="48"/>
                </a:lnTo>
                <a:lnTo>
                  <a:pt x="3" y="46"/>
                </a:lnTo>
                <a:lnTo>
                  <a:pt x="3" y="46"/>
                </a:lnTo>
                <a:lnTo>
                  <a:pt x="3" y="46"/>
                </a:lnTo>
                <a:lnTo>
                  <a:pt x="3" y="44"/>
                </a:lnTo>
                <a:lnTo>
                  <a:pt x="3" y="42"/>
                </a:lnTo>
                <a:lnTo>
                  <a:pt x="3" y="42"/>
                </a:lnTo>
                <a:lnTo>
                  <a:pt x="3" y="42"/>
                </a:lnTo>
                <a:lnTo>
                  <a:pt x="0" y="40"/>
                </a:lnTo>
                <a:lnTo>
                  <a:pt x="0" y="40"/>
                </a:lnTo>
                <a:lnTo>
                  <a:pt x="0" y="39"/>
                </a:lnTo>
                <a:lnTo>
                  <a:pt x="0" y="39"/>
                </a:lnTo>
                <a:lnTo>
                  <a:pt x="0" y="39"/>
                </a:lnTo>
                <a:lnTo>
                  <a:pt x="0" y="37"/>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1" name="Freeform 275"/>
          <p:cNvSpPr/>
          <p:nvPr/>
        </p:nvSpPr>
        <p:spPr bwMode="auto">
          <a:xfrm>
            <a:off x="4325979" y="3039860"/>
            <a:ext cx="146770" cy="98496"/>
          </a:xfrm>
          <a:custGeom>
            <a:avLst/>
            <a:gdLst/>
            <a:ahLst/>
            <a:cxnLst>
              <a:cxn ang="0">
                <a:pos x="0" y="30"/>
              </a:cxn>
              <a:cxn ang="0">
                <a:pos x="3" y="26"/>
              </a:cxn>
              <a:cxn ang="0">
                <a:pos x="3" y="22"/>
              </a:cxn>
              <a:cxn ang="0">
                <a:pos x="6" y="19"/>
              </a:cxn>
              <a:cxn ang="0">
                <a:pos x="8" y="15"/>
              </a:cxn>
              <a:cxn ang="0">
                <a:pos x="14" y="11"/>
              </a:cxn>
              <a:cxn ang="0">
                <a:pos x="20" y="9"/>
              </a:cxn>
              <a:cxn ang="0">
                <a:pos x="25" y="6"/>
              </a:cxn>
              <a:cxn ang="0">
                <a:pos x="28" y="4"/>
              </a:cxn>
              <a:cxn ang="0">
                <a:pos x="34" y="2"/>
              </a:cxn>
              <a:cxn ang="0">
                <a:pos x="42" y="2"/>
              </a:cxn>
              <a:cxn ang="0">
                <a:pos x="48" y="0"/>
              </a:cxn>
              <a:cxn ang="0">
                <a:pos x="54" y="0"/>
              </a:cxn>
              <a:cxn ang="0">
                <a:pos x="62" y="0"/>
              </a:cxn>
              <a:cxn ang="0">
                <a:pos x="68" y="2"/>
              </a:cxn>
              <a:cxn ang="0">
                <a:pos x="76" y="4"/>
              </a:cxn>
              <a:cxn ang="0">
                <a:pos x="82" y="4"/>
              </a:cxn>
              <a:cxn ang="0">
                <a:pos x="87" y="8"/>
              </a:cxn>
              <a:cxn ang="0">
                <a:pos x="93" y="9"/>
              </a:cxn>
              <a:cxn ang="0">
                <a:pos x="96" y="13"/>
              </a:cxn>
              <a:cxn ang="0">
                <a:pos x="99" y="15"/>
              </a:cxn>
              <a:cxn ang="0">
                <a:pos x="104" y="19"/>
              </a:cxn>
              <a:cxn ang="0">
                <a:pos x="107" y="22"/>
              </a:cxn>
              <a:cxn ang="0">
                <a:pos x="107" y="26"/>
              </a:cxn>
              <a:cxn ang="0">
                <a:pos x="110" y="30"/>
              </a:cxn>
              <a:cxn ang="0">
                <a:pos x="110" y="35"/>
              </a:cxn>
              <a:cxn ang="0">
                <a:pos x="107" y="39"/>
              </a:cxn>
              <a:cxn ang="0">
                <a:pos x="107" y="42"/>
              </a:cxn>
              <a:cxn ang="0">
                <a:pos x="104" y="46"/>
              </a:cxn>
              <a:cxn ang="0">
                <a:pos x="101" y="50"/>
              </a:cxn>
              <a:cxn ang="0">
                <a:pos x="99" y="53"/>
              </a:cxn>
              <a:cxn ang="0">
                <a:pos x="93" y="57"/>
              </a:cxn>
              <a:cxn ang="0">
                <a:pos x="90" y="59"/>
              </a:cxn>
              <a:cxn ang="0">
                <a:pos x="85" y="61"/>
              </a:cxn>
              <a:cxn ang="0">
                <a:pos x="76" y="64"/>
              </a:cxn>
              <a:cxn ang="0">
                <a:pos x="70" y="64"/>
              </a:cxn>
              <a:cxn ang="0">
                <a:pos x="65" y="66"/>
              </a:cxn>
              <a:cxn ang="0">
                <a:pos x="59" y="66"/>
              </a:cxn>
              <a:cxn ang="0">
                <a:pos x="51" y="66"/>
              </a:cxn>
              <a:cxn ang="0">
                <a:pos x="45" y="66"/>
              </a:cxn>
              <a:cxn ang="0">
                <a:pos x="39" y="64"/>
              </a:cxn>
              <a:cxn ang="0">
                <a:pos x="31" y="64"/>
              </a:cxn>
              <a:cxn ang="0">
                <a:pos x="25" y="61"/>
              </a:cxn>
              <a:cxn ang="0">
                <a:pos x="20" y="59"/>
              </a:cxn>
              <a:cxn ang="0">
                <a:pos x="17" y="57"/>
              </a:cxn>
              <a:cxn ang="0">
                <a:pos x="11" y="53"/>
              </a:cxn>
              <a:cxn ang="0">
                <a:pos x="8" y="50"/>
              </a:cxn>
              <a:cxn ang="0">
                <a:pos x="6" y="46"/>
              </a:cxn>
              <a:cxn ang="0">
                <a:pos x="3" y="42"/>
              </a:cxn>
              <a:cxn ang="0">
                <a:pos x="0" y="39"/>
              </a:cxn>
              <a:cxn ang="0">
                <a:pos x="0" y="35"/>
              </a:cxn>
            </a:cxnLst>
            <a:rect l="0" t="0" r="r" b="b"/>
            <a:pathLst>
              <a:path w="110" h="66">
                <a:moveTo>
                  <a:pt x="0" y="33"/>
                </a:moveTo>
                <a:lnTo>
                  <a:pt x="0" y="31"/>
                </a:lnTo>
                <a:lnTo>
                  <a:pt x="0" y="31"/>
                </a:lnTo>
                <a:lnTo>
                  <a:pt x="0" y="30"/>
                </a:lnTo>
                <a:lnTo>
                  <a:pt x="0" y="30"/>
                </a:lnTo>
                <a:lnTo>
                  <a:pt x="0" y="30"/>
                </a:lnTo>
                <a:lnTo>
                  <a:pt x="0" y="28"/>
                </a:lnTo>
                <a:lnTo>
                  <a:pt x="0" y="26"/>
                </a:lnTo>
                <a:lnTo>
                  <a:pt x="0" y="26"/>
                </a:lnTo>
                <a:lnTo>
                  <a:pt x="3" y="26"/>
                </a:lnTo>
                <a:lnTo>
                  <a:pt x="3" y="24"/>
                </a:lnTo>
                <a:lnTo>
                  <a:pt x="3" y="24"/>
                </a:lnTo>
                <a:lnTo>
                  <a:pt x="3" y="24"/>
                </a:lnTo>
                <a:lnTo>
                  <a:pt x="3" y="22"/>
                </a:lnTo>
                <a:lnTo>
                  <a:pt x="3" y="22"/>
                </a:lnTo>
                <a:lnTo>
                  <a:pt x="6" y="20"/>
                </a:lnTo>
                <a:lnTo>
                  <a:pt x="6" y="20"/>
                </a:lnTo>
                <a:lnTo>
                  <a:pt x="6" y="20"/>
                </a:lnTo>
                <a:lnTo>
                  <a:pt x="6" y="19"/>
                </a:lnTo>
                <a:lnTo>
                  <a:pt x="6" y="19"/>
                </a:lnTo>
                <a:lnTo>
                  <a:pt x="6" y="19"/>
                </a:lnTo>
                <a:lnTo>
                  <a:pt x="8" y="17"/>
                </a:lnTo>
                <a:lnTo>
                  <a:pt x="8" y="17"/>
                </a:lnTo>
                <a:lnTo>
                  <a:pt x="8" y="15"/>
                </a:lnTo>
                <a:lnTo>
                  <a:pt x="8" y="15"/>
                </a:lnTo>
                <a:lnTo>
                  <a:pt x="11" y="15"/>
                </a:lnTo>
                <a:lnTo>
                  <a:pt x="11" y="13"/>
                </a:lnTo>
                <a:lnTo>
                  <a:pt x="11" y="13"/>
                </a:lnTo>
                <a:lnTo>
                  <a:pt x="11" y="13"/>
                </a:lnTo>
                <a:lnTo>
                  <a:pt x="14" y="11"/>
                </a:lnTo>
                <a:lnTo>
                  <a:pt x="14" y="11"/>
                </a:lnTo>
                <a:lnTo>
                  <a:pt x="17" y="9"/>
                </a:lnTo>
                <a:lnTo>
                  <a:pt x="17" y="9"/>
                </a:lnTo>
                <a:lnTo>
                  <a:pt x="17" y="9"/>
                </a:lnTo>
                <a:lnTo>
                  <a:pt x="20" y="9"/>
                </a:lnTo>
                <a:lnTo>
                  <a:pt x="20" y="8"/>
                </a:lnTo>
                <a:lnTo>
                  <a:pt x="20" y="8"/>
                </a:lnTo>
                <a:lnTo>
                  <a:pt x="23" y="8"/>
                </a:lnTo>
                <a:lnTo>
                  <a:pt x="23" y="8"/>
                </a:lnTo>
                <a:lnTo>
                  <a:pt x="25" y="6"/>
                </a:lnTo>
                <a:lnTo>
                  <a:pt x="25" y="6"/>
                </a:lnTo>
                <a:lnTo>
                  <a:pt x="25" y="6"/>
                </a:lnTo>
                <a:lnTo>
                  <a:pt x="28" y="6"/>
                </a:lnTo>
                <a:lnTo>
                  <a:pt x="28" y="4"/>
                </a:lnTo>
                <a:lnTo>
                  <a:pt x="28" y="4"/>
                </a:lnTo>
                <a:lnTo>
                  <a:pt x="31" y="4"/>
                </a:lnTo>
                <a:lnTo>
                  <a:pt x="31" y="4"/>
                </a:lnTo>
                <a:lnTo>
                  <a:pt x="34" y="4"/>
                </a:lnTo>
                <a:lnTo>
                  <a:pt x="34" y="4"/>
                </a:lnTo>
                <a:lnTo>
                  <a:pt x="34" y="2"/>
                </a:lnTo>
                <a:lnTo>
                  <a:pt x="37" y="2"/>
                </a:lnTo>
                <a:lnTo>
                  <a:pt x="39" y="2"/>
                </a:lnTo>
                <a:lnTo>
                  <a:pt x="39" y="2"/>
                </a:lnTo>
                <a:lnTo>
                  <a:pt x="39" y="2"/>
                </a:lnTo>
                <a:lnTo>
                  <a:pt x="42" y="2"/>
                </a:lnTo>
                <a:lnTo>
                  <a:pt x="45" y="0"/>
                </a:lnTo>
                <a:lnTo>
                  <a:pt x="45" y="0"/>
                </a:lnTo>
                <a:lnTo>
                  <a:pt x="45" y="0"/>
                </a:lnTo>
                <a:lnTo>
                  <a:pt x="48" y="0"/>
                </a:lnTo>
                <a:lnTo>
                  <a:pt x="48" y="0"/>
                </a:lnTo>
                <a:lnTo>
                  <a:pt x="48" y="0"/>
                </a:lnTo>
                <a:lnTo>
                  <a:pt x="51" y="0"/>
                </a:lnTo>
                <a:lnTo>
                  <a:pt x="54" y="0"/>
                </a:lnTo>
                <a:lnTo>
                  <a:pt x="54" y="0"/>
                </a:lnTo>
                <a:lnTo>
                  <a:pt x="54" y="0"/>
                </a:lnTo>
                <a:lnTo>
                  <a:pt x="56" y="0"/>
                </a:lnTo>
                <a:lnTo>
                  <a:pt x="59" y="0"/>
                </a:lnTo>
                <a:lnTo>
                  <a:pt x="59" y="0"/>
                </a:lnTo>
                <a:lnTo>
                  <a:pt x="59" y="0"/>
                </a:lnTo>
                <a:lnTo>
                  <a:pt x="62" y="0"/>
                </a:lnTo>
                <a:lnTo>
                  <a:pt x="65" y="0"/>
                </a:lnTo>
                <a:lnTo>
                  <a:pt x="65" y="0"/>
                </a:lnTo>
                <a:lnTo>
                  <a:pt x="65" y="0"/>
                </a:lnTo>
                <a:lnTo>
                  <a:pt x="68" y="2"/>
                </a:lnTo>
                <a:lnTo>
                  <a:pt x="68" y="2"/>
                </a:lnTo>
                <a:lnTo>
                  <a:pt x="70" y="2"/>
                </a:lnTo>
                <a:lnTo>
                  <a:pt x="70" y="2"/>
                </a:lnTo>
                <a:lnTo>
                  <a:pt x="73" y="2"/>
                </a:lnTo>
                <a:lnTo>
                  <a:pt x="73" y="2"/>
                </a:lnTo>
                <a:lnTo>
                  <a:pt x="76" y="4"/>
                </a:lnTo>
                <a:lnTo>
                  <a:pt x="76" y="4"/>
                </a:lnTo>
                <a:lnTo>
                  <a:pt x="76" y="4"/>
                </a:lnTo>
                <a:lnTo>
                  <a:pt x="79" y="4"/>
                </a:lnTo>
                <a:lnTo>
                  <a:pt x="82" y="4"/>
                </a:lnTo>
                <a:lnTo>
                  <a:pt x="82" y="4"/>
                </a:lnTo>
                <a:lnTo>
                  <a:pt x="82" y="6"/>
                </a:lnTo>
                <a:lnTo>
                  <a:pt x="85" y="6"/>
                </a:lnTo>
                <a:lnTo>
                  <a:pt x="85" y="6"/>
                </a:lnTo>
                <a:lnTo>
                  <a:pt x="85" y="6"/>
                </a:lnTo>
                <a:lnTo>
                  <a:pt x="87" y="8"/>
                </a:lnTo>
                <a:lnTo>
                  <a:pt x="87" y="8"/>
                </a:lnTo>
                <a:lnTo>
                  <a:pt x="90" y="8"/>
                </a:lnTo>
                <a:lnTo>
                  <a:pt x="90" y="8"/>
                </a:lnTo>
                <a:lnTo>
                  <a:pt x="90" y="9"/>
                </a:lnTo>
                <a:lnTo>
                  <a:pt x="93" y="9"/>
                </a:lnTo>
                <a:lnTo>
                  <a:pt x="93" y="9"/>
                </a:lnTo>
                <a:lnTo>
                  <a:pt x="93" y="9"/>
                </a:lnTo>
                <a:lnTo>
                  <a:pt x="93" y="11"/>
                </a:lnTo>
                <a:lnTo>
                  <a:pt x="96" y="11"/>
                </a:lnTo>
                <a:lnTo>
                  <a:pt x="96" y="13"/>
                </a:lnTo>
                <a:lnTo>
                  <a:pt x="96" y="13"/>
                </a:lnTo>
                <a:lnTo>
                  <a:pt x="99" y="13"/>
                </a:lnTo>
                <a:lnTo>
                  <a:pt x="99" y="15"/>
                </a:lnTo>
                <a:lnTo>
                  <a:pt x="99" y="15"/>
                </a:lnTo>
                <a:lnTo>
                  <a:pt x="99" y="15"/>
                </a:lnTo>
                <a:lnTo>
                  <a:pt x="101" y="17"/>
                </a:lnTo>
                <a:lnTo>
                  <a:pt x="101" y="17"/>
                </a:lnTo>
                <a:lnTo>
                  <a:pt x="101" y="19"/>
                </a:lnTo>
                <a:lnTo>
                  <a:pt x="101" y="19"/>
                </a:lnTo>
                <a:lnTo>
                  <a:pt x="104" y="19"/>
                </a:lnTo>
                <a:lnTo>
                  <a:pt x="104" y="20"/>
                </a:lnTo>
                <a:lnTo>
                  <a:pt x="104" y="20"/>
                </a:lnTo>
                <a:lnTo>
                  <a:pt x="104" y="20"/>
                </a:lnTo>
                <a:lnTo>
                  <a:pt x="104" y="22"/>
                </a:lnTo>
                <a:lnTo>
                  <a:pt x="107" y="22"/>
                </a:lnTo>
                <a:lnTo>
                  <a:pt x="107" y="24"/>
                </a:lnTo>
                <a:lnTo>
                  <a:pt x="107" y="24"/>
                </a:lnTo>
                <a:lnTo>
                  <a:pt x="107" y="24"/>
                </a:lnTo>
                <a:lnTo>
                  <a:pt x="107" y="26"/>
                </a:lnTo>
                <a:lnTo>
                  <a:pt x="107" y="26"/>
                </a:lnTo>
                <a:lnTo>
                  <a:pt x="107" y="26"/>
                </a:lnTo>
                <a:lnTo>
                  <a:pt x="107" y="28"/>
                </a:lnTo>
                <a:lnTo>
                  <a:pt x="107" y="30"/>
                </a:lnTo>
                <a:lnTo>
                  <a:pt x="110" y="30"/>
                </a:lnTo>
                <a:lnTo>
                  <a:pt x="110" y="30"/>
                </a:lnTo>
                <a:lnTo>
                  <a:pt x="110" y="31"/>
                </a:lnTo>
                <a:lnTo>
                  <a:pt x="110" y="31"/>
                </a:lnTo>
                <a:lnTo>
                  <a:pt x="110" y="33"/>
                </a:lnTo>
                <a:lnTo>
                  <a:pt x="110" y="33"/>
                </a:lnTo>
                <a:lnTo>
                  <a:pt x="110" y="35"/>
                </a:lnTo>
                <a:lnTo>
                  <a:pt x="110" y="35"/>
                </a:lnTo>
                <a:lnTo>
                  <a:pt x="110" y="37"/>
                </a:lnTo>
                <a:lnTo>
                  <a:pt x="110" y="37"/>
                </a:lnTo>
                <a:lnTo>
                  <a:pt x="107" y="39"/>
                </a:lnTo>
                <a:lnTo>
                  <a:pt x="107" y="39"/>
                </a:lnTo>
                <a:lnTo>
                  <a:pt x="107" y="41"/>
                </a:lnTo>
                <a:lnTo>
                  <a:pt x="107" y="41"/>
                </a:lnTo>
                <a:lnTo>
                  <a:pt x="107" y="41"/>
                </a:lnTo>
                <a:lnTo>
                  <a:pt x="107" y="42"/>
                </a:lnTo>
                <a:lnTo>
                  <a:pt x="107" y="42"/>
                </a:lnTo>
                <a:lnTo>
                  <a:pt x="107" y="42"/>
                </a:lnTo>
                <a:lnTo>
                  <a:pt x="107" y="44"/>
                </a:lnTo>
                <a:lnTo>
                  <a:pt x="104" y="46"/>
                </a:lnTo>
                <a:lnTo>
                  <a:pt x="104" y="46"/>
                </a:lnTo>
                <a:lnTo>
                  <a:pt x="104" y="46"/>
                </a:lnTo>
                <a:lnTo>
                  <a:pt x="104" y="48"/>
                </a:lnTo>
                <a:lnTo>
                  <a:pt x="104" y="48"/>
                </a:lnTo>
                <a:lnTo>
                  <a:pt x="101" y="50"/>
                </a:lnTo>
                <a:lnTo>
                  <a:pt x="101" y="50"/>
                </a:lnTo>
                <a:lnTo>
                  <a:pt x="101" y="50"/>
                </a:lnTo>
                <a:lnTo>
                  <a:pt x="101" y="52"/>
                </a:lnTo>
                <a:lnTo>
                  <a:pt x="99" y="52"/>
                </a:lnTo>
                <a:lnTo>
                  <a:pt x="99" y="52"/>
                </a:lnTo>
                <a:lnTo>
                  <a:pt x="99" y="53"/>
                </a:lnTo>
                <a:lnTo>
                  <a:pt x="99" y="53"/>
                </a:lnTo>
                <a:lnTo>
                  <a:pt x="96" y="55"/>
                </a:lnTo>
                <a:lnTo>
                  <a:pt x="96" y="55"/>
                </a:lnTo>
                <a:lnTo>
                  <a:pt x="96" y="55"/>
                </a:lnTo>
                <a:lnTo>
                  <a:pt x="93" y="55"/>
                </a:lnTo>
                <a:lnTo>
                  <a:pt x="93" y="57"/>
                </a:lnTo>
                <a:lnTo>
                  <a:pt x="93" y="57"/>
                </a:lnTo>
                <a:lnTo>
                  <a:pt x="93" y="57"/>
                </a:lnTo>
                <a:lnTo>
                  <a:pt x="90" y="59"/>
                </a:lnTo>
                <a:lnTo>
                  <a:pt x="90" y="59"/>
                </a:lnTo>
                <a:lnTo>
                  <a:pt x="90" y="59"/>
                </a:lnTo>
                <a:lnTo>
                  <a:pt x="87" y="59"/>
                </a:lnTo>
                <a:lnTo>
                  <a:pt x="87" y="61"/>
                </a:lnTo>
                <a:lnTo>
                  <a:pt x="85" y="61"/>
                </a:lnTo>
                <a:lnTo>
                  <a:pt x="85" y="61"/>
                </a:lnTo>
                <a:lnTo>
                  <a:pt x="85" y="61"/>
                </a:lnTo>
                <a:lnTo>
                  <a:pt x="82" y="63"/>
                </a:lnTo>
                <a:lnTo>
                  <a:pt x="82" y="63"/>
                </a:lnTo>
                <a:lnTo>
                  <a:pt x="82" y="63"/>
                </a:lnTo>
                <a:lnTo>
                  <a:pt x="79" y="63"/>
                </a:lnTo>
                <a:lnTo>
                  <a:pt x="76" y="64"/>
                </a:lnTo>
                <a:lnTo>
                  <a:pt x="76" y="64"/>
                </a:lnTo>
                <a:lnTo>
                  <a:pt x="76" y="64"/>
                </a:lnTo>
                <a:lnTo>
                  <a:pt x="73" y="64"/>
                </a:lnTo>
                <a:lnTo>
                  <a:pt x="73" y="64"/>
                </a:lnTo>
                <a:lnTo>
                  <a:pt x="70" y="64"/>
                </a:lnTo>
                <a:lnTo>
                  <a:pt x="70" y="64"/>
                </a:lnTo>
                <a:lnTo>
                  <a:pt x="68" y="66"/>
                </a:lnTo>
                <a:lnTo>
                  <a:pt x="68" y="66"/>
                </a:lnTo>
                <a:lnTo>
                  <a:pt x="65" y="66"/>
                </a:lnTo>
                <a:lnTo>
                  <a:pt x="65" y="66"/>
                </a:lnTo>
                <a:lnTo>
                  <a:pt x="65" y="66"/>
                </a:lnTo>
                <a:lnTo>
                  <a:pt x="62" y="66"/>
                </a:lnTo>
                <a:lnTo>
                  <a:pt x="59" y="66"/>
                </a:lnTo>
                <a:lnTo>
                  <a:pt x="59" y="66"/>
                </a:lnTo>
                <a:lnTo>
                  <a:pt x="59" y="66"/>
                </a:lnTo>
                <a:lnTo>
                  <a:pt x="56" y="66"/>
                </a:lnTo>
                <a:lnTo>
                  <a:pt x="54" y="66"/>
                </a:lnTo>
                <a:lnTo>
                  <a:pt x="54" y="66"/>
                </a:lnTo>
                <a:lnTo>
                  <a:pt x="54" y="66"/>
                </a:lnTo>
                <a:lnTo>
                  <a:pt x="51" y="66"/>
                </a:lnTo>
                <a:lnTo>
                  <a:pt x="48" y="66"/>
                </a:lnTo>
                <a:lnTo>
                  <a:pt x="48" y="66"/>
                </a:lnTo>
                <a:lnTo>
                  <a:pt x="48" y="66"/>
                </a:lnTo>
                <a:lnTo>
                  <a:pt x="45" y="66"/>
                </a:lnTo>
                <a:lnTo>
                  <a:pt x="45" y="66"/>
                </a:lnTo>
                <a:lnTo>
                  <a:pt x="45" y="66"/>
                </a:lnTo>
                <a:lnTo>
                  <a:pt x="42" y="66"/>
                </a:lnTo>
                <a:lnTo>
                  <a:pt x="39" y="66"/>
                </a:lnTo>
                <a:lnTo>
                  <a:pt x="39" y="64"/>
                </a:lnTo>
                <a:lnTo>
                  <a:pt x="39" y="64"/>
                </a:lnTo>
                <a:lnTo>
                  <a:pt x="37" y="64"/>
                </a:lnTo>
                <a:lnTo>
                  <a:pt x="34" y="64"/>
                </a:lnTo>
                <a:lnTo>
                  <a:pt x="34" y="64"/>
                </a:lnTo>
                <a:lnTo>
                  <a:pt x="34" y="64"/>
                </a:lnTo>
                <a:lnTo>
                  <a:pt x="31" y="64"/>
                </a:lnTo>
                <a:lnTo>
                  <a:pt x="31" y="63"/>
                </a:lnTo>
                <a:lnTo>
                  <a:pt x="28" y="63"/>
                </a:lnTo>
                <a:lnTo>
                  <a:pt x="28" y="63"/>
                </a:lnTo>
                <a:lnTo>
                  <a:pt x="28" y="63"/>
                </a:lnTo>
                <a:lnTo>
                  <a:pt x="25" y="61"/>
                </a:lnTo>
                <a:lnTo>
                  <a:pt x="25" y="61"/>
                </a:lnTo>
                <a:lnTo>
                  <a:pt x="25" y="61"/>
                </a:lnTo>
                <a:lnTo>
                  <a:pt x="23" y="61"/>
                </a:lnTo>
                <a:lnTo>
                  <a:pt x="23" y="59"/>
                </a:lnTo>
                <a:lnTo>
                  <a:pt x="20" y="59"/>
                </a:lnTo>
                <a:lnTo>
                  <a:pt x="20" y="59"/>
                </a:lnTo>
                <a:lnTo>
                  <a:pt x="20" y="59"/>
                </a:lnTo>
                <a:lnTo>
                  <a:pt x="17" y="57"/>
                </a:lnTo>
                <a:lnTo>
                  <a:pt x="17" y="57"/>
                </a:lnTo>
                <a:lnTo>
                  <a:pt x="17" y="57"/>
                </a:lnTo>
                <a:lnTo>
                  <a:pt x="14" y="55"/>
                </a:lnTo>
                <a:lnTo>
                  <a:pt x="14" y="55"/>
                </a:lnTo>
                <a:lnTo>
                  <a:pt x="11" y="55"/>
                </a:lnTo>
                <a:lnTo>
                  <a:pt x="11" y="55"/>
                </a:lnTo>
                <a:lnTo>
                  <a:pt x="11" y="53"/>
                </a:lnTo>
                <a:lnTo>
                  <a:pt x="11" y="53"/>
                </a:lnTo>
                <a:lnTo>
                  <a:pt x="8" y="52"/>
                </a:lnTo>
                <a:lnTo>
                  <a:pt x="8" y="52"/>
                </a:lnTo>
                <a:lnTo>
                  <a:pt x="8" y="52"/>
                </a:lnTo>
                <a:lnTo>
                  <a:pt x="8" y="50"/>
                </a:lnTo>
                <a:lnTo>
                  <a:pt x="6" y="50"/>
                </a:lnTo>
                <a:lnTo>
                  <a:pt x="6" y="50"/>
                </a:lnTo>
                <a:lnTo>
                  <a:pt x="6" y="48"/>
                </a:lnTo>
                <a:lnTo>
                  <a:pt x="6" y="48"/>
                </a:lnTo>
                <a:lnTo>
                  <a:pt x="6" y="46"/>
                </a:lnTo>
                <a:lnTo>
                  <a:pt x="6" y="46"/>
                </a:lnTo>
                <a:lnTo>
                  <a:pt x="3" y="46"/>
                </a:lnTo>
                <a:lnTo>
                  <a:pt x="3" y="44"/>
                </a:lnTo>
                <a:lnTo>
                  <a:pt x="3" y="42"/>
                </a:lnTo>
                <a:lnTo>
                  <a:pt x="3" y="42"/>
                </a:lnTo>
                <a:lnTo>
                  <a:pt x="3" y="42"/>
                </a:lnTo>
                <a:lnTo>
                  <a:pt x="3" y="41"/>
                </a:lnTo>
                <a:lnTo>
                  <a:pt x="0" y="41"/>
                </a:lnTo>
                <a:lnTo>
                  <a:pt x="0" y="41"/>
                </a:lnTo>
                <a:lnTo>
                  <a:pt x="0" y="39"/>
                </a:lnTo>
                <a:lnTo>
                  <a:pt x="0" y="39"/>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2" name="Freeform 276"/>
          <p:cNvSpPr/>
          <p:nvPr/>
        </p:nvSpPr>
        <p:spPr bwMode="auto">
          <a:xfrm>
            <a:off x="4325979" y="2862268"/>
            <a:ext cx="146770" cy="98496"/>
          </a:xfrm>
          <a:custGeom>
            <a:avLst/>
            <a:gdLst/>
            <a:ahLst/>
            <a:cxnLst>
              <a:cxn ang="0">
                <a:pos x="0" y="29"/>
              </a:cxn>
              <a:cxn ang="0">
                <a:pos x="3" y="26"/>
              </a:cxn>
              <a:cxn ang="0">
                <a:pos x="3" y="22"/>
              </a:cxn>
              <a:cxn ang="0">
                <a:pos x="6" y="18"/>
              </a:cxn>
              <a:cxn ang="0">
                <a:pos x="8" y="15"/>
              </a:cxn>
              <a:cxn ang="0">
                <a:pos x="14" y="11"/>
              </a:cxn>
              <a:cxn ang="0">
                <a:pos x="20" y="9"/>
              </a:cxn>
              <a:cxn ang="0">
                <a:pos x="25" y="6"/>
              </a:cxn>
              <a:cxn ang="0">
                <a:pos x="28" y="4"/>
              </a:cxn>
              <a:cxn ang="0">
                <a:pos x="34" y="2"/>
              </a:cxn>
              <a:cxn ang="0">
                <a:pos x="42" y="2"/>
              </a:cxn>
              <a:cxn ang="0">
                <a:pos x="48" y="0"/>
              </a:cxn>
              <a:cxn ang="0">
                <a:pos x="54" y="0"/>
              </a:cxn>
              <a:cxn ang="0">
                <a:pos x="62" y="0"/>
              </a:cxn>
              <a:cxn ang="0">
                <a:pos x="68" y="2"/>
              </a:cxn>
              <a:cxn ang="0">
                <a:pos x="76" y="4"/>
              </a:cxn>
              <a:cxn ang="0">
                <a:pos x="82" y="4"/>
              </a:cxn>
              <a:cxn ang="0">
                <a:pos x="87" y="7"/>
              </a:cxn>
              <a:cxn ang="0">
                <a:pos x="93" y="9"/>
              </a:cxn>
              <a:cxn ang="0">
                <a:pos x="96" y="13"/>
              </a:cxn>
              <a:cxn ang="0">
                <a:pos x="99" y="15"/>
              </a:cxn>
              <a:cxn ang="0">
                <a:pos x="104" y="18"/>
              </a:cxn>
              <a:cxn ang="0">
                <a:pos x="107" y="22"/>
              </a:cxn>
              <a:cxn ang="0">
                <a:pos x="107" y="28"/>
              </a:cxn>
              <a:cxn ang="0">
                <a:pos x="110" y="29"/>
              </a:cxn>
              <a:cxn ang="0">
                <a:pos x="110" y="35"/>
              </a:cxn>
              <a:cxn ang="0">
                <a:pos x="107" y="39"/>
              </a:cxn>
              <a:cxn ang="0">
                <a:pos x="107" y="44"/>
              </a:cxn>
              <a:cxn ang="0">
                <a:pos x="104" y="46"/>
              </a:cxn>
              <a:cxn ang="0">
                <a:pos x="101" y="50"/>
              </a:cxn>
              <a:cxn ang="0">
                <a:pos x="99" y="53"/>
              </a:cxn>
              <a:cxn ang="0">
                <a:pos x="93" y="57"/>
              </a:cxn>
              <a:cxn ang="0">
                <a:pos x="90" y="59"/>
              </a:cxn>
              <a:cxn ang="0">
                <a:pos x="85" y="61"/>
              </a:cxn>
              <a:cxn ang="0">
                <a:pos x="76" y="64"/>
              </a:cxn>
              <a:cxn ang="0">
                <a:pos x="70" y="64"/>
              </a:cxn>
              <a:cxn ang="0">
                <a:pos x="65" y="66"/>
              </a:cxn>
              <a:cxn ang="0">
                <a:pos x="59" y="66"/>
              </a:cxn>
              <a:cxn ang="0">
                <a:pos x="51" y="66"/>
              </a:cxn>
              <a:cxn ang="0">
                <a:pos x="45" y="66"/>
              </a:cxn>
              <a:cxn ang="0">
                <a:pos x="39" y="64"/>
              </a:cxn>
              <a:cxn ang="0">
                <a:pos x="31" y="64"/>
              </a:cxn>
              <a:cxn ang="0">
                <a:pos x="25" y="61"/>
              </a:cxn>
              <a:cxn ang="0">
                <a:pos x="20" y="59"/>
              </a:cxn>
              <a:cxn ang="0">
                <a:pos x="17" y="57"/>
              </a:cxn>
              <a:cxn ang="0">
                <a:pos x="11" y="53"/>
              </a:cxn>
              <a:cxn ang="0">
                <a:pos x="8" y="50"/>
              </a:cxn>
              <a:cxn ang="0">
                <a:pos x="6" y="46"/>
              </a:cxn>
              <a:cxn ang="0">
                <a:pos x="3" y="44"/>
              </a:cxn>
              <a:cxn ang="0">
                <a:pos x="0" y="39"/>
              </a:cxn>
              <a:cxn ang="0">
                <a:pos x="0" y="35"/>
              </a:cxn>
            </a:cxnLst>
            <a:rect l="0" t="0" r="r" b="b"/>
            <a:pathLst>
              <a:path w="110" h="66">
                <a:moveTo>
                  <a:pt x="0" y="33"/>
                </a:moveTo>
                <a:lnTo>
                  <a:pt x="0" y="33"/>
                </a:lnTo>
                <a:lnTo>
                  <a:pt x="0" y="31"/>
                </a:lnTo>
                <a:lnTo>
                  <a:pt x="0" y="29"/>
                </a:lnTo>
                <a:lnTo>
                  <a:pt x="0" y="29"/>
                </a:lnTo>
                <a:lnTo>
                  <a:pt x="0" y="29"/>
                </a:lnTo>
                <a:lnTo>
                  <a:pt x="0" y="28"/>
                </a:lnTo>
                <a:lnTo>
                  <a:pt x="0" y="28"/>
                </a:lnTo>
                <a:lnTo>
                  <a:pt x="0" y="28"/>
                </a:lnTo>
                <a:lnTo>
                  <a:pt x="3" y="26"/>
                </a:lnTo>
                <a:lnTo>
                  <a:pt x="3" y="24"/>
                </a:lnTo>
                <a:lnTo>
                  <a:pt x="3" y="24"/>
                </a:lnTo>
                <a:lnTo>
                  <a:pt x="3" y="24"/>
                </a:lnTo>
                <a:lnTo>
                  <a:pt x="3" y="22"/>
                </a:lnTo>
                <a:lnTo>
                  <a:pt x="3" y="22"/>
                </a:lnTo>
                <a:lnTo>
                  <a:pt x="6" y="20"/>
                </a:lnTo>
                <a:lnTo>
                  <a:pt x="6" y="20"/>
                </a:lnTo>
                <a:lnTo>
                  <a:pt x="6" y="20"/>
                </a:lnTo>
                <a:lnTo>
                  <a:pt x="6" y="18"/>
                </a:lnTo>
                <a:lnTo>
                  <a:pt x="6" y="18"/>
                </a:lnTo>
                <a:lnTo>
                  <a:pt x="6" y="18"/>
                </a:lnTo>
                <a:lnTo>
                  <a:pt x="8" y="17"/>
                </a:lnTo>
                <a:lnTo>
                  <a:pt x="8" y="17"/>
                </a:lnTo>
                <a:lnTo>
                  <a:pt x="8" y="15"/>
                </a:lnTo>
                <a:lnTo>
                  <a:pt x="8" y="15"/>
                </a:lnTo>
                <a:lnTo>
                  <a:pt x="11" y="15"/>
                </a:lnTo>
                <a:lnTo>
                  <a:pt x="11" y="13"/>
                </a:lnTo>
                <a:lnTo>
                  <a:pt x="11" y="13"/>
                </a:lnTo>
                <a:lnTo>
                  <a:pt x="11" y="13"/>
                </a:lnTo>
                <a:lnTo>
                  <a:pt x="14" y="11"/>
                </a:lnTo>
                <a:lnTo>
                  <a:pt x="14" y="11"/>
                </a:lnTo>
                <a:lnTo>
                  <a:pt x="17" y="11"/>
                </a:lnTo>
                <a:lnTo>
                  <a:pt x="17" y="11"/>
                </a:lnTo>
                <a:lnTo>
                  <a:pt x="17" y="9"/>
                </a:lnTo>
                <a:lnTo>
                  <a:pt x="20" y="9"/>
                </a:lnTo>
                <a:lnTo>
                  <a:pt x="20" y="7"/>
                </a:lnTo>
                <a:lnTo>
                  <a:pt x="20" y="7"/>
                </a:lnTo>
                <a:lnTo>
                  <a:pt x="23" y="7"/>
                </a:lnTo>
                <a:lnTo>
                  <a:pt x="23" y="7"/>
                </a:lnTo>
                <a:lnTo>
                  <a:pt x="25" y="6"/>
                </a:lnTo>
                <a:lnTo>
                  <a:pt x="25" y="6"/>
                </a:lnTo>
                <a:lnTo>
                  <a:pt x="25" y="6"/>
                </a:lnTo>
                <a:lnTo>
                  <a:pt x="28" y="6"/>
                </a:lnTo>
                <a:lnTo>
                  <a:pt x="28" y="4"/>
                </a:lnTo>
                <a:lnTo>
                  <a:pt x="28" y="4"/>
                </a:lnTo>
                <a:lnTo>
                  <a:pt x="31" y="4"/>
                </a:lnTo>
                <a:lnTo>
                  <a:pt x="31" y="4"/>
                </a:lnTo>
                <a:lnTo>
                  <a:pt x="34" y="4"/>
                </a:lnTo>
                <a:lnTo>
                  <a:pt x="34" y="4"/>
                </a:lnTo>
                <a:lnTo>
                  <a:pt x="34" y="2"/>
                </a:lnTo>
                <a:lnTo>
                  <a:pt x="37" y="2"/>
                </a:lnTo>
                <a:lnTo>
                  <a:pt x="39" y="2"/>
                </a:lnTo>
                <a:lnTo>
                  <a:pt x="39" y="2"/>
                </a:lnTo>
                <a:lnTo>
                  <a:pt x="39" y="2"/>
                </a:lnTo>
                <a:lnTo>
                  <a:pt x="42" y="2"/>
                </a:lnTo>
                <a:lnTo>
                  <a:pt x="45" y="2"/>
                </a:lnTo>
                <a:lnTo>
                  <a:pt x="45" y="2"/>
                </a:lnTo>
                <a:lnTo>
                  <a:pt x="45" y="0"/>
                </a:lnTo>
                <a:lnTo>
                  <a:pt x="48" y="0"/>
                </a:lnTo>
                <a:lnTo>
                  <a:pt x="48" y="0"/>
                </a:lnTo>
                <a:lnTo>
                  <a:pt x="48" y="0"/>
                </a:lnTo>
                <a:lnTo>
                  <a:pt x="51" y="0"/>
                </a:lnTo>
                <a:lnTo>
                  <a:pt x="54" y="0"/>
                </a:lnTo>
                <a:lnTo>
                  <a:pt x="54" y="0"/>
                </a:lnTo>
                <a:lnTo>
                  <a:pt x="54" y="0"/>
                </a:lnTo>
                <a:lnTo>
                  <a:pt x="56" y="0"/>
                </a:lnTo>
                <a:lnTo>
                  <a:pt x="59" y="0"/>
                </a:lnTo>
                <a:lnTo>
                  <a:pt x="59" y="0"/>
                </a:lnTo>
                <a:lnTo>
                  <a:pt x="59" y="0"/>
                </a:lnTo>
                <a:lnTo>
                  <a:pt x="62" y="0"/>
                </a:lnTo>
                <a:lnTo>
                  <a:pt x="65" y="0"/>
                </a:lnTo>
                <a:lnTo>
                  <a:pt x="65" y="2"/>
                </a:lnTo>
                <a:lnTo>
                  <a:pt x="65" y="2"/>
                </a:lnTo>
                <a:lnTo>
                  <a:pt x="68" y="2"/>
                </a:lnTo>
                <a:lnTo>
                  <a:pt x="68" y="2"/>
                </a:lnTo>
                <a:lnTo>
                  <a:pt x="70" y="2"/>
                </a:lnTo>
                <a:lnTo>
                  <a:pt x="70" y="2"/>
                </a:lnTo>
                <a:lnTo>
                  <a:pt x="73" y="2"/>
                </a:lnTo>
                <a:lnTo>
                  <a:pt x="73" y="2"/>
                </a:lnTo>
                <a:lnTo>
                  <a:pt x="76" y="4"/>
                </a:lnTo>
                <a:lnTo>
                  <a:pt x="76" y="4"/>
                </a:lnTo>
                <a:lnTo>
                  <a:pt x="76" y="4"/>
                </a:lnTo>
                <a:lnTo>
                  <a:pt x="79" y="4"/>
                </a:lnTo>
                <a:lnTo>
                  <a:pt x="82" y="4"/>
                </a:lnTo>
                <a:lnTo>
                  <a:pt x="82" y="4"/>
                </a:lnTo>
                <a:lnTo>
                  <a:pt x="82" y="6"/>
                </a:lnTo>
                <a:lnTo>
                  <a:pt x="85" y="6"/>
                </a:lnTo>
                <a:lnTo>
                  <a:pt x="85" y="6"/>
                </a:lnTo>
                <a:lnTo>
                  <a:pt x="85" y="6"/>
                </a:lnTo>
                <a:lnTo>
                  <a:pt x="87" y="7"/>
                </a:lnTo>
                <a:lnTo>
                  <a:pt x="87" y="7"/>
                </a:lnTo>
                <a:lnTo>
                  <a:pt x="90" y="7"/>
                </a:lnTo>
                <a:lnTo>
                  <a:pt x="90" y="7"/>
                </a:lnTo>
                <a:lnTo>
                  <a:pt x="90" y="9"/>
                </a:lnTo>
                <a:lnTo>
                  <a:pt x="93" y="9"/>
                </a:lnTo>
                <a:lnTo>
                  <a:pt x="93" y="11"/>
                </a:lnTo>
                <a:lnTo>
                  <a:pt x="93" y="11"/>
                </a:lnTo>
                <a:lnTo>
                  <a:pt x="93" y="11"/>
                </a:lnTo>
                <a:lnTo>
                  <a:pt x="96" y="11"/>
                </a:lnTo>
                <a:lnTo>
                  <a:pt x="96" y="13"/>
                </a:lnTo>
                <a:lnTo>
                  <a:pt x="96" y="13"/>
                </a:lnTo>
                <a:lnTo>
                  <a:pt x="99" y="13"/>
                </a:lnTo>
                <a:lnTo>
                  <a:pt x="99" y="15"/>
                </a:lnTo>
                <a:lnTo>
                  <a:pt x="99" y="15"/>
                </a:lnTo>
                <a:lnTo>
                  <a:pt x="99" y="15"/>
                </a:lnTo>
                <a:lnTo>
                  <a:pt x="101" y="17"/>
                </a:lnTo>
                <a:lnTo>
                  <a:pt x="101" y="17"/>
                </a:lnTo>
                <a:lnTo>
                  <a:pt x="101" y="18"/>
                </a:lnTo>
                <a:lnTo>
                  <a:pt x="101" y="18"/>
                </a:lnTo>
                <a:lnTo>
                  <a:pt x="104" y="18"/>
                </a:lnTo>
                <a:lnTo>
                  <a:pt x="104" y="20"/>
                </a:lnTo>
                <a:lnTo>
                  <a:pt x="104" y="20"/>
                </a:lnTo>
                <a:lnTo>
                  <a:pt x="104" y="20"/>
                </a:lnTo>
                <a:lnTo>
                  <a:pt x="104" y="22"/>
                </a:lnTo>
                <a:lnTo>
                  <a:pt x="107" y="22"/>
                </a:lnTo>
                <a:lnTo>
                  <a:pt x="107" y="24"/>
                </a:lnTo>
                <a:lnTo>
                  <a:pt x="107" y="24"/>
                </a:lnTo>
                <a:lnTo>
                  <a:pt x="107" y="24"/>
                </a:lnTo>
                <a:lnTo>
                  <a:pt x="107" y="26"/>
                </a:lnTo>
                <a:lnTo>
                  <a:pt x="107" y="28"/>
                </a:lnTo>
                <a:lnTo>
                  <a:pt x="107" y="28"/>
                </a:lnTo>
                <a:lnTo>
                  <a:pt x="107" y="28"/>
                </a:lnTo>
                <a:lnTo>
                  <a:pt x="107" y="29"/>
                </a:lnTo>
                <a:lnTo>
                  <a:pt x="110" y="29"/>
                </a:lnTo>
                <a:lnTo>
                  <a:pt x="110" y="29"/>
                </a:lnTo>
                <a:lnTo>
                  <a:pt x="110" y="31"/>
                </a:lnTo>
                <a:lnTo>
                  <a:pt x="110" y="33"/>
                </a:lnTo>
                <a:lnTo>
                  <a:pt x="110" y="33"/>
                </a:lnTo>
                <a:lnTo>
                  <a:pt x="110" y="33"/>
                </a:lnTo>
                <a:lnTo>
                  <a:pt x="110" y="35"/>
                </a:lnTo>
                <a:lnTo>
                  <a:pt x="110" y="35"/>
                </a:lnTo>
                <a:lnTo>
                  <a:pt x="110" y="37"/>
                </a:lnTo>
                <a:lnTo>
                  <a:pt x="110" y="37"/>
                </a:lnTo>
                <a:lnTo>
                  <a:pt x="107" y="39"/>
                </a:lnTo>
                <a:lnTo>
                  <a:pt x="107" y="39"/>
                </a:lnTo>
                <a:lnTo>
                  <a:pt x="107" y="40"/>
                </a:lnTo>
                <a:lnTo>
                  <a:pt x="107" y="40"/>
                </a:lnTo>
                <a:lnTo>
                  <a:pt x="107" y="40"/>
                </a:lnTo>
                <a:lnTo>
                  <a:pt x="107" y="42"/>
                </a:lnTo>
                <a:lnTo>
                  <a:pt x="107" y="44"/>
                </a:lnTo>
                <a:lnTo>
                  <a:pt x="107" y="44"/>
                </a:lnTo>
                <a:lnTo>
                  <a:pt x="107" y="44"/>
                </a:lnTo>
                <a:lnTo>
                  <a:pt x="104" y="46"/>
                </a:lnTo>
                <a:lnTo>
                  <a:pt x="104" y="46"/>
                </a:lnTo>
                <a:lnTo>
                  <a:pt x="104" y="46"/>
                </a:lnTo>
                <a:lnTo>
                  <a:pt x="104" y="48"/>
                </a:lnTo>
                <a:lnTo>
                  <a:pt x="104" y="48"/>
                </a:lnTo>
                <a:lnTo>
                  <a:pt x="101" y="50"/>
                </a:lnTo>
                <a:lnTo>
                  <a:pt x="101" y="50"/>
                </a:lnTo>
                <a:lnTo>
                  <a:pt x="101" y="50"/>
                </a:lnTo>
                <a:lnTo>
                  <a:pt x="101" y="51"/>
                </a:lnTo>
                <a:lnTo>
                  <a:pt x="99" y="51"/>
                </a:lnTo>
                <a:lnTo>
                  <a:pt x="99" y="51"/>
                </a:lnTo>
                <a:lnTo>
                  <a:pt x="99" y="53"/>
                </a:lnTo>
                <a:lnTo>
                  <a:pt x="99" y="53"/>
                </a:lnTo>
                <a:lnTo>
                  <a:pt x="96" y="55"/>
                </a:lnTo>
                <a:lnTo>
                  <a:pt x="96" y="55"/>
                </a:lnTo>
                <a:lnTo>
                  <a:pt x="96" y="55"/>
                </a:lnTo>
                <a:lnTo>
                  <a:pt x="93" y="57"/>
                </a:lnTo>
                <a:lnTo>
                  <a:pt x="93" y="57"/>
                </a:lnTo>
                <a:lnTo>
                  <a:pt x="93" y="57"/>
                </a:lnTo>
                <a:lnTo>
                  <a:pt x="93" y="57"/>
                </a:lnTo>
                <a:lnTo>
                  <a:pt x="90" y="59"/>
                </a:lnTo>
                <a:lnTo>
                  <a:pt x="90" y="59"/>
                </a:lnTo>
                <a:lnTo>
                  <a:pt x="90" y="59"/>
                </a:lnTo>
                <a:lnTo>
                  <a:pt x="87" y="59"/>
                </a:lnTo>
                <a:lnTo>
                  <a:pt x="87" y="61"/>
                </a:lnTo>
                <a:lnTo>
                  <a:pt x="85" y="61"/>
                </a:lnTo>
                <a:lnTo>
                  <a:pt x="85" y="61"/>
                </a:lnTo>
                <a:lnTo>
                  <a:pt x="85" y="61"/>
                </a:lnTo>
                <a:lnTo>
                  <a:pt x="82" y="62"/>
                </a:lnTo>
                <a:lnTo>
                  <a:pt x="82" y="62"/>
                </a:lnTo>
                <a:lnTo>
                  <a:pt x="82" y="62"/>
                </a:lnTo>
                <a:lnTo>
                  <a:pt x="79" y="62"/>
                </a:lnTo>
                <a:lnTo>
                  <a:pt x="76" y="64"/>
                </a:lnTo>
                <a:lnTo>
                  <a:pt x="76" y="64"/>
                </a:lnTo>
                <a:lnTo>
                  <a:pt x="76" y="64"/>
                </a:lnTo>
                <a:lnTo>
                  <a:pt x="73" y="64"/>
                </a:lnTo>
                <a:lnTo>
                  <a:pt x="73" y="64"/>
                </a:lnTo>
                <a:lnTo>
                  <a:pt x="70" y="64"/>
                </a:lnTo>
                <a:lnTo>
                  <a:pt x="70" y="64"/>
                </a:lnTo>
                <a:lnTo>
                  <a:pt x="68" y="66"/>
                </a:lnTo>
                <a:lnTo>
                  <a:pt x="68" y="66"/>
                </a:lnTo>
                <a:lnTo>
                  <a:pt x="65" y="66"/>
                </a:lnTo>
                <a:lnTo>
                  <a:pt x="65" y="66"/>
                </a:lnTo>
                <a:lnTo>
                  <a:pt x="65" y="66"/>
                </a:lnTo>
                <a:lnTo>
                  <a:pt x="62" y="66"/>
                </a:lnTo>
                <a:lnTo>
                  <a:pt x="59" y="66"/>
                </a:lnTo>
                <a:lnTo>
                  <a:pt x="59" y="66"/>
                </a:lnTo>
                <a:lnTo>
                  <a:pt x="59" y="66"/>
                </a:lnTo>
                <a:lnTo>
                  <a:pt x="56" y="66"/>
                </a:lnTo>
                <a:lnTo>
                  <a:pt x="54" y="66"/>
                </a:lnTo>
                <a:lnTo>
                  <a:pt x="54" y="66"/>
                </a:lnTo>
                <a:lnTo>
                  <a:pt x="54" y="66"/>
                </a:lnTo>
                <a:lnTo>
                  <a:pt x="51" y="66"/>
                </a:lnTo>
                <a:lnTo>
                  <a:pt x="48" y="66"/>
                </a:lnTo>
                <a:lnTo>
                  <a:pt x="48" y="66"/>
                </a:lnTo>
                <a:lnTo>
                  <a:pt x="48" y="66"/>
                </a:lnTo>
                <a:lnTo>
                  <a:pt x="45" y="66"/>
                </a:lnTo>
                <a:lnTo>
                  <a:pt x="45" y="66"/>
                </a:lnTo>
                <a:lnTo>
                  <a:pt x="45" y="66"/>
                </a:lnTo>
                <a:lnTo>
                  <a:pt x="42" y="66"/>
                </a:lnTo>
                <a:lnTo>
                  <a:pt x="39" y="66"/>
                </a:lnTo>
                <a:lnTo>
                  <a:pt x="39" y="64"/>
                </a:lnTo>
                <a:lnTo>
                  <a:pt x="39" y="64"/>
                </a:lnTo>
                <a:lnTo>
                  <a:pt x="37" y="64"/>
                </a:lnTo>
                <a:lnTo>
                  <a:pt x="34" y="64"/>
                </a:lnTo>
                <a:lnTo>
                  <a:pt x="34" y="64"/>
                </a:lnTo>
                <a:lnTo>
                  <a:pt x="34" y="64"/>
                </a:lnTo>
                <a:lnTo>
                  <a:pt x="31" y="64"/>
                </a:lnTo>
                <a:lnTo>
                  <a:pt x="31" y="62"/>
                </a:lnTo>
                <a:lnTo>
                  <a:pt x="28" y="62"/>
                </a:lnTo>
                <a:lnTo>
                  <a:pt x="28" y="62"/>
                </a:lnTo>
                <a:lnTo>
                  <a:pt x="28" y="62"/>
                </a:lnTo>
                <a:lnTo>
                  <a:pt x="25" y="61"/>
                </a:lnTo>
                <a:lnTo>
                  <a:pt x="25" y="61"/>
                </a:lnTo>
                <a:lnTo>
                  <a:pt x="25" y="61"/>
                </a:lnTo>
                <a:lnTo>
                  <a:pt x="23" y="61"/>
                </a:lnTo>
                <a:lnTo>
                  <a:pt x="23" y="59"/>
                </a:lnTo>
                <a:lnTo>
                  <a:pt x="20" y="59"/>
                </a:lnTo>
                <a:lnTo>
                  <a:pt x="20" y="59"/>
                </a:lnTo>
                <a:lnTo>
                  <a:pt x="20" y="59"/>
                </a:lnTo>
                <a:lnTo>
                  <a:pt x="17" y="57"/>
                </a:lnTo>
                <a:lnTo>
                  <a:pt x="17" y="57"/>
                </a:lnTo>
                <a:lnTo>
                  <a:pt x="17" y="57"/>
                </a:lnTo>
                <a:lnTo>
                  <a:pt x="14" y="57"/>
                </a:lnTo>
                <a:lnTo>
                  <a:pt x="14" y="55"/>
                </a:lnTo>
                <a:lnTo>
                  <a:pt x="11" y="55"/>
                </a:lnTo>
                <a:lnTo>
                  <a:pt x="11" y="55"/>
                </a:lnTo>
                <a:lnTo>
                  <a:pt x="11" y="53"/>
                </a:lnTo>
                <a:lnTo>
                  <a:pt x="11" y="53"/>
                </a:lnTo>
                <a:lnTo>
                  <a:pt x="8" y="51"/>
                </a:lnTo>
                <a:lnTo>
                  <a:pt x="8" y="51"/>
                </a:lnTo>
                <a:lnTo>
                  <a:pt x="8" y="51"/>
                </a:lnTo>
                <a:lnTo>
                  <a:pt x="8" y="50"/>
                </a:lnTo>
                <a:lnTo>
                  <a:pt x="6" y="50"/>
                </a:lnTo>
                <a:lnTo>
                  <a:pt x="6" y="50"/>
                </a:lnTo>
                <a:lnTo>
                  <a:pt x="6" y="48"/>
                </a:lnTo>
                <a:lnTo>
                  <a:pt x="6" y="48"/>
                </a:lnTo>
                <a:lnTo>
                  <a:pt x="6" y="46"/>
                </a:lnTo>
                <a:lnTo>
                  <a:pt x="6" y="46"/>
                </a:lnTo>
                <a:lnTo>
                  <a:pt x="3" y="46"/>
                </a:lnTo>
                <a:lnTo>
                  <a:pt x="3" y="44"/>
                </a:lnTo>
                <a:lnTo>
                  <a:pt x="3" y="44"/>
                </a:lnTo>
                <a:lnTo>
                  <a:pt x="3" y="44"/>
                </a:lnTo>
                <a:lnTo>
                  <a:pt x="3" y="42"/>
                </a:lnTo>
                <a:lnTo>
                  <a:pt x="3" y="40"/>
                </a:lnTo>
                <a:lnTo>
                  <a:pt x="0" y="40"/>
                </a:lnTo>
                <a:lnTo>
                  <a:pt x="0" y="40"/>
                </a:lnTo>
                <a:lnTo>
                  <a:pt x="0" y="39"/>
                </a:lnTo>
                <a:lnTo>
                  <a:pt x="0" y="39"/>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3" name="Freeform 277"/>
          <p:cNvSpPr/>
          <p:nvPr/>
        </p:nvSpPr>
        <p:spPr bwMode="auto">
          <a:xfrm>
            <a:off x="4679562" y="2501114"/>
            <a:ext cx="146770" cy="98496"/>
          </a:xfrm>
          <a:custGeom>
            <a:avLst/>
            <a:gdLst/>
            <a:ahLst/>
            <a:cxnLst>
              <a:cxn ang="0">
                <a:pos x="0" y="29"/>
              </a:cxn>
              <a:cxn ang="0">
                <a:pos x="0" y="26"/>
              </a:cxn>
              <a:cxn ang="0">
                <a:pos x="3" y="22"/>
              </a:cxn>
              <a:cxn ang="0">
                <a:pos x="5" y="17"/>
              </a:cxn>
              <a:cxn ang="0">
                <a:pos x="8" y="15"/>
              </a:cxn>
              <a:cxn ang="0">
                <a:pos x="14" y="11"/>
              </a:cxn>
              <a:cxn ang="0">
                <a:pos x="20" y="7"/>
              </a:cxn>
              <a:cxn ang="0">
                <a:pos x="25" y="6"/>
              </a:cxn>
              <a:cxn ang="0">
                <a:pos x="28" y="4"/>
              </a:cxn>
              <a:cxn ang="0">
                <a:pos x="34" y="2"/>
              </a:cxn>
              <a:cxn ang="0">
                <a:pos x="42" y="0"/>
              </a:cxn>
              <a:cxn ang="0">
                <a:pos x="48" y="0"/>
              </a:cxn>
              <a:cxn ang="0">
                <a:pos x="53" y="0"/>
              </a:cxn>
              <a:cxn ang="0">
                <a:pos x="62" y="0"/>
              </a:cxn>
              <a:cxn ang="0">
                <a:pos x="67" y="2"/>
              </a:cxn>
              <a:cxn ang="0">
                <a:pos x="76" y="2"/>
              </a:cxn>
              <a:cxn ang="0">
                <a:pos x="79" y="4"/>
              </a:cxn>
              <a:cxn ang="0">
                <a:pos x="87" y="6"/>
              </a:cxn>
              <a:cxn ang="0">
                <a:pos x="90" y="9"/>
              </a:cxn>
              <a:cxn ang="0">
                <a:pos x="96" y="13"/>
              </a:cxn>
              <a:cxn ang="0">
                <a:pos x="98" y="15"/>
              </a:cxn>
              <a:cxn ang="0">
                <a:pos x="101" y="18"/>
              </a:cxn>
              <a:cxn ang="0">
                <a:pos x="104" y="22"/>
              </a:cxn>
              <a:cxn ang="0">
                <a:pos x="107" y="26"/>
              </a:cxn>
              <a:cxn ang="0">
                <a:pos x="107" y="29"/>
              </a:cxn>
              <a:cxn ang="0">
                <a:pos x="110" y="35"/>
              </a:cxn>
              <a:cxn ang="0">
                <a:pos x="107" y="39"/>
              </a:cxn>
              <a:cxn ang="0">
                <a:pos x="107" y="42"/>
              </a:cxn>
              <a:cxn ang="0">
                <a:pos x="104" y="46"/>
              </a:cxn>
              <a:cxn ang="0">
                <a:pos x="101" y="50"/>
              </a:cxn>
              <a:cxn ang="0">
                <a:pos x="98" y="53"/>
              </a:cxn>
              <a:cxn ang="0">
                <a:pos x="93" y="57"/>
              </a:cxn>
              <a:cxn ang="0">
                <a:pos x="90" y="59"/>
              </a:cxn>
              <a:cxn ang="0">
                <a:pos x="84" y="61"/>
              </a:cxn>
              <a:cxn ang="0">
                <a:pos x="76" y="62"/>
              </a:cxn>
              <a:cxn ang="0">
                <a:pos x="70" y="64"/>
              </a:cxn>
              <a:cxn ang="0">
                <a:pos x="65" y="66"/>
              </a:cxn>
              <a:cxn ang="0">
                <a:pos x="59" y="66"/>
              </a:cxn>
              <a:cxn ang="0">
                <a:pos x="51" y="66"/>
              </a:cxn>
              <a:cxn ang="0">
                <a:pos x="42" y="66"/>
              </a:cxn>
              <a:cxn ang="0">
                <a:pos x="39" y="64"/>
              </a:cxn>
              <a:cxn ang="0">
                <a:pos x="31" y="62"/>
              </a:cxn>
              <a:cxn ang="0">
                <a:pos x="25" y="61"/>
              </a:cxn>
              <a:cxn ang="0">
                <a:pos x="20" y="59"/>
              </a:cxn>
              <a:cxn ang="0">
                <a:pos x="17" y="57"/>
              </a:cxn>
              <a:cxn ang="0">
                <a:pos x="11" y="53"/>
              </a:cxn>
              <a:cxn ang="0">
                <a:pos x="8" y="50"/>
              </a:cxn>
              <a:cxn ang="0">
                <a:pos x="3" y="46"/>
              </a:cxn>
              <a:cxn ang="0">
                <a:pos x="3" y="42"/>
              </a:cxn>
              <a:cxn ang="0">
                <a:pos x="0" y="39"/>
              </a:cxn>
              <a:cxn ang="0">
                <a:pos x="0" y="35"/>
              </a:cxn>
            </a:cxnLst>
            <a:rect l="0" t="0" r="r" b="b"/>
            <a:pathLst>
              <a:path w="110" h="66">
                <a:moveTo>
                  <a:pt x="0" y="33"/>
                </a:moveTo>
                <a:lnTo>
                  <a:pt x="0" y="31"/>
                </a:lnTo>
                <a:lnTo>
                  <a:pt x="0" y="31"/>
                </a:lnTo>
                <a:lnTo>
                  <a:pt x="0" y="29"/>
                </a:lnTo>
                <a:lnTo>
                  <a:pt x="0" y="29"/>
                </a:lnTo>
                <a:lnTo>
                  <a:pt x="0" y="28"/>
                </a:lnTo>
                <a:lnTo>
                  <a:pt x="0" y="28"/>
                </a:lnTo>
                <a:lnTo>
                  <a:pt x="0" y="26"/>
                </a:lnTo>
                <a:lnTo>
                  <a:pt x="0" y="26"/>
                </a:lnTo>
                <a:lnTo>
                  <a:pt x="0" y="26"/>
                </a:lnTo>
                <a:lnTo>
                  <a:pt x="3" y="24"/>
                </a:lnTo>
                <a:lnTo>
                  <a:pt x="3" y="24"/>
                </a:lnTo>
                <a:lnTo>
                  <a:pt x="3" y="24"/>
                </a:lnTo>
                <a:lnTo>
                  <a:pt x="3" y="22"/>
                </a:lnTo>
                <a:lnTo>
                  <a:pt x="3" y="22"/>
                </a:lnTo>
                <a:lnTo>
                  <a:pt x="3" y="20"/>
                </a:lnTo>
                <a:lnTo>
                  <a:pt x="3" y="20"/>
                </a:lnTo>
                <a:lnTo>
                  <a:pt x="5" y="18"/>
                </a:lnTo>
                <a:lnTo>
                  <a:pt x="5" y="18"/>
                </a:lnTo>
                <a:lnTo>
                  <a:pt x="5" y="17"/>
                </a:lnTo>
                <a:lnTo>
                  <a:pt x="5" y="17"/>
                </a:lnTo>
                <a:lnTo>
                  <a:pt x="8" y="17"/>
                </a:lnTo>
                <a:lnTo>
                  <a:pt x="8" y="15"/>
                </a:lnTo>
                <a:lnTo>
                  <a:pt x="8" y="15"/>
                </a:lnTo>
                <a:lnTo>
                  <a:pt x="8" y="15"/>
                </a:lnTo>
                <a:lnTo>
                  <a:pt x="11" y="13"/>
                </a:lnTo>
                <a:lnTo>
                  <a:pt x="11" y="13"/>
                </a:lnTo>
                <a:lnTo>
                  <a:pt x="11" y="13"/>
                </a:lnTo>
                <a:lnTo>
                  <a:pt x="11" y="13"/>
                </a:lnTo>
                <a:lnTo>
                  <a:pt x="14" y="11"/>
                </a:lnTo>
                <a:lnTo>
                  <a:pt x="14" y="11"/>
                </a:lnTo>
                <a:lnTo>
                  <a:pt x="17" y="9"/>
                </a:lnTo>
                <a:lnTo>
                  <a:pt x="17" y="9"/>
                </a:lnTo>
                <a:lnTo>
                  <a:pt x="17" y="9"/>
                </a:lnTo>
                <a:lnTo>
                  <a:pt x="20" y="7"/>
                </a:lnTo>
                <a:lnTo>
                  <a:pt x="20" y="7"/>
                </a:lnTo>
                <a:lnTo>
                  <a:pt x="20" y="7"/>
                </a:lnTo>
                <a:lnTo>
                  <a:pt x="20" y="7"/>
                </a:lnTo>
                <a:lnTo>
                  <a:pt x="22" y="6"/>
                </a:lnTo>
                <a:lnTo>
                  <a:pt x="25" y="6"/>
                </a:lnTo>
                <a:lnTo>
                  <a:pt x="25" y="6"/>
                </a:lnTo>
                <a:lnTo>
                  <a:pt x="25" y="6"/>
                </a:lnTo>
                <a:lnTo>
                  <a:pt x="28" y="4"/>
                </a:lnTo>
                <a:lnTo>
                  <a:pt x="28" y="4"/>
                </a:lnTo>
                <a:lnTo>
                  <a:pt x="28" y="4"/>
                </a:lnTo>
                <a:lnTo>
                  <a:pt x="31" y="4"/>
                </a:lnTo>
                <a:lnTo>
                  <a:pt x="31" y="4"/>
                </a:lnTo>
                <a:lnTo>
                  <a:pt x="34" y="2"/>
                </a:lnTo>
                <a:lnTo>
                  <a:pt x="34" y="2"/>
                </a:lnTo>
                <a:lnTo>
                  <a:pt x="34" y="2"/>
                </a:lnTo>
                <a:lnTo>
                  <a:pt x="36" y="2"/>
                </a:lnTo>
                <a:lnTo>
                  <a:pt x="39" y="2"/>
                </a:lnTo>
                <a:lnTo>
                  <a:pt x="39" y="2"/>
                </a:lnTo>
                <a:lnTo>
                  <a:pt x="39" y="2"/>
                </a:lnTo>
                <a:lnTo>
                  <a:pt x="42" y="0"/>
                </a:lnTo>
                <a:lnTo>
                  <a:pt x="42" y="0"/>
                </a:lnTo>
                <a:lnTo>
                  <a:pt x="42"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7" y="0"/>
                </a:lnTo>
                <a:lnTo>
                  <a:pt x="67" y="2"/>
                </a:lnTo>
                <a:lnTo>
                  <a:pt x="70" y="2"/>
                </a:lnTo>
                <a:lnTo>
                  <a:pt x="70" y="2"/>
                </a:lnTo>
                <a:lnTo>
                  <a:pt x="73" y="2"/>
                </a:lnTo>
                <a:lnTo>
                  <a:pt x="73" y="2"/>
                </a:lnTo>
                <a:lnTo>
                  <a:pt x="76" y="2"/>
                </a:lnTo>
                <a:lnTo>
                  <a:pt x="76" y="2"/>
                </a:lnTo>
                <a:lnTo>
                  <a:pt x="76" y="4"/>
                </a:lnTo>
                <a:lnTo>
                  <a:pt x="79" y="4"/>
                </a:lnTo>
                <a:lnTo>
                  <a:pt x="79" y="4"/>
                </a:lnTo>
                <a:lnTo>
                  <a:pt x="79" y="4"/>
                </a:lnTo>
                <a:lnTo>
                  <a:pt x="82"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6" y="11"/>
                </a:lnTo>
                <a:lnTo>
                  <a:pt x="96" y="13"/>
                </a:lnTo>
                <a:lnTo>
                  <a:pt x="96" y="13"/>
                </a:lnTo>
                <a:lnTo>
                  <a:pt x="98" y="13"/>
                </a:lnTo>
                <a:lnTo>
                  <a:pt x="98" y="13"/>
                </a:lnTo>
                <a:lnTo>
                  <a:pt x="98" y="15"/>
                </a:lnTo>
                <a:lnTo>
                  <a:pt x="98" y="15"/>
                </a:lnTo>
                <a:lnTo>
                  <a:pt x="101" y="15"/>
                </a:lnTo>
                <a:lnTo>
                  <a:pt x="101" y="17"/>
                </a:lnTo>
                <a:lnTo>
                  <a:pt x="101" y="17"/>
                </a:lnTo>
                <a:lnTo>
                  <a:pt x="101" y="17"/>
                </a:lnTo>
                <a:lnTo>
                  <a:pt x="101" y="18"/>
                </a:lnTo>
                <a:lnTo>
                  <a:pt x="104" y="18"/>
                </a:lnTo>
                <a:lnTo>
                  <a:pt x="104" y="20"/>
                </a:lnTo>
                <a:lnTo>
                  <a:pt x="104" y="20"/>
                </a:lnTo>
                <a:lnTo>
                  <a:pt x="104" y="22"/>
                </a:lnTo>
                <a:lnTo>
                  <a:pt x="104" y="22"/>
                </a:lnTo>
                <a:lnTo>
                  <a:pt x="107" y="24"/>
                </a:lnTo>
                <a:lnTo>
                  <a:pt x="107" y="24"/>
                </a:lnTo>
                <a:lnTo>
                  <a:pt x="107" y="24"/>
                </a:lnTo>
                <a:lnTo>
                  <a:pt x="107" y="26"/>
                </a:lnTo>
                <a:lnTo>
                  <a:pt x="107" y="26"/>
                </a:lnTo>
                <a:lnTo>
                  <a:pt x="107" y="26"/>
                </a:lnTo>
                <a:lnTo>
                  <a:pt x="107" y="28"/>
                </a:lnTo>
                <a:lnTo>
                  <a:pt x="107" y="28"/>
                </a:lnTo>
                <a:lnTo>
                  <a:pt x="107" y="29"/>
                </a:lnTo>
                <a:lnTo>
                  <a:pt x="107" y="29"/>
                </a:lnTo>
                <a:lnTo>
                  <a:pt x="107" y="31"/>
                </a:lnTo>
                <a:lnTo>
                  <a:pt x="110" y="31"/>
                </a:lnTo>
                <a:lnTo>
                  <a:pt x="110" y="33"/>
                </a:lnTo>
                <a:lnTo>
                  <a:pt x="110" y="33"/>
                </a:lnTo>
                <a:lnTo>
                  <a:pt x="110" y="35"/>
                </a:lnTo>
                <a:lnTo>
                  <a:pt x="107" y="35"/>
                </a:lnTo>
                <a:lnTo>
                  <a:pt x="107" y="37"/>
                </a:lnTo>
                <a:lnTo>
                  <a:pt x="107" y="37"/>
                </a:lnTo>
                <a:lnTo>
                  <a:pt x="107" y="37"/>
                </a:lnTo>
                <a:lnTo>
                  <a:pt x="107" y="39"/>
                </a:lnTo>
                <a:lnTo>
                  <a:pt x="107" y="40"/>
                </a:lnTo>
                <a:lnTo>
                  <a:pt x="107" y="40"/>
                </a:lnTo>
                <a:lnTo>
                  <a:pt x="107" y="40"/>
                </a:lnTo>
                <a:lnTo>
                  <a:pt x="107" y="42"/>
                </a:lnTo>
                <a:lnTo>
                  <a:pt x="107" y="42"/>
                </a:lnTo>
                <a:lnTo>
                  <a:pt x="107" y="42"/>
                </a:lnTo>
                <a:lnTo>
                  <a:pt x="104" y="44"/>
                </a:lnTo>
                <a:lnTo>
                  <a:pt x="104" y="44"/>
                </a:lnTo>
                <a:lnTo>
                  <a:pt x="104" y="46"/>
                </a:lnTo>
                <a:lnTo>
                  <a:pt x="104" y="46"/>
                </a:lnTo>
                <a:lnTo>
                  <a:pt x="104" y="46"/>
                </a:lnTo>
                <a:lnTo>
                  <a:pt x="101" y="48"/>
                </a:lnTo>
                <a:lnTo>
                  <a:pt x="101" y="50"/>
                </a:lnTo>
                <a:lnTo>
                  <a:pt x="101" y="50"/>
                </a:lnTo>
                <a:lnTo>
                  <a:pt x="101" y="50"/>
                </a:lnTo>
                <a:lnTo>
                  <a:pt x="101" y="51"/>
                </a:lnTo>
                <a:lnTo>
                  <a:pt x="98" y="51"/>
                </a:lnTo>
                <a:lnTo>
                  <a:pt x="98" y="51"/>
                </a:lnTo>
                <a:lnTo>
                  <a:pt x="98" y="51"/>
                </a:lnTo>
                <a:lnTo>
                  <a:pt x="98" y="53"/>
                </a:lnTo>
                <a:lnTo>
                  <a:pt x="96" y="53"/>
                </a:lnTo>
                <a:lnTo>
                  <a:pt x="96" y="53"/>
                </a:lnTo>
                <a:lnTo>
                  <a:pt x="96" y="55"/>
                </a:lnTo>
                <a:lnTo>
                  <a:pt x="93" y="55"/>
                </a:lnTo>
                <a:lnTo>
                  <a:pt x="93" y="57"/>
                </a:lnTo>
                <a:lnTo>
                  <a:pt x="93" y="57"/>
                </a:lnTo>
                <a:lnTo>
                  <a:pt x="90" y="57"/>
                </a:lnTo>
                <a:lnTo>
                  <a:pt x="90" y="57"/>
                </a:lnTo>
                <a:lnTo>
                  <a:pt x="90" y="59"/>
                </a:lnTo>
                <a:lnTo>
                  <a:pt x="90" y="59"/>
                </a:lnTo>
                <a:lnTo>
                  <a:pt x="87" y="59"/>
                </a:lnTo>
                <a:lnTo>
                  <a:pt x="87" y="61"/>
                </a:lnTo>
                <a:lnTo>
                  <a:pt x="84" y="61"/>
                </a:lnTo>
                <a:lnTo>
                  <a:pt x="84" y="61"/>
                </a:lnTo>
                <a:lnTo>
                  <a:pt x="84" y="61"/>
                </a:lnTo>
                <a:lnTo>
                  <a:pt x="82" y="62"/>
                </a:lnTo>
                <a:lnTo>
                  <a:pt x="79" y="62"/>
                </a:lnTo>
                <a:lnTo>
                  <a:pt x="79" y="62"/>
                </a:lnTo>
                <a:lnTo>
                  <a:pt x="79" y="62"/>
                </a:lnTo>
                <a:lnTo>
                  <a:pt x="76" y="62"/>
                </a:lnTo>
                <a:lnTo>
                  <a:pt x="76" y="64"/>
                </a:lnTo>
                <a:lnTo>
                  <a:pt x="76" y="64"/>
                </a:lnTo>
                <a:lnTo>
                  <a:pt x="73" y="64"/>
                </a:lnTo>
                <a:lnTo>
                  <a:pt x="73" y="64"/>
                </a:lnTo>
                <a:lnTo>
                  <a:pt x="70" y="64"/>
                </a:lnTo>
                <a:lnTo>
                  <a:pt x="70" y="64"/>
                </a:lnTo>
                <a:lnTo>
                  <a:pt x="67" y="64"/>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1" y="66"/>
                </a:lnTo>
                <a:lnTo>
                  <a:pt x="48" y="66"/>
                </a:lnTo>
                <a:lnTo>
                  <a:pt x="48" y="66"/>
                </a:lnTo>
                <a:lnTo>
                  <a:pt x="48" y="66"/>
                </a:lnTo>
                <a:lnTo>
                  <a:pt x="45" y="66"/>
                </a:lnTo>
                <a:lnTo>
                  <a:pt x="42" y="66"/>
                </a:lnTo>
                <a:lnTo>
                  <a:pt x="42" y="66"/>
                </a:lnTo>
                <a:lnTo>
                  <a:pt x="42" y="66"/>
                </a:lnTo>
                <a:lnTo>
                  <a:pt x="39" y="64"/>
                </a:lnTo>
                <a:lnTo>
                  <a:pt x="39" y="64"/>
                </a:lnTo>
                <a:lnTo>
                  <a:pt x="39" y="64"/>
                </a:lnTo>
                <a:lnTo>
                  <a:pt x="36" y="64"/>
                </a:lnTo>
                <a:lnTo>
                  <a:pt x="34" y="64"/>
                </a:lnTo>
                <a:lnTo>
                  <a:pt x="34" y="64"/>
                </a:lnTo>
                <a:lnTo>
                  <a:pt x="34" y="64"/>
                </a:lnTo>
                <a:lnTo>
                  <a:pt x="31" y="62"/>
                </a:lnTo>
                <a:lnTo>
                  <a:pt x="31" y="62"/>
                </a:lnTo>
                <a:lnTo>
                  <a:pt x="28" y="62"/>
                </a:lnTo>
                <a:lnTo>
                  <a:pt x="28" y="62"/>
                </a:lnTo>
                <a:lnTo>
                  <a:pt x="28" y="62"/>
                </a:lnTo>
                <a:lnTo>
                  <a:pt x="25" y="61"/>
                </a:lnTo>
                <a:lnTo>
                  <a:pt x="25" y="61"/>
                </a:lnTo>
                <a:lnTo>
                  <a:pt x="25" y="61"/>
                </a:lnTo>
                <a:lnTo>
                  <a:pt x="22" y="61"/>
                </a:lnTo>
                <a:lnTo>
                  <a:pt x="20" y="59"/>
                </a:lnTo>
                <a:lnTo>
                  <a:pt x="20" y="59"/>
                </a:lnTo>
                <a:lnTo>
                  <a:pt x="20" y="59"/>
                </a:lnTo>
                <a:lnTo>
                  <a:pt x="20" y="57"/>
                </a:lnTo>
                <a:lnTo>
                  <a:pt x="17" y="57"/>
                </a:lnTo>
                <a:lnTo>
                  <a:pt x="17" y="57"/>
                </a:lnTo>
                <a:lnTo>
                  <a:pt x="17" y="57"/>
                </a:lnTo>
                <a:lnTo>
                  <a:pt x="14" y="55"/>
                </a:lnTo>
                <a:lnTo>
                  <a:pt x="14" y="55"/>
                </a:lnTo>
                <a:lnTo>
                  <a:pt x="11" y="53"/>
                </a:lnTo>
                <a:lnTo>
                  <a:pt x="11" y="53"/>
                </a:lnTo>
                <a:lnTo>
                  <a:pt x="11" y="53"/>
                </a:lnTo>
                <a:lnTo>
                  <a:pt x="11" y="51"/>
                </a:lnTo>
                <a:lnTo>
                  <a:pt x="8" y="51"/>
                </a:lnTo>
                <a:lnTo>
                  <a:pt x="8" y="51"/>
                </a:lnTo>
                <a:lnTo>
                  <a:pt x="8" y="51"/>
                </a:lnTo>
                <a:lnTo>
                  <a:pt x="8" y="50"/>
                </a:lnTo>
                <a:lnTo>
                  <a:pt x="5" y="50"/>
                </a:lnTo>
                <a:lnTo>
                  <a:pt x="5" y="50"/>
                </a:lnTo>
                <a:lnTo>
                  <a:pt x="5" y="48"/>
                </a:lnTo>
                <a:lnTo>
                  <a:pt x="5" y="46"/>
                </a:lnTo>
                <a:lnTo>
                  <a:pt x="3" y="46"/>
                </a:lnTo>
                <a:lnTo>
                  <a:pt x="3" y="46"/>
                </a:lnTo>
                <a:lnTo>
                  <a:pt x="3" y="44"/>
                </a:lnTo>
                <a:lnTo>
                  <a:pt x="3" y="44"/>
                </a:lnTo>
                <a:lnTo>
                  <a:pt x="3" y="42"/>
                </a:lnTo>
                <a:lnTo>
                  <a:pt x="3" y="42"/>
                </a:lnTo>
                <a:lnTo>
                  <a:pt x="3" y="42"/>
                </a:lnTo>
                <a:lnTo>
                  <a:pt x="0" y="40"/>
                </a:lnTo>
                <a:lnTo>
                  <a:pt x="0" y="40"/>
                </a:lnTo>
                <a:lnTo>
                  <a:pt x="0" y="40"/>
                </a:lnTo>
                <a:lnTo>
                  <a:pt x="0" y="39"/>
                </a:lnTo>
                <a:lnTo>
                  <a:pt x="0" y="37"/>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4" name="Line 278"/>
          <p:cNvSpPr>
            <a:spLocks noChangeShapeType="1"/>
          </p:cNvSpPr>
          <p:nvPr/>
        </p:nvSpPr>
        <p:spPr bwMode="auto">
          <a:xfrm>
            <a:off x="2950343" y="2550362"/>
            <a:ext cx="138364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35" name="Freeform 279"/>
          <p:cNvSpPr/>
          <p:nvPr/>
        </p:nvSpPr>
        <p:spPr bwMode="auto">
          <a:xfrm>
            <a:off x="4261934" y="2523500"/>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6" name="Freeform 280"/>
          <p:cNvSpPr/>
          <p:nvPr/>
        </p:nvSpPr>
        <p:spPr bwMode="auto">
          <a:xfrm>
            <a:off x="4261934" y="2550362"/>
            <a:ext cx="72051" cy="25370"/>
          </a:xfrm>
          <a:custGeom>
            <a:avLst/>
            <a:gdLst/>
            <a:ahLst/>
            <a:cxnLst>
              <a:cxn ang="0">
                <a:pos x="54" y="0"/>
              </a:cxn>
              <a:cxn ang="0">
                <a:pos x="0" y="17"/>
              </a:cxn>
              <a:cxn ang="0">
                <a:pos x="0" y="0"/>
              </a:cxn>
              <a:cxn ang="0">
                <a:pos x="54" y="0"/>
              </a:cxn>
            </a:cxnLst>
            <a:rect l="0" t="0" r="r" b="b"/>
            <a:pathLst>
              <a:path w="54" h="17">
                <a:moveTo>
                  <a:pt x="54" y="0"/>
                </a:moveTo>
                <a:lnTo>
                  <a:pt x="0" y="17"/>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7" name="Line 281"/>
          <p:cNvSpPr>
            <a:spLocks noChangeShapeType="1"/>
          </p:cNvSpPr>
          <p:nvPr/>
        </p:nvSpPr>
        <p:spPr bwMode="auto">
          <a:xfrm>
            <a:off x="2923658" y="2733924"/>
            <a:ext cx="140232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38" name="Freeform 282"/>
          <p:cNvSpPr/>
          <p:nvPr/>
        </p:nvSpPr>
        <p:spPr bwMode="auto">
          <a:xfrm>
            <a:off x="4251260" y="2707061"/>
            <a:ext cx="74719" cy="26863"/>
          </a:xfrm>
          <a:custGeom>
            <a:avLst/>
            <a:gdLst/>
            <a:ahLst/>
            <a:cxnLst>
              <a:cxn ang="0">
                <a:pos x="56" y="18"/>
              </a:cxn>
              <a:cxn ang="0">
                <a:pos x="0" y="0"/>
              </a:cxn>
              <a:cxn ang="0">
                <a:pos x="0" y="18"/>
              </a:cxn>
              <a:cxn ang="0">
                <a:pos x="56" y="18"/>
              </a:cxn>
            </a:cxnLst>
            <a:rect l="0" t="0" r="r" b="b"/>
            <a:pathLst>
              <a:path w="56" h="18">
                <a:moveTo>
                  <a:pt x="56" y="18"/>
                </a:moveTo>
                <a:lnTo>
                  <a:pt x="0" y="0"/>
                </a:lnTo>
                <a:lnTo>
                  <a:pt x="0" y="18"/>
                </a:lnTo>
                <a:lnTo>
                  <a:pt x="56"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9" name="Freeform 283"/>
          <p:cNvSpPr/>
          <p:nvPr/>
        </p:nvSpPr>
        <p:spPr bwMode="auto">
          <a:xfrm>
            <a:off x="4251260" y="2733924"/>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0" name="Line 284"/>
          <p:cNvSpPr>
            <a:spLocks noChangeShapeType="1"/>
          </p:cNvSpPr>
          <p:nvPr/>
        </p:nvSpPr>
        <p:spPr bwMode="auto">
          <a:xfrm flipH="1">
            <a:off x="2931664" y="2911516"/>
            <a:ext cx="138364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1" name="Freeform 285"/>
          <p:cNvSpPr/>
          <p:nvPr/>
        </p:nvSpPr>
        <p:spPr bwMode="auto">
          <a:xfrm>
            <a:off x="2931664" y="2911516"/>
            <a:ext cx="70716" cy="25370"/>
          </a:xfrm>
          <a:custGeom>
            <a:avLst/>
            <a:gdLst/>
            <a:ahLst/>
            <a:cxnLst>
              <a:cxn ang="0">
                <a:pos x="0" y="0"/>
              </a:cxn>
              <a:cxn ang="0">
                <a:pos x="53" y="17"/>
              </a:cxn>
              <a:cxn ang="0">
                <a:pos x="53" y="0"/>
              </a:cxn>
              <a:cxn ang="0">
                <a:pos x="0" y="0"/>
              </a:cxn>
            </a:cxnLst>
            <a:rect l="0" t="0" r="r" b="b"/>
            <a:pathLst>
              <a:path w="53" h="17">
                <a:moveTo>
                  <a:pt x="0" y="0"/>
                </a:moveTo>
                <a:lnTo>
                  <a:pt x="53" y="17"/>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2" name="Freeform 286"/>
          <p:cNvSpPr/>
          <p:nvPr/>
        </p:nvSpPr>
        <p:spPr bwMode="auto">
          <a:xfrm>
            <a:off x="2931664" y="2884654"/>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3" name="Line 287"/>
          <p:cNvSpPr>
            <a:spLocks noChangeShapeType="1"/>
          </p:cNvSpPr>
          <p:nvPr/>
        </p:nvSpPr>
        <p:spPr bwMode="auto">
          <a:xfrm flipH="1">
            <a:off x="2931664" y="3089108"/>
            <a:ext cx="139431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4" name="Freeform 288"/>
          <p:cNvSpPr/>
          <p:nvPr/>
        </p:nvSpPr>
        <p:spPr bwMode="auto">
          <a:xfrm>
            <a:off x="2931664" y="3089108"/>
            <a:ext cx="70716" cy="25370"/>
          </a:xfrm>
          <a:custGeom>
            <a:avLst/>
            <a:gdLst/>
            <a:ahLst/>
            <a:cxnLst>
              <a:cxn ang="0">
                <a:pos x="0" y="0"/>
              </a:cxn>
              <a:cxn ang="0">
                <a:pos x="53" y="17"/>
              </a:cxn>
              <a:cxn ang="0">
                <a:pos x="53" y="0"/>
              </a:cxn>
              <a:cxn ang="0">
                <a:pos x="0" y="0"/>
              </a:cxn>
            </a:cxnLst>
            <a:rect l="0" t="0" r="r" b="b"/>
            <a:pathLst>
              <a:path w="53" h="17">
                <a:moveTo>
                  <a:pt x="0" y="0"/>
                </a:moveTo>
                <a:lnTo>
                  <a:pt x="53" y="17"/>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5" name="Freeform 289"/>
          <p:cNvSpPr/>
          <p:nvPr/>
        </p:nvSpPr>
        <p:spPr bwMode="auto">
          <a:xfrm>
            <a:off x="2931664" y="3062246"/>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6" name="Line 290"/>
          <p:cNvSpPr>
            <a:spLocks noChangeShapeType="1"/>
          </p:cNvSpPr>
          <p:nvPr/>
        </p:nvSpPr>
        <p:spPr bwMode="auto">
          <a:xfrm>
            <a:off x="4386022" y="2550362"/>
            <a:ext cx="28153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7" name="Freeform 291"/>
          <p:cNvSpPr/>
          <p:nvPr/>
        </p:nvSpPr>
        <p:spPr bwMode="auto">
          <a:xfrm>
            <a:off x="4596837" y="2523500"/>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8" name="Freeform 292"/>
          <p:cNvSpPr/>
          <p:nvPr/>
        </p:nvSpPr>
        <p:spPr bwMode="auto">
          <a:xfrm>
            <a:off x="4596837" y="2550362"/>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9" name="Freeform 293"/>
          <p:cNvSpPr/>
          <p:nvPr/>
        </p:nvSpPr>
        <p:spPr bwMode="auto">
          <a:xfrm>
            <a:off x="4100487" y="2002662"/>
            <a:ext cx="649791" cy="498452"/>
          </a:xfrm>
          <a:custGeom>
            <a:avLst/>
            <a:gdLst/>
            <a:ahLst/>
            <a:cxnLst>
              <a:cxn ang="0">
                <a:pos x="487" y="323"/>
              </a:cxn>
              <a:cxn ang="0">
                <a:pos x="485" y="301"/>
              </a:cxn>
              <a:cxn ang="0">
                <a:pos x="482" y="290"/>
              </a:cxn>
              <a:cxn ang="0">
                <a:pos x="476" y="268"/>
              </a:cxn>
              <a:cxn ang="0">
                <a:pos x="473" y="257"/>
              </a:cxn>
              <a:cxn ang="0">
                <a:pos x="465" y="235"/>
              </a:cxn>
              <a:cxn ang="0">
                <a:pos x="459" y="226"/>
              </a:cxn>
              <a:cxn ang="0">
                <a:pos x="448" y="206"/>
              </a:cxn>
              <a:cxn ang="0">
                <a:pos x="442" y="195"/>
              </a:cxn>
              <a:cxn ang="0">
                <a:pos x="428" y="176"/>
              </a:cxn>
              <a:cxn ang="0">
                <a:pos x="420" y="165"/>
              </a:cxn>
              <a:cxn ang="0">
                <a:pos x="403" y="149"/>
              </a:cxn>
              <a:cxn ang="0">
                <a:pos x="394" y="140"/>
              </a:cxn>
              <a:cxn ang="0">
                <a:pos x="375" y="121"/>
              </a:cxn>
              <a:cxn ang="0">
                <a:pos x="366" y="114"/>
              </a:cxn>
              <a:cxn ang="0">
                <a:pos x="344" y="99"/>
              </a:cxn>
              <a:cxn ang="0">
                <a:pos x="332" y="90"/>
              </a:cxn>
              <a:cxn ang="0">
                <a:pos x="310" y="77"/>
              </a:cxn>
              <a:cxn ang="0">
                <a:pos x="296" y="70"/>
              </a:cxn>
              <a:cxn ang="0">
                <a:pos x="270" y="57"/>
              </a:cxn>
              <a:cxn ang="0">
                <a:pos x="259" y="52"/>
              </a:cxn>
              <a:cxn ang="0">
                <a:pos x="231" y="41"/>
              </a:cxn>
              <a:cxn ang="0">
                <a:pos x="217" y="35"/>
              </a:cxn>
              <a:cxn ang="0">
                <a:pos x="189" y="26"/>
              </a:cxn>
              <a:cxn ang="0">
                <a:pos x="175" y="22"/>
              </a:cxn>
              <a:cxn ang="0">
                <a:pos x="144" y="15"/>
              </a:cxn>
              <a:cxn ang="0">
                <a:pos x="130" y="11"/>
              </a:cxn>
              <a:cxn ang="0">
                <a:pos x="99" y="8"/>
              </a:cxn>
              <a:cxn ang="0">
                <a:pos x="82" y="4"/>
              </a:cxn>
              <a:cxn ang="0">
                <a:pos x="48" y="2"/>
              </a:cxn>
              <a:cxn ang="0">
                <a:pos x="34" y="0"/>
              </a:cxn>
              <a:cxn ang="0">
                <a:pos x="0" y="0"/>
              </a:cxn>
            </a:cxnLst>
            <a:rect l="0" t="0" r="r" b="b"/>
            <a:pathLst>
              <a:path w="487" h="334">
                <a:moveTo>
                  <a:pt x="487" y="334"/>
                </a:moveTo>
                <a:lnTo>
                  <a:pt x="487" y="323"/>
                </a:lnTo>
                <a:lnTo>
                  <a:pt x="487" y="312"/>
                </a:lnTo>
                <a:lnTo>
                  <a:pt x="485" y="301"/>
                </a:lnTo>
                <a:lnTo>
                  <a:pt x="485" y="301"/>
                </a:lnTo>
                <a:lnTo>
                  <a:pt x="482" y="290"/>
                </a:lnTo>
                <a:lnTo>
                  <a:pt x="482" y="279"/>
                </a:lnTo>
                <a:lnTo>
                  <a:pt x="476" y="268"/>
                </a:lnTo>
                <a:lnTo>
                  <a:pt x="476" y="268"/>
                </a:lnTo>
                <a:lnTo>
                  <a:pt x="473" y="257"/>
                </a:lnTo>
                <a:lnTo>
                  <a:pt x="470" y="246"/>
                </a:lnTo>
                <a:lnTo>
                  <a:pt x="465" y="235"/>
                </a:lnTo>
                <a:lnTo>
                  <a:pt x="465" y="235"/>
                </a:lnTo>
                <a:lnTo>
                  <a:pt x="459" y="226"/>
                </a:lnTo>
                <a:lnTo>
                  <a:pt x="454" y="215"/>
                </a:lnTo>
                <a:lnTo>
                  <a:pt x="448" y="206"/>
                </a:lnTo>
                <a:lnTo>
                  <a:pt x="448" y="206"/>
                </a:lnTo>
                <a:lnTo>
                  <a:pt x="442" y="195"/>
                </a:lnTo>
                <a:lnTo>
                  <a:pt x="437" y="186"/>
                </a:lnTo>
                <a:lnTo>
                  <a:pt x="428" y="176"/>
                </a:lnTo>
                <a:lnTo>
                  <a:pt x="428" y="176"/>
                </a:lnTo>
                <a:lnTo>
                  <a:pt x="420" y="165"/>
                </a:lnTo>
                <a:lnTo>
                  <a:pt x="411" y="156"/>
                </a:lnTo>
                <a:lnTo>
                  <a:pt x="403" y="149"/>
                </a:lnTo>
                <a:lnTo>
                  <a:pt x="403" y="149"/>
                </a:lnTo>
                <a:lnTo>
                  <a:pt x="394" y="140"/>
                </a:lnTo>
                <a:lnTo>
                  <a:pt x="386" y="131"/>
                </a:lnTo>
                <a:lnTo>
                  <a:pt x="375" y="121"/>
                </a:lnTo>
                <a:lnTo>
                  <a:pt x="375" y="121"/>
                </a:lnTo>
                <a:lnTo>
                  <a:pt x="366" y="114"/>
                </a:lnTo>
                <a:lnTo>
                  <a:pt x="355" y="107"/>
                </a:lnTo>
                <a:lnTo>
                  <a:pt x="344" y="99"/>
                </a:lnTo>
                <a:lnTo>
                  <a:pt x="344" y="99"/>
                </a:lnTo>
                <a:lnTo>
                  <a:pt x="332" y="90"/>
                </a:lnTo>
                <a:lnTo>
                  <a:pt x="321" y="83"/>
                </a:lnTo>
                <a:lnTo>
                  <a:pt x="310" y="77"/>
                </a:lnTo>
                <a:lnTo>
                  <a:pt x="310" y="77"/>
                </a:lnTo>
                <a:lnTo>
                  <a:pt x="296" y="70"/>
                </a:lnTo>
                <a:lnTo>
                  <a:pt x="285" y="63"/>
                </a:lnTo>
                <a:lnTo>
                  <a:pt x="270" y="57"/>
                </a:lnTo>
                <a:lnTo>
                  <a:pt x="270" y="57"/>
                </a:lnTo>
                <a:lnTo>
                  <a:pt x="259" y="52"/>
                </a:lnTo>
                <a:lnTo>
                  <a:pt x="245" y="46"/>
                </a:lnTo>
                <a:lnTo>
                  <a:pt x="231" y="41"/>
                </a:lnTo>
                <a:lnTo>
                  <a:pt x="231" y="41"/>
                </a:lnTo>
                <a:lnTo>
                  <a:pt x="217" y="35"/>
                </a:lnTo>
                <a:lnTo>
                  <a:pt x="203" y="32"/>
                </a:lnTo>
                <a:lnTo>
                  <a:pt x="189" y="26"/>
                </a:lnTo>
                <a:lnTo>
                  <a:pt x="189" y="26"/>
                </a:lnTo>
                <a:lnTo>
                  <a:pt x="175" y="22"/>
                </a:lnTo>
                <a:lnTo>
                  <a:pt x="158" y="19"/>
                </a:lnTo>
                <a:lnTo>
                  <a:pt x="144" y="15"/>
                </a:lnTo>
                <a:lnTo>
                  <a:pt x="144" y="15"/>
                </a:lnTo>
                <a:lnTo>
                  <a:pt x="130" y="11"/>
                </a:lnTo>
                <a:lnTo>
                  <a:pt x="113" y="10"/>
                </a:lnTo>
                <a:lnTo>
                  <a:pt x="99" y="8"/>
                </a:lnTo>
                <a:lnTo>
                  <a:pt x="99" y="8"/>
                </a:lnTo>
                <a:lnTo>
                  <a:pt x="82" y="4"/>
                </a:lnTo>
                <a:lnTo>
                  <a:pt x="65" y="2"/>
                </a:lnTo>
                <a:lnTo>
                  <a:pt x="48" y="2"/>
                </a:lnTo>
                <a:lnTo>
                  <a:pt x="48" y="2"/>
                </a:lnTo>
                <a:lnTo>
                  <a:pt x="34"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0" name="Freeform 294"/>
          <p:cNvSpPr/>
          <p:nvPr/>
        </p:nvSpPr>
        <p:spPr bwMode="auto">
          <a:xfrm>
            <a:off x="4712919" y="2448881"/>
            <a:ext cx="37360" cy="52233"/>
          </a:xfrm>
          <a:custGeom>
            <a:avLst/>
            <a:gdLst/>
            <a:ahLst/>
            <a:cxnLst>
              <a:cxn ang="0">
                <a:pos x="28" y="35"/>
              </a:cxn>
              <a:cxn ang="0">
                <a:pos x="0" y="0"/>
              </a:cxn>
              <a:cxn ang="0">
                <a:pos x="28" y="0"/>
              </a:cxn>
              <a:cxn ang="0">
                <a:pos x="28" y="35"/>
              </a:cxn>
            </a:cxnLst>
            <a:rect l="0" t="0" r="r" b="b"/>
            <a:pathLst>
              <a:path w="28" h="35">
                <a:moveTo>
                  <a:pt x="28" y="35"/>
                </a:moveTo>
                <a:lnTo>
                  <a:pt x="0" y="0"/>
                </a:lnTo>
                <a:lnTo>
                  <a:pt x="28" y="0"/>
                </a:lnTo>
                <a:lnTo>
                  <a:pt x="28"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1" name="Freeform 295"/>
          <p:cNvSpPr/>
          <p:nvPr/>
        </p:nvSpPr>
        <p:spPr bwMode="auto">
          <a:xfrm>
            <a:off x="4750278" y="2448881"/>
            <a:ext cx="38694" cy="52233"/>
          </a:xfrm>
          <a:custGeom>
            <a:avLst/>
            <a:gdLst/>
            <a:ahLst/>
            <a:cxnLst>
              <a:cxn ang="0">
                <a:pos x="0" y="35"/>
              </a:cxn>
              <a:cxn ang="0">
                <a:pos x="29" y="0"/>
              </a:cxn>
              <a:cxn ang="0">
                <a:pos x="0" y="0"/>
              </a:cxn>
              <a:cxn ang="0">
                <a:pos x="0" y="35"/>
              </a:cxn>
            </a:cxnLst>
            <a:rect l="0" t="0" r="r" b="b"/>
            <a:pathLst>
              <a:path w="29" h="35">
                <a:moveTo>
                  <a:pt x="0" y="35"/>
                </a:moveTo>
                <a:lnTo>
                  <a:pt x="29"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2" name="Freeform 296"/>
          <p:cNvSpPr/>
          <p:nvPr/>
        </p:nvSpPr>
        <p:spPr bwMode="auto">
          <a:xfrm>
            <a:off x="4472749" y="2616027"/>
            <a:ext cx="296209" cy="465620"/>
          </a:xfrm>
          <a:custGeom>
            <a:avLst/>
            <a:gdLst/>
            <a:ahLst/>
            <a:cxnLst>
              <a:cxn ang="0">
                <a:pos x="222" y="9"/>
              </a:cxn>
              <a:cxn ang="0">
                <a:pos x="222" y="31"/>
              </a:cxn>
              <a:cxn ang="0">
                <a:pos x="222" y="42"/>
              </a:cxn>
              <a:cxn ang="0">
                <a:pos x="220" y="62"/>
              </a:cxn>
              <a:cxn ang="0">
                <a:pos x="217" y="72"/>
              </a:cxn>
              <a:cxn ang="0">
                <a:pos x="214" y="92"/>
              </a:cxn>
              <a:cxn ang="0">
                <a:pos x="211" y="103"/>
              </a:cxn>
              <a:cxn ang="0">
                <a:pos x="206" y="121"/>
              </a:cxn>
              <a:cxn ang="0">
                <a:pos x="203" y="130"/>
              </a:cxn>
              <a:cxn ang="0">
                <a:pos x="197" y="149"/>
              </a:cxn>
              <a:cxn ang="0">
                <a:pos x="191" y="158"/>
              </a:cxn>
              <a:cxn ang="0">
                <a:pos x="186" y="174"/>
              </a:cxn>
              <a:cxn ang="0">
                <a:pos x="180" y="182"/>
              </a:cxn>
              <a:cxn ang="0">
                <a:pos x="172" y="198"/>
              </a:cxn>
              <a:cxn ang="0">
                <a:pos x="166" y="205"/>
              </a:cxn>
              <a:cxn ang="0">
                <a:pos x="158" y="220"/>
              </a:cxn>
              <a:cxn ang="0">
                <a:pos x="152" y="227"/>
              </a:cxn>
              <a:cxn ang="0">
                <a:pos x="141" y="240"/>
              </a:cxn>
              <a:cxn ang="0">
                <a:pos x="135" y="248"/>
              </a:cxn>
              <a:cxn ang="0">
                <a:pos x="124" y="259"/>
              </a:cxn>
              <a:cxn ang="0">
                <a:pos x="118" y="264"/>
              </a:cxn>
              <a:cxn ang="0">
                <a:pos x="107" y="275"/>
              </a:cxn>
              <a:cxn ang="0">
                <a:pos x="99" y="279"/>
              </a:cxn>
              <a:cxn ang="0">
                <a:pos x="87" y="288"/>
              </a:cxn>
              <a:cxn ang="0">
                <a:pos x="79" y="292"/>
              </a:cxn>
              <a:cxn ang="0">
                <a:pos x="65" y="297"/>
              </a:cxn>
              <a:cxn ang="0">
                <a:pos x="59" y="301"/>
              </a:cxn>
              <a:cxn ang="0">
                <a:pos x="45" y="306"/>
              </a:cxn>
              <a:cxn ang="0">
                <a:pos x="37" y="308"/>
              </a:cxn>
              <a:cxn ang="0">
                <a:pos x="22" y="310"/>
              </a:cxn>
              <a:cxn ang="0">
                <a:pos x="14" y="312"/>
              </a:cxn>
              <a:cxn ang="0">
                <a:pos x="0" y="312"/>
              </a:cxn>
            </a:cxnLst>
            <a:rect l="0" t="0" r="r" b="b"/>
            <a:pathLst>
              <a:path w="222" h="312">
                <a:moveTo>
                  <a:pt x="222" y="0"/>
                </a:moveTo>
                <a:lnTo>
                  <a:pt x="222" y="9"/>
                </a:lnTo>
                <a:lnTo>
                  <a:pt x="222" y="20"/>
                </a:lnTo>
                <a:lnTo>
                  <a:pt x="222" y="31"/>
                </a:lnTo>
                <a:lnTo>
                  <a:pt x="222" y="31"/>
                </a:lnTo>
                <a:lnTo>
                  <a:pt x="222" y="42"/>
                </a:lnTo>
                <a:lnTo>
                  <a:pt x="220" y="51"/>
                </a:lnTo>
                <a:lnTo>
                  <a:pt x="220" y="62"/>
                </a:lnTo>
                <a:lnTo>
                  <a:pt x="220" y="62"/>
                </a:lnTo>
                <a:lnTo>
                  <a:pt x="217" y="72"/>
                </a:lnTo>
                <a:lnTo>
                  <a:pt x="214" y="83"/>
                </a:lnTo>
                <a:lnTo>
                  <a:pt x="214" y="92"/>
                </a:lnTo>
                <a:lnTo>
                  <a:pt x="214" y="92"/>
                </a:lnTo>
                <a:lnTo>
                  <a:pt x="211" y="103"/>
                </a:lnTo>
                <a:lnTo>
                  <a:pt x="208" y="112"/>
                </a:lnTo>
                <a:lnTo>
                  <a:pt x="206" y="121"/>
                </a:lnTo>
                <a:lnTo>
                  <a:pt x="206" y="121"/>
                </a:lnTo>
                <a:lnTo>
                  <a:pt x="203" y="130"/>
                </a:lnTo>
                <a:lnTo>
                  <a:pt x="200" y="139"/>
                </a:lnTo>
                <a:lnTo>
                  <a:pt x="197" y="149"/>
                </a:lnTo>
                <a:lnTo>
                  <a:pt x="197" y="149"/>
                </a:lnTo>
                <a:lnTo>
                  <a:pt x="191" y="158"/>
                </a:lnTo>
                <a:lnTo>
                  <a:pt x="189" y="165"/>
                </a:lnTo>
                <a:lnTo>
                  <a:pt x="186" y="174"/>
                </a:lnTo>
                <a:lnTo>
                  <a:pt x="186" y="174"/>
                </a:lnTo>
                <a:lnTo>
                  <a:pt x="180" y="182"/>
                </a:lnTo>
                <a:lnTo>
                  <a:pt x="177" y="191"/>
                </a:lnTo>
                <a:lnTo>
                  <a:pt x="172" y="198"/>
                </a:lnTo>
                <a:lnTo>
                  <a:pt x="172" y="198"/>
                </a:lnTo>
                <a:lnTo>
                  <a:pt x="166" y="205"/>
                </a:lnTo>
                <a:lnTo>
                  <a:pt x="163" y="213"/>
                </a:lnTo>
                <a:lnTo>
                  <a:pt x="158" y="220"/>
                </a:lnTo>
                <a:lnTo>
                  <a:pt x="158" y="220"/>
                </a:lnTo>
                <a:lnTo>
                  <a:pt x="152" y="227"/>
                </a:lnTo>
                <a:lnTo>
                  <a:pt x="146" y="235"/>
                </a:lnTo>
                <a:lnTo>
                  <a:pt x="141" y="240"/>
                </a:lnTo>
                <a:lnTo>
                  <a:pt x="141" y="240"/>
                </a:lnTo>
                <a:lnTo>
                  <a:pt x="135" y="248"/>
                </a:lnTo>
                <a:lnTo>
                  <a:pt x="130" y="253"/>
                </a:lnTo>
                <a:lnTo>
                  <a:pt x="124" y="259"/>
                </a:lnTo>
                <a:lnTo>
                  <a:pt x="124" y="259"/>
                </a:lnTo>
                <a:lnTo>
                  <a:pt x="118" y="264"/>
                </a:lnTo>
                <a:lnTo>
                  <a:pt x="113" y="270"/>
                </a:lnTo>
                <a:lnTo>
                  <a:pt x="107" y="275"/>
                </a:lnTo>
                <a:lnTo>
                  <a:pt x="107" y="275"/>
                </a:lnTo>
                <a:lnTo>
                  <a:pt x="99" y="279"/>
                </a:lnTo>
                <a:lnTo>
                  <a:pt x="93" y="284"/>
                </a:lnTo>
                <a:lnTo>
                  <a:pt x="87" y="288"/>
                </a:lnTo>
                <a:lnTo>
                  <a:pt x="87" y="288"/>
                </a:lnTo>
                <a:lnTo>
                  <a:pt x="79" y="292"/>
                </a:lnTo>
                <a:lnTo>
                  <a:pt x="73" y="295"/>
                </a:lnTo>
                <a:lnTo>
                  <a:pt x="65" y="297"/>
                </a:lnTo>
                <a:lnTo>
                  <a:pt x="65" y="297"/>
                </a:lnTo>
                <a:lnTo>
                  <a:pt x="59" y="301"/>
                </a:lnTo>
                <a:lnTo>
                  <a:pt x="51" y="304"/>
                </a:lnTo>
                <a:lnTo>
                  <a:pt x="45" y="306"/>
                </a:lnTo>
                <a:lnTo>
                  <a:pt x="45" y="306"/>
                </a:lnTo>
                <a:lnTo>
                  <a:pt x="37" y="308"/>
                </a:lnTo>
                <a:lnTo>
                  <a:pt x="31" y="310"/>
                </a:lnTo>
                <a:lnTo>
                  <a:pt x="22" y="310"/>
                </a:lnTo>
                <a:lnTo>
                  <a:pt x="22" y="310"/>
                </a:lnTo>
                <a:lnTo>
                  <a:pt x="14" y="312"/>
                </a:lnTo>
                <a:lnTo>
                  <a:pt x="8" y="312"/>
                </a:lnTo>
                <a:lnTo>
                  <a:pt x="0" y="312"/>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3" name="Freeform 297"/>
          <p:cNvSpPr/>
          <p:nvPr/>
        </p:nvSpPr>
        <p:spPr bwMode="auto">
          <a:xfrm>
            <a:off x="4472749" y="3081646"/>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4" name="Freeform 298"/>
          <p:cNvSpPr/>
          <p:nvPr/>
        </p:nvSpPr>
        <p:spPr bwMode="auto">
          <a:xfrm>
            <a:off x="4472749" y="3056276"/>
            <a:ext cx="70716" cy="25370"/>
          </a:xfrm>
          <a:custGeom>
            <a:avLst/>
            <a:gdLst/>
            <a:ahLst/>
            <a:cxnLst>
              <a:cxn ang="0">
                <a:pos x="0" y="17"/>
              </a:cxn>
              <a:cxn ang="0">
                <a:pos x="53" y="0"/>
              </a:cxn>
              <a:cxn ang="0">
                <a:pos x="53" y="17"/>
              </a:cxn>
              <a:cxn ang="0">
                <a:pos x="0" y="17"/>
              </a:cxn>
            </a:cxnLst>
            <a:rect l="0" t="0" r="r" b="b"/>
            <a:pathLst>
              <a:path w="53" h="17">
                <a:moveTo>
                  <a:pt x="0" y="17"/>
                </a:moveTo>
                <a:lnTo>
                  <a:pt x="53" y="0"/>
                </a:lnTo>
                <a:lnTo>
                  <a:pt x="53" y="17"/>
                </a:lnTo>
                <a:lnTo>
                  <a:pt x="0"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5" name="Freeform 299"/>
          <p:cNvSpPr/>
          <p:nvPr/>
        </p:nvSpPr>
        <p:spPr bwMode="auto">
          <a:xfrm>
            <a:off x="4845012" y="2542901"/>
            <a:ext cx="703162" cy="650674"/>
          </a:xfrm>
          <a:custGeom>
            <a:avLst/>
            <a:gdLst/>
            <a:ahLst/>
            <a:cxnLst>
              <a:cxn ang="0">
                <a:pos x="527" y="421"/>
              </a:cxn>
              <a:cxn ang="0">
                <a:pos x="524" y="392"/>
              </a:cxn>
              <a:cxn ang="0">
                <a:pos x="524" y="377"/>
              </a:cxn>
              <a:cxn ang="0">
                <a:pos x="515" y="348"/>
              </a:cxn>
              <a:cxn ang="0">
                <a:pos x="513" y="333"/>
              </a:cxn>
              <a:cxn ang="0">
                <a:pos x="504" y="306"/>
              </a:cxn>
              <a:cxn ang="0">
                <a:pos x="499" y="293"/>
              </a:cxn>
              <a:cxn ang="0">
                <a:pos x="484" y="267"/>
              </a:cxn>
              <a:cxn ang="0">
                <a:pos x="479" y="253"/>
              </a:cxn>
              <a:cxn ang="0">
                <a:pos x="465" y="229"/>
              </a:cxn>
              <a:cxn ang="0">
                <a:pos x="456" y="216"/>
              </a:cxn>
              <a:cxn ang="0">
                <a:pos x="437" y="192"/>
              </a:cxn>
              <a:cxn ang="0">
                <a:pos x="428" y="181"/>
              </a:cxn>
              <a:cxn ang="0">
                <a:pos x="406" y="159"/>
              </a:cxn>
              <a:cxn ang="0">
                <a:pos x="397" y="148"/>
              </a:cxn>
              <a:cxn ang="0">
                <a:pos x="372" y="128"/>
              </a:cxn>
              <a:cxn ang="0">
                <a:pos x="360" y="119"/>
              </a:cxn>
              <a:cxn ang="0">
                <a:pos x="335" y="100"/>
              </a:cxn>
              <a:cxn ang="0">
                <a:pos x="321" y="91"/>
              </a:cxn>
              <a:cxn ang="0">
                <a:pos x="296" y="75"/>
              </a:cxn>
              <a:cxn ang="0">
                <a:pos x="282" y="67"/>
              </a:cxn>
              <a:cxn ang="0">
                <a:pos x="251" y="53"/>
              </a:cxn>
              <a:cxn ang="0">
                <a:pos x="236" y="45"/>
              </a:cxn>
              <a:cxn ang="0">
                <a:pos x="206" y="34"/>
              </a:cxn>
              <a:cxn ang="0">
                <a:pos x="189" y="29"/>
              </a:cxn>
              <a:cxn ang="0">
                <a:pos x="158" y="20"/>
              </a:cxn>
              <a:cxn ang="0">
                <a:pos x="141" y="16"/>
              </a:cxn>
              <a:cxn ang="0">
                <a:pos x="107" y="9"/>
              </a:cxn>
              <a:cxn ang="0">
                <a:pos x="90" y="7"/>
              </a:cxn>
              <a:cxn ang="0">
                <a:pos x="53" y="3"/>
              </a:cxn>
              <a:cxn ang="0">
                <a:pos x="36" y="1"/>
              </a:cxn>
              <a:cxn ang="0">
                <a:pos x="0" y="0"/>
              </a:cxn>
            </a:cxnLst>
            <a:rect l="0" t="0" r="r" b="b"/>
            <a:pathLst>
              <a:path w="527" h="436">
                <a:moveTo>
                  <a:pt x="527" y="436"/>
                </a:moveTo>
                <a:lnTo>
                  <a:pt x="527" y="421"/>
                </a:lnTo>
                <a:lnTo>
                  <a:pt x="527" y="405"/>
                </a:lnTo>
                <a:lnTo>
                  <a:pt x="524" y="392"/>
                </a:lnTo>
                <a:lnTo>
                  <a:pt x="524" y="392"/>
                </a:lnTo>
                <a:lnTo>
                  <a:pt x="524" y="377"/>
                </a:lnTo>
                <a:lnTo>
                  <a:pt x="521" y="363"/>
                </a:lnTo>
                <a:lnTo>
                  <a:pt x="515" y="348"/>
                </a:lnTo>
                <a:lnTo>
                  <a:pt x="515" y="348"/>
                </a:lnTo>
                <a:lnTo>
                  <a:pt x="513" y="333"/>
                </a:lnTo>
                <a:lnTo>
                  <a:pt x="510" y="320"/>
                </a:lnTo>
                <a:lnTo>
                  <a:pt x="504" y="306"/>
                </a:lnTo>
                <a:lnTo>
                  <a:pt x="504" y="306"/>
                </a:lnTo>
                <a:lnTo>
                  <a:pt x="499" y="293"/>
                </a:lnTo>
                <a:lnTo>
                  <a:pt x="493" y="280"/>
                </a:lnTo>
                <a:lnTo>
                  <a:pt x="484" y="267"/>
                </a:lnTo>
                <a:lnTo>
                  <a:pt x="484" y="267"/>
                </a:lnTo>
                <a:lnTo>
                  <a:pt x="479" y="253"/>
                </a:lnTo>
                <a:lnTo>
                  <a:pt x="470" y="242"/>
                </a:lnTo>
                <a:lnTo>
                  <a:pt x="465" y="229"/>
                </a:lnTo>
                <a:lnTo>
                  <a:pt x="465" y="229"/>
                </a:lnTo>
                <a:lnTo>
                  <a:pt x="456" y="216"/>
                </a:lnTo>
                <a:lnTo>
                  <a:pt x="445" y="205"/>
                </a:lnTo>
                <a:lnTo>
                  <a:pt x="437" y="192"/>
                </a:lnTo>
                <a:lnTo>
                  <a:pt x="437" y="192"/>
                </a:lnTo>
                <a:lnTo>
                  <a:pt x="428" y="181"/>
                </a:lnTo>
                <a:lnTo>
                  <a:pt x="417" y="170"/>
                </a:lnTo>
                <a:lnTo>
                  <a:pt x="406" y="159"/>
                </a:lnTo>
                <a:lnTo>
                  <a:pt x="406" y="159"/>
                </a:lnTo>
                <a:lnTo>
                  <a:pt x="397" y="148"/>
                </a:lnTo>
                <a:lnTo>
                  <a:pt x="386" y="137"/>
                </a:lnTo>
                <a:lnTo>
                  <a:pt x="372" y="128"/>
                </a:lnTo>
                <a:lnTo>
                  <a:pt x="372" y="128"/>
                </a:lnTo>
                <a:lnTo>
                  <a:pt x="360" y="119"/>
                </a:lnTo>
                <a:lnTo>
                  <a:pt x="349" y="110"/>
                </a:lnTo>
                <a:lnTo>
                  <a:pt x="335" y="100"/>
                </a:lnTo>
                <a:lnTo>
                  <a:pt x="335" y="100"/>
                </a:lnTo>
                <a:lnTo>
                  <a:pt x="321" y="91"/>
                </a:lnTo>
                <a:lnTo>
                  <a:pt x="310" y="82"/>
                </a:lnTo>
                <a:lnTo>
                  <a:pt x="296" y="75"/>
                </a:lnTo>
                <a:lnTo>
                  <a:pt x="296" y="75"/>
                </a:lnTo>
                <a:lnTo>
                  <a:pt x="282" y="67"/>
                </a:lnTo>
                <a:lnTo>
                  <a:pt x="265" y="60"/>
                </a:lnTo>
                <a:lnTo>
                  <a:pt x="251" y="53"/>
                </a:lnTo>
                <a:lnTo>
                  <a:pt x="251" y="53"/>
                </a:lnTo>
                <a:lnTo>
                  <a:pt x="236" y="45"/>
                </a:lnTo>
                <a:lnTo>
                  <a:pt x="220" y="40"/>
                </a:lnTo>
                <a:lnTo>
                  <a:pt x="206" y="34"/>
                </a:lnTo>
                <a:lnTo>
                  <a:pt x="206" y="34"/>
                </a:lnTo>
                <a:lnTo>
                  <a:pt x="189" y="29"/>
                </a:lnTo>
                <a:lnTo>
                  <a:pt x="175" y="23"/>
                </a:lnTo>
                <a:lnTo>
                  <a:pt x="158" y="20"/>
                </a:lnTo>
                <a:lnTo>
                  <a:pt x="158" y="20"/>
                </a:lnTo>
                <a:lnTo>
                  <a:pt x="141" y="16"/>
                </a:lnTo>
                <a:lnTo>
                  <a:pt x="124" y="12"/>
                </a:lnTo>
                <a:lnTo>
                  <a:pt x="107" y="9"/>
                </a:lnTo>
                <a:lnTo>
                  <a:pt x="107" y="9"/>
                </a:lnTo>
                <a:lnTo>
                  <a:pt x="90" y="7"/>
                </a:lnTo>
                <a:lnTo>
                  <a:pt x="73" y="3"/>
                </a:lnTo>
                <a:lnTo>
                  <a:pt x="53" y="3"/>
                </a:lnTo>
                <a:lnTo>
                  <a:pt x="53" y="3"/>
                </a:lnTo>
                <a:lnTo>
                  <a:pt x="36" y="1"/>
                </a:lnTo>
                <a:lnTo>
                  <a:pt x="20"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6" name="Freeform 300"/>
          <p:cNvSpPr/>
          <p:nvPr/>
        </p:nvSpPr>
        <p:spPr bwMode="auto">
          <a:xfrm>
            <a:off x="5513483" y="3141341"/>
            <a:ext cx="34691" cy="52233"/>
          </a:xfrm>
          <a:custGeom>
            <a:avLst/>
            <a:gdLst/>
            <a:ahLst/>
            <a:cxnLst>
              <a:cxn ang="0">
                <a:pos x="26" y="35"/>
              </a:cxn>
              <a:cxn ang="0">
                <a:pos x="0" y="0"/>
              </a:cxn>
              <a:cxn ang="0">
                <a:pos x="26" y="0"/>
              </a:cxn>
              <a:cxn ang="0">
                <a:pos x="26" y="35"/>
              </a:cxn>
            </a:cxnLst>
            <a:rect l="0" t="0" r="r" b="b"/>
            <a:pathLst>
              <a:path w="26" h="35">
                <a:moveTo>
                  <a:pt x="26" y="35"/>
                </a:moveTo>
                <a:lnTo>
                  <a:pt x="0" y="0"/>
                </a:lnTo>
                <a:lnTo>
                  <a:pt x="26" y="0"/>
                </a:lnTo>
                <a:lnTo>
                  <a:pt x="26"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7" name="Freeform 301"/>
          <p:cNvSpPr/>
          <p:nvPr/>
        </p:nvSpPr>
        <p:spPr bwMode="auto">
          <a:xfrm>
            <a:off x="5548174" y="3141341"/>
            <a:ext cx="37360" cy="52233"/>
          </a:xfrm>
          <a:custGeom>
            <a:avLst/>
            <a:gdLst/>
            <a:ahLst/>
            <a:cxnLst>
              <a:cxn ang="0">
                <a:pos x="0" y="35"/>
              </a:cxn>
              <a:cxn ang="0">
                <a:pos x="28" y="0"/>
              </a:cxn>
              <a:cxn ang="0">
                <a:pos x="0" y="0"/>
              </a:cxn>
              <a:cxn ang="0">
                <a:pos x="0" y="35"/>
              </a:cxn>
            </a:cxnLst>
            <a:rect l="0" t="0" r="r" b="b"/>
            <a:pathLst>
              <a:path w="28" h="35">
                <a:moveTo>
                  <a:pt x="0" y="35"/>
                </a:moveTo>
                <a:lnTo>
                  <a:pt x="28"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8" name="Freeform 302"/>
          <p:cNvSpPr/>
          <p:nvPr/>
        </p:nvSpPr>
        <p:spPr bwMode="auto">
          <a:xfrm>
            <a:off x="4476752" y="2724970"/>
            <a:ext cx="70716" cy="195501"/>
          </a:xfrm>
          <a:custGeom>
            <a:avLst/>
            <a:gdLst/>
            <a:ahLst/>
            <a:cxnLst>
              <a:cxn ang="0">
                <a:pos x="5" y="127"/>
              </a:cxn>
              <a:cxn ang="0">
                <a:pos x="14" y="121"/>
              </a:cxn>
              <a:cxn ang="0">
                <a:pos x="17" y="120"/>
              </a:cxn>
              <a:cxn ang="0">
                <a:pos x="25" y="114"/>
              </a:cxn>
              <a:cxn ang="0">
                <a:pos x="28" y="110"/>
              </a:cxn>
              <a:cxn ang="0">
                <a:pos x="34" y="105"/>
              </a:cxn>
              <a:cxn ang="0">
                <a:pos x="36" y="101"/>
              </a:cxn>
              <a:cxn ang="0">
                <a:pos x="42" y="96"/>
              </a:cxn>
              <a:cxn ang="0">
                <a:pos x="42" y="94"/>
              </a:cxn>
              <a:cxn ang="0">
                <a:pos x="48" y="87"/>
              </a:cxn>
              <a:cxn ang="0">
                <a:pos x="48" y="85"/>
              </a:cxn>
              <a:cxn ang="0">
                <a:pos x="50" y="79"/>
              </a:cxn>
              <a:cxn ang="0">
                <a:pos x="53" y="76"/>
              </a:cxn>
              <a:cxn ang="0">
                <a:pos x="53" y="70"/>
              </a:cxn>
              <a:cxn ang="0">
                <a:pos x="53" y="66"/>
              </a:cxn>
              <a:cxn ang="0">
                <a:pos x="53" y="61"/>
              </a:cxn>
              <a:cxn ang="0">
                <a:pos x="53" y="57"/>
              </a:cxn>
              <a:cxn ang="0">
                <a:pos x="53" y="52"/>
              </a:cxn>
              <a:cxn ang="0">
                <a:pos x="53" y="50"/>
              </a:cxn>
              <a:cxn ang="0">
                <a:pos x="50" y="44"/>
              </a:cxn>
              <a:cxn ang="0">
                <a:pos x="50" y="41"/>
              </a:cxn>
              <a:cxn ang="0">
                <a:pos x="45" y="35"/>
              </a:cxn>
              <a:cxn ang="0">
                <a:pos x="45" y="33"/>
              </a:cxn>
              <a:cxn ang="0">
                <a:pos x="39" y="28"/>
              </a:cxn>
              <a:cxn ang="0">
                <a:pos x="36" y="24"/>
              </a:cxn>
              <a:cxn ang="0">
                <a:pos x="31" y="21"/>
              </a:cxn>
              <a:cxn ang="0">
                <a:pos x="28" y="17"/>
              </a:cxn>
              <a:cxn ang="0">
                <a:pos x="22" y="13"/>
              </a:cxn>
              <a:cxn ang="0">
                <a:pos x="19" y="11"/>
              </a:cxn>
              <a:cxn ang="0">
                <a:pos x="11" y="6"/>
              </a:cxn>
              <a:cxn ang="0">
                <a:pos x="8" y="4"/>
              </a:cxn>
              <a:cxn ang="0">
                <a:pos x="0" y="0"/>
              </a:cxn>
            </a:cxnLst>
            <a:rect l="0" t="0" r="r" b="b"/>
            <a:pathLst>
              <a:path w="53" h="131">
                <a:moveTo>
                  <a:pt x="0" y="131"/>
                </a:moveTo>
                <a:lnTo>
                  <a:pt x="5" y="127"/>
                </a:lnTo>
                <a:lnTo>
                  <a:pt x="8" y="125"/>
                </a:lnTo>
                <a:lnTo>
                  <a:pt x="14" y="121"/>
                </a:lnTo>
                <a:lnTo>
                  <a:pt x="14" y="121"/>
                </a:lnTo>
                <a:lnTo>
                  <a:pt x="17" y="120"/>
                </a:lnTo>
                <a:lnTo>
                  <a:pt x="19" y="116"/>
                </a:lnTo>
                <a:lnTo>
                  <a:pt x="25" y="114"/>
                </a:lnTo>
                <a:lnTo>
                  <a:pt x="25" y="114"/>
                </a:lnTo>
                <a:lnTo>
                  <a:pt x="28" y="110"/>
                </a:lnTo>
                <a:lnTo>
                  <a:pt x="31" y="109"/>
                </a:lnTo>
                <a:lnTo>
                  <a:pt x="34" y="105"/>
                </a:lnTo>
                <a:lnTo>
                  <a:pt x="34" y="105"/>
                </a:lnTo>
                <a:lnTo>
                  <a:pt x="36" y="101"/>
                </a:lnTo>
                <a:lnTo>
                  <a:pt x="39" y="99"/>
                </a:lnTo>
                <a:lnTo>
                  <a:pt x="42" y="96"/>
                </a:lnTo>
                <a:lnTo>
                  <a:pt x="42" y="96"/>
                </a:lnTo>
                <a:lnTo>
                  <a:pt x="42" y="94"/>
                </a:lnTo>
                <a:lnTo>
                  <a:pt x="45" y="90"/>
                </a:lnTo>
                <a:lnTo>
                  <a:pt x="48" y="87"/>
                </a:lnTo>
                <a:lnTo>
                  <a:pt x="48" y="87"/>
                </a:lnTo>
                <a:lnTo>
                  <a:pt x="48" y="85"/>
                </a:lnTo>
                <a:lnTo>
                  <a:pt x="50" y="81"/>
                </a:lnTo>
                <a:lnTo>
                  <a:pt x="50" y="79"/>
                </a:lnTo>
                <a:lnTo>
                  <a:pt x="50" y="79"/>
                </a:lnTo>
                <a:lnTo>
                  <a:pt x="53" y="76"/>
                </a:lnTo>
                <a:lnTo>
                  <a:pt x="53" y="72"/>
                </a:lnTo>
                <a:lnTo>
                  <a:pt x="53" y="70"/>
                </a:lnTo>
                <a:lnTo>
                  <a:pt x="53" y="70"/>
                </a:lnTo>
                <a:lnTo>
                  <a:pt x="53" y="66"/>
                </a:lnTo>
                <a:lnTo>
                  <a:pt x="53" y="65"/>
                </a:lnTo>
                <a:lnTo>
                  <a:pt x="53" y="61"/>
                </a:lnTo>
                <a:lnTo>
                  <a:pt x="53" y="61"/>
                </a:lnTo>
                <a:lnTo>
                  <a:pt x="53" y="57"/>
                </a:lnTo>
                <a:lnTo>
                  <a:pt x="53" y="55"/>
                </a:lnTo>
                <a:lnTo>
                  <a:pt x="53" y="52"/>
                </a:lnTo>
                <a:lnTo>
                  <a:pt x="53" y="52"/>
                </a:lnTo>
                <a:lnTo>
                  <a:pt x="53" y="50"/>
                </a:lnTo>
                <a:lnTo>
                  <a:pt x="50" y="46"/>
                </a:lnTo>
                <a:lnTo>
                  <a:pt x="50" y="44"/>
                </a:lnTo>
                <a:lnTo>
                  <a:pt x="50" y="44"/>
                </a:lnTo>
                <a:lnTo>
                  <a:pt x="50" y="41"/>
                </a:lnTo>
                <a:lnTo>
                  <a:pt x="48" y="39"/>
                </a:lnTo>
                <a:lnTo>
                  <a:pt x="45" y="35"/>
                </a:lnTo>
                <a:lnTo>
                  <a:pt x="45" y="35"/>
                </a:lnTo>
                <a:lnTo>
                  <a:pt x="45" y="33"/>
                </a:lnTo>
                <a:lnTo>
                  <a:pt x="42" y="30"/>
                </a:lnTo>
                <a:lnTo>
                  <a:pt x="39" y="28"/>
                </a:lnTo>
                <a:lnTo>
                  <a:pt x="39" y="28"/>
                </a:lnTo>
                <a:lnTo>
                  <a:pt x="36" y="24"/>
                </a:lnTo>
                <a:lnTo>
                  <a:pt x="34" y="22"/>
                </a:lnTo>
                <a:lnTo>
                  <a:pt x="31" y="21"/>
                </a:lnTo>
                <a:lnTo>
                  <a:pt x="31" y="21"/>
                </a:lnTo>
                <a:lnTo>
                  <a:pt x="28" y="17"/>
                </a:lnTo>
                <a:lnTo>
                  <a:pt x="25" y="15"/>
                </a:lnTo>
                <a:lnTo>
                  <a:pt x="22" y="13"/>
                </a:lnTo>
                <a:lnTo>
                  <a:pt x="22" y="13"/>
                </a:lnTo>
                <a:lnTo>
                  <a:pt x="19" y="11"/>
                </a:lnTo>
                <a:lnTo>
                  <a:pt x="17" y="10"/>
                </a:lnTo>
                <a:lnTo>
                  <a:pt x="11" y="6"/>
                </a:lnTo>
                <a:lnTo>
                  <a:pt x="11" y="6"/>
                </a:lnTo>
                <a:lnTo>
                  <a:pt x="8" y="4"/>
                </a:lnTo>
                <a:lnTo>
                  <a:pt x="3"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9" name="Freeform 303"/>
          <p:cNvSpPr/>
          <p:nvPr/>
        </p:nvSpPr>
        <p:spPr bwMode="auto">
          <a:xfrm>
            <a:off x="4476752" y="2865253"/>
            <a:ext cx="56039" cy="55218"/>
          </a:xfrm>
          <a:custGeom>
            <a:avLst/>
            <a:gdLst/>
            <a:ahLst/>
            <a:cxnLst>
              <a:cxn ang="0">
                <a:pos x="0" y="37"/>
              </a:cxn>
              <a:cxn ang="0">
                <a:pos x="22" y="0"/>
              </a:cxn>
              <a:cxn ang="0">
                <a:pos x="42" y="13"/>
              </a:cxn>
              <a:cxn ang="0">
                <a:pos x="0" y="37"/>
              </a:cxn>
            </a:cxnLst>
            <a:rect l="0" t="0" r="r" b="b"/>
            <a:pathLst>
              <a:path w="42" h="37">
                <a:moveTo>
                  <a:pt x="0" y="37"/>
                </a:moveTo>
                <a:lnTo>
                  <a:pt x="22" y="0"/>
                </a:lnTo>
                <a:lnTo>
                  <a:pt x="42" y="13"/>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0" name="Freeform 304"/>
          <p:cNvSpPr/>
          <p:nvPr/>
        </p:nvSpPr>
        <p:spPr bwMode="auto">
          <a:xfrm>
            <a:off x="4476752" y="2884654"/>
            <a:ext cx="78722" cy="35817"/>
          </a:xfrm>
          <a:custGeom>
            <a:avLst/>
            <a:gdLst/>
            <a:ahLst/>
            <a:cxnLst>
              <a:cxn ang="0">
                <a:pos x="0" y="24"/>
              </a:cxn>
              <a:cxn ang="0">
                <a:pos x="59" y="13"/>
              </a:cxn>
              <a:cxn ang="0">
                <a:pos x="42" y="0"/>
              </a:cxn>
              <a:cxn ang="0">
                <a:pos x="0" y="24"/>
              </a:cxn>
            </a:cxnLst>
            <a:rect l="0" t="0" r="r" b="b"/>
            <a:pathLst>
              <a:path w="59" h="24">
                <a:moveTo>
                  <a:pt x="0" y="24"/>
                </a:moveTo>
                <a:lnTo>
                  <a:pt x="59" y="13"/>
                </a:lnTo>
                <a:lnTo>
                  <a:pt x="42" y="0"/>
                </a:lnTo>
                <a:lnTo>
                  <a:pt x="0" y="24"/>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1" name="Freeform 305"/>
          <p:cNvSpPr/>
          <p:nvPr/>
        </p:nvSpPr>
        <p:spPr bwMode="auto">
          <a:xfrm>
            <a:off x="6171279" y="3527865"/>
            <a:ext cx="142767" cy="98496"/>
          </a:xfrm>
          <a:custGeom>
            <a:avLst/>
            <a:gdLst/>
            <a:ahLst/>
            <a:cxnLst>
              <a:cxn ang="0">
                <a:pos x="0" y="29"/>
              </a:cxn>
              <a:cxn ang="0">
                <a:pos x="0" y="23"/>
              </a:cxn>
              <a:cxn ang="0">
                <a:pos x="3" y="20"/>
              </a:cxn>
              <a:cxn ang="0">
                <a:pos x="6" y="16"/>
              </a:cxn>
              <a:cxn ang="0">
                <a:pos x="9" y="14"/>
              </a:cxn>
              <a:cxn ang="0">
                <a:pos x="14" y="11"/>
              </a:cxn>
              <a:cxn ang="0">
                <a:pos x="17" y="7"/>
              </a:cxn>
              <a:cxn ang="0">
                <a:pos x="23" y="5"/>
              </a:cxn>
              <a:cxn ang="0">
                <a:pos x="29" y="3"/>
              </a:cxn>
              <a:cxn ang="0">
                <a:pos x="34" y="1"/>
              </a:cxn>
              <a:cxn ang="0">
                <a:pos x="43" y="0"/>
              </a:cxn>
              <a:cxn ang="0">
                <a:pos x="48" y="0"/>
              </a:cxn>
              <a:cxn ang="0">
                <a:pos x="54" y="0"/>
              </a:cxn>
              <a:cxn ang="0">
                <a:pos x="62" y="0"/>
              </a:cxn>
              <a:cxn ang="0">
                <a:pos x="68" y="0"/>
              </a:cxn>
              <a:cxn ang="0">
                <a:pos x="76" y="1"/>
              </a:cxn>
              <a:cxn ang="0">
                <a:pos x="79" y="3"/>
              </a:cxn>
              <a:cxn ang="0">
                <a:pos x="85" y="5"/>
              </a:cxn>
              <a:cxn ang="0">
                <a:pos x="91" y="7"/>
              </a:cxn>
              <a:cxn ang="0">
                <a:pos x="96" y="11"/>
              </a:cxn>
              <a:cxn ang="0">
                <a:pos x="99" y="14"/>
              </a:cxn>
              <a:cxn ang="0">
                <a:pos x="102" y="18"/>
              </a:cxn>
              <a:cxn ang="0">
                <a:pos x="105" y="22"/>
              </a:cxn>
              <a:cxn ang="0">
                <a:pos x="107" y="25"/>
              </a:cxn>
              <a:cxn ang="0">
                <a:pos x="107" y="29"/>
              </a:cxn>
              <a:cxn ang="0">
                <a:pos x="107" y="33"/>
              </a:cxn>
              <a:cxn ang="0">
                <a:pos x="107" y="38"/>
              </a:cxn>
              <a:cxn ang="0">
                <a:pos x="105" y="42"/>
              </a:cxn>
              <a:cxn ang="0">
                <a:pos x="105" y="45"/>
              </a:cxn>
              <a:cxn ang="0">
                <a:pos x="102" y="49"/>
              </a:cxn>
              <a:cxn ang="0">
                <a:pos x="96" y="53"/>
              </a:cxn>
              <a:cxn ang="0">
                <a:pos x="93" y="55"/>
              </a:cxn>
              <a:cxn ang="0">
                <a:pos x="88" y="56"/>
              </a:cxn>
              <a:cxn ang="0">
                <a:pos x="82" y="60"/>
              </a:cxn>
              <a:cxn ang="0">
                <a:pos x="76" y="62"/>
              </a:cxn>
              <a:cxn ang="0">
                <a:pos x="71" y="64"/>
              </a:cxn>
              <a:cxn ang="0">
                <a:pos x="65" y="64"/>
              </a:cxn>
              <a:cxn ang="0">
                <a:pos x="57" y="66"/>
              </a:cxn>
              <a:cxn ang="0">
                <a:pos x="51" y="66"/>
              </a:cxn>
              <a:cxn ang="0">
                <a:pos x="43" y="64"/>
              </a:cxn>
              <a:cxn ang="0">
                <a:pos x="37" y="64"/>
              </a:cxn>
              <a:cxn ang="0">
                <a:pos x="31" y="62"/>
              </a:cxn>
              <a:cxn ang="0">
                <a:pos x="26" y="60"/>
              </a:cxn>
              <a:cxn ang="0">
                <a:pos x="20" y="56"/>
              </a:cxn>
              <a:cxn ang="0">
                <a:pos x="14" y="55"/>
              </a:cxn>
              <a:cxn ang="0">
                <a:pos x="12" y="53"/>
              </a:cxn>
              <a:cxn ang="0">
                <a:pos x="6" y="49"/>
              </a:cxn>
              <a:cxn ang="0">
                <a:pos x="3" y="45"/>
              </a:cxn>
              <a:cxn ang="0">
                <a:pos x="3" y="42"/>
              </a:cxn>
              <a:cxn ang="0">
                <a:pos x="0" y="38"/>
              </a:cxn>
              <a:cxn ang="0">
                <a:pos x="0" y="33"/>
              </a:cxn>
            </a:cxnLst>
            <a:rect l="0" t="0" r="r" b="b"/>
            <a:pathLst>
              <a:path w="107" h="66">
                <a:moveTo>
                  <a:pt x="0" y="33"/>
                </a:moveTo>
                <a:lnTo>
                  <a:pt x="0" y="31"/>
                </a:lnTo>
                <a:lnTo>
                  <a:pt x="0" y="29"/>
                </a:lnTo>
                <a:lnTo>
                  <a:pt x="0" y="29"/>
                </a:lnTo>
                <a:lnTo>
                  <a:pt x="0" y="29"/>
                </a:lnTo>
                <a:lnTo>
                  <a:pt x="0" y="27"/>
                </a:lnTo>
                <a:lnTo>
                  <a:pt x="0" y="27"/>
                </a:lnTo>
                <a:lnTo>
                  <a:pt x="0" y="25"/>
                </a:lnTo>
                <a:lnTo>
                  <a:pt x="0" y="25"/>
                </a:lnTo>
                <a:lnTo>
                  <a:pt x="0" y="23"/>
                </a:lnTo>
                <a:lnTo>
                  <a:pt x="0" y="23"/>
                </a:lnTo>
                <a:lnTo>
                  <a:pt x="3" y="22"/>
                </a:lnTo>
                <a:lnTo>
                  <a:pt x="3" y="22"/>
                </a:lnTo>
                <a:lnTo>
                  <a:pt x="3" y="22"/>
                </a:lnTo>
                <a:lnTo>
                  <a:pt x="3" y="20"/>
                </a:lnTo>
                <a:lnTo>
                  <a:pt x="3" y="20"/>
                </a:lnTo>
                <a:lnTo>
                  <a:pt x="3" y="20"/>
                </a:lnTo>
                <a:lnTo>
                  <a:pt x="3" y="18"/>
                </a:lnTo>
                <a:lnTo>
                  <a:pt x="6" y="18"/>
                </a:lnTo>
                <a:lnTo>
                  <a:pt x="6" y="16"/>
                </a:lnTo>
                <a:lnTo>
                  <a:pt x="6" y="16"/>
                </a:lnTo>
                <a:lnTo>
                  <a:pt x="6" y="16"/>
                </a:lnTo>
                <a:lnTo>
                  <a:pt x="9" y="14"/>
                </a:lnTo>
                <a:lnTo>
                  <a:pt x="9" y="14"/>
                </a:lnTo>
                <a:lnTo>
                  <a:pt x="9" y="14"/>
                </a:lnTo>
                <a:lnTo>
                  <a:pt x="9" y="12"/>
                </a:lnTo>
                <a:lnTo>
                  <a:pt x="12" y="12"/>
                </a:lnTo>
                <a:lnTo>
                  <a:pt x="12" y="11"/>
                </a:lnTo>
                <a:lnTo>
                  <a:pt x="12" y="11"/>
                </a:lnTo>
                <a:lnTo>
                  <a:pt x="14" y="11"/>
                </a:lnTo>
                <a:lnTo>
                  <a:pt x="14" y="9"/>
                </a:lnTo>
                <a:lnTo>
                  <a:pt x="14" y="9"/>
                </a:lnTo>
                <a:lnTo>
                  <a:pt x="14" y="9"/>
                </a:lnTo>
                <a:lnTo>
                  <a:pt x="17" y="7"/>
                </a:lnTo>
                <a:lnTo>
                  <a:pt x="17" y="7"/>
                </a:lnTo>
                <a:lnTo>
                  <a:pt x="20" y="7"/>
                </a:lnTo>
                <a:lnTo>
                  <a:pt x="20" y="7"/>
                </a:lnTo>
                <a:lnTo>
                  <a:pt x="20" y="5"/>
                </a:lnTo>
                <a:lnTo>
                  <a:pt x="23" y="5"/>
                </a:lnTo>
                <a:lnTo>
                  <a:pt x="23" y="5"/>
                </a:lnTo>
                <a:lnTo>
                  <a:pt x="23" y="5"/>
                </a:lnTo>
                <a:lnTo>
                  <a:pt x="26" y="3"/>
                </a:lnTo>
                <a:lnTo>
                  <a:pt x="26" y="3"/>
                </a:lnTo>
                <a:lnTo>
                  <a:pt x="29" y="3"/>
                </a:lnTo>
                <a:lnTo>
                  <a:pt x="29" y="3"/>
                </a:lnTo>
                <a:lnTo>
                  <a:pt x="29" y="1"/>
                </a:lnTo>
                <a:lnTo>
                  <a:pt x="31" y="1"/>
                </a:lnTo>
                <a:lnTo>
                  <a:pt x="34" y="1"/>
                </a:lnTo>
                <a:lnTo>
                  <a:pt x="34" y="1"/>
                </a:lnTo>
                <a:lnTo>
                  <a:pt x="34" y="1"/>
                </a:lnTo>
                <a:lnTo>
                  <a:pt x="37" y="1"/>
                </a:lnTo>
                <a:lnTo>
                  <a:pt x="37" y="0"/>
                </a:lnTo>
                <a:lnTo>
                  <a:pt x="37" y="0"/>
                </a:lnTo>
                <a:lnTo>
                  <a:pt x="40" y="0"/>
                </a:lnTo>
                <a:lnTo>
                  <a:pt x="43" y="0"/>
                </a:lnTo>
                <a:lnTo>
                  <a:pt x="43" y="0"/>
                </a:lnTo>
                <a:lnTo>
                  <a:pt x="43" y="0"/>
                </a:lnTo>
                <a:lnTo>
                  <a:pt x="45" y="0"/>
                </a:lnTo>
                <a:lnTo>
                  <a:pt x="45" y="0"/>
                </a:lnTo>
                <a:lnTo>
                  <a:pt x="48" y="0"/>
                </a:lnTo>
                <a:lnTo>
                  <a:pt x="48" y="0"/>
                </a:lnTo>
                <a:lnTo>
                  <a:pt x="51" y="0"/>
                </a:lnTo>
                <a:lnTo>
                  <a:pt x="51" y="0"/>
                </a:lnTo>
                <a:lnTo>
                  <a:pt x="54" y="0"/>
                </a:lnTo>
                <a:lnTo>
                  <a:pt x="54" y="0"/>
                </a:lnTo>
                <a:lnTo>
                  <a:pt x="57" y="0"/>
                </a:lnTo>
                <a:lnTo>
                  <a:pt x="57" y="0"/>
                </a:lnTo>
                <a:lnTo>
                  <a:pt x="60" y="0"/>
                </a:lnTo>
                <a:lnTo>
                  <a:pt x="60" y="0"/>
                </a:lnTo>
                <a:lnTo>
                  <a:pt x="62" y="0"/>
                </a:lnTo>
                <a:lnTo>
                  <a:pt x="62" y="0"/>
                </a:lnTo>
                <a:lnTo>
                  <a:pt x="65" y="0"/>
                </a:lnTo>
                <a:lnTo>
                  <a:pt x="65" y="0"/>
                </a:lnTo>
                <a:lnTo>
                  <a:pt x="68" y="0"/>
                </a:lnTo>
                <a:lnTo>
                  <a:pt x="68" y="0"/>
                </a:lnTo>
                <a:lnTo>
                  <a:pt x="71" y="0"/>
                </a:lnTo>
                <a:lnTo>
                  <a:pt x="71" y="0"/>
                </a:lnTo>
                <a:lnTo>
                  <a:pt x="71" y="1"/>
                </a:lnTo>
                <a:lnTo>
                  <a:pt x="74" y="1"/>
                </a:lnTo>
                <a:lnTo>
                  <a:pt x="76" y="1"/>
                </a:lnTo>
                <a:lnTo>
                  <a:pt x="76" y="1"/>
                </a:lnTo>
                <a:lnTo>
                  <a:pt x="76" y="1"/>
                </a:lnTo>
                <a:lnTo>
                  <a:pt x="79" y="1"/>
                </a:lnTo>
                <a:lnTo>
                  <a:pt x="79" y="3"/>
                </a:lnTo>
                <a:lnTo>
                  <a:pt x="79" y="3"/>
                </a:lnTo>
                <a:lnTo>
                  <a:pt x="82" y="3"/>
                </a:lnTo>
                <a:lnTo>
                  <a:pt x="82" y="3"/>
                </a:lnTo>
                <a:lnTo>
                  <a:pt x="85" y="5"/>
                </a:lnTo>
                <a:lnTo>
                  <a:pt x="85" y="5"/>
                </a:lnTo>
                <a:lnTo>
                  <a:pt x="85" y="5"/>
                </a:lnTo>
                <a:lnTo>
                  <a:pt x="88" y="5"/>
                </a:lnTo>
                <a:lnTo>
                  <a:pt x="88" y="7"/>
                </a:lnTo>
                <a:lnTo>
                  <a:pt x="88" y="7"/>
                </a:lnTo>
                <a:lnTo>
                  <a:pt x="91" y="7"/>
                </a:lnTo>
                <a:lnTo>
                  <a:pt x="91" y="7"/>
                </a:lnTo>
                <a:lnTo>
                  <a:pt x="93" y="9"/>
                </a:lnTo>
                <a:lnTo>
                  <a:pt x="93" y="9"/>
                </a:lnTo>
                <a:lnTo>
                  <a:pt x="93" y="9"/>
                </a:lnTo>
                <a:lnTo>
                  <a:pt x="96" y="11"/>
                </a:lnTo>
                <a:lnTo>
                  <a:pt x="96" y="11"/>
                </a:lnTo>
                <a:lnTo>
                  <a:pt x="96" y="11"/>
                </a:lnTo>
                <a:lnTo>
                  <a:pt x="96" y="12"/>
                </a:lnTo>
                <a:lnTo>
                  <a:pt x="99" y="12"/>
                </a:lnTo>
                <a:lnTo>
                  <a:pt x="99" y="14"/>
                </a:lnTo>
                <a:lnTo>
                  <a:pt x="99" y="14"/>
                </a:lnTo>
                <a:lnTo>
                  <a:pt x="99" y="14"/>
                </a:lnTo>
                <a:lnTo>
                  <a:pt x="102" y="16"/>
                </a:lnTo>
                <a:lnTo>
                  <a:pt x="102" y="16"/>
                </a:lnTo>
                <a:lnTo>
                  <a:pt x="102" y="16"/>
                </a:lnTo>
                <a:lnTo>
                  <a:pt x="102" y="18"/>
                </a:lnTo>
                <a:lnTo>
                  <a:pt x="105" y="18"/>
                </a:lnTo>
                <a:lnTo>
                  <a:pt x="105" y="20"/>
                </a:lnTo>
                <a:lnTo>
                  <a:pt x="105" y="20"/>
                </a:lnTo>
                <a:lnTo>
                  <a:pt x="105" y="20"/>
                </a:lnTo>
                <a:lnTo>
                  <a:pt x="105" y="22"/>
                </a:lnTo>
                <a:lnTo>
                  <a:pt x="105" y="22"/>
                </a:lnTo>
                <a:lnTo>
                  <a:pt x="105" y="22"/>
                </a:lnTo>
                <a:lnTo>
                  <a:pt x="107" y="23"/>
                </a:lnTo>
                <a:lnTo>
                  <a:pt x="107" y="23"/>
                </a:lnTo>
                <a:lnTo>
                  <a:pt x="107" y="25"/>
                </a:lnTo>
                <a:lnTo>
                  <a:pt x="107" y="25"/>
                </a:lnTo>
                <a:lnTo>
                  <a:pt x="107" y="27"/>
                </a:lnTo>
                <a:lnTo>
                  <a:pt x="107" y="27"/>
                </a:lnTo>
                <a:lnTo>
                  <a:pt x="107" y="29"/>
                </a:lnTo>
                <a:lnTo>
                  <a:pt x="107" y="29"/>
                </a:lnTo>
                <a:lnTo>
                  <a:pt x="107" y="29"/>
                </a:lnTo>
                <a:lnTo>
                  <a:pt x="107" y="31"/>
                </a:lnTo>
                <a:lnTo>
                  <a:pt x="107" y="33"/>
                </a:lnTo>
                <a:lnTo>
                  <a:pt x="107" y="33"/>
                </a:lnTo>
                <a:lnTo>
                  <a:pt x="107" y="33"/>
                </a:lnTo>
                <a:lnTo>
                  <a:pt x="107" y="34"/>
                </a:lnTo>
                <a:lnTo>
                  <a:pt x="107" y="34"/>
                </a:lnTo>
                <a:lnTo>
                  <a:pt x="107" y="34"/>
                </a:lnTo>
                <a:lnTo>
                  <a:pt x="107" y="36"/>
                </a:lnTo>
                <a:lnTo>
                  <a:pt x="107" y="38"/>
                </a:lnTo>
                <a:lnTo>
                  <a:pt x="107" y="38"/>
                </a:lnTo>
                <a:lnTo>
                  <a:pt x="107" y="38"/>
                </a:lnTo>
                <a:lnTo>
                  <a:pt x="107" y="40"/>
                </a:lnTo>
                <a:lnTo>
                  <a:pt x="107" y="40"/>
                </a:lnTo>
                <a:lnTo>
                  <a:pt x="105" y="42"/>
                </a:lnTo>
                <a:lnTo>
                  <a:pt x="105" y="42"/>
                </a:lnTo>
                <a:lnTo>
                  <a:pt x="105" y="42"/>
                </a:lnTo>
                <a:lnTo>
                  <a:pt x="105" y="44"/>
                </a:lnTo>
                <a:lnTo>
                  <a:pt x="105" y="45"/>
                </a:lnTo>
                <a:lnTo>
                  <a:pt x="105" y="45"/>
                </a:lnTo>
                <a:lnTo>
                  <a:pt x="105" y="45"/>
                </a:lnTo>
                <a:lnTo>
                  <a:pt x="102" y="47"/>
                </a:lnTo>
                <a:lnTo>
                  <a:pt x="102" y="47"/>
                </a:lnTo>
                <a:lnTo>
                  <a:pt x="102" y="47"/>
                </a:lnTo>
                <a:lnTo>
                  <a:pt x="102" y="49"/>
                </a:lnTo>
                <a:lnTo>
                  <a:pt x="99" y="49"/>
                </a:lnTo>
                <a:lnTo>
                  <a:pt x="99" y="51"/>
                </a:lnTo>
                <a:lnTo>
                  <a:pt x="99" y="51"/>
                </a:lnTo>
                <a:lnTo>
                  <a:pt x="99" y="51"/>
                </a:lnTo>
                <a:lnTo>
                  <a:pt x="96" y="53"/>
                </a:lnTo>
                <a:lnTo>
                  <a:pt x="96" y="53"/>
                </a:lnTo>
                <a:lnTo>
                  <a:pt x="96" y="53"/>
                </a:lnTo>
                <a:lnTo>
                  <a:pt x="96" y="53"/>
                </a:lnTo>
                <a:lnTo>
                  <a:pt x="93" y="55"/>
                </a:lnTo>
                <a:lnTo>
                  <a:pt x="93" y="55"/>
                </a:lnTo>
                <a:lnTo>
                  <a:pt x="93" y="55"/>
                </a:lnTo>
                <a:lnTo>
                  <a:pt x="91" y="56"/>
                </a:lnTo>
                <a:lnTo>
                  <a:pt x="91" y="56"/>
                </a:lnTo>
                <a:lnTo>
                  <a:pt x="88" y="56"/>
                </a:lnTo>
                <a:lnTo>
                  <a:pt x="88" y="56"/>
                </a:lnTo>
                <a:lnTo>
                  <a:pt x="88" y="58"/>
                </a:lnTo>
                <a:lnTo>
                  <a:pt x="85" y="58"/>
                </a:lnTo>
                <a:lnTo>
                  <a:pt x="85" y="60"/>
                </a:lnTo>
                <a:lnTo>
                  <a:pt x="85" y="60"/>
                </a:lnTo>
                <a:lnTo>
                  <a:pt x="82" y="60"/>
                </a:lnTo>
                <a:lnTo>
                  <a:pt x="82" y="60"/>
                </a:lnTo>
                <a:lnTo>
                  <a:pt x="79" y="60"/>
                </a:lnTo>
                <a:lnTo>
                  <a:pt x="79" y="60"/>
                </a:lnTo>
                <a:lnTo>
                  <a:pt x="79" y="62"/>
                </a:lnTo>
                <a:lnTo>
                  <a:pt x="76" y="62"/>
                </a:lnTo>
                <a:lnTo>
                  <a:pt x="76" y="62"/>
                </a:lnTo>
                <a:lnTo>
                  <a:pt x="76" y="62"/>
                </a:lnTo>
                <a:lnTo>
                  <a:pt x="74" y="62"/>
                </a:lnTo>
                <a:lnTo>
                  <a:pt x="71" y="64"/>
                </a:lnTo>
                <a:lnTo>
                  <a:pt x="71" y="64"/>
                </a:lnTo>
                <a:lnTo>
                  <a:pt x="71" y="64"/>
                </a:lnTo>
                <a:lnTo>
                  <a:pt x="68" y="64"/>
                </a:lnTo>
                <a:lnTo>
                  <a:pt x="68" y="64"/>
                </a:lnTo>
                <a:lnTo>
                  <a:pt x="65" y="64"/>
                </a:lnTo>
                <a:lnTo>
                  <a:pt x="65" y="64"/>
                </a:lnTo>
                <a:lnTo>
                  <a:pt x="62" y="64"/>
                </a:lnTo>
                <a:lnTo>
                  <a:pt x="62" y="64"/>
                </a:lnTo>
                <a:lnTo>
                  <a:pt x="60" y="66"/>
                </a:lnTo>
                <a:lnTo>
                  <a:pt x="60" y="66"/>
                </a:lnTo>
                <a:lnTo>
                  <a:pt x="57" y="66"/>
                </a:lnTo>
                <a:lnTo>
                  <a:pt x="57" y="66"/>
                </a:lnTo>
                <a:lnTo>
                  <a:pt x="54" y="66"/>
                </a:lnTo>
                <a:lnTo>
                  <a:pt x="54" y="66"/>
                </a:lnTo>
                <a:lnTo>
                  <a:pt x="51" y="66"/>
                </a:lnTo>
                <a:lnTo>
                  <a:pt x="51" y="66"/>
                </a:lnTo>
                <a:lnTo>
                  <a:pt x="48" y="66"/>
                </a:lnTo>
                <a:lnTo>
                  <a:pt x="48" y="66"/>
                </a:lnTo>
                <a:lnTo>
                  <a:pt x="45" y="64"/>
                </a:lnTo>
                <a:lnTo>
                  <a:pt x="45" y="64"/>
                </a:lnTo>
                <a:lnTo>
                  <a:pt x="43" y="64"/>
                </a:lnTo>
                <a:lnTo>
                  <a:pt x="43" y="64"/>
                </a:lnTo>
                <a:lnTo>
                  <a:pt x="43" y="64"/>
                </a:lnTo>
                <a:lnTo>
                  <a:pt x="40" y="64"/>
                </a:lnTo>
                <a:lnTo>
                  <a:pt x="37" y="64"/>
                </a:lnTo>
                <a:lnTo>
                  <a:pt x="37" y="64"/>
                </a:lnTo>
                <a:lnTo>
                  <a:pt x="37" y="64"/>
                </a:lnTo>
                <a:lnTo>
                  <a:pt x="34" y="62"/>
                </a:lnTo>
                <a:lnTo>
                  <a:pt x="34" y="62"/>
                </a:lnTo>
                <a:lnTo>
                  <a:pt x="34" y="62"/>
                </a:lnTo>
                <a:lnTo>
                  <a:pt x="31" y="62"/>
                </a:lnTo>
                <a:lnTo>
                  <a:pt x="29" y="62"/>
                </a:lnTo>
                <a:lnTo>
                  <a:pt x="29" y="60"/>
                </a:lnTo>
                <a:lnTo>
                  <a:pt x="29" y="60"/>
                </a:lnTo>
                <a:lnTo>
                  <a:pt x="26" y="60"/>
                </a:lnTo>
                <a:lnTo>
                  <a:pt x="26" y="60"/>
                </a:lnTo>
                <a:lnTo>
                  <a:pt x="23" y="60"/>
                </a:lnTo>
                <a:lnTo>
                  <a:pt x="23" y="60"/>
                </a:lnTo>
                <a:lnTo>
                  <a:pt x="23" y="58"/>
                </a:lnTo>
                <a:lnTo>
                  <a:pt x="20" y="58"/>
                </a:lnTo>
                <a:lnTo>
                  <a:pt x="20" y="56"/>
                </a:lnTo>
                <a:lnTo>
                  <a:pt x="20" y="56"/>
                </a:lnTo>
                <a:lnTo>
                  <a:pt x="17" y="56"/>
                </a:lnTo>
                <a:lnTo>
                  <a:pt x="17" y="56"/>
                </a:lnTo>
                <a:lnTo>
                  <a:pt x="14" y="55"/>
                </a:lnTo>
                <a:lnTo>
                  <a:pt x="14" y="55"/>
                </a:lnTo>
                <a:lnTo>
                  <a:pt x="14" y="55"/>
                </a:lnTo>
                <a:lnTo>
                  <a:pt x="14" y="53"/>
                </a:lnTo>
                <a:lnTo>
                  <a:pt x="12" y="53"/>
                </a:lnTo>
                <a:lnTo>
                  <a:pt x="12" y="53"/>
                </a:lnTo>
                <a:lnTo>
                  <a:pt x="12" y="53"/>
                </a:lnTo>
                <a:lnTo>
                  <a:pt x="9" y="51"/>
                </a:lnTo>
                <a:lnTo>
                  <a:pt x="9" y="51"/>
                </a:lnTo>
                <a:lnTo>
                  <a:pt x="9" y="51"/>
                </a:lnTo>
                <a:lnTo>
                  <a:pt x="9" y="49"/>
                </a:lnTo>
                <a:lnTo>
                  <a:pt x="6" y="49"/>
                </a:lnTo>
                <a:lnTo>
                  <a:pt x="6" y="47"/>
                </a:lnTo>
                <a:lnTo>
                  <a:pt x="6" y="47"/>
                </a:lnTo>
                <a:lnTo>
                  <a:pt x="6" y="47"/>
                </a:lnTo>
                <a:lnTo>
                  <a:pt x="3" y="45"/>
                </a:lnTo>
                <a:lnTo>
                  <a:pt x="3" y="45"/>
                </a:lnTo>
                <a:lnTo>
                  <a:pt x="3" y="45"/>
                </a:lnTo>
                <a:lnTo>
                  <a:pt x="3" y="44"/>
                </a:lnTo>
                <a:lnTo>
                  <a:pt x="3" y="42"/>
                </a:lnTo>
                <a:lnTo>
                  <a:pt x="3" y="42"/>
                </a:lnTo>
                <a:lnTo>
                  <a:pt x="3" y="42"/>
                </a:lnTo>
                <a:lnTo>
                  <a:pt x="0" y="40"/>
                </a:lnTo>
                <a:lnTo>
                  <a:pt x="0" y="40"/>
                </a:lnTo>
                <a:lnTo>
                  <a:pt x="0" y="38"/>
                </a:lnTo>
                <a:lnTo>
                  <a:pt x="0" y="38"/>
                </a:lnTo>
                <a:lnTo>
                  <a:pt x="0" y="38"/>
                </a:lnTo>
                <a:lnTo>
                  <a:pt x="0" y="36"/>
                </a:lnTo>
                <a:lnTo>
                  <a:pt x="0" y="34"/>
                </a:lnTo>
                <a:lnTo>
                  <a:pt x="0" y="34"/>
                </a:lnTo>
                <a:lnTo>
                  <a:pt x="0" y="34"/>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2" name="Freeform 306"/>
          <p:cNvSpPr/>
          <p:nvPr/>
        </p:nvSpPr>
        <p:spPr bwMode="auto">
          <a:xfrm>
            <a:off x="5819031" y="4227787"/>
            <a:ext cx="145436" cy="104466"/>
          </a:xfrm>
          <a:custGeom>
            <a:avLst/>
            <a:gdLst/>
            <a:ahLst/>
            <a:cxnLst>
              <a:cxn ang="0">
                <a:pos x="0" y="31"/>
              </a:cxn>
              <a:cxn ang="0">
                <a:pos x="0" y="26"/>
              </a:cxn>
              <a:cxn ang="0">
                <a:pos x="2" y="22"/>
              </a:cxn>
              <a:cxn ang="0">
                <a:pos x="5" y="18"/>
              </a:cxn>
              <a:cxn ang="0">
                <a:pos x="8" y="15"/>
              </a:cxn>
              <a:cxn ang="0">
                <a:pos x="14" y="11"/>
              </a:cxn>
              <a:cxn ang="0">
                <a:pos x="19" y="7"/>
              </a:cxn>
              <a:cxn ang="0">
                <a:pos x="25" y="6"/>
              </a:cxn>
              <a:cxn ang="0">
                <a:pos x="28" y="4"/>
              </a:cxn>
              <a:cxn ang="0">
                <a:pos x="33" y="2"/>
              </a:cxn>
              <a:cxn ang="0">
                <a:pos x="42" y="0"/>
              </a:cxn>
              <a:cxn ang="0">
                <a:pos x="47" y="0"/>
              </a:cxn>
              <a:cxn ang="0">
                <a:pos x="53" y="0"/>
              </a:cxn>
              <a:cxn ang="0">
                <a:pos x="62" y="0"/>
              </a:cxn>
              <a:cxn ang="0">
                <a:pos x="67" y="0"/>
              </a:cxn>
              <a:cxn ang="0">
                <a:pos x="76" y="2"/>
              </a:cxn>
              <a:cxn ang="0">
                <a:pos x="78" y="4"/>
              </a:cxn>
              <a:cxn ang="0">
                <a:pos x="87" y="6"/>
              </a:cxn>
              <a:cxn ang="0">
                <a:pos x="90" y="9"/>
              </a:cxn>
              <a:cxn ang="0">
                <a:pos x="95" y="13"/>
              </a:cxn>
              <a:cxn ang="0">
                <a:pos x="98" y="15"/>
              </a:cxn>
              <a:cxn ang="0">
                <a:pos x="104" y="18"/>
              </a:cxn>
              <a:cxn ang="0">
                <a:pos x="107" y="24"/>
              </a:cxn>
              <a:cxn ang="0">
                <a:pos x="107" y="28"/>
              </a:cxn>
              <a:cxn ang="0">
                <a:pos x="107" y="31"/>
              </a:cxn>
              <a:cxn ang="0">
                <a:pos x="109" y="35"/>
              </a:cxn>
              <a:cxn ang="0">
                <a:pos x="107" y="40"/>
              </a:cxn>
              <a:cxn ang="0">
                <a:pos x="107" y="44"/>
              </a:cxn>
              <a:cxn ang="0">
                <a:pos x="104" y="48"/>
              </a:cxn>
              <a:cxn ang="0">
                <a:pos x="101" y="51"/>
              </a:cxn>
              <a:cxn ang="0">
                <a:pos x="98" y="57"/>
              </a:cxn>
              <a:cxn ang="0">
                <a:pos x="93" y="59"/>
              </a:cxn>
              <a:cxn ang="0">
                <a:pos x="90" y="62"/>
              </a:cxn>
              <a:cxn ang="0">
                <a:pos x="84" y="64"/>
              </a:cxn>
              <a:cxn ang="0">
                <a:pos x="76" y="66"/>
              </a:cxn>
              <a:cxn ang="0">
                <a:pos x="70" y="68"/>
              </a:cxn>
              <a:cxn ang="0">
                <a:pos x="64" y="70"/>
              </a:cxn>
              <a:cxn ang="0">
                <a:pos x="59" y="70"/>
              </a:cxn>
              <a:cxn ang="0">
                <a:pos x="50" y="70"/>
              </a:cxn>
              <a:cxn ang="0">
                <a:pos x="42" y="70"/>
              </a:cxn>
              <a:cxn ang="0">
                <a:pos x="39" y="68"/>
              </a:cxn>
              <a:cxn ang="0">
                <a:pos x="31" y="66"/>
              </a:cxn>
              <a:cxn ang="0">
                <a:pos x="25" y="64"/>
              </a:cxn>
              <a:cxn ang="0">
                <a:pos x="19" y="62"/>
              </a:cxn>
              <a:cxn ang="0">
                <a:pos x="16" y="59"/>
              </a:cxn>
              <a:cxn ang="0">
                <a:pos x="11" y="57"/>
              </a:cxn>
              <a:cxn ang="0">
                <a:pos x="8" y="51"/>
              </a:cxn>
              <a:cxn ang="0">
                <a:pos x="2" y="48"/>
              </a:cxn>
              <a:cxn ang="0">
                <a:pos x="2" y="44"/>
              </a:cxn>
              <a:cxn ang="0">
                <a:pos x="0" y="40"/>
              </a:cxn>
              <a:cxn ang="0">
                <a:pos x="0" y="35"/>
              </a:cxn>
            </a:cxnLst>
            <a:rect l="0" t="0" r="r" b="b"/>
            <a:pathLst>
              <a:path w="109" h="70">
                <a:moveTo>
                  <a:pt x="0" y="35"/>
                </a:moveTo>
                <a:lnTo>
                  <a:pt x="0" y="33"/>
                </a:lnTo>
                <a:lnTo>
                  <a:pt x="0" y="31"/>
                </a:lnTo>
                <a:lnTo>
                  <a:pt x="0" y="31"/>
                </a:lnTo>
                <a:lnTo>
                  <a:pt x="0" y="31"/>
                </a:lnTo>
                <a:lnTo>
                  <a:pt x="0" y="29"/>
                </a:lnTo>
                <a:lnTo>
                  <a:pt x="0" y="29"/>
                </a:lnTo>
                <a:lnTo>
                  <a:pt x="0" y="28"/>
                </a:lnTo>
                <a:lnTo>
                  <a:pt x="0" y="28"/>
                </a:lnTo>
                <a:lnTo>
                  <a:pt x="0" y="26"/>
                </a:lnTo>
                <a:lnTo>
                  <a:pt x="2" y="26"/>
                </a:lnTo>
                <a:lnTo>
                  <a:pt x="2" y="24"/>
                </a:lnTo>
                <a:lnTo>
                  <a:pt x="2" y="24"/>
                </a:lnTo>
                <a:lnTo>
                  <a:pt x="2" y="24"/>
                </a:lnTo>
                <a:lnTo>
                  <a:pt x="2" y="22"/>
                </a:lnTo>
                <a:lnTo>
                  <a:pt x="2" y="20"/>
                </a:lnTo>
                <a:lnTo>
                  <a:pt x="2" y="20"/>
                </a:lnTo>
                <a:lnTo>
                  <a:pt x="5" y="20"/>
                </a:lnTo>
                <a:lnTo>
                  <a:pt x="5" y="18"/>
                </a:lnTo>
                <a:lnTo>
                  <a:pt x="5" y="18"/>
                </a:lnTo>
                <a:lnTo>
                  <a:pt x="5" y="18"/>
                </a:lnTo>
                <a:lnTo>
                  <a:pt x="8" y="17"/>
                </a:lnTo>
                <a:lnTo>
                  <a:pt x="8" y="17"/>
                </a:lnTo>
                <a:lnTo>
                  <a:pt x="8" y="15"/>
                </a:lnTo>
                <a:lnTo>
                  <a:pt x="8" y="15"/>
                </a:lnTo>
                <a:lnTo>
                  <a:pt x="11" y="15"/>
                </a:lnTo>
                <a:lnTo>
                  <a:pt x="11" y="13"/>
                </a:lnTo>
                <a:lnTo>
                  <a:pt x="11" y="13"/>
                </a:lnTo>
                <a:lnTo>
                  <a:pt x="11" y="13"/>
                </a:lnTo>
                <a:lnTo>
                  <a:pt x="14" y="11"/>
                </a:lnTo>
                <a:lnTo>
                  <a:pt x="14" y="11"/>
                </a:lnTo>
                <a:lnTo>
                  <a:pt x="16" y="9"/>
                </a:lnTo>
                <a:lnTo>
                  <a:pt x="16" y="9"/>
                </a:lnTo>
                <a:lnTo>
                  <a:pt x="16" y="9"/>
                </a:lnTo>
                <a:lnTo>
                  <a:pt x="19" y="7"/>
                </a:lnTo>
                <a:lnTo>
                  <a:pt x="19" y="7"/>
                </a:lnTo>
                <a:lnTo>
                  <a:pt x="19" y="7"/>
                </a:lnTo>
                <a:lnTo>
                  <a:pt x="22" y="7"/>
                </a:lnTo>
                <a:lnTo>
                  <a:pt x="22" y="6"/>
                </a:lnTo>
                <a:lnTo>
                  <a:pt x="25" y="6"/>
                </a:lnTo>
                <a:lnTo>
                  <a:pt x="25" y="6"/>
                </a:lnTo>
                <a:lnTo>
                  <a:pt x="25" y="6"/>
                </a:lnTo>
                <a:lnTo>
                  <a:pt x="28" y="4"/>
                </a:lnTo>
                <a:lnTo>
                  <a:pt x="28" y="4"/>
                </a:lnTo>
                <a:lnTo>
                  <a:pt x="28" y="4"/>
                </a:lnTo>
                <a:lnTo>
                  <a:pt x="31" y="4"/>
                </a:lnTo>
                <a:lnTo>
                  <a:pt x="31" y="2"/>
                </a:lnTo>
                <a:lnTo>
                  <a:pt x="33" y="2"/>
                </a:lnTo>
                <a:lnTo>
                  <a:pt x="33" y="2"/>
                </a:lnTo>
                <a:lnTo>
                  <a:pt x="33" y="2"/>
                </a:lnTo>
                <a:lnTo>
                  <a:pt x="36" y="2"/>
                </a:lnTo>
                <a:lnTo>
                  <a:pt x="39" y="0"/>
                </a:lnTo>
                <a:lnTo>
                  <a:pt x="39" y="0"/>
                </a:lnTo>
                <a:lnTo>
                  <a:pt x="39" y="0"/>
                </a:lnTo>
                <a:lnTo>
                  <a:pt x="42" y="0"/>
                </a:lnTo>
                <a:lnTo>
                  <a:pt x="42" y="0"/>
                </a:lnTo>
                <a:lnTo>
                  <a:pt x="42" y="0"/>
                </a:lnTo>
                <a:lnTo>
                  <a:pt x="45" y="0"/>
                </a:lnTo>
                <a:lnTo>
                  <a:pt x="47" y="0"/>
                </a:lnTo>
                <a:lnTo>
                  <a:pt x="47" y="0"/>
                </a:lnTo>
                <a:lnTo>
                  <a:pt x="47" y="0"/>
                </a:lnTo>
                <a:lnTo>
                  <a:pt x="50" y="0"/>
                </a:lnTo>
                <a:lnTo>
                  <a:pt x="53" y="0"/>
                </a:lnTo>
                <a:lnTo>
                  <a:pt x="53" y="0"/>
                </a:lnTo>
                <a:lnTo>
                  <a:pt x="53" y="0"/>
                </a:lnTo>
                <a:lnTo>
                  <a:pt x="56" y="0"/>
                </a:lnTo>
                <a:lnTo>
                  <a:pt x="59" y="0"/>
                </a:lnTo>
                <a:lnTo>
                  <a:pt x="59" y="0"/>
                </a:lnTo>
                <a:lnTo>
                  <a:pt x="59" y="0"/>
                </a:lnTo>
                <a:lnTo>
                  <a:pt x="62" y="0"/>
                </a:lnTo>
                <a:lnTo>
                  <a:pt x="64" y="0"/>
                </a:lnTo>
                <a:lnTo>
                  <a:pt x="64" y="0"/>
                </a:lnTo>
                <a:lnTo>
                  <a:pt x="64" y="0"/>
                </a:lnTo>
                <a:lnTo>
                  <a:pt x="67" y="0"/>
                </a:lnTo>
                <a:lnTo>
                  <a:pt x="67" y="0"/>
                </a:lnTo>
                <a:lnTo>
                  <a:pt x="70" y="0"/>
                </a:lnTo>
                <a:lnTo>
                  <a:pt x="70" y="0"/>
                </a:lnTo>
                <a:lnTo>
                  <a:pt x="73" y="2"/>
                </a:lnTo>
                <a:lnTo>
                  <a:pt x="73" y="2"/>
                </a:lnTo>
                <a:lnTo>
                  <a:pt x="76" y="2"/>
                </a:lnTo>
                <a:lnTo>
                  <a:pt x="76" y="2"/>
                </a:lnTo>
                <a:lnTo>
                  <a:pt x="76" y="2"/>
                </a:lnTo>
                <a:lnTo>
                  <a:pt x="78" y="4"/>
                </a:lnTo>
                <a:lnTo>
                  <a:pt x="78" y="4"/>
                </a:lnTo>
                <a:lnTo>
                  <a:pt x="78" y="4"/>
                </a:lnTo>
                <a:lnTo>
                  <a:pt x="81"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7" y="24"/>
                </a:lnTo>
                <a:lnTo>
                  <a:pt x="107" y="24"/>
                </a:lnTo>
                <a:lnTo>
                  <a:pt x="107" y="24"/>
                </a:lnTo>
                <a:lnTo>
                  <a:pt x="107" y="26"/>
                </a:lnTo>
                <a:lnTo>
                  <a:pt x="107" y="26"/>
                </a:lnTo>
                <a:lnTo>
                  <a:pt x="107" y="28"/>
                </a:lnTo>
                <a:lnTo>
                  <a:pt x="107" y="28"/>
                </a:lnTo>
                <a:lnTo>
                  <a:pt x="107" y="29"/>
                </a:lnTo>
                <a:lnTo>
                  <a:pt x="107" y="29"/>
                </a:lnTo>
                <a:lnTo>
                  <a:pt x="107" y="31"/>
                </a:lnTo>
                <a:lnTo>
                  <a:pt x="107" y="31"/>
                </a:lnTo>
                <a:lnTo>
                  <a:pt x="109" y="31"/>
                </a:lnTo>
                <a:lnTo>
                  <a:pt x="109" y="33"/>
                </a:lnTo>
                <a:lnTo>
                  <a:pt x="109" y="35"/>
                </a:lnTo>
                <a:lnTo>
                  <a:pt x="109" y="35"/>
                </a:lnTo>
                <a:lnTo>
                  <a:pt x="109" y="35"/>
                </a:lnTo>
                <a:lnTo>
                  <a:pt x="109" y="37"/>
                </a:lnTo>
                <a:lnTo>
                  <a:pt x="107" y="39"/>
                </a:lnTo>
                <a:lnTo>
                  <a:pt x="107" y="39"/>
                </a:lnTo>
                <a:lnTo>
                  <a:pt x="107" y="39"/>
                </a:lnTo>
                <a:lnTo>
                  <a:pt x="107" y="40"/>
                </a:lnTo>
                <a:lnTo>
                  <a:pt x="107" y="42"/>
                </a:lnTo>
                <a:lnTo>
                  <a:pt x="107" y="42"/>
                </a:lnTo>
                <a:lnTo>
                  <a:pt x="107" y="42"/>
                </a:lnTo>
                <a:lnTo>
                  <a:pt x="107" y="44"/>
                </a:lnTo>
                <a:lnTo>
                  <a:pt x="107" y="44"/>
                </a:lnTo>
                <a:lnTo>
                  <a:pt x="107" y="44"/>
                </a:lnTo>
                <a:lnTo>
                  <a:pt x="107" y="46"/>
                </a:lnTo>
                <a:lnTo>
                  <a:pt x="104" y="48"/>
                </a:lnTo>
                <a:lnTo>
                  <a:pt x="104" y="48"/>
                </a:lnTo>
                <a:lnTo>
                  <a:pt x="104" y="48"/>
                </a:lnTo>
                <a:lnTo>
                  <a:pt x="104" y="50"/>
                </a:lnTo>
                <a:lnTo>
                  <a:pt x="104" y="50"/>
                </a:lnTo>
                <a:lnTo>
                  <a:pt x="101" y="51"/>
                </a:lnTo>
                <a:lnTo>
                  <a:pt x="101" y="51"/>
                </a:lnTo>
                <a:lnTo>
                  <a:pt x="101" y="51"/>
                </a:lnTo>
                <a:lnTo>
                  <a:pt x="101" y="53"/>
                </a:lnTo>
                <a:lnTo>
                  <a:pt x="98" y="55"/>
                </a:lnTo>
                <a:lnTo>
                  <a:pt x="98" y="55"/>
                </a:lnTo>
                <a:lnTo>
                  <a:pt x="98" y="55"/>
                </a:lnTo>
                <a:lnTo>
                  <a:pt x="98" y="57"/>
                </a:lnTo>
                <a:lnTo>
                  <a:pt x="95" y="57"/>
                </a:lnTo>
                <a:lnTo>
                  <a:pt x="95" y="57"/>
                </a:lnTo>
                <a:lnTo>
                  <a:pt x="95" y="57"/>
                </a:lnTo>
                <a:lnTo>
                  <a:pt x="93" y="59"/>
                </a:lnTo>
                <a:lnTo>
                  <a:pt x="93" y="59"/>
                </a:lnTo>
                <a:lnTo>
                  <a:pt x="93" y="59"/>
                </a:lnTo>
                <a:lnTo>
                  <a:pt x="90" y="61"/>
                </a:lnTo>
                <a:lnTo>
                  <a:pt x="90" y="61"/>
                </a:lnTo>
                <a:lnTo>
                  <a:pt x="90" y="62"/>
                </a:lnTo>
                <a:lnTo>
                  <a:pt x="90" y="62"/>
                </a:lnTo>
                <a:lnTo>
                  <a:pt x="87" y="62"/>
                </a:lnTo>
                <a:lnTo>
                  <a:pt x="87" y="62"/>
                </a:lnTo>
                <a:lnTo>
                  <a:pt x="84" y="64"/>
                </a:lnTo>
                <a:lnTo>
                  <a:pt x="84" y="64"/>
                </a:lnTo>
                <a:lnTo>
                  <a:pt x="84" y="64"/>
                </a:lnTo>
                <a:lnTo>
                  <a:pt x="81" y="64"/>
                </a:lnTo>
                <a:lnTo>
                  <a:pt x="78" y="66"/>
                </a:lnTo>
                <a:lnTo>
                  <a:pt x="78" y="66"/>
                </a:lnTo>
                <a:lnTo>
                  <a:pt x="78" y="66"/>
                </a:lnTo>
                <a:lnTo>
                  <a:pt x="76" y="66"/>
                </a:lnTo>
                <a:lnTo>
                  <a:pt x="76" y="68"/>
                </a:lnTo>
                <a:lnTo>
                  <a:pt x="76" y="68"/>
                </a:lnTo>
                <a:lnTo>
                  <a:pt x="73" y="68"/>
                </a:lnTo>
                <a:lnTo>
                  <a:pt x="73" y="68"/>
                </a:lnTo>
                <a:lnTo>
                  <a:pt x="70" y="68"/>
                </a:lnTo>
                <a:lnTo>
                  <a:pt x="70" y="68"/>
                </a:lnTo>
                <a:lnTo>
                  <a:pt x="67" y="68"/>
                </a:lnTo>
                <a:lnTo>
                  <a:pt x="67" y="70"/>
                </a:lnTo>
                <a:lnTo>
                  <a:pt x="64" y="70"/>
                </a:lnTo>
                <a:lnTo>
                  <a:pt x="64" y="70"/>
                </a:lnTo>
                <a:lnTo>
                  <a:pt x="64" y="70"/>
                </a:lnTo>
                <a:lnTo>
                  <a:pt x="62" y="70"/>
                </a:lnTo>
                <a:lnTo>
                  <a:pt x="59" y="70"/>
                </a:lnTo>
                <a:lnTo>
                  <a:pt x="59" y="70"/>
                </a:lnTo>
                <a:lnTo>
                  <a:pt x="59" y="70"/>
                </a:lnTo>
                <a:lnTo>
                  <a:pt x="56" y="70"/>
                </a:lnTo>
                <a:lnTo>
                  <a:pt x="53" y="70"/>
                </a:lnTo>
                <a:lnTo>
                  <a:pt x="53" y="70"/>
                </a:lnTo>
                <a:lnTo>
                  <a:pt x="53" y="70"/>
                </a:lnTo>
                <a:lnTo>
                  <a:pt x="50" y="70"/>
                </a:lnTo>
                <a:lnTo>
                  <a:pt x="47" y="70"/>
                </a:lnTo>
                <a:lnTo>
                  <a:pt x="47" y="70"/>
                </a:lnTo>
                <a:lnTo>
                  <a:pt x="47" y="70"/>
                </a:lnTo>
                <a:lnTo>
                  <a:pt x="45" y="70"/>
                </a:lnTo>
                <a:lnTo>
                  <a:pt x="42" y="70"/>
                </a:lnTo>
                <a:lnTo>
                  <a:pt x="42" y="70"/>
                </a:lnTo>
                <a:lnTo>
                  <a:pt x="42" y="70"/>
                </a:lnTo>
                <a:lnTo>
                  <a:pt x="39" y="68"/>
                </a:lnTo>
                <a:lnTo>
                  <a:pt x="39" y="68"/>
                </a:lnTo>
                <a:lnTo>
                  <a:pt x="39" y="68"/>
                </a:lnTo>
                <a:lnTo>
                  <a:pt x="36" y="68"/>
                </a:lnTo>
                <a:lnTo>
                  <a:pt x="33" y="68"/>
                </a:lnTo>
                <a:lnTo>
                  <a:pt x="33" y="68"/>
                </a:lnTo>
                <a:lnTo>
                  <a:pt x="33" y="68"/>
                </a:lnTo>
                <a:lnTo>
                  <a:pt x="31" y="66"/>
                </a:lnTo>
                <a:lnTo>
                  <a:pt x="31" y="66"/>
                </a:lnTo>
                <a:lnTo>
                  <a:pt x="28" y="66"/>
                </a:lnTo>
                <a:lnTo>
                  <a:pt x="28" y="66"/>
                </a:lnTo>
                <a:lnTo>
                  <a:pt x="28" y="64"/>
                </a:lnTo>
                <a:lnTo>
                  <a:pt x="25" y="64"/>
                </a:lnTo>
                <a:lnTo>
                  <a:pt x="25" y="64"/>
                </a:lnTo>
                <a:lnTo>
                  <a:pt x="25" y="64"/>
                </a:lnTo>
                <a:lnTo>
                  <a:pt x="22" y="62"/>
                </a:lnTo>
                <a:lnTo>
                  <a:pt x="22" y="62"/>
                </a:lnTo>
                <a:lnTo>
                  <a:pt x="19" y="62"/>
                </a:lnTo>
                <a:lnTo>
                  <a:pt x="19" y="62"/>
                </a:lnTo>
                <a:lnTo>
                  <a:pt x="19" y="61"/>
                </a:lnTo>
                <a:lnTo>
                  <a:pt x="16" y="61"/>
                </a:lnTo>
                <a:lnTo>
                  <a:pt x="16" y="59"/>
                </a:lnTo>
                <a:lnTo>
                  <a:pt x="16" y="59"/>
                </a:lnTo>
                <a:lnTo>
                  <a:pt x="14" y="59"/>
                </a:lnTo>
                <a:lnTo>
                  <a:pt x="14" y="57"/>
                </a:lnTo>
                <a:lnTo>
                  <a:pt x="11" y="57"/>
                </a:lnTo>
                <a:lnTo>
                  <a:pt x="11" y="57"/>
                </a:lnTo>
                <a:lnTo>
                  <a:pt x="11" y="57"/>
                </a:lnTo>
                <a:lnTo>
                  <a:pt x="11" y="55"/>
                </a:lnTo>
                <a:lnTo>
                  <a:pt x="8" y="55"/>
                </a:lnTo>
                <a:lnTo>
                  <a:pt x="8" y="55"/>
                </a:lnTo>
                <a:lnTo>
                  <a:pt x="8" y="53"/>
                </a:lnTo>
                <a:lnTo>
                  <a:pt x="8" y="51"/>
                </a:lnTo>
                <a:lnTo>
                  <a:pt x="5" y="51"/>
                </a:lnTo>
                <a:lnTo>
                  <a:pt x="5" y="51"/>
                </a:lnTo>
                <a:lnTo>
                  <a:pt x="5" y="50"/>
                </a:lnTo>
                <a:lnTo>
                  <a:pt x="5" y="50"/>
                </a:lnTo>
                <a:lnTo>
                  <a:pt x="2" y="48"/>
                </a:lnTo>
                <a:lnTo>
                  <a:pt x="2" y="48"/>
                </a:lnTo>
                <a:lnTo>
                  <a:pt x="2" y="48"/>
                </a:lnTo>
                <a:lnTo>
                  <a:pt x="2" y="46"/>
                </a:lnTo>
                <a:lnTo>
                  <a:pt x="2" y="44"/>
                </a:lnTo>
                <a:lnTo>
                  <a:pt x="2" y="44"/>
                </a:lnTo>
                <a:lnTo>
                  <a:pt x="2" y="44"/>
                </a:lnTo>
                <a:lnTo>
                  <a:pt x="0" y="42"/>
                </a:lnTo>
                <a:lnTo>
                  <a:pt x="0" y="42"/>
                </a:lnTo>
                <a:lnTo>
                  <a:pt x="0" y="42"/>
                </a:lnTo>
                <a:lnTo>
                  <a:pt x="0" y="40"/>
                </a:lnTo>
                <a:lnTo>
                  <a:pt x="0" y="39"/>
                </a:lnTo>
                <a:lnTo>
                  <a:pt x="0" y="39"/>
                </a:lnTo>
                <a:lnTo>
                  <a:pt x="0" y="39"/>
                </a:lnTo>
                <a:lnTo>
                  <a:pt x="0" y="37"/>
                </a:lnTo>
                <a:lnTo>
                  <a:pt x="0" y="35"/>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3" name="Freeform 307"/>
          <p:cNvSpPr/>
          <p:nvPr/>
        </p:nvSpPr>
        <p:spPr bwMode="auto">
          <a:xfrm>
            <a:off x="5811026" y="4053180"/>
            <a:ext cx="142767" cy="98496"/>
          </a:xfrm>
          <a:custGeom>
            <a:avLst/>
            <a:gdLst/>
            <a:ahLst/>
            <a:cxnLst>
              <a:cxn ang="0">
                <a:pos x="0" y="31"/>
              </a:cxn>
              <a:cxn ang="0">
                <a:pos x="0" y="25"/>
              </a:cxn>
              <a:cxn ang="0">
                <a:pos x="3" y="22"/>
              </a:cxn>
              <a:cxn ang="0">
                <a:pos x="6" y="18"/>
              </a:cxn>
              <a:cxn ang="0">
                <a:pos x="8" y="14"/>
              </a:cxn>
              <a:cxn ang="0">
                <a:pos x="11" y="12"/>
              </a:cxn>
              <a:cxn ang="0">
                <a:pos x="17" y="9"/>
              </a:cxn>
              <a:cxn ang="0">
                <a:pos x="22" y="5"/>
              </a:cxn>
              <a:cxn ang="0">
                <a:pos x="28" y="5"/>
              </a:cxn>
              <a:cxn ang="0">
                <a:pos x="34" y="3"/>
              </a:cxn>
              <a:cxn ang="0">
                <a:pos x="39" y="1"/>
              </a:cxn>
              <a:cxn ang="0">
                <a:pos x="48" y="0"/>
              </a:cxn>
              <a:cxn ang="0">
                <a:pos x="53" y="0"/>
              </a:cxn>
              <a:cxn ang="0">
                <a:pos x="62" y="1"/>
              </a:cxn>
              <a:cxn ang="0">
                <a:pos x="68" y="1"/>
              </a:cxn>
              <a:cxn ang="0">
                <a:pos x="73" y="3"/>
              </a:cxn>
              <a:cxn ang="0">
                <a:pos x="79" y="5"/>
              </a:cxn>
              <a:cxn ang="0">
                <a:pos x="84" y="7"/>
              </a:cxn>
              <a:cxn ang="0">
                <a:pos x="90" y="9"/>
              </a:cxn>
              <a:cxn ang="0">
                <a:pos x="96" y="12"/>
              </a:cxn>
              <a:cxn ang="0">
                <a:pos x="99" y="14"/>
              </a:cxn>
              <a:cxn ang="0">
                <a:pos x="101" y="18"/>
              </a:cxn>
              <a:cxn ang="0">
                <a:pos x="104" y="23"/>
              </a:cxn>
              <a:cxn ang="0">
                <a:pos x="107" y="27"/>
              </a:cxn>
              <a:cxn ang="0">
                <a:pos x="107" y="31"/>
              </a:cxn>
              <a:cxn ang="0">
                <a:pos x="107" y="34"/>
              </a:cxn>
              <a:cxn ang="0">
                <a:pos x="107" y="38"/>
              </a:cxn>
              <a:cxn ang="0">
                <a:pos x="104" y="44"/>
              </a:cxn>
              <a:cxn ang="0">
                <a:pos x="104" y="46"/>
              </a:cxn>
              <a:cxn ang="0">
                <a:pos x="101" y="49"/>
              </a:cxn>
              <a:cxn ang="0">
                <a:pos x="96" y="53"/>
              </a:cxn>
              <a:cxn ang="0">
                <a:pos x="93" y="57"/>
              </a:cxn>
              <a:cxn ang="0">
                <a:pos x="87" y="58"/>
              </a:cxn>
              <a:cxn ang="0">
                <a:pos x="82" y="62"/>
              </a:cxn>
              <a:cxn ang="0">
                <a:pos x="76" y="64"/>
              </a:cxn>
              <a:cxn ang="0">
                <a:pos x="70" y="66"/>
              </a:cxn>
              <a:cxn ang="0">
                <a:pos x="65" y="66"/>
              </a:cxn>
              <a:cxn ang="0">
                <a:pos x="56" y="66"/>
              </a:cxn>
              <a:cxn ang="0">
                <a:pos x="51" y="66"/>
              </a:cxn>
              <a:cxn ang="0">
                <a:pos x="42" y="66"/>
              </a:cxn>
              <a:cxn ang="0">
                <a:pos x="37" y="66"/>
              </a:cxn>
              <a:cxn ang="0">
                <a:pos x="31" y="64"/>
              </a:cxn>
              <a:cxn ang="0">
                <a:pos x="25" y="62"/>
              </a:cxn>
              <a:cxn ang="0">
                <a:pos x="20" y="58"/>
              </a:cxn>
              <a:cxn ang="0">
                <a:pos x="14" y="57"/>
              </a:cxn>
              <a:cxn ang="0">
                <a:pos x="11" y="53"/>
              </a:cxn>
              <a:cxn ang="0">
                <a:pos x="6" y="49"/>
              </a:cxn>
              <a:cxn ang="0">
                <a:pos x="3" y="46"/>
              </a:cxn>
              <a:cxn ang="0">
                <a:pos x="0" y="44"/>
              </a:cxn>
              <a:cxn ang="0">
                <a:pos x="0" y="38"/>
              </a:cxn>
              <a:cxn ang="0">
                <a:pos x="0" y="34"/>
              </a:cxn>
            </a:cxnLst>
            <a:rect l="0" t="0" r="r" b="b"/>
            <a:pathLst>
              <a:path w="107" h="66">
                <a:moveTo>
                  <a:pt x="0" y="33"/>
                </a:moveTo>
                <a:lnTo>
                  <a:pt x="0" y="33"/>
                </a:lnTo>
                <a:lnTo>
                  <a:pt x="0" y="31"/>
                </a:lnTo>
                <a:lnTo>
                  <a:pt x="0" y="31"/>
                </a:lnTo>
                <a:lnTo>
                  <a:pt x="0" y="31"/>
                </a:lnTo>
                <a:lnTo>
                  <a:pt x="0" y="29"/>
                </a:lnTo>
                <a:lnTo>
                  <a:pt x="0" y="27"/>
                </a:lnTo>
                <a:lnTo>
                  <a:pt x="0" y="27"/>
                </a:lnTo>
                <a:lnTo>
                  <a:pt x="0" y="27"/>
                </a:lnTo>
                <a:lnTo>
                  <a:pt x="0" y="25"/>
                </a:lnTo>
                <a:lnTo>
                  <a:pt x="0" y="25"/>
                </a:lnTo>
                <a:lnTo>
                  <a:pt x="0" y="23"/>
                </a:lnTo>
                <a:lnTo>
                  <a:pt x="0" y="23"/>
                </a:lnTo>
                <a:lnTo>
                  <a:pt x="3" y="23"/>
                </a:lnTo>
                <a:lnTo>
                  <a:pt x="3" y="22"/>
                </a:lnTo>
                <a:lnTo>
                  <a:pt x="3" y="20"/>
                </a:lnTo>
                <a:lnTo>
                  <a:pt x="3" y="20"/>
                </a:lnTo>
                <a:lnTo>
                  <a:pt x="3" y="20"/>
                </a:lnTo>
                <a:lnTo>
                  <a:pt x="6" y="18"/>
                </a:lnTo>
                <a:lnTo>
                  <a:pt x="6" y="18"/>
                </a:lnTo>
                <a:lnTo>
                  <a:pt x="6" y="18"/>
                </a:lnTo>
                <a:lnTo>
                  <a:pt x="6" y="16"/>
                </a:lnTo>
                <a:lnTo>
                  <a:pt x="8" y="16"/>
                </a:lnTo>
                <a:lnTo>
                  <a:pt x="8" y="14"/>
                </a:lnTo>
                <a:lnTo>
                  <a:pt x="8" y="14"/>
                </a:lnTo>
                <a:lnTo>
                  <a:pt x="8" y="14"/>
                </a:lnTo>
                <a:lnTo>
                  <a:pt x="11" y="12"/>
                </a:lnTo>
                <a:lnTo>
                  <a:pt x="11" y="12"/>
                </a:lnTo>
                <a:lnTo>
                  <a:pt x="11" y="12"/>
                </a:lnTo>
                <a:lnTo>
                  <a:pt x="11" y="12"/>
                </a:lnTo>
                <a:lnTo>
                  <a:pt x="14" y="11"/>
                </a:lnTo>
                <a:lnTo>
                  <a:pt x="14" y="11"/>
                </a:lnTo>
                <a:lnTo>
                  <a:pt x="14" y="11"/>
                </a:lnTo>
                <a:lnTo>
                  <a:pt x="17" y="9"/>
                </a:lnTo>
                <a:lnTo>
                  <a:pt x="17" y="9"/>
                </a:lnTo>
                <a:lnTo>
                  <a:pt x="20" y="9"/>
                </a:lnTo>
                <a:lnTo>
                  <a:pt x="20" y="9"/>
                </a:lnTo>
                <a:lnTo>
                  <a:pt x="20" y="7"/>
                </a:lnTo>
                <a:lnTo>
                  <a:pt x="22" y="7"/>
                </a:lnTo>
                <a:lnTo>
                  <a:pt x="22" y="5"/>
                </a:lnTo>
                <a:lnTo>
                  <a:pt x="22" y="5"/>
                </a:lnTo>
                <a:lnTo>
                  <a:pt x="25" y="5"/>
                </a:lnTo>
                <a:lnTo>
                  <a:pt x="25" y="5"/>
                </a:lnTo>
                <a:lnTo>
                  <a:pt x="28" y="5"/>
                </a:lnTo>
                <a:lnTo>
                  <a:pt x="28" y="5"/>
                </a:lnTo>
                <a:lnTo>
                  <a:pt x="28" y="3"/>
                </a:lnTo>
                <a:lnTo>
                  <a:pt x="31" y="3"/>
                </a:lnTo>
                <a:lnTo>
                  <a:pt x="31" y="3"/>
                </a:lnTo>
                <a:lnTo>
                  <a:pt x="31" y="3"/>
                </a:lnTo>
                <a:lnTo>
                  <a:pt x="34" y="3"/>
                </a:lnTo>
                <a:lnTo>
                  <a:pt x="37" y="1"/>
                </a:lnTo>
                <a:lnTo>
                  <a:pt x="37" y="1"/>
                </a:lnTo>
                <a:lnTo>
                  <a:pt x="37" y="1"/>
                </a:lnTo>
                <a:lnTo>
                  <a:pt x="39" y="1"/>
                </a:lnTo>
                <a:lnTo>
                  <a:pt x="39" y="1"/>
                </a:lnTo>
                <a:lnTo>
                  <a:pt x="42" y="1"/>
                </a:lnTo>
                <a:lnTo>
                  <a:pt x="42" y="1"/>
                </a:lnTo>
                <a:lnTo>
                  <a:pt x="45" y="1"/>
                </a:lnTo>
                <a:lnTo>
                  <a:pt x="45" y="1"/>
                </a:lnTo>
                <a:lnTo>
                  <a:pt x="48" y="0"/>
                </a:lnTo>
                <a:lnTo>
                  <a:pt x="48" y="0"/>
                </a:lnTo>
                <a:lnTo>
                  <a:pt x="51" y="0"/>
                </a:lnTo>
                <a:lnTo>
                  <a:pt x="51" y="0"/>
                </a:lnTo>
                <a:lnTo>
                  <a:pt x="53" y="0"/>
                </a:lnTo>
                <a:lnTo>
                  <a:pt x="53" y="0"/>
                </a:lnTo>
                <a:lnTo>
                  <a:pt x="56" y="0"/>
                </a:lnTo>
                <a:lnTo>
                  <a:pt x="56" y="0"/>
                </a:lnTo>
                <a:lnTo>
                  <a:pt x="59" y="0"/>
                </a:lnTo>
                <a:lnTo>
                  <a:pt x="59" y="0"/>
                </a:lnTo>
                <a:lnTo>
                  <a:pt x="62" y="1"/>
                </a:lnTo>
                <a:lnTo>
                  <a:pt x="62" y="1"/>
                </a:lnTo>
                <a:lnTo>
                  <a:pt x="65" y="1"/>
                </a:lnTo>
                <a:lnTo>
                  <a:pt x="65" y="1"/>
                </a:lnTo>
                <a:lnTo>
                  <a:pt x="65" y="1"/>
                </a:lnTo>
                <a:lnTo>
                  <a:pt x="68" y="1"/>
                </a:lnTo>
                <a:lnTo>
                  <a:pt x="70" y="1"/>
                </a:lnTo>
                <a:lnTo>
                  <a:pt x="70" y="1"/>
                </a:lnTo>
                <a:lnTo>
                  <a:pt x="70" y="1"/>
                </a:lnTo>
                <a:lnTo>
                  <a:pt x="73" y="3"/>
                </a:lnTo>
                <a:lnTo>
                  <a:pt x="73" y="3"/>
                </a:lnTo>
                <a:lnTo>
                  <a:pt x="73" y="3"/>
                </a:lnTo>
                <a:lnTo>
                  <a:pt x="76" y="3"/>
                </a:lnTo>
                <a:lnTo>
                  <a:pt x="79" y="3"/>
                </a:lnTo>
                <a:lnTo>
                  <a:pt x="79" y="5"/>
                </a:lnTo>
                <a:lnTo>
                  <a:pt x="79" y="5"/>
                </a:lnTo>
                <a:lnTo>
                  <a:pt x="82" y="5"/>
                </a:lnTo>
                <a:lnTo>
                  <a:pt x="82" y="5"/>
                </a:lnTo>
                <a:lnTo>
                  <a:pt x="84" y="5"/>
                </a:lnTo>
                <a:lnTo>
                  <a:pt x="84" y="5"/>
                </a:lnTo>
                <a:lnTo>
                  <a:pt x="84" y="7"/>
                </a:lnTo>
                <a:lnTo>
                  <a:pt x="87" y="7"/>
                </a:lnTo>
                <a:lnTo>
                  <a:pt x="87" y="9"/>
                </a:lnTo>
                <a:lnTo>
                  <a:pt x="87" y="9"/>
                </a:lnTo>
                <a:lnTo>
                  <a:pt x="90" y="9"/>
                </a:lnTo>
                <a:lnTo>
                  <a:pt x="90" y="9"/>
                </a:lnTo>
                <a:lnTo>
                  <a:pt x="93" y="11"/>
                </a:lnTo>
                <a:lnTo>
                  <a:pt x="93" y="11"/>
                </a:lnTo>
                <a:lnTo>
                  <a:pt x="93" y="11"/>
                </a:lnTo>
                <a:lnTo>
                  <a:pt x="93" y="12"/>
                </a:lnTo>
                <a:lnTo>
                  <a:pt x="96" y="12"/>
                </a:lnTo>
                <a:lnTo>
                  <a:pt x="96" y="12"/>
                </a:lnTo>
                <a:lnTo>
                  <a:pt x="96" y="12"/>
                </a:lnTo>
                <a:lnTo>
                  <a:pt x="99" y="14"/>
                </a:lnTo>
                <a:lnTo>
                  <a:pt x="99" y="14"/>
                </a:lnTo>
                <a:lnTo>
                  <a:pt x="99" y="14"/>
                </a:lnTo>
                <a:lnTo>
                  <a:pt x="99" y="16"/>
                </a:lnTo>
                <a:lnTo>
                  <a:pt x="101" y="16"/>
                </a:lnTo>
                <a:lnTo>
                  <a:pt x="101" y="18"/>
                </a:lnTo>
                <a:lnTo>
                  <a:pt x="101" y="18"/>
                </a:lnTo>
                <a:lnTo>
                  <a:pt x="101" y="18"/>
                </a:lnTo>
                <a:lnTo>
                  <a:pt x="101" y="20"/>
                </a:lnTo>
                <a:lnTo>
                  <a:pt x="104" y="20"/>
                </a:lnTo>
                <a:lnTo>
                  <a:pt x="104" y="20"/>
                </a:lnTo>
                <a:lnTo>
                  <a:pt x="104" y="22"/>
                </a:lnTo>
                <a:lnTo>
                  <a:pt x="104" y="23"/>
                </a:lnTo>
                <a:lnTo>
                  <a:pt x="104" y="23"/>
                </a:lnTo>
                <a:lnTo>
                  <a:pt x="104" y="23"/>
                </a:lnTo>
                <a:lnTo>
                  <a:pt x="104" y="25"/>
                </a:lnTo>
                <a:lnTo>
                  <a:pt x="107" y="25"/>
                </a:lnTo>
                <a:lnTo>
                  <a:pt x="107" y="27"/>
                </a:lnTo>
                <a:lnTo>
                  <a:pt x="107" y="27"/>
                </a:lnTo>
                <a:lnTo>
                  <a:pt x="107" y="27"/>
                </a:lnTo>
                <a:lnTo>
                  <a:pt x="107" y="29"/>
                </a:lnTo>
                <a:lnTo>
                  <a:pt x="107" y="31"/>
                </a:lnTo>
                <a:lnTo>
                  <a:pt x="107" y="31"/>
                </a:lnTo>
                <a:lnTo>
                  <a:pt x="107" y="31"/>
                </a:lnTo>
                <a:lnTo>
                  <a:pt x="107" y="33"/>
                </a:lnTo>
                <a:lnTo>
                  <a:pt x="107" y="33"/>
                </a:lnTo>
                <a:lnTo>
                  <a:pt x="107" y="33"/>
                </a:lnTo>
                <a:lnTo>
                  <a:pt x="107" y="34"/>
                </a:lnTo>
                <a:lnTo>
                  <a:pt x="107" y="36"/>
                </a:lnTo>
                <a:lnTo>
                  <a:pt x="107" y="36"/>
                </a:lnTo>
                <a:lnTo>
                  <a:pt x="107" y="36"/>
                </a:lnTo>
                <a:lnTo>
                  <a:pt x="107" y="38"/>
                </a:lnTo>
                <a:lnTo>
                  <a:pt x="107" y="38"/>
                </a:lnTo>
                <a:lnTo>
                  <a:pt x="107" y="40"/>
                </a:lnTo>
                <a:lnTo>
                  <a:pt x="107" y="40"/>
                </a:lnTo>
                <a:lnTo>
                  <a:pt x="107" y="42"/>
                </a:lnTo>
                <a:lnTo>
                  <a:pt x="104" y="42"/>
                </a:lnTo>
                <a:lnTo>
                  <a:pt x="104" y="44"/>
                </a:lnTo>
                <a:lnTo>
                  <a:pt x="104" y="44"/>
                </a:lnTo>
                <a:lnTo>
                  <a:pt x="104" y="44"/>
                </a:lnTo>
                <a:lnTo>
                  <a:pt x="104" y="46"/>
                </a:lnTo>
                <a:lnTo>
                  <a:pt x="104" y="46"/>
                </a:lnTo>
                <a:lnTo>
                  <a:pt x="104" y="46"/>
                </a:lnTo>
                <a:lnTo>
                  <a:pt x="101" y="47"/>
                </a:lnTo>
                <a:lnTo>
                  <a:pt x="101" y="47"/>
                </a:lnTo>
                <a:lnTo>
                  <a:pt x="101" y="49"/>
                </a:lnTo>
                <a:lnTo>
                  <a:pt x="101" y="49"/>
                </a:lnTo>
                <a:lnTo>
                  <a:pt x="101" y="49"/>
                </a:lnTo>
                <a:lnTo>
                  <a:pt x="99" y="51"/>
                </a:lnTo>
                <a:lnTo>
                  <a:pt x="99" y="51"/>
                </a:lnTo>
                <a:lnTo>
                  <a:pt x="99" y="51"/>
                </a:lnTo>
                <a:lnTo>
                  <a:pt x="99" y="53"/>
                </a:lnTo>
                <a:lnTo>
                  <a:pt x="96" y="53"/>
                </a:lnTo>
                <a:lnTo>
                  <a:pt x="96" y="55"/>
                </a:lnTo>
                <a:lnTo>
                  <a:pt x="96" y="55"/>
                </a:lnTo>
                <a:lnTo>
                  <a:pt x="93" y="55"/>
                </a:lnTo>
                <a:lnTo>
                  <a:pt x="93" y="57"/>
                </a:lnTo>
                <a:lnTo>
                  <a:pt x="93" y="57"/>
                </a:lnTo>
                <a:lnTo>
                  <a:pt x="93" y="57"/>
                </a:lnTo>
                <a:lnTo>
                  <a:pt x="90" y="58"/>
                </a:lnTo>
                <a:lnTo>
                  <a:pt x="90" y="58"/>
                </a:lnTo>
                <a:lnTo>
                  <a:pt x="87" y="58"/>
                </a:lnTo>
                <a:lnTo>
                  <a:pt x="87" y="58"/>
                </a:lnTo>
                <a:lnTo>
                  <a:pt x="87" y="60"/>
                </a:lnTo>
                <a:lnTo>
                  <a:pt x="84" y="60"/>
                </a:lnTo>
                <a:lnTo>
                  <a:pt x="84" y="60"/>
                </a:lnTo>
                <a:lnTo>
                  <a:pt x="84" y="60"/>
                </a:lnTo>
                <a:lnTo>
                  <a:pt x="82" y="62"/>
                </a:lnTo>
                <a:lnTo>
                  <a:pt x="82" y="62"/>
                </a:lnTo>
                <a:lnTo>
                  <a:pt x="79" y="62"/>
                </a:lnTo>
                <a:lnTo>
                  <a:pt x="79" y="62"/>
                </a:lnTo>
                <a:lnTo>
                  <a:pt x="79" y="64"/>
                </a:lnTo>
                <a:lnTo>
                  <a:pt x="76" y="64"/>
                </a:lnTo>
                <a:lnTo>
                  <a:pt x="73" y="64"/>
                </a:lnTo>
                <a:lnTo>
                  <a:pt x="73" y="64"/>
                </a:lnTo>
                <a:lnTo>
                  <a:pt x="73" y="64"/>
                </a:lnTo>
                <a:lnTo>
                  <a:pt x="70" y="64"/>
                </a:lnTo>
                <a:lnTo>
                  <a:pt x="70" y="66"/>
                </a:lnTo>
                <a:lnTo>
                  <a:pt x="70" y="66"/>
                </a:lnTo>
                <a:lnTo>
                  <a:pt x="68" y="66"/>
                </a:lnTo>
                <a:lnTo>
                  <a:pt x="65"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39" y="66"/>
                </a:lnTo>
                <a:lnTo>
                  <a:pt x="39" y="66"/>
                </a:lnTo>
                <a:lnTo>
                  <a:pt x="37" y="66"/>
                </a:lnTo>
                <a:lnTo>
                  <a:pt x="37" y="66"/>
                </a:lnTo>
                <a:lnTo>
                  <a:pt x="37" y="64"/>
                </a:lnTo>
                <a:lnTo>
                  <a:pt x="34" y="64"/>
                </a:lnTo>
                <a:lnTo>
                  <a:pt x="31" y="64"/>
                </a:lnTo>
                <a:lnTo>
                  <a:pt x="31" y="64"/>
                </a:lnTo>
                <a:lnTo>
                  <a:pt x="31" y="64"/>
                </a:lnTo>
                <a:lnTo>
                  <a:pt x="28" y="64"/>
                </a:lnTo>
                <a:lnTo>
                  <a:pt x="28" y="62"/>
                </a:lnTo>
                <a:lnTo>
                  <a:pt x="28" y="62"/>
                </a:lnTo>
                <a:lnTo>
                  <a:pt x="25" y="62"/>
                </a:lnTo>
                <a:lnTo>
                  <a:pt x="25" y="62"/>
                </a:lnTo>
                <a:lnTo>
                  <a:pt x="22" y="60"/>
                </a:lnTo>
                <a:lnTo>
                  <a:pt x="22" y="60"/>
                </a:lnTo>
                <a:lnTo>
                  <a:pt x="22" y="60"/>
                </a:lnTo>
                <a:lnTo>
                  <a:pt x="20" y="60"/>
                </a:lnTo>
                <a:lnTo>
                  <a:pt x="20" y="58"/>
                </a:lnTo>
                <a:lnTo>
                  <a:pt x="20" y="58"/>
                </a:lnTo>
                <a:lnTo>
                  <a:pt x="17" y="58"/>
                </a:lnTo>
                <a:lnTo>
                  <a:pt x="17" y="58"/>
                </a:lnTo>
                <a:lnTo>
                  <a:pt x="14" y="57"/>
                </a:lnTo>
                <a:lnTo>
                  <a:pt x="14" y="57"/>
                </a:lnTo>
                <a:lnTo>
                  <a:pt x="14" y="57"/>
                </a:lnTo>
                <a:lnTo>
                  <a:pt x="11" y="55"/>
                </a:lnTo>
                <a:lnTo>
                  <a:pt x="11" y="55"/>
                </a:lnTo>
                <a:lnTo>
                  <a:pt x="11" y="55"/>
                </a:lnTo>
                <a:lnTo>
                  <a:pt x="11" y="53"/>
                </a:lnTo>
                <a:lnTo>
                  <a:pt x="8" y="53"/>
                </a:lnTo>
                <a:lnTo>
                  <a:pt x="8" y="51"/>
                </a:lnTo>
                <a:lnTo>
                  <a:pt x="8" y="51"/>
                </a:lnTo>
                <a:lnTo>
                  <a:pt x="8" y="51"/>
                </a:lnTo>
                <a:lnTo>
                  <a:pt x="6" y="49"/>
                </a:lnTo>
                <a:lnTo>
                  <a:pt x="6" y="49"/>
                </a:lnTo>
                <a:lnTo>
                  <a:pt x="6" y="49"/>
                </a:lnTo>
                <a:lnTo>
                  <a:pt x="6" y="47"/>
                </a:lnTo>
                <a:lnTo>
                  <a:pt x="3" y="47"/>
                </a:lnTo>
                <a:lnTo>
                  <a:pt x="3" y="46"/>
                </a:lnTo>
                <a:lnTo>
                  <a:pt x="3" y="46"/>
                </a:lnTo>
                <a:lnTo>
                  <a:pt x="3" y="46"/>
                </a:lnTo>
                <a:lnTo>
                  <a:pt x="3" y="44"/>
                </a:lnTo>
                <a:lnTo>
                  <a:pt x="0" y="44"/>
                </a:lnTo>
                <a:lnTo>
                  <a:pt x="0" y="44"/>
                </a:lnTo>
                <a:lnTo>
                  <a:pt x="0" y="42"/>
                </a:lnTo>
                <a:lnTo>
                  <a:pt x="0" y="42"/>
                </a:lnTo>
                <a:lnTo>
                  <a:pt x="0" y="40"/>
                </a:lnTo>
                <a:lnTo>
                  <a:pt x="0" y="40"/>
                </a:lnTo>
                <a:lnTo>
                  <a:pt x="0" y="38"/>
                </a:lnTo>
                <a:lnTo>
                  <a:pt x="0" y="38"/>
                </a:lnTo>
                <a:lnTo>
                  <a:pt x="0" y="36"/>
                </a:lnTo>
                <a:lnTo>
                  <a:pt x="0" y="36"/>
                </a:lnTo>
                <a:lnTo>
                  <a:pt x="0" y="36"/>
                </a:lnTo>
                <a:lnTo>
                  <a:pt x="0" y="34"/>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4" name="Freeform 308"/>
          <p:cNvSpPr/>
          <p:nvPr/>
        </p:nvSpPr>
        <p:spPr bwMode="auto">
          <a:xfrm>
            <a:off x="5476123" y="3199544"/>
            <a:ext cx="142767" cy="98496"/>
          </a:xfrm>
          <a:custGeom>
            <a:avLst/>
            <a:gdLst/>
            <a:ahLst/>
            <a:cxnLst>
              <a:cxn ang="0">
                <a:pos x="0" y="29"/>
              </a:cxn>
              <a:cxn ang="0">
                <a:pos x="0" y="25"/>
              </a:cxn>
              <a:cxn ang="0">
                <a:pos x="3" y="20"/>
              </a:cxn>
              <a:cxn ang="0">
                <a:pos x="6" y="16"/>
              </a:cxn>
              <a:cxn ang="0">
                <a:pos x="9" y="14"/>
              </a:cxn>
              <a:cxn ang="0">
                <a:pos x="11" y="11"/>
              </a:cxn>
              <a:cxn ang="0">
                <a:pos x="17" y="7"/>
              </a:cxn>
              <a:cxn ang="0">
                <a:pos x="23" y="5"/>
              </a:cxn>
              <a:cxn ang="0">
                <a:pos x="28" y="3"/>
              </a:cxn>
              <a:cxn ang="0">
                <a:pos x="34" y="1"/>
              </a:cxn>
              <a:cxn ang="0">
                <a:pos x="42" y="0"/>
              </a:cxn>
              <a:cxn ang="0">
                <a:pos x="48" y="0"/>
              </a:cxn>
              <a:cxn ang="0">
                <a:pos x="54" y="0"/>
              </a:cxn>
              <a:cxn ang="0">
                <a:pos x="62" y="0"/>
              </a:cxn>
              <a:cxn ang="0">
                <a:pos x="68" y="0"/>
              </a:cxn>
              <a:cxn ang="0">
                <a:pos x="73" y="1"/>
              </a:cxn>
              <a:cxn ang="0">
                <a:pos x="79" y="3"/>
              </a:cxn>
              <a:cxn ang="0">
                <a:pos x="85" y="5"/>
              </a:cxn>
              <a:cxn ang="0">
                <a:pos x="90" y="9"/>
              </a:cxn>
              <a:cxn ang="0">
                <a:pos x="96" y="11"/>
              </a:cxn>
              <a:cxn ang="0">
                <a:pos x="99" y="14"/>
              </a:cxn>
              <a:cxn ang="0">
                <a:pos x="102" y="18"/>
              </a:cxn>
              <a:cxn ang="0">
                <a:pos x="104" y="22"/>
              </a:cxn>
              <a:cxn ang="0">
                <a:pos x="107" y="25"/>
              </a:cxn>
              <a:cxn ang="0">
                <a:pos x="107" y="29"/>
              </a:cxn>
              <a:cxn ang="0">
                <a:pos x="107" y="33"/>
              </a:cxn>
              <a:cxn ang="0">
                <a:pos x="107" y="38"/>
              </a:cxn>
              <a:cxn ang="0">
                <a:pos x="104" y="42"/>
              </a:cxn>
              <a:cxn ang="0">
                <a:pos x="104" y="45"/>
              </a:cxn>
              <a:cxn ang="0">
                <a:pos x="102" y="49"/>
              </a:cxn>
              <a:cxn ang="0">
                <a:pos x="96" y="53"/>
              </a:cxn>
              <a:cxn ang="0">
                <a:pos x="93" y="56"/>
              </a:cxn>
              <a:cxn ang="0">
                <a:pos x="88" y="58"/>
              </a:cxn>
              <a:cxn ang="0">
                <a:pos x="82" y="60"/>
              </a:cxn>
              <a:cxn ang="0">
                <a:pos x="76" y="62"/>
              </a:cxn>
              <a:cxn ang="0">
                <a:pos x="71" y="64"/>
              </a:cxn>
              <a:cxn ang="0">
                <a:pos x="65" y="66"/>
              </a:cxn>
              <a:cxn ang="0">
                <a:pos x="57" y="66"/>
              </a:cxn>
              <a:cxn ang="0">
                <a:pos x="51" y="66"/>
              </a:cxn>
              <a:cxn ang="0">
                <a:pos x="42" y="66"/>
              </a:cxn>
              <a:cxn ang="0">
                <a:pos x="37" y="64"/>
              </a:cxn>
              <a:cxn ang="0">
                <a:pos x="31" y="62"/>
              </a:cxn>
              <a:cxn ang="0">
                <a:pos x="26" y="60"/>
              </a:cxn>
              <a:cxn ang="0">
                <a:pos x="20" y="58"/>
              </a:cxn>
              <a:cxn ang="0">
                <a:pos x="14" y="56"/>
              </a:cxn>
              <a:cxn ang="0">
                <a:pos x="11" y="53"/>
              </a:cxn>
              <a:cxn ang="0">
                <a:pos x="6" y="49"/>
              </a:cxn>
              <a:cxn ang="0">
                <a:pos x="3" y="45"/>
              </a:cxn>
              <a:cxn ang="0">
                <a:pos x="0" y="42"/>
              </a:cxn>
              <a:cxn ang="0">
                <a:pos x="0" y="38"/>
              </a:cxn>
              <a:cxn ang="0">
                <a:pos x="0" y="33"/>
              </a:cxn>
            </a:cxnLst>
            <a:rect l="0" t="0" r="r" b="b"/>
            <a:pathLst>
              <a:path w="107" h="66">
                <a:moveTo>
                  <a:pt x="0" y="33"/>
                </a:moveTo>
                <a:lnTo>
                  <a:pt x="0" y="31"/>
                </a:lnTo>
                <a:lnTo>
                  <a:pt x="0" y="31"/>
                </a:lnTo>
                <a:lnTo>
                  <a:pt x="0" y="29"/>
                </a:lnTo>
                <a:lnTo>
                  <a:pt x="0" y="29"/>
                </a:lnTo>
                <a:lnTo>
                  <a:pt x="0" y="27"/>
                </a:lnTo>
                <a:lnTo>
                  <a:pt x="0" y="27"/>
                </a:lnTo>
                <a:lnTo>
                  <a:pt x="0" y="25"/>
                </a:lnTo>
                <a:lnTo>
                  <a:pt x="0" y="25"/>
                </a:lnTo>
                <a:lnTo>
                  <a:pt x="0" y="25"/>
                </a:lnTo>
                <a:lnTo>
                  <a:pt x="0" y="23"/>
                </a:lnTo>
                <a:lnTo>
                  <a:pt x="0" y="22"/>
                </a:lnTo>
                <a:lnTo>
                  <a:pt x="0" y="22"/>
                </a:lnTo>
                <a:lnTo>
                  <a:pt x="3" y="22"/>
                </a:lnTo>
                <a:lnTo>
                  <a:pt x="3" y="20"/>
                </a:lnTo>
                <a:lnTo>
                  <a:pt x="3" y="20"/>
                </a:lnTo>
                <a:lnTo>
                  <a:pt x="3" y="20"/>
                </a:lnTo>
                <a:lnTo>
                  <a:pt x="3" y="18"/>
                </a:lnTo>
                <a:lnTo>
                  <a:pt x="6" y="18"/>
                </a:lnTo>
                <a:lnTo>
                  <a:pt x="6" y="16"/>
                </a:lnTo>
                <a:lnTo>
                  <a:pt x="6" y="16"/>
                </a:lnTo>
                <a:lnTo>
                  <a:pt x="6" y="16"/>
                </a:lnTo>
                <a:lnTo>
                  <a:pt x="9" y="14"/>
                </a:lnTo>
                <a:lnTo>
                  <a:pt x="9" y="14"/>
                </a:lnTo>
                <a:lnTo>
                  <a:pt x="9" y="14"/>
                </a:lnTo>
                <a:lnTo>
                  <a:pt x="9" y="12"/>
                </a:lnTo>
                <a:lnTo>
                  <a:pt x="11" y="12"/>
                </a:lnTo>
                <a:lnTo>
                  <a:pt x="11" y="11"/>
                </a:lnTo>
                <a:lnTo>
                  <a:pt x="11" y="11"/>
                </a:lnTo>
                <a:lnTo>
                  <a:pt x="11" y="11"/>
                </a:lnTo>
                <a:lnTo>
                  <a:pt x="14" y="11"/>
                </a:lnTo>
                <a:lnTo>
                  <a:pt x="14" y="9"/>
                </a:lnTo>
                <a:lnTo>
                  <a:pt x="14" y="9"/>
                </a:lnTo>
                <a:lnTo>
                  <a:pt x="17" y="9"/>
                </a:lnTo>
                <a:lnTo>
                  <a:pt x="17" y="7"/>
                </a:lnTo>
                <a:lnTo>
                  <a:pt x="20" y="7"/>
                </a:lnTo>
                <a:lnTo>
                  <a:pt x="20" y="7"/>
                </a:lnTo>
                <a:lnTo>
                  <a:pt x="20" y="7"/>
                </a:lnTo>
                <a:lnTo>
                  <a:pt x="23" y="5"/>
                </a:lnTo>
                <a:lnTo>
                  <a:pt x="23" y="5"/>
                </a:lnTo>
                <a:lnTo>
                  <a:pt x="23" y="5"/>
                </a:lnTo>
                <a:lnTo>
                  <a:pt x="26" y="5"/>
                </a:lnTo>
                <a:lnTo>
                  <a:pt x="26" y="3"/>
                </a:lnTo>
                <a:lnTo>
                  <a:pt x="28" y="3"/>
                </a:lnTo>
                <a:lnTo>
                  <a:pt x="28" y="3"/>
                </a:lnTo>
                <a:lnTo>
                  <a:pt x="28" y="3"/>
                </a:lnTo>
                <a:lnTo>
                  <a:pt x="31" y="1"/>
                </a:lnTo>
                <a:lnTo>
                  <a:pt x="34" y="1"/>
                </a:lnTo>
                <a:lnTo>
                  <a:pt x="34" y="1"/>
                </a:lnTo>
                <a:lnTo>
                  <a:pt x="34" y="1"/>
                </a:lnTo>
                <a:lnTo>
                  <a:pt x="37" y="1"/>
                </a:lnTo>
                <a:lnTo>
                  <a:pt x="37" y="1"/>
                </a:lnTo>
                <a:lnTo>
                  <a:pt x="37" y="1"/>
                </a:lnTo>
                <a:lnTo>
                  <a:pt x="40" y="0"/>
                </a:lnTo>
                <a:lnTo>
                  <a:pt x="42" y="0"/>
                </a:lnTo>
                <a:lnTo>
                  <a:pt x="42" y="0"/>
                </a:lnTo>
                <a:lnTo>
                  <a:pt x="42" y="0"/>
                </a:lnTo>
                <a:lnTo>
                  <a:pt x="45" y="0"/>
                </a:lnTo>
                <a:lnTo>
                  <a:pt x="45" y="0"/>
                </a:lnTo>
                <a:lnTo>
                  <a:pt x="48" y="0"/>
                </a:lnTo>
                <a:lnTo>
                  <a:pt x="48" y="0"/>
                </a:lnTo>
                <a:lnTo>
                  <a:pt x="51" y="0"/>
                </a:lnTo>
                <a:lnTo>
                  <a:pt x="51" y="0"/>
                </a:lnTo>
                <a:lnTo>
                  <a:pt x="54" y="0"/>
                </a:lnTo>
                <a:lnTo>
                  <a:pt x="54" y="0"/>
                </a:lnTo>
                <a:lnTo>
                  <a:pt x="57" y="0"/>
                </a:lnTo>
                <a:lnTo>
                  <a:pt x="57" y="0"/>
                </a:lnTo>
                <a:lnTo>
                  <a:pt x="59" y="0"/>
                </a:lnTo>
                <a:lnTo>
                  <a:pt x="59" y="0"/>
                </a:lnTo>
                <a:lnTo>
                  <a:pt x="62" y="0"/>
                </a:lnTo>
                <a:lnTo>
                  <a:pt x="62" y="0"/>
                </a:lnTo>
                <a:lnTo>
                  <a:pt x="65" y="0"/>
                </a:lnTo>
                <a:lnTo>
                  <a:pt x="65" y="0"/>
                </a:lnTo>
                <a:lnTo>
                  <a:pt x="65" y="0"/>
                </a:lnTo>
                <a:lnTo>
                  <a:pt x="68" y="0"/>
                </a:lnTo>
                <a:lnTo>
                  <a:pt x="71" y="1"/>
                </a:lnTo>
                <a:lnTo>
                  <a:pt x="71" y="1"/>
                </a:lnTo>
                <a:lnTo>
                  <a:pt x="71" y="1"/>
                </a:lnTo>
                <a:lnTo>
                  <a:pt x="73" y="1"/>
                </a:lnTo>
                <a:lnTo>
                  <a:pt x="73" y="1"/>
                </a:lnTo>
                <a:lnTo>
                  <a:pt x="73" y="1"/>
                </a:lnTo>
                <a:lnTo>
                  <a:pt x="76" y="1"/>
                </a:lnTo>
                <a:lnTo>
                  <a:pt x="79" y="3"/>
                </a:lnTo>
                <a:lnTo>
                  <a:pt x="79" y="3"/>
                </a:lnTo>
                <a:lnTo>
                  <a:pt x="79" y="3"/>
                </a:lnTo>
                <a:lnTo>
                  <a:pt x="82" y="3"/>
                </a:lnTo>
                <a:lnTo>
                  <a:pt x="82" y="5"/>
                </a:lnTo>
                <a:lnTo>
                  <a:pt x="85" y="5"/>
                </a:lnTo>
                <a:lnTo>
                  <a:pt x="85" y="5"/>
                </a:lnTo>
                <a:lnTo>
                  <a:pt x="85" y="5"/>
                </a:lnTo>
                <a:lnTo>
                  <a:pt x="88" y="7"/>
                </a:lnTo>
                <a:lnTo>
                  <a:pt x="88" y="7"/>
                </a:lnTo>
                <a:lnTo>
                  <a:pt x="88" y="7"/>
                </a:lnTo>
                <a:lnTo>
                  <a:pt x="90" y="7"/>
                </a:lnTo>
                <a:lnTo>
                  <a:pt x="90" y="9"/>
                </a:lnTo>
                <a:lnTo>
                  <a:pt x="93" y="9"/>
                </a:lnTo>
                <a:lnTo>
                  <a:pt x="93" y="9"/>
                </a:lnTo>
                <a:lnTo>
                  <a:pt x="93" y="11"/>
                </a:lnTo>
                <a:lnTo>
                  <a:pt x="93" y="11"/>
                </a:lnTo>
                <a:lnTo>
                  <a:pt x="96" y="11"/>
                </a:lnTo>
                <a:lnTo>
                  <a:pt x="96" y="11"/>
                </a:lnTo>
                <a:lnTo>
                  <a:pt x="96" y="12"/>
                </a:lnTo>
                <a:lnTo>
                  <a:pt x="99" y="12"/>
                </a:lnTo>
                <a:lnTo>
                  <a:pt x="99" y="14"/>
                </a:lnTo>
                <a:lnTo>
                  <a:pt x="99" y="14"/>
                </a:lnTo>
                <a:lnTo>
                  <a:pt x="99" y="14"/>
                </a:lnTo>
                <a:lnTo>
                  <a:pt x="102" y="16"/>
                </a:lnTo>
                <a:lnTo>
                  <a:pt x="102" y="16"/>
                </a:lnTo>
                <a:lnTo>
                  <a:pt x="102" y="16"/>
                </a:lnTo>
                <a:lnTo>
                  <a:pt x="102" y="18"/>
                </a:lnTo>
                <a:lnTo>
                  <a:pt x="102" y="18"/>
                </a:lnTo>
                <a:lnTo>
                  <a:pt x="104" y="20"/>
                </a:lnTo>
                <a:lnTo>
                  <a:pt x="104" y="20"/>
                </a:lnTo>
                <a:lnTo>
                  <a:pt x="104" y="20"/>
                </a:lnTo>
                <a:lnTo>
                  <a:pt x="104" y="22"/>
                </a:lnTo>
                <a:lnTo>
                  <a:pt x="104" y="22"/>
                </a:lnTo>
                <a:lnTo>
                  <a:pt x="104" y="22"/>
                </a:lnTo>
                <a:lnTo>
                  <a:pt x="107" y="23"/>
                </a:lnTo>
                <a:lnTo>
                  <a:pt x="107" y="25"/>
                </a:lnTo>
                <a:lnTo>
                  <a:pt x="107" y="25"/>
                </a:lnTo>
                <a:lnTo>
                  <a:pt x="107" y="25"/>
                </a:lnTo>
                <a:lnTo>
                  <a:pt x="107" y="27"/>
                </a:lnTo>
                <a:lnTo>
                  <a:pt x="107" y="27"/>
                </a:lnTo>
                <a:lnTo>
                  <a:pt x="107" y="29"/>
                </a:lnTo>
                <a:lnTo>
                  <a:pt x="107" y="29"/>
                </a:lnTo>
                <a:lnTo>
                  <a:pt x="107" y="31"/>
                </a:lnTo>
                <a:lnTo>
                  <a:pt x="107" y="31"/>
                </a:lnTo>
                <a:lnTo>
                  <a:pt x="107" y="33"/>
                </a:lnTo>
                <a:lnTo>
                  <a:pt x="107" y="33"/>
                </a:lnTo>
                <a:lnTo>
                  <a:pt x="107" y="33"/>
                </a:lnTo>
                <a:lnTo>
                  <a:pt x="107" y="34"/>
                </a:lnTo>
                <a:lnTo>
                  <a:pt x="107" y="36"/>
                </a:lnTo>
                <a:lnTo>
                  <a:pt x="107" y="36"/>
                </a:lnTo>
                <a:lnTo>
                  <a:pt x="107" y="36"/>
                </a:lnTo>
                <a:lnTo>
                  <a:pt x="107" y="38"/>
                </a:lnTo>
                <a:lnTo>
                  <a:pt x="107" y="38"/>
                </a:lnTo>
                <a:lnTo>
                  <a:pt x="107" y="38"/>
                </a:lnTo>
                <a:lnTo>
                  <a:pt x="107" y="40"/>
                </a:lnTo>
                <a:lnTo>
                  <a:pt x="107" y="42"/>
                </a:lnTo>
                <a:lnTo>
                  <a:pt x="104" y="42"/>
                </a:lnTo>
                <a:lnTo>
                  <a:pt x="104" y="42"/>
                </a:lnTo>
                <a:lnTo>
                  <a:pt x="104" y="44"/>
                </a:lnTo>
                <a:lnTo>
                  <a:pt x="104" y="44"/>
                </a:lnTo>
                <a:lnTo>
                  <a:pt x="104" y="45"/>
                </a:lnTo>
                <a:lnTo>
                  <a:pt x="104" y="45"/>
                </a:lnTo>
                <a:lnTo>
                  <a:pt x="102" y="45"/>
                </a:lnTo>
                <a:lnTo>
                  <a:pt x="102" y="47"/>
                </a:lnTo>
                <a:lnTo>
                  <a:pt x="102" y="47"/>
                </a:lnTo>
                <a:lnTo>
                  <a:pt x="102" y="47"/>
                </a:lnTo>
                <a:lnTo>
                  <a:pt x="102" y="49"/>
                </a:lnTo>
                <a:lnTo>
                  <a:pt x="99" y="49"/>
                </a:lnTo>
                <a:lnTo>
                  <a:pt x="99" y="51"/>
                </a:lnTo>
                <a:lnTo>
                  <a:pt x="99" y="51"/>
                </a:lnTo>
                <a:lnTo>
                  <a:pt x="99" y="51"/>
                </a:lnTo>
                <a:lnTo>
                  <a:pt x="96" y="53"/>
                </a:lnTo>
                <a:lnTo>
                  <a:pt x="96" y="53"/>
                </a:lnTo>
                <a:lnTo>
                  <a:pt x="96" y="53"/>
                </a:lnTo>
                <a:lnTo>
                  <a:pt x="93" y="55"/>
                </a:lnTo>
                <a:lnTo>
                  <a:pt x="93" y="55"/>
                </a:lnTo>
                <a:lnTo>
                  <a:pt x="93" y="56"/>
                </a:lnTo>
                <a:lnTo>
                  <a:pt x="93" y="56"/>
                </a:lnTo>
                <a:lnTo>
                  <a:pt x="90" y="56"/>
                </a:lnTo>
                <a:lnTo>
                  <a:pt x="90" y="56"/>
                </a:lnTo>
                <a:lnTo>
                  <a:pt x="88" y="58"/>
                </a:lnTo>
                <a:lnTo>
                  <a:pt x="88" y="58"/>
                </a:lnTo>
                <a:lnTo>
                  <a:pt x="88" y="58"/>
                </a:lnTo>
                <a:lnTo>
                  <a:pt x="85" y="58"/>
                </a:lnTo>
                <a:lnTo>
                  <a:pt x="85" y="60"/>
                </a:lnTo>
                <a:lnTo>
                  <a:pt x="85" y="60"/>
                </a:lnTo>
                <a:lnTo>
                  <a:pt x="82" y="60"/>
                </a:lnTo>
                <a:lnTo>
                  <a:pt x="82" y="60"/>
                </a:lnTo>
                <a:lnTo>
                  <a:pt x="79" y="62"/>
                </a:lnTo>
                <a:lnTo>
                  <a:pt x="79" y="62"/>
                </a:lnTo>
                <a:lnTo>
                  <a:pt x="79" y="62"/>
                </a:lnTo>
                <a:lnTo>
                  <a:pt x="76" y="62"/>
                </a:lnTo>
                <a:lnTo>
                  <a:pt x="73" y="62"/>
                </a:lnTo>
                <a:lnTo>
                  <a:pt x="73" y="62"/>
                </a:lnTo>
                <a:lnTo>
                  <a:pt x="73" y="64"/>
                </a:lnTo>
                <a:lnTo>
                  <a:pt x="71" y="64"/>
                </a:lnTo>
                <a:lnTo>
                  <a:pt x="71" y="64"/>
                </a:lnTo>
                <a:lnTo>
                  <a:pt x="71" y="64"/>
                </a:lnTo>
                <a:lnTo>
                  <a:pt x="68" y="64"/>
                </a:lnTo>
                <a:lnTo>
                  <a:pt x="65" y="64"/>
                </a:lnTo>
                <a:lnTo>
                  <a:pt x="65" y="66"/>
                </a:lnTo>
                <a:lnTo>
                  <a:pt x="65" y="66"/>
                </a:lnTo>
                <a:lnTo>
                  <a:pt x="62" y="66"/>
                </a:lnTo>
                <a:lnTo>
                  <a:pt x="62" y="66"/>
                </a:lnTo>
                <a:lnTo>
                  <a:pt x="59" y="66"/>
                </a:lnTo>
                <a:lnTo>
                  <a:pt x="59" y="66"/>
                </a:lnTo>
                <a:lnTo>
                  <a:pt x="57" y="66"/>
                </a:lnTo>
                <a:lnTo>
                  <a:pt x="57" y="66"/>
                </a:lnTo>
                <a:lnTo>
                  <a:pt x="54" y="66"/>
                </a:lnTo>
                <a:lnTo>
                  <a:pt x="54" y="66"/>
                </a:lnTo>
                <a:lnTo>
                  <a:pt x="51" y="66"/>
                </a:lnTo>
                <a:lnTo>
                  <a:pt x="51" y="66"/>
                </a:lnTo>
                <a:lnTo>
                  <a:pt x="48" y="66"/>
                </a:lnTo>
                <a:lnTo>
                  <a:pt x="48" y="66"/>
                </a:lnTo>
                <a:lnTo>
                  <a:pt x="45" y="66"/>
                </a:lnTo>
                <a:lnTo>
                  <a:pt x="45" y="66"/>
                </a:lnTo>
                <a:lnTo>
                  <a:pt x="42" y="66"/>
                </a:lnTo>
                <a:lnTo>
                  <a:pt x="42" y="66"/>
                </a:lnTo>
                <a:lnTo>
                  <a:pt x="42" y="64"/>
                </a:lnTo>
                <a:lnTo>
                  <a:pt x="40" y="64"/>
                </a:lnTo>
                <a:lnTo>
                  <a:pt x="37" y="64"/>
                </a:lnTo>
                <a:lnTo>
                  <a:pt x="37" y="64"/>
                </a:lnTo>
                <a:lnTo>
                  <a:pt x="37" y="64"/>
                </a:lnTo>
                <a:lnTo>
                  <a:pt x="34" y="64"/>
                </a:lnTo>
                <a:lnTo>
                  <a:pt x="34" y="62"/>
                </a:lnTo>
                <a:lnTo>
                  <a:pt x="34" y="62"/>
                </a:lnTo>
                <a:lnTo>
                  <a:pt x="31" y="62"/>
                </a:lnTo>
                <a:lnTo>
                  <a:pt x="28" y="62"/>
                </a:lnTo>
                <a:lnTo>
                  <a:pt x="28" y="62"/>
                </a:lnTo>
                <a:lnTo>
                  <a:pt x="28" y="62"/>
                </a:lnTo>
                <a:lnTo>
                  <a:pt x="26" y="60"/>
                </a:lnTo>
                <a:lnTo>
                  <a:pt x="26" y="60"/>
                </a:lnTo>
                <a:lnTo>
                  <a:pt x="23" y="60"/>
                </a:lnTo>
                <a:lnTo>
                  <a:pt x="23" y="60"/>
                </a:lnTo>
                <a:lnTo>
                  <a:pt x="23" y="58"/>
                </a:lnTo>
                <a:lnTo>
                  <a:pt x="20" y="58"/>
                </a:lnTo>
                <a:lnTo>
                  <a:pt x="20" y="58"/>
                </a:lnTo>
                <a:lnTo>
                  <a:pt x="20" y="58"/>
                </a:lnTo>
                <a:lnTo>
                  <a:pt x="17" y="56"/>
                </a:lnTo>
                <a:lnTo>
                  <a:pt x="17" y="56"/>
                </a:lnTo>
                <a:lnTo>
                  <a:pt x="14" y="56"/>
                </a:lnTo>
                <a:lnTo>
                  <a:pt x="14" y="56"/>
                </a:lnTo>
                <a:lnTo>
                  <a:pt x="14" y="55"/>
                </a:lnTo>
                <a:lnTo>
                  <a:pt x="11" y="55"/>
                </a:lnTo>
                <a:lnTo>
                  <a:pt x="11" y="53"/>
                </a:lnTo>
                <a:lnTo>
                  <a:pt x="11" y="53"/>
                </a:lnTo>
                <a:lnTo>
                  <a:pt x="11" y="53"/>
                </a:lnTo>
                <a:lnTo>
                  <a:pt x="9" y="51"/>
                </a:lnTo>
                <a:lnTo>
                  <a:pt x="9" y="51"/>
                </a:lnTo>
                <a:lnTo>
                  <a:pt x="9" y="51"/>
                </a:lnTo>
                <a:lnTo>
                  <a:pt x="9" y="49"/>
                </a:lnTo>
                <a:lnTo>
                  <a:pt x="6" y="49"/>
                </a:lnTo>
                <a:lnTo>
                  <a:pt x="6" y="47"/>
                </a:lnTo>
                <a:lnTo>
                  <a:pt x="6" y="47"/>
                </a:lnTo>
                <a:lnTo>
                  <a:pt x="6" y="47"/>
                </a:lnTo>
                <a:lnTo>
                  <a:pt x="3" y="45"/>
                </a:lnTo>
                <a:lnTo>
                  <a:pt x="3" y="45"/>
                </a:lnTo>
                <a:lnTo>
                  <a:pt x="3" y="45"/>
                </a:lnTo>
                <a:lnTo>
                  <a:pt x="3" y="44"/>
                </a:lnTo>
                <a:lnTo>
                  <a:pt x="3" y="44"/>
                </a:lnTo>
                <a:lnTo>
                  <a:pt x="0" y="42"/>
                </a:lnTo>
                <a:lnTo>
                  <a:pt x="0" y="42"/>
                </a:lnTo>
                <a:lnTo>
                  <a:pt x="0" y="42"/>
                </a:lnTo>
                <a:lnTo>
                  <a:pt x="0" y="40"/>
                </a:lnTo>
                <a:lnTo>
                  <a:pt x="0" y="38"/>
                </a:lnTo>
                <a:lnTo>
                  <a:pt x="0" y="38"/>
                </a:lnTo>
                <a:lnTo>
                  <a:pt x="0" y="38"/>
                </a:lnTo>
                <a:lnTo>
                  <a:pt x="0" y="36"/>
                </a:lnTo>
                <a:lnTo>
                  <a:pt x="0" y="36"/>
                </a:lnTo>
                <a:lnTo>
                  <a:pt x="0" y="36"/>
                </a:lnTo>
                <a:lnTo>
                  <a:pt x="0" y="34"/>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5" name="Line 309"/>
          <p:cNvSpPr>
            <a:spLocks noChangeShapeType="1"/>
          </p:cNvSpPr>
          <p:nvPr/>
        </p:nvSpPr>
        <p:spPr bwMode="auto">
          <a:xfrm>
            <a:off x="2950343" y="3245807"/>
            <a:ext cx="220688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6" name="Freeform 310"/>
          <p:cNvSpPr/>
          <p:nvPr/>
        </p:nvSpPr>
        <p:spPr bwMode="auto">
          <a:xfrm>
            <a:off x="5085181" y="3217452"/>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7" name="Freeform 311"/>
          <p:cNvSpPr/>
          <p:nvPr/>
        </p:nvSpPr>
        <p:spPr bwMode="auto">
          <a:xfrm>
            <a:off x="5085181" y="3245807"/>
            <a:ext cx="72051" cy="23878"/>
          </a:xfrm>
          <a:custGeom>
            <a:avLst/>
            <a:gdLst/>
            <a:ahLst/>
            <a:cxnLst>
              <a:cxn ang="0">
                <a:pos x="54" y="0"/>
              </a:cxn>
              <a:cxn ang="0">
                <a:pos x="0" y="16"/>
              </a:cxn>
              <a:cxn ang="0">
                <a:pos x="0" y="0"/>
              </a:cxn>
              <a:cxn ang="0">
                <a:pos x="54" y="0"/>
              </a:cxn>
            </a:cxnLst>
            <a:rect l="0" t="0" r="r" b="b"/>
            <a:pathLst>
              <a:path w="54" h="16">
                <a:moveTo>
                  <a:pt x="54" y="0"/>
                </a:moveTo>
                <a:lnTo>
                  <a:pt x="0" y="16"/>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8" name="Line 312"/>
          <p:cNvSpPr>
            <a:spLocks noChangeShapeType="1"/>
          </p:cNvSpPr>
          <p:nvPr/>
        </p:nvSpPr>
        <p:spPr bwMode="auto">
          <a:xfrm>
            <a:off x="2927661" y="3398029"/>
            <a:ext cx="22255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9" name="Freeform 313"/>
          <p:cNvSpPr/>
          <p:nvPr/>
        </p:nvSpPr>
        <p:spPr bwMode="auto">
          <a:xfrm>
            <a:off x="5081178" y="3371166"/>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0" name="Freeform 314"/>
          <p:cNvSpPr/>
          <p:nvPr/>
        </p:nvSpPr>
        <p:spPr bwMode="auto">
          <a:xfrm>
            <a:off x="5081178" y="3398029"/>
            <a:ext cx="72051" cy="28355"/>
          </a:xfrm>
          <a:custGeom>
            <a:avLst/>
            <a:gdLst/>
            <a:ahLst/>
            <a:cxnLst>
              <a:cxn ang="0">
                <a:pos x="54" y="0"/>
              </a:cxn>
              <a:cxn ang="0">
                <a:pos x="0" y="19"/>
              </a:cxn>
              <a:cxn ang="0">
                <a:pos x="0" y="0"/>
              </a:cxn>
              <a:cxn ang="0">
                <a:pos x="54" y="0"/>
              </a:cxn>
            </a:cxnLst>
            <a:rect l="0" t="0" r="r" b="b"/>
            <a:pathLst>
              <a:path w="54" h="19">
                <a:moveTo>
                  <a:pt x="54" y="0"/>
                </a:moveTo>
                <a:lnTo>
                  <a:pt x="0" y="19"/>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1" name="Line 315"/>
          <p:cNvSpPr>
            <a:spLocks noChangeShapeType="1"/>
          </p:cNvSpPr>
          <p:nvPr/>
        </p:nvSpPr>
        <p:spPr bwMode="auto">
          <a:xfrm>
            <a:off x="5310673" y="3250284"/>
            <a:ext cx="16144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72" name="Freeform 316"/>
          <p:cNvSpPr/>
          <p:nvPr/>
        </p:nvSpPr>
        <p:spPr bwMode="auto">
          <a:xfrm>
            <a:off x="5401404" y="3226406"/>
            <a:ext cx="70716" cy="23878"/>
          </a:xfrm>
          <a:custGeom>
            <a:avLst/>
            <a:gdLst/>
            <a:ahLst/>
            <a:cxnLst>
              <a:cxn ang="0">
                <a:pos x="53" y="16"/>
              </a:cxn>
              <a:cxn ang="0">
                <a:pos x="0" y="0"/>
              </a:cxn>
              <a:cxn ang="0">
                <a:pos x="0" y="16"/>
              </a:cxn>
              <a:cxn ang="0">
                <a:pos x="53" y="16"/>
              </a:cxn>
            </a:cxnLst>
            <a:rect l="0" t="0" r="r" b="b"/>
            <a:pathLst>
              <a:path w="53" h="16">
                <a:moveTo>
                  <a:pt x="53" y="16"/>
                </a:moveTo>
                <a:lnTo>
                  <a:pt x="0" y="0"/>
                </a:lnTo>
                <a:lnTo>
                  <a:pt x="0" y="16"/>
                </a:lnTo>
                <a:lnTo>
                  <a:pt x="53"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3" name="Freeform 317"/>
          <p:cNvSpPr/>
          <p:nvPr/>
        </p:nvSpPr>
        <p:spPr bwMode="auto">
          <a:xfrm>
            <a:off x="5401404" y="3250284"/>
            <a:ext cx="70716" cy="28355"/>
          </a:xfrm>
          <a:custGeom>
            <a:avLst/>
            <a:gdLst/>
            <a:ahLst/>
            <a:cxnLst>
              <a:cxn ang="0">
                <a:pos x="53" y="0"/>
              </a:cxn>
              <a:cxn ang="0">
                <a:pos x="0" y="19"/>
              </a:cxn>
              <a:cxn ang="0">
                <a:pos x="0" y="0"/>
              </a:cxn>
              <a:cxn ang="0">
                <a:pos x="53" y="0"/>
              </a:cxn>
            </a:cxnLst>
            <a:rect l="0" t="0" r="r" b="b"/>
            <a:pathLst>
              <a:path w="53" h="19">
                <a:moveTo>
                  <a:pt x="53" y="0"/>
                </a:moveTo>
                <a:lnTo>
                  <a:pt x="0" y="19"/>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4" name="Freeform 318"/>
          <p:cNvSpPr/>
          <p:nvPr/>
        </p:nvSpPr>
        <p:spPr bwMode="auto">
          <a:xfrm>
            <a:off x="5337359" y="3308487"/>
            <a:ext cx="192135" cy="88050"/>
          </a:xfrm>
          <a:custGeom>
            <a:avLst/>
            <a:gdLst/>
            <a:ahLst/>
            <a:cxnLst>
              <a:cxn ang="0">
                <a:pos x="3" y="59"/>
              </a:cxn>
              <a:cxn ang="0">
                <a:pos x="11" y="59"/>
              </a:cxn>
              <a:cxn ang="0">
                <a:pos x="14" y="59"/>
              </a:cxn>
              <a:cxn ang="0">
                <a:pos x="22" y="59"/>
              </a:cxn>
              <a:cxn ang="0">
                <a:pos x="25" y="57"/>
              </a:cxn>
              <a:cxn ang="0">
                <a:pos x="34" y="57"/>
              </a:cxn>
              <a:cxn ang="0">
                <a:pos x="37" y="57"/>
              </a:cxn>
              <a:cxn ang="0">
                <a:pos x="45" y="55"/>
              </a:cxn>
              <a:cxn ang="0">
                <a:pos x="48" y="55"/>
              </a:cxn>
              <a:cxn ang="0">
                <a:pos x="56" y="53"/>
              </a:cxn>
              <a:cxn ang="0">
                <a:pos x="59" y="51"/>
              </a:cxn>
              <a:cxn ang="0">
                <a:pos x="68" y="49"/>
              </a:cxn>
              <a:cxn ang="0">
                <a:pos x="70" y="49"/>
              </a:cxn>
              <a:cxn ang="0">
                <a:pos x="76" y="48"/>
              </a:cxn>
              <a:cxn ang="0">
                <a:pos x="82" y="46"/>
              </a:cxn>
              <a:cxn ang="0">
                <a:pos x="87" y="44"/>
              </a:cxn>
              <a:cxn ang="0">
                <a:pos x="90" y="42"/>
              </a:cxn>
              <a:cxn ang="0">
                <a:pos x="96" y="38"/>
              </a:cxn>
              <a:cxn ang="0">
                <a:pos x="101" y="38"/>
              </a:cxn>
              <a:cxn ang="0">
                <a:pos x="107" y="35"/>
              </a:cxn>
              <a:cxn ang="0">
                <a:pos x="110" y="33"/>
              </a:cxn>
              <a:cxn ang="0">
                <a:pos x="115" y="29"/>
              </a:cxn>
              <a:cxn ang="0">
                <a:pos x="118" y="27"/>
              </a:cxn>
              <a:cxn ang="0">
                <a:pos x="121" y="24"/>
              </a:cxn>
              <a:cxn ang="0">
                <a:pos x="124" y="22"/>
              </a:cxn>
              <a:cxn ang="0">
                <a:pos x="130" y="18"/>
              </a:cxn>
              <a:cxn ang="0">
                <a:pos x="132" y="16"/>
              </a:cxn>
              <a:cxn ang="0">
                <a:pos x="135" y="13"/>
              </a:cxn>
              <a:cxn ang="0">
                <a:pos x="138" y="11"/>
              </a:cxn>
              <a:cxn ang="0">
                <a:pos x="141" y="7"/>
              </a:cxn>
              <a:cxn ang="0">
                <a:pos x="141" y="5"/>
              </a:cxn>
              <a:cxn ang="0">
                <a:pos x="144" y="0"/>
              </a:cxn>
            </a:cxnLst>
            <a:rect l="0" t="0" r="r" b="b"/>
            <a:pathLst>
              <a:path w="144" h="59">
                <a:moveTo>
                  <a:pt x="0" y="59"/>
                </a:moveTo>
                <a:lnTo>
                  <a:pt x="3" y="59"/>
                </a:lnTo>
                <a:lnTo>
                  <a:pt x="8" y="59"/>
                </a:lnTo>
                <a:lnTo>
                  <a:pt x="11" y="59"/>
                </a:lnTo>
                <a:lnTo>
                  <a:pt x="11" y="59"/>
                </a:lnTo>
                <a:lnTo>
                  <a:pt x="14" y="59"/>
                </a:lnTo>
                <a:lnTo>
                  <a:pt x="20" y="59"/>
                </a:lnTo>
                <a:lnTo>
                  <a:pt x="22" y="59"/>
                </a:lnTo>
                <a:lnTo>
                  <a:pt x="22" y="59"/>
                </a:lnTo>
                <a:lnTo>
                  <a:pt x="25" y="57"/>
                </a:lnTo>
                <a:lnTo>
                  <a:pt x="31" y="57"/>
                </a:lnTo>
                <a:lnTo>
                  <a:pt x="34" y="57"/>
                </a:lnTo>
                <a:lnTo>
                  <a:pt x="34" y="57"/>
                </a:lnTo>
                <a:lnTo>
                  <a:pt x="37" y="57"/>
                </a:lnTo>
                <a:lnTo>
                  <a:pt x="42" y="55"/>
                </a:lnTo>
                <a:lnTo>
                  <a:pt x="45" y="55"/>
                </a:lnTo>
                <a:lnTo>
                  <a:pt x="45" y="55"/>
                </a:lnTo>
                <a:lnTo>
                  <a:pt x="48" y="55"/>
                </a:lnTo>
                <a:lnTo>
                  <a:pt x="53" y="53"/>
                </a:lnTo>
                <a:lnTo>
                  <a:pt x="56" y="53"/>
                </a:lnTo>
                <a:lnTo>
                  <a:pt x="56" y="53"/>
                </a:lnTo>
                <a:lnTo>
                  <a:pt x="59" y="51"/>
                </a:lnTo>
                <a:lnTo>
                  <a:pt x="62" y="51"/>
                </a:lnTo>
                <a:lnTo>
                  <a:pt x="68" y="49"/>
                </a:lnTo>
                <a:lnTo>
                  <a:pt x="68" y="49"/>
                </a:lnTo>
                <a:lnTo>
                  <a:pt x="70" y="49"/>
                </a:lnTo>
                <a:lnTo>
                  <a:pt x="73" y="48"/>
                </a:lnTo>
                <a:lnTo>
                  <a:pt x="76" y="48"/>
                </a:lnTo>
                <a:lnTo>
                  <a:pt x="76" y="48"/>
                </a:lnTo>
                <a:lnTo>
                  <a:pt x="82" y="46"/>
                </a:lnTo>
                <a:lnTo>
                  <a:pt x="84" y="44"/>
                </a:lnTo>
                <a:lnTo>
                  <a:pt x="87" y="44"/>
                </a:lnTo>
                <a:lnTo>
                  <a:pt x="87" y="44"/>
                </a:lnTo>
                <a:lnTo>
                  <a:pt x="90" y="42"/>
                </a:lnTo>
                <a:lnTo>
                  <a:pt x="93" y="40"/>
                </a:lnTo>
                <a:lnTo>
                  <a:pt x="96" y="38"/>
                </a:lnTo>
                <a:lnTo>
                  <a:pt x="96" y="38"/>
                </a:lnTo>
                <a:lnTo>
                  <a:pt x="101" y="38"/>
                </a:lnTo>
                <a:lnTo>
                  <a:pt x="104" y="37"/>
                </a:lnTo>
                <a:lnTo>
                  <a:pt x="107" y="35"/>
                </a:lnTo>
                <a:lnTo>
                  <a:pt x="107" y="35"/>
                </a:lnTo>
                <a:lnTo>
                  <a:pt x="110" y="33"/>
                </a:lnTo>
                <a:lnTo>
                  <a:pt x="113" y="31"/>
                </a:lnTo>
                <a:lnTo>
                  <a:pt x="115" y="29"/>
                </a:lnTo>
                <a:lnTo>
                  <a:pt x="115" y="29"/>
                </a:lnTo>
                <a:lnTo>
                  <a:pt x="118" y="27"/>
                </a:lnTo>
                <a:lnTo>
                  <a:pt x="121" y="26"/>
                </a:lnTo>
                <a:lnTo>
                  <a:pt x="121" y="24"/>
                </a:lnTo>
                <a:lnTo>
                  <a:pt x="121" y="24"/>
                </a:lnTo>
                <a:lnTo>
                  <a:pt x="124" y="22"/>
                </a:lnTo>
                <a:lnTo>
                  <a:pt x="127" y="20"/>
                </a:lnTo>
                <a:lnTo>
                  <a:pt x="130" y="18"/>
                </a:lnTo>
                <a:lnTo>
                  <a:pt x="130" y="18"/>
                </a:lnTo>
                <a:lnTo>
                  <a:pt x="132" y="16"/>
                </a:lnTo>
                <a:lnTo>
                  <a:pt x="132" y="15"/>
                </a:lnTo>
                <a:lnTo>
                  <a:pt x="135" y="13"/>
                </a:lnTo>
                <a:lnTo>
                  <a:pt x="135" y="13"/>
                </a:lnTo>
                <a:lnTo>
                  <a:pt x="138" y="11"/>
                </a:lnTo>
                <a:lnTo>
                  <a:pt x="138" y="9"/>
                </a:lnTo>
                <a:lnTo>
                  <a:pt x="141" y="7"/>
                </a:lnTo>
                <a:lnTo>
                  <a:pt x="141" y="7"/>
                </a:lnTo>
                <a:lnTo>
                  <a:pt x="141" y="5"/>
                </a:lnTo>
                <a:lnTo>
                  <a:pt x="144" y="2"/>
                </a:lnTo>
                <a:lnTo>
                  <a:pt x="144"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5" name="Freeform 319"/>
          <p:cNvSpPr/>
          <p:nvPr/>
        </p:nvSpPr>
        <p:spPr bwMode="auto">
          <a:xfrm>
            <a:off x="5472120" y="3308487"/>
            <a:ext cx="57374" cy="49248"/>
          </a:xfrm>
          <a:custGeom>
            <a:avLst/>
            <a:gdLst/>
            <a:ahLst/>
            <a:cxnLst>
              <a:cxn ang="0">
                <a:pos x="43" y="0"/>
              </a:cxn>
              <a:cxn ang="0">
                <a:pos x="0" y="27"/>
              </a:cxn>
              <a:cxn ang="0">
                <a:pos x="26" y="33"/>
              </a:cxn>
              <a:cxn ang="0">
                <a:pos x="43" y="0"/>
              </a:cxn>
            </a:cxnLst>
            <a:rect l="0" t="0" r="r" b="b"/>
            <a:pathLst>
              <a:path w="43" h="33">
                <a:moveTo>
                  <a:pt x="43" y="0"/>
                </a:moveTo>
                <a:lnTo>
                  <a:pt x="0" y="27"/>
                </a:lnTo>
                <a:lnTo>
                  <a:pt x="26" y="33"/>
                </a:lnTo>
                <a:lnTo>
                  <a:pt x="4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6" name="Freeform 320"/>
          <p:cNvSpPr/>
          <p:nvPr/>
        </p:nvSpPr>
        <p:spPr bwMode="auto">
          <a:xfrm>
            <a:off x="5506811" y="3308487"/>
            <a:ext cx="33357" cy="59695"/>
          </a:xfrm>
          <a:custGeom>
            <a:avLst/>
            <a:gdLst/>
            <a:ahLst/>
            <a:cxnLst>
              <a:cxn ang="0">
                <a:pos x="17" y="0"/>
              </a:cxn>
              <a:cxn ang="0">
                <a:pos x="25" y="40"/>
              </a:cxn>
              <a:cxn ang="0">
                <a:pos x="0" y="33"/>
              </a:cxn>
              <a:cxn ang="0">
                <a:pos x="17" y="0"/>
              </a:cxn>
            </a:cxnLst>
            <a:rect l="0" t="0" r="r" b="b"/>
            <a:pathLst>
              <a:path w="25" h="40">
                <a:moveTo>
                  <a:pt x="17" y="0"/>
                </a:moveTo>
                <a:lnTo>
                  <a:pt x="25" y="40"/>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7" name="Freeform 321"/>
          <p:cNvSpPr/>
          <p:nvPr/>
        </p:nvSpPr>
        <p:spPr bwMode="auto">
          <a:xfrm>
            <a:off x="6675635" y="4578494"/>
            <a:ext cx="146770" cy="98496"/>
          </a:xfrm>
          <a:custGeom>
            <a:avLst/>
            <a:gdLst/>
            <a:ahLst/>
            <a:cxnLst>
              <a:cxn ang="0">
                <a:pos x="0" y="29"/>
              </a:cxn>
              <a:cxn ang="0">
                <a:pos x="3" y="24"/>
              </a:cxn>
              <a:cxn ang="0">
                <a:pos x="6" y="20"/>
              </a:cxn>
              <a:cxn ang="0">
                <a:pos x="8" y="16"/>
              </a:cxn>
              <a:cxn ang="0">
                <a:pos x="11" y="14"/>
              </a:cxn>
              <a:cxn ang="0">
                <a:pos x="14" y="11"/>
              </a:cxn>
              <a:cxn ang="0">
                <a:pos x="20" y="7"/>
              </a:cxn>
              <a:cxn ang="0">
                <a:pos x="25" y="5"/>
              </a:cxn>
              <a:cxn ang="0">
                <a:pos x="28" y="3"/>
              </a:cxn>
              <a:cxn ang="0">
                <a:pos x="37" y="2"/>
              </a:cxn>
              <a:cxn ang="0">
                <a:pos x="42" y="0"/>
              </a:cxn>
              <a:cxn ang="0">
                <a:pos x="51" y="0"/>
              </a:cxn>
              <a:cxn ang="0">
                <a:pos x="56" y="0"/>
              </a:cxn>
              <a:cxn ang="0">
                <a:pos x="62" y="0"/>
              </a:cxn>
              <a:cxn ang="0">
                <a:pos x="70" y="0"/>
              </a:cxn>
              <a:cxn ang="0">
                <a:pos x="76" y="2"/>
              </a:cxn>
              <a:cxn ang="0">
                <a:pos x="82" y="3"/>
              </a:cxn>
              <a:cxn ang="0">
                <a:pos x="87" y="5"/>
              </a:cxn>
              <a:cxn ang="0">
                <a:pos x="93" y="7"/>
              </a:cxn>
              <a:cxn ang="0">
                <a:pos x="96" y="11"/>
              </a:cxn>
              <a:cxn ang="0">
                <a:pos x="99" y="14"/>
              </a:cxn>
              <a:cxn ang="0">
                <a:pos x="104" y="18"/>
              </a:cxn>
              <a:cxn ang="0">
                <a:pos x="107" y="22"/>
              </a:cxn>
              <a:cxn ang="0">
                <a:pos x="107" y="25"/>
              </a:cxn>
              <a:cxn ang="0">
                <a:pos x="110" y="29"/>
              </a:cxn>
              <a:cxn ang="0">
                <a:pos x="110" y="33"/>
              </a:cxn>
              <a:cxn ang="0">
                <a:pos x="110" y="38"/>
              </a:cxn>
              <a:cxn ang="0">
                <a:pos x="107" y="42"/>
              </a:cxn>
              <a:cxn ang="0">
                <a:pos x="104" y="46"/>
              </a:cxn>
              <a:cxn ang="0">
                <a:pos x="101" y="49"/>
              </a:cxn>
              <a:cxn ang="0">
                <a:pos x="99" y="51"/>
              </a:cxn>
              <a:cxn ang="0">
                <a:pos x="93" y="55"/>
              </a:cxn>
              <a:cxn ang="0">
                <a:pos x="90" y="57"/>
              </a:cxn>
              <a:cxn ang="0">
                <a:pos x="84" y="60"/>
              </a:cxn>
              <a:cxn ang="0">
                <a:pos x="79" y="62"/>
              </a:cxn>
              <a:cxn ang="0">
                <a:pos x="70" y="64"/>
              </a:cxn>
              <a:cxn ang="0">
                <a:pos x="65" y="64"/>
              </a:cxn>
              <a:cxn ang="0">
                <a:pos x="59" y="66"/>
              </a:cxn>
              <a:cxn ang="0">
                <a:pos x="51" y="66"/>
              </a:cxn>
              <a:cxn ang="0">
                <a:pos x="45" y="64"/>
              </a:cxn>
              <a:cxn ang="0">
                <a:pos x="39" y="64"/>
              </a:cxn>
              <a:cxn ang="0">
                <a:pos x="34" y="62"/>
              </a:cxn>
              <a:cxn ang="0">
                <a:pos x="25" y="60"/>
              </a:cxn>
              <a:cxn ang="0">
                <a:pos x="20" y="57"/>
              </a:cxn>
              <a:cxn ang="0">
                <a:pos x="17" y="55"/>
              </a:cxn>
              <a:cxn ang="0">
                <a:pos x="11" y="51"/>
              </a:cxn>
              <a:cxn ang="0">
                <a:pos x="8" y="49"/>
              </a:cxn>
              <a:cxn ang="0">
                <a:pos x="6" y="46"/>
              </a:cxn>
              <a:cxn ang="0">
                <a:pos x="3" y="42"/>
              </a:cxn>
              <a:cxn ang="0">
                <a:pos x="3" y="38"/>
              </a:cxn>
              <a:cxn ang="0">
                <a:pos x="0" y="33"/>
              </a:cxn>
            </a:cxnLst>
            <a:rect l="0" t="0" r="r" b="b"/>
            <a:pathLst>
              <a:path w="110" h="66">
                <a:moveTo>
                  <a:pt x="0" y="33"/>
                </a:moveTo>
                <a:lnTo>
                  <a:pt x="0" y="31"/>
                </a:lnTo>
                <a:lnTo>
                  <a:pt x="0" y="29"/>
                </a:lnTo>
                <a:lnTo>
                  <a:pt x="0" y="29"/>
                </a:lnTo>
                <a:lnTo>
                  <a:pt x="0" y="29"/>
                </a:lnTo>
                <a:lnTo>
                  <a:pt x="0" y="27"/>
                </a:lnTo>
                <a:lnTo>
                  <a:pt x="3" y="27"/>
                </a:lnTo>
                <a:lnTo>
                  <a:pt x="3" y="25"/>
                </a:lnTo>
                <a:lnTo>
                  <a:pt x="3" y="25"/>
                </a:lnTo>
                <a:lnTo>
                  <a:pt x="3" y="24"/>
                </a:lnTo>
                <a:lnTo>
                  <a:pt x="3" y="24"/>
                </a:lnTo>
                <a:lnTo>
                  <a:pt x="3" y="22"/>
                </a:lnTo>
                <a:lnTo>
                  <a:pt x="3" y="22"/>
                </a:lnTo>
                <a:lnTo>
                  <a:pt x="3" y="22"/>
                </a:lnTo>
                <a:lnTo>
                  <a:pt x="6" y="20"/>
                </a:lnTo>
                <a:lnTo>
                  <a:pt x="6" y="20"/>
                </a:lnTo>
                <a:lnTo>
                  <a:pt x="6" y="20"/>
                </a:lnTo>
                <a:lnTo>
                  <a:pt x="6" y="18"/>
                </a:lnTo>
                <a:lnTo>
                  <a:pt x="6" y="18"/>
                </a:lnTo>
                <a:lnTo>
                  <a:pt x="8" y="16"/>
                </a:lnTo>
                <a:lnTo>
                  <a:pt x="8" y="16"/>
                </a:lnTo>
                <a:lnTo>
                  <a:pt x="8" y="16"/>
                </a:lnTo>
                <a:lnTo>
                  <a:pt x="8" y="14"/>
                </a:lnTo>
                <a:lnTo>
                  <a:pt x="11" y="14"/>
                </a:lnTo>
                <a:lnTo>
                  <a:pt x="11" y="14"/>
                </a:lnTo>
                <a:lnTo>
                  <a:pt x="11" y="13"/>
                </a:lnTo>
                <a:lnTo>
                  <a:pt x="11" y="13"/>
                </a:lnTo>
                <a:lnTo>
                  <a:pt x="14" y="11"/>
                </a:lnTo>
                <a:lnTo>
                  <a:pt x="14" y="11"/>
                </a:lnTo>
                <a:lnTo>
                  <a:pt x="14" y="11"/>
                </a:lnTo>
                <a:lnTo>
                  <a:pt x="17" y="9"/>
                </a:lnTo>
                <a:lnTo>
                  <a:pt x="17" y="9"/>
                </a:lnTo>
                <a:lnTo>
                  <a:pt x="17" y="9"/>
                </a:lnTo>
                <a:lnTo>
                  <a:pt x="17" y="7"/>
                </a:lnTo>
                <a:lnTo>
                  <a:pt x="20" y="7"/>
                </a:lnTo>
                <a:lnTo>
                  <a:pt x="20" y="7"/>
                </a:lnTo>
                <a:lnTo>
                  <a:pt x="20" y="7"/>
                </a:lnTo>
                <a:lnTo>
                  <a:pt x="22" y="5"/>
                </a:lnTo>
                <a:lnTo>
                  <a:pt x="22" y="5"/>
                </a:lnTo>
                <a:lnTo>
                  <a:pt x="25" y="5"/>
                </a:lnTo>
                <a:lnTo>
                  <a:pt x="25" y="5"/>
                </a:lnTo>
                <a:lnTo>
                  <a:pt x="25" y="3"/>
                </a:lnTo>
                <a:lnTo>
                  <a:pt x="28" y="3"/>
                </a:lnTo>
                <a:lnTo>
                  <a:pt x="28" y="3"/>
                </a:lnTo>
                <a:lnTo>
                  <a:pt x="28" y="3"/>
                </a:lnTo>
                <a:lnTo>
                  <a:pt x="31" y="3"/>
                </a:lnTo>
                <a:lnTo>
                  <a:pt x="34"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51" y="0"/>
                </a:lnTo>
                <a:lnTo>
                  <a:pt x="51" y="0"/>
                </a:lnTo>
                <a:lnTo>
                  <a:pt x="51" y="0"/>
                </a:lnTo>
                <a:lnTo>
                  <a:pt x="53" y="0"/>
                </a:lnTo>
                <a:lnTo>
                  <a:pt x="56" y="0"/>
                </a:lnTo>
                <a:lnTo>
                  <a:pt x="56" y="0"/>
                </a:lnTo>
                <a:lnTo>
                  <a:pt x="56" y="0"/>
                </a:lnTo>
                <a:lnTo>
                  <a:pt x="59" y="0"/>
                </a:lnTo>
                <a:lnTo>
                  <a:pt x="62" y="0"/>
                </a:lnTo>
                <a:lnTo>
                  <a:pt x="62"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9" y="2"/>
                </a:lnTo>
                <a:lnTo>
                  <a:pt x="79" y="3"/>
                </a:lnTo>
                <a:lnTo>
                  <a:pt x="82" y="3"/>
                </a:lnTo>
                <a:lnTo>
                  <a:pt x="82" y="3"/>
                </a:lnTo>
                <a:lnTo>
                  <a:pt x="82" y="3"/>
                </a:lnTo>
                <a:lnTo>
                  <a:pt x="84" y="3"/>
                </a:lnTo>
                <a:lnTo>
                  <a:pt x="84" y="5"/>
                </a:lnTo>
                <a:lnTo>
                  <a:pt x="84" y="5"/>
                </a:lnTo>
                <a:lnTo>
                  <a:pt x="87" y="5"/>
                </a:lnTo>
                <a:lnTo>
                  <a:pt x="87" y="5"/>
                </a:lnTo>
                <a:lnTo>
                  <a:pt x="90" y="7"/>
                </a:lnTo>
                <a:lnTo>
                  <a:pt x="90" y="7"/>
                </a:lnTo>
                <a:lnTo>
                  <a:pt x="90" y="7"/>
                </a:lnTo>
                <a:lnTo>
                  <a:pt x="93" y="7"/>
                </a:lnTo>
                <a:lnTo>
                  <a:pt x="93" y="9"/>
                </a:lnTo>
                <a:lnTo>
                  <a:pt x="93" y="9"/>
                </a:lnTo>
                <a:lnTo>
                  <a:pt x="96" y="9"/>
                </a:lnTo>
                <a:lnTo>
                  <a:pt x="96" y="11"/>
                </a:lnTo>
                <a:lnTo>
                  <a:pt x="96" y="11"/>
                </a:lnTo>
                <a:lnTo>
                  <a:pt x="96" y="11"/>
                </a:lnTo>
                <a:lnTo>
                  <a:pt x="99" y="13"/>
                </a:lnTo>
                <a:lnTo>
                  <a:pt x="99" y="13"/>
                </a:lnTo>
                <a:lnTo>
                  <a:pt x="99" y="14"/>
                </a:lnTo>
                <a:lnTo>
                  <a:pt x="99" y="14"/>
                </a:lnTo>
                <a:lnTo>
                  <a:pt x="101" y="14"/>
                </a:lnTo>
                <a:lnTo>
                  <a:pt x="101" y="16"/>
                </a:lnTo>
                <a:lnTo>
                  <a:pt x="101" y="16"/>
                </a:lnTo>
                <a:lnTo>
                  <a:pt x="101" y="16"/>
                </a:lnTo>
                <a:lnTo>
                  <a:pt x="104" y="18"/>
                </a:lnTo>
                <a:lnTo>
                  <a:pt x="104" y="18"/>
                </a:lnTo>
                <a:lnTo>
                  <a:pt x="104" y="20"/>
                </a:lnTo>
                <a:lnTo>
                  <a:pt x="104" y="20"/>
                </a:lnTo>
                <a:lnTo>
                  <a:pt x="107" y="20"/>
                </a:lnTo>
                <a:lnTo>
                  <a:pt x="107" y="22"/>
                </a:lnTo>
                <a:lnTo>
                  <a:pt x="107" y="22"/>
                </a:lnTo>
                <a:lnTo>
                  <a:pt x="107" y="22"/>
                </a:lnTo>
                <a:lnTo>
                  <a:pt x="107" y="24"/>
                </a:lnTo>
                <a:lnTo>
                  <a:pt x="107" y="24"/>
                </a:lnTo>
                <a:lnTo>
                  <a:pt x="107" y="25"/>
                </a:lnTo>
                <a:lnTo>
                  <a:pt x="107" y="25"/>
                </a:lnTo>
                <a:lnTo>
                  <a:pt x="110" y="27"/>
                </a:lnTo>
                <a:lnTo>
                  <a:pt x="110" y="27"/>
                </a:lnTo>
                <a:lnTo>
                  <a:pt x="110" y="29"/>
                </a:lnTo>
                <a:lnTo>
                  <a:pt x="110" y="29"/>
                </a:lnTo>
                <a:lnTo>
                  <a:pt x="110" y="29"/>
                </a:lnTo>
                <a:lnTo>
                  <a:pt x="110" y="31"/>
                </a:lnTo>
                <a:lnTo>
                  <a:pt x="110" y="33"/>
                </a:lnTo>
                <a:lnTo>
                  <a:pt x="110" y="33"/>
                </a:lnTo>
                <a:lnTo>
                  <a:pt x="110" y="33"/>
                </a:lnTo>
                <a:lnTo>
                  <a:pt x="110" y="35"/>
                </a:lnTo>
                <a:lnTo>
                  <a:pt x="110" y="35"/>
                </a:lnTo>
                <a:lnTo>
                  <a:pt x="110" y="35"/>
                </a:lnTo>
                <a:lnTo>
                  <a:pt x="110" y="36"/>
                </a:lnTo>
                <a:lnTo>
                  <a:pt x="110" y="38"/>
                </a:lnTo>
                <a:lnTo>
                  <a:pt x="107" y="38"/>
                </a:lnTo>
                <a:lnTo>
                  <a:pt x="107" y="38"/>
                </a:lnTo>
                <a:lnTo>
                  <a:pt x="107" y="40"/>
                </a:lnTo>
                <a:lnTo>
                  <a:pt x="107" y="40"/>
                </a:lnTo>
                <a:lnTo>
                  <a:pt x="107" y="42"/>
                </a:lnTo>
                <a:lnTo>
                  <a:pt x="107" y="42"/>
                </a:lnTo>
                <a:lnTo>
                  <a:pt x="107" y="42"/>
                </a:lnTo>
                <a:lnTo>
                  <a:pt x="107" y="44"/>
                </a:lnTo>
                <a:lnTo>
                  <a:pt x="104" y="46"/>
                </a:lnTo>
                <a:lnTo>
                  <a:pt x="104" y="46"/>
                </a:lnTo>
                <a:lnTo>
                  <a:pt x="104" y="46"/>
                </a:lnTo>
                <a:lnTo>
                  <a:pt x="104" y="47"/>
                </a:lnTo>
                <a:lnTo>
                  <a:pt x="101" y="47"/>
                </a:lnTo>
                <a:lnTo>
                  <a:pt x="101" y="47"/>
                </a:lnTo>
                <a:lnTo>
                  <a:pt x="101" y="49"/>
                </a:lnTo>
                <a:lnTo>
                  <a:pt x="101" y="49"/>
                </a:lnTo>
                <a:lnTo>
                  <a:pt x="99" y="51"/>
                </a:lnTo>
                <a:lnTo>
                  <a:pt x="99" y="51"/>
                </a:lnTo>
                <a:lnTo>
                  <a:pt x="99" y="51"/>
                </a:lnTo>
                <a:lnTo>
                  <a:pt x="99" y="51"/>
                </a:lnTo>
                <a:lnTo>
                  <a:pt x="96" y="53"/>
                </a:lnTo>
                <a:lnTo>
                  <a:pt x="96" y="53"/>
                </a:lnTo>
                <a:lnTo>
                  <a:pt x="96" y="53"/>
                </a:lnTo>
                <a:lnTo>
                  <a:pt x="96" y="55"/>
                </a:lnTo>
                <a:lnTo>
                  <a:pt x="93" y="55"/>
                </a:lnTo>
                <a:lnTo>
                  <a:pt x="93" y="55"/>
                </a:lnTo>
                <a:lnTo>
                  <a:pt x="93" y="57"/>
                </a:lnTo>
                <a:lnTo>
                  <a:pt x="90" y="57"/>
                </a:lnTo>
                <a:lnTo>
                  <a:pt x="90" y="57"/>
                </a:lnTo>
                <a:lnTo>
                  <a:pt x="90" y="57"/>
                </a:lnTo>
                <a:lnTo>
                  <a:pt x="87" y="58"/>
                </a:lnTo>
                <a:lnTo>
                  <a:pt x="87" y="58"/>
                </a:lnTo>
                <a:lnTo>
                  <a:pt x="84" y="58"/>
                </a:lnTo>
                <a:lnTo>
                  <a:pt x="84" y="58"/>
                </a:lnTo>
                <a:lnTo>
                  <a:pt x="84" y="60"/>
                </a:lnTo>
                <a:lnTo>
                  <a:pt x="82" y="60"/>
                </a:lnTo>
                <a:lnTo>
                  <a:pt x="82" y="60"/>
                </a:lnTo>
                <a:lnTo>
                  <a:pt x="82" y="60"/>
                </a:lnTo>
                <a:lnTo>
                  <a:pt x="79" y="62"/>
                </a:lnTo>
                <a:lnTo>
                  <a:pt x="79" y="62"/>
                </a:lnTo>
                <a:lnTo>
                  <a:pt x="76" y="62"/>
                </a:lnTo>
                <a:lnTo>
                  <a:pt x="76" y="62"/>
                </a:lnTo>
                <a:lnTo>
                  <a:pt x="73" y="62"/>
                </a:lnTo>
                <a:lnTo>
                  <a:pt x="73" y="64"/>
                </a:lnTo>
                <a:lnTo>
                  <a:pt x="70" y="64"/>
                </a:lnTo>
                <a:lnTo>
                  <a:pt x="70" y="64"/>
                </a:lnTo>
                <a:lnTo>
                  <a:pt x="70" y="64"/>
                </a:lnTo>
                <a:lnTo>
                  <a:pt x="68" y="64"/>
                </a:lnTo>
                <a:lnTo>
                  <a:pt x="65" y="64"/>
                </a:lnTo>
                <a:lnTo>
                  <a:pt x="65" y="64"/>
                </a:lnTo>
                <a:lnTo>
                  <a:pt x="65" y="64"/>
                </a:lnTo>
                <a:lnTo>
                  <a:pt x="62" y="64"/>
                </a:lnTo>
                <a:lnTo>
                  <a:pt x="62" y="64"/>
                </a:lnTo>
                <a:lnTo>
                  <a:pt x="62" y="64"/>
                </a:lnTo>
                <a:lnTo>
                  <a:pt x="59" y="66"/>
                </a:lnTo>
                <a:lnTo>
                  <a:pt x="56" y="66"/>
                </a:lnTo>
                <a:lnTo>
                  <a:pt x="56" y="66"/>
                </a:lnTo>
                <a:lnTo>
                  <a:pt x="56" y="66"/>
                </a:lnTo>
                <a:lnTo>
                  <a:pt x="53" y="66"/>
                </a:lnTo>
                <a:lnTo>
                  <a:pt x="51" y="66"/>
                </a:lnTo>
                <a:lnTo>
                  <a:pt x="51" y="64"/>
                </a:lnTo>
                <a:lnTo>
                  <a:pt x="51" y="64"/>
                </a:lnTo>
                <a:lnTo>
                  <a:pt x="48" y="64"/>
                </a:lnTo>
                <a:lnTo>
                  <a:pt x="45" y="64"/>
                </a:lnTo>
                <a:lnTo>
                  <a:pt x="45" y="64"/>
                </a:lnTo>
                <a:lnTo>
                  <a:pt x="45" y="64"/>
                </a:lnTo>
                <a:lnTo>
                  <a:pt x="42" y="64"/>
                </a:lnTo>
                <a:lnTo>
                  <a:pt x="39" y="64"/>
                </a:lnTo>
                <a:lnTo>
                  <a:pt x="39" y="64"/>
                </a:lnTo>
                <a:lnTo>
                  <a:pt x="39" y="64"/>
                </a:lnTo>
                <a:lnTo>
                  <a:pt x="37" y="64"/>
                </a:lnTo>
                <a:lnTo>
                  <a:pt x="37" y="62"/>
                </a:lnTo>
                <a:lnTo>
                  <a:pt x="34" y="62"/>
                </a:lnTo>
                <a:lnTo>
                  <a:pt x="34" y="62"/>
                </a:lnTo>
                <a:lnTo>
                  <a:pt x="34" y="62"/>
                </a:lnTo>
                <a:lnTo>
                  <a:pt x="31" y="62"/>
                </a:lnTo>
                <a:lnTo>
                  <a:pt x="28" y="60"/>
                </a:lnTo>
                <a:lnTo>
                  <a:pt x="28" y="60"/>
                </a:lnTo>
                <a:lnTo>
                  <a:pt x="28" y="60"/>
                </a:lnTo>
                <a:lnTo>
                  <a:pt x="25" y="60"/>
                </a:lnTo>
                <a:lnTo>
                  <a:pt x="25" y="58"/>
                </a:lnTo>
                <a:lnTo>
                  <a:pt x="25" y="58"/>
                </a:lnTo>
                <a:lnTo>
                  <a:pt x="22" y="58"/>
                </a:lnTo>
                <a:lnTo>
                  <a:pt x="22" y="58"/>
                </a:lnTo>
                <a:lnTo>
                  <a:pt x="20" y="57"/>
                </a:lnTo>
                <a:lnTo>
                  <a:pt x="20" y="57"/>
                </a:lnTo>
                <a:lnTo>
                  <a:pt x="20" y="57"/>
                </a:lnTo>
                <a:lnTo>
                  <a:pt x="17" y="57"/>
                </a:lnTo>
                <a:lnTo>
                  <a:pt x="17" y="55"/>
                </a:lnTo>
                <a:lnTo>
                  <a:pt x="17" y="55"/>
                </a:lnTo>
                <a:lnTo>
                  <a:pt x="17" y="55"/>
                </a:lnTo>
                <a:lnTo>
                  <a:pt x="14" y="53"/>
                </a:lnTo>
                <a:lnTo>
                  <a:pt x="14" y="53"/>
                </a:lnTo>
                <a:lnTo>
                  <a:pt x="14" y="53"/>
                </a:lnTo>
                <a:lnTo>
                  <a:pt x="11" y="51"/>
                </a:lnTo>
                <a:lnTo>
                  <a:pt x="11" y="51"/>
                </a:lnTo>
                <a:lnTo>
                  <a:pt x="11" y="51"/>
                </a:lnTo>
                <a:lnTo>
                  <a:pt x="11" y="51"/>
                </a:lnTo>
                <a:lnTo>
                  <a:pt x="8" y="49"/>
                </a:lnTo>
                <a:lnTo>
                  <a:pt x="8" y="49"/>
                </a:lnTo>
                <a:lnTo>
                  <a:pt x="8" y="47"/>
                </a:lnTo>
                <a:lnTo>
                  <a:pt x="8" y="47"/>
                </a:lnTo>
                <a:lnTo>
                  <a:pt x="6" y="47"/>
                </a:lnTo>
                <a:lnTo>
                  <a:pt x="6" y="46"/>
                </a:lnTo>
                <a:lnTo>
                  <a:pt x="6" y="46"/>
                </a:lnTo>
                <a:lnTo>
                  <a:pt x="6" y="46"/>
                </a:lnTo>
                <a:lnTo>
                  <a:pt x="6" y="44"/>
                </a:lnTo>
                <a:lnTo>
                  <a:pt x="3" y="42"/>
                </a:lnTo>
                <a:lnTo>
                  <a:pt x="3" y="42"/>
                </a:lnTo>
                <a:lnTo>
                  <a:pt x="3" y="42"/>
                </a:lnTo>
                <a:lnTo>
                  <a:pt x="3" y="40"/>
                </a:lnTo>
                <a:lnTo>
                  <a:pt x="3" y="40"/>
                </a:lnTo>
                <a:lnTo>
                  <a:pt x="3" y="38"/>
                </a:lnTo>
                <a:lnTo>
                  <a:pt x="3" y="38"/>
                </a:lnTo>
                <a:lnTo>
                  <a:pt x="3" y="38"/>
                </a:lnTo>
                <a:lnTo>
                  <a:pt x="0" y="36"/>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8" name="Freeform 322"/>
          <p:cNvSpPr/>
          <p:nvPr/>
        </p:nvSpPr>
        <p:spPr bwMode="auto">
          <a:xfrm>
            <a:off x="6675635" y="4405379"/>
            <a:ext cx="146770" cy="98496"/>
          </a:xfrm>
          <a:custGeom>
            <a:avLst/>
            <a:gdLst/>
            <a:ahLst/>
            <a:cxnLst>
              <a:cxn ang="0">
                <a:pos x="0" y="30"/>
              </a:cxn>
              <a:cxn ang="0">
                <a:pos x="3" y="26"/>
              </a:cxn>
              <a:cxn ang="0">
                <a:pos x="6" y="22"/>
              </a:cxn>
              <a:cxn ang="0">
                <a:pos x="8" y="19"/>
              </a:cxn>
              <a:cxn ang="0">
                <a:pos x="11" y="15"/>
              </a:cxn>
              <a:cxn ang="0">
                <a:pos x="14" y="11"/>
              </a:cxn>
              <a:cxn ang="0">
                <a:pos x="20" y="9"/>
              </a:cxn>
              <a:cxn ang="0">
                <a:pos x="25" y="6"/>
              </a:cxn>
              <a:cxn ang="0">
                <a:pos x="28" y="4"/>
              </a:cxn>
              <a:cxn ang="0">
                <a:pos x="37" y="2"/>
              </a:cxn>
              <a:cxn ang="0">
                <a:pos x="42" y="2"/>
              </a:cxn>
              <a:cxn ang="0">
                <a:pos x="51" y="0"/>
              </a:cxn>
              <a:cxn ang="0">
                <a:pos x="56" y="0"/>
              </a:cxn>
              <a:cxn ang="0">
                <a:pos x="62" y="0"/>
              </a:cxn>
              <a:cxn ang="0">
                <a:pos x="70" y="2"/>
              </a:cxn>
              <a:cxn ang="0">
                <a:pos x="76" y="4"/>
              </a:cxn>
              <a:cxn ang="0">
                <a:pos x="82" y="4"/>
              </a:cxn>
              <a:cxn ang="0">
                <a:pos x="87" y="8"/>
              </a:cxn>
              <a:cxn ang="0">
                <a:pos x="93" y="9"/>
              </a:cxn>
              <a:cxn ang="0">
                <a:pos x="96" y="13"/>
              </a:cxn>
              <a:cxn ang="0">
                <a:pos x="99" y="15"/>
              </a:cxn>
              <a:cxn ang="0">
                <a:pos x="104" y="19"/>
              </a:cxn>
              <a:cxn ang="0">
                <a:pos x="107" y="22"/>
              </a:cxn>
              <a:cxn ang="0">
                <a:pos x="107" y="28"/>
              </a:cxn>
              <a:cxn ang="0">
                <a:pos x="110" y="30"/>
              </a:cxn>
              <a:cxn ang="0">
                <a:pos x="110" y="35"/>
              </a:cxn>
              <a:cxn ang="0">
                <a:pos x="110" y="39"/>
              </a:cxn>
              <a:cxn ang="0">
                <a:pos x="107" y="44"/>
              </a:cxn>
              <a:cxn ang="0">
                <a:pos x="104" y="46"/>
              </a:cxn>
              <a:cxn ang="0">
                <a:pos x="101" y="50"/>
              </a:cxn>
              <a:cxn ang="0">
                <a:pos x="99" y="53"/>
              </a:cxn>
              <a:cxn ang="0">
                <a:pos x="93" y="57"/>
              </a:cxn>
              <a:cxn ang="0">
                <a:pos x="90" y="59"/>
              </a:cxn>
              <a:cxn ang="0">
                <a:pos x="84" y="61"/>
              </a:cxn>
              <a:cxn ang="0">
                <a:pos x="79" y="64"/>
              </a:cxn>
              <a:cxn ang="0">
                <a:pos x="70" y="64"/>
              </a:cxn>
              <a:cxn ang="0">
                <a:pos x="65" y="66"/>
              </a:cxn>
              <a:cxn ang="0">
                <a:pos x="59" y="66"/>
              </a:cxn>
              <a:cxn ang="0">
                <a:pos x="51" y="66"/>
              </a:cxn>
              <a:cxn ang="0">
                <a:pos x="45" y="66"/>
              </a:cxn>
              <a:cxn ang="0">
                <a:pos x="39" y="64"/>
              </a:cxn>
              <a:cxn ang="0">
                <a:pos x="34" y="64"/>
              </a:cxn>
              <a:cxn ang="0">
                <a:pos x="25" y="61"/>
              </a:cxn>
              <a:cxn ang="0">
                <a:pos x="20" y="59"/>
              </a:cxn>
              <a:cxn ang="0">
                <a:pos x="17" y="57"/>
              </a:cxn>
              <a:cxn ang="0">
                <a:pos x="11" y="53"/>
              </a:cxn>
              <a:cxn ang="0">
                <a:pos x="8" y="50"/>
              </a:cxn>
              <a:cxn ang="0">
                <a:pos x="6" y="46"/>
              </a:cxn>
              <a:cxn ang="0">
                <a:pos x="3" y="44"/>
              </a:cxn>
              <a:cxn ang="0">
                <a:pos x="3" y="39"/>
              </a:cxn>
              <a:cxn ang="0">
                <a:pos x="0" y="35"/>
              </a:cxn>
            </a:cxnLst>
            <a:rect l="0" t="0" r="r" b="b"/>
            <a:pathLst>
              <a:path w="110" h="66">
                <a:moveTo>
                  <a:pt x="0" y="33"/>
                </a:moveTo>
                <a:lnTo>
                  <a:pt x="0" y="33"/>
                </a:lnTo>
                <a:lnTo>
                  <a:pt x="0" y="31"/>
                </a:lnTo>
                <a:lnTo>
                  <a:pt x="0" y="30"/>
                </a:lnTo>
                <a:lnTo>
                  <a:pt x="0" y="30"/>
                </a:lnTo>
                <a:lnTo>
                  <a:pt x="0" y="30"/>
                </a:lnTo>
                <a:lnTo>
                  <a:pt x="3" y="28"/>
                </a:lnTo>
                <a:lnTo>
                  <a:pt x="3" y="28"/>
                </a:lnTo>
                <a:lnTo>
                  <a:pt x="3" y="28"/>
                </a:lnTo>
                <a:lnTo>
                  <a:pt x="3" y="26"/>
                </a:lnTo>
                <a:lnTo>
                  <a:pt x="3" y="24"/>
                </a:lnTo>
                <a:lnTo>
                  <a:pt x="3" y="24"/>
                </a:lnTo>
                <a:lnTo>
                  <a:pt x="3" y="24"/>
                </a:lnTo>
                <a:lnTo>
                  <a:pt x="3" y="22"/>
                </a:lnTo>
                <a:lnTo>
                  <a:pt x="6" y="22"/>
                </a:lnTo>
                <a:lnTo>
                  <a:pt x="6" y="20"/>
                </a:lnTo>
                <a:lnTo>
                  <a:pt x="6" y="20"/>
                </a:lnTo>
                <a:lnTo>
                  <a:pt x="6" y="20"/>
                </a:lnTo>
                <a:lnTo>
                  <a:pt x="6" y="19"/>
                </a:lnTo>
                <a:lnTo>
                  <a:pt x="8" y="19"/>
                </a:lnTo>
                <a:lnTo>
                  <a:pt x="8" y="19"/>
                </a:lnTo>
                <a:lnTo>
                  <a:pt x="8" y="17"/>
                </a:lnTo>
                <a:lnTo>
                  <a:pt x="8" y="17"/>
                </a:lnTo>
                <a:lnTo>
                  <a:pt x="11" y="15"/>
                </a:lnTo>
                <a:lnTo>
                  <a:pt x="11" y="15"/>
                </a:lnTo>
                <a:lnTo>
                  <a:pt x="11" y="15"/>
                </a:lnTo>
                <a:lnTo>
                  <a:pt x="11" y="13"/>
                </a:lnTo>
                <a:lnTo>
                  <a:pt x="14" y="13"/>
                </a:lnTo>
                <a:lnTo>
                  <a:pt x="14" y="13"/>
                </a:lnTo>
                <a:lnTo>
                  <a:pt x="14" y="11"/>
                </a:lnTo>
                <a:lnTo>
                  <a:pt x="17" y="11"/>
                </a:lnTo>
                <a:lnTo>
                  <a:pt x="17" y="11"/>
                </a:lnTo>
                <a:lnTo>
                  <a:pt x="17" y="11"/>
                </a:lnTo>
                <a:lnTo>
                  <a:pt x="17" y="9"/>
                </a:lnTo>
                <a:lnTo>
                  <a:pt x="20" y="9"/>
                </a:lnTo>
                <a:lnTo>
                  <a:pt x="20" y="8"/>
                </a:lnTo>
                <a:lnTo>
                  <a:pt x="20" y="8"/>
                </a:lnTo>
                <a:lnTo>
                  <a:pt x="22" y="8"/>
                </a:lnTo>
                <a:lnTo>
                  <a:pt x="22" y="8"/>
                </a:lnTo>
                <a:lnTo>
                  <a:pt x="25" y="6"/>
                </a:lnTo>
                <a:lnTo>
                  <a:pt x="25" y="6"/>
                </a:lnTo>
                <a:lnTo>
                  <a:pt x="25" y="6"/>
                </a:lnTo>
                <a:lnTo>
                  <a:pt x="28" y="6"/>
                </a:lnTo>
                <a:lnTo>
                  <a:pt x="28" y="4"/>
                </a:lnTo>
                <a:lnTo>
                  <a:pt x="28" y="4"/>
                </a:lnTo>
                <a:lnTo>
                  <a:pt x="31" y="4"/>
                </a:lnTo>
                <a:lnTo>
                  <a:pt x="34" y="4"/>
                </a:lnTo>
                <a:lnTo>
                  <a:pt x="34" y="4"/>
                </a:lnTo>
                <a:lnTo>
                  <a:pt x="34" y="4"/>
                </a:lnTo>
                <a:lnTo>
                  <a:pt x="37" y="2"/>
                </a:lnTo>
                <a:lnTo>
                  <a:pt x="37" y="2"/>
                </a:lnTo>
                <a:lnTo>
                  <a:pt x="39" y="2"/>
                </a:lnTo>
                <a:lnTo>
                  <a:pt x="39" y="2"/>
                </a:lnTo>
                <a:lnTo>
                  <a:pt x="39" y="2"/>
                </a:lnTo>
                <a:lnTo>
                  <a:pt x="42" y="2"/>
                </a:lnTo>
                <a:lnTo>
                  <a:pt x="45" y="2"/>
                </a:lnTo>
                <a:lnTo>
                  <a:pt x="45" y="2"/>
                </a:lnTo>
                <a:lnTo>
                  <a:pt x="45" y="2"/>
                </a:lnTo>
                <a:lnTo>
                  <a:pt x="48" y="0"/>
                </a:lnTo>
                <a:lnTo>
                  <a:pt x="51" y="0"/>
                </a:lnTo>
                <a:lnTo>
                  <a:pt x="51" y="0"/>
                </a:lnTo>
                <a:lnTo>
                  <a:pt x="51" y="0"/>
                </a:lnTo>
                <a:lnTo>
                  <a:pt x="53" y="0"/>
                </a:lnTo>
                <a:lnTo>
                  <a:pt x="56" y="0"/>
                </a:lnTo>
                <a:lnTo>
                  <a:pt x="56" y="0"/>
                </a:lnTo>
                <a:lnTo>
                  <a:pt x="56" y="0"/>
                </a:lnTo>
                <a:lnTo>
                  <a:pt x="59" y="0"/>
                </a:lnTo>
                <a:lnTo>
                  <a:pt x="62" y="0"/>
                </a:lnTo>
                <a:lnTo>
                  <a:pt x="62" y="0"/>
                </a:lnTo>
                <a:lnTo>
                  <a:pt x="62" y="0"/>
                </a:lnTo>
                <a:lnTo>
                  <a:pt x="65" y="2"/>
                </a:lnTo>
                <a:lnTo>
                  <a:pt x="65" y="2"/>
                </a:lnTo>
                <a:lnTo>
                  <a:pt x="65" y="2"/>
                </a:lnTo>
                <a:lnTo>
                  <a:pt x="68" y="2"/>
                </a:lnTo>
                <a:lnTo>
                  <a:pt x="70" y="2"/>
                </a:lnTo>
                <a:lnTo>
                  <a:pt x="70" y="2"/>
                </a:lnTo>
                <a:lnTo>
                  <a:pt x="70" y="2"/>
                </a:lnTo>
                <a:lnTo>
                  <a:pt x="73" y="2"/>
                </a:lnTo>
                <a:lnTo>
                  <a:pt x="73" y="2"/>
                </a:lnTo>
                <a:lnTo>
                  <a:pt x="76" y="4"/>
                </a:lnTo>
                <a:lnTo>
                  <a:pt x="76" y="4"/>
                </a:lnTo>
                <a:lnTo>
                  <a:pt x="79" y="4"/>
                </a:lnTo>
                <a:lnTo>
                  <a:pt x="79" y="4"/>
                </a:lnTo>
                <a:lnTo>
                  <a:pt x="82" y="4"/>
                </a:lnTo>
                <a:lnTo>
                  <a:pt x="82" y="4"/>
                </a:lnTo>
                <a:lnTo>
                  <a:pt x="82" y="6"/>
                </a:lnTo>
                <a:lnTo>
                  <a:pt x="84" y="6"/>
                </a:lnTo>
                <a:lnTo>
                  <a:pt x="84" y="6"/>
                </a:lnTo>
                <a:lnTo>
                  <a:pt x="84" y="6"/>
                </a:lnTo>
                <a:lnTo>
                  <a:pt x="87" y="8"/>
                </a:lnTo>
                <a:lnTo>
                  <a:pt x="87" y="8"/>
                </a:lnTo>
                <a:lnTo>
                  <a:pt x="90" y="8"/>
                </a:lnTo>
                <a:lnTo>
                  <a:pt x="90" y="8"/>
                </a:lnTo>
                <a:lnTo>
                  <a:pt x="90" y="9"/>
                </a:lnTo>
                <a:lnTo>
                  <a:pt x="93" y="9"/>
                </a:lnTo>
                <a:lnTo>
                  <a:pt x="93" y="11"/>
                </a:lnTo>
                <a:lnTo>
                  <a:pt x="93" y="11"/>
                </a:lnTo>
                <a:lnTo>
                  <a:pt x="96" y="11"/>
                </a:lnTo>
                <a:lnTo>
                  <a:pt x="96" y="11"/>
                </a:lnTo>
                <a:lnTo>
                  <a:pt x="96" y="13"/>
                </a:lnTo>
                <a:lnTo>
                  <a:pt x="96" y="13"/>
                </a:lnTo>
                <a:lnTo>
                  <a:pt x="99" y="13"/>
                </a:lnTo>
                <a:lnTo>
                  <a:pt x="99" y="15"/>
                </a:lnTo>
                <a:lnTo>
                  <a:pt x="99" y="15"/>
                </a:lnTo>
                <a:lnTo>
                  <a:pt x="99" y="15"/>
                </a:lnTo>
                <a:lnTo>
                  <a:pt x="101" y="17"/>
                </a:lnTo>
                <a:lnTo>
                  <a:pt x="101" y="17"/>
                </a:lnTo>
                <a:lnTo>
                  <a:pt x="101" y="19"/>
                </a:lnTo>
                <a:lnTo>
                  <a:pt x="101" y="19"/>
                </a:lnTo>
                <a:lnTo>
                  <a:pt x="104" y="19"/>
                </a:lnTo>
                <a:lnTo>
                  <a:pt x="104" y="20"/>
                </a:lnTo>
                <a:lnTo>
                  <a:pt x="104" y="20"/>
                </a:lnTo>
                <a:lnTo>
                  <a:pt x="104" y="20"/>
                </a:lnTo>
                <a:lnTo>
                  <a:pt x="107" y="22"/>
                </a:lnTo>
                <a:lnTo>
                  <a:pt x="107" y="22"/>
                </a:lnTo>
                <a:lnTo>
                  <a:pt x="107" y="24"/>
                </a:lnTo>
                <a:lnTo>
                  <a:pt x="107" y="24"/>
                </a:lnTo>
                <a:lnTo>
                  <a:pt x="107" y="24"/>
                </a:lnTo>
                <a:lnTo>
                  <a:pt x="107" y="26"/>
                </a:lnTo>
                <a:lnTo>
                  <a:pt x="107" y="28"/>
                </a:lnTo>
                <a:lnTo>
                  <a:pt x="107" y="28"/>
                </a:lnTo>
                <a:lnTo>
                  <a:pt x="110" y="28"/>
                </a:lnTo>
                <a:lnTo>
                  <a:pt x="110" y="30"/>
                </a:lnTo>
                <a:lnTo>
                  <a:pt x="110" y="30"/>
                </a:lnTo>
                <a:lnTo>
                  <a:pt x="110" y="30"/>
                </a:lnTo>
                <a:lnTo>
                  <a:pt x="110" y="31"/>
                </a:lnTo>
                <a:lnTo>
                  <a:pt x="110" y="33"/>
                </a:lnTo>
                <a:lnTo>
                  <a:pt x="110" y="33"/>
                </a:lnTo>
                <a:lnTo>
                  <a:pt x="110" y="33"/>
                </a:lnTo>
                <a:lnTo>
                  <a:pt x="110" y="35"/>
                </a:lnTo>
                <a:lnTo>
                  <a:pt x="110" y="35"/>
                </a:lnTo>
                <a:lnTo>
                  <a:pt x="110" y="37"/>
                </a:lnTo>
                <a:lnTo>
                  <a:pt x="110" y="37"/>
                </a:lnTo>
                <a:lnTo>
                  <a:pt x="110" y="39"/>
                </a:lnTo>
                <a:lnTo>
                  <a:pt x="110" y="39"/>
                </a:lnTo>
                <a:lnTo>
                  <a:pt x="107" y="41"/>
                </a:lnTo>
                <a:lnTo>
                  <a:pt x="107" y="41"/>
                </a:lnTo>
                <a:lnTo>
                  <a:pt x="107" y="41"/>
                </a:lnTo>
                <a:lnTo>
                  <a:pt x="107" y="42"/>
                </a:lnTo>
                <a:lnTo>
                  <a:pt x="107" y="44"/>
                </a:lnTo>
                <a:lnTo>
                  <a:pt x="107" y="44"/>
                </a:lnTo>
                <a:lnTo>
                  <a:pt x="107" y="44"/>
                </a:lnTo>
                <a:lnTo>
                  <a:pt x="107" y="46"/>
                </a:lnTo>
                <a:lnTo>
                  <a:pt x="104" y="46"/>
                </a:lnTo>
                <a:lnTo>
                  <a:pt x="104" y="46"/>
                </a:lnTo>
                <a:lnTo>
                  <a:pt x="104" y="48"/>
                </a:lnTo>
                <a:lnTo>
                  <a:pt x="104" y="48"/>
                </a:lnTo>
                <a:lnTo>
                  <a:pt x="101" y="50"/>
                </a:lnTo>
                <a:lnTo>
                  <a:pt x="101" y="50"/>
                </a:lnTo>
                <a:lnTo>
                  <a:pt x="101" y="50"/>
                </a:lnTo>
                <a:lnTo>
                  <a:pt x="101" y="52"/>
                </a:lnTo>
                <a:lnTo>
                  <a:pt x="99" y="52"/>
                </a:lnTo>
                <a:lnTo>
                  <a:pt x="99" y="52"/>
                </a:lnTo>
                <a:lnTo>
                  <a:pt x="99" y="53"/>
                </a:lnTo>
                <a:lnTo>
                  <a:pt x="99" y="53"/>
                </a:lnTo>
                <a:lnTo>
                  <a:pt x="96" y="55"/>
                </a:lnTo>
                <a:lnTo>
                  <a:pt x="96" y="55"/>
                </a:lnTo>
                <a:lnTo>
                  <a:pt x="96" y="55"/>
                </a:lnTo>
                <a:lnTo>
                  <a:pt x="96" y="55"/>
                </a:lnTo>
                <a:lnTo>
                  <a:pt x="93" y="57"/>
                </a:lnTo>
                <a:lnTo>
                  <a:pt x="93" y="57"/>
                </a:lnTo>
                <a:lnTo>
                  <a:pt x="93" y="57"/>
                </a:lnTo>
                <a:lnTo>
                  <a:pt x="90" y="59"/>
                </a:lnTo>
                <a:lnTo>
                  <a:pt x="90" y="59"/>
                </a:lnTo>
                <a:lnTo>
                  <a:pt x="90" y="59"/>
                </a:lnTo>
                <a:lnTo>
                  <a:pt x="87" y="59"/>
                </a:lnTo>
                <a:lnTo>
                  <a:pt x="87" y="61"/>
                </a:lnTo>
                <a:lnTo>
                  <a:pt x="84" y="61"/>
                </a:lnTo>
                <a:lnTo>
                  <a:pt x="84" y="61"/>
                </a:lnTo>
                <a:lnTo>
                  <a:pt x="84" y="61"/>
                </a:lnTo>
                <a:lnTo>
                  <a:pt x="82" y="63"/>
                </a:lnTo>
                <a:lnTo>
                  <a:pt x="82" y="63"/>
                </a:lnTo>
                <a:lnTo>
                  <a:pt x="82" y="63"/>
                </a:lnTo>
                <a:lnTo>
                  <a:pt x="79" y="63"/>
                </a:lnTo>
                <a:lnTo>
                  <a:pt x="79" y="64"/>
                </a:lnTo>
                <a:lnTo>
                  <a:pt x="76" y="64"/>
                </a:lnTo>
                <a:lnTo>
                  <a:pt x="76" y="64"/>
                </a:lnTo>
                <a:lnTo>
                  <a:pt x="73" y="64"/>
                </a:lnTo>
                <a:lnTo>
                  <a:pt x="73" y="64"/>
                </a:lnTo>
                <a:lnTo>
                  <a:pt x="70" y="64"/>
                </a:lnTo>
                <a:lnTo>
                  <a:pt x="70" y="64"/>
                </a:lnTo>
                <a:lnTo>
                  <a:pt x="70" y="66"/>
                </a:lnTo>
                <a:lnTo>
                  <a:pt x="68" y="66"/>
                </a:lnTo>
                <a:lnTo>
                  <a:pt x="65" y="66"/>
                </a:lnTo>
                <a:lnTo>
                  <a:pt x="65" y="66"/>
                </a:lnTo>
                <a:lnTo>
                  <a:pt x="65" y="66"/>
                </a:lnTo>
                <a:lnTo>
                  <a:pt x="62" y="66"/>
                </a:lnTo>
                <a:lnTo>
                  <a:pt x="62" y="66"/>
                </a:lnTo>
                <a:lnTo>
                  <a:pt x="62" y="66"/>
                </a:lnTo>
                <a:lnTo>
                  <a:pt x="59" y="66"/>
                </a:lnTo>
                <a:lnTo>
                  <a:pt x="56" y="66"/>
                </a:lnTo>
                <a:lnTo>
                  <a:pt x="56" y="66"/>
                </a:lnTo>
                <a:lnTo>
                  <a:pt x="56" y="66"/>
                </a:lnTo>
                <a:lnTo>
                  <a:pt x="53" y="66"/>
                </a:lnTo>
                <a:lnTo>
                  <a:pt x="51" y="66"/>
                </a:lnTo>
                <a:lnTo>
                  <a:pt x="51" y="66"/>
                </a:lnTo>
                <a:lnTo>
                  <a:pt x="51" y="66"/>
                </a:lnTo>
                <a:lnTo>
                  <a:pt x="48" y="66"/>
                </a:lnTo>
                <a:lnTo>
                  <a:pt x="45" y="66"/>
                </a:lnTo>
                <a:lnTo>
                  <a:pt x="45" y="66"/>
                </a:lnTo>
                <a:lnTo>
                  <a:pt x="45" y="66"/>
                </a:lnTo>
                <a:lnTo>
                  <a:pt x="42" y="66"/>
                </a:lnTo>
                <a:lnTo>
                  <a:pt x="39" y="66"/>
                </a:lnTo>
                <a:lnTo>
                  <a:pt x="39" y="64"/>
                </a:lnTo>
                <a:lnTo>
                  <a:pt x="39" y="64"/>
                </a:lnTo>
                <a:lnTo>
                  <a:pt x="37" y="64"/>
                </a:lnTo>
                <a:lnTo>
                  <a:pt x="37" y="64"/>
                </a:lnTo>
                <a:lnTo>
                  <a:pt x="34" y="64"/>
                </a:lnTo>
                <a:lnTo>
                  <a:pt x="34" y="64"/>
                </a:lnTo>
                <a:lnTo>
                  <a:pt x="34" y="64"/>
                </a:lnTo>
                <a:lnTo>
                  <a:pt x="31" y="63"/>
                </a:lnTo>
                <a:lnTo>
                  <a:pt x="28" y="63"/>
                </a:lnTo>
                <a:lnTo>
                  <a:pt x="28" y="63"/>
                </a:lnTo>
                <a:lnTo>
                  <a:pt x="28" y="63"/>
                </a:lnTo>
                <a:lnTo>
                  <a:pt x="25" y="61"/>
                </a:lnTo>
                <a:lnTo>
                  <a:pt x="25" y="61"/>
                </a:lnTo>
                <a:lnTo>
                  <a:pt x="25" y="61"/>
                </a:lnTo>
                <a:lnTo>
                  <a:pt x="22" y="61"/>
                </a:lnTo>
                <a:lnTo>
                  <a:pt x="22" y="59"/>
                </a:lnTo>
                <a:lnTo>
                  <a:pt x="20" y="59"/>
                </a:lnTo>
                <a:lnTo>
                  <a:pt x="20" y="59"/>
                </a:lnTo>
                <a:lnTo>
                  <a:pt x="20" y="59"/>
                </a:lnTo>
                <a:lnTo>
                  <a:pt x="17" y="57"/>
                </a:lnTo>
                <a:lnTo>
                  <a:pt x="17" y="57"/>
                </a:lnTo>
                <a:lnTo>
                  <a:pt x="17" y="57"/>
                </a:lnTo>
                <a:lnTo>
                  <a:pt x="17" y="55"/>
                </a:lnTo>
                <a:lnTo>
                  <a:pt x="14" y="55"/>
                </a:lnTo>
                <a:lnTo>
                  <a:pt x="14" y="55"/>
                </a:lnTo>
                <a:lnTo>
                  <a:pt x="14" y="55"/>
                </a:lnTo>
                <a:lnTo>
                  <a:pt x="11" y="53"/>
                </a:lnTo>
                <a:lnTo>
                  <a:pt x="11" y="53"/>
                </a:lnTo>
                <a:lnTo>
                  <a:pt x="11" y="52"/>
                </a:lnTo>
                <a:lnTo>
                  <a:pt x="11" y="52"/>
                </a:lnTo>
                <a:lnTo>
                  <a:pt x="8" y="52"/>
                </a:lnTo>
                <a:lnTo>
                  <a:pt x="8" y="50"/>
                </a:lnTo>
                <a:lnTo>
                  <a:pt x="8" y="50"/>
                </a:lnTo>
                <a:lnTo>
                  <a:pt x="8" y="50"/>
                </a:lnTo>
                <a:lnTo>
                  <a:pt x="6" y="48"/>
                </a:lnTo>
                <a:lnTo>
                  <a:pt x="6" y="48"/>
                </a:lnTo>
                <a:lnTo>
                  <a:pt x="6" y="46"/>
                </a:lnTo>
                <a:lnTo>
                  <a:pt x="6" y="46"/>
                </a:lnTo>
                <a:lnTo>
                  <a:pt x="6" y="46"/>
                </a:lnTo>
                <a:lnTo>
                  <a:pt x="3" y="44"/>
                </a:lnTo>
                <a:lnTo>
                  <a:pt x="3" y="44"/>
                </a:lnTo>
                <a:lnTo>
                  <a:pt x="3" y="44"/>
                </a:lnTo>
                <a:lnTo>
                  <a:pt x="3" y="42"/>
                </a:lnTo>
                <a:lnTo>
                  <a:pt x="3" y="41"/>
                </a:lnTo>
                <a:lnTo>
                  <a:pt x="3" y="41"/>
                </a:lnTo>
                <a:lnTo>
                  <a:pt x="3" y="41"/>
                </a:lnTo>
                <a:lnTo>
                  <a:pt x="3" y="39"/>
                </a:lnTo>
                <a:lnTo>
                  <a:pt x="0" y="39"/>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9" name="Freeform 323"/>
          <p:cNvSpPr/>
          <p:nvPr/>
        </p:nvSpPr>
        <p:spPr bwMode="auto">
          <a:xfrm>
            <a:off x="7010537" y="4402394"/>
            <a:ext cx="142767" cy="98496"/>
          </a:xfrm>
          <a:custGeom>
            <a:avLst/>
            <a:gdLst/>
            <a:ahLst/>
            <a:cxnLst>
              <a:cxn ang="0">
                <a:pos x="0" y="30"/>
              </a:cxn>
              <a:cxn ang="0">
                <a:pos x="0" y="26"/>
              </a:cxn>
              <a:cxn ang="0">
                <a:pos x="2" y="21"/>
              </a:cxn>
              <a:cxn ang="0">
                <a:pos x="5" y="17"/>
              </a:cxn>
              <a:cxn ang="0">
                <a:pos x="8" y="15"/>
              </a:cxn>
              <a:cxn ang="0">
                <a:pos x="11" y="11"/>
              </a:cxn>
              <a:cxn ang="0">
                <a:pos x="17" y="8"/>
              </a:cxn>
              <a:cxn ang="0">
                <a:pos x="22" y="6"/>
              </a:cxn>
              <a:cxn ang="0">
                <a:pos x="28" y="4"/>
              </a:cxn>
              <a:cxn ang="0">
                <a:pos x="33" y="2"/>
              </a:cxn>
              <a:cxn ang="0">
                <a:pos x="42" y="0"/>
              </a:cxn>
              <a:cxn ang="0">
                <a:pos x="48" y="0"/>
              </a:cxn>
              <a:cxn ang="0">
                <a:pos x="53" y="0"/>
              </a:cxn>
              <a:cxn ang="0">
                <a:pos x="62" y="0"/>
              </a:cxn>
              <a:cxn ang="0">
                <a:pos x="67" y="0"/>
              </a:cxn>
              <a:cxn ang="0">
                <a:pos x="73" y="2"/>
              </a:cxn>
              <a:cxn ang="0">
                <a:pos x="79" y="4"/>
              </a:cxn>
              <a:cxn ang="0">
                <a:pos x="84" y="6"/>
              </a:cxn>
              <a:cxn ang="0">
                <a:pos x="90" y="10"/>
              </a:cxn>
              <a:cxn ang="0">
                <a:pos x="95" y="11"/>
              </a:cxn>
              <a:cxn ang="0">
                <a:pos x="98" y="15"/>
              </a:cxn>
              <a:cxn ang="0">
                <a:pos x="101" y="19"/>
              </a:cxn>
              <a:cxn ang="0">
                <a:pos x="104" y="22"/>
              </a:cxn>
              <a:cxn ang="0">
                <a:pos x="107" y="26"/>
              </a:cxn>
              <a:cxn ang="0">
                <a:pos x="107" y="30"/>
              </a:cxn>
              <a:cxn ang="0">
                <a:pos x="107" y="33"/>
              </a:cxn>
              <a:cxn ang="0">
                <a:pos x="107" y="39"/>
              </a:cxn>
              <a:cxn ang="0">
                <a:pos x="104" y="43"/>
              </a:cxn>
              <a:cxn ang="0">
                <a:pos x="104" y="46"/>
              </a:cxn>
              <a:cxn ang="0">
                <a:pos x="101" y="50"/>
              </a:cxn>
              <a:cxn ang="0">
                <a:pos x="95" y="54"/>
              </a:cxn>
              <a:cxn ang="0">
                <a:pos x="93" y="57"/>
              </a:cxn>
              <a:cxn ang="0">
                <a:pos x="87" y="59"/>
              </a:cxn>
              <a:cxn ang="0">
                <a:pos x="81" y="61"/>
              </a:cxn>
              <a:cxn ang="0">
                <a:pos x="76" y="63"/>
              </a:cxn>
              <a:cxn ang="0">
                <a:pos x="70" y="65"/>
              </a:cxn>
              <a:cxn ang="0">
                <a:pos x="64" y="66"/>
              </a:cxn>
              <a:cxn ang="0">
                <a:pos x="56" y="66"/>
              </a:cxn>
              <a:cxn ang="0">
                <a:pos x="50" y="66"/>
              </a:cxn>
              <a:cxn ang="0">
                <a:pos x="42" y="66"/>
              </a:cxn>
              <a:cxn ang="0">
                <a:pos x="36" y="65"/>
              </a:cxn>
              <a:cxn ang="0">
                <a:pos x="31" y="63"/>
              </a:cxn>
              <a:cxn ang="0">
                <a:pos x="25" y="61"/>
              </a:cxn>
              <a:cxn ang="0">
                <a:pos x="19" y="59"/>
              </a:cxn>
              <a:cxn ang="0">
                <a:pos x="14" y="57"/>
              </a:cxn>
              <a:cxn ang="0">
                <a:pos x="11" y="54"/>
              </a:cxn>
              <a:cxn ang="0">
                <a:pos x="5" y="50"/>
              </a:cxn>
              <a:cxn ang="0">
                <a:pos x="2" y="46"/>
              </a:cxn>
              <a:cxn ang="0">
                <a:pos x="2" y="43"/>
              </a:cxn>
              <a:cxn ang="0">
                <a:pos x="0" y="39"/>
              </a:cxn>
              <a:cxn ang="0">
                <a:pos x="0" y="33"/>
              </a:cxn>
            </a:cxnLst>
            <a:rect l="0" t="0" r="r" b="b"/>
            <a:pathLst>
              <a:path w="107" h="66">
                <a:moveTo>
                  <a:pt x="0" y="33"/>
                </a:moveTo>
                <a:lnTo>
                  <a:pt x="0" y="32"/>
                </a:lnTo>
                <a:lnTo>
                  <a:pt x="0" y="32"/>
                </a:lnTo>
                <a:lnTo>
                  <a:pt x="0" y="30"/>
                </a:lnTo>
                <a:lnTo>
                  <a:pt x="0" y="30"/>
                </a:lnTo>
                <a:lnTo>
                  <a:pt x="0" y="28"/>
                </a:lnTo>
                <a:lnTo>
                  <a:pt x="0" y="28"/>
                </a:lnTo>
                <a:lnTo>
                  <a:pt x="0" y="26"/>
                </a:lnTo>
                <a:lnTo>
                  <a:pt x="0" y="26"/>
                </a:lnTo>
                <a:lnTo>
                  <a:pt x="0" y="26"/>
                </a:lnTo>
                <a:lnTo>
                  <a:pt x="0" y="24"/>
                </a:lnTo>
                <a:lnTo>
                  <a:pt x="2" y="22"/>
                </a:lnTo>
                <a:lnTo>
                  <a:pt x="2" y="22"/>
                </a:lnTo>
                <a:lnTo>
                  <a:pt x="2" y="22"/>
                </a:lnTo>
                <a:lnTo>
                  <a:pt x="2" y="21"/>
                </a:lnTo>
                <a:lnTo>
                  <a:pt x="2" y="21"/>
                </a:lnTo>
                <a:lnTo>
                  <a:pt x="2" y="21"/>
                </a:lnTo>
                <a:lnTo>
                  <a:pt x="2" y="19"/>
                </a:lnTo>
                <a:lnTo>
                  <a:pt x="5" y="19"/>
                </a:lnTo>
                <a:lnTo>
                  <a:pt x="5" y="17"/>
                </a:lnTo>
                <a:lnTo>
                  <a:pt x="5" y="17"/>
                </a:lnTo>
                <a:lnTo>
                  <a:pt x="5" y="17"/>
                </a:lnTo>
                <a:lnTo>
                  <a:pt x="8" y="15"/>
                </a:lnTo>
                <a:lnTo>
                  <a:pt x="8" y="15"/>
                </a:lnTo>
                <a:lnTo>
                  <a:pt x="8" y="15"/>
                </a:lnTo>
                <a:lnTo>
                  <a:pt x="8" y="13"/>
                </a:lnTo>
                <a:lnTo>
                  <a:pt x="11" y="13"/>
                </a:lnTo>
                <a:lnTo>
                  <a:pt x="11" y="11"/>
                </a:lnTo>
                <a:lnTo>
                  <a:pt x="11" y="11"/>
                </a:lnTo>
                <a:lnTo>
                  <a:pt x="11" y="11"/>
                </a:lnTo>
                <a:lnTo>
                  <a:pt x="14" y="11"/>
                </a:lnTo>
                <a:lnTo>
                  <a:pt x="14" y="10"/>
                </a:lnTo>
                <a:lnTo>
                  <a:pt x="14" y="10"/>
                </a:lnTo>
                <a:lnTo>
                  <a:pt x="17" y="10"/>
                </a:lnTo>
                <a:lnTo>
                  <a:pt x="17" y="8"/>
                </a:lnTo>
                <a:lnTo>
                  <a:pt x="19" y="8"/>
                </a:lnTo>
                <a:lnTo>
                  <a:pt x="19" y="8"/>
                </a:lnTo>
                <a:lnTo>
                  <a:pt x="19" y="8"/>
                </a:lnTo>
                <a:lnTo>
                  <a:pt x="22" y="6"/>
                </a:lnTo>
                <a:lnTo>
                  <a:pt x="22" y="6"/>
                </a:lnTo>
                <a:lnTo>
                  <a:pt x="22" y="6"/>
                </a:lnTo>
                <a:lnTo>
                  <a:pt x="25" y="6"/>
                </a:lnTo>
                <a:lnTo>
                  <a:pt x="25" y="4"/>
                </a:lnTo>
                <a:lnTo>
                  <a:pt x="28" y="4"/>
                </a:lnTo>
                <a:lnTo>
                  <a:pt x="28" y="4"/>
                </a:lnTo>
                <a:lnTo>
                  <a:pt x="28" y="4"/>
                </a:lnTo>
                <a:lnTo>
                  <a:pt x="31" y="2"/>
                </a:lnTo>
                <a:lnTo>
                  <a:pt x="33" y="2"/>
                </a:lnTo>
                <a:lnTo>
                  <a:pt x="33" y="2"/>
                </a:lnTo>
                <a:lnTo>
                  <a:pt x="33" y="2"/>
                </a:lnTo>
                <a:lnTo>
                  <a:pt x="36" y="2"/>
                </a:lnTo>
                <a:lnTo>
                  <a:pt x="36" y="2"/>
                </a:lnTo>
                <a:lnTo>
                  <a:pt x="36" y="2"/>
                </a:lnTo>
                <a:lnTo>
                  <a:pt x="39" y="0"/>
                </a:lnTo>
                <a:lnTo>
                  <a:pt x="42" y="0"/>
                </a:lnTo>
                <a:lnTo>
                  <a:pt x="42" y="0"/>
                </a:lnTo>
                <a:lnTo>
                  <a:pt x="42" y="0"/>
                </a:lnTo>
                <a:lnTo>
                  <a:pt x="45" y="0"/>
                </a:lnTo>
                <a:lnTo>
                  <a:pt x="45" y="0"/>
                </a:lnTo>
                <a:lnTo>
                  <a:pt x="48" y="0"/>
                </a:lnTo>
                <a:lnTo>
                  <a:pt x="48" y="0"/>
                </a:lnTo>
                <a:lnTo>
                  <a:pt x="50" y="0"/>
                </a:lnTo>
                <a:lnTo>
                  <a:pt x="50" y="0"/>
                </a:lnTo>
                <a:lnTo>
                  <a:pt x="53" y="0"/>
                </a:lnTo>
                <a:lnTo>
                  <a:pt x="53" y="0"/>
                </a:lnTo>
                <a:lnTo>
                  <a:pt x="56" y="0"/>
                </a:lnTo>
                <a:lnTo>
                  <a:pt x="56" y="0"/>
                </a:lnTo>
                <a:lnTo>
                  <a:pt x="59" y="0"/>
                </a:lnTo>
                <a:lnTo>
                  <a:pt x="59" y="0"/>
                </a:lnTo>
                <a:lnTo>
                  <a:pt x="62" y="0"/>
                </a:lnTo>
                <a:lnTo>
                  <a:pt x="62" y="0"/>
                </a:lnTo>
                <a:lnTo>
                  <a:pt x="64" y="0"/>
                </a:lnTo>
                <a:lnTo>
                  <a:pt x="64" y="0"/>
                </a:lnTo>
                <a:lnTo>
                  <a:pt x="67" y="0"/>
                </a:lnTo>
                <a:lnTo>
                  <a:pt x="67" y="0"/>
                </a:lnTo>
                <a:lnTo>
                  <a:pt x="70" y="2"/>
                </a:lnTo>
                <a:lnTo>
                  <a:pt x="70" y="2"/>
                </a:lnTo>
                <a:lnTo>
                  <a:pt x="70" y="2"/>
                </a:lnTo>
                <a:lnTo>
                  <a:pt x="73" y="2"/>
                </a:lnTo>
                <a:lnTo>
                  <a:pt x="73" y="2"/>
                </a:lnTo>
                <a:lnTo>
                  <a:pt x="73" y="2"/>
                </a:lnTo>
                <a:lnTo>
                  <a:pt x="76" y="2"/>
                </a:lnTo>
                <a:lnTo>
                  <a:pt x="79" y="4"/>
                </a:lnTo>
                <a:lnTo>
                  <a:pt x="79" y="4"/>
                </a:lnTo>
                <a:lnTo>
                  <a:pt x="79" y="4"/>
                </a:lnTo>
                <a:lnTo>
                  <a:pt x="81" y="4"/>
                </a:lnTo>
                <a:lnTo>
                  <a:pt x="81" y="6"/>
                </a:lnTo>
                <a:lnTo>
                  <a:pt x="84" y="6"/>
                </a:lnTo>
                <a:lnTo>
                  <a:pt x="84" y="6"/>
                </a:lnTo>
                <a:lnTo>
                  <a:pt x="84" y="6"/>
                </a:lnTo>
                <a:lnTo>
                  <a:pt x="87" y="8"/>
                </a:lnTo>
                <a:lnTo>
                  <a:pt x="87" y="8"/>
                </a:lnTo>
                <a:lnTo>
                  <a:pt x="87" y="8"/>
                </a:lnTo>
                <a:lnTo>
                  <a:pt x="90" y="8"/>
                </a:lnTo>
                <a:lnTo>
                  <a:pt x="90" y="10"/>
                </a:lnTo>
                <a:lnTo>
                  <a:pt x="93" y="10"/>
                </a:lnTo>
                <a:lnTo>
                  <a:pt x="93" y="10"/>
                </a:lnTo>
                <a:lnTo>
                  <a:pt x="93" y="11"/>
                </a:lnTo>
                <a:lnTo>
                  <a:pt x="93" y="11"/>
                </a:lnTo>
                <a:lnTo>
                  <a:pt x="95" y="11"/>
                </a:lnTo>
                <a:lnTo>
                  <a:pt x="95" y="11"/>
                </a:lnTo>
                <a:lnTo>
                  <a:pt x="95" y="13"/>
                </a:lnTo>
                <a:lnTo>
                  <a:pt x="98" y="13"/>
                </a:lnTo>
                <a:lnTo>
                  <a:pt x="98" y="15"/>
                </a:lnTo>
                <a:lnTo>
                  <a:pt x="98" y="15"/>
                </a:lnTo>
                <a:lnTo>
                  <a:pt x="98" y="15"/>
                </a:lnTo>
                <a:lnTo>
                  <a:pt x="101" y="17"/>
                </a:lnTo>
                <a:lnTo>
                  <a:pt x="101" y="17"/>
                </a:lnTo>
                <a:lnTo>
                  <a:pt x="101" y="17"/>
                </a:lnTo>
                <a:lnTo>
                  <a:pt x="101" y="19"/>
                </a:lnTo>
                <a:lnTo>
                  <a:pt x="101" y="19"/>
                </a:lnTo>
                <a:lnTo>
                  <a:pt x="104" y="21"/>
                </a:lnTo>
                <a:lnTo>
                  <a:pt x="104" y="21"/>
                </a:lnTo>
                <a:lnTo>
                  <a:pt x="104" y="21"/>
                </a:lnTo>
                <a:lnTo>
                  <a:pt x="104" y="22"/>
                </a:lnTo>
                <a:lnTo>
                  <a:pt x="104" y="22"/>
                </a:lnTo>
                <a:lnTo>
                  <a:pt x="104" y="22"/>
                </a:lnTo>
                <a:lnTo>
                  <a:pt x="107" y="24"/>
                </a:lnTo>
                <a:lnTo>
                  <a:pt x="107" y="26"/>
                </a:lnTo>
                <a:lnTo>
                  <a:pt x="107" y="26"/>
                </a:lnTo>
                <a:lnTo>
                  <a:pt x="107" y="26"/>
                </a:lnTo>
                <a:lnTo>
                  <a:pt x="107" y="28"/>
                </a:lnTo>
                <a:lnTo>
                  <a:pt x="107" y="28"/>
                </a:lnTo>
                <a:lnTo>
                  <a:pt x="107" y="30"/>
                </a:lnTo>
                <a:lnTo>
                  <a:pt x="107" y="30"/>
                </a:lnTo>
                <a:lnTo>
                  <a:pt x="107" y="32"/>
                </a:lnTo>
                <a:lnTo>
                  <a:pt x="107" y="32"/>
                </a:lnTo>
                <a:lnTo>
                  <a:pt x="107" y="33"/>
                </a:lnTo>
                <a:lnTo>
                  <a:pt x="107" y="33"/>
                </a:lnTo>
                <a:lnTo>
                  <a:pt x="107" y="33"/>
                </a:lnTo>
                <a:lnTo>
                  <a:pt x="107" y="35"/>
                </a:lnTo>
                <a:lnTo>
                  <a:pt x="107" y="37"/>
                </a:lnTo>
                <a:lnTo>
                  <a:pt x="107" y="37"/>
                </a:lnTo>
                <a:lnTo>
                  <a:pt x="107" y="37"/>
                </a:lnTo>
                <a:lnTo>
                  <a:pt x="107" y="39"/>
                </a:lnTo>
                <a:lnTo>
                  <a:pt x="107" y="39"/>
                </a:lnTo>
                <a:lnTo>
                  <a:pt x="107" y="39"/>
                </a:lnTo>
                <a:lnTo>
                  <a:pt x="107" y="41"/>
                </a:lnTo>
                <a:lnTo>
                  <a:pt x="107" y="43"/>
                </a:lnTo>
                <a:lnTo>
                  <a:pt x="104" y="43"/>
                </a:lnTo>
                <a:lnTo>
                  <a:pt x="104" y="43"/>
                </a:lnTo>
                <a:lnTo>
                  <a:pt x="104" y="44"/>
                </a:lnTo>
                <a:lnTo>
                  <a:pt x="104" y="44"/>
                </a:lnTo>
                <a:lnTo>
                  <a:pt x="104" y="46"/>
                </a:lnTo>
                <a:lnTo>
                  <a:pt x="104" y="46"/>
                </a:lnTo>
                <a:lnTo>
                  <a:pt x="101" y="46"/>
                </a:lnTo>
                <a:lnTo>
                  <a:pt x="101" y="48"/>
                </a:lnTo>
                <a:lnTo>
                  <a:pt x="101" y="48"/>
                </a:lnTo>
                <a:lnTo>
                  <a:pt x="101" y="48"/>
                </a:lnTo>
                <a:lnTo>
                  <a:pt x="101" y="50"/>
                </a:lnTo>
                <a:lnTo>
                  <a:pt x="98" y="50"/>
                </a:lnTo>
                <a:lnTo>
                  <a:pt x="98" y="52"/>
                </a:lnTo>
                <a:lnTo>
                  <a:pt x="98" y="52"/>
                </a:lnTo>
                <a:lnTo>
                  <a:pt x="98" y="52"/>
                </a:lnTo>
                <a:lnTo>
                  <a:pt x="95" y="54"/>
                </a:lnTo>
                <a:lnTo>
                  <a:pt x="95" y="54"/>
                </a:lnTo>
                <a:lnTo>
                  <a:pt x="95" y="54"/>
                </a:lnTo>
                <a:lnTo>
                  <a:pt x="93" y="55"/>
                </a:lnTo>
                <a:lnTo>
                  <a:pt x="93" y="55"/>
                </a:lnTo>
                <a:lnTo>
                  <a:pt x="93" y="57"/>
                </a:lnTo>
                <a:lnTo>
                  <a:pt x="93" y="57"/>
                </a:lnTo>
                <a:lnTo>
                  <a:pt x="90" y="57"/>
                </a:lnTo>
                <a:lnTo>
                  <a:pt x="90" y="57"/>
                </a:lnTo>
                <a:lnTo>
                  <a:pt x="87" y="59"/>
                </a:lnTo>
                <a:lnTo>
                  <a:pt x="87" y="59"/>
                </a:lnTo>
                <a:lnTo>
                  <a:pt x="87" y="59"/>
                </a:lnTo>
                <a:lnTo>
                  <a:pt x="84" y="59"/>
                </a:lnTo>
                <a:lnTo>
                  <a:pt x="84" y="61"/>
                </a:lnTo>
                <a:lnTo>
                  <a:pt x="84" y="61"/>
                </a:lnTo>
                <a:lnTo>
                  <a:pt x="81" y="61"/>
                </a:lnTo>
                <a:lnTo>
                  <a:pt x="81" y="61"/>
                </a:lnTo>
                <a:lnTo>
                  <a:pt x="79" y="63"/>
                </a:lnTo>
                <a:lnTo>
                  <a:pt x="79" y="63"/>
                </a:lnTo>
                <a:lnTo>
                  <a:pt x="79" y="63"/>
                </a:lnTo>
                <a:lnTo>
                  <a:pt x="76" y="63"/>
                </a:lnTo>
                <a:lnTo>
                  <a:pt x="73" y="63"/>
                </a:lnTo>
                <a:lnTo>
                  <a:pt x="73" y="63"/>
                </a:lnTo>
                <a:lnTo>
                  <a:pt x="73" y="65"/>
                </a:lnTo>
                <a:lnTo>
                  <a:pt x="70" y="65"/>
                </a:lnTo>
                <a:lnTo>
                  <a:pt x="70" y="65"/>
                </a:lnTo>
                <a:lnTo>
                  <a:pt x="70" y="65"/>
                </a:lnTo>
                <a:lnTo>
                  <a:pt x="67" y="65"/>
                </a:lnTo>
                <a:lnTo>
                  <a:pt x="67" y="65"/>
                </a:lnTo>
                <a:lnTo>
                  <a:pt x="64" y="66"/>
                </a:lnTo>
                <a:lnTo>
                  <a:pt x="64" y="66"/>
                </a:lnTo>
                <a:lnTo>
                  <a:pt x="62" y="66"/>
                </a:lnTo>
                <a:lnTo>
                  <a:pt x="62" y="66"/>
                </a:lnTo>
                <a:lnTo>
                  <a:pt x="59" y="66"/>
                </a:lnTo>
                <a:lnTo>
                  <a:pt x="59" y="66"/>
                </a:lnTo>
                <a:lnTo>
                  <a:pt x="56" y="66"/>
                </a:lnTo>
                <a:lnTo>
                  <a:pt x="56" y="66"/>
                </a:lnTo>
                <a:lnTo>
                  <a:pt x="53" y="66"/>
                </a:lnTo>
                <a:lnTo>
                  <a:pt x="53" y="66"/>
                </a:lnTo>
                <a:lnTo>
                  <a:pt x="50" y="66"/>
                </a:lnTo>
                <a:lnTo>
                  <a:pt x="50" y="66"/>
                </a:lnTo>
                <a:lnTo>
                  <a:pt x="48" y="66"/>
                </a:lnTo>
                <a:lnTo>
                  <a:pt x="48" y="66"/>
                </a:lnTo>
                <a:lnTo>
                  <a:pt x="45" y="66"/>
                </a:lnTo>
                <a:lnTo>
                  <a:pt x="45" y="66"/>
                </a:lnTo>
                <a:lnTo>
                  <a:pt x="42" y="66"/>
                </a:lnTo>
                <a:lnTo>
                  <a:pt x="42" y="66"/>
                </a:lnTo>
                <a:lnTo>
                  <a:pt x="42" y="65"/>
                </a:lnTo>
                <a:lnTo>
                  <a:pt x="39" y="65"/>
                </a:lnTo>
                <a:lnTo>
                  <a:pt x="36" y="65"/>
                </a:lnTo>
                <a:lnTo>
                  <a:pt x="36" y="65"/>
                </a:lnTo>
                <a:lnTo>
                  <a:pt x="36" y="65"/>
                </a:lnTo>
                <a:lnTo>
                  <a:pt x="33" y="65"/>
                </a:lnTo>
                <a:lnTo>
                  <a:pt x="33" y="63"/>
                </a:lnTo>
                <a:lnTo>
                  <a:pt x="33" y="63"/>
                </a:lnTo>
                <a:lnTo>
                  <a:pt x="31" y="63"/>
                </a:lnTo>
                <a:lnTo>
                  <a:pt x="28" y="63"/>
                </a:lnTo>
                <a:lnTo>
                  <a:pt x="28" y="63"/>
                </a:lnTo>
                <a:lnTo>
                  <a:pt x="28" y="63"/>
                </a:lnTo>
                <a:lnTo>
                  <a:pt x="25" y="61"/>
                </a:lnTo>
                <a:lnTo>
                  <a:pt x="25" y="61"/>
                </a:lnTo>
                <a:lnTo>
                  <a:pt x="22" y="61"/>
                </a:lnTo>
                <a:lnTo>
                  <a:pt x="22" y="61"/>
                </a:lnTo>
                <a:lnTo>
                  <a:pt x="22" y="59"/>
                </a:lnTo>
                <a:lnTo>
                  <a:pt x="19" y="59"/>
                </a:lnTo>
                <a:lnTo>
                  <a:pt x="19" y="59"/>
                </a:lnTo>
                <a:lnTo>
                  <a:pt x="19" y="59"/>
                </a:lnTo>
                <a:lnTo>
                  <a:pt x="17" y="57"/>
                </a:lnTo>
                <a:lnTo>
                  <a:pt x="17" y="57"/>
                </a:lnTo>
                <a:lnTo>
                  <a:pt x="14" y="57"/>
                </a:lnTo>
                <a:lnTo>
                  <a:pt x="14" y="57"/>
                </a:lnTo>
                <a:lnTo>
                  <a:pt x="14" y="55"/>
                </a:lnTo>
                <a:lnTo>
                  <a:pt x="11" y="55"/>
                </a:lnTo>
                <a:lnTo>
                  <a:pt x="11" y="54"/>
                </a:lnTo>
                <a:lnTo>
                  <a:pt x="11" y="54"/>
                </a:lnTo>
                <a:lnTo>
                  <a:pt x="11" y="54"/>
                </a:lnTo>
                <a:lnTo>
                  <a:pt x="8" y="52"/>
                </a:lnTo>
                <a:lnTo>
                  <a:pt x="8" y="52"/>
                </a:lnTo>
                <a:lnTo>
                  <a:pt x="8" y="52"/>
                </a:lnTo>
                <a:lnTo>
                  <a:pt x="8" y="50"/>
                </a:lnTo>
                <a:lnTo>
                  <a:pt x="5" y="50"/>
                </a:lnTo>
                <a:lnTo>
                  <a:pt x="5" y="48"/>
                </a:lnTo>
                <a:lnTo>
                  <a:pt x="5" y="48"/>
                </a:lnTo>
                <a:lnTo>
                  <a:pt x="5" y="48"/>
                </a:lnTo>
                <a:lnTo>
                  <a:pt x="2" y="46"/>
                </a:lnTo>
                <a:lnTo>
                  <a:pt x="2" y="46"/>
                </a:lnTo>
                <a:lnTo>
                  <a:pt x="2" y="46"/>
                </a:lnTo>
                <a:lnTo>
                  <a:pt x="2" y="44"/>
                </a:lnTo>
                <a:lnTo>
                  <a:pt x="2" y="44"/>
                </a:lnTo>
                <a:lnTo>
                  <a:pt x="2" y="43"/>
                </a:lnTo>
                <a:lnTo>
                  <a:pt x="2" y="43"/>
                </a:lnTo>
                <a:lnTo>
                  <a:pt x="0" y="43"/>
                </a:lnTo>
                <a:lnTo>
                  <a:pt x="0" y="41"/>
                </a:lnTo>
                <a:lnTo>
                  <a:pt x="0" y="39"/>
                </a:lnTo>
                <a:lnTo>
                  <a:pt x="0" y="39"/>
                </a:lnTo>
                <a:lnTo>
                  <a:pt x="0" y="39"/>
                </a:lnTo>
                <a:lnTo>
                  <a:pt x="0" y="37"/>
                </a:lnTo>
                <a:lnTo>
                  <a:pt x="0" y="37"/>
                </a:lnTo>
                <a:lnTo>
                  <a:pt x="0" y="37"/>
                </a:lnTo>
                <a:lnTo>
                  <a:pt x="0" y="35"/>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0" name="Line 324"/>
          <p:cNvSpPr>
            <a:spLocks noChangeShapeType="1"/>
          </p:cNvSpPr>
          <p:nvPr/>
        </p:nvSpPr>
        <p:spPr bwMode="auto">
          <a:xfrm>
            <a:off x="2935666" y="3574129"/>
            <a:ext cx="287535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1" name="Freeform 325"/>
          <p:cNvSpPr/>
          <p:nvPr/>
        </p:nvSpPr>
        <p:spPr bwMode="auto">
          <a:xfrm>
            <a:off x="5738975" y="3545774"/>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2" name="Freeform 326"/>
          <p:cNvSpPr/>
          <p:nvPr/>
        </p:nvSpPr>
        <p:spPr bwMode="auto">
          <a:xfrm>
            <a:off x="5738975" y="3574129"/>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3" name="Line 327"/>
          <p:cNvSpPr>
            <a:spLocks noChangeShapeType="1"/>
          </p:cNvSpPr>
          <p:nvPr/>
        </p:nvSpPr>
        <p:spPr bwMode="auto">
          <a:xfrm>
            <a:off x="2931664" y="3921851"/>
            <a:ext cx="28873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4" name="Freeform 328"/>
          <p:cNvSpPr/>
          <p:nvPr/>
        </p:nvSpPr>
        <p:spPr bwMode="auto">
          <a:xfrm>
            <a:off x="5746980" y="3896481"/>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5" name="Freeform 329"/>
          <p:cNvSpPr/>
          <p:nvPr/>
        </p:nvSpPr>
        <p:spPr bwMode="auto">
          <a:xfrm>
            <a:off x="5746980" y="3921851"/>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6" name="Line 330"/>
          <p:cNvSpPr>
            <a:spLocks noChangeShapeType="1"/>
          </p:cNvSpPr>
          <p:nvPr/>
        </p:nvSpPr>
        <p:spPr bwMode="auto">
          <a:xfrm>
            <a:off x="2935666" y="3745751"/>
            <a:ext cx="287135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7" name="Freeform 331"/>
          <p:cNvSpPr/>
          <p:nvPr/>
        </p:nvSpPr>
        <p:spPr bwMode="auto">
          <a:xfrm>
            <a:off x="5736306" y="3718889"/>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8" name="Freeform 332"/>
          <p:cNvSpPr/>
          <p:nvPr/>
        </p:nvSpPr>
        <p:spPr bwMode="auto">
          <a:xfrm>
            <a:off x="5736306" y="3745751"/>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9" name="Line 333"/>
          <p:cNvSpPr>
            <a:spLocks noChangeShapeType="1"/>
          </p:cNvSpPr>
          <p:nvPr/>
        </p:nvSpPr>
        <p:spPr bwMode="auto">
          <a:xfrm flipH="1">
            <a:off x="2946341" y="4285990"/>
            <a:ext cx="287936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0" name="Freeform 334"/>
          <p:cNvSpPr/>
          <p:nvPr/>
        </p:nvSpPr>
        <p:spPr bwMode="auto">
          <a:xfrm>
            <a:off x="2946341" y="4285990"/>
            <a:ext cx="72051" cy="23878"/>
          </a:xfrm>
          <a:custGeom>
            <a:avLst/>
            <a:gdLst/>
            <a:ahLst/>
            <a:cxnLst>
              <a:cxn ang="0">
                <a:pos x="0" y="0"/>
              </a:cxn>
              <a:cxn ang="0">
                <a:pos x="54" y="16"/>
              </a:cxn>
              <a:cxn ang="0">
                <a:pos x="54" y="0"/>
              </a:cxn>
              <a:cxn ang="0">
                <a:pos x="0" y="0"/>
              </a:cxn>
            </a:cxnLst>
            <a:rect l="0" t="0" r="r" b="b"/>
            <a:pathLst>
              <a:path w="54" h="16">
                <a:moveTo>
                  <a:pt x="0" y="0"/>
                </a:moveTo>
                <a:lnTo>
                  <a:pt x="54" y="16"/>
                </a:lnTo>
                <a:lnTo>
                  <a:pt x="54"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1" name="Freeform 335"/>
          <p:cNvSpPr/>
          <p:nvPr/>
        </p:nvSpPr>
        <p:spPr bwMode="auto">
          <a:xfrm>
            <a:off x="2946341" y="4257634"/>
            <a:ext cx="72051" cy="28355"/>
          </a:xfrm>
          <a:custGeom>
            <a:avLst/>
            <a:gdLst/>
            <a:ahLst/>
            <a:cxnLst>
              <a:cxn ang="0">
                <a:pos x="0" y="19"/>
              </a:cxn>
              <a:cxn ang="0">
                <a:pos x="54" y="0"/>
              </a:cxn>
              <a:cxn ang="0">
                <a:pos x="54" y="19"/>
              </a:cxn>
              <a:cxn ang="0">
                <a:pos x="0" y="19"/>
              </a:cxn>
            </a:cxnLst>
            <a:rect l="0" t="0" r="r" b="b"/>
            <a:pathLst>
              <a:path w="54" h="19">
                <a:moveTo>
                  <a:pt x="0" y="19"/>
                </a:moveTo>
                <a:lnTo>
                  <a:pt x="54" y="0"/>
                </a:lnTo>
                <a:lnTo>
                  <a:pt x="54" y="19"/>
                </a:lnTo>
                <a:lnTo>
                  <a:pt x="0"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2" name="Line 336"/>
          <p:cNvSpPr>
            <a:spLocks noChangeShapeType="1"/>
          </p:cNvSpPr>
          <p:nvPr/>
        </p:nvSpPr>
        <p:spPr bwMode="auto">
          <a:xfrm flipH="1">
            <a:off x="2935666" y="4099443"/>
            <a:ext cx="286335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3" name="Freeform 337"/>
          <p:cNvSpPr/>
          <p:nvPr/>
        </p:nvSpPr>
        <p:spPr bwMode="auto">
          <a:xfrm>
            <a:off x="2935666" y="4099443"/>
            <a:ext cx="74719" cy="26863"/>
          </a:xfrm>
          <a:custGeom>
            <a:avLst/>
            <a:gdLst/>
            <a:ahLst/>
            <a:cxnLst>
              <a:cxn ang="0">
                <a:pos x="0" y="0"/>
              </a:cxn>
              <a:cxn ang="0">
                <a:pos x="56" y="18"/>
              </a:cxn>
              <a:cxn ang="0">
                <a:pos x="56" y="0"/>
              </a:cxn>
              <a:cxn ang="0">
                <a:pos x="0" y="0"/>
              </a:cxn>
            </a:cxnLst>
            <a:rect l="0" t="0" r="r" b="b"/>
            <a:pathLst>
              <a:path w="56" h="18">
                <a:moveTo>
                  <a:pt x="0" y="0"/>
                </a:moveTo>
                <a:lnTo>
                  <a:pt x="56" y="18"/>
                </a:lnTo>
                <a:lnTo>
                  <a:pt x="56"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4" name="Freeform 338"/>
          <p:cNvSpPr/>
          <p:nvPr/>
        </p:nvSpPr>
        <p:spPr bwMode="auto">
          <a:xfrm>
            <a:off x="2935666" y="4074073"/>
            <a:ext cx="74719" cy="25370"/>
          </a:xfrm>
          <a:custGeom>
            <a:avLst/>
            <a:gdLst/>
            <a:ahLst/>
            <a:cxnLst>
              <a:cxn ang="0">
                <a:pos x="0" y="17"/>
              </a:cxn>
              <a:cxn ang="0">
                <a:pos x="56" y="0"/>
              </a:cxn>
              <a:cxn ang="0">
                <a:pos x="56" y="17"/>
              </a:cxn>
              <a:cxn ang="0">
                <a:pos x="0" y="17"/>
              </a:cxn>
            </a:cxnLst>
            <a:rect l="0" t="0" r="r" b="b"/>
            <a:pathLst>
              <a:path w="56" h="17">
                <a:moveTo>
                  <a:pt x="0" y="17"/>
                </a:moveTo>
                <a:lnTo>
                  <a:pt x="56" y="0"/>
                </a:lnTo>
                <a:lnTo>
                  <a:pt x="56" y="17"/>
                </a:lnTo>
                <a:lnTo>
                  <a:pt x="0"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5" name="Line 339"/>
          <p:cNvSpPr>
            <a:spLocks noChangeShapeType="1"/>
          </p:cNvSpPr>
          <p:nvPr/>
        </p:nvSpPr>
        <p:spPr bwMode="auto">
          <a:xfrm>
            <a:off x="5968470" y="3574129"/>
            <a:ext cx="19213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6" name="Freeform 340"/>
          <p:cNvSpPr/>
          <p:nvPr/>
        </p:nvSpPr>
        <p:spPr bwMode="auto">
          <a:xfrm>
            <a:off x="6085886" y="3545774"/>
            <a:ext cx="74719" cy="28355"/>
          </a:xfrm>
          <a:custGeom>
            <a:avLst/>
            <a:gdLst/>
            <a:ahLst/>
            <a:cxnLst>
              <a:cxn ang="0">
                <a:pos x="56" y="19"/>
              </a:cxn>
              <a:cxn ang="0">
                <a:pos x="0" y="0"/>
              </a:cxn>
              <a:cxn ang="0">
                <a:pos x="0" y="19"/>
              </a:cxn>
              <a:cxn ang="0">
                <a:pos x="56" y="19"/>
              </a:cxn>
            </a:cxnLst>
            <a:rect l="0" t="0" r="r" b="b"/>
            <a:pathLst>
              <a:path w="56" h="19">
                <a:moveTo>
                  <a:pt x="56" y="19"/>
                </a:moveTo>
                <a:lnTo>
                  <a:pt x="0" y="0"/>
                </a:lnTo>
                <a:lnTo>
                  <a:pt x="0" y="19"/>
                </a:lnTo>
                <a:lnTo>
                  <a:pt x="56"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7" name="Freeform 341"/>
          <p:cNvSpPr/>
          <p:nvPr/>
        </p:nvSpPr>
        <p:spPr bwMode="auto">
          <a:xfrm>
            <a:off x="6085886" y="3574129"/>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8" name="Freeform 342"/>
          <p:cNvSpPr/>
          <p:nvPr/>
        </p:nvSpPr>
        <p:spPr bwMode="auto">
          <a:xfrm>
            <a:off x="5961799" y="3626362"/>
            <a:ext cx="228161" cy="122374"/>
          </a:xfrm>
          <a:custGeom>
            <a:avLst/>
            <a:gdLst/>
            <a:ahLst/>
            <a:cxnLst>
              <a:cxn ang="0">
                <a:pos x="5" y="82"/>
              </a:cxn>
              <a:cxn ang="0">
                <a:pos x="14" y="82"/>
              </a:cxn>
              <a:cxn ang="0">
                <a:pos x="19" y="82"/>
              </a:cxn>
              <a:cxn ang="0">
                <a:pos x="28" y="82"/>
              </a:cxn>
              <a:cxn ang="0">
                <a:pos x="31" y="82"/>
              </a:cxn>
              <a:cxn ang="0">
                <a:pos x="42" y="80"/>
              </a:cxn>
              <a:cxn ang="0">
                <a:pos x="45" y="80"/>
              </a:cxn>
              <a:cxn ang="0">
                <a:pos x="53" y="78"/>
              </a:cxn>
              <a:cxn ang="0">
                <a:pos x="59" y="77"/>
              </a:cxn>
              <a:cxn ang="0">
                <a:pos x="67" y="75"/>
              </a:cxn>
              <a:cxn ang="0">
                <a:pos x="70" y="73"/>
              </a:cxn>
              <a:cxn ang="0">
                <a:pos x="78" y="71"/>
              </a:cxn>
              <a:cxn ang="0">
                <a:pos x="84" y="69"/>
              </a:cxn>
              <a:cxn ang="0">
                <a:pos x="93" y="66"/>
              </a:cxn>
              <a:cxn ang="0">
                <a:pos x="95" y="64"/>
              </a:cxn>
              <a:cxn ang="0">
                <a:pos x="104" y="60"/>
              </a:cxn>
              <a:cxn ang="0">
                <a:pos x="107" y="58"/>
              </a:cxn>
              <a:cxn ang="0">
                <a:pos x="115" y="55"/>
              </a:cxn>
              <a:cxn ang="0">
                <a:pos x="118" y="53"/>
              </a:cxn>
              <a:cxn ang="0">
                <a:pos x="126" y="47"/>
              </a:cxn>
              <a:cxn ang="0">
                <a:pos x="129" y="45"/>
              </a:cxn>
              <a:cxn ang="0">
                <a:pos x="135" y="42"/>
              </a:cxn>
              <a:cxn ang="0">
                <a:pos x="138" y="38"/>
              </a:cxn>
              <a:cxn ang="0">
                <a:pos x="146" y="33"/>
              </a:cxn>
              <a:cxn ang="0">
                <a:pos x="149" y="31"/>
              </a:cxn>
              <a:cxn ang="0">
                <a:pos x="152" y="25"/>
              </a:cxn>
              <a:cxn ang="0">
                <a:pos x="155" y="23"/>
              </a:cxn>
              <a:cxn ang="0">
                <a:pos x="160" y="16"/>
              </a:cxn>
              <a:cxn ang="0">
                <a:pos x="163" y="14"/>
              </a:cxn>
              <a:cxn ang="0">
                <a:pos x="166" y="9"/>
              </a:cxn>
              <a:cxn ang="0">
                <a:pos x="169" y="5"/>
              </a:cxn>
              <a:cxn ang="0">
                <a:pos x="171" y="0"/>
              </a:cxn>
            </a:cxnLst>
            <a:rect l="0" t="0" r="r" b="b"/>
            <a:pathLst>
              <a:path w="171" h="82">
                <a:moveTo>
                  <a:pt x="0" y="82"/>
                </a:moveTo>
                <a:lnTo>
                  <a:pt x="5" y="82"/>
                </a:lnTo>
                <a:lnTo>
                  <a:pt x="11" y="82"/>
                </a:lnTo>
                <a:lnTo>
                  <a:pt x="14" y="82"/>
                </a:lnTo>
                <a:lnTo>
                  <a:pt x="14" y="82"/>
                </a:lnTo>
                <a:lnTo>
                  <a:pt x="19" y="82"/>
                </a:lnTo>
                <a:lnTo>
                  <a:pt x="22" y="82"/>
                </a:lnTo>
                <a:lnTo>
                  <a:pt x="28" y="82"/>
                </a:lnTo>
                <a:lnTo>
                  <a:pt x="28" y="82"/>
                </a:lnTo>
                <a:lnTo>
                  <a:pt x="31" y="82"/>
                </a:lnTo>
                <a:lnTo>
                  <a:pt x="36" y="80"/>
                </a:lnTo>
                <a:lnTo>
                  <a:pt x="42" y="80"/>
                </a:lnTo>
                <a:lnTo>
                  <a:pt x="42" y="80"/>
                </a:lnTo>
                <a:lnTo>
                  <a:pt x="45" y="80"/>
                </a:lnTo>
                <a:lnTo>
                  <a:pt x="50" y="78"/>
                </a:lnTo>
                <a:lnTo>
                  <a:pt x="53" y="78"/>
                </a:lnTo>
                <a:lnTo>
                  <a:pt x="53" y="78"/>
                </a:lnTo>
                <a:lnTo>
                  <a:pt x="59" y="77"/>
                </a:lnTo>
                <a:lnTo>
                  <a:pt x="62" y="77"/>
                </a:lnTo>
                <a:lnTo>
                  <a:pt x="67" y="75"/>
                </a:lnTo>
                <a:lnTo>
                  <a:pt x="67" y="75"/>
                </a:lnTo>
                <a:lnTo>
                  <a:pt x="70" y="73"/>
                </a:lnTo>
                <a:lnTo>
                  <a:pt x="76" y="73"/>
                </a:lnTo>
                <a:lnTo>
                  <a:pt x="78" y="71"/>
                </a:lnTo>
                <a:lnTo>
                  <a:pt x="78" y="71"/>
                </a:lnTo>
                <a:lnTo>
                  <a:pt x="84" y="69"/>
                </a:lnTo>
                <a:lnTo>
                  <a:pt x="87" y="67"/>
                </a:lnTo>
                <a:lnTo>
                  <a:pt x="93" y="66"/>
                </a:lnTo>
                <a:lnTo>
                  <a:pt x="93" y="66"/>
                </a:lnTo>
                <a:lnTo>
                  <a:pt x="95" y="64"/>
                </a:lnTo>
                <a:lnTo>
                  <a:pt x="101" y="62"/>
                </a:lnTo>
                <a:lnTo>
                  <a:pt x="104" y="60"/>
                </a:lnTo>
                <a:lnTo>
                  <a:pt x="104" y="60"/>
                </a:lnTo>
                <a:lnTo>
                  <a:pt x="107" y="58"/>
                </a:lnTo>
                <a:lnTo>
                  <a:pt x="112" y="56"/>
                </a:lnTo>
                <a:lnTo>
                  <a:pt x="115" y="55"/>
                </a:lnTo>
                <a:lnTo>
                  <a:pt x="115" y="55"/>
                </a:lnTo>
                <a:lnTo>
                  <a:pt x="118" y="53"/>
                </a:lnTo>
                <a:lnTo>
                  <a:pt x="124" y="51"/>
                </a:lnTo>
                <a:lnTo>
                  <a:pt x="126" y="47"/>
                </a:lnTo>
                <a:lnTo>
                  <a:pt x="126" y="47"/>
                </a:lnTo>
                <a:lnTo>
                  <a:pt x="129" y="45"/>
                </a:lnTo>
                <a:lnTo>
                  <a:pt x="132" y="44"/>
                </a:lnTo>
                <a:lnTo>
                  <a:pt x="135" y="42"/>
                </a:lnTo>
                <a:lnTo>
                  <a:pt x="135" y="42"/>
                </a:lnTo>
                <a:lnTo>
                  <a:pt x="138" y="38"/>
                </a:lnTo>
                <a:lnTo>
                  <a:pt x="143" y="36"/>
                </a:lnTo>
                <a:lnTo>
                  <a:pt x="146" y="33"/>
                </a:lnTo>
                <a:lnTo>
                  <a:pt x="146" y="33"/>
                </a:lnTo>
                <a:lnTo>
                  <a:pt x="149" y="31"/>
                </a:lnTo>
                <a:lnTo>
                  <a:pt x="152" y="29"/>
                </a:lnTo>
                <a:lnTo>
                  <a:pt x="152" y="25"/>
                </a:lnTo>
                <a:lnTo>
                  <a:pt x="152" y="25"/>
                </a:lnTo>
                <a:lnTo>
                  <a:pt x="155" y="23"/>
                </a:lnTo>
                <a:lnTo>
                  <a:pt x="157" y="20"/>
                </a:lnTo>
                <a:lnTo>
                  <a:pt x="160" y="16"/>
                </a:lnTo>
                <a:lnTo>
                  <a:pt x="160" y="16"/>
                </a:lnTo>
                <a:lnTo>
                  <a:pt x="163" y="14"/>
                </a:lnTo>
                <a:lnTo>
                  <a:pt x="163" y="11"/>
                </a:lnTo>
                <a:lnTo>
                  <a:pt x="166" y="9"/>
                </a:lnTo>
                <a:lnTo>
                  <a:pt x="166" y="9"/>
                </a:lnTo>
                <a:lnTo>
                  <a:pt x="169" y="5"/>
                </a:lnTo>
                <a:lnTo>
                  <a:pt x="169" y="1"/>
                </a:lnTo>
                <a:lnTo>
                  <a:pt x="171"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9" name="Freeform 343"/>
          <p:cNvSpPr/>
          <p:nvPr/>
        </p:nvSpPr>
        <p:spPr bwMode="auto">
          <a:xfrm>
            <a:off x="6133920" y="3626362"/>
            <a:ext cx="56039" cy="49248"/>
          </a:xfrm>
          <a:custGeom>
            <a:avLst/>
            <a:gdLst/>
            <a:ahLst/>
            <a:cxnLst>
              <a:cxn ang="0">
                <a:pos x="42" y="0"/>
              </a:cxn>
              <a:cxn ang="0">
                <a:pos x="0" y="27"/>
              </a:cxn>
              <a:cxn ang="0">
                <a:pos x="26" y="33"/>
              </a:cxn>
              <a:cxn ang="0">
                <a:pos x="42" y="0"/>
              </a:cxn>
            </a:cxnLst>
            <a:rect l="0" t="0" r="r" b="b"/>
            <a:pathLst>
              <a:path w="42" h="33">
                <a:moveTo>
                  <a:pt x="42" y="0"/>
                </a:moveTo>
                <a:lnTo>
                  <a:pt x="0" y="27"/>
                </a:lnTo>
                <a:lnTo>
                  <a:pt x="26" y="33"/>
                </a:lnTo>
                <a:lnTo>
                  <a:pt x="42"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0" name="Freeform 344"/>
          <p:cNvSpPr/>
          <p:nvPr/>
        </p:nvSpPr>
        <p:spPr bwMode="auto">
          <a:xfrm>
            <a:off x="6168611" y="3626362"/>
            <a:ext cx="37360" cy="56710"/>
          </a:xfrm>
          <a:custGeom>
            <a:avLst/>
            <a:gdLst/>
            <a:ahLst/>
            <a:cxnLst>
              <a:cxn ang="0">
                <a:pos x="16" y="0"/>
              </a:cxn>
              <a:cxn ang="0">
                <a:pos x="28" y="38"/>
              </a:cxn>
              <a:cxn ang="0">
                <a:pos x="0" y="33"/>
              </a:cxn>
              <a:cxn ang="0">
                <a:pos x="16" y="0"/>
              </a:cxn>
            </a:cxnLst>
            <a:rect l="0" t="0" r="r" b="b"/>
            <a:pathLst>
              <a:path w="28" h="38">
                <a:moveTo>
                  <a:pt x="16" y="0"/>
                </a:moveTo>
                <a:lnTo>
                  <a:pt x="28" y="38"/>
                </a:lnTo>
                <a:lnTo>
                  <a:pt x="0" y="33"/>
                </a:lnTo>
                <a:lnTo>
                  <a:pt x="1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1" name="Freeform 345"/>
          <p:cNvSpPr/>
          <p:nvPr/>
        </p:nvSpPr>
        <p:spPr bwMode="auto">
          <a:xfrm>
            <a:off x="5641573" y="3245807"/>
            <a:ext cx="597754" cy="283550"/>
          </a:xfrm>
          <a:custGeom>
            <a:avLst/>
            <a:gdLst/>
            <a:ahLst/>
            <a:cxnLst>
              <a:cxn ang="0">
                <a:pos x="448" y="183"/>
              </a:cxn>
              <a:cxn ang="0">
                <a:pos x="445" y="170"/>
              </a:cxn>
              <a:cxn ang="0">
                <a:pos x="445" y="165"/>
              </a:cxn>
              <a:cxn ang="0">
                <a:pos x="440" y="152"/>
              </a:cxn>
              <a:cxn ang="0">
                <a:pos x="437" y="146"/>
              </a:cxn>
              <a:cxn ang="0">
                <a:pos x="428" y="134"/>
              </a:cxn>
              <a:cxn ang="0">
                <a:pos x="423" y="128"/>
              </a:cxn>
              <a:cxn ang="0">
                <a:pos x="411" y="115"/>
              </a:cxn>
              <a:cxn ang="0">
                <a:pos x="406" y="110"/>
              </a:cxn>
              <a:cxn ang="0">
                <a:pos x="395" y="99"/>
              </a:cxn>
              <a:cxn ang="0">
                <a:pos x="386" y="95"/>
              </a:cxn>
              <a:cxn ang="0">
                <a:pos x="372" y="84"/>
              </a:cxn>
              <a:cxn ang="0">
                <a:pos x="364" y="79"/>
              </a:cxn>
              <a:cxn ang="0">
                <a:pos x="347" y="69"/>
              </a:cxn>
              <a:cxn ang="0">
                <a:pos x="335" y="64"/>
              </a:cxn>
              <a:cxn ang="0">
                <a:pos x="316" y="57"/>
              </a:cxn>
              <a:cxn ang="0">
                <a:pos x="307" y="51"/>
              </a:cxn>
              <a:cxn ang="0">
                <a:pos x="285" y="44"/>
              </a:cxn>
              <a:cxn ang="0">
                <a:pos x="273" y="40"/>
              </a:cxn>
              <a:cxn ang="0">
                <a:pos x="251" y="33"/>
              </a:cxn>
              <a:cxn ang="0">
                <a:pos x="240" y="29"/>
              </a:cxn>
              <a:cxn ang="0">
                <a:pos x="214" y="24"/>
              </a:cxn>
              <a:cxn ang="0">
                <a:pos x="200" y="20"/>
              </a:cxn>
              <a:cxn ang="0">
                <a:pos x="175" y="14"/>
              </a:cxn>
              <a:cxn ang="0">
                <a:pos x="161" y="13"/>
              </a:cxn>
              <a:cxn ang="0">
                <a:pos x="133" y="9"/>
              </a:cxn>
              <a:cxn ang="0">
                <a:pos x="118" y="7"/>
              </a:cxn>
              <a:cxn ang="0">
                <a:pos x="90" y="3"/>
              </a:cxn>
              <a:cxn ang="0">
                <a:pos x="76" y="3"/>
              </a:cxn>
              <a:cxn ang="0">
                <a:pos x="45" y="2"/>
              </a:cxn>
              <a:cxn ang="0">
                <a:pos x="31" y="0"/>
              </a:cxn>
              <a:cxn ang="0">
                <a:pos x="0" y="0"/>
              </a:cxn>
            </a:cxnLst>
            <a:rect l="0" t="0" r="r" b="b"/>
            <a:pathLst>
              <a:path w="448" h="190">
                <a:moveTo>
                  <a:pt x="448" y="190"/>
                </a:moveTo>
                <a:lnTo>
                  <a:pt x="448" y="183"/>
                </a:lnTo>
                <a:lnTo>
                  <a:pt x="448" y="178"/>
                </a:lnTo>
                <a:lnTo>
                  <a:pt x="445" y="170"/>
                </a:lnTo>
                <a:lnTo>
                  <a:pt x="445" y="170"/>
                </a:lnTo>
                <a:lnTo>
                  <a:pt x="445" y="165"/>
                </a:lnTo>
                <a:lnTo>
                  <a:pt x="442" y="157"/>
                </a:lnTo>
                <a:lnTo>
                  <a:pt x="440" y="152"/>
                </a:lnTo>
                <a:lnTo>
                  <a:pt x="440" y="152"/>
                </a:lnTo>
                <a:lnTo>
                  <a:pt x="437" y="146"/>
                </a:lnTo>
                <a:lnTo>
                  <a:pt x="431" y="139"/>
                </a:lnTo>
                <a:lnTo>
                  <a:pt x="428" y="134"/>
                </a:lnTo>
                <a:lnTo>
                  <a:pt x="428" y="134"/>
                </a:lnTo>
                <a:lnTo>
                  <a:pt x="423" y="128"/>
                </a:lnTo>
                <a:lnTo>
                  <a:pt x="417" y="123"/>
                </a:lnTo>
                <a:lnTo>
                  <a:pt x="411" y="115"/>
                </a:lnTo>
                <a:lnTo>
                  <a:pt x="411" y="115"/>
                </a:lnTo>
                <a:lnTo>
                  <a:pt x="406" y="110"/>
                </a:lnTo>
                <a:lnTo>
                  <a:pt x="400" y="104"/>
                </a:lnTo>
                <a:lnTo>
                  <a:pt x="395" y="99"/>
                </a:lnTo>
                <a:lnTo>
                  <a:pt x="395" y="99"/>
                </a:lnTo>
                <a:lnTo>
                  <a:pt x="386" y="95"/>
                </a:lnTo>
                <a:lnTo>
                  <a:pt x="380" y="90"/>
                </a:lnTo>
                <a:lnTo>
                  <a:pt x="372" y="84"/>
                </a:lnTo>
                <a:lnTo>
                  <a:pt x="372" y="84"/>
                </a:lnTo>
                <a:lnTo>
                  <a:pt x="364" y="79"/>
                </a:lnTo>
                <a:lnTo>
                  <a:pt x="355" y="73"/>
                </a:lnTo>
                <a:lnTo>
                  <a:pt x="347" y="69"/>
                </a:lnTo>
                <a:lnTo>
                  <a:pt x="347" y="69"/>
                </a:lnTo>
                <a:lnTo>
                  <a:pt x="335" y="64"/>
                </a:lnTo>
                <a:lnTo>
                  <a:pt x="327" y="60"/>
                </a:lnTo>
                <a:lnTo>
                  <a:pt x="316" y="57"/>
                </a:lnTo>
                <a:lnTo>
                  <a:pt x="316" y="57"/>
                </a:lnTo>
                <a:lnTo>
                  <a:pt x="307" y="51"/>
                </a:lnTo>
                <a:lnTo>
                  <a:pt x="296" y="47"/>
                </a:lnTo>
                <a:lnTo>
                  <a:pt x="285" y="44"/>
                </a:lnTo>
                <a:lnTo>
                  <a:pt x="285" y="44"/>
                </a:lnTo>
                <a:lnTo>
                  <a:pt x="273" y="40"/>
                </a:lnTo>
                <a:lnTo>
                  <a:pt x="262" y="36"/>
                </a:lnTo>
                <a:lnTo>
                  <a:pt x="251" y="33"/>
                </a:lnTo>
                <a:lnTo>
                  <a:pt x="251" y="33"/>
                </a:lnTo>
                <a:lnTo>
                  <a:pt x="240" y="29"/>
                </a:lnTo>
                <a:lnTo>
                  <a:pt x="226" y="25"/>
                </a:lnTo>
                <a:lnTo>
                  <a:pt x="214" y="24"/>
                </a:lnTo>
                <a:lnTo>
                  <a:pt x="214" y="24"/>
                </a:lnTo>
                <a:lnTo>
                  <a:pt x="200" y="20"/>
                </a:lnTo>
                <a:lnTo>
                  <a:pt x="189" y="18"/>
                </a:lnTo>
                <a:lnTo>
                  <a:pt x="175" y="14"/>
                </a:lnTo>
                <a:lnTo>
                  <a:pt x="175" y="14"/>
                </a:lnTo>
                <a:lnTo>
                  <a:pt x="161" y="13"/>
                </a:lnTo>
                <a:lnTo>
                  <a:pt x="147" y="11"/>
                </a:lnTo>
                <a:lnTo>
                  <a:pt x="133" y="9"/>
                </a:lnTo>
                <a:lnTo>
                  <a:pt x="133" y="9"/>
                </a:lnTo>
                <a:lnTo>
                  <a:pt x="118" y="7"/>
                </a:lnTo>
                <a:lnTo>
                  <a:pt x="104" y="5"/>
                </a:lnTo>
                <a:lnTo>
                  <a:pt x="90" y="3"/>
                </a:lnTo>
                <a:lnTo>
                  <a:pt x="90" y="3"/>
                </a:lnTo>
                <a:lnTo>
                  <a:pt x="76" y="3"/>
                </a:lnTo>
                <a:lnTo>
                  <a:pt x="62" y="2"/>
                </a:lnTo>
                <a:lnTo>
                  <a:pt x="45" y="2"/>
                </a:lnTo>
                <a:lnTo>
                  <a:pt x="45" y="2"/>
                </a:lnTo>
                <a:lnTo>
                  <a:pt x="31"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2" name="Freeform 346"/>
          <p:cNvSpPr/>
          <p:nvPr/>
        </p:nvSpPr>
        <p:spPr bwMode="auto">
          <a:xfrm>
            <a:off x="6201968" y="3475632"/>
            <a:ext cx="37360" cy="53725"/>
          </a:xfrm>
          <a:custGeom>
            <a:avLst/>
            <a:gdLst/>
            <a:ahLst/>
            <a:cxnLst>
              <a:cxn ang="0">
                <a:pos x="28" y="36"/>
              </a:cxn>
              <a:cxn ang="0">
                <a:pos x="0" y="0"/>
              </a:cxn>
              <a:cxn ang="0">
                <a:pos x="28" y="0"/>
              </a:cxn>
              <a:cxn ang="0">
                <a:pos x="28" y="36"/>
              </a:cxn>
            </a:cxnLst>
            <a:rect l="0" t="0" r="r" b="b"/>
            <a:pathLst>
              <a:path w="28" h="36">
                <a:moveTo>
                  <a:pt x="28" y="36"/>
                </a:moveTo>
                <a:lnTo>
                  <a:pt x="0" y="0"/>
                </a:lnTo>
                <a:lnTo>
                  <a:pt x="28" y="0"/>
                </a:lnTo>
                <a:lnTo>
                  <a:pt x="28" y="3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3" name="Freeform 347"/>
          <p:cNvSpPr/>
          <p:nvPr/>
        </p:nvSpPr>
        <p:spPr bwMode="auto">
          <a:xfrm>
            <a:off x="6239327" y="3475632"/>
            <a:ext cx="37360" cy="53725"/>
          </a:xfrm>
          <a:custGeom>
            <a:avLst/>
            <a:gdLst/>
            <a:ahLst/>
            <a:cxnLst>
              <a:cxn ang="0">
                <a:pos x="0" y="36"/>
              </a:cxn>
              <a:cxn ang="0">
                <a:pos x="28" y="0"/>
              </a:cxn>
              <a:cxn ang="0">
                <a:pos x="0" y="0"/>
              </a:cxn>
              <a:cxn ang="0">
                <a:pos x="0" y="36"/>
              </a:cxn>
            </a:cxnLst>
            <a:rect l="0" t="0" r="r" b="b"/>
            <a:pathLst>
              <a:path w="28" h="36">
                <a:moveTo>
                  <a:pt x="0" y="36"/>
                </a:moveTo>
                <a:lnTo>
                  <a:pt x="28" y="0"/>
                </a:lnTo>
                <a:lnTo>
                  <a:pt x="0" y="0"/>
                </a:lnTo>
                <a:lnTo>
                  <a:pt x="0" y="3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4" name="Freeform 348"/>
          <p:cNvSpPr/>
          <p:nvPr/>
        </p:nvSpPr>
        <p:spPr bwMode="auto">
          <a:xfrm>
            <a:off x="5953793" y="3909912"/>
            <a:ext cx="90731" cy="199978"/>
          </a:xfrm>
          <a:custGeom>
            <a:avLst/>
            <a:gdLst/>
            <a:ahLst/>
            <a:cxnLst>
              <a:cxn ang="0">
                <a:pos x="6" y="132"/>
              </a:cxn>
              <a:cxn ang="0">
                <a:pos x="17" y="127"/>
              </a:cxn>
              <a:cxn ang="0">
                <a:pos x="23" y="123"/>
              </a:cxn>
              <a:cxn ang="0">
                <a:pos x="31" y="118"/>
              </a:cxn>
              <a:cxn ang="0">
                <a:pos x="34" y="114"/>
              </a:cxn>
              <a:cxn ang="0">
                <a:pos x="42" y="108"/>
              </a:cxn>
              <a:cxn ang="0">
                <a:pos x="45" y="107"/>
              </a:cxn>
              <a:cxn ang="0">
                <a:pos x="51" y="99"/>
              </a:cxn>
              <a:cxn ang="0">
                <a:pos x="54" y="97"/>
              </a:cxn>
              <a:cxn ang="0">
                <a:pos x="59" y="90"/>
              </a:cxn>
              <a:cxn ang="0">
                <a:pos x="62" y="86"/>
              </a:cxn>
              <a:cxn ang="0">
                <a:pos x="65" y="81"/>
              </a:cxn>
              <a:cxn ang="0">
                <a:pos x="65" y="77"/>
              </a:cxn>
              <a:cxn ang="0">
                <a:pos x="68" y="72"/>
              </a:cxn>
              <a:cxn ang="0">
                <a:pos x="68" y="68"/>
              </a:cxn>
              <a:cxn ang="0">
                <a:pos x="68" y="63"/>
              </a:cxn>
              <a:cxn ang="0">
                <a:pos x="68" y="59"/>
              </a:cxn>
              <a:cxn ang="0">
                <a:pos x="68" y="53"/>
              </a:cxn>
              <a:cxn ang="0">
                <a:pos x="68" y="50"/>
              </a:cxn>
              <a:cxn ang="0">
                <a:pos x="65" y="44"/>
              </a:cxn>
              <a:cxn ang="0">
                <a:pos x="62" y="42"/>
              </a:cxn>
              <a:cxn ang="0">
                <a:pos x="59" y="35"/>
              </a:cxn>
              <a:cxn ang="0">
                <a:pos x="56" y="33"/>
              </a:cxn>
              <a:cxn ang="0">
                <a:pos x="51" y="28"/>
              </a:cxn>
              <a:cxn ang="0">
                <a:pos x="48" y="26"/>
              </a:cxn>
              <a:cxn ang="0">
                <a:pos x="42" y="20"/>
              </a:cxn>
              <a:cxn ang="0">
                <a:pos x="37" y="17"/>
              </a:cxn>
              <a:cxn ang="0">
                <a:pos x="28" y="13"/>
              </a:cxn>
              <a:cxn ang="0">
                <a:pos x="25" y="11"/>
              </a:cxn>
              <a:cxn ang="0">
                <a:pos x="14" y="6"/>
              </a:cxn>
              <a:cxn ang="0">
                <a:pos x="11" y="4"/>
              </a:cxn>
              <a:cxn ang="0">
                <a:pos x="0" y="0"/>
              </a:cxn>
            </a:cxnLst>
            <a:rect l="0" t="0" r="r" b="b"/>
            <a:pathLst>
              <a:path w="68" h="134">
                <a:moveTo>
                  <a:pt x="0" y="134"/>
                </a:moveTo>
                <a:lnTo>
                  <a:pt x="6" y="132"/>
                </a:lnTo>
                <a:lnTo>
                  <a:pt x="11" y="129"/>
                </a:lnTo>
                <a:lnTo>
                  <a:pt x="17" y="127"/>
                </a:lnTo>
                <a:lnTo>
                  <a:pt x="17" y="127"/>
                </a:lnTo>
                <a:lnTo>
                  <a:pt x="23" y="123"/>
                </a:lnTo>
                <a:lnTo>
                  <a:pt x="25" y="121"/>
                </a:lnTo>
                <a:lnTo>
                  <a:pt x="31" y="118"/>
                </a:lnTo>
                <a:lnTo>
                  <a:pt x="31" y="118"/>
                </a:lnTo>
                <a:lnTo>
                  <a:pt x="34" y="114"/>
                </a:lnTo>
                <a:lnTo>
                  <a:pt x="39" y="112"/>
                </a:lnTo>
                <a:lnTo>
                  <a:pt x="42" y="108"/>
                </a:lnTo>
                <a:lnTo>
                  <a:pt x="42" y="108"/>
                </a:lnTo>
                <a:lnTo>
                  <a:pt x="45" y="107"/>
                </a:lnTo>
                <a:lnTo>
                  <a:pt x="48" y="103"/>
                </a:lnTo>
                <a:lnTo>
                  <a:pt x="51" y="99"/>
                </a:lnTo>
                <a:lnTo>
                  <a:pt x="51" y="99"/>
                </a:lnTo>
                <a:lnTo>
                  <a:pt x="54" y="97"/>
                </a:lnTo>
                <a:lnTo>
                  <a:pt x="56" y="94"/>
                </a:lnTo>
                <a:lnTo>
                  <a:pt x="59" y="90"/>
                </a:lnTo>
                <a:lnTo>
                  <a:pt x="59" y="90"/>
                </a:lnTo>
                <a:lnTo>
                  <a:pt x="62" y="86"/>
                </a:lnTo>
                <a:lnTo>
                  <a:pt x="62" y="85"/>
                </a:lnTo>
                <a:lnTo>
                  <a:pt x="65" y="81"/>
                </a:lnTo>
                <a:lnTo>
                  <a:pt x="65" y="81"/>
                </a:lnTo>
                <a:lnTo>
                  <a:pt x="65" y="77"/>
                </a:lnTo>
                <a:lnTo>
                  <a:pt x="68" y="75"/>
                </a:lnTo>
                <a:lnTo>
                  <a:pt x="68" y="72"/>
                </a:lnTo>
                <a:lnTo>
                  <a:pt x="68" y="72"/>
                </a:lnTo>
                <a:lnTo>
                  <a:pt x="68" y="68"/>
                </a:lnTo>
                <a:lnTo>
                  <a:pt x="68" y="66"/>
                </a:lnTo>
                <a:lnTo>
                  <a:pt x="68" y="63"/>
                </a:lnTo>
                <a:lnTo>
                  <a:pt x="68" y="63"/>
                </a:lnTo>
                <a:lnTo>
                  <a:pt x="68" y="59"/>
                </a:lnTo>
                <a:lnTo>
                  <a:pt x="68" y="57"/>
                </a:lnTo>
                <a:lnTo>
                  <a:pt x="68" y="53"/>
                </a:lnTo>
                <a:lnTo>
                  <a:pt x="68" y="53"/>
                </a:lnTo>
                <a:lnTo>
                  <a:pt x="68" y="50"/>
                </a:lnTo>
                <a:lnTo>
                  <a:pt x="65" y="48"/>
                </a:lnTo>
                <a:lnTo>
                  <a:pt x="65" y="44"/>
                </a:lnTo>
                <a:lnTo>
                  <a:pt x="65" y="44"/>
                </a:lnTo>
                <a:lnTo>
                  <a:pt x="62" y="42"/>
                </a:lnTo>
                <a:lnTo>
                  <a:pt x="62" y="39"/>
                </a:lnTo>
                <a:lnTo>
                  <a:pt x="59" y="35"/>
                </a:lnTo>
                <a:lnTo>
                  <a:pt x="59" y="35"/>
                </a:lnTo>
                <a:lnTo>
                  <a:pt x="56" y="33"/>
                </a:lnTo>
                <a:lnTo>
                  <a:pt x="54" y="30"/>
                </a:lnTo>
                <a:lnTo>
                  <a:pt x="51" y="28"/>
                </a:lnTo>
                <a:lnTo>
                  <a:pt x="51" y="28"/>
                </a:lnTo>
                <a:lnTo>
                  <a:pt x="48" y="26"/>
                </a:lnTo>
                <a:lnTo>
                  <a:pt x="45" y="22"/>
                </a:lnTo>
                <a:lnTo>
                  <a:pt x="42" y="20"/>
                </a:lnTo>
                <a:lnTo>
                  <a:pt x="42" y="20"/>
                </a:lnTo>
                <a:lnTo>
                  <a:pt x="37" y="17"/>
                </a:lnTo>
                <a:lnTo>
                  <a:pt x="34" y="15"/>
                </a:lnTo>
                <a:lnTo>
                  <a:pt x="28" y="13"/>
                </a:lnTo>
                <a:lnTo>
                  <a:pt x="28" y="13"/>
                </a:lnTo>
                <a:lnTo>
                  <a:pt x="25" y="11"/>
                </a:lnTo>
                <a:lnTo>
                  <a:pt x="20" y="8"/>
                </a:lnTo>
                <a:lnTo>
                  <a:pt x="14" y="6"/>
                </a:lnTo>
                <a:lnTo>
                  <a:pt x="14" y="6"/>
                </a:lnTo>
                <a:lnTo>
                  <a:pt x="11" y="4"/>
                </a:lnTo>
                <a:lnTo>
                  <a:pt x="6"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5" name="Freeform 349"/>
          <p:cNvSpPr/>
          <p:nvPr/>
        </p:nvSpPr>
        <p:spPr bwMode="auto">
          <a:xfrm>
            <a:off x="5953793" y="4057657"/>
            <a:ext cx="60042" cy="52233"/>
          </a:xfrm>
          <a:custGeom>
            <a:avLst/>
            <a:gdLst/>
            <a:ahLst/>
            <a:cxnLst>
              <a:cxn ang="0">
                <a:pos x="0" y="35"/>
              </a:cxn>
              <a:cxn ang="0">
                <a:pos x="28" y="0"/>
              </a:cxn>
              <a:cxn ang="0">
                <a:pos x="45" y="15"/>
              </a:cxn>
              <a:cxn ang="0">
                <a:pos x="0" y="35"/>
              </a:cxn>
            </a:cxnLst>
            <a:rect l="0" t="0" r="r" b="b"/>
            <a:pathLst>
              <a:path w="45" h="35">
                <a:moveTo>
                  <a:pt x="0" y="35"/>
                </a:moveTo>
                <a:lnTo>
                  <a:pt x="28" y="0"/>
                </a:lnTo>
                <a:lnTo>
                  <a:pt x="45" y="15"/>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6" name="Freeform 350"/>
          <p:cNvSpPr/>
          <p:nvPr/>
        </p:nvSpPr>
        <p:spPr bwMode="auto">
          <a:xfrm>
            <a:off x="5953793" y="4080042"/>
            <a:ext cx="82725" cy="29847"/>
          </a:xfrm>
          <a:custGeom>
            <a:avLst/>
            <a:gdLst/>
            <a:ahLst/>
            <a:cxnLst>
              <a:cxn ang="0">
                <a:pos x="0" y="20"/>
              </a:cxn>
              <a:cxn ang="0">
                <a:pos x="62" y="15"/>
              </a:cxn>
              <a:cxn ang="0">
                <a:pos x="45" y="0"/>
              </a:cxn>
              <a:cxn ang="0">
                <a:pos x="0" y="20"/>
              </a:cxn>
            </a:cxnLst>
            <a:rect l="0" t="0" r="r" b="b"/>
            <a:pathLst>
              <a:path w="62" h="20">
                <a:moveTo>
                  <a:pt x="0" y="20"/>
                </a:moveTo>
                <a:lnTo>
                  <a:pt x="62" y="15"/>
                </a:lnTo>
                <a:lnTo>
                  <a:pt x="45" y="0"/>
                </a:lnTo>
                <a:lnTo>
                  <a:pt x="0" y="2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7" name="Freeform 351"/>
          <p:cNvSpPr/>
          <p:nvPr/>
        </p:nvSpPr>
        <p:spPr bwMode="auto">
          <a:xfrm>
            <a:off x="6330058" y="3574129"/>
            <a:ext cx="751196" cy="826773"/>
          </a:xfrm>
          <a:custGeom>
            <a:avLst/>
            <a:gdLst/>
            <a:ahLst/>
            <a:cxnLst>
              <a:cxn ang="0">
                <a:pos x="563" y="533"/>
              </a:cxn>
              <a:cxn ang="0">
                <a:pos x="560" y="497"/>
              </a:cxn>
              <a:cxn ang="0">
                <a:pos x="558" y="478"/>
              </a:cxn>
              <a:cxn ang="0">
                <a:pos x="552" y="442"/>
              </a:cxn>
              <a:cxn ang="0">
                <a:pos x="546" y="423"/>
              </a:cxn>
              <a:cxn ang="0">
                <a:pos x="538" y="389"/>
              </a:cxn>
              <a:cxn ang="0">
                <a:pos x="532" y="372"/>
              </a:cxn>
              <a:cxn ang="0">
                <a:pos x="518" y="337"/>
              </a:cxn>
              <a:cxn ang="0">
                <a:pos x="510" y="321"/>
              </a:cxn>
              <a:cxn ang="0">
                <a:pos x="493" y="289"/>
              </a:cxn>
              <a:cxn ang="0">
                <a:pos x="484" y="273"/>
              </a:cxn>
              <a:cxn ang="0">
                <a:pos x="465" y="244"/>
              </a:cxn>
              <a:cxn ang="0">
                <a:pos x="456" y="229"/>
              </a:cxn>
              <a:cxn ang="0">
                <a:pos x="434" y="201"/>
              </a:cxn>
              <a:cxn ang="0">
                <a:pos x="422" y="187"/>
              </a:cxn>
              <a:cxn ang="0">
                <a:pos x="397" y="161"/>
              </a:cxn>
              <a:cxn ang="0">
                <a:pos x="383" y="148"/>
              </a:cxn>
              <a:cxn ang="0">
                <a:pos x="358" y="126"/>
              </a:cxn>
              <a:cxn ang="0">
                <a:pos x="343" y="115"/>
              </a:cxn>
              <a:cxn ang="0">
                <a:pos x="312" y="93"/>
              </a:cxn>
              <a:cxn ang="0">
                <a:pos x="298" y="84"/>
              </a:cxn>
              <a:cxn ang="0">
                <a:pos x="267" y="66"/>
              </a:cxn>
              <a:cxn ang="0">
                <a:pos x="250" y="57"/>
              </a:cxn>
              <a:cxn ang="0">
                <a:pos x="217" y="42"/>
              </a:cxn>
              <a:cxn ang="0">
                <a:pos x="200" y="36"/>
              </a:cxn>
              <a:cxn ang="0">
                <a:pos x="166" y="24"/>
              </a:cxn>
              <a:cxn ang="0">
                <a:pos x="149" y="18"/>
              </a:cxn>
              <a:cxn ang="0">
                <a:pos x="112" y="11"/>
              </a:cxn>
              <a:cxn ang="0">
                <a:pos x="93" y="7"/>
              </a:cxn>
              <a:cxn ang="0">
                <a:pos x="56" y="2"/>
              </a:cxn>
              <a:cxn ang="0">
                <a:pos x="36" y="0"/>
              </a:cxn>
              <a:cxn ang="0">
                <a:pos x="0" y="0"/>
              </a:cxn>
            </a:cxnLst>
            <a:rect l="0" t="0" r="r" b="b"/>
            <a:pathLst>
              <a:path w="563" h="554">
                <a:moveTo>
                  <a:pt x="563" y="554"/>
                </a:moveTo>
                <a:lnTo>
                  <a:pt x="563" y="533"/>
                </a:lnTo>
                <a:lnTo>
                  <a:pt x="560" y="515"/>
                </a:lnTo>
                <a:lnTo>
                  <a:pt x="560" y="497"/>
                </a:lnTo>
                <a:lnTo>
                  <a:pt x="560" y="497"/>
                </a:lnTo>
                <a:lnTo>
                  <a:pt x="558" y="478"/>
                </a:lnTo>
                <a:lnTo>
                  <a:pt x="555" y="460"/>
                </a:lnTo>
                <a:lnTo>
                  <a:pt x="552" y="442"/>
                </a:lnTo>
                <a:lnTo>
                  <a:pt x="552" y="442"/>
                </a:lnTo>
                <a:lnTo>
                  <a:pt x="546" y="423"/>
                </a:lnTo>
                <a:lnTo>
                  <a:pt x="543" y="407"/>
                </a:lnTo>
                <a:lnTo>
                  <a:pt x="538" y="389"/>
                </a:lnTo>
                <a:lnTo>
                  <a:pt x="538" y="389"/>
                </a:lnTo>
                <a:lnTo>
                  <a:pt x="532" y="372"/>
                </a:lnTo>
                <a:lnTo>
                  <a:pt x="524" y="354"/>
                </a:lnTo>
                <a:lnTo>
                  <a:pt x="518" y="337"/>
                </a:lnTo>
                <a:lnTo>
                  <a:pt x="518" y="337"/>
                </a:lnTo>
                <a:lnTo>
                  <a:pt x="510" y="321"/>
                </a:lnTo>
                <a:lnTo>
                  <a:pt x="504" y="306"/>
                </a:lnTo>
                <a:lnTo>
                  <a:pt x="493" y="289"/>
                </a:lnTo>
                <a:lnTo>
                  <a:pt x="493" y="289"/>
                </a:lnTo>
                <a:lnTo>
                  <a:pt x="484" y="273"/>
                </a:lnTo>
                <a:lnTo>
                  <a:pt x="476" y="258"/>
                </a:lnTo>
                <a:lnTo>
                  <a:pt x="465" y="244"/>
                </a:lnTo>
                <a:lnTo>
                  <a:pt x="465" y="244"/>
                </a:lnTo>
                <a:lnTo>
                  <a:pt x="456" y="229"/>
                </a:lnTo>
                <a:lnTo>
                  <a:pt x="445" y="214"/>
                </a:lnTo>
                <a:lnTo>
                  <a:pt x="434" y="201"/>
                </a:lnTo>
                <a:lnTo>
                  <a:pt x="434" y="201"/>
                </a:lnTo>
                <a:lnTo>
                  <a:pt x="422" y="187"/>
                </a:lnTo>
                <a:lnTo>
                  <a:pt x="408" y="174"/>
                </a:lnTo>
                <a:lnTo>
                  <a:pt x="397" y="161"/>
                </a:lnTo>
                <a:lnTo>
                  <a:pt x="397" y="161"/>
                </a:lnTo>
                <a:lnTo>
                  <a:pt x="383" y="148"/>
                </a:lnTo>
                <a:lnTo>
                  <a:pt x="372" y="137"/>
                </a:lnTo>
                <a:lnTo>
                  <a:pt x="358" y="126"/>
                </a:lnTo>
                <a:lnTo>
                  <a:pt x="358" y="126"/>
                </a:lnTo>
                <a:lnTo>
                  <a:pt x="343" y="115"/>
                </a:lnTo>
                <a:lnTo>
                  <a:pt x="329" y="104"/>
                </a:lnTo>
                <a:lnTo>
                  <a:pt x="312" y="93"/>
                </a:lnTo>
                <a:lnTo>
                  <a:pt x="312" y="93"/>
                </a:lnTo>
                <a:lnTo>
                  <a:pt x="298" y="84"/>
                </a:lnTo>
                <a:lnTo>
                  <a:pt x="281" y="75"/>
                </a:lnTo>
                <a:lnTo>
                  <a:pt x="267" y="66"/>
                </a:lnTo>
                <a:lnTo>
                  <a:pt x="267" y="66"/>
                </a:lnTo>
                <a:lnTo>
                  <a:pt x="250" y="57"/>
                </a:lnTo>
                <a:lnTo>
                  <a:pt x="234" y="49"/>
                </a:lnTo>
                <a:lnTo>
                  <a:pt x="217" y="42"/>
                </a:lnTo>
                <a:lnTo>
                  <a:pt x="217" y="42"/>
                </a:lnTo>
                <a:lnTo>
                  <a:pt x="200" y="36"/>
                </a:lnTo>
                <a:lnTo>
                  <a:pt x="183" y="29"/>
                </a:lnTo>
                <a:lnTo>
                  <a:pt x="166" y="24"/>
                </a:lnTo>
                <a:lnTo>
                  <a:pt x="166" y="24"/>
                </a:lnTo>
                <a:lnTo>
                  <a:pt x="149" y="18"/>
                </a:lnTo>
                <a:lnTo>
                  <a:pt x="129" y="14"/>
                </a:lnTo>
                <a:lnTo>
                  <a:pt x="112" y="11"/>
                </a:lnTo>
                <a:lnTo>
                  <a:pt x="112" y="11"/>
                </a:lnTo>
                <a:lnTo>
                  <a:pt x="93" y="7"/>
                </a:lnTo>
                <a:lnTo>
                  <a:pt x="76" y="3"/>
                </a:lnTo>
                <a:lnTo>
                  <a:pt x="56" y="2"/>
                </a:lnTo>
                <a:lnTo>
                  <a:pt x="56" y="2"/>
                </a:lnTo>
                <a:lnTo>
                  <a:pt x="36"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8" name="Freeform 352"/>
          <p:cNvSpPr/>
          <p:nvPr/>
        </p:nvSpPr>
        <p:spPr bwMode="auto">
          <a:xfrm>
            <a:off x="7043894" y="4345684"/>
            <a:ext cx="37360" cy="55218"/>
          </a:xfrm>
          <a:custGeom>
            <a:avLst/>
            <a:gdLst/>
            <a:ahLst/>
            <a:cxnLst>
              <a:cxn ang="0">
                <a:pos x="28" y="37"/>
              </a:cxn>
              <a:cxn ang="0">
                <a:pos x="0" y="0"/>
              </a:cxn>
              <a:cxn ang="0">
                <a:pos x="28" y="0"/>
              </a:cxn>
              <a:cxn ang="0">
                <a:pos x="28" y="37"/>
              </a:cxn>
            </a:cxnLst>
            <a:rect l="0" t="0" r="r" b="b"/>
            <a:pathLst>
              <a:path w="28" h="37">
                <a:moveTo>
                  <a:pt x="28" y="37"/>
                </a:moveTo>
                <a:lnTo>
                  <a:pt x="0" y="0"/>
                </a:lnTo>
                <a:lnTo>
                  <a:pt x="28" y="0"/>
                </a:lnTo>
                <a:lnTo>
                  <a:pt x="28"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9" name="Freeform 353"/>
          <p:cNvSpPr/>
          <p:nvPr/>
        </p:nvSpPr>
        <p:spPr bwMode="auto">
          <a:xfrm>
            <a:off x="7081254" y="4345684"/>
            <a:ext cx="34691" cy="55218"/>
          </a:xfrm>
          <a:custGeom>
            <a:avLst/>
            <a:gdLst/>
            <a:ahLst/>
            <a:cxnLst>
              <a:cxn ang="0">
                <a:pos x="0" y="37"/>
              </a:cxn>
              <a:cxn ang="0">
                <a:pos x="26" y="0"/>
              </a:cxn>
              <a:cxn ang="0">
                <a:pos x="0" y="0"/>
              </a:cxn>
              <a:cxn ang="0">
                <a:pos x="0" y="37"/>
              </a:cxn>
            </a:cxnLst>
            <a:rect l="0" t="0" r="r" b="b"/>
            <a:pathLst>
              <a:path w="26" h="37">
                <a:moveTo>
                  <a:pt x="0" y="37"/>
                </a:moveTo>
                <a:lnTo>
                  <a:pt x="26" y="0"/>
                </a:lnTo>
                <a:lnTo>
                  <a:pt x="0" y="0"/>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0" name="Line 354"/>
          <p:cNvSpPr>
            <a:spLocks noChangeShapeType="1"/>
          </p:cNvSpPr>
          <p:nvPr/>
        </p:nvSpPr>
        <p:spPr bwMode="auto">
          <a:xfrm>
            <a:off x="2942338" y="4454627"/>
            <a:ext cx="373329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1" name="Freeform 355"/>
          <p:cNvSpPr/>
          <p:nvPr/>
        </p:nvSpPr>
        <p:spPr bwMode="auto">
          <a:xfrm>
            <a:off x="6603584" y="4438211"/>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2" name="Freeform 356"/>
          <p:cNvSpPr/>
          <p:nvPr/>
        </p:nvSpPr>
        <p:spPr bwMode="auto">
          <a:xfrm>
            <a:off x="6603584" y="4463582"/>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3" name="Line 357"/>
          <p:cNvSpPr>
            <a:spLocks noChangeShapeType="1"/>
          </p:cNvSpPr>
          <p:nvPr/>
        </p:nvSpPr>
        <p:spPr bwMode="auto">
          <a:xfrm>
            <a:off x="2931664" y="4630727"/>
            <a:ext cx="37399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4" name="Freeform 358"/>
          <p:cNvSpPr/>
          <p:nvPr/>
        </p:nvSpPr>
        <p:spPr bwMode="auto">
          <a:xfrm>
            <a:off x="6600915" y="4602372"/>
            <a:ext cx="70716" cy="28355"/>
          </a:xfrm>
          <a:custGeom>
            <a:avLst/>
            <a:gdLst/>
            <a:ahLst/>
            <a:cxnLst>
              <a:cxn ang="0">
                <a:pos x="53" y="19"/>
              </a:cxn>
              <a:cxn ang="0">
                <a:pos x="0" y="0"/>
              </a:cxn>
              <a:cxn ang="0">
                <a:pos x="0" y="19"/>
              </a:cxn>
              <a:cxn ang="0">
                <a:pos x="53" y="19"/>
              </a:cxn>
            </a:cxnLst>
            <a:rect l="0" t="0" r="r" b="b"/>
            <a:pathLst>
              <a:path w="53" h="19">
                <a:moveTo>
                  <a:pt x="53" y="19"/>
                </a:moveTo>
                <a:lnTo>
                  <a:pt x="0" y="0"/>
                </a:lnTo>
                <a:lnTo>
                  <a:pt x="0" y="19"/>
                </a:lnTo>
                <a:lnTo>
                  <a:pt x="53"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5" name="Freeform 359"/>
          <p:cNvSpPr/>
          <p:nvPr/>
        </p:nvSpPr>
        <p:spPr bwMode="auto">
          <a:xfrm>
            <a:off x="6600915" y="4630727"/>
            <a:ext cx="70716" cy="26863"/>
          </a:xfrm>
          <a:custGeom>
            <a:avLst/>
            <a:gdLst/>
            <a:ahLst/>
            <a:cxnLst>
              <a:cxn ang="0">
                <a:pos x="53" y="0"/>
              </a:cxn>
              <a:cxn ang="0">
                <a:pos x="0" y="18"/>
              </a:cxn>
              <a:cxn ang="0">
                <a:pos x="0" y="0"/>
              </a:cxn>
              <a:cxn ang="0">
                <a:pos x="53" y="0"/>
              </a:cxn>
            </a:cxnLst>
            <a:rect l="0" t="0" r="r" b="b"/>
            <a:pathLst>
              <a:path w="53" h="18">
                <a:moveTo>
                  <a:pt x="53" y="0"/>
                </a:moveTo>
                <a:lnTo>
                  <a:pt x="0" y="18"/>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6" name="Line 360"/>
          <p:cNvSpPr>
            <a:spLocks noChangeShapeType="1"/>
          </p:cNvSpPr>
          <p:nvPr/>
        </p:nvSpPr>
        <p:spPr bwMode="auto">
          <a:xfrm>
            <a:off x="6833079" y="4460597"/>
            <a:ext cx="17345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7" name="Freeform 361"/>
          <p:cNvSpPr/>
          <p:nvPr/>
        </p:nvSpPr>
        <p:spPr bwMode="auto">
          <a:xfrm>
            <a:off x="6934484" y="4435227"/>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8" name="Freeform 362"/>
          <p:cNvSpPr/>
          <p:nvPr/>
        </p:nvSpPr>
        <p:spPr bwMode="auto">
          <a:xfrm>
            <a:off x="6934484" y="4460597"/>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9" name="Freeform 363"/>
          <p:cNvSpPr/>
          <p:nvPr/>
        </p:nvSpPr>
        <p:spPr bwMode="auto">
          <a:xfrm>
            <a:off x="6851759" y="4496414"/>
            <a:ext cx="222824" cy="122374"/>
          </a:xfrm>
          <a:custGeom>
            <a:avLst/>
            <a:gdLst/>
            <a:ahLst/>
            <a:cxnLst>
              <a:cxn ang="0">
                <a:pos x="6" y="82"/>
              </a:cxn>
              <a:cxn ang="0">
                <a:pos x="14" y="82"/>
              </a:cxn>
              <a:cxn ang="0">
                <a:pos x="17" y="82"/>
              </a:cxn>
              <a:cxn ang="0">
                <a:pos x="26" y="82"/>
              </a:cxn>
              <a:cxn ang="0">
                <a:pos x="31" y="82"/>
              </a:cxn>
              <a:cxn ang="0">
                <a:pos x="40" y="80"/>
              </a:cxn>
              <a:cxn ang="0">
                <a:pos x="43" y="80"/>
              </a:cxn>
              <a:cxn ang="0">
                <a:pos x="51" y="79"/>
              </a:cxn>
              <a:cxn ang="0">
                <a:pos x="57" y="77"/>
              </a:cxn>
              <a:cxn ang="0">
                <a:pos x="65" y="75"/>
              </a:cxn>
              <a:cxn ang="0">
                <a:pos x="68" y="73"/>
              </a:cxn>
              <a:cxn ang="0">
                <a:pos x="76" y="71"/>
              </a:cxn>
              <a:cxn ang="0">
                <a:pos x="82" y="69"/>
              </a:cxn>
              <a:cxn ang="0">
                <a:pos x="91" y="66"/>
              </a:cxn>
              <a:cxn ang="0">
                <a:pos x="93" y="64"/>
              </a:cxn>
              <a:cxn ang="0">
                <a:pos x="102" y="60"/>
              </a:cxn>
              <a:cxn ang="0">
                <a:pos x="105" y="58"/>
              </a:cxn>
              <a:cxn ang="0">
                <a:pos x="113" y="55"/>
              </a:cxn>
              <a:cxn ang="0">
                <a:pos x="116" y="53"/>
              </a:cxn>
              <a:cxn ang="0">
                <a:pos x="121" y="49"/>
              </a:cxn>
              <a:cxn ang="0">
                <a:pos x="124" y="46"/>
              </a:cxn>
              <a:cxn ang="0">
                <a:pos x="133" y="42"/>
              </a:cxn>
              <a:cxn ang="0">
                <a:pos x="136" y="38"/>
              </a:cxn>
              <a:cxn ang="0">
                <a:pos x="141" y="35"/>
              </a:cxn>
              <a:cxn ang="0">
                <a:pos x="144" y="31"/>
              </a:cxn>
              <a:cxn ang="0">
                <a:pos x="150" y="25"/>
              </a:cxn>
              <a:cxn ang="0">
                <a:pos x="150" y="24"/>
              </a:cxn>
              <a:cxn ang="0">
                <a:pos x="155" y="18"/>
              </a:cxn>
              <a:cxn ang="0">
                <a:pos x="158" y="14"/>
              </a:cxn>
              <a:cxn ang="0">
                <a:pos x="161" y="9"/>
              </a:cxn>
              <a:cxn ang="0">
                <a:pos x="164" y="5"/>
              </a:cxn>
              <a:cxn ang="0">
                <a:pos x="167" y="0"/>
              </a:cxn>
            </a:cxnLst>
            <a:rect l="0" t="0" r="r" b="b"/>
            <a:pathLst>
              <a:path w="167" h="82">
                <a:moveTo>
                  <a:pt x="0" y="82"/>
                </a:moveTo>
                <a:lnTo>
                  <a:pt x="6" y="82"/>
                </a:lnTo>
                <a:lnTo>
                  <a:pt x="9" y="82"/>
                </a:lnTo>
                <a:lnTo>
                  <a:pt x="14" y="82"/>
                </a:lnTo>
                <a:lnTo>
                  <a:pt x="14" y="82"/>
                </a:lnTo>
                <a:lnTo>
                  <a:pt x="17" y="82"/>
                </a:lnTo>
                <a:lnTo>
                  <a:pt x="23" y="82"/>
                </a:lnTo>
                <a:lnTo>
                  <a:pt x="26" y="82"/>
                </a:lnTo>
                <a:lnTo>
                  <a:pt x="26" y="82"/>
                </a:lnTo>
                <a:lnTo>
                  <a:pt x="31" y="82"/>
                </a:lnTo>
                <a:lnTo>
                  <a:pt x="34" y="82"/>
                </a:lnTo>
                <a:lnTo>
                  <a:pt x="40" y="80"/>
                </a:lnTo>
                <a:lnTo>
                  <a:pt x="40" y="80"/>
                </a:lnTo>
                <a:lnTo>
                  <a:pt x="43" y="80"/>
                </a:lnTo>
                <a:lnTo>
                  <a:pt x="48" y="79"/>
                </a:lnTo>
                <a:lnTo>
                  <a:pt x="51" y="79"/>
                </a:lnTo>
                <a:lnTo>
                  <a:pt x="51" y="79"/>
                </a:lnTo>
                <a:lnTo>
                  <a:pt x="57" y="77"/>
                </a:lnTo>
                <a:lnTo>
                  <a:pt x="60" y="77"/>
                </a:lnTo>
                <a:lnTo>
                  <a:pt x="65" y="75"/>
                </a:lnTo>
                <a:lnTo>
                  <a:pt x="65" y="75"/>
                </a:lnTo>
                <a:lnTo>
                  <a:pt x="68" y="73"/>
                </a:lnTo>
                <a:lnTo>
                  <a:pt x="74" y="73"/>
                </a:lnTo>
                <a:lnTo>
                  <a:pt x="76" y="71"/>
                </a:lnTo>
                <a:lnTo>
                  <a:pt x="76" y="71"/>
                </a:lnTo>
                <a:lnTo>
                  <a:pt x="82" y="69"/>
                </a:lnTo>
                <a:lnTo>
                  <a:pt x="85" y="68"/>
                </a:lnTo>
                <a:lnTo>
                  <a:pt x="91" y="66"/>
                </a:lnTo>
                <a:lnTo>
                  <a:pt x="91" y="66"/>
                </a:lnTo>
                <a:lnTo>
                  <a:pt x="93" y="64"/>
                </a:lnTo>
                <a:lnTo>
                  <a:pt x="96" y="64"/>
                </a:lnTo>
                <a:lnTo>
                  <a:pt x="102" y="60"/>
                </a:lnTo>
                <a:lnTo>
                  <a:pt x="102" y="60"/>
                </a:lnTo>
                <a:lnTo>
                  <a:pt x="105" y="58"/>
                </a:lnTo>
                <a:lnTo>
                  <a:pt x="107" y="57"/>
                </a:lnTo>
                <a:lnTo>
                  <a:pt x="113" y="55"/>
                </a:lnTo>
                <a:lnTo>
                  <a:pt x="113" y="55"/>
                </a:lnTo>
                <a:lnTo>
                  <a:pt x="116" y="53"/>
                </a:lnTo>
                <a:lnTo>
                  <a:pt x="119" y="51"/>
                </a:lnTo>
                <a:lnTo>
                  <a:pt x="121" y="49"/>
                </a:lnTo>
                <a:lnTo>
                  <a:pt x="121" y="49"/>
                </a:lnTo>
                <a:lnTo>
                  <a:pt x="124" y="46"/>
                </a:lnTo>
                <a:lnTo>
                  <a:pt x="130" y="44"/>
                </a:lnTo>
                <a:lnTo>
                  <a:pt x="133" y="42"/>
                </a:lnTo>
                <a:lnTo>
                  <a:pt x="133" y="42"/>
                </a:lnTo>
                <a:lnTo>
                  <a:pt x="136" y="38"/>
                </a:lnTo>
                <a:lnTo>
                  <a:pt x="138" y="36"/>
                </a:lnTo>
                <a:lnTo>
                  <a:pt x="141" y="35"/>
                </a:lnTo>
                <a:lnTo>
                  <a:pt x="141" y="35"/>
                </a:lnTo>
                <a:lnTo>
                  <a:pt x="144" y="31"/>
                </a:lnTo>
                <a:lnTo>
                  <a:pt x="147" y="29"/>
                </a:lnTo>
                <a:lnTo>
                  <a:pt x="150" y="25"/>
                </a:lnTo>
                <a:lnTo>
                  <a:pt x="150" y="25"/>
                </a:lnTo>
                <a:lnTo>
                  <a:pt x="150" y="24"/>
                </a:lnTo>
                <a:lnTo>
                  <a:pt x="152" y="20"/>
                </a:lnTo>
                <a:lnTo>
                  <a:pt x="155" y="18"/>
                </a:lnTo>
                <a:lnTo>
                  <a:pt x="155" y="18"/>
                </a:lnTo>
                <a:lnTo>
                  <a:pt x="158" y="14"/>
                </a:lnTo>
                <a:lnTo>
                  <a:pt x="158" y="13"/>
                </a:lnTo>
                <a:lnTo>
                  <a:pt x="161" y="9"/>
                </a:lnTo>
                <a:lnTo>
                  <a:pt x="161" y="9"/>
                </a:lnTo>
                <a:lnTo>
                  <a:pt x="164" y="5"/>
                </a:lnTo>
                <a:lnTo>
                  <a:pt x="164" y="3"/>
                </a:lnTo>
                <a:lnTo>
                  <a:pt x="167"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0" name="Freeform 364"/>
          <p:cNvSpPr/>
          <p:nvPr/>
        </p:nvSpPr>
        <p:spPr bwMode="auto">
          <a:xfrm>
            <a:off x="7017209" y="4496414"/>
            <a:ext cx="57374" cy="49248"/>
          </a:xfrm>
          <a:custGeom>
            <a:avLst/>
            <a:gdLst/>
            <a:ahLst/>
            <a:cxnLst>
              <a:cxn ang="0">
                <a:pos x="43" y="0"/>
              </a:cxn>
              <a:cxn ang="0">
                <a:pos x="0" y="29"/>
              </a:cxn>
              <a:cxn ang="0">
                <a:pos x="26" y="33"/>
              </a:cxn>
              <a:cxn ang="0">
                <a:pos x="43" y="0"/>
              </a:cxn>
            </a:cxnLst>
            <a:rect l="0" t="0" r="r" b="b"/>
            <a:pathLst>
              <a:path w="43" h="33">
                <a:moveTo>
                  <a:pt x="43" y="0"/>
                </a:moveTo>
                <a:lnTo>
                  <a:pt x="0" y="29"/>
                </a:lnTo>
                <a:lnTo>
                  <a:pt x="26" y="33"/>
                </a:lnTo>
                <a:lnTo>
                  <a:pt x="4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1" name="Freeform 365"/>
          <p:cNvSpPr/>
          <p:nvPr/>
        </p:nvSpPr>
        <p:spPr bwMode="auto">
          <a:xfrm>
            <a:off x="7051900" y="4496414"/>
            <a:ext cx="37360" cy="56710"/>
          </a:xfrm>
          <a:custGeom>
            <a:avLst/>
            <a:gdLst/>
            <a:ahLst/>
            <a:cxnLst>
              <a:cxn ang="0">
                <a:pos x="17" y="0"/>
              </a:cxn>
              <a:cxn ang="0">
                <a:pos x="28" y="38"/>
              </a:cxn>
              <a:cxn ang="0">
                <a:pos x="0" y="33"/>
              </a:cxn>
              <a:cxn ang="0">
                <a:pos x="17" y="0"/>
              </a:cxn>
            </a:cxnLst>
            <a:rect l="0" t="0" r="r" b="b"/>
            <a:pathLst>
              <a:path w="28" h="38">
                <a:moveTo>
                  <a:pt x="17" y="0"/>
                </a:moveTo>
                <a:lnTo>
                  <a:pt x="28" y="38"/>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2" name="Freeform 366"/>
          <p:cNvSpPr/>
          <p:nvPr/>
        </p:nvSpPr>
        <p:spPr bwMode="auto">
          <a:xfrm>
            <a:off x="7780413" y="5945506"/>
            <a:ext cx="146770" cy="98496"/>
          </a:xfrm>
          <a:custGeom>
            <a:avLst/>
            <a:gdLst/>
            <a:ahLst/>
            <a:cxnLst>
              <a:cxn ang="0">
                <a:pos x="0" y="32"/>
              </a:cxn>
              <a:cxn ang="0">
                <a:pos x="3" y="26"/>
              </a:cxn>
              <a:cxn ang="0">
                <a:pos x="3" y="22"/>
              </a:cxn>
              <a:cxn ang="0">
                <a:pos x="6" y="19"/>
              </a:cxn>
              <a:cxn ang="0">
                <a:pos x="9" y="15"/>
              </a:cxn>
              <a:cxn ang="0">
                <a:pos x="14" y="11"/>
              </a:cxn>
              <a:cxn ang="0">
                <a:pos x="20" y="10"/>
              </a:cxn>
              <a:cxn ang="0">
                <a:pos x="26" y="6"/>
              </a:cxn>
              <a:cxn ang="0">
                <a:pos x="28" y="6"/>
              </a:cxn>
              <a:cxn ang="0">
                <a:pos x="34" y="4"/>
              </a:cxn>
              <a:cxn ang="0">
                <a:pos x="43" y="2"/>
              </a:cxn>
              <a:cxn ang="0">
                <a:pos x="48" y="0"/>
              </a:cxn>
              <a:cxn ang="0">
                <a:pos x="54" y="0"/>
              </a:cxn>
              <a:cxn ang="0">
                <a:pos x="62" y="2"/>
              </a:cxn>
              <a:cxn ang="0">
                <a:pos x="68" y="2"/>
              </a:cxn>
              <a:cxn ang="0">
                <a:pos x="76" y="4"/>
              </a:cxn>
              <a:cxn ang="0">
                <a:pos x="79" y="6"/>
              </a:cxn>
              <a:cxn ang="0">
                <a:pos x="88" y="8"/>
              </a:cxn>
              <a:cxn ang="0">
                <a:pos x="90" y="10"/>
              </a:cxn>
              <a:cxn ang="0">
                <a:pos x="96" y="13"/>
              </a:cxn>
              <a:cxn ang="0">
                <a:pos x="99" y="15"/>
              </a:cxn>
              <a:cxn ang="0">
                <a:pos x="105" y="19"/>
              </a:cxn>
              <a:cxn ang="0">
                <a:pos x="105" y="22"/>
              </a:cxn>
              <a:cxn ang="0">
                <a:pos x="107" y="28"/>
              </a:cxn>
              <a:cxn ang="0">
                <a:pos x="107" y="32"/>
              </a:cxn>
              <a:cxn ang="0">
                <a:pos x="110" y="35"/>
              </a:cxn>
              <a:cxn ang="0">
                <a:pos x="107" y="39"/>
              </a:cxn>
              <a:cxn ang="0">
                <a:pos x="107" y="44"/>
              </a:cxn>
              <a:cxn ang="0">
                <a:pos x="105" y="46"/>
              </a:cxn>
              <a:cxn ang="0">
                <a:pos x="102" y="50"/>
              </a:cxn>
              <a:cxn ang="0">
                <a:pos x="99" y="54"/>
              </a:cxn>
              <a:cxn ang="0">
                <a:pos x="93" y="57"/>
              </a:cxn>
              <a:cxn ang="0">
                <a:pos x="90" y="59"/>
              </a:cxn>
              <a:cxn ang="0">
                <a:pos x="85" y="63"/>
              </a:cxn>
              <a:cxn ang="0">
                <a:pos x="76" y="65"/>
              </a:cxn>
              <a:cxn ang="0">
                <a:pos x="71" y="65"/>
              </a:cxn>
              <a:cxn ang="0">
                <a:pos x="65" y="66"/>
              </a:cxn>
              <a:cxn ang="0">
                <a:pos x="59" y="66"/>
              </a:cxn>
              <a:cxn ang="0">
                <a:pos x="51" y="66"/>
              </a:cxn>
              <a:cxn ang="0">
                <a:pos x="43" y="66"/>
              </a:cxn>
              <a:cxn ang="0">
                <a:pos x="40" y="65"/>
              </a:cxn>
              <a:cxn ang="0">
                <a:pos x="31" y="65"/>
              </a:cxn>
              <a:cxn ang="0">
                <a:pos x="26" y="63"/>
              </a:cxn>
              <a:cxn ang="0">
                <a:pos x="20" y="59"/>
              </a:cxn>
              <a:cxn ang="0">
                <a:pos x="17" y="57"/>
              </a:cxn>
              <a:cxn ang="0">
                <a:pos x="12" y="54"/>
              </a:cxn>
              <a:cxn ang="0">
                <a:pos x="9" y="50"/>
              </a:cxn>
              <a:cxn ang="0">
                <a:pos x="6" y="46"/>
              </a:cxn>
              <a:cxn ang="0">
                <a:pos x="3" y="44"/>
              </a:cxn>
              <a:cxn ang="0">
                <a:pos x="0" y="39"/>
              </a:cxn>
              <a:cxn ang="0">
                <a:pos x="0" y="35"/>
              </a:cxn>
            </a:cxnLst>
            <a:rect l="0" t="0" r="r" b="b"/>
            <a:pathLst>
              <a:path w="110" h="66">
                <a:moveTo>
                  <a:pt x="0" y="33"/>
                </a:moveTo>
                <a:lnTo>
                  <a:pt x="0" y="33"/>
                </a:lnTo>
                <a:lnTo>
                  <a:pt x="0" y="32"/>
                </a:lnTo>
                <a:lnTo>
                  <a:pt x="0" y="32"/>
                </a:lnTo>
                <a:lnTo>
                  <a:pt x="0" y="32"/>
                </a:lnTo>
                <a:lnTo>
                  <a:pt x="0" y="30"/>
                </a:lnTo>
                <a:lnTo>
                  <a:pt x="0" y="28"/>
                </a:lnTo>
                <a:lnTo>
                  <a:pt x="0" y="28"/>
                </a:lnTo>
                <a:lnTo>
                  <a:pt x="0" y="28"/>
                </a:lnTo>
                <a:lnTo>
                  <a:pt x="3" y="26"/>
                </a:lnTo>
                <a:lnTo>
                  <a:pt x="3" y="26"/>
                </a:lnTo>
                <a:lnTo>
                  <a:pt x="3" y="24"/>
                </a:lnTo>
                <a:lnTo>
                  <a:pt x="3" y="24"/>
                </a:lnTo>
                <a:lnTo>
                  <a:pt x="3" y="22"/>
                </a:lnTo>
                <a:lnTo>
                  <a:pt x="3" y="22"/>
                </a:lnTo>
                <a:lnTo>
                  <a:pt x="6" y="21"/>
                </a:lnTo>
                <a:lnTo>
                  <a:pt x="6" y="21"/>
                </a:lnTo>
                <a:lnTo>
                  <a:pt x="6" y="21"/>
                </a:lnTo>
                <a:lnTo>
                  <a:pt x="6" y="19"/>
                </a:lnTo>
                <a:lnTo>
                  <a:pt x="6" y="19"/>
                </a:lnTo>
                <a:lnTo>
                  <a:pt x="6" y="19"/>
                </a:lnTo>
                <a:lnTo>
                  <a:pt x="9" y="17"/>
                </a:lnTo>
                <a:lnTo>
                  <a:pt x="9" y="17"/>
                </a:lnTo>
                <a:lnTo>
                  <a:pt x="9" y="15"/>
                </a:lnTo>
                <a:lnTo>
                  <a:pt x="9" y="15"/>
                </a:lnTo>
                <a:lnTo>
                  <a:pt x="12" y="15"/>
                </a:lnTo>
                <a:lnTo>
                  <a:pt x="12" y="13"/>
                </a:lnTo>
                <a:lnTo>
                  <a:pt x="12" y="13"/>
                </a:lnTo>
                <a:lnTo>
                  <a:pt x="12" y="13"/>
                </a:lnTo>
                <a:lnTo>
                  <a:pt x="14" y="11"/>
                </a:lnTo>
                <a:lnTo>
                  <a:pt x="14" y="11"/>
                </a:lnTo>
                <a:lnTo>
                  <a:pt x="17" y="11"/>
                </a:lnTo>
                <a:lnTo>
                  <a:pt x="17" y="11"/>
                </a:lnTo>
                <a:lnTo>
                  <a:pt x="17" y="10"/>
                </a:lnTo>
                <a:lnTo>
                  <a:pt x="20" y="10"/>
                </a:lnTo>
                <a:lnTo>
                  <a:pt x="20" y="8"/>
                </a:lnTo>
                <a:lnTo>
                  <a:pt x="20" y="8"/>
                </a:lnTo>
                <a:lnTo>
                  <a:pt x="23" y="8"/>
                </a:lnTo>
                <a:lnTo>
                  <a:pt x="23" y="8"/>
                </a:lnTo>
                <a:lnTo>
                  <a:pt x="26" y="6"/>
                </a:lnTo>
                <a:lnTo>
                  <a:pt x="26" y="6"/>
                </a:lnTo>
                <a:lnTo>
                  <a:pt x="26" y="6"/>
                </a:lnTo>
                <a:lnTo>
                  <a:pt x="28" y="6"/>
                </a:lnTo>
                <a:lnTo>
                  <a:pt x="28" y="6"/>
                </a:lnTo>
                <a:lnTo>
                  <a:pt x="28" y="6"/>
                </a:lnTo>
                <a:lnTo>
                  <a:pt x="31" y="4"/>
                </a:lnTo>
                <a:lnTo>
                  <a:pt x="31" y="4"/>
                </a:lnTo>
                <a:lnTo>
                  <a:pt x="34" y="4"/>
                </a:lnTo>
                <a:lnTo>
                  <a:pt x="34" y="4"/>
                </a:lnTo>
                <a:lnTo>
                  <a:pt x="34" y="4"/>
                </a:lnTo>
                <a:lnTo>
                  <a:pt x="37" y="2"/>
                </a:lnTo>
                <a:lnTo>
                  <a:pt x="40" y="2"/>
                </a:lnTo>
                <a:lnTo>
                  <a:pt x="40" y="2"/>
                </a:lnTo>
                <a:lnTo>
                  <a:pt x="40" y="2"/>
                </a:lnTo>
                <a:lnTo>
                  <a:pt x="43" y="2"/>
                </a:lnTo>
                <a:lnTo>
                  <a:pt x="43" y="2"/>
                </a:lnTo>
                <a:lnTo>
                  <a:pt x="43" y="2"/>
                </a:lnTo>
                <a:lnTo>
                  <a:pt x="45" y="2"/>
                </a:lnTo>
                <a:lnTo>
                  <a:pt x="48" y="2"/>
                </a:lnTo>
                <a:lnTo>
                  <a:pt x="48" y="0"/>
                </a:lnTo>
                <a:lnTo>
                  <a:pt x="48" y="0"/>
                </a:lnTo>
                <a:lnTo>
                  <a:pt x="51" y="0"/>
                </a:lnTo>
                <a:lnTo>
                  <a:pt x="54" y="0"/>
                </a:lnTo>
                <a:lnTo>
                  <a:pt x="54" y="0"/>
                </a:lnTo>
                <a:lnTo>
                  <a:pt x="54" y="0"/>
                </a:lnTo>
                <a:lnTo>
                  <a:pt x="57" y="0"/>
                </a:lnTo>
                <a:lnTo>
                  <a:pt x="59" y="0"/>
                </a:lnTo>
                <a:lnTo>
                  <a:pt x="59" y="0"/>
                </a:lnTo>
                <a:lnTo>
                  <a:pt x="59" y="0"/>
                </a:lnTo>
                <a:lnTo>
                  <a:pt x="62" y="2"/>
                </a:lnTo>
                <a:lnTo>
                  <a:pt x="65" y="2"/>
                </a:lnTo>
                <a:lnTo>
                  <a:pt x="65" y="2"/>
                </a:lnTo>
                <a:lnTo>
                  <a:pt x="65" y="2"/>
                </a:lnTo>
                <a:lnTo>
                  <a:pt x="68" y="2"/>
                </a:lnTo>
                <a:lnTo>
                  <a:pt x="68" y="2"/>
                </a:lnTo>
                <a:lnTo>
                  <a:pt x="71" y="2"/>
                </a:lnTo>
                <a:lnTo>
                  <a:pt x="71" y="2"/>
                </a:lnTo>
                <a:lnTo>
                  <a:pt x="74" y="2"/>
                </a:lnTo>
                <a:lnTo>
                  <a:pt x="74" y="4"/>
                </a:lnTo>
                <a:lnTo>
                  <a:pt x="76" y="4"/>
                </a:lnTo>
                <a:lnTo>
                  <a:pt x="76" y="4"/>
                </a:lnTo>
                <a:lnTo>
                  <a:pt x="76" y="4"/>
                </a:lnTo>
                <a:lnTo>
                  <a:pt x="79" y="4"/>
                </a:lnTo>
                <a:lnTo>
                  <a:pt x="79" y="6"/>
                </a:lnTo>
                <a:lnTo>
                  <a:pt x="79" y="6"/>
                </a:lnTo>
                <a:lnTo>
                  <a:pt x="82" y="6"/>
                </a:lnTo>
                <a:lnTo>
                  <a:pt x="85" y="6"/>
                </a:lnTo>
                <a:lnTo>
                  <a:pt x="85" y="6"/>
                </a:lnTo>
                <a:lnTo>
                  <a:pt x="85" y="6"/>
                </a:lnTo>
                <a:lnTo>
                  <a:pt x="88" y="8"/>
                </a:lnTo>
                <a:lnTo>
                  <a:pt x="88" y="8"/>
                </a:lnTo>
                <a:lnTo>
                  <a:pt x="90" y="8"/>
                </a:lnTo>
                <a:lnTo>
                  <a:pt x="90" y="8"/>
                </a:lnTo>
                <a:lnTo>
                  <a:pt x="90" y="10"/>
                </a:lnTo>
                <a:lnTo>
                  <a:pt x="90" y="10"/>
                </a:lnTo>
                <a:lnTo>
                  <a:pt x="93" y="11"/>
                </a:lnTo>
                <a:lnTo>
                  <a:pt x="93" y="11"/>
                </a:lnTo>
                <a:lnTo>
                  <a:pt x="93" y="11"/>
                </a:lnTo>
                <a:lnTo>
                  <a:pt x="96" y="11"/>
                </a:lnTo>
                <a:lnTo>
                  <a:pt x="96" y="13"/>
                </a:lnTo>
                <a:lnTo>
                  <a:pt x="96" y="13"/>
                </a:lnTo>
                <a:lnTo>
                  <a:pt x="99" y="13"/>
                </a:lnTo>
                <a:lnTo>
                  <a:pt x="99" y="15"/>
                </a:lnTo>
                <a:lnTo>
                  <a:pt x="99" y="15"/>
                </a:lnTo>
                <a:lnTo>
                  <a:pt x="99" y="15"/>
                </a:lnTo>
                <a:lnTo>
                  <a:pt x="102" y="17"/>
                </a:lnTo>
                <a:lnTo>
                  <a:pt x="102" y="17"/>
                </a:lnTo>
                <a:lnTo>
                  <a:pt x="102" y="19"/>
                </a:lnTo>
                <a:lnTo>
                  <a:pt x="102" y="19"/>
                </a:lnTo>
                <a:lnTo>
                  <a:pt x="105" y="19"/>
                </a:lnTo>
                <a:lnTo>
                  <a:pt x="105" y="21"/>
                </a:lnTo>
                <a:lnTo>
                  <a:pt x="105" y="21"/>
                </a:lnTo>
                <a:lnTo>
                  <a:pt x="105" y="21"/>
                </a:lnTo>
                <a:lnTo>
                  <a:pt x="105" y="22"/>
                </a:lnTo>
                <a:lnTo>
                  <a:pt x="105" y="22"/>
                </a:lnTo>
                <a:lnTo>
                  <a:pt x="107" y="24"/>
                </a:lnTo>
                <a:lnTo>
                  <a:pt x="107" y="24"/>
                </a:lnTo>
                <a:lnTo>
                  <a:pt x="107" y="26"/>
                </a:lnTo>
                <a:lnTo>
                  <a:pt x="107" y="26"/>
                </a:lnTo>
                <a:lnTo>
                  <a:pt x="107" y="28"/>
                </a:lnTo>
                <a:lnTo>
                  <a:pt x="107" y="28"/>
                </a:lnTo>
                <a:lnTo>
                  <a:pt x="107" y="28"/>
                </a:lnTo>
                <a:lnTo>
                  <a:pt x="107" y="30"/>
                </a:lnTo>
                <a:lnTo>
                  <a:pt x="107" y="32"/>
                </a:lnTo>
                <a:lnTo>
                  <a:pt x="107" y="32"/>
                </a:lnTo>
                <a:lnTo>
                  <a:pt x="110" y="32"/>
                </a:lnTo>
                <a:lnTo>
                  <a:pt x="110" y="33"/>
                </a:lnTo>
                <a:lnTo>
                  <a:pt x="110" y="33"/>
                </a:lnTo>
                <a:lnTo>
                  <a:pt x="110" y="33"/>
                </a:lnTo>
                <a:lnTo>
                  <a:pt x="110" y="35"/>
                </a:lnTo>
                <a:lnTo>
                  <a:pt x="110" y="37"/>
                </a:lnTo>
                <a:lnTo>
                  <a:pt x="107" y="37"/>
                </a:lnTo>
                <a:lnTo>
                  <a:pt x="107" y="37"/>
                </a:lnTo>
                <a:lnTo>
                  <a:pt x="107" y="39"/>
                </a:lnTo>
                <a:lnTo>
                  <a:pt x="107" y="39"/>
                </a:lnTo>
                <a:lnTo>
                  <a:pt x="107" y="41"/>
                </a:lnTo>
                <a:lnTo>
                  <a:pt x="107" y="41"/>
                </a:lnTo>
                <a:lnTo>
                  <a:pt x="107" y="41"/>
                </a:lnTo>
                <a:lnTo>
                  <a:pt x="107" y="43"/>
                </a:lnTo>
                <a:lnTo>
                  <a:pt x="107" y="44"/>
                </a:lnTo>
                <a:lnTo>
                  <a:pt x="107" y="44"/>
                </a:lnTo>
                <a:lnTo>
                  <a:pt x="105" y="44"/>
                </a:lnTo>
                <a:lnTo>
                  <a:pt x="105" y="46"/>
                </a:lnTo>
                <a:lnTo>
                  <a:pt x="105" y="46"/>
                </a:lnTo>
                <a:lnTo>
                  <a:pt x="105" y="46"/>
                </a:lnTo>
                <a:lnTo>
                  <a:pt x="105" y="48"/>
                </a:lnTo>
                <a:lnTo>
                  <a:pt x="105" y="48"/>
                </a:lnTo>
                <a:lnTo>
                  <a:pt x="102" y="50"/>
                </a:lnTo>
                <a:lnTo>
                  <a:pt x="102" y="50"/>
                </a:lnTo>
                <a:lnTo>
                  <a:pt x="102" y="50"/>
                </a:lnTo>
                <a:lnTo>
                  <a:pt x="102" y="52"/>
                </a:lnTo>
                <a:lnTo>
                  <a:pt x="99" y="52"/>
                </a:lnTo>
                <a:lnTo>
                  <a:pt x="99" y="52"/>
                </a:lnTo>
                <a:lnTo>
                  <a:pt x="99" y="54"/>
                </a:lnTo>
                <a:lnTo>
                  <a:pt x="99" y="54"/>
                </a:lnTo>
                <a:lnTo>
                  <a:pt x="96" y="55"/>
                </a:lnTo>
                <a:lnTo>
                  <a:pt x="96" y="55"/>
                </a:lnTo>
                <a:lnTo>
                  <a:pt x="96" y="55"/>
                </a:lnTo>
                <a:lnTo>
                  <a:pt x="93" y="57"/>
                </a:lnTo>
                <a:lnTo>
                  <a:pt x="93" y="57"/>
                </a:lnTo>
                <a:lnTo>
                  <a:pt x="93" y="57"/>
                </a:lnTo>
                <a:lnTo>
                  <a:pt x="90" y="57"/>
                </a:lnTo>
                <a:lnTo>
                  <a:pt x="90" y="59"/>
                </a:lnTo>
                <a:lnTo>
                  <a:pt x="90" y="59"/>
                </a:lnTo>
                <a:lnTo>
                  <a:pt x="90" y="59"/>
                </a:lnTo>
                <a:lnTo>
                  <a:pt x="88" y="61"/>
                </a:lnTo>
                <a:lnTo>
                  <a:pt x="88" y="61"/>
                </a:lnTo>
                <a:lnTo>
                  <a:pt x="85" y="61"/>
                </a:lnTo>
                <a:lnTo>
                  <a:pt x="85" y="61"/>
                </a:lnTo>
                <a:lnTo>
                  <a:pt x="85" y="63"/>
                </a:lnTo>
                <a:lnTo>
                  <a:pt x="82" y="63"/>
                </a:lnTo>
                <a:lnTo>
                  <a:pt x="79" y="63"/>
                </a:lnTo>
                <a:lnTo>
                  <a:pt x="79" y="63"/>
                </a:lnTo>
                <a:lnTo>
                  <a:pt x="79" y="63"/>
                </a:lnTo>
                <a:lnTo>
                  <a:pt x="76" y="65"/>
                </a:lnTo>
                <a:lnTo>
                  <a:pt x="76" y="65"/>
                </a:lnTo>
                <a:lnTo>
                  <a:pt x="76" y="65"/>
                </a:lnTo>
                <a:lnTo>
                  <a:pt x="74" y="65"/>
                </a:lnTo>
                <a:lnTo>
                  <a:pt x="74" y="65"/>
                </a:lnTo>
                <a:lnTo>
                  <a:pt x="71" y="65"/>
                </a:lnTo>
                <a:lnTo>
                  <a:pt x="71" y="65"/>
                </a:lnTo>
                <a:lnTo>
                  <a:pt x="68" y="66"/>
                </a:lnTo>
                <a:lnTo>
                  <a:pt x="68" y="66"/>
                </a:lnTo>
                <a:lnTo>
                  <a:pt x="65" y="66"/>
                </a:lnTo>
                <a:lnTo>
                  <a:pt x="65" y="66"/>
                </a:lnTo>
                <a:lnTo>
                  <a:pt x="65" y="66"/>
                </a:lnTo>
                <a:lnTo>
                  <a:pt x="62" y="66"/>
                </a:lnTo>
                <a:lnTo>
                  <a:pt x="59" y="66"/>
                </a:lnTo>
                <a:lnTo>
                  <a:pt x="59" y="66"/>
                </a:lnTo>
                <a:lnTo>
                  <a:pt x="59" y="66"/>
                </a:lnTo>
                <a:lnTo>
                  <a:pt x="57" y="66"/>
                </a:lnTo>
                <a:lnTo>
                  <a:pt x="54" y="66"/>
                </a:lnTo>
                <a:lnTo>
                  <a:pt x="54" y="66"/>
                </a:lnTo>
                <a:lnTo>
                  <a:pt x="54" y="66"/>
                </a:lnTo>
                <a:lnTo>
                  <a:pt x="51" y="66"/>
                </a:lnTo>
                <a:lnTo>
                  <a:pt x="48" y="66"/>
                </a:lnTo>
                <a:lnTo>
                  <a:pt x="48" y="66"/>
                </a:lnTo>
                <a:lnTo>
                  <a:pt x="48" y="66"/>
                </a:lnTo>
                <a:lnTo>
                  <a:pt x="45" y="66"/>
                </a:lnTo>
                <a:lnTo>
                  <a:pt x="43" y="66"/>
                </a:lnTo>
                <a:lnTo>
                  <a:pt x="43" y="66"/>
                </a:lnTo>
                <a:lnTo>
                  <a:pt x="43" y="66"/>
                </a:lnTo>
                <a:lnTo>
                  <a:pt x="40" y="66"/>
                </a:lnTo>
                <a:lnTo>
                  <a:pt x="40" y="65"/>
                </a:lnTo>
                <a:lnTo>
                  <a:pt x="40" y="65"/>
                </a:lnTo>
                <a:lnTo>
                  <a:pt x="37" y="65"/>
                </a:lnTo>
                <a:lnTo>
                  <a:pt x="34" y="65"/>
                </a:lnTo>
                <a:lnTo>
                  <a:pt x="34" y="65"/>
                </a:lnTo>
                <a:lnTo>
                  <a:pt x="34" y="65"/>
                </a:lnTo>
                <a:lnTo>
                  <a:pt x="31" y="65"/>
                </a:lnTo>
                <a:lnTo>
                  <a:pt x="31" y="63"/>
                </a:lnTo>
                <a:lnTo>
                  <a:pt x="28" y="63"/>
                </a:lnTo>
                <a:lnTo>
                  <a:pt x="28" y="63"/>
                </a:lnTo>
                <a:lnTo>
                  <a:pt x="28" y="63"/>
                </a:lnTo>
                <a:lnTo>
                  <a:pt x="26" y="63"/>
                </a:lnTo>
                <a:lnTo>
                  <a:pt x="26" y="61"/>
                </a:lnTo>
                <a:lnTo>
                  <a:pt x="26" y="61"/>
                </a:lnTo>
                <a:lnTo>
                  <a:pt x="23" y="61"/>
                </a:lnTo>
                <a:lnTo>
                  <a:pt x="23" y="61"/>
                </a:lnTo>
                <a:lnTo>
                  <a:pt x="20" y="59"/>
                </a:lnTo>
                <a:lnTo>
                  <a:pt x="20" y="59"/>
                </a:lnTo>
                <a:lnTo>
                  <a:pt x="20" y="59"/>
                </a:lnTo>
                <a:lnTo>
                  <a:pt x="17" y="57"/>
                </a:lnTo>
                <a:lnTo>
                  <a:pt x="17" y="57"/>
                </a:lnTo>
                <a:lnTo>
                  <a:pt x="17" y="57"/>
                </a:lnTo>
                <a:lnTo>
                  <a:pt x="14" y="57"/>
                </a:lnTo>
                <a:lnTo>
                  <a:pt x="14" y="55"/>
                </a:lnTo>
                <a:lnTo>
                  <a:pt x="12" y="55"/>
                </a:lnTo>
                <a:lnTo>
                  <a:pt x="12" y="55"/>
                </a:lnTo>
                <a:lnTo>
                  <a:pt x="12" y="54"/>
                </a:lnTo>
                <a:lnTo>
                  <a:pt x="12" y="54"/>
                </a:lnTo>
                <a:lnTo>
                  <a:pt x="9" y="52"/>
                </a:lnTo>
                <a:lnTo>
                  <a:pt x="9" y="52"/>
                </a:lnTo>
                <a:lnTo>
                  <a:pt x="9" y="52"/>
                </a:lnTo>
                <a:lnTo>
                  <a:pt x="9" y="50"/>
                </a:lnTo>
                <a:lnTo>
                  <a:pt x="6" y="50"/>
                </a:lnTo>
                <a:lnTo>
                  <a:pt x="6" y="50"/>
                </a:lnTo>
                <a:lnTo>
                  <a:pt x="6" y="48"/>
                </a:lnTo>
                <a:lnTo>
                  <a:pt x="6" y="48"/>
                </a:lnTo>
                <a:lnTo>
                  <a:pt x="6" y="46"/>
                </a:lnTo>
                <a:lnTo>
                  <a:pt x="6" y="46"/>
                </a:lnTo>
                <a:lnTo>
                  <a:pt x="3" y="46"/>
                </a:lnTo>
                <a:lnTo>
                  <a:pt x="3" y="44"/>
                </a:lnTo>
                <a:lnTo>
                  <a:pt x="3" y="44"/>
                </a:lnTo>
                <a:lnTo>
                  <a:pt x="3" y="44"/>
                </a:lnTo>
                <a:lnTo>
                  <a:pt x="3" y="43"/>
                </a:lnTo>
                <a:lnTo>
                  <a:pt x="3" y="41"/>
                </a:lnTo>
                <a:lnTo>
                  <a:pt x="0" y="41"/>
                </a:lnTo>
                <a:lnTo>
                  <a:pt x="0" y="41"/>
                </a:lnTo>
                <a:lnTo>
                  <a:pt x="0" y="39"/>
                </a:lnTo>
                <a:lnTo>
                  <a:pt x="0" y="39"/>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3" name="Freeform 367"/>
          <p:cNvSpPr/>
          <p:nvPr/>
        </p:nvSpPr>
        <p:spPr bwMode="auto">
          <a:xfrm>
            <a:off x="7378797" y="5385867"/>
            <a:ext cx="142767" cy="98496"/>
          </a:xfrm>
          <a:custGeom>
            <a:avLst/>
            <a:gdLst/>
            <a:ahLst/>
            <a:cxnLst>
              <a:cxn ang="0">
                <a:pos x="0" y="29"/>
              </a:cxn>
              <a:cxn ang="0">
                <a:pos x="0" y="25"/>
              </a:cxn>
              <a:cxn ang="0">
                <a:pos x="3" y="22"/>
              </a:cxn>
              <a:cxn ang="0">
                <a:pos x="5" y="18"/>
              </a:cxn>
              <a:cxn ang="0">
                <a:pos x="8" y="14"/>
              </a:cxn>
              <a:cxn ang="0">
                <a:pos x="14" y="11"/>
              </a:cxn>
              <a:cxn ang="0">
                <a:pos x="17" y="9"/>
              </a:cxn>
              <a:cxn ang="0">
                <a:pos x="22" y="5"/>
              </a:cxn>
              <a:cxn ang="0">
                <a:pos x="28" y="3"/>
              </a:cxn>
              <a:cxn ang="0">
                <a:pos x="34" y="1"/>
              </a:cxn>
              <a:cxn ang="0">
                <a:pos x="42" y="1"/>
              </a:cxn>
              <a:cxn ang="0">
                <a:pos x="48" y="0"/>
              </a:cxn>
              <a:cxn ang="0">
                <a:pos x="53" y="0"/>
              </a:cxn>
              <a:cxn ang="0">
                <a:pos x="62" y="0"/>
              </a:cxn>
              <a:cxn ang="0">
                <a:pos x="67" y="1"/>
              </a:cxn>
              <a:cxn ang="0">
                <a:pos x="76" y="3"/>
              </a:cxn>
              <a:cxn ang="0">
                <a:pos x="79" y="3"/>
              </a:cxn>
              <a:cxn ang="0">
                <a:pos x="84" y="7"/>
              </a:cxn>
              <a:cxn ang="0">
                <a:pos x="90" y="9"/>
              </a:cxn>
              <a:cxn ang="0">
                <a:pos x="96" y="12"/>
              </a:cxn>
              <a:cxn ang="0">
                <a:pos x="98" y="14"/>
              </a:cxn>
              <a:cxn ang="0">
                <a:pos x="101" y="18"/>
              </a:cxn>
              <a:cxn ang="0">
                <a:pos x="104" y="22"/>
              </a:cxn>
              <a:cxn ang="0">
                <a:pos x="107" y="27"/>
              </a:cxn>
              <a:cxn ang="0">
                <a:pos x="107" y="29"/>
              </a:cxn>
              <a:cxn ang="0">
                <a:pos x="107" y="34"/>
              </a:cxn>
              <a:cxn ang="0">
                <a:pos x="107" y="38"/>
              </a:cxn>
              <a:cxn ang="0">
                <a:pos x="104" y="42"/>
              </a:cxn>
              <a:cxn ang="0">
                <a:pos x="104" y="45"/>
              </a:cxn>
              <a:cxn ang="0">
                <a:pos x="101" y="49"/>
              </a:cxn>
              <a:cxn ang="0">
                <a:pos x="96" y="53"/>
              </a:cxn>
              <a:cxn ang="0">
                <a:pos x="93" y="56"/>
              </a:cxn>
              <a:cxn ang="0">
                <a:pos x="87" y="58"/>
              </a:cxn>
              <a:cxn ang="0">
                <a:pos x="81" y="60"/>
              </a:cxn>
              <a:cxn ang="0">
                <a:pos x="76" y="62"/>
              </a:cxn>
              <a:cxn ang="0">
                <a:pos x="70" y="64"/>
              </a:cxn>
              <a:cxn ang="0">
                <a:pos x="65" y="66"/>
              </a:cxn>
              <a:cxn ang="0">
                <a:pos x="56" y="66"/>
              </a:cxn>
              <a:cxn ang="0">
                <a:pos x="51" y="66"/>
              </a:cxn>
              <a:cxn ang="0">
                <a:pos x="42" y="66"/>
              </a:cxn>
              <a:cxn ang="0">
                <a:pos x="36" y="64"/>
              </a:cxn>
              <a:cxn ang="0">
                <a:pos x="31" y="62"/>
              </a:cxn>
              <a:cxn ang="0">
                <a:pos x="25" y="60"/>
              </a:cxn>
              <a:cxn ang="0">
                <a:pos x="20" y="58"/>
              </a:cxn>
              <a:cxn ang="0">
                <a:pos x="17" y="56"/>
              </a:cxn>
              <a:cxn ang="0">
                <a:pos x="11" y="53"/>
              </a:cxn>
              <a:cxn ang="0">
                <a:pos x="5" y="49"/>
              </a:cxn>
              <a:cxn ang="0">
                <a:pos x="3" y="45"/>
              </a:cxn>
              <a:cxn ang="0">
                <a:pos x="3" y="42"/>
              </a:cxn>
              <a:cxn ang="0">
                <a:pos x="0" y="38"/>
              </a:cxn>
              <a:cxn ang="0">
                <a:pos x="0" y="34"/>
              </a:cxn>
            </a:cxnLst>
            <a:rect l="0" t="0" r="r" b="b"/>
            <a:pathLst>
              <a:path w="107" h="66">
                <a:moveTo>
                  <a:pt x="0" y="33"/>
                </a:moveTo>
                <a:lnTo>
                  <a:pt x="0" y="33"/>
                </a:lnTo>
                <a:lnTo>
                  <a:pt x="0" y="31"/>
                </a:lnTo>
                <a:lnTo>
                  <a:pt x="0" y="29"/>
                </a:lnTo>
                <a:lnTo>
                  <a:pt x="0" y="29"/>
                </a:lnTo>
                <a:lnTo>
                  <a:pt x="0" y="29"/>
                </a:lnTo>
                <a:lnTo>
                  <a:pt x="0" y="27"/>
                </a:lnTo>
                <a:lnTo>
                  <a:pt x="0" y="27"/>
                </a:lnTo>
                <a:lnTo>
                  <a:pt x="0" y="27"/>
                </a:lnTo>
                <a:lnTo>
                  <a:pt x="0" y="25"/>
                </a:lnTo>
                <a:lnTo>
                  <a:pt x="3" y="23"/>
                </a:lnTo>
                <a:lnTo>
                  <a:pt x="3" y="23"/>
                </a:lnTo>
                <a:lnTo>
                  <a:pt x="3" y="23"/>
                </a:lnTo>
                <a:lnTo>
                  <a:pt x="3" y="22"/>
                </a:lnTo>
                <a:lnTo>
                  <a:pt x="3" y="22"/>
                </a:lnTo>
                <a:lnTo>
                  <a:pt x="3" y="20"/>
                </a:lnTo>
                <a:lnTo>
                  <a:pt x="3" y="20"/>
                </a:lnTo>
                <a:lnTo>
                  <a:pt x="5" y="20"/>
                </a:lnTo>
                <a:lnTo>
                  <a:pt x="5" y="18"/>
                </a:lnTo>
                <a:lnTo>
                  <a:pt x="5" y="18"/>
                </a:lnTo>
                <a:lnTo>
                  <a:pt x="5" y="18"/>
                </a:lnTo>
                <a:lnTo>
                  <a:pt x="5" y="16"/>
                </a:lnTo>
                <a:lnTo>
                  <a:pt x="8" y="16"/>
                </a:lnTo>
                <a:lnTo>
                  <a:pt x="8" y="14"/>
                </a:lnTo>
                <a:lnTo>
                  <a:pt x="8" y="14"/>
                </a:lnTo>
                <a:lnTo>
                  <a:pt x="11" y="14"/>
                </a:lnTo>
                <a:lnTo>
                  <a:pt x="11" y="12"/>
                </a:lnTo>
                <a:lnTo>
                  <a:pt x="11" y="12"/>
                </a:lnTo>
                <a:lnTo>
                  <a:pt x="11" y="12"/>
                </a:lnTo>
                <a:lnTo>
                  <a:pt x="14" y="11"/>
                </a:lnTo>
                <a:lnTo>
                  <a:pt x="14" y="11"/>
                </a:lnTo>
                <a:lnTo>
                  <a:pt x="17" y="9"/>
                </a:lnTo>
                <a:lnTo>
                  <a:pt x="17" y="9"/>
                </a:lnTo>
                <a:lnTo>
                  <a:pt x="17" y="9"/>
                </a:lnTo>
                <a:lnTo>
                  <a:pt x="17" y="9"/>
                </a:lnTo>
                <a:lnTo>
                  <a:pt x="20" y="7"/>
                </a:lnTo>
                <a:lnTo>
                  <a:pt x="20" y="7"/>
                </a:lnTo>
                <a:lnTo>
                  <a:pt x="20" y="7"/>
                </a:lnTo>
                <a:lnTo>
                  <a:pt x="22" y="7"/>
                </a:lnTo>
                <a:lnTo>
                  <a:pt x="22" y="5"/>
                </a:lnTo>
                <a:lnTo>
                  <a:pt x="22" y="5"/>
                </a:lnTo>
                <a:lnTo>
                  <a:pt x="25" y="5"/>
                </a:lnTo>
                <a:lnTo>
                  <a:pt x="25" y="5"/>
                </a:lnTo>
                <a:lnTo>
                  <a:pt x="28" y="3"/>
                </a:lnTo>
                <a:lnTo>
                  <a:pt x="28" y="3"/>
                </a:lnTo>
                <a:lnTo>
                  <a:pt x="28" y="3"/>
                </a:lnTo>
                <a:lnTo>
                  <a:pt x="31" y="3"/>
                </a:lnTo>
                <a:lnTo>
                  <a:pt x="34" y="3"/>
                </a:lnTo>
                <a:lnTo>
                  <a:pt x="34" y="3"/>
                </a:lnTo>
                <a:lnTo>
                  <a:pt x="34" y="1"/>
                </a:lnTo>
                <a:lnTo>
                  <a:pt x="36" y="1"/>
                </a:lnTo>
                <a:lnTo>
                  <a:pt x="36" y="1"/>
                </a:lnTo>
                <a:lnTo>
                  <a:pt x="36" y="1"/>
                </a:lnTo>
                <a:lnTo>
                  <a:pt x="39" y="1"/>
                </a:lnTo>
                <a:lnTo>
                  <a:pt x="42" y="1"/>
                </a:lnTo>
                <a:lnTo>
                  <a:pt x="42" y="1"/>
                </a:lnTo>
                <a:lnTo>
                  <a:pt x="42" y="1"/>
                </a:lnTo>
                <a:lnTo>
                  <a:pt x="45" y="0"/>
                </a:lnTo>
                <a:lnTo>
                  <a:pt x="45" y="0"/>
                </a:lnTo>
                <a:lnTo>
                  <a:pt x="48" y="0"/>
                </a:lnTo>
                <a:lnTo>
                  <a:pt x="48" y="0"/>
                </a:lnTo>
                <a:lnTo>
                  <a:pt x="51" y="0"/>
                </a:lnTo>
                <a:lnTo>
                  <a:pt x="51" y="0"/>
                </a:lnTo>
                <a:lnTo>
                  <a:pt x="53" y="0"/>
                </a:lnTo>
                <a:lnTo>
                  <a:pt x="53" y="0"/>
                </a:lnTo>
                <a:lnTo>
                  <a:pt x="56" y="0"/>
                </a:lnTo>
                <a:lnTo>
                  <a:pt x="56" y="0"/>
                </a:lnTo>
                <a:lnTo>
                  <a:pt x="59" y="0"/>
                </a:lnTo>
                <a:lnTo>
                  <a:pt x="59" y="0"/>
                </a:lnTo>
                <a:lnTo>
                  <a:pt x="62" y="0"/>
                </a:lnTo>
                <a:lnTo>
                  <a:pt x="62" y="0"/>
                </a:lnTo>
                <a:lnTo>
                  <a:pt x="65" y="1"/>
                </a:lnTo>
                <a:lnTo>
                  <a:pt x="65" y="1"/>
                </a:lnTo>
                <a:lnTo>
                  <a:pt x="67" y="1"/>
                </a:lnTo>
                <a:lnTo>
                  <a:pt x="67" y="1"/>
                </a:lnTo>
                <a:lnTo>
                  <a:pt x="70" y="1"/>
                </a:lnTo>
                <a:lnTo>
                  <a:pt x="70" y="1"/>
                </a:lnTo>
                <a:lnTo>
                  <a:pt x="70" y="1"/>
                </a:lnTo>
                <a:lnTo>
                  <a:pt x="73" y="1"/>
                </a:lnTo>
                <a:lnTo>
                  <a:pt x="76" y="3"/>
                </a:lnTo>
                <a:lnTo>
                  <a:pt x="76" y="3"/>
                </a:lnTo>
                <a:lnTo>
                  <a:pt x="76" y="3"/>
                </a:lnTo>
                <a:lnTo>
                  <a:pt x="79" y="3"/>
                </a:lnTo>
                <a:lnTo>
                  <a:pt x="79" y="3"/>
                </a:lnTo>
                <a:lnTo>
                  <a:pt x="79" y="3"/>
                </a:lnTo>
                <a:lnTo>
                  <a:pt x="81" y="5"/>
                </a:lnTo>
                <a:lnTo>
                  <a:pt x="81" y="5"/>
                </a:lnTo>
                <a:lnTo>
                  <a:pt x="84" y="5"/>
                </a:lnTo>
                <a:lnTo>
                  <a:pt x="84" y="5"/>
                </a:lnTo>
                <a:lnTo>
                  <a:pt x="84" y="7"/>
                </a:lnTo>
                <a:lnTo>
                  <a:pt x="87" y="7"/>
                </a:lnTo>
                <a:lnTo>
                  <a:pt x="87" y="7"/>
                </a:lnTo>
                <a:lnTo>
                  <a:pt x="87" y="7"/>
                </a:lnTo>
                <a:lnTo>
                  <a:pt x="90" y="9"/>
                </a:lnTo>
                <a:lnTo>
                  <a:pt x="90" y="9"/>
                </a:lnTo>
                <a:lnTo>
                  <a:pt x="93" y="9"/>
                </a:lnTo>
                <a:lnTo>
                  <a:pt x="93" y="9"/>
                </a:lnTo>
                <a:lnTo>
                  <a:pt x="93" y="11"/>
                </a:lnTo>
                <a:lnTo>
                  <a:pt x="96" y="11"/>
                </a:lnTo>
                <a:lnTo>
                  <a:pt x="96" y="12"/>
                </a:lnTo>
                <a:lnTo>
                  <a:pt x="96" y="12"/>
                </a:lnTo>
                <a:lnTo>
                  <a:pt x="96" y="12"/>
                </a:lnTo>
                <a:lnTo>
                  <a:pt x="98" y="14"/>
                </a:lnTo>
                <a:lnTo>
                  <a:pt x="98" y="14"/>
                </a:lnTo>
                <a:lnTo>
                  <a:pt x="98" y="14"/>
                </a:lnTo>
                <a:lnTo>
                  <a:pt x="98" y="16"/>
                </a:lnTo>
                <a:lnTo>
                  <a:pt x="101" y="16"/>
                </a:lnTo>
                <a:lnTo>
                  <a:pt x="101" y="18"/>
                </a:lnTo>
                <a:lnTo>
                  <a:pt x="101" y="18"/>
                </a:lnTo>
                <a:lnTo>
                  <a:pt x="101" y="18"/>
                </a:lnTo>
                <a:lnTo>
                  <a:pt x="104" y="20"/>
                </a:lnTo>
                <a:lnTo>
                  <a:pt x="104" y="20"/>
                </a:lnTo>
                <a:lnTo>
                  <a:pt x="104" y="20"/>
                </a:lnTo>
                <a:lnTo>
                  <a:pt x="104" y="22"/>
                </a:lnTo>
                <a:lnTo>
                  <a:pt x="104" y="22"/>
                </a:lnTo>
                <a:lnTo>
                  <a:pt x="104" y="23"/>
                </a:lnTo>
                <a:lnTo>
                  <a:pt x="104" y="23"/>
                </a:lnTo>
                <a:lnTo>
                  <a:pt x="107" y="23"/>
                </a:lnTo>
                <a:lnTo>
                  <a:pt x="107" y="25"/>
                </a:lnTo>
                <a:lnTo>
                  <a:pt x="107" y="27"/>
                </a:lnTo>
                <a:lnTo>
                  <a:pt x="107" y="27"/>
                </a:lnTo>
                <a:lnTo>
                  <a:pt x="107" y="27"/>
                </a:lnTo>
                <a:lnTo>
                  <a:pt x="107" y="29"/>
                </a:lnTo>
                <a:lnTo>
                  <a:pt x="107" y="29"/>
                </a:lnTo>
                <a:lnTo>
                  <a:pt x="107" y="29"/>
                </a:lnTo>
                <a:lnTo>
                  <a:pt x="107" y="31"/>
                </a:lnTo>
                <a:lnTo>
                  <a:pt x="107" y="33"/>
                </a:lnTo>
                <a:lnTo>
                  <a:pt x="107" y="33"/>
                </a:lnTo>
                <a:lnTo>
                  <a:pt x="107" y="33"/>
                </a:lnTo>
                <a:lnTo>
                  <a:pt x="107" y="34"/>
                </a:lnTo>
                <a:lnTo>
                  <a:pt x="107" y="34"/>
                </a:lnTo>
                <a:lnTo>
                  <a:pt x="107" y="36"/>
                </a:lnTo>
                <a:lnTo>
                  <a:pt x="107" y="36"/>
                </a:lnTo>
                <a:lnTo>
                  <a:pt x="107" y="38"/>
                </a:lnTo>
                <a:lnTo>
                  <a:pt x="107" y="38"/>
                </a:lnTo>
                <a:lnTo>
                  <a:pt x="107" y="40"/>
                </a:lnTo>
                <a:lnTo>
                  <a:pt x="107" y="40"/>
                </a:lnTo>
                <a:lnTo>
                  <a:pt x="107" y="40"/>
                </a:lnTo>
                <a:lnTo>
                  <a:pt x="107" y="42"/>
                </a:lnTo>
                <a:lnTo>
                  <a:pt x="104" y="42"/>
                </a:lnTo>
                <a:lnTo>
                  <a:pt x="104" y="42"/>
                </a:lnTo>
                <a:lnTo>
                  <a:pt x="104" y="44"/>
                </a:lnTo>
                <a:lnTo>
                  <a:pt x="104" y="45"/>
                </a:lnTo>
                <a:lnTo>
                  <a:pt x="104" y="45"/>
                </a:lnTo>
                <a:lnTo>
                  <a:pt x="104" y="45"/>
                </a:lnTo>
                <a:lnTo>
                  <a:pt x="104" y="47"/>
                </a:lnTo>
                <a:lnTo>
                  <a:pt x="101" y="47"/>
                </a:lnTo>
                <a:lnTo>
                  <a:pt x="101" y="49"/>
                </a:lnTo>
                <a:lnTo>
                  <a:pt x="101" y="49"/>
                </a:lnTo>
                <a:lnTo>
                  <a:pt x="101" y="49"/>
                </a:lnTo>
                <a:lnTo>
                  <a:pt x="98" y="51"/>
                </a:lnTo>
                <a:lnTo>
                  <a:pt x="98" y="51"/>
                </a:lnTo>
                <a:lnTo>
                  <a:pt x="98" y="51"/>
                </a:lnTo>
                <a:lnTo>
                  <a:pt x="98" y="53"/>
                </a:lnTo>
                <a:lnTo>
                  <a:pt x="96" y="53"/>
                </a:lnTo>
                <a:lnTo>
                  <a:pt x="96" y="55"/>
                </a:lnTo>
                <a:lnTo>
                  <a:pt x="96" y="55"/>
                </a:lnTo>
                <a:lnTo>
                  <a:pt x="96" y="55"/>
                </a:lnTo>
                <a:lnTo>
                  <a:pt x="93" y="55"/>
                </a:lnTo>
                <a:lnTo>
                  <a:pt x="93" y="56"/>
                </a:lnTo>
                <a:lnTo>
                  <a:pt x="93" y="56"/>
                </a:lnTo>
                <a:lnTo>
                  <a:pt x="90" y="56"/>
                </a:lnTo>
                <a:lnTo>
                  <a:pt x="90" y="58"/>
                </a:lnTo>
                <a:lnTo>
                  <a:pt x="87" y="58"/>
                </a:lnTo>
                <a:lnTo>
                  <a:pt x="87" y="58"/>
                </a:lnTo>
                <a:lnTo>
                  <a:pt x="87" y="58"/>
                </a:lnTo>
                <a:lnTo>
                  <a:pt x="84" y="60"/>
                </a:lnTo>
                <a:lnTo>
                  <a:pt x="84" y="60"/>
                </a:lnTo>
                <a:lnTo>
                  <a:pt x="84" y="60"/>
                </a:lnTo>
                <a:lnTo>
                  <a:pt x="81" y="60"/>
                </a:lnTo>
                <a:lnTo>
                  <a:pt x="81" y="62"/>
                </a:lnTo>
                <a:lnTo>
                  <a:pt x="79" y="62"/>
                </a:lnTo>
                <a:lnTo>
                  <a:pt x="79" y="62"/>
                </a:lnTo>
                <a:lnTo>
                  <a:pt x="79" y="62"/>
                </a:lnTo>
                <a:lnTo>
                  <a:pt x="76" y="62"/>
                </a:lnTo>
                <a:lnTo>
                  <a:pt x="76" y="64"/>
                </a:lnTo>
                <a:lnTo>
                  <a:pt x="76" y="64"/>
                </a:lnTo>
                <a:lnTo>
                  <a:pt x="73" y="64"/>
                </a:lnTo>
                <a:lnTo>
                  <a:pt x="70" y="64"/>
                </a:lnTo>
                <a:lnTo>
                  <a:pt x="70" y="64"/>
                </a:lnTo>
                <a:lnTo>
                  <a:pt x="70" y="64"/>
                </a:lnTo>
                <a:lnTo>
                  <a:pt x="67" y="64"/>
                </a:lnTo>
                <a:lnTo>
                  <a:pt x="67"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42" y="66"/>
                </a:lnTo>
                <a:lnTo>
                  <a:pt x="39" y="64"/>
                </a:lnTo>
                <a:lnTo>
                  <a:pt x="36" y="64"/>
                </a:lnTo>
                <a:lnTo>
                  <a:pt x="36" y="64"/>
                </a:lnTo>
                <a:lnTo>
                  <a:pt x="36" y="64"/>
                </a:lnTo>
                <a:lnTo>
                  <a:pt x="34" y="64"/>
                </a:lnTo>
                <a:lnTo>
                  <a:pt x="34" y="64"/>
                </a:lnTo>
                <a:lnTo>
                  <a:pt x="34" y="64"/>
                </a:lnTo>
                <a:lnTo>
                  <a:pt x="31" y="62"/>
                </a:lnTo>
                <a:lnTo>
                  <a:pt x="28" y="62"/>
                </a:lnTo>
                <a:lnTo>
                  <a:pt x="28" y="62"/>
                </a:lnTo>
                <a:lnTo>
                  <a:pt x="28" y="62"/>
                </a:lnTo>
                <a:lnTo>
                  <a:pt x="25" y="62"/>
                </a:lnTo>
                <a:lnTo>
                  <a:pt x="25" y="60"/>
                </a:lnTo>
                <a:lnTo>
                  <a:pt x="22" y="60"/>
                </a:lnTo>
                <a:lnTo>
                  <a:pt x="22" y="60"/>
                </a:lnTo>
                <a:lnTo>
                  <a:pt x="22" y="60"/>
                </a:lnTo>
                <a:lnTo>
                  <a:pt x="20" y="58"/>
                </a:lnTo>
                <a:lnTo>
                  <a:pt x="20" y="58"/>
                </a:lnTo>
                <a:lnTo>
                  <a:pt x="20" y="58"/>
                </a:lnTo>
                <a:lnTo>
                  <a:pt x="17" y="58"/>
                </a:lnTo>
                <a:lnTo>
                  <a:pt x="17" y="56"/>
                </a:lnTo>
                <a:lnTo>
                  <a:pt x="17" y="56"/>
                </a:lnTo>
                <a:lnTo>
                  <a:pt x="17" y="56"/>
                </a:lnTo>
                <a:lnTo>
                  <a:pt x="14" y="55"/>
                </a:lnTo>
                <a:lnTo>
                  <a:pt x="14" y="55"/>
                </a:lnTo>
                <a:lnTo>
                  <a:pt x="11" y="55"/>
                </a:lnTo>
                <a:lnTo>
                  <a:pt x="11" y="55"/>
                </a:lnTo>
                <a:lnTo>
                  <a:pt x="11" y="53"/>
                </a:lnTo>
                <a:lnTo>
                  <a:pt x="11" y="53"/>
                </a:lnTo>
                <a:lnTo>
                  <a:pt x="8" y="51"/>
                </a:lnTo>
                <a:lnTo>
                  <a:pt x="8" y="51"/>
                </a:lnTo>
                <a:lnTo>
                  <a:pt x="8" y="51"/>
                </a:lnTo>
                <a:lnTo>
                  <a:pt x="5" y="49"/>
                </a:lnTo>
                <a:lnTo>
                  <a:pt x="5" y="49"/>
                </a:lnTo>
                <a:lnTo>
                  <a:pt x="5" y="49"/>
                </a:lnTo>
                <a:lnTo>
                  <a:pt x="5" y="47"/>
                </a:lnTo>
                <a:lnTo>
                  <a:pt x="5" y="47"/>
                </a:lnTo>
                <a:lnTo>
                  <a:pt x="3" y="45"/>
                </a:lnTo>
                <a:lnTo>
                  <a:pt x="3" y="45"/>
                </a:lnTo>
                <a:lnTo>
                  <a:pt x="3" y="45"/>
                </a:lnTo>
                <a:lnTo>
                  <a:pt x="3" y="44"/>
                </a:lnTo>
                <a:lnTo>
                  <a:pt x="3" y="42"/>
                </a:lnTo>
                <a:lnTo>
                  <a:pt x="3" y="42"/>
                </a:lnTo>
                <a:lnTo>
                  <a:pt x="3" y="42"/>
                </a:lnTo>
                <a:lnTo>
                  <a:pt x="0" y="40"/>
                </a:lnTo>
                <a:lnTo>
                  <a:pt x="0" y="40"/>
                </a:lnTo>
                <a:lnTo>
                  <a:pt x="0" y="40"/>
                </a:lnTo>
                <a:lnTo>
                  <a:pt x="0"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4" name="Freeform 368"/>
          <p:cNvSpPr/>
          <p:nvPr/>
        </p:nvSpPr>
        <p:spPr bwMode="auto">
          <a:xfrm>
            <a:off x="7378797" y="5215736"/>
            <a:ext cx="142767" cy="98496"/>
          </a:xfrm>
          <a:custGeom>
            <a:avLst/>
            <a:gdLst/>
            <a:ahLst/>
            <a:cxnLst>
              <a:cxn ang="0">
                <a:pos x="0" y="31"/>
              </a:cxn>
              <a:cxn ang="0">
                <a:pos x="0" y="26"/>
              </a:cxn>
              <a:cxn ang="0">
                <a:pos x="3" y="22"/>
              </a:cxn>
              <a:cxn ang="0">
                <a:pos x="5" y="18"/>
              </a:cxn>
              <a:cxn ang="0">
                <a:pos x="8" y="15"/>
              </a:cxn>
              <a:cxn ang="0">
                <a:pos x="14" y="13"/>
              </a:cxn>
              <a:cxn ang="0">
                <a:pos x="17" y="9"/>
              </a:cxn>
              <a:cxn ang="0">
                <a:pos x="22" y="7"/>
              </a:cxn>
              <a:cxn ang="0">
                <a:pos x="28" y="5"/>
              </a:cxn>
              <a:cxn ang="0">
                <a:pos x="34" y="4"/>
              </a:cxn>
              <a:cxn ang="0">
                <a:pos x="42" y="2"/>
              </a:cxn>
              <a:cxn ang="0">
                <a:pos x="48" y="2"/>
              </a:cxn>
              <a:cxn ang="0">
                <a:pos x="53" y="0"/>
              </a:cxn>
              <a:cxn ang="0">
                <a:pos x="62" y="2"/>
              </a:cxn>
              <a:cxn ang="0">
                <a:pos x="67" y="2"/>
              </a:cxn>
              <a:cxn ang="0">
                <a:pos x="76" y="4"/>
              </a:cxn>
              <a:cxn ang="0">
                <a:pos x="79" y="5"/>
              </a:cxn>
              <a:cxn ang="0">
                <a:pos x="84" y="7"/>
              </a:cxn>
              <a:cxn ang="0">
                <a:pos x="90" y="9"/>
              </a:cxn>
              <a:cxn ang="0">
                <a:pos x="96" y="13"/>
              </a:cxn>
              <a:cxn ang="0">
                <a:pos x="98" y="15"/>
              </a:cxn>
              <a:cxn ang="0">
                <a:pos x="101" y="18"/>
              </a:cxn>
              <a:cxn ang="0">
                <a:pos x="104" y="24"/>
              </a:cxn>
              <a:cxn ang="0">
                <a:pos x="107" y="27"/>
              </a:cxn>
              <a:cxn ang="0">
                <a:pos x="107" y="31"/>
              </a:cxn>
              <a:cxn ang="0">
                <a:pos x="107" y="35"/>
              </a:cxn>
              <a:cxn ang="0">
                <a:pos x="107" y="38"/>
              </a:cxn>
              <a:cxn ang="0">
                <a:pos x="104" y="44"/>
              </a:cxn>
              <a:cxn ang="0">
                <a:pos x="104" y="46"/>
              </a:cxn>
              <a:cxn ang="0">
                <a:pos x="101" y="49"/>
              </a:cxn>
              <a:cxn ang="0">
                <a:pos x="96" y="53"/>
              </a:cxn>
              <a:cxn ang="0">
                <a:pos x="93" y="57"/>
              </a:cxn>
              <a:cxn ang="0">
                <a:pos x="87" y="59"/>
              </a:cxn>
              <a:cxn ang="0">
                <a:pos x="81" y="62"/>
              </a:cxn>
              <a:cxn ang="0">
                <a:pos x="76" y="64"/>
              </a:cxn>
              <a:cxn ang="0">
                <a:pos x="70" y="66"/>
              </a:cxn>
              <a:cxn ang="0">
                <a:pos x="65" y="66"/>
              </a:cxn>
              <a:cxn ang="0">
                <a:pos x="56" y="66"/>
              </a:cxn>
              <a:cxn ang="0">
                <a:pos x="51" y="66"/>
              </a:cxn>
              <a:cxn ang="0">
                <a:pos x="42" y="66"/>
              </a:cxn>
              <a:cxn ang="0">
                <a:pos x="36" y="66"/>
              </a:cxn>
              <a:cxn ang="0">
                <a:pos x="31" y="64"/>
              </a:cxn>
              <a:cxn ang="0">
                <a:pos x="25" y="62"/>
              </a:cxn>
              <a:cxn ang="0">
                <a:pos x="20" y="59"/>
              </a:cxn>
              <a:cxn ang="0">
                <a:pos x="17" y="57"/>
              </a:cxn>
              <a:cxn ang="0">
                <a:pos x="11" y="53"/>
              </a:cxn>
              <a:cxn ang="0">
                <a:pos x="5" y="49"/>
              </a:cxn>
              <a:cxn ang="0">
                <a:pos x="3" y="46"/>
              </a:cxn>
              <a:cxn ang="0">
                <a:pos x="3" y="44"/>
              </a:cxn>
              <a:cxn ang="0">
                <a:pos x="0" y="38"/>
              </a:cxn>
              <a:cxn ang="0">
                <a:pos x="0" y="35"/>
              </a:cxn>
            </a:cxnLst>
            <a:rect l="0" t="0" r="r" b="b"/>
            <a:pathLst>
              <a:path w="107" h="66">
                <a:moveTo>
                  <a:pt x="0" y="33"/>
                </a:moveTo>
                <a:lnTo>
                  <a:pt x="0" y="33"/>
                </a:lnTo>
                <a:lnTo>
                  <a:pt x="0" y="31"/>
                </a:lnTo>
                <a:lnTo>
                  <a:pt x="0" y="31"/>
                </a:lnTo>
                <a:lnTo>
                  <a:pt x="0" y="31"/>
                </a:lnTo>
                <a:lnTo>
                  <a:pt x="0" y="29"/>
                </a:lnTo>
                <a:lnTo>
                  <a:pt x="0" y="27"/>
                </a:lnTo>
                <a:lnTo>
                  <a:pt x="0" y="27"/>
                </a:lnTo>
                <a:lnTo>
                  <a:pt x="0" y="27"/>
                </a:lnTo>
                <a:lnTo>
                  <a:pt x="0" y="26"/>
                </a:lnTo>
                <a:lnTo>
                  <a:pt x="3" y="26"/>
                </a:lnTo>
                <a:lnTo>
                  <a:pt x="3" y="24"/>
                </a:lnTo>
                <a:lnTo>
                  <a:pt x="3" y="24"/>
                </a:lnTo>
                <a:lnTo>
                  <a:pt x="3" y="24"/>
                </a:lnTo>
                <a:lnTo>
                  <a:pt x="3" y="22"/>
                </a:lnTo>
                <a:lnTo>
                  <a:pt x="3" y="20"/>
                </a:lnTo>
                <a:lnTo>
                  <a:pt x="3" y="20"/>
                </a:lnTo>
                <a:lnTo>
                  <a:pt x="5" y="20"/>
                </a:lnTo>
                <a:lnTo>
                  <a:pt x="5" y="18"/>
                </a:lnTo>
                <a:lnTo>
                  <a:pt x="5" y="18"/>
                </a:lnTo>
                <a:lnTo>
                  <a:pt x="5" y="18"/>
                </a:lnTo>
                <a:lnTo>
                  <a:pt x="5" y="16"/>
                </a:lnTo>
                <a:lnTo>
                  <a:pt x="8" y="16"/>
                </a:lnTo>
                <a:lnTo>
                  <a:pt x="8" y="15"/>
                </a:lnTo>
                <a:lnTo>
                  <a:pt x="8" y="15"/>
                </a:lnTo>
                <a:lnTo>
                  <a:pt x="11" y="15"/>
                </a:lnTo>
                <a:lnTo>
                  <a:pt x="11" y="13"/>
                </a:lnTo>
                <a:lnTo>
                  <a:pt x="11" y="13"/>
                </a:lnTo>
                <a:lnTo>
                  <a:pt x="11" y="13"/>
                </a:lnTo>
                <a:lnTo>
                  <a:pt x="14" y="13"/>
                </a:lnTo>
                <a:lnTo>
                  <a:pt x="14" y="11"/>
                </a:lnTo>
                <a:lnTo>
                  <a:pt x="17" y="11"/>
                </a:lnTo>
                <a:lnTo>
                  <a:pt x="17" y="11"/>
                </a:lnTo>
                <a:lnTo>
                  <a:pt x="17" y="9"/>
                </a:lnTo>
                <a:lnTo>
                  <a:pt x="17" y="9"/>
                </a:lnTo>
                <a:lnTo>
                  <a:pt x="20" y="9"/>
                </a:lnTo>
                <a:lnTo>
                  <a:pt x="20" y="9"/>
                </a:lnTo>
                <a:lnTo>
                  <a:pt x="20" y="7"/>
                </a:lnTo>
                <a:lnTo>
                  <a:pt x="22" y="7"/>
                </a:lnTo>
                <a:lnTo>
                  <a:pt x="22" y="7"/>
                </a:lnTo>
                <a:lnTo>
                  <a:pt x="22" y="7"/>
                </a:lnTo>
                <a:lnTo>
                  <a:pt x="25" y="5"/>
                </a:lnTo>
                <a:lnTo>
                  <a:pt x="25" y="5"/>
                </a:lnTo>
                <a:lnTo>
                  <a:pt x="28" y="5"/>
                </a:lnTo>
                <a:lnTo>
                  <a:pt x="28" y="5"/>
                </a:lnTo>
                <a:lnTo>
                  <a:pt x="28" y="4"/>
                </a:lnTo>
                <a:lnTo>
                  <a:pt x="31" y="4"/>
                </a:lnTo>
                <a:lnTo>
                  <a:pt x="34" y="4"/>
                </a:lnTo>
                <a:lnTo>
                  <a:pt x="34" y="4"/>
                </a:lnTo>
                <a:lnTo>
                  <a:pt x="34" y="4"/>
                </a:lnTo>
                <a:lnTo>
                  <a:pt x="36" y="2"/>
                </a:lnTo>
                <a:lnTo>
                  <a:pt x="36" y="2"/>
                </a:lnTo>
                <a:lnTo>
                  <a:pt x="36" y="2"/>
                </a:lnTo>
                <a:lnTo>
                  <a:pt x="39" y="2"/>
                </a:lnTo>
                <a:lnTo>
                  <a:pt x="42" y="2"/>
                </a:lnTo>
                <a:lnTo>
                  <a:pt x="42" y="2"/>
                </a:lnTo>
                <a:lnTo>
                  <a:pt x="42" y="2"/>
                </a:lnTo>
                <a:lnTo>
                  <a:pt x="45" y="2"/>
                </a:lnTo>
                <a:lnTo>
                  <a:pt x="45" y="2"/>
                </a:lnTo>
                <a:lnTo>
                  <a:pt x="48" y="2"/>
                </a:lnTo>
                <a:lnTo>
                  <a:pt x="48" y="2"/>
                </a:lnTo>
                <a:lnTo>
                  <a:pt x="51" y="2"/>
                </a:lnTo>
                <a:lnTo>
                  <a:pt x="51" y="0"/>
                </a:lnTo>
                <a:lnTo>
                  <a:pt x="53" y="0"/>
                </a:lnTo>
                <a:lnTo>
                  <a:pt x="53" y="0"/>
                </a:lnTo>
                <a:lnTo>
                  <a:pt x="56" y="0"/>
                </a:lnTo>
                <a:lnTo>
                  <a:pt x="56" y="2"/>
                </a:lnTo>
                <a:lnTo>
                  <a:pt x="59" y="2"/>
                </a:lnTo>
                <a:lnTo>
                  <a:pt x="59" y="2"/>
                </a:lnTo>
                <a:lnTo>
                  <a:pt x="62" y="2"/>
                </a:lnTo>
                <a:lnTo>
                  <a:pt x="62" y="2"/>
                </a:lnTo>
                <a:lnTo>
                  <a:pt x="65" y="2"/>
                </a:lnTo>
                <a:lnTo>
                  <a:pt x="65" y="2"/>
                </a:lnTo>
                <a:lnTo>
                  <a:pt x="67" y="2"/>
                </a:lnTo>
                <a:lnTo>
                  <a:pt x="67" y="2"/>
                </a:lnTo>
                <a:lnTo>
                  <a:pt x="70" y="2"/>
                </a:lnTo>
                <a:lnTo>
                  <a:pt x="70" y="2"/>
                </a:lnTo>
                <a:lnTo>
                  <a:pt x="70" y="2"/>
                </a:lnTo>
                <a:lnTo>
                  <a:pt x="73" y="4"/>
                </a:lnTo>
                <a:lnTo>
                  <a:pt x="76" y="4"/>
                </a:lnTo>
                <a:lnTo>
                  <a:pt x="76" y="4"/>
                </a:lnTo>
                <a:lnTo>
                  <a:pt x="76" y="4"/>
                </a:lnTo>
                <a:lnTo>
                  <a:pt x="79" y="4"/>
                </a:lnTo>
                <a:lnTo>
                  <a:pt x="79" y="5"/>
                </a:lnTo>
                <a:lnTo>
                  <a:pt x="79" y="5"/>
                </a:lnTo>
                <a:lnTo>
                  <a:pt x="81" y="5"/>
                </a:lnTo>
                <a:lnTo>
                  <a:pt x="81" y="5"/>
                </a:lnTo>
                <a:lnTo>
                  <a:pt x="84" y="7"/>
                </a:lnTo>
                <a:lnTo>
                  <a:pt x="84" y="7"/>
                </a:lnTo>
                <a:lnTo>
                  <a:pt x="84" y="7"/>
                </a:lnTo>
                <a:lnTo>
                  <a:pt x="87" y="7"/>
                </a:lnTo>
                <a:lnTo>
                  <a:pt x="87" y="9"/>
                </a:lnTo>
                <a:lnTo>
                  <a:pt x="87" y="9"/>
                </a:lnTo>
                <a:lnTo>
                  <a:pt x="90" y="9"/>
                </a:lnTo>
                <a:lnTo>
                  <a:pt x="90" y="9"/>
                </a:lnTo>
                <a:lnTo>
                  <a:pt x="93" y="11"/>
                </a:lnTo>
                <a:lnTo>
                  <a:pt x="93" y="11"/>
                </a:lnTo>
                <a:lnTo>
                  <a:pt x="93" y="11"/>
                </a:lnTo>
                <a:lnTo>
                  <a:pt x="96" y="13"/>
                </a:lnTo>
                <a:lnTo>
                  <a:pt x="96" y="13"/>
                </a:lnTo>
                <a:lnTo>
                  <a:pt x="96" y="13"/>
                </a:lnTo>
                <a:lnTo>
                  <a:pt x="96" y="13"/>
                </a:lnTo>
                <a:lnTo>
                  <a:pt x="98" y="15"/>
                </a:lnTo>
                <a:lnTo>
                  <a:pt x="98" y="15"/>
                </a:lnTo>
                <a:lnTo>
                  <a:pt x="98" y="15"/>
                </a:lnTo>
                <a:lnTo>
                  <a:pt x="98" y="16"/>
                </a:lnTo>
                <a:lnTo>
                  <a:pt x="101" y="16"/>
                </a:lnTo>
                <a:lnTo>
                  <a:pt x="101" y="18"/>
                </a:lnTo>
                <a:lnTo>
                  <a:pt x="101" y="18"/>
                </a:lnTo>
                <a:lnTo>
                  <a:pt x="101" y="18"/>
                </a:lnTo>
                <a:lnTo>
                  <a:pt x="104" y="20"/>
                </a:lnTo>
                <a:lnTo>
                  <a:pt x="104" y="20"/>
                </a:lnTo>
                <a:lnTo>
                  <a:pt x="104" y="20"/>
                </a:lnTo>
                <a:lnTo>
                  <a:pt x="104" y="22"/>
                </a:lnTo>
                <a:lnTo>
                  <a:pt x="104" y="24"/>
                </a:lnTo>
                <a:lnTo>
                  <a:pt x="104" y="24"/>
                </a:lnTo>
                <a:lnTo>
                  <a:pt x="104" y="24"/>
                </a:lnTo>
                <a:lnTo>
                  <a:pt x="107" y="26"/>
                </a:lnTo>
                <a:lnTo>
                  <a:pt x="107" y="26"/>
                </a:lnTo>
                <a:lnTo>
                  <a:pt x="107" y="27"/>
                </a:lnTo>
                <a:lnTo>
                  <a:pt x="107" y="27"/>
                </a:lnTo>
                <a:lnTo>
                  <a:pt x="107" y="27"/>
                </a:lnTo>
                <a:lnTo>
                  <a:pt x="107" y="29"/>
                </a:lnTo>
                <a:lnTo>
                  <a:pt x="107" y="31"/>
                </a:lnTo>
                <a:lnTo>
                  <a:pt x="107" y="31"/>
                </a:lnTo>
                <a:lnTo>
                  <a:pt x="107" y="31"/>
                </a:lnTo>
                <a:lnTo>
                  <a:pt x="107" y="33"/>
                </a:lnTo>
                <a:lnTo>
                  <a:pt x="107" y="33"/>
                </a:lnTo>
                <a:lnTo>
                  <a:pt x="107" y="33"/>
                </a:lnTo>
                <a:lnTo>
                  <a:pt x="107" y="35"/>
                </a:lnTo>
                <a:lnTo>
                  <a:pt x="107" y="37"/>
                </a:lnTo>
                <a:lnTo>
                  <a:pt x="107" y="37"/>
                </a:lnTo>
                <a:lnTo>
                  <a:pt x="107" y="37"/>
                </a:lnTo>
                <a:lnTo>
                  <a:pt x="107" y="38"/>
                </a:lnTo>
                <a:lnTo>
                  <a:pt x="107" y="38"/>
                </a:lnTo>
                <a:lnTo>
                  <a:pt x="107" y="40"/>
                </a:lnTo>
                <a:lnTo>
                  <a:pt x="107" y="40"/>
                </a:lnTo>
                <a:lnTo>
                  <a:pt x="107" y="42"/>
                </a:lnTo>
                <a:lnTo>
                  <a:pt x="107" y="42"/>
                </a:lnTo>
                <a:lnTo>
                  <a:pt x="104" y="44"/>
                </a:lnTo>
                <a:lnTo>
                  <a:pt x="104" y="44"/>
                </a:lnTo>
                <a:lnTo>
                  <a:pt x="104" y="44"/>
                </a:lnTo>
                <a:lnTo>
                  <a:pt x="104" y="46"/>
                </a:lnTo>
                <a:lnTo>
                  <a:pt x="104" y="46"/>
                </a:lnTo>
                <a:lnTo>
                  <a:pt x="104" y="46"/>
                </a:lnTo>
                <a:lnTo>
                  <a:pt x="104" y="48"/>
                </a:lnTo>
                <a:lnTo>
                  <a:pt x="101" y="48"/>
                </a:lnTo>
                <a:lnTo>
                  <a:pt x="101" y="49"/>
                </a:lnTo>
                <a:lnTo>
                  <a:pt x="101" y="49"/>
                </a:lnTo>
                <a:lnTo>
                  <a:pt x="101" y="49"/>
                </a:lnTo>
                <a:lnTo>
                  <a:pt x="98" y="51"/>
                </a:lnTo>
                <a:lnTo>
                  <a:pt x="98" y="51"/>
                </a:lnTo>
                <a:lnTo>
                  <a:pt x="98" y="51"/>
                </a:lnTo>
                <a:lnTo>
                  <a:pt x="98" y="53"/>
                </a:lnTo>
                <a:lnTo>
                  <a:pt x="96" y="53"/>
                </a:lnTo>
                <a:lnTo>
                  <a:pt x="96" y="55"/>
                </a:lnTo>
                <a:lnTo>
                  <a:pt x="96" y="55"/>
                </a:lnTo>
                <a:lnTo>
                  <a:pt x="96" y="55"/>
                </a:lnTo>
                <a:lnTo>
                  <a:pt x="93" y="57"/>
                </a:lnTo>
                <a:lnTo>
                  <a:pt x="93" y="57"/>
                </a:lnTo>
                <a:lnTo>
                  <a:pt x="93" y="57"/>
                </a:lnTo>
                <a:lnTo>
                  <a:pt x="90" y="59"/>
                </a:lnTo>
                <a:lnTo>
                  <a:pt x="90" y="59"/>
                </a:lnTo>
                <a:lnTo>
                  <a:pt x="87" y="59"/>
                </a:lnTo>
                <a:lnTo>
                  <a:pt x="87" y="59"/>
                </a:lnTo>
                <a:lnTo>
                  <a:pt x="87" y="60"/>
                </a:lnTo>
                <a:lnTo>
                  <a:pt x="84" y="60"/>
                </a:lnTo>
                <a:lnTo>
                  <a:pt x="84" y="60"/>
                </a:lnTo>
                <a:lnTo>
                  <a:pt x="84" y="60"/>
                </a:lnTo>
                <a:lnTo>
                  <a:pt x="81" y="62"/>
                </a:lnTo>
                <a:lnTo>
                  <a:pt x="81" y="62"/>
                </a:lnTo>
                <a:lnTo>
                  <a:pt x="79" y="62"/>
                </a:lnTo>
                <a:lnTo>
                  <a:pt x="79" y="62"/>
                </a:lnTo>
                <a:lnTo>
                  <a:pt x="79" y="62"/>
                </a:lnTo>
                <a:lnTo>
                  <a:pt x="76" y="64"/>
                </a:lnTo>
                <a:lnTo>
                  <a:pt x="76" y="64"/>
                </a:lnTo>
                <a:lnTo>
                  <a:pt x="76" y="64"/>
                </a:lnTo>
                <a:lnTo>
                  <a:pt x="73" y="64"/>
                </a:lnTo>
                <a:lnTo>
                  <a:pt x="70" y="64"/>
                </a:lnTo>
                <a:lnTo>
                  <a:pt x="70" y="66"/>
                </a:lnTo>
                <a:lnTo>
                  <a:pt x="70" y="66"/>
                </a:lnTo>
                <a:lnTo>
                  <a:pt x="67" y="66"/>
                </a:lnTo>
                <a:lnTo>
                  <a:pt x="67"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42" y="66"/>
                </a:lnTo>
                <a:lnTo>
                  <a:pt x="39" y="66"/>
                </a:lnTo>
                <a:lnTo>
                  <a:pt x="36" y="66"/>
                </a:lnTo>
                <a:lnTo>
                  <a:pt x="36" y="66"/>
                </a:lnTo>
                <a:lnTo>
                  <a:pt x="36" y="64"/>
                </a:lnTo>
                <a:lnTo>
                  <a:pt x="34" y="64"/>
                </a:lnTo>
                <a:lnTo>
                  <a:pt x="34" y="64"/>
                </a:lnTo>
                <a:lnTo>
                  <a:pt x="34" y="64"/>
                </a:lnTo>
                <a:lnTo>
                  <a:pt x="31" y="64"/>
                </a:lnTo>
                <a:lnTo>
                  <a:pt x="28" y="62"/>
                </a:lnTo>
                <a:lnTo>
                  <a:pt x="28" y="62"/>
                </a:lnTo>
                <a:lnTo>
                  <a:pt x="28" y="62"/>
                </a:lnTo>
                <a:lnTo>
                  <a:pt x="25" y="62"/>
                </a:lnTo>
                <a:lnTo>
                  <a:pt x="25" y="62"/>
                </a:lnTo>
                <a:lnTo>
                  <a:pt x="22" y="60"/>
                </a:lnTo>
                <a:lnTo>
                  <a:pt x="22" y="60"/>
                </a:lnTo>
                <a:lnTo>
                  <a:pt x="22" y="60"/>
                </a:lnTo>
                <a:lnTo>
                  <a:pt x="20" y="60"/>
                </a:lnTo>
                <a:lnTo>
                  <a:pt x="20" y="59"/>
                </a:lnTo>
                <a:lnTo>
                  <a:pt x="20" y="59"/>
                </a:lnTo>
                <a:lnTo>
                  <a:pt x="17" y="59"/>
                </a:lnTo>
                <a:lnTo>
                  <a:pt x="17" y="59"/>
                </a:lnTo>
                <a:lnTo>
                  <a:pt x="17" y="57"/>
                </a:lnTo>
                <a:lnTo>
                  <a:pt x="17" y="57"/>
                </a:lnTo>
                <a:lnTo>
                  <a:pt x="14" y="57"/>
                </a:lnTo>
                <a:lnTo>
                  <a:pt x="14" y="55"/>
                </a:lnTo>
                <a:lnTo>
                  <a:pt x="11" y="55"/>
                </a:lnTo>
                <a:lnTo>
                  <a:pt x="11" y="55"/>
                </a:lnTo>
                <a:lnTo>
                  <a:pt x="11" y="53"/>
                </a:lnTo>
                <a:lnTo>
                  <a:pt x="11" y="53"/>
                </a:lnTo>
                <a:lnTo>
                  <a:pt x="8" y="51"/>
                </a:lnTo>
                <a:lnTo>
                  <a:pt x="8" y="51"/>
                </a:lnTo>
                <a:lnTo>
                  <a:pt x="8" y="51"/>
                </a:lnTo>
                <a:lnTo>
                  <a:pt x="5" y="49"/>
                </a:lnTo>
                <a:lnTo>
                  <a:pt x="5" y="49"/>
                </a:lnTo>
                <a:lnTo>
                  <a:pt x="5" y="49"/>
                </a:lnTo>
                <a:lnTo>
                  <a:pt x="5" y="48"/>
                </a:lnTo>
                <a:lnTo>
                  <a:pt x="5" y="48"/>
                </a:lnTo>
                <a:lnTo>
                  <a:pt x="3" y="46"/>
                </a:lnTo>
                <a:lnTo>
                  <a:pt x="3" y="46"/>
                </a:lnTo>
                <a:lnTo>
                  <a:pt x="3" y="46"/>
                </a:lnTo>
                <a:lnTo>
                  <a:pt x="3" y="44"/>
                </a:lnTo>
                <a:lnTo>
                  <a:pt x="3" y="44"/>
                </a:lnTo>
                <a:lnTo>
                  <a:pt x="3" y="44"/>
                </a:lnTo>
                <a:lnTo>
                  <a:pt x="3" y="42"/>
                </a:lnTo>
                <a:lnTo>
                  <a:pt x="0" y="42"/>
                </a:lnTo>
                <a:lnTo>
                  <a:pt x="0" y="40"/>
                </a:lnTo>
                <a:lnTo>
                  <a:pt x="0" y="40"/>
                </a:lnTo>
                <a:lnTo>
                  <a:pt x="0" y="38"/>
                </a:lnTo>
                <a:lnTo>
                  <a:pt x="0" y="38"/>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5" name="Freeform 369"/>
          <p:cNvSpPr/>
          <p:nvPr/>
        </p:nvSpPr>
        <p:spPr bwMode="auto">
          <a:xfrm>
            <a:off x="7378797" y="5057545"/>
            <a:ext cx="142767" cy="98496"/>
          </a:xfrm>
          <a:custGeom>
            <a:avLst/>
            <a:gdLst/>
            <a:ahLst/>
            <a:cxnLst>
              <a:cxn ang="0">
                <a:pos x="0" y="29"/>
              </a:cxn>
              <a:cxn ang="0">
                <a:pos x="0" y="25"/>
              </a:cxn>
              <a:cxn ang="0">
                <a:pos x="3" y="22"/>
              </a:cxn>
              <a:cxn ang="0">
                <a:pos x="5" y="18"/>
              </a:cxn>
              <a:cxn ang="0">
                <a:pos x="8" y="14"/>
              </a:cxn>
              <a:cxn ang="0">
                <a:pos x="11" y="11"/>
              </a:cxn>
              <a:cxn ang="0">
                <a:pos x="17" y="9"/>
              </a:cxn>
              <a:cxn ang="0">
                <a:pos x="22" y="5"/>
              </a:cxn>
              <a:cxn ang="0">
                <a:pos x="28" y="3"/>
              </a:cxn>
              <a:cxn ang="0">
                <a:pos x="34" y="1"/>
              </a:cxn>
              <a:cxn ang="0">
                <a:pos x="39" y="1"/>
              </a:cxn>
              <a:cxn ang="0">
                <a:pos x="48" y="0"/>
              </a:cxn>
              <a:cxn ang="0">
                <a:pos x="53" y="0"/>
              </a:cxn>
              <a:cxn ang="0">
                <a:pos x="62" y="0"/>
              </a:cxn>
              <a:cxn ang="0">
                <a:pos x="67" y="1"/>
              </a:cxn>
              <a:cxn ang="0">
                <a:pos x="73" y="3"/>
              </a:cxn>
              <a:cxn ang="0">
                <a:pos x="79" y="3"/>
              </a:cxn>
              <a:cxn ang="0">
                <a:pos x="84" y="7"/>
              </a:cxn>
              <a:cxn ang="0">
                <a:pos x="90" y="9"/>
              </a:cxn>
              <a:cxn ang="0">
                <a:pos x="96" y="12"/>
              </a:cxn>
              <a:cxn ang="0">
                <a:pos x="98" y="14"/>
              </a:cxn>
              <a:cxn ang="0">
                <a:pos x="101" y="18"/>
              </a:cxn>
              <a:cxn ang="0">
                <a:pos x="104" y="22"/>
              </a:cxn>
              <a:cxn ang="0">
                <a:pos x="107" y="25"/>
              </a:cxn>
              <a:cxn ang="0">
                <a:pos x="107" y="29"/>
              </a:cxn>
              <a:cxn ang="0">
                <a:pos x="107" y="34"/>
              </a:cxn>
              <a:cxn ang="0">
                <a:pos x="107" y="38"/>
              </a:cxn>
              <a:cxn ang="0">
                <a:pos x="104" y="42"/>
              </a:cxn>
              <a:cxn ang="0">
                <a:pos x="104" y="45"/>
              </a:cxn>
              <a:cxn ang="0">
                <a:pos x="101" y="49"/>
              </a:cxn>
              <a:cxn ang="0">
                <a:pos x="96" y="53"/>
              </a:cxn>
              <a:cxn ang="0">
                <a:pos x="93" y="56"/>
              </a:cxn>
              <a:cxn ang="0">
                <a:pos x="87" y="58"/>
              </a:cxn>
              <a:cxn ang="0">
                <a:pos x="81" y="60"/>
              </a:cxn>
              <a:cxn ang="0">
                <a:pos x="76" y="62"/>
              </a:cxn>
              <a:cxn ang="0">
                <a:pos x="70" y="64"/>
              </a:cxn>
              <a:cxn ang="0">
                <a:pos x="65" y="66"/>
              </a:cxn>
              <a:cxn ang="0">
                <a:pos x="56" y="66"/>
              </a:cxn>
              <a:cxn ang="0">
                <a:pos x="51" y="66"/>
              </a:cxn>
              <a:cxn ang="0">
                <a:pos x="42" y="66"/>
              </a:cxn>
              <a:cxn ang="0">
                <a:pos x="36" y="64"/>
              </a:cxn>
              <a:cxn ang="0">
                <a:pos x="31" y="62"/>
              </a:cxn>
              <a:cxn ang="0">
                <a:pos x="25" y="60"/>
              </a:cxn>
              <a:cxn ang="0">
                <a:pos x="20" y="58"/>
              </a:cxn>
              <a:cxn ang="0">
                <a:pos x="14" y="56"/>
              </a:cxn>
              <a:cxn ang="0">
                <a:pos x="11" y="53"/>
              </a:cxn>
              <a:cxn ang="0">
                <a:pos x="5" y="49"/>
              </a:cxn>
              <a:cxn ang="0">
                <a:pos x="3" y="45"/>
              </a:cxn>
              <a:cxn ang="0">
                <a:pos x="3" y="42"/>
              </a:cxn>
              <a:cxn ang="0">
                <a:pos x="0" y="38"/>
              </a:cxn>
              <a:cxn ang="0">
                <a:pos x="0" y="34"/>
              </a:cxn>
            </a:cxnLst>
            <a:rect l="0" t="0" r="r" b="b"/>
            <a:pathLst>
              <a:path w="107" h="66">
                <a:moveTo>
                  <a:pt x="0" y="33"/>
                </a:moveTo>
                <a:lnTo>
                  <a:pt x="0" y="31"/>
                </a:lnTo>
                <a:lnTo>
                  <a:pt x="0" y="31"/>
                </a:lnTo>
                <a:lnTo>
                  <a:pt x="0" y="29"/>
                </a:lnTo>
                <a:lnTo>
                  <a:pt x="0" y="29"/>
                </a:lnTo>
                <a:lnTo>
                  <a:pt x="0" y="29"/>
                </a:lnTo>
                <a:lnTo>
                  <a:pt x="0" y="27"/>
                </a:lnTo>
                <a:lnTo>
                  <a:pt x="0" y="25"/>
                </a:lnTo>
                <a:lnTo>
                  <a:pt x="0" y="25"/>
                </a:lnTo>
                <a:lnTo>
                  <a:pt x="0" y="25"/>
                </a:lnTo>
                <a:lnTo>
                  <a:pt x="0" y="23"/>
                </a:lnTo>
                <a:lnTo>
                  <a:pt x="3" y="23"/>
                </a:lnTo>
                <a:lnTo>
                  <a:pt x="3" y="23"/>
                </a:lnTo>
                <a:lnTo>
                  <a:pt x="3" y="22"/>
                </a:lnTo>
                <a:lnTo>
                  <a:pt x="3" y="22"/>
                </a:lnTo>
                <a:lnTo>
                  <a:pt x="3" y="20"/>
                </a:lnTo>
                <a:lnTo>
                  <a:pt x="3" y="20"/>
                </a:lnTo>
                <a:lnTo>
                  <a:pt x="3" y="20"/>
                </a:lnTo>
                <a:lnTo>
                  <a:pt x="5" y="18"/>
                </a:lnTo>
                <a:lnTo>
                  <a:pt x="5" y="18"/>
                </a:lnTo>
                <a:lnTo>
                  <a:pt x="5" y="18"/>
                </a:lnTo>
                <a:lnTo>
                  <a:pt x="5" y="16"/>
                </a:lnTo>
                <a:lnTo>
                  <a:pt x="8" y="16"/>
                </a:lnTo>
                <a:lnTo>
                  <a:pt x="8" y="14"/>
                </a:lnTo>
                <a:lnTo>
                  <a:pt x="8" y="14"/>
                </a:lnTo>
                <a:lnTo>
                  <a:pt x="8" y="14"/>
                </a:lnTo>
                <a:lnTo>
                  <a:pt x="11" y="12"/>
                </a:lnTo>
                <a:lnTo>
                  <a:pt x="11" y="12"/>
                </a:lnTo>
                <a:lnTo>
                  <a:pt x="11" y="12"/>
                </a:lnTo>
                <a:lnTo>
                  <a:pt x="11" y="11"/>
                </a:lnTo>
                <a:lnTo>
                  <a:pt x="14" y="11"/>
                </a:lnTo>
                <a:lnTo>
                  <a:pt x="14" y="9"/>
                </a:lnTo>
                <a:lnTo>
                  <a:pt x="14" y="9"/>
                </a:lnTo>
                <a:lnTo>
                  <a:pt x="17" y="9"/>
                </a:lnTo>
                <a:lnTo>
                  <a:pt x="17" y="9"/>
                </a:lnTo>
                <a:lnTo>
                  <a:pt x="20" y="7"/>
                </a:lnTo>
                <a:lnTo>
                  <a:pt x="20" y="7"/>
                </a:lnTo>
                <a:lnTo>
                  <a:pt x="20" y="7"/>
                </a:lnTo>
                <a:lnTo>
                  <a:pt x="22" y="7"/>
                </a:lnTo>
                <a:lnTo>
                  <a:pt x="22" y="5"/>
                </a:lnTo>
                <a:lnTo>
                  <a:pt x="22" y="5"/>
                </a:lnTo>
                <a:lnTo>
                  <a:pt x="25" y="5"/>
                </a:lnTo>
                <a:lnTo>
                  <a:pt x="25" y="5"/>
                </a:lnTo>
                <a:lnTo>
                  <a:pt x="28" y="3"/>
                </a:lnTo>
                <a:lnTo>
                  <a:pt x="28" y="3"/>
                </a:lnTo>
                <a:lnTo>
                  <a:pt x="28" y="3"/>
                </a:lnTo>
                <a:lnTo>
                  <a:pt x="31" y="3"/>
                </a:lnTo>
                <a:lnTo>
                  <a:pt x="31" y="3"/>
                </a:lnTo>
                <a:lnTo>
                  <a:pt x="31" y="3"/>
                </a:lnTo>
                <a:lnTo>
                  <a:pt x="34" y="1"/>
                </a:lnTo>
                <a:lnTo>
                  <a:pt x="36" y="1"/>
                </a:lnTo>
                <a:lnTo>
                  <a:pt x="36" y="1"/>
                </a:lnTo>
                <a:lnTo>
                  <a:pt x="36" y="1"/>
                </a:lnTo>
                <a:lnTo>
                  <a:pt x="39" y="1"/>
                </a:lnTo>
                <a:lnTo>
                  <a:pt x="39" y="1"/>
                </a:lnTo>
                <a:lnTo>
                  <a:pt x="42" y="1"/>
                </a:lnTo>
                <a:lnTo>
                  <a:pt x="42" y="1"/>
                </a:lnTo>
                <a:lnTo>
                  <a:pt x="45" y="0"/>
                </a:lnTo>
                <a:lnTo>
                  <a:pt x="45" y="0"/>
                </a:lnTo>
                <a:lnTo>
                  <a:pt x="48" y="0"/>
                </a:lnTo>
                <a:lnTo>
                  <a:pt x="48" y="0"/>
                </a:lnTo>
                <a:lnTo>
                  <a:pt x="51" y="0"/>
                </a:lnTo>
                <a:lnTo>
                  <a:pt x="51" y="0"/>
                </a:lnTo>
                <a:lnTo>
                  <a:pt x="53" y="0"/>
                </a:lnTo>
                <a:lnTo>
                  <a:pt x="53" y="0"/>
                </a:lnTo>
                <a:lnTo>
                  <a:pt x="56" y="0"/>
                </a:lnTo>
                <a:lnTo>
                  <a:pt x="56" y="0"/>
                </a:lnTo>
                <a:lnTo>
                  <a:pt x="59" y="0"/>
                </a:lnTo>
                <a:lnTo>
                  <a:pt x="59" y="0"/>
                </a:lnTo>
                <a:lnTo>
                  <a:pt x="62" y="0"/>
                </a:lnTo>
                <a:lnTo>
                  <a:pt x="62" y="0"/>
                </a:lnTo>
                <a:lnTo>
                  <a:pt x="65" y="1"/>
                </a:lnTo>
                <a:lnTo>
                  <a:pt x="65" y="1"/>
                </a:lnTo>
                <a:lnTo>
                  <a:pt x="65" y="1"/>
                </a:lnTo>
                <a:lnTo>
                  <a:pt x="67" y="1"/>
                </a:lnTo>
                <a:lnTo>
                  <a:pt x="70" y="1"/>
                </a:lnTo>
                <a:lnTo>
                  <a:pt x="70" y="1"/>
                </a:lnTo>
                <a:lnTo>
                  <a:pt x="70" y="1"/>
                </a:lnTo>
                <a:lnTo>
                  <a:pt x="73" y="1"/>
                </a:lnTo>
                <a:lnTo>
                  <a:pt x="73" y="3"/>
                </a:lnTo>
                <a:lnTo>
                  <a:pt x="73" y="3"/>
                </a:lnTo>
                <a:lnTo>
                  <a:pt x="76" y="3"/>
                </a:lnTo>
                <a:lnTo>
                  <a:pt x="79" y="3"/>
                </a:lnTo>
                <a:lnTo>
                  <a:pt x="79" y="3"/>
                </a:lnTo>
                <a:lnTo>
                  <a:pt x="79" y="3"/>
                </a:lnTo>
                <a:lnTo>
                  <a:pt x="81" y="5"/>
                </a:lnTo>
                <a:lnTo>
                  <a:pt x="81" y="5"/>
                </a:lnTo>
                <a:lnTo>
                  <a:pt x="84" y="5"/>
                </a:lnTo>
                <a:lnTo>
                  <a:pt x="84" y="5"/>
                </a:lnTo>
                <a:lnTo>
                  <a:pt x="84" y="7"/>
                </a:lnTo>
                <a:lnTo>
                  <a:pt x="87" y="7"/>
                </a:lnTo>
                <a:lnTo>
                  <a:pt x="87" y="7"/>
                </a:lnTo>
                <a:lnTo>
                  <a:pt x="87" y="7"/>
                </a:lnTo>
                <a:lnTo>
                  <a:pt x="90" y="9"/>
                </a:lnTo>
                <a:lnTo>
                  <a:pt x="90" y="9"/>
                </a:lnTo>
                <a:lnTo>
                  <a:pt x="93" y="9"/>
                </a:lnTo>
                <a:lnTo>
                  <a:pt x="93" y="9"/>
                </a:lnTo>
                <a:lnTo>
                  <a:pt x="93" y="11"/>
                </a:lnTo>
                <a:lnTo>
                  <a:pt x="93" y="11"/>
                </a:lnTo>
                <a:lnTo>
                  <a:pt x="96" y="12"/>
                </a:lnTo>
                <a:lnTo>
                  <a:pt x="96" y="12"/>
                </a:lnTo>
                <a:lnTo>
                  <a:pt x="96" y="12"/>
                </a:lnTo>
                <a:lnTo>
                  <a:pt x="98" y="14"/>
                </a:lnTo>
                <a:lnTo>
                  <a:pt x="98" y="14"/>
                </a:lnTo>
                <a:lnTo>
                  <a:pt x="98" y="14"/>
                </a:lnTo>
                <a:lnTo>
                  <a:pt x="98" y="16"/>
                </a:lnTo>
                <a:lnTo>
                  <a:pt x="101" y="16"/>
                </a:lnTo>
                <a:lnTo>
                  <a:pt x="101" y="18"/>
                </a:lnTo>
                <a:lnTo>
                  <a:pt x="101" y="18"/>
                </a:lnTo>
                <a:lnTo>
                  <a:pt x="101" y="18"/>
                </a:lnTo>
                <a:lnTo>
                  <a:pt x="101" y="20"/>
                </a:lnTo>
                <a:lnTo>
                  <a:pt x="104" y="20"/>
                </a:lnTo>
                <a:lnTo>
                  <a:pt x="104" y="20"/>
                </a:lnTo>
                <a:lnTo>
                  <a:pt x="104" y="22"/>
                </a:lnTo>
                <a:lnTo>
                  <a:pt x="104" y="22"/>
                </a:lnTo>
                <a:lnTo>
                  <a:pt x="104" y="23"/>
                </a:lnTo>
                <a:lnTo>
                  <a:pt x="104" y="23"/>
                </a:lnTo>
                <a:lnTo>
                  <a:pt x="104" y="23"/>
                </a:lnTo>
                <a:lnTo>
                  <a:pt x="107" y="25"/>
                </a:lnTo>
                <a:lnTo>
                  <a:pt x="107" y="25"/>
                </a:lnTo>
                <a:lnTo>
                  <a:pt x="107" y="25"/>
                </a:lnTo>
                <a:lnTo>
                  <a:pt x="107" y="27"/>
                </a:lnTo>
                <a:lnTo>
                  <a:pt x="107" y="29"/>
                </a:lnTo>
                <a:lnTo>
                  <a:pt x="107" y="29"/>
                </a:lnTo>
                <a:lnTo>
                  <a:pt x="107" y="29"/>
                </a:lnTo>
                <a:lnTo>
                  <a:pt x="107" y="31"/>
                </a:lnTo>
                <a:lnTo>
                  <a:pt x="107" y="31"/>
                </a:lnTo>
                <a:lnTo>
                  <a:pt x="107" y="33"/>
                </a:lnTo>
                <a:lnTo>
                  <a:pt x="107" y="33"/>
                </a:lnTo>
                <a:lnTo>
                  <a:pt x="107" y="34"/>
                </a:lnTo>
                <a:lnTo>
                  <a:pt x="107" y="34"/>
                </a:lnTo>
                <a:lnTo>
                  <a:pt x="107" y="36"/>
                </a:lnTo>
                <a:lnTo>
                  <a:pt x="107" y="36"/>
                </a:lnTo>
                <a:lnTo>
                  <a:pt x="107" y="38"/>
                </a:lnTo>
                <a:lnTo>
                  <a:pt x="107" y="38"/>
                </a:lnTo>
                <a:lnTo>
                  <a:pt x="107" y="40"/>
                </a:lnTo>
                <a:lnTo>
                  <a:pt x="107" y="40"/>
                </a:lnTo>
                <a:lnTo>
                  <a:pt x="107" y="40"/>
                </a:lnTo>
                <a:lnTo>
                  <a:pt x="104" y="42"/>
                </a:lnTo>
                <a:lnTo>
                  <a:pt x="104" y="42"/>
                </a:lnTo>
                <a:lnTo>
                  <a:pt x="104" y="42"/>
                </a:lnTo>
                <a:lnTo>
                  <a:pt x="104" y="44"/>
                </a:lnTo>
                <a:lnTo>
                  <a:pt x="104" y="44"/>
                </a:lnTo>
                <a:lnTo>
                  <a:pt x="104" y="45"/>
                </a:lnTo>
                <a:lnTo>
                  <a:pt x="104" y="45"/>
                </a:lnTo>
                <a:lnTo>
                  <a:pt x="101" y="47"/>
                </a:lnTo>
                <a:lnTo>
                  <a:pt x="101" y="47"/>
                </a:lnTo>
                <a:lnTo>
                  <a:pt x="101" y="49"/>
                </a:lnTo>
                <a:lnTo>
                  <a:pt x="101" y="49"/>
                </a:lnTo>
                <a:lnTo>
                  <a:pt x="101" y="49"/>
                </a:lnTo>
                <a:lnTo>
                  <a:pt x="98" y="51"/>
                </a:lnTo>
                <a:lnTo>
                  <a:pt x="98" y="51"/>
                </a:lnTo>
                <a:lnTo>
                  <a:pt x="98" y="51"/>
                </a:lnTo>
                <a:lnTo>
                  <a:pt x="98" y="53"/>
                </a:lnTo>
                <a:lnTo>
                  <a:pt x="96" y="53"/>
                </a:lnTo>
                <a:lnTo>
                  <a:pt x="96" y="53"/>
                </a:lnTo>
                <a:lnTo>
                  <a:pt x="96" y="53"/>
                </a:lnTo>
                <a:lnTo>
                  <a:pt x="93" y="55"/>
                </a:lnTo>
                <a:lnTo>
                  <a:pt x="93" y="55"/>
                </a:lnTo>
                <a:lnTo>
                  <a:pt x="93" y="56"/>
                </a:lnTo>
                <a:lnTo>
                  <a:pt x="93" y="56"/>
                </a:lnTo>
                <a:lnTo>
                  <a:pt x="90" y="56"/>
                </a:lnTo>
                <a:lnTo>
                  <a:pt x="90" y="58"/>
                </a:lnTo>
                <a:lnTo>
                  <a:pt x="87" y="58"/>
                </a:lnTo>
                <a:lnTo>
                  <a:pt x="87" y="58"/>
                </a:lnTo>
                <a:lnTo>
                  <a:pt x="87" y="58"/>
                </a:lnTo>
                <a:lnTo>
                  <a:pt x="84" y="60"/>
                </a:lnTo>
                <a:lnTo>
                  <a:pt x="84" y="60"/>
                </a:lnTo>
                <a:lnTo>
                  <a:pt x="84" y="60"/>
                </a:lnTo>
                <a:lnTo>
                  <a:pt x="81" y="60"/>
                </a:lnTo>
                <a:lnTo>
                  <a:pt x="81" y="62"/>
                </a:lnTo>
                <a:lnTo>
                  <a:pt x="79" y="62"/>
                </a:lnTo>
                <a:lnTo>
                  <a:pt x="79" y="62"/>
                </a:lnTo>
                <a:lnTo>
                  <a:pt x="79" y="62"/>
                </a:lnTo>
                <a:lnTo>
                  <a:pt x="76" y="62"/>
                </a:lnTo>
                <a:lnTo>
                  <a:pt x="73" y="64"/>
                </a:lnTo>
                <a:lnTo>
                  <a:pt x="73" y="64"/>
                </a:lnTo>
                <a:lnTo>
                  <a:pt x="73" y="64"/>
                </a:lnTo>
                <a:lnTo>
                  <a:pt x="70" y="64"/>
                </a:lnTo>
                <a:lnTo>
                  <a:pt x="70" y="64"/>
                </a:lnTo>
                <a:lnTo>
                  <a:pt x="70" y="64"/>
                </a:lnTo>
                <a:lnTo>
                  <a:pt x="67" y="64"/>
                </a:lnTo>
                <a:lnTo>
                  <a:pt x="65"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39" y="66"/>
                </a:lnTo>
                <a:lnTo>
                  <a:pt x="39" y="64"/>
                </a:lnTo>
                <a:lnTo>
                  <a:pt x="36" y="64"/>
                </a:lnTo>
                <a:lnTo>
                  <a:pt x="36" y="64"/>
                </a:lnTo>
                <a:lnTo>
                  <a:pt x="36" y="64"/>
                </a:lnTo>
                <a:lnTo>
                  <a:pt x="34" y="64"/>
                </a:lnTo>
                <a:lnTo>
                  <a:pt x="31" y="64"/>
                </a:lnTo>
                <a:lnTo>
                  <a:pt x="31" y="64"/>
                </a:lnTo>
                <a:lnTo>
                  <a:pt x="31" y="62"/>
                </a:lnTo>
                <a:lnTo>
                  <a:pt x="28" y="62"/>
                </a:lnTo>
                <a:lnTo>
                  <a:pt x="28" y="62"/>
                </a:lnTo>
                <a:lnTo>
                  <a:pt x="28" y="62"/>
                </a:lnTo>
                <a:lnTo>
                  <a:pt x="25" y="62"/>
                </a:lnTo>
                <a:lnTo>
                  <a:pt x="25" y="60"/>
                </a:lnTo>
                <a:lnTo>
                  <a:pt x="22" y="60"/>
                </a:lnTo>
                <a:lnTo>
                  <a:pt x="22" y="60"/>
                </a:lnTo>
                <a:lnTo>
                  <a:pt x="22" y="60"/>
                </a:lnTo>
                <a:lnTo>
                  <a:pt x="20" y="58"/>
                </a:lnTo>
                <a:lnTo>
                  <a:pt x="20" y="58"/>
                </a:lnTo>
                <a:lnTo>
                  <a:pt x="20" y="58"/>
                </a:lnTo>
                <a:lnTo>
                  <a:pt x="17" y="58"/>
                </a:lnTo>
                <a:lnTo>
                  <a:pt x="17" y="56"/>
                </a:lnTo>
                <a:lnTo>
                  <a:pt x="14" y="56"/>
                </a:lnTo>
                <a:lnTo>
                  <a:pt x="14" y="56"/>
                </a:lnTo>
                <a:lnTo>
                  <a:pt x="14" y="55"/>
                </a:lnTo>
                <a:lnTo>
                  <a:pt x="14" y="55"/>
                </a:lnTo>
                <a:lnTo>
                  <a:pt x="11" y="53"/>
                </a:lnTo>
                <a:lnTo>
                  <a:pt x="11" y="53"/>
                </a:lnTo>
                <a:lnTo>
                  <a:pt x="11" y="53"/>
                </a:lnTo>
                <a:lnTo>
                  <a:pt x="8" y="53"/>
                </a:lnTo>
                <a:lnTo>
                  <a:pt x="8" y="51"/>
                </a:lnTo>
                <a:lnTo>
                  <a:pt x="8" y="51"/>
                </a:lnTo>
                <a:lnTo>
                  <a:pt x="8" y="51"/>
                </a:lnTo>
                <a:lnTo>
                  <a:pt x="5" y="49"/>
                </a:lnTo>
                <a:lnTo>
                  <a:pt x="5" y="49"/>
                </a:lnTo>
                <a:lnTo>
                  <a:pt x="5" y="49"/>
                </a:lnTo>
                <a:lnTo>
                  <a:pt x="5" y="47"/>
                </a:lnTo>
                <a:lnTo>
                  <a:pt x="3" y="47"/>
                </a:lnTo>
                <a:lnTo>
                  <a:pt x="3" y="45"/>
                </a:lnTo>
                <a:lnTo>
                  <a:pt x="3" y="45"/>
                </a:lnTo>
                <a:lnTo>
                  <a:pt x="3" y="44"/>
                </a:lnTo>
                <a:lnTo>
                  <a:pt x="3" y="44"/>
                </a:lnTo>
                <a:lnTo>
                  <a:pt x="3" y="42"/>
                </a:lnTo>
                <a:lnTo>
                  <a:pt x="3" y="42"/>
                </a:lnTo>
                <a:lnTo>
                  <a:pt x="0" y="42"/>
                </a:lnTo>
                <a:lnTo>
                  <a:pt x="0" y="40"/>
                </a:lnTo>
                <a:lnTo>
                  <a:pt x="0" y="40"/>
                </a:lnTo>
                <a:lnTo>
                  <a:pt x="0" y="40"/>
                </a:lnTo>
                <a:lnTo>
                  <a:pt x="0"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6" name="Freeform 370"/>
          <p:cNvSpPr/>
          <p:nvPr/>
        </p:nvSpPr>
        <p:spPr bwMode="auto">
          <a:xfrm>
            <a:off x="8340808" y="5960429"/>
            <a:ext cx="146770" cy="105958"/>
          </a:xfrm>
          <a:custGeom>
            <a:avLst/>
            <a:gdLst/>
            <a:ahLst/>
            <a:cxnLst>
              <a:cxn ang="0">
                <a:pos x="0" y="33"/>
              </a:cxn>
              <a:cxn ang="0">
                <a:pos x="3" y="27"/>
              </a:cxn>
              <a:cxn ang="0">
                <a:pos x="6" y="23"/>
              </a:cxn>
              <a:cxn ang="0">
                <a:pos x="9" y="18"/>
              </a:cxn>
              <a:cxn ang="0">
                <a:pos x="11" y="16"/>
              </a:cxn>
              <a:cxn ang="0">
                <a:pos x="14" y="12"/>
              </a:cxn>
              <a:cxn ang="0">
                <a:pos x="20" y="9"/>
              </a:cxn>
              <a:cxn ang="0">
                <a:pos x="25" y="7"/>
              </a:cxn>
              <a:cxn ang="0">
                <a:pos x="28" y="5"/>
              </a:cxn>
              <a:cxn ang="0">
                <a:pos x="37" y="3"/>
              </a:cxn>
              <a:cxn ang="0">
                <a:pos x="42" y="1"/>
              </a:cxn>
              <a:cxn ang="0">
                <a:pos x="51" y="0"/>
              </a:cxn>
              <a:cxn ang="0">
                <a:pos x="56" y="0"/>
              </a:cxn>
              <a:cxn ang="0">
                <a:pos x="62" y="1"/>
              </a:cxn>
              <a:cxn ang="0">
                <a:pos x="70" y="1"/>
              </a:cxn>
              <a:cxn ang="0">
                <a:pos x="76" y="3"/>
              </a:cxn>
              <a:cxn ang="0">
                <a:pos x="82" y="5"/>
              </a:cxn>
              <a:cxn ang="0">
                <a:pos x="87" y="7"/>
              </a:cxn>
              <a:cxn ang="0">
                <a:pos x="93" y="11"/>
              </a:cxn>
              <a:cxn ang="0">
                <a:pos x="96" y="12"/>
              </a:cxn>
              <a:cxn ang="0">
                <a:pos x="101" y="16"/>
              </a:cxn>
              <a:cxn ang="0">
                <a:pos x="104" y="20"/>
              </a:cxn>
              <a:cxn ang="0">
                <a:pos x="107" y="23"/>
              </a:cxn>
              <a:cxn ang="0">
                <a:pos x="110" y="29"/>
              </a:cxn>
              <a:cxn ang="0">
                <a:pos x="110" y="33"/>
              </a:cxn>
              <a:cxn ang="0">
                <a:pos x="110" y="36"/>
              </a:cxn>
              <a:cxn ang="0">
                <a:pos x="110" y="42"/>
              </a:cxn>
              <a:cxn ang="0">
                <a:pos x="107" y="45"/>
              </a:cxn>
              <a:cxn ang="0">
                <a:pos x="104" y="49"/>
              </a:cxn>
              <a:cxn ang="0">
                <a:pos x="101" y="53"/>
              </a:cxn>
              <a:cxn ang="0">
                <a:pos x="99" y="56"/>
              </a:cxn>
              <a:cxn ang="0">
                <a:pos x="93" y="60"/>
              </a:cxn>
              <a:cxn ang="0">
                <a:pos x="90" y="62"/>
              </a:cxn>
              <a:cxn ang="0">
                <a:pos x="85" y="66"/>
              </a:cxn>
              <a:cxn ang="0">
                <a:pos x="79" y="67"/>
              </a:cxn>
              <a:cxn ang="0">
                <a:pos x="70" y="69"/>
              </a:cxn>
              <a:cxn ang="0">
                <a:pos x="68" y="69"/>
              </a:cxn>
              <a:cxn ang="0">
                <a:pos x="59" y="71"/>
              </a:cxn>
              <a:cxn ang="0">
                <a:pos x="51" y="71"/>
              </a:cxn>
              <a:cxn ang="0">
                <a:pos x="45" y="69"/>
              </a:cxn>
              <a:cxn ang="0">
                <a:pos x="40" y="69"/>
              </a:cxn>
              <a:cxn ang="0">
                <a:pos x="34" y="67"/>
              </a:cxn>
              <a:cxn ang="0">
                <a:pos x="25" y="66"/>
              </a:cxn>
              <a:cxn ang="0">
                <a:pos x="20" y="62"/>
              </a:cxn>
              <a:cxn ang="0">
                <a:pos x="17" y="60"/>
              </a:cxn>
              <a:cxn ang="0">
                <a:pos x="11" y="56"/>
              </a:cxn>
              <a:cxn ang="0">
                <a:pos x="9" y="53"/>
              </a:cxn>
              <a:cxn ang="0">
                <a:pos x="6" y="49"/>
              </a:cxn>
              <a:cxn ang="0">
                <a:pos x="3" y="45"/>
              </a:cxn>
              <a:cxn ang="0">
                <a:pos x="3" y="42"/>
              </a:cxn>
              <a:cxn ang="0">
                <a:pos x="0" y="36"/>
              </a:cxn>
            </a:cxnLst>
            <a:rect l="0" t="0" r="r" b="b"/>
            <a:pathLst>
              <a:path w="110" h="71">
                <a:moveTo>
                  <a:pt x="0" y="34"/>
                </a:moveTo>
                <a:lnTo>
                  <a:pt x="0" y="34"/>
                </a:lnTo>
                <a:lnTo>
                  <a:pt x="0" y="33"/>
                </a:lnTo>
                <a:lnTo>
                  <a:pt x="0" y="33"/>
                </a:lnTo>
                <a:lnTo>
                  <a:pt x="0" y="33"/>
                </a:lnTo>
                <a:lnTo>
                  <a:pt x="0" y="31"/>
                </a:lnTo>
                <a:lnTo>
                  <a:pt x="3" y="29"/>
                </a:lnTo>
                <a:lnTo>
                  <a:pt x="3" y="29"/>
                </a:lnTo>
                <a:lnTo>
                  <a:pt x="3" y="29"/>
                </a:lnTo>
                <a:lnTo>
                  <a:pt x="3" y="27"/>
                </a:lnTo>
                <a:lnTo>
                  <a:pt x="3" y="25"/>
                </a:lnTo>
                <a:lnTo>
                  <a:pt x="3" y="25"/>
                </a:lnTo>
                <a:lnTo>
                  <a:pt x="3" y="25"/>
                </a:lnTo>
                <a:lnTo>
                  <a:pt x="3" y="23"/>
                </a:lnTo>
                <a:lnTo>
                  <a:pt x="6" y="23"/>
                </a:lnTo>
                <a:lnTo>
                  <a:pt x="6" y="22"/>
                </a:lnTo>
                <a:lnTo>
                  <a:pt x="6" y="22"/>
                </a:lnTo>
                <a:lnTo>
                  <a:pt x="6" y="20"/>
                </a:lnTo>
                <a:lnTo>
                  <a:pt x="6" y="20"/>
                </a:lnTo>
                <a:lnTo>
                  <a:pt x="9" y="18"/>
                </a:lnTo>
                <a:lnTo>
                  <a:pt x="9" y="18"/>
                </a:lnTo>
                <a:lnTo>
                  <a:pt x="9" y="18"/>
                </a:lnTo>
                <a:lnTo>
                  <a:pt x="9" y="16"/>
                </a:lnTo>
                <a:lnTo>
                  <a:pt x="11" y="16"/>
                </a:lnTo>
                <a:lnTo>
                  <a:pt x="11" y="16"/>
                </a:lnTo>
                <a:lnTo>
                  <a:pt x="11" y="14"/>
                </a:lnTo>
                <a:lnTo>
                  <a:pt x="11" y="14"/>
                </a:lnTo>
                <a:lnTo>
                  <a:pt x="14" y="12"/>
                </a:lnTo>
                <a:lnTo>
                  <a:pt x="14" y="12"/>
                </a:lnTo>
                <a:lnTo>
                  <a:pt x="14" y="12"/>
                </a:lnTo>
                <a:lnTo>
                  <a:pt x="17" y="11"/>
                </a:lnTo>
                <a:lnTo>
                  <a:pt x="17" y="11"/>
                </a:lnTo>
                <a:lnTo>
                  <a:pt x="17" y="11"/>
                </a:lnTo>
                <a:lnTo>
                  <a:pt x="17" y="11"/>
                </a:lnTo>
                <a:lnTo>
                  <a:pt x="20" y="9"/>
                </a:lnTo>
                <a:lnTo>
                  <a:pt x="20" y="9"/>
                </a:lnTo>
                <a:lnTo>
                  <a:pt x="20" y="9"/>
                </a:lnTo>
                <a:lnTo>
                  <a:pt x="23" y="7"/>
                </a:lnTo>
                <a:lnTo>
                  <a:pt x="23" y="7"/>
                </a:lnTo>
                <a:lnTo>
                  <a:pt x="25" y="7"/>
                </a:lnTo>
                <a:lnTo>
                  <a:pt x="25" y="7"/>
                </a:lnTo>
                <a:lnTo>
                  <a:pt x="25" y="5"/>
                </a:lnTo>
                <a:lnTo>
                  <a:pt x="28" y="5"/>
                </a:lnTo>
                <a:lnTo>
                  <a:pt x="28" y="5"/>
                </a:lnTo>
                <a:lnTo>
                  <a:pt x="28" y="5"/>
                </a:lnTo>
                <a:lnTo>
                  <a:pt x="31" y="3"/>
                </a:lnTo>
                <a:lnTo>
                  <a:pt x="34" y="3"/>
                </a:lnTo>
                <a:lnTo>
                  <a:pt x="34" y="3"/>
                </a:lnTo>
                <a:lnTo>
                  <a:pt x="34" y="3"/>
                </a:lnTo>
                <a:lnTo>
                  <a:pt x="37" y="3"/>
                </a:lnTo>
                <a:lnTo>
                  <a:pt x="37" y="1"/>
                </a:lnTo>
                <a:lnTo>
                  <a:pt x="40" y="1"/>
                </a:lnTo>
                <a:lnTo>
                  <a:pt x="40" y="1"/>
                </a:lnTo>
                <a:lnTo>
                  <a:pt x="42" y="1"/>
                </a:lnTo>
                <a:lnTo>
                  <a:pt x="42" y="1"/>
                </a:lnTo>
                <a:lnTo>
                  <a:pt x="45" y="1"/>
                </a:lnTo>
                <a:lnTo>
                  <a:pt x="45" y="1"/>
                </a:lnTo>
                <a:lnTo>
                  <a:pt x="45" y="1"/>
                </a:lnTo>
                <a:lnTo>
                  <a:pt x="48" y="1"/>
                </a:lnTo>
                <a:lnTo>
                  <a:pt x="51" y="0"/>
                </a:lnTo>
                <a:lnTo>
                  <a:pt x="51" y="0"/>
                </a:lnTo>
                <a:lnTo>
                  <a:pt x="51" y="0"/>
                </a:lnTo>
                <a:lnTo>
                  <a:pt x="54" y="0"/>
                </a:lnTo>
                <a:lnTo>
                  <a:pt x="56" y="0"/>
                </a:lnTo>
                <a:lnTo>
                  <a:pt x="56" y="0"/>
                </a:lnTo>
                <a:lnTo>
                  <a:pt x="56" y="0"/>
                </a:lnTo>
                <a:lnTo>
                  <a:pt x="59" y="0"/>
                </a:lnTo>
                <a:lnTo>
                  <a:pt x="62" y="0"/>
                </a:lnTo>
                <a:lnTo>
                  <a:pt x="62" y="0"/>
                </a:lnTo>
                <a:lnTo>
                  <a:pt x="62" y="1"/>
                </a:lnTo>
                <a:lnTo>
                  <a:pt x="65" y="1"/>
                </a:lnTo>
                <a:lnTo>
                  <a:pt x="68" y="1"/>
                </a:lnTo>
                <a:lnTo>
                  <a:pt x="68" y="1"/>
                </a:lnTo>
                <a:lnTo>
                  <a:pt x="68" y="1"/>
                </a:lnTo>
                <a:lnTo>
                  <a:pt x="70" y="1"/>
                </a:lnTo>
                <a:lnTo>
                  <a:pt x="70" y="1"/>
                </a:lnTo>
                <a:lnTo>
                  <a:pt x="70" y="1"/>
                </a:lnTo>
                <a:lnTo>
                  <a:pt x="73" y="1"/>
                </a:lnTo>
                <a:lnTo>
                  <a:pt x="76" y="3"/>
                </a:lnTo>
                <a:lnTo>
                  <a:pt x="76" y="3"/>
                </a:lnTo>
                <a:lnTo>
                  <a:pt x="76" y="3"/>
                </a:lnTo>
                <a:lnTo>
                  <a:pt x="79" y="3"/>
                </a:lnTo>
                <a:lnTo>
                  <a:pt x="79" y="3"/>
                </a:lnTo>
                <a:lnTo>
                  <a:pt x="82" y="5"/>
                </a:lnTo>
                <a:lnTo>
                  <a:pt x="82" y="5"/>
                </a:lnTo>
                <a:lnTo>
                  <a:pt x="82" y="5"/>
                </a:lnTo>
                <a:lnTo>
                  <a:pt x="85" y="5"/>
                </a:lnTo>
                <a:lnTo>
                  <a:pt x="85" y="7"/>
                </a:lnTo>
                <a:lnTo>
                  <a:pt x="85" y="7"/>
                </a:lnTo>
                <a:lnTo>
                  <a:pt x="87" y="7"/>
                </a:lnTo>
                <a:lnTo>
                  <a:pt x="87" y="7"/>
                </a:lnTo>
                <a:lnTo>
                  <a:pt x="90" y="9"/>
                </a:lnTo>
                <a:lnTo>
                  <a:pt x="90" y="9"/>
                </a:lnTo>
                <a:lnTo>
                  <a:pt x="90" y="9"/>
                </a:lnTo>
                <a:lnTo>
                  <a:pt x="93" y="11"/>
                </a:lnTo>
                <a:lnTo>
                  <a:pt x="93" y="11"/>
                </a:lnTo>
                <a:lnTo>
                  <a:pt x="93" y="11"/>
                </a:lnTo>
                <a:lnTo>
                  <a:pt x="96" y="11"/>
                </a:lnTo>
                <a:lnTo>
                  <a:pt x="96" y="12"/>
                </a:lnTo>
                <a:lnTo>
                  <a:pt x="96" y="12"/>
                </a:lnTo>
                <a:lnTo>
                  <a:pt x="96" y="12"/>
                </a:lnTo>
                <a:lnTo>
                  <a:pt x="99" y="14"/>
                </a:lnTo>
                <a:lnTo>
                  <a:pt x="99" y="14"/>
                </a:lnTo>
                <a:lnTo>
                  <a:pt x="101" y="16"/>
                </a:lnTo>
                <a:lnTo>
                  <a:pt x="101" y="16"/>
                </a:lnTo>
                <a:lnTo>
                  <a:pt x="101" y="16"/>
                </a:lnTo>
                <a:lnTo>
                  <a:pt x="101" y="18"/>
                </a:lnTo>
                <a:lnTo>
                  <a:pt x="104" y="18"/>
                </a:lnTo>
                <a:lnTo>
                  <a:pt x="104" y="18"/>
                </a:lnTo>
                <a:lnTo>
                  <a:pt x="104" y="20"/>
                </a:lnTo>
                <a:lnTo>
                  <a:pt x="104" y="20"/>
                </a:lnTo>
                <a:lnTo>
                  <a:pt x="104" y="22"/>
                </a:lnTo>
                <a:lnTo>
                  <a:pt x="104" y="22"/>
                </a:lnTo>
                <a:lnTo>
                  <a:pt x="107" y="23"/>
                </a:lnTo>
                <a:lnTo>
                  <a:pt x="107" y="23"/>
                </a:lnTo>
                <a:lnTo>
                  <a:pt x="107" y="25"/>
                </a:lnTo>
                <a:lnTo>
                  <a:pt x="107" y="25"/>
                </a:lnTo>
                <a:lnTo>
                  <a:pt x="107" y="25"/>
                </a:lnTo>
                <a:lnTo>
                  <a:pt x="107" y="27"/>
                </a:lnTo>
                <a:lnTo>
                  <a:pt x="110" y="29"/>
                </a:lnTo>
                <a:lnTo>
                  <a:pt x="110" y="29"/>
                </a:lnTo>
                <a:lnTo>
                  <a:pt x="110" y="29"/>
                </a:lnTo>
                <a:lnTo>
                  <a:pt x="110" y="31"/>
                </a:lnTo>
                <a:lnTo>
                  <a:pt x="110" y="33"/>
                </a:lnTo>
                <a:lnTo>
                  <a:pt x="110" y="33"/>
                </a:lnTo>
                <a:lnTo>
                  <a:pt x="110" y="33"/>
                </a:lnTo>
                <a:lnTo>
                  <a:pt x="110" y="34"/>
                </a:lnTo>
                <a:lnTo>
                  <a:pt x="110" y="34"/>
                </a:lnTo>
                <a:lnTo>
                  <a:pt x="110" y="34"/>
                </a:lnTo>
                <a:lnTo>
                  <a:pt x="110" y="36"/>
                </a:lnTo>
                <a:lnTo>
                  <a:pt x="110" y="38"/>
                </a:lnTo>
                <a:lnTo>
                  <a:pt x="110" y="38"/>
                </a:lnTo>
                <a:lnTo>
                  <a:pt x="110" y="38"/>
                </a:lnTo>
                <a:lnTo>
                  <a:pt x="110" y="40"/>
                </a:lnTo>
                <a:lnTo>
                  <a:pt x="110" y="42"/>
                </a:lnTo>
                <a:lnTo>
                  <a:pt x="110" y="42"/>
                </a:lnTo>
                <a:lnTo>
                  <a:pt x="110" y="42"/>
                </a:lnTo>
                <a:lnTo>
                  <a:pt x="107" y="44"/>
                </a:lnTo>
                <a:lnTo>
                  <a:pt x="107" y="45"/>
                </a:lnTo>
                <a:lnTo>
                  <a:pt x="107" y="45"/>
                </a:lnTo>
                <a:lnTo>
                  <a:pt x="107" y="45"/>
                </a:lnTo>
                <a:lnTo>
                  <a:pt x="107" y="47"/>
                </a:lnTo>
                <a:lnTo>
                  <a:pt x="107" y="47"/>
                </a:lnTo>
                <a:lnTo>
                  <a:pt x="104" y="49"/>
                </a:lnTo>
                <a:lnTo>
                  <a:pt x="104" y="49"/>
                </a:lnTo>
                <a:lnTo>
                  <a:pt x="104" y="51"/>
                </a:lnTo>
                <a:lnTo>
                  <a:pt x="104" y="51"/>
                </a:lnTo>
                <a:lnTo>
                  <a:pt x="104" y="53"/>
                </a:lnTo>
                <a:lnTo>
                  <a:pt x="104" y="53"/>
                </a:lnTo>
                <a:lnTo>
                  <a:pt x="101" y="53"/>
                </a:lnTo>
                <a:lnTo>
                  <a:pt x="101" y="55"/>
                </a:lnTo>
                <a:lnTo>
                  <a:pt x="101" y="55"/>
                </a:lnTo>
                <a:lnTo>
                  <a:pt x="101" y="55"/>
                </a:lnTo>
                <a:lnTo>
                  <a:pt x="99" y="56"/>
                </a:lnTo>
                <a:lnTo>
                  <a:pt x="99" y="56"/>
                </a:lnTo>
                <a:lnTo>
                  <a:pt x="96" y="58"/>
                </a:lnTo>
                <a:lnTo>
                  <a:pt x="96" y="58"/>
                </a:lnTo>
                <a:lnTo>
                  <a:pt x="96" y="58"/>
                </a:lnTo>
                <a:lnTo>
                  <a:pt x="96" y="60"/>
                </a:lnTo>
                <a:lnTo>
                  <a:pt x="93" y="60"/>
                </a:lnTo>
                <a:lnTo>
                  <a:pt x="93" y="60"/>
                </a:lnTo>
                <a:lnTo>
                  <a:pt x="93" y="62"/>
                </a:lnTo>
                <a:lnTo>
                  <a:pt x="90" y="62"/>
                </a:lnTo>
                <a:lnTo>
                  <a:pt x="90" y="62"/>
                </a:lnTo>
                <a:lnTo>
                  <a:pt x="90" y="62"/>
                </a:lnTo>
                <a:lnTo>
                  <a:pt x="87" y="64"/>
                </a:lnTo>
                <a:lnTo>
                  <a:pt x="87" y="64"/>
                </a:lnTo>
                <a:lnTo>
                  <a:pt x="85" y="64"/>
                </a:lnTo>
                <a:lnTo>
                  <a:pt x="85" y="64"/>
                </a:lnTo>
                <a:lnTo>
                  <a:pt x="85" y="66"/>
                </a:lnTo>
                <a:lnTo>
                  <a:pt x="82" y="66"/>
                </a:lnTo>
                <a:lnTo>
                  <a:pt x="82" y="66"/>
                </a:lnTo>
                <a:lnTo>
                  <a:pt x="82" y="66"/>
                </a:lnTo>
                <a:lnTo>
                  <a:pt x="79" y="67"/>
                </a:lnTo>
                <a:lnTo>
                  <a:pt x="79" y="67"/>
                </a:lnTo>
                <a:lnTo>
                  <a:pt x="76" y="67"/>
                </a:lnTo>
                <a:lnTo>
                  <a:pt x="76" y="67"/>
                </a:lnTo>
                <a:lnTo>
                  <a:pt x="76" y="69"/>
                </a:lnTo>
                <a:lnTo>
                  <a:pt x="73" y="69"/>
                </a:lnTo>
                <a:lnTo>
                  <a:pt x="70" y="69"/>
                </a:lnTo>
                <a:lnTo>
                  <a:pt x="70" y="69"/>
                </a:lnTo>
                <a:lnTo>
                  <a:pt x="70" y="69"/>
                </a:lnTo>
                <a:lnTo>
                  <a:pt x="68" y="69"/>
                </a:lnTo>
                <a:lnTo>
                  <a:pt x="68" y="69"/>
                </a:lnTo>
                <a:lnTo>
                  <a:pt x="68" y="69"/>
                </a:lnTo>
                <a:lnTo>
                  <a:pt x="65" y="71"/>
                </a:lnTo>
                <a:lnTo>
                  <a:pt x="62" y="71"/>
                </a:lnTo>
                <a:lnTo>
                  <a:pt x="62" y="71"/>
                </a:lnTo>
                <a:lnTo>
                  <a:pt x="62" y="71"/>
                </a:lnTo>
                <a:lnTo>
                  <a:pt x="59" y="71"/>
                </a:lnTo>
                <a:lnTo>
                  <a:pt x="56" y="71"/>
                </a:lnTo>
                <a:lnTo>
                  <a:pt x="56" y="71"/>
                </a:lnTo>
                <a:lnTo>
                  <a:pt x="56" y="71"/>
                </a:lnTo>
                <a:lnTo>
                  <a:pt x="54" y="71"/>
                </a:lnTo>
                <a:lnTo>
                  <a:pt x="51" y="71"/>
                </a:lnTo>
                <a:lnTo>
                  <a:pt x="51" y="71"/>
                </a:lnTo>
                <a:lnTo>
                  <a:pt x="51" y="71"/>
                </a:lnTo>
                <a:lnTo>
                  <a:pt x="48" y="71"/>
                </a:lnTo>
                <a:lnTo>
                  <a:pt x="45" y="71"/>
                </a:lnTo>
                <a:lnTo>
                  <a:pt x="45" y="69"/>
                </a:lnTo>
                <a:lnTo>
                  <a:pt x="45" y="69"/>
                </a:lnTo>
                <a:lnTo>
                  <a:pt x="42" y="69"/>
                </a:lnTo>
                <a:lnTo>
                  <a:pt x="42" y="69"/>
                </a:lnTo>
                <a:lnTo>
                  <a:pt x="40" y="69"/>
                </a:lnTo>
                <a:lnTo>
                  <a:pt x="40" y="69"/>
                </a:lnTo>
                <a:lnTo>
                  <a:pt x="37" y="69"/>
                </a:lnTo>
                <a:lnTo>
                  <a:pt x="37" y="69"/>
                </a:lnTo>
                <a:lnTo>
                  <a:pt x="34" y="67"/>
                </a:lnTo>
                <a:lnTo>
                  <a:pt x="34" y="67"/>
                </a:lnTo>
                <a:lnTo>
                  <a:pt x="34" y="67"/>
                </a:lnTo>
                <a:lnTo>
                  <a:pt x="31" y="67"/>
                </a:lnTo>
                <a:lnTo>
                  <a:pt x="28" y="66"/>
                </a:lnTo>
                <a:lnTo>
                  <a:pt x="28" y="66"/>
                </a:lnTo>
                <a:lnTo>
                  <a:pt x="28" y="66"/>
                </a:lnTo>
                <a:lnTo>
                  <a:pt x="25" y="66"/>
                </a:lnTo>
                <a:lnTo>
                  <a:pt x="25" y="64"/>
                </a:lnTo>
                <a:lnTo>
                  <a:pt x="25" y="64"/>
                </a:lnTo>
                <a:lnTo>
                  <a:pt x="23" y="64"/>
                </a:lnTo>
                <a:lnTo>
                  <a:pt x="23" y="64"/>
                </a:lnTo>
                <a:lnTo>
                  <a:pt x="20" y="62"/>
                </a:lnTo>
                <a:lnTo>
                  <a:pt x="20" y="62"/>
                </a:lnTo>
                <a:lnTo>
                  <a:pt x="20" y="62"/>
                </a:lnTo>
                <a:lnTo>
                  <a:pt x="17" y="62"/>
                </a:lnTo>
                <a:lnTo>
                  <a:pt x="17" y="60"/>
                </a:lnTo>
                <a:lnTo>
                  <a:pt x="17" y="60"/>
                </a:lnTo>
                <a:lnTo>
                  <a:pt x="17" y="60"/>
                </a:lnTo>
                <a:lnTo>
                  <a:pt x="14" y="58"/>
                </a:lnTo>
                <a:lnTo>
                  <a:pt x="14" y="58"/>
                </a:lnTo>
                <a:lnTo>
                  <a:pt x="14" y="58"/>
                </a:lnTo>
                <a:lnTo>
                  <a:pt x="11" y="56"/>
                </a:lnTo>
                <a:lnTo>
                  <a:pt x="11" y="56"/>
                </a:lnTo>
                <a:lnTo>
                  <a:pt x="11" y="55"/>
                </a:lnTo>
                <a:lnTo>
                  <a:pt x="11" y="55"/>
                </a:lnTo>
                <a:lnTo>
                  <a:pt x="9" y="55"/>
                </a:lnTo>
                <a:lnTo>
                  <a:pt x="9" y="53"/>
                </a:lnTo>
                <a:lnTo>
                  <a:pt x="9" y="53"/>
                </a:lnTo>
                <a:lnTo>
                  <a:pt x="9" y="53"/>
                </a:lnTo>
                <a:lnTo>
                  <a:pt x="6" y="51"/>
                </a:lnTo>
                <a:lnTo>
                  <a:pt x="6" y="51"/>
                </a:lnTo>
                <a:lnTo>
                  <a:pt x="6" y="49"/>
                </a:lnTo>
                <a:lnTo>
                  <a:pt x="6" y="49"/>
                </a:lnTo>
                <a:lnTo>
                  <a:pt x="6" y="47"/>
                </a:lnTo>
                <a:lnTo>
                  <a:pt x="3" y="47"/>
                </a:lnTo>
                <a:lnTo>
                  <a:pt x="3" y="45"/>
                </a:lnTo>
                <a:lnTo>
                  <a:pt x="3" y="45"/>
                </a:lnTo>
                <a:lnTo>
                  <a:pt x="3" y="45"/>
                </a:lnTo>
                <a:lnTo>
                  <a:pt x="3" y="44"/>
                </a:lnTo>
                <a:lnTo>
                  <a:pt x="3" y="42"/>
                </a:lnTo>
                <a:lnTo>
                  <a:pt x="3" y="42"/>
                </a:lnTo>
                <a:lnTo>
                  <a:pt x="3" y="42"/>
                </a:lnTo>
                <a:lnTo>
                  <a:pt x="0" y="40"/>
                </a:lnTo>
                <a:lnTo>
                  <a:pt x="0" y="38"/>
                </a:lnTo>
                <a:lnTo>
                  <a:pt x="0" y="38"/>
                </a:lnTo>
                <a:lnTo>
                  <a:pt x="0" y="38"/>
                </a:lnTo>
                <a:lnTo>
                  <a:pt x="0" y="36"/>
                </a:lnTo>
                <a:lnTo>
                  <a:pt x="0" y="34"/>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7" name="Freeform 371"/>
          <p:cNvSpPr/>
          <p:nvPr/>
        </p:nvSpPr>
        <p:spPr bwMode="auto">
          <a:xfrm>
            <a:off x="7385468" y="5727620"/>
            <a:ext cx="142767" cy="105958"/>
          </a:xfrm>
          <a:custGeom>
            <a:avLst/>
            <a:gdLst/>
            <a:ahLst/>
            <a:cxnLst>
              <a:cxn ang="0">
                <a:pos x="0" y="33"/>
              </a:cxn>
              <a:cxn ang="0">
                <a:pos x="0" y="27"/>
              </a:cxn>
              <a:cxn ang="0">
                <a:pos x="3" y="24"/>
              </a:cxn>
              <a:cxn ang="0">
                <a:pos x="6" y="18"/>
              </a:cxn>
              <a:cxn ang="0">
                <a:pos x="9" y="16"/>
              </a:cxn>
              <a:cxn ang="0">
                <a:pos x="12" y="13"/>
              </a:cxn>
              <a:cxn ang="0">
                <a:pos x="17" y="9"/>
              </a:cxn>
              <a:cxn ang="0">
                <a:pos x="23" y="7"/>
              </a:cxn>
              <a:cxn ang="0">
                <a:pos x="29" y="5"/>
              </a:cxn>
              <a:cxn ang="0">
                <a:pos x="34" y="3"/>
              </a:cxn>
              <a:cxn ang="0">
                <a:pos x="43" y="2"/>
              </a:cxn>
              <a:cxn ang="0">
                <a:pos x="48" y="2"/>
              </a:cxn>
              <a:cxn ang="0">
                <a:pos x="54" y="0"/>
              </a:cxn>
              <a:cxn ang="0">
                <a:pos x="62" y="2"/>
              </a:cxn>
              <a:cxn ang="0">
                <a:pos x="68" y="2"/>
              </a:cxn>
              <a:cxn ang="0">
                <a:pos x="74" y="3"/>
              </a:cxn>
              <a:cxn ang="0">
                <a:pos x="79" y="5"/>
              </a:cxn>
              <a:cxn ang="0">
                <a:pos x="85" y="7"/>
              </a:cxn>
              <a:cxn ang="0">
                <a:pos x="91" y="11"/>
              </a:cxn>
              <a:cxn ang="0">
                <a:pos x="96" y="13"/>
              </a:cxn>
              <a:cxn ang="0">
                <a:pos x="99" y="16"/>
              </a:cxn>
              <a:cxn ang="0">
                <a:pos x="102" y="20"/>
              </a:cxn>
              <a:cxn ang="0">
                <a:pos x="105" y="24"/>
              </a:cxn>
              <a:cxn ang="0">
                <a:pos x="107" y="29"/>
              </a:cxn>
              <a:cxn ang="0">
                <a:pos x="107" y="33"/>
              </a:cxn>
              <a:cxn ang="0">
                <a:pos x="107" y="36"/>
              </a:cxn>
              <a:cxn ang="0">
                <a:pos x="107" y="42"/>
              </a:cxn>
              <a:cxn ang="0">
                <a:pos x="105" y="46"/>
              </a:cxn>
              <a:cxn ang="0">
                <a:pos x="105" y="49"/>
              </a:cxn>
              <a:cxn ang="0">
                <a:pos x="102" y="53"/>
              </a:cxn>
              <a:cxn ang="0">
                <a:pos x="96" y="57"/>
              </a:cxn>
              <a:cxn ang="0">
                <a:pos x="93" y="60"/>
              </a:cxn>
              <a:cxn ang="0">
                <a:pos x="88" y="62"/>
              </a:cxn>
              <a:cxn ang="0">
                <a:pos x="82" y="66"/>
              </a:cxn>
              <a:cxn ang="0">
                <a:pos x="76" y="68"/>
              </a:cxn>
              <a:cxn ang="0">
                <a:pos x="71" y="69"/>
              </a:cxn>
              <a:cxn ang="0">
                <a:pos x="65" y="69"/>
              </a:cxn>
              <a:cxn ang="0">
                <a:pos x="57" y="71"/>
              </a:cxn>
              <a:cxn ang="0">
                <a:pos x="51" y="71"/>
              </a:cxn>
              <a:cxn ang="0">
                <a:pos x="43" y="69"/>
              </a:cxn>
              <a:cxn ang="0">
                <a:pos x="37" y="69"/>
              </a:cxn>
              <a:cxn ang="0">
                <a:pos x="31" y="68"/>
              </a:cxn>
              <a:cxn ang="0">
                <a:pos x="26" y="66"/>
              </a:cxn>
              <a:cxn ang="0">
                <a:pos x="20" y="62"/>
              </a:cxn>
              <a:cxn ang="0">
                <a:pos x="15" y="60"/>
              </a:cxn>
              <a:cxn ang="0">
                <a:pos x="12" y="57"/>
              </a:cxn>
              <a:cxn ang="0">
                <a:pos x="6" y="53"/>
              </a:cxn>
              <a:cxn ang="0">
                <a:pos x="3" y="49"/>
              </a:cxn>
              <a:cxn ang="0">
                <a:pos x="3" y="46"/>
              </a:cxn>
              <a:cxn ang="0">
                <a:pos x="0" y="42"/>
              </a:cxn>
              <a:cxn ang="0">
                <a:pos x="0" y="36"/>
              </a:cxn>
            </a:cxnLst>
            <a:rect l="0" t="0" r="r" b="b"/>
            <a:pathLst>
              <a:path w="107" h="71">
                <a:moveTo>
                  <a:pt x="0" y="35"/>
                </a:moveTo>
                <a:lnTo>
                  <a:pt x="0" y="35"/>
                </a:lnTo>
                <a:lnTo>
                  <a:pt x="0" y="33"/>
                </a:lnTo>
                <a:lnTo>
                  <a:pt x="0" y="33"/>
                </a:lnTo>
                <a:lnTo>
                  <a:pt x="0" y="33"/>
                </a:lnTo>
                <a:lnTo>
                  <a:pt x="0" y="31"/>
                </a:lnTo>
                <a:lnTo>
                  <a:pt x="0" y="29"/>
                </a:lnTo>
                <a:lnTo>
                  <a:pt x="0" y="29"/>
                </a:lnTo>
                <a:lnTo>
                  <a:pt x="0" y="29"/>
                </a:lnTo>
                <a:lnTo>
                  <a:pt x="0" y="27"/>
                </a:lnTo>
                <a:lnTo>
                  <a:pt x="0" y="25"/>
                </a:lnTo>
                <a:lnTo>
                  <a:pt x="3" y="25"/>
                </a:lnTo>
                <a:lnTo>
                  <a:pt x="3" y="25"/>
                </a:lnTo>
                <a:lnTo>
                  <a:pt x="3" y="24"/>
                </a:lnTo>
                <a:lnTo>
                  <a:pt x="3" y="24"/>
                </a:lnTo>
                <a:lnTo>
                  <a:pt x="3" y="22"/>
                </a:lnTo>
                <a:lnTo>
                  <a:pt x="3" y="22"/>
                </a:lnTo>
                <a:lnTo>
                  <a:pt x="3" y="22"/>
                </a:lnTo>
                <a:lnTo>
                  <a:pt x="6" y="20"/>
                </a:lnTo>
                <a:lnTo>
                  <a:pt x="6" y="18"/>
                </a:lnTo>
                <a:lnTo>
                  <a:pt x="6" y="18"/>
                </a:lnTo>
                <a:lnTo>
                  <a:pt x="6" y="18"/>
                </a:lnTo>
                <a:lnTo>
                  <a:pt x="9" y="16"/>
                </a:lnTo>
                <a:lnTo>
                  <a:pt x="9" y="16"/>
                </a:lnTo>
                <a:lnTo>
                  <a:pt x="9" y="16"/>
                </a:lnTo>
                <a:lnTo>
                  <a:pt x="9" y="14"/>
                </a:lnTo>
                <a:lnTo>
                  <a:pt x="12" y="14"/>
                </a:lnTo>
                <a:lnTo>
                  <a:pt x="12" y="13"/>
                </a:lnTo>
                <a:lnTo>
                  <a:pt x="12" y="13"/>
                </a:lnTo>
                <a:lnTo>
                  <a:pt x="12" y="13"/>
                </a:lnTo>
                <a:lnTo>
                  <a:pt x="15" y="11"/>
                </a:lnTo>
                <a:lnTo>
                  <a:pt x="15" y="11"/>
                </a:lnTo>
                <a:lnTo>
                  <a:pt x="15" y="11"/>
                </a:lnTo>
                <a:lnTo>
                  <a:pt x="17" y="11"/>
                </a:lnTo>
                <a:lnTo>
                  <a:pt x="17" y="9"/>
                </a:lnTo>
                <a:lnTo>
                  <a:pt x="20" y="9"/>
                </a:lnTo>
                <a:lnTo>
                  <a:pt x="20" y="9"/>
                </a:lnTo>
                <a:lnTo>
                  <a:pt x="20" y="7"/>
                </a:lnTo>
                <a:lnTo>
                  <a:pt x="23" y="7"/>
                </a:lnTo>
                <a:lnTo>
                  <a:pt x="23" y="7"/>
                </a:lnTo>
                <a:lnTo>
                  <a:pt x="23" y="7"/>
                </a:lnTo>
                <a:lnTo>
                  <a:pt x="26" y="5"/>
                </a:lnTo>
                <a:lnTo>
                  <a:pt x="26" y="5"/>
                </a:lnTo>
                <a:lnTo>
                  <a:pt x="29" y="5"/>
                </a:lnTo>
                <a:lnTo>
                  <a:pt x="29" y="5"/>
                </a:lnTo>
                <a:lnTo>
                  <a:pt x="29" y="3"/>
                </a:lnTo>
                <a:lnTo>
                  <a:pt x="31" y="3"/>
                </a:lnTo>
                <a:lnTo>
                  <a:pt x="34" y="3"/>
                </a:lnTo>
                <a:lnTo>
                  <a:pt x="34" y="3"/>
                </a:lnTo>
                <a:lnTo>
                  <a:pt x="34" y="3"/>
                </a:lnTo>
                <a:lnTo>
                  <a:pt x="37" y="2"/>
                </a:lnTo>
                <a:lnTo>
                  <a:pt x="37" y="2"/>
                </a:lnTo>
                <a:lnTo>
                  <a:pt x="37" y="2"/>
                </a:lnTo>
                <a:lnTo>
                  <a:pt x="40" y="2"/>
                </a:lnTo>
                <a:lnTo>
                  <a:pt x="43" y="2"/>
                </a:lnTo>
                <a:lnTo>
                  <a:pt x="43" y="2"/>
                </a:lnTo>
                <a:lnTo>
                  <a:pt x="43" y="2"/>
                </a:lnTo>
                <a:lnTo>
                  <a:pt x="46" y="2"/>
                </a:lnTo>
                <a:lnTo>
                  <a:pt x="46" y="2"/>
                </a:lnTo>
                <a:lnTo>
                  <a:pt x="48" y="2"/>
                </a:lnTo>
                <a:lnTo>
                  <a:pt x="48" y="2"/>
                </a:lnTo>
                <a:lnTo>
                  <a:pt x="51" y="0"/>
                </a:lnTo>
                <a:lnTo>
                  <a:pt x="51" y="0"/>
                </a:lnTo>
                <a:lnTo>
                  <a:pt x="54" y="0"/>
                </a:lnTo>
                <a:lnTo>
                  <a:pt x="54" y="0"/>
                </a:lnTo>
                <a:lnTo>
                  <a:pt x="57" y="0"/>
                </a:lnTo>
                <a:lnTo>
                  <a:pt x="57" y="0"/>
                </a:lnTo>
                <a:lnTo>
                  <a:pt x="60" y="2"/>
                </a:lnTo>
                <a:lnTo>
                  <a:pt x="60" y="2"/>
                </a:lnTo>
                <a:lnTo>
                  <a:pt x="62" y="2"/>
                </a:lnTo>
                <a:lnTo>
                  <a:pt x="62" y="2"/>
                </a:lnTo>
                <a:lnTo>
                  <a:pt x="65" y="2"/>
                </a:lnTo>
                <a:lnTo>
                  <a:pt x="65" y="2"/>
                </a:lnTo>
                <a:lnTo>
                  <a:pt x="68" y="2"/>
                </a:lnTo>
                <a:lnTo>
                  <a:pt x="68" y="2"/>
                </a:lnTo>
                <a:lnTo>
                  <a:pt x="71" y="2"/>
                </a:lnTo>
                <a:lnTo>
                  <a:pt x="71" y="2"/>
                </a:lnTo>
                <a:lnTo>
                  <a:pt x="71" y="2"/>
                </a:lnTo>
                <a:lnTo>
                  <a:pt x="74" y="3"/>
                </a:lnTo>
                <a:lnTo>
                  <a:pt x="74" y="3"/>
                </a:lnTo>
                <a:lnTo>
                  <a:pt x="74" y="3"/>
                </a:lnTo>
                <a:lnTo>
                  <a:pt x="76" y="3"/>
                </a:lnTo>
                <a:lnTo>
                  <a:pt x="79" y="3"/>
                </a:lnTo>
                <a:lnTo>
                  <a:pt x="79" y="5"/>
                </a:lnTo>
                <a:lnTo>
                  <a:pt x="79" y="5"/>
                </a:lnTo>
                <a:lnTo>
                  <a:pt x="82" y="5"/>
                </a:lnTo>
                <a:lnTo>
                  <a:pt x="82" y="5"/>
                </a:lnTo>
                <a:lnTo>
                  <a:pt x="85" y="7"/>
                </a:lnTo>
                <a:lnTo>
                  <a:pt x="85" y="7"/>
                </a:lnTo>
                <a:lnTo>
                  <a:pt x="85" y="7"/>
                </a:lnTo>
                <a:lnTo>
                  <a:pt x="88" y="7"/>
                </a:lnTo>
                <a:lnTo>
                  <a:pt x="88" y="9"/>
                </a:lnTo>
                <a:lnTo>
                  <a:pt x="88" y="9"/>
                </a:lnTo>
                <a:lnTo>
                  <a:pt x="91" y="9"/>
                </a:lnTo>
                <a:lnTo>
                  <a:pt x="91" y="11"/>
                </a:lnTo>
                <a:lnTo>
                  <a:pt x="93" y="11"/>
                </a:lnTo>
                <a:lnTo>
                  <a:pt x="93" y="11"/>
                </a:lnTo>
                <a:lnTo>
                  <a:pt x="93" y="11"/>
                </a:lnTo>
                <a:lnTo>
                  <a:pt x="93" y="13"/>
                </a:lnTo>
                <a:lnTo>
                  <a:pt x="96" y="13"/>
                </a:lnTo>
                <a:lnTo>
                  <a:pt x="96" y="13"/>
                </a:lnTo>
                <a:lnTo>
                  <a:pt x="96" y="14"/>
                </a:lnTo>
                <a:lnTo>
                  <a:pt x="99" y="14"/>
                </a:lnTo>
                <a:lnTo>
                  <a:pt x="99" y="16"/>
                </a:lnTo>
                <a:lnTo>
                  <a:pt x="99" y="16"/>
                </a:lnTo>
                <a:lnTo>
                  <a:pt x="99" y="16"/>
                </a:lnTo>
                <a:lnTo>
                  <a:pt x="102" y="18"/>
                </a:lnTo>
                <a:lnTo>
                  <a:pt x="102" y="18"/>
                </a:lnTo>
                <a:lnTo>
                  <a:pt x="102" y="18"/>
                </a:lnTo>
                <a:lnTo>
                  <a:pt x="102" y="20"/>
                </a:lnTo>
                <a:lnTo>
                  <a:pt x="102" y="22"/>
                </a:lnTo>
                <a:lnTo>
                  <a:pt x="105" y="22"/>
                </a:lnTo>
                <a:lnTo>
                  <a:pt x="105" y="22"/>
                </a:lnTo>
                <a:lnTo>
                  <a:pt x="105" y="24"/>
                </a:lnTo>
                <a:lnTo>
                  <a:pt x="105" y="24"/>
                </a:lnTo>
                <a:lnTo>
                  <a:pt x="105" y="25"/>
                </a:lnTo>
                <a:lnTo>
                  <a:pt x="105" y="25"/>
                </a:lnTo>
                <a:lnTo>
                  <a:pt x="107" y="25"/>
                </a:lnTo>
                <a:lnTo>
                  <a:pt x="107" y="27"/>
                </a:lnTo>
                <a:lnTo>
                  <a:pt x="107" y="29"/>
                </a:lnTo>
                <a:lnTo>
                  <a:pt x="107" y="29"/>
                </a:lnTo>
                <a:lnTo>
                  <a:pt x="107" y="29"/>
                </a:lnTo>
                <a:lnTo>
                  <a:pt x="107" y="31"/>
                </a:lnTo>
                <a:lnTo>
                  <a:pt x="107" y="33"/>
                </a:lnTo>
                <a:lnTo>
                  <a:pt x="107" y="33"/>
                </a:lnTo>
                <a:lnTo>
                  <a:pt x="107" y="33"/>
                </a:lnTo>
                <a:lnTo>
                  <a:pt x="107" y="35"/>
                </a:lnTo>
                <a:lnTo>
                  <a:pt x="107" y="35"/>
                </a:lnTo>
                <a:lnTo>
                  <a:pt x="107" y="35"/>
                </a:lnTo>
                <a:lnTo>
                  <a:pt x="107" y="36"/>
                </a:lnTo>
                <a:lnTo>
                  <a:pt x="107" y="38"/>
                </a:lnTo>
                <a:lnTo>
                  <a:pt x="107" y="38"/>
                </a:lnTo>
                <a:lnTo>
                  <a:pt x="107" y="38"/>
                </a:lnTo>
                <a:lnTo>
                  <a:pt x="107" y="40"/>
                </a:lnTo>
                <a:lnTo>
                  <a:pt x="107" y="42"/>
                </a:lnTo>
                <a:lnTo>
                  <a:pt x="107" y="42"/>
                </a:lnTo>
                <a:lnTo>
                  <a:pt x="107" y="42"/>
                </a:lnTo>
                <a:lnTo>
                  <a:pt x="107" y="44"/>
                </a:lnTo>
                <a:lnTo>
                  <a:pt x="107" y="46"/>
                </a:lnTo>
                <a:lnTo>
                  <a:pt x="105" y="46"/>
                </a:lnTo>
                <a:lnTo>
                  <a:pt x="105" y="46"/>
                </a:lnTo>
                <a:lnTo>
                  <a:pt x="105" y="47"/>
                </a:lnTo>
                <a:lnTo>
                  <a:pt x="105" y="47"/>
                </a:lnTo>
                <a:lnTo>
                  <a:pt x="105" y="49"/>
                </a:lnTo>
                <a:lnTo>
                  <a:pt x="105" y="49"/>
                </a:lnTo>
                <a:lnTo>
                  <a:pt x="102" y="51"/>
                </a:lnTo>
                <a:lnTo>
                  <a:pt x="102" y="51"/>
                </a:lnTo>
                <a:lnTo>
                  <a:pt x="102" y="53"/>
                </a:lnTo>
                <a:lnTo>
                  <a:pt x="102" y="53"/>
                </a:lnTo>
                <a:lnTo>
                  <a:pt x="102" y="53"/>
                </a:lnTo>
                <a:lnTo>
                  <a:pt x="99" y="55"/>
                </a:lnTo>
                <a:lnTo>
                  <a:pt x="99" y="55"/>
                </a:lnTo>
                <a:lnTo>
                  <a:pt x="99" y="55"/>
                </a:lnTo>
                <a:lnTo>
                  <a:pt x="99" y="57"/>
                </a:lnTo>
                <a:lnTo>
                  <a:pt x="96" y="57"/>
                </a:lnTo>
                <a:lnTo>
                  <a:pt x="96" y="58"/>
                </a:lnTo>
                <a:lnTo>
                  <a:pt x="96" y="58"/>
                </a:lnTo>
                <a:lnTo>
                  <a:pt x="93" y="58"/>
                </a:lnTo>
                <a:lnTo>
                  <a:pt x="93" y="60"/>
                </a:lnTo>
                <a:lnTo>
                  <a:pt x="93" y="60"/>
                </a:lnTo>
                <a:lnTo>
                  <a:pt x="93" y="60"/>
                </a:lnTo>
                <a:lnTo>
                  <a:pt x="91" y="62"/>
                </a:lnTo>
                <a:lnTo>
                  <a:pt x="91" y="62"/>
                </a:lnTo>
                <a:lnTo>
                  <a:pt x="88" y="62"/>
                </a:lnTo>
                <a:lnTo>
                  <a:pt x="88" y="62"/>
                </a:lnTo>
                <a:lnTo>
                  <a:pt x="88" y="64"/>
                </a:lnTo>
                <a:lnTo>
                  <a:pt x="85" y="64"/>
                </a:lnTo>
                <a:lnTo>
                  <a:pt x="85" y="66"/>
                </a:lnTo>
                <a:lnTo>
                  <a:pt x="85" y="66"/>
                </a:lnTo>
                <a:lnTo>
                  <a:pt x="82" y="66"/>
                </a:lnTo>
                <a:lnTo>
                  <a:pt x="82" y="66"/>
                </a:lnTo>
                <a:lnTo>
                  <a:pt x="79" y="68"/>
                </a:lnTo>
                <a:lnTo>
                  <a:pt x="79" y="68"/>
                </a:lnTo>
                <a:lnTo>
                  <a:pt x="79" y="68"/>
                </a:lnTo>
                <a:lnTo>
                  <a:pt x="76" y="68"/>
                </a:lnTo>
                <a:lnTo>
                  <a:pt x="74" y="68"/>
                </a:lnTo>
                <a:lnTo>
                  <a:pt x="74" y="68"/>
                </a:lnTo>
                <a:lnTo>
                  <a:pt x="74" y="69"/>
                </a:lnTo>
                <a:lnTo>
                  <a:pt x="71" y="69"/>
                </a:lnTo>
                <a:lnTo>
                  <a:pt x="71" y="69"/>
                </a:lnTo>
                <a:lnTo>
                  <a:pt x="71" y="69"/>
                </a:lnTo>
                <a:lnTo>
                  <a:pt x="68" y="69"/>
                </a:lnTo>
                <a:lnTo>
                  <a:pt x="68" y="69"/>
                </a:lnTo>
                <a:lnTo>
                  <a:pt x="65" y="69"/>
                </a:lnTo>
                <a:lnTo>
                  <a:pt x="65" y="69"/>
                </a:lnTo>
                <a:lnTo>
                  <a:pt x="62" y="71"/>
                </a:lnTo>
                <a:lnTo>
                  <a:pt x="62" y="71"/>
                </a:lnTo>
                <a:lnTo>
                  <a:pt x="60" y="71"/>
                </a:lnTo>
                <a:lnTo>
                  <a:pt x="60" y="71"/>
                </a:lnTo>
                <a:lnTo>
                  <a:pt x="57" y="71"/>
                </a:lnTo>
                <a:lnTo>
                  <a:pt x="57" y="71"/>
                </a:lnTo>
                <a:lnTo>
                  <a:pt x="54" y="71"/>
                </a:lnTo>
                <a:lnTo>
                  <a:pt x="54" y="71"/>
                </a:lnTo>
                <a:lnTo>
                  <a:pt x="51" y="71"/>
                </a:lnTo>
                <a:lnTo>
                  <a:pt x="51" y="71"/>
                </a:lnTo>
                <a:lnTo>
                  <a:pt x="48" y="71"/>
                </a:lnTo>
                <a:lnTo>
                  <a:pt x="48" y="71"/>
                </a:lnTo>
                <a:lnTo>
                  <a:pt x="46" y="71"/>
                </a:lnTo>
                <a:lnTo>
                  <a:pt x="46" y="71"/>
                </a:lnTo>
                <a:lnTo>
                  <a:pt x="43" y="69"/>
                </a:lnTo>
                <a:lnTo>
                  <a:pt x="43" y="69"/>
                </a:lnTo>
                <a:lnTo>
                  <a:pt x="43" y="69"/>
                </a:lnTo>
                <a:lnTo>
                  <a:pt x="40" y="69"/>
                </a:lnTo>
                <a:lnTo>
                  <a:pt x="37" y="69"/>
                </a:lnTo>
                <a:lnTo>
                  <a:pt x="37" y="69"/>
                </a:lnTo>
                <a:lnTo>
                  <a:pt x="37" y="69"/>
                </a:lnTo>
                <a:lnTo>
                  <a:pt x="34" y="69"/>
                </a:lnTo>
                <a:lnTo>
                  <a:pt x="34" y="68"/>
                </a:lnTo>
                <a:lnTo>
                  <a:pt x="34" y="68"/>
                </a:lnTo>
                <a:lnTo>
                  <a:pt x="31" y="68"/>
                </a:lnTo>
                <a:lnTo>
                  <a:pt x="29" y="68"/>
                </a:lnTo>
                <a:lnTo>
                  <a:pt x="29" y="68"/>
                </a:lnTo>
                <a:lnTo>
                  <a:pt x="29" y="68"/>
                </a:lnTo>
                <a:lnTo>
                  <a:pt x="26" y="66"/>
                </a:lnTo>
                <a:lnTo>
                  <a:pt x="26" y="66"/>
                </a:lnTo>
                <a:lnTo>
                  <a:pt x="23" y="66"/>
                </a:lnTo>
                <a:lnTo>
                  <a:pt x="23" y="66"/>
                </a:lnTo>
                <a:lnTo>
                  <a:pt x="23" y="64"/>
                </a:lnTo>
                <a:lnTo>
                  <a:pt x="20" y="64"/>
                </a:lnTo>
                <a:lnTo>
                  <a:pt x="20" y="62"/>
                </a:lnTo>
                <a:lnTo>
                  <a:pt x="20" y="62"/>
                </a:lnTo>
                <a:lnTo>
                  <a:pt x="17" y="62"/>
                </a:lnTo>
                <a:lnTo>
                  <a:pt x="17" y="62"/>
                </a:lnTo>
                <a:lnTo>
                  <a:pt x="15" y="60"/>
                </a:lnTo>
                <a:lnTo>
                  <a:pt x="15" y="60"/>
                </a:lnTo>
                <a:lnTo>
                  <a:pt x="15" y="60"/>
                </a:lnTo>
                <a:lnTo>
                  <a:pt x="12" y="58"/>
                </a:lnTo>
                <a:lnTo>
                  <a:pt x="12" y="58"/>
                </a:lnTo>
                <a:lnTo>
                  <a:pt x="12" y="58"/>
                </a:lnTo>
                <a:lnTo>
                  <a:pt x="12" y="57"/>
                </a:lnTo>
                <a:lnTo>
                  <a:pt x="9" y="57"/>
                </a:lnTo>
                <a:lnTo>
                  <a:pt x="9" y="55"/>
                </a:lnTo>
                <a:lnTo>
                  <a:pt x="9" y="55"/>
                </a:lnTo>
                <a:lnTo>
                  <a:pt x="9" y="55"/>
                </a:lnTo>
                <a:lnTo>
                  <a:pt x="6" y="53"/>
                </a:lnTo>
                <a:lnTo>
                  <a:pt x="6" y="53"/>
                </a:lnTo>
                <a:lnTo>
                  <a:pt x="6" y="53"/>
                </a:lnTo>
                <a:lnTo>
                  <a:pt x="6" y="51"/>
                </a:lnTo>
                <a:lnTo>
                  <a:pt x="3" y="51"/>
                </a:lnTo>
                <a:lnTo>
                  <a:pt x="3" y="49"/>
                </a:lnTo>
                <a:lnTo>
                  <a:pt x="3" y="49"/>
                </a:lnTo>
                <a:lnTo>
                  <a:pt x="3" y="47"/>
                </a:lnTo>
                <a:lnTo>
                  <a:pt x="3" y="47"/>
                </a:lnTo>
                <a:lnTo>
                  <a:pt x="3" y="46"/>
                </a:lnTo>
                <a:lnTo>
                  <a:pt x="3" y="46"/>
                </a:lnTo>
                <a:lnTo>
                  <a:pt x="0" y="46"/>
                </a:lnTo>
                <a:lnTo>
                  <a:pt x="0" y="44"/>
                </a:lnTo>
                <a:lnTo>
                  <a:pt x="0" y="42"/>
                </a:lnTo>
                <a:lnTo>
                  <a:pt x="0" y="42"/>
                </a:lnTo>
                <a:lnTo>
                  <a:pt x="0" y="42"/>
                </a:lnTo>
                <a:lnTo>
                  <a:pt x="0" y="40"/>
                </a:lnTo>
                <a:lnTo>
                  <a:pt x="0" y="38"/>
                </a:lnTo>
                <a:lnTo>
                  <a:pt x="0" y="38"/>
                </a:lnTo>
                <a:lnTo>
                  <a:pt x="0" y="38"/>
                </a:lnTo>
                <a:lnTo>
                  <a:pt x="0" y="36"/>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8" name="Freeform 372"/>
          <p:cNvSpPr/>
          <p:nvPr/>
        </p:nvSpPr>
        <p:spPr bwMode="auto">
          <a:xfrm>
            <a:off x="7374794" y="5557489"/>
            <a:ext cx="146770" cy="107451"/>
          </a:xfrm>
          <a:custGeom>
            <a:avLst/>
            <a:gdLst/>
            <a:ahLst/>
            <a:cxnLst>
              <a:cxn ang="0">
                <a:pos x="0" y="31"/>
              </a:cxn>
              <a:cxn ang="0">
                <a:pos x="3" y="28"/>
              </a:cxn>
              <a:cxn ang="0">
                <a:pos x="6" y="22"/>
              </a:cxn>
              <a:cxn ang="0">
                <a:pos x="8" y="18"/>
              </a:cxn>
              <a:cxn ang="0">
                <a:pos x="11" y="17"/>
              </a:cxn>
              <a:cxn ang="0">
                <a:pos x="14" y="13"/>
              </a:cxn>
              <a:cxn ang="0">
                <a:pos x="20" y="9"/>
              </a:cxn>
              <a:cxn ang="0">
                <a:pos x="25" y="6"/>
              </a:cxn>
              <a:cxn ang="0">
                <a:pos x="28" y="4"/>
              </a:cxn>
              <a:cxn ang="0">
                <a:pos x="37" y="2"/>
              </a:cxn>
              <a:cxn ang="0">
                <a:pos x="42" y="2"/>
              </a:cxn>
              <a:cxn ang="0">
                <a:pos x="51" y="0"/>
              </a:cxn>
              <a:cxn ang="0">
                <a:pos x="56" y="0"/>
              </a:cxn>
              <a:cxn ang="0">
                <a:pos x="62" y="0"/>
              </a:cxn>
              <a:cxn ang="0">
                <a:pos x="70" y="2"/>
              </a:cxn>
              <a:cxn ang="0">
                <a:pos x="76" y="4"/>
              </a:cxn>
              <a:cxn ang="0">
                <a:pos x="82" y="4"/>
              </a:cxn>
              <a:cxn ang="0">
                <a:pos x="87" y="7"/>
              </a:cxn>
              <a:cxn ang="0">
                <a:pos x="93" y="9"/>
              </a:cxn>
              <a:cxn ang="0">
                <a:pos x="96" y="13"/>
              </a:cxn>
              <a:cxn ang="0">
                <a:pos x="101" y="17"/>
              </a:cxn>
              <a:cxn ang="0">
                <a:pos x="104" y="20"/>
              </a:cxn>
              <a:cxn ang="0">
                <a:pos x="107" y="24"/>
              </a:cxn>
              <a:cxn ang="0">
                <a:pos x="107" y="28"/>
              </a:cxn>
              <a:cxn ang="0">
                <a:pos x="110" y="31"/>
              </a:cxn>
              <a:cxn ang="0">
                <a:pos x="110" y="37"/>
              </a:cxn>
              <a:cxn ang="0">
                <a:pos x="110" y="40"/>
              </a:cxn>
              <a:cxn ang="0">
                <a:pos x="107" y="46"/>
              </a:cxn>
              <a:cxn ang="0">
                <a:pos x="104" y="50"/>
              </a:cxn>
              <a:cxn ang="0">
                <a:pos x="101" y="53"/>
              </a:cxn>
              <a:cxn ang="0">
                <a:pos x="99" y="57"/>
              </a:cxn>
              <a:cxn ang="0">
                <a:pos x="93" y="61"/>
              </a:cxn>
              <a:cxn ang="0">
                <a:pos x="90" y="62"/>
              </a:cxn>
              <a:cxn ang="0">
                <a:pos x="84" y="66"/>
              </a:cxn>
              <a:cxn ang="0">
                <a:pos x="79" y="68"/>
              </a:cxn>
              <a:cxn ang="0">
                <a:pos x="70" y="70"/>
              </a:cxn>
              <a:cxn ang="0">
                <a:pos x="65" y="70"/>
              </a:cxn>
              <a:cxn ang="0">
                <a:pos x="59" y="70"/>
              </a:cxn>
              <a:cxn ang="0">
                <a:pos x="51" y="70"/>
              </a:cxn>
              <a:cxn ang="0">
                <a:pos x="45" y="70"/>
              </a:cxn>
              <a:cxn ang="0">
                <a:pos x="39" y="70"/>
              </a:cxn>
              <a:cxn ang="0">
                <a:pos x="34" y="68"/>
              </a:cxn>
              <a:cxn ang="0">
                <a:pos x="25" y="66"/>
              </a:cxn>
              <a:cxn ang="0">
                <a:pos x="20" y="62"/>
              </a:cxn>
              <a:cxn ang="0">
                <a:pos x="17" y="61"/>
              </a:cxn>
              <a:cxn ang="0">
                <a:pos x="11" y="57"/>
              </a:cxn>
              <a:cxn ang="0">
                <a:pos x="8" y="53"/>
              </a:cxn>
              <a:cxn ang="0">
                <a:pos x="6" y="50"/>
              </a:cxn>
              <a:cxn ang="0">
                <a:pos x="3" y="46"/>
              </a:cxn>
              <a:cxn ang="0">
                <a:pos x="0" y="40"/>
              </a:cxn>
              <a:cxn ang="0">
                <a:pos x="0" y="37"/>
              </a:cxn>
            </a:cxnLst>
            <a:rect l="0" t="0" r="r" b="b"/>
            <a:pathLst>
              <a:path w="110" h="72">
                <a:moveTo>
                  <a:pt x="0" y="35"/>
                </a:moveTo>
                <a:lnTo>
                  <a:pt x="0" y="33"/>
                </a:lnTo>
                <a:lnTo>
                  <a:pt x="0" y="33"/>
                </a:lnTo>
                <a:lnTo>
                  <a:pt x="0" y="31"/>
                </a:lnTo>
                <a:lnTo>
                  <a:pt x="0" y="31"/>
                </a:lnTo>
                <a:lnTo>
                  <a:pt x="0" y="31"/>
                </a:lnTo>
                <a:lnTo>
                  <a:pt x="0" y="29"/>
                </a:lnTo>
                <a:lnTo>
                  <a:pt x="3" y="28"/>
                </a:lnTo>
                <a:lnTo>
                  <a:pt x="3" y="28"/>
                </a:lnTo>
                <a:lnTo>
                  <a:pt x="3" y="28"/>
                </a:lnTo>
                <a:lnTo>
                  <a:pt x="3" y="26"/>
                </a:lnTo>
                <a:lnTo>
                  <a:pt x="3" y="24"/>
                </a:lnTo>
                <a:lnTo>
                  <a:pt x="3" y="24"/>
                </a:lnTo>
                <a:lnTo>
                  <a:pt x="3" y="24"/>
                </a:lnTo>
                <a:lnTo>
                  <a:pt x="6" y="22"/>
                </a:lnTo>
                <a:lnTo>
                  <a:pt x="6" y="22"/>
                </a:lnTo>
                <a:lnTo>
                  <a:pt x="6" y="22"/>
                </a:lnTo>
                <a:lnTo>
                  <a:pt x="6" y="20"/>
                </a:lnTo>
                <a:lnTo>
                  <a:pt x="6" y="20"/>
                </a:lnTo>
                <a:lnTo>
                  <a:pt x="8" y="18"/>
                </a:lnTo>
                <a:lnTo>
                  <a:pt x="8" y="18"/>
                </a:lnTo>
                <a:lnTo>
                  <a:pt x="8" y="18"/>
                </a:lnTo>
                <a:lnTo>
                  <a:pt x="8" y="17"/>
                </a:lnTo>
                <a:lnTo>
                  <a:pt x="11" y="17"/>
                </a:lnTo>
                <a:lnTo>
                  <a:pt x="11" y="17"/>
                </a:lnTo>
                <a:lnTo>
                  <a:pt x="11" y="15"/>
                </a:lnTo>
                <a:lnTo>
                  <a:pt x="11" y="15"/>
                </a:lnTo>
                <a:lnTo>
                  <a:pt x="14" y="13"/>
                </a:lnTo>
                <a:lnTo>
                  <a:pt x="14" y="13"/>
                </a:lnTo>
                <a:lnTo>
                  <a:pt x="14" y="13"/>
                </a:lnTo>
                <a:lnTo>
                  <a:pt x="17" y="11"/>
                </a:lnTo>
                <a:lnTo>
                  <a:pt x="17" y="11"/>
                </a:lnTo>
                <a:lnTo>
                  <a:pt x="17" y="11"/>
                </a:lnTo>
                <a:lnTo>
                  <a:pt x="17" y="9"/>
                </a:lnTo>
                <a:lnTo>
                  <a:pt x="20" y="9"/>
                </a:lnTo>
                <a:lnTo>
                  <a:pt x="20" y="7"/>
                </a:lnTo>
                <a:lnTo>
                  <a:pt x="20" y="7"/>
                </a:lnTo>
                <a:lnTo>
                  <a:pt x="23" y="7"/>
                </a:lnTo>
                <a:lnTo>
                  <a:pt x="23" y="7"/>
                </a:lnTo>
                <a:lnTo>
                  <a:pt x="25" y="6"/>
                </a:lnTo>
                <a:lnTo>
                  <a:pt x="25" y="6"/>
                </a:lnTo>
                <a:lnTo>
                  <a:pt x="25" y="6"/>
                </a:lnTo>
                <a:lnTo>
                  <a:pt x="28" y="6"/>
                </a:lnTo>
                <a:lnTo>
                  <a:pt x="28" y="4"/>
                </a:lnTo>
                <a:lnTo>
                  <a:pt x="28" y="4"/>
                </a:lnTo>
                <a:lnTo>
                  <a:pt x="31" y="4"/>
                </a:lnTo>
                <a:lnTo>
                  <a:pt x="34" y="4"/>
                </a:lnTo>
                <a:lnTo>
                  <a:pt x="34" y="4"/>
                </a:lnTo>
                <a:lnTo>
                  <a:pt x="34" y="4"/>
                </a:lnTo>
                <a:lnTo>
                  <a:pt x="37" y="2"/>
                </a:lnTo>
                <a:lnTo>
                  <a:pt x="37" y="2"/>
                </a:lnTo>
                <a:lnTo>
                  <a:pt x="39" y="2"/>
                </a:lnTo>
                <a:lnTo>
                  <a:pt x="39" y="2"/>
                </a:lnTo>
                <a:lnTo>
                  <a:pt x="39" y="2"/>
                </a:lnTo>
                <a:lnTo>
                  <a:pt x="42" y="2"/>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2"/>
                </a:lnTo>
                <a:lnTo>
                  <a:pt x="70" y="2"/>
                </a:lnTo>
                <a:lnTo>
                  <a:pt x="70" y="2"/>
                </a:lnTo>
                <a:lnTo>
                  <a:pt x="70" y="2"/>
                </a:lnTo>
                <a:lnTo>
                  <a:pt x="73" y="2"/>
                </a:lnTo>
                <a:lnTo>
                  <a:pt x="76" y="2"/>
                </a:lnTo>
                <a:lnTo>
                  <a:pt x="76" y="4"/>
                </a:lnTo>
                <a:lnTo>
                  <a:pt x="76" y="4"/>
                </a:lnTo>
                <a:lnTo>
                  <a:pt x="79" y="4"/>
                </a:lnTo>
                <a:lnTo>
                  <a:pt x="79" y="4"/>
                </a:lnTo>
                <a:lnTo>
                  <a:pt x="82" y="4"/>
                </a:lnTo>
                <a:lnTo>
                  <a:pt x="82" y="4"/>
                </a:lnTo>
                <a:lnTo>
                  <a:pt x="82" y="6"/>
                </a:lnTo>
                <a:lnTo>
                  <a:pt x="84" y="6"/>
                </a:lnTo>
                <a:lnTo>
                  <a:pt x="84" y="6"/>
                </a:lnTo>
                <a:lnTo>
                  <a:pt x="84" y="6"/>
                </a:lnTo>
                <a:lnTo>
                  <a:pt x="87" y="7"/>
                </a:lnTo>
                <a:lnTo>
                  <a:pt x="87" y="7"/>
                </a:lnTo>
                <a:lnTo>
                  <a:pt x="90" y="7"/>
                </a:lnTo>
                <a:lnTo>
                  <a:pt x="90" y="7"/>
                </a:lnTo>
                <a:lnTo>
                  <a:pt x="90" y="9"/>
                </a:lnTo>
                <a:lnTo>
                  <a:pt x="93" y="9"/>
                </a:lnTo>
                <a:lnTo>
                  <a:pt x="93" y="11"/>
                </a:lnTo>
                <a:lnTo>
                  <a:pt x="93" y="11"/>
                </a:lnTo>
                <a:lnTo>
                  <a:pt x="96" y="11"/>
                </a:lnTo>
                <a:lnTo>
                  <a:pt x="96" y="13"/>
                </a:lnTo>
                <a:lnTo>
                  <a:pt x="96" y="13"/>
                </a:lnTo>
                <a:lnTo>
                  <a:pt x="96" y="13"/>
                </a:lnTo>
                <a:lnTo>
                  <a:pt x="99" y="15"/>
                </a:lnTo>
                <a:lnTo>
                  <a:pt x="99" y="15"/>
                </a:lnTo>
                <a:lnTo>
                  <a:pt x="101" y="17"/>
                </a:lnTo>
                <a:lnTo>
                  <a:pt x="101" y="17"/>
                </a:lnTo>
                <a:lnTo>
                  <a:pt x="101" y="17"/>
                </a:lnTo>
                <a:lnTo>
                  <a:pt x="101" y="18"/>
                </a:lnTo>
                <a:lnTo>
                  <a:pt x="104" y="18"/>
                </a:lnTo>
                <a:lnTo>
                  <a:pt x="104" y="18"/>
                </a:lnTo>
                <a:lnTo>
                  <a:pt x="104" y="20"/>
                </a:lnTo>
                <a:lnTo>
                  <a:pt x="104" y="20"/>
                </a:lnTo>
                <a:lnTo>
                  <a:pt x="104" y="22"/>
                </a:lnTo>
                <a:lnTo>
                  <a:pt x="104" y="22"/>
                </a:lnTo>
                <a:lnTo>
                  <a:pt x="107" y="22"/>
                </a:lnTo>
                <a:lnTo>
                  <a:pt x="107" y="24"/>
                </a:lnTo>
                <a:lnTo>
                  <a:pt x="107" y="24"/>
                </a:lnTo>
                <a:lnTo>
                  <a:pt x="107" y="24"/>
                </a:lnTo>
                <a:lnTo>
                  <a:pt x="107" y="26"/>
                </a:lnTo>
                <a:lnTo>
                  <a:pt x="107" y="28"/>
                </a:lnTo>
                <a:lnTo>
                  <a:pt x="107" y="28"/>
                </a:lnTo>
                <a:lnTo>
                  <a:pt x="107" y="28"/>
                </a:lnTo>
                <a:lnTo>
                  <a:pt x="110" y="29"/>
                </a:lnTo>
                <a:lnTo>
                  <a:pt x="110" y="31"/>
                </a:lnTo>
                <a:lnTo>
                  <a:pt x="110" y="31"/>
                </a:lnTo>
                <a:lnTo>
                  <a:pt x="110" y="31"/>
                </a:lnTo>
                <a:lnTo>
                  <a:pt x="110" y="33"/>
                </a:lnTo>
                <a:lnTo>
                  <a:pt x="110" y="33"/>
                </a:lnTo>
                <a:lnTo>
                  <a:pt x="110" y="35"/>
                </a:lnTo>
                <a:lnTo>
                  <a:pt x="110" y="35"/>
                </a:lnTo>
                <a:lnTo>
                  <a:pt x="110" y="37"/>
                </a:lnTo>
                <a:lnTo>
                  <a:pt x="110" y="37"/>
                </a:lnTo>
                <a:lnTo>
                  <a:pt x="110" y="39"/>
                </a:lnTo>
                <a:lnTo>
                  <a:pt x="110" y="39"/>
                </a:lnTo>
                <a:lnTo>
                  <a:pt x="110" y="40"/>
                </a:lnTo>
                <a:lnTo>
                  <a:pt x="110" y="40"/>
                </a:lnTo>
                <a:lnTo>
                  <a:pt x="107" y="42"/>
                </a:lnTo>
                <a:lnTo>
                  <a:pt x="107" y="42"/>
                </a:lnTo>
                <a:lnTo>
                  <a:pt x="107" y="44"/>
                </a:lnTo>
                <a:lnTo>
                  <a:pt x="107" y="44"/>
                </a:lnTo>
                <a:lnTo>
                  <a:pt x="107" y="46"/>
                </a:lnTo>
                <a:lnTo>
                  <a:pt x="107" y="46"/>
                </a:lnTo>
                <a:lnTo>
                  <a:pt x="107" y="46"/>
                </a:lnTo>
                <a:lnTo>
                  <a:pt x="107" y="48"/>
                </a:lnTo>
                <a:lnTo>
                  <a:pt x="104" y="50"/>
                </a:lnTo>
                <a:lnTo>
                  <a:pt x="104" y="50"/>
                </a:lnTo>
                <a:lnTo>
                  <a:pt x="104" y="50"/>
                </a:lnTo>
                <a:lnTo>
                  <a:pt x="104" y="51"/>
                </a:lnTo>
                <a:lnTo>
                  <a:pt x="104" y="51"/>
                </a:lnTo>
                <a:lnTo>
                  <a:pt x="104" y="51"/>
                </a:lnTo>
                <a:lnTo>
                  <a:pt x="101" y="53"/>
                </a:lnTo>
                <a:lnTo>
                  <a:pt x="101" y="53"/>
                </a:lnTo>
                <a:lnTo>
                  <a:pt x="101" y="55"/>
                </a:lnTo>
                <a:lnTo>
                  <a:pt x="101" y="55"/>
                </a:lnTo>
                <a:lnTo>
                  <a:pt x="99" y="55"/>
                </a:lnTo>
                <a:lnTo>
                  <a:pt x="99" y="57"/>
                </a:lnTo>
                <a:lnTo>
                  <a:pt x="96" y="57"/>
                </a:lnTo>
                <a:lnTo>
                  <a:pt x="96" y="57"/>
                </a:lnTo>
                <a:lnTo>
                  <a:pt x="96" y="59"/>
                </a:lnTo>
                <a:lnTo>
                  <a:pt x="96" y="59"/>
                </a:lnTo>
                <a:lnTo>
                  <a:pt x="93" y="61"/>
                </a:lnTo>
                <a:lnTo>
                  <a:pt x="93" y="61"/>
                </a:lnTo>
                <a:lnTo>
                  <a:pt x="93" y="61"/>
                </a:lnTo>
                <a:lnTo>
                  <a:pt x="90" y="62"/>
                </a:lnTo>
                <a:lnTo>
                  <a:pt x="90" y="62"/>
                </a:lnTo>
                <a:lnTo>
                  <a:pt x="90" y="62"/>
                </a:lnTo>
                <a:lnTo>
                  <a:pt x="87" y="62"/>
                </a:lnTo>
                <a:lnTo>
                  <a:pt x="87" y="64"/>
                </a:lnTo>
                <a:lnTo>
                  <a:pt x="84" y="64"/>
                </a:lnTo>
                <a:lnTo>
                  <a:pt x="84" y="64"/>
                </a:lnTo>
                <a:lnTo>
                  <a:pt x="84" y="66"/>
                </a:lnTo>
                <a:lnTo>
                  <a:pt x="82" y="66"/>
                </a:lnTo>
                <a:lnTo>
                  <a:pt x="82" y="66"/>
                </a:lnTo>
                <a:lnTo>
                  <a:pt x="82" y="66"/>
                </a:lnTo>
                <a:lnTo>
                  <a:pt x="79" y="66"/>
                </a:lnTo>
                <a:lnTo>
                  <a:pt x="79" y="68"/>
                </a:lnTo>
                <a:lnTo>
                  <a:pt x="76" y="68"/>
                </a:lnTo>
                <a:lnTo>
                  <a:pt x="76" y="68"/>
                </a:lnTo>
                <a:lnTo>
                  <a:pt x="76" y="68"/>
                </a:lnTo>
                <a:lnTo>
                  <a:pt x="73" y="68"/>
                </a:lnTo>
                <a:lnTo>
                  <a:pt x="70" y="70"/>
                </a:lnTo>
                <a:lnTo>
                  <a:pt x="70" y="70"/>
                </a:lnTo>
                <a:lnTo>
                  <a:pt x="70" y="70"/>
                </a:lnTo>
                <a:lnTo>
                  <a:pt x="68" y="70"/>
                </a:lnTo>
                <a:lnTo>
                  <a:pt x="65" y="70"/>
                </a:lnTo>
                <a:lnTo>
                  <a:pt x="65" y="70"/>
                </a:lnTo>
                <a:lnTo>
                  <a:pt x="65" y="70"/>
                </a:lnTo>
                <a:lnTo>
                  <a:pt x="62" y="70"/>
                </a:lnTo>
                <a:lnTo>
                  <a:pt x="62" y="70"/>
                </a:lnTo>
                <a:lnTo>
                  <a:pt x="62" y="70"/>
                </a:lnTo>
                <a:lnTo>
                  <a:pt x="59" y="70"/>
                </a:lnTo>
                <a:lnTo>
                  <a:pt x="56" y="72"/>
                </a:lnTo>
                <a:lnTo>
                  <a:pt x="56" y="72"/>
                </a:lnTo>
                <a:lnTo>
                  <a:pt x="56" y="72"/>
                </a:lnTo>
                <a:lnTo>
                  <a:pt x="54" y="72"/>
                </a:lnTo>
                <a:lnTo>
                  <a:pt x="51" y="70"/>
                </a:lnTo>
                <a:lnTo>
                  <a:pt x="51" y="70"/>
                </a:lnTo>
                <a:lnTo>
                  <a:pt x="51" y="70"/>
                </a:lnTo>
                <a:lnTo>
                  <a:pt x="48" y="70"/>
                </a:lnTo>
                <a:lnTo>
                  <a:pt x="45" y="70"/>
                </a:lnTo>
                <a:lnTo>
                  <a:pt x="45" y="70"/>
                </a:lnTo>
                <a:lnTo>
                  <a:pt x="45" y="70"/>
                </a:lnTo>
                <a:lnTo>
                  <a:pt x="42" y="70"/>
                </a:lnTo>
                <a:lnTo>
                  <a:pt x="39" y="70"/>
                </a:lnTo>
                <a:lnTo>
                  <a:pt x="39" y="70"/>
                </a:lnTo>
                <a:lnTo>
                  <a:pt x="39" y="70"/>
                </a:lnTo>
                <a:lnTo>
                  <a:pt x="37" y="68"/>
                </a:lnTo>
                <a:lnTo>
                  <a:pt x="37" y="68"/>
                </a:lnTo>
                <a:lnTo>
                  <a:pt x="34" y="68"/>
                </a:lnTo>
                <a:lnTo>
                  <a:pt x="34" y="68"/>
                </a:lnTo>
                <a:lnTo>
                  <a:pt x="34" y="68"/>
                </a:lnTo>
                <a:lnTo>
                  <a:pt x="31" y="66"/>
                </a:lnTo>
                <a:lnTo>
                  <a:pt x="28" y="66"/>
                </a:lnTo>
                <a:lnTo>
                  <a:pt x="28" y="66"/>
                </a:lnTo>
                <a:lnTo>
                  <a:pt x="28" y="66"/>
                </a:lnTo>
                <a:lnTo>
                  <a:pt x="25" y="66"/>
                </a:lnTo>
                <a:lnTo>
                  <a:pt x="25" y="64"/>
                </a:lnTo>
                <a:lnTo>
                  <a:pt x="25" y="64"/>
                </a:lnTo>
                <a:lnTo>
                  <a:pt x="23" y="64"/>
                </a:lnTo>
                <a:lnTo>
                  <a:pt x="23" y="62"/>
                </a:lnTo>
                <a:lnTo>
                  <a:pt x="20" y="62"/>
                </a:lnTo>
                <a:lnTo>
                  <a:pt x="20" y="62"/>
                </a:lnTo>
                <a:lnTo>
                  <a:pt x="20" y="62"/>
                </a:lnTo>
                <a:lnTo>
                  <a:pt x="17" y="61"/>
                </a:lnTo>
                <a:lnTo>
                  <a:pt x="17" y="61"/>
                </a:lnTo>
                <a:lnTo>
                  <a:pt x="17" y="61"/>
                </a:lnTo>
                <a:lnTo>
                  <a:pt x="17" y="59"/>
                </a:lnTo>
                <a:lnTo>
                  <a:pt x="14" y="59"/>
                </a:lnTo>
                <a:lnTo>
                  <a:pt x="14" y="57"/>
                </a:lnTo>
                <a:lnTo>
                  <a:pt x="14" y="57"/>
                </a:lnTo>
                <a:lnTo>
                  <a:pt x="11" y="57"/>
                </a:lnTo>
                <a:lnTo>
                  <a:pt x="11" y="55"/>
                </a:lnTo>
                <a:lnTo>
                  <a:pt x="11" y="55"/>
                </a:lnTo>
                <a:lnTo>
                  <a:pt x="11" y="55"/>
                </a:lnTo>
                <a:lnTo>
                  <a:pt x="8" y="53"/>
                </a:lnTo>
                <a:lnTo>
                  <a:pt x="8" y="53"/>
                </a:lnTo>
                <a:lnTo>
                  <a:pt x="8" y="51"/>
                </a:lnTo>
                <a:lnTo>
                  <a:pt x="8" y="51"/>
                </a:lnTo>
                <a:lnTo>
                  <a:pt x="6" y="51"/>
                </a:lnTo>
                <a:lnTo>
                  <a:pt x="6" y="50"/>
                </a:lnTo>
                <a:lnTo>
                  <a:pt x="6" y="50"/>
                </a:lnTo>
                <a:lnTo>
                  <a:pt x="6" y="50"/>
                </a:lnTo>
                <a:lnTo>
                  <a:pt x="6" y="48"/>
                </a:lnTo>
                <a:lnTo>
                  <a:pt x="3" y="46"/>
                </a:lnTo>
                <a:lnTo>
                  <a:pt x="3" y="46"/>
                </a:lnTo>
                <a:lnTo>
                  <a:pt x="3" y="46"/>
                </a:lnTo>
                <a:lnTo>
                  <a:pt x="3" y="44"/>
                </a:lnTo>
                <a:lnTo>
                  <a:pt x="3" y="44"/>
                </a:lnTo>
                <a:lnTo>
                  <a:pt x="3" y="42"/>
                </a:lnTo>
                <a:lnTo>
                  <a:pt x="3" y="42"/>
                </a:lnTo>
                <a:lnTo>
                  <a:pt x="0" y="40"/>
                </a:lnTo>
                <a:lnTo>
                  <a:pt x="0" y="40"/>
                </a:lnTo>
                <a:lnTo>
                  <a:pt x="0" y="39"/>
                </a:lnTo>
                <a:lnTo>
                  <a:pt x="0" y="39"/>
                </a:lnTo>
                <a:lnTo>
                  <a:pt x="0" y="37"/>
                </a:lnTo>
                <a:lnTo>
                  <a:pt x="0" y="37"/>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9" name="Freeform 373"/>
          <p:cNvSpPr/>
          <p:nvPr/>
        </p:nvSpPr>
        <p:spPr bwMode="auto">
          <a:xfrm>
            <a:off x="7780413" y="5057545"/>
            <a:ext cx="146770" cy="105958"/>
          </a:xfrm>
          <a:custGeom>
            <a:avLst/>
            <a:gdLst/>
            <a:ahLst/>
            <a:cxnLst>
              <a:cxn ang="0">
                <a:pos x="0" y="31"/>
              </a:cxn>
              <a:cxn ang="0">
                <a:pos x="3" y="27"/>
              </a:cxn>
              <a:cxn ang="0">
                <a:pos x="6" y="23"/>
              </a:cxn>
              <a:cxn ang="0">
                <a:pos x="9" y="18"/>
              </a:cxn>
              <a:cxn ang="0">
                <a:pos x="12" y="16"/>
              </a:cxn>
              <a:cxn ang="0">
                <a:pos x="14" y="12"/>
              </a:cxn>
              <a:cxn ang="0">
                <a:pos x="20" y="9"/>
              </a:cxn>
              <a:cxn ang="0">
                <a:pos x="26" y="7"/>
              </a:cxn>
              <a:cxn ang="0">
                <a:pos x="31" y="5"/>
              </a:cxn>
              <a:cxn ang="0">
                <a:pos x="37" y="3"/>
              </a:cxn>
              <a:cxn ang="0">
                <a:pos x="43" y="1"/>
              </a:cxn>
              <a:cxn ang="0">
                <a:pos x="51" y="0"/>
              </a:cxn>
              <a:cxn ang="0">
                <a:pos x="57" y="0"/>
              </a:cxn>
              <a:cxn ang="0">
                <a:pos x="62" y="0"/>
              </a:cxn>
              <a:cxn ang="0">
                <a:pos x="71" y="1"/>
              </a:cxn>
              <a:cxn ang="0">
                <a:pos x="76" y="3"/>
              </a:cxn>
              <a:cxn ang="0">
                <a:pos x="82" y="5"/>
              </a:cxn>
              <a:cxn ang="0">
                <a:pos x="88" y="7"/>
              </a:cxn>
              <a:cxn ang="0">
                <a:pos x="93" y="11"/>
              </a:cxn>
              <a:cxn ang="0">
                <a:pos x="99" y="12"/>
              </a:cxn>
              <a:cxn ang="0">
                <a:pos x="102" y="16"/>
              </a:cxn>
              <a:cxn ang="0">
                <a:pos x="105" y="20"/>
              </a:cxn>
              <a:cxn ang="0">
                <a:pos x="107" y="23"/>
              </a:cxn>
              <a:cxn ang="0">
                <a:pos x="110" y="29"/>
              </a:cxn>
              <a:cxn ang="0">
                <a:pos x="110" y="31"/>
              </a:cxn>
              <a:cxn ang="0">
                <a:pos x="110" y="36"/>
              </a:cxn>
              <a:cxn ang="0">
                <a:pos x="110" y="42"/>
              </a:cxn>
              <a:cxn ang="0">
                <a:pos x="107" y="45"/>
              </a:cxn>
              <a:cxn ang="0">
                <a:pos x="105" y="49"/>
              </a:cxn>
              <a:cxn ang="0">
                <a:pos x="102" y="53"/>
              </a:cxn>
              <a:cxn ang="0">
                <a:pos x="99" y="56"/>
              </a:cxn>
              <a:cxn ang="0">
                <a:pos x="93" y="60"/>
              </a:cxn>
              <a:cxn ang="0">
                <a:pos x="90" y="62"/>
              </a:cxn>
              <a:cxn ang="0">
                <a:pos x="85" y="66"/>
              </a:cxn>
              <a:cxn ang="0">
                <a:pos x="79" y="67"/>
              </a:cxn>
              <a:cxn ang="0">
                <a:pos x="71" y="69"/>
              </a:cxn>
              <a:cxn ang="0">
                <a:pos x="68" y="69"/>
              </a:cxn>
              <a:cxn ang="0">
                <a:pos x="59" y="71"/>
              </a:cxn>
              <a:cxn ang="0">
                <a:pos x="51" y="71"/>
              </a:cxn>
              <a:cxn ang="0">
                <a:pos x="45" y="69"/>
              </a:cxn>
              <a:cxn ang="0">
                <a:pos x="40" y="69"/>
              </a:cxn>
              <a:cxn ang="0">
                <a:pos x="34" y="67"/>
              </a:cxn>
              <a:cxn ang="0">
                <a:pos x="28" y="66"/>
              </a:cxn>
              <a:cxn ang="0">
                <a:pos x="23" y="62"/>
              </a:cxn>
              <a:cxn ang="0">
                <a:pos x="17" y="60"/>
              </a:cxn>
              <a:cxn ang="0">
                <a:pos x="12" y="56"/>
              </a:cxn>
              <a:cxn ang="0">
                <a:pos x="9" y="53"/>
              </a:cxn>
              <a:cxn ang="0">
                <a:pos x="6" y="49"/>
              </a:cxn>
              <a:cxn ang="0">
                <a:pos x="3" y="45"/>
              </a:cxn>
              <a:cxn ang="0">
                <a:pos x="3" y="42"/>
              </a:cxn>
              <a:cxn ang="0">
                <a:pos x="0" y="36"/>
              </a:cxn>
            </a:cxnLst>
            <a:rect l="0" t="0" r="r" b="b"/>
            <a:pathLst>
              <a:path w="110" h="71">
                <a:moveTo>
                  <a:pt x="0" y="34"/>
                </a:moveTo>
                <a:lnTo>
                  <a:pt x="0" y="34"/>
                </a:lnTo>
                <a:lnTo>
                  <a:pt x="0" y="33"/>
                </a:lnTo>
                <a:lnTo>
                  <a:pt x="0" y="31"/>
                </a:lnTo>
                <a:lnTo>
                  <a:pt x="0" y="31"/>
                </a:lnTo>
                <a:lnTo>
                  <a:pt x="3" y="31"/>
                </a:lnTo>
                <a:lnTo>
                  <a:pt x="3" y="29"/>
                </a:lnTo>
                <a:lnTo>
                  <a:pt x="3" y="29"/>
                </a:lnTo>
                <a:lnTo>
                  <a:pt x="3" y="29"/>
                </a:lnTo>
                <a:lnTo>
                  <a:pt x="3" y="27"/>
                </a:lnTo>
                <a:lnTo>
                  <a:pt x="3" y="25"/>
                </a:lnTo>
                <a:lnTo>
                  <a:pt x="3" y="25"/>
                </a:lnTo>
                <a:lnTo>
                  <a:pt x="3" y="25"/>
                </a:lnTo>
                <a:lnTo>
                  <a:pt x="3" y="23"/>
                </a:lnTo>
                <a:lnTo>
                  <a:pt x="6" y="23"/>
                </a:lnTo>
                <a:lnTo>
                  <a:pt x="6" y="22"/>
                </a:lnTo>
                <a:lnTo>
                  <a:pt x="6" y="22"/>
                </a:lnTo>
                <a:lnTo>
                  <a:pt x="6" y="20"/>
                </a:lnTo>
                <a:lnTo>
                  <a:pt x="6" y="20"/>
                </a:lnTo>
                <a:lnTo>
                  <a:pt x="9" y="18"/>
                </a:lnTo>
                <a:lnTo>
                  <a:pt x="9" y="18"/>
                </a:lnTo>
                <a:lnTo>
                  <a:pt x="9" y="18"/>
                </a:lnTo>
                <a:lnTo>
                  <a:pt x="9" y="16"/>
                </a:lnTo>
                <a:lnTo>
                  <a:pt x="12" y="16"/>
                </a:lnTo>
                <a:lnTo>
                  <a:pt x="12" y="16"/>
                </a:lnTo>
                <a:lnTo>
                  <a:pt x="12" y="14"/>
                </a:lnTo>
                <a:lnTo>
                  <a:pt x="12" y="14"/>
                </a:lnTo>
                <a:lnTo>
                  <a:pt x="14" y="12"/>
                </a:lnTo>
                <a:lnTo>
                  <a:pt x="14" y="12"/>
                </a:lnTo>
                <a:lnTo>
                  <a:pt x="14" y="12"/>
                </a:lnTo>
                <a:lnTo>
                  <a:pt x="17" y="11"/>
                </a:lnTo>
                <a:lnTo>
                  <a:pt x="17" y="11"/>
                </a:lnTo>
                <a:lnTo>
                  <a:pt x="17" y="11"/>
                </a:lnTo>
                <a:lnTo>
                  <a:pt x="20" y="11"/>
                </a:lnTo>
                <a:lnTo>
                  <a:pt x="20" y="9"/>
                </a:lnTo>
                <a:lnTo>
                  <a:pt x="23" y="9"/>
                </a:lnTo>
                <a:lnTo>
                  <a:pt x="23" y="9"/>
                </a:lnTo>
                <a:lnTo>
                  <a:pt x="23" y="7"/>
                </a:lnTo>
                <a:lnTo>
                  <a:pt x="23" y="7"/>
                </a:lnTo>
                <a:lnTo>
                  <a:pt x="26" y="7"/>
                </a:lnTo>
                <a:lnTo>
                  <a:pt x="26" y="7"/>
                </a:lnTo>
                <a:lnTo>
                  <a:pt x="28" y="5"/>
                </a:lnTo>
                <a:lnTo>
                  <a:pt x="28" y="5"/>
                </a:lnTo>
                <a:lnTo>
                  <a:pt x="31" y="5"/>
                </a:lnTo>
                <a:lnTo>
                  <a:pt x="31" y="5"/>
                </a:lnTo>
                <a:lnTo>
                  <a:pt x="31" y="3"/>
                </a:lnTo>
                <a:lnTo>
                  <a:pt x="34" y="3"/>
                </a:lnTo>
                <a:lnTo>
                  <a:pt x="34" y="3"/>
                </a:lnTo>
                <a:lnTo>
                  <a:pt x="34" y="3"/>
                </a:lnTo>
                <a:lnTo>
                  <a:pt x="37" y="3"/>
                </a:lnTo>
                <a:lnTo>
                  <a:pt x="37" y="1"/>
                </a:lnTo>
                <a:lnTo>
                  <a:pt x="40" y="1"/>
                </a:lnTo>
                <a:lnTo>
                  <a:pt x="40" y="1"/>
                </a:lnTo>
                <a:lnTo>
                  <a:pt x="43" y="1"/>
                </a:lnTo>
                <a:lnTo>
                  <a:pt x="43" y="1"/>
                </a:lnTo>
                <a:lnTo>
                  <a:pt x="45" y="1"/>
                </a:lnTo>
                <a:lnTo>
                  <a:pt x="45" y="1"/>
                </a:lnTo>
                <a:lnTo>
                  <a:pt x="48" y="1"/>
                </a:lnTo>
                <a:lnTo>
                  <a:pt x="48" y="0"/>
                </a:lnTo>
                <a:lnTo>
                  <a:pt x="51" y="0"/>
                </a:lnTo>
                <a:lnTo>
                  <a:pt x="51" y="0"/>
                </a:lnTo>
                <a:lnTo>
                  <a:pt x="51" y="0"/>
                </a:lnTo>
                <a:lnTo>
                  <a:pt x="54" y="0"/>
                </a:lnTo>
                <a:lnTo>
                  <a:pt x="57" y="0"/>
                </a:lnTo>
                <a:lnTo>
                  <a:pt x="57" y="0"/>
                </a:lnTo>
                <a:lnTo>
                  <a:pt x="57" y="0"/>
                </a:lnTo>
                <a:lnTo>
                  <a:pt x="59" y="0"/>
                </a:lnTo>
                <a:lnTo>
                  <a:pt x="62" y="0"/>
                </a:lnTo>
                <a:lnTo>
                  <a:pt x="62" y="0"/>
                </a:lnTo>
                <a:lnTo>
                  <a:pt x="62" y="0"/>
                </a:lnTo>
                <a:lnTo>
                  <a:pt x="65" y="1"/>
                </a:lnTo>
                <a:lnTo>
                  <a:pt x="68" y="1"/>
                </a:lnTo>
                <a:lnTo>
                  <a:pt x="68" y="1"/>
                </a:lnTo>
                <a:lnTo>
                  <a:pt x="68" y="1"/>
                </a:lnTo>
                <a:lnTo>
                  <a:pt x="71" y="1"/>
                </a:lnTo>
                <a:lnTo>
                  <a:pt x="71" y="1"/>
                </a:lnTo>
                <a:lnTo>
                  <a:pt x="71" y="1"/>
                </a:lnTo>
                <a:lnTo>
                  <a:pt x="74" y="1"/>
                </a:lnTo>
                <a:lnTo>
                  <a:pt x="76" y="3"/>
                </a:lnTo>
                <a:lnTo>
                  <a:pt x="76" y="3"/>
                </a:lnTo>
                <a:lnTo>
                  <a:pt x="76" y="3"/>
                </a:lnTo>
                <a:lnTo>
                  <a:pt x="79" y="3"/>
                </a:lnTo>
                <a:lnTo>
                  <a:pt x="79" y="3"/>
                </a:lnTo>
                <a:lnTo>
                  <a:pt x="82" y="5"/>
                </a:lnTo>
                <a:lnTo>
                  <a:pt x="82" y="5"/>
                </a:lnTo>
                <a:lnTo>
                  <a:pt x="82" y="5"/>
                </a:lnTo>
                <a:lnTo>
                  <a:pt x="85" y="5"/>
                </a:lnTo>
                <a:lnTo>
                  <a:pt x="88" y="7"/>
                </a:lnTo>
                <a:lnTo>
                  <a:pt x="88" y="7"/>
                </a:lnTo>
                <a:lnTo>
                  <a:pt x="88" y="7"/>
                </a:lnTo>
                <a:lnTo>
                  <a:pt x="90" y="7"/>
                </a:lnTo>
                <a:lnTo>
                  <a:pt x="90" y="9"/>
                </a:lnTo>
                <a:lnTo>
                  <a:pt x="90" y="9"/>
                </a:lnTo>
                <a:lnTo>
                  <a:pt x="90" y="9"/>
                </a:lnTo>
                <a:lnTo>
                  <a:pt x="93" y="11"/>
                </a:lnTo>
                <a:lnTo>
                  <a:pt x="93" y="11"/>
                </a:lnTo>
                <a:lnTo>
                  <a:pt x="93" y="11"/>
                </a:lnTo>
                <a:lnTo>
                  <a:pt x="96" y="11"/>
                </a:lnTo>
                <a:lnTo>
                  <a:pt x="96" y="12"/>
                </a:lnTo>
                <a:lnTo>
                  <a:pt x="99" y="12"/>
                </a:lnTo>
                <a:lnTo>
                  <a:pt x="99" y="12"/>
                </a:lnTo>
                <a:lnTo>
                  <a:pt x="99" y="14"/>
                </a:lnTo>
                <a:lnTo>
                  <a:pt x="99" y="14"/>
                </a:lnTo>
                <a:lnTo>
                  <a:pt x="102" y="16"/>
                </a:lnTo>
                <a:lnTo>
                  <a:pt x="102" y="16"/>
                </a:lnTo>
                <a:lnTo>
                  <a:pt x="102" y="16"/>
                </a:lnTo>
                <a:lnTo>
                  <a:pt x="102" y="18"/>
                </a:lnTo>
                <a:lnTo>
                  <a:pt x="105" y="18"/>
                </a:lnTo>
                <a:lnTo>
                  <a:pt x="105" y="18"/>
                </a:lnTo>
                <a:lnTo>
                  <a:pt x="105" y="20"/>
                </a:lnTo>
                <a:lnTo>
                  <a:pt x="105" y="20"/>
                </a:lnTo>
                <a:lnTo>
                  <a:pt x="105" y="22"/>
                </a:lnTo>
                <a:lnTo>
                  <a:pt x="105" y="22"/>
                </a:lnTo>
                <a:lnTo>
                  <a:pt x="107" y="23"/>
                </a:lnTo>
                <a:lnTo>
                  <a:pt x="107" y="23"/>
                </a:lnTo>
                <a:lnTo>
                  <a:pt x="107" y="25"/>
                </a:lnTo>
                <a:lnTo>
                  <a:pt x="107" y="25"/>
                </a:lnTo>
                <a:lnTo>
                  <a:pt x="107" y="25"/>
                </a:lnTo>
                <a:lnTo>
                  <a:pt x="107" y="27"/>
                </a:lnTo>
                <a:lnTo>
                  <a:pt x="110" y="29"/>
                </a:lnTo>
                <a:lnTo>
                  <a:pt x="110" y="29"/>
                </a:lnTo>
                <a:lnTo>
                  <a:pt x="110" y="29"/>
                </a:lnTo>
                <a:lnTo>
                  <a:pt x="110" y="31"/>
                </a:lnTo>
                <a:lnTo>
                  <a:pt x="110" y="31"/>
                </a:lnTo>
                <a:lnTo>
                  <a:pt x="110" y="31"/>
                </a:lnTo>
                <a:lnTo>
                  <a:pt x="110" y="33"/>
                </a:lnTo>
                <a:lnTo>
                  <a:pt x="110" y="34"/>
                </a:lnTo>
                <a:lnTo>
                  <a:pt x="110" y="34"/>
                </a:lnTo>
                <a:lnTo>
                  <a:pt x="110" y="34"/>
                </a:lnTo>
                <a:lnTo>
                  <a:pt x="110" y="36"/>
                </a:lnTo>
                <a:lnTo>
                  <a:pt x="110" y="38"/>
                </a:lnTo>
                <a:lnTo>
                  <a:pt x="110" y="38"/>
                </a:lnTo>
                <a:lnTo>
                  <a:pt x="110" y="38"/>
                </a:lnTo>
                <a:lnTo>
                  <a:pt x="110" y="40"/>
                </a:lnTo>
                <a:lnTo>
                  <a:pt x="110" y="42"/>
                </a:lnTo>
                <a:lnTo>
                  <a:pt x="110" y="42"/>
                </a:lnTo>
                <a:lnTo>
                  <a:pt x="110" y="42"/>
                </a:lnTo>
                <a:lnTo>
                  <a:pt x="107" y="44"/>
                </a:lnTo>
                <a:lnTo>
                  <a:pt x="107" y="44"/>
                </a:lnTo>
                <a:lnTo>
                  <a:pt x="107" y="45"/>
                </a:lnTo>
                <a:lnTo>
                  <a:pt x="107" y="45"/>
                </a:lnTo>
                <a:lnTo>
                  <a:pt x="107" y="47"/>
                </a:lnTo>
                <a:lnTo>
                  <a:pt x="107" y="47"/>
                </a:lnTo>
                <a:lnTo>
                  <a:pt x="105" y="49"/>
                </a:lnTo>
                <a:lnTo>
                  <a:pt x="105" y="49"/>
                </a:lnTo>
                <a:lnTo>
                  <a:pt x="105" y="49"/>
                </a:lnTo>
                <a:lnTo>
                  <a:pt x="105" y="51"/>
                </a:lnTo>
                <a:lnTo>
                  <a:pt x="105" y="53"/>
                </a:lnTo>
                <a:lnTo>
                  <a:pt x="105" y="53"/>
                </a:lnTo>
                <a:lnTo>
                  <a:pt x="102" y="53"/>
                </a:lnTo>
                <a:lnTo>
                  <a:pt x="102" y="55"/>
                </a:lnTo>
                <a:lnTo>
                  <a:pt x="102" y="55"/>
                </a:lnTo>
                <a:lnTo>
                  <a:pt x="102" y="55"/>
                </a:lnTo>
                <a:lnTo>
                  <a:pt x="99" y="56"/>
                </a:lnTo>
                <a:lnTo>
                  <a:pt x="99" y="56"/>
                </a:lnTo>
                <a:lnTo>
                  <a:pt x="99" y="58"/>
                </a:lnTo>
                <a:lnTo>
                  <a:pt x="99" y="58"/>
                </a:lnTo>
                <a:lnTo>
                  <a:pt x="96" y="58"/>
                </a:lnTo>
                <a:lnTo>
                  <a:pt x="96" y="60"/>
                </a:lnTo>
                <a:lnTo>
                  <a:pt x="93" y="60"/>
                </a:lnTo>
                <a:lnTo>
                  <a:pt x="93" y="60"/>
                </a:lnTo>
                <a:lnTo>
                  <a:pt x="93" y="60"/>
                </a:lnTo>
                <a:lnTo>
                  <a:pt x="90" y="62"/>
                </a:lnTo>
                <a:lnTo>
                  <a:pt x="90" y="62"/>
                </a:lnTo>
                <a:lnTo>
                  <a:pt x="90" y="62"/>
                </a:lnTo>
                <a:lnTo>
                  <a:pt x="90" y="64"/>
                </a:lnTo>
                <a:lnTo>
                  <a:pt x="88" y="64"/>
                </a:lnTo>
                <a:lnTo>
                  <a:pt x="88" y="64"/>
                </a:lnTo>
                <a:lnTo>
                  <a:pt x="88" y="64"/>
                </a:lnTo>
                <a:lnTo>
                  <a:pt x="85" y="66"/>
                </a:lnTo>
                <a:lnTo>
                  <a:pt x="82" y="66"/>
                </a:lnTo>
                <a:lnTo>
                  <a:pt x="82" y="66"/>
                </a:lnTo>
                <a:lnTo>
                  <a:pt x="82" y="66"/>
                </a:lnTo>
                <a:lnTo>
                  <a:pt x="79" y="67"/>
                </a:lnTo>
                <a:lnTo>
                  <a:pt x="79" y="67"/>
                </a:lnTo>
                <a:lnTo>
                  <a:pt x="76" y="67"/>
                </a:lnTo>
                <a:lnTo>
                  <a:pt x="76" y="67"/>
                </a:lnTo>
                <a:lnTo>
                  <a:pt x="76" y="67"/>
                </a:lnTo>
                <a:lnTo>
                  <a:pt x="74" y="69"/>
                </a:lnTo>
                <a:lnTo>
                  <a:pt x="71" y="69"/>
                </a:lnTo>
                <a:lnTo>
                  <a:pt x="71" y="69"/>
                </a:lnTo>
                <a:lnTo>
                  <a:pt x="71" y="69"/>
                </a:lnTo>
                <a:lnTo>
                  <a:pt x="68" y="69"/>
                </a:lnTo>
                <a:lnTo>
                  <a:pt x="68" y="69"/>
                </a:lnTo>
                <a:lnTo>
                  <a:pt x="68" y="69"/>
                </a:lnTo>
                <a:lnTo>
                  <a:pt x="65" y="71"/>
                </a:lnTo>
                <a:lnTo>
                  <a:pt x="62" y="71"/>
                </a:lnTo>
                <a:lnTo>
                  <a:pt x="62" y="71"/>
                </a:lnTo>
                <a:lnTo>
                  <a:pt x="62" y="71"/>
                </a:lnTo>
                <a:lnTo>
                  <a:pt x="59" y="71"/>
                </a:lnTo>
                <a:lnTo>
                  <a:pt x="57" y="71"/>
                </a:lnTo>
                <a:lnTo>
                  <a:pt x="57" y="71"/>
                </a:lnTo>
                <a:lnTo>
                  <a:pt x="57" y="71"/>
                </a:lnTo>
                <a:lnTo>
                  <a:pt x="54" y="71"/>
                </a:lnTo>
                <a:lnTo>
                  <a:pt x="51" y="71"/>
                </a:lnTo>
                <a:lnTo>
                  <a:pt x="51" y="71"/>
                </a:lnTo>
                <a:lnTo>
                  <a:pt x="51" y="71"/>
                </a:lnTo>
                <a:lnTo>
                  <a:pt x="48" y="71"/>
                </a:lnTo>
                <a:lnTo>
                  <a:pt x="48" y="71"/>
                </a:lnTo>
                <a:lnTo>
                  <a:pt x="45" y="69"/>
                </a:lnTo>
                <a:lnTo>
                  <a:pt x="45" y="69"/>
                </a:lnTo>
                <a:lnTo>
                  <a:pt x="43" y="69"/>
                </a:lnTo>
                <a:lnTo>
                  <a:pt x="43" y="69"/>
                </a:lnTo>
                <a:lnTo>
                  <a:pt x="40" y="69"/>
                </a:lnTo>
                <a:lnTo>
                  <a:pt x="40" y="69"/>
                </a:lnTo>
                <a:lnTo>
                  <a:pt x="37" y="69"/>
                </a:lnTo>
                <a:lnTo>
                  <a:pt x="37" y="67"/>
                </a:lnTo>
                <a:lnTo>
                  <a:pt x="34" y="67"/>
                </a:lnTo>
                <a:lnTo>
                  <a:pt x="34" y="67"/>
                </a:lnTo>
                <a:lnTo>
                  <a:pt x="34" y="67"/>
                </a:lnTo>
                <a:lnTo>
                  <a:pt x="31" y="67"/>
                </a:lnTo>
                <a:lnTo>
                  <a:pt x="31" y="66"/>
                </a:lnTo>
                <a:lnTo>
                  <a:pt x="31" y="66"/>
                </a:lnTo>
                <a:lnTo>
                  <a:pt x="28" y="66"/>
                </a:lnTo>
                <a:lnTo>
                  <a:pt x="28" y="66"/>
                </a:lnTo>
                <a:lnTo>
                  <a:pt x="26" y="64"/>
                </a:lnTo>
                <a:lnTo>
                  <a:pt x="26" y="64"/>
                </a:lnTo>
                <a:lnTo>
                  <a:pt x="23" y="64"/>
                </a:lnTo>
                <a:lnTo>
                  <a:pt x="23" y="64"/>
                </a:lnTo>
                <a:lnTo>
                  <a:pt x="23" y="62"/>
                </a:lnTo>
                <a:lnTo>
                  <a:pt x="23" y="62"/>
                </a:lnTo>
                <a:lnTo>
                  <a:pt x="20" y="62"/>
                </a:lnTo>
                <a:lnTo>
                  <a:pt x="20" y="60"/>
                </a:lnTo>
                <a:lnTo>
                  <a:pt x="17" y="60"/>
                </a:lnTo>
                <a:lnTo>
                  <a:pt x="17" y="60"/>
                </a:lnTo>
                <a:lnTo>
                  <a:pt x="17" y="60"/>
                </a:lnTo>
                <a:lnTo>
                  <a:pt x="14" y="58"/>
                </a:lnTo>
                <a:lnTo>
                  <a:pt x="14" y="58"/>
                </a:lnTo>
                <a:lnTo>
                  <a:pt x="14" y="58"/>
                </a:lnTo>
                <a:lnTo>
                  <a:pt x="12" y="56"/>
                </a:lnTo>
                <a:lnTo>
                  <a:pt x="12" y="56"/>
                </a:lnTo>
                <a:lnTo>
                  <a:pt x="12" y="55"/>
                </a:lnTo>
                <a:lnTo>
                  <a:pt x="12" y="55"/>
                </a:lnTo>
                <a:lnTo>
                  <a:pt x="9" y="55"/>
                </a:lnTo>
                <a:lnTo>
                  <a:pt x="9" y="53"/>
                </a:lnTo>
                <a:lnTo>
                  <a:pt x="9" y="53"/>
                </a:lnTo>
                <a:lnTo>
                  <a:pt x="9" y="53"/>
                </a:lnTo>
                <a:lnTo>
                  <a:pt x="6" y="51"/>
                </a:lnTo>
                <a:lnTo>
                  <a:pt x="6" y="49"/>
                </a:lnTo>
                <a:lnTo>
                  <a:pt x="6" y="49"/>
                </a:lnTo>
                <a:lnTo>
                  <a:pt x="6" y="49"/>
                </a:lnTo>
                <a:lnTo>
                  <a:pt x="6" y="47"/>
                </a:lnTo>
                <a:lnTo>
                  <a:pt x="3" y="47"/>
                </a:lnTo>
                <a:lnTo>
                  <a:pt x="3" y="45"/>
                </a:lnTo>
                <a:lnTo>
                  <a:pt x="3" y="45"/>
                </a:lnTo>
                <a:lnTo>
                  <a:pt x="3" y="44"/>
                </a:lnTo>
                <a:lnTo>
                  <a:pt x="3" y="44"/>
                </a:lnTo>
                <a:lnTo>
                  <a:pt x="3" y="42"/>
                </a:lnTo>
                <a:lnTo>
                  <a:pt x="3" y="42"/>
                </a:lnTo>
                <a:lnTo>
                  <a:pt x="3" y="42"/>
                </a:lnTo>
                <a:lnTo>
                  <a:pt x="3" y="40"/>
                </a:lnTo>
                <a:lnTo>
                  <a:pt x="0" y="38"/>
                </a:lnTo>
                <a:lnTo>
                  <a:pt x="0" y="38"/>
                </a:lnTo>
                <a:lnTo>
                  <a:pt x="0" y="38"/>
                </a:lnTo>
                <a:lnTo>
                  <a:pt x="0" y="36"/>
                </a:lnTo>
                <a:lnTo>
                  <a:pt x="0" y="34"/>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0" name="Freeform 374"/>
          <p:cNvSpPr/>
          <p:nvPr/>
        </p:nvSpPr>
        <p:spPr bwMode="auto">
          <a:xfrm>
            <a:off x="5957796" y="3633824"/>
            <a:ext cx="312220" cy="646196"/>
          </a:xfrm>
          <a:custGeom>
            <a:avLst/>
            <a:gdLst/>
            <a:ahLst/>
            <a:cxnLst>
              <a:cxn ang="0">
                <a:pos x="234" y="15"/>
              </a:cxn>
              <a:cxn ang="0">
                <a:pos x="234" y="44"/>
              </a:cxn>
              <a:cxn ang="0">
                <a:pos x="231" y="59"/>
              </a:cxn>
              <a:cxn ang="0">
                <a:pos x="228" y="88"/>
              </a:cxn>
              <a:cxn ang="0">
                <a:pos x="228" y="101"/>
              </a:cxn>
              <a:cxn ang="0">
                <a:pos x="222" y="128"/>
              </a:cxn>
              <a:cxn ang="0">
                <a:pos x="220" y="141"/>
              </a:cxn>
              <a:cxn ang="0">
                <a:pos x="214" y="169"/>
              </a:cxn>
              <a:cxn ang="0">
                <a:pos x="211" y="182"/>
              </a:cxn>
              <a:cxn ang="0">
                <a:pos x="205" y="205"/>
              </a:cxn>
              <a:cxn ang="0">
                <a:pos x="203" y="218"/>
              </a:cxn>
              <a:cxn ang="0">
                <a:pos x="194" y="242"/>
              </a:cxn>
              <a:cxn ang="0">
                <a:pos x="189" y="253"/>
              </a:cxn>
              <a:cxn ang="0">
                <a:pos x="180" y="275"/>
              </a:cxn>
              <a:cxn ang="0">
                <a:pos x="174" y="286"/>
              </a:cxn>
              <a:cxn ang="0">
                <a:pos x="166" y="306"/>
              </a:cxn>
              <a:cxn ang="0">
                <a:pos x="160" y="315"/>
              </a:cxn>
              <a:cxn ang="0">
                <a:pos x="149" y="334"/>
              </a:cxn>
              <a:cxn ang="0">
                <a:pos x="143" y="343"/>
              </a:cxn>
              <a:cxn ang="0">
                <a:pos x="129" y="358"/>
              </a:cxn>
              <a:cxn ang="0">
                <a:pos x="124" y="367"/>
              </a:cxn>
              <a:cxn ang="0">
                <a:pos x="112" y="380"/>
              </a:cxn>
              <a:cxn ang="0">
                <a:pos x="104" y="387"/>
              </a:cxn>
              <a:cxn ang="0">
                <a:pos x="90" y="398"/>
              </a:cxn>
              <a:cxn ang="0">
                <a:pos x="84" y="404"/>
              </a:cxn>
              <a:cxn ang="0">
                <a:pos x="70" y="413"/>
              </a:cxn>
              <a:cxn ang="0">
                <a:pos x="62" y="416"/>
              </a:cxn>
              <a:cxn ang="0">
                <a:pos x="48" y="424"/>
              </a:cxn>
              <a:cxn ang="0">
                <a:pos x="39" y="427"/>
              </a:cxn>
              <a:cxn ang="0">
                <a:pos x="25" y="431"/>
              </a:cxn>
              <a:cxn ang="0">
                <a:pos x="17" y="431"/>
              </a:cxn>
              <a:cxn ang="0">
                <a:pos x="0" y="433"/>
              </a:cxn>
            </a:cxnLst>
            <a:rect l="0" t="0" r="r" b="b"/>
            <a:pathLst>
              <a:path w="234" h="433">
                <a:moveTo>
                  <a:pt x="234" y="0"/>
                </a:moveTo>
                <a:lnTo>
                  <a:pt x="234" y="15"/>
                </a:lnTo>
                <a:lnTo>
                  <a:pt x="234" y="29"/>
                </a:lnTo>
                <a:lnTo>
                  <a:pt x="234" y="44"/>
                </a:lnTo>
                <a:lnTo>
                  <a:pt x="234" y="44"/>
                </a:lnTo>
                <a:lnTo>
                  <a:pt x="231" y="59"/>
                </a:lnTo>
                <a:lnTo>
                  <a:pt x="231" y="73"/>
                </a:lnTo>
                <a:lnTo>
                  <a:pt x="228" y="88"/>
                </a:lnTo>
                <a:lnTo>
                  <a:pt x="228" y="88"/>
                </a:lnTo>
                <a:lnTo>
                  <a:pt x="228" y="101"/>
                </a:lnTo>
                <a:lnTo>
                  <a:pt x="225" y="116"/>
                </a:lnTo>
                <a:lnTo>
                  <a:pt x="222" y="128"/>
                </a:lnTo>
                <a:lnTo>
                  <a:pt x="222" y="128"/>
                </a:lnTo>
                <a:lnTo>
                  <a:pt x="220" y="141"/>
                </a:lnTo>
                <a:lnTo>
                  <a:pt x="220" y="156"/>
                </a:lnTo>
                <a:lnTo>
                  <a:pt x="214" y="169"/>
                </a:lnTo>
                <a:lnTo>
                  <a:pt x="214" y="169"/>
                </a:lnTo>
                <a:lnTo>
                  <a:pt x="211" y="182"/>
                </a:lnTo>
                <a:lnTo>
                  <a:pt x="208" y="194"/>
                </a:lnTo>
                <a:lnTo>
                  <a:pt x="205" y="205"/>
                </a:lnTo>
                <a:lnTo>
                  <a:pt x="205" y="205"/>
                </a:lnTo>
                <a:lnTo>
                  <a:pt x="203" y="218"/>
                </a:lnTo>
                <a:lnTo>
                  <a:pt x="197" y="229"/>
                </a:lnTo>
                <a:lnTo>
                  <a:pt x="194" y="242"/>
                </a:lnTo>
                <a:lnTo>
                  <a:pt x="194" y="242"/>
                </a:lnTo>
                <a:lnTo>
                  <a:pt x="189" y="253"/>
                </a:lnTo>
                <a:lnTo>
                  <a:pt x="186" y="264"/>
                </a:lnTo>
                <a:lnTo>
                  <a:pt x="180" y="275"/>
                </a:lnTo>
                <a:lnTo>
                  <a:pt x="180" y="275"/>
                </a:lnTo>
                <a:lnTo>
                  <a:pt x="174" y="286"/>
                </a:lnTo>
                <a:lnTo>
                  <a:pt x="172" y="295"/>
                </a:lnTo>
                <a:lnTo>
                  <a:pt x="166" y="306"/>
                </a:lnTo>
                <a:lnTo>
                  <a:pt x="166" y="306"/>
                </a:lnTo>
                <a:lnTo>
                  <a:pt x="160" y="315"/>
                </a:lnTo>
                <a:lnTo>
                  <a:pt x="155" y="325"/>
                </a:lnTo>
                <a:lnTo>
                  <a:pt x="149" y="334"/>
                </a:lnTo>
                <a:lnTo>
                  <a:pt x="149" y="334"/>
                </a:lnTo>
                <a:lnTo>
                  <a:pt x="143" y="343"/>
                </a:lnTo>
                <a:lnTo>
                  <a:pt x="138" y="350"/>
                </a:lnTo>
                <a:lnTo>
                  <a:pt x="129" y="358"/>
                </a:lnTo>
                <a:lnTo>
                  <a:pt x="129" y="358"/>
                </a:lnTo>
                <a:lnTo>
                  <a:pt x="124" y="367"/>
                </a:lnTo>
                <a:lnTo>
                  <a:pt x="118" y="374"/>
                </a:lnTo>
                <a:lnTo>
                  <a:pt x="112" y="380"/>
                </a:lnTo>
                <a:lnTo>
                  <a:pt x="112" y="380"/>
                </a:lnTo>
                <a:lnTo>
                  <a:pt x="104" y="387"/>
                </a:lnTo>
                <a:lnTo>
                  <a:pt x="98" y="393"/>
                </a:lnTo>
                <a:lnTo>
                  <a:pt x="90" y="398"/>
                </a:lnTo>
                <a:lnTo>
                  <a:pt x="90" y="398"/>
                </a:lnTo>
                <a:lnTo>
                  <a:pt x="84" y="404"/>
                </a:lnTo>
                <a:lnTo>
                  <a:pt x="76" y="409"/>
                </a:lnTo>
                <a:lnTo>
                  <a:pt x="70" y="413"/>
                </a:lnTo>
                <a:lnTo>
                  <a:pt x="70" y="413"/>
                </a:lnTo>
                <a:lnTo>
                  <a:pt x="62" y="416"/>
                </a:lnTo>
                <a:lnTo>
                  <a:pt x="56" y="420"/>
                </a:lnTo>
                <a:lnTo>
                  <a:pt x="48" y="424"/>
                </a:lnTo>
                <a:lnTo>
                  <a:pt x="48" y="424"/>
                </a:lnTo>
                <a:lnTo>
                  <a:pt x="39" y="427"/>
                </a:lnTo>
                <a:lnTo>
                  <a:pt x="31" y="429"/>
                </a:lnTo>
                <a:lnTo>
                  <a:pt x="25" y="431"/>
                </a:lnTo>
                <a:lnTo>
                  <a:pt x="25" y="431"/>
                </a:lnTo>
                <a:lnTo>
                  <a:pt x="17" y="431"/>
                </a:lnTo>
                <a:lnTo>
                  <a:pt x="8" y="433"/>
                </a:lnTo>
                <a:lnTo>
                  <a:pt x="0" y="433"/>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1" name="Freeform 375"/>
          <p:cNvSpPr/>
          <p:nvPr/>
        </p:nvSpPr>
        <p:spPr bwMode="auto">
          <a:xfrm>
            <a:off x="5957796" y="4280020"/>
            <a:ext cx="74719" cy="23878"/>
          </a:xfrm>
          <a:custGeom>
            <a:avLst/>
            <a:gdLst/>
            <a:ahLst/>
            <a:cxnLst>
              <a:cxn ang="0">
                <a:pos x="0" y="0"/>
              </a:cxn>
              <a:cxn ang="0">
                <a:pos x="56" y="16"/>
              </a:cxn>
              <a:cxn ang="0">
                <a:pos x="56" y="0"/>
              </a:cxn>
              <a:cxn ang="0">
                <a:pos x="0" y="0"/>
              </a:cxn>
            </a:cxnLst>
            <a:rect l="0" t="0" r="r" b="b"/>
            <a:pathLst>
              <a:path w="56" h="16">
                <a:moveTo>
                  <a:pt x="0" y="0"/>
                </a:moveTo>
                <a:lnTo>
                  <a:pt x="56" y="16"/>
                </a:lnTo>
                <a:lnTo>
                  <a:pt x="56"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2" name="Freeform 376"/>
          <p:cNvSpPr/>
          <p:nvPr/>
        </p:nvSpPr>
        <p:spPr bwMode="auto">
          <a:xfrm>
            <a:off x="5957796" y="4253157"/>
            <a:ext cx="74719" cy="26863"/>
          </a:xfrm>
          <a:custGeom>
            <a:avLst/>
            <a:gdLst/>
            <a:ahLst/>
            <a:cxnLst>
              <a:cxn ang="0">
                <a:pos x="0" y="18"/>
              </a:cxn>
              <a:cxn ang="0">
                <a:pos x="56" y="0"/>
              </a:cxn>
              <a:cxn ang="0">
                <a:pos x="56" y="18"/>
              </a:cxn>
              <a:cxn ang="0">
                <a:pos x="0" y="18"/>
              </a:cxn>
            </a:cxnLst>
            <a:rect l="0" t="0" r="r" b="b"/>
            <a:pathLst>
              <a:path w="56" h="18">
                <a:moveTo>
                  <a:pt x="0" y="18"/>
                </a:moveTo>
                <a:lnTo>
                  <a:pt x="56" y="0"/>
                </a:lnTo>
                <a:lnTo>
                  <a:pt x="56"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3" name="Line 377"/>
          <p:cNvSpPr>
            <a:spLocks noChangeShapeType="1"/>
          </p:cNvSpPr>
          <p:nvPr/>
        </p:nvSpPr>
        <p:spPr bwMode="auto">
          <a:xfrm>
            <a:off x="2919655" y="5114255"/>
            <a:ext cx="444446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34" name="Freeform 378"/>
          <p:cNvSpPr/>
          <p:nvPr/>
        </p:nvSpPr>
        <p:spPr bwMode="auto">
          <a:xfrm>
            <a:off x="7292069" y="5090377"/>
            <a:ext cx="72051" cy="23878"/>
          </a:xfrm>
          <a:custGeom>
            <a:avLst/>
            <a:gdLst/>
            <a:ahLst/>
            <a:cxnLst>
              <a:cxn ang="0">
                <a:pos x="54" y="16"/>
              </a:cxn>
              <a:cxn ang="0">
                <a:pos x="0" y="0"/>
              </a:cxn>
              <a:cxn ang="0">
                <a:pos x="0" y="16"/>
              </a:cxn>
              <a:cxn ang="0">
                <a:pos x="54" y="16"/>
              </a:cxn>
            </a:cxnLst>
            <a:rect l="0" t="0" r="r" b="b"/>
            <a:pathLst>
              <a:path w="54" h="16">
                <a:moveTo>
                  <a:pt x="54" y="16"/>
                </a:moveTo>
                <a:lnTo>
                  <a:pt x="0" y="0"/>
                </a:lnTo>
                <a:lnTo>
                  <a:pt x="0" y="16"/>
                </a:lnTo>
                <a:lnTo>
                  <a:pt x="54"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5" name="Freeform 379"/>
          <p:cNvSpPr/>
          <p:nvPr/>
        </p:nvSpPr>
        <p:spPr bwMode="auto">
          <a:xfrm>
            <a:off x="7292069" y="5114255"/>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6" name="Line 380"/>
          <p:cNvSpPr>
            <a:spLocks noChangeShapeType="1"/>
          </p:cNvSpPr>
          <p:nvPr/>
        </p:nvSpPr>
        <p:spPr bwMode="auto">
          <a:xfrm>
            <a:off x="2931664" y="6003708"/>
            <a:ext cx="486476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37" name="Freeform 381"/>
          <p:cNvSpPr/>
          <p:nvPr/>
        </p:nvSpPr>
        <p:spPr bwMode="auto">
          <a:xfrm>
            <a:off x="7720371" y="5976845"/>
            <a:ext cx="76054" cy="26863"/>
          </a:xfrm>
          <a:custGeom>
            <a:avLst/>
            <a:gdLst/>
            <a:ahLst/>
            <a:cxnLst>
              <a:cxn ang="0">
                <a:pos x="57" y="18"/>
              </a:cxn>
              <a:cxn ang="0">
                <a:pos x="0" y="0"/>
              </a:cxn>
              <a:cxn ang="0">
                <a:pos x="0" y="18"/>
              </a:cxn>
              <a:cxn ang="0">
                <a:pos x="57" y="18"/>
              </a:cxn>
            </a:cxnLst>
            <a:rect l="0" t="0" r="r" b="b"/>
            <a:pathLst>
              <a:path w="57" h="18">
                <a:moveTo>
                  <a:pt x="57" y="18"/>
                </a:moveTo>
                <a:lnTo>
                  <a:pt x="0" y="0"/>
                </a:lnTo>
                <a:lnTo>
                  <a:pt x="0" y="18"/>
                </a:lnTo>
                <a:lnTo>
                  <a:pt x="57"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8" name="Freeform 382"/>
          <p:cNvSpPr/>
          <p:nvPr/>
        </p:nvSpPr>
        <p:spPr bwMode="auto">
          <a:xfrm>
            <a:off x="7720371" y="6003708"/>
            <a:ext cx="76054" cy="23878"/>
          </a:xfrm>
          <a:custGeom>
            <a:avLst/>
            <a:gdLst/>
            <a:ahLst/>
            <a:cxnLst>
              <a:cxn ang="0">
                <a:pos x="57" y="0"/>
              </a:cxn>
              <a:cxn ang="0">
                <a:pos x="0" y="16"/>
              </a:cxn>
              <a:cxn ang="0">
                <a:pos x="0" y="0"/>
              </a:cxn>
              <a:cxn ang="0">
                <a:pos x="57" y="0"/>
              </a:cxn>
            </a:cxnLst>
            <a:rect l="0" t="0" r="r" b="b"/>
            <a:pathLst>
              <a:path w="57" h="16">
                <a:moveTo>
                  <a:pt x="57" y="0"/>
                </a:moveTo>
                <a:lnTo>
                  <a:pt x="0" y="16"/>
                </a:lnTo>
                <a:lnTo>
                  <a:pt x="0" y="0"/>
                </a:lnTo>
                <a:lnTo>
                  <a:pt x="5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9" name="Line 383"/>
          <p:cNvSpPr>
            <a:spLocks noChangeShapeType="1"/>
          </p:cNvSpPr>
          <p:nvPr/>
        </p:nvSpPr>
        <p:spPr bwMode="auto">
          <a:xfrm flipH="1">
            <a:off x="2935666" y="5787314"/>
            <a:ext cx="4428454"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0" name="Freeform 384"/>
          <p:cNvSpPr/>
          <p:nvPr/>
        </p:nvSpPr>
        <p:spPr bwMode="auto">
          <a:xfrm>
            <a:off x="2935666" y="5787314"/>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1" name="Freeform 385"/>
          <p:cNvSpPr/>
          <p:nvPr/>
        </p:nvSpPr>
        <p:spPr bwMode="auto">
          <a:xfrm>
            <a:off x="2935666" y="5763436"/>
            <a:ext cx="70716" cy="23878"/>
          </a:xfrm>
          <a:custGeom>
            <a:avLst/>
            <a:gdLst/>
            <a:ahLst/>
            <a:cxnLst>
              <a:cxn ang="0">
                <a:pos x="0" y="16"/>
              </a:cxn>
              <a:cxn ang="0">
                <a:pos x="53" y="0"/>
              </a:cxn>
              <a:cxn ang="0">
                <a:pos x="53" y="16"/>
              </a:cxn>
              <a:cxn ang="0">
                <a:pos x="0" y="16"/>
              </a:cxn>
            </a:cxnLst>
            <a:rect l="0" t="0" r="r" b="b"/>
            <a:pathLst>
              <a:path w="53" h="16">
                <a:moveTo>
                  <a:pt x="0" y="16"/>
                </a:moveTo>
                <a:lnTo>
                  <a:pt x="53" y="0"/>
                </a:lnTo>
                <a:lnTo>
                  <a:pt x="53" y="16"/>
                </a:lnTo>
                <a:lnTo>
                  <a:pt x="0"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2" name="Line 386"/>
          <p:cNvSpPr>
            <a:spLocks noChangeShapeType="1"/>
          </p:cNvSpPr>
          <p:nvPr/>
        </p:nvSpPr>
        <p:spPr bwMode="auto">
          <a:xfrm flipH="1">
            <a:off x="2935666" y="5606738"/>
            <a:ext cx="445780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3" name="Freeform 387"/>
          <p:cNvSpPr/>
          <p:nvPr/>
        </p:nvSpPr>
        <p:spPr bwMode="auto">
          <a:xfrm>
            <a:off x="2935666" y="5606738"/>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4" name="Freeform 388"/>
          <p:cNvSpPr/>
          <p:nvPr/>
        </p:nvSpPr>
        <p:spPr bwMode="auto">
          <a:xfrm>
            <a:off x="2935666" y="5582860"/>
            <a:ext cx="70716" cy="23878"/>
          </a:xfrm>
          <a:custGeom>
            <a:avLst/>
            <a:gdLst/>
            <a:ahLst/>
            <a:cxnLst>
              <a:cxn ang="0">
                <a:pos x="0" y="16"/>
              </a:cxn>
              <a:cxn ang="0">
                <a:pos x="53" y="0"/>
              </a:cxn>
              <a:cxn ang="0">
                <a:pos x="53" y="16"/>
              </a:cxn>
              <a:cxn ang="0">
                <a:pos x="0" y="16"/>
              </a:cxn>
            </a:cxnLst>
            <a:rect l="0" t="0" r="r" b="b"/>
            <a:pathLst>
              <a:path w="53" h="16">
                <a:moveTo>
                  <a:pt x="0" y="16"/>
                </a:moveTo>
                <a:lnTo>
                  <a:pt x="53" y="0"/>
                </a:lnTo>
                <a:lnTo>
                  <a:pt x="53" y="16"/>
                </a:lnTo>
                <a:lnTo>
                  <a:pt x="0"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5" name="Line 389"/>
          <p:cNvSpPr>
            <a:spLocks noChangeShapeType="1"/>
          </p:cNvSpPr>
          <p:nvPr/>
        </p:nvSpPr>
        <p:spPr bwMode="auto">
          <a:xfrm>
            <a:off x="2927661" y="5432130"/>
            <a:ext cx="445513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6" name="Freeform 390"/>
          <p:cNvSpPr/>
          <p:nvPr/>
        </p:nvSpPr>
        <p:spPr bwMode="auto">
          <a:xfrm>
            <a:off x="7310749" y="5403775"/>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7" name="Freeform 391"/>
          <p:cNvSpPr/>
          <p:nvPr/>
        </p:nvSpPr>
        <p:spPr bwMode="auto">
          <a:xfrm>
            <a:off x="7310749" y="5432130"/>
            <a:ext cx="72051" cy="23878"/>
          </a:xfrm>
          <a:custGeom>
            <a:avLst/>
            <a:gdLst/>
            <a:ahLst/>
            <a:cxnLst>
              <a:cxn ang="0">
                <a:pos x="54" y="0"/>
              </a:cxn>
              <a:cxn ang="0">
                <a:pos x="0" y="16"/>
              </a:cxn>
              <a:cxn ang="0">
                <a:pos x="0" y="0"/>
              </a:cxn>
              <a:cxn ang="0">
                <a:pos x="54" y="0"/>
              </a:cxn>
            </a:cxnLst>
            <a:rect l="0" t="0" r="r" b="b"/>
            <a:pathLst>
              <a:path w="54" h="16">
                <a:moveTo>
                  <a:pt x="54" y="0"/>
                </a:moveTo>
                <a:lnTo>
                  <a:pt x="0" y="16"/>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8" name="Line 392"/>
          <p:cNvSpPr>
            <a:spLocks noChangeShapeType="1"/>
          </p:cNvSpPr>
          <p:nvPr/>
        </p:nvSpPr>
        <p:spPr bwMode="auto">
          <a:xfrm>
            <a:off x="2938335" y="5275431"/>
            <a:ext cx="443645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9" name="Freeform 393"/>
          <p:cNvSpPr/>
          <p:nvPr/>
        </p:nvSpPr>
        <p:spPr bwMode="auto">
          <a:xfrm>
            <a:off x="7302743" y="5248569"/>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0" name="Freeform 394"/>
          <p:cNvSpPr/>
          <p:nvPr/>
        </p:nvSpPr>
        <p:spPr bwMode="auto">
          <a:xfrm>
            <a:off x="7302743" y="5275431"/>
            <a:ext cx="72051" cy="25370"/>
          </a:xfrm>
          <a:custGeom>
            <a:avLst/>
            <a:gdLst/>
            <a:ahLst/>
            <a:cxnLst>
              <a:cxn ang="0">
                <a:pos x="54" y="0"/>
              </a:cxn>
              <a:cxn ang="0">
                <a:pos x="0" y="17"/>
              </a:cxn>
              <a:cxn ang="0">
                <a:pos x="0" y="0"/>
              </a:cxn>
              <a:cxn ang="0">
                <a:pos x="54" y="0"/>
              </a:cxn>
            </a:cxnLst>
            <a:rect l="0" t="0" r="r" b="b"/>
            <a:pathLst>
              <a:path w="54" h="17">
                <a:moveTo>
                  <a:pt x="54" y="0"/>
                </a:moveTo>
                <a:lnTo>
                  <a:pt x="0" y="17"/>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1" name="Line 395"/>
          <p:cNvSpPr>
            <a:spLocks noChangeShapeType="1"/>
          </p:cNvSpPr>
          <p:nvPr/>
        </p:nvSpPr>
        <p:spPr bwMode="auto">
          <a:xfrm>
            <a:off x="7528236" y="5108286"/>
            <a:ext cx="25217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2" name="Freeform 396"/>
          <p:cNvSpPr/>
          <p:nvPr/>
        </p:nvSpPr>
        <p:spPr bwMode="auto">
          <a:xfrm>
            <a:off x="7709697" y="5081423"/>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3" name="Freeform 397"/>
          <p:cNvSpPr/>
          <p:nvPr/>
        </p:nvSpPr>
        <p:spPr bwMode="auto">
          <a:xfrm>
            <a:off x="7709697" y="5108286"/>
            <a:ext cx="70716" cy="28355"/>
          </a:xfrm>
          <a:custGeom>
            <a:avLst/>
            <a:gdLst/>
            <a:ahLst/>
            <a:cxnLst>
              <a:cxn ang="0">
                <a:pos x="53" y="0"/>
              </a:cxn>
              <a:cxn ang="0">
                <a:pos x="0" y="19"/>
              </a:cxn>
              <a:cxn ang="0">
                <a:pos x="0" y="0"/>
              </a:cxn>
              <a:cxn ang="0">
                <a:pos x="53" y="0"/>
              </a:cxn>
            </a:cxnLst>
            <a:rect l="0" t="0" r="r" b="b"/>
            <a:pathLst>
              <a:path w="53" h="19">
                <a:moveTo>
                  <a:pt x="53" y="0"/>
                </a:moveTo>
                <a:lnTo>
                  <a:pt x="0" y="19"/>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4" name="Line 398"/>
          <p:cNvSpPr>
            <a:spLocks noChangeShapeType="1"/>
          </p:cNvSpPr>
          <p:nvPr/>
        </p:nvSpPr>
        <p:spPr bwMode="auto">
          <a:xfrm>
            <a:off x="7931186" y="6009678"/>
            <a:ext cx="41362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5" name="Freeform 399"/>
          <p:cNvSpPr/>
          <p:nvPr/>
        </p:nvSpPr>
        <p:spPr bwMode="auto">
          <a:xfrm>
            <a:off x="8270092" y="5984307"/>
            <a:ext cx="74719" cy="25370"/>
          </a:xfrm>
          <a:custGeom>
            <a:avLst/>
            <a:gdLst/>
            <a:ahLst/>
            <a:cxnLst>
              <a:cxn ang="0">
                <a:pos x="56" y="17"/>
              </a:cxn>
              <a:cxn ang="0">
                <a:pos x="0" y="0"/>
              </a:cxn>
              <a:cxn ang="0">
                <a:pos x="0" y="17"/>
              </a:cxn>
              <a:cxn ang="0">
                <a:pos x="56" y="17"/>
              </a:cxn>
            </a:cxnLst>
            <a:rect l="0" t="0" r="r" b="b"/>
            <a:pathLst>
              <a:path w="56" h="17">
                <a:moveTo>
                  <a:pt x="56" y="17"/>
                </a:moveTo>
                <a:lnTo>
                  <a:pt x="0" y="0"/>
                </a:lnTo>
                <a:lnTo>
                  <a:pt x="0" y="17"/>
                </a:lnTo>
                <a:lnTo>
                  <a:pt x="56"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6" name="Freeform 400"/>
          <p:cNvSpPr/>
          <p:nvPr/>
        </p:nvSpPr>
        <p:spPr bwMode="auto">
          <a:xfrm>
            <a:off x="8270092" y="6009678"/>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7" name="Line 401"/>
          <p:cNvSpPr>
            <a:spLocks noChangeShapeType="1"/>
          </p:cNvSpPr>
          <p:nvPr/>
        </p:nvSpPr>
        <p:spPr bwMode="auto">
          <a:xfrm>
            <a:off x="8498252" y="6009678"/>
            <a:ext cx="52703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8" name="Freeform 402"/>
          <p:cNvSpPr/>
          <p:nvPr/>
        </p:nvSpPr>
        <p:spPr bwMode="auto">
          <a:xfrm>
            <a:off x="8953240" y="5984307"/>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9" name="Freeform 403"/>
          <p:cNvSpPr/>
          <p:nvPr/>
        </p:nvSpPr>
        <p:spPr bwMode="auto">
          <a:xfrm>
            <a:off x="8953240" y="6009678"/>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0" name="Freeform 404"/>
          <p:cNvSpPr/>
          <p:nvPr/>
        </p:nvSpPr>
        <p:spPr bwMode="auto">
          <a:xfrm>
            <a:off x="7159976" y="4450150"/>
            <a:ext cx="725845" cy="601425"/>
          </a:xfrm>
          <a:custGeom>
            <a:avLst/>
            <a:gdLst/>
            <a:ahLst/>
            <a:cxnLst>
              <a:cxn ang="0">
                <a:pos x="544" y="388"/>
              </a:cxn>
              <a:cxn ang="0">
                <a:pos x="541" y="361"/>
              </a:cxn>
              <a:cxn ang="0">
                <a:pos x="541" y="348"/>
              </a:cxn>
              <a:cxn ang="0">
                <a:pos x="533" y="320"/>
              </a:cxn>
              <a:cxn ang="0">
                <a:pos x="530" y="308"/>
              </a:cxn>
              <a:cxn ang="0">
                <a:pos x="522" y="282"/>
              </a:cxn>
              <a:cxn ang="0">
                <a:pos x="516" y="269"/>
              </a:cxn>
              <a:cxn ang="0">
                <a:pos x="502" y="245"/>
              </a:cxn>
              <a:cxn ang="0">
                <a:pos x="496" y="234"/>
              </a:cxn>
              <a:cxn ang="0">
                <a:pos x="479" y="210"/>
              </a:cxn>
              <a:cxn ang="0">
                <a:pos x="471" y="199"/>
              </a:cxn>
              <a:cxn ang="0">
                <a:pos x="451" y="177"/>
              </a:cxn>
              <a:cxn ang="0">
                <a:pos x="443" y="166"/>
              </a:cxn>
              <a:cxn ang="0">
                <a:pos x="420" y="146"/>
              </a:cxn>
              <a:cxn ang="0">
                <a:pos x="409" y="135"/>
              </a:cxn>
              <a:cxn ang="0">
                <a:pos x="386" y="117"/>
              </a:cxn>
              <a:cxn ang="0">
                <a:pos x="372" y="108"/>
              </a:cxn>
              <a:cxn ang="0">
                <a:pos x="347" y="91"/>
              </a:cxn>
              <a:cxn ang="0">
                <a:pos x="333" y="84"/>
              </a:cxn>
              <a:cxn ang="0">
                <a:pos x="305" y="67"/>
              </a:cxn>
              <a:cxn ang="0">
                <a:pos x="291" y="60"/>
              </a:cxn>
              <a:cxn ang="0">
                <a:pos x="260" y="47"/>
              </a:cxn>
              <a:cxn ang="0">
                <a:pos x="245" y="42"/>
              </a:cxn>
              <a:cxn ang="0">
                <a:pos x="212" y="31"/>
              </a:cxn>
              <a:cxn ang="0">
                <a:pos x="195" y="25"/>
              </a:cxn>
              <a:cxn ang="0">
                <a:pos x="161" y="18"/>
              </a:cxn>
              <a:cxn ang="0">
                <a:pos x="144" y="12"/>
              </a:cxn>
              <a:cxn ang="0">
                <a:pos x="110" y="7"/>
              </a:cxn>
              <a:cxn ang="0">
                <a:pos x="93" y="5"/>
              </a:cxn>
              <a:cxn ang="0">
                <a:pos x="57" y="1"/>
              </a:cxn>
              <a:cxn ang="0">
                <a:pos x="37" y="0"/>
              </a:cxn>
              <a:cxn ang="0">
                <a:pos x="0" y="0"/>
              </a:cxn>
            </a:cxnLst>
            <a:rect l="0" t="0" r="r" b="b"/>
            <a:pathLst>
              <a:path w="544" h="403">
                <a:moveTo>
                  <a:pt x="544" y="403"/>
                </a:moveTo>
                <a:lnTo>
                  <a:pt x="544" y="388"/>
                </a:lnTo>
                <a:lnTo>
                  <a:pt x="544" y="375"/>
                </a:lnTo>
                <a:lnTo>
                  <a:pt x="541" y="361"/>
                </a:lnTo>
                <a:lnTo>
                  <a:pt x="541" y="361"/>
                </a:lnTo>
                <a:lnTo>
                  <a:pt x="541" y="348"/>
                </a:lnTo>
                <a:lnTo>
                  <a:pt x="539" y="335"/>
                </a:lnTo>
                <a:lnTo>
                  <a:pt x="533" y="320"/>
                </a:lnTo>
                <a:lnTo>
                  <a:pt x="533" y="320"/>
                </a:lnTo>
                <a:lnTo>
                  <a:pt x="530" y="308"/>
                </a:lnTo>
                <a:lnTo>
                  <a:pt x="527" y="295"/>
                </a:lnTo>
                <a:lnTo>
                  <a:pt x="522" y="282"/>
                </a:lnTo>
                <a:lnTo>
                  <a:pt x="522" y="282"/>
                </a:lnTo>
                <a:lnTo>
                  <a:pt x="516" y="269"/>
                </a:lnTo>
                <a:lnTo>
                  <a:pt x="510" y="258"/>
                </a:lnTo>
                <a:lnTo>
                  <a:pt x="502" y="245"/>
                </a:lnTo>
                <a:lnTo>
                  <a:pt x="502" y="245"/>
                </a:lnTo>
                <a:lnTo>
                  <a:pt x="496" y="234"/>
                </a:lnTo>
                <a:lnTo>
                  <a:pt x="488" y="221"/>
                </a:lnTo>
                <a:lnTo>
                  <a:pt x="479" y="210"/>
                </a:lnTo>
                <a:lnTo>
                  <a:pt x="479" y="210"/>
                </a:lnTo>
                <a:lnTo>
                  <a:pt x="471" y="199"/>
                </a:lnTo>
                <a:lnTo>
                  <a:pt x="462" y="188"/>
                </a:lnTo>
                <a:lnTo>
                  <a:pt x="451" y="177"/>
                </a:lnTo>
                <a:lnTo>
                  <a:pt x="451" y="177"/>
                </a:lnTo>
                <a:lnTo>
                  <a:pt x="443" y="166"/>
                </a:lnTo>
                <a:lnTo>
                  <a:pt x="431" y="155"/>
                </a:lnTo>
                <a:lnTo>
                  <a:pt x="420" y="146"/>
                </a:lnTo>
                <a:lnTo>
                  <a:pt x="420" y="146"/>
                </a:lnTo>
                <a:lnTo>
                  <a:pt x="409" y="135"/>
                </a:lnTo>
                <a:lnTo>
                  <a:pt x="398" y="126"/>
                </a:lnTo>
                <a:lnTo>
                  <a:pt x="386" y="117"/>
                </a:lnTo>
                <a:lnTo>
                  <a:pt x="386" y="117"/>
                </a:lnTo>
                <a:lnTo>
                  <a:pt x="372" y="108"/>
                </a:lnTo>
                <a:lnTo>
                  <a:pt x="361" y="100"/>
                </a:lnTo>
                <a:lnTo>
                  <a:pt x="347" y="91"/>
                </a:lnTo>
                <a:lnTo>
                  <a:pt x="347" y="91"/>
                </a:lnTo>
                <a:lnTo>
                  <a:pt x="333" y="84"/>
                </a:lnTo>
                <a:lnTo>
                  <a:pt x="319" y="75"/>
                </a:lnTo>
                <a:lnTo>
                  <a:pt x="305" y="67"/>
                </a:lnTo>
                <a:lnTo>
                  <a:pt x="305" y="67"/>
                </a:lnTo>
                <a:lnTo>
                  <a:pt x="291" y="60"/>
                </a:lnTo>
                <a:lnTo>
                  <a:pt x="276" y="55"/>
                </a:lnTo>
                <a:lnTo>
                  <a:pt x="260" y="47"/>
                </a:lnTo>
                <a:lnTo>
                  <a:pt x="260" y="47"/>
                </a:lnTo>
                <a:lnTo>
                  <a:pt x="245" y="42"/>
                </a:lnTo>
                <a:lnTo>
                  <a:pt x="229" y="36"/>
                </a:lnTo>
                <a:lnTo>
                  <a:pt x="212" y="31"/>
                </a:lnTo>
                <a:lnTo>
                  <a:pt x="212" y="31"/>
                </a:lnTo>
                <a:lnTo>
                  <a:pt x="195" y="25"/>
                </a:lnTo>
                <a:lnTo>
                  <a:pt x="178" y="22"/>
                </a:lnTo>
                <a:lnTo>
                  <a:pt x="161" y="18"/>
                </a:lnTo>
                <a:lnTo>
                  <a:pt x="161" y="18"/>
                </a:lnTo>
                <a:lnTo>
                  <a:pt x="144" y="12"/>
                </a:lnTo>
                <a:lnTo>
                  <a:pt x="127" y="11"/>
                </a:lnTo>
                <a:lnTo>
                  <a:pt x="110" y="7"/>
                </a:lnTo>
                <a:lnTo>
                  <a:pt x="110" y="7"/>
                </a:lnTo>
                <a:lnTo>
                  <a:pt x="93" y="5"/>
                </a:lnTo>
                <a:lnTo>
                  <a:pt x="74" y="3"/>
                </a:lnTo>
                <a:lnTo>
                  <a:pt x="57" y="1"/>
                </a:lnTo>
                <a:lnTo>
                  <a:pt x="57" y="1"/>
                </a:lnTo>
                <a:lnTo>
                  <a:pt x="37" y="0"/>
                </a:lnTo>
                <a:lnTo>
                  <a:pt x="20"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1" name="Freeform 405"/>
          <p:cNvSpPr/>
          <p:nvPr/>
        </p:nvSpPr>
        <p:spPr bwMode="auto">
          <a:xfrm>
            <a:off x="7852464" y="4996358"/>
            <a:ext cx="33357" cy="55218"/>
          </a:xfrm>
          <a:custGeom>
            <a:avLst/>
            <a:gdLst/>
            <a:ahLst/>
            <a:cxnLst>
              <a:cxn ang="0">
                <a:pos x="25" y="37"/>
              </a:cxn>
              <a:cxn ang="0">
                <a:pos x="0" y="0"/>
              </a:cxn>
              <a:cxn ang="0">
                <a:pos x="25" y="0"/>
              </a:cxn>
              <a:cxn ang="0">
                <a:pos x="25" y="37"/>
              </a:cxn>
            </a:cxnLst>
            <a:rect l="0" t="0" r="r" b="b"/>
            <a:pathLst>
              <a:path w="25" h="37">
                <a:moveTo>
                  <a:pt x="25" y="37"/>
                </a:moveTo>
                <a:lnTo>
                  <a:pt x="0" y="0"/>
                </a:lnTo>
                <a:lnTo>
                  <a:pt x="25" y="0"/>
                </a:lnTo>
                <a:lnTo>
                  <a:pt x="25"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2" name="Freeform 406"/>
          <p:cNvSpPr/>
          <p:nvPr/>
        </p:nvSpPr>
        <p:spPr bwMode="auto">
          <a:xfrm>
            <a:off x="7885821" y="4996358"/>
            <a:ext cx="37360" cy="55218"/>
          </a:xfrm>
          <a:custGeom>
            <a:avLst/>
            <a:gdLst/>
            <a:ahLst/>
            <a:cxnLst>
              <a:cxn ang="0">
                <a:pos x="0" y="37"/>
              </a:cxn>
              <a:cxn ang="0">
                <a:pos x="28" y="0"/>
              </a:cxn>
              <a:cxn ang="0">
                <a:pos x="0" y="0"/>
              </a:cxn>
              <a:cxn ang="0">
                <a:pos x="0" y="37"/>
              </a:cxn>
            </a:cxnLst>
            <a:rect l="0" t="0" r="r" b="b"/>
            <a:pathLst>
              <a:path w="28" h="37">
                <a:moveTo>
                  <a:pt x="0" y="37"/>
                </a:moveTo>
                <a:lnTo>
                  <a:pt x="28" y="0"/>
                </a:lnTo>
                <a:lnTo>
                  <a:pt x="0" y="0"/>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3" name="Freeform 407"/>
          <p:cNvSpPr/>
          <p:nvPr/>
        </p:nvSpPr>
        <p:spPr bwMode="auto">
          <a:xfrm>
            <a:off x="7521564" y="5153057"/>
            <a:ext cx="316223" cy="117897"/>
          </a:xfrm>
          <a:custGeom>
            <a:avLst/>
            <a:gdLst/>
            <a:ahLst/>
            <a:cxnLst>
              <a:cxn ang="0">
                <a:pos x="5" y="79"/>
              </a:cxn>
              <a:cxn ang="0">
                <a:pos x="20" y="79"/>
              </a:cxn>
              <a:cxn ang="0">
                <a:pos x="25" y="79"/>
              </a:cxn>
              <a:cxn ang="0">
                <a:pos x="36" y="79"/>
              </a:cxn>
              <a:cxn ang="0">
                <a:pos x="45" y="79"/>
              </a:cxn>
              <a:cxn ang="0">
                <a:pos x="56" y="77"/>
              </a:cxn>
              <a:cxn ang="0">
                <a:pos x="62" y="77"/>
              </a:cxn>
              <a:cxn ang="0">
                <a:pos x="73" y="75"/>
              </a:cxn>
              <a:cxn ang="0">
                <a:pos x="82" y="73"/>
              </a:cxn>
              <a:cxn ang="0">
                <a:pos x="93" y="71"/>
              </a:cxn>
              <a:cxn ang="0">
                <a:pos x="98" y="71"/>
              </a:cxn>
              <a:cxn ang="0">
                <a:pos x="110" y="68"/>
              </a:cxn>
              <a:cxn ang="0">
                <a:pos x="115" y="66"/>
              </a:cxn>
              <a:cxn ang="0">
                <a:pos x="127" y="64"/>
              </a:cxn>
              <a:cxn ang="0">
                <a:pos x="132" y="62"/>
              </a:cxn>
              <a:cxn ang="0">
                <a:pos x="144" y="58"/>
              </a:cxn>
              <a:cxn ang="0">
                <a:pos x="149" y="57"/>
              </a:cxn>
              <a:cxn ang="0">
                <a:pos x="158" y="53"/>
              </a:cxn>
              <a:cxn ang="0">
                <a:pos x="163" y="51"/>
              </a:cxn>
              <a:cxn ang="0">
                <a:pos x="175" y="47"/>
              </a:cxn>
              <a:cxn ang="0">
                <a:pos x="177" y="44"/>
              </a:cxn>
              <a:cxn ang="0">
                <a:pos x="189" y="40"/>
              </a:cxn>
              <a:cxn ang="0">
                <a:pos x="191" y="38"/>
              </a:cxn>
              <a:cxn ang="0">
                <a:pos x="200" y="33"/>
              </a:cxn>
              <a:cxn ang="0">
                <a:pos x="203" y="31"/>
              </a:cxn>
              <a:cxn ang="0">
                <a:pos x="211" y="25"/>
              </a:cxn>
              <a:cxn ang="0">
                <a:pos x="214" y="22"/>
              </a:cxn>
              <a:cxn ang="0">
                <a:pos x="222" y="16"/>
              </a:cxn>
              <a:cxn ang="0">
                <a:pos x="225" y="14"/>
              </a:cxn>
              <a:cxn ang="0">
                <a:pos x="231" y="9"/>
              </a:cxn>
              <a:cxn ang="0">
                <a:pos x="231" y="5"/>
              </a:cxn>
              <a:cxn ang="0">
                <a:pos x="237" y="0"/>
              </a:cxn>
            </a:cxnLst>
            <a:rect l="0" t="0" r="r" b="b"/>
            <a:pathLst>
              <a:path w="237" h="79">
                <a:moveTo>
                  <a:pt x="0" y="79"/>
                </a:moveTo>
                <a:lnTo>
                  <a:pt x="5" y="79"/>
                </a:lnTo>
                <a:lnTo>
                  <a:pt x="14" y="79"/>
                </a:lnTo>
                <a:lnTo>
                  <a:pt x="20" y="79"/>
                </a:lnTo>
                <a:lnTo>
                  <a:pt x="20" y="79"/>
                </a:lnTo>
                <a:lnTo>
                  <a:pt x="25" y="79"/>
                </a:lnTo>
                <a:lnTo>
                  <a:pt x="31" y="79"/>
                </a:lnTo>
                <a:lnTo>
                  <a:pt x="36" y="79"/>
                </a:lnTo>
                <a:lnTo>
                  <a:pt x="36" y="79"/>
                </a:lnTo>
                <a:lnTo>
                  <a:pt x="45" y="79"/>
                </a:lnTo>
                <a:lnTo>
                  <a:pt x="51" y="77"/>
                </a:lnTo>
                <a:lnTo>
                  <a:pt x="56" y="77"/>
                </a:lnTo>
                <a:lnTo>
                  <a:pt x="56" y="77"/>
                </a:lnTo>
                <a:lnTo>
                  <a:pt x="62" y="77"/>
                </a:lnTo>
                <a:lnTo>
                  <a:pt x="67" y="75"/>
                </a:lnTo>
                <a:lnTo>
                  <a:pt x="73" y="75"/>
                </a:lnTo>
                <a:lnTo>
                  <a:pt x="73" y="75"/>
                </a:lnTo>
                <a:lnTo>
                  <a:pt x="82" y="73"/>
                </a:lnTo>
                <a:lnTo>
                  <a:pt x="87" y="73"/>
                </a:lnTo>
                <a:lnTo>
                  <a:pt x="93" y="71"/>
                </a:lnTo>
                <a:lnTo>
                  <a:pt x="93" y="71"/>
                </a:lnTo>
                <a:lnTo>
                  <a:pt x="98" y="71"/>
                </a:lnTo>
                <a:lnTo>
                  <a:pt x="104" y="69"/>
                </a:lnTo>
                <a:lnTo>
                  <a:pt x="110" y="68"/>
                </a:lnTo>
                <a:lnTo>
                  <a:pt x="110" y="68"/>
                </a:lnTo>
                <a:lnTo>
                  <a:pt x="115" y="66"/>
                </a:lnTo>
                <a:lnTo>
                  <a:pt x="121" y="66"/>
                </a:lnTo>
                <a:lnTo>
                  <a:pt x="127" y="64"/>
                </a:lnTo>
                <a:lnTo>
                  <a:pt x="127" y="64"/>
                </a:lnTo>
                <a:lnTo>
                  <a:pt x="132" y="62"/>
                </a:lnTo>
                <a:lnTo>
                  <a:pt x="138" y="60"/>
                </a:lnTo>
                <a:lnTo>
                  <a:pt x="144" y="58"/>
                </a:lnTo>
                <a:lnTo>
                  <a:pt x="144" y="58"/>
                </a:lnTo>
                <a:lnTo>
                  <a:pt x="149" y="57"/>
                </a:lnTo>
                <a:lnTo>
                  <a:pt x="155" y="55"/>
                </a:lnTo>
                <a:lnTo>
                  <a:pt x="158" y="53"/>
                </a:lnTo>
                <a:lnTo>
                  <a:pt x="158" y="53"/>
                </a:lnTo>
                <a:lnTo>
                  <a:pt x="163" y="51"/>
                </a:lnTo>
                <a:lnTo>
                  <a:pt x="169" y="49"/>
                </a:lnTo>
                <a:lnTo>
                  <a:pt x="175" y="47"/>
                </a:lnTo>
                <a:lnTo>
                  <a:pt x="175" y="47"/>
                </a:lnTo>
                <a:lnTo>
                  <a:pt x="177" y="44"/>
                </a:lnTo>
                <a:lnTo>
                  <a:pt x="183" y="42"/>
                </a:lnTo>
                <a:lnTo>
                  <a:pt x="189" y="40"/>
                </a:lnTo>
                <a:lnTo>
                  <a:pt x="189" y="40"/>
                </a:lnTo>
                <a:lnTo>
                  <a:pt x="191" y="38"/>
                </a:lnTo>
                <a:lnTo>
                  <a:pt x="197" y="35"/>
                </a:lnTo>
                <a:lnTo>
                  <a:pt x="200" y="33"/>
                </a:lnTo>
                <a:lnTo>
                  <a:pt x="200" y="33"/>
                </a:lnTo>
                <a:lnTo>
                  <a:pt x="203" y="31"/>
                </a:lnTo>
                <a:lnTo>
                  <a:pt x="208" y="27"/>
                </a:lnTo>
                <a:lnTo>
                  <a:pt x="211" y="25"/>
                </a:lnTo>
                <a:lnTo>
                  <a:pt x="211" y="25"/>
                </a:lnTo>
                <a:lnTo>
                  <a:pt x="214" y="22"/>
                </a:lnTo>
                <a:lnTo>
                  <a:pt x="217" y="20"/>
                </a:lnTo>
                <a:lnTo>
                  <a:pt x="222" y="16"/>
                </a:lnTo>
                <a:lnTo>
                  <a:pt x="222" y="16"/>
                </a:lnTo>
                <a:lnTo>
                  <a:pt x="225" y="14"/>
                </a:lnTo>
                <a:lnTo>
                  <a:pt x="228" y="11"/>
                </a:lnTo>
                <a:lnTo>
                  <a:pt x="231" y="9"/>
                </a:lnTo>
                <a:lnTo>
                  <a:pt x="231" y="9"/>
                </a:lnTo>
                <a:lnTo>
                  <a:pt x="231" y="5"/>
                </a:lnTo>
                <a:lnTo>
                  <a:pt x="234" y="3"/>
                </a:lnTo>
                <a:lnTo>
                  <a:pt x="237"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4" name="Freeform 408"/>
          <p:cNvSpPr/>
          <p:nvPr/>
        </p:nvSpPr>
        <p:spPr bwMode="auto">
          <a:xfrm>
            <a:off x="7773742" y="5153057"/>
            <a:ext cx="64045" cy="49248"/>
          </a:xfrm>
          <a:custGeom>
            <a:avLst/>
            <a:gdLst/>
            <a:ahLst/>
            <a:cxnLst>
              <a:cxn ang="0">
                <a:pos x="48" y="0"/>
              </a:cxn>
              <a:cxn ang="0">
                <a:pos x="0" y="25"/>
              </a:cxn>
              <a:cxn ang="0">
                <a:pos x="25" y="33"/>
              </a:cxn>
              <a:cxn ang="0">
                <a:pos x="48" y="0"/>
              </a:cxn>
            </a:cxnLst>
            <a:rect l="0" t="0" r="r" b="b"/>
            <a:pathLst>
              <a:path w="48" h="33">
                <a:moveTo>
                  <a:pt x="48" y="0"/>
                </a:moveTo>
                <a:lnTo>
                  <a:pt x="0" y="25"/>
                </a:lnTo>
                <a:lnTo>
                  <a:pt x="25" y="33"/>
                </a:lnTo>
                <a:lnTo>
                  <a:pt x="48"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5" name="Freeform 409"/>
          <p:cNvSpPr/>
          <p:nvPr/>
        </p:nvSpPr>
        <p:spPr bwMode="auto">
          <a:xfrm>
            <a:off x="7807099" y="5153057"/>
            <a:ext cx="33357" cy="59695"/>
          </a:xfrm>
          <a:custGeom>
            <a:avLst/>
            <a:gdLst/>
            <a:ahLst/>
            <a:cxnLst>
              <a:cxn ang="0">
                <a:pos x="23" y="0"/>
              </a:cxn>
              <a:cxn ang="0">
                <a:pos x="25" y="40"/>
              </a:cxn>
              <a:cxn ang="0">
                <a:pos x="0" y="33"/>
              </a:cxn>
              <a:cxn ang="0">
                <a:pos x="23" y="0"/>
              </a:cxn>
            </a:cxnLst>
            <a:rect l="0" t="0" r="r" b="b"/>
            <a:pathLst>
              <a:path w="25" h="40">
                <a:moveTo>
                  <a:pt x="23" y="0"/>
                </a:moveTo>
                <a:lnTo>
                  <a:pt x="25" y="40"/>
                </a:lnTo>
                <a:lnTo>
                  <a:pt x="0" y="33"/>
                </a:lnTo>
                <a:lnTo>
                  <a:pt x="2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6" name="Freeform 410"/>
          <p:cNvSpPr/>
          <p:nvPr/>
        </p:nvSpPr>
        <p:spPr bwMode="auto">
          <a:xfrm>
            <a:off x="7525567" y="5163503"/>
            <a:ext cx="353582" cy="626796"/>
          </a:xfrm>
          <a:custGeom>
            <a:avLst/>
            <a:gdLst/>
            <a:ahLst/>
            <a:cxnLst>
              <a:cxn ang="0">
                <a:pos x="265" y="15"/>
              </a:cxn>
              <a:cxn ang="0">
                <a:pos x="262" y="42"/>
              </a:cxn>
              <a:cxn ang="0">
                <a:pos x="262" y="57"/>
              </a:cxn>
              <a:cxn ang="0">
                <a:pos x="259" y="84"/>
              </a:cxn>
              <a:cxn ang="0">
                <a:pos x="256" y="97"/>
              </a:cxn>
              <a:cxn ang="0">
                <a:pos x="250" y="125"/>
              </a:cxn>
              <a:cxn ang="0">
                <a:pos x="248" y="138"/>
              </a:cxn>
              <a:cxn ang="0">
                <a:pos x="242" y="163"/>
              </a:cxn>
              <a:cxn ang="0">
                <a:pos x="239" y="176"/>
              </a:cxn>
              <a:cxn ang="0">
                <a:pos x="231" y="200"/>
              </a:cxn>
              <a:cxn ang="0">
                <a:pos x="228" y="211"/>
              </a:cxn>
              <a:cxn ang="0">
                <a:pos x="217" y="235"/>
              </a:cxn>
              <a:cxn ang="0">
                <a:pos x="214" y="246"/>
              </a:cxn>
              <a:cxn ang="0">
                <a:pos x="203" y="266"/>
              </a:cxn>
              <a:cxn ang="0">
                <a:pos x="197" y="277"/>
              </a:cxn>
              <a:cxn ang="0">
                <a:pos x="186" y="297"/>
              </a:cxn>
              <a:cxn ang="0">
                <a:pos x="180" y="306"/>
              </a:cxn>
              <a:cxn ang="0">
                <a:pos x="166" y="323"/>
              </a:cxn>
              <a:cxn ang="0">
                <a:pos x="160" y="332"/>
              </a:cxn>
              <a:cxn ang="0">
                <a:pos x="146" y="347"/>
              </a:cxn>
              <a:cxn ang="0">
                <a:pos x="141" y="356"/>
              </a:cxn>
              <a:cxn ang="0">
                <a:pos x="124" y="369"/>
              </a:cxn>
              <a:cxn ang="0">
                <a:pos x="118" y="376"/>
              </a:cxn>
              <a:cxn ang="0">
                <a:pos x="101" y="387"/>
              </a:cxn>
              <a:cxn ang="0">
                <a:pos x="93" y="392"/>
              </a:cxn>
              <a:cxn ang="0">
                <a:pos x="79" y="400"/>
              </a:cxn>
              <a:cxn ang="0">
                <a:pos x="70" y="405"/>
              </a:cxn>
              <a:cxn ang="0">
                <a:pos x="53" y="411"/>
              </a:cxn>
              <a:cxn ang="0">
                <a:pos x="42" y="414"/>
              </a:cxn>
              <a:cxn ang="0">
                <a:pos x="25" y="416"/>
              </a:cxn>
              <a:cxn ang="0">
                <a:pos x="17" y="418"/>
              </a:cxn>
              <a:cxn ang="0">
                <a:pos x="0" y="420"/>
              </a:cxn>
            </a:cxnLst>
            <a:rect l="0" t="0" r="r" b="b"/>
            <a:pathLst>
              <a:path w="265" h="420">
                <a:moveTo>
                  <a:pt x="265" y="0"/>
                </a:moveTo>
                <a:lnTo>
                  <a:pt x="265" y="15"/>
                </a:lnTo>
                <a:lnTo>
                  <a:pt x="262" y="29"/>
                </a:lnTo>
                <a:lnTo>
                  <a:pt x="262" y="42"/>
                </a:lnTo>
                <a:lnTo>
                  <a:pt x="262" y="42"/>
                </a:lnTo>
                <a:lnTo>
                  <a:pt x="262" y="57"/>
                </a:lnTo>
                <a:lnTo>
                  <a:pt x="259" y="72"/>
                </a:lnTo>
                <a:lnTo>
                  <a:pt x="259" y="84"/>
                </a:lnTo>
                <a:lnTo>
                  <a:pt x="259" y="84"/>
                </a:lnTo>
                <a:lnTo>
                  <a:pt x="256" y="97"/>
                </a:lnTo>
                <a:lnTo>
                  <a:pt x="253" y="112"/>
                </a:lnTo>
                <a:lnTo>
                  <a:pt x="250" y="125"/>
                </a:lnTo>
                <a:lnTo>
                  <a:pt x="250" y="125"/>
                </a:lnTo>
                <a:lnTo>
                  <a:pt x="248" y="138"/>
                </a:lnTo>
                <a:lnTo>
                  <a:pt x="245" y="150"/>
                </a:lnTo>
                <a:lnTo>
                  <a:pt x="242" y="163"/>
                </a:lnTo>
                <a:lnTo>
                  <a:pt x="242" y="163"/>
                </a:lnTo>
                <a:lnTo>
                  <a:pt x="239" y="176"/>
                </a:lnTo>
                <a:lnTo>
                  <a:pt x="236" y="187"/>
                </a:lnTo>
                <a:lnTo>
                  <a:pt x="231" y="200"/>
                </a:lnTo>
                <a:lnTo>
                  <a:pt x="231" y="200"/>
                </a:lnTo>
                <a:lnTo>
                  <a:pt x="228" y="211"/>
                </a:lnTo>
                <a:lnTo>
                  <a:pt x="222" y="224"/>
                </a:lnTo>
                <a:lnTo>
                  <a:pt x="217" y="235"/>
                </a:lnTo>
                <a:lnTo>
                  <a:pt x="217" y="235"/>
                </a:lnTo>
                <a:lnTo>
                  <a:pt x="214" y="246"/>
                </a:lnTo>
                <a:lnTo>
                  <a:pt x="208" y="257"/>
                </a:lnTo>
                <a:lnTo>
                  <a:pt x="203" y="266"/>
                </a:lnTo>
                <a:lnTo>
                  <a:pt x="203" y="266"/>
                </a:lnTo>
                <a:lnTo>
                  <a:pt x="197" y="277"/>
                </a:lnTo>
                <a:lnTo>
                  <a:pt x="191" y="286"/>
                </a:lnTo>
                <a:lnTo>
                  <a:pt x="186" y="297"/>
                </a:lnTo>
                <a:lnTo>
                  <a:pt x="186" y="297"/>
                </a:lnTo>
                <a:lnTo>
                  <a:pt x="180" y="306"/>
                </a:lnTo>
                <a:lnTo>
                  <a:pt x="174" y="315"/>
                </a:lnTo>
                <a:lnTo>
                  <a:pt x="166" y="323"/>
                </a:lnTo>
                <a:lnTo>
                  <a:pt x="166" y="323"/>
                </a:lnTo>
                <a:lnTo>
                  <a:pt x="160" y="332"/>
                </a:lnTo>
                <a:lnTo>
                  <a:pt x="155" y="339"/>
                </a:lnTo>
                <a:lnTo>
                  <a:pt x="146" y="347"/>
                </a:lnTo>
                <a:lnTo>
                  <a:pt x="146" y="347"/>
                </a:lnTo>
                <a:lnTo>
                  <a:pt x="141" y="356"/>
                </a:lnTo>
                <a:lnTo>
                  <a:pt x="132" y="361"/>
                </a:lnTo>
                <a:lnTo>
                  <a:pt x="124" y="369"/>
                </a:lnTo>
                <a:lnTo>
                  <a:pt x="124" y="369"/>
                </a:lnTo>
                <a:lnTo>
                  <a:pt x="118" y="376"/>
                </a:lnTo>
                <a:lnTo>
                  <a:pt x="110" y="381"/>
                </a:lnTo>
                <a:lnTo>
                  <a:pt x="101" y="387"/>
                </a:lnTo>
                <a:lnTo>
                  <a:pt x="101" y="387"/>
                </a:lnTo>
                <a:lnTo>
                  <a:pt x="93" y="392"/>
                </a:lnTo>
                <a:lnTo>
                  <a:pt x="84" y="396"/>
                </a:lnTo>
                <a:lnTo>
                  <a:pt x="79" y="400"/>
                </a:lnTo>
                <a:lnTo>
                  <a:pt x="79" y="400"/>
                </a:lnTo>
                <a:lnTo>
                  <a:pt x="70" y="405"/>
                </a:lnTo>
                <a:lnTo>
                  <a:pt x="62" y="407"/>
                </a:lnTo>
                <a:lnTo>
                  <a:pt x="53" y="411"/>
                </a:lnTo>
                <a:lnTo>
                  <a:pt x="53" y="411"/>
                </a:lnTo>
                <a:lnTo>
                  <a:pt x="42" y="414"/>
                </a:lnTo>
                <a:lnTo>
                  <a:pt x="33" y="416"/>
                </a:lnTo>
                <a:lnTo>
                  <a:pt x="25" y="416"/>
                </a:lnTo>
                <a:lnTo>
                  <a:pt x="25" y="416"/>
                </a:lnTo>
                <a:lnTo>
                  <a:pt x="17" y="418"/>
                </a:lnTo>
                <a:lnTo>
                  <a:pt x="8" y="420"/>
                </a:lnTo>
                <a:lnTo>
                  <a:pt x="0" y="42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7" name="Freeform 411"/>
          <p:cNvSpPr/>
          <p:nvPr/>
        </p:nvSpPr>
        <p:spPr bwMode="auto">
          <a:xfrm>
            <a:off x="7525567" y="5790299"/>
            <a:ext cx="70716" cy="23878"/>
          </a:xfrm>
          <a:custGeom>
            <a:avLst/>
            <a:gdLst/>
            <a:ahLst/>
            <a:cxnLst>
              <a:cxn ang="0">
                <a:pos x="0" y="0"/>
              </a:cxn>
              <a:cxn ang="0">
                <a:pos x="53" y="16"/>
              </a:cxn>
              <a:cxn ang="0">
                <a:pos x="53" y="0"/>
              </a:cxn>
              <a:cxn ang="0">
                <a:pos x="0" y="0"/>
              </a:cxn>
            </a:cxnLst>
            <a:rect l="0" t="0" r="r" b="b"/>
            <a:pathLst>
              <a:path w="53" h="16">
                <a:moveTo>
                  <a:pt x="0" y="0"/>
                </a:moveTo>
                <a:lnTo>
                  <a:pt x="53" y="16"/>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8" name="Freeform 412"/>
          <p:cNvSpPr/>
          <p:nvPr/>
        </p:nvSpPr>
        <p:spPr bwMode="auto">
          <a:xfrm>
            <a:off x="7525567" y="5763436"/>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9" name="Freeform 413"/>
          <p:cNvSpPr/>
          <p:nvPr/>
        </p:nvSpPr>
        <p:spPr bwMode="auto">
          <a:xfrm>
            <a:off x="7525567" y="5415714"/>
            <a:ext cx="85393" cy="196993"/>
          </a:xfrm>
          <a:custGeom>
            <a:avLst/>
            <a:gdLst/>
            <a:ahLst/>
            <a:cxnLst>
              <a:cxn ang="0">
                <a:pos x="5" y="130"/>
              </a:cxn>
              <a:cxn ang="0">
                <a:pos x="17" y="124"/>
              </a:cxn>
              <a:cxn ang="0">
                <a:pos x="19" y="121"/>
              </a:cxn>
              <a:cxn ang="0">
                <a:pos x="28" y="115"/>
              </a:cxn>
              <a:cxn ang="0">
                <a:pos x="33" y="112"/>
              </a:cxn>
              <a:cxn ang="0">
                <a:pos x="39" y="106"/>
              </a:cxn>
              <a:cxn ang="0">
                <a:pos x="45" y="104"/>
              </a:cxn>
              <a:cxn ang="0">
                <a:pos x="50" y="97"/>
              </a:cxn>
              <a:cxn ang="0">
                <a:pos x="50" y="95"/>
              </a:cxn>
              <a:cxn ang="0">
                <a:pos x="56" y="88"/>
              </a:cxn>
              <a:cxn ang="0">
                <a:pos x="59" y="86"/>
              </a:cxn>
              <a:cxn ang="0">
                <a:pos x="62" y="79"/>
              </a:cxn>
              <a:cxn ang="0">
                <a:pos x="62" y="77"/>
              </a:cxn>
              <a:cxn ang="0">
                <a:pos x="64" y="71"/>
              </a:cxn>
              <a:cxn ang="0">
                <a:pos x="64" y="68"/>
              </a:cxn>
              <a:cxn ang="0">
                <a:pos x="64" y="62"/>
              </a:cxn>
              <a:cxn ang="0">
                <a:pos x="64" y="58"/>
              </a:cxn>
              <a:cxn ang="0">
                <a:pos x="64" y="53"/>
              </a:cxn>
              <a:cxn ang="0">
                <a:pos x="62" y="49"/>
              </a:cxn>
              <a:cxn ang="0">
                <a:pos x="62" y="44"/>
              </a:cxn>
              <a:cxn ang="0">
                <a:pos x="59" y="40"/>
              </a:cxn>
              <a:cxn ang="0">
                <a:pos x="56" y="35"/>
              </a:cxn>
              <a:cxn ang="0">
                <a:pos x="53" y="33"/>
              </a:cxn>
              <a:cxn ang="0">
                <a:pos x="48" y="27"/>
              </a:cxn>
              <a:cxn ang="0">
                <a:pos x="45" y="25"/>
              </a:cxn>
              <a:cxn ang="0">
                <a:pos x="39" y="20"/>
              </a:cxn>
              <a:cxn ang="0">
                <a:pos x="36" y="18"/>
              </a:cxn>
              <a:cxn ang="0">
                <a:pos x="28" y="13"/>
              </a:cxn>
              <a:cxn ang="0">
                <a:pos x="22" y="11"/>
              </a:cxn>
              <a:cxn ang="0">
                <a:pos x="14" y="5"/>
              </a:cxn>
              <a:cxn ang="0">
                <a:pos x="8" y="3"/>
              </a:cxn>
              <a:cxn ang="0">
                <a:pos x="0" y="0"/>
              </a:cxn>
            </a:cxnLst>
            <a:rect l="0" t="0" r="r" b="b"/>
            <a:pathLst>
              <a:path w="64" h="132">
                <a:moveTo>
                  <a:pt x="0" y="132"/>
                </a:moveTo>
                <a:lnTo>
                  <a:pt x="5" y="130"/>
                </a:lnTo>
                <a:lnTo>
                  <a:pt x="11" y="126"/>
                </a:lnTo>
                <a:lnTo>
                  <a:pt x="17" y="124"/>
                </a:lnTo>
                <a:lnTo>
                  <a:pt x="17" y="124"/>
                </a:lnTo>
                <a:lnTo>
                  <a:pt x="19" y="121"/>
                </a:lnTo>
                <a:lnTo>
                  <a:pt x="25" y="119"/>
                </a:lnTo>
                <a:lnTo>
                  <a:pt x="28" y="115"/>
                </a:lnTo>
                <a:lnTo>
                  <a:pt x="28" y="115"/>
                </a:lnTo>
                <a:lnTo>
                  <a:pt x="33" y="112"/>
                </a:lnTo>
                <a:lnTo>
                  <a:pt x="36" y="110"/>
                </a:lnTo>
                <a:lnTo>
                  <a:pt x="39" y="106"/>
                </a:lnTo>
                <a:lnTo>
                  <a:pt x="39" y="106"/>
                </a:lnTo>
                <a:lnTo>
                  <a:pt x="45" y="104"/>
                </a:lnTo>
                <a:lnTo>
                  <a:pt x="48" y="101"/>
                </a:lnTo>
                <a:lnTo>
                  <a:pt x="50" y="97"/>
                </a:lnTo>
                <a:lnTo>
                  <a:pt x="50" y="97"/>
                </a:lnTo>
                <a:lnTo>
                  <a:pt x="50" y="95"/>
                </a:lnTo>
                <a:lnTo>
                  <a:pt x="53" y="91"/>
                </a:lnTo>
                <a:lnTo>
                  <a:pt x="56" y="88"/>
                </a:lnTo>
                <a:lnTo>
                  <a:pt x="56" y="88"/>
                </a:lnTo>
                <a:lnTo>
                  <a:pt x="59" y="86"/>
                </a:lnTo>
                <a:lnTo>
                  <a:pt x="59" y="82"/>
                </a:lnTo>
                <a:lnTo>
                  <a:pt x="62" y="79"/>
                </a:lnTo>
                <a:lnTo>
                  <a:pt x="62" y="79"/>
                </a:lnTo>
                <a:lnTo>
                  <a:pt x="62" y="77"/>
                </a:lnTo>
                <a:lnTo>
                  <a:pt x="64" y="73"/>
                </a:lnTo>
                <a:lnTo>
                  <a:pt x="64" y="71"/>
                </a:lnTo>
                <a:lnTo>
                  <a:pt x="64" y="71"/>
                </a:lnTo>
                <a:lnTo>
                  <a:pt x="64" y="68"/>
                </a:lnTo>
                <a:lnTo>
                  <a:pt x="64" y="64"/>
                </a:lnTo>
                <a:lnTo>
                  <a:pt x="64" y="62"/>
                </a:lnTo>
                <a:lnTo>
                  <a:pt x="64" y="62"/>
                </a:lnTo>
                <a:lnTo>
                  <a:pt x="64" y="58"/>
                </a:lnTo>
                <a:lnTo>
                  <a:pt x="64" y="55"/>
                </a:lnTo>
                <a:lnTo>
                  <a:pt x="64" y="53"/>
                </a:lnTo>
                <a:lnTo>
                  <a:pt x="64" y="53"/>
                </a:lnTo>
                <a:lnTo>
                  <a:pt x="62" y="49"/>
                </a:lnTo>
                <a:lnTo>
                  <a:pt x="62" y="47"/>
                </a:lnTo>
                <a:lnTo>
                  <a:pt x="62" y="44"/>
                </a:lnTo>
                <a:lnTo>
                  <a:pt x="62" y="44"/>
                </a:lnTo>
                <a:lnTo>
                  <a:pt x="59" y="40"/>
                </a:lnTo>
                <a:lnTo>
                  <a:pt x="56" y="38"/>
                </a:lnTo>
                <a:lnTo>
                  <a:pt x="56" y="35"/>
                </a:lnTo>
                <a:lnTo>
                  <a:pt x="56" y="35"/>
                </a:lnTo>
                <a:lnTo>
                  <a:pt x="53" y="33"/>
                </a:lnTo>
                <a:lnTo>
                  <a:pt x="50" y="29"/>
                </a:lnTo>
                <a:lnTo>
                  <a:pt x="48" y="27"/>
                </a:lnTo>
                <a:lnTo>
                  <a:pt x="48" y="27"/>
                </a:lnTo>
                <a:lnTo>
                  <a:pt x="45" y="25"/>
                </a:lnTo>
                <a:lnTo>
                  <a:pt x="42" y="22"/>
                </a:lnTo>
                <a:lnTo>
                  <a:pt x="39" y="20"/>
                </a:lnTo>
                <a:lnTo>
                  <a:pt x="39" y="20"/>
                </a:lnTo>
                <a:lnTo>
                  <a:pt x="36" y="18"/>
                </a:lnTo>
                <a:lnTo>
                  <a:pt x="31" y="14"/>
                </a:lnTo>
                <a:lnTo>
                  <a:pt x="28" y="13"/>
                </a:lnTo>
                <a:lnTo>
                  <a:pt x="28" y="13"/>
                </a:lnTo>
                <a:lnTo>
                  <a:pt x="22" y="11"/>
                </a:lnTo>
                <a:lnTo>
                  <a:pt x="19" y="9"/>
                </a:lnTo>
                <a:lnTo>
                  <a:pt x="14" y="5"/>
                </a:lnTo>
                <a:lnTo>
                  <a:pt x="14" y="5"/>
                </a:lnTo>
                <a:lnTo>
                  <a:pt x="8" y="3"/>
                </a:lnTo>
                <a:lnTo>
                  <a:pt x="5"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0" name="Freeform 414"/>
          <p:cNvSpPr/>
          <p:nvPr/>
        </p:nvSpPr>
        <p:spPr bwMode="auto">
          <a:xfrm>
            <a:off x="7525567" y="5560474"/>
            <a:ext cx="60042" cy="52233"/>
          </a:xfrm>
          <a:custGeom>
            <a:avLst/>
            <a:gdLst/>
            <a:ahLst/>
            <a:cxnLst>
              <a:cxn ang="0">
                <a:pos x="0" y="35"/>
              </a:cxn>
              <a:cxn ang="0">
                <a:pos x="28" y="0"/>
              </a:cxn>
              <a:cxn ang="0">
                <a:pos x="45" y="13"/>
              </a:cxn>
              <a:cxn ang="0">
                <a:pos x="0" y="35"/>
              </a:cxn>
            </a:cxnLst>
            <a:rect l="0" t="0" r="r" b="b"/>
            <a:pathLst>
              <a:path w="45" h="35">
                <a:moveTo>
                  <a:pt x="0" y="35"/>
                </a:moveTo>
                <a:lnTo>
                  <a:pt x="28" y="0"/>
                </a:lnTo>
                <a:lnTo>
                  <a:pt x="45" y="13"/>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1" name="Freeform 415"/>
          <p:cNvSpPr/>
          <p:nvPr/>
        </p:nvSpPr>
        <p:spPr bwMode="auto">
          <a:xfrm>
            <a:off x="7525567" y="5579875"/>
            <a:ext cx="82725" cy="32832"/>
          </a:xfrm>
          <a:custGeom>
            <a:avLst/>
            <a:gdLst/>
            <a:ahLst/>
            <a:cxnLst>
              <a:cxn ang="0">
                <a:pos x="0" y="22"/>
              </a:cxn>
              <a:cxn ang="0">
                <a:pos x="62" y="14"/>
              </a:cxn>
              <a:cxn ang="0">
                <a:pos x="45" y="0"/>
              </a:cxn>
              <a:cxn ang="0">
                <a:pos x="0" y="22"/>
              </a:cxn>
            </a:cxnLst>
            <a:rect l="0" t="0" r="r" b="b"/>
            <a:pathLst>
              <a:path w="62" h="22">
                <a:moveTo>
                  <a:pt x="0" y="22"/>
                </a:moveTo>
                <a:lnTo>
                  <a:pt x="62" y="14"/>
                </a:lnTo>
                <a:lnTo>
                  <a:pt x="45" y="0"/>
                </a:lnTo>
                <a:lnTo>
                  <a:pt x="0" y="22"/>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2" name="Freeform 416"/>
          <p:cNvSpPr/>
          <p:nvPr/>
        </p:nvSpPr>
        <p:spPr bwMode="auto">
          <a:xfrm>
            <a:off x="7916509" y="5106793"/>
            <a:ext cx="484341" cy="847667"/>
          </a:xfrm>
          <a:custGeom>
            <a:avLst/>
            <a:gdLst/>
            <a:ahLst/>
            <a:cxnLst>
              <a:cxn ang="0">
                <a:pos x="363" y="550"/>
              </a:cxn>
              <a:cxn ang="0">
                <a:pos x="363" y="511"/>
              </a:cxn>
              <a:cxn ang="0">
                <a:pos x="360" y="491"/>
              </a:cxn>
              <a:cxn ang="0">
                <a:pos x="358" y="454"/>
              </a:cxn>
              <a:cxn ang="0">
                <a:pos x="355" y="436"/>
              </a:cxn>
              <a:cxn ang="0">
                <a:pos x="349" y="399"/>
              </a:cxn>
              <a:cxn ang="0">
                <a:pos x="343" y="383"/>
              </a:cxn>
              <a:cxn ang="0">
                <a:pos x="335" y="348"/>
              </a:cxn>
              <a:cxn ang="0">
                <a:pos x="332" y="331"/>
              </a:cxn>
              <a:cxn ang="0">
                <a:pos x="321" y="298"/>
              </a:cxn>
              <a:cxn ang="0">
                <a:pos x="315" y="282"/>
              </a:cxn>
              <a:cxn ang="0">
                <a:pos x="301" y="251"/>
              </a:cxn>
              <a:cxn ang="0">
                <a:pos x="296" y="236"/>
              </a:cxn>
              <a:cxn ang="0">
                <a:pos x="281" y="207"/>
              </a:cxn>
              <a:cxn ang="0">
                <a:pos x="273" y="194"/>
              </a:cxn>
              <a:cxn ang="0">
                <a:pos x="259" y="166"/>
              </a:cxn>
              <a:cxn ang="0">
                <a:pos x="250" y="154"/>
              </a:cxn>
              <a:cxn ang="0">
                <a:pos x="231" y="130"/>
              </a:cxn>
              <a:cxn ang="0">
                <a:pos x="222" y="119"/>
              </a:cxn>
              <a:cxn ang="0">
                <a:pos x="203" y="97"/>
              </a:cxn>
              <a:cxn ang="0">
                <a:pos x="194" y="88"/>
              </a:cxn>
              <a:cxn ang="0">
                <a:pos x="174" y="69"/>
              </a:cxn>
              <a:cxn ang="0">
                <a:pos x="163" y="60"/>
              </a:cxn>
              <a:cxn ang="0">
                <a:pos x="143" y="45"/>
              </a:cxn>
              <a:cxn ang="0">
                <a:pos x="132" y="38"/>
              </a:cxn>
              <a:cxn ang="0">
                <a:pos x="110" y="25"/>
              </a:cxn>
              <a:cxn ang="0">
                <a:pos x="98" y="20"/>
              </a:cxn>
              <a:cxn ang="0">
                <a:pos x="73" y="12"/>
              </a:cxn>
              <a:cxn ang="0">
                <a:pos x="62" y="9"/>
              </a:cxn>
              <a:cxn ang="0">
                <a:pos x="39" y="3"/>
              </a:cxn>
              <a:cxn ang="0">
                <a:pos x="25" y="1"/>
              </a:cxn>
              <a:cxn ang="0">
                <a:pos x="0" y="0"/>
              </a:cxn>
            </a:cxnLst>
            <a:rect l="0" t="0" r="r" b="b"/>
            <a:pathLst>
              <a:path w="363" h="568">
                <a:moveTo>
                  <a:pt x="363" y="568"/>
                </a:moveTo>
                <a:lnTo>
                  <a:pt x="363" y="550"/>
                </a:lnTo>
                <a:lnTo>
                  <a:pt x="363" y="529"/>
                </a:lnTo>
                <a:lnTo>
                  <a:pt x="363" y="511"/>
                </a:lnTo>
                <a:lnTo>
                  <a:pt x="363" y="511"/>
                </a:lnTo>
                <a:lnTo>
                  <a:pt x="360" y="491"/>
                </a:lnTo>
                <a:lnTo>
                  <a:pt x="360" y="473"/>
                </a:lnTo>
                <a:lnTo>
                  <a:pt x="358" y="454"/>
                </a:lnTo>
                <a:lnTo>
                  <a:pt x="358" y="454"/>
                </a:lnTo>
                <a:lnTo>
                  <a:pt x="355" y="436"/>
                </a:lnTo>
                <a:lnTo>
                  <a:pt x="352" y="418"/>
                </a:lnTo>
                <a:lnTo>
                  <a:pt x="349" y="399"/>
                </a:lnTo>
                <a:lnTo>
                  <a:pt x="349" y="399"/>
                </a:lnTo>
                <a:lnTo>
                  <a:pt x="343" y="383"/>
                </a:lnTo>
                <a:lnTo>
                  <a:pt x="341" y="364"/>
                </a:lnTo>
                <a:lnTo>
                  <a:pt x="335" y="348"/>
                </a:lnTo>
                <a:lnTo>
                  <a:pt x="335" y="348"/>
                </a:lnTo>
                <a:lnTo>
                  <a:pt x="332" y="331"/>
                </a:lnTo>
                <a:lnTo>
                  <a:pt x="327" y="315"/>
                </a:lnTo>
                <a:lnTo>
                  <a:pt x="321" y="298"/>
                </a:lnTo>
                <a:lnTo>
                  <a:pt x="321" y="298"/>
                </a:lnTo>
                <a:lnTo>
                  <a:pt x="315" y="282"/>
                </a:lnTo>
                <a:lnTo>
                  <a:pt x="310" y="267"/>
                </a:lnTo>
                <a:lnTo>
                  <a:pt x="301" y="251"/>
                </a:lnTo>
                <a:lnTo>
                  <a:pt x="301" y="251"/>
                </a:lnTo>
                <a:lnTo>
                  <a:pt x="296" y="236"/>
                </a:lnTo>
                <a:lnTo>
                  <a:pt x="290" y="221"/>
                </a:lnTo>
                <a:lnTo>
                  <a:pt x="281" y="207"/>
                </a:lnTo>
                <a:lnTo>
                  <a:pt x="281" y="207"/>
                </a:lnTo>
                <a:lnTo>
                  <a:pt x="273" y="194"/>
                </a:lnTo>
                <a:lnTo>
                  <a:pt x="267" y="179"/>
                </a:lnTo>
                <a:lnTo>
                  <a:pt x="259" y="166"/>
                </a:lnTo>
                <a:lnTo>
                  <a:pt x="259" y="166"/>
                </a:lnTo>
                <a:lnTo>
                  <a:pt x="250" y="154"/>
                </a:lnTo>
                <a:lnTo>
                  <a:pt x="242" y="143"/>
                </a:lnTo>
                <a:lnTo>
                  <a:pt x="231" y="130"/>
                </a:lnTo>
                <a:lnTo>
                  <a:pt x="231" y="130"/>
                </a:lnTo>
                <a:lnTo>
                  <a:pt x="222" y="119"/>
                </a:lnTo>
                <a:lnTo>
                  <a:pt x="214" y="108"/>
                </a:lnTo>
                <a:lnTo>
                  <a:pt x="203" y="97"/>
                </a:lnTo>
                <a:lnTo>
                  <a:pt x="203" y="97"/>
                </a:lnTo>
                <a:lnTo>
                  <a:pt x="194" y="88"/>
                </a:lnTo>
                <a:lnTo>
                  <a:pt x="183" y="78"/>
                </a:lnTo>
                <a:lnTo>
                  <a:pt x="174" y="69"/>
                </a:lnTo>
                <a:lnTo>
                  <a:pt x="174" y="69"/>
                </a:lnTo>
                <a:lnTo>
                  <a:pt x="163" y="60"/>
                </a:lnTo>
                <a:lnTo>
                  <a:pt x="152" y="53"/>
                </a:lnTo>
                <a:lnTo>
                  <a:pt x="143" y="45"/>
                </a:lnTo>
                <a:lnTo>
                  <a:pt x="143" y="45"/>
                </a:lnTo>
                <a:lnTo>
                  <a:pt x="132" y="38"/>
                </a:lnTo>
                <a:lnTo>
                  <a:pt x="121" y="31"/>
                </a:lnTo>
                <a:lnTo>
                  <a:pt x="110" y="25"/>
                </a:lnTo>
                <a:lnTo>
                  <a:pt x="110" y="25"/>
                </a:lnTo>
                <a:lnTo>
                  <a:pt x="98" y="20"/>
                </a:lnTo>
                <a:lnTo>
                  <a:pt x="87" y="16"/>
                </a:lnTo>
                <a:lnTo>
                  <a:pt x="73" y="12"/>
                </a:lnTo>
                <a:lnTo>
                  <a:pt x="73" y="12"/>
                </a:lnTo>
                <a:lnTo>
                  <a:pt x="62" y="9"/>
                </a:lnTo>
                <a:lnTo>
                  <a:pt x="50" y="5"/>
                </a:lnTo>
                <a:lnTo>
                  <a:pt x="39" y="3"/>
                </a:lnTo>
                <a:lnTo>
                  <a:pt x="39" y="3"/>
                </a:lnTo>
                <a:lnTo>
                  <a:pt x="25" y="1"/>
                </a:lnTo>
                <a:lnTo>
                  <a:pt x="14"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3" name="Freeform 417"/>
          <p:cNvSpPr/>
          <p:nvPr/>
        </p:nvSpPr>
        <p:spPr bwMode="auto">
          <a:xfrm>
            <a:off x="8367493" y="5902227"/>
            <a:ext cx="33357" cy="52233"/>
          </a:xfrm>
          <a:custGeom>
            <a:avLst/>
            <a:gdLst/>
            <a:ahLst/>
            <a:cxnLst>
              <a:cxn ang="0">
                <a:pos x="25" y="35"/>
              </a:cxn>
              <a:cxn ang="0">
                <a:pos x="0" y="0"/>
              </a:cxn>
              <a:cxn ang="0">
                <a:pos x="25" y="0"/>
              </a:cxn>
              <a:cxn ang="0">
                <a:pos x="25" y="35"/>
              </a:cxn>
            </a:cxnLst>
            <a:rect l="0" t="0" r="r" b="b"/>
            <a:pathLst>
              <a:path w="25" h="35">
                <a:moveTo>
                  <a:pt x="25" y="35"/>
                </a:moveTo>
                <a:lnTo>
                  <a:pt x="0" y="0"/>
                </a:lnTo>
                <a:lnTo>
                  <a:pt x="25" y="0"/>
                </a:lnTo>
                <a:lnTo>
                  <a:pt x="25"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4" name="Freeform 418"/>
          <p:cNvSpPr/>
          <p:nvPr/>
        </p:nvSpPr>
        <p:spPr bwMode="auto">
          <a:xfrm>
            <a:off x="8400850" y="5902227"/>
            <a:ext cx="37360" cy="52233"/>
          </a:xfrm>
          <a:custGeom>
            <a:avLst/>
            <a:gdLst/>
            <a:ahLst/>
            <a:cxnLst>
              <a:cxn ang="0">
                <a:pos x="0" y="35"/>
              </a:cxn>
              <a:cxn ang="0">
                <a:pos x="28" y="0"/>
              </a:cxn>
              <a:cxn ang="0">
                <a:pos x="0" y="0"/>
              </a:cxn>
              <a:cxn ang="0">
                <a:pos x="0" y="35"/>
              </a:cxn>
            </a:cxnLst>
            <a:rect l="0" t="0" r="r" b="b"/>
            <a:pathLst>
              <a:path w="28" h="35">
                <a:moveTo>
                  <a:pt x="0" y="35"/>
                </a:moveTo>
                <a:lnTo>
                  <a:pt x="28"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5" name="Rectangle 419"/>
          <p:cNvSpPr>
            <a:spLocks noChangeArrowheads="1"/>
          </p:cNvSpPr>
          <p:nvPr/>
        </p:nvSpPr>
        <p:spPr bwMode="auto">
          <a:xfrm>
            <a:off x="2973026" y="1834025"/>
            <a:ext cx="62036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LOS/LOF</a:t>
            </a:r>
            <a:endParaRPr lang="en-US" altLang="zh-CN" sz="1200" b="0" dirty="0">
              <a:latin typeface="Huawei Sans" panose="020C0503030203020204" pitchFamily="34" charset="0"/>
            </a:endParaRPr>
          </a:p>
        </p:txBody>
      </p:sp>
      <p:sp>
        <p:nvSpPr>
          <p:cNvPr id="176" name="Rectangle 420"/>
          <p:cNvSpPr>
            <a:spLocks noChangeArrowheads="1"/>
          </p:cNvSpPr>
          <p:nvPr/>
        </p:nvSpPr>
        <p:spPr bwMode="auto">
          <a:xfrm>
            <a:off x="2969023" y="1993708"/>
            <a:ext cx="509755"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RS-TIM</a:t>
            </a:r>
            <a:endParaRPr lang="en-US" altLang="zh-CN" sz="1200" b="0" dirty="0">
              <a:latin typeface="Huawei Sans" panose="020C0503030203020204" pitchFamily="34" charset="0"/>
            </a:endParaRPr>
          </a:p>
        </p:txBody>
      </p:sp>
      <p:sp>
        <p:nvSpPr>
          <p:cNvPr id="177" name="Rectangle 421"/>
          <p:cNvSpPr>
            <a:spLocks noChangeArrowheads="1"/>
          </p:cNvSpPr>
          <p:nvPr/>
        </p:nvSpPr>
        <p:spPr bwMode="auto">
          <a:xfrm>
            <a:off x="2977029" y="2171300"/>
            <a:ext cx="50815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BIP.</a:t>
            </a:r>
            <a:endParaRPr lang="en-US" altLang="zh-CN" sz="1200" b="0" dirty="0">
              <a:latin typeface="Huawei Sans" panose="020C0503030203020204" pitchFamily="34" charset="0"/>
            </a:endParaRPr>
          </a:p>
        </p:txBody>
      </p:sp>
      <p:sp>
        <p:nvSpPr>
          <p:cNvPr id="178" name="Rectangle 422"/>
          <p:cNvSpPr>
            <a:spLocks noChangeArrowheads="1"/>
          </p:cNvSpPr>
          <p:nvPr/>
        </p:nvSpPr>
        <p:spPr bwMode="auto">
          <a:xfrm>
            <a:off x="3444025" y="2378740"/>
            <a:ext cx="511358"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MS-AIS</a:t>
            </a:r>
            <a:endParaRPr lang="en-US" altLang="zh-CN" sz="1200" b="0" dirty="0">
              <a:latin typeface="Huawei Sans" panose="020C0503030203020204" pitchFamily="34" charset="0"/>
            </a:endParaRPr>
          </a:p>
        </p:txBody>
      </p:sp>
      <p:sp>
        <p:nvSpPr>
          <p:cNvPr id="179" name="Rectangle 423"/>
          <p:cNvSpPr>
            <a:spLocks noChangeArrowheads="1"/>
          </p:cNvSpPr>
          <p:nvPr/>
        </p:nvSpPr>
        <p:spPr bwMode="auto">
          <a:xfrm>
            <a:off x="3444025" y="2565286"/>
            <a:ext cx="79348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MS-BIP.</a:t>
            </a:r>
            <a:endParaRPr lang="en-US" altLang="zh-CN" sz="1200" b="0" dirty="0">
              <a:latin typeface="Huawei Sans" panose="020C0503030203020204" pitchFamily="34" charset="0"/>
            </a:endParaRPr>
          </a:p>
        </p:txBody>
      </p:sp>
      <p:sp>
        <p:nvSpPr>
          <p:cNvPr id="180" name="Rectangle 424"/>
          <p:cNvSpPr>
            <a:spLocks noChangeArrowheads="1"/>
          </p:cNvSpPr>
          <p:nvPr/>
        </p:nvSpPr>
        <p:spPr bwMode="auto">
          <a:xfrm>
            <a:off x="3440022" y="2753325"/>
            <a:ext cx="50815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MS-REI</a:t>
            </a:r>
            <a:endParaRPr lang="en-US" altLang="zh-CN" sz="1200" b="0" dirty="0">
              <a:latin typeface="Huawei Sans" panose="020C0503030203020204" pitchFamily="34" charset="0"/>
            </a:endParaRPr>
          </a:p>
        </p:txBody>
      </p:sp>
      <p:sp>
        <p:nvSpPr>
          <p:cNvPr id="181" name="Rectangle 425"/>
          <p:cNvSpPr>
            <a:spLocks noChangeArrowheads="1"/>
          </p:cNvSpPr>
          <p:nvPr/>
        </p:nvSpPr>
        <p:spPr bwMode="auto">
          <a:xfrm>
            <a:off x="3440022" y="2913009"/>
            <a:ext cx="53540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MS-RDI</a:t>
            </a:r>
            <a:endParaRPr lang="en-US" altLang="zh-CN" sz="1200" b="0" dirty="0">
              <a:latin typeface="Huawei Sans" panose="020C0503030203020204" pitchFamily="34" charset="0"/>
            </a:endParaRPr>
          </a:p>
        </p:txBody>
      </p:sp>
      <p:sp>
        <p:nvSpPr>
          <p:cNvPr id="182" name="Rectangle 426"/>
          <p:cNvSpPr>
            <a:spLocks noChangeArrowheads="1"/>
          </p:cNvSpPr>
          <p:nvPr/>
        </p:nvSpPr>
        <p:spPr bwMode="auto">
          <a:xfrm>
            <a:off x="4245923" y="3101047"/>
            <a:ext cx="50013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AU-AIS</a:t>
            </a:r>
            <a:endParaRPr lang="en-US" altLang="zh-CN" sz="1200" b="0" dirty="0">
              <a:latin typeface="Huawei Sans" panose="020C0503030203020204" pitchFamily="34" charset="0"/>
            </a:endParaRPr>
          </a:p>
        </p:txBody>
      </p:sp>
      <p:sp>
        <p:nvSpPr>
          <p:cNvPr id="183" name="Rectangle 427"/>
          <p:cNvSpPr>
            <a:spLocks noChangeArrowheads="1"/>
          </p:cNvSpPr>
          <p:nvPr/>
        </p:nvSpPr>
        <p:spPr bwMode="auto">
          <a:xfrm>
            <a:off x="4248591" y="3235361"/>
            <a:ext cx="561051"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AU-LOP</a:t>
            </a:r>
            <a:endParaRPr lang="en-US" altLang="zh-CN" sz="1200" b="0" dirty="0">
              <a:latin typeface="Huawei Sans" panose="020C0503030203020204" pitchFamily="34" charset="0"/>
            </a:endParaRPr>
          </a:p>
        </p:txBody>
      </p:sp>
      <p:sp>
        <p:nvSpPr>
          <p:cNvPr id="184" name="Rectangle 428"/>
          <p:cNvSpPr>
            <a:spLocks noChangeArrowheads="1"/>
          </p:cNvSpPr>
          <p:nvPr/>
        </p:nvSpPr>
        <p:spPr bwMode="auto">
          <a:xfrm>
            <a:off x="4887153" y="3415937"/>
            <a:ext cx="70051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HP-UNEQ</a:t>
            </a:r>
            <a:endParaRPr lang="en-US" altLang="zh-CN" sz="1200" b="0" dirty="0">
              <a:latin typeface="Huawei Sans" panose="020C0503030203020204" pitchFamily="34" charset="0"/>
            </a:endParaRPr>
          </a:p>
        </p:txBody>
      </p:sp>
      <p:sp>
        <p:nvSpPr>
          <p:cNvPr id="185" name="Rectangle 429"/>
          <p:cNvSpPr>
            <a:spLocks noChangeArrowheads="1"/>
          </p:cNvSpPr>
          <p:nvPr/>
        </p:nvSpPr>
        <p:spPr bwMode="auto">
          <a:xfrm>
            <a:off x="4887153" y="3580098"/>
            <a:ext cx="53860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HP-TIM</a:t>
            </a:r>
            <a:endParaRPr lang="en-US" altLang="zh-CN" sz="1200" b="0" dirty="0">
              <a:latin typeface="Huawei Sans" panose="020C0503030203020204" pitchFamily="34" charset="0"/>
            </a:endParaRPr>
          </a:p>
        </p:txBody>
      </p:sp>
      <p:sp>
        <p:nvSpPr>
          <p:cNvPr id="186" name="Rectangle 430"/>
          <p:cNvSpPr>
            <a:spLocks noChangeArrowheads="1"/>
          </p:cNvSpPr>
          <p:nvPr/>
        </p:nvSpPr>
        <p:spPr bwMode="auto">
          <a:xfrm>
            <a:off x="4887153" y="3771122"/>
            <a:ext cx="83195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HP-BIP.</a:t>
            </a:r>
            <a:endParaRPr lang="en-US" altLang="zh-CN" sz="1200" b="0" dirty="0">
              <a:latin typeface="Huawei Sans" panose="020C0503030203020204" pitchFamily="34" charset="0"/>
            </a:endParaRPr>
          </a:p>
        </p:txBody>
      </p:sp>
      <p:sp>
        <p:nvSpPr>
          <p:cNvPr id="187" name="Rectangle 431"/>
          <p:cNvSpPr>
            <a:spLocks noChangeArrowheads="1"/>
          </p:cNvSpPr>
          <p:nvPr/>
        </p:nvSpPr>
        <p:spPr bwMode="auto">
          <a:xfrm>
            <a:off x="4887153" y="3941252"/>
            <a:ext cx="48891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HP-REI</a:t>
            </a:r>
            <a:endParaRPr lang="en-US" altLang="zh-CN" sz="1200" b="0" dirty="0">
              <a:latin typeface="Huawei Sans" panose="020C0503030203020204" pitchFamily="34" charset="0"/>
            </a:endParaRPr>
          </a:p>
        </p:txBody>
      </p:sp>
      <p:sp>
        <p:nvSpPr>
          <p:cNvPr id="188" name="Rectangle 432"/>
          <p:cNvSpPr>
            <a:spLocks noChangeArrowheads="1"/>
          </p:cNvSpPr>
          <p:nvPr/>
        </p:nvSpPr>
        <p:spPr bwMode="auto">
          <a:xfrm>
            <a:off x="4887153" y="4112875"/>
            <a:ext cx="51616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HP-RDI</a:t>
            </a:r>
            <a:endParaRPr lang="en-US" altLang="zh-CN" sz="1200" b="0" dirty="0">
              <a:latin typeface="Huawei Sans" panose="020C0503030203020204" pitchFamily="34" charset="0"/>
            </a:endParaRPr>
          </a:p>
        </p:txBody>
      </p:sp>
      <p:sp>
        <p:nvSpPr>
          <p:cNvPr id="189" name="Rectangle 433"/>
          <p:cNvSpPr>
            <a:spLocks noChangeArrowheads="1"/>
          </p:cNvSpPr>
          <p:nvPr/>
        </p:nvSpPr>
        <p:spPr bwMode="auto">
          <a:xfrm>
            <a:off x="5713624" y="4309867"/>
            <a:ext cx="485676"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TU-AIS</a:t>
            </a:r>
            <a:endParaRPr lang="en-US" altLang="zh-CN" sz="1200" b="0" dirty="0">
              <a:latin typeface="Huawei Sans" panose="020C0503030203020204" pitchFamily="34" charset="0"/>
            </a:endParaRPr>
          </a:p>
        </p:txBody>
      </p:sp>
      <p:sp>
        <p:nvSpPr>
          <p:cNvPr id="190" name="Rectangle 434"/>
          <p:cNvSpPr>
            <a:spLocks noChangeArrowheads="1"/>
          </p:cNvSpPr>
          <p:nvPr/>
        </p:nvSpPr>
        <p:spPr bwMode="auto">
          <a:xfrm>
            <a:off x="5713624" y="4469551"/>
            <a:ext cx="547052"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TU-LOP</a:t>
            </a:r>
            <a:endParaRPr lang="en-US" altLang="zh-CN" sz="1200" b="0" dirty="0">
              <a:latin typeface="Huawei Sans" panose="020C0503030203020204" pitchFamily="34" charset="0"/>
            </a:endParaRPr>
          </a:p>
        </p:txBody>
      </p:sp>
      <p:sp>
        <p:nvSpPr>
          <p:cNvPr id="191" name="Rectangle 435"/>
          <p:cNvSpPr>
            <a:spLocks noChangeArrowheads="1"/>
          </p:cNvSpPr>
          <p:nvPr/>
        </p:nvSpPr>
        <p:spPr bwMode="auto">
          <a:xfrm>
            <a:off x="4245923" y="3412953"/>
            <a:ext cx="56906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HP-SLM</a:t>
            </a:r>
            <a:endParaRPr lang="en-US" altLang="zh-CN" sz="1200" b="0" dirty="0">
              <a:latin typeface="Huawei Sans" panose="020C0503030203020204" pitchFamily="34" charset="0"/>
            </a:endParaRPr>
          </a:p>
        </p:txBody>
      </p:sp>
      <p:sp>
        <p:nvSpPr>
          <p:cNvPr id="192" name="Rectangle 436"/>
          <p:cNvSpPr>
            <a:spLocks noChangeArrowheads="1"/>
          </p:cNvSpPr>
          <p:nvPr/>
        </p:nvSpPr>
        <p:spPr bwMode="auto">
          <a:xfrm>
            <a:off x="6427460" y="4959049"/>
            <a:ext cx="662041"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LP-UNEQ</a:t>
            </a:r>
            <a:endParaRPr lang="en-US" altLang="zh-CN" sz="1200" b="0" dirty="0">
              <a:latin typeface="Huawei Sans" panose="020C0503030203020204" pitchFamily="34" charset="0"/>
            </a:endParaRPr>
          </a:p>
        </p:txBody>
      </p:sp>
      <p:sp>
        <p:nvSpPr>
          <p:cNvPr id="193" name="Rectangle 437"/>
          <p:cNvSpPr>
            <a:spLocks noChangeArrowheads="1"/>
          </p:cNvSpPr>
          <p:nvPr/>
        </p:nvSpPr>
        <p:spPr bwMode="auto">
          <a:xfrm>
            <a:off x="6431463" y="5117240"/>
            <a:ext cx="50013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LP-TIM</a:t>
            </a:r>
            <a:endParaRPr lang="en-US" altLang="zh-CN" sz="1200" b="0" dirty="0">
              <a:latin typeface="Huawei Sans" panose="020C0503030203020204" pitchFamily="34" charset="0"/>
            </a:endParaRPr>
          </a:p>
        </p:txBody>
      </p:sp>
      <p:sp>
        <p:nvSpPr>
          <p:cNvPr id="194" name="Rectangle 438"/>
          <p:cNvSpPr>
            <a:spLocks noChangeArrowheads="1"/>
          </p:cNvSpPr>
          <p:nvPr/>
        </p:nvSpPr>
        <p:spPr bwMode="auto">
          <a:xfrm>
            <a:off x="6423457" y="5270954"/>
            <a:ext cx="73577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LP-BIP.</a:t>
            </a:r>
            <a:endParaRPr lang="en-US" altLang="zh-CN" sz="1200" b="0" dirty="0">
              <a:latin typeface="Huawei Sans" panose="020C0503030203020204" pitchFamily="34" charset="0"/>
            </a:endParaRPr>
          </a:p>
        </p:txBody>
      </p:sp>
      <p:sp>
        <p:nvSpPr>
          <p:cNvPr id="195" name="Rectangle 439"/>
          <p:cNvSpPr>
            <a:spLocks noChangeArrowheads="1"/>
          </p:cNvSpPr>
          <p:nvPr/>
        </p:nvSpPr>
        <p:spPr bwMode="auto">
          <a:xfrm>
            <a:off x="6423457" y="5445562"/>
            <a:ext cx="45044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LP-REI</a:t>
            </a:r>
            <a:endParaRPr lang="en-US" altLang="zh-CN" sz="1200" b="0" dirty="0">
              <a:latin typeface="Huawei Sans" panose="020C0503030203020204" pitchFamily="34" charset="0"/>
            </a:endParaRPr>
          </a:p>
        </p:txBody>
      </p:sp>
      <p:sp>
        <p:nvSpPr>
          <p:cNvPr id="196" name="Rectangle 440"/>
          <p:cNvSpPr>
            <a:spLocks noChangeArrowheads="1"/>
          </p:cNvSpPr>
          <p:nvPr/>
        </p:nvSpPr>
        <p:spPr bwMode="auto">
          <a:xfrm>
            <a:off x="6435466" y="5623154"/>
            <a:ext cx="477670"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LP-RDI</a:t>
            </a:r>
            <a:endParaRPr lang="en-US" altLang="zh-CN" sz="1200" b="0" dirty="0">
              <a:latin typeface="Huawei Sans" panose="020C0503030203020204" pitchFamily="34" charset="0"/>
            </a:endParaRPr>
          </a:p>
        </p:txBody>
      </p:sp>
      <p:sp>
        <p:nvSpPr>
          <p:cNvPr id="197" name="Rectangle 441"/>
          <p:cNvSpPr>
            <a:spLocks noChangeArrowheads="1"/>
          </p:cNvSpPr>
          <p:nvPr/>
        </p:nvSpPr>
        <p:spPr bwMode="auto">
          <a:xfrm>
            <a:off x="7209344" y="5833578"/>
            <a:ext cx="53059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LP-SLM</a:t>
            </a:r>
            <a:endParaRPr lang="en-US" altLang="zh-CN" sz="1200" b="0" dirty="0">
              <a:latin typeface="Huawei Sans" panose="020C0503030203020204" pitchFamily="34" charset="0"/>
            </a:endParaRPr>
          </a:p>
        </p:txBody>
      </p:sp>
      <p:sp>
        <p:nvSpPr>
          <p:cNvPr id="198" name="Rectangle 442"/>
          <p:cNvSpPr>
            <a:spLocks noChangeArrowheads="1"/>
          </p:cNvSpPr>
          <p:nvPr/>
        </p:nvSpPr>
        <p:spPr bwMode="auto">
          <a:xfrm>
            <a:off x="3889672" y="181462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199" name="Rectangle 443"/>
          <p:cNvSpPr>
            <a:spLocks noChangeArrowheads="1"/>
          </p:cNvSpPr>
          <p:nvPr/>
        </p:nvSpPr>
        <p:spPr bwMode="auto">
          <a:xfrm>
            <a:off x="4611514" y="2025048"/>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0" name="Rectangle 444"/>
          <p:cNvSpPr>
            <a:spLocks noChangeArrowheads="1"/>
          </p:cNvSpPr>
          <p:nvPr/>
        </p:nvSpPr>
        <p:spPr bwMode="auto">
          <a:xfrm>
            <a:off x="4901051" y="241903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1" name="Rectangle 445"/>
          <p:cNvSpPr>
            <a:spLocks noChangeArrowheads="1"/>
          </p:cNvSpPr>
          <p:nvPr/>
        </p:nvSpPr>
        <p:spPr bwMode="auto">
          <a:xfrm>
            <a:off x="5291993" y="2510068"/>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2" name="Rectangle 446"/>
          <p:cNvSpPr>
            <a:spLocks noChangeArrowheads="1"/>
          </p:cNvSpPr>
          <p:nvPr/>
        </p:nvSpPr>
        <p:spPr bwMode="auto">
          <a:xfrm>
            <a:off x="5705618" y="3108509"/>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3" name="Rectangle 447"/>
          <p:cNvSpPr>
            <a:spLocks noChangeArrowheads="1"/>
          </p:cNvSpPr>
          <p:nvPr/>
        </p:nvSpPr>
        <p:spPr bwMode="auto">
          <a:xfrm>
            <a:off x="6472825" y="340101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4" name="Rectangle 448"/>
          <p:cNvSpPr>
            <a:spLocks noChangeArrowheads="1"/>
          </p:cNvSpPr>
          <p:nvPr/>
        </p:nvSpPr>
        <p:spPr bwMode="auto">
          <a:xfrm>
            <a:off x="6897124" y="3672625"/>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5" name="Rectangle 450"/>
          <p:cNvSpPr>
            <a:spLocks noChangeArrowheads="1"/>
          </p:cNvSpPr>
          <p:nvPr/>
        </p:nvSpPr>
        <p:spPr bwMode="auto">
          <a:xfrm>
            <a:off x="7254709" y="4302406"/>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6" name="Rectangle 451"/>
          <p:cNvSpPr>
            <a:spLocks noChangeArrowheads="1"/>
          </p:cNvSpPr>
          <p:nvPr/>
        </p:nvSpPr>
        <p:spPr bwMode="auto">
          <a:xfrm>
            <a:off x="8021917" y="4963526"/>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7" name="Rectangle 452"/>
          <p:cNvSpPr>
            <a:spLocks noChangeArrowheads="1"/>
          </p:cNvSpPr>
          <p:nvPr/>
        </p:nvSpPr>
        <p:spPr bwMode="auto">
          <a:xfrm>
            <a:off x="8408856" y="5300802"/>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8" name="Rectangle 453"/>
          <p:cNvSpPr>
            <a:spLocks noChangeArrowheads="1"/>
          </p:cNvSpPr>
          <p:nvPr/>
        </p:nvSpPr>
        <p:spPr bwMode="auto">
          <a:xfrm>
            <a:off x="8498252" y="5773883"/>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9" name="Rectangle 454"/>
          <p:cNvSpPr>
            <a:spLocks noChangeArrowheads="1"/>
          </p:cNvSpPr>
          <p:nvPr/>
        </p:nvSpPr>
        <p:spPr bwMode="auto">
          <a:xfrm>
            <a:off x="8657031" y="5826116"/>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10" name="Rectangle 455"/>
          <p:cNvSpPr>
            <a:spLocks noChangeArrowheads="1"/>
          </p:cNvSpPr>
          <p:nvPr/>
        </p:nvSpPr>
        <p:spPr bwMode="auto">
          <a:xfrm>
            <a:off x="2559401" y="2013109"/>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(J0)</a:t>
            </a:r>
            <a:endParaRPr lang="en-US" altLang="zh-CN" sz="1200" b="0" dirty="0">
              <a:latin typeface="Huawei Sans" panose="020C0503030203020204" pitchFamily="34" charset="0"/>
            </a:endParaRPr>
          </a:p>
        </p:txBody>
      </p:sp>
      <p:sp>
        <p:nvSpPr>
          <p:cNvPr id="211" name="Rectangle 456"/>
          <p:cNvSpPr>
            <a:spLocks noChangeArrowheads="1"/>
          </p:cNvSpPr>
          <p:nvPr/>
        </p:nvSpPr>
        <p:spPr bwMode="auto">
          <a:xfrm>
            <a:off x="2559401" y="2196671"/>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(B1)</a:t>
            </a:r>
            <a:endParaRPr lang="en-US" altLang="zh-CN" sz="1200" b="0" dirty="0">
              <a:latin typeface="Huawei Sans" panose="020C0503030203020204" pitchFamily="34" charset="0"/>
            </a:endParaRPr>
          </a:p>
        </p:txBody>
      </p:sp>
      <p:sp>
        <p:nvSpPr>
          <p:cNvPr id="212" name="Rectangle 457"/>
          <p:cNvSpPr>
            <a:spLocks noChangeArrowheads="1"/>
          </p:cNvSpPr>
          <p:nvPr/>
        </p:nvSpPr>
        <p:spPr bwMode="auto">
          <a:xfrm>
            <a:off x="2559401" y="2407095"/>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(K2)</a:t>
            </a:r>
            <a:endParaRPr lang="en-US" altLang="zh-CN" sz="1200" b="0" dirty="0">
              <a:latin typeface="Huawei Sans" panose="020C0503030203020204" pitchFamily="34" charset="0"/>
            </a:endParaRPr>
          </a:p>
        </p:txBody>
      </p:sp>
      <p:sp>
        <p:nvSpPr>
          <p:cNvPr id="213" name="Rectangle 458"/>
          <p:cNvSpPr>
            <a:spLocks noChangeArrowheads="1"/>
          </p:cNvSpPr>
          <p:nvPr/>
        </p:nvSpPr>
        <p:spPr bwMode="auto">
          <a:xfrm>
            <a:off x="2559401" y="2604088"/>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(B2)</a:t>
            </a:r>
            <a:endParaRPr lang="en-US" altLang="zh-CN" sz="1200" b="0" dirty="0">
              <a:latin typeface="Huawei Sans" panose="020C0503030203020204" pitchFamily="34" charset="0"/>
            </a:endParaRPr>
          </a:p>
        </p:txBody>
      </p:sp>
      <p:sp>
        <p:nvSpPr>
          <p:cNvPr id="214" name="Rectangle 459"/>
          <p:cNvSpPr>
            <a:spLocks noChangeArrowheads="1"/>
          </p:cNvSpPr>
          <p:nvPr/>
        </p:nvSpPr>
        <p:spPr bwMode="auto">
          <a:xfrm>
            <a:off x="2559401" y="2781680"/>
            <a:ext cx="35747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(M1)</a:t>
            </a:r>
            <a:endParaRPr lang="en-US" altLang="zh-CN" sz="1200" b="0" dirty="0">
              <a:latin typeface="Huawei Sans" panose="020C0503030203020204" pitchFamily="34" charset="0"/>
            </a:endParaRPr>
          </a:p>
        </p:txBody>
      </p:sp>
      <p:sp>
        <p:nvSpPr>
          <p:cNvPr id="215" name="Rectangle 460"/>
          <p:cNvSpPr>
            <a:spLocks noChangeArrowheads="1"/>
          </p:cNvSpPr>
          <p:nvPr/>
        </p:nvSpPr>
        <p:spPr bwMode="auto">
          <a:xfrm>
            <a:off x="2570075" y="2959272"/>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(K2)</a:t>
            </a:r>
            <a:endParaRPr lang="en-US" altLang="zh-CN" sz="1200" b="0" dirty="0">
              <a:latin typeface="Huawei Sans" panose="020C0503030203020204" pitchFamily="34" charset="0"/>
            </a:endParaRPr>
          </a:p>
        </p:txBody>
      </p:sp>
      <p:sp>
        <p:nvSpPr>
          <p:cNvPr id="216" name="Rectangle 461"/>
          <p:cNvSpPr>
            <a:spLocks noChangeArrowheads="1"/>
          </p:cNvSpPr>
          <p:nvPr/>
        </p:nvSpPr>
        <p:spPr bwMode="auto">
          <a:xfrm>
            <a:off x="2578081" y="3651732"/>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(J1)</a:t>
            </a:r>
            <a:endParaRPr lang="en-US" altLang="zh-CN" sz="1200" b="0" dirty="0">
              <a:latin typeface="Huawei Sans" panose="020C0503030203020204" pitchFamily="34" charset="0"/>
            </a:endParaRPr>
          </a:p>
        </p:txBody>
      </p:sp>
      <p:sp>
        <p:nvSpPr>
          <p:cNvPr id="217" name="Rectangle 462"/>
          <p:cNvSpPr>
            <a:spLocks noChangeArrowheads="1"/>
          </p:cNvSpPr>
          <p:nvPr/>
        </p:nvSpPr>
        <p:spPr bwMode="auto">
          <a:xfrm>
            <a:off x="2578081" y="3829324"/>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(B3)</a:t>
            </a:r>
            <a:endParaRPr lang="en-US" altLang="zh-CN" sz="1200" b="0" dirty="0">
              <a:latin typeface="Huawei Sans" panose="020C0503030203020204" pitchFamily="34" charset="0"/>
            </a:endParaRPr>
          </a:p>
        </p:txBody>
      </p:sp>
      <p:sp>
        <p:nvSpPr>
          <p:cNvPr id="218" name="Rectangle 463"/>
          <p:cNvSpPr>
            <a:spLocks noChangeArrowheads="1"/>
          </p:cNvSpPr>
          <p:nvPr/>
        </p:nvSpPr>
        <p:spPr bwMode="auto">
          <a:xfrm>
            <a:off x="2570075" y="4003931"/>
            <a:ext cx="32380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(G1)</a:t>
            </a:r>
            <a:endParaRPr lang="en-US" altLang="zh-CN" sz="1200" b="0" dirty="0">
              <a:latin typeface="Huawei Sans" panose="020C0503030203020204" pitchFamily="34" charset="0"/>
            </a:endParaRPr>
          </a:p>
        </p:txBody>
      </p:sp>
      <p:sp>
        <p:nvSpPr>
          <p:cNvPr id="219" name="Rectangle 464"/>
          <p:cNvSpPr>
            <a:spLocks noChangeArrowheads="1"/>
          </p:cNvSpPr>
          <p:nvPr/>
        </p:nvSpPr>
        <p:spPr bwMode="auto">
          <a:xfrm>
            <a:off x="2570075" y="4177046"/>
            <a:ext cx="32380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(G1)</a:t>
            </a:r>
            <a:endParaRPr lang="en-US" altLang="zh-CN" sz="1200" b="0" dirty="0">
              <a:latin typeface="Huawei Sans" panose="020C0503030203020204" pitchFamily="34" charset="0"/>
            </a:endParaRPr>
          </a:p>
        </p:txBody>
      </p:sp>
      <p:sp>
        <p:nvSpPr>
          <p:cNvPr id="220" name="Rectangle 465"/>
          <p:cNvSpPr>
            <a:spLocks noChangeArrowheads="1"/>
          </p:cNvSpPr>
          <p:nvPr/>
        </p:nvSpPr>
        <p:spPr bwMode="auto">
          <a:xfrm>
            <a:off x="2551396" y="3454739"/>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(C2)</a:t>
            </a:r>
            <a:endParaRPr lang="en-US" altLang="zh-CN" sz="1200" b="0" dirty="0">
              <a:latin typeface="Huawei Sans" panose="020C0503030203020204" pitchFamily="34" charset="0"/>
            </a:endParaRPr>
          </a:p>
        </p:txBody>
      </p:sp>
      <p:sp>
        <p:nvSpPr>
          <p:cNvPr id="221" name="Rectangle 466"/>
          <p:cNvSpPr>
            <a:spLocks noChangeArrowheads="1"/>
          </p:cNvSpPr>
          <p:nvPr/>
        </p:nvSpPr>
        <p:spPr bwMode="auto">
          <a:xfrm>
            <a:off x="2578081" y="500531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2" name="Rectangle 467"/>
          <p:cNvSpPr>
            <a:spLocks noChangeArrowheads="1"/>
          </p:cNvSpPr>
          <p:nvPr/>
        </p:nvSpPr>
        <p:spPr bwMode="auto">
          <a:xfrm>
            <a:off x="2596761" y="5169473"/>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(J2)</a:t>
            </a:r>
            <a:endParaRPr lang="en-US" altLang="zh-CN" sz="1200" b="0" dirty="0">
              <a:latin typeface="Huawei Sans" panose="020C0503030203020204" pitchFamily="34" charset="0"/>
            </a:endParaRPr>
          </a:p>
        </p:txBody>
      </p:sp>
      <p:sp>
        <p:nvSpPr>
          <p:cNvPr id="223" name="Rectangle 468"/>
          <p:cNvSpPr>
            <a:spLocks noChangeArrowheads="1"/>
          </p:cNvSpPr>
          <p:nvPr/>
        </p:nvSpPr>
        <p:spPr bwMode="auto">
          <a:xfrm>
            <a:off x="2578081" y="5661955"/>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4" name="Rectangle 469"/>
          <p:cNvSpPr>
            <a:spLocks noChangeArrowheads="1"/>
          </p:cNvSpPr>
          <p:nvPr/>
        </p:nvSpPr>
        <p:spPr bwMode="auto">
          <a:xfrm>
            <a:off x="2586087" y="532020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5" name="Rectangle 470"/>
          <p:cNvSpPr>
            <a:spLocks noChangeArrowheads="1"/>
          </p:cNvSpPr>
          <p:nvPr/>
        </p:nvSpPr>
        <p:spPr bwMode="auto">
          <a:xfrm>
            <a:off x="2578081" y="5493317"/>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6" name="Rectangle 471"/>
          <p:cNvSpPr>
            <a:spLocks noChangeArrowheads="1"/>
          </p:cNvSpPr>
          <p:nvPr/>
        </p:nvSpPr>
        <p:spPr bwMode="auto">
          <a:xfrm>
            <a:off x="2572744" y="587387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7" name="Line 472"/>
          <p:cNvSpPr>
            <a:spLocks noChangeShapeType="1"/>
          </p:cNvSpPr>
          <p:nvPr/>
        </p:nvSpPr>
        <p:spPr bwMode="auto">
          <a:xfrm>
            <a:off x="4179209" y="1437054"/>
            <a:ext cx="1334" cy="4642765"/>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28" name="Line 473"/>
          <p:cNvSpPr>
            <a:spLocks noChangeShapeType="1"/>
          </p:cNvSpPr>
          <p:nvPr/>
        </p:nvSpPr>
        <p:spPr bwMode="auto">
          <a:xfrm>
            <a:off x="5660253" y="1443023"/>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29" name="Rectangle 474"/>
          <p:cNvSpPr>
            <a:spLocks noChangeArrowheads="1"/>
          </p:cNvSpPr>
          <p:nvPr/>
        </p:nvSpPr>
        <p:spPr bwMode="auto">
          <a:xfrm>
            <a:off x="3262563" y="1545997"/>
            <a:ext cx="305549"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RST</a:t>
            </a:r>
            <a:endParaRPr lang="en-US" altLang="zh-CN" sz="1400" b="1" dirty="0">
              <a:latin typeface="Huawei Sans" panose="020C0503030203020204" pitchFamily="34" charset="0"/>
            </a:endParaRPr>
          </a:p>
        </p:txBody>
      </p:sp>
      <p:sp>
        <p:nvSpPr>
          <p:cNvPr id="230" name="Rectangle 475"/>
          <p:cNvSpPr>
            <a:spLocks noChangeArrowheads="1"/>
          </p:cNvSpPr>
          <p:nvPr/>
        </p:nvSpPr>
        <p:spPr bwMode="auto">
          <a:xfrm>
            <a:off x="6574230" y="1543012"/>
            <a:ext cx="356251"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HPA</a:t>
            </a:r>
            <a:endParaRPr lang="en-US" altLang="zh-CN" sz="1400" b="1" dirty="0">
              <a:latin typeface="Huawei Sans" panose="020C0503030203020204" pitchFamily="34" charset="0"/>
            </a:endParaRPr>
          </a:p>
        </p:txBody>
      </p:sp>
      <p:sp>
        <p:nvSpPr>
          <p:cNvPr id="231" name="Rectangle 476"/>
          <p:cNvSpPr>
            <a:spLocks noChangeArrowheads="1"/>
          </p:cNvSpPr>
          <p:nvPr/>
        </p:nvSpPr>
        <p:spPr bwMode="auto">
          <a:xfrm>
            <a:off x="7424162" y="1543012"/>
            <a:ext cx="294874"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LPT</a:t>
            </a:r>
            <a:endParaRPr lang="en-US" altLang="zh-CN" sz="1400" b="1" dirty="0">
              <a:latin typeface="Huawei Sans" panose="020C0503030203020204" pitchFamily="34" charset="0"/>
            </a:endParaRPr>
          </a:p>
        </p:txBody>
      </p:sp>
      <p:sp>
        <p:nvSpPr>
          <p:cNvPr id="232" name="Freeform 477"/>
          <p:cNvSpPr/>
          <p:nvPr/>
        </p:nvSpPr>
        <p:spPr bwMode="auto">
          <a:xfrm>
            <a:off x="8076622" y="2367157"/>
            <a:ext cx="146770" cy="98496"/>
          </a:xfrm>
          <a:custGeom>
            <a:avLst/>
            <a:gdLst/>
            <a:ahLst/>
            <a:cxnLst>
              <a:cxn ang="0">
                <a:pos x="0" y="29"/>
              </a:cxn>
              <a:cxn ang="0">
                <a:pos x="3" y="26"/>
              </a:cxn>
              <a:cxn ang="0">
                <a:pos x="3" y="22"/>
              </a:cxn>
              <a:cxn ang="0">
                <a:pos x="6" y="18"/>
              </a:cxn>
              <a:cxn ang="0">
                <a:pos x="9" y="15"/>
              </a:cxn>
              <a:cxn ang="0">
                <a:pos x="15" y="11"/>
              </a:cxn>
              <a:cxn ang="0">
                <a:pos x="20" y="9"/>
              </a:cxn>
              <a:cxn ang="0">
                <a:pos x="26" y="5"/>
              </a:cxn>
              <a:cxn ang="0">
                <a:pos x="29" y="4"/>
              </a:cxn>
              <a:cxn ang="0">
                <a:pos x="34" y="2"/>
              </a:cxn>
              <a:cxn ang="0">
                <a:pos x="43" y="2"/>
              </a:cxn>
              <a:cxn ang="0">
                <a:pos x="48" y="0"/>
              </a:cxn>
              <a:cxn ang="0">
                <a:pos x="54" y="0"/>
              </a:cxn>
              <a:cxn ang="0">
                <a:pos x="62" y="0"/>
              </a:cxn>
              <a:cxn ang="0">
                <a:pos x="68" y="2"/>
              </a:cxn>
              <a:cxn ang="0">
                <a:pos x="77" y="4"/>
              </a:cxn>
              <a:cxn ang="0">
                <a:pos x="79" y="4"/>
              </a:cxn>
              <a:cxn ang="0">
                <a:pos x="88" y="7"/>
              </a:cxn>
              <a:cxn ang="0">
                <a:pos x="91" y="9"/>
              </a:cxn>
              <a:cxn ang="0">
                <a:pos x="96" y="13"/>
              </a:cxn>
              <a:cxn ang="0">
                <a:pos x="99" y="15"/>
              </a:cxn>
              <a:cxn ang="0">
                <a:pos x="102" y="18"/>
              </a:cxn>
              <a:cxn ang="0">
                <a:pos x="105" y="22"/>
              </a:cxn>
              <a:cxn ang="0">
                <a:pos x="108" y="26"/>
              </a:cxn>
              <a:cxn ang="0">
                <a:pos x="108" y="29"/>
              </a:cxn>
              <a:cxn ang="0">
                <a:pos x="110" y="35"/>
              </a:cxn>
              <a:cxn ang="0">
                <a:pos x="108" y="38"/>
              </a:cxn>
              <a:cxn ang="0">
                <a:pos x="108" y="42"/>
              </a:cxn>
              <a:cxn ang="0">
                <a:pos x="105" y="46"/>
              </a:cxn>
              <a:cxn ang="0">
                <a:pos x="102" y="49"/>
              </a:cxn>
              <a:cxn ang="0">
                <a:pos x="96" y="53"/>
              </a:cxn>
              <a:cxn ang="0">
                <a:pos x="93" y="57"/>
              </a:cxn>
              <a:cxn ang="0">
                <a:pos x="88" y="59"/>
              </a:cxn>
              <a:cxn ang="0">
                <a:pos x="82" y="60"/>
              </a:cxn>
              <a:cxn ang="0">
                <a:pos x="77" y="62"/>
              </a:cxn>
              <a:cxn ang="0">
                <a:pos x="71" y="64"/>
              </a:cxn>
              <a:cxn ang="0">
                <a:pos x="65" y="66"/>
              </a:cxn>
              <a:cxn ang="0">
                <a:pos x="60" y="66"/>
              </a:cxn>
              <a:cxn ang="0">
                <a:pos x="51" y="66"/>
              </a:cxn>
              <a:cxn ang="0">
                <a:pos x="43" y="66"/>
              </a:cxn>
              <a:cxn ang="0">
                <a:pos x="40" y="64"/>
              </a:cxn>
              <a:cxn ang="0">
                <a:pos x="31" y="62"/>
              </a:cxn>
              <a:cxn ang="0">
                <a:pos x="26" y="60"/>
              </a:cxn>
              <a:cxn ang="0">
                <a:pos x="20" y="59"/>
              </a:cxn>
              <a:cxn ang="0">
                <a:pos x="17" y="57"/>
              </a:cxn>
              <a:cxn ang="0">
                <a:pos x="12" y="53"/>
              </a:cxn>
              <a:cxn ang="0">
                <a:pos x="9" y="49"/>
              </a:cxn>
              <a:cxn ang="0">
                <a:pos x="6" y="46"/>
              </a:cxn>
              <a:cxn ang="0">
                <a:pos x="3" y="42"/>
              </a:cxn>
              <a:cxn ang="0">
                <a:pos x="0" y="38"/>
              </a:cxn>
              <a:cxn ang="0">
                <a:pos x="0" y="35"/>
              </a:cxn>
            </a:cxnLst>
            <a:rect l="0" t="0" r="r" b="b"/>
            <a:pathLst>
              <a:path w="110" h="66">
                <a:moveTo>
                  <a:pt x="0" y="33"/>
                </a:moveTo>
                <a:lnTo>
                  <a:pt x="0" y="31"/>
                </a:lnTo>
                <a:lnTo>
                  <a:pt x="0" y="31"/>
                </a:lnTo>
                <a:lnTo>
                  <a:pt x="0" y="29"/>
                </a:lnTo>
                <a:lnTo>
                  <a:pt x="0" y="29"/>
                </a:lnTo>
                <a:lnTo>
                  <a:pt x="0" y="29"/>
                </a:lnTo>
                <a:lnTo>
                  <a:pt x="0" y="27"/>
                </a:lnTo>
                <a:lnTo>
                  <a:pt x="0" y="26"/>
                </a:lnTo>
                <a:lnTo>
                  <a:pt x="0" y="26"/>
                </a:lnTo>
                <a:lnTo>
                  <a:pt x="3" y="26"/>
                </a:lnTo>
                <a:lnTo>
                  <a:pt x="3" y="24"/>
                </a:lnTo>
                <a:lnTo>
                  <a:pt x="3" y="24"/>
                </a:lnTo>
                <a:lnTo>
                  <a:pt x="3" y="24"/>
                </a:lnTo>
                <a:lnTo>
                  <a:pt x="3" y="22"/>
                </a:lnTo>
                <a:lnTo>
                  <a:pt x="3" y="22"/>
                </a:lnTo>
                <a:lnTo>
                  <a:pt x="6" y="20"/>
                </a:lnTo>
                <a:lnTo>
                  <a:pt x="6" y="20"/>
                </a:lnTo>
                <a:lnTo>
                  <a:pt x="6" y="20"/>
                </a:lnTo>
                <a:lnTo>
                  <a:pt x="6" y="18"/>
                </a:lnTo>
                <a:lnTo>
                  <a:pt x="6" y="18"/>
                </a:lnTo>
                <a:lnTo>
                  <a:pt x="6" y="18"/>
                </a:lnTo>
                <a:lnTo>
                  <a:pt x="9" y="16"/>
                </a:lnTo>
                <a:lnTo>
                  <a:pt x="9" y="16"/>
                </a:lnTo>
                <a:lnTo>
                  <a:pt x="9" y="15"/>
                </a:lnTo>
                <a:lnTo>
                  <a:pt x="9" y="15"/>
                </a:lnTo>
                <a:lnTo>
                  <a:pt x="12" y="15"/>
                </a:lnTo>
                <a:lnTo>
                  <a:pt x="12" y="13"/>
                </a:lnTo>
                <a:lnTo>
                  <a:pt x="12" y="13"/>
                </a:lnTo>
                <a:lnTo>
                  <a:pt x="12" y="13"/>
                </a:lnTo>
                <a:lnTo>
                  <a:pt x="15" y="11"/>
                </a:lnTo>
                <a:lnTo>
                  <a:pt x="15" y="11"/>
                </a:lnTo>
                <a:lnTo>
                  <a:pt x="17" y="9"/>
                </a:lnTo>
                <a:lnTo>
                  <a:pt x="17" y="9"/>
                </a:lnTo>
                <a:lnTo>
                  <a:pt x="17" y="9"/>
                </a:lnTo>
                <a:lnTo>
                  <a:pt x="20" y="9"/>
                </a:lnTo>
                <a:lnTo>
                  <a:pt x="20" y="7"/>
                </a:lnTo>
                <a:lnTo>
                  <a:pt x="20" y="7"/>
                </a:lnTo>
                <a:lnTo>
                  <a:pt x="23" y="7"/>
                </a:lnTo>
                <a:lnTo>
                  <a:pt x="23" y="7"/>
                </a:lnTo>
                <a:lnTo>
                  <a:pt x="26" y="5"/>
                </a:lnTo>
                <a:lnTo>
                  <a:pt x="26" y="5"/>
                </a:lnTo>
                <a:lnTo>
                  <a:pt x="26" y="5"/>
                </a:lnTo>
                <a:lnTo>
                  <a:pt x="29" y="5"/>
                </a:lnTo>
                <a:lnTo>
                  <a:pt x="29" y="4"/>
                </a:lnTo>
                <a:lnTo>
                  <a:pt x="29" y="4"/>
                </a:lnTo>
                <a:lnTo>
                  <a:pt x="31" y="4"/>
                </a:lnTo>
                <a:lnTo>
                  <a:pt x="31" y="4"/>
                </a:lnTo>
                <a:lnTo>
                  <a:pt x="34" y="4"/>
                </a:lnTo>
                <a:lnTo>
                  <a:pt x="34" y="4"/>
                </a:lnTo>
                <a:lnTo>
                  <a:pt x="34" y="2"/>
                </a:lnTo>
                <a:lnTo>
                  <a:pt x="37" y="2"/>
                </a:lnTo>
                <a:lnTo>
                  <a:pt x="40" y="2"/>
                </a:lnTo>
                <a:lnTo>
                  <a:pt x="40" y="2"/>
                </a:lnTo>
                <a:lnTo>
                  <a:pt x="40" y="2"/>
                </a:lnTo>
                <a:lnTo>
                  <a:pt x="43" y="2"/>
                </a:lnTo>
                <a:lnTo>
                  <a:pt x="43" y="2"/>
                </a:lnTo>
                <a:lnTo>
                  <a:pt x="43" y="2"/>
                </a:lnTo>
                <a:lnTo>
                  <a:pt x="46" y="0"/>
                </a:lnTo>
                <a:lnTo>
                  <a:pt x="48" y="0"/>
                </a:lnTo>
                <a:lnTo>
                  <a:pt x="48" y="0"/>
                </a:lnTo>
                <a:lnTo>
                  <a:pt x="48" y="0"/>
                </a:lnTo>
                <a:lnTo>
                  <a:pt x="51" y="0"/>
                </a:lnTo>
                <a:lnTo>
                  <a:pt x="54" y="0"/>
                </a:lnTo>
                <a:lnTo>
                  <a:pt x="54" y="0"/>
                </a:lnTo>
                <a:lnTo>
                  <a:pt x="54" y="0"/>
                </a:lnTo>
                <a:lnTo>
                  <a:pt x="57" y="0"/>
                </a:lnTo>
                <a:lnTo>
                  <a:pt x="60" y="0"/>
                </a:lnTo>
                <a:lnTo>
                  <a:pt x="60" y="0"/>
                </a:lnTo>
                <a:lnTo>
                  <a:pt x="60" y="0"/>
                </a:lnTo>
                <a:lnTo>
                  <a:pt x="62" y="0"/>
                </a:lnTo>
                <a:lnTo>
                  <a:pt x="65" y="0"/>
                </a:lnTo>
                <a:lnTo>
                  <a:pt x="65" y="2"/>
                </a:lnTo>
                <a:lnTo>
                  <a:pt x="65" y="2"/>
                </a:lnTo>
                <a:lnTo>
                  <a:pt x="68" y="2"/>
                </a:lnTo>
                <a:lnTo>
                  <a:pt x="68" y="2"/>
                </a:lnTo>
                <a:lnTo>
                  <a:pt x="71" y="2"/>
                </a:lnTo>
                <a:lnTo>
                  <a:pt x="71" y="2"/>
                </a:lnTo>
                <a:lnTo>
                  <a:pt x="74" y="2"/>
                </a:lnTo>
                <a:lnTo>
                  <a:pt x="74" y="2"/>
                </a:lnTo>
                <a:lnTo>
                  <a:pt x="77" y="4"/>
                </a:lnTo>
                <a:lnTo>
                  <a:pt x="77" y="4"/>
                </a:lnTo>
                <a:lnTo>
                  <a:pt x="77" y="4"/>
                </a:lnTo>
                <a:lnTo>
                  <a:pt x="79" y="4"/>
                </a:lnTo>
                <a:lnTo>
                  <a:pt x="79" y="4"/>
                </a:lnTo>
                <a:lnTo>
                  <a:pt x="79" y="4"/>
                </a:lnTo>
                <a:lnTo>
                  <a:pt x="82" y="5"/>
                </a:lnTo>
                <a:lnTo>
                  <a:pt x="82" y="5"/>
                </a:lnTo>
                <a:lnTo>
                  <a:pt x="85" y="5"/>
                </a:lnTo>
                <a:lnTo>
                  <a:pt x="85" y="5"/>
                </a:lnTo>
                <a:lnTo>
                  <a:pt x="88" y="7"/>
                </a:lnTo>
                <a:lnTo>
                  <a:pt x="88" y="7"/>
                </a:lnTo>
                <a:lnTo>
                  <a:pt x="88" y="7"/>
                </a:lnTo>
                <a:lnTo>
                  <a:pt x="88" y="7"/>
                </a:lnTo>
                <a:lnTo>
                  <a:pt x="91" y="9"/>
                </a:lnTo>
                <a:lnTo>
                  <a:pt x="91" y="9"/>
                </a:lnTo>
                <a:lnTo>
                  <a:pt x="93" y="9"/>
                </a:lnTo>
                <a:lnTo>
                  <a:pt x="93" y="9"/>
                </a:lnTo>
                <a:lnTo>
                  <a:pt x="93" y="11"/>
                </a:lnTo>
                <a:lnTo>
                  <a:pt x="96" y="11"/>
                </a:lnTo>
                <a:lnTo>
                  <a:pt x="96" y="13"/>
                </a:lnTo>
                <a:lnTo>
                  <a:pt x="96" y="13"/>
                </a:lnTo>
                <a:lnTo>
                  <a:pt x="96" y="13"/>
                </a:lnTo>
                <a:lnTo>
                  <a:pt x="99" y="15"/>
                </a:lnTo>
                <a:lnTo>
                  <a:pt x="99" y="15"/>
                </a:lnTo>
                <a:lnTo>
                  <a:pt x="99" y="15"/>
                </a:lnTo>
                <a:lnTo>
                  <a:pt x="102" y="16"/>
                </a:lnTo>
                <a:lnTo>
                  <a:pt x="102" y="16"/>
                </a:lnTo>
                <a:lnTo>
                  <a:pt x="102" y="18"/>
                </a:lnTo>
                <a:lnTo>
                  <a:pt x="102" y="18"/>
                </a:lnTo>
                <a:lnTo>
                  <a:pt x="102" y="18"/>
                </a:lnTo>
                <a:lnTo>
                  <a:pt x="105" y="20"/>
                </a:lnTo>
                <a:lnTo>
                  <a:pt x="105" y="20"/>
                </a:lnTo>
                <a:lnTo>
                  <a:pt x="105" y="20"/>
                </a:lnTo>
                <a:lnTo>
                  <a:pt x="105" y="22"/>
                </a:lnTo>
                <a:lnTo>
                  <a:pt x="105" y="22"/>
                </a:lnTo>
                <a:lnTo>
                  <a:pt x="108" y="24"/>
                </a:lnTo>
                <a:lnTo>
                  <a:pt x="108" y="24"/>
                </a:lnTo>
                <a:lnTo>
                  <a:pt x="108" y="24"/>
                </a:lnTo>
                <a:lnTo>
                  <a:pt x="108" y="26"/>
                </a:lnTo>
                <a:lnTo>
                  <a:pt x="108" y="26"/>
                </a:lnTo>
                <a:lnTo>
                  <a:pt x="108" y="26"/>
                </a:lnTo>
                <a:lnTo>
                  <a:pt x="108" y="27"/>
                </a:lnTo>
                <a:lnTo>
                  <a:pt x="108" y="29"/>
                </a:lnTo>
                <a:lnTo>
                  <a:pt x="108" y="29"/>
                </a:lnTo>
                <a:lnTo>
                  <a:pt x="108" y="29"/>
                </a:lnTo>
                <a:lnTo>
                  <a:pt x="108" y="31"/>
                </a:lnTo>
                <a:lnTo>
                  <a:pt x="110" y="31"/>
                </a:lnTo>
                <a:lnTo>
                  <a:pt x="110" y="33"/>
                </a:lnTo>
                <a:lnTo>
                  <a:pt x="110" y="33"/>
                </a:lnTo>
                <a:lnTo>
                  <a:pt x="110" y="35"/>
                </a:lnTo>
                <a:lnTo>
                  <a:pt x="108" y="35"/>
                </a:lnTo>
                <a:lnTo>
                  <a:pt x="108" y="37"/>
                </a:lnTo>
                <a:lnTo>
                  <a:pt x="108" y="37"/>
                </a:lnTo>
                <a:lnTo>
                  <a:pt x="108" y="38"/>
                </a:lnTo>
                <a:lnTo>
                  <a:pt x="108" y="38"/>
                </a:lnTo>
                <a:lnTo>
                  <a:pt x="108" y="40"/>
                </a:lnTo>
                <a:lnTo>
                  <a:pt x="108" y="40"/>
                </a:lnTo>
                <a:lnTo>
                  <a:pt x="108" y="40"/>
                </a:lnTo>
                <a:lnTo>
                  <a:pt x="108" y="42"/>
                </a:lnTo>
                <a:lnTo>
                  <a:pt x="108" y="42"/>
                </a:lnTo>
                <a:lnTo>
                  <a:pt x="108" y="42"/>
                </a:lnTo>
                <a:lnTo>
                  <a:pt x="105" y="44"/>
                </a:lnTo>
                <a:lnTo>
                  <a:pt x="105" y="46"/>
                </a:lnTo>
                <a:lnTo>
                  <a:pt x="105" y="46"/>
                </a:lnTo>
                <a:lnTo>
                  <a:pt x="105" y="46"/>
                </a:lnTo>
                <a:lnTo>
                  <a:pt x="105" y="48"/>
                </a:lnTo>
                <a:lnTo>
                  <a:pt x="102" y="48"/>
                </a:lnTo>
                <a:lnTo>
                  <a:pt x="102" y="49"/>
                </a:lnTo>
                <a:lnTo>
                  <a:pt x="102" y="49"/>
                </a:lnTo>
                <a:lnTo>
                  <a:pt x="102" y="49"/>
                </a:lnTo>
                <a:lnTo>
                  <a:pt x="102" y="51"/>
                </a:lnTo>
                <a:lnTo>
                  <a:pt x="99" y="51"/>
                </a:lnTo>
                <a:lnTo>
                  <a:pt x="99" y="51"/>
                </a:lnTo>
                <a:lnTo>
                  <a:pt x="99" y="53"/>
                </a:lnTo>
                <a:lnTo>
                  <a:pt x="96" y="53"/>
                </a:lnTo>
                <a:lnTo>
                  <a:pt x="96" y="53"/>
                </a:lnTo>
                <a:lnTo>
                  <a:pt x="96" y="53"/>
                </a:lnTo>
                <a:lnTo>
                  <a:pt x="96" y="55"/>
                </a:lnTo>
                <a:lnTo>
                  <a:pt x="93" y="55"/>
                </a:lnTo>
                <a:lnTo>
                  <a:pt x="93" y="57"/>
                </a:lnTo>
                <a:lnTo>
                  <a:pt x="93" y="57"/>
                </a:lnTo>
                <a:lnTo>
                  <a:pt x="91" y="57"/>
                </a:lnTo>
                <a:lnTo>
                  <a:pt x="91" y="59"/>
                </a:lnTo>
                <a:lnTo>
                  <a:pt x="88" y="59"/>
                </a:lnTo>
                <a:lnTo>
                  <a:pt x="88" y="59"/>
                </a:lnTo>
                <a:lnTo>
                  <a:pt x="88" y="59"/>
                </a:lnTo>
                <a:lnTo>
                  <a:pt x="88" y="60"/>
                </a:lnTo>
                <a:lnTo>
                  <a:pt x="85" y="60"/>
                </a:lnTo>
                <a:lnTo>
                  <a:pt x="85" y="60"/>
                </a:lnTo>
                <a:lnTo>
                  <a:pt x="82" y="60"/>
                </a:lnTo>
                <a:lnTo>
                  <a:pt x="82" y="62"/>
                </a:lnTo>
                <a:lnTo>
                  <a:pt x="79" y="62"/>
                </a:lnTo>
                <a:lnTo>
                  <a:pt x="79" y="62"/>
                </a:lnTo>
                <a:lnTo>
                  <a:pt x="79" y="62"/>
                </a:lnTo>
                <a:lnTo>
                  <a:pt x="77" y="62"/>
                </a:lnTo>
                <a:lnTo>
                  <a:pt x="77" y="64"/>
                </a:lnTo>
                <a:lnTo>
                  <a:pt x="77" y="64"/>
                </a:lnTo>
                <a:lnTo>
                  <a:pt x="74" y="64"/>
                </a:lnTo>
                <a:lnTo>
                  <a:pt x="74" y="64"/>
                </a:lnTo>
                <a:lnTo>
                  <a:pt x="71" y="64"/>
                </a:lnTo>
                <a:lnTo>
                  <a:pt x="71" y="64"/>
                </a:lnTo>
                <a:lnTo>
                  <a:pt x="68" y="64"/>
                </a:lnTo>
                <a:lnTo>
                  <a:pt x="68" y="66"/>
                </a:lnTo>
                <a:lnTo>
                  <a:pt x="65" y="66"/>
                </a:lnTo>
                <a:lnTo>
                  <a:pt x="65" y="66"/>
                </a:lnTo>
                <a:lnTo>
                  <a:pt x="65" y="66"/>
                </a:lnTo>
                <a:lnTo>
                  <a:pt x="62" y="66"/>
                </a:lnTo>
                <a:lnTo>
                  <a:pt x="60" y="66"/>
                </a:lnTo>
                <a:lnTo>
                  <a:pt x="60" y="66"/>
                </a:lnTo>
                <a:lnTo>
                  <a:pt x="60" y="66"/>
                </a:lnTo>
                <a:lnTo>
                  <a:pt x="57" y="66"/>
                </a:lnTo>
                <a:lnTo>
                  <a:pt x="54" y="66"/>
                </a:lnTo>
                <a:lnTo>
                  <a:pt x="54" y="66"/>
                </a:lnTo>
                <a:lnTo>
                  <a:pt x="54" y="66"/>
                </a:lnTo>
                <a:lnTo>
                  <a:pt x="51" y="66"/>
                </a:lnTo>
                <a:lnTo>
                  <a:pt x="48" y="66"/>
                </a:lnTo>
                <a:lnTo>
                  <a:pt x="48" y="66"/>
                </a:lnTo>
                <a:lnTo>
                  <a:pt x="48" y="66"/>
                </a:lnTo>
                <a:lnTo>
                  <a:pt x="46" y="66"/>
                </a:lnTo>
                <a:lnTo>
                  <a:pt x="43" y="66"/>
                </a:lnTo>
                <a:lnTo>
                  <a:pt x="43" y="66"/>
                </a:lnTo>
                <a:lnTo>
                  <a:pt x="43" y="66"/>
                </a:lnTo>
                <a:lnTo>
                  <a:pt x="40" y="64"/>
                </a:lnTo>
                <a:lnTo>
                  <a:pt x="40" y="64"/>
                </a:lnTo>
                <a:lnTo>
                  <a:pt x="40" y="64"/>
                </a:lnTo>
                <a:lnTo>
                  <a:pt x="37" y="64"/>
                </a:lnTo>
                <a:lnTo>
                  <a:pt x="34" y="64"/>
                </a:lnTo>
                <a:lnTo>
                  <a:pt x="34" y="64"/>
                </a:lnTo>
                <a:lnTo>
                  <a:pt x="34" y="64"/>
                </a:lnTo>
                <a:lnTo>
                  <a:pt x="31" y="62"/>
                </a:lnTo>
                <a:lnTo>
                  <a:pt x="31" y="62"/>
                </a:lnTo>
                <a:lnTo>
                  <a:pt x="29" y="62"/>
                </a:lnTo>
                <a:lnTo>
                  <a:pt x="29" y="62"/>
                </a:lnTo>
                <a:lnTo>
                  <a:pt x="29" y="62"/>
                </a:lnTo>
                <a:lnTo>
                  <a:pt x="26" y="60"/>
                </a:lnTo>
                <a:lnTo>
                  <a:pt x="26" y="60"/>
                </a:lnTo>
                <a:lnTo>
                  <a:pt x="26" y="60"/>
                </a:lnTo>
                <a:lnTo>
                  <a:pt x="23" y="60"/>
                </a:lnTo>
                <a:lnTo>
                  <a:pt x="23" y="59"/>
                </a:lnTo>
                <a:lnTo>
                  <a:pt x="20" y="59"/>
                </a:lnTo>
                <a:lnTo>
                  <a:pt x="20" y="59"/>
                </a:lnTo>
                <a:lnTo>
                  <a:pt x="20" y="59"/>
                </a:lnTo>
                <a:lnTo>
                  <a:pt x="17" y="57"/>
                </a:lnTo>
                <a:lnTo>
                  <a:pt x="17" y="57"/>
                </a:lnTo>
                <a:lnTo>
                  <a:pt x="17" y="57"/>
                </a:lnTo>
                <a:lnTo>
                  <a:pt x="15" y="55"/>
                </a:lnTo>
                <a:lnTo>
                  <a:pt x="15" y="55"/>
                </a:lnTo>
                <a:lnTo>
                  <a:pt x="12" y="53"/>
                </a:lnTo>
                <a:lnTo>
                  <a:pt x="12" y="53"/>
                </a:lnTo>
                <a:lnTo>
                  <a:pt x="12" y="53"/>
                </a:lnTo>
                <a:lnTo>
                  <a:pt x="12" y="53"/>
                </a:lnTo>
                <a:lnTo>
                  <a:pt x="9" y="51"/>
                </a:lnTo>
                <a:lnTo>
                  <a:pt x="9" y="51"/>
                </a:lnTo>
                <a:lnTo>
                  <a:pt x="9" y="51"/>
                </a:lnTo>
                <a:lnTo>
                  <a:pt x="9" y="49"/>
                </a:lnTo>
                <a:lnTo>
                  <a:pt x="6" y="49"/>
                </a:lnTo>
                <a:lnTo>
                  <a:pt x="6" y="49"/>
                </a:lnTo>
                <a:lnTo>
                  <a:pt x="6" y="48"/>
                </a:lnTo>
                <a:lnTo>
                  <a:pt x="6" y="48"/>
                </a:lnTo>
                <a:lnTo>
                  <a:pt x="6" y="46"/>
                </a:lnTo>
                <a:lnTo>
                  <a:pt x="6" y="46"/>
                </a:lnTo>
                <a:lnTo>
                  <a:pt x="3" y="46"/>
                </a:lnTo>
                <a:lnTo>
                  <a:pt x="3" y="44"/>
                </a:lnTo>
                <a:lnTo>
                  <a:pt x="3" y="42"/>
                </a:lnTo>
                <a:lnTo>
                  <a:pt x="3" y="42"/>
                </a:lnTo>
                <a:lnTo>
                  <a:pt x="3" y="42"/>
                </a:lnTo>
                <a:lnTo>
                  <a:pt x="3" y="40"/>
                </a:lnTo>
                <a:lnTo>
                  <a:pt x="0" y="40"/>
                </a:lnTo>
                <a:lnTo>
                  <a:pt x="0" y="40"/>
                </a:lnTo>
                <a:lnTo>
                  <a:pt x="0" y="38"/>
                </a:lnTo>
                <a:lnTo>
                  <a:pt x="0" y="38"/>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33" name="Freeform 478"/>
          <p:cNvSpPr/>
          <p:nvPr/>
        </p:nvSpPr>
        <p:spPr bwMode="auto">
          <a:xfrm>
            <a:off x="8073953" y="1865364"/>
            <a:ext cx="146770" cy="104466"/>
          </a:xfrm>
          <a:custGeom>
            <a:avLst/>
            <a:gdLst/>
            <a:ahLst/>
            <a:cxnLst>
              <a:cxn ang="0">
                <a:pos x="0" y="31"/>
              </a:cxn>
              <a:cxn ang="0">
                <a:pos x="0" y="26"/>
              </a:cxn>
              <a:cxn ang="0">
                <a:pos x="2" y="22"/>
              </a:cxn>
              <a:cxn ang="0">
                <a:pos x="5" y="18"/>
              </a:cxn>
              <a:cxn ang="0">
                <a:pos x="8" y="15"/>
              </a:cxn>
              <a:cxn ang="0">
                <a:pos x="14" y="11"/>
              </a:cxn>
              <a:cxn ang="0">
                <a:pos x="19" y="7"/>
              </a:cxn>
              <a:cxn ang="0">
                <a:pos x="25" y="6"/>
              </a:cxn>
              <a:cxn ang="0">
                <a:pos x="28" y="4"/>
              </a:cxn>
              <a:cxn ang="0">
                <a:pos x="33" y="2"/>
              </a:cxn>
              <a:cxn ang="0">
                <a:pos x="42" y="0"/>
              </a:cxn>
              <a:cxn ang="0">
                <a:pos x="48" y="0"/>
              </a:cxn>
              <a:cxn ang="0">
                <a:pos x="53" y="0"/>
              </a:cxn>
              <a:cxn ang="0">
                <a:pos x="62" y="0"/>
              </a:cxn>
              <a:cxn ang="0">
                <a:pos x="67" y="0"/>
              </a:cxn>
              <a:cxn ang="0">
                <a:pos x="76" y="2"/>
              </a:cxn>
              <a:cxn ang="0">
                <a:pos x="79" y="4"/>
              </a:cxn>
              <a:cxn ang="0">
                <a:pos x="87" y="6"/>
              </a:cxn>
              <a:cxn ang="0">
                <a:pos x="90" y="9"/>
              </a:cxn>
              <a:cxn ang="0">
                <a:pos x="95" y="13"/>
              </a:cxn>
              <a:cxn ang="0">
                <a:pos x="98" y="15"/>
              </a:cxn>
              <a:cxn ang="0">
                <a:pos x="104" y="18"/>
              </a:cxn>
              <a:cxn ang="0">
                <a:pos x="104" y="24"/>
              </a:cxn>
              <a:cxn ang="0">
                <a:pos x="107" y="28"/>
              </a:cxn>
              <a:cxn ang="0">
                <a:pos x="107" y="31"/>
              </a:cxn>
              <a:cxn ang="0">
                <a:pos x="110" y="35"/>
              </a:cxn>
              <a:cxn ang="0">
                <a:pos x="107" y="40"/>
              </a:cxn>
              <a:cxn ang="0">
                <a:pos x="107" y="44"/>
              </a:cxn>
              <a:cxn ang="0">
                <a:pos x="104" y="48"/>
              </a:cxn>
              <a:cxn ang="0">
                <a:pos x="101" y="51"/>
              </a:cxn>
              <a:cxn ang="0">
                <a:pos x="98" y="57"/>
              </a:cxn>
              <a:cxn ang="0">
                <a:pos x="93" y="59"/>
              </a:cxn>
              <a:cxn ang="0">
                <a:pos x="90" y="62"/>
              </a:cxn>
              <a:cxn ang="0">
                <a:pos x="84" y="64"/>
              </a:cxn>
              <a:cxn ang="0">
                <a:pos x="76" y="66"/>
              </a:cxn>
              <a:cxn ang="0">
                <a:pos x="70" y="68"/>
              </a:cxn>
              <a:cxn ang="0">
                <a:pos x="64" y="70"/>
              </a:cxn>
              <a:cxn ang="0">
                <a:pos x="59" y="70"/>
              </a:cxn>
              <a:cxn ang="0">
                <a:pos x="50" y="70"/>
              </a:cxn>
              <a:cxn ang="0">
                <a:pos x="42" y="70"/>
              </a:cxn>
              <a:cxn ang="0">
                <a:pos x="39" y="68"/>
              </a:cxn>
              <a:cxn ang="0">
                <a:pos x="31" y="66"/>
              </a:cxn>
              <a:cxn ang="0">
                <a:pos x="25" y="64"/>
              </a:cxn>
              <a:cxn ang="0">
                <a:pos x="19" y="62"/>
              </a:cxn>
              <a:cxn ang="0">
                <a:pos x="17" y="59"/>
              </a:cxn>
              <a:cxn ang="0">
                <a:pos x="11" y="57"/>
              </a:cxn>
              <a:cxn ang="0">
                <a:pos x="8" y="51"/>
              </a:cxn>
              <a:cxn ang="0">
                <a:pos x="2" y="48"/>
              </a:cxn>
              <a:cxn ang="0">
                <a:pos x="2" y="44"/>
              </a:cxn>
              <a:cxn ang="0">
                <a:pos x="0" y="40"/>
              </a:cxn>
              <a:cxn ang="0">
                <a:pos x="0" y="35"/>
              </a:cxn>
            </a:cxnLst>
            <a:rect l="0" t="0" r="r" b="b"/>
            <a:pathLst>
              <a:path w="110" h="70">
                <a:moveTo>
                  <a:pt x="0" y="35"/>
                </a:moveTo>
                <a:lnTo>
                  <a:pt x="0" y="33"/>
                </a:lnTo>
                <a:lnTo>
                  <a:pt x="0" y="31"/>
                </a:lnTo>
                <a:lnTo>
                  <a:pt x="0" y="31"/>
                </a:lnTo>
                <a:lnTo>
                  <a:pt x="0" y="31"/>
                </a:lnTo>
                <a:lnTo>
                  <a:pt x="0" y="29"/>
                </a:lnTo>
                <a:lnTo>
                  <a:pt x="0" y="29"/>
                </a:lnTo>
                <a:lnTo>
                  <a:pt x="0" y="28"/>
                </a:lnTo>
                <a:lnTo>
                  <a:pt x="0" y="28"/>
                </a:lnTo>
                <a:lnTo>
                  <a:pt x="0" y="26"/>
                </a:lnTo>
                <a:lnTo>
                  <a:pt x="2" y="26"/>
                </a:lnTo>
                <a:lnTo>
                  <a:pt x="2" y="24"/>
                </a:lnTo>
                <a:lnTo>
                  <a:pt x="2" y="24"/>
                </a:lnTo>
                <a:lnTo>
                  <a:pt x="2" y="24"/>
                </a:lnTo>
                <a:lnTo>
                  <a:pt x="2" y="22"/>
                </a:lnTo>
                <a:lnTo>
                  <a:pt x="2" y="20"/>
                </a:lnTo>
                <a:lnTo>
                  <a:pt x="2" y="20"/>
                </a:lnTo>
                <a:lnTo>
                  <a:pt x="5" y="20"/>
                </a:lnTo>
                <a:lnTo>
                  <a:pt x="5" y="18"/>
                </a:lnTo>
                <a:lnTo>
                  <a:pt x="5" y="18"/>
                </a:lnTo>
                <a:lnTo>
                  <a:pt x="5" y="18"/>
                </a:lnTo>
                <a:lnTo>
                  <a:pt x="8" y="17"/>
                </a:lnTo>
                <a:lnTo>
                  <a:pt x="8" y="17"/>
                </a:lnTo>
                <a:lnTo>
                  <a:pt x="8" y="15"/>
                </a:lnTo>
                <a:lnTo>
                  <a:pt x="8" y="15"/>
                </a:lnTo>
                <a:lnTo>
                  <a:pt x="11" y="15"/>
                </a:lnTo>
                <a:lnTo>
                  <a:pt x="11" y="13"/>
                </a:lnTo>
                <a:lnTo>
                  <a:pt x="11" y="13"/>
                </a:lnTo>
                <a:lnTo>
                  <a:pt x="11" y="13"/>
                </a:lnTo>
                <a:lnTo>
                  <a:pt x="14" y="11"/>
                </a:lnTo>
                <a:lnTo>
                  <a:pt x="14" y="11"/>
                </a:lnTo>
                <a:lnTo>
                  <a:pt x="17" y="9"/>
                </a:lnTo>
                <a:lnTo>
                  <a:pt x="17" y="9"/>
                </a:lnTo>
                <a:lnTo>
                  <a:pt x="17" y="9"/>
                </a:lnTo>
                <a:lnTo>
                  <a:pt x="19" y="7"/>
                </a:lnTo>
                <a:lnTo>
                  <a:pt x="19" y="7"/>
                </a:lnTo>
                <a:lnTo>
                  <a:pt x="19" y="7"/>
                </a:lnTo>
                <a:lnTo>
                  <a:pt x="22" y="7"/>
                </a:lnTo>
                <a:lnTo>
                  <a:pt x="22" y="6"/>
                </a:lnTo>
                <a:lnTo>
                  <a:pt x="25" y="6"/>
                </a:lnTo>
                <a:lnTo>
                  <a:pt x="25" y="6"/>
                </a:lnTo>
                <a:lnTo>
                  <a:pt x="25" y="6"/>
                </a:lnTo>
                <a:lnTo>
                  <a:pt x="28" y="4"/>
                </a:lnTo>
                <a:lnTo>
                  <a:pt x="28" y="4"/>
                </a:lnTo>
                <a:lnTo>
                  <a:pt x="28" y="4"/>
                </a:lnTo>
                <a:lnTo>
                  <a:pt x="31" y="4"/>
                </a:lnTo>
                <a:lnTo>
                  <a:pt x="31" y="2"/>
                </a:lnTo>
                <a:lnTo>
                  <a:pt x="33" y="2"/>
                </a:lnTo>
                <a:lnTo>
                  <a:pt x="33" y="2"/>
                </a:lnTo>
                <a:lnTo>
                  <a:pt x="33" y="2"/>
                </a:lnTo>
                <a:lnTo>
                  <a:pt x="36" y="2"/>
                </a:lnTo>
                <a:lnTo>
                  <a:pt x="39" y="2"/>
                </a:lnTo>
                <a:lnTo>
                  <a:pt x="39" y="2"/>
                </a:lnTo>
                <a:lnTo>
                  <a:pt x="39" y="0"/>
                </a:lnTo>
                <a:lnTo>
                  <a:pt x="42" y="0"/>
                </a:lnTo>
                <a:lnTo>
                  <a:pt x="42" y="0"/>
                </a:lnTo>
                <a:lnTo>
                  <a:pt x="42" y="0"/>
                </a:lnTo>
                <a:lnTo>
                  <a:pt x="45" y="0"/>
                </a:lnTo>
                <a:lnTo>
                  <a:pt x="48" y="0"/>
                </a:lnTo>
                <a:lnTo>
                  <a:pt x="48" y="0"/>
                </a:lnTo>
                <a:lnTo>
                  <a:pt x="48" y="0"/>
                </a:lnTo>
                <a:lnTo>
                  <a:pt x="50" y="0"/>
                </a:lnTo>
                <a:lnTo>
                  <a:pt x="53" y="0"/>
                </a:lnTo>
                <a:lnTo>
                  <a:pt x="53" y="0"/>
                </a:lnTo>
                <a:lnTo>
                  <a:pt x="53" y="0"/>
                </a:lnTo>
                <a:lnTo>
                  <a:pt x="56" y="0"/>
                </a:lnTo>
                <a:lnTo>
                  <a:pt x="59" y="0"/>
                </a:lnTo>
                <a:lnTo>
                  <a:pt x="59" y="0"/>
                </a:lnTo>
                <a:lnTo>
                  <a:pt x="59" y="0"/>
                </a:lnTo>
                <a:lnTo>
                  <a:pt x="62" y="0"/>
                </a:lnTo>
                <a:lnTo>
                  <a:pt x="64" y="0"/>
                </a:lnTo>
                <a:lnTo>
                  <a:pt x="64" y="0"/>
                </a:lnTo>
                <a:lnTo>
                  <a:pt x="64" y="0"/>
                </a:lnTo>
                <a:lnTo>
                  <a:pt x="67" y="0"/>
                </a:lnTo>
                <a:lnTo>
                  <a:pt x="67" y="0"/>
                </a:lnTo>
                <a:lnTo>
                  <a:pt x="70" y="2"/>
                </a:lnTo>
                <a:lnTo>
                  <a:pt x="70" y="2"/>
                </a:lnTo>
                <a:lnTo>
                  <a:pt x="73" y="2"/>
                </a:lnTo>
                <a:lnTo>
                  <a:pt x="73" y="2"/>
                </a:lnTo>
                <a:lnTo>
                  <a:pt x="76" y="2"/>
                </a:lnTo>
                <a:lnTo>
                  <a:pt x="76" y="2"/>
                </a:lnTo>
                <a:lnTo>
                  <a:pt x="76" y="2"/>
                </a:lnTo>
                <a:lnTo>
                  <a:pt x="79" y="4"/>
                </a:lnTo>
                <a:lnTo>
                  <a:pt x="79" y="4"/>
                </a:lnTo>
                <a:lnTo>
                  <a:pt x="79" y="4"/>
                </a:lnTo>
                <a:lnTo>
                  <a:pt x="81"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4" y="24"/>
                </a:lnTo>
                <a:lnTo>
                  <a:pt x="107" y="24"/>
                </a:lnTo>
                <a:lnTo>
                  <a:pt x="107" y="24"/>
                </a:lnTo>
                <a:lnTo>
                  <a:pt x="107" y="26"/>
                </a:lnTo>
                <a:lnTo>
                  <a:pt x="107" y="26"/>
                </a:lnTo>
                <a:lnTo>
                  <a:pt x="107" y="28"/>
                </a:lnTo>
                <a:lnTo>
                  <a:pt x="107" y="28"/>
                </a:lnTo>
                <a:lnTo>
                  <a:pt x="107" y="29"/>
                </a:lnTo>
                <a:lnTo>
                  <a:pt x="107" y="29"/>
                </a:lnTo>
                <a:lnTo>
                  <a:pt x="107" y="31"/>
                </a:lnTo>
                <a:lnTo>
                  <a:pt x="107" y="31"/>
                </a:lnTo>
                <a:lnTo>
                  <a:pt x="110" y="31"/>
                </a:lnTo>
                <a:lnTo>
                  <a:pt x="110" y="33"/>
                </a:lnTo>
                <a:lnTo>
                  <a:pt x="110" y="35"/>
                </a:lnTo>
                <a:lnTo>
                  <a:pt x="110" y="35"/>
                </a:lnTo>
                <a:lnTo>
                  <a:pt x="110" y="35"/>
                </a:lnTo>
                <a:lnTo>
                  <a:pt x="110" y="37"/>
                </a:lnTo>
                <a:lnTo>
                  <a:pt x="107" y="39"/>
                </a:lnTo>
                <a:lnTo>
                  <a:pt x="107" y="39"/>
                </a:lnTo>
                <a:lnTo>
                  <a:pt x="107" y="39"/>
                </a:lnTo>
                <a:lnTo>
                  <a:pt x="107" y="40"/>
                </a:lnTo>
                <a:lnTo>
                  <a:pt x="107" y="42"/>
                </a:lnTo>
                <a:lnTo>
                  <a:pt x="107" y="42"/>
                </a:lnTo>
                <a:lnTo>
                  <a:pt x="107" y="42"/>
                </a:lnTo>
                <a:lnTo>
                  <a:pt x="107" y="44"/>
                </a:lnTo>
                <a:lnTo>
                  <a:pt x="107" y="44"/>
                </a:lnTo>
                <a:lnTo>
                  <a:pt x="107" y="44"/>
                </a:lnTo>
                <a:lnTo>
                  <a:pt x="104" y="46"/>
                </a:lnTo>
                <a:lnTo>
                  <a:pt x="104" y="48"/>
                </a:lnTo>
                <a:lnTo>
                  <a:pt x="104" y="48"/>
                </a:lnTo>
                <a:lnTo>
                  <a:pt x="104" y="48"/>
                </a:lnTo>
                <a:lnTo>
                  <a:pt x="104" y="50"/>
                </a:lnTo>
                <a:lnTo>
                  <a:pt x="104" y="50"/>
                </a:lnTo>
                <a:lnTo>
                  <a:pt x="101" y="51"/>
                </a:lnTo>
                <a:lnTo>
                  <a:pt x="101" y="51"/>
                </a:lnTo>
                <a:lnTo>
                  <a:pt x="101" y="51"/>
                </a:lnTo>
                <a:lnTo>
                  <a:pt x="101" y="53"/>
                </a:lnTo>
                <a:lnTo>
                  <a:pt x="98" y="55"/>
                </a:lnTo>
                <a:lnTo>
                  <a:pt x="98" y="55"/>
                </a:lnTo>
                <a:lnTo>
                  <a:pt x="98" y="55"/>
                </a:lnTo>
                <a:lnTo>
                  <a:pt x="98" y="57"/>
                </a:lnTo>
                <a:lnTo>
                  <a:pt x="95" y="57"/>
                </a:lnTo>
                <a:lnTo>
                  <a:pt x="95" y="57"/>
                </a:lnTo>
                <a:lnTo>
                  <a:pt x="95" y="59"/>
                </a:lnTo>
                <a:lnTo>
                  <a:pt x="93" y="59"/>
                </a:lnTo>
                <a:lnTo>
                  <a:pt x="93" y="59"/>
                </a:lnTo>
                <a:lnTo>
                  <a:pt x="93" y="59"/>
                </a:lnTo>
                <a:lnTo>
                  <a:pt x="90" y="61"/>
                </a:lnTo>
                <a:lnTo>
                  <a:pt x="90" y="61"/>
                </a:lnTo>
                <a:lnTo>
                  <a:pt x="90" y="62"/>
                </a:lnTo>
                <a:lnTo>
                  <a:pt x="90" y="62"/>
                </a:lnTo>
                <a:lnTo>
                  <a:pt x="87" y="62"/>
                </a:lnTo>
                <a:lnTo>
                  <a:pt x="87" y="62"/>
                </a:lnTo>
                <a:lnTo>
                  <a:pt x="84" y="64"/>
                </a:lnTo>
                <a:lnTo>
                  <a:pt x="84" y="64"/>
                </a:lnTo>
                <a:lnTo>
                  <a:pt x="84" y="64"/>
                </a:lnTo>
                <a:lnTo>
                  <a:pt x="81" y="64"/>
                </a:lnTo>
                <a:lnTo>
                  <a:pt x="79" y="66"/>
                </a:lnTo>
                <a:lnTo>
                  <a:pt x="79" y="66"/>
                </a:lnTo>
                <a:lnTo>
                  <a:pt x="79" y="66"/>
                </a:lnTo>
                <a:lnTo>
                  <a:pt x="76" y="66"/>
                </a:lnTo>
                <a:lnTo>
                  <a:pt x="76" y="68"/>
                </a:lnTo>
                <a:lnTo>
                  <a:pt x="76" y="68"/>
                </a:lnTo>
                <a:lnTo>
                  <a:pt x="73" y="68"/>
                </a:lnTo>
                <a:lnTo>
                  <a:pt x="73" y="68"/>
                </a:lnTo>
                <a:lnTo>
                  <a:pt x="70" y="68"/>
                </a:lnTo>
                <a:lnTo>
                  <a:pt x="70" y="68"/>
                </a:lnTo>
                <a:lnTo>
                  <a:pt x="67" y="68"/>
                </a:lnTo>
                <a:lnTo>
                  <a:pt x="67" y="70"/>
                </a:lnTo>
                <a:lnTo>
                  <a:pt x="64" y="70"/>
                </a:lnTo>
                <a:lnTo>
                  <a:pt x="64" y="70"/>
                </a:lnTo>
                <a:lnTo>
                  <a:pt x="64" y="70"/>
                </a:lnTo>
                <a:lnTo>
                  <a:pt x="62" y="70"/>
                </a:lnTo>
                <a:lnTo>
                  <a:pt x="59" y="70"/>
                </a:lnTo>
                <a:lnTo>
                  <a:pt x="59" y="70"/>
                </a:lnTo>
                <a:lnTo>
                  <a:pt x="59" y="70"/>
                </a:lnTo>
                <a:lnTo>
                  <a:pt x="56" y="70"/>
                </a:lnTo>
                <a:lnTo>
                  <a:pt x="53" y="70"/>
                </a:lnTo>
                <a:lnTo>
                  <a:pt x="53" y="70"/>
                </a:lnTo>
                <a:lnTo>
                  <a:pt x="53" y="70"/>
                </a:lnTo>
                <a:lnTo>
                  <a:pt x="50" y="70"/>
                </a:lnTo>
                <a:lnTo>
                  <a:pt x="48" y="70"/>
                </a:lnTo>
                <a:lnTo>
                  <a:pt x="48" y="70"/>
                </a:lnTo>
                <a:lnTo>
                  <a:pt x="48" y="70"/>
                </a:lnTo>
                <a:lnTo>
                  <a:pt x="45" y="70"/>
                </a:lnTo>
                <a:lnTo>
                  <a:pt x="42" y="70"/>
                </a:lnTo>
                <a:lnTo>
                  <a:pt x="42" y="70"/>
                </a:lnTo>
                <a:lnTo>
                  <a:pt x="42" y="70"/>
                </a:lnTo>
                <a:lnTo>
                  <a:pt x="39" y="68"/>
                </a:lnTo>
                <a:lnTo>
                  <a:pt x="39" y="68"/>
                </a:lnTo>
                <a:lnTo>
                  <a:pt x="39" y="68"/>
                </a:lnTo>
                <a:lnTo>
                  <a:pt x="36" y="68"/>
                </a:lnTo>
                <a:lnTo>
                  <a:pt x="33" y="68"/>
                </a:lnTo>
                <a:lnTo>
                  <a:pt x="33" y="68"/>
                </a:lnTo>
                <a:lnTo>
                  <a:pt x="33" y="68"/>
                </a:lnTo>
                <a:lnTo>
                  <a:pt x="31" y="66"/>
                </a:lnTo>
                <a:lnTo>
                  <a:pt x="31" y="66"/>
                </a:lnTo>
                <a:lnTo>
                  <a:pt x="28" y="66"/>
                </a:lnTo>
                <a:lnTo>
                  <a:pt x="28" y="66"/>
                </a:lnTo>
                <a:lnTo>
                  <a:pt x="28" y="64"/>
                </a:lnTo>
                <a:lnTo>
                  <a:pt x="25" y="64"/>
                </a:lnTo>
                <a:lnTo>
                  <a:pt x="25" y="64"/>
                </a:lnTo>
                <a:lnTo>
                  <a:pt x="25" y="64"/>
                </a:lnTo>
                <a:lnTo>
                  <a:pt x="22" y="62"/>
                </a:lnTo>
                <a:lnTo>
                  <a:pt x="22" y="62"/>
                </a:lnTo>
                <a:lnTo>
                  <a:pt x="19" y="62"/>
                </a:lnTo>
                <a:lnTo>
                  <a:pt x="19" y="62"/>
                </a:lnTo>
                <a:lnTo>
                  <a:pt x="19" y="61"/>
                </a:lnTo>
                <a:lnTo>
                  <a:pt x="17" y="61"/>
                </a:lnTo>
                <a:lnTo>
                  <a:pt x="17" y="59"/>
                </a:lnTo>
                <a:lnTo>
                  <a:pt x="17" y="59"/>
                </a:lnTo>
                <a:lnTo>
                  <a:pt x="14" y="59"/>
                </a:lnTo>
                <a:lnTo>
                  <a:pt x="14" y="59"/>
                </a:lnTo>
                <a:lnTo>
                  <a:pt x="11" y="57"/>
                </a:lnTo>
                <a:lnTo>
                  <a:pt x="11" y="57"/>
                </a:lnTo>
                <a:lnTo>
                  <a:pt x="11" y="57"/>
                </a:lnTo>
                <a:lnTo>
                  <a:pt x="11" y="55"/>
                </a:lnTo>
                <a:lnTo>
                  <a:pt x="8" y="55"/>
                </a:lnTo>
                <a:lnTo>
                  <a:pt x="8" y="55"/>
                </a:lnTo>
                <a:lnTo>
                  <a:pt x="8" y="53"/>
                </a:lnTo>
                <a:lnTo>
                  <a:pt x="8" y="51"/>
                </a:lnTo>
                <a:lnTo>
                  <a:pt x="5" y="51"/>
                </a:lnTo>
                <a:lnTo>
                  <a:pt x="5" y="51"/>
                </a:lnTo>
                <a:lnTo>
                  <a:pt x="5" y="50"/>
                </a:lnTo>
                <a:lnTo>
                  <a:pt x="5" y="50"/>
                </a:lnTo>
                <a:lnTo>
                  <a:pt x="2" y="48"/>
                </a:lnTo>
                <a:lnTo>
                  <a:pt x="2" y="48"/>
                </a:lnTo>
                <a:lnTo>
                  <a:pt x="2" y="48"/>
                </a:lnTo>
                <a:lnTo>
                  <a:pt x="2" y="46"/>
                </a:lnTo>
                <a:lnTo>
                  <a:pt x="2" y="44"/>
                </a:lnTo>
                <a:lnTo>
                  <a:pt x="2" y="44"/>
                </a:lnTo>
                <a:lnTo>
                  <a:pt x="2" y="44"/>
                </a:lnTo>
                <a:lnTo>
                  <a:pt x="0" y="42"/>
                </a:lnTo>
                <a:lnTo>
                  <a:pt x="0" y="42"/>
                </a:lnTo>
                <a:lnTo>
                  <a:pt x="0" y="42"/>
                </a:lnTo>
                <a:lnTo>
                  <a:pt x="0" y="40"/>
                </a:lnTo>
                <a:lnTo>
                  <a:pt x="0" y="39"/>
                </a:lnTo>
                <a:lnTo>
                  <a:pt x="0" y="39"/>
                </a:lnTo>
                <a:lnTo>
                  <a:pt x="0" y="39"/>
                </a:lnTo>
                <a:lnTo>
                  <a:pt x="0" y="37"/>
                </a:lnTo>
                <a:lnTo>
                  <a:pt x="0" y="35"/>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34" name="Rectangle 479"/>
          <p:cNvSpPr>
            <a:spLocks noChangeArrowheads="1"/>
          </p:cNvSpPr>
          <p:nvPr/>
        </p:nvSpPr>
        <p:spPr bwMode="auto">
          <a:xfrm>
            <a:off x="8328800" y="1823578"/>
            <a:ext cx="2624950" cy="175712"/>
          </a:xfrm>
          <a:prstGeom prst="rect">
            <a:avLst/>
          </a:prstGeom>
          <a:noFill/>
          <a:ln w="9525">
            <a:noFill/>
            <a:miter lim="800000"/>
          </a:ln>
        </p:spPr>
        <p:txBody>
          <a:bodyPr wrap="square" lIns="0" tIns="0" rIns="0" bIns="0">
            <a:noAutofit/>
          </a:bodyPr>
          <a:lstStyle/>
          <a:p>
            <a:pPr fontAlgn="ctr">
              <a:buFont typeface="Wingdings" panose="05000000000000000000" pitchFamily="2" charset="2"/>
              <a:buNone/>
            </a:pPr>
            <a:r>
              <a:rPr lang="pt" sz="1200" dirty="0">
                <a:solidFill>
                  <a:srgbClr val="000000"/>
                </a:solidFill>
                <a:latin typeface="Huawei Sans" panose="020C0503030203020204" pitchFamily="34" charset="0"/>
              </a:rPr>
              <a:t>Indica que o alarme ou sinal correspondente foi gerado.</a:t>
            </a:r>
            <a:endParaRPr lang="en-US" altLang="zh-CN" sz="1200" dirty="0">
              <a:latin typeface="Huawei Sans" panose="020C0503030203020204" pitchFamily="34" charset="0"/>
            </a:endParaRPr>
          </a:p>
        </p:txBody>
      </p:sp>
      <p:sp>
        <p:nvSpPr>
          <p:cNvPr id="235" name="Rectangle 480"/>
          <p:cNvSpPr>
            <a:spLocks noChangeArrowheads="1"/>
          </p:cNvSpPr>
          <p:nvPr/>
        </p:nvSpPr>
        <p:spPr bwMode="auto">
          <a:xfrm>
            <a:off x="8343477" y="2332832"/>
            <a:ext cx="2314998" cy="242899"/>
          </a:xfrm>
          <a:prstGeom prst="rect">
            <a:avLst/>
          </a:prstGeom>
          <a:noFill/>
          <a:ln w="9525">
            <a:noFill/>
            <a:miter lim="800000"/>
          </a:ln>
        </p:spPr>
        <p:txBody>
          <a:bodyPr wrap="square" lIns="0" tIns="0" rIns="0" bIns="0">
            <a:noAutofit/>
          </a:bodyPr>
          <a:lstStyle/>
          <a:p>
            <a:pPr fontAlgn="ctr">
              <a:buFont typeface="Wingdings" panose="05000000000000000000" pitchFamily="2" charset="2"/>
              <a:buNone/>
            </a:pPr>
            <a:r>
              <a:rPr lang="pt" sz="1200" dirty="0">
                <a:solidFill>
                  <a:srgbClr val="000000"/>
                </a:solidFill>
                <a:latin typeface="Huawei Sans" panose="020C0503030203020204" pitchFamily="34" charset="0"/>
              </a:rPr>
              <a:t>Indica que o alarme correspondente foi detectado.</a:t>
            </a:r>
            <a:endParaRPr lang="en-US" altLang="zh-CN" sz="1200" dirty="0">
              <a:latin typeface="Huawei Sans" panose="020C0503030203020204" pitchFamily="34" charset="0"/>
            </a:endParaRPr>
          </a:p>
        </p:txBody>
      </p:sp>
      <p:sp>
        <p:nvSpPr>
          <p:cNvPr id="236" name="Line 481"/>
          <p:cNvSpPr>
            <a:spLocks noChangeShapeType="1"/>
          </p:cNvSpPr>
          <p:nvPr/>
        </p:nvSpPr>
        <p:spPr bwMode="auto">
          <a:xfrm>
            <a:off x="6378092" y="1453470"/>
            <a:ext cx="1334" cy="4626349"/>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7" name="Line 482"/>
          <p:cNvSpPr>
            <a:spLocks noChangeShapeType="1"/>
          </p:cNvSpPr>
          <p:nvPr/>
        </p:nvSpPr>
        <p:spPr bwMode="auto">
          <a:xfrm>
            <a:off x="7972549" y="1456455"/>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8" name="Line 483"/>
          <p:cNvSpPr>
            <a:spLocks noChangeShapeType="1"/>
          </p:cNvSpPr>
          <p:nvPr/>
        </p:nvSpPr>
        <p:spPr bwMode="auto">
          <a:xfrm>
            <a:off x="7149302" y="1450485"/>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9" name="Rectangle 484"/>
          <p:cNvSpPr>
            <a:spLocks noChangeArrowheads="1"/>
          </p:cNvSpPr>
          <p:nvPr/>
        </p:nvSpPr>
        <p:spPr bwMode="auto">
          <a:xfrm>
            <a:off x="5848385" y="1543012"/>
            <a:ext cx="340240"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HPT</a:t>
            </a:r>
            <a:endParaRPr lang="en-US" altLang="zh-CN" sz="1400" b="1" dirty="0">
              <a:latin typeface="Huawei Sans" panose="020C0503030203020204" pitchFamily="34" charset="0"/>
            </a:endParaRPr>
          </a:p>
        </p:txBody>
      </p:sp>
      <p:sp>
        <p:nvSpPr>
          <p:cNvPr id="240" name="Rectangle 485"/>
          <p:cNvSpPr>
            <a:spLocks noChangeArrowheads="1"/>
          </p:cNvSpPr>
          <p:nvPr/>
        </p:nvSpPr>
        <p:spPr bwMode="auto">
          <a:xfrm>
            <a:off x="5055827" y="1543012"/>
            <a:ext cx="380268"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MSA</a:t>
            </a:r>
            <a:endParaRPr lang="en-US" altLang="zh-CN" sz="1400" b="1" dirty="0">
              <a:latin typeface="Huawei Sans" panose="020C0503030203020204" pitchFamily="34" charset="0"/>
            </a:endParaRPr>
          </a:p>
        </p:txBody>
      </p:sp>
      <p:sp>
        <p:nvSpPr>
          <p:cNvPr id="241" name="Rectangle 486"/>
          <p:cNvSpPr>
            <a:spLocks noChangeArrowheads="1"/>
          </p:cNvSpPr>
          <p:nvPr/>
        </p:nvSpPr>
        <p:spPr bwMode="auto">
          <a:xfrm>
            <a:off x="4340656" y="1543012"/>
            <a:ext cx="408288"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100" b="1" dirty="0">
                <a:solidFill>
                  <a:srgbClr val="000000"/>
                </a:solidFill>
                <a:latin typeface="Huawei Sans" panose="020C0503030203020204" pitchFamily="34" charset="0"/>
              </a:rPr>
              <a:t> </a:t>
            </a:r>
            <a:r>
              <a:rPr lang="pt" sz="1400" b="1" dirty="0">
                <a:solidFill>
                  <a:srgbClr val="000000"/>
                </a:solidFill>
                <a:latin typeface="Huawei Sans" panose="020C0503030203020204" pitchFamily="34" charset="0"/>
              </a:rPr>
              <a:t>MST</a:t>
            </a:r>
            <a:endParaRPr lang="en-US" altLang="zh-CN" sz="1400" b="1" dirty="0">
              <a:latin typeface="Huawei Sans" panose="020C0503030203020204" pitchFamily="34" charset="0"/>
            </a:endParaRPr>
          </a:p>
        </p:txBody>
      </p:sp>
      <p:sp>
        <p:nvSpPr>
          <p:cNvPr id="242" name="Line 487"/>
          <p:cNvSpPr>
            <a:spLocks noChangeShapeType="1"/>
          </p:cNvSpPr>
          <p:nvPr/>
        </p:nvSpPr>
        <p:spPr bwMode="auto">
          <a:xfrm>
            <a:off x="4867694" y="1460932"/>
            <a:ext cx="1334" cy="4630826"/>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43" name="Rectangle 488"/>
          <p:cNvSpPr>
            <a:spLocks noChangeArrowheads="1"/>
          </p:cNvSpPr>
          <p:nvPr/>
        </p:nvSpPr>
        <p:spPr bwMode="auto">
          <a:xfrm>
            <a:off x="2431311" y="4380009"/>
            <a:ext cx="557845"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(V1-V3)</a:t>
            </a:r>
            <a:endParaRPr lang="en-US" altLang="zh-CN" sz="1200" b="0" dirty="0">
              <a:latin typeface="Huawei Sans" panose="020C0503030203020204" pitchFamily="34" charset="0"/>
            </a:endParaRPr>
          </a:p>
        </p:txBody>
      </p:sp>
    </p:spTree>
    <p:extLst>
      <p:ext uri="{BB962C8B-B14F-4D97-AF65-F5344CB8AC3E}">
        <p14:creationId xmlns:p14="http://schemas.microsoft.com/office/powerpoint/2010/main" val="1016822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Aplicação da função de verificação de alarme em módulos funcionais</a:t>
            </a:r>
            <a:endParaRPr lang="en-US" altLang="zh-CN" dirty="0">
              <a:latin typeface="Huawei Sans" panose="020C0503030203020204" pitchFamily="34" charset="0"/>
            </a:endParaRPr>
          </a:p>
        </p:txBody>
      </p:sp>
      <p:sp>
        <p:nvSpPr>
          <p:cNvPr id="5" name="Line 249"/>
          <p:cNvSpPr>
            <a:spLocks noChangeShapeType="1"/>
          </p:cNvSpPr>
          <p:nvPr/>
        </p:nvSpPr>
        <p:spPr bwMode="auto">
          <a:xfrm>
            <a:off x="2931664" y="1989231"/>
            <a:ext cx="68448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 name="Freeform 250"/>
          <p:cNvSpPr/>
          <p:nvPr/>
        </p:nvSpPr>
        <p:spPr bwMode="auto">
          <a:xfrm>
            <a:off x="3544095" y="1965353"/>
            <a:ext cx="72051" cy="23878"/>
          </a:xfrm>
          <a:custGeom>
            <a:avLst/>
            <a:gdLst/>
            <a:ahLst/>
            <a:cxnLst>
              <a:cxn ang="0">
                <a:pos x="54" y="16"/>
              </a:cxn>
              <a:cxn ang="0">
                <a:pos x="0" y="0"/>
              </a:cxn>
              <a:cxn ang="0">
                <a:pos x="0" y="16"/>
              </a:cxn>
              <a:cxn ang="0">
                <a:pos x="54" y="16"/>
              </a:cxn>
            </a:cxnLst>
            <a:rect l="0" t="0" r="r" b="b"/>
            <a:pathLst>
              <a:path w="54" h="16">
                <a:moveTo>
                  <a:pt x="54" y="16"/>
                </a:moveTo>
                <a:lnTo>
                  <a:pt x="0" y="0"/>
                </a:lnTo>
                <a:lnTo>
                  <a:pt x="0" y="16"/>
                </a:lnTo>
                <a:lnTo>
                  <a:pt x="54"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 name="Freeform 251"/>
          <p:cNvSpPr/>
          <p:nvPr/>
        </p:nvSpPr>
        <p:spPr bwMode="auto">
          <a:xfrm>
            <a:off x="3544095" y="1989231"/>
            <a:ext cx="72051" cy="28355"/>
          </a:xfrm>
          <a:custGeom>
            <a:avLst/>
            <a:gdLst/>
            <a:ahLst/>
            <a:cxnLst>
              <a:cxn ang="0">
                <a:pos x="54" y="0"/>
              </a:cxn>
              <a:cxn ang="0">
                <a:pos x="0" y="19"/>
              </a:cxn>
              <a:cxn ang="0">
                <a:pos x="0" y="0"/>
              </a:cxn>
              <a:cxn ang="0">
                <a:pos x="54" y="0"/>
              </a:cxn>
            </a:cxnLst>
            <a:rect l="0" t="0" r="r" b="b"/>
            <a:pathLst>
              <a:path w="54" h="19">
                <a:moveTo>
                  <a:pt x="54" y="0"/>
                </a:moveTo>
                <a:lnTo>
                  <a:pt x="0" y="19"/>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 name="Freeform 252"/>
          <p:cNvSpPr/>
          <p:nvPr/>
        </p:nvSpPr>
        <p:spPr bwMode="auto">
          <a:xfrm>
            <a:off x="3965725" y="1942968"/>
            <a:ext cx="142767" cy="98496"/>
          </a:xfrm>
          <a:custGeom>
            <a:avLst/>
            <a:gdLst/>
            <a:ahLst/>
            <a:cxnLst>
              <a:cxn ang="0">
                <a:pos x="0" y="29"/>
              </a:cxn>
              <a:cxn ang="0">
                <a:pos x="0" y="24"/>
              </a:cxn>
              <a:cxn ang="0">
                <a:pos x="2" y="20"/>
              </a:cxn>
              <a:cxn ang="0">
                <a:pos x="5" y="17"/>
              </a:cxn>
              <a:cxn ang="0">
                <a:pos x="8" y="15"/>
              </a:cxn>
              <a:cxn ang="0">
                <a:pos x="14" y="11"/>
              </a:cxn>
              <a:cxn ang="0">
                <a:pos x="16" y="7"/>
              </a:cxn>
              <a:cxn ang="0">
                <a:pos x="22" y="6"/>
              </a:cxn>
              <a:cxn ang="0">
                <a:pos x="28" y="4"/>
              </a:cxn>
              <a:cxn ang="0">
                <a:pos x="33" y="2"/>
              </a:cxn>
              <a:cxn ang="0">
                <a:pos x="42" y="0"/>
              </a:cxn>
              <a:cxn ang="0">
                <a:pos x="47" y="0"/>
              </a:cxn>
              <a:cxn ang="0">
                <a:pos x="53" y="0"/>
              </a:cxn>
              <a:cxn ang="0">
                <a:pos x="62" y="0"/>
              </a:cxn>
              <a:cxn ang="0">
                <a:pos x="67" y="0"/>
              </a:cxn>
              <a:cxn ang="0">
                <a:pos x="76" y="2"/>
              </a:cxn>
              <a:cxn ang="0">
                <a:pos x="78" y="4"/>
              </a:cxn>
              <a:cxn ang="0">
                <a:pos x="84" y="6"/>
              </a:cxn>
              <a:cxn ang="0">
                <a:pos x="90" y="7"/>
              </a:cxn>
              <a:cxn ang="0">
                <a:pos x="95" y="11"/>
              </a:cxn>
              <a:cxn ang="0">
                <a:pos x="98" y="15"/>
              </a:cxn>
              <a:cxn ang="0">
                <a:pos x="101" y="18"/>
              </a:cxn>
              <a:cxn ang="0">
                <a:pos x="104" y="22"/>
              </a:cxn>
              <a:cxn ang="0">
                <a:pos x="107" y="26"/>
              </a:cxn>
              <a:cxn ang="0">
                <a:pos x="107" y="29"/>
              </a:cxn>
              <a:cxn ang="0">
                <a:pos x="107" y="33"/>
              </a:cxn>
              <a:cxn ang="0">
                <a:pos x="107" y="39"/>
              </a:cxn>
              <a:cxn ang="0">
                <a:pos x="107" y="42"/>
              </a:cxn>
              <a:cxn ang="0">
                <a:pos x="104" y="46"/>
              </a:cxn>
              <a:cxn ang="0">
                <a:pos x="101" y="50"/>
              </a:cxn>
              <a:cxn ang="0">
                <a:pos x="95" y="53"/>
              </a:cxn>
              <a:cxn ang="0">
                <a:pos x="93" y="55"/>
              </a:cxn>
              <a:cxn ang="0">
                <a:pos x="87" y="57"/>
              </a:cxn>
              <a:cxn ang="0">
                <a:pos x="81" y="61"/>
              </a:cxn>
              <a:cxn ang="0">
                <a:pos x="76" y="62"/>
              </a:cxn>
              <a:cxn ang="0">
                <a:pos x="70" y="64"/>
              </a:cxn>
              <a:cxn ang="0">
                <a:pos x="64" y="64"/>
              </a:cxn>
              <a:cxn ang="0">
                <a:pos x="59" y="66"/>
              </a:cxn>
              <a:cxn ang="0">
                <a:pos x="50" y="66"/>
              </a:cxn>
              <a:cxn ang="0">
                <a:pos x="42" y="64"/>
              </a:cxn>
              <a:cxn ang="0">
                <a:pos x="39" y="64"/>
              </a:cxn>
              <a:cxn ang="0">
                <a:pos x="31" y="62"/>
              </a:cxn>
              <a:cxn ang="0">
                <a:pos x="25" y="61"/>
              </a:cxn>
              <a:cxn ang="0">
                <a:pos x="19" y="57"/>
              </a:cxn>
              <a:cxn ang="0">
                <a:pos x="16" y="55"/>
              </a:cxn>
              <a:cxn ang="0">
                <a:pos x="11" y="53"/>
              </a:cxn>
              <a:cxn ang="0">
                <a:pos x="8" y="50"/>
              </a:cxn>
              <a:cxn ang="0">
                <a:pos x="2" y="46"/>
              </a:cxn>
              <a:cxn ang="0">
                <a:pos x="2" y="42"/>
              </a:cxn>
              <a:cxn ang="0">
                <a:pos x="0" y="39"/>
              </a:cxn>
              <a:cxn ang="0">
                <a:pos x="0" y="33"/>
              </a:cxn>
            </a:cxnLst>
            <a:rect l="0" t="0" r="r" b="b"/>
            <a:pathLst>
              <a:path w="107" h="66">
                <a:moveTo>
                  <a:pt x="0" y="33"/>
                </a:moveTo>
                <a:lnTo>
                  <a:pt x="0" y="31"/>
                </a:lnTo>
                <a:lnTo>
                  <a:pt x="0" y="29"/>
                </a:lnTo>
                <a:lnTo>
                  <a:pt x="0" y="29"/>
                </a:lnTo>
                <a:lnTo>
                  <a:pt x="0" y="29"/>
                </a:lnTo>
                <a:lnTo>
                  <a:pt x="0" y="28"/>
                </a:lnTo>
                <a:lnTo>
                  <a:pt x="0" y="28"/>
                </a:lnTo>
                <a:lnTo>
                  <a:pt x="0" y="26"/>
                </a:lnTo>
                <a:lnTo>
                  <a:pt x="0" y="26"/>
                </a:lnTo>
                <a:lnTo>
                  <a:pt x="0" y="24"/>
                </a:lnTo>
                <a:lnTo>
                  <a:pt x="2" y="24"/>
                </a:lnTo>
                <a:lnTo>
                  <a:pt x="2" y="22"/>
                </a:lnTo>
                <a:lnTo>
                  <a:pt x="2" y="22"/>
                </a:lnTo>
                <a:lnTo>
                  <a:pt x="2" y="22"/>
                </a:lnTo>
                <a:lnTo>
                  <a:pt x="2" y="20"/>
                </a:lnTo>
                <a:lnTo>
                  <a:pt x="2" y="20"/>
                </a:lnTo>
                <a:lnTo>
                  <a:pt x="2" y="20"/>
                </a:lnTo>
                <a:lnTo>
                  <a:pt x="5" y="18"/>
                </a:lnTo>
                <a:lnTo>
                  <a:pt x="5" y="18"/>
                </a:lnTo>
                <a:lnTo>
                  <a:pt x="5" y="17"/>
                </a:lnTo>
                <a:lnTo>
                  <a:pt x="5" y="17"/>
                </a:lnTo>
                <a:lnTo>
                  <a:pt x="8" y="17"/>
                </a:lnTo>
                <a:lnTo>
                  <a:pt x="8" y="15"/>
                </a:lnTo>
                <a:lnTo>
                  <a:pt x="8" y="15"/>
                </a:lnTo>
                <a:lnTo>
                  <a:pt x="8" y="15"/>
                </a:lnTo>
                <a:lnTo>
                  <a:pt x="11" y="13"/>
                </a:lnTo>
                <a:lnTo>
                  <a:pt x="11" y="13"/>
                </a:lnTo>
                <a:lnTo>
                  <a:pt x="11" y="11"/>
                </a:lnTo>
                <a:lnTo>
                  <a:pt x="11" y="11"/>
                </a:lnTo>
                <a:lnTo>
                  <a:pt x="14" y="11"/>
                </a:lnTo>
                <a:lnTo>
                  <a:pt x="14" y="9"/>
                </a:lnTo>
                <a:lnTo>
                  <a:pt x="16" y="9"/>
                </a:lnTo>
                <a:lnTo>
                  <a:pt x="16" y="9"/>
                </a:lnTo>
                <a:lnTo>
                  <a:pt x="16" y="7"/>
                </a:lnTo>
                <a:lnTo>
                  <a:pt x="16" y="7"/>
                </a:lnTo>
                <a:lnTo>
                  <a:pt x="19" y="7"/>
                </a:lnTo>
                <a:lnTo>
                  <a:pt x="19" y="7"/>
                </a:lnTo>
                <a:lnTo>
                  <a:pt x="19" y="6"/>
                </a:lnTo>
                <a:lnTo>
                  <a:pt x="22" y="6"/>
                </a:lnTo>
                <a:lnTo>
                  <a:pt x="22" y="6"/>
                </a:lnTo>
                <a:lnTo>
                  <a:pt x="22" y="6"/>
                </a:lnTo>
                <a:lnTo>
                  <a:pt x="25" y="4"/>
                </a:lnTo>
                <a:lnTo>
                  <a:pt x="28" y="4"/>
                </a:lnTo>
                <a:lnTo>
                  <a:pt x="28" y="4"/>
                </a:lnTo>
                <a:lnTo>
                  <a:pt x="28" y="4"/>
                </a:lnTo>
                <a:lnTo>
                  <a:pt x="31" y="2"/>
                </a:lnTo>
                <a:lnTo>
                  <a:pt x="31" y="2"/>
                </a:lnTo>
                <a:lnTo>
                  <a:pt x="33" y="2"/>
                </a:lnTo>
                <a:lnTo>
                  <a:pt x="33" y="2"/>
                </a:lnTo>
                <a:lnTo>
                  <a:pt x="33" y="2"/>
                </a:lnTo>
                <a:lnTo>
                  <a:pt x="36" y="2"/>
                </a:lnTo>
                <a:lnTo>
                  <a:pt x="39" y="0"/>
                </a:lnTo>
                <a:lnTo>
                  <a:pt x="39" y="0"/>
                </a:lnTo>
                <a:lnTo>
                  <a:pt x="39" y="0"/>
                </a:lnTo>
                <a:lnTo>
                  <a:pt x="42" y="0"/>
                </a:lnTo>
                <a:lnTo>
                  <a:pt x="42" y="0"/>
                </a:lnTo>
                <a:lnTo>
                  <a:pt x="42" y="0"/>
                </a:lnTo>
                <a:lnTo>
                  <a:pt x="45" y="0"/>
                </a:lnTo>
                <a:lnTo>
                  <a:pt x="47" y="0"/>
                </a:lnTo>
                <a:lnTo>
                  <a:pt x="47" y="0"/>
                </a:lnTo>
                <a:lnTo>
                  <a:pt x="47" y="0"/>
                </a:lnTo>
                <a:lnTo>
                  <a:pt x="50" y="0"/>
                </a:lnTo>
                <a:lnTo>
                  <a:pt x="53" y="0"/>
                </a:lnTo>
                <a:lnTo>
                  <a:pt x="53" y="0"/>
                </a:lnTo>
                <a:lnTo>
                  <a:pt x="53" y="0"/>
                </a:lnTo>
                <a:lnTo>
                  <a:pt x="56" y="0"/>
                </a:lnTo>
                <a:lnTo>
                  <a:pt x="59" y="0"/>
                </a:lnTo>
                <a:lnTo>
                  <a:pt x="59" y="0"/>
                </a:lnTo>
                <a:lnTo>
                  <a:pt x="59" y="0"/>
                </a:lnTo>
                <a:lnTo>
                  <a:pt x="62" y="0"/>
                </a:lnTo>
                <a:lnTo>
                  <a:pt x="62" y="0"/>
                </a:lnTo>
                <a:lnTo>
                  <a:pt x="64" y="0"/>
                </a:lnTo>
                <a:lnTo>
                  <a:pt x="64" y="0"/>
                </a:lnTo>
                <a:lnTo>
                  <a:pt x="67" y="0"/>
                </a:lnTo>
                <a:lnTo>
                  <a:pt x="67" y="0"/>
                </a:lnTo>
                <a:lnTo>
                  <a:pt x="70" y="0"/>
                </a:lnTo>
                <a:lnTo>
                  <a:pt x="70" y="0"/>
                </a:lnTo>
                <a:lnTo>
                  <a:pt x="73" y="2"/>
                </a:lnTo>
                <a:lnTo>
                  <a:pt x="73" y="2"/>
                </a:lnTo>
                <a:lnTo>
                  <a:pt x="76" y="2"/>
                </a:lnTo>
                <a:lnTo>
                  <a:pt x="76" y="2"/>
                </a:lnTo>
                <a:lnTo>
                  <a:pt x="76" y="2"/>
                </a:lnTo>
                <a:lnTo>
                  <a:pt x="78" y="2"/>
                </a:lnTo>
                <a:lnTo>
                  <a:pt x="78" y="4"/>
                </a:lnTo>
                <a:lnTo>
                  <a:pt x="78" y="4"/>
                </a:lnTo>
                <a:lnTo>
                  <a:pt x="81" y="4"/>
                </a:lnTo>
                <a:lnTo>
                  <a:pt x="81" y="4"/>
                </a:lnTo>
                <a:lnTo>
                  <a:pt x="84" y="6"/>
                </a:lnTo>
                <a:lnTo>
                  <a:pt x="84" y="6"/>
                </a:lnTo>
                <a:lnTo>
                  <a:pt x="84" y="6"/>
                </a:lnTo>
                <a:lnTo>
                  <a:pt x="87" y="6"/>
                </a:lnTo>
                <a:lnTo>
                  <a:pt x="87" y="7"/>
                </a:lnTo>
                <a:lnTo>
                  <a:pt x="87" y="7"/>
                </a:lnTo>
                <a:lnTo>
                  <a:pt x="90" y="7"/>
                </a:lnTo>
                <a:lnTo>
                  <a:pt x="90" y="7"/>
                </a:lnTo>
                <a:lnTo>
                  <a:pt x="93" y="9"/>
                </a:lnTo>
                <a:lnTo>
                  <a:pt x="93" y="9"/>
                </a:lnTo>
                <a:lnTo>
                  <a:pt x="93" y="9"/>
                </a:lnTo>
                <a:lnTo>
                  <a:pt x="95" y="11"/>
                </a:lnTo>
                <a:lnTo>
                  <a:pt x="95" y="11"/>
                </a:lnTo>
                <a:lnTo>
                  <a:pt x="95" y="11"/>
                </a:lnTo>
                <a:lnTo>
                  <a:pt x="95" y="13"/>
                </a:lnTo>
                <a:lnTo>
                  <a:pt x="98" y="13"/>
                </a:lnTo>
                <a:lnTo>
                  <a:pt x="98" y="15"/>
                </a:lnTo>
                <a:lnTo>
                  <a:pt x="98" y="15"/>
                </a:lnTo>
                <a:lnTo>
                  <a:pt x="101" y="15"/>
                </a:lnTo>
                <a:lnTo>
                  <a:pt x="101" y="17"/>
                </a:lnTo>
                <a:lnTo>
                  <a:pt x="101" y="17"/>
                </a:lnTo>
                <a:lnTo>
                  <a:pt x="101" y="17"/>
                </a:lnTo>
                <a:lnTo>
                  <a:pt x="101" y="18"/>
                </a:lnTo>
                <a:lnTo>
                  <a:pt x="104" y="18"/>
                </a:lnTo>
                <a:lnTo>
                  <a:pt x="104" y="20"/>
                </a:lnTo>
                <a:lnTo>
                  <a:pt x="104" y="20"/>
                </a:lnTo>
                <a:lnTo>
                  <a:pt x="104" y="20"/>
                </a:lnTo>
                <a:lnTo>
                  <a:pt x="104" y="22"/>
                </a:lnTo>
                <a:lnTo>
                  <a:pt x="107" y="22"/>
                </a:lnTo>
                <a:lnTo>
                  <a:pt x="107" y="22"/>
                </a:lnTo>
                <a:lnTo>
                  <a:pt x="107" y="24"/>
                </a:lnTo>
                <a:lnTo>
                  <a:pt x="107" y="24"/>
                </a:lnTo>
                <a:lnTo>
                  <a:pt x="107" y="26"/>
                </a:lnTo>
                <a:lnTo>
                  <a:pt x="107" y="26"/>
                </a:lnTo>
                <a:lnTo>
                  <a:pt x="107" y="28"/>
                </a:lnTo>
                <a:lnTo>
                  <a:pt x="107" y="28"/>
                </a:lnTo>
                <a:lnTo>
                  <a:pt x="107" y="29"/>
                </a:lnTo>
                <a:lnTo>
                  <a:pt x="107" y="29"/>
                </a:lnTo>
                <a:lnTo>
                  <a:pt x="107" y="29"/>
                </a:lnTo>
                <a:lnTo>
                  <a:pt x="107" y="31"/>
                </a:lnTo>
                <a:lnTo>
                  <a:pt x="107" y="33"/>
                </a:lnTo>
                <a:lnTo>
                  <a:pt x="107" y="33"/>
                </a:lnTo>
                <a:lnTo>
                  <a:pt x="107" y="33"/>
                </a:lnTo>
                <a:lnTo>
                  <a:pt x="107" y="35"/>
                </a:lnTo>
                <a:lnTo>
                  <a:pt x="107" y="35"/>
                </a:lnTo>
                <a:lnTo>
                  <a:pt x="107" y="35"/>
                </a:lnTo>
                <a:lnTo>
                  <a:pt x="107" y="37"/>
                </a:lnTo>
                <a:lnTo>
                  <a:pt x="107" y="39"/>
                </a:lnTo>
                <a:lnTo>
                  <a:pt x="107" y="39"/>
                </a:lnTo>
                <a:lnTo>
                  <a:pt x="107" y="39"/>
                </a:lnTo>
                <a:lnTo>
                  <a:pt x="107" y="40"/>
                </a:lnTo>
                <a:lnTo>
                  <a:pt x="107" y="40"/>
                </a:lnTo>
                <a:lnTo>
                  <a:pt x="107" y="42"/>
                </a:lnTo>
                <a:lnTo>
                  <a:pt x="107" y="42"/>
                </a:lnTo>
                <a:lnTo>
                  <a:pt x="104" y="42"/>
                </a:lnTo>
                <a:lnTo>
                  <a:pt x="104" y="44"/>
                </a:lnTo>
                <a:lnTo>
                  <a:pt x="104" y="46"/>
                </a:lnTo>
                <a:lnTo>
                  <a:pt x="104" y="46"/>
                </a:lnTo>
                <a:lnTo>
                  <a:pt x="104" y="46"/>
                </a:lnTo>
                <a:lnTo>
                  <a:pt x="101" y="48"/>
                </a:lnTo>
                <a:lnTo>
                  <a:pt x="101" y="48"/>
                </a:lnTo>
                <a:lnTo>
                  <a:pt x="101" y="48"/>
                </a:lnTo>
                <a:lnTo>
                  <a:pt x="101" y="50"/>
                </a:lnTo>
                <a:lnTo>
                  <a:pt x="101" y="50"/>
                </a:lnTo>
                <a:lnTo>
                  <a:pt x="98" y="51"/>
                </a:lnTo>
                <a:lnTo>
                  <a:pt x="98" y="51"/>
                </a:lnTo>
                <a:lnTo>
                  <a:pt x="98" y="51"/>
                </a:lnTo>
                <a:lnTo>
                  <a:pt x="95" y="53"/>
                </a:lnTo>
                <a:lnTo>
                  <a:pt x="95" y="53"/>
                </a:lnTo>
                <a:lnTo>
                  <a:pt x="95" y="53"/>
                </a:lnTo>
                <a:lnTo>
                  <a:pt x="95" y="53"/>
                </a:lnTo>
                <a:lnTo>
                  <a:pt x="93" y="55"/>
                </a:lnTo>
                <a:lnTo>
                  <a:pt x="93" y="55"/>
                </a:lnTo>
                <a:lnTo>
                  <a:pt x="93" y="55"/>
                </a:lnTo>
                <a:lnTo>
                  <a:pt x="90" y="57"/>
                </a:lnTo>
                <a:lnTo>
                  <a:pt x="90" y="57"/>
                </a:lnTo>
                <a:lnTo>
                  <a:pt x="87" y="57"/>
                </a:lnTo>
                <a:lnTo>
                  <a:pt x="87" y="57"/>
                </a:lnTo>
                <a:lnTo>
                  <a:pt x="87" y="59"/>
                </a:lnTo>
                <a:lnTo>
                  <a:pt x="84" y="59"/>
                </a:lnTo>
                <a:lnTo>
                  <a:pt x="84" y="61"/>
                </a:lnTo>
                <a:lnTo>
                  <a:pt x="84" y="61"/>
                </a:lnTo>
                <a:lnTo>
                  <a:pt x="81" y="61"/>
                </a:lnTo>
                <a:lnTo>
                  <a:pt x="81" y="61"/>
                </a:lnTo>
                <a:lnTo>
                  <a:pt x="78" y="61"/>
                </a:lnTo>
                <a:lnTo>
                  <a:pt x="78" y="61"/>
                </a:lnTo>
                <a:lnTo>
                  <a:pt x="78" y="62"/>
                </a:lnTo>
                <a:lnTo>
                  <a:pt x="76" y="62"/>
                </a:lnTo>
                <a:lnTo>
                  <a:pt x="76" y="62"/>
                </a:lnTo>
                <a:lnTo>
                  <a:pt x="76" y="62"/>
                </a:lnTo>
                <a:lnTo>
                  <a:pt x="73" y="62"/>
                </a:lnTo>
                <a:lnTo>
                  <a:pt x="73" y="64"/>
                </a:lnTo>
                <a:lnTo>
                  <a:pt x="70" y="64"/>
                </a:lnTo>
                <a:lnTo>
                  <a:pt x="70" y="64"/>
                </a:lnTo>
                <a:lnTo>
                  <a:pt x="67" y="64"/>
                </a:lnTo>
                <a:lnTo>
                  <a:pt x="67" y="64"/>
                </a:lnTo>
                <a:lnTo>
                  <a:pt x="64" y="64"/>
                </a:lnTo>
                <a:lnTo>
                  <a:pt x="64" y="64"/>
                </a:lnTo>
                <a:lnTo>
                  <a:pt x="62" y="64"/>
                </a:lnTo>
                <a:lnTo>
                  <a:pt x="62" y="64"/>
                </a:lnTo>
                <a:lnTo>
                  <a:pt x="59" y="66"/>
                </a:lnTo>
                <a:lnTo>
                  <a:pt x="59" y="66"/>
                </a:lnTo>
                <a:lnTo>
                  <a:pt x="59" y="66"/>
                </a:lnTo>
                <a:lnTo>
                  <a:pt x="56" y="66"/>
                </a:lnTo>
                <a:lnTo>
                  <a:pt x="53" y="66"/>
                </a:lnTo>
                <a:lnTo>
                  <a:pt x="53" y="66"/>
                </a:lnTo>
                <a:lnTo>
                  <a:pt x="53" y="66"/>
                </a:lnTo>
                <a:lnTo>
                  <a:pt x="50" y="66"/>
                </a:lnTo>
                <a:lnTo>
                  <a:pt x="47" y="66"/>
                </a:lnTo>
                <a:lnTo>
                  <a:pt x="47" y="66"/>
                </a:lnTo>
                <a:lnTo>
                  <a:pt x="47" y="64"/>
                </a:lnTo>
                <a:lnTo>
                  <a:pt x="45" y="64"/>
                </a:lnTo>
                <a:lnTo>
                  <a:pt x="42" y="64"/>
                </a:lnTo>
                <a:lnTo>
                  <a:pt x="42" y="64"/>
                </a:lnTo>
                <a:lnTo>
                  <a:pt x="42" y="64"/>
                </a:lnTo>
                <a:lnTo>
                  <a:pt x="39" y="64"/>
                </a:lnTo>
                <a:lnTo>
                  <a:pt x="39" y="64"/>
                </a:lnTo>
                <a:lnTo>
                  <a:pt x="39" y="64"/>
                </a:lnTo>
                <a:lnTo>
                  <a:pt x="36" y="64"/>
                </a:lnTo>
                <a:lnTo>
                  <a:pt x="33" y="62"/>
                </a:lnTo>
                <a:lnTo>
                  <a:pt x="33" y="62"/>
                </a:lnTo>
                <a:lnTo>
                  <a:pt x="33" y="62"/>
                </a:lnTo>
                <a:lnTo>
                  <a:pt x="31" y="62"/>
                </a:lnTo>
                <a:lnTo>
                  <a:pt x="31" y="62"/>
                </a:lnTo>
                <a:lnTo>
                  <a:pt x="28" y="61"/>
                </a:lnTo>
                <a:lnTo>
                  <a:pt x="28" y="61"/>
                </a:lnTo>
                <a:lnTo>
                  <a:pt x="28" y="61"/>
                </a:lnTo>
                <a:lnTo>
                  <a:pt x="25" y="61"/>
                </a:lnTo>
                <a:lnTo>
                  <a:pt x="22" y="61"/>
                </a:lnTo>
                <a:lnTo>
                  <a:pt x="22" y="61"/>
                </a:lnTo>
                <a:lnTo>
                  <a:pt x="22" y="59"/>
                </a:lnTo>
                <a:lnTo>
                  <a:pt x="19" y="59"/>
                </a:lnTo>
                <a:lnTo>
                  <a:pt x="19" y="57"/>
                </a:lnTo>
                <a:lnTo>
                  <a:pt x="19" y="57"/>
                </a:lnTo>
                <a:lnTo>
                  <a:pt x="16" y="57"/>
                </a:lnTo>
                <a:lnTo>
                  <a:pt x="16" y="57"/>
                </a:lnTo>
                <a:lnTo>
                  <a:pt x="16" y="55"/>
                </a:lnTo>
                <a:lnTo>
                  <a:pt x="16" y="55"/>
                </a:lnTo>
                <a:lnTo>
                  <a:pt x="14" y="55"/>
                </a:lnTo>
                <a:lnTo>
                  <a:pt x="14" y="53"/>
                </a:lnTo>
                <a:lnTo>
                  <a:pt x="11" y="53"/>
                </a:lnTo>
                <a:lnTo>
                  <a:pt x="11" y="53"/>
                </a:lnTo>
                <a:lnTo>
                  <a:pt x="11" y="53"/>
                </a:lnTo>
                <a:lnTo>
                  <a:pt x="11" y="51"/>
                </a:lnTo>
                <a:lnTo>
                  <a:pt x="8" y="51"/>
                </a:lnTo>
                <a:lnTo>
                  <a:pt x="8" y="51"/>
                </a:lnTo>
                <a:lnTo>
                  <a:pt x="8" y="50"/>
                </a:lnTo>
                <a:lnTo>
                  <a:pt x="8" y="50"/>
                </a:lnTo>
                <a:lnTo>
                  <a:pt x="5" y="48"/>
                </a:lnTo>
                <a:lnTo>
                  <a:pt x="5" y="48"/>
                </a:lnTo>
                <a:lnTo>
                  <a:pt x="5" y="48"/>
                </a:lnTo>
                <a:lnTo>
                  <a:pt x="5" y="46"/>
                </a:lnTo>
                <a:lnTo>
                  <a:pt x="2" y="46"/>
                </a:lnTo>
                <a:lnTo>
                  <a:pt x="2" y="46"/>
                </a:lnTo>
                <a:lnTo>
                  <a:pt x="2" y="44"/>
                </a:lnTo>
                <a:lnTo>
                  <a:pt x="2" y="42"/>
                </a:lnTo>
                <a:lnTo>
                  <a:pt x="2" y="42"/>
                </a:lnTo>
                <a:lnTo>
                  <a:pt x="2" y="42"/>
                </a:lnTo>
                <a:lnTo>
                  <a:pt x="2" y="40"/>
                </a:lnTo>
                <a:lnTo>
                  <a:pt x="0" y="40"/>
                </a:lnTo>
                <a:lnTo>
                  <a:pt x="0" y="39"/>
                </a:lnTo>
                <a:lnTo>
                  <a:pt x="0" y="39"/>
                </a:lnTo>
                <a:lnTo>
                  <a:pt x="0" y="39"/>
                </a:lnTo>
                <a:lnTo>
                  <a:pt x="0" y="37"/>
                </a:lnTo>
                <a:lnTo>
                  <a:pt x="0" y="35"/>
                </a:lnTo>
                <a:lnTo>
                  <a:pt x="0" y="35"/>
                </a:lnTo>
                <a:lnTo>
                  <a:pt x="0" y="35"/>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 name="Freeform 253"/>
          <p:cNvSpPr/>
          <p:nvPr/>
        </p:nvSpPr>
        <p:spPr bwMode="auto">
          <a:xfrm>
            <a:off x="3612143" y="1935506"/>
            <a:ext cx="146770" cy="98496"/>
          </a:xfrm>
          <a:custGeom>
            <a:avLst/>
            <a:gdLst/>
            <a:ahLst/>
            <a:cxnLst>
              <a:cxn ang="0">
                <a:pos x="0" y="29"/>
              </a:cxn>
              <a:cxn ang="0">
                <a:pos x="3" y="25"/>
              </a:cxn>
              <a:cxn ang="0">
                <a:pos x="5" y="22"/>
              </a:cxn>
              <a:cxn ang="0">
                <a:pos x="8" y="18"/>
              </a:cxn>
              <a:cxn ang="0">
                <a:pos x="11" y="14"/>
              </a:cxn>
              <a:cxn ang="0">
                <a:pos x="14" y="11"/>
              </a:cxn>
              <a:cxn ang="0">
                <a:pos x="19" y="9"/>
              </a:cxn>
              <a:cxn ang="0">
                <a:pos x="25" y="5"/>
              </a:cxn>
              <a:cxn ang="0">
                <a:pos x="28" y="3"/>
              </a:cxn>
              <a:cxn ang="0">
                <a:pos x="36" y="3"/>
              </a:cxn>
              <a:cxn ang="0">
                <a:pos x="42" y="1"/>
              </a:cxn>
              <a:cxn ang="0">
                <a:pos x="50" y="0"/>
              </a:cxn>
              <a:cxn ang="0">
                <a:pos x="53" y="0"/>
              </a:cxn>
              <a:cxn ang="0">
                <a:pos x="62" y="0"/>
              </a:cxn>
              <a:cxn ang="0">
                <a:pos x="70" y="1"/>
              </a:cxn>
              <a:cxn ang="0">
                <a:pos x="76" y="3"/>
              </a:cxn>
              <a:cxn ang="0">
                <a:pos x="81" y="3"/>
              </a:cxn>
              <a:cxn ang="0">
                <a:pos x="87" y="7"/>
              </a:cxn>
              <a:cxn ang="0">
                <a:pos x="93" y="9"/>
              </a:cxn>
              <a:cxn ang="0">
                <a:pos x="95" y="12"/>
              </a:cxn>
              <a:cxn ang="0">
                <a:pos x="98" y="14"/>
              </a:cxn>
              <a:cxn ang="0">
                <a:pos x="104" y="18"/>
              </a:cxn>
              <a:cxn ang="0">
                <a:pos x="107" y="22"/>
              </a:cxn>
              <a:cxn ang="0">
                <a:pos x="107" y="27"/>
              </a:cxn>
              <a:cxn ang="0">
                <a:pos x="110" y="29"/>
              </a:cxn>
              <a:cxn ang="0">
                <a:pos x="110" y="34"/>
              </a:cxn>
              <a:cxn ang="0">
                <a:pos x="107" y="38"/>
              </a:cxn>
              <a:cxn ang="0">
                <a:pos x="107" y="44"/>
              </a:cxn>
              <a:cxn ang="0">
                <a:pos x="104" y="45"/>
              </a:cxn>
              <a:cxn ang="0">
                <a:pos x="101" y="49"/>
              </a:cxn>
              <a:cxn ang="0">
                <a:pos x="98" y="53"/>
              </a:cxn>
              <a:cxn ang="0">
                <a:pos x="93" y="56"/>
              </a:cxn>
              <a:cxn ang="0">
                <a:pos x="90" y="58"/>
              </a:cxn>
              <a:cxn ang="0">
                <a:pos x="84" y="60"/>
              </a:cxn>
              <a:cxn ang="0">
                <a:pos x="79" y="64"/>
              </a:cxn>
              <a:cxn ang="0">
                <a:pos x="70" y="64"/>
              </a:cxn>
              <a:cxn ang="0">
                <a:pos x="65" y="66"/>
              </a:cxn>
              <a:cxn ang="0">
                <a:pos x="59" y="66"/>
              </a:cxn>
              <a:cxn ang="0">
                <a:pos x="50" y="66"/>
              </a:cxn>
              <a:cxn ang="0">
                <a:pos x="45" y="66"/>
              </a:cxn>
              <a:cxn ang="0">
                <a:pos x="39" y="64"/>
              </a:cxn>
              <a:cxn ang="0">
                <a:pos x="31" y="64"/>
              </a:cxn>
              <a:cxn ang="0">
                <a:pos x="25" y="60"/>
              </a:cxn>
              <a:cxn ang="0">
                <a:pos x="19" y="58"/>
              </a:cxn>
              <a:cxn ang="0">
                <a:pos x="17" y="56"/>
              </a:cxn>
              <a:cxn ang="0">
                <a:pos x="11" y="53"/>
              </a:cxn>
              <a:cxn ang="0">
                <a:pos x="8" y="49"/>
              </a:cxn>
              <a:cxn ang="0">
                <a:pos x="5" y="45"/>
              </a:cxn>
              <a:cxn ang="0">
                <a:pos x="3" y="44"/>
              </a:cxn>
              <a:cxn ang="0">
                <a:pos x="3" y="38"/>
              </a:cxn>
              <a:cxn ang="0">
                <a:pos x="0" y="34"/>
              </a:cxn>
            </a:cxnLst>
            <a:rect l="0" t="0" r="r" b="b"/>
            <a:pathLst>
              <a:path w="110" h="66">
                <a:moveTo>
                  <a:pt x="0" y="33"/>
                </a:moveTo>
                <a:lnTo>
                  <a:pt x="0" y="33"/>
                </a:lnTo>
                <a:lnTo>
                  <a:pt x="0" y="31"/>
                </a:lnTo>
                <a:lnTo>
                  <a:pt x="0" y="29"/>
                </a:lnTo>
                <a:lnTo>
                  <a:pt x="0" y="29"/>
                </a:lnTo>
                <a:lnTo>
                  <a:pt x="0" y="29"/>
                </a:lnTo>
                <a:lnTo>
                  <a:pt x="3" y="27"/>
                </a:lnTo>
                <a:lnTo>
                  <a:pt x="3" y="27"/>
                </a:lnTo>
                <a:lnTo>
                  <a:pt x="3" y="27"/>
                </a:lnTo>
                <a:lnTo>
                  <a:pt x="3" y="25"/>
                </a:lnTo>
                <a:lnTo>
                  <a:pt x="3" y="23"/>
                </a:lnTo>
                <a:lnTo>
                  <a:pt x="3" y="23"/>
                </a:lnTo>
                <a:lnTo>
                  <a:pt x="3" y="23"/>
                </a:lnTo>
                <a:lnTo>
                  <a:pt x="3" y="22"/>
                </a:lnTo>
                <a:lnTo>
                  <a:pt x="5" y="22"/>
                </a:lnTo>
                <a:lnTo>
                  <a:pt x="5" y="20"/>
                </a:lnTo>
                <a:lnTo>
                  <a:pt x="5" y="20"/>
                </a:lnTo>
                <a:lnTo>
                  <a:pt x="5" y="20"/>
                </a:lnTo>
                <a:lnTo>
                  <a:pt x="5" y="18"/>
                </a:lnTo>
                <a:lnTo>
                  <a:pt x="8" y="18"/>
                </a:lnTo>
                <a:lnTo>
                  <a:pt x="8" y="18"/>
                </a:lnTo>
                <a:lnTo>
                  <a:pt x="8" y="16"/>
                </a:lnTo>
                <a:lnTo>
                  <a:pt x="8" y="16"/>
                </a:lnTo>
                <a:lnTo>
                  <a:pt x="11" y="14"/>
                </a:lnTo>
                <a:lnTo>
                  <a:pt x="11" y="14"/>
                </a:lnTo>
                <a:lnTo>
                  <a:pt x="11" y="14"/>
                </a:lnTo>
                <a:lnTo>
                  <a:pt x="11" y="12"/>
                </a:lnTo>
                <a:lnTo>
                  <a:pt x="14" y="12"/>
                </a:lnTo>
                <a:lnTo>
                  <a:pt x="14" y="12"/>
                </a:lnTo>
                <a:lnTo>
                  <a:pt x="14" y="11"/>
                </a:lnTo>
                <a:lnTo>
                  <a:pt x="14" y="11"/>
                </a:lnTo>
                <a:lnTo>
                  <a:pt x="17" y="11"/>
                </a:lnTo>
                <a:lnTo>
                  <a:pt x="17" y="11"/>
                </a:lnTo>
                <a:lnTo>
                  <a:pt x="17" y="9"/>
                </a:lnTo>
                <a:lnTo>
                  <a:pt x="19" y="9"/>
                </a:lnTo>
                <a:lnTo>
                  <a:pt x="19" y="7"/>
                </a:lnTo>
                <a:lnTo>
                  <a:pt x="19" y="7"/>
                </a:lnTo>
                <a:lnTo>
                  <a:pt x="22" y="7"/>
                </a:lnTo>
                <a:lnTo>
                  <a:pt x="22" y="7"/>
                </a:lnTo>
                <a:lnTo>
                  <a:pt x="25" y="5"/>
                </a:lnTo>
                <a:lnTo>
                  <a:pt x="25" y="5"/>
                </a:lnTo>
                <a:lnTo>
                  <a:pt x="25" y="5"/>
                </a:lnTo>
                <a:lnTo>
                  <a:pt x="28" y="5"/>
                </a:lnTo>
                <a:lnTo>
                  <a:pt x="28" y="3"/>
                </a:lnTo>
                <a:lnTo>
                  <a:pt x="28" y="3"/>
                </a:lnTo>
                <a:lnTo>
                  <a:pt x="31" y="3"/>
                </a:lnTo>
                <a:lnTo>
                  <a:pt x="31" y="3"/>
                </a:lnTo>
                <a:lnTo>
                  <a:pt x="34" y="3"/>
                </a:lnTo>
                <a:lnTo>
                  <a:pt x="34" y="3"/>
                </a:lnTo>
                <a:lnTo>
                  <a:pt x="36" y="3"/>
                </a:lnTo>
                <a:lnTo>
                  <a:pt x="36" y="1"/>
                </a:lnTo>
                <a:lnTo>
                  <a:pt x="39" y="1"/>
                </a:lnTo>
                <a:lnTo>
                  <a:pt x="39" y="1"/>
                </a:lnTo>
                <a:lnTo>
                  <a:pt x="39" y="1"/>
                </a:lnTo>
                <a:lnTo>
                  <a:pt x="42" y="1"/>
                </a:lnTo>
                <a:lnTo>
                  <a:pt x="45" y="1"/>
                </a:lnTo>
                <a:lnTo>
                  <a:pt x="45" y="1"/>
                </a:lnTo>
                <a:lnTo>
                  <a:pt x="45" y="1"/>
                </a:lnTo>
                <a:lnTo>
                  <a:pt x="48" y="0"/>
                </a:lnTo>
                <a:lnTo>
                  <a:pt x="50" y="0"/>
                </a:lnTo>
                <a:lnTo>
                  <a:pt x="50" y="0"/>
                </a:lnTo>
                <a:lnTo>
                  <a:pt x="50" y="0"/>
                </a:lnTo>
                <a:lnTo>
                  <a:pt x="53" y="0"/>
                </a:lnTo>
                <a:lnTo>
                  <a:pt x="53" y="0"/>
                </a:lnTo>
                <a:lnTo>
                  <a:pt x="53" y="0"/>
                </a:lnTo>
                <a:lnTo>
                  <a:pt x="56" y="0"/>
                </a:lnTo>
                <a:lnTo>
                  <a:pt x="59" y="0"/>
                </a:lnTo>
                <a:lnTo>
                  <a:pt x="59" y="0"/>
                </a:lnTo>
                <a:lnTo>
                  <a:pt x="59" y="0"/>
                </a:lnTo>
                <a:lnTo>
                  <a:pt x="62" y="0"/>
                </a:lnTo>
                <a:lnTo>
                  <a:pt x="65" y="1"/>
                </a:lnTo>
                <a:lnTo>
                  <a:pt x="65" y="1"/>
                </a:lnTo>
                <a:lnTo>
                  <a:pt x="65" y="1"/>
                </a:lnTo>
                <a:lnTo>
                  <a:pt x="67" y="1"/>
                </a:lnTo>
                <a:lnTo>
                  <a:pt x="70" y="1"/>
                </a:lnTo>
                <a:lnTo>
                  <a:pt x="70" y="1"/>
                </a:lnTo>
                <a:lnTo>
                  <a:pt x="70" y="1"/>
                </a:lnTo>
                <a:lnTo>
                  <a:pt x="73" y="1"/>
                </a:lnTo>
                <a:lnTo>
                  <a:pt x="73" y="3"/>
                </a:lnTo>
                <a:lnTo>
                  <a:pt x="76" y="3"/>
                </a:lnTo>
                <a:lnTo>
                  <a:pt x="76" y="3"/>
                </a:lnTo>
                <a:lnTo>
                  <a:pt x="79" y="3"/>
                </a:lnTo>
                <a:lnTo>
                  <a:pt x="79" y="3"/>
                </a:lnTo>
                <a:lnTo>
                  <a:pt x="81" y="3"/>
                </a:lnTo>
                <a:lnTo>
                  <a:pt x="81" y="3"/>
                </a:lnTo>
                <a:lnTo>
                  <a:pt x="81" y="5"/>
                </a:lnTo>
                <a:lnTo>
                  <a:pt x="84" y="5"/>
                </a:lnTo>
                <a:lnTo>
                  <a:pt x="84" y="5"/>
                </a:lnTo>
                <a:lnTo>
                  <a:pt x="84" y="5"/>
                </a:lnTo>
                <a:lnTo>
                  <a:pt x="87" y="7"/>
                </a:lnTo>
                <a:lnTo>
                  <a:pt x="87" y="7"/>
                </a:lnTo>
                <a:lnTo>
                  <a:pt x="90" y="7"/>
                </a:lnTo>
                <a:lnTo>
                  <a:pt x="90" y="7"/>
                </a:lnTo>
                <a:lnTo>
                  <a:pt x="90" y="9"/>
                </a:lnTo>
                <a:lnTo>
                  <a:pt x="93" y="9"/>
                </a:lnTo>
                <a:lnTo>
                  <a:pt x="93" y="11"/>
                </a:lnTo>
                <a:lnTo>
                  <a:pt x="93" y="11"/>
                </a:lnTo>
                <a:lnTo>
                  <a:pt x="95" y="11"/>
                </a:lnTo>
                <a:lnTo>
                  <a:pt x="95" y="11"/>
                </a:lnTo>
                <a:lnTo>
                  <a:pt x="95" y="12"/>
                </a:lnTo>
                <a:lnTo>
                  <a:pt x="95" y="12"/>
                </a:lnTo>
                <a:lnTo>
                  <a:pt x="98" y="12"/>
                </a:lnTo>
                <a:lnTo>
                  <a:pt x="98" y="14"/>
                </a:lnTo>
                <a:lnTo>
                  <a:pt x="98" y="14"/>
                </a:lnTo>
                <a:lnTo>
                  <a:pt x="98" y="14"/>
                </a:lnTo>
                <a:lnTo>
                  <a:pt x="101" y="16"/>
                </a:lnTo>
                <a:lnTo>
                  <a:pt x="101" y="16"/>
                </a:lnTo>
                <a:lnTo>
                  <a:pt x="101" y="18"/>
                </a:lnTo>
                <a:lnTo>
                  <a:pt x="101" y="18"/>
                </a:lnTo>
                <a:lnTo>
                  <a:pt x="104" y="18"/>
                </a:lnTo>
                <a:lnTo>
                  <a:pt x="104" y="20"/>
                </a:lnTo>
                <a:lnTo>
                  <a:pt x="104" y="20"/>
                </a:lnTo>
                <a:lnTo>
                  <a:pt x="104" y="20"/>
                </a:lnTo>
                <a:lnTo>
                  <a:pt x="104" y="22"/>
                </a:lnTo>
                <a:lnTo>
                  <a:pt x="107" y="22"/>
                </a:lnTo>
                <a:lnTo>
                  <a:pt x="107" y="23"/>
                </a:lnTo>
                <a:lnTo>
                  <a:pt x="107" y="23"/>
                </a:lnTo>
                <a:lnTo>
                  <a:pt x="107" y="23"/>
                </a:lnTo>
                <a:lnTo>
                  <a:pt x="107" y="25"/>
                </a:lnTo>
                <a:lnTo>
                  <a:pt x="107" y="27"/>
                </a:lnTo>
                <a:lnTo>
                  <a:pt x="107" y="27"/>
                </a:lnTo>
                <a:lnTo>
                  <a:pt x="107" y="27"/>
                </a:lnTo>
                <a:lnTo>
                  <a:pt x="110" y="29"/>
                </a:lnTo>
                <a:lnTo>
                  <a:pt x="110" y="29"/>
                </a:lnTo>
                <a:lnTo>
                  <a:pt x="110" y="29"/>
                </a:lnTo>
                <a:lnTo>
                  <a:pt x="110" y="31"/>
                </a:lnTo>
                <a:lnTo>
                  <a:pt x="110" y="33"/>
                </a:lnTo>
                <a:lnTo>
                  <a:pt x="110" y="33"/>
                </a:lnTo>
                <a:lnTo>
                  <a:pt x="110" y="33"/>
                </a:lnTo>
                <a:lnTo>
                  <a:pt x="110" y="34"/>
                </a:lnTo>
                <a:lnTo>
                  <a:pt x="110" y="34"/>
                </a:lnTo>
                <a:lnTo>
                  <a:pt x="110" y="36"/>
                </a:lnTo>
                <a:lnTo>
                  <a:pt x="110" y="36"/>
                </a:lnTo>
                <a:lnTo>
                  <a:pt x="110" y="38"/>
                </a:lnTo>
                <a:lnTo>
                  <a:pt x="107" y="38"/>
                </a:lnTo>
                <a:lnTo>
                  <a:pt x="107" y="40"/>
                </a:lnTo>
                <a:lnTo>
                  <a:pt x="107" y="40"/>
                </a:lnTo>
                <a:lnTo>
                  <a:pt x="107" y="40"/>
                </a:lnTo>
                <a:lnTo>
                  <a:pt x="107" y="42"/>
                </a:lnTo>
                <a:lnTo>
                  <a:pt x="107" y="44"/>
                </a:lnTo>
                <a:lnTo>
                  <a:pt x="107" y="44"/>
                </a:lnTo>
                <a:lnTo>
                  <a:pt x="107" y="44"/>
                </a:lnTo>
                <a:lnTo>
                  <a:pt x="104" y="45"/>
                </a:lnTo>
                <a:lnTo>
                  <a:pt x="104" y="45"/>
                </a:lnTo>
                <a:lnTo>
                  <a:pt x="104" y="45"/>
                </a:lnTo>
                <a:lnTo>
                  <a:pt x="104" y="47"/>
                </a:lnTo>
                <a:lnTo>
                  <a:pt x="104" y="47"/>
                </a:lnTo>
                <a:lnTo>
                  <a:pt x="101" y="49"/>
                </a:lnTo>
                <a:lnTo>
                  <a:pt x="101" y="49"/>
                </a:lnTo>
                <a:lnTo>
                  <a:pt x="101" y="49"/>
                </a:lnTo>
                <a:lnTo>
                  <a:pt x="101" y="51"/>
                </a:lnTo>
                <a:lnTo>
                  <a:pt x="98" y="51"/>
                </a:lnTo>
                <a:lnTo>
                  <a:pt x="98" y="51"/>
                </a:lnTo>
                <a:lnTo>
                  <a:pt x="98" y="53"/>
                </a:lnTo>
                <a:lnTo>
                  <a:pt x="98" y="53"/>
                </a:lnTo>
                <a:lnTo>
                  <a:pt x="95" y="55"/>
                </a:lnTo>
                <a:lnTo>
                  <a:pt x="95" y="55"/>
                </a:lnTo>
                <a:lnTo>
                  <a:pt x="95" y="55"/>
                </a:lnTo>
                <a:lnTo>
                  <a:pt x="95" y="56"/>
                </a:lnTo>
                <a:lnTo>
                  <a:pt x="93" y="56"/>
                </a:lnTo>
                <a:lnTo>
                  <a:pt x="93" y="56"/>
                </a:lnTo>
                <a:lnTo>
                  <a:pt x="93" y="56"/>
                </a:lnTo>
                <a:lnTo>
                  <a:pt x="90" y="58"/>
                </a:lnTo>
                <a:lnTo>
                  <a:pt x="90" y="58"/>
                </a:lnTo>
                <a:lnTo>
                  <a:pt x="90" y="58"/>
                </a:lnTo>
                <a:lnTo>
                  <a:pt x="87" y="58"/>
                </a:lnTo>
                <a:lnTo>
                  <a:pt x="87" y="60"/>
                </a:lnTo>
                <a:lnTo>
                  <a:pt x="84" y="60"/>
                </a:lnTo>
                <a:lnTo>
                  <a:pt x="84" y="60"/>
                </a:lnTo>
                <a:lnTo>
                  <a:pt x="84" y="60"/>
                </a:lnTo>
                <a:lnTo>
                  <a:pt x="81" y="62"/>
                </a:lnTo>
                <a:lnTo>
                  <a:pt x="81" y="62"/>
                </a:lnTo>
                <a:lnTo>
                  <a:pt x="81" y="62"/>
                </a:lnTo>
                <a:lnTo>
                  <a:pt x="79" y="62"/>
                </a:lnTo>
                <a:lnTo>
                  <a:pt x="79" y="64"/>
                </a:lnTo>
                <a:lnTo>
                  <a:pt x="76" y="64"/>
                </a:lnTo>
                <a:lnTo>
                  <a:pt x="76" y="64"/>
                </a:lnTo>
                <a:lnTo>
                  <a:pt x="73" y="64"/>
                </a:lnTo>
                <a:lnTo>
                  <a:pt x="73" y="64"/>
                </a:lnTo>
                <a:lnTo>
                  <a:pt x="70" y="64"/>
                </a:lnTo>
                <a:lnTo>
                  <a:pt x="70" y="64"/>
                </a:lnTo>
                <a:lnTo>
                  <a:pt x="70" y="66"/>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0" y="66"/>
                </a:lnTo>
                <a:lnTo>
                  <a:pt x="50" y="66"/>
                </a:lnTo>
                <a:lnTo>
                  <a:pt x="50" y="66"/>
                </a:lnTo>
                <a:lnTo>
                  <a:pt x="48" y="66"/>
                </a:lnTo>
                <a:lnTo>
                  <a:pt x="45" y="66"/>
                </a:lnTo>
                <a:lnTo>
                  <a:pt x="45" y="66"/>
                </a:lnTo>
                <a:lnTo>
                  <a:pt x="45" y="66"/>
                </a:lnTo>
                <a:lnTo>
                  <a:pt x="42" y="66"/>
                </a:lnTo>
                <a:lnTo>
                  <a:pt x="39" y="66"/>
                </a:lnTo>
                <a:lnTo>
                  <a:pt x="39" y="64"/>
                </a:lnTo>
                <a:lnTo>
                  <a:pt x="39" y="64"/>
                </a:lnTo>
                <a:lnTo>
                  <a:pt x="36" y="64"/>
                </a:lnTo>
                <a:lnTo>
                  <a:pt x="36" y="64"/>
                </a:lnTo>
                <a:lnTo>
                  <a:pt x="34" y="64"/>
                </a:lnTo>
                <a:lnTo>
                  <a:pt x="34" y="64"/>
                </a:lnTo>
                <a:lnTo>
                  <a:pt x="31" y="64"/>
                </a:lnTo>
                <a:lnTo>
                  <a:pt x="31" y="62"/>
                </a:lnTo>
                <a:lnTo>
                  <a:pt x="28" y="62"/>
                </a:lnTo>
                <a:lnTo>
                  <a:pt x="28" y="62"/>
                </a:lnTo>
                <a:lnTo>
                  <a:pt x="28" y="62"/>
                </a:lnTo>
                <a:lnTo>
                  <a:pt x="25" y="60"/>
                </a:lnTo>
                <a:lnTo>
                  <a:pt x="25" y="60"/>
                </a:lnTo>
                <a:lnTo>
                  <a:pt x="25" y="60"/>
                </a:lnTo>
                <a:lnTo>
                  <a:pt x="22" y="60"/>
                </a:lnTo>
                <a:lnTo>
                  <a:pt x="22" y="58"/>
                </a:lnTo>
                <a:lnTo>
                  <a:pt x="19" y="58"/>
                </a:lnTo>
                <a:lnTo>
                  <a:pt x="19" y="58"/>
                </a:lnTo>
                <a:lnTo>
                  <a:pt x="19" y="58"/>
                </a:lnTo>
                <a:lnTo>
                  <a:pt x="17" y="56"/>
                </a:lnTo>
                <a:lnTo>
                  <a:pt x="17" y="56"/>
                </a:lnTo>
                <a:lnTo>
                  <a:pt x="17" y="56"/>
                </a:lnTo>
                <a:lnTo>
                  <a:pt x="14" y="56"/>
                </a:lnTo>
                <a:lnTo>
                  <a:pt x="14" y="55"/>
                </a:lnTo>
                <a:lnTo>
                  <a:pt x="14" y="55"/>
                </a:lnTo>
                <a:lnTo>
                  <a:pt x="14" y="55"/>
                </a:lnTo>
                <a:lnTo>
                  <a:pt x="11" y="53"/>
                </a:lnTo>
                <a:lnTo>
                  <a:pt x="11" y="53"/>
                </a:lnTo>
                <a:lnTo>
                  <a:pt x="11" y="51"/>
                </a:lnTo>
                <a:lnTo>
                  <a:pt x="11" y="51"/>
                </a:lnTo>
                <a:lnTo>
                  <a:pt x="8" y="51"/>
                </a:lnTo>
                <a:lnTo>
                  <a:pt x="8" y="49"/>
                </a:lnTo>
                <a:lnTo>
                  <a:pt x="8" y="49"/>
                </a:lnTo>
                <a:lnTo>
                  <a:pt x="8" y="49"/>
                </a:lnTo>
                <a:lnTo>
                  <a:pt x="5" y="47"/>
                </a:lnTo>
                <a:lnTo>
                  <a:pt x="5" y="47"/>
                </a:lnTo>
                <a:lnTo>
                  <a:pt x="5" y="45"/>
                </a:lnTo>
                <a:lnTo>
                  <a:pt x="5" y="45"/>
                </a:lnTo>
                <a:lnTo>
                  <a:pt x="5" y="45"/>
                </a:lnTo>
                <a:lnTo>
                  <a:pt x="3" y="44"/>
                </a:lnTo>
                <a:lnTo>
                  <a:pt x="3" y="44"/>
                </a:lnTo>
                <a:lnTo>
                  <a:pt x="3" y="44"/>
                </a:lnTo>
                <a:lnTo>
                  <a:pt x="3" y="42"/>
                </a:lnTo>
                <a:lnTo>
                  <a:pt x="3" y="40"/>
                </a:lnTo>
                <a:lnTo>
                  <a:pt x="3" y="40"/>
                </a:lnTo>
                <a:lnTo>
                  <a:pt x="3" y="40"/>
                </a:lnTo>
                <a:lnTo>
                  <a:pt x="3"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 name="Freeform 254"/>
          <p:cNvSpPr/>
          <p:nvPr/>
        </p:nvSpPr>
        <p:spPr bwMode="auto">
          <a:xfrm>
            <a:off x="4336653" y="2504099"/>
            <a:ext cx="144102" cy="98496"/>
          </a:xfrm>
          <a:custGeom>
            <a:avLst/>
            <a:gdLst/>
            <a:ahLst/>
            <a:cxnLst>
              <a:cxn ang="0">
                <a:pos x="0" y="29"/>
              </a:cxn>
              <a:cxn ang="0">
                <a:pos x="0" y="26"/>
              </a:cxn>
              <a:cxn ang="0">
                <a:pos x="3" y="20"/>
              </a:cxn>
              <a:cxn ang="0">
                <a:pos x="6" y="16"/>
              </a:cxn>
              <a:cxn ang="0">
                <a:pos x="9" y="15"/>
              </a:cxn>
              <a:cxn ang="0">
                <a:pos x="12" y="11"/>
              </a:cxn>
              <a:cxn ang="0">
                <a:pos x="17" y="7"/>
              </a:cxn>
              <a:cxn ang="0">
                <a:pos x="23" y="5"/>
              </a:cxn>
              <a:cxn ang="0">
                <a:pos x="29" y="4"/>
              </a:cxn>
              <a:cxn ang="0">
                <a:pos x="34" y="2"/>
              </a:cxn>
              <a:cxn ang="0">
                <a:pos x="40" y="0"/>
              </a:cxn>
              <a:cxn ang="0">
                <a:pos x="48" y="0"/>
              </a:cxn>
              <a:cxn ang="0">
                <a:pos x="54" y="0"/>
              </a:cxn>
              <a:cxn ang="0">
                <a:pos x="60" y="0"/>
              </a:cxn>
              <a:cxn ang="0">
                <a:pos x="68" y="2"/>
              </a:cxn>
              <a:cxn ang="0">
                <a:pos x="74" y="2"/>
              </a:cxn>
              <a:cxn ang="0">
                <a:pos x="79" y="4"/>
              </a:cxn>
              <a:cxn ang="0">
                <a:pos x="85" y="5"/>
              </a:cxn>
              <a:cxn ang="0">
                <a:pos x="91" y="9"/>
              </a:cxn>
              <a:cxn ang="0">
                <a:pos x="96" y="11"/>
              </a:cxn>
              <a:cxn ang="0">
                <a:pos x="99" y="15"/>
              </a:cxn>
              <a:cxn ang="0">
                <a:pos x="102" y="18"/>
              </a:cxn>
              <a:cxn ang="0">
                <a:pos x="105" y="22"/>
              </a:cxn>
              <a:cxn ang="0">
                <a:pos x="108" y="26"/>
              </a:cxn>
              <a:cxn ang="0">
                <a:pos x="108" y="29"/>
              </a:cxn>
              <a:cxn ang="0">
                <a:pos x="108" y="33"/>
              </a:cxn>
              <a:cxn ang="0">
                <a:pos x="108" y="38"/>
              </a:cxn>
              <a:cxn ang="0">
                <a:pos x="105" y="42"/>
              </a:cxn>
              <a:cxn ang="0">
                <a:pos x="105" y="46"/>
              </a:cxn>
              <a:cxn ang="0">
                <a:pos x="99" y="49"/>
              </a:cxn>
              <a:cxn ang="0">
                <a:pos x="96" y="53"/>
              </a:cxn>
              <a:cxn ang="0">
                <a:pos x="91" y="57"/>
              </a:cxn>
              <a:cxn ang="0">
                <a:pos x="88" y="59"/>
              </a:cxn>
              <a:cxn ang="0">
                <a:pos x="82" y="60"/>
              </a:cxn>
              <a:cxn ang="0">
                <a:pos x="77" y="62"/>
              </a:cxn>
              <a:cxn ang="0">
                <a:pos x="68" y="64"/>
              </a:cxn>
              <a:cxn ang="0">
                <a:pos x="65" y="64"/>
              </a:cxn>
              <a:cxn ang="0">
                <a:pos x="57" y="66"/>
              </a:cxn>
              <a:cxn ang="0">
                <a:pos x="48" y="66"/>
              </a:cxn>
              <a:cxn ang="0">
                <a:pos x="43" y="64"/>
              </a:cxn>
              <a:cxn ang="0">
                <a:pos x="37" y="64"/>
              </a:cxn>
              <a:cxn ang="0">
                <a:pos x="31" y="62"/>
              </a:cxn>
              <a:cxn ang="0">
                <a:pos x="26" y="60"/>
              </a:cxn>
              <a:cxn ang="0">
                <a:pos x="20" y="59"/>
              </a:cxn>
              <a:cxn ang="0">
                <a:pos x="15" y="57"/>
              </a:cxn>
              <a:cxn ang="0">
                <a:pos x="12" y="53"/>
              </a:cxn>
              <a:cxn ang="0">
                <a:pos x="6" y="49"/>
              </a:cxn>
              <a:cxn ang="0">
                <a:pos x="3" y="46"/>
              </a:cxn>
              <a:cxn ang="0">
                <a:pos x="0" y="42"/>
              </a:cxn>
              <a:cxn ang="0">
                <a:pos x="0" y="38"/>
              </a:cxn>
              <a:cxn ang="0">
                <a:pos x="0" y="33"/>
              </a:cxn>
            </a:cxnLst>
            <a:rect l="0" t="0" r="r" b="b"/>
            <a:pathLst>
              <a:path w="108" h="66">
                <a:moveTo>
                  <a:pt x="0" y="33"/>
                </a:moveTo>
                <a:lnTo>
                  <a:pt x="0" y="31"/>
                </a:lnTo>
                <a:lnTo>
                  <a:pt x="0" y="31"/>
                </a:lnTo>
                <a:lnTo>
                  <a:pt x="0" y="29"/>
                </a:lnTo>
                <a:lnTo>
                  <a:pt x="0" y="29"/>
                </a:lnTo>
                <a:lnTo>
                  <a:pt x="0" y="27"/>
                </a:lnTo>
                <a:lnTo>
                  <a:pt x="0" y="27"/>
                </a:lnTo>
                <a:lnTo>
                  <a:pt x="0" y="26"/>
                </a:lnTo>
                <a:lnTo>
                  <a:pt x="0" y="26"/>
                </a:lnTo>
                <a:lnTo>
                  <a:pt x="0" y="26"/>
                </a:lnTo>
                <a:lnTo>
                  <a:pt x="0" y="24"/>
                </a:lnTo>
                <a:lnTo>
                  <a:pt x="0" y="24"/>
                </a:lnTo>
                <a:lnTo>
                  <a:pt x="0" y="24"/>
                </a:lnTo>
                <a:lnTo>
                  <a:pt x="3" y="22"/>
                </a:lnTo>
                <a:lnTo>
                  <a:pt x="3" y="20"/>
                </a:lnTo>
                <a:lnTo>
                  <a:pt x="3" y="20"/>
                </a:lnTo>
                <a:lnTo>
                  <a:pt x="3" y="20"/>
                </a:lnTo>
                <a:lnTo>
                  <a:pt x="3" y="18"/>
                </a:lnTo>
                <a:lnTo>
                  <a:pt x="6" y="18"/>
                </a:lnTo>
                <a:lnTo>
                  <a:pt x="6" y="16"/>
                </a:lnTo>
                <a:lnTo>
                  <a:pt x="6" y="16"/>
                </a:lnTo>
                <a:lnTo>
                  <a:pt x="6" y="16"/>
                </a:lnTo>
                <a:lnTo>
                  <a:pt x="9" y="15"/>
                </a:lnTo>
                <a:lnTo>
                  <a:pt x="9" y="15"/>
                </a:lnTo>
                <a:lnTo>
                  <a:pt x="9" y="15"/>
                </a:lnTo>
                <a:lnTo>
                  <a:pt x="9" y="13"/>
                </a:lnTo>
                <a:lnTo>
                  <a:pt x="12" y="13"/>
                </a:lnTo>
                <a:lnTo>
                  <a:pt x="12" y="11"/>
                </a:lnTo>
                <a:lnTo>
                  <a:pt x="12" y="11"/>
                </a:lnTo>
                <a:lnTo>
                  <a:pt x="12" y="11"/>
                </a:lnTo>
                <a:lnTo>
                  <a:pt x="15" y="11"/>
                </a:lnTo>
                <a:lnTo>
                  <a:pt x="15" y="9"/>
                </a:lnTo>
                <a:lnTo>
                  <a:pt x="15" y="9"/>
                </a:lnTo>
                <a:lnTo>
                  <a:pt x="17" y="9"/>
                </a:lnTo>
                <a:lnTo>
                  <a:pt x="17" y="7"/>
                </a:lnTo>
                <a:lnTo>
                  <a:pt x="20" y="7"/>
                </a:lnTo>
                <a:lnTo>
                  <a:pt x="20" y="7"/>
                </a:lnTo>
                <a:lnTo>
                  <a:pt x="20" y="7"/>
                </a:lnTo>
                <a:lnTo>
                  <a:pt x="23" y="5"/>
                </a:lnTo>
                <a:lnTo>
                  <a:pt x="23" y="5"/>
                </a:lnTo>
                <a:lnTo>
                  <a:pt x="23" y="5"/>
                </a:lnTo>
                <a:lnTo>
                  <a:pt x="26" y="5"/>
                </a:lnTo>
                <a:lnTo>
                  <a:pt x="26" y="4"/>
                </a:lnTo>
                <a:lnTo>
                  <a:pt x="29" y="4"/>
                </a:lnTo>
                <a:lnTo>
                  <a:pt x="29" y="4"/>
                </a:lnTo>
                <a:lnTo>
                  <a:pt x="29" y="4"/>
                </a:lnTo>
                <a:lnTo>
                  <a:pt x="31" y="4"/>
                </a:lnTo>
                <a:lnTo>
                  <a:pt x="31" y="2"/>
                </a:lnTo>
                <a:lnTo>
                  <a:pt x="31" y="2"/>
                </a:lnTo>
                <a:lnTo>
                  <a:pt x="34" y="2"/>
                </a:lnTo>
                <a:lnTo>
                  <a:pt x="34" y="2"/>
                </a:lnTo>
                <a:lnTo>
                  <a:pt x="37" y="2"/>
                </a:lnTo>
                <a:lnTo>
                  <a:pt x="37" y="2"/>
                </a:lnTo>
                <a:lnTo>
                  <a:pt x="40" y="2"/>
                </a:lnTo>
                <a:lnTo>
                  <a:pt x="40" y="0"/>
                </a:lnTo>
                <a:lnTo>
                  <a:pt x="43" y="0"/>
                </a:lnTo>
                <a:lnTo>
                  <a:pt x="43" y="0"/>
                </a:lnTo>
                <a:lnTo>
                  <a:pt x="46" y="0"/>
                </a:lnTo>
                <a:lnTo>
                  <a:pt x="46" y="0"/>
                </a:lnTo>
                <a:lnTo>
                  <a:pt x="48" y="0"/>
                </a:lnTo>
                <a:lnTo>
                  <a:pt x="48" y="0"/>
                </a:lnTo>
                <a:lnTo>
                  <a:pt x="48" y="0"/>
                </a:lnTo>
                <a:lnTo>
                  <a:pt x="51" y="0"/>
                </a:lnTo>
                <a:lnTo>
                  <a:pt x="54" y="0"/>
                </a:lnTo>
                <a:lnTo>
                  <a:pt x="54" y="0"/>
                </a:lnTo>
                <a:lnTo>
                  <a:pt x="54" y="0"/>
                </a:lnTo>
                <a:lnTo>
                  <a:pt x="57" y="0"/>
                </a:lnTo>
                <a:lnTo>
                  <a:pt x="60" y="0"/>
                </a:lnTo>
                <a:lnTo>
                  <a:pt x="60" y="0"/>
                </a:lnTo>
                <a:lnTo>
                  <a:pt x="60" y="0"/>
                </a:lnTo>
                <a:lnTo>
                  <a:pt x="62" y="0"/>
                </a:lnTo>
                <a:lnTo>
                  <a:pt x="65" y="0"/>
                </a:lnTo>
                <a:lnTo>
                  <a:pt x="65" y="0"/>
                </a:lnTo>
                <a:lnTo>
                  <a:pt x="65" y="0"/>
                </a:lnTo>
                <a:lnTo>
                  <a:pt x="68" y="2"/>
                </a:lnTo>
                <a:lnTo>
                  <a:pt x="68" y="2"/>
                </a:lnTo>
                <a:lnTo>
                  <a:pt x="68" y="2"/>
                </a:lnTo>
                <a:lnTo>
                  <a:pt x="71" y="2"/>
                </a:lnTo>
                <a:lnTo>
                  <a:pt x="74" y="2"/>
                </a:lnTo>
                <a:lnTo>
                  <a:pt x="74" y="2"/>
                </a:lnTo>
                <a:lnTo>
                  <a:pt x="74" y="2"/>
                </a:lnTo>
                <a:lnTo>
                  <a:pt x="77" y="4"/>
                </a:lnTo>
                <a:lnTo>
                  <a:pt x="77" y="4"/>
                </a:lnTo>
                <a:lnTo>
                  <a:pt x="79" y="4"/>
                </a:lnTo>
                <a:lnTo>
                  <a:pt x="79" y="4"/>
                </a:lnTo>
                <a:lnTo>
                  <a:pt x="79" y="4"/>
                </a:lnTo>
                <a:lnTo>
                  <a:pt x="82" y="5"/>
                </a:lnTo>
                <a:lnTo>
                  <a:pt x="85" y="5"/>
                </a:lnTo>
                <a:lnTo>
                  <a:pt x="85" y="5"/>
                </a:lnTo>
                <a:lnTo>
                  <a:pt x="85" y="5"/>
                </a:lnTo>
                <a:lnTo>
                  <a:pt x="88" y="7"/>
                </a:lnTo>
                <a:lnTo>
                  <a:pt x="88" y="7"/>
                </a:lnTo>
                <a:lnTo>
                  <a:pt x="88" y="7"/>
                </a:lnTo>
                <a:lnTo>
                  <a:pt x="88" y="7"/>
                </a:lnTo>
                <a:lnTo>
                  <a:pt x="91" y="9"/>
                </a:lnTo>
                <a:lnTo>
                  <a:pt x="91" y="9"/>
                </a:lnTo>
                <a:lnTo>
                  <a:pt x="91" y="9"/>
                </a:lnTo>
                <a:lnTo>
                  <a:pt x="93" y="11"/>
                </a:lnTo>
                <a:lnTo>
                  <a:pt x="93" y="11"/>
                </a:lnTo>
                <a:lnTo>
                  <a:pt x="96" y="11"/>
                </a:lnTo>
                <a:lnTo>
                  <a:pt x="96" y="11"/>
                </a:lnTo>
                <a:lnTo>
                  <a:pt x="96" y="13"/>
                </a:lnTo>
                <a:lnTo>
                  <a:pt x="96" y="13"/>
                </a:lnTo>
                <a:lnTo>
                  <a:pt x="99" y="15"/>
                </a:lnTo>
                <a:lnTo>
                  <a:pt x="99" y="15"/>
                </a:lnTo>
                <a:lnTo>
                  <a:pt x="99" y="15"/>
                </a:lnTo>
                <a:lnTo>
                  <a:pt x="99" y="16"/>
                </a:lnTo>
                <a:lnTo>
                  <a:pt x="102" y="16"/>
                </a:lnTo>
                <a:lnTo>
                  <a:pt x="102" y="16"/>
                </a:lnTo>
                <a:lnTo>
                  <a:pt x="102" y="18"/>
                </a:lnTo>
                <a:lnTo>
                  <a:pt x="102" y="18"/>
                </a:lnTo>
                <a:lnTo>
                  <a:pt x="105" y="20"/>
                </a:lnTo>
                <a:lnTo>
                  <a:pt x="105" y="20"/>
                </a:lnTo>
                <a:lnTo>
                  <a:pt x="105" y="20"/>
                </a:lnTo>
                <a:lnTo>
                  <a:pt x="105" y="22"/>
                </a:lnTo>
                <a:lnTo>
                  <a:pt x="105" y="24"/>
                </a:lnTo>
                <a:lnTo>
                  <a:pt x="105" y="24"/>
                </a:lnTo>
                <a:lnTo>
                  <a:pt x="105" y="24"/>
                </a:lnTo>
                <a:lnTo>
                  <a:pt x="108" y="26"/>
                </a:lnTo>
                <a:lnTo>
                  <a:pt x="108" y="26"/>
                </a:lnTo>
                <a:lnTo>
                  <a:pt x="108" y="26"/>
                </a:lnTo>
                <a:lnTo>
                  <a:pt x="108" y="27"/>
                </a:lnTo>
                <a:lnTo>
                  <a:pt x="108" y="27"/>
                </a:lnTo>
                <a:lnTo>
                  <a:pt x="108" y="29"/>
                </a:lnTo>
                <a:lnTo>
                  <a:pt x="108" y="29"/>
                </a:lnTo>
                <a:lnTo>
                  <a:pt x="108" y="31"/>
                </a:lnTo>
                <a:lnTo>
                  <a:pt x="108" y="31"/>
                </a:lnTo>
                <a:lnTo>
                  <a:pt x="108" y="33"/>
                </a:lnTo>
                <a:lnTo>
                  <a:pt x="108" y="33"/>
                </a:lnTo>
                <a:lnTo>
                  <a:pt x="108" y="33"/>
                </a:lnTo>
                <a:lnTo>
                  <a:pt x="108" y="35"/>
                </a:lnTo>
                <a:lnTo>
                  <a:pt x="108" y="37"/>
                </a:lnTo>
                <a:lnTo>
                  <a:pt x="108" y="37"/>
                </a:lnTo>
                <a:lnTo>
                  <a:pt x="108" y="37"/>
                </a:lnTo>
                <a:lnTo>
                  <a:pt x="108" y="38"/>
                </a:lnTo>
                <a:lnTo>
                  <a:pt x="108" y="38"/>
                </a:lnTo>
                <a:lnTo>
                  <a:pt x="108" y="38"/>
                </a:lnTo>
                <a:lnTo>
                  <a:pt x="108" y="40"/>
                </a:lnTo>
                <a:lnTo>
                  <a:pt x="105" y="42"/>
                </a:lnTo>
                <a:lnTo>
                  <a:pt x="105" y="42"/>
                </a:lnTo>
                <a:lnTo>
                  <a:pt x="105" y="42"/>
                </a:lnTo>
                <a:lnTo>
                  <a:pt x="105" y="44"/>
                </a:lnTo>
                <a:lnTo>
                  <a:pt x="105" y="44"/>
                </a:lnTo>
                <a:lnTo>
                  <a:pt x="105" y="46"/>
                </a:lnTo>
                <a:lnTo>
                  <a:pt x="105" y="46"/>
                </a:lnTo>
                <a:lnTo>
                  <a:pt x="102" y="46"/>
                </a:lnTo>
                <a:lnTo>
                  <a:pt x="102" y="48"/>
                </a:lnTo>
                <a:lnTo>
                  <a:pt x="102" y="48"/>
                </a:lnTo>
                <a:lnTo>
                  <a:pt x="102" y="48"/>
                </a:lnTo>
                <a:lnTo>
                  <a:pt x="99" y="49"/>
                </a:lnTo>
                <a:lnTo>
                  <a:pt x="99" y="49"/>
                </a:lnTo>
                <a:lnTo>
                  <a:pt x="99" y="51"/>
                </a:lnTo>
                <a:lnTo>
                  <a:pt x="99" y="51"/>
                </a:lnTo>
                <a:lnTo>
                  <a:pt x="96" y="51"/>
                </a:lnTo>
                <a:lnTo>
                  <a:pt x="96" y="53"/>
                </a:lnTo>
                <a:lnTo>
                  <a:pt x="96" y="53"/>
                </a:lnTo>
                <a:lnTo>
                  <a:pt x="96" y="53"/>
                </a:lnTo>
                <a:lnTo>
                  <a:pt x="93" y="55"/>
                </a:lnTo>
                <a:lnTo>
                  <a:pt x="93" y="55"/>
                </a:lnTo>
                <a:lnTo>
                  <a:pt x="91" y="57"/>
                </a:lnTo>
                <a:lnTo>
                  <a:pt x="91" y="57"/>
                </a:lnTo>
                <a:lnTo>
                  <a:pt x="91" y="57"/>
                </a:lnTo>
                <a:lnTo>
                  <a:pt x="88" y="57"/>
                </a:lnTo>
                <a:lnTo>
                  <a:pt x="88" y="59"/>
                </a:lnTo>
                <a:lnTo>
                  <a:pt x="88" y="59"/>
                </a:lnTo>
                <a:lnTo>
                  <a:pt x="88" y="59"/>
                </a:lnTo>
                <a:lnTo>
                  <a:pt x="85" y="59"/>
                </a:lnTo>
                <a:lnTo>
                  <a:pt x="85" y="60"/>
                </a:lnTo>
                <a:lnTo>
                  <a:pt x="85" y="60"/>
                </a:lnTo>
                <a:lnTo>
                  <a:pt x="82" y="60"/>
                </a:lnTo>
                <a:lnTo>
                  <a:pt x="79" y="60"/>
                </a:lnTo>
                <a:lnTo>
                  <a:pt x="79" y="62"/>
                </a:lnTo>
                <a:lnTo>
                  <a:pt x="79" y="62"/>
                </a:lnTo>
                <a:lnTo>
                  <a:pt x="77" y="62"/>
                </a:lnTo>
                <a:lnTo>
                  <a:pt x="77" y="62"/>
                </a:lnTo>
                <a:lnTo>
                  <a:pt x="74" y="62"/>
                </a:lnTo>
                <a:lnTo>
                  <a:pt x="74" y="62"/>
                </a:lnTo>
                <a:lnTo>
                  <a:pt x="74" y="64"/>
                </a:lnTo>
                <a:lnTo>
                  <a:pt x="71" y="64"/>
                </a:lnTo>
                <a:lnTo>
                  <a:pt x="68" y="64"/>
                </a:lnTo>
                <a:lnTo>
                  <a:pt x="68" y="64"/>
                </a:lnTo>
                <a:lnTo>
                  <a:pt x="68" y="64"/>
                </a:lnTo>
                <a:lnTo>
                  <a:pt x="65" y="64"/>
                </a:lnTo>
                <a:lnTo>
                  <a:pt x="65" y="64"/>
                </a:lnTo>
                <a:lnTo>
                  <a:pt x="65" y="64"/>
                </a:lnTo>
                <a:lnTo>
                  <a:pt x="62" y="66"/>
                </a:lnTo>
                <a:lnTo>
                  <a:pt x="60" y="66"/>
                </a:lnTo>
                <a:lnTo>
                  <a:pt x="60" y="66"/>
                </a:lnTo>
                <a:lnTo>
                  <a:pt x="60" y="66"/>
                </a:lnTo>
                <a:lnTo>
                  <a:pt x="57" y="66"/>
                </a:lnTo>
                <a:lnTo>
                  <a:pt x="54" y="66"/>
                </a:lnTo>
                <a:lnTo>
                  <a:pt x="54" y="66"/>
                </a:lnTo>
                <a:lnTo>
                  <a:pt x="54" y="66"/>
                </a:lnTo>
                <a:lnTo>
                  <a:pt x="51" y="66"/>
                </a:lnTo>
                <a:lnTo>
                  <a:pt x="48" y="66"/>
                </a:lnTo>
                <a:lnTo>
                  <a:pt x="48" y="66"/>
                </a:lnTo>
                <a:lnTo>
                  <a:pt x="48" y="66"/>
                </a:lnTo>
                <a:lnTo>
                  <a:pt x="46" y="66"/>
                </a:lnTo>
                <a:lnTo>
                  <a:pt x="46" y="66"/>
                </a:lnTo>
                <a:lnTo>
                  <a:pt x="43" y="64"/>
                </a:lnTo>
                <a:lnTo>
                  <a:pt x="43" y="64"/>
                </a:lnTo>
                <a:lnTo>
                  <a:pt x="40" y="64"/>
                </a:lnTo>
                <a:lnTo>
                  <a:pt x="40" y="64"/>
                </a:lnTo>
                <a:lnTo>
                  <a:pt x="37" y="64"/>
                </a:lnTo>
                <a:lnTo>
                  <a:pt x="37" y="64"/>
                </a:lnTo>
                <a:lnTo>
                  <a:pt x="34" y="64"/>
                </a:lnTo>
                <a:lnTo>
                  <a:pt x="34" y="64"/>
                </a:lnTo>
                <a:lnTo>
                  <a:pt x="31" y="62"/>
                </a:lnTo>
                <a:lnTo>
                  <a:pt x="31" y="62"/>
                </a:lnTo>
                <a:lnTo>
                  <a:pt x="31" y="62"/>
                </a:lnTo>
                <a:lnTo>
                  <a:pt x="29" y="62"/>
                </a:lnTo>
                <a:lnTo>
                  <a:pt x="29" y="62"/>
                </a:lnTo>
                <a:lnTo>
                  <a:pt x="29" y="62"/>
                </a:lnTo>
                <a:lnTo>
                  <a:pt x="26" y="60"/>
                </a:lnTo>
                <a:lnTo>
                  <a:pt x="26" y="60"/>
                </a:lnTo>
                <a:lnTo>
                  <a:pt x="23" y="60"/>
                </a:lnTo>
                <a:lnTo>
                  <a:pt x="23" y="60"/>
                </a:lnTo>
                <a:lnTo>
                  <a:pt x="23" y="59"/>
                </a:lnTo>
                <a:lnTo>
                  <a:pt x="20" y="59"/>
                </a:lnTo>
                <a:lnTo>
                  <a:pt x="20" y="59"/>
                </a:lnTo>
                <a:lnTo>
                  <a:pt x="20" y="59"/>
                </a:lnTo>
                <a:lnTo>
                  <a:pt x="17" y="57"/>
                </a:lnTo>
                <a:lnTo>
                  <a:pt x="17" y="57"/>
                </a:lnTo>
                <a:lnTo>
                  <a:pt x="15" y="57"/>
                </a:lnTo>
                <a:lnTo>
                  <a:pt x="15" y="57"/>
                </a:lnTo>
                <a:lnTo>
                  <a:pt x="15" y="55"/>
                </a:lnTo>
                <a:lnTo>
                  <a:pt x="12" y="55"/>
                </a:lnTo>
                <a:lnTo>
                  <a:pt x="12" y="53"/>
                </a:lnTo>
                <a:lnTo>
                  <a:pt x="12" y="53"/>
                </a:lnTo>
                <a:lnTo>
                  <a:pt x="12" y="53"/>
                </a:lnTo>
                <a:lnTo>
                  <a:pt x="9" y="51"/>
                </a:lnTo>
                <a:lnTo>
                  <a:pt x="9" y="51"/>
                </a:lnTo>
                <a:lnTo>
                  <a:pt x="9" y="51"/>
                </a:lnTo>
                <a:lnTo>
                  <a:pt x="9" y="49"/>
                </a:lnTo>
                <a:lnTo>
                  <a:pt x="6" y="49"/>
                </a:lnTo>
                <a:lnTo>
                  <a:pt x="6" y="48"/>
                </a:lnTo>
                <a:lnTo>
                  <a:pt x="6" y="48"/>
                </a:lnTo>
                <a:lnTo>
                  <a:pt x="6" y="48"/>
                </a:lnTo>
                <a:lnTo>
                  <a:pt x="3" y="46"/>
                </a:lnTo>
                <a:lnTo>
                  <a:pt x="3" y="46"/>
                </a:lnTo>
                <a:lnTo>
                  <a:pt x="3" y="46"/>
                </a:lnTo>
                <a:lnTo>
                  <a:pt x="3" y="44"/>
                </a:lnTo>
                <a:lnTo>
                  <a:pt x="3" y="44"/>
                </a:lnTo>
                <a:lnTo>
                  <a:pt x="0" y="42"/>
                </a:lnTo>
                <a:lnTo>
                  <a:pt x="0" y="42"/>
                </a:lnTo>
                <a:lnTo>
                  <a:pt x="0" y="42"/>
                </a:lnTo>
                <a:lnTo>
                  <a:pt x="0" y="40"/>
                </a:lnTo>
                <a:lnTo>
                  <a:pt x="0" y="38"/>
                </a:lnTo>
                <a:lnTo>
                  <a:pt x="0" y="38"/>
                </a:lnTo>
                <a:lnTo>
                  <a:pt x="0" y="38"/>
                </a:lnTo>
                <a:lnTo>
                  <a:pt x="0" y="37"/>
                </a:lnTo>
                <a:lnTo>
                  <a:pt x="0" y="37"/>
                </a:lnTo>
                <a:lnTo>
                  <a:pt x="0" y="37"/>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 name="Freeform 255"/>
          <p:cNvSpPr/>
          <p:nvPr/>
        </p:nvSpPr>
        <p:spPr bwMode="auto">
          <a:xfrm>
            <a:off x="3612143" y="2290690"/>
            <a:ext cx="146770" cy="95512"/>
          </a:xfrm>
          <a:custGeom>
            <a:avLst/>
            <a:gdLst/>
            <a:ahLst/>
            <a:cxnLst>
              <a:cxn ang="0">
                <a:pos x="110" y="29"/>
              </a:cxn>
              <a:cxn ang="0">
                <a:pos x="107" y="24"/>
              </a:cxn>
              <a:cxn ang="0">
                <a:pos x="104" y="20"/>
              </a:cxn>
              <a:cxn ang="0">
                <a:pos x="101" y="16"/>
              </a:cxn>
              <a:cxn ang="0">
                <a:pos x="98" y="13"/>
              </a:cxn>
              <a:cxn ang="0">
                <a:pos x="95" y="11"/>
              </a:cxn>
              <a:cxn ang="0">
                <a:pos x="90" y="7"/>
              </a:cxn>
              <a:cxn ang="0">
                <a:pos x="84" y="5"/>
              </a:cxn>
              <a:cxn ang="0">
                <a:pos x="81" y="4"/>
              </a:cxn>
              <a:cxn ang="0">
                <a:pos x="73" y="2"/>
              </a:cxn>
              <a:cxn ang="0">
                <a:pos x="67" y="0"/>
              </a:cxn>
              <a:cxn ang="0">
                <a:pos x="59" y="0"/>
              </a:cxn>
              <a:cxn ang="0">
                <a:pos x="53" y="0"/>
              </a:cxn>
              <a:cxn ang="0">
                <a:pos x="48" y="0"/>
              </a:cxn>
              <a:cxn ang="0">
                <a:pos x="39" y="0"/>
              </a:cxn>
              <a:cxn ang="0">
                <a:pos x="34" y="2"/>
              </a:cxn>
              <a:cxn ang="0">
                <a:pos x="28" y="4"/>
              </a:cxn>
              <a:cxn ang="0">
                <a:pos x="22" y="5"/>
              </a:cxn>
              <a:cxn ang="0">
                <a:pos x="17" y="7"/>
              </a:cxn>
              <a:cxn ang="0">
                <a:pos x="14" y="11"/>
              </a:cxn>
              <a:cxn ang="0">
                <a:pos x="11" y="13"/>
              </a:cxn>
              <a:cxn ang="0">
                <a:pos x="5" y="16"/>
              </a:cxn>
              <a:cxn ang="0">
                <a:pos x="3" y="22"/>
              </a:cxn>
              <a:cxn ang="0">
                <a:pos x="3" y="26"/>
              </a:cxn>
              <a:cxn ang="0">
                <a:pos x="0" y="29"/>
              </a:cxn>
              <a:cxn ang="0">
                <a:pos x="0" y="33"/>
              </a:cxn>
              <a:cxn ang="0">
                <a:pos x="3" y="37"/>
              </a:cxn>
              <a:cxn ang="0">
                <a:pos x="3" y="42"/>
              </a:cxn>
              <a:cxn ang="0">
                <a:pos x="5" y="44"/>
              </a:cxn>
              <a:cxn ang="0">
                <a:pos x="8" y="48"/>
              </a:cxn>
              <a:cxn ang="0">
                <a:pos x="11" y="51"/>
              </a:cxn>
              <a:cxn ang="0">
                <a:pos x="17" y="55"/>
              </a:cxn>
              <a:cxn ang="0">
                <a:pos x="19" y="57"/>
              </a:cxn>
              <a:cxn ang="0">
                <a:pos x="25" y="60"/>
              </a:cxn>
              <a:cxn ang="0">
                <a:pos x="31" y="62"/>
              </a:cxn>
              <a:cxn ang="0">
                <a:pos x="39" y="64"/>
              </a:cxn>
              <a:cxn ang="0">
                <a:pos x="45" y="64"/>
              </a:cxn>
              <a:cxn ang="0">
                <a:pos x="50" y="64"/>
              </a:cxn>
              <a:cxn ang="0">
                <a:pos x="59" y="64"/>
              </a:cxn>
              <a:cxn ang="0">
                <a:pos x="65" y="64"/>
              </a:cxn>
              <a:cxn ang="0">
                <a:pos x="70" y="64"/>
              </a:cxn>
              <a:cxn ang="0">
                <a:pos x="79" y="62"/>
              </a:cxn>
              <a:cxn ang="0">
                <a:pos x="84" y="60"/>
              </a:cxn>
              <a:cxn ang="0">
                <a:pos x="90" y="57"/>
              </a:cxn>
              <a:cxn ang="0">
                <a:pos x="93" y="55"/>
              </a:cxn>
              <a:cxn ang="0">
                <a:pos x="98" y="51"/>
              </a:cxn>
              <a:cxn ang="0">
                <a:pos x="101" y="48"/>
              </a:cxn>
              <a:cxn ang="0">
                <a:pos x="104" y="44"/>
              </a:cxn>
              <a:cxn ang="0">
                <a:pos x="107" y="42"/>
              </a:cxn>
              <a:cxn ang="0">
                <a:pos x="107" y="37"/>
              </a:cxn>
              <a:cxn ang="0">
                <a:pos x="110" y="33"/>
              </a:cxn>
            </a:cxnLst>
            <a:rect l="0" t="0" r="r" b="b"/>
            <a:pathLst>
              <a:path w="110" h="64">
                <a:moveTo>
                  <a:pt x="110" y="31"/>
                </a:moveTo>
                <a:lnTo>
                  <a:pt x="110" y="31"/>
                </a:lnTo>
                <a:lnTo>
                  <a:pt x="110" y="29"/>
                </a:lnTo>
                <a:lnTo>
                  <a:pt x="110" y="29"/>
                </a:lnTo>
                <a:lnTo>
                  <a:pt x="110" y="29"/>
                </a:lnTo>
                <a:lnTo>
                  <a:pt x="110" y="27"/>
                </a:lnTo>
                <a:lnTo>
                  <a:pt x="107" y="26"/>
                </a:lnTo>
                <a:lnTo>
                  <a:pt x="107" y="26"/>
                </a:lnTo>
                <a:lnTo>
                  <a:pt x="107" y="26"/>
                </a:lnTo>
                <a:lnTo>
                  <a:pt x="107" y="24"/>
                </a:lnTo>
                <a:lnTo>
                  <a:pt x="107" y="24"/>
                </a:lnTo>
                <a:lnTo>
                  <a:pt x="107" y="22"/>
                </a:lnTo>
                <a:lnTo>
                  <a:pt x="107" y="22"/>
                </a:lnTo>
                <a:lnTo>
                  <a:pt x="107" y="22"/>
                </a:lnTo>
                <a:lnTo>
                  <a:pt x="104" y="20"/>
                </a:lnTo>
                <a:lnTo>
                  <a:pt x="104" y="18"/>
                </a:lnTo>
                <a:lnTo>
                  <a:pt x="104" y="18"/>
                </a:lnTo>
                <a:lnTo>
                  <a:pt x="104" y="18"/>
                </a:lnTo>
                <a:lnTo>
                  <a:pt x="104" y="16"/>
                </a:lnTo>
                <a:lnTo>
                  <a:pt x="101" y="16"/>
                </a:lnTo>
                <a:lnTo>
                  <a:pt x="101" y="16"/>
                </a:lnTo>
                <a:lnTo>
                  <a:pt x="101" y="15"/>
                </a:lnTo>
                <a:lnTo>
                  <a:pt x="101" y="15"/>
                </a:lnTo>
                <a:lnTo>
                  <a:pt x="98" y="13"/>
                </a:lnTo>
                <a:lnTo>
                  <a:pt x="98" y="13"/>
                </a:lnTo>
                <a:lnTo>
                  <a:pt x="98" y="13"/>
                </a:lnTo>
                <a:lnTo>
                  <a:pt x="98" y="11"/>
                </a:lnTo>
                <a:lnTo>
                  <a:pt x="95" y="11"/>
                </a:lnTo>
                <a:lnTo>
                  <a:pt x="95" y="11"/>
                </a:lnTo>
                <a:lnTo>
                  <a:pt x="95" y="11"/>
                </a:lnTo>
                <a:lnTo>
                  <a:pt x="95" y="9"/>
                </a:lnTo>
                <a:lnTo>
                  <a:pt x="93" y="9"/>
                </a:lnTo>
                <a:lnTo>
                  <a:pt x="93" y="9"/>
                </a:lnTo>
                <a:lnTo>
                  <a:pt x="93" y="7"/>
                </a:lnTo>
                <a:lnTo>
                  <a:pt x="90" y="7"/>
                </a:lnTo>
                <a:lnTo>
                  <a:pt x="90" y="7"/>
                </a:lnTo>
                <a:lnTo>
                  <a:pt x="90" y="7"/>
                </a:lnTo>
                <a:lnTo>
                  <a:pt x="87" y="5"/>
                </a:lnTo>
                <a:lnTo>
                  <a:pt x="87" y="5"/>
                </a:lnTo>
                <a:lnTo>
                  <a:pt x="84" y="5"/>
                </a:lnTo>
                <a:lnTo>
                  <a:pt x="84" y="5"/>
                </a:lnTo>
                <a:lnTo>
                  <a:pt x="84" y="4"/>
                </a:lnTo>
                <a:lnTo>
                  <a:pt x="81" y="4"/>
                </a:lnTo>
                <a:lnTo>
                  <a:pt x="81" y="4"/>
                </a:lnTo>
                <a:lnTo>
                  <a:pt x="81" y="4"/>
                </a:lnTo>
                <a:lnTo>
                  <a:pt x="79" y="2"/>
                </a:lnTo>
                <a:lnTo>
                  <a:pt x="79" y="2"/>
                </a:lnTo>
                <a:lnTo>
                  <a:pt x="76" y="2"/>
                </a:lnTo>
                <a:lnTo>
                  <a:pt x="76" y="2"/>
                </a:lnTo>
                <a:lnTo>
                  <a:pt x="73" y="2"/>
                </a:lnTo>
                <a:lnTo>
                  <a:pt x="73" y="2"/>
                </a:lnTo>
                <a:lnTo>
                  <a:pt x="70" y="0"/>
                </a:lnTo>
                <a:lnTo>
                  <a:pt x="70" y="0"/>
                </a:lnTo>
                <a:lnTo>
                  <a:pt x="70" y="0"/>
                </a:lnTo>
                <a:lnTo>
                  <a:pt x="67" y="0"/>
                </a:lnTo>
                <a:lnTo>
                  <a:pt x="65" y="0"/>
                </a:lnTo>
                <a:lnTo>
                  <a:pt x="65" y="0"/>
                </a:lnTo>
                <a:lnTo>
                  <a:pt x="65" y="0"/>
                </a:lnTo>
                <a:lnTo>
                  <a:pt x="62" y="0"/>
                </a:lnTo>
                <a:lnTo>
                  <a:pt x="59" y="0"/>
                </a:lnTo>
                <a:lnTo>
                  <a:pt x="59" y="0"/>
                </a:lnTo>
                <a:lnTo>
                  <a:pt x="59" y="0"/>
                </a:lnTo>
                <a:lnTo>
                  <a:pt x="56" y="0"/>
                </a:lnTo>
                <a:lnTo>
                  <a:pt x="53" y="0"/>
                </a:lnTo>
                <a:lnTo>
                  <a:pt x="53" y="0"/>
                </a:lnTo>
                <a:lnTo>
                  <a:pt x="53" y="0"/>
                </a:lnTo>
                <a:lnTo>
                  <a:pt x="50" y="0"/>
                </a:lnTo>
                <a:lnTo>
                  <a:pt x="50" y="0"/>
                </a:lnTo>
                <a:lnTo>
                  <a:pt x="50" y="0"/>
                </a:lnTo>
                <a:lnTo>
                  <a:pt x="48" y="0"/>
                </a:lnTo>
                <a:lnTo>
                  <a:pt x="45" y="0"/>
                </a:lnTo>
                <a:lnTo>
                  <a:pt x="45" y="0"/>
                </a:lnTo>
                <a:lnTo>
                  <a:pt x="45" y="0"/>
                </a:lnTo>
                <a:lnTo>
                  <a:pt x="42" y="0"/>
                </a:lnTo>
                <a:lnTo>
                  <a:pt x="39" y="0"/>
                </a:lnTo>
                <a:lnTo>
                  <a:pt x="39" y="0"/>
                </a:lnTo>
                <a:lnTo>
                  <a:pt x="39" y="0"/>
                </a:lnTo>
                <a:lnTo>
                  <a:pt x="36" y="2"/>
                </a:lnTo>
                <a:lnTo>
                  <a:pt x="36" y="2"/>
                </a:lnTo>
                <a:lnTo>
                  <a:pt x="34" y="2"/>
                </a:lnTo>
                <a:lnTo>
                  <a:pt x="34" y="2"/>
                </a:lnTo>
                <a:lnTo>
                  <a:pt x="31" y="2"/>
                </a:lnTo>
                <a:lnTo>
                  <a:pt x="31" y="2"/>
                </a:lnTo>
                <a:lnTo>
                  <a:pt x="28" y="4"/>
                </a:lnTo>
                <a:lnTo>
                  <a:pt x="28" y="4"/>
                </a:lnTo>
                <a:lnTo>
                  <a:pt x="28" y="4"/>
                </a:lnTo>
                <a:lnTo>
                  <a:pt x="25" y="4"/>
                </a:lnTo>
                <a:lnTo>
                  <a:pt x="25" y="5"/>
                </a:lnTo>
                <a:lnTo>
                  <a:pt x="25" y="5"/>
                </a:lnTo>
                <a:lnTo>
                  <a:pt x="22" y="5"/>
                </a:lnTo>
                <a:lnTo>
                  <a:pt x="22" y="5"/>
                </a:lnTo>
                <a:lnTo>
                  <a:pt x="19" y="7"/>
                </a:lnTo>
                <a:lnTo>
                  <a:pt x="19" y="7"/>
                </a:lnTo>
                <a:lnTo>
                  <a:pt x="19" y="7"/>
                </a:lnTo>
                <a:lnTo>
                  <a:pt x="17" y="7"/>
                </a:lnTo>
                <a:lnTo>
                  <a:pt x="17" y="9"/>
                </a:lnTo>
                <a:lnTo>
                  <a:pt x="17" y="9"/>
                </a:lnTo>
                <a:lnTo>
                  <a:pt x="14" y="9"/>
                </a:lnTo>
                <a:lnTo>
                  <a:pt x="14" y="11"/>
                </a:lnTo>
                <a:lnTo>
                  <a:pt x="14" y="11"/>
                </a:lnTo>
                <a:lnTo>
                  <a:pt x="14" y="11"/>
                </a:lnTo>
                <a:lnTo>
                  <a:pt x="11" y="11"/>
                </a:lnTo>
                <a:lnTo>
                  <a:pt x="11" y="13"/>
                </a:lnTo>
                <a:lnTo>
                  <a:pt x="11" y="13"/>
                </a:lnTo>
                <a:lnTo>
                  <a:pt x="11" y="13"/>
                </a:lnTo>
                <a:lnTo>
                  <a:pt x="8" y="15"/>
                </a:lnTo>
                <a:lnTo>
                  <a:pt x="8" y="15"/>
                </a:lnTo>
                <a:lnTo>
                  <a:pt x="8" y="16"/>
                </a:lnTo>
                <a:lnTo>
                  <a:pt x="8" y="16"/>
                </a:lnTo>
                <a:lnTo>
                  <a:pt x="5" y="16"/>
                </a:lnTo>
                <a:lnTo>
                  <a:pt x="5" y="18"/>
                </a:lnTo>
                <a:lnTo>
                  <a:pt x="5" y="18"/>
                </a:lnTo>
                <a:lnTo>
                  <a:pt x="5" y="18"/>
                </a:lnTo>
                <a:lnTo>
                  <a:pt x="5" y="20"/>
                </a:lnTo>
                <a:lnTo>
                  <a:pt x="3" y="22"/>
                </a:lnTo>
                <a:lnTo>
                  <a:pt x="3" y="22"/>
                </a:lnTo>
                <a:lnTo>
                  <a:pt x="3" y="22"/>
                </a:lnTo>
                <a:lnTo>
                  <a:pt x="3" y="24"/>
                </a:lnTo>
                <a:lnTo>
                  <a:pt x="3" y="24"/>
                </a:lnTo>
                <a:lnTo>
                  <a:pt x="3" y="26"/>
                </a:lnTo>
                <a:lnTo>
                  <a:pt x="3" y="26"/>
                </a:lnTo>
                <a:lnTo>
                  <a:pt x="3" y="26"/>
                </a:lnTo>
                <a:lnTo>
                  <a:pt x="0" y="27"/>
                </a:lnTo>
                <a:lnTo>
                  <a:pt x="0" y="29"/>
                </a:lnTo>
                <a:lnTo>
                  <a:pt x="0" y="29"/>
                </a:lnTo>
                <a:lnTo>
                  <a:pt x="0" y="29"/>
                </a:lnTo>
                <a:lnTo>
                  <a:pt x="0" y="31"/>
                </a:lnTo>
                <a:lnTo>
                  <a:pt x="0" y="31"/>
                </a:lnTo>
                <a:lnTo>
                  <a:pt x="0" y="31"/>
                </a:lnTo>
                <a:lnTo>
                  <a:pt x="0" y="33"/>
                </a:lnTo>
                <a:lnTo>
                  <a:pt x="0" y="35"/>
                </a:lnTo>
                <a:lnTo>
                  <a:pt x="0" y="35"/>
                </a:lnTo>
                <a:lnTo>
                  <a:pt x="0" y="35"/>
                </a:lnTo>
                <a:lnTo>
                  <a:pt x="0" y="37"/>
                </a:lnTo>
                <a:lnTo>
                  <a:pt x="3" y="37"/>
                </a:lnTo>
                <a:lnTo>
                  <a:pt x="3" y="38"/>
                </a:lnTo>
                <a:lnTo>
                  <a:pt x="3" y="38"/>
                </a:lnTo>
                <a:lnTo>
                  <a:pt x="3" y="40"/>
                </a:lnTo>
                <a:lnTo>
                  <a:pt x="3" y="40"/>
                </a:lnTo>
                <a:lnTo>
                  <a:pt x="3" y="42"/>
                </a:lnTo>
                <a:lnTo>
                  <a:pt x="3" y="42"/>
                </a:lnTo>
                <a:lnTo>
                  <a:pt x="3" y="42"/>
                </a:lnTo>
                <a:lnTo>
                  <a:pt x="5" y="44"/>
                </a:lnTo>
                <a:lnTo>
                  <a:pt x="5" y="44"/>
                </a:lnTo>
                <a:lnTo>
                  <a:pt x="5" y="44"/>
                </a:lnTo>
                <a:lnTo>
                  <a:pt x="5" y="46"/>
                </a:lnTo>
                <a:lnTo>
                  <a:pt x="5" y="46"/>
                </a:lnTo>
                <a:lnTo>
                  <a:pt x="8" y="48"/>
                </a:lnTo>
                <a:lnTo>
                  <a:pt x="8" y="48"/>
                </a:lnTo>
                <a:lnTo>
                  <a:pt x="8" y="48"/>
                </a:lnTo>
                <a:lnTo>
                  <a:pt x="8" y="49"/>
                </a:lnTo>
                <a:lnTo>
                  <a:pt x="11" y="49"/>
                </a:lnTo>
                <a:lnTo>
                  <a:pt x="11" y="49"/>
                </a:lnTo>
                <a:lnTo>
                  <a:pt x="11" y="51"/>
                </a:lnTo>
                <a:lnTo>
                  <a:pt x="11" y="51"/>
                </a:lnTo>
                <a:lnTo>
                  <a:pt x="14" y="53"/>
                </a:lnTo>
                <a:lnTo>
                  <a:pt x="14" y="53"/>
                </a:lnTo>
                <a:lnTo>
                  <a:pt x="14" y="53"/>
                </a:lnTo>
                <a:lnTo>
                  <a:pt x="14" y="55"/>
                </a:lnTo>
                <a:lnTo>
                  <a:pt x="17" y="55"/>
                </a:lnTo>
                <a:lnTo>
                  <a:pt x="17" y="55"/>
                </a:lnTo>
                <a:lnTo>
                  <a:pt x="17" y="57"/>
                </a:lnTo>
                <a:lnTo>
                  <a:pt x="19" y="57"/>
                </a:lnTo>
                <a:lnTo>
                  <a:pt x="19" y="57"/>
                </a:lnTo>
                <a:lnTo>
                  <a:pt x="19" y="57"/>
                </a:lnTo>
                <a:lnTo>
                  <a:pt x="22" y="59"/>
                </a:lnTo>
                <a:lnTo>
                  <a:pt x="22" y="59"/>
                </a:lnTo>
                <a:lnTo>
                  <a:pt x="25" y="59"/>
                </a:lnTo>
                <a:lnTo>
                  <a:pt x="25" y="59"/>
                </a:lnTo>
                <a:lnTo>
                  <a:pt x="25" y="60"/>
                </a:lnTo>
                <a:lnTo>
                  <a:pt x="28" y="60"/>
                </a:lnTo>
                <a:lnTo>
                  <a:pt x="28" y="60"/>
                </a:lnTo>
                <a:lnTo>
                  <a:pt x="28" y="60"/>
                </a:lnTo>
                <a:lnTo>
                  <a:pt x="31" y="62"/>
                </a:lnTo>
                <a:lnTo>
                  <a:pt x="31" y="62"/>
                </a:lnTo>
                <a:lnTo>
                  <a:pt x="34" y="62"/>
                </a:lnTo>
                <a:lnTo>
                  <a:pt x="34" y="62"/>
                </a:lnTo>
                <a:lnTo>
                  <a:pt x="36" y="62"/>
                </a:lnTo>
                <a:lnTo>
                  <a:pt x="36" y="62"/>
                </a:lnTo>
                <a:lnTo>
                  <a:pt x="39" y="64"/>
                </a:lnTo>
                <a:lnTo>
                  <a:pt x="39" y="64"/>
                </a:lnTo>
                <a:lnTo>
                  <a:pt x="39" y="64"/>
                </a:lnTo>
                <a:lnTo>
                  <a:pt x="42" y="64"/>
                </a:lnTo>
                <a:lnTo>
                  <a:pt x="45" y="64"/>
                </a:lnTo>
                <a:lnTo>
                  <a:pt x="45" y="64"/>
                </a:lnTo>
                <a:lnTo>
                  <a:pt x="45" y="64"/>
                </a:lnTo>
                <a:lnTo>
                  <a:pt x="48" y="64"/>
                </a:lnTo>
                <a:lnTo>
                  <a:pt x="50" y="64"/>
                </a:lnTo>
                <a:lnTo>
                  <a:pt x="50" y="64"/>
                </a:lnTo>
                <a:lnTo>
                  <a:pt x="50" y="64"/>
                </a:lnTo>
                <a:lnTo>
                  <a:pt x="53" y="64"/>
                </a:lnTo>
                <a:lnTo>
                  <a:pt x="53" y="64"/>
                </a:lnTo>
                <a:lnTo>
                  <a:pt x="53" y="64"/>
                </a:lnTo>
                <a:lnTo>
                  <a:pt x="56" y="64"/>
                </a:lnTo>
                <a:lnTo>
                  <a:pt x="59" y="64"/>
                </a:lnTo>
                <a:lnTo>
                  <a:pt x="59" y="64"/>
                </a:lnTo>
                <a:lnTo>
                  <a:pt x="59" y="64"/>
                </a:lnTo>
                <a:lnTo>
                  <a:pt x="62" y="64"/>
                </a:lnTo>
                <a:lnTo>
                  <a:pt x="65" y="64"/>
                </a:lnTo>
                <a:lnTo>
                  <a:pt x="65" y="64"/>
                </a:lnTo>
                <a:lnTo>
                  <a:pt x="65" y="64"/>
                </a:lnTo>
                <a:lnTo>
                  <a:pt x="67" y="64"/>
                </a:lnTo>
                <a:lnTo>
                  <a:pt x="70" y="64"/>
                </a:lnTo>
                <a:lnTo>
                  <a:pt x="70" y="64"/>
                </a:lnTo>
                <a:lnTo>
                  <a:pt x="70" y="64"/>
                </a:lnTo>
                <a:lnTo>
                  <a:pt x="73" y="62"/>
                </a:lnTo>
                <a:lnTo>
                  <a:pt x="73" y="62"/>
                </a:lnTo>
                <a:lnTo>
                  <a:pt x="76" y="62"/>
                </a:lnTo>
                <a:lnTo>
                  <a:pt x="76" y="62"/>
                </a:lnTo>
                <a:lnTo>
                  <a:pt x="79" y="62"/>
                </a:lnTo>
                <a:lnTo>
                  <a:pt x="79" y="62"/>
                </a:lnTo>
                <a:lnTo>
                  <a:pt x="81" y="60"/>
                </a:lnTo>
                <a:lnTo>
                  <a:pt x="81" y="60"/>
                </a:lnTo>
                <a:lnTo>
                  <a:pt x="81" y="60"/>
                </a:lnTo>
                <a:lnTo>
                  <a:pt x="84" y="60"/>
                </a:lnTo>
                <a:lnTo>
                  <a:pt x="84" y="59"/>
                </a:lnTo>
                <a:lnTo>
                  <a:pt x="84" y="59"/>
                </a:lnTo>
                <a:lnTo>
                  <a:pt x="87" y="59"/>
                </a:lnTo>
                <a:lnTo>
                  <a:pt x="87" y="59"/>
                </a:lnTo>
                <a:lnTo>
                  <a:pt x="90" y="57"/>
                </a:lnTo>
                <a:lnTo>
                  <a:pt x="90" y="57"/>
                </a:lnTo>
                <a:lnTo>
                  <a:pt x="90" y="57"/>
                </a:lnTo>
                <a:lnTo>
                  <a:pt x="93" y="57"/>
                </a:lnTo>
                <a:lnTo>
                  <a:pt x="93" y="55"/>
                </a:lnTo>
                <a:lnTo>
                  <a:pt x="93" y="55"/>
                </a:lnTo>
                <a:lnTo>
                  <a:pt x="95" y="55"/>
                </a:lnTo>
                <a:lnTo>
                  <a:pt x="95" y="53"/>
                </a:lnTo>
                <a:lnTo>
                  <a:pt x="95" y="53"/>
                </a:lnTo>
                <a:lnTo>
                  <a:pt x="95" y="53"/>
                </a:lnTo>
                <a:lnTo>
                  <a:pt x="98" y="51"/>
                </a:lnTo>
                <a:lnTo>
                  <a:pt x="98" y="51"/>
                </a:lnTo>
                <a:lnTo>
                  <a:pt x="98" y="49"/>
                </a:lnTo>
                <a:lnTo>
                  <a:pt x="98" y="49"/>
                </a:lnTo>
                <a:lnTo>
                  <a:pt x="101" y="49"/>
                </a:lnTo>
                <a:lnTo>
                  <a:pt x="101" y="48"/>
                </a:lnTo>
                <a:lnTo>
                  <a:pt x="101" y="48"/>
                </a:lnTo>
                <a:lnTo>
                  <a:pt x="101" y="48"/>
                </a:lnTo>
                <a:lnTo>
                  <a:pt x="104" y="46"/>
                </a:lnTo>
                <a:lnTo>
                  <a:pt x="104" y="46"/>
                </a:lnTo>
                <a:lnTo>
                  <a:pt x="104" y="44"/>
                </a:lnTo>
                <a:lnTo>
                  <a:pt x="104" y="44"/>
                </a:lnTo>
                <a:lnTo>
                  <a:pt x="104" y="44"/>
                </a:lnTo>
                <a:lnTo>
                  <a:pt x="107" y="42"/>
                </a:lnTo>
                <a:lnTo>
                  <a:pt x="107" y="42"/>
                </a:lnTo>
                <a:lnTo>
                  <a:pt x="107" y="42"/>
                </a:lnTo>
                <a:lnTo>
                  <a:pt x="107" y="40"/>
                </a:lnTo>
                <a:lnTo>
                  <a:pt x="107" y="40"/>
                </a:lnTo>
                <a:lnTo>
                  <a:pt x="107" y="38"/>
                </a:lnTo>
                <a:lnTo>
                  <a:pt x="107" y="38"/>
                </a:lnTo>
                <a:lnTo>
                  <a:pt x="107" y="37"/>
                </a:lnTo>
                <a:lnTo>
                  <a:pt x="110" y="37"/>
                </a:lnTo>
                <a:lnTo>
                  <a:pt x="110" y="35"/>
                </a:lnTo>
                <a:lnTo>
                  <a:pt x="110" y="35"/>
                </a:lnTo>
                <a:lnTo>
                  <a:pt x="110" y="35"/>
                </a:lnTo>
                <a:lnTo>
                  <a:pt x="110" y="33"/>
                </a:lnTo>
                <a:lnTo>
                  <a:pt x="110" y="31"/>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 name="Freeform 256"/>
          <p:cNvSpPr/>
          <p:nvPr/>
        </p:nvSpPr>
        <p:spPr bwMode="auto">
          <a:xfrm>
            <a:off x="3612143" y="2107128"/>
            <a:ext cx="146770" cy="98496"/>
          </a:xfrm>
          <a:custGeom>
            <a:avLst/>
            <a:gdLst/>
            <a:ahLst/>
            <a:cxnLst>
              <a:cxn ang="0">
                <a:pos x="0" y="29"/>
              </a:cxn>
              <a:cxn ang="0">
                <a:pos x="3" y="26"/>
              </a:cxn>
              <a:cxn ang="0">
                <a:pos x="5" y="22"/>
              </a:cxn>
              <a:cxn ang="0">
                <a:pos x="8" y="18"/>
              </a:cxn>
              <a:cxn ang="0">
                <a:pos x="11" y="15"/>
              </a:cxn>
              <a:cxn ang="0">
                <a:pos x="14" y="11"/>
              </a:cxn>
              <a:cxn ang="0">
                <a:pos x="19" y="9"/>
              </a:cxn>
              <a:cxn ang="0">
                <a:pos x="25" y="6"/>
              </a:cxn>
              <a:cxn ang="0">
                <a:pos x="28" y="4"/>
              </a:cxn>
              <a:cxn ang="0">
                <a:pos x="36" y="2"/>
              </a:cxn>
              <a:cxn ang="0">
                <a:pos x="42" y="2"/>
              </a:cxn>
              <a:cxn ang="0">
                <a:pos x="50" y="0"/>
              </a:cxn>
              <a:cxn ang="0">
                <a:pos x="53" y="0"/>
              </a:cxn>
              <a:cxn ang="0">
                <a:pos x="62" y="0"/>
              </a:cxn>
              <a:cxn ang="0">
                <a:pos x="70" y="2"/>
              </a:cxn>
              <a:cxn ang="0">
                <a:pos x="76" y="4"/>
              </a:cxn>
              <a:cxn ang="0">
                <a:pos x="81" y="4"/>
              </a:cxn>
              <a:cxn ang="0">
                <a:pos x="87" y="7"/>
              </a:cxn>
              <a:cxn ang="0">
                <a:pos x="93" y="9"/>
              </a:cxn>
              <a:cxn ang="0">
                <a:pos x="95" y="13"/>
              </a:cxn>
              <a:cxn ang="0">
                <a:pos x="98" y="15"/>
              </a:cxn>
              <a:cxn ang="0">
                <a:pos x="104" y="18"/>
              </a:cxn>
              <a:cxn ang="0">
                <a:pos x="107" y="22"/>
              </a:cxn>
              <a:cxn ang="0">
                <a:pos x="107" y="26"/>
              </a:cxn>
              <a:cxn ang="0">
                <a:pos x="110" y="29"/>
              </a:cxn>
              <a:cxn ang="0">
                <a:pos x="110" y="35"/>
              </a:cxn>
              <a:cxn ang="0">
                <a:pos x="107" y="39"/>
              </a:cxn>
              <a:cxn ang="0">
                <a:pos x="107" y="42"/>
              </a:cxn>
              <a:cxn ang="0">
                <a:pos x="104" y="46"/>
              </a:cxn>
              <a:cxn ang="0">
                <a:pos x="101" y="50"/>
              </a:cxn>
              <a:cxn ang="0">
                <a:pos x="98" y="53"/>
              </a:cxn>
              <a:cxn ang="0">
                <a:pos x="93" y="57"/>
              </a:cxn>
              <a:cxn ang="0">
                <a:pos x="90" y="59"/>
              </a:cxn>
              <a:cxn ang="0">
                <a:pos x="84" y="61"/>
              </a:cxn>
              <a:cxn ang="0">
                <a:pos x="79" y="62"/>
              </a:cxn>
              <a:cxn ang="0">
                <a:pos x="70" y="64"/>
              </a:cxn>
              <a:cxn ang="0">
                <a:pos x="65" y="66"/>
              </a:cxn>
              <a:cxn ang="0">
                <a:pos x="59" y="66"/>
              </a:cxn>
              <a:cxn ang="0">
                <a:pos x="50" y="66"/>
              </a:cxn>
              <a:cxn ang="0">
                <a:pos x="45" y="66"/>
              </a:cxn>
              <a:cxn ang="0">
                <a:pos x="39" y="64"/>
              </a:cxn>
              <a:cxn ang="0">
                <a:pos x="31" y="62"/>
              </a:cxn>
              <a:cxn ang="0">
                <a:pos x="25" y="61"/>
              </a:cxn>
              <a:cxn ang="0">
                <a:pos x="19" y="59"/>
              </a:cxn>
              <a:cxn ang="0">
                <a:pos x="17" y="57"/>
              </a:cxn>
              <a:cxn ang="0">
                <a:pos x="11" y="53"/>
              </a:cxn>
              <a:cxn ang="0">
                <a:pos x="8" y="50"/>
              </a:cxn>
              <a:cxn ang="0">
                <a:pos x="5" y="46"/>
              </a:cxn>
              <a:cxn ang="0">
                <a:pos x="3" y="42"/>
              </a:cxn>
              <a:cxn ang="0">
                <a:pos x="3" y="39"/>
              </a:cxn>
              <a:cxn ang="0">
                <a:pos x="0" y="35"/>
              </a:cxn>
            </a:cxnLst>
            <a:rect l="0" t="0" r="r" b="b"/>
            <a:pathLst>
              <a:path w="110" h="66">
                <a:moveTo>
                  <a:pt x="0" y="33"/>
                </a:moveTo>
                <a:lnTo>
                  <a:pt x="0" y="31"/>
                </a:lnTo>
                <a:lnTo>
                  <a:pt x="0" y="31"/>
                </a:lnTo>
                <a:lnTo>
                  <a:pt x="0" y="29"/>
                </a:lnTo>
                <a:lnTo>
                  <a:pt x="0" y="29"/>
                </a:lnTo>
                <a:lnTo>
                  <a:pt x="0" y="29"/>
                </a:lnTo>
                <a:lnTo>
                  <a:pt x="3" y="28"/>
                </a:lnTo>
                <a:lnTo>
                  <a:pt x="3" y="26"/>
                </a:lnTo>
                <a:lnTo>
                  <a:pt x="3" y="26"/>
                </a:lnTo>
                <a:lnTo>
                  <a:pt x="3" y="26"/>
                </a:lnTo>
                <a:lnTo>
                  <a:pt x="3" y="24"/>
                </a:lnTo>
                <a:lnTo>
                  <a:pt x="3" y="24"/>
                </a:lnTo>
                <a:lnTo>
                  <a:pt x="3" y="24"/>
                </a:lnTo>
                <a:lnTo>
                  <a:pt x="3" y="22"/>
                </a:lnTo>
                <a:lnTo>
                  <a:pt x="5" y="22"/>
                </a:lnTo>
                <a:lnTo>
                  <a:pt x="5" y="20"/>
                </a:lnTo>
                <a:lnTo>
                  <a:pt x="5" y="20"/>
                </a:lnTo>
                <a:lnTo>
                  <a:pt x="5" y="20"/>
                </a:lnTo>
                <a:lnTo>
                  <a:pt x="5" y="18"/>
                </a:lnTo>
                <a:lnTo>
                  <a:pt x="8" y="18"/>
                </a:lnTo>
                <a:lnTo>
                  <a:pt x="8" y="18"/>
                </a:lnTo>
                <a:lnTo>
                  <a:pt x="8" y="17"/>
                </a:lnTo>
                <a:lnTo>
                  <a:pt x="8" y="17"/>
                </a:lnTo>
                <a:lnTo>
                  <a:pt x="11" y="15"/>
                </a:lnTo>
                <a:lnTo>
                  <a:pt x="11" y="15"/>
                </a:lnTo>
                <a:lnTo>
                  <a:pt x="11" y="15"/>
                </a:lnTo>
                <a:lnTo>
                  <a:pt x="11" y="13"/>
                </a:lnTo>
                <a:lnTo>
                  <a:pt x="14" y="13"/>
                </a:lnTo>
                <a:lnTo>
                  <a:pt x="14" y="13"/>
                </a:lnTo>
                <a:lnTo>
                  <a:pt x="14" y="11"/>
                </a:lnTo>
                <a:lnTo>
                  <a:pt x="14" y="11"/>
                </a:lnTo>
                <a:lnTo>
                  <a:pt x="17" y="9"/>
                </a:lnTo>
                <a:lnTo>
                  <a:pt x="17" y="9"/>
                </a:lnTo>
                <a:lnTo>
                  <a:pt x="17" y="9"/>
                </a:lnTo>
                <a:lnTo>
                  <a:pt x="19" y="9"/>
                </a:lnTo>
                <a:lnTo>
                  <a:pt x="19" y="7"/>
                </a:lnTo>
                <a:lnTo>
                  <a:pt x="19" y="7"/>
                </a:lnTo>
                <a:lnTo>
                  <a:pt x="22" y="7"/>
                </a:lnTo>
                <a:lnTo>
                  <a:pt x="22" y="7"/>
                </a:lnTo>
                <a:lnTo>
                  <a:pt x="25" y="6"/>
                </a:lnTo>
                <a:lnTo>
                  <a:pt x="25" y="6"/>
                </a:lnTo>
                <a:lnTo>
                  <a:pt x="25" y="6"/>
                </a:lnTo>
                <a:lnTo>
                  <a:pt x="28" y="6"/>
                </a:lnTo>
                <a:lnTo>
                  <a:pt x="28" y="4"/>
                </a:lnTo>
                <a:lnTo>
                  <a:pt x="28" y="4"/>
                </a:lnTo>
                <a:lnTo>
                  <a:pt x="31" y="4"/>
                </a:lnTo>
                <a:lnTo>
                  <a:pt x="31" y="4"/>
                </a:lnTo>
                <a:lnTo>
                  <a:pt x="34" y="4"/>
                </a:lnTo>
                <a:lnTo>
                  <a:pt x="34" y="4"/>
                </a:lnTo>
                <a:lnTo>
                  <a:pt x="36" y="2"/>
                </a:lnTo>
                <a:lnTo>
                  <a:pt x="36" y="2"/>
                </a:lnTo>
                <a:lnTo>
                  <a:pt x="39" y="2"/>
                </a:lnTo>
                <a:lnTo>
                  <a:pt x="39" y="2"/>
                </a:lnTo>
                <a:lnTo>
                  <a:pt x="39" y="2"/>
                </a:lnTo>
                <a:lnTo>
                  <a:pt x="42" y="2"/>
                </a:lnTo>
                <a:lnTo>
                  <a:pt x="45" y="2"/>
                </a:lnTo>
                <a:lnTo>
                  <a:pt x="45" y="2"/>
                </a:lnTo>
                <a:lnTo>
                  <a:pt x="45" y="0"/>
                </a:lnTo>
                <a:lnTo>
                  <a:pt x="48" y="0"/>
                </a:lnTo>
                <a:lnTo>
                  <a:pt x="50" y="0"/>
                </a:lnTo>
                <a:lnTo>
                  <a:pt x="50" y="0"/>
                </a:lnTo>
                <a:lnTo>
                  <a:pt x="50" y="0"/>
                </a:lnTo>
                <a:lnTo>
                  <a:pt x="53" y="0"/>
                </a:lnTo>
                <a:lnTo>
                  <a:pt x="53" y="0"/>
                </a:lnTo>
                <a:lnTo>
                  <a:pt x="53" y="0"/>
                </a:lnTo>
                <a:lnTo>
                  <a:pt x="56" y="0"/>
                </a:lnTo>
                <a:lnTo>
                  <a:pt x="59" y="0"/>
                </a:lnTo>
                <a:lnTo>
                  <a:pt x="59" y="0"/>
                </a:lnTo>
                <a:lnTo>
                  <a:pt x="59" y="0"/>
                </a:lnTo>
                <a:lnTo>
                  <a:pt x="62" y="0"/>
                </a:lnTo>
                <a:lnTo>
                  <a:pt x="65" y="0"/>
                </a:lnTo>
                <a:lnTo>
                  <a:pt x="65" y="2"/>
                </a:lnTo>
                <a:lnTo>
                  <a:pt x="65" y="2"/>
                </a:lnTo>
                <a:lnTo>
                  <a:pt x="67" y="2"/>
                </a:lnTo>
                <a:lnTo>
                  <a:pt x="70" y="2"/>
                </a:lnTo>
                <a:lnTo>
                  <a:pt x="70" y="2"/>
                </a:lnTo>
                <a:lnTo>
                  <a:pt x="70" y="2"/>
                </a:lnTo>
                <a:lnTo>
                  <a:pt x="73" y="2"/>
                </a:lnTo>
                <a:lnTo>
                  <a:pt x="73" y="2"/>
                </a:lnTo>
                <a:lnTo>
                  <a:pt x="76" y="4"/>
                </a:lnTo>
                <a:lnTo>
                  <a:pt x="76" y="4"/>
                </a:lnTo>
                <a:lnTo>
                  <a:pt x="79" y="4"/>
                </a:lnTo>
                <a:lnTo>
                  <a:pt x="79" y="4"/>
                </a:lnTo>
                <a:lnTo>
                  <a:pt x="81" y="4"/>
                </a:lnTo>
                <a:lnTo>
                  <a:pt x="81" y="4"/>
                </a:lnTo>
                <a:lnTo>
                  <a:pt x="81" y="6"/>
                </a:lnTo>
                <a:lnTo>
                  <a:pt x="84" y="6"/>
                </a:lnTo>
                <a:lnTo>
                  <a:pt x="84" y="6"/>
                </a:lnTo>
                <a:lnTo>
                  <a:pt x="84" y="6"/>
                </a:lnTo>
                <a:lnTo>
                  <a:pt x="87" y="7"/>
                </a:lnTo>
                <a:lnTo>
                  <a:pt x="87" y="7"/>
                </a:lnTo>
                <a:lnTo>
                  <a:pt x="90" y="7"/>
                </a:lnTo>
                <a:lnTo>
                  <a:pt x="90" y="7"/>
                </a:lnTo>
                <a:lnTo>
                  <a:pt x="90" y="9"/>
                </a:lnTo>
                <a:lnTo>
                  <a:pt x="93" y="9"/>
                </a:lnTo>
                <a:lnTo>
                  <a:pt x="93" y="9"/>
                </a:lnTo>
                <a:lnTo>
                  <a:pt x="93" y="9"/>
                </a:lnTo>
                <a:lnTo>
                  <a:pt x="95"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7" y="22"/>
                </a:lnTo>
                <a:lnTo>
                  <a:pt x="107" y="24"/>
                </a:lnTo>
                <a:lnTo>
                  <a:pt x="107" y="24"/>
                </a:lnTo>
                <a:lnTo>
                  <a:pt x="107" y="24"/>
                </a:lnTo>
                <a:lnTo>
                  <a:pt x="107" y="26"/>
                </a:lnTo>
                <a:lnTo>
                  <a:pt x="107" y="26"/>
                </a:lnTo>
                <a:lnTo>
                  <a:pt x="107" y="26"/>
                </a:lnTo>
                <a:lnTo>
                  <a:pt x="107" y="28"/>
                </a:lnTo>
                <a:lnTo>
                  <a:pt x="110" y="29"/>
                </a:lnTo>
                <a:lnTo>
                  <a:pt x="110" y="29"/>
                </a:lnTo>
                <a:lnTo>
                  <a:pt x="110" y="29"/>
                </a:lnTo>
                <a:lnTo>
                  <a:pt x="110" y="31"/>
                </a:lnTo>
                <a:lnTo>
                  <a:pt x="110" y="31"/>
                </a:lnTo>
                <a:lnTo>
                  <a:pt x="110" y="33"/>
                </a:lnTo>
                <a:lnTo>
                  <a:pt x="110" y="33"/>
                </a:lnTo>
                <a:lnTo>
                  <a:pt x="110" y="35"/>
                </a:lnTo>
                <a:lnTo>
                  <a:pt x="110" y="35"/>
                </a:lnTo>
                <a:lnTo>
                  <a:pt x="110" y="37"/>
                </a:lnTo>
                <a:lnTo>
                  <a:pt x="110" y="37"/>
                </a:lnTo>
                <a:lnTo>
                  <a:pt x="110" y="39"/>
                </a:lnTo>
                <a:lnTo>
                  <a:pt x="107" y="39"/>
                </a:lnTo>
                <a:lnTo>
                  <a:pt x="107" y="40"/>
                </a:lnTo>
                <a:lnTo>
                  <a:pt x="107" y="40"/>
                </a:lnTo>
                <a:lnTo>
                  <a:pt x="107" y="40"/>
                </a:lnTo>
                <a:lnTo>
                  <a:pt x="107" y="42"/>
                </a:lnTo>
                <a:lnTo>
                  <a:pt x="107" y="42"/>
                </a:lnTo>
                <a:lnTo>
                  <a:pt x="107" y="42"/>
                </a:lnTo>
                <a:lnTo>
                  <a:pt x="107" y="44"/>
                </a:lnTo>
                <a:lnTo>
                  <a:pt x="104" y="46"/>
                </a:lnTo>
                <a:lnTo>
                  <a:pt x="104" y="46"/>
                </a:lnTo>
                <a:lnTo>
                  <a:pt x="104" y="46"/>
                </a:lnTo>
                <a:lnTo>
                  <a:pt x="104" y="48"/>
                </a:lnTo>
                <a:lnTo>
                  <a:pt x="104" y="48"/>
                </a:lnTo>
                <a:lnTo>
                  <a:pt x="101" y="50"/>
                </a:lnTo>
                <a:lnTo>
                  <a:pt x="101" y="50"/>
                </a:lnTo>
                <a:lnTo>
                  <a:pt x="101" y="50"/>
                </a:lnTo>
                <a:lnTo>
                  <a:pt x="101" y="51"/>
                </a:lnTo>
                <a:lnTo>
                  <a:pt x="98" y="51"/>
                </a:lnTo>
                <a:lnTo>
                  <a:pt x="98" y="51"/>
                </a:lnTo>
                <a:lnTo>
                  <a:pt x="98" y="53"/>
                </a:lnTo>
                <a:lnTo>
                  <a:pt x="98" y="53"/>
                </a:lnTo>
                <a:lnTo>
                  <a:pt x="95" y="53"/>
                </a:lnTo>
                <a:lnTo>
                  <a:pt x="95" y="53"/>
                </a:lnTo>
                <a:lnTo>
                  <a:pt x="95" y="55"/>
                </a:lnTo>
                <a:lnTo>
                  <a:pt x="95" y="55"/>
                </a:lnTo>
                <a:lnTo>
                  <a:pt x="93" y="57"/>
                </a:lnTo>
                <a:lnTo>
                  <a:pt x="93" y="57"/>
                </a:lnTo>
                <a:lnTo>
                  <a:pt x="93" y="57"/>
                </a:lnTo>
                <a:lnTo>
                  <a:pt x="90" y="59"/>
                </a:lnTo>
                <a:lnTo>
                  <a:pt x="90" y="59"/>
                </a:lnTo>
                <a:lnTo>
                  <a:pt x="90" y="59"/>
                </a:lnTo>
                <a:lnTo>
                  <a:pt x="87" y="59"/>
                </a:lnTo>
                <a:lnTo>
                  <a:pt x="87" y="61"/>
                </a:lnTo>
                <a:lnTo>
                  <a:pt x="84" y="61"/>
                </a:lnTo>
                <a:lnTo>
                  <a:pt x="84" y="61"/>
                </a:lnTo>
                <a:lnTo>
                  <a:pt x="84" y="61"/>
                </a:lnTo>
                <a:lnTo>
                  <a:pt x="81" y="62"/>
                </a:lnTo>
                <a:lnTo>
                  <a:pt x="81" y="62"/>
                </a:lnTo>
                <a:lnTo>
                  <a:pt x="81" y="62"/>
                </a:lnTo>
                <a:lnTo>
                  <a:pt x="79" y="62"/>
                </a:lnTo>
                <a:lnTo>
                  <a:pt x="79" y="62"/>
                </a:lnTo>
                <a:lnTo>
                  <a:pt x="76" y="64"/>
                </a:lnTo>
                <a:lnTo>
                  <a:pt x="76" y="64"/>
                </a:lnTo>
                <a:lnTo>
                  <a:pt x="73" y="64"/>
                </a:lnTo>
                <a:lnTo>
                  <a:pt x="73" y="64"/>
                </a:lnTo>
                <a:lnTo>
                  <a:pt x="70" y="64"/>
                </a:lnTo>
                <a:lnTo>
                  <a:pt x="70" y="64"/>
                </a:lnTo>
                <a:lnTo>
                  <a:pt x="70" y="64"/>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0" y="66"/>
                </a:lnTo>
                <a:lnTo>
                  <a:pt x="50" y="66"/>
                </a:lnTo>
                <a:lnTo>
                  <a:pt x="50" y="66"/>
                </a:lnTo>
                <a:lnTo>
                  <a:pt x="48" y="66"/>
                </a:lnTo>
                <a:lnTo>
                  <a:pt x="45" y="66"/>
                </a:lnTo>
                <a:lnTo>
                  <a:pt x="45" y="66"/>
                </a:lnTo>
                <a:lnTo>
                  <a:pt x="45" y="66"/>
                </a:lnTo>
                <a:lnTo>
                  <a:pt x="42" y="66"/>
                </a:lnTo>
                <a:lnTo>
                  <a:pt x="39" y="64"/>
                </a:lnTo>
                <a:lnTo>
                  <a:pt x="39" y="64"/>
                </a:lnTo>
                <a:lnTo>
                  <a:pt x="39" y="64"/>
                </a:lnTo>
                <a:lnTo>
                  <a:pt x="36" y="64"/>
                </a:lnTo>
                <a:lnTo>
                  <a:pt x="36" y="64"/>
                </a:lnTo>
                <a:lnTo>
                  <a:pt x="34" y="64"/>
                </a:lnTo>
                <a:lnTo>
                  <a:pt x="34" y="64"/>
                </a:lnTo>
                <a:lnTo>
                  <a:pt x="31" y="62"/>
                </a:lnTo>
                <a:lnTo>
                  <a:pt x="31" y="62"/>
                </a:lnTo>
                <a:lnTo>
                  <a:pt x="28" y="62"/>
                </a:lnTo>
                <a:lnTo>
                  <a:pt x="28" y="62"/>
                </a:lnTo>
                <a:lnTo>
                  <a:pt x="28" y="62"/>
                </a:lnTo>
                <a:lnTo>
                  <a:pt x="25" y="61"/>
                </a:lnTo>
                <a:lnTo>
                  <a:pt x="25" y="61"/>
                </a:lnTo>
                <a:lnTo>
                  <a:pt x="25" y="61"/>
                </a:lnTo>
                <a:lnTo>
                  <a:pt x="22" y="61"/>
                </a:lnTo>
                <a:lnTo>
                  <a:pt x="22" y="59"/>
                </a:lnTo>
                <a:lnTo>
                  <a:pt x="19" y="59"/>
                </a:lnTo>
                <a:lnTo>
                  <a:pt x="19" y="59"/>
                </a:lnTo>
                <a:lnTo>
                  <a:pt x="19" y="59"/>
                </a:lnTo>
                <a:lnTo>
                  <a:pt x="17" y="57"/>
                </a:lnTo>
                <a:lnTo>
                  <a:pt x="17" y="57"/>
                </a:lnTo>
                <a:lnTo>
                  <a:pt x="17" y="57"/>
                </a:lnTo>
                <a:lnTo>
                  <a:pt x="14" y="55"/>
                </a:lnTo>
                <a:lnTo>
                  <a:pt x="14" y="55"/>
                </a:lnTo>
                <a:lnTo>
                  <a:pt x="14" y="53"/>
                </a:lnTo>
                <a:lnTo>
                  <a:pt x="14" y="53"/>
                </a:lnTo>
                <a:lnTo>
                  <a:pt x="11" y="53"/>
                </a:lnTo>
                <a:lnTo>
                  <a:pt x="11" y="53"/>
                </a:lnTo>
                <a:lnTo>
                  <a:pt x="11" y="51"/>
                </a:lnTo>
                <a:lnTo>
                  <a:pt x="11" y="51"/>
                </a:lnTo>
                <a:lnTo>
                  <a:pt x="8" y="51"/>
                </a:lnTo>
                <a:lnTo>
                  <a:pt x="8" y="50"/>
                </a:lnTo>
                <a:lnTo>
                  <a:pt x="8" y="50"/>
                </a:lnTo>
                <a:lnTo>
                  <a:pt x="8" y="50"/>
                </a:lnTo>
                <a:lnTo>
                  <a:pt x="5" y="48"/>
                </a:lnTo>
                <a:lnTo>
                  <a:pt x="5" y="48"/>
                </a:lnTo>
                <a:lnTo>
                  <a:pt x="5" y="46"/>
                </a:lnTo>
                <a:lnTo>
                  <a:pt x="5" y="46"/>
                </a:lnTo>
                <a:lnTo>
                  <a:pt x="5" y="46"/>
                </a:lnTo>
                <a:lnTo>
                  <a:pt x="3" y="44"/>
                </a:lnTo>
                <a:lnTo>
                  <a:pt x="3" y="42"/>
                </a:lnTo>
                <a:lnTo>
                  <a:pt x="3" y="42"/>
                </a:lnTo>
                <a:lnTo>
                  <a:pt x="3" y="42"/>
                </a:lnTo>
                <a:lnTo>
                  <a:pt x="3" y="40"/>
                </a:lnTo>
                <a:lnTo>
                  <a:pt x="3" y="40"/>
                </a:lnTo>
                <a:lnTo>
                  <a:pt x="3" y="40"/>
                </a:lnTo>
                <a:lnTo>
                  <a:pt x="3" y="39"/>
                </a:lnTo>
                <a:lnTo>
                  <a:pt x="0" y="39"/>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 name="Freeform 257"/>
          <p:cNvSpPr/>
          <p:nvPr/>
        </p:nvSpPr>
        <p:spPr bwMode="auto">
          <a:xfrm>
            <a:off x="3773590" y="2041464"/>
            <a:ext cx="244172" cy="111928"/>
          </a:xfrm>
          <a:custGeom>
            <a:avLst/>
            <a:gdLst/>
            <a:ahLst/>
            <a:cxnLst>
              <a:cxn ang="0">
                <a:pos x="3" y="73"/>
              </a:cxn>
              <a:cxn ang="0">
                <a:pos x="14" y="73"/>
              </a:cxn>
              <a:cxn ang="0">
                <a:pos x="17" y="73"/>
              </a:cxn>
              <a:cxn ang="0">
                <a:pos x="28" y="73"/>
              </a:cxn>
              <a:cxn ang="0">
                <a:pos x="34" y="73"/>
              </a:cxn>
              <a:cxn ang="0">
                <a:pos x="42" y="72"/>
              </a:cxn>
              <a:cxn ang="0">
                <a:pos x="48" y="72"/>
              </a:cxn>
              <a:cxn ang="0">
                <a:pos x="56" y="70"/>
              </a:cxn>
              <a:cxn ang="0">
                <a:pos x="62" y="70"/>
              </a:cxn>
              <a:cxn ang="0">
                <a:pos x="70" y="68"/>
              </a:cxn>
              <a:cxn ang="0">
                <a:pos x="76" y="66"/>
              </a:cxn>
              <a:cxn ang="0">
                <a:pos x="84" y="64"/>
              </a:cxn>
              <a:cxn ang="0">
                <a:pos x="90" y="62"/>
              </a:cxn>
              <a:cxn ang="0">
                <a:pos x="98" y="59"/>
              </a:cxn>
              <a:cxn ang="0">
                <a:pos x="101" y="59"/>
              </a:cxn>
              <a:cxn ang="0">
                <a:pos x="110" y="55"/>
              </a:cxn>
              <a:cxn ang="0">
                <a:pos x="115" y="53"/>
              </a:cxn>
              <a:cxn ang="0">
                <a:pos x="124" y="50"/>
              </a:cxn>
              <a:cxn ang="0">
                <a:pos x="127" y="48"/>
              </a:cxn>
              <a:cxn ang="0">
                <a:pos x="135" y="44"/>
              </a:cxn>
              <a:cxn ang="0">
                <a:pos x="138" y="42"/>
              </a:cxn>
              <a:cxn ang="0">
                <a:pos x="146" y="37"/>
              </a:cxn>
              <a:cxn ang="0">
                <a:pos x="149" y="35"/>
              </a:cxn>
              <a:cxn ang="0">
                <a:pos x="155" y="29"/>
              </a:cxn>
              <a:cxn ang="0">
                <a:pos x="158" y="28"/>
              </a:cxn>
              <a:cxn ang="0">
                <a:pos x="163" y="24"/>
              </a:cxn>
              <a:cxn ang="0">
                <a:pos x="166" y="20"/>
              </a:cxn>
              <a:cxn ang="0">
                <a:pos x="172" y="15"/>
              </a:cxn>
              <a:cxn ang="0">
                <a:pos x="175" y="13"/>
              </a:cxn>
              <a:cxn ang="0">
                <a:pos x="180" y="7"/>
              </a:cxn>
              <a:cxn ang="0">
                <a:pos x="180" y="6"/>
              </a:cxn>
              <a:cxn ang="0">
                <a:pos x="183" y="0"/>
              </a:cxn>
            </a:cxnLst>
            <a:rect l="0" t="0" r="r" b="b"/>
            <a:pathLst>
              <a:path w="183" h="75">
                <a:moveTo>
                  <a:pt x="0" y="73"/>
                </a:moveTo>
                <a:lnTo>
                  <a:pt x="3" y="73"/>
                </a:lnTo>
                <a:lnTo>
                  <a:pt x="8" y="75"/>
                </a:lnTo>
                <a:lnTo>
                  <a:pt x="14" y="73"/>
                </a:lnTo>
                <a:lnTo>
                  <a:pt x="14" y="73"/>
                </a:lnTo>
                <a:lnTo>
                  <a:pt x="17" y="73"/>
                </a:lnTo>
                <a:lnTo>
                  <a:pt x="22" y="73"/>
                </a:lnTo>
                <a:lnTo>
                  <a:pt x="28" y="73"/>
                </a:lnTo>
                <a:lnTo>
                  <a:pt x="28" y="73"/>
                </a:lnTo>
                <a:lnTo>
                  <a:pt x="34" y="73"/>
                </a:lnTo>
                <a:lnTo>
                  <a:pt x="36" y="73"/>
                </a:lnTo>
                <a:lnTo>
                  <a:pt x="42" y="72"/>
                </a:lnTo>
                <a:lnTo>
                  <a:pt x="42" y="72"/>
                </a:lnTo>
                <a:lnTo>
                  <a:pt x="48" y="72"/>
                </a:lnTo>
                <a:lnTo>
                  <a:pt x="51" y="72"/>
                </a:lnTo>
                <a:lnTo>
                  <a:pt x="56" y="70"/>
                </a:lnTo>
                <a:lnTo>
                  <a:pt x="56" y="70"/>
                </a:lnTo>
                <a:lnTo>
                  <a:pt x="62" y="70"/>
                </a:lnTo>
                <a:lnTo>
                  <a:pt x="67" y="68"/>
                </a:lnTo>
                <a:lnTo>
                  <a:pt x="70" y="68"/>
                </a:lnTo>
                <a:lnTo>
                  <a:pt x="70" y="68"/>
                </a:lnTo>
                <a:lnTo>
                  <a:pt x="76" y="66"/>
                </a:lnTo>
                <a:lnTo>
                  <a:pt x="82" y="64"/>
                </a:lnTo>
                <a:lnTo>
                  <a:pt x="84" y="64"/>
                </a:lnTo>
                <a:lnTo>
                  <a:pt x="84" y="64"/>
                </a:lnTo>
                <a:lnTo>
                  <a:pt x="90" y="62"/>
                </a:lnTo>
                <a:lnTo>
                  <a:pt x="93" y="61"/>
                </a:lnTo>
                <a:lnTo>
                  <a:pt x="98" y="59"/>
                </a:lnTo>
                <a:lnTo>
                  <a:pt x="98" y="59"/>
                </a:lnTo>
                <a:lnTo>
                  <a:pt x="101" y="59"/>
                </a:lnTo>
                <a:lnTo>
                  <a:pt x="107" y="57"/>
                </a:lnTo>
                <a:lnTo>
                  <a:pt x="110" y="55"/>
                </a:lnTo>
                <a:lnTo>
                  <a:pt x="110" y="55"/>
                </a:lnTo>
                <a:lnTo>
                  <a:pt x="115" y="53"/>
                </a:lnTo>
                <a:lnTo>
                  <a:pt x="118" y="51"/>
                </a:lnTo>
                <a:lnTo>
                  <a:pt x="124" y="50"/>
                </a:lnTo>
                <a:lnTo>
                  <a:pt x="124" y="50"/>
                </a:lnTo>
                <a:lnTo>
                  <a:pt x="127" y="48"/>
                </a:lnTo>
                <a:lnTo>
                  <a:pt x="132" y="46"/>
                </a:lnTo>
                <a:lnTo>
                  <a:pt x="135" y="44"/>
                </a:lnTo>
                <a:lnTo>
                  <a:pt x="135" y="44"/>
                </a:lnTo>
                <a:lnTo>
                  <a:pt x="138" y="42"/>
                </a:lnTo>
                <a:lnTo>
                  <a:pt x="144" y="39"/>
                </a:lnTo>
                <a:lnTo>
                  <a:pt x="146" y="37"/>
                </a:lnTo>
                <a:lnTo>
                  <a:pt x="146" y="37"/>
                </a:lnTo>
                <a:lnTo>
                  <a:pt x="149" y="35"/>
                </a:lnTo>
                <a:lnTo>
                  <a:pt x="152" y="33"/>
                </a:lnTo>
                <a:lnTo>
                  <a:pt x="155" y="29"/>
                </a:lnTo>
                <a:lnTo>
                  <a:pt x="155" y="29"/>
                </a:lnTo>
                <a:lnTo>
                  <a:pt x="158" y="28"/>
                </a:lnTo>
                <a:lnTo>
                  <a:pt x="160" y="26"/>
                </a:lnTo>
                <a:lnTo>
                  <a:pt x="163" y="24"/>
                </a:lnTo>
                <a:lnTo>
                  <a:pt x="163" y="24"/>
                </a:lnTo>
                <a:lnTo>
                  <a:pt x="166" y="20"/>
                </a:lnTo>
                <a:lnTo>
                  <a:pt x="169" y="18"/>
                </a:lnTo>
                <a:lnTo>
                  <a:pt x="172" y="15"/>
                </a:lnTo>
                <a:lnTo>
                  <a:pt x="172" y="15"/>
                </a:lnTo>
                <a:lnTo>
                  <a:pt x="175" y="13"/>
                </a:lnTo>
                <a:lnTo>
                  <a:pt x="177" y="11"/>
                </a:lnTo>
                <a:lnTo>
                  <a:pt x="180" y="7"/>
                </a:lnTo>
                <a:lnTo>
                  <a:pt x="180" y="7"/>
                </a:lnTo>
                <a:lnTo>
                  <a:pt x="180" y="6"/>
                </a:lnTo>
                <a:lnTo>
                  <a:pt x="183" y="2"/>
                </a:lnTo>
                <a:lnTo>
                  <a:pt x="183"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 name="Freeform 258"/>
          <p:cNvSpPr/>
          <p:nvPr/>
        </p:nvSpPr>
        <p:spPr bwMode="auto">
          <a:xfrm>
            <a:off x="3961723" y="2041464"/>
            <a:ext cx="56039" cy="49248"/>
          </a:xfrm>
          <a:custGeom>
            <a:avLst/>
            <a:gdLst/>
            <a:ahLst/>
            <a:cxnLst>
              <a:cxn ang="0">
                <a:pos x="42" y="0"/>
              </a:cxn>
              <a:cxn ang="0">
                <a:pos x="0" y="26"/>
              </a:cxn>
              <a:cxn ang="0">
                <a:pos x="25" y="33"/>
              </a:cxn>
              <a:cxn ang="0">
                <a:pos x="42" y="0"/>
              </a:cxn>
            </a:cxnLst>
            <a:rect l="0" t="0" r="r" b="b"/>
            <a:pathLst>
              <a:path w="42" h="33">
                <a:moveTo>
                  <a:pt x="42" y="0"/>
                </a:moveTo>
                <a:lnTo>
                  <a:pt x="0" y="26"/>
                </a:lnTo>
                <a:lnTo>
                  <a:pt x="25" y="33"/>
                </a:lnTo>
                <a:lnTo>
                  <a:pt x="42"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 name="Freeform 259"/>
          <p:cNvSpPr/>
          <p:nvPr/>
        </p:nvSpPr>
        <p:spPr bwMode="auto">
          <a:xfrm>
            <a:off x="3995079" y="2041464"/>
            <a:ext cx="33357" cy="58202"/>
          </a:xfrm>
          <a:custGeom>
            <a:avLst/>
            <a:gdLst/>
            <a:ahLst/>
            <a:cxnLst>
              <a:cxn ang="0">
                <a:pos x="17" y="0"/>
              </a:cxn>
              <a:cxn ang="0">
                <a:pos x="25" y="39"/>
              </a:cxn>
              <a:cxn ang="0">
                <a:pos x="0" y="33"/>
              </a:cxn>
              <a:cxn ang="0">
                <a:pos x="17" y="0"/>
              </a:cxn>
            </a:cxnLst>
            <a:rect l="0" t="0" r="r" b="b"/>
            <a:pathLst>
              <a:path w="25" h="39">
                <a:moveTo>
                  <a:pt x="17" y="0"/>
                </a:moveTo>
                <a:lnTo>
                  <a:pt x="25" y="39"/>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 name="Line 260"/>
          <p:cNvSpPr>
            <a:spLocks noChangeShapeType="1"/>
          </p:cNvSpPr>
          <p:nvPr/>
        </p:nvSpPr>
        <p:spPr bwMode="auto">
          <a:xfrm>
            <a:off x="3754910" y="1995201"/>
            <a:ext cx="20681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7" name="Freeform 261"/>
          <p:cNvSpPr/>
          <p:nvPr/>
        </p:nvSpPr>
        <p:spPr bwMode="auto">
          <a:xfrm>
            <a:off x="3889672" y="1969830"/>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8" name="Freeform 262"/>
          <p:cNvSpPr/>
          <p:nvPr/>
        </p:nvSpPr>
        <p:spPr bwMode="auto">
          <a:xfrm>
            <a:off x="3889672" y="1995201"/>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9" name="Line 263"/>
          <p:cNvSpPr>
            <a:spLocks noChangeShapeType="1"/>
          </p:cNvSpPr>
          <p:nvPr/>
        </p:nvSpPr>
        <p:spPr bwMode="auto">
          <a:xfrm>
            <a:off x="2931664" y="2153392"/>
            <a:ext cx="68715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20" name="Freeform 264"/>
          <p:cNvSpPr/>
          <p:nvPr/>
        </p:nvSpPr>
        <p:spPr bwMode="auto">
          <a:xfrm>
            <a:off x="3548098" y="2126529"/>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1" name="Freeform 265"/>
          <p:cNvSpPr/>
          <p:nvPr/>
        </p:nvSpPr>
        <p:spPr bwMode="auto">
          <a:xfrm>
            <a:off x="3548098" y="2153392"/>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2" name="Line 266"/>
          <p:cNvSpPr>
            <a:spLocks noChangeShapeType="1"/>
          </p:cNvSpPr>
          <p:nvPr/>
        </p:nvSpPr>
        <p:spPr bwMode="auto">
          <a:xfrm>
            <a:off x="2931664" y="2330984"/>
            <a:ext cx="67647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23" name="Freeform 267"/>
          <p:cNvSpPr/>
          <p:nvPr/>
        </p:nvSpPr>
        <p:spPr bwMode="auto">
          <a:xfrm>
            <a:off x="3533421" y="2304121"/>
            <a:ext cx="74719" cy="26863"/>
          </a:xfrm>
          <a:custGeom>
            <a:avLst/>
            <a:gdLst/>
            <a:ahLst/>
            <a:cxnLst>
              <a:cxn ang="0">
                <a:pos x="56" y="18"/>
              </a:cxn>
              <a:cxn ang="0">
                <a:pos x="0" y="0"/>
              </a:cxn>
              <a:cxn ang="0">
                <a:pos x="0" y="18"/>
              </a:cxn>
              <a:cxn ang="0">
                <a:pos x="56" y="18"/>
              </a:cxn>
            </a:cxnLst>
            <a:rect l="0" t="0" r="r" b="b"/>
            <a:pathLst>
              <a:path w="56" h="18">
                <a:moveTo>
                  <a:pt x="56" y="18"/>
                </a:moveTo>
                <a:lnTo>
                  <a:pt x="0" y="0"/>
                </a:lnTo>
                <a:lnTo>
                  <a:pt x="0" y="18"/>
                </a:lnTo>
                <a:lnTo>
                  <a:pt x="56"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4" name="Freeform 268"/>
          <p:cNvSpPr/>
          <p:nvPr/>
        </p:nvSpPr>
        <p:spPr bwMode="auto">
          <a:xfrm>
            <a:off x="3533421" y="2330984"/>
            <a:ext cx="74719" cy="25370"/>
          </a:xfrm>
          <a:custGeom>
            <a:avLst/>
            <a:gdLst/>
            <a:ahLst/>
            <a:cxnLst>
              <a:cxn ang="0">
                <a:pos x="56" y="0"/>
              </a:cxn>
              <a:cxn ang="0">
                <a:pos x="0" y="17"/>
              </a:cxn>
              <a:cxn ang="0">
                <a:pos x="0" y="0"/>
              </a:cxn>
              <a:cxn ang="0">
                <a:pos x="56" y="0"/>
              </a:cxn>
            </a:cxnLst>
            <a:rect l="0" t="0" r="r" b="b"/>
            <a:pathLst>
              <a:path w="56" h="17">
                <a:moveTo>
                  <a:pt x="56" y="0"/>
                </a:moveTo>
                <a:lnTo>
                  <a:pt x="0" y="17"/>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5" name="Freeform 269"/>
          <p:cNvSpPr/>
          <p:nvPr/>
        </p:nvSpPr>
        <p:spPr bwMode="auto">
          <a:xfrm>
            <a:off x="5811026" y="3866633"/>
            <a:ext cx="146770" cy="98496"/>
          </a:xfrm>
          <a:custGeom>
            <a:avLst/>
            <a:gdLst/>
            <a:ahLst/>
            <a:cxnLst>
              <a:cxn ang="0">
                <a:pos x="0" y="31"/>
              </a:cxn>
              <a:cxn ang="0">
                <a:pos x="3" y="26"/>
              </a:cxn>
              <a:cxn ang="0">
                <a:pos x="3" y="22"/>
              </a:cxn>
              <a:cxn ang="0">
                <a:pos x="8" y="18"/>
              </a:cxn>
              <a:cxn ang="0">
                <a:pos x="8" y="15"/>
              </a:cxn>
              <a:cxn ang="0">
                <a:pos x="14" y="13"/>
              </a:cxn>
              <a:cxn ang="0">
                <a:pos x="20" y="9"/>
              </a:cxn>
              <a:cxn ang="0">
                <a:pos x="25" y="5"/>
              </a:cxn>
              <a:cxn ang="0">
                <a:pos x="28" y="5"/>
              </a:cxn>
              <a:cxn ang="0">
                <a:pos x="37" y="4"/>
              </a:cxn>
              <a:cxn ang="0">
                <a:pos x="42" y="2"/>
              </a:cxn>
              <a:cxn ang="0">
                <a:pos x="48" y="2"/>
              </a:cxn>
              <a:cxn ang="0">
                <a:pos x="53" y="0"/>
              </a:cxn>
              <a:cxn ang="0">
                <a:pos x="62" y="2"/>
              </a:cxn>
              <a:cxn ang="0">
                <a:pos x="70" y="2"/>
              </a:cxn>
              <a:cxn ang="0">
                <a:pos x="76" y="4"/>
              </a:cxn>
              <a:cxn ang="0">
                <a:pos x="82" y="5"/>
              </a:cxn>
              <a:cxn ang="0">
                <a:pos x="87" y="7"/>
              </a:cxn>
              <a:cxn ang="0">
                <a:pos x="93" y="9"/>
              </a:cxn>
              <a:cxn ang="0">
                <a:pos x="96" y="13"/>
              </a:cxn>
              <a:cxn ang="0">
                <a:pos x="99" y="15"/>
              </a:cxn>
              <a:cxn ang="0">
                <a:pos x="104" y="18"/>
              </a:cxn>
              <a:cxn ang="0">
                <a:pos x="107" y="22"/>
              </a:cxn>
              <a:cxn ang="0">
                <a:pos x="107" y="27"/>
              </a:cxn>
              <a:cxn ang="0">
                <a:pos x="110" y="31"/>
              </a:cxn>
              <a:cxn ang="0">
                <a:pos x="110" y="35"/>
              </a:cxn>
              <a:cxn ang="0">
                <a:pos x="107" y="38"/>
              </a:cxn>
              <a:cxn ang="0">
                <a:pos x="107" y="44"/>
              </a:cxn>
              <a:cxn ang="0">
                <a:pos x="104" y="46"/>
              </a:cxn>
              <a:cxn ang="0">
                <a:pos x="101" y="49"/>
              </a:cxn>
              <a:cxn ang="0">
                <a:pos x="99" y="53"/>
              </a:cxn>
              <a:cxn ang="0">
                <a:pos x="93" y="57"/>
              </a:cxn>
              <a:cxn ang="0">
                <a:pos x="90" y="59"/>
              </a:cxn>
              <a:cxn ang="0">
                <a:pos x="84" y="62"/>
              </a:cxn>
              <a:cxn ang="0">
                <a:pos x="76" y="64"/>
              </a:cxn>
              <a:cxn ang="0">
                <a:pos x="70" y="66"/>
              </a:cxn>
              <a:cxn ang="0">
                <a:pos x="65" y="66"/>
              </a:cxn>
              <a:cxn ang="0">
                <a:pos x="59" y="66"/>
              </a:cxn>
              <a:cxn ang="0">
                <a:pos x="51" y="66"/>
              </a:cxn>
              <a:cxn ang="0">
                <a:pos x="45" y="66"/>
              </a:cxn>
              <a:cxn ang="0">
                <a:pos x="39" y="66"/>
              </a:cxn>
              <a:cxn ang="0">
                <a:pos x="31" y="64"/>
              </a:cxn>
              <a:cxn ang="0">
                <a:pos x="25" y="62"/>
              </a:cxn>
              <a:cxn ang="0">
                <a:pos x="20" y="59"/>
              </a:cxn>
              <a:cxn ang="0">
                <a:pos x="17" y="57"/>
              </a:cxn>
              <a:cxn ang="0">
                <a:pos x="11" y="53"/>
              </a:cxn>
              <a:cxn ang="0">
                <a:pos x="8" y="49"/>
              </a:cxn>
              <a:cxn ang="0">
                <a:pos x="6" y="46"/>
              </a:cxn>
              <a:cxn ang="0">
                <a:pos x="3" y="44"/>
              </a:cxn>
              <a:cxn ang="0">
                <a:pos x="0" y="38"/>
              </a:cxn>
              <a:cxn ang="0">
                <a:pos x="0" y="35"/>
              </a:cxn>
            </a:cxnLst>
            <a:rect l="0" t="0" r="r" b="b"/>
            <a:pathLst>
              <a:path w="110" h="66">
                <a:moveTo>
                  <a:pt x="0" y="33"/>
                </a:moveTo>
                <a:lnTo>
                  <a:pt x="0" y="33"/>
                </a:lnTo>
                <a:lnTo>
                  <a:pt x="0" y="31"/>
                </a:lnTo>
                <a:lnTo>
                  <a:pt x="0" y="31"/>
                </a:lnTo>
                <a:lnTo>
                  <a:pt x="0" y="31"/>
                </a:lnTo>
                <a:lnTo>
                  <a:pt x="0" y="29"/>
                </a:lnTo>
                <a:lnTo>
                  <a:pt x="0" y="27"/>
                </a:lnTo>
                <a:lnTo>
                  <a:pt x="3" y="27"/>
                </a:lnTo>
                <a:lnTo>
                  <a:pt x="3" y="27"/>
                </a:lnTo>
                <a:lnTo>
                  <a:pt x="3" y="26"/>
                </a:lnTo>
                <a:lnTo>
                  <a:pt x="3" y="26"/>
                </a:lnTo>
                <a:lnTo>
                  <a:pt x="3" y="24"/>
                </a:lnTo>
                <a:lnTo>
                  <a:pt x="3" y="24"/>
                </a:lnTo>
                <a:lnTo>
                  <a:pt x="3" y="22"/>
                </a:lnTo>
                <a:lnTo>
                  <a:pt x="3" y="22"/>
                </a:lnTo>
                <a:lnTo>
                  <a:pt x="6" y="20"/>
                </a:lnTo>
                <a:lnTo>
                  <a:pt x="6" y="20"/>
                </a:lnTo>
                <a:lnTo>
                  <a:pt x="6" y="20"/>
                </a:lnTo>
                <a:lnTo>
                  <a:pt x="6" y="18"/>
                </a:lnTo>
                <a:lnTo>
                  <a:pt x="8" y="18"/>
                </a:lnTo>
                <a:lnTo>
                  <a:pt x="8" y="18"/>
                </a:lnTo>
                <a:lnTo>
                  <a:pt x="8" y="16"/>
                </a:lnTo>
                <a:lnTo>
                  <a:pt x="8" y="16"/>
                </a:lnTo>
                <a:lnTo>
                  <a:pt x="8" y="15"/>
                </a:lnTo>
                <a:lnTo>
                  <a:pt x="8" y="15"/>
                </a:lnTo>
                <a:lnTo>
                  <a:pt x="11" y="15"/>
                </a:lnTo>
                <a:lnTo>
                  <a:pt x="11" y="13"/>
                </a:lnTo>
                <a:lnTo>
                  <a:pt x="14" y="13"/>
                </a:lnTo>
                <a:lnTo>
                  <a:pt x="14" y="13"/>
                </a:lnTo>
                <a:lnTo>
                  <a:pt x="14" y="13"/>
                </a:lnTo>
                <a:lnTo>
                  <a:pt x="14" y="11"/>
                </a:lnTo>
                <a:lnTo>
                  <a:pt x="17" y="11"/>
                </a:lnTo>
                <a:lnTo>
                  <a:pt x="17" y="11"/>
                </a:lnTo>
                <a:lnTo>
                  <a:pt x="17" y="9"/>
                </a:lnTo>
                <a:lnTo>
                  <a:pt x="20" y="9"/>
                </a:lnTo>
                <a:lnTo>
                  <a:pt x="20" y="9"/>
                </a:lnTo>
                <a:lnTo>
                  <a:pt x="20" y="9"/>
                </a:lnTo>
                <a:lnTo>
                  <a:pt x="22" y="7"/>
                </a:lnTo>
                <a:lnTo>
                  <a:pt x="22" y="7"/>
                </a:lnTo>
                <a:lnTo>
                  <a:pt x="25" y="5"/>
                </a:lnTo>
                <a:lnTo>
                  <a:pt x="25" y="5"/>
                </a:lnTo>
                <a:lnTo>
                  <a:pt x="25" y="5"/>
                </a:lnTo>
                <a:lnTo>
                  <a:pt x="28" y="5"/>
                </a:lnTo>
                <a:lnTo>
                  <a:pt x="28" y="5"/>
                </a:lnTo>
                <a:lnTo>
                  <a:pt x="28" y="5"/>
                </a:lnTo>
                <a:lnTo>
                  <a:pt x="31" y="4"/>
                </a:lnTo>
                <a:lnTo>
                  <a:pt x="31" y="4"/>
                </a:lnTo>
                <a:lnTo>
                  <a:pt x="34" y="4"/>
                </a:lnTo>
                <a:lnTo>
                  <a:pt x="34" y="4"/>
                </a:lnTo>
                <a:lnTo>
                  <a:pt x="37" y="4"/>
                </a:lnTo>
                <a:lnTo>
                  <a:pt x="37" y="2"/>
                </a:lnTo>
                <a:lnTo>
                  <a:pt x="39" y="2"/>
                </a:lnTo>
                <a:lnTo>
                  <a:pt x="39" y="2"/>
                </a:lnTo>
                <a:lnTo>
                  <a:pt x="39" y="2"/>
                </a:lnTo>
                <a:lnTo>
                  <a:pt x="42" y="2"/>
                </a:lnTo>
                <a:lnTo>
                  <a:pt x="45" y="2"/>
                </a:lnTo>
                <a:lnTo>
                  <a:pt x="45" y="2"/>
                </a:lnTo>
                <a:lnTo>
                  <a:pt x="45" y="2"/>
                </a:lnTo>
                <a:lnTo>
                  <a:pt x="48" y="2"/>
                </a:lnTo>
                <a:lnTo>
                  <a:pt x="48" y="2"/>
                </a:lnTo>
                <a:lnTo>
                  <a:pt x="48" y="2"/>
                </a:lnTo>
                <a:lnTo>
                  <a:pt x="51" y="0"/>
                </a:lnTo>
                <a:lnTo>
                  <a:pt x="53" y="0"/>
                </a:lnTo>
                <a:lnTo>
                  <a:pt x="53" y="0"/>
                </a:lnTo>
                <a:lnTo>
                  <a:pt x="53" y="0"/>
                </a:lnTo>
                <a:lnTo>
                  <a:pt x="56" y="0"/>
                </a:lnTo>
                <a:lnTo>
                  <a:pt x="59" y="0"/>
                </a:lnTo>
                <a:lnTo>
                  <a:pt x="59" y="2"/>
                </a:lnTo>
                <a:lnTo>
                  <a:pt x="59" y="2"/>
                </a:lnTo>
                <a:lnTo>
                  <a:pt x="62" y="2"/>
                </a:lnTo>
                <a:lnTo>
                  <a:pt x="65" y="2"/>
                </a:lnTo>
                <a:lnTo>
                  <a:pt x="65" y="2"/>
                </a:lnTo>
                <a:lnTo>
                  <a:pt x="65" y="2"/>
                </a:lnTo>
                <a:lnTo>
                  <a:pt x="68" y="2"/>
                </a:lnTo>
                <a:lnTo>
                  <a:pt x="70" y="2"/>
                </a:lnTo>
                <a:lnTo>
                  <a:pt x="70" y="2"/>
                </a:lnTo>
                <a:lnTo>
                  <a:pt x="70" y="2"/>
                </a:lnTo>
                <a:lnTo>
                  <a:pt x="73" y="2"/>
                </a:lnTo>
                <a:lnTo>
                  <a:pt x="73" y="4"/>
                </a:lnTo>
                <a:lnTo>
                  <a:pt x="76" y="4"/>
                </a:lnTo>
                <a:lnTo>
                  <a:pt x="76" y="4"/>
                </a:lnTo>
                <a:lnTo>
                  <a:pt x="76" y="4"/>
                </a:lnTo>
                <a:lnTo>
                  <a:pt x="79" y="4"/>
                </a:lnTo>
                <a:lnTo>
                  <a:pt x="82" y="5"/>
                </a:lnTo>
                <a:lnTo>
                  <a:pt x="82" y="5"/>
                </a:lnTo>
                <a:lnTo>
                  <a:pt x="82" y="5"/>
                </a:lnTo>
                <a:lnTo>
                  <a:pt x="84" y="5"/>
                </a:lnTo>
                <a:lnTo>
                  <a:pt x="84" y="5"/>
                </a:lnTo>
                <a:lnTo>
                  <a:pt x="84" y="5"/>
                </a:lnTo>
                <a:lnTo>
                  <a:pt x="87" y="7"/>
                </a:lnTo>
                <a:lnTo>
                  <a:pt x="87" y="7"/>
                </a:lnTo>
                <a:lnTo>
                  <a:pt x="90" y="9"/>
                </a:lnTo>
                <a:lnTo>
                  <a:pt x="90" y="9"/>
                </a:lnTo>
                <a:lnTo>
                  <a:pt x="90" y="9"/>
                </a:lnTo>
                <a:lnTo>
                  <a:pt x="93" y="9"/>
                </a:lnTo>
                <a:lnTo>
                  <a:pt x="93" y="11"/>
                </a:lnTo>
                <a:lnTo>
                  <a:pt x="93" y="11"/>
                </a:lnTo>
                <a:lnTo>
                  <a:pt x="93" y="11"/>
                </a:lnTo>
                <a:lnTo>
                  <a:pt x="96" y="13"/>
                </a:lnTo>
                <a:lnTo>
                  <a:pt x="96" y="13"/>
                </a:lnTo>
                <a:lnTo>
                  <a:pt x="96" y="13"/>
                </a:lnTo>
                <a:lnTo>
                  <a:pt x="99" y="13"/>
                </a:lnTo>
                <a:lnTo>
                  <a:pt x="99" y="15"/>
                </a:lnTo>
                <a:lnTo>
                  <a:pt x="99" y="15"/>
                </a:lnTo>
                <a:lnTo>
                  <a:pt x="99" y="15"/>
                </a:lnTo>
                <a:lnTo>
                  <a:pt x="101" y="16"/>
                </a:lnTo>
                <a:lnTo>
                  <a:pt x="101" y="16"/>
                </a:lnTo>
                <a:lnTo>
                  <a:pt x="101" y="18"/>
                </a:lnTo>
                <a:lnTo>
                  <a:pt x="101" y="18"/>
                </a:lnTo>
                <a:lnTo>
                  <a:pt x="104" y="18"/>
                </a:lnTo>
                <a:lnTo>
                  <a:pt x="104" y="20"/>
                </a:lnTo>
                <a:lnTo>
                  <a:pt x="104" y="20"/>
                </a:lnTo>
                <a:lnTo>
                  <a:pt x="104" y="20"/>
                </a:lnTo>
                <a:lnTo>
                  <a:pt x="104" y="22"/>
                </a:lnTo>
                <a:lnTo>
                  <a:pt x="107" y="22"/>
                </a:lnTo>
                <a:lnTo>
                  <a:pt x="107" y="24"/>
                </a:lnTo>
                <a:lnTo>
                  <a:pt x="107" y="24"/>
                </a:lnTo>
                <a:lnTo>
                  <a:pt x="107" y="26"/>
                </a:lnTo>
                <a:lnTo>
                  <a:pt x="107" y="26"/>
                </a:lnTo>
                <a:lnTo>
                  <a:pt x="107" y="27"/>
                </a:lnTo>
                <a:lnTo>
                  <a:pt x="107" y="27"/>
                </a:lnTo>
                <a:lnTo>
                  <a:pt x="107" y="27"/>
                </a:lnTo>
                <a:lnTo>
                  <a:pt x="107" y="29"/>
                </a:lnTo>
                <a:lnTo>
                  <a:pt x="110" y="31"/>
                </a:lnTo>
                <a:lnTo>
                  <a:pt x="110" y="31"/>
                </a:lnTo>
                <a:lnTo>
                  <a:pt x="110" y="31"/>
                </a:lnTo>
                <a:lnTo>
                  <a:pt x="110" y="33"/>
                </a:lnTo>
                <a:lnTo>
                  <a:pt x="110" y="33"/>
                </a:lnTo>
                <a:lnTo>
                  <a:pt x="110" y="33"/>
                </a:lnTo>
                <a:lnTo>
                  <a:pt x="110" y="35"/>
                </a:lnTo>
                <a:lnTo>
                  <a:pt x="110" y="37"/>
                </a:lnTo>
                <a:lnTo>
                  <a:pt x="110" y="37"/>
                </a:lnTo>
                <a:lnTo>
                  <a:pt x="110" y="37"/>
                </a:lnTo>
                <a:lnTo>
                  <a:pt x="107" y="38"/>
                </a:lnTo>
                <a:lnTo>
                  <a:pt x="107" y="38"/>
                </a:lnTo>
                <a:lnTo>
                  <a:pt x="107" y="40"/>
                </a:lnTo>
                <a:lnTo>
                  <a:pt x="107" y="40"/>
                </a:lnTo>
                <a:lnTo>
                  <a:pt x="107" y="42"/>
                </a:lnTo>
                <a:lnTo>
                  <a:pt x="107" y="42"/>
                </a:lnTo>
                <a:lnTo>
                  <a:pt x="107" y="44"/>
                </a:lnTo>
                <a:lnTo>
                  <a:pt x="107" y="44"/>
                </a:lnTo>
                <a:lnTo>
                  <a:pt x="107" y="44"/>
                </a:lnTo>
                <a:lnTo>
                  <a:pt x="104" y="46"/>
                </a:lnTo>
                <a:lnTo>
                  <a:pt x="104" y="46"/>
                </a:lnTo>
                <a:lnTo>
                  <a:pt x="104" y="46"/>
                </a:lnTo>
                <a:lnTo>
                  <a:pt x="104" y="48"/>
                </a:lnTo>
                <a:lnTo>
                  <a:pt x="104" y="48"/>
                </a:lnTo>
                <a:lnTo>
                  <a:pt x="101" y="49"/>
                </a:lnTo>
                <a:lnTo>
                  <a:pt x="101" y="49"/>
                </a:lnTo>
                <a:lnTo>
                  <a:pt x="101" y="49"/>
                </a:lnTo>
                <a:lnTo>
                  <a:pt x="101" y="51"/>
                </a:lnTo>
                <a:lnTo>
                  <a:pt x="99" y="51"/>
                </a:lnTo>
                <a:lnTo>
                  <a:pt x="99" y="51"/>
                </a:lnTo>
                <a:lnTo>
                  <a:pt x="99" y="53"/>
                </a:lnTo>
                <a:lnTo>
                  <a:pt x="99" y="53"/>
                </a:lnTo>
                <a:lnTo>
                  <a:pt x="96" y="55"/>
                </a:lnTo>
                <a:lnTo>
                  <a:pt x="96" y="55"/>
                </a:lnTo>
                <a:lnTo>
                  <a:pt x="96" y="55"/>
                </a:lnTo>
                <a:lnTo>
                  <a:pt x="93" y="57"/>
                </a:lnTo>
                <a:lnTo>
                  <a:pt x="93" y="57"/>
                </a:lnTo>
                <a:lnTo>
                  <a:pt x="93" y="57"/>
                </a:lnTo>
                <a:lnTo>
                  <a:pt x="93" y="57"/>
                </a:lnTo>
                <a:lnTo>
                  <a:pt x="90" y="59"/>
                </a:lnTo>
                <a:lnTo>
                  <a:pt x="90" y="59"/>
                </a:lnTo>
                <a:lnTo>
                  <a:pt x="90" y="59"/>
                </a:lnTo>
                <a:lnTo>
                  <a:pt x="87" y="60"/>
                </a:lnTo>
                <a:lnTo>
                  <a:pt x="87" y="60"/>
                </a:lnTo>
                <a:lnTo>
                  <a:pt x="84" y="60"/>
                </a:lnTo>
                <a:lnTo>
                  <a:pt x="84" y="60"/>
                </a:lnTo>
                <a:lnTo>
                  <a:pt x="84" y="62"/>
                </a:lnTo>
                <a:lnTo>
                  <a:pt x="82" y="62"/>
                </a:lnTo>
                <a:lnTo>
                  <a:pt x="82" y="62"/>
                </a:lnTo>
                <a:lnTo>
                  <a:pt x="82" y="62"/>
                </a:lnTo>
                <a:lnTo>
                  <a:pt x="79" y="62"/>
                </a:lnTo>
                <a:lnTo>
                  <a:pt x="76" y="64"/>
                </a:lnTo>
                <a:lnTo>
                  <a:pt x="76" y="64"/>
                </a:lnTo>
                <a:lnTo>
                  <a:pt x="76" y="64"/>
                </a:lnTo>
                <a:lnTo>
                  <a:pt x="73" y="64"/>
                </a:lnTo>
                <a:lnTo>
                  <a:pt x="73" y="64"/>
                </a:lnTo>
                <a:lnTo>
                  <a:pt x="70" y="66"/>
                </a:lnTo>
                <a:lnTo>
                  <a:pt x="70" y="66"/>
                </a:lnTo>
                <a:lnTo>
                  <a:pt x="70" y="66"/>
                </a:lnTo>
                <a:lnTo>
                  <a:pt x="68"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1" y="66"/>
                </a:lnTo>
                <a:lnTo>
                  <a:pt x="48" y="66"/>
                </a:lnTo>
                <a:lnTo>
                  <a:pt x="48" y="66"/>
                </a:lnTo>
                <a:lnTo>
                  <a:pt x="48" y="66"/>
                </a:lnTo>
                <a:lnTo>
                  <a:pt x="45" y="66"/>
                </a:lnTo>
                <a:lnTo>
                  <a:pt x="45" y="66"/>
                </a:lnTo>
                <a:lnTo>
                  <a:pt x="45" y="66"/>
                </a:lnTo>
                <a:lnTo>
                  <a:pt x="42" y="66"/>
                </a:lnTo>
                <a:lnTo>
                  <a:pt x="39" y="66"/>
                </a:lnTo>
                <a:lnTo>
                  <a:pt x="39" y="66"/>
                </a:lnTo>
                <a:lnTo>
                  <a:pt x="39" y="66"/>
                </a:lnTo>
                <a:lnTo>
                  <a:pt x="37" y="64"/>
                </a:lnTo>
                <a:lnTo>
                  <a:pt x="37" y="64"/>
                </a:lnTo>
                <a:lnTo>
                  <a:pt x="34" y="64"/>
                </a:lnTo>
                <a:lnTo>
                  <a:pt x="34" y="64"/>
                </a:lnTo>
                <a:lnTo>
                  <a:pt x="31" y="64"/>
                </a:lnTo>
                <a:lnTo>
                  <a:pt x="31" y="62"/>
                </a:lnTo>
                <a:lnTo>
                  <a:pt x="28" y="62"/>
                </a:lnTo>
                <a:lnTo>
                  <a:pt x="28" y="62"/>
                </a:lnTo>
                <a:lnTo>
                  <a:pt x="28" y="62"/>
                </a:lnTo>
                <a:lnTo>
                  <a:pt x="25" y="62"/>
                </a:lnTo>
                <a:lnTo>
                  <a:pt x="25" y="60"/>
                </a:lnTo>
                <a:lnTo>
                  <a:pt x="25" y="60"/>
                </a:lnTo>
                <a:lnTo>
                  <a:pt x="22" y="60"/>
                </a:lnTo>
                <a:lnTo>
                  <a:pt x="22" y="60"/>
                </a:lnTo>
                <a:lnTo>
                  <a:pt x="20" y="59"/>
                </a:lnTo>
                <a:lnTo>
                  <a:pt x="20" y="59"/>
                </a:lnTo>
                <a:lnTo>
                  <a:pt x="20" y="59"/>
                </a:lnTo>
                <a:lnTo>
                  <a:pt x="17" y="57"/>
                </a:lnTo>
                <a:lnTo>
                  <a:pt x="17" y="57"/>
                </a:lnTo>
                <a:lnTo>
                  <a:pt x="17" y="57"/>
                </a:lnTo>
                <a:lnTo>
                  <a:pt x="14" y="57"/>
                </a:lnTo>
                <a:lnTo>
                  <a:pt x="14" y="55"/>
                </a:lnTo>
                <a:lnTo>
                  <a:pt x="14" y="55"/>
                </a:lnTo>
                <a:lnTo>
                  <a:pt x="14" y="55"/>
                </a:lnTo>
                <a:lnTo>
                  <a:pt x="11" y="53"/>
                </a:lnTo>
                <a:lnTo>
                  <a:pt x="11" y="53"/>
                </a:lnTo>
                <a:lnTo>
                  <a:pt x="8" y="51"/>
                </a:lnTo>
                <a:lnTo>
                  <a:pt x="8" y="51"/>
                </a:lnTo>
                <a:lnTo>
                  <a:pt x="8" y="51"/>
                </a:lnTo>
                <a:lnTo>
                  <a:pt x="8" y="49"/>
                </a:lnTo>
                <a:lnTo>
                  <a:pt x="8" y="49"/>
                </a:lnTo>
                <a:lnTo>
                  <a:pt x="8" y="49"/>
                </a:lnTo>
                <a:lnTo>
                  <a:pt x="6" y="48"/>
                </a:lnTo>
                <a:lnTo>
                  <a:pt x="6" y="48"/>
                </a:lnTo>
                <a:lnTo>
                  <a:pt x="6" y="46"/>
                </a:lnTo>
                <a:lnTo>
                  <a:pt x="6" y="46"/>
                </a:lnTo>
                <a:lnTo>
                  <a:pt x="3" y="46"/>
                </a:lnTo>
                <a:lnTo>
                  <a:pt x="3" y="44"/>
                </a:lnTo>
                <a:lnTo>
                  <a:pt x="3" y="44"/>
                </a:lnTo>
                <a:lnTo>
                  <a:pt x="3" y="44"/>
                </a:lnTo>
                <a:lnTo>
                  <a:pt x="3" y="42"/>
                </a:lnTo>
                <a:lnTo>
                  <a:pt x="3" y="42"/>
                </a:lnTo>
                <a:lnTo>
                  <a:pt x="3" y="40"/>
                </a:lnTo>
                <a:lnTo>
                  <a:pt x="3" y="40"/>
                </a:lnTo>
                <a:lnTo>
                  <a:pt x="0" y="38"/>
                </a:lnTo>
                <a:lnTo>
                  <a:pt x="0" y="38"/>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6" name="Freeform 270"/>
          <p:cNvSpPr/>
          <p:nvPr/>
        </p:nvSpPr>
        <p:spPr bwMode="auto">
          <a:xfrm>
            <a:off x="5811026" y="3693518"/>
            <a:ext cx="146770" cy="98496"/>
          </a:xfrm>
          <a:custGeom>
            <a:avLst/>
            <a:gdLst/>
            <a:ahLst/>
            <a:cxnLst>
              <a:cxn ang="0">
                <a:pos x="0" y="30"/>
              </a:cxn>
              <a:cxn ang="0">
                <a:pos x="3" y="24"/>
              </a:cxn>
              <a:cxn ang="0">
                <a:pos x="3" y="21"/>
              </a:cxn>
              <a:cxn ang="0">
                <a:pos x="8" y="17"/>
              </a:cxn>
              <a:cxn ang="0">
                <a:pos x="8" y="15"/>
              </a:cxn>
              <a:cxn ang="0">
                <a:pos x="14" y="11"/>
              </a:cxn>
              <a:cxn ang="0">
                <a:pos x="20" y="8"/>
              </a:cxn>
              <a:cxn ang="0">
                <a:pos x="25" y="6"/>
              </a:cxn>
              <a:cxn ang="0">
                <a:pos x="28" y="4"/>
              </a:cxn>
              <a:cxn ang="0">
                <a:pos x="37" y="2"/>
              </a:cxn>
              <a:cxn ang="0">
                <a:pos x="42" y="0"/>
              </a:cxn>
              <a:cxn ang="0">
                <a:pos x="48" y="0"/>
              </a:cxn>
              <a:cxn ang="0">
                <a:pos x="53" y="0"/>
              </a:cxn>
              <a:cxn ang="0">
                <a:pos x="62" y="0"/>
              </a:cxn>
              <a:cxn ang="0">
                <a:pos x="70" y="0"/>
              </a:cxn>
              <a:cxn ang="0">
                <a:pos x="76" y="2"/>
              </a:cxn>
              <a:cxn ang="0">
                <a:pos x="82" y="4"/>
              </a:cxn>
              <a:cxn ang="0">
                <a:pos x="87" y="6"/>
              </a:cxn>
              <a:cxn ang="0">
                <a:pos x="93" y="8"/>
              </a:cxn>
              <a:cxn ang="0">
                <a:pos x="96" y="11"/>
              </a:cxn>
              <a:cxn ang="0">
                <a:pos x="99" y="15"/>
              </a:cxn>
              <a:cxn ang="0">
                <a:pos x="104" y="19"/>
              </a:cxn>
              <a:cxn ang="0">
                <a:pos x="107" y="22"/>
              </a:cxn>
              <a:cxn ang="0">
                <a:pos x="107" y="26"/>
              </a:cxn>
              <a:cxn ang="0">
                <a:pos x="110" y="30"/>
              </a:cxn>
              <a:cxn ang="0">
                <a:pos x="110" y="33"/>
              </a:cxn>
              <a:cxn ang="0">
                <a:pos x="107" y="39"/>
              </a:cxn>
              <a:cxn ang="0">
                <a:pos x="107" y="43"/>
              </a:cxn>
              <a:cxn ang="0">
                <a:pos x="104" y="46"/>
              </a:cxn>
              <a:cxn ang="0">
                <a:pos x="101" y="50"/>
              </a:cxn>
              <a:cxn ang="0">
                <a:pos x="99" y="54"/>
              </a:cxn>
              <a:cxn ang="0">
                <a:pos x="93" y="55"/>
              </a:cxn>
              <a:cxn ang="0">
                <a:pos x="90" y="57"/>
              </a:cxn>
              <a:cxn ang="0">
                <a:pos x="84" y="61"/>
              </a:cxn>
              <a:cxn ang="0">
                <a:pos x="76" y="63"/>
              </a:cxn>
              <a:cxn ang="0">
                <a:pos x="70" y="65"/>
              </a:cxn>
              <a:cxn ang="0">
                <a:pos x="65" y="65"/>
              </a:cxn>
              <a:cxn ang="0">
                <a:pos x="59" y="66"/>
              </a:cxn>
              <a:cxn ang="0">
                <a:pos x="51" y="66"/>
              </a:cxn>
              <a:cxn ang="0">
                <a:pos x="45" y="65"/>
              </a:cxn>
              <a:cxn ang="0">
                <a:pos x="39" y="65"/>
              </a:cxn>
              <a:cxn ang="0">
                <a:pos x="31" y="63"/>
              </a:cxn>
              <a:cxn ang="0">
                <a:pos x="25" y="61"/>
              </a:cxn>
              <a:cxn ang="0">
                <a:pos x="20" y="57"/>
              </a:cxn>
              <a:cxn ang="0">
                <a:pos x="17" y="55"/>
              </a:cxn>
              <a:cxn ang="0">
                <a:pos x="11" y="54"/>
              </a:cxn>
              <a:cxn ang="0">
                <a:pos x="8" y="50"/>
              </a:cxn>
              <a:cxn ang="0">
                <a:pos x="6" y="46"/>
              </a:cxn>
              <a:cxn ang="0">
                <a:pos x="3" y="43"/>
              </a:cxn>
              <a:cxn ang="0">
                <a:pos x="0" y="39"/>
              </a:cxn>
              <a:cxn ang="0">
                <a:pos x="0" y="33"/>
              </a:cxn>
            </a:cxnLst>
            <a:rect l="0" t="0" r="r" b="b"/>
            <a:pathLst>
              <a:path w="110" h="66">
                <a:moveTo>
                  <a:pt x="0" y="33"/>
                </a:moveTo>
                <a:lnTo>
                  <a:pt x="0" y="32"/>
                </a:lnTo>
                <a:lnTo>
                  <a:pt x="0" y="30"/>
                </a:lnTo>
                <a:lnTo>
                  <a:pt x="0" y="30"/>
                </a:lnTo>
                <a:lnTo>
                  <a:pt x="0" y="30"/>
                </a:lnTo>
                <a:lnTo>
                  <a:pt x="0" y="28"/>
                </a:lnTo>
                <a:lnTo>
                  <a:pt x="0" y="28"/>
                </a:lnTo>
                <a:lnTo>
                  <a:pt x="3" y="26"/>
                </a:lnTo>
                <a:lnTo>
                  <a:pt x="3" y="26"/>
                </a:lnTo>
                <a:lnTo>
                  <a:pt x="3" y="24"/>
                </a:lnTo>
                <a:lnTo>
                  <a:pt x="3" y="24"/>
                </a:lnTo>
                <a:lnTo>
                  <a:pt x="3" y="22"/>
                </a:lnTo>
                <a:lnTo>
                  <a:pt x="3" y="22"/>
                </a:lnTo>
                <a:lnTo>
                  <a:pt x="3" y="22"/>
                </a:lnTo>
                <a:lnTo>
                  <a:pt x="3" y="21"/>
                </a:lnTo>
                <a:lnTo>
                  <a:pt x="6" y="21"/>
                </a:lnTo>
                <a:lnTo>
                  <a:pt x="6" y="21"/>
                </a:lnTo>
                <a:lnTo>
                  <a:pt x="6" y="19"/>
                </a:lnTo>
                <a:lnTo>
                  <a:pt x="6" y="19"/>
                </a:lnTo>
                <a:lnTo>
                  <a:pt x="8" y="17"/>
                </a:lnTo>
                <a:lnTo>
                  <a:pt x="8" y="17"/>
                </a:lnTo>
                <a:lnTo>
                  <a:pt x="8" y="17"/>
                </a:lnTo>
                <a:lnTo>
                  <a:pt x="8" y="15"/>
                </a:lnTo>
                <a:lnTo>
                  <a:pt x="8" y="15"/>
                </a:lnTo>
                <a:lnTo>
                  <a:pt x="8" y="15"/>
                </a:lnTo>
                <a:lnTo>
                  <a:pt x="11" y="13"/>
                </a:lnTo>
                <a:lnTo>
                  <a:pt x="11" y="13"/>
                </a:lnTo>
                <a:lnTo>
                  <a:pt x="14" y="11"/>
                </a:lnTo>
                <a:lnTo>
                  <a:pt x="14" y="11"/>
                </a:lnTo>
                <a:lnTo>
                  <a:pt x="14" y="11"/>
                </a:lnTo>
                <a:lnTo>
                  <a:pt x="14" y="10"/>
                </a:lnTo>
                <a:lnTo>
                  <a:pt x="17" y="10"/>
                </a:lnTo>
                <a:lnTo>
                  <a:pt x="17" y="10"/>
                </a:lnTo>
                <a:lnTo>
                  <a:pt x="17" y="8"/>
                </a:lnTo>
                <a:lnTo>
                  <a:pt x="20" y="8"/>
                </a:lnTo>
                <a:lnTo>
                  <a:pt x="20" y="8"/>
                </a:lnTo>
                <a:lnTo>
                  <a:pt x="20" y="8"/>
                </a:lnTo>
                <a:lnTo>
                  <a:pt x="22" y="6"/>
                </a:lnTo>
                <a:lnTo>
                  <a:pt x="22" y="6"/>
                </a:lnTo>
                <a:lnTo>
                  <a:pt x="25" y="6"/>
                </a:lnTo>
                <a:lnTo>
                  <a:pt x="25" y="6"/>
                </a:lnTo>
                <a:lnTo>
                  <a:pt x="25" y="4"/>
                </a:lnTo>
                <a:lnTo>
                  <a:pt x="28" y="4"/>
                </a:lnTo>
                <a:lnTo>
                  <a:pt x="28" y="4"/>
                </a:lnTo>
                <a:lnTo>
                  <a:pt x="28" y="4"/>
                </a:lnTo>
                <a:lnTo>
                  <a:pt x="31" y="4"/>
                </a:lnTo>
                <a:lnTo>
                  <a:pt x="31"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6" y="2"/>
                </a:lnTo>
                <a:lnTo>
                  <a:pt x="79" y="4"/>
                </a:lnTo>
                <a:lnTo>
                  <a:pt x="82" y="4"/>
                </a:lnTo>
                <a:lnTo>
                  <a:pt x="82" y="4"/>
                </a:lnTo>
                <a:lnTo>
                  <a:pt x="82" y="4"/>
                </a:lnTo>
                <a:lnTo>
                  <a:pt x="84" y="4"/>
                </a:lnTo>
                <a:lnTo>
                  <a:pt x="84" y="6"/>
                </a:lnTo>
                <a:lnTo>
                  <a:pt x="84" y="6"/>
                </a:lnTo>
                <a:lnTo>
                  <a:pt x="87" y="6"/>
                </a:lnTo>
                <a:lnTo>
                  <a:pt x="87" y="6"/>
                </a:lnTo>
                <a:lnTo>
                  <a:pt x="90" y="8"/>
                </a:lnTo>
                <a:lnTo>
                  <a:pt x="90" y="8"/>
                </a:lnTo>
                <a:lnTo>
                  <a:pt x="90" y="8"/>
                </a:lnTo>
                <a:lnTo>
                  <a:pt x="93" y="8"/>
                </a:lnTo>
                <a:lnTo>
                  <a:pt x="93" y="10"/>
                </a:lnTo>
                <a:lnTo>
                  <a:pt x="93" y="10"/>
                </a:lnTo>
                <a:lnTo>
                  <a:pt x="93" y="10"/>
                </a:lnTo>
                <a:lnTo>
                  <a:pt x="96" y="11"/>
                </a:lnTo>
                <a:lnTo>
                  <a:pt x="96" y="11"/>
                </a:lnTo>
                <a:lnTo>
                  <a:pt x="96" y="11"/>
                </a:lnTo>
                <a:lnTo>
                  <a:pt x="99" y="13"/>
                </a:lnTo>
                <a:lnTo>
                  <a:pt x="99" y="13"/>
                </a:lnTo>
                <a:lnTo>
                  <a:pt x="99" y="15"/>
                </a:lnTo>
                <a:lnTo>
                  <a:pt x="99" y="15"/>
                </a:lnTo>
                <a:lnTo>
                  <a:pt x="101" y="15"/>
                </a:lnTo>
                <a:lnTo>
                  <a:pt x="101" y="17"/>
                </a:lnTo>
                <a:lnTo>
                  <a:pt x="101" y="17"/>
                </a:lnTo>
                <a:lnTo>
                  <a:pt x="101" y="17"/>
                </a:lnTo>
                <a:lnTo>
                  <a:pt x="104" y="19"/>
                </a:lnTo>
                <a:lnTo>
                  <a:pt x="104" y="19"/>
                </a:lnTo>
                <a:lnTo>
                  <a:pt x="104" y="21"/>
                </a:lnTo>
                <a:lnTo>
                  <a:pt x="104" y="21"/>
                </a:lnTo>
                <a:lnTo>
                  <a:pt x="104" y="21"/>
                </a:lnTo>
                <a:lnTo>
                  <a:pt x="107" y="22"/>
                </a:lnTo>
                <a:lnTo>
                  <a:pt x="107" y="22"/>
                </a:lnTo>
                <a:lnTo>
                  <a:pt x="107" y="22"/>
                </a:lnTo>
                <a:lnTo>
                  <a:pt x="107" y="24"/>
                </a:lnTo>
                <a:lnTo>
                  <a:pt x="107" y="24"/>
                </a:lnTo>
                <a:lnTo>
                  <a:pt x="107" y="26"/>
                </a:lnTo>
                <a:lnTo>
                  <a:pt x="107" y="26"/>
                </a:lnTo>
                <a:lnTo>
                  <a:pt x="107" y="28"/>
                </a:lnTo>
                <a:lnTo>
                  <a:pt x="107" y="28"/>
                </a:lnTo>
                <a:lnTo>
                  <a:pt x="110" y="30"/>
                </a:lnTo>
                <a:lnTo>
                  <a:pt x="110" y="30"/>
                </a:lnTo>
                <a:lnTo>
                  <a:pt x="110" y="30"/>
                </a:lnTo>
                <a:lnTo>
                  <a:pt x="110" y="32"/>
                </a:lnTo>
                <a:lnTo>
                  <a:pt x="110" y="33"/>
                </a:lnTo>
                <a:lnTo>
                  <a:pt x="110" y="33"/>
                </a:lnTo>
                <a:lnTo>
                  <a:pt x="110" y="33"/>
                </a:lnTo>
                <a:lnTo>
                  <a:pt x="110" y="35"/>
                </a:lnTo>
                <a:lnTo>
                  <a:pt x="110" y="35"/>
                </a:lnTo>
                <a:lnTo>
                  <a:pt x="110" y="35"/>
                </a:lnTo>
                <a:lnTo>
                  <a:pt x="107" y="37"/>
                </a:lnTo>
                <a:lnTo>
                  <a:pt x="107" y="39"/>
                </a:lnTo>
                <a:lnTo>
                  <a:pt x="107" y="39"/>
                </a:lnTo>
                <a:lnTo>
                  <a:pt x="107" y="39"/>
                </a:lnTo>
                <a:lnTo>
                  <a:pt x="107" y="41"/>
                </a:lnTo>
                <a:lnTo>
                  <a:pt x="107" y="41"/>
                </a:lnTo>
                <a:lnTo>
                  <a:pt x="107" y="43"/>
                </a:lnTo>
                <a:lnTo>
                  <a:pt x="107" y="43"/>
                </a:lnTo>
                <a:lnTo>
                  <a:pt x="107" y="43"/>
                </a:lnTo>
                <a:lnTo>
                  <a:pt x="104" y="44"/>
                </a:lnTo>
                <a:lnTo>
                  <a:pt x="104" y="46"/>
                </a:lnTo>
                <a:lnTo>
                  <a:pt x="104" y="46"/>
                </a:lnTo>
                <a:lnTo>
                  <a:pt x="104" y="46"/>
                </a:lnTo>
                <a:lnTo>
                  <a:pt x="104" y="48"/>
                </a:lnTo>
                <a:lnTo>
                  <a:pt x="101" y="48"/>
                </a:lnTo>
                <a:lnTo>
                  <a:pt x="101" y="48"/>
                </a:lnTo>
                <a:lnTo>
                  <a:pt x="101" y="50"/>
                </a:lnTo>
                <a:lnTo>
                  <a:pt x="101" y="50"/>
                </a:lnTo>
                <a:lnTo>
                  <a:pt x="99" y="52"/>
                </a:lnTo>
                <a:lnTo>
                  <a:pt x="99" y="52"/>
                </a:lnTo>
                <a:lnTo>
                  <a:pt x="99" y="52"/>
                </a:lnTo>
                <a:lnTo>
                  <a:pt x="99" y="54"/>
                </a:lnTo>
                <a:lnTo>
                  <a:pt x="96" y="54"/>
                </a:lnTo>
                <a:lnTo>
                  <a:pt x="96" y="54"/>
                </a:lnTo>
                <a:lnTo>
                  <a:pt x="96" y="54"/>
                </a:lnTo>
                <a:lnTo>
                  <a:pt x="93" y="55"/>
                </a:lnTo>
                <a:lnTo>
                  <a:pt x="93" y="55"/>
                </a:lnTo>
                <a:lnTo>
                  <a:pt x="93" y="55"/>
                </a:lnTo>
                <a:lnTo>
                  <a:pt x="93" y="57"/>
                </a:lnTo>
                <a:lnTo>
                  <a:pt x="90" y="57"/>
                </a:lnTo>
                <a:lnTo>
                  <a:pt x="90" y="57"/>
                </a:lnTo>
                <a:lnTo>
                  <a:pt x="90" y="57"/>
                </a:lnTo>
                <a:lnTo>
                  <a:pt x="87" y="59"/>
                </a:lnTo>
                <a:lnTo>
                  <a:pt x="87" y="59"/>
                </a:lnTo>
                <a:lnTo>
                  <a:pt x="84" y="59"/>
                </a:lnTo>
                <a:lnTo>
                  <a:pt x="84" y="59"/>
                </a:lnTo>
                <a:lnTo>
                  <a:pt x="84" y="61"/>
                </a:lnTo>
                <a:lnTo>
                  <a:pt x="82" y="61"/>
                </a:lnTo>
                <a:lnTo>
                  <a:pt x="82" y="61"/>
                </a:lnTo>
                <a:lnTo>
                  <a:pt x="82" y="61"/>
                </a:lnTo>
                <a:lnTo>
                  <a:pt x="79" y="63"/>
                </a:lnTo>
                <a:lnTo>
                  <a:pt x="76" y="63"/>
                </a:lnTo>
                <a:lnTo>
                  <a:pt x="76" y="63"/>
                </a:lnTo>
                <a:lnTo>
                  <a:pt x="76" y="63"/>
                </a:lnTo>
                <a:lnTo>
                  <a:pt x="73" y="63"/>
                </a:lnTo>
                <a:lnTo>
                  <a:pt x="73" y="65"/>
                </a:lnTo>
                <a:lnTo>
                  <a:pt x="70" y="65"/>
                </a:lnTo>
                <a:lnTo>
                  <a:pt x="70" y="65"/>
                </a:lnTo>
                <a:lnTo>
                  <a:pt x="70" y="65"/>
                </a:lnTo>
                <a:lnTo>
                  <a:pt x="68" y="65"/>
                </a:lnTo>
                <a:lnTo>
                  <a:pt x="65" y="65"/>
                </a:lnTo>
                <a:lnTo>
                  <a:pt x="65" y="65"/>
                </a:lnTo>
                <a:lnTo>
                  <a:pt x="65" y="65"/>
                </a:lnTo>
                <a:lnTo>
                  <a:pt x="62" y="65"/>
                </a:lnTo>
                <a:lnTo>
                  <a:pt x="59" y="65"/>
                </a:lnTo>
                <a:lnTo>
                  <a:pt x="59" y="65"/>
                </a:lnTo>
                <a:lnTo>
                  <a:pt x="59" y="66"/>
                </a:lnTo>
                <a:lnTo>
                  <a:pt x="56" y="66"/>
                </a:lnTo>
                <a:lnTo>
                  <a:pt x="53" y="66"/>
                </a:lnTo>
                <a:lnTo>
                  <a:pt x="53" y="66"/>
                </a:lnTo>
                <a:lnTo>
                  <a:pt x="53" y="66"/>
                </a:lnTo>
                <a:lnTo>
                  <a:pt x="51" y="66"/>
                </a:lnTo>
                <a:lnTo>
                  <a:pt x="48" y="65"/>
                </a:lnTo>
                <a:lnTo>
                  <a:pt x="48" y="65"/>
                </a:lnTo>
                <a:lnTo>
                  <a:pt x="48" y="65"/>
                </a:lnTo>
                <a:lnTo>
                  <a:pt x="45" y="65"/>
                </a:lnTo>
                <a:lnTo>
                  <a:pt x="45" y="65"/>
                </a:lnTo>
                <a:lnTo>
                  <a:pt x="45" y="65"/>
                </a:lnTo>
                <a:lnTo>
                  <a:pt x="42" y="65"/>
                </a:lnTo>
                <a:lnTo>
                  <a:pt x="39" y="65"/>
                </a:lnTo>
                <a:lnTo>
                  <a:pt x="39" y="65"/>
                </a:lnTo>
                <a:lnTo>
                  <a:pt x="39" y="65"/>
                </a:lnTo>
                <a:lnTo>
                  <a:pt x="37" y="65"/>
                </a:lnTo>
                <a:lnTo>
                  <a:pt x="37" y="63"/>
                </a:lnTo>
                <a:lnTo>
                  <a:pt x="34" y="63"/>
                </a:lnTo>
                <a:lnTo>
                  <a:pt x="34" y="63"/>
                </a:lnTo>
                <a:lnTo>
                  <a:pt x="31" y="63"/>
                </a:lnTo>
                <a:lnTo>
                  <a:pt x="31" y="63"/>
                </a:lnTo>
                <a:lnTo>
                  <a:pt x="28" y="61"/>
                </a:lnTo>
                <a:lnTo>
                  <a:pt x="28" y="61"/>
                </a:lnTo>
                <a:lnTo>
                  <a:pt x="28" y="61"/>
                </a:lnTo>
                <a:lnTo>
                  <a:pt x="25" y="61"/>
                </a:lnTo>
                <a:lnTo>
                  <a:pt x="25" y="59"/>
                </a:lnTo>
                <a:lnTo>
                  <a:pt x="25" y="59"/>
                </a:lnTo>
                <a:lnTo>
                  <a:pt x="22" y="59"/>
                </a:lnTo>
                <a:lnTo>
                  <a:pt x="22" y="59"/>
                </a:lnTo>
                <a:lnTo>
                  <a:pt x="20" y="57"/>
                </a:lnTo>
                <a:lnTo>
                  <a:pt x="20" y="57"/>
                </a:lnTo>
                <a:lnTo>
                  <a:pt x="20" y="57"/>
                </a:lnTo>
                <a:lnTo>
                  <a:pt x="17" y="57"/>
                </a:lnTo>
                <a:lnTo>
                  <a:pt x="17" y="55"/>
                </a:lnTo>
                <a:lnTo>
                  <a:pt x="17" y="55"/>
                </a:lnTo>
                <a:lnTo>
                  <a:pt x="14" y="55"/>
                </a:lnTo>
                <a:lnTo>
                  <a:pt x="14" y="54"/>
                </a:lnTo>
                <a:lnTo>
                  <a:pt x="14" y="54"/>
                </a:lnTo>
                <a:lnTo>
                  <a:pt x="14" y="54"/>
                </a:lnTo>
                <a:lnTo>
                  <a:pt x="11" y="54"/>
                </a:lnTo>
                <a:lnTo>
                  <a:pt x="11" y="52"/>
                </a:lnTo>
                <a:lnTo>
                  <a:pt x="8" y="52"/>
                </a:lnTo>
                <a:lnTo>
                  <a:pt x="8" y="52"/>
                </a:lnTo>
                <a:lnTo>
                  <a:pt x="8" y="50"/>
                </a:lnTo>
                <a:lnTo>
                  <a:pt x="8" y="50"/>
                </a:lnTo>
                <a:lnTo>
                  <a:pt x="8" y="48"/>
                </a:lnTo>
                <a:lnTo>
                  <a:pt x="8" y="48"/>
                </a:lnTo>
                <a:lnTo>
                  <a:pt x="6" y="48"/>
                </a:lnTo>
                <a:lnTo>
                  <a:pt x="6" y="46"/>
                </a:lnTo>
                <a:lnTo>
                  <a:pt x="6" y="46"/>
                </a:lnTo>
                <a:lnTo>
                  <a:pt x="6" y="46"/>
                </a:lnTo>
                <a:lnTo>
                  <a:pt x="3" y="44"/>
                </a:lnTo>
                <a:lnTo>
                  <a:pt x="3" y="43"/>
                </a:lnTo>
                <a:lnTo>
                  <a:pt x="3" y="43"/>
                </a:lnTo>
                <a:lnTo>
                  <a:pt x="3" y="43"/>
                </a:lnTo>
                <a:lnTo>
                  <a:pt x="3" y="41"/>
                </a:lnTo>
                <a:lnTo>
                  <a:pt x="3" y="41"/>
                </a:lnTo>
                <a:lnTo>
                  <a:pt x="3" y="39"/>
                </a:lnTo>
                <a:lnTo>
                  <a:pt x="3" y="39"/>
                </a:lnTo>
                <a:lnTo>
                  <a:pt x="0" y="39"/>
                </a:lnTo>
                <a:lnTo>
                  <a:pt x="0" y="37"/>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7" name="Freeform 271"/>
          <p:cNvSpPr/>
          <p:nvPr/>
        </p:nvSpPr>
        <p:spPr bwMode="auto">
          <a:xfrm>
            <a:off x="5811026" y="3524881"/>
            <a:ext cx="146770" cy="98496"/>
          </a:xfrm>
          <a:custGeom>
            <a:avLst/>
            <a:gdLst/>
            <a:ahLst/>
            <a:cxnLst>
              <a:cxn ang="0">
                <a:pos x="0" y="29"/>
              </a:cxn>
              <a:cxn ang="0">
                <a:pos x="3" y="24"/>
              </a:cxn>
              <a:cxn ang="0">
                <a:pos x="3" y="20"/>
              </a:cxn>
              <a:cxn ang="0">
                <a:pos x="8" y="16"/>
              </a:cxn>
              <a:cxn ang="0">
                <a:pos x="8" y="14"/>
              </a:cxn>
              <a:cxn ang="0">
                <a:pos x="14" y="11"/>
              </a:cxn>
              <a:cxn ang="0">
                <a:pos x="20" y="7"/>
              </a:cxn>
              <a:cxn ang="0">
                <a:pos x="25" y="5"/>
              </a:cxn>
              <a:cxn ang="0">
                <a:pos x="28" y="3"/>
              </a:cxn>
              <a:cxn ang="0">
                <a:pos x="37" y="2"/>
              </a:cxn>
              <a:cxn ang="0">
                <a:pos x="42" y="0"/>
              </a:cxn>
              <a:cxn ang="0">
                <a:pos x="48" y="0"/>
              </a:cxn>
              <a:cxn ang="0">
                <a:pos x="53" y="0"/>
              </a:cxn>
              <a:cxn ang="0">
                <a:pos x="62" y="0"/>
              </a:cxn>
              <a:cxn ang="0">
                <a:pos x="70" y="0"/>
              </a:cxn>
              <a:cxn ang="0">
                <a:pos x="76" y="2"/>
              </a:cxn>
              <a:cxn ang="0">
                <a:pos x="82" y="3"/>
              </a:cxn>
              <a:cxn ang="0">
                <a:pos x="87" y="5"/>
              </a:cxn>
              <a:cxn ang="0">
                <a:pos x="93" y="7"/>
              </a:cxn>
              <a:cxn ang="0">
                <a:pos x="96" y="11"/>
              </a:cxn>
              <a:cxn ang="0">
                <a:pos x="99" y="14"/>
              </a:cxn>
              <a:cxn ang="0">
                <a:pos x="104" y="16"/>
              </a:cxn>
              <a:cxn ang="0">
                <a:pos x="107" y="22"/>
              </a:cxn>
              <a:cxn ang="0">
                <a:pos x="107" y="25"/>
              </a:cxn>
              <a:cxn ang="0">
                <a:pos x="110" y="29"/>
              </a:cxn>
              <a:cxn ang="0">
                <a:pos x="110" y="33"/>
              </a:cxn>
              <a:cxn ang="0">
                <a:pos x="107" y="38"/>
              </a:cxn>
              <a:cxn ang="0">
                <a:pos x="107" y="42"/>
              </a:cxn>
              <a:cxn ang="0">
                <a:pos x="104" y="44"/>
              </a:cxn>
              <a:cxn ang="0">
                <a:pos x="101" y="49"/>
              </a:cxn>
              <a:cxn ang="0">
                <a:pos x="99" y="51"/>
              </a:cxn>
              <a:cxn ang="0">
                <a:pos x="93" y="55"/>
              </a:cxn>
              <a:cxn ang="0">
                <a:pos x="90" y="57"/>
              </a:cxn>
              <a:cxn ang="0">
                <a:pos x="84" y="60"/>
              </a:cxn>
              <a:cxn ang="0">
                <a:pos x="76" y="62"/>
              </a:cxn>
              <a:cxn ang="0">
                <a:pos x="70" y="64"/>
              </a:cxn>
              <a:cxn ang="0">
                <a:pos x="65" y="64"/>
              </a:cxn>
              <a:cxn ang="0">
                <a:pos x="59" y="64"/>
              </a:cxn>
              <a:cxn ang="0">
                <a:pos x="51" y="64"/>
              </a:cxn>
              <a:cxn ang="0">
                <a:pos x="45" y="64"/>
              </a:cxn>
              <a:cxn ang="0">
                <a:pos x="39" y="64"/>
              </a:cxn>
              <a:cxn ang="0">
                <a:pos x="31" y="62"/>
              </a:cxn>
              <a:cxn ang="0">
                <a:pos x="25" y="60"/>
              </a:cxn>
              <a:cxn ang="0">
                <a:pos x="20" y="57"/>
              </a:cxn>
              <a:cxn ang="0">
                <a:pos x="17" y="55"/>
              </a:cxn>
              <a:cxn ang="0">
                <a:pos x="11" y="51"/>
              </a:cxn>
              <a:cxn ang="0">
                <a:pos x="8" y="49"/>
              </a:cxn>
              <a:cxn ang="0">
                <a:pos x="6" y="44"/>
              </a:cxn>
              <a:cxn ang="0">
                <a:pos x="3" y="42"/>
              </a:cxn>
              <a:cxn ang="0">
                <a:pos x="0" y="38"/>
              </a:cxn>
              <a:cxn ang="0">
                <a:pos x="0" y="33"/>
              </a:cxn>
            </a:cxnLst>
            <a:rect l="0" t="0" r="r" b="b"/>
            <a:pathLst>
              <a:path w="110" h="66">
                <a:moveTo>
                  <a:pt x="0" y="33"/>
                </a:moveTo>
                <a:lnTo>
                  <a:pt x="0" y="31"/>
                </a:lnTo>
                <a:lnTo>
                  <a:pt x="0" y="29"/>
                </a:lnTo>
                <a:lnTo>
                  <a:pt x="0" y="29"/>
                </a:lnTo>
                <a:lnTo>
                  <a:pt x="0" y="29"/>
                </a:lnTo>
                <a:lnTo>
                  <a:pt x="0" y="27"/>
                </a:lnTo>
                <a:lnTo>
                  <a:pt x="0" y="27"/>
                </a:lnTo>
                <a:lnTo>
                  <a:pt x="3" y="25"/>
                </a:lnTo>
                <a:lnTo>
                  <a:pt x="3" y="25"/>
                </a:lnTo>
                <a:lnTo>
                  <a:pt x="3" y="24"/>
                </a:lnTo>
                <a:lnTo>
                  <a:pt x="3" y="24"/>
                </a:lnTo>
                <a:lnTo>
                  <a:pt x="3" y="22"/>
                </a:lnTo>
                <a:lnTo>
                  <a:pt x="3" y="22"/>
                </a:lnTo>
                <a:lnTo>
                  <a:pt x="3" y="22"/>
                </a:lnTo>
                <a:lnTo>
                  <a:pt x="3" y="20"/>
                </a:lnTo>
                <a:lnTo>
                  <a:pt x="6" y="20"/>
                </a:lnTo>
                <a:lnTo>
                  <a:pt x="6" y="20"/>
                </a:lnTo>
                <a:lnTo>
                  <a:pt x="6" y="18"/>
                </a:lnTo>
                <a:lnTo>
                  <a:pt x="6" y="16"/>
                </a:lnTo>
                <a:lnTo>
                  <a:pt x="8" y="16"/>
                </a:lnTo>
                <a:lnTo>
                  <a:pt x="8" y="16"/>
                </a:lnTo>
                <a:lnTo>
                  <a:pt x="8" y="14"/>
                </a:lnTo>
                <a:lnTo>
                  <a:pt x="8" y="14"/>
                </a:lnTo>
                <a:lnTo>
                  <a:pt x="8" y="14"/>
                </a:lnTo>
                <a:lnTo>
                  <a:pt x="8" y="14"/>
                </a:lnTo>
                <a:lnTo>
                  <a:pt x="11" y="13"/>
                </a:lnTo>
                <a:lnTo>
                  <a:pt x="11" y="13"/>
                </a:lnTo>
                <a:lnTo>
                  <a:pt x="14" y="11"/>
                </a:lnTo>
                <a:lnTo>
                  <a:pt x="14" y="11"/>
                </a:lnTo>
                <a:lnTo>
                  <a:pt x="14" y="11"/>
                </a:lnTo>
                <a:lnTo>
                  <a:pt x="14" y="9"/>
                </a:lnTo>
                <a:lnTo>
                  <a:pt x="17" y="9"/>
                </a:lnTo>
                <a:lnTo>
                  <a:pt x="17" y="9"/>
                </a:lnTo>
                <a:lnTo>
                  <a:pt x="17" y="7"/>
                </a:lnTo>
                <a:lnTo>
                  <a:pt x="20" y="7"/>
                </a:lnTo>
                <a:lnTo>
                  <a:pt x="20" y="7"/>
                </a:lnTo>
                <a:lnTo>
                  <a:pt x="20" y="7"/>
                </a:lnTo>
                <a:lnTo>
                  <a:pt x="22" y="5"/>
                </a:lnTo>
                <a:lnTo>
                  <a:pt x="22" y="5"/>
                </a:lnTo>
                <a:lnTo>
                  <a:pt x="25" y="5"/>
                </a:lnTo>
                <a:lnTo>
                  <a:pt x="25" y="5"/>
                </a:lnTo>
                <a:lnTo>
                  <a:pt x="25" y="3"/>
                </a:lnTo>
                <a:lnTo>
                  <a:pt x="28" y="3"/>
                </a:lnTo>
                <a:lnTo>
                  <a:pt x="28" y="3"/>
                </a:lnTo>
                <a:lnTo>
                  <a:pt x="28" y="3"/>
                </a:lnTo>
                <a:lnTo>
                  <a:pt x="31" y="2"/>
                </a:lnTo>
                <a:lnTo>
                  <a:pt x="31"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6" y="2"/>
                </a:lnTo>
                <a:lnTo>
                  <a:pt x="79" y="2"/>
                </a:lnTo>
                <a:lnTo>
                  <a:pt x="82" y="3"/>
                </a:lnTo>
                <a:lnTo>
                  <a:pt x="82" y="3"/>
                </a:lnTo>
                <a:lnTo>
                  <a:pt x="82" y="3"/>
                </a:lnTo>
                <a:lnTo>
                  <a:pt x="84" y="3"/>
                </a:lnTo>
                <a:lnTo>
                  <a:pt x="84" y="5"/>
                </a:lnTo>
                <a:lnTo>
                  <a:pt x="84" y="5"/>
                </a:lnTo>
                <a:lnTo>
                  <a:pt x="87" y="5"/>
                </a:lnTo>
                <a:lnTo>
                  <a:pt x="87" y="5"/>
                </a:lnTo>
                <a:lnTo>
                  <a:pt x="90" y="7"/>
                </a:lnTo>
                <a:lnTo>
                  <a:pt x="90" y="7"/>
                </a:lnTo>
                <a:lnTo>
                  <a:pt x="90" y="7"/>
                </a:lnTo>
                <a:lnTo>
                  <a:pt x="93" y="7"/>
                </a:lnTo>
                <a:lnTo>
                  <a:pt x="93" y="9"/>
                </a:lnTo>
                <a:lnTo>
                  <a:pt x="93" y="9"/>
                </a:lnTo>
                <a:lnTo>
                  <a:pt x="93" y="9"/>
                </a:lnTo>
                <a:lnTo>
                  <a:pt x="96" y="11"/>
                </a:lnTo>
                <a:lnTo>
                  <a:pt x="96" y="11"/>
                </a:lnTo>
                <a:lnTo>
                  <a:pt x="96" y="11"/>
                </a:lnTo>
                <a:lnTo>
                  <a:pt x="99" y="13"/>
                </a:lnTo>
                <a:lnTo>
                  <a:pt x="99" y="13"/>
                </a:lnTo>
                <a:lnTo>
                  <a:pt x="99" y="14"/>
                </a:lnTo>
                <a:lnTo>
                  <a:pt x="99" y="14"/>
                </a:lnTo>
                <a:lnTo>
                  <a:pt x="101" y="14"/>
                </a:lnTo>
                <a:lnTo>
                  <a:pt x="101" y="14"/>
                </a:lnTo>
                <a:lnTo>
                  <a:pt x="101" y="16"/>
                </a:lnTo>
                <a:lnTo>
                  <a:pt x="101" y="16"/>
                </a:lnTo>
                <a:lnTo>
                  <a:pt x="104" y="16"/>
                </a:lnTo>
                <a:lnTo>
                  <a:pt x="104" y="18"/>
                </a:lnTo>
                <a:lnTo>
                  <a:pt x="104" y="20"/>
                </a:lnTo>
                <a:lnTo>
                  <a:pt x="104" y="20"/>
                </a:lnTo>
                <a:lnTo>
                  <a:pt x="104" y="20"/>
                </a:lnTo>
                <a:lnTo>
                  <a:pt x="107" y="22"/>
                </a:lnTo>
                <a:lnTo>
                  <a:pt x="107" y="22"/>
                </a:lnTo>
                <a:lnTo>
                  <a:pt x="107" y="22"/>
                </a:lnTo>
                <a:lnTo>
                  <a:pt x="107" y="24"/>
                </a:lnTo>
                <a:lnTo>
                  <a:pt x="107" y="24"/>
                </a:lnTo>
                <a:lnTo>
                  <a:pt x="107" y="25"/>
                </a:lnTo>
                <a:lnTo>
                  <a:pt x="107" y="25"/>
                </a:lnTo>
                <a:lnTo>
                  <a:pt x="107" y="27"/>
                </a:lnTo>
                <a:lnTo>
                  <a:pt x="107" y="27"/>
                </a:lnTo>
                <a:lnTo>
                  <a:pt x="110" y="29"/>
                </a:lnTo>
                <a:lnTo>
                  <a:pt x="110" y="29"/>
                </a:lnTo>
                <a:lnTo>
                  <a:pt x="110" y="29"/>
                </a:lnTo>
                <a:lnTo>
                  <a:pt x="110" y="31"/>
                </a:lnTo>
                <a:lnTo>
                  <a:pt x="110" y="33"/>
                </a:lnTo>
                <a:lnTo>
                  <a:pt x="110" y="33"/>
                </a:lnTo>
                <a:lnTo>
                  <a:pt x="110" y="33"/>
                </a:lnTo>
                <a:lnTo>
                  <a:pt x="110" y="35"/>
                </a:lnTo>
                <a:lnTo>
                  <a:pt x="110" y="35"/>
                </a:lnTo>
                <a:lnTo>
                  <a:pt x="110" y="35"/>
                </a:lnTo>
                <a:lnTo>
                  <a:pt x="107" y="36"/>
                </a:lnTo>
                <a:lnTo>
                  <a:pt x="107" y="38"/>
                </a:lnTo>
                <a:lnTo>
                  <a:pt x="107" y="38"/>
                </a:lnTo>
                <a:lnTo>
                  <a:pt x="107" y="38"/>
                </a:lnTo>
                <a:lnTo>
                  <a:pt x="107" y="40"/>
                </a:lnTo>
                <a:lnTo>
                  <a:pt x="107" y="40"/>
                </a:lnTo>
                <a:lnTo>
                  <a:pt x="107" y="42"/>
                </a:lnTo>
                <a:lnTo>
                  <a:pt x="107" y="42"/>
                </a:lnTo>
                <a:lnTo>
                  <a:pt x="107" y="42"/>
                </a:lnTo>
                <a:lnTo>
                  <a:pt x="104" y="44"/>
                </a:lnTo>
                <a:lnTo>
                  <a:pt x="104" y="44"/>
                </a:lnTo>
                <a:lnTo>
                  <a:pt x="104" y="44"/>
                </a:lnTo>
                <a:lnTo>
                  <a:pt x="104" y="46"/>
                </a:lnTo>
                <a:lnTo>
                  <a:pt x="104" y="47"/>
                </a:lnTo>
                <a:lnTo>
                  <a:pt x="101" y="47"/>
                </a:lnTo>
                <a:lnTo>
                  <a:pt x="101" y="47"/>
                </a:lnTo>
                <a:lnTo>
                  <a:pt x="101" y="49"/>
                </a:lnTo>
                <a:lnTo>
                  <a:pt x="101" y="49"/>
                </a:lnTo>
                <a:lnTo>
                  <a:pt x="99" y="51"/>
                </a:lnTo>
                <a:lnTo>
                  <a:pt x="99" y="51"/>
                </a:lnTo>
                <a:lnTo>
                  <a:pt x="99" y="51"/>
                </a:lnTo>
                <a:lnTo>
                  <a:pt x="99" y="51"/>
                </a:lnTo>
                <a:lnTo>
                  <a:pt x="96" y="53"/>
                </a:lnTo>
                <a:lnTo>
                  <a:pt x="96" y="53"/>
                </a:lnTo>
                <a:lnTo>
                  <a:pt x="96" y="53"/>
                </a:lnTo>
                <a:lnTo>
                  <a:pt x="93" y="55"/>
                </a:lnTo>
                <a:lnTo>
                  <a:pt x="93" y="55"/>
                </a:lnTo>
                <a:lnTo>
                  <a:pt x="93" y="55"/>
                </a:lnTo>
                <a:lnTo>
                  <a:pt x="93" y="57"/>
                </a:lnTo>
                <a:lnTo>
                  <a:pt x="90" y="57"/>
                </a:lnTo>
                <a:lnTo>
                  <a:pt x="90" y="57"/>
                </a:lnTo>
                <a:lnTo>
                  <a:pt x="90" y="57"/>
                </a:lnTo>
                <a:lnTo>
                  <a:pt x="87" y="58"/>
                </a:lnTo>
                <a:lnTo>
                  <a:pt x="87" y="58"/>
                </a:lnTo>
                <a:lnTo>
                  <a:pt x="84" y="58"/>
                </a:lnTo>
                <a:lnTo>
                  <a:pt x="84" y="58"/>
                </a:lnTo>
                <a:lnTo>
                  <a:pt x="84" y="60"/>
                </a:lnTo>
                <a:lnTo>
                  <a:pt x="82" y="60"/>
                </a:lnTo>
                <a:lnTo>
                  <a:pt x="82" y="60"/>
                </a:lnTo>
                <a:lnTo>
                  <a:pt x="82" y="60"/>
                </a:lnTo>
                <a:lnTo>
                  <a:pt x="79" y="62"/>
                </a:lnTo>
                <a:lnTo>
                  <a:pt x="76" y="62"/>
                </a:lnTo>
                <a:lnTo>
                  <a:pt x="76" y="62"/>
                </a:lnTo>
                <a:lnTo>
                  <a:pt x="76" y="62"/>
                </a:lnTo>
                <a:lnTo>
                  <a:pt x="73" y="62"/>
                </a:lnTo>
                <a:lnTo>
                  <a:pt x="73" y="64"/>
                </a:lnTo>
                <a:lnTo>
                  <a:pt x="70" y="64"/>
                </a:lnTo>
                <a:lnTo>
                  <a:pt x="70" y="64"/>
                </a:lnTo>
                <a:lnTo>
                  <a:pt x="70" y="64"/>
                </a:lnTo>
                <a:lnTo>
                  <a:pt x="68" y="64"/>
                </a:lnTo>
                <a:lnTo>
                  <a:pt x="65" y="64"/>
                </a:lnTo>
                <a:lnTo>
                  <a:pt x="65" y="64"/>
                </a:lnTo>
                <a:lnTo>
                  <a:pt x="65" y="64"/>
                </a:lnTo>
                <a:lnTo>
                  <a:pt x="62" y="64"/>
                </a:lnTo>
                <a:lnTo>
                  <a:pt x="59" y="64"/>
                </a:lnTo>
                <a:lnTo>
                  <a:pt x="59" y="64"/>
                </a:lnTo>
                <a:lnTo>
                  <a:pt x="59" y="64"/>
                </a:lnTo>
                <a:lnTo>
                  <a:pt x="56" y="66"/>
                </a:lnTo>
                <a:lnTo>
                  <a:pt x="53" y="66"/>
                </a:lnTo>
                <a:lnTo>
                  <a:pt x="53" y="66"/>
                </a:lnTo>
                <a:lnTo>
                  <a:pt x="53" y="66"/>
                </a:lnTo>
                <a:lnTo>
                  <a:pt x="51" y="64"/>
                </a:lnTo>
                <a:lnTo>
                  <a:pt x="48" y="64"/>
                </a:lnTo>
                <a:lnTo>
                  <a:pt x="48" y="64"/>
                </a:lnTo>
                <a:lnTo>
                  <a:pt x="48" y="64"/>
                </a:lnTo>
                <a:lnTo>
                  <a:pt x="45" y="64"/>
                </a:lnTo>
                <a:lnTo>
                  <a:pt x="45" y="64"/>
                </a:lnTo>
                <a:lnTo>
                  <a:pt x="45" y="64"/>
                </a:lnTo>
                <a:lnTo>
                  <a:pt x="42" y="64"/>
                </a:lnTo>
                <a:lnTo>
                  <a:pt x="39" y="64"/>
                </a:lnTo>
                <a:lnTo>
                  <a:pt x="39" y="64"/>
                </a:lnTo>
                <a:lnTo>
                  <a:pt x="39" y="64"/>
                </a:lnTo>
                <a:lnTo>
                  <a:pt x="37" y="64"/>
                </a:lnTo>
                <a:lnTo>
                  <a:pt x="37" y="62"/>
                </a:lnTo>
                <a:lnTo>
                  <a:pt x="34" y="62"/>
                </a:lnTo>
                <a:lnTo>
                  <a:pt x="34" y="62"/>
                </a:lnTo>
                <a:lnTo>
                  <a:pt x="31" y="62"/>
                </a:lnTo>
                <a:lnTo>
                  <a:pt x="31" y="62"/>
                </a:lnTo>
                <a:lnTo>
                  <a:pt x="28" y="60"/>
                </a:lnTo>
                <a:lnTo>
                  <a:pt x="28" y="60"/>
                </a:lnTo>
                <a:lnTo>
                  <a:pt x="28" y="60"/>
                </a:lnTo>
                <a:lnTo>
                  <a:pt x="25" y="60"/>
                </a:lnTo>
                <a:lnTo>
                  <a:pt x="25" y="58"/>
                </a:lnTo>
                <a:lnTo>
                  <a:pt x="25" y="58"/>
                </a:lnTo>
                <a:lnTo>
                  <a:pt x="22" y="58"/>
                </a:lnTo>
                <a:lnTo>
                  <a:pt x="22" y="58"/>
                </a:lnTo>
                <a:lnTo>
                  <a:pt x="20" y="57"/>
                </a:lnTo>
                <a:lnTo>
                  <a:pt x="20" y="57"/>
                </a:lnTo>
                <a:lnTo>
                  <a:pt x="20" y="57"/>
                </a:lnTo>
                <a:lnTo>
                  <a:pt x="17" y="57"/>
                </a:lnTo>
                <a:lnTo>
                  <a:pt x="17" y="55"/>
                </a:lnTo>
                <a:lnTo>
                  <a:pt x="17" y="55"/>
                </a:lnTo>
                <a:lnTo>
                  <a:pt x="14" y="55"/>
                </a:lnTo>
                <a:lnTo>
                  <a:pt x="14" y="53"/>
                </a:lnTo>
                <a:lnTo>
                  <a:pt x="14" y="53"/>
                </a:lnTo>
                <a:lnTo>
                  <a:pt x="14" y="53"/>
                </a:lnTo>
                <a:lnTo>
                  <a:pt x="11" y="51"/>
                </a:lnTo>
                <a:lnTo>
                  <a:pt x="11" y="51"/>
                </a:lnTo>
                <a:lnTo>
                  <a:pt x="8" y="51"/>
                </a:lnTo>
                <a:lnTo>
                  <a:pt x="8" y="51"/>
                </a:lnTo>
                <a:lnTo>
                  <a:pt x="8" y="49"/>
                </a:lnTo>
                <a:lnTo>
                  <a:pt x="8" y="49"/>
                </a:lnTo>
                <a:lnTo>
                  <a:pt x="8" y="47"/>
                </a:lnTo>
                <a:lnTo>
                  <a:pt x="8" y="47"/>
                </a:lnTo>
                <a:lnTo>
                  <a:pt x="6" y="47"/>
                </a:lnTo>
                <a:lnTo>
                  <a:pt x="6" y="46"/>
                </a:lnTo>
                <a:lnTo>
                  <a:pt x="6" y="44"/>
                </a:lnTo>
                <a:lnTo>
                  <a:pt x="6" y="44"/>
                </a:lnTo>
                <a:lnTo>
                  <a:pt x="3" y="44"/>
                </a:lnTo>
                <a:lnTo>
                  <a:pt x="3" y="42"/>
                </a:lnTo>
                <a:lnTo>
                  <a:pt x="3" y="42"/>
                </a:lnTo>
                <a:lnTo>
                  <a:pt x="3" y="42"/>
                </a:lnTo>
                <a:lnTo>
                  <a:pt x="3" y="40"/>
                </a:lnTo>
                <a:lnTo>
                  <a:pt x="3" y="40"/>
                </a:lnTo>
                <a:lnTo>
                  <a:pt x="3" y="38"/>
                </a:lnTo>
                <a:lnTo>
                  <a:pt x="3" y="38"/>
                </a:lnTo>
                <a:lnTo>
                  <a:pt x="0" y="38"/>
                </a:lnTo>
                <a:lnTo>
                  <a:pt x="0" y="36"/>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8" name="Freeform 272"/>
          <p:cNvSpPr/>
          <p:nvPr/>
        </p:nvSpPr>
        <p:spPr bwMode="auto">
          <a:xfrm>
            <a:off x="5167906" y="3341319"/>
            <a:ext cx="146770" cy="98496"/>
          </a:xfrm>
          <a:custGeom>
            <a:avLst/>
            <a:gdLst/>
            <a:ahLst/>
            <a:cxnLst>
              <a:cxn ang="0">
                <a:pos x="0" y="29"/>
              </a:cxn>
              <a:cxn ang="0">
                <a:pos x="3" y="26"/>
              </a:cxn>
              <a:cxn ang="0">
                <a:pos x="6" y="20"/>
              </a:cxn>
              <a:cxn ang="0">
                <a:pos x="9" y="16"/>
              </a:cxn>
              <a:cxn ang="0">
                <a:pos x="11" y="15"/>
              </a:cxn>
              <a:cxn ang="0">
                <a:pos x="14" y="11"/>
              </a:cxn>
              <a:cxn ang="0">
                <a:pos x="20" y="7"/>
              </a:cxn>
              <a:cxn ang="0">
                <a:pos x="25" y="5"/>
              </a:cxn>
              <a:cxn ang="0">
                <a:pos x="28" y="4"/>
              </a:cxn>
              <a:cxn ang="0">
                <a:pos x="37" y="2"/>
              </a:cxn>
              <a:cxn ang="0">
                <a:pos x="42" y="0"/>
              </a:cxn>
              <a:cxn ang="0">
                <a:pos x="51" y="0"/>
              </a:cxn>
              <a:cxn ang="0">
                <a:pos x="56" y="0"/>
              </a:cxn>
              <a:cxn ang="0">
                <a:pos x="62" y="0"/>
              </a:cxn>
              <a:cxn ang="0">
                <a:pos x="71" y="2"/>
              </a:cxn>
              <a:cxn ang="0">
                <a:pos x="76" y="2"/>
              </a:cxn>
              <a:cxn ang="0">
                <a:pos x="82" y="4"/>
              </a:cxn>
              <a:cxn ang="0">
                <a:pos x="87" y="5"/>
              </a:cxn>
              <a:cxn ang="0">
                <a:pos x="93" y="9"/>
              </a:cxn>
              <a:cxn ang="0">
                <a:pos x="96" y="11"/>
              </a:cxn>
              <a:cxn ang="0">
                <a:pos x="102" y="15"/>
              </a:cxn>
              <a:cxn ang="0">
                <a:pos x="104" y="18"/>
              </a:cxn>
              <a:cxn ang="0">
                <a:pos x="107" y="22"/>
              </a:cxn>
              <a:cxn ang="0">
                <a:pos x="107" y="26"/>
              </a:cxn>
              <a:cxn ang="0">
                <a:pos x="110" y="29"/>
              </a:cxn>
              <a:cxn ang="0">
                <a:pos x="110" y="33"/>
              </a:cxn>
              <a:cxn ang="0">
                <a:pos x="110" y="38"/>
              </a:cxn>
              <a:cxn ang="0">
                <a:pos x="107" y="42"/>
              </a:cxn>
              <a:cxn ang="0">
                <a:pos x="104" y="46"/>
              </a:cxn>
              <a:cxn ang="0">
                <a:pos x="102" y="49"/>
              </a:cxn>
              <a:cxn ang="0">
                <a:pos x="99" y="53"/>
              </a:cxn>
              <a:cxn ang="0">
                <a:pos x="93" y="57"/>
              </a:cxn>
              <a:cxn ang="0">
                <a:pos x="90" y="59"/>
              </a:cxn>
              <a:cxn ang="0">
                <a:pos x="85" y="60"/>
              </a:cxn>
              <a:cxn ang="0">
                <a:pos x="79" y="62"/>
              </a:cxn>
              <a:cxn ang="0">
                <a:pos x="71" y="64"/>
              </a:cxn>
              <a:cxn ang="0">
                <a:pos x="65" y="64"/>
              </a:cxn>
              <a:cxn ang="0">
                <a:pos x="59" y="66"/>
              </a:cxn>
              <a:cxn ang="0">
                <a:pos x="51" y="66"/>
              </a:cxn>
              <a:cxn ang="0">
                <a:pos x="45" y="64"/>
              </a:cxn>
              <a:cxn ang="0">
                <a:pos x="40" y="64"/>
              </a:cxn>
              <a:cxn ang="0">
                <a:pos x="34" y="62"/>
              </a:cxn>
              <a:cxn ang="0">
                <a:pos x="25" y="60"/>
              </a:cxn>
              <a:cxn ang="0">
                <a:pos x="20" y="59"/>
              </a:cxn>
              <a:cxn ang="0">
                <a:pos x="17" y="57"/>
              </a:cxn>
              <a:cxn ang="0">
                <a:pos x="11" y="53"/>
              </a:cxn>
              <a:cxn ang="0">
                <a:pos x="9" y="49"/>
              </a:cxn>
              <a:cxn ang="0">
                <a:pos x="6" y="46"/>
              </a:cxn>
              <a:cxn ang="0">
                <a:pos x="3" y="42"/>
              </a:cxn>
              <a:cxn ang="0">
                <a:pos x="3" y="38"/>
              </a:cxn>
              <a:cxn ang="0">
                <a:pos x="0" y="33"/>
              </a:cxn>
            </a:cxnLst>
            <a:rect l="0" t="0" r="r" b="b"/>
            <a:pathLst>
              <a:path w="110" h="66">
                <a:moveTo>
                  <a:pt x="0" y="33"/>
                </a:moveTo>
                <a:lnTo>
                  <a:pt x="0" y="31"/>
                </a:lnTo>
                <a:lnTo>
                  <a:pt x="0" y="31"/>
                </a:lnTo>
                <a:lnTo>
                  <a:pt x="0" y="29"/>
                </a:lnTo>
                <a:lnTo>
                  <a:pt x="0" y="29"/>
                </a:lnTo>
                <a:lnTo>
                  <a:pt x="3" y="27"/>
                </a:lnTo>
                <a:lnTo>
                  <a:pt x="3" y="27"/>
                </a:lnTo>
                <a:lnTo>
                  <a:pt x="3" y="26"/>
                </a:lnTo>
                <a:lnTo>
                  <a:pt x="3" y="26"/>
                </a:lnTo>
                <a:lnTo>
                  <a:pt x="3" y="26"/>
                </a:lnTo>
                <a:lnTo>
                  <a:pt x="3" y="24"/>
                </a:lnTo>
                <a:lnTo>
                  <a:pt x="3" y="24"/>
                </a:lnTo>
                <a:lnTo>
                  <a:pt x="3" y="24"/>
                </a:lnTo>
                <a:lnTo>
                  <a:pt x="3" y="22"/>
                </a:lnTo>
                <a:lnTo>
                  <a:pt x="6" y="20"/>
                </a:lnTo>
                <a:lnTo>
                  <a:pt x="6" y="20"/>
                </a:lnTo>
                <a:lnTo>
                  <a:pt x="6" y="20"/>
                </a:lnTo>
                <a:lnTo>
                  <a:pt x="6" y="18"/>
                </a:lnTo>
                <a:lnTo>
                  <a:pt x="6" y="18"/>
                </a:lnTo>
                <a:lnTo>
                  <a:pt x="9" y="16"/>
                </a:lnTo>
                <a:lnTo>
                  <a:pt x="9" y="16"/>
                </a:lnTo>
                <a:lnTo>
                  <a:pt x="9" y="16"/>
                </a:lnTo>
                <a:lnTo>
                  <a:pt x="9" y="15"/>
                </a:lnTo>
                <a:lnTo>
                  <a:pt x="11" y="15"/>
                </a:lnTo>
                <a:lnTo>
                  <a:pt x="11" y="15"/>
                </a:lnTo>
                <a:lnTo>
                  <a:pt x="11" y="13"/>
                </a:lnTo>
                <a:lnTo>
                  <a:pt x="11" y="13"/>
                </a:lnTo>
                <a:lnTo>
                  <a:pt x="14" y="11"/>
                </a:lnTo>
                <a:lnTo>
                  <a:pt x="14" y="11"/>
                </a:lnTo>
                <a:lnTo>
                  <a:pt x="14" y="11"/>
                </a:lnTo>
                <a:lnTo>
                  <a:pt x="17" y="11"/>
                </a:lnTo>
                <a:lnTo>
                  <a:pt x="17" y="9"/>
                </a:lnTo>
                <a:lnTo>
                  <a:pt x="17" y="9"/>
                </a:lnTo>
                <a:lnTo>
                  <a:pt x="17" y="9"/>
                </a:lnTo>
                <a:lnTo>
                  <a:pt x="20" y="7"/>
                </a:lnTo>
                <a:lnTo>
                  <a:pt x="20" y="7"/>
                </a:lnTo>
                <a:lnTo>
                  <a:pt x="20" y="7"/>
                </a:lnTo>
                <a:lnTo>
                  <a:pt x="23" y="7"/>
                </a:lnTo>
                <a:lnTo>
                  <a:pt x="23" y="5"/>
                </a:lnTo>
                <a:lnTo>
                  <a:pt x="25" y="5"/>
                </a:lnTo>
                <a:lnTo>
                  <a:pt x="25" y="5"/>
                </a:lnTo>
                <a:lnTo>
                  <a:pt x="25" y="5"/>
                </a:lnTo>
                <a:lnTo>
                  <a:pt x="28" y="4"/>
                </a:lnTo>
                <a:lnTo>
                  <a:pt x="28" y="4"/>
                </a:lnTo>
                <a:lnTo>
                  <a:pt x="28" y="4"/>
                </a:lnTo>
                <a:lnTo>
                  <a:pt x="31" y="4"/>
                </a:lnTo>
                <a:lnTo>
                  <a:pt x="34" y="4"/>
                </a:lnTo>
                <a:lnTo>
                  <a:pt x="34" y="2"/>
                </a:lnTo>
                <a:lnTo>
                  <a:pt x="34" y="2"/>
                </a:lnTo>
                <a:lnTo>
                  <a:pt x="37" y="2"/>
                </a:lnTo>
                <a:lnTo>
                  <a:pt x="37" y="2"/>
                </a:lnTo>
                <a:lnTo>
                  <a:pt x="40" y="2"/>
                </a:lnTo>
                <a:lnTo>
                  <a:pt x="40" y="2"/>
                </a:lnTo>
                <a:lnTo>
                  <a:pt x="40" y="2"/>
                </a:lnTo>
                <a:lnTo>
                  <a:pt x="42" y="0"/>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0"/>
                </a:lnTo>
                <a:lnTo>
                  <a:pt x="71" y="2"/>
                </a:lnTo>
                <a:lnTo>
                  <a:pt x="71" y="2"/>
                </a:lnTo>
                <a:lnTo>
                  <a:pt x="71" y="2"/>
                </a:lnTo>
                <a:lnTo>
                  <a:pt x="73" y="2"/>
                </a:lnTo>
                <a:lnTo>
                  <a:pt x="73" y="2"/>
                </a:lnTo>
                <a:lnTo>
                  <a:pt x="76" y="2"/>
                </a:lnTo>
                <a:lnTo>
                  <a:pt x="76" y="2"/>
                </a:lnTo>
                <a:lnTo>
                  <a:pt x="79" y="4"/>
                </a:lnTo>
                <a:lnTo>
                  <a:pt x="79" y="4"/>
                </a:lnTo>
                <a:lnTo>
                  <a:pt x="82" y="4"/>
                </a:lnTo>
                <a:lnTo>
                  <a:pt x="82" y="4"/>
                </a:lnTo>
                <a:lnTo>
                  <a:pt x="82" y="4"/>
                </a:lnTo>
                <a:lnTo>
                  <a:pt x="85" y="5"/>
                </a:lnTo>
                <a:lnTo>
                  <a:pt x="85" y="5"/>
                </a:lnTo>
                <a:lnTo>
                  <a:pt x="85" y="5"/>
                </a:lnTo>
                <a:lnTo>
                  <a:pt x="87" y="5"/>
                </a:lnTo>
                <a:lnTo>
                  <a:pt x="87" y="7"/>
                </a:lnTo>
                <a:lnTo>
                  <a:pt x="90" y="7"/>
                </a:lnTo>
                <a:lnTo>
                  <a:pt x="90" y="7"/>
                </a:lnTo>
                <a:lnTo>
                  <a:pt x="90" y="7"/>
                </a:lnTo>
                <a:lnTo>
                  <a:pt x="93" y="9"/>
                </a:lnTo>
                <a:lnTo>
                  <a:pt x="93" y="9"/>
                </a:lnTo>
                <a:lnTo>
                  <a:pt x="93" y="9"/>
                </a:lnTo>
                <a:lnTo>
                  <a:pt x="96" y="11"/>
                </a:lnTo>
                <a:lnTo>
                  <a:pt x="96" y="11"/>
                </a:lnTo>
                <a:lnTo>
                  <a:pt x="96" y="11"/>
                </a:lnTo>
                <a:lnTo>
                  <a:pt x="96" y="11"/>
                </a:lnTo>
                <a:lnTo>
                  <a:pt x="99" y="13"/>
                </a:lnTo>
                <a:lnTo>
                  <a:pt x="99" y="13"/>
                </a:lnTo>
                <a:lnTo>
                  <a:pt x="102" y="15"/>
                </a:lnTo>
                <a:lnTo>
                  <a:pt x="102" y="15"/>
                </a:lnTo>
                <a:lnTo>
                  <a:pt x="102" y="15"/>
                </a:lnTo>
                <a:lnTo>
                  <a:pt x="102" y="16"/>
                </a:lnTo>
                <a:lnTo>
                  <a:pt x="102" y="16"/>
                </a:lnTo>
                <a:lnTo>
                  <a:pt x="102" y="16"/>
                </a:lnTo>
                <a:lnTo>
                  <a:pt x="104" y="18"/>
                </a:lnTo>
                <a:lnTo>
                  <a:pt x="104" y="18"/>
                </a:lnTo>
                <a:lnTo>
                  <a:pt x="104" y="20"/>
                </a:lnTo>
                <a:lnTo>
                  <a:pt x="104" y="20"/>
                </a:lnTo>
                <a:lnTo>
                  <a:pt x="107" y="20"/>
                </a:lnTo>
                <a:lnTo>
                  <a:pt x="107" y="22"/>
                </a:lnTo>
                <a:lnTo>
                  <a:pt x="107" y="24"/>
                </a:lnTo>
                <a:lnTo>
                  <a:pt x="107" y="24"/>
                </a:lnTo>
                <a:lnTo>
                  <a:pt x="107" y="24"/>
                </a:lnTo>
                <a:lnTo>
                  <a:pt x="107" y="26"/>
                </a:lnTo>
                <a:lnTo>
                  <a:pt x="107" y="26"/>
                </a:lnTo>
                <a:lnTo>
                  <a:pt x="107" y="26"/>
                </a:lnTo>
                <a:lnTo>
                  <a:pt x="110" y="27"/>
                </a:lnTo>
                <a:lnTo>
                  <a:pt x="110" y="27"/>
                </a:lnTo>
                <a:lnTo>
                  <a:pt x="110" y="29"/>
                </a:lnTo>
                <a:lnTo>
                  <a:pt x="110" y="29"/>
                </a:lnTo>
                <a:lnTo>
                  <a:pt x="110" y="31"/>
                </a:lnTo>
                <a:lnTo>
                  <a:pt x="110" y="31"/>
                </a:lnTo>
                <a:lnTo>
                  <a:pt x="110" y="33"/>
                </a:lnTo>
                <a:lnTo>
                  <a:pt x="110" y="33"/>
                </a:lnTo>
                <a:lnTo>
                  <a:pt x="110" y="33"/>
                </a:lnTo>
                <a:lnTo>
                  <a:pt x="110" y="35"/>
                </a:lnTo>
                <a:lnTo>
                  <a:pt x="110" y="37"/>
                </a:lnTo>
                <a:lnTo>
                  <a:pt x="110" y="37"/>
                </a:lnTo>
                <a:lnTo>
                  <a:pt x="110" y="37"/>
                </a:lnTo>
                <a:lnTo>
                  <a:pt x="110" y="38"/>
                </a:lnTo>
                <a:lnTo>
                  <a:pt x="107" y="38"/>
                </a:lnTo>
                <a:lnTo>
                  <a:pt x="107" y="38"/>
                </a:lnTo>
                <a:lnTo>
                  <a:pt x="107" y="40"/>
                </a:lnTo>
                <a:lnTo>
                  <a:pt x="107" y="42"/>
                </a:lnTo>
                <a:lnTo>
                  <a:pt x="107" y="42"/>
                </a:lnTo>
                <a:lnTo>
                  <a:pt x="107" y="42"/>
                </a:lnTo>
                <a:lnTo>
                  <a:pt x="107" y="44"/>
                </a:lnTo>
                <a:lnTo>
                  <a:pt x="107" y="44"/>
                </a:lnTo>
                <a:lnTo>
                  <a:pt x="104" y="46"/>
                </a:lnTo>
                <a:lnTo>
                  <a:pt x="104" y="46"/>
                </a:lnTo>
                <a:lnTo>
                  <a:pt x="104" y="46"/>
                </a:lnTo>
                <a:lnTo>
                  <a:pt x="104" y="48"/>
                </a:lnTo>
                <a:lnTo>
                  <a:pt x="102" y="48"/>
                </a:lnTo>
                <a:lnTo>
                  <a:pt x="102" y="48"/>
                </a:lnTo>
                <a:lnTo>
                  <a:pt x="102" y="49"/>
                </a:lnTo>
                <a:lnTo>
                  <a:pt x="102" y="49"/>
                </a:lnTo>
                <a:lnTo>
                  <a:pt x="102" y="51"/>
                </a:lnTo>
                <a:lnTo>
                  <a:pt x="102" y="51"/>
                </a:lnTo>
                <a:lnTo>
                  <a:pt x="99" y="51"/>
                </a:lnTo>
                <a:lnTo>
                  <a:pt x="99" y="53"/>
                </a:lnTo>
                <a:lnTo>
                  <a:pt x="96" y="53"/>
                </a:lnTo>
                <a:lnTo>
                  <a:pt x="96" y="53"/>
                </a:lnTo>
                <a:lnTo>
                  <a:pt x="96" y="55"/>
                </a:lnTo>
                <a:lnTo>
                  <a:pt x="96" y="55"/>
                </a:lnTo>
                <a:lnTo>
                  <a:pt x="93" y="57"/>
                </a:lnTo>
                <a:lnTo>
                  <a:pt x="93" y="57"/>
                </a:lnTo>
                <a:lnTo>
                  <a:pt x="93" y="57"/>
                </a:lnTo>
                <a:lnTo>
                  <a:pt x="90" y="57"/>
                </a:lnTo>
                <a:lnTo>
                  <a:pt x="90" y="59"/>
                </a:lnTo>
                <a:lnTo>
                  <a:pt x="90" y="59"/>
                </a:lnTo>
                <a:lnTo>
                  <a:pt x="87" y="59"/>
                </a:lnTo>
                <a:lnTo>
                  <a:pt x="87" y="59"/>
                </a:lnTo>
                <a:lnTo>
                  <a:pt x="85" y="60"/>
                </a:lnTo>
                <a:lnTo>
                  <a:pt x="85" y="60"/>
                </a:lnTo>
                <a:lnTo>
                  <a:pt x="85" y="60"/>
                </a:lnTo>
                <a:lnTo>
                  <a:pt x="82" y="60"/>
                </a:lnTo>
                <a:lnTo>
                  <a:pt x="82" y="62"/>
                </a:lnTo>
                <a:lnTo>
                  <a:pt x="82" y="62"/>
                </a:lnTo>
                <a:lnTo>
                  <a:pt x="79" y="62"/>
                </a:lnTo>
                <a:lnTo>
                  <a:pt x="79" y="62"/>
                </a:lnTo>
                <a:lnTo>
                  <a:pt x="76" y="62"/>
                </a:lnTo>
                <a:lnTo>
                  <a:pt x="76" y="62"/>
                </a:lnTo>
                <a:lnTo>
                  <a:pt x="73" y="64"/>
                </a:lnTo>
                <a:lnTo>
                  <a:pt x="73" y="64"/>
                </a:lnTo>
                <a:lnTo>
                  <a:pt x="71" y="64"/>
                </a:lnTo>
                <a:lnTo>
                  <a:pt x="71" y="64"/>
                </a:lnTo>
                <a:lnTo>
                  <a:pt x="71" y="64"/>
                </a:lnTo>
                <a:lnTo>
                  <a:pt x="68" y="64"/>
                </a:lnTo>
                <a:lnTo>
                  <a:pt x="65" y="64"/>
                </a:lnTo>
                <a:lnTo>
                  <a:pt x="65" y="64"/>
                </a:lnTo>
                <a:lnTo>
                  <a:pt x="65" y="66"/>
                </a:lnTo>
                <a:lnTo>
                  <a:pt x="62" y="66"/>
                </a:lnTo>
                <a:lnTo>
                  <a:pt x="62" y="66"/>
                </a:lnTo>
                <a:lnTo>
                  <a:pt x="62" y="66"/>
                </a:lnTo>
                <a:lnTo>
                  <a:pt x="59" y="66"/>
                </a:lnTo>
                <a:lnTo>
                  <a:pt x="56" y="66"/>
                </a:lnTo>
                <a:lnTo>
                  <a:pt x="56" y="66"/>
                </a:lnTo>
                <a:lnTo>
                  <a:pt x="56" y="66"/>
                </a:lnTo>
                <a:lnTo>
                  <a:pt x="54" y="66"/>
                </a:lnTo>
                <a:lnTo>
                  <a:pt x="51" y="66"/>
                </a:lnTo>
                <a:lnTo>
                  <a:pt x="51" y="66"/>
                </a:lnTo>
                <a:lnTo>
                  <a:pt x="51" y="66"/>
                </a:lnTo>
                <a:lnTo>
                  <a:pt x="48" y="66"/>
                </a:lnTo>
                <a:lnTo>
                  <a:pt x="45" y="66"/>
                </a:lnTo>
                <a:lnTo>
                  <a:pt x="45" y="64"/>
                </a:lnTo>
                <a:lnTo>
                  <a:pt x="45" y="64"/>
                </a:lnTo>
                <a:lnTo>
                  <a:pt x="42" y="64"/>
                </a:lnTo>
                <a:lnTo>
                  <a:pt x="40" y="64"/>
                </a:lnTo>
                <a:lnTo>
                  <a:pt x="40" y="64"/>
                </a:lnTo>
                <a:lnTo>
                  <a:pt x="40" y="64"/>
                </a:lnTo>
                <a:lnTo>
                  <a:pt x="37" y="64"/>
                </a:lnTo>
                <a:lnTo>
                  <a:pt x="37" y="64"/>
                </a:lnTo>
                <a:lnTo>
                  <a:pt x="34" y="62"/>
                </a:lnTo>
                <a:lnTo>
                  <a:pt x="34" y="62"/>
                </a:lnTo>
                <a:lnTo>
                  <a:pt x="34" y="62"/>
                </a:lnTo>
                <a:lnTo>
                  <a:pt x="31" y="62"/>
                </a:lnTo>
                <a:lnTo>
                  <a:pt x="28" y="62"/>
                </a:lnTo>
                <a:lnTo>
                  <a:pt x="28" y="62"/>
                </a:lnTo>
                <a:lnTo>
                  <a:pt x="28" y="60"/>
                </a:lnTo>
                <a:lnTo>
                  <a:pt x="25" y="60"/>
                </a:lnTo>
                <a:lnTo>
                  <a:pt x="25" y="60"/>
                </a:lnTo>
                <a:lnTo>
                  <a:pt x="25" y="60"/>
                </a:lnTo>
                <a:lnTo>
                  <a:pt x="23" y="59"/>
                </a:lnTo>
                <a:lnTo>
                  <a:pt x="23" y="59"/>
                </a:lnTo>
                <a:lnTo>
                  <a:pt x="20" y="59"/>
                </a:lnTo>
                <a:lnTo>
                  <a:pt x="20" y="59"/>
                </a:lnTo>
                <a:lnTo>
                  <a:pt x="20" y="57"/>
                </a:lnTo>
                <a:lnTo>
                  <a:pt x="17" y="57"/>
                </a:lnTo>
                <a:lnTo>
                  <a:pt x="17" y="57"/>
                </a:lnTo>
                <a:lnTo>
                  <a:pt x="17" y="57"/>
                </a:lnTo>
                <a:lnTo>
                  <a:pt x="17" y="55"/>
                </a:lnTo>
                <a:lnTo>
                  <a:pt x="14" y="55"/>
                </a:lnTo>
                <a:lnTo>
                  <a:pt x="14" y="53"/>
                </a:lnTo>
                <a:lnTo>
                  <a:pt x="14" y="53"/>
                </a:lnTo>
                <a:lnTo>
                  <a:pt x="11" y="53"/>
                </a:lnTo>
                <a:lnTo>
                  <a:pt x="11" y="51"/>
                </a:lnTo>
                <a:lnTo>
                  <a:pt x="11" y="51"/>
                </a:lnTo>
                <a:lnTo>
                  <a:pt x="11" y="51"/>
                </a:lnTo>
                <a:lnTo>
                  <a:pt x="9" y="49"/>
                </a:lnTo>
                <a:lnTo>
                  <a:pt x="9" y="49"/>
                </a:lnTo>
                <a:lnTo>
                  <a:pt x="9" y="48"/>
                </a:lnTo>
                <a:lnTo>
                  <a:pt x="9" y="48"/>
                </a:lnTo>
                <a:lnTo>
                  <a:pt x="6" y="48"/>
                </a:lnTo>
                <a:lnTo>
                  <a:pt x="6" y="46"/>
                </a:lnTo>
                <a:lnTo>
                  <a:pt x="6" y="46"/>
                </a:lnTo>
                <a:lnTo>
                  <a:pt x="6" y="46"/>
                </a:lnTo>
                <a:lnTo>
                  <a:pt x="6" y="44"/>
                </a:lnTo>
                <a:lnTo>
                  <a:pt x="3" y="44"/>
                </a:lnTo>
                <a:lnTo>
                  <a:pt x="3" y="42"/>
                </a:lnTo>
                <a:lnTo>
                  <a:pt x="3" y="42"/>
                </a:lnTo>
                <a:lnTo>
                  <a:pt x="3" y="42"/>
                </a:lnTo>
                <a:lnTo>
                  <a:pt x="3" y="40"/>
                </a:lnTo>
                <a:lnTo>
                  <a:pt x="3" y="38"/>
                </a:lnTo>
                <a:lnTo>
                  <a:pt x="3" y="38"/>
                </a:lnTo>
                <a:lnTo>
                  <a:pt x="3" y="38"/>
                </a:lnTo>
                <a:lnTo>
                  <a:pt x="3" y="37"/>
                </a:lnTo>
                <a:lnTo>
                  <a:pt x="0" y="37"/>
                </a:lnTo>
                <a:lnTo>
                  <a:pt x="0" y="37"/>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9" name="Freeform 273"/>
          <p:cNvSpPr/>
          <p:nvPr/>
        </p:nvSpPr>
        <p:spPr bwMode="auto">
          <a:xfrm>
            <a:off x="5167906" y="3193574"/>
            <a:ext cx="146770" cy="98496"/>
          </a:xfrm>
          <a:custGeom>
            <a:avLst/>
            <a:gdLst/>
            <a:ahLst/>
            <a:cxnLst>
              <a:cxn ang="0">
                <a:pos x="0" y="29"/>
              </a:cxn>
              <a:cxn ang="0">
                <a:pos x="3" y="26"/>
              </a:cxn>
              <a:cxn ang="0">
                <a:pos x="6" y="22"/>
              </a:cxn>
              <a:cxn ang="0">
                <a:pos x="9" y="16"/>
              </a:cxn>
              <a:cxn ang="0">
                <a:pos x="11" y="15"/>
              </a:cxn>
              <a:cxn ang="0">
                <a:pos x="14" y="11"/>
              </a:cxn>
              <a:cxn ang="0">
                <a:pos x="20" y="9"/>
              </a:cxn>
              <a:cxn ang="0">
                <a:pos x="25" y="5"/>
              </a:cxn>
              <a:cxn ang="0">
                <a:pos x="28" y="4"/>
              </a:cxn>
              <a:cxn ang="0">
                <a:pos x="37" y="2"/>
              </a:cxn>
              <a:cxn ang="0">
                <a:pos x="42" y="2"/>
              </a:cxn>
              <a:cxn ang="0">
                <a:pos x="51" y="0"/>
              </a:cxn>
              <a:cxn ang="0">
                <a:pos x="56" y="0"/>
              </a:cxn>
              <a:cxn ang="0">
                <a:pos x="62" y="0"/>
              </a:cxn>
              <a:cxn ang="0">
                <a:pos x="71" y="2"/>
              </a:cxn>
              <a:cxn ang="0">
                <a:pos x="76" y="2"/>
              </a:cxn>
              <a:cxn ang="0">
                <a:pos x="82" y="4"/>
              </a:cxn>
              <a:cxn ang="0">
                <a:pos x="87" y="5"/>
              </a:cxn>
              <a:cxn ang="0">
                <a:pos x="93" y="9"/>
              </a:cxn>
              <a:cxn ang="0">
                <a:pos x="96" y="13"/>
              </a:cxn>
              <a:cxn ang="0">
                <a:pos x="102" y="15"/>
              </a:cxn>
              <a:cxn ang="0">
                <a:pos x="104" y="18"/>
              </a:cxn>
              <a:cxn ang="0">
                <a:pos x="107" y="22"/>
              </a:cxn>
              <a:cxn ang="0">
                <a:pos x="107" y="26"/>
              </a:cxn>
              <a:cxn ang="0">
                <a:pos x="110" y="29"/>
              </a:cxn>
              <a:cxn ang="0">
                <a:pos x="110" y="35"/>
              </a:cxn>
              <a:cxn ang="0">
                <a:pos x="110" y="38"/>
              </a:cxn>
              <a:cxn ang="0">
                <a:pos x="107" y="42"/>
              </a:cxn>
              <a:cxn ang="0">
                <a:pos x="104" y="46"/>
              </a:cxn>
              <a:cxn ang="0">
                <a:pos x="102" y="49"/>
              </a:cxn>
              <a:cxn ang="0">
                <a:pos x="99" y="53"/>
              </a:cxn>
              <a:cxn ang="0">
                <a:pos x="93" y="57"/>
              </a:cxn>
              <a:cxn ang="0">
                <a:pos x="90" y="59"/>
              </a:cxn>
              <a:cxn ang="0">
                <a:pos x="85" y="60"/>
              </a:cxn>
              <a:cxn ang="0">
                <a:pos x="79" y="62"/>
              </a:cxn>
              <a:cxn ang="0">
                <a:pos x="71" y="64"/>
              </a:cxn>
              <a:cxn ang="0">
                <a:pos x="65" y="66"/>
              </a:cxn>
              <a:cxn ang="0">
                <a:pos x="59" y="66"/>
              </a:cxn>
              <a:cxn ang="0">
                <a:pos x="51" y="66"/>
              </a:cxn>
              <a:cxn ang="0">
                <a:pos x="45" y="66"/>
              </a:cxn>
              <a:cxn ang="0">
                <a:pos x="40" y="64"/>
              </a:cxn>
              <a:cxn ang="0">
                <a:pos x="34" y="62"/>
              </a:cxn>
              <a:cxn ang="0">
                <a:pos x="25" y="60"/>
              </a:cxn>
              <a:cxn ang="0">
                <a:pos x="20" y="59"/>
              </a:cxn>
              <a:cxn ang="0">
                <a:pos x="17" y="57"/>
              </a:cxn>
              <a:cxn ang="0">
                <a:pos x="11" y="53"/>
              </a:cxn>
              <a:cxn ang="0">
                <a:pos x="9" y="49"/>
              </a:cxn>
              <a:cxn ang="0">
                <a:pos x="6" y="46"/>
              </a:cxn>
              <a:cxn ang="0">
                <a:pos x="3" y="42"/>
              </a:cxn>
              <a:cxn ang="0">
                <a:pos x="3" y="38"/>
              </a:cxn>
              <a:cxn ang="0">
                <a:pos x="0" y="35"/>
              </a:cxn>
            </a:cxnLst>
            <a:rect l="0" t="0" r="r" b="b"/>
            <a:pathLst>
              <a:path w="110" h="66">
                <a:moveTo>
                  <a:pt x="0" y="33"/>
                </a:moveTo>
                <a:lnTo>
                  <a:pt x="0" y="31"/>
                </a:lnTo>
                <a:lnTo>
                  <a:pt x="0" y="31"/>
                </a:lnTo>
                <a:lnTo>
                  <a:pt x="0" y="29"/>
                </a:lnTo>
                <a:lnTo>
                  <a:pt x="0" y="29"/>
                </a:lnTo>
                <a:lnTo>
                  <a:pt x="3" y="29"/>
                </a:lnTo>
                <a:lnTo>
                  <a:pt x="3" y="27"/>
                </a:lnTo>
                <a:lnTo>
                  <a:pt x="3" y="26"/>
                </a:lnTo>
                <a:lnTo>
                  <a:pt x="3" y="26"/>
                </a:lnTo>
                <a:lnTo>
                  <a:pt x="3" y="26"/>
                </a:lnTo>
                <a:lnTo>
                  <a:pt x="3" y="24"/>
                </a:lnTo>
                <a:lnTo>
                  <a:pt x="3" y="24"/>
                </a:lnTo>
                <a:lnTo>
                  <a:pt x="3" y="24"/>
                </a:lnTo>
                <a:lnTo>
                  <a:pt x="3" y="22"/>
                </a:lnTo>
                <a:lnTo>
                  <a:pt x="6" y="22"/>
                </a:lnTo>
                <a:lnTo>
                  <a:pt x="6" y="20"/>
                </a:lnTo>
                <a:lnTo>
                  <a:pt x="6" y="20"/>
                </a:lnTo>
                <a:lnTo>
                  <a:pt x="6" y="18"/>
                </a:lnTo>
                <a:lnTo>
                  <a:pt x="6" y="18"/>
                </a:lnTo>
                <a:lnTo>
                  <a:pt x="9" y="16"/>
                </a:lnTo>
                <a:lnTo>
                  <a:pt x="9" y="16"/>
                </a:lnTo>
                <a:lnTo>
                  <a:pt x="9" y="16"/>
                </a:lnTo>
                <a:lnTo>
                  <a:pt x="9" y="15"/>
                </a:lnTo>
                <a:lnTo>
                  <a:pt x="11" y="15"/>
                </a:lnTo>
                <a:lnTo>
                  <a:pt x="11" y="15"/>
                </a:lnTo>
                <a:lnTo>
                  <a:pt x="11" y="13"/>
                </a:lnTo>
                <a:lnTo>
                  <a:pt x="11" y="13"/>
                </a:lnTo>
                <a:lnTo>
                  <a:pt x="14" y="13"/>
                </a:lnTo>
                <a:lnTo>
                  <a:pt x="14" y="13"/>
                </a:lnTo>
                <a:lnTo>
                  <a:pt x="14" y="11"/>
                </a:lnTo>
                <a:lnTo>
                  <a:pt x="17" y="11"/>
                </a:lnTo>
                <a:lnTo>
                  <a:pt x="17" y="9"/>
                </a:lnTo>
                <a:lnTo>
                  <a:pt x="17" y="9"/>
                </a:lnTo>
                <a:lnTo>
                  <a:pt x="17" y="9"/>
                </a:lnTo>
                <a:lnTo>
                  <a:pt x="20" y="9"/>
                </a:lnTo>
                <a:lnTo>
                  <a:pt x="20" y="7"/>
                </a:lnTo>
                <a:lnTo>
                  <a:pt x="20" y="7"/>
                </a:lnTo>
                <a:lnTo>
                  <a:pt x="23" y="7"/>
                </a:lnTo>
                <a:lnTo>
                  <a:pt x="23" y="5"/>
                </a:lnTo>
                <a:lnTo>
                  <a:pt x="25" y="5"/>
                </a:lnTo>
                <a:lnTo>
                  <a:pt x="25" y="5"/>
                </a:lnTo>
                <a:lnTo>
                  <a:pt x="25" y="5"/>
                </a:lnTo>
                <a:lnTo>
                  <a:pt x="28" y="4"/>
                </a:lnTo>
                <a:lnTo>
                  <a:pt x="28" y="4"/>
                </a:lnTo>
                <a:lnTo>
                  <a:pt x="28" y="4"/>
                </a:lnTo>
                <a:lnTo>
                  <a:pt x="31" y="4"/>
                </a:lnTo>
                <a:lnTo>
                  <a:pt x="34" y="4"/>
                </a:lnTo>
                <a:lnTo>
                  <a:pt x="34" y="2"/>
                </a:lnTo>
                <a:lnTo>
                  <a:pt x="34" y="2"/>
                </a:lnTo>
                <a:lnTo>
                  <a:pt x="37" y="2"/>
                </a:lnTo>
                <a:lnTo>
                  <a:pt x="37" y="2"/>
                </a:lnTo>
                <a:lnTo>
                  <a:pt x="40" y="2"/>
                </a:lnTo>
                <a:lnTo>
                  <a:pt x="40" y="2"/>
                </a:lnTo>
                <a:lnTo>
                  <a:pt x="40" y="2"/>
                </a:lnTo>
                <a:lnTo>
                  <a:pt x="42" y="2"/>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2"/>
                </a:lnTo>
                <a:lnTo>
                  <a:pt x="71" y="2"/>
                </a:lnTo>
                <a:lnTo>
                  <a:pt x="71" y="2"/>
                </a:lnTo>
                <a:lnTo>
                  <a:pt x="71" y="2"/>
                </a:lnTo>
                <a:lnTo>
                  <a:pt x="73" y="2"/>
                </a:lnTo>
                <a:lnTo>
                  <a:pt x="73" y="2"/>
                </a:lnTo>
                <a:lnTo>
                  <a:pt x="76" y="2"/>
                </a:lnTo>
                <a:lnTo>
                  <a:pt x="76" y="2"/>
                </a:lnTo>
                <a:lnTo>
                  <a:pt x="79" y="4"/>
                </a:lnTo>
                <a:lnTo>
                  <a:pt x="79" y="4"/>
                </a:lnTo>
                <a:lnTo>
                  <a:pt x="82" y="4"/>
                </a:lnTo>
                <a:lnTo>
                  <a:pt x="82" y="4"/>
                </a:lnTo>
                <a:lnTo>
                  <a:pt x="82" y="4"/>
                </a:lnTo>
                <a:lnTo>
                  <a:pt x="85" y="5"/>
                </a:lnTo>
                <a:lnTo>
                  <a:pt x="85" y="5"/>
                </a:lnTo>
                <a:lnTo>
                  <a:pt x="85" y="5"/>
                </a:lnTo>
                <a:lnTo>
                  <a:pt x="87" y="5"/>
                </a:lnTo>
                <a:lnTo>
                  <a:pt x="87" y="7"/>
                </a:lnTo>
                <a:lnTo>
                  <a:pt x="90" y="7"/>
                </a:lnTo>
                <a:lnTo>
                  <a:pt x="90" y="7"/>
                </a:lnTo>
                <a:lnTo>
                  <a:pt x="90" y="9"/>
                </a:lnTo>
                <a:lnTo>
                  <a:pt x="93" y="9"/>
                </a:lnTo>
                <a:lnTo>
                  <a:pt x="93" y="9"/>
                </a:lnTo>
                <a:lnTo>
                  <a:pt x="93" y="9"/>
                </a:lnTo>
                <a:lnTo>
                  <a:pt x="96" y="11"/>
                </a:lnTo>
                <a:lnTo>
                  <a:pt x="96" y="11"/>
                </a:lnTo>
                <a:lnTo>
                  <a:pt x="96" y="13"/>
                </a:lnTo>
                <a:lnTo>
                  <a:pt x="96" y="13"/>
                </a:lnTo>
                <a:lnTo>
                  <a:pt x="99" y="13"/>
                </a:lnTo>
                <a:lnTo>
                  <a:pt x="99" y="13"/>
                </a:lnTo>
                <a:lnTo>
                  <a:pt x="102" y="15"/>
                </a:lnTo>
                <a:lnTo>
                  <a:pt x="102" y="15"/>
                </a:lnTo>
                <a:lnTo>
                  <a:pt x="102" y="15"/>
                </a:lnTo>
                <a:lnTo>
                  <a:pt x="102" y="16"/>
                </a:lnTo>
                <a:lnTo>
                  <a:pt x="102" y="16"/>
                </a:lnTo>
                <a:lnTo>
                  <a:pt x="102" y="16"/>
                </a:lnTo>
                <a:lnTo>
                  <a:pt x="104" y="18"/>
                </a:lnTo>
                <a:lnTo>
                  <a:pt x="104" y="18"/>
                </a:lnTo>
                <a:lnTo>
                  <a:pt x="104" y="20"/>
                </a:lnTo>
                <a:lnTo>
                  <a:pt x="104" y="20"/>
                </a:lnTo>
                <a:lnTo>
                  <a:pt x="107" y="22"/>
                </a:lnTo>
                <a:lnTo>
                  <a:pt x="107" y="22"/>
                </a:lnTo>
                <a:lnTo>
                  <a:pt x="107" y="24"/>
                </a:lnTo>
                <a:lnTo>
                  <a:pt x="107" y="24"/>
                </a:lnTo>
                <a:lnTo>
                  <a:pt x="107" y="24"/>
                </a:lnTo>
                <a:lnTo>
                  <a:pt x="107" y="26"/>
                </a:lnTo>
                <a:lnTo>
                  <a:pt x="107" y="26"/>
                </a:lnTo>
                <a:lnTo>
                  <a:pt x="107" y="26"/>
                </a:lnTo>
                <a:lnTo>
                  <a:pt x="110" y="27"/>
                </a:lnTo>
                <a:lnTo>
                  <a:pt x="110" y="29"/>
                </a:lnTo>
                <a:lnTo>
                  <a:pt x="110" y="29"/>
                </a:lnTo>
                <a:lnTo>
                  <a:pt x="110" y="29"/>
                </a:lnTo>
                <a:lnTo>
                  <a:pt x="110" y="31"/>
                </a:lnTo>
                <a:lnTo>
                  <a:pt x="110" y="31"/>
                </a:lnTo>
                <a:lnTo>
                  <a:pt x="110" y="33"/>
                </a:lnTo>
                <a:lnTo>
                  <a:pt x="110" y="33"/>
                </a:lnTo>
                <a:lnTo>
                  <a:pt x="110" y="35"/>
                </a:lnTo>
                <a:lnTo>
                  <a:pt x="110" y="35"/>
                </a:lnTo>
                <a:lnTo>
                  <a:pt x="110" y="37"/>
                </a:lnTo>
                <a:lnTo>
                  <a:pt x="110" y="37"/>
                </a:lnTo>
                <a:lnTo>
                  <a:pt x="110" y="37"/>
                </a:lnTo>
                <a:lnTo>
                  <a:pt x="110" y="38"/>
                </a:lnTo>
                <a:lnTo>
                  <a:pt x="107" y="40"/>
                </a:lnTo>
                <a:lnTo>
                  <a:pt x="107" y="40"/>
                </a:lnTo>
                <a:lnTo>
                  <a:pt x="107" y="40"/>
                </a:lnTo>
                <a:lnTo>
                  <a:pt x="107" y="42"/>
                </a:lnTo>
                <a:lnTo>
                  <a:pt x="107" y="42"/>
                </a:lnTo>
                <a:lnTo>
                  <a:pt x="107" y="42"/>
                </a:lnTo>
                <a:lnTo>
                  <a:pt x="107" y="44"/>
                </a:lnTo>
                <a:lnTo>
                  <a:pt x="107" y="44"/>
                </a:lnTo>
                <a:lnTo>
                  <a:pt x="104" y="46"/>
                </a:lnTo>
                <a:lnTo>
                  <a:pt x="104" y="46"/>
                </a:lnTo>
                <a:lnTo>
                  <a:pt x="104" y="46"/>
                </a:lnTo>
                <a:lnTo>
                  <a:pt x="104" y="48"/>
                </a:lnTo>
                <a:lnTo>
                  <a:pt x="102" y="49"/>
                </a:lnTo>
                <a:lnTo>
                  <a:pt x="102" y="49"/>
                </a:lnTo>
                <a:lnTo>
                  <a:pt x="102" y="49"/>
                </a:lnTo>
                <a:lnTo>
                  <a:pt x="102" y="51"/>
                </a:lnTo>
                <a:lnTo>
                  <a:pt x="102" y="51"/>
                </a:lnTo>
                <a:lnTo>
                  <a:pt x="102" y="51"/>
                </a:lnTo>
                <a:lnTo>
                  <a:pt x="99" y="51"/>
                </a:lnTo>
                <a:lnTo>
                  <a:pt x="99" y="53"/>
                </a:lnTo>
                <a:lnTo>
                  <a:pt x="96" y="53"/>
                </a:lnTo>
                <a:lnTo>
                  <a:pt x="96" y="53"/>
                </a:lnTo>
                <a:lnTo>
                  <a:pt x="96" y="55"/>
                </a:lnTo>
                <a:lnTo>
                  <a:pt x="96" y="55"/>
                </a:lnTo>
                <a:lnTo>
                  <a:pt x="93" y="57"/>
                </a:lnTo>
                <a:lnTo>
                  <a:pt x="93" y="57"/>
                </a:lnTo>
                <a:lnTo>
                  <a:pt x="93" y="57"/>
                </a:lnTo>
                <a:lnTo>
                  <a:pt x="90" y="57"/>
                </a:lnTo>
                <a:lnTo>
                  <a:pt x="90" y="59"/>
                </a:lnTo>
                <a:lnTo>
                  <a:pt x="90" y="59"/>
                </a:lnTo>
                <a:lnTo>
                  <a:pt x="87" y="59"/>
                </a:lnTo>
                <a:lnTo>
                  <a:pt x="87" y="60"/>
                </a:lnTo>
                <a:lnTo>
                  <a:pt x="85" y="60"/>
                </a:lnTo>
                <a:lnTo>
                  <a:pt x="85" y="60"/>
                </a:lnTo>
                <a:lnTo>
                  <a:pt x="85" y="60"/>
                </a:lnTo>
                <a:lnTo>
                  <a:pt x="82" y="60"/>
                </a:lnTo>
                <a:lnTo>
                  <a:pt x="82" y="62"/>
                </a:lnTo>
                <a:lnTo>
                  <a:pt x="82" y="62"/>
                </a:lnTo>
                <a:lnTo>
                  <a:pt x="79" y="62"/>
                </a:lnTo>
                <a:lnTo>
                  <a:pt x="79" y="62"/>
                </a:lnTo>
                <a:lnTo>
                  <a:pt x="76" y="64"/>
                </a:lnTo>
                <a:lnTo>
                  <a:pt x="76" y="64"/>
                </a:lnTo>
                <a:lnTo>
                  <a:pt x="73" y="64"/>
                </a:lnTo>
                <a:lnTo>
                  <a:pt x="73" y="64"/>
                </a:lnTo>
                <a:lnTo>
                  <a:pt x="71" y="64"/>
                </a:lnTo>
                <a:lnTo>
                  <a:pt x="71" y="64"/>
                </a:lnTo>
                <a:lnTo>
                  <a:pt x="71" y="64"/>
                </a:lnTo>
                <a:lnTo>
                  <a:pt x="68" y="64"/>
                </a:lnTo>
                <a:lnTo>
                  <a:pt x="65" y="66"/>
                </a:lnTo>
                <a:lnTo>
                  <a:pt x="65" y="66"/>
                </a:lnTo>
                <a:lnTo>
                  <a:pt x="65" y="66"/>
                </a:lnTo>
                <a:lnTo>
                  <a:pt x="62" y="66"/>
                </a:lnTo>
                <a:lnTo>
                  <a:pt x="62" y="66"/>
                </a:lnTo>
                <a:lnTo>
                  <a:pt x="62" y="66"/>
                </a:lnTo>
                <a:lnTo>
                  <a:pt x="59" y="66"/>
                </a:lnTo>
                <a:lnTo>
                  <a:pt x="56" y="66"/>
                </a:lnTo>
                <a:lnTo>
                  <a:pt x="56" y="66"/>
                </a:lnTo>
                <a:lnTo>
                  <a:pt x="56" y="66"/>
                </a:lnTo>
                <a:lnTo>
                  <a:pt x="54" y="66"/>
                </a:lnTo>
                <a:lnTo>
                  <a:pt x="51" y="66"/>
                </a:lnTo>
                <a:lnTo>
                  <a:pt x="51" y="66"/>
                </a:lnTo>
                <a:lnTo>
                  <a:pt x="51" y="66"/>
                </a:lnTo>
                <a:lnTo>
                  <a:pt x="48" y="66"/>
                </a:lnTo>
                <a:lnTo>
                  <a:pt x="45" y="66"/>
                </a:lnTo>
                <a:lnTo>
                  <a:pt x="45" y="66"/>
                </a:lnTo>
                <a:lnTo>
                  <a:pt x="45" y="66"/>
                </a:lnTo>
                <a:lnTo>
                  <a:pt x="42" y="64"/>
                </a:lnTo>
                <a:lnTo>
                  <a:pt x="40" y="64"/>
                </a:lnTo>
                <a:lnTo>
                  <a:pt x="40" y="64"/>
                </a:lnTo>
                <a:lnTo>
                  <a:pt x="40" y="64"/>
                </a:lnTo>
                <a:lnTo>
                  <a:pt x="37" y="64"/>
                </a:lnTo>
                <a:lnTo>
                  <a:pt x="37" y="64"/>
                </a:lnTo>
                <a:lnTo>
                  <a:pt x="34" y="64"/>
                </a:lnTo>
                <a:lnTo>
                  <a:pt x="34" y="64"/>
                </a:lnTo>
                <a:lnTo>
                  <a:pt x="34" y="62"/>
                </a:lnTo>
                <a:lnTo>
                  <a:pt x="31" y="62"/>
                </a:lnTo>
                <a:lnTo>
                  <a:pt x="28" y="62"/>
                </a:lnTo>
                <a:lnTo>
                  <a:pt x="28" y="62"/>
                </a:lnTo>
                <a:lnTo>
                  <a:pt x="28" y="60"/>
                </a:lnTo>
                <a:lnTo>
                  <a:pt x="25" y="60"/>
                </a:lnTo>
                <a:lnTo>
                  <a:pt x="25" y="60"/>
                </a:lnTo>
                <a:lnTo>
                  <a:pt x="25" y="60"/>
                </a:lnTo>
                <a:lnTo>
                  <a:pt x="23" y="60"/>
                </a:lnTo>
                <a:lnTo>
                  <a:pt x="23" y="59"/>
                </a:lnTo>
                <a:lnTo>
                  <a:pt x="20" y="59"/>
                </a:lnTo>
                <a:lnTo>
                  <a:pt x="20" y="59"/>
                </a:lnTo>
                <a:lnTo>
                  <a:pt x="20" y="57"/>
                </a:lnTo>
                <a:lnTo>
                  <a:pt x="17" y="57"/>
                </a:lnTo>
                <a:lnTo>
                  <a:pt x="17" y="57"/>
                </a:lnTo>
                <a:lnTo>
                  <a:pt x="17" y="57"/>
                </a:lnTo>
                <a:lnTo>
                  <a:pt x="17" y="55"/>
                </a:lnTo>
                <a:lnTo>
                  <a:pt x="14" y="55"/>
                </a:lnTo>
                <a:lnTo>
                  <a:pt x="14" y="53"/>
                </a:lnTo>
                <a:lnTo>
                  <a:pt x="14" y="53"/>
                </a:lnTo>
                <a:lnTo>
                  <a:pt x="11" y="53"/>
                </a:lnTo>
                <a:lnTo>
                  <a:pt x="11" y="51"/>
                </a:lnTo>
                <a:lnTo>
                  <a:pt x="11" y="51"/>
                </a:lnTo>
                <a:lnTo>
                  <a:pt x="11" y="51"/>
                </a:lnTo>
                <a:lnTo>
                  <a:pt x="9" y="51"/>
                </a:lnTo>
                <a:lnTo>
                  <a:pt x="9" y="49"/>
                </a:lnTo>
                <a:lnTo>
                  <a:pt x="9" y="49"/>
                </a:lnTo>
                <a:lnTo>
                  <a:pt x="9" y="49"/>
                </a:lnTo>
                <a:lnTo>
                  <a:pt x="6" y="48"/>
                </a:lnTo>
                <a:lnTo>
                  <a:pt x="6" y="46"/>
                </a:lnTo>
                <a:lnTo>
                  <a:pt x="6" y="46"/>
                </a:lnTo>
                <a:lnTo>
                  <a:pt x="6" y="46"/>
                </a:lnTo>
                <a:lnTo>
                  <a:pt x="6" y="44"/>
                </a:lnTo>
                <a:lnTo>
                  <a:pt x="3" y="44"/>
                </a:lnTo>
                <a:lnTo>
                  <a:pt x="3" y="42"/>
                </a:lnTo>
                <a:lnTo>
                  <a:pt x="3" y="42"/>
                </a:lnTo>
                <a:lnTo>
                  <a:pt x="3" y="42"/>
                </a:lnTo>
                <a:lnTo>
                  <a:pt x="3" y="40"/>
                </a:lnTo>
                <a:lnTo>
                  <a:pt x="3" y="40"/>
                </a:lnTo>
                <a:lnTo>
                  <a:pt x="3" y="40"/>
                </a:lnTo>
                <a:lnTo>
                  <a:pt x="3" y="38"/>
                </a:lnTo>
                <a:lnTo>
                  <a:pt x="3" y="37"/>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0" name="Freeform 274"/>
          <p:cNvSpPr/>
          <p:nvPr/>
        </p:nvSpPr>
        <p:spPr bwMode="auto">
          <a:xfrm>
            <a:off x="4336653" y="2681691"/>
            <a:ext cx="144102" cy="98496"/>
          </a:xfrm>
          <a:custGeom>
            <a:avLst/>
            <a:gdLst/>
            <a:ahLst/>
            <a:cxnLst>
              <a:cxn ang="0">
                <a:pos x="0" y="29"/>
              </a:cxn>
              <a:cxn ang="0">
                <a:pos x="0" y="24"/>
              </a:cxn>
              <a:cxn ang="0">
                <a:pos x="3" y="20"/>
              </a:cxn>
              <a:cxn ang="0">
                <a:pos x="6" y="17"/>
              </a:cxn>
              <a:cxn ang="0">
                <a:pos x="9" y="15"/>
              </a:cxn>
              <a:cxn ang="0">
                <a:pos x="15" y="11"/>
              </a:cxn>
              <a:cxn ang="0">
                <a:pos x="17" y="7"/>
              </a:cxn>
              <a:cxn ang="0">
                <a:pos x="23" y="6"/>
              </a:cxn>
              <a:cxn ang="0">
                <a:pos x="29" y="4"/>
              </a:cxn>
              <a:cxn ang="0">
                <a:pos x="34" y="2"/>
              </a:cxn>
              <a:cxn ang="0">
                <a:pos x="40" y="0"/>
              </a:cxn>
              <a:cxn ang="0">
                <a:pos x="48" y="0"/>
              </a:cxn>
              <a:cxn ang="0">
                <a:pos x="54" y="0"/>
              </a:cxn>
              <a:cxn ang="0">
                <a:pos x="62" y="0"/>
              </a:cxn>
              <a:cxn ang="0">
                <a:pos x="68" y="0"/>
              </a:cxn>
              <a:cxn ang="0">
                <a:pos x="74" y="2"/>
              </a:cxn>
              <a:cxn ang="0">
                <a:pos x="79" y="4"/>
              </a:cxn>
              <a:cxn ang="0">
                <a:pos x="85" y="6"/>
              </a:cxn>
              <a:cxn ang="0">
                <a:pos x="91" y="9"/>
              </a:cxn>
              <a:cxn ang="0">
                <a:pos x="96" y="11"/>
              </a:cxn>
              <a:cxn ang="0">
                <a:pos x="99" y="15"/>
              </a:cxn>
              <a:cxn ang="0">
                <a:pos x="102" y="18"/>
              </a:cxn>
              <a:cxn ang="0">
                <a:pos x="105" y="22"/>
              </a:cxn>
              <a:cxn ang="0">
                <a:pos x="108" y="26"/>
              </a:cxn>
              <a:cxn ang="0">
                <a:pos x="108" y="29"/>
              </a:cxn>
              <a:cxn ang="0">
                <a:pos x="108" y="33"/>
              </a:cxn>
              <a:cxn ang="0">
                <a:pos x="108" y="39"/>
              </a:cxn>
              <a:cxn ang="0">
                <a:pos x="105" y="42"/>
              </a:cxn>
              <a:cxn ang="0">
                <a:pos x="105" y="46"/>
              </a:cxn>
              <a:cxn ang="0">
                <a:pos x="102" y="50"/>
              </a:cxn>
              <a:cxn ang="0">
                <a:pos x="96" y="53"/>
              </a:cxn>
              <a:cxn ang="0">
                <a:pos x="93" y="55"/>
              </a:cxn>
              <a:cxn ang="0">
                <a:pos x="88" y="57"/>
              </a:cxn>
              <a:cxn ang="0">
                <a:pos x="82" y="61"/>
              </a:cxn>
              <a:cxn ang="0">
                <a:pos x="77" y="62"/>
              </a:cxn>
              <a:cxn ang="0">
                <a:pos x="71" y="64"/>
              </a:cxn>
              <a:cxn ang="0">
                <a:pos x="65" y="64"/>
              </a:cxn>
              <a:cxn ang="0">
                <a:pos x="57" y="66"/>
              </a:cxn>
              <a:cxn ang="0">
                <a:pos x="51" y="66"/>
              </a:cxn>
              <a:cxn ang="0">
                <a:pos x="43" y="64"/>
              </a:cxn>
              <a:cxn ang="0">
                <a:pos x="37" y="64"/>
              </a:cxn>
              <a:cxn ang="0">
                <a:pos x="31" y="62"/>
              </a:cxn>
              <a:cxn ang="0">
                <a:pos x="26" y="61"/>
              </a:cxn>
              <a:cxn ang="0">
                <a:pos x="20" y="57"/>
              </a:cxn>
              <a:cxn ang="0">
                <a:pos x="15" y="55"/>
              </a:cxn>
              <a:cxn ang="0">
                <a:pos x="12" y="53"/>
              </a:cxn>
              <a:cxn ang="0">
                <a:pos x="6" y="50"/>
              </a:cxn>
              <a:cxn ang="0">
                <a:pos x="3" y="46"/>
              </a:cxn>
              <a:cxn ang="0">
                <a:pos x="3" y="42"/>
              </a:cxn>
              <a:cxn ang="0">
                <a:pos x="0" y="39"/>
              </a:cxn>
              <a:cxn ang="0">
                <a:pos x="0" y="33"/>
              </a:cxn>
            </a:cxnLst>
            <a:rect l="0" t="0" r="r" b="b"/>
            <a:pathLst>
              <a:path w="108" h="66">
                <a:moveTo>
                  <a:pt x="0" y="33"/>
                </a:moveTo>
                <a:lnTo>
                  <a:pt x="0" y="31"/>
                </a:lnTo>
                <a:lnTo>
                  <a:pt x="0" y="29"/>
                </a:lnTo>
                <a:lnTo>
                  <a:pt x="0" y="29"/>
                </a:lnTo>
                <a:lnTo>
                  <a:pt x="0" y="29"/>
                </a:lnTo>
                <a:lnTo>
                  <a:pt x="0" y="28"/>
                </a:lnTo>
                <a:lnTo>
                  <a:pt x="0" y="28"/>
                </a:lnTo>
                <a:lnTo>
                  <a:pt x="0" y="26"/>
                </a:lnTo>
                <a:lnTo>
                  <a:pt x="0" y="26"/>
                </a:lnTo>
                <a:lnTo>
                  <a:pt x="0" y="24"/>
                </a:lnTo>
                <a:lnTo>
                  <a:pt x="0" y="24"/>
                </a:lnTo>
                <a:lnTo>
                  <a:pt x="3" y="22"/>
                </a:lnTo>
                <a:lnTo>
                  <a:pt x="3" y="22"/>
                </a:lnTo>
                <a:lnTo>
                  <a:pt x="3" y="22"/>
                </a:lnTo>
                <a:lnTo>
                  <a:pt x="3" y="20"/>
                </a:lnTo>
                <a:lnTo>
                  <a:pt x="3" y="20"/>
                </a:lnTo>
                <a:lnTo>
                  <a:pt x="3" y="20"/>
                </a:lnTo>
                <a:lnTo>
                  <a:pt x="3" y="18"/>
                </a:lnTo>
                <a:lnTo>
                  <a:pt x="6" y="18"/>
                </a:lnTo>
                <a:lnTo>
                  <a:pt x="6" y="17"/>
                </a:lnTo>
                <a:lnTo>
                  <a:pt x="6" y="17"/>
                </a:lnTo>
                <a:lnTo>
                  <a:pt x="6" y="17"/>
                </a:lnTo>
                <a:lnTo>
                  <a:pt x="9" y="15"/>
                </a:lnTo>
                <a:lnTo>
                  <a:pt x="9" y="15"/>
                </a:lnTo>
                <a:lnTo>
                  <a:pt x="9" y="15"/>
                </a:lnTo>
                <a:lnTo>
                  <a:pt x="9" y="13"/>
                </a:lnTo>
                <a:lnTo>
                  <a:pt x="12" y="13"/>
                </a:lnTo>
                <a:lnTo>
                  <a:pt x="12" y="11"/>
                </a:lnTo>
                <a:lnTo>
                  <a:pt x="12" y="11"/>
                </a:lnTo>
                <a:lnTo>
                  <a:pt x="15" y="11"/>
                </a:lnTo>
                <a:lnTo>
                  <a:pt x="15" y="9"/>
                </a:lnTo>
                <a:lnTo>
                  <a:pt x="15" y="9"/>
                </a:lnTo>
                <a:lnTo>
                  <a:pt x="15" y="9"/>
                </a:lnTo>
                <a:lnTo>
                  <a:pt x="17" y="9"/>
                </a:lnTo>
                <a:lnTo>
                  <a:pt x="17" y="7"/>
                </a:lnTo>
                <a:lnTo>
                  <a:pt x="20" y="7"/>
                </a:lnTo>
                <a:lnTo>
                  <a:pt x="20" y="7"/>
                </a:lnTo>
                <a:lnTo>
                  <a:pt x="20" y="6"/>
                </a:lnTo>
                <a:lnTo>
                  <a:pt x="23" y="6"/>
                </a:lnTo>
                <a:lnTo>
                  <a:pt x="23" y="6"/>
                </a:lnTo>
                <a:lnTo>
                  <a:pt x="23" y="6"/>
                </a:lnTo>
                <a:lnTo>
                  <a:pt x="26" y="4"/>
                </a:lnTo>
                <a:lnTo>
                  <a:pt x="26" y="4"/>
                </a:lnTo>
                <a:lnTo>
                  <a:pt x="29" y="4"/>
                </a:lnTo>
                <a:lnTo>
                  <a:pt x="29" y="4"/>
                </a:lnTo>
                <a:lnTo>
                  <a:pt x="29" y="4"/>
                </a:lnTo>
                <a:lnTo>
                  <a:pt x="31" y="2"/>
                </a:lnTo>
                <a:lnTo>
                  <a:pt x="31" y="2"/>
                </a:lnTo>
                <a:lnTo>
                  <a:pt x="31" y="2"/>
                </a:lnTo>
                <a:lnTo>
                  <a:pt x="34" y="2"/>
                </a:lnTo>
                <a:lnTo>
                  <a:pt x="37" y="2"/>
                </a:lnTo>
                <a:lnTo>
                  <a:pt x="37" y="0"/>
                </a:lnTo>
                <a:lnTo>
                  <a:pt x="37" y="0"/>
                </a:lnTo>
                <a:lnTo>
                  <a:pt x="40" y="0"/>
                </a:lnTo>
                <a:lnTo>
                  <a:pt x="40" y="0"/>
                </a:lnTo>
                <a:lnTo>
                  <a:pt x="43" y="0"/>
                </a:lnTo>
                <a:lnTo>
                  <a:pt x="43" y="0"/>
                </a:lnTo>
                <a:lnTo>
                  <a:pt x="46" y="0"/>
                </a:lnTo>
                <a:lnTo>
                  <a:pt x="46" y="0"/>
                </a:lnTo>
                <a:lnTo>
                  <a:pt x="48" y="0"/>
                </a:lnTo>
                <a:lnTo>
                  <a:pt x="48" y="0"/>
                </a:lnTo>
                <a:lnTo>
                  <a:pt x="51" y="0"/>
                </a:lnTo>
                <a:lnTo>
                  <a:pt x="51" y="0"/>
                </a:lnTo>
                <a:lnTo>
                  <a:pt x="54" y="0"/>
                </a:lnTo>
                <a:lnTo>
                  <a:pt x="54" y="0"/>
                </a:lnTo>
                <a:lnTo>
                  <a:pt x="57" y="0"/>
                </a:lnTo>
                <a:lnTo>
                  <a:pt x="57" y="0"/>
                </a:lnTo>
                <a:lnTo>
                  <a:pt x="60" y="0"/>
                </a:lnTo>
                <a:lnTo>
                  <a:pt x="60" y="0"/>
                </a:lnTo>
                <a:lnTo>
                  <a:pt x="62" y="0"/>
                </a:lnTo>
                <a:lnTo>
                  <a:pt x="62" y="0"/>
                </a:lnTo>
                <a:lnTo>
                  <a:pt x="65" y="0"/>
                </a:lnTo>
                <a:lnTo>
                  <a:pt x="65" y="0"/>
                </a:lnTo>
                <a:lnTo>
                  <a:pt x="65" y="0"/>
                </a:lnTo>
                <a:lnTo>
                  <a:pt x="68" y="0"/>
                </a:lnTo>
                <a:lnTo>
                  <a:pt x="71" y="0"/>
                </a:lnTo>
                <a:lnTo>
                  <a:pt x="71" y="0"/>
                </a:lnTo>
                <a:lnTo>
                  <a:pt x="71" y="2"/>
                </a:lnTo>
                <a:lnTo>
                  <a:pt x="74" y="2"/>
                </a:lnTo>
                <a:lnTo>
                  <a:pt x="74" y="2"/>
                </a:lnTo>
                <a:lnTo>
                  <a:pt x="74" y="2"/>
                </a:lnTo>
                <a:lnTo>
                  <a:pt x="77" y="2"/>
                </a:lnTo>
                <a:lnTo>
                  <a:pt x="79" y="4"/>
                </a:lnTo>
                <a:lnTo>
                  <a:pt x="79" y="4"/>
                </a:lnTo>
                <a:lnTo>
                  <a:pt x="79" y="4"/>
                </a:lnTo>
                <a:lnTo>
                  <a:pt x="82" y="4"/>
                </a:lnTo>
                <a:lnTo>
                  <a:pt x="82" y="4"/>
                </a:lnTo>
                <a:lnTo>
                  <a:pt x="85" y="6"/>
                </a:lnTo>
                <a:lnTo>
                  <a:pt x="85" y="6"/>
                </a:lnTo>
                <a:lnTo>
                  <a:pt x="85" y="6"/>
                </a:lnTo>
                <a:lnTo>
                  <a:pt x="88" y="6"/>
                </a:lnTo>
                <a:lnTo>
                  <a:pt x="88" y="7"/>
                </a:lnTo>
                <a:lnTo>
                  <a:pt x="88" y="7"/>
                </a:lnTo>
                <a:lnTo>
                  <a:pt x="91" y="7"/>
                </a:lnTo>
                <a:lnTo>
                  <a:pt x="91" y="9"/>
                </a:lnTo>
                <a:lnTo>
                  <a:pt x="93" y="9"/>
                </a:lnTo>
                <a:lnTo>
                  <a:pt x="93" y="9"/>
                </a:lnTo>
                <a:lnTo>
                  <a:pt x="93" y="9"/>
                </a:lnTo>
                <a:lnTo>
                  <a:pt x="93" y="11"/>
                </a:lnTo>
                <a:lnTo>
                  <a:pt x="96" y="11"/>
                </a:lnTo>
                <a:lnTo>
                  <a:pt x="96" y="11"/>
                </a:lnTo>
                <a:lnTo>
                  <a:pt x="96" y="13"/>
                </a:lnTo>
                <a:lnTo>
                  <a:pt x="99" y="13"/>
                </a:lnTo>
                <a:lnTo>
                  <a:pt x="99" y="15"/>
                </a:lnTo>
                <a:lnTo>
                  <a:pt x="99" y="15"/>
                </a:lnTo>
                <a:lnTo>
                  <a:pt x="99" y="15"/>
                </a:lnTo>
                <a:lnTo>
                  <a:pt x="102" y="17"/>
                </a:lnTo>
                <a:lnTo>
                  <a:pt x="102" y="17"/>
                </a:lnTo>
                <a:lnTo>
                  <a:pt x="102" y="17"/>
                </a:lnTo>
                <a:lnTo>
                  <a:pt x="102" y="18"/>
                </a:lnTo>
                <a:lnTo>
                  <a:pt x="102" y="18"/>
                </a:lnTo>
                <a:lnTo>
                  <a:pt x="105" y="20"/>
                </a:lnTo>
                <a:lnTo>
                  <a:pt x="105" y="20"/>
                </a:lnTo>
                <a:lnTo>
                  <a:pt x="105" y="20"/>
                </a:lnTo>
                <a:lnTo>
                  <a:pt x="105" y="22"/>
                </a:lnTo>
                <a:lnTo>
                  <a:pt x="105" y="22"/>
                </a:lnTo>
                <a:lnTo>
                  <a:pt x="105" y="22"/>
                </a:lnTo>
                <a:lnTo>
                  <a:pt x="108" y="24"/>
                </a:lnTo>
                <a:lnTo>
                  <a:pt x="108" y="24"/>
                </a:lnTo>
                <a:lnTo>
                  <a:pt x="108" y="26"/>
                </a:lnTo>
                <a:lnTo>
                  <a:pt x="108" y="26"/>
                </a:lnTo>
                <a:lnTo>
                  <a:pt x="108" y="28"/>
                </a:lnTo>
                <a:lnTo>
                  <a:pt x="108" y="28"/>
                </a:lnTo>
                <a:lnTo>
                  <a:pt x="108" y="29"/>
                </a:lnTo>
                <a:lnTo>
                  <a:pt x="108" y="29"/>
                </a:lnTo>
                <a:lnTo>
                  <a:pt x="108" y="29"/>
                </a:lnTo>
                <a:lnTo>
                  <a:pt x="108" y="31"/>
                </a:lnTo>
                <a:lnTo>
                  <a:pt x="108" y="33"/>
                </a:lnTo>
                <a:lnTo>
                  <a:pt x="108" y="33"/>
                </a:lnTo>
                <a:lnTo>
                  <a:pt x="108" y="33"/>
                </a:lnTo>
                <a:lnTo>
                  <a:pt x="108" y="35"/>
                </a:lnTo>
                <a:lnTo>
                  <a:pt x="108" y="35"/>
                </a:lnTo>
                <a:lnTo>
                  <a:pt x="108" y="35"/>
                </a:lnTo>
                <a:lnTo>
                  <a:pt x="108" y="37"/>
                </a:lnTo>
                <a:lnTo>
                  <a:pt x="108" y="39"/>
                </a:lnTo>
                <a:lnTo>
                  <a:pt x="108" y="39"/>
                </a:lnTo>
                <a:lnTo>
                  <a:pt x="108" y="39"/>
                </a:lnTo>
                <a:lnTo>
                  <a:pt x="108" y="40"/>
                </a:lnTo>
                <a:lnTo>
                  <a:pt x="108" y="40"/>
                </a:lnTo>
                <a:lnTo>
                  <a:pt x="105" y="42"/>
                </a:lnTo>
                <a:lnTo>
                  <a:pt x="105" y="42"/>
                </a:lnTo>
                <a:lnTo>
                  <a:pt x="105" y="42"/>
                </a:lnTo>
                <a:lnTo>
                  <a:pt x="105" y="44"/>
                </a:lnTo>
                <a:lnTo>
                  <a:pt x="105" y="46"/>
                </a:lnTo>
                <a:lnTo>
                  <a:pt x="105" y="46"/>
                </a:lnTo>
                <a:lnTo>
                  <a:pt x="102" y="46"/>
                </a:lnTo>
                <a:lnTo>
                  <a:pt x="102" y="48"/>
                </a:lnTo>
                <a:lnTo>
                  <a:pt x="102" y="48"/>
                </a:lnTo>
                <a:lnTo>
                  <a:pt x="102" y="48"/>
                </a:lnTo>
                <a:lnTo>
                  <a:pt x="102" y="50"/>
                </a:lnTo>
                <a:lnTo>
                  <a:pt x="99" y="50"/>
                </a:lnTo>
                <a:lnTo>
                  <a:pt x="99" y="51"/>
                </a:lnTo>
                <a:lnTo>
                  <a:pt x="99" y="51"/>
                </a:lnTo>
                <a:lnTo>
                  <a:pt x="99" y="51"/>
                </a:lnTo>
                <a:lnTo>
                  <a:pt x="96" y="53"/>
                </a:lnTo>
                <a:lnTo>
                  <a:pt x="96" y="53"/>
                </a:lnTo>
                <a:lnTo>
                  <a:pt x="96" y="53"/>
                </a:lnTo>
                <a:lnTo>
                  <a:pt x="93" y="53"/>
                </a:lnTo>
                <a:lnTo>
                  <a:pt x="93" y="55"/>
                </a:lnTo>
                <a:lnTo>
                  <a:pt x="93" y="55"/>
                </a:lnTo>
                <a:lnTo>
                  <a:pt x="93" y="55"/>
                </a:lnTo>
                <a:lnTo>
                  <a:pt x="91" y="57"/>
                </a:lnTo>
                <a:lnTo>
                  <a:pt x="91" y="57"/>
                </a:lnTo>
                <a:lnTo>
                  <a:pt x="88" y="57"/>
                </a:lnTo>
                <a:lnTo>
                  <a:pt x="88" y="57"/>
                </a:lnTo>
                <a:lnTo>
                  <a:pt x="88" y="59"/>
                </a:lnTo>
                <a:lnTo>
                  <a:pt x="85" y="59"/>
                </a:lnTo>
                <a:lnTo>
                  <a:pt x="85" y="59"/>
                </a:lnTo>
                <a:lnTo>
                  <a:pt x="85" y="59"/>
                </a:lnTo>
                <a:lnTo>
                  <a:pt x="82" y="61"/>
                </a:lnTo>
                <a:lnTo>
                  <a:pt x="82" y="61"/>
                </a:lnTo>
                <a:lnTo>
                  <a:pt x="79" y="61"/>
                </a:lnTo>
                <a:lnTo>
                  <a:pt x="79" y="61"/>
                </a:lnTo>
                <a:lnTo>
                  <a:pt x="79" y="62"/>
                </a:lnTo>
                <a:lnTo>
                  <a:pt x="77" y="62"/>
                </a:lnTo>
                <a:lnTo>
                  <a:pt x="74" y="62"/>
                </a:lnTo>
                <a:lnTo>
                  <a:pt x="74" y="62"/>
                </a:lnTo>
                <a:lnTo>
                  <a:pt x="74" y="62"/>
                </a:lnTo>
                <a:lnTo>
                  <a:pt x="71" y="64"/>
                </a:lnTo>
                <a:lnTo>
                  <a:pt x="71" y="64"/>
                </a:lnTo>
                <a:lnTo>
                  <a:pt x="71" y="64"/>
                </a:lnTo>
                <a:lnTo>
                  <a:pt x="68" y="64"/>
                </a:lnTo>
                <a:lnTo>
                  <a:pt x="65" y="64"/>
                </a:lnTo>
                <a:lnTo>
                  <a:pt x="65" y="64"/>
                </a:lnTo>
                <a:lnTo>
                  <a:pt x="65" y="64"/>
                </a:lnTo>
                <a:lnTo>
                  <a:pt x="62" y="64"/>
                </a:lnTo>
                <a:lnTo>
                  <a:pt x="62" y="64"/>
                </a:lnTo>
                <a:lnTo>
                  <a:pt x="60" y="64"/>
                </a:lnTo>
                <a:lnTo>
                  <a:pt x="60" y="64"/>
                </a:lnTo>
                <a:lnTo>
                  <a:pt x="57" y="66"/>
                </a:lnTo>
                <a:lnTo>
                  <a:pt x="57" y="66"/>
                </a:lnTo>
                <a:lnTo>
                  <a:pt x="54" y="66"/>
                </a:lnTo>
                <a:lnTo>
                  <a:pt x="54" y="66"/>
                </a:lnTo>
                <a:lnTo>
                  <a:pt x="51" y="66"/>
                </a:lnTo>
                <a:lnTo>
                  <a:pt x="51" y="66"/>
                </a:lnTo>
                <a:lnTo>
                  <a:pt x="48" y="64"/>
                </a:lnTo>
                <a:lnTo>
                  <a:pt x="48" y="64"/>
                </a:lnTo>
                <a:lnTo>
                  <a:pt x="46" y="64"/>
                </a:lnTo>
                <a:lnTo>
                  <a:pt x="46" y="64"/>
                </a:lnTo>
                <a:lnTo>
                  <a:pt x="43" y="64"/>
                </a:lnTo>
                <a:lnTo>
                  <a:pt x="43" y="64"/>
                </a:lnTo>
                <a:lnTo>
                  <a:pt x="40" y="64"/>
                </a:lnTo>
                <a:lnTo>
                  <a:pt x="40" y="64"/>
                </a:lnTo>
                <a:lnTo>
                  <a:pt x="37" y="64"/>
                </a:lnTo>
                <a:lnTo>
                  <a:pt x="37" y="64"/>
                </a:lnTo>
                <a:lnTo>
                  <a:pt x="37" y="64"/>
                </a:lnTo>
                <a:lnTo>
                  <a:pt x="34" y="62"/>
                </a:lnTo>
                <a:lnTo>
                  <a:pt x="31" y="62"/>
                </a:lnTo>
                <a:lnTo>
                  <a:pt x="31" y="62"/>
                </a:lnTo>
                <a:lnTo>
                  <a:pt x="31" y="62"/>
                </a:lnTo>
                <a:lnTo>
                  <a:pt x="29" y="62"/>
                </a:lnTo>
                <a:lnTo>
                  <a:pt x="29" y="61"/>
                </a:lnTo>
                <a:lnTo>
                  <a:pt x="29" y="61"/>
                </a:lnTo>
                <a:lnTo>
                  <a:pt x="26" y="61"/>
                </a:lnTo>
                <a:lnTo>
                  <a:pt x="26" y="61"/>
                </a:lnTo>
                <a:lnTo>
                  <a:pt x="23" y="59"/>
                </a:lnTo>
                <a:lnTo>
                  <a:pt x="23" y="59"/>
                </a:lnTo>
                <a:lnTo>
                  <a:pt x="23" y="59"/>
                </a:lnTo>
                <a:lnTo>
                  <a:pt x="20" y="59"/>
                </a:lnTo>
                <a:lnTo>
                  <a:pt x="20" y="57"/>
                </a:lnTo>
                <a:lnTo>
                  <a:pt x="20" y="57"/>
                </a:lnTo>
                <a:lnTo>
                  <a:pt x="17" y="57"/>
                </a:lnTo>
                <a:lnTo>
                  <a:pt x="17" y="57"/>
                </a:lnTo>
                <a:lnTo>
                  <a:pt x="15" y="55"/>
                </a:lnTo>
                <a:lnTo>
                  <a:pt x="15" y="55"/>
                </a:lnTo>
                <a:lnTo>
                  <a:pt x="15" y="55"/>
                </a:lnTo>
                <a:lnTo>
                  <a:pt x="15" y="53"/>
                </a:lnTo>
                <a:lnTo>
                  <a:pt x="12" y="53"/>
                </a:lnTo>
                <a:lnTo>
                  <a:pt x="12" y="53"/>
                </a:lnTo>
                <a:lnTo>
                  <a:pt x="12" y="53"/>
                </a:lnTo>
                <a:lnTo>
                  <a:pt x="9" y="51"/>
                </a:lnTo>
                <a:lnTo>
                  <a:pt x="9" y="51"/>
                </a:lnTo>
                <a:lnTo>
                  <a:pt x="9" y="51"/>
                </a:lnTo>
                <a:lnTo>
                  <a:pt x="9" y="50"/>
                </a:lnTo>
                <a:lnTo>
                  <a:pt x="6" y="50"/>
                </a:lnTo>
                <a:lnTo>
                  <a:pt x="6" y="48"/>
                </a:lnTo>
                <a:lnTo>
                  <a:pt x="6" y="48"/>
                </a:lnTo>
                <a:lnTo>
                  <a:pt x="6" y="48"/>
                </a:lnTo>
                <a:lnTo>
                  <a:pt x="3" y="46"/>
                </a:lnTo>
                <a:lnTo>
                  <a:pt x="3" y="46"/>
                </a:lnTo>
                <a:lnTo>
                  <a:pt x="3" y="46"/>
                </a:lnTo>
                <a:lnTo>
                  <a:pt x="3" y="44"/>
                </a:lnTo>
                <a:lnTo>
                  <a:pt x="3" y="42"/>
                </a:lnTo>
                <a:lnTo>
                  <a:pt x="3" y="42"/>
                </a:lnTo>
                <a:lnTo>
                  <a:pt x="3" y="42"/>
                </a:lnTo>
                <a:lnTo>
                  <a:pt x="0" y="40"/>
                </a:lnTo>
                <a:lnTo>
                  <a:pt x="0" y="40"/>
                </a:lnTo>
                <a:lnTo>
                  <a:pt x="0" y="39"/>
                </a:lnTo>
                <a:lnTo>
                  <a:pt x="0" y="39"/>
                </a:lnTo>
                <a:lnTo>
                  <a:pt x="0" y="39"/>
                </a:lnTo>
                <a:lnTo>
                  <a:pt x="0" y="37"/>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1" name="Freeform 275"/>
          <p:cNvSpPr/>
          <p:nvPr/>
        </p:nvSpPr>
        <p:spPr bwMode="auto">
          <a:xfrm>
            <a:off x="4325979" y="3039860"/>
            <a:ext cx="146770" cy="98496"/>
          </a:xfrm>
          <a:custGeom>
            <a:avLst/>
            <a:gdLst/>
            <a:ahLst/>
            <a:cxnLst>
              <a:cxn ang="0">
                <a:pos x="0" y="30"/>
              </a:cxn>
              <a:cxn ang="0">
                <a:pos x="3" y="26"/>
              </a:cxn>
              <a:cxn ang="0">
                <a:pos x="3" y="22"/>
              </a:cxn>
              <a:cxn ang="0">
                <a:pos x="6" y="19"/>
              </a:cxn>
              <a:cxn ang="0">
                <a:pos x="8" y="15"/>
              </a:cxn>
              <a:cxn ang="0">
                <a:pos x="14" y="11"/>
              </a:cxn>
              <a:cxn ang="0">
                <a:pos x="20" y="9"/>
              </a:cxn>
              <a:cxn ang="0">
                <a:pos x="25" y="6"/>
              </a:cxn>
              <a:cxn ang="0">
                <a:pos x="28" y="4"/>
              </a:cxn>
              <a:cxn ang="0">
                <a:pos x="34" y="2"/>
              </a:cxn>
              <a:cxn ang="0">
                <a:pos x="42" y="2"/>
              </a:cxn>
              <a:cxn ang="0">
                <a:pos x="48" y="0"/>
              </a:cxn>
              <a:cxn ang="0">
                <a:pos x="54" y="0"/>
              </a:cxn>
              <a:cxn ang="0">
                <a:pos x="62" y="0"/>
              </a:cxn>
              <a:cxn ang="0">
                <a:pos x="68" y="2"/>
              </a:cxn>
              <a:cxn ang="0">
                <a:pos x="76" y="4"/>
              </a:cxn>
              <a:cxn ang="0">
                <a:pos x="82" y="4"/>
              </a:cxn>
              <a:cxn ang="0">
                <a:pos x="87" y="8"/>
              </a:cxn>
              <a:cxn ang="0">
                <a:pos x="93" y="9"/>
              </a:cxn>
              <a:cxn ang="0">
                <a:pos x="96" y="13"/>
              </a:cxn>
              <a:cxn ang="0">
                <a:pos x="99" y="15"/>
              </a:cxn>
              <a:cxn ang="0">
                <a:pos x="104" y="19"/>
              </a:cxn>
              <a:cxn ang="0">
                <a:pos x="107" y="22"/>
              </a:cxn>
              <a:cxn ang="0">
                <a:pos x="107" y="26"/>
              </a:cxn>
              <a:cxn ang="0">
                <a:pos x="110" y="30"/>
              </a:cxn>
              <a:cxn ang="0">
                <a:pos x="110" y="35"/>
              </a:cxn>
              <a:cxn ang="0">
                <a:pos x="107" y="39"/>
              </a:cxn>
              <a:cxn ang="0">
                <a:pos x="107" y="42"/>
              </a:cxn>
              <a:cxn ang="0">
                <a:pos x="104" y="46"/>
              </a:cxn>
              <a:cxn ang="0">
                <a:pos x="101" y="50"/>
              </a:cxn>
              <a:cxn ang="0">
                <a:pos x="99" y="53"/>
              </a:cxn>
              <a:cxn ang="0">
                <a:pos x="93" y="57"/>
              </a:cxn>
              <a:cxn ang="0">
                <a:pos x="90" y="59"/>
              </a:cxn>
              <a:cxn ang="0">
                <a:pos x="85" y="61"/>
              </a:cxn>
              <a:cxn ang="0">
                <a:pos x="76" y="64"/>
              </a:cxn>
              <a:cxn ang="0">
                <a:pos x="70" y="64"/>
              </a:cxn>
              <a:cxn ang="0">
                <a:pos x="65" y="66"/>
              </a:cxn>
              <a:cxn ang="0">
                <a:pos x="59" y="66"/>
              </a:cxn>
              <a:cxn ang="0">
                <a:pos x="51" y="66"/>
              </a:cxn>
              <a:cxn ang="0">
                <a:pos x="45" y="66"/>
              </a:cxn>
              <a:cxn ang="0">
                <a:pos x="39" y="64"/>
              </a:cxn>
              <a:cxn ang="0">
                <a:pos x="31" y="64"/>
              </a:cxn>
              <a:cxn ang="0">
                <a:pos x="25" y="61"/>
              </a:cxn>
              <a:cxn ang="0">
                <a:pos x="20" y="59"/>
              </a:cxn>
              <a:cxn ang="0">
                <a:pos x="17" y="57"/>
              </a:cxn>
              <a:cxn ang="0">
                <a:pos x="11" y="53"/>
              </a:cxn>
              <a:cxn ang="0">
                <a:pos x="8" y="50"/>
              </a:cxn>
              <a:cxn ang="0">
                <a:pos x="6" y="46"/>
              </a:cxn>
              <a:cxn ang="0">
                <a:pos x="3" y="42"/>
              </a:cxn>
              <a:cxn ang="0">
                <a:pos x="0" y="39"/>
              </a:cxn>
              <a:cxn ang="0">
                <a:pos x="0" y="35"/>
              </a:cxn>
            </a:cxnLst>
            <a:rect l="0" t="0" r="r" b="b"/>
            <a:pathLst>
              <a:path w="110" h="66">
                <a:moveTo>
                  <a:pt x="0" y="33"/>
                </a:moveTo>
                <a:lnTo>
                  <a:pt x="0" y="31"/>
                </a:lnTo>
                <a:lnTo>
                  <a:pt x="0" y="31"/>
                </a:lnTo>
                <a:lnTo>
                  <a:pt x="0" y="30"/>
                </a:lnTo>
                <a:lnTo>
                  <a:pt x="0" y="30"/>
                </a:lnTo>
                <a:lnTo>
                  <a:pt x="0" y="30"/>
                </a:lnTo>
                <a:lnTo>
                  <a:pt x="0" y="28"/>
                </a:lnTo>
                <a:lnTo>
                  <a:pt x="0" y="26"/>
                </a:lnTo>
                <a:lnTo>
                  <a:pt x="0" y="26"/>
                </a:lnTo>
                <a:lnTo>
                  <a:pt x="3" y="26"/>
                </a:lnTo>
                <a:lnTo>
                  <a:pt x="3" y="24"/>
                </a:lnTo>
                <a:lnTo>
                  <a:pt x="3" y="24"/>
                </a:lnTo>
                <a:lnTo>
                  <a:pt x="3" y="24"/>
                </a:lnTo>
                <a:lnTo>
                  <a:pt x="3" y="22"/>
                </a:lnTo>
                <a:lnTo>
                  <a:pt x="3" y="22"/>
                </a:lnTo>
                <a:lnTo>
                  <a:pt x="6" y="20"/>
                </a:lnTo>
                <a:lnTo>
                  <a:pt x="6" y="20"/>
                </a:lnTo>
                <a:lnTo>
                  <a:pt x="6" y="20"/>
                </a:lnTo>
                <a:lnTo>
                  <a:pt x="6" y="19"/>
                </a:lnTo>
                <a:lnTo>
                  <a:pt x="6" y="19"/>
                </a:lnTo>
                <a:lnTo>
                  <a:pt x="6" y="19"/>
                </a:lnTo>
                <a:lnTo>
                  <a:pt x="8" y="17"/>
                </a:lnTo>
                <a:lnTo>
                  <a:pt x="8" y="17"/>
                </a:lnTo>
                <a:lnTo>
                  <a:pt x="8" y="15"/>
                </a:lnTo>
                <a:lnTo>
                  <a:pt x="8" y="15"/>
                </a:lnTo>
                <a:lnTo>
                  <a:pt x="11" y="15"/>
                </a:lnTo>
                <a:lnTo>
                  <a:pt x="11" y="13"/>
                </a:lnTo>
                <a:lnTo>
                  <a:pt x="11" y="13"/>
                </a:lnTo>
                <a:lnTo>
                  <a:pt x="11" y="13"/>
                </a:lnTo>
                <a:lnTo>
                  <a:pt x="14" y="11"/>
                </a:lnTo>
                <a:lnTo>
                  <a:pt x="14" y="11"/>
                </a:lnTo>
                <a:lnTo>
                  <a:pt x="17" y="9"/>
                </a:lnTo>
                <a:lnTo>
                  <a:pt x="17" y="9"/>
                </a:lnTo>
                <a:lnTo>
                  <a:pt x="17" y="9"/>
                </a:lnTo>
                <a:lnTo>
                  <a:pt x="20" y="9"/>
                </a:lnTo>
                <a:lnTo>
                  <a:pt x="20" y="8"/>
                </a:lnTo>
                <a:lnTo>
                  <a:pt x="20" y="8"/>
                </a:lnTo>
                <a:lnTo>
                  <a:pt x="23" y="8"/>
                </a:lnTo>
                <a:lnTo>
                  <a:pt x="23" y="8"/>
                </a:lnTo>
                <a:lnTo>
                  <a:pt x="25" y="6"/>
                </a:lnTo>
                <a:lnTo>
                  <a:pt x="25" y="6"/>
                </a:lnTo>
                <a:lnTo>
                  <a:pt x="25" y="6"/>
                </a:lnTo>
                <a:lnTo>
                  <a:pt x="28" y="6"/>
                </a:lnTo>
                <a:lnTo>
                  <a:pt x="28" y="4"/>
                </a:lnTo>
                <a:lnTo>
                  <a:pt x="28" y="4"/>
                </a:lnTo>
                <a:lnTo>
                  <a:pt x="31" y="4"/>
                </a:lnTo>
                <a:lnTo>
                  <a:pt x="31" y="4"/>
                </a:lnTo>
                <a:lnTo>
                  <a:pt x="34" y="4"/>
                </a:lnTo>
                <a:lnTo>
                  <a:pt x="34" y="4"/>
                </a:lnTo>
                <a:lnTo>
                  <a:pt x="34" y="2"/>
                </a:lnTo>
                <a:lnTo>
                  <a:pt x="37" y="2"/>
                </a:lnTo>
                <a:lnTo>
                  <a:pt x="39" y="2"/>
                </a:lnTo>
                <a:lnTo>
                  <a:pt x="39" y="2"/>
                </a:lnTo>
                <a:lnTo>
                  <a:pt x="39" y="2"/>
                </a:lnTo>
                <a:lnTo>
                  <a:pt x="42" y="2"/>
                </a:lnTo>
                <a:lnTo>
                  <a:pt x="45" y="0"/>
                </a:lnTo>
                <a:lnTo>
                  <a:pt x="45" y="0"/>
                </a:lnTo>
                <a:lnTo>
                  <a:pt x="45" y="0"/>
                </a:lnTo>
                <a:lnTo>
                  <a:pt x="48" y="0"/>
                </a:lnTo>
                <a:lnTo>
                  <a:pt x="48" y="0"/>
                </a:lnTo>
                <a:lnTo>
                  <a:pt x="48" y="0"/>
                </a:lnTo>
                <a:lnTo>
                  <a:pt x="51" y="0"/>
                </a:lnTo>
                <a:lnTo>
                  <a:pt x="54" y="0"/>
                </a:lnTo>
                <a:lnTo>
                  <a:pt x="54" y="0"/>
                </a:lnTo>
                <a:lnTo>
                  <a:pt x="54" y="0"/>
                </a:lnTo>
                <a:lnTo>
                  <a:pt x="56" y="0"/>
                </a:lnTo>
                <a:lnTo>
                  <a:pt x="59" y="0"/>
                </a:lnTo>
                <a:lnTo>
                  <a:pt x="59" y="0"/>
                </a:lnTo>
                <a:lnTo>
                  <a:pt x="59" y="0"/>
                </a:lnTo>
                <a:lnTo>
                  <a:pt x="62" y="0"/>
                </a:lnTo>
                <a:lnTo>
                  <a:pt x="65" y="0"/>
                </a:lnTo>
                <a:lnTo>
                  <a:pt x="65" y="0"/>
                </a:lnTo>
                <a:lnTo>
                  <a:pt x="65" y="0"/>
                </a:lnTo>
                <a:lnTo>
                  <a:pt x="68" y="2"/>
                </a:lnTo>
                <a:lnTo>
                  <a:pt x="68" y="2"/>
                </a:lnTo>
                <a:lnTo>
                  <a:pt x="70" y="2"/>
                </a:lnTo>
                <a:lnTo>
                  <a:pt x="70" y="2"/>
                </a:lnTo>
                <a:lnTo>
                  <a:pt x="73" y="2"/>
                </a:lnTo>
                <a:lnTo>
                  <a:pt x="73" y="2"/>
                </a:lnTo>
                <a:lnTo>
                  <a:pt x="76" y="4"/>
                </a:lnTo>
                <a:lnTo>
                  <a:pt x="76" y="4"/>
                </a:lnTo>
                <a:lnTo>
                  <a:pt x="76" y="4"/>
                </a:lnTo>
                <a:lnTo>
                  <a:pt x="79" y="4"/>
                </a:lnTo>
                <a:lnTo>
                  <a:pt x="82" y="4"/>
                </a:lnTo>
                <a:lnTo>
                  <a:pt x="82" y="4"/>
                </a:lnTo>
                <a:lnTo>
                  <a:pt x="82" y="6"/>
                </a:lnTo>
                <a:lnTo>
                  <a:pt x="85" y="6"/>
                </a:lnTo>
                <a:lnTo>
                  <a:pt x="85" y="6"/>
                </a:lnTo>
                <a:lnTo>
                  <a:pt x="85" y="6"/>
                </a:lnTo>
                <a:lnTo>
                  <a:pt x="87" y="8"/>
                </a:lnTo>
                <a:lnTo>
                  <a:pt x="87" y="8"/>
                </a:lnTo>
                <a:lnTo>
                  <a:pt x="90" y="8"/>
                </a:lnTo>
                <a:lnTo>
                  <a:pt x="90" y="8"/>
                </a:lnTo>
                <a:lnTo>
                  <a:pt x="90" y="9"/>
                </a:lnTo>
                <a:lnTo>
                  <a:pt x="93" y="9"/>
                </a:lnTo>
                <a:lnTo>
                  <a:pt x="93" y="9"/>
                </a:lnTo>
                <a:lnTo>
                  <a:pt x="93" y="9"/>
                </a:lnTo>
                <a:lnTo>
                  <a:pt x="93" y="11"/>
                </a:lnTo>
                <a:lnTo>
                  <a:pt x="96" y="11"/>
                </a:lnTo>
                <a:lnTo>
                  <a:pt x="96" y="13"/>
                </a:lnTo>
                <a:lnTo>
                  <a:pt x="96" y="13"/>
                </a:lnTo>
                <a:lnTo>
                  <a:pt x="99" y="13"/>
                </a:lnTo>
                <a:lnTo>
                  <a:pt x="99" y="15"/>
                </a:lnTo>
                <a:lnTo>
                  <a:pt x="99" y="15"/>
                </a:lnTo>
                <a:lnTo>
                  <a:pt x="99" y="15"/>
                </a:lnTo>
                <a:lnTo>
                  <a:pt x="101" y="17"/>
                </a:lnTo>
                <a:lnTo>
                  <a:pt x="101" y="17"/>
                </a:lnTo>
                <a:lnTo>
                  <a:pt x="101" y="19"/>
                </a:lnTo>
                <a:lnTo>
                  <a:pt x="101" y="19"/>
                </a:lnTo>
                <a:lnTo>
                  <a:pt x="104" y="19"/>
                </a:lnTo>
                <a:lnTo>
                  <a:pt x="104" y="20"/>
                </a:lnTo>
                <a:lnTo>
                  <a:pt x="104" y="20"/>
                </a:lnTo>
                <a:lnTo>
                  <a:pt x="104" y="20"/>
                </a:lnTo>
                <a:lnTo>
                  <a:pt x="104" y="22"/>
                </a:lnTo>
                <a:lnTo>
                  <a:pt x="107" y="22"/>
                </a:lnTo>
                <a:lnTo>
                  <a:pt x="107" y="24"/>
                </a:lnTo>
                <a:lnTo>
                  <a:pt x="107" y="24"/>
                </a:lnTo>
                <a:lnTo>
                  <a:pt x="107" y="24"/>
                </a:lnTo>
                <a:lnTo>
                  <a:pt x="107" y="26"/>
                </a:lnTo>
                <a:lnTo>
                  <a:pt x="107" y="26"/>
                </a:lnTo>
                <a:lnTo>
                  <a:pt x="107" y="26"/>
                </a:lnTo>
                <a:lnTo>
                  <a:pt x="107" y="28"/>
                </a:lnTo>
                <a:lnTo>
                  <a:pt x="107" y="30"/>
                </a:lnTo>
                <a:lnTo>
                  <a:pt x="110" y="30"/>
                </a:lnTo>
                <a:lnTo>
                  <a:pt x="110" y="30"/>
                </a:lnTo>
                <a:lnTo>
                  <a:pt x="110" y="31"/>
                </a:lnTo>
                <a:lnTo>
                  <a:pt x="110" y="31"/>
                </a:lnTo>
                <a:lnTo>
                  <a:pt x="110" y="33"/>
                </a:lnTo>
                <a:lnTo>
                  <a:pt x="110" y="33"/>
                </a:lnTo>
                <a:lnTo>
                  <a:pt x="110" y="35"/>
                </a:lnTo>
                <a:lnTo>
                  <a:pt x="110" y="35"/>
                </a:lnTo>
                <a:lnTo>
                  <a:pt x="110" y="37"/>
                </a:lnTo>
                <a:lnTo>
                  <a:pt x="110" y="37"/>
                </a:lnTo>
                <a:lnTo>
                  <a:pt x="107" y="39"/>
                </a:lnTo>
                <a:lnTo>
                  <a:pt x="107" y="39"/>
                </a:lnTo>
                <a:lnTo>
                  <a:pt x="107" y="41"/>
                </a:lnTo>
                <a:lnTo>
                  <a:pt x="107" y="41"/>
                </a:lnTo>
                <a:lnTo>
                  <a:pt x="107" y="41"/>
                </a:lnTo>
                <a:lnTo>
                  <a:pt x="107" y="42"/>
                </a:lnTo>
                <a:lnTo>
                  <a:pt x="107" y="42"/>
                </a:lnTo>
                <a:lnTo>
                  <a:pt x="107" y="42"/>
                </a:lnTo>
                <a:lnTo>
                  <a:pt x="107" y="44"/>
                </a:lnTo>
                <a:lnTo>
                  <a:pt x="104" y="46"/>
                </a:lnTo>
                <a:lnTo>
                  <a:pt x="104" y="46"/>
                </a:lnTo>
                <a:lnTo>
                  <a:pt x="104" y="46"/>
                </a:lnTo>
                <a:lnTo>
                  <a:pt x="104" y="48"/>
                </a:lnTo>
                <a:lnTo>
                  <a:pt x="104" y="48"/>
                </a:lnTo>
                <a:lnTo>
                  <a:pt x="101" y="50"/>
                </a:lnTo>
                <a:lnTo>
                  <a:pt x="101" y="50"/>
                </a:lnTo>
                <a:lnTo>
                  <a:pt x="101" y="50"/>
                </a:lnTo>
                <a:lnTo>
                  <a:pt x="101" y="52"/>
                </a:lnTo>
                <a:lnTo>
                  <a:pt x="99" y="52"/>
                </a:lnTo>
                <a:lnTo>
                  <a:pt x="99" y="52"/>
                </a:lnTo>
                <a:lnTo>
                  <a:pt x="99" y="53"/>
                </a:lnTo>
                <a:lnTo>
                  <a:pt x="99" y="53"/>
                </a:lnTo>
                <a:lnTo>
                  <a:pt x="96" y="55"/>
                </a:lnTo>
                <a:lnTo>
                  <a:pt x="96" y="55"/>
                </a:lnTo>
                <a:lnTo>
                  <a:pt x="96" y="55"/>
                </a:lnTo>
                <a:lnTo>
                  <a:pt x="93" y="55"/>
                </a:lnTo>
                <a:lnTo>
                  <a:pt x="93" y="57"/>
                </a:lnTo>
                <a:lnTo>
                  <a:pt x="93" y="57"/>
                </a:lnTo>
                <a:lnTo>
                  <a:pt x="93" y="57"/>
                </a:lnTo>
                <a:lnTo>
                  <a:pt x="90" y="59"/>
                </a:lnTo>
                <a:lnTo>
                  <a:pt x="90" y="59"/>
                </a:lnTo>
                <a:lnTo>
                  <a:pt x="90" y="59"/>
                </a:lnTo>
                <a:lnTo>
                  <a:pt x="87" y="59"/>
                </a:lnTo>
                <a:lnTo>
                  <a:pt x="87" y="61"/>
                </a:lnTo>
                <a:lnTo>
                  <a:pt x="85" y="61"/>
                </a:lnTo>
                <a:lnTo>
                  <a:pt x="85" y="61"/>
                </a:lnTo>
                <a:lnTo>
                  <a:pt x="85" y="61"/>
                </a:lnTo>
                <a:lnTo>
                  <a:pt x="82" y="63"/>
                </a:lnTo>
                <a:lnTo>
                  <a:pt x="82" y="63"/>
                </a:lnTo>
                <a:lnTo>
                  <a:pt x="82" y="63"/>
                </a:lnTo>
                <a:lnTo>
                  <a:pt x="79" y="63"/>
                </a:lnTo>
                <a:lnTo>
                  <a:pt x="76" y="64"/>
                </a:lnTo>
                <a:lnTo>
                  <a:pt x="76" y="64"/>
                </a:lnTo>
                <a:lnTo>
                  <a:pt x="76" y="64"/>
                </a:lnTo>
                <a:lnTo>
                  <a:pt x="73" y="64"/>
                </a:lnTo>
                <a:lnTo>
                  <a:pt x="73" y="64"/>
                </a:lnTo>
                <a:lnTo>
                  <a:pt x="70" y="64"/>
                </a:lnTo>
                <a:lnTo>
                  <a:pt x="70" y="64"/>
                </a:lnTo>
                <a:lnTo>
                  <a:pt x="68" y="66"/>
                </a:lnTo>
                <a:lnTo>
                  <a:pt x="68" y="66"/>
                </a:lnTo>
                <a:lnTo>
                  <a:pt x="65" y="66"/>
                </a:lnTo>
                <a:lnTo>
                  <a:pt x="65" y="66"/>
                </a:lnTo>
                <a:lnTo>
                  <a:pt x="65" y="66"/>
                </a:lnTo>
                <a:lnTo>
                  <a:pt x="62" y="66"/>
                </a:lnTo>
                <a:lnTo>
                  <a:pt x="59" y="66"/>
                </a:lnTo>
                <a:lnTo>
                  <a:pt x="59" y="66"/>
                </a:lnTo>
                <a:lnTo>
                  <a:pt x="59" y="66"/>
                </a:lnTo>
                <a:lnTo>
                  <a:pt x="56" y="66"/>
                </a:lnTo>
                <a:lnTo>
                  <a:pt x="54" y="66"/>
                </a:lnTo>
                <a:lnTo>
                  <a:pt x="54" y="66"/>
                </a:lnTo>
                <a:lnTo>
                  <a:pt x="54" y="66"/>
                </a:lnTo>
                <a:lnTo>
                  <a:pt x="51" y="66"/>
                </a:lnTo>
                <a:lnTo>
                  <a:pt x="48" y="66"/>
                </a:lnTo>
                <a:lnTo>
                  <a:pt x="48" y="66"/>
                </a:lnTo>
                <a:lnTo>
                  <a:pt x="48" y="66"/>
                </a:lnTo>
                <a:lnTo>
                  <a:pt x="45" y="66"/>
                </a:lnTo>
                <a:lnTo>
                  <a:pt x="45" y="66"/>
                </a:lnTo>
                <a:lnTo>
                  <a:pt x="45" y="66"/>
                </a:lnTo>
                <a:lnTo>
                  <a:pt x="42" y="66"/>
                </a:lnTo>
                <a:lnTo>
                  <a:pt x="39" y="66"/>
                </a:lnTo>
                <a:lnTo>
                  <a:pt x="39" y="64"/>
                </a:lnTo>
                <a:lnTo>
                  <a:pt x="39" y="64"/>
                </a:lnTo>
                <a:lnTo>
                  <a:pt x="37" y="64"/>
                </a:lnTo>
                <a:lnTo>
                  <a:pt x="34" y="64"/>
                </a:lnTo>
                <a:lnTo>
                  <a:pt x="34" y="64"/>
                </a:lnTo>
                <a:lnTo>
                  <a:pt x="34" y="64"/>
                </a:lnTo>
                <a:lnTo>
                  <a:pt x="31" y="64"/>
                </a:lnTo>
                <a:lnTo>
                  <a:pt x="31" y="63"/>
                </a:lnTo>
                <a:lnTo>
                  <a:pt x="28" y="63"/>
                </a:lnTo>
                <a:lnTo>
                  <a:pt x="28" y="63"/>
                </a:lnTo>
                <a:lnTo>
                  <a:pt x="28" y="63"/>
                </a:lnTo>
                <a:lnTo>
                  <a:pt x="25" y="61"/>
                </a:lnTo>
                <a:lnTo>
                  <a:pt x="25" y="61"/>
                </a:lnTo>
                <a:lnTo>
                  <a:pt x="25" y="61"/>
                </a:lnTo>
                <a:lnTo>
                  <a:pt x="23" y="61"/>
                </a:lnTo>
                <a:lnTo>
                  <a:pt x="23" y="59"/>
                </a:lnTo>
                <a:lnTo>
                  <a:pt x="20" y="59"/>
                </a:lnTo>
                <a:lnTo>
                  <a:pt x="20" y="59"/>
                </a:lnTo>
                <a:lnTo>
                  <a:pt x="20" y="59"/>
                </a:lnTo>
                <a:lnTo>
                  <a:pt x="17" y="57"/>
                </a:lnTo>
                <a:lnTo>
                  <a:pt x="17" y="57"/>
                </a:lnTo>
                <a:lnTo>
                  <a:pt x="17" y="57"/>
                </a:lnTo>
                <a:lnTo>
                  <a:pt x="14" y="55"/>
                </a:lnTo>
                <a:lnTo>
                  <a:pt x="14" y="55"/>
                </a:lnTo>
                <a:lnTo>
                  <a:pt x="11" y="55"/>
                </a:lnTo>
                <a:lnTo>
                  <a:pt x="11" y="55"/>
                </a:lnTo>
                <a:lnTo>
                  <a:pt x="11" y="53"/>
                </a:lnTo>
                <a:lnTo>
                  <a:pt x="11" y="53"/>
                </a:lnTo>
                <a:lnTo>
                  <a:pt x="8" y="52"/>
                </a:lnTo>
                <a:lnTo>
                  <a:pt x="8" y="52"/>
                </a:lnTo>
                <a:lnTo>
                  <a:pt x="8" y="52"/>
                </a:lnTo>
                <a:lnTo>
                  <a:pt x="8" y="50"/>
                </a:lnTo>
                <a:lnTo>
                  <a:pt x="6" y="50"/>
                </a:lnTo>
                <a:lnTo>
                  <a:pt x="6" y="50"/>
                </a:lnTo>
                <a:lnTo>
                  <a:pt x="6" y="48"/>
                </a:lnTo>
                <a:lnTo>
                  <a:pt x="6" y="48"/>
                </a:lnTo>
                <a:lnTo>
                  <a:pt x="6" y="46"/>
                </a:lnTo>
                <a:lnTo>
                  <a:pt x="6" y="46"/>
                </a:lnTo>
                <a:lnTo>
                  <a:pt x="3" y="46"/>
                </a:lnTo>
                <a:lnTo>
                  <a:pt x="3" y="44"/>
                </a:lnTo>
                <a:lnTo>
                  <a:pt x="3" y="42"/>
                </a:lnTo>
                <a:lnTo>
                  <a:pt x="3" y="42"/>
                </a:lnTo>
                <a:lnTo>
                  <a:pt x="3" y="42"/>
                </a:lnTo>
                <a:lnTo>
                  <a:pt x="3" y="41"/>
                </a:lnTo>
                <a:lnTo>
                  <a:pt x="0" y="41"/>
                </a:lnTo>
                <a:lnTo>
                  <a:pt x="0" y="41"/>
                </a:lnTo>
                <a:lnTo>
                  <a:pt x="0" y="39"/>
                </a:lnTo>
                <a:lnTo>
                  <a:pt x="0" y="39"/>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2" name="Freeform 276"/>
          <p:cNvSpPr/>
          <p:nvPr/>
        </p:nvSpPr>
        <p:spPr bwMode="auto">
          <a:xfrm>
            <a:off x="4325979" y="2862268"/>
            <a:ext cx="146770" cy="98496"/>
          </a:xfrm>
          <a:custGeom>
            <a:avLst/>
            <a:gdLst/>
            <a:ahLst/>
            <a:cxnLst>
              <a:cxn ang="0">
                <a:pos x="0" y="29"/>
              </a:cxn>
              <a:cxn ang="0">
                <a:pos x="3" y="26"/>
              </a:cxn>
              <a:cxn ang="0">
                <a:pos x="3" y="22"/>
              </a:cxn>
              <a:cxn ang="0">
                <a:pos x="6" y="18"/>
              </a:cxn>
              <a:cxn ang="0">
                <a:pos x="8" y="15"/>
              </a:cxn>
              <a:cxn ang="0">
                <a:pos x="14" y="11"/>
              </a:cxn>
              <a:cxn ang="0">
                <a:pos x="20" y="9"/>
              </a:cxn>
              <a:cxn ang="0">
                <a:pos x="25" y="6"/>
              </a:cxn>
              <a:cxn ang="0">
                <a:pos x="28" y="4"/>
              </a:cxn>
              <a:cxn ang="0">
                <a:pos x="34" y="2"/>
              </a:cxn>
              <a:cxn ang="0">
                <a:pos x="42" y="2"/>
              </a:cxn>
              <a:cxn ang="0">
                <a:pos x="48" y="0"/>
              </a:cxn>
              <a:cxn ang="0">
                <a:pos x="54" y="0"/>
              </a:cxn>
              <a:cxn ang="0">
                <a:pos x="62" y="0"/>
              </a:cxn>
              <a:cxn ang="0">
                <a:pos x="68" y="2"/>
              </a:cxn>
              <a:cxn ang="0">
                <a:pos x="76" y="4"/>
              </a:cxn>
              <a:cxn ang="0">
                <a:pos x="82" y="4"/>
              </a:cxn>
              <a:cxn ang="0">
                <a:pos x="87" y="7"/>
              </a:cxn>
              <a:cxn ang="0">
                <a:pos x="93" y="9"/>
              </a:cxn>
              <a:cxn ang="0">
                <a:pos x="96" y="13"/>
              </a:cxn>
              <a:cxn ang="0">
                <a:pos x="99" y="15"/>
              </a:cxn>
              <a:cxn ang="0">
                <a:pos x="104" y="18"/>
              </a:cxn>
              <a:cxn ang="0">
                <a:pos x="107" y="22"/>
              </a:cxn>
              <a:cxn ang="0">
                <a:pos x="107" y="28"/>
              </a:cxn>
              <a:cxn ang="0">
                <a:pos x="110" y="29"/>
              </a:cxn>
              <a:cxn ang="0">
                <a:pos x="110" y="35"/>
              </a:cxn>
              <a:cxn ang="0">
                <a:pos x="107" y="39"/>
              </a:cxn>
              <a:cxn ang="0">
                <a:pos x="107" y="44"/>
              </a:cxn>
              <a:cxn ang="0">
                <a:pos x="104" y="46"/>
              </a:cxn>
              <a:cxn ang="0">
                <a:pos x="101" y="50"/>
              </a:cxn>
              <a:cxn ang="0">
                <a:pos x="99" y="53"/>
              </a:cxn>
              <a:cxn ang="0">
                <a:pos x="93" y="57"/>
              </a:cxn>
              <a:cxn ang="0">
                <a:pos x="90" y="59"/>
              </a:cxn>
              <a:cxn ang="0">
                <a:pos x="85" y="61"/>
              </a:cxn>
              <a:cxn ang="0">
                <a:pos x="76" y="64"/>
              </a:cxn>
              <a:cxn ang="0">
                <a:pos x="70" y="64"/>
              </a:cxn>
              <a:cxn ang="0">
                <a:pos x="65" y="66"/>
              </a:cxn>
              <a:cxn ang="0">
                <a:pos x="59" y="66"/>
              </a:cxn>
              <a:cxn ang="0">
                <a:pos x="51" y="66"/>
              </a:cxn>
              <a:cxn ang="0">
                <a:pos x="45" y="66"/>
              </a:cxn>
              <a:cxn ang="0">
                <a:pos x="39" y="64"/>
              </a:cxn>
              <a:cxn ang="0">
                <a:pos x="31" y="64"/>
              </a:cxn>
              <a:cxn ang="0">
                <a:pos x="25" y="61"/>
              </a:cxn>
              <a:cxn ang="0">
                <a:pos x="20" y="59"/>
              </a:cxn>
              <a:cxn ang="0">
                <a:pos x="17" y="57"/>
              </a:cxn>
              <a:cxn ang="0">
                <a:pos x="11" y="53"/>
              </a:cxn>
              <a:cxn ang="0">
                <a:pos x="8" y="50"/>
              </a:cxn>
              <a:cxn ang="0">
                <a:pos x="6" y="46"/>
              </a:cxn>
              <a:cxn ang="0">
                <a:pos x="3" y="44"/>
              </a:cxn>
              <a:cxn ang="0">
                <a:pos x="0" y="39"/>
              </a:cxn>
              <a:cxn ang="0">
                <a:pos x="0" y="35"/>
              </a:cxn>
            </a:cxnLst>
            <a:rect l="0" t="0" r="r" b="b"/>
            <a:pathLst>
              <a:path w="110" h="66">
                <a:moveTo>
                  <a:pt x="0" y="33"/>
                </a:moveTo>
                <a:lnTo>
                  <a:pt x="0" y="33"/>
                </a:lnTo>
                <a:lnTo>
                  <a:pt x="0" y="31"/>
                </a:lnTo>
                <a:lnTo>
                  <a:pt x="0" y="29"/>
                </a:lnTo>
                <a:lnTo>
                  <a:pt x="0" y="29"/>
                </a:lnTo>
                <a:lnTo>
                  <a:pt x="0" y="29"/>
                </a:lnTo>
                <a:lnTo>
                  <a:pt x="0" y="28"/>
                </a:lnTo>
                <a:lnTo>
                  <a:pt x="0" y="28"/>
                </a:lnTo>
                <a:lnTo>
                  <a:pt x="0" y="28"/>
                </a:lnTo>
                <a:lnTo>
                  <a:pt x="3" y="26"/>
                </a:lnTo>
                <a:lnTo>
                  <a:pt x="3" y="24"/>
                </a:lnTo>
                <a:lnTo>
                  <a:pt x="3" y="24"/>
                </a:lnTo>
                <a:lnTo>
                  <a:pt x="3" y="24"/>
                </a:lnTo>
                <a:lnTo>
                  <a:pt x="3" y="22"/>
                </a:lnTo>
                <a:lnTo>
                  <a:pt x="3" y="22"/>
                </a:lnTo>
                <a:lnTo>
                  <a:pt x="6" y="20"/>
                </a:lnTo>
                <a:lnTo>
                  <a:pt x="6" y="20"/>
                </a:lnTo>
                <a:lnTo>
                  <a:pt x="6" y="20"/>
                </a:lnTo>
                <a:lnTo>
                  <a:pt x="6" y="18"/>
                </a:lnTo>
                <a:lnTo>
                  <a:pt x="6" y="18"/>
                </a:lnTo>
                <a:lnTo>
                  <a:pt x="6" y="18"/>
                </a:lnTo>
                <a:lnTo>
                  <a:pt x="8" y="17"/>
                </a:lnTo>
                <a:lnTo>
                  <a:pt x="8" y="17"/>
                </a:lnTo>
                <a:lnTo>
                  <a:pt x="8" y="15"/>
                </a:lnTo>
                <a:lnTo>
                  <a:pt x="8" y="15"/>
                </a:lnTo>
                <a:lnTo>
                  <a:pt x="11" y="15"/>
                </a:lnTo>
                <a:lnTo>
                  <a:pt x="11" y="13"/>
                </a:lnTo>
                <a:lnTo>
                  <a:pt x="11" y="13"/>
                </a:lnTo>
                <a:lnTo>
                  <a:pt x="11" y="13"/>
                </a:lnTo>
                <a:lnTo>
                  <a:pt x="14" y="11"/>
                </a:lnTo>
                <a:lnTo>
                  <a:pt x="14" y="11"/>
                </a:lnTo>
                <a:lnTo>
                  <a:pt x="17" y="11"/>
                </a:lnTo>
                <a:lnTo>
                  <a:pt x="17" y="11"/>
                </a:lnTo>
                <a:lnTo>
                  <a:pt x="17" y="9"/>
                </a:lnTo>
                <a:lnTo>
                  <a:pt x="20" y="9"/>
                </a:lnTo>
                <a:lnTo>
                  <a:pt x="20" y="7"/>
                </a:lnTo>
                <a:lnTo>
                  <a:pt x="20" y="7"/>
                </a:lnTo>
                <a:lnTo>
                  <a:pt x="23" y="7"/>
                </a:lnTo>
                <a:lnTo>
                  <a:pt x="23" y="7"/>
                </a:lnTo>
                <a:lnTo>
                  <a:pt x="25" y="6"/>
                </a:lnTo>
                <a:lnTo>
                  <a:pt x="25" y="6"/>
                </a:lnTo>
                <a:lnTo>
                  <a:pt x="25" y="6"/>
                </a:lnTo>
                <a:lnTo>
                  <a:pt x="28" y="6"/>
                </a:lnTo>
                <a:lnTo>
                  <a:pt x="28" y="4"/>
                </a:lnTo>
                <a:lnTo>
                  <a:pt x="28" y="4"/>
                </a:lnTo>
                <a:lnTo>
                  <a:pt x="31" y="4"/>
                </a:lnTo>
                <a:lnTo>
                  <a:pt x="31" y="4"/>
                </a:lnTo>
                <a:lnTo>
                  <a:pt x="34" y="4"/>
                </a:lnTo>
                <a:lnTo>
                  <a:pt x="34" y="4"/>
                </a:lnTo>
                <a:lnTo>
                  <a:pt x="34" y="2"/>
                </a:lnTo>
                <a:lnTo>
                  <a:pt x="37" y="2"/>
                </a:lnTo>
                <a:lnTo>
                  <a:pt x="39" y="2"/>
                </a:lnTo>
                <a:lnTo>
                  <a:pt x="39" y="2"/>
                </a:lnTo>
                <a:lnTo>
                  <a:pt x="39" y="2"/>
                </a:lnTo>
                <a:lnTo>
                  <a:pt x="42" y="2"/>
                </a:lnTo>
                <a:lnTo>
                  <a:pt x="45" y="2"/>
                </a:lnTo>
                <a:lnTo>
                  <a:pt x="45" y="2"/>
                </a:lnTo>
                <a:lnTo>
                  <a:pt x="45" y="0"/>
                </a:lnTo>
                <a:lnTo>
                  <a:pt x="48" y="0"/>
                </a:lnTo>
                <a:lnTo>
                  <a:pt x="48" y="0"/>
                </a:lnTo>
                <a:lnTo>
                  <a:pt x="48" y="0"/>
                </a:lnTo>
                <a:lnTo>
                  <a:pt x="51" y="0"/>
                </a:lnTo>
                <a:lnTo>
                  <a:pt x="54" y="0"/>
                </a:lnTo>
                <a:lnTo>
                  <a:pt x="54" y="0"/>
                </a:lnTo>
                <a:lnTo>
                  <a:pt x="54" y="0"/>
                </a:lnTo>
                <a:lnTo>
                  <a:pt x="56" y="0"/>
                </a:lnTo>
                <a:lnTo>
                  <a:pt x="59" y="0"/>
                </a:lnTo>
                <a:lnTo>
                  <a:pt x="59" y="0"/>
                </a:lnTo>
                <a:lnTo>
                  <a:pt x="59" y="0"/>
                </a:lnTo>
                <a:lnTo>
                  <a:pt x="62" y="0"/>
                </a:lnTo>
                <a:lnTo>
                  <a:pt x="65" y="0"/>
                </a:lnTo>
                <a:lnTo>
                  <a:pt x="65" y="2"/>
                </a:lnTo>
                <a:lnTo>
                  <a:pt x="65" y="2"/>
                </a:lnTo>
                <a:lnTo>
                  <a:pt x="68" y="2"/>
                </a:lnTo>
                <a:lnTo>
                  <a:pt x="68" y="2"/>
                </a:lnTo>
                <a:lnTo>
                  <a:pt x="70" y="2"/>
                </a:lnTo>
                <a:lnTo>
                  <a:pt x="70" y="2"/>
                </a:lnTo>
                <a:lnTo>
                  <a:pt x="73" y="2"/>
                </a:lnTo>
                <a:lnTo>
                  <a:pt x="73" y="2"/>
                </a:lnTo>
                <a:lnTo>
                  <a:pt x="76" y="4"/>
                </a:lnTo>
                <a:lnTo>
                  <a:pt x="76" y="4"/>
                </a:lnTo>
                <a:lnTo>
                  <a:pt x="76" y="4"/>
                </a:lnTo>
                <a:lnTo>
                  <a:pt x="79" y="4"/>
                </a:lnTo>
                <a:lnTo>
                  <a:pt x="82" y="4"/>
                </a:lnTo>
                <a:lnTo>
                  <a:pt x="82" y="4"/>
                </a:lnTo>
                <a:lnTo>
                  <a:pt x="82" y="6"/>
                </a:lnTo>
                <a:lnTo>
                  <a:pt x="85" y="6"/>
                </a:lnTo>
                <a:lnTo>
                  <a:pt x="85" y="6"/>
                </a:lnTo>
                <a:lnTo>
                  <a:pt x="85" y="6"/>
                </a:lnTo>
                <a:lnTo>
                  <a:pt x="87" y="7"/>
                </a:lnTo>
                <a:lnTo>
                  <a:pt x="87" y="7"/>
                </a:lnTo>
                <a:lnTo>
                  <a:pt x="90" y="7"/>
                </a:lnTo>
                <a:lnTo>
                  <a:pt x="90" y="7"/>
                </a:lnTo>
                <a:lnTo>
                  <a:pt x="90" y="9"/>
                </a:lnTo>
                <a:lnTo>
                  <a:pt x="93" y="9"/>
                </a:lnTo>
                <a:lnTo>
                  <a:pt x="93" y="11"/>
                </a:lnTo>
                <a:lnTo>
                  <a:pt x="93" y="11"/>
                </a:lnTo>
                <a:lnTo>
                  <a:pt x="93" y="11"/>
                </a:lnTo>
                <a:lnTo>
                  <a:pt x="96" y="11"/>
                </a:lnTo>
                <a:lnTo>
                  <a:pt x="96" y="13"/>
                </a:lnTo>
                <a:lnTo>
                  <a:pt x="96" y="13"/>
                </a:lnTo>
                <a:lnTo>
                  <a:pt x="99" y="13"/>
                </a:lnTo>
                <a:lnTo>
                  <a:pt x="99" y="15"/>
                </a:lnTo>
                <a:lnTo>
                  <a:pt x="99" y="15"/>
                </a:lnTo>
                <a:lnTo>
                  <a:pt x="99" y="15"/>
                </a:lnTo>
                <a:lnTo>
                  <a:pt x="101" y="17"/>
                </a:lnTo>
                <a:lnTo>
                  <a:pt x="101" y="17"/>
                </a:lnTo>
                <a:lnTo>
                  <a:pt x="101" y="18"/>
                </a:lnTo>
                <a:lnTo>
                  <a:pt x="101" y="18"/>
                </a:lnTo>
                <a:lnTo>
                  <a:pt x="104" y="18"/>
                </a:lnTo>
                <a:lnTo>
                  <a:pt x="104" y="20"/>
                </a:lnTo>
                <a:lnTo>
                  <a:pt x="104" y="20"/>
                </a:lnTo>
                <a:lnTo>
                  <a:pt x="104" y="20"/>
                </a:lnTo>
                <a:lnTo>
                  <a:pt x="104" y="22"/>
                </a:lnTo>
                <a:lnTo>
                  <a:pt x="107" y="22"/>
                </a:lnTo>
                <a:lnTo>
                  <a:pt x="107" y="24"/>
                </a:lnTo>
                <a:lnTo>
                  <a:pt x="107" y="24"/>
                </a:lnTo>
                <a:lnTo>
                  <a:pt x="107" y="24"/>
                </a:lnTo>
                <a:lnTo>
                  <a:pt x="107" y="26"/>
                </a:lnTo>
                <a:lnTo>
                  <a:pt x="107" y="28"/>
                </a:lnTo>
                <a:lnTo>
                  <a:pt x="107" y="28"/>
                </a:lnTo>
                <a:lnTo>
                  <a:pt x="107" y="28"/>
                </a:lnTo>
                <a:lnTo>
                  <a:pt x="107" y="29"/>
                </a:lnTo>
                <a:lnTo>
                  <a:pt x="110" y="29"/>
                </a:lnTo>
                <a:lnTo>
                  <a:pt x="110" y="29"/>
                </a:lnTo>
                <a:lnTo>
                  <a:pt x="110" y="31"/>
                </a:lnTo>
                <a:lnTo>
                  <a:pt x="110" y="33"/>
                </a:lnTo>
                <a:lnTo>
                  <a:pt x="110" y="33"/>
                </a:lnTo>
                <a:lnTo>
                  <a:pt x="110" y="33"/>
                </a:lnTo>
                <a:lnTo>
                  <a:pt x="110" y="35"/>
                </a:lnTo>
                <a:lnTo>
                  <a:pt x="110" y="35"/>
                </a:lnTo>
                <a:lnTo>
                  <a:pt x="110" y="37"/>
                </a:lnTo>
                <a:lnTo>
                  <a:pt x="110" y="37"/>
                </a:lnTo>
                <a:lnTo>
                  <a:pt x="107" y="39"/>
                </a:lnTo>
                <a:lnTo>
                  <a:pt x="107" y="39"/>
                </a:lnTo>
                <a:lnTo>
                  <a:pt x="107" y="40"/>
                </a:lnTo>
                <a:lnTo>
                  <a:pt x="107" y="40"/>
                </a:lnTo>
                <a:lnTo>
                  <a:pt x="107" y="40"/>
                </a:lnTo>
                <a:lnTo>
                  <a:pt x="107" y="42"/>
                </a:lnTo>
                <a:lnTo>
                  <a:pt x="107" y="44"/>
                </a:lnTo>
                <a:lnTo>
                  <a:pt x="107" y="44"/>
                </a:lnTo>
                <a:lnTo>
                  <a:pt x="107" y="44"/>
                </a:lnTo>
                <a:lnTo>
                  <a:pt x="104" y="46"/>
                </a:lnTo>
                <a:lnTo>
                  <a:pt x="104" y="46"/>
                </a:lnTo>
                <a:lnTo>
                  <a:pt x="104" y="46"/>
                </a:lnTo>
                <a:lnTo>
                  <a:pt x="104" y="48"/>
                </a:lnTo>
                <a:lnTo>
                  <a:pt x="104" y="48"/>
                </a:lnTo>
                <a:lnTo>
                  <a:pt x="101" y="50"/>
                </a:lnTo>
                <a:lnTo>
                  <a:pt x="101" y="50"/>
                </a:lnTo>
                <a:lnTo>
                  <a:pt x="101" y="50"/>
                </a:lnTo>
                <a:lnTo>
                  <a:pt x="101" y="51"/>
                </a:lnTo>
                <a:lnTo>
                  <a:pt x="99" y="51"/>
                </a:lnTo>
                <a:lnTo>
                  <a:pt x="99" y="51"/>
                </a:lnTo>
                <a:lnTo>
                  <a:pt x="99" y="53"/>
                </a:lnTo>
                <a:lnTo>
                  <a:pt x="99" y="53"/>
                </a:lnTo>
                <a:lnTo>
                  <a:pt x="96" y="55"/>
                </a:lnTo>
                <a:lnTo>
                  <a:pt x="96" y="55"/>
                </a:lnTo>
                <a:lnTo>
                  <a:pt x="96" y="55"/>
                </a:lnTo>
                <a:lnTo>
                  <a:pt x="93" y="57"/>
                </a:lnTo>
                <a:lnTo>
                  <a:pt x="93" y="57"/>
                </a:lnTo>
                <a:lnTo>
                  <a:pt x="93" y="57"/>
                </a:lnTo>
                <a:lnTo>
                  <a:pt x="93" y="57"/>
                </a:lnTo>
                <a:lnTo>
                  <a:pt x="90" y="59"/>
                </a:lnTo>
                <a:lnTo>
                  <a:pt x="90" y="59"/>
                </a:lnTo>
                <a:lnTo>
                  <a:pt x="90" y="59"/>
                </a:lnTo>
                <a:lnTo>
                  <a:pt x="87" y="59"/>
                </a:lnTo>
                <a:lnTo>
                  <a:pt x="87" y="61"/>
                </a:lnTo>
                <a:lnTo>
                  <a:pt x="85" y="61"/>
                </a:lnTo>
                <a:lnTo>
                  <a:pt x="85" y="61"/>
                </a:lnTo>
                <a:lnTo>
                  <a:pt x="85" y="61"/>
                </a:lnTo>
                <a:lnTo>
                  <a:pt x="82" y="62"/>
                </a:lnTo>
                <a:lnTo>
                  <a:pt x="82" y="62"/>
                </a:lnTo>
                <a:lnTo>
                  <a:pt x="82" y="62"/>
                </a:lnTo>
                <a:lnTo>
                  <a:pt x="79" y="62"/>
                </a:lnTo>
                <a:lnTo>
                  <a:pt x="76" y="64"/>
                </a:lnTo>
                <a:lnTo>
                  <a:pt x="76" y="64"/>
                </a:lnTo>
                <a:lnTo>
                  <a:pt x="76" y="64"/>
                </a:lnTo>
                <a:lnTo>
                  <a:pt x="73" y="64"/>
                </a:lnTo>
                <a:lnTo>
                  <a:pt x="73" y="64"/>
                </a:lnTo>
                <a:lnTo>
                  <a:pt x="70" y="64"/>
                </a:lnTo>
                <a:lnTo>
                  <a:pt x="70" y="64"/>
                </a:lnTo>
                <a:lnTo>
                  <a:pt x="68" y="66"/>
                </a:lnTo>
                <a:lnTo>
                  <a:pt x="68" y="66"/>
                </a:lnTo>
                <a:lnTo>
                  <a:pt x="65" y="66"/>
                </a:lnTo>
                <a:lnTo>
                  <a:pt x="65" y="66"/>
                </a:lnTo>
                <a:lnTo>
                  <a:pt x="65" y="66"/>
                </a:lnTo>
                <a:lnTo>
                  <a:pt x="62" y="66"/>
                </a:lnTo>
                <a:lnTo>
                  <a:pt x="59" y="66"/>
                </a:lnTo>
                <a:lnTo>
                  <a:pt x="59" y="66"/>
                </a:lnTo>
                <a:lnTo>
                  <a:pt x="59" y="66"/>
                </a:lnTo>
                <a:lnTo>
                  <a:pt x="56" y="66"/>
                </a:lnTo>
                <a:lnTo>
                  <a:pt x="54" y="66"/>
                </a:lnTo>
                <a:lnTo>
                  <a:pt x="54" y="66"/>
                </a:lnTo>
                <a:lnTo>
                  <a:pt x="54" y="66"/>
                </a:lnTo>
                <a:lnTo>
                  <a:pt x="51" y="66"/>
                </a:lnTo>
                <a:lnTo>
                  <a:pt x="48" y="66"/>
                </a:lnTo>
                <a:lnTo>
                  <a:pt x="48" y="66"/>
                </a:lnTo>
                <a:lnTo>
                  <a:pt x="48" y="66"/>
                </a:lnTo>
                <a:lnTo>
                  <a:pt x="45" y="66"/>
                </a:lnTo>
                <a:lnTo>
                  <a:pt x="45" y="66"/>
                </a:lnTo>
                <a:lnTo>
                  <a:pt x="45" y="66"/>
                </a:lnTo>
                <a:lnTo>
                  <a:pt x="42" y="66"/>
                </a:lnTo>
                <a:lnTo>
                  <a:pt x="39" y="66"/>
                </a:lnTo>
                <a:lnTo>
                  <a:pt x="39" y="64"/>
                </a:lnTo>
                <a:lnTo>
                  <a:pt x="39" y="64"/>
                </a:lnTo>
                <a:lnTo>
                  <a:pt x="37" y="64"/>
                </a:lnTo>
                <a:lnTo>
                  <a:pt x="34" y="64"/>
                </a:lnTo>
                <a:lnTo>
                  <a:pt x="34" y="64"/>
                </a:lnTo>
                <a:lnTo>
                  <a:pt x="34" y="64"/>
                </a:lnTo>
                <a:lnTo>
                  <a:pt x="31" y="64"/>
                </a:lnTo>
                <a:lnTo>
                  <a:pt x="31" y="62"/>
                </a:lnTo>
                <a:lnTo>
                  <a:pt x="28" y="62"/>
                </a:lnTo>
                <a:lnTo>
                  <a:pt x="28" y="62"/>
                </a:lnTo>
                <a:lnTo>
                  <a:pt x="28" y="62"/>
                </a:lnTo>
                <a:lnTo>
                  <a:pt x="25" y="61"/>
                </a:lnTo>
                <a:lnTo>
                  <a:pt x="25" y="61"/>
                </a:lnTo>
                <a:lnTo>
                  <a:pt x="25" y="61"/>
                </a:lnTo>
                <a:lnTo>
                  <a:pt x="23" y="61"/>
                </a:lnTo>
                <a:lnTo>
                  <a:pt x="23" y="59"/>
                </a:lnTo>
                <a:lnTo>
                  <a:pt x="20" y="59"/>
                </a:lnTo>
                <a:lnTo>
                  <a:pt x="20" y="59"/>
                </a:lnTo>
                <a:lnTo>
                  <a:pt x="20" y="59"/>
                </a:lnTo>
                <a:lnTo>
                  <a:pt x="17" y="57"/>
                </a:lnTo>
                <a:lnTo>
                  <a:pt x="17" y="57"/>
                </a:lnTo>
                <a:lnTo>
                  <a:pt x="17" y="57"/>
                </a:lnTo>
                <a:lnTo>
                  <a:pt x="14" y="57"/>
                </a:lnTo>
                <a:lnTo>
                  <a:pt x="14" y="55"/>
                </a:lnTo>
                <a:lnTo>
                  <a:pt x="11" y="55"/>
                </a:lnTo>
                <a:lnTo>
                  <a:pt x="11" y="55"/>
                </a:lnTo>
                <a:lnTo>
                  <a:pt x="11" y="53"/>
                </a:lnTo>
                <a:lnTo>
                  <a:pt x="11" y="53"/>
                </a:lnTo>
                <a:lnTo>
                  <a:pt x="8" y="51"/>
                </a:lnTo>
                <a:lnTo>
                  <a:pt x="8" y="51"/>
                </a:lnTo>
                <a:lnTo>
                  <a:pt x="8" y="51"/>
                </a:lnTo>
                <a:lnTo>
                  <a:pt x="8" y="50"/>
                </a:lnTo>
                <a:lnTo>
                  <a:pt x="6" y="50"/>
                </a:lnTo>
                <a:lnTo>
                  <a:pt x="6" y="50"/>
                </a:lnTo>
                <a:lnTo>
                  <a:pt x="6" y="48"/>
                </a:lnTo>
                <a:lnTo>
                  <a:pt x="6" y="48"/>
                </a:lnTo>
                <a:lnTo>
                  <a:pt x="6" y="46"/>
                </a:lnTo>
                <a:lnTo>
                  <a:pt x="6" y="46"/>
                </a:lnTo>
                <a:lnTo>
                  <a:pt x="3" y="46"/>
                </a:lnTo>
                <a:lnTo>
                  <a:pt x="3" y="44"/>
                </a:lnTo>
                <a:lnTo>
                  <a:pt x="3" y="44"/>
                </a:lnTo>
                <a:lnTo>
                  <a:pt x="3" y="44"/>
                </a:lnTo>
                <a:lnTo>
                  <a:pt x="3" y="42"/>
                </a:lnTo>
                <a:lnTo>
                  <a:pt x="3" y="40"/>
                </a:lnTo>
                <a:lnTo>
                  <a:pt x="0" y="40"/>
                </a:lnTo>
                <a:lnTo>
                  <a:pt x="0" y="40"/>
                </a:lnTo>
                <a:lnTo>
                  <a:pt x="0" y="39"/>
                </a:lnTo>
                <a:lnTo>
                  <a:pt x="0" y="39"/>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3" name="Freeform 277"/>
          <p:cNvSpPr/>
          <p:nvPr/>
        </p:nvSpPr>
        <p:spPr bwMode="auto">
          <a:xfrm>
            <a:off x="4679562" y="2501114"/>
            <a:ext cx="146770" cy="98496"/>
          </a:xfrm>
          <a:custGeom>
            <a:avLst/>
            <a:gdLst/>
            <a:ahLst/>
            <a:cxnLst>
              <a:cxn ang="0">
                <a:pos x="0" y="29"/>
              </a:cxn>
              <a:cxn ang="0">
                <a:pos x="0" y="26"/>
              </a:cxn>
              <a:cxn ang="0">
                <a:pos x="3" y="22"/>
              </a:cxn>
              <a:cxn ang="0">
                <a:pos x="5" y="17"/>
              </a:cxn>
              <a:cxn ang="0">
                <a:pos x="8" y="15"/>
              </a:cxn>
              <a:cxn ang="0">
                <a:pos x="14" y="11"/>
              </a:cxn>
              <a:cxn ang="0">
                <a:pos x="20" y="7"/>
              </a:cxn>
              <a:cxn ang="0">
                <a:pos x="25" y="6"/>
              </a:cxn>
              <a:cxn ang="0">
                <a:pos x="28" y="4"/>
              </a:cxn>
              <a:cxn ang="0">
                <a:pos x="34" y="2"/>
              </a:cxn>
              <a:cxn ang="0">
                <a:pos x="42" y="0"/>
              </a:cxn>
              <a:cxn ang="0">
                <a:pos x="48" y="0"/>
              </a:cxn>
              <a:cxn ang="0">
                <a:pos x="53" y="0"/>
              </a:cxn>
              <a:cxn ang="0">
                <a:pos x="62" y="0"/>
              </a:cxn>
              <a:cxn ang="0">
                <a:pos x="67" y="2"/>
              </a:cxn>
              <a:cxn ang="0">
                <a:pos x="76" y="2"/>
              </a:cxn>
              <a:cxn ang="0">
                <a:pos x="79" y="4"/>
              </a:cxn>
              <a:cxn ang="0">
                <a:pos x="87" y="6"/>
              </a:cxn>
              <a:cxn ang="0">
                <a:pos x="90" y="9"/>
              </a:cxn>
              <a:cxn ang="0">
                <a:pos x="96" y="13"/>
              </a:cxn>
              <a:cxn ang="0">
                <a:pos x="98" y="15"/>
              </a:cxn>
              <a:cxn ang="0">
                <a:pos x="101" y="18"/>
              </a:cxn>
              <a:cxn ang="0">
                <a:pos x="104" y="22"/>
              </a:cxn>
              <a:cxn ang="0">
                <a:pos x="107" y="26"/>
              </a:cxn>
              <a:cxn ang="0">
                <a:pos x="107" y="29"/>
              </a:cxn>
              <a:cxn ang="0">
                <a:pos x="110" y="35"/>
              </a:cxn>
              <a:cxn ang="0">
                <a:pos x="107" y="39"/>
              </a:cxn>
              <a:cxn ang="0">
                <a:pos x="107" y="42"/>
              </a:cxn>
              <a:cxn ang="0">
                <a:pos x="104" y="46"/>
              </a:cxn>
              <a:cxn ang="0">
                <a:pos x="101" y="50"/>
              </a:cxn>
              <a:cxn ang="0">
                <a:pos x="98" y="53"/>
              </a:cxn>
              <a:cxn ang="0">
                <a:pos x="93" y="57"/>
              </a:cxn>
              <a:cxn ang="0">
                <a:pos x="90" y="59"/>
              </a:cxn>
              <a:cxn ang="0">
                <a:pos x="84" y="61"/>
              </a:cxn>
              <a:cxn ang="0">
                <a:pos x="76" y="62"/>
              </a:cxn>
              <a:cxn ang="0">
                <a:pos x="70" y="64"/>
              </a:cxn>
              <a:cxn ang="0">
                <a:pos x="65" y="66"/>
              </a:cxn>
              <a:cxn ang="0">
                <a:pos x="59" y="66"/>
              </a:cxn>
              <a:cxn ang="0">
                <a:pos x="51" y="66"/>
              </a:cxn>
              <a:cxn ang="0">
                <a:pos x="42" y="66"/>
              </a:cxn>
              <a:cxn ang="0">
                <a:pos x="39" y="64"/>
              </a:cxn>
              <a:cxn ang="0">
                <a:pos x="31" y="62"/>
              </a:cxn>
              <a:cxn ang="0">
                <a:pos x="25" y="61"/>
              </a:cxn>
              <a:cxn ang="0">
                <a:pos x="20" y="59"/>
              </a:cxn>
              <a:cxn ang="0">
                <a:pos x="17" y="57"/>
              </a:cxn>
              <a:cxn ang="0">
                <a:pos x="11" y="53"/>
              </a:cxn>
              <a:cxn ang="0">
                <a:pos x="8" y="50"/>
              </a:cxn>
              <a:cxn ang="0">
                <a:pos x="3" y="46"/>
              </a:cxn>
              <a:cxn ang="0">
                <a:pos x="3" y="42"/>
              </a:cxn>
              <a:cxn ang="0">
                <a:pos x="0" y="39"/>
              </a:cxn>
              <a:cxn ang="0">
                <a:pos x="0" y="35"/>
              </a:cxn>
            </a:cxnLst>
            <a:rect l="0" t="0" r="r" b="b"/>
            <a:pathLst>
              <a:path w="110" h="66">
                <a:moveTo>
                  <a:pt x="0" y="33"/>
                </a:moveTo>
                <a:lnTo>
                  <a:pt x="0" y="31"/>
                </a:lnTo>
                <a:lnTo>
                  <a:pt x="0" y="31"/>
                </a:lnTo>
                <a:lnTo>
                  <a:pt x="0" y="29"/>
                </a:lnTo>
                <a:lnTo>
                  <a:pt x="0" y="29"/>
                </a:lnTo>
                <a:lnTo>
                  <a:pt x="0" y="28"/>
                </a:lnTo>
                <a:lnTo>
                  <a:pt x="0" y="28"/>
                </a:lnTo>
                <a:lnTo>
                  <a:pt x="0" y="26"/>
                </a:lnTo>
                <a:lnTo>
                  <a:pt x="0" y="26"/>
                </a:lnTo>
                <a:lnTo>
                  <a:pt x="0" y="26"/>
                </a:lnTo>
                <a:lnTo>
                  <a:pt x="3" y="24"/>
                </a:lnTo>
                <a:lnTo>
                  <a:pt x="3" y="24"/>
                </a:lnTo>
                <a:lnTo>
                  <a:pt x="3" y="24"/>
                </a:lnTo>
                <a:lnTo>
                  <a:pt x="3" y="22"/>
                </a:lnTo>
                <a:lnTo>
                  <a:pt x="3" y="22"/>
                </a:lnTo>
                <a:lnTo>
                  <a:pt x="3" y="20"/>
                </a:lnTo>
                <a:lnTo>
                  <a:pt x="3" y="20"/>
                </a:lnTo>
                <a:lnTo>
                  <a:pt x="5" y="18"/>
                </a:lnTo>
                <a:lnTo>
                  <a:pt x="5" y="18"/>
                </a:lnTo>
                <a:lnTo>
                  <a:pt x="5" y="17"/>
                </a:lnTo>
                <a:lnTo>
                  <a:pt x="5" y="17"/>
                </a:lnTo>
                <a:lnTo>
                  <a:pt x="8" y="17"/>
                </a:lnTo>
                <a:lnTo>
                  <a:pt x="8" y="15"/>
                </a:lnTo>
                <a:lnTo>
                  <a:pt x="8" y="15"/>
                </a:lnTo>
                <a:lnTo>
                  <a:pt x="8" y="15"/>
                </a:lnTo>
                <a:lnTo>
                  <a:pt x="11" y="13"/>
                </a:lnTo>
                <a:lnTo>
                  <a:pt x="11" y="13"/>
                </a:lnTo>
                <a:lnTo>
                  <a:pt x="11" y="13"/>
                </a:lnTo>
                <a:lnTo>
                  <a:pt x="11" y="13"/>
                </a:lnTo>
                <a:lnTo>
                  <a:pt x="14" y="11"/>
                </a:lnTo>
                <a:lnTo>
                  <a:pt x="14" y="11"/>
                </a:lnTo>
                <a:lnTo>
                  <a:pt x="17" y="9"/>
                </a:lnTo>
                <a:lnTo>
                  <a:pt x="17" y="9"/>
                </a:lnTo>
                <a:lnTo>
                  <a:pt x="17" y="9"/>
                </a:lnTo>
                <a:lnTo>
                  <a:pt x="20" y="7"/>
                </a:lnTo>
                <a:lnTo>
                  <a:pt x="20" y="7"/>
                </a:lnTo>
                <a:lnTo>
                  <a:pt x="20" y="7"/>
                </a:lnTo>
                <a:lnTo>
                  <a:pt x="20" y="7"/>
                </a:lnTo>
                <a:lnTo>
                  <a:pt x="22" y="6"/>
                </a:lnTo>
                <a:lnTo>
                  <a:pt x="25" y="6"/>
                </a:lnTo>
                <a:lnTo>
                  <a:pt x="25" y="6"/>
                </a:lnTo>
                <a:lnTo>
                  <a:pt x="25" y="6"/>
                </a:lnTo>
                <a:lnTo>
                  <a:pt x="28" y="4"/>
                </a:lnTo>
                <a:lnTo>
                  <a:pt x="28" y="4"/>
                </a:lnTo>
                <a:lnTo>
                  <a:pt x="28" y="4"/>
                </a:lnTo>
                <a:lnTo>
                  <a:pt x="31" y="4"/>
                </a:lnTo>
                <a:lnTo>
                  <a:pt x="31" y="4"/>
                </a:lnTo>
                <a:lnTo>
                  <a:pt x="34" y="2"/>
                </a:lnTo>
                <a:lnTo>
                  <a:pt x="34" y="2"/>
                </a:lnTo>
                <a:lnTo>
                  <a:pt x="34" y="2"/>
                </a:lnTo>
                <a:lnTo>
                  <a:pt x="36" y="2"/>
                </a:lnTo>
                <a:lnTo>
                  <a:pt x="39" y="2"/>
                </a:lnTo>
                <a:lnTo>
                  <a:pt x="39" y="2"/>
                </a:lnTo>
                <a:lnTo>
                  <a:pt x="39" y="2"/>
                </a:lnTo>
                <a:lnTo>
                  <a:pt x="42" y="0"/>
                </a:lnTo>
                <a:lnTo>
                  <a:pt x="42" y="0"/>
                </a:lnTo>
                <a:lnTo>
                  <a:pt x="42" y="0"/>
                </a:lnTo>
                <a:lnTo>
                  <a:pt x="45" y="0"/>
                </a:lnTo>
                <a:lnTo>
                  <a:pt x="48" y="0"/>
                </a:lnTo>
                <a:lnTo>
                  <a:pt x="48" y="0"/>
                </a:lnTo>
                <a:lnTo>
                  <a:pt x="48" y="0"/>
                </a:lnTo>
                <a:lnTo>
                  <a:pt x="51" y="0"/>
                </a:lnTo>
                <a:lnTo>
                  <a:pt x="53" y="0"/>
                </a:lnTo>
                <a:lnTo>
                  <a:pt x="53" y="0"/>
                </a:lnTo>
                <a:lnTo>
                  <a:pt x="53" y="0"/>
                </a:lnTo>
                <a:lnTo>
                  <a:pt x="56" y="0"/>
                </a:lnTo>
                <a:lnTo>
                  <a:pt x="59" y="0"/>
                </a:lnTo>
                <a:lnTo>
                  <a:pt x="59" y="0"/>
                </a:lnTo>
                <a:lnTo>
                  <a:pt x="59" y="0"/>
                </a:lnTo>
                <a:lnTo>
                  <a:pt x="62" y="0"/>
                </a:lnTo>
                <a:lnTo>
                  <a:pt x="65" y="0"/>
                </a:lnTo>
                <a:lnTo>
                  <a:pt x="65" y="0"/>
                </a:lnTo>
                <a:lnTo>
                  <a:pt x="65" y="0"/>
                </a:lnTo>
                <a:lnTo>
                  <a:pt x="67" y="0"/>
                </a:lnTo>
                <a:lnTo>
                  <a:pt x="67" y="2"/>
                </a:lnTo>
                <a:lnTo>
                  <a:pt x="70" y="2"/>
                </a:lnTo>
                <a:lnTo>
                  <a:pt x="70" y="2"/>
                </a:lnTo>
                <a:lnTo>
                  <a:pt x="73" y="2"/>
                </a:lnTo>
                <a:lnTo>
                  <a:pt x="73" y="2"/>
                </a:lnTo>
                <a:lnTo>
                  <a:pt x="76" y="2"/>
                </a:lnTo>
                <a:lnTo>
                  <a:pt x="76" y="2"/>
                </a:lnTo>
                <a:lnTo>
                  <a:pt x="76" y="4"/>
                </a:lnTo>
                <a:lnTo>
                  <a:pt x="79" y="4"/>
                </a:lnTo>
                <a:lnTo>
                  <a:pt x="79" y="4"/>
                </a:lnTo>
                <a:lnTo>
                  <a:pt x="79" y="4"/>
                </a:lnTo>
                <a:lnTo>
                  <a:pt x="82"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6" y="11"/>
                </a:lnTo>
                <a:lnTo>
                  <a:pt x="96" y="13"/>
                </a:lnTo>
                <a:lnTo>
                  <a:pt x="96" y="13"/>
                </a:lnTo>
                <a:lnTo>
                  <a:pt x="98" y="13"/>
                </a:lnTo>
                <a:lnTo>
                  <a:pt x="98" y="13"/>
                </a:lnTo>
                <a:lnTo>
                  <a:pt x="98" y="15"/>
                </a:lnTo>
                <a:lnTo>
                  <a:pt x="98" y="15"/>
                </a:lnTo>
                <a:lnTo>
                  <a:pt x="101" y="15"/>
                </a:lnTo>
                <a:lnTo>
                  <a:pt x="101" y="17"/>
                </a:lnTo>
                <a:lnTo>
                  <a:pt x="101" y="17"/>
                </a:lnTo>
                <a:lnTo>
                  <a:pt x="101" y="17"/>
                </a:lnTo>
                <a:lnTo>
                  <a:pt x="101" y="18"/>
                </a:lnTo>
                <a:lnTo>
                  <a:pt x="104" y="18"/>
                </a:lnTo>
                <a:lnTo>
                  <a:pt x="104" y="20"/>
                </a:lnTo>
                <a:lnTo>
                  <a:pt x="104" y="20"/>
                </a:lnTo>
                <a:lnTo>
                  <a:pt x="104" y="22"/>
                </a:lnTo>
                <a:lnTo>
                  <a:pt x="104" y="22"/>
                </a:lnTo>
                <a:lnTo>
                  <a:pt x="107" y="24"/>
                </a:lnTo>
                <a:lnTo>
                  <a:pt x="107" y="24"/>
                </a:lnTo>
                <a:lnTo>
                  <a:pt x="107" y="24"/>
                </a:lnTo>
                <a:lnTo>
                  <a:pt x="107" y="26"/>
                </a:lnTo>
                <a:lnTo>
                  <a:pt x="107" y="26"/>
                </a:lnTo>
                <a:lnTo>
                  <a:pt x="107" y="26"/>
                </a:lnTo>
                <a:lnTo>
                  <a:pt x="107" y="28"/>
                </a:lnTo>
                <a:lnTo>
                  <a:pt x="107" y="28"/>
                </a:lnTo>
                <a:lnTo>
                  <a:pt x="107" y="29"/>
                </a:lnTo>
                <a:lnTo>
                  <a:pt x="107" y="29"/>
                </a:lnTo>
                <a:lnTo>
                  <a:pt x="107" y="31"/>
                </a:lnTo>
                <a:lnTo>
                  <a:pt x="110" y="31"/>
                </a:lnTo>
                <a:lnTo>
                  <a:pt x="110" y="33"/>
                </a:lnTo>
                <a:lnTo>
                  <a:pt x="110" y="33"/>
                </a:lnTo>
                <a:lnTo>
                  <a:pt x="110" y="35"/>
                </a:lnTo>
                <a:lnTo>
                  <a:pt x="107" y="35"/>
                </a:lnTo>
                <a:lnTo>
                  <a:pt x="107" y="37"/>
                </a:lnTo>
                <a:lnTo>
                  <a:pt x="107" y="37"/>
                </a:lnTo>
                <a:lnTo>
                  <a:pt x="107" y="37"/>
                </a:lnTo>
                <a:lnTo>
                  <a:pt x="107" y="39"/>
                </a:lnTo>
                <a:lnTo>
                  <a:pt x="107" y="40"/>
                </a:lnTo>
                <a:lnTo>
                  <a:pt x="107" y="40"/>
                </a:lnTo>
                <a:lnTo>
                  <a:pt x="107" y="40"/>
                </a:lnTo>
                <a:lnTo>
                  <a:pt x="107" y="42"/>
                </a:lnTo>
                <a:lnTo>
                  <a:pt x="107" y="42"/>
                </a:lnTo>
                <a:lnTo>
                  <a:pt x="107" y="42"/>
                </a:lnTo>
                <a:lnTo>
                  <a:pt x="104" y="44"/>
                </a:lnTo>
                <a:lnTo>
                  <a:pt x="104" y="44"/>
                </a:lnTo>
                <a:lnTo>
                  <a:pt x="104" y="46"/>
                </a:lnTo>
                <a:lnTo>
                  <a:pt x="104" y="46"/>
                </a:lnTo>
                <a:lnTo>
                  <a:pt x="104" y="46"/>
                </a:lnTo>
                <a:lnTo>
                  <a:pt x="101" y="48"/>
                </a:lnTo>
                <a:lnTo>
                  <a:pt x="101" y="50"/>
                </a:lnTo>
                <a:lnTo>
                  <a:pt x="101" y="50"/>
                </a:lnTo>
                <a:lnTo>
                  <a:pt x="101" y="50"/>
                </a:lnTo>
                <a:lnTo>
                  <a:pt x="101" y="51"/>
                </a:lnTo>
                <a:lnTo>
                  <a:pt x="98" y="51"/>
                </a:lnTo>
                <a:lnTo>
                  <a:pt x="98" y="51"/>
                </a:lnTo>
                <a:lnTo>
                  <a:pt x="98" y="51"/>
                </a:lnTo>
                <a:lnTo>
                  <a:pt x="98" y="53"/>
                </a:lnTo>
                <a:lnTo>
                  <a:pt x="96" y="53"/>
                </a:lnTo>
                <a:lnTo>
                  <a:pt x="96" y="53"/>
                </a:lnTo>
                <a:lnTo>
                  <a:pt x="96" y="55"/>
                </a:lnTo>
                <a:lnTo>
                  <a:pt x="93" y="55"/>
                </a:lnTo>
                <a:lnTo>
                  <a:pt x="93" y="57"/>
                </a:lnTo>
                <a:lnTo>
                  <a:pt x="93" y="57"/>
                </a:lnTo>
                <a:lnTo>
                  <a:pt x="90" y="57"/>
                </a:lnTo>
                <a:lnTo>
                  <a:pt x="90" y="57"/>
                </a:lnTo>
                <a:lnTo>
                  <a:pt x="90" y="59"/>
                </a:lnTo>
                <a:lnTo>
                  <a:pt x="90" y="59"/>
                </a:lnTo>
                <a:lnTo>
                  <a:pt x="87" y="59"/>
                </a:lnTo>
                <a:lnTo>
                  <a:pt x="87" y="61"/>
                </a:lnTo>
                <a:lnTo>
                  <a:pt x="84" y="61"/>
                </a:lnTo>
                <a:lnTo>
                  <a:pt x="84" y="61"/>
                </a:lnTo>
                <a:lnTo>
                  <a:pt x="84" y="61"/>
                </a:lnTo>
                <a:lnTo>
                  <a:pt x="82" y="62"/>
                </a:lnTo>
                <a:lnTo>
                  <a:pt x="79" y="62"/>
                </a:lnTo>
                <a:lnTo>
                  <a:pt x="79" y="62"/>
                </a:lnTo>
                <a:lnTo>
                  <a:pt x="79" y="62"/>
                </a:lnTo>
                <a:lnTo>
                  <a:pt x="76" y="62"/>
                </a:lnTo>
                <a:lnTo>
                  <a:pt x="76" y="64"/>
                </a:lnTo>
                <a:lnTo>
                  <a:pt x="76" y="64"/>
                </a:lnTo>
                <a:lnTo>
                  <a:pt x="73" y="64"/>
                </a:lnTo>
                <a:lnTo>
                  <a:pt x="73" y="64"/>
                </a:lnTo>
                <a:lnTo>
                  <a:pt x="70" y="64"/>
                </a:lnTo>
                <a:lnTo>
                  <a:pt x="70" y="64"/>
                </a:lnTo>
                <a:lnTo>
                  <a:pt x="67" y="64"/>
                </a:lnTo>
                <a:lnTo>
                  <a:pt x="67" y="66"/>
                </a:lnTo>
                <a:lnTo>
                  <a:pt x="65" y="66"/>
                </a:lnTo>
                <a:lnTo>
                  <a:pt x="65" y="66"/>
                </a:lnTo>
                <a:lnTo>
                  <a:pt x="65" y="66"/>
                </a:lnTo>
                <a:lnTo>
                  <a:pt x="62" y="66"/>
                </a:lnTo>
                <a:lnTo>
                  <a:pt x="59" y="66"/>
                </a:lnTo>
                <a:lnTo>
                  <a:pt x="59" y="66"/>
                </a:lnTo>
                <a:lnTo>
                  <a:pt x="59" y="66"/>
                </a:lnTo>
                <a:lnTo>
                  <a:pt x="56" y="66"/>
                </a:lnTo>
                <a:lnTo>
                  <a:pt x="53" y="66"/>
                </a:lnTo>
                <a:lnTo>
                  <a:pt x="53" y="66"/>
                </a:lnTo>
                <a:lnTo>
                  <a:pt x="53" y="66"/>
                </a:lnTo>
                <a:lnTo>
                  <a:pt x="51" y="66"/>
                </a:lnTo>
                <a:lnTo>
                  <a:pt x="48" y="66"/>
                </a:lnTo>
                <a:lnTo>
                  <a:pt x="48" y="66"/>
                </a:lnTo>
                <a:lnTo>
                  <a:pt x="48" y="66"/>
                </a:lnTo>
                <a:lnTo>
                  <a:pt x="45" y="66"/>
                </a:lnTo>
                <a:lnTo>
                  <a:pt x="42" y="66"/>
                </a:lnTo>
                <a:lnTo>
                  <a:pt x="42" y="66"/>
                </a:lnTo>
                <a:lnTo>
                  <a:pt x="42" y="66"/>
                </a:lnTo>
                <a:lnTo>
                  <a:pt x="39" y="64"/>
                </a:lnTo>
                <a:lnTo>
                  <a:pt x="39" y="64"/>
                </a:lnTo>
                <a:lnTo>
                  <a:pt x="39" y="64"/>
                </a:lnTo>
                <a:lnTo>
                  <a:pt x="36" y="64"/>
                </a:lnTo>
                <a:lnTo>
                  <a:pt x="34" y="64"/>
                </a:lnTo>
                <a:lnTo>
                  <a:pt x="34" y="64"/>
                </a:lnTo>
                <a:lnTo>
                  <a:pt x="34" y="64"/>
                </a:lnTo>
                <a:lnTo>
                  <a:pt x="31" y="62"/>
                </a:lnTo>
                <a:lnTo>
                  <a:pt x="31" y="62"/>
                </a:lnTo>
                <a:lnTo>
                  <a:pt x="28" y="62"/>
                </a:lnTo>
                <a:lnTo>
                  <a:pt x="28" y="62"/>
                </a:lnTo>
                <a:lnTo>
                  <a:pt x="28" y="62"/>
                </a:lnTo>
                <a:lnTo>
                  <a:pt x="25" y="61"/>
                </a:lnTo>
                <a:lnTo>
                  <a:pt x="25" y="61"/>
                </a:lnTo>
                <a:lnTo>
                  <a:pt x="25" y="61"/>
                </a:lnTo>
                <a:lnTo>
                  <a:pt x="22" y="61"/>
                </a:lnTo>
                <a:lnTo>
                  <a:pt x="20" y="59"/>
                </a:lnTo>
                <a:lnTo>
                  <a:pt x="20" y="59"/>
                </a:lnTo>
                <a:lnTo>
                  <a:pt x="20" y="59"/>
                </a:lnTo>
                <a:lnTo>
                  <a:pt x="20" y="57"/>
                </a:lnTo>
                <a:lnTo>
                  <a:pt x="17" y="57"/>
                </a:lnTo>
                <a:lnTo>
                  <a:pt x="17" y="57"/>
                </a:lnTo>
                <a:lnTo>
                  <a:pt x="17" y="57"/>
                </a:lnTo>
                <a:lnTo>
                  <a:pt x="14" y="55"/>
                </a:lnTo>
                <a:lnTo>
                  <a:pt x="14" y="55"/>
                </a:lnTo>
                <a:lnTo>
                  <a:pt x="11" y="53"/>
                </a:lnTo>
                <a:lnTo>
                  <a:pt x="11" y="53"/>
                </a:lnTo>
                <a:lnTo>
                  <a:pt x="11" y="53"/>
                </a:lnTo>
                <a:lnTo>
                  <a:pt x="11" y="51"/>
                </a:lnTo>
                <a:lnTo>
                  <a:pt x="8" y="51"/>
                </a:lnTo>
                <a:lnTo>
                  <a:pt x="8" y="51"/>
                </a:lnTo>
                <a:lnTo>
                  <a:pt x="8" y="51"/>
                </a:lnTo>
                <a:lnTo>
                  <a:pt x="8" y="50"/>
                </a:lnTo>
                <a:lnTo>
                  <a:pt x="5" y="50"/>
                </a:lnTo>
                <a:lnTo>
                  <a:pt x="5" y="50"/>
                </a:lnTo>
                <a:lnTo>
                  <a:pt x="5" y="48"/>
                </a:lnTo>
                <a:lnTo>
                  <a:pt x="5" y="46"/>
                </a:lnTo>
                <a:lnTo>
                  <a:pt x="3" y="46"/>
                </a:lnTo>
                <a:lnTo>
                  <a:pt x="3" y="46"/>
                </a:lnTo>
                <a:lnTo>
                  <a:pt x="3" y="44"/>
                </a:lnTo>
                <a:lnTo>
                  <a:pt x="3" y="44"/>
                </a:lnTo>
                <a:lnTo>
                  <a:pt x="3" y="42"/>
                </a:lnTo>
                <a:lnTo>
                  <a:pt x="3" y="42"/>
                </a:lnTo>
                <a:lnTo>
                  <a:pt x="3" y="42"/>
                </a:lnTo>
                <a:lnTo>
                  <a:pt x="0" y="40"/>
                </a:lnTo>
                <a:lnTo>
                  <a:pt x="0" y="40"/>
                </a:lnTo>
                <a:lnTo>
                  <a:pt x="0" y="40"/>
                </a:lnTo>
                <a:lnTo>
                  <a:pt x="0" y="39"/>
                </a:lnTo>
                <a:lnTo>
                  <a:pt x="0" y="37"/>
                </a:lnTo>
                <a:lnTo>
                  <a:pt x="0" y="37"/>
                </a:lnTo>
                <a:lnTo>
                  <a:pt x="0" y="37"/>
                </a:lnTo>
                <a:lnTo>
                  <a:pt x="0" y="35"/>
                </a:lnTo>
                <a:lnTo>
                  <a:pt x="0" y="35"/>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4" name="Line 278"/>
          <p:cNvSpPr>
            <a:spLocks noChangeShapeType="1"/>
          </p:cNvSpPr>
          <p:nvPr/>
        </p:nvSpPr>
        <p:spPr bwMode="auto">
          <a:xfrm>
            <a:off x="2950343" y="2550362"/>
            <a:ext cx="138364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35" name="Freeform 279"/>
          <p:cNvSpPr/>
          <p:nvPr/>
        </p:nvSpPr>
        <p:spPr bwMode="auto">
          <a:xfrm>
            <a:off x="4261934" y="2523500"/>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6" name="Freeform 280"/>
          <p:cNvSpPr/>
          <p:nvPr/>
        </p:nvSpPr>
        <p:spPr bwMode="auto">
          <a:xfrm>
            <a:off x="4261934" y="2550362"/>
            <a:ext cx="72051" cy="25370"/>
          </a:xfrm>
          <a:custGeom>
            <a:avLst/>
            <a:gdLst/>
            <a:ahLst/>
            <a:cxnLst>
              <a:cxn ang="0">
                <a:pos x="54" y="0"/>
              </a:cxn>
              <a:cxn ang="0">
                <a:pos x="0" y="17"/>
              </a:cxn>
              <a:cxn ang="0">
                <a:pos x="0" y="0"/>
              </a:cxn>
              <a:cxn ang="0">
                <a:pos x="54" y="0"/>
              </a:cxn>
            </a:cxnLst>
            <a:rect l="0" t="0" r="r" b="b"/>
            <a:pathLst>
              <a:path w="54" h="17">
                <a:moveTo>
                  <a:pt x="54" y="0"/>
                </a:moveTo>
                <a:lnTo>
                  <a:pt x="0" y="17"/>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7" name="Line 281"/>
          <p:cNvSpPr>
            <a:spLocks noChangeShapeType="1"/>
          </p:cNvSpPr>
          <p:nvPr/>
        </p:nvSpPr>
        <p:spPr bwMode="auto">
          <a:xfrm>
            <a:off x="2923658" y="2733924"/>
            <a:ext cx="140232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38" name="Freeform 282"/>
          <p:cNvSpPr/>
          <p:nvPr/>
        </p:nvSpPr>
        <p:spPr bwMode="auto">
          <a:xfrm>
            <a:off x="4251260" y="2707061"/>
            <a:ext cx="74719" cy="26863"/>
          </a:xfrm>
          <a:custGeom>
            <a:avLst/>
            <a:gdLst/>
            <a:ahLst/>
            <a:cxnLst>
              <a:cxn ang="0">
                <a:pos x="56" y="18"/>
              </a:cxn>
              <a:cxn ang="0">
                <a:pos x="0" y="0"/>
              </a:cxn>
              <a:cxn ang="0">
                <a:pos x="0" y="18"/>
              </a:cxn>
              <a:cxn ang="0">
                <a:pos x="56" y="18"/>
              </a:cxn>
            </a:cxnLst>
            <a:rect l="0" t="0" r="r" b="b"/>
            <a:pathLst>
              <a:path w="56" h="18">
                <a:moveTo>
                  <a:pt x="56" y="18"/>
                </a:moveTo>
                <a:lnTo>
                  <a:pt x="0" y="0"/>
                </a:lnTo>
                <a:lnTo>
                  <a:pt x="0" y="18"/>
                </a:lnTo>
                <a:lnTo>
                  <a:pt x="56"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39" name="Freeform 283"/>
          <p:cNvSpPr/>
          <p:nvPr/>
        </p:nvSpPr>
        <p:spPr bwMode="auto">
          <a:xfrm>
            <a:off x="4251260" y="2733924"/>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0" name="Line 284"/>
          <p:cNvSpPr>
            <a:spLocks noChangeShapeType="1"/>
          </p:cNvSpPr>
          <p:nvPr/>
        </p:nvSpPr>
        <p:spPr bwMode="auto">
          <a:xfrm flipH="1">
            <a:off x="2931664" y="2911516"/>
            <a:ext cx="138364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1" name="Freeform 285"/>
          <p:cNvSpPr/>
          <p:nvPr/>
        </p:nvSpPr>
        <p:spPr bwMode="auto">
          <a:xfrm>
            <a:off x="2931664" y="2911516"/>
            <a:ext cx="70716" cy="25370"/>
          </a:xfrm>
          <a:custGeom>
            <a:avLst/>
            <a:gdLst/>
            <a:ahLst/>
            <a:cxnLst>
              <a:cxn ang="0">
                <a:pos x="0" y="0"/>
              </a:cxn>
              <a:cxn ang="0">
                <a:pos x="53" y="17"/>
              </a:cxn>
              <a:cxn ang="0">
                <a:pos x="53" y="0"/>
              </a:cxn>
              <a:cxn ang="0">
                <a:pos x="0" y="0"/>
              </a:cxn>
            </a:cxnLst>
            <a:rect l="0" t="0" r="r" b="b"/>
            <a:pathLst>
              <a:path w="53" h="17">
                <a:moveTo>
                  <a:pt x="0" y="0"/>
                </a:moveTo>
                <a:lnTo>
                  <a:pt x="53" y="17"/>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2" name="Freeform 286"/>
          <p:cNvSpPr/>
          <p:nvPr/>
        </p:nvSpPr>
        <p:spPr bwMode="auto">
          <a:xfrm>
            <a:off x="2931664" y="2884654"/>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3" name="Line 287"/>
          <p:cNvSpPr>
            <a:spLocks noChangeShapeType="1"/>
          </p:cNvSpPr>
          <p:nvPr/>
        </p:nvSpPr>
        <p:spPr bwMode="auto">
          <a:xfrm flipH="1">
            <a:off x="2931664" y="3089108"/>
            <a:ext cx="139431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4" name="Freeform 288"/>
          <p:cNvSpPr/>
          <p:nvPr/>
        </p:nvSpPr>
        <p:spPr bwMode="auto">
          <a:xfrm>
            <a:off x="2931664" y="3089108"/>
            <a:ext cx="70716" cy="25370"/>
          </a:xfrm>
          <a:custGeom>
            <a:avLst/>
            <a:gdLst/>
            <a:ahLst/>
            <a:cxnLst>
              <a:cxn ang="0">
                <a:pos x="0" y="0"/>
              </a:cxn>
              <a:cxn ang="0">
                <a:pos x="53" y="17"/>
              </a:cxn>
              <a:cxn ang="0">
                <a:pos x="53" y="0"/>
              </a:cxn>
              <a:cxn ang="0">
                <a:pos x="0" y="0"/>
              </a:cxn>
            </a:cxnLst>
            <a:rect l="0" t="0" r="r" b="b"/>
            <a:pathLst>
              <a:path w="53" h="17">
                <a:moveTo>
                  <a:pt x="0" y="0"/>
                </a:moveTo>
                <a:lnTo>
                  <a:pt x="53" y="17"/>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5" name="Freeform 289"/>
          <p:cNvSpPr/>
          <p:nvPr/>
        </p:nvSpPr>
        <p:spPr bwMode="auto">
          <a:xfrm>
            <a:off x="2931664" y="3062246"/>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6" name="Line 290"/>
          <p:cNvSpPr>
            <a:spLocks noChangeShapeType="1"/>
          </p:cNvSpPr>
          <p:nvPr/>
        </p:nvSpPr>
        <p:spPr bwMode="auto">
          <a:xfrm>
            <a:off x="4386022" y="2550362"/>
            <a:ext cx="28153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47" name="Freeform 291"/>
          <p:cNvSpPr/>
          <p:nvPr/>
        </p:nvSpPr>
        <p:spPr bwMode="auto">
          <a:xfrm>
            <a:off x="4596837" y="2523500"/>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8" name="Freeform 292"/>
          <p:cNvSpPr/>
          <p:nvPr/>
        </p:nvSpPr>
        <p:spPr bwMode="auto">
          <a:xfrm>
            <a:off x="4596837" y="2550362"/>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49" name="Freeform 293"/>
          <p:cNvSpPr/>
          <p:nvPr/>
        </p:nvSpPr>
        <p:spPr bwMode="auto">
          <a:xfrm>
            <a:off x="4100487" y="2002662"/>
            <a:ext cx="649791" cy="498452"/>
          </a:xfrm>
          <a:custGeom>
            <a:avLst/>
            <a:gdLst/>
            <a:ahLst/>
            <a:cxnLst>
              <a:cxn ang="0">
                <a:pos x="487" y="323"/>
              </a:cxn>
              <a:cxn ang="0">
                <a:pos x="485" y="301"/>
              </a:cxn>
              <a:cxn ang="0">
                <a:pos x="482" y="290"/>
              </a:cxn>
              <a:cxn ang="0">
                <a:pos x="476" y="268"/>
              </a:cxn>
              <a:cxn ang="0">
                <a:pos x="473" y="257"/>
              </a:cxn>
              <a:cxn ang="0">
                <a:pos x="465" y="235"/>
              </a:cxn>
              <a:cxn ang="0">
                <a:pos x="459" y="226"/>
              </a:cxn>
              <a:cxn ang="0">
                <a:pos x="448" y="206"/>
              </a:cxn>
              <a:cxn ang="0">
                <a:pos x="442" y="195"/>
              </a:cxn>
              <a:cxn ang="0">
                <a:pos x="428" y="176"/>
              </a:cxn>
              <a:cxn ang="0">
                <a:pos x="420" y="165"/>
              </a:cxn>
              <a:cxn ang="0">
                <a:pos x="403" y="149"/>
              </a:cxn>
              <a:cxn ang="0">
                <a:pos x="394" y="140"/>
              </a:cxn>
              <a:cxn ang="0">
                <a:pos x="375" y="121"/>
              </a:cxn>
              <a:cxn ang="0">
                <a:pos x="366" y="114"/>
              </a:cxn>
              <a:cxn ang="0">
                <a:pos x="344" y="99"/>
              </a:cxn>
              <a:cxn ang="0">
                <a:pos x="332" y="90"/>
              </a:cxn>
              <a:cxn ang="0">
                <a:pos x="310" y="77"/>
              </a:cxn>
              <a:cxn ang="0">
                <a:pos x="296" y="70"/>
              </a:cxn>
              <a:cxn ang="0">
                <a:pos x="270" y="57"/>
              </a:cxn>
              <a:cxn ang="0">
                <a:pos x="259" y="52"/>
              </a:cxn>
              <a:cxn ang="0">
                <a:pos x="231" y="41"/>
              </a:cxn>
              <a:cxn ang="0">
                <a:pos x="217" y="35"/>
              </a:cxn>
              <a:cxn ang="0">
                <a:pos x="189" y="26"/>
              </a:cxn>
              <a:cxn ang="0">
                <a:pos x="175" y="22"/>
              </a:cxn>
              <a:cxn ang="0">
                <a:pos x="144" y="15"/>
              </a:cxn>
              <a:cxn ang="0">
                <a:pos x="130" y="11"/>
              </a:cxn>
              <a:cxn ang="0">
                <a:pos x="99" y="8"/>
              </a:cxn>
              <a:cxn ang="0">
                <a:pos x="82" y="4"/>
              </a:cxn>
              <a:cxn ang="0">
                <a:pos x="48" y="2"/>
              </a:cxn>
              <a:cxn ang="0">
                <a:pos x="34" y="0"/>
              </a:cxn>
              <a:cxn ang="0">
                <a:pos x="0" y="0"/>
              </a:cxn>
            </a:cxnLst>
            <a:rect l="0" t="0" r="r" b="b"/>
            <a:pathLst>
              <a:path w="487" h="334">
                <a:moveTo>
                  <a:pt x="487" y="334"/>
                </a:moveTo>
                <a:lnTo>
                  <a:pt x="487" y="323"/>
                </a:lnTo>
                <a:lnTo>
                  <a:pt x="487" y="312"/>
                </a:lnTo>
                <a:lnTo>
                  <a:pt x="485" y="301"/>
                </a:lnTo>
                <a:lnTo>
                  <a:pt x="485" y="301"/>
                </a:lnTo>
                <a:lnTo>
                  <a:pt x="482" y="290"/>
                </a:lnTo>
                <a:lnTo>
                  <a:pt x="482" y="279"/>
                </a:lnTo>
                <a:lnTo>
                  <a:pt x="476" y="268"/>
                </a:lnTo>
                <a:lnTo>
                  <a:pt x="476" y="268"/>
                </a:lnTo>
                <a:lnTo>
                  <a:pt x="473" y="257"/>
                </a:lnTo>
                <a:lnTo>
                  <a:pt x="470" y="246"/>
                </a:lnTo>
                <a:lnTo>
                  <a:pt x="465" y="235"/>
                </a:lnTo>
                <a:lnTo>
                  <a:pt x="465" y="235"/>
                </a:lnTo>
                <a:lnTo>
                  <a:pt x="459" y="226"/>
                </a:lnTo>
                <a:lnTo>
                  <a:pt x="454" y="215"/>
                </a:lnTo>
                <a:lnTo>
                  <a:pt x="448" y="206"/>
                </a:lnTo>
                <a:lnTo>
                  <a:pt x="448" y="206"/>
                </a:lnTo>
                <a:lnTo>
                  <a:pt x="442" y="195"/>
                </a:lnTo>
                <a:lnTo>
                  <a:pt x="437" y="186"/>
                </a:lnTo>
                <a:lnTo>
                  <a:pt x="428" y="176"/>
                </a:lnTo>
                <a:lnTo>
                  <a:pt x="428" y="176"/>
                </a:lnTo>
                <a:lnTo>
                  <a:pt x="420" y="165"/>
                </a:lnTo>
                <a:lnTo>
                  <a:pt x="411" y="156"/>
                </a:lnTo>
                <a:lnTo>
                  <a:pt x="403" y="149"/>
                </a:lnTo>
                <a:lnTo>
                  <a:pt x="403" y="149"/>
                </a:lnTo>
                <a:lnTo>
                  <a:pt x="394" y="140"/>
                </a:lnTo>
                <a:lnTo>
                  <a:pt x="386" y="131"/>
                </a:lnTo>
                <a:lnTo>
                  <a:pt x="375" y="121"/>
                </a:lnTo>
                <a:lnTo>
                  <a:pt x="375" y="121"/>
                </a:lnTo>
                <a:lnTo>
                  <a:pt x="366" y="114"/>
                </a:lnTo>
                <a:lnTo>
                  <a:pt x="355" y="107"/>
                </a:lnTo>
                <a:lnTo>
                  <a:pt x="344" y="99"/>
                </a:lnTo>
                <a:lnTo>
                  <a:pt x="344" y="99"/>
                </a:lnTo>
                <a:lnTo>
                  <a:pt x="332" y="90"/>
                </a:lnTo>
                <a:lnTo>
                  <a:pt x="321" y="83"/>
                </a:lnTo>
                <a:lnTo>
                  <a:pt x="310" y="77"/>
                </a:lnTo>
                <a:lnTo>
                  <a:pt x="310" y="77"/>
                </a:lnTo>
                <a:lnTo>
                  <a:pt x="296" y="70"/>
                </a:lnTo>
                <a:lnTo>
                  <a:pt x="285" y="63"/>
                </a:lnTo>
                <a:lnTo>
                  <a:pt x="270" y="57"/>
                </a:lnTo>
                <a:lnTo>
                  <a:pt x="270" y="57"/>
                </a:lnTo>
                <a:lnTo>
                  <a:pt x="259" y="52"/>
                </a:lnTo>
                <a:lnTo>
                  <a:pt x="245" y="46"/>
                </a:lnTo>
                <a:lnTo>
                  <a:pt x="231" y="41"/>
                </a:lnTo>
                <a:lnTo>
                  <a:pt x="231" y="41"/>
                </a:lnTo>
                <a:lnTo>
                  <a:pt x="217" y="35"/>
                </a:lnTo>
                <a:lnTo>
                  <a:pt x="203" y="32"/>
                </a:lnTo>
                <a:lnTo>
                  <a:pt x="189" y="26"/>
                </a:lnTo>
                <a:lnTo>
                  <a:pt x="189" y="26"/>
                </a:lnTo>
                <a:lnTo>
                  <a:pt x="175" y="22"/>
                </a:lnTo>
                <a:lnTo>
                  <a:pt x="158" y="19"/>
                </a:lnTo>
                <a:lnTo>
                  <a:pt x="144" y="15"/>
                </a:lnTo>
                <a:lnTo>
                  <a:pt x="144" y="15"/>
                </a:lnTo>
                <a:lnTo>
                  <a:pt x="130" y="11"/>
                </a:lnTo>
                <a:lnTo>
                  <a:pt x="113" y="10"/>
                </a:lnTo>
                <a:lnTo>
                  <a:pt x="99" y="8"/>
                </a:lnTo>
                <a:lnTo>
                  <a:pt x="99" y="8"/>
                </a:lnTo>
                <a:lnTo>
                  <a:pt x="82" y="4"/>
                </a:lnTo>
                <a:lnTo>
                  <a:pt x="65" y="2"/>
                </a:lnTo>
                <a:lnTo>
                  <a:pt x="48" y="2"/>
                </a:lnTo>
                <a:lnTo>
                  <a:pt x="48" y="2"/>
                </a:lnTo>
                <a:lnTo>
                  <a:pt x="34"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0" name="Freeform 294"/>
          <p:cNvSpPr/>
          <p:nvPr/>
        </p:nvSpPr>
        <p:spPr bwMode="auto">
          <a:xfrm>
            <a:off x="4712919" y="2448881"/>
            <a:ext cx="37360" cy="52233"/>
          </a:xfrm>
          <a:custGeom>
            <a:avLst/>
            <a:gdLst/>
            <a:ahLst/>
            <a:cxnLst>
              <a:cxn ang="0">
                <a:pos x="28" y="35"/>
              </a:cxn>
              <a:cxn ang="0">
                <a:pos x="0" y="0"/>
              </a:cxn>
              <a:cxn ang="0">
                <a:pos x="28" y="0"/>
              </a:cxn>
              <a:cxn ang="0">
                <a:pos x="28" y="35"/>
              </a:cxn>
            </a:cxnLst>
            <a:rect l="0" t="0" r="r" b="b"/>
            <a:pathLst>
              <a:path w="28" h="35">
                <a:moveTo>
                  <a:pt x="28" y="35"/>
                </a:moveTo>
                <a:lnTo>
                  <a:pt x="0" y="0"/>
                </a:lnTo>
                <a:lnTo>
                  <a:pt x="28" y="0"/>
                </a:lnTo>
                <a:lnTo>
                  <a:pt x="28"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1" name="Freeform 295"/>
          <p:cNvSpPr/>
          <p:nvPr/>
        </p:nvSpPr>
        <p:spPr bwMode="auto">
          <a:xfrm>
            <a:off x="4750278" y="2448881"/>
            <a:ext cx="38694" cy="52233"/>
          </a:xfrm>
          <a:custGeom>
            <a:avLst/>
            <a:gdLst/>
            <a:ahLst/>
            <a:cxnLst>
              <a:cxn ang="0">
                <a:pos x="0" y="35"/>
              </a:cxn>
              <a:cxn ang="0">
                <a:pos x="29" y="0"/>
              </a:cxn>
              <a:cxn ang="0">
                <a:pos x="0" y="0"/>
              </a:cxn>
              <a:cxn ang="0">
                <a:pos x="0" y="35"/>
              </a:cxn>
            </a:cxnLst>
            <a:rect l="0" t="0" r="r" b="b"/>
            <a:pathLst>
              <a:path w="29" h="35">
                <a:moveTo>
                  <a:pt x="0" y="35"/>
                </a:moveTo>
                <a:lnTo>
                  <a:pt x="29"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2" name="Freeform 296"/>
          <p:cNvSpPr/>
          <p:nvPr/>
        </p:nvSpPr>
        <p:spPr bwMode="auto">
          <a:xfrm>
            <a:off x="4472749" y="2616027"/>
            <a:ext cx="296209" cy="465620"/>
          </a:xfrm>
          <a:custGeom>
            <a:avLst/>
            <a:gdLst/>
            <a:ahLst/>
            <a:cxnLst>
              <a:cxn ang="0">
                <a:pos x="222" y="9"/>
              </a:cxn>
              <a:cxn ang="0">
                <a:pos x="222" y="31"/>
              </a:cxn>
              <a:cxn ang="0">
                <a:pos x="222" y="42"/>
              </a:cxn>
              <a:cxn ang="0">
                <a:pos x="220" y="62"/>
              </a:cxn>
              <a:cxn ang="0">
                <a:pos x="217" y="72"/>
              </a:cxn>
              <a:cxn ang="0">
                <a:pos x="214" y="92"/>
              </a:cxn>
              <a:cxn ang="0">
                <a:pos x="211" y="103"/>
              </a:cxn>
              <a:cxn ang="0">
                <a:pos x="206" y="121"/>
              </a:cxn>
              <a:cxn ang="0">
                <a:pos x="203" y="130"/>
              </a:cxn>
              <a:cxn ang="0">
                <a:pos x="197" y="149"/>
              </a:cxn>
              <a:cxn ang="0">
                <a:pos x="191" y="158"/>
              </a:cxn>
              <a:cxn ang="0">
                <a:pos x="186" y="174"/>
              </a:cxn>
              <a:cxn ang="0">
                <a:pos x="180" y="182"/>
              </a:cxn>
              <a:cxn ang="0">
                <a:pos x="172" y="198"/>
              </a:cxn>
              <a:cxn ang="0">
                <a:pos x="166" y="205"/>
              </a:cxn>
              <a:cxn ang="0">
                <a:pos x="158" y="220"/>
              </a:cxn>
              <a:cxn ang="0">
                <a:pos x="152" y="227"/>
              </a:cxn>
              <a:cxn ang="0">
                <a:pos x="141" y="240"/>
              </a:cxn>
              <a:cxn ang="0">
                <a:pos x="135" y="248"/>
              </a:cxn>
              <a:cxn ang="0">
                <a:pos x="124" y="259"/>
              </a:cxn>
              <a:cxn ang="0">
                <a:pos x="118" y="264"/>
              </a:cxn>
              <a:cxn ang="0">
                <a:pos x="107" y="275"/>
              </a:cxn>
              <a:cxn ang="0">
                <a:pos x="99" y="279"/>
              </a:cxn>
              <a:cxn ang="0">
                <a:pos x="87" y="288"/>
              </a:cxn>
              <a:cxn ang="0">
                <a:pos x="79" y="292"/>
              </a:cxn>
              <a:cxn ang="0">
                <a:pos x="65" y="297"/>
              </a:cxn>
              <a:cxn ang="0">
                <a:pos x="59" y="301"/>
              </a:cxn>
              <a:cxn ang="0">
                <a:pos x="45" y="306"/>
              </a:cxn>
              <a:cxn ang="0">
                <a:pos x="37" y="308"/>
              </a:cxn>
              <a:cxn ang="0">
                <a:pos x="22" y="310"/>
              </a:cxn>
              <a:cxn ang="0">
                <a:pos x="14" y="312"/>
              </a:cxn>
              <a:cxn ang="0">
                <a:pos x="0" y="312"/>
              </a:cxn>
            </a:cxnLst>
            <a:rect l="0" t="0" r="r" b="b"/>
            <a:pathLst>
              <a:path w="222" h="312">
                <a:moveTo>
                  <a:pt x="222" y="0"/>
                </a:moveTo>
                <a:lnTo>
                  <a:pt x="222" y="9"/>
                </a:lnTo>
                <a:lnTo>
                  <a:pt x="222" y="20"/>
                </a:lnTo>
                <a:lnTo>
                  <a:pt x="222" y="31"/>
                </a:lnTo>
                <a:lnTo>
                  <a:pt x="222" y="31"/>
                </a:lnTo>
                <a:lnTo>
                  <a:pt x="222" y="42"/>
                </a:lnTo>
                <a:lnTo>
                  <a:pt x="220" y="51"/>
                </a:lnTo>
                <a:lnTo>
                  <a:pt x="220" y="62"/>
                </a:lnTo>
                <a:lnTo>
                  <a:pt x="220" y="62"/>
                </a:lnTo>
                <a:lnTo>
                  <a:pt x="217" y="72"/>
                </a:lnTo>
                <a:lnTo>
                  <a:pt x="214" y="83"/>
                </a:lnTo>
                <a:lnTo>
                  <a:pt x="214" y="92"/>
                </a:lnTo>
                <a:lnTo>
                  <a:pt x="214" y="92"/>
                </a:lnTo>
                <a:lnTo>
                  <a:pt x="211" y="103"/>
                </a:lnTo>
                <a:lnTo>
                  <a:pt x="208" y="112"/>
                </a:lnTo>
                <a:lnTo>
                  <a:pt x="206" y="121"/>
                </a:lnTo>
                <a:lnTo>
                  <a:pt x="206" y="121"/>
                </a:lnTo>
                <a:lnTo>
                  <a:pt x="203" y="130"/>
                </a:lnTo>
                <a:lnTo>
                  <a:pt x="200" y="139"/>
                </a:lnTo>
                <a:lnTo>
                  <a:pt x="197" y="149"/>
                </a:lnTo>
                <a:lnTo>
                  <a:pt x="197" y="149"/>
                </a:lnTo>
                <a:lnTo>
                  <a:pt x="191" y="158"/>
                </a:lnTo>
                <a:lnTo>
                  <a:pt x="189" y="165"/>
                </a:lnTo>
                <a:lnTo>
                  <a:pt x="186" y="174"/>
                </a:lnTo>
                <a:lnTo>
                  <a:pt x="186" y="174"/>
                </a:lnTo>
                <a:lnTo>
                  <a:pt x="180" y="182"/>
                </a:lnTo>
                <a:lnTo>
                  <a:pt x="177" y="191"/>
                </a:lnTo>
                <a:lnTo>
                  <a:pt x="172" y="198"/>
                </a:lnTo>
                <a:lnTo>
                  <a:pt x="172" y="198"/>
                </a:lnTo>
                <a:lnTo>
                  <a:pt x="166" y="205"/>
                </a:lnTo>
                <a:lnTo>
                  <a:pt x="163" y="213"/>
                </a:lnTo>
                <a:lnTo>
                  <a:pt x="158" y="220"/>
                </a:lnTo>
                <a:lnTo>
                  <a:pt x="158" y="220"/>
                </a:lnTo>
                <a:lnTo>
                  <a:pt x="152" y="227"/>
                </a:lnTo>
                <a:lnTo>
                  <a:pt x="146" y="235"/>
                </a:lnTo>
                <a:lnTo>
                  <a:pt x="141" y="240"/>
                </a:lnTo>
                <a:lnTo>
                  <a:pt x="141" y="240"/>
                </a:lnTo>
                <a:lnTo>
                  <a:pt x="135" y="248"/>
                </a:lnTo>
                <a:lnTo>
                  <a:pt x="130" y="253"/>
                </a:lnTo>
                <a:lnTo>
                  <a:pt x="124" y="259"/>
                </a:lnTo>
                <a:lnTo>
                  <a:pt x="124" y="259"/>
                </a:lnTo>
                <a:lnTo>
                  <a:pt x="118" y="264"/>
                </a:lnTo>
                <a:lnTo>
                  <a:pt x="113" y="270"/>
                </a:lnTo>
                <a:lnTo>
                  <a:pt x="107" y="275"/>
                </a:lnTo>
                <a:lnTo>
                  <a:pt x="107" y="275"/>
                </a:lnTo>
                <a:lnTo>
                  <a:pt x="99" y="279"/>
                </a:lnTo>
                <a:lnTo>
                  <a:pt x="93" y="284"/>
                </a:lnTo>
                <a:lnTo>
                  <a:pt x="87" y="288"/>
                </a:lnTo>
                <a:lnTo>
                  <a:pt x="87" y="288"/>
                </a:lnTo>
                <a:lnTo>
                  <a:pt x="79" y="292"/>
                </a:lnTo>
                <a:lnTo>
                  <a:pt x="73" y="295"/>
                </a:lnTo>
                <a:lnTo>
                  <a:pt x="65" y="297"/>
                </a:lnTo>
                <a:lnTo>
                  <a:pt x="65" y="297"/>
                </a:lnTo>
                <a:lnTo>
                  <a:pt x="59" y="301"/>
                </a:lnTo>
                <a:lnTo>
                  <a:pt x="51" y="304"/>
                </a:lnTo>
                <a:lnTo>
                  <a:pt x="45" y="306"/>
                </a:lnTo>
                <a:lnTo>
                  <a:pt x="45" y="306"/>
                </a:lnTo>
                <a:lnTo>
                  <a:pt x="37" y="308"/>
                </a:lnTo>
                <a:lnTo>
                  <a:pt x="31" y="310"/>
                </a:lnTo>
                <a:lnTo>
                  <a:pt x="22" y="310"/>
                </a:lnTo>
                <a:lnTo>
                  <a:pt x="22" y="310"/>
                </a:lnTo>
                <a:lnTo>
                  <a:pt x="14" y="312"/>
                </a:lnTo>
                <a:lnTo>
                  <a:pt x="8" y="312"/>
                </a:lnTo>
                <a:lnTo>
                  <a:pt x="0" y="312"/>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3" name="Freeform 297"/>
          <p:cNvSpPr/>
          <p:nvPr/>
        </p:nvSpPr>
        <p:spPr bwMode="auto">
          <a:xfrm>
            <a:off x="4472749" y="3081646"/>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4" name="Freeform 298"/>
          <p:cNvSpPr/>
          <p:nvPr/>
        </p:nvSpPr>
        <p:spPr bwMode="auto">
          <a:xfrm>
            <a:off x="4472749" y="3056276"/>
            <a:ext cx="70716" cy="25370"/>
          </a:xfrm>
          <a:custGeom>
            <a:avLst/>
            <a:gdLst/>
            <a:ahLst/>
            <a:cxnLst>
              <a:cxn ang="0">
                <a:pos x="0" y="17"/>
              </a:cxn>
              <a:cxn ang="0">
                <a:pos x="53" y="0"/>
              </a:cxn>
              <a:cxn ang="0">
                <a:pos x="53" y="17"/>
              </a:cxn>
              <a:cxn ang="0">
                <a:pos x="0" y="17"/>
              </a:cxn>
            </a:cxnLst>
            <a:rect l="0" t="0" r="r" b="b"/>
            <a:pathLst>
              <a:path w="53" h="17">
                <a:moveTo>
                  <a:pt x="0" y="17"/>
                </a:moveTo>
                <a:lnTo>
                  <a:pt x="53" y="0"/>
                </a:lnTo>
                <a:lnTo>
                  <a:pt x="53" y="17"/>
                </a:lnTo>
                <a:lnTo>
                  <a:pt x="0"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5" name="Freeform 299"/>
          <p:cNvSpPr/>
          <p:nvPr/>
        </p:nvSpPr>
        <p:spPr bwMode="auto">
          <a:xfrm>
            <a:off x="4845012" y="2542901"/>
            <a:ext cx="703162" cy="650674"/>
          </a:xfrm>
          <a:custGeom>
            <a:avLst/>
            <a:gdLst/>
            <a:ahLst/>
            <a:cxnLst>
              <a:cxn ang="0">
                <a:pos x="527" y="421"/>
              </a:cxn>
              <a:cxn ang="0">
                <a:pos x="524" y="392"/>
              </a:cxn>
              <a:cxn ang="0">
                <a:pos x="524" y="377"/>
              </a:cxn>
              <a:cxn ang="0">
                <a:pos x="515" y="348"/>
              </a:cxn>
              <a:cxn ang="0">
                <a:pos x="513" y="333"/>
              </a:cxn>
              <a:cxn ang="0">
                <a:pos x="504" y="306"/>
              </a:cxn>
              <a:cxn ang="0">
                <a:pos x="499" y="293"/>
              </a:cxn>
              <a:cxn ang="0">
                <a:pos x="484" y="267"/>
              </a:cxn>
              <a:cxn ang="0">
                <a:pos x="479" y="253"/>
              </a:cxn>
              <a:cxn ang="0">
                <a:pos x="465" y="229"/>
              </a:cxn>
              <a:cxn ang="0">
                <a:pos x="456" y="216"/>
              </a:cxn>
              <a:cxn ang="0">
                <a:pos x="437" y="192"/>
              </a:cxn>
              <a:cxn ang="0">
                <a:pos x="428" y="181"/>
              </a:cxn>
              <a:cxn ang="0">
                <a:pos x="406" y="159"/>
              </a:cxn>
              <a:cxn ang="0">
                <a:pos x="397" y="148"/>
              </a:cxn>
              <a:cxn ang="0">
                <a:pos x="372" y="128"/>
              </a:cxn>
              <a:cxn ang="0">
                <a:pos x="360" y="119"/>
              </a:cxn>
              <a:cxn ang="0">
                <a:pos x="335" y="100"/>
              </a:cxn>
              <a:cxn ang="0">
                <a:pos x="321" y="91"/>
              </a:cxn>
              <a:cxn ang="0">
                <a:pos x="296" y="75"/>
              </a:cxn>
              <a:cxn ang="0">
                <a:pos x="282" y="67"/>
              </a:cxn>
              <a:cxn ang="0">
                <a:pos x="251" y="53"/>
              </a:cxn>
              <a:cxn ang="0">
                <a:pos x="236" y="45"/>
              </a:cxn>
              <a:cxn ang="0">
                <a:pos x="206" y="34"/>
              </a:cxn>
              <a:cxn ang="0">
                <a:pos x="189" y="29"/>
              </a:cxn>
              <a:cxn ang="0">
                <a:pos x="158" y="20"/>
              </a:cxn>
              <a:cxn ang="0">
                <a:pos x="141" y="16"/>
              </a:cxn>
              <a:cxn ang="0">
                <a:pos x="107" y="9"/>
              </a:cxn>
              <a:cxn ang="0">
                <a:pos x="90" y="7"/>
              </a:cxn>
              <a:cxn ang="0">
                <a:pos x="53" y="3"/>
              </a:cxn>
              <a:cxn ang="0">
                <a:pos x="36" y="1"/>
              </a:cxn>
              <a:cxn ang="0">
                <a:pos x="0" y="0"/>
              </a:cxn>
            </a:cxnLst>
            <a:rect l="0" t="0" r="r" b="b"/>
            <a:pathLst>
              <a:path w="527" h="436">
                <a:moveTo>
                  <a:pt x="527" y="436"/>
                </a:moveTo>
                <a:lnTo>
                  <a:pt x="527" y="421"/>
                </a:lnTo>
                <a:lnTo>
                  <a:pt x="527" y="405"/>
                </a:lnTo>
                <a:lnTo>
                  <a:pt x="524" y="392"/>
                </a:lnTo>
                <a:lnTo>
                  <a:pt x="524" y="392"/>
                </a:lnTo>
                <a:lnTo>
                  <a:pt x="524" y="377"/>
                </a:lnTo>
                <a:lnTo>
                  <a:pt x="521" y="363"/>
                </a:lnTo>
                <a:lnTo>
                  <a:pt x="515" y="348"/>
                </a:lnTo>
                <a:lnTo>
                  <a:pt x="515" y="348"/>
                </a:lnTo>
                <a:lnTo>
                  <a:pt x="513" y="333"/>
                </a:lnTo>
                <a:lnTo>
                  <a:pt x="510" y="320"/>
                </a:lnTo>
                <a:lnTo>
                  <a:pt x="504" y="306"/>
                </a:lnTo>
                <a:lnTo>
                  <a:pt x="504" y="306"/>
                </a:lnTo>
                <a:lnTo>
                  <a:pt x="499" y="293"/>
                </a:lnTo>
                <a:lnTo>
                  <a:pt x="493" y="280"/>
                </a:lnTo>
                <a:lnTo>
                  <a:pt x="484" y="267"/>
                </a:lnTo>
                <a:lnTo>
                  <a:pt x="484" y="267"/>
                </a:lnTo>
                <a:lnTo>
                  <a:pt x="479" y="253"/>
                </a:lnTo>
                <a:lnTo>
                  <a:pt x="470" y="242"/>
                </a:lnTo>
                <a:lnTo>
                  <a:pt x="465" y="229"/>
                </a:lnTo>
                <a:lnTo>
                  <a:pt x="465" y="229"/>
                </a:lnTo>
                <a:lnTo>
                  <a:pt x="456" y="216"/>
                </a:lnTo>
                <a:lnTo>
                  <a:pt x="445" y="205"/>
                </a:lnTo>
                <a:lnTo>
                  <a:pt x="437" y="192"/>
                </a:lnTo>
                <a:lnTo>
                  <a:pt x="437" y="192"/>
                </a:lnTo>
                <a:lnTo>
                  <a:pt x="428" y="181"/>
                </a:lnTo>
                <a:lnTo>
                  <a:pt x="417" y="170"/>
                </a:lnTo>
                <a:lnTo>
                  <a:pt x="406" y="159"/>
                </a:lnTo>
                <a:lnTo>
                  <a:pt x="406" y="159"/>
                </a:lnTo>
                <a:lnTo>
                  <a:pt x="397" y="148"/>
                </a:lnTo>
                <a:lnTo>
                  <a:pt x="386" y="137"/>
                </a:lnTo>
                <a:lnTo>
                  <a:pt x="372" y="128"/>
                </a:lnTo>
                <a:lnTo>
                  <a:pt x="372" y="128"/>
                </a:lnTo>
                <a:lnTo>
                  <a:pt x="360" y="119"/>
                </a:lnTo>
                <a:lnTo>
                  <a:pt x="349" y="110"/>
                </a:lnTo>
                <a:lnTo>
                  <a:pt x="335" y="100"/>
                </a:lnTo>
                <a:lnTo>
                  <a:pt x="335" y="100"/>
                </a:lnTo>
                <a:lnTo>
                  <a:pt x="321" y="91"/>
                </a:lnTo>
                <a:lnTo>
                  <a:pt x="310" y="82"/>
                </a:lnTo>
                <a:lnTo>
                  <a:pt x="296" y="75"/>
                </a:lnTo>
                <a:lnTo>
                  <a:pt x="296" y="75"/>
                </a:lnTo>
                <a:lnTo>
                  <a:pt x="282" y="67"/>
                </a:lnTo>
                <a:lnTo>
                  <a:pt x="265" y="60"/>
                </a:lnTo>
                <a:lnTo>
                  <a:pt x="251" y="53"/>
                </a:lnTo>
                <a:lnTo>
                  <a:pt x="251" y="53"/>
                </a:lnTo>
                <a:lnTo>
                  <a:pt x="236" y="45"/>
                </a:lnTo>
                <a:lnTo>
                  <a:pt x="220" y="40"/>
                </a:lnTo>
                <a:lnTo>
                  <a:pt x="206" y="34"/>
                </a:lnTo>
                <a:lnTo>
                  <a:pt x="206" y="34"/>
                </a:lnTo>
                <a:lnTo>
                  <a:pt x="189" y="29"/>
                </a:lnTo>
                <a:lnTo>
                  <a:pt x="175" y="23"/>
                </a:lnTo>
                <a:lnTo>
                  <a:pt x="158" y="20"/>
                </a:lnTo>
                <a:lnTo>
                  <a:pt x="158" y="20"/>
                </a:lnTo>
                <a:lnTo>
                  <a:pt x="141" y="16"/>
                </a:lnTo>
                <a:lnTo>
                  <a:pt x="124" y="12"/>
                </a:lnTo>
                <a:lnTo>
                  <a:pt x="107" y="9"/>
                </a:lnTo>
                <a:lnTo>
                  <a:pt x="107" y="9"/>
                </a:lnTo>
                <a:lnTo>
                  <a:pt x="90" y="7"/>
                </a:lnTo>
                <a:lnTo>
                  <a:pt x="73" y="3"/>
                </a:lnTo>
                <a:lnTo>
                  <a:pt x="53" y="3"/>
                </a:lnTo>
                <a:lnTo>
                  <a:pt x="53" y="3"/>
                </a:lnTo>
                <a:lnTo>
                  <a:pt x="36" y="1"/>
                </a:lnTo>
                <a:lnTo>
                  <a:pt x="20"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6" name="Freeform 300"/>
          <p:cNvSpPr/>
          <p:nvPr/>
        </p:nvSpPr>
        <p:spPr bwMode="auto">
          <a:xfrm>
            <a:off x="5513483" y="3141341"/>
            <a:ext cx="34691" cy="52233"/>
          </a:xfrm>
          <a:custGeom>
            <a:avLst/>
            <a:gdLst/>
            <a:ahLst/>
            <a:cxnLst>
              <a:cxn ang="0">
                <a:pos x="26" y="35"/>
              </a:cxn>
              <a:cxn ang="0">
                <a:pos x="0" y="0"/>
              </a:cxn>
              <a:cxn ang="0">
                <a:pos x="26" y="0"/>
              </a:cxn>
              <a:cxn ang="0">
                <a:pos x="26" y="35"/>
              </a:cxn>
            </a:cxnLst>
            <a:rect l="0" t="0" r="r" b="b"/>
            <a:pathLst>
              <a:path w="26" h="35">
                <a:moveTo>
                  <a:pt x="26" y="35"/>
                </a:moveTo>
                <a:lnTo>
                  <a:pt x="0" y="0"/>
                </a:lnTo>
                <a:lnTo>
                  <a:pt x="26" y="0"/>
                </a:lnTo>
                <a:lnTo>
                  <a:pt x="26"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7" name="Freeform 301"/>
          <p:cNvSpPr/>
          <p:nvPr/>
        </p:nvSpPr>
        <p:spPr bwMode="auto">
          <a:xfrm>
            <a:off x="5548174" y="3141341"/>
            <a:ext cx="37360" cy="52233"/>
          </a:xfrm>
          <a:custGeom>
            <a:avLst/>
            <a:gdLst/>
            <a:ahLst/>
            <a:cxnLst>
              <a:cxn ang="0">
                <a:pos x="0" y="35"/>
              </a:cxn>
              <a:cxn ang="0">
                <a:pos x="28" y="0"/>
              </a:cxn>
              <a:cxn ang="0">
                <a:pos x="0" y="0"/>
              </a:cxn>
              <a:cxn ang="0">
                <a:pos x="0" y="35"/>
              </a:cxn>
            </a:cxnLst>
            <a:rect l="0" t="0" r="r" b="b"/>
            <a:pathLst>
              <a:path w="28" h="35">
                <a:moveTo>
                  <a:pt x="0" y="35"/>
                </a:moveTo>
                <a:lnTo>
                  <a:pt x="28"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8" name="Freeform 302"/>
          <p:cNvSpPr/>
          <p:nvPr/>
        </p:nvSpPr>
        <p:spPr bwMode="auto">
          <a:xfrm>
            <a:off x="4476752" y="2724970"/>
            <a:ext cx="70716" cy="195501"/>
          </a:xfrm>
          <a:custGeom>
            <a:avLst/>
            <a:gdLst/>
            <a:ahLst/>
            <a:cxnLst>
              <a:cxn ang="0">
                <a:pos x="5" y="127"/>
              </a:cxn>
              <a:cxn ang="0">
                <a:pos x="14" y="121"/>
              </a:cxn>
              <a:cxn ang="0">
                <a:pos x="17" y="120"/>
              </a:cxn>
              <a:cxn ang="0">
                <a:pos x="25" y="114"/>
              </a:cxn>
              <a:cxn ang="0">
                <a:pos x="28" y="110"/>
              </a:cxn>
              <a:cxn ang="0">
                <a:pos x="34" y="105"/>
              </a:cxn>
              <a:cxn ang="0">
                <a:pos x="36" y="101"/>
              </a:cxn>
              <a:cxn ang="0">
                <a:pos x="42" y="96"/>
              </a:cxn>
              <a:cxn ang="0">
                <a:pos x="42" y="94"/>
              </a:cxn>
              <a:cxn ang="0">
                <a:pos x="48" y="87"/>
              </a:cxn>
              <a:cxn ang="0">
                <a:pos x="48" y="85"/>
              </a:cxn>
              <a:cxn ang="0">
                <a:pos x="50" y="79"/>
              </a:cxn>
              <a:cxn ang="0">
                <a:pos x="53" y="76"/>
              </a:cxn>
              <a:cxn ang="0">
                <a:pos x="53" y="70"/>
              </a:cxn>
              <a:cxn ang="0">
                <a:pos x="53" y="66"/>
              </a:cxn>
              <a:cxn ang="0">
                <a:pos x="53" y="61"/>
              </a:cxn>
              <a:cxn ang="0">
                <a:pos x="53" y="57"/>
              </a:cxn>
              <a:cxn ang="0">
                <a:pos x="53" y="52"/>
              </a:cxn>
              <a:cxn ang="0">
                <a:pos x="53" y="50"/>
              </a:cxn>
              <a:cxn ang="0">
                <a:pos x="50" y="44"/>
              </a:cxn>
              <a:cxn ang="0">
                <a:pos x="50" y="41"/>
              </a:cxn>
              <a:cxn ang="0">
                <a:pos x="45" y="35"/>
              </a:cxn>
              <a:cxn ang="0">
                <a:pos x="45" y="33"/>
              </a:cxn>
              <a:cxn ang="0">
                <a:pos x="39" y="28"/>
              </a:cxn>
              <a:cxn ang="0">
                <a:pos x="36" y="24"/>
              </a:cxn>
              <a:cxn ang="0">
                <a:pos x="31" y="21"/>
              </a:cxn>
              <a:cxn ang="0">
                <a:pos x="28" y="17"/>
              </a:cxn>
              <a:cxn ang="0">
                <a:pos x="22" y="13"/>
              </a:cxn>
              <a:cxn ang="0">
                <a:pos x="19" y="11"/>
              </a:cxn>
              <a:cxn ang="0">
                <a:pos x="11" y="6"/>
              </a:cxn>
              <a:cxn ang="0">
                <a:pos x="8" y="4"/>
              </a:cxn>
              <a:cxn ang="0">
                <a:pos x="0" y="0"/>
              </a:cxn>
            </a:cxnLst>
            <a:rect l="0" t="0" r="r" b="b"/>
            <a:pathLst>
              <a:path w="53" h="131">
                <a:moveTo>
                  <a:pt x="0" y="131"/>
                </a:moveTo>
                <a:lnTo>
                  <a:pt x="5" y="127"/>
                </a:lnTo>
                <a:lnTo>
                  <a:pt x="8" y="125"/>
                </a:lnTo>
                <a:lnTo>
                  <a:pt x="14" y="121"/>
                </a:lnTo>
                <a:lnTo>
                  <a:pt x="14" y="121"/>
                </a:lnTo>
                <a:lnTo>
                  <a:pt x="17" y="120"/>
                </a:lnTo>
                <a:lnTo>
                  <a:pt x="19" y="116"/>
                </a:lnTo>
                <a:lnTo>
                  <a:pt x="25" y="114"/>
                </a:lnTo>
                <a:lnTo>
                  <a:pt x="25" y="114"/>
                </a:lnTo>
                <a:lnTo>
                  <a:pt x="28" y="110"/>
                </a:lnTo>
                <a:lnTo>
                  <a:pt x="31" y="109"/>
                </a:lnTo>
                <a:lnTo>
                  <a:pt x="34" y="105"/>
                </a:lnTo>
                <a:lnTo>
                  <a:pt x="34" y="105"/>
                </a:lnTo>
                <a:lnTo>
                  <a:pt x="36" y="101"/>
                </a:lnTo>
                <a:lnTo>
                  <a:pt x="39" y="99"/>
                </a:lnTo>
                <a:lnTo>
                  <a:pt x="42" y="96"/>
                </a:lnTo>
                <a:lnTo>
                  <a:pt x="42" y="96"/>
                </a:lnTo>
                <a:lnTo>
                  <a:pt x="42" y="94"/>
                </a:lnTo>
                <a:lnTo>
                  <a:pt x="45" y="90"/>
                </a:lnTo>
                <a:lnTo>
                  <a:pt x="48" y="87"/>
                </a:lnTo>
                <a:lnTo>
                  <a:pt x="48" y="87"/>
                </a:lnTo>
                <a:lnTo>
                  <a:pt x="48" y="85"/>
                </a:lnTo>
                <a:lnTo>
                  <a:pt x="50" y="81"/>
                </a:lnTo>
                <a:lnTo>
                  <a:pt x="50" y="79"/>
                </a:lnTo>
                <a:lnTo>
                  <a:pt x="50" y="79"/>
                </a:lnTo>
                <a:lnTo>
                  <a:pt x="53" y="76"/>
                </a:lnTo>
                <a:lnTo>
                  <a:pt x="53" y="72"/>
                </a:lnTo>
                <a:lnTo>
                  <a:pt x="53" y="70"/>
                </a:lnTo>
                <a:lnTo>
                  <a:pt x="53" y="70"/>
                </a:lnTo>
                <a:lnTo>
                  <a:pt x="53" y="66"/>
                </a:lnTo>
                <a:lnTo>
                  <a:pt x="53" y="65"/>
                </a:lnTo>
                <a:lnTo>
                  <a:pt x="53" y="61"/>
                </a:lnTo>
                <a:lnTo>
                  <a:pt x="53" y="61"/>
                </a:lnTo>
                <a:lnTo>
                  <a:pt x="53" y="57"/>
                </a:lnTo>
                <a:lnTo>
                  <a:pt x="53" y="55"/>
                </a:lnTo>
                <a:lnTo>
                  <a:pt x="53" y="52"/>
                </a:lnTo>
                <a:lnTo>
                  <a:pt x="53" y="52"/>
                </a:lnTo>
                <a:lnTo>
                  <a:pt x="53" y="50"/>
                </a:lnTo>
                <a:lnTo>
                  <a:pt x="50" y="46"/>
                </a:lnTo>
                <a:lnTo>
                  <a:pt x="50" y="44"/>
                </a:lnTo>
                <a:lnTo>
                  <a:pt x="50" y="44"/>
                </a:lnTo>
                <a:lnTo>
                  <a:pt x="50" y="41"/>
                </a:lnTo>
                <a:lnTo>
                  <a:pt x="48" y="39"/>
                </a:lnTo>
                <a:lnTo>
                  <a:pt x="45" y="35"/>
                </a:lnTo>
                <a:lnTo>
                  <a:pt x="45" y="35"/>
                </a:lnTo>
                <a:lnTo>
                  <a:pt x="45" y="33"/>
                </a:lnTo>
                <a:lnTo>
                  <a:pt x="42" y="30"/>
                </a:lnTo>
                <a:lnTo>
                  <a:pt x="39" y="28"/>
                </a:lnTo>
                <a:lnTo>
                  <a:pt x="39" y="28"/>
                </a:lnTo>
                <a:lnTo>
                  <a:pt x="36" y="24"/>
                </a:lnTo>
                <a:lnTo>
                  <a:pt x="34" y="22"/>
                </a:lnTo>
                <a:lnTo>
                  <a:pt x="31" y="21"/>
                </a:lnTo>
                <a:lnTo>
                  <a:pt x="31" y="21"/>
                </a:lnTo>
                <a:lnTo>
                  <a:pt x="28" y="17"/>
                </a:lnTo>
                <a:lnTo>
                  <a:pt x="25" y="15"/>
                </a:lnTo>
                <a:lnTo>
                  <a:pt x="22" y="13"/>
                </a:lnTo>
                <a:lnTo>
                  <a:pt x="22" y="13"/>
                </a:lnTo>
                <a:lnTo>
                  <a:pt x="19" y="11"/>
                </a:lnTo>
                <a:lnTo>
                  <a:pt x="17" y="10"/>
                </a:lnTo>
                <a:lnTo>
                  <a:pt x="11" y="6"/>
                </a:lnTo>
                <a:lnTo>
                  <a:pt x="11" y="6"/>
                </a:lnTo>
                <a:lnTo>
                  <a:pt x="8" y="4"/>
                </a:lnTo>
                <a:lnTo>
                  <a:pt x="3"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59" name="Freeform 303"/>
          <p:cNvSpPr/>
          <p:nvPr/>
        </p:nvSpPr>
        <p:spPr bwMode="auto">
          <a:xfrm>
            <a:off x="4476752" y="2865253"/>
            <a:ext cx="56039" cy="55218"/>
          </a:xfrm>
          <a:custGeom>
            <a:avLst/>
            <a:gdLst/>
            <a:ahLst/>
            <a:cxnLst>
              <a:cxn ang="0">
                <a:pos x="0" y="37"/>
              </a:cxn>
              <a:cxn ang="0">
                <a:pos x="22" y="0"/>
              </a:cxn>
              <a:cxn ang="0">
                <a:pos x="42" y="13"/>
              </a:cxn>
              <a:cxn ang="0">
                <a:pos x="0" y="37"/>
              </a:cxn>
            </a:cxnLst>
            <a:rect l="0" t="0" r="r" b="b"/>
            <a:pathLst>
              <a:path w="42" h="37">
                <a:moveTo>
                  <a:pt x="0" y="37"/>
                </a:moveTo>
                <a:lnTo>
                  <a:pt x="22" y="0"/>
                </a:lnTo>
                <a:lnTo>
                  <a:pt x="42" y="13"/>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0" name="Freeform 304"/>
          <p:cNvSpPr/>
          <p:nvPr/>
        </p:nvSpPr>
        <p:spPr bwMode="auto">
          <a:xfrm>
            <a:off x="4476752" y="2884654"/>
            <a:ext cx="78722" cy="35817"/>
          </a:xfrm>
          <a:custGeom>
            <a:avLst/>
            <a:gdLst/>
            <a:ahLst/>
            <a:cxnLst>
              <a:cxn ang="0">
                <a:pos x="0" y="24"/>
              </a:cxn>
              <a:cxn ang="0">
                <a:pos x="59" y="13"/>
              </a:cxn>
              <a:cxn ang="0">
                <a:pos x="42" y="0"/>
              </a:cxn>
              <a:cxn ang="0">
                <a:pos x="0" y="24"/>
              </a:cxn>
            </a:cxnLst>
            <a:rect l="0" t="0" r="r" b="b"/>
            <a:pathLst>
              <a:path w="59" h="24">
                <a:moveTo>
                  <a:pt x="0" y="24"/>
                </a:moveTo>
                <a:lnTo>
                  <a:pt x="59" y="13"/>
                </a:lnTo>
                <a:lnTo>
                  <a:pt x="42" y="0"/>
                </a:lnTo>
                <a:lnTo>
                  <a:pt x="0" y="24"/>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1" name="Freeform 305"/>
          <p:cNvSpPr/>
          <p:nvPr/>
        </p:nvSpPr>
        <p:spPr bwMode="auto">
          <a:xfrm>
            <a:off x="6171279" y="3527865"/>
            <a:ext cx="142767" cy="98496"/>
          </a:xfrm>
          <a:custGeom>
            <a:avLst/>
            <a:gdLst/>
            <a:ahLst/>
            <a:cxnLst>
              <a:cxn ang="0">
                <a:pos x="0" y="29"/>
              </a:cxn>
              <a:cxn ang="0">
                <a:pos x="0" y="23"/>
              </a:cxn>
              <a:cxn ang="0">
                <a:pos x="3" y="20"/>
              </a:cxn>
              <a:cxn ang="0">
                <a:pos x="6" y="16"/>
              </a:cxn>
              <a:cxn ang="0">
                <a:pos x="9" y="14"/>
              </a:cxn>
              <a:cxn ang="0">
                <a:pos x="14" y="11"/>
              </a:cxn>
              <a:cxn ang="0">
                <a:pos x="17" y="7"/>
              </a:cxn>
              <a:cxn ang="0">
                <a:pos x="23" y="5"/>
              </a:cxn>
              <a:cxn ang="0">
                <a:pos x="29" y="3"/>
              </a:cxn>
              <a:cxn ang="0">
                <a:pos x="34" y="1"/>
              </a:cxn>
              <a:cxn ang="0">
                <a:pos x="43" y="0"/>
              </a:cxn>
              <a:cxn ang="0">
                <a:pos x="48" y="0"/>
              </a:cxn>
              <a:cxn ang="0">
                <a:pos x="54" y="0"/>
              </a:cxn>
              <a:cxn ang="0">
                <a:pos x="62" y="0"/>
              </a:cxn>
              <a:cxn ang="0">
                <a:pos x="68" y="0"/>
              </a:cxn>
              <a:cxn ang="0">
                <a:pos x="76" y="1"/>
              </a:cxn>
              <a:cxn ang="0">
                <a:pos x="79" y="3"/>
              </a:cxn>
              <a:cxn ang="0">
                <a:pos x="85" y="5"/>
              </a:cxn>
              <a:cxn ang="0">
                <a:pos x="91" y="7"/>
              </a:cxn>
              <a:cxn ang="0">
                <a:pos x="96" y="11"/>
              </a:cxn>
              <a:cxn ang="0">
                <a:pos x="99" y="14"/>
              </a:cxn>
              <a:cxn ang="0">
                <a:pos x="102" y="18"/>
              </a:cxn>
              <a:cxn ang="0">
                <a:pos x="105" y="22"/>
              </a:cxn>
              <a:cxn ang="0">
                <a:pos x="107" y="25"/>
              </a:cxn>
              <a:cxn ang="0">
                <a:pos x="107" y="29"/>
              </a:cxn>
              <a:cxn ang="0">
                <a:pos x="107" y="33"/>
              </a:cxn>
              <a:cxn ang="0">
                <a:pos x="107" y="38"/>
              </a:cxn>
              <a:cxn ang="0">
                <a:pos x="105" y="42"/>
              </a:cxn>
              <a:cxn ang="0">
                <a:pos x="105" y="45"/>
              </a:cxn>
              <a:cxn ang="0">
                <a:pos x="102" y="49"/>
              </a:cxn>
              <a:cxn ang="0">
                <a:pos x="96" y="53"/>
              </a:cxn>
              <a:cxn ang="0">
                <a:pos x="93" y="55"/>
              </a:cxn>
              <a:cxn ang="0">
                <a:pos x="88" y="56"/>
              </a:cxn>
              <a:cxn ang="0">
                <a:pos x="82" y="60"/>
              </a:cxn>
              <a:cxn ang="0">
                <a:pos x="76" y="62"/>
              </a:cxn>
              <a:cxn ang="0">
                <a:pos x="71" y="64"/>
              </a:cxn>
              <a:cxn ang="0">
                <a:pos x="65" y="64"/>
              </a:cxn>
              <a:cxn ang="0">
                <a:pos x="57" y="66"/>
              </a:cxn>
              <a:cxn ang="0">
                <a:pos x="51" y="66"/>
              </a:cxn>
              <a:cxn ang="0">
                <a:pos x="43" y="64"/>
              </a:cxn>
              <a:cxn ang="0">
                <a:pos x="37" y="64"/>
              </a:cxn>
              <a:cxn ang="0">
                <a:pos x="31" y="62"/>
              </a:cxn>
              <a:cxn ang="0">
                <a:pos x="26" y="60"/>
              </a:cxn>
              <a:cxn ang="0">
                <a:pos x="20" y="56"/>
              </a:cxn>
              <a:cxn ang="0">
                <a:pos x="14" y="55"/>
              </a:cxn>
              <a:cxn ang="0">
                <a:pos x="12" y="53"/>
              </a:cxn>
              <a:cxn ang="0">
                <a:pos x="6" y="49"/>
              </a:cxn>
              <a:cxn ang="0">
                <a:pos x="3" y="45"/>
              </a:cxn>
              <a:cxn ang="0">
                <a:pos x="3" y="42"/>
              </a:cxn>
              <a:cxn ang="0">
                <a:pos x="0" y="38"/>
              </a:cxn>
              <a:cxn ang="0">
                <a:pos x="0" y="33"/>
              </a:cxn>
            </a:cxnLst>
            <a:rect l="0" t="0" r="r" b="b"/>
            <a:pathLst>
              <a:path w="107" h="66">
                <a:moveTo>
                  <a:pt x="0" y="33"/>
                </a:moveTo>
                <a:lnTo>
                  <a:pt x="0" y="31"/>
                </a:lnTo>
                <a:lnTo>
                  <a:pt x="0" y="29"/>
                </a:lnTo>
                <a:lnTo>
                  <a:pt x="0" y="29"/>
                </a:lnTo>
                <a:lnTo>
                  <a:pt x="0" y="29"/>
                </a:lnTo>
                <a:lnTo>
                  <a:pt x="0" y="27"/>
                </a:lnTo>
                <a:lnTo>
                  <a:pt x="0" y="27"/>
                </a:lnTo>
                <a:lnTo>
                  <a:pt x="0" y="25"/>
                </a:lnTo>
                <a:lnTo>
                  <a:pt x="0" y="25"/>
                </a:lnTo>
                <a:lnTo>
                  <a:pt x="0" y="23"/>
                </a:lnTo>
                <a:lnTo>
                  <a:pt x="0" y="23"/>
                </a:lnTo>
                <a:lnTo>
                  <a:pt x="3" y="22"/>
                </a:lnTo>
                <a:lnTo>
                  <a:pt x="3" y="22"/>
                </a:lnTo>
                <a:lnTo>
                  <a:pt x="3" y="22"/>
                </a:lnTo>
                <a:lnTo>
                  <a:pt x="3" y="20"/>
                </a:lnTo>
                <a:lnTo>
                  <a:pt x="3" y="20"/>
                </a:lnTo>
                <a:lnTo>
                  <a:pt x="3" y="20"/>
                </a:lnTo>
                <a:lnTo>
                  <a:pt x="3" y="18"/>
                </a:lnTo>
                <a:lnTo>
                  <a:pt x="6" y="18"/>
                </a:lnTo>
                <a:lnTo>
                  <a:pt x="6" y="16"/>
                </a:lnTo>
                <a:lnTo>
                  <a:pt x="6" y="16"/>
                </a:lnTo>
                <a:lnTo>
                  <a:pt x="6" y="16"/>
                </a:lnTo>
                <a:lnTo>
                  <a:pt x="9" y="14"/>
                </a:lnTo>
                <a:lnTo>
                  <a:pt x="9" y="14"/>
                </a:lnTo>
                <a:lnTo>
                  <a:pt x="9" y="14"/>
                </a:lnTo>
                <a:lnTo>
                  <a:pt x="9" y="12"/>
                </a:lnTo>
                <a:lnTo>
                  <a:pt x="12" y="12"/>
                </a:lnTo>
                <a:lnTo>
                  <a:pt x="12" y="11"/>
                </a:lnTo>
                <a:lnTo>
                  <a:pt x="12" y="11"/>
                </a:lnTo>
                <a:lnTo>
                  <a:pt x="14" y="11"/>
                </a:lnTo>
                <a:lnTo>
                  <a:pt x="14" y="9"/>
                </a:lnTo>
                <a:lnTo>
                  <a:pt x="14" y="9"/>
                </a:lnTo>
                <a:lnTo>
                  <a:pt x="14" y="9"/>
                </a:lnTo>
                <a:lnTo>
                  <a:pt x="17" y="7"/>
                </a:lnTo>
                <a:lnTo>
                  <a:pt x="17" y="7"/>
                </a:lnTo>
                <a:lnTo>
                  <a:pt x="20" y="7"/>
                </a:lnTo>
                <a:lnTo>
                  <a:pt x="20" y="7"/>
                </a:lnTo>
                <a:lnTo>
                  <a:pt x="20" y="5"/>
                </a:lnTo>
                <a:lnTo>
                  <a:pt x="23" y="5"/>
                </a:lnTo>
                <a:lnTo>
                  <a:pt x="23" y="5"/>
                </a:lnTo>
                <a:lnTo>
                  <a:pt x="23" y="5"/>
                </a:lnTo>
                <a:lnTo>
                  <a:pt x="26" y="3"/>
                </a:lnTo>
                <a:lnTo>
                  <a:pt x="26" y="3"/>
                </a:lnTo>
                <a:lnTo>
                  <a:pt x="29" y="3"/>
                </a:lnTo>
                <a:lnTo>
                  <a:pt x="29" y="3"/>
                </a:lnTo>
                <a:lnTo>
                  <a:pt x="29" y="1"/>
                </a:lnTo>
                <a:lnTo>
                  <a:pt x="31" y="1"/>
                </a:lnTo>
                <a:lnTo>
                  <a:pt x="34" y="1"/>
                </a:lnTo>
                <a:lnTo>
                  <a:pt x="34" y="1"/>
                </a:lnTo>
                <a:lnTo>
                  <a:pt x="34" y="1"/>
                </a:lnTo>
                <a:lnTo>
                  <a:pt x="37" y="1"/>
                </a:lnTo>
                <a:lnTo>
                  <a:pt x="37" y="0"/>
                </a:lnTo>
                <a:lnTo>
                  <a:pt x="37" y="0"/>
                </a:lnTo>
                <a:lnTo>
                  <a:pt x="40" y="0"/>
                </a:lnTo>
                <a:lnTo>
                  <a:pt x="43" y="0"/>
                </a:lnTo>
                <a:lnTo>
                  <a:pt x="43" y="0"/>
                </a:lnTo>
                <a:lnTo>
                  <a:pt x="43" y="0"/>
                </a:lnTo>
                <a:lnTo>
                  <a:pt x="45" y="0"/>
                </a:lnTo>
                <a:lnTo>
                  <a:pt x="45" y="0"/>
                </a:lnTo>
                <a:lnTo>
                  <a:pt x="48" y="0"/>
                </a:lnTo>
                <a:lnTo>
                  <a:pt x="48" y="0"/>
                </a:lnTo>
                <a:lnTo>
                  <a:pt x="51" y="0"/>
                </a:lnTo>
                <a:lnTo>
                  <a:pt x="51" y="0"/>
                </a:lnTo>
                <a:lnTo>
                  <a:pt x="54" y="0"/>
                </a:lnTo>
                <a:lnTo>
                  <a:pt x="54" y="0"/>
                </a:lnTo>
                <a:lnTo>
                  <a:pt x="57" y="0"/>
                </a:lnTo>
                <a:lnTo>
                  <a:pt x="57" y="0"/>
                </a:lnTo>
                <a:lnTo>
                  <a:pt x="60" y="0"/>
                </a:lnTo>
                <a:lnTo>
                  <a:pt x="60" y="0"/>
                </a:lnTo>
                <a:lnTo>
                  <a:pt x="62" y="0"/>
                </a:lnTo>
                <a:lnTo>
                  <a:pt x="62" y="0"/>
                </a:lnTo>
                <a:lnTo>
                  <a:pt x="65" y="0"/>
                </a:lnTo>
                <a:lnTo>
                  <a:pt x="65" y="0"/>
                </a:lnTo>
                <a:lnTo>
                  <a:pt x="68" y="0"/>
                </a:lnTo>
                <a:lnTo>
                  <a:pt x="68" y="0"/>
                </a:lnTo>
                <a:lnTo>
                  <a:pt x="71" y="0"/>
                </a:lnTo>
                <a:lnTo>
                  <a:pt x="71" y="0"/>
                </a:lnTo>
                <a:lnTo>
                  <a:pt x="71" y="1"/>
                </a:lnTo>
                <a:lnTo>
                  <a:pt x="74" y="1"/>
                </a:lnTo>
                <a:lnTo>
                  <a:pt x="76" y="1"/>
                </a:lnTo>
                <a:lnTo>
                  <a:pt x="76" y="1"/>
                </a:lnTo>
                <a:lnTo>
                  <a:pt x="76" y="1"/>
                </a:lnTo>
                <a:lnTo>
                  <a:pt x="79" y="1"/>
                </a:lnTo>
                <a:lnTo>
                  <a:pt x="79" y="3"/>
                </a:lnTo>
                <a:lnTo>
                  <a:pt x="79" y="3"/>
                </a:lnTo>
                <a:lnTo>
                  <a:pt x="82" y="3"/>
                </a:lnTo>
                <a:lnTo>
                  <a:pt x="82" y="3"/>
                </a:lnTo>
                <a:lnTo>
                  <a:pt x="85" y="5"/>
                </a:lnTo>
                <a:lnTo>
                  <a:pt x="85" y="5"/>
                </a:lnTo>
                <a:lnTo>
                  <a:pt x="85" y="5"/>
                </a:lnTo>
                <a:lnTo>
                  <a:pt x="88" y="5"/>
                </a:lnTo>
                <a:lnTo>
                  <a:pt x="88" y="7"/>
                </a:lnTo>
                <a:lnTo>
                  <a:pt x="88" y="7"/>
                </a:lnTo>
                <a:lnTo>
                  <a:pt x="91" y="7"/>
                </a:lnTo>
                <a:lnTo>
                  <a:pt x="91" y="7"/>
                </a:lnTo>
                <a:lnTo>
                  <a:pt x="93" y="9"/>
                </a:lnTo>
                <a:lnTo>
                  <a:pt x="93" y="9"/>
                </a:lnTo>
                <a:lnTo>
                  <a:pt x="93" y="9"/>
                </a:lnTo>
                <a:lnTo>
                  <a:pt x="96" y="11"/>
                </a:lnTo>
                <a:lnTo>
                  <a:pt x="96" y="11"/>
                </a:lnTo>
                <a:lnTo>
                  <a:pt x="96" y="11"/>
                </a:lnTo>
                <a:lnTo>
                  <a:pt x="96" y="12"/>
                </a:lnTo>
                <a:lnTo>
                  <a:pt x="99" y="12"/>
                </a:lnTo>
                <a:lnTo>
                  <a:pt x="99" y="14"/>
                </a:lnTo>
                <a:lnTo>
                  <a:pt x="99" y="14"/>
                </a:lnTo>
                <a:lnTo>
                  <a:pt x="99" y="14"/>
                </a:lnTo>
                <a:lnTo>
                  <a:pt x="102" y="16"/>
                </a:lnTo>
                <a:lnTo>
                  <a:pt x="102" y="16"/>
                </a:lnTo>
                <a:lnTo>
                  <a:pt x="102" y="16"/>
                </a:lnTo>
                <a:lnTo>
                  <a:pt x="102" y="18"/>
                </a:lnTo>
                <a:lnTo>
                  <a:pt x="105" y="18"/>
                </a:lnTo>
                <a:lnTo>
                  <a:pt x="105" y="20"/>
                </a:lnTo>
                <a:lnTo>
                  <a:pt x="105" y="20"/>
                </a:lnTo>
                <a:lnTo>
                  <a:pt x="105" y="20"/>
                </a:lnTo>
                <a:lnTo>
                  <a:pt x="105" y="22"/>
                </a:lnTo>
                <a:lnTo>
                  <a:pt x="105" y="22"/>
                </a:lnTo>
                <a:lnTo>
                  <a:pt x="105" y="22"/>
                </a:lnTo>
                <a:lnTo>
                  <a:pt x="107" y="23"/>
                </a:lnTo>
                <a:lnTo>
                  <a:pt x="107" y="23"/>
                </a:lnTo>
                <a:lnTo>
                  <a:pt x="107" y="25"/>
                </a:lnTo>
                <a:lnTo>
                  <a:pt x="107" y="25"/>
                </a:lnTo>
                <a:lnTo>
                  <a:pt x="107" y="27"/>
                </a:lnTo>
                <a:lnTo>
                  <a:pt x="107" y="27"/>
                </a:lnTo>
                <a:lnTo>
                  <a:pt x="107" y="29"/>
                </a:lnTo>
                <a:lnTo>
                  <a:pt x="107" y="29"/>
                </a:lnTo>
                <a:lnTo>
                  <a:pt x="107" y="29"/>
                </a:lnTo>
                <a:lnTo>
                  <a:pt x="107" y="31"/>
                </a:lnTo>
                <a:lnTo>
                  <a:pt x="107" y="33"/>
                </a:lnTo>
                <a:lnTo>
                  <a:pt x="107" y="33"/>
                </a:lnTo>
                <a:lnTo>
                  <a:pt x="107" y="33"/>
                </a:lnTo>
                <a:lnTo>
                  <a:pt x="107" y="34"/>
                </a:lnTo>
                <a:lnTo>
                  <a:pt x="107" y="34"/>
                </a:lnTo>
                <a:lnTo>
                  <a:pt x="107" y="34"/>
                </a:lnTo>
                <a:lnTo>
                  <a:pt x="107" y="36"/>
                </a:lnTo>
                <a:lnTo>
                  <a:pt x="107" y="38"/>
                </a:lnTo>
                <a:lnTo>
                  <a:pt x="107" y="38"/>
                </a:lnTo>
                <a:lnTo>
                  <a:pt x="107" y="38"/>
                </a:lnTo>
                <a:lnTo>
                  <a:pt x="107" y="40"/>
                </a:lnTo>
                <a:lnTo>
                  <a:pt x="107" y="40"/>
                </a:lnTo>
                <a:lnTo>
                  <a:pt x="105" y="42"/>
                </a:lnTo>
                <a:lnTo>
                  <a:pt x="105" y="42"/>
                </a:lnTo>
                <a:lnTo>
                  <a:pt x="105" y="42"/>
                </a:lnTo>
                <a:lnTo>
                  <a:pt x="105" y="44"/>
                </a:lnTo>
                <a:lnTo>
                  <a:pt x="105" y="45"/>
                </a:lnTo>
                <a:lnTo>
                  <a:pt x="105" y="45"/>
                </a:lnTo>
                <a:lnTo>
                  <a:pt x="105" y="45"/>
                </a:lnTo>
                <a:lnTo>
                  <a:pt x="102" y="47"/>
                </a:lnTo>
                <a:lnTo>
                  <a:pt x="102" y="47"/>
                </a:lnTo>
                <a:lnTo>
                  <a:pt x="102" y="47"/>
                </a:lnTo>
                <a:lnTo>
                  <a:pt x="102" y="49"/>
                </a:lnTo>
                <a:lnTo>
                  <a:pt x="99" y="49"/>
                </a:lnTo>
                <a:lnTo>
                  <a:pt x="99" y="51"/>
                </a:lnTo>
                <a:lnTo>
                  <a:pt x="99" y="51"/>
                </a:lnTo>
                <a:lnTo>
                  <a:pt x="99" y="51"/>
                </a:lnTo>
                <a:lnTo>
                  <a:pt x="96" y="53"/>
                </a:lnTo>
                <a:lnTo>
                  <a:pt x="96" y="53"/>
                </a:lnTo>
                <a:lnTo>
                  <a:pt x="96" y="53"/>
                </a:lnTo>
                <a:lnTo>
                  <a:pt x="96" y="53"/>
                </a:lnTo>
                <a:lnTo>
                  <a:pt x="93" y="55"/>
                </a:lnTo>
                <a:lnTo>
                  <a:pt x="93" y="55"/>
                </a:lnTo>
                <a:lnTo>
                  <a:pt x="93" y="55"/>
                </a:lnTo>
                <a:lnTo>
                  <a:pt x="91" y="56"/>
                </a:lnTo>
                <a:lnTo>
                  <a:pt x="91" y="56"/>
                </a:lnTo>
                <a:lnTo>
                  <a:pt x="88" y="56"/>
                </a:lnTo>
                <a:lnTo>
                  <a:pt x="88" y="56"/>
                </a:lnTo>
                <a:lnTo>
                  <a:pt x="88" y="58"/>
                </a:lnTo>
                <a:lnTo>
                  <a:pt x="85" y="58"/>
                </a:lnTo>
                <a:lnTo>
                  <a:pt x="85" y="60"/>
                </a:lnTo>
                <a:lnTo>
                  <a:pt x="85" y="60"/>
                </a:lnTo>
                <a:lnTo>
                  <a:pt x="82" y="60"/>
                </a:lnTo>
                <a:lnTo>
                  <a:pt x="82" y="60"/>
                </a:lnTo>
                <a:lnTo>
                  <a:pt x="79" y="60"/>
                </a:lnTo>
                <a:lnTo>
                  <a:pt x="79" y="60"/>
                </a:lnTo>
                <a:lnTo>
                  <a:pt x="79" y="62"/>
                </a:lnTo>
                <a:lnTo>
                  <a:pt x="76" y="62"/>
                </a:lnTo>
                <a:lnTo>
                  <a:pt x="76" y="62"/>
                </a:lnTo>
                <a:lnTo>
                  <a:pt x="76" y="62"/>
                </a:lnTo>
                <a:lnTo>
                  <a:pt x="74" y="62"/>
                </a:lnTo>
                <a:lnTo>
                  <a:pt x="71" y="64"/>
                </a:lnTo>
                <a:lnTo>
                  <a:pt x="71" y="64"/>
                </a:lnTo>
                <a:lnTo>
                  <a:pt x="71" y="64"/>
                </a:lnTo>
                <a:lnTo>
                  <a:pt x="68" y="64"/>
                </a:lnTo>
                <a:lnTo>
                  <a:pt x="68" y="64"/>
                </a:lnTo>
                <a:lnTo>
                  <a:pt x="65" y="64"/>
                </a:lnTo>
                <a:lnTo>
                  <a:pt x="65" y="64"/>
                </a:lnTo>
                <a:lnTo>
                  <a:pt x="62" y="64"/>
                </a:lnTo>
                <a:lnTo>
                  <a:pt x="62" y="64"/>
                </a:lnTo>
                <a:lnTo>
                  <a:pt x="60" y="66"/>
                </a:lnTo>
                <a:lnTo>
                  <a:pt x="60" y="66"/>
                </a:lnTo>
                <a:lnTo>
                  <a:pt x="57" y="66"/>
                </a:lnTo>
                <a:lnTo>
                  <a:pt x="57" y="66"/>
                </a:lnTo>
                <a:lnTo>
                  <a:pt x="54" y="66"/>
                </a:lnTo>
                <a:lnTo>
                  <a:pt x="54" y="66"/>
                </a:lnTo>
                <a:lnTo>
                  <a:pt x="51" y="66"/>
                </a:lnTo>
                <a:lnTo>
                  <a:pt x="51" y="66"/>
                </a:lnTo>
                <a:lnTo>
                  <a:pt x="48" y="66"/>
                </a:lnTo>
                <a:lnTo>
                  <a:pt x="48" y="66"/>
                </a:lnTo>
                <a:lnTo>
                  <a:pt x="45" y="64"/>
                </a:lnTo>
                <a:lnTo>
                  <a:pt x="45" y="64"/>
                </a:lnTo>
                <a:lnTo>
                  <a:pt x="43" y="64"/>
                </a:lnTo>
                <a:lnTo>
                  <a:pt x="43" y="64"/>
                </a:lnTo>
                <a:lnTo>
                  <a:pt x="43" y="64"/>
                </a:lnTo>
                <a:lnTo>
                  <a:pt x="40" y="64"/>
                </a:lnTo>
                <a:lnTo>
                  <a:pt x="37" y="64"/>
                </a:lnTo>
                <a:lnTo>
                  <a:pt x="37" y="64"/>
                </a:lnTo>
                <a:lnTo>
                  <a:pt x="37" y="64"/>
                </a:lnTo>
                <a:lnTo>
                  <a:pt x="34" y="62"/>
                </a:lnTo>
                <a:lnTo>
                  <a:pt x="34" y="62"/>
                </a:lnTo>
                <a:lnTo>
                  <a:pt x="34" y="62"/>
                </a:lnTo>
                <a:lnTo>
                  <a:pt x="31" y="62"/>
                </a:lnTo>
                <a:lnTo>
                  <a:pt x="29" y="62"/>
                </a:lnTo>
                <a:lnTo>
                  <a:pt x="29" y="60"/>
                </a:lnTo>
                <a:lnTo>
                  <a:pt x="29" y="60"/>
                </a:lnTo>
                <a:lnTo>
                  <a:pt x="26" y="60"/>
                </a:lnTo>
                <a:lnTo>
                  <a:pt x="26" y="60"/>
                </a:lnTo>
                <a:lnTo>
                  <a:pt x="23" y="60"/>
                </a:lnTo>
                <a:lnTo>
                  <a:pt x="23" y="60"/>
                </a:lnTo>
                <a:lnTo>
                  <a:pt x="23" y="58"/>
                </a:lnTo>
                <a:lnTo>
                  <a:pt x="20" y="58"/>
                </a:lnTo>
                <a:lnTo>
                  <a:pt x="20" y="56"/>
                </a:lnTo>
                <a:lnTo>
                  <a:pt x="20" y="56"/>
                </a:lnTo>
                <a:lnTo>
                  <a:pt x="17" y="56"/>
                </a:lnTo>
                <a:lnTo>
                  <a:pt x="17" y="56"/>
                </a:lnTo>
                <a:lnTo>
                  <a:pt x="14" y="55"/>
                </a:lnTo>
                <a:lnTo>
                  <a:pt x="14" y="55"/>
                </a:lnTo>
                <a:lnTo>
                  <a:pt x="14" y="55"/>
                </a:lnTo>
                <a:lnTo>
                  <a:pt x="14" y="53"/>
                </a:lnTo>
                <a:lnTo>
                  <a:pt x="12" y="53"/>
                </a:lnTo>
                <a:lnTo>
                  <a:pt x="12" y="53"/>
                </a:lnTo>
                <a:lnTo>
                  <a:pt x="12" y="53"/>
                </a:lnTo>
                <a:lnTo>
                  <a:pt x="9" y="51"/>
                </a:lnTo>
                <a:lnTo>
                  <a:pt x="9" y="51"/>
                </a:lnTo>
                <a:lnTo>
                  <a:pt x="9" y="51"/>
                </a:lnTo>
                <a:lnTo>
                  <a:pt x="9" y="49"/>
                </a:lnTo>
                <a:lnTo>
                  <a:pt x="6" y="49"/>
                </a:lnTo>
                <a:lnTo>
                  <a:pt x="6" y="47"/>
                </a:lnTo>
                <a:lnTo>
                  <a:pt x="6" y="47"/>
                </a:lnTo>
                <a:lnTo>
                  <a:pt x="6" y="47"/>
                </a:lnTo>
                <a:lnTo>
                  <a:pt x="3" y="45"/>
                </a:lnTo>
                <a:lnTo>
                  <a:pt x="3" y="45"/>
                </a:lnTo>
                <a:lnTo>
                  <a:pt x="3" y="45"/>
                </a:lnTo>
                <a:lnTo>
                  <a:pt x="3" y="44"/>
                </a:lnTo>
                <a:lnTo>
                  <a:pt x="3" y="42"/>
                </a:lnTo>
                <a:lnTo>
                  <a:pt x="3" y="42"/>
                </a:lnTo>
                <a:lnTo>
                  <a:pt x="3" y="42"/>
                </a:lnTo>
                <a:lnTo>
                  <a:pt x="0" y="40"/>
                </a:lnTo>
                <a:lnTo>
                  <a:pt x="0" y="40"/>
                </a:lnTo>
                <a:lnTo>
                  <a:pt x="0" y="38"/>
                </a:lnTo>
                <a:lnTo>
                  <a:pt x="0" y="38"/>
                </a:lnTo>
                <a:lnTo>
                  <a:pt x="0" y="38"/>
                </a:lnTo>
                <a:lnTo>
                  <a:pt x="0" y="36"/>
                </a:lnTo>
                <a:lnTo>
                  <a:pt x="0" y="34"/>
                </a:lnTo>
                <a:lnTo>
                  <a:pt x="0" y="34"/>
                </a:lnTo>
                <a:lnTo>
                  <a:pt x="0" y="34"/>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2" name="Freeform 306"/>
          <p:cNvSpPr/>
          <p:nvPr/>
        </p:nvSpPr>
        <p:spPr bwMode="auto">
          <a:xfrm>
            <a:off x="5819031" y="4227787"/>
            <a:ext cx="145436" cy="104466"/>
          </a:xfrm>
          <a:custGeom>
            <a:avLst/>
            <a:gdLst/>
            <a:ahLst/>
            <a:cxnLst>
              <a:cxn ang="0">
                <a:pos x="0" y="31"/>
              </a:cxn>
              <a:cxn ang="0">
                <a:pos x="0" y="26"/>
              </a:cxn>
              <a:cxn ang="0">
                <a:pos x="2" y="22"/>
              </a:cxn>
              <a:cxn ang="0">
                <a:pos x="5" y="18"/>
              </a:cxn>
              <a:cxn ang="0">
                <a:pos x="8" y="15"/>
              </a:cxn>
              <a:cxn ang="0">
                <a:pos x="14" y="11"/>
              </a:cxn>
              <a:cxn ang="0">
                <a:pos x="19" y="7"/>
              </a:cxn>
              <a:cxn ang="0">
                <a:pos x="25" y="6"/>
              </a:cxn>
              <a:cxn ang="0">
                <a:pos x="28" y="4"/>
              </a:cxn>
              <a:cxn ang="0">
                <a:pos x="33" y="2"/>
              </a:cxn>
              <a:cxn ang="0">
                <a:pos x="42" y="0"/>
              </a:cxn>
              <a:cxn ang="0">
                <a:pos x="47" y="0"/>
              </a:cxn>
              <a:cxn ang="0">
                <a:pos x="53" y="0"/>
              </a:cxn>
              <a:cxn ang="0">
                <a:pos x="62" y="0"/>
              </a:cxn>
              <a:cxn ang="0">
                <a:pos x="67" y="0"/>
              </a:cxn>
              <a:cxn ang="0">
                <a:pos x="76" y="2"/>
              </a:cxn>
              <a:cxn ang="0">
                <a:pos x="78" y="4"/>
              </a:cxn>
              <a:cxn ang="0">
                <a:pos x="87" y="6"/>
              </a:cxn>
              <a:cxn ang="0">
                <a:pos x="90" y="9"/>
              </a:cxn>
              <a:cxn ang="0">
                <a:pos x="95" y="13"/>
              </a:cxn>
              <a:cxn ang="0">
                <a:pos x="98" y="15"/>
              </a:cxn>
              <a:cxn ang="0">
                <a:pos x="104" y="18"/>
              </a:cxn>
              <a:cxn ang="0">
                <a:pos x="107" y="24"/>
              </a:cxn>
              <a:cxn ang="0">
                <a:pos x="107" y="28"/>
              </a:cxn>
              <a:cxn ang="0">
                <a:pos x="107" y="31"/>
              </a:cxn>
              <a:cxn ang="0">
                <a:pos x="109" y="35"/>
              </a:cxn>
              <a:cxn ang="0">
                <a:pos x="107" y="40"/>
              </a:cxn>
              <a:cxn ang="0">
                <a:pos x="107" y="44"/>
              </a:cxn>
              <a:cxn ang="0">
                <a:pos x="104" y="48"/>
              </a:cxn>
              <a:cxn ang="0">
                <a:pos x="101" y="51"/>
              </a:cxn>
              <a:cxn ang="0">
                <a:pos x="98" y="57"/>
              </a:cxn>
              <a:cxn ang="0">
                <a:pos x="93" y="59"/>
              </a:cxn>
              <a:cxn ang="0">
                <a:pos x="90" y="62"/>
              </a:cxn>
              <a:cxn ang="0">
                <a:pos x="84" y="64"/>
              </a:cxn>
              <a:cxn ang="0">
                <a:pos x="76" y="66"/>
              </a:cxn>
              <a:cxn ang="0">
                <a:pos x="70" y="68"/>
              </a:cxn>
              <a:cxn ang="0">
                <a:pos x="64" y="70"/>
              </a:cxn>
              <a:cxn ang="0">
                <a:pos x="59" y="70"/>
              </a:cxn>
              <a:cxn ang="0">
                <a:pos x="50" y="70"/>
              </a:cxn>
              <a:cxn ang="0">
                <a:pos x="42" y="70"/>
              </a:cxn>
              <a:cxn ang="0">
                <a:pos x="39" y="68"/>
              </a:cxn>
              <a:cxn ang="0">
                <a:pos x="31" y="66"/>
              </a:cxn>
              <a:cxn ang="0">
                <a:pos x="25" y="64"/>
              </a:cxn>
              <a:cxn ang="0">
                <a:pos x="19" y="62"/>
              </a:cxn>
              <a:cxn ang="0">
                <a:pos x="16" y="59"/>
              </a:cxn>
              <a:cxn ang="0">
                <a:pos x="11" y="57"/>
              </a:cxn>
              <a:cxn ang="0">
                <a:pos x="8" y="51"/>
              </a:cxn>
              <a:cxn ang="0">
                <a:pos x="2" y="48"/>
              </a:cxn>
              <a:cxn ang="0">
                <a:pos x="2" y="44"/>
              </a:cxn>
              <a:cxn ang="0">
                <a:pos x="0" y="40"/>
              </a:cxn>
              <a:cxn ang="0">
                <a:pos x="0" y="35"/>
              </a:cxn>
            </a:cxnLst>
            <a:rect l="0" t="0" r="r" b="b"/>
            <a:pathLst>
              <a:path w="109" h="70">
                <a:moveTo>
                  <a:pt x="0" y="35"/>
                </a:moveTo>
                <a:lnTo>
                  <a:pt x="0" y="33"/>
                </a:lnTo>
                <a:lnTo>
                  <a:pt x="0" y="31"/>
                </a:lnTo>
                <a:lnTo>
                  <a:pt x="0" y="31"/>
                </a:lnTo>
                <a:lnTo>
                  <a:pt x="0" y="31"/>
                </a:lnTo>
                <a:lnTo>
                  <a:pt x="0" y="29"/>
                </a:lnTo>
                <a:lnTo>
                  <a:pt x="0" y="29"/>
                </a:lnTo>
                <a:lnTo>
                  <a:pt x="0" y="28"/>
                </a:lnTo>
                <a:lnTo>
                  <a:pt x="0" y="28"/>
                </a:lnTo>
                <a:lnTo>
                  <a:pt x="0" y="26"/>
                </a:lnTo>
                <a:lnTo>
                  <a:pt x="2" y="26"/>
                </a:lnTo>
                <a:lnTo>
                  <a:pt x="2" y="24"/>
                </a:lnTo>
                <a:lnTo>
                  <a:pt x="2" y="24"/>
                </a:lnTo>
                <a:lnTo>
                  <a:pt x="2" y="24"/>
                </a:lnTo>
                <a:lnTo>
                  <a:pt x="2" y="22"/>
                </a:lnTo>
                <a:lnTo>
                  <a:pt x="2" y="20"/>
                </a:lnTo>
                <a:lnTo>
                  <a:pt x="2" y="20"/>
                </a:lnTo>
                <a:lnTo>
                  <a:pt x="5" y="20"/>
                </a:lnTo>
                <a:lnTo>
                  <a:pt x="5" y="18"/>
                </a:lnTo>
                <a:lnTo>
                  <a:pt x="5" y="18"/>
                </a:lnTo>
                <a:lnTo>
                  <a:pt x="5" y="18"/>
                </a:lnTo>
                <a:lnTo>
                  <a:pt x="8" y="17"/>
                </a:lnTo>
                <a:lnTo>
                  <a:pt x="8" y="17"/>
                </a:lnTo>
                <a:lnTo>
                  <a:pt x="8" y="15"/>
                </a:lnTo>
                <a:lnTo>
                  <a:pt x="8" y="15"/>
                </a:lnTo>
                <a:lnTo>
                  <a:pt x="11" y="15"/>
                </a:lnTo>
                <a:lnTo>
                  <a:pt x="11" y="13"/>
                </a:lnTo>
                <a:lnTo>
                  <a:pt x="11" y="13"/>
                </a:lnTo>
                <a:lnTo>
                  <a:pt x="11" y="13"/>
                </a:lnTo>
                <a:lnTo>
                  <a:pt x="14" y="11"/>
                </a:lnTo>
                <a:lnTo>
                  <a:pt x="14" y="11"/>
                </a:lnTo>
                <a:lnTo>
                  <a:pt x="16" y="9"/>
                </a:lnTo>
                <a:lnTo>
                  <a:pt x="16" y="9"/>
                </a:lnTo>
                <a:lnTo>
                  <a:pt x="16" y="9"/>
                </a:lnTo>
                <a:lnTo>
                  <a:pt x="19" y="7"/>
                </a:lnTo>
                <a:lnTo>
                  <a:pt x="19" y="7"/>
                </a:lnTo>
                <a:lnTo>
                  <a:pt x="19" y="7"/>
                </a:lnTo>
                <a:lnTo>
                  <a:pt x="22" y="7"/>
                </a:lnTo>
                <a:lnTo>
                  <a:pt x="22" y="6"/>
                </a:lnTo>
                <a:lnTo>
                  <a:pt x="25" y="6"/>
                </a:lnTo>
                <a:lnTo>
                  <a:pt x="25" y="6"/>
                </a:lnTo>
                <a:lnTo>
                  <a:pt x="25" y="6"/>
                </a:lnTo>
                <a:lnTo>
                  <a:pt x="28" y="4"/>
                </a:lnTo>
                <a:lnTo>
                  <a:pt x="28" y="4"/>
                </a:lnTo>
                <a:lnTo>
                  <a:pt x="28" y="4"/>
                </a:lnTo>
                <a:lnTo>
                  <a:pt x="31" y="4"/>
                </a:lnTo>
                <a:lnTo>
                  <a:pt x="31" y="2"/>
                </a:lnTo>
                <a:lnTo>
                  <a:pt x="33" y="2"/>
                </a:lnTo>
                <a:lnTo>
                  <a:pt x="33" y="2"/>
                </a:lnTo>
                <a:lnTo>
                  <a:pt x="33" y="2"/>
                </a:lnTo>
                <a:lnTo>
                  <a:pt x="36" y="2"/>
                </a:lnTo>
                <a:lnTo>
                  <a:pt x="39" y="0"/>
                </a:lnTo>
                <a:lnTo>
                  <a:pt x="39" y="0"/>
                </a:lnTo>
                <a:lnTo>
                  <a:pt x="39" y="0"/>
                </a:lnTo>
                <a:lnTo>
                  <a:pt x="42" y="0"/>
                </a:lnTo>
                <a:lnTo>
                  <a:pt x="42" y="0"/>
                </a:lnTo>
                <a:lnTo>
                  <a:pt x="42" y="0"/>
                </a:lnTo>
                <a:lnTo>
                  <a:pt x="45" y="0"/>
                </a:lnTo>
                <a:lnTo>
                  <a:pt x="47" y="0"/>
                </a:lnTo>
                <a:lnTo>
                  <a:pt x="47" y="0"/>
                </a:lnTo>
                <a:lnTo>
                  <a:pt x="47" y="0"/>
                </a:lnTo>
                <a:lnTo>
                  <a:pt x="50" y="0"/>
                </a:lnTo>
                <a:lnTo>
                  <a:pt x="53" y="0"/>
                </a:lnTo>
                <a:lnTo>
                  <a:pt x="53" y="0"/>
                </a:lnTo>
                <a:lnTo>
                  <a:pt x="53" y="0"/>
                </a:lnTo>
                <a:lnTo>
                  <a:pt x="56" y="0"/>
                </a:lnTo>
                <a:lnTo>
                  <a:pt x="59" y="0"/>
                </a:lnTo>
                <a:lnTo>
                  <a:pt x="59" y="0"/>
                </a:lnTo>
                <a:lnTo>
                  <a:pt x="59" y="0"/>
                </a:lnTo>
                <a:lnTo>
                  <a:pt x="62" y="0"/>
                </a:lnTo>
                <a:lnTo>
                  <a:pt x="64" y="0"/>
                </a:lnTo>
                <a:lnTo>
                  <a:pt x="64" y="0"/>
                </a:lnTo>
                <a:lnTo>
                  <a:pt x="64" y="0"/>
                </a:lnTo>
                <a:lnTo>
                  <a:pt x="67" y="0"/>
                </a:lnTo>
                <a:lnTo>
                  <a:pt x="67" y="0"/>
                </a:lnTo>
                <a:lnTo>
                  <a:pt x="70" y="0"/>
                </a:lnTo>
                <a:lnTo>
                  <a:pt x="70" y="0"/>
                </a:lnTo>
                <a:lnTo>
                  <a:pt x="73" y="2"/>
                </a:lnTo>
                <a:lnTo>
                  <a:pt x="73" y="2"/>
                </a:lnTo>
                <a:lnTo>
                  <a:pt x="76" y="2"/>
                </a:lnTo>
                <a:lnTo>
                  <a:pt x="76" y="2"/>
                </a:lnTo>
                <a:lnTo>
                  <a:pt x="76" y="2"/>
                </a:lnTo>
                <a:lnTo>
                  <a:pt x="78" y="4"/>
                </a:lnTo>
                <a:lnTo>
                  <a:pt x="78" y="4"/>
                </a:lnTo>
                <a:lnTo>
                  <a:pt x="78" y="4"/>
                </a:lnTo>
                <a:lnTo>
                  <a:pt x="81"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7" y="24"/>
                </a:lnTo>
                <a:lnTo>
                  <a:pt x="107" y="24"/>
                </a:lnTo>
                <a:lnTo>
                  <a:pt x="107" y="24"/>
                </a:lnTo>
                <a:lnTo>
                  <a:pt x="107" y="26"/>
                </a:lnTo>
                <a:lnTo>
                  <a:pt x="107" y="26"/>
                </a:lnTo>
                <a:lnTo>
                  <a:pt x="107" y="28"/>
                </a:lnTo>
                <a:lnTo>
                  <a:pt x="107" y="28"/>
                </a:lnTo>
                <a:lnTo>
                  <a:pt x="107" y="29"/>
                </a:lnTo>
                <a:lnTo>
                  <a:pt x="107" y="29"/>
                </a:lnTo>
                <a:lnTo>
                  <a:pt x="107" y="31"/>
                </a:lnTo>
                <a:lnTo>
                  <a:pt x="107" y="31"/>
                </a:lnTo>
                <a:lnTo>
                  <a:pt x="109" y="31"/>
                </a:lnTo>
                <a:lnTo>
                  <a:pt x="109" y="33"/>
                </a:lnTo>
                <a:lnTo>
                  <a:pt x="109" y="35"/>
                </a:lnTo>
                <a:lnTo>
                  <a:pt x="109" y="35"/>
                </a:lnTo>
                <a:lnTo>
                  <a:pt x="109" y="35"/>
                </a:lnTo>
                <a:lnTo>
                  <a:pt x="109" y="37"/>
                </a:lnTo>
                <a:lnTo>
                  <a:pt x="107" y="39"/>
                </a:lnTo>
                <a:lnTo>
                  <a:pt x="107" y="39"/>
                </a:lnTo>
                <a:lnTo>
                  <a:pt x="107" y="39"/>
                </a:lnTo>
                <a:lnTo>
                  <a:pt x="107" y="40"/>
                </a:lnTo>
                <a:lnTo>
                  <a:pt x="107" y="42"/>
                </a:lnTo>
                <a:lnTo>
                  <a:pt x="107" y="42"/>
                </a:lnTo>
                <a:lnTo>
                  <a:pt x="107" y="42"/>
                </a:lnTo>
                <a:lnTo>
                  <a:pt x="107" y="44"/>
                </a:lnTo>
                <a:lnTo>
                  <a:pt x="107" y="44"/>
                </a:lnTo>
                <a:lnTo>
                  <a:pt x="107" y="44"/>
                </a:lnTo>
                <a:lnTo>
                  <a:pt x="107" y="46"/>
                </a:lnTo>
                <a:lnTo>
                  <a:pt x="104" y="48"/>
                </a:lnTo>
                <a:lnTo>
                  <a:pt x="104" y="48"/>
                </a:lnTo>
                <a:lnTo>
                  <a:pt x="104" y="48"/>
                </a:lnTo>
                <a:lnTo>
                  <a:pt x="104" y="50"/>
                </a:lnTo>
                <a:lnTo>
                  <a:pt x="104" y="50"/>
                </a:lnTo>
                <a:lnTo>
                  <a:pt x="101" y="51"/>
                </a:lnTo>
                <a:lnTo>
                  <a:pt x="101" y="51"/>
                </a:lnTo>
                <a:lnTo>
                  <a:pt x="101" y="51"/>
                </a:lnTo>
                <a:lnTo>
                  <a:pt x="101" y="53"/>
                </a:lnTo>
                <a:lnTo>
                  <a:pt x="98" y="55"/>
                </a:lnTo>
                <a:lnTo>
                  <a:pt x="98" y="55"/>
                </a:lnTo>
                <a:lnTo>
                  <a:pt x="98" y="55"/>
                </a:lnTo>
                <a:lnTo>
                  <a:pt x="98" y="57"/>
                </a:lnTo>
                <a:lnTo>
                  <a:pt x="95" y="57"/>
                </a:lnTo>
                <a:lnTo>
                  <a:pt x="95" y="57"/>
                </a:lnTo>
                <a:lnTo>
                  <a:pt x="95" y="57"/>
                </a:lnTo>
                <a:lnTo>
                  <a:pt x="93" y="59"/>
                </a:lnTo>
                <a:lnTo>
                  <a:pt x="93" y="59"/>
                </a:lnTo>
                <a:lnTo>
                  <a:pt x="93" y="59"/>
                </a:lnTo>
                <a:lnTo>
                  <a:pt x="90" y="61"/>
                </a:lnTo>
                <a:lnTo>
                  <a:pt x="90" y="61"/>
                </a:lnTo>
                <a:lnTo>
                  <a:pt x="90" y="62"/>
                </a:lnTo>
                <a:lnTo>
                  <a:pt x="90" y="62"/>
                </a:lnTo>
                <a:lnTo>
                  <a:pt x="87" y="62"/>
                </a:lnTo>
                <a:lnTo>
                  <a:pt x="87" y="62"/>
                </a:lnTo>
                <a:lnTo>
                  <a:pt x="84" y="64"/>
                </a:lnTo>
                <a:lnTo>
                  <a:pt x="84" y="64"/>
                </a:lnTo>
                <a:lnTo>
                  <a:pt x="84" y="64"/>
                </a:lnTo>
                <a:lnTo>
                  <a:pt x="81" y="64"/>
                </a:lnTo>
                <a:lnTo>
                  <a:pt x="78" y="66"/>
                </a:lnTo>
                <a:lnTo>
                  <a:pt x="78" y="66"/>
                </a:lnTo>
                <a:lnTo>
                  <a:pt x="78" y="66"/>
                </a:lnTo>
                <a:lnTo>
                  <a:pt x="76" y="66"/>
                </a:lnTo>
                <a:lnTo>
                  <a:pt x="76" y="68"/>
                </a:lnTo>
                <a:lnTo>
                  <a:pt x="76" y="68"/>
                </a:lnTo>
                <a:lnTo>
                  <a:pt x="73" y="68"/>
                </a:lnTo>
                <a:lnTo>
                  <a:pt x="73" y="68"/>
                </a:lnTo>
                <a:lnTo>
                  <a:pt x="70" y="68"/>
                </a:lnTo>
                <a:lnTo>
                  <a:pt x="70" y="68"/>
                </a:lnTo>
                <a:lnTo>
                  <a:pt x="67" y="68"/>
                </a:lnTo>
                <a:lnTo>
                  <a:pt x="67" y="70"/>
                </a:lnTo>
                <a:lnTo>
                  <a:pt x="64" y="70"/>
                </a:lnTo>
                <a:lnTo>
                  <a:pt x="64" y="70"/>
                </a:lnTo>
                <a:lnTo>
                  <a:pt x="64" y="70"/>
                </a:lnTo>
                <a:lnTo>
                  <a:pt x="62" y="70"/>
                </a:lnTo>
                <a:lnTo>
                  <a:pt x="59" y="70"/>
                </a:lnTo>
                <a:lnTo>
                  <a:pt x="59" y="70"/>
                </a:lnTo>
                <a:lnTo>
                  <a:pt x="59" y="70"/>
                </a:lnTo>
                <a:lnTo>
                  <a:pt x="56" y="70"/>
                </a:lnTo>
                <a:lnTo>
                  <a:pt x="53" y="70"/>
                </a:lnTo>
                <a:lnTo>
                  <a:pt x="53" y="70"/>
                </a:lnTo>
                <a:lnTo>
                  <a:pt x="53" y="70"/>
                </a:lnTo>
                <a:lnTo>
                  <a:pt x="50" y="70"/>
                </a:lnTo>
                <a:lnTo>
                  <a:pt x="47" y="70"/>
                </a:lnTo>
                <a:lnTo>
                  <a:pt x="47" y="70"/>
                </a:lnTo>
                <a:lnTo>
                  <a:pt x="47" y="70"/>
                </a:lnTo>
                <a:lnTo>
                  <a:pt x="45" y="70"/>
                </a:lnTo>
                <a:lnTo>
                  <a:pt x="42" y="70"/>
                </a:lnTo>
                <a:lnTo>
                  <a:pt x="42" y="70"/>
                </a:lnTo>
                <a:lnTo>
                  <a:pt x="42" y="70"/>
                </a:lnTo>
                <a:lnTo>
                  <a:pt x="39" y="68"/>
                </a:lnTo>
                <a:lnTo>
                  <a:pt x="39" y="68"/>
                </a:lnTo>
                <a:lnTo>
                  <a:pt x="39" y="68"/>
                </a:lnTo>
                <a:lnTo>
                  <a:pt x="36" y="68"/>
                </a:lnTo>
                <a:lnTo>
                  <a:pt x="33" y="68"/>
                </a:lnTo>
                <a:lnTo>
                  <a:pt x="33" y="68"/>
                </a:lnTo>
                <a:lnTo>
                  <a:pt x="33" y="68"/>
                </a:lnTo>
                <a:lnTo>
                  <a:pt x="31" y="66"/>
                </a:lnTo>
                <a:lnTo>
                  <a:pt x="31" y="66"/>
                </a:lnTo>
                <a:lnTo>
                  <a:pt x="28" y="66"/>
                </a:lnTo>
                <a:lnTo>
                  <a:pt x="28" y="66"/>
                </a:lnTo>
                <a:lnTo>
                  <a:pt x="28" y="64"/>
                </a:lnTo>
                <a:lnTo>
                  <a:pt x="25" y="64"/>
                </a:lnTo>
                <a:lnTo>
                  <a:pt x="25" y="64"/>
                </a:lnTo>
                <a:lnTo>
                  <a:pt x="25" y="64"/>
                </a:lnTo>
                <a:lnTo>
                  <a:pt x="22" y="62"/>
                </a:lnTo>
                <a:lnTo>
                  <a:pt x="22" y="62"/>
                </a:lnTo>
                <a:lnTo>
                  <a:pt x="19" y="62"/>
                </a:lnTo>
                <a:lnTo>
                  <a:pt x="19" y="62"/>
                </a:lnTo>
                <a:lnTo>
                  <a:pt x="19" y="61"/>
                </a:lnTo>
                <a:lnTo>
                  <a:pt x="16" y="61"/>
                </a:lnTo>
                <a:lnTo>
                  <a:pt x="16" y="59"/>
                </a:lnTo>
                <a:lnTo>
                  <a:pt x="16" y="59"/>
                </a:lnTo>
                <a:lnTo>
                  <a:pt x="14" y="59"/>
                </a:lnTo>
                <a:lnTo>
                  <a:pt x="14" y="57"/>
                </a:lnTo>
                <a:lnTo>
                  <a:pt x="11" y="57"/>
                </a:lnTo>
                <a:lnTo>
                  <a:pt x="11" y="57"/>
                </a:lnTo>
                <a:lnTo>
                  <a:pt x="11" y="57"/>
                </a:lnTo>
                <a:lnTo>
                  <a:pt x="11" y="55"/>
                </a:lnTo>
                <a:lnTo>
                  <a:pt x="8" y="55"/>
                </a:lnTo>
                <a:lnTo>
                  <a:pt x="8" y="55"/>
                </a:lnTo>
                <a:lnTo>
                  <a:pt x="8" y="53"/>
                </a:lnTo>
                <a:lnTo>
                  <a:pt x="8" y="51"/>
                </a:lnTo>
                <a:lnTo>
                  <a:pt x="5" y="51"/>
                </a:lnTo>
                <a:lnTo>
                  <a:pt x="5" y="51"/>
                </a:lnTo>
                <a:lnTo>
                  <a:pt x="5" y="50"/>
                </a:lnTo>
                <a:lnTo>
                  <a:pt x="5" y="50"/>
                </a:lnTo>
                <a:lnTo>
                  <a:pt x="2" y="48"/>
                </a:lnTo>
                <a:lnTo>
                  <a:pt x="2" y="48"/>
                </a:lnTo>
                <a:lnTo>
                  <a:pt x="2" y="48"/>
                </a:lnTo>
                <a:lnTo>
                  <a:pt x="2" y="46"/>
                </a:lnTo>
                <a:lnTo>
                  <a:pt x="2" y="44"/>
                </a:lnTo>
                <a:lnTo>
                  <a:pt x="2" y="44"/>
                </a:lnTo>
                <a:lnTo>
                  <a:pt x="2" y="44"/>
                </a:lnTo>
                <a:lnTo>
                  <a:pt x="0" y="42"/>
                </a:lnTo>
                <a:lnTo>
                  <a:pt x="0" y="42"/>
                </a:lnTo>
                <a:lnTo>
                  <a:pt x="0" y="42"/>
                </a:lnTo>
                <a:lnTo>
                  <a:pt x="0" y="40"/>
                </a:lnTo>
                <a:lnTo>
                  <a:pt x="0" y="39"/>
                </a:lnTo>
                <a:lnTo>
                  <a:pt x="0" y="39"/>
                </a:lnTo>
                <a:lnTo>
                  <a:pt x="0" y="39"/>
                </a:lnTo>
                <a:lnTo>
                  <a:pt x="0" y="37"/>
                </a:lnTo>
                <a:lnTo>
                  <a:pt x="0" y="35"/>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3" name="Freeform 307"/>
          <p:cNvSpPr/>
          <p:nvPr/>
        </p:nvSpPr>
        <p:spPr bwMode="auto">
          <a:xfrm>
            <a:off x="5811026" y="4053180"/>
            <a:ext cx="142767" cy="98496"/>
          </a:xfrm>
          <a:custGeom>
            <a:avLst/>
            <a:gdLst/>
            <a:ahLst/>
            <a:cxnLst>
              <a:cxn ang="0">
                <a:pos x="0" y="31"/>
              </a:cxn>
              <a:cxn ang="0">
                <a:pos x="0" y="25"/>
              </a:cxn>
              <a:cxn ang="0">
                <a:pos x="3" y="22"/>
              </a:cxn>
              <a:cxn ang="0">
                <a:pos x="6" y="18"/>
              </a:cxn>
              <a:cxn ang="0">
                <a:pos x="8" y="14"/>
              </a:cxn>
              <a:cxn ang="0">
                <a:pos x="11" y="12"/>
              </a:cxn>
              <a:cxn ang="0">
                <a:pos x="17" y="9"/>
              </a:cxn>
              <a:cxn ang="0">
                <a:pos x="22" y="5"/>
              </a:cxn>
              <a:cxn ang="0">
                <a:pos x="28" y="5"/>
              </a:cxn>
              <a:cxn ang="0">
                <a:pos x="34" y="3"/>
              </a:cxn>
              <a:cxn ang="0">
                <a:pos x="39" y="1"/>
              </a:cxn>
              <a:cxn ang="0">
                <a:pos x="48" y="0"/>
              </a:cxn>
              <a:cxn ang="0">
                <a:pos x="53" y="0"/>
              </a:cxn>
              <a:cxn ang="0">
                <a:pos x="62" y="1"/>
              </a:cxn>
              <a:cxn ang="0">
                <a:pos x="68" y="1"/>
              </a:cxn>
              <a:cxn ang="0">
                <a:pos x="73" y="3"/>
              </a:cxn>
              <a:cxn ang="0">
                <a:pos x="79" y="5"/>
              </a:cxn>
              <a:cxn ang="0">
                <a:pos x="84" y="7"/>
              </a:cxn>
              <a:cxn ang="0">
                <a:pos x="90" y="9"/>
              </a:cxn>
              <a:cxn ang="0">
                <a:pos x="96" y="12"/>
              </a:cxn>
              <a:cxn ang="0">
                <a:pos x="99" y="14"/>
              </a:cxn>
              <a:cxn ang="0">
                <a:pos x="101" y="18"/>
              </a:cxn>
              <a:cxn ang="0">
                <a:pos x="104" y="23"/>
              </a:cxn>
              <a:cxn ang="0">
                <a:pos x="107" y="27"/>
              </a:cxn>
              <a:cxn ang="0">
                <a:pos x="107" y="31"/>
              </a:cxn>
              <a:cxn ang="0">
                <a:pos x="107" y="34"/>
              </a:cxn>
              <a:cxn ang="0">
                <a:pos x="107" y="38"/>
              </a:cxn>
              <a:cxn ang="0">
                <a:pos x="104" y="44"/>
              </a:cxn>
              <a:cxn ang="0">
                <a:pos x="104" y="46"/>
              </a:cxn>
              <a:cxn ang="0">
                <a:pos x="101" y="49"/>
              </a:cxn>
              <a:cxn ang="0">
                <a:pos x="96" y="53"/>
              </a:cxn>
              <a:cxn ang="0">
                <a:pos x="93" y="57"/>
              </a:cxn>
              <a:cxn ang="0">
                <a:pos x="87" y="58"/>
              </a:cxn>
              <a:cxn ang="0">
                <a:pos x="82" y="62"/>
              </a:cxn>
              <a:cxn ang="0">
                <a:pos x="76" y="64"/>
              </a:cxn>
              <a:cxn ang="0">
                <a:pos x="70" y="66"/>
              </a:cxn>
              <a:cxn ang="0">
                <a:pos x="65" y="66"/>
              </a:cxn>
              <a:cxn ang="0">
                <a:pos x="56" y="66"/>
              </a:cxn>
              <a:cxn ang="0">
                <a:pos x="51" y="66"/>
              </a:cxn>
              <a:cxn ang="0">
                <a:pos x="42" y="66"/>
              </a:cxn>
              <a:cxn ang="0">
                <a:pos x="37" y="66"/>
              </a:cxn>
              <a:cxn ang="0">
                <a:pos x="31" y="64"/>
              </a:cxn>
              <a:cxn ang="0">
                <a:pos x="25" y="62"/>
              </a:cxn>
              <a:cxn ang="0">
                <a:pos x="20" y="58"/>
              </a:cxn>
              <a:cxn ang="0">
                <a:pos x="14" y="57"/>
              </a:cxn>
              <a:cxn ang="0">
                <a:pos x="11" y="53"/>
              </a:cxn>
              <a:cxn ang="0">
                <a:pos x="6" y="49"/>
              </a:cxn>
              <a:cxn ang="0">
                <a:pos x="3" y="46"/>
              </a:cxn>
              <a:cxn ang="0">
                <a:pos x="0" y="44"/>
              </a:cxn>
              <a:cxn ang="0">
                <a:pos x="0" y="38"/>
              </a:cxn>
              <a:cxn ang="0">
                <a:pos x="0" y="34"/>
              </a:cxn>
            </a:cxnLst>
            <a:rect l="0" t="0" r="r" b="b"/>
            <a:pathLst>
              <a:path w="107" h="66">
                <a:moveTo>
                  <a:pt x="0" y="33"/>
                </a:moveTo>
                <a:lnTo>
                  <a:pt x="0" y="33"/>
                </a:lnTo>
                <a:lnTo>
                  <a:pt x="0" y="31"/>
                </a:lnTo>
                <a:lnTo>
                  <a:pt x="0" y="31"/>
                </a:lnTo>
                <a:lnTo>
                  <a:pt x="0" y="31"/>
                </a:lnTo>
                <a:lnTo>
                  <a:pt x="0" y="29"/>
                </a:lnTo>
                <a:lnTo>
                  <a:pt x="0" y="27"/>
                </a:lnTo>
                <a:lnTo>
                  <a:pt x="0" y="27"/>
                </a:lnTo>
                <a:lnTo>
                  <a:pt x="0" y="27"/>
                </a:lnTo>
                <a:lnTo>
                  <a:pt x="0" y="25"/>
                </a:lnTo>
                <a:lnTo>
                  <a:pt x="0" y="25"/>
                </a:lnTo>
                <a:lnTo>
                  <a:pt x="0" y="23"/>
                </a:lnTo>
                <a:lnTo>
                  <a:pt x="0" y="23"/>
                </a:lnTo>
                <a:lnTo>
                  <a:pt x="3" y="23"/>
                </a:lnTo>
                <a:lnTo>
                  <a:pt x="3" y="22"/>
                </a:lnTo>
                <a:lnTo>
                  <a:pt x="3" y="20"/>
                </a:lnTo>
                <a:lnTo>
                  <a:pt x="3" y="20"/>
                </a:lnTo>
                <a:lnTo>
                  <a:pt x="3" y="20"/>
                </a:lnTo>
                <a:lnTo>
                  <a:pt x="6" y="18"/>
                </a:lnTo>
                <a:lnTo>
                  <a:pt x="6" y="18"/>
                </a:lnTo>
                <a:lnTo>
                  <a:pt x="6" y="18"/>
                </a:lnTo>
                <a:lnTo>
                  <a:pt x="6" y="16"/>
                </a:lnTo>
                <a:lnTo>
                  <a:pt x="8" y="16"/>
                </a:lnTo>
                <a:lnTo>
                  <a:pt x="8" y="14"/>
                </a:lnTo>
                <a:lnTo>
                  <a:pt x="8" y="14"/>
                </a:lnTo>
                <a:lnTo>
                  <a:pt x="8" y="14"/>
                </a:lnTo>
                <a:lnTo>
                  <a:pt x="11" y="12"/>
                </a:lnTo>
                <a:lnTo>
                  <a:pt x="11" y="12"/>
                </a:lnTo>
                <a:lnTo>
                  <a:pt x="11" y="12"/>
                </a:lnTo>
                <a:lnTo>
                  <a:pt x="11" y="12"/>
                </a:lnTo>
                <a:lnTo>
                  <a:pt x="14" y="11"/>
                </a:lnTo>
                <a:lnTo>
                  <a:pt x="14" y="11"/>
                </a:lnTo>
                <a:lnTo>
                  <a:pt x="14" y="11"/>
                </a:lnTo>
                <a:lnTo>
                  <a:pt x="17" y="9"/>
                </a:lnTo>
                <a:lnTo>
                  <a:pt x="17" y="9"/>
                </a:lnTo>
                <a:lnTo>
                  <a:pt x="20" y="9"/>
                </a:lnTo>
                <a:lnTo>
                  <a:pt x="20" y="9"/>
                </a:lnTo>
                <a:lnTo>
                  <a:pt x="20" y="7"/>
                </a:lnTo>
                <a:lnTo>
                  <a:pt x="22" y="7"/>
                </a:lnTo>
                <a:lnTo>
                  <a:pt x="22" y="5"/>
                </a:lnTo>
                <a:lnTo>
                  <a:pt x="22" y="5"/>
                </a:lnTo>
                <a:lnTo>
                  <a:pt x="25" y="5"/>
                </a:lnTo>
                <a:lnTo>
                  <a:pt x="25" y="5"/>
                </a:lnTo>
                <a:lnTo>
                  <a:pt x="28" y="5"/>
                </a:lnTo>
                <a:lnTo>
                  <a:pt x="28" y="5"/>
                </a:lnTo>
                <a:lnTo>
                  <a:pt x="28" y="3"/>
                </a:lnTo>
                <a:lnTo>
                  <a:pt x="31" y="3"/>
                </a:lnTo>
                <a:lnTo>
                  <a:pt x="31" y="3"/>
                </a:lnTo>
                <a:lnTo>
                  <a:pt x="31" y="3"/>
                </a:lnTo>
                <a:lnTo>
                  <a:pt x="34" y="3"/>
                </a:lnTo>
                <a:lnTo>
                  <a:pt x="37" y="1"/>
                </a:lnTo>
                <a:lnTo>
                  <a:pt x="37" y="1"/>
                </a:lnTo>
                <a:lnTo>
                  <a:pt x="37" y="1"/>
                </a:lnTo>
                <a:lnTo>
                  <a:pt x="39" y="1"/>
                </a:lnTo>
                <a:lnTo>
                  <a:pt x="39" y="1"/>
                </a:lnTo>
                <a:lnTo>
                  <a:pt x="42" y="1"/>
                </a:lnTo>
                <a:lnTo>
                  <a:pt x="42" y="1"/>
                </a:lnTo>
                <a:lnTo>
                  <a:pt x="45" y="1"/>
                </a:lnTo>
                <a:lnTo>
                  <a:pt x="45" y="1"/>
                </a:lnTo>
                <a:lnTo>
                  <a:pt x="48" y="0"/>
                </a:lnTo>
                <a:lnTo>
                  <a:pt x="48" y="0"/>
                </a:lnTo>
                <a:lnTo>
                  <a:pt x="51" y="0"/>
                </a:lnTo>
                <a:lnTo>
                  <a:pt x="51" y="0"/>
                </a:lnTo>
                <a:lnTo>
                  <a:pt x="53" y="0"/>
                </a:lnTo>
                <a:lnTo>
                  <a:pt x="53" y="0"/>
                </a:lnTo>
                <a:lnTo>
                  <a:pt x="56" y="0"/>
                </a:lnTo>
                <a:lnTo>
                  <a:pt x="56" y="0"/>
                </a:lnTo>
                <a:lnTo>
                  <a:pt x="59" y="0"/>
                </a:lnTo>
                <a:lnTo>
                  <a:pt x="59" y="0"/>
                </a:lnTo>
                <a:lnTo>
                  <a:pt x="62" y="1"/>
                </a:lnTo>
                <a:lnTo>
                  <a:pt x="62" y="1"/>
                </a:lnTo>
                <a:lnTo>
                  <a:pt x="65" y="1"/>
                </a:lnTo>
                <a:lnTo>
                  <a:pt x="65" y="1"/>
                </a:lnTo>
                <a:lnTo>
                  <a:pt x="65" y="1"/>
                </a:lnTo>
                <a:lnTo>
                  <a:pt x="68" y="1"/>
                </a:lnTo>
                <a:lnTo>
                  <a:pt x="70" y="1"/>
                </a:lnTo>
                <a:lnTo>
                  <a:pt x="70" y="1"/>
                </a:lnTo>
                <a:lnTo>
                  <a:pt x="70" y="1"/>
                </a:lnTo>
                <a:lnTo>
                  <a:pt x="73" y="3"/>
                </a:lnTo>
                <a:lnTo>
                  <a:pt x="73" y="3"/>
                </a:lnTo>
                <a:lnTo>
                  <a:pt x="73" y="3"/>
                </a:lnTo>
                <a:lnTo>
                  <a:pt x="76" y="3"/>
                </a:lnTo>
                <a:lnTo>
                  <a:pt x="79" y="3"/>
                </a:lnTo>
                <a:lnTo>
                  <a:pt x="79" y="5"/>
                </a:lnTo>
                <a:lnTo>
                  <a:pt x="79" y="5"/>
                </a:lnTo>
                <a:lnTo>
                  <a:pt x="82" y="5"/>
                </a:lnTo>
                <a:lnTo>
                  <a:pt x="82" y="5"/>
                </a:lnTo>
                <a:lnTo>
                  <a:pt x="84" y="5"/>
                </a:lnTo>
                <a:lnTo>
                  <a:pt x="84" y="5"/>
                </a:lnTo>
                <a:lnTo>
                  <a:pt x="84" y="7"/>
                </a:lnTo>
                <a:lnTo>
                  <a:pt x="87" y="7"/>
                </a:lnTo>
                <a:lnTo>
                  <a:pt x="87" y="9"/>
                </a:lnTo>
                <a:lnTo>
                  <a:pt x="87" y="9"/>
                </a:lnTo>
                <a:lnTo>
                  <a:pt x="90" y="9"/>
                </a:lnTo>
                <a:lnTo>
                  <a:pt x="90" y="9"/>
                </a:lnTo>
                <a:lnTo>
                  <a:pt x="93" y="11"/>
                </a:lnTo>
                <a:lnTo>
                  <a:pt x="93" y="11"/>
                </a:lnTo>
                <a:lnTo>
                  <a:pt x="93" y="11"/>
                </a:lnTo>
                <a:lnTo>
                  <a:pt x="93" y="12"/>
                </a:lnTo>
                <a:lnTo>
                  <a:pt x="96" y="12"/>
                </a:lnTo>
                <a:lnTo>
                  <a:pt x="96" y="12"/>
                </a:lnTo>
                <a:lnTo>
                  <a:pt x="96" y="12"/>
                </a:lnTo>
                <a:lnTo>
                  <a:pt x="99" y="14"/>
                </a:lnTo>
                <a:lnTo>
                  <a:pt x="99" y="14"/>
                </a:lnTo>
                <a:lnTo>
                  <a:pt x="99" y="14"/>
                </a:lnTo>
                <a:lnTo>
                  <a:pt x="99" y="16"/>
                </a:lnTo>
                <a:lnTo>
                  <a:pt x="101" y="16"/>
                </a:lnTo>
                <a:lnTo>
                  <a:pt x="101" y="18"/>
                </a:lnTo>
                <a:lnTo>
                  <a:pt x="101" y="18"/>
                </a:lnTo>
                <a:lnTo>
                  <a:pt x="101" y="18"/>
                </a:lnTo>
                <a:lnTo>
                  <a:pt x="101" y="20"/>
                </a:lnTo>
                <a:lnTo>
                  <a:pt x="104" y="20"/>
                </a:lnTo>
                <a:lnTo>
                  <a:pt x="104" y="20"/>
                </a:lnTo>
                <a:lnTo>
                  <a:pt x="104" y="22"/>
                </a:lnTo>
                <a:lnTo>
                  <a:pt x="104" y="23"/>
                </a:lnTo>
                <a:lnTo>
                  <a:pt x="104" y="23"/>
                </a:lnTo>
                <a:lnTo>
                  <a:pt x="104" y="23"/>
                </a:lnTo>
                <a:lnTo>
                  <a:pt x="104" y="25"/>
                </a:lnTo>
                <a:lnTo>
                  <a:pt x="107" y="25"/>
                </a:lnTo>
                <a:lnTo>
                  <a:pt x="107" y="27"/>
                </a:lnTo>
                <a:lnTo>
                  <a:pt x="107" y="27"/>
                </a:lnTo>
                <a:lnTo>
                  <a:pt x="107" y="27"/>
                </a:lnTo>
                <a:lnTo>
                  <a:pt x="107" y="29"/>
                </a:lnTo>
                <a:lnTo>
                  <a:pt x="107" y="31"/>
                </a:lnTo>
                <a:lnTo>
                  <a:pt x="107" y="31"/>
                </a:lnTo>
                <a:lnTo>
                  <a:pt x="107" y="31"/>
                </a:lnTo>
                <a:lnTo>
                  <a:pt x="107" y="33"/>
                </a:lnTo>
                <a:lnTo>
                  <a:pt x="107" y="33"/>
                </a:lnTo>
                <a:lnTo>
                  <a:pt x="107" y="33"/>
                </a:lnTo>
                <a:lnTo>
                  <a:pt x="107" y="34"/>
                </a:lnTo>
                <a:lnTo>
                  <a:pt x="107" y="36"/>
                </a:lnTo>
                <a:lnTo>
                  <a:pt x="107" y="36"/>
                </a:lnTo>
                <a:lnTo>
                  <a:pt x="107" y="36"/>
                </a:lnTo>
                <a:lnTo>
                  <a:pt x="107" y="38"/>
                </a:lnTo>
                <a:lnTo>
                  <a:pt x="107" y="38"/>
                </a:lnTo>
                <a:lnTo>
                  <a:pt x="107" y="40"/>
                </a:lnTo>
                <a:lnTo>
                  <a:pt x="107" y="40"/>
                </a:lnTo>
                <a:lnTo>
                  <a:pt x="107" y="42"/>
                </a:lnTo>
                <a:lnTo>
                  <a:pt x="104" y="42"/>
                </a:lnTo>
                <a:lnTo>
                  <a:pt x="104" y="44"/>
                </a:lnTo>
                <a:lnTo>
                  <a:pt x="104" y="44"/>
                </a:lnTo>
                <a:lnTo>
                  <a:pt x="104" y="44"/>
                </a:lnTo>
                <a:lnTo>
                  <a:pt x="104" y="46"/>
                </a:lnTo>
                <a:lnTo>
                  <a:pt x="104" y="46"/>
                </a:lnTo>
                <a:lnTo>
                  <a:pt x="104" y="46"/>
                </a:lnTo>
                <a:lnTo>
                  <a:pt x="101" y="47"/>
                </a:lnTo>
                <a:lnTo>
                  <a:pt x="101" y="47"/>
                </a:lnTo>
                <a:lnTo>
                  <a:pt x="101" y="49"/>
                </a:lnTo>
                <a:lnTo>
                  <a:pt x="101" y="49"/>
                </a:lnTo>
                <a:lnTo>
                  <a:pt x="101" y="49"/>
                </a:lnTo>
                <a:lnTo>
                  <a:pt x="99" y="51"/>
                </a:lnTo>
                <a:lnTo>
                  <a:pt x="99" y="51"/>
                </a:lnTo>
                <a:lnTo>
                  <a:pt x="99" y="51"/>
                </a:lnTo>
                <a:lnTo>
                  <a:pt x="99" y="53"/>
                </a:lnTo>
                <a:lnTo>
                  <a:pt x="96" y="53"/>
                </a:lnTo>
                <a:lnTo>
                  <a:pt x="96" y="55"/>
                </a:lnTo>
                <a:lnTo>
                  <a:pt x="96" y="55"/>
                </a:lnTo>
                <a:lnTo>
                  <a:pt x="93" y="55"/>
                </a:lnTo>
                <a:lnTo>
                  <a:pt x="93" y="57"/>
                </a:lnTo>
                <a:lnTo>
                  <a:pt x="93" y="57"/>
                </a:lnTo>
                <a:lnTo>
                  <a:pt x="93" y="57"/>
                </a:lnTo>
                <a:lnTo>
                  <a:pt x="90" y="58"/>
                </a:lnTo>
                <a:lnTo>
                  <a:pt x="90" y="58"/>
                </a:lnTo>
                <a:lnTo>
                  <a:pt x="87" y="58"/>
                </a:lnTo>
                <a:lnTo>
                  <a:pt x="87" y="58"/>
                </a:lnTo>
                <a:lnTo>
                  <a:pt x="87" y="60"/>
                </a:lnTo>
                <a:lnTo>
                  <a:pt x="84" y="60"/>
                </a:lnTo>
                <a:lnTo>
                  <a:pt x="84" y="60"/>
                </a:lnTo>
                <a:lnTo>
                  <a:pt x="84" y="60"/>
                </a:lnTo>
                <a:lnTo>
                  <a:pt x="82" y="62"/>
                </a:lnTo>
                <a:lnTo>
                  <a:pt x="82" y="62"/>
                </a:lnTo>
                <a:lnTo>
                  <a:pt x="79" y="62"/>
                </a:lnTo>
                <a:lnTo>
                  <a:pt x="79" y="62"/>
                </a:lnTo>
                <a:lnTo>
                  <a:pt x="79" y="64"/>
                </a:lnTo>
                <a:lnTo>
                  <a:pt x="76" y="64"/>
                </a:lnTo>
                <a:lnTo>
                  <a:pt x="73" y="64"/>
                </a:lnTo>
                <a:lnTo>
                  <a:pt x="73" y="64"/>
                </a:lnTo>
                <a:lnTo>
                  <a:pt x="73" y="64"/>
                </a:lnTo>
                <a:lnTo>
                  <a:pt x="70" y="64"/>
                </a:lnTo>
                <a:lnTo>
                  <a:pt x="70" y="66"/>
                </a:lnTo>
                <a:lnTo>
                  <a:pt x="70" y="66"/>
                </a:lnTo>
                <a:lnTo>
                  <a:pt x="68" y="66"/>
                </a:lnTo>
                <a:lnTo>
                  <a:pt x="65"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39" y="66"/>
                </a:lnTo>
                <a:lnTo>
                  <a:pt x="39" y="66"/>
                </a:lnTo>
                <a:lnTo>
                  <a:pt x="37" y="66"/>
                </a:lnTo>
                <a:lnTo>
                  <a:pt x="37" y="66"/>
                </a:lnTo>
                <a:lnTo>
                  <a:pt x="37" y="64"/>
                </a:lnTo>
                <a:lnTo>
                  <a:pt x="34" y="64"/>
                </a:lnTo>
                <a:lnTo>
                  <a:pt x="31" y="64"/>
                </a:lnTo>
                <a:lnTo>
                  <a:pt x="31" y="64"/>
                </a:lnTo>
                <a:lnTo>
                  <a:pt x="31" y="64"/>
                </a:lnTo>
                <a:lnTo>
                  <a:pt x="28" y="64"/>
                </a:lnTo>
                <a:lnTo>
                  <a:pt x="28" y="62"/>
                </a:lnTo>
                <a:lnTo>
                  <a:pt x="28" y="62"/>
                </a:lnTo>
                <a:lnTo>
                  <a:pt x="25" y="62"/>
                </a:lnTo>
                <a:lnTo>
                  <a:pt x="25" y="62"/>
                </a:lnTo>
                <a:lnTo>
                  <a:pt x="22" y="60"/>
                </a:lnTo>
                <a:lnTo>
                  <a:pt x="22" y="60"/>
                </a:lnTo>
                <a:lnTo>
                  <a:pt x="22" y="60"/>
                </a:lnTo>
                <a:lnTo>
                  <a:pt x="20" y="60"/>
                </a:lnTo>
                <a:lnTo>
                  <a:pt x="20" y="58"/>
                </a:lnTo>
                <a:lnTo>
                  <a:pt x="20" y="58"/>
                </a:lnTo>
                <a:lnTo>
                  <a:pt x="17" y="58"/>
                </a:lnTo>
                <a:lnTo>
                  <a:pt x="17" y="58"/>
                </a:lnTo>
                <a:lnTo>
                  <a:pt x="14" y="57"/>
                </a:lnTo>
                <a:lnTo>
                  <a:pt x="14" y="57"/>
                </a:lnTo>
                <a:lnTo>
                  <a:pt x="14" y="57"/>
                </a:lnTo>
                <a:lnTo>
                  <a:pt x="11" y="55"/>
                </a:lnTo>
                <a:lnTo>
                  <a:pt x="11" y="55"/>
                </a:lnTo>
                <a:lnTo>
                  <a:pt x="11" y="55"/>
                </a:lnTo>
                <a:lnTo>
                  <a:pt x="11" y="53"/>
                </a:lnTo>
                <a:lnTo>
                  <a:pt x="8" y="53"/>
                </a:lnTo>
                <a:lnTo>
                  <a:pt x="8" y="51"/>
                </a:lnTo>
                <a:lnTo>
                  <a:pt x="8" y="51"/>
                </a:lnTo>
                <a:lnTo>
                  <a:pt x="8" y="51"/>
                </a:lnTo>
                <a:lnTo>
                  <a:pt x="6" y="49"/>
                </a:lnTo>
                <a:lnTo>
                  <a:pt x="6" y="49"/>
                </a:lnTo>
                <a:lnTo>
                  <a:pt x="6" y="49"/>
                </a:lnTo>
                <a:lnTo>
                  <a:pt x="6" y="47"/>
                </a:lnTo>
                <a:lnTo>
                  <a:pt x="3" y="47"/>
                </a:lnTo>
                <a:lnTo>
                  <a:pt x="3" y="46"/>
                </a:lnTo>
                <a:lnTo>
                  <a:pt x="3" y="46"/>
                </a:lnTo>
                <a:lnTo>
                  <a:pt x="3" y="46"/>
                </a:lnTo>
                <a:lnTo>
                  <a:pt x="3" y="44"/>
                </a:lnTo>
                <a:lnTo>
                  <a:pt x="0" y="44"/>
                </a:lnTo>
                <a:lnTo>
                  <a:pt x="0" y="44"/>
                </a:lnTo>
                <a:lnTo>
                  <a:pt x="0" y="42"/>
                </a:lnTo>
                <a:lnTo>
                  <a:pt x="0" y="42"/>
                </a:lnTo>
                <a:lnTo>
                  <a:pt x="0" y="40"/>
                </a:lnTo>
                <a:lnTo>
                  <a:pt x="0" y="40"/>
                </a:lnTo>
                <a:lnTo>
                  <a:pt x="0" y="38"/>
                </a:lnTo>
                <a:lnTo>
                  <a:pt x="0" y="38"/>
                </a:lnTo>
                <a:lnTo>
                  <a:pt x="0" y="36"/>
                </a:lnTo>
                <a:lnTo>
                  <a:pt x="0" y="36"/>
                </a:lnTo>
                <a:lnTo>
                  <a:pt x="0" y="36"/>
                </a:lnTo>
                <a:lnTo>
                  <a:pt x="0" y="34"/>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4" name="Freeform 308"/>
          <p:cNvSpPr/>
          <p:nvPr/>
        </p:nvSpPr>
        <p:spPr bwMode="auto">
          <a:xfrm>
            <a:off x="5476123" y="3199544"/>
            <a:ext cx="142767" cy="98496"/>
          </a:xfrm>
          <a:custGeom>
            <a:avLst/>
            <a:gdLst/>
            <a:ahLst/>
            <a:cxnLst>
              <a:cxn ang="0">
                <a:pos x="0" y="29"/>
              </a:cxn>
              <a:cxn ang="0">
                <a:pos x="0" y="25"/>
              </a:cxn>
              <a:cxn ang="0">
                <a:pos x="3" y="20"/>
              </a:cxn>
              <a:cxn ang="0">
                <a:pos x="6" y="16"/>
              </a:cxn>
              <a:cxn ang="0">
                <a:pos x="9" y="14"/>
              </a:cxn>
              <a:cxn ang="0">
                <a:pos x="11" y="11"/>
              </a:cxn>
              <a:cxn ang="0">
                <a:pos x="17" y="7"/>
              </a:cxn>
              <a:cxn ang="0">
                <a:pos x="23" y="5"/>
              </a:cxn>
              <a:cxn ang="0">
                <a:pos x="28" y="3"/>
              </a:cxn>
              <a:cxn ang="0">
                <a:pos x="34" y="1"/>
              </a:cxn>
              <a:cxn ang="0">
                <a:pos x="42" y="0"/>
              </a:cxn>
              <a:cxn ang="0">
                <a:pos x="48" y="0"/>
              </a:cxn>
              <a:cxn ang="0">
                <a:pos x="54" y="0"/>
              </a:cxn>
              <a:cxn ang="0">
                <a:pos x="62" y="0"/>
              </a:cxn>
              <a:cxn ang="0">
                <a:pos x="68" y="0"/>
              </a:cxn>
              <a:cxn ang="0">
                <a:pos x="73" y="1"/>
              </a:cxn>
              <a:cxn ang="0">
                <a:pos x="79" y="3"/>
              </a:cxn>
              <a:cxn ang="0">
                <a:pos x="85" y="5"/>
              </a:cxn>
              <a:cxn ang="0">
                <a:pos x="90" y="9"/>
              </a:cxn>
              <a:cxn ang="0">
                <a:pos x="96" y="11"/>
              </a:cxn>
              <a:cxn ang="0">
                <a:pos x="99" y="14"/>
              </a:cxn>
              <a:cxn ang="0">
                <a:pos x="102" y="18"/>
              </a:cxn>
              <a:cxn ang="0">
                <a:pos x="104" y="22"/>
              </a:cxn>
              <a:cxn ang="0">
                <a:pos x="107" y="25"/>
              </a:cxn>
              <a:cxn ang="0">
                <a:pos x="107" y="29"/>
              </a:cxn>
              <a:cxn ang="0">
                <a:pos x="107" y="33"/>
              </a:cxn>
              <a:cxn ang="0">
                <a:pos x="107" y="38"/>
              </a:cxn>
              <a:cxn ang="0">
                <a:pos x="104" y="42"/>
              </a:cxn>
              <a:cxn ang="0">
                <a:pos x="104" y="45"/>
              </a:cxn>
              <a:cxn ang="0">
                <a:pos x="102" y="49"/>
              </a:cxn>
              <a:cxn ang="0">
                <a:pos x="96" y="53"/>
              </a:cxn>
              <a:cxn ang="0">
                <a:pos x="93" y="56"/>
              </a:cxn>
              <a:cxn ang="0">
                <a:pos x="88" y="58"/>
              </a:cxn>
              <a:cxn ang="0">
                <a:pos x="82" y="60"/>
              </a:cxn>
              <a:cxn ang="0">
                <a:pos x="76" y="62"/>
              </a:cxn>
              <a:cxn ang="0">
                <a:pos x="71" y="64"/>
              </a:cxn>
              <a:cxn ang="0">
                <a:pos x="65" y="66"/>
              </a:cxn>
              <a:cxn ang="0">
                <a:pos x="57" y="66"/>
              </a:cxn>
              <a:cxn ang="0">
                <a:pos x="51" y="66"/>
              </a:cxn>
              <a:cxn ang="0">
                <a:pos x="42" y="66"/>
              </a:cxn>
              <a:cxn ang="0">
                <a:pos x="37" y="64"/>
              </a:cxn>
              <a:cxn ang="0">
                <a:pos x="31" y="62"/>
              </a:cxn>
              <a:cxn ang="0">
                <a:pos x="26" y="60"/>
              </a:cxn>
              <a:cxn ang="0">
                <a:pos x="20" y="58"/>
              </a:cxn>
              <a:cxn ang="0">
                <a:pos x="14" y="56"/>
              </a:cxn>
              <a:cxn ang="0">
                <a:pos x="11" y="53"/>
              </a:cxn>
              <a:cxn ang="0">
                <a:pos x="6" y="49"/>
              </a:cxn>
              <a:cxn ang="0">
                <a:pos x="3" y="45"/>
              </a:cxn>
              <a:cxn ang="0">
                <a:pos x="0" y="42"/>
              </a:cxn>
              <a:cxn ang="0">
                <a:pos x="0" y="38"/>
              </a:cxn>
              <a:cxn ang="0">
                <a:pos x="0" y="33"/>
              </a:cxn>
            </a:cxnLst>
            <a:rect l="0" t="0" r="r" b="b"/>
            <a:pathLst>
              <a:path w="107" h="66">
                <a:moveTo>
                  <a:pt x="0" y="33"/>
                </a:moveTo>
                <a:lnTo>
                  <a:pt x="0" y="31"/>
                </a:lnTo>
                <a:lnTo>
                  <a:pt x="0" y="31"/>
                </a:lnTo>
                <a:lnTo>
                  <a:pt x="0" y="29"/>
                </a:lnTo>
                <a:lnTo>
                  <a:pt x="0" y="29"/>
                </a:lnTo>
                <a:lnTo>
                  <a:pt x="0" y="27"/>
                </a:lnTo>
                <a:lnTo>
                  <a:pt x="0" y="27"/>
                </a:lnTo>
                <a:lnTo>
                  <a:pt x="0" y="25"/>
                </a:lnTo>
                <a:lnTo>
                  <a:pt x="0" y="25"/>
                </a:lnTo>
                <a:lnTo>
                  <a:pt x="0" y="25"/>
                </a:lnTo>
                <a:lnTo>
                  <a:pt x="0" y="23"/>
                </a:lnTo>
                <a:lnTo>
                  <a:pt x="0" y="22"/>
                </a:lnTo>
                <a:lnTo>
                  <a:pt x="0" y="22"/>
                </a:lnTo>
                <a:lnTo>
                  <a:pt x="3" y="22"/>
                </a:lnTo>
                <a:lnTo>
                  <a:pt x="3" y="20"/>
                </a:lnTo>
                <a:lnTo>
                  <a:pt x="3" y="20"/>
                </a:lnTo>
                <a:lnTo>
                  <a:pt x="3" y="20"/>
                </a:lnTo>
                <a:lnTo>
                  <a:pt x="3" y="18"/>
                </a:lnTo>
                <a:lnTo>
                  <a:pt x="6" y="18"/>
                </a:lnTo>
                <a:lnTo>
                  <a:pt x="6" y="16"/>
                </a:lnTo>
                <a:lnTo>
                  <a:pt x="6" y="16"/>
                </a:lnTo>
                <a:lnTo>
                  <a:pt x="6" y="16"/>
                </a:lnTo>
                <a:lnTo>
                  <a:pt x="9" y="14"/>
                </a:lnTo>
                <a:lnTo>
                  <a:pt x="9" y="14"/>
                </a:lnTo>
                <a:lnTo>
                  <a:pt x="9" y="14"/>
                </a:lnTo>
                <a:lnTo>
                  <a:pt x="9" y="12"/>
                </a:lnTo>
                <a:lnTo>
                  <a:pt x="11" y="12"/>
                </a:lnTo>
                <a:lnTo>
                  <a:pt x="11" y="11"/>
                </a:lnTo>
                <a:lnTo>
                  <a:pt x="11" y="11"/>
                </a:lnTo>
                <a:lnTo>
                  <a:pt x="11" y="11"/>
                </a:lnTo>
                <a:lnTo>
                  <a:pt x="14" y="11"/>
                </a:lnTo>
                <a:lnTo>
                  <a:pt x="14" y="9"/>
                </a:lnTo>
                <a:lnTo>
                  <a:pt x="14" y="9"/>
                </a:lnTo>
                <a:lnTo>
                  <a:pt x="17" y="9"/>
                </a:lnTo>
                <a:lnTo>
                  <a:pt x="17" y="7"/>
                </a:lnTo>
                <a:lnTo>
                  <a:pt x="20" y="7"/>
                </a:lnTo>
                <a:lnTo>
                  <a:pt x="20" y="7"/>
                </a:lnTo>
                <a:lnTo>
                  <a:pt x="20" y="7"/>
                </a:lnTo>
                <a:lnTo>
                  <a:pt x="23" y="5"/>
                </a:lnTo>
                <a:lnTo>
                  <a:pt x="23" y="5"/>
                </a:lnTo>
                <a:lnTo>
                  <a:pt x="23" y="5"/>
                </a:lnTo>
                <a:lnTo>
                  <a:pt x="26" y="5"/>
                </a:lnTo>
                <a:lnTo>
                  <a:pt x="26" y="3"/>
                </a:lnTo>
                <a:lnTo>
                  <a:pt x="28" y="3"/>
                </a:lnTo>
                <a:lnTo>
                  <a:pt x="28" y="3"/>
                </a:lnTo>
                <a:lnTo>
                  <a:pt x="28" y="3"/>
                </a:lnTo>
                <a:lnTo>
                  <a:pt x="31" y="1"/>
                </a:lnTo>
                <a:lnTo>
                  <a:pt x="34" y="1"/>
                </a:lnTo>
                <a:lnTo>
                  <a:pt x="34" y="1"/>
                </a:lnTo>
                <a:lnTo>
                  <a:pt x="34" y="1"/>
                </a:lnTo>
                <a:lnTo>
                  <a:pt x="37" y="1"/>
                </a:lnTo>
                <a:lnTo>
                  <a:pt x="37" y="1"/>
                </a:lnTo>
                <a:lnTo>
                  <a:pt x="37" y="1"/>
                </a:lnTo>
                <a:lnTo>
                  <a:pt x="40" y="0"/>
                </a:lnTo>
                <a:lnTo>
                  <a:pt x="42" y="0"/>
                </a:lnTo>
                <a:lnTo>
                  <a:pt x="42" y="0"/>
                </a:lnTo>
                <a:lnTo>
                  <a:pt x="42" y="0"/>
                </a:lnTo>
                <a:lnTo>
                  <a:pt x="45" y="0"/>
                </a:lnTo>
                <a:lnTo>
                  <a:pt x="45" y="0"/>
                </a:lnTo>
                <a:lnTo>
                  <a:pt x="48" y="0"/>
                </a:lnTo>
                <a:lnTo>
                  <a:pt x="48" y="0"/>
                </a:lnTo>
                <a:lnTo>
                  <a:pt x="51" y="0"/>
                </a:lnTo>
                <a:lnTo>
                  <a:pt x="51" y="0"/>
                </a:lnTo>
                <a:lnTo>
                  <a:pt x="54" y="0"/>
                </a:lnTo>
                <a:lnTo>
                  <a:pt x="54" y="0"/>
                </a:lnTo>
                <a:lnTo>
                  <a:pt x="57" y="0"/>
                </a:lnTo>
                <a:lnTo>
                  <a:pt x="57" y="0"/>
                </a:lnTo>
                <a:lnTo>
                  <a:pt x="59" y="0"/>
                </a:lnTo>
                <a:lnTo>
                  <a:pt x="59" y="0"/>
                </a:lnTo>
                <a:lnTo>
                  <a:pt x="62" y="0"/>
                </a:lnTo>
                <a:lnTo>
                  <a:pt x="62" y="0"/>
                </a:lnTo>
                <a:lnTo>
                  <a:pt x="65" y="0"/>
                </a:lnTo>
                <a:lnTo>
                  <a:pt x="65" y="0"/>
                </a:lnTo>
                <a:lnTo>
                  <a:pt x="65" y="0"/>
                </a:lnTo>
                <a:lnTo>
                  <a:pt x="68" y="0"/>
                </a:lnTo>
                <a:lnTo>
                  <a:pt x="71" y="1"/>
                </a:lnTo>
                <a:lnTo>
                  <a:pt x="71" y="1"/>
                </a:lnTo>
                <a:lnTo>
                  <a:pt x="71" y="1"/>
                </a:lnTo>
                <a:lnTo>
                  <a:pt x="73" y="1"/>
                </a:lnTo>
                <a:lnTo>
                  <a:pt x="73" y="1"/>
                </a:lnTo>
                <a:lnTo>
                  <a:pt x="73" y="1"/>
                </a:lnTo>
                <a:lnTo>
                  <a:pt x="76" y="1"/>
                </a:lnTo>
                <a:lnTo>
                  <a:pt x="79" y="3"/>
                </a:lnTo>
                <a:lnTo>
                  <a:pt x="79" y="3"/>
                </a:lnTo>
                <a:lnTo>
                  <a:pt x="79" y="3"/>
                </a:lnTo>
                <a:lnTo>
                  <a:pt x="82" y="3"/>
                </a:lnTo>
                <a:lnTo>
                  <a:pt x="82" y="5"/>
                </a:lnTo>
                <a:lnTo>
                  <a:pt x="85" y="5"/>
                </a:lnTo>
                <a:lnTo>
                  <a:pt x="85" y="5"/>
                </a:lnTo>
                <a:lnTo>
                  <a:pt x="85" y="5"/>
                </a:lnTo>
                <a:lnTo>
                  <a:pt x="88" y="7"/>
                </a:lnTo>
                <a:lnTo>
                  <a:pt x="88" y="7"/>
                </a:lnTo>
                <a:lnTo>
                  <a:pt x="88" y="7"/>
                </a:lnTo>
                <a:lnTo>
                  <a:pt x="90" y="7"/>
                </a:lnTo>
                <a:lnTo>
                  <a:pt x="90" y="9"/>
                </a:lnTo>
                <a:lnTo>
                  <a:pt x="93" y="9"/>
                </a:lnTo>
                <a:lnTo>
                  <a:pt x="93" y="9"/>
                </a:lnTo>
                <a:lnTo>
                  <a:pt x="93" y="11"/>
                </a:lnTo>
                <a:lnTo>
                  <a:pt x="93" y="11"/>
                </a:lnTo>
                <a:lnTo>
                  <a:pt x="96" y="11"/>
                </a:lnTo>
                <a:lnTo>
                  <a:pt x="96" y="11"/>
                </a:lnTo>
                <a:lnTo>
                  <a:pt x="96" y="12"/>
                </a:lnTo>
                <a:lnTo>
                  <a:pt x="99" y="12"/>
                </a:lnTo>
                <a:lnTo>
                  <a:pt x="99" y="14"/>
                </a:lnTo>
                <a:lnTo>
                  <a:pt x="99" y="14"/>
                </a:lnTo>
                <a:lnTo>
                  <a:pt x="99" y="14"/>
                </a:lnTo>
                <a:lnTo>
                  <a:pt x="102" y="16"/>
                </a:lnTo>
                <a:lnTo>
                  <a:pt x="102" y="16"/>
                </a:lnTo>
                <a:lnTo>
                  <a:pt x="102" y="16"/>
                </a:lnTo>
                <a:lnTo>
                  <a:pt x="102" y="18"/>
                </a:lnTo>
                <a:lnTo>
                  <a:pt x="102" y="18"/>
                </a:lnTo>
                <a:lnTo>
                  <a:pt x="104" y="20"/>
                </a:lnTo>
                <a:lnTo>
                  <a:pt x="104" y="20"/>
                </a:lnTo>
                <a:lnTo>
                  <a:pt x="104" y="20"/>
                </a:lnTo>
                <a:lnTo>
                  <a:pt x="104" y="22"/>
                </a:lnTo>
                <a:lnTo>
                  <a:pt x="104" y="22"/>
                </a:lnTo>
                <a:lnTo>
                  <a:pt x="104" y="22"/>
                </a:lnTo>
                <a:lnTo>
                  <a:pt x="107" y="23"/>
                </a:lnTo>
                <a:lnTo>
                  <a:pt x="107" y="25"/>
                </a:lnTo>
                <a:lnTo>
                  <a:pt x="107" y="25"/>
                </a:lnTo>
                <a:lnTo>
                  <a:pt x="107" y="25"/>
                </a:lnTo>
                <a:lnTo>
                  <a:pt x="107" y="27"/>
                </a:lnTo>
                <a:lnTo>
                  <a:pt x="107" y="27"/>
                </a:lnTo>
                <a:lnTo>
                  <a:pt x="107" y="29"/>
                </a:lnTo>
                <a:lnTo>
                  <a:pt x="107" y="29"/>
                </a:lnTo>
                <a:lnTo>
                  <a:pt x="107" y="31"/>
                </a:lnTo>
                <a:lnTo>
                  <a:pt x="107" y="31"/>
                </a:lnTo>
                <a:lnTo>
                  <a:pt x="107" y="33"/>
                </a:lnTo>
                <a:lnTo>
                  <a:pt x="107" y="33"/>
                </a:lnTo>
                <a:lnTo>
                  <a:pt x="107" y="33"/>
                </a:lnTo>
                <a:lnTo>
                  <a:pt x="107" y="34"/>
                </a:lnTo>
                <a:lnTo>
                  <a:pt x="107" y="36"/>
                </a:lnTo>
                <a:lnTo>
                  <a:pt x="107" y="36"/>
                </a:lnTo>
                <a:lnTo>
                  <a:pt x="107" y="36"/>
                </a:lnTo>
                <a:lnTo>
                  <a:pt x="107" y="38"/>
                </a:lnTo>
                <a:lnTo>
                  <a:pt x="107" y="38"/>
                </a:lnTo>
                <a:lnTo>
                  <a:pt x="107" y="38"/>
                </a:lnTo>
                <a:lnTo>
                  <a:pt x="107" y="40"/>
                </a:lnTo>
                <a:lnTo>
                  <a:pt x="107" y="42"/>
                </a:lnTo>
                <a:lnTo>
                  <a:pt x="104" y="42"/>
                </a:lnTo>
                <a:lnTo>
                  <a:pt x="104" y="42"/>
                </a:lnTo>
                <a:lnTo>
                  <a:pt x="104" y="44"/>
                </a:lnTo>
                <a:lnTo>
                  <a:pt x="104" y="44"/>
                </a:lnTo>
                <a:lnTo>
                  <a:pt x="104" y="45"/>
                </a:lnTo>
                <a:lnTo>
                  <a:pt x="104" y="45"/>
                </a:lnTo>
                <a:lnTo>
                  <a:pt x="102" y="45"/>
                </a:lnTo>
                <a:lnTo>
                  <a:pt x="102" y="47"/>
                </a:lnTo>
                <a:lnTo>
                  <a:pt x="102" y="47"/>
                </a:lnTo>
                <a:lnTo>
                  <a:pt x="102" y="47"/>
                </a:lnTo>
                <a:lnTo>
                  <a:pt x="102" y="49"/>
                </a:lnTo>
                <a:lnTo>
                  <a:pt x="99" y="49"/>
                </a:lnTo>
                <a:lnTo>
                  <a:pt x="99" y="51"/>
                </a:lnTo>
                <a:lnTo>
                  <a:pt x="99" y="51"/>
                </a:lnTo>
                <a:lnTo>
                  <a:pt x="99" y="51"/>
                </a:lnTo>
                <a:lnTo>
                  <a:pt x="96" y="53"/>
                </a:lnTo>
                <a:lnTo>
                  <a:pt x="96" y="53"/>
                </a:lnTo>
                <a:lnTo>
                  <a:pt x="96" y="53"/>
                </a:lnTo>
                <a:lnTo>
                  <a:pt x="93" y="55"/>
                </a:lnTo>
                <a:lnTo>
                  <a:pt x="93" y="55"/>
                </a:lnTo>
                <a:lnTo>
                  <a:pt x="93" y="56"/>
                </a:lnTo>
                <a:lnTo>
                  <a:pt x="93" y="56"/>
                </a:lnTo>
                <a:lnTo>
                  <a:pt x="90" y="56"/>
                </a:lnTo>
                <a:lnTo>
                  <a:pt x="90" y="56"/>
                </a:lnTo>
                <a:lnTo>
                  <a:pt x="88" y="58"/>
                </a:lnTo>
                <a:lnTo>
                  <a:pt x="88" y="58"/>
                </a:lnTo>
                <a:lnTo>
                  <a:pt x="88" y="58"/>
                </a:lnTo>
                <a:lnTo>
                  <a:pt x="85" y="58"/>
                </a:lnTo>
                <a:lnTo>
                  <a:pt x="85" y="60"/>
                </a:lnTo>
                <a:lnTo>
                  <a:pt x="85" y="60"/>
                </a:lnTo>
                <a:lnTo>
                  <a:pt x="82" y="60"/>
                </a:lnTo>
                <a:lnTo>
                  <a:pt x="82" y="60"/>
                </a:lnTo>
                <a:lnTo>
                  <a:pt x="79" y="62"/>
                </a:lnTo>
                <a:lnTo>
                  <a:pt x="79" y="62"/>
                </a:lnTo>
                <a:lnTo>
                  <a:pt x="79" y="62"/>
                </a:lnTo>
                <a:lnTo>
                  <a:pt x="76" y="62"/>
                </a:lnTo>
                <a:lnTo>
                  <a:pt x="73" y="62"/>
                </a:lnTo>
                <a:lnTo>
                  <a:pt x="73" y="62"/>
                </a:lnTo>
                <a:lnTo>
                  <a:pt x="73" y="64"/>
                </a:lnTo>
                <a:lnTo>
                  <a:pt x="71" y="64"/>
                </a:lnTo>
                <a:lnTo>
                  <a:pt x="71" y="64"/>
                </a:lnTo>
                <a:lnTo>
                  <a:pt x="71" y="64"/>
                </a:lnTo>
                <a:lnTo>
                  <a:pt x="68" y="64"/>
                </a:lnTo>
                <a:lnTo>
                  <a:pt x="65" y="64"/>
                </a:lnTo>
                <a:lnTo>
                  <a:pt x="65" y="66"/>
                </a:lnTo>
                <a:lnTo>
                  <a:pt x="65" y="66"/>
                </a:lnTo>
                <a:lnTo>
                  <a:pt x="62" y="66"/>
                </a:lnTo>
                <a:lnTo>
                  <a:pt x="62" y="66"/>
                </a:lnTo>
                <a:lnTo>
                  <a:pt x="59" y="66"/>
                </a:lnTo>
                <a:lnTo>
                  <a:pt x="59" y="66"/>
                </a:lnTo>
                <a:lnTo>
                  <a:pt x="57" y="66"/>
                </a:lnTo>
                <a:lnTo>
                  <a:pt x="57" y="66"/>
                </a:lnTo>
                <a:lnTo>
                  <a:pt x="54" y="66"/>
                </a:lnTo>
                <a:lnTo>
                  <a:pt x="54" y="66"/>
                </a:lnTo>
                <a:lnTo>
                  <a:pt x="51" y="66"/>
                </a:lnTo>
                <a:lnTo>
                  <a:pt x="51" y="66"/>
                </a:lnTo>
                <a:lnTo>
                  <a:pt x="48" y="66"/>
                </a:lnTo>
                <a:lnTo>
                  <a:pt x="48" y="66"/>
                </a:lnTo>
                <a:lnTo>
                  <a:pt x="45" y="66"/>
                </a:lnTo>
                <a:lnTo>
                  <a:pt x="45" y="66"/>
                </a:lnTo>
                <a:lnTo>
                  <a:pt x="42" y="66"/>
                </a:lnTo>
                <a:lnTo>
                  <a:pt x="42" y="66"/>
                </a:lnTo>
                <a:lnTo>
                  <a:pt x="42" y="64"/>
                </a:lnTo>
                <a:lnTo>
                  <a:pt x="40" y="64"/>
                </a:lnTo>
                <a:lnTo>
                  <a:pt x="37" y="64"/>
                </a:lnTo>
                <a:lnTo>
                  <a:pt x="37" y="64"/>
                </a:lnTo>
                <a:lnTo>
                  <a:pt x="37" y="64"/>
                </a:lnTo>
                <a:lnTo>
                  <a:pt x="34" y="64"/>
                </a:lnTo>
                <a:lnTo>
                  <a:pt x="34" y="62"/>
                </a:lnTo>
                <a:lnTo>
                  <a:pt x="34" y="62"/>
                </a:lnTo>
                <a:lnTo>
                  <a:pt x="31" y="62"/>
                </a:lnTo>
                <a:lnTo>
                  <a:pt x="28" y="62"/>
                </a:lnTo>
                <a:lnTo>
                  <a:pt x="28" y="62"/>
                </a:lnTo>
                <a:lnTo>
                  <a:pt x="28" y="62"/>
                </a:lnTo>
                <a:lnTo>
                  <a:pt x="26" y="60"/>
                </a:lnTo>
                <a:lnTo>
                  <a:pt x="26" y="60"/>
                </a:lnTo>
                <a:lnTo>
                  <a:pt x="23" y="60"/>
                </a:lnTo>
                <a:lnTo>
                  <a:pt x="23" y="60"/>
                </a:lnTo>
                <a:lnTo>
                  <a:pt x="23" y="58"/>
                </a:lnTo>
                <a:lnTo>
                  <a:pt x="20" y="58"/>
                </a:lnTo>
                <a:lnTo>
                  <a:pt x="20" y="58"/>
                </a:lnTo>
                <a:lnTo>
                  <a:pt x="20" y="58"/>
                </a:lnTo>
                <a:lnTo>
                  <a:pt x="17" y="56"/>
                </a:lnTo>
                <a:lnTo>
                  <a:pt x="17" y="56"/>
                </a:lnTo>
                <a:lnTo>
                  <a:pt x="14" y="56"/>
                </a:lnTo>
                <a:lnTo>
                  <a:pt x="14" y="56"/>
                </a:lnTo>
                <a:lnTo>
                  <a:pt x="14" y="55"/>
                </a:lnTo>
                <a:lnTo>
                  <a:pt x="11" y="55"/>
                </a:lnTo>
                <a:lnTo>
                  <a:pt x="11" y="53"/>
                </a:lnTo>
                <a:lnTo>
                  <a:pt x="11" y="53"/>
                </a:lnTo>
                <a:lnTo>
                  <a:pt x="11" y="53"/>
                </a:lnTo>
                <a:lnTo>
                  <a:pt x="9" y="51"/>
                </a:lnTo>
                <a:lnTo>
                  <a:pt x="9" y="51"/>
                </a:lnTo>
                <a:lnTo>
                  <a:pt x="9" y="51"/>
                </a:lnTo>
                <a:lnTo>
                  <a:pt x="9" y="49"/>
                </a:lnTo>
                <a:lnTo>
                  <a:pt x="6" y="49"/>
                </a:lnTo>
                <a:lnTo>
                  <a:pt x="6" y="47"/>
                </a:lnTo>
                <a:lnTo>
                  <a:pt x="6" y="47"/>
                </a:lnTo>
                <a:lnTo>
                  <a:pt x="6" y="47"/>
                </a:lnTo>
                <a:lnTo>
                  <a:pt x="3" y="45"/>
                </a:lnTo>
                <a:lnTo>
                  <a:pt x="3" y="45"/>
                </a:lnTo>
                <a:lnTo>
                  <a:pt x="3" y="45"/>
                </a:lnTo>
                <a:lnTo>
                  <a:pt x="3" y="44"/>
                </a:lnTo>
                <a:lnTo>
                  <a:pt x="3" y="44"/>
                </a:lnTo>
                <a:lnTo>
                  <a:pt x="0" y="42"/>
                </a:lnTo>
                <a:lnTo>
                  <a:pt x="0" y="42"/>
                </a:lnTo>
                <a:lnTo>
                  <a:pt x="0" y="42"/>
                </a:lnTo>
                <a:lnTo>
                  <a:pt x="0" y="40"/>
                </a:lnTo>
                <a:lnTo>
                  <a:pt x="0" y="38"/>
                </a:lnTo>
                <a:lnTo>
                  <a:pt x="0" y="38"/>
                </a:lnTo>
                <a:lnTo>
                  <a:pt x="0" y="38"/>
                </a:lnTo>
                <a:lnTo>
                  <a:pt x="0" y="36"/>
                </a:lnTo>
                <a:lnTo>
                  <a:pt x="0" y="36"/>
                </a:lnTo>
                <a:lnTo>
                  <a:pt x="0" y="36"/>
                </a:lnTo>
                <a:lnTo>
                  <a:pt x="0" y="34"/>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5" name="Line 309"/>
          <p:cNvSpPr>
            <a:spLocks noChangeShapeType="1"/>
          </p:cNvSpPr>
          <p:nvPr/>
        </p:nvSpPr>
        <p:spPr bwMode="auto">
          <a:xfrm>
            <a:off x="2950343" y="3245807"/>
            <a:ext cx="220688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6" name="Freeform 310"/>
          <p:cNvSpPr/>
          <p:nvPr/>
        </p:nvSpPr>
        <p:spPr bwMode="auto">
          <a:xfrm>
            <a:off x="5085181" y="3217452"/>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7" name="Freeform 311"/>
          <p:cNvSpPr/>
          <p:nvPr/>
        </p:nvSpPr>
        <p:spPr bwMode="auto">
          <a:xfrm>
            <a:off x="5085181" y="3245807"/>
            <a:ext cx="72051" cy="23878"/>
          </a:xfrm>
          <a:custGeom>
            <a:avLst/>
            <a:gdLst/>
            <a:ahLst/>
            <a:cxnLst>
              <a:cxn ang="0">
                <a:pos x="54" y="0"/>
              </a:cxn>
              <a:cxn ang="0">
                <a:pos x="0" y="16"/>
              </a:cxn>
              <a:cxn ang="0">
                <a:pos x="0" y="0"/>
              </a:cxn>
              <a:cxn ang="0">
                <a:pos x="54" y="0"/>
              </a:cxn>
            </a:cxnLst>
            <a:rect l="0" t="0" r="r" b="b"/>
            <a:pathLst>
              <a:path w="54" h="16">
                <a:moveTo>
                  <a:pt x="54" y="0"/>
                </a:moveTo>
                <a:lnTo>
                  <a:pt x="0" y="16"/>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68" name="Line 312"/>
          <p:cNvSpPr>
            <a:spLocks noChangeShapeType="1"/>
          </p:cNvSpPr>
          <p:nvPr/>
        </p:nvSpPr>
        <p:spPr bwMode="auto">
          <a:xfrm>
            <a:off x="2927661" y="3398029"/>
            <a:ext cx="22255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69" name="Freeform 313"/>
          <p:cNvSpPr/>
          <p:nvPr/>
        </p:nvSpPr>
        <p:spPr bwMode="auto">
          <a:xfrm>
            <a:off x="5081178" y="3371166"/>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0" name="Freeform 314"/>
          <p:cNvSpPr/>
          <p:nvPr/>
        </p:nvSpPr>
        <p:spPr bwMode="auto">
          <a:xfrm>
            <a:off x="5081178" y="3398029"/>
            <a:ext cx="72051" cy="28355"/>
          </a:xfrm>
          <a:custGeom>
            <a:avLst/>
            <a:gdLst/>
            <a:ahLst/>
            <a:cxnLst>
              <a:cxn ang="0">
                <a:pos x="54" y="0"/>
              </a:cxn>
              <a:cxn ang="0">
                <a:pos x="0" y="19"/>
              </a:cxn>
              <a:cxn ang="0">
                <a:pos x="0" y="0"/>
              </a:cxn>
              <a:cxn ang="0">
                <a:pos x="54" y="0"/>
              </a:cxn>
            </a:cxnLst>
            <a:rect l="0" t="0" r="r" b="b"/>
            <a:pathLst>
              <a:path w="54" h="19">
                <a:moveTo>
                  <a:pt x="54" y="0"/>
                </a:moveTo>
                <a:lnTo>
                  <a:pt x="0" y="19"/>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1" name="Line 315"/>
          <p:cNvSpPr>
            <a:spLocks noChangeShapeType="1"/>
          </p:cNvSpPr>
          <p:nvPr/>
        </p:nvSpPr>
        <p:spPr bwMode="auto">
          <a:xfrm>
            <a:off x="5310673" y="3250284"/>
            <a:ext cx="16144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72" name="Freeform 316"/>
          <p:cNvSpPr/>
          <p:nvPr/>
        </p:nvSpPr>
        <p:spPr bwMode="auto">
          <a:xfrm>
            <a:off x="5401404" y="3226406"/>
            <a:ext cx="70716" cy="23878"/>
          </a:xfrm>
          <a:custGeom>
            <a:avLst/>
            <a:gdLst/>
            <a:ahLst/>
            <a:cxnLst>
              <a:cxn ang="0">
                <a:pos x="53" y="16"/>
              </a:cxn>
              <a:cxn ang="0">
                <a:pos x="0" y="0"/>
              </a:cxn>
              <a:cxn ang="0">
                <a:pos x="0" y="16"/>
              </a:cxn>
              <a:cxn ang="0">
                <a:pos x="53" y="16"/>
              </a:cxn>
            </a:cxnLst>
            <a:rect l="0" t="0" r="r" b="b"/>
            <a:pathLst>
              <a:path w="53" h="16">
                <a:moveTo>
                  <a:pt x="53" y="16"/>
                </a:moveTo>
                <a:lnTo>
                  <a:pt x="0" y="0"/>
                </a:lnTo>
                <a:lnTo>
                  <a:pt x="0" y="16"/>
                </a:lnTo>
                <a:lnTo>
                  <a:pt x="53"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3" name="Freeform 317"/>
          <p:cNvSpPr/>
          <p:nvPr/>
        </p:nvSpPr>
        <p:spPr bwMode="auto">
          <a:xfrm>
            <a:off x="5401404" y="3250284"/>
            <a:ext cx="70716" cy="28355"/>
          </a:xfrm>
          <a:custGeom>
            <a:avLst/>
            <a:gdLst/>
            <a:ahLst/>
            <a:cxnLst>
              <a:cxn ang="0">
                <a:pos x="53" y="0"/>
              </a:cxn>
              <a:cxn ang="0">
                <a:pos x="0" y="19"/>
              </a:cxn>
              <a:cxn ang="0">
                <a:pos x="0" y="0"/>
              </a:cxn>
              <a:cxn ang="0">
                <a:pos x="53" y="0"/>
              </a:cxn>
            </a:cxnLst>
            <a:rect l="0" t="0" r="r" b="b"/>
            <a:pathLst>
              <a:path w="53" h="19">
                <a:moveTo>
                  <a:pt x="53" y="0"/>
                </a:moveTo>
                <a:lnTo>
                  <a:pt x="0" y="19"/>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4" name="Freeform 318"/>
          <p:cNvSpPr/>
          <p:nvPr/>
        </p:nvSpPr>
        <p:spPr bwMode="auto">
          <a:xfrm>
            <a:off x="5337359" y="3308487"/>
            <a:ext cx="192135" cy="88050"/>
          </a:xfrm>
          <a:custGeom>
            <a:avLst/>
            <a:gdLst/>
            <a:ahLst/>
            <a:cxnLst>
              <a:cxn ang="0">
                <a:pos x="3" y="59"/>
              </a:cxn>
              <a:cxn ang="0">
                <a:pos x="11" y="59"/>
              </a:cxn>
              <a:cxn ang="0">
                <a:pos x="14" y="59"/>
              </a:cxn>
              <a:cxn ang="0">
                <a:pos x="22" y="59"/>
              </a:cxn>
              <a:cxn ang="0">
                <a:pos x="25" y="57"/>
              </a:cxn>
              <a:cxn ang="0">
                <a:pos x="34" y="57"/>
              </a:cxn>
              <a:cxn ang="0">
                <a:pos x="37" y="57"/>
              </a:cxn>
              <a:cxn ang="0">
                <a:pos x="45" y="55"/>
              </a:cxn>
              <a:cxn ang="0">
                <a:pos x="48" y="55"/>
              </a:cxn>
              <a:cxn ang="0">
                <a:pos x="56" y="53"/>
              </a:cxn>
              <a:cxn ang="0">
                <a:pos x="59" y="51"/>
              </a:cxn>
              <a:cxn ang="0">
                <a:pos x="68" y="49"/>
              </a:cxn>
              <a:cxn ang="0">
                <a:pos x="70" y="49"/>
              </a:cxn>
              <a:cxn ang="0">
                <a:pos x="76" y="48"/>
              </a:cxn>
              <a:cxn ang="0">
                <a:pos x="82" y="46"/>
              </a:cxn>
              <a:cxn ang="0">
                <a:pos x="87" y="44"/>
              </a:cxn>
              <a:cxn ang="0">
                <a:pos x="90" y="42"/>
              </a:cxn>
              <a:cxn ang="0">
                <a:pos x="96" y="38"/>
              </a:cxn>
              <a:cxn ang="0">
                <a:pos x="101" y="38"/>
              </a:cxn>
              <a:cxn ang="0">
                <a:pos x="107" y="35"/>
              </a:cxn>
              <a:cxn ang="0">
                <a:pos x="110" y="33"/>
              </a:cxn>
              <a:cxn ang="0">
                <a:pos x="115" y="29"/>
              </a:cxn>
              <a:cxn ang="0">
                <a:pos x="118" y="27"/>
              </a:cxn>
              <a:cxn ang="0">
                <a:pos x="121" y="24"/>
              </a:cxn>
              <a:cxn ang="0">
                <a:pos x="124" y="22"/>
              </a:cxn>
              <a:cxn ang="0">
                <a:pos x="130" y="18"/>
              </a:cxn>
              <a:cxn ang="0">
                <a:pos x="132" y="16"/>
              </a:cxn>
              <a:cxn ang="0">
                <a:pos x="135" y="13"/>
              </a:cxn>
              <a:cxn ang="0">
                <a:pos x="138" y="11"/>
              </a:cxn>
              <a:cxn ang="0">
                <a:pos x="141" y="7"/>
              </a:cxn>
              <a:cxn ang="0">
                <a:pos x="141" y="5"/>
              </a:cxn>
              <a:cxn ang="0">
                <a:pos x="144" y="0"/>
              </a:cxn>
            </a:cxnLst>
            <a:rect l="0" t="0" r="r" b="b"/>
            <a:pathLst>
              <a:path w="144" h="59">
                <a:moveTo>
                  <a:pt x="0" y="59"/>
                </a:moveTo>
                <a:lnTo>
                  <a:pt x="3" y="59"/>
                </a:lnTo>
                <a:lnTo>
                  <a:pt x="8" y="59"/>
                </a:lnTo>
                <a:lnTo>
                  <a:pt x="11" y="59"/>
                </a:lnTo>
                <a:lnTo>
                  <a:pt x="11" y="59"/>
                </a:lnTo>
                <a:lnTo>
                  <a:pt x="14" y="59"/>
                </a:lnTo>
                <a:lnTo>
                  <a:pt x="20" y="59"/>
                </a:lnTo>
                <a:lnTo>
                  <a:pt x="22" y="59"/>
                </a:lnTo>
                <a:lnTo>
                  <a:pt x="22" y="59"/>
                </a:lnTo>
                <a:lnTo>
                  <a:pt x="25" y="57"/>
                </a:lnTo>
                <a:lnTo>
                  <a:pt x="31" y="57"/>
                </a:lnTo>
                <a:lnTo>
                  <a:pt x="34" y="57"/>
                </a:lnTo>
                <a:lnTo>
                  <a:pt x="34" y="57"/>
                </a:lnTo>
                <a:lnTo>
                  <a:pt x="37" y="57"/>
                </a:lnTo>
                <a:lnTo>
                  <a:pt x="42" y="55"/>
                </a:lnTo>
                <a:lnTo>
                  <a:pt x="45" y="55"/>
                </a:lnTo>
                <a:lnTo>
                  <a:pt x="45" y="55"/>
                </a:lnTo>
                <a:lnTo>
                  <a:pt x="48" y="55"/>
                </a:lnTo>
                <a:lnTo>
                  <a:pt x="53" y="53"/>
                </a:lnTo>
                <a:lnTo>
                  <a:pt x="56" y="53"/>
                </a:lnTo>
                <a:lnTo>
                  <a:pt x="56" y="53"/>
                </a:lnTo>
                <a:lnTo>
                  <a:pt x="59" y="51"/>
                </a:lnTo>
                <a:lnTo>
                  <a:pt x="62" y="51"/>
                </a:lnTo>
                <a:lnTo>
                  <a:pt x="68" y="49"/>
                </a:lnTo>
                <a:lnTo>
                  <a:pt x="68" y="49"/>
                </a:lnTo>
                <a:lnTo>
                  <a:pt x="70" y="49"/>
                </a:lnTo>
                <a:lnTo>
                  <a:pt x="73" y="48"/>
                </a:lnTo>
                <a:lnTo>
                  <a:pt x="76" y="48"/>
                </a:lnTo>
                <a:lnTo>
                  <a:pt x="76" y="48"/>
                </a:lnTo>
                <a:lnTo>
                  <a:pt x="82" y="46"/>
                </a:lnTo>
                <a:lnTo>
                  <a:pt x="84" y="44"/>
                </a:lnTo>
                <a:lnTo>
                  <a:pt x="87" y="44"/>
                </a:lnTo>
                <a:lnTo>
                  <a:pt x="87" y="44"/>
                </a:lnTo>
                <a:lnTo>
                  <a:pt x="90" y="42"/>
                </a:lnTo>
                <a:lnTo>
                  <a:pt x="93" y="40"/>
                </a:lnTo>
                <a:lnTo>
                  <a:pt x="96" y="38"/>
                </a:lnTo>
                <a:lnTo>
                  <a:pt x="96" y="38"/>
                </a:lnTo>
                <a:lnTo>
                  <a:pt x="101" y="38"/>
                </a:lnTo>
                <a:lnTo>
                  <a:pt x="104" y="37"/>
                </a:lnTo>
                <a:lnTo>
                  <a:pt x="107" y="35"/>
                </a:lnTo>
                <a:lnTo>
                  <a:pt x="107" y="35"/>
                </a:lnTo>
                <a:lnTo>
                  <a:pt x="110" y="33"/>
                </a:lnTo>
                <a:lnTo>
                  <a:pt x="113" y="31"/>
                </a:lnTo>
                <a:lnTo>
                  <a:pt x="115" y="29"/>
                </a:lnTo>
                <a:lnTo>
                  <a:pt x="115" y="29"/>
                </a:lnTo>
                <a:lnTo>
                  <a:pt x="118" y="27"/>
                </a:lnTo>
                <a:lnTo>
                  <a:pt x="121" y="26"/>
                </a:lnTo>
                <a:lnTo>
                  <a:pt x="121" y="24"/>
                </a:lnTo>
                <a:lnTo>
                  <a:pt x="121" y="24"/>
                </a:lnTo>
                <a:lnTo>
                  <a:pt x="124" y="22"/>
                </a:lnTo>
                <a:lnTo>
                  <a:pt x="127" y="20"/>
                </a:lnTo>
                <a:lnTo>
                  <a:pt x="130" y="18"/>
                </a:lnTo>
                <a:lnTo>
                  <a:pt x="130" y="18"/>
                </a:lnTo>
                <a:lnTo>
                  <a:pt x="132" y="16"/>
                </a:lnTo>
                <a:lnTo>
                  <a:pt x="132" y="15"/>
                </a:lnTo>
                <a:lnTo>
                  <a:pt x="135" y="13"/>
                </a:lnTo>
                <a:lnTo>
                  <a:pt x="135" y="13"/>
                </a:lnTo>
                <a:lnTo>
                  <a:pt x="138" y="11"/>
                </a:lnTo>
                <a:lnTo>
                  <a:pt x="138" y="9"/>
                </a:lnTo>
                <a:lnTo>
                  <a:pt x="141" y="7"/>
                </a:lnTo>
                <a:lnTo>
                  <a:pt x="141" y="7"/>
                </a:lnTo>
                <a:lnTo>
                  <a:pt x="141" y="5"/>
                </a:lnTo>
                <a:lnTo>
                  <a:pt x="144" y="2"/>
                </a:lnTo>
                <a:lnTo>
                  <a:pt x="144"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5" name="Freeform 319"/>
          <p:cNvSpPr/>
          <p:nvPr/>
        </p:nvSpPr>
        <p:spPr bwMode="auto">
          <a:xfrm>
            <a:off x="5472120" y="3308487"/>
            <a:ext cx="57374" cy="49248"/>
          </a:xfrm>
          <a:custGeom>
            <a:avLst/>
            <a:gdLst/>
            <a:ahLst/>
            <a:cxnLst>
              <a:cxn ang="0">
                <a:pos x="43" y="0"/>
              </a:cxn>
              <a:cxn ang="0">
                <a:pos x="0" y="27"/>
              </a:cxn>
              <a:cxn ang="0">
                <a:pos x="26" y="33"/>
              </a:cxn>
              <a:cxn ang="0">
                <a:pos x="43" y="0"/>
              </a:cxn>
            </a:cxnLst>
            <a:rect l="0" t="0" r="r" b="b"/>
            <a:pathLst>
              <a:path w="43" h="33">
                <a:moveTo>
                  <a:pt x="43" y="0"/>
                </a:moveTo>
                <a:lnTo>
                  <a:pt x="0" y="27"/>
                </a:lnTo>
                <a:lnTo>
                  <a:pt x="26" y="33"/>
                </a:lnTo>
                <a:lnTo>
                  <a:pt x="4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6" name="Freeform 320"/>
          <p:cNvSpPr/>
          <p:nvPr/>
        </p:nvSpPr>
        <p:spPr bwMode="auto">
          <a:xfrm>
            <a:off x="5506811" y="3308487"/>
            <a:ext cx="33357" cy="59695"/>
          </a:xfrm>
          <a:custGeom>
            <a:avLst/>
            <a:gdLst/>
            <a:ahLst/>
            <a:cxnLst>
              <a:cxn ang="0">
                <a:pos x="17" y="0"/>
              </a:cxn>
              <a:cxn ang="0">
                <a:pos x="25" y="40"/>
              </a:cxn>
              <a:cxn ang="0">
                <a:pos x="0" y="33"/>
              </a:cxn>
              <a:cxn ang="0">
                <a:pos x="17" y="0"/>
              </a:cxn>
            </a:cxnLst>
            <a:rect l="0" t="0" r="r" b="b"/>
            <a:pathLst>
              <a:path w="25" h="40">
                <a:moveTo>
                  <a:pt x="17" y="0"/>
                </a:moveTo>
                <a:lnTo>
                  <a:pt x="25" y="40"/>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7" name="Freeform 321"/>
          <p:cNvSpPr/>
          <p:nvPr/>
        </p:nvSpPr>
        <p:spPr bwMode="auto">
          <a:xfrm>
            <a:off x="6675635" y="4578494"/>
            <a:ext cx="146770" cy="98496"/>
          </a:xfrm>
          <a:custGeom>
            <a:avLst/>
            <a:gdLst/>
            <a:ahLst/>
            <a:cxnLst>
              <a:cxn ang="0">
                <a:pos x="0" y="29"/>
              </a:cxn>
              <a:cxn ang="0">
                <a:pos x="3" y="24"/>
              </a:cxn>
              <a:cxn ang="0">
                <a:pos x="6" y="20"/>
              </a:cxn>
              <a:cxn ang="0">
                <a:pos x="8" y="16"/>
              </a:cxn>
              <a:cxn ang="0">
                <a:pos x="11" y="14"/>
              </a:cxn>
              <a:cxn ang="0">
                <a:pos x="14" y="11"/>
              </a:cxn>
              <a:cxn ang="0">
                <a:pos x="20" y="7"/>
              </a:cxn>
              <a:cxn ang="0">
                <a:pos x="25" y="5"/>
              </a:cxn>
              <a:cxn ang="0">
                <a:pos x="28" y="3"/>
              </a:cxn>
              <a:cxn ang="0">
                <a:pos x="37" y="2"/>
              </a:cxn>
              <a:cxn ang="0">
                <a:pos x="42" y="0"/>
              </a:cxn>
              <a:cxn ang="0">
                <a:pos x="51" y="0"/>
              </a:cxn>
              <a:cxn ang="0">
                <a:pos x="56" y="0"/>
              </a:cxn>
              <a:cxn ang="0">
                <a:pos x="62" y="0"/>
              </a:cxn>
              <a:cxn ang="0">
                <a:pos x="70" y="0"/>
              </a:cxn>
              <a:cxn ang="0">
                <a:pos x="76" y="2"/>
              </a:cxn>
              <a:cxn ang="0">
                <a:pos x="82" y="3"/>
              </a:cxn>
              <a:cxn ang="0">
                <a:pos x="87" y="5"/>
              </a:cxn>
              <a:cxn ang="0">
                <a:pos x="93" y="7"/>
              </a:cxn>
              <a:cxn ang="0">
                <a:pos x="96" y="11"/>
              </a:cxn>
              <a:cxn ang="0">
                <a:pos x="99" y="14"/>
              </a:cxn>
              <a:cxn ang="0">
                <a:pos x="104" y="18"/>
              </a:cxn>
              <a:cxn ang="0">
                <a:pos x="107" y="22"/>
              </a:cxn>
              <a:cxn ang="0">
                <a:pos x="107" y="25"/>
              </a:cxn>
              <a:cxn ang="0">
                <a:pos x="110" y="29"/>
              </a:cxn>
              <a:cxn ang="0">
                <a:pos x="110" y="33"/>
              </a:cxn>
              <a:cxn ang="0">
                <a:pos x="110" y="38"/>
              </a:cxn>
              <a:cxn ang="0">
                <a:pos x="107" y="42"/>
              </a:cxn>
              <a:cxn ang="0">
                <a:pos x="104" y="46"/>
              </a:cxn>
              <a:cxn ang="0">
                <a:pos x="101" y="49"/>
              </a:cxn>
              <a:cxn ang="0">
                <a:pos x="99" y="51"/>
              </a:cxn>
              <a:cxn ang="0">
                <a:pos x="93" y="55"/>
              </a:cxn>
              <a:cxn ang="0">
                <a:pos x="90" y="57"/>
              </a:cxn>
              <a:cxn ang="0">
                <a:pos x="84" y="60"/>
              </a:cxn>
              <a:cxn ang="0">
                <a:pos x="79" y="62"/>
              </a:cxn>
              <a:cxn ang="0">
                <a:pos x="70" y="64"/>
              </a:cxn>
              <a:cxn ang="0">
                <a:pos x="65" y="64"/>
              </a:cxn>
              <a:cxn ang="0">
                <a:pos x="59" y="66"/>
              </a:cxn>
              <a:cxn ang="0">
                <a:pos x="51" y="66"/>
              </a:cxn>
              <a:cxn ang="0">
                <a:pos x="45" y="64"/>
              </a:cxn>
              <a:cxn ang="0">
                <a:pos x="39" y="64"/>
              </a:cxn>
              <a:cxn ang="0">
                <a:pos x="34" y="62"/>
              </a:cxn>
              <a:cxn ang="0">
                <a:pos x="25" y="60"/>
              </a:cxn>
              <a:cxn ang="0">
                <a:pos x="20" y="57"/>
              </a:cxn>
              <a:cxn ang="0">
                <a:pos x="17" y="55"/>
              </a:cxn>
              <a:cxn ang="0">
                <a:pos x="11" y="51"/>
              </a:cxn>
              <a:cxn ang="0">
                <a:pos x="8" y="49"/>
              </a:cxn>
              <a:cxn ang="0">
                <a:pos x="6" y="46"/>
              </a:cxn>
              <a:cxn ang="0">
                <a:pos x="3" y="42"/>
              </a:cxn>
              <a:cxn ang="0">
                <a:pos x="3" y="38"/>
              </a:cxn>
              <a:cxn ang="0">
                <a:pos x="0" y="33"/>
              </a:cxn>
            </a:cxnLst>
            <a:rect l="0" t="0" r="r" b="b"/>
            <a:pathLst>
              <a:path w="110" h="66">
                <a:moveTo>
                  <a:pt x="0" y="33"/>
                </a:moveTo>
                <a:lnTo>
                  <a:pt x="0" y="31"/>
                </a:lnTo>
                <a:lnTo>
                  <a:pt x="0" y="29"/>
                </a:lnTo>
                <a:lnTo>
                  <a:pt x="0" y="29"/>
                </a:lnTo>
                <a:lnTo>
                  <a:pt x="0" y="29"/>
                </a:lnTo>
                <a:lnTo>
                  <a:pt x="0" y="27"/>
                </a:lnTo>
                <a:lnTo>
                  <a:pt x="3" y="27"/>
                </a:lnTo>
                <a:lnTo>
                  <a:pt x="3" y="25"/>
                </a:lnTo>
                <a:lnTo>
                  <a:pt x="3" y="25"/>
                </a:lnTo>
                <a:lnTo>
                  <a:pt x="3" y="24"/>
                </a:lnTo>
                <a:lnTo>
                  <a:pt x="3" y="24"/>
                </a:lnTo>
                <a:lnTo>
                  <a:pt x="3" y="22"/>
                </a:lnTo>
                <a:lnTo>
                  <a:pt x="3" y="22"/>
                </a:lnTo>
                <a:lnTo>
                  <a:pt x="3" y="22"/>
                </a:lnTo>
                <a:lnTo>
                  <a:pt x="6" y="20"/>
                </a:lnTo>
                <a:lnTo>
                  <a:pt x="6" y="20"/>
                </a:lnTo>
                <a:lnTo>
                  <a:pt x="6" y="20"/>
                </a:lnTo>
                <a:lnTo>
                  <a:pt x="6" y="18"/>
                </a:lnTo>
                <a:lnTo>
                  <a:pt x="6" y="18"/>
                </a:lnTo>
                <a:lnTo>
                  <a:pt x="8" y="16"/>
                </a:lnTo>
                <a:lnTo>
                  <a:pt x="8" y="16"/>
                </a:lnTo>
                <a:lnTo>
                  <a:pt x="8" y="16"/>
                </a:lnTo>
                <a:lnTo>
                  <a:pt x="8" y="14"/>
                </a:lnTo>
                <a:lnTo>
                  <a:pt x="11" y="14"/>
                </a:lnTo>
                <a:lnTo>
                  <a:pt x="11" y="14"/>
                </a:lnTo>
                <a:lnTo>
                  <a:pt x="11" y="13"/>
                </a:lnTo>
                <a:lnTo>
                  <a:pt x="11" y="13"/>
                </a:lnTo>
                <a:lnTo>
                  <a:pt x="14" y="11"/>
                </a:lnTo>
                <a:lnTo>
                  <a:pt x="14" y="11"/>
                </a:lnTo>
                <a:lnTo>
                  <a:pt x="14" y="11"/>
                </a:lnTo>
                <a:lnTo>
                  <a:pt x="17" y="9"/>
                </a:lnTo>
                <a:lnTo>
                  <a:pt x="17" y="9"/>
                </a:lnTo>
                <a:lnTo>
                  <a:pt x="17" y="9"/>
                </a:lnTo>
                <a:lnTo>
                  <a:pt x="17" y="7"/>
                </a:lnTo>
                <a:lnTo>
                  <a:pt x="20" y="7"/>
                </a:lnTo>
                <a:lnTo>
                  <a:pt x="20" y="7"/>
                </a:lnTo>
                <a:lnTo>
                  <a:pt x="20" y="7"/>
                </a:lnTo>
                <a:lnTo>
                  <a:pt x="22" y="5"/>
                </a:lnTo>
                <a:lnTo>
                  <a:pt x="22" y="5"/>
                </a:lnTo>
                <a:lnTo>
                  <a:pt x="25" y="5"/>
                </a:lnTo>
                <a:lnTo>
                  <a:pt x="25" y="5"/>
                </a:lnTo>
                <a:lnTo>
                  <a:pt x="25" y="3"/>
                </a:lnTo>
                <a:lnTo>
                  <a:pt x="28" y="3"/>
                </a:lnTo>
                <a:lnTo>
                  <a:pt x="28" y="3"/>
                </a:lnTo>
                <a:lnTo>
                  <a:pt x="28" y="3"/>
                </a:lnTo>
                <a:lnTo>
                  <a:pt x="31" y="3"/>
                </a:lnTo>
                <a:lnTo>
                  <a:pt x="34" y="2"/>
                </a:lnTo>
                <a:lnTo>
                  <a:pt x="34" y="2"/>
                </a:lnTo>
                <a:lnTo>
                  <a:pt x="34" y="2"/>
                </a:lnTo>
                <a:lnTo>
                  <a:pt x="37" y="2"/>
                </a:lnTo>
                <a:lnTo>
                  <a:pt x="37" y="2"/>
                </a:lnTo>
                <a:lnTo>
                  <a:pt x="39" y="0"/>
                </a:lnTo>
                <a:lnTo>
                  <a:pt x="39" y="0"/>
                </a:lnTo>
                <a:lnTo>
                  <a:pt x="39" y="0"/>
                </a:lnTo>
                <a:lnTo>
                  <a:pt x="42" y="0"/>
                </a:lnTo>
                <a:lnTo>
                  <a:pt x="45" y="0"/>
                </a:lnTo>
                <a:lnTo>
                  <a:pt x="45" y="0"/>
                </a:lnTo>
                <a:lnTo>
                  <a:pt x="45" y="0"/>
                </a:lnTo>
                <a:lnTo>
                  <a:pt x="48" y="0"/>
                </a:lnTo>
                <a:lnTo>
                  <a:pt x="51" y="0"/>
                </a:lnTo>
                <a:lnTo>
                  <a:pt x="51" y="0"/>
                </a:lnTo>
                <a:lnTo>
                  <a:pt x="51" y="0"/>
                </a:lnTo>
                <a:lnTo>
                  <a:pt x="53" y="0"/>
                </a:lnTo>
                <a:lnTo>
                  <a:pt x="56" y="0"/>
                </a:lnTo>
                <a:lnTo>
                  <a:pt x="56" y="0"/>
                </a:lnTo>
                <a:lnTo>
                  <a:pt x="56" y="0"/>
                </a:lnTo>
                <a:lnTo>
                  <a:pt x="59" y="0"/>
                </a:lnTo>
                <a:lnTo>
                  <a:pt x="62" y="0"/>
                </a:lnTo>
                <a:lnTo>
                  <a:pt x="62" y="0"/>
                </a:lnTo>
                <a:lnTo>
                  <a:pt x="62" y="0"/>
                </a:lnTo>
                <a:lnTo>
                  <a:pt x="65" y="0"/>
                </a:lnTo>
                <a:lnTo>
                  <a:pt x="65" y="0"/>
                </a:lnTo>
                <a:lnTo>
                  <a:pt x="65" y="0"/>
                </a:lnTo>
                <a:lnTo>
                  <a:pt x="68" y="0"/>
                </a:lnTo>
                <a:lnTo>
                  <a:pt x="70" y="0"/>
                </a:lnTo>
                <a:lnTo>
                  <a:pt x="70" y="0"/>
                </a:lnTo>
                <a:lnTo>
                  <a:pt x="70" y="0"/>
                </a:lnTo>
                <a:lnTo>
                  <a:pt x="73" y="2"/>
                </a:lnTo>
                <a:lnTo>
                  <a:pt x="73" y="2"/>
                </a:lnTo>
                <a:lnTo>
                  <a:pt x="76" y="2"/>
                </a:lnTo>
                <a:lnTo>
                  <a:pt x="76" y="2"/>
                </a:lnTo>
                <a:lnTo>
                  <a:pt x="79" y="2"/>
                </a:lnTo>
                <a:lnTo>
                  <a:pt x="79" y="3"/>
                </a:lnTo>
                <a:lnTo>
                  <a:pt x="82" y="3"/>
                </a:lnTo>
                <a:lnTo>
                  <a:pt x="82" y="3"/>
                </a:lnTo>
                <a:lnTo>
                  <a:pt x="82" y="3"/>
                </a:lnTo>
                <a:lnTo>
                  <a:pt x="84" y="3"/>
                </a:lnTo>
                <a:lnTo>
                  <a:pt x="84" y="5"/>
                </a:lnTo>
                <a:lnTo>
                  <a:pt x="84" y="5"/>
                </a:lnTo>
                <a:lnTo>
                  <a:pt x="87" y="5"/>
                </a:lnTo>
                <a:lnTo>
                  <a:pt x="87" y="5"/>
                </a:lnTo>
                <a:lnTo>
                  <a:pt x="90" y="7"/>
                </a:lnTo>
                <a:lnTo>
                  <a:pt x="90" y="7"/>
                </a:lnTo>
                <a:lnTo>
                  <a:pt x="90" y="7"/>
                </a:lnTo>
                <a:lnTo>
                  <a:pt x="93" y="7"/>
                </a:lnTo>
                <a:lnTo>
                  <a:pt x="93" y="9"/>
                </a:lnTo>
                <a:lnTo>
                  <a:pt x="93" y="9"/>
                </a:lnTo>
                <a:lnTo>
                  <a:pt x="96" y="9"/>
                </a:lnTo>
                <a:lnTo>
                  <a:pt x="96" y="11"/>
                </a:lnTo>
                <a:lnTo>
                  <a:pt x="96" y="11"/>
                </a:lnTo>
                <a:lnTo>
                  <a:pt x="96" y="11"/>
                </a:lnTo>
                <a:lnTo>
                  <a:pt x="99" y="13"/>
                </a:lnTo>
                <a:lnTo>
                  <a:pt x="99" y="13"/>
                </a:lnTo>
                <a:lnTo>
                  <a:pt x="99" y="14"/>
                </a:lnTo>
                <a:lnTo>
                  <a:pt x="99" y="14"/>
                </a:lnTo>
                <a:lnTo>
                  <a:pt x="101" y="14"/>
                </a:lnTo>
                <a:lnTo>
                  <a:pt x="101" y="16"/>
                </a:lnTo>
                <a:lnTo>
                  <a:pt x="101" y="16"/>
                </a:lnTo>
                <a:lnTo>
                  <a:pt x="101" y="16"/>
                </a:lnTo>
                <a:lnTo>
                  <a:pt x="104" y="18"/>
                </a:lnTo>
                <a:lnTo>
                  <a:pt x="104" y="18"/>
                </a:lnTo>
                <a:lnTo>
                  <a:pt x="104" y="20"/>
                </a:lnTo>
                <a:lnTo>
                  <a:pt x="104" y="20"/>
                </a:lnTo>
                <a:lnTo>
                  <a:pt x="107" y="20"/>
                </a:lnTo>
                <a:lnTo>
                  <a:pt x="107" y="22"/>
                </a:lnTo>
                <a:lnTo>
                  <a:pt x="107" y="22"/>
                </a:lnTo>
                <a:lnTo>
                  <a:pt x="107" y="22"/>
                </a:lnTo>
                <a:lnTo>
                  <a:pt x="107" y="24"/>
                </a:lnTo>
                <a:lnTo>
                  <a:pt x="107" y="24"/>
                </a:lnTo>
                <a:lnTo>
                  <a:pt x="107" y="25"/>
                </a:lnTo>
                <a:lnTo>
                  <a:pt x="107" y="25"/>
                </a:lnTo>
                <a:lnTo>
                  <a:pt x="110" y="27"/>
                </a:lnTo>
                <a:lnTo>
                  <a:pt x="110" y="27"/>
                </a:lnTo>
                <a:lnTo>
                  <a:pt x="110" y="29"/>
                </a:lnTo>
                <a:lnTo>
                  <a:pt x="110" y="29"/>
                </a:lnTo>
                <a:lnTo>
                  <a:pt x="110" y="29"/>
                </a:lnTo>
                <a:lnTo>
                  <a:pt x="110" y="31"/>
                </a:lnTo>
                <a:lnTo>
                  <a:pt x="110" y="33"/>
                </a:lnTo>
                <a:lnTo>
                  <a:pt x="110" y="33"/>
                </a:lnTo>
                <a:lnTo>
                  <a:pt x="110" y="33"/>
                </a:lnTo>
                <a:lnTo>
                  <a:pt x="110" y="35"/>
                </a:lnTo>
                <a:lnTo>
                  <a:pt x="110" y="35"/>
                </a:lnTo>
                <a:lnTo>
                  <a:pt x="110" y="35"/>
                </a:lnTo>
                <a:lnTo>
                  <a:pt x="110" y="36"/>
                </a:lnTo>
                <a:lnTo>
                  <a:pt x="110" y="38"/>
                </a:lnTo>
                <a:lnTo>
                  <a:pt x="107" y="38"/>
                </a:lnTo>
                <a:lnTo>
                  <a:pt x="107" y="38"/>
                </a:lnTo>
                <a:lnTo>
                  <a:pt x="107" y="40"/>
                </a:lnTo>
                <a:lnTo>
                  <a:pt x="107" y="40"/>
                </a:lnTo>
                <a:lnTo>
                  <a:pt x="107" y="42"/>
                </a:lnTo>
                <a:lnTo>
                  <a:pt x="107" y="42"/>
                </a:lnTo>
                <a:lnTo>
                  <a:pt x="107" y="42"/>
                </a:lnTo>
                <a:lnTo>
                  <a:pt x="107" y="44"/>
                </a:lnTo>
                <a:lnTo>
                  <a:pt x="104" y="46"/>
                </a:lnTo>
                <a:lnTo>
                  <a:pt x="104" y="46"/>
                </a:lnTo>
                <a:lnTo>
                  <a:pt x="104" y="46"/>
                </a:lnTo>
                <a:lnTo>
                  <a:pt x="104" y="47"/>
                </a:lnTo>
                <a:lnTo>
                  <a:pt x="101" y="47"/>
                </a:lnTo>
                <a:lnTo>
                  <a:pt x="101" y="47"/>
                </a:lnTo>
                <a:lnTo>
                  <a:pt x="101" y="49"/>
                </a:lnTo>
                <a:lnTo>
                  <a:pt x="101" y="49"/>
                </a:lnTo>
                <a:lnTo>
                  <a:pt x="99" y="51"/>
                </a:lnTo>
                <a:lnTo>
                  <a:pt x="99" y="51"/>
                </a:lnTo>
                <a:lnTo>
                  <a:pt x="99" y="51"/>
                </a:lnTo>
                <a:lnTo>
                  <a:pt x="99" y="51"/>
                </a:lnTo>
                <a:lnTo>
                  <a:pt x="96" y="53"/>
                </a:lnTo>
                <a:lnTo>
                  <a:pt x="96" y="53"/>
                </a:lnTo>
                <a:lnTo>
                  <a:pt x="96" y="53"/>
                </a:lnTo>
                <a:lnTo>
                  <a:pt x="96" y="55"/>
                </a:lnTo>
                <a:lnTo>
                  <a:pt x="93" y="55"/>
                </a:lnTo>
                <a:lnTo>
                  <a:pt x="93" y="55"/>
                </a:lnTo>
                <a:lnTo>
                  <a:pt x="93" y="57"/>
                </a:lnTo>
                <a:lnTo>
                  <a:pt x="90" y="57"/>
                </a:lnTo>
                <a:lnTo>
                  <a:pt x="90" y="57"/>
                </a:lnTo>
                <a:lnTo>
                  <a:pt x="90" y="57"/>
                </a:lnTo>
                <a:lnTo>
                  <a:pt x="87" y="58"/>
                </a:lnTo>
                <a:lnTo>
                  <a:pt x="87" y="58"/>
                </a:lnTo>
                <a:lnTo>
                  <a:pt x="84" y="58"/>
                </a:lnTo>
                <a:lnTo>
                  <a:pt x="84" y="58"/>
                </a:lnTo>
                <a:lnTo>
                  <a:pt x="84" y="60"/>
                </a:lnTo>
                <a:lnTo>
                  <a:pt x="82" y="60"/>
                </a:lnTo>
                <a:lnTo>
                  <a:pt x="82" y="60"/>
                </a:lnTo>
                <a:lnTo>
                  <a:pt x="82" y="60"/>
                </a:lnTo>
                <a:lnTo>
                  <a:pt x="79" y="62"/>
                </a:lnTo>
                <a:lnTo>
                  <a:pt x="79" y="62"/>
                </a:lnTo>
                <a:lnTo>
                  <a:pt x="76" y="62"/>
                </a:lnTo>
                <a:lnTo>
                  <a:pt x="76" y="62"/>
                </a:lnTo>
                <a:lnTo>
                  <a:pt x="73" y="62"/>
                </a:lnTo>
                <a:lnTo>
                  <a:pt x="73" y="64"/>
                </a:lnTo>
                <a:lnTo>
                  <a:pt x="70" y="64"/>
                </a:lnTo>
                <a:lnTo>
                  <a:pt x="70" y="64"/>
                </a:lnTo>
                <a:lnTo>
                  <a:pt x="70" y="64"/>
                </a:lnTo>
                <a:lnTo>
                  <a:pt x="68" y="64"/>
                </a:lnTo>
                <a:lnTo>
                  <a:pt x="65" y="64"/>
                </a:lnTo>
                <a:lnTo>
                  <a:pt x="65" y="64"/>
                </a:lnTo>
                <a:lnTo>
                  <a:pt x="65" y="64"/>
                </a:lnTo>
                <a:lnTo>
                  <a:pt x="62" y="64"/>
                </a:lnTo>
                <a:lnTo>
                  <a:pt x="62" y="64"/>
                </a:lnTo>
                <a:lnTo>
                  <a:pt x="62" y="64"/>
                </a:lnTo>
                <a:lnTo>
                  <a:pt x="59" y="66"/>
                </a:lnTo>
                <a:lnTo>
                  <a:pt x="56" y="66"/>
                </a:lnTo>
                <a:lnTo>
                  <a:pt x="56" y="66"/>
                </a:lnTo>
                <a:lnTo>
                  <a:pt x="56" y="66"/>
                </a:lnTo>
                <a:lnTo>
                  <a:pt x="53" y="66"/>
                </a:lnTo>
                <a:lnTo>
                  <a:pt x="51" y="66"/>
                </a:lnTo>
                <a:lnTo>
                  <a:pt x="51" y="64"/>
                </a:lnTo>
                <a:lnTo>
                  <a:pt x="51" y="64"/>
                </a:lnTo>
                <a:lnTo>
                  <a:pt x="48" y="64"/>
                </a:lnTo>
                <a:lnTo>
                  <a:pt x="45" y="64"/>
                </a:lnTo>
                <a:lnTo>
                  <a:pt x="45" y="64"/>
                </a:lnTo>
                <a:lnTo>
                  <a:pt x="45" y="64"/>
                </a:lnTo>
                <a:lnTo>
                  <a:pt x="42" y="64"/>
                </a:lnTo>
                <a:lnTo>
                  <a:pt x="39" y="64"/>
                </a:lnTo>
                <a:lnTo>
                  <a:pt x="39" y="64"/>
                </a:lnTo>
                <a:lnTo>
                  <a:pt x="39" y="64"/>
                </a:lnTo>
                <a:lnTo>
                  <a:pt x="37" y="64"/>
                </a:lnTo>
                <a:lnTo>
                  <a:pt x="37" y="62"/>
                </a:lnTo>
                <a:lnTo>
                  <a:pt x="34" y="62"/>
                </a:lnTo>
                <a:lnTo>
                  <a:pt x="34" y="62"/>
                </a:lnTo>
                <a:lnTo>
                  <a:pt x="34" y="62"/>
                </a:lnTo>
                <a:lnTo>
                  <a:pt x="31" y="62"/>
                </a:lnTo>
                <a:lnTo>
                  <a:pt x="28" y="60"/>
                </a:lnTo>
                <a:lnTo>
                  <a:pt x="28" y="60"/>
                </a:lnTo>
                <a:lnTo>
                  <a:pt x="28" y="60"/>
                </a:lnTo>
                <a:lnTo>
                  <a:pt x="25" y="60"/>
                </a:lnTo>
                <a:lnTo>
                  <a:pt x="25" y="58"/>
                </a:lnTo>
                <a:lnTo>
                  <a:pt x="25" y="58"/>
                </a:lnTo>
                <a:lnTo>
                  <a:pt x="22" y="58"/>
                </a:lnTo>
                <a:lnTo>
                  <a:pt x="22" y="58"/>
                </a:lnTo>
                <a:lnTo>
                  <a:pt x="20" y="57"/>
                </a:lnTo>
                <a:lnTo>
                  <a:pt x="20" y="57"/>
                </a:lnTo>
                <a:lnTo>
                  <a:pt x="20" y="57"/>
                </a:lnTo>
                <a:lnTo>
                  <a:pt x="17" y="57"/>
                </a:lnTo>
                <a:lnTo>
                  <a:pt x="17" y="55"/>
                </a:lnTo>
                <a:lnTo>
                  <a:pt x="17" y="55"/>
                </a:lnTo>
                <a:lnTo>
                  <a:pt x="17" y="55"/>
                </a:lnTo>
                <a:lnTo>
                  <a:pt x="14" y="53"/>
                </a:lnTo>
                <a:lnTo>
                  <a:pt x="14" y="53"/>
                </a:lnTo>
                <a:lnTo>
                  <a:pt x="14" y="53"/>
                </a:lnTo>
                <a:lnTo>
                  <a:pt x="11" y="51"/>
                </a:lnTo>
                <a:lnTo>
                  <a:pt x="11" y="51"/>
                </a:lnTo>
                <a:lnTo>
                  <a:pt x="11" y="51"/>
                </a:lnTo>
                <a:lnTo>
                  <a:pt x="11" y="51"/>
                </a:lnTo>
                <a:lnTo>
                  <a:pt x="8" y="49"/>
                </a:lnTo>
                <a:lnTo>
                  <a:pt x="8" y="49"/>
                </a:lnTo>
                <a:lnTo>
                  <a:pt x="8" y="47"/>
                </a:lnTo>
                <a:lnTo>
                  <a:pt x="8" y="47"/>
                </a:lnTo>
                <a:lnTo>
                  <a:pt x="6" y="47"/>
                </a:lnTo>
                <a:lnTo>
                  <a:pt x="6" y="46"/>
                </a:lnTo>
                <a:lnTo>
                  <a:pt x="6" y="46"/>
                </a:lnTo>
                <a:lnTo>
                  <a:pt x="6" y="46"/>
                </a:lnTo>
                <a:lnTo>
                  <a:pt x="6" y="44"/>
                </a:lnTo>
                <a:lnTo>
                  <a:pt x="3" y="42"/>
                </a:lnTo>
                <a:lnTo>
                  <a:pt x="3" y="42"/>
                </a:lnTo>
                <a:lnTo>
                  <a:pt x="3" y="42"/>
                </a:lnTo>
                <a:lnTo>
                  <a:pt x="3" y="40"/>
                </a:lnTo>
                <a:lnTo>
                  <a:pt x="3" y="40"/>
                </a:lnTo>
                <a:lnTo>
                  <a:pt x="3" y="38"/>
                </a:lnTo>
                <a:lnTo>
                  <a:pt x="3" y="38"/>
                </a:lnTo>
                <a:lnTo>
                  <a:pt x="3" y="38"/>
                </a:lnTo>
                <a:lnTo>
                  <a:pt x="0" y="36"/>
                </a:lnTo>
                <a:lnTo>
                  <a:pt x="0" y="35"/>
                </a:lnTo>
                <a:lnTo>
                  <a:pt x="0" y="35"/>
                </a:lnTo>
                <a:lnTo>
                  <a:pt x="0" y="35"/>
                </a:lnTo>
                <a:lnTo>
                  <a:pt x="0" y="33"/>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8" name="Freeform 322"/>
          <p:cNvSpPr/>
          <p:nvPr/>
        </p:nvSpPr>
        <p:spPr bwMode="auto">
          <a:xfrm>
            <a:off x="6675635" y="4405379"/>
            <a:ext cx="146770" cy="98496"/>
          </a:xfrm>
          <a:custGeom>
            <a:avLst/>
            <a:gdLst/>
            <a:ahLst/>
            <a:cxnLst>
              <a:cxn ang="0">
                <a:pos x="0" y="30"/>
              </a:cxn>
              <a:cxn ang="0">
                <a:pos x="3" y="26"/>
              </a:cxn>
              <a:cxn ang="0">
                <a:pos x="6" y="22"/>
              </a:cxn>
              <a:cxn ang="0">
                <a:pos x="8" y="19"/>
              </a:cxn>
              <a:cxn ang="0">
                <a:pos x="11" y="15"/>
              </a:cxn>
              <a:cxn ang="0">
                <a:pos x="14" y="11"/>
              </a:cxn>
              <a:cxn ang="0">
                <a:pos x="20" y="9"/>
              </a:cxn>
              <a:cxn ang="0">
                <a:pos x="25" y="6"/>
              </a:cxn>
              <a:cxn ang="0">
                <a:pos x="28" y="4"/>
              </a:cxn>
              <a:cxn ang="0">
                <a:pos x="37" y="2"/>
              </a:cxn>
              <a:cxn ang="0">
                <a:pos x="42" y="2"/>
              </a:cxn>
              <a:cxn ang="0">
                <a:pos x="51" y="0"/>
              </a:cxn>
              <a:cxn ang="0">
                <a:pos x="56" y="0"/>
              </a:cxn>
              <a:cxn ang="0">
                <a:pos x="62" y="0"/>
              </a:cxn>
              <a:cxn ang="0">
                <a:pos x="70" y="2"/>
              </a:cxn>
              <a:cxn ang="0">
                <a:pos x="76" y="4"/>
              </a:cxn>
              <a:cxn ang="0">
                <a:pos x="82" y="4"/>
              </a:cxn>
              <a:cxn ang="0">
                <a:pos x="87" y="8"/>
              </a:cxn>
              <a:cxn ang="0">
                <a:pos x="93" y="9"/>
              </a:cxn>
              <a:cxn ang="0">
                <a:pos x="96" y="13"/>
              </a:cxn>
              <a:cxn ang="0">
                <a:pos x="99" y="15"/>
              </a:cxn>
              <a:cxn ang="0">
                <a:pos x="104" y="19"/>
              </a:cxn>
              <a:cxn ang="0">
                <a:pos x="107" y="22"/>
              </a:cxn>
              <a:cxn ang="0">
                <a:pos x="107" y="28"/>
              </a:cxn>
              <a:cxn ang="0">
                <a:pos x="110" y="30"/>
              </a:cxn>
              <a:cxn ang="0">
                <a:pos x="110" y="35"/>
              </a:cxn>
              <a:cxn ang="0">
                <a:pos x="110" y="39"/>
              </a:cxn>
              <a:cxn ang="0">
                <a:pos x="107" y="44"/>
              </a:cxn>
              <a:cxn ang="0">
                <a:pos x="104" y="46"/>
              </a:cxn>
              <a:cxn ang="0">
                <a:pos x="101" y="50"/>
              </a:cxn>
              <a:cxn ang="0">
                <a:pos x="99" y="53"/>
              </a:cxn>
              <a:cxn ang="0">
                <a:pos x="93" y="57"/>
              </a:cxn>
              <a:cxn ang="0">
                <a:pos x="90" y="59"/>
              </a:cxn>
              <a:cxn ang="0">
                <a:pos x="84" y="61"/>
              </a:cxn>
              <a:cxn ang="0">
                <a:pos x="79" y="64"/>
              </a:cxn>
              <a:cxn ang="0">
                <a:pos x="70" y="64"/>
              </a:cxn>
              <a:cxn ang="0">
                <a:pos x="65" y="66"/>
              </a:cxn>
              <a:cxn ang="0">
                <a:pos x="59" y="66"/>
              </a:cxn>
              <a:cxn ang="0">
                <a:pos x="51" y="66"/>
              </a:cxn>
              <a:cxn ang="0">
                <a:pos x="45" y="66"/>
              </a:cxn>
              <a:cxn ang="0">
                <a:pos x="39" y="64"/>
              </a:cxn>
              <a:cxn ang="0">
                <a:pos x="34" y="64"/>
              </a:cxn>
              <a:cxn ang="0">
                <a:pos x="25" y="61"/>
              </a:cxn>
              <a:cxn ang="0">
                <a:pos x="20" y="59"/>
              </a:cxn>
              <a:cxn ang="0">
                <a:pos x="17" y="57"/>
              </a:cxn>
              <a:cxn ang="0">
                <a:pos x="11" y="53"/>
              </a:cxn>
              <a:cxn ang="0">
                <a:pos x="8" y="50"/>
              </a:cxn>
              <a:cxn ang="0">
                <a:pos x="6" y="46"/>
              </a:cxn>
              <a:cxn ang="0">
                <a:pos x="3" y="44"/>
              </a:cxn>
              <a:cxn ang="0">
                <a:pos x="3" y="39"/>
              </a:cxn>
              <a:cxn ang="0">
                <a:pos x="0" y="35"/>
              </a:cxn>
            </a:cxnLst>
            <a:rect l="0" t="0" r="r" b="b"/>
            <a:pathLst>
              <a:path w="110" h="66">
                <a:moveTo>
                  <a:pt x="0" y="33"/>
                </a:moveTo>
                <a:lnTo>
                  <a:pt x="0" y="33"/>
                </a:lnTo>
                <a:lnTo>
                  <a:pt x="0" y="31"/>
                </a:lnTo>
                <a:lnTo>
                  <a:pt x="0" y="30"/>
                </a:lnTo>
                <a:lnTo>
                  <a:pt x="0" y="30"/>
                </a:lnTo>
                <a:lnTo>
                  <a:pt x="0" y="30"/>
                </a:lnTo>
                <a:lnTo>
                  <a:pt x="3" y="28"/>
                </a:lnTo>
                <a:lnTo>
                  <a:pt x="3" y="28"/>
                </a:lnTo>
                <a:lnTo>
                  <a:pt x="3" y="28"/>
                </a:lnTo>
                <a:lnTo>
                  <a:pt x="3" y="26"/>
                </a:lnTo>
                <a:lnTo>
                  <a:pt x="3" y="24"/>
                </a:lnTo>
                <a:lnTo>
                  <a:pt x="3" y="24"/>
                </a:lnTo>
                <a:lnTo>
                  <a:pt x="3" y="24"/>
                </a:lnTo>
                <a:lnTo>
                  <a:pt x="3" y="22"/>
                </a:lnTo>
                <a:lnTo>
                  <a:pt x="6" y="22"/>
                </a:lnTo>
                <a:lnTo>
                  <a:pt x="6" y="20"/>
                </a:lnTo>
                <a:lnTo>
                  <a:pt x="6" y="20"/>
                </a:lnTo>
                <a:lnTo>
                  <a:pt x="6" y="20"/>
                </a:lnTo>
                <a:lnTo>
                  <a:pt x="6" y="19"/>
                </a:lnTo>
                <a:lnTo>
                  <a:pt x="8" y="19"/>
                </a:lnTo>
                <a:lnTo>
                  <a:pt x="8" y="19"/>
                </a:lnTo>
                <a:lnTo>
                  <a:pt x="8" y="17"/>
                </a:lnTo>
                <a:lnTo>
                  <a:pt x="8" y="17"/>
                </a:lnTo>
                <a:lnTo>
                  <a:pt x="11" y="15"/>
                </a:lnTo>
                <a:lnTo>
                  <a:pt x="11" y="15"/>
                </a:lnTo>
                <a:lnTo>
                  <a:pt x="11" y="15"/>
                </a:lnTo>
                <a:lnTo>
                  <a:pt x="11" y="13"/>
                </a:lnTo>
                <a:lnTo>
                  <a:pt x="14" y="13"/>
                </a:lnTo>
                <a:lnTo>
                  <a:pt x="14" y="13"/>
                </a:lnTo>
                <a:lnTo>
                  <a:pt x="14" y="11"/>
                </a:lnTo>
                <a:lnTo>
                  <a:pt x="17" y="11"/>
                </a:lnTo>
                <a:lnTo>
                  <a:pt x="17" y="11"/>
                </a:lnTo>
                <a:lnTo>
                  <a:pt x="17" y="11"/>
                </a:lnTo>
                <a:lnTo>
                  <a:pt x="17" y="9"/>
                </a:lnTo>
                <a:lnTo>
                  <a:pt x="20" y="9"/>
                </a:lnTo>
                <a:lnTo>
                  <a:pt x="20" y="8"/>
                </a:lnTo>
                <a:lnTo>
                  <a:pt x="20" y="8"/>
                </a:lnTo>
                <a:lnTo>
                  <a:pt x="22" y="8"/>
                </a:lnTo>
                <a:lnTo>
                  <a:pt x="22" y="8"/>
                </a:lnTo>
                <a:lnTo>
                  <a:pt x="25" y="6"/>
                </a:lnTo>
                <a:lnTo>
                  <a:pt x="25" y="6"/>
                </a:lnTo>
                <a:lnTo>
                  <a:pt x="25" y="6"/>
                </a:lnTo>
                <a:lnTo>
                  <a:pt x="28" y="6"/>
                </a:lnTo>
                <a:lnTo>
                  <a:pt x="28" y="4"/>
                </a:lnTo>
                <a:lnTo>
                  <a:pt x="28" y="4"/>
                </a:lnTo>
                <a:lnTo>
                  <a:pt x="31" y="4"/>
                </a:lnTo>
                <a:lnTo>
                  <a:pt x="34" y="4"/>
                </a:lnTo>
                <a:lnTo>
                  <a:pt x="34" y="4"/>
                </a:lnTo>
                <a:lnTo>
                  <a:pt x="34" y="4"/>
                </a:lnTo>
                <a:lnTo>
                  <a:pt x="37" y="2"/>
                </a:lnTo>
                <a:lnTo>
                  <a:pt x="37" y="2"/>
                </a:lnTo>
                <a:lnTo>
                  <a:pt x="39" y="2"/>
                </a:lnTo>
                <a:lnTo>
                  <a:pt x="39" y="2"/>
                </a:lnTo>
                <a:lnTo>
                  <a:pt x="39" y="2"/>
                </a:lnTo>
                <a:lnTo>
                  <a:pt x="42" y="2"/>
                </a:lnTo>
                <a:lnTo>
                  <a:pt x="45" y="2"/>
                </a:lnTo>
                <a:lnTo>
                  <a:pt x="45" y="2"/>
                </a:lnTo>
                <a:lnTo>
                  <a:pt x="45" y="2"/>
                </a:lnTo>
                <a:lnTo>
                  <a:pt x="48" y="0"/>
                </a:lnTo>
                <a:lnTo>
                  <a:pt x="51" y="0"/>
                </a:lnTo>
                <a:lnTo>
                  <a:pt x="51" y="0"/>
                </a:lnTo>
                <a:lnTo>
                  <a:pt x="51" y="0"/>
                </a:lnTo>
                <a:lnTo>
                  <a:pt x="53" y="0"/>
                </a:lnTo>
                <a:lnTo>
                  <a:pt x="56" y="0"/>
                </a:lnTo>
                <a:lnTo>
                  <a:pt x="56" y="0"/>
                </a:lnTo>
                <a:lnTo>
                  <a:pt x="56" y="0"/>
                </a:lnTo>
                <a:lnTo>
                  <a:pt x="59" y="0"/>
                </a:lnTo>
                <a:lnTo>
                  <a:pt x="62" y="0"/>
                </a:lnTo>
                <a:lnTo>
                  <a:pt x="62" y="0"/>
                </a:lnTo>
                <a:lnTo>
                  <a:pt x="62" y="0"/>
                </a:lnTo>
                <a:lnTo>
                  <a:pt x="65" y="2"/>
                </a:lnTo>
                <a:lnTo>
                  <a:pt x="65" y="2"/>
                </a:lnTo>
                <a:lnTo>
                  <a:pt x="65" y="2"/>
                </a:lnTo>
                <a:lnTo>
                  <a:pt x="68" y="2"/>
                </a:lnTo>
                <a:lnTo>
                  <a:pt x="70" y="2"/>
                </a:lnTo>
                <a:lnTo>
                  <a:pt x="70" y="2"/>
                </a:lnTo>
                <a:lnTo>
                  <a:pt x="70" y="2"/>
                </a:lnTo>
                <a:lnTo>
                  <a:pt x="73" y="2"/>
                </a:lnTo>
                <a:lnTo>
                  <a:pt x="73" y="2"/>
                </a:lnTo>
                <a:lnTo>
                  <a:pt x="76" y="4"/>
                </a:lnTo>
                <a:lnTo>
                  <a:pt x="76" y="4"/>
                </a:lnTo>
                <a:lnTo>
                  <a:pt x="79" y="4"/>
                </a:lnTo>
                <a:lnTo>
                  <a:pt x="79" y="4"/>
                </a:lnTo>
                <a:lnTo>
                  <a:pt x="82" y="4"/>
                </a:lnTo>
                <a:lnTo>
                  <a:pt x="82" y="4"/>
                </a:lnTo>
                <a:lnTo>
                  <a:pt x="82" y="6"/>
                </a:lnTo>
                <a:lnTo>
                  <a:pt x="84" y="6"/>
                </a:lnTo>
                <a:lnTo>
                  <a:pt x="84" y="6"/>
                </a:lnTo>
                <a:lnTo>
                  <a:pt x="84" y="6"/>
                </a:lnTo>
                <a:lnTo>
                  <a:pt x="87" y="8"/>
                </a:lnTo>
                <a:lnTo>
                  <a:pt x="87" y="8"/>
                </a:lnTo>
                <a:lnTo>
                  <a:pt x="90" y="8"/>
                </a:lnTo>
                <a:lnTo>
                  <a:pt x="90" y="8"/>
                </a:lnTo>
                <a:lnTo>
                  <a:pt x="90" y="9"/>
                </a:lnTo>
                <a:lnTo>
                  <a:pt x="93" y="9"/>
                </a:lnTo>
                <a:lnTo>
                  <a:pt x="93" y="11"/>
                </a:lnTo>
                <a:lnTo>
                  <a:pt x="93" y="11"/>
                </a:lnTo>
                <a:lnTo>
                  <a:pt x="96" y="11"/>
                </a:lnTo>
                <a:lnTo>
                  <a:pt x="96" y="11"/>
                </a:lnTo>
                <a:lnTo>
                  <a:pt x="96" y="13"/>
                </a:lnTo>
                <a:lnTo>
                  <a:pt x="96" y="13"/>
                </a:lnTo>
                <a:lnTo>
                  <a:pt x="99" y="13"/>
                </a:lnTo>
                <a:lnTo>
                  <a:pt x="99" y="15"/>
                </a:lnTo>
                <a:lnTo>
                  <a:pt x="99" y="15"/>
                </a:lnTo>
                <a:lnTo>
                  <a:pt x="99" y="15"/>
                </a:lnTo>
                <a:lnTo>
                  <a:pt x="101" y="17"/>
                </a:lnTo>
                <a:lnTo>
                  <a:pt x="101" y="17"/>
                </a:lnTo>
                <a:lnTo>
                  <a:pt x="101" y="19"/>
                </a:lnTo>
                <a:lnTo>
                  <a:pt x="101" y="19"/>
                </a:lnTo>
                <a:lnTo>
                  <a:pt x="104" y="19"/>
                </a:lnTo>
                <a:lnTo>
                  <a:pt x="104" y="20"/>
                </a:lnTo>
                <a:lnTo>
                  <a:pt x="104" y="20"/>
                </a:lnTo>
                <a:lnTo>
                  <a:pt x="104" y="20"/>
                </a:lnTo>
                <a:lnTo>
                  <a:pt x="107" y="22"/>
                </a:lnTo>
                <a:lnTo>
                  <a:pt x="107" y="22"/>
                </a:lnTo>
                <a:lnTo>
                  <a:pt x="107" y="24"/>
                </a:lnTo>
                <a:lnTo>
                  <a:pt x="107" y="24"/>
                </a:lnTo>
                <a:lnTo>
                  <a:pt x="107" y="24"/>
                </a:lnTo>
                <a:lnTo>
                  <a:pt x="107" y="26"/>
                </a:lnTo>
                <a:lnTo>
                  <a:pt x="107" y="28"/>
                </a:lnTo>
                <a:lnTo>
                  <a:pt x="107" y="28"/>
                </a:lnTo>
                <a:lnTo>
                  <a:pt x="110" y="28"/>
                </a:lnTo>
                <a:lnTo>
                  <a:pt x="110" y="30"/>
                </a:lnTo>
                <a:lnTo>
                  <a:pt x="110" y="30"/>
                </a:lnTo>
                <a:lnTo>
                  <a:pt x="110" y="30"/>
                </a:lnTo>
                <a:lnTo>
                  <a:pt x="110" y="31"/>
                </a:lnTo>
                <a:lnTo>
                  <a:pt x="110" y="33"/>
                </a:lnTo>
                <a:lnTo>
                  <a:pt x="110" y="33"/>
                </a:lnTo>
                <a:lnTo>
                  <a:pt x="110" y="33"/>
                </a:lnTo>
                <a:lnTo>
                  <a:pt x="110" y="35"/>
                </a:lnTo>
                <a:lnTo>
                  <a:pt x="110" y="35"/>
                </a:lnTo>
                <a:lnTo>
                  <a:pt x="110" y="37"/>
                </a:lnTo>
                <a:lnTo>
                  <a:pt x="110" y="37"/>
                </a:lnTo>
                <a:lnTo>
                  <a:pt x="110" y="39"/>
                </a:lnTo>
                <a:lnTo>
                  <a:pt x="110" y="39"/>
                </a:lnTo>
                <a:lnTo>
                  <a:pt x="107" y="41"/>
                </a:lnTo>
                <a:lnTo>
                  <a:pt x="107" y="41"/>
                </a:lnTo>
                <a:lnTo>
                  <a:pt x="107" y="41"/>
                </a:lnTo>
                <a:lnTo>
                  <a:pt x="107" y="42"/>
                </a:lnTo>
                <a:lnTo>
                  <a:pt x="107" y="44"/>
                </a:lnTo>
                <a:lnTo>
                  <a:pt x="107" y="44"/>
                </a:lnTo>
                <a:lnTo>
                  <a:pt x="107" y="44"/>
                </a:lnTo>
                <a:lnTo>
                  <a:pt x="107" y="46"/>
                </a:lnTo>
                <a:lnTo>
                  <a:pt x="104" y="46"/>
                </a:lnTo>
                <a:lnTo>
                  <a:pt x="104" y="46"/>
                </a:lnTo>
                <a:lnTo>
                  <a:pt x="104" y="48"/>
                </a:lnTo>
                <a:lnTo>
                  <a:pt x="104" y="48"/>
                </a:lnTo>
                <a:lnTo>
                  <a:pt x="101" y="50"/>
                </a:lnTo>
                <a:lnTo>
                  <a:pt x="101" y="50"/>
                </a:lnTo>
                <a:lnTo>
                  <a:pt x="101" y="50"/>
                </a:lnTo>
                <a:lnTo>
                  <a:pt x="101" y="52"/>
                </a:lnTo>
                <a:lnTo>
                  <a:pt x="99" y="52"/>
                </a:lnTo>
                <a:lnTo>
                  <a:pt x="99" y="52"/>
                </a:lnTo>
                <a:lnTo>
                  <a:pt x="99" y="53"/>
                </a:lnTo>
                <a:lnTo>
                  <a:pt x="99" y="53"/>
                </a:lnTo>
                <a:lnTo>
                  <a:pt x="96" y="55"/>
                </a:lnTo>
                <a:lnTo>
                  <a:pt x="96" y="55"/>
                </a:lnTo>
                <a:lnTo>
                  <a:pt x="96" y="55"/>
                </a:lnTo>
                <a:lnTo>
                  <a:pt x="96" y="55"/>
                </a:lnTo>
                <a:lnTo>
                  <a:pt x="93" y="57"/>
                </a:lnTo>
                <a:lnTo>
                  <a:pt x="93" y="57"/>
                </a:lnTo>
                <a:lnTo>
                  <a:pt x="93" y="57"/>
                </a:lnTo>
                <a:lnTo>
                  <a:pt x="90" y="59"/>
                </a:lnTo>
                <a:lnTo>
                  <a:pt x="90" y="59"/>
                </a:lnTo>
                <a:lnTo>
                  <a:pt x="90" y="59"/>
                </a:lnTo>
                <a:lnTo>
                  <a:pt x="87" y="59"/>
                </a:lnTo>
                <a:lnTo>
                  <a:pt x="87" y="61"/>
                </a:lnTo>
                <a:lnTo>
                  <a:pt x="84" y="61"/>
                </a:lnTo>
                <a:lnTo>
                  <a:pt x="84" y="61"/>
                </a:lnTo>
                <a:lnTo>
                  <a:pt x="84" y="61"/>
                </a:lnTo>
                <a:lnTo>
                  <a:pt x="82" y="63"/>
                </a:lnTo>
                <a:lnTo>
                  <a:pt x="82" y="63"/>
                </a:lnTo>
                <a:lnTo>
                  <a:pt x="82" y="63"/>
                </a:lnTo>
                <a:lnTo>
                  <a:pt x="79" y="63"/>
                </a:lnTo>
                <a:lnTo>
                  <a:pt x="79" y="64"/>
                </a:lnTo>
                <a:lnTo>
                  <a:pt x="76" y="64"/>
                </a:lnTo>
                <a:lnTo>
                  <a:pt x="76" y="64"/>
                </a:lnTo>
                <a:lnTo>
                  <a:pt x="73" y="64"/>
                </a:lnTo>
                <a:lnTo>
                  <a:pt x="73" y="64"/>
                </a:lnTo>
                <a:lnTo>
                  <a:pt x="70" y="64"/>
                </a:lnTo>
                <a:lnTo>
                  <a:pt x="70" y="64"/>
                </a:lnTo>
                <a:lnTo>
                  <a:pt x="70" y="66"/>
                </a:lnTo>
                <a:lnTo>
                  <a:pt x="68" y="66"/>
                </a:lnTo>
                <a:lnTo>
                  <a:pt x="65" y="66"/>
                </a:lnTo>
                <a:lnTo>
                  <a:pt x="65" y="66"/>
                </a:lnTo>
                <a:lnTo>
                  <a:pt x="65" y="66"/>
                </a:lnTo>
                <a:lnTo>
                  <a:pt x="62" y="66"/>
                </a:lnTo>
                <a:lnTo>
                  <a:pt x="62" y="66"/>
                </a:lnTo>
                <a:lnTo>
                  <a:pt x="62" y="66"/>
                </a:lnTo>
                <a:lnTo>
                  <a:pt x="59" y="66"/>
                </a:lnTo>
                <a:lnTo>
                  <a:pt x="56" y="66"/>
                </a:lnTo>
                <a:lnTo>
                  <a:pt x="56" y="66"/>
                </a:lnTo>
                <a:lnTo>
                  <a:pt x="56" y="66"/>
                </a:lnTo>
                <a:lnTo>
                  <a:pt x="53" y="66"/>
                </a:lnTo>
                <a:lnTo>
                  <a:pt x="51" y="66"/>
                </a:lnTo>
                <a:lnTo>
                  <a:pt x="51" y="66"/>
                </a:lnTo>
                <a:lnTo>
                  <a:pt x="51" y="66"/>
                </a:lnTo>
                <a:lnTo>
                  <a:pt x="48" y="66"/>
                </a:lnTo>
                <a:lnTo>
                  <a:pt x="45" y="66"/>
                </a:lnTo>
                <a:lnTo>
                  <a:pt x="45" y="66"/>
                </a:lnTo>
                <a:lnTo>
                  <a:pt x="45" y="66"/>
                </a:lnTo>
                <a:lnTo>
                  <a:pt x="42" y="66"/>
                </a:lnTo>
                <a:lnTo>
                  <a:pt x="39" y="66"/>
                </a:lnTo>
                <a:lnTo>
                  <a:pt x="39" y="64"/>
                </a:lnTo>
                <a:lnTo>
                  <a:pt x="39" y="64"/>
                </a:lnTo>
                <a:lnTo>
                  <a:pt x="37" y="64"/>
                </a:lnTo>
                <a:lnTo>
                  <a:pt x="37" y="64"/>
                </a:lnTo>
                <a:lnTo>
                  <a:pt x="34" y="64"/>
                </a:lnTo>
                <a:lnTo>
                  <a:pt x="34" y="64"/>
                </a:lnTo>
                <a:lnTo>
                  <a:pt x="34" y="64"/>
                </a:lnTo>
                <a:lnTo>
                  <a:pt x="31" y="63"/>
                </a:lnTo>
                <a:lnTo>
                  <a:pt x="28" y="63"/>
                </a:lnTo>
                <a:lnTo>
                  <a:pt x="28" y="63"/>
                </a:lnTo>
                <a:lnTo>
                  <a:pt x="28" y="63"/>
                </a:lnTo>
                <a:lnTo>
                  <a:pt x="25" y="61"/>
                </a:lnTo>
                <a:lnTo>
                  <a:pt x="25" y="61"/>
                </a:lnTo>
                <a:lnTo>
                  <a:pt x="25" y="61"/>
                </a:lnTo>
                <a:lnTo>
                  <a:pt x="22" y="61"/>
                </a:lnTo>
                <a:lnTo>
                  <a:pt x="22" y="59"/>
                </a:lnTo>
                <a:lnTo>
                  <a:pt x="20" y="59"/>
                </a:lnTo>
                <a:lnTo>
                  <a:pt x="20" y="59"/>
                </a:lnTo>
                <a:lnTo>
                  <a:pt x="20" y="59"/>
                </a:lnTo>
                <a:lnTo>
                  <a:pt x="17" y="57"/>
                </a:lnTo>
                <a:lnTo>
                  <a:pt x="17" y="57"/>
                </a:lnTo>
                <a:lnTo>
                  <a:pt x="17" y="57"/>
                </a:lnTo>
                <a:lnTo>
                  <a:pt x="17" y="55"/>
                </a:lnTo>
                <a:lnTo>
                  <a:pt x="14" y="55"/>
                </a:lnTo>
                <a:lnTo>
                  <a:pt x="14" y="55"/>
                </a:lnTo>
                <a:lnTo>
                  <a:pt x="14" y="55"/>
                </a:lnTo>
                <a:lnTo>
                  <a:pt x="11" y="53"/>
                </a:lnTo>
                <a:lnTo>
                  <a:pt x="11" y="53"/>
                </a:lnTo>
                <a:lnTo>
                  <a:pt x="11" y="52"/>
                </a:lnTo>
                <a:lnTo>
                  <a:pt x="11" y="52"/>
                </a:lnTo>
                <a:lnTo>
                  <a:pt x="8" y="52"/>
                </a:lnTo>
                <a:lnTo>
                  <a:pt x="8" y="50"/>
                </a:lnTo>
                <a:lnTo>
                  <a:pt x="8" y="50"/>
                </a:lnTo>
                <a:lnTo>
                  <a:pt x="8" y="50"/>
                </a:lnTo>
                <a:lnTo>
                  <a:pt x="6" y="48"/>
                </a:lnTo>
                <a:lnTo>
                  <a:pt x="6" y="48"/>
                </a:lnTo>
                <a:lnTo>
                  <a:pt x="6" y="46"/>
                </a:lnTo>
                <a:lnTo>
                  <a:pt x="6" y="46"/>
                </a:lnTo>
                <a:lnTo>
                  <a:pt x="6" y="46"/>
                </a:lnTo>
                <a:lnTo>
                  <a:pt x="3" y="44"/>
                </a:lnTo>
                <a:lnTo>
                  <a:pt x="3" y="44"/>
                </a:lnTo>
                <a:lnTo>
                  <a:pt x="3" y="44"/>
                </a:lnTo>
                <a:lnTo>
                  <a:pt x="3" y="42"/>
                </a:lnTo>
                <a:lnTo>
                  <a:pt x="3" y="41"/>
                </a:lnTo>
                <a:lnTo>
                  <a:pt x="3" y="41"/>
                </a:lnTo>
                <a:lnTo>
                  <a:pt x="3" y="41"/>
                </a:lnTo>
                <a:lnTo>
                  <a:pt x="3" y="39"/>
                </a:lnTo>
                <a:lnTo>
                  <a:pt x="0" y="39"/>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79" name="Freeform 323"/>
          <p:cNvSpPr/>
          <p:nvPr/>
        </p:nvSpPr>
        <p:spPr bwMode="auto">
          <a:xfrm>
            <a:off x="7010537" y="4402394"/>
            <a:ext cx="142767" cy="98496"/>
          </a:xfrm>
          <a:custGeom>
            <a:avLst/>
            <a:gdLst/>
            <a:ahLst/>
            <a:cxnLst>
              <a:cxn ang="0">
                <a:pos x="0" y="30"/>
              </a:cxn>
              <a:cxn ang="0">
                <a:pos x="0" y="26"/>
              </a:cxn>
              <a:cxn ang="0">
                <a:pos x="2" y="21"/>
              </a:cxn>
              <a:cxn ang="0">
                <a:pos x="5" y="17"/>
              </a:cxn>
              <a:cxn ang="0">
                <a:pos x="8" y="15"/>
              </a:cxn>
              <a:cxn ang="0">
                <a:pos x="11" y="11"/>
              </a:cxn>
              <a:cxn ang="0">
                <a:pos x="17" y="8"/>
              </a:cxn>
              <a:cxn ang="0">
                <a:pos x="22" y="6"/>
              </a:cxn>
              <a:cxn ang="0">
                <a:pos x="28" y="4"/>
              </a:cxn>
              <a:cxn ang="0">
                <a:pos x="33" y="2"/>
              </a:cxn>
              <a:cxn ang="0">
                <a:pos x="42" y="0"/>
              </a:cxn>
              <a:cxn ang="0">
                <a:pos x="48" y="0"/>
              </a:cxn>
              <a:cxn ang="0">
                <a:pos x="53" y="0"/>
              </a:cxn>
              <a:cxn ang="0">
                <a:pos x="62" y="0"/>
              </a:cxn>
              <a:cxn ang="0">
                <a:pos x="67" y="0"/>
              </a:cxn>
              <a:cxn ang="0">
                <a:pos x="73" y="2"/>
              </a:cxn>
              <a:cxn ang="0">
                <a:pos x="79" y="4"/>
              </a:cxn>
              <a:cxn ang="0">
                <a:pos x="84" y="6"/>
              </a:cxn>
              <a:cxn ang="0">
                <a:pos x="90" y="10"/>
              </a:cxn>
              <a:cxn ang="0">
                <a:pos x="95" y="11"/>
              </a:cxn>
              <a:cxn ang="0">
                <a:pos x="98" y="15"/>
              </a:cxn>
              <a:cxn ang="0">
                <a:pos x="101" y="19"/>
              </a:cxn>
              <a:cxn ang="0">
                <a:pos x="104" y="22"/>
              </a:cxn>
              <a:cxn ang="0">
                <a:pos x="107" y="26"/>
              </a:cxn>
              <a:cxn ang="0">
                <a:pos x="107" y="30"/>
              </a:cxn>
              <a:cxn ang="0">
                <a:pos x="107" y="33"/>
              </a:cxn>
              <a:cxn ang="0">
                <a:pos x="107" y="39"/>
              </a:cxn>
              <a:cxn ang="0">
                <a:pos x="104" y="43"/>
              </a:cxn>
              <a:cxn ang="0">
                <a:pos x="104" y="46"/>
              </a:cxn>
              <a:cxn ang="0">
                <a:pos x="101" y="50"/>
              </a:cxn>
              <a:cxn ang="0">
                <a:pos x="95" y="54"/>
              </a:cxn>
              <a:cxn ang="0">
                <a:pos x="93" y="57"/>
              </a:cxn>
              <a:cxn ang="0">
                <a:pos x="87" y="59"/>
              </a:cxn>
              <a:cxn ang="0">
                <a:pos x="81" y="61"/>
              </a:cxn>
              <a:cxn ang="0">
                <a:pos x="76" y="63"/>
              </a:cxn>
              <a:cxn ang="0">
                <a:pos x="70" y="65"/>
              </a:cxn>
              <a:cxn ang="0">
                <a:pos x="64" y="66"/>
              </a:cxn>
              <a:cxn ang="0">
                <a:pos x="56" y="66"/>
              </a:cxn>
              <a:cxn ang="0">
                <a:pos x="50" y="66"/>
              </a:cxn>
              <a:cxn ang="0">
                <a:pos x="42" y="66"/>
              </a:cxn>
              <a:cxn ang="0">
                <a:pos x="36" y="65"/>
              </a:cxn>
              <a:cxn ang="0">
                <a:pos x="31" y="63"/>
              </a:cxn>
              <a:cxn ang="0">
                <a:pos x="25" y="61"/>
              </a:cxn>
              <a:cxn ang="0">
                <a:pos x="19" y="59"/>
              </a:cxn>
              <a:cxn ang="0">
                <a:pos x="14" y="57"/>
              </a:cxn>
              <a:cxn ang="0">
                <a:pos x="11" y="54"/>
              </a:cxn>
              <a:cxn ang="0">
                <a:pos x="5" y="50"/>
              </a:cxn>
              <a:cxn ang="0">
                <a:pos x="2" y="46"/>
              </a:cxn>
              <a:cxn ang="0">
                <a:pos x="2" y="43"/>
              </a:cxn>
              <a:cxn ang="0">
                <a:pos x="0" y="39"/>
              </a:cxn>
              <a:cxn ang="0">
                <a:pos x="0" y="33"/>
              </a:cxn>
            </a:cxnLst>
            <a:rect l="0" t="0" r="r" b="b"/>
            <a:pathLst>
              <a:path w="107" h="66">
                <a:moveTo>
                  <a:pt x="0" y="33"/>
                </a:moveTo>
                <a:lnTo>
                  <a:pt x="0" y="32"/>
                </a:lnTo>
                <a:lnTo>
                  <a:pt x="0" y="32"/>
                </a:lnTo>
                <a:lnTo>
                  <a:pt x="0" y="30"/>
                </a:lnTo>
                <a:lnTo>
                  <a:pt x="0" y="30"/>
                </a:lnTo>
                <a:lnTo>
                  <a:pt x="0" y="28"/>
                </a:lnTo>
                <a:lnTo>
                  <a:pt x="0" y="28"/>
                </a:lnTo>
                <a:lnTo>
                  <a:pt x="0" y="26"/>
                </a:lnTo>
                <a:lnTo>
                  <a:pt x="0" y="26"/>
                </a:lnTo>
                <a:lnTo>
                  <a:pt x="0" y="26"/>
                </a:lnTo>
                <a:lnTo>
                  <a:pt x="0" y="24"/>
                </a:lnTo>
                <a:lnTo>
                  <a:pt x="2" y="22"/>
                </a:lnTo>
                <a:lnTo>
                  <a:pt x="2" y="22"/>
                </a:lnTo>
                <a:lnTo>
                  <a:pt x="2" y="22"/>
                </a:lnTo>
                <a:lnTo>
                  <a:pt x="2" y="21"/>
                </a:lnTo>
                <a:lnTo>
                  <a:pt x="2" y="21"/>
                </a:lnTo>
                <a:lnTo>
                  <a:pt x="2" y="21"/>
                </a:lnTo>
                <a:lnTo>
                  <a:pt x="2" y="19"/>
                </a:lnTo>
                <a:lnTo>
                  <a:pt x="5" y="19"/>
                </a:lnTo>
                <a:lnTo>
                  <a:pt x="5" y="17"/>
                </a:lnTo>
                <a:lnTo>
                  <a:pt x="5" y="17"/>
                </a:lnTo>
                <a:lnTo>
                  <a:pt x="5" y="17"/>
                </a:lnTo>
                <a:lnTo>
                  <a:pt x="8" y="15"/>
                </a:lnTo>
                <a:lnTo>
                  <a:pt x="8" y="15"/>
                </a:lnTo>
                <a:lnTo>
                  <a:pt x="8" y="15"/>
                </a:lnTo>
                <a:lnTo>
                  <a:pt x="8" y="13"/>
                </a:lnTo>
                <a:lnTo>
                  <a:pt x="11" y="13"/>
                </a:lnTo>
                <a:lnTo>
                  <a:pt x="11" y="11"/>
                </a:lnTo>
                <a:lnTo>
                  <a:pt x="11" y="11"/>
                </a:lnTo>
                <a:lnTo>
                  <a:pt x="11" y="11"/>
                </a:lnTo>
                <a:lnTo>
                  <a:pt x="14" y="11"/>
                </a:lnTo>
                <a:lnTo>
                  <a:pt x="14" y="10"/>
                </a:lnTo>
                <a:lnTo>
                  <a:pt x="14" y="10"/>
                </a:lnTo>
                <a:lnTo>
                  <a:pt x="17" y="10"/>
                </a:lnTo>
                <a:lnTo>
                  <a:pt x="17" y="8"/>
                </a:lnTo>
                <a:lnTo>
                  <a:pt x="19" y="8"/>
                </a:lnTo>
                <a:lnTo>
                  <a:pt x="19" y="8"/>
                </a:lnTo>
                <a:lnTo>
                  <a:pt x="19" y="8"/>
                </a:lnTo>
                <a:lnTo>
                  <a:pt x="22" y="6"/>
                </a:lnTo>
                <a:lnTo>
                  <a:pt x="22" y="6"/>
                </a:lnTo>
                <a:lnTo>
                  <a:pt x="22" y="6"/>
                </a:lnTo>
                <a:lnTo>
                  <a:pt x="25" y="6"/>
                </a:lnTo>
                <a:lnTo>
                  <a:pt x="25" y="4"/>
                </a:lnTo>
                <a:lnTo>
                  <a:pt x="28" y="4"/>
                </a:lnTo>
                <a:lnTo>
                  <a:pt x="28" y="4"/>
                </a:lnTo>
                <a:lnTo>
                  <a:pt x="28" y="4"/>
                </a:lnTo>
                <a:lnTo>
                  <a:pt x="31" y="2"/>
                </a:lnTo>
                <a:lnTo>
                  <a:pt x="33" y="2"/>
                </a:lnTo>
                <a:lnTo>
                  <a:pt x="33" y="2"/>
                </a:lnTo>
                <a:lnTo>
                  <a:pt x="33" y="2"/>
                </a:lnTo>
                <a:lnTo>
                  <a:pt x="36" y="2"/>
                </a:lnTo>
                <a:lnTo>
                  <a:pt x="36" y="2"/>
                </a:lnTo>
                <a:lnTo>
                  <a:pt x="36" y="2"/>
                </a:lnTo>
                <a:lnTo>
                  <a:pt x="39" y="0"/>
                </a:lnTo>
                <a:lnTo>
                  <a:pt x="42" y="0"/>
                </a:lnTo>
                <a:lnTo>
                  <a:pt x="42" y="0"/>
                </a:lnTo>
                <a:lnTo>
                  <a:pt x="42" y="0"/>
                </a:lnTo>
                <a:lnTo>
                  <a:pt x="45" y="0"/>
                </a:lnTo>
                <a:lnTo>
                  <a:pt x="45" y="0"/>
                </a:lnTo>
                <a:lnTo>
                  <a:pt x="48" y="0"/>
                </a:lnTo>
                <a:lnTo>
                  <a:pt x="48" y="0"/>
                </a:lnTo>
                <a:lnTo>
                  <a:pt x="50" y="0"/>
                </a:lnTo>
                <a:lnTo>
                  <a:pt x="50" y="0"/>
                </a:lnTo>
                <a:lnTo>
                  <a:pt x="53" y="0"/>
                </a:lnTo>
                <a:lnTo>
                  <a:pt x="53" y="0"/>
                </a:lnTo>
                <a:lnTo>
                  <a:pt x="56" y="0"/>
                </a:lnTo>
                <a:lnTo>
                  <a:pt x="56" y="0"/>
                </a:lnTo>
                <a:lnTo>
                  <a:pt x="59" y="0"/>
                </a:lnTo>
                <a:lnTo>
                  <a:pt x="59" y="0"/>
                </a:lnTo>
                <a:lnTo>
                  <a:pt x="62" y="0"/>
                </a:lnTo>
                <a:lnTo>
                  <a:pt x="62" y="0"/>
                </a:lnTo>
                <a:lnTo>
                  <a:pt x="64" y="0"/>
                </a:lnTo>
                <a:lnTo>
                  <a:pt x="64" y="0"/>
                </a:lnTo>
                <a:lnTo>
                  <a:pt x="67" y="0"/>
                </a:lnTo>
                <a:lnTo>
                  <a:pt x="67" y="0"/>
                </a:lnTo>
                <a:lnTo>
                  <a:pt x="70" y="2"/>
                </a:lnTo>
                <a:lnTo>
                  <a:pt x="70" y="2"/>
                </a:lnTo>
                <a:lnTo>
                  <a:pt x="70" y="2"/>
                </a:lnTo>
                <a:lnTo>
                  <a:pt x="73" y="2"/>
                </a:lnTo>
                <a:lnTo>
                  <a:pt x="73" y="2"/>
                </a:lnTo>
                <a:lnTo>
                  <a:pt x="73" y="2"/>
                </a:lnTo>
                <a:lnTo>
                  <a:pt x="76" y="2"/>
                </a:lnTo>
                <a:lnTo>
                  <a:pt x="79" y="4"/>
                </a:lnTo>
                <a:lnTo>
                  <a:pt x="79" y="4"/>
                </a:lnTo>
                <a:lnTo>
                  <a:pt x="79" y="4"/>
                </a:lnTo>
                <a:lnTo>
                  <a:pt x="81" y="4"/>
                </a:lnTo>
                <a:lnTo>
                  <a:pt x="81" y="6"/>
                </a:lnTo>
                <a:lnTo>
                  <a:pt x="84" y="6"/>
                </a:lnTo>
                <a:lnTo>
                  <a:pt x="84" y="6"/>
                </a:lnTo>
                <a:lnTo>
                  <a:pt x="84" y="6"/>
                </a:lnTo>
                <a:lnTo>
                  <a:pt x="87" y="8"/>
                </a:lnTo>
                <a:lnTo>
                  <a:pt x="87" y="8"/>
                </a:lnTo>
                <a:lnTo>
                  <a:pt x="87" y="8"/>
                </a:lnTo>
                <a:lnTo>
                  <a:pt x="90" y="8"/>
                </a:lnTo>
                <a:lnTo>
                  <a:pt x="90" y="10"/>
                </a:lnTo>
                <a:lnTo>
                  <a:pt x="93" y="10"/>
                </a:lnTo>
                <a:lnTo>
                  <a:pt x="93" y="10"/>
                </a:lnTo>
                <a:lnTo>
                  <a:pt x="93" y="11"/>
                </a:lnTo>
                <a:lnTo>
                  <a:pt x="93" y="11"/>
                </a:lnTo>
                <a:lnTo>
                  <a:pt x="95" y="11"/>
                </a:lnTo>
                <a:lnTo>
                  <a:pt x="95" y="11"/>
                </a:lnTo>
                <a:lnTo>
                  <a:pt x="95" y="13"/>
                </a:lnTo>
                <a:lnTo>
                  <a:pt x="98" y="13"/>
                </a:lnTo>
                <a:lnTo>
                  <a:pt x="98" y="15"/>
                </a:lnTo>
                <a:lnTo>
                  <a:pt x="98" y="15"/>
                </a:lnTo>
                <a:lnTo>
                  <a:pt x="98" y="15"/>
                </a:lnTo>
                <a:lnTo>
                  <a:pt x="101" y="17"/>
                </a:lnTo>
                <a:lnTo>
                  <a:pt x="101" y="17"/>
                </a:lnTo>
                <a:lnTo>
                  <a:pt x="101" y="17"/>
                </a:lnTo>
                <a:lnTo>
                  <a:pt x="101" y="19"/>
                </a:lnTo>
                <a:lnTo>
                  <a:pt x="101" y="19"/>
                </a:lnTo>
                <a:lnTo>
                  <a:pt x="104" y="21"/>
                </a:lnTo>
                <a:lnTo>
                  <a:pt x="104" y="21"/>
                </a:lnTo>
                <a:lnTo>
                  <a:pt x="104" y="21"/>
                </a:lnTo>
                <a:lnTo>
                  <a:pt x="104" y="22"/>
                </a:lnTo>
                <a:lnTo>
                  <a:pt x="104" y="22"/>
                </a:lnTo>
                <a:lnTo>
                  <a:pt x="104" y="22"/>
                </a:lnTo>
                <a:lnTo>
                  <a:pt x="107" y="24"/>
                </a:lnTo>
                <a:lnTo>
                  <a:pt x="107" y="26"/>
                </a:lnTo>
                <a:lnTo>
                  <a:pt x="107" y="26"/>
                </a:lnTo>
                <a:lnTo>
                  <a:pt x="107" y="26"/>
                </a:lnTo>
                <a:lnTo>
                  <a:pt x="107" y="28"/>
                </a:lnTo>
                <a:lnTo>
                  <a:pt x="107" y="28"/>
                </a:lnTo>
                <a:lnTo>
                  <a:pt x="107" y="30"/>
                </a:lnTo>
                <a:lnTo>
                  <a:pt x="107" y="30"/>
                </a:lnTo>
                <a:lnTo>
                  <a:pt x="107" y="32"/>
                </a:lnTo>
                <a:lnTo>
                  <a:pt x="107" y="32"/>
                </a:lnTo>
                <a:lnTo>
                  <a:pt x="107" y="33"/>
                </a:lnTo>
                <a:lnTo>
                  <a:pt x="107" y="33"/>
                </a:lnTo>
                <a:lnTo>
                  <a:pt x="107" y="33"/>
                </a:lnTo>
                <a:lnTo>
                  <a:pt x="107" y="35"/>
                </a:lnTo>
                <a:lnTo>
                  <a:pt x="107" y="37"/>
                </a:lnTo>
                <a:lnTo>
                  <a:pt x="107" y="37"/>
                </a:lnTo>
                <a:lnTo>
                  <a:pt x="107" y="37"/>
                </a:lnTo>
                <a:lnTo>
                  <a:pt x="107" y="39"/>
                </a:lnTo>
                <a:lnTo>
                  <a:pt x="107" y="39"/>
                </a:lnTo>
                <a:lnTo>
                  <a:pt x="107" y="39"/>
                </a:lnTo>
                <a:lnTo>
                  <a:pt x="107" y="41"/>
                </a:lnTo>
                <a:lnTo>
                  <a:pt x="107" y="43"/>
                </a:lnTo>
                <a:lnTo>
                  <a:pt x="104" y="43"/>
                </a:lnTo>
                <a:lnTo>
                  <a:pt x="104" y="43"/>
                </a:lnTo>
                <a:lnTo>
                  <a:pt x="104" y="44"/>
                </a:lnTo>
                <a:lnTo>
                  <a:pt x="104" y="44"/>
                </a:lnTo>
                <a:lnTo>
                  <a:pt x="104" y="46"/>
                </a:lnTo>
                <a:lnTo>
                  <a:pt x="104" y="46"/>
                </a:lnTo>
                <a:lnTo>
                  <a:pt x="101" y="46"/>
                </a:lnTo>
                <a:lnTo>
                  <a:pt x="101" y="48"/>
                </a:lnTo>
                <a:lnTo>
                  <a:pt x="101" y="48"/>
                </a:lnTo>
                <a:lnTo>
                  <a:pt x="101" y="48"/>
                </a:lnTo>
                <a:lnTo>
                  <a:pt x="101" y="50"/>
                </a:lnTo>
                <a:lnTo>
                  <a:pt x="98" y="50"/>
                </a:lnTo>
                <a:lnTo>
                  <a:pt x="98" y="52"/>
                </a:lnTo>
                <a:lnTo>
                  <a:pt x="98" y="52"/>
                </a:lnTo>
                <a:lnTo>
                  <a:pt x="98" y="52"/>
                </a:lnTo>
                <a:lnTo>
                  <a:pt x="95" y="54"/>
                </a:lnTo>
                <a:lnTo>
                  <a:pt x="95" y="54"/>
                </a:lnTo>
                <a:lnTo>
                  <a:pt x="95" y="54"/>
                </a:lnTo>
                <a:lnTo>
                  <a:pt x="93" y="55"/>
                </a:lnTo>
                <a:lnTo>
                  <a:pt x="93" y="55"/>
                </a:lnTo>
                <a:lnTo>
                  <a:pt x="93" y="57"/>
                </a:lnTo>
                <a:lnTo>
                  <a:pt x="93" y="57"/>
                </a:lnTo>
                <a:lnTo>
                  <a:pt x="90" y="57"/>
                </a:lnTo>
                <a:lnTo>
                  <a:pt x="90" y="57"/>
                </a:lnTo>
                <a:lnTo>
                  <a:pt x="87" y="59"/>
                </a:lnTo>
                <a:lnTo>
                  <a:pt x="87" y="59"/>
                </a:lnTo>
                <a:lnTo>
                  <a:pt x="87" y="59"/>
                </a:lnTo>
                <a:lnTo>
                  <a:pt x="84" y="59"/>
                </a:lnTo>
                <a:lnTo>
                  <a:pt x="84" y="61"/>
                </a:lnTo>
                <a:lnTo>
                  <a:pt x="84" y="61"/>
                </a:lnTo>
                <a:lnTo>
                  <a:pt x="81" y="61"/>
                </a:lnTo>
                <a:lnTo>
                  <a:pt x="81" y="61"/>
                </a:lnTo>
                <a:lnTo>
                  <a:pt x="79" y="63"/>
                </a:lnTo>
                <a:lnTo>
                  <a:pt x="79" y="63"/>
                </a:lnTo>
                <a:lnTo>
                  <a:pt x="79" y="63"/>
                </a:lnTo>
                <a:lnTo>
                  <a:pt x="76" y="63"/>
                </a:lnTo>
                <a:lnTo>
                  <a:pt x="73" y="63"/>
                </a:lnTo>
                <a:lnTo>
                  <a:pt x="73" y="63"/>
                </a:lnTo>
                <a:lnTo>
                  <a:pt x="73" y="65"/>
                </a:lnTo>
                <a:lnTo>
                  <a:pt x="70" y="65"/>
                </a:lnTo>
                <a:lnTo>
                  <a:pt x="70" y="65"/>
                </a:lnTo>
                <a:lnTo>
                  <a:pt x="70" y="65"/>
                </a:lnTo>
                <a:lnTo>
                  <a:pt x="67" y="65"/>
                </a:lnTo>
                <a:lnTo>
                  <a:pt x="67" y="65"/>
                </a:lnTo>
                <a:lnTo>
                  <a:pt x="64" y="66"/>
                </a:lnTo>
                <a:lnTo>
                  <a:pt x="64" y="66"/>
                </a:lnTo>
                <a:lnTo>
                  <a:pt x="62" y="66"/>
                </a:lnTo>
                <a:lnTo>
                  <a:pt x="62" y="66"/>
                </a:lnTo>
                <a:lnTo>
                  <a:pt x="59" y="66"/>
                </a:lnTo>
                <a:lnTo>
                  <a:pt x="59" y="66"/>
                </a:lnTo>
                <a:lnTo>
                  <a:pt x="56" y="66"/>
                </a:lnTo>
                <a:lnTo>
                  <a:pt x="56" y="66"/>
                </a:lnTo>
                <a:lnTo>
                  <a:pt x="53" y="66"/>
                </a:lnTo>
                <a:lnTo>
                  <a:pt x="53" y="66"/>
                </a:lnTo>
                <a:lnTo>
                  <a:pt x="50" y="66"/>
                </a:lnTo>
                <a:lnTo>
                  <a:pt x="50" y="66"/>
                </a:lnTo>
                <a:lnTo>
                  <a:pt x="48" y="66"/>
                </a:lnTo>
                <a:lnTo>
                  <a:pt x="48" y="66"/>
                </a:lnTo>
                <a:lnTo>
                  <a:pt x="45" y="66"/>
                </a:lnTo>
                <a:lnTo>
                  <a:pt x="45" y="66"/>
                </a:lnTo>
                <a:lnTo>
                  <a:pt x="42" y="66"/>
                </a:lnTo>
                <a:lnTo>
                  <a:pt x="42" y="66"/>
                </a:lnTo>
                <a:lnTo>
                  <a:pt x="42" y="65"/>
                </a:lnTo>
                <a:lnTo>
                  <a:pt x="39" y="65"/>
                </a:lnTo>
                <a:lnTo>
                  <a:pt x="36" y="65"/>
                </a:lnTo>
                <a:lnTo>
                  <a:pt x="36" y="65"/>
                </a:lnTo>
                <a:lnTo>
                  <a:pt x="36" y="65"/>
                </a:lnTo>
                <a:lnTo>
                  <a:pt x="33" y="65"/>
                </a:lnTo>
                <a:lnTo>
                  <a:pt x="33" y="63"/>
                </a:lnTo>
                <a:lnTo>
                  <a:pt x="33" y="63"/>
                </a:lnTo>
                <a:lnTo>
                  <a:pt x="31" y="63"/>
                </a:lnTo>
                <a:lnTo>
                  <a:pt x="28" y="63"/>
                </a:lnTo>
                <a:lnTo>
                  <a:pt x="28" y="63"/>
                </a:lnTo>
                <a:lnTo>
                  <a:pt x="28" y="63"/>
                </a:lnTo>
                <a:lnTo>
                  <a:pt x="25" y="61"/>
                </a:lnTo>
                <a:lnTo>
                  <a:pt x="25" y="61"/>
                </a:lnTo>
                <a:lnTo>
                  <a:pt x="22" y="61"/>
                </a:lnTo>
                <a:lnTo>
                  <a:pt x="22" y="61"/>
                </a:lnTo>
                <a:lnTo>
                  <a:pt x="22" y="59"/>
                </a:lnTo>
                <a:lnTo>
                  <a:pt x="19" y="59"/>
                </a:lnTo>
                <a:lnTo>
                  <a:pt x="19" y="59"/>
                </a:lnTo>
                <a:lnTo>
                  <a:pt x="19" y="59"/>
                </a:lnTo>
                <a:lnTo>
                  <a:pt x="17" y="57"/>
                </a:lnTo>
                <a:lnTo>
                  <a:pt x="17" y="57"/>
                </a:lnTo>
                <a:lnTo>
                  <a:pt x="14" y="57"/>
                </a:lnTo>
                <a:lnTo>
                  <a:pt x="14" y="57"/>
                </a:lnTo>
                <a:lnTo>
                  <a:pt x="14" y="55"/>
                </a:lnTo>
                <a:lnTo>
                  <a:pt x="11" y="55"/>
                </a:lnTo>
                <a:lnTo>
                  <a:pt x="11" y="54"/>
                </a:lnTo>
                <a:lnTo>
                  <a:pt x="11" y="54"/>
                </a:lnTo>
                <a:lnTo>
                  <a:pt x="11" y="54"/>
                </a:lnTo>
                <a:lnTo>
                  <a:pt x="8" y="52"/>
                </a:lnTo>
                <a:lnTo>
                  <a:pt x="8" y="52"/>
                </a:lnTo>
                <a:lnTo>
                  <a:pt x="8" y="52"/>
                </a:lnTo>
                <a:lnTo>
                  <a:pt x="8" y="50"/>
                </a:lnTo>
                <a:lnTo>
                  <a:pt x="5" y="50"/>
                </a:lnTo>
                <a:lnTo>
                  <a:pt x="5" y="48"/>
                </a:lnTo>
                <a:lnTo>
                  <a:pt x="5" y="48"/>
                </a:lnTo>
                <a:lnTo>
                  <a:pt x="5" y="48"/>
                </a:lnTo>
                <a:lnTo>
                  <a:pt x="2" y="46"/>
                </a:lnTo>
                <a:lnTo>
                  <a:pt x="2" y="46"/>
                </a:lnTo>
                <a:lnTo>
                  <a:pt x="2" y="46"/>
                </a:lnTo>
                <a:lnTo>
                  <a:pt x="2" y="44"/>
                </a:lnTo>
                <a:lnTo>
                  <a:pt x="2" y="44"/>
                </a:lnTo>
                <a:lnTo>
                  <a:pt x="2" y="43"/>
                </a:lnTo>
                <a:lnTo>
                  <a:pt x="2" y="43"/>
                </a:lnTo>
                <a:lnTo>
                  <a:pt x="0" y="43"/>
                </a:lnTo>
                <a:lnTo>
                  <a:pt x="0" y="41"/>
                </a:lnTo>
                <a:lnTo>
                  <a:pt x="0" y="39"/>
                </a:lnTo>
                <a:lnTo>
                  <a:pt x="0" y="39"/>
                </a:lnTo>
                <a:lnTo>
                  <a:pt x="0" y="39"/>
                </a:lnTo>
                <a:lnTo>
                  <a:pt x="0" y="37"/>
                </a:lnTo>
                <a:lnTo>
                  <a:pt x="0" y="37"/>
                </a:lnTo>
                <a:lnTo>
                  <a:pt x="0" y="37"/>
                </a:lnTo>
                <a:lnTo>
                  <a:pt x="0" y="35"/>
                </a:lnTo>
                <a:lnTo>
                  <a:pt x="0" y="33"/>
                </a:lnTo>
                <a:lnTo>
                  <a:pt x="0" y="33"/>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0" name="Line 324"/>
          <p:cNvSpPr>
            <a:spLocks noChangeShapeType="1"/>
          </p:cNvSpPr>
          <p:nvPr/>
        </p:nvSpPr>
        <p:spPr bwMode="auto">
          <a:xfrm>
            <a:off x="2935666" y="3574129"/>
            <a:ext cx="287535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1" name="Freeform 325"/>
          <p:cNvSpPr/>
          <p:nvPr/>
        </p:nvSpPr>
        <p:spPr bwMode="auto">
          <a:xfrm>
            <a:off x="5738975" y="3545774"/>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2" name="Freeform 326"/>
          <p:cNvSpPr/>
          <p:nvPr/>
        </p:nvSpPr>
        <p:spPr bwMode="auto">
          <a:xfrm>
            <a:off x="5738975" y="3574129"/>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3" name="Line 327"/>
          <p:cNvSpPr>
            <a:spLocks noChangeShapeType="1"/>
          </p:cNvSpPr>
          <p:nvPr/>
        </p:nvSpPr>
        <p:spPr bwMode="auto">
          <a:xfrm>
            <a:off x="2931664" y="3921851"/>
            <a:ext cx="28873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4" name="Freeform 328"/>
          <p:cNvSpPr/>
          <p:nvPr/>
        </p:nvSpPr>
        <p:spPr bwMode="auto">
          <a:xfrm>
            <a:off x="5746980" y="3896481"/>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5" name="Freeform 329"/>
          <p:cNvSpPr/>
          <p:nvPr/>
        </p:nvSpPr>
        <p:spPr bwMode="auto">
          <a:xfrm>
            <a:off x="5746980" y="3921851"/>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6" name="Line 330"/>
          <p:cNvSpPr>
            <a:spLocks noChangeShapeType="1"/>
          </p:cNvSpPr>
          <p:nvPr/>
        </p:nvSpPr>
        <p:spPr bwMode="auto">
          <a:xfrm>
            <a:off x="2935666" y="3745751"/>
            <a:ext cx="287135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87" name="Freeform 331"/>
          <p:cNvSpPr/>
          <p:nvPr/>
        </p:nvSpPr>
        <p:spPr bwMode="auto">
          <a:xfrm>
            <a:off x="5736306" y="3718889"/>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8" name="Freeform 332"/>
          <p:cNvSpPr/>
          <p:nvPr/>
        </p:nvSpPr>
        <p:spPr bwMode="auto">
          <a:xfrm>
            <a:off x="5736306" y="3745751"/>
            <a:ext cx="70716" cy="25370"/>
          </a:xfrm>
          <a:custGeom>
            <a:avLst/>
            <a:gdLst/>
            <a:ahLst/>
            <a:cxnLst>
              <a:cxn ang="0">
                <a:pos x="53" y="0"/>
              </a:cxn>
              <a:cxn ang="0">
                <a:pos x="0" y="17"/>
              </a:cxn>
              <a:cxn ang="0">
                <a:pos x="0" y="0"/>
              </a:cxn>
              <a:cxn ang="0">
                <a:pos x="53" y="0"/>
              </a:cxn>
            </a:cxnLst>
            <a:rect l="0" t="0" r="r" b="b"/>
            <a:pathLst>
              <a:path w="53" h="17">
                <a:moveTo>
                  <a:pt x="53" y="0"/>
                </a:moveTo>
                <a:lnTo>
                  <a:pt x="0" y="17"/>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89" name="Line 333"/>
          <p:cNvSpPr>
            <a:spLocks noChangeShapeType="1"/>
          </p:cNvSpPr>
          <p:nvPr/>
        </p:nvSpPr>
        <p:spPr bwMode="auto">
          <a:xfrm flipH="1">
            <a:off x="2946341" y="4285990"/>
            <a:ext cx="2879362"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0" name="Freeform 334"/>
          <p:cNvSpPr/>
          <p:nvPr/>
        </p:nvSpPr>
        <p:spPr bwMode="auto">
          <a:xfrm>
            <a:off x="2946341" y="4285990"/>
            <a:ext cx="72051" cy="23878"/>
          </a:xfrm>
          <a:custGeom>
            <a:avLst/>
            <a:gdLst/>
            <a:ahLst/>
            <a:cxnLst>
              <a:cxn ang="0">
                <a:pos x="0" y="0"/>
              </a:cxn>
              <a:cxn ang="0">
                <a:pos x="54" y="16"/>
              </a:cxn>
              <a:cxn ang="0">
                <a:pos x="54" y="0"/>
              </a:cxn>
              <a:cxn ang="0">
                <a:pos x="0" y="0"/>
              </a:cxn>
            </a:cxnLst>
            <a:rect l="0" t="0" r="r" b="b"/>
            <a:pathLst>
              <a:path w="54" h="16">
                <a:moveTo>
                  <a:pt x="0" y="0"/>
                </a:moveTo>
                <a:lnTo>
                  <a:pt x="54" y="16"/>
                </a:lnTo>
                <a:lnTo>
                  <a:pt x="54"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1" name="Freeform 335"/>
          <p:cNvSpPr/>
          <p:nvPr/>
        </p:nvSpPr>
        <p:spPr bwMode="auto">
          <a:xfrm>
            <a:off x="2946341" y="4257634"/>
            <a:ext cx="72051" cy="28355"/>
          </a:xfrm>
          <a:custGeom>
            <a:avLst/>
            <a:gdLst/>
            <a:ahLst/>
            <a:cxnLst>
              <a:cxn ang="0">
                <a:pos x="0" y="19"/>
              </a:cxn>
              <a:cxn ang="0">
                <a:pos x="54" y="0"/>
              </a:cxn>
              <a:cxn ang="0">
                <a:pos x="54" y="19"/>
              </a:cxn>
              <a:cxn ang="0">
                <a:pos x="0" y="19"/>
              </a:cxn>
            </a:cxnLst>
            <a:rect l="0" t="0" r="r" b="b"/>
            <a:pathLst>
              <a:path w="54" h="19">
                <a:moveTo>
                  <a:pt x="0" y="19"/>
                </a:moveTo>
                <a:lnTo>
                  <a:pt x="54" y="0"/>
                </a:lnTo>
                <a:lnTo>
                  <a:pt x="54" y="19"/>
                </a:lnTo>
                <a:lnTo>
                  <a:pt x="0"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2" name="Line 336"/>
          <p:cNvSpPr>
            <a:spLocks noChangeShapeType="1"/>
          </p:cNvSpPr>
          <p:nvPr/>
        </p:nvSpPr>
        <p:spPr bwMode="auto">
          <a:xfrm flipH="1">
            <a:off x="2935666" y="4099443"/>
            <a:ext cx="286335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3" name="Freeform 337"/>
          <p:cNvSpPr/>
          <p:nvPr/>
        </p:nvSpPr>
        <p:spPr bwMode="auto">
          <a:xfrm>
            <a:off x="2935666" y="4099443"/>
            <a:ext cx="74719" cy="26863"/>
          </a:xfrm>
          <a:custGeom>
            <a:avLst/>
            <a:gdLst/>
            <a:ahLst/>
            <a:cxnLst>
              <a:cxn ang="0">
                <a:pos x="0" y="0"/>
              </a:cxn>
              <a:cxn ang="0">
                <a:pos x="56" y="18"/>
              </a:cxn>
              <a:cxn ang="0">
                <a:pos x="56" y="0"/>
              </a:cxn>
              <a:cxn ang="0">
                <a:pos x="0" y="0"/>
              </a:cxn>
            </a:cxnLst>
            <a:rect l="0" t="0" r="r" b="b"/>
            <a:pathLst>
              <a:path w="56" h="18">
                <a:moveTo>
                  <a:pt x="0" y="0"/>
                </a:moveTo>
                <a:lnTo>
                  <a:pt x="56" y="18"/>
                </a:lnTo>
                <a:lnTo>
                  <a:pt x="56"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4" name="Freeform 338"/>
          <p:cNvSpPr/>
          <p:nvPr/>
        </p:nvSpPr>
        <p:spPr bwMode="auto">
          <a:xfrm>
            <a:off x="2935666" y="4074073"/>
            <a:ext cx="74719" cy="25370"/>
          </a:xfrm>
          <a:custGeom>
            <a:avLst/>
            <a:gdLst/>
            <a:ahLst/>
            <a:cxnLst>
              <a:cxn ang="0">
                <a:pos x="0" y="17"/>
              </a:cxn>
              <a:cxn ang="0">
                <a:pos x="56" y="0"/>
              </a:cxn>
              <a:cxn ang="0">
                <a:pos x="56" y="17"/>
              </a:cxn>
              <a:cxn ang="0">
                <a:pos x="0" y="17"/>
              </a:cxn>
            </a:cxnLst>
            <a:rect l="0" t="0" r="r" b="b"/>
            <a:pathLst>
              <a:path w="56" h="17">
                <a:moveTo>
                  <a:pt x="0" y="17"/>
                </a:moveTo>
                <a:lnTo>
                  <a:pt x="56" y="0"/>
                </a:lnTo>
                <a:lnTo>
                  <a:pt x="56" y="17"/>
                </a:lnTo>
                <a:lnTo>
                  <a:pt x="0"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5" name="Line 339"/>
          <p:cNvSpPr>
            <a:spLocks noChangeShapeType="1"/>
          </p:cNvSpPr>
          <p:nvPr/>
        </p:nvSpPr>
        <p:spPr bwMode="auto">
          <a:xfrm>
            <a:off x="5968470" y="3574129"/>
            <a:ext cx="19213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96" name="Freeform 340"/>
          <p:cNvSpPr/>
          <p:nvPr/>
        </p:nvSpPr>
        <p:spPr bwMode="auto">
          <a:xfrm>
            <a:off x="6085886" y="3545774"/>
            <a:ext cx="74719" cy="28355"/>
          </a:xfrm>
          <a:custGeom>
            <a:avLst/>
            <a:gdLst/>
            <a:ahLst/>
            <a:cxnLst>
              <a:cxn ang="0">
                <a:pos x="56" y="19"/>
              </a:cxn>
              <a:cxn ang="0">
                <a:pos x="0" y="0"/>
              </a:cxn>
              <a:cxn ang="0">
                <a:pos x="0" y="19"/>
              </a:cxn>
              <a:cxn ang="0">
                <a:pos x="56" y="19"/>
              </a:cxn>
            </a:cxnLst>
            <a:rect l="0" t="0" r="r" b="b"/>
            <a:pathLst>
              <a:path w="56" h="19">
                <a:moveTo>
                  <a:pt x="56" y="19"/>
                </a:moveTo>
                <a:lnTo>
                  <a:pt x="0" y="0"/>
                </a:lnTo>
                <a:lnTo>
                  <a:pt x="0" y="19"/>
                </a:lnTo>
                <a:lnTo>
                  <a:pt x="56"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7" name="Freeform 341"/>
          <p:cNvSpPr/>
          <p:nvPr/>
        </p:nvSpPr>
        <p:spPr bwMode="auto">
          <a:xfrm>
            <a:off x="6085886" y="3574129"/>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8" name="Freeform 342"/>
          <p:cNvSpPr/>
          <p:nvPr/>
        </p:nvSpPr>
        <p:spPr bwMode="auto">
          <a:xfrm>
            <a:off x="5961799" y="3626362"/>
            <a:ext cx="228161" cy="122374"/>
          </a:xfrm>
          <a:custGeom>
            <a:avLst/>
            <a:gdLst/>
            <a:ahLst/>
            <a:cxnLst>
              <a:cxn ang="0">
                <a:pos x="5" y="82"/>
              </a:cxn>
              <a:cxn ang="0">
                <a:pos x="14" y="82"/>
              </a:cxn>
              <a:cxn ang="0">
                <a:pos x="19" y="82"/>
              </a:cxn>
              <a:cxn ang="0">
                <a:pos x="28" y="82"/>
              </a:cxn>
              <a:cxn ang="0">
                <a:pos x="31" y="82"/>
              </a:cxn>
              <a:cxn ang="0">
                <a:pos x="42" y="80"/>
              </a:cxn>
              <a:cxn ang="0">
                <a:pos x="45" y="80"/>
              </a:cxn>
              <a:cxn ang="0">
                <a:pos x="53" y="78"/>
              </a:cxn>
              <a:cxn ang="0">
                <a:pos x="59" y="77"/>
              </a:cxn>
              <a:cxn ang="0">
                <a:pos x="67" y="75"/>
              </a:cxn>
              <a:cxn ang="0">
                <a:pos x="70" y="73"/>
              </a:cxn>
              <a:cxn ang="0">
                <a:pos x="78" y="71"/>
              </a:cxn>
              <a:cxn ang="0">
                <a:pos x="84" y="69"/>
              </a:cxn>
              <a:cxn ang="0">
                <a:pos x="93" y="66"/>
              </a:cxn>
              <a:cxn ang="0">
                <a:pos x="95" y="64"/>
              </a:cxn>
              <a:cxn ang="0">
                <a:pos x="104" y="60"/>
              </a:cxn>
              <a:cxn ang="0">
                <a:pos x="107" y="58"/>
              </a:cxn>
              <a:cxn ang="0">
                <a:pos x="115" y="55"/>
              </a:cxn>
              <a:cxn ang="0">
                <a:pos x="118" y="53"/>
              </a:cxn>
              <a:cxn ang="0">
                <a:pos x="126" y="47"/>
              </a:cxn>
              <a:cxn ang="0">
                <a:pos x="129" y="45"/>
              </a:cxn>
              <a:cxn ang="0">
                <a:pos x="135" y="42"/>
              </a:cxn>
              <a:cxn ang="0">
                <a:pos x="138" y="38"/>
              </a:cxn>
              <a:cxn ang="0">
                <a:pos x="146" y="33"/>
              </a:cxn>
              <a:cxn ang="0">
                <a:pos x="149" y="31"/>
              </a:cxn>
              <a:cxn ang="0">
                <a:pos x="152" y="25"/>
              </a:cxn>
              <a:cxn ang="0">
                <a:pos x="155" y="23"/>
              </a:cxn>
              <a:cxn ang="0">
                <a:pos x="160" y="16"/>
              </a:cxn>
              <a:cxn ang="0">
                <a:pos x="163" y="14"/>
              </a:cxn>
              <a:cxn ang="0">
                <a:pos x="166" y="9"/>
              </a:cxn>
              <a:cxn ang="0">
                <a:pos x="169" y="5"/>
              </a:cxn>
              <a:cxn ang="0">
                <a:pos x="171" y="0"/>
              </a:cxn>
            </a:cxnLst>
            <a:rect l="0" t="0" r="r" b="b"/>
            <a:pathLst>
              <a:path w="171" h="82">
                <a:moveTo>
                  <a:pt x="0" y="82"/>
                </a:moveTo>
                <a:lnTo>
                  <a:pt x="5" y="82"/>
                </a:lnTo>
                <a:lnTo>
                  <a:pt x="11" y="82"/>
                </a:lnTo>
                <a:lnTo>
                  <a:pt x="14" y="82"/>
                </a:lnTo>
                <a:lnTo>
                  <a:pt x="14" y="82"/>
                </a:lnTo>
                <a:lnTo>
                  <a:pt x="19" y="82"/>
                </a:lnTo>
                <a:lnTo>
                  <a:pt x="22" y="82"/>
                </a:lnTo>
                <a:lnTo>
                  <a:pt x="28" y="82"/>
                </a:lnTo>
                <a:lnTo>
                  <a:pt x="28" y="82"/>
                </a:lnTo>
                <a:lnTo>
                  <a:pt x="31" y="82"/>
                </a:lnTo>
                <a:lnTo>
                  <a:pt x="36" y="80"/>
                </a:lnTo>
                <a:lnTo>
                  <a:pt x="42" y="80"/>
                </a:lnTo>
                <a:lnTo>
                  <a:pt x="42" y="80"/>
                </a:lnTo>
                <a:lnTo>
                  <a:pt x="45" y="80"/>
                </a:lnTo>
                <a:lnTo>
                  <a:pt x="50" y="78"/>
                </a:lnTo>
                <a:lnTo>
                  <a:pt x="53" y="78"/>
                </a:lnTo>
                <a:lnTo>
                  <a:pt x="53" y="78"/>
                </a:lnTo>
                <a:lnTo>
                  <a:pt x="59" y="77"/>
                </a:lnTo>
                <a:lnTo>
                  <a:pt x="62" y="77"/>
                </a:lnTo>
                <a:lnTo>
                  <a:pt x="67" y="75"/>
                </a:lnTo>
                <a:lnTo>
                  <a:pt x="67" y="75"/>
                </a:lnTo>
                <a:lnTo>
                  <a:pt x="70" y="73"/>
                </a:lnTo>
                <a:lnTo>
                  <a:pt x="76" y="73"/>
                </a:lnTo>
                <a:lnTo>
                  <a:pt x="78" y="71"/>
                </a:lnTo>
                <a:lnTo>
                  <a:pt x="78" y="71"/>
                </a:lnTo>
                <a:lnTo>
                  <a:pt x="84" y="69"/>
                </a:lnTo>
                <a:lnTo>
                  <a:pt x="87" y="67"/>
                </a:lnTo>
                <a:lnTo>
                  <a:pt x="93" y="66"/>
                </a:lnTo>
                <a:lnTo>
                  <a:pt x="93" y="66"/>
                </a:lnTo>
                <a:lnTo>
                  <a:pt x="95" y="64"/>
                </a:lnTo>
                <a:lnTo>
                  <a:pt x="101" y="62"/>
                </a:lnTo>
                <a:lnTo>
                  <a:pt x="104" y="60"/>
                </a:lnTo>
                <a:lnTo>
                  <a:pt x="104" y="60"/>
                </a:lnTo>
                <a:lnTo>
                  <a:pt x="107" y="58"/>
                </a:lnTo>
                <a:lnTo>
                  <a:pt x="112" y="56"/>
                </a:lnTo>
                <a:lnTo>
                  <a:pt x="115" y="55"/>
                </a:lnTo>
                <a:lnTo>
                  <a:pt x="115" y="55"/>
                </a:lnTo>
                <a:lnTo>
                  <a:pt x="118" y="53"/>
                </a:lnTo>
                <a:lnTo>
                  <a:pt x="124" y="51"/>
                </a:lnTo>
                <a:lnTo>
                  <a:pt x="126" y="47"/>
                </a:lnTo>
                <a:lnTo>
                  <a:pt x="126" y="47"/>
                </a:lnTo>
                <a:lnTo>
                  <a:pt x="129" y="45"/>
                </a:lnTo>
                <a:lnTo>
                  <a:pt x="132" y="44"/>
                </a:lnTo>
                <a:lnTo>
                  <a:pt x="135" y="42"/>
                </a:lnTo>
                <a:lnTo>
                  <a:pt x="135" y="42"/>
                </a:lnTo>
                <a:lnTo>
                  <a:pt x="138" y="38"/>
                </a:lnTo>
                <a:lnTo>
                  <a:pt x="143" y="36"/>
                </a:lnTo>
                <a:lnTo>
                  <a:pt x="146" y="33"/>
                </a:lnTo>
                <a:lnTo>
                  <a:pt x="146" y="33"/>
                </a:lnTo>
                <a:lnTo>
                  <a:pt x="149" y="31"/>
                </a:lnTo>
                <a:lnTo>
                  <a:pt x="152" y="29"/>
                </a:lnTo>
                <a:lnTo>
                  <a:pt x="152" y="25"/>
                </a:lnTo>
                <a:lnTo>
                  <a:pt x="152" y="25"/>
                </a:lnTo>
                <a:lnTo>
                  <a:pt x="155" y="23"/>
                </a:lnTo>
                <a:lnTo>
                  <a:pt x="157" y="20"/>
                </a:lnTo>
                <a:lnTo>
                  <a:pt x="160" y="16"/>
                </a:lnTo>
                <a:lnTo>
                  <a:pt x="160" y="16"/>
                </a:lnTo>
                <a:lnTo>
                  <a:pt x="163" y="14"/>
                </a:lnTo>
                <a:lnTo>
                  <a:pt x="163" y="11"/>
                </a:lnTo>
                <a:lnTo>
                  <a:pt x="166" y="9"/>
                </a:lnTo>
                <a:lnTo>
                  <a:pt x="166" y="9"/>
                </a:lnTo>
                <a:lnTo>
                  <a:pt x="169" y="5"/>
                </a:lnTo>
                <a:lnTo>
                  <a:pt x="169" y="1"/>
                </a:lnTo>
                <a:lnTo>
                  <a:pt x="171"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99" name="Freeform 343"/>
          <p:cNvSpPr/>
          <p:nvPr/>
        </p:nvSpPr>
        <p:spPr bwMode="auto">
          <a:xfrm>
            <a:off x="6133920" y="3626362"/>
            <a:ext cx="56039" cy="49248"/>
          </a:xfrm>
          <a:custGeom>
            <a:avLst/>
            <a:gdLst/>
            <a:ahLst/>
            <a:cxnLst>
              <a:cxn ang="0">
                <a:pos x="42" y="0"/>
              </a:cxn>
              <a:cxn ang="0">
                <a:pos x="0" y="27"/>
              </a:cxn>
              <a:cxn ang="0">
                <a:pos x="26" y="33"/>
              </a:cxn>
              <a:cxn ang="0">
                <a:pos x="42" y="0"/>
              </a:cxn>
            </a:cxnLst>
            <a:rect l="0" t="0" r="r" b="b"/>
            <a:pathLst>
              <a:path w="42" h="33">
                <a:moveTo>
                  <a:pt x="42" y="0"/>
                </a:moveTo>
                <a:lnTo>
                  <a:pt x="0" y="27"/>
                </a:lnTo>
                <a:lnTo>
                  <a:pt x="26" y="33"/>
                </a:lnTo>
                <a:lnTo>
                  <a:pt x="42"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0" name="Freeform 344"/>
          <p:cNvSpPr/>
          <p:nvPr/>
        </p:nvSpPr>
        <p:spPr bwMode="auto">
          <a:xfrm>
            <a:off x="6168611" y="3626362"/>
            <a:ext cx="37360" cy="56710"/>
          </a:xfrm>
          <a:custGeom>
            <a:avLst/>
            <a:gdLst/>
            <a:ahLst/>
            <a:cxnLst>
              <a:cxn ang="0">
                <a:pos x="16" y="0"/>
              </a:cxn>
              <a:cxn ang="0">
                <a:pos x="28" y="38"/>
              </a:cxn>
              <a:cxn ang="0">
                <a:pos x="0" y="33"/>
              </a:cxn>
              <a:cxn ang="0">
                <a:pos x="16" y="0"/>
              </a:cxn>
            </a:cxnLst>
            <a:rect l="0" t="0" r="r" b="b"/>
            <a:pathLst>
              <a:path w="28" h="38">
                <a:moveTo>
                  <a:pt x="16" y="0"/>
                </a:moveTo>
                <a:lnTo>
                  <a:pt x="28" y="38"/>
                </a:lnTo>
                <a:lnTo>
                  <a:pt x="0" y="33"/>
                </a:lnTo>
                <a:lnTo>
                  <a:pt x="1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1" name="Freeform 345"/>
          <p:cNvSpPr/>
          <p:nvPr/>
        </p:nvSpPr>
        <p:spPr bwMode="auto">
          <a:xfrm>
            <a:off x="5641573" y="3245807"/>
            <a:ext cx="597754" cy="283550"/>
          </a:xfrm>
          <a:custGeom>
            <a:avLst/>
            <a:gdLst/>
            <a:ahLst/>
            <a:cxnLst>
              <a:cxn ang="0">
                <a:pos x="448" y="183"/>
              </a:cxn>
              <a:cxn ang="0">
                <a:pos x="445" y="170"/>
              </a:cxn>
              <a:cxn ang="0">
                <a:pos x="445" y="165"/>
              </a:cxn>
              <a:cxn ang="0">
                <a:pos x="440" y="152"/>
              </a:cxn>
              <a:cxn ang="0">
                <a:pos x="437" y="146"/>
              </a:cxn>
              <a:cxn ang="0">
                <a:pos x="428" y="134"/>
              </a:cxn>
              <a:cxn ang="0">
                <a:pos x="423" y="128"/>
              </a:cxn>
              <a:cxn ang="0">
                <a:pos x="411" y="115"/>
              </a:cxn>
              <a:cxn ang="0">
                <a:pos x="406" y="110"/>
              </a:cxn>
              <a:cxn ang="0">
                <a:pos x="395" y="99"/>
              </a:cxn>
              <a:cxn ang="0">
                <a:pos x="386" y="95"/>
              </a:cxn>
              <a:cxn ang="0">
                <a:pos x="372" y="84"/>
              </a:cxn>
              <a:cxn ang="0">
                <a:pos x="364" y="79"/>
              </a:cxn>
              <a:cxn ang="0">
                <a:pos x="347" y="69"/>
              </a:cxn>
              <a:cxn ang="0">
                <a:pos x="335" y="64"/>
              </a:cxn>
              <a:cxn ang="0">
                <a:pos x="316" y="57"/>
              </a:cxn>
              <a:cxn ang="0">
                <a:pos x="307" y="51"/>
              </a:cxn>
              <a:cxn ang="0">
                <a:pos x="285" y="44"/>
              </a:cxn>
              <a:cxn ang="0">
                <a:pos x="273" y="40"/>
              </a:cxn>
              <a:cxn ang="0">
                <a:pos x="251" y="33"/>
              </a:cxn>
              <a:cxn ang="0">
                <a:pos x="240" y="29"/>
              </a:cxn>
              <a:cxn ang="0">
                <a:pos x="214" y="24"/>
              </a:cxn>
              <a:cxn ang="0">
                <a:pos x="200" y="20"/>
              </a:cxn>
              <a:cxn ang="0">
                <a:pos x="175" y="14"/>
              </a:cxn>
              <a:cxn ang="0">
                <a:pos x="161" y="13"/>
              </a:cxn>
              <a:cxn ang="0">
                <a:pos x="133" y="9"/>
              </a:cxn>
              <a:cxn ang="0">
                <a:pos x="118" y="7"/>
              </a:cxn>
              <a:cxn ang="0">
                <a:pos x="90" y="3"/>
              </a:cxn>
              <a:cxn ang="0">
                <a:pos x="76" y="3"/>
              </a:cxn>
              <a:cxn ang="0">
                <a:pos x="45" y="2"/>
              </a:cxn>
              <a:cxn ang="0">
                <a:pos x="31" y="0"/>
              </a:cxn>
              <a:cxn ang="0">
                <a:pos x="0" y="0"/>
              </a:cxn>
            </a:cxnLst>
            <a:rect l="0" t="0" r="r" b="b"/>
            <a:pathLst>
              <a:path w="448" h="190">
                <a:moveTo>
                  <a:pt x="448" y="190"/>
                </a:moveTo>
                <a:lnTo>
                  <a:pt x="448" y="183"/>
                </a:lnTo>
                <a:lnTo>
                  <a:pt x="448" y="178"/>
                </a:lnTo>
                <a:lnTo>
                  <a:pt x="445" y="170"/>
                </a:lnTo>
                <a:lnTo>
                  <a:pt x="445" y="170"/>
                </a:lnTo>
                <a:lnTo>
                  <a:pt x="445" y="165"/>
                </a:lnTo>
                <a:lnTo>
                  <a:pt x="442" y="157"/>
                </a:lnTo>
                <a:lnTo>
                  <a:pt x="440" y="152"/>
                </a:lnTo>
                <a:lnTo>
                  <a:pt x="440" y="152"/>
                </a:lnTo>
                <a:lnTo>
                  <a:pt x="437" y="146"/>
                </a:lnTo>
                <a:lnTo>
                  <a:pt x="431" y="139"/>
                </a:lnTo>
                <a:lnTo>
                  <a:pt x="428" y="134"/>
                </a:lnTo>
                <a:lnTo>
                  <a:pt x="428" y="134"/>
                </a:lnTo>
                <a:lnTo>
                  <a:pt x="423" y="128"/>
                </a:lnTo>
                <a:lnTo>
                  <a:pt x="417" y="123"/>
                </a:lnTo>
                <a:lnTo>
                  <a:pt x="411" y="115"/>
                </a:lnTo>
                <a:lnTo>
                  <a:pt x="411" y="115"/>
                </a:lnTo>
                <a:lnTo>
                  <a:pt x="406" y="110"/>
                </a:lnTo>
                <a:lnTo>
                  <a:pt x="400" y="104"/>
                </a:lnTo>
                <a:lnTo>
                  <a:pt x="395" y="99"/>
                </a:lnTo>
                <a:lnTo>
                  <a:pt x="395" y="99"/>
                </a:lnTo>
                <a:lnTo>
                  <a:pt x="386" y="95"/>
                </a:lnTo>
                <a:lnTo>
                  <a:pt x="380" y="90"/>
                </a:lnTo>
                <a:lnTo>
                  <a:pt x="372" y="84"/>
                </a:lnTo>
                <a:lnTo>
                  <a:pt x="372" y="84"/>
                </a:lnTo>
                <a:lnTo>
                  <a:pt x="364" y="79"/>
                </a:lnTo>
                <a:lnTo>
                  <a:pt x="355" y="73"/>
                </a:lnTo>
                <a:lnTo>
                  <a:pt x="347" y="69"/>
                </a:lnTo>
                <a:lnTo>
                  <a:pt x="347" y="69"/>
                </a:lnTo>
                <a:lnTo>
                  <a:pt x="335" y="64"/>
                </a:lnTo>
                <a:lnTo>
                  <a:pt x="327" y="60"/>
                </a:lnTo>
                <a:lnTo>
                  <a:pt x="316" y="57"/>
                </a:lnTo>
                <a:lnTo>
                  <a:pt x="316" y="57"/>
                </a:lnTo>
                <a:lnTo>
                  <a:pt x="307" y="51"/>
                </a:lnTo>
                <a:lnTo>
                  <a:pt x="296" y="47"/>
                </a:lnTo>
                <a:lnTo>
                  <a:pt x="285" y="44"/>
                </a:lnTo>
                <a:lnTo>
                  <a:pt x="285" y="44"/>
                </a:lnTo>
                <a:lnTo>
                  <a:pt x="273" y="40"/>
                </a:lnTo>
                <a:lnTo>
                  <a:pt x="262" y="36"/>
                </a:lnTo>
                <a:lnTo>
                  <a:pt x="251" y="33"/>
                </a:lnTo>
                <a:lnTo>
                  <a:pt x="251" y="33"/>
                </a:lnTo>
                <a:lnTo>
                  <a:pt x="240" y="29"/>
                </a:lnTo>
                <a:lnTo>
                  <a:pt x="226" y="25"/>
                </a:lnTo>
                <a:lnTo>
                  <a:pt x="214" y="24"/>
                </a:lnTo>
                <a:lnTo>
                  <a:pt x="214" y="24"/>
                </a:lnTo>
                <a:lnTo>
                  <a:pt x="200" y="20"/>
                </a:lnTo>
                <a:lnTo>
                  <a:pt x="189" y="18"/>
                </a:lnTo>
                <a:lnTo>
                  <a:pt x="175" y="14"/>
                </a:lnTo>
                <a:lnTo>
                  <a:pt x="175" y="14"/>
                </a:lnTo>
                <a:lnTo>
                  <a:pt x="161" y="13"/>
                </a:lnTo>
                <a:lnTo>
                  <a:pt x="147" y="11"/>
                </a:lnTo>
                <a:lnTo>
                  <a:pt x="133" y="9"/>
                </a:lnTo>
                <a:lnTo>
                  <a:pt x="133" y="9"/>
                </a:lnTo>
                <a:lnTo>
                  <a:pt x="118" y="7"/>
                </a:lnTo>
                <a:lnTo>
                  <a:pt x="104" y="5"/>
                </a:lnTo>
                <a:lnTo>
                  <a:pt x="90" y="3"/>
                </a:lnTo>
                <a:lnTo>
                  <a:pt x="90" y="3"/>
                </a:lnTo>
                <a:lnTo>
                  <a:pt x="76" y="3"/>
                </a:lnTo>
                <a:lnTo>
                  <a:pt x="62" y="2"/>
                </a:lnTo>
                <a:lnTo>
                  <a:pt x="45" y="2"/>
                </a:lnTo>
                <a:lnTo>
                  <a:pt x="45" y="2"/>
                </a:lnTo>
                <a:lnTo>
                  <a:pt x="31"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2" name="Freeform 346"/>
          <p:cNvSpPr/>
          <p:nvPr/>
        </p:nvSpPr>
        <p:spPr bwMode="auto">
          <a:xfrm>
            <a:off x="6201968" y="3475632"/>
            <a:ext cx="37360" cy="53725"/>
          </a:xfrm>
          <a:custGeom>
            <a:avLst/>
            <a:gdLst/>
            <a:ahLst/>
            <a:cxnLst>
              <a:cxn ang="0">
                <a:pos x="28" y="36"/>
              </a:cxn>
              <a:cxn ang="0">
                <a:pos x="0" y="0"/>
              </a:cxn>
              <a:cxn ang="0">
                <a:pos x="28" y="0"/>
              </a:cxn>
              <a:cxn ang="0">
                <a:pos x="28" y="36"/>
              </a:cxn>
            </a:cxnLst>
            <a:rect l="0" t="0" r="r" b="b"/>
            <a:pathLst>
              <a:path w="28" h="36">
                <a:moveTo>
                  <a:pt x="28" y="36"/>
                </a:moveTo>
                <a:lnTo>
                  <a:pt x="0" y="0"/>
                </a:lnTo>
                <a:lnTo>
                  <a:pt x="28" y="0"/>
                </a:lnTo>
                <a:lnTo>
                  <a:pt x="28" y="3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3" name="Freeform 347"/>
          <p:cNvSpPr/>
          <p:nvPr/>
        </p:nvSpPr>
        <p:spPr bwMode="auto">
          <a:xfrm>
            <a:off x="6239327" y="3475632"/>
            <a:ext cx="37360" cy="53725"/>
          </a:xfrm>
          <a:custGeom>
            <a:avLst/>
            <a:gdLst/>
            <a:ahLst/>
            <a:cxnLst>
              <a:cxn ang="0">
                <a:pos x="0" y="36"/>
              </a:cxn>
              <a:cxn ang="0">
                <a:pos x="28" y="0"/>
              </a:cxn>
              <a:cxn ang="0">
                <a:pos x="0" y="0"/>
              </a:cxn>
              <a:cxn ang="0">
                <a:pos x="0" y="36"/>
              </a:cxn>
            </a:cxnLst>
            <a:rect l="0" t="0" r="r" b="b"/>
            <a:pathLst>
              <a:path w="28" h="36">
                <a:moveTo>
                  <a:pt x="0" y="36"/>
                </a:moveTo>
                <a:lnTo>
                  <a:pt x="28" y="0"/>
                </a:lnTo>
                <a:lnTo>
                  <a:pt x="0" y="0"/>
                </a:lnTo>
                <a:lnTo>
                  <a:pt x="0" y="3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4" name="Freeform 348"/>
          <p:cNvSpPr/>
          <p:nvPr/>
        </p:nvSpPr>
        <p:spPr bwMode="auto">
          <a:xfrm>
            <a:off x="5953793" y="3909912"/>
            <a:ext cx="90731" cy="199978"/>
          </a:xfrm>
          <a:custGeom>
            <a:avLst/>
            <a:gdLst/>
            <a:ahLst/>
            <a:cxnLst>
              <a:cxn ang="0">
                <a:pos x="6" y="132"/>
              </a:cxn>
              <a:cxn ang="0">
                <a:pos x="17" y="127"/>
              </a:cxn>
              <a:cxn ang="0">
                <a:pos x="23" y="123"/>
              </a:cxn>
              <a:cxn ang="0">
                <a:pos x="31" y="118"/>
              </a:cxn>
              <a:cxn ang="0">
                <a:pos x="34" y="114"/>
              </a:cxn>
              <a:cxn ang="0">
                <a:pos x="42" y="108"/>
              </a:cxn>
              <a:cxn ang="0">
                <a:pos x="45" y="107"/>
              </a:cxn>
              <a:cxn ang="0">
                <a:pos x="51" y="99"/>
              </a:cxn>
              <a:cxn ang="0">
                <a:pos x="54" y="97"/>
              </a:cxn>
              <a:cxn ang="0">
                <a:pos x="59" y="90"/>
              </a:cxn>
              <a:cxn ang="0">
                <a:pos x="62" y="86"/>
              </a:cxn>
              <a:cxn ang="0">
                <a:pos x="65" y="81"/>
              </a:cxn>
              <a:cxn ang="0">
                <a:pos x="65" y="77"/>
              </a:cxn>
              <a:cxn ang="0">
                <a:pos x="68" y="72"/>
              </a:cxn>
              <a:cxn ang="0">
                <a:pos x="68" y="68"/>
              </a:cxn>
              <a:cxn ang="0">
                <a:pos x="68" y="63"/>
              </a:cxn>
              <a:cxn ang="0">
                <a:pos x="68" y="59"/>
              </a:cxn>
              <a:cxn ang="0">
                <a:pos x="68" y="53"/>
              </a:cxn>
              <a:cxn ang="0">
                <a:pos x="68" y="50"/>
              </a:cxn>
              <a:cxn ang="0">
                <a:pos x="65" y="44"/>
              </a:cxn>
              <a:cxn ang="0">
                <a:pos x="62" y="42"/>
              </a:cxn>
              <a:cxn ang="0">
                <a:pos x="59" y="35"/>
              </a:cxn>
              <a:cxn ang="0">
                <a:pos x="56" y="33"/>
              </a:cxn>
              <a:cxn ang="0">
                <a:pos x="51" y="28"/>
              </a:cxn>
              <a:cxn ang="0">
                <a:pos x="48" y="26"/>
              </a:cxn>
              <a:cxn ang="0">
                <a:pos x="42" y="20"/>
              </a:cxn>
              <a:cxn ang="0">
                <a:pos x="37" y="17"/>
              </a:cxn>
              <a:cxn ang="0">
                <a:pos x="28" y="13"/>
              </a:cxn>
              <a:cxn ang="0">
                <a:pos x="25" y="11"/>
              </a:cxn>
              <a:cxn ang="0">
                <a:pos x="14" y="6"/>
              </a:cxn>
              <a:cxn ang="0">
                <a:pos x="11" y="4"/>
              </a:cxn>
              <a:cxn ang="0">
                <a:pos x="0" y="0"/>
              </a:cxn>
            </a:cxnLst>
            <a:rect l="0" t="0" r="r" b="b"/>
            <a:pathLst>
              <a:path w="68" h="134">
                <a:moveTo>
                  <a:pt x="0" y="134"/>
                </a:moveTo>
                <a:lnTo>
                  <a:pt x="6" y="132"/>
                </a:lnTo>
                <a:lnTo>
                  <a:pt x="11" y="129"/>
                </a:lnTo>
                <a:lnTo>
                  <a:pt x="17" y="127"/>
                </a:lnTo>
                <a:lnTo>
                  <a:pt x="17" y="127"/>
                </a:lnTo>
                <a:lnTo>
                  <a:pt x="23" y="123"/>
                </a:lnTo>
                <a:lnTo>
                  <a:pt x="25" y="121"/>
                </a:lnTo>
                <a:lnTo>
                  <a:pt x="31" y="118"/>
                </a:lnTo>
                <a:lnTo>
                  <a:pt x="31" y="118"/>
                </a:lnTo>
                <a:lnTo>
                  <a:pt x="34" y="114"/>
                </a:lnTo>
                <a:lnTo>
                  <a:pt x="39" y="112"/>
                </a:lnTo>
                <a:lnTo>
                  <a:pt x="42" y="108"/>
                </a:lnTo>
                <a:lnTo>
                  <a:pt x="42" y="108"/>
                </a:lnTo>
                <a:lnTo>
                  <a:pt x="45" y="107"/>
                </a:lnTo>
                <a:lnTo>
                  <a:pt x="48" y="103"/>
                </a:lnTo>
                <a:lnTo>
                  <a:pt x="51" y="99"/>
                </a:lnTo>
                <a:lnTo>
                  <a:pt x="51" y="99"/>
                </a:lnTo>
                <a:lnTo>
                  <a:pt x="54" y="97"/>
                </a:lnTo>
                <a:lnTo>
                  <a:pt x="56" y="94"/>
                </a:lnTo>
                <a:lnTo>
                  <a:pt x="59" y="90"/>
                </a:lnTo>
                <a:lnTo>
                  <a:pt x="59" y="90"/>
                </a:lnTo>
                <a:lnTo>
                  <a:pt x="62" y="86"/>
                </a:lnTo>
                <a:lnTo>
                  <a:pt x="62" y="85"/>
                </a:lnTo>
                <a:lnTo>
                  <a:pt x="65" y="81"/>
                </a:lnTo>
                <a:lnTo>
                  <a:pt x="65" y="81"/>
                </a:lnTo>
                <a:lnTo>
                  <a:pt x="65" y="77"/>
                </a:lnTo>
                <a:lnTo>
                  <a:pt x="68" y="75"/>
                </a:lnTo>
                <a:lnTo>
                  <a:pt x="68" y="72"/>
                </a:lnTo>
                <a:lnTo>
                  <a:pt x="68" y="72"/>
                </a:lnTo>
                <a:lnTo>
                  <a:pt x="68" y="68"/>
                </a:lnTo>
                <a:lnTo>
                  <a:pt x="68" y="66"/>
                </a:lnTo>
                <a:lnTo>
                  <a:pt x="68" y="63"/>
                </a:lnTo>
                <a:lnTo>
                  <a:pt x="68" y="63"/>
                </a:lnTo>
                <a:lnTo>
                  <a:pt x="68" y="59"/>
                </a:lnTo>
                <a:lnTo>
                  <a:pt x="68" y="57"/>
                </a:lnTo>
                <a:lnTo>
                  <a:pt x="68" y="53"/>
                </a:lnTo>
                <a:lnTo>
                  <a:pt x="68" y="53"/>
                </a:lnTo>
                <a:lnTo>
                  <a:pt x="68" y="50"/>
                </a:lnTo>
                <a:lnTo>
                  <a:pt x="65" y="48"/>
                </a:lnTo>
                <a:lnTo>
                  <a:pt x="65" y="44"/>
                </a:lnTo>
                <a:lnTo>
                  <a:pt x="65" y="44"/>
                </a:lnTo>
                <a:lnTo>
                  <a:pt x="62" y="42"/>
                </a:lnTo>
                <a:lnTo>
                  <a:pt x="62" y="39"/>
                </a:lnTo>
                <a:lnTo>
                  <a:pt x="59" y="35"/>
                </a:lnTo>
                <a:lnTo>
                  <a:pt x="59" y="35"/>
                </a:lnTo>
                <a:lnTo>
                  <a:pt x="56" y="33"/>
                </a:lnTo>
                <a:lnTo>
                  <a:pt x="54" y="30"/>
                </a:lnTo>
                <a:lnTo>
                  <a:pt x="51" y="28"/>
                </a:lnTo>
                <a:lnTo>
                  <a:pt x="51" y="28"/>
                </a:lnTo>
                <a:lnTo>
                  <a:pt x="48" y="26"/>
                </a:lnTo>
                <a:lnTo>
                  <a:pt x="45" y="22"/>
                </a:lnTo>
                <a:lnTo>
                  <a:pt x="42" y="20"/>
                </a:lnTo>
                <a:lnTo>
                  <a:pt x="42" y="20"/>
                </a:lnTo>
                <a:lnTo>
                  <a:pt x="37" y="17"/>
                </a:lnTo>
                <a:lnTo>
                  <a:pt x="34" y="15"/>
                </a:lnTo>
                <a:lnTo>
                  <a:pt x="28" y="13"/>
                </a:lnTo>
                <a:lnTo>
                  <a:pt x="28" y="13"/>
                </a:lnTo>
                <a:lnTo>
                  <a:pt x="25" y="11"/>
                </a:lnTo>
                <a:lnTo>
                  <a:pt x="20" y="8"/>
                </a:lnTo>
                <a:lnTo>
                  <a:pt x="14" y="6"/>
                </a:lnTo>
                <a:lnTo>
                  <a:pt x="14" y="6"/>
                </a:lnTo>
                <a:lnTo>
                  <a:pt x="11" y="4"/>
                </a:lnTo>
                <a:lnTo>
                  <a:pt x="6"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5" name="Freeform 349"/>
          <p:cNvSpPr/>
          <p:nvPr/>
        </p:nvSpPr>
        <p:spPr bwMode="auto">
          <a:xfrm>
            <a:off x="5953793" y="4057657"/>
            <a:ext cx="60042" cy="52233"/>
          </a:xfrm>
          <a:custGeom>
            <a:avLst/>
            <a:gdLst/>
            <a:ahLst/>
            <a:cxnLst>
              <a:cxn ang="0">
                <a:pos x="0" y="35"/>
              </a:cxn>
              <a:cxn ang="0">
                <a:pos x="28" y="0"/>
              </a:cxn>
              <a:cxn ang="0">
                <a:pos x="45" y="15"/>
              </a:cxn>
              <a:cxn ang="0">
                <a:pos x="0" y="35"/>
              </a:cxn>
            </a:cxnLst>
            <a:rect l="0" t="0" r="r" b="b"/>
            <a:pathLst>
              <a:path w="45" h="35">
                <a:moveTo>
                  <a:pt x="0" y="35"/>
                </a:moveTo>
                <a:lnTo>
                  <a:pt x="28" y="0"/>
                </a:lnTo>
                <a:lnTo>
                  <a:pt x="45" y="15"/>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6" name="Freeform 350"/>
          <p:cNvSpPr/>
          <p:nvPr/>
        </p:nvSpPr>
        <p:spPr bwMode="auto">
          <a:xfrm>
            <a:off x="5953793" y="4080042"/>
            <a:ext cx="82725" cy="29847"/>
          </a:xfrm>
          <a:custGeom>
            <a:avLst/>
            <a:gdLst/>
            <a:ahLst/>
            <a:cxnLst>
              <a:cxn ang="0">
                <a:pos x="0" y="20"/>
              </a:cxn>
              <a:cxn ang="0">
                <a:pos x="62" y="15"/>
              </a:cxn>
              <a:cxn ang="0">
                <a:pos x="45" y="0"/>
              </a:cxn>
              <a:cxn ang="0">
                <a:pos x="0" y="20"/>
              </a:cxn>
            </a:cxnLst>
            <a:rect l="0" t="0" r="r" b="b"/>
            <a:pathLst>
              <a:path w="62" h="20">
                <a:moveTo>
                  <a:pt x="0" y="20"/>
                </a:moveTo>
                <a:lnTo>
                  <a:pt x="62" y="15"/>
                </a:lnTo>
                <a:lnTo>
                  <a:pt x="45" y="0"/>
                </a:lnTo>
                <a:lnTo>
                  <a:pt x="0" y="2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7" name="Freeform 351"/>
          <p:cNvSpPr/>
          <p:nvPr/>
        </p:nvSpPr>
        <p:spPr bwMode="auto">
          <a:xfrm>
            <a:off x="6330058" y="3574129"/>
            <a:ext cx="751196" cy="826773"/>
          </a:xfrm>
          <a:custGeom>
            <a:avLst/>
            <a:gdLst/>
            <a:ahLst/>
            <a:cxnLst>
              <a:cxn ang="0">
                <a:pos x="563" y="533"/>
              </a:cxn>
              <a:cxn ang="0">
                <a:pos x="560" y="497"/>
              </a:cxn>
              <a:cxn ang="0">
                <a:pos x="558" y="478"/>
              </a:cxn>
              <a:cxn ang="0">
                <a:pos x="552" y="442"/>
              </a:cxn>
              <a:cxn ang="0">
                <a:pos x="546" y="423"/>
              </a:cxn>
              <a:cxn ang="0">
                <a:pos x="538" y="389"/>
              </a:cxn>
              <a:cxn ang="0">
                <a:pos x="532" y="372"/>
              </a:cxn>
              <a:cxn ang="0">
                <a:pos x="518" y="337"/>
              </a:cxn>
              <a:cxn ang="0">
                <a:pos x="510" y="321"/>
              </a:cxn>
              <a:cxn ang="0">
                <a:pos x="493" y="289"/>
              </a:cxn>
              <a:cxn ang="0">
                <a:pos x="484" y="273"/>
              </a:cxn>
              <a:cxn ang="0">
                <a:pos x="465" y="244"/>
              </a:cxn>
              <a:cxn ang="0">
                <a:pos x="456" y="229"/>
              </a:cxn>
              <a:cxn ang="0">
                <a:pos x="434" y="201"/>
              </a:cxn>
              <a:cxn ang="0">
                <a:pos x="422" y="187"/>
              </a:cxn>
              <a:cxn ang="0">
                <a:pos x="397" y="161"/>
              </a:cxn>
              <a:cxn ang="0">
                <a:pos x="383" y="148"/>
              </a:cxn>
              <a:cxn ang="0">
                <a:pos x="358" y="126"/>
              </a:cxn>
              <a:cxn ang="0">
                <a:pos x="343" y="115"/>
              </a:cxn>
              <a:cxn ang="0">
                <a:pos x="312" y="93"/>
              </a:cxn>
              <a:cxn ang="0">
                <a:pos x="298" y="84"/>
              </a:cxn>
              <a:cxn ang="0">
                <a:pos x="267" y="66"/>
              </a:cxn>
              <a:cxn ang="0">
                <a:pos x="250" y="57"/>
              </a:cxn>
              <a:cxn ang="0">
                <a:pos x="217" y="42"/>
              </a:cxn>
              <a:cxn ang="0">
                <a:pos x="200" y="36"/>
              </a:cxn>
              <a:cxn ang="0">
                <a:pos x="166" y="24"/>
              </a:cxn>
              <a:cxn ang="0">
                <a:pos x="149" y="18"/>
              </a:cxn>
              <a:cxn ang="0">
                <a:pos x="112" y="11"/>
              </a:cxn>
              <a:cxn ang="0">
                <a:pos x="93" y="7"/>
              </a:cxn>
              <a:cxn ang="0">
                <a:pos x="56" y="2"/>
              </a:cxn>
              <a:cxn ang="0">
                <a:pos x="36" y="0"/>
              </a:cxn>
              <a:cxn ang="0">
                <a:pos x="0" y="0"/>
              </a:cxn>
            </a:cxnLst>
            <a:rect l="0" t="0" r="r" b="b"/>
            <a:pathLst>
              <a:path w="563" h="554">
                <a:moveTo>
                  <a:pt x="563" y="554"/>
                </a:moveTo>
                <a:lnTo>
                  <a:pt x="563" y="533"/>
                </a:lnTo>
                <a:lnTo>
                  <a:pt x="560" y="515"/>
                </a:lnTo>
                <a:lnTo>
                  <a:pt x="560" y="497"/>
                </a:lnTo>
                <a:lnTo>
                  <a:pt x="560" y="497"/>
                </a:lnTo>
                <a:lnTo>
                  <a:pt x="558" y="478"/>
                </a:lnTo>
                <a:lnTo>
                  <a:pt x="555" y="460"/>
                </a:lnTo>
                <a:lnTo>
                  <a:pt x="552" y="442"/>
                </a:lnTo>
                <a:lnTo>
                  <a:pt x="552" y="442"/>
                </a:lnTo>
                <a:lnTo>
                  <a:pt x="546" y="423"/>
                </a:lnTo>
                <a:lnTo>
                  <a:pt x="543" y="407"/>
                </a:lnTo>
                <a:lnTo>
                  <a:pt x="538" y="389"/>
                </a:lnTo>
                <a:lnTo>
                  <a:pt x="538" y="389"/>
                </a:lnTo>
                <a:lnTo>
                  <a:pt x="532" y="372"/>
                </a:lnTo>
                <a:lnTo>
                  <a:pt x="524" y="354"/>
                </a:lnTo>
                <a:lnTo>
                  <a:pt x="518" y="337"/>
                </a:lnTo>
                <a:lnTo>
                  <a:pt x="518" y="337"/>
                </a:lnTo>
                <a:lnTo>
                  <a:pt x="510" y="321"/>
                </a:lnTo>
                <a:lnTo>
                  <a:pt x="504" y="306"/>
                </a:lnTo>
                <a:lnTo>
                  <a:pt x="493" y="289"/>
                </a:lnTo>
                <a:lnTo>
                  <a:pt x="493" y="289"/>
                </a:lnTo>
                <a:lnTo>
                  <a:pt x="484" y="273"/>
                </a:lnTo>
                <a:lnTo>
                  <a:pt x="476" y="258"/>
                </a:lnTo>
                <a:lnTo>
                  <a:pt x="465" y="244"/>
                </a:lnTo>
                <a:lnTo>
                  <a:pt x="465" y="244"/>
                </a:lnTo>
                <a:lnTo>
                  <a:pt x="456" y="229"/>
                </a:lnTo>
                <a:lnTo>
                  <a:pt x="445" y="214"/>
                </a:lnTo>
                <a:lnTo>
                  <a:pt x="434" y="201"/>
                </a:lnTo>
                <a:lnTo>
                  <a:pt x="434" y="201"/>
                </a:lnTo>
                <a:lnTo>
                  <a:pt x="422" y="187"/>
                </a:lnTo>
                <a:lnTo>
                  <a:pt x="408" y="174"/>
                </a:lnTo>
                <a:lnTo>
                  <a:pt x="397" y="161"/>
                </a:lnTo>
                <a:lnTo>
                  <a:pt x="397" y="161"/>
                </a:lnTo>
                <a:lnTo>
                  <a:pt x="383" y="148"/>
                </a:lnTo>
                <a:lnTo>
                  <a:pt x="372" y="137"/>
                </a:lnTo>
                <a:lnTo>
                  <a:pt x="358" y="126"/>
                </a:lnTo>
                <a:lnTo>
                  <a:pt x="358" y="126"/>
                </a:lnTo>
                <a:lnTo>
                  <a:pt x="343" y="115"/>
                </a:lnTo>
                <a:lnTo>
                  <a:pt x="329" y="104"/>
                </a:lnTo>
                <a:lnTo>
                  <a:pt x="312" y="93"/>
                </a:lnTo>
                <a:lnTo>
                  <a:pt x="312" y="93"/>
                </a:lnTo>
                <a:lnTo>
                  <a:pt x="298" y="84"/>
                </a:lnTo>
                <a:lnTo>
                  <a:pt x="281" y="75"/>
                </a:lnTo>
                <a:lnTo>
                  <a:pt x="267" y="66"/>
                </a:lnTo>
                <a:lnTo>
                  <a:pt x="267" y="66"/>
                </a:lnTo>
                <a:lnTo>
                  <a:pt x="250" y="57"/>
                </a:lnTo>
                <a:lnTo>
                  <a:pt x="234" y="49"/>
                </a:lnTo>
                <a:lnTo>
                  <a:pt x="217" y="42"/>
                </a:lnTo>
                <a:lnTo>
                  <a:pt x="217" y="42"/>
                </a:lnTo>
                <a:lnTo>
                  <a:pt x="200" y="36"/>
                </a:lnTo>
                <a:lnTo>
                  <a:pt x="183" y="29"/>
                </a:lnTo>
                <a:lnTo>
                  <a:pt x="166" y="24"/>
                </a:lnTo>
                <a:lnTo>
                  <a:pt x="166" y="24"/>
                </a:lnTo>
                <a:lnTo>
                  <a:pt x="149" y="18"/>
                </a:lnTo>
                <a:lnTo>
                  <a:pt x="129" y="14"/>
                </a:lnTo>
                <a:lnTo>
                  <a:pt x="112" y="11"/>
                </a:lnTo>
                <a:lnTo>
                  <a:pt x="112" y="11"/>
                </a:lnTo>
                <a:lnTo>
                  <a:pt x="93" y="7"/>
                </a:lnTo>
                <a:lnTo>
                  <a:pt x="76" y="3"/>
                </a:lnTo>
                <a:lnTo>
                  <a:pt x="56" y="2"/>
                </a:lnTo>
                <a:lnTo>
                  <a:pt x="56" y="2"/>
                </a:lnTo>
                <a:lnTo>
                  <a:pt x="36" y="0"/>
                </a:lnTo>
                <a:lnTo>
                  <a:pt x="17"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8" name="Freeform 352"/>
          <p:cNvSpPr/>
          <p:nvPr/>
        </p:nvSpPr>
        <p:spPr bwMode="auto">
          <a:xfrm>
            <a:off x="7043894" y="4345684"/>
            <a:ext cx="37360" cy="55218"/>
          </a:xfrm>
          <a:custGeom>
            <a:avLst/>
            <a:gdLst/>
            <a:ahLst/>
            <a:cxnLst>
              <a:cxn ang="0">
                <a:pos x="28" y="37"/>
              </a:cxn>
              <a:cxn ang="0">
                <a:pos x="0" y="0"/>
              </a:cxn>
              <a:cxn ang="0">
                <a:pos x="28" y="0"/>
              </a:cxn>
              <a:cxn ang="0">
                <a:pos x="28" y="37"/>
              </a:cxn>
            </a:cxnLst>
            <a:rect l="0" t="0" r="r" b="b"/>
            <a:pathLst>
              <a:path w="28" h="37">
                <a:moveTo>
                  <a:pt x="28" y="37"/>
                </a:moveTo>
                <a:lnTo>
                  <a:pt x="0" y="0"/>
                </a:lnTo>
                <a:lnTo>
                  <a:pt x="28" y="0"/>
                </a:lnTo>
                <a:lnTo>
                  <a:pt x="28"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09" name="Freeform 353"/>
          <p:cNvSpPr/>
          <p:nvPr/>
        </p:nvSpPr>
        <p:spPr bwMode="auto">
          <a:xfrm>
            <a:off x="7081254" y="4345684"/>
            <a:ext cx="34691" cy="55218"/>
          </a:xfrm>
          <a:custGeom>
            <a:avLst/>
            <a:gdLst/>
            <a:ahLst/>
            <a:cxnLst>
              <a:cxn ang="0">
                <a:pos x="0" y="37"/>
              </a:cxn>
              <a:cxn ang="0">
                <a:pos x="26" y="0"/>
              </a:cxn>
              <a:cxn ang="0">
                <a:pos x="0" y="0"/>
              </a:cxn>
              <a:cxn ang="0">
                <a:pos x="0" y="37"/>
              </a:cxn>
            </a:cxnLst>
            <a:rect l="0" t="0" r="r" b="b"/>
            <a:pathLst>
              <a:path w="26" h="37">
                <a:moveTo>
                  <a:pt x="0" y="37"/>
                </a:moveTo>
                <a:lnTo>
                  <a:pt x="26" y="0"/>
                </a:lnTo>
                <a:lnTo>
                  <a:pt x="0" y="0"/>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0" name="Line 354"/>
          <p:cNvSpPr>
            <a:spLocks noChangeShapeType="1"/>
          </p:cNvSpPr>
          <p:nvPr/>
        </p:nvSpPr>
        <p:spPr bwMode="auto">
          <a:xfrm>
            <a:off x="2942338" y="4454627"/>
            <a:ext cx="3733297"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1" name="Freeform 355"/>
          <p:cNvSpPr/>
          <p:nvPr/>
        </p:nvSpPr>
        <p:spPr bwMode="auto">
          <a:xfrm>
            <a:off x="6603584" y="4438211"/>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2" name="Freeform 356"/>
          <p:cNvSpPr/>
          <p:nvPr/>
        </p:nvSpPr>
        <p:spPr bwMode="auto">
          <a:xfrm>
            <a:off x="6603584" y="4463582"/>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3" name="Line 357"/>
          <p:cNvSpPr>
            <a:spLocks noChangeShapeType="1"/>
          </p:cNvSpPr>
          <p:nvPr/>
        </p:nvSpPr>
        <p:spPr bwMode="auto">
          <a:xfrm>
            <a:off x="2931664" y="4630727"/>
            <a:ext cx="373996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4" name="Freeform 358"/>
          <p:cNvSpPr/>
          <p:nvPr/>
        </p:nvSpPr>
        <p:spPr bwMode="auto">
          <a:xfrm>
            <a:off x="6600915" y="4602372"/>
            <a:ext cx="70716" cy="28355"/>
          </a:xfrm>
          <a:custGeom>
            <a:avLst/>
            <a:gdLst/>
            <a:ahLst/>
            <a:cxnLst>
              <a:cxn ang="0">
                <a:pos x="53" y="19"/>
              </a:cxn>
              <a:cxn ang="0">
                <a:pos x="0" y="0"/>
              </a:cxn>
              <a:cxn ang="0">
                <a:pos x="0" y="19"/>
              </a:cxn>
              <a:cxn ang="0">
                <a:pos x="53" y="19"/>
              </a:cxn>
            </a:cxnLst>
            <a:rect l="0" t="0" r="r" b="b"/>
            <a:pathLst>
              <a:path w="53" h="19">
                <a:moveTo>
                  <a:pt x="53" y="19"/>
                </a:moveTo>
                <a:lnTo>
                  <a:pt x="0" y="0"/>
                </a:lnTo>
                <a:lnTo>
                  <a:pt x="0" y="19"/>
                </a:lnTo>
                <a:lnTo>
                  <a:pt x="53"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5" name="Freeform 359"/>
          <p:cNvSpPr/>
          <p:nvPr/>
        </p:nvSpPr>
        <p:spPr bwMode="auto">
          <a:xfrm>
            <a:off x="6600915" y="4630727"/>
            <a:ext cx="70716" cy="26863"/>
          </a:xfrm>
          <a:custGeom>
            <a:avLst/>
            <a:gdLst/>
            <a:ahLst/>
            <a:cxnLst>
              <a:cxn ang="0">
                <a:pos x="53" y="0"/>
              </a:cxn>
              <a:cxn ang="0">
                <a:pos x="0" y="18"/>
              </a:cxn>
              <a:cxn ang="0">
                <a:pos x="0" y="0"/>
              </a:cxn>
              <a:cxn ang="0">
                <a:pos x="53" y="0"/>
              </a:cxn>
            </a:cxnLst>
            <a:rect l="0" t="0" r="r" b="b"/>
            <a:pathLst>
              <a:path w="53" h="18">
                <a:moveTo>
                  <a:pt x="53" y="0"/>
                </a:moveTo>
                <a:lnTo>
                  <a:pt x="0" y="18"/>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6" name="Line 360"/>
          <p:cNvSpPr>
            <a:spLocks noChangeShapeType="1"/>
          </p:cNvSpPr>
          <p:nvPr/>
        </p:nvSpPr>
        <p:spPr bwMode="auto">
          <a:xfrm>
            <a:off x="6833079" y="4460597"/>
            <a:ext cx="173456"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17" name="Freeform 361"/>
          <p:cNvSpPr/>
          <p:nvPr/>
        </p:nvSpPr>
        <p:spPr bwMode="auto">
          <a:xfrm>
            <a:off x="6934484" y="4435227"/>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8" name="Freeform 362"/>
          <p:cNvSpPr/>
          <p:nvPr/>
        </p:nvSpPr>
        <p:spPr bwMode="auto">
          <a:xfrm>
            <a:off x="6934484" y="4460597"/>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19" name="Freeform 363"/>
          <p:cNvSpPr/>
          <p:nvPr/>
        </p:nvSpPr>
        <p:spPr bwMode="auto">
          <a:xfrm>
            <a:off x="6851759" y="4496414"/>
            <a:ext cx="222824" cy="122374"/>
          </a:xfrm>
          <a:custGeom>
            <a:avLst/>
            <a:gdLst/>
            <a:ahLst/>
            <a:cxnLst>
              <a:cxn ang="0">
                <a:pos x="6" y="82"/>
              </a:cxn>
              <a:cxn ang="0">
                <a:pos x="14" y="82"/>
              </a:cxn>
              <a:cxn ang="0">
                <a:pos x="17" y="82"/>
              </a:cxn>
              <a:cxn ang="0">
                <a:pos x="26" y="82"/>
              </a:cxn>
              <a:cxn ang="0">
                <a:pos x="31" y="82"/>
              </a:cxn>
              <a:cxn ang="0">
                <a:pos x="40" y="80"/>
              </a:cxn>
              <a:cxn ang="0">
                <a:pos x="43" y="80"/>
              </a:cxn>
              <a:cxn ang="0">
                <a:pos x="51" y="79"/>
              </a:cxn>
              <a:cxn ang="0">
                <a:pos x="57" y="77"/>
              </a:cxn>
              <a:cxn ang="0">
                <a:pos x="65" y="75"/>
              </a:cxn>
              <a:cxn ang="0">
                <a:pos x="68" y="73"/>
              </a:cxn>
              <a:cxn ang="0">
                <a:pos x="76" y="71"/>
              </a:cxn>
              <a:cxn ang="0">
                <a:pos x="82" y="69"/>
              </a:cxn>
              <a:cxn ang="0">
                <a:pos x="91" y="66"/>
              </a:cxn>
              <a:cxn ang="0">
                <a:pos x="93" y="64"/>
              </a:cxn>
              <a:cxn ang="0">
                <a:pos x="102" y="60"/>
              </a:cxn>
              <a:cxn ang="0">
                <a:pos x="105" y="58"/>
              </a:cxn>
              <a:cxn ang="0">
                <a:pos x="113" y="55"/>
              </a:cxn>
              <a:cxn ang="0">
                <a:pos x="116" y="53"/>
              </a:cxn>
              <a:cxn ang="0">
                <a:pos x="121" y="49"/>
              </a:cxn>
              <a:cxn ang="0">
                <a:pos x="124" y="46"/>
              </a:cxn>
              <a:cxn ang="0">
                <a:pos x="133" y="42"/>
              </a:cxn>
              <a:cxn ang="0">
                <a:pos x="136" y="38"/>
              </a:cxn>
              <a:cxn ang="0">
                <a:pos x="141" y="35"/>
              </a:cxn>
              <a:cxn ang="0">
                <a:pos x="144" y="31"/>
              </a:cxn>
              <a:cxn ang="0">
                <a:pos x="150" y="25"/>
              </a:cxn>
              <a:cxn ang="0">
                <a:pos x="150" y="24"/>
              </a:cxn>
              <a:cxn ang="0">
                <a:pos x="155" y="18"/>
              </a:cxn>
              <a:cxn ang="0">
                <a:pos x="158" y="14"/>
              </a:cxn>
              <a:cxn ang="0">
                <a:pos x="161" y="9"/>
              </a:cxn>
              <a:cxn ang="0">
                <a:pos x="164" y="5"/>
              </a:cxn>
              <a:cxn ang="0">
                <a:pos x="167" y="0"/>
              </a:cxn>
            </a:cxnLst>
            <a:rect l="0" t="0" r="r" b="b"/>
            <a:pathLst>
              <a:path w="167" h="82">
                <a:moveTo>
                  <a:pt x="0" y="82"/>
                </a:moveTo>
                <a:lnTo>
                  <a:pt x="6" y="82"/>
                </a:lnTo>
                <a:lnTo>
                  <a:pt x="9" y="82"/>
                </a:lnTo>
                <a:lnTo>
                  <a:pt x="14" y="82"/>
                </a:lnTo>
                <a:lnTo>
                  <a:pt x="14" y="82"/>
                </a:lnTo>
                <a:lnTo>
                  <a:pt x="17" y="82"/>
                </a:lnTo>
                <a:lnTo>
                  <a:pt x="23" y="82"/>
                </a:lnTo>
                <a:lnTo>
                  <a:pt x="26" y="82"/>
                </a:lnTo>
                <a:lnTo>
                  <a:pt x="26" y="82"/>
                </a:lnTo>
                <a:lnTo>
                  <a:pt x="31" y="82"/>
                </a:lnTo>
                <a:lnTo>
                  <a:pt x="34" y="82"/>
                </a:lnTo>
                <a:lnTo>
                  <a:pt x="40" y="80"/>
                </a:lnTo>
                <a:lnTo>
                  <a:pt x="40" y="80"/>
                </a:lnTo>
                <a:lnTo>
                  <a:pt x="43" y="80"/>
                </a:lnTo>
                <a:lnTo>
                  <a:pt x="48" y="79"/>
                </a:lnTo>
                <a:lnTo>
                  <a:pt x="51" y="79"/>
                </a:lnTo>
                <a:lnTo>
                  <a:pt x="51" y="79"/>
                </a:lnTo>
                <a:lnTo>
                  <a:pt x="57" y="77"/>
                </a:lnTo>
                <a:lnTo>
                  <a:pt x="60" y="77"/>
                </a:lnTo>
                <a:lnTo>
                  <a:pt x="65" y="75"/>
                </a:lnTo>
                <a:lnTo>
                  <a:pt x="65" y="75"/>
                </a:lnTo>
                <a:lnTo>
                  <a:pt x="68" y="73"/>
                </a:lnTo>
                <a:lnTo>
                  <a:pt x="74" y="73"/>
                </a:lnTo>
                <a:lnTo>
                  <a:pt x="76" y="71"/>
                </a:lnTo>
                <a:lnTo>
                  <a:pt x="76" y="71"/>
                </a:lnTo>
                <a:lnTo>
                  <a:pt x="82" y="69"/>
                </a:lnTo>
                <a:lnTo>
                  <a:pt x="85" y="68"/>
                </a:lnTo>
                <a:lnTo>
                  <a:pt x="91" y="66"/>
                </a:lnTo>
                <a:lnTo>
                  <a:pt x="91" y="66"/>
                </a:lnTo>
                <a:lnTo>
                  <a:pt x="93" y="64"/>
                </a:lnTo>
                <a:lnTo>
                  <a:pt x="96" y="64"/>
                </a:lnTo>
                <a:lnTo>
                  <a:pt x="102" y="60"/>
                </a:lnTo>
                <a:lnTo>
                  <a:pt x="102" y="60"/>
                </a:lnTo>
                <a:lnTo>
                  <a:pt x="105" y="58"/>
                </a:lnTo>
                <a:lnTo>
                  <a:pt x="107" y="57"/>
                </a:lnTo>
                <a:lnTo>
                  <a:pt x="113" y="55"/>
                </a:lnTo>
                <a:lnTo>
                  <a:pt x="113" y="55"/>
                </a:lnTo>
                <a:lnTo>
                  <a:pt x="116" y="53"/>
                </a:lnTo>
                <a:lnTo>
                  <a:pt x="119" y="51"/>
                </a:lnTo>
                <a:lnTo>
                  <a:pt x="121" y="49"/>
                </a:lnTo>
                <a:lnTo>
                  <a:pt x="121" y="49"/>
                </a:lnTo>
                <a:lnTo>
                  <a:pt x="124" y="46"/>
                </a:lnTo>
                <a:lnTo>
                  <a:pt x="130" y="44"/>
                </a:lnTo>
                <a:lnTo>
                  <a:pt x="133" y="42"/>
                </a:lnTo>
                <a:lnTo>
                  <a:pt x="133" y="42"/>
                </a:lnTo>
                <a:lnTo>
                  <a:pt x="136" y="38"/>
                </a:lnTo>
                <a:lnTo>
                  <a:pt x="138" y="36"/>
                </a:lnTo>
                <a:lnTo>
                  <a:pt x="141" y="35"/>
                </a:lnTo>
                <a:lnTo>
                  <a:pt x="141" y="35"/>
                </a:lnTo>
                <a:lnTo>
                  <a:pt x="144" y="31"/>
                </a:lnTo>
                <a:lnTo>
                  <a:pt x="147" y="29"/>
                </a:lnTo>
                <a:lnTo>
                  <a:pt x="150" y="25"/>
                </a:lnTo>
                <a:lnTo>
                  <a:pt x="150" y="25"/>
                </a:lnTo>
                <a:lnTo>
                  <a:pt x="150" y="24"/>
                </a:lnTo>
                <a:lnTo>
                  <a:pt x="152" y="20"/>
                </a:lnTo>
                <a:lnTo>
                  <a:pt x="155" y="18"/>
                </a:lnTo>
                <a:lnTo>
                  <a:pt x="155" y="18"/>
                </a:lnTo>
                <a:lnTo>
                  <a:pt x="158" y="14"/>
                </a:lnTo>
                <a:lnTo>
                  <a:pt x="158" y="13"/>
                </a:lnTo>
                <a:lnTo>
                  <a:pt x="161" y="9"/>
                </a:lnTo>
                <a:lnTo>
                  <a:pt x="161" y="9"/>
                </a:lnTo>
                <a:lnTo>
                  <a:pt x="164" y="5"/>
                </a:lnTo>
                <a:lnTo>
                  <a:pt x="164" y="3"/>
                </a:lnTo>
                <a:lnTo>
                  <a:pt x="167"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0" name="Freeform 364"/>
          <p:cNvSpPr/>
          <p:nvPr/>
        </p:nvSpPr>
        <p:spPr bwMode="auto">
          <a:xfrm>
            <a:off x="7017209" y="4496414"/>
            <a:ext cx="57374" cy="49248"/>
          </a:xfrm>
          <a:custGeom>
            <a:avLst/>
            <a:gdLst/>
            <a:ahLst/>
            <a:cxnLst>
              <a:cxn ang="0">
                <a:pos x="43" y="0"/>
              </a:cxn>
              <a:cxn ang="0">
                <a:pos x="0" y="29"/>
              </a:cxn>
              <a:cxn ang="0">
                <a:pos x="26" y="33"/>
              </a:cxn>
              <a:cxn ang="0">
                <a:pos x="43" y="0"/>
              </a:cxn>
            </a:cxnLst>
            <a:rect l="0" t="0" r="r" b="b"/>
            <a:pathLst>
              <a:path w="43" h="33">
                <a:moveTo>
                  <a:pt x="43" y="0"/>
                </a:moveTo>
                <a:lnTo>
                  <a:pt x="0" y="29"/>
                </a:lnTo>
                <a:lnTo>
                  <a:pt x="26" y="33"/>
                </a:lnTo>
                <a:lnTo>
                  <a:pt x="4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1" name="Freeform 365"/>
          <p:cNvSpPr/>
          <p:nvPr/>
        </p:nvSpPr>
        <p:spPr bwMode="auto">
          <a:xfrm>
            <a:off x="7051900" y="4496414"/>
            <a:ext cx="37360" cy="56710"/>
          </a:xfrm>
          <a:custGeom>
            <a:avLst/>
            <a:gdLst/>
            <a:ahLst/>
            <a:cxnLst>
              <a:cxn ang="0">
                <a:pos x="17" y="0"/>
              </a:cxn>
              <a:cxn ang="0">
                <a:pos x="28" y="38"/>
              </a:cxn>
              <a:cxn ang="0">
                <a:pos x="0" y="33"/>
              </a:cxn>
              <a:cxn ang="0">
                <a:pos x="17" y="0"/>
              </a:cxn>
            </a:cxnLst>
            <a:rect l="0" t="0" r="r" b="b"/>
            <a:pathLst>
              <a:path w="28" h="38">
                <a:moveTo>
                  <a:pt x="17" y="0"/>
                </a:moveTo>
                <a:lnTo>
                  <a:pt x="28" y="38"/>
                </a:lnTo>
                <a:lnTo>
                  <a:pt x="0" y="33"/>
                </a:lnTo>
                <a:lnTo>
                  <a:pt x="1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2" name="Freeform 366"/>
          <p:cNvSpPr/>
          <p:nvPr/>
        </p:nvSpPr>
        <p:spPr bwMode="auto">
          <a:xfrm>
            <a:off x="7780413" y="5945506"/>
            <a:ext cx="146770" cy="98496"/>
          </a:xfrm>
          <a:custGeom>
            <a:avLst/>
            <a:gdLst/>
            <a:ahLst/>
            <a:cxnLst>
              <a:cxn ang="0">
                <a:pos x="0" y="32"/>
              </a:cxn>
              <a:cxn ang="0">
                <a:pos x="3" y="26"/>
              </a:cxn>
              <a:cxn ang="0">
                <a:pos x="3" y="22"/>
              </a:cxn>
              <a:cxn ang="0">
                <a:pos x="6" y="19"/>
              </a:cxn>
              <a:cxn ang="0">
                <a:pos x="9" y="15"/>
              </a:cxn>
              <a:cxn ang="0">
                <a:pos x="14" y="11"/>
              </a:cxn>
              <a:cxn ang="0">
                <a:pos x="20" y="10"/>
              </a:cxn>
              <a:cxn ang="0">
                <a:pos x="26" y="6"/>
              </a:cxn>
              <a:cxn ang="0">
                <a:pos x="28" y="6"/>
              </a:cxn>
              <a:cxn ang="0">
                <a:pos x="34" y="4"/>
              </a:cxn>
              <a:cxn ang="0">
                <a:pos x="43" y="2"/>
              </a:cxn>
              <a:cxn ang="0">
                <a:pos x="48" y="0"/>
              </a:cxn>
              <a:cxn ang="0">
                <a:pos x="54" y="0"/>
              </a:cxn>
              <a:cxn ang="0">
                <a:pos x="62" y="2"/>
              </a:cxn>
              <a:cxn ang="0">
                <a:pos x="68" y="2"/>
              </a:cxn>
              <a:cxn ang="0">
                <a:pos x="76" y="4"/>
              </a:cxn>
              <a:cxn ang="0">
                <a:pos x="79" y="6"/>
              </a:cxn>
              <a:cxn ang="0">
                <a:pos x="88" y="8"/>
              </a:cxn>
              <a:cxn ang="0">
                <a:pos x="90" y="10"/>
              </a:cxn>
              <a:cxn ang="0">
                <a:pos x="96" y="13"/>
              </a:cxn>
              <a:cxn ang="0">
                <a:pos x="99" y="15"/>
              </a:cxn>
              <a:cxn ang="0">
                <a:pos x="105" y="19"/>
              </a:cxn>
              <a:cxn ang="0">
                <a:pos x="105" y="22"/>
              </a:cxn>
              <a:cxn ang="0">
                <a:pos x="107" y="28"/>
              </a:cxn>
              <a:cxn ang="0">
                <a:pos x="107" y="32"/>
              </a:cxn>
              <a:cxn ang="0">
                <a:pos x="110" y="35"/>
              </a:cxn>
              <a:cxn ang="0">
                <a:pos x="107" y="39"/>
              </a:cxn>
              <a:cxn ang="0">
                <a:pos x="107" y="44"/>
              </a:cxn>
              <a:cxn ang="0">
                <a:pos x="105" y="46"/>
              </a:cxn>
              <a:cxn ang="0">
                <a:pos x="102" y="50"/>
              </a:cxn>
              <a:cxn ang="0">
                <a:pos x="99" y="54"/>
              </a:cxn>
              <a:cxn ang="0">
                <a:pos x="93" y="57"/>
              </a:cxn>
              <a:cxn ang="0">
                <a:pos x="90" y="59"/>
              </a:cxn>
              <a:cxn ang="0">
                <a:pos x="85" y="63"/>
              </a:cxn>
              <a:cxn ang="0">
                <a:pos x="76" y="65"/>
              </a:cxn>
              <a:cxn ang="0">
                <a:pos x="71" y="65"/>
              </a:cxn>
              <a:cxn ang="0">
                <a:pos x="65" y="66"/>
              </a:cxn>
              <a:cxn ang="0">
                <a:pos x="59" y="66"/>
              </a:cxn>
              <a:cxn ang="0">
                <a:pos x="51" y="66"/>
              </a:cxn>
              <a:cxn ang="0">
                <a:pos x="43" y="66"/>
              </a:cxn>
              <a:cxn ang="0">
                <a:pos x="40" y="65"/>
              </a:cxn>
              <a:cxn ang="0">
                <a:pos x="31" y="65"/>
              </a:cxn>
              <a:cxn ang="0">
                <a:pos x="26" y="63"/>
              </a:cxn>
              <a:cxn ang="0">
                <a:pos x="20" y="59"/>
              </a:cxn>
              <a:cxn ang="0">
                <a:pos x="17" y="57"/>
              </a:cxn>
              <a:cxn ang="0">
                <a:pos x="12" y="54"/>
              </a:cxn>
              <a:cxn ang="0">
                <a:pos x="9" y="50"/>
              </a:cxn>
              <a:cxn ang="0">
                <a:pos x="6" y="46"/>
              </a:cxn>
              <a:cxn ang="0">
                <a:pos x="3" y="44"/>
              </a:cxn>
              <a:cxn ang="0">
                <a:pos x="0" y="39"/>
              </a:cxn>
              <a:cxn ang="0">
                <a:pos x="0" y="35"/>
              </a:cxn>
            </a:cxnLst>
            <a:rect l="0" t="0" r="r" b="b"/>
            <a:pathLst>
              <a:path w="110" h="66">
                <a:moveTo>
                  <a:pt x="0" y="33"/>
                </a:moveTo>
                <a:lnTo>
                  <a:pt x="0" y="33"/>
                </a:lnTo>
                <a:lnTo>
                  <a:pt x="0" y="32"/>
                </a:lnTo>
                <a:lnTo>
                  <a:pt x="0" y="32"/>
                </a:lnTo>
                <a:lnTo>
                  <a:pt x="0" y="32"/>
                </a:lnTo>
                <a:lnTo>
                  <a:pt x="0" y="30"/>
                </a:lnTo>
                <a:lnTo>
                  <a:pt x="0" y="28"/>
                </a:lnTo>
                <a:lnTo>
                  <a:pt x="0" y="28"/>
                </a:lnTo>
                <a:lnTo>
                  <a:pt x="0" y="28"/>
                </a:lnTo>
                <a:lnTo>
                  <a:pt x="3" y="26"/>
                </a:lnTo>
                <a:lnTo>
                  <a:pt x="3" y="26"/>
                </a:lnTo>
                <a:lnTo>
                  <a:pt x="3" y="24"/>
                </a:lnTo>
                <a:lnTo>
                  <a:pt x="3" y="24"/>
                </a:lnTo>
                <a:lnTo>
                  <a:pt x="3" y="22"/>
                </a:lnTo>
                <a:lnTo>
                  <a:pt x="3" y="22"/>
                </a:lnTo>
                <a:lnTo>
                  <a:pt x="6" y="21"/>
                </a:lnTo>
                <a:lnTo>
                  <a:pt x="6" y="21"/>
                </a:lnTo>
                <a:lnTo>
                  <a:pt x="6" y="21"/>
                </a:lnTo>
                <a:lnTo>
                  <a:pt x="6" y="19"/>
                </a:lnTo>
                <a:lnTo>
                  <a:pt x="6" y="19"/>
                </a:lnTo>
                <a:lnTo>
                  <a:pt x="6" y="19"/>
                </a:lnTo>
                <a:lnTo>
                  <a:pt x="9" y="17"/>
                </a:lnTo>
                <a:lnTo>
                  <a:pt x="9" y="17"/>
                </a:lnTo>
                <a:lnTo>
                  <a:pt x="9" y="15"/>
                </a:lnTo>
                <a:lnTo>
                  <a:pt x="9" y="15"/>
                </a:lnTo>
                <a:lnTo>
                  <a:pt x="12" y="15"/>
                </a:lnTo>
                <a:lnTo>
                  <a:pt x="12" y="13"/>
                </a:lnTo>
                <a:lnTo>
                  <a:pt x="12" y="13"/>
                </a:lnTo>
                <a:lnTo>
                  <a:pt x="12" y="13"/>
                </a:lnTo>
                <a:lnTo>
                  <a:pt x="14" y="11"/>
                </a:lnTo>
                <a:lnTo>
                  <a:pt x="14" y="11"/>
                </a:lnTo>
                <a:lnTo>
                  <a:pt x="17" y="11"/>
                </a:lnTo>
                <a:lnTo>
                  <a:pt x="17" y="11"/>
                </a:lnTo>
                <a:lnTo>
                  <a:pt x="17" y="10"/>
                </a:lnTo>
                <a:lnTo>
                  <a:pt x="20" y="10"/>
                </a:lnTo>
                <a:lnTo>
                  <a:pt x="20" y="8"/>
                </a:lnTo>
                <a:lnTo>
                  <a:pt x="20" y="8"/>
                </a:lnTo>
                <a:lnTo>
                  <a:pt x="23" y="8"/>
                </a:lnTo>
                <a:lnTo>
                  <a:pt x="23" y="8"/>
                </a:lnTo>
                <a:lnTo>
                  <a:pt x="26" y="6"/>
                </a:lnTo>
                <a:lnTo>
                  <a:pt x="26" y="6"/>
                </a:lnTo>
                <a:lnTo>
                  <a:pt x="26" y="6"/>
                </a:lnTo>
                <a:lnTo>
                  <a:pt x="28" y="6"/>
                </a:lnTo>
                <a:lnTo>
                  <a:pt x="28" y="6"/>
                </a:lnTo>
                <a:lnTo>
                  <a:pt x="28" y="6"/>
                </a:lnTo>
                <a:lnTo>
                  <a:pt x="31" y="4"/>
                </a:lnTo>
                <a:lnTo>
                  <a:pt x="31" y="4"/>
                </a:lnTo>
                <a:lnTo>
                  <a:pt x="34" y="4"/>
                </a:lnTo>
                <a:lnTo>
                  <a:pt x="34" y="4"/>
                </a:lnTo>
                <a:lnTo>
                  <a:pt x="34" y="4"/>
                </a:lnTo>
                <a:lnTo>
                  <a:pt x="37" y="2"/>
                </a:lnTo>
                <a:lnTo>
                  <a:pt x="40" y="2"/>
                </a:lnTo>
                <a:lnTo>
                  <a:pt x="40" y="2"/>
                </a:lnTo>
                <a:lnTo>
                  <a:pt x="40" y="2"/>
                </a:lnTo>
                <a:lnTo>
                  <a:pt x="43" y="2"/>
                </a:lnTo>
                <a:lnTo>
                  <a:pt x="43" y="2"/>
                </a:lnTo>
                <a:lnTo>
                  <a:pt x="43" y="2"/>
                </a:lnTo>
                <a:lnTo>
                  <a:pt x="45" y="2"/>
                </a:lnTo>
                <a:lnTo>
                  <a:pt x="48" y="2"/>
                </a:lnTo>
                <a:lnTo>
                  <a:pt x="48" y="0"/>
                </a:lnTo>
                <a:lnTo>
                  <a:pt x="48" y="0"/>
                </a:lnTo>
                <a:lnTo>
                  <a:pt x="51" y="0"/>
                </a:lnTo>
                <a:lnTo>
                  <a:pt x="54" y="0"/>
                </a:lnTo>
                <a:lnTo>
                  <a:pt x="54" y="0"/>
                </a:lnTo>
                <a:lnTo>
                  <a:pt x="54" y="0"/>
                </a:lnTo>
                <a:lnTo>
                  <a:pt x="57" y="0"/>
                </a:lnTo>
                <a:lnTo>
                  <a:pt x="59" y="0"/>
                </a:lnTo>
                <a:lnTo>
                  <a:pt x="59" y="0"/>
                </a:lnTo>
                <a:lnTo>
                  <a:pt x="59" y="0"/>
                </a:lnTo>
                <a:lnTo>
                  <a:pt x="62" y="2"/>
                </a:lnTo>
                <a:lnTo>
                  <a:pt x="65" y="2"/>
                </a:lnTo>
                <a:lnTo>
                  <a:pt x="65" y="2"/>
                </a:lnTo>
                <a:lnTo>
                  <a:pt x="65" y="2"/>
                </a:lnTo>
                <a:lnTo>
                  <a:pt x="68" y="2"/>
                </a:lnTo>
                <a:lnTo>
                  <a:pt x="68" y="2"/>
                </a:lnTo>
                <a:lnTo>
                  <a:pt x="71" y="2"/>
                </a:lnTo>
                <a:lnTo>
                  <a:pt x="71" y="2"/>
                </a:lnTo>
                <a:lnTo>
                  <a:pt x="74" y="2"/>
                </a:lnTo>
                <a:lnTo>
                  <a:pt x="74" y="4"/>
                </a:lnTo>
                <a:lnTo>
                  <a:pt x="76" y="4"/>
                </a:lnTo>
                <a:lnTo>
                  <a:pt x="76" y="4"/>
                </a:lnTo>
                <a:lnTo>
                  <a:pt x="76" y="4"/>
                </a:lnTo>
                <a:lnTo>
                  <a:pt x="79" y="4"/>
                </a:lnTo>
                <a:lnTo>
                  <a:pt x="79" y="6"/>
                </a:lnTo>
                <a:lnTo>
                  <a:pt x="79" y="6"/>
                </a:lnTo>
                <a:lnTo>
                  <a:pt x="82" y="6"/>
                </a:lnTo>
                <a:lnTo>
                  <a:pt x="85" y="6"/>
                </a:lnTo>
                <a:lnTo>
                  <a:pt x="85" y="6"/>
                </a:lnTo>
                <a:lnTo>
                  <a:pt x="85" y="6"/>
                </a:lnTo>
                <a:lnTo>
                  <a:pt x="88" y="8"/>
                </a:lnTo>
                <a:lnTo>
                  <a:pt x="88" y="8"/>
                </a:lnTo>
                <a:lnTo>
                  <a:pt x="90" y="8"/>
                </a:lnTo>
                <a:lnTo>
                  <a:pt x="90" y="8"/>
                </a:lnTo>
                <a:lnTo>
                  <a:pt x="90" y="10"/>
                </a:lnTo>
                <a:lnTo>
                  <a:pt x="90" y="10"/>
                </a:lnTo>
                <a:lnTo>
                  <a:pt x="93" y="11"/>
                </a:lnTo>
                <a:lnTo>
                  <a:pt x="93" y="11"/>
                </a:lnTo>
                <a:lnTo>
                  <a:pt x="93" y="11"/>
                </a:lnTo>
                <a:lnTo>
                  <a:pt x="96" y="11"/>
                </a:lnTo>
                <a:lnTo>
                  <a:pt x="96" y="13"/>
                </a:lnTo>
                <a:lnTo>
                  <a:pt x="96" y="13"/>
                </a:lnTo>
                <a:lnTo>
                  <a:pt x="99" y="13"/>
                </a:lnTo>
                <a:lnTo>
                  <a:pt x="99" y="15"/>
                </a:lnTo>
                <a:lnTo>
                  <a:pt x="99" y="15"/>
                </a:lnTo>
                <a:lnTo>
                  <a:pt x="99" y="15"/>
                </a:lnTo>
                <a:lnTo>
                  <a:pt x="102" y="17"/>
                </a:lnTo>
                <a:lnTo>
                  <a:pt x="102" y="17"/>
                </a:lnTo>
                <a:lnTo>
                  <a:pt x="102" y="19"/>
                </a:lnTo>
                <a:lnTo>
                  <a:pt x="102" y="19"/>
                </a:lnTo>
                <a:lnTo>
                  <a:pt x="105" y="19"/>
                </a:lnTo>
                <a:lnTo>
                  <a:pt x="105" y="21"/>
                </a:lnTo>
                <a:lnTo>
                  <a:pt x="105" y="21"/>
                </a:lnTo>
                <a:lnTo>
                  <a:pt x="105" y="21"/>
                </a:lnTo>
                <a:lnTo>
                  <a:pt x="105" y="22"/>
                </a:lnTo>
                <a:lnTo>
                  <a:pt x="105" y="22"/>
                </a:lnTo>
                <a:lnTo>
                  <a:pt x="107" y="24"/>
                </a:lnTo>
                <a:lnTo>
                  <a:pt x="107" y="24"/>
                </a:lnTo>
                <a:lnTo>
                  <a:pt x="107" y="26"/>
                </a:lnTo>
                <a:lnTo>
                  <a:pt x="107" y="26"/>
                </a:lnTo>
                <a:lnTo>
                  <a:pt x="107" y="28"/>
                </a:lnTo>
                <a:lnTo>
                  <a:pt x="107" y="28"/>
                </a:lnTo>
                <a:lnTo>
                  <a:pt x="107" y="28"/>
                </a:lnTo>
                <a:lnTo>
                  <a:pt x="107" y="30"/>
                </a:lnTo>
                <a:lnTo>
                  <a:pt x="107" y="32"/>
                </a:lnTo>
                <a:lnTo>
                  <a:pt x="107" y="32"/>
                </a:lnTo>
                <a:lnTo>
                  <a:pt x="110" y="32"/>
                </a:lnTo>
                <a:lnTo>
                  <a:pt x="110" y="33"/>
                </a:lnTo>
                <a:lnTo>
                  <a:pt x="110" y="33"/>
                </a:lnTo>
                <a:lnTo>
                  <a:pt x="110" y="33"/>
                </a:lnTo>
                <a:lnTo>
                  <a:pt x="110" y="35"/>
                </a:lnTo>
                <a:lnTo>
                  <a:pt x="110" y="37"/>
                </a:lnTo>
                <a:lnTo>
                  <a:pt x="107" y="37"/>
                </a:lnTo>
                <a:lnTo>
                  <a:pt x="107" y="37"/>
                </a:lnTo>
                <a:lnTo>
                  <a:pt x="107" y="39"/>
                </a:lnTo>
                <a:lnTo>
                  <a:pt x="107" y="39"/>
                </a:lnTo>
                <a:lnTo>
                  <a:pt x="107" y="41"/>
                </a:lnTo>
                <a:lnTo>
                  <a:pt x="107" y="41"/>
                </a:lnTo>
                <a:lnTo>
                  <a:pt x="107" y="41"/>
                </a:lnTo>
                <a:lnTo>
                  <a:pt x="107" y="43"/>
                </a:lnTo>
                <a:lnTo>
                  <a:pt x="107" y="44"/>
                </a:lnTo>
                <a:lnTo>
                  <a:pt x="107" y="44"/>
                </a:lnTo>
                <a:lnTo>
                  <a:pt x="105" y="44"/>
                </a:lnTo>
                <a:lnTo>
                  <a:pt x="105" y="46"/>
                </a:lnTo>
                <a:lnTo>
                  <a:pt x="105" y="46"/>
                </a:lnTo>
                <a:lnTo>
                  <a:pt x="105" y="46"/>
                </a:lnTo>
                <a:lnTo>
                  <a:pt x="105" y="48"/>
                </a:lnTo>
                <a:lnTo>
                  <a:pt x="105" y="48"/>
                </a:lnTo>
                <a:lnTo>
                  <a:pt x="102" y="50"/>
                </a:lnTo>
                <a:lnTo>
                  <a:pt x="102" y="50"/>
                </a:lnTo>
                <a:lnTo>
                  <a:pt x="102" y="50"/>
                </a:lnTo>
                <a:lnTo>
                  <a:pt x="102" y="52"/>
                </a:lnTo>
                <a:lnTo>
                  <a:pt x="99" y="52"/>
                </a:lnTo>
                <a:lnTo>
                  <a:pt x="99" y="52"/>
                </a:lnTo>
                <a:lnTo>
                  <a:pt x="99" y="54"/>
                </a:lnTo>
                <a:lnTo>
                  <a:pt x="99" y="54"/>
                </a:lnTo>
                <a:lnTo>
                  <a:pt x="96" y="55"/>
                </a:lnTo>
                <a:lnTo>
                  <a:pt x="96" y="55"/>
                </a:lnTo>
                <a:lnTo>
                  <a:pt x="96" y="55"/>
                </a:lnTo>
                <a:lnTo>
                  <a:pt x="93" y="57"/>
                </a:lnTo>
                <a:lnTo>
                  <a:pt x="93" y="57"/>
                </a:lnTo>
                <a:lnTo>
                  <a:pt x="93" y="57"/>
                </a:lnTo>
                <a:lnTo>
                  <a:pt x="90" y="57"/>
                </a:lnTo>
                <a:lnTo>
                  <a:pt x="90" y="59"/>
                </a:lnTo>
                <a:lnTo>
                  <a:pt x="90" y="59"/>
                </a:lnTo>
                <a:lnTo>
                  <a:pt x="90" y="59"/>
                </a:lnTo>
                <a:lnTo>
                  <a:pt x="88" y="61"/>
                </a:lnTo>
                <a:lnTo>
                  <a:pt x="88" y="61"/>
                </a:lnTo>
                <a:lnTo>
                  <a:pt x="85" y="61"/>
                </a:lnTo>
                <a:lnTo>
                  <a:pt x="85" y="61"/>
                </a:lnTo>
                <a:lnTo>
                  <a:pt x="85" y="63"/>
                </a:lnTo>
                <a:lnTo>
                  <a:pt x="82" y="63"/>
                </a:lnTo>
                <a:lnTo>
                  <a:pt x="79" y="63"/>
                </a:lnTo>
                <a:lnTo>
                  <a:pt x="79" y="63"/>
                </a:lnTo>
                <a:lnTo>
                  <a:pt x="79" y="63"/>
                </a:lnTo>
                <a:lnTo>
                  <a:pt x="76" y="65"/>
                </a:lnTo>
                <a:lnTo>
                  <a:pt x="76" y="65"/>
                </a:lnTo>
                <a:lnTo>
                  <a:pt x="76" y="65"/>
                </a:lnTo>
                <a:lnTo>
                  <a:pt x="74" y="65"/>
                </a:lnTo>
                <a:lnTo>
                  <a:pt x="74" y="65"/>
                </a:lnTo>
                <a:lnTo>
                  <a:pt x="71" y="65"/>
                </a:lnTo>
                <a:lnTo>
                  <a:pt x="71" y="65"/>
                </a:lnTo>
                <a:lnTo>
                  <a:pt x="68" y="66"/>
                </a:lnTo>
                <a:lnTo>
                  <a:pt x="68" y="66"/>
                </a:lnTo>
                <a:lnTo>
                  <a:pt x="65" y="66"/>
                </a:lnTo>
                <a:lnTo>
                  <a:pt x="65" y="66"/>
                </a:lnTo>
                <a:lnTo>
                  <a:pt x="65" y="66"/>
                </a:lnTo>
                <a:lnTo>
                  <a:pt x="62" y="66"/>
                </a:lnTo>
                <a:lnTo>
                  <a:pt x="59" y="66"/>
                </a:lnTo>
                <a:lnTo>
                  <a:pt x="59" y="66"/>
                </a:lnTo>
                <a:lnTo>
                  <a:pt x="59" y="66"/>
                </a:lnTo>
                <a:lnTo>
                  <a:pt x="57" y="66"/>
                </a:lnTo>
                <a:lnTo>
                  <a:pt x="54" y="66"/>
                </a:lnTo>
                <a:lnTo>
                  <a:pt x="54" y="66"/>
                </a:lnTo>
                <a:lnTo>
                  <a:pt x="54" y="66"/>
                </a:lnTo>
                <a:lnTo>
                  <a:pt x="51" y="66"/>
                </a:lnTo>
                <a:lnTo>
                  <a:pt x="48" y="66"/>
                </a:lnTo>
                <a:lnTo>
                  <a:pt x="48" y="66"/>
                </a:lnTo>
                <a:lnTo>
                  <a:pt x="48" y="66"/>
                </a:lnTo>
                <a:lnTo>
                  <a:pt x="45" y="66"/>
                </a:lnTo>
                <a:lnTo>
                  <a:pt x="43" y="66"/>
                </a:lnTo>
                <a:lnTo>
                  <a:pt x="43" y="66"/>
                </a:lnTo>
                <a:lnTo>
                  <a:pt x="43" y="66"/>
                </a:lnTo>
                <a:lnTo>
                  <a:pt x="40" y="66"/>
                </a:lnTo>
                <a:lnTo>
                  <a:pt x="40" y="65"/>
                </a:lnTo>
                <a:lnTo>
                  <a:pt x="40" y="65"/>
                </a:lnTo>
                <a:lnTo>
                  <a:pt x="37" y="65"/>
                </a:lnTo>
                <a:lnTo>
                  <a:pt x="34" y="65"/>
                </a:lnTo>
                <a:lnTo>
                  <a:pt x="34" y="65"/>
                </a:lnTo>
                <a:lnTo>
                  <a:pt x="34" y="65"/>
                </a:lnTo>
                <a:lnTo>
                  <a:pt x="31" y="65"/>
                </a:lnTo>
                <a:lnTo>
                  <a:pt x="31" y="63"/>
                </a:lnTo>
                <a:lnTo>
                  <a:pt x="28" y="63"/>
                </a:lnTo>
                <a:lnTo>
                  <a:pt x="28" y="63"/>
                </a:lnTo>
                <a:lnTo>
                  <a:pt x="28" y="63"/>
                </a:lnTo>
                <a:lnTo>
                  <a:pt x="26" y="63"/>
                </a:lnTo>
                <a:lnTo>
                  <a:pt x="26" y="61"/>
                </a:lnTo>
                <a:lnTo>
                  <a:pt x="26" y="61"/>
                </a:lnTo>
                <a:lnTo>
                  <a:pt x="23" y="61"/>
                </a:lnTo>
                <a:lnTo>
                  <a:pt x="23" y="61"/>
                </a:lnTo>
                <a:lnTo>
                  <a:pt x="20" y="59"/>
                </a:lnTo>
                <a:lnTo>
                  <a:pt x="20" y="59"/>
                </a:lnTo>
                <a:lnTo>
                  <a:pt x="20" y="59"/>
                </a:lnTo>
                <a:lnTo>
                  <a:pt x="17" y="57"/>
                </a:lnTo>
                <a:lnTo>
                  <a:pt x="17" y="57"/>
                </a:lnTo>
                <a:lnTo>
                  <a:pt x="17" y="57"/>
                </a:lnTo>
                <a:lnTo>
                  <a:pt x="14" y="57"/>
                </a:lnTo>
                <a:lnTo>
                  <a:pt x="14" y="55"/>
                </a:lnTo>
                <a:lnTo>
                  <a:pt x="12" y="55"/>
                </a:lnTo>
                <a:lnTo>
                  <a:pt x="12" y="55"/>
                </a:lnTo>
                <a:lnTo>
                  <a:pt x="12" y="54"/>
                </a:lnTo>
                <a:lnTo>
                  <a:pt x="12" y="54"/>
                </a:lnTo>
                <a:lnTo>
                  <a:pt x="9" y="52"/>
                </a:lnTo>
                <a:lnTo>
                  <a:pt x="9" y="52"/>
                </a:lnTo>
                <a:lnTo>
                  <a:pt x="9" y="52"/>
                </a:lnTo>
                <a:lnTo>
                  <a:pt x="9" y="50"/>
                </a:lnTo>
                <a:lnTo>
                  <a:pt x="6" y="50"/>
                </a:lnTo>
                <a:lnTo>
                  <a:pt x="6" y="50"/>
                </a:lnTo>
                <a:lnTo>
                  <a:pt x="6" y="48"/>
                </a:lnTo>
                <a:lnTo>
                  <a:pt x="6" y="48"/>
                </a:lnTo>
                <a:lnTo>
                  <a:pt x="6" y="46"/>
                </a:lnTo>
                <a:lnTo>
                  <a:pt x="6" y="46"/>
                </a:lnTo>
                <a:lnTo>
                  <a:pt x="3" y="46"/>
                </a:lnTo>
                <a:lnTo>
                  <a:pt x="3" y="44"/>
                </a:lnTo>
                <a:lnTo>
                  <a:pt x="3" y="44"/>
                </a:lnTo>
                <a:lnTo>
                  <a:pt x="3" y="44"/>
                </a:lnTo>
                <a:lnTo>
                  <a:pt x="3" y="43"/>
                </a:lnTo>
                <a:lnTo>
                  <a:pt x="3" y="41"/>
                </a:lnTo>
                <a:lnTo>
                  <a:pt x="0" y="41"/>
                </a:lnTo>
                <a:lnTo>
                  <a:pt x="0" y="41"/>
                </a:lnTo>
                <a:lnTo>
                  <a:pt x="0" y="39"/>
                </a:lnTo>
                <a:lnTo>
                  <a:pt x="0" y="39"/>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3" name="Freeform 367"/>
          <p:cNvSpPr/>
          <p:nvPr/>
        </p:nvSpPr>
        <p:spPr bwMode="auto">
          <a:xfrm>
            <a:off x="7378797" y="5385867"/>
            <a:ext cx="142767" cy="98496"/>
          </a:xfrm>
          <a:custGeom>
            <a:avLst/>
            <a:gdLst/>
            <a:ahLst/>
            <a:cxnLst>
              <a:cxn ang="0">
                <a:pos x="0" y="29"/>
              </a:cxn>
              <a:cxn ang="0">
                <a:pos x="0" y="25"/>
              </a:cxn>
              <a:cxn ang="0">
                <a:pos x="3" y="22"/>
              </a:cxn>
              <a:cxn ang="0">
                <a:pos x="5" y="18"/>
              </a:cxn>
              <a:cxn ang="0">
                <a:pos x="8" y="14"/>
              </a:cxn>
              <a:cxn ang="0">
                <a:pos x="14" y="11"/>
              </a:cxn>
              <a:cxn ang="0">
                <a:pos x="17" y="9"/>
              </a:cxn>
              <a:cxn ang="0">
                <a:pos x="22" y="5"/>
              </a:cxn>
              <a:cxn ang="0">
                <a:pos x="28" y="3"/>
              </a:cxn>
              <a:cxn ang="0">
                <a:pos x="34" y="1"/>
              </a:cxn>
              <a:cxn ang="0">
                <a:pos x="42" y="1"/>
              </a:cxn>
              <a:cxn ang="0">
                <a:pos x="48" y="0"/>
              </a:cxn>
              <a:cxn ang="0">
                <a:pos x="53" y="0"/>
              </a:cxn>
              <a:cxn ang="0">
                <a:pos x="62" y="0"/>
              </a:cxn>
              <a:cxn ang="0">
                <a:pos x="67" y="1"/>
              </a:cxn>
              <a:cxn ang="0">
                <a:pos x="76" y="3"/>
              </a:cxn>
              <a:cxn ang="0">
                <a:pos x="79" y="3"/>
              </a:cxn>
              <a:cxn ang="0">
                <a:pos x="84" y="7"/>
              </a:cxn>
              <a:cxn ang="0">
                <a:pos x="90" y="9"/>
              </a:cxn>
              <a:cxn ang="0">
                <a:pos x="96" y="12"/>
              </a:cxn>
              <a:cxn ang="0">
                <a:pos x="98" y="14"/>
              </a:cxn>
              <a:cxn ang="0">
                <a:pos x="101" y="18"/>
              </a:cxn>
              <a:cxn ang="0">
                <a:pos x="104" y="22"/>
              </a:cxn>
              <a:cxn ang="0">
                <a:pos x="107" y="27"/>
              </a:cxn>
              <a:cxn ang="0">
                <a:pos x="107" y="29"/>
              </a:cxn>
              <a:cxn ang="0">
                <a:pos x="107" y="34"/>
              </a:cxn>
              <a:cxn ang="0">
                <a:pos x="107" y="38"/>
              </a:cxn>
              <a:cxn ang="0">
                <a:pos x="104" y="42"/>
              </a:cxn>
              <a:cxn ang="0">
                <a:pos x="104" y="45"/>
              </a:cxn>
              <a:cxn ang="0">
                <a:pos x="101" y="49"/>
              </a:cxn>
              <a:cxn ang="0">
                <a:pos x="96" y="53"/>
              </a:cxn>
              <a:cxn ang="0">
                <a:pos x="93" y="56"/>
              </a:cxn>
              <a:cxn ang="0">
                <a:pos x="87" y="58"/>
              </a:cxn>
              <a:cxn ang="0">
                <a:pos x="81" y="60"/>
              </a:cxn>
              <a:cxn ang="0">
                <a:pos x="76" y="62"/>
              </a:cxn>
              <a:cxn ang="0">
                <a:pos x="70" y="64"/>
              </a:cxn>
              <a:cxn ang="0">
                <a:pos x="65" y="66"/>
              </a:cxn>
              <a:cxn ang="0">
                <a:pos x="56" y="66"/>
              </a:cxn>
              <a:cxn ang="0">
                <a:pos x="51" y="66"/>
              </a:cxn>
              <a:cxn ang="0">
                <a:pos x="42" y="66"/>
              </a:cxn>
              <a:cxn ang="0">
                <a:pos x="36" y="64"/>
              </a:cxn>
              <a:cxn ang="0">
                <a:pos x="31" y="62"/>
              </a:cxn>
              <a:cxn ang="0">
                <a:pos x="25" y="60"/>
              </a:cxn>
              <a:cxn ang="0">
                <a:pos x="20" y="58"/>
              </a:cxn>
              <a:cxn ang="0">
                <a:pos x="17" y="56"/>
              </a:cxn>
              <a:cxn ang="0">
                <a:pos x="11" y="53"/>
              </a:cxn>
              <a:cxn ang="0">
                <a:pos x="5" y="49"/>
              </a:cxn>
              <a:cxn ang="0">
                <a:pos x="3" y="45"/>
              </a:cxn>
              <a:cxn ang="0">
                <a:pos x="3" y="42"/>
              </a:cxn>
              <a:cxn ang="0">
                <a:pos x="0" y="38"/>
              </a:cxn>
              <a:cxn ang="0">
                <a:pos x="0" y="34"/>
              </a:cxn>
            </a:cxnLst>
            <a:rect l="0" t="0" r="r" b="b"/>
            <a:pathLst>
              <a:path w="107" h="66">
                <a:moveTo>
                  <a:pt x="0" y="33"/>
                </a:moveTo>
                <a:lnTo>
                  <a:pt x="0" y="33"/>
                </a:lnTo>
                <a:lnTo>
                  <a:pt x="0" y="31"/>
                </a:lnTo>
                <a:lnTo>
                  <a:pt x="0" y="29"/>
                </a:lnTo>
                <a:lnTo>
                  <a:pt x="0" y="29"/>
                </a:lnTo>
                <a:lnTo>
                  <a:pt x="0" y="29"/>
                </a:lnTo>
                <a:lnTo>
                  <a:pt x="0" y="27"/>
                </a:lnTo>
                <a:lnTo>
                  <a:pt x="0" y="27"/>
                </a:lnTo>
                <a:lnTo>
                  <a:pt x="0" y="27"/>
                </a:lnTo>
                <a:lnTo>
                  <a:pt x="0" y="25"/>
                </a:lnTo>
                <a:lnTo>
                  <a:pt x="3" y="23"/>
                </a:lnTo>
                <a:lnTo>
                  <a:pt x="3" y="23"/>
                </a:lnTo>
                <a:lnTo>
                  <a:pt x="3" y="23"/>
                </a:lnTo>
                <a:lnTo>
                  <a:pt x="3" y="22"/>
                </a:lnTo>
                <a:lnTo>
                  <a:pt x="3" y="22"/>
                </a:lnTo>
                <a:lnTo>
                  <a:pt x="3" y="20"/>
                </a:lnTo>
                <a:lnTo>
                  <a:pt x="3" y="20"/>
                </a:lnTo>
                <a:lnTo>
                  <a:pt x="5" y="20"/>
                </a:lnTo>
                <a:lnTo>
                  <a:pt x="5" y="18"/>
                </a:lnTo>
                <a:lnTo>
                  <a:pt x="5" y="18"/>
                </a:lnTo>
                <a:lnTo>
                  <a:pt x="5" y="18"/>
                </a:lnTo>
                <a:lnTo>
                  <a:pt x="5" y="16"/>
                </a:lnTo>
                <a:lnTo>
                  <a:pt x="8" y="16"/>
                </a:lnTo>
                <a:lnTo>
                  <a:pt x="8" y="14"/>
                </a:lnTo>
                <a:lnTo>
                  <a:pt x="8" y="14"/>
                </a:lnTo>
                <a:lnTo>
                  <a:pt x="11" y="14"/>
                </a:lnTo>
                <a:lnTo>
                  <a:pt x="11" y="12"/>
                </a:lnTo>
                <a:lnTo>
                  <a:pt x="11" y="12"/>
                </a:lnTo>
                <a:lnTo>
                  <a:pt x="11" y="12"/>
                </a:lnTo>
                <a:lnTo>
                  <a:pt x="14" y="11"/>
                </a:lnTo>
                <a:lnTo>
                  <a:pt x="14" y="11"/>
                </a:lnTo>
                <a:lnTo>
                  <a:pt x="17" y="9"/>
                </a:lnTo>
                <a:lnTo>
                  <a:pt x="17" y="9"/>
                </a:lnTo>
                <a:lnTo>
                  <a:pt x="17" y="9"/>
                </a:lnTo>
                <a:lnTo>
                  <a:pt x="17" y="9"/>
                </a:lnTo>
                <a:lnTo>
                  <a:pt x="20" y="7"/>
                </a:lnTo>
                <a:lnTo>
                  <a:pt x="20" y="7"/>
                </a:lnTo>
                <a:lnTo>
                  <a:pt x="20" y="7"/>
                </a:lnTo>
                <a:lnTo>
                  <a:pt x="22" y="7"/>
                </a:lnTo>
                <a:lnTo>
                  <a:pt x="22" y="5"/>
                </a:lnTo>
                <a:lnTo>
                  <a:pt x="22" y="5"/>
                </a:lnTo>
                <a:lnTo>
                  <a:pt x="25" y="5"/>
                </a:lnTo>
                <a:lnTo>
                  <a:pt x="25" y="5"/>
                </a:lnTo>
                <a:lnTo>
                  <a:pt x="28" y="3"/>
                </a:lnTo>
                <a:lnTo>
                  <a:pt x="28" y="3"/>
                </a:lnTo>
                <a:lnTo>
                  <a:pt x="28" y="3"/>
                </a:lnTo>
                <a:lnTo>
                  <a:pt x="31" y="3"/>
                </a:lnTo>
                <a:lnTo>
                  <a:pt x="34" y="3"/>
                </a:lnTo>
                <a:lnTo>
                  <a:pt x="34" y="3"/>
                </a:lnTo>
                <a:lnTo>
                  <a:pt x="34" y="1"/>
                </a:lnTo>
                <a:lnTo>
                  <a:pt x="36" y="1"/>
                </a:lnTo>
                <a:lnTo>
                  <a:pt x="36" y="1"/>
                </a:lnTo>
                <a:lnTo>
                  <a:pt x="36" y="1"/>
                </a:lnTo>
                <a:lnTo>
                  <a:pt x="39" y="1"/>
                </a:lnTo>
                <a:lnTo>
                  <a:pt x="42" y="1"/>
                </a:lnTo>
                <a:lnTo>
                  <a:pt x="42" y="1"/>
                </a:lnTo>
                <a:lnTo>
                  <a:pt x="42" y="1"/>
                </a:lnTo>
                <a:lnTo>
                  <a:pt x="45" y="0"/>
                </a:lnTo>
                <a:lnTo>
                  <a:pt x="45" y="0"/>
                </a:lnTo>
                <a:lnTo>
                  <a:pt x="48" y="0"/>
                </a:lnTo>
                <a:lnTo>
                  <a:pt x="48" y="0"/>
                </a:lnTo>
                <a:lnTo>
                  <a:pt x="51" y="0"/>
                </a:lnTo>
                <a:lnTo>
                  <a:pt x="51" y="0"/>
                </a:lnTo>
                <a:lnTo>
                  <a:pt x="53" y="0"/>
                </a:lnTo>
                <a:lnTo>
                  <a:pt x="53" y="0"/>
                </a:lnTo>
                <a:lnTo>
                  <a:pt x="56" y="0"/>
                </a:lnTo>
                <a:lnTo>
                  <a:pt x="56" y="0"/>
                </a:lnTo>
                <a:lnTo>
                  <a:pt x="59" y="0"/>
                </a:lnTo>
                <a:lnTo>
                  <a:pt x="59" y="0"/>
                </a:lnTo>
                <a:lnTo>
                  <a:pt x="62" y="0"/>
                </a:lnTo>
                <a:lnTo>
                  <a:pt x="62" y="0"/>
                </a:lnTo>
                <a:lnTo>
                  <a:pt x="65" y="1"/>
                </a:lnTo>
                <a:lnTo>
                  <a:pt x="65" y="1"/>
                </a:lnTo>
                <a:lnTo>
                  <a:pt x="67" y="1"/>
                </a:lnTo>
                <a:lnTo>
                  <a:pt x="67" y="1"/>
                </a:lnTo>
                <a:lnTo>
                  <a:pt x="70" y="1"/>
                </a:lnTo>
                <a:lnTo>
                  <a:pt x="70" y="1"/>
                </a:lnTo>
                <a:lnTo>
                  <a:pt x="70" y="1"/>
                </a:lnTo>
                <a:lnTo>
                  <a:pt x="73" y="1"/>
                </a:lnTo>
                <a:lnTo>
                  <a:pt x="76" y="3"/>
                </a:lnTo>
                <a:lnTo>
                  <a:pt x="76" y="3"/>
                </a:lnTo>
                <a:lnTo>
                  <a:pt x="76" y="3"/>
                </a:lnTo>
                <a:lnTo>
                  <a:pt x="79" y="3"/>
                </a:lnTo>
                <a:lnTo>
                  <a:pt x="79" y="3"/>
                </a:lnTo>
                <a:lnTo>
                  <a:pt x="79" y="3"/>
                </a:lnTo>
                <a:lnTo>
                  <a:pt x="81" y="5"/>
                </a:lnTo>
                <a:lnTo>
                  <a:pt x="81" y="5"/>
                </a:lnTo>
                <a:lnTo>
                  <a:pt x="84" y="5"/>
                </a:lnTo>
                <a:lnTo>
                  <a:pt x="84" y="5"/>
                </a:lnTo>
                <a:lnTo>
                  <a:pt x="84" y="7"/>
                </a:lnTo>
                <a:lnTo>
                  <a:pt x="87" y="7"/>
                </a:lnTo>
                <a:lnTo>
                  <a:pt x="87" y="7"/>
                </a:lnTo>
                <a:lnTo>
                  <a:pt x="87" y="7"/>
                </a:lnTo>
                <a:lnTo>
                  <a:pt x="90" y="9"/>
                </a:lnTo>
                <a:lnTo>
                  <a:pt x="90" y="9"/>
                </a:lnTo>
                <a:lnTo>
                  <a:pt x="93" y="9"/>
                </a:lnTo>
                <a:lnTo>
                  <a:pt x="93" y="9"/>
                </a:lnTo>
                <a:lnTo>
                  <a:pt x="93" y="11"/>
                </a:lnTo>
                <a:lnTo>
                  <a:pt x="96" y="11"/>
                </a:lnTo>
                <a:lnTo>
                  <a:pt x="96" y="12"/>
                </a:lnTo>
                <a:lnTo>
                  <a:pt x="96" y="12"/>
                </a:lnTo>
                <a:lnTo>
                  <a:pt x="96" y="12"/>
                </a:lnTo>
                <a:lnTo>
                  <a:pt x="98" y="14"/>
                </a:lnTo>
                <a:lnTo>
                  <a:pt x="98" y="14"/>
                </a:lnTo>
                <a:lnTo>
                  <a:pt x="98" y="14"/>
                </a:lnTo>
                <a:lnTo>
                  <a:pt x="98" y="16"/>
                </a:lnTo>
                <a:lnTo>
                  <a:pt x="101" y="16"/>
                </a:lnTo>
                <a:lnTo>
                  <a:pt x="101" y="18"/>
                </a:lnTo>
                <a:lnTo>
                  <a:pt x="101" y="18"/>
                </a:lnTo>
                <a:lnTo>
                  <a:pt x="101" y="18"/>
                </a:lnTo>
                <a:lnTo>
                  <a:pt x="104" y="20"/>
                </a:lnTo>
                <a:lnTo>
                  <a:pt x="104" y="20"/>
                </a:lnTo>
                <a:lnTo>
                  <a:pt x="104" y="20"/>
                </a:lnTo>
                <a:lnTo>
                  <a:pt x="104" y="22"/>
                </a:lnTo>
                <a:lnTo>
                  <a:pt x="104" y="22"/>
                </a:lnTo>
                <a:lnTo>
                  <a:pt x="104" y="23"/>
                </a:lnTo>
                <a:lnTo>
                  <a:pt x="104" y="23"/>
                </a:lnTo>
                <a:lnTo>
                  <a:pt x="107" y="23"/>
                </a:lnTo>
                <a:lnTo>
                  <a:pt x="107" y="25"/>
                </a:lnTo>
                <a:lnTo>
                  <a:pt x="107" y="27"/>
                </a:lnTo>
                <a:lnTo>
                  <a:pt x="107" y="27"/>
                </a:lnTo>
                <a:lnTo>
                  <a:pt x="107" y="27"/>
                </a:lnTo>
                <a:lnTo>
                  <a:pt x="107" y="29"/>
                </a:lnTo>
                <a:lnTo>
                  <a:pt x="107" y="29"/>
                </a:lnTo>
                <a:lnTo>
                  <a:pt x="107" y="29"/>
                </a:lnTo>
                <a:lnTo>
                  <a:pt x="107" y="31"/>
                </a:lnTo>
                <a:lnTo>
                  <a:pt x="107" y="33"/>
                </a:lnTo>
                <a:lnTo>
                  <a:pt x="107" y="33"/>
                </a:lnTo>
                <a:lnTo>
                  <a:pt x="107" y="33"/>
                </a:lnTo>
                <a:lnTo>
                  <a:pt x="107" y="34"/>
                </a:lnTo>
                <a:lnTo>
                  <a:pt x="107" y="34"/>
                </a:lnTo>
                <a:lnTo>
                  <a:pt x="107" y="36"/>
                </a:lnTo>
                <a:lnTo>
                  <a:pt x="107" y="36"/>
                </a:lnTo>
                <a:lnTo>
                  <a:pt x="107" y="38"/>
                </a:lnTo>
                <a:lnTo>
                  <a:pt x="107" y="38"/>
                </a:lnTo>
                <a:lnTo>
                  <a:pt x="107" y="40"/>
                </a:lnTo>
                <a:lnTo>
                  <a:pt x="107" y="40"/>
                </a:lnTo>
                <a:lnTo>
                  <a:pt x="107" y="40"/>
                </a:lnTo>
                <a:lnTo>
                  <a:pt x="107" y="42"/>
                </a:lnTo>
                <a:lnTo>
                  <a:pt x="104" y="42"/>
                </a:lnTo>
                <a:lnTo>
                  <a:pt x="104" y="42"/>
                </a:lnTo>
                <a:lnTo>
                  <a:pt x="104" y="44"/>
                </a:lnTo>
                <a:lnTo>
                  <a:pt x="104" y="45"/>
                </a:lnTo>
                <a:lnTo>
                  <a:pt x="104" y="45"/>
                </a:lnTo>
                <a:lnTo>
                  <a:pt x="104" y="45"/>
                </a:lnTo>
                <a:lnTo>
                  <a:pt x="104" y="47"/>
                </a:lnTo>
                <a:lnTo>
                  <a:pt x="101" y="47"/>
                </a:lnTo>
                <a:lnTo>
                  <a:pt x="101" y="49"/>
                </a:lnTo>
                <a:lnTo>
                  <a:pt x="101" y="49"/>
                </a:lnTo>
                <a:lnTo>
                  <a:pt x="101" y="49"/>
                </a:lnTo>
                <a:lnTo>
                  <a:pt x="98" y="51"/>
                </a:lnTo>
                <a:lnTo>
                  <a:pt x="98" y="51"/>
                </a:lnTo>
                <a:lnTo>
                  <a:pt x="98" y="51"/>
                </a:lnTo>
                <a:lnTo>
                  <a:pt x="98" y="53"/>
                </a:lnTo>
                <a:lnTo>
                  <a:pt x="96" y="53"/>
                </a:lnTo>
                <a:lnTo>
                  <a:pt x="96" y="55"/>
                </a:lnTo>
                <a:lnTo>
                  <a:pt x="96" y="55"/>
                </a:lnTo>
                <a:lnTo>
                  <a:pt x="96" y="55"/>
                </a:lnTo>
                <a:lnTo>
                  <a:pt x="93" y="55"/>
                </a:lnTo>
                <a:lnTo>
                  <a:pt x="93" y="56"/>
                </a:lnTo>
                <a:lnTo>
                  <a:pt x="93" y="56"/>
                </a:lnTo>
                <a:lnTo>
                  <a:pt x="90" y="56"/>
                </a:lnTo>
                <a:lnTo>
                  <a:pt x="90" y="58"/>
                </a:lnTo>
                <a:lnTo>
                  <a:pt x="87" y="58"/>
                </a:lnTo>
                <a:lnTo>
                  <a:pt x="87" y="58"/>
                </a:lnTo>
                <a:lnTo>
                  <a:pt x="87" y="58"/>
                </a:lnTo>
                <a:lnTo>
                  <a:pt x="84" y="60"/>
                </a:lnTo>
                <a:lnTo>
                  <a:pt x="84" y="60"/>
                </a:lnTo>
                <a:lnTo>
                  <a:pt x="84" y="60"/>
                </a:lnTo>
                <a:lnTo>
                  <a:pt x="81" y="60"/>
                </a:lnTo>
                <a:lnTo>
                  <a:pt x="81" y="62"/>
                </a:lnTo>
                <a:lnTo>
                  <a:pt x="79" y="62"/>
                </a:lnTo>
                <a:lnTo>
                  <a:pt x="79" y="62"/>
                </a:lnTo>
                <a:lnTo>
                  <a:pt x="79" y="62"/>
                </a:lnTo>
                <a:lnTo>
                  <a:pt x="76" y="62"/>
                </a:lnTo>
                <a:lnTo>
                  <a:pt x="76" y="64"/>
                </a:lnTo>
                <a:lnTo>
                  <a:pt x="76" y="64"/>
                </a:lnTo>
                <a:lnTo>
                  <a:pt x="73" y="64"/>
                </a:lnTo>
                <a:lnTo>
                  <a:pt x="70" y="64"/>
                </a:lnTo>
                <a:lnTo>
                  <a:pt x="70" y="64"/>
                </a:lnTo>
                <a:lnTo>
                  <a:pt x="70" y="64"/>
                </a:lnTo>
                <a:lnTo>
                  <a:pt x="67" y="64"/>
                </a:lnTo>
                <a:lnTo>
                  <a:pt x="67"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42" y="66"/>
                </a:lnTo>
                <a:lnTo>
                  <a:pt x="39" y="64"/>
                </a:lnTo>
                <a:lnTo>
                  <a:pt x="36" y="64"/>
                </a:lnTo>
                <a:lnTo>
                  <a:pt x="36" y="64"/>
                </a:lnTo>
                <a:lnTo>
                  <a:pt x="36" y="64"/>
                </a:lnTo>
                <a:lnTo>
                  <a:pt x="34" y="64"/>
                </a:lnTo>
                <a:lnTo>
                  <a:pt x="34" y="64"/>
                </a:lnTo>
                <a:lnTo>
                  <a:pt x="34" y="64"/>
                </a:lnTo>
                <a:lnTo>
                  <a:pt x="31" y="62"/>
                </a:lnTo>
                <a:lnTo>
                  <a:pt x="28" y="62"/>
                </a:lnTo>
                <a:lnTo>
                  <a:pt x="28" y="62"/>
                </a:lnTo>
                <a:lnTo>
                  <a:pt x="28" y="62"/>
                </a:lnTo>
                <a:lnTo>
                  <a:pt x="25" y="62"/>
                </a:lnTo>
                <a:lnTo>
                  <a:pt x="25" y="60"/>
                </a:lnTo>
                <a:lnTo>
                  <a:pt x="22" y="60"/>
                </a:lnTo>
                <a:lnTo>
                  <a:pt x="22" y="60"/>
                </a:lnTo>
                <a:lnTo>
                  <a:pt x="22" y="60"/>
                </a:lnTo>
                <a:lnTo>
                  <a:pt x="20" y="58"/>
                </a:lnTo>
                <a:lnTo>
                  <a:pt x="20" y="58"/>
                </a:lnTo>
                <a:lnTo>
                  <a:pt x="20" y="58"/>
                </a:lnTo>
                <a:lnTo>
                  <a:pt x="17" y="58"/>
                </a:lnTo>
                <a:lnTo>
                  <a:pt x="17" y="56"/>
                </a:lnTo>
                <a:lnTo>
                  <a:pt x="17" y="56"/>
                </a:lnTo>
                <a:lnTo>
                  <a:pt x="17" y="56"/>
                </a:lnTo>
                <a:lnTo>
                  <a:pt x="14" y="55"/>
                </a:lnTo>
                <a:lnTo>
                  <a:pt x="14" y="55"/>
                </a:lnTo>
                <a:lnTo>
                  <a:pt x="11" y="55"/>
                </a:lnTo>
                <a:lnTo>
                  <a:pt x="11" y="55"/>
                </a:lnTo>
                <a:lnTo>
                  <a:pt x="11" y="53"/>
                </a:lnTo>
                <a:lnTo>
                  <a:pt x="11" y="53"/>
                </a:lnTo>
                <a:lnTo>
                  <a:pt x="8" y="51"/>
                </a:lnTo>
                <a:lnTo>
                  <a:pt x="8" y="51"/>
                </a:lnTo>
                <a:lnTo>
                  <a:pt x="8" y="51"/>
                </a:lnTo>
                <a:lnTo>
                  <a:pt x="5" y="49"/>
                </a:lnTo>
                <a:lnTo>
                  <a:pt x="5" y="49"/>
                </a:lnTo>
                <a:lnTo>
                  <a:pt x="5" y="49"/>
                </a:lnTo>
                <a:lnTo>
                  <a:pt x="5" y="47"/>
                </a:lnTo>
                <a:lnTo>
                  <a:pt x="5" y="47"/>
                </a:lnTo>
                <a:lnTo>
                  <a:pt x="3" y="45"/>
                </a:lnTo>
                <a:lnTo>
                  <a:pt x="3" y="45"/>
                </a:lnTo>
                <a:lnTo>
                  <a:pt x="3" y="45"/>
                </a:lnTo>
                <a:lnTo>
                  <a:pt x="3" y="44"/>
                </a:lnTo>
                <a:lnTo>
                  <a:pt x="3" y="42"/>
                </a:lnTo>
                <a:lnTo>
                  <a:pt x="3" y="42"/>
                </a:lnTo>
                <a:lnTo>
                  <a:pt x="3" y="42"/>
                </a:lnTo>
                <a:lnTo>
                  <a:pt x="0" y="40"/>
                </a:lnTo>
                <a:lnTo>
                  <a:pt x="0" y="40"/>
                </a:lnTo>
                <a:lnTo>
                  <a:pt x="0" y="40"/>
                </a:lnTo>
                <a:lnTo>
                  <a:pt x="0"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4" name="Freeform 368"/>
          <p:cNvSpPr/>
          <p:nvPr/>
        </p:nvSpPr>
        <p:spPr bwMode="auto">
          <a:xfrm>
            <a:off x="7378797" y="5215736"/>
            <a:ext cx="142767" cy="98496"/>
          </a:xfrm>
          <a:custGeom>
            <a:avLst/>
            <a:gdLst/>
            <a:ahLst/>
            <a:cxnLst>
              <a:cxn ang="0">
                <a:pos x="0" y="31"/>
              </a:cxn>
              <a:cxn ang="0">
                <a:pos x="0" y="26"/>
              </a:cxn>
              <a:cxn ang="0">
                <a:pos x="3" y="22"/>
              </a:cxn>
              <a:cxn ang="0">
                <a:pos x="5" y="18"/>
              </a:cxn>
              <a:cxn ang="0">
                <a:pos x="8" y="15"/>
              </a:cxn>
              <a:cxn ang="0">
                <a:pos x="14" y="13"/>
              </a:cxn>
              <a:cxn ang="0">
                <a:pos x="17" y="9"/>
              </a:cxn>
              <a:cxn ang="0">
                <a:pos x="22" y="7"/>
              </a:cxn>
              <a:cxn ang="0">
                <a:pos x="28" y="5"/>
              </a:cxn>
              <a:cxn ang="0">
                <a:pos x="34" y="4"/>
              </a:cxn>
              <a:cxn ang="0">
                <a:pos x="42" y="2"/>
              </a:cxn>
              <a:cxn ang="0">
                <a:pos x="48" y="2"/>
              </a:cxn>
              <a:cxn ang="0">
                <a:pos x="53" y="0"/>
              </a:cxn>
              <a:cxn ang="0">
                <a:pos x="62" y="2"/>
              </a:cxn>
              <a:cxn ang="0">
                <a:pos x="67" y="2"/>
              </a:cxn>
              <a:cxn ang="0">
                <a:pos x="76" y="4"/>
              </a:cxn>
              <a:cxn ang="0">
                <a:pos x="79" y="5"/>
              </a:cxn>
              <a:cxn ang="0">
                <a:pos x="84" y="7"/>
              </a:cxn>
              <a:cxn ang="0">
                <a:pos x="90" y="9"/>
              </a:cxn>
              <a:cxn ang="0">
                <a:pos x="96" y="13"/>
              </a:cxn>
              <a:cxn ang="0">
                <a:pos x="98" y="15"/>
              </a:cxn>
              <a:cxn ang="0">
                <a:pos x="101" y="18"/>
              </a:cxn>
              <a:cxn ang="0">
                <a:pos x="104" y="24"/>
              </a:cxn>
              <a:cxn ang="0">
                <a:pos x="107" y="27"/>
              </a:cxn>
              <a:cxn ang="0">
                <a:pos x="107" y="31"/>
              </a:cxn>
              <a:cxn ang="0">
                <a:pos x="107" y="35"/>
              </a:cxn>
              <a:cxn ang="0">
                <a:pos x="107" y="38"/>
              </a:cxn>
              <a:cxn ang="0">
                <a:pos x="104" y="44"/>
              </a:cxn>
              <a:cxn ang="0">
                <a:pos x="104" y="46"/>
              </a:cxn>
              <a:cxn ang="0">
                <a:pos x="101" y="49"/>
              </a:cxn>
              <a:cxn ang="0">
                <a:pos x="96" y="53"/>
              </a:cxn>
              <a:cxn ang="0">
                <a:pos x="93" y="57"/>
              </a:cxn>
              <a:cxn ang="0">
                <a:pos x="87" y="59"/>
              </a:cxn>
              <a:cxn ang="0">
                <a:pos x="81" y="62"/>
              </a:cxn>
              <a:cxn ang="0">
                <a:pos x="76" y="64"/>
              </a:cxn>
              <a:cxn ang="0">
                <a:pos x="70" y="66"/>
              </a:cxn>
              <a:cxn ang="0">
                <a:pos x="65" y="66"/>
              </a:cxn>
              <a:cxn ang="0">
                <a:pos x="56" y="66"/>
              </a:cxn>
              <a:cxn ang="0">
                <a:pos x="51" y="66"/>
              </a:cxn>
              <a:cxn ang="0">
                <a:pos x="42" y="66"/>
              </a:cxn>
              <a:cxn ang="0">
                <a:pos x="36" y="66"/>
              </a:cxn>
              <a:cxn ang="0">
                <a:pos x="31" y="64"/>
              </a:cxn>
              <a:cxn ang="0">
                <a:pos x="25" y="62"/>
              </a:cxn>
              <a:cxn ang="0">
                <a:pos x="20" y="59"/>
              </a:cxn>
              <a:cxn ang="0">
                <a:pos x="17" y="57"/>
              </a:cxn>
              <a:cxn ang="0">
                <a:pos x="11" y="53"/>
              </a:cxn>
              <a:cxn ang="0">
                <a:pos x="5" y="49"/>
              </a:cxn>
              <a:cxn ang="0">
                <a:pos x="3" y="46"/>
              </a:cxn>
              <a:cxn ang="0">
                <a:pos x="3" y="44"/>
              </a:cxn>
              <a:cxn ang="0">
                <a:pos x="0" y="38"/>
              </a:cxn>
              <a:cxn ang="0">
                <a:pos x="0" y="35"/>
              </a:cxn>
            </a:cxnLst>
            <a:rect l="0" t="0" r="r" b="b"/>
            <a:pathLst>
              <a:path w="107" h="66">
                <a:moveTo>
                  <a:pt x="0" y="33"/>
                </a:moveTo>
                <a:lnTo>
                  <a:pt x="0" y="33"/>
                </a:lnTo>
                <a:lnTo>
                  <a:pt x="0" y="31"/>
                </a:lnTo>
                <a:lnTo>
                  <a:pt x="0" y="31"/>
                </a:lnTo>
                <a:lnTo>
                  <a:pt x="0" y="31"/>
                </a:lnTo>
                <a:lnTo>
                  <a:pt x="0" y="29"/>
                </a:lnTo>
                <a:lnTo>
                  <a:pt x="0" y="27"/>
                </a:lnTo>
                <a:lnTo>
                  <a:pt x="0" y="27"/>
                </a:lnTo>
                <a:lnTo>
                  <a:pt x="0" y="27"/>
                </a:lnTo>
                <a:lnTo>
                  <a:pt x="0" y="26"/>
                </a:lnTo>
                <a:lnTo>
                  <a:pt x="3" y="26"/>
                </a:lnTo>
                <a:lnTo>
                  <a:pt x="3" y="24"/>
                </a:lnTo>
                <a:lnTo>
                  <a:pt x="3" y="24"/>
                </a:lnTo>
                <a:lnTo>
                  <a:pt x="3" y="24"/>
                </a:lnTo>
                <a:lnTo>
                  <a:pt x="3" y="22"/>
                </a:lnTo>
                <a:lnTo>
                  <a:pt x="3" y="20"/>
                </a:lnTo>
                <a:lnTo>
                  <a:pt x="3" y="20"/>
                </a:lnTo>
                <a:lnTo>
                  <a:pt x="5" y="20"/>
                </a:lnTo>
                <a:lnTo>
                  <a:pt x="5" y="18"/>
                </a:lnTo>
                <a:lnTo>
                  <a:pt x="5" y="18"/>
                </a:lnTo>
                <a:lnTo>
                  <a:pt x="5" y="18"/>
                </a:lnTo>
                <a:lnTo>
                  <a:pt x="5" y="16"/>
                </a:lnTo>
                <a:lnTo>
                  <a:pt x="8" y="16"/>
                </a:lnTo>
                <a:lnTo>
                  <a:pt x="8" y="15"/>
                </a:lnTo>
                <a:lnTo>
                  <a:pt x="8" y="15"/>
                </a:lnTo>
                <a:lnTo>
                  <a:pt x="11" y="15"/>
                </a:lnTo>
                <a:lnTo>
                  <a:pt x="11" y="13"/>
                </a:lnTo>
                <a:lnTo>
                  <a:pt x="11" y="13"/>
                </a:lnTo>
                <a:lnTo>
                  <a:pt x="11" y="13"/>
                </a:lnTo>
                <a:lnTo>
                  <a:pt x="14" y="13"/>
                </a:lnTo>
                <a:lnTo>
                  <a:pt x="14" y="11"/>
                </a:lnTo>
                <a:lnTo>
                  <a:pt x="17" y="11"/>
                </a:lnTo>
                <a:lnTo>
                  <a:pt x="17" y="11"/>
                </a:lnTo>
                <a:lnTo>
                  <a:pt x="17" y="9"/>
                </a:lnTo>
                <a:lnTo>
                  <a:pt x="17" y="9"/>
                </a:lnTo>
                <a:lnTo>
                  <a:pt x="20" y="9"/>
                </a:lnTo>
                <a:lnTo>
                  <a:pt x="20" y="9"/>
                </a:lnTo>
                <a:lnTo>
                  <a:pt x="20" y="7"/>
                </a:lnTo>
                <a:lnTo>
                  <a:pt x="22" y="7"/>
                </a:lnTo>
                <a:lnTo>
                  <a:pt x="22" y="7"/>
                </a:lnTo>
                <a:lnTo>
                  <a:pt x="22" y="7"/>
                </a:lnTo>
                <a:lnTo>
                  <a:pt x="25" y="5"/>
                </a:lnTo>
                <a:lnTo>
                  <a:pt x="25" y="5"/>
                </a:lnTo>
                <a:lnTo>
                  <a:pt x="28" y="5"/>
                </a:lnTo>
                <a:lnTo>
                  <a:pt x="28" y="5"/>
                </a:lnTo>
                <a:lnTo>
                  <a:pt x="28" y="4"/>
                </a:lnTo>
                <a:lnTo>
                  <a:pt x="31" y="4"/>
                </a:lnTo>
                <a:lnTo>
                  <a:pt x="34" y="4"/>
                </a:lnTo>
                <a:lnTo>
                  <a:pt x="34" y="4"/>
                </a:lnTo>
                <a:lnTo>
                  <a:pt x="34" y="4"/>
                </a:lnTo>
                <a:lnTo>
                  <a:pt x="36" y="2"/>
                </a:lnTo>
                <a:lnTo>
                  <a:pt x="36" y="2"/>
                </a:lnTo>
                <a:lnTo>
                  <a:pt x="36" y="2"/>
                </a:lnTo>
                <a:lnTo>
                  <a:pt x="39" y="2"/>
                </a:lnTo>
                <a:lnTo>
                  <a:pt x="42" y="2"/>
                </a:lnTo>
                <a:lnTo>
                  <a:pt x="42" y="2"/>
                </a:lnTo>
                <a:lnTo>
                  <a:pt x="42" y="2"/>
                </a:lnTo>
                <a:lnTo>
                  <a:pt x="45" y="2"/>
                </a:lnTo>
                <a:lnTo>
                  <a:pt x="45" y="2"/>
                </a:lnTo>
                <a:lnTo>
                  <a:pt x="48" y="2"/>
                </a:lnTo>
                <a:lnTo>
                  <a:pt x="48" y="2"/>
                </a:lnTo>
                <a:lnTo>
                  <a:pt x="51" y="2"/>
                </a:lnTo>
                <a:lnTo>
                  <a:pt x="51" y="0"/>
                </a:lnTo>
                <a:lnTo>
                  <a:pt x="53" y="0"/>
                </a:lnTo>
                <a:lnTo>
                  <a:pt x="53" y="0"/>
                </a:lnTo>
                <a:lnTo>
                  <a:pt x="56" y="0"/>
                </a:lnTo>
                <a:lnTo>
                  <a:pt x="56" y="2"/>
                </a:lnTo>
                <a:lnTo>
                  <a:pt x="59" y="2"/>
                </a:lnTo>
                <a:lnTo>
                  <a:pt x="59" y="2"/>
                </a:lnTo>
                <a:lnTo>
                  <a:pt x="62" y="2"/>
                </a:lnTo>
                <a:lnTo>
                  <a:pt x="62" y="2"/>
                </a:lnTo>
                <a:lnTo>
                  <a:pt x="65" y="2"/>
                </a:lnTo>
                <a:lnTo>
                  <a:pt x="65" y="2"/>
                </a:lnTo>
                <a:lnTo>
                  <a:pt x="67" y="2"/>
                </a:lnTo>
                <a:lnTo>
                  <a:pt x="67" y="2"/>
                </a:lnTo>
                <a:lnTo>
                  <a:pt x="70" y="2"/>
                </a:lnTo>
                <a:lnTo>
                  <a:pt x="70" y="2"/>
                </a:lnTo>
                <a:lnTo>
                  <a:pt x="70" y="2"/>
                </a:lnTo>
                <a:lnTo>
                  <a:pt x="73" y="4"/>
                </a:lnTo>
                <a:lnTo>
                  <a:pt x="76" y="4"/>
                </a:lnTo>
                <a:lnTo>
                  <a:pt x="76" y="4"/>
                </a:lnTo>
                <a:lnTo>
                  <a:pt x="76" y="4"/>
                </a:lnTo>
                <a:lnTo>
                  <a:pt x="79" y="4"/>
                </a:lnTo>
                <a:lnTo>
                  <a:pt x="79" y="5"/>
                </a:lnTo>
                <a:lnTo>
                  <a:pt x="79" y="5"/>
                </a:lnTo>
                <a:lnTo>
                  <a:pt x="81" y="5"/>
                </a:lnTo>
                <a:lnTo>
                  <a:pt x="81" y="5"/>
                </a:lnTo>
                <a:lnTo>
                  <a:pt x="84" y="7"/>
                </a:lnTo>
                <a:lnTo>
                  <a:pt x="84" y="7"/>
                </a:lnTo>
                <a:lnTo>
                  <a:pt x="84" y="7"/>
                </a:lnTo>
                <a:lnTo>
                  <a:pt x="87" y="7"/>
                </a:lnTo>
                <a:lnTo>
                  <a:pt x="87" y="9"/>
                </a:lnTo>
                <a:lnTo>
                  <a:pt x="87" y="9"/>
                </a:lnTo>
                <a:lnTo>
                  <a:pt x="90" y="9"/>
                </a:lnTo>
                <a:lnTo>
                  <a:pt x="90" y="9"/>
                </a:lnTo>
                <a:lnTo>
                  <a:pt x="93" y="11"/>
                </a:lnTo>
                <a:lnTo>
                  <a:pt x="93" y="11"/>
                </a:lnTo>
                <a:lnTo>
                  <a:pt x="93" y="11"/>
                </a:lnTo>
                <a:lnTo>
                  <a:pt x="96" y="13"/>
                </a:lnTo>
                <a:lnTo>
                  <a:pt x="96" y="13"/>
                </a:lnTo>
                <a:lnTo>
                  <a:pt x="96" y="13"/>
                </a:lnTo>
                <a:lnTo>
                  <a:pt x="96" y="13"/>
                </a:lnTo>
                <a:lnTo>
                  <a:pt x="98" y="15"/>
                </a:lnTo>
                <a:lnTo>
                  <a:pt x="98" y="15"/>
                </a:lnTo>
                <a:lnTo>
                  <a:pt x="98" y="15"/>
                </a:lnTo>
                <a:lnTo>
                  <a:pt x="98" y="16"/>
                </a:lnTo>
                <a:lnTo>
                  <a:pt x="101" y="16"/>
                </a:lnTo>
                <a:lnTo>
                  <a:pt x="101" y="18"/>
                </a:lnTo>
                <a:lnTo>
                  <a:pt x="101" y="18"/>
                </a:lnTo>
                <a:lnTo>
                  <a:pt x="101" y="18"/>
                </a:lnTo>
                <a:lnTo>
                  <a:pt x="104" y="20"/>
                </a:lnTo>
                <a:lnTo>
                  <a:pt x="104" y="20"/>
                </a:lnTo>
                <a:lnTo>
                  <a:pt x="104" y="20"/>
                </a:lnTo>
                <a:lnTo>
                  <a:pt x="104" y="22"/>
                </a:lnTo>
                <a:lnTo>
                  <a:pt x="104" y="24"/>
                </a:lnTo>
                <a:lnTo>
                  <a:pt x="104" y="24"/>
                </a:lnTo>
                <a:lnTo>
                  <a:pt x="104" y="24"/>
                </a:lnTo>
                <a:lnTo>
                  <a:pt x="107" y="26"/>
                </a:lnTo>
                <a:lnTo>
                  <a:pt x="107" y="26"/>
                </a:lnTo>
                <a:lnTo>
                  <a:pt x="107" y="27"/>
                </a:lnTo>
                <a:lnTo>
                  <a:pt x="107" y="27"/>
                </a:lnTo>
                <a:lnTo>
                  <a:pt x="107" y="27"/>
                </a:lnTo>
                <a:lnTo>
                  <a:pt x="107" y="29"/>
                </a:lnTo>
                <a:lnTo>
                  <a:pt x="107" y="31"/>
                </a:lnTo>
                <a:lnTo>
                  <a:pt x="107" y="31"/>
                </a:lnTo>
                <a:lnTo>
                  <a:pt x="107" y="31"/>
                </a:lnTo>
                <a:lnTo>
                  <a:pt x="107" y="33"/>
                </a:lnTo>
                <a:lnTo>
                  <a:pt x="107" y="33"/>
                </a:lnTo>
                <a:lnTo>
                  <a:pt x="107" y="33"/>
                </a:lnTo>
                <a:lnTo>
                  <a:pt x="107" y="35"/>
                </a:lnTo>
                <a:lnTo>
                  <a:pt x="107" y="37"/>
                </a:lnTo>
                <a:lnTo>
                  <a:pt x="107" y="37"/>
                </a:lnTo>
                <a:lnTo>
                  <a:pt x="107" y="37"/>
                </a:lnTo>
                <a:lnTo>
                  <a:pt x="107" y="38"/>
                </a:lnTo>
                <a:lnTo>
                  <a:pt x="107" y="38"/>
                </a:lnTo>
                <a:lnTo>
                  <a:pt x="107" y="40"/>
                </a:lnTo>
                <a:lnTo>
                  <a:pt x="107" y="40"/>
                </a:lnTo>
                <a:lnTo>
                  <a:pt x="107" y="42"/>
                </a:lnTo>
                <a:lnTo>
                  <a:pt x="107" y="42"/>
                </a:lnTo>
                <a:lnTo>
                  <a:pt x="104" y="44"/>
                </a:lnTo>
                <a:lnTo>
                  <a:pt x="104" y="44"/>
                </a:lnTo>
                <a:lnTo>
                  <a:pt x="104" y="44"/>
                </a:lnTo>
                <a:lnTo>
                  <a:pt x="104" y="46"/>
                </a:lnTo>
                <a:lnTo>
                  <a:pt x="104" y="46"/>
                </a:lnTo>
                <a:lnTo>
                  <a:pt x="104" y="46"/>
                </a:lnTo>
                <a:lnTo>
                  <a:pt x="104" y="48"/>
                </a:lnTo>
                <a:lnTo>
                  <a:pt x="101" y="48"/>
                </a:lnTo>
                <a:lnTo>
                  <a:pt x="101" y="49"/>
                </a:lnTo>
                <a:lnTo>
                  <a:pt x="101" y="49"/>
                </a:lnTo>
                <a:lnTo>
                  <a:pt x="101" y="49"/>
                </a:lnTo>
                <a:lnTo>
                  <a:pt x="98" y="51"/>
                </a:lnTo>
                <a:lnTo>
                  <a:pt x="98" y="51"/>
                </a:lnTo>
                <a:lnTo>
                  <a:pt x="98" y="51"/>
                </a:lnTo>
                <a:lnTo>
                  <a:pt x="98" y="53"/>
                </a:lnTo>
                <a:lnTo>
                  <a:pt x="96" y="53"/>
                </a:lnTo>
                <a:lnTo>
                  <a:pt x="96" y="55"/>
                </a:lnTo>
                <a:lnTo>
                  <a:pt x="96" y="55"/>
                </a:lnTo>
                <a:lnTo>
                  <a:pt x="96" y="55"/>
                </a:lnTo>
                <a:lnTo>
                  <a:pt x="93" y="57"/>
                </a:lnTo>
                <a:lnTo>
                  <a:pt x="93" y="57"/>
                </a:lnTo>
                <a:lnTo>
                  <a:pt x="93" y="57"/>
                </a:lnTo>
                <a:lnTo>
                  <a:pt x="90" y="59"/>
                </a:lnTo>
                <a:lnTo>
                  <a:pt x="90" y="59"/>
                </a:lnTo>
                <a:lnTo>
                  <a:pt x="87" y="59"/>
                </a:lnTo>
                <a:lnTo>
                  <a:pt x="87" y="59"/>
                </a:lnTo>
                <a:lnTo>
                  <a:pt x="87" y="60"/>
                </a:lnTo>
                <a:lnTo>
                  <a:pt x="84" y="60"/>
                </a:lnTo>
                <a:lnTo>
                  <a:pt x="84" y="60"/>
                </a:lnTo>
                <a:lnTo>
                  <a:pt x="84" y="60"/>
                </a:lnTo>
                <a:lnTo>
                  <a:pt x="81" y="62"/>
                </a:lnTo>
                <a:lnTo>
                  <a:pt x="81" y="62"/>
                </a:lnTo>
                <a:lnTo>
                  <a:pt x="79" y="62"/>
                </a:lnTo>
                <a:lnTo>
                  <a:pt x="79" y="62"/>
                </a:lnTo>
                <a:lnTo>
                  <a:pt x="79" y="62"/>
                </a:lnTo>
                <a:lnTo>
                  <a:pt x="76" y="64"/>
                </a:lnTo>
                <a:lnTo>
                  <a:pt x="76" y="64"/>
                </a:lnTo>
                <a:lnTo>
                  <a:pt x="76" y="64"/>
                </a:lnTo>
                <a:lnTo>
                  <a:pt x="73" y="64"/>
                </a:lnTo>
                <a:lnTo>
                  <a:pt x="70" y="64"/>
                </a:lnTo>
                <a:lnTo>
                  <a:pt x="70" y="66"/>
                </a:lnTo>
                <a:lnTo>
                  <a:pt x="70" y="66"/>
                </a:lnTo>
                <a:lnTo>
                  <a:pt x="67" y="66"/>
                </a:lnTo>
                <a:lnTo>
                  <a:pt x="67"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42" y="66"/>
                </a:lnTo>
                <a:lnTo>
                  <a:pt x="39" y="66"/>
                </a:lnTo>
                <a:lnTo>
                  <a:pt x="36" y="66"/>
                </a:lnTo>
                <a:lnTo>
                  <a:pt x="36" y="66"/>
                </a:lnTo>
                <a:lnTo>
                  <a:pt x="36" y="64"/>
                </a:lnTo>
                <a:lnTo>
                  <a:pt x="34" y="64"/>
                </a:lnTo>
                <a:lnTo>
                  <a:pt x="34" y="64"/>
                </a:lnTo>
                <a:lnTo>
                  <a:pt x="34" y="64"/>
                </a:lnTo>
                <a:lnTo>
                  <a:pt x="31" y="64"/>
                </a:lnTo>
                <a:lnTo>
                  <a:pt x="28" y="62"/>
                </a:lnTo>
                <a:lnTo>
                  <a:pt x="28" y="62"/>
                </a:lnTo>
                <a:lnTo>
                  <a:pt x="28" y="62"/>
                </a:lnTo>
                <a:lnTo>
                  <a:pt x="25" y="62"/>
                </a:lnTo>
                <a:lnTo>
                  <a:pt x="25" y="62"/>
                </a:lnTo>
                <a:lnTo>
                  <a:pt x="22" y="60"/>
                </a:lnTo>
                <a:lnTo>
                  <a:pt x="22" y="60"/>
                </a:lnTo>
                <a:lnTo>
                  <a:pt x="22" y="60"/>
                </a:lnTo>
                <a:lnTo>
                  <a:pt x="20" y="60"/>
                </a:lnTo>
                <a:lnTo>
                  <a:pt x="20" y="59"/>
                </a:lnTo>
                <a:lnTo>
                  <a:pt x="20" y="59"/>
                </a:lnTo>
                <a:lnTo>
                  <a:pt x="17" y="59"/>
                </a:lnTo>
                <a:lnTo>
                  <a:pt x="17" y="59"/>
                </a:lnTo>
                <a:lnTo>
                  <a:pt x="17" y="57"/>
                </a:lnTo>
                <a:lnTo>
                  <a:pt x="17" y="57"/>
                </a:lnTo>
                <a:lnTo>
                  <a:pt x="14" y="57"/>
                </a:lnTo>
                <a:lnTo>
                  <a:pt x="14" y="55"/>
                </a:lnTo>
                <a:lnTo>
                  <a:pt x="11" y="55"/>
                </a:lnTo>
                <a:lnTo>
                  <a:pt x="11" y="55"/>
                </a:lnTo>
                <a:lnTo>
                  <a:pt x="11" y="53"/>
                </a:lnTo>
                <a:lnTo>
                  <a:pt x="11" y="53"/>
                </a:lnTo>
                <a:lnTo>
                  <a:pt x="8" y="51"/>
                </a:lnTo>
                <a:lnTo>
                  <a:pt x="8" y="51"/>
                </a:lnTo>
                <a:lnTo>
                  <a:pt x="8" y="51"/>
                </a:lnTo>
                <a:lnTo>
                  <a:pt x="5" y="49"/>
                </a:lnTo>
                <a:lnTo>
                  <a:pt x="5" y="49"/>
                </a:lnTo>
                <a:lnTo>
                  <a:pt x="5" y="49"/>
                </a:lnTo>
                <a:lnTo>
                  <a:pt x="5" y="48"/>
                </a:lnTo>
                <a:lnTo>
                  <a:pt x="5" y="48"/>
                </a:lnTo>
                <a:lnTo>
                  <a:pt x="3" y="46"/>
                </a:lnTo>
                <a:lnTo>
                  <a:pt x="3" y="46"/>
                </a:lnTo>
                <a:lnTo>
                  <a:pt x="3" y="46"/>
                </a:lnTo>
                <a:lnTo>
                  <a:pt x="3" y="44"/>
                </a:lnTo>
                <a:lnTo>
                  <a:pt x="3" y="44"/>
                </a:lnTo>
                <a:lnTo>
                  <a:pt x="3" y="44"/>
                </a:lnTo>
                <a:lnTo>
                  <a:pt x="3" y="42"/>
                </a:lnTo>
                <a:lnTo>
                  <a:pt x="0" y="42"/>
                </a:lnTo>
                <a:lnTo>
                  <a:pt x="0" y="40"/>
                </a:lnTo>
                <a:lnTo>
                  <a:pt x="0" y="40"/>
                </a:lnTo>
                <a:lnTo>
                  <a:pt x="0" y="38"/>
                </a:lnTo>
                <a:lnTo>
                  <a:pt x="0" y="38"/>
                </a:lnTo>
                <a:lnTo>
                  <a:pt x="0" y="37"/>
                </a:lnTo>
                <a:lnTo>
                  <a:pt x="0" y="37"/>
                </a:lnTo>
                <a:lnTo>
                  <a:pt x="0" y="37"/>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5" name="Freeform 369"/>
          <p:cNvSpPr/>
          <p:nvPr/>
        </p:nvSpPr>
        <p:spPr bwMode="auto">
          <a:xfrm>
            <a:off x="7378797" y="5057545"/>
            <a:ext cx="142767" cy="98496"/>
          </a:xfrm>
          <a:custGeom>
            <a:avLst/>
            <a:gdLst/>
            <a:ahLst/>
            <a:cxnLst>
              <a:cxn ang="0">
                <a:pos x="0" y="29"/>
              </a:cxn>
              <a:cxn ang="0">
                <a:pos x="0" y="25"/>
              </a:cxn>
              <a:cxn ang="0">
                <a:pos x="3" y="22"/>
              </a:cxn>
              <a:cxn ang="0">
                <a:pos x="5" y="18"/>
              </a:cxn>
              <a:cxn ang="0">
                <a:pos x="8" y="14"/>
              </a:cxn>
              <a:cxn ang="0">
                <a:pos x="11" y="11"/>
              </a:cxn>
              <a:cxn ang="0">
                <a:pos x="17" y="9"/>
              </a:cxn>
              <a:cxn ang="0">
                <a:pos x="22" y="5"/>
              </a:cxn>
              <a:cxn ang="0">
                <a:pos x="28" y="3"/>
              </a:cxn>
              <a:cxn ang="0">
                <a:pos x="34" y="1"/>
              </a:cxn>
              <a:cxn ang="0">
                <a:pos x="39" y="1"/>
              </a:cxn>
              <a:cxn ang="0">
                <a:pos x="48" y="0"/>
              </a:cxn>
              <a:cxn ang="0">
                <a:pos x="53" y="0"/>
              </a:cxn>
              <a:cxn ang="0">
                <a:pos x="62" y="0"/>
              </a:cxn>
              <a:cxn ang="0">
                <a:pos x="67" y="1"/>
              </a:cxn>
              <a:cxn ang="0">
                <a:pos x="73" y="3"/>
              </a:cxn>
              <a:cxn ang="0">
                <a:pos x="79" y="3"/>
              </a:cxn>
              <a:cxn ang="0">
                <a:pos x="84" y="7"/>
              </a:cxn>
              <a:cxn ang="0">
                <a:pos x="90" y="9"/>
              </a:cxn>
              <a:cxn ang="0">
                <a:pos x="96" y="12"/>
              </a:cxn>
              <a:cxn ang="0">
                <a:pos x="98" y="14"/>
              </a:cxn>
              <a:cxn ang="0">
                <a:pos x="101" y="18"/>
              </a:cxn>
              <a:cxn ang="0">
                <a:pos x="104" y="22"/>
              </a:cxn>
              <a:cxn ang="0">
                <a:pos x="107" y="25"/>
              </a:cxn>
              <a:cxn ang="0">
                <a:pos x="107" y="29"/>
              </a:cxn>
              <a:cxn ang="0">
                <a:pos x="107" y="34"/>
              </a:cxn>
              <a:cxn ang="0">
                <a:pos x="107" y="38"/>
              </a:cxn>
              <a:cxn ang="0">
                <a:pos x="104" y="42"/>
              </a:cxn>
              <a:cxn ang="0">
                <a:pos x="104" y="45"/>
              </a:cxn>
              <a:cxn ang="0">
                <a:pos x="101" y="49"/>
              </a:cxn>
              <a:cxn ang="0">
                <a:pos x="96" y="53"/>
              </a:cxn>
              <a:cxn ang="0">
                <a:pos x="93" y="56"/>
              </a:cxn>
              <a:cxn ang="0">
                <a:pos x="87" y="58"/>
              </a:cxn>
              <a:cxn ang="0">
                <a:pos x="81" y="60"/>
              </a:cxn>
              <a:cxn ang="0">
                <a:pos x="76" y="62"/>
              </a:cxn>
              <a:cxn ang="0">
                <a:pos x="70" y="64"/>
              </a:cxn>
              <a:cxn ang="0">
                <a:pos x="65" y="66"/>
              </a:cxn>
              <a:cxn ang="0">
                <a:pos x="56" y="66"/>
              </a:cxn>
              <a:cxn ang="0">
                <a:pos x="51" y="66"/>
              </a:cxn>
              <a:cxn ang="0">
                <a:pos x="42" y="66"/>
              </a:cxn>
              <a:cxn ang="0">
                <a:pos x="36" y="64"/>
              </a:cxn>
              <a:cxn ang="0">
                <a:pos x="31" y="62"/>
              </a:cxn>
              <a:cxn ang="0">
                <a:pos x="25" y="60"/>
              </a:cxn>
              <a:cxn ang="0">
                <a:pos x="20" y="58"/>
              </a:cxn>
              <a:cxn ang="0">
                <a:pos x="14" y="56"/>
              </a:cxn>
              <a:cxn ang="0">
                <a:pos x="11" y="53"/>
              </a:cxn>
              <a:cxn ang="0">
                <a:pos x="5" y="49"/>
              </a:cxn>
              <a:cxn ang="0">
                <a:pos x="3" y="45"/>
              </a:cxn>
              <a:cxn ang="0">
                <a:pos x="3" y="42"/>
              </a:cxn>
              <a:cxn ang="0">
                <a:pos x="0" y="38"/>
              </a:cxn>
              <a:cxn ang="0">
                <a:pos x="0" y="34"/>
              </a:cxn>
            </a:cxnLst>
            <a:rect l="0" t="0" r="r" b="b"/>
            <a:pathLst>
              <a:path w="107" h="66">
                <a:moveTo>
                  <a:pt x="0" y="33"/>
                </a:moveTo>
                <a:lnTo>
                  <a:pt x="0" y="31"/>
                </a:lnTo>
                <a:lnTo>
                  <a:pt x="0" y="31"/>
                </a:lnTo>
                <a:lnTo>
                  <a:pt x="0" y="29"/>
                </a:lnTo>
                <a:lnTo>
                  <a:pt x="0" y="29"/>
                </a:lnTo>
                <a:lnTo>
                  <a:pt x="0" y="29"/>
                </a:lnTo>
                <a:lnTo>
                  <a:pt x="0" y="27"/>
                </a:lnTo>
                <a:lnTo>
                  <a:pt x="0" y="25"/>
                </a:lnTo>
                <a:lnTo>
                  <a:pt x="0" y="25"/>
                </a:lnTo>
                <a:lnTo>
                  <a:pt x="0" y="25"/>
                </a:lnTo>
                <a:lnTo>
                  <a:pt x="0" y="23"/>
                </a:lnTo>
                <a:lnTo>
                  <a:pt x="3" y="23"/>
                </a:lnTo>
                <a:lnTo>
                  <a:pt x="3" y="23"/>
                </a:lnTo>
                <a:lnTo>
                  <a:pt x="3" y="22"/>
                </a:lnTo>
                <a:lnTo>
                  <a:pt x="3" y="22"/>
                </a:lnTo>
                <a:lnTo>
                  <a:pt x="3" y="20"/>
                </a:lnTo>
                <a:lnTo>
                  <a:pt x="3" y="20"/>
                </a:lnTo>
                <a:lnTo>
                  <a:pt x="3" y="20"/>
                </a:lnTo>
                <a:lnTo>
                  <a:pt x="5" y="18"/>
                </a:lnTo>
                <a:lnTo>
                  <a:pt x="5" y="18"/>
                </a:lnTo>
                <a:lnTo>
                  <a:pt x="5" y="18"/>
                </a:lnTo>
                <a:lnTo>
                  <a:pt x="5" y="16"/>
                </a:lnTo>
                <a:lnTo>
                  <a:pt x="8" y="16"/>
                </a:lnTo>
                <a:lnTo>
                  <a:pt x="8" y="14"/>
                </a:lnTo>
                <a:lnTo>
                  <a:pt x="8" y="14"/>
                </a:lnTo>
                <a:lnTo>
                  <a:pt x="8" y="14"/>
                </a:lnTo>
                <a:lnTo>
                  <a:pt x="11" y="12"/>
                </a:lnTo>
                <a:lnTo>
                  <a:pt x="11" y="12"/>
                </a:lnTo>
                <a:lnTo>
                  <a:pt x="11" y="12"/>
                </a:lnTo>
                <a:lnTo>
                  <a:pt x="11" y="11"/>
                </a:lnTo>
                <a:lnTo>
                  <a:pt x="14" y="11"/>
                </a:lnTo>
                <a:lnTo>
                  <a:pt x="14" y="9"/>
                </a:lnTo>
                <a:lnTo>
                  <a:pt x="14" y="9"/>
                </a:lnTo>
                <a:lnTo>
                  <a:pt x="17" y="9"/>
                </a:lnTo>
                <a:lnTo>
                  <a:pt x="17" y="9"/>
                </a:lnTo>
                <a:lnTo>
                  <a:pt x="20" y="7"/>
                </a:lnTo>
                <a:lnTo>
                  <a:pt x="20" y="7"/>
                </a:lnTo>
                <a:lnTo>
                  <a:pt x="20" y="7"/>
                </a:lnTo>
                <a:lnTo>
                  <a:pt x="22" y="7"/>
                </a:lnTo>
                <a:lnTo>
                  <a:pt x="22" y="5"/>
                </a:lnTo>
                <a:lnTo>
                  <a:pt x="22" y="5"/>
                </a:lnTo>
                <a:lnTo>
                  <a:pt x="25" y="5"/>
                </a:lnTo>
                <a:lnTo>
                  <a:pt x="25" y="5"/>
                </a:lnTo>
                <a:lnTo>
                  <a:pt x="28" y="3"/>
                </a:lnTo>
                <a:lnTo>
                  <a:pt x="28" y="3"/>
                </a:lnTo>
                <a:lnTo>
                  <a:pt x="28" y="3"/>
                </a:lnTo>
                <a:lnTo>
                  <a:pt x="31" y="3"/>
                </a:lnTo>
                <a:lnTo>
                  <a:pt x="31" y="3"/>
                </a:lnTo>
                <a:lnTo>
                  <a:pt x="31" y="3"/>
                </a:lnTo>
                <a:lnTo>
                  <a:pt x="34" y="1"/>
                </a:lnTo>
                <a:lnTo>
                  <a:pt x="36" y="1"/>
                </a:lnTo>
                <a:lnTo>
                  <a:pt x="36" y="1"/>
                </a:lnTo>
                <a:lnTo>
                  <a:pt x="36" y="1"/>
                </a:lnTo>
                <a:lnTo>
                  <a:pt x="39" y="1"/>
                </a:lnTo>
                <a:lnTo>
                  <a:pt x="39" y="1"/>
                </a:lnTo>
                <a:lnTo>
                  <a:pt x="42" y="1"/>
                </a:lnTo>
                <a:lnTo>
                  <a:pt x="42" y="1"/>
                </a:lnTo>
                <a:lnTo>
                  <a:pt x="45" y="0"/>
                </a:lnTo>
                <a:lnTo>
                  <a:pt x="45" y="0"/>
                </a:lnTo>
                <a:lnTo>
                  <a:pt x="48" y="0"/>
                </a:lnTo>
                <a:lnTo>
                  <a:pt x="48" y="0"/>
                </a:lnTo>
                <a:lnTo>
                  <a:pt x="51" y="0"/>
                </a:lnTo>
                <a:lnTo>
                  <a:pt x="51" y="0"/>
                </a:lnTo>
                <a:lnTo>
                  <a:pt x="53" y="0"/>
                </a:lnTo>
                <a:lnTo>
                  <a:pt x="53" y="0"/>
                </a:lnTo>
                <a:lnTo>
                  <a:pt x="56" y="0"/>
                </a:lnTo>
                <a:lnTo>
                  <a:pt x="56" y="0"/>
                </a:lnTo>
                <a:lnTo>
                  <a:pt x="59" y="0"/>
                </a:lnTo>
                <a:lnTo>
                  <a:pt x="59" y="0"/>
                </a:lnTo>
                <a:lnTo>
                  <a:pt x="62" y="0"/>
                </a:lnTo>
                <a:lnTo>
                  <a:pt x="62" y="0"/>
                </a:lnTo>
                <a:lnTo>
                  <a:pt x="65" y="1"/>
                </a:lnTo>
                <a:lnTo>
                  <a:pt x="65" y="1"/>
                </a:lnTo>
                <a:lnTo>
                  <a:pt x="65" y="1"/>
                </a:lnTo>
                <a:lnTo>
                  <a:pt x="67" y="1"/>
                </a:lnTo>
                <a:lnTo>
                  <a:pt x="70" y="1"/>
                </a:lnTo>
                <a:lnTo>
                  <a:pt x="70" y="1"/>
                </a:lnTo>
                <a:lnTo>
                  <a:pt x="70" y="1"/>
                </a:lnTo>
                <a:lnTo>
                  <a:pt x="73" y="1"/>
                </a:lnTo>
                <a:lnTo>
                  <a:pt x="73" y="3"/>
                </a:lnTo>
                <a:lnTo>
                  <a:pt x="73" y="3"/>
                </a:lnTo>
                <a:lnTo>
                  <a:pt x="76" y="3"/>
                </a:lnTo>
                <a:lnTo>
                  <a:pt x="79" y="3"/>
                </a:lnTo>
                <a:lnTo>
                  <a:pt x="79" y="3"/>
                </a:lnTo>
                <a:lnTo>
                  <a:pt x="79" y="3"/>
                </a:lnTo>
                <a:lnTo>
                  <a:pt x="81" y="5"/>
                </a:lnTo>
                <a:lnTo>
                  <a:pt x="81" y="5"/>
                </a:lnTo>
                <a:lnTo>
                  <a:pt x="84" y="5"/>
                </a:lnTo>
                <a:lnTo>
                  <a:pt x="84" y="5"/>
                </a:lnTo>
                <a:lnTo>
                  <a:pt x="84" y="7"/>
                </a:lnTo>
                <a:lnTo>
                  <a:pt x="87" y="7"/>
                </a:lnTo>
                <a:lnTo>
                  <a:pt x="87" y="7"/>
                </a:lnTo>
                <a:lnTo>
                  <a:pt x="87" y="7"/>
                </a:lnTo>
                <a:lnTo>
                  <a:pt x="90" y="9"/>
                </a:lnTo>
                <a:lnTo>
                  <a:pt x="90" y="9"/>
                </a:lnTo>
                <a:lnTo>
                  <a:pt x="93" y="9"/>
                </a:lnTo>
                <a:lnTo>
                  <a:pt x="93" y="9"/>
                </a:lnTo>
                <a:lnTo>
                  <a:pt x="93" y="11"/>
                </a:lnTo>
                <a:lnTo>
                  <a:pt x="93" y="11"/>
                </a:lnTo>
                <a:lnTo>
                  <a:pt x="96" y="12"/>
                </a:lnTo>
                <a:lnTo>
                  <a:pt x="96" y="12"/>
                </a:lnTo>
                <a:lnTo>
                  <a:pt x="96" y="12"/>
                </a:lnTo>
                <a:lnTo>
                  <a:pt x="98" y="14"/>
                </a:lnTo>
                <a:lnTo>
                  <a:pt x="98" y="14"/>
                </a:lnTo>
                <a:lnTo>
                  <a:pt x="98" y="14"/>
                </a:lnTo>
                <a:lnTo>
                  <a:pt x="98" y="16"/>
                </a:lnTo>
                <a:lnTo>
                  <a:pt x="101" y="16"/>
                </a:lnTo>
                <a:lnTo>
                  <a:pt x="101" y="18"/>
                </a:lnTo>
                <a:lnTo>
                  <a:pt x="101" y="18"/>
                </a:lnTo>
                <a:lnTo>
                  <a:pt x="101" y="18"/>
                </a:lnTo>
                <a:lnTo>
                  <a:pt x="101" y="20"/>
                </a:lnTo>
                <a:lnTo>
                  <a:pt x="104" y="20"/>
                </a:lnTo>
                <a:lnTo>
                  <a:pt x="104" y="20"/>
                </a:lnTo>
                <a:lnTo>
                  <a:pt x="104" y="22"/>
                </a:lnTo>
                <a:lnTo>
                  <a:pt x="104" y="22"/>
                </a:lnTo>
                <a:lnTo>
                  <a:pt x="104" y="23"/>
                </a:lnTo>
                <a:lnTo>
                  <a:pt x="104" y="23"/>
                </a:lnTo>
                <a:lnTo>
                  <a:pt x="104" y="23"/>
                </a:lnTo>
                <a:lnTo>
                  <a:pt x="107" y="25"/>
                </a:lnTo>
                <a:lnTo>
                  <a:pt x="107" y="25"/>
                </a:lnTo>
                <a:lnTo>
                  <a:pt x="107" y="25"/>
                </a:lnTo>
                <a:lnTo>
                  <a:pt x="107" y="27"/>
                </a:lnTo>
                <a:lnTo>
                  <a:pt x="107" y="29"/>
                </a:lnTo>
                <a:lnTo>
                  <a:pt x="107" y="29"/>
                </a:lnTo>
                <a:lnTo>
                  <a:pt x="107" y="29"/>
                </a:lnTo>
                <a:lnTo>
                  <a:pt x="107" y="31"/>
                </a:lnTo>
                <a:lnTo>
                  <a:pt x="107" y="31"/>
                </a:lnTo>
                <a:lnTo>
                  <a:pt x="107" y="33"/>
                </a:lnTo>
                <a:lnTo>
                  <a:pt x="107" y="33"/>
                </a:lnTo>
                <a:lnTo>
                  <a:pt x="107" y="34"/>
                </a:lnTo>
                <a:lnTo>
                  <a:pt x="107" y="34"/>
                </a:lnTo>
                <a:lnTo>
                  <a:pt x="107" y="36"/>
                </a:lnTo>
                <a:lnTo>
                  <a:pt x="107" y="36"/>
                </a:lnTo>
                <a:lnTo>
                  <a:pt x="107" y="38"/>
                </a:lnTo>
                <a:lnTo>
                  <a:pt x="107" y="38"/>
                </a:lnTo>
                <a:lnTo>
                  <a:pt x="107" y="40"/>
                </a:lnTo>
                <a:lnTo>
                  <a:pt x="107" y="40"/>
                </a:lnTo>
                <a:lnTo>
                  <a:pt x="107" y="40"/>
                </a:lnTo>
                <a:lnTo>
                  <a:pt x="104" y="42"/>
                </a:lnTo>
                <a:lnTo>
                  <a:pt x="104" y="42"/>
                </a:lnTo>
                <a:lnTo>
                  <a:pt x="104" y="42"/>
                </a:lnTo>
                <a:lnTo>
                  <a:pt x="104" y="44"/>
                </a:lnTo>
                <a:lnTo>
                  <a:pt x="104" y="44"/>
                </a:lnTo>
                <a:lnTo>
                  <a:pt x="104" y="45"/>
                </a:lnTo>
                <a:lnTo>
                  <a:pt x="104" y="45"/>
                </a:lnTo>
                <a:lnTo>
                  <a:pt x="101" y="47"/>
                </a:lnTo>
                <a:lnTo>
                  <a:pt x="101" y="47"/>
                </a:lnTo>
                <a:lnTo>
                  <a:pt x="101" y="49"/>
                </a:lnTo>
                <a:lnTo>
                  <a:pt x="101" y="49"/>
                </a:lnTo>
                <a:lnTo>
                  <a:pt x="101" y="49"/>
                </a:lnTo>
                <a:lnTo>
                  <a:pt x="98" y="51"/>
                </a:lnTo>
                <a:lnTo>
                  <a:pt x="98" y="51"/>
                </a:lnTo>
                <a:lnTo>
                  <a:pt x="98" y="51"/>
                </a:lnTo>
                <a:lnTo>
                  <a:pt x="98" y="53"/>
                </a:lnTo>
                <a:lnTo>
                  <a:pt x="96" y="53"/>
                </a:lnTo>
                <a:lnTo>
                  <a:pt x="96" y="53"/>
                </a:lnTo>
                <a:lnTo>
                  <a:pt x="96" y="53"/>
                </a:lnTo>
                <a:lnTo>
                  <a:pt x="93" y="55"/>
                </a:lnTo>
                <a:lnTo>
                  <a:pt x="93" y="55"/>
                </a:lnTo>
                <a:lnTo>
                  <a:pt x="93" y="56"/>
                </a:lnTo>
                <a:lnTo>
                  <a:pt x="93" y="56"/>
                </a:lnTo>
                <a:lnTo>
                  <a:pt x="90" y="56"/>
                </a:lnTo>
                <a:lnTo>
                  <a:pt x="90" y="58"/>
                </a:lnTo>
                <a:lnTo>
                  <a:pt x="87" y="58"/>
                </a:lnTo>
                <a:lnTo>
                  <a:pt x="87" y="58"/>
                </a:lnTo>
                <a:lnTo>
                  <a:pt x="87" y="58"/>
                </a:lnTo>
                <a:lnTo>
                  <a:pt x="84" y="60"/>
                </a:lnTo>
                <a:lnTo>
                  <a:pt x="84" y="60"/>
                </a:lnTo>
                <a:lnTo>
                  <a:pt x="84" y="60"/>
                </a:lnTo>
                <a:lnTo>
                  <a:pt x="81" y="60"/>
                </a:lnTo>
                <a:lnTo>
                  <a:pt x="81" y="62"/>
                </a:lnTo>
                <a:lnTo>
                  <a:pt x="79" y="62"/>
                </a:lnTo>
                <a:lnTo>
                  <a:pt x="79" y="62"/>
                </a:lnTo>
                <a:lnTo>
                  <a:pt x="79" y="62"/>
                </a:lnTo>
                <a:lnTo>
                  <a:pt x="76" y="62"/>
                </a:lnTo>
                <a:lnTo>
                  <a:pt x="73" y="64"/>
                </a:lnTo>
                <a:lnTo>
                  <a:pt x="73" y="64"/>
                </a:lnTo>
                <a:lnTo>
                  <a:pt x="73" y="64"/>
                </a:lnTo>
                <a:lnTo>
                  <a:pt x="70" y="64"/>
                </a:lnTo>
                <a:lnTo>
                  <a:pt x="70" y="64"/>
                </a:lnTo>
                <a:lnTo>
                  <a:pt x="70" y="64"/>
                </a:lnTo>
                <a:lnTo>
                  <a:pt x="67" y="64"/>
                </a:lnTo>
                <a:lnTo>
                  <a:pt x="65" y="66"/>
                </a:lnTo>
                <a:lnTo>
                  <a:pt x="65" y="66"/>
                </a:lnTo>
                <a:lnTo>
                  <a:pt x="65" y="66"/>
                </a:lnTo>
                <a:lnTo>
                  <a:pt x="62" y="66"/>
                </a:lnTo>
                <a:lnTo>
                  <a:pt x="62" y="66"/>
                </a:lnTo>
                <a:lnTo>
                  <a:pt x="59" y="66"/>
                </a:lnTo>
                <a:lnTo>
                  <a:pt x="59" y="66"/>
                </a:lnTo>
                <a:lnTo>
                  <a:pt x="56" y="66"/>
                </a:lnTo>
                <a:lnTo>
                  <a:pt x="56" y="66"/>
                </a:lnTo>
                <a:lnTo>
                  <a:pt x="53" y="66"/>
                </a:lnTo>
                <a:lnTo>
                  <a:pt x="53" y="66"/>
                </a:lnTo>
                <a:lnTo>
                  <a:pt x="51" y="66"/>
                </a:lnTo>
                <a:lnTo>
                  <a:pt x="51" y="66"/>
                </a:lnTo>
                <a:lnTo>
                  <a:pt x="48" y="66"/>
                </a:lnTo>
                <a:lnTo>
                  <a:pt x="48" y="66"/>
                </a:lnTo>
                <a:lnTo>
                  <a:pt x="45" y="66"/>
                </a:lnTo>
                <a:lnTo>
                  <a:pt x="45" y="66"/>
                </a:lnTo>
                <a:lnTo>
                  <a:pt x="42" y="66"/>
                </a:lnTo>
                <a:lnTo>
                  <a:pt x="42" y="66"/>
                </a:lnTo>
                <a:lnTo>
                  <a:pt x="39" y="66"/>
                </a:lnTo>
                <a:lnTo>
                  <a:pt x="39" y="64"/>
                </a:lnTo>
                <a:lnTo>
                  <a:pt x="36" y="64"/>
                </a:lnTo>
                <a:lnTo>
                  <a:pt x="36" y="64"/>
                </a:lnTo>
                <a:lnTo>
                  <a:pt x="36" y="64"/>
                </a:lnTo>
                <a:lnTo>
                  <a:pt x="34" y="64"/>
                </a:lnTo>
                <a:lnTo>
                  <a:pt x="31" y="64"/>
                </a:lnTo>
                <a:lnTo>
                  <a:pt x="31" y="64"/>
                </a:lnTo>
                <a:lnTo>
                  <a:pt x="31" y="62"/>
                </a:lnTo>
                <a:lnTo>
                  <a:pt x="28" y="62"/>
                </a:lnTo>
                <a:lnTo>
                  <a:pt x="28" y="62"/>
                </a:lnTo>
                <a:lnTo>
                  <a:pt x="28" y="62"/>
                </a:lnTo>
                <a:lnTo>
                  <a:pt x="25" y="62"/>
                </a:lnTo>
                <a:lnTo>
                  <a:pt x="25" y="60"/>
                </a:lnTo>
                <a:lnTo>
                  <a:pt x="22" y="60"/>
                </a:lnTo>
                <a:lnTo>
                  <a:pt x="22" y="60"/>
                </a:lnTo>
                <a:lnTo>
                  <a:pt x="22" y="60"/>
                </a:lnTo>
                <a:lnTo>
                  <a:pt x="20" y="58"/>
                </a:lnTo>
                <a:lnTo>
                  <a:pt x="20" y="58"/>
                </a:lnTo>
                <a:lnTo>
                  <a:pt x="20" y="58"/>
                </a:lnTo>
                <a:lnTo>
                  <a:pt x="17" y="58"/>
                </a:lnTo>
                <a:lnTo>
                  <a:pt x="17" y="56"/>
                </a:lnTo>
                <a:lnTo>
                  <a:pt x="14" y="56"/>
                </a:lnTo>
                <a:lnTo>
                  <a:pt x="14" y="56"/>
                </a:lnTo>
                <a:lnTo>
                  <a:pt x="14" y="55"/>
                </a:lnTo>
                <a:lnTo>
                  <a:pt x="14" y="55"/>
                </a:lnTo>
                <a:lnTo>
                  <a:pt x="11" y="53"/>
                </a:lnTo>
                <a:lnTo>
                  <a:pt x="11" y="53"/>
                </a:lnTo>
                <a:lnTo>
                  <a:pt x="11" y="53"/>
                </a:lnTo>
                <a:lnTo>
                  <a:pt x="8" y="53"/>
                </a:lnTo>
                <a:lnTo>
                  <a:pt x="8" y="51"/>
                </a:lnTo>
                <a:lnTo>
                  <a:pt x="8" y="51"/>
                </a:lnTo>
                <a:lnTo>
                  <a:pt x="8" y="51"/>
                </a:lnTo>
                <a:lnTo>
                  <a:pt x="5" y="49"/>
                </a:lnTo>
                <a:lnTo>
                  <a:pt x="5" y="49"/>
                </a:lnTo>
                <a:lnTo>
                  <a:pt x="5" y="49"/>
                </a:lnTo>
                <a:lnTo>
                  <a:pt x="5" y="47"/>
                </a:lnTo>
                <a:lnTo>
                  <a:pt x="3" y="47"/>
                </a:lnTo>
                <a:lnTo>
                  <a:pt x="3" y="45"/>
                </a:lnTo>
                <a:lnTo>
                  <a:pt x="3" y="45"/>
                </a:lnTo>
                <a:lnTo>
                  <a:pt x="3" y="44"/>
                </a:lnTo>
                <a:lnTo>
                  <a:pt x="3" y="44"/>
                </a:lnTo>
                <a:lnTo>
                  <a:pt x="3" y="42"/>
                </a:lnTo>
                <a:lnTo>
                  <a:pt x="3" y="42"/>
                </a:lnTo>
                <a:lnTo>
                  <a:pt x="0" y="42"/>
                </a:lnTo>
                <a:lnTo>
                  <a:pt x="0" y="40"/>
                </a:lnTo>
                <a:lnTo>
                  <a:pt x="0" y="40"/>
                </a:lnTo>
                <a:lnTo>
                  <a:pt x="0" y="40"/>
                </a:lnTo>
                <a:lnTo>
                  <a:pt x="0" y="38"/>
                </a:lnTo>
                <a:lnTo>
                  <a:pt x="0" y="38"/>
                </a:lnTo>
                <a:lnTo>
                  <a:pt x="0" y="36"/>
                </a:lnTo>
                <a:lnTo>
                  <a:pt x="0" y="36"/>
                </a:lnTo>
                <a:lnTo>
                  <a:pt x="0" y="34"/>
                </a:lnTo>
                <a:lnTo>
                  <a:pt x="0" y="34"/>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6" name="Freeform 370"/>
          <p:cNvSpPr/>
          <p:nvPr/>
        </p:nvSpPr>
        <p:spPr bwMode="auto">
          <a:xfrm>
            <a:off x="8340808" y="5960429"/>
            <a:ext cx="146770" cy="105958"/>
          </a:xfrm>
          <a:custGeom>
            <a:avLst/>
            <a:gdLst/>
            <a:ahLst/>
            <a:cxnLst>
              <a:cxn ang="0">
                <a:pos x="0" y="33"/>
              </a:cxn>
              <a:cxn ang="0">
                <a:pos x="3" y="27"/>
              </a:cxn>
              <a:cxn ang="0">
                <a:pos x="6" y="23"/>
              </a:cxn>
              <a:cxn ang="0">
                <a:pos x="9" y="18"/>
              </a:cxn>
              <a:cxn ang="0">
                <a:pos x="11" y="16"/>
              </a:cxn>
              <a:cxn ang="0">
                <a:pos x="14" y="12"/>
              </a:cxn>
              <a:cxn ang="0">
                <a:pos x="20" y="9"/>
              </a:cxn>
              <a:cxn ang="0">
                <a:pos x="25" y="7"/>
              </a:cxn>
              <a:cxn ang="0">
                <a:pos x="28" y="5"/>
              </a:cxn>
              <a:cxn ang="0">
                <a:pos x="37" y="3"/>
              </a:cxn>
              <a:cxn ang="0">
                <a:pos x="42" y="1"/>
              </a:cxn>
              <a:cxn ang="0">
                <a:pos x="51" y="0"/>
              </a:cxn>
              <a:cxn ang="0">
                <a:pos x="56" y="0"/>
              </a:cxn>
              <a:cxn ang="0">
                <a:pos x="62" y="1"/>
              </a:cxn>
              <a:cxn ang="0">
                <a:pos x="70" y="1"/>
              </a:cxn>
              <a:cxn ang="0">
                <a:pos x="76" y="3"/>
              </a:cxn>
              <a:cxn ang="0">
                <a:pos x="82" y="5"/>
              </a:cxn>
              <a:cxn ang="0">
                <a:pos x="87" y="7"/>
              </a:cxn>
              <a:cxn ang="0">
                <a:pos x="93" y="11"/>
              </a:cxn>
              <a:cxn ang="0">
                <a:pos x="96" y="12"/>
              </a:cxn>
              <a:cxn ang="0">
                <a:pos x="101" y="16"/>
              </a:cxn>
              <a:cxn ang="0">
                <a:pos x="104" y="20"/>
              </a:cxn>
              <a:cxn ang="0">
                <a:pos x="107" y="23"/>
              </a:cxn>
              <a:cxn ang="0">
                <a:pos x="110" y="29"/>
              </a:cxn>
              <a:cxn ang="0">
                <a:pos x="110" y="33"/>
              </a:cxn>
              <a:cxn ang="0">
                <a:pos x="110" y="36"/>
              </a:cxn>
              <a:cxn ang="0">
                <a:pos x="110" y="42"/>
              </a:cxn>
              <a:cxn ang="0">
                <a:pos x="107" y="45"/>
              </a:cxn>
              <a:cxn ang="0">
                <a:pos x="104" y="49"/>
              </a:cxn>
              <a:cxn ang="0">
                <a:pos x="101" y="53"/>
              </a:cxn>
              <a:cxn ang="0">
                <a:pos x="99" y="56"/>
              </a:cxn>
              <a:cxn ang="0">
                <a:pos x="93" y="60"/>
              </a:cxn>
              <a:cxn ang="0">
                <a:pos x="90" y="62"/>
              </a:cxn>
              <a:cxn ang="0">
                <a:pos x="85" y="66"/>
              </a:cxn>
              <a:cxn ang="0">
                <a:pos x="79" y="67"/>
              </a:cxn>
              <a:cxn ang="0">
                <a:pos x="70" y="69"/>
              </a:cxn>
              <a:cxn ang="0">
                <a:pos x="68" y="69"/>
              </a:cxn>
              <a:cxn ang="0">
                <a:pos x="59" y="71"/>
              </a:cxn>
              <a:cxn ang="0">
                <a:pos x="51" y="71"/>
              </a:cxn>
              <a:cxn ang="0">
                <a:pos x="45" y="69"/>
              </a:cxn>
              <a:cxn ang="0">
                <a:pos x="40" y="69"/>
              </a:cxn>
              <a:cxn ang="0">
                <a:pos x="34" y="67"/>
              </a:cxn>
              <a:cxn ang="0">
                <a:pos x="25" y="66"/>
              </a:cxn>
              <a:cxn ang="0">
                <a:pos x="20" y="62"/>
              </a:cxn>
              <a:cxn ang="0">
                <a:pos x="17" y="60"/>
              </a:cxn>
              <a:cxn ang="0">
                <a:pos x="11" y="56"/>
              </a:cxn>
              <a:cxn ang="0">
                <a:pos x="9" y="53"/>
              </a:cxn>
              <a:cxn ang="0">
                <a:pos x="6" y="49"/>
              </a:cxn>
              <a:cxn ang="0">
                <a:pos x="3" y="45"/>
              </a:cxn>
              <a:cxn ang="0">
                <a:pos x="3" y="42"/>
              </a:cxn>
              <a:cxn ang="0">
                <a:pos x="0" y="36"/>
              </a:cxn>
            </a:cxnLst>
            <a:rect l="0" t="0" r="r" b="b"/>
            <a:pathLst>
              <a:path w="110" h="71">
                <a:moveTo>
                  <a:pt x="0" y="34"/>
                </a:moveTo>
                <a:lnTo>
                  <a:pt x="0" y="34"/>
                </a:lnTo>
                <a:lnTo>
                  <a:pt x="0" y="33"/>
                </a:lnTo>
                <a:lnTo>
                  <a:pt x="0" y="33"/>
                </a:lnTo>
                <a:lnTo>
                  <a:pt x="0" y="33"/>
                </a:lnTo>
                <a:lnTo>
                  <a:pt x="0" y="31"/>
                </a:lnTo>
                <a:lnTo>
                  <a:pt x="3" y="29"/>
                </a:lnTo>
                <a:lnTo>
                  <a:pt x="3" y="29"/>
                </a:lnTo>
                <a:lnTo>
                  <a:pt x="3" y="29"/>
                </a:lnTo>
                <a:lnTo>
                  <a:pt x="3" y="27"/>
                </a:lnTo>
                <a:lnTo>
                  <a:pt x="3" y="25"/>
                </a:lnTo>
                <a:lnTo>
                  <a:pt x="3" y="25"/>
                </a:lnTo>
                <a:lnTo>
                  <a:pt x="3" y="25"/>
                </a:lnTo>
                <a:lnTo>
                  <a:pt x="3" y="23"/>
                </a:lnTo>
                <a:lnTo>
                  <a:pt x="6" y="23"/>
                </a:lnTo>
                <a:lnTo>
                  <a:pt x="6" y="22"/>
                </a:lnTo>
                <a:lnTo>
                  <a:pt x="6" y="22"/>
                </a:lnTo>
                <a:lnTo>
                  <a:pt x="6" y="20"/>
                </a:lnTo>
                <a:lnTo>
                  <a:pt x="6" y="20"/>
                </a:lnTo>
                <a:lnTo>
                  <a:pt x="9" y="18"/>
                </a:lnTo>
                <a:lnTo>
                  <a:pt x="9" y="18"/>
                </a:lnTo>
                <a:lnTo>
                  <a:pt x="9" y="18"/>
                </a:lnTo>
                <a:lnTo>
                  <a:pt x="9" y="16"/>
                </a:lnTo>
                <a:lnTo>
                  <a:pt x="11" y="16"/>
                </a:lnTo>
                <a:lnTo>
                  <a:pt x="11" y="16"/>
                </a:lnTo>
                <a:lnTo>
                  <a:pt x="11" y="14"/>
                </a:lnTo>
                <a:lnTo>
                  <a:pt x="11" y="14"/>
                </a:lnTo>
                <a:lnTo>
                  <a:pt x="14" y="12"/>
                </a:lnTo>
                <a:lnTo>
                  <a:pt x="14" y="12"/>
                </a:lnTo>
                <a:lnTo>
                  <a:pt x="14" y="12"/>
                </a:lnTo>
                <a:lnTo>
                  <a:pt x="17" y="11"/>
                </a:lnTo>
                <a:lnTo>
                  <a:pt x="17" y="11"/>
                </a:lnTo>
                <a:lnTo>
                  <a:pt x="17" y="11"/>
                </a:lnTo>
                <a:lnTo>
                  <a:pt x="17" y="11"/>
                </a:lnTo>
                <a:lnTo>
                  <a:pt x="20" y="9"/>
                </a:lnTo>
                <a:lnTo>
                  <a:pt x="20" y="9"/>
                </a:lnTo>
                <a:lnTo>
                  <a:pt x="20" y="9"/>
                </a:lnTo>
                <a:lnTo>
                  <a:pt x="23" y="7"/>
                </a:lnTo>
                <a:lnTo>
                  <a:pt x="23" y="7"/>
                </a:lnTo>
                <a:lnTo>
                  <a:pt x="25" y="7"/>
                </a:lnTo>
                <a:lnTo>
                  <a:pt x="25" y="7"/>
                </a:lnTo>
                <a:lnTo>
                  <a:pt x="25" y="5"/>
                </a:lnTo>
                <a:lnTo>
                  <a:pt x="28" y="5"/>
                </a:lnTo>
                <a:lnTo>
                  <a:pt x="28" y="5"/>
                </a:lnTo>
                <a:lnTo>
                  <a:pt x="28" y="5"/>
                </a:lnTo>
                <a:lnTo>
                  <a:pt x="31" y="3"/>
                </a:lnTo>
                <a:lnTo>
                  <a:pt x="34" y="3"/>
                </a:lnTo>
                <a:lnTo>
                  <a:pt x="34" y="3"/>
                </a:lnTo>
                <a:lnTo>
                  <a:pt x="34" y="3"/>
                </a:lnTo>
                <a:lnTo>
                  <a:pt x="37" y="3"/>
                </a:lnTo>
                <a:lnTo>
                  <a:pt x="37" y="1"/>
                </a:lnTo>
                <a:lnTo>
                  <a:pt x="40" y="1"/>
                </a:lnTo>
                <a:lnTo>
                  <a:pt x="40" y="1"/>
                </a:lnTo>
                <a:lnTo>
                  <a:pt x="42" y="1"/>
                </a:lnTo>
                <a:lnTo>
                  <a:pt x="42" y="1"/>
                </a:lnTo>
                <a:lnTo>
                  <a:pt x="45" y="1"/>
                </a:lnTo>
                <a:lnTo>
                  <a:pt x="45" y="1"/>
                </a:lnTo>
                <a:lnTo>
                  <a:pt x="45" y="1"/>
                </a:lnTo>
                <a:lnTo>
                  <a:pt x="48" y="1"/>
                </a:lnTo>
                <a:lnTo>
                  <a:pt x="51" y="0"/>
                </a:lnTo>
                <a:lnTo>
                  <a:pt x="51" y="0"/>
                </a:lnTo>
                <a:lnTo>
                  <a:pt x="51" y="0"/>
                </a:lnTo>
                <a:lnTo>
                  <a:pt x="54" y="0"/>
                </a:lnTo>
                <a:lnTo>
                  <a:pt x="56" y="0"/>
                </a:lnTo>
                <a:lnTo>
                  <a:pt x="56" y="0"/>
                </a:lnTo>
                <a:lnTo>
                  <a:pt x="56" y="0"/>
                </a:lnTo>
                <a:lnTo>
                  <a:pt x="59" y="0"/>
                </a:lnTo>
                <a:lnTo>
                  <a:pt x="62" y="0"/>
                </a:lnTo>
                <a:lnTo>
                  <a:pt x="62" y="0"/>
                </a:lnTo>
                <a:lnTo>
                  <a:pt x="62" y="1"/>
                </a:lnTo>
                <a:lnTo>
                  <a:pt x="65" y="1"/>
                </a:lnTo>
                <a:lnTo>
                  <a:pt x="68" y="1"/>
                </a:lnTo>
                <a:lnTo>
                  <a:pt x="68" y="1"/>
                </a:lnTo>
                <a:lnTo>
                  <a:pt x="68" y="1"/>
                </a:lnTo>
                <a:lnTo>
                  <a:pt x="70" y="1"/>
                </a:lnTo>
                <a:lnTo>
                  <a:pt x="70" y="1"/>
                </a:lnTo>
                <a:lnTo>
                  <a:pt x="70" y="1"/>
                </a:lnTo>
                <a:lnTo>
                  <a:pt x="73" y="1"/>
                </a:lnTo>
                <a:lnTo>
                  <a:pt x="76" y="3"/>
                </a:lnTo>
                <a:lnTo>
                  <a:pt x="76" y="3"/>
                </a:lnTo>
                <a:lnTo>
                  <a:pt x="76" y="3"/>
                </a:lnTo>
                <a:lnTo>
                  <a:pt x="79" y="3"/>
                </a:lnTo>
                <a:lnTo>
                  <a:pt x="79" y="3"/>
                </a:lnTo>
                <a:lnTo>
                  <a:pt x="82" y="5"/>
                </a:lnTo>
                <a:lnTo>
                  <a:pt x="82" y="5"/>
                </a:lnTo>
                <a:lnTo>
                  <a:pt x="82" y="5"/>
                </a:lnTo>
                <a:lnTo>
                  <a:pt x="85" y="5"/>
                </a:lnTo>
                <a:lnTo>
                  <a:pt x="85" y="7"/>
                </a:lnTo>
                <a:lnTo>
                  <a:pt x="85" y="7"/>
                </a:lnTo>
                <a:lnTo>
                  <a:pt x="87" y="7"/>
                </a:lnTo>
                <a:lnTo>
                  <a:pt x="87" y="7"/>
                </a:lnTo>
                <a:lnTo>
                  <a:pt x="90" y="9"/>
                </a:lnTo>
                <a:lnTo>
                  <a:pt x="90" y="9"/>
                </a:lnTo>
                <a:lnTo>
                  <a:pt x="90" y="9"/>
                </a:lnTo>
                <a:lnTo>
                  <a:pt x="93" y="11"/>
                </a:lnTo>
                <a:lnTo>
                  <a:pt x="93" y="11"/>
                </a:lnTo>
                <a:lnTo>
                  <a:pt x="93" y="11"/>
                </a:lnTo>
                <a:lnTo>
                  <a:pt x="96" y="11"/>
                </a:lnTo>
                <a:lnTo>
                  <a:pt x="96" y="12"/>
                </a:lnTo>
                <a:lnTo>
                  <a:pt x="96" y="12"/>
                </a:lnTo>
                <a:lnTo>
                  <a:pt x="96" y="12"/>
                </a:lnTo>
                <a:lnTo>
                  <a:pt x="99" y="14"/>
                </a:lnTo>
                <a:lnTo>
                  <a:pt x="99" y="14"/>
                </a:lnTo>
                <a:lnTo>
                  <a:pt x="101" y="16"/>
                </a:lnTo>
                <a:lnTo>
                  <a:pt x="101" y="16"/>
                </a:lnTo>
                <a:lnTo>
                  <a:pt x="101" y="16"/>
                </a:lnTo>
                <a:lnTo>
                  <a:pt x="101" y="18"/>
                </a:lnTo>
                <a:lnTo>
                  <a:pt x="104" y="18"/>
                </a:lnTo>
                <a:lnTo>
                  <a:pt x="104" y="18"/>
                </a:lnTo>
                <a:lnTo>
                  <a:pt x="104" y="20"/>
                </a:lnTo>
                <a:lnTo>
                  <a:pt x="104" y="20"/>
                </a:lnTo>
                <a:lnTo>
                  <a:pt x="104" y="22"/>
                </a:lnTo>
                <a:lnTo>
                  <a:pt x="104" y="22"/>
                </a:lnTo>
                <a:lnTo>
                  <a:pt x="107" y="23"/>
                </a:lnTo>
                <a:lnTo>
                  <a:pt x="107" y="23"/>
                </a:lnTo>
                <a:lnTo>
                  <a:pt x="107" y="25"/>
                </a:lnTo>
                <a:lnTo>
                  <a:pt x="107" y="25"/>
                </a:lnTo>
                <a:lnTo>
                  <a:pt x="107" y="25"/>
                </a:lnTo>
                <a:lnTo>
                  <a:pt x="107" y="27"/>
                </a:lnTo>
                <a:lnTo>
                  <a:pt x="110" y="29"/>
                </a:lnTo>
                <a:lnTo>
                  <a:pt x="110" y="29"/>
                </a:lnTo>
                <a:lnTo>
                  <a:pt x="110" y="29"/>
                </a:lnTo>
                <a:lnTo>
                  <a:pt x="110" y="31"/>
                </a:lnTo>
                <a:lnTo>
                  <a:pt x="110" y="33"/>
                </a:lnTo>
                <a:lnTo>
                  <a:pt x="110" y="33"/>
                </a:lnTo>
                <a:lnTo>
                  <a:pt x="110" y="33"/>
                </a:lnTo>
                <a:lnTo>
                  <a:pt x="110" y="34"/>
                </a:lnTo>
                <a:lnTo>
                  <a:pt x="110" y="34"/>
                </a:lnTo>
                <a:lnTo>
                  <a:pt x="110" y="34"/>
                </a:lnTo>
                <a:lnTo>
                  <a:pt x="110" y="36"/>
                </a:lnTo>
                <a:lnTo>
                  <a:pt x="110" y="38"/>
                </a:lnTo>
                <a:lnTo>
                  <a:pt x="110" y="38"/>
                </a:lnTo>
                <a:lnTo>
                  <a:pt x="110" y="38"/>
                </a:lnTo>
                <a:lnTo>
                  <a:pt x="110" y="40"/>
                </a:lnTo>
                <a:lnTo>
                  <a:pt x="110" y="42"/>
                </a:lnTo>
                <a:lnTo>
                  <a:pt x="110" y="42"/>
                </a:lnTo>
                <a:lnTo>
                  <a:pt x="110" y="42"/>
                </a:lnTo>
                <a:lnTo>
                  <a:pt x="107" y="44"/>
                </a:lnTo>
                <a:lnTo>
                  <a:pt x="107" y="45"/>
                </a:lnTo>
                <a:lnTo>
                  <a:pt x="107" y="45"/>
                </a:lnTo>
                <a:lnTo>
                  <a:pt x="107" y="45"/>
                </a:lnTo>
                <a:lnTo>
                  <a:pt x="107" y="47"/>
                </a:lnTo>
                <a:lnTo>
                  <a:pt x="107" y="47"/>
                </a:lnTo>
                <a:lnTo>
                  <a:pt x="104" y="49"/>
                </a:lnTo>
                <a:lnTo>
                  <a:pt x="104" y="49"/>
                </a:lnTo>
                <a:lnTo>
                  <a:pt x="104" y="51"/>
                </a:lnTo>
                <a:lnTo>
                  <a:pt x="104" y="51"/>
                </a:lnTo>
                <a:lnTo>
                  <a:pt x="104" y="53"/>
                </a:lnTo>
                <a:lnTo>
                  <a:pt x="104" y="53"/>
                </a:lnTo>
                <a:lnTo>
                  <a:pt x="101" y="53"/>
                </a:lnTo>
                <a:lnTo>
                  <a:pt x="101" y="55"/>
                </a:lnTo>
                <a:lnTo>
                  <a:pt x="101" y="55"/>
                </a:lnTo>
                <a:lnTo>
                  <a:pt x="101" y="55"/>
                </a:lnTo>
                <a:lnTo>
                  <a:pt x="99" y="56"/>
                </a:lnTo>
                <a:lnTo>
                  <a:pt x="99" y="56"/>
                </a:lnTo>
                <a:lnTo>
                  <a:pt x="96" y="58"/>
                </a:lnTo>
                <a:lnTo>
                  <a:pt x="96" y="58"/>
                </a:lnTo>
                <a:lnTo>
                  <a:pt x="96" y="58"/>
                </a:lnTo>
                <a:lnTo>
                  <a:pt x="96" y="60"/>
                </a:lnTo>
                <a:lnTo>
                  <a:pt x="93" y="60"/>
                </a:lnTo>
                <a:lnTo>
                  <a:pt x="93" y="60"/>
                </a:lnTo>
                <a:lnTo>
                  <a:pt x="93" y="62"/>
                </a:lnTo>
                <a:lnTo>
                  <a:pt x="90" y="62"/>
                </a:lnTo>
                <a:lnTo>
                  <a:pt x="90" y="62"/>
                </a:lnTo>
                <a:lnTo>
                  <a:pt x="90" y="62"/>
                </a:lnTo>
                <a:lnTo>
                  <a:pt x="87" y="64"/>
                </a:lnTo>
                <a:lnTo>
                  <a:pt x="87" y="64"/>
                </a:lnTo>
                <a:lnTo>
                  <a:pt x="85" y="64"/>
                </a:lnTo>
                <a:lnTo>
                  <a:pt x="85" y="64"/>
                </a:lnTo>
                <a:lnTo>
                  <a:pt x="85" y="66"/>
                </a:lnTo>
                <a:lnTo>
                  <a:pt x="82" y="66"/>
                </a:lnTo>
                <a:lnTo>
                  <a:pt x="82" y="66"/>
                </a:lnTo>
                <a:lnTo>
                  <a:pt x="82" y="66"/>
                </a:lnTo>
                <a:lnTo>
                  <a:pt x="79" y="67"/>
                </a:lnTo>
                <a:lnTo>
                  <a:pt x="79" y="67"/>
                </a:lnTo>
                <a:lnTo>
                  <a:pt x="76" y="67"/>
                </a:lnTo>
                <a:lnTo>
                  <a:pt x="76" y="67"/>
                </a:lnTo>
                <a:lnTo>
                  <a:pt x="76" y="69"/>
                </a:lnTo>
                <a:lnTo>
                  <a:pt x="73" y="69"/>
                </a:lnTo>
                <a:lnTo>
                  <a:pt x="70" y="69"/>
                </a:lnTo>
                <a:lnTo>
                  <a:pt x="70" y="69"/>
                </a:lnTo>
                <a:lnTo>
                  <a:pt x="70" y="69"/>
                </a:lnTo>
                <a:lnTo>
                  <a:pt x="68" y="69"/>
                </a:lnTo>
                <a:lnTo>
                  <a:pt x="68" y="69"/>
                </a:lnTo>
                <a:lnTo>
                  <a:pt x="68" y="69"/>
                </a:lnTo>
                <a:lnTo>
                  <a:pt x="65" y="71"/>
                </a:lnTo>
                <a:lnTo>
                  <a:pt x="62" y="71"/>
                </a:lnTo>
                <a:lnTo>
                  <a:pt x="62" y="71"/>
                </a:lnTo>
                <a:lnTo>
                  <a:pt x="62" y="71"/>
                </a:lnTo>
                <a:lnTo>
                  <a:pt x="59" y="71"/>
                </a:lnTo>
                <a:lnTo>
                  <a:pt x="56" y="71"/>
                </a:lnTo>
                <a:lnTo>
                  <a:pt x="56" y="71"/>
                </a:lnTo>
                <a:lnTo>
                  <a:pt x="56" y="71"/>
                </a:lnTo>
                <a:lnTo>
                  <a:pt x="54" y="71"/>
                </a:lnTo>
                <a:lnTo>
                  <a:pt x="51" y="71"/>
                </a:lnTo>
                <a:lnTo>
                  <a:pt x="51" y="71"/>
                </a:lnTo>
                <a:lnTo>
                  <a:pt x="51" y="71"/>
                </a:lnTo>
                <a:lnTo>
                  <a:pt x="48" y="71"/>
                </a:lnTo>
                <a:lnTo>
                  <a:pt x="45" y="71"/>
                </a:lnTo>
                <a:lnTo>
                  <a:pt x="45" y="69"/>
                </a:lnTo>
                <a:lnTo>
                  <a:pt x="45" y="69"/>
                </a:lnTo>
                <a:lnTo>
                  <a:pt x="42" y="69"/>
                </a:lnTo>
                <a:lnTo>
                  <a:pt x="42" y="69"/>
                </a:lnTo>
                <a:lnTo>
                  <a:pt x="40" y="69"/>
                </a:lnTo>
                <a:lnTo>
                  <a:pt x="40" y="69"/>
                </a:lnTo>
                <a:lnTo>
                  <a:pt x="37" y="69"/>
                </a:lnTo>
                <a:lnTo>
                  <a:pt x="37" y="69"/>
                </a:lnTo>
                <a:lnTo>
                  <a:pt x="34" y="67"/>
                </a:lnTo>
                <a:lnTo>
                  <a:pt x="34" y="67"/>
                </a:lnTo>
                <a:lnTo>
                  <a:pt x="34" y="67"/>
                </a:lnTo>
                <a:lnTo>
                  <a:pt x="31" y="67"/>
                </a:lnTo>
                <a:lnTo>
                  <a:pt x="28" y="66"/>
                </a:lnTo>
                <a:lnTo>
                  <a:pt x="28" y="66"/>
                </a:lnTo>
                <a:lnTo>
                  <a:pt x="28" y="66"/>
                </a:lnTo>
                <a:lnTo>
                  <a:pt x="25" y="66"/>
                </a:lnTo>
                <a:lnTo>
                  <a:pt x="25" y="64"/>
                </a:lnTo>
                <a:lnTo>
                  <a:pt x="25" y="64"/>
                </a:lnTo>
                <a:lnTo>
                  <a:pt x="23" y="64"/>
                </a:lnTo>
                <a:lnTo>
                  <a:pt x="23" y="64"/>
                </a:lnTo>
                <a:lnTo>
                  <a:pt x="20" y="62"/>
                </a:lnTo>
                <a:lnTo>
                  <a:pt x="20" y="62"/>
                </a:lnTo>
                <a:lnTo>
                  <a:pt x="20" y="62"/>
                </a:lnTo>
                <a:lnTo>
                  <a:pt x="17" y="62"/>
                </a:lnTo>
                <a:lnTo>
                  <a:pt x="17" y="60"/>
                </a:lnTo>
                <a:lnTo>
                  <a:pt x="17" y="60"/>
                </a:lnTo>
                <a:lnTo>
                  <a:pt x="17" y="60"/>
                </a:lnTo>
                <a:lnTo>
                  <a:pt x="14" y="58"/>
                </a:lnTo>
                <a:lnTo>
                  <a:pt x="14" y="58"/>
                </a:lnTo>
                <a:lnTo>
                  <a:pt x="14" y="58"/>
                </a:lnTo>
                <a:lnTo>
                  <a:pt x="11" y="56"/>
                </a:lnTo>
                <a:lnTo>
                  <a:pt x="11" y="56"/>
                </a:lnTo>
                <a:lnTo>
                  <a:pt x="11" y="55"/>
                </a:lnTo>
                <a:lnTo>
                  <a:pt x="11" y="55"/>
                </a:lnTo>
                <a:lnTo>
                  <a:pt x="9" y="55"/>
                </a:lnTo>
                <a:lnTo>
                  <a:pt x="9" y="53"/>
                </a:lnTo>
                <a:lnTo>
                  <a:pt x="9" y="53"/>
                </a:lnTo>
                <a:lnTo>
                  <a:pt x="9" y="53"/>
                </a:lnTo>
                <a:lnTo>
                  <a:pt x="6" y="51"/>
                </a:lnTo>
                <a:lnTo>
                  <a:pt x="6" y="51"/>
                </a:lnTo>
                <a:lnTo>
                  <a:pt x="6" y="49"/>
                </a:lnTo>
                <a:lnTo>
                  <a:pt x="6" y="49"/>
                </a:lnTo>
                <a:lnTo>
                  <a:pt x="6" y="47"/>
                </a:lnTo>
                <a:lnTo>
                  <a:pt x="3" y="47"/>
                </a:lnTo>
                <a:lnTo>
                  <a:pt x="3" y="45"/>
                </a:lnTo>
                <a:lnTo>
                  <a:pt x="3" y="45"/>
                </a:lnTo>
                <a:lnTo>
                  <a:pt x="3" y="45"/>
                </a:lnTo>
                <a:lnTo>
                  <a:pt x="3" y="44"/>
                </a:lnTo>
                <a:lnTo>
                  <a:pt x="3" y="42"/>
                </a:lnTo>
                <a:lnTo>
                  <a:pt x="3" y="42"/>
                </a:lnTo>
                <a:lnTo>
                  <a:pt x="3" y="42"/>
                </a:lnTo>
                <a:lnTo>
                  <a:pt x="0" y="40"/>
                </a:lnTo>
                <a:lnTo>
                  <a:pt x="0" y="38"/>
                </a:lnTo>
                <a:lnTo>
                  <a:pt x="0" y="38"/>
                </a:lnTo>
                <a:lnTo>
                  <a:pt x="0" y="38"/>
                </a:lnTo>
                <a:lnTo>
                  <a:pt x="0" y="36"/>
                </a:lnTo>
                <a:lnTo>
                  <a:pt x="0" y="34"/>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7" name="Freeform 371"/>
          <p:cNvSpPr/>
          <p:nvPr/>
        </p:nvSpPr>
        <p:spPr bwMode="auto">
          <a:xfrm>
            <a:off x="7385468" y="5727620"/>
            <a:ext cx="142767" cy="105958"/>
          </a:xfrm>
          <a:custGeom>
            <a:avLst/>
            <a:gdLst/>
            <a:ahLst/>
            <a:cxnLst>
              <a:cxn ang="0">
                <a:pos x="0" y="33"/>
              </a:cxn>
              <a:cxn ang="0">
                <a:pos x="0" y="27"/>
              </a:cxn>
              <a:cxn ang="0">
                <a:pos x="3" y="24"/>
              </a:cxn>
              <a:cxn ang="0">
                <a:pos x="6" y="18"/>
              </a:cxn>
              <a:cxn ang="0">
                <a:pos x="9" y="16"/>
              </a:cxn>
              <a:cxn ang="0">
                <a:pos x="12" y="13"/>
              </a:cxn>
              <a:cxn ang="0">
                <a:pos x="17" y="9"/>
              </a:cxn>
              <a:cxn ang="0">
                <a:pos x="23" y="7"/>
              </a:cxn>
              <a:cxn ang="0">
                <a:pos x="29" y="5"/>
              </a:cxn>
              <a:cxn ang="0">
                <a:pos x="34" y="3"/>
              </a:cxn>
              <a:cxn ang="0">
                <a:pos x="43" y="2"/>
              </a:cxn>
              <a:cxn ang="0">
                <a:pos x="48" y="2"/>
              </a:cxn>
              <a:cxn ang="0">
                <a:pos x="54" y="0"/>
              </a:cxn>
              <a:cxn ang="0">
                <a:pos x="62" y="2"/>
              </a:cxn>
              <a:cxn ang="0">
                <a:pos x="68" y="2"/>
              </a:cxn>
              <a:cxn ang="0">
                <a:pos x="74" y="3"/>
              </a:cxn>
              <a:cxn ang="0">
                <a:pos x="79" y="5"/>
              </a:cxn>
              <a:cxn ang="0">
                <a:pos x="85" y="7"/>
              </a:cxn>
              <a:cxn ang="0">
                <a:pos x="91" y="11"/>
              </a:cxn>
              <a:cxn ang="0">
                <a:pos x="96" y="13"/>
              </a:cxn>
              <a:cxn ang="0">
                <a:pos x="99" y="16"/>
              </a:cxn>
              <a:cxn ang="0">
                <a:pos x="102" y="20"/>
              </a:cxn>
              <a:cxn ang="0">
                <a:pos x="105" y="24"/>
              </a:cxn>
              <a:cxn ang="0">
                <a:pos x="107" y="29"/>
              </a:cxn>
              <a:cxn ang="0">
                <a:pos x="107" y="33"/>
              </a:cxn>
              <a:cxn ang="0">
                <a:pos x="107" y="36"/>
              </a:cxn>
              <a:cxn ang="0">
                <a:pos x="107" y="42"/>
              </a:cxn>
              <a:cxn ang="0">
                <a:pos x="105" y="46"/>
              </a:cxn>
              <a:cxn ang="0">
                <a:pos x="105" y="49"/>
              </a:cxn>
              <a:cxn ang="0">
                <a:pos x="102" y="53"/>
              </a:cxn>
              <a:cxn ang="0">
                <a:pos x="96" y="57"/>
              </a:cxn>
              <a:cxn ang="0">
                <a:pos x="93" y="60"/>
              </a:cxn>
              <a:cxn ang="0">
                <a:pos x="88" y="62"/>
              </a:cxn>
              <a:cxn ang="0">
                <a:pos x="82" y="66"/>
              </a:cxn>
              <a:cxn ang="0">
                <a:pos x="76" y="68"/>
              </a:cxn>
              <a:cxn ang="0">
                <a:pos x="71" y="69"/>
              </a:cxn>
              <a:cxn ang="0">
                <a:pos x="65" y="69"/>
              </a:cxn>
              <a:cxn ang="0">
                <a:pos x="57" y="71"/>
              </a:cxn>
              <a:cxn ang="0">
                <a:pos x="51" y="71"/>
              </a:cxn>
              <a:cxn ang="0">
                <a:pos x="43" y="69"/>
              </a:cxn>
              <a:cxn ang="0">
                <a:pos x="37" y="69"/>
              </a:cxn>
              <a:cxn ang="0">
                <a:pos x="31" y="68"/>
              </a:cxn>
              <a:cxn ang="0">
                <a:pos x="26" y="66"/>
              </a:cxn>
              <a:cxn ang="0">
                <a:pos x="20" y="62"/>
              </a:cxn>
              <a:cxn ang="0">
                <a:pos x="15" y="60"/>
              </a:cxn>
              <a:cxn ang="0">
                <a:pos x="12" y="57"/>
              </a:cxn>
              <a:cxn ang="0">
                <a:pos x="6" y="53"/>
              </a:cxn>
              <a:cxn ang="0">
                <a:pos x="3" y="49"/>
              </a:cxn>
              <a:cxn ang="0">
                <a:pos x="3" y="46"/>
              </a:cxn>
              <a:cxn ang="0">
                <a:pos x="0" y="42"/>
              </a:cxn>
              <a:cxn ang="0">
                <a:pos x="0" y="36"/>
              </a:cxn>
            </a:cxnLst>
            <a:rect l="0" t="0" r="r" b="b"/>
            <a:pathLst>
              <a:path w="107" h="71">
                <a:moveTo>
                  <a:pt x="0" y="35"/>
                </a:moveTo>
                <a:lnTo>
                  <a:pt x="0" y="35"/>
                </a:lnTo>
                <a:lnTo>
                  <a:pt x="0" y="33"/>
                </a:lnTo>
                <a:lnTo>
                  <a:pt x="0" y="33"/>
                </a:lnTo>
                <a:lnTo>
                  <a:pt x="0" y="33"/>
                </a:lnTo>
                <a:lnTo>
                  <a:pt x="0" y="31"/>
                </a:lnTo>
                <a:lnTo>
                  <a:pt x="0" y="29"/>
                </a:lnTo>
                <a:lnTo>
                  <a:pt x="0" y="29"/>
                </a:lnTo>
                <a:lnTo>
                  <a:pt x="0" y="29"/>
                </a:lnTo>
                <a:lnTo>
                  <a:pt x="0" y="27"/>
                </a:lnTo>
                <a:lnTo>
                  <a:pt x="0" y="25"/>
                </a:lnTo>
                <a:lnTo>
                  <a:pt x="3" y="25"/>
                </a:lnTo>
                <a:lnTo>
                  <a:pt x="3" y="25"/>
                </a:lnTo>
                <a:lnTo>
                  <a:pt x="3" y="24"/>
                </a:lnTo>
                <a:lnTo>
                  <a:pt x="3" y="24"/>
                </a:lnTo>
                <a:lnTo>
                  <a:pt x="3" y="22"/>
                </a:lnTo>
                <a:lnTo>
                  <a:pt x="3" y="22"/>
                </a:lnTo>
                <a:lnTo>
                  <a:pt x="3" y="22"/>
                </a:lnTo>
                <a:lnTo>
                  <a:pt x="6" y="20"/>
                </a:lnTo>
                <a:lnTo>
                  <a:pt x="6" y="18"/>
                </a:lnTo>
                <a:lnTo>
                  <a:pt x="6" y="18"/>
                </a:lnTo>
                <a:lnTo>
                  <a:pt x="6" y="18"/>
                </a:lnTo>
                <a:lnTo>
                  <a:pt x="9" y="16"/>
                </a:lnTo>
                <a:lnTo>
                  <a:pt x="9" y="16"/>
                </a:lnTo>
                <a:lnTo>
                  <a:pt x="9" y="16"/>
                </a:lnTo>
                <a:lnTo>
                  <a:pt x="9" y="14"/>
                </a:lnTo>
                <a:lnTo>
                  <a:pt x="12" y="14"/>
                </a:lnTo>
                <a:lnTo>
                  <a:pt x="12" y="13"/>
                </a:lnTo>
                <a:lnTo>
                  <a:pt x="12" y="13"/>
                </a:lnTo>
                <a:lnTo>
                  <a:pt x="12" y="13"/>
                </a:lnTo>
                <a:lnTo>
                  <a:pt x="15" y="11"/>
                </a:lnTo>
                <a:lnTo>
                  <a:pt x="15" y="11"/>
                </a:lnTo>
                <a:lnTo>
                  <a:pt x="15" y="11"/>
                </a:lnTo>
                <a:lnTo>
                  <a:pt x="17" y="11"/>
                </a:lnTo>
                <a:lnTo>
                  <a:pt x="17" y="9"/>
                </a:lnTo>
                <a:lnTo>
                  <a:pt x="20" y="9"/>
                </a:lnTo>
                <a:lnTo>
                  <a:pt x="20" y="9"/>
                </a:lnTo>
                <a:lnTo>
                  <a:pt x="20" y="7"/>
                </a:lnTo>
                <a:lnTo>
                  <a:pt x="23" y="7"/>
                </a:lnTo>
                <a:lnTo>
                  <a:pt x="23" y="7"/>
                </a:lnTo>
                <a:lnTo>
                  <a:pt x="23" y="7"/>
                </a:lnTo>
                <a:lnTo>
                  <a:pt x="26" y="5"/>
                </a:lnTo>
                <a:lnTo>
                  <a:pt x="26" y="5"/>
                </a:lnTo>
                <a:lnTo>
                  <a:pt x="29" y="5"/>
                </a:lnTo>
                <a:lnTo>
                  <a:pt x="29" y="5"/>
                </a:lnTo>
                <a:lnTo>
                  <a:pt x="29" y="3"/>
                </a:lnTo>
                <a:lnTo>
                  <a:pt x="31" y="3"/>
                </a:lnTo>
                <a:lnTo>
                  <a:pt x="34" y="3"/>
                </a:lnTo>
                <a:lnTo>
                  <a:pt x="34" y="3"/>
                </a:lnTo>
                <a:lnTo>
                  <a:pt x="34" y="3"/>
                </a:lnTo>
                <a:lnTo>
                  <a:pt x="37" y="2"/>
                </a:lnTo>
                <a:lnTo>
                  <a:pt x="37" y="2"/>
                </a:lnTo>
                <a:lnTo>
                  <a:pt x="37" y="2"/>
                </a:lnTo>
                <a:lnTo>
                  <a:pt x="40" y="2"/>
                </a:lnTo>
                <a:lnTo>
                  <a:pt x="43" y="2"/>
                </a:lnTo>
                <a:lnTo>
                  <a:pt x="43" y="2"/>
                </a:lnTo>
                <a:lnTo>
                  <a:pt x="43" y="2"/>
                </a:lnTo>
                <a:lnTo>
                  <a:pt x="46" y="2"/>
                </a:lnTo>
                <a:lnTo>
                  <a:pt x="46" y="2"/>
                </a:lnTo>
                <a:lnTo>
                  <a:pt x="48" y="2"/>
                </a:lnTo>
                <a:lnTo>
                  <a:pt x="48" y="2"/>
                </a:lnTo>
                <a:lnTo>
                  <a:pt x="51" y="0"/>
                </a:lnTo>
                <a:lnTo>
                  <a:pt x="51" y="0"/>
                </a:lnTo>
                <a:lnTo>
                  <a:pt x="54" y="0"/>
                </a:lnTo>
                <a:lnTo>
                  <a:pt x="54" y="0"/>
                </a:lnTo>
                <a:lnTo>
                  <a:pt x="57" y="0"/>
                </a:lnTo>
                <a:lnTo>
                  <a:pt x="57" y="0"/>
                </a:lnTo>
                <a:lnTo>
                  <a:pt x="60" y="2"/>
                </a:lnTo>
                <a:lnTo>
                  <a:pt x="60" y="2"/>
                </a:lnTo>
                <a:lnTo>
                  <a:pt x="62" y="2"/>
                </a:lnTo>
                <a:lnTo>
                  <a:pt x="62" y="2"/>
                </a:lnTo>
                <a:lnTo>
                  <a:pt x="65" y="2"/>
                </a:lnTo>
                <a:lnTo>
                  <a:pt x="65" y="2"/>
                </a:lnTo>
                <a:lnTo>
                  <a:pt x="68" y="2"/>
                </a:lnTo>
                <a:lnTo>
                  <a:pt x="68" y="2"/>
                </a:lnTo>
                <a:lnTo>
                  <a:pt x="71" y="2"/>
                </a:lnTo>
                <a:lnTo>
                  <a:pt x="71" y="2"/>
                </a:lnTo>
                <a:lnTo>
                  <a:pt x="71" y="2"/>
                </a:lnTo>
                <a:lnTo>
                  <a:pt x="74" y="3"/>
                </a:lnTo>
                <a:lnTo>
                  <a:pt x="74" y="3"/>
                </a:lnTo>
                <a:lnTo>
                  <a:pt x="74" y="3"/>
                </a:lnTo>
                <a:lnTo>
                  <a:pt x="76" y="3"/>
                </a:lnTo>
                <a:lnTo>
                  <a:pt x="79" y="3"/>
                </a:lnTo>
                <a:lnTo>
                  <a:pt x="79" y="5"/>
                </a:lnTo>
                <a:lnTo>
                  <a:pt x="79" y="5"/>
                </a:lnTo>
                <a:lnTo>
                  <a:pt x="82" y="5"/>
                </a:lnTo>
                <a:lnTo>
                  <a:pt x="82" y="5"/>
                </a:lnTo>
                <a:lnTo>
                  <a:pt x="85" y="7"/>
                </a:lnTo>
                <a:lnTo>
                  <a:pt x="85" y="7"/>
                </a:lnTo>
                <a:lnTo>
                  <a:pt x="85" y="7"/>
                </a:lnTo>
                <a:lnTo>
                  <a:pt x="88" y="7"/>
                </a:lnTo>
                <a:lnTo>
                  <a:pt x="88" y="9"/>
                </a:lnTo>
                <a:lnTo>
                  <a:pt x="88" y="9"/>
                </a:lnTo>
                <a:lnTo>
                  <a:pt x="91" y="9"/>
                </a:lnTo>
                <a:lnTo>
                  <a:pt x="91" y="11"/>
                </a:lnTo>
                <a:lnTo>
                  <a:pt x="93" y="11"/>
                </a:lnTo>
                <a:lnTo>
                  <a:pt x="93" y="11"/>
                </a:lnTo>
                <a:lnTo>
                  <a:pt x="93" y="11"/>
                </a:lnTo>
                <a:lnTo>
                  <a:pt x="93" y="13"/>
                </a:lnTo>
                <a:lnTo>
                  <a:pt x="96" y="13"/>
                </a:lnTo>
                <a:lnTo>
                  <a:pt x="96" y="13"/>
                </a:lnTo>
                <a:lnTo>
                  <a:pt x="96" y="14"/>
                </a:lnTo>
                <a:lnTo>
                  <a:pt x="99" y="14"/>
                </a:lnTo>
                <a:lnTo>
                  <a:pt x="99" y="16"/>
                </a:lnTo>
                <a:lnTo>
                  <a:pt x="99" y="16"/>
                </a:lnTo>
                <a:lnTo>
                  <a:pt x="99" y="16"/>
                </a:lnTo>
                <a:lnTo>
                  <a:pt x="102" y="18"/>
                </a:lnTo>
                <a:lnTo>
                  <a:pt x="102" y="18"/>
                </a:lnTo>
                <a:lnTo>
                  <a:pt x="102" y="18"/>
                </a:lnTo>
                <a:lnTo>
                  <a:pt x="102" y="20"/>
                </a:lnTo>
                <a:lnTo>
                  <a:pt x="102" y="22"/>
                </a:lnTo>
                <a:lnTo>
                  <a:pt x="105" y="22"/>
                </a:lnTo>
                <a:lnTo>
                  <a:pt x="105" y="22"/>
                </a:lnTo>
                <a:lnTo>
                  <a:pt x="105" y="24"/>
                </a:lnTo>
                <a:lnTo>
                  <a:pt x="105" y="24"/>
                </a:lnTo>
                <a:lnTo>
                  <a:pt x="105" y="25"/>
                </a:lnTo>
                <a:lnTo>
                  <a:pt x="105" y="25"/>
                </a:lnTo>
                <a:lnTo>
                  <a:pt x="107" y="25"/>
                </a:lnTo>
                <a:lnTo>
                  <a:pt x="107" y="27"/>
                </a:lnTo>
                <a:lnTo>
                  <a:pt x="107" y="29"/>
                </a:lnTo>
                <a:lnTo>
                  <a:pt x="107" y="29"/>
                </a:lnTo>
                <a:lnTo>
                  <a:pt x="107" y="29"/>
                </a:lnTo>
                <a:lnTo>
                  <a:pt x="107" y="31"/>
                </a:lnTo>
                <a:lnTo>
                  <a:pt x="107" y="33"/>
                </a:lnTo>
                <a:lnTo>
                  <a:pt x="107" y="33"/>
                </a:lnTo>
                <a:lnTo>
                  <a:pt x="107" y="33"/>
                </a:lnTo>
                <a:lnTo>
                  <a:pt x="107" y="35"/>
                </a:lnTo>
                <a:lnTo>
                  <a:pt x="107" y="35"/>
                </a:lnTo>
                <a:lnTo>
                  <a:pt x="107" y="35"/>
                </a:lnTo>
                <a:lnTo>
                  <a:pt x="107" y="36"/>
                </a:lnTo>
                <a:lnTo>
                  <a:pt x="107" y="38"/>
                </a:lnTo>
                <a:lnTo>
                  <a:pt x="107" y="38"/>
                </a:lnTo>
                <a:lnTo>
                  <a:pt x="107" y="38"/>
                </a:lnTo>
                <a:lnTo>
                  <a:pt x="107" y="40"/>
                </a:lnTo>
                <a:lnTo>
                  <a:pt x="107" y="42"/>
                </a:lnTo>
                <a:lnTo>
                  <a:pt x="107" y="42"/>
                </a:lnTo>
                <a:lnTo>
                  <a:pt x="107" y="42"/>
                </a:lnTo>
                <a:lnTo>
                  <a:pt x="107" y="44"/>
                </a:lnTo>
                <a:lnTo>
                  <a:pt x="107" y="46"/>
                </a:lnTo>
                <a:lnTo>
                  <a:pt x="105" y="46"/>
                </a:lnTo>
                <a:lnTo>
                  <a:pt x="105" y="46"/>
                </a:lnTo>
                <a:lnTo>
                  <a:pt x="105" y="47"/>
                </a:lnTo>
                <a:lnTo>
                  <a:pt x="105" y="47"/>
                </a:lnTo>
                <a:lnTo>
                  <a:pt x="105" y="49"/>
                </a:lnTo>
                <a:lnTo>
                  <a:pt x="105" y="49"/>
                </a:lnTo>
                <a:lnTo>
                  <a:pt x="102" y="51"/>
                </a:lnTo>
                <a:lnTo>
                  <a:pt x="102" y="51"/>
                </a:lnTo>
                <a:lnTo>
                  <a:pt x="102" y="53"/>
                </a:lnTo>
                <a:lnTo>
                  <a:pt x="102" y="53"/>
                </a:lnTo>
                <a:lnTo>
                  <a:pt x="102" y="53"/>
                </a:lnTo>
                <a:lnTo>
                  <a:pt x="99" y="55"/>
                </a:lnTo>
                <a:lnTo>
                  <a:pt x="99" y="55"/>
                </a:lnTo>
                <a:lnTo>
                  <a:pt x="99" y="55"/>
                </a:lnTo>
                <a:lnTo>
                  <a:pt x="99" y="57"/>
                </a:lnTo>
                <a:lnTo>
                  <a:pt x="96" y="57"/>
                </a:lnTo>
                <a:lnTo>
                  <a:pt x="96" y="58"/>
                </a:lnTo>
                <a:lnTo>
                  <a:pt x="96" y="58"/>
                </a:lnTo>
                <a:lnTo>
                  <a:pt x="93" y="58"/>
                </a:lnTo>
                <a:lnTo>
                  <a:pt x="93" y="60"/>
                </a:lnTo>
                <a:lnTo>
                  <a:pt x="93" y="60"/>
                </a:lnTo>
                <a:lnTo>
                  <a:pt x="93" y="60"/>
                </a:lnTo>
                <a:lnTo>
                  <a:pt x="91" y="62"/>
                </a:lnTo>
                <a:lnTo>
                  <a:pt x="91" y="62"/>
                </a:lnTo>
                <a:lnTo>
                  <a:pt x="88" y="62"/>
                </a:lnTo>
                <a:lnTo>
                  <a:pt x="88" y="62"/>
                </a:lnTo>
                <a:lnTo>
                  <a:pt x="88" y="64"/>
                </a:lnTo>
                <a:lnTo>
                  <a:pt x="85" y="64"/>
                </a:lnTo>
                <a:lnTo>
                  <a:pt x="85" y="66"/>
                </a:lnTo>
                <a:lnTo>
                  <a:pt x="85" y="66"/>
                </a:lnTo>
                <a:lnTo>
                  <a:pt x="82" y="66"/>
                </a:lnTo>
                <a:lnTo>
                  <a:pt x="82" y="66"/>
                </a:lnTo>
                <a:lnTo>
                  <a:pt x="79" y="68"/>
                </a:lnTo>
                <a:lnTo>
                  <a:pt x="79" y="68"/>
                </a:lnTo>
                <a:lnTo>
                  <a:pt x="79" y="68"/>
                </a:lnTo>
                <a:lnTo>
                  <a:pt x="76" y="68"/>
                </a:lnTo>
                <a:lnTo>
                  <a:pt x="74" y="68"/>
                </a:lnTo>
                <a:lnTo>
                  <a:pt x="74" y="68"/>
                </a:lnTo>
                <a:lnTo>
                  <a:pt x="74" y="69"/>
                </a:lnTo>
                <a:lnTo>
                  <a:pt x="71" y="69"/>
                </a:lnTo>
                <a:lnTo>
                  <a:pt x="71" y="69"/>
                </a:lnTo>
                <a:lnTo>
                  <a:pt x="71" y="69"/>
                </a:lnTo>
                <a:lnTo>
                  <a:pt x="68" y="69"/>
                </a:lnTo>
                <a:lnTo>
                  <a:pt x="68" y="69"/>
                </a:lnTo>
                <a:lnTo>
                  <a:pt x="65" y="69"/>
                </a:lnTo>
                <a:lnTo>
                  <a:pt x="65" y="69"/>
                </a:lnTo>
                <a:lnTo>
                  <a:pt x="62" y="71"/>
                </a:lnTo>
                <a:lnTo>
                  <a:pt x="62" y="71"/>
                </a:lnTo>
                <a:lnTo>
                  <a:pt x="60" y="71"/>
                </a:lnTo>
                <a:lnTo>
                  <a:pt x="60" y="71"/>
                </a:lnTo>
                <a:lnTo>
                  <a:pt x="57" y="71"/>
                </a:lnTo>
                <a:lnTo>
                  <a:pt x="57" y="71"/>
                </a:lnTo>
                <a:lnTo>
                  <a:pt x="54" y="71"/>
                </a:lnTo>
                <a:lnTo>
                  <a:pt x="54" y="71"/>
                </a:lnTo>
                <a:lnTo>
                  <a:pt x="51" y="71"/>
                </a:lnTo>
                <a:lnTo>
                  <a:pt x="51" y="71"/>
                </a:lnTo>
                <a:lnTo>
                  <a:pt x="48" y="71"/>
                </a:lnTo>
                <a:lnTo>
                  <a:pt x="48" y="71"/>
                </a:lnTo>
                <a:lnTo>
                  <a:pt x="46" y="71"/>
                </a:lnTo>
                <a:lnTo>
                  <a:pt x="46" y="71"/>
                </a:lnTo>
                <a:lnTo>
                  <a:pt x="43" y="69"/>
                </a:lnTo>
                <a:lnTo>
                  <a:pt x="43" y="69"/>
                </a:lnTo>
                <a:lnTo>
                  <a:pt x="43" y="69"/>
                </a:lnTo>
                <a:lnTo>
                  <a:pt x="40" y="69"/>
                </a:lnTo>
                <a:lnTo>
                  <a:pt x="37" y="69"/>
                </a:lnTo>
                <a:lnTo>
                  <a:pt x="37" y="69"/>
                </a:lnTo>
                <a:lnTo>
                  <a:pt x="37" y="69"/>
                </a:lnTo>
                <a:lnTo>
                  <a:pt x="34" y="69"/>
                </a:lnTo>
                <a:lnTo>
                  <a:pt x="34" y="68"/>
                </a:lnTo>
                <a:lnTo>
                  <a:pt x="34" y="68"/>
                </a:lnTo>
                <a:lnTo>
                  <a:pt x="31" y="68"/>
                </a:lnTo>
                <a:lnTo>
                  <a:pt x="29" y="68"/>
                </a:lnTo>
                <a:lnTo>
                  <a:pt x="29" y="68"/>
                </a:lnTo>
                <a:lnTo>
                  <a:pt x="29" y="68"/>
                </a:lnTo>
                <a:lnTo>
                  <a:pt x="26" y="66"/>
                </a:lnTo>
                <a:lnTo>
                  <a:pt x="26" y="66"/>
                </a:lnTo>
                <a:lnTo>
                  <a:pt x="23" y="66"/>
                </a:lnTo>
                <a:lnTo>
                  <a:pt x="23" y="66"/>
                </a:lnTo>
                <a:lnTo>
                  <a:pt x="23" y="64"/>
                </a:lnTo>
                <a:lnTo>
                  <a:pt x="20" y="64"/>
                </a:lnTo>
                <a:lnTo>
                  <a:pt x="20" y="62"/>
                </a:lnTo>
                <a:lnTo>
                  <a:pt x="20" y="62"/>
                </a:lnTo>
                <a:lnTo>
                  <a:pt x="17" y="62"/>
                </a:lnTo>
                <a:lnTo>
                  <a:pt x="17" y="62"/>
                </a:lnTo>
                <a:lnTo>
                  <a:pt x="15" y="60"/>
                </a:lnTo>
                <a:lnTo>
                  <a:pt x="15" y="60"/>
                </a:lnTo>
                <a:lnTo>
                  <a:pt x="15" y="60"/>
                </a:lnTo>
                <a:lnTo>
                  <a:pt x="12" y="58"/>
                </a:lnTo>
                <a:lnTo>
                  <a:pt x="12" y="58"/>
                </a:lnTo>
                <a:lnTo>
                  <a:pt x="12" y="58"/>
                </a:lnTo>
                <a:lnTo>
                  <a:pt x="12" y="57"/>
                </a:lnTo>
                <a:lnTo>
                  <a:pt x="9" y="57"/>
                </a:lnTo>
                <a:lnTo>
                  <a:pt x="9" y="55"/>
                </a:lnTo>
                <a:lnTo>
                  <a:pt x="9" y="55"/>
                </a:lnTo>
                <a:lnTo>
                  <a:pt x="9" y="55"/>
                </a:lnTo>
                <a:lnTo>
                  <a:pt x="6" y="53"/>
                </a:lnTo>
                <a:lnTo>
                  <a:pt x="6" y="53"/>
                </a:lnTo>
                <a:lnTo>
                  <a:pt x="6" y="53"/>
                </a:lnTo>
                <a:lnTo>
                  <a:pt x="6" y="51"/>
                </a:lnTo>
                <a:lnTo>
                  <a:pt x="3" y="51"/>
                </a:lnTo>
                <a:lnTo>
                  <a:pt x="3" y="49"/>
                </a:lnTo>
                <a:lnTo>
                  <a:pt x="3" y="49"/>
                </a:lnTo>
                <a:lnTo>
                  <a:pt x="3" y="47"/>
                </a:lnTo>
                <a:lnTo>
                  <a:pt x="3" y="47"/>
                </a:lnTo>
                <a:lnTo>
                  <a:pt x="3" y="46"/>
                </a:lnTo>
                <a:lnTo>
                  <a:pt x="3" y="46"/>
                </a:lnTo>
                <a:lnTo>
                  <a:pt x="0" y="46"/>
                </a:lnTo>
                <a:lnTo>
                  <a:pt x="0" y="44"/>
                </a:lnTo>
                <a:lnTo>
                  <a:pt x="0" y="42"/>
                </a:lnTo>
                <a:lnTo>
                  <a:pt x="0" y="42"/>
                </a:lnTo>
                <a:lnTo>
                  <a:pt x="0" y="42"/>
                </a:lnTo>
                <a:lnTo>
                  <a:pt x="0" y="40"/>
                </a:lnTo>
                <a:lnTo>
                  <a:pt x="0" y="38"/>
                </a:lnTo>
                <a:lnTo>
                  <a:pt x="0" y="38"/>
                </a:lnTo>
                <a:lnTo>
                  <a:pt x="0" y="38"/>
                </a:lnTo>
                <a:lnTo>
                  <a:pt x="0" y="36"/>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8" name="Freeform 372"/>
          <p:cNvSpPr/>
          <p:nvPr/>
        </p:nvSpPr>
        <p:spPr bwMode="auto">
          <a:xfrm>
            <a:off x="7374794" y="5557489"/>
            <a:ext cx="146770" cy="107451"/>
          </a:xfrm>
          <a:custGeom>
            <a:avLst/>
            <a:gdLst/>
            <a:ahLst/>
            <a:cxnLst>
              <a:cxn ang="0">
                <a:pos x="0" y="31"/>
              </a:cxn>
              <a:cxn ang="0">
                <a:pos x="3" y="28"/>
              </a:cxn>
              <a:cxn ang="0">
                <a:pos x="6" y="22"/>
              </a:cxn>
              <a:cxn ang="0">
                <a:pos x="8" y="18"/>
              </a:cxn>
              <a:cxn ang="0">
                <a:pos x="11" y="17"/>
              </a:cxn>
              <a:cxn ang="0">
                <a:pos x="14" y="13"/>
              </a:cxn>
              <a:cxn ang="0">
                <a:pos x="20" y="9"/>
              </a:cxn>
              <a:cxn ang="0">
                <a:pos x="25" y="6"/>
              </a:cxn>
              <a:cxn ang="0">
                <a:pos x="28" y="4"/>
              </a:cxn>
              <a:cxn ang="0">
                <a:pos x="37" y="2"/>
              </a:cxn>
              <a:cxn ang="0">
                <a:pos x="42" y="2"/>
              </a:cxn>
              <a:cxn ang="0">
                <a:pos x="51" y="0"/>
              </a:cxn>
              <a:cxn ang="0">
                <a:pos x="56" y="0"/>
              </a:cxn>
              <a:cxn ang="0">
                <a:pos x="62" y="0"/>
              </a:cxn>
              <a:cxn ang="0">
                <a:pos x="70" y="2"/>
              </a:cxn>
              <a:cxn ang="0">
                <a:pos x="76" y="4"/>
              </a:cxn>
              <a:cxn ang="0">
                <a:pos x="82" y="4"/>
              </a:cxn>
              <a:cxn ang="0">
                <a:pos x="87" y="7"/>
              </a:cxn>
              <a:cxn ang="0">
                <a:pos x="93" y="9"/>
              </a:cxn>
              <a:cxn ang="0">
                <a:pos x="96" y="13"/>
              </a:cxn>
              <a:cxn ang="0">
                <a:pos x="101" y="17"/>
              </a:cxn>
              <a:cxn ang="0">
                <a:pos x="104" y="20"/>
              </a:cxn>
              <a:cxn ang="0">
                <a:pos x="107" y="24"/>
              </a:cxn>
              <a:cxn ang="0">
                <a:pos x="107" y="28"/>
              </a:cxn>
              <a:cxn ang="0">
                <a:pos x="110" y="31"/>
              </a:cxn>
              <a:cxn ang="0">
                <a:pos x="110" y="37"/>
              </a:cxn>
              <a:cxn ang="0">
                <a:pos x="110" y="40"/>
              </a:cxn>
              <a:cxn ang="0">
                <a:pos x="107" y="46"/>
              </a:cxn>
              <a:cxn ang="0">
                <a:pos x="104" y="50"/>
              </a:cxn>
              <a:cxn ang="0">
                <a:pos x="101" y="53"/>
              </a:cxn>
              <a:cxn ang="0">
                <a:pos x="99" y="57"/>
              </a:cxn>
              <a:cxn ang="0">
                <a:pos x="93" y="61"/>
              </a:cxn>
              <a:cxn ang="0">
                <a:pos x="90" y="62"/>
              </a:cxn>
              <a:cxn ang="0">
                <a:pos x="84" y="66"/>
              </a:cxn>
              <a:cxn ang="0">
                <a:pos x="79" y="68"/>
              </a:cxn>
              <a:cxn ang="0">
                <a:pos x="70" y="70"/>
              </a:cxn>
              <a:cxn ang="0">
                <a:pos x="65" y="70"/>
              </a:cxn>
              <a:cxn ang="0">
                <a:pos x="59" y="70"/>
              </a:cxn>
              <a:cxn ang="0">
                <a:pos x="51" y="70"/>
              </a:cxn>
              <a:cxn ang="0">
                <a:pos x="45" y="70"/>
              </a:cxn>
              <a:cxn ang="0">
                <a:pos x="39" y="70"/>
              </a:cxn>
              <a:cxn ang="0">
                <a:pos x="34" y="68"/>
              </a:cxn>
              <a:cxn ang="0">
                <a:pos x="25" y="66"/>
              </a:cxn>
              <a:cxn ang="0">
                <a:pos x="20" y="62"/>
              </a:cxn>
              <a:cxn ang="0">
                <a:pos x="17" y="61"/>
              </a:cxn>
              <a:cxn ang="0">
                <a:pos x="11" y="57"/>
              </a:cxn>
              <a:cxn ang="0">
                <a:pos x="8" y="53"/>
              </a:cxn>
              <a:cxn ang="0">
                <a:pos x="6" y="50"/>
              </a:cxn>
              <a:cxn ang="0">
                <a:pos x="3" y="46"/>
              </a:cxn>
              <a:cxn ang="0">
                <a:pos x="0" y="40"/>
              </a:cxn>
              <a:cxn ang="0">
                <a:pos x="0" y="37"/>
              </a:cxn>
            </a:cxnLst>
            <a:rect l="0" t="0" r="r" b="b"/>
            <a:pathLst>
              <a:path w="110" h="72">
                <a:moveTo>
                  <a:pt x="0" y="35"/>
                </a:moveTo>
                <a:lnTo>
                  <a:pt x="0" y="33"/>
                </a:lnTo>
                <a:lnTo>
                  <a:pt x="0" y="33"/>
                </a:lnTo>
                <a:lnTo>
                  <a:pt x="0" y="31"/>
                </a:lnTo>
                <a:lnTo>
                  <a:pt x="0" y="31"/>
                </a:lnTo>
                <a:lnTo>
                  <a:pt x="0" y="31"/>
                </a:lnTo>
                <a:lnTo>
                  <a:pt x="0" y="29"/>
                </a:lnTo>
                <a:lnTo>
                  <a:pt x="3" y="28"/>
                </a:lnTo>
                <a:lnTo>
                  <a:pt x="3" y="28"/>
                </a:lnTo>
                <a:lnTo>
                  <a:pt x="3" y="28"/>
                </a:lnTo>
                <a:lnTo>
                  <a:pt x="3" y="26"/>
                </a:lnTo>
                <a:lnTo>
                  <a:pt x="3" y="24"/>
                </a:lnTo>
                <a:lnTo>
                  <a:pt x="3" y="24"/>
                </a:lnTo>
                <a:lnTo>
                  <a:pt x="3" y="24"/>
                </a:lnTo>
                <a:lnTo>
                  <a:pt x="6" y="22"/>
                </a:lnTo>
                <a:lnTo>
                  <a:pt x="6" y="22"/>
                </a:lnTo>
                <a:lnTo>
                  <a:pt x="6" y="22"/>
                </a:lnTo>
                <a:lnTo>
                  <a:pt x="6" y="20"/>
                </a:lnTo>
                <a:lnTo>
                  <a:pt x="6" y="20"/>
                </a:lnTo>
                <a:lnTo>
                  <a:pt x="8" y="18"/>
                </a:lnTo>
                <a:lnTo>
                  <a:pt x="8" y="18"/>
                </a:lnTo>
                <a:lnTo>
                  <a:pt x="8" y="18"/>
                </a:lnTo>
                <a:lnTo>
                  <a:pt x="8" y="17"/>
                </a:lnTo>
                <a:lnTo>
                  <a:pt x="11" y="17"/>
                </a:lnTo>
                <a:lnTo>
                  <a:pt x="11" y="17"/>
                </a:lnTo>
                <a:lnTo>
                  <a:pt x="11" y="15"/>
                </a:lnTo>
                <a:lnTo>
                  <a:pt x="11" y="15"/>
                </a:lnTo>
                <a:lnTo>
                  <a:pt x="14" y="13"/>
                </a:lnTo>
                <a:lnTo>
                  <a:pt x="14" y="13"/>
                </a:lnTo>
                <a:lnTo>
                  <a:pt x="14" y="13"/>
                </a:lnTo>
                <a:lnTo>
                  <a:pt x="17" y="11"/>
                </a:lnTo>
                <a:lnTo>
                  <a:pt x="17" y="11"/>
                </a:lnTo>
                <a:lnTo>
                  <a:pt x="17" y="11"/>
                </a:lnTo>
                <a:lnTo>
                  <a:pt x="17" y="9"/>
                </a:lnTo>
                <a:lnTo>
                  <a:pt x="20" y="9"/>
                </a:lnTo>
                <a:lnTo>
                  <a:pt x="20" y="7"/>
                </a:lnTo>
                <a:lnTo>
                  <a:pt x="20" y="7"/>
                </a:lnTo>
                <a:lnTo>
                  <a:pt x="23" y="7"/>
                </a:lnTo>
                <a:lnTo>
                  <a:pt x="23" y="7"/>
                </a:lnTo>
                <a:lnTo>
                  <a:pt x="25" y="6"/>
                </a:lnTo>
                <a:lnTo>
                  <a:pt x="25" y="6"/>
                </a:lnTo>
                <a:lnTo>
                  <a:pt x="25" y="6"/>
                </a:lnTo>
                <a:lnTo>
                  <a:pt x="28" y="6"/>
                </a:lnTo>
                <a:lnTo>
                  <a:pt x="28" y="4"/>
                </a:lnTo>
                <a:lnTo>
                  <a:pt x="28" y="4"/>
                </a:lnTo>
                <a:lnTo>
                  <a:pt x="31" y="4"/>
                </a:lnTo>
                <a:lnTo>
                  <a:pt x="34" y="4"/>
                </a:lnTo>
                <a:lnTo>
                  <a:pt x="34" y="4"/>
                </a:lnTo>
                <a:lnTo>
                  <a:pt x="34" y="4"/>
                </a:lnTo>
                <a:lnTo>
                  <a:pt x="37" y="2"/>
                </a:lnTo>
                <a:lnTo>
                  <a:pt x="37" y="2"/>
                </a:lnTo>
                <a:lnTo>
                  <a:pt x="39" y="2"/>
                </a:lnTo>
                <a:lnTo>
                  <a:pt x="39" y="2"/>
                </a:lnTo>
                <a:lnTo>
                  <a:pt x="39" y="2"/>
                </a:lnTo>
                <a:lnTo>
                  <a:pt x="42" y="2"/>
                </a:lnTo>
                <a:lnTo>
                  <a:pt x="45" y="0"/>
                </a:lnTo>
                <a:lnTo>
                  <a:pt x="45" y="0"/>
                </a:lnTo>
                <a:lnTo>
                  <a:pt x="45" y="0"/>
                </a:lnTo>
                <a:lnTo>
                  <a:pt x="48" y="0"/>
                </a:lnTo>
                <a:lnTo>
                  <a:pt x="51" y="0"/>
                </a:lnTo>
                <a:lnTo>
                  <a:pt x="51" y="0"/>
                </a:lnTo>
                <a:lnTo>
                  <a:pt x="51" y="0"/>
                </a:lnTo>
                <a:lnTo>
                  <a:pt x="54" y="0"/>
                </a:lnTo>
                <a:lnTo>
                  <a:pt x="56" y="0"/>
                </a:lnTo>
                <a:lnTo>
                  <a:pt x="56" y="0"/>
                </a:lnTo>
                <a:lnTo>
                  <a:pt x="56" y="0"/>
                </a:lnTo>
                <a:lnTo>
                  <a:pt x="59" y="0"/>
                </a:lnTo>
                <a:lnTo>
                  <a:pt x="62" y="0"/>
                </a:lnTo>
                <a:lnTo>
                  <a:pt x="62" y="0"/>
                </a:lnTo>
                <a:lnTo>
                  <a:pt x="62" y="0"/>
                </a:lnTo>
                <a:lnTo>
                  <a:pt x="65" y="0"/>
                </a:lnTo>
                <a:lnTo>
                  <a:pt x="65" y="0"/>
                </a:lnTo>
                <a:lnTo>
                  <a:pt x="65" y="0"/>
                </a:lnTo>
                <a:lnTo>
                  <a:pt x="68" y="2"/>
                </a:lnTo>
                <a:lnTo>
                  <a:pt x="70" y="2"/>
                </a:lnTo>
                <a:lnTo>
                  <a:pt x="70" y="2"/>
                </a:lnTo>
                <a:lnTo>
                  <a:pt x="70" y="2"/>
                </a:lnTo>
                <a:lnTo>
                  <a:pt x="73" y="2"/>
                </a:lnTo>
                <a:lnTo>
                  <a:pt x="76" y="2"/>
                </a:lnTo>
                <a:lnTo>
                  <a:pt x="76" y="4"/>
                </a:lnTo>
                <a:lnTo>
                  <a:pt x="76" y="4"/>
                </a:lnTo>
                <a:lnTo>
                  <a:pt x="79" y="4"/>
                </a:lnTo>
                <a:lnTo>
                  <a:pt x="79" y="4"/>
                </a:lnTo>
                <a:lnTo>
                  <a:pt x="82" y="4"/>
                </a:lnTo>
                <a:lnTo>
                  <a:pt x="82" y="4"/>
                </a:lnTo>
                <a:lnTo>
                  <a:pt x="82" y="6"/>
                </a:lnTo>
                <a:lnTo>
                  <a:pt x="84" y="6"/>
                </a:lnTo>
                <a:lnTo>
                  <a:pt x="84" y="6"/>
                </a:lnTo>
                <a:lnTo>
                  <a:pt x="84" y="6"/>
                </a:lnTo>
                <a:lnTo>
                  <a:pt x="87" y="7"/>
                </a:lnTo>
                <a:lnTo>
                  <a:pt x="87" y="7"/>
                </a:lnTo>
                <a:lnTo>
                  <a:pt x="90" y="7"/>
                </a:lnTo>
                <a:lnTo>
                  <a:pt x="90" y="7"/>
                </a:lnTo>
                <a:lnTo>
                  <a:pt x="90" y="9"/>
                </a:lnTo>
                <a:lnTo>
                  <a:pt x="93" y="9"/>
                </a:lnTo>
                <a:lnTo>
                  <a:pt x="93" y="11"/>
                </a:lnTo>
                <a:lnTo>
                  <a:pt x="93" y="11"/>
                </a:lnTo>
                <a:lnTo>
                  <a:pt x="96" y="11"/>
                </a:lnTo>
                <a:lnTo>
                  <a:pt x="96" y="13"/>
                </a:lnTo>
                <a:lnTo>
                  <a:pt x="96" y="13"/>
                </a:lnTo>
                <a:lnTo>
                  <a:pt x="96" y="13"/>
                </a:lnTo>
                <a:lnTo>
                  <a:pt x="99" y="15"/>
                </a:lnTo>
                <a:lnTo>
                  <a:pt x="99" y="15"/>
                </a:lnTo>
                <a:lnTo>
                  <a:pt x="101" y="17"/>
                </a:lnTo>
                <a:lnTo>
                  <a:pt x="101" y="17"/>
                </a:lnTo>
                <a:lnTo>
                  <a:pt x="101" y="17"/>
                </a:lnTo>
                <a:lnTo>
                  <a:pt x="101" y="18"/>
                </a:lnTo>
                <a:lnTo>
                  <a:pt x="104" y="18"/>
                </a:lnTo>
                <a:lnTo>
                  <a:pt x="104" y="18"/>
                </a:lnTo>
                <a:lnTo>
                  <a:pt x="104" y="20"/>
                </a:lnTo>
                <a:lnTo>
                  <a:pt x="104" y="20"/>
                </a:lnTo>
                <a:lnTo>
                  <a:pt x="104" y="22"/>
                </a:lnTo>
                <a:lnTo>
                  <a:pt x="104" y="22"/>
                </a:lnTo>
                <a:lnTo>
                  <a:pt x="107" y="22"/>
                </a:lnTo>
                <a:lnTo>
                  <a:pt x="107" y="24"/>
                </a:lnTo>
                <a:lnTo>
                  <a:pt x="107" y="24"/>
                </a:lnTo>
                <a:lnTo>
                  <a:pt x="107" y="24"/>
                </a:lnTo>
                <a:lnTo>
                  <a:pt x="107" y="26"/>
                </a:lnTo>
                <a:lnTo>
                  <a:pt x="107" y="28"/>
                </a:lnTo>
                <a:lnTo>
                  <a:pt x="107" y="28"/>
                </a:lnTo>
                <a:lnTo>
                  <a:pt x="107" y="28"/>
                </a:lnTo>
                <a:lnTo>
                  <a:pt x="110" y="29"/>
                </a:lnTo>
                <a:lnTo>
                  <a:pt x="110" y="31"/>
                </a:lnTo>
                <a:lnTo>
                  <a:pt x="110" y="31"/>
                </a:lnTo>
                <a:lnTo>
                  <a:pt x="110" y="31"/>
                </a:lnTo>
                <a:lnTo>
                  <a:pt x="110" y="33"/>
                </a:lnTo>
                <a:lnTo>
                  <a:pt x="110" y="33"/>
                </a:lnTo>
                <a:lnTo>
                  <a:pt x="110" y="35"/>
                </a:lnTo>
                <a:lnTo>
                  <a:pt x="110" y="35"/>
                </a:lnTo>
                <a:lnTo>
                  <a:pt x="110" y="37"/>
                </a:lnTo>
                <a:lnTo>
                  <a:pt x="110" y="37"/>
                </a:lnTo>
                <a:lnTo>
                  <a:pt x="110" y="39"/>
                </a:lnTo>
                <a:lnTo>
                  <a:pt x="110" y="39"/>
                </a:lnTo>
                <a:lnTo>
                  <a:pt x="110" y="40"/>
                </a:lnTo>
                <a:lnTo>
                  <a:pt x="110" y="40"/>
                </a:lnTo>
                <a:lnTo>
                  <a:pt x="107" y="42"/>
                </a:lnTo>
                <a:lnTo>
                  <a:pt x="107" y="42"/>
                </a:lnTo>
                <a:lnTo>
                  <a:pt x="107" y="44"/>
                </a:lnTo>
                <a:lnTo>
                  <a:pt x="107" y="44"/>
                </a:lnTo>
                <a:lnTo>
                  <a:pt x="107" y="46"/>
                </a:lnTo>
                <a:lnTo>
                  <a:pt x="107" y="46"/>
                </a:lnTo>
                <a:lnTo>
                  <a:pt x="107" y="46"/>
                </a:lnTo>
                <a:lnTo>
                  <a:pt x="107" y="48"/>
                </a:lnTo>
                <a:lnTo>
                  <a:pt x="104" y="50"/>
                </a:lnTo>
                <a:lnTo>
                  <a:pt x="104" y="50"/>
                </a:lnTo>
                <a:lnTo>
                  <a:pt x="104" y="50"/>
                </a:lnTo>
                <a:lnTo>
                  <a:pt x="104" y="51"/>
                </a:lnTo>
                <a:lnTo>
                  <a:pt x="104" y="51"/>
                </a:lnTo>
                <a:lnTo>
                  <a:pt x="104" y="51"/>
                </a:lnTo>
                <a:lnTo>
                  <a:pt x="101" y="53"/>
                </a:lnTo>
                <a:lnTo>
                  <a:pt x="101" y="53"/>
                </a:lnTo>
                <a:lnTo>
                  <a:pt x="101" y="55"/>
                </a:lnTo>
                <a:lnTo>
                  <a:pt x="101" y="55"/>
                </a:lnTo>
                <a:lnTo>
                  <a:pt x="99" y="55"/>
                </a:lnTo>
                <a:lnTo>
                  <a:pt x="99" y="57"/>
                </a:lnTo>
                <a:lnTo>
                  <a:pt x="96" y="57"/>
                </a:lnTo>
                <a:lnTo>
                  <a:pt x="96" y="57"/>
                </a:lnTo>
                <a:lnTo>
                  <a:pt x="96" y="59"/>
                </a:lnTo>
                <a:lnTo>
                  <a:pt x="96" y="59"/>
                </a:lnTo>
                <a:lnTo>
                  <a:pt x="93" y="61"/>
                </a:lnTo>
                <a:lnTo>
                  <a:pt x="93" y="61"/>
                </a:lnTo>
                <a:lnTo>
                  <a:pt x="93" y="61"/>
                </a:lnTo>
                <a:lnTo>
                  <a:pt x="90" y="62"/>
                </a:lnTo>
                <a:lnTo>
                  <a:pt x="90" y="62"/>
                </a:lnTo>
                <a:lnTo>
                  <a:pt x="90" y="62"/>
                </a:lnTo>
                <a:lnTo>
                  <a:pt x="87" y="62"/>
                </a:lnTo>
                <a:lnTo>
                  <a:pt x="87" y="64"/>
                </a:lnTo>
                <a:lnTo>
                  <a:pt x="84" y="64"/>
                </a:lnTo>
                <a:lnTo>
                  <a:pt x="84" y="64"/>
                </a:lnTo>
                <a:lnTo>
                  <a:pt x="84" y="66"/>
                </a:lnTo>
                <a:lnTo>
                  <a:pt x="82" y="66"/>
                </a:lnTo>
                <a:lnTo>
                  <a:pt x="82" y="66"/>
                </a:lnTo>
                <a:lnTo>
                  <a:pt x="82" y="66"/>
                </a:lnTo>
                <a:lnTo>
                  <a:pt x="79" y="66"/>
                </a:lnTo>
                <a:lnTo>
                  <a:pt x="79" y="68"/>
                </a:lnTo>
                <a:lnTo>
                  <a:pt x="76" y="68"/>
                </a:lnTo>
                <a:lnTo>
                  <a:pt x="76" y="68"/>
                </a:lnTo>
                <a:lnTo>
                  <a:pt x="76" y="68"/>
                </a:lnTo>
                <a:lnTo>
                  <a:pt x="73" y="68"/>
                </a:lnTo>
                <a:lnTo>
                  <a:pt x="70" y="70"/>
                </a:lnTo>
                <a:lnTo>
                  <a:pt x="70" y="70"/>
                </a:lnTo>
                <a:lnTo>
                  <a:pt x="70" y="70"/>
                </a:lnTo>
                <a:lnTo>
                  <a:pt x="68" y="70"/>
                </a:lnTo>
                <a:lnTo>
                  <a:pt x="65" y="70"/>
                </a:lnTo>
                <a:lnTo>
                  <a:pt x="65" y="70"/>
                </a:lnTo>
                <a:lnTo>
                  <a:pt x="65" y="70"/>
                </a:lnTo>
                <a:lnTo>
                  <a:pt x="62" y="70"/>
                </a:lnTo>
                <a:lnTo>
                  <a:pt x="62" y="70"/>
                </a:lnTo>
                <a:lnTo>
                  <a:pt x="62" y="70"/>
                </a:lnTo>
                <a:lnTo>
                  <a:pt x="59" y="70"/>
                </a:lnTo>
                <a:lnTo>
                  <a:pt x="56" y="72"/>
                </a:lnTo>
                <a:lnTo>
                  <a:pt x="56" y="72"/>
                </a:lnTo>
                <a:lnTo>
                  <a:pt x="56" y="72"/>
                </a:lnTo>
                <a:lnTo>
                  <a:pt x="54" y="72"/>
                </a:lnTo>
                <a:lnTo>
                  <a:pt x="51" y="70"/>
                </a:lnTo>
                <a:lnTo>
                  <a:pt x="51" y="70"/>
                </a:lnTo>
                <a:lnTo>
                  <a:pt x="51" y="70"/>
                </a:lnTo>
                <a:lnTo>
                  <a:pt x="48" y="70"/>
                </a:lnTo>
                <a:lnTo>
                  <a:pt x="45" y="70"/>
                </a:lnTo>
                <a:lnTo>
                  <a:pt x="45" y="70"/>
                </a:lnTo>
                <a:lnTo>
                  <a:pt x="45" y="70"/>
                </a:lnTo>
                <a:lnTo>
                  <a:pt x="42" y="70"/>
                </a:lnTo>
                <a:lnTo>
                  <a:pt x="39" y="70"/>
                </a:lnTo>
                <a:lnTo>
                  <a:pt x="39" y="70"/>
                </a:lnTo>
                <a:lnTo>
                  <a:pt x="39" y="70"/>
                </a:lnTo>
                <a:lnTo>
                  <a:pt x="37" y="68"/>
                </a:lnTo>
                <a:lnTo>
                  <a:pt x="37" y="68"/>
                </a:lnTo>
                <a:lnTo>
                  <a:pt x="34" y="68"/>
                </a:lnTo>
                <a:lnTo>
                  <a:pt x="34" y="68"/>
                </a:lnTo>
                <a:lnTo>
                  <a:pt x="34" y="68"/>
                </a:lnTo>
                <a:lnTo>
                  <a:pt x="31" y="66"/>
                </a:lnTo>
                <a:lnTo>
                  <a:pt x="28" y="66"/>
                </a:lnTo>
                <a:lnTo>
                  <a:pt x="28" y="66"/>
                </a:lnTo>
                <a:lnTo>
                  <a:pt x="28" y="66"/>
                </a:lnTo>
                <a:lnTo>
                  <a:pt x="25" y="66"/>
                </a:lnTo>
                <a:lnTo>
                  <a:pt x="25" y="64"/>
                </a:lnTo>
                <a:lnTo>
                  <a:pt x="25" y="64"/>
                </a:lnTo>
                <a:lnTo>
                  <a:pt x="23" y="64"/>
                </a:lnTo>
                <a:lnTo>
                  <a:pt x="23" y="62"/>
                </a:lnTo>
                <a:lnTo>
                  <a:pt x="20" y="62"/>
                </a:lnTo>
                <a:lnTo>
                  <a:pt x="20" y="62"/>
                </a:lnTo>
                <a:lnTo>
                  <a:pt x="20" y="62"/>
                </a:lnTo>
                <a:lnTo>
                  <a:pt x="17" y="61"/>
                </a:lnTo>
                <a:lnTo>
                  <a:pt x="17" y="61"/>
                </a:lnTo>
                <a:lnTo>
                  <a:pt x="17" y="61"/>
                </a:lnTo>
                <a:lnTo>
                  <a:pt x="17" y="59"/>
                </a:lnTo>
                <a:lnTo>
                  <a:pt x="14" y="59"/>
                </a:lnTo>
                <a:lnTo>
                  <a:pt x="14" y="57"/>
                </a:lnTo>
                <a:lnTo>
                  <a:pt x="14" y="57"/>
                </a:lnTo>
                <a:lnTo>
                  <a:pt x="11" y="57"/>
                </a:lnTo>
                <a:lnTo>
                  <a:pt x="11" y="55"/>
                </a:lnTo>
                <a:lnTo>
                  <a:pt x="11" y="55"/>
                </a:lnTo>
                <a:lnTo>
                  <a:pt x="11" y="55"/>
                </a:lnTo>
                <a:lnTo>
                  <a:pt x="8" y="53"/>
                </a:lnTo>
                <a:lnTo>
                  <a:pt x="8" y="53"/>
                </a:lnTo>
                <a:lnTo>
                  <a:pt x="8" y="51"/>
                </a:lnTo>
                <a:lnTo>
                  <a:pt x="8" y="51"/>
                </a:lnTo>
                <a:lnTo>
                  <a:pt x="6" y="51"/>
                </a:lnTo>
                <a:lnTo>
                  <a:pt x="6" y="50"/>
                </a:lnTo>
                <a:lnTo>
                  <a:pt x="6" y="50"/>
                </a:lnTo>
                <a:lnTo>
                  <a:pt x="6" y="50"/>
                </a:lnTo>
                <a:lnTo>
                  <a:pt x="6" y="48"/>
                </a:lnTo>
                <a:lnTo>
                  <a:pt x="3" y="46"/>
                </a:lnTo>
                <a:lnTo>
                  <a:pt x="3" y="46"/>
                </a:lnTo>
                <a:lnTo>
                  <a:pt x="3" y="46"/>
                </a:lnTo>
                <a:lnTo>
                  <a:pt x="3" y="44"/>
                </a:lnTo>
                <a:lnTo>
                  <a:pt x="3" y="44"/>
                </a:lnTo>
                <a:lnTo>
                  <a:pt x="3" y="42"/>
                </a:lnTo>
                <a:lnTo>
                  <a:pt x="3" y="42"/>
                </a:lnTo>
                <a:lnTo>
                  <a:pt x="0" y="40"/>
                </a:lnTo>
                <a:lnTo>
                  <a:pt x="0" y="40"/>
                </a:lnTo>
                <a:lnTo>
                  <a:pt x="0" y="39"/>
                </a:lnTo>
                <a:lnTo>
                  <a:pt x="0" y="39"/>
                </a:lnTo>
                <a:lnTo>
                  <a:pt x="0" y="37"/>
                </a:lnTo>
                <a:lnTo>
                  <a:pt x="0" y="37"/>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29" name="Freeform 373"/>
          <p:cNvSpPr/>
          <p:nvPr/>
        </p:nvSpPr>
        <p:spPr bwMode="auto">
          <a:xfrm>
            <a:off x="7780413" y="5057545"/>
            <a:ext cx="146770" cy="105958"/>
          </a:xfrm>
          <a:custGeom>
            <a:avLst/>
            <a:gdLst/>
            <a:ahLst/>
            <a:cxnLst>
              <a:cxn ang="0">
                <a:pos x="0" y="31"/>
              </a:cxn>
              <a:cxn ang="0">
                <a:pos x="3" y="27"/>
              </a:cxn>
              <a:cxn ang="0">
                <a:pos x="6" y="23"/>
              </a:cxn>
              <a:cxn ang="0">
                <a:pos x="9" y="18"/>
              </a:cxn>
              <a:cxn ang="0">
                <a:pos x="12" y="16"/>
              </a:cxn>
              <a:cxn ang="0">
                <a:pos x="14" y="12"/>
              </a:cxn>
              <a:cxn ang="0">
                <a:pos x="20" y="9"/>
              </a:cxn>
              <a:cxn ang="0">
                <a:pos x="26" y="7"/>
              </a:cxn>
              <a:cxn ang="0">
                <a:pos x="31" y="5"/>
              </a:cxn>
              <a:cxn ang="0">
                <a:pos x="37" y="3"/>
              </a:cxn>
              <a:cxn ang="0">
                <a:pos x="43" y="1"/>
              </a:cxn>
              <a:cxn ang="0">
                <a:pos x="51" y="0"/>
              </a:cxn>
              <a:cxn ang="0">
                <a:pos x="57" y="0"/>
              </a:cxn>
              <a:cxn ang="0">
                <a:pos x="62" y="0"/>
              </a:cxn>
              <a:cxn ang="0">
                <a:pos x="71" y="1"/>
              </a:cxn>
              <a:cxn ang="0">
                <a:pos x="76" y="3"/>
              </a:cxn>
              <a:cxn ang="0">
                <a:pos x="82" y="5"/>
              </a:cxn>
              <a:cxn ang="0">
                <a:pos x="88" y="7"/>
              </a:cxn>
              <a:cxn ang="0">
                <a:pos x="93" y="11"/>
              </a:cxn>
              <a:cxn ang="0">
                <a:pos x="99" y="12"/>
              </a:cxn>
              <a:cxn ang="0">
                <a:pos x="102" y="16"/>
              </a:cxn>
              <a:cxn ang="0">
                <a:pos x="105" y="20"/>
              </a:cxn>
              <a:cxn ang="0">
                <a:pos x="107" y="23"/>
              </a:cxn>
              <a:cxn ang="0">
                <a:pos x="110" y="29"/>
              </a:cxn>
              <a:cxn ang="0">
                <a:pos x="110" y="31"/>
              </a:cxn>
              <a:cxn ang="0">
                <a:pos x="110" y="36"/>
              </a:cxn>
              <a:cxn ang="0">
                <a:pos x="110" y="42"/>
              </a:cxn>
              <a:cxn ang="0">
                <a:pos x="107" y="45"/>
              </a:cxn>
              <a:cxn ang="0">
                <a:pos x="105" y="49"/>
              </a:cxn>
              <a:cxn ang="0">
                <a:pos x="102" y="53"/>
              </a:cxn>
              <a:cxn ang="0">
                <a:pos x="99" y="56"/>
              </a:cxn>
              <a:cxn ang="0">
                <a:pos x="93" y="60"/>
              </a:cxn>
              <a:cxn ang="0">
                <a:pos x="90" y="62"/>
              </a:cxn>
              <a:cxn ang="0">
                <a:pos x="85" y="66"/>
              </a:cxn>
              <a:cxn ang="0">
                <a:pos x="79" y="67"/>
              </a:cxn>
              <a:cxn ang="0">
                <a:pos x="71" y="69"/>
              </a:cxn>
              <a:cxn ang="0">
                <a:pos x="68" y="69"/>
              </a:cxn>
              <a:cxn ang="0">
                <a:pos x="59" y="71"/>
              </a:cxn>
              <a:cxn ang="0">
                <a:pos x="51" y="71"/>
              </a:cxn>
              <a:cxn ang="0">
                <a:pos x="45" y="69"/>
              </a:cxn>
              <a:cxn ang="0">
                <a:pos x="40" y="69"/>
              </a:cxn>
              <a:cxn ang="0">
                <a:pos x="34" y="67"/>
              </a:cxn>
              <a:cxn ang="0">
                <a:pos x="28" y="66"/>
              </a:cxn>
              <a:cxn ang="0">
                <a:pos x="23" y="62"/>
              </a:cxn>
              <a:cxn ang="0">
                <a:pos x="17" y="60"/>
              </a:cxn>
              <a:cxn ang="0">
                <a:pos x="12" y="56"/>
              </a:cxn>
              <a:cxn ang="0">
                <a:pos x="9" y="53"/>
              </a:cxn>
              <a:cxn ang="0">
                <a:pos x="6" y="49"/>
              </a:cxn>
              <a:cxn ang="0">
                <a:pos x="3" y="45"/>
              </a:cxn>
              <a:cxn ang="0">
                <a:pos x="3" y="42"/>
              </a:cxn>
              <a:cxn ang="0">
                <a:pos x="0" y="36"/>
              </a:cxn>
            </a:cxnLst>
            <a:rect l="0" t="0" r="r" b="b"/>
            <a:pathLst>
              <a:path w="110" h="71">
                <a:moveTo>
                  <a:pt x="0" y="34"/>
                </a:moveTo>
                <a:lnTo>
                  <a:pt x="0" y="34"/>
                </a:lnTo>
                <a:lnTo>
                  <a:pt x="0" y="33"/>
                </a:lnTo>
                <a:lnTo>
                  <a:pt x="0" y="31"/>
                </a:lnTo>
                <a:lnTo>
                  <a:pt x="0" y="31"/>
                </a:lnTo>
                <a:lnTo>
                  <a:pt x="3" y="31"/>
                </a:lnTo>
                <a:lnTo>
                  <a:pt x="3" y="29"/>
                </a:lnTo>
                <a:lnTo>
                  <a:pt x="3" y="29"/>
                </a:lnTo>
                <a:lnTo>
                  <a:pt x="3" y="29"/>
                </a:lnTo>
                <a:lnTo>
                  <a:pt x="3" y="27"/>
                </a:lnTo>
                <a:lnTo>
                  <a:pt x="3" y="25"/>
                </a:lnTo>
                <a:lnTo>
                  <a:pt x="3" y="25"/>
                </a:lnTo>
                <a:lnTo>
                  <a:pt x="3" y="25"/>
                </a:lnTo>
                <a:lnTo>
                  <a:pt x="3" y="23"/>
                </a:lnTo>
                <a:lnTo>
                  <a:pt x="6" y="23"/>
                </a:lnTo>
                <a:lnTo>
                  <a:pt x="6" y="22"/>
                </a:lnTo>
                <a:lnTo>
                  <a:pt x="6" y="22"/>
                </a:lnTo>
                <a:lnTo>
                  <a:pt x="6" y="20"/>
                </a:lnTo>
                <a:lnTo>
                  <a:pt x="6" y="20"/>
                </a:lnTo>
                <a:lnTo>
                  <a:pt x="9" y="18"/>
                </a:lnTo>
                <a:lnTo>
                  <a:pt x="9" y="18"/>
                </a:lnTo>
                <a:lnTo>
                  <a:pt x="9" y="18"/>
                </a:lnTo>
                <a:lnTo>
                  <a:pt x="9" y="16"/>
                </a:lnTo>
                <a:lnTo>
                  <a:pt x="12" y="16"/>
                </a:lnTo>
                <a:lnTo>
                  <a:pt x="12" y="16"/>
                </a:lnTo>
                <a:lnTo>
                  <a:pt x="12" y="14"/>
                </a:lnTo>
                <a:lnTo>
                  <a:pt x="12" y="14"/>
                </a:lnTo>
                <a:lnTo>
                  <a:pt x="14" y="12"/>
                </a:lnTo>
                <a:lnTo>
                  <a:pt x="14" y="12"/>
                </a:lnTo>
                <a:lnTo>
                  <a:pt x="14" y="12"/>
                </a:lnTo>
                <a:lnTo>
                  <a:pt x="17" y="11"/>
                </a:lnTo>
                <a:lnTo>
                  <a:pt x="17" y="11"/>
                </a:lnTo>
                <a:lnTo>
                  <a:pt x="17" y="11"/>
                </a:lnTo>
                <a:lnTo>
                  <a:pt x="20" y="11"/>
                </a:lnTo>
                <a:lnTo>
                  <a:pt x="20" y="9"/>
                </a:lnTo>
                <a:lnTo>
                  <a:pt x="23" y="9"/>
                </a:lnTo>
                <a:lnTo>
                  <a:pt x="23" y="9"/>
                </a:lnTo>
                <a:lnTo>
                  <a:pt x="23" y="7"/>
                </a:lnTo>
                <a:lnTo>
                  <a:pt x="23" y="7"/>
                </a:lnTo>
                <a:lnTo>
                  <a:pt x="26" y="7"/>
                </a:lnTo>
                <a:lnTo>
                  <a:pt x="26" y="7"/>
                </a:lnTo>
                <a:lnTo>
                  <a:pt x="28" y="5"/>
                </a:lnTo>
                <a:lnTo>
                  <a:pt x="28" y="5"/>
                </a:lnTo>
                <a:lnTo>
                  <a:pt x="31" y="5"/>
                </a:lnTo>
                <a:lnTo>
                  <a:pt x="31" y="5"/>
                </a:lnTo>
                <a:lnTo>
                  <a:pt x="31" y="3"/>
                </a:lnTo>
                <a:lnTo>
                  <a:pt x="34" y="3"/>
                </a:lnTo>
                <a:lnTo>
                  <a:pt x="34" y="3"/>
                </a:lnTo>
                <a:lnTo>
                  <a:pt x="34" y="3"/>
                </a:lnTo>
                <a:lnTo>
                  <a:pt x="37" y="3"/>
                </a:lnTo>
                <a:lnTo>
                  <a:pt x="37" y="1"/>
                </a:lnTo>
                <a:lnTo>
                  <a:pt x="40" y="1"/>
                </a:lnTo>
                <a:lnTo>
                  <a:pt x="40" y="1"/>
                </a:lnTo>
                <a:lnTo>
                  <a:pt x="43" y="1"/>
                </a:lnTo>
                <a:lnTo>
                  <a:pt x="43" y="1"/>
                </a:lnTo>
                <a:lnTo>
                  <a:pt x="45" y="1"/>
                </a:lnTo>
                <a:lnTo>
                  <a:pt x="45" y="1"/>
                </a:lnTo>
                <a:lnTo>
                  <a:pt x="48" y="1"/>
                </a:lnTo>
                <a:lnTo>
                  <a:pt x="48" y="0"/>
                </a:lnTo>
                <a:lnTo>
                  <a:pt x="51" y="0"/>
                </a:lnTo>
                <a:lnTo>
                  <a:pt x="51" y="0"/>
                </a:lnTo>
                <a:lnTo>
                  <a:pt x="51" y="0"/>
                </a:lnTo>
                <a:lnTo>
                  <a:pt x="54" y="0"/>
                </a:lnTo>
                <a:lnTo>
                  <a:pt x="57" y="0"/>
                </a:lnTo>
                <a:lnTo>
                  <a:pt x="57" y="0"/>
                </a:lnTo>
                <a:lnTo>
                  <a:pt x="57" y="0"/>
                </a:lnTo>
                <a:lnTo>
                  <a:pt x="59" y="0"/>
                </a:lnTo>
                <a:lnTo>
                  <a:pt x="62" y="0"/>
                </a:lnTo>
                <a:lnTo>
                  <a:pt x="62" y="0"/>
                </a:lnTo>
                <a:lnTo>
                  <a:pt x="62" y="0"/>
                </a:lnTo>
                <a:lnTo>
                  <a:pt x="65" y="1"/>
                </a:lnTo>
                <a:lnTo>
                  <a:pt x="68" y="1"/>
                </a:lnTo>
                <a:lnTo>
                  <a:pt x="68" y="1"/>
                </a:lnTo>
                <a:lnTo>
                  <a:pt x="68" y="1"/>
                </a:lnTo>
                <a:lnTo>
                  <a:pt x="71" y="1"/>
                </a:lnTo>
                <a:lnTo>
                  <a:pt x="71" y="1"/>
                </a:lnTo>
                <a:lnTo>
                  <a:pt x="71" y="1"/>
                </a:lnTo>
                <a:lnTo>
                  <a:pt x="74" y="1"/>
                </a:lnTo>
                <a:lnTo>
                  <a:pt x="76" y="3"/>
                </a:lnTo>
                <a:lnTo>
                  <a:pt x="76" y="3"/>
                </a:lnTo>
                <a:lnTo>
                  <a:pt x="76" y="3"/>
                </a:lnTo>
                <a:lnTo>
                  <a:pt x="79" y="3"/>
                </a:lnTo>
                <a:lnTo>
                  <a:pt x="79" y="3"/>
                </a:lnTo>
                <a:lnTo>
                  <a:pt x="82" y="5"/>
                </a:lnTo>
                <a:lnTo>
                  <a:pt x="82" y="5"/>
                </a:lnTo>
                <a:lnTo>
                  <a:pt x="82" y="5"/>
                </a:lnTo>
                <a:lnTo>
                  <a:pt x="85" y="5"/>
                </a:lnTo>
                <a:lnTo>
                  <a:pt x="88" y="7"/>
                </a:lnTo>
                <a:lnTo>
                  <a:pt x="88" y="7"/>
                </a:lnTo>
                <a:lnTo>
                  <a:pt x="88" y="7"/>
                </a:lnTo>
                <a:lnTo>
                  <a:pt x="90" y="7"/>
                </a:lnTo>
                <a:lnTo>
                  <a:pt x="90" y="9"/>
                </a:lnTo>
                <a:lnTo>
                  <a:pt x="90" y="9"/>
                </a:lnTo>
                <a:lnTo>
                  <a:pt x="90" y="9"/>
                </a:lnTo>
                <a:lnTo>
                  <a:pt x="93" y="11"/>
                </a:lnTo>
                <a:lnTo>
                  <a:pt x="93" y="11"/>
                </a:lnTo>
                <a:lnTo>
                  <a:pt x="93" y="11"/>
                </a:lnTo>
                <a:lnTo>
                  <a:pt x="96" y="11"/>
                </a:lnTo>
                <a:lnTo>
                  <a:pt x="96" y="12"/>
                </a:lnTo>
                <a:lnTo>
                  <a:pt x="99" y="12"/>
                </a:lnTo>
                <a:lnTo>
                  <a:pt x="99" y="12"/>
                </a:lnTo>
                <a:lnTo>
                  <a:pt x="99" y="14"/>
                </a:lnTo>
                <a:lnTo>
                  <a:pt x="99" y="14"/>
                </a:lnTo>
                <a:lnTo>
                  <a:pt x="102" y="16"/>
                </a:lnTo>
                <a:lnTo>
                  <a:pt x="102" y="16"/>
                </a:lnTo>
                <a:lnTo>
                  <a:pt x="102" y="16"/>
                </a:lnTo>
                <a:lnTo>
                  <a:pt x="102" y="18"/>
                </a:lnTo>
                <a:lnTo>
                  <a:pt x="105" y="18"/>
                </a:lnTo>
                <a:lnTo>
                  <a:pt x="105" y="18"/>
                </a:lnTo>
                <a:lnTo>
                  <a:pt x="105" y="20"/>
                </a:lnTo>
                <a:lnTo>
                  <a:pt x="105" y="20"/>
                </a:lnTo>
                <a:lnTo>
                  <a:pt x="105" y="22"/>
                </a:lnTo>
                <a:lnTo>
                  <a:pt x="105" y="22"/>
                </a:lnTo>
                <a:lnTo>
                  <a:pt x="107" y="23"/>
                </a:lnTo>
                <a:lnTo>
                  <a:pt x="107" y="23"/>
                </a:lnTo>
                <a:lnTo>
                  <a:pt x="107" y="25"/>
                </a:lnTo>
                <a:lnTo>
                  <a:pt x="107" y="25"/>
                </a:lnTo>
                <a:lnTo>
                  <a:pt x="107" y="25"/>
                </a:lnTo>
                <a:lnTo>
                  <a:pt x="107" y="27"/>
                </a:lnTo>
                <a:lnTo>
                  <a:pt x="110" y="29"/>
                </a:lnTo>
                <a:lnTo>
                  <a:pt x="110" y="29"/>
                </a:lnTo>
                <a:lnTo>
                  <a:pt x="110" y="29"/>
                </a:lnTo>
                <a:lnTo>
                  <a:pt x="110" y="31"/>
                </a:lnTo>
                <a:lnTo>
                  <a:pt x="110" y="31"/>
                </a:lnTo>
                <a:lnTo>
                  <a:pt x="110" y="31"/>
                </a:lnTo>
                <a:lnTo>
                  <a:pt x="110" y="33"/>
                </a:lnTo>
                <a:lnTo>
                  <a:pt x="110" y="34"/>
                </a:lnTo>
                <a:lnTo>
                  <a:pt x="110" y="34"/>
                </a:lnTo>
                <a:lnTo>
                  <a:pt x="110" y="34"/>
                </a:lnTo>
                <a:lnTo>
                  <a:pt x="110" y="36"/>
                </a:lnTo>
                <a:lnTo>
                  <a:pt x="110" y="38"/>
                </a:lnTo>
                <a:lnTo>
                  <a:pt x="110" y="38"/>
                </a:lnTo>
                <a:lnTo>
                  <a:pt x="110" y="38"/>
                </a:lnTo>
                <a:lnTo>
                  <a:pt x="110" y="40"/>
                </a:lnTo>
                <a:lnTo>
                  <a:pt x="110" y="42"/>
                </a:lnTo>
                <a:lnTo>
                  <a:pt x="110" y="42"/>
                </a:lnTo>
                <a:lnTo>
                  <a:pt x="110" y="42"/>
                </a:lnTo>
                <a:lnTo>
                  <a:pt x="107" y="44"/>
                </a:lnTo>
                <a:lnTo>
                  <a:pt x="107" y="44"/>
                </a:lnTo>
                <a:lnTo>
                  <a:pt x="107" y="45"/>
                </a:lnTo>
                <a:lnTo>
                  <a:pt x="107" y="45"/>
                </a:lnTo>
                <a:lnTo>
                  <a:pt x="107" y="47"/>
                </a:lnTo>
                <a:lnTo>
                  <a:pt x="107" y="47"/>
                </a:lnTo>
                <a:lnTo>
                  <a:pt x="105" y="49"/>
                </a:lnTo>
                <a:lnTo>
                  <a:pt x="105" y="49"/>
                </a:lnTo>
                <a:lnTo>
                  <a:pt x="105" y="49"/>
                </a:lnTo>
                <a:lnTo>
                  <a:pt x="105" y="51"/>
                </a:lnTo>
                <a:lnTo>
                  <a:pt x="105" y="53"/>
                </a:lnTo>
                <a:lnTo>
                  <a:pt x="105" y="53"/>
                </a:lnTo>
                <a:lnTo>
                  <a:pt x="102" y="53"/>
                </a:lnTo>
                <a:lnTo>
                  <a:pt x="102" y="55"/>
                </a:lnTo>
                <a:lnTo>
                  <a:pt x="102" y="55"/>
                </a:lnTo>
                <a:lnTo>
                  <a:pt x="102" y="55"/>
                </a:lnTo>
                <a:lnTo>
                  <a:pt x="99" y="56"/>
                </a:lnTo>
                <a:lnTo>
                  <a:pt x="99" y="56"/>
                </a:lnTo>
                <a:lnTo>
                  <a:pt x="99" y="58"/>
                </a:lnTo>
                <a:lnTo>
                  <a:pt x="99" y="58"/>
                </a:lnTo>
                <a:lnTo>
                  <a:pt x="96" y="58"/>
                </a:lnTo>
                <a:lnTo>
                  <a:pt x="96" y="60"/>
                </a:lnTo>
                <a:lnTo>
                  <a:pt x="93" y="60"/>
                </a:lnTo>
                <a:lnTo>
                  <a:pt x="93" y="60"/>
                </a:lnTo>
                <a:lnTo>
                  <a:pt x="93" y="60"/>
                </a:lnTo>
                <a:lnTo>
                  <a:pt x="90" y="62"/>
                </a:lnTo>
                <a:lnTo>
                  <a:pt x="90" y="62"/>
                </a:lnTo>
                <a:lnTo>
                  <a:pt x="90" y="62"/>
                </a:lnTo>
                <a:lnTo>
                  <a:pt x="90" y="64"/>
                </a:lnTo>
                <a:lnTo>
                  <a:pt x="88" y="64"/>
                </a:lnTo>
                <a:lnTo>
                  <a:pt x="88" y="64"/>
                </a:lnTo>
                <a:lnTo>
                  <a:pt x="88" y="64"/>
                </a:lnTo>
                <a:lnTo>
                  <a:pt x="85" y="66"/>
                </a:lnTo>
                <a:lnTo>
                  <a:pt x="82" y="66"/>
                </a:lnTo>
                <a:lnTo>
                  <a:pt x="82" y="66"/>
                </a:lnTo>
                <a:lnTo>
                  <a:pt x="82" y="66"/>
                </a:lnTo>
                <a:lnTo>
                  <a:pt x="79" y="67"/>
                </a:lnTo>
                <a:lnTo>
                  <a:pt x="79" y="67"/>
                </a:lnTo>
                <a:lnTo>
                  <a:pt x="76" y="67"/>
                </a:lnTo>
                <a:lnTo>
                  <a:pt x="76" y="67"/>
                </a:lnTo>
                <a:lnTo>
                  <a:pt x="76" y="67"/>
                </a:lnTo>
                <a:lnTo>
                  <a:pt x="74" y="69"/>
                </a:lnTo>
                <a:lnTo>
                  <a:pt x="71" y="69"/>
                </a:lnTo>
                <a:lnTo>
                  <a:pt x="71" y="69"/>
                </a:lnTo>
                <a:lnTo>
                  <a:pt x="71" y="69"/>
                </a:lnTo>
                <a:lnTo>
                  <a:pt x="68" y="69"/>
                </a:lnTo>
                <a:lnTo>
                  <a:pt x="68" y="69"/>
                </a:lnTo>
                <a:lnTo>
                  <a:pt x="68" y="69"/>
                </a:lnTo>
                <a:lnTo>
                  <a:pt x="65" y="71"/>
                </a:lnTo>
                <a:lnTo>
                  <a:pt x="62" y="71"/>
                </a:lnTo>
                <a:lnTo>
                  <a:pt x="62" y="71"/>
                </a:lnTo>
                <a:lnTo>
                  <a:pt x="62" y="71"/>
                </a:lnTo>
                <a:lnTo>
                  <a:pt x="59" y="71"/>
                </a:lnTo>
                <a:lnTo>
                  <a:pt x="57" y="71"/>
                </a:lnTo>
                <a:lnTo>
                  <a:pt x="57" y="71"/>
                </a:lnTo>
                <a:lnTo>
                  <a:pt x="57" y="71"/>
                </a:lnTo>
                <a:lnTo>
                  <a:pt x="54" y="71"/>
                </a:lnTo>
                <a:lnTo>
                  <a:pt x="51" y="71"/>
                </a:lnTo>
                <a:lnTo>
                  <a:pt x="51" y="71"/>
                </a:lnTo>
                <a:lnTo>
                  <a:pt x="51" y="71"/>
                </a:lnTo>
                <a:lnTo>
                  <a:pt x="48" y="71"/>
                </a:lnTo>
                <a:lnTo>
                  <a:pt x="48" y="71"/>
                </a:lnTo>
                <a:lnTo>
                  <a:pt x="45" y="69"/>
                </a:lnTo>
                <a:lnTo>
                  <a:pt x="45" y="69"/>
                </a:lnTo>
                <a:lnTo>
                  <a:pt x="43" y="69"/>
                </a:lnTo>
                <a:lnTo>
                  <a:pt x="43" y="69"/>
                </a:lnTo>
                <a:lnTo>
                  <a:pt x="40" y="69"/>
                </a:lnTo>
                <a:lnTo>
                  <a:pt x="40" y="69"/>
                </a:lnTo>
                <a:lnTo>
                  <a:pt x="37" y="69"/>
                </a:lnTo>
                <a:lnTo>
                  <a:pt x="37" y="67"/>
                </a:lnTo>
                <a:lnTo>
                  <a:pt x="34" y="67"/>
                </a:lnTo>
                <a:lnTo>
                  <a:pt x="34" y="67"/>
                </a:lnTo>
                <a:lnTo>
                  <a:pt x="34" y="67"/>
                </a:lnTo>
                <a:lnTo>
                  <a:pt x="31" y="67"/>
                </a:lnTo>
                <a:lnTo>
                  <a:pt x="31" y="66"/>
                </a:lnTo>
                <a:lnTo>
                  <a:pt x="31" y="66"/>
                </a:lnTo>
                <a:lnTo>
                  <a:pt x="28" y="66"/>
                </a:lnTo>
                <a:lnTo>
                  <a:pt x="28" y="66"/>
                </a:lnTo>
                <a:lnTo>
                  <a:pt x="26" y="64"/>
                </a:lnTo>
                <a:lnTo>
                  <a:pt x="26" y="64"/>
                </a:lnTo>
                <a:lnTo>
                  <a:pt x="23" y="64"/>
                </a:lnTo>
                <a:lnTo>
                  <a:pt x="23" y="64"/>
                </a:lnTo>
                <a:lnTo>
                  <a:pt x="23" y="62"/>
                </a:lnTo>
                <a:lnTo>
                  <a:pt x="23" y="62"/>
                </a:lnTo>
                <a:lnTo>
                  <a:pt x="20" y="62"/>
                </a:lnTo>
                <a:lnTo>
                  <a:pt x="20" y="60"/>
                </a:lnTo>
                <a:lnTo>
                  <a:pt x="17" y="60"/>
                </a:lnTo>
                <a:lnTo>
                  <a:pt x="17" y="60"/>
                </a:lnTo>
                <a:lnTo>
                  <a:pt x="17" y="60"/>
                </a:lnTo>
                <a:lnTo>
                  <a:pt x="14" y="58"/>
                </a:lnTo>
                <a:lnTo>
                  <a:pt x="14" y="58"/>
                </a:lnTo>
                <a:lnTo>
                  <a:pt x="14" y="58"/>
                </a:lnTo>
                <a:lnTo>
                  <a:pt x="12" y="56"/>
                </a:lnTo>
                <a:lnTo>
                  <a:pt x="12" y="56"/>
                </a:lnTo>
                <a:lnTo>
                  <a:pt x="12" y="55"/>
                </a:lnTo>
                <a:lnTo>
                  <a:pt x="12" y="55"/>
                </a:lnTo>
                <a:lnTo>
                  <a:pt x="9" y="55"/>
                </a:lnTo>
                <a:lnTo>
                  <a:pt x="9" y="53"/>
                </a:lnTo>
                <a:lnTo>
                  <a:pt x="9" y="53"/>
                </a:lnTo>
                <a:lnTo>
                  <a:pt x="9" y="53"/>
                </a:lnTo>
                <a:lnTo>
                  <a:pt x="6" y="51"/>
                </a:lnTo>
                <a:lnTo>
                  <a:pt x="6" y="49"/>
                </a:lnTo>
                <a:lnTo>
                  <a:pt x="6" y="49"/>
                </a:lnTo>
                <a:lnTo>
                  <a:pt x="6" y="49"/>
                </a:lnTo>
                <a:lnTo>
                  <a:pt x="6" y="47"/>
                </a:lnTo>
                <a:lnTo>
                  <a:pt x="3" y="47"/>
                </a:lnTo>
                <a:lnTo>
                  <a:pt x="3" y="45"/>
                </a:lnTo>
                <a:lnTo>
                  <a:pt x="3" y="45"/>
                </a:lnTo>
                <a:lnTo>
                  <a:pt x="3" y="44"/>
                </a:lnTo>
                <a:lnTo>
                  <a:pt x="3" y="44"/>
                </a:lnTo>
                <a:lnTo>
                  <a:pt x="3" y="42"/>
                </a:lnTo>
                <a:lnTo>
                  <a:pt x="3" y="42"/>
                </a:lnTo>
                <a:lnTo>
                  <a:pt x="3" y="42"/>
                </a:lnTo>
                <a:lnTo>
                  <a:pt x="3" y="40"/>
                </a:lnTo>
                <a:lnTo>
                  <a:pt x="0" y="38"/>
                </a:lnTo>
                <a:lnTo>
                  <a:pt x="0" y="38"/>
                </a:lnTo>
                <a:lnTo>
                  <a:pt x="0" y="38"/>
                </a:lnTo>
                <a:lnTo>
                  <a:pt x="0" y="36"/>
                </a:lnTo>
                <a:lnTo>
                  <a:pt x="0" y="34"/>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0" name="Freeform 374"/>
          <p:cNvSpPr/>
          <p:nvPr/>
        </p:nvSpPr>
        <p:spPr bwMode="auto">
          <a:xfrm>
            <a:off x="5957796" y="3633824"/>
            <a:ext cx="312220" cy="646196"/>
          </a:xfrm>
          <a:custGeom>
            <a:avLst/>
            <a:gdLst/>
            <a:ahLst/>
            <a:cxnLst>
              <a:cxn ang="0">
                <a:pos x="234" y="15"/>
              </a:cxn>
              <a:cxn ang="0">
                <a:pos x="234" y="44"/>
              </a:cxn>
              <a:cxn ang="0">
                <a:pos x="231" y="59"/>
              </a:cxn>
              <a:cxn ang="0">
                <a:pos x="228" y="88"/>
              </a:cxn>
              <a:cxn ang="0">
                <a:pos x="228" y="101"/>
              </a:cxn>
              <a:cxn ang="0">
                <a:pos x="222" y="128"/>
              </a:cxn>
              <a:cxn ang="0">
                <a:pos x="220" y="141"/>
              </a:cxn>
              <a:cxn ang="0">
                <a:pos x="214" y="169"/>
              </a:cxn>
              <a:cxn ang="0">
                <a:pos x="211" y="182"/>
              </a:cxn>
              <a:cxn ang="0">
                <a:pos x="205" y="205"/>
              </a:cxn>
              <a:cxn ang="0">
                <a:pos x="203" y="218"/>
              </a:cxn>
              <a:cxn ang="0">
                <a:pos x="194" y="242"/>
              </a:cxn>
              <a:cxn ang="0">
                <a:pos x="189" y="253"/>
              </a:cxn>
              <a:cxn ang="0">
                <a:pos x="180" y="275"/>
              </a:cxn>
              <a:cxn ang="0">
                <a:pos x="174" y="286"/>
              </a:cxn>
              <a:cxn ang="0">
                <a:pos x="166" y="306"/>
              </a:cxn>
              <a:cxn ang="0">
                <a:pos x="160" y="315"/>
              </a:cxn>
              <a:cxn ang="0">
                <a:pos x="149" y="334"/>
              </a:cxn>
              <a:cxn ang="0">
                <a:pos x="143" y="343"/>
              </a:cxn>
              <a:cxn ang="0">
                <a:pos x="129" y="358"/>
              </a:cxn>
              <a:cxn ang="0">
                <a:pos x="124" y="367"/>
              </a:cxn>
              <a:cxn ang="0">
                <a:pos x="112" y="380"/>
              </a:cxn>
              <a:cxn ang="0">
                <a:pos x="104" y="387"/>
              </a:cxn>
              <a:cxn ang="0">
                <a:pos x="90" y="398"/>
              </a:cxn>
              <a:cxn ang="0">
                <a:pos x="84" y="404"/>
              </a:cxn>
              <a:cxn ang="0">
                <a:pos x="70" y="413"/>
              </a:cxn>
              <a:cxn ang="0">
                <a:pos x="62" y="416"/>
              </a:cxn>
              <a:cxn ang="0">
                <a:pos x="48" y="424"/>
              </a:cxn>
              <a:cxn ang="0">
                <a:pos x="39" y="427"/>
              </a:cxn>
              <a:cxn ang="0">
                <a:pos x="25" y="431"/>
              </a:cxn>
              <a:cxn ang="0">
                <a:pos x="17" y="431"/>
              </a:cxn>
              <a:cxn ang="0">
                <a:pos x="0" y="433"/>
              </a:cxn>
            </a:cxnLst>
            <a:rect l="0" t="0" r="r" b="b"/>
            <a:pathLst>
              <a:path w="234" h="433">
                <a:moveTo>
                  <a:pt x="234" y="0"/>
                </a:moveTo>
                <a:lnTo>
                  <a:pt x="234" y="15"/>
                </a:lnTo>
                <a:lnTo>
                  <a:pt x="234" y="29"/>
                </a:lnTo>
                <a:lnTo>
                  <a:pt x="234" y="44"/>
                </a:lnTo>
                <a:lnTo>
                  <a:pt x="234" y="44"/>
                </a:lnTo>
                <a:lnTo>
                  <a:pt x="231" y="59"/>
                </a:lnTo>
                <a:lnTo>
                  <a:pt x="231" y="73"/>
                </a:lnTo>
                <a:lnTo>
                  <a:pt x="228" y="88"/>
                </a:lnTo>
                <a:lnTo>
                  <a:pt x="228" y="88"/>
                </a:lnTo>
                <a:lnTo>
                  <a:pt x="228" y="101"/>
                </a:lnTo>
                <a:lnTo>
                  <a:pt x="225" y="116"/>
                </a:lnTo>
                <a:lnTo>
                  <a:pt x="222" y="128"/>
                </a:lnTo>
                <a:lnTo>
                  <a:pt x="222" y="128"/>
                </a:lnTo>
                <a:lnTo>
                  <a:pt x="220" y="141"/>
                </a:lnTo>
                <a:lnTo>
                  <a:pt x="220" y="156"/>
                </a:lnTo>
                <a:lnTo>
                  <a:pt x="214" y="169"/>
                </a:lnTo>
                <a:lnTo>
                  <a:pt x="214" y="169"/>
                </a:lnTo>
                <a:lnTo>
                  <a:pt x="211" y="182"/>
                </a:lnTo>
                <a:lnTo>
                  <a:pt x="208" y="194"/>
                </a:lnTo>
                <a:lnTo>
                  <a:pt x="205" y="205"/>
                </a:lnTo>
                <a:lnTo>
                  <a:pt x="205" y="205"/>
                </a:lnTo>
                <a:lnTo>
                  <a:pt x="203" y="218"/>
                </a:lnTo>
                <a:lnTo>
                  <a:pt x="197" y="229"/>
                </a:lnTo>
                <a:lnTo>
                  <a:pt x="194" y="242"/>
                </a:lnTo>
                <a:lnTo>
                  <a:pt x="194" y="242"/>
                </a:lnTo>
                <a:lnTo>
                  <a:pt x="189" y="253"/>
                </a:lnTo>
                <a:lnTo>
                  <a:pt x="186" y="264"/>
                </a:lnTo>
                <a:lnTo>
                  <a:pt x="180" y="275"/>
                </a:lnTo>
                <a:lnTo>
                  <a:pt x="180" y="275"/>
                </a:lnTo>
                <a:lnTo>
                  <a:pt x="174" y="286"/>
                </a:lnTo>
                <a:lnTo>
                  <a:pt x="172" y="295"/>
                </a:lnTo>
                <a:lnTo>
                  <a:pt x="166" y="306"/>
                </a:lnTo>
                <a:lnTo>
                  <a:pt x="166" y="306"/>
                </a:lnTo>
                <a:lnTo>
                  <a:pt x="160" y="315"/>
                </a:lnTo>
                <a:lnTo>
                  <a:pt x="155" y="325"/>
                </a:lnTo>
                <a:lnTo>
                  <a:pt x="149" y="334"/>
                </a:lnTo>
                <a:lnTo>
                  <a:pt x="149" y="334"/>
                </a:lnTo>
                <a:lnTo>
                  <a:pt x="143" y="343"/>
                </a:lnTo>
                <a:lnTo>
                  <a:pt x="138" y="350"/>
                </a:lnTo>
                <a:lnTo>
                  <a:pt x="129" y="358"/>
                </a:lnTo>
                <a:lnTo>
                  <a:pt x="129" y="358"/>
                </a:lnTo>
                <a:lnTo>
                  <a:pt x="124" y="367"/>
                </a:lnTo>
                <a:lnTo>
                  <a:pt x="118" y="374"/>
                </a:lnTo>
                <a:lnTo>
                  <a:pt x="112" y="380"/>
                </a:lnTo>
                <a:lnTo>
                  <a:pt x="112" y="380"/>
                </a:lnTo>
                <a:lnTo>
                  <a:pt x="104" y="387"/>
                </a:lnTo>
                <a:lnTo>
                  <a:pt x="98" y="393"/>
                </a:lnTo>
                <a:lnTo>
                  <a:pt x="90" y="398"/>
                </a:lnTo>
                <a:lnTo>
                  <a:pt x="90" y="398"/>
                </a:lnTo>
                <a:lnTo>
                  <a:pt x="84" y="404"/>
                </a:lnTo>
                <a:lnTo>
                  <a:pt x="76" y="409"/>
                </a:lnTo>
                <a:lnTo>
                  <a:pt x="70" y="413"/>
                </a:lnTo>
                <a:lnTo>
                  <a:pt x="70" y="413"/>
                </a:lnTo>
                <a:lnTo>
                  <a:pt x="62" y="416"/>
                </a:lnTo>
                <a:lnTo>
                  <a:pt x="56" y="420"/>
                </a:lnTo>
                <a:lnTo>
                  <a:pt x="48" y="424"/>
                </a:lnTo>
                <a:lnTo>
                  <a:pt x="48" y="424"/>
                </a:lnTo>
                <a:lnTo>
                  <a:pt x="39" y="427"/>
                </a:lnTo>
                <a:lnTo>
                  <a:pt x="31" y="429"/>
                </a:lnTo>
                <a:lnTo>
                  <a:pt x="25" y="431"/>
                </a:lnTo>
                <a:lnTo>
                  <a:pt x="25" y="431"/>
                </a:lnTo>
                <a:lnTo>
                  <a:pt x="17" y="431"/>
                </a:lnTo>
                <a:lnTo>
                  <a:pt x="8" y="433"/>
                </a:lnTo>
                <a:lnTo>
                  <a:pt x="0" y="433"/>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1" name="Freeform 375"/>
          <p:cNvSpPr/>
          <p:nvPr/>
        </p:nvSpPr>
        <p:spPr bwMode="auto">
          <a:xfrm>
            <a:off x="5957796" y="4280020"/>
            <a:ext cx="74719" cy="23878"/>
          </a:xfrm>
          <a:custGeom>
            <a:avLst/>
            <a:gdLst/>
            <a:ahLst/>
            <a:cxnLst>
              <a:cxn ang="0">
                <a:pos x="0" y="0"/>
              </a:cxn>
              <a:cxn ang="0">
                <a:pos x="56" y="16"/>
              </a:cxn>
              <a:cxn ang="0">
                <a:pos x="56" y="0"/>
              </a:cxn>
              <a:cxn ang="0">
                <a:pos x="0" y="0"/>
              </a:cxn>
            </a:cxnLst>
            <a:rect l="0" t="0" r="r" b="b"/>
            <a:pathLst>
              <a:path w="56" h="16">
                <a:moveTo>
                  <a:pt x="0" y="0"/>
                </a:moveTo>
                <a:lnTo>
                  <a:pt x="56" y="16"/>
                </a:lnTo>
                <a:lnTo>
                  <a:pt x="56"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2" name="Freeform 376"/>
          <p:cNvSpPr/>
          <p:nvPr/>
        </p:nvSpPr>
        <p:spPr bwMode="auto">
          <a:xfrm>
            <a:off x="5957796" y="4253157"/>
            <a:ext cx="74719" cy="26863"/>
          </a:xfrm>
          <a:custGeom>
            <a:avLst/>
            <a:gdLst/>
            <a:ahLst/>
            <a:cxnLst>
              <a:cxn ang="0">
                <a:pos x="0" y="18"/>
              </a:cxn>
              <a:cxn ang="0">
                <a:pos x="56" y="0"/>
              </a:cxn>
              <a:cxn ang="0">
                <a:pos x="56" y="18"/>
              </a:cxn>
              <a:cxn ang="0">
                <a:pos x="0" y="18"/>
              </a:cxn>
            </a:cxnLst>
            <a:rect l="0" t="0" r="r" b="b"/>
            <a:pathLst>
              <a:path w="56" h="18">
                <a:moveTo>
                  <a:pt x="0" y="18"/>
                </a:moveTo>
                <a:lnTo>
                  <a:pt x="56" y="0"/>
                </a:lnTo>
                <a:lnTo>
                  <a:pt x="56"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3" name="Line 377"/>
          <p:cNvSpPr>
            <a:spLocks noChangeShapeType="1"/>
          </p:cNvSpPr>
          <p:nvPr/>
        </p:nvSpPr>
        <p:spPr bwMode="auto">
          <a:xfrm>
            <a:off x="2919655" y="5114255"/>
            <a:ext cx="444446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34" name="Freeform 378"/>
          <p:cNvSpPr/>
          <p:nvPr/>
        </p:nvSpPr>
        <p:spPr bwMode="auto">
          <a:xfrm>
            <a:off x="7292069" y="5090377"/>
            <a:ext cx="72051" cy="23878"/>
          </a:xfrm>
          <a:custGeom>
            <a:avLst/>
            <a:gdLst/>
            <a:ahLst/>
            <a:cxnLst>
              <a:cxn ang="0">
                <a:pos x="54" y="16"/>
              </a:cxn>
              <a:cxn ang="0">
                <a:pos x="0" y="0"/>
              </a:cxn>
              <a:cxn ang="0">
                <a:pos x="0" y="16"/>
              </a:cxn>
              <a:cxn ang="0">
                <a:pos x="54" y="16"/>
              </a:cxn>
            </a:cxnLst>
            <a:rect l="0" t="0" r="r" b="b"/>
            <a:pathLst>
              <a:path w="54" h="16">
                <a:moveTo>
                  <a:pt x="54" y="16"/>
                </a:moveTo>
                <a:lnTo>
                  <a:pt x="0" y="0"/>
                </a:lnTo>
                <a:lnTo>
                  <a:pt x="0" y="16"/>
                </a:lnTo>
                <a:lnTo>
                  <a:pt x="54"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5" name="Freeform 379"/>
          <p:cNvSpPr/>
          <p:nvPr/>
        </p:nvSpPr>
        <p:spPr bwMode="auto">
          <a:xfrm>
            <a:off x="7292069" y="5114255"/>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6" name="Line 380"/>
          <p:cNvSpPr>
            <a:spLocks noChangeShapeType="1"/>
          </p:cNvSpPr>
          <p:nvPr/>
        </p:nvSpPr>
        <p:spPr bwMode="auto">
          <a:xfrm>
            <a:off x="2931664" y="6003708"/>
            <a:ext cx="4864761"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37" name="Freeform 381"/>
          <p:cNvSpPr/>
          <p:nvPr/>
        </p:nvSpPr>
        <p:spPr bwMode="auto">
          <a:xfrm>
            <a:off x="7720371" y="5976845"/>
            <a:ext cx="76054" cy="26863"/>
          </a:xfrm>
          <a:custGeom>
            <a:avLst/>
            <a:gdLst/>
            <a:ahLst/>
            <a:cxnLst>
              <a:cxn ang="0">
                <a:pos x="57" y="18"/>
              </a:cxn>
              <a:cxn ang="0">
                <a:pos x="0" y="0"/>
              </a:cxn>
              <a:cxn ang="0">
                <a:pos x="0" y="18"/>
              </a:cxn>
              <a:cxn ang="0">
                <a:pos x="57" y="18"/>
              </a:cxn>
            </a:cxnLst>
            <a:rect l="0" t="0" r="r" b="b"/>
            <a:pathLst>
              <a:path w="57" h="18">
                <a:moveTo>
                  <a:pt x="57" y="18"/>
                </a:moveTo>
                <a:lnTo>
                  <a:pt x="0" y="0"/>
                </a:lnTo>
                <a:lnTo>
                  <a:pt x="0" y="18"/>
                </a:lnTo>
                <a:lnTo>
                  <a:pt x="57"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8" name="Freeform 382"/>
          <p:cNvSpPr/>
          <p:nvPr/>
        </p:nvSpPr>
        <p:spPr bwMode="auto">
          <a:xfrm>
            <a:off x="7720371" y="6003708"/>
            <a:ext cx="76054" cy="23878"/>
          </a:xfrm>
          <a:custGeom>
            <a:avLst/>
            <a:gdLst/>
            <a:ahLst/>
            <a:cxnLst>
              <a:cxn ang="0">
                <a:pos x="57" y="0"/>
              </a:cxn>
              <a:cxn ang="0">
                <a:pos x="0" y="16"/>
              </a:cxn>
              <a:cxn ang="0">
                <a:pos x="0" y="0"/>
              </a:cxn>
              <a:cxn ang="0">
                <a:pos x="57" y="0"/>
              </a:cxn>
            </a:cxnLst>
            <a:rect l="0" t="0" r="r" b="b"/>
            <a:pathLst>
              <a:path w="57" h="16">
                <a:moveTo>
                  <a:pt x="57" y="0"/>
                </a:moveTo>
                <a:lnTo>
                  <a:pt x="0" y="16"/>
                </a:lnTo>
                <a:lnTo>
                  <a:pt x="0" y="0"/>
                </a:lnTo>
                <a:lnTo>
                  <a:pt x="57"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39" name="Line 383"/>
          <p:cNvSpPr>
            <a:spLocks noChangeShapeType="1"/>
          </p:cNvSpPr>
          <p:nvPr/>
        </p:nvSpPr>
        <p:spPr bwMode="auto">
          <a:xfrm flipH="1">
            <a:off x="2935666" y="5787314"/>
            <a:ext cx="4428454"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0" name="Freeform 384"/>
          <p:cNvSpPr/>
          <p:nvPr/>
        </p:nvSpPr>
        <p:spPr bwMode="auto">
          <a:xfrm>
            <a:off x="2935666" y="5787314"/>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1" name="Freeform 385"/>
          <p:cNvSpPr/>
          <p:nvPr/>
        </p:nvSpPr>
        <p:spPr bwMode="auto">
          <a:xfrm>
            <a:off x="2935666" y="5763436"/>
            <a:ext cx="70716" cy="23878"/>
          </a:xfrm>
          <a:custGeom>
            <a:avLst/>
            <a:gdLst/>
            <a:ahLst/>
            <a:cxnLst>
              <a:cxn ang="0">
                <a:pos x="0" y="16"/>
              </a:cxn>
              <a:cxn ang="0">
                <a:pos x="53" y="0"/>
              </a:cxn>
              <a:cxn ang="0">
                <a:pos x="53" y="16"/>
              </a:cxn>
              <a:cxn ang="0">
                <a:pos x="0" y="16"/>
              </a:cxn>
            </a:cxnLst>
            <a:rect l="0" t="0" r="r" b="b"/>
            <a:pathLst>
              <a:path w="53" h="16">
                <a:moveTo>
                  <a:pt x="0" y="16"/>
                </a:moveTo>
                <a:lnTo>
                  <a:pt x="53" y="0"/>
                </a:lnTo>
                <a:lnTo>
                  <a:pt x="53" y="16"/>
                </a:lnTo>
                <a:lnTo>
                  <a:pt x="0"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2" name="Line 386"/>
          <p:cNvSpPr>
            <a:spLocks noChangeShapeType="1"/>
          </p:cNvSpPr>
          <p:nvPr/>
        </p:nvSpPr>
        <p:spPr bwMode="auto">
          <a:xfrm flipH="1">
            <a:off x="2935666" y="5606738"/>
            <a:ext cx="445780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3" name="Freeform 387"/>
          <p:cNvSpPr/>
          <p:nvPr/>
        </p:nvSpPr>
        <p:spPr bwMode="auto">
          <a:xfrm>
            <a:off x="2935666" y="5606738"/>
            <a:ext cx="70716" cy="26863"/>
          </a:xfrm>
          <a:custGeom>
            <a:avLst/>
            <a:gdLst/>
            <a:ahLst/>
            <a:cxnLst>
              <a:cxn ang="0">
                <a:pos x="0" y="0"/>
              </a:cxn>
              <a:cxn ang="0">
                <a:pos x="53" y="18"/>
              </a:cxn>
              <a:cxn ang="0">
                <a:pos x="53" y="0"/>
              </a:cxn>
              <a:cxn ang="0">
                <a:pos x="0" y="0"/>
              </a:cxn>
            </a:cxnLst>
            <a:rect l="0" t="0" r="r" b="b"/>
            <a:pathLst>
              <a:path w="53" h="18">
                <a:moveTo>
                  <a:pt x="0" y="0"/>
                </a:moveTo>
                <a:lnTo>
                  <a:pt x="53" y="18"/>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4" name="Freeform 388"/>
          <p:cNvSpPr/>
          <p:nvPr/>
        </p:nvSpPr>
        <p:spPr bwMode="auto">
          <a:xfrm>
            <a:off x="2935666" y="5582860"/>
            <a:ext cx="70716" cy="23878"/>
          </a:xfrm>
          <a:custGeom>
            <a:avLst/>
            <a:gdLst/>
            <a:ahLst/>
            <a:cxnLst>
              <a:cxn ang="0">
                <a:pos x="0" y="16"/>
              </a:cxn>
              <a:cxn ang="0">
                <a:pos x="53" y="0"/>
              </a:cxn>
              <a:cxn ang="0">
                <a:pos x="53" y="16"/>
              </a:cxn>
              <a:cxn ang="0">
                <a:pos x="0" y="16"/>
              </a:cxn>
            </a:cxnLst>
            <a:rect l="0" t="0" r="r" b="b"/>
            <a:pathLst>
              <a:path w="53" h="16">
                <a:moveTo>
                  <a:pt x="0" y="16"/>
                </a:moveTo>
                <a:lnTo>
                  <a:pt x="53" y="0"/>
                </a:lnTo>
                <a:lnTo>
                  <a:pt x="53" y="16"/>
                </a:lnTo>
                <a:lnTo>
                  <a:pt x="0" y="16"/>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5" name="Line 389"/>
          <p:cNvSpPr>
            <a:spLocks noChangeShapeType="1"/>
          </p:cNvSpPr>
          <p:nvPr/>
        </p:nvSpPr>
        <p:spPr bwMode="auto">
          <a:xfrm>
            <a:off x="2927661" y="5432130"/>
            <a:ext cx="445513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6" name="Freeform 390"/>
          <p:cNvSpPr/>
          <p:nvPr/>
        </p:nvSpPr>
        <p:spPr bwMode="auto">
          <a:xfrm>
            <a:off x="7310749" y="5403775"/>
            <a:ext cx="72051" cy="28355"/>
          </a:xfrm>
          <a:custGeom>
            <a:avLst/>
            <a:gdLst/>
            <a:ahLst/>
            <a:cxnLst>
              <a:cxn ang="0">
                <a:pos x="54" y="19"/>
              </a:cxn>
              <a:cxn ang="0">
                <a:pos x="0" y="0"/>
              </a:cxn>
              <a:cxn ang="0">
                <a:pos x="0" y="19"/>
              </a:cxn>
              <a:cxn ang="0">
                <a:pos x="54" y="19"/>
              </a:cxn>
            </a:cxnLst>
            <a:rect l="0" t="0" r="r" b="b"/>
            <a:pathLst>
              <a:path w="54" h="19">
                <a:moveTo>
                  <a:pt x="54" y="19"/>
                </a:moveTo>
                <a:lnTo>
                  <a:pt x="0" y="0"/>
                </a:lnTo>
                <a:lnTo>
                  <a:pt x="0" y="19"/>
                </a:lnTo>
                <a:lnTo>
                  <a:pt x="54" y="19"/>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7" name="Freeform 391"/>
          <p:cNvSpPr/>
          <p:nvPr/>
        </p:nvSpPr>
        <p:spPr bwMode="auto">
          <a:xfrm>
            <a:off x="7310749" y="5432130"/>
            <a:ext cx="72051" cy="23878"/>
          </a:xfrm>
          <a:custGeom>
            <a:avLst/>
            <a:gdLst/>
            <a:ahLst/>
            <a:cxnLst>
              <a:cxn ang="0">
                <a:pos x="54" y="0"/>
              </a:cxn>
              <a:cxn ang="0">
                <a:pos x="0" y="16"/>
              </a:cxn>
              <a:cxn ang="0">
                <a:pos x="0" y="0"/>
              </a:cxn>
              <a:cxn ang="0">
                <a:pos x="54" y="0"/>
              </a:cxn>
            </a:cxnLst>
            <a:rect l="0" t="0" r="r" b="b"/>
            <a:pathLst>
              <a:path w="54" h="16">
                <a:moveTo>
                  <a:pt x="54" y="0"/>
                </a:moveTo>
                <a:lnTo>
                  <a:pt x="0" y="16"/>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48" name="Line 392"/>
          <p:cNvSpPr>
            <a:spLocks noChangeShapeType="1"/>
          </p:cNvSpPr>
          <p:nvPr/>
        </p:nvSpPr>
        <p:spPr bwMode="auto">
          <a:xfrm>
            <a:off x="2938335" y="5275431"/>
            <a:ext cx="4436459"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49" name="Freeform 393"/>
          <p:cNvSpPr/>
          <p:nvPr/>
        </p:nvSpPr>
        <p:spPr bwMode="auto">
          <a:xfrm>
            <a:off x="7302743" y="5248569"/>
            <a:ext cx="72051" cy="26863"/>
          </a:xfrm>
          <a:custGeom>
            <a:avLst/>
            <a:gdLst/>
            <a:ahLst/>
            <a:cxnLst>
              <a:cxn ang="0">
                <a:pos x="54" y="18"/>
              </a:cxn>
              <a:cxn ang="0">
                <a:pos x="0" y="0"/>
              </a:cxn>
              <a:cxn ang="0">
                <a:pos x="0" y="18"/>
              </a:cxn>
              <a:cxn ang="0">
                <a:pos x="54" y="18"/>
              </a:cxn>
            </a:cxnLst>
            <a:rect l="0" t="0" r="r" b="b"/>
            <a:pathLst>
              <a:path w="54" h="18">
                <a:moveTo>
                  <a:pt x="54" y="18"/>
                </a:moveTo>
                <a:lnTo>
                  <a:pt x="0" y="0"/>
                </a:lnTo>
                <a:lnTo>
                  <a:pt x="0" y="18"/>
                </a:lnTo>
                <a:lnTo>
                  <a:pt x="54"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0" name="Freeform 394"/>
          <p:cNvSpPr/>
          <p:nvPr/>
        </p:nvSpPr>
        <p:spPr bwMode="auto">
          <a:xfrm>
            <a:off x="7302743" y="5275431"/>
            <a:ext cx="72051" cy="25370"/>
          </a:xfrm>
          <a:custGeom>
            <a:avLst/>
            <a:gdLst/>
            <a:ahLst/>
            <a:cxnLst>
              <a:cxn ang="0">
                <a:pos x="54" y="0"/>
              </a:cxn>
              <a:cxn ang="0">
                <a:pos x="0" y="17"/>
              </a:cxn>
              <a:cxn ang="0">
                <a:pos x="0" y="0"/>
              </a:cxn>
              <a:cxn ang="0">
                <a:pos x="54" y="0"/>
              </a:cxn>
            </a:cxnLst>
            <a:rect l="0" t="0" r="r" b="b"/>
            <a:pathLst>
              <a:path w="54" h="17">
                <a:moveTo>
                  <a:pt x="54" y="0"/>
                </a:moveTo>
                <a:lnTo>
                  <a:pt x="0" y="17"/>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1" name="Line 395"/>
          <p:cNvSpPr>
            <a:spLocks noChangeShapeType="1"/>
          </p:cNvSpPr>
          <p:nvPr/>
        </p:nvSpPr>
        <p:spPr bwMode="auto">
          <a:xfrm>
            <a:off x="7528236" y="5108286"/>
            <a:ext cx="25217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2" name="Freeform 396"/>
          <p:cNvSpPr/>
          <p:nvPr/>
        </p:nvSpPr>
        <p:spPr bwMode="auto">
          <a:xfrm>
            <a:off x="7709697" y="5081423"/>
            <a:ext cx="70716" cy="26863"/>
          </a:xfrm>
          <a:custGeom>
            <a:avLst/>
            <a:gdLst/>
            <a:ahLst/>
            <a:cxnLst>
              <a:cxn ang="0">
                <a:pos x="53" y="18"/>
              </a:cxn>
              <a:cxn ang="0">
                <a:pos x="0" y="0"/>
              </a:cxn>
              <a:cxn ang="0">
                <a:pos x="0" y="18"/>
              </a:cxn>
              <a:cxn ang="0">
                <a:pos x="53" y="18"/>
              </a:cxn>
            </a:cxnLst>
            <a:rect l="0" t="0" r="r" b="b"/>
            <a:pathLst>
              <a:path w="53" h="18">
                <a:moveTo>
                  <a:pt x="53" y="18"/>
                </a:moveTo>
                <a:lnTo>
                  <a:pt x="0" y="0"/>
                </a:lnTo>
                <a:lnTo>
                  <a:pt x="0" y="18"/>
                </a:lnTo>
                <a:lnTo>
                  <a:pt x="53"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3" name="Freeform 397"/>
          <p:cNvSpPr/>
          <p:nvPr/>
        </p:nvSpPr>
        <p:spPr bwMode="auto">
          <a:xfrm>
            <a:off x="7709697" y="5108286"/>
            <a:ext cx="70716" cy="28355"/>
          </a:xfrm>
          <a:custGeom>
            <a:avLst/>
            <a:gdLst/>
            <a:ahLst/>
            <a:cxnLst>
              <a:cxn ang="0">
                <a:pos x="53" y="0"/>
              </a:cxn>
              <a:cxn ang="0">
                <a:pos x="0" y="19"/>
              </a:cxn>
              <a:cxn ang="0">
                <a:pos x="0" y="0"/>
              </a:cxn>
              <a:cxn ang="0">
                <a:pos x="53" y="0"/>
              </a:cxn>
            </a:cxnLst>
            <a:rect l="0" t="0" r="r" b="b"/>
            <a:pathLst>
              <a:path w="53" h="19">
                <a:moveTo>
                  <a:pt x="53" y="0"/>
                </a:moveTo>
                <a:lnTo>
                  <a:pt x="0" y="19"/>
                </a:lnTo>
                <a:lnTo>
                  <a:pt x="0" y="0"/>
                </a:lnTo>
                <a:lnTo>
                  <a:pt x="5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4" name="Line 398"/>
          <p:cNvSpPr>
            <a:spLocks noChangeShapeType="1"/>
          </p:cNvSpPr>
          <p:nvPr/>
        </p:nvSpPr>
        <p:spPr bwMode="auto">
          <a:xfrm>
            <a:off x="7931186" y="6009678"/>
            <a:ext cx="413625"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5" name="Freeform 399"/>
          <p:cNvSpPr/>
          <p:nvPr/>
        </p:nvSpPr>
        <p:spPr bwMode="auto">
          <a:xfrm>
            <a:off x="8270092" y="5984307"/>
            <a:ext cx="74719" cy="25370"/>
          </a:xfrm>
          <a:custGeom>
            <a:avLst/>
            <a:gdLst/>
            <a:ahLst/>
            <a:cxnLst>
              <a:cxn ang="0">
                <a:pos x="56" y="17"/>
              </a:cxn>
              <a:cxn ang="0">
                <a:pos x="0" y="0"/>
              </a:cxn>
              <a:cxn ang="0">
                <a:pos x="0" y="17"/>
              </a:cxn>
              <a:cxn ang="0">
                <a:pos x="56" y="17"/>
              </a:cxn>
            </a:cxnLst>
            <a:rect l="0" t="0" r="r" b="b"/>
            <a:pathLst>
              <a:path w="56" h="17">
                <a:moveTo>
                  <a:pt x="56" y="17"/>
                </a:moveTo>
                <a:lnTo>
                  <a:pt x="0" y="0"/>
                </a:lnTo>
                <a:lnTo>
                  <a:pt x="0" y="17"/>
                </a:lnTo>
                <a:lnTo>
                  <a:pt x="56"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6" name="Freeform 400"/>
          <p:cNvSpPr/>
          <p:nvPr/>
        </p:nvSpPr>
        <p:spPr bwMode="auto">
          <a:xfrm>
            <a:off x="8270092" y="6009678"/>
            <a:ext cx="74719" cy="26863"/>
          </a:xfrm>
          <a:custGeom>
            <a:avLst/>
            <a:gdLst/>
            <a:ahLst/>
            <a:cxnLst>
              <a:cxn ang="0">
                <a:pos x="56" y="0"/>
              </a:cxn>
              <a:cxn ang="0">
                <a:pos x="0" y="18"/>
              </a:cxn>
              <a:cxn ang="0">
                <a:pos x="0" y="0"/>
              </a:cxn>
              <a:cxn ang="0">
                <a:pos x="56" y="0"/>
              </a:cxn>
            </a:cxnLst>
            <a:rect l="0" t="0" r="r" b="b"/>
            <a:pathLst>
              <a:path w="56" h="18">
                <a:moveTo>
                  <a:pt x="56" y="0"/>
                </a:moveTo>
                <a:lnTo>
                  <a:pt x="0" y="18"/>
                </a:lnTo>
                <a:lnTo>
                  <a:pt x="0" y="0"/>
                </a:lnTo>
                <a:lnTo>
                  <a:pt x="56"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7" name="Line 401"/>
          <p:cNvSpPr>
            <a:spLocks noChangeShapeType="1"/>
          </p:cNvSpPr>
          <p:nvPr/>
        </p:nvSpPr>
        <p:spPr bwMode="auto">
          <a:xfrm>
            <a:off x="8498252" y="6009678"/>
            <a:ext cx="527038" cy="1492"/>
          </a:xfrm>
          <a:prstGeom prst="line">
            <a:avLst/>
          </a:prstGeom>
          <a:noFill/>
          <a:ln w="9525">
            <a:solidFill>
              <a:srgbClr val="000000"/>
            </a:solidFill>
            <a:round/>
          </a:ln>
        </p:spPr>
        <p:txBody>
          <a:bodyPr>
            <a:noAutofit/>
          </a:bodyPr>
          <a:lstStyle/>
          <a:p>
            <a:pPr fontAlgn="ctr"/>
            <a:endParaRPr lang="en-US" altLang="zh-CN" sz="1200" dirty="0">
              <a:latin typeface="Huawei Sans" panose="020C0503030203020204" pitchFamily="34" charset="0"/>
            </a:endParaRPr>
          </a:p>
        </p:txBody>
      </p:sp>
      <p:sp>
        <p:nvSpPr>
          <p:cNvPr id="158" name="Freeform 402"/>
          <p:cNvSpPr/>
          <p:nvPr/>
        </p:nvSpPr>
        <p:spPr bwMode="auto">
          <a:xfrm>
            <a:off x="8953240" y="5984307"/>
            <a:ext cx="72051" cy="25370"/>
          </a:xfrm>
          <a:custGeom>
            <a:avLst/>
            <a:gdLst/>
            <a:ahLst/>
            <a:cxnLst>
              <a:cxn ang="0">
                <a:pos x="54" y="17"/>
              </a:cxn>
              <a:cxn ang="0">
                <a:pos x="0" y="0"/>
              </a:cxn>
              <a:cxn ang="0">
                <a:pos x="0" y="17"/>
              </a:cxn>
              <a:cxn ang="0">
                <a:pos x="54" y="17"/>
              </a:cxn>
            </a:cxnLst>
            <a:rect l="0" t="0" r="r" b="b"/>
            <a:pathLst>
              <a:path w="54" h="17">
                <a:moveTo>
                  <a:pt x="54" y="17"/>
                </a:moveTo>
                <a:lnTo>
                  <a:pt x="0" y="0"/>
                </a:lnTo>
                <a:lnTo>
                  <a:pt x="0" y="17"/>
                </a:lnTo>
                <a:lnTo>
                  <a:pt x="54" y="1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59" name="Freeform 403"/>
          <p:cNvSpPr/>
          <p:nvPr/>
        </p:nvSpPr>
        <p:spPr bwMode="auto">
          <a:xfrm>
            <a:off x="8953240" y="6009678"/>
            <a:ext cx="72051" cy="26863"/>
          </a:xfrm>
          <a:custGeom>
            <a:avLst/>
            <a:gdLst/>
            <a:ahLst/>
            <a:cxnLst>
              <a:cxn ang="0">
                <a:pos x="54" y="0"/>
              </a:cxn>
              <a:cxn ang="0">
                <a:pos x="0" y="18"/>
              </a:cxn>
              <a:cxn ang="0">
                <a:pos x="0" y="0"/>
              </a:cxn>
              <a:cxn ang="0">
                <a:pos x="54" y="0"/>
              </a:cxn>
            </a:cxnLst>
            <a:rect l="0" t="0" r="r" b="b"/>
            <a:pathLst>
              <a:path w="54" h="18">
                <a:moveTo>
                  <a:pt x="54" y="0"/>
                </a:moveTo>
                <a:lnTo>
                  <a:pt x="0" y="18"/>
                </a:lnTo>
                <a:lnTo>
                  <a:pt x="0" y="0"/>
                </a:lnTo>
                <a:lnTo>
                  <a:pt x="54"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0" name="Freeform 404"/>
          <p:cNvSpPr/>
          <p:nvPr/>
        </p:nvSpPr>
        <p:spPr bwMode="auto">
          <a:xfrm>
            <a:off x="7159976" y="4450150"/>
            <a:ext cx="725845" cy="601425"/>
          </a:xfrm>
          <a:custGeom>
            <a:avLst/>
            <a:gdLst/>
            <a:ahLst/>
            <a:cxnLst>
              <a:cxn ang="0">
                <a:pos x="544" y="388"/>
              </a:cxn>
              <a:cxn ang="0">
                <a:pos x="541" y="361"/>
              </a:cxn>
              <a:cxn ang="0">
                <a:pos x="541" y="348"/>
              </a:cxn>
              <a:cxn ang="0">
                <a:pos x="533" y="320"/>
              </a:cxn>
              <a:cxn ang="0">
                <a:pos x="530" y="308"/>
              </a:cxn>
              <a:cxn ang="0">
                <a:pos x="522" y="282"/>
              </a:cxn>
              <a:cxn ang="0">
                <a:pos x="516" y="269"/>
              </a:cxn>
              <a:cxn ang="0">
                <a:pos x="502" y="245"/>
              </a:cxn>
              <a:cxn ang="0">
                <a:pos x="496" y="234"/>
              </a:cxn>
              <a:cxn ang="0">
                <a:pos x="479" y="210"/>
              </a:cxn>
              <a:cxn ang="0">
                <a:pos x="471" y="199"/>
              </a:cxn>
              <a:cxn ang="0">
                <a:pos x="451" y="177"/>
              </a:cxn>
              <a:cxn ang="0">
                <a:pos x="443" y="166"/>
              </a:cxn>
              <a:cxn ang="0">
                <a:pos x="420" y="146"/>
              </a:cxn>
              <a:cxn ang="0">
                <a:pos x="409" y="135"/>
              </a:cxn>
              <a:cxn ang="0">
                <a:pos x="386" y="117"/>
              </a:cxn>
              <a:cxn ang="0">
                <a:pos x="372" y="108"/>
              </a:cxn>
              <a:cxn ang="0">
                <a:pos x="347" y="91"/>
              </a:cxn>
              <a:cxn ang="0">
                <a:pos x="333" y="84"/>
              </a:cxn>
              <a:cxn ang="0">
                <a:pos x="305" y="67"/>
              </a:cxn>
              <a:cxn ang="0">
                <a:pos x="291" y="60"/>
              </a:cxn>
              <a:cxn ang="0">
                <a:pos x="260" y="47"/>
              </a:cxn>
              <a:cxn ang="0">
                <a:pos x="245" y="42"/>
              </a:cxn>
              <a:cxn ang="0">
                <a:pos x="212" y="31"/>
              </a:cxn>
              <a:cxn ang="0">
                <a:pos x="195" y="25"/>
              </a:cxn>
              <a:cxn ang="0">
                <a:pos x="161" y="18"/>
              </a:cxn>
              <a:cxn ang="0">
                <a:pos x="144" y="12"/>
              </a:cxn>
              <a:cxn ang="0">
                <a:pos x="110" y="7"/>
              </a:cxn>
              <a:cxn ang="0">
                <a:pos x="93" y="5"/>
              </a:cxn>
              <a:cxn ang="0">
                <a:pos x="57" y="1"/>
              </a:cxn>
              <a:cxn ang="0">
                <a:pos x="37" y="0"/>
              </a:cxn>
              <a:cxn ang="0">
                <a:pos x="0" y="0"/>
              </a:cxn>
            </a:cxnLst>
            <a:rect l="0" t="0" r="r" b="b"/>
            <a:pathLst>
              <a:path w="544" h="403">
                <a:moveTo>
                  <a:pt x="544" y="403"/>
                </a:moveTo>
                <a:lnTo>
                  <a:pt x="544" y="388"/>
                </a:lnTo>
                <a:lnTo>
                  <a:pt x="544" y="375"/>
                </a:lnTo>
                <a:lnTo>
                  <a:pt x="541" y="361"/>
                </a:lnTo>
                <a:lnTo>
                  <a:pt x="541" y="361"/>
                </a:lnTo>
                <a:lnTo>
                  <a:pt x="541" y="348"/>
                </a:lnTo>
                <a:lnTo>
                  <a:pt x="539" y="335"/>
                </a:lnTo>
                <a:lnTo>
                  <a:pt x="533" y="320"/>
                </a:lnTo>
                <a:lnTo>
                  <a:pt x="533" y="320"/>
                </a:lnTo>
                <a:lnTo>
                  <a:pt x="530" y="308"/>
                </a:lnTo>
                <a:lnTo>
                  <a:pt x="527" y="295"/>
                </a:lnTo>
                <a:lnTo>
                  <a:pt x="522" y="282"/>
                </a:lnTo>
                <a:lnTo>
                  <a:pt x="522" y="282"/>
                </a:lnTo>
                <a:lnTo>
                  <a:pt x="516" y="269"/>
                </a:lnTo>
                <a:lnTo>
                  <a:pt x="510" y="258"/>
                </a:lnTo>
                <a:lnTo>
                  <a:pt x="502" y="245"/>
                </a:lnTo>
                <a:lnTo>
                  <a:pt x="502" y="245"/>
                </a:lnTo>
                <a:lnTo>
                  <a:pt x="496" y="234"/>
                </a:lnTo>
                <a:lnTo>
                  <a:pt x="488" y="221"/>
                </a:lnTo>
                <a:lnTo>
                  <a:pt x="479" y="210"/>
                </a:lnTo>
                <a:lnTo>
                  <a:pt x="479" y="210"/>
                </a:lnTo>
                <a:lnTo>
                  <a:pt x="471" y="199"/>
                </a:lnTo>
                <a:lnTo>
                  <a:pt x="462" y="188"/>
                </a:lnTo>
                <a:lnTo>
                  <a:pt x="451" y="177"/>
                </a:lnTo>
                <a:lnTo>
                  <a:pt x="451" y="177"/>
                </a:lnTo>
                <a:lnTo>
                  <a:pt x="443" y="166"/>
                </a:lnTo>
                <a:lnTo>
                  <a:pt x="431" y="155"/>
                </a:lnTo>
                <a:lnTo>
                  <a:pt x="420" y="146"/>
                </a:lnTo>
                <a:lnTo>
                  <a:pt x="420" y="146"/>
                </a:lnTo>
                <a:lnTo>
                  <a:pt x="409" y="135"/>
                </a:lnTo>
                <a:lnTo>
                  <a:pt x="398" y="126"/>
                </a:lnTo>
                <a:lnTo>
                  <a:pt x="386" y="117"/>
                </a:lnTo>
                <a:lnTo>
                  <a:pt x="386" y="117"/>
                </a:lnTo>
                <a:lnTo>
                  <a:pt x="372" y="108"/>
                </a:lnTo>
                <a:lnTo>
                  <a:pt x="361" y="100"/>
                </a:lnTo>
                <a:lnTo>
                  <a:pt x="347" y="91"/>
                </a:lnTo>
                <a:lnTo>
                  <a:pt x="347" y="91"/>
                </a:lnTo>
                <a:lnTo>
                  <a:pt x="333" y="84"/>
                </a:lnTo>
                <a:lnTo>
                  <a:pt x="319" y="75"/>
                </a:lnTo>
                <a:lnTo>
                  <a:pt x="305" y="67"/>
                </a:lnTo>
                <a:lnTo>
                  <a:pt x="305" y="67"/>
                </a:lnTo>
                <a:lnTo>
                  <a:pt x="291" y="60"/>
                </a:lnTo>
                <a:lnTo>
                  <a:pt x="276" y="55"/>
                </a:lnTo>
                <a:lnTo>
                  <a:pt x="260" y="47"/>
                </a:lnTo>
                <a:lnTo>
                  <a:pt x="260" y="47"/>
                </a:lnTo>
                <a:lnTo>
                  <a:pt x="245" y="42"/>
                </a:lnTo>
                <a:lnTo>
                  <a:pt x="229" y="36"/>
                </a:lnTo>
                <a:lnTo>
                  <a:pt x="212" y="31"/>
                </a:lnTo>
                <a:lnTo>
                  <a:pt x="212" y="31"/>
                </a:lnTo>
                <a:lnTo>
                  <a:pt x="195" y="25"/>
                </a:lnTo>
                <a:lnTo>
                  <a:pt x="178" y="22"/>
                </a:lnTo>
                <a:lnTo>
                  <a:pt x="161" y="18"/>
                </a:lnTo>
                <a:lnTo>
                  <a:pt x="161" y="18"/>
                </a:lnTo>
                <a:lnTo>
                  <a:pt x="144" y="12"/>
                </a:lnTo>
                <a:lnTo>
                  <a:pt x="127" y="11"/>
                </a:lnTo>
                <a:lnTo>
                  <a:pt x="110" y="7"/>
                </a:lnTo>
                <a:lnTo>
                  <a:pt x="110" y="7"/>
                </a:lnTo>
                <a:lnTo>
                  <a:pt x="93" y="5"/>
                </a:lnTo>
                <a:lnTo>
                  <a:pt x="74" y="3"/>
                </a:lnTo>
                <a:lnTo>
                  <a:pt x="57" y="1"/>
                </a:lnTo>
                <a:lnTo>
                  <a:pt x="57" y="1"/>
                </a:lnTo>
                <a:lnTo>
                  <a:pt x="37" y="0"/>
                </a:lnTo>
                <a:lnTo>
                  <a:pt x="20"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1" name="Freeform 405"/>
          <p:cNvSpPr/>
          <p:nvPr/>
        </p:nvSpPr>
        <p:spPr bwMode="auto">
          <a:xfrm>
            <a:off x="7852464" y="4996358"/>
            <a:ext cx="33357" cy="55218"/>
          </a:xfrm>
          <a:custGeom>
            <a:avLst/>
            <a:gdLst/>
            <a:ahLst/>
            <a:cxnLst>
              <a:cxn ang="0">
                <a:pos x="25" y="37"/>
              </a:cxn>
              <a:cxn ang="0">
                <a:pos x="0" y="0"/>
              </a:cxn>
              <a:cxn ang="0">
                <a:pos x="25" y="0"/>
              </a:cxn>
              <a:cxn ang="0">
                <a:pos x="25" y="37"/>
              </a:cxn>
            </a:cxnLst>
            <a:rect l="0" t="0" r="r" b="b"/>
            <a:pathLst>
              <a:path w="25" h="37">
                <a:moveTo>
                  <a:pt x="25" y="37"/>
                </a:moveTo>
                <a:lnTo>
                  <a:pt x="0" y="0"/>
                </a:lnTo>
                <a:lnTo>
                  <a:pt x="25" y="0"/>
                </a:lnTo>
                <a:lnTo>
                  <a:pt x="25"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2" name="Freeform 406"/>
          <p:cNvSpPr/>
          <p:nvPr/>
        </p:nvSpPr>
        <p:spPr bwMode="auto">
          <a:xfrm>
            <a:off x="7885821" y="4996358"/>
            <a:ext cx="37360" cy="55218"/>
          </a:xfrm>
          <a:custGeom>
            <a:avLst/>
            <a:gdLst/>
            <a:ahLst/>
            <a:cxnLst>
              <a:cxn ang="0">
                <a:pos x="0" y="37"/>
              </a:cxn>
              <a:cxn ang="0">
                <a:pos x="28" y="0"/>
              </a:cxn>
              <a:cxn ang="0">
                <a:pos x="0" y="0"/>
              </a:cxn>
              <a:cxn ang="0">
                <a:pos x="0" y="37"/>
              </a:cxn>
            </a:cxnLst>
            <a:rect l="0" t="0" r="r" b="b"/>
            <a:pathLst>
              <a:path w="28" h="37">
                <a:moveTo>
                  <a:pt x="0" y="37"/>
                </a:moveTo>
                <a:lnTo>
                  <a:pt x="28" y="0"/>
                </a:lnTo>
                <a:lnTo>
                  <a:pt x="0" y="0"/>
                </a:lnTo>
                <a:lnTo>
                  <a:pt x="0" y="37"/>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3" name="Freeform 407"/>
          <p:cNvSpPr/>
          <p:nvPr/>
        </p:nvSpPr>
        <p:spPr bwMode="auto">
          <a:xfrm>
            <a:off x="7521564" y="5153057"/>
            <a:ext cx="316223" cy="117897"/>
          </a:xfrm>
          <a:custGeom>
            <a:avLst/>
            <a:gdLst/>
            <a:ahLst/>
            <a:cxnLst>
              <a:cxn ang="0">
                <a:pos x="5" y="79"/>
              </a:cxn>
              <a:cxn ang="0">
                <a:pos x="20" y="79"/>
              </a:cxn>
              <a:cxn ang="0">
                <a:pos x="25" y="79"/>
              </a:cxn>
              <a:cxn ang="0">
                <a:pos x="36" y="79"/>
              </a:cxn>
              <a:cxn ang="0">
                <a:pos x="45" y="79"/>
              </a:cxn>
              <a:cxn ang="0">
                <a:pos x="56" y="77"/>
              </a:cxn>
              <a:cxn ang="0">
                <a:pos x="62" y="77"/>
              </a:cxn>
              <a:cxn ang="0">
                <a:pos x="73" y="75"/>
              </a:cxn>
              <a:cxn ang="0">
                <a:pos x="82" y="73"/>
              </a:cxn>
              <a:cxn ang="0">
                <a:pos x="93" y="71"/>
              </a:cxn>
              <a:cxn ang="0">
                <a:pos x="98" y="71"/>
              </a:cxn>
              <a:cxn ang="0">
                <a:pos x="110" y="68"/>
              </a:cxn>
              <a:cxn ang="0">
                <a:pos x="115" y="66"/>
              </a:cxn>
              <a:cxn ang="0">
                <a:pos x="127" y="64"/>
              </a:cxn>
              <a:cxn ang="0">
                <a:pos x="132" y="62"/>
              </a:cxn>
              <a:cxn ang="0">
                <a:pos x="144" y="58"/>
              </a:cxn>
              <a:cxn ang="0">
                <a:pos x="149" y="57"/>
              </a:cxn>
              <a:cxn ang="0">
                <a:pos x="158" y="53"/>
              </a:cxn>
              <a:cxn ang="0">
                <a:pos x="163" y="51"/>
              </a:cxn>
              <a:cxn ang="0">
                <a:pos x="175" y="47"/>
              </a:cxn>
              <a:cxn ang="0">
                <a:pos x="177" y="44"/>
              </a:cxn>
              <a:cxn ang="0">
                <a:pos x="189" y="40"/>
              </a:cxn>
              <a:cxn ang="0">
                <a:pos x="191" y="38"/>
              </a:cxn>
              <a:cxn ang="0">
                <a:pos x="200" y="33"/>
              </a:cxn>
              <a:cxn ang="0">
                <a:pos x="203" y="31"/>
              </a:cxn>
              <a:cxn ang="0">
                <a:pos x="211" y="25"/>
              </a:cxn>
              <a:cxn ang="0">
                <a:pos x="214" y="22"/>
              </a:cxn>
              <a:cxn ang="0">
                <a:pos x="222" y="16"/>
              </a:cxn>
              <a:cxn ang="0">
                <a:pos x="225" y="14"/>
              </a:cxn>
              <a:cxn ang="0">
                <a:pos x="231" y="9"/>
              </a:cxn>
              <a:cxn ang="0">
                <a:pos x="231" y="5"/>
              </a:cxn>
              <a:cxn ang="0">
                <a:pos x="237" y="0"/>
              </a:cxn>
            </a:cxnLst>
            <a:rect l="0" t="0" r="r" b="b"/>
            <a:pathLst>
              <a:path w="237" h="79">
                <a:moveTo>
                  <a:pt x="0" y="79"/>
                </a:moveTo>
                <a:lnTo>
                  <a:pt x="5" y="79"/>
                </a:lnTo>
                <a:lnTo>
                  <a:pt x="14" y="79"/>
                </a:lnTo>
                <a:lnTo>
                  <a:pt x="20" y="79"/>
                </a:lnTo>
                <a:lnTo>
                  <a:pt x="20" y="79"/>
                </a:lnTo>
                <a:lnTo>
                  <a:pt x="25" y="79"/>
                </a:lnTo>
                <a:lnTo>
                  <a:pt x="31" y="79"/>
                </a:lnTo>
                <a:lnTo>
                  <a:pt x="36" y="79"/>
                </a:lnTo>
                <a:lnTo>
                  <a:pt x="36" y="79"/>
                </a:lnTo>
                <a:lnTo>
                  <a:pt x="45" y="79"/>
                </a:lnTo>
                <a:lnTo>
                  <a:pt x="51" y="77"/>
                </a:lnTo>
                <a:lnTo>
                  <a:pt x="56" y="77"/>
                </a:lnTo>
                <a:lnTo>
                  <a:pt x="56" y="77"/>
                </a:lnTo>
                <a:lnTo>
                  <a:pt x="62" y="77"/>
                </a:lnTo>
                <a:lnTo>
                  <a:pt x="67" y="75"/>
                </a:lnTo>
                <a:lnTo>
                  <a:pt x="73" y="75"/>
                </a:lnTo>
                <a:lnTo>
                  <a:pt x="73" y="75"/>
                </a:lnTo>
                <a:lnTo>
                  <a:pt x="82" y="73"/>
                </a:lnTo>
                <a:lnTo>
                  <a:pt x="87" y="73"/>
                </a:lnTo>
                <a:lnTo>
                  <a:pt x="93" y="71"/>
                </a:lnTo>
                <a:lnTo>
                  <a:pt x="93" y="71"/>
                </a:lnTo>
                <a:lnTo>
                  <a:pt x="98" y="71"/>
                </a:lnTo>
                <a:lnTo>
                  <a:pt x="104" y="69"/>
                </a:lnTo>
                <a:lnTo>
                  <a:pt x="110" y="68"/>
                </a:lnTo>
                <a:lnTo>
                  <a:pt x="110" y="68"/>
                </a:lnTo>
                <a:lnTo>
                  <a:pt x="115" y="66"/>
                </a:lnTo>
                <a:lnTo>
                  <a:pt x="121" y="66"/>
                </a:lnTo>
                <a:lnTo>
                  <a:pt x="127" y="64"/>
                </a:lnTo>
                <a:lnTo>
                  <a:pt x="127" y="64"/>
                </a:lnTo>
                <a:lnTo>
                  <a:pt x="132" y="62"/>
                </a:lnTo>
                <a:lnTo>
                  <a:pt x="138" y="60"/>
                </a:lnTo>
                <a:lnTo>
                  <a:pt x="144" y="58"/>
                </a:lnTo>
                <a:lnTo>
                  <a:pt x="144" y="58"/>
                </a:lnTo>
                <a:lnTo>
                  <a:pt x="149" y="57"/>
                </a:lnTo>
                <a:lnTo>
                  <a:pt x="155" y="55"/>
                </a:lnTo>
                <a:lnTo>
                  <a:pt x="158" y="53"/>
                </a:lnTo>
                <a:lnTo>
                  <a:pt x="158" y="53"/>
                </a:lnTo>
                <a:lnTo>
                  <a:pt x="163" y="51"/>
                </a:lnTo>
                <a:lnTo>
                  <a:pt x="169" y="49"/>
                </a:lnTo>
                <a:lnTo>
                  <a:pt x="175" y="47"/>
                </a:lnTo>
                <a:lnTo>
                  <a:pt x="175" y="47"/>
                </a:lnTo>
                <a:lnTo>
                  <a:pt x="177" y="44"/>
                </a:lnTo>
                <a:lnTo>
                  <a:pt x="183" y="42"/>
                </a:lnTo>
                <a:lnTo>
                  <a:pt x="189" y="40"/>
                </a:lnTo>
                <a:lnTo>
                  <a:pt x="189" y="40"/>
                </a:lnTo>
                <a:lnTo>
                  <a:pt x="191" y="38"/>
                </a:lnTo>
                <a:lnTo>
                  <a:pt x="197" y="35"/>
                </a:lnTo>
                <a:lnTo>
                  <a:pt x="200" y="33"/>
                </a:lnTo>
                <a:lnTo>
                  <a:pt x="200" y="33"/>
                </a:lnTo>
                <a:lnTo>
                  <a:pt x="203" y="31"/>
                </a:lnTo>
                <a:lnTo>
                  <a:pt x="208" y="27"/>
                </a:lnTo>
                <a:lnTo>
                  <a:pt x="211" y="25"/>
                </a:lnTo>
                <a:lnTo>
                  <a:pt x="211" y="25"/>
                </a:lnTo>
                <a:lnTo>
                  <a:pt x="214" y="22"/>
                </a:lnTo>
                <a:lnTo>
                  <a:pt x="217" y="20"/>
                </a:lnTo>
                <a:lnTo>
                  <a:pt x="222" y="16"/>
                </a:lnTo>
                <a:lnTo>
                  <a:pt x="222" y="16"/>
                </a:lnTo>
                <a:lnTo>
                  <a:pt x="225" y="14"/>
                </a:lnTo>
                <a:lnTo>
                  <a:pt x="228" y="11"/>
                </a:lnTo>
                <a:lnTo>
                  <a:pt x="231" y="9"/>
                </a:lnTo>
                <a:lnTo>
                  <a:pt x="231" y="9"/>
                </a:lnTo>
                <a:lnTo>
                  <a:pt x="231" y="5"/>
                </a:lnTo>
                <a:lnTo>
                  <a:pt x="234" y="3"/>
                </a:lnTo>
                <a:lnTo>
                  <a:pt x="237"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4" name="Freeform 408"/>
          <p:cNvSpPr/>
          <p:nvPr/>
        </p:nvSpPr>
        <p:spPr bwMode="auto">
          <a:xfrm>
            <a:off x="7773742" y="5153057"/>
            <a:ext cx="64045" cy="49248"/>
          </a:xfrm>
          <a:custGeom>
            <a:avLst/>
            <a:gdLst/>
            <a:ahLst/>
            <a:cxnLst>
              <a:cxn ang="0">
                <a:pos x="48" y="0"/>
              </a:cxn>
              <a:cxn ang="0">
                <a:pos x="0" y="25"/>
              </a:cxn>
              <a:cxn ang="0">
                <a:pos x="25" y="33"/>
              </a:cxn>
              <a:cxn ang="0">
                <a:pos x="48" y="0"/>
              </a:cxn>
            </a:cxnLst>
            <a:rect l="0" t="0" r="r" b="b"/>
            <a:pathLst>
              <a:path w="48" h="33">
                <a:moveTo>
                  <a:pt x="48" y="0"/>
                </a:moveTo>
                <a:lnTo>
                  <a:pt x="0" y="25"/>
                </a:lnTo>
                <a:lnTo>
                  <a:pt x="25" y="33"/>
                </a:lnTo>
                <a:lnTo>
                  <a:pt x="48"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5" name="Freeform 409"/>
          <p:cNvSpPr/>
          <p:nvPr/>
        </p:nvSpPr>
        <p:spPr bwMode="auto">
          <a:xfrm>
            <a:off x="7807099" y="5153057"/>
            <a:ext cx="33357" cy="59695"/>
          </a:xfrm>
          <a:custGeom>
            <a:avLst/>
            <a:gdLst/>
            <a:ahLst/>
            <a:cxnLst>
              <a:cxn ang="0">
                <a:pos x="23" y="0"/>
              </a:cxn>
              <a:cxn ang="0">
                <a:pos x="25" y="40"/>
              </a:cxn>
              <a:cxn ang="0">
                <a:pos x="0" y="33"/>
              </a:cxn>
              <a:cxn ang="0">
                <a:pos x="23" y="0"/>
              </a:cxn>
            </a:cxnLst>
            <a:rect l="0" t="0" r="r" b="b"/>
            <a:pathLst>
              <a:path w="25" h="40">
                <a:moveTo>
                  <a:pt x="23" y="0"/>
                </a:moveTo>
                <a:lnTo>
                  <a:pt x="25" y="40"/>
                </a:lnTo>
                <a:lnTo>
                  <a:pt x="0" y="33"/>
                </a:lnTo>
                <a:lnTo>
                  <a:pt x="23"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6" name="Freeform 410"/>
          <p:cNvSpPr/>
          <p:nvPr/>
        </p:nvSpPr>
        <p:spPr bwMode="auto">
          <a:xfrm>
            <a:off x="7525567" y="5163503"/>
            <a:ext cx="353582" cy="626796"/>
          </a:xfrm>
          <a:custGeom>
            <a:avLst/>
            <a:gdLst/>
            <a:ahLst/>
            <a:cxnLst>
              <a:cxn ang="0">
                <a:pos x="265" y="15"/>
              </a:cxn>
              <a:cxn ang="0">
                <a:pos x="262" y="42"/>
              </a:cxn>
              <a:cxn ang="0">
                <a:pos x="262" y="57"/>
              </a:cxn>
              <a:cxn ang="0">
                <a:pos x="259" y="84"/>
              </a:cxn>
              <a:cxn ang="0">
                <a:pos x="256" y="97"/>
              </a:cxn>
              <a:cxn ang="0">
                <a:pos x="250" y="125"/>
              </a:cxn>
              <a:cxn ang="0">
                <a:pos x="248" y="138"/>
              </a:cxn>
              <a:cxn ang="0">
                <a:pos x="242" y="163"/>
              </a:cxn>
              <a:cxn ang="0">
                <a:pos x="239" y="176"/>
              </a:cxn>
              <a:cxn ang="0">
                <a:pos x="231" y="200"/>
              </a:cxn>
              <a:cxn ang="0">
                <a:pos x="228" y="211"/>
              </a:cxn>
              <a:cxn ang="0">
                <a:pos x="217" y="235"/>
              </a:cxn>
              <a:cxn ang="0">
                <a:pos x="214" y="246"/>
              </a:cxn>
              <a:cxn ang="0">
                <a:pos x="203" y="266"/>
              </a:cxn>
              <a:cxn ang="0">
                <a:pos x="197" y="277"/>
              </a:cxn>
              <a:cxn ang="0">
                <a:pos x="186" y="297"/>
              </a:cxn>
              <a:cxn ang="0">
                <a:pos x="180" y="306"/>
              </a:cxn>
              <a:cxn ang="0">
                <a:pos x="166" y="323"/>
              </a:cxn>
              <a:cxn ang="0">
                <a:pos x="160" y="332"/>
              </a:cxn>
              <a:cxn ang="0">
                <a:pos x="146" y="347"/>
              </a:cxn>
              <a:cxn ang="0">
                <a:pos x="141" y="356"/>
              </a:cxn>
              <a:cxn ang="0">
                <a:pos x="124" y="369"/>
              </a:cxn>
              <a:cxn ang="0">
                <a:pos x="118" y="376"/>
              </a:cxn>
              <a:cxn ang="0">
                <a:pos x="101" y="387"/>
              </a:cxn>
              <a:cxn ang="0">
                <a:pos x="93" y="392"/>
              </a:cxn>
              <a:cxn ang="0">
                <a:pos x="79" y="400"/>
              </a:cxn>
              <a:cxn ang="0">
                <a:pos x="70" y="405"/>
              </a:cxn>
              <a:cxn ang="0">
                <a:pos x="53" y="411"/>
              </a:cxn>
              <a:cxn ang="0">
                <a:pos x="42" y="414"/>
              </a:cxn>
              <a:cxn ang="0">
                <a:pos x="25" y="416"/>
              </a:cxn>
              <a:cxn ang="0">
                <a:pos x="17" y="418"/>
              </a:cxn>
              <a:cxn ang="0">
                <a:pos x="0" y="420"/>
              </a:cxn>
            </a:cxnLst>
            <a:rect l="0" t="0" r="r" b="b"/>
            <a:pathLst>
              <a:path w="265" h="420">
                <a:moveTo>
                  <a:pt x="265" y="0"/>
                </a:moveTo>
                <a:lnTo>
                  <a:pt x="265" y="15"/>
                </a:lnTo>
                <a:lnTo>
                  <a:pt x="262" y="29"/>
                </a:lnTo>
                <a:lnTo>
                  <a:pt x="262" y="42"/>
                </a:lnTo>
                <a:lnTo>
                  <a:pt x="262" y="42"/>
                </a:lnTo>
                <a:lnTo>
                  <a:pt x="262" y="57"/>
                </a:lnTo>
                <a:lnTo>
                  <a:pt x="259" y="72"/>
                </a:lnTo>
                <a:lnTo>
                  <a:pt x="259" y="84"/>
                </a:lnTo>
                <a:lnTo>
                  <a:pt x="259" y="84"/>
                </a:lnTo>
                <a:lnTo>
                  <a:pt x="256" y="97"/>
                </a:lnTo>
                <a:lnTo>
                  <a:pt x="253" y="112"/>
                </a:lnTo>
                <a:lnTo>
                  <a:pt x="250" y="125"/>
                </a:lnTo>
                <a:lnTo>
                  <a:pt x="250" y="125"/>
                </a:lnTo>
                <a:lnTo>
                  <a:pt x="248" y="138"/>
                </a:lnTo>
                <a:lnTo>
                  <a:pt x="245" y="150"/>
                </a:lnTo>
                <a:lnTo>
                  <a:pt x="242" y="163"/>
                </a:lnTo>
                <a:lnTo>
                  <a:pt x="242" y="163"/>
                </a:lnTo>
                <a:lnTo>
                  <a:pt x="239" y="176"/>
                </a:lnTo>
                <a:lnTo>
                  <a:pt x="236" y="187"/>
                </a:lnTo>
                <a:lnTo>
                  <a:pt x="231" y="200"/>
                </a:lnTo>
                <a:lnTo>
                  <a:pt x="231" y="200"/>
                </a:lnTo>
                <a:lnTo>
                  <a:pt x="228" y="211"/>
                </a:lnTo>
                <a:lnTo>
                  <a:pt x="222" y="224"/>
                </a:lnTo>
                <a:lnTo>
                  <a:pt x="217" y="235"/>
                </a:lnTo>
                <a:lnTo>
                  <a:pt x="217" y="235"/>
                </a:lnTo>
                <a:lnTo>
                  <a:pt x="214" y="246"/>
                </a:lnTo>
                <a:lnTo>
                  <a:pt x="208" y="257"/>
                </a:lnTo>
                <a:lnTo>
                  <a:pt x="203" y="266"/>
                </a:lnTo>
                <a:lnTo>
                  <a:pt x="203" y="266"/>
                </a:lnTo>
                <a:lnTo>
                  <a:pt x="197" y="277"/>
                </a:lnTo>
                <a:lnTo>
                  <a:pt x="191" y="286"/>
                </a:lnTo>
                <a:lnTo>
                  <a:pt x="186" y="297"/>
                </a:lnTo>
                <a:lnTo>
                  <a:pt x="186" y="297"/>
                </a:lnTo>
                <a:lnTo>
                  <a:pt x="180" y="306"/>
                </a:lnTo>
                <a:lnTo>
                  <a:pt x="174" y="315"/>
                </a:lnTo>
                <a:lnTo>
                  <a:pt x="166" y="323"/>
                </a:lnTo>
                <a:lnTo>
                  <a:pt x="166" y="323"/>
                </a:lnTo>
                <a:lnTo>
                  <a:pt x="160" y="332"/>
                </a:lnTo>
                <a:lnTo>
                  <a:pt x="155" y="339"/>
                </a:lnTo>
                <a:lnTo>
                  <a:pt x="146" y="347"/>
                </a:lnTo>
                <a:lnTo>
                  <a:pt x="146" y="347"/>
                </a:lnTo>
                <a:lnTo>
                  <a:pt x="141" y="356"/>
                </a:lnTo>
                <a:lnTo>
                  <a:pt x="132" y="361"/>
                </a:lnTo>
                <a:lnTo>
                  <a:pt x="124" y="369"/>
                </a:lnTo>
                <a:lnTo>
                  <a:pt x="124" y="369"/>
                </a:lnTo>
                <a:lnTo>
                  <a:pt x="118" y="376"/>
                </a:lnTo>
                <a:lnTo>
                  <a:pt x="110" y="381"/>
                </a:lnTo>
                <a:lnTo>
                  <a:pt x="101" y="387"/>
                </a:lnTo>
                <a:lnTo>
                  <a:pt x="101" y="387"/>
                </a:lnTo>
                <a:lnTo>
                  <a:pt x="93" y="392"/>
                </a:lnTo>
                <a:lnTo>
                  <a:pt x="84" y="396"/>
                </a:lnTo>
                <a:lnTo>
                  <a:pt x="79" y="400"/>
                </a:lnTo>
                <a:lnTo>
                  <a:pt x="79" y="400"/>
                </a:lnTo>
                <a:lnTo>
                  <a:pt x="70" y="405"/>
                </a:lnTo>
                <a:lnTo>
                  <a:pt x="62" y="407"/>
                </a:lnTo>
                <a:lnTo>
                  <a:pt x="53" y="411"/>
                </a:lnTo>
                <a:lnTo>
                  <a:pt x="53" y="411"/>
                </a:lnTo>
                <a:lnTo>
                  <a:pt x="42" y="414"/>
                </a:lnTo>
                <a:lnTo>
                  <a:pt x="33" y="416"/>
                </a:lnTo>
                <a:lnTo>
                  <a:pt x="25" y="416"/>
                </a:lnTo>
                <a:lnTo>
                  <a:pt x="25" y="416"/>
                </a:lnTo>
                <a:lnTo>
                  <a:pt x="17" y="418"/>
                </a:lnTo>
                <a:lnTo>
                  <a:pt x="8" y="420"/>
                </a:lnTo>
                <a:lnTo>
                  <a:pt x="0" y="42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7" name="Freeform 411"/>
          <p:cNvSpPr/>
          <p:nvPr/>
        </p:nvSpPr>
        <p:spPr bwMode="auto">
          <a:xfrm>
            <a:off x="7525567" y="5790299"/>
            <a:ext cx="70716" cy="23878"/>
          </a:xfrm>
          <a:custGeom>
            <a:avLst/>
            <a:gdLst/>
            <a:ahLst/>
            <a:cxnLst>
              <a:cxn ang="0">
                <a:pos x="0" y="0"/>
              </a:cxn>
              <a:cxn ang="0">
                <a:pos x="53" y="16"/>
              </a:cxn>
              <a:cxn ang="0">
                <a:pos x="53" y="0"/>
              </a:cxn>
              <a:cxn ang="0">
                <a:pos x="0" y="0"/>
              </a:cxn>
            </a:cxnLst>
            <a:rect l="0" t="0" r="r" b="b"/>
            <a:pathLst>
              <a:path w="53" h="16">
                <a:moveTo>
                  <a:pt x="0" y="0"/>
                </a:moveTo>
                <a:lnTo>
                  <a:pt x="53" y="16"/>
                </a:lnTo>
                <a:lnTo>
                  <a:pt x="53" y="0"/>
                </a:lnTo>
                <a:lnTo>
                  <a:pt x="0" y="0"/>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8" name="Freeform 412"/>
          <p:cNvSpPr/>
          <p:nvPr/>
        </p:nvSpPr>
        <p:spPr bwMode="auto">
          <a:xfrm>
            <a:off x="7525567" y="5763436"/>
            <a:ext cx="70716" cy="26863"/>
          </a:xfrm>
          <a:custGeom>
            <a:avLst/>
            <a:gdLst/>
            <a:ahLst/>
            <a:cxnLst>
              <a:cxn ang="0">
                <a:pos x="0" y="18"/>
              </a:cxn>
              <a:cxn ang="0">
                <a:pos x="53" y="0"/>
              </a:cxn>
              <a:cxn ang="0">
                <a:pos x="53" y="18"/>
              </a:cxn>
              <a:cxn ang="0">
                <a:pos x="0" y="18"/>
              </a:cxn>
            </a:cxnLst>
            <a:rect l="0" t="0" r="r" b="b"/>
            <a:pathLst>
              <a:path w="53" h="18">
                <a:moveTo>
                  <a:pt x="0" y="18"/>
                </a:moveTo>
                <a:lnTo>
                  <a:pt x="53" y="0"/>
                </a:lnTo>
                <a:lnTo>
                  <a:pt x="53" y="18"/>
                </a:lnTo>
                <a:lnTo>
                  <a:pt x="0" y="18"/>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69" name="Freeform 413"/>
          <p:cNvSpPr/>
          <p:nvPr/>
        </p:nvSpPr>
        <p:spPr bwMode="auto">
          <a:xfrm>
            <a:off x="7525567" y="5415714"/>
            <a:ext cx="85393" cy="196993"/>
          </a:xfrm>
          <a:custGeom>
            <a:avLst/>
            <a:gdLst/>
            <a:ahLst/>
            <a:cxnLst>
              <a:cxn ang="0">
                <a:pos x="5" y="130"/>
              </a:cxn>
              <a:cxn ang="0">
                <a:pos x="17" y="124"/>
              </a:cxn>
              <a:cxn ang="0">
                <a:pos x="19" y="121"/>
              </a:cxn>
              <a:cxn ang="0">
                <a:pos x="28" y="115"/>
              </a:cxn>
              <a:cxn ang="0">
                <a:pos x="33" y="112"/>
              </a:cxn>
              <a:cxn ang="0">
                <a:pos x="39" y="106"/>
              </a:cxn>
              <a:cxn ang="0">
                <a:pos x="45" y="104"/>
              </a:cxn>
              <a:cxn ang="0">
                <a:pos x="50" y="97"/>
              </a:cxn>
              <a:cxn ang="0">
                <a:pos x="50" y="95"/>
              </a:cxn>
              <a:cxn ang="0">
                <a:pos x="56" y="88"/>
              </a:cxn>
              <a:cxn ang="0">
                <a:pos x="59" y="86"/>
              </a:cxn>
              <a:cxn ang="0">
                <a:pos x="62" y="79"/>
              </a:cxn>
              <a:cxn ang="0">
                <a:pos x="62" y="77"/>
              </a:cxn>
              <a:cxn ang="0">
                <a:pos x="64" y="71"/>
              </a:cxn>
              <a:cxn ang="0">
                <a:pos x="64" y="68"/>
              </a:cxn>
              <a:cxn ang="0">
                <a:pos x="64" y="62"/>
              </a:cxn>
              <a:cxn ang="0">
                <a:pos x="64" y="58"/>
              </a:cxn>
              <a:cxn ang="0">
                <a:pos x="64" y="53"/>
              </a:cxn>
              <a:cxn ang="0">
                <a:pos x="62" y="49"/>
              </a:cxn>
              <a:cxn ang="0">
                <a:pos x="62" y="44"/>
              </a:cxn>
              <a:cxn ang="0">
                <a:pos x="59" y="40"/>
              </a:cxn>
              <a:cxn ang="0">
                <a:pos x="56" y="35"/>
              </a:cxn>
              <a:cxn ang="0">
                <a:pos x="53" y="33"/>
              </a:cxn>
              <a:cxn ang="0">
                <a:pos x="48" y="27"/>
              </a:cxn>
              <a:cxn ang="0">
                <a:pos x="45" y="25"/>
              </a:cxn>
              <a:cxn ang="0">
                <a:pos x="39" y="20"/>
              </a:cxn>
              <a:cxn ang="0">
                <a:pos x="36" y="18"/>
              </a:cxn>
              <a:cxn ang="0">
                <a:pos x="28" y="13"/>
              </a:cxn>
              <a:cxn ang="0">
                <a:pos x="22" y="11"/>
              </a:cxn>
              <a:cxn ang="0">
                <a:pos x="14" y="5"/>
              </a:cxn>
              <a:cxn ang="0">
                <a:pos x="8" y="3"/>
              </a:cxn>
              <a:cxn ang="0">
                <a:pos x="0" y="0"/>
              </a:cxn>
            </a:cxnLst>
            <a:rect l="0" t="0" r="r" b="b"/>
            <a:pathLst>
              <a:path w="64" h="132">
                <a:moveTo>
                  <a:pt x="0" y="132"/>
                </a:moveTo>
                <a:lnTo>
                  <a:pt x="5" y="130"/>
                </a:lnTo>
                <a:lnTo>
                  <a:pt x="11" y="126"/>
                </a:lnTo>
                <a:lnTo>
                  <a:pt x="17" y="124"/>
                </a:lnTo>
                <a:lnTo>
                  <a:pt x="17" y="124"/>
                </a:lnTo>
                <a:lnTo>
                  <a:pt x="19" y="121"/>
                </a:lnTo>
                <a:lnTo>
                  <a:pt x="25" y="119"/>
                </a:lnTo>
                <a:lnTo>
                  <a:pt x="28" y="115"/>
                </a:lnTo>
                <a:lnTo>
                  <a:pt x="28" y="115"/>
                </a:lnTo>
                <a:lnTo>
                  <a:pt x="33" y="112"/>
                </a:lnTo>
                <a:lnTo>
                  <a:pt x="36" y="110"/>
                </a:lnTo>
                <a:lnTo>
                  <a:pt x="39" y="106"/>
                </a:lnTo>
                <a:lnTo>
                  <a:pt x="39" y="106"/>
                </a:lnTo>
                <a:lnTo>
                  <a:pt x="45" y="104"/>
                </a:lnTo>
                <a:lnTo>
                  <a:pt x="48" y="101"/>
                </a:lnTo>
                <a:lnTo>
                  <a:pt x="50" y="97"/>
                </a:lnTo>
                <a:lnTo>
                  <a:pt x="50" y="97"/>
                </a:lnTo>
                <a:lnTo>
                  <a:pt x="50" y="95"/>
                </a:lnTo>
                <a:lnTo>
                  <a:pt x="53" y="91"/>
                </a:lnTo>
                <a:lnTo>
                  <a:pt x="56" y="88"/>
                </a:lnTo>
                <a:lnTo>
                  <a:pt x="56" y="88"/>
                </a:lnTo>
                <a:lnTo>
                  <a:pt x="59" y="86"/>
                </a:lnTo>
                <a:lnTo>
                  <a:pt x="59" y="82"/>
                </a:lnTo>
                <a:lnTo>
                  <a:pt x="62" y="79"/>
                </a:lnTo>
                <a:lnTo>
                  <a:pt x="62" y="79"/>
                </a:lnTo>
                <a:lnTo>
                  <a:pt x="62" y="77"/>
                </a:lnTo>
                <a:lnTo>
                  <a:pt x="64" y="73"/>
                </a:lnTo>
                <a:lnTo>
                  <a:pt x="64" y="71"/>
                </a:lnTo>
                <a:lnTo>
                  <a:pt x="64" y="71"/>
                </a:lnTo>
                <a:lnTo>
                  <a:pt x="64" y="68"/>
                </a:lnTo>
                <a:lnTo>
                  <a:pt x="64" y="64"/>
                </a:lnTo>
                <a:lnTo>
                  <a:pt x="64" y="62"/>
                </a:lnTo>
                <a:lnTo>
                  <a:pt x="64" y="62"/>
                </a:lnTo>
                <a:lnTo>
                  <a:pt x="64" y="58"/>
                </a:lnTo>
                <a:lnTo>
                  <a:pt x="64" y="55"/>
                </a:lnTo>
                <a:lnTo>
                  <a:pt x="64" y="53"/>
                </a:lnTo>
                <a:lnTo>
                  <a:pt x="64" y="53"/>
                </a:lnTo>
                <a:lnTo>
                  <a:pt x="62" y="49"/>
                </a:lnTo>
                <a:lnTo>
                  <a:pt x="62" y="47"/>
                </a:lnTo>
                <a:lnTo>
                  <a:pt x="62" y="44"/>
                </a:lnTo>
                <a:lnTo>
                  <a:pt x="62" y="44"/>
                </a:lnTo>
                <a:lnTo>
                  <a:pt x="59" y="40"/>
                </a:lnTo>
                <a:lnTo>
                  <a:pt x="56" y="38"/>
                </a:lnTo>
                <a:lnTo>
                  <a:pt x="56" y="35"/>
                </a:lnTo>
                <a:lnTo>
                  <a:pt x="56" y="35"/>
                </a:lnTo>
                <a:lnTo>
                  <a:pt x="53" y="33"/>
                </a:lnTo>
                <a:lnTo>
                  <a:pt x="50" y="29"/>
                </a:lnTo>
                <a:lnTo>
                  <a:pt x="48" y="27"/>
                </a:lnTo>
                <a:lnTo>
                  <a:pt x="48" y="27"/>
                </a:lnTo>
                <a:lnTo>
                  <a:pt x="45" y="25"/>
                </a:lnTo>
                <a:lnTo>
                  <a:pt x="42" y="22"/>
                </a:lnTo>
                <a:lnTo>
                  <a:pt x="39" y="20"/>
                </a:lnTo>
                <a:lnTo>
                  <a:pt x="39" y="20"/>
                </a:lnTo>
                <a:lnTo>
                  <a:pt x="36" y="18"/>
                </a:lnTo>
                <a:lnTo>
                  <a:pt x="31" y="14"/>
                </a:lnTo>
                <a:lnTo>
                  <a:pt x="28" y="13"/>
                </a:lnTo>
                <a:lnTo>
                  <a:pt x="28" y="13"/>
                </a:lnTo>
                <a:lnTo>
                  <a:pt x="22" y="11"/>
                </a:lnTo>
                <a:lnTo>
                  <a:pt x="19" y="9"/>
                </a:lnTo>
                <a:lnTo>
                  <a:pt x="14" y="5"/>
                </a:lnTo>
                <a:lnTo>
                  <a:pt x="14" y="5"/>
                </a:lnTo>
                <a:lnTo>
                  <a:pt x="8" y="3"/>
                </a:lnTo>
                <a:lnTo>
                  <a:pt x="5" y="2"/>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0" name="Freeform 414"/>
          <p:cNvSpPr/>
          <p:nvPr/>
        </p:nvSpPr>
        <p:spPr bwMode="auto">
          <a:xfrm>
            <a:off x="7525567" y="5560474"/>
            <a:ext cx="60042" cy="52233"/>
          </a:xfrm>
          <a:custGeom>
            <a:avLst/>
            <a:gdLst/>
            <a:ahLst/>
            <a:cxnLst>
              <a:cxn ang="0">
                <a:pos x="0" y="35"/>
              </a:cxn>
              <a:cxn ang="0">
                <a:pos x="28" y="0"/>
              </a:cxn>
              <a:cxn ang="0">
                <a:pos x="45" y="13"/>
              </a:cxn>
              <a:cxn ang="0">
                <a:pos x="0" y="35"/>
              </a:cxn>
            </a:cxnLst>
            <a:rect l="0" t="0" r="r" b="b"/>
            <a:pathLst>
              <a:path w="45" h="35">
                <a:moveTo>
                  <a:pt x="0" y="35"/>
                </a:moveTo>
                <a:lnTo>
                  <a:pt x="28" y="0"/>
                </a:lnTo>
                <a:lnTo>
                  <a:pt x="45" y="13"/>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1" name="Freeform 415"/>
          <p:cNvSpPr/>
          <p:nvPr/>
        </p:nvSpPr>
        <p:spPr bwMode="auto">
          <a:xfrm>
            <a:off x="7525567" y="5579875"/>
            <a:ext cx="82725" cy="32832"/>
          </a:xfrm>
          <a:custGeom>
            <a:avLst/>
            <a:gdLst/>
            <a:ahLst/>
            <a:cxnLst>
              <a:cxn ang="0">
                <a:pos x="0" y="22"/>
              </a:cxn>
              <a:cxn ang="0">
                <a:pos x="62" y="14"/>
              </a:cxn>
              <a:cxn ang="0">
                <a:pos x="45" y="0"/>
              </a:cxn>
              <a:cxn ang="0">
                <a:pos x="0" y="22"/>
              </a:cxn>
            </a:cxnLst>
            <a:rect l="0" t="0" r="r" b="b"/>
            <a:pathLst>
              <a:path w="62" h="22">
                <a:moveTo>
                  <a:pt x="0" y="22"/>
                </a:moveTo>
                <a:lnTo>
                  <a:pt x="62" y="14"/>
                </a:lnTo>
                <a:lnTo>
                  <a:pt x="45" y="0"/>
                </a:lnTo>
                <a:lnTo>
                  <a:pt x="0" y="22"/>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2" name="Freeform 416"/>
          <p:cNvSpPr/>
          <p:nvPr/>
        </p:nvSpPr>
        <p:spPr bwMode="auto">
          <a:xfrm>
            <a:off x="7916509" y="5106793"/>
            <a:ext cx="484341" cy="847667"/>
          </a:xfrm>
          <a:custGeom>
            <a:avLst/>
            <a:gdLst/>
            <a:ahLst/>
            <a:cxnLst>
              <a:cxn ang="0">
                <a:pos x="363" y="550"/>
              </a:cxn>
              <a:cxn ang="0">
                <a:pos x="363" y="511"/>
              </a:cxn>
              <a:cxn ang="0">
                <a:pos x="360" y="491"/>
              </a:cxn>
              <a:cxn ang="0">
                <a:pos x="358" y="454"/>
              </a:cxn>
              <a:cxn ang="0">
                <a:pos x="355" y="436"/>
              </a:cxn>
              <a:cxn ang="0">
                <a:pos x="349" y="399"/>
              </a:cxn>
              <a:cxn ang="0">
                <a:pos x="343" y="383"/>
              </a:cxn>
              <a:cxn ang="0">
                <a:pos x="335" y="348"/>
              </a:cxn>
              <a:cxn ang="0">
                <a:pos x="332" y="331"/>
              </a:cxn>
              <a:cxn ang="0">
                <a:pos x="321" y="298"/>
              </a:cxn>
              <a:cxn ang="0">
                <a:pos x="315" y="282"/>
              </a:cxn>
              <a:cxn ang="0">
                <a:pos x="301" y="251"/>
              </a:cxn>
              <a:cxn ang="0">
                <a:pos x="296" y="236"/>
              </a:cxn>
              <a:cxn ang="0">
                <a:pos x="281" y="207"/>
              </a:cxn>
              <a:cxn ang="0">
                <a:pos x="273" y="194"/>
              </a:cxn>
              <a:cxn ang="0">
                <a:pos x="259" y="166"/>
              </a:cxn>
              <a:cxn ang="0">
                <a:pos x="250" y="154"/>
              </a:cxn>
              <a:cxn ang="0">
                <a:pos x="231" y="130"/>
              </a:cxn>
              <a:cxn ang="0">
                <a:pos x="222" y="119"/>
              </a:cxn>
              <a:cxn ang="0">
                <a:pos x="203" y="97"/>
              </a:cxn>
              <a:cxn ang="0">
                <a:pos x="194" y="88"/>
              </a:cxn>
              <a:cxn ang="0">
                <a:pos x="174" y="69"/>
              </a:cxn>
              <a:cxn ang="0">
                <a:pos x="163" y="60"/>
              </a:cxn>
              <a:cxn ang="0">
                <a:pos x="143" y="45"/>
              </a:cxn>
              <a:cxn ang="0">
                <a:pos x="132" y="38"/>
              </a:cxn>
              <a:cxn ang="0">
                <a:pos x="110" y="25"/>
              </a:cxn>
              <a:cxn ang="0">
                <a:pos x="98" y="20"/>
              </a:cxn>
              <a:cxn ang="0">
                <a:pos x="73" y="12"/>
              </a:cxn>
              <a:cxn ang="0">
                <a:pos x="62" y="9"/>
              </a:cxn>
              <a:cxn ang="0">
                <a:pos x="39" y="3"/>
              </a:cxn>
              <a:cxn ang="0">
                <a:pos x="25" y="1"/>
              </a:cxn>
              <a:cxn ang="0">
                <a:pos x="0" y="0"/>
              </a:cxn>
            </a:cxnLst>
            <a:rect l="0" t="0" r="r" b="b"/>
            <a:pathLst>
              <a:path w="363" h="568">
                <a:moveTo>
                  <a:pt x="363" y="568"/>
                </a:moveTo>
                <a:lnTo>
                  <a:pt x="363" y="550"/>
                </a:lnTo>
                <a:lnTo>
                  <a:pt x="363" y="529"/>
                </a:lnTo>
                <a:lnTo>
                  <a:pt x="363" y="511"/>
                </a:lnTo>
                <a:lnTo>
                  <a:pt x="363" y="511"/>
                </a:lnTo>
                <a:lnTo>
                  <a:pt x="360" y="491"/>
                </a:lnTo>
                <a:lnTo>
                  <a:pt x="360" y="473"/>
                </a:lnTo>
                <a:lnTo>
                  <a:pt x="358" y="454"/>
                </a:lnTo>
                <a:lnTo>
                  <a:pt x="358" y="454"/>
                </a:lnTo>
                <a:lnTo>
                  <a:pt x="355" y="436"/>
                </a:lnTo>
                <a:lnTo>
                  <a:pt x="352" y="418"/>
                </a:lnTo>
                <a:lnTo>
                  <a:pt x="349" y="399"/>
                </a:lnTo>
                <a:lnTo>
                  <a:pt x="349" y="399"/>
                </a:lnTo>
                <a:lnTo>
                  <a:pt x="343" y="383"/>
                </a:lnTo>
                <a:lnTo>
                  <a:pt x="341" y="364"/>
                </a:lnTo>
                <a:lnTo>
                  <a:pt x="335" y="348"/>
                </a:lnTo>
                <a:lnTo>
                  <a:pt x="335" y="348"/>
                </a:lnTo>
                <a:lnTo>
                  <a:pt x="332" y="331"/>
                </a:lnTo>
                <a:lnTo>
                  <a:pt x="327" y="315"/>
                </a:lnTo>
                <a:lnTo>
                  <a:pt x="321" y="298"/>
                </a:lnTo>
                <a:lnTo>
                  <a:pt x="321" y="298"/>
                </a:lnTo>
                <a:lnTo>
                  <a:pt x="315" y="282"/>
                </a:lnTo>
                <a:lnTo>
                  <a:pt x="310" y="267"/>
                </a:lnTo>
                <a:lnTo>
                  <a:pt x="301" y="251"/>
                </a:lnTo>
                <a:lnTo>
                  <a:pt x="301" y="251"/>
                </a:lnTo>
                <a:lnTo>
                  <a:pt x="296" y="236"/>
                </a:lnTo>
                <a:lnTo>
                  <a:pt x="290" y="221"/>
                </a:lnTo>
                <a:lnTo>
                  <a:pt x="281" y="207"/>
                </a:lnTo>
                <a:lnTo>
                  <a:pt x="281" y="207"/>
                </a:lnTo>
                <a:lnTo>
                  <a:pt x="273" y="194"/>
                </a:lnTo>
                <a:lnTo>
                  <a:pt x="267" y="179"/>
                </a:lnTo>
                <a:lnTo>
                  <a:pt x="259" y="166"/>
                </a:lnTo>
                <a:lnTo>
                  <a:pt x="259" y="166"/>
                </a:lnTo>
                <a:lnTo>
                  <a:pt x="250" y="154"/>
                </a:lnTo>
                <a:lnTo>
                  <a:pt x="242" y="143"/>
                </a:lnTo>
                <a:lnTo>
                  <a:pt x="231" y="130"/>
                </a:lnTo>
                <a:lnTo>
                  <a:pt x="231" y="130"/>
                </a:lnTo>
                <a:lnTo>
                  <a:pt x="222" y="119"/>
                </a:lnTo>
                <a:lnTo>
                  <a:pt x="214" y="108"/>
                </a:lnTo>
                <a:lnTo>
                  <a:pt x="203" y="97"/>
                </a:lnTo>
                <a:lnTo>
                  <a:pt x="203" y="97"/>
                </a:lnTo>
                <a:lnTo>
                  <a:pt x="194" y="88"/>
                </a:lnTo>
                <a:lnTo>
                  <a:pt x="183" y="78"/>
                </a:lnTo>
                <a:lnTo>
                  <a:pt x="174" y="69"/>
                </a:lnTo>
                <a:lnTo>
                  <a:pt x="174" y="69"/>
                </a:lnTo>
                <a:lnTo>
                  <a:pt x="163" y="60"/>
                </a:lnTo>
                <a:lnTo>
                  <a:pt x="152" y="53"/>
                </a:lnTo>
                <a:lnTo>
                  <a:pt x="143" y="45"/>
                </a:lnTo>
                <a:lnTo>
                  <a:pt x="143" y="45"/>
                </a:lnTo>
                <a:lnTo>
                  <a:pt x="132" y="38"/>
                </a:lnTo>
                <a:lnTo>
                  <a:pt x="121" y="31"/>
                </a:lnTo>
                <a:lnTo>
                  <a:pt x="110" y="25"/>
                </a:lnTo>
                <a:lnTo>
                  <a:pt x="110" y="25"/>
                </a:lnTo>
                <a:lnTo>
                  <a:pt x="98" y="20"/>
                </a:lnTo>
                <a:lnTo>
                  <a:pt x="87" y="16"/>
                </a:lnTo>
                <a:lnTo>
                  <a:pt x="73" y="12"/>
                </a:lnTo>
                <a:lnTo>
                  <a:pt x="73" y="12"/>
                </a:lnTo>
                <a:lnTo>
                  <a:pt x="62" y="9"/>
                </a:lnTo>
                <a:lnTo>
                  <a:pt x="50" y="5"/>
                </a:lnTo>
                <a:lnTo>
                  <a:pt x="39" y="3"/>
                </a:lnTo>
                <a:lnTo>
                  <a:pt x="39" y="3"/>
                </a:lnTo>
                <a:lnTo>
                  <a:pt x="25" y="1"/>
                </a:lnTo>
                <a:lnTo>
                  <a:pt x="14" y="0"/>
                </a:lnTo>
                <a:lnTo>
                  <a:pt x="0" y="0"/>
                </a:lnTo>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3" name="Freeform 417"/>
          <p:cNvSpPr/>
          <p:nvPr/>
        </p:nvSpPr>
        <p:spPr bwMode="auto">
          <a:xfrm>
            <a:off x="8367493" y="5902227"/>
            <a:ext cx="33357" cy="52233"/>
          </a:xfrm>
          <a:custGeom>
            <a:avLst/>
            <a:gdLst/>
            <a:ahLst/>
            <a:cxnLst>
              <a:cxn ang="0">
                <a:pos x="25" y="35"/>
              </a:cxn>
              <a:cxn ang="0">
                <a:pos x="0" y="0"/>
              </a:cxn>
              <a:cxn ang="0">
                <a:pos x="25" y="0"/>
              </a:cxn>
              <a:cxn ang="0">
                <a:pos x="25" y="35"/>
              </a:cxn>
            </a:cxnLst>
            <a:rect l="0" t="0" r="r" b="b"/>
            <a:pathLst>
              <a:path w="25" h="35">
                <a:moveTo>
                  <a:pt x="25" y="35"/>
                </a:moveTo>
                <a:lnTo>
                  <a:pt x="0" y="0"/>
                </a:lnTo>
                <a:lnTo>
                  <a:pt x="25" y="0"/>
                </a:lnTo>
                <a:lnTo>
                  <a:pt x="25"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4" name="Freeform 418"/>
          <p:cNvSpPr/>
          <p:nvPr/>
        </p:nvSpPr>
        <p:spPr bwMode="auto">
          <a:xfrm>
            <a:off x="8400850" y="5902227"/>
            <a:ext cx="37360" cy="52233"/>
          </a:xfrm>
          <a:custGeom>
            <a:avLst/>
            <a:gdLst/>
            <a:ahLst/>
            <a:cxnLst>
              <a:cxn ang="0">
                <a:pos x="0" y="35"/>
              </a:cxn>
              <a:cxn ang="0">
                <a:pos x="28" y="0"/>
              </a:cxn>
              <a:cxn ang="0">
                <a:pos x="0" y="0"/>
              </a:cxn>
              <a:cxn ang="0">
                <a:pos x="0" y="35"/>
              </a:cxn>
            </a:cxnLst>
            <a:rect l="0" t="0" r="r" b="b"/>
            <a:pathLst>
              <a:path w="28" h="35">
                <a:moveTo>
                  <a:pt x="0" y="35"/>
                </a:moveTo>
                <a:lnTo>
                  <a:pt x="28" y="0"/>
                </a:lnTo>
                <a:lnTo>
                  <a:pt x="0" y="0"/>
                </a:lnTo>
                <a:lnTo>
                  <a:pt x="0" y="35"/>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175" name="Rectangle 419"/>
          <p:cNvSpPr>
            <a:spLocks noChangeArrowheads="1"/>
          </p:cNvSpPr>
          <p:nvPr/>
        </p:nvSpPr>
        <p:spPr bwMode="auto">
          <a:xfrm>
            <a:off x="2973026" y="1834025"/>
            <a:ext cx="62036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LOS/LOF</a:t>
            </a:r>
            <a:endParaRPr lang="en-US" altLang="zh-CN" sz="1200" b="0" dirty="0">
              <a:latin typeface="Huawei Sans" panose="020C0503030203020204" pitchFamily="34" charset="0"/>
            </a:endParaRPr>
          </a:p>
        </p:txBody>
      </p:sp>
      <p:sp>
        <p:nvSpPr>
          <p:cNvPr id="176" name="Rectangle 420"/>
          <p:cNvSpPr>
            <a:spLocks noChangeArrowheads="1"/>
          </p:cNvSpPr>
          <p:nvPr/>
        </p:nvSpPr>
        <p:spPr bwMode="auto">
          <a:xfrm>
            <a:off x="2969023" y="1993708"/>
            <a:ext cx="509755"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RS-TIM</a:t>
            </a:r>
            <a:endParaRPr lang="en-US" altLang="zh-CN" sz="1200" b="0" dirty="0">
              <a:latin typeface="Huawei Sans" panose="020C0503030203020204" pitchFamily="34" charset="0"/>
            </a:endParaRPr>
          </a:p>
        </p:txBody>
      </p:sp>
      <p:sp>
        <p:nvSpPr>
          <p:cNvPr id="177" name="Rectangle 421"/>
          <p:cNvSpPr>
            <a:spLocks noChangeArrowheads="1"/>
          </p:cNvSpPr>
          <p:nvPr/>
        </p:nvSpPr>
        <p:spPr bwMode="auto">
          <a:xfrm>
            <a:off x="2977029" y="2171300"/>
            <a:ext cx="50815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BIP.</a:t>
            </a:r>
            <a:endParaRPr lang="en-US" altLang="zh-CN" sz="1200" b="0" dirty="0">
              <a:latin typeface="Huawei Sans" panose="020C0503030203020204" pitchFamily="34" charset="0"/>
            </a:endParaRPr>
          </a:p>
        </p:txBody>
      </p:sp>
      <p:sp>
        <p:nvSpPr>
          <p:cNvPr id="178" name="Rectangle 422"/>
          <p:cNvSpPr>
            <a:spLocks noChangeArrowheads="1"/>
          </p:cNvSpPr>
          <p:nvPr/>
        </p:nvSpPr>
        <p:spPr bwMode="auto">
          <a:xfrm>
            <a:off x="3444025" y="2378740"/>
            <a:ext cx="511358"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MS-AIS</a:t>
            </a:r>
            <a:endParaRPr lang="en-US" altLang="zh-CN" sz="1200" b="0" dirty="0">
              <a:latin typeface="Huawei Sans" panose="020C0503030203020204" pitchFamily="34" charset="0"/>
            </a:endParaRPr>
          </a:p>
        </p:txBody>
      </p:sp>
      <p:sp>
        <p:nvSpPr>
          <p:cNvPr id="179" name="Rectangle 423"/>
          <p:cNvSpPr>
            <a:spLocks noChangeArrowheads="1"/>
          </p:cNvSpPr>
          <p:nvPr/>
        </p:nvSpPr>
        <p:spPr bwMode="auto">
          <a:xfrm>
            <a:off x="3444025" y="2565286"/>
            <a:ext cx="79348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MS-BIP.</a:t>
            </a:r>
            <a:endParaRPr lang="en-US" altLang="zh-CN" sz="1200" b="0" dirty="0">
              <a:latin typeface="Huawei Sans" panose="020C0503030203020204" pitchFamily="34" charset="0"/>
            </a:endParaRPr>
          </a:p>
        </p:txBody>
      </p:sp>
      <p:sp>
        <p:nvSpPr>
          <p:cNvPr id="180" name="Rectangle 424"/>
          <p:cNvSpPr>
            <a:spLocks noChangeArrowheads="1"/>
          </p:cNvSpPr>
          <p:nvPr/>
        </p:nvSpPr>
        <p:spPr bwMode="auto">
          <a:xfrm>
            <a:off x="3440022" y="2753325"/>
            <a:ext cx="50815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MS-REI</a:t>
            </a:r>
            <a:endParaRPr lang="en-US" altLang="zh-CN" sz="1200" b="0" dirty="0">
              <a:latin typeface="Huawei Sans" panose="020C0503030203020204" pitchFamily="34" charset="0"/>
            </a:endParaRPr>
          </a:p>
        </p:txBody>
      </p:sp>
      <p:sp>
        <p:nvSpPr>
          <p:cNvPr id="181" name="Rectangle 425"/>
          <p:cNvSpPr>
            <a:spLocks noChangeArrowheads="1"/>
          </p:cNvSpPr>
          <p:nvPr/>
        </p:nvSpPr>
        <p:spPr bwMode="auto">
          <a:xfrm>
            <a:off x="3440022" y="2913009"/>
            <a:ext cx="53540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MS-RDI</a:t>
            </a:r>
            <a:endParaRPr lang="en-US" altLang="zh-CN" sz="1200" b="0" dirty="0">
              <a:latin typeface="Huawei Sans" panose="020C0503030203020204" pitchFamily="34" charset="0"/>
            </a:endParaRPr>
          </a:p>
        </p:txBody>
      </p:sp>
      <p:sp>
        <p:nvSpPr>
          <p:cNvPr id="182" name="Rectangle 426"/>
          <p:cNvSpPr>
            <a:spLocks noChangeArrowheads="1"/>
          </p:cNvSpPr>
          <p:nvPr/>
        </p:nvSpPr>
        <p:spPr bwMode="auto">
          <a:xfrm>
            <a:off x="4245923" y="3101047"/>
            <a:ext cx="50013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AU-AIS</a:t>
            </a:r>
            <a:endParaRPr lang="en-US" altLang="zh-CN" sz="1200" b="0" dirty="0">
              <a:latin typeface="Huawei Sans" panose="020C0503030203020204" pitchFamily="34" charset="0"/>
            </a:endParaRPr>
          </a:p>
        </p:txBody>
      </p:sp>
      <p:sp>
        <p:nvSpPr>
          <p:cNvPr id="183" name="Rectangle 427"/>
          <p:cNvSpPr>
            <a:spLocks noChangeArrowheads="1"/>
          </p:cNvSpPr>
          <p:nvPr/>
        </p:nvSpPr>
        <p:spPr bwMode="auto">
          <a:xfrm>
            <a:off x="4248591" y="3235361"/>
            <a:ext cx="561051"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AU-LOP</a:t>
            </a:r>
            <a:endParaRPr lang="en-US" altLang="zh-CN" sz="1200" b="0" dirty="0">
              <a:latin typeface="Huawei Sans" panose="020C0503030203020204" pitchFamily="34" charset="0"/>
            </a:endParaRPr>
          </a:p>
        </p:txBody>
      </p:sp>
      <p:sp>
        <p:nvSpPr>
          <p:cNvPr id="184" name="Rectangle 428"/>
          <p:cNvSpPr>
            <a:spLocks noChangeArrowheads="1"/>
          </p:cNvSpPr>
          <p:nvPr/>
        </p:nvSpPr>
        <p:spPr bwMode="auto">
          <a:xfrm>
            <a:off x="4887153" y="3415937"/>
            <a:ext cx="700513"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HP-UNEQ</a:t>
            </a:r>
            <a:endParaRPr lang="en-US" altLang="zh-CN" sz="1200" b="0" dirty="0">
              <a:latin typeface="Huawei Sans" panose="020C0503030203020204" pitchFamily="34" charset="0"/>
            </a:endParaRPr>
          </a:p>
        </p:txBody>
      </p:sp>
      <p:sp>
        <p:nvSpPr>
          <p:cNvPr id="185" name="Rectangle 429"/>
          <p:cNvSpPr>
            <a:spLocks noChangeArrowheads="1"/>
          </p:cNvSpPr>
          <p:nvPr/>
        </p:nvSpPr>
        <p:spPr bwMode="auto">
          <a:xfrm>
            <a:off x="4887153" y="3580098"/>
            <a:ext cx="53860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HP-TIM</a:t>
            </a:r>
            <a:endParaRPr lang="en-US" altLang="zh-CN" sz="1200" b="0" dirty="0">
              <a:latin typeface="Huawei Sans" panose="020C0503030203020204" pitchFamily="34" charset="0"/>
            </a:endParaRPr>
          </a:p>
        </p:txBody>
      </p:sp>
      <p:sp>
        <p:nvSpPr>
          <p:cNvPr id="186" name="Rectangle 430"/>
          <p:cNvSpPr>
            <a:spLocks noChangeArrowheads="1"/>
          </p:cNvSpPr>
          <p:nvPr/>
        </p:nvSpPr>
        <p:spPr bwMode="auto">
          <a:xfrm>
            <a:off x="4887153" y="3771122"/>
            <a:ext cx="83195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HP-BIP.</a:t>
            </a:r>
            <a:endParaRPr lang="en-US" altLang="zh-CN" sz="1200" b="0" dirty="0">
              <a:latin typeface="Huawei Sans" panose="020C0503030203020204" pitchFamily="34" charset="0"/>
            </a:endParaRPr>
          </a:p>
        </p:txBody>
      </p:sp>
      <p:sp>
        <p:nvSpPr>
          <p:cNvPr id="187" name="Rectangle 431"/>
          <p:cNvSpPr>
            <a:spLocks noChangeArrowheads="1"/>
          </p:cNvSpPr>
          <p:nvPr/>
        </p:nvSpPr>
        <p:spPr bwMode="auto">
          <a:xfrm>
            <a:off x="4887153" y="3941252"/>
            <a:ext cx="48891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HP-REI</a:t>
            </a:r>
            <a:endParaRPr lang="en-US" altLang="zh-CN" sz="1200" b="0" dirty="0">
              <a:latin typeface="Huawei Sans" panose="020C0503030203020204" pitchFamily="34" charset="0"/>
            </a:endParaRPr>
          </a:p>
        </p:txBody>
      </p:sp>
      <p:sp>
        <p:nvSpPr>
          <p:cNvPr id="188" name="Rectangle 432"/>
          <p:cNvSpPr>
            <a:spLocks noChangeArrowheads="1"/>
          </p:cNvSpPr>
          <p:nvPr/>
        </p:nvSpPr>
        <p:spPr bwMode="auto">
          <a:xfrm>
            <a:off x="4887153" y="4112875"/>
            <a:ext cx="51616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HP-RDI</a:t>
            </a:r>
            <a:endParaRPr lang="en-US" altLang="zh-CN" sz="1200" b="0" dirty="0">
              <a:latin typeface="Huawei Sans" panose="020C0503030203020204" pitchFamily="34" charset="0"/>
            </a:endParaRPr>
          </a:p>
        </p:txBody>
      </p:sp>
      <p:sp>
        <p:nvSpPr>
          <p:cNvPr id="189" name="Rectangle 433"/>
          <p:cNvSpPr>
            <a:spLocks noChangeArrowheads="1"/>
          </p:cNvSpPr>
          <p:nvPr/>
        </p:nvSpPr>
        <p:spPr bwMode="auto">
          <a:xfrm>
            <a:off x="5713624" y="4309867"/>
            <a:ext cx="485676"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TU-AIS</a:t>
            </a:r>
            <a:endParaRPr lang="en-US" altLang="zh-CN" sz="1200" b="0" dirty="0">
              <a:latin typeface="Huawei Sans" panose="020C0503030203020204" pitchFamily="34" charset="0"/>
            </a:endParaRPr>
          </a:p>
        </p:txBody>
      </p:sp>
      <p:sp>
        <p:nvSpPr>
          <p:cNvPr id="190" name="Rectangle 434"/>
          <p:cNvSpPr>
            <a:spLocks noChangeArrowheads="1"/>
          </p:cNvSpPr>
          <p:nvPr/>
        </p:nvSpPr>
        <p:spPr bwMode="auto">
          <a:xfrm>
            <a:off x="5713624" y="4469551"/>
            <a:ext cx="547052"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TU-LOP</a:t>
            </a:r>
            <a:endParaRPr lang="en-US" altLang="zh-CN" sz="1200" b="0" dirty="0">
              <a:latin typeface="Huawei Sans" panose="020C0503030203020204" pitchFamily="34" charset="0"/>
            </a:endParaRPr>
          </a:p>
        </p:txBody>
      </p:sp>
      <p:sp>
        <p:nvSpPr>
          <p:cNvPr id="191" name="Rectangle 435"/>
          <p:cNvSpPr>
            <a:spLocks noChangeArrowheads="1"/>
          </p:cNvSpPr>
          <p:nvPr/>
        </p:nvSpPr>
        <p:spPr bwMode="auto">
          <a:xfrm>
            <a:off x="4245923" y="3412953"/>
            <a:ext cx="56906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HP-SLM</a:t>
            </a:r>
            <a:endParaRPr lang="en-US" altLang="zh-CN" sz="1200" b="0" dirty="0">
              <a:latin typeface="Huawei Sans" panose="020C0503030203020204" pitchFamily="34" charset="0"/>
            </a:endParaRPr>
          </a:p>
        </p:txBody>
      </p:sp>
      <p:sp>
        <p:nvSpPr>
          <p:cNvPr id="192" name="Rectangle 436"/>
          <p:cNvSpPr>
            <a:spLocks noChangeArrowheads="1"/>
          </p:cNvSpPr>
          <p:nvPr/>
        </p:nvSpPr>
        <p:spPr bwMode="auto">
          <a:xfrm>
            <a:off x="6427460" y="4959049"/>
            <a:ext cx="662041"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LP-UNEQ</a:t>
            </a:r>
            <a:endParaRPr lang="en-US" altLang="zh-CN" sz="1200" b="0" dirty="0">
              <a:latin typeface="Huawei Sans" panose="020C0503030203020204" pitchFamily="34" charset="0"/>
            </a:endParaRPr>
          </a:p>
        </p:txBody>
      </p:sp>
      <p:sp>
        <p:nvSpPr>
          <p:cNvPr id="193" name="Rectangle 437"/>
          <p:cNvSpPr>
            <a:spLocks noChangeArrowheads="1"/>
          </p:cNvSpPr>
          <p:nvPr/>
        </p:nvSpPr>
        <p:spPr bwMode="auto">
          <a:xfrm>
            <a:off x="6431463" y="5117240"/>
            <a:ext cx="50013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LP-TIM</a:t>
            </a:r>
            <a:endParaRPr lang="en-US" altLang="zh-CN" sz="1200" b="0" dirty="0">
              <a:latin typeface="Huawei Sans" panose="020C0503030203020204" pitchFamily="34" charset="0"/>
            </a:endParaRPr>
          </a:p>
        </p:txBody>
      </p:sp>
      <p:sp>
        <p:nvSpPr>
          <p:cNvPr id="194" name="Rectangle 438"/>
          <p:cNvSpPr>
            <a:spLocks noChangeArrowheads="1"/>
          </p:cNvSpPr>
          <p:nvPr/>
        </p:nvSpPr>
        <p:spPr bwMode="auto">
          <a:xfrm>
            <a:off x="6423457" y="5270954"/>
            <a:ext cx="735779"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Erro LP-BIP.</a:t>
            </a:r>
            <a:endParaRPr lang="en-US" altLang="zh-CN" sz="1200" b="0" dirty="0">
              <a:latin typeface="Huawei Sans" panose="020C0503030203020204" pitchFamily="34" charset="0"/>
            </a:endParaRPr>
          </a:p>
        </p:txBody>
      </p:sp>
      <p:sp>
        <p:nvSpPr>
          <p:cNvPr id="195" name="Rectangle 439"/>
          <p:cNvSpPr>
            <a:spLocks noChangeArrowheads="1"/>
          </p:cNvSpPr>
          <p:nvPr/>
        </p:nvSpPr>
        <p:spPr bwMode="auto">
          <a:xfrm>
            <a:off x="6423457" y="5445562"/>
            <a:ext cx="45044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LP-REI</a:t>
            </a:r>
            <a:endParaRPr lang="en-US" altLang="zh-CN" sz="1200" b="0" dirty="0">
              <a:latin typeface="Huawei Sans" panose="020C0503030203020204" pitchFamily="34" charset="0"/>
            </a:endParaRPr>
          </a:p>
        </p:txBody>
      </p:sp>
      <p:sp>
        <p:nvSpPr>
          <p:cNvPr id="196" name="Rectangle 440"/>
          <p:cNvSpPr>
            <a:spLocks noChangeArrowheads="1"/>
          </p:cNvSpPr>
          <p:nvPr/>
        </p:nvSpPr>
        <p:spPr bwMode="auto">
          <a:xfrm>
            <a:off x="6435466" y="5623154"/>
            <a:ext cx="477670" cy="185054"/>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LP-RDI</a:t>
            </a:r>
            <a:endParaRPr lang="en-US" altLang="zh-CN" sz="1200" b="0" dirty="0">
              <a:latin typeface="Huawei Sans" panose="020C0503030203020204" pitchFamily="34" charset="0"/>
            </a:endParaRPr>
          </a:p>
        </p:txBody>
      </p:sp>
      <p:sp>
        <p:nvSpPr>
          <p:cNvPr id="197" name="Rectangle 441"/>
          <p:cNvSpPr>
            <a:spLocks noChangeArrowheads="1"/>
          </p:cNvSpPr>
          <p:nvPr/>
        </p:nvSpPr>
        <p:spPr bwMode="auto">
          <a:xfrm>
            <a:off x="7209344" y="5833578"/>
            <a:ext cx="53059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LP-SLM</a:t>
            </a:r>
            <a:endParaRPr lang="en-US" altLang="zh-CN" sz="1200" b="0" dirty="0">
              <a:latin typeface="Huawei Sans" panose="020C0503030203020204" pitchFamily="34" charset="0"/>
            </a:endParaRPr>
          </a:p>
        </p:txBody>
      </p:sp>
      <p:sp>
        <p:nvSpPr>
          <p:cNvPr id="198" name="Rectangle 442"/>
          <p:cNvSpPr>
            <a:spLocks noChangeArrowheads="1"/>
          </p:cNvSpPr>
          <p:nvPr/>
        </p:nvSpPr>
        <p:spPr bwMode="auto">
          <a:xfrm>
            <a:off x="3889672" y="181462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199" name="Rectangle 443"/>
          <p:cNvSpPr>
            <a:spLocks noChangeArrowheads="1"/>
          </p:cNvSpPr>
          <p:nvPr/>
        </p:nvSpPr>
        <p:spPr bwMode="auto">
          <a:xfrm>
            <a:off x="4611514" y="2025048"/>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0" name="Rectangle 444"/>
          <p:cNvSpPr>
            <a:spLocks noChangeArrowheads="1"/>
          </p:cNvSpPr>
          <p:nvPr/>
        </p:nvSpPr>
        <p:spPr bwMode="auto">
          <a:xfrm>
            <a:off x="4901051" y="241903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1" name="Rectangle 445"/>
          <p:cNvSpPr>
            <a:spLocks noChangeArrowheads="1"/>
          </p:cNvSpPr>
          <p:nvPr/>
        </p:nvSpPr>
        <p:spPr bwMode="auto">
          <a:xfrm>
            <a:off x="5291993" y="2510068"/>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2" name="Rectangle 446"/>
          <p:cNvSpPr>
            <a:spLocks noChangeArrowheads="1"/>
          </p:cNvSpPr>
          <p:nvPr/>
        </p:nvSpPr>
        <p:spPr bwMode="auto">
          <a:xfrm>
            <a:off x="5705618" y="3108509"/>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3" name="Rectangle 447"/>
          <p:cNvSpPr>
            <a:spLocks noChangeArrowheads="1"/>
          </p:cNvSpPr>
          <p:nvPr/>
        </p:nvSpPr>
        <p:spPr bwMode="auto">
          <a:xfrm>
            <a:off x="6472825" y="3401014"/>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4" name="Rectangle 448"/>
          <p:cNvSpPr>
            <a:spLocks noChangeArrowheads="1"/>
          </p:cNvSpPr>
          <p:nvPr/>
        </p:nvSpPr>
        <p:spPr bwMode="auto">
          <a:xfrm>
            <a:off x="6897124" y="3672625"/>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5" name="Rectangle 450"/>
          <p:cNvSpPr>
            <a:spLocks noChangeArrowheads="1"/>
          </p:cNvSpPr>
          <p:nvPr/>
        </p:nvSpPr>
        <p:spPr bwMode="auto">
          <a:xfrm>
            <a:off x="7254709" y="4302406"/>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6" name="Rectangle 451"/>
          <p:cNvSpPr>
            <a:spLocks noChangeArrowheads="1"/>
          </p:cNvSpPr>
          <p:nvPr/>
        </p:nvSpPr>
        <p:spPr bwMode="auto">
          <a:xfrm>
            <a:off x="8021917" y="4963526"/>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7" name="Rectangle 452"/>
          <p:cNvSpPr>
            <a:spLocks noChangeArrowheads="1"/>
          </p:cNvSpPr>
          <p:nvPr/>
        </p:nvSpPr>
        <p:spPr bwMode="auto">
          <a:xfrm>
            <a:off x="8408856" y="5300802"/>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08" name="Rectangle 453"/>
          <p:cNvSpPr>
            <a:spLocks noChangeArrowheads="1"/>
          </p:cNvSpPr>
          <p:nvPr/>
        </p:nvSpPr>
        <p:spPr bwMode="auto">
          <a:xfrm>
            <a:off x="8498252" y="5773883"/>
            <a:ext cx="22121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"1"</a:t>
            </a:r>
            <a:endParaRPr lang="en-US" altLang="zh-CN" sz="1200" b="0" dirty="0">
              <a:latin typeface="Huawei Sans" panose="020C0503030203020204" pitchFamily="34" charset="0"/>
            </a:endParaRPr>
          </a:p>
        </p:txBody>
      </p:sp>
      <p:sp>
        <p:nvSpPr>
          <p:cNvPr id="209" name="Rectangle 454"/>
          <p:cNvSpPr>
            <a:spLocks noChangeArrowheads="1"/>
          </p:cNvSpPr>
          <p:nvPr/>
        </p:nvSpPr>
        <p:spPr bwMode="auto">
          <a:xfrm>
            <a:off x="8657031" y="5826116"/>
            <a:ext cx="226024"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AIS</a:t>
            </a:r>
            <a:endParaRPr lang="en-US" altLang="zh-CN" sz="1200" b="0" dirty="0">
              <a:latin typeface="Huawei Sans" panose="020C0503030203020204" pitchFamily="34" charset="0"/>
            </a:endParaRPr>
          </a:p>
        </p:txBody>
      </p:sp>
      <p:sp>
        <p:nvSpPr>
          <p:cNvPr id="210" name="Rectangle 455"/>
          <p:cNvSpPr>
            <a:spLocks noChangeArrowheads="1"/>
          </p:cNvSpPr>
          <p:nvPr/>
        </p:nvSpPr>
        <p:spPr bwMode="auto">
          <a:xfrm>
            <a:off x="2559401" y="2013109"/>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(J0)</a:t>
            </a:r>
            <a:endParaRPr lang="en-US" altLang="zh-CN" sz="1200" b="0" dirty="0">
              <a:latin typeface="Huawei Sans" panose="020C0503030203020204" pitchFamily="34" charset="0"/>
            </a:endParaRPr>
          </a:p>
        </p:txBody>
      </p:sp>
      <p:sp>
        <p:nvSpPr>
          <p:cNvPr id="211" name="Rectangle 456"/>
          <p:cNvSpPr>
            <a:spLocks noChangeArrowheads="1"/>
          </p:cNvSpPr>
          <p:nvPr/>
        </p:nvSpPr>
        <p:spPr bwMode="auto">
          <a:xfrm>
            <a:off x="2559401" y="2196671"/>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(B1)</a:t>
            </a:r>
            <a:endParaRPr lang="en-US" altLang="zh-CN" sz="1200" b="0" dirty="0">
              <a:latin typeface="Huawei Sans" panose="020C0503030203020204" pitchFamily="34" charset="0"/>
            </a:endParaRPr>
          </a:p>
        </p:txBody>
      </p:sp>
      <p:sp>
        <p:nvSpPr>
          <p:cNvPr id="212" name="Rectangle 457"/>
          <p:cNvSpPr>
            <a:spLocks noChangeArrowheads="1"/>
          </p:cNvSpPr>
          <p:nvPr/>
        </p:nvSpPr>
        <p:spPr bwMode="auto">
          <a:xfrm>
            <a:off x="2559401" y="2407095"/>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(K2)</a:t>
            </a:r>
            <a:endParaRPr lang="en-US" altLang="zh-CN" sz="1200" b="0" dirty="0">
              <a:latin typeface="Huawei Sans" panose="020C0503030203020204" pitchFamily="34" charset="0"/>
            </a:endParaRPr>
          </a:p>
        </p:txBody>
      </p:sp>
      <p:sp>
        <p:nvSpPr>
          <p:cNvPr id="213" name="Rectangle 458"/>
          <p:cNvSpPr>
            <a:spLocks noChangeArrowheads="1"/>
          </p:cNvSpPr>
          <p:nvPr/>
        </p:nvSpPr>
        <p:spPr bwMode="auto">
          <a:xfrm>
            <a:off x="2559401" y="2604088"/>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(B2)</a:t>
            </a:r>
            <a:endParaRPr lang="en-US" altLang="zh-CN" sz="1200" b="0" dirty="0">
              <a:latin typeface="Huawei Sans" panose="020C0503030203020204" pitchFamily="34" charset="0"/>
            </a:endParaRPr>
          </a:p>
        </p:txBody>
      </p:sp>
      <p:sp>
        <p:nvSpPr>
          <p:cNvPr id="214" name="Rectangle 459"/>
          <p:cNvSpPr>
            <a:spLocks noChangeArrowheads="1"/>
          </p:cNvSpPr>
          <p:nvPr/>
        </p:nvSpPr>
        <p:spPr bwMode="auto">
          <a:xfrm>
            <a:off x="2559401" y="2781680"/>
            <a:ext cx="35747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(M1)</a:t>
            </a:r>
            <a:endParaRPr lang="en-US" altLang="zh-CN" sz="1200" b="0" dirty="0">
              <a:latin typeface="Huawei Sans" panose="020C0503030203020204" pitchFamily="34" charset="0"/>
            </a:endParaRPr>
          </a:p>
        </p:txBody>
      </p:sp>
      <p:sp>
        <p:nvSpPr>
          <p:cNvPr id="215" name="Rectangle 460"/>
          <p:cNvSpPr>
            <a:spLocks noChangeArrowheads="1"/>
          </p:cNvSpPr>
          <p:nvPr/>
        </p:nvSpPr>
        <p:spPr bwMode="auto">
          <a:xfrm>
            <a:off x="2570075" y="2959272"/>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(K2)</a:t>
            </a:r>
            <a:endParaRPr lang="en-US" altLang="zh-CN" sz="1200" b="0" dirty="0">
              <a:latin typeface="Huawei Sans" panose="020C0503030203020204" pitchFamily="34" charset="0"/>
            </a:endParaRPr>
          </a:p>
        </p:txBody>
      </p:sp>
      <p:sp>
        <p:nvSpPr>
          <p:cNvPr id="216" name="Rectangle 461"/>
          <p:cNvSpPr>
            <a:spLocks noChangeArrowheads="1"/>
          </p:cNvSpPr>
          <p:nvPr/>
        </p:nvSpPr>
        <p:spPr bwMode="auto">
          <a:xfrm>
            <a:off x="2578081" y="3651732"/>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(J1)</a:t>
            </a:r>
            <a:endParaRPr lang="en-US" altLang="zh-CN" sz="1200" b="0" dirty="0">
              <a:latin typeface="Huawei Sans" panose="020C0503030203020204" pitchFamily="34" charset="0"/>
            </a:endParaRPr>
          </a:p>
        </p:txBody>
      </p:sp>
      <p:sp>
        <p:nvSpPr>
          <p:cNvPr id="217" name="Rectangle 462"/>
          <p:cNvSpPr>
            <a:spLocks noChangeArrowheads="1"/>
          </p:cNvSpPr>
          <p:nvPr/>
        </p:nvSpPr>
        <p:spPr bwMode="auto">
          <a:xfrm>
            <a:off x="2578081" y="3829324"/>
            <a:ext cx="30777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(B3)</a:t>
            </a:r>
            <a:endParaRPr lang="en-US" altLang="zh-CN" sz="1200" b="0" dirty="0">
              <a:latin typeface="Huawei Sans" panose="020C0503030203020204" pitchFamily="34" charset="0"/>
            </a:endParaRPr>
          </a:p>
        </p:txBody>
      </p:sp>
      <p:sp>
        <p:nvSpPr>
          <p:cNvPr id="218" name="Rectangle 463"/>
          <p:cNvSpPr>
            <a:spLocks noChangeArrowheads="1"/>
          </p:cNvSpPr>
          <p:nvPr/>
        </p:nvSpPr>
        <p:spPr bwMode="auto">
          <a:xfrm>
            <a:off x="2570075" y="4003931"/>
            <a:ext cx="32380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(G1)</a:t>
            </a:r>
            <a:endParaRPr lang="en-US" altLang="zh-CN" sz="1200" b="0" dirty="0">
              <a:latin typeface="Huawei Sans" panose="020C0503030203020204" pitchFamily="34" charset="0"/>
            </a:endParaRPr>
          </a:p>
        </p:txBody>
      </p:sp>
      <p:sp>
        <p:nvSpPr>
          <p:cNvPr id="219" name="Rectangle 464"/>
          <p:cNvSpPr>
            <a:spLocks noChangeArrowheads="1"/>
          </p:cNvSpPr>
          <p:nvPr/>
        </p:nvSpPr>
        <p:spPr bwMode="auto">
          <a:xfrm>
            <a:off x="2570075" y="4177046"/>
            <a:ext cx="323807"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(G1)</a:t>
            </a:r>
            <a:endParaRPr lang="en-US" altLang="zh-CN" sz="1200" b="0" dirty="0">
              <a:latin typeface="Huawei Sans" panose="020C0503030203020204" pitchFamily="34" charset="0"/>
            </a:endParaRPr>
          </a:p>
        </p:txBody>
      </p:sp>
      <p:sp>
        <p:nvSpPr>
          <p:cNvPr id="220" name="Rectangle 465"/>
          <p:cNvSpPr>
            <a:spLocks noChangeArrowheads="1"/>
          </p:cNvSpPr>
          <p:nvPr/>
        </p:nvSpPr>
        <p:spPr bwMode="auto">
          <a:xfrm>
            <a:off x="2551396" y="3454739"/>
            <a:ext cx="309380"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(C2)</a:t>
            </a:r>
            <a:endParaRPr lang="en-US" altLang="zh-CN" sz="1200" b="0" dirty="0">
              <a:latin typeface="Huawei Sans" panose="020C0503030203020204" pitchFamily="34" charset="0"/>
            </a:endParaRPr>
          </a:p>
        </p:txBody>
      </p:sp>
      <p:sp>
        <p:nvSpPr>
          <p:cNvPr id="221" name="Rectangle 466"/>
          <p:cNvSpPr>
            <a:spLocks noChangeArrowheads="1"/>
          </p:cNvSpPr>
          <p:nvPr/>
        </p:nvSpPr>
        <p:spPr bwMode="auto">
          <a:xfrm>
            <a:off x="2578081" y="500531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2" name="Rectangle 467"/>
          <p:cNvSpPr>
            <a:spLocks noChangeArrowheads="1"/>
          </p:cNvSpPr>
          <p:nvPr/>
        </p:nvSpPr>
        <p:spPr bwMode="auto">
          <a:xfrm>
            <a:off x="2596761" y="5169473"/>
            <a:ext cx="267702"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(J2)</a:t>
            </a:r>
            <a:endParaRPr lang="en-US" altLang="zh-CN" sz="1200" b="0" dirty="0">
              <a:latin typeface="Huawei Sans" panose="020C0503030203020204" pitchFamily="34" charset="0"/>
            </a:endParaRPr>
          </a:p>
        </p:txBody>
      </p:sp>
      <p:sp>
        <p:nvSpPr>
          <p:cNvPr id="223" name="Rectangle 468"/>
          <p:cNvSpPr>
            <a:spLocks noChangeArrowheads="1"/>
          </p:cNvSpPr>
          <p:nvPr/>
        </p:nvSpPr>
        <p:spPr bwMode="auto">
          <a:xfrm>
            <a:off x="2578081" y="5661955"/>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4" name="Rectangle 469"/>
          <p:cNvSpPr>
            <a:spLocks noChangeArrowheads="1"/>
          </p:cNvSpPr>
          <p:nvPr/>
        </p:nvSpPr>
        <p:spPr bwMode="auto">
          <a:xfrm>
            <a:off x="2586087" y="532020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5" name="Rectangle 470"/>
          <p:cNvSpPr>
            <a:spLocks noChangeArrowheads="1"/>
          </p:cNvSpPr>
          <p:nvPr/>
        </p:nvSpPr>
        <p:spPr bwMode="auto">
          <a:xfrm>
            <a:off x="2578081" y="5493317"/>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6" name="Rectangle 471"/>
          <p:cNvSpPr>
            <a:spLocks noChangeArrowheads="1"/>
          </p:cNvSpPr>
          <p:nvPr/>
        </p:nvSpPr>
        <p:spPr bwMode="auto">
          <a:xfrm>
            <a:off x="2572744" y="5873872"/>
            <a:ext cx="312586"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(V5)</a:t>
            </a:r>
            <a:endParaRPr lang="en-US" altLang="zh-CN" sz="1200" b="0" dirty="0">
              <a:latin typeface="Huawei Sans" panose="020C0503030203020204" pitchFamily="34" charset="0"/>
            </a:endParaRPr>
          </a:p>
        </p:txBody>
      </p:sp>
      <p:sp>
        <p:nvSpPr>
          <p:cNvPr id="227" name="Line 472"/>
          <p:cNvSpPr>
            <a:spLocks noChangeShapeType="1"/>
          </p:cNvSpPr>
          <p:nvPr/>
        </p:nvSpPr>
        <p:spPr bwMode="auto">
          <a:xfrm>
            <a:off x="4179209" y="1437054"/>
            <a:ext cx="1334" cy="4642765"/>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28" name="Line 473"/>
          <p:cNvSpPr>
            <a:spLocks noChangeShapeType="1"/>
          </p:cNvSpPr>
          <p:nvPr/>
        </p:nvSpPr>
        <p:spPr bwMode="auto">
          <a:xfrm>
            <a:off x="5660253" y="1443023"/>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29" name="Rectangle 474"/>
          <p:cNvSpPr>
            <a:spLocks noChangeArrowheads="1"/>
          </p:cNvSpPr>
          <p:nvPr/>
        </p:nvSpPr>
        <p:spPr bwMode="auto">
          <a:xfrm>
            <a:off x="3262563" y="1545997"/>
            <a:ext cx="305549"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RST</a:t>
            </a:r>
            <a:endParaRPr lang="en-US" altLang="zh-CN" sz="1400" b="1" dirty="0">
              <a:latin typeface="Huawei Sans" panose="020C0503030203020204" pitchFamily="34" charset="0"/>
            </a:endParaRPr>
          </a:p>
        </p:txBody>
      </p:sp>
      <p:sp>
        <p:nvSpPr>
          <p:cNvPr id="230" name="Rectangle 475"/>
          <p:cNvSpPr>
            <a:spLocks noChangeArrowheads="1"/>
          </p:cNvSpPr>
          <p:nvPr/>
        </p:nvSpPr>
        <p:spPr bwMode="auto">
          <a:xfrm>
            <a:off x="6574230" y="1543012"/>
            <a:ext cx="356251"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HPA</a:t>
            </a:r>
            <a:endParaRPr lang="en-US" altLang="zh-CN" sz="1400" b="1" dirty="0">
              <a:latin typeface="Huawei Sans" panose="020C0503030203020204" pitchFamily="34" charset="0"/>
            </a:endParaRPr>
          </a:p>
        </p:txBody>
      </p:sp>
      <p:sp>
        <p:nvSpPr>
          <p:cNvPr id="231" name="Rectangle 476"/>
          <p:cNvSpPr>
            <a:spLocks noChangeArrowheads="1"/>
          </p:cNvSpPr>
          <p:nvPr/>
        </p:nvSpPr>
        <p:spPr bwMode="auto">
          <a:xfrm>
            <a:off x="7424162" y="1543012"/>
            <a:ext cx="294874"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LPT</a:t>
            </a:r>
            <a:endParaRPr lang="en-US" altLang="zh-CN" sz="1400" b="1" dirty="0">
              <a:latin typeface="Huawei Sans" panose="020C0503030203020204" pitchFamily="34" charset="0"/>
            </a:endParaRPr>
          </a:p>
        </p:txBody>
      </p:sp>
      <p:sp>
        <p:nvSpPr>
          <p:cNvPr id="232" name="Freeform 477"/>
          <p:cNvSpPr/>
          <p:nvPr/>
        </p:nvSpPr>
        <p:spPr bwMode="auto">
          <a:xfrm>
            <a:off x="8076622" y="2367157"/>
            <a:ext cx="146770" cy="98496"/>
          </a:xfrm>
          <a:custGeom>
            <a:avLst/>
            <a:gdLst/>
            <a:ahLst/>
            <a:cxnLst>
              <a:cxn ang="0">
                <a:pos x="0" y="29"/>
              </a:cxn>
              <a:cxn ang="0">
                <a:pos x="3" y="26"/>
              </a:cxn>
              <a:cxn ang="0">
                <a:pos x="3" y="22"/>
              </a:cxn>
              <a:cxn ang="0">
                <a:pos x="6" y="18"/>
              </a:cxn>
              <a:cxn ang="0">
                <a:pos x="9" y="15"/>
              </a:cxn>
              <a:cxn ang="0">
                <a:pos x="15" y="11"/>
              </a:cxn>
              <a:cxn ang="0">
                <a:pos x="20" y="9"/>
              </a:cxn>
              <a:cxn ang="0">
                <a:pos x="26" y="5"/>
              </a:cxn>
              <a:cxn ang="0">
                <a:pos x="29" y="4"/>
              </a:cxn>
              <a:cxn ang="0">
                <a:pos x="34" y="2"/>
              </a:cxn>
              <a:cxn ang="0">
                <a:pos x="43" y="2"/>
              </a:cxn>
              <a:cxn ang="0">
                <a:pos x="48" y="0"/>
              </a:cxn>
              <a:cxn ang="0">
                <a:pos x="54" y="0"/>
              </a:cxn>
              <a:cxn ang="0">
                <a:pos x="62" y="0"/>
              </a:cxn>
              <a:cxn ang="0">
                <a:pos x="68" y="2"/>
              </a:cxn>
              <a:cxn ang="0">
                <a:pos x="77" y="4"/>
              </a:cxn>
              <a:cxn ang="0">
                <a:pos x="79" y="4"/>
              </a:cxn>
              <a:cxn ang="0">
                <a:pos x="88" y="7"/>
              </a:cxn>
              <a:cxn ang="0">
                <a:pos x="91" y="9"/>
              </a:cxn>
              <a:cxn ang="0">
                <a:pos x="96" y="13"/>
              </a:cxn>
              <a:cxn ang="0">
                <a:pos x="99" y="15"/>
              </a:cxn>
              <a:cxn ang="0">
                <a:pos x="102" y="18"/>
              </a:cxn>
              <a:cxn ang="0">
                <a:pos x="105" y="22"/>
              </a:cxn>
              <a:cxn ang="0">
                <a:pos x="108" y="26"/>
              </a:cxn>
              <a:cxn ang="0">
                <a:pos x="108" y="29"/>
              </a:cxn>
              <a:cxn ang="0">
                <a:pos x="110" y="35"/>
              </a:cxn>
              <a:cxn ang="0">
                <a:pos x="108" y="38"/>
              </a:cxn>
              <a:cxn ang="0">
                <a:pos x="108" y="42"/>
              </a:cxn>
              <a:cxn ang="0">
                <a:pos x="105" y="46"/>
              </a:cxn>
              <a:cxn ang="0">
                <a:pos x="102" y="49"/>
              </a:cxn>
              <a:cxn ang="0">
                <a:pos x="96" y="53"/>
              </a:cxn>
              <a:cxn ang="0">
                <a:pos x="93" y="57"/>
              </a:cxn>
              <a:cxn ang="0">
                <a:pos x="88" y="59"/>
              </a:cxn>
              <a:cxn ang="0">
                <a:pos x="82" y="60"/>
              </a:cxn>
              <a:cxn ang="0">
                <a:pos x="77" y="62"/>
              </a:cxn>
              <a:cxn ang="0">
                <a:pos x="71" y="64"/>
              </a:cxn>
              <a:cxn ang="0">
                <a:pos x="65" y="66"/>
              </a:cxn>
              <a:cxn ang="0">
                <a:pos x="60" y="66"/>
              </a:cxn>
              <a:cxn ang="0">
                <a:pos x="51" y="66"/>
              </a:cxn>
              <a:cxn ang="0">
                <a:pos x="43" y="66"/>
              </a:cxn>
              <a:cxn ang="0">
                <a:pos x="40" y="64"/>
              </a:cxn>
              <a:cxn ang="0">
                <a:pos x="31" y="62"/>
              </a:cxn>
              <a:cxn ang="0">
                <a:pos x="26" y="60"/>
              </a:cxn>
              <a:cxn ang="0">
                <a:pos x="20" y="59"/>
              </a:cxn>
              <a:cxn ang="0">
                <a:pos x="17" y="57"/>
              </a:cxn>
              <a:cxn ang="0">
                <a:pos x="12" y="53"/>
              </a:cxn>
              <a:cxn ang="0">
                <a:pos x="9" y="49"/>
              </a:cxn>
              <a:cxn ang="0">
                <a:pos x="6" y="46"/>
              </a:cxn>
              <a:cxn ang="0">
                <a:pos x="3" y="42"/>
              </a:cxn>
              <a:cxn ang="0">
                <a:pos x="0" y="38"/>
              </a:cxn>
              <a:cxn ang="0">
                <a:pos x="0" y="35"/>
              </a:cxn>
            </a:cxnLst>
            <a:rect l="0" t="0" r="r" b="b"/>
            <a:pathLst>
              <a:path w="110" h="66">
                <a:moveTo>
                  <a:pt x="0" y="33"/>
                </a:moveTo>
                <a:lnTo>
                  <a:pt x="0" y="31"/>
                </a:lnTo>
                <a:lnTo>
                  <a:pt x="0" y="31"/>
                </a:lnTo>
                <a:lnTo>
                  <a:pt x="0" y="29"/>
                </a:lnTo>
                <a:lnTo>
                  <a:pt x="0" y="29"/>
                </a:lnTo>
                <a:lnTo>
                  <a:pt x="0" y="29"/>
                </a:lnTo>
                <a:lnTo>
                  <a:pt x="0" y="27"/>
                </a:lnTo>
                <a:lnTo>
                  <a:pt x="0" y="26"/>
                </a:lnTo>
                <a:lnTo>
                  <a:pt x="0" y="26"/>
                </a:lnTo>
                <a:lnTo>
                  <a:pt x="3" y="26"/>
                </a:lnTo>
                <a:lnTo>
                  <a:pt x="3" y="24"/>
                </a:lnTo>
                <a:lnTo>
                  <a:pt x="3" y="24"/>
                </a:lnTo>
                <a:lnTo>
                  <a:pt x="3" y="24"/>
                </a:lnTo>
                <a:lnTo>
                  <a:pt x="3" y="22"/>
                </a:lnTo>
                <a:lnTo>
                  <a:pt x="3" y="22"/>
                </a:lnTo>
                <a:lnTo>
                  <a:pt x="6" y="20"/>
                </a:lnTo>
                <a:lnTo>
                  <a:pt x="6" y="20"/>
                </a:lnTo>
                <a:lnTo>
                  <a:pt x="6" y="20"/>
                </a:lnTo>
                <a:lnTo>
                  <a:pt x="6" y="18"/>
                </a:lnTo>
                <a:lnTo>
                  <a:pt x="6" y="18"/>
                </a:lnTo>
                <a:lnTo>
                  <a:pt x="6" y="18"/>
                </a:lnTo>
                <a:lnTo>
                  <a:pt x="9" y="16"/>
                </a:lnTo>
                <a:lnTo>
                  <a:pt x="9" y="16"/>
                </a:lnTo>
                <a:lnTo>
                  <a:pt x="9" y="15"/>
                </a:lnTo>
                <a:lnTo>
                  <a:pt x="9" y="15"/>
                </a:lnTo>
                <a:lnTo>
                  <a:pt x="12" y="15"/>
                </a:lnTo>
                <a:lnTo>
                  <a:pt x="12" y="13"/>
                </a:lnTo>
                <a:lnTo>
                  <a:pt x="12" y="13"/>
                </a:lnTo>
                <a:lnTo>
                  <a:pt x="12" y="13"/>
                </a:lnTo>
                <a:lnTo>
                  <a:pt x="15" y="11"/>
                </a:lnTo>
                <a:lnTo>
                  <a:pt x="15" y="11"/>
                </a:lnTo>
                <a:lnTo>
                  <a:pt x="17" y="9"/>
                </a:lnTo>
                <a:lnTo>
                  <a:pt x="17" y="9"/>
                </a:lnTo>
                <a:lnTo>
                  <a:pt x="17" y="9"/>
                </a:lnTo>
                <a:lnTo>
                  <a:pt x="20" y="9"/>
                </a:lnTo>
                <a:lnTo>
                  <a:pt x="20" y="7"/>
                </a:lnTo>
                <a:lnTo>
                  <a:pt x="20" y="7"/>
                </a:lnTo>
                <a:lnTo>
                  <a:pt x="23" y="7"/>
                </a:lnTo>
                <a:lnTo>
                  <a:pt x="23" y="7"/>
                </a:lnTo>
                <a:lnTo>
                  <a:pt x="26" y="5"/>
                </a:lnTo>
                <a:lnTo>
                  <a:pt x="26" y="5"/>
                </a:lnTo>
                <a:lnTo>
                  <a:pt x="26" y="5"/>
                </a:lnTo>
                <a:lnTo>
                  <a:pt x="29" y="5"/>
                </a:lnTo>
                <a:lnTo>
                  <a:pt x="29" y="4"/>
                </a:lnTo>
                <a:lnTo>
                  <a:pt x="29" y="4"/>
                </a:lnTo>
                <a:lnTo>
                  <a:pt x="31" y="4"/>
                </a:lnTo>
                <a:lnTo>
                  <a:pt x="31" y="4"/>
                </a:lnTo>
                <a:lnTo>
                  <a:pt x="34" y="4"/>
                </a:lnTo>
                <a:lnTo>
                  <a:pt x="34" y="4"/>
                </a:lnTo>
                <a:lnTo>
                  <a:pt x="34" y="2"/>
                </a:lnTo>
                <a:lnTo>
                  <a:pt x="37" y="2"/>
                </a:lnTo>
                <a:lnTo>
                  <a:pt x="40" y="2"/>
                </a:lnTo>
                <a:lnTo>
                  <a:pt x="40" y="2"/>
                </a:lnTo>
                <a:lnTo>
                  <a:pt x="40" y="2"/>
                </a:lnTo>
                <a:lnTo>
                  <a:pt x="43" y="2"/>
                </a:lnTo>
                <a:lnTo>
                  <a:pt x="43" y="2"/>
                </a:lnTo>
                <a:lnTo>
                  <a:pt x="43" y="2"/>
                </a:lnTo>
                <a:lnTo>
                  <a:pt x="46" y="0"/>
                </a:lnTo>
                <a:lnTo>
                  <a:pt x="48" y="0"/>
                </a:lnTo>
                <a:lnTo>
                  <a:pt x="48" y="0"/>
                </a:lnTo>
                <a:lnTo>
                  <a:pt x="48" y="0"/>
                </a:lnTo>
                <a:lnTo>
                  <a:pt x="51" y="0"/>
                </a:lnTo>
                <a:lnTo>
                  <a:pt x="54" y="0"/>
                </a:lnTo>
                <a:lnTo>
                  <a:pt x="54" y="0"/>
                </a:lnTo>
                <a:lnTo>
                  <a:pt x="54" y="0"/>
                </a:lnTo>
                <a:lnTo>
                  <a:pt x="57" y="0"/>
                </a:lnTo>
                <a:lnTo>
                  <a:pt x="60" y="0"/>
                </a:lnTo>
                <a:lnTo>
                  <a:pt x="60" y="0"/>
                </a:lnTo>
                <a:lnTo>
                  <a:pt x="60" y="0"/>
                </a:lnTo>
                <a:lnTo>
                  <a:pt x="62" y="0"/>
                </a:lnTo>
                <a:lnTo>
                  <a:pt x="65" y="0"/>
                </a:lnTo>
                <a:lnTo>
                  <a:pt x="65" y="2"/>
                </a:lnTo>
                <a:lnTo>
                  <a:pt x="65" y="2"/>
                </a:lnTo>
                <a:lnTo>
                  <a:pt x="68" y="2"/>
                </a:lnTo>
                <a:lnTo>
                  <a:pt x="68" y="2"/>
                </a:lnTo>
                <a:lnTo>
                  <a:pt x="71" y="2"/>
                </a:lnTo>
                <a:lnTo>
                  <a:pt x="71" y="2"/>
                </a:lnTo>
                <a:lnTo>
                  <a:pt x="74" y="2"/>
                </a:lnTo>
                <a:lnTo>
                  <a:pt x="74" y="2"/>
                </a:lnTo>
                <a:lnTo>
                  <a:pt x="77" y="4"/>
                </a:lnTo>
                <a:lnTo>
                  <a:pt x="77" y="4"/>
                </a:lnTo>
                <a:lnTo>
                  <a:pt x="77" y="4"/>
                </a:lnTo>
                <a:lnTo>
                  <a:pt x="79" y="4"/>
                </a:lnTo>
                <a:lnTo>
                  <a:pt x="79" y="4"/>
                </a:lnTo>
                <a:lnTo>
                  <a:pt x="79" y="4"/>
                </a:lnTo>
                <a:lnTo>
                  <a:pt x="82" y="5"/>
                </a:lnTo>
                <a:lnTo>
                  <a:pt x="82" y="5"/>
                </a:lnTo>
                <a:lnTo>
                  <a:pt x="85" y="5"/>
                </a:lnTo>
                <a:lnTo>
                  <a:pt x="85" y="5"/>
                </a:lnTo>
                <a:lnTo>
                  <a:pt x="88" y="7"/>
                </a:lnTo>
                <a:lnTo>
                  <a:pt x="88" y="7"/>
                </a:lnTo>
                <a:lnTo>
                  <a:pt x="88" y="7"/>
                </a:lnTo>
                <a:lnTo>
                  <a:pt x="88" y="7"/>
                </a:lnTo>
                <a:lnTo>
                  <a:pt x="91" y="9"/>
                </a:lnTo>
                <a:lnTo>
                  <a:pt x="91" y="9"/>
                </a:lnTo>
                <a:lnTo>
                  <a:pt x="93" y="9"/>
                </a:lnTo>
                <a:lnTo>
                  <a:pt x="93" y="9"/>
                </a:lnTo>
                <a:lnTo>
                  <a:pt x="93" y="11"/>
                </a:lnTo>
                <a:lnTo>
                  <a:pt x="96" y="11"/>
                </a:lnTo>
                <a:lnTo>
                  <a:pt x="96" y="13"/>
                </a:lnTo>
                <a:lnTo>
                  <a:pt x="96" y="13"/>
                </a:lnTo>
                <a:lnTo>
                  <a:pt x="96" y="13"/>
                </a:lnTo>
                <a:lnTo>
                  <a:pt x="99" y="15"/>
                </a:lnTo>
                <a:lnTo>
                  <a:pt x="99" y="15"/>
                </a:lnTo>
                <a:lnTo>
                  <a:pt x="99" y="15"/>
                </a:lnTo>
                <a:lnTo>
                  <a:pt x="102" y="16"/>
                </a:lnTo>
                <a:lnTo>
                  <a:pt x="102" y="16"/>
                </a:lnTo>
                <a:lnTo>
                  <a:pt x="102" y="18"/>
                </a:lnTo>
                <a:lnTo>
                  <a:pt x="102" y="18"/>
                </a:lnTo>
                <a:lnTo>
                  <a:pt x="102" y="18"/>
                </a:lnTo>
                <a:lnTo>
                  <a:pt x="105" y="20"/>
                </a:lnTo>
                <a:lnTo>
                  <a:pt x="105" y="20"/>
                </a:lnTo>
                <a:lnTo>
                  <a:pt x="105" y="20"/>
                </a:lnTo>
                <a:lnTo>
                  <a:pt x="105" y="22"/>
                </a:lnTo>
                <a:lnTo>
                  <a:pt x="105" y="22"/>
                </a:lnTo>
                <a:lnTo>
                  <a:pt x="108" y="24"/>
                </a:lnTo>
                <a:lnTo>
                  <a:pt x="108" y="24"/>
                </a:lnTo>
                <a:lnTo>
                  <a:pt x="108" y="24"/>
                </a:lnTo>
                <a:lnTo>
                  <a:pt x="108" y="26"/>
                </a:lnTo>
                <a:lnTo>
                  <a:pt x="108" y="26"/>
                </a:lnTo>
                <a:lnTo>
                  <a:pt x="108" y="26"/>
                </a:lnTo>
                <a:lnTo>
                  <a:pt x="108" y="27"/>
                </a:lnTo>
                <a:lnTo>
                  <a:pt x="108" y="29"/>
                </a:lnTo>
                <a:lnTo>
                  <a:pt x="108" y="29"/>
                </a:lnTo>
                <a:lnTo>
                  <a:pt x="108" y="29"/>
                </a:lnTo>
                <a:lnTo>
                  <a:pt x="108" y="31"/>
                </a:lnTo>
                <a:lnTo>
                  <a:pt x="110" y="31"/>
                </a:lnTo>
                <a:lnTo>
                  <a:pt x="110" y="33"/>
                </a:lnTo>
                <a:lnTo>
                  <a:pt x="110" y="33"/>
                </a:lnTo>
                <a:lnTo>
                  <a:pt x="110" y="35"/>
                </a:lnTo>
                <a:lnTo>
                  <a:pt x="108" y="35"/>
                </a:lnTo>
                <a:lnTo>
                  <a:pt x="108" y="37"/>
                </a:lnTo>
                <a:lnTo>
                  <a:pt x="108" y="37"/>
                </a:lnTo>
                <a:lnTo>
                  <a:pt x="108" y="38"/>
                </a:lnTo>
                <a:lnTo>
                  <a:pt x="108" y="38"/>
                </a:lnTo>
                <a:lnTo>
                  <a:pt x="108" y="40"/>
                </a:lnTo>
                <a:lnTo>
                  <a:pt x="108" y="40"/>
                </a:lnTo>
                <a:lnTo>
                  <a:pt x="108" y="40"/>
                </a:lnTo>
                <a:lnTo>
                  <a:pt x="108" y="42"/>
                </a:lnTo>
                <a:lnTo>
                  <a:pt x="108" y="42"/>
                </a:lnTo>
                <a:lnTo>
                  <a:pt x="108" y="42"/>
                </a:lnTo>
                <a:lnTo>
                  <a:pt x="105" y="44"/>
                </a:lnTo>
                <a:lnTo>
                  <a:pt x="105" y="46"/>
                </a:lnTo>
                <a:lnTo>
                  <a:pt x="105" y="46"/>
                </a:lnTo>
                <a:lnTo>
                  <a:pt x="105" y="46"/>
                </a:lnTo>
                <a:lnTo>
                  <a:pt x="105" y="48"/>
                </a:lnTo>
                <a:lnTo>
                  <a:pt x="102" y="48"/>
                </a:lnTo>
                <a:lnTo>
                  <a:pt x="102" y="49"/>
                </a:lnTo>
                <a:lnTo>
                  <a:pt x="102" y="49"/>
                </a:lnTo>
                <a:lnTo>
                  <a:pt x="102" y="49"/>
                </a:lnTo>
                <a:lnTo>
                  <a:pt x="102" y="51"/>
                </a:lnTo>
                <a:lnTo>
                  <a:pt x="99" y="51"/>
                </a:lnTo>
                <a:lnTo>
                  <a:pt x="99" y="51"/>
                </a:lnTo>
                <a:lnTo>
                  <a:pt x="99" y="53"/>
                </a:lnTo>
                <a:lnTo>
                  <a:pt x="96" y="53"/>
                </a:lnTo>
                <a:lnTo>
                  <a:pt x="96" y="53"/>
                </a:lnTo>
                <a:lnTo>
                  <a:pt x="96" y="53"/>
                </a:lnTo>
                <a:lnTo>
                  <a:pt x="96" y="55"/>
                </a:lnTo>
                <a:lnTo>
                  <a:pt x="93" y="55"/>
                </a:lnTo>
                <a:lnTo>
                  <a:pt x="93" y="57"/>
                </a:lnTo>
                <a:lnTo>
                  <a:pt x="93" y="57"/>
                </a:lnTo>
                <a:lnTo>
                  <a:pt x="91" y="57"/>
                </a:lnTo>
                <a:lnTo>
                  <a:pt x="91" y="59"/>
                </a:lnTo>
                <a:lnTo>
                  <a:pt x="88" y="59"/>
                </a:lnTo>
                <a:lnTo>
                  <a:pt x="88" y="59"/>
                </a:lnTo>
                <a:lnTo>
                  <a:pt x="88" y="59"/>
                </a:lnTo>
                <a:lnTo>
                  <a:pt x="88" y="60"/>
                </a:lnTo>
                <a:lnTo>
                  <a:pt x="85" y="60"/>
                </a:lnTo>
                <a:lnTo>
                  <a:pt x="85" y="60"/>
                </a:lnTo>
                <a:lnTo>
                  <a:pt x="82" y="60"/>
                </a:lnTo>
                <a:lnTo>
                  <a:pt x="82" y="62"/>
                </a:lnTo>
                <a:lnTo>
                  <a:pt x="79" y="62"/>
                </a:lnTo>
                <a:lnTo>
                  <a:pt x="79" y="62"/>
                </a:lnTo>
                <a:lnTo>
                  <a:pt x="79" y="62"/>
                </a:lnTo>
                <a:lnTo>
                  <a:pt x="77" y="62"/>
                </a:lnTo>
                <a:lnTo>
                  <a:pt x="77" y="64"/>
                </a:lnTo>
                <a:lnTo>
                  <a:pt x="77" y="64"/>
                </a:lnTo>
                <a:lnTo>
                  <a:pt x="74" y="64"/>
                </a:lnTo>
                <a:lnTo>
                  <a:pt x="74" y="64"/>
                </a:lnTo>
                <a:lnTo>
                  <a:pt x="71" y="64"/>
                </a:lnTo>
                <a:lnTo>
                  <a:pt x="71" y="64"/>
                </a:lnTo>
                <a:lnTo>
                  <a:pt x="68" y="64"/>
                </a:lnTo>
                <a:lnTo>
                  <a:pt x="68" y="66"/>
                </a:lnTo>
                <a:lnTo>
                  <a:pt x="65" y="66"/>
                </a:lnTo>
                <a:lnTo>
                  <a:pt x="65" y="66"/>
                </a:lnTo>
                <a:lnTo>
                  <a:pt x="65" y="66"/>
                </a:lnTo>
                <a:lnTo>
                  <a:pt x="62" y="66"/>
                </a:lnTo>
                <a:lnTo>
                  <a:pt x="60" y="66"/>
                </a:lnTo>
                <a:lnTo>
                  <a:pt x="60" y="66"/>
                </a:lnTo>
                <a:lnTo>
                  <a:pt x="60" y="66"/>
                </a:lnTo>
                <a:lnTo>
                  <a:pt x="57" y="66"/>
                </a:lnTo>
                <a:lnTo>
                  <a:pt x="54" y="66"/>
                </a:lnTo>
                <a:lnTo>
                  <a:pt x="54" y="66"/>
                </a:lnTo>
                <a:lnTo>
                  <a:pt x="54" y="66"/>
                </a:lnTo>
                <a:lnTo>
                  <a:pt x="51" y="66"/>
                </a:lnTo>
                <a:lnTo>
                  <a:pt x="48" y="66"/>
                </a:lnTo>
                <a:lnTo>
                  <a:pt x="48" y="66"/>
                </a:lnTo>
                <a:lnTo>
                  <a:pt x="48" y="66"/>
                </a:lnTo>
                <a:lnTo>
                  <a:pt x="46" y="66"/>
                </a:lnTo>
                <a:lnTo>
                  <a:pt x="43" y="66"/>
                </a:lnTo>
                <a:lnTo>
                  <a:pt x="43" y="66"/>
                </a:lnTo>
                <a:lnTo>
                  <a:pt x="43" y="66"/>
                </a:lnTo>
                <a:lnTo>
                  <a:pt x="40" y="64"/>
                </a:lnTo>
                <a:lnTo>
                  <a:pt x="40" y="64"/>
                </a:lnTo>
                <a:lnTo>
                  <a:pt x="40" y="64"/>
                </a:lnTo>
                <a:lnTo>
                  <a:pt x="37" y="64"/>
                </a:lnTo>
                <a:lnTo>
                  <a:pt x="34" y="64"/>
                </a:lnTo>
                <a:lnTo>
                  <a:pt x="34" y="64"/>
                </a:lnTo>
                <a:lnTo>
                  <a:pt x="34" y="64"/>
                </a:lnTo>
                <a:lnTo>
                  <a:pt x="31" y="62"/>
                </a:lnTo>
                <a:lnTo>
                  <a:pt x="31" y="62"/>
                </a:lnTo>
                <a:lnTo>
                  <a:pt x="29" y="62"/>
                </a:lnTo>
                <a:lnTo>
                  <a:pt x="29" y="62"/>
                </a:lnTo>
                <a:lnTo>
                  <a:pt x="29" y="62"/>
                </a:lnTo>
                <a:lnTo>
                  <a:pt x="26" y="60"/>
                </a:lnTo>
                <a:lnTo>
                  <a:pt x="26" y="60"/>
                </a:lnTo>
                <a:lnTo>
                  <a:pt x="26" y="60"/>
                </a:lnTo>
                <a:lnTo>
                  <a:pt x="23" y="60"/>
                </a:lnTo>
                <a:lnTo>
                  <a:pt x="23" y="59"/>
                </a:lnTo>
                <a:lnTo>
                  <a:pt x="20" y="59"/>
                </a:lnTo>
                <a:lnTo>
                  <a:pt x="20" y="59"/>
                </a:lnTo>
                <a:lnTo>
                  <a:pt x="20" y="59"/>
                </a:lnTo>
                <a:lnTo>
                  <a:pt x="17" y="57"/>
                </a:lnTo>
                <a:lnTo>
                  <a:pt x="17" y="57"/>
                </a:lnTo>
                <a:lnTo>
                  <a:pt x="17" y="57"/>
                </a:lnTo>
                <a:lnTo>
                  <a:pt x="15" y="55"/>
                </a:lnTo>
                <a:lnTo>
                  <a:pt x="15" y="55"/>
                </a:lnTo>
                <a:lnTo>
                  <a:pt x="12" y="53"/>
                </a:lnTo>
                <a:lnTo>
                  <a:pt x="12" y="53"/>
                </a:lnTo>
                <a:lnTo>
                  <a:pt x="12" y="53"/>
                </a:lnTo>
                <a:lnTo>
                  <a:pt x="12" y="53"/>
                </a:lnTo>
                <a:lnTo>
                  <a:pt x="9" y="51"/>
                </a:lnTo>
                <a:lnTo>
                  <a:pt x="9" y="51"/>
                </a:lnTo>
                <a:lnTo>
                  <a:pt x="9" y="51"/>
                </a:lnTo>
                <a:lnTo>
                  <a:pt x="9" y="49"/>
                </a:lnTo>
                <a:lnTo>
                  <a:pt x="6" y="49"/>
                </a:lnTo>
                <a:lnTo>
                  <a:pt x="6" y="49"/>
                </a:lnTo>
                <a:lnTo>
                  <a:pt x="6" y="48"/>
                </a:lnTo>
                <a:lnTo>
                  <a:pt x="6" y="48"/>
                </a:lnTo>
                <a:lnTo>
                  <a:pt x="6" y="46"/>
                </a:lnTo>
                <a:lnTo>
                  <a:pt x="6" y="46"/>
                </a:lnTo>
                <a:lnTo>
                  <a:pt x="3" y="46"/>
                </a:lnTo>
                <a:lnTo>
                  <a:pt x="3" y="44"/>
                </a:lnTo>
                <a:lnTo>
                  <a:pt x="3" y="42"/>
                </a:lnTo>
                <a:lnTo>
                  <a:pt x="3" y="42"/>
                </a:lnTo>
                <a:lnTo>
                  <a:pt x="3" y="42"/>
                </a:lnTo>
                <a:lnTo>
                  <a:pt x="3" y="40"/>
                </a:lnTo>
                <a:lnTo>
                  <a:pt x="0" y="40"/>
                </a:lnTo>
                <a:lnTo>
                  <a:pt x="0" y="40"/>
                </a:lnTo>
                <a:lnTo>
                  <a:pt x="0" y="38"/>
                </a:lnTo>
                <a:lnTo>
                  <a:pt x="0" y="38"/>
                </a:lnTo>
                <a:lnTo>
                  <a:pt x="0" y="37"/>
                </a:lnTo>
                <a:lnTo>
                  <a:pt x="0" y="37"/>
                </a:lnTo>
                <a:lnTo>
                  <a:pt x="0" y="35"/>
                </a:lnTo>
                <a:lnTo>
                  <a:pt x="0" y="35"/>
                </a:lnTo>
                <a:lnTo>
                  <a:pt x="0" y="33"/>
                </a:lnTo>
                <a:close/>
              </a:path>
            </a:pathLst>
          </a:custGeom>
          <a:solidFill>
            <a:srgbClr val="000000"/>
          </a:solid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33" name="Freeform 478"/>
          <p:cNvSpPr/>
          <p:nvPr/>
        </p:nvSpPr>
        <p:spPr bwMode="auto">
          <a:xfrm>
            <a:off x="8073953" y="1865364"/>
            <a:ext cx="146770" cy="104466"/>
          </a:xfrm>
          <a:custGeom>
            <a:avLst/>
            <a:gdLst/>
            <a:ahLst/>
            <a:cxnLst>
              <a:cxn ang="0">
                <a:pos x="0" y="31"/>
              </a:cxn>
              <a:cxn ang="0">
                <a:pos x="0" y="26"/>
              </a:cxn>
              <a:cxn ang="0">
                <a:pos x="2" y="22"/>
              </a:cxn>
              <a:cxn ang="0">
                <a:pos x="5" y="18"/>
              </a:cxn>
              <a:cxn ang="0">
                <a:pos x="8" y="15"/>
              </a:cxn>
              <a:cxn ang="0">
                <a:pos x="14" y="11"/>
              </a:cxn>
              <a:cxn ang="0">
                <a:pos x="19" y="7"/>
              </a:cxn>
              <a:cxn ang="0">
                <a:pos x="25" y="6"/>
              </a:cxn>
              <a:cxn ang="0">
                <a:pos x="28" y="4"/>
              </a:cxn>
              <a:cxn ang="0">
                <a:pos x="33" y="2"/>
              </a:cxn>
              <a:cxn ang="0">
                <a:pos x="42" y="0"/>
              </a:cxn>
              <a:cxn ang="0">
                <a:pos x="48" y="0"/>
              </a:cxn>
              <a:cxn ang="0">
                <a:pos x="53" y="0"/>
              </a:cxn>
              <a:cxn ang="0">
                <a:pos x="62" y="0"/>
              </a:cxn>
              <a:cxn ang="0">
                <a:pos x="67" y="0"/>
              </a:cxn>
              <a:cxn ang="0">
                <a:pos x="76" y="2"/>
              </a:cxn>
              <a:cxn ang="0">
                <a:pos x="79" y="4"/>
              </a:cxn>
              <a:cxn ang="0">
                <a:pos x="87" y="6"/>
              </a:cxn>
              <a:cxn ang="0">
                <a:pos x="90" y="9"/>
              </a:cxn>
              <a:cxn ang="0">
                <a:pos x="95" y="13"/>
              </a:cxn>
              <a:cxn ang="0">
                <a:pos x="98" y="15"/>
              </a:cxn>
              <a:cxn ang="0">
                <a:pos x="104" y="18"/>
              </a:cxn>
              <a:cxn ang="0">
                <a:pos x="104" y="24"/>
              </a:cxn>
              <a:cxn ang="0">
                <a:pos x="107" y="28"/>
              </a:cxn>
              <a:cxn ang="0">
                <a:pos x="107" y="31"/>
              </a:cxn>
              <a:cxn ang="0">
                <a:pos x="110" y="35"/>
              </a:cxn>
              <a:cxn ang="0">
                <a:pos x="107" y="40"/>
              </a:cxn>
              <a:cxn ang="0">
                <a:pos x="107" y="44"/>
              </a:cxn>
              <a:cxn ang="0">
                <a:pos x="104" y="48"/>
              </a:cxn>
              <a:cxn ang="0">
                <a:pos x="101" y="51"/>
              </a:cxn>
              <a:cxn ang="0">
                <a:pos x="98" y="57"/>
              </a:cxn>
              <a:cxn ang="0">
                <a:pos x="93" y="59"/>
              </a:cxn>
              <a:cxn ang="0">
                <a:pos x="90" y="62"/>
              </a:cxn>
              <a:cxn ang="0">
                <a:pos x="84" y="64"/>
              </a:cxn>
              <a:cxn ang="0">
                <a:pos x="76" y="66"/>
              </a:cxn>
              <a:cxn ang="0">
                <a:pos x="70" y="68"/>
              </a:cxn>
              <a:cxn ang="0">
                <a:pos x="64" y="70"/>
              </a:cxn>
              <a:cxn ang="0">
                <a:pos x="59" y="70"/>
              </a:cxn>
              <a:cxn ang="0">
                <a:pos x="50" y="70"/>
              </a:cxn>
              <a:cxn ang="0">
                <a:pos x="42" y="70"/>
              </a:cxn>
              <a:cxn ang="0">
                <a:pos x="39" y="68"/>
              </a:cxn>
              <a:cxn ang="0">
                <a:pos x="31" y="66"/>
              </a:cxn>
              <a:cxn ang="0">
                <a:pos x="25" y="64"/>
              </a:cxn>
              <a:cxn ang="0">
                <a:pos x="19" y="62"/>
              </a:cxn>
              <a:cxn ang="0">
                <a:pos x="17" y="59"/>
              </a:cxn>
              <a:cxn ang="0">
                <a:pos x="11" y="57"/>
              </a:cxn>
              <a:cxn ang="0">
                <a:pos x="8" y="51"/>
              </a:cxn>
              <a:cxn ang="0">
                <a:pos x="2" y="48"/>
              </a:cxn>
              <a:cxn ang="0">
                <a:pos x="2" y="44"/>
              </a:cxn>
              <a:cxn ang="0">
                <a:pos x="0" y="40"/>
              </a:cxn>
              <a:cxn ang="0">
                <a:pos x="0" y="35"/>
              </a:cxn>
            </a:cxnLst>
            <a:rect l="0" t="0" r="r" b="b"/>
            <a:pathLst>
              <a:path w="110" h="70">
                <a:moveTo>
                  <a:pt x="0" y="35"/>
                </a:moveTo>
                <a:lnTo>
                  <a:pt x="0" y="33"/>
                </a:lnTo>
                <a:lnTo>
                  <a:pt x="0" y="31"/>
                </a:lnTo>
                <a:lnTo>
                  <a:pt x="0" y="31"/>
                </a:lnTo>
                <a:lnTo>
                  <a:pt x="0" y="31"/>
                </a:lnTo>
                <a:lnTo>
                  <a:pt x="0" y="29"/>
                </a:lnTo>
                <a:lnTo>
                  <a:pt x="0" y="29"/>
                </a:lnTo>
                <a:lnTo>
                  <a:pt x="0" y="28"/>
                </a:lnTo>
                <a:lnTo>
                  <a:pt x="0" y="28"/>
                </a:lnTo>
                <a:lnTo>
                  <a:pt x="0" y="26"/>
                </a:lnTo>
                <a:lnTo>
                  <a:pt x="2" y="26"/>
                </a:lnTo>
                <a:lnTo>
                  <a:pt x="2" y="24"/>
                </a:lnTo>
                <a:lnTo>
                  <a:pt x="2" y="24"/>
                </a:lnTo>
                <a:lnTo>
                  <a:pt x="2" y="24"/>
                </a:lnTo>
                <a:lnTo>
                  <a:pt x="2" y="22"/>
                </a:lnTo>
                <a:lnTo>
                  <a:pt x="2" y="20"/>
                </a:lnTo>
                <a:lnTo>
                  <a:pt x="2" y="20"/>
                </a:lnTo>
                <a:lnTo>
                  <a:pt x="5" y="20"/>
                </a:lnTo>
                <a:lnTo>
                  <a:pt x="5" y="18"/>
                </a:lnTo>
                <a:lnTo>
                  <a:pt x="5" y="18"/>
                </a:lnTo>
                <a:lnTo>
                  <a:pt x="5" y="18"/>
                </a:lnTo>
                <a:lnTo>
                  <a:pt x="8" y="17"/>
                </a:lnTo>
                <a:lnTo>
                  <a:pt x="8" y="17"/>
                </a:lnTo>
                <a:lnTo>
                  <a:pt x="8" y="15"/>
                </a:lnTo>
                <a:lnTo>
                  <a:pt x="8" y="15"/>
                </a:lnTo>
                <a:lnTo>
                  <a:pt x="11" y="15"/>
                </a:lnTo>
                <a:lnTo>
                  <a:pt x="11" y="13"/>
                </a:lnTo>
                <a:lnTo>
                  <a:pt x="11" y="13"/>
                </a:lnTo>
                <a:lnTo>
                  <a:pt x="11" y="13"/>
                </a:lnTo>
                <a:lnTo>
                  <a:pt x="14" y="11"/>
                </a:lnTo>
                <a:lnTo>
                  <a:pt x="14" y="11"/>
                </a:lnTo>
                <a:lnTo>
                  <a:pt x="17" y="9"/>
                </a:lnTo>
                <a:lnTo>
                  <a:pt x="17" y="9"/>
                </a:lnTo>
                <a:lnTo>
                  <a:pt x="17" y="9"/>
                </a:lnTo>
                <a:lnTo>
                  <a:pt x="19" y="7"/>
                </a:lnTo>
                <a:lnTo>
                  <a:pt x="19" y="7"/>
                </a:lnTo>
                <a:lnTo>
                  <a:pt x="19" y="7"/>
                </a:lnTo>
                <a:lnTo>
                  <a:pt x="22" y="7"/>
                </a:lnTo>
                <a:lnTo>
                  <a:pt x="22" y="6"/>
                </a:lnTo>
                <a:lnTo>
                  <a:pt x="25" y="6"/>
                </a:lnTo>
                <a:lnTo>
                  <a:pt x="25" y="6"/>
                </a:lnTo>
                <a:lnTo>
                  <a:pt x="25" y="6"/>
                </a:lnTo>
                <a:lnTo>
                  <a:pt x="28" y="4"/>
                </a:lnTo>
                <a:lnTo>
                  <a:pt x="28" y="4"/>
                </a:lnTo>
                <a:lnTo>
                  <a:pt x="28" y="4"/>
                </a:lnTo>
                <a:lnTo>
                  <a:pt x="31" y="4"/>
                </a:lnTo>
                <a:lnTo>
                  <a:pt x="31" y="2"/>
                </a:lnTo>
                <a:lnTo>
                  <a:pt x="33" y="2"/>
                </a:lnTo>
                <a:lnTo>
                  <a:pt x="33" y="2"/>
                </a:lnTo>
                <a:lnTo>
                  <a:pt x="33" y="2"/>
                </a:lnTo>
                <a:lnTo>
                  <a:pt x="36" y="2"/>
                </a:lnTo>
                <a:lnTo>
                  <a:pt x="39" y="2"/>
                </a:lnTo>
                <a:lnTo>
                  <a:pt x="39" y="2"/>
                </a:lnTo>
                <a:lnTo>
                  <a:pt x="39" y="0"/>
                </a:lnTo>
                <a:lnTo>
                  <a:pt x="42" y="0"/>
                </a:lnTo>
                <a:lnTo>
                  <a:pt x="42" y="0"/>
                </a:lnTo>
                <a:lnTo>
                  <a:pt x="42" y="0"/>
                </a:lnTo>
                <a:lnTo>
                  <a:pt x="45" y="0"/>
                </a:lnTo>
                <a:lnTo>
                  <a:pt x="48" y="0"/>
                </a:lnTo>
                <a:lnTo>
                  <a:pt x="48" y="0"/>
                </a:lnTo>
                <a:lnTo>
                  <a:pt x="48" y="0"/>
                </a:lnTo>
                <a:lnTo>
                  <a:pt x="50" y="0"/>
                </a:lnTo>
                <a:lnTo>
                  <a:pt x="53" y="0"/>
                </a:lnTo>
                <a:lnTo>
                  <a:pt x="53" y="0"/>
                </a:lnTo>
                <a:lnTo>
                  <a:pt x="53" y="0"/>
                </a:lnTo>
                <a:lnTo>
                  <a:pt x="56" y="0"/>
                </a:lnTo>
                <a:lnTo>
                  <a:pt x="59" y="0"/>
                </a:lnTo>
                <a:lnTo>
                  <a:pt x="59" y="0"/>
                </a:lnTo>
                <a:lnTo>
                  <a:pt x="59" y="0"/>
                </a:lnTo>
                <a:lnTo>
                  <a:pt x="62" y="0"/>
                </a:lnTo>
                <a:lnTo>
                  <a:pt x="64" y="0"/>
                </a:lnTo>
                <a:lnTo>
                  <a:pt x="64" y="0"/>
                </a:lnTo>
                <a:lnTo>
                  <a:pt x="64" y="0"/>
                </a:lnTo>
                <a:lnTo>
                  <a:pt x="67" y="0"/>
                </a:lnTo>
                <a:lnTo>
                  <a:pt x="67" y="0"/>
                </a:lnTo>
                <a:lnTo>
                  <a:pt x="70" y="2"/>
                </a:lnTo>
                <a:lnTo>
                  <a:pt x="70" y="2"/>
                </a:lnTo>
                <a:lnTo>
                  <a:pt x="73" y="2"/>
                </a:lnTo>
                <a:lnTo>
                  <a:pt x="73" y="2"/>
                </a:lnTo>
                <a:lnTo>
                  <a:pt x="76" y="2"/>
                </a:lnTo>
                <a:lnTo>
                  <a:pt x="76" y="2"/>
                </a:lnTo>
                <a:lnTo>
                  <a:pt x="76" y="2"/>
                </a:lnTo>
                <a:lnTo>
                  <a:pt x="79" y="4"/>
                </a:lnTo>
                <a:lnTo>
                  <a:pt x="79" y="4"/>
                </a:lnTo>
                <a:lnTo>
                  <a:pt x="79" y="4"/>
                </a:lnTo>
                <a:lnTo>
                  <a:pt x="81" y="4"/>
                </a:lnTo>
                <a:lnTo>
                  <a:pt x="84" y="6"/>
                </a:lnTo>
                <a:lnTo>
                  <a:pt x="84" y="6"/>
                </a:lnTo>
                <a:lnTo>
                  <a:pt x="84" y="6"/>
                </a:lnTo>
                <a:lnTo>
                  <a:pt x="87" y="6"/>
                </a:lnTo>
                <a:lnTo>
                  <a:pt x="87" y="7"/>
                </a:lnTo>
                <a:lnTo>
                  <a:pt x="90" y="7"/>
                </a:lnTo>
                <a:lnTo>
                  <a:pt x="90" y="7"/>
                </a:lnTo>
                <a:lnTo>
                  <a:pt x="90" y="7"/>
                </a:lnTo>
                <a:lnTo>
                  <a:pt x="90" y="9"/>
                </a:lnTo>
                <a:lnTo>
                  <a:pt x="93" y="9"/>
                </a:lnTo>
                <a:lnTo>
                  <a:pt x="93" y="9"/>
                </a:lnTo>
                <a:lnTo>
                  <a:pt x="93" y="11"/>
                </a:lnTo>
                <a:lnTo>
                  <a:pt x="95" y="11"/>
                </a:lnTo>
                <a:lnTo>
                  <a:pt x="95" y="13"/>
                </a:lnTo>
                <a:lnTo>
                  <a:pt x="95" y="13"/>
                </a:lnTo>
                <a:lnTo>
                  <a:pt x="98" y="13"/>
                </a:lnTo>
                <a:lnTo>
                  <a:pt x="98" y="15"/>
                </a:lnTo>
                <a:lnTo>
                  <a:pt x="98" y="15"/>
                </a:lnTo>
                <a:lnTo>
                  <a:pt x="98" y="15"/>
                </a:lnTo>
                <a:lnTo>
                  <a:pt x="101" y="17"/>
                </a:lnTo>
                <a:lnTo>
                  <a:pt x="101" y="17"/>
                </a:lnTo>
                <a:lnTo>
                  <a:pt x="101" y="18"/>
                </a:lnTo>
                <a:lnTo>
                  <a:pt x="101" y="18"/>
                </a:lnTo>
                <a:lnTo>
                  <a:pt x="104" y="18"/>
                </a:lnTo>
                <a:lnTo>
                  <a:pt x="104" y="20"/>
                </a:lnTo>
                <a:lnTo>
                  <a:pt x="104" y="20"/>
                </a:lnTo>
                <a:lnTo>
                  <a:pt x="104" y="20"/>
                </a:lnTo>
                <a:lnTo>
                  <a:pt x="104" y="22"/>
                </a:lnTo>
                <a:lnTo>
                  <a:pt x="104" y="24"/>
                </a:lnTo>
                <a:lnTo>
                  <a:pt x="107" y="24"/>
                </a:lnTo>
                <a:lnTo>
                  <a:pt x="107" y="24"/>
                </a:lnTo>
                <a:lnTo>
                  <a:pt x="107" y="26"/>
                </a:lnTo>
                <a:lnTo>
                  <a:pt x="107" y="26"/>
                </a:lnTo>
                <a:lnTo>
                  <a:pt x="107" y="28"/>
                </a:lnTo>
                <a:lnTo>
                  <a:pt x="107" y="28"/>
                </a:lnTo>
                <a:lnTo>
                  <a:pt x="107" y="29"/>
                </a:lnTo>
                <a:lnTo>
                  <a:pt x="107" y="29"/>
                </a:lnTo>
                <a:lnTo>
                  <a:pt x="107" y="31"/>
                </a:lnTo>
                <a:lnTo>
                  <a:pt x="107" y="31"/>
                </a:lnTo>
                <a:lnTo>
                  <a:pt x="110" y="31"/>
                </a:lnTo>
                <a:lnTo>
                  <a:pt x="110" y="33"/>
                </a:lnTo>
                <a:lnTo>
                  <a:pt x="110" y="35"/>
                </a:lnTo>
                <a:lnTo>
                  <a:pt x="110" y="35"/>
                </a:lnTo>
                <a:lnTo>
                  <a:pt x="110" y="35"/>
                </a:lnTo>
                <a:lnTo>
                  <a:pt x="110" y="37"/>
                </a:lnTo>
                <a:lnTo>
                  <a:pt x="107" y="39"/>
                </a:lnTo>
                <a:lnTo>
                  <a:pt x="107" y="39"/>
                </a:lnTo>
                <a:lnTo>
                  <a:pt x="107" y="39"/>
                </a:lnTo>
                <a:lnTo>
                  <a:pt x="107" y="40"/>
                </a:lnTo>
                <a:lnTo>
                  <a:pt x="107" y="42"/>
                </a:lnTo>
                <a:lnTo>
                  <a:pt x="107" y="42"/>
                </a:lnTo>
                <a:lnTo>
                  <a:pt x="107" y="42"/>
                </a:lnTo>
                <a:lnTo>
                  <a:pt x="107" y="44"/>
                </a:lnTo>
                <a:lnTo>
                  <a:pt x="107" y="44"/>
                </a:lnTo>
                <a:lnTo>
                  <a:pt x="107" y="44"/>
                </a:lnTo>
                <a:lnTo>
                  <a:pt x="104" y="46"/>
                </a:lnTo>
                <a:lnTo>
                  <a:pt x="104" y="48"/>
                </a:lnTo>
                <a:lnTo>
                  <a:pt x="104" y="48"/>
                </a:lnTo>
                <a:lnTo>
                  <a:pt x="104" y="48"/>
                </a:lnTo>
                <a:lnTo>
                  <a:pt x="104" y="50"/>
                </a:lnTo>
                <a:lnTo>
                  <a:pt x="104" y="50"/>
                </a:lnTo>
                <a:lnTo>
                  <a:pt x="101" y="51"/>
                </a:lnTo>
                <a:lnTo>
                  <a:pt x="101" y="51"/>
                </a:lnTo>
                <a:lnTo>
                  <a:pt x="101" y="51"/>
                </a:lnTo>
                <a:lnTo>
                  <a:pt x="101" y="53"/>
                </a:lnTo>
                <a:lnTo>
                  <a:pt x="98" y="55"/>
                </a:lnTo>
                <a:lnTo>
                  <a:pt x="98" y="55"/>
                </a:lnTo>
                <a:lnTo>
                  <a:pt x="98" y="55"/>
                </a:lnTo>
                <a:lnTo>
                  <a:pt x="98" y="57"/>
                </a:lnTo>
                <a:lnTo>
                  <a:pt x="95" y="57"/>
                </a:lnTo>
                <a:lnTo>
                  <a:pt x="95" y="57"/>
                </a:lnTo>
                <a:lnTo>
                  <a:pt x="95" y="59"/>
                </a:lnTo>
                <a:lnTo>
                  <a:pt x="93" y="59"/>
                </a:lnTo>
                <a:lnTo>
                  <a:pt x="93" y="59"/>
                </a:lnTo>
                <a:lnTo>
                  <a:pt x="93" y="59"/>
                </a:lnTo>
                <a:lnTo>
                  <a:pt x="90" y="61"/>
                </a:lnTo>
                <a:lnTo>
                  <a:pt x="90" y="61"/>
                </a:lnTo>
                <a:lnTo>
                  <a:pt x="90" y="62"/>
                </a:lnTo>
                <a:lnTo>
                  <a:pt x="90" y="62"/>
                </a:lnTo>
                <a:lnTo>
                  <a:pt x="87" y="62"/>
                </a:lnTo>
                <a:lnTo>
                  <a:pt x="87" y="62"/>
                </a:lnTo>
                <a:lnTo>
                  <a:pt x="84" y="64"/>
                </a:lnTo>
                <a:lnTo>
                  <a:pt x="84" y="64"/>
                </a:lnTo>
                <a:lnTo>
                  <a:pt x="84" y="64"/>
                </a:lnTo>
                <a:lnTo>
                  <a:pt x="81" y="64"/>
                </a:lnTo>
                <a:lnTo>
                  <a:pt x="79" y="66"/>
                </a:lnTo>
                <a:lnTo>
                  <a:pt x="79" y="66"/>
                </a:lnTo>
                <a:lnTo>
                  <a:pt x="79" y="66"/>
                </a:lnTo>
                <a:lnTo>
                  <a:pt x="76" y="66"/>
                </a:lnTo>
                <a:lnTo>
                  <a:pt x="76" y="68"/>
                </a:lnTo>
                <a:lnTo>
                  <a:pt x="76" y="68"/>
                </a:lnTo>
                <a:lnTo>
                  <a:pt x="73" y="68"/>
                </a:lnTo>
                <a:lnTo>
                  <a:pt x="73" y="68"/>
                </a:lnTo>
                <a:lnTo>
                  <a:pt x="70" y="68"/>
                </a:lnTo>
                <a:lnTo>
                  <a:pt x="70" y="68"/>
                </a:lnTo>
                <a:lnTo>
                  <a:pt x="67" y="68"/>
                </a:lnTo>
                <a:lnTo>
                  <a:pt x="67" y="70"/>
                </a:lnTo>
                <a:lnTo>
                  <a:pt x="64" y="70"/>
                </a:lnTo>
                <a:lnTo>
                  <a:pt x="64" y="70"/>
                </a:lnTo>
                <a:lnTo>
                  <a:pt x="64" y="70"/>
                </a:lnTo>
                <a:lnTo>
                  <a:pt x="62" y="70"/>
                </a:lnTo>
                <a:lnTo>
                  <a:pt x="59" y="70"/>
                </a:lnTo>
                <a:lnTo>
                  <a:pt x="59" y="70"/>
                </a:lnTo>
                <a:lnTo>
                  <a:pt x="59" y="70"/>
                </a:lnTo>
                <a:lnTo>
                  <a:pt x="56" y="70"/>
                </a:lnTo>
                <a:lnTo>
                  <a:pt x="53" y="70"/>
                </a:lnTo>
                <a:lnTo>
                  <a:pt x="53" y="70"/>
                </a:lnTo>
                <a:lnTo>
                  <a:pt x="53" y="70"/>
                </a:lnTo>
                <a:lnTo>
                  <a:pt x="50" y="70"/>
                </a:lnTo>
                <a:lnTo>
                  <a:pt x="48" y="70"/>
                </a:lnTo>
                <a:lnTo>
                  <a:pt x="48" y="70"/>
                </a:lnTo>
                <a:lnTo>
                  <a:pt x="48" y="70"/>
                </a:lnTo>
                <a:lnTo>
                  <a:pt x="45" y="70"/>
                </a:lnTo>
                <a:lnTo>
                  <a:pt x="42" y="70"/>
                </a:lnTo>
                <a:lnTo>
                  <a:pt x="42" y="70"/>
                </a:lnTo>
                <a:lnTo>
                  <a:pt x="42" y="70"/>
                </a:lnTo>
                <a:lnTo>
                  <a:pt x="39" y="68"/>
                </a:lnTo>
                <a:lnTo>
                  <a:pt x="39" y="68"/>
                </a:lnTo>
                <a:lnTo>
                  <a:pt x="39" y="68"/>
                </a:lnTo>
                <a:lnTo>
                  <a:pt x="36" y="68"/>
                </a:lnTo>
                <a:lnTo>
                  <a:pt x="33" y="68"/>
                </a:lnTo>
                <a:lnTo>
                  <a:pt x="33" y="68"/>
                </a:lnTo>
                <a:lnTo>
                  <a:pt x="33" y="68"/>
                </a:lnTo>
                <a:lnTo>
                  <a:pt x="31" y="66"/>
                </a:lnTo>
                <a:lnTo>
                  <a:pt x="31" y="66"/>
                </a:lnTo>
                <a:lnTo>
                  <a:pt x="28" y="66"/>
                </a:lnTo>
                <a:lnTo>
                  <a:pt x="28" y="66"/>
                </a:lnTo>
                <a:lnTo>
                  <a:pt x="28" y="64"/>
                </a:lnTo>
                <a:lnTo>
                  <a:pt x="25" y="64"/>
                </a:lnTo>
                <a:lnTo>
                  <a:pt x="25" y="64"/>
                </a:lnTo>
                <a:lnTo>
                  <a:pt x="25" y="64"/>
                </a:lnTo>
                <a:lnTo>
                  <a:pt x="22" y="62"/>
                </a:lnTo>
                <a:lnTo>
                  <a:pt x="22" y="62"/>
                </a:lnTo>
                <a:lnTo>
                  <a:pt x="19" y="62"/>
                </a:lnTo>
                <a:lnTo>
                  <a:pt x="19" y="62"/>
                </a:lnTo>
                <a:lnTo>
                  <a:pt x="19" y="61"/>
                </a:lnTo>
                <a:lnTo>
                  <a:pt x="17" y="61"/>
                </a:lnTo>
                <a:lnTo>
                  <a:pt x="17" y="59"/>
                </a:lnTo>
                <a:lnTo>
                  <a:pt x="17" y="59"/>
                </a:lnTo>
                <a:lnTo>
                  <a:pt x="14" y="59"/>
                </a:lnTo>
                <a:lnTo>
                  <a:pt x="14" y="59"/>
                </a:lnTo>
                <a:lnTo>
                  <a:pt x="11" y="57"/>
                </a:lnTo>
                <a:lnTo>
                  <a:pt x="11" y="57"/>
                </a:lnTo>
                <a:lnTo>
                  <a:pt x="11" y="57"/>
                </a:lnTo>
                <a:lnTo>
                  <a:pt x="11" y="55"/>
                </a:lnTo>
                <a:lnTo>
                  <a:pt x="8" y="55"/>
                </a:lnTo>
                <a:lnTo>
                  <a:pt x="8" y="55"/>
                </a:lnTo>
                <a:lnTo>
                  <a:pt x="8" y="53"/>
                </a:lnTo>
                <a:lnTo>
                  <a:pt x="8" y="51"/>
                </a:lnTo>
                <a:lnTo>
                  <a:pt x="5" y="51"/>
                </a:lnTo>
                <a:lnTo>
                  <a:pt x="5" y="51"/>
                </a:lnTo>
                <a:lnTo>
                  <a:pt x="5" y="50"/>
                </a:lnTo>
                <a:lnTo>
                  <a:pt x="5" y="50"/>
                </a:lnTo>
                <a:lnTo>
                  <a:pt x="2" y="48"/>
                </a:lnTo>
                <a:lnTo>
                  <a:pt x="2" y="48"/>
                </a:lnTo>
                <a:lnTo>
                  <a:pt x="2" y="48"/>
                </a:lnTo>
                <a:lnTo>
                  <a:pt x="2" y="46"/>
                </a:lnTo>
                <a:lnTo>
                  <a:pt x="2" y="44"/>
                </a:lnTo>
                <a:lnTo>
                  <a:pt x="2" y="44"/>
                </a:lnTo>
                <a:lnTo>
                  <a:pt x="2" y="44"/>
                </a:lnTo>
                <a:lnTo>
                  <a:pt x="0" y="42"/>
                </a:lnTo>
                <a:lnTo>
                  <a:pt x="0" y="42"/>
                </a:lnTo>
                <a:lnTo>
                  <a:pt x="0" y="42"/>
                </a:lnTo>
                <a:lnTo>
                  <a:pt x="0" y="40"/>
                </a:lnTo>
                <a:lnTo>
                  <a:pt x="0" y="39"/>
                </a:lnTo>
                <a:lnTo>
                  <a:pt x="0" y="39"/>
                </a:lnTo>
                <a:lnTo>
                  <a:pt x="0" y="39"/>
                </a:lnTo>
                <a:lnTo>
                  <a:pt x="0" y="37"/>
                </a:lnTo>
                <a:lnTo>
                  <a:pt x="0" y="35"/>
                </a:lnTo>
                <a:lnTo>
                  <a:pt x="0" y="35"/>
                </a:lnTo>
                <a:close/>
              </a:path>
            </a:pathLst>
          </a:custGeom>
          <a:noFill/>
          <a:ln w="9525">
            <a:solidFill>
              <a:srgbClr val="000000"/>
            </a:solidFill>
            <a:prstDash val="solid"/>
            <a:round/>
          </a:ln>
        </p:spPr>
        <p:txBody>
          <a:bodyPr>
            <a:noAutofit/>
          </a:bodyPr>
          <a:lstStyle/>
          <a:p>
            <a:pPr fontAlgn="ctr"/>
            <a:endParaRPr lang="en-US" altLang="zh-CN" sz="1200" dirty="0">
              <a:latin typeface="Huawei Sans" panose="020C0503030203020204" pitchFamily="34" charset="0"/>
            </a:endParaRPr>
          </a:p>
        </p:txBody>
      </p:sp>
      <p:sp>
        <p:nvSpPr>
          <p:cNvPr id="234" name="Rectangle 479"/>
          <p:cNvSpPr>
            <a:spLocks noChangeArrowheads="1"/>
          </p:cNvSpPr>
          <p:nvPr/>
        </p:nvSpPr>
        <p:spPr bwMode="auto">
          <a:xfrm>
            <a:off x="8328800" y="1823578"/>
            <a:ext cx="2624950" cy="175712"/>
          </a:xfrm>
          <a:prstGeom prst="rect">
            <a:avLst/>
          </a:prstGeom>
          <a:noFill/>
          <a:ln w="9525">
            <a:noFill/>
            <a:miter lim="800000"/>
          </a:ln>
        </p:spPr>
        <p:txBody>
          <a:bodyPr wrap="square" lIns="0" tIns="0" rIns="0" bIns="0">
            <a:noAutofit/>
          </a:bodyPr>
          <a:lstStyle/>
          <a:p>
            <a:pPr fontAlgn="ctr">
              <a:buFont typeface="Wingdings" panose="05000000000000000000" pitchFamily="2" charset="2"/>
              <a:buNone/>
            </a:pPr>
            <a:r>
              <a:rPr lang="pt" sz="1200" dirty="0">
                <a:solidFill>
                  <a:srgbClr val="000000"/>
                </a:solidFill>
                <a:latin typeface="Huawei Sans" panose="020C0503030203020204" pitchFamily="34" charset="0"/>
              </a:rPr>
              <a:t>Indica que o alarme ou sinal correspondente foi gerado.</a:t>
            </a:r>
            <a:endParaRPr lang="en-US" altLang="zh-CN" sz="1200" dirty="0">
              <a:latin typeface="Huawei Sans" panose="020C0503030203020204" pitchFamily="34" charset="0"/>
            </a:endParaRPr>
          </a:p>
        </p:txBody>
      </p:sp>
      <p:sp>
        <p:nvSpPr>
          <p:cNvPr id="235" name="Rectangle 480"/>
          <p:cNvSpPr>
            <a:spLocks noChangeArrowheads="1"/>
          </p:cNvSpPr>
          <p:nvPr/>
        </p:nvSpPr>
        <p:spPr bwMode="auto">
          <a:xfrm>
            <a:off x="8343477" y="2332832"/>
            <a:ext cx="2314998" cy="242899"/>
          </a:xfrm>
          <a:prstGeom prst="rect">
            <a:avLst/>
          </a:prstGeom>
          <a:noFill/>
          <a:ln w="9525">
            <a:noFill/>
            <a:miter lim="800000"/>
          </a:ln>
        </p:spPr>
        <p:txBody>
          <a:bodyPr wrap="square" lIns="0" tIns="0" rIns="0" bIns="0">
            <a:noAutofit/>
          </a:bodyPr>
          <a:lstStyle/>
          <a:p>
            <a:pPr fontAlgn="ctr">
              <a:buFont typeface="Wingdings" panose="05000000000000000000" pitchFamily="2" charset="2"/>
              <a:buNone/>
            </a:pPr>
            <a:r>
              <a:rPr lang="pt" sz="1200" dirty="0">
                <a:solidFill>
                  <a:srgbClr val="000000"/>
                </a:solidFill>
                <a:latin typeface="Huawei Sans" panose="020C0503030203020204" pitchFamily="34" charset="0"/>
              </a:rPr>
              <a:t>Indica que o alarme correspondente foi detectado.</a:t>
            </a:r>
            <a:endParaRPr lang="en-US" altLang="zh-CN" sz="1200" dirty="0">
              <a:latin typeface="Huawei Sans" panose="020C0503030203020204" pitchFamily="34" charset="0"/>
            </a:endParaRPr>
          </a:p>
        </p:txBody>
      </p:sp>
      <p:sp>
        <p:nvSpPr>
          <p:cNvPr id="236" name="Line 481"/>
          <p:cNvSpPr>
            <a:spLocks noChangeShapeType="1"/>
          </p:cNvSpPr>
          <p:nvPr/>
        </p:nvSpPr>
        <p:spPr bwMode="auto">
          <a:xfrm>
            <a:off x="6378092" y="1453470"/>
            <a:ext cx="1334" cy="4626349"/>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7" name="Line 482"/>
          <p:cNvSpPr>
            <a:spLocks noChangeShapeType="1"/>
          </p:cNvSpPr>
          <p:nvPr/>
        </p:nvSpPr>
        <p:spPr bwMode="auto">
          <a:xfrm>
            <a:off x="7972549" y="1456455"/>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8" name="Line 483"/>
          <p:cNvSpPr>
            <a:spLocks noChangeShapeType="1"/>
          </p:cNvSpPr>
          <p:nvPr/>
        </p:nvSpPr>
        <p:spPr bwMode="auto">
          <a:xfrm>
            <a:off x="7149302" y="1450485"/>
            <a:ext cx="1334" cy="4629334"/>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39" name="Rectangle 484"/>
          <p:cNvSpPr>
            <a:spLocks noChangeArrowheads="1"/>
          </p:cNvSpPr>
          <p:nvPr/>
        </p:nvSpPr>
        <p:spPr bwMode="auto">
          <a:xfrm>
            <a:off x="5848385" y="1543012"/>
            <a:ext cx="340240"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HPT</a:t>
            </a:r>
            <a:endParaRPr lang="en-US" altLang="zh-CN" sz="1400" b="1" dirty="0">
              <a:latin typeface="Huawei Sans" panose="020C0503030203020204" pitchFamily="34" charset="0"/>
            </a:endParaRPr>
          </a:p>
        </p:txBody>
      </p:sp>
      <p:sp>
        <p:nvSpPr>
          <p:cNvPr id="240" name="Rectangle 485"/>
          <p:cNvSpPr>
            <a:spLocks noChangeArrowheads="1"/>
          </p:cNvSpPr>
          <p:nvPr/>
        </p:nvSpPr>
        <p:spPr bwMode="auto">
          <a:xfrm>
            <a:off x="5055827" y="1543012"/>
            <a:ext cx="380268"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400" b="1" dirty="0">
                <a:solidFill>
                  <a:srgbClr val="000000"/>
                </a:solidFill>
                <a:latin typeface="Huawei Sans" panose="020C0503030203020204" pitchFamily="34" charset="0"/>
              </a:rPr>
              <a:t>MSA</a:t>
            </a:r>
            <a:endParaRPr lang="en-US" altLang="zh-CN" sz="1400" b="1" dirty="0">
              <a:latin typeface="Huawei Sans" panose="020C0503030203020204" pitchFamily="34" charset="0"/>
            </a:endParaRPr>
          </a:p>
        </p:txBody>
      </p:sp>
      <p:sp>
        <p:nvSpPr>
          <p:cNvPr id="241" name="Rectangle 486"/>
          <p:cNvSpPr>
            <a:spLocks noChangeArrowheads="1"/>
          </p:cNvSpPr>
          <p:nvPr/>
        </p:nvSpPr>
        <p:spPr bwMode="auto">
          <a:xfrm>
            <a:off x="4340656" y="1543012"/>
            <a:ext cx="408288" cy="214901"/>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100" b="1" dirty="0">
                <a:solidFill>
                  <a:srgbClr val="000000"/>
                </a:solidFill>
                <a:latin typeface="Huawei Sans" panose="020C0503030203020204" pitchFamily="34" charset="0"/>
              </a:rPr>
              <a:t> </a:t>
            </a:r>
            <a:r>
              <a:rPr lang="pt" sz="1400" b="1" dirty="0">
                <a:solidFill>
                  <a:srgbClr val="000000"/>
                </a:solidFill>
                <a:latin typeface="Huawei Sans" panose="020C0503030203020204" pitchFamily="34" charset="0"/>
              </a:rPr>
              <a:t>MST</a:t>
            </a:r>
            <a:endParaRPr lang="en-US" altLang="zh-CN" sz="1400" b="1" dirty="0">
              <a:latin typeface="Huawei Sans" panose="020C0503030203020204" pitchFamily="34" charset="0"/>
            </a:endParaRPr>
          </a:p>
        </p:txBody>
      </p:sp>
      <p:sp>
        <p:nvSpPr>
          <p:cNvPr id="242" name="Line 487"/>
          <p:cNvSpPr>
            <a:spLocks noChangeShapeType="1"/>
          </p:cNvSpPr>
          <p:nvPr/>
        </p:nvSpPr>
        <p:spPr bwMode="auto">
          <a:xfrm>
            <a:off x="4867694" y="1460932"/>
            <a:ext cx="1334" cy="4630826"/>
          </a:xfrm>
          <a:prstGeom prst="line">
            <a:avLst/>
          </a:prstGeom>
          <a:noFill/>
          <a:ln w="4763">
            <a:solidFill>
              <a:srgbClr val="000000"/>
            </a:solidFill>
            <a:prstDash val="sysDot"/>
            <a:round/>
          </a:ln>
        </p:spPr>
        <p:txBody>
          <a:bodyPr>
            <a:noAutofit/>
          </a:bodyPr>
          <a:lstStyle/>
          <a:p>
            <a:pPr fontAlgn="ctr"/>
            <a:endParaRPr lang="en-US" altLang="zh-CN" sz="1100" dirty="0">
              <a:latin typeface="Huawei Sans" panose="020C0503030203020204" pitchFamily="34" charset="0"/>
            </a:endParaRPr>
          </a:p>
        </p:txBody>
      </p:sp>
      <p:sp>
        <p:nvSpPr>
          <p:cNvPr id="243" name="Rectangle 488"/>
          <p:cNvSpPr>
            <a:spLocks noChangeArrowheads="1"/>
          </p:cNvSpPr>
          <p:nvPr/>
        </p:nvSpPr>
        <p:spPr bwMode="auto">
          <a:xfrm>
            <a:off x="2431311" y="4380009"/>
            <a:ext cx="557845" cy="184666"/>
          </a:xfrm>
          <a:prstGeom prst="rect">
            <a:avLst/>
          </a:prstGeom>
          <a:noFill/>
          <a:ln w="9525">
            <a:noFill/>
            <a:miter lim="800000"/>
          </a:ln>
        </p:spPr>
        <p:txBody>
          <a:bodyPr wrap="none" lIns="0" tIns="0" rIns="0" bIns="0">
            <a:noAutofit/>
          </a:bodyPr>
          <a:lstStyle/>
          <a:p>
            <a:pPr marL="180975" indent="-180975" fontAlgn="ctr">
              <a:buFont typeface="Wingdings" panose="05000000000000000000" pitchFamily="2" charset="2"/>
              <a:buNone/>
            </a:pPr>
            <a:r>
              <a:rPr lang="pt" sz="1200" b="0" dirty="0">
                <a:solidFill>
                  <a:srgbClr val="000000"/>
                </a:solidFill>
                <a:latin typeface="Huawei Sans" panose="020C0503030203020204" pitchFamily="34" charset="0"/>
              </a:rPr>
              <a:t>(V1-V3)</a:t>
            </a:r>
            <a:endParaRPr lang="en-US" altLang="zh-CN" sz="1200" b="0" dirty="0">
              <a:latin typeface="Huawei Sans" panose="020C0503030203020204" pitchFamily="34" charset="0"/>
            </a:endParaRPr>
          </a:p>
        </p:txBody>
      </p:sp>
    </p:spTree>
    <p:extLst>
      <p:ext uri="{BB962C8B-B14F-4D97-AF65-F5344CB8AC3E}">
        <p14:creationId xmlns:p14="http://schemas.microsoft.com/office/powerpoint/2010/main" val="37293236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 dirty="0">
                <a:latin typeface="Huawei Sans" panose="020C0503030203020204" pitchFamily="34" charset="0"/>
              </a:rPr>
              <a:t>(Pergunta de resposta múltipla) Qual das seguintes causas pode acionar o alarme TU-AIS?</a:t>
            </a:r>
          </a:p>
          <a:p>
            <a:pPr marL="744537" lvl="1" indent="-342900">
              <a:buFont typeface="+mj-lt"/>
              <a:buAutoNum type="alphaUcPeriod"/>
            </a:pPr>
            <a:r>
              <a:rPr lang="pt" dirty="0">
                <a:latin typeface="Huawei Sans" panose="020C0503030203020204" pitchFamily="34" charset="0"/>
              </a:rPr>
              <a:t>Existe um alarme de nível superior (por exemplo, R-LOS).</a:t>
            </a:r>
            <a:endParaRPr lang="en-US" altLang="zh-CN" dirty="0">
              <a:latin typeface="Huawei Sans" panose="020C0503030203020204" pitchFamily="34" charset="0"/>
            </a:endParaRPr>
          </a:p>
          <a:p>
            <a:pPr marL="744537" lvl="1" indent="-342900">
              <a:buFont typeface="+mj-lt"/>
              <a:buAutoNum type="alphaUcPeriod"/>
            </a:pPr>
            <a:r>
              <a:rPr lang="pt" dirty="0">
                <a:latin typeface="Huawei Sans" panose="020C0503030203020204" pitchFamily="34" charset="0"/>
              </a:rPr>
              <a:t>A configuração do serviço está incompleta.</a:t>
            </a:r>
            <a:endParaRPr lang="en-US" altLang="zh-CN" dirty="0">
              <a:latin typeface="Huawei Sans" panose="020C0503030203020204" pitchFamily="34" charset="0"/>
            </a:endParaRPr>
          </a:p>
          <a:p>
            <a:pPr marL="744537" lvl="1" indent="-342900">
              <a:buFont typeface="+mj-lt"/>
              <a:buAutoNum type="alphaUcPeriod"/>
            </a:pPr>
            <a:r>
              <a:rPr lang="pt" dirty="0">
                <a:latin typeface="Huawei Sans" panose="020C0503030203020204" pitchFamily="34" charset="0"/>
              </a:rPr>
              <a:t>A configuração do intervalo de tempo de serviço está incorreta.</a:t>
            </a:r>
            <a:endParaRPr lang="en-US" altLang="zh-CN" dirty="0">
              <a:latin typeface="Huawei Sans" panose="020C0503030203020204" pitchFamily="34" charset="0"/>
            </a:endParaRPr>
          </a:p>
          <a:p>
            <a:pPr marL="744537" lvl="1" indent="-342900">
              <a:buFont typeface="+mj-lt"/>
              <a:buAutoNum type="alphaUcPeriod"/>
            </a:pPr>
            <a:r>
              <a:rPr lang="pt" dirty="0">
                <a:latin typeface="Huawei Sans" panose="020C0503030203020204" pitchFamily="34" charset="0"/>
              </a:rPr>
              <a:t>O dispositivo peer está desligado.</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877974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 dirty="0">
                <a:solidFill>
                  <a:schemeClr val="bg1">
                    <a:lumMod val="50000"/>
                  </a:schemeClr>
                </a:solidFill>
                <a:latin typeface="Huawei Sans" panose="020C0503030203020204" pitchFamily="34" charset="0"/>
              </a:rPr>
              <a:t>Visão geral do SDH</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Estrutura do quadro SDH e procedimento de multiplexação</a:t>
            </a:r>
          </a:p>
          <a:p>
            <a:r>
              <a:rPr lang="pt" dirty="0">
                <a:solidFill>
                  <a:schemeClr val="bg1">
                    <a:lumMod val="50000"/>
                  </a:schemeClr>
                </a:solidFill>
                <a:latin typeface="Huawei Sans" panose="020C0503030203020204" pitchFamily="34" charset="0"/>
              </a:rPr>
              <a:t>Despesas gerais e ponteiros</a:t>
            </a:r>
          </a:p>
          <a:p>
            <a:r>
              <a:rPr lang="pt" dirty="0">
                <a:solidFill>
                  <a:schemeClr val="bg1">
                    <a:lumMod val="50000"/>
                  </a:schemeClr>
                </a:solidFill>
                <a:latin typeface="Huawei Sans" panose="020C0503030203020204" pitchFamily="34" charset="0"/>
              </a:rPr>
              <a:t>Módulos Funcionais Lógicos</a:t>
            </a:r>
            <a:endParaRPr lang="en-US" altLang="zh-CN" dirty="0">
              <a:solidFill>
                <a:schemeClr val="bg1">
                  <a:lumMod val="50000"/>
                </a:schemeClr>
              </a:solidFill>
              <a:latin typeface="Huawei Sans" panose="020C0503030203020204" pitchFamily="34" charset="0"/>
            </a:endParaRPr>
          </a:p>
          <a:p>
            <a:r>
              <a:rPr lang="pt" dirty="0">
                <a:solidFill>
                  <a:schemeClr val="bg1">
                    <a:lumMod val="50000"/>
                  </a:schemeClr>
                </a:solidFill>
                <a:latin typeface="Huawei Sans" panose="020C0503030203020204" pitchFamily="34" charset="0"/>
              </a:rPr>
              <a:t>Aplicação de camadas de trilha SDH e </a:t>
            </a:r>
            <a:r>
              <a:rPr lang="pt-BR" dirty="0">
                <a:solidFill>
                  <a:schemeClr val="bg1">
                    <a:lumMod val="50000"/>
                  </a:schemeClr>
                </a:solidFill>
                <a:latin typeface="Huawei Sans" panose="020C0503030203020204" pitchFamily="34" charset="0"/>
              </a:rPr>
              <a:t>cabeçalho</a:t>
            </a:r>
            <a:r>
              <a:rPr lang="pt" dirty="0">
                <a:solidFill>
                  <a:schemeClr val="bg1">
                    <a:lumMod val="50000"/>
                  </a:schemeClr>
                </a:solidFill>
                <a:latin typeface="Huawei Sans" panose="020C0503030203020204" pitchFamily="34" charset="0"/>
              </a:rPr>
              <a:t>s</a:t>
            </a:r>
            <a:endParaRPr lang="en-US" altLang="zh-CN" dirty="0">
              <a:solidFill>
                <a:schemeClr val="bg1">
                  <a:lumMod val="50000"/>
                </a:schemeClr>
              </a:solidFill>
              <a:latin typeface="Huawei Sans" panose="020C0503030203020204" pitchFamily="34" charset="0"/>
            </a:endParaRPr>
          </a:p>
          <a:p>
            <a:r>
              <a:rPr lang="pt" b="1" dirty="0">
                <a:latin typeface="Huawei Sans" panose="020C0503030203020204" pitchFamily="34" charset="0"/>
              </a:rPr>
              <a:t>Tecnologia PCM</a:t>
            </a:r>
            <a:endParaRPr lang="en-US" altLang="zh-CN" b="1"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106076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noAutofit/>
          </a:bodyPr>
          <a:lstStyle/>
          <a:p>
            <a:pPr fontAlgn="ctr"/>
            <a:r>
              <a:rPr lang="pt" dirty="0">
                <a:latin typeface="Huawei Sans" panose="020C0503030203020204" pitchFamily="34" charset="0"/>
              </a:rPr>
              <a:t>Desenvolvimento de Redes SDH</a:t>
            </a:r>
            <a:endParaRPr lang="en-US" altLang="zh-CN" dirty="0">
              <a:latin typeface="Huawei Sans" panose="020C0503030203020204" pitchFamily="34" charset="0"/>
            </a:endParaRPr>
          </a:p>
        </p:txBody>
      </p:sp>
      <p:grpSp>
        <p:nvGrpSpPr>
          <p:cNvPr id="4" name="Group 2"/>
          <p:cNvGrpSpPr/>
          <p:nvPr/>
        </p:nvGrpSpPr>
        <p:grpSpPr bwMode="auto">
          <a:xfrm>
            <a:off x="734694" y="5328542"/>
            <a:ext cx="10226127" cy="735012"/>
            <a:chOff x="495" y="1730"/>
            <a:chExt cx="4264" cy="1473"/>
          </a:xfrm>
        </p:grpSpPr>
        <p:sp>
          <p:nvSpPr>
            <p:cNvPr id="5" name="AutoShape 3"/>
            <p:cNvSpPr>
              <a:spLocks noChangeArrowheads="1"/>
            </p:cNvSpPr>
            <p:nvPr/>
          </p:nvSpPr>
          <p:spPr bwMode="auto">
            <a:xfrm>
              <a:off x="495" y="1730"/>
              <a:ext cx="4264" cy="1462"/>
            </a:xfrm>
            <a:prstGeom prst="flowChartAlternateProcess">
              <a:avLst/>
            </a:prstGeom>
            <a:solidFill>
              <a:srgbClr val="ECECEC"/>
            </a:solidFill>
            <a:ln w="3175" algn="ctr">
              <a:solidFill>
                <a:srgbClr val="000000"/>
              </a:solidFill>
              <a:miter lim="800000"/>
            </a:ln>
            <a:effectLst/>
          </p:spPr>
          <p:txBody>
            <a:bodyPr>
              <a:noAutofit/>
            </a:bodyPr>
            <a:lstStyle/>
            <a:p>
              <a:pPr fontAlgn="ctr"/>
              <a:endParaRPr lang="en-US" altLang="zh-CN" dirty="0">
                <a:latin typeface="Huawei Sans" panose="020C0503030203020204" pitchFamily="34" charset="0"/>
                <a:ea typeface="+mn-ea"/>
              </a:endParaRPr>
            </a:p>
          </p:txBody>
        </p:sp>
        <p:sp>
          <p:nvSpPr>
            <p:cNvPr id="6" name="AutoShape 4"/>
            <p:cNvSpPr>
              <a:spLocks noChangeArrowheads="1"/>
            </p:cNvSpPr>
            <p:nvPr/>
          </p:nvSpPr>
          <p:spPr bwMode="auto">
            <a:xfrm>
              <a:off x="495" y="1741"/>
              <a:ext cx="4264" cy="1462"/>
            </a:xfrm>
            <a:prstGeom prst="flowChartAlternateProcess">
              <a:avLst/>
            </a:prstGeom>
            <a:solidFill>
              <a:srgbClr val="ECECEC"/>
            </a:solidFill>
            <a:ln w="6350" algn="ctr">
              <a:solidFill>
                <a:srgbClr val="0066CC"/>
              </a:solidFill>
              <a:miter lim="800000"/>
            </a:ln>
            <a:effectLst>
              <a:outerShdw algn="ctr" rotWithShape="0">
                <a:schemeClr val="tx1"/>
              </a:outerShdw>
            </a:effectLst>
          </p:spPr>
          <p:txBody>
            <a:bodyPr>
              <a:noAutofit/>
            </a:bodyPr>
            <a:lstStyle/>
            <a:p>
              <a:pPr fontAlgn="ctr"/>
              <a:endParaRPr lang="en-US" altLang="zh-CN" dirty="0">
                <a:latin typeface="Huawei Sans" panose="020C0503030203020204" pitchFamily="34" charset="0"/>
                <a:ea typeface="+mn-ea"/>
              </a:endParaRPr>
            </a:p>
          </p:txBody>
        </p:sp>
      </p:grpSp>
      <p:sp>
        <p:nvSpPr>
          <p:cNvPr id="7" name="Text Box 5"/>
          <p:cNvSpPr txBox="1">
            <a:spLocks noChangeArrowheads="1"/>
          </p:cNvSpPr>
          <p:nvPr/>
        </p:nvSpPr>
        <p:spPr bwMode="auto">
          <a:xfrm>
            <a:off x="696039" y="4614601"/>
            <a:ext cx="7651650" cy="624300"/>
          </a:xfrm>
          <a:prstGeom prst="rect">
            <a:avLst/>
          </a:prstGeom>
          <a:noFill/>
          <a:ln w="9525" algn="ctr">
            <a:noFill/>
            <a:miter lim="800000"/>
          </a:ln>
          <a:effectLst/>
        </p:spPr>
        <p:txBody>
          <a:bodyPr wrap="square" lIns="81818" tIns="40907" rIns="81818" bIns="40907">
            <a:noAutofit/>
          </a:bodyPr>
          <a:lstStyle/>
          <a:p>
            <a:pPr defTabSz="821055" fontAlgn="ctr">
              <a:lnSpc>
                <a:spcPct val="110000"/>
              </a:lnSpc>
              <a:spcAft>
                <a:spcPct val="0"/>
              </a:spcAft>
              <a:buSzTx/>
              <a:buFontTx/>
              <a:buNone/>
            </a:pPr>
            <a:r>
              <a:rPr lang="pt" sz="1600" b="0" dirty="0">
                <a:latin typeface="Huawei Sans" panose="020C0503030203020204" pitchFamily="34" charset="0"/>
              </a:rPr>
              <a:t>MSTP híbrido = SDH + PTN</a:t>
            </a:r>
          </a:p>
          <a:p>
            <a:pPr defTabSz="821055" fontAlgn="ctr">
              <a:lnSpc>
                <a:spcPct val="110000"/>
              </a:lnSpc>
              <a:spcAft>
                <a:spcPct val="0"/>
              </a:spcAft>
              <a:buSzTx/>
              <a:buFontTx/>
              <a:buNone/>
            </a:pPr>
            <a:r>
              <a:rPr lang="pt" sz="1600" dirty="0">
                <a:latin typeface="Huawei Sans" panose="020C0503030203020204" pitchFamily="34" charset="0"/>
              </a:rPr>
              <a:t>MS-OTN = SDH + PTN + OTN</a:t>
            </a:r>
            <a:endParaRPr lang="en-US" altLang="zh-CN" sz="1600" b="0" dirty="0">
              <a:latin typeface="Huawei Sans" panose="020C0503030203020204" pitchFamily="34" charset="0"/>
            </a:endParaRPr>
          </a:p>
        </p:txBody>
      </p:sp>
      <p:sp>
        <p:nvSpPr>
          <p:cNvPr id="8" name="Text Box 7"/>
          <p:cNvSpPr txBox="1">
            <a:spLocks noChangeArrowheads="1"/>
          </p:cNvSpPr>
          <p:nvPr/>
        </p:nvSpPr>
        <p:spPr bwMode="auto">
          <a:xfrm>
            <a:off x="782970" y="5471825"/>
            <a:ext cx="9992054" cy="514760"/>
          </a:xfrm>
          <a:prstGeom prst="rect">
            <a:avLst/>
          </a:prstGeom>
          <a:noFill/>
          <a:ln w="9525" algn="ctr">
            <a:noFill/>
            <a:miter lim="800000"/>
          </a:ln>
          <a:effectLst/>
        </p:spPr>
        <p:txBody>
          <a:bodyPr wrap="square">
            <a:noAutofit/>
          </a:bodyPr>
          <a:lstStyle/>
          <a:p>
            <a:pPr fontAlgn="ctr">
              <a:lnSpc>
                <a:spcPct val="100000"/>
              </a:lnSpc>
              <a:spcBef>
                <a:spcPct val="50000"/>
              </a:spcBef>
              <a:spcAft>
                <a:spcPct val="0"/>
              </a:spcAft>
              <a:buSzTx/>
              <a:buFontTx/>
              <a:buNone/>
            </a:pPr>
            <a:r>
              <a:rPr lang="pt" sz="1400" dirty="0">
                <a:latin typeface="Huawei Sans" panose="020C0503030203020204" pitchFamily="34" charset="0"/>
              </a:rPr>
              <a:t>Vantagens do SDH: portas padronizadas, multiplexação síncrona, funções abundantes de operação, administração e manutenção (OAM) e boa compatibilidade de interconexão</a:t>
            </a:r>
            <a:endParaRPr kumimoji="1" lang="en-US" altLang="zh-CN" sz="1400" dirty="0">
              <a:latin typeface="Huawei Sans" panose="020C0503030203020204" pitchFamily="34" charset="0"/>
            </a:endParaRPr>
          </a:p>
        </p:txBody>
      </p:sp>
      <p:grpSp>
        <p:nvGrpSpPr>
          <p:cNvPr id="2" name="组合 1"/>
          <p:cNvGrpSpPr/>
          <p:nvPr/>
        </p:nvGrpSpPr>
        <p:grpSpPr>
          <a:xfrm>
            <a:off x="452391" y="1170131"/>
            <a:ext cx="10898804" cy="3370742"/>
            <a:chOff x="2269952" y="1362967"/>
            <a:chExt cx="7865091" cy="3094037"/>
          </a:xfrm>
        </p:grpSpPr>
        <p:sp>
          <p:nvSpPr>
            <p:cNvPr id="10" name="Oval 9"/>
            <p:cNvSpPr>
              <a:spLocks noChangeArrowheads="1"/>
            </p:cNvSpPr>
            <p:nvPr/>
          </p:nvSpPr>
          <p:spPr bwMode="auto">
            <a:xfrm>
              <a:off x="2894541" y="1375667"/>
              <a:ext cx="1339318" cy="730250"/>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11" name="Oval 10"/>
            <p:cNvSpPr>
              <a:spLocks noChangeArrowheads="1"/>
            </p:cNvSpPr>
            <p:nvPr/>
          </p:nvSpPr>
          <p:spPr bwMode="auto">
            <a:xfrm>
              <a:off x="4417102" y="1375667"/>
              <a:ext cx="1339318" cy="730250"/>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12" name="Oval 11"/>
            <p:cNvSpPr>
              <a:spLocks noChangeArrowheads="1"/>
            </p:cNvSpPr>
            <p:nvPr/>
          </p:nvSpPr>
          <p:spPr bwMode="auto">
            <a:xfrm>
              <a:off x="6113969" y="1377254"/>
              <a:ext cx="1339318" cy="728663"/>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13" name="Oval 12"/>
            <p:cNvSpPr>
              <a:spLocks noChangeArrowheads="1"/>
            </p:cNvSpPr>
            <p:nvPr/>
          </p:nvSpPr>
          <p:spPr bwMode="auto">
            <a:xfrm>
              <a:off x="5427177" y="3721198"/>
              <a:ext cx="1339318" cy="728663"/>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14" name="Oval 13"/>
            <p:cNvSpPr>
              <a:spLocks noChangeArrowheads="1"/>
            </p:cNvSpPr>
            <p:nvPr/>
          </p:nvSpPr>
          <p:spPr bwMode="auto">
            <a:xfrm>
              <a:off x="3904616" y="3721198"/>
              <a:ext cx="1339318" cy="728663"/>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15" name="Oval 14"/>
            <p:cNvSpPr>
              <a:spLocks noChangeArrowheads="1"/>
            </p:cNvSpPr>
            <p:nvPr/>
          </p:nvSpPr>
          <p:spPr bwMode="auto">
            <a:xfrm>
              <a:off x="2408871" y="3721198"/>
              <a:ext cx="1339318" cy="728663"/>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18" name="AutoShape 15"/>
            <p:cNvSpPr>
              <a:spLocks noChangeArrowheads="1"/>
            </p:cNvSpPr>
            <p:nvPr/>
          </p:nvSpPr>
          <p:spPr bwMode="auto">
            <a:xfrm>
              <a:off x="9333396" y="2609154"/>
              <a:ext cx="519935" cy="609600"/>
            </a:xfrm>
            <a:prstGeom prst="rightArrow">
              <a:avLst>
                <a:gd name="adj1" fmla="val 75009"/>
                <a:gd name="adj2" fmla="val 50005"/>
              </a:avLst>
            </a:prstGeom>
            <a:solidFill>
              <a:schemeClr val="bg1">
                <a:lumMod val="65000"/>
              </a:schemeClr>
            </a:solidFill>
            <a:ln w="12700">
              <a:solidFill>
                <a:schemeClr val="bg1">
                  <a:lumMod val="65000"/>
                </a:schemeClr>
              </a:solidFill>
              <a:miter lim="800000"/>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19" name="AutoShape 16"/>
            <p:cNvSpPr>
              <a:spLocks noChangeArrowheads="1"/>
            </p:cNvSpPr>
            <p:nvPr/>
          </p:nvSpPr>
          <p:spPr bwMode="auto">
            <a:xfrm rot="16200000" flipH="1" flipV="1">
              <a:off x="5658530" y="-501881"/>
              <a:ext cx="469900" cy="6839607"/>
            </a:xfrm>
            <a:custGeom>
              <a:avLst/>
              <a:gdLst>
                <a:gd name="G0" fmla="+- 5657 0 0"/>
                <a:gd name="G1" fmla="+- 21600 0 5657"/>
                <a:gd name="G2" fmla="*/ 5657 1 2"/>
                <a:gd name="G3" fmla="+- 21600 0 G2"/>
                <a:gd name="G4" fmla="+/ 5657 21600 2"/>
                <a:gd name="G5" fmla="+/ G1 0 2"/>
                <a:gd name="G6" fmla="*/ 21600 21600 5657"/>
                <a:gd name="G7" fmla="*/ G6 1 2"/>
                <a:gd name="G8" fmla="+- 21600 0 G7"/>
                <a:gd name="G9" fmla="*/ 21600 1 2"/>
                <a:gd name="G10" fmla="+- 5657 0 G9"/>
                <a:gd name="G11" fmla="?: G10 G8 0"/>
                <a:gd name="G12" fmla="?: G10 G7 21600"/>
                <a:gd name="T0" fmla="*/ 18771 w 21600"/>
                <a:gd name="T1" fmla="*/ 10800 h 21600"/>
                <a:gd name="T2" fmla="*/ 10800 w 21600"/>
                <a:gd name="T3" fmla="*/ 21600 h 21600"/>
                <a:gd name="T4" fmla="*/ 2829 w 21600"/>
                <a:gd name="T5" fmla="*/ 10800 h 21600"/>
                <a:gd name="T6" fmla="*/ 10800 w 21600"/>
                <a:gd name="T7" fmla="*/ 0 h 21600"/>
                <a:gd name="T8" fmla="*/ 4629 w 21600"/>
                <a:gd name="T9" fmla="*/ 4629 h 21600"/>
                <a:gd name="T10" fmla="*/ 16971 w 21600"/>
                <a:gd name="T11" fmla="*/ 16971 h 21600"/>
              </a:gdLst>
              <a:ahLst/>
              <a:cxnLst>
                <a:cxn ang="0">
                  <a:pos x="T0" y="T1"/>
                </a:cxn>
                <a:cxn ang="0">
                  <a:pos x="T2" y="T3"/>
                </a:cxn>
                <a:cxn ang="0">
                  <a:pos x="T4" y="T5"/>
                </a:cxn>
                <a:cxn ang="0">
                  <a:pos x="T6" y="T7"/>
                </a:cxn>
              </a:cxnLst>
              <a:rect l="T8" t="T9" r="T10" b="T11"/>
              <a:pathLst>
                <a:path w="21600" h="21600">
                  <a:moveTo>
                    <a:pt x="0" y="0"/>
                  </a:moveTo>
                  <a:lnTo>
                    <a:pt x="5657" y="21600"/>
                  </a:lnTo>
                  <a:lnTo>
                    <a:pt x="15943" y="21600"/>
                  </a:lnTo>
                  <a:lnTo>
                    <a:pt x="21600" y="0"/>
                  </a:lnTo>
                  <a:close/>
                </a:path>
              </a:pathLst>
            </a:custGeom>
            <a:solidFill>
              <a:schemeClr val="bg1">
                <a:lumMod val="75000"/>
              </a:schemeClr>
            </a:solidFill>
            <a:ln w="12700">
              <a:solidFill>
                <a:srgbClr val="C0C0C0"/>
              </a:solidFill>
              <a:miter lim="800000"/>
            </a:ln>
            <a:effectLst>
              <a:outerShdw dist="35921" dir="2700000" algn="ctr" rotWithShape="0">
                <a:schemeClr val="bg2"/>
              </a:outerShdw>
            </a:effectLst>
          </p:spPr>
          <p:txBody>
            <a:bodyPr rot="10800000" vert="eaVert" wrap="square" lIns="91152" tIns="45578" rIns="91152" bIns="45578" anchor="ctr">
              <a:noAutofit/>
            </a:bodyPr>
            <a:lstStyle/>
            <a:p>
              <a:pPr algn="ctr" fontAlgn="ctr">
                <a:lnSpc>
                  <a:spcPct val="100000"/>
                </a:lnSpc>
                <a:spcAft>
                  <a:spcPct val="0"/>
                </a:spcAft>
                <a:buSzTx/>
                <a:buFontTx/>
                <a:buNone/>
              </a:pPr>
              <a:r>
                <a:rPr lang="pt" sz="1600" b="1" dirty="0">
                  <a:latin typeface="Huawei Sans" panose="020C0503030203020204" pitchFamily="34" charset="0"/>
                </a:rPr>
                <a:t>Maior capacidade e serviços diversificados</a:t>
              </a:r>
              <a:endParaRPr lang="en-US" sz="1600" b="1" dirty="0">
                <a:latin typeface="Huawei Sans" panose="020C0503030203020204" pitchFamily="34" charset="0"/>
              </a:endParaRPr>
            </a:p>
          </p:txBody>
        </p:sp>
        <p:sp>
          <p:nvSpPr>
            <p:cNvPr id="20" name="Text Box 17"/>
            <p:cNvSpPr txBox="1">
              <a:spLocks noChangeArrowheads="1"/>
            </p:cNvSpPr>
            <p:nvPr/>
          </p:nvSpPr>
          <p:spPr bwMode="auto">
            <a:xfrm>
              <a:off x="2269952" y="3074292"/>
              <a:ext cx="1880813" cy="338138"/>
            </a:xfrm>
            <a:prstGeom prst="rect">
              <a:avLst/>
            </a:prstGeom>
            <a:noFill/>
            <a:ln w="9525">
              <a:noFill/>
              <a:miter lim="800000"/>
            </a:ln>
            <a:effectLst/>
          </p:spPr>
          <p:txBody>
            <a:bodyPr wrap="square" lIns="91152" tIns="45578" rIns="91152" bIns="45578">
              <a:noAutofit/>
            </a:bodyPr>
            <a:lstStyle/>
            <a:p>
              <a:pPr fontAlgn="ctr">
                <a:lnSpc>
                  <a:spcPct val="100000"/>
                </a:lnSpc>
                <a:spcAft>
                  <a:spcPct val="0"/>
                </a:spcAft>
                <a:buSzTx/>
                <a:buFontTx/>
                <a:buNone/>
              </a:pPr>
              <a:r>
                <a:rPr lang="pt" sz="1600" dirty="0">
                  <a:latin typeface="Huawei Sans" panose="020C0503030203020204" pitchFamily="34" charset="0"/>
                </a:rPr>
                <a:t>Início da década de 1990</a:t>
              </a:r>
              <a:endParaRPr kumimoji="1" lang="en-US" altLang="zh-CN" sz="1600" dirty="0">
                <a:latin typeface="Huawei Sans" panose="020C0503030203020204" pitchFamily="34" charset="0"/>
              </a:endParaRPr>
            </a:p>
          </p:txBody>
        </p:sp>
        <p:sp>
          <p:nvSpPr>
            <p:cNvPr id="21" name="Text Box 18"/>
            <p:cNvSpPr txBox="1">
              <a:spLocks noChangeArrowheads="1"/>
            </p:cNvSpPr>
            <p:nvPr/>
          </p:nvSpPr>
          <p:spPr bwMode="auto">
            <a:xfrm>
              <a:off x="4145961" y="3107629"/>
              <a:ext cx="619751" cy="338138"/>
            </a:xfrm>
            <a:prstGeom prst="rect">
              <a:avLst/>
            </a:prstGeom>
            <a:noFill/>
            <a:ln w="9525">
              <a:noFill/>
              <a:miter lim="800000"/>
            </a:ln>
            <a:effectLst/>
          </p:spPr>
          <p:txBody>
            <a:bodyPr wrap="square" lIns="91152" tIns="45578" rIns="91152" bIns="45578">
              <a:noAutofit/>
            </a:bodyPr>
            <a:lstStyle/>
            <a:p>
              <a:pPr algn="ctr" fontAlgn="ctr">
                <a:lnSpc>
                  <a:spcPct val="100000"/>
                </a:lnSpc>
                <a:spcAft>
                  <a:spcPct val="0"/>
                </a:spcAft>
                <a:buSzTx/>
                <a:buFontTx/>
                <a:buNone/>
              </a:pPr>
              <a:r>
                <a:rPr lang="pt" sz="1600" dirty="0">
                  <a:latin typeface="Huawei Sans" panose="020C0503030203020204" pitchFamily="34" charset="0"/>
                </a:rPr>
                <a:t>1998</a:t>
              </a:r>
              <a:endParaRPr kumimoji="1" lang="en-US" altLang="zh-CN" sz="1600" dirty="0">
                <a:latin typeface="Huawei Sans" panose="020C0503030203020204" pitchFamily="34" charset="0"/>
              </a:endParaRPr>
            </a:p>
          </p:txBody>
        </p:sp>
        <p:sp>
          <p:nvSpPr>
            <p:cNvPr id="22" name="Text Box 19"/>
            <p:cNvSpPr txBox="1">
              <a:spLocks noChangeArrowheads="1"/>
            </p:cNvSpPr>
            <p:nvPr/>
          </p:nvSpPr>
          <p:spPr bwMode="auto">
            <a:xfrm>
              <a:off x="5769828" y="3106042"/>
              <a:ext cx="609322" cy="338138"/>
            </a:xfrm>
            <a:prstGeom prst="rect">
              <a:avLst/>
            </a:prstGeom>
            <a:noFill/>
            <a:ln w="9525">
              <a:noFill/>
              <a:miter lim="800000"/>
            </a:ln>
            <a:effectLst/>
          </p:spPr>
          <p:txBody>
            <a:bodyPr wrap="square" lIns="91152" tIns="45578" rIns="91152" bIns="45578">
              <a:noAutofit/>
            </a:bodyPr>
            <a:lstStyle/>
            <a:p>
              <a:pPr algn="ctr" fontAlgn="ctr">
                <a:lnSpc>
                  <a:spcPct val="100000"/>
                </a:lnSpc>
                <a:spcAft>
                  <a:spcPct val="0"/>
                </a:spcAft>
                <a:buSzTx/>
                <a:buFontTx/>
                <a:buNone/>
              </a:pPr>
              <a:r>
                <a:rPr lang="pt" sz="1600" dirty="0">
                  <a:latin typeface="Huawei Sans" panose="020C0503030203020204" pitchFamily="34" charset="0"/>
                </a:rPr>
                <a:t>2003</a:t>
              </a:r>
              <a:endParaRPr kumimoji="1" lang="en-US" altLang="zh-CN" sz="1600" dirty="0">
                <a:latin typeface="Huawei Sans" panose="020C0503030203020204" pitchFamily="34" charset="0"/>
              </a:endParaRPr>
            </a:p>
          </p:txBody>
        </p:sp>
        <p:sp>
          <p:nvSpPr>
            <p:cNvPr id="23" name="Text Box 20"/>
            <p:cNvSpPr txBox="1">
              <a:spLocks noChangeArrowheads="1"/>
            </p:cNvSpPr>
            <p:nvPr/>
          </p:nvSpPr>
          <p:spPr bwMode="auto">
            <a:xfrm>
              <a:off x="7424225" y="3131442"/>
              <a:ext cx="765750" cy="338138"/>
            </a:xfrm>
            <a:prstGeom prst="rect">
              <a:avLst/>
            </a:prstGeom>
            <a:noFill/>
            <a:ln w="9525">
              <a:noFill/>
              <a:miter lim="800000"/>
            </a:ln>
            <a:effectLst/>
          </p:spPr>
          <p:txBody>
            <a:bodyPr wrap="square" lIns="91152" tIns="45578" rIns="91152" bIns="45578">
              <a:noAutofit/>
            </a:bodyPr>
            <a:lstStyle/>
            <a:p>
              <a:pPr algn="ctr" fontAlgn="ctr">
                <a:lnSpc>
                  <a:spcPct val="100000"/>
                </a:lnSpc>
                <a:spcAft>
                  <a:spcPct val="0"/>
                </a:spcAft>
                <a:buSzTx/>
                <a:buFontTx/>
                <a:buNone/>
              </a:pPr>
              <a:r>
                <a:rPr lang="pt" sz="1600" dirty="0">
                  <a:latin typeface="Huawei Sans" panose="020C0503030203020204" pitchFamily="34" charset="0"/>
                </a:rPr>
                <a:t>2009</a:t>
              </a:r>
              <a:endParaRPr kumimoji="1" lang="en-US" altLang="zh-CN" sz="1600" dirty="0">
                <a:latin typeface="Huawei Sans" panose="020C0503030203020204" pitchFamily="34" charset="0"/>
              </a:endParaRPr>
            </a:p>
          </p:txBody>
        </p:sp>
        <p:sp>
          <p:nvSpPr>
            <p:cNvPr id="24" name="Text Box 21"/>
            <p:cNvSpPr txBox="1">
              <a:spLocks noChangeArrowheads="1"/>
            </p:cNvSpPr>
            <p:nvPr/>
          </p:nvSpPr>
          <p:spPr bwMode="auto">
            <a:xfrm>
              <a:off x="4783590" y="2436117"/>
              <a:ext cx="609322" cy="338138"/>
            </a:xfrm>
            <a:prstGeom prst="rect">
              <a:avLst/>
            </a:prstGeom>
            <a:noFill/>
            <a:ln w="9525">
              <a:noFill/>
              <a:miter lim="800000"/>
            </a:ln>
            <a:effectLst/>
          </p:spPr>
          <p:txBody>
            <a:bodyPr wrap="square" lIns="91152" tIns="45578" rIns="91152" bIns="45578">
              <a:noAutofit/>
            </a:bodyPr>
            <a:lstStyle/>
            <a:p>
              <a:pPr fontAlgn="ctr">
                <a:lnSpc>
                  <a:spcPct val="100000"/>
                </a:lnSpc>
                <a:spcAft>
                  <a:spcPct val="0"/>
                </a:spcAft>
                <a:buSzTx/>
                <a:buFontTx/>
                <a:buNone/>
              </a:pPr>
              <a:r>
                <a:rPr lang="pt" sz="1600" dirty="0">
                  <a:latin typeface="Huawei Sans" panose="020C0503030203020204" pitchFamily="34" charset="0"/>
                </a:rPr>
                <a:t>2002</a:t>
              </a:r>
              <a:endParaRPr kumimoji="1" lang="en-US" altLang="zh-CN" sz="1600" dirty="0">
                <a:latin typeface="Huawei Sans" panose="020C0503030203020204" pitchFamily="34" charset="0"/>
              </a:endParaRPr>
            </a:p>
          </p:txBody>
        </p:sp>
        <p:sp>
          <p:nvSpPr>
            <p:cNvPr id="25" name="Text Box 22"/>
            <p:cNvSpPr txBox="1">
              <a:spLocks noChangeArrowheads="1"/>
            </p:cNvSpPr>
            <p:nvPr/>
          </p:nvSpPr>
          <p:spPr bwMode="auto">
            <a:xfrm>
              <a:off x="6553455" y="2394842"/>
              <a:ext cx="609322" cy="338138"/>
            </a:xfrm>
            <a:prstGeom prst="rect">
              <a:avLst/>
            </a:prstGeom>
            <a:noFill/>
            <a:ln w="9525">
              <a:noFill/>
              <a:miter lim="800000"/>
            </a:ln>
            <a:effectLst/>
          </p:spPr>
          <p:txBody>
            <a:bodyPr wrap="square" lIns="91152" tIns="45578" rIns="91152" bIns="45578">
              <a:noAutofit/>
            </a:bodyPr>
            <a:lstStyle/>
            <a:p>
              <a:pPr fontAlgn="ctr">
                <a:lnSpc>
                  <a:spcPct val="100000"/>
                </a:lnSpc>
                <a:spcAft>
                  <a:spcPct val="0"/>
                </a:spcAft>
                <a:buSzTx/>
                <a:buFontTx/>
                <a:buNone/>
              </a:pPr>
              <a:r>
                <a:rPr lang="pt" sz="1600" dirty="0">
                  <a:latin typeface="Huawei Sans" panose="020C0503030203020204" pitchFamily="34" charset="0"/>
                </a:rPr>
                <a:t>2007</a:t>
              </a:r>
              <a:endParaRPr kumimoji="1" lang="en-US" altLang="zh-CN" sz="1600" dirty="0">
                <a:latin typeface="Huawei Sans" panose="020C0503030203020204" pitchFamily="34" charset="0"/>
              </a:endParaRPr>
            </a:p>
          </p:txBody>
        </p:sp>
        <p:sp>
          <p:nvSpPr>
            <p:cNvPr id="26" name="Text Box 23"/>
            <p:cNvSpPr txBox="1">
              <a:spLocks noChangeArrowheads="1"/>
            </p:cNvSpPr>
            <p:nvPr/>
          </p:nvSpPr>
          <p:spPr bwMode="auto">
            <a:xfrm>
              <a:off x="3271457" y="2436117"/>
              <a:ext cx="609322" cy="338138"/>
            </a:xfrm>
            <a:prstGeom prst="rect">
              <a:avLst/>
            </a:prstGeom>
            <a:noFill/>
            <a:ln w="9525">
              <a:noFill/>
              <a:miter lim="800000"/>
            </a:ln>
            <a:effectLst/>
          </p:spPr>
          <p:txBody>
            <a:bodyPr wrap="square" lIns="91152" tIns="45578" rIns="91152" bIns="45578">
              <a:noAutofit/>
            </a:bodyPr>
            <a:lstStyle/>
            <a:p>
              <a:pPr fontAlgn="ctr">
                <a:lnSpc>
                  <a:spcPct val="100000"/>
                </a:lnSpc>
                <a:spcAft>
                  <a:spcPct val="0"/>
                </a:spcAft>
                <a:buSzTx/>
                <a:buFontTx/>
                <a:buNone/>
              </a:pPr>
              <a:r>
                <a:rPr lang="pt" sz="1600" dirty="0">
                  <a:latin typeface="Huawei Sans" panose="020C0503030203020204" pitchFamily="34" charset="0"/>
                </a:rPr>
                <a:t>1994</a:t>
              </a:r>
              <a:endParaRPr kumimoji="1" lang="en-US" altLang="zh-CN" sz="1600" dirty="0">
                <a:latin typeface="Huawei Sans" panose="020C0503030203020204" pitchFamily="34" charset="0"/>
              </a:endParaRPr>
            </a:p>
          </p:txBody>
        </p:sp>
        <p:sp>
          <p:nvSpPr>
            <p:cNvPr id="27" name="Rectangle 24"/>
            <p:cNvSpPr>
              <a:spLocks noChangeArrowheads="1"/>
            </p:cNvSpPr>
            <p:nvPr/>
          </p:nvSpPr>
          <p:spPr bwMode="auto">
            <a:xfrm>
              <a:off x="6206335" y="1381223"/>
              <a:ext cx="1129258" cy="692150"/>
            </a:xfrm>
            <a:prstGeom prst="rect">
              <a:avLst/>
            </a:prstGeom>
            <a:noFill/>
            <a:ln w="9525" algn="ctr">
              <a:noFill/>
              <a:miter lim="800000"/>
            </a:ln>
            <a:effectLst/>
          </p:spPr>
          <p:txBody>
            <a:bodyPr wrap="square" lIns="48415" tIns="40991" rIns="48415" bIns="40991" anchor="ctr">
              <a:noAutofit/>
            </a:bodyPr>
            <a:lstStyle/>
            <a:p>
              <a:pPr algn="ctr" defTabSz="821055" fontAlgn="ctr">
                <a:lnSpc>
                  <a:spcPct val="100000"/>
                </a:lnSpc>
                <a:spcAft>
                  <a:spcPct val="0"/>
                </a:spcAft>
                <a:buSzTx/>
                <a:buFontTx/>
                <a:buNone/>
              </a:pPr>
              <a:r>
                <a:rPr lang="pt" sz="1200" b="0" dirty="0">
                  <a:solidFill>
                    <a:schemeClr val="bg1"/>
                  </a:solidFill>
                  <a:latin typeface="Huawei Sans" panose="020C0503030203020204" pitchFamily="34" charset="0"/>
                </a:rPr>
                <a:t>OTN</a:t>
              </a:r>
              <a:endParaRPr kumimoji="1" lang="en-US" altLang="zh-CN" sz="1200" b="0" dirty="0">
                <a:solidFill>
                  <a:schemeClr val="bg1"/>
                </a:solidFill>
                <a:latin typeface="Huawei Sans" panose="020C0503030203020204" pitchFamily="34" charset="0"/>
              </a:endParaRPr>
            </a:p>
          </p:txBody>
        </p:sp>
        <p:sp>
          <p:nvSpPr>
            <p:cNvPr id="28" name="Rectangle 25"/>
            <p:cNvSpPr>
              <a:spLocks noChangeArrowheads="1"/>
            </p:cNvSpPr>
            <p:nvPr/>
          </p:nvSpPr>
          <p:spPr bwMode="auto">
            <a:xfrm>
              <a:off x="4476694" y="1382017"/>
              <a:ext cx="1221624" cy="690563"/>
            </a:xfrm>
            <a:prstGeom prst="rect">
              <a:avLst/>
            </a:prstGeom>
            <a:noFill/>
            <a:ln w="9525">
              <a:noFill/>
              <a:miter lim="800000"/>
            </a:ln>
            <a:effectLst/>
          </p:spPr>
          <p:txBody>
            <a:bodyPr wrap="square" lIns="48415" tIns="40991" rIns="48415" bIns="40991" anchor="ctr">
              <a:noAutofit/>
            </a:bodyPr>
            <a:lstStyle/>
            <a:p>
              <a:pPr algn="ctr" defTabSz="821055" fontAlgn="ctr"/>
              <a:r>
                <a:rPr lang="pt" sz="1200" dirty="0">
                  <a:solidFill>
                    <a:schemeClr val="bg1"/>
                  </a:solidFill>
                  <a:latin typeface="Huawei Sans" panose="020C0503030203020204" pitchFamily="34" charset="0"/>
                </a:rPr>
                <a:t>MSTP/ASON</a:t>
              </a:r>
              <a:endParaRPr lang="en-US" sz="1200" dirty="0">
                <a:solidFill>
                  <a:schemeClr val="bg1"/>
                </a:solidFill>
                <a:latin typeface="Huawei Sans" panose="020C0503030203020204" pitchFamily="34" charset="0"/>
              </a:endParaRPr>
            </a:p>
          </p:txBody>
        </p:sp>
        <p:sp>
          <p:nvSpPr>
            <p:cNvPr id="29" name="Rectangle 26"/>
            <p:cNvSpPr>
              <a:spLocks noChangeArrowheads="1"/>
            </p:cNvSpPr>
            <p:nvPr/>
          </p:nvSpPr>
          <p:spPr bwMode="auto">
            <a:xfrm>
              <a:off x="2908497" y="1420276"/>
              <a:ext cx="1272986" cy="692150"/>
            </a:xfrm>
            <a:prstGeom prst="rect">
              <a:avLst/>
            </a:prstGeom>
            <a:noFill/>
            <a:ln w="9525">
              <a:noFill/>
              <a:miter lim="800000"/>
            </a:ln>
            <a:effectLst/>
          </p:spPr>
          <p:txBody>
            <a:bodyPr wrap="square" lIns="81985" tIns="40991" rIns="81985" bIns="40991" anchor="ctr">
              <a:noAutofit/>
            </a:bodyPr>
            <a:lstStyle/>
            <a:p>
              <a:pPr algn="ctr" fontAlgn="ctr"/>
              <a:r>
                <a:rPr lang="pt" sz="1200" dirty="0">
                  <a:solidFill>
                    <a:schemeClr val="bg1"/>
                  </a:solidFill>
                  <a:latin typeface="Huawei Sans" panose="020C0503030203020204" pitchFamily="34" charset="0"/>
                </a:rPr>
                <a:t>O SDH gradualmente se tornou o principal dispositivo de transmissão.</a:t>
              </a:r>
              <a:endParaRPr lang="en-US" sz="1200" dirty="0">
                <a:solidFill>
                  <a:schemeClr val="bg1"/>
                </a:solidFill>
                <a:latin typeface="Huawei Sans" panose="020C0503030203020204" pitchFamily="34" charset="0"/>
              </a:endParaRPr>
            </a:p>
          </p:txBody>
        </p:sp>
        <p:sp>
          <p:nvSpPr>
            <p:cNvPr id="30" name="Text Box 27"/>
            <p:cNvSpPr txBox="1">
              <a:spLocks noChangeArrowheads="1"/>
            </p:cNvSpPr>
            <p:nvPr/>
          </p:nvSpPr>
          <p:spPr bwMode="auto">
            <a:xfrm>
              <a:off x="5500343" y="3972349"/>
              <a:ext cx="1222042" cy="338144"/>
            </a:xfrm>
            <a:prstGeom prst="rect">
              <a:avLst/>
            </a:prstGeom>
            <a:noFill/>
            <a:ln w="9525">
              <a:noFill/>
              <a:miter lim="800000"/>
            </a:ln>
            <a:effectLst/>
          </p:spPr>
          <p:txBody>
            <a:bodyPr wrap="square" lIns="91152" tIns="45578" rIns="91152" bIns="45578">
              <a:noAutofit/>
            </a:bodyPr>
            <a:lstStyle/>
            <a:p>
              <a:pPr algn="ctr" fontAlgn="ctr"/>
              <a:r>
                <a:rPr lang="pt" sz="1200" dirty="0">
                  <a:solidFill>
                    <a:schemeClr val="bg1"/>
                  </a:solidFill>
                  <a:latin typeface="Huawei Sans" panose="020C0503030203020204" pitchFamily="34" charset="0"/>
                </a:rPr>
                <a:t>PTN</a:t>
              </a:r>
              <a:endParaRPr kumimoji="1" lang="en-US" altLang="zh-CN" sz="1200" dirty="0">
                <a:solidFill>
                  <a:schemeClr val="bg1"/>
                </a:solidFill>
                <a:latin typeface="Huawei Sans" panose="020C0503030203020204" pitchFamily="34" charset="0"/>
              </a:endParaRPr>
            </a:p>
          </p:txBody>
        </p:sp>
        <p:sp>
          <p:nvSpPr>
            <p:cNvPr id="31" name="Text Box 28"/>
            <p:cNvSpPr txBox="1">
              <a:spLocks noChangeArrowheads="1"/>
            </p:cNvSpPr>
            <p:nvPr/>
          </p:nvSpPr>
          <p:spPr bwMode="auto">
            <a:xfrm>
              <a:off x="3957727" y="3972349"/>
              <a:ext cx="1228806" cy="433134"/>
            </a:xfrm>
            <a:prstGeom prst="rect">
              <a:avLst/>
            </a:prstGeom>
            <a:noFill/>
            <a:ln w="9525">
              <a:noFill/>
              <a:miter lim="800000"/>
            </a:ln>
            <a:effectLst/>
          </p:spPr>
          <p:txBody>
            <a:bodyPr wrap="square" lIns="91152" tIns="45578" rIns="91152" bIns="45578">
              <a:noAutofit/>
            </a:bodyPr>
            <a:lstStyle/>
            <a:p>
              <a:pPr algn="ctr" defTabSz="821055" fontAlgn="ctr"/>
              <a:r>
                <a:rPr lang="pt" sz="1200" dirty="0">
                  <a:solidFill>
                    <a:schemeClr val="bg1"/>
                  </a:solidFill>
                  <a:latin typeface="Huawei Sans" panose="020C0503030203020204" pitchFamily="34" charset="0"/>
                </a:rPr>
                <a:t>DWDM</a:t>
              </a:r>
              <a:endParaRPr lang="en-US" sz="1200" dirty="0">
                <a:solidFill>
                  <a:schemeClr val="bg1"/>
                </a:solidFill>
                <a:latin typeface="Huawei Sans" panose="020C0503030203020204" pitchFamily="34" charset="0"/>
              </a:endParaRPr>
            </a:p>
          </p:txBody>
        </p:sp>
        <p:sp>
          <p:nvSpPr>
            <p:cNvPr id="32" name="Text Box 29"/>
            <p:cNvSpPr txBox="1">
              <a:spLocks noChangeArrowheads="1"/>
            </p:cNvSpPr>
            <p:nvPr/>
          </p:nvSpPr>
          <p:spPr bwMode="auto">
            <a:xfrm>
              <a:off x="2447396" y="3890848"/>
              <a:ext cx="1264828" cy="307975"/>
            </a:xfrm>
            <a:prstGeom prst="rect">
              <a:avLst/>
            </a:prstGeom>
            <a:noFill/>
            <a:ln w="9525">
              <a:noFill/>
              <a:miter lim="800000"/>
            </a:ln>
            <a:effectLst/>
          </p:spPr>
          <p:txBody>
            <a:bodyPr wrap="square" lIns="91152" tIns="45578" rIns="91152" bIns="45578">
              <a:noAutofit/>
            </a:bodyPr>
            <a:lstStyle/>
            <a:p>
              <a:pPr algn="ctr" fontAlgn="ctr"/>
              <a:r>
                <a:rPr lang="pt" sz="1200" dirty="0">
                  <a:solidFill>
                    <a:schemeClr val="bg1"/>
                  </a:solidFill>
                  <a:latin typeface="Huawei Sans" panose="020C0503030203020204" pitchFamily="34" charset="0"/>
                </a:rPr>
                <a:t>Os padrões SDH foram concluídos.</a:t>
              </a:r>
              <a:endParaRPr kumimoji="1" lang="en-US" altLang="zh-CN" sz="1200" b="0" dirty="0">
                <a:solidFill>
                  <a:schemeClr val="bg1"/>
                </a:solidFill>
                <a:latin typeface="Huawei Sans" panose="020C0503030203020204" pitchFamily="34" charset="0"/>
              </a:endParaRPr>
            </a:p>
          </p:txBody>
        </p:sp>
        <p:sp>
          <p:nvSpPr>
            <p:cNvPr id="33" name="Oval 30"/>
            <p:cNvSpPr>
              <a:spLocks noChangeArrowheads="1"/>
            </p:cNvSpPr>
            <p:nvPr/>
          </p:nvSpPr>
          <p:spPr bwMode="auto">
            <a:xfrm>
              <a:off x="7070411" y="3714054"/>
              <a:ext cx="1375072" cy="742950"/>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grpSp>
          <p:nvGrpSpPr>
            <p:cNvPr id="34" name="Group 32"/>
            <p:cNvGrpSpPr/>
            <p:nvPr/>
          </p:nvGrpSpPr>
          <p:grpSpPr bwMode="auto">
            <a:xfrm>
              <a:off x="3199947" y="2137666"/>
              <a:ext cx="729995" cy="273050"/>
              <a:chOff x="1410" y="2922"/>
              <a:chExt cx="912" cy="384"/>
            </a:xfrm>
          </p:grpSpPr>
          <p:sp>
            <p:nvSpPr>
              <p:cNvPr id="81" name="Freeform 33"/>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82" name="Freeform 34"/>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79216"/>
                      <a:invGamma/>
                      <a:alpha val="70000"/>
                    </a:srgbClr>
                  </a:gs>
                  <a:gs pos="50000">
                    <a:srgbClr val="0099CC">
                      <a:alpha val="75999"/>
                    </a:srgbClr>
                  </a:gs>
                  <a:gs pos="100000">
                    <a:srgbClr val="0099CC">
                      <a:gamma/>
                      <a:shade val="79216"/>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83" name="Freeform 35"/>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84" name="Freeform 36"/>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79216"/>
                      <a:invGamma/>
                      <a:alpha val="70000"/>
                    </a:srgbClr>
                  </a:gs>
                  <a:gs pos="50000">
                    <a:srgbClr val="0099CC">
                      <a:alpha val="75999"/>
                    </a:srgbClr>
                  </a:gs>
                  <a:gs pos="100000">
                    <a:srgbClr val="0099CC">
                      <a:gamma/>
                      <a:shade val="79216"/>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grpSp>
          <p:nvGrpSpPr>
            <p:cNvPr id="35" name="Group 37"/>
            <p:cNvGrpSpPr/>
            <p:nvPr/>
          </p:nvGrpSpPr>
          <p:grpSpPr bwMode="auto">
            <a:xfrm>
              <a:off x="4732937" y="2137666"/>
              <a:ext cx="729995" cy="273050"/>
              <a:chOff x="1410" y="2922"/>
              <a:chExt cx="912" cy="384"/>
            </a:xfrm>
          </p:grpSpPr>
          <p:sp>
            <p:nvSpPr>
              <p:cNvPr id="77" name="Freeform 38"/>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78" name="Freeform 39"/>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79216"/>
                      <a:invGamma/>
                      <a:alpha val="70000"/>
                    </a:srgbClr>
                  </a:gs>
                  <a:gs pos="50000">
                    <a:srgbClr val="0099CC">
                      <a:alpha val="75999"/>
                    </a:srgbClr>
                  </a:gs>
                  <a:gs pos="100000">
                    <a:srgbClr val="0099CC">
                      <a:gamma/>
                      <a:shade val="79216"/>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79" name="Freeform 40"/>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80" name="Freeform 41"/>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79216"/>
                      <a:invGamma/>
                      <a:alpha val="70000"/>
                    </a:srgbClr>
                  </a:gs>
                  <a:gs pos="50000">
                    <a:srgbClr val="0099CC">
                      <a:alpha val="75999"/>
                    </a:srgbClr>
                  </a:gs>
                  <a:gs pos="100000">
                    <a:srgbClr val="0099CC">
                      <a:gamma/>
                      <a:shade val="79216"/>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grpSp>
          <p:nvGrpSpPr>
            <p:cNvPr id="36" name="Group 42"/>
            <p:cNvGrpSpPr/>
            <p:nvPr/>
          </p:nvGrpSpPr>
          <p:grpSpPr bwMode="auto">
            <a:xfrm>
              <a:off x="6449170" y="2136872"/>
              <a:ext cx="729995" cy="274638"/>
              <a:chOff x="1410" y="2922"/>
              <a:chExt cx="912" cy="384"/>
            </a:xfrm>
          </p:grpSpPr>
          <p:sp>
            <p:nvSpPr>
              <p:cNvPr id="73" name="Freeform 43"/>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74" name="Freeform 44"/>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66667"/>
                      <a:invGamma/>
                      <a:alpha val="70000"/>
                    </a:srgbClr>
                  </a:gs>
                  <a:gs pos="50000">
                    <a:srgbClr val="0099CC">
                      <a:alpha val="75999"/>
                    </a:srgbClr>
                  </a:gs>
                  <a:gs pos="100000">
                    <a:srgbClr val="0099CC">
                      <a:gamma/>
                      <a:shade val="66667"/>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75" name="Freeform 45"/>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76" name="Freeform 46"/>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66667"/>
                      <a:invGamma/>
                      <a:alpha val="70000"/>
                    </a:srgbClr>
                  </a:gs>
                  <a:gs pos="50000">
                    <a:srgbClr val="0099CC">
                      <a:alpha val="75999"/>
                    </a:srgbClr>
                  </a:gs>
                  <a:gs pos="100000">
                    <a:srgbClr val="0099CC">
                      <a:gamma/>
                      <a:shade val="66667"/>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grpSp>
          <p:nvGrpSpPr>
            <p:cNvPr id="37" name="Group 47"/>
            <p:cNvGrpSpPr/>
            <p:nvPr/>
          </p:nvGrpSpPr>
          <p:grpSpPr bwMode="auto">
            <a:xfrm flipV="1">
              <a:off x="2712787" y="3404492"/>
              <a:ext cx="729995" cy="266700"/>
              <a:chOff x="1410" y="2922"/>
              <a:chExt cx="912" cy="384"/>
            </a:xfrm>
          </p:grpSpPr>
          <p:sp>
            <p:nvSpPr>
              <p:cNvPr id="69" name="Freeform 48"/>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70" name="Freeform 49"/>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82353"/>
                      <a:invGamma/>
                      <a:alpha val="70000"/>
                    </a:srgbClr>
                  </a:gs>
                  <a:gs pos="50000">
                    <a:srgbClr val="0099CC">
                      <a:alpha val="75999"/>
                    </a:srgbClr>
                  </a:gs>
                  <a:gs pos="100000">
                    <a:srgbClr val="0099CC">
                      <a:gamma/>
                      <a:shade val="82353"/>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71" name="Freeform 50"/>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72" name="Freeform 51"/>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82353"/>
                      <a:invGamma/>
                      <a:alpha val="70000"/>
                    </a:srgbClr>
                  </a:gs>
                  <a:gs pos="50000">
                    <a:srgbClr val="0099CC">
                      <a:alpha val="75999"/>
                    </a:srgbClr>
                  </a:gs>
                  <a:gs pos="100000">
                    <a:srgbClr val="0099CC">
                      <a:gamma/>
                      <a:shade val="82353"/>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grpSp>
          <p:nvGrpSpPr>
            <p:cNvPr id="38" name="Group 52"/>
            <p:cNvGrpSpPr/>
            <p:nvPr/>
          </p:nvGrpSpPr>
          <p:grpSpPr bwMode="auto">
            <a:xfrm flipV="1">
              <a:off x="4111696" y="3404492"/>
              <a:ext cx="729995" cy="266700"/>
              <a:chOff x="1410" y="2922"/>
              <a:chExt cx="912" cy="384"/>
            </a:xfrm>
          </p:grpSpPr>
          <p:sp>
            <p:nvSpPr>
              <p:cNvPr id="65" name="Freeform 53"/>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66" name="Freeform 54"/>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67" name="Freeform 55"/>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68" name="Freeform 56"/>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sp>
          <p:nvSpPr>
            <p:cNvPr id="39" name="Oval 57"/>
            <p:cNvSpPr>
              <a:spLocks noChangeArrowheads="1"/>
            </p:cNvSpPr>
            <p:nvPr/>
          </p:nvSpPr>
          <p:spPr bwMode="auto">
            <a:xfrm>
              <a:off x="7776570" y="1362967"/>
              <a:ext cx="1339318" cy="728663"/>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40" name="Rectangle 58"/>
            <p:cNvSpPr>
              <a:spLocks noChangeArrowheads="1"/>
            </p:cNvSpPr>
            <p:nvPr/>
          </p:nvSpPr>
          <p:spPr bwMode="auto">
            <a:xfrm>
              <a:off x="7895753" y="1394717"/>
              <a:ext cx="1129258" cy="692150"/>
            </a:xfrm>
            <a:prstGeom prst="rect">
              <a:avLst/>
            </a:prstGeom>
            <a:noFill/>
            <a:ln w="9525" algn="ctr">
              <a:noFill/>
              <a:miter lim="800000"/>
            </a:ln>
            <a:effectLst/>
          </p:spPr>
          <p:txBody>
            <a:bodyPr wrap="square" lIns="48415" tIns="40991" rIns="48415" bIns="40991" anchor="ctr">
              <a:noAutofit/>
            </a:bodyPr>
            <a:lstStyle/>
            <a:p>
              <a:pPr algn="ctr" defTabSz="821055" fontAlgn="ctr">
                <a:lnSpc>
                  <a:spcPct val="100000"/>
                </a:lnSpc>
                <a:spcAft>
                  <a:spcPct val="0"/>
                </a:spcAft>
                <a:buSzTx/>
                <a:buFontTx/>
                <a:buNone/>
              </a:pPr>
              <a:r>
                <a:rPr lang="pt" sz="1200" b="0" dirty="0">
                  <a:solidFill>
                    <a:schemeClr val="bg1"/>
                  </a:solidFill>
                  <a:latin typeface="Huawei Sans" panose="020C0503030203020204" pitchFamily="34" charset="0"/>
                </a:rPr>
                <a:t>MS-OTN</a:t>
              </a:r>
              <a:endParaRPr kumimoji="1" lang="en-US" altLang="zh-CN" sz="1200" b="0" dirty="0">
                <a:solidFill>
                  <a:schemeClr val="bg1"/>
                </a:solidFill>
                <a:latin typeface="Huawei Sans" panose="020C0503030203020204" pitchFamily="34" charset="0"/>
              </a:endParaRPr>
            </a:p>
          </p:txBody>
        </p:sp>
        <p:grpSp>
          <p:nvGrpSpPr>
            <p:cNvPr id="41" name="Group 59"/>
            <p:cNvGrpSpPr/>
            <p:nvPr/>
          </p:nvGrpSpPr>
          <p:grpSpPr bwMode="auto">
            <a:xfrm>
              <a:off x="8070057" y="2137666"/>
              <a:ext cx="729995" cy="273050"/>
              <a:chOff x="1410" y="2922"/>
              <a:chExt cx="912" cy="384"/>
            </a:xfrm>
          </p:grpSpPr>
          <p:sp>
            <p:nvSpPr>
              <p:cNvPr id="61" name="Freeform 60"/>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62" name="Freeform 61"/>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63" name="Freeform 62"/>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64" name="Freeform 63"/>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sp>
          <p:nvSpPr>
            <p:cNvPr id="42" name="Rectangle 64"/>
            <p:cNvSpPr>
              <a:spLocks noChangeArrowheads="1"/>
            </p:cNvSpPr>
            <p:nvPr/>
          </p:nvSpPr>
          <p:spPr bwMode="auto">
            <a:xfrm>
              <a:off x="8163914" y="2382142"/>
              <a:ext cx="609322" cy="338138"/>
            </a:xfrm>
            <a:prstGeom prst="rect">
              <a:avLst/>
            </a:prstGeom>
            <a:noFill/>
            <a:ln w="9525" algn="ctr">
              <a:noFill/>
              <a:miter lim="800000"/>
            </a:ln>
            <a:effectLst/>
          </p:spPr>
          <p:txBody>
            <a:bodyPr wrap="square">
              <a:noAutofit/>
            </a:bodyPr>
            <a:lstStyle/>
            <a:p>
              <a:pPr algn="ctr" defTabSz="784225" fontAlgn="ctr">
                <a:lnSpc>
                  <a:spcPct val="100000"/>
                </a:lnSpc>
                <a:spcAft>
                  <a:spcPct val="0"/>
                </a:spcAft>
                <a:buSzTx/>
                <a:buFontTx/>
                <a:buNone/>
              </a:pPr>
              <a:r>
                <a:rPr lang="pt" sz="1600" dirty="0">
                  <a:latin typeface="Huawei Sans" panose="020C0503030203020204" pitchFamily="34" charset="0"/>
                </a:rPr>
                <a:t>2014</a:t>
              </a:r>
              <a:endParaRPr kumimoji="1" lang="en-US" altLang="zh-CN" sz="1600" dirty="0">
                <a:latin typeface="Huawei Sans" panose="020C0503030203020204" pitchFamily="34" charset="0"/>
              </a:endParaRPr>
            </a:p>
          </p:txBody>
        </p:sp>
        <p:grpSp>
          <p:nvGrpSpPr>
            <p:cNvPr id="43" name="Group 65"/>
            <p:cNvGrpSpPr/>
            <p:nvPr/>
          </p:nvGrpSpPr>
          <p:grpSpPr bwMode="auto">
            <a:xfrm flipV="1">
              <a:off x="5695339" y="3404492"/>
              <a:ext cx="729995" cy="266700"/>
              <a:chOff x="1410" y="2922"/>
              <a:chExt cx="912" cy="384"/>
            </a:xfrm>
          </p:grpSpPr>
          <p:sp>
            <p:nvSpPr>
              <p:cNvPr id="57" name="Freeform 66"/>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58" name="Freeform 67"/>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59" name="Freeform 68"/>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60" name="Freeform 69"/>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grpSp>
          <p:nvGrpSpPr>
            <p:cNvPr id="44" name="Group 70"/>
            <p:cNvGrpSpPr/>
            <p:nvPr/>
          </p:nvGrpSpPr>
          <p:grpSpPr bwMode="auto">
            <a:xfrm flipV="1">
              <a:off x="7460735" y="3404492"/>
              <a:ext cx="729995" cy="266700"/>
              <a:chOff x="1410" y="2922"/>
              <a:chExt cx="912" cy="384"/>
            </a:xfrm>
          </p:grpSpPr>
          <p:sp>
            <p:nvSpPr>
              <p:cNvPr id="53" name="Freeform 71"/>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54" name="Freeform 72"/>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55" name="Freeform 73"/>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56" name="Freeform 74"/>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sp>
          <p:nvSpPr>
            <p:cNvPr id="45" name="Oval 75"/>
            <p:cNvSpPr>
              <a:spLocks noChangeArrowheads="1"/>
            </p:cNvSpPr>
            <p:nvPr/>
          </p:nvSpPr>
          <p:spPr bwMode="auto">
            <a:xfrm>
              <a:off x="8722584" y="3714054"/>
              <a:ext cx="1361664" cy="742950"/>
            </a:xfrm>
            <a:prstGeom prst="ellipse">
              <a:avLst/>
            </a:prstGeom>
            <a:solidFill>
              <a:srgbClr val="00B0F0"/>
            </a:solidFill>
            <a:ln w="9525" algn="ctr">
              <a:solidFill>
                <a:srgbClr val="C0C0C0"/>
              </a:solidFill>
              <a:round/>
            </a:ln>
            <a:effectLst>
              <a:outerShdw dist="35921" dir="2700000" algn="ctr" rotWithShape="0">
                <a:schemeClr val="bg2"/>
              </a:outerShdw>
            </a:effectLst>
          </p:spPr>
          <p:txBody>
            <a:bodyPr wrap="square" anchor="ctr">
              <a:noAutofit/>
            </a:bodyPr>
            <a:lstStyle/>
            <a:p>
              <a:pPr fontAlgn="ctr"/>
              <a:endParaRPr lang="en-US" altLang="zh-CN" dirty="0">
                <a:latin typeface="Huawei Sans" panose="020C0503030203020204" pitchFamily="34" charset="0"/>
                <a:ea typeface="+mn-ea"/>
              </a:endParaRPr>
            </a:p>
          </p:txBody>
        </p:sp>
        <p:sp>
          <p:nvSpPr>
            <p:cNvPr id="46" name="Text Box 76"/>
            <p:cNvSpPr txBox="1">
              <a:spLocks noChangeArrowheads="1"/>
            </p:cNvSpPr>
            <p:nvPr/>
          </p:nvSpPr>
          <p:spPr bwMode="auto">
            <a:xfrm>
              <a:off x="8761276" y="3933451"/>
              <a:ext cx="1312501" cy="304800"/>
            </a:xfrm>
            <a:prstGeom prst="rect">
              <a:avLst/>
            </a:prstGeom>
            <a:noFill/>
            <a:ln w="9525">
              <a:noFill/>
              <a:miter lim="800000"/>
            </a:ln>
            <a:effectLst/>
          </p:spPr>
          <p:txBody>
            <a:bodyPr wrap="square" lIns="91152" tIns="45578" rIns="91152" bIns="45578">
              <a:noAutofit/>
            </a:bodyPr>
            <a:lstStyle/>
            <a:p>
              <a:pPr algn="ctr" fontAlgn="ctr">
                <a:lnSpc>
                  <a:spcPct val="100000"/>
                </a:lnSpc>
                <a:spcAft>
                  <a:spcPct val="0"/>
                </a:spcAft>
                <a:buSzTx/>
                <a:buFontTx/>
                <a:buNone/>
              </a:pPr>
              <a:r>
                <a:rPr lang="pt" sz="1200" dirty="0">
                  <a:solidFill>
                    <a:schemeClr val="bg1"/>
                  </a:solidFill>
                  <a:latin typeface="Huawei Sans" panose="020C0503030203020204" pitchFamily="34" charset="0"/>
                </a:rPr>
                <a:t>SDN</a:t>
              </a:r>
              <a:endParaRPr kumimoji="1" lang="en-US" altLang="zh-CN" sz="1200" b="0" dirty="0">
                <a:solidFill>
                  <a:schemeClr val="bg1"/>
                </a:solidFill>
                <a:latin typeface="Huawei Sans" panose="020C0503030203020204" pitchFamily="34" charset="0"/>
              </a:endParaRPr>
            </a:p>
          </p:txBody>
        </p:sp>
        <p:grpSp>
          <p:nvGrpSpPr>
            <p:cNvPr id="47" name="Group 77"/>
            <p:cNvGrpSpPr/>
            <p:nvPr/>
          </p:nvGrpSpPr>
          <p:grpSpPr bwMode="auto">
            <a:xfrm flipV="1">
              <a:off x="8989255" y="3404492"/>
              <a:ext cx="729995" cy="266700"/>
              <a:chOff x="1410" y="2922"/>
              <a:chExt cx="912" cy="384"/>
            </a:xfrm>
          </p:grpSpPr>
          <p:sp>
            <p:nvSpPr>
              <p:cNvPr id="49" name="Freeform 78"/>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50" name="Freeform 79"/>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51" name="Freeform 80"/>
              <p:cNvSpPr/>
              <p:nvPr/>
            </p:nvSpPr>
            <p:spPr bwMode="auto">
              <a:xfrm rot="-10800000">
                <a:off x="1778" y="2923"/>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3">
                  <a:lumMod val="85000"/>
                </a:schemeClr>
              </a:soli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sp>
            <p:nvSpPr>
              <p:cNvPr id="52" name="Freeform 81"/>
              <p:cNvSpPr/>
              <p:nvPr/>
            </p:nvSpPr>
            <p:spPr bwMode="auto">
              <a:xfrm rot="-10800000">
                <a:off x="1778" y="3023"/>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1">
                <a:gsLst>
                  <a:gs pos="0">
                    <a:srgbClr val="0099CC">
                      <a:gamma/>
                      <a:shade val="72941"/>
                      <a:invGamma/>
                      <a:alpha val="70000"/>
                    </a:srgbClr>
                  </a:gs>
                  <a:gs pos="50000">
                    <a:srgbClr val="0099CC">
                      <a:alpha val="75999"/>
                    </a:srgbClr>
                  </a:gs>
                  <a:gs pos="100000">
                    <a:srgbClr val="0099CC">
                      <a:gamma/>
                      <a:shade val="72941"/>
                      <a:invGamma/>
                      <a:alpha val="70000"/>
                    </a:srgbClr>
                  </a:gs>
                </a:gsLst>
                <a:lin ang="5400000" scaled="1"/>
              </a:gradFill>
              <a:ln w="9525" cap="flat" cmpd="sng">
                <a:noFill/>
                <a:prstDash val="solid"/>
                <a:round/>
                <a:headEnd type="none" w="med" len="med"/>
                <a:tailEnd type="none" w="med" len="med"/>
              </a:ln>
              <a:effectLst/>
            </p:spPr>
            <p:txBody>
              <a:bodyPr wrap="square">
                <a:noAutofit/>
              </a:bodyPr>
              <a:lstStyle/>
              <a:p>
                <a:pPr fontAlgn="ctr"/>
                <a:endParaRPr lang="en-US" altLang="zh-CN" dirty="0">
                  <a:latin typeface="Huawei Sans" panose="020C0503030203020204" pitchFamily="34" charset="0"/>
                  <a:ea typeface="+mn-ea"/>
                </a:endParaRPr>
              </a:p>
            </p:txBody>
          </p:sp>
        </p:grpSp>
        <p:sp>
          <p:nvSpPr>
            <p:cNvPr id="48" name="Text Box 82"/>
            <p:cNvSpPr txBox="1">
              <a:spLocks noChangeArrowheads="1"/>
            </p:cNvSpPr>
            <p:nvPr/>
          </p:nvSpPr>
          <p:spPr bwMode="auto">
            <a:xfrm>
              <a:off x="8859042" y="3142784"/>
              <a:ext cx="1276001" cy="336550"/>
            </a:xfrm>
            <a:prstGeom prst="rect">
              <a:avLst/>
            </a:prstGeom>
            <a:noFill/>
            <a:ln w="9525">
              <a:noFill/>
              <a:miter lim="800000"/>
            </a:ln>
            <a:effectLst/>
          </p:spPr>
          <p:txBody>
            <a:bodyPr wrap="square" lIns="91152" tIns="45578" rIns="91152" bIns="45578">
              <a:noAutofit/>
            </a:bodyPr>
            <a:lstStyle/>
            <a:p>
              <a:pPr fontAlgn="ctr">
                <a:lnSpc>
                  <a:spcPct val="100000"/>
                </a:lnSpc>
                <a:spcAft>
                  <a:spcPct val="0"/>
                </a:spcAft>
                <a:buSzTx/>
                <a:buFontTx/>
                <a:buNone/>
              </a:pPr>
              <a:r>
                <a:rPr lang="pt" sz="1600" dirty="0">
                  <a:latin typeface="Huawei Sans" panose="020C0503030203020204" pitchFamily="34" charset="0"/>
                </a:rPr>
                <a:t>século 21</a:t>
              </a:r>
              <a:endParaRPr lang="en-US" sz="1600" dirty="0">
                <a:latin typeface="Huawei Sans" panose="020C0503030203020204" pitchFamily="34" charset="0"/>
              </a:endParaRPr>
            </a:p>
          </p:txBody>
        </p:sp>
        <p:sp>
          <p:nvSpPr>
            <p:cNvPr id="85" name="Text Box 76"/>
            <p:cNvSpPr txBox="1">
              <a:spLocks noChangeArrowheads="1"/>
            </p:cNvSpPr>
            <p:nvPr/>
          </p:nvSpPr>
          <p:spPr bwMode="auto">
            <a:xfrm>
              <a:off x="7087164" y="3952701"/>
              <a:ext cx="1381411" cy="304800"/>
            </a:xfrm>
            <a:prstGeom prst="rect">
              <a:avLst/>
            </a:prstGeom>
            <a:noFill/>
            <a:ln w="9525">
              <a:noFill/>
              <a:miter lim="800000"/>
            </a:ln>
            <a:effectLst/>
          </p:spPr>
          <p:txBody>
            <a:bodyPr wrap="square" lIns="91152" tIns="45578" rIns="91152" bIns="45578">
              <a:noAutofit/>
            </a:bodyPr>
            <a:lstStyle/>
            <a:p>
              <a:pPr algn="ctr" fontAlgn="ctr">
                <a:lnSpc>
                  <a:spcPct val="100000"/>
                </a:lnSpc>
                <a:spcAft>
                  <a:spcPct val="0"/>
                </a:spcAft>
                <a:buSzTx/>
                <a:buFontTx/>
                <a:buNone/>
              </a:pPr>
              <a:r>
                <a:rPr lang="pt" sz="1200" dirty="0">
                  <a:solidFill>
                    <a:schemeClr val="bg1"/>
                  </a:solidFill>
                  <a:latin typeface="Huawei Sans" panose="020C0503030203020204" pitchFamily="34" charset="0"/>
                </a:rPr>
                <a:t>MSTP híbrido</a:t>
              </a:r>
              <a:endParaRPr kumimoji="1" lang="en-US" altLang="zh-CN" sz="1200" b="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486379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ctr"/>
            <a:r>
              <a:rPr lang="pt" dirty="0">
                <a:latin typeface="Huawei Sans" panose="020C0503030203020204" pitchFamily="34" charset="0"/>
              </a:rPr>
              <a:t>Antecedentes do PCM</a:t>
            </a:r>
            <a:endParaRPr lang="en-US" altLang="zh-CN" dirty="0">
              <a:latin typeface="Huawei Sans" panose="020C0503030203020204" pitchFamily="34" charset="0"/>
            </a:endParaRPr>
          </a:p>
        </p:txBody>
      </p:sp>
      <p:sp>
        <p:nvSpPr>
          <p:cNvPr id="6" name="文本占位符 5"/>
          <p:cNvSpPr>
            <a:spLocks noGrp="1"/>
          </p:cNvSpPr>
          <p:nvPr>
            <p:ph type="body" sz="quarter" idx="10"/>
          </p:nvPr>
        </p:nvSpPr>
        <p:spPr/>
        <p:txBody>
          <a:bodyPr>
            <a:noAutofit/>
          </a:bodyPr>
          <a:lstStyle/>
          <a:p>
            <a:r>
              <a:rPr lang="pt" sz="2000" dirty="0">
                <a:latin typeface="Huawei Sans" panose="020C0503030203020204" pitchFamily="34" charset="0"/>
              </a:rPr>
              <a:t>Antes da invenção do telefone, as pessoas enviavam mensagens através de carteiros.</a:t>
            </a:r>
            <a:endParaRPr lang="en-US" altLang="zh-CN" sz="2000" dirty="0">
              <a:latin typeface="Huawei Sans" panose="020C0503030203020204" pitchFamily="34" charset="0"/>
            </a:endParaRPr>
          </a:p>
          <a:p>
            <a:r>
              <a:rPr lang="pt" sz="2000">
                <a:latin typeface="Huawei Sans" panose="020C0503030203020204" pitchFamily="34" charset="0"/>
              </a:rPr>
              <a:t>Em </a:t>
            </a:r>
            <a:r>
              <a:rPr lang="pt" sz="2000" dirty="0">
                <a:latin typeface="Huawei Sans" panose="020C0503030203020204" pitchFamily="34" charset="0"/>
              </a:rPr>
              <a:t>meados do século XIX, após o surgimento do telefone, as pessoas começaram a usar fios metálicos para transmitir sinais analógicos e trocar informações.</a:t>
            </a:r>
            <a:endParaRPr lang="en-US" altLang="zh-CN" sz="2000" dirty="0">
              <a:latin typeface="Huawei Sans" panose="020C0503030203020204" pitchFamily="34" charset="0"/>
            </a:endParaRPr>
          </a:p>
          <a:p>
            <a:r>
              <a:rPr lang="pt" sz="2000" dirty="0">
                <a:latin typeface="Huawei Sans" panose="020C0503030203020204" pitchFamily="34" charset="0"/>
              </a:rPr>
              <a:t>Desde meados do século XX, com a maturidade das tecnologias de fibra óptica, as pessoas perceberam o uso de fibras ópticas para transmitir sinais digitais para </a:t>
            </a:r>
            <a:r>
              <a:rPr lang="pt" altLang="zh-CN" sz="2000" dirty="0"/>
              <a:t>troca de informações </a:t>
            </a:r>
            <a:r>
              <a:rPr lang="pt" sz="2000" dirty="0">
                <a:latin typeface="Huawei Sans" panose="020C0503030203020204" pitchFamily="34" charset="0"/>
              </a:rPr>
              <a:t>.</a:t>
            </a:r>
            <a:endParaRPr lang="en-US" altLang="zh-CN" sz="2000" dirty="0">
              <a:latin typeface="Huawei Sans" panose="020C0503030203020204" pitchFamily="34" charset="0"/>
            </a:endParaRPr>
          </a:p>
          <a:p>
            <a:r>
              <a:rPr lang="pt" sz="2000" dirty="0">
                <a:latin typeface="Huawei Sans" panose="020C0503030203020204" pitchFamily="34" charset="0"/>
              </a:rPr>
              <a:t>Como os sinais digitais são gerados?</a:t>
            </a:r>
            <a:endParaRPr lang="en-US" altLang="zh-CN" sz="2000" dirty="0">
              <a:latin typeface="Huawei Sans" panose="020C0503030203020204" pitchFamily="34" charset="0"/>
            </a:endParaRPr>
          </a:p>
          <a:p>
            <a:endParaRPr lang="en-US" altLang="zh-CN" sz="2000" dirty="0">
              <a:latin typeface="Huawei Sans" panose="020C0503030203020204" pitchFamily="34" charset="0"/>
            </a:endParaRPr>
          </a:p>
        </p:txBody>
      </p:sp>
    </p:spTree>
    <p:extLst>
      <p:ext uri="{BB962C8B-B14F-4D97-AF65-F5344CB8AC3E}">
        <p14:creationId xmlns:p14="http://schemas.microsoft.com/office/powerpoint/2010/main" val="825441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ctr"/>
            <a:r>
              <a:rPr lang="pt" dirty="0">
                <a:latin typeface="Huawei Sans" panose="020C0503030203020204" pitchFamily="34" charset="0"/>
              </a:rPr>
              <a:t>Tecnologia PCM (1)</a:t>
            </a:r>
            <a:endParaRPr lang="en-US" altLang="zh-CN" dirty="0">
              <a:latin typeface="Huawei Sans" panose="020C0503030203020204" pitchFamily="34" charset="0"/>
            </a:endParaRPr>
          </a:p>
        </p:txBody>
      </p:sp>
      <p:sp>
        <p:nvSpPr>
          <p:cNvPr id="4" name="文本占位符 3"/>
          <p:cNvSpPr>
            <a:spLocks noGrp="1"/>
          </p:cNvSpPr>
          <p:nvPr>
            <p:ph type="body" sz="quarter" idx="10"/>
          </p:nvPr>
        </p:nvSpPr>
        <p:spPr/>
        <p:txBody>
          <a:bodyPr>
            <a:noAutofit/>
          </a:bodyPr>
          <a:lstStyle/>
          <a:p>
            <a:r>
              <a:rPr lang="pt" dirty="0">
                <a:latin typeface="Huawei Sans" panose="020C0503030203020204" pitchFamily="34" charset="0"/>
              </a:rPr>
              <a:t>Um novo sinal gerado por amostragem, quantização e codificação de sinais analógicos em constante mudança é chamado de sinal digital.</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
        <p:nvSpPr>
          <p:cNvPr id="6" name="右箭头 5"/>
          <p:cNvSpPr/>
          <p:nvPr/>
        </p:nvSpPr>
        <p:spPr bwMode="auto">
          <a:xfrm>
            <a:off x="3045788" y="3705349"/>
            <a:ext cx="386547" cy="24873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sz="1800" dirty="0">
              <a:latin typeface="Huawei Sans" panose="020C0503030203020204" pitchFamily="34" charset="0"/>
              <a:ea typeface="方正兰亭黑简体" panose="02000000000000000000" pitchFamily="2" charset="-122"/>
            </a:endParaRPr>
          </a:p>
        </p:txBody>
      </p:sp>
      <p:sp>
        <p:nvSpPr>
          <p:cNvPr id="8" name="右箭头 7"/>
          <p:cNvSpPr/>
          <p:nvPr/>
        </p:nvSpPr>
        <p:spPr bwMode="auto">
          <a:xfrm>
            <a:off x="5684366" y="3699071"/>
            <a:ext cx="386547" cy="24873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sz="1800" dirty="0">
              <a:latin typeface="Huawei Sans" panose="020C0503030203020204" pitchFamily="34" charset="0"/>
              <a:ea typeface="方正兰亭黑简体" panose="02000000000000000000" pitchFamily="2" charset="-122"/>
            </a:endParaRPr>
          </a:p>
        </p:txBody>
      </p:sp>
      <p:sp>
        <p:nvSpPr>
          <p:cNvPr id="10" name="右箭头 9"/>
          <p:cNvSpPr/>
          <p:nvPr/>
        </p:nvSpPr>
        <p:spPr bwMode="auto">
          <a:xfrm>
            <a:off x="8490550" y="3664375"/>
            <a:ext cx="386547" cy="24873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fontAlgn="ctr"/>
            <a:endParaRPr lang="en-US" sz="1800" dirty="0">
              <a:latin typeface="Huawei Sans" panose="020C0503030203020204" pitchFamily="34" charset="0"/>
              <a:ea typeface="方正兰亭黑简体" panose="02000000000000000000" pitchFamily="2" charset="-122"/>
            </a:endParaRPr>
          </a:p>
        </p:txBody>
      </p:sp>
      <p:sp>
        <p:nvSpPr>
          <p:cNvPr id="13" name="文本框 12"/>
          <p:cNvSpPr txBox="1"/>
          <p:nvPr/>
        </p:nvSpPr>
        <p:spPr bwMode="auto">
          <a:xfrm>
            <a:off x="3958995" y="4847391"/>
            <a:ext cx="1260000" cy="316392"/>
          </a:xfrm>
          <a:prstGeom prst="rect">
            <a:avLst/>
          </a:prstGeom>
          <a:noFill/>
          <a:ln w="9525">
            <a:noFill/>
            <a:miter lim="800000"/>
          </a:ln>
        </p:spPr>
        <p:txBody>
          <a:bodyPr wrap="square" lIns="99980" tIns="49986" rIns="99980" bIns="49986" rtlCol="0">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algn="ctr" defTabSz="1001395" eaLnBrk="0" fontAlgn="ctr" hangingPunct="0"/>
            <a:r>
              <a:rPr lang="pt" sz="1400" dirty="0">
                <a:solidFill>
                  <a:srgbClr val="000000"/>
                </a:solidFill>
                <a:latin typeface="Huawei Sans" panose="020C0503030203020204" pitchFamily="34" charset="0"/>
              </a:rPr>
              <a:t>Amostragem</a:t>
            </a:r>
            <a:endParaRPr lang="en-US" sz="1400" dirty="0">
              <a:solidFill>
                <a:srgbClr val="000000"/>
              </a:solidFill>
              <a:latin typeface="Huawei Sans" panose="020C0503030203020204" pitchFamily="34" charset="0"/>
            </a:endParaRPr>
          </a:p>
        </p:txBody>
      </p:sp>
      <p:sp>
        <p:nvSpPr>
          <p:cNvPr id="14" name="文本框 13"/>
          <p:cNvSpPr txBox="1"/>
          <p:nvPr/>
        </p:nvSpPr>
        <p:spPr bwMode="auto">
          <a:xfrm>
            <a:off x="6646937" y="4847391"/>
            <a:ext cx="1263381" cy="316392"/>
          </a:xfrm>
          <a:prstGeom prst="rect">
            <a:avLst/>
          </a:prstGeom>
          <a:noFill/>
          <a:ln w="9525">
            <a:noFill/>
            <a:miter lim="800000"/>
          </a:ln>
        </p:spPr>
        <p:txBody>
          <a:bodyPr wrap="square" lIns="99980" tIns="49986" rIns="99980" bIns="49986" rtlCol="0">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algn="ctr" defTabSz="1001395" eaLnBrk="0" fontAlgn="ctr" hangingPunct="0"/>
            <a:r>
              <a:rPr lang="pt" sz="1400" dirty="0">
                <a:solidFill>
                  <a:srgbClr val="000000"/>
                </a:solidFill>
                <a:latin typeface="Huawei Sans" panose="020C0503030203020204" pitchFamily="34" charset="0"/>
              </a:rPr>
              <a:t>Quantização</a:t>
            </a:r>
            <a:endParaRPr lang="en-US" sz="1400" dirty="0">
              <a:solidFill>
                <a:srgbClr val="000000"/>
              </a:solidFill>
              <a:latin typeface="Huawei Sans" panose="020C0503030203020204" pitchFamily="34" charset="0"/>
            </a:endParaRPr>
          </a:p>
        </p:txBody>
      </p:sp>
      <p:sp>
        <p:nvSpPr>
          <p:cNvPr id="15" name="文本框 14"/>
          <p:cNvSpPr txBox="1"/>
          <p:nvPr/>
        </p:nvSpPr>
        <p:spPr bwMode="auto">
          <a:xfrm>
            <a:off x="9517692" y="4847391"/>
            <a:ext cx="1152000" cy="316392"/>
          </a:xfrm>
          <a:prstGeom prst="rect">
            <a:avLst/>
          </a:prstGeom>
          <a:noFill/>
          <a:ln w="9525">
            <a:noFill/>
            <a:miter lim="800000"/>
          </a:ln>
        </p:spPr>
        <p:txBody>
          <a:bodyPr wrap="square" lIns="99980" tIns="49986" rIns="99980" bIns="49986" rtlCol="0">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algn="ctr" defTabSz="1001395" eaLnBrk="0" fontAlgn="ctr" hangingPunct="0"/>
            <a:r>
              <a:rPr lang="pt" sz="1400" dirty="0">
                <a:solidFill>
                  <a:srgbClr val="000000"/>
                </a:solidFill>
                <a:latin typeface="Huawei Sans" panose="020C0503030203020204" pitchFamily="34" charset="0"/>
              </a:rPr>
              <a:t>Codificação</a:t>
            </a:r>
            <a:endParaRPr lang="en-US" altLang="zh-CN" sz="1400" dirty="0">
              <a:solidFill>
                <a:srgbClr val="000000"/>
              </a:solidFill>
              <a:latin typeface="Huawei Sans" panose="020C0503030203020204" pitchFamily="34" charset="0"/>
              <a:cs typeface="Arial" panose="020B0604020202020204" pitchFamily="34" charset="0"/>
            </a:endParaRPr>
          </a:p>
        </p:txBody>
      </p:sp>
      <p:grpSp>
        <p:nvGrpSpPr>
          <p:cNvPr id="254" name="组合 253"/>
          <p:cNvGrpSpPr/>
          <p:nvPr/>
        </p:nvGrpSpPr>
        <p:grpSpPr>
          <a:xfrm>
            <a:off x="886745" y="2782996"/>
            <a:ext cx="2049336" cy="1776815"/>
            <a:chOff x="908027" y="2238123"/>
            <a:chExt cx="2049336" cy="1776815"/>
          </a:xfrm>
        </p:grpSpPr>
        <p:cxnSp>
          <p:nvCxnSpPr>
            <p:cNvPr id="16" name="直接箭头连接符 15"/>
            <p:cNvCxnSpPr/>
            <p:nvPr/>
          </p:nvCxnSpPr>
          <p:spPr>
            <a:xfrm>
              <a:off x="1030749" y="3696507"/>
              <a:ext cx="19266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6200000" flipV="1">
              <a:off x="301557" y="2967315"/>
              <a:ext cx="145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99596" y="3645606"/>
              <a:ext cx="186119" cy="369332"/>
            </a:xfrm>
            <a:prstGeom prst="rect">
              <a:avLst/>
            </a:prstGeom>
            <a:noFill/>
          </p:spPr>
          <p:txBody>
            <a:bodyPr wrap="square" rtlCol="0">
              <a:noAutofit/>
            </a:bodyPr>
            <a:lstStyle/>
            <a:p>
              <a:pPr fontAlgn="ctr"/>
              <a:r>
                <a:rPr lang="pt" dirty="0">
                  <a:latin typeface="Huawei Sans" panose="020C0503030203020204" pitchFamily="34" charset="0"/>
                </a:rPr>
                <a:t>t</a:t>
              </a:r>
              <a:endParaRPr lang="en-US" altLang="zh-CN" dirty="0">
                <a:latin typeface="Huawei Sans" panose="020C0503030203020204" pitchFamily="34" charset="0"/>
              </a:endParaRPr>
            </a:p>
          </p:txBody>
        </p:sp>
        <p:sp>
          <p:nvSpPr>
            <p:cNvPr id="19" name="文本框 18"/>
            <p:cNvSpPr txBox="1"/>
            <p:nvPr/>
          </p:nvSpPr>
          <p:spPr>
            <a:xfrm>
              <a:off x="908027" y="3628431"/>
              <a:ext cx="186119" cy="369332"/>
            </a:xfrm>
            <a:prstGeom prst="rect">
              <a:avLst/>
            </a:prstGeom>
            <a:noFill/>
          </p:spPr>
          <p:txBody>
            <a:bodyPr wrap="square" rtlCol="0">
              <a:noAutofit/>
            </a:bodyPr>
            <a:lstStyle/>
            <a:p>
              <a:pPr fontAlgn="ctr"/>
              <a:r>
                <a:rPr lang="pt" dirty="0">
                  <a:latin typeface="Huawei Sans" panose="020C0503030203020204" pitchFamily="34" charset="0"/>
                </a:rPr>
                <a:t>0</a:t>
              </a:r>
              <a:endParaRPr lang="en-US" altLang="zh-CN" dirty="0">
                <a:latin typeface="Huawei Sans" panose="020C0503030203020204" pitchFamily="34" charset="0"/>
              </a:endParaRPr>
            </a:p>
          </p:txBody>
        </p:sp>
        <p:sp>
          <p:nvSpPr>
            <p:cNvPr id="157" name="任意多边形 156"/>
            <p:cNvSpPr/>
            <p:nvPr/>
          </p:nvSpPr>
          <p:spPr>
            <a:xfrm>
              <a:off x="1047393" y="2834473"/>
              <a:ext cx="1685676" cy="652008"/>
            </a:xfrm>
            <a:custGeom>
              <a:avLst/>
              <a:gdLst>
                <a:gd name="connsiteX0" fmla="*/ 0 w 1685676"/>
                <a:gd name="connsiteY0" fmla="*/ 652008 h 652008"/>
                <a:gd name="connsiteX1" fmla="*/ 556591 w 1685676"/>
                <a:gd name="connsiteY1" fmla="*/ 2 h 652008"/>
                <a:gd name="connsiteX2" fmla="*/ 1113182 w 1685676"/>
                <a:gd name="connsiteY2" fmla="*/ 644057 h 652008"/>
                <a:gd name="connsiteX3" fmla="*/ 1685676 w 1685676"/>
                <a:gd name="connsiteY3" fmla="*/ 7953 h 652008"/>
              </a:gdLst>
              <a:ahLst/>
              <a:cxnLst>
                <a:cxn ang="0">
                  <a:pos x="connsiteX0" y="connsiteY0"/>
                </a:cxn>
                <a:cxn ang="0">
                  <a:pos x="connsiteX1" y="connsiteY1"/>
                </a:cxn>
                <a:cxn ang="0">
                  <a:pos x="connsiteX2" y="connsiteY2"/>
                </a:cxn>
                <a:cxn ang="0">
                  <a:pos x="connsiteX3" y="connsiteY3"/>
                </a:cxn>
              </a:cxnLst>
              <a:rect l="l" t="t" r="r" b="b"/>
              <a:pathLst>
                <a:path w="1685676" h="652008">
                  <a:moveTo>
                    <a:pt x="0" y="652008"/>
                  </a:moveTo>
                  <a:cubicBezTo>
                    <a:pt x="185530" y="326667"/>
                    <a:pt x="371061" y="1327"/>
                    <a:pt x="556591" y="2"/>
                  </a:cubicBezTo>
                  <a:cubicBezTo>
                    <a:pt x="742121" y="-1323"/>
                    <a:pt x="925001" y="642732"/>
                    <a:pt x="1113182" y="644057"/>
                  </a:cubicBezTo>
                  <a:cubicBezTo>
                    <a:pt x="1301363" y="645382"/>
                    <a:pt x="1493519" y="326667"/>
                    <a:pt x="1685676" y="79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grpSp>
      <p:grpSp>
        <p:nvGrpSpPr>
          <p:cNvPr id="220" name="组合 219"/>
          <p:cNvGrpSpPr/>
          <p:nvPr/>
        </p:nvGrpSpPr>
        <p:grpSpPr>
          <a:xfrm>
            <a:off x="9122573" y="3613068"/>
            <a:ext cx="1636118" cy="503066"/>
            <a:chOff x="8907604" y="4809965"/>
            <a:chExt cx="1636118" cy="503066"/>
          </a:xfrm>
        </p:grpSpPr>
        <p:cxnSp>
          <p:nvCxnSpPr>
            <p:cNvPr id="191" name="直接连接符 190"/>
            <p:cNvCxnSpPr/>
            <p:nvPr/>
          </p:nvCxnSpPr>
          <p:spPr>
            <a:xfrm>
              <a:off x="9039266" y="4838063"/>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8907604" y="5306290"/>
              <a:ext cx="1273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9039266" y="4836683"/>
              <a:ext cx="196883" cy="10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9234196" y="4834570"/>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V="1">
              <a:off x="9236148" y="5302721"/>
              <a:ext cx="136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9372139" y="4823913"/>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flipH="1">
              <a:off x="9369810" y="4823992"/>
              <a:ext cx="196883" cy="10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9567152" y="4820622"/>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flipV="1">
              <a:off x="9569104" y="5295123"/>
              <a:ext cx="136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9705095" y="4809965"/>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flipH="1">
              <a:off x="9702766" y="4810044"/>
              <a:ext cx="196883" cy="10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9893020" y="4810189"/>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flipV="1">
              <a:off x="9894972" y="5291040"/>
              <a:ext cx="136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10030963" y="4812232"/>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flipH="1">
              <a:off x="10028634" y="4812311"/>
              <a:ext cx="196883" cy="10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10217575" y="4820665"/>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flipV="1">
              <a:off x="10225877" y="5295166"/>
              <a:ext cx="136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10355518" y="4810008"/>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H="1">
              <a:off x="10346839" y="4810087"/>
              <a:ext cx="196883" cy="10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5" name="组合 254"/>
          <p:cNvGrpSpPr/>
          <p:nvPr/>
        </p:nvGrpSpPr>
        <p:grpSpPr>
          <a:xfrm>
            <a:off x="3392107" y="2562946"/>
            <a:ext cx="2266920" cy="2075460"/>
            <a:chOff x="3236927" y="2018073"/>
            <a:chExt cx="2266920" cy="2075460"/>
          </a:xfrm>
        </p:grpSpPr>
        <p:cxnSp>
          <p:nvCxnSpPr>
            <p:cNvPr id="26" name="直接箭头连接符 25"/>
            <p:cNvCxnSpPr/>
            <p:nvPr/>
          </p:nvCxnSpPr>
          <p:spPr>
            <a:xfrm flipV="1">
              <a:off x="3577847" y="3746202"/>
              <a:ext cx="192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16200000" flipV="1">
              <a:off x="2848656" y="3017010"/>
              <a:ext cx="145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309254" y="3724201"/>
              <a:ext cx="186119" cy="369332"/>
            </a:xfrm>
            <a:prstGeom prst="rect">
              <a:avLst/>
            </a:prstGeom>
            <a:noFill/>
          </p:spPr>
          <p:txBody>
            <a:bodyPr wrap="square" rtlCol="0">
              <a:noAutofit/>
            </a:bodyPr>
            <a:lstStyle/>
            <a:p>
              <a:pPr fontAlgn="ctr"/>
              <a:r>
                <a:rPr lang="pt" dirty="0">
                  <a:latin typeface="Huawei Sans" panose="020C0503030203020204" pitchFamily="34" charset="0"/>
                </a:rPr>
                <a:t>t</a:t>
              </a:r>
              <a:endParaRPr lang="en-US" altLang="zh-CN" dirty="0">
                <a:latin typeface="Huawei Sans" panose="020C0503030203020204" pitchFamily="34" charset="0"/>
              </a:endParaRPr>
            </a:p>
          </p:txBody>
        </p:sp>
        <p:sp>
          <p:nvSpPr>
            <p:cNvPr id="29" name="文本框 28"/>
            <p:cNvSpPr txBox="1"/>
            <p:nvPr/>
          </p:nvSpPr>
          <p:spPr>
            <a:xfrm>
              <a:off x="3455126" y="3678126"/>
              <a:ext cx="186119" cy="369332"/>
            </a:xfrm>
            <a:prstGeom prst="rect">
              <a:avLst/>
            </a:prstGeom>
            <a:noFill/>
          </p:spPr>
          <p:txBody>
            <a:bodyPr wrap="square" rtlCol="0">
              <a:noAutofit/>
            </a:bodyPr>
            <a:lstStyle/>
            <a:p>
              <a:pPr fontAlgn="ctr"/>
              <a:r>
                <a:rPr lang="pt" dirty="0">
                  <a:latin typeface="Huawei Sans" panose="020C0503030203020204" pitchFamily="34" charset="0"/>
                </a:rPr>
                <a:t>0</a:t>
              </a:r>
              <a:endParaRPr lang="en-US" altLang="zh-CN" dirty="0">
                <a:latin typeface="Huawei Sans" panose="020C0503030203020204" pitchFamily="34" charset="0"/>
              </a:endParaRPr>
            </a:p>
          </p:txBody>
        </p:sp>
        <p:sp>
          <p:nvSpPr>
            <p:cNvPr id="31" name="文本框 30"/>
            <p:cNvSpPr txBox="1"/>
            <p:nvPr/>
          </p:nvSpPr>
          <p:spPr>
            <a:xfrm>
              <a:off x="3236927" y="2018073"/>
              <a:ext cx="906342" cy="276999"/>
            </a:xfrm>
            <a:prstGeom prst="rect">
              <a:avLst/>
            </a:prstGeom>
            <a:noFill/>
          </p:spPr>
          <p:txBody>
            <a:bodyPr wrap="square" rtlCol="0">
              <a:noAutofit/>
            </a:bodyPr>
            <a:lstStyle/>
            <a:p>
              <a:pPr fontAlgn="ctr"/>
              <a:r>
                <a:rPr lang="pt" sz="1200" dirty="0">
                  <a:latin typeface="Huawei Sans" panose="020C0503030203020204" pitchFamily="34" charset="0"/>
                </a:rPr>
                <a:t>Xs(nTs)</a:t>
              </a:r>
              <a:endParaRPr lang="en-US" altLang="zh-CN" sz="1200" dirty="0">
                <a:latin typeface="Huawei Sans" panose="020C0503030203020204" pitchFamily="34" charset="0"/>
              </a:endParaRPr>
            </a:p>
          </p:txBody>
        </p:sp>
        <p:sp>
          <p:nvSpPr>
            <p:cNvPr id="159" name="任意多边形 158"/>
            <p:cNvSpPr/>
            <p:nvPr/>
          </p:nvSpPr>
          <p:spPr>
            <a:xfrm>
              <a:off x="3586514" y="2853127"/>
              <a:ext cx="1685676" cy="652008"/>
            </a:xfrm>
            <a:custGeom>
              <a:avLst/>
              <a:gdLst>
                <a:gd name="connsiteX0" fmla="*/ 0 w 1685676"/>
                <a:gd name="connsiteY0" fmla="*/ 652008 h 652008"/>
                <a:gd name="connsiteX1" fmla="*/ 556591 w 1685676"/>
                <a:gd name="connsiteY1" fmla="*/ 2 h 652008"/>
                <a:gd name="connsiteX2" fmla="*/ 1113182 w 1685676"/>
                <a:gd name="connsiteY2" fmla="*/ 644057 h 652008"/>
                <a:gd name="connsiteX3" fmla="*/ 1685676 w 1685676"/>
                <a:gd name="connsiteY3" fmla="*/ 7953 h 652008"/>
              </a:gdLst>
              <a:ahLst/>
              <a:cxnLst>
                <a:cxn ang="0">
                  <a:pos x="connsiteX0" y="connsiteY0"/>
                </a:cxn>
                <a:cxn ang="0">
                  <a:pos x="connsiteX1" y="connsiteY1"/>
                </a:cxn>
                <a:cxn ang="0">
                  <a:pos x="connsiteX2" y="connsiteY2"/>
                </a:cxn>
                <a:cxn ang="0">
                  <a:pos x="connsiteX3" y="connsiteY3"/>
                </a:cxn>
              </a:cxnLst>
              <a:rect l="l" t="t" r="r" b="b"/>
              <a:pathLst>
                <a:path w="1685676" h="652008">
                  <a:moveTo>
                    <a:pt x="0" y="652008"/>
                  </a:moveTo>
                  <a:cubicBezTo>
                    <a:pt x="185530" y="326667"/>
                    <a:pt x="371061" y="1327"/>
                    <a:pt x="556591" y="2"/>
                  </a:cubicBezTo>
                  <a:cubicBezTo>
                    <a:pt x="742121" y="-1323"/>
                    <a:pt x="925001" y="642732"/>
                    <a:pt x="1113182" y="644057"/>
                  </a:cubicBezTo>
                  <a:cubicBezTo>
                    <a:pt x="1301363" y="645382"/>
                    <a:pt x="1493519" y="326667"/>
                    <a:pt x="1685676" y="79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cxnSp>
          <p:nvCxnSpPr>
            <p:cNvPr id="231" name="直接连接符 230"/>
            <p:cNvCxnSpPr/>
            <p:nvPr/>
          </p:nvCxnSpPr>
          <p:spPr>
            <a:xfrm>
              <a:off x="3877212" y="3079110"/>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4160469" y="2858817"/>
              <a:ext cx="0" cy="89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4446716" y="3184819"/>
              <a:ext cx="0" cy="566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4717060" y="3502872"/>
              <a:ext cx="0" cy="248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5020868" y="3300666"/>
              <a:ext cx="0" cy="443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5289554" y="2866768"/>
              <a:ext cx="0" cy="877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flipH="1">
              <a:off x="4446716" y="3077730"/>
              <a:ext cx="0" cy="44477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flipH="1">
              <a:off x="3877212" y="3068195"/>
              <a:ext cx="5695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4437466" y="3499431"/>
              <a:ext cx="5836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5021146" y="3300666"/>
              <a:ext cx="0" cy="29317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flipH="1">
              <a:off x="5020868" y="3295330"/>
              <a:ext cx="268686" cy="53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V="1">
              <a:off x="3573590" y="3517656"/>
              <a:ext cx="306918" cy="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3877212" y="3494502"/>
              <a:ext cx="0" cy="24870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3" name="组合 252"/>
          <p:cNvGrpSpPr/>
          <p:nvPr/>
        </p:nvGrpSpPr>
        <p:grpSpPr>
          <a:xfrm>
            <a:off x="6092195" y="2557533"/>
            <a:ext cx="2273873" cy="2160018"/>
            <a:chOff x="6258227" y="3704288"/>
            <a:chExt cx="2273873" cy="2160018"/>
          </a:xfrm>
        </p:grpSpPr>
        <p:cxnSp>
          <p:nvCxnSpPr>
            <p:cNvPr id="73" name="直接箭头连接符 72"/>
            <p:cNvCxnSpPr/>
            <p:nvPr/>
          </p:nvCxnSpPr>
          <p:spPr>
            <a:xfrm flipV="1">
              <a:off x="6606100" y="5530784"/>
              <a:ext cx="192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6200000" flipV="1">
              <a:off x="5876908" y="4811130"/>
              <a:ext cx="145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8306083" y="5494974"/>
              <a:ext cx="186119" cy="369332"/>
            </a:xfrm>
            <a:prstGeom prst="rect">
              <a:avLst/>
            </a:prstGeom>
            <a:noFill/>
          </p:spPr>
          <p:txBody>
            <a:bodyPr wrap="square" rtlCol="0">
              <a:noAutofit/>
            </a:bodyPr>
            <a:lstStyle/>
            <a:p>
              <a:pPr fontAlgn="ctr"/>
              <a:r>
                <a:rPr lang="pt" dirty="0">
                  <a:latin typeface="Huawei Sans" panose="020C0503030203020204" pitchFamily="34" charset="0"/>
                </a:rPr>
                <a:t>t</a:t>
              </a:r>
              <a:endParaRPr lang="en-US" altLang="zh-CN" dirty="0">
                <a:latin typeface="Huawei Sans" panose="020C0503030203020204" pitchFamily="34" charset="0"/>
              </a:endParaRPr>
            </a:p>
          </p:txBody>
        </p:sp>
        <p:sp>
          <p:nvSpPr>
            <p:cNvPr id="76" name="文本框 75"/>
            <p:cNvSpPr txBox="1"/>
            <p:nvPr/>
          </p:nvSpPr>
          <p:spPr>
            <a:xfrm>
              <a:off x="6483379" y="5462708"/>
              <a:ext cx="186119" cy="369332"/>
            </a:xfrm>
            <a:prstGeom prst="rect">
              <a:avLst/>
            </a:prstGeom>
            <a:noFill/>
          </p:spPr>
          <p:txBody>
            <a:bodyPr wrap="square" rtlCol="0">
              <a:noAutofit/>
            </a:bodyPr>
            <a:lstStyle/>
            <a:p>
              <a:pPr fontAlgn="ctr"/>
              <a:r>
                <a:rPr lang="pt" dirty="0">
                  <a:latin typeface="Huawei Sans" panose="020C0503030203020204" pitchFamily="34" charset="0"/>
                </a:rPr>
                <a:t>0</a:t>
              </a:r>
              <a:endParaRPr lang="en-US" altLang="zh-CN" dirty="0">
                <a:latin typeface="Huawei Sans" panose="020C0503030203020204" pitchFamily="34" charset="0"/>
              </a:endParaRPr>
            </a:p>
          </p:txBody>
        </p:sp>
        <p:cxnSp>
          <p:nvCxnSpPr>
            <p:cNvPr id="129" name="直接连接符 128"/>
            <p:cNvCxnSpPr/>
            <p:nvPr/>
          </p:nvCxnSpPr>
          <p:spPr>
            <a:xfrm flipV="1">
              <a:off x="6616532" y="4418617"/>
              <a:ext cx="1789043" cy="0"/>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V="1">
              <a:off x="6616532" y="4640455"/>
              <a:ext cx="1789043" cy="0"/>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V="1">
              <a:off x="6616532" y="4862293"/>
              <a:ext cx="1789043" cy="0"/>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6616532" y="5084131"/>
              <a:ext cx="1789043" cy="0"/>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6616532" y="5305969"/>
              <a:ext cx="1789043" cy="0"/>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6616532" y="5527807"/>
              <a:ext cx="17890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902446" y="4841311"/>
              <a:ext cx="0" cy="47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56" idx="1"/>
            </p:cNvCxnSpPr>
            <p:nvPr/>
          </p:nvCxnSpPr>
          <p:spPr>
            <a:xfrm>
              <a:off x="7185703" y="4642282"/>
              <a:ext cx="0" cy="89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7471950" y="4968284"/>
              <a:ext cx="0" cy="566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56" idx="2"/>
            </p:cNvCxnSpPr>
            <p:nvPr/>
          </p:nvCxnSpPr>
          <p:spPr>
            <a:xfrm>
              <a:off x="7742294" y="5286337"/>
              <a:ext cx="0" cy="248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8046102" y="5084131"/>
              <a:ext cx="0" cy="443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56" idx="3"/>
            </p:cNvCxnSpPr>
            <p:nvPr/>
          </p:nvCxnSpPr>
          <p:spPr>
            <a:xfrm>
              <a:off x="8314788" y="4650233"/>
              <a:ext cx="0" cy="877721"/>
            </a:xfrm>
            <a:prstGeom prst="line">
              <a:avLst/>
            </a:prstGeom>
          </p:spPr>
          <p:style>
            <a:lnRef idx="1">
              <a:schemeClr val="accent1"/>
            </a:lnRef>
            <a:fillRef idx="0">
              <a:schemeClr val="accent1"/>
            </a:fillRef>
            <a:effectRef idx="0">
              <a:schemeClr val="accent1"/>
            </a:effectRef>
            <a:fontRef idx="minor">
              <a:schemeClr val="tx1"/>
            </a:fontRef>
          </p:style>
        </p:cxnSp>
        <p:sp>
          <p:nvSpPr>
            <p:cNvPr id="156" name="任意多边形 155"/>
            <p:cNvSpPr/>
            <p:nvPr/>
          </p:nvSpPr>
          <p:spPr>
            <a:xfrm>
              <a:off x="6629112" y="4642280"/>
              <a:ext cx="1685676" cy="652008"/>
            </a:xfrm>
            <a:custGeom>
              <a:avLst/>
              <a:gdLst>
                <a:gd name="connsiteX0" fmla="*/ 0 w 1685676"/>
                <a:gd name="connsiteY0" fmla="*/ 652008 h 652008"/>
                <a:gd name="connsiteX1" fmla="*/ 556591 w 1685676"/>
                <a:gd name="connsiteY1" fmla="*/ 2 h 652008"/>
                <a:gd name="connsiteX2" fmla="*/ 1113182 w 1685676"/>
                <a:gd name="connsiteY2" fmla="*/ 644057 h 652008"/>
                <a:gd name="connsiteX3" fmla="*/ 1685676 w 1685676"/>
                <a:gd name="connsiteY3" fmla="*/ 7953 h 652008"/>
              </a:gdLst>
              <a:ahLst/>
              <a:cxnLst>
                <a:cxn ang="0">
                  <a:pos x="connsiteX0" y="connsiteY0"/>
                </a:cxn>
                <a:cxn ang="0">
                  <a:pos x="connsiteX1" y="connsiteY1"/>
                </a:cxn>
                <a:cxn ang="0">
                  <a:pos x="connsiteX2" y="connsiteY2"/>
                </a:cxn>
                <a:cxn ang="0">
                  <a:pos x="connsiteX3" y="connsiteY3"/>
                </a:cxn>
              </a:cxnLst>
              <a:rect l="l" t="t" r="r" b="b"/>
              <a:pathLst>
                <a:path w="1685676" h="652008">
                  <a:moveTo>
                    <a:pt x="0" y="652008"/>
                  </a:moveTo>
                  <a:cubicBezTo>
                    <a:pt x="185530" y="326667"/>
                    <a:pt x="371061" y="1327"/>
                    <a:pt x="556591" y="2"/>
                  </a:cubicBezTo>
                  <a:cubicBezTo>
                    <a:pt x="742121" y="-1323"/>
                    <a:pt x="925001" y="642732"/>
                    <a:pt x="1113182" y="644057"/>
                  </a:cubicBezTo>
                  <a:cubicBezTo>
                    <a:pt x="1301363" y="645382"/>
                    <a:pt x="1493519" y="326667"/>
                    <a:pt x="1685676" y="79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cxnSp>
          <p:nvCxnSpPr>
            <p:cNvPr id="173" name="直接连接符 172"/>
            <p:cNvCxnSpPr/>
            <p:nvPr/>
          </p:nvCxnSpPr>
          <p:spPr>
            <a:xfrm flipH="1">
              <a:off x="7471950" y="4861195"/>
              <a:ext cx="0" cy="44477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6612441" y="5309538"/>
              <a:ext cx="306918" cy="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6902446" y="4862293"/>
              <a:ext cx="5695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7462700" y="5305969"/>
              <a:ext cx="5695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8046380" y="5084131"/>
              <a:ext cx="0" cy="24057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5400000">
              <a:off x="8166390" y="4963843"/>
              <a:ext cx="0" cy="24057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7" name="文本框 246"/>
            <p:cNvSpPr txBox="1"/>
            <p:nvPr/>
          </p:nvSpPr>
          <p:spPr>
            <a:xfrm>
              <a:off x="6365165" y="5163894"/>
              <a:ext cx="186119" cy="276999"/>
            </a:xfrm>
            <a:prstGeom prst="rect">
              <a:avLst/>
            </a:prstGeom>
            <a:noFill/>
          </p:spPr>
          <p:txBody>
            <a:bodyPr wrap="square" rtlCol="0">
              <a:noAutofit/>
            </a:bodyPr>
            <a:lstStyle/>
            <a:p>
              <a:pPr fontAlgn="ctr"/>
              <a:r>
                <a:rPr lang="pt" sz="1200" dirty="0">
                  <a:latin typeface="Huawei Sans" panose="020C0503030203020204" pitchFamily="34" charset="0"/>
                </a:rPr>
                <a:t>q</a:t>
              </a:r>
              <a:endParaRPr lang="en-US" altLang="zh-CN" sz="1200" dirty="0">
                <a:latin typeface="Huawei Sans" panose="020C0503030203020204" pitchFamily="34" charset="0"/>
              </a:endParaRPr>
            </a:p>
          </p:txBody>
        </p:sp>
        <p:sp>
          <p:nvSpPr>
            <p:cNvPr id="248" name="文本框 247"/>
            <p:cNvSpPr txBox="1"/>
            <p:nvPr/>
          </p:nvSpPr>
          <p:spPr>
            <a:xfrm>
              <a:off x="6332896" y="4942061"/>
              <a:ext cx="482634" cy="276999"/>
            </a:xfrm>
            <a:prstGeom prst="rect">
              <a:avLst/>
            </a:prstGeom>
            <a:noFill/>
          </p:spPr>
          <p:txBody>
            <a:bodyPr wrap="square" rtlCol="0">
              <a:noAutofit/>
            </a:bodyPr>
            <a:lstStyle/>
            <a:p>
              <a:pPr fontAlgn="ctr"/>
              <a:r>
                <a:rPr lang="pt" sz="1200" dirty="0">
                  <a:latin typeface="Huawei Sans" panose="020C0503030203020204" pitchFamily="34" charset="0"/>
                </a:rPr>
                <a:t>2q</a:t>
              </a:r>
              <a:endParaRPr lang="en-US" altLang="zh-CN" sz="1200" dirty="0">
                <a:latin typeface="Huawei Sans" panose="020C0503030203020204" pitchFamily="34" charset="0"/>
              </a:endParaRPr>
            </a:p>
          </p:txBody>
        </p:sp>
        <p:sp>
          <p:nvSpPr>
            <p:cNvPr id="249" name="文本框 248"/>
            <p:cNvSpPr txBox="1"/>
            <p:nvPr/>
          </p:nvSpPr>
          <p:spPr>
            <a:xfrm>
              <a:off x="6326580" y="4736098"/>
              <a:ext cx="482634" cy="276999"/>
            </a:xfrm>
            <a:prstGeom prst="rect">
              <a:avLst/>
            </a:prstGeom>
            <a:noFill/>
          </p:spPr>
          <p:txBody>
            <a:bodyPr wrap="square" rtlCol="0">
              <a:noAutofit/>
            </a:bodyPr>
            <a:lstStyle/>
            <a:p>
              <a:pPr fontAlgn="ctr"/>
              <a:r>
                <a:rPr lang="pt" sz="1200" dirty="0">
                  <a:latin typeface="Huawei Sans" panose="020C0503030203020204" pitchFamily="34" charset="0"/>
                </a:rPr>
                <a:t>3q</a:t>
              </a:r>
              <a:endParaRPr lang="en-US" altLang="zh-CN" sz="1200" dirty="0">
                <a:latin typeface="Huawei Sans" panose="020C0503030203020204" pitchFamily="34" charset="0"/>
              </a:endParaRPr>
            </a:p>
          </p:txBody>
        </p:sp>
        <p:sp>
          <p:nvSpPr>
            <p:cNvPr id="250" name="文本框 249"/>
            <p:cNvSpPr txBox="1"/>
            <p:nvPr/>
          </p:nvSpPr>
          <p:spPr>
            <a:xfrm>
              <a:off x="6327627" y="4513637"/>
              <a:ext cx="482634" cy="276999"/>
            </a:xfrm>
            <a:prstGeom prst="rect">
              <a:avLst/>
            </a:prstGeom>
            <a:noFill/>
          </p:spPr>
          <p:txBody>
            <a:bodyPr wrap="square" rtlCol="0">
              <a:noAutofit/>
            </a:bodyPr>
            <a:lstStyle/>
            <a:p>
              <a:pPr fontAlgn="ctr"/>
              <a:r>
                <a:rPr lang="pt" sz="1200" dirty="0">
                  <a:latin typeface="Huawei Sans" panose="020C0503030203020204" pitchFamily="34" charset="0"/>
                </a:rPr>
                <a:t>4q</a:t>
              </a:r>
              <a:endParaRPr lang="en-US" altLang="zh-CN" sz="1200" dirty="0">
                <a:latin typeface="Huawei Sans" panose="020C0503030203020204" pitchFamily="34" charset="0"/>
              </a:endParaRPr>
            </a:p>
          </p:txBody>
        </p:sp>
        <p:sp>
          <p:nvSpPr>
            <p:cNvPr id="251" name="文本框 250"/>
            <p:cNvSpPr txBox="1"/>
            <p:nvPr/>
          </p:nvSpPr>
          <p:spPr>
            <a:xfrm>
              <a:off x="6329420" y="4276960"/>
              <a:ext cx="482634" cy="276999"/>
            </a:xfrm>
            <a:prstGeom prst="rect">
              <a:avLst/>
            </a:prstGeom>
            <a:noFill/>
          </p:spPr>
          <p:txBody>
            <a:bodyPr wrap="square" rtlCol="0">
              <a:noAutofit/>
            </a:bodyPr>
            <a:lstStyle/>
            <a:p>
              <a:pPr fontAlgn="ctr"/>
              <a:r>
                <a:rPr lang="pt" sz="1200" dirty="0">
                  <a:latin typeface="Huawei Sans" panose="020C0503030203020204" pitchFamily="34" charset="0"/>
                </a:rPr>
                <a:t>5q</a:t>
              </a:r>
              <a:endParaRPr lang="en-US" altLang="zh-CN" sz="1200" dirty="0">
                <a:latin typeface="Huawei Sans" panose="020C0503030203020204" pitchFamily="34" charset="0"/>
              </a:endParaRPr>
            </a:p>
          </p:txBody>
        </p:sp>
        <p:sp>
          <p:nvSpPr>
            <p:cNvPr id="252" name="文本框 251"/>
            <p:cNvSpPr txBox="1"/>
            <p:nvPr/>
          </p:nvSpPr>
          <p:spPr>
            <a:xfrm>
              <a:off x="6258227" y="3704288"/>
              <a:ext cx="906342" cy="276999"/>
            </a:xfrm>
            <a:prstGeom prst="rect">
              <a:avLst/>
            </a:prstGeom>
            <a:noFill/>
          </p:spPr>
          <p:txBody>
            <a:bodyPr wrap="square" rtlCol="0">
              <a:noAutofit/>
            </a:bodyPr>
            <a:lstStyle/>
            <a:p>
              <a:pPr fontAlgn="ctr"/>
              <a:r>
                <a:rPr lang="pt" sz="1200" dirty="0">
                  <a:latin typeface="Huawei Sans" panose="020C0503030203020204" pitchFamily="34" charset="0"/>
                </a:rPr>
                <a:t>Xs(nTs)</a:t>
              </a:r>
              <a:endParaRPr lang="en-US" altLang="zh-CN" sz="1200" dirty="0">
                <a:latin typeface="Huawei Sans" panose="020C0503030203020204" pitchFamily="34" charset="0"/>
              </a:endParaRPr>
            </a:p>
          </p:txBody>
        </p:sp>
      </p:grpSp>
      <p:sp>
        <p:nvSpPr>
          <p:cNvPr id="256" name="文本框 1"/>
          <p:cNvSpPr txBox="1"/>
          <p:nvPr/>
        </p:nvSpPr>
        <p:spPr bwMode="auto">
          <a:xfrm>
            <a:off x="1158610" y="4847391"/>
            <a:ext cx="1528691" cy="316392"/>
          </a:xfrm>
          <a:prstGeom prst="rect">
            <a:avLst/>
          </a:prstGeom>
          <a:noFill/>
          <a:ln w="9525">
            <a:noFill/>
            <a:miter lim="800000"/>
          </a:ln>
        </p:spPr>
        <p:txBody>
          <a:bodyPr wrap="square" lIns="99980" tIns="49986" rIns="99980" bIns="49986" rtlCol="0">
            <a:noAutofit/>
          </a:bodyPr>
          <a:ls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algn="ctr" defTabSz="1001395" eaLnBrk="0" fontAlgn="ctr" hangingPunct="0"/>
            <a:r>
              <a:rPr lang="pt" sz="1400" dirty="0">
                <a:solidFill>
                  <a:srgbClr val="000000"/>
                </a:solidFill>
                <a:latin typeface="Huawei Sans" panose="020C0503030203020204" pitchFamily="34" charset="0"/>
              </a:rPr>
              <a:t>Sinal analógico</a:t>
            </a:r>
            <a:endParaRPr lang="en-US" sz="1400" dirty="0">
              <a:solidFill>
                <a:srgbClr val="000000"/>
              </a:solidFill>
              <a:latin typeface="Huawei Sans" panose="020C0503030203020204" pitchFamily="34" charset="0"/>
            </a:endParaRPr>
          </a:p>
        </p:txBody>
      </p:sp>
    </p:spTree>
    <p:extLst>
      <p:ext uri="{BB962C8B-B14F-4D97-AF65-F5344CB8AC3E}">
        <p14:creationId xmlns:p14="http://schemas.microsoft.com/office/powerpoint/2010/main" val="1824767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ctr"/>
            <a:r>
              <a:rPr lang="pt" dirty="0">
                <a:latin typeface="Huawei Sans" panose="020C0503030203020204" pitchFamily="34" charset="0"/>
              </a:rPr>
              <a:t>Tecnologia PCM (2)</a:t>
            </a:r>
            <a:endParaRPr lang="en-US" altLang="zh-CN" dirty="0">
              <a:latin typeface="Huawei Sans" panose="020C0503030203020204" pitchFamily="34" charset="0"/>
            </a:endParaRPr>
          </a:p>
        </p:txBody>
      </p:sp>
      <p:sp>
        <p:nvSpPr>
          <p:cNvPr id="5" name="文本占位符 4"/>
          <p:cNvSpPr>
            <a:spLocks noGrp="1"/>
          </p:cNvSpPr>
          <p:nvPr>
            <p:ph type="body" sz="quarter" idx="10"/>
          </p:nvPr>
        </p:nvSpPr>
        <p:spPr/>
        <p:txBody>
          <a:bodyPr>
            <a:noAutofit/>
          </a:bodyPr>
          <a:lstStyle/>
          <a:p>
            <a:r>
              <a:rPr lang="pt" dirty="0">
                <a:latin typeface="Huawei Sans" panose="020C0503030203020204" pitchFamily="34" charset="0"/>
              </a:rPr>
              <a:t>Conceito </a:t>
            </a:r>
            <a:r>
              <a:rPr lang="pt">
                <a:latin typeface="Huawei Sans" panose="020C0503030203020204" pitchFamily="34" charset="0"/>
              </a:rPr>
              <a:t>: Modulação por Código de Pulso</a:t>
            </a:r>
            <a:endParaRPr lang="en-US" altLang="zh-CN" dirty="0">
              <a:latin typeface="Huawei Sans" panose="020C0503030203020204" pitchFamily="34" charset="0"/>
            </a:endParaRPr>
          </a:p>
          <a:p>
            <a:r>
              <a:rPr lang="pt" dirty="0">
                <a:latin typeface="Huawei Sans" panose="020C0503030203020204" pitchFamily="34" charset="0"/>
              </a:rPr>
              <a:t>Princípio: Em um sistema de comunicação de fibra óptica, as fibras ópticas transmitem pulsos ópticos binários 0s e 1s, que são gerados depois que uma fonte de luz é ligada e desligada com sinais digitais binários. Um sinal digital é gerado por amostragem, quantização e codificação de sinais analógicos em constante mudança. Este mecanismo é chamado de modulação por código de pulso (PCM).</a:t>
            </a:r>
            <a:endParaRPr lang="en-US" altLang="zh-CN" dirty="0">
              <a:latin typeface="Huawei Sans" panose="020C0503030203020204" pitchFamily="34" charset="0"/>
            </a:endParaRPr>
          </a:p>
          <a:p>
            <a:r>
              <a:rPr lang="pt" dirty="0">
                <a:latin typeface="Huawei Sans" panose="020C0503030203020204" pitchFamily="34" charset="0"/>
              </a:rPr>
              <a:t>Hoje em dia, todos os sistemas de transmissão digital utilizam o mecanismo PCM.</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21627854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矩形 184"/>
          <p:cNvSpPr/>
          <p:nvPr/>
        </p:nvSpPr>
        <p:spPr>
          <a:xfrm>
            <a:off x="5814271" y="3432108"/>
            <a:ext cx="693786" cy="1770828"/>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fontAlgn="ctr"/>
            <a:endParaRPr lang="en-US" altLang="zh-CN" dirty="0">
              <a:latin typeface="Huawei Sans" panose="020C0503030203020204" pitchFamily="34" charset="0"/>
            </a:endParaRPr>
          </a:p>
        </p:txBody>
      </p:sp>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Cenários de aplicação do </a:t>
            </a:r>
            <a:r>
              <a:rPr lang="pt" altLang="zh-CN" dirty="0"/>
              <a:t>PCM</a:t>
            </a:r>
            <a:endParaRPr lang="en-US" altLang="zh-CN" dirty="0">
              <a:latin typeface="Huawei Sans" panose="020C0503030203020204" pitchFamily="34" charset="0"/>
            </a:endParaRPr>
          </a:p>
        </p:txBody>
      </p:sp>
      <p:sp>
        <p:nvSpPr>
          <p:cNvPr id="5" name="文本占位符 4"/>
          <p:cNvSpPr>
            <a:spLocks noGrp="1"/>
          </p:cNvSpPr>
          <p:nvPr>
            <p:ph type="body" sz="quarter" idx="10"/>
          </p:nvPr>
        </p:nvSpPr>
        <p:spPr/>
        <p:txBody>
          <a:bodyPr>
            <a:noAutofit/>
          </a:bodyPr>
          <a:lstStyle/>
          <a:p>
            <a:pPr>
              <a:lnSpc>
                <a:spcPct val="120000"/>
              </a:lnSpc>
              <a:spcBef>
                <a:spcPts val="300"/>
              </a:spcBef>
            </a:pPr>
            <a:r>
              <a:rPr lang="pt" sz="1800" dirty="0">
                <a:latin typeface="Huawei Sans" panose="020C0503030203020204" pitchFamily="34" charset="0"/>
              </a:rPr>
              <a:t>A tecnologia PCM é amplamente utilizada em sistemas de energia elétrica, sistemas ferroviários, sistemas de trânsito ferroviário urbano e sistemas de transmissão de energia.</a:t>
            </a:r>
            <a:endParaRPr lang="en-US" altLang="zh-CN" sz="1800" dirty="0">
              <a:latin typeface="Huawei Sans" panose="020C0503030203020204" pitchFamily="34" charset="0"/>
            </a:endParaRPr>
          </a:p>
          <a:p>
            <a:pPr>
              <a:lnSpc>
                <a:spcPct val="120000"/>
              </a:lnSpc>
              <a:spcBef>
                <a:spcPts val="300"/>
              </a:spcBef>
            </a:pPr>
            <a:r>
              <a:rPr lang="pt" sz="1800" dirty="0">
                <a:latin typeface="Huawei Sans" panose="020C0503030203020204" pitchFamily="34" charset="0"/>
              </a:rPr>
              <a:t>Com o desenvolvimento das tecnologias, os dispositivos PCM expandiram-se do acesso puro ao serviço de voz para o acesso integrado a vários serviços de dados de baixa taxa.</a:t>
            </a:r>
            <a:endParaRPr lang="en-US" altLang="zh-CN" sz="1800" dirty="0">
              <a:latin typeface="Huawei Sans" panose="020C0503030203020204" pitchFamily="34" charset="0"/>
            </a:endParaRPr>
          </a:p>
          <a:p>
            <a:pPr>
              <a:lnSpc>
                <a:spcPct val="120000"/>
              </a:lnSpc>
              <a:spcBef>
                <a:spcPts val="300"/>
              </a:spcBef>
            </a:pPr>
            <a:endParaRPr lang="en-US" altLang="zh-CN" sz="1800" dirty="0">
              <a:latin typeface="Huawei Sans" panose="020C0503030203020204" pitchFamily="34" charset="0"/>
            </a:endParaRPr>
          </a:p>
        </p:txBody>
      </p:sp>
      <p:sp>
        <p:nvSpPr>
          <p:cNvPr id="105" name="矩形 104"/>
          <p:cNvSpPr/>
          <p:nvPr/>
        </p:nvSpPr>
        <p:spPr>
          <a:xfrm>
            <a:off x="2842293" y="2702710"/>
            <a:ext cx="1476000" cy="43418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pt" sz="1400" dirty="0">
                <a:latin typeface="Huawei Sans" panose="020C0503030203020204" pitchFamily="34" charset="0"/>
              </a:rPr>
              <a:t>Sistema de energia elétrica</a:t>
            </a:r>
            <a:endParaRPr lang="en-US" altLang="zh-CN" sz="1400" dirty="0">
              <a:latin typeface="Huawei Sans" panose="020C0503030203020204" pitchFamily="34" charset="0"/>
            </a:endParaRPr>
          </a:p>
        </p:txBody>
      </p:sp>
      <p:sp>
        <p:nvSpPr>
          <p:cNvPr id="106" name="矩形 105"/>
          <p:cNvSpPr/>
          <p:nvPr/>
        </p:nvSpPr>
        <p:spPr>
          <a:xfrm>
            <a:off x="4693237" y="2702709"/>
            <a:ext cx="1352550" cy="43418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pt" sz="1400" dirty="0">
                <a:latin typeface="Huawei Sans" panose="020C0503030203020204" pitchFamily="34" charset="0"/>
              </a:rPr>
              <a:t>Sistema ferroviário</a:t>
            </a:r>
            <a:endParaRPr lang="en-US" altLang="zh-CN" sz="1400" dirty="0">
              <a:latin typeface="Huawei Sans" panose="020C0503030203020204" pitchFamily="34" charset="0"/>
            </a:endParaRPr>
          </a:p>
        </p:txBody>
      </p:sp>
      <p:sp>
        <p:nvSpPr>
          <p:cNvPr id="107" name="矩形 106"/>
          <p:cNvSpPr/>
          <p:nvPr/>
        </p:nvSpPr>
        <p:spPr>
          <a:xfrm>
            <a:off x="6420731" y="2707673"/>
            <a:ext cx="1352550" cy="42922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pt" sz="1400" dirty="0">
                <a:latin typeface="Huawei Sans" panose="020C0503030203020204" pitchFamily="34" charset="0"/>
              </a:rPr>
              <a:t>Sistema de trânsito ferroviário urbano</a:t>
            </a:r>
            <a:endParaRPr lang="en-US" altLang="zh-CN" sz="1400" dirty="0">
              <a:latin typeface="Huawei Sans" panose="020C0503030203020204" pitchFamily="34" charset="0"/>
            </a:endParaRPr>
          </a:p>
        </p:txBody>
      </p:sp>
      <p:sp>
        <p:nvSpPr>
          <p:cNvPr id="108" name="矩形 107"/>
          <p:cNvSpPr/>
          <p:nvPr/>
        </p:nvSpPr>
        <p:spPr>
          <a:xfrm>
            <a:off x="8148223" y="2713828"/>
            <a:ext cx="2088000" cy="43418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pt" sz="1400" dirty="0">
                <a:latin typeface="Huawei Sans" panose="020C0503030203020204" pitchFamily="34" charset="0"/>
              </a:rPr>
              <a:t>Sistema de transmissão de energia</a:t>
            </a:r>
            <a:endParaRPr lang="en-US" altLang="zh-CN" sz="1400" dirty="0">
              <a:latin typeface="Huawei Sans" panose="020C0503030203020204" pitchFamily="34" charset="0"/>
            </a:endParaRPr>
          </a:p>
        </p:txBody>
      </p:sp>
      <p:grpSp>
        <p:nvGrpSpPr>
          <p:cNvPr id="109" name="Group 4"/>
          <p:cNvGrpSpPr>
            <a:grpSpLocks noChangeAspect="1"/>
          </p:cNvGrpSpPr>
          <p:nvPr/>
        </p:nvGrpSpPr>
        <p:grpSpPr bwMode="auto">
          <a:xfrm>
            <a:off x="5896521" y="3498948"/>
            <a:ext cx="531491" cy="729837"/>
            <a:chOff x="2604" y="1781"/>
            <a:chExt cx="552" cy="758"/>
          </a:xfrm>
        </p:grpSpPr>
        <p:sp>
          <p:nvSpPr>
            <p:cNvPr id="110"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1"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2"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3"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4"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5"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6"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7"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8"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9"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0"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1"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2"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3"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4"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5"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6"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7"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8"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9"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0"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1"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2"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3"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4"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5"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6"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7"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8"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9"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0"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1"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2"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3"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4"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
        <p:nvSpPr>
          <p:cNvPr id="145" name="文本框 144"/>
          <p:cNvSpPr txBox="1"/>
          <p:nvPr/>
        </p:nvSpPr>
        <p:spPr>
          <a:xfrm>
            <a:off x="4590764" y="3709977"/>
            <a:ext cx="1151273" cy="307777"/>
          </a:xfrm>
          <a:prstGeom prst="rect">
            <a:avLst/>
          </a:prstGeom>
          <a:noFill/>
        </p:spPr>
        <p:txBody>
          <a:bodyPr wrap="square" rtlCol="0">
            <a:noAutofit/>
          </a:bodyPr>
          <a:lstStyle/>
          <a:p>
            <a:pPr fontAlgn="ctr"/>
            <a:r>
              <a:rPr lang="pt" sz="1400" dirty="0">
                <a:latin typeface="Huawei Sans" panose="020C0503030203020204" pitchFamily="34" charset="0"/>
              </a:rPr>
              <a:t>Dispositivo SDH</a:t>
            </a:r>
            <a:endParaRPr lang="en-US" altLang="zh-CN" sz="1400" dirty="0">
              <a:latin typeface="Huawei Sans" panose="020C0503030203020204" pitchFamily="34" charset="0"/>
            </a:endParaRPr>
          </a:p>
        </p:txBody>
      </p:sp>
      <p:pic>
        <p:nvPicPr>
          <p:cNvPr id="146" name="图片 145" descr="DSLAM-蓝.png"/>
          <p:cNvPicPr>
            <a:picLocks noChangeAspect="1"/>
          </p:cNvPicPr>
          <p:nvPr/>
        </p:nvPicPr>
        <p:blipFill>
          <a:blip r:embed="rId3" cstate="print"/>
          <a:stretch>
            <a:fillRect/>
          </a:stretch>
        </p:blipFill>
        <p:spPr>
          <a:xfrm rot="16200000" flipH="1">
            <a:off x="5878188" y="4611675"/>
            <a:ext cx="541201" cy="442800"/>
          </a:xfrm>
          <a:prstGeom prst="rect">
            <a:avLst/>
          </a:prstGeom>
        </p:spPr>
      </p:pic>
      <p:sp>
        <p:nvSpPr>
          <p:cNvPr id="147" name="文本框 146"/>
          <p:cNvSpPr txBox="1"/>
          <p:nvPr/>
        </p:nvSpPr>
        <p:spPr>
          <a:xfrm>
            <a:off x="4590764" y="4660163"/>
            <a:ext cx="1151273" cy="307777"/>
          </a:xfrm>
          <a:prstGeom prst="rect">
            <a:avLst/>
          </a:prstGeom>
          <a:noFill/>
        </p:spPr>
        <p:txBody>
          <a:bodyPr wrap="square" rtlCol="0">
            <a:noAutofit/>
          </a:bodyPr>
          <a:lstStyle/>
          <a:p>
            <a:pPr fontAlgn="ctr"/>
            <a:r>
              <a:rPr lang="pt" sz="1400" dirty="0">
                <a:latin typeface="Huawei Sans" panose="020C0503030203020204" pitchFamily="34" charset="0"/>
              </a:rPr>
              <a:t>Dispositivo PCM</a:t>
            </a:r>
            <a:endParaRPr lang="en-US" altLang="zh-CN" sz="1400" dirty="0">
              <a:latin typeface="Huawei Sans" panose="020C0503030203020204" pitchFamily="34" charset="0"/>
            </a:endParaRPr>
          </a:p>
        </p:txBody>
      </p:sp>
      <p:pic>
        <p:nvPicPr>
          <p:cNvPr id="148" name="图片 147" descr="电话.png"/>
          <p:cNvPicPr>
            <a:picLocks noChangeAspect="1"/>
          </p:cNvPicPr>
          <p:nvPr/>
        </p:nvPicPr>
        <p:blipFill>
          <a:blip r:embed="rId4" cstate="print"/>
          <a:stretch>
            <a:fillRect/>
          </a:stretch>
        </p:blipFill>
        <p:spPr>
          <a:xfrm>
            <a:off x="4101629" y="5707474"/>
            <a:ext cx="483542" cy="439200"/>
          </a:xfrm>
          <a:prstGeom prst="rect">
            <a:avLst/>
          </a:prstGeom>
          <a:ln>
            <a:solidFill>
              <a:schemeClr val="accent5"/>
            </a:solidFill>
          </a:ln>
        </p:spPr>
      </p:pic>
      <p:pic>
        <p:nvPicPr>
          <p:cNvPr id="149" name="图片 148" descr="传真机.png"/>
          <p:cNvPicPr>
            <a:picLocks noChangeAspect="1"/>
          </p:cNvPicPr>
          <p:nvPr/>
        </p:nvPicPr>
        <p:blipFill>
          <a:blip r:embed="rId5" cstate="print"/>
          <a:stretch>
            <a:fillRect/>
          </a:stretch>
        </p:blipFill>
        <p:spPr>
          <a:xfrm>
            <a:off x="5289917" y="5707474"/>
            <a:ext cx="379674" cy="439200"/>
          </a:xfrm>
          <a:prstGeom prst="rect">
            <a:avLst/>
          </a:prstGeom>
          <a:ln>
            <a:solidFill>
              <a:schemeClr val="accent5"/>
            </a:solidFill>
          </a:ln>
        </p:spPr>
      </p:pic>
      <p:pic>
        <p:nvPicPr>
          <p:cNvPr id="150" name="图片 149" descr="PC.png"/>
          <p:cNvPicPr>
            <a:picLocks noChangeAspect="1"/>
          </p:cNvPicPr>
          <p:nvPr/>
        </p:nvPicPr>
        <p:blipFill>
          <a:blip r:embed="rId6" cstate="print"/>
          <a:stretch>
            <a:fillRect/>
          </a:stretch>
        </p:blipFill>
        <p:spPr>
          <a:xfrm>
            <a:off x="6340393" y="5720074"/>
            <a:ext cx="539063" cy="414000"/>
          </a:xfrm>
          <a:prstGeom prst="rect">
            <a:avLst/>
          </a:prstGeom>
          <a:ln>
            <a:solidFill>
              <a:schemeClr val="accent5"/>
            </a:solidFill>
          </a:ln>
        </p:spPr>
      </p:pic>
      <p:pic>
        <p:nvPicPr>
          <p:cNvPr id="151" name="图片 150" descr="通用交换机.png"/>
          <p:cNvPicPr>
            <a:picLocks noChangeAspect="1"/>
          </p:cNvPicPr>
          <p:nvPr/>
        </p:nvPicPr>
        <p:blipFill>
          <a:blip r:embed="rId7" cstate="print"/>
          <a:stretch>
            <a:fillRect/>
          </a:stretch>
        </p:blipFill>
        <p:spPr>
          <a:xfrm>
            <a:off x="7550258" y="5706165"/>
            <a:ext cx="540000" cy="441818"/>
          </a:xfrm>
          <a:prstGeom prst="rect">
            <a:avLst/>
          </a:prstGeom>
          <a:noFill/>
        </p:spPr>
      </p:pic>
      <p:sp>
        <p:nvSpPr>
          <p:cNvPr id="152" name="矩形 151"/>
          <p:cNvSpPr/>
          <p:nvPr/>
        </p:nvSpPr>
        <p:spPr>
          <a:xfrm>
            <a:off x="8465271" y="5709980"/>
            <a:ext cx="767629" cy="434189"/>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pt" sz="1400" dirty="0">
                <a:solidFill>
                  <a:srgbClr val="FFFFFF"/>
                </a:solidFill>
                <a:latin typeface="Huawei Sans" panose="020C0503030203020204" pitchFamily="34" charset="0"/>
              </a:rPr>
              <a:t>RTU</a:t>
            </a:r>
            <a:endParaRPr lang="en-US" altLang="zh-CN" sz="1400" dirty="0">
              <a:solidFill>
                <a:srgbClr val="FFFFFF"/>
              </a:solidFill>
              <a:latin typeface="Huawei Sans" panose="020C0503030203020204" pitchFamily="34" charset="0"/>
            </a:endParaRPr>
          </a:p>
        </p:txBody>
      </p:sp>
      <p:cxnSp>
        <p:nvCxnSpPr>
          <p:cNvPr id="156" name="直接箭头连接符 155"/>
          <p:cNvCxnSpPr>
            <a:stCxn id="107" idx="2"/>
          </p:cNvCxnSpPr>
          <p:nvPr/>
        </p:nvCxnSpPr>
        <p:spPr>
          <a:xfrm flipH="1">
            <a:off x="6492522" y="3136899"/>
            <a:ext cx="604484" cy="635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直接箭头连接符 156"/>
          <p:cNvCxnSpPr>
            <a:stCxn id="108" idx="2"/>
          </p:cNvCxnSpPr>
          <p:nvPr/>
        </p:nvCxnSpPr>
        <p:spPr>
          <a:xfrm flipH="1">
            <a:off x="6492522" y="3148017"/>
            <a:ext cx="2699701" cy="69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直接箭头连接符 159"/>
          <p:cNvCxnSpPr>
            <a:stCxn id="106" idx="2"/>
          </p:cNvCxnSpPr>
          <p:nvPr/>
        </p:nvCxnSpPr>
        <p:spPr>
          <a:xfrm>
            <a:off x="5369512" y="3136898"/>
            <a:ext cx="438730" cy="613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直接箭头连接符 162"/>
          <p:cNvCxnSpPr/>
          <p:nvPr/>
        </p:nvCxnSpPr>
        <p:spPr>
          <a:xfrm>
            <a:off x="3715252" y="3148759"/>
            <a:ext cx="2100415" cy="691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直接箭头连接符 167"/>
          <p:cNvCxnSpPr>
            <a:endCxn id="146" idx="1"/>
          </p:cNvCxnSpPr>
          <p:nvPr/>
        </p:nvCxnSpPr>
        <p:spPr>
          <a:xfrm>
            <a:off x="6124716" y="4226859"/>
            <a:ext cx="0" cy="335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直接箭头连接符 168"/>
          <p:cNvCxnSpPr>
            <a:endCxn id="148" idx="0"/>
          </p:cNvCxnSpPr>
          <p:nvPr/>
        </p:nvCxnSpPr>
        <p:spPr>
          <a:xfrm flipH="1">
            <a:off x="4343400" y="4894084"/>
            <a:ext cx="1464842" cy="813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直接箭头连接符 171"/>
          <p:cNvCxnSpPr>
            <a:endCxn id="149" idx="0"/>
          </p:cNvCxnSpPr>
          <p:nvPr/>
        </p:nvCxnSpPr>
        <p:spPr>
          <a:xfrm flipH="1">
            <a:off x="5479754" y="5202936"/>
            <a:ext cx="439716" cy="504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直接箭头连接符 174"/>
          <p:cNvCxnSpPr/>
          <p:nvPr/>
        </p:nvCxnSpPr>
        <p:spPr>
          <a:xfrm>
            <a:off x="6310545" y="5201952"/>
            <a:ext cx="256779" cy="462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直接箭头连接符 177"/>
          <p:cNvCxnSpPr>
            <a:endCxn id="151" idx="0"/>
          </p:cNvCxnSpPr>
          <p:nvPr/>
        </p:nvCxnSpPr>
        <p:spPr>
          <a:xfrm>
            <a:off x="6508057" y="4986963"/>
            <a:ext cx="1312201" cy="719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直接箭头连接符 180"/>
          <p:cNvCxnSpPr>
            <a:endCxn id="152" idx="0"/>
          </p:cNvCxnSpPr>
          <p:nvPr/>
        </p:nvCxnSpPr>
        <p:spPr>
          <a:xfrm>
            <a:off x="6508057" y="4878078"/>
            <a:ext cx="2341029" cy="83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74610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ctr"/>
            <a:r>
              <a:rPr lang="pt" dirty="0">
                <a:latin typeface="Huawei Sans" panose="020C0503030203020204" pitchFamily="34" charset="0"/>
              </a:rPr>
              <a:t>Solução PCM na Indústria</a:t>
            </a:r>
            <a:endParaRPr lang="en-US" altLang="zh-CN" dirty="0">
              <a:latin typeface="Huawei Sans" panose="020C0503030203020204" pitchFamily="34" charset="0"/>
            </a:endParaRPr>
          </a:p>
        </p:txBody>
      </p:sp>
      <p:sp>
        <p:nvSpPr>
          <p:cNvPr id="5" name="文本占位符 4"/>
          <p:cNvSpPr>
            <a:spLocks noGrp="1"/>
          </p:cNvSpPr>
          <p:nvPr>
            <p:ph type="body" sz="quarter" idx="10"/>
          </p:nvPr>
        </p:nvSpPr>
        <p:spPr/>
        <p:txBody>
          <a:bodyPr>
            <a:noAutofit/>
          </a:bodyPr>
          <a:lstStyle/>
          <a:p>
            <a:r>
              <a:rPr lang="pt" sz="2000" dirty="0">
                <a:latin typeface="Huawei Sans" panose="020C0503030203020204" pitchFamily="34" charset="0"/>
              </a:rPr>
              <a:t>Atualmente, os dispositivos PCM e os dispositivos SDH estão separados na indústria.</a:t>
            </a:r>
            <a:endParaRPr lang="en-US" altLang="zh-CN" sz="2000" dirty="0">
              <a:latin typeface="Huawei Sans" panose="020C0503030203020204" pitchFamily="34" charset="0"/>
            </a:endParaRPr>
          </a:p>
          <a:p>
            <a:r>
              <a:rPr lang="pt" sz="2000" dirty="0">
                <a:latin typeface="Huawei Sans" panose="020C0503030203020204" pitchFamily="34" charset="0"/>
              </a:rPr>
              <a:t>Desvantagens</a:t>
            </a:r>
            <a:endParaRPr lang="en-US" altLang="zh-CN" sz="2000" dirty="0">
              <a:latin typeface="Huawei Sans" panose="020C0503030203020204" pitchFamily="34" charset="0"/>
            </a:endParaRPr>
          </a:p>
          <a:p>
            <a:pPr lvl="1"/>
            <a:r>
              <a:rPr lang="pt" sz="1800" dirty="0">
                <a:latin typeface="Huawei Sans" panose="020C0503030203020204" pitchFamily="34" charset="0"/>
              </a:rPr>
              <a:t>Um grande número de dispositivos ocupa um grande espaço na sala de equipamentos.</a:t>
            </a:r>
          </a:p>
          <a:p>
            <a:pPr lvl="1"/>
            <a:r>
              <a:rPr lang="pt" sz="1800" dirty="0">
                <a:latin typeface="Huawei Sans" panose="020C0503030203020204" pitchFamily="34" charset="0"/>
              </a:rPr>
              <a:t>As conexões de rede são complexas e inconvenientes para manutenção e gerenciamento unificados.</a:t>
            </a:r>
          </a:p>
          <a:p>
            <a:endParaRPr lang="en-US" altLang="zh-CN" sz="2000" dirty="0">
              <a:latin typeface="Huawei Sans" panose="020C0503030203020204" pitchFamily="34" charset="0"/>
            </a:endParaRPr>
          </a:p>
        </p:txBody>
      </p:sp>
      <p:grpSp>
        <p:nvGrpSpPr>
          <p:cNvPr id="595" name="组合 594"/>
          <p:cNvGrpSpPr/>
          <p:nvPr/>
        </p:nvGrpSpPr>
        <p:grpSpPr>
          <a:xfrm>
            <a:off x="2558827" y="3282369"/>
            <a:ext cx="7074345" cy="2838105"/>
            <a:chOff x="1849893" y="3518245"/>
            <a:chExt cx="7074345" cy="2838105"/>
          </a:xfrm>
        </p:grpSpPr>
        <p:grpSp>
          <p:nvGrpSpPr>
            <p:cNvPr id="594" name="组合 593"/>
            <p:cNvGrpSpPr/>
            <p:nvPr/>
          </p:nvGrpSpPr>
          <p:grpSpPr>
            <a:xfrm>
              <a:off x="1849893" y="3518245"/>
              <a:ext cx="7074345" cy="2838105"/>
              <a:chOff x="1849893" y="3518245"/>
              <a:chExt cx="7074345" cy="2838105"/>
            </a:xfrm>
          </p:grpSpPr>
          <p:pic>
            <p:nvPicPr>
              <p:cNvPr id="678" name="图片 677" descr="网络云4.png"/>
              <p:cNvPicPr>
                <a:picLocks noChangeAspect="1"/>
              </p:cNvPicPr>
              <p:nvPr/>
            </p:nvPicPr>
            <p:blipFill>
              <a:blip r:embed="rId3" cstate="print"/>
              <a:stretch>
                <a:fillRect/>
              </a:stretch>
            </p:blipFill>
            <p:spPr>
              <a:xfrm>
                <a:off x="4299690" y="4229110"/>
                <a:ext cx="1874852" cy="1127784"/>
              </a:xfrm>
              <a:prstGeom prst="rect">
                <a:avLst/>
              </a:prstGeom>
            </p:spPr>
          </p:pic>
          <p:pic>
            <p:nvPicPr>
              <p:cNvPr id="597" name="图片 596" descr="PC.png"/>
              <p:cNvPicPr>
                <a:picLocks noChangeAspect="1"/>
              </p:cNvPicPr>
              <p:nvPr/>
            </p:nvPicPr>
            <p:blipFill>
              <a:blip r:embed="rId4" cstate="print"/>
              <a:stretch>
                <a:fillRect/>
              </a:stretch>
            </p:blipFill>
            <p:spPr>
              <a:xfrm>
                <a:off x="8385175" y="5227977"/>
                <a:ext cx="539063" cy="414000"/>
              </a:xfrm>
              <a:prstGeom prst="rect">
                <a:avLst/>
              </a:prstGeom>
              <a:ln>
                <a:solidFill>
                  <a:schemeClr val="accent5"/>
                </a:solidFill>
              </a:ln>
            </p:spPr>
          </p:pic>
          <p:pic>
            <p:nvPicPr>
              <p:cNvPr id="598" name="图片 597" descr="传真机.png"/>
              <p:cNvPicPr>
                <a:picLocks noChangeAspect="1"/>
              </p:cNvPicPr>
              <p:nvPr/>
            </p:nvPicPr>
            <p:blipFill>
              <a:blip r:embed="rId5" cstate="print"/>
              <a:stretch>
                <a:fillRect/>
              </a:stretch>
            </p:blipFill>
            <p:spPr>
              <a:xfrm>
                <a:off x="8544564" y="4396851"/>
                <a:ext cx="379674" cy="439200"/>
              </a:xfrm>
              <a:prstGeom prst="rect">
                <a:avLst/>
              </a:prstGeom>
              <a:ln>
                <a:solidFill>
                  <a:schemeClr val="accent5"/>
                </a:solidFill>
              </a:ln>
            </p:spPr>
          </p:pic>
          <p:pic>
            <p:nvPicPr>
              <p:cNvPr id="599" name="图片 598" descr="电话.png"/>
              <p:cNvPicPr>
                <a:picLocks noChangeAspect="1"/>
              </p:cNvPicPr>
              <p:nvPr/>
            </p:nvPicPr>
            <p:blipFill>
              <a:blip r:embed="rId6" cstate="print"/>
              <a:stretch>
                <a:fillRect/>
              </a:stretch>
            </p:blipFill>
            <p:spPr>
              <a:xfrm>
                <a:off x="8440696" y="3518245"/>
                <a:ext cx="483542" cy="439200"/>
              </a:xfrm>
              <a:prstGeom prst="rect">
                <a:avLst/>
              </a:prstGeom>
              <a:ln>
                <a:solidFill>
                  <a:schemeClr val="accent5"/>
                </a:solidFill>
              </a:ln>
            </p:spPr>
          </p:pic>
          <p:pic>
            <p:nvPicPr>
              <p:cNvPr id="600" name="图片 599" descr="通用交换机.png"/>
              <p:cNvPicPr>
                <a:picLocks noChangeAspect="1"/>
              </p:cNvPicPr>
              <p:nvPr/>
            </p:nvPicPr>
            <p:blipFill>
              <a:blip r:embed="rId7" cstate="print"/>
              <a:stretch>
                <a:fillRect/>
              </a:stretch>
            </p:blipFill>
            <p:spPr>
              <a:xfrm>
                <a:off x="8384238" y="5900739"/>
                <a:ext cx="540000" cy="441818"/>
              </a:xfrm>
              <a:prstGeom prst="rect">
                <a:avLst/>
              </a:prstGeom>
              <a:noFill/>
            </p:spPr>
          </p:pic>
          <p:grpSp>
            <p:nvGrpSpPr>
              <p:cNvPr id="601" name="Group 4"/>
              <p:cNvGrpSpPr>
                <a:grpSpLocks noChangeAspect="1"/>
              </p:cNvGrpSpPr>
              <p:nvPr/>
            </p:nvGrpSpPr>
            <p:grpSpPr bwMode="auto">
              <a:xfrm>
                <a:off x="4145194" y="4429415"/>
                <a:ext cx="531491" cy="729837"/>
                <a:chOff x="2604" y="1781"/>
                <a:chExt cx="552" cy="758"/>
              </a:xfrm>
            </p:grpSpPr>
            <p:sp>
              <p:nvSpPr>
                <p:cNvPr id="602"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3"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4"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5"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6"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7"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8"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09"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0"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1"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2"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3"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4"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5"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6"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7"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8"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19"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0"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1"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2"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3"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4"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5"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6"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7"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8"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29"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0"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1"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2"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3"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4"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5"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36"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638" name="Group 4"/>
              <p:cNvGrpSpPr>
                <a:grpSpLocks noChangeAspect="1"/>
              </p:cNvGrpSpPr>
              <p:nvPr/>
            </p:nvGrpSpPr>
            <p:grpSpPr bwMode="auto">
              <a:xfrm>
                <a:off x="5986306" y="4457337"/>
                <a:ext cx="531491" cy="729837"/>
                <a:chOff x="2604" y="1781"/>
                <a:chExt cx="552" cy="758"/>
              </a:xfrm>
            </p:grpSpPr>
            <p:sp>
              <p:nvSpPr>
                <p:cNvPr id="639"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0"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1"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2"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3"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4"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5"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6"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7"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8"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49"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0"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1"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2"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3"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4"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5"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6"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7"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8"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59"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0"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1"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2"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3"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4"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5"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6"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7"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8"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69"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0"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1"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2"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73"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pic>
            <p:nvPicPr>
              <p:cNvPr id="674" name="图片 673" descr="PC.png"/>
              <p:cNvPicPr>
                <a:picLocks noChangeAspect="1"/>
              </p:cNvPicPr>
              <p:nvPr/>
            </p:nvPicPr>
            <p:blipFill>
              <a:blip r:embed="rId4" cstate="print"/>
              <a:stretch>
                <a:fillRect/>
              </a:stretch>
            </p:blipFill>
            <p:spPr>
              <a:xfrm>
                <a:off x="1849893" y="5267170"/>
                <a:ext cx="539063" cy="414000"/>
              </a:xfrm>
              <a:prstGeom prst="rect">
                <a:avLst/>
              </a:prstGeom>
              <a:ln>
                <a:solidFill>
                  <a:schemeClr val="accent5"/>
                </a:solidFill>
              </a:ln>
            </p:spPr>
          </p:pic>
          <p:pic>
            <p:nvPicPr>
              <p:cNvPr id="675" name="图片 674" descr="传真机.png"/>
              <p:cNvPicPr>
                <a:picLocks noChangeAspect="1"/>
              </p:cNvPicPr>
              <p:nvPr/>
            </p:nvPicPr>
            <p:blipFill>
              <a:blip r:embed="rId5" cstate="print"/>
              <a:stretch>
                <a:fillRect/>
              </a:stretch>
            </p:blipFill>
            <p:spPr>
              <a:xfrm>
                <a:off x="1849893" y="4436044"/>
                <a:ext cx="379674" cy="439200"/>
              </a:xfrm>
              <a:prstGeom prst="rect">
                <a:avLst/>
              </a:prstGeom>
              <a:ln>
                <a:solidFill>
                  <a:schemeClr val="accent5"/>
                </a:solidFill>
              </a:ln>
            </p:spPr>
          </p:pic>
          <p:pic>
            <p:nvPicPr>
              <p:cNvPr id="676" name="图片 675" descr="电话.png"/>
              <p:cNvPicPr>
                <a:picLocks noChangeAspect="1"/>
              </p:cNvPicPr>
              <p:nvPr/>
            </p:nvPicPr>
            <p:blipFill>
              <a:blip r:embed="rId6" cstate="print"/>
              <a:stretch>
                <a:fillRect/>
              </a:stretch>
            </p:blipFill>
            <p:spPr>
              <a:xfrm>
                <a:off x="1849893" y="3557439"/>
                <a:ext cx="483542" cy="439200"/>
              </a:xfrm>
              <a:prstGeom prst="rect">
                <a:avLst/>
              </a:prstGeom>
              <a:ln>
                <a:solidFill>
                  <a:schemeClr val="accent5"/>
                </a:solidFill>
              </a:ln>
            </p:spPr>
          </p:pic>
          <p:pic>
            <p:nvPicPr>
              <p:cNvPr id="677" name="图片 676" descr="通用交换机.png"/>
              <p:cNvPicPr>
                <a:picLocks noChangeAspect="1"/>
              </p:cNvPicPr>
              <p:nvPr/>
            </p:nvPicPr>
            <p:blipFill>
              <a:blip r:embed="rId7" cstate="print"/>
              <a:stretch>
                <a:fillRect/>
              </a:stretch>
            </p:blipFill>
            <p:spPr>
              <a:xfrm>
                <a:off x="1849893" y="5914532"/>
                <a:ext cx="540000" cy="441818"/>
              </a:xfrm>
              <a:prstGeom prst="rect">
                <a:avLst/>
              </a:prstGeom>
              <a:noFill/>
            </p:spPr>
          </p:pic>
          <p:pic>
            <p:nvPicPr>
              <p:cNvPr id="696" name="图片 695" descr="DSLAM-蓝.png"/>
              <p:cNvPicPr>
                <a:picLocks noChangeAspect="1"/>
              </p:cNvPicPr>
              <p:nvPr/>
            </p:nvPicPr>
            <p:blipFill>
              <a:blip r:embed="rId8" cstate="print"/>
              <a:stretch>
                <a:fillRect/>
              </a:stretch>
            </p:blipFill>
            <p:spPr>
              <a:xfrm>
                <a:off x="6800372" y="4584487"/>
                <a:ext cx="541201" cy="442800"/>
              </a:xfrm>
              <a:prstGeom prst="rect">
                <a:avLst/>
              </a:prstGeom>
            </p:spPr>
          </p:pic>
          <p:cxnSp>
            <p:nvCxnSpPr>
              <p:cNvPr id="577" name="直接连接符 576"/>
              <p:cNvCxnSpPr>
                <a:stCxn id="696" idx="3"/>
                <a:endCxn id="599" idx="1"/>
              </p:cNvCxnSpPr>
              <p:nvPr/>
            </p:nvCxnSpPr>
            <p:spPr>
              <a:xfrm flipV="1">
                <a:off x="7341573" y="3737845"/>
                <a:ext cx="1099123" cy="1068042"/>
              </a:xfrm>
              <a:prstGeom prst="line">
                <a:avLst/>
              </a:prstGeom>
            </p:spPr>
            <p:style>
              <a:lnRef idx="1">
                <a:schemeClr val="dk1"/>
              </a:lnRef>
              <a:fillRef idx="0">
                <a:schemeClr val="dk1"/>
              </a:fillRef>
              <a:effectRef idx="0">
                <a:schemeClr val="dk1"/>
              </a:effectRef>
              <a:fontRef idx="minor">
                <a:schemeClr val="tx1"/>
              </a:fontRef>
            </p:style>
          </p:cxnSp>
          <p:cxnSp>
            <p:nvCxnSpPr>
              <p:cNvPr id="699" name="直接连接符 698"/>
              <p:cNvCxnSpPr>
                <a:stCxn id="696" idx="3"/>
                <a:endCxn id="598" idx="1"/>
              </p:cNvCxnSpPr>
              <p:nvPr/>
            </p:nvCxnSpPr>
            <p:spPr>
              <a:xfrm flipV="1">
                <a:off x="7341573" y="4616451"/>
                <a:ext cx="1202991" cy="189436"/>
              </a:xfrm>
              <a:prstGeom prst="line">
                <a:avLst/>
              </a:prstGeom>
            </p:spPr>
            <p:style>
              <a:lnRef idx="1">
                <a:schemeClr val="dk1"/>
              </a:lnRef>
              <a:fillRef idx="0">
                <a:schemeClr val="dk1"/>
              </a:fillRef>
              <a:effectRef idx="0">
                <a:schemeClr val="dk1"/>
              </a:effectRef>
              <a:fontRef idx="minor">
                <a:schemeClr val="tx1"/>
              </a:fontRef>
            </p:style>
          </p:cxnSp>
          <p:cxnSp>
            <p:nvCxnSpPr>
              <p:cNvPr id="703" name="直接连接符 702"/>
              <p:cNvCxnSpPr>
                <a:stCxn id="696" idx="3"/>
                <a:endCxn id="597" idx="1"/>
              </p:cNvCxnSpPr>
              <p:nvPr/>
            </p:nvCxnSpPr>
            <p:spPr>
              <a:xfrm>
                <a:off x="7341573" y="4805887"/>
                <a:ext cx="1043602" cy="629090"/>
              </a:xfrm>
              <a:prstGeom prst="line">
                <a:avLst/>
              </a:prstGeom>
            </p:spPr>
            <p:style>
              <a:lnRef idx="1">
                <a:schemeClr val="dk1"/>
              </a:lnRef>
              <a:fillRef idx="0">
                <a:schemeClr val="dk1"/>
              </a:fillRef>
              <a:effectRef idx="0">
                <a:schemeClr val="dk1"/>
              </a:effectRef>
              <a:fontRef idx="minor">
                <a:schemeClr val="tx1"/>
              </a:fontRef>
            </p:style>
          </p:cxnSp>
          <p:cxnSp>
            <p:nvCxnSpPr>
              <p:cNvPr id="706" name="直接连接符 705"/>
              <p:cNvCxnSpPr>
                <a:endCxn id="600" idx="1"/>
              </p:cNvCxnSpPr>
              <p:nvPr/>
            </p:nvCxnSpPr>
            <p:spPr>
              <a:xfrm>
                <a:off x="7337722" y="4818470"/>
                <a:ext cx="1046516" cy="1303178"/>
              </a:xfrm>
              <a:prstGeom prst="line">
                <a:avLst/>
              </a:prstGeom>
            </p:spPr>
            <p:style>
              <a:lnRef idx="1">
                <a:schemeClr val="dk1"/>
              </a:lnRef>
              <a:fillRef idx="0">
                <a:schemeClr val="dk1"/>
              </a:fillRef>
              <a:effectRef idx="0">
                <a:schemeClr val="dk1"/>
              </a:effectRef>
              <a:fontRef idx="minor">
                <a:schemeClr val="tx1"/>
              </a:fontRef>
            </p:style>
          </p:cxnSp>
          <p:pic>
            <p:nvPicPr>
              <p:cNvPr id="708" name="图片 707" descr="DSLAM-蓝.png"/>
              <p:cNvPicPr>
                <a:picLocks noChangeAspect="1"/>
              </p:cNvPicPr>
              <p:nvPr/>
            </p:nvPicPr>
            <p:blipFill>
              <a:blip r:embed="rId8" cstate="print"/>
              <a:stretch>
                <a:fillRect/>
              </a:stretch>
            </p:blipFill>
            <p:spPr>
              <a:xfrm flipH="1">
                <a:off x="3335710" y="4534557"/>
                <a:ext cx="541201" cy="442800"/>
              </a:xfrm>
              <a:prstGeom prst="rect">
                <a:avLst/>
              </a:prstGeom>
            </p:spPr>
          </p:pic>
          <p:cxnSp>
            <p:nvCxnSpPr>
              <p:cNvPr id="585" name="直接连接符 584"/>
              <p:cNvCxnSpPr>
                <a:endCxn id="696" idx="1"/>
              </p:cNvCxnSpPr>
              <p:nvPr/>
            </p:nvCxnSpPr>
            <p:spPr>
              <a:xfrm flipV="1">
                <a:off x="6496614" y="4805887"/>
                <a:ext cx="303758" cy="0"/>
              </a:xfrm>
              <a:prstGeom prst="line">
                <a:avLst/>
              </a:prstGeom>
            </p:spPr>
            <p:style>
              <a:lnRef idx="1">
                <a:schemeClr val="dk1"/>
              </a:lnRef>
              <a:fillRef idx="0">
                <a:schemeClr val="dk1"/>
              </a:fillRef>
              <a:effectRef idx="0">
                <a:schemeClr val="dk1"/>
              </a:effectRef>
              <a:fontRef idx="minor">
                <a:schemeClr val="tx1"/>
              </a:fontRef>
            </p:style>
          </p:cxnSp>
          <p:cxnSp>
            <p:nvCxnSpPr>
              <p:cNvPr id="711" name="直接连接符 710"/>
              <p:cNvCxnSpPr/>
              <p:nvPr/>
            </p:nvCxnSpPr>
            <p:spPr>
              <a:xfrm flipV="1">
                <a:off x="3876098" y="4755819"/>
                <a:ext cx="303758" cy="0"/>
              </a:xfrm>
              <a:prstGeom prst="line">
                <a:avLst/>
              </a:prstGeom>
            </p:spPr>
            <p:style>
              <a:lnRef idx="1">
                <a:schemeClr val="dk1"/>
              </a:lnRef>
              <a:fillRef idx="0">
                <a:schemeClr val="dk1"/>
              </a:fillRef>
              <a:effectRef idx="0">
                <a:schemeClr val="dk1"/>
              </a:effectRef>
              <a:fontRef idx="minor">
                <a:schemeClr val="tx1"/>
              </a:fontRef>
            </p:style>
          </p:cxnSp>
          <p:cxnSp>
            <p:nvCxnSpPr>
              <p:cNvPr id="712" name="直接连接符 711"/>
              <p:cNvCxnSpPr>
                <a:stCxn id="675" idx="3"/>
                <a:endCxn id="708" idx="3"/>
              </p:cNvCxnSpPr>
              <p:nvPr/>
            </p:nvCxnSpPr>
            <p:spPr>
              <a:xfrm>
                <a:off x="2229567" y="4655644"/>
                <a:ext cx="1106143" cy="100313"/>
              </a:xfrm>
              <a:prstGeom prst="line">
                <a:avLst/>
              </a:prstGeom>
            </p:spPr>
            <p:style>
              <a:lnRef idx="1">
                <a:schemeClr val="dk1"/>
              </a:lnRef>
              <a:fillRef idx="0">
                <a:schemeClr val="dk1"/>
              </a:fillRef>
              <a:effectRef idx="0">
                <a:schemeClr val="dk1"/>
              </a:effectRef>
              <a:fontRef idx="minor">
                <a:schemeClr val="tx1"/>
              </a:fontRef>
            </p:style>
          </p:cxnSp>
          <p:cxnSp>
            <p:nvCxnSpPr>
              <p:cNvPr id="714" name="直接连接符 713"/>
              <p:cNvCxnSpPr>
                <a:endCxn id="708" idx="3"/>
              </p:cNvCxnSpPr>
              <p:nvPr/>
            </p:nvCxnSpPr>
            <p:spPr>
              <a:xfrm>
                <a:off x="2347481" y="3839162"/>
                <a:ext cx="988229" cy="916795"/>
              </a:xfrm>
              <a:prstGeom prst="line">
                <a:avLst/>
              </a:prstGeom>
            </p:spPr>
            <p:style>
              <a:lnRef idx="1">
                <a:schemeClr val="dk1"/>
              </a:lnRef>
              <a:fillRef idx="0">
                <a:schemeClr val="dk1"/>
              </a:fillRef>
              <a:effectRef idx="0">
                <a:schemeClr val="dk1"/>
              </a:effectRef>
              <a:fontRef idx="minor">
                <a:schemeClr val="tx1"/>
              </a:fontRef>
            </p:style>
          </p:cxnSp>
          <p:cxnSp>
            <p:nvCxnSpPr>
              <p:cNvPr id="717" name="直接连接符 716"/>
              <p:cNvCxnSpPr>
                <a:stCxn id="674" idx="3"/>
                <a:endCxn id="708" idx="3"/>
              </p:cNvCxnSpPr>
              <p:nvPr/>
            </p:nvCxnSpPr>
            <p:spPr>
              <a:xfrm flipV="1">
                <a:off x="2388956" y="4755957"/>
                <a:ext cx="946754" cy="718213"/>
              </a:xfrm>
              <a:prstGeom prst="line">
                <a:avLst/>
              </a:prstGeom>
            </p:spPr>
            <p:style>
              <a:lnRef idx="1">
                <a:schemeClr val="dk1"/>
              </a:lnRef>
              <a:fillRef idx="0">
                <a:schemeClr val="dk1"/>
              </a:fillRef>
              <a:effectRef idx="0">
                <a:schemeClr val="dk1"/>
              </a:effectRef>
              <a:fontRef idx="minor">
                <a:schemeClr val="tx1"/>
              </a:fontRef>
            </p:style>
          </p:cxnSp>
          <p:cxnSp>
            <p:nvCxnSpPr>
              <p:cNvPr id="720" name="直接连接符 719"/>
              <p:cNvCxnSpPr>
                <a:stCxn id="677" idx="3"/>
                <a:endCxn id="708" idx="3"/>
              </p:cNvCxnSpPr>
              <p:nvPr/>
            </p:nvCxnSpPr>
            <p:spPr>
              <a:xfrm flipV="1">
                <a:off x="2389893" y="4755957"/>
                <a:ext cx="945817" cy="1379484"/>
              </a:xfrm>
              <a:prstGeom prst="line">
                <a:avLst/>
              </a:prstGeom>
            </p:spPr>
            <p:style>
              <a:lnRef idx="1">
                <a:schemeClr val="dk1"/>
              </a:lnRef>
              <a:fillRef idx="0">
                <a:schemeClr val="dk1"/>
              </a:fillRef>
              <a:effectRef idx="0">
                <a:schemeClr val="dk1"/>
              </a:effectRef>
              <a:fontRef idx="minor">
                <a:schemeClr val="tx1"/>
              </a:fontRef>
            </p:style>
          </p:cxnSp>
          <p:sp>
            <p:nvSpPr>
              <p:cNvPr id="593" name="文本框 592"/>
              <p:cNvSpPr txBox="1"/>
              <p:nvPr/>
            </p:nvSpPr>
            <p:spPr>
              <a:xfrm>
                <a:off x="4739813" y="4584487"/>
                <a:ext cx="1006015" cy="338554"/>
              </a:xfrm>
              <a:prstGeom prst="rect">
                <a:avLst/>
              </a:prstGeom>
              <a:noFill/>
            </p:spPr>
            <p:txBody>
              <a:bodyPr wrap="square" rtlCol="0">
                <a:noAutofit/>
              </a:bodyPr>
              <a:lstStyle/>
              <a:p>
                <a:pPr algn="ctr" fontAlgn="ctr"/>
                <a:r>
                  <a:rPr lang="pt" sz="1600" dirty="0">
                    <a:latin typeface="Huawei Sans" panose="020C0503030203020204" pitchFamily="34" charset="0"/>
                  </a:rPr>
                  <a:t>Rede SDH</a:t>
                </a:r>
                <a:endParaRPr lang="en-US" altLang="zh-CN" sz="1600" dirty="0">
                  <a:latin typeface="Huawei Sans" panose="020C0503030203020204" pitchFamily="34" charset="0"/>
                </a:endParaRPr>
              </a:p>
            </p:txBody>
          </p:sp>
          <p:sp>
            <p:nvSpPr>
              <p:cNvPr id="724" name="文本框 723"/>
              <p:cNvSpPr txBox="1"/>
              <p:nvPr/>
            </p:nvSpPr>
            <p:spPr>
              <a:xfrm>
                <a:off x="6541321" y="5027560"/>
                <a:ext cx="1151273" cy="307777"/>
              </a:xfrm>
              <a:prstGeom prst="rect">
                <a:avLst/>
              </a:prstGeom>
              <a:noFill/>
            </p:spPr>
            <p:txBody>
              <a:bodyPr wrap="square" rtlCol="0">
                <a:noAutofit/>
              </a:bodyPr>
              <a:lstStyle/>
              <a:p>
                <a:pPr algn="ctr" fontAlgn="ctr"/>
                <a:r>
                  <a:rPr lang="pt" sz="1200" dirty="0">
                    <a:latin typeface="Huawei Sans" panose="020C0503030203020204" pitchFamily="34" charset="0"/>
                  </a:rPr>
                  <a:t>Dispositivo PCM</a:t>
                </a:r>
                <a:endParaRPr lang="en-US" altLang="zh-CN" sz="1200" dirty="0">
                  <a:latin typeface="Huawei Sans" panose="020C0503030203020204" pitchFamily="34" charset="0"/>
                </a:endParaRPr>
              </a:p>
            </p:txBody>
          </p:sp>
          <p:sp>
            <p:nvSpPr>
              <p:cNvPr id="725" name="文本框 724"/>
              <p:cNvSpPr txBox="1"/>
              <p:nvPr/>
            </p:nvSpPr>
            <p:spPr>
              <a:xfrm>
                <a:off x="3024471" y="4996697"/>
                <a:ext cx="1151273" cy="307777"/>
              </a:xfrm>
              <a:prstGeom prst="rect">
                <a:avLst/>
              </a:prstGeom>
              <a:noFill/>
            </p:spPr>
            <p:txBody>
              <a:bodyPr wrap="square" rtlCol="0">
                <a:noAutofit/>
              </a:bodyPr>
              <a:lstStyle/>
              <a:p>
                <a:pPr algn="ctr" fontAlgn="ctr"/>
                <a:r>
                  <a:rPr lang="pt" sz="1200" dirty="0">
                    <a:latin typeface="Huawei Sans" panose="020C0503030203020204" pitchFamily="34" charset="0"/>
                  </a:rPr>
                  <a:t>Dispositivo PCM</a:t>
                </a:r>
                <a:endParaRPr lang="en-US" altLang="zh-CN" sz="1200" dirty="0">
                  <a:latin typeface="Huawei Sans" panose="020C0503030203020204" pitchFamily="34" charset="0"/>
                </a:endParaRPr>
              </a:p>
            </p:txBody>
          </p:sp>
          <p:sp>
            <p:nvSpPr>
              <p:cNvPr id="726" name="文本框 725"/>
              <p:cNvSpPr txBox="1"/>
              <p:nvPr/>
            </p:nvSpPr>
            <p:spPr>
              <a:xfrm>
                <a:off x="5696153" y="5210449"/>
                <a:ext cx="1151273" cy="307777"/>
              </a:xfrm>
              <a:prstGeom prst="rect">
                <a:avLst/>
              </a:prstGeom>
              <a:noFill/>
            </p:spPr>
            <p:txBody>
              <a:bodyPr wrap="square" rtlCol="0">
                <a:noAutofit/>
              </a:bodyPr>
              <a:lstStyle/>
              <a:p>
                <a:pPr algn="ctr" fontAlgn="ctr"/>
                <a:r>
                  <a:rPr lang="pt" sz="1200" dirty="0">
                    <a:latin typeface="Huawei Sans" panose="020C0503030203020204" pitchFamily="34" charset="0"/>
                  </a:rPr>
                  <a:t>Dispositivo SDH</a:t>
                </a:r>
                <a:endParaRPr lang="en-US" altLang="zh-CN" sz="1200" dirty="0">
                  <a:latin typeface="Huawei Sans" panose="020C0503030203020204" pitchFamily="34" charset="0"/>
                </a:endParaRPr>
              </a:p>
            </p:txBody>
          </p:sp>
        </p:grpSp>
        <p:sp>
          <p:nvSpPr>
            <p:cNvPr id="729" name="文本框 728"/>
            <p:cNvSpPr txBox="1"/>
            <p:nvPr/>
          </p:nvSpPr>
          <p:spPr>
            <a:xfrm>
              <a:off x="3794863" y="5212374"/>
              <a:ext cx="1151273" cy="307777"/>
            </a:xfrm>
            <a:prstGeom prst="rect">
              <a:avLst/>
            </a:prstGeom>
            <a:noFill/>
          </p:spPr>
          <p:txBody>
            <a:bodyPr wrap="square" rtlCol="0">
              <a:noAutofit/>
            </a:bodyPr>
            <a:lstStyle/>
            <a:p>
              <a:pPr algn="ctr" fontAlgn="ctr"/>
              <a:r>
                <a:rPr lang="pt" sz="1200" dirty="0">
                  <a:latin typeface="Huawei Sans" panose="020C0503030203020204" pitchFamily="34" charset="0"/>
                </a:rPr>
                <a:t>Dispositivo SDH</a:t>
              </a:r>
              <a:endParaRPr lang="en-US" altLang="zh-CN" sz="1200" dirty="0">
                <a:latin typeface="Huawei Sans" panose="020C0503030203020204" pitchFamily="34" charset="0"/>
              </a:endParaRPr>
            </a:p>
          </p:txBody>
        </p:sp>
      </p:grpSp>
    </p:spTree>
    <p:extLst>
      <p:ext uri="{BB962C8B-B14F-4D97-AF65-F5344CB8AC3E}">
        <p14:creationId xmlns:p14="http://schemas.microsoft.com/office/powerpoint/2010/main" val="9604490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ctr"/>
            <a:r>
              <a:rPr lang="pt" dirty="0">
                <a:latin typeface="Huawei Sans" panose="020C0503030203020204" pitchFamily="34" charset="0"/>
              </a:rPr>
              <a:t>Solução PCM integrada da Huawei</a:t>
            </a:r>
            <a:endParaRPr lang="en-US" altLang="zh-CN" dirty="0">
              <a:latin typeface="Huawei Sans" panose="020C0503030203020204" pitchFamily="34" charset="0"/>
            </a:endParaRPr>
          </a:p>
        </p:txBody>
      </p:sp>
      <p:sp>
        <p:nvSpPr>
          <p:cNvPr id="7" name="文本占位符 6"/>
          <p:cNvSpPr>
            <a:spLocks noGrp="1"/>
          </p:cNvSpPr>
          <p:nvPr>
            <p:ph type="body" sz="quarter" idx="10"/>
          </p:nvPr>
        </p:nvSpPr>
        <p:spPr>
          <a:xfrm>
            <a:off x="455612" y="1014414"/>
            <a:ext cx="11293476" cy="4875042"/>
          </a:xfrm>
        </p:spPr>
        <p:txBody>
          <a:bodyPr>
            <a:noAutofit/>
          </a:bodyPr>
          <a:lstStyle/>
          <a:p>
            <a:r>
              <a:rPr lang="pt" dirty="0">
                <a:latin typeface="Huawei Sans" panose="020C0503030203020204" pitchFamily="34" charset="0"/>
              </a:rPr>
              <a:t>A tecnologia PCM integrada da Huawei integra dispositivos MSTP e PCM, satisfazendo os requisitos de acesso multisserviço das comunicações empresariais.</a:t>
            </a:r>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endParaRPr lang="en-US" altLang="zh-CN" dirty="0">
              <a:latin typeface="Huawei Sans" panose="020C0503030203020204" pitchFamily="34" charset="0"/>
            </a:endParaRPr>
          </a:p>
          <a:p>
            <a:r>
              <a:rPr lang="pt" dirty="0">
                <a:latin typeface="Huawei Sans" panose="020C0503030203020204" pitchFamily="34" charset="0"/>
              </a:rPr>
              <a:t>Vantagens</a:t>
            </a:r>
            <a:endParaRPr lang="en-US" altLang="zh-CN" dirty="0">
              <a:latin typeface="Huawei Sans" panose="020C0503030203020204" pitchFamily="34" charset="0"/>
            </a:endParaRPr>
          </a:p>
          <a:p>
            <a:pPr lvl="1"/>
            <a:r>
              <a:rPr lang="pt" dirty="0">
                <a:latin typeface="Huawei Sans" panose="020C0503030203020204" pitchFamily="34" charset="0"/>
              </a:rPr>
              <a:t>Menor espaço necessário e custos de investimento reduzidos</a:t>
            </a:r>
            <a:endParaRPr lang="en-US" altLang="zh-CN" dirty="0">
              <a:latin typeface="Huawei Sans" panose="020C0503030203020204" pitchFamily="34" charset="0"/>
            </a:endParaRPr>
          </a:p>
          <a:p>
            <a:pPr lvl="1"/>
            <a:r>
              <a:rPr lang="pt" dirty="0">
                <a:latin typeface="Huawei Sans" panose="020C0503030203020204" pitchFamily="34" charset="0"/>
              </a:rPr>
              <a:t>Alta confiabilidade e operação e manutenção simples</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grpSp>
        <p:nvGrpSpPr>
          <p:cNvPr id="3" name="组合 2"/>
          <p:cNvGrpSpPr/>
          <p:nvPr/>
        </p:nvGrpSpPr>
        <p:grpSpPr>
          <a:xfrm>
            <a:off x="3376209" y="2059969"/>
            <a:ext cx="5439581" cy="2902802"/>
            <a:chOff x="3568032" y="2059969"/>
            <a:chExt cx="5439581" cy="2902802"/>
          </a:xfrm>
        </p:grpSpPr>
        <p:pic>
          <p:nvPicPr>
            <p:cNvPr id="784" name="图片 783" descr="网络云4.png"/>
            <p:cNvPicPr>
              <a:picLocks noChangeAspect="1"/>
            </p:cNvPicPr>
            <p:nvPr/>
          </p:nvPicPr>
          <p:blipFill>
            <a:blip r:embed="rId3" cstate="print"/>
            <a:stretch>
              <a:fillRect/>
            </a:stretch>
          </p:blipFill>
          <p:spPr>
            <a:xfrm>
              <a:off x="5200301" y="2770834"/>
              <a:ext cx="1874852" cy="1127784"/>
            </a:xfrm>
            <a:prstGeom prst="rect">
              <a:avLst/>
            </a:prstGeom>
          </p:spPr>
        </p:pic>
        <p:pic>
          <p:nvPicPr>
            <p:cNvPr id="785" name="图片 784" descr="PC.png"/>
            <p:cNvPicPr>
              <a:picLocks noChangeAspect="1"/>
            </p:cNvPicPr>
            <p:nvPr/>
          </p:nvPicPr>
          <p:blipFill>
            <a:blip r:embed="rId4" cstate="print"/>
            <a:stretch>
              <a:fillRect/>
            </a:stretch>
          </p:blipFill>
          <p:spPr>
            <a:xfrm>
              <a:off x="8468550" y="3769701"/>
              <a:ext cx="539063" cy="414000"/>
            </a:xfrm>
            <a:prstGeom prst="rect">
              <a:avLst/>
            </a:prstGeom>
            <a:ln>
              <a:solidFill>
                <a:schemeClr val="accent5"/>
              </a:solidFill>
            </a:ln>
          </p:spPr>
        </p:pic>
        <p:pic>
          <p:nvPicPr>
            <p:cNvPr id="786" name="图片 785" descr="传真机.png"/>
            <p:cNvPicPr>
              <a:picLocks noChangeAspect="1"/>
            </p:cNvPicPr>
            <p:nvPr/>
          </p:nvPicPr>
          <p:blipFill>
            <a:blip r:embed="rId5" cstate="print"/>
            <a:stretch>
              <a:fillRect/>
            </a:stretch>
          </p:blipFill>
          <p:spPr>
            <a:xfrm>
              <a:off x="8627939" y="2938575"/>
              <a:ext cx="379674" cy="439200"/>
            </a:xfrm>
            <a:prstGeom prst="rect">
              <a:avLst/>
            </a:prstGeom>
            <a:ln>
              <a:solidFill>
                <a:schemeClr val="accent5"/>
              </a:solidFill>
            </a:ln>
          </p:spPr>
        </p:pic>
        <p:pic>
          <p:nvPicPr>
            <p:cNvPr id="787" name="图片 786" descr="电话.png"/>
            <p:cNvPicPr>
              <a:picLocks noChangeAspect="1"/>
            </p:cNvPicPr>
            <p:nvPr/>
          </p:nvPicPr>
          <p:blipFill>
            <a:blip r:embed="rId6" cstate="print"/>
            <a:stretch>
              <a:fillRect/>
            </a:stretch>
          </p:blipFill>
          <p:spPr>
            <a:xfrm>
              <a:off x="8524071" y="2059969"/>
              <a:ext cx="483542" cy="439200"/>
            </a:xfrm>
            <a:prstGeom prst="rect">
              <a:avLst/>
            </a:prstGeom>
            <a:ln>
              <a:solidFill>
                <a:schemeClr val="accent5"/>
              </a:solidFill>
            </a:ln>
          </p:spPr>
        </p:pic>
        <p:pic>
          <p:nvPicPr>
            <p:cNvPr id="788" name="图片 787" descr="通用交换机.png"/>
            <p:cNvPicPr>
              <a:picLocks noChangeAspect="1"/>
            </p:cNvPicPr>
            <p:nvPr/>
          </p:nvPicPr>
          <p:blipFill>
            <a:blip r:embed="rId7" cstate="print"/>
            <a:stretch>
              <a:fillRect/>
            </a:stretch>
          </p:blipFill>
          <p:spPr>
            <a:xfrm>
              <a:off x="8467613" y="4442463"/>
              <a:ext cx="540000" cy="441818"/>
            </a:xfrm>
            <a:prstGeom prst="rect">
              <a:avLst/>
            </a:prstGeom>
            <a:noFill/>
          </p:spPr>
        </p:pic>
        <p:grpSp>
          <p:nvGrpSpPr>
            <p:cNvPr id="789" name="Group 4"/>
            <p:cNvGrpSpPr>
              <a:grpSpLocks noChangeAspect="1"/>
            </p:cNvGrpSpPr>
            <p:nvPr/>
          </p:nvGrpSpPr>
          <p:grpSpPr bwMode="auto">
            <a:xfrm>
              <a:off x="5045805" y="2971139"/>
              <a:ext cx="531491" cy="729837"/>
              <a:chOff x="2604" y="1781"/>
              <a:chExt cx="552" cy="758"/>
            </a:xfrm>
          </p:grpSpPr>
          <p:sp>
            <p:nvSpPr>
              <p:cNvPr id="846"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7"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8"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9"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0"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1"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2"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3"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4"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5"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6"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7"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8"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9"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0"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1"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2"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3"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4"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5"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6"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7"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8"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9"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0"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1"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2"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3"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4"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5"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6"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7"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8"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9"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80"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790" name="Group 4"/>
            <p:cNvGrpSpPr>
              <a:grpSpLocks noChangeAspect="1"/>
            </p:cNvGrpSpPr>
            <p:nvPr/>
          </p:nvGrpSpPr>
          <p:grpSpPr bwMode="auto">
            <a:xfrm>
              <a:off x="6886917" y="2999061"/>
              <a:ext cx="531491" cy="729837"/>
              <a:chOff x="2604" y="1781"/>
              <a:chExt cx="552" cy="758"/>
            </a:xfrm>
          </p:grpSpPr>
          <p:sp>
            <p:nvSpPr>
              <p:cNvPr id="811"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2"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3"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4"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5"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6"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7"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8"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9"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0"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1"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2"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3"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4"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5"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6"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7"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8"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9"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0"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1"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2"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3"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4"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5"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6"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7"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8"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9"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0"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1"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2"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3"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4"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5"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pic>
          <p:nvPicPr>
            <p:cNvPr id="791" name="图片 790" descr="PC.png"/>
            <p:cNvPicPr>
              <a:picLocks noChangeAspect="1"/>
            </p:cNvPicPr>
            <p:nvPr/>
          </p:nvPicPr>
          <p:blipFill>
            <a:blip r:embed="rId4" cstate="print"/>
            <a:stretch>
              <a:fillRect/>
            </a:stretch>
          </p:blipFill>
          <p:spPr>
            <a:xfrm>
              <a:off x="3568032" y="3848191"/>
              <a:ext cx="539063" cy="414000"/>
            </a:xfrm>
            <a:prstGeom prst="rect">
              <a:avLst/>
            </a:prstGeom>
            <a:ln>
              <a:solidFill>
                <a:schemeClr val="accent5"/>
              </a:solidFill>
            </a:ln>
          </p:spPr>
        </p:pic>
        <p:pic>
          <p:nvPicPr>
            <p:cNvPr id="792" name="图片 791" descr="传真机.png"/>
            <p:cNvPicPr>
              <a:picLocks noChangeAspect="1"/>
            </p:cNvPicPr>
            <p:nvPr/>
          </p:nvPicPr>
          <p:blipFill>
            <a:blip r:embed="rId5" cstate="print"/>
            <a:stretch>
              <a:fillRect/>
            </a:stretch>
          </p:blipFill>
          <p:spPr>
            <a:xfrm>
              <a:off x="3568032" y="3017065"/>
              <a:ext cx="379674" cy="439200"/>
            </a:xfrm>
            <a:prstGeom prst="rect">
              <a:avLst/>
            </a:prstGeom>
            <a:ln>
              <a:solidFill>
                <a:schemeClr val="accent5"/>
              </a:solidFill>
            </a:ln>
          </p:spPr>
        </p:pic>
        <p:pic>
          <p:nvPicPr>
            <p:cNvPr id="793" name="图片 792" descr="电话.png"/>
            <p:cNvPicPr>
              <a:picLocks noChangeAspect="1"/>
            </p:cNvPicPr>
            <p:nvPr/>
          </p:nvPicPr>
          <p:blipFill>
            <a:blip r:embed="rId6" cstate="print"/>
            <a:stretch>
              <a:fillRect/>
            </a:stretch>
          </p:blipFill>
          <p:spPr>
            <a:xfrm>
              <a:off x="3568032" y="2138460"/>
              <a:ext cx="483542" cy="439200"/>
            </a:xfrm>
            <a:prstGeom prst="rect">
              <a:avLst/>
            </a:prstGeom>
            <a:ln>
              <a:solidFill>
                <a:schemeClr val="accent5"/>
              </a:solidFill>
            </a:ln>
          </p:spPr>
        </p:pic>
        <p:pic>
          <p:nvPicPr>
            <p:cNvPr id="794" name="图片 793" descr="通用交换机.png"/>
            <p:cNvPicPr>
              <a:picLocks noChangeAspect="1"/>
            </p:cNvPicPr>
            <p:nvPr/>
          </p:nvPicPr>
          <p:blipFill>
            <a:blip r:embed="rId7" cstate="print"/>
            <a:stretch>
              <a:fillRect/>
            </a:stretch>
          </p:blipFill>
          <p:spPr>
            <a:xfrm>
              <a:off x="3568032" y="4520953"/>
              <a:ext cx="540000" cy="441818"/>
            </a:xfrm>
            <a:prstGeom prst="rect">
              <a:avLst/>
            </a:prstGeom>
            <a:noFill/>
          </p:spPr>
        </p:pic>
        <p:cxnSp>
          <p:nvCxnSpPr>
            <p:cNvPr id="796" name="直接连接符 795"/>
            <p:cNvCxnSpPr>
              <a:endCxn id="787" idx="1"/>
            </p:cNvCxnSpPr>
            <p:nvPr/>
          </p:nvCxnSpPr>
          <p:spPr>
            <a:xfrm flipV="1">
              <a:off x="7424948" y="2279569"/>
              <a:ext cx="1099123" cy="1068042"/>
            </a:xfrm>
            <a:prstGeom prst="line">
              <a:avLst/>
            </a:prstGeom>
          </p:spPr>
          <p:style>
            <a:lnRef idx="1">
              <a:schemeClr val="dk1"/>
            </a:lnRef>
            <a:fillRef idx="0">
              <a:schemeClr val="dk1"/>
            </a:fillRef>
            <a:effectRef idx="0">
              <a:schemeClr val="dk1"/>
            </a:effectRef>
            <a:fontRef idx="minor">
              <a:schemeClr val="tx1"/>
            </a:fontRef>
          </p:style>
        </p:cxnSp>
        <p:cxnSp>
          <p:nvCxnSpPr>
            <p:cNvPr id="797" name="直接连接符 796"/>
            <p:cNvCxnSpPr>
              <a:endCxn id="786" idx="1"/>
            </p:cNvCxnSpPr>
            <p:nvPr/>
          </p:nvCxnSpPr>
          <p:spPr>
            <a:xfrm flipV="1">
              <a:off x="7424948" y="3158175"/>
              <a:ext cx="1202991" cy="189436"/>
            </a:xfrm>
            <a:prstGeom prst="line">
              <a:avLst/>
            </a:prstGeom>
          </p:spPr>
          <p:style>
            <a:lnRef idx="1">
              <a:schemeClr val="dk1"/>
            </a:lnRef>
            <a:fillRef idx="0">
              <a:schemeClr val="dk1"/>
            </a:fillRef>
            <a:effectRef idx="0">
              <a:schemeClr val="dk1"/>
            </a:effectRef>
            <a:fontRef idx="minor">
              <a:schemeClr val="tx1"/>
            </a:fontRef>
          </p:style>
        </p:cxnSp>
        <p:cxnSp>
          <p:nvCxnSpPr>
            <p:cNvPr id="798" name="直接连接符 797"/>
            <p:cNvCxnSpPr>
              <a:endCxn id="785" idx="1"/>
            </p:cNvCxnSpPr>
            <p:nvPr/>
          </p:nvCxnSpPr>
          <p:spPr>
            <a:xfrm>
              <a:off x="7424948" y="3347611"/>
              <a:ext cx="1043602" cy="629090"/>
            </a:xfrm>
            <a:prstGeom prst="line">
              <a:avLst/>
            </a:prstGeom>
          </p:spPr>
          <p:style>
            <a:lnRef idx="1">
              <a:schemeClr val="dk1"/>
            </a:lnRef>
            <a:fillRef idx="0">
              <a:schemeClr val="dk1"/>
            </a:fillRef>
            <a:effectRef idx="0">
              <a:schemeClr val="dk1"/>
            </a:effectRef>
            <a:fontRef idx="minor">
              <a:schemeClr val="tx1"/>
            </a:fontRef>
          </p:style>
        </p:cxnSp>
        <p:cxnSp>
          <p:nvCxnSpPr>
            <p:cNvPr id="799" name="直接连接符 798"/>
            <p:cNvCxnSpPr/>
            <p:nvPr/>
          </p:nvCxnSpPr>
          <p:spPr>
            <a:xfrm>
              <a:off x="7421097" y="3360194"/>
              <a:ext cx="1046516" cy="1292545"/>
            </a:xfrm>
            <a:prstGeom prst="line">
              <a:avLst/>
            </a:prstGeom>
          </p:spPr>
          <p:style>
            <a:lnRef idx="1">
              <a:schemeClr val="dk1"/>
            </a:lnRef>
            <a:fillRef idx="0">
              <a:schemeClr val="dk1"/>
            </a:fillRef>
            <a:effectRef idx="0">
              <a:schemeClr val="dk1"/>
            </a:effectRef>
            <a:fontRef idx="minor">
              <a:schemeClr val="tx1"/>
            </a:fontRef>
          </p:style>
        </p:cxnSp>
        <p:cxnSp>
          <p:nvCxnSpPr>
            <p:cNvPr id="803" name="直接连接符 802"/>
            <p:cNvCxnSpPr>
              <a:stCxn id="792" idx="3"/>
            </p:cNvCxnSpPr>
            <p:nvPr/>
          </p:nvCxnSpPr>
          <p:spPr>
            <a:xfrm>
              <a:off x="3947706" y="3236665"/>
              <a:ext cx="1106143" cy="100313"/>
            </a:xfrm>
            <a:prstGeom prst="line">
              <a:avLst/>
            </a:prstGeom>
          </p:spPr>
          <p:style>
            <a:lnRef idx="1">
              <a:schemeClr val="dk1"/>
            </a:lnRef>
            <a:fillRef idx="0">
              <a:schemeClr val="dk1"/>
            </a:fillRef>
            <a:effectRef idx="0">
              <a:schemeClr val="dk1"/>
            </a:effectRef>
            <a:fontRef idx="minor">
              <a:schemeClr val="tx1"/>
            </a:fontRef>
          </p:style>
        </p:cxnSp>
        <p:cxnSp>
          <p:nvCxnSpPr>
            <p:cNvPr id="804" name="直接连接符 803"/>
            <p:cNvCxnSpPr/>
            <p:nvPr/>
          </p:nvCxnSpPr>
          <p:spPr>
            <a:xfrm>
              <a:off x="4065620" y="2420183"/>
              <a:ext cx="988229" cy="916795"/>
            </a:xfrm>
            <a:prstGeom prst="line">
              <a:avLst/>
            </a:prstGeom>
          </p:spPr>
          <p:style>
            <a:lnRef idx="1">
              <a:schemeClr val="dk1"/>
            </a:lnRef>
            <a:fillRef idx="0">
              <a:schemeClr val="dk1"/>
            </a:fillRef>
            <a:effectRef idx="0">
              <a:schemeClr val="dk1"/>
            </a:effectRef>
            <a:fontRef idx="minor">
              <a:schemeClr val="tx1"/>
            </a:fontRef>
          </p:style>
        </p:cxnSp>
        <p:cxnSp>
          <p:nvCxnSpPr>
            <p:cNvPr id="805" name="直接连接符 804"/>
            <p:cNvCxnSpPr>
              <a:stCxn id="791" idx="3"/>
            </p:cNvCxnSpPr>
            <p:nvPr/>
          </p:nvCxnSpPr>
          <p:spPr>
            <a:xfrm flipV="1">
              <a:off x="4107095" y="3336979"/>
              <a:ext cx="946754" cy="718212"/>
            </a:xfrm>
            <a:prstGeom prst="line">
              <a:avLst/>
            </a:prstGeom>
          </p:spPr>
          <p:style>
            <a:lnRef idx="1">
              <a:schemeClr val="dk1"/>
            </a:lnRef>
            <a:fillRef idx="0">
              <a:schemeClr val="dk1"/>
            </a:fillRef>
            <a:effectRef idx="0">
              <a:schemeClr val="dk1"/>
            </a:effectRef>
            <a:fontRef idx="minor">
              <a:schemeClr val="tx1"/>
            </a:fontRef>
          </p:style>
        </p:cxnSp>
        <p:cxnSp>
          <p:nvCxnSpPr>
            <p:cNvPr id="806" name="直接连接符 805"/>
            <p:cNvCxnSpPr>
              <a:stCxn id="794" idx="3"/>
            </p:cNvCxnSpPr>
            <p:nvPr/>
          </p:nvCxnSpPr>
          <p:spPr>
            <a:xfrm flipV="1">
              <a:off x="4108032" y="3336978"/>
              <a:ext cx="945817" cy="1404884"/>
            </a:xfrm>
            <a:prstGeom prst="line">
              <a:avLst/>
            </a:prstGeom>
          </p:spPr>
          <p:style>
            <a:lnRef idx="1">
              <a:schemeClr val="dk1"/>
            </a:lnRef>
            <a:fillRef idx="0">
              <a:schemeClr val="dk1"/>
            </a:fillRef>
            <a:effectRef idx="0">
              <a:schemeClr val="dk1"/>
            </a:effectRef>
            <a:fontRef idx="minor">
              <a:schemeClr val="tx1"/>
            </a:fontRef>
          </p:style>
        </p:cxnSp>
        <p:sp>
          <p:nvSpPr>
            <p:cNvPr id="807" name="文本框 806"/>
            <p:cNvSpPr txBox="1"/>
            <p:nvPr/>
          </p:nvSpPr>
          <p:spPr>
            <a:xfrm>
              <a:off x="5649949" y="3126211"/>
              <a:ext cx="1006015" cy="338554"/>
            </a:xfrm>
            <a:prstGeom prst="rect">
              <a:avLst/>
            </a:prstGeom>
            <a:noFill/>
          </p:spPr>
          <p:txBody>
            <a:bodyPr wrap="square" rtlCol="0">
              <a:noAutofit/>
            </a:bodyPr>
            <a:lstStyle/>
            <a:p>
              <a:pPr algn="ctr" fontAlgn="ctr"/>
              <a:r>
                <a:rPr lang="pt" sz="1600" dirty="0">
                  <a:latin typeface="Huawei Sans" panose="020C0503030203020204" pitchFamily="34" charset="0"/>
                </a:rPr>
                <a:t>Rede SDH</a:t>
              </a:r>
              <a:endParaRPr lang="en-US" altLang="zh-CN" sz="1600" dirty="0">
                <a:latin typeface="Huawei Sans" panose="020C0503030203020204" pitchFamily="34" charset="0"/>
              </a:endParaRPr>
            </a:p>
          </p:txBody>
        </p:sp>
        <p:sp>
          <p:nvSpPr>
            <p:cNvPr id="810" name="文本框 809"/>
            <p:cNvSpPr txBox="1"/>
            <p:nvPr/>
          </p:nvSpPr>
          <p:spPr>
            <a:xfrm>
              <a:off x="6619391" y="3760956"/>
              <a:ext cx="1151273" cy="523220"/>
            </a:xfrm>
            <a:prstGeom prst="rect">
              <a:avLst/>
            </a:prstGeom>
            <a:noFill/>
          </p:spPr>
          <p:txBody>
            <a:bodyPr wrap="square" rtlCol="0">
              <a:noAutofit/>
            </a:bodyPr>
            <a:lstStyle/>
            <a:p>
              <a:pPr algn="ctr" fontAlgn="ctr"/>
              <a:r>
                <a:rPr lang="pt" sz="1400" dirty="0">
                  <a:latin typeface="Huawei Sans" panose="020C0503030203020204" pitchFamily="34" charset="0"/>
                </a:rPr>
                <a:t>Dispositivo OptiX OSN</a:t>
              </a:r>
              <a:endParaRPr lang="en-US" altLang="zh-CN" sz="1400" dirty="0">
                <a:latin typeface="Huawei Sans" panose="020C0503030203020204" pitchFamily="34" charset="0"/>
              </a:endParaRPr>
            </a:p>
          </p:txBody>
        </p:sp>
        <p:sp>
          <p:nvSpPr>
            <p:cNvPr id="783" name="文本框 782"/>
            <p:cNvSpPr txBox="1"/>
            <p:nvPr/>
          </p:nvSpPr>
          <p:spPr>
            <a:xfrm>
              <a:off x="4710242" y="3793836"/>
              <a:ext cx="1151273" cy="523220"/>
            </a:xfrm>
            <a:prstGeom prst="rect">
              <a:avLst/>
            </a:prstGeom>
            <a:noFill/>
          </p:spPr>
          <p:txBody>
            <a:bodyPr wrap="square" rtlCol="0">
              <a:noAutofit/>
            </a:bodyPr>
            <a:lstStyle/>
            <a:p>
              <a:pPr algn="ctr" fontAlgn="ctr"/>
              <a:r>
                <a:rPr lang="pt" sz="1400" dirty="0">
                  <a:latin typeface="Huawei Sans" panose="020C0503030203020204" pitchFamily="34" charset="0"/>
                </a:rPr>
                <a:t>Dispositivo OptiX OSN</a:t>
              </a:r>
              <a:endParaRPr lang="en-US" altLang="zh-CN" sz="1400" dirty="0">
                <a:latin typeface="Huawei Sans" panose="020C0503030203020204" pitchFamily="34" charset="0"/>
              </a:endParaRPr>
            </a:p>
          </p:txBody>
        </p:sp>
      </p:grpSp>
    </p:spTree>
    <p:extLst>
      <p:ext uri="{BB962C8B-B14F-4D97-AF65-F5344CB8AC3E}">
        <p14:creationId xmlns:p14="http://schemas.microsoft.com/office/powerpoint/2010/main" val="31164139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r>
              <a:rPr lang="pt" dirty="0">
                <a:latin typeface="Huawei Sans" panose="020C0503030203020204" pitchFamily="34" charset="0"/>
              </a:rPr>
              <a:t>(Pergunta de múltiplas respostas) Quais das etapas a seguir são executadas para converter sinais analógicos em sinais digitais?</a:t>
            </a:r>
            <a:endParaRPr lang="en-US" altLang="zh-CN" dirty="0">
              <a:latin typeface="Huawei Sans" panose="020C0503030203020204" pitchFamily="34" charset="0"/>
            </a:endParaRPr>
          </a:p>
          <a:p>
            <a:pPr marL="744537" lvl="1" indent="-342900">
              <a:buFont typeface="+mj-lt"/>
              <a:buAutoNum type="alphaUcPeriod"/>
            </a:pPr>
            <a:r>
              <a:rPr lang="pt" dirty="0">
                <a:latin typeface="Huawei Sans" panose="020C0503030203020204" pitchFamily="34" charset="0"/>
              </a:rPr>
              <a:t>Amostragem</a:t>
            </a:r>
            <a:endParaRPr lang="en-US" altLang="zh-CN" dirty="0">
              <a:latin typeface="Huawei Sans" panose="020C0503030203020204" pitchFamily="34" charset="0"/>
            </a:endParaRPr>
          </a:p>
          <a:p>
            <a:pPr marL="744537" lvl="1" indent="-342900">
              <a:buFont typeface="+mj-lt"/>
              <a:buAutoNum type="alphaUcPeriod"/>
            </a:pPr>
            <a:r>
              <a:rPr lang="pt" dirty="0">
                <a:latin typeface="Huawei Sans" panose="020C0503030203020204" pitchFamily="34" charset="0"/>
              </a:rPr>
              <a:t>Quantização</a:t>
            </a:r>
            <a:endParaRPr lang="en-US" altLang="zh-CN" dirty="0">
              <a:latin typeface="Huawei Sans" panose="020C0503030203020204" pitchFamily="34" charset="0"/>
            </a:endParaRPr>
          </a:p>
          <a:p>
            <a:pPr marL="744537" lvl="1" indent="-342900">
              <a:buFont typeface="+mj-lt"/>
              <a:buAutoNum type="alphaUcPeriod"/>
            </a:pPr>
            <a:r>
              <a:rPr lang="pt" dirty="0">
                <a:latin typeface="Huawei Sans" panose="020C0503030203020204" pitchFamily="34" charset="0"/>
              </a:rPr>
              <a:t>Codificação</a:t>
            </a:r>
            <a:endParaRPr lang="en-US" altLang="zh-CN" dirty="0">
              <a:latin typeface="Huawei Sans" panose="020C0503030203020204" pitchFamily="34" charset="0"/>
            </a:endParaRPr>
          </a:p>
          <a:p>
            <a:pPr marL="744537" lvl="1" indent="-342900">
              <a:buFont typeface="+mj-lt"/>
              <a:buAutoNum type="alphaUcPeriod"/>
            </a:pPr>
            <a:r>
              <a:rPr lang="pt" dirty="0">
                <a:latin typeface="Huawei Sans" panose="020C0503030203020204" pitchFamily="34" charset="0"/>
              </a:rPr>
              <a:t>Modulação</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2400353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quarter" idx="10"/>
          </p:nvPr>
        </p:nvSpPr>
        <p:spPr/>
        <p:txBody>
          <a:bodyPr>
            <a:noAutofit/>
          </a:bodyPr>
          <a:lstStyle/>
          <a:p>
            <a:r>
              <a:rPr lang="pt" dirty="0">
                <a:latin typeface="Huawei Sans" panose="020C0503030203020204" pitchFamily="34" charset="0"/>
              </a:rPr>
              <a:t>Conceitos de SDH</a:t>
            </a:r>
            <a:endParaRPr lang="en-US" altLang="zh-CN" dirty="0">
              <a:latin typeface="Huawei Sans" panose="020C0503030203020204" pitchFamily="34" charset="0"/>
            </a:endParaRPr>
          </a:p>
          <a:p>
            <a:r>
              <a:rPr lang="pt" dirty="0">
                <a:latin typeface="Huawei Sans" panose="020C0503030203020204" pitchFamily="34" charset="0"/>
              </a:rPr>
              <a:t>Estrutura do quadro SDH e procedimento de multiplexação</a:t>
            </a:r>
          </a:p>
          <a:p>
            <a:r>
              <a:rPr lang="pt" dirty="0">
                <a:latin typeface="Huawei Sans" panose="020C0503030203020204" pitchFamily="34" charset="0"/>
              </a:rPr>
              <a:t>Despesas gerais e ponteiros</a:t>
            </a:r>
          </a:p>
          <a:p>
            <a:r>
              <a:rPr lang="pt" dirty="0">
                <a:latin typeface="Huawei Sans" panose="020C0503030203020204" pitchFamily="34" charset="0"/>
              </a:rPr>
              <a:t>Módulos funcionais lógicos</a:t>
            </a:r>
            <a:endParaRPr lang="en-US" altLang="zh-CN" dirty="0">
              <a:latin typeface="Huawei Sans" panose="020C0503030203020204" pitchFamily="34" charset="0"/>
            </a:endParaRPr>
          </a:p>
          <a:p>
            <a:r>
              <a:rPr lang="pt" dirty="0">
                <a:latin typeface="Huawei Sans" panose="020C0503030203020204" pitchFamily="34" charset="0"/>
              </a:rPr>
              <a:t>Aplicação de camadas de trilha SDH e </a:t>
            </a:r>
            <a:r>
              <a:rPr lang="pt-BR" dirty="0">
                <a:latin typeface="Huawei Sans" panose="020C0503030203020204" pitchFamily="34" charset="0"/>
              </a:rPr>
              <a:t>cabeçalho</a:t>
            </a:r>
            <a:r>
              <a:rPr lang="pt" dirty="0">
                <a:latin typeface="Huawei Sans" panose="020C0503030203020204" pitchFamily="34" charset="0"/>
              </a:rPr>
              <a:t>s</a:t>
            </a:r>
            <a:endParaRPr lang="en-US" altLang="zh-CN" dirty="0">
              <a:latin typeface="Huawei Sans" panose="020C0503030203020204" pitchFamily="34" charset="0"/>
            </a:endParaRPr>
          </a:p>
          <a:p>
            <a:r>
              <a:rPr lang="pt" dirty="0">
                <a:latin typeface="Huawei Sans" panose="020C0503030203020204" pitchFamily="34" charset="0"/>
              </a:rPr>
              <a:t>Tecnologia PCM</a:t>
            </a:r>
            <a:endParaRPr lang="en-US" altLang="zh-CN" dirty="0">
              <a:latin typeface="Huawei Sans" panose="020C0503030203020204" pitchFamily="34" charset="0"/>
            </a:endParaRP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35657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noAutofit/>
          </a:bodyPr>
          <a:lstStyle/>
          <a:p>
            <a:pPr fontAlgn="ctr"/>
            <a:r>
              <a:rPr lang="pt" dirty="0">
                <a:latin typeface="Huawei Sans" panose="020C0503030203020204" pitchFamily="34" charset="0"/>
              </a:rPr>
              <a:t>Cenários de aplicação de redes SDH</a:t>
            </a:r>
            <a:endParaRPr lang="en-US" dirty="0">
              <a:latin typeface="Huawei Sans" panose="020C0503030203020204" pitchFamily="34" charset="0"/>
            </a:endParaRPr>
          </a:p>
        </p:txBody>
      </p:sp>
      <p:sp>
        <p:nvSpPr>
          <p:cNvPr id="26" name="矩形 25"/>
          <p:cNvSpPr/>
          <p:nvPr/>
        </p:nvSpPr>
        <p:spPr bwMode="auto">
          <a:xfrm>
            <a:off x="1579912" y="4178078"/>
            <a:ext cx="2880000" cy="1971620"/>
          </a:xfrm>
          <a:prstGeom prst="rect">
            <a:avLst/>
          </a:prstGeom>
          <a:solidFill>
            <a:schemeClr val="bg1">
              <a:lumMod val="95000"/>
            </a:schemeClr>
          </a:solidFill>
          <a:ln w="38100" cap="flat" cmpd="sng" algn="ctr">
            <a:noFill/>
            <a:prstDash val="solid"/>
            <a:round/>
            <a:headEnd type="triangle" w="med" len="med"/>
            <a:tailEnd type="triangle" w="med" len="med"/>
          </a:ln>
          <a:effectLst/>
        </p:spPr>
        <p:txBody>
          <a:bodyPr rtlCol="0" anchor="ctr">
            <a:noAutofit/>
          </a:bodyPr>
          <a:lstStyle/>
          <a:p>
            <a:pPr algn="ctr" fontAlgn="ctr"/>
            <a:endParaRPr lang="en-US" altLang="zh-CN" sz="1100" dirty="0">
              <a:latin typeface="Huawei Sans" panose="020C0503030203020204" pitchFamily="34" charset="0"/>
              <a:ea typeface="+mn-ea"/>
            </a:endParaRPr>
          </a:p>
        </p:txBody>
      </p:sp>
      <p:grpSp>
        <p:nvGrpSpPr>
          <p:cNvPr id="27" name="组合 26"/>
          <p:cNvGrpSpPr/>
          <p:nvPr/>
        </p:nvGrpSpPr>
        <p:grpSpPr>
          <a:xfrm>
            <a:off x="2416672" y="5376637"/>
            <a:ext cx="1444629" cy="496340"/>
            <a:chOff x="1363919" y="5640807"/>
            <a:chExt cx="1874432" cy="330165"/>
          </a:xfrm>
        </p:grpSpPr>
        <p:sp>
          <p:nvSpPr>
            <p:cNvPr id="35" name="AutoShape 14"/>
            <p:cNvSpPr>
              <a:spLocks noChangeArrowheads="1"/>
            </p:cNvSpPr>
            <p:nvPr/>
          </p:nvSpPr>
          <p:spPr bwMode="auto">
            <a:xfrm rot="16200000">
              <a:off x="2040406" y="5134542"/>
              <a:ext cx="110094" cy="1379532"/>
            </a:xfrm>
            <a:prstGeom prst="can">
              <a:avLst>
                <a:gd name="adj" fmla="val 40051"/>
              </a:avLst>
            </a:prstGeom>
            <a:solidFill>
              <a:schemeClr val="bg1">
                <a:lumMod val="85000"/>
                <a:alpha val="50196"/>
              </a:schemeClr>
            </a:solidFill>
            <a:ln w="9525">
              <a:solidFill>
                <a:schemeClr val="bg1">
                  <a:lumMod val="50000"/>
                </a:schemeClr>
              </a:solidFill>
              <a:round/>
            </a:ln>
            <a:effectLst/>
          </p:spPr>
          <p:txBody>
            <a:bodyPr vert="eaVert" wrap="none" lIns="91422" tIns="45711" rIns="91422" bIns="45711" anchor="ctr">
              <a:noAutofit/>
            </a:bodyPr>
            <a:lstStyle/>
            <a:p>
              <a:pPr algn="ctr" defTabSz="802005" eaLnBrk="0" fontAlgn="ctr" hangingPunct="0">
                <a:defRPr/>
              </a:pPr>
              <a:endParaRPr lang="en-US" altLang="zh-CN" sz="1000" kern="0" dirty="0">
                <a:solidFill>
                  <a:prstClr val="black"/>
                </a:solidFill>
                <a:latin typeface="Huawei Sans" panose="020C0503030203020204" pitchFamily="34" charset="0"/>
                <a:ea typeface="+mn-ea"/>
              </a:endParaRPr>
            </a:p>
          </p:txBody>
        </p:sp>
        <p:cxnSp>
          <p:nvCxnSpPr>
            <p:cNvPr id="36" name="直接连接符 35"/>
            <p:cNvCxnSpPr/>
            <p:nvPr/>
          </p:nvCxnSpPr>
          <p:spPr bwMode="auto">
            <a:xfrm>
              <a:off x="1363919" y="5646936"/>
              <a:ext cx="0" cy="324036"/>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p:spPr>
        </p:cxnSp>
        <p:cxnSp>
          <p:nvCxnSpPr>
            <p:cNvPr id="37" name="直接连接符 36"/>
            <p:cNvCxnSpPr/>
            <p:nvPr/>
          </p:nvCxnSpPr>
          <p:spPr bwMode="auto">
            <a:xfrm>
              <a:off x="2835958" y="5642012"/>
              <a:ext cx="0" cy="324036"/>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p:spPr>
        </p:cxnSp>
        <p:cxnSp>
          <p:nvCxnSpPr>
            <p:cNvPr id="38" name="直接连接符 37"/>
            <p:cNvCxnSpPr/>
            <p:nvPr/>
          </p:nvCxnSpPr>
          <p:spPr bwMode="auto">
            <a:xfrm>
              <a:off x="3105440" y="5640807"/>
              <a:ext cx="0" cy="324036"/>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p:spPr>
        </p:cxnSp>
        <p:sp>
          <p:nvSpPr>
            <p:cNvPr id="39" name="TextBox 217"/>
            <p:cNvSpPr txBox="1"/>
            <p:nvPr/>
          </p:nvSpPr>
          <p:spPr>
            <a:xfrm>
              <a:off x="1710861" y="5738872"/>
              <a:ext cx="899049" cy="184259"/>
            </a:xfrm>
            <a:prstGeom prst="rect">
              <a:avLst/>
            </a:prstGeom>
            <a:noFill/>
          </p:spPr>
          <p:txBody>
            <a:bodyPr wrap="square" rtlCol="0">
              <a:noAutofit/>
            </a:bodyPr>
            <a:lstStyle/>
            <a:p>
              <a:pPr fontAlgn="ctr"/>
              <a:r>
                <a:rPr lang="pt" sz="1200" dirty="0">
                  <a:latin typeface="Huawei Sans" panose="020C0503030203020204" pitchFamily="34" charset="0"/>
                </a:rPr>
                <a:t>VC12</a:t>
              </a:r>
              <a:endParaRPr lang="en-US" altLang="zh-CN" sz="1200" dirty="0">
                <a:latin typeface="Huawei Sans" panose="020C0503030203020204" pitchFamily="34" charset="0"/>
              </a:endParaRPr>
            </a:p>
          </p:txBody>
        </p:sp>
        <p:sp>
          <p:nvSpPr>
            <p:cNvPr id="40" name="TextBox 218"/>
            <p:cNvSpPr txBox="1"/>
            <p:nvPr/>
          </p:nvSpPr>
          <p:spPr>
            <a:xfrm>
              <a:off x="2755900" y="5736502"/>
              <a:ext cx="482451" cy="184259"/>
            </a:xfrm>
            <a:prstGeom prst="rect">
              <a:avLst/>
            </a:prstGeom>
            <a:noFill/>
          </p:spPr>
          <p:txBody>
            <a:bodyPr wrap="square" rtlCol="0">
              <a:noAutofit/>
            </a:bodyPr>
            <a:lstStyle/>
            <a:p>
              <a:pPr fontAlgn="ctr"/>
              <a:r>
                <a:rPr lang="pt" sz="1200" dirty="0">
                  <a:latin typeface="Huawei Sans" panose="020C0503030203020204" pitchFamily="34" charset="0"/>
                </a:rPr>
                <a:t>L3</a:t>
              </a:r>
              <a:endParaRPr lang="en-US" altLang="zh-CN" sz="1200" dirty="0">
                <a:latin typeface="Huawei Sans" panose="020C0503030203020204" pitchFamily="34" charset="0"/>
              </a:endParaRPr>
            </a:p>
          </p:txBody>
        </p:sp>
      </p:grpSp>
      <p:sp>
        <p:nvSpPr>
          <p:cNvPr id="28" name="TextBox 222"/>
          <p:cNvSpPr txBox="1"/>
          <p:nvPr/>
        </p:nvSpPr>
        <p:spPr>
          <a:xfrm>
            <a:off x="1594177" y="3865848"/>
            <a:ext cx="2838018" cy="892552"/>
          </a:xfrm>
          <a:prstGeom prst="rect">
            <a:avLst/>
          </a:prstGeom>
          <a:noFill/>
        </p:spPr>
        <p:txBody>
          <a:bodyPr wrap="square" rtlCol="0">
            <a:noAutofit/>
          </a:bodyPr>
          <a:lstStyle/>
          <a:p>
            <a:pPr algn="ctr" fontAlgn="ctr">
              <a:spcBef>
                <a:spcPts val="600"/>
              </a:spcBef>
            </a:pPr>
            <a:r>
              <a:rPr lang="pt" sz="1600" b="1" dirty="0">
                <a:latin typeface="Huawei Sans" panose="020C0503030203020204" pitchFamily="34" charset="0"/>
              </a:rPr>
              <a:t>Móvel</a:t>
            </a:r>
            <a:endParaRPr lang="en-US" altLang="zh-CN" sz="1600" b="1" dirty="0">
              <a:latin typeface="Huawei Sans" panose="020C0503030203020204" pitchFamily="34" charset="0"/>
            </a:endParaRPr>
          </a:p>
          <a:p>
            <a:pPr marL="228600" indent="-228600" algn="l" fontAlgn="ctr">
              <a:spcBef>
                <a:spcPts val="600"/>
              </a:spcBef>
              <a:buFont typeface="+mj-lt"/>
              <a:buAutoNum type="arabicPeriod"/>
            </a:pPr>
            <a:r>
              <a:rPr lang="pt" sz="1200" dirty="0">
                <a:latin typeface="Huawei Sans" panose="020C0503030203020204" pitchFamily="34" charset="0"/>
              </a:rPr>
              <a:t>Conecta estações base GSM-R ao centro de controle da estação base, simplificando a O&amp;M da rede.</a:t>
            </a:r>
            <a:endParaRPr lang="en-US" altLang="zh-CN" sz="1200" dirty="0">
              <a:latin typeface="Huawei Sans" panose="020C0503030203020204" pitchFamily="34" charset="0"/>
            </a:endParaRPr>
          </a:p>
        </p:txBody>
      </p:sp>
      <p:sp>
        <p:nvSpPr>
          <p:cNvPr id="42" name="矩形 41"/>
          <p:cNvSpPr/>
          <p:nvPr/>
        </p:nvSpPr>
        <p:spPr bwMode="auto">
          <a:xfrm>
            <a:off x="4643049" y="4193522"/>
            <a:ext cx="2880000" cy="1971620"/>
          </a:xfrm>
          <a:prstGeom prst="rect">
            <a:avLst/>
          </a:prstGeom>
          <a:solidFill>
            <a:schemeClr val="bg1">
              <a:lumMod val="95000"/>
            </a:schemeClr>
          </a:solidFill>
          <a:ln w="38100" cap="flat" cmpd="sng" algn="ctr">
            <a:noFill/>
            <a:prstDash val="solid"/>
            <a:round/>
            <a:headEnd type="triangle" w="med" len="med"/>
            <a:tailEnd type="triangle" w="med" len="med"/>
          </a:ln>
          <a:effectLst/>
        </p:spPr>
        <p:txBody>
          <a:bodyPr rtlCol="0" anchor="ctr">
            <a:noAutofit/>
          </a:bodyPr>
          <a:lstStyle/>
          <a:p>
            <a:pPr algn="ctr" fontAlgn="ctr"/>
            <a:endParaRPr lang="en-US" altLang="zh-CN" sz="1200" dirty="0">
              <a:latin typeface="Huawei Sans" panose="020C0503030203020204" pitchFamily="34" charset="0"/>
              <a:ea typeface="+mn-ea"/>
            </a:endParaRPr>
          </a:p>
        </p:txBody>
      </p:sp>
      <p:grpSp>
        <p:nvGrpSpPr>
          <p:cNvPr id="43" name="组合 42"/>
          <p:cNvGrpSpPr/>
          <p:nvPr/>
        </p:nvGrpSpPr>
        <p:grpSpPr>
          <a:xfrm>
            <a:off x="4803120" y="5490837"/>
            <a:ext cx="2511040" cy="377177"/>
            <a:chOff x="4438366" y="5643951"/>
            <a:chExt cx="2193673" cy="329866"/>
          </a:xfrm>
        </p:grpSpPr>
        <p:sp>
          <p:nvSpPr>
            <p:cNvPr id="47" name="AutoShape 14"/>
            <p:cNvSpPr>
              <a:spLocks noChangeArrowheads="1"/>
            </p:cNvSpPr>
            <p:nvPr/>
          </p:nvSpPr>
          <p:spPr bwMode="auto">
            <a:xfrm rot="16200000" flipH="1">
              <a:off x="5493440" y="5470537"/>
              <a:ext cx="145184" cy="689581"/>
            </a:xfrm>
            <a:prstGeom prst="can">
              <a:avLst>
                <a:gd name="adj" fmla="val 40051"/>
              </a:avLst>
            </a:prstGeom>
            <a:solidFill>
              <a:schemeClr val="bg1">
                <a:lumMod val="85000"/>
                <a:alpha val="30196"/>
              </a:schemeClr>
            </a:solidFill>
            <a:ln w="9525" cap="flat" cmpd="sng" algn="ctr">
              <a:solidFill>
                <a:schemeClr val="bg1">
                  <a:lumMod val="65000"/>
                </a:schemeClr>
              </a:solidFill>
              <a:prstDash val="solid"/>
            </a:ln>
            <a:effectLst>
              <a:outerShdw blurRad="40000" dist="20000" dir="5400000" rotWithShape="0">
                <a:srgbClr val="000000">
                  <a:alpha val="38000"/>
                </a:srgbClr>
              </a:outerShdw>
            </a:effectLst>
          </p:spPr>
          <p:txBody>
            <a:bodyPr vert="eaVert" wrap="none" lIns="91422" tIns="45711" rIns="91422" bIns="45711" anchor="ctr">
              <a:noAutofit/>
            </a:bodyPr>
            <a:lstStyle/>
            <a:p>
              <a:pPr defTabSz="802005" fontAlgn="ctr">
                <a:defRPr/>
              </a:pPr>
              <a:endParaRPr lang="en-US" altLang="zh-CN" sz="1200" kern="0" dirty="0">
                <a:solidFill>
                  <a:prstClr val="black"/>
                </a:solidFill>
                <a:latin typeface="Huawei Sans" panose="020C0503030203020204" pitchFamily="34" charset="0"/>
                <a:ea typeface="+mn-ea"/>
              </a:endParaRPr>
            </a:p>
          </p:txBody>
        </p:sp>
        <p:cxnSp>
          <p:nvCxnSpPr>
            <p:cNvPr id="54" name="直接连接符 53"/>
            <p:cNvCxnSpPr/>
            <p:nvPr/>
          </p:nvCxnSpPr>
          <p:spPr bwMode="auto">
            <a:xfrm>
              <a:off x="4438366" y="5649781"/>
              <a:ext cx="0" cy="324036"/>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p:spPr>
        </p:cxnSp>
        <p:cxnSp>
          <p:nvCxnSpPr>
            <p:cNvPr id="55" name="直接连接符 54"/>
            <p:cNvCxnSpPr/>
            <p:nvPr/>
          </p:nvCxnSpPr>
          <p:spPr bwMode="auto">
            <a:xfrm>
              <a:off x="5201846" y="5649781"/>
              <a:ext cx="0" cy="324036"/>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p:spPr>
        </p:cxnSp>
        <p:cxnSp>
          <p:nvCxnSpPr>
            <p:cNvPr id="56" name="直接连接符 55"/>
            <p:cNvCxnSpPr/>
            <p:nvPr/>
          </p:nvCxnSpPr>
          <p:spPr bwMode="auto">
            <a:xfrm>
              <a:off x="5990171" y="5643951"/>
              <a:ext cx="0" cy="324036"/>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p:spPr>
        </p:cxnSp>
        <p:sp>
          <p:nvSpPr>
            <p:cNvPr id="57" name="AutoShape 14"/>
            <p:cNvSpPr>
              <a:spLocks noChangeArrowheads="1"/>
            </p:cNvSpPr>
            <p:nvPr/>
          </p:nvSpPr>
          <p:spPr bwMode="auto">
            <a:xfrm rot="16200000" flipH="1">
              <a:off x="5558167" y="5564204"/>
              <a:ext cx="292116" cy="486206"/>
            </a:xfrm>
            <a:prstGeom prst="can">
              <a:avLst>
                <a:gd name="adj" fmla="val 23391"/>
              </a:avLst>
            </a:prstGeom>
            <a:solidFill>
              <a:schemeClr val="bg1">
                <a:lumMod val="85000"/>
              </a:schemeClr>
            </a:solidFill>
            <a:ln w="9525">
              <a:solidFill>
                <a:schemeClr val="bg1">
                  <a:lumMod val="65000"/>
                </a:schemeClr>
              </a:solidFill>
              <a:round/>
            </a:ln>
            <a:effectLst/>
          </p:spPr>
          <p:txBody>
            <a:bodyPr vert="eaVert" wrap="none" lIns="91422" tIns="45711" rIns="91422" bIns="45711" anchor="ctr">
              <a:noAutofit/>
            </a:bodyPr>
            <a:lstStyle/>
            <a:p>
              <a:pPr algn="ctr" defTabSz="802005" eaLnBrk="0" fontAlgn="ctr" hangingPunct="0">
                <a:defRPr/>
              </a:pPr>
              <a:endParaRPr lang="en-US" altLang="zh-CN" sz="1000" kern="0" dirty="0">
                <a:solidFill>
                  <a:prstClr val="black"/>
                </a:solidFill>
                <a:latin typeface="Huawei Sans" panose="020C0503030203020204" pitchFamily="34" charset="0"/>
                <a:ea typeface="+mn-ea"/>
              </a:endParaRPr>
            </a:p>
          </p:txBody>
        </p:sp>
        <p:sp>
          <p:nvSpPr>
            <p:cNvPr id="58" name="AutoShape 14"/>
            <p:cNvSpPr>
              <a:spLocks noChangeArrowheads="1"/>
            </p:cNvSpPr>
            <p:nvPr/>
          </p:nvSpPr>
          <p:spPr bwMode="auto">
            <a:xfrm rot="16200000" flipH="1">
              <a:off x="4883241" y="5572788"/>
              <a:ext cx="119830" cy="510430"/>
            </a:xfrm>
            <a:prstGeom prst="can">
              <a:avLst>
                <a:gd name="adj" fmla="val 40051"/>
              </a:avLst>
            </a:prstGeom>
            <a:solidFill>
              <a:schemeClr val="bg1">
                <a:lumMod val="85000"/>
                <a:alpha val="30196"/>
              </a:schemeClr>
            </a:solidFill>
            <a:ln w="9525" cap="flat" cmpd="sng" algn="ctr">
              <a:solidFill>
                <a:schemeClr val="bg1">
                  <a:lumMod val="65000"/>
                </a:schemeClr>
              </a:solidFill>
              <a:prstDash val="solid"/>
            </a:ln>
            <a:effectLst>
              <a:outerShdw blurRad="40000" dist="20000" dir="5400000" rotWithShape="0">
                <a:srgbClr val="000000">
                  <a:alpha val="38000"/>
                </a:srgbClr>
              </a:outerShdw>
            </a:effectLst>
          </p:spPr>
          <p:txBody>
            <a:bodyPr vert="eaVert" wrap="none" lIns="91422" tIns="45711" rIns="91422" bIns="45711" anchor="ctr">
              <a:noAutofit/>
            </a:bodyPr>
            <a:lstStyle/>
            <a:p>
              <a:pPr defTabSz="802005" fontAlgn="ctr">
                <a:defRPr/>
              </a:pPr>
              <a:endParaRPr lang="en-US" altLang="zh-CN" sz="1200" kern="0" dirty="0">
                <a:solidFill>
                  <a:prstClr val="black"/>
                </a:solidFill>
                <a:latin typeface="Huawei Sans" panose="020C0503030203020204" pitchFamily="34" charset="0"/>
                <a:ea typeface="+mn-ea"/>
              </a:endParaRPr>
            </a:p>
          </p:txBody>
        </p:sp>
        <p:sp>
          <p:nvSpPr>
            <p:cNvPr id="59" name="TextBox 242"/>
            <p:cNvSpPr txBox="1"/>
            <p:nvPr/>
          </p:nvSpPr>
          <p:spPr>
            <a:xfrm>
              <a:off x="4738538" y="5712156"/>
              <a:ext cx="502045" cy="242254"/>
            </a:xfrm>
            <a:prstGeom prst="rect">
              <a:avLst/>
            </a:prstGeom>
            <a:noFill/>
          </p:spPr>
          <p:txBody>
            <a:bodyPr wrap="square" rtlCol="0">
              <a:noAutofit/>
            </a:bodyPr>
            <a:lstStyle/>
            <a:p>
              <a:pPr fontAlgn="ctr"/>
              <a:r>
                <a:rPr lang="pt" sz="1200" dirty="0">
                  <a:latin typeface="Huawei Sans" panose="020C0503030203020204" pitchFamily="34" charset="0"/>
                </a:rPr>
                <a:t>VC4</a:t>
              </a:r>
              <a:endParaRPr lang="en-US" altLang="zh-CN" sz="1200" dirty="0">
                <a:latin typeface="Huawei Sans" panose="020C0503030203020204" pitchFamily="34" charset="0"/>
              </a:endParaRPr>
            </a:p>
          </p:txBody>
        </p:sp>
        <p:sp>
          <p:nvSpPr>
            <p:cNvPr id="60" name="TextBox 243"/>
            <p:cNvSpPr txBox="1"/>
            <p:nvPr/>
          </p:nvSpPr>
          <p:spPr>
            <a:xfrm>
              <a:off x="6019681" y="5709216"/>
              <a:ext cx="612358" cy="242253"/>
            </a:xfrm>
            <a:prstGeom prst="rect">
              <a:avLst/>
            </a:prstGeom>
            <a:solidFill>
              <a:schemeClr val="bg1">
                <a:lumMod val="85000"/>
              </a:schemeClr>
            </a:solidFill>
          </p:spPr>
          <p:txBody>
            <a:bodyPr wrap="square" rtlCol="0">
              <a:noAutofit/>
            </a:bodyPr>
            <a:lstStyle/>
            <a:p>
              <a:pPr fontAlgn="ctr"/>
              <a:r>
                <a:rPr lang="pt" sz="1200" dirty="0">
                  <a:latin typeface="Huawei Sans" panose="020C0503030203020204" pitchFamily="34" charset="0"/>
                </a:rPr>
                <a:t>STM-N</a:t>
              </a:r>
              <a:endParaRPr lang="en-US" altLang="zh-CN" sz="1200" dirty="0">
                <a:latin typeface="Huawei Sans" panose="020C0503030203020204" pitchFamily="34" charset="0"/>
              </a:endParaRPr>
            </a:p>
          </p:txBody>
        </p:sp>
      </p:grpSp>
      <p:sp>
        <p:nvSpPr>
          <p:cNvPr id="44" name="TextBox 244"/>
          <p:cNvSpPr txBox="1"/>
          <p:nvPr/>
        </p:nvSpPr>
        <p:spPr>
          <a:xfrm>
            <a:off x="4643049" y="3865848"/>
            <a:ext cx="2878341" cy="892552"/>
          </a:xfrm>
          <a:prstGeom prst="rect">
            <a:avLst/>
          </a:prstGeom>
          <a:noFill/>
        </p:spPr>
        <p:txBody>
          <a:bodyPr wrap="square" rtlCol="0">
            <a:noAutofit/>
          </a:bodyPr>
          <a:lstStyle/>
          <a:p>
            <a:pPr algn="ctr" fontAlgn="ctr">
              <a:spcBef>
                <a:spcPts val="600"/>
              </a:spcBef>
            </a:pPr>
            <a:r>
              <a:rPr lang="pt" sz="1600" b="1" dirty="0">
                <a:latin typeface="Huawei Sans" panose="020C0503030203020204" pitchFamily="34" charset="0"/>
              </a:rPr>
              <a:t>Banda larga</a:t>
            </a:r>
            <a:endParaRPr lang="en-US" altLang="zh-CN" sz="1400" b="1" dirty="0">
              <a:latin typeface="Huawei Sans" panose="020C0503030203020204" pitchFamily="34" charset="0"/>
            </a:endParaRPr>
          </a:p>
          <a:p>
            <a:pPr marL="228600" indent="-228600" algn="l" fontAlgn="ctr">
              <a:spcBef>
                <a:spcPts val="600"/>
              </a:spcBef>
              <a:buFont typeface="+mj-lt"/>
              <a:buAutoNum type="arabicPeriod"/>
            </a:pPr>
            <a:r>
              <a:rPr lang="pt" sz="1200" dirty="0">
                <a:latin typeface="Huawei Sans" panose="020C0503030203020204" pitchFamily="34" charset="0"/>
              </a:rPr>
              <a:t>Implementa agregação L2 na borda e conexão direta ao BNG.</a:t>
            </a:r>
          </a:p>
          <a:p>
            <a:pPr marL="228600" indent="-228600" algn="l" fontAlgn="ctr">
              <a:spcBef>
                <a:spcPts val="600"/>
              </a:spcBef>
              <a:buFont typeface="+mj-lt"/>
              <a:buAutoNum type="arabicPeriod"/>
            </a:pPr>
            <a:r>
              <a:rPr lang="pt" sz="1200" dirty="0">
                <a:latin typeface="Huawei Sans" panose="020C0503030203020204" pitchFamily="34" charset="0"/>
              </a:rPr>
              <a:t>A rede é mais plana e fácil de expandir.</a:t>
            </a:r>
            <a:endParaRPr lang="en-US" altLang="zh-CN" sz="1200" dirty="0">
              <a:latin typeface="Huawei Sans" panose="020C0503030203020204" pitchFamily="34" charset="0"/>
            </a:endParaRPr>
          </a:p>
        </p:txBody>
      </p:sp>
      <p:cxnSp>
        <p:nvCxnSpPr>
          <p:cNvPr id="45" name="直接连接符 44"/>
          <p:cNvCxnSpPr/>
          <p:nvPr/>
        </p:nvCxnSpPr>
        <p:spPr bwMode="auto">
          <a:xfrm>
            <a:off x="5023934" y="5511198"/>
            <a:ext cx="0" cy="370511"/>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p:spPr>
      </p:cxnSp>
      <p:sp>
        <p:nvSpPr>
          <p:cNvPr id="46" name="TextBox 246"/>
          <p:cNvSpPr txBox="1"/>
          <p:nvPr/>
        </p:nvSpPr>
        <p:spPr>
          <a:xfrm>
            <a:off x="4761694" y="5573579"/>
            <a:ext cx="480928" cy="276999"/>
          </a:xfrm>
          <a:prstGeom prst="rect">
            <a:avLst/>
          </a:prstGeom>
          <a:noFill/>
        </p:spPr>
        <p:txBody>
          <a:bodyPr wrap="square" rtlCol="0">
            <a:noAutofit/>
          </a:bodyPr>
          <a:lstStyle/>
          <a:p>
            <a:pPr fontAlgn="ctr"/>
            <a:r>
              <a:rPr lang="pt" sz="1200" dirty="0">
                <a:latin typeface="Huawei Sans" panose="020C0503030203020204" pitchFamily="34" charset="0"/>
              </a:rPr>
              <a:t>L2</a:t>
            </a:r>
            <a:endParaRPr lang="en-US" altLang="zh-CN" sz="1200" dirty="0">
              <a:latin typeface="Huawei Sans" panose="020C0503030203020204" pitchFamily="34" charset="0"/>
            </a:endParaRPr>
          </a:p>
        </p:txBody>
      </p:sp>
      <p:sp>
        <p:nvSpPr>
          <p:cNvPr id="62" name="矩形 61"/>
          <p:cNvSpPr/>
          <p:nvPr/>
        </p:nvSpPr>
        <p:spPr bwMode="auto">
          <a:xfrm>
            <a:off x="7684004" y="4178078"/>
            <a:ext cx="2880000" cy="1972800"/>
          </a:xfrm>
          <a:prstGeom prst="rect">
            <a:avLst/>
          </a:prstGeom>
          <a:solidFill>
            <a:schemeClr val="bg1">
              <a:lumMod val="95000"/>
            </a:schemeClr>
          </a:solidFill>
          <a:ln w="38100" cap="flat" cmpd="sng" algn="ctr">
            <a:noFill/>
            <a:prstDash val="solid"/>
            <a:round/>
            <a:headEnd type="triangle" w="med" len="med"/>
            <a:tailEnd type="triangle" w="med" len="med"/>
          </a:ln>
          <a:effectLst/>
        </p:spPr>
        <p:txBody>
          <a:bodyPr rtlCol="0" anchor="ctr">
            <a:noAutofit/>
          </a:bodyPr>
          <a:lstStyle/>
          <a:p>
            <a:pPr algn="ctr" fontAlgn="ctr"/>
            <a:endParaRPr lang="en-US" altLang="zh-CN" sz="1200" dirty="0">
              <a:latin typeface="Huawei Sans" panose="020C0503030203020204" pitchFamily="34" charset="0"/>
              <a:ea typeface="+mn-ea"/>
            </a:endParaRPr>
          </a:p>
        </p:txBody>
      </p:sp>
      <p:sp>
        <p:nvSpPr>
          <p:cNvPr id="63" name="TextBox 249"/>
          <p:cNvSpPr txBox="1"/>
          <p:nvPr/>
        </p:nvSpPr>
        <p:spPr>
          <a:xfrm>
            <a:off x="7684004" y="3865848"/>
            <a:ext cx="2763765" cy="892552"/>
          </a:xfrm>
          <a:prstGeom prst="rect">
            <a:avLst/>
          </a:prstGeom>
          <a:noFill/>
        </p:spPr>
        <p:txBody>
          <a:bodyPr wrap="square" rtlCol="0">
            <a:noAutofit/>
          </a:bodyPr>
          <a:lstStyle/>
          <a:p>
            <a:pPr algn="ctr" fontAlgn="ctr">
              <a:spcBef>
                <a:spcPts val="600"/>
              </a:spcBef>
            </a:pPr>
            <a:r>
              <a:rPr lang="pt" sz="1600" b="1" dirty="0">
                <a:latin typeface="Huawei Sans" panose="020C0503030203020204" pitchFamily="34" charset="0"/>
              </a:rPr>
              <a:t>Linha privada</a:t>
            </a:r>
            <a:endParaRPr lang="en-US" altLang="zh-CN" sz="1600" b="1" dirty="0">
              <a:latin typeface="Huawei Sans" panose="020C0503030203020204" pitchFamily="34" charset="0"/>
            </a:endParaRPr>
          </a:p>
          <a:p>
            <a:pPr marL="228600" indent="-228600" algn="l" fontAlgn="ctr">
              <a:spcBef>
                <a:spcPts val="600"/>
              </a:spcBef>
              <a:buFont typeface="+mj-lt"/>
              <a:buAutoNum type="arabicPeriod"/>
            </a:pPr>
            <a:r>
              <a:rPr lang="pt" sz="1200" dirty="0">
                <a:latin typeface="Huawei Sans" panose="020C0503030203020204" pitchFamily="34" charset="0"/>
              </a:rPr>
              <a:t>As linhas privadas FE baseadas em conteinerização VC são mais seguras.</a:t>
            </a:r>
            <a:endParaRPr lang="en-US" altLang="zh-CN" sz="1200" dirty="0">
              <a:latin typeface="Huawei Sans" panose="020C0503030203020204" pitchFamily="34" charset="0"/>
            </a:endParaRPr>
          </a:p>
          <a:p>
            <a:pPr marL="228600" indent="-228600" algn="l" fontAlgn="ctr">
              <a:spcBef>
                <a:spcPts val="600"/>
              </a:spcBef>
              <a:buFont typeface="+mj-lt"/>
              <a:buAutoNum type="arabicPeriod"/>
            </a:pPr>
            <a:r>
              <a:rPr lang="pt" sz="1200" dirty="0">
                <a:latin typeface="Huawei Sans" panose="020C0503030203020204" pitchFamily="34" charset="0"/>
              </a:rPr>
              <a:t>As linhas privadas GE/10GE são mais flexíveis e eficientes.</a:t>
            </a:r>
            <a:endParaRPr lang="en-US" altLang="zh-CN" sz="1200" dirty="0">
              <a:latin typeface="Huawei Sans" panose="020C0503030203020204" pitchFamily="34" charset="0"/>
            </a:endParaRPr>
          </a:p>
        </p:txBody>
      </p:sp>
      <p:grpSp>
        <p:nvGrpSpPr>
          <p:cNvPr id="64" name="组合 63"/>
          <p:cNvGrpSpPr/>
          <p:nvPr/>
        </p:nvGrpSpPr>
        <p:grpSpPr>
          <a:xfrm>
            <a:off x="7808780" y="5377690"/>
            <a:ext cx="2403913" cy="503632"/>
            <a:chOff x="7777411" y="5710306"/>
            <a:chExt cx="2658564" cy="503632"/>
          </a:xfrm>
        </p:grpSpPr>
        <p:sp>
          <p:nvSpPr>
            <p:cNvPr id="66" name="TextBox 255"/>
            <p:cNvSpPr txBox="1"/>
            <p:nvPr/>
          </p:nvSpPr>
          <p:spPr>
            <a:xfrm>
              <a:off x="8522434" y="5936939"/>
              <a:ext cx="1834149" cy="276999"/>
            </a:xfrm>
            <a:prstGeom prst="rect">
              <a:avLst/>
            </a:prstGeom>
            <a:noFill/>
          </p:spPr>
          <p:txBody>
            <a:bodyPr wrap="square" rtlCol="0">
              <a:noAutofit/>
            </a:bodyPr>
            <a:lstStyle/>
            <a:p>
              <a:pPr fontAlgn="ctr"/>
              <a:r>
                <a:rPr lang="pt" sz="1200" dirty="0">
                  <a:latin typeface="Huawei Sans" panose="020C0503030203020204" pitchFamily="34" charset="0"/>
                </a:rPr>
                <a:t>VC4-4C/8C/16C/64C</a:t>
              </a:r>
              <a:endParaRPr lang="en-US" altLang="zh-CN" sz="1200" dirty="0">
                <a:latin typeface="Huawei Sans" panose="020C0503030203020204" pitchFamily="34" charset="0"/>
              </a:endParaRPr>
            </a:p>
          </p:txBody>
        </p:sp>
        <p:sp>
          <p:nvSpPr>
            <p:cNvPr id="68" name="AutoShape 14"/>
            <p:cNvSpPr>
              <a:spLocks noChangeArrowheads="1"/>
            </p:cNvSpPr>
            <p:nvPr/>
          </p:nvSpPr>
          <p:spPr bwMode="auto">
            <a:xfrm rot="16200000">
              <a:off x="9310907" y="4791953"/>
              <a:ext cx="144000" cy="2106137"/>
            </a:xfrm>
            <a:prstGeom prst="can">
              <a:avLst>
                <a:gd name="adj" fmla="val 40051"/>
              </a:avLst>
            </a:prstGeom>
            <a:solidFill>
              <a:schemeClr val="bg1">
                <a:lumMod val="85000"/>
                <a:alpha val="50196"/>
              </a:schemeClr>
            </a:solidFill>
            <a:ln w="9525">
              <a:solidFill>
                <a:schemeClr val="bg1">
                  <a:lumMod val="50000"/>
                </a:schemeClr>
              </a:solidFill>
              <a:round/>
            </a:ln>
            <a:effectLst/>
          </p:spPr>
          <p:txBody>
            <a:bodyPr vert="eaVert" wrap="none" lIns="91422" tIns="45711" rIns="91422" bIns="45711" anchor="ctr">
              <a:noAutofit/>
            </a:bodyPr>
            <a:lstStyle/>
            <a:p>
              <a:pPr algn="ctr" defTabSz="802005" eaLnBrk="0" fontAlgn="ctr" hangingPunct="0">
                <a:defRPr/>
              </a:pPr>
              <a:endParaRPr lang="en-US" altLang="zh-CN" sz="900" kern="0" dirty="0">
                <a:solidFill>
                  <a:prstClr val="black"/>
                </a:solidFill>
                <a:latin typeface="Huawei Sans" panose="020C0503030203020204" pitchFamily="34" charset="0"/>
                <a:ea typeface="+mn-ea"/>
              </a:endParaRPr>
            </a:p>
          </p:txBody>
        </p:sp>
        <p:sp>
          <p:nvSpPr>
            <p:cNvPr id="69" name="TextBox 253"/>
            <p:cNvSpPr txBox="1"/>
            <p:nvPr/>
          </p:nvSpPr>
          <p:spPr>
            <a:xfrm>
              <a:off x="8682048" y="5710306"/>
              <a:ext cx="1358139" cy="276999"/>
            </a:xfrm>
            <a:prstGeom prst="rect">
              <a:avLst/>
            </a:prstGeom>
            <a:noFill/>
          </p:spPr>
          <p:txBody>
            <a:bodyPr wrap="square" rtlCol="0">
              <a:noAutofit/>
            </a:bodyPr>
            <a:lstStyle/>
            <a:p>
              <a:pPr fontAlgn="ctr"/>
              <a:r>
                <a:rPr lang="pt" sz="1200" dirty="0">
                  <a:latin typeface="Huawei Sans" panose="020C0503030203020204" pitchFamily="34" charset="0"/>
                </a:rPr>
                <a:t>VC12/3/4</a:t>
              </a:r>
              <a:endParaRPr lang="en-US" altLang="zh-CN" sz="1200" dirty="0">
                <a:latin typeface="Huawei Sans" panose="020C0503030203020204" pitchFamily="34" charset="0"/>
              </a:endParaRPr>
            </a:p>
          </p:txBody>
        </p:sp>
        <p:sp>
          <p:nvSpPr>
            <p:cNvPr id="70" name="Text Box 102"/>
            <p:cNvSpPr txBox="1">
              <a:spLocks noChangeArrowheads="1"/>
            </p:cNvSpPr>
            <p:nvPr/>
          </p:nvSpPr>
          <p:spPr bwMode="auto">
            <a:xfrm>
              <a:off x="7777411" y="5712561"/>
              <a:ext cx="513918" cy="264639"/>
            </a:xfrm>
            <a:prstGeom prst="rect">
              <a:avLst/>
            </a:prstGeom>
            <a:noFill/>
            <a:ln w="38100" algn="ctr">
              <a:noFill/>
              <a:prstDash val="dash"/>
              <a:miter lim="800000"/>
            </a:ln>
          </p:spPr>
          <p:txBody>
            <a:bodyPr wrap="square" lIns="79200" tIns="39600" rIns="79200" bIns="39600">
              <a:noAutofit/>
            </a:bodyPr>
            <a:lstStyle/>
            <a:p>
              <a:pPr algn="ctr" defTabSz="1425575" fontAlgn="ctr">
                <a:spcBef>
                  <a:spcPct val="50000"/>
                </a:spcBef>
              </a:pPr>
              <a:r>
                <a:rPr lang="pt" sz="1200" dirty="0">
                  <a:solidFill>
                    <a:srgbClr val="000000"/>
                  </a:solidFill>
                  <a:latin typeface="Huawei Sans" panose="020C0503030203020204" pitchFamily="34" charset="0"/>
                </a:rPr>
                <a:t>&lt;GE</a:t>
              </a:r>
              <a:endParaRPr lang="en-US" altLang="zh-CN" sz="1200" dirty="0">
                <a:solidFill>
                  <a:srgbClr val="000000"/>
                </a:solidFill>
                <a:latin typeface="Huawei Sans" panose="020C0503030203020204" pitchFamily="34" charset="0"/>
              </a:endParaRPr>
            </a:p>
          </p:txBody>
        </p:sp>
        <p:sp>
          <p:nvSpPr>
            <p:cNvPr id="71" name="Text Box 102"/>
            <p:cNvSpPr txBox="1">
              <a:spLocks noChangeArrowheads="1"/>
            </p:cNvSpPr>
            <p:nvPr/>
          </p:nvSpPr>
          <p:spPr bwMode="auto">
            <a:xfrm>
              <a:off x="7789775" y="5945059"/>
              <a:ext cx="513918" cy="264639"/>
            </a:xfrm>
            <a:prstGeom prst="rect">
              <a:avLst/>
            </a:prstGeom>
            <a:noFill/>
            <a:ln w="38100" algn="ctr">
              <a:noFill/>
              <a:prstDash val="dash"/>
              <a:miter lim="800000"/>
            </a:ln>
          </p:spPr>
          <p:txBody>
            <a:bodyPr wrap="square" lIns="79200" tIns="39600" rIns="79200" bIns="39600">
              <a:noAutofit/>
            </a:bodyPr>
            <a:lstStyle/>
            <a:p>
              <a:pPr algn="ctr" defTabSz="1425575" fontAlgn="ctr">
                <a:spcBef>
                  <a:spcPct val="50000"/>
                </a:spcBef>
              </a:pPr>
              <a:r>
                <a:rPr lang="pt" sz="1200" dirty="0">
                  <a:solidFill>
                    <a:srgbClr val="000000"/>
                  </a:solidFill>
                  <a:latin typeface="Huawei Sans" panose="020C0503030203020204" pitchFamily="34" charset="0"/>
                </a:rPr>
                <a:t>&gt;GE</a:t>
              </a:r>
              <a:endParaRPr lang="en-US" altLang="zh-CN" sz="1200" dirty="0">
                <a:solidFill>
                  <a:srgbClr val="000000"/>
                </a:solidFill>
                <a:latin typeface="Huawei Sans" panose="020C0503030203020204" pitchFamily="34" charset="0"/>
              </a:endParaRPr>
            </a:p>
          </p:txBody>
        </p:sp>
        <p:sp>
          <p:nvSpPr>
            <p:cNvPr id="72" name="AutoShape 14"/>
            <p:cNvSpPr>
              <a:spLocks noChangeArrowheads="1"/>
            </p:cNvSpPr>
            <p:nvPr/>
          </p:nvSpPr>
          <p:spPr bwMode="auto">
            <a:xfrm rot="16200000" flipH="1">
              <a:off x="9281814" y="5004595"/>
              <a:ext cx="180000" cy="2104332"/>
            </a:xfrm>
            <a:prstGeom prst="can">
              <a:avLst>
                <a:gd name="adj" fmla="val 40051"/>
              </a:avLst>
            </a:prstGeom>
            <a:noFill/>
            <a:ln w="9525" cap="flat" cmpd="sng" algn="ctr">
              <a:solidFill>
                <a:schemeClr val="bg1">
                  <a:lumMod val="65000"/>
                </a:schemeClr>
              </a:solidFill>
              <a:prstDash val="solid"/>
            </a:ln>
            <a:effectLst>
              <a:outerShdw blurRad="40000" dist="20000" dir="5400000" rotWithShape="0">
                <a:srgbClr val="000000">
                  <a:alpha val="38000"/>
                </a:srgbClr>
              </a:outerShdw>
            </a:effectLst>
          </p:spPr>
          <p:txBody>
            <a:bodyPr vert="eaVert" wrap="none" lIns="91422" tIns="45711" rIns="91422" bIns="45711" anchor="ctr">
              <a:noAutofit/>
            </a:bodyPr>
            <a:lstStyle/>
            <a:p>
              <a:pPr defTabSz="802005" fontAlgn="ctr">
                <a:defRPr/>
              </a:pPr>
              <a:endParaRPr lang="en-US" altLang="zh-CN" sz="1100" kern="0" dirty="0">
                <a:solidFill>
                  <a:prstClr val="black"/>
                </a:solidFill>
                <a:latin typeface="Huawei Sans" panose="020C0503030203020204" pitchFamily="34" charset="0"/>
                <a:ea typeface="+mn-ea"/>
              </a:endParaRPr>
            </a:p>
          </p:txBody>
        </p:sp>
      </p:grpSp>
      <p:cxnSp>
        <p:nvCxnSpPr>
          <p:cNvPr id="368" name="直接连接符 367"/>
          <p:cNvCxnSpPr/>
          <p:nvPr/>
        </p:nvCxnSpPr>
        <p:spPr bwMode="auto">
          <a:xfrm>
            <a:off x="2184468" y="5391610"/>
            <a:ext cx="0" cy="487126"/>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p:spPr>
      </p:cxnSp>
      <p:sp>
        <p:nvSpPr>
          <p:cNvPr id="369" name="TextBox 218"/>
          <p:cNvSpPr txBox="1"/>
          <p:nvPr/>
        </p:nvSpPr>
        <p:spPr>
          <a:xfrm>
            <a:off x="2121318" y="5524824"/>
            <a:ext cx="371826" cy="276999"/>
          </a:xfrm>
          <a:prstGeom prst="rect">
            <a:avLst/>
          </a:prstGeom>
          <a:noFill/>
        </p:spPr>
        <p:txBody>
          <a:bodyPr wrap="square" rtlCol="0">
            <a:noAutofit/>
          </a:bodyPr>
          <a:lstStyle/>
          <a:p>
            <a:pPr fontAlgn="ctr"/>
            <a:r>
              <a:rPr lang="pt" sz="1200" dirty="0">
                <a:latin typeface="Huawei Sans" panose="020C0503030203020204" pitchFamily="34" charset="0"/>
              </a:rPr>
              <a:t>L2</a:t>
            </a:r>
            <a:endParaRPr lang="en-US" altLang="zh-CN" sz="1200" dirty="0">
              <a:latin typeface="Huawei Sans" panose="020C0503030203020204" pitchFamily="34" charset="0"/>
            </a:endParaRPr>
          </a:p>
        </p:txBody>
      </p:sp>
      <p:sp>
        <p:nvSpPr>
          <p:cNvPr id="4" name="椭圆 3"/>
          <p:cNvSpPr/>
          <p:nvPr/>
        </p:nvSpPr>
        <p:spPr bwMode="auto">
          <a:xfrm>
            <a:off x="4215815" y="2156885"/>
            <a:ext cx="2295448" cy="66057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noAutofit/>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sz="1000" b="0" i="0" u="none" strike="noStrike" cap="none" normalizeH="0" baseline="0" dirty="0">
              <a:ln>
                <a:noFill/>
              </a:ln>
              <a:solidFill>
                <a:schemeClr val="tx1"/>
              </a:solidFill>
              <a:effectLst/>
              <a:latin typeface="Huawei Sans" panose="020C0503030203020204" pitchFamily="34" charset="0"/>
            </a:endParaRPr>
          </a:p>
        </p:txBody>
      </p:sp>
      <p:sp>
        <p:nvSpPr>
          <p:cNvPr id="5" name="椭圆 4"/>
          <p:cNvSpPr/>
          <p:nvPr/>
        </p:nvSpPr>
        <p:spPr bwMode="auto">
          <a:xfrm>
            <a:off x="6820411" y="2153588"/>
            <a:ext cx="1844598" cy="71438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noAutofit/>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sz="1000" b="0" i="0" u="none" strike="noStrike" cap="none" normalizeH="0" baseline="0" dirty="0">
              <a:ln>
                <a:noFill/>
              </a:ln>
              <a:solidFill>
                <a:schemeClr val="tx1"/>
              </a:solidFill>
              <a:effectLst/>
              <a:latin typeface="Huawei Sans" panose="020C0503030203020204" pitchFamily="34" charset="0"/>
            </a:endParaRPr>
          </a:p>
        </p:txBody>
      </p:sp>
      <p:grpSp>
        <p:nvGrpSpPr>
          <p:cNvPr id="6" name="组合 5"/>
          <p:cNvGrpSpPr/>
          <p:nvPr/>
        </p:nvGrpSpPr>
        <p:grpSpPr>
          <a:xfrm>
            <a:off x="1530256" y="1097309"/>
            <a:ext cx="8895839" cy="2642105"/>
            <a:chOff x="-464603" y="1284596"/>
            <a:chExt cx="10183398" cy="2642105"/>
          </a:xfrm>
        </p:grpSpPr>
        <p:sp>
          <p:nvSpPr>
            <p:cNvPr id="8" name="Text Box 102"/>
            <p:cNvSpPr txBox="1">
              <a:spLocks noChangeArrowheads="1"/>
            </p:cNvSpPr>
            <p:nvPr/>
          </p:nvSpPr>
          <p:spPr bwMode="auto">
            <a:xfrm>
              <a:off x="-203652" y="2038544"/>
              <a:ext cx="810575" cy="264639"/>
            </a:xfrm>
            <a:prstGeom prst="rect">
              <a:avLst/>
            </a:prstGeom>
            <a:noFill/>
            <a:ln w="38100" algn="ctr">
              <a:noFill/>
              <a:prstDash val="dash"/>
              <a:miter lim="800000"/>
            </a:ln>
          </p:spPr>
          <p:txBody>
            <a:bodyPr wrap="square" lIns="79200" tIns="39600" rIns="79200" bIns="39600">
              <a:noAutofit/>
            </a:bodyPr>
            <a:lstStyle/>
            <a:p>
              <a:pPr algn="ctr" defTabSz="1425575" fontAlgn="ctr">
                <a:spcBef>
                  <a:spcPct val="50000"/>
                </a:spcBef>
              </a:pPr>
              <a:r>
                <a:rPr lang="pt" sz="1200" dirty="0">
                  <a:latin typeface="Huawei Sans" panose="020C0503030203020204" pitchFamily="34" charset="0"/>
                </a:rPr>
                <a:t>GSM-R</a:t>
              </a:r>
              <a:endParaRPr lang="en-US" altLang="zh-CN" sz="1200" dirty="0">
                <a:latin typeface="Huawei Sans" panose="020C0503030203020204" pitchFamily="34" charset="0"/>
              </a:endParaRPr>
            </a:p>
          </p:txBody>
        </p:sp>
        <p:sp>
          <p:nvSpPr>
            <p:cNvPr id="9" name="Text Box 102"/>
            <p:cNvSpPr txBox="1">
              <a:spLocks noChangeArrowheads="1"/>
            </p:cNvSpPr>
            <p:nvPr/>
          </p:nvSpPr>
          <p:spPr bwMode="auto">
            <a:xfrm>
              <a:off x="2016213" y="1284596"/>
              <a:ext cx="1428806" cy="264639"/>
            </a:xfrm>
            <a:prstGeom prst="rect">
              <a:avLst/>
            </a:prstGeom>
            <a:noFill/>
            <a:ln w="38100" algn="ctr">
              <a:noFill/>
              <a:prstDash val="dash"/>
              <a:miter lim="800000"/>
            </a:ln>
          </p:spPr>
          <p:txBody>
            <a:bodyPr wrap="square" lIns="79200" tIns="39600" rIns="79200" bIns="39600">
              <a:noAutofit/>
            </a:bodyPr>
            <a:lstStyle/>
            <a:p>
              <a:pPr algn="ctr" defTabSz="1425575" fontAlgn="ctr">
                <a:spcBef>
                  <a:spcPct val="50000"/>
                </a:spcBef>
              </a:pPr>
              <a:r>
                <a:rPr lang="pt" sz="1200" dirty="0">
                  <a:latin typeface="Huawei Sans" panose="020C0503030203020204" pitchFamily="34" charset="0"/>
                </a:rPr>
                <a:t>Sinal Wi-Fi</a:t>
              </a:r>
              <a:endParaRPr lang="en-US" altLang="zh-CN" sz="1200" dirty="0">
                <a:latin typeface="Huawei Sans" panose="020C0503030203020204" pitchFamily="34" charset="0"/>
              </a:endParaRPr>
            </a:p>
          </p:txBody>
        </p:sp>
        <p:sp>
          <p:nvSpPr>
            <p:cNvPr id="10" name="Text Box 102"/>
            <p:cNvSpPr txBox="1">
              <a:spLocks noChangeArrowheads="1"/>
            </p:cNvSpPr>
            <p:nvPr/>
          </p:nvSpPr>
          <p:spPr bwMode="auto">
            <a:xfrm>
              <a:off x="-464603" y="2723209"/>
              <a:ext cx="1168248" cy="264639"/>
            </a:xfrm>
            <a:prstGeom prst="rect">
              <a:avLst/>
            </a:prstGeom>
            <a:noFill/>
            <a:ln w="38100" algn="ctr">
              <a:noFill/>
              <a:prstDash val="dash"/>
              <a:miter lim="800000"/>
            </a:ln>
          </p:spPr>
          <p:txBody>
            <a:bodyPr wrap="square" lIns="79200" tIns="39600" rIns="79200" bIns="39600">
              <a:noAutofit/>
            </a:bodyPr>
            <a:lstStyle/>
            <a:p>
              <a:pPr algn="ctr" defTabSz="1425575" fontAlgn="ctr">
                <a:spcBef>
                  <a:spcPct val="50000"/>
                </a:spcBef>
              </a:pPr>
              <a:r>
                <a:rPr lang="pt" sz="1200" dirty="0">
                  <a:latin typeface="Huawei Sans" panose="020C0503030203020204" pitchFamily="34" charset="0"/>
                </a:rPr>
                <a:t>Empresa</a:t>
              </a:r>
              <a:endParaRPr lang="en-US" altLang="zh-CN" sz="1200" dirty="0">
                <a:latin typeface="Huawei Sans" panose="020C0503030203020204" pitchFamily="34" charset="0"/>
              </a:endParaRPr>
            </a:p>
          </p:txBody>
        </p:sp>
        <p:sp>
          <p:nvSpPr>
            <p:cNvPr id="11" name="Text Box 102"/>
            <p:cNvSpPr txBox="1">
              <a:spLocks noChangeArrowheads="1"/>
            </p:cNvSpPr>
            <p:nvPr/>
          </p:nvSpPr>
          <p:spPr bwMode="auto">
            <a:xfrm>
              <a:off x="-39702" y="3662062"/>
              <a:ext cx="513917" cy="264639"/>
            </a:xfrm>
            <a:prstGeom prst="rect">
              <a:avLst/>
            </a:prstGeom>
            <a:noFill/>
            <a:ln w="38100" algn="ctr">
              <a:noFill/>
              <a:prstDash val="dash"/>
              <a:miter lim="800000"/>
            </a:ln>
          </p:spPr>
          <p:txBody>
            <a:bodyPr wrap="square" lIns="79200" tIns="39600" rIns="79200" bIns="39600">
              <a:noAutofit/>
            </a:bodyPr>
            <a:lstStyle/>
            <a:p>
              <a:pPr algn="ctr" defTabSz="1425575" fontAlgn="ctr">
                <a:spcBef>
                  <a:spcPct val="50000"/>
                </a:spcBef>
              </a:pPr>
              <a:r>
                <a:rPr lang="pt" sz="1200" dirty="0">
                  <a:latin typeface="Huawei Sans" panose="020C0503030203020204" pitchFamily="34" charset="0"/>
                </a:rPr>
                <a:t>DC</a:t>
              </a:r>
              <a:endParaRPr lang="en-US" altLang="zh-CN" sz="1200" dirty="0">
                <a:latin typeface="Huawei Sans" panose="020C0503030203020204" pitchFamily="34" charset="0"/>
              </a:endParaRPr>
            </a:p>
          </p:txBody>
        </p:sp>
        <p:cxnSp>
          <p:nvCxnSpPr>
            <p:cNvPr id="12" name="直接连接符 11"/>
            <p:cNvCxnSpPr/>
            <p:nvPr/>
          </p:nvCxnSpPr>
          <p:spPr bwMode="auto">
            <a:xfrm flipH="1" flipV="1">
              <a:off x="7969225" y="2808919"/>
              <a:ext cx="306790" cy="213169"/>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3" name="直接连接符 12"/>
            <p:cNvCxnSpPr/>
            <p:nvPr/>
          </p:nvCxnSpPr>
          <p:spPr bwMode="auto">
            <a:xfrm flipH="1" flipV="1">
              <a:off x="8655594" y="3625843"/>
              <a:ext cx="1063201" cy="15484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4" name="直接连接符 13"/>
            <p:cNvCxnSpPr/>
            <p:nvPr/>
          </p:nvCxnSpPr>
          <p:spPr bwMode="auto">
            <a:xfrm flipV="1">
              <a:off x="6913098" y="1949042"/>
              <a:ext cx="2294677" cy="326085"/>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5" name="直接连接符 14"/>
            <p:cNvCxnSpPr/>
            <p:nvPr/>
          </p:nvCxnSpPr>
          <p:spPr bwMode="auto">
            <a:xfrm flipV="1">
              <a:off x="8635268" y="3004252"/>
              <a:ext cx="647029" cy="1515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8" name="直接连接符 17"/>
            <p:cNvCxnSpPr/>
            <p:nvPr/>
          </p:nvCxnSpPr>
          <p:spPr bwMode="auto">
            <a:xfrm>
              <a:off x="7969222" y="2808919"/>
              <a:ext cx="288965" cy="727925"/>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9" name="直接连接符 18"/>
            <p:cNvCxnSpPr/>
            <p:nvPr/>
          </p:nvCxnSpPr>
          <p:spPr bwMode="auto">
            <a:xfrm>
              <a:off x="1949040" y="1557371"/>
              <a:ext cx="421784" cy="995145"/>
            </a:xfrm>
            <a:prstGeom prst="line">
              <a:avLst/>
            </a:prstGeom>
            <a:solidFill>
              <a:schemeClr val="accent1"/>
            </a:solidFill>
            <a:ln w="12700" cap="flat" cmpd="sng" algn="ctr">
              <a:solidFill>
                <a:schemeClr val="bg1">
                  <a:lumMod val="50000"/>
                </a:schemeClr>
              </a:solidFill>
              <a:prstDash val="sysDash"/>
              <a:round/>
              <a:headEnd type="none" w="med" len="med"/>
              <a:tailEnd type="none" w="med" len="med"/>
            </a:ln>
            <a:effectLst/>
          </p:spPr>
        </p:cxnSp>
        <p:cxnSp>
          <p:nvCxnSpPr>
            <p:cNvPr id="20" name="直接连接符 19"/>
            <p:cNvCxnSpPr/>
            <p:nvPr/>
          </p:nvCxnSpPr>
          <p:spPr bwMode="auto">
            <a:xfrm>
              <a:off x="539771" y="2009240"/>
              <a:ext cx="1755760" cy="645044"/>
            </a:xfrm>
            <a:prstGeom prst="line">
              <a:avLst/>
            </a:prstGeom>
            <a:solidFill>
              <a:schemeClr val="accent1"/>
            </a:solidFill>
            <a:ln w="12700" cap="flat" cmpd="sng" algn="ctr">
              <a:solidFill>
                <a:schemeClr val="bg1">
                  <a:lumMod val="50000"/>
                </a:schemeClr>
              </a:solidFill>
              <a:prstDash val="sysDash"/>
              <a:round/>
              <a:headEnd type="none" w="med" len="med"/>
              <a:tailEnd type="none" w="med" len="med"/>
            </a:ln>
            <a:effectLst/>
          </p:spPr>
        </p:cxnSp>
        <p:cxnSp>
          <p:nvCxnSpPr>
            <p:cNvPr id="21" name="直接连接符 20"/>
            <p:cNvCxnSpPr/>
            <p:nvPr/>
          </p:nvCxnSpPr>
          <p:spPr bwMode="auto">
            <a:xfrm>
              <a:off x="389171" y="2633536"/>
              <a:ext cx="1906361" cy="20748"/>
            </a:xfrm>
            <a:prstGeom prst="line">
              <a:avLst/>
            </a:prstGeom>
            <a:solidFill>
              <a:schemeClr val="accent1"/>
            </a:solidFill>
            <a:ln w="12700" cap="flat" cmpd="sng" algn="ctr">
              <a:solidFill>
                <a:schemeClr val="bg1">
                  <a:lumMod val="50000"/>
                </a:schemeClr>
              </a:solidFill>
              <a:prstDash val="sysDash"/>
              <a:round/>
              <a:headEnd type="none" w="med" len="med"/>
              <a:tailEnd type="none" w="med" len="med"/>
            </a:ln>
            <a:effectLst/>
          </p:spPr>
        </p:cxnSp>
        <p:cxnSp>
          <p:nvCxnSpPr>
            <p:cNvPr id="22" name="直接连接符 21"/>
            <p:cNvCxnSpPr>
              <a:stCxn id="191" idx="25"/>
            </p:cNvCxnSpPr>
            <p:nvPr/>
          </p:nvCxnSpPr>
          <p:spPr bwMode="auto">
            <a:xfrm flipV="1">
              <a:off x="377995" y="2592480"/>
              <a:ext cx="1941708" cy="646899"/>
            </a:xfrm>
            <a:prstGeom prst="line">
              <a:avLst/>
            </a:prstGeom>
            <a:solidFill>
              <a:schemeClr val="accent1"/>
            </a:solidFill>
            <a:ln w="12700" cap="flat" cmpd="sng" algn="ctr">
              <a:solidFill>
                <a:schemeClr val="bg1">
                  <a:lumMod val="50000"/>
                </a:schemeClr>
              </a:solidFill>
              <a:prstDash val="sysDash"/>
              <a:round/>
              <a:headEnd type="none" w="med" len="med"/>
              <a:tailEnd type="none" w="med" len="med"/>
            </a:ln>
            <a:effectLst/>
          </p:spPr>
        </p:cxnSp>
        <p:sp>
          <p:nvSpPr>
            <p:cNvPr id="23" name="TextBox 128"/>
            <p:cNvSpPr txBox="1"/>
            <p:nvPr/>
          </p:nvSpPr>
          <p:spPr>
            <a:xfrm>
              <a:off x="3434115" y="2609505"/>
              <a:ext cx="1360681" cy="261610"/>
            </a:xfrm>
            <a:prstGeom prst="rect">
              <a:avLst/>
            </a:prstGeom>
            <a:noFill/>
          </p:spPr>
          <p:txBody>
            <a:bodyPr wrap="square" rtlCol="0">
              <a:noAutofit/>
            </a:bodyPr>
            <a:lstStyle/>
            <a:p>
              <a:pPr fontAlgn="ctr"/>
              <a:r>
                <a:rPr lang="pt" sz="1200" dirty="0">
                  <a:latin typeface="Huawei Sans" panose="020C0503030203020204" pitchFamily="34" charset="0"/>
                </a:rPr>
                <a:t>STM-16/64</a:t>
              </a:r>
              <a:endParaRPr lang="en-US" altLang="zh-CN" sz="1200" dirty="0">
                <a:latin typeface="Huawei Sans" panose="020C0503030203020204" pitchFamily="34" charset="0"/>
              </a:endParaRPr>
            </a:p>
          </p:txBody>
        </p:sp>
        <p:sp>
          <p:nvSpPr>
            <p:cNvPr id="24" name="TextBox 129"/>
            <p:cNvSpPr txBox="1"/>
            <p:nvPr/>
          </p:nvSpPr>
          <p:spPr>
            <a:xfrm>
              <a:off x="6162318" y="2516927"/>
              <a:ext cx="1128840" cy="261610"/>
            </a:xfrm>
            <a:prstGeom prst="rect">
              <a:avLst/>
            </a:prstGeom>
            <a:noFill/>
          </p:spPr>
          <p:txBody>
            <a:bodyPr wrap="square" rtlCol="0">
              <a:noAutofit/>
            </a:bodyPr>
            <a:lstStyle/>
            <a:p>
              <a:pPr fontAlgn="ctr"/>
              <a:r>
                <a:rPr lang="pt" sz="1200" dirty="0">
                  <a:latin typeface="Huawei Sans" panose="020C0503030203020204" pitchFamily="34" charset="0"/>
                </a:rPr>
                <a:t>WDM/OTN</a:t>
              </a:r>
              <a:endParaRPr lang="en-US" altLang="zh-CN" sz="1200" dirty="0">
                <a:latin typeface="Huawei Sans" panose="020C0503030203020204" pitchFamily="34" charset="0"/>
              </a:endParaRPr>
            </a:p>
          </p:txBody>
        </p:sp>
      </p:grpSp>
      <p:grpSp>
        <p:nvGrpSpPr>
          <p:cNvPr id="190" name="组合 7191"/>
          <p:cNvGrpSpPr/>
          <p:nvPr/>
        </p:nvGrpSpPr>
        <p:grpSpPr>
          <a:xfrm>
            <a:off x="1894308" y="2903666"/>
            <a:ext cx="448688" cy="578366"/>
            <a:chOff x="2270125" y="2087563"/>
            <a:chExt cx="517525" cy="576263"/>
          </a:xfrm>
          <a:solidFill>
            <a:schemeClr val="accent5">
              <a:lumMod val="75000"/>
            </a:schemeClr>
          </a:solidFill>
        </p:grpSpPr>
        <p:sp>
          <p:nvSpPr>
            <p:cNvPr id="191" name="Freeform 16"/>
            <p:cNvSpPr>
              <a:spLocks noEditPoints="1"/>
            </p:cNvSpPr>
            <p:nvPr/>
          </p:nvSpPr>
          <p:spPr bwMode="auto">
            <a:xfrm>
              <a:off x="2270125" y="2087563"/>
              <a:ext cx="517525" cy="576263"/>
            </a:xfrm>
            <a:custGeom>
              <a:avLst/>
              <a:gdLst>
                <a:gd name="T0" fmla="*/ 841 w 1191"/>
                <a:gd name="T1" fmla="*/ 440 h 1321"/>
                <a:gd name="T2" fmla="*/ 841 w 1191"/>
                <a:gd name="T3" fmla="*/ 186 h 1321"/>
                <a:gd name="T4" fmla="*/ 371 w 1191"/>
                <a:gd name="T5" fmla="*/ 974 h 1321"/>
                <a:gd name="T6" fmla="*/ 371 w 1191"/>
                <a:gd name="T7" fmla="*/ 1252 h 1321"/>
                <a:gd name="T8" fmla="*/ 371 w 1191"/>
                <a:gd name="T9" fmla="*/ 368 h 1321"/>
                <a:gd name="T10" fmla="*/ 625 w 1191"/>
                <a:gd name="T11" fmla="*/ 407 h 1321"/>
                <a:gd name="T12" fmla="*/ 625 w 1191"/>
                <a:gd name="T13" fmla="*/ 677 h 1321"/>
                <a:gd name="T14" fmla="*/ 625 w 1191"/>
                <a:gd name="T15" fmla="*/ 420 h 1321"/>
                <a:gd name="T16" fmla="*/ 841 w 1191"/>
                <a:gd name="T17" fmla="*/ 678 h 1321"/>
                <a:gd name="T18" fmla="*/ 841 w 1191"/>
                <a:gd name="T19" fmla="*/ 453 h 1321"/>
                <a:gd name="T20" fmla="*/ 1005 w 1191"/>
                <a:gd name="T21" fmla="*/ 478 h 1321"/>
                <a:gd name="T22" fmla="*/ 881 w 1191"/>
                <a:gd name="T23" fmla="*/ 459 h 1321"/>
                <a:gd name="T24" fmla="*/ 1005 w 1191"/>
                <a:gd name="T25" fmla="*/ 465 h 1321"/>
                <a:gd name="T26" fmla="*/ 1005 w 1191"/>
                <a:gd name="T27" fmla="*/ 226 h 1321"/>
                <a:gd name="T28" fmla="*/ 1137 w 1191"/>
                <a:gd name="T29" fmla="*/ 485 h 1321"/>
                <a:gd name="T30" fmla="*/ 1137 w 1191"/>
                <a:gd name="T31" fmla="*/ 259 h 1321"/>
                <a:gd name="T32" fmla="*/ 1045 w 1191"/>
                <a:gd name="T33" fmla="*/ 912 h 1321"/>
                <a:gd name="T34" fmla="*/ 1045 w 1191"/>
                <a:gd name="T35" fmla="*/ 1137 h 1321"/>
                <a:gd name="T36" fmla="*/ 881 w 1191"/>
                <a:gd name="T37" fmla="*/ 927 h 1321"/>
                <a:gd name="T38" fmla="*/ 881 w 1191"/>
                <a:gd name="T39" fmla="*/ 1165 h 1321"/>
                <a:gd name="T40" fmla="*/ 841 w 1191"/>
                <a:gd name="T41" fmla="*/ 931 h 1321"/>
                <a:gd name="T42" fmla="*/ 665 w 1191"/>
                <a:gd name="T43" fmla="*/ 947 h 1321"/>
                <a:gd name="T44" fmla="*/ 1005 w 1191"/>
                <a:gd name="T45" fmla="*/ 903 h 1321"/>
                <a:gd name="T46" fmla="*/ 1005 w 1191"/>
                <a:gd name="T47" fmla="*/ 692 h 1321"/>
                <a:gd name="T48" fmla="*/ 1137 w 1191"/>
                <a:gd name="T49" fmla="*/ 693 h 1321"/>
                <a:gd name="T50" fmla="*/ 1045 w 1191"/>
                <a:gd name="T51" fmla="*/ 692 h 1321"/>
                <a:gd name="T52" fmla="*/ 1137 w 1191"/>
                <a:gd name="T53" fmla="*/ 680 h 1321"/>
                <a:gd name="T54" fmla="*/ 1137 w 1191"/>
                <a:gd name="T55" fmla="*/ 499 h 1321"/>
                <a:gd name="T56" fmla="*/ 665 w 1191"/>
                <a:gd name="T57" fmla="*/ 691 h 1321"/>
                <a:gd name="T58" fmla="*/ 665 w 1191"/>
                <a:gd name="T59" fmla="*/ 933 h 1321"/>
                <a:gd name="T60" fmla="*/ 371 w 1191"/>
                <a:gd name="T61" fmla="*/ 689 h 1321"/>
                <a:gd name="T62" fmla="*/ 371 w 1191"/>
                <a:gd name="T63" fmla="*/ 960 h 1321"/>
                <a:gd name="T64" fmla="*/ 657 w 1191"/>
                <a:gd name="T65" fmla="*/ 72 h 1321"/>
                <a:gd name="T66" fmla="*/ 359 w 1191"/>
                <a:gd name="T67" fmla="*/ 0 h 1321"/>
                <a:gd name="T68" fmla="*/ 37 w 1191"/>
                <a:gd name="T69" fmla="*/ 829 h 1321"/>
                <a:gd name="T70" fmla="*/ 139 w 1191"/>
                <a:gd name="T71" fmla="*/ 890 h 1321"/>
                <a:gd name="T72" fmla="*/ 305 w 1191"/>
                <a:gd name="T73" fmla="*/ 67 h 1321"/>
                <a:gd name="T74" fmla="*/ 305 w 1191"/>
                <a:gd name="T75" fmla="*/ 1255 h 1321"/>
                <a:gd name="T76" fmla="*/ 140 w 1191"/>
                <a:gd name="T77" fmla="*/ 1091 h 1321"/>
                <a:gd name="T78" fmla="*/ 37 w 1191"/>
                <a:gd name="T79" fmla="*/ 1151 h 1321"/>
                <a:gd name="T80" fmla="*/ 338 w 1191"/>
                <a:gd name="T81" fmla="*/ 1321 h 1321"/>
                <a:gd name="T82" fmla="*/ 362 w 1191"/>
                <a:gd name="T83" fmla="*/ 1321 h 1321"/>
                <a:gd name="T84" fmla="*/ 1191 w 1191"/>
                <a:gd name="T85" fmla="*/ 1155 h 1321"/>
                <a:gd name="T86" fmla="*/ 1160 w 1191"/>
                <a:gd name="T87" fmla="*/ 196 h 1321"/>
                <a:gd name="T88" fmla="*/ 657 w 1191"/>
                <a:gd name="T89" fmla="*/ 7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91" h="1321">
                  <a:moveTo>
                    <a:pt x="841" y="186"/>
                  </a:moveTo>
                  <a:lnTo>
                    <a:pt x="841" y="186"/>
                  </a:lnTo>
                  <a:lnTo>
                    <a:pt x="841" y="440"/>
                  </a:lnTo>
                  <a:lnTo>
                    <a:pt x="665" y="413"/>
                  </a:lnTo>
                  <a:lnTo>
                    <a:pt x="665" y="143"/>
                  </a:lnTo>
                  <a:lnTo>
                    <a:pt x="841" y="186"/>
                  </a:lnTo>
                  <a:close/>
                  <a:moveTo>
                    <a:pt x="371" y="1252"/>
                  </a:moveTo>
                  <a:lnTo>
                    <a:pt x="371" y="1252"/>
                  </a:lnTo>
                  <a:lnTo>
                    <a:pt x="371" y="974"/>
                  </a:lnTo>
                  <a:lnTo>
                    <a:pt x="625" y="951"/>
                  </a:lnTo>
                  <a:lnTo>
                    <a:pt x="625" y="1209"/>
                  </a:lnTo>
                  <a:lnTo>
                    <a:pt x="371" y="1252"/>
                  </a:lnTo>
                  <a:lnTo>
                    <a:pt x="371" y="1252"/>
                  </a:lnTo>
                  <a:close/>
                  <a:moveTo>
                    <a:pt x="371" y="368"/>
                  </a:moveTo>
                  <a:lnTo>
                    <a:pt x="371" y="368"/>
                  </a:lnTo>
                  <a:lnTo>
                    <a:pt x="371" y="70"/>
                  </a:lnTo>
                  <a:lnTo>
                    <a:pt x="625" y="133"/>
                  </a:lnTo>
                  <a:lnTo>
                    <a:pt x="625" y="407"/>
                  </a:lnTo>
                  <a:lnTo>
                    <a:pt x="371" y="368"/>
                  </a:lnTo>
                  <a:close/>
                  <a:moveTo>
                    <a:pt x="625" y="677"/>
                  </a:moveTo>
                  <a:lnTo>
                    <a:pt x="625" y="677"/>
                  </a:lnTo>
                  <a:lnTo>
                    <a:pt x="371" y="676"/>
                  </a:lnTo>
                  <a:lnTo>
                    <a:pt x="371" y="381"/>
                  </a:lnTo>
                  <a:lnTo>
                    <a:pt x="625" y="420"/>
                  </a:lnTo>
                  <a:lnTo>
                    <a:pt x="625" y="677"/>
                  </a:lnTo>
                  <a:close/>
                  <a:moveTo>
                    <a:pt x="841" y="678"/>
                  </a:moveTo>
                  <a:lnTo>
                    <a:pt x="841" y="678"/>
                  </a:lnTo>
                  <a:lnTo>
                    <a:pt x="665" y="677"/>
                  </a:lnTo>
                  <a:lnTo>
                    <a:pt x="665" y="426"/>
                  </a:lnTo>
                  <a:lnTo>
                    <a:pt x="841" y="453"/>
                  </a:lnTo>
                  <a:lnTo>
                    <a:pt x="841" y="678"/>
                  </a:lnTo>
                  <a:close/>
                  <a:moveTo>
                    <a:pt x="1005" y="478"/>
                  </a:moveTo>
                  <a:lnTo>
                    <a:pt x="1005" y="478"/>
                  </a:lnTo>
                  <a:lnTo>
                    <a:pt x="1005" y="679"/>
                  </a:lnTo>
                  <a:lnTo>
                    <a:pt x="881" y="678"/>
                  </a:lnTo>
                  <a:lnTo>
                    <a:pt x="881" y="459"/>
                  </a:lnTo>
                  <a:lnTo>
                    <a:pt x="1005" y="478"/>
                  </a:lnTo>
                  <a:close/>
                  <a:moveTo>
                    <a:pt x="1005" y="465"/>
                  </a:moveTo>
                  <a:lnTo>
                    <a:pt x="1005" y="465"/>
                  </a:lnTo>
                  <a:lnTo>
                    <a:pt x="881" y="446"/>
                  </a:lnTo>
                  <a:lnTo>
                    <a:pt x="881" y="196"/>
                  </a:lnTo>
                  <a:lnTo>
                    <a:pt x="1005" y="226"/>
                  </a:lnTo>
                  <a:lnTo>
                    <a:pt x="1005" y="465"/>
                  </a:lnTo>
                  <a:close/>
                  <a:moveTo>
                    <a:pt x="1137" y="485"/>
                  </a:moveTo>
                  <a:lnTo>
                    <a:pt x="1137" y="485"/>
                  </a:lnTo>
                  <a:lnTo>
                    <a:pt x="1045" y="471"/>
                  </a:lnTo>
                  <a:lnTo>
                    <a:pt x="1045" y="236"/>
                  </a:lnTo>
                  <a:lnTo>
                    <a:pt x="1137" y="259"/>
                  </a:lnTo>
                  <a:lnTo>
                    <a:pt x="1137" y="485"/>
                  </a:lnTo>
                  <a:close/>
                  <a:moveTo>
                    <a:pt x="1045" y="912"/>
                  </a:moveTo>
                  <a:lnTo>
                    <a:pt x="1045" y="912"/>
                  </a:lnTo>
                  <a:lnTo>
                    <a:pt x="1137" y="904"/>
                  </a:lnTo>
                  <a:lnTo>
                    <a:pt x="1137" y="1121"/>
                  </a:lnTo>
                  <a:lnTo>
                    <a:pt x="1045" y="1137"/>
                  </a:lnTo>
                  <a:lnTo>
                    <a:pt x="1045" y="912"/>
                  </a:lnTo>
                  <a:close/>
                  <a:moveTo>
                    <a:pt x="881" y="927"/>
                  </a:moveTo>
                  <a:lnTo>
                    <a:pt x="881" y="927"/>
                  </a:lnTo>
                  <a:lnTo>
                    <a:pt x="1005" y="916"/>
                  </a:lnTo>
                  <a:lnTo>
                    <a:pt x="1005" y="1144"/>
                  </a:lnTo>
                  <a:lnTo>
                    <a:pt x="881" y="1165"/>
                  </a:lnTo>
                  <a:lnTo>
                    <a:pt x="881" y="927"/>
                  </a:lnTo>
                  <a:close/>
                  <a:moveTo>
                    <a:pt x="841" y="931"/>
                  </a:moveTo>
                  <a:lnTo>
                    <a:pt x="841" y="931"/>
                  </a:lnTo>
                  <a:lnTo>
                    <a:pt x="841" y="1172"/>
                  </a:lnTo>
                  <a:lnTo>
                    <a:pt x="665" y="1202"/>
                  </a:lnTo>
                  <a:lnTo>
                    <a:pt x="665" y="947"/>
                  </a:lnTo>
                  <a:lnTo>
                    <a:pt x="841" y="931"/>
                  </a:lnTo>
                  <a:close/>
                  <a:moveTo>
                    <a:pt x="1005" y="903"/>
                  </a:moveTo>
                  <a:lnTo>
                    <a:pt x="1005" y="903"/>
                  </a:lnTo>
                  <a:lnTo>
                    <a:pt x="881" y="914"/>
                  </a:lnTo>
                  <a:lnTo>
                    <a:pt x="881" y="692"/>
                  </a:lnTo>
                  <a:lnTo>
                    <a:pt x="1005" y="692"/>
                  </a:lnTo>
                  <a:lnTo>
                    <a:pt x="1005" y="903"/>
                  </a:lnTo>
                  <a:close/>
                  <a:moveTo>
                    <a:pt x="1137" y="693"/>
                  </a:moveTo>
                  <a:lnTo>
                    <a:pt x="1137" y="693"/>
                  </a:lnTo>
                  <a:lnTo>
                    <a:pt x="1137" y="890"/>
                  </a:lnTo>
                  <a:lnTo>
                    <a:pt x="1045" y="899"/>
                  </a:lnTo>
                  <a:lnTo>
                    <a:pt x="1045" y="692"/>
                  </a:lnTo>
                  <a:lnTo>
                    <a:pt x="1137" y="693"/>
                  </a:lnTo>
                  <a:close/>
                  <a:moveTo>
                    <a:pt x="1137" y="680"/>
                  </a:moveTo>
                  <a:lnTo>
                    <a:pt x="1137" y="680"/>
                  </a:lnTo>
                  <a:lnTo>
                    <a:pt x="1045" y="679"/>
                  </a:lnTo>
                  <a:lnTo>
                    <a:pt x="1045" y="485"/>
                  </a:lnTo>
                  <a:lnTo>
                    <a:pt x="1137" y="499"/>
                  </a:lnTo>
                  <a:lnTo>
                    <a:pt x="1137" y="680"/>
                  </a:lnTo>
                  <a:close/>
                  <a:moveTo>
                    <a:pt x="665" y="691"/>
                  </a:moveTo>
                  <a:lnTo>
                    <a:pt x="665" y="691"/>
                  </a:lnTo>
                  <a:lnTo>
                    <a:pt x="841" y="691"/>
                  </a:lnTo>
                  <a:lnTo>
                    <a:pt x="841" y="917"/>
                  </a:lnTo>
                  <a:lnTo>
                    <a:pt x="665" y="933"/>
                  </a:lnTo>
                  <a:lnTo>
                    <a:pt x="665" y="691"/>
                  </a:lnTo>
                  <a:close/>
                  <a:moveTo>
                    <a:pt x="371" y="689"/>
                  </a:moveTo>
                  <a:lnTo>
                    <a:pt x="371" y="689"/>
                  </a:lnTo>
                  <a:lnTo>
                    <a:pt x="625" y="690"/>
                  </a:lnTo>
                  <a:lnTo>
                    <a:pt x="625" y="937"/>
                  </a:lnTo>
                  <a:lnTo>
                    <a:pt x="371" y="960"/>
                  </a:lnTo>
                  <a:lnTo>
                    <a:pt x="371" y="689"/>
                  </a:lnTo>
                  <a:close/>
                  <a:moveTo>
                    <a:pt x="657" y="72"/>
                  </a:moveTo>
                  <a:lnTo>
                    <a:pt x="657" y="72"/>
                  </a:lnTo>
                  <a:lnTo>
                    <a:pt x="367" y="1"/>
                  </a:lnTo>
                  <a:lnTo>
                    <a:pt x="363" y="0"/>
                  </a:lnTo>
                  <a:lnTo>
                    <a:pt x="359" y="0"/>
                  </a:lnTo>
                  <a:lnTo>
                    <a:pt x="70" y="0"/>
                  </a:lnTo>
                  <a:cubicBezTo>
                    <a:pt x="52" y="0"/>
                    <a:pt x="37" y="15"/>
                    <a:pt x="37" y="33"/>
                  </a:cubicBezTo>
                  <a:lnTo>
                    <a:pt x="37" y="829"/>
                  </a:lnTo>
                  <a:cubicBezTo>
                    <a:pt x="15" y="841"/>
                    <a:pt x="0" y="864"/>
                    <a:pt x="0" y="890"/>
                  </a:cubicBezTo>
                  <a:cubicBezTo>
                    <a:pt x="0" y="928"/>
                    <a:pt x="32" y="959"/>
                    <a:pt x="70" y="959"/>
                  </a:cubicBezTo>
                  <a:cubicBezTo>
                    <a:pt x="108" y="959"/>
                    <a:pt x="139" y="928"/>
                    <a:pt x="139" y="890"/>
                  </a:cubicBezTo>
                  <a:cubicBezTo>
                    <a:pt x="139" y="864"/>
                    <a:pt x="125" y="841"/>
                    <a:pt x="104" y="830"/>
                  </a:cubicBezTo>
                  <a:lnTo>
                    <a:pt x="104" y="67"/>
                  </a:lnTo>
                  <a:lnTo>
                    <a:pt x="305" y="67"/>
                  </a:lnTo>
                  <a:cubicBezTo>
                    <a:pt x="305" y="68"/>
                    <a:pt x="305" y="68"/>
                    <a:pt x="305" y="69"/>
                  </a:cubicBezTo>
                  <a:lnTo>
                    <a:pt x="305" y="1252"/>
                  </a:lnTo>
                  <a:cubicBezTo>
                    <a:pt x="305" y="1253"/>
                    <a:pt x="305" y="1254"/>
                    <a:pt x="305" y="1255"/>
                  </a:cubicBezTo>
                  <a:lnTo>
                    <a:pt x="104" y="1255"/>
                  </a:lnTo>
                  <a:lnTo>
                    <a:pt x="104" y="1151"/>
                  </a:lnTo>
                  <a:cubicBezTo>
                    <a:pt x="125" y="1139"/>
                    <a:pt x="140" y="1117"/>
                    <a:pt x="140" y="1091"/>
                  </a:cubicBezTo>
                  <a:cubicBezTo>
                    <a:pt x="140" y="1052"/>
                    <a:pt x="109" y="1021"/>
                    <a:pt x="71" y="1021"/>
                  </a:cubicBezTo>
                  <a:cubicBezTo>
                    <a:pt x="32" y="1021"/>
                    <a:pt x="1" y="1052"/>
                    <a:pt x="1" y="1091"/>
                  </a:cubicBezTo>
                  <a:cubicBezTo>
                    <a:pt x="1" y="1116"/>
                    <a:pt x="16" y="1139"/>
                    <a:pt x="37" y="1151"/>
                  </a:cubicBezTo>
                  <a:lnTo>
                    <a:pt x="37" y="1288"/>
                  </a:lnTo>
                  <a:cubicBezTo>
                    <a:pt x="37" y="1307"/>
                    <a:pt x="52" y="1321"/>
                    <a:pt x="70" y="1321"/>
                  </a:cubicBezTo>
                  <a:lnTo>
                    <a:pt x="338" y="1321"/>
                  </a:lnTo>
                  <a:cubicBezTo>
                    <a:pt x="341" y="1321"/>
                    <a:pt x="344" y="1321"/>
                    <a:pt x="347" y="1320"/>
                  </a:cubicBezTo>
                  <a:cubicBezTo>
                    <a:pt x="351" y="1321"/>
                    <a:pt x="355" y="1321"/>
                    <a:pt x="359" y="1321"/>
                  </a:cubicBezTo>
                  <a:lnTo>
                    <a:pt x="362" y="1321"/>
                  </a:lnTo>
                  <a:lnTo>
                    <a:pt x="1158" y="1185"/>
                  </a:lnTo>
                  <a:cubicBezTo>
                    <a:pt x="1162" y="1185"/>
                    <a:pt x="1166" y="1183"/>
                    <a:pt x="1169" y="1181"/>
                  </a:cubicBezTo>
                  <a:cubicBezTo>
                    <a:pt x="1181" y="1179"/>
                    <a:pt x="1191" y="1168"/>
                    <a:pt x="1191" y="1155"/>
                  </a:cubicBezTo>
                  <a:lnTo>
                    <a:pt x="1191" y="231"/>
                  </a:lnTo>
                  <a:cubicBezTo>
                    <a:pt x="1191" y="223"/>
                    <a:pt x="1187" y="215"/>
                    <a:pt x="1180" y="210"/>
                  </a:cubicBezTo>
                  <a:cubicBezTo>
                    <a:pt x="1176" y="203"/>
                    <a:pt x="1169" y="198"/>
                    <a:pt x="1160" y="196"/>
                  </a:cubicBezTo>
                  <a:lnTo>
                    <a:pt x="665" y="74"/>
                  </a:lnTo>
                  <a:lnTo>
                    <a:pt x="665" y="72"/>
                  </a:lnTo>
                  <a:lnTo>
                    <a:pt x="657" y="72"/>
                  </a:ln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192" name="Freeform 17"/>
            <p:cNvSpPr>
              <a:spLocks noEditPoints="1"/>
            </p:cNvSpPr>
            <p:nvPr/>
          </p:nvSpPr>
          <p:spPr bwMode="auto">
            <a:xfrm>
              <a:off x="2454275" y="2160588"/>
              <a:ext cx="68263" cy="79375"/>
            </a:xfrm>
            <a:custGeom>
              <a:avLst/>
              <a:gdLst>
                <a:gd name="T0" fmla="*/ 132 w 159"/>
                <a:gd name="T1" fmla="*/ 146 h 181"/>
                <a:gd name="T2" fmla="*/ 132 w 159"/>
                <a:gd name="T3" fmla="*/ 146 h 181"/>
                <a:gd name="T4" fmla="*/ 130 w 159"/>
                <a:gd name="T5" fmla="*/ 154 h 181"/>
                <a:gd name="T6" fmla="*/ 29 w 159"/>
                <a:gd name="T7" fmla="*/ 142 h 181"/>
                <a:gd name="T8" fmla="*/ 27 w 159"/>
                <a:gd name="T9" fmla="*/ 130 h 181"/>
                <a:gd name="T10" fmla="*/ 27 w 159"/>
                <a:gd name="T11" fmla="*/ 37 h 181"/>
                <a:gd name="T12" fmla="*/ 28 w 159"/>
                <a:gd name="T13" fmla="*/ 27 h 181"/>
                <a:gd name="T14" fmla="*/ 128 w 159"/>
                <a:gd name="T15" fmla="*/ 52 h 181"/>
                <a:gd name="T16" fmla="*/ 132 w 159"/>
                <a:gd name="T17" fmla="*/ 62 h 181"/>
                <a:gd name="T18" fmla="*/ 132 w 159"/>
                <a:gd name="T19" fmla="*/ 146 h 181"/>
                <a:gd name="T20" fmla="*/ 135 w 159"/>
                <a:gd name="T21" fmla="*/ 26 h 181"/>
                <a:gd name="T22" fmla="*/ 135 w 159"/>
                <a:gd name="T23" fmla="*/ 26 h 181"/>
                <a:gd name="T24" fmla="*/ 29 w 159"/>
                <a:gd name="T25" fmla="*/ 0 h 181"/>
                <a:gd name="T26" fmla="*/ 26 w 159"/>
                <a:gd name="T27" fmla="*/ 0 h 181"/>
                <a:gd name="T28" fmla="*/ 0 w 159"/>
                <a:gd name="T29" fmla="*/ 37 h 181"/>
                <a:gd name="T30" fmla="*/ 0 w 159"/>
                <a:gd name="T31" fmla="*/ 130 h 181"/>
                <a:gd name="T32" fmla="*/ 6 w 159"/>
                <a:gd name="T33" fmla="*/ 154 h 181"/>
                <a:gd name="T34" fmla="*/ 27 w 159"/>
                <a:gd name="T35" fmla="*/ 168 h 181"/>
                <a:gd name="T36" fmla="*/ 131 w 159"/>
                <a:gd name="T37" fmla="*/ 181 h 181"/>
                <a:gd name="T38" fmla="*/ 132 w 159"/>
                <a:gd name="T39" fmla="*/ 181 h 181"/>
                <a:gd name="T40" fmla="*/ 159 w 159"/>
                <a:gd name="T41" fmla="*/ 146 h 181"/>
                <a:gd name="T42" fmla="*/ 159 w 159"/>
                <a:gd name="T43" fmla="*/ 62 h 181"/>
                <a:gd name="T44" fmla="*/ 135 w 159"/>
                <a:gd name="T45" fmla="*/ 2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 h="181">
                  <a:moveTo>
                    <a:pt x="132" y="146"/>
                  </a:moveTo>
                  <a:lnTo>
                    <a:pt x="132" y="146"/>
                  </a:lnTo>
                  <a:cubicBezTo>
                    <a:pt x="132" y="150"/>
                    <a:pt x="131" y="152"/>
                    <a:pt x="130" y="154"/>
                  </a:cubicBezTo>
                  <a:lnTo>
                    <a:pt x="29" y="142"/>
                  </a:lnTo>
                  <a:cubicBezTo>
                    <a:pt x="28" y="140"/>
                    <a:pt x="27" y="136"/>
                    <a:pt x="27" y="130"/>
                  </a:cubicBezTo>
                  <a:lnTo>
                    <a:pt x="27" y="37"/>
                  </a:lnTo>
                  <a:cubicBezTo>
                    <a:pt x="27" y="33"/>
                    <a:pt x="28" y="29"/>
                    <a:pt x="28" y="27"/>
                  </a:cubicBezTo>
                  <a:lnTo>
                    <a:pt x="128" y="52"/>
                  </a:lnTo>
                  <a:cubicBezTo>
                    <a:pt x="129" y="53"/>
                    <a:pt x="132" y="57"/>
                    <a:pt x="132" y="62"/>
                  </a:cubicBezTo>
                  <a:lnTo>
                    <a:pt x="132" y="146"/>
                  </a:lnTo>
                  <a:close/>
                  <a:moveTo>
                    <a:pt x="135" y="26"/>
                  </a:moveTo>
                  <a:lnTo>
                    <a:pt x="135" y="26"/>
                  </a:lnTo>
                  <a:lnTo>
                    <a:pt x="29" y="0"/>
                  </a:lnTo>
                  <a:lnTo>
                    <a:pt x="26" y="0"/>
                  </a:lnTo>
                  <a:cubicBezTo>
                    <a:pt x="11" y="0"/>
                    <a:pt x="0" y="16"/>
                    <a:pt x="0" y="37"/>
                  </a:cubicBezTo>
                  <a:lnTo>
                    <a:pt x="0" y="130"/>
                  </a:lnTo>
                  <a:cubicBezTo>
                    <a:pt x="0" y="139"/>
                    <a:pt x="2" y="147"/>
                    <a:pt x="6" y="154"/>
                  </a:cubicBezTo>
                  <a:cubicBezTo>
                    <a:pt x="10" y="163"/>
                    <a:pt x="18" y="168"/>
                    <a:pt x="27" y="168"/>
                  </a:cubicBezTo>
                  <a:lnTo>
                    <a:pt x="131" y="181"/>
                  </a:lnTo>
                  <a:lnTo>
                    <a:pt x="132" y="181"/>
                  </a:lnTo>
                  <a:cubicBezTo>
                    <a:pt x="147" y="180"/>
                    <a:pt x="159" y="165"/>
                    <a:pt x="159" y="146"/>
                  </a:cubicBezTo>
                  <a:lnTo>
                    <a:pt x="159" y="62"/>
                  </a:lnTo>
                  <a:cubicBezTo>
                    <a:pt x="159" y="44"/>
                    <a:pt x="148" y="28"/>
                    <a:pt x="135" y="26"/>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193" name="Freeform 18"/>
            <p:cNvSpPr>
              <a:spLocks noEditPoints="1"/>
            </p:cNvSpPr>
            <p:nvPr/>
          </p:nvSpPr>
          <p:spPr bwMode="auto">
            <a:xfrm>
              <a:off x="2571750" y="2189163"/>
              <a:ext cx="57150" cy="66675"/>
            </a:xfrm>
            <a:custGeom>
              <a:avLst/>
              <a:gdLst>
                <a:gd name="T0" fmla="*/ 26 w 131"/>
                <a:gd name="T1" fmla="*/ 35 h 155"/>
                <a:gd name="T2" fmla="*/ 26 w 131"/>
                <a:gd name="T3" fmla="*/ 35 h 155"/>
                <a:gd name="T4" fmla="*/ 27 w 131"/>
                <a:gd name="T5" fmla="*/ 28 h 155"/>
                <a:gd name="T6" fmla="*/ 100 w 131"/>
                <a:gd name="T7" fmla="*/ 50 h 155"/>
                <a:gd name="T8" fmla="*/ 101 w 131"/>
                <a:gd name="T9" fmla="*/ 50 h 155"/>
                <a:gd name="T10" fmla="*/ 104 w 131"/>
                <a:gd name="T11" fmla="*/ 58 h 155"/>
                <a:gd name="T12" fmla="*/ 104 w 131"/>
                <a:gd name="T13" fmla="*/ 121 h 155"/>
                <a:gd name="T14" fmla="*/ 103 w 131"/>
                <a:gd name="T15" fmla="*/ 128 h 155"/>
                <a:gd name="T16" fmla="*/ 29 w 131"/>
                <a:gd name="T17" fmla="*/ 117 h 155"/>
                <a:gd name="T18" fmla="*/ 28 w 131"/>
                <a:gd name="T19" fmla="*/ 117 h 155"/>
                <a:gd name="T20" fmla="*/ 26 w 131"/>
                <a:gd name="T21" fmla="*/ 107 h 155"/>
                <a:gd name="T22" fmla="*/ 26 w 131"/>
                <a:gd name="T23" fmla="*/ 35 h 155"/>
                <a:gd name="T24" fmla="*/ 5 w 131"/>
                <a:gd name="T25" fmla="*/ 130 h 155"/>
                <a:gd name="T26" fmla="*/ 5 w 131"/>
                <a:gd name="T27" fmla="*/ 130 h 155"/>
                <a:gd name="T28" fmla="*/ 25 w 131"/>
                <a:gd name="T29" fmla="*/ 143 h 155"/>
                <a:gd name="T30" fmla="*/ 103 w 131"/>
                <a:gd name="T31" fmla="*/ 155 h 155"/>
                <a:gd name="T32" fmla="*/ 105 w 131"/>
                <a:gd name="T33" fmla="*/ 155 h 155"/>
                <a:gd name="T34" fmla="*/ 131 w 131"/>
                <a:gd name="T35" fmla="*/ 121 h 155"/>
                <a:gd name="T36" fmla="*/ 131 w 131"/>
                <a:gd name="T37" fmla="*/ 58 h 155"/>
                <a:gd name="T38" fmla="*/ 107 w 131"/>
                <a:gd name="T39" fmla="*/ 24 h 155"/>
                <a:gd name="T40" fmla="*/ 31 w 131"/>
                <a:gd name="T41" fmla="*/ 1 h 155"/>
                <a:gd name="T42" fmla="*/ 26 w 131"/>
                <a:gd name="T43" fmla="*/ 0 h 155"/>
                <a:gd name="T44" fmla="*/ 0 w 131"/>
                <a:gd name="T45" fmla="*/ 35 h 155"/>
                <a:gd name="T46" fmla="*/ 0 w 131"/>
                <a:gd name="T47" fmla="*/ 107 h 155"/>
                <a:gd name="T48" fmla="*/ 5 w 131"/>
                <a:gd name="T49" fmla="*/ 1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155">
                  <a:moveTo>
                    <a:pt x="26" y="35"/>
                  </a:moveTo>
                  <a:lnTo>
                    <a:pt x="26" y="35"/>
                  </a:lnTo>
                  <a:cubicBezTo>
                    <a:pt x="26" y="32"/>
                    <a:pt x="27" y="29"/>
                    <a:pt x="27" y="28"/>
                  </a:cubicBezTo>
                  <a:lnTo>
                    <a:pt x="100" y="50"/>
                  </a:lnTo>
                  <a:lnTo>
                    <a:pt x="101" y="50"/>
                  </a:lnTo>
                  <a:cubicBezTo>
                    <a:pt x="102" y="50"/>
                    <a:pt x="104" y="53"/>
                    <a:pt x="104" y="58"/>
                  </a:cubicBezTo>
                  <a:lnTo>
                    <a:pt x="104" y="121"/>
                  </a:lnTo>
                  <a:cubicBezTo>
                    <a:pt x="104" y="124"/>
                    <a:pt x="103" y="127"/>
                    <a:pt x="103" y="128"/>
                  </a:cubicBezTo>
                  <a:lnTo>
                    <a:pt x="29" y="117"/>
                  </a:lnTo>
                  <a:lnTo>
                    <a:pt x="28" y="117"/>
                  </a:lnTo>
                  <a:cubicBezTo>
                    <a:pt x="27" y="115"/>
                    <a:pt x="26" y="112"/>
                    <a:pt x="26" y="107"/>
                  </a:cubicBezTo>
                  <a:lnTo>
                    <a:pt x="26" y="35"/>
                  </a:lnTo>
                  <a:close/>
                  <a:moveTo>
                    <a:pt x="5" y="130"/>
                  </a:moveTo>
                  <a:lnTo>
                    <a:pt x="5" y="130"/>
                  </a:lnTo>
                  <a:cubicBezTo>
                    <a:pt x="10" y="138"/>
                    <a:pt x="16" y="142"/>
                    <a:pt x="25" y="143"/>
                  </a:cubicBezTo>
                  <a:lnTo>
                    <a:pt x="103" y="155"/>
                  </a:lnTo>
                  <a:lnTo>
                    <a:pt x="105" y="155"/>
                  </a:lnTo>
                  <a:cubicBezTo>
                    <a:pt x="119" y="154"/>
                    <a:pt x="131" y="139"/>
                    <a:pt x="131" y="121"/>
                  </a:cubicBezTo>
                  <a:lnTo>
                    <a:pt x="131" y="58"/>
                  </a:lnTo>
                  <a:cubicBezTo>
                    <a:pt x="131" y="41"/>
                    <a:pt x="121" y="27"/>
                    <a:pt x="107" y="24"/>
                  </a:cubicBezTo>
                  <a:lnTo>
                    <a:pt x="31" y="1"/>
                  </a:lnTo>
                  <a:lnTo>
                    <a:pt x="26" y="0"/>
                  </a:lnTo>
                  <a:cubicBezTo>
                    <a:pt x="11" y="0"/>
                    <a:pt x="0" y="15"/>
                    <a:pt x="0" y="35"/>
                  </a:cubicBezTo>
                  <a:lnTo>
                    <a:pt x="0" y="107"/>
                  </a:lnTo>
                  <a:cubicBezTo>
                    <a:pt x="0" y="116"/>
                    <a:pt x="2" y="124"/>
                    <a:pt x="5" y="130"/>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194" name="Freeform 19"/>
            <p:cNvSpPr>
              <a:spLocks noEditPoints="1"/>
            </p:cNvSpPr>
            <p:nvPr/>
          </p:nvSpPr>
          <p:spPr bwMode="auto">
            <a:xfrm>
              <a:off x="2454275" y="2284413"/>
              <a:ext cx="68263" cy="73025"/>
            </a:xfrm>
            <a:custGeom>
              <a:avLst/>
              <a:gdLst>
                <a:gd name="T0" fmla="*/ 27 w 159"/>
                <a:gd name="T1" fmla="*/ 37 h 168"/>
                <a:gd name="T2" fmla="*/ 27 w 159"/>
                <a:gd name="T3" fmla="*/ 37 h 168"/>
                <a:gd name="T4" fmla="*/ 29 w 159"/>
                <a:gd name="T5" fmla="*/ 27 h 168"/>
                <a:gd name="T6" fmla="*/ 129 w 159"/>
                <a:gd name="T7" fmla="*/ 35 h 168"/>
                <a:gd name="T8" fmla="*/ 132 w 159"/>
                <a:gd name="T9" fmla="*/ 45 h 168"/>
                <a:gd name="T10" fmla="*/ 132 w 159"/>
                <a:gd name="T11" fmla="*/ 132 h 168"/>
                <a:gd name="T12" fmla="*/ 129 w 159"/>
                <a:gd name="T13" fmla="*/ 141 h 168"/>
                <a:gd name="T14" fmla="*/ 29 w 159"/>
                <a:gd name="T15" fmla="*/ 141 h 168"/>
                <a:gd name="T16" fmla="*/ 27 w 159"/>
                <a:gd name="T17" fmla="*/ 130 h 168"/>
                <a:gd name="T18" fmla="*/ 27 w 159"/>
                <a:gd name="T19" fmla="*/ 37 h 168"/>
                <a:gd name="T20" fmla="*/ 27 w 159"/>
                <a:gd name="T21" fmla="*/ 168 h 168"/>
                <a:gd name="T22" fmla="*/ 27 w 159"/>
                <a:gd name="T23" fmla="*/ 168 h 168"/>
                <a:gd name="T24" fmla="*/ 132 w 159"/>
                <a:gd name="T25" fmla="*/ 167 h 168"/>
                <a:gd name="T26" fmla="*/ 159 w 159"/>
                <a:gd name="T27" fmla="*/ 132 h 168"/>
                <a:gd name="T28" fmla="*/ 159 w 159"/>
                <a:gd name="T29" fmla="*/ 45 h 168"/>
                <a:gd name="T30" fmla="*/ 132 w 159"/>
                <a:gd name="T31" fmla="*/ 9 h 168"/>
                <a:gd name="T32" fmla="*/ 29 w 159"/>
                <a:gd name="T33" fmla="*/ 0 h 168"/>
                <a:gd name="T34" fmla="*/ 26 w 159"/>
                <a:gd name="T35" fmla="*/ 0 h 168"/>
                <a:gd name="T36" fmla="*/ 0 w 159"/>
                <a:gd name="T37" fmla="*/ 37 h 168"/>
                <a:gd name="T38" fmla="*/ 0 w 159"/>
                <a:gd name="T39" fmla="*/ 130 h 168"/>
                <a:gd name="T40" fmla="*/ 27 w 159"/>
                <a:gd name="T41"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68">
                  <a:moveTo>
                    <a:pt x="27" y="37"/>
                  </a:moveTo>
                  <a:lnTo>
                    <a:pt x="27" y="37"/>
                  </a:lnTo>
                  <a:cubicBezTo>
                    <a:pt x="27" y="32"/>
                    <a:pt x="28" y="28"/>
                    <a:pt x="29" y="27"/>
                  </a:cubicBezTo>
                  <a:lnTo>
                    <a:pt x="129" y="35"/>
                  </a:lnTo>
                  <a:cubicBezTo>
                    <a:pt x="130" y="36"/>
                    <a:pt x="132" y="40"/>
                    <a:pt x="132" y="45"/>
                  </a:cubicBezTo>
                  <a:lnTo>
                    <a:pt x="132" y="132"/>
                  </a:lnTo>
                  <a:cubicBezTo>
                    <a:pt x="132" y="136"/>
                    <a:pt x="130" y="139"/>
                    <a:pt x="129" y="141"/>
                  </a:cubicBezTo>
                  <a:lnTo>
                    <a:pt x="29" y="141"/>
                  </a:lnTo>
                  <a:cubicBezTo>
                    <a:pt x="28" y="139"/>
                    <a:pt x="27" y="135"/>
                    <a:pt x="27" y="130"/>
                  </a:cubicBezTo>
                  <a:lnTo>
                    <a:pt x="27" y="37"/>
                  </a:lnTo>
                  <a:close/>
                  <a:moveTo>
                    <a:pt x="27" y="168"/>
                  </a:moveTo>
                  <a:lnTo>
                    <a:pt x="27" y="168"/>
                  </a:lnTo>
                  <a:lnTo>
                    <a:pt x="132" y="167"/>
                  </a:lnTo>
                  <a:cubicBezTo>
                    <a:pt x="147" y="166"/>
                    <a:pt x="159" y="151"/>
                    <a:pt x="159" y="132"/>
                  </a:cubicBezTo>
                  <a:lnTo>
                    <a:pt x="159" y="45"/>
                  </a:lnTo>
                  <a:cubicBezTo>
                    <a:pt x="159" y="27"/>
                    <a:pt x="148" y="11"/>
                    <a:pt x="132" y="9"/>
                  </a:cubicBezTo>
                  <a:lnTo>
                    <a:pt x="29" y="0"/>
                  </a:lnTo>
                  <a:lnTo>
                    <a:pt x="26" y="0"/>
                  </a:lnTo>
                  <a:cubicBezTo>
                    <a:pt x="11" y="0"/>
                    <a:pt x="0" y="15"/>
                    <a:pt x="0" y="37"/>
                  </a:cubicBezTo>
                  <a:lnTo>
                    <a:pt x="0" y="130"/>
                  </a:lnTo>
                  <a:cubicBezTo>
                    <a:pt x="0" y="152"/>
                    <a:pt x="11" y="168"/>
                    <a:pt x="27" y="168"/>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195" name="Freeform 20"/>
            <p:cNvSpPr>
              <a:spLocks noEditPoints="1"/>
            </p:cNvSpPr>
            <p:nvPr/>
          </p:nvSpPr>
          <p:spPr bwMode="auto">
            <a:xfrm>
              <a:off x="2571750" y="2295525"/>
              <a:ext cx="57150" cy="65088"/>
            </a:xfrm>
            <a:custGeom>
              <a:avLst/>
              <a:gdLst>
                <a:gd name="T0" fmla="*/ 26 w 131"/>
                <a:gd name="T1" fmla="*/ 33 h 146"/>
                <a:gd name="T2" fmla="*/ 26 w 131"/>
                <a:gd name="T3" fmla="*/ 33 h 146"/>
                <a:gd name="T4" fmla="*/ 27 w 131"/>
                <a:gd name="T5" fmla="*/ 27 h 146"/>
                <a:gd name="T6" fmla="*/ 102 w 131"/>
                <a:gd name="T7" fmla="*/ 39 h 146"/>
                <a:gd name="T8" fmla="*/ 104 w 131"/>
                <a:gd name="T9" fmla="*/ 45 h 146"/>
                <a:gd name="T10" fmla="*/ 104 w 131"/>
                <a:gd name="T11" fmla="*/ 114 h 146"/>
                <a:gd name="T12" fmla="*/ 104 w 131"/>
                <a:gd name="T13" fmla="*/ 119 h 146"/>
                <a:gd name="T14" fmla="*/ 28 w 131"/>
                <a:gd name="T15" fmla="*/ 120 h 146"/>
                <a:gd name="T16" fmla="*/ 26 w 131"/>
                <a:gd name="T17" fmla="*/ 112 h 146"/>
                <a:gd name="T18" fmla="*/ 26 w 131"/>
                <a:gd name="T19" fmla="*/ 33 h 146"/>
                <a:gd name="T20" fmla="*/ 26 w 131"/>
                <a:gd name="T21" fmla="*/ 146 h 146"/>
                <a:gd name="T22" fmla="*/ 26 w 131"/>
                <a:gd name="T23" fmla="*/ 146 h 146"/>
                <a:gd name="T24" fmla="*/ 105 w 131"/>
                <a:gd name="T25" fmla="*/ 146 h 146"/>
                <a:gd name="T26" fmla="*/ 131 w 131"/>
                <a:gd name="T27" fmla="*/ 114 h 146"/>
                <a:gd name="T28" fmla="*/ 131 w 131"/>
                <a:gd name="T29" fmla="*/ 45 h 146"/>
                <a:gd name="T30" fmla="*/ 106 w 131"/>
                <a:gd name="T31" fmla="*/ 12 h 146"/>
                <a:gd name="T32" fmla="*/ 28 w 131"/>
                <a:gd name="T33" fmla="*/ 0 h 146"/>
                <a:gd name="T34" fmla="*/ 26 w 131"/>
                <a:gd name="T35" fmla="*/ 0 h 146"/>
                <a:gd name="T36" fmla="*/ 0 w 131"/>
                <a:gd name="T37" fmla="*/ 33 h 146"/>
                <a:gd name="T38" fmla="*/ 0 w 131"/>
                <a:gd name="T39" fmla="*/ 112 h 146"/>
                <a:gd name="T40" fmla="*/ 26 w 131"/>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146">
                  <a:moveTo>
                    <a:pt x="26" y="33"/>
                  </a:moveTo>
                  <a:lnTo>
                    <a:pt x="26" y="33"/>
                  </a:lnTo>
                  <a:cubicBezTo>
                    <a:pt x="26" y="30"/>
                    <a:pt x="27" y="28"/>
                    <a:pt x="27" y="27"/>
                  </a:cubicBezTo>
                  <a:lnTo>
                    <a:pt x="102" y="39"/>
                  </a:lnTo>
                  <a:cubicBezTo>
                    <a:pt x="102" y="39"/>
                    <a:pt x="104" y="42"/>
                    <a:pt x="104" y="45"/>
                  </a:cubicBezTo>
                  <a:lnTo>
                    <a:pt x="104" y="114"/>
                  </a:lnTo>
                  <a:cubicBezTo>
                    <a:pt x="104" y="117"/>
                    <a:pt x="103" y="119"/>
                    <a:pt x="104" y="119"/>
                  </a:cubicBezTo>
                  <a:lnTo>
                    <a:pt x="28" y="120"/>
                  </a:lnTo>
                  <a:cubicBezTo>
                    <a:pt x="27" y="118"/>
                    <a:pt x="26" y="116"/>
                    <a:pt x="26" y="112"/>
                  </a:cubicBezTo>
                  <a:lnTo>
                    <a:pt x="26" y="33"/>
                  </a:lnTo>
                  <a:close/>
                  <a:moveTo>
                    <a:pt x="26" y="146"/>
                  </a:moveTo>
                  <a:lnTo>
                    <a:pt x="26" y="146"/>
                  </a:lnTo>
                  <a:lnTo>
                    <a:pt x="105" y="146"/>
                  </a:lnTo>
                  <a:cubicBezTo>
                    <a:pt x="119" y="145"/>
                    <a:pt x="131" y="131"/>
                    <a:pt x="131" y="114"/>
                  </a:cubicBezTo>
                  <a:lnTo>
                    <a:pt x="131" y="45"/>
                  </a:lnTo>
                  <a:cubicBezTo>
                    <a:pt x="131" y="29"/>
                    <a:pt x="120" y="14"/>
                    <a:pt x="106" y="12"/>
                  </a:cubicBezTo>
                  <a:lnTo>
                    <a:pt x="28" y="0"/>
                  </a:lnTo>
                  <a:lnTo>
                    <a:pt x="26" y="0"/>
                  </a:lnTo>
                  <a:cubicBezTo>
                    <a:pt x="11" y="0"/>
                    <a:pt x="0" y="14"/>
                    <a:pt x="0" y="33"/>
                  </a:cubicBezTo>
                  <a:lnTo>
                    <a:pt x="0" y="112"/>
                  </a:lnTo>
                  <a:cubicBezTo>
                    <a:pt x="0" y="131"/>
                    <a:pt x="11" y="146"/>
                    <a:pt x="26" y="146"/>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196" name="Freeform 21"/>
            <p:cNvSpPr>
              <a:spLocks noEditPoints="1"/>
            </p:cNvSpPr>
            <p:nvPr/>
          </p:nvSpPr>
          <p:spPr bwMode="auto">
            <a:xfrm>
              <a:off x="2454275" y="2409825"/>
              <a:ext cx="68263" cy="73025"/>
            </a:xfrm>
            <a:custGeom>
              <a:avLst/>
              <a:gdLst>
                <a:gd name="T0" fmla="*/ 132 w 159"/>
                <a:gd name="T1" fmla="*/ 125 h 168"/>
                <a:gd name="T2" fmla="*/ 132 w 159"/>
                <a:gd name="T3" fmla="*/ 125 h 168"/>
                <a:gd name="T4" fmla="*/ 129 w 159"/>
                <a:gd name="T5" fmla="*/ 134 h 168"/>
                <a:gd name="T6" fmla="*/ 29 w 159"/>
                <a:gd name="T7" fmla="*/ 141 h 168"/>
                <a:gd name="T8" fmla="*/ 27 w 159"/>
                <a:gd name="T9" fmla="*/ 130 h 168"/>
                <a:gd name="T10" fmla="*/ 27 w 159"/>
                <a:gd name="T11" fmla="*/ 37 h 168"/>
                <a:gd name="T12" fmla="*/ 29 w 159"/>
                <a:gd name="T13" fmla="*/ 27 h 168"/>
                <a:gd name="T14" fmla="*/ 129 w 159"/>
                <a:gd name="T15" fmla="*/ 29 h 168"/>
                <a:gd name="T16" fmla="*/ 132 w 159"/>
                <a:gd name="T17" fmla="*/ 38 h 168"/>
                <a:gd name="T18" fmla="*/ 132 w 159"/>
                <a:gd name="T19" fmla="*/ 125 h 168"/>
                <a:gd name="T20" fmla="*/ 133 w 159"/>
                <a:gd name="T21" fmla="*/ 2 h 168"/>
                <a:gd name="T22" fmla="*/ 133 w 159"/>
                <a:gd name="T23" fmla="*/ 2 h 168"/>
                <a:gd name="T24" fmla="*/ 28 w 159"/>
                <a:gd name="T25" fmla="*/ 0 h 168"/>
                <a:gd name="T26" fmla="*/ 26 w 159"/>
                <a:gd name="T27" fmla="*/ 0 h 168"/>
                <a:gd name="T28" fmla="*/ 0 w 159"/>
                <a:gd name="T29" fmla="*/ 37 h 168"/>
                <a:gd name="T30" fmla="*/ 0 w 159"/>
                <a:gd name="T31" fmla="*/ 130 h 168"/>
                <a:gd name="T32" fmla="*/ 27 w 159"/>
                <a:gd name="T33" fmla="*/ 168 h 168"/>
                <a:gd name="T34" fmla="*/ 132 w 159"/>
                <a:gd name="T35" fmla="*/ 160 h 168"/>
                <a:gd name="T36" fmla="*/ 159 w 159"/>
                <a:gd name="T37" fmla="*/ 125 h 168"/>
                <a:gd name="T38" fmla="*/ 159 w 159"/>
                <a:gd name="T39" fmla="*/ 38 h 168"/>
                <a:gd name="T40" fmla="*/ 133 w 159"/>
                <a:gd name="T41" fmla="*/ 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68">
                  <a:moveTo>
                    <a:pt x="132" y="125"/>
                  </a:moveTo>
                  <a:lnTo>
                    <a:pt x="132" y="125"/>
                  </a:lnTo>
                  <a:cubicBezTo>
                    <a:pt x="132" y="130"/>
                    <a:pt x="130" y="133"/>
                    <a:pt x="129" y="134"/>
                  </a:cubicBezTo>
                  <a:lnTo>
                    <a:pt x="29" y="141"/>
                  </a:lnTo>
                  <a:cubicBezTo>
                    <a:pt x="28" y="139"/>
                    <a:pt x="27" y="135"/>
                    <a:pt x="27" y="130"/>
                  </a:cubicBezTo>
                  <a:lnTo>
                    <a:pt x="27" y="37"/>
                  </a:lnTo>
                  <a:cubicBezTo>
                    <a:pt x="27" y="32"/>
                    <a:pt x="28" y="28"/>
                    <a:pt x="29" y="27"/>
                  </a:cubicBezTo>
                  <a:lnTo>
                    <a:pt x="129" y="29"/>
                  </a:lnTo>
                  <a:cubicBezTo>
                    <a:pt x="130" y="30"/>
                    <a:pt x="132" y="34"/>
                    <a:pt x="132" y="38"/>
                  </a:cubicBezTo>
                  <a:lnTo>
                    <a:pt x="132" y="125"/>
                  </a:lnTo>
                  <a:close/>
                  <a:moveTo>
                    <a:pt x="133" y="2"/>
                  </a:moveTo>
                  <a:lnTo>
                    <a:pt x="133" y="2"/>
                  </a:lnTo>
                  <a:lnTo>
                    <a:pt x="28" y="0"/>
                  </a:lnTo>
                  <a:lnTo>
                    <a:pt x="26" y="0"/>
                  </a:lnTo>
                  <a:cubicBezTo>
                    <a:pt x="11" y="0"/>
                    <a:pt x="0" y="15"/>
                    <a:pt x="0" y="37"/>
                  </a:cubicBezTo>
                  <a:lnTo>
                    <a:pt x="0" y="130"/>
                  </a:lnTo>
                  <a:cubicBezTo>
                    <a:pt x="0" y="152"/>
                    <a:pt x="11" y="168"/>
                    <a:pt x="27" y="168"/>
                  </a:cubicBezTo>
                  <a:lnTo>
                    <a:pt x="132" y="160"/>
                  </a:lnTo>
                  <a:cubicBezTo>
                    <a:pt x="147" y="159"/>
                    <a:pt x="159" y="144"/>
                    <a:pt x="159" y="125"/>
                  </a:cubicBezTo>
                  <a:lnTo>
                    <a:pt x="159" y="38"/>
                  </a:lnTo>
                  <a:cubicBezTo>
                    <a:pt x="159" y="20"/>
                    <a:pt x="148" y="4"/>
                    <a:pt x="133" y="2"/>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197" name="Freeform 22"/>
            <p:cNvSpPr>
              <a:spLocks noEditPoints="1"/>
            </p:cNvSpPr>
            <p:nvPr/>
          </p:nvSpPr>
          <p:spPr bwMode="auto">
            <a:xfrm>
              <a:off x="2568575" y="2409825"/>
              <a:ext cx="60325" cy="61913"/>
            </a:xfrm>
            <a:custGeom>
              <a:avLst/>
              <a:gdLst>
                <a:gd name="T0" fmla="*/ 109 w 136"/>
                <a:gd name="T1" fmla="*/ 105 h 143"/>
                <a:gd name="T2" fmla="*/ 109 w 136"/>
                <a:gd name="T3" fmla="*/ 105 h 143"/>
                <a:gd name="T4" fmla="*/ 108 w 136"/>
                <a:gd name="T5" fmla="*/ 110 h 143"/>
                <a:gd name="T6" fmla="*/ 28 w 136"/>
                <a:gd name="T7" fmla="*/ 116 h 143"/>
                <a:gd name="T8" fmla="*/ 27 w 136"/>
                <a:gd name="T9" fmla="*/ 109 h 143"/>
                <a:gd name="T10" fmla="*/ 27 w 136"/>
                <a:gd name="T11" fmla="*/ 33 h 143"/>
                <a:gd name="T12" fmla="*/ 28 w 136"/>
                <a:gd name="T13" fmla="*/ 26 h 143"/>
                <a:gd name="T14" fmla="*/ 108 w 136"/>
                <a:gd name="T15" fmla="*/ 28 h 143"/>
                <a:gd name="T16" fmla="*/ 109 w 136"/>
                <a:gd name="T17" fmla="*/ 34 h 143"/>
                <a:gd name="T18" fmla="*/ 109 w 136"/>
                <a:gd name="T19" fmla="*/ 105 h 143"/>
                <a:gd name="T20" fmla="*/ 113 w 136"/>
                <a:gd name="T21" fmla="*/ 2 h 143"/>
                <a:gd name="T22" fmla="*/ 113 w 136"/>
                <a:gd name="T23" fmla="*/ 2 h 143"/>
                <a:gd name="T24" fmla="*/ 26 w 136"/>
                <a:gd name="T25" fmla="*/ 0 h 143"/>
                <a:gd name="T26" fmla="*/ 24 w 136"/>
                <a:gd name="T27" fmla="*/ 0 h 143"/>
                <a:gd name="T28" fmla="*/ 0 w 136"/>
                <a:gd name="T29" fmla="*/ 33 h 143"/>
                <a:gd name="T30" fmla="*/ 0 w 136"/>
                <a:gd name="T31" fmla="*/ 109 h 143"/>
                <a:gd name="T32" fmla="*/ 25 w 136"/>
                <a:gd name="T33" fmla="*/ 143 h 143"/>
                <a:gd name="T34" fmla="*/ 112 w 136"/>
                <a:gd name="T35" fmla="*/ 137 h 143"/>
                <a:gd name="T36" fmla="*/ 136 w 136"/>
                <a:gd name="T37" fmla="*/ 105 h 143"/>
                <a:gd name="T38" fmla="*/ 136 w 136"/>
                <a:gd name="T39" fmla="*/ 34 h 143"/>
                <a:gd name="T40" fmla="*/ 113 w 136"/>
                <a:gd name="T41"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143">
                  <a:moveTo>
                    <a:pt x="109" y="105"/>
                  </a:moveTo>
                  <a:lnTo>
                    <a:pt x="109" y="105"/>
                  </a:lnTo>
                  <a:cubicBezTo>
                    <a:pt x="109" y="108"/>
                    <a:pt x="108" y="109"/>
                    <a:pt x="108" y="110"/>
                  </a:cubicBezTo>
                  <a:lnTo>
                    <a:pt x="28" y="116"/>
                  </a:lnTo>
                  <a:cubicBezTo>
                    <a:pt x="27" y="115"/>
                    <a:pt x="27" y="112"/>
                    <a:pt x="27" y="109"/>
                  </a:cubicBezTo>
                  <a:lnTo>
                    <a:pt x="27" y="33"/>
                  </a:lnTo>
                  <a:cubicBezTo>
                    <a:pt x="27" y="30"/>
                    <a:pt x="27" y="28"/>
                    <a:pt x="28" y="26"/>
                  </a:cubicBezTo>
                  <a:lnTo>
                    <a:pt x="108" y="28"/>
                  </a:lnTo>
                  <a:cubicBezTo>
                    <a:pt x="108" y="29"/>
                    <a:pt x="109" y="31"/>
                    <a:pt x="109" y="34"/>
                  </a:cubicBezTo>
                  <a:lnTo>
                    <a:pt x="109" y="105"/>
                  </a:lnTo>
                  <a:close/>
                  <a:moveTo>
                    <a:pt x="113" y="2"/>
                  </a:moveTo>
                  <a:lnTo>
                    <a:pt x="113" y="2"/>
                  </a:lnTo>
                  <a:lnTo>
                    <a:pt x="26" y="0"/>
                  </a:lnTo>
                  <a:lnTo>
                    <a:pt x="24" y="0"/>
                  </a:lnTo>
                  <a:cubicBezTo>
                    <a:pt x="10" y="0"/>
                    <a:pt x="0" y="14"/>
                    <a:pt x="0" y="33"/>
                  </a:cubicBezTo>
                  <a:lnTo>
                    <a:pt x="0" y="109"/>
                  </a:lnTo>
                  <a:cubicBezTo>
                    <a:pt x="0" y="129"/>
                    <a:pt x="10" y="143"/>
                    <a:pt x="25" y="143"/>
                  </a:cubicBezTo>
                  <a:lnTo>
                    <a:pt x="112" y="137"/>
                  </a:lnTo>
                  <a:cubicBezTo>
                    <a:pt x="125" y="136"/>
                    <a:pt x="136" y="122"/>
                    <a:pt x="136" y="105"/>
                  </a:cubicBezTo>
                  <a:lnTo>
                    <a:pt x="136" y="34"/>
                  </a:lnTo>
                  <a:cubicBezTo>
                    <a:pt x="136" y="17"/>
                    <a:pt x="126" y="4"/>
                    <a:pt x="113" y="2"/>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198" name="Freeform 23"/>
            <p:cNvSpPr/>
            <p:nvPr/>
          </p:nvSpPr>
          <p:spPr bwMode="auto">
            <a:xfrm>
              <a:off x="2451100" y="2532063"/>
              <a:ext cx="74613" cy="25400"/>
            </a:xfrm>
            <a:custGeom>
              <a:avLst/>
              <a:gdLst>
                <a:gd name="T0" fmla="*/ 16 w 173"/>
                <a:gd name="T1" fmla="*/ 59 h 59"/>
                <a:gd name="T2" fmla="*/ 16 w 173"/>
                <a:gd name="T3" fmla="*/ 59 h 59"/>
                <a:gd name="T4" fmla="*/ 16 w 173"/>
                <a:gd name="T5" fmla="*/ 59 h 59"/>
                <a:gd name="T6" fmla="*/ 157 w 173"/>
                <a:gd name="T7" fmla="*/ 44 h 59"/>
                <a:gd name="T8" fmla="*/ 173 w 173"/>
                <a:gd name="T9" fmla="*/ 22 h 59"/>
                <a:gd name="T10" fmla="*/ 156 w 173"/>
                <a:gd name="T11" fmla="*/ 0 h 59"/>
                <a:gd name="T12" fmla="*/ 16 w 173"/>
                <a:gd name="T13" fmla="*/ 15 h 59"/>
                <a:gd name="T14" fmla="*/ 0 w 173"/>
                <a:gd name="T15" fmla="*/ 37 h 59"/>
                <a:gd name="T16" fmla="*/ 16 w 173"/>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59">
                  <a:moveTo>
                    <a:pt x="16" y="59"/>
                  </a:moveTo>
                  <a:lnTo>
                    <a:pt x="16" y="59"/>
                  </a:lnTo>
                  <a:lnTo>
                    <a:pt x="16" y="59"/>
                  </a:lnTo>
                  <a:lnTo>
                    <a:pt x="157" y="44"/>
                  </a:lnTo>
                  <a:cubicBezTo>
                    <a:pt x="165" y="44"/>
                    <a:pt x="173" y="34"/>
                    <a:pt x="173" y="22"/>
                  </a:cubicBezTo>
                  <a:cubicBezTo>
                    <a:pt x="173" y="10"/>
                    <a:pt x="165" y="0"/>
                    <a:pt x="156" y="0"/>
                  </a:cubicBezTo>
                  <a:lnTo>
                    <a:pt x="16" y="15"/>
                  </a:lnTo>
                  <a:cubicBezTo>
                    <a:pt x="7" y="15"/>
                    <a:pt x="0" y="25"/>
                    <a:pt x="0" y="37"/>
                  </a:cubicBezTo>
                  <a:cubicBezTo>
                    <a:pt x="0" y="49"/>
                    <a:pt x="7" y="59"/>
                    <a:pt x="16" y="59"/>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199" name="Freeform 24"/>
            <p:cNvSpPr/>
            <p:nvPr/>
          </p:nvSpPr>
          <p:spPr bwMode="auto">
            <a:xfrm>
              <a:off x="2451100" y="2566988"/>
              <a:ext cx="74613" cy="26988"/>
            </a:xfrm>
            <a:custGeom>
              <a:avLst/>
              <a:gdLst>
                <a:gd name="T0" fmla="*/ 156 w 173"/>
                <a:gd name="T1" fmla="*/ 0 h 64"/>
                <a:gd name="T2" fmla="*/ 156 w 173"/>
                <a:gd name="T3" fmla="*/ 0 h 64"/>
                <a:gd name="T4" fmla="*/ 156 w 173"/>
                <a:gd name="T5" fmla="*/ 0 h 64"/>
                <a:gd name="T6" fmla="*/ 16 w 173"/>
                <a:gd name="T7" fmla="*/ 21 h 64"/>
                <a:gd name="T8" fmla="*/ 0 w 173"/>
                <a:gd name="T9" fmla="*/ 42 h 64"/>
                <a:gd name="T10" fmla="*/ 16 w 173"/>
                <a:gd name="T11" fmla="*/ 64 h 64"/>
                <a:gd name="T12" fmla="*/ 16 w 173"/>
                <a:gd name="T13" fmla="*/ 64 h 64"/>
                <a:gd name="T14" fmla="*/ 157 w 173"/>
                <a:gd name="T15" fmla="*/ 43 h 64"/>
                <a:gd name="T16" fmla="*/ 173 w 173"/>
                <a:gd name="T17" fmla="*/ 22 h 64"/>
                <a:gd name="T18" fmla="*/ 156 w 173"/>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64">
                  <a:moveTo>
                    <a:pt x="156" y="0"/>
                  </a:moveTo>
                  <a:lnTo>
                    <a:pt x="156" y="0"/>
                  </a:lnTo>
                  <a:lnTo>
                    <a:pt x="156" y="0"/>
                  </a:lnTo>
                  <a:lnTo>
                    <a:pt x="16" y="21"/>
                  </a:lnTo>
                  <a:cubicBezTo>
                    <a:pt x="7" y="21"/>
                    <a:pt x="0" y="30"/>
                    <a:pt x="0" y="42"/>
                  </a:cubicBezTo>
                  <a:cubicBezTo>
                    <a:pt x="0" y="54"/>
                    <a:pt x="7" y="64"/>
                    <a:pt x="16" y="64"/>
                  </a:cubicBezTo>
                  <a:lnTo>
                    <a:pt x="16" y="64"/>
                  </a:lnTo>
                  <a:lnTo>
                    <a:pt x="157" y="43"/>
                  </a:lnTo>
                  <a:cubicBezTo>
                    <a:pt x="165" y="43"/>
                    <a:pt x="173" y="34"/>
                    <a:pt x="173" y="22"/>
                  </a:cubicBezTo>
                  <a:cubicBezTo>
                    <a:pt x="173" y="10"/>
                    <a:pt x="166" y="0"/>
                    <a:pt x="156" y="0"/>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0" name="Freeform 25"/>
            <p:cNvSpPr/>
            <p:nvPr/>
          </p:nvSpPr>
          <p:spPr bwMode="auto">
            <a:xfrm>
              <a:off x="2570163" y="2522538"/>
              <a:ext cx="57150" cy="19050"/>
            </a:xfrm>
            <a:custGeom>
              <a:avLst/>
              <a:gdLst>
                <a:gd name="T0" fmla="*/ 12 w 132"/>
                <a:gd name="T1" fmla="*/ 44 h 44"/>
                <a:gd name="T2" fmla="*/ 12 w 132"/>
                <a:gd name="T3" fmla="*/ 44 h 44"/>
                <a:gd name="T4" fmla="*/ 12 w 132"/>
                <a:gd name="T5" fmla="*/ 44 h 44"/>
                <a:gd name="T6" fmla="*/ 120 w 132"/>
                <a:gd name="T7" fmla="*/ 33 h 44"/>
                <a:gd name="T8" fmla="*/ 132 w 132"/>
                <a:gd name="T9" fmla="*/ 16 h 44"/>
                <a:gd name="T10" fmla="*/ 120 w 132"/>
                <a:gd name="T11" fmla="*/ 0 h 44"/>
                <a:gd name="T12" fmla="*/ 12 w 132"/>
                <a:gd name="T13" fmla="*/ 11 h 44"/>
                <a:gd name="T14" fmla="*/ 0 w 132"/>
                <a:gd name="T15" fmla="*/ 28 h 44"/>
                <a:gd name="T16" fmla="*/ 12 w 132"/>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44">
                  <a:moveTo>
                    <a:pt x="12" y="44"/>
                  </a:moveTo>
                  <a:lnTo>
                    <a:pt x="12" y="44"/>
                  </a:lnTo>
                  <a:lnTo>
                    <a:pt x="12" y="44"/>
                  </a:lnTo>
                  <a:lnTo>
                    <a:pt x="120" y="33"/>
                  </a:lnTo>
                  <a:cubicBezTo>
                    <a:pt x="127" y="33"/>
                    <a:pt x="132" y="25"/>
                    <a:pt x="132" y="16"/>
                  </a:cubicBezTo>
                  <a:cubicBezTo>
                    <a:pt x="132" y="7"/>
                    <a:pt x="127" y="0"/>
                    <a:pt x="120" y="0"/>
                  </a:cubicBezTo>
                  <a:lnTo>
                    <a:pt x="12" y="11"/>
                  </a:lnTo>
                  <a:cubicBezTo>
                    <a:pt x="5" y="11"/>
                    <a:pt x="0" y="19"/>
                    <a:pt x="0" y="28"/>
                  </a:cubicBezTo>
                  <a:cubicBezTo>
                    <a:pt x="0" y="37"/>
                    <a:pt x="5" y="44"/>
                    <a:pt x="12" y="44"/>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1" name="Freeform 26"/>
            <p:cNvSpPr/>
            <p:nvPr/>
          </p:nvSpPr>
          <p:spPr bwMode="auto">
            <a:xfrm>
              <a:off x="2570163" y="2547938"/>
              <a:ext cx="57150" cy="20638"/>
            </a:xfrm>
            <a:custGeom>
              <a:avLst/>
              <a:gdLst>
                <a:gd name="T0" fmla="*/ 119 w 132"/>
                <a:gd name="T1" fmla="*/ 0 h 49"/>
                <a:gd name="T2" fmla="*/ 119 w 132"/>
                <a:gd name="T3" fmla="*/ 0 h 49"/>
                <a:gd name="T4" fmla="*/ 119 w 132"/>
                <a:gd name="T5" fmla="*/ 0 h 49"/>
                <a:gd name="T6" fmla="*/ 12 w 132"/>
                <a:gd name="T7" fmla="*/ 16 h 49"/>
                <a:gd name="T8" fmla="*/ 0 w 132"/>
                <a:gd name="T9" fmla="*/ 32 h 49"/>
                <a:gd name="T10" fmla="*/ 12 w 132"/>
                <a:gd name="T11" fmla="*/ 49 h 49"/>
                <a:gd name="T12" fmla="*/ 12 w 132"/>
                <a:gd name="T13" fmla="*/ 49 h 49"/>
                <a:gd name="T14" fmla="*/ 120 w 132"/>
                <a:gd name="T15" fmla="*/ 33 h 49"/>
                <a:gd name="T16" fmla="*/ 132 w 132"/>
                <a:gd name="T17" fmla="*/ 17 h 49"/>
                <a:gd name="T18" fmla="*/ 119 w 132"/>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49">
                  <a:moveTo>
                    <a:pt x="119" y="0"/>
                  </a:moveTo>
                  <a:lnTo>
                    <a:pt x="119" y="0"/>
                  </a:lnTo>
                  <a:lnTo>
                    <a:pt x="119" y="0"/>
                  </a:lnTo>
                  <a:lnTo>
                    <a:pt x="12" y="16"/>
                  </a:lnTo>
                  <a:cubicBezTo>
                    <a:pt x="5" y="16"/>
                    <a:pt x="0" y="23"/>
                    <a:pt x="0" y="32"/>
                  </a:cubicBezTo>
                  <a:cubicBezTo>
                    <a:pt x="0" y="42"/>
                    <a:pt x="5" y="49"/>
                    <a:pt x="12" y="49"/>
                  </a:cubicBezTo>
                  <a:lnTo>
                    <a:pt x="12" y="49"/>
                  </a:lnTo>
                  <a:lnTo>
                    <a:pt x="120" y="33"/>
                  </a:lnTo>
                  <a:cubicBezTo>
                    <a:pt x="127" y="33"/>
                    <a:pt x="132" y="26"/>
                    <a:pt x="132" y="17"/>
                  </a:cubicBezTo>
                  <a:cubicBezTo>
                    <a:pt x="132" y="8"/>
                    <a:pt x="127" y="0"/>
                    <a:pt x="119" y="0"/>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2" name="Freeform 27"/>
            <p:cNvSpPr>
              <a:spLocks noEditPoints="1"/>
            </p:cNvSpPr>
            <p:nvPr/>
          </p:nvSpPr>
          <p:spPr bwMode="auto">
            <a:xfrm>
              <a:off x="2662238" y="2209800"/>
              <a:ext cx="38100" cy="52388"/>
            </a:xfrm>
            <a:custGeom>
              <a:avLst/>
              <a:gdLst>
                <a:gd name="T0" fmla="*/ 20 w 91"/>
                <a:gd name="T1" fmla="*/ 31 h 120"/>
                <a:gd name="T2" fmla="*/ 20 w 91"/>
                <a:gd name="T3" fmla="*/ 31 h 120"/>
                <a:gd name="T4" fmla="*/ 21 w 91"/>
                <a:gd name="T5" fmla="*/ 21 h 120"/>
                <a:gd name="T6" fmla="*/ 68 w 91"/>
                <a:gd name="T7" fmla="*/ 36 h 120"/>
                <a:gd name="T8" fmla="*/ 71 w 91"/>
                <a:gd name="T9" fmla="*/ 47 h 120"/>
                <a:gd name="T10" fmla="*/ 71 w 91"/>
                <a:gd name="T11" fmla="*/ 90 h 120"/>
                <a:gd name="T12" fmla="*/ 69 w 91"/>
                <a:gd name="T13" fmla="*/ 100 h 120"/>
                <a:gd name="T14" fmla="*/ 22 w 91"/>
                <a:gd name="T15" fmla="*/ 96 h 120"/>
                <a:gd name="T16" fmla="*/ 20 w 91"/>
                <a:gd name="T17" fmla="*/ 83 h 120"/>
                <a:gd name="T18" fmla="*/ 20 w 91"/>
                <a:gd name="T19" fmla="*/ 31 h 120"/>
                <a:gd name="T20" fmla="*/ 3 w 91"/>
                <a:gd name="T21" fmla="*/ 103 h 120"/>
                <a:gd name="T22" fmla="*/ 3 w 91"/>
                <a:gd name="T23" fmla="*/ 103 h 120"/>
                <a:gd name="T24" fmla="*/ 19 w 91"/>
                <a:gd name="T25" fmla="*/ 116 h 120"/>
                <a:gd name="T26" fmla="*/ 71 w 91"/>
                <a:gd name="T27" fmla="*/ 120 h 120"/>
                <a:gd name="T28" fmla="*/ 72 w 91"/>
                <a:gd name="T29" fmla="*/ 120 h 120"/>
                <a:gd name="T30" fmla="*/ 91 w 91"/>
                <a:gd name="T31" fmla="*/ 90 h 120"/>
                <a:gd name="T32" fmla="*/ 91 w 91"/>
                <a:gd name="T33" fmla="*/ 47 h 120"/>
                <a:gd name="T34" fmla="*/ 74 w 91"/>
                <a:gd name="T35" fmla="*/ 17 h 120"/>
                <a:gd name="T36" fmla="*/ 23 w 91"/>
                <a:gd name="T37" fmla="*/ 0 h 120"/>
                <a:gd name="T38" fmla="*/ 19 w 91"/>
                <a:gd name="T39" fmla="*/ 0 h 120"/>
                <a:gd name="T40" fmla="*/ 0 w 91"/>
                <a:gd name="T41" fmla="*/ 31 h 120"/>
                <a:gd name="T42" fmla="*/ 0 w 91"/>
                <a:gd name="T43" fmla="*/ 83 h 120"/>
                <a:gd name="T44" fmla="*/ 3 w 91"/>
                <a:gd name="T45" fmla="*/ 10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20">
                  <a:moveTo>
                    <a:pt x="20" y="31"/>
                  </a:moveTo>
                  <a:lnTo>
                    <a:pt x="20" y="31"/>
                  </a:lnTo>
                  <a:cubicBezTo>
                    <a:pt x="20" y="27"/>
                    <a:pt x="20" y="23"/>
                    <a:pt x="21" y="21"/>
                  </a:cubicBezTo>
                  <a:lnTo>
                    <a:pt x="68" y="36"/>
                  </a:lnTo>
                  <a:cubicBezTo>
                    <a:pt x="69" y="37"/>
                    <a:pt x="71" y="41"/>
                    <a:pt x="71" y="47"/>
                  </a:cubicBezTo>
                  <a:lnTo>
                    <a:pt x="71" y="90"/>
                  </a:lnTo>
                  <a:cubicBezTo>
                    <a:pt x="71" y="95"/>
                    <a:pt x="70" y="99"/>
                    <a:pt x="69" y="100"/>
                  </a:cubicBezTo>
                  <a:lnTo>
                    <a:pt x="22" y="96"/>
                  </a:lnTo>
                  <a:cubicBezTo>
                    <a:pt x="21" y="94"/>
                    <a:pt x="20" y="90"/>
                    <a:pt x="20" y="83"/>
                  </a:cubicBezTo>
                  <a:lnTo>
                    <a:pt x="20" y="31"/>
                  </a:lnTo>
                  <a:close/>
                  <a:moveTo>
                    <a:pt x="3" y="103"/>
                  </a:moveTo>
                  <a:lnTo>
                    <a:pt x="3" y="103"/>
                  </a:lnTo>
                  <a:cubicBezTo>
                    <a:pt x="8" y="113"/>
                    <a:pt x="14" y="116"/>
                    <a:pt x="19" y="116"/>
                  </a:cubicBezTo>
                  <a:lnTo>
                    <a:pt x="71" y="120"/>
                  </a:lnTo>
                  <a:lnTo>
                    <a:pt x="72" y="120"/>
                  </a:lnTo>
                  <a:cubicBezTo>
                    <a:pt x="83" y="119"/>
                    <a:pt x="91" y="107"/>
                    <a:pt x="91" y="90"/>
                  </a:cubicBezTo>
                  <a:lnTo>
                    <a:pt x="91" y="47"/>
                  </a:lnTo>
                  <a:cubicBezTo>
                    <a:pt x="91" y="34"/>
                    <a:pt x="85" y="19"/>
                    <a:pt x="74" y="17"/>
                  </a:cubicBezTo>
                  <a:lnTo>
                    <a:pt x="23" y="0"/>
                  </a:lnTo>
                  <a:lnTo>
                    <a:pt x="19" y="0"/>
                  </a:lnTo>
                  <a:cubicBezTo>
                    <a:pt x="7" y="0"/>
                    <a:pt x="0" y="12"/>
                    <a:pt x="0" y="31"/>
                  </a:cubicBezTo>
                  <a:lnTo>
                    <a:pt x="0" y="83"/>
                  </a:lnTo>
                  <a:cubicBezTo>
                    <a:pt x="0" y="91"/>
                    <a:pt x="1" y="98"/>
                    <a:pt x="3" y="103"/>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3" name="Freeform 28"/>
            <p:cNvSpPr>
              <a:spLocks noEditPoints="1"/>
            </p:cNvSpPr>
            <p:nvPr/>
          </p:nvSpPr>
          <p:spPr bwMode="auto">
            <a:xfrm>
              <a:off x="2662238" y="2311400"/>
              <a:ext cx="38100" cy="55563"/>
            </a:xfrm>
            <a:custGeom>
              <a:avLst/>
              <a:gdLst>
                <a:gd name="T0" fmla="*/ 20 w 91"/>
                <a:gd name="T1" fmla="*/ 30 h 126"/>
                <a:gd name="T2" fmla="*/ 20 w 91"/>
                <a:gd name="T3" fmla="*/ 30 h 126"/>
                <a:gd name="T4" fmla="*/ 21 w 91"/>
                <a:gd name="T5" fmla="*/ 20 h 126"/>
                <a:gd name="T6" fmla="*/ 68 w 91"/>
                <a:gd name="T7" fmla="*/ 32 h 126"/>
                <a:gd name="T8" fmla="*/ 71 w 91"/>
                <a:gd name="T9" fmla="*/ 42 h 126"/>
                <a:gd name="T10" fmla="*/ 71 w 91"/>
                <a:gd name="T11" fmla="*/ 97 h 126"/>
                <a:gd name="T12" fmla="*/ 69 w 91"/>
                <a:gd name="T13" fmla="*/ 105 h 126"/>
                <a:gd name="T14" fmla="*/ 22 w 91"/>
                <a:gd name="T15" fmla="*/ 106 h 126"/>
                <a:gd name="T16" fmla="*/ 20 w 91"/>
                <a:gd name="T17" fmla="*/ 95 h 126"/>
                <a:gd name="T18" fmla="*/ 20 w 91"/>
                <a:gd name="T19" fmla="*/ 30 h 126"/>
                <a:gd name="T20" fmla="*/ 19 w 91"/>
                <a:gd name="T21" fmla="*/ 126 h 126"/>
                <a:gd name="T22" fmla="*/ 19 w 91"/>
                <a:gd name="T23" fmla="*/ 126 h 126"/>
                <a:gd name="T24" fmla="*/ 72 w 91"/>
                <a:gd name="T25" fmla="*/ 125 h 126"/>
                <a:gd name="T26" fmla="*/ 91 w 91"/>
                <a:gd name="T27" fmla="*/ 97 h 126"/>
                <a:gd name="T28" fmla="*/ 91 w 91"/>
                <a:gd name="T29" fmla="*/ 42 h 126"/>
                <a:gd name="T30" fmla="*/ 73 w 91"/>
                <a:gd name="T31" fmla="*/ 13 h 126"/>
                <a:gd name="T32" fmla="*/ 21 w 91"/>
                <a:gd name="T33" fmla="*/ 0 h 126"/>
                <a:gd name="T34" fmla="*/ 19 w 91"/>
                <a:gd name="T35" fmla="*/ 0 h 126"/>
                <a:gd name="T36" fmla="*/ 0 w 91"/>
                <a:gd name="T37" fmla="*/ 30 h 126"/>
                <a:gd name="T38" fmla="*/ 0 w 91"/>
                <a:gd name="T39" fmla="*/ 95 h 126"/>
                <a:gd name="T40" fmla="*/ 19 w 91"/>
                <a:gd name="T41"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26">
                  <a:moveTo>
                    <a:pt x="20" y="30"/>
                  </a:moveTo>
                  <a:lnTo>
                    <a:pt x="20" y="30"/>
                  </a:lnTo>
                  <a:cubicBezTo>
                    <a:pt x="20" y="25"/>
                    <a:pt x="20" y="22"/>
                    <a:pt x="21" y="20"/>
                  </a:cubicBezTo>
                  <a:lnTo>
                    <a:pt x="68" y="32"/>
                  </a:lnTo>
                  <a:cubicBezTo>
                    <a:pt x="69" y="32"/>
                    <a:pt x="71" y="36"/>
                    <a:pt x="71" y="42"/>
                  </a:cubicBezTo>
                  <a:lnTo>
                    <a:pt x="71" y="97"/>
                  </a:lnTo>
                  <a:cubicBezTo>
                    <a:pt x="71" y="101"/>
                    <a:pt x="70" y="104"/>
                    <a:pt x="69" y="105"/>
                  </a:cubicBezTo>
                  <a:lnTo>
                    <a:pt x="22" y="106"/>
                  </a:lnTo>
                  <a:cubicBezTo>
                    <a:pt x="21" y="104"/>
                    <a:pt x="20" y="100"/>
                    <a:pt x="20" y="95"/>
                  </a:cubicBezTo>
                  <a:lnTo>
                    <a:pt x="20" y="30"/>
                  </a:lnTo>
                  <a:close/>
                  <a:moveTo>
                    <a:pt x="19" y="126"/>
                  </a:moveTo>
                  <a:lnTo>
                    <a:pt x="19" y="126"/>
                  </a:lnTo>
                  <a:lnTo>
                    <a:pt x="72" y="125"/>
                  </a:lnTo>
                  <a:cubicBezTo>
                    <a:pt x="83" y="124"/>
                    <a:pt x="91" y="112"/>
                    <a:pt x="91" y="97"/>
                  </a:cubicBezTo>
                  <a:lnTo>
                    <a:pt x="91" y="42"/>
                  </a:lnTo>
                  <a:cubicBezTo>
                    <a:pt x="91" y="29"/>
                    <a:pt x="85" y="14"/>
                    <a:pt x="73" y="13"/>
                  </a:cubicBezTo>
                  <a:lnTo>
                    <a:pt x="21" y="0"/>
                  </a:lnTo>
                  <a:lnTo>
                    <a:pt x="19" y="0"/>
                  </a:lnTo>
                  <a:cubicBezTo>
                    <a:pt x="7" y="0"/>
                    <a:pt x="0" y="12"/>
                    <a:pt x="0" y="30"/>
                  </a:cubicBezTo>
                  <a:lnTo>
                    <a:pt x="0" y="95"/>
                  </a:lnTo>
                  <a:cubicBezTo>
                    <a:pt x="0" y="113"/>
                    <a:pt x="8" y="126"/>
                    <a:pt x="19" y="126"/>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4" name="Freeform 29"/>
            <p:cNvSpPr>
              <a:spLocks noEditPoints="1"/>
            </p:cNvSpPr>
            <p:nvPr/>
          </p:nvSpPr>
          <p:spPr bwMode="auto">
            <a:xfrm>
              <a:off x="2659063" y="2413000"/>
              <a:ext cx="41275" cy="53975"/>
            </a:xfrm>
            <a:custGeom>
              <a:avLst/>
              <a:gdLst>
                <a:gd name="T0" fmla="*/ 20 w 94"/>
                <a:gd name="T1" fmla="*/ 30 h 123"/>
                <a:gd name="T2" fmla="*/ 20 w 94"/>
                <a:gd name="T3" fmla="*/ 30 h 123"/>
                <a:gd name="T4" fmla="*/ 21 w 94"/>
                <a:gd name="T5" fmla="*/ 20 h 123"/>
                <a:gd name="T6" fmla="*/ 72 w 94"/>
                <a:gd name="T7" fmla="*/ 22 h 123"/>
                <a:gd name="T8" fmla="*/ 74 w 94"/>
                <a:gd name="T9" fmla="*/ 31 h 123"/>
                <a:gd name="T10" fmla="*/ 74 w 94"/>
                <a:gd name="T11" fmla="*/ 89 h 123"/>
                <a:gd name="T12" fmla="*/ 72 w 94"/>
                <a:gd name="T13" fmla="*/ 97 h 123"/>
                <a:gd name="T14" fmla="*/ 21 w 94"/>
                <a:gd name="T15" fmla="*/ 103 h 123"/>
                <a:gd name="T16" fmla="*/ 20 w 94"/>
                <a:gd name="T17" fmla="*/ 93 h 123"/>
                <a:gd name="T18" fmla="*/ 20 w 94"/>
                <a:gd name="T19" fmla="*/ 30 h 123"/>
                <a:gd name="T20" fmla="*/ 18 w 94"/>
                <a:gd name="T21" fmla="*/ 123 h 123"/>
                <a:gd name="T22" fmla="*/ 18 w 94"/>
                <a:gd name="T23" fmla="*/ 123 h 123"/>
                <a:gd name="T24" fmla="*/ 77 w 94"/>
                <a:gd name="T25" fmla="*/ 117 h 123"/>
                <a:gd name="T26" fmla="*/ 94 w 94"/>
                <a:gd name="T27" fmla="*/ 89 h 123"/>
                <a:gd name="T28" fmla="*/ 94 w 94"/>
                <a:gd name="T29" fmla="*/ 31 h 123"/>
                <a:gd name="T30" fmla="*/ 78 w 94"/>
                <a:gd name="T31" fmla="*/ 2 h 123"/>
                <a:gd name="T32" fmla="*/ 19 w 94"/>
                <a:gd name="T33" fmla="*/ 0 h 123"/>
                <a:gd name="T34" fmla="*/ 17 w 94"/>
                <a:gd name="T35" fmla="*/ 0 h 123"/>
                <a:gd name="T36" fmla="*/ 0 w 94"/>
                <a:gd name="T37" fmla="*/ 30 h 123"/>
                <a:gd name="T38" fmla="*/ 0 w 94"/>
                <a:gd name="T39" fmla="*/ 93 h 123"/>
                <a:gd name="T40" fmla="*/ 18 w 94"/>
                <a:gd name="T41"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23">
                  <a:moveTo>
                    <a:pt x="20" y="30"/>
                  </a:moveTo>
                  <a:lnTo>
                    <a:pt x="20" y="30"/>
                  </a:lnTo>
                  <a:cubicBezTo>
                    <a:pt x="20" y="26"/>
                    <a:pt x="20" y="22"/>
                    <a:pt x="21" y="20"/>
                  </a:cubicBezTo>
                  <a:lnTo>
                    <a:pt x="72" y="22"/>
                  </a:lnTo>
                  <a:cubicBezTo>
                    <a:pt x="73" y="24"/>
                    <a:pt x="74" y="27"/>
                    <a:pt x="74" y="31"/>
                  </a:cubicBezTo>
                  <a:lnTo>
                    <a:pt x="74" y="89"/>
                  </a:lnTo>
                  <a:cubicBezTo>
                    <a:pt x="74" y="93"/>
                    <a:pt x="73" y="96"/>
                    <a:pt x="72" y="97"/>
                  </a:cubicBezTo>
                  <a:lnTo>
                    <a:pt x="21" y="103"/>
                  </a:lnTo>
                  <a:cubicBezTo>
                    <a:pt x="20" y="101"/>
                    <a:pt x="20" y="97"/>
                    <a:pt x="20" y="93"/>
                  </a:cubicBezTo>
                  <a:lnTo>
                    <a:pt x="20" y="30"/>
                  </a:lnTo>
                  <a:close/>
                  <a:moveTo>
                    <a:pt x="18" y="123"/>
                  </a:moveTo>
                  <a:lnTo>
                    <a:pt x="18" y="123"/>
                  </a:lnTo>
                  <a:lnTo>
                    <a:pt x="77" y="117"/>
                  </a:lnTo>
                  <a:cubicBezTo>
                    <a:pt x="87" y="116"/>
                    <a:pt x="94" y="105"/>
                    <a:pt x="94" y="89"/>
                  </a:cubicBezTo>
                  <a:lnTo>
                    <a:pt x="94" y="31"/>
                  </a:lnTo>
                  <a:cubicBezTo>
                    <a:pt x="94" y="19"/>
                    <a:pt x="89" y="5"/>
                    <a:pt x="78" y="2"/>
                  </a:cubicBezTo>
                  <a:lnTo>
                    <a:pt x="19" y="0"/>
                  </a:lnTo>
                  <a:lnTo>
                    <a:pt x="17" y="0"/>
                  </a:lnTo>
                  <a:cubicBezTo>
                    <a:pt x="7" y="0"/>
                    <a:pt x="0" y="12"/>
                    <a:pt x="0" y="30"/>
                  </a:cubicBezTo>
                  <a:lnTo>
                    <a:pt x="0" y="93"/>
                  </a:lnTo>
                  <a:cubicBezTo>
                    <a:pt x="0" y="111"/>
                    <a:pt x="7" y="123"/>
                    <a:pt x="18" y="123"/>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5" name="Freeform 30"/>
            <p:cNvSpPr/>
            <p:nvPr/>
          </p:nvSpPr>
          <p:spPr bwMode="auto">
            <a:xfrm>
              <a:off x="2662238" y="2511425"/>
              <a:ext cx="36513" cy="15875"/>
            </a:xfrm>
            <a:custGeom>
              <a:avLst/>
              <a:gdLst>
                <a:gd name="T0" fmla="*/ 7 w 87"/>
                <a:gd name="T1" fmla="*/ 37 h 37"/>
                <a:gd name="T2" fmla="*/ 7 w 87"/>
                <a:gd name="T3" fmla="*/ 37 h 37"/>
                <a:gd name="T4" fmla="*/ 7 w 87"/>
                <a:gd name="T5" fmla="*/ 37 h 37"/>
                <a:gd name="T6" fmla="*/ 80 w 87"/>
                <a:gd name="T7" fmla="*/ 30 h 37"/>
                <a:gd name="T8" fmla="*/ 87 w 87"/>
                <a:gd name="T9" fmla="*/ 15 h 37"/>
                <a:gd name="T10" fmla="*/ 79 w 87"/>
                <a:gd name="T11" fmla="*/ 0 h 37"/>
                <a:gd name="T12" fmla="*/ 7 w 87"/>
                <a:gd name="T13" fmla="*/ 7 h 37"/>
                <a:gd name="T14" fmla="*/ 0 w 87"/>
                <a:gd name="T15" fmla="*/ 22 h 37"/>
                <a:gd name="T16" fmla="*/ 7 w 8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7">
                  <a:moveTo>
                    <a:pt x="7" y="37"/>
                  </a:moveTo>
                  <a:lnTo>
                    <a:pt x="7" y="37"/>
                  </a:lnTo>
                  <a:lnTo>
                    <a:pt x="7" y="37"/>
                  </a:lnTo>
                  <a:lnTo>
                    <a:pt x="80" y="30"/>
                  </a:lnTo>
                  <a:cubicBezTo>
                    <a:pt x="84" y="30"/>
                    <a:pt x="87" y="23"/>
                    <a:pt x="87" y="15"/>
                  </a:cubicBezTo>
                  <a:cubicBezTo>
                    <a:pt x="87" y="6"/>
                    <a:pt x="84" y="0"/>
                    <a:pt x="79" y="0"/>
                  </a:cubicBezTo>
                  <a:lnTo>
                    <a:pt x="7" y="7"/>
                  </a:lnTo>
                  <a:cubicBezTo>
                    <a:pt x="3" y="7"/>
                    <a:pt x="0" y="14"/>
                    <a:pt x="0" y="22"/>
                  </a:cubicBezTo>
                  <a:cubicBezTo>
                    <a:pt x="0" y="31"/>
                    <a:pt x="3" y="37"/>
                    <a:pt x="7" y="37"/>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6" name="Freeform 31"/>
            <p:cNvSpPr/>
            <p:nvPr/>
          </p:nvSpPr>
          <p:spPr bwMode="auto">
            <a:xfrm>
              <a:off x="2662238" y="2535238"/>
              <a:ext cx="36513" cy="19050"/>
            </a:xfrm>
            <a:custGeom>
              <a:avLst/>
              <a:gdLst>
                <a:gd name="T0" fmla="*/ 79 w 87"/>
                <a:gd name="T1" fmla="*/ 0 h 41"/>
                <a:gd name="T2" fmla="*/ 79 w 87"/>
                <a:gd name="T3" fmla="*/ 0 h 41"/>
                <a:gd name="T4" fmla="*/ 7 w 87"/>
                <a:gd name="T5" fmla="*/ 11 h 41"/>
                <a:gd name="T6" fmla="*/ 0 w 87"/>
                <a:gd name="T7" fmla="*/ 26 h 41"/>
                <a:gd name="T8" fmla="*/ 7 w 87"/>
                <a:gd name="T9" fmla="*/ 41 h 41"/>
                <a:gd name="T10" fmla="*/ 8 w 87"/>
                <a:gd name="T11" fmla="*/ 41 h 41"/>
                <a:gd name="T12" fmla="*/ 80 w 87"/>
                <a:gd name="T13" fmla="*/ 30 h 41"/>
                <a:gd name="T14" fmla="*/ 87 w 87"/>
                <a:gd name="T15" fmla="*/ 15 h 41"/>
                <a:gd name="T16" fmla="*/ 79 w 87"/>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41">
                  <a:moveTo>
                    <a:pt x="79" y="0"/>
                  </a:moveTo>
                  <a:lnTo>
                    <a:pt x="79" y="0"/>
                  </a:lnTo>
                  <a:lnTo>
                    <a:pt x="7" y="11"/>
                  </a:lnTo>
                  <a:cubicBezTo>
                    <a:pt x="3" y="11"/>
                    <a:pt x="0" y="18"/>
                    <a:pt x="0" y="26"/>
                  </a:cubicBezTo>
                  <a:cubicBezTo>
                    <a:pt x="0" y="34"/>
                    <a:pt x="3" y="41"/>
                    <a:pt x="7" y="41"/>
                  </a:cubicBezTo>
                  <a:lnTo>
                    <a:pt x="8" y="41"/>
                  </a:lnTo>
                  <a:lnTo>
                    <a:pt x="80" y="30"/>
                  </a:lnTo>
                  <a:cubicBezTo>
                    <a:pt x="84" y="30"/>
                    <a:pt x="87" y="23"/>
                    <a:pt x="87" y="15"/>
                  </a:cubicBezTo>
                  <a:cubicBezTo>
                    <a:pt x="87" y="7"/>
                    <a:pt x="84" y="0"/>
                    <a:pt x="79" y="0"/>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7" name="Freeform 32"/>
            <p:cNvSpPr/>
            <p:nvPr/>
          </p:nvSpPr>
          <p:spPr bwMode="auto">
            <a:xfrm>
              <a:off x="2730500" y="2511425"/>
              <a:ext cx="25400" cy="11113"/>
            </a:xfrm>
            <a:custGeom>
              <a:avLst/>
              <a:gdLst>
                <a:gd name="T0" fmla="*/ 6 w 60"/>
                <a:gd name="T1" fmla="*/ 25 h 25"/>
                <a:gd name="T2" fmla="*/ 6 w 60"/>
                <a:gd name="T3" fmla="*/ 25 h 25"/>
                <a:gd name="T4" fmla="*/ 6 w 60"/>
                <a:gd name="T5" fmla="*/ 25 h 25"/>
                <a:gd name="T6" fmla="*/ 55 w 60"/>
                <a:gd name="T7" fmla="*/ 20 h 25"/>
                <a:gd name="T8" fmla="*/ 60 w 60"/>
                <a:gd name="T9" fmla="*/ 10 h 25"/>
                <a:gd name="T10" fmla="*/ 55 w 60"/>
                <a:gd name="T11" fmla="*/ 0 h 25"/>
                <a:gd name="T12" fmla="*/ 6 w 60"/>
                <a:gd name="T13" fmla="*/ 5 h 25"/>
                <a:gd name="T14" fmla="*/ 0 w 60"/>
                <a:gd name="T15" fmla="*/ 15 h 25"/>
                <a:gd name="T16" fmla="*/ 6 w 60"/>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5">
                  <a:moveTo>
                    <a:pt x="6" y="25"/>
                  </a:moveTo>
                  <a:lnTo>
                    <a:pt x="6" y="25"/>
                  </a:lnTo>
                  <a:lnTo>
                    <a:pt x="6" y="25"/>
                  </a:lnTo>
                  <a:lnTo>
                    <a:pt x="55" y="20"/>
                  </a:lnTo>
                  <a:cubicBezTo>
                    <a:pt x="58" y="20"/>
                    <a:pt x="60" y="16"/>
                    <a:pt x="60" y="10"/>
                  </a:cubicBezTo>
                  <a:cubicBezTo>
                    <a:pt x="60" y="4"/>
                    <a:pt x="58" y="0"/>
                    <a:pt x="55" y="0"/>
                  </a:cubicBezTo>
                  <a:lnTo>
                    <a:pt x="6" y="5"/>
                  </a:lnTo>
                  <a:cubicBezTo>
                    <a:pt x="3" y="5"/>
                    <a:pt x="0" y="9"/>
                    <a:pt x="0" y="15"/>
                  </a:cubicBezTo>
                  <a:cubicBezTo>
                    <a:pt x="0" y="21"/>
                    <a:pt x="3" y="25"/>
                    <a:pt x="6" y="25"/>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8" name="Freeform 33"/>
            <p:cNvSpPr/>
            <p:nvPr/>
          </p:nvSpPr>
          <p:spPr bwMode="auto">
            <a:xfrm>
              <a:off x="2730500" y="2527300"/>
              <a:ext cx="25400" cy="12700"/>
            </a:xfrm>
            <a:custGeom>
              <a:avLst/>
              <a:gdLst>
                <a:gd name="T0" fmla="*/ 55 w 60"/>
                <a:gd name="T1" fmla="*/ 0 h 28"/>
                <a:gd name="T2" fmla="*/ 55 w 60"/>
                <a:gd name="T3" fmla="*/ 0 h 28"/>
                <a:gd name="T4" fmla="*/ 55 w 60"/>
                <a:gd name="T5" fmla="*/ 0 h 28"/>
                <a:gd name="T6" fmla="*/ 6 w 60"/>
                <a:gd name="T7" fmla="*/ 8 h 28"/>
                <a:gd name="T8" fmla="*/ 0 w 60"/>
                <a:gd name="T9" fmla="*/ 18 h 28"/>
                <a:gd name="T10" fmla="*/ 6 w 60"/>
                <a:gd name="T11" fmla="*/ 28 h 28"/>
                <a:gd name="T12" fmla="*/ 6 w 60"/>
                <a:gd name="T13" fmla="*/ 28 h 28"/>
                <a:gd name="T14" fmla="*/ 55 w 60"/>
                <a:gd name="T15" fmla="*/ 21 h 28"/>
                <a:gd name="T16" fmla="*/ 60 w 60"/>
                <a:gd name="T17" fmla="*/ 11 h 28"/>
                <a:gd name="T18" fmla="*/ 55 w 6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8">
                  <a:moveTo>
                    <a:pt x="55" y="0"/>
                  </a:moveTo>
                  <a:lnTo>
                    <a:pt x="55" y="0"/>
                  </a:lnTo>
                  <a:lnTo>
                    <a:pt x="55" y="0"/>
                  </a:lnTo>
                  <a:lnTo>
                    <a:pt x="6" y="8"/>
                  </a:lnTo>
                  <a:cubicBezTo>
                    <a:pt x="3" y="8"/>
                    <a:pt x="0" y="12"/>
                    <a:pt x="0" y="18"/>
                  </a:cubicBezTo>
                  <a:cubicBezTo>
                    <a:pt x="0" y="24"/>
                    <a:pt x="3" y="28"/>
                    <a:pt x="6" y="28"/>
                  </a:cubicBezTo>
                  <a:lnTo>
                    <a:pt x="6" y="28"/>
                  </a:lnTo>
                  <a:lnTo>
                    <a:pt x="55" y="21"/>
                  </a:lnTo>
                  <a:cubicBezTo>
                    <a:pt x="58" y="21"/>
                    <a:pt x="60" y="16"/>
                    <a:pt x="60" y="11"/>
                  </a:cubicBezTo>
                  <a:cubicBezTo>
                    <a:pt x="60" y="5"/>
                    <a:pt x="58" y="0"/>
                    <a:pt x="55" y="0"/>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09" name="Freeform 34"/>
            <p:cNvSpPr>
              <a:spLocks noEditPoints="1"/>
            </p:cNvSpPr>
            <p:nvPr/>
          </p:nvSpPr>
          <p:spPr bwMode="auto">
            <a:xfrm>
              <a:off x="2730500" y="2232025"/>
              <a:ext cx="28575" cy="36513"/>
            </a:xfrm>
            <a:custGeom>
              <a:avLst/>
              <a:gdLst>
                <a:gd name="T0" fmla="*/ 14 w 63"/>
                <a:gd name="T1" fmla="*/ 21 h 83"/>
                <a:gd name="T2" fmla="*/ 14 w 63"/>
                <a:gd name="T3" fmla="*/ 21 h 83"/>
                <a:gd name="T4" fmla="*/ 15 w 63"/>
                <a:gd name="T5" fmla="*/ 14 h 83"/>
                <a:gd name="T6" fmla="*/ 48 w 63"/>
                <a:gd name="T7" fmla="*/ 24 h 83"/>
                <a:gd name="T8" fmla="*/ 50 w 63"/>
                <a:gd name="T9" fmla="*/ 32 h 83"/>
                <a:gd name="T10" fmla="*/ 50 w 63"/>
                <a:gd name="T11" fmla="*/ 62 h 83"/>
                <a:gd name="T12" fmla="*/ 48 w 63"/>
                <a:gd name="T13" fmla="*/ 69 h 83"/>
                <a:gd name="T14" fmla="*/ 16 w 63"/>
                <a:gd name="T15" fmla="*/ 66 h 83"/>
                <a:gd name="T16" fmla="*/ 14 w 63"/>
                <a:gd name="T17" fmla="*/ 57 h 83"/>
                <a:gd name="T18" fmla="*/ 14 w 63"/>
                <a:gd name="T19" fmla="*/ 21 h 83"/>
                <a:gd name="T20" fmla="*/ 3 w 63"/>
                <a:gd name="T21" fmla="*/ 71 h 83"/>
                <a:gd name="T22" fmla="*/ 3 w 63"/>
                <a:gd name="T23" fmla="*/ 71 h 83"/>
                <a:gd name="T24" fmla="*/ 14 w 63"/>
                <a:gd name="T25" fmla="*/ 79 h 83"/>
                <a:gd name="T26" fmla="*/ 50 w 63"/>
                <a:gd name="T27" fmla="*/ 83 h 83"/>
                <a:gd name="T28" fmla="*/ 50 w 63"/>
                <a:gd name="T29" fmla="*/ 83 h 83"/>
                <a:gd name="T30" fmla="*/ 63 w 63"/>
                <a:gd name="T31" fmla="*/ 62 h 83"/>
                <a:gd name="T32" fmla="*/ 63 w 63"/>
                <a:gd name="T33" fmla="*/ 32 h 83"/>
                <a:gd name="T34" fmla="*/ 52 w 63"/>
                <a:gd name="T35" fmla="*/ 12 h 83"/>
                <a:gd name="T36" fmla="*/ 15 w 63"/>
                <a:gd name="T37" fmla="*/ 0 h 83"/>
                <a:gd name="T38" fmla="*/ 14 w 63"/>
                <a:gd name="T39" fmla="*/ 0 h 83"/>
                <a:gd name="T40" fmla="*/ 0 w 63"/>
                <a:gd name="T41" fmla="*/ 21 h 83"/>
                <a:gd name="T42" fmla="*/ 0 w 63"/>
                <a:gd name="T43" fmla="*/ 57 h 83"/>
                <a:gd name="T44" fmla="*/ 3 w 63"/>
                <a:gd name="T4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83">
                  <a:moveTo>
                    <a:pt x="14" y="21"/>
                  </a:moveTo>
                  <a:lnTo>
                    <a:pt x="14" y="21"/>
                  </a:lnTo>
                  <a:cubicBezTo>
                    <a:pt x="14" y="18"/>
                    <a:pt x="14" y="15"/>
                    <a:pt x="15" y="14"/>
                  </a:cubicBezTo>
                  <a:lnTo>
                    <a:pt x="48" y="24"/>
                  </a:lnTo>
                  <a:cubicBezTo>
                    <a:pt x="48" y="25"/>
                    <a:pt x="50" y="28"/>
                    <a:pt x="50" y="32"/>
                  </a:cubicBezTo>
                  <a:lnTo>
                    <a:pt x="50" y="62"/>
                  </a:lnTo>
                  <a:cubicBezTo>
                    <a:pt x="50" y="66"/>
                    <a:pt x="49" y="68"/>
                    <a:pt x="48" y="69"/>
                  </a:cubicBezTo>
                  <a:lnTo>
                    <a:pt x="16" y="66"/>
                  </a:lnTo>
                  <a:cubicBezTo>
                    <a:pt x="15" y="65"/>
                    <a:pt x="14" y="62"/>
                    <a:pt x="14" y="57"/>
                  </a:cubicBezTo>
                  <a:lnTo>
                    <a:pt x="14" y="21"/>
                  </a:lnTo>
                  <a:close/>
                  <a:moveTo>
                    <a:pt x="3" y="71"/>
                  </a:moveTo>
                  <a:lnTo>
                    <a:pt x="3" y="71"/>
                  </a:lnTo>
                  <a:cubicBezTo>
                    <a:pt x="6" y="79"/>
                    <a:pt x="12" y="80"/>
                    <a:pt x="14" y="79"/>
                  </a:cubicBezTo>
                  <a:lnTo>
                    <a:pt x="50" y="83"/>
                  </a:lnTo>
                  <a:lnTo>
                    <a:pt x="50" y="83"/>
                  </a:lnTo>
                  <a:cubicBezTo>
                    <a:pt x="58" y="82"/>
                    <a:pt x="63" y="73"/>
                    <a:pt x="63" y="62"/>
                  </a:cubicBezTo>
                  <a:lnTo>
                    <a:pt x="63" y="32"/>
                  </a:lnTo>
                  <a:cubicBezTo>
                    <a:pt x="63" y="23"/>
                    <a:pt x="59" y="13"/>
                    <a:pt x="52" y="12"/>
                  </a:cubicBezTo>
                  <a:lnTo>
                    <a:pt x="15" y="0"/>
                  </a:lnTo>
                  <a:lnTo>
                    <a:pt x="14" y="0"/>
                  </a:lnTo>
                  <a:cubicBezTo>
                    <a:pt x="6" y="0"/>
                    <a:pt x="0" y="8"/>
                    <a:pt x="0" y="21"/>
                  </a:cubicBezTo>
                  <a:lnTo>
                    <a:pt x="0" y="57"/>
                  </a:lnTo>
                  <a:cubicBezTo>
                    <a:pt x="0" y="62"/>
                    <a:pt x="1" y="67"/>
                    <a:pt x="3" y="71"/>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10" name="Freeform 35"/>
            <p:cNvSpPr>
              <a:spLocks noEditPoints="1"/>
            </p:cNvSpPr>
            <p:nvPr/>
          </p:nvSpPr>
          <p:spPr bwMode="auto">
            <a:xfrm>
              <a:off x="2732088" y="2328863"/>
              <a:ext cx="25400" cy="36513"/>
            </a:xfrm>
            <a:custGeom>
              <a:avLst/>
              <a:gdLst>
                <a:gd name="T0" fmla="*/ 14 w 59"/>
                <a:gd name="T1" fmla="*/ 20 h 81"/>
                <a:gd name="T2" fmla="*/ 14 w 59"/>
                <a:gd name="T3" fmla="*/ 20 h 81"/>
                <a:gd name="T4" fmla="*/ 15 w 59"/>
                <a:gd name="T5" fmla="*/ 14 h 81"/>
                <a:gd name="T6" fmla="*/ 44 w 59"/>
                <a:gd name="T7" fmla="*/ 21 h 81"/>
                <a:gd name="T8" fmla="*/ 46 w 59"/>
                <a:gd name="T9" fmla="*/ 27 h 81"/>
                <a:gd name="T10" fmla="*/ 46 w 59"/>
                <a:gd name="T11" fmla="*/ 62 h 81"/>
                <a:gd name="T12" fmla="*/ 45 w 59"/>
                <a:gd name="T13" fmla="*/ 67 h 81"/>
                <a:gd name="T14" fmla="*/ 15 w 59"/>
                <a:gd name="T15" fmla="*/ 68 h 81"/>
                <a:gd name="T16" fmla="*/ 14 w 59"/>
                <a:gd name="T17" fmla="*/ 61 h 81"/>
                <a:gd name="T18" fmla="*/ 14 w 59"/>
                <a:gd name="T19" fmla="*/ 20 h 81"/>
                <a:gd name="T20" fmla="*/ 13 w 59"/>
                <a:gd name="T21" fmla="*/ 81 h 81"/>
                <a:gd name="T22" fmla="*/ 13 w 59"/>
                <a:gd name="T23" fmla="*/ 81 h 81"/>
                <a:gd name="T24" fmla="*/ 47 w 59"/>
                <a:gd name="T25" fmla="*/ 81 h 81"/>
                <a:gd name="T26" fmla="*/ 59 w 59"/>
                <a:gd name="T27" fmla="*/ 62 h 81"/>
                <a:gd name="T28" fmla="*/ 59 w 59"/>
                <a:gd name="T29" fmla="*/ 27 h 81"/>
                <a:gd name="T30" fmla="*/ 48 w 59"/>
                <a:gd name="T31" fmla="*/ 8 h 81"/>
                <a:gd name="T32" fmla="*/ 15 w 59"/>
                <a:gd name="T33" fmla="*/ 0 h 81"/>
                <a:gd name="T34" fmla="*/ 13 w 59"/>
                <a:gd name="T35" fmla="*/ 0 h 81"/>
                <a:gd name="T36" fmla="*/ 0 w 59"/>
                <a:gd name="T37" fmla="*/ 20 h 81"/>
                <a:gd name="T38" fmla="*/ 0 w 59"/>
                <a:gd name="T39" fmla="*/ 61 h 81"/>
                <a:gd name="T40" fmla="*/ 13 w 59"/>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81">
                  <a:moveTo>
                    <a:pt x="14" y="20"/>
                  </a:moveTo>
                  <a:lnTo>
                    <a:pt x="14" y="20"/>
                  </a:lnTo>
                  <a:cubicBezTo>
                    <a:pt x="14" y="17"/>
                    <a:pt x="14" y="15"/>
                    <a:pt x="15" y="14"/>
                  </a:cubicBezTo>
                  <a:lnTo>
                    <a:pt x="44" y="21"/>
                  </a:lnTo>
                  <a:cubicBezTo>
                    <a:pt x="45" y="21"/>
                    <a:pt x="46" y="24"/>
                    <a:pt x="46" y="27"/>
                  </a:cubicBezTo>
                  <a:lnTo>
                    <a:pt x="46" y="62"/>
                  </a:lnTo>
                  <a:cubicBezTo>
                    <a:pt x="46" y="65"/>
                    <a:pt x="45" y="67"/>
                    <a:pt x="45" y="67"/>
                  </a:cubicBezTo>
                  <a:lnTo>
                    <a:pt x="15" y="68"/>
                  </a:lnTo>
                  <a:cubicBezTo>
                    <a:pt x="14" y="67"/>
                    <a:pt x="14" y="64"/>
                    <a:pt x="14" y="61"/>
                  </a:cubicBezTo>
                  <a:lnTo>
                    <a:pt x="14" y="20"/>
                  </a:lnTo>
                  <a:close/>
                  <a:moveTo>
                    <a:pt x="13" y="81"/>
                  </a:moveTo>
                  <a:lnTo>
                    <a:pt x="13" y="81"/>
                  </a:lnTo>
                  <a:lnTo>
                    <a:pt x="47" y="81"/>
                  </a:lnTo>
                  <a:cubicBezTo>
                    <a:pt x="54" y="80"/>
                    <a:pt x="59" y="72"/>
                    <a:pt x="59" y="62"/>
                  </a:cubicBezTo>
                  <a:lnTo>
                    <a:pt x="59" y="27"/>
                  </a:lnTo>
                  <a:cubicBezTo>
                    <a:pt x="59" y="17"/>
                    <a:pt x="54" y="9"/>
                    <a:pt x="48" y="8"/>
                  </a:cubicBezTo>
                  <a:lnTo>
                    <a:pt x="15" y="0"/>
                  </a:lnTo>
                  <a:lnTo>
                    <a:pt x="13" y="0"/>
                  </a:lnTo>
                  <a:cubicBezTo>
                    <a:pt x="6" y="0"/>
                    <a:pt x="0" y="8"/>
                    <a:pt x="0" y="20"/>
                  </a:cubicBezTo>
                  <a:lnTo>
                    <a:pt x="0" y="61"/>
                  </a:lnTo>
                  <a:cubicBezTo>
                    <a:pt x="0" y="73"/>
                    <a:pt x="6" y="81"/>
                    <a:pt x="13" y="81"/>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sp>
          <p:nvSpPr>
            <p:cNvPr id="211" name="Freeform 36"/>
            <p:cNvSpPr>
              <a:spLocks noEditPoints="1"/>
            </p:cNvSpPr>
            <p:nvPr/>
          </p:nvSpPr>
          <p:spPr bwMode="auto">
            <a:xfrm>
              <a:off x="2730500" y="2419350"/>
              <a:ext cx="26988" cy="34925"/>
            </a:xfrm>
            <a:custGeom>
              <a:avLst/>
              <a:gdLst>
                <a:gd name="T0" fmla="*/ 13 w 61"/>
                <a:gd name="T1" fmla="*/ 19 h 80"/>
                <a:gd name="T2" fmla="*/ 13 w 61"/>
                <a:gd name="T3" fmla="*/ 19 h 80"/>
                <a:gd name="T4" fmla="*/ 14 w 61"/>
                <a:gd name="T5" fmla="*/ 13 h 80"/>
                <a:gd name="T6" fmla="*/ 47 w 61"/>
                <a:gd name="T7" fmla="*/ 14 h 80"/>
                <a:gd name="T8" fmla="*/ 48 w 61"/>
                <a:gd name="T9" fmla="*/ 20 h 80"/>
                <a:gd name="T10" fmla="*/ 48 w 61"/>
                <a:gd name="T11" fmla="*/ 58 h 80"/>
                <a:gd name="T12" fmla="*/ 47 w 61"/>
                <a:gd name="T13" fmla="*/ 63 h 80"/>
                <a:gd name="T14" fmla="*/ 14 w 61"/>
                <a:gd name="T15" fmla="*/ 66 h 80"/>
                <a:gd name="T16" fmla="*/ 13 w 61"/>
                <a:gd name="T17" fmla="*/ 60 h 80"/>
                <a:gd name="T18" fmla="*/ 13 w 61"/>
                <a:gd name="T19" fmla="*/ 19 h 80"/>
                <a:gd name="T20" fmla="*/ 12 w 61"/>
                <a:gd name="T21" fmla="*/ 80 h 80"/>
                <a:gd name="T22" fmla="*/ 12 w 61"/>
                <a:gd name="T23" fmla="*/ 80 h 80"/>
                <a:gd name="T24" fmla="*/ 50 w 61"/>
                <a:gd name="T25" fmla="*/ 76 h 80"/>
                <a:gd name="T26" fmla="*/ 61 w 61"/>
                <a:gd name="T27" fmla="*/ 58 h 80"/>
                <a:gd name="T28" fmla="*/ 61 w 61"/>
                <a:gd name="T29" fmla="*/ 20 h 80"/>
                <a:gd name="T30" fmla="*/ 49 w 61"/>
                <a:gd name="T31" fmla="*/ 1 h 80"/>
                <a:gd name="T32" fmla="*/ 13 w 61"/>
                <a:gd name="T33" fmla="*/ 0 h 80"/>
                <a:gd name="T34" fmla="*/ 11 w 61"/>
                <a:gd name="T35" fmla="*/ 0 h 80"/>
                <a:gd name="T36" fmla="*/ 0 w 61"/>
                <a:gd name="T37" fmla="*/ 19 h 80"/>
                <a:gd name="T38" fmla="*/ 0 w 61"/>
                <a:gd name="T39" fmla="*/ 60 h 80"/>
                <a:gd name="T40" fmla="*/ 12 w 61"/>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80">
                  <a:moveTo>
                    <a:pt x="13" y="19"/>
                  </a:moveTo>
                  <a:lnTo>
                    <a:pt x="13" y="19"/>
                  </a:lnTo>
                  <a:cubicBezTo>
                    <a:pt x="13" y="17"/>
                    <a:pt x="13" y="15"/>
                    <a:pt x="14" y="13"/>
                  </a:cubicBezTo>
                  <a:lnTo>
                    <a:pt x="47" y="14"/>
                  </a:lnTo>
                  <a:cubicBezTo>
                    <a:pt x="47" y="15"/>
                    <a:pt x="48" y="17"/>
                    <a:pt x="48" y="20"/>
                  </a:cubicBezTo>
                  <a:lnTo>
                    <a:pt x="48" y="58"/>
                  </a:lnTo>
                  <a:cubicBezTo>
                    <a:pt x="48" y="60"/>
                    <a:pt x="47" y="62"/>
                    <a:pt x="47" y="63"/>
                  </a:cubicBezTo>
                  <a:lnTo>
                    <a:pt x="14" y="66"/>
                  </a:lnTo>
                  <a:cubicBezTo>
                    <a:pt x="14" y="65"/>
                    <a:pt x="13" y="63"/>
                    <a:pt x="13" y="60"/>
                  </a:cubicBezTo>
                  <a:lnTo>
                    <a:pt x="13" y="19"/>
                  </a:lnTo>
                  <a:close/>
                  <a:moveTo>
                    <a:pt x="12" y="80"/>
                  </a:moveTo>
                  <a:lnTo>
                    <a:pt x="12" y="80"/>
                  </a:lnTo>
                  <a:lnTo>
                    <a:pt x="50" y="76"/>
                  </a:lnTo>
                  <a:cubicBezTo>
                    <a:pt x="56" y="75"/>
                    <a:pt x="61" y="68"/>
                    <a:pt x="61" y="58"/>
                  </a:cubicBezTo>
                  <a:lnTo>
                    <a:pt x="61" y="20"/>
                  </a:lnTo>
                  <a:cubicBezTo>
                    <a:pt x="61" y="12"/>
                    <a:pt x="58" y="3"/>
                    <a:pt x="49" y="1"/>
                  </a:cubicBezTo>
                  <a:lnTo>
                    <a:pt x="13" y="0"/>
                  </a:lnTo>
                  <a:lnTo>
                    <a:pt x="11" y="0"/>
                  </a:lnTo>
                  <a:cubicBezTo>
                    <a:pt x="4" y="0"/>
                    <a:pt x="0" y="8"/>
                    <a:pt x="0" y="19"/>
                  </a:cubicBezTo>
                  <a:lnTo>
                    <a:pt x="0" y="60"/>
                  </a:lnTo>
                  <a:cubicBezTo>
                    <a:pt x="0" y="72"/>
                    <a:pt x="4" y="80"/>
                    <a:pt x="12" y="80"/>
                  </a:cubicBezTo>
                  <a:close/>
                </a:path>
              </a:pathLst>
            </a:custGeom>
            <a:grpFill/>
            <a:ln w="0">
              <a:noFill/>
              <a:prstDash val="solid"/>
              <a:round/>
            </a:ln>
          </p:spPr>
          <p:txBody>
            <a:bodyPr>
              <a:noAutofit/>
            </a:bodyPr>
            <a:lstStyle/>
            <a:p>
              <a:pPr defTabSz="511810" eaLnBrk="1" fontAlgn="ctr" hangingPunct="1">
                <a:defRPr/>
              </a:pPr>
              <a:endParaRPr lang="en-US" altLang="zh-CN" dirty="0">
                <a:latin typeface="Huawei Sans" panose="020C0503030203020204" pitchFamily="34" charset="0"/>
                <a:ea typeface="+mn-ea"/>
              </a:endParaRPr>
            </a:p>
          </p:txBody>
        </p:sp>
      </p:grpSp>
      <p:sp>
        <p:nvSpPr>
          <p:cNvPr id="372" name="TextBox 268"/>
          <p:cNvSpPr txBox="1"/>
          <p:nvPr>
            <p:custDataLst>
              <p:tags r:id="rId1"/>
            </p:custDataLst>
          </p:nvPr>
        </p:nvSpPr>
        <p:spPr bwMode="auto">
          <a:xfrm>
            <a:off x="9714375" y="1852824"/>
            <a:ext cx="934627" cy="276999"/>
          </a:xfrm>
          <a:prstGeom prst="rect">
            <a:avLst/>
          </a:prstGeom>
          <a:noFill/>
        </p:spPr>
        <p:txBody>
          <a:bodyPr wrap="square" lIns="0" tIns="0" rIns="0" bIns="0">
            <a:noAutofit/>
          </a:bodyPr>
          <a:lstStyle/>
          <a:p>
            <a:pPr algn="ctr" defTabSz="685800" fontAlgn="ctr">
              <a:lnSpc>
                <a:spcPct val="150000"/>
              </a:lnSpc>
              <a:spcBef>
                <a:spcPts val="0"/>
              </a:spcBef>
              <a:spcAft>
                <a:spcPts val="0"/>
              </a:spcAft>
              <a:defRPr/>
            </a:pPr>
            <a:r>
              <a:rPr lang="pt" sz="1200" dirty="0">
                <a:effectLst>
                  <a:glow rad="101600">
                    <a:srgbClr val="FFFFFF">
                      <a:alpha val="60000"/>
                    </a:srgbClr>
                  </a:glow>
                </a:effectLst>
                <a:latin typeface="Huawei Sans" panose="020C0503030203020204" pitchFamily="34" charset="0"/>
              </a:rPr>
              <a:t>Nuvem DC</a:t>
            </a:r>
            <a:endParaRPr kumimoji="1" lang="en-US" sz="1200" spc="-90" dirty="0">
              <a:gradFill>
                <a:gsLst>
                  <a:gs pos="0">
                    <a:srgbClr val="000000"/>
                  </a:gs>
                  <a:gs pos="50000">
                    <a:srgbClr val="000000"/>
                  </a:gs>
                </a:gsLst>
                <a:lin ang="16200000" scaled="0"/>
              </a:gradFill>
              <a:effectLst>
                <a:glow rad="101600">
                  <a:srgbClr val="FFFFFF">
                    <a:alpha val="60000"/>
                  </a:srgbClr>
                </a:glow>
                <a:outerShdw blurRad="203200" sx="108000" sy="108000" algn="ctr" rotWithShape="0">
                  <a:srgbClr val="FFFFFF"/>
                </a:outerShdw>
              </a:effectLst>
              <a:latin typeface="Huawei Sans" panose="020C0503030203020204" pitchFamily="34" charset="0"/>
              <a:cs typeface="Arial" panose="020B0604020202020204" pitchFamily="34" charset="0"/>
            </a:endParaRPr>
          </a:p>
        </p:txBody>
      </p:sp>
      <p:sp>
        <p:nvSpPr>
          <p:cNvPr id="373" name="TextBox 268"/>
          <p:cNvSpPr txBox="1"/>
          <p:nvPr>
            <p:custDataLst>
              <p:tags r:id="rId2"/>
            </p:custDataLst>
          </p:nvPr>
        </p:nvSpPr>
        <p:spPr bwMode="auto">
          <a:xfrm>
            <a:off x="9873482" y="2920232"/>
            <a:ext cx="934627" cy="248658"/>
          </a:xfrm>
          <a:prstGeom prst="rect">
            <a:avLst/>
          </a:prstGeom>
          <a:noFill/>
        </p:spPr>
        <p:txBody>
          <a:bodyPr wrap="square" lIns="0" tIns="0" rIns="0" bIns="0">
            <a:noAutofit/>
          </a:bodyPr>
          <a:lstStyle/>
          <a:p>
            <a:pPr algn="ctr" defTabSz="685800" fontAlgn="ctr">
              <a:lnSpc>
                <a:spcPct val="150000"/>
              </a:lnSpc>
              <a:spcBef>
                <a:spcPts val="0"/>
              </a:spcBef>
              <a:spcAft>
                <a:spcPts val="0"/>
              </a:spcAft>
              <a:defRPr/>
            </a:pPr>
            <a:r>
              <a:rPr lang="pt" sz="1200" dirty="0">
                <a:effectLst>
                  <a:glow rad="101600">
                    <a:srgbClr val="FFFFFF">
                      <a:alpha val="60000"/>
                    </a:srgbClr>
                  </a:glow>
                </a:effectLst>
                <a:latin typeface="Huawei Sans" panose="020C0503030203020204" pitchFamily="34" charset="0"/>
              </a:rPr>
              <a:t>Internet</a:t>
            </a:r>
            <a:endParaRPr kumimoji="1" lang="en-US" sz="1200" spc="-90" dirty="0">
              <a:gradFill>
                <a:gsLst>
                  <a:gs pos="0">
                    <a:srgbClr val="000000"/>
                  </a:gs>
                  <a:gs pos="50000">
                    <a:srgbClr val="000000"/>
                  </a:gs>
                </a:gsLst>
                <a:lin ang="16200000" scaled="0"/>
              </a:gradFill>
              <a:effectLst>
                <a:glow rad="101600">
                  <a:srgbClr val="FFFFFF">
                    <a:alpha val="60000"/>
                  </a:srgbClr>
                </a:glow>
                <a:outerShdw blurRad="203200" sx="108000" sy="108000" algn="ctr" rotWithShape="0">
                  <a:srgbClr val="FFFFFF"/>
                </a:outerShdw>
              </a:effectLst>
              <a:latin typeface="Huawei Sans" panose="020C0503030203020204" pitchFamily="34" charset="0"/>
              <a:cs typeface="Arial" panose="020B0604020202020204" pitchFamily="34" charset="0"/>
            </a:endParaRPr>
          </a:p>
        </p:txBody>
      </p:sp>
      <p:grpSp>
        <p:nvGrpSpPr>
          <p:cNvPr id="374" name="Group 4"/>
          <p:cNvGrpSpPr>
            <a:grpSpLocks noChangeAspect="1"/>
          </p:cNvGrpSpPr>
          <p:nvPr/>
        </p:nvGrpSpPr>
        <p:grpSpPr bwMode="auto">
          <a:xfrm>
            <a:off x="5219784" y="2642431"/>
            <a:ext cx="352903" cy="484602"/>
            <a:chOff x="2604" y="1781"/>
            <a:chExt cx="552" cy="758"/>
          </a:xfrm>
        </p:grpSpPr>
        <p:sp>
          <p:nvSpPr>
            <p:cNvPr id="375"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6"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7"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8"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79"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0"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1"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2"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3"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4"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5"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6"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7"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8"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89"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1"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2"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3"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4"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5"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6"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7"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8"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399"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0"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1"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2"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3"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4"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5"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6"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7"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8"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09"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0"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411" name="Group 4"/>
          <p:cNvGrpSpPr>
            <a:grpSpLocks noChangeAspect="1"/>
          </p:cNvGrpSpPr>
          <p:nvPr/>
        </p:nvGrpSpPr>
        <p:grpSpPr bwMode="auto">
          <a:xfrm>
            <a:off x="5234488" y="1880627"/>
            <a:ext cx="352903" cy="484602"/>
            <a:chOff x="2604" y="1781"/>
            <a:chExt cx="552" cy="758"/>
          </a:xfrm>
        </p:grpSpPr>
        <p:sp>
          <p:nvSpPr>
            <p:cNvPr id="412"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3"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4"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5"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6"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7"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8"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19"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0"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1"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2"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3"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4"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5"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6"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7"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8"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29"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0"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1"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2"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3"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4"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5"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6"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7"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8"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39"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0"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1"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2"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3"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4"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5"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6"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447" name="Group 4"/>
          <p:cNvGrpSpPr>
            <a:grpSpLocks noChangeAspect="1"/>
          </p:cNvGrpSpPr>
          <p:nvPr/>
        </p:nvGrpSpPr>
        <p:grpSpPr bwMode="auto">
          <a:xfrm>
            <a:off x="4005932" y="2246699"/>
            <a:ext cx="352903" cy="484602"/>
            <a:chOff x="2604" y="1781"/>
            <a:chExt cx="552" cy="758"/>
          </a:xfrm>
        </p:grpSpPr>
        <p:sp>
          <p:nvSpPr>
            <p:cNvPr id="448"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49"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0"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1"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2"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3"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4"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5"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6"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7"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8"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59"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0"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1"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2"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3"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4"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5"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6"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7"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8"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69"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0"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1"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2"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3"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4"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5"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6"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7"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8"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79"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0"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1"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2"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483" name="Group 69"/>
          <p:cNvGrpSpPr>
            <a:grpSpLocks noChangeAspect="1"/>
          </p:cNvGrpSpPr>
          <p:nvPr/>
        </p:nvGrpSpPr>
        <p:grpSpPr bwMode="auto">
          <a:xfrm>
            <a:off x="7584315" y="2695494"/>
            <a:ext cx="448930" cy="373396"/>
            <a:chOff x="2565" y="1898"/>
            <a:chExt cx="630" cy="524"/>
          </a:xfrm>
        </p:grpSpPr>
        <p:sp>
          <p:nvSpPr>
            <p:cNvPr id="484" name="AutoShape 68"/>
            <p:cNvSpPr>
              <a:spLocks noChangeAspect="1" noChangeArrowheads="1" noTextEdit="1"/>
            </p:cNvSpPr>
            <p:nvPr/>
          </p:nvSpPr>
          <p:spPr bwMode="auto">
            <a:xfrm>
              <a:off x="2565" y="1898"/>
              <a:ext cx="630"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5" name="Freeform 70"/>
            <p:cNvSpPr>
              <a:spLocks/>
            </p:cNvSpPr>
            <p:nvPr/>
          </p:nvSpPr>
          <p:spPr bwMode="auto">
            <a:xfrm>
              <a:off x="2567" y="1901"/>
              <a:ext cx="628" cy="521"/>
            </a:xfrm>
            <a:custGeom>
              <a:avLst/>
              <a:gdLst>
                <a:gd name="T0" fmla="*/ 263 w 263"/>
                <a:gd name="T1" fmla="*/ 195 h 218"/>
                <a:gd name="T2" fmla="*/ 240 w 263"/>
                <a:gd name="T3" fmla="*/ 218 h 218"/>
                <a:gd name="T4" fmla="*/ 24 w 263"/>
                <a:gd name="T5" fmla="*/ 218 h 218"/>
                <a:gd name="T6" fmla="*/ 0 w 263"/>
                <a:gd name="T7" fmla="*/ 195 h 218"/>
                <a:gd name="T8" fmla="*/ 0 w 263"/>
                <a:gd name="T9" fmla="*/ 24 h 218"/>
                <a:gd name="T10" fmla="*/ 24 w 263"/>
                <a:gd name="T11" fmla="*/ 0 h 218"/>
                <a:gd name="T12" fmla="*/ 240 w 263"/>
                <a:gd name="T13" fmla="*/ 0 h 218"/>
                <a:gd name="T14" fmla="*/ 263 w 263"/>
                <a:gd name="T15" fmla="*/ 24 h 218"/>
                <a:gd name="T16" fmla="*/ 263 w 263"/>
                <a:gd name="T17" fmla="*/ 19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18">
                  <a:moveTo>
                    <a:pt x="263" y="195"/>
                  </a:moveTo>
                  <a:cubicBezTo>
                    <a:pt x="263" y="208"/>
                    <a:pt x="253" y="218"/>
                    <a:pt x="240" y="218"/>
                  </a:cubicBezTo>
                  <a:cubicBezTo>
                    <a:pt x="24" y="218"/>
                    <a:pt x="24" y="218"/>
                    <a:pt x="24" y="218"/>
                  </a:cubicBezTo>
                  <a:cubicBezTo>
                    <a:pt x="10" y="218"/>
                    <a:pt x="0" y="208"/>
                    <a:pt x="0" y="195"/>
                  </a:cubicBezTo>
                  <a:cubicBezTo>
                    <a:pt x="0" y="24"/>
                    <a:pt x="0" y="24"/>
                    <a:pt x="0" y="24"/>
                  </a:cubicBezTo>
                  <a:cubicBezTo>
                    <a:pt x="0" y="10"/>
                    <a:pt x="10" y="0"/>
                    <a:pt x="24" y="0"/>
                  </a:cubicBezTo>
                  <a:cubicBezTo>
                    <a:pt x="240" y="0"/>
                    <a:pt x="240" y="0"/>
                    <a:pt x="240" y="0"/>
                  </a:cubicBezTo>
                  <a:cubicBezTo>
                    <a:pt x="253" y="0"/>
                    <a:pt x="263" y="10"/>
                    <a:pt x="263" y="24"/>
                  </a:cubicBezTo>
                  <a:cubicBezTo>
                    <a:pt x="263" y="195"/>
                    <a:pt x="263" y="195"/>
                    <a:pt x="263" y="195"/>
                  </a:cubicBezTo>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6" name="Freeform 71"/>
            <p:cNvSpPr>
              <a:spLocks/>
            </p:cNvSpPr>
            <p:nvPr/>
          </p:nvSpPr>
          <p:spPr bwMode="auto">
            <a:xfrm>
              <a:off x="3011" y="1979"/>
              <a:ext cx="77" cy="362"/>
            </a:xfrm>
            <a:custGeom>
              <a:avLst/>
              <a:gdLst>
                <a:gd name="T0" fmla="*/ 0 w 77"/>
                <a:gd name="T1" fmla="*/ 362 h 362"/>
                <a:gd name="T2" fmla="*/ 77 w 77"/>
                <a:gd name="T3" fmla="*/ 309 h 362"/>
                <a:gd name="T4" fmla="*/ 77 w 77"/>
                <a:gd name="T5" fmla="*/ 55 h 362"/>
                <a:gd name="T6" fmla="*/ 0 w 77"/>
                <a:gd name="T7" fmla="*/ 0 h 362"/>
                <a:gd name="T8" fmla="*/ 0 w 77"/>
                <a:gd name="T9" fmla="*/ 362 h 362"/>
              </a:gdLst>
              <a:ahLst/>
              <a:cxnLst>
                <a:cxn ang="0">
                  <a:pos x="T0" y="T1"/>
                </a:cxn>
                <a:cxn ang="0">
                  <a:pos x="T2" y="T3"/>
                </a:cxn>
                <a:cxn ang="0">
                  <a:pos x="T4" y="T5"/>
                </a:cxn>
                <a:cxn ang="0">
                  <a:pos x="T6" y="T7"/>
                </a:cxn>
                <a:cxn ang="0">
                  <a:pos x="T8" y="T9"/>
                </a:cxn>
              </a:cxnLst>
              <a:rect l="0" t="0" r="r" b="b"/>
              <a:pathLst>
                <a:path w="77" h="362">
                  <a:moveTo>
                    <a:pt x="0" y="362"/>
                  </a:moveTo>
                  <a:lnTo>
                    <a:pt x="77" y="309"/>
                  </a:lnTo>
                  <a:lnTo>
                    <a:pt x="77" y="55"/>
                  </a:lnTo>
                  <a:lnTo>
                    <a:pt x="0" y="0"/>
                  </a:lnTo>
                  <a:lnTo>
                    <a:pt x="0"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7" name="Freeform 72"/>
            <p:cNvSpPr>
              <a:spLocks/>
            </p:cNvSpPr>
            <p:nvPr/>
          </p:nvSpPr>
          <p:spPr bwMode="auto">
            <a:xfrm>
              <a:off x="2675" y="1979"/>
              <a:ext cx="76" cy="362"/>
            </a:xfrm>
            <a:custGeom>
              <a:avLst/>
              <a:gdLst>
                <a:gd name="T0" fmla="*/ 76 w 76"/>
                <a:gd name="T1" fmla="*/ 362 h 362"/>
                <a:gd name="T2" fmla="*/ 0 w 76"/>
                <a:gd name="T3" fmla="*/ 309 h 362"/>
                <a:gd name="T4" fmla="*/ 0 w 76"/>
                <a:gd name="T5" fmla="*/ 55 h 362"/>
                <a:gd name="T6" fmla="*/ 76 w 76"/>
                <a:gd name="T7" fmla="*/ 0 h 362"/>
                <a:gd name="T8" fmla="*/ 76 w 76"/>
                <a:gd name="T9" fmla="*/ 362 h 362"/>
              </a:gdLst>
              <a:ahLst/>
              <a:cxnLst>
                <a:cxn ang="0">
                  <a:pos x="T0" y="T1"/>
                </a:cxn>
                <a:cxn ang="0">
                  <a:pos x="T2" y="T3"/>
                </a:cxn>
                <a:cxn ang="0">
                  <a:pos x="T4" y="T5"/>
                </a:cxn>
                <a:cxn ang="0">
                  <a:pos x="T6" y="T7"/>
                </a:cxn>
                <a:cxn ang="0">
                  <a:pos x="T8" y="T9"/>
                </a:cxn>
              </a:cxnLst>
              <a:rect l="0" t="0" r="r" b="b"/>
              <a:pathLst>
                <a:path w="76" h="362">
                  <a:moveTo>
                    <a:pt x="76" y="362"/>
                  </a:moveTo>
                  <a:lnTo>
                    <a:pt x="0" y="309"/>
                  </a:lnTo>
                  <a:lnTo>
                    <a:pt x="0" y="55"/>
                  </a:lnTo>
                  <a:lnTo>
                    <a:pt x="76" y="0"/>
                  </a:lnTo>
                  <a:lnTo>
                    <a:pt x="76"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8" name="Freeform 73"/>
            <p:cNvSpPr>
              <a:spLocks/>
            </p:cNvSpPr>
            <p:nvPr/>
          </p:nvSpPr>
          <p:spPr bwMode="auto">
            <a:xfrm>
              <a:off x="2942" y="2025"/>
              <a:ext cx="36" cy="74"/>
            </a:xfrm>
            <a:custGeom>
              <a:avLst/>
              <a:gdLst>
                <a:gd name="T0" fmla="*/ 0 w 36"/>
                <a:gd name="T1" fmla="*/ 74 h 74"/>
                <a:gd name="T2" fmla="*/ 0 w 36"/>
                <a:gd name="T3" fmla="*/ 0 h 74"/>
                <a:gd name="T4" fmla="*/ 36 w 36"/>
                <a:gd name="T5" fmla="*/ 38 h 74"/>
                <a:gd name="T6" fmla="*/ 0 w 36"/>
                <a:gd name="T7" fmla="*/ 74 h 74"/>
              </a:gdLst>
              <a:ahLst/>
              <a:cxnLst>
                <a:cxn ang="0">
                  <a:pos x="T0" y="T1"/>
                </a:cxn>
                <a:cxn ang="0">
                  <a:pos x="T2" y="T3"/>
                </a:cxn>
                <a:cxn ang="0">
                  <a:pos x="T4" y="T5"/>
                </a:cxn>
                <a:cxn ang="0">
                  <a:pos x="T6" y="T7"/>
                </a:cxn>
              </a:cxnLst>
              <a:rect l="0" t="0" r="r" b="b"/>
              <a:pathLst>
                <a:path w="36" h="74">
                  <a:moveTo>
                    <a:pt x="0" y="74"/>
                  </a:moveTo>
                  <a:lnTo>
                    <a:pt x="0" y="0"/>
                  </a:lnTo>
                  <a:lnTo>
                    <a:pt x="36" y="38"/>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89" name="Rectangle 74"/>
            <p:cNvSpPr>
              <a:spLocks noChangeArrowheads="1"/>
            </p:cNvSpPr>
            <p:nvPr/>
          </p:nvSpPr>
          <p:spPr bwMode="auto">
            <a:xfrm>
              <a:off x="2787" y="2046"/>
              <a:ext cx="160"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0" name="Freeform 75"/>
            <p:cNvSpPr>
              <a:spLocks/>
            </p:cNvSpPr>
            <p:nvPr/>
          </p:nvSpPr>
          <p:spPr bwMode="auto">
            <a:xfrm>
              <a:off x="2942" y="2125"/>
              <a:ext cx="36" cy="75"/>
            </a:xfrm>
            <a:custGeom>
              <a:avLst/>
              <a:gdLst>
                <a:gd name="T0" fmla="*/ 0 w 36"/>
                <a:gd name="T1" fmla="*/ 75 h 75"/>
                <a:gd name="T2" fmla="*/ 0 w 36"/>
                <a:gd name="T3" fmla="*/ 0 h 75"/>
                <a:gd name="T4" fmla="*/ 36 w 36"/>
                <a:gd name="T5" fmla="*/ 39 h 75"/>
                <a:gd name="T6" fmla="*/ 0 w 36"/>
                <a:gd name="T7" fmla="*/ 75 h 75"/>
              </a:gdLst>
              <a:ahLst/>
              <a:cxnLst>
                <a:cxn ang="0">
                  <a:pos x="T0" y="T1"/>
                </a:cxn>
                <a:cxn ang="0">
                  <a:pos x="T2" y="T3"/>
                </a:cxn>
                <a:cxn ang="0">
                  <a:pos x="T4" y="T5"/>
                </a:cxn>
                <a:cxn ang="0">
                  <a:pos x="T6" y="T7"/>
                </a:cxn>
              </a:cxnLst>
              <a:rect l="0" t="0" r="r" b="b"/>
              <a:pathLst>
                <a:path w="36" h="75">
                  <a:moveTo>
                    <a:pt x="0" y="75"/>
                  </a:moveTo>
                  <a:lnTo>
                    <a:pt x="0" y="0"/>
                  </a:lnTo>
                  <a:lnTo>
                    <a:pt x="36" y="39"/>
                  </a:lnTo>
                  <a:lnTo>
                    <a:pt x="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1" name="Rectangle 76"/>
            <p:cNvSpPr>
              <a:spLocks noChangeArrowheads="1"/>
            </p:cNvSpPr>
            <p:nvPr/>
          </p:nvSpPr>
          <p:spPr bwMode="auto">
            <a:xfrm>
              <a:off x="2787" y="2147"/>
              <a:ext cx="16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2" name="Freeform 77"/>
            <p:cNvSpPr>
              <a:spLocks/>
            </p:cNvSpPr>
            <p:nvPr/>
          </p:nvSpPr>
          <p:spPr bwMode="auto">
            <a:xfrm>
              <a:off x="2942" y="2226"/>
              <a:ext cx="36" cy="74"/>
            </a:xfrm>
            <a:custGeom>
              <a:avLst/>
              <a:gdLst>
                <a:gd name="T0" fmla="*/ 0 w 36"/>
                <a:gd name="T1" fmla="*/ 74 h 74"/>
                <a:gd name="T2" fmla="*/ 0 w 36"/>
                <a:gd name="T3" fmla="*/ 0 h 74"/>
                <a:gd name="T4" fmla="*/ 36 w 36"/>
                <a:gd name="T5" fmla="*/ 38 h 74"/>
                <a:gd name="T6" fmla="*/ 0 w 36"/>
                <a:gd name="T7" fmla="*/ 74 h 74"/>
              </a:gdLst>
              <a:ahLst/>
              <a:cxnLst>
                <a:cxn ang="0">
                  <a:pos x="T0" y="T1"/>
                </a:cxn>
                <a:cxn ang="0">
                  <a:pos x="T2" y="T3"/>
                </a:cxn>
                <a:cxn ang="0">
                  <a:pos x="T4" y="T5"/>
                </a:cxn>
                <a:cxn ang="0">
                  <a:pos x="T6" y="T7"/>
                </a:cxn>
              </a:cxnLst>
              <a:rect l="0" t="0" r="r" b="b"/>
              <a:pathLst>
                <a:path w="36" h="74">
                  <a:moveTo>
                    <a:pt x="0" y="74"/>
                  </a:moveTo>
                  <a:lnTo>
                    <a:pt x="0" y="0"/>
                  </a:lnTo>
                  <a:lnTo>
                    <a:pt x="36" y="38"/>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3" name="Rectangle 78"/>
            <p:cNvSpPr>
              <a:spLocks noChangeArrowheads="1"/>
            </p:cNvSpPr>
            <p:nvPr/>
          </p:nvSpPr>
          <p:spPr bwMode="auto">
            <a:xfrm>
              <a:off x="2787" y="2247"/>
              <a:ext cx="16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494" name="Group 69"/>
          <p:cNvGrpSpPr>
            <a:grpSpLocks noChangeAspect="1"/>
          </p:cNvGrpSpPr>
          <p:nvPr/>
        </p:nvGrpSpPr>
        <p:grpSpPr bwMode="auto">
          <a:xfrm>
            <a:off x="7565375" y="1923701"/>
            <a:ext cx="448930" cy="373396"/>
            <a:chOff x="2565" y="1898"/>
            <a:chExt cx="630" cy="524"/>
          </a:xfrm>
        </p:grpSpPr>
        <p:sp>
          <p:nvSpPr>
            <p:cNvPr id="495" name="AutoShape 68"/>
            <p:cNvSpPr>
              <a:spLocks noChangeAspect="1" noChangeArrowheads="1" noTextEdit="1"/>
            </p:cNvSpPr>
            <p:nvPr/>
          </p:nvSpPr>
          <p:spPr bwMode="auto">
            <a:xfrm>
              <a:off x="2565" y="1898"/>
              <a:ext cx="630"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6" name="Freeform 70"/>
            <p:cNvSpPr>
              <a:spLocks/>
            </p:cNvSpPr>
            <p:nvPr/>
          </p:nvSpPr>
          <p:spPr bwMode="auto">
            <a:xfrm>
              <a:off x="2567" y="1901"/>
              <a:ext cx="628" cy="521"/>
            </a:xfrm>
            <a:custGeom>
              <a:avLst/>
              <a:gdLst>
                <a:gd name="T0" fmla="*/ 263 w 263"/>
                <a:gd name="T1" fmla="*/ 195 h 218"/>
                <a:gd name="T2" fmla="*/ 240 w 263"/>
                <a:gd name="T3" fmla="*/ 218 h 218"/>
                <a:gd name="T4" fmla="*/ 24 w 263"/>
                <a:gd name="T5" fmla="*/ 218 h 218"/>
                <a:gd name="T6" fmla="*/ 0 w 263"/>
                <a:gd name="T7" fmla="*/ 195 h 218"/>
                <a:gd name="T8" fmla="*/ 0 w 263"/>
                <a:gd name="T9" fmla="*/ 24 h 218"/>
                <a:gd name="T10" fmla="*/ 24 w 263"/>
                <a:gd name="T11" fmla="*/ 0 h 218"/>
                <a:gd name="T12" fmla="*/ 240 w 263"/>
                <a:gd name="T13" fmla="*/ 0 h 218"/>
                <a:gd name="T14" fmla="*/ 263 w 263"/>
                <a:gd name="T15" fmla="*/ 24 h 218"/>
                <a:gd name="T16" fmla="*/ 263 w 263"/>
                <a:gd name="T17" fmla="*/ 19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18">
                  <a:moveTo>
                    <a:pt x="263" y="195"/>
                  </a:moveTo>
                  <a:cubicBezTo>
                    <a:pt x="263" y="208"/>
                    <a:pt x="253" y="218"/>
                    <a:pt x="240" y="218"/>
                  </a:cubicBezTo>
                  <a:cubicBezTo>
                    <a:pt x="24" y="218"/>
                    <a:pt x="24" y="218"/>
                    <a:pt x="24" y="218"/>
                  </a:cubicBezTo>
                  <a:cubicBezTo>
                    <a:pt x="10" y="218"/>
                    <a:pt x="0" y="208"/>
                    <a:pt x="0" y="195"/>
                  </a:cubicBezTo>
                  <a:cubicBezTo>
                    <a:pt x="0" y="24"/>
                    <a:pt x="0" y="24"/>
                    <a:pt x="0" y="24"/>
                  </a:cubicBezTo>
                  <a:cubicBezTo>
                    <a:pt x="0" y="10"/>
                    <a:pt x="10" y="0"/>
                    <a:pt x="24" y="0"/>
                  </a:cubicBezTo>
                  <a:cubicBezTo>
                    <a:pt x="240" y="0"/>
                    <a:pt x="240" y="0"/>
                    <a:pt x="240" y="0"/>
                  </a:cubicBezTo>
                  <a:cubicBezTo>
                    <a:pt x="253" y="0"/>
                    <a:pt x="263" y="10"/>
                    <a:pt x="263" y="24"/>
                  </a:cubicBezTo>
                  <a:cubicBezTo>
                    <a:pt x="263" y="195"/>
                    <a:pt x="263" y="195"/>
                    <a:pt x="263" y="195"/>
                  </a:cubicBezTo>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7" name="Freeform 71"/>
            <p:cNvSpPr>
              <a:spLocks/>
            </p:cNvSpPr>
            <p:nvPr/>
          </p:nvSpPr>
          <p:spPr bwMode="auto">
            <a:xfrm>
              <a:off x="3011" y="1979"/>
              <a:ext cx="77" cy="362"/>
            </a:xfrm>
            <a:custGeom>
              <a:avLst/>
              <a:gdLst>
                <a:gd name="T0" fmla="*/ 0 w 77"/>
                <a:gd name="T1" fmla="*/ 362 h 362"/>
                <a:gd name="T2" fmla="*/ 77 w 77"/>
                <a:gd name="T3" fmla="*/ 309 h 362"/>
                <a:gd name="T4" fmla="*/ 77 w 77"/>
                <a:gd name="T5" fmla="*/ 55 h 362"/>
                <a:gd name="T6" fmla="*/ 0 w 77"/>
                <a:gd name="T7" fmla="*/ 0 h 362"/>
                <a:gd name="T8" fmla="*/ 0 w 77"/>
                <a:gd name="T9" fmla="*/ 362 h 362"/>
              </a:gdLst>
              <a:ahLst/>
              <a:cxnLst>
                <a:cxn ang="0">
                  <a:pos x="T0" y="T1"/>
                </a:cxn>
                <a:cxn ang="0">
                  <a:pos x="T2" y="T3"/>
                </a:cxn>
                <a:cxn ang="0">
                  <a:pos x="T4" y="T5"/>
                </a:cxn>
                <a:cxn ang="0">
                  <a:pos x="T6" y="T7"/>
                </a:cxn>
                <a:cxn ang="0">
                  <a:pos x="T8" y="T9"/>
                </a:cxn>
              </a:cxnLst>
              <a:rect l="0" t="0" r="r" b="b"/>
              <a:pathLst>
                <a:path w="77" h="362">
                  <a:moveTo>
                    <a:pt x="0" y="362"/>
                  </a:moveTo>
                  <a:lnTo>
                    <a:pt x="77" y="309"/>
                  </a:lnTo>
                  <a:lnTo>
                    <a:pt x="77" y="55"/>
                  </a:lnTo>
                  <a:lnTo>
                    <a:pt x="0" y="0"/>
                  </a:lnTo>
                  <a:lnTo>
                    <a:pt x="0"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8" name="Freeform 72"/>
            <p:cNvSpPr>
              <a:spLocks/>
            </p:cNvSpPr>
            <p:nvPr/>
          </p:nvSpPr>
          <p:spPr bwMode="auto">
            <a:xfrm>
              <a:off x="2675" y="1979"/>
              <a:ext cx="76" cy="362"/>
            </a:xfrm>
            <a:custGeom>
              <a:avLst/>
              <a:gdLst>
                <a:gd name="T0" fmla="*/ 76 w 76"/>
                <a:gd name="T1" fmla="*/ 362 h 362"/>
                <a:gd name="T2" fmla="*/ 0 w 76"/>
                <a:gd name="T3" fmla="*/ 309 h 362"/>
                <a:gd name="T4" fmla="*/ 0 w 76"/>
                <a:gd name="T5" fmla="*/ 55 h 362"/>
                <a:gd name="T6" fmla="*/ 76 w 76"/>
                <a:gd name="T7" fmla="*/ 0 h 362"/>
                <a:gd name="T8" fmla="*/ 76 w 76"/>
                <a:gd name="T9" fmla="*/ 362 h 362"/>
              </a:gdLst>
              <a:ahLst/>
              <a:cxnLst>
                <a:cxn ang="0">
                  <a:pos x="T0" y="T1"/>
                </a:cxn>
                <a:cxn ang="0">
                  <a:pos x="T2" y="T3"/>
                </a:cxn>
                <a:cxn ang="0">
                  <a:pos x="T4" y="T5"/>
                </a:cxn>
                <a:cxn ang="0">
                  <a:pos x="T6" y="T7"/>
                </a:cxn>
                <a:cxn ang="0">
                  <a:pos x="T8" y="T9"/>
                </a:cxn>
              </a:cxnLst>
              <a:rect l="0" t="0" r="r" b="b"/>
              <a:pathLst>
                <a:path w="76" h="362">
                  <a:moveTo>
                    <a:pt x="76" y="362"/>
                  </a:moveTo>
                  <a:lnTo>
                    <a:pt x="0" y="309"/>
                  </a:lnTo>
                  <a:lnTo>
                    <a:pt x="0" y="55"/>
                  </a:lnTo>
                  <a:lnTo>
                    <a:pt x="76" y="0"/>
                  </a:lnTo>
                  <a:lnTo>
                    <a:pt x="76"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499" name="Freeform 73"/>
            <p:cNvSpPr>
              <a:spLocks/>
            </p:cNvSpPr>
            <p:nvPr/>
          </p:nvSpPr>
          <p:spPr bwMode="auto">
            <a:xfrm>
              <a:off x="2942" y="2025"/>
              <a:ext cx="36" cy="74"/>
            </a:xfrm>
            <a:custGeom>
              <a:avLst/>
              <a:gdLst>
                <a:gd name="T0" fmla="*/ 0 w 36"/>
                <a:gd name="T1" fmla="*/ 74 h 74"/>
                <a:gd name="T2" fmla="*/ 0 w 36"/>
                <a:gd name="T3" fmla="*/ 0 h 74"/>
                <a:gd name="T4" fmla="*/ 36 w 36"/>
                <a:gd name="T5" fmla="*/ 38 h 74"/>
                <a:gd name="T6" fmla="*/ 0 w 36"/>
                <a:gd name="T7" fmla="*/ 74 h 74"/>
              </a:gdLst>
              <a:ahLst/>
              <a:cxnLst>
                <a:cxn ang="0">
                  <a:pos x="T0" y="T1"/>
                </a:cxn>
                <a:cxn ang="0">
                  <a:pos x="T2" y="T3"/>
                </a:cxn>
                <a:cxn ang="0">
                  <a:pos x="T4" y="T5"/>
                </a:cxn>
                <a:cxn ang="0">
                  <a:pos x="T6" y="T7"/>
                </a:cxn>
              </a:cxnLst>
              <a:rect l="0" t="0" r="r" b="b"/>
              <a:pathLst>
                <a:path w="36" h="74">
                  <a:moveTo>
                    <a:pt x="0" y="74"/>
                  </a:moveTo>
                  <a:lnTo>
                    <a:pt x="0" y="0"/>
                  </a:lnTo>
                  <a:lnTo>
                    <a:pt x="36" y="38"/>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0" name="Rectangle 74"/>
            <p:cNvSpPr>
              <a:spLocks noChangeArrowheads="1"/>
            </p:cNvSpPr>
            <p:nvPr/>
          </p:nvSpPr>
          <p:spPr bwMode="auto">
            <a:xfrm>
              <a:off x="2787" y="2046"/>
              <a:ext cx="160"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1" name="Freeform 75"/>
            <p:cNvSpPr>
              <a:spLocks/>
            </p:cNvSpPr>
            <p:nvPr/>
          </p:nvSpPr>
          <p:spPr bwMode="auto">
            <a:xfrm>
              <a:off x="2942" y="2125"/>
              <a:ext cx="36" cy="75"/>
            </a:xfrm>
            <a:custGeom>
              <a:avLst/>
              <a:gdLst>
                <a:gd name="T0" fmla="*/ 0 w 36"/>
                <a:gd name="T1" fmla="*/ 75 h 75"/>
                <a:gd name="T2" fmla="*/ 0 w 36"/>
                <a:gd name="T3" fmla="*/ 0 h 75"/>
                <a:gd name="T4" fmla="*/ 36 w 36"/>
                <a:gd name="T5" fmla="*/ 39 h 75"/>
                <a:gd name="T6" fmla="*/ 0 w 36"/>
                <a:gd name="T7" fmla="*/ 75 h 75"/>
              </a:gdLst>
              <a:ahLst/>
              <a:cxnLst>
                <a:cxn ang="0">
                  <a:pos x="T0" y="T1"/>
                </a:cxn>
                <a:cxn ang="0">
                  <a:pos x="T2" y="T3"/>
                </a:cxn>
                <a:cxn ang="0">
                  <a:pos x="T4" y="T5"/>
                </a:cxn>
                <a:cxn ang="0">
                  <a:pos x="T6" y="T7"/>
                </a:cxn>
              </a:cxnLst>
              <a:rect l="0" t="0" r="r" b="b"/>
              <a:pathLst>
                <a:path w="36" h="75">
                  <a:moveTo>
                    <a:pt x="0" y="75"/>
                  </a:moveTo>
                  <a:lnTo>
                    <a:pt x="0" y="0"/>
                  </a:lnTo>
                  <a:lnTo>
                    <a:pt x="36" y="39"/>
                  </a:lnTo>
                  <a:lnTo>
                    <a:pt x="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2" name="Rectangle 76"/>
            <p:cNvSpPr>
              <a:spLocks noChangeArrowheads="1"/>
            </p:cNvSpPr>
            <p:nvPr/>
          </p:nvSpPr>
          <p:spPr bwMode="auto">
            <a:xfrm>
              <a:off x="2787" y="2147"/>
              <a:ext cx="16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3" name="Freeform 77"/>
            <p:cNvSpPr>
              <a:spLocks/>
            </p:cNvSpPr>
            <p:nvPr/>
          </p:nvSpPr>
          <p:spPr bwMode="auto">
            <a:xfrm>
              <a:off x="2942" y="2226"/>
              <a:ext cx="36" cy="74"/>
            </a:xfrm>
            <a:custGeom>
              <a:avLst/>
              <a:gdLst>
                <a:gd name="T0" fmla="*/ 0 w 36"/>
                <a:gd name="T1" fmla="*/ 74 h 74"/>
                <a:gd name="T2" fmla="*/ 0 w 36"/>
                <a:gd name="T3" fmla="*/ 0 h 74"/>
                <a:gd name="T4" fmla="*/ 36 w 36"/>
                <a:gd name="T5" fmla="*/ 38 h 74"/>
                <a:gd name="T6" fmla="*/ 0 w 36"/>
                <a:gd name="T7" fmla="*/ 74 h 74"/>
              </a:gdLst>
              <a:ahLst/>
              <a:cxnLst>
                <a:cxn ang="0">
                  <a:pos x="T0" y="T1"/>
                </a:cxn>
                <a:cxn ang="0">
                  <a:pos x="T2" y="T3"/>
                </a:cxn>
                <a:cxn ang="0">
                  <a:pos x="T4" y="T5"/>
                </a:cxn>
                <a:cxn ang="0">
                  <a:pos x="T6" y="T7"/>
                </a:cxn>
              </a:cxnLst>
              <a:rect l="0" t="0" r="r" b="b"/>
              <a:pathLst>
                <a:path w="36" h="74">
                  <a:moveTo>
                    <a:pt x="0" y="74"/>
                  </a:moveTo>
                  <a:lnTo>
                    <a:pt x="0" y="0"/>
                  </a:lnTo>
                  <a:lnTo>
                    <a:pt x="36" y="38"/>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4" name="Rectangle 78"/>
            <p:cNvSpPr>
              <a:spLocks noChangeArrowheads="1"/>
            </p:cNvSpPr>
            <p:nvPr/>
          </p:nvSpPr>
          <p:spPr bwMode="auto">
            <a:xfrm>
              <a:off x="2787" y="2247"/>
              <a:ext cx="16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505" name="Group 69"/>
          <p:cNvGrpSpPr>
            <a:grpSpLocks noChangeAspect="1"/>
          </p:cNvGrpSpPr>
          <p:nvPr/>
        </p:nvGrpSpPr>
        <p:grpSpPr bwMode="auto">
          <a:xfrm>
            <a:off x="6411195" y="2329770"/>
            <a:ext cx="448930" cy="373396"/>
            <a:chOff x="2565" y="1898"/>
            <a:chExt cx="630" cy="524"/>
          </a:xfrm>
        </p:grpSpPr>
        <p:sp>
          <p:nvSpPr>
            <p:cNvPr id="506" name="AutoShape 68"/>
            <p:cNvSpPr>
              <a:spLocks noChangeAspect="1" noChangeArrowheads="1" noTextEdit="1"/>
            </p:cNvSpPr>
            <p:nvPr/>
          </p:nvSpPr>
          <p:spPr bwMode="auto">
            <a:xfrm>
              <a:off x="2565" y="1898"/>
              <a:ext cx="630"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7" name="Freeform 70"/>
            <p:cNvSpPr>
              <a:spLocks/>
            </p:cNvSpPr>
            <p:nvPr/>
          </p:nvSpPr>
          <p:spPr bwMode="auto">
            <a:xfrm>
              <a:off x="2567" y="1901"/>
              <a:ext cx="628" cy="521"/>
            </a:xfrm>
            <a:custGeom>
              <a:avLst/>
              <a:gdLst>
                <a:gd name="T0" fmla="*/ 263 w 263"/>
                <a:gd name="T1" fmla="*/ 195 h 218"/>
                <a:gd name="T2" fmla="*/ 240 w 263"/>
                <a:gd name="T3" fmla="*/ 218 h 218"/>
                <a:gd name="T4" fmla="*/ 24 w 263"/>
                <a:gd name="T5" fmla="*/ 218 h 218"/>
                <a:gd name="T6" fmla="*/ 0 w 263"/>
                <a:gd name="T7" fmla="*/ 195 h 218"/>
                <a:gd name="T8" fmla="*/ 0 w 263"/>
                <a:gd name="T9" fmla="*/ 24 h 218"/>
                <a:gd name="T10" fmla="*/ 24 w 263"/>
                <a:gd name="T11" fmla="*/ 0 h 218"/>
                <a:gd name="T12" fmla="*/ 240 w 263"/>
                <a:gd name="T13" fmla="*/ 0 h 218"/>
                <a:gd name="T14" fmla="*/ 263 w 263"/>
                <a:gd name="T15" fmla="*/ 24 h 218"/>
                <a:gd name="T16" fmla="*/ 263 w 263"/>
                <a:gd name="T17" fmla="*/ 19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18">
                  <a:moveTo>
                    <a:pt x="263" y="195"/>
                  </a:moveTo>
                  <a:cubicBezTo>
                    <a:pt x="263" y="208"/>
                    <a:pt x="253" y="218"/>
                    <a:pt x="240" y="218"/>
                  </a:cubicBezTo>
                  <a:cubicBezTo>
                    <a:pt x="24" y="218"/>
                    <a:pt x="24" y="218"/>
                    <a:pt x="24" y="218"/>
                  </a:cubicBezTo>
                  <a:cubicBezTo>
                    <a:pt x="10" y="218"/>
                    <a:pt x="0" y="208"/>
                    <a:pt x="0" y="195"/>
                  </a:cubicBezTo>
                  <a:cubicBezTo>
                    <a:pt x="0" y="24"/>
                    <a:pt x="0" y="24"/>
                    <a:pt x="0" y="24"/>
                  </a:cubicBezTo>
                  <a:cubicBezTo>
                    <a:pt x="0" y="10"/>
                    <a:pt x="10" y="0"/>
                    <a:pt x="24" y="0"/>
                  </a:cubicBezTo>
                  <a:cubicBezTo>
                    <a:pt x="240" y="0"/>
                    <a:pt x="240" y="0"/>
                    <a:pt x="240" y="0"/>
                  </a:cubicBezTo>
                  <a:cubicBezTo>
                    <a:pt x="253" y="0"/>
                    <a:pt x="263" y="10"/>
                    <a:pt x="263" y="24"/>
                  </a:cubicBezTo>
                  <a:cubicBezTo>
                    <a:pt x="263" y="195"/>
                    <a:pt x="263" y="195"/>
                    <a:pt x="263" y="195"/>
                  </a:cubicBezTo>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8" name="Freeform 71"/>
            <p:cNvSpPr>
              <a:spLocks/>
            </p:cNvSpPr>
            <p:nvPr/>
          </p:nvSpPr>
          <p:spPr bwMode="auto">
            <a:xfrm>
              <a:off x="3011" y="1979"/>
              <a:ext cx="77" cy="362"/>
            </a:xfrm>
            <a:custGeom>
              <a:avLst/>
              <a:gdLst>
                <a:gd name="T0" fmla="*/ 0 w 77"/>
                <a:gd name="T1" fmla="*/ 362 h 362"/>
                <a:gd name="T2" fmla="*/ 77 w 77"/>
                <a:gd name="T3" fmla="*/ 309 h 362"/>
                <a:gd name="T4" fmla="*/ 77 w 77"/>
                <a:gd name="T5" fmla="*/ 55 h 362"/>
                <a:gd name="T6" fmla="*/ 0 w 77"/>
                <a:gd name="T7" fmla="*/ 0 h 362"/>
                <a:gd name="T8" fmla="*/ 0 w 77"/>
                <a:gd name="T9" fmla="*/ 362 h 362"/>
              </a:gdLst>
              <a:ahLst/>
              <a:cxnLst>
                <a:cxn ang="0">
                  <a:pos x="T0" y="T1"/>
                </a:cxn>
                <a:cxn ang="0">
                  <a:pos x="T2" y="T3"/>
                </a:cxn>
                <a:cxn ang="0">
                  <a:pos x="T4" y="T5"/>
                </a:cxn>
                <a:cxn ang="0">
                  <a:pos x="T6" y="T7"/>
                </a:cxn>
                <a:cxn ang="0">
                  <a:pos x="T8" y="T9"/>
                </a:cxn>
              </a:cxnLst>
              <a:rect l="0" t="0" r="r" b="b"/>
              <a:pathLst>
                <a:path w="77" h="362">
                  <a:moveTo>
                    <a:pt x="0" y="362"/>
                  </a:moveTo>
                  <a:lnTo>
                    <a:pt x="77" y="309"/>
                  </a:lnTo>
                  <a:lnTo>
                    <a:pt x="77" y="55"/>
                  </a:lnTo>
                  <a:lnTo>
                    <a:pt x="0" y="0"/>
                  </a:lnTo>
                  <a:lnTo>
                    <a:pt x="0"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09" name="Freeform 72"/>
            <p:cNvSpPr>
              <a:spLocks/>
            </p:cNvSpPr>
            <p:nvPr/>
          </p:nvSpPr>
          <p:spPr bwMode="auto">
            <a:xfrm>
              <a:off x="2675" y="1979"/>
              <a:ext cx="76" cy="362"/>
            </a:xfrm>
            <a:custGeom>
              <a:avLst/>
              <a:gdLst>
                <a:gd name="T0" fmla="*/ 76 w 76"/>
                <a:gd name="T1" fmla="*/ 362 h 362"/>
                <a:gd name="T2" fmla="*/ 0 w 76"/>
                <a:gd name="T3" fmla="*/ 309 h 362"/>
                <a:gd name="T4" fmla="*/ 0 w 76"/>
                <a:gd name="T5" fmla="*/ 55 h 362"/>
                <a:gd name="T6" fmla="*/ 76 w 76"/>
                <a:gd name="T7" fmla="*/ 0 h 362"/>
                <a:gd name="T8" fmla="*/ 76 w 76"/>
                <a:gd name="T9" fmla="*/ 362 h 362"/>
              </a:gdLst>
              <a:ahLst/>
              <a:cxnLst>
                <a:cxn ang="0">
                  <a:pos x="T0" y="T1"/>
                </a:cxn>
                <a:cxn ang="0">
                  <a:pos x="T2" y="T3"/>
                </a:cxn>
                <a:cxn ang="0">
                  <a:pos x="T4" y="T5"/>
                </a:cxn>
                <a:cxn ang="0">
                  <a:pos x="T6" y="T7"/>
                </a:cxn>
                <a:cxn ang="0">
                  <a:pos x="T8" y="T9"/>
                </a:cxn>
              </a:cxnLst>
              <a:rect l="0" t="0" r="r" b="b"/>
              <a:pathLst>
                <a:path w="76" h="362">
                  <a:moveTo>
                    <a:pt x="76" y="362"/>
                  </a:moveTo>
                  <a:lnTo>
                    <a:pt x="0" y="309"/>
                  </a:lnTo>
                  <a:lnTo>
                    <a:pt x="0" y="55"/>
                  </a:lnTo>
                  <a:lnTo>
                    <a:pt x="76" y="0"/>
                  </a:lnTo>
                  <a:lnTo>
                    <a:pt x="76"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0" name="Freeform 73"/>
            <p:cNvSpPr>
              <a:spLocks/>
            </p:cNvSpPr>
            <p:nvPr/>
          </p:nvSpPr>
          <p:spPr bwMode="auto">
            <a:xfrm>
              <a:off x="2942" y="2025"/>
              <a:ext cx="36" cy="74"/>
            </a:xfrm>
            <a:custGeom>
              <a:avLst/>
              <a:gdLst>
                <a:gd name="T0" fmla="*/ 0 w 36"/>
                <a:gd name="T1" fmla="*/ 74 h 74"/>
                <a:gd name="T2" fmla="*/ 0 w 36"/>
                <a:gd name="T3" fmla="*/ 0 h 74"/>
                <a:gd name="T4" fmla="*/ 36 w 36"/>
                <a:gd name="T5" fmla="*/ 38 h 74"/>
                <a:gd name="T6" fmla="*/ 0 w 36"/>
                <a:gd name="T7" fmla="*/ 74 h 74"/>
              </a:gdLst>
              <a:ahLst/>
              <a:cxnLst>
                <a:cxn ang="0">
                  <a:pos x="T0" y="T1"/>
                </a:cxn>
                <a:cxn ang="0">
                  <a:pos x="T2" y="T3"/>
                </a:cxn>
                <a:cxn ang="0">
                  <a:pos x="T4" y="T5"/>
                </a:cxn>
                <a:cxn ang="0">
                  <a:pos x="T6" y="T7"/>
                </a:cxn>
              </a:cxnLst>
              <a:rect l="0" t="0" r="r" b="b"/>
              <a:pathLst>
                <a:path w="36" h="74">
                  <a:moveTo>
                    <a:pt x="0" y="74"/>
                  </a:moveTo>
                  <a:lnTo>
                    <a:pt x="0" y="0"/>
                  </a:lnTo>
                  <a:lnTo>
                    <a:pt x="36" y="38"/>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1" name="Rectangle 74"/>
            <p:cNvSpPr>
              <a:spLocks noChangeArrowheads="1"/>
            </p:cNvSpPr>
            <p:nvPr/>
          </p:nvSpPr>
          <p:spPr bwMode="auto">
            <a:xfrm>
              <a:off x="2787" y="2046"/>
              <a:ext cx="160"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2" name="Freeform 75"/>
            <p:cNvSpPr>
              <a:spLocks/>
            </p:cNvSpPr>
            <p:nvPr/>
          </p:nvSpPr>
          <p:spPr bwMode="auto">
            <a:xfrm>
              <a:off x="2942" y="2125"/>
              <a:ext cx="36" cy="75"/>
            </a:xfrm>
            <a:custGeom>
              <a:avLst/>
              <a:gdLst>
                <a:gd name="T0" fmla="*/ 0 w 36"/>
                <a:gd name="T1" fmla="*/ 75 h 75"/>
                <a:gd name="T2" fmla="*/ 0 w 36"/>
                <a:gd name="T3" fmla="*/ 0 h 75"/>
                <a:gd name="T4" fmla="*/ 36 w 36"/>
                <a:gd name="T5" fmla="*/ 39 h 75"/>
                <a:gd name="T6" fmla="*/ 0 w 36"/>
                <a:gd name="T7" fmla="*/ 75 h 75"/>
              </a:gdLst>
              <a:ahLst/>
              <a:cxnLst>
                <a:cxn ang="0">
                  <a:pos x="T0" y="T1"/>
                </a:cxn>
                <a:cxn ang="0">
                  <a:pos x="T2" y="T3"/>
                </a:cxn>
                <a:cxn ang="0">
                  <a:pos x="T4" y="T5"/>
                </a:cxn>
                <a:cxn ang="0">
                  <a:pos x="T6" y="T7"/>
                </a:cxn>
              </a:cxnLst>
              <a:rect l="0" t="0" r="r" b="b"/>
              <a:pathLst>
                <a:path w="36" h="75">
                  <a:moveTo>
                    <a:pt x="0" y="75"/>
                  </a:moveTo>
                  <a:lnTo>
                    <a:pt x="0" y="0"/>
                  </a:lnTo>
                  <a:lnTo>
                    <a:pt x="36" y="39"/>
                  </a:lnTo>
                  <a:lnTo>
                    <a:pt x="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3" name="Rectangle 76"/>
            <p:cNvSpPr>
              <a:spLocks noChangeArrowheads="1"/>
            </p:cNvSpPr>
            <p:nvPr/>
          </p:nvSpPr>
          <p:spPr bwMode="auto">
            <a:xfrm>
              <a:off x="2787" y="2147"/>
              <a:ext cx="16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4" name="Freeform 77"/>
            <p:cNvSpPr>
              <a:spLocks/>
            </p:cNvSpPr>
            <p:nvPr/>
          </p:nvSpPr>
          <p:spPr bwMode="auto">
            <a:xfrm>
              <a:off x="2942" y="2226"/>
              <a:ext cx="36" cy="74"/>
            </a:xfrm>
            <a:custGeom>
              <a:avLst/>
              <a:gdLst>
                <a:gd name="T0" fmla="*/ 0 w 36"/>
                <a:gd name="T1" fmla="*/ 74 h 74"/>
                <a:gd name="T2" fmla="*/ 0 w 36"/>
                <a:gd name="T3" fmla="*/ 0 h 74"/>
                <a:gd name="T4" fmla="*/ 36 w 36"/>
                <a:gd name="T5" fmla="*/ 38 h 74"/>
                <a:gd name="T6" fmla="*/ 0 w 36"/>
                <a:gd name="T7" fmla="*/ 74 h 74"/>
              </a:gdLst>
              <a:ahLst/>
              <a:cxnLst>
                <a:cxn ang="0">
                  <a:pos x="T0" y="T1"/>
                </a:cxn>
                <a:cxn ang="0">
                  <a:pos x="T2" y="T3"/>
                </a:cxn>
                <a:cxn ang="0">
                  <a:pos x="T4" y="T5"/>
                </a:cxn>
                <a:cxn ang="0">
                  <a:pos x="T6" y="T7"/>
                </a:cxn>
              </a:cxnLst>
              <a:rect l="0" t="0" r="r" b="b"/>
              <a:pathLst>
                <a:path w="36" h="74">
                  <a:moveTo>
                    <a:pt x="0" y="74"/>
                  </a:moveTo>
                  <a:lnTo>
                    <a:pt x="0" y="0"/>
                  </a:lnTo>
                  <a:lnTo>
                    <a:pt x="36" y="38"/>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5" name="Rectangle 78"/>
            <p:cNvSpPr>
              <a:spLocks noChangeArrowheads="1"/>
            </p:cNvSpPr>
            <p:nvPr/>
          </p:nvSpPr>
          <p:spPr bwMode="auto">
            <a:xfrm>
              <a:off x="2787" y="2247"/>
              <a:ext cx="16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516" name="Group 69"/>
          <p:cNvGrpSpPr>
            <a:grpSpLocks noChangeAspect="1"/>
          </p:cNvGrpSpPr>
          <p:nvPr/>
        </p:nvGrpSpPr>
        <p:grpSpPr bwMode="auto">
          <a:xfrm>
            <a:off x="8541273" y="2333629"/>
            <a:ext cx="448930" cy="373396"/>
            <a:chOff x="2565" y="1898"/>
            <a:chExt cx="630" cy="524"/>
          </a:xfrm>
        </p:grpSpPr>
        <p:sp>
          <p:nvSpPr>
            <p:cNvPr id="517" name="AutoShape 68"/>
            <p:cNvSpPr>
              <a:spLocks noChangeAspect="1" noChangeArrowheads="1" noTextEdit="1"/>
            </p:cNvSpPr>
            <p:nvPr/>
          </p:nvSpPr>
          <p:spPr bwMode="auto">
            <a:xfrm>
              <a:off x="2565" y="1898"/>
              <a:ext cx="630"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8" name="Freeform 70"/>
            <p:cNvSpPr>
              <a:spLocks/>
            </p:cNvSpPr>
            <p:nvPr/>
          </p:nvSpPr>
          <p:spPr bwMode="auto">
            <a:xfrm>
              <a:off x="2567" y="1901"/>
              <a:ext cx="628" cy="521"/>
            </a:xfrm>
            <a:custGeom>
              <a:avLst/>
              <a:gdLst>
                <a:gd name="T0" fmla="*/ 263 w 263"/>
                <a:gd name="T1" fmla="*/ 195 h 218"/>
                <a:gd name="T2" fmla="*/ 240 w 263"/>
                <a:gd name="T3" fmla="*/ 218 h 218"/>
                <a:gd name="T4" fmla="*/ 24 w 263"/>
                <a:gd name="T5" fmla="*/ 218 h 218"/>
                <a:gd name="T6" fmla="*/ 0 w 263"/>
                <a:gd name="T7" fmla="*/ 195 h 218"/>
                <a:gd name="T8" fmla="*/ 0 w 263"/>
                <a:gd name="T9" fmla="*/ 24 h 218"/>
                <a:gd name="T10" fmla="*/ 24 w 263"/>
                <a:gd name="T11" fmla="*/ 0 h 218"/>
                <a:gd name="T12" fmla="*/ 240 w 263"/>
                <a:gd name="T13" fmla="*/ 0 h 218"/>
                <a:gd name="T14" fmla="*/ 263 w 263"/>
                <a:gd name="T15" fmla="*/ 24 h 218"/>
                <a:gd name="T16" fmla="*/ 263 w 263"/>
                <a:gd name="T17" fmla="*/ 19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18">
                  <a:moveTo>
                    <a:pt x="263" y="195"/>
                  </a:moveTo>
                  <a:cubicBezTo>
                    <a:pt x="263" y="208"/>
                    <a:pt x="253" y="218"/>
                    <a:pt x="240" y="218"/>
                  </a:cubicBezTo>
                  <a:cubicBezTo>
                    <a:pt x="24" y="218"/>
                    <a:pt x="24" y="218"/>
                    <a:pt x="24" y="218"/>
                  </a:cubicBezTo>
                  <a:cubicBezTo>
                    <a:pt x="10" y="218"/>
                    <a:pt x="0" y="208"/>
                    <a:pt x="0" y="195"/>
                  </a:cubicBezTo>
                  <a:cubicBezTo>
                    <a:pt x="0" y="24"/>
                    <a:pt x="0" y="24"/>
                    <a:pt x="0" y="24"/>
                  </a:cubicBezTo>
                  <a:cubicBezTo>
                    <a:pt x="0" y="10"/>
                    <a:pt x="10" y="0"/>
                    <a:pt x="24" y="0"/>
                  </a:cubicBezTo>
                  <a:cubicBezTo>
                    <a:pt x="240" y="0"/>
                    <a:pt x="240" y="0"/>
                    <a:pt x="240" y="0"/>
                  </a:cubicBezTo>
                  <a:cubicBezTo>
                    <a:pt x="253" y="0"/>
                    <a:pt x="263" y="10"/>
                    <a:pt x="263" y="24"/>
                  </a:cubicBezTo>
                  <a:cubicBezTo>
                    <a:pt x="263" y="195"/>
                    <a:pt x="263" y="195"/>
                    <a:pt x="263" y="195"/>
                  </a:cubicBezTo>
                </a:path>
              </a:pathLst>
            </a:custGeom>
            <a:solidFill>
              <a:srgbClr val="0C6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19" name="Freeform 71"/>
            <p:cNvSpPr>
              <a:spLocks/>
            </p:cNvSpPr>
            <p:nvPr/>
          </p:nvSpPr>
          <p:spPr bwMode="auto">
            <a:xfrm>
              <a:off x="3011" y="1979"/>
              <a:ext cx="77" cy="362"/>
            </a:xfrm>
            <a:custGeom>
              <a:avLst/>
              <a:gdLst>
                <a:gd name="T0" fmla="*/ 0 w 77"/>
                <a:gd name="T1" fmla="*/ 362 h 362"/>
                <a:gd name="T2" fmla="*/ 77 w 77"/>
                <a:gd name="T3" fmla="*/ 309 h 362"/>
                <a:gd name="T4" fmla="*/ 77 w 77"/>
                <a:gd name="T5" fmla="*/ 55 h 362"/>
                <a:gd name="T6" fmla="*/ 0 w 77"/>
                <a:gd name="T7" fmla="*/ 0 h 362"/>
                <a:gd name="T8" fmla="*/ 0 w 77"/>
                <a:gd name="T9" fmla="*/ 362 h 362"/>
              </a:gdLst>
              <a:ahLst/>
              <a:cxnLst>
                <a:cxn ang="0">
                  <a:pos x="T0" y="T1"/>
                </a:cxn>
                <a:cxn ang="0">
                  <a:pos x="T2" y="T3"/>
                </a:cxn>
                <a:cxn ang="0">
                  <a:pos x="T4" y="T5"/>
                </a:cxn>
                <a:cxn ang="0">
                  <a:pos x="T6" y="T7"/>
                </a:cxn>
                <a:cxn ang="0">
                  <a:pos x="T8" y="T9"/>
                </a:cxn>
              </a:cxnLst>
              <a:rect l="0" t="0" r="r" b="b"/>
              <a:pathLst>
                <a:path w="77" h="362">
                  <a:moveTo>
                    <a:pt x="0" y="362"/>
                  </a:moveTo>
                  <a:lnTo>
                    <a:pt x="77" y="309"/>
                  </a:lnTo>
                  <a:lnTo>
                    <a:pt x="77" y="55"/>
                  </a:lnTo>
                  <a:lnTo>
                    <a:pt x="0" y="0"/>
                  </a:lnTo>
                  <a:lnTo>
                    <a:pt x="0"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0" name="Freeform 72"/>
            <p:cNvSpPr>
              <a:spLocks/>
            </p:cNvSpPr>
            <p:nvPr/>
          </p:nvSpPr>
          <p:spPr bwMode="auto">
            <a:xfrm>
              <a:off x="2675" y="1979"/>
              <a:ext cx="76" cy="362"/>
            </a:xfrm>
            <a:custGeom>
              <a:avLst/>
              <a:gdLst>
                <a:gd name="T0" fmla="*/ 76 w 76"/>
                <a:gd name="T1" fmla="*/ 362 h 362"/>
                <a:gd name="T2" fmla="*/ 0 w 76"/>
                <a:gd name="T3" fmla="*/ 309 h 362"/>
                <a:gd name="T4" fmla="*/ 0 w 76"/>
                <a:gd name="T5" fmla="*/ 55 h 362"/>
                <a:gd name="T6" fmla="*/ 76 w 76"/>
                <a:gd name="T7" fmla="*/ 0 h 362"/>
                <a:gd name="T8" fmla="*/ 76 w 76"/>
                <a:gd name="T9" fmla="*/ 362 h 362"/>
              </a:gdLst>
              <a:ahLst/>
              <a:cxnLst>
                <a:cxn ang="0">
                  <a:pos x="T0" y="T1"/>
                </a:cxn>
                <a:cxn ang="0">
                  <a:pos x="T2" y="T3"/>
                </a:cxn>
                <a:cxn ang="0">
                  <a:pos x="T4" y="T5"/>
                </a:cxn>
                <a:cxn ang="0">
                  <a:pos x="T6" y="T7"/>
                </a:cxn>
                <a:cxn ang="0">
                  <a:pos x="T8" y="T9"/>
                </a:cxn>
              </a:cxnLst>
              <a:rect l="0" t="0" r="r" b="b"/>
              <a:pathLst>
                <a:path w="76" h="362">
                  <a:moveTo>
                    <a:pt x="76" y="362"/>
                  </a:moveTo>
                  <a:lnTo>
                    <a:pt x="0" y="309"/>
                  </a:lnTo>
                  <a:lnTo>
                    <a:pt x="0" y="55"/>
                  </a:lnTo>
                  <a:lnTo>
                    <a:pt x="76" y="0"/>
                  </a:lnTo>
                  <a:lnTo>
                    <a:pt x="76"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1" name="Freeform 73"/>
            <p:cNvSpPr>
              <a:spLocks/>
            </p:cNvSpPr>
            <p:nvPr/>
          </p:nvSpPr>
          <p:spPr bwMode="auto">
            <a:xfrm>
              <a:off x="2942" y="2025"/>
              <a:ext cx="36" cy="74"/>
            </a:xfrm>
            <a:custGeom>
              <a:avLst/>
              <a:gdLst>
                <a:gd name="T0" fmla="*/ 0 w 36"/>
                <a:gd name="T1" fmla="*/ 74 h 74"/>
                <a:gd name="T2" fmla="*/ 0 w 36"/>
                <a:gd name="T3" fmla="*/ 0 h 74"/>
                <a:gd name="T4" fmla="*/ 36 w 36"/>
                <a:gd name="T5" fmla="*/ 38 h 74"/>
                <a:gd name="T6" fmla="*/ 0 w 36"/>
                <a:gd name="T7" fmla="*/ 74 h 74"/>
              </a:gdLst>
              <a:ahLst/>
              <a:cxnLst>
                <a:cxn ang="0">
                  <a:pos x="T0" y="T1"/>
                </a:cxn>
                <a:cxn ang="0">
                  <a:pos x="T2" y="T3"/>
                </a:cxn>
                <a:cxn ang="0">
                  <a:pos x="T4" y="T5"/>
                </a:cxn>
                <a:cxn ang="0">
                  <a:pos x="T6" y="T7"/>
                </a:cxn>
              </a:cxnLst>
              <a:rect l="0" t="0" r="r" b="b"/>
              <a:pathLst>
                <a:path w="36" h="74">
                  <a:moveTo>
                    <a:pt x="0" y="74"/>
                  </a:moveTo>
                  <a:lnTo>
                    <a:pt x="0" y="0"/>
                  </a:lnTo>
                  <a:lnTo>
                    <a:pt x="36" y="38"/>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2" name="Rectangle 74"/>
            <p:cNvSpPr>
              <a:spLocks noChangeArrowheads="1"/>
            </p:cNvSpPr>
            <p:nvPr/>
          </p:nvSpPr>
          <p:spPr bwMode="auto">
            <a:xfrm>
              <a:off x="2787" y="2046"/>
              <a:ext cx="160"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3" name="Freeform 75"/>
            <p:cNvSpPr>
              <a:spLocks/>
            </p:cNvSpPr>
            <p:nvPr/>
          </p:nvSpPr>
          <p:spPr bwMode="auto">
            <a:xfrm>
              <a:off x="2942" y="2125"/>
              <a:ext cx="36" cy="75"/>
            </a:xfrm>
            <a:custGeom>
              <a:avLst/>
              <a:gdLst>
                <a:gd name="T0" fmla="*/ 0 w 36"/>
                <a:gd name="T1" fmla="*/ 75 h 75"/>
                <a:gd name="T2" fmla="*/ 0 w 36"/>
                <a:gd name="T3" fmla="*/ 0 h 75"/>
                <a:gd name="T4" fmla="*/ 36 w 36"/>
                <a:gd name="T5" fmla="*/ 39 h 75"/>
                <a:gd name="T6" fmla="*/ 0 w 36"/>
                <a:gd name="T7" fmla="*/ 75 h 75"/>
              </a:gdLst>
              <a:ahLst/>
              <a:cxnLst>
                <a:cxn ang="0">
                  <a:pos x="T0" y="T1"/>
                </a:cxn>
                <a:cxn ang="0">
                  <a:pos x="T2" y="T3"/>
                </a:cxn>
                <a:cxn ang="0">
                  <a:pos x="T4" y="T5"/>
                </a:cxn>
                <a:cxn ang="0">
                  <a:pos x="T6" y="T7"/>
                </a:cxn>
              </a:cxnLst>
              <a:rect l="0" t="0" r="r" b="b"/>
              <a:pathLst>
                <a:path w="36" h="75">
                  <a:moveTo>
                    <a:pt x="0" y="75"/>
                  </a:moveTo>
                  <a:lnTo>
                    <a:pt x="0" y="0"/>
                  </a:lnTo>
                  <a:lnTo>
                    <a:pt x="36" y="39"/>
                  </a:lnTo>
                  <a:lnTo>
                    <a:pt x="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4" name="Rectangle 76"/>
            <p:cNvSpPr>
              <a:spLocks noChangeArrowheads="1"/>
            </p:cNvSpPr>
            <p:nvPr/>
          </p:nvSpPr>
          <p:spPr bwMode="auto">
            <a:xfrm>
              <a:off x="2787" y="2147"/>
              <a:ext cx="16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5" name="Freeform 77"/>
            <p:cNvSpPr>
              <a:spLocks/>
            </p:cNvSpPr>
            <p:nvPr/>
          </p:nvSpPr>
          <p:spPr bwMode="auto">
            <a:xfrm>
              <a:off x="2942" y="2226"/>
              <a:ext cx="36" cy="74"/>
            </a:xfrm>
            <a:custGeom>
              <a:avLst/>
              <a:gdLst>
                <a:gd name="T0" fmla="*/ 0 w 36"/>
                <a:gd name="T1" fmla="*/ 74 h 74"/>
                <a:gd name="T2" fmla="*/ 0 w 36"/>
                <a:gd name="T3" fmla="*/ 0 h 74"/>
                <a:gd name="T4" fmla="*/ 36 w 36"/>
                <a:gd name="T5" fmla="*/ 38 h 74"/>
                <a:gd name="T6" fmla="*/ 0 w 36"/>
                <a:gd name="T7" fmla="*/ 74 h 74"/>
              </a:gdLst>
              <a:ahLst/>
              <a:cxnLst>
                <a:cxn ang="0">
                  <a:pos x="T0" y="T1"/>
                </a:cxn>
                <a:cxn ang="0">
                  <a:pos x="T2" y="T3"/>
                </a:cxn>
                <a:cxn ang="0">
                  <a:pos x="T4" y="T5"/>
                </a:cxn>
                <a:cxn ang="0">
                  <a:pos x="T6" y="T7"/>
                </a:cxn>
              </a:cxnLst>
              <a:rect l="0" t="0" r="r" b="b"/>
              <a:pathLst>
                <a:path w="36" h="74">
                  <a:moveTo>
                    <a:pt x="0" y="74"/>
                  </a:moveTo>
                  <a:lnTo>
                    <a:pt x="0" y="0"/>
                  </a:lnTo>
                  <a:lnTo>
                    <a:pt x="36" y="38"/>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526" name="Rectangle 78"/>
            <p:cNvSpPr>
              <a:spLocks noChangeArrowheads="1"/>
            </p:cNvSpPr>
            <p:nvPr/>
          </p:nvSpPr>
          <p:spPr bwMode="auto">
            <a:xfrm>
              <a:off x="2787" y="2247"/>
              <a:ext cx="16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
        <p:nvSpPr>
          <p:cNvPr id="528" name="TextBox 268"/>
          <p:cNvSpPr txBox="1"/>
          <p:nvPr>
            <p:custDataLst>
              <p:tags r:id="rId3"/>
            </p:custDataLst>
          </p:nvPr>
        </p:nvSpPr>
        <p:spPr bwMode="auto">
          <a:xfrm>
            <a:off x="10145379" y="3689491"/>
            <a:ext cx="934627" cy="276999"/>
          </a:xfrm>
          <a:prstGeom prst="rect">
            <a:avLst/>
          </a:prstGeom>
          <a:noFill/>
        </p:spPr>
        <p:txBody>
          <a:bodyPr wrap="square" lIns="0" tIns="0" rIns="0" bIns="0">
            <a:noAutofit/>
          </a:bodyPr>
          <a:lstStyle/>
          <a:p>
            <a:pPr algn="ctr" defTabSz="685800" fontAlgn="ctr">
              <a:lnSpc>
                <a:spcPct val="150000"/>
              </a:lnSpc>
              <a:spcBef>
                <a:spcPts val="0"/>
              </a:spcBef>
              <a:spcAft>
                <a:spcPts val="0"/>
              </a:spcAft>
              <a:defRPr/>
            </a:pPr>
            <a:r>
              <a:rPr lang="pt" sz="1200" dirty="0">
                <a:effectLst>
                  <a:glow rad="101600">
                    <a:srgbClr val="FFFFFF">
                      <a:alpha val="60000"/>
                    </a:srgbClr>
                  </a:glow>
                </a:effectLst>
                <a:latin typeface="Huawei Sans" panose="020C0503030203020204" pitchFamily="34" charset="0"/>
              </a:rPr>
              <a:t>BSC</a:t>
            </a:r>
            <a:endParaRPr kumimoji="1" lang="en-US" sz="1200" spc="-90" dirty="0">
              <a:gradFill>
                <a:gsLst>
                  <a:gs pos="0">
                    <a:srgbClr val="000000"/>
                  </a:gs>
                  <a:gs pos="50000">
                    <a:srgbClr val="000000"/>
                  </a:gs>
                </a:gsLst>
                <a:lin ang="16200000" scaled="0"/>
              </a:gradFill>
              <a:effectLst>
                <a:glow rad="101600">
                  <a:srgbClr val="FFFFFF">
                    <a:alpha val="60000"/>
                  </a:srgbClr>
                </a:glow>
                <a:outerShdw blurRad="203200" sx="108000" sy="108000" algn="ctr" rotWithShape="0">
                  <a:srgbClr val="FFFFFF"/>
                </a:outerShdw>
              </a:effectLst>
              <a:latin typeface="Huawei Sans" panose="020C0503030203020204" pitchFamily="34" charset="0"/>
              <a:cs typeface="Arial" panose="020B0604020202020204" pitchFamily="34" charset="0"/>
            </a:endParaRPr>
          </a:p>
        </p:txBody>
      </p:sp>
      <p:pic>
        <p:nvPicPr>
          <p:cNvPr id="529" name="图片 528" descr="数据中心-蓝.png"/>
          <p:cNvPicPr>
            <a:picLocks noChangeAspect="1"/>
          </p:cNvPicPr>
          <p:nvPr/>
        </p:nvPicPr>
        <p:blipFill>
          <a:blip r:embed="rId6" cstate="print"/>
          <a:stretch>
            <a:fillRect/>
          </a:stretch>
        </p:blipFill>
        <p:spPr>
          <a:xfrm>
            <a:off x="10006376" y="1535849"/>
            <a:ext cx="419719" cy="343406"/>
          </a:xfrm>
          <a:prstGeom prst="rect">
            <a:avLst/>
          </a:prstGeom>
        </p:spPr>
      </p:pic>
      <p:pic>
        <p:nvPicPr>
          <p:cNvPr id="530" name="图片 529" descr="internet-蓝.png"/>
          <p:cNvPicPr>
            <a:picLocks noChangeAspect="1"/>
          </p:cNvPicPr>
          <p:nvPr/>
        </p:nvPicPr>
        <p:blipFill>
          <a:blip r:embed="rId7" cstate="print"/>
          <a:stretch>
            <a:fillRect/>
          </a:stretch>
        </p:blipFill>
        <p:spPr>
          <a:xfrm>
            <a:off x="10065038" y="2600553"/>
            <a:ext cx="569091" cy="288857"/>
          </a:xfrm>
          <a:prstGeom prst="rect">
            <a:avLst/>
          </a:prstGeom>
        </p:spPr>
      </p:pic>
      <p:pic>
        <p:nvPicPr>
          <p:cNvPr id="531" name="图片 530" descr="大型网管-蓝.png"/>
          <p:cNvPicPr>
            <a:picLocks noChangeAspect="1"/>
          </p:cNvPicPr>
          <p:nvPr/>
        </p:nvPicPr>
        <p:blipFill>
          <a:blip r:embed="rId8" cstate="print"/>
          <a:stretch>
            <a:fillRect/>
          </a:stretch>
        </p:blipFill>
        <p:spPr>
          <a:xfrm>
            <a:off x="1812791" y="2204237"/>
            <a:ext cx="432669" cy="354259"/>
          </a:xfrm>
          <a:prstGeom prst="rect">
            <a:avLst/>
          </a:prstGeom>
        </p:spPr>
      </p:pic>
      <p:pic>
        <p:nvPicPr>
          <p:cNvPr id="534" name="图片 5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4985" y="1095670"/>
            <a:ext cx="371505" cy="303958"/>
          </a:xfrm>
          <a:prstGeom prst="rect">
            <a:avLst/>
          </a:prstGeom>
        </p:spPr>
      </p:pic>
      <p:pic>
        <p:nvPicPr>
          <p:cNvPr id="535" name="Picture 12" descr="E:\2016.01\1.12 扁平化图标\蓝色\AR-蓝色最新-40.png"/>
          <p:cNvPicPr>
            <a:picLocks noChangeAspect="1" noChangeArrowheads="1"/>
          </p:cNvPicPr>
          <p:nvPr/>
        </p:nvPicPr>
        <p:blipFill>
          <a:blip r:embed="rId10" cstate="print"/>
          <a:srcRect/>
          <a:stretch>
            <a:fillRect/>
          </a:stretch>
        </p:blipFill>
        <p:spPr bwMode="auto">
          <a:xfrm>
            <a:off x="9179097" y="2681411"/>
            <a:ext cx="340286" cy="278416"/>
          </a:xfrm>
          <a:prstGeom prst="rect">
            <a:avLst/>
          </a:prstGeom>
          <a:noFill/>
        </p:spPr>
      </p:pic>
      <p:pic>
        <p:nvPicPr>
          <p:cNvPr id="536" name="Picture 12" descr="E:\2016.01\1.12 扁平化图标\蓝色\AR-蓝色最新-40.png"/>
          <p:cNvPicPr>
            <a:picLocks noChangeAspect="1" noChangeArrowheads="1"/>
          </p:cNvPicPr>
          <p:nvPr/>
        </p:nvPicPr>
        <p:blipFill>
          <a:blip r:embed="rId10" cstate="print"/>
          <a:srcRect/>
          <a:stretch>
            <a:fillRect/>
          </a:stretch>
        </p:blipFill>
        <p:spPr bwMode="auto">
          <a:xfrm>
            <a:off x="9174789" y="3227104"/>
            <a:ext cx="340286" cy="278416"/>
          </a:xfrm>
          <a:prstGeom prst="rect">
            <a:avLst/>
          </a:prstGeom>
          <a:noFill/>
        </p:spPr>
      </p:pic>
      <p:grpSp>
        <p:nvGrpSpPr>
          <p:cNvPr id="537" name="组合 1044"/>
          <p:cNvGrpSpPr>
            <a:grpSpLocks/>
          </p:cNvGrpSpPr>
          <p:nvPr/>
        </p:nvGrpSpPr>
        <p:grpSpPr bwMode="auto">
          <a:xfrm>
            <a:off x="1999908" y="1483678"/>
            <a:ext cx="303852" cy="379398"/>
            <a:chOff x="-972770" y="4285183"/>
            <a:chExt cx="622300" cy="817563"/>
          </a:xfrm>
        </p:grpSpPr>
        <p:sp>
          <p:nvSpPr>
            <p:cNvPr id="538" name="AutoShape 4"/>
            <p:cNvSpPr>
              <a:spLocks noChangeAspect="1" noChangeArrowheads="1" noTextEdit="1"/>
            </p:cNvSpPr>
            <p:nvPr/>
          </p:nvSpPr>
          <p:spPr bwMode="auto">
            <a:xfrm>
              <a:off x="-972770" y="4293120"/>
              <a:ext cx="619125" cy="809625"/>
            </a:xfrm>
            <a:prstGeom prst="rect">
              <a:avLst/>
            </a:prstGeom>
            <a:noFill/>
            <a:ln w="9525">
              <a:noFill/>
              <a:miter lim="800000"/>
              <a:headEnd/>
              <a:tailEnd/>
            </a:ln>
          </p:spPr>
          <p:txBody>
            <a:bodyPr>
              <a:noAutofit/>
            </a:bodyPr>
            <a:lstStyle/>
            <a:p>
              <a:pPr fontAlgn="ctr"/>
              <a:endParaRPr lang="en-US" altLang="zh-CN" dirty="0">
                <a:latin typeface="Huawei Sans" panose="020C0503030203020204" pitchFamily="34" charset="0"/>
              </a:endParaRPr>
            </a:p>
          </p:txBody>
        </p:sp>
        <p:sp>
          <p:nvSpPr>
            <p:cNvPr id="539" name="Freeform 6"/>
            <p:cNvSpPr>
              <a:spLocks/>
            </p:cNvSpPr>
            <p:nvPr/>
          </p:nvSpPr>
          <p:spPr bwMode="auto">
            <a:xfrm>
              <a:off x="-664795" y="4686820"/>
              <a:ext cx="3175" cy="1588"/>
            </a:xfrm>
            <a:custGeom>
              <a:avLst/>
              <a:gdLst>
                <a:gd name="T0" fmla="*/ 0 w 1"/>
                <a:gd name="T1" fmla="*/ 0 h 1588"/>
                <a:gd name="T2" fmla="*/ 2147483646 w 1"/>
                <a:gd name="T3" fmla="*/ 0 h 1588"/>
                <a:gd name="T4" fmla="*/ 0 w 1"/>
                <a:gd name="T5" fmla="*/ 0 h 1588"/>
                <a:gd name="T6" fmla="*/ 0 60000 65536"/>
                <a:gd name="T7" fmla="*/ 0 60000 65536"/>
                <a:gd name="T8" fmla="*/ 0 60000 65536"/>
                <a:gd name="T9" fmla="*/ 0 w 1"/>
                <a:gd name="T10" fmla="*/ 0 h 1588"/>
                <a:gd name="T11" fmla="*/ 1 w 1"/>
                <a:gd name="T12" fmla="*/ 1588 h 1588"/>
              </a:gdLst>
              <a:ahLst/>
              <a:cxnLst>
                <a:cxn ang="T6">
                  <a:pos x="T0" y="T1"/>
                </a:cxn>
                <a:cxn ang="T7">
                  <a:pos x="T2" y="T3"/>
                </a:cxn>
                <a:cxn ang="T8">
                  <a:pos x="T4" y="T5"/>
                </a:cxn>
              </a:cxnLst>
              <a:rect l="T9" t="T10" r="T11" b="T12"/>
              <a:pathLst>
                <a:path w="1" h="1588">
                  <a:moveTo>
                    <a:pt x="0" y="0"/>
                  </a:moveTo>
                  <a:cubicBezTo>
                    <a:pt x="1" y="0"/>
                    <a:pt x="1" y="0"/>
                    <a:pt x="1" y="0"/>
                  </a:cubicBezTo>
                  <a:cubicBezTo>
                    <a:pt x="1" y="0"/>
                    <a:pt x="1" y="0"/>
                    <a:pt x="0" y="0"/>
                  </a:cubicBezTo>
                  <a:close/>
                </a:path>
              </a:pathLst>
            </a:custGeom>
            <a:solidFill>
              <a:srgbClr val="0068B7"/>
            </a:solidFill>
            <a:ln w="9525">
              <a:noFill/>
              <a:round/>
              <a:headEnd/>
              <a:tailEnd/>
            </a:ln>
          </p:spPr>
          <p:txBody>
            <a:bodyPr>
              <a:noAutofit/>
            </a:bodyPr>
            <a:lstStyle/>
            <a:p>
              <a:pPr fontAlgn="ctr"/>
              <a:endParaRPr lang="en-US" altLang="zh-CN" dirty="0">
                <a:latin typeface="Huawei Sans" panose="020C0503030203020204" pitchFamily="34" charset="0"/>
              </a:endParaRPr>
            </a:p>
          </p:txBody>
        </p:sp>
        <p:sp>
          <p:nvSpPr>
            <p:cNvPr id="540" name="Freeform 7"/>
            <p:cNvSpPr>
              <a:spLocks/>
            </p:cNvSpPr>
            <p:nvPr/>
          </p:nvSpPr>
          <p:spPr bwMode="auto">
            <a:xfrm>
              <a:off x="-664795" y="4686820"/>
              <a:ext cx="3175" cy="1588"/>
            </a:xfrm>
            <a:custGeom>
              <a:avLst/>
              <a:gdLst>
                <a:gd name="T0" fmla="*/ 0 w 1"/>
                <a:gd name="T1" fmla="*/ 0 h 1588"/>
                <a:gd name="T2" fmla="*/ 2147483646 w 1"/>
                <a:gd name="T3" fmla="*/ 0 h 1588"/>
                <a:gd name="T4" fmla="*/ 0 w 1"/>
                <a:gd name="T5" fmla="*/ 0 h 1588"/>
                <a:gd name="T6" fmla="*/ 0 60000 65536"/>
                <a:gd name="T7" fmla="*/ 0 60000 65536"/>
                <a:gd name="T8" fmla="*/ 0 60000 65536"/>
                <a:gd name="T9" fmla="*/ 0 w 1"/>
                <a:gd name="T10" fmla="*/ 0 h 1588"/>
                <a:gd name="T11" fmla="*/ 1 w 1"/>
                <a:gd name="T12" fmla="*/ 1588 h 1588"/>
              </a:gdLst>
              <a:ahLst/>
              <a:cxnLst>
                <a:cxn ang="T6">
                  <a:pos x="T0" y="T1"/>
                </a:cxn>
                <a:cxn ang="T7">
                  <a:pos x="T2" y="T3"/>
                </a:cxn>
                <a:cxn ang="T8">
                  <a:pos x="T4" y="T5"/>
                </a:cxn>
              </a:cxnLst>
              <a:rect l="T9" t="T10" r="T11" b="T12"/>
              <a:pathLst>
                <a:path w="1" h="1588">
                  <a:moveTo>
                    <a:pt x="0" y="0"/>
                  </a:moveTo>
                  <a:cubicBezTo>
                    <a:pt x="1" y="0"/>
                    <a:pt x="1" y="0"/>
                    <a:pt x="1" y="0"/>
                  </a:cubicBezTo>
                  <a:cubicBezTo>
                    <a:pt x="1" y="0"/>
                    <a:pt x="1" y="0"/>
                    <a:pt x="0" y="0"/>
                  </a:cubicBezTo>
                  <a:close/>
                </a:path>
              </a:pathLst>
            </a:custGeom>
            <a:solidFill>
              <a:srgbClr val="0068B7"/>
            </a:solidFill>
            <a:ln w="9525">
              <a:noFill/>
              <a:round/>
              <a:headEnd/>
              <a:tailEnd/>
            </a:ln>
          </p:spPr>
          <p:txBody>
            <a:bodyPr>
              <a:noAutofit/>
            </a:bodyPr>
            <a:lstStyle/>
            <a:p>
              <a:pPr fontAlgn="ctr"/>
              <a:endParaRPr lang="en-US" altLang="zh-CN" dirty="0">
                <a:latin typeface="Huawei Sans" panose="020C0503030203020204" pitchFamily="34" charset="0"/>
              </a:endParaRPr>
            </a:p>
          </p:txBody>
        </p:sp>
        <p:sp>
          <p:nvSpPr>
            <p:cNvPr id="541" name="Freeform 8"/>
            <p:cNvSpPr>
              <a:spLocks noEditPoints="1"/>
            </p:cNvSpPr>
            <p:nvPr/>
          </p:nvSpPr>
          <p:spPr bwMode="auto">
            <a:xfrm>
              <a:off x="-826720" y="4637608"/>
              <a:ext cx="330200" cy="465138"/>
            </a:xfrm>
            <a:custGeom>
              <a:avLst/>
              <a:gdLst>
                <a:gd name="T0" fmla="*/ 2147483646 w 88"/>
                <a:gd name="T1" fmla="*/ 2147483646 h 124"/>
                <a:gd name="T2" fmla="*/ 2147483646 w 88"/>
                <a:gd name="T3" fmla="*/ 2147483646 h 124"/>
                <a:gd name="T4" fmla="*/ 2147483646 w 88"/>
                <a:gd name="T5" fmla="*/ 2147483646 h 124"/>
                <a:gd name="T6" fmla="*/ 2147483646 w 88"/>
                <a:gd name="T7" fmla="*/ 2147483646 h 124"/>
                <a:gd name="T8" fmla="*/ 2147483646 w 88"/>
                <a:gd name="T9" fmla="*/ 0 h 124"/>
                <a:gd name="T10" fmla="*/ 2147483646 w 88"/>
                <a:gd name="T11" fmla="*/ 0 h 124"/>
                <a:gd name="T12" fmla="*/ 2147483646 w 88"/>
                <a:gd name="T13" fmla="*/ 0 h 124"/>
                <a:gd name="T14" fmla="*/ 2147483646 w 88"/>
                <a:gd name="T15" fmla="*/ 2147483646 h 124"/>
                <a:gd name="T16" fmla="*/ 2147483646 w 88"/>
                <a:gd name="T17" fmla="*/ 2147483646 h 124"/>
                <a:gd name="T18" fmla="*/ 0 w 88"/>
                <a:gd name="T19" fmla="*/ 2147483646 h 124"/>
                <a:gd name="T20" fmla="*/ 2147483646 w 88"/>
                <a:gd name="T21" fmla="*/ 2147483646 h 124"/>
                <a:gd name="T22" fmla="*/ 2147483646 w 88"/>
                <a:gd name="T23" fmla="*/ 2147483646 h 124"/>
                <a:gd name="T24" fmla="*/ 2147483646 w 88"/>
                <a:gd name="T25" fmla="*/ 2147483646 h 124"/>
                <a:gd name="T26" fmla="*/ 2147483646 w 88"/>
                <a:gd name="T27" fmla="*/ 2147483646 h 124"/>
                <a:gd name="T28" fmla="*/ 2147483646 w 88"/>
                <a:gd name="T29" fmla="*/ 2147483646 h 124"/>
                <a:gd name="T30" fmla="*/ 2147483646 w 88"/>
                <a:gd name="T31" fmla="*/ 2147483646 h 124"/>
                <a:gd name="T32" fmla="*/ 2147483646 w 88"/>
                <a:gd name="T33" fmla="*/ 2147483646 h 124"/>
                <a:gd name="T34" fmla="*/ 2147483646 w 88"/>
                <a:gd name="T35" fmla="*/ 2147483646 h 124"/>
                <a:gd name="T36" fmla="*/ 2147483646 w 88"/>
                <a:gd name="T37" fmla="*/ 2147483646 h 124"/>
                <a:gd name="T38" fmla="*/ 2147483646 w 88"/>
                <a:gd name="T39" fmla="*/ 2147483646 h 124"/>
                <a:gd name="T40" fmla="*/ 2147483646 w 88"/>
                <a:gd name="T41" fmla="*/ 2147483646 h 124"/>
                <a:gd name="T42" fmla="*/ 2147483646 w 88"/>
                <a:gd name="T43" fmla="*/ 2147483646 h 124"/>
                <a:gd name="T44" fmla="*/ 2147483646 w 88"/>
                <a:gd name="T45" fmla="*/ 2147483646 h 12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124"/>
                <a:gd name="T71" fmla="*/ 88 w 88"/>
                <a:gd name="T72" fmla="*/ 124 h 12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124">
                  <a:moveTo>
                    <a:pt x="69" y="124"/>
                  </a:moveTo>
                  <a:cubicBezTo>
                    <a:pt x="88" y="124"/>
                    <a:pt x="88" y="124"/>
                    <a:pt x="88" y="124"/>
                  </a:cubicBezTo>
                  <a:cubicBezTo>
                    <a:pt x="87" y="123"/>
                    <a:pt x="87" y="121"/>
                    <a:pt x="87" y="120"/>
                  </a:cubicBezTo>
                  <a:cubicBezTo>
                    <a:pt x="51" y="6"/>
                    <a:pt x="51" y="6"/>
                    <a:pt x="51" y="6"/>
                  </a:cubicBezTo>
                  <a:cubicBezTo>
                    <a:pt x="50" y="2"/>
                    <a:pt x="47" y="0"/>
                    <a:pt x="44" y="0"/>
                  </a:cubicBezTo>
                  <a:cubicBezTo>
                    <a:pt x="44" y="0"/>
                    <a:pt x="44" y="0"/>
                    <a:pt x="44" y="0"/>
                  </a:cubicBezTo>
                  <a:cubicBezTo>
                    <a:pt x="43" y="0"/>
                    <a:pt x="43" y="0"/>
                    <a:pt x="43" y="0"/>
                  </a:cubicBezTo>
                  <a:cubicBezTo>
                    <a:pt x="40" y="0"/>
                    <a:pt x="37" y="2"/>
                    <a:pt x="36" y="6"/>
                  </a:cubicBezTo>
                  <a:cubicBezTo>
                    <a:pt x="1" y="120"/>
                    <a:pt x="1" y="120"/>
                    <a:pt x="1" y="120"/>
                  </a:cubicBezTo>
                  <a:cubicBezTo>
                    <a:pt x="0" y="121"/>
                    <a:pt x="0" y="123"/>
                    <a:pt x="0" y="124"/>
                  </a:cubicBezTo>
                  <a:cubicBezTo>
                    <a:pt x="18" y="124"/>
                    <a:pt x="18" y="124"/>
                    <a:pt x="18" y="124"/>
                  </a:cubicBezTo>
                  <a:cubicBezTo>
                    <a:pt x="23" y="107"/>
                    <a:pt x="23" y="107"/>
                    <a:pt x="23" y="107"/>
                  </a:cubicBezTo>
                  <a:cubicBezTo>
                    <a:pt x="64" y="107"/>
                    <a:pt x="64" y="107"/>
                    <a:pt x="64" y="107"/>
                  </a:cubicBezTo>
                  <a:lnTo>
                    <a:pt x="69" y="124"/>
                  </a:lnTo>
                  <a:close/>
                  <a:moveTo>
                    <a:pt x="48" y="55"/>
                  </a:moveTo>
                  <a:cubicBezTo>
                    <a:pt x="39" y="55"/>
                    <a:pt x="39" y="55"/>
                    <a:pt x="39" y="55"/>
                  </a:cubicBezTo>
                  <a:cubicBezTo>
                    <a:pt x="44" y="40"/>
                    <a:pt x="44" y="40"/>
                    <a:pt x="44" y="40"/>
                  </a:cubicBezTo>
                  <a:lnTo>
                    <a:pt x="48" y="55"/>
                  </a:lnTo>
                  <a:close/>
                  <a:moveTo>
                    <a:pt x="29" y="89"/>
                  </a:moveTo>
                  <a:cubicBezTo>
                    <a:pt x="33" y="73"/>
                    <a:pt x="33" y="73"/>
                    <a:pt x="33" y="73"/>
                  </a:cubicBezTo>
                  <a:cubicBezTo>
                    <a:pt x="54" y="73"/>
                    <a:pt x="54" y="73"/>
                    <a:pt x="54" y="73"/>
                  </a:cubicBezTo>
                  <a:cubicBezTo>
                    <a:pt x="59" y="89"/>
                    <a:pt x="59" y="89"/>
                    <a:pt x="59" y="89"/>
                  </a:cubicBezTo>
                  <a:lnTo>
                    <a:pt x="29" y="89"/>
                  </a:lnTo>
                  <a:close/>
                </a:path>
              </a:pathLst>
            </a:custGeom>
            <a:solidFill>
              <a:srgbClr val="0068B7"/>
            </a:solidFill>
            <a:ln w="9525">
              <a:noFill/>
              <a:round/>
              <a:headEnd/>
              <a:tailEnd/>
            </a:ln>
          </p:spPr>
          <p:txBody>
            <a:bodyPr>
              <a:noAutofit/>
            </a:bodyPr>
            <a:lstStyle/>
            <a:p>
              <a:pPr fontAlgn="ctr"/>
              <a:endParaRPr lang="en-US" altLang="zh-CN" dirty="0">
                <a:latin typeface="Huawei Sans" panose="020C0503030203020204" pitchFamily="34" charset="0"/>
              </a:endParaRPr>
            </a:p>
          </p:txBody>
        </p:sp>
        <p:sp>
          <p:nvSpPr>
            <p:cNvPr id="542" name="Freeform 9"/>
            <p:cNvSpPr>
              <a:spLocks/>
            </p:cNvSpPr>
            <p:nvPr/>
          </p:nvSpPr>
          <p:spPr bwMode="auto">
            <a:xfrm>
              <a:off x="-582245" y="4372495"/>
              <a:ext cx="115888" cy="295275"/>
            </a:xfrm>
            <a:custGeom>
              <a:avLst/>
              <a:gdLst>
                <a:gd name="T0" fmla="*/ 2147483646 w 31"/>
                <a:gd name="T1" fmla="*/ 2147483646 h 79"/>
                <a:gd name="T2" fmla="*/ 2147483646 w 31"/>
                <a:gd name="T3" fmla="*/ 2147483646 h 79"/>
                <a:gd name="T4" fmla="*/ 2147483646 w 31"/>
                <a:gd name="T5" fmla="*/ 2147483646 h 79"/>
                <a:gd name="T6" fmla="*/ 2147483646 w 31"/>
                <a:gd name="T7" fmla="*/ 2147483646 h 79"/>
                <a:gd name="T8" fmla="*/ 2147483646 w 31"/>
                <a:gd name="T9" fmla="*/ 2147483646 h 79"/>
                <a:gd name="T10" fmla="*/ 2147483646 w 31"/>
                <a:gd name="T11" fmla="*/ 2147483646 h 79"/>
                <a:gd name="T12" fmla="*/ 2147483646 w 31"/>
                <a:gd name="T13" fmla="*/ 2147483646 h 79"/>
                <a:gd name="T14" fmla="*/ 2147483646 w 31"/>
                <a:gd name="T15" fmla="*/ 2147483646 h 79"/>
                <a:gd name="T16" fmla="*/ 2147483646 w 31"/>
                <a:gd name="T17" fmla="*/ 2147483646 h 79"/>
                <a:gd name="T18" fmla="*/ 2147483646 w 31"/>
                <a:gd name="T19" fmla="*/ 2147483646 h 79"/>
                <a:gd name="T20" fmla="*/ 2147483646 w 31"/>
                <a:gd name="T21" fmla="*/ 2147483646 h 79"/>
                <a:gd name="T22" fmla="*/ 2147483646 w 31"/>
                <a:gd name="T23" fmla="*/ 2147483646 h 79"/>
                <a:gd name="T24" fmla="*/ 2147483646 w 31"/>
                <a:gd name="T25" fmla="*/ 2147483646 h 79"/>
                <a:gd name="T26" fmla="*/ 2147483646 w 31"/>
                <a:gd name="T27" fmla="*/ 2147483646 h 79"/>
                <a:gd name="T28" fmla="*/ 2147483646 w 31"/>
                <a:gd name="T29" fmla="*/ 2147483646 h 79"/>
                <a:gd name="T30" fmla="*/ 2147483646 w 31"/>
                <a:gd name="T31" fmla="*/ 2147483646 h 79"/>
                <a:gd name="T32" fmla="*/ 2147483646 w 31"/>
                <a:gd name="T33" fmla="*/ 2147483646 h 79"/>
                <a:gd name="T34" fmla="*/ 2147483646 w 31"/>
                <a:gd name="T35" fmla="*/ 2147483646 h 79"/>
                <a:gd name="T36" fmla="*/ 2147483646 w 31"/>
                <a:gd name="T37" fmla="*/ 2147483646 h 79"/>
                <a:gd name="T38" fmla="*/ 2147483646 w 31"/>
                <a:gd name="T39" fmla="*/ 2147483646 h 79"/>
                <a:gd name="T40" fmla="*/ 2147483646 w 31"/>
                <a:gd name="T41" fmla="*/ 2147483646 h 79"/>
                <a:gd name="T42" fmla="*/ 2147483646 w 31"/>
                <a:gd name="T43" fmla="*/ 2147483646 h 79"/>
                <a:gd name="T44" fmla="*/ 2147483646 w 31"/>
                <a:gd name="T45" fmla="*/ 2147483646 h 79"/>
                <a:gd name="T46" fmla="*/ 2147483646 w 31"/>
                <a:gd name="T47" fmla="*/ 2147483646 h 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
                <a:gd name="T73" fmla="*/ 0 h 79"/>
                <a:gd name="T74" fmla="*/ 31 w 31"/>
                <a:gd name="T75" fmla="*/ 79 h 7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 h="79">
                  <a:moveTo>
                    <a:pt x="6" y="78"/>
                  </a:moveTo>
                  <a:cubicBezTo>
                    <a:pt x="3" y="75"/>
                    <a:pt x="2" y="70"/>
                    <a:pt x="5" y="67"/>
                  </a:cubicBezTo>
                  <a:cubicBezTo>
                    <a:pt x="5" y="67"/>
                    <a:pt x="5" y="67"/>
                    <a:pt x="5" y="67"/>
                  </a:cubicBezTo>
                  <a:cubicBezTo>
                    <a:pt x="13" y="56"/>
                    <a:pt x="15" y="47"/>
                    <a:pt x="15" y="40"/>
                  </a:cubicBezTo>
                  <a:cubicBezTo>
                    <a:pt x="15" y="40"/>
                    <a:pt x="15" y="40"/>
                    <a:pt x="15" y="40"/>
                  </a:cubicBezTo>
                  <a:cubicBezTo>
                    <a:pt x="15" y="40"/>
                    <a:pt x="15" y="40"/>
                    <a:pt x="15" y="40"/>
                  </a:cubicBezTo>
                  <a:cubicBezTo>
                    <a:pt x="15" y="40"/>
                    <a:pt x="15" y="40"/>
                    <a:pt x="15" y="40"/>
                  </a:cubicBezTo>
                  <a:cubicBezTo>
                    <a:pt x="15" y="26"/>
                    <a:pt x="4" y="16"/>
                    <a:pt x="3" y="15"/>
                  </a:cubicBezTo>
                  <a:cubicBezTo>
                    <a:pt x="3" y="15"/>
                    <a:pt x="3" y="15"/>
                    <a:pt x="3" y="15"/>
                  </a:cubicBezTo>
                  <a:cubicBezTo>
                    <a:pt x="3" y="15"/>
                    <a:pt x="3" y="15"/>
                    <a:pt x="3" y="15"/>
                  </a:cubicBezTo>
                  <a:cubicBezTo>
                    <a:pt x="3" y="15"/>
                    <a:pt x="3" y="15"/>
                    <a:pt x="3" y="15"/>
                  </a:cubicBezTo>
                  <a:cubicBezTo>
                    <a:pt x="0" y="12"/>
                    <a:pt x="0" y="7"/>
                    <a:pt x="2" y="4"/>
                  </a:cubicBezTo>
                  <a:cubicBezTo>
                    <a:pt x="2" y="4"/>
                    <a:pt x="2" y="4"/>
                    <a:pt x="2" y="4"/>
                  </a:cubicBezTo>
                  <a:cubicBezTo>
                    <a:pt x="5" y="0"/>
                    <a:pt x="10" y="0"/>
                    <a:pt x="13" y="3"/>
                  </a:cubicBezTo>
                  <a:cubicBezTo>
                    <a:pt x="13" y="3"/>
                    <a:pt x="13" y="3"/>
                    <a:pt x="13" y="3"/>
                  </a:cubicBezTo>
                  <a:cubicBezTo>
                    <a:pt x="14" y="3"/>
                    <a:pt x="31" y="16"/>
                    <a:pt x="31" y="40"/>
                  </a:cubicBezTo>
                  <a:cubicBezTo>
                    <a:pt x="31" y="40"/>
                    <a:pt x="31" y="40"/>
                    <a:pt x="31" y="40"/>
                  </a:cubicBezTo>
                  <a:cubicBezTo>
                    <a:pt x="31" y="40"/>
                    <a:pt x="31" y="40"/>
                    <a:pt x="31" y="40"/>
                  </a:cubicBezTo>
                  <a:cubicBezTo>
                    <a:pt x="31" y="40"/>
                    <a:pt x="31" y="40"/>
                    <a:pt x="31" y="40"/>
                  </a:cubicBezTo>
                  <a:cubicBezTo>
                    <a:pt x="31" y="51"/>
                    <a:pt x="27" y="64"/>
                    <a:pt x="17" y="76"/>
                  </a:cubicBezTo>
                  <a:cubicBezTo>
                    <a:pt x="17" y="76"/>
                    <a:pt x="17" y="76"/>
                    <a:pt x="17" y="76"/>
                  </a:cubicBezTo>
                  <a:cubicBezTo>
                    <a:pt x="16" y="78"/>
                    <a:pt x="14" y="79"/>
                    <a:pt x="11" y="79"/>
                  </a:cubicBezTo>
                  <a:cubicBezTo>
                    <a:pt x="11" y="79"/>
                    <a:pt x="11" y="79"/>
                    <a:pt x="11" y="79"/>
                  </a:cubicBezTo>
                  <a:cubicBezTo>
                    <a:pt x="9" y="79"/>
                    <a:pt x="8" y="79"/>
                    <a:pt x="6" y="78"/>
                  </a:cubicBezTo>
                  <a:close/>
                </a:path>
              </a:pathLst>
            </a:custGeom>
            <a:solidFill>
              <a:srgbClr val="0068B7"/>
            </a:solidFill>
            <a:ln w="9525">
              <a:noFill/>
              <a:round/>
              <a:headEnd/>
              <a:tailEnd/>
            </a:ln>
          </p:spPr>
          <p:txBody>
            <a:bodyPr>
              <a:noAutofit/>
            </a:bodyPr>
            <a:lstStyle/>
            <a:p>
              <a:pPr fontAlgn="ctr"/>
              <a:endParaRPr lang="en-US" altLang="zh-CN" dirty="0">
                <a:latin typeface="Huawei Sans" panose="020C0503030203020204" pitchFamily="34" charset="0"/>
              </a:endParaRPr>
            </a:p>
          </p:txBody>
        </p:sp>
        <p:sp>
          <p:nvSpPr>
            <p:cNvPr id="543" name="Freeform 10"/>
            <p:cNvSpPr>
              <a:spLocks/>
            </p:cNvSpPr>
            <p:nvPr/>
          </p:nvSpPr>
          <p:spPr bwMode="auto">
            <a:xfrm>
              <a:off x="-507633" y="4285183"/>
              <a:ext cx="157163" cy="461963"/>
            </a:xfrm>
            <a:custGeom>
              <a:avLst/>
              <a:gdLst>
                <a:gd name="T0" fmla="*/ 2147483646 w 42"/>
                <a:gd name="T1" fmla="*/ 2147483646 h 123"/>
                <a:gd name="T2" fmla="*/ 2147483646 w 42"/>
                <a:gd name="T3" fmla="*/ 2147483646 h 123"/>
                <a:gd name="T4" fmla="*/ 2147483646 w 42"/>
                <a:gd name="T5" fmla="*/ 2147483646 h 123"/>
                <a:gd name="T6" fmla="*/ 2147483646 w 42"/>
                <a:gd name="T7" fmla="*/ 2147483646 h 123"/>
                <a:gd name="T8" fmla="*/ 2147483646 w 42"/>
                <a:gd name="T9" fmla="*/ 2147483646 h 123"/>
                <a:gd name="T10" fmla="*/ 2147483646 w 42"/>
                <a:gd name="T11" fmla="*/ 2147483646 h 123"/>
                <a:gd name="T12" fmla="*/ 2147483646 w 42"/>
                <a:gd name="T13" fmla="*/ 2147483646 h 123"/>
                <a:gd name="T14" fmla="*/ 2147483646 w 42"/>
                <a:gd name="T15" fmla="*/ 2147483646 h 123"/>
                <a:gd name="T16" fmla="*/ 2147483646 w 42"/>
                <a:gd name="T17" fmla="*/ 2147483646 h 123"/>
                <a:gd name="T18" fmla="*/ 2147483646 w 42"/>
                <a:gd name="T19" fmla="*/ 2147483646 h 123"/>
                <a:gd name="T20" fmla="*/ 2147483646 w 42"/>
                <a:gd name="T21" fmla="*/ 2147483646 h 123"/>
                <a:gd name="T22" fmla="*/ 2147483646 w 42"/>
                <a:gd name="T23" fmla="*/ 2147483646 h 123"/>
                <a:gd name="T24" fmla="*/ 2147483646 w 42"/>
                <a:gd name="T25" fmla="*/ 2147483646 h 123"/>
                <a:gd name="T26" fmla="*/ 2147483646 w 42"/>
                <a:gd name="T27" fmla="*/ 2147483646 h 123"/>
                <a:gd name="T28" fmla="*/ 2147483646 w 42"/>
                <a:gd name="T29" fmla="*/ 2147483646 h 123"/>
                <a:gd name="T30" fmla="*/ 2147483646 w 42"/>
                <a:gd name="T31" fmla="*/ 2147483646 h 123"/>
                <a:gd name="T32" fmla="*/ 2147483646 w 42"/>
                <a:gd name="T33" fmla="*/ 2147483646 h 123"/>
                <a:gd name="T34" fmla="*/ 2147483646 w 42"/>
                <a:gd name="T35" fmla="*/ 2147483646 h 123"/>
                <a:gd name="T36" fmla="*/ 2147483646 w 42"/>
                <a:gd name="T37" fmla="*/ 2147483646 h 123"/>
                <a:gd name="T38" fmla="*/ 2147483646 w 42"/>
                <a:gd name="T39" fmla="*/ 2147483646 h 123"/>
                <a:gd name="T40" fmla="*/ 2147483646 w 42"/>
                <a:gd name="T41" fmla="*/ 2147483646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23"/>
                <a:gd name="T65" fmla="*/ 42 w 42"/>
                <a:gd name="T66" fmla="*/ 123 h 1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23">
                  <a:moveTo>
                    <a:pt x="10" y="121"/>
                  </a:moveTo>
                  <a:cubicBezTo>
                    <a:pt x="7" y="119"/>
                    <a:pt x="6" y="114"/>
                    <a:pt x="8" y="110"/>
                  </a:cubicBezTo>
                  <a:cubicBezTo>
                    <a:pt x="8" y="110"/>
                    <a:pt x="8" y="110"/>
                    <a:pt x="8" y="110"/>
                  </a:cubicBezTo>
                  <a:cubicBezTo>
                    <a:pt x="22" y="92"/>
                    <a:pt x="26" y="77"/>
                    <a:pt x="26" y="64"/>
                  </a:cubicBezTo>
                  <a:cubicBezTo>
                    <a:pt x="26" y="64"/>
                    <a:pt x="26" y="64"/>
                    <a:pt x="26" y="64"/>
                  </a:cubicBezTo>
                  <a:cubicBezTo>
                    <a:pt x="26" y="38"/>
                    <a:pt x="9" y="19"/>
                    <a:pt x="5" y="15"/>
                  </a:cubicBezTo>
                  <a:cubicBezTo>
                    <a:pt x="5" y="15"/>
                    <a:pt x="5" y="15"/>
                    <a:pt x="5" y="15"/>
                  </a:cubicBezTo>
                  <a:cubicBezTo>
                    <a:pt x="4" y="15"/>
                    <a:pt x="4" y="14"/>
                    <a:pt x="4" y="14"/>
                  </a:cubicBezTo>
                  <a:cubicBezTo>
                    <a:pt x="4" y="14"/>
                    <a:pt x="4" y="14"/>
                    <a:pt x="4" y="14"/>
                  </a:cubicBezTo>
                  <a:cubicBezTo>
                    <a:pt x="4" y="14"/>
                    <a:pt x="4" y="14"/>
                    <a:pt x="4" y="14"/>
                  </a:cubicBezTo>
                  <a:cubicBezTo>
                    <a:pt x="1" y="12"/>
                    <a:pt x="0" y="7"/>
                    <a:pt x="3" y="3"/>
                  </a:cubicBezTo>
                  <a:cubicBezTo>
                    <a:pt x="3" y="3"/>
                    <a:pt x="3" y="3"/>
                    <a:pt x="3" y="3"/>
                  </a:cubicBezTo>
                  <a:cubicBezTo>
                    <a:pt x="6" y="0"/>
                    <a:pt x="11" y="0"/>
                    <a:pt x="14" y="3"/>
                  </a:cubicBezTo>
                  <a:cubicBezTo>
                    <a:pt x="14" y="3"/>
                    <a:pt x="14" y="3"/>
                    <a:pt x="14" y="3"/>
                  </a:cubicBezTo>
                  <a:cubicBezTo>
                    <a:pt x="15" y="3"/>
                    <a:pt x="41" y="26"/>
                    <a:pt x="42" y="64"/>
                  </a:cubicBezTo>
                  <a:cubicBezTo>
                    <a:pt x="42" y="64"/>
                    <a:pt x="42" y="64"/>
                    <a:pt x="42" y="64"/>
                  </a:cubicBezTo>
                  <a:cubicBezTo>
                    <a:pt x="42" y="80"/>
                    <a:pt x="36" y="100"/>
                    <a:pt x="21" y="120"/>
                  </a:cubicBezTo>
                  <a:cubicBezTo>
                    <a:pt x="21" y="120"/>
                    <a:pt x="21" y="120"/>
                    <a:pt x="21" y="120"/>
                  </a:cubicBezTo>
                  <a:cubicBezTo>
                    <a:pt x="19" y="122"/>
                    <a:pt x="17" y="123"/>
                    <a:pt x="15" y="123"/>
                  </a:cubicBezTo>
                  <a:cubicBezTo>
                    <a:pt x="15" y="123"/>
                    <a:pt x="15" y="123"/>
                    <a:pt x="15" y="123"/>
                  </a:cubicBezTo>
                  <a:cubicBezTo>
                    <a:pt x="13" y="123"/>
                    <a:pt x="11" y="122"/>
                    <a:pt x="10" y="121"/>
                  </a:cubicBezTo>
                  <a:close/>
                </a:path>
              </a:pathLst>
            </a:custGeom>
            <a:solidFill>
              <a:srgbClr val="0068B7"/>
            </a:solidFill>
            <a:ln w="9525">
              <a:noFill/>
              <a:round/>
              <a:headEnd/>
              <a:tailEnd/>
            </a:ln>
          </p:spPr>
          <p:txBody>
            <a:bodyPr>
              <a:noAutofit/>
            </a:bodyPr>
            <a:lstStyle/>
            <a:p>
              <a:pPr fontAlgn="ctr"/>
              <a:endParaRPr lang="en-US" altLang="zh-CN" dirty="0">
                <a:latin typeface="Huawei Sans" panose="020C0503030203020204" pitchFamily="34" charset="0"/>
              </a:endParaRPr>
            </a:p>
          </p:txBody>
        </p:sp>
        <p:sp>
          <p:nvSpPr>
            <p:cNvPr id="544" name="Freeform 11"/>
            <p:cNvSpPr>
              <a:spLocks/>
            </p:cNvSpPr>
            <p:nvPr/>
          </p:nvSpPr>
          <p:spPr bwMode="auto">
            <a:xfrm>
              <a:off x="-860058" y="4372495"/>
              <a:ext cx="120650" cy="295275"/>
            </a:xfrm>
            <a:custGeom>
              <a:avLst/>
              <a:gdLst>
                <a:gd name="T0" fmla="*/ 2147483646 w 32"/>
                <a:gd name="T1" fmla="*/ 2147483646 h 79"/>
                <a:gd name="T2" fmla="*/ 0 w 32"/>
                <a:gd name="T3" fmla="*/ 2147483646 h 79"/>
                <a:gd name="T4" fmla="*/ 0 w 32"/>
                <a:gd name="T5" fmla="*/ 2147483646 h 79"/>
                <a:gd name="T6" fmla="*/ 0 w 32"/>
                <a:gd name="T7" fmla="*/ 2147483646 h 79"/>
                <a:gd name="T8" fmla="*/ 0 w 32"/>
                <a:gd name="T9" fmla="*/ 2147483646 h 79"/>
                <a:gd name="T10" fmla="*/ 2147483646 w 32"/>
                <a:gd name="T11" fmla="*/ 2147483646 h 79"/>
                <a:gd name="T12" fmla="*/ 2147483646 w 32"/>
                <a:gd name="T13" fmla="*/ 2147483646 h 79"/>
                <a:gd name="T14" fmla="*/ 2147483646 w 32"/>
                <a:gd name="T15" fmla="*/ 2147483646 h 79"/>
                <a:gd name="T16" fmla="*/ 2147483646 w 32"/>
                <a:gd name="T17" fmla="*/ 2147483646 h 79"/>
                <a:gd name="T18" fmla="*/ 2147483646 w 32"/>
                <a:gd name="T19" fmla="*/ 2147483646 h 79"/>
                <a:gd name="T20" fmla="*/ 2147483646 w 32"/>
                <a:gd name="T21" fmla="*/ 2147483646 h 79"/>
                <a:gd name="T22" fmla="*/ 2147483646 w 32"/>
                <a:gd name="T23" fmla="*/ 2147483646 h 79"/>
                <a:gd name="T24" fmla="*/ 2147483646 w 32"/>
                <a:gd name="T25" fmla="*/ 2147483646 h 79"/>
                <a:gd name="T26" fmla="*/ 2147483646 w 32"/>
                <a:gd name="T27" fmla="*/ 2147483646 h 79"/>
                <a:gd name="T28" fmla="*/ 2147483646 w 32"/>
                <a:gd name="T29" fmla="*/ 2147483646 h 79"/>
                <a:gd name="T30" fmla="*/ 2147483646 w 32"/>
                <a:gd name="T31" fmla="*/ 2147483646 h 79"/>
                <a:gd name="T32" fmla="*/ 2147483646 w 32"/>
                <a:gd name="T33" fmla="*/ 2147483646 h 79"/>
                <a:gd name="T34" fmla="*/ 2147483646 w 32"/>
                <a:gd name="T35" fmla="*/ 2147483646 h 79"/>
                <a:gd name="T36" fmla="*/ 2147483646 w 32"/>
                <a:gd name="T37" fmla="*/ 2147483646 h 79"/>
                <a:gd name="T38" fmla="*/ 2147483646 w 32"/>
                <a:gd name="T39" fmla="*/ 2147483646 h 79"/>
                <a:gd name="T40" fmla="*/ 2147483646 w 32"/>
                <a:gd name="T41" fmla="*/ 2147483646 h 79"/>
                <a:gd name="T42" fmla="*/ 2147483646 w 32"/>
                <a:gd name="T43" fmla="*/ 2147483646 h 79"/>
                <a:gd name="T44" fmla="*/ 2147483646 w 32"/>
                <a:gd name="T45" fmla="*/ 2147483646 h 79"/>
                <a:gd name="T46" fmla="*/ 2147483646 w 32"/>
                <a:gd name="T47" fmla="*/ 2147483646 h 79"/>
                <a:gd name="T48" fmla="*/ 2147483646 w 32"/>
                <a:gd name="T49" fmla="*/ 2147483646 h 79"/>
                <a:gd name="T50" fmla="*/ 2147483646 w 32"/>
                <a:gd name="T51" fmla="*/ 2147483646 h 79"/>
                <a:gd name="T52" fmla="*/ 2147483646 w 32"/>
                <a:gd name="T53" fmla="*/ 2147483646 h 79"/>
                <a:gd name="T54" fmla="*/ 2147483646 w 32"/>
                <a:gd name="T55" fmla="*/ 2147483646 h 79"/>
                <a:gd name="T56" fmla="*/ 2147483646 w 32"/>
                <a:gd name="T57" fmla="*/ 2147483646 h 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
                <a:gd name="T88" fmla="*/ 0 h 79"/>
                <a:gd name="T89" fmla="*/ 32 w 32"/>
                <a:gd name="T90" fmla="*/ 79 h 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 h="79">
                  <a:moveTo>
                    <a:pt x="14" y="76"/>
                  </a:moveTo>
                  <a:cubicBezTo>
                    <a:pt x="4" y="64"/>
                    <a:pt x="0" y="51"/>
                    <a:pt x="0" y="40"/>
                  </a:cubicBezTo>
                  <a:cubicBezTo>
                    <a:pt x="0" y="40"/>
                    <a:pt x="0" y="40"/>
                    <a:pt x="0" y="40"/>
                  </a:cubicBezTo>
                  <a:cubicBezTo>
                    <a:pt x="0" y="40"/>
                    <a:pt x="0" y="40"/>
                    <a:pt x="0" y="40"/>
                  </a:cubicBezTo>
                  <a:cubicBezTo>
                    <a:pt x="0" y="40"/>
                    <a:pt x="0" y="40"/>
                    <a:pt x="0" y="40"/>
                  </a:cubicBezTo>
                  <a:cubicBezTo>
                    <a:pt x="1" y="16"/>
                    <a:pt x="17" y="3"/>
                    <a:pt x="18" y="3"/>
                  </a:cubicBezTo>
                  <a:cubicBezTo>
                    <a:pt x="18" y="3"/>
                    <a:pt x="18" y="3"/>
                    <a:pt x="18" y="3"/>
                  </a:cubicBezTo>
                  <a:cubicBezTo>
                    <a:pt x="21" y="0"/>
                    <a:pt x="26" y="0"/>
                    <a:pt x="29" y="4"/>
                  </a:cubicBezTo>
                  <a:cubicBezTo>
                    <a:pt x="29" y="4"/>
                    <a:pt x="29" y="4"/>
                    <a:pt x="29" y="4"/>
                  </a:cubicBezTo>
                  <a:cubicBezTo>
                    <a:pt x="32" y="7"/>
                    <a:pt x="31" y="12"/>
                    <a:pt x="28" y="15"/>
                  </a:cubicBezTo>
                  <a:cubicBezTo>
                    <a:pt x="28" y="15"/>
                    <a:pt x="28" y="15"/>
                    <a:pt x="28" y="15"/>
                  </a:cubicBezTo>
                  <a:cubicBezTo>
                    <a:pt x="28" y="15"/>
                    <a:pt x="28" y="15"/>
                    <a:pt x="28" y="15"/>
                  </a:cubicBezTo>
                  <a:cubicBezTo>
                    <a:pt x="28" y="15"/>
                    <a:pt x="28" y="15"/>
                    <a:pt x="27" y="15"/>
                  </a:cubicBezTo>
                  <a:cubicBezTo>
                    <a:pt x="27" y="15"/>
                    <a:pt x="27" y="15"/>
                    <a:pt x="27" y="15"/>
                  </a:cubicBezTo>
                  <a:cubicBezTo>
                    <a:pt x="27" y="15"/>
                    <a:pt x="27" y="16"/>
                    <a:pt x="26" y="16"/>
                  </a:cubicBezTo>
                  <a:cubicBezTo>
                    <a:pt x="26" y="16"/>
                    <a:pt x="26" y="16"/>
                    <a:pt x="26" y="16"/>
                  </a:cubicBezTo>
                  <a:cubicBezTo>
                    <a:pt x="25" y="18"/>
                    <a:pt x="24" y="19"/>
                    <a:pt x="22" y="22"/>
                  </a:cubicBezTo>
                  <a:cubicBezTo>
                    <a:pt x="22" y="22"/>
                    <a:pt x="22" y="22"/>
                    <a:pt x="22" y="22"/>
                  </a:cubicBezTo>
                  <a:cubicBezTo>
                    <a:pt x="19" y="26"/>
                    <a:pt x="16" y="32"/>
                    <a:pt x="16" y="40"/>
                  </a:cubicBezTo>
                  <a:cubicBezTo>
                    <a:pt x="16" y="40"/>
                    <a:pt x="16" y="40"/>
                    <a:pt x="16" y="40"/>
                  </a:cubicBezTo>
                  <a:cubicBezTo>
                    <a:pt x="16" y="40"/>
                    <a:pt x="16" y="40"/>
                    <a:pt x="16" y="40"/>
                  </a:cubicBezTo>
                  <a:cubicBezTo>
                    <a:pt x="16" y="40"/>
                    <a:pt x="16" y="40"/>
                    <a:pt x="16" y="40"/>
                  </a:cubicBezTo>
                  <a:cubicBezTo>
                    <a:pt x="16" y="47"/>
                    <a:pt x="18" y="56"/>
                    <a:pt x="26" y="67"/>
                  </a:cubicBezTo>
                  <a:cubicBezTo>
                    <a:pt x="26" y="67"/>
                    <a:pt x="26" y="67"/>
                    <a:pt x="26" y="67"/>
                  </a:cubicBezTo>
                  <a:cubicBezTo>
                    <a:pt x="29" y="70"/>
                    <a:pt x="28" y="75"/>
                    <a:pt x="25" y="78"/>
                  </a:cubicBezTo>
                  <a:cubicBezTo>
                    <a:pt x="25" y="78"/>
                    <a:pt x="25" y="78"/>
                    <a:pt x="25" y="78"/>
                  </a:cubicBezTo>
                  <a:cubicBezTo>
                    <a:pt x="23" y="79"/>
                    <a:pt x="22" y="79"/>
                    <a:pt x="20" y="79"/>
                  </a:cubicBezTo>
                  <a:cubicBezTo>
                    <a:pt x="20" y="79"/>
                    <a:pt x="20" y="79"/>
                    <a:pt x="20" y="79"/>
                  </a:cubicBezTo>
                  <a:cubicBezTo>
                    <a:pt x="18" y="79"/>
                    <a:pt x="15" y="78"/>
                    <a:pt x="14" y="76"/>
                  </a:cubicBezTo>
                  <a:close/>
                </a:path>
              </a:pathLst>
            </a:custGeom>
            <a:solidFill>
              <a:srgbClr val="0068B7"/>
            </a:solidFill>
            <a:ln w="9525">
              <a:noFill/>
              <a:round/>
              <a:headEnd/>
              <a:tailEnd/>
            </a:ln>
          </p:spPr>
          <p:txBody>
            <a:bodyPr>
              <a:noAutofit/>
            </a:bodyPr>
            <a:lstStyle/>
            <a:p>
              <a:pPr fontAlgn="ctr"/>
              <a:endParaRPr lang="en-US" altLang="zh-CN" dirty="0">
                <a:latin typeface="Huawei Sans" panose="020C0503030203020204" pitchFamily="34" charset="0"/>
              </a:endParaRPr>
            </a:p>
          </p:txBody>
        </p:sp>
        <p:sp>
          <p:nvSpPr>
            <p:cNvPr id="545" name="Freeform 12"/>
            <p:cNvSpPr>
              <a:spLocks/>
            </p:cNvSpPr>
            <p:nvPr/>
          </p:nvSpPr>
          <p:spPr bwMode="auto">
            <a:xfrm>
              <a:off x="-972770" y="4285183"/>
              <a:ext cx="153988" cy="461963"/>
            </a:xfrm>
            <a:custGeom>
              <a:avLst/>
              <a:gdLst>
                <a:gd name="T0" fmla="*/ 2147483646 w 41"/>
                <a:gd name="T1" fmla="*/ 2147483646 h 123"/>
                <a:gd name="T2" fmla="*/ 0 w 41"/>
                <a:gd name="T3" fmla="*/ 2147483646 h 123"/>
                <a:gd name="T4" fmla="*/ 0 w 41"/>
                <a:gd name="T5" fmla="*/ 2147483646 h 123"/>
                <a:gd name="T6" fmla="*/ 2147483646 w 41"/>
                <a:gd name="T7" fmla="*/ 2147483646 h 123"/>
                <a:gd name="T8" fmla="*/ 2147483646 w 41"/>
                <a:gd name="T9" fmla="*/ 2147483646 h 123"/>
                <a:gd name="T10" fmla="*/ 2147483646 w 41"/>
                <a:gd name="T11" fmla="*/ 2147483646 h 123"/>
                <a:gd name="T12" fmla="*/ 2147483646 w 41"/>
                <a:gd name="T13" fmla="*/ 2147483646 h 123"/>
                <a:gd name="T14" fmla="*/ 2147483646 w 41"/>
                <a:gd name="T15" fmla="*/ 2147483646 h 123"/>
                <a:gd name="T16" fmla="*/ 2147483646 w 41"/>
                <a:gd name="T17" fmla="*/ 2147483646 h 123"/>
                <a:gd name="T18" fmla="*/ 2147483646 w 41"/>
                <a:gd name="T19" fmla="*/ 2147483646 h 123"/>
                <a:gd name="T20" fmla="*/ 2147483646 w 41"/>
                <a:gd name="T21" fmla="*/ 2147483646 h 123"/>
                <a:gd name="T22" fmla="*/ 2147483646 w 41"/>
                <a:gd name="T23" fmla="*/ 2147483646 h 123"/>
                <a:gd name="T24" fmla="*/ 2147483646 w 41"/>
                <a:gd name="T25" fmla="*/ 2147483646 h 123"/>
                <a:gd name="T26" fmla="*/ 2147483646 w 41"/>
                <a:gd name="T27" fmla="*/ 2147483646 h 123"/>
                <a:gd name="T28" fmla="*/ 2147483646 w 41"/>
                <a:gd name="T29" fmla="*/ 2147483646 h 123"/>
                <a:gd name="T30" fmla="*/ 2147483646 w 41"/>
                <a:gd name="T31" fmla="*/ 2147483646 h 123"/>
                <a:gd name="T32" fmla="*/ 2147483646 w 41"/>
                <a:gd name="T33" fmla="*/ 2147483646 h 123"/>
                <a:gd name="T34" fmla="*/ 2147483646 w 41"/>
                <a:gd name="T35" fmla="*/ 2147483646 h 123"/>
                <a:gd name="T36" fmla="*/ 2147483646 w 41"/>
                <a:gd name="T37" fmla="*/ 2147483646 h 123"/>
                <a:gd name="T38" fmla="*/ 2147483646 w 41"/>
                <a:gd name="T39" fmla="*/ 2147483646 h 123"/>
                <a:gd name="T40" fmla="*/ 2147483646 w 41"/>
                <a:gd name="T41" fmla="*/ 2147483646 h 123"/>
                <a:gd name="T42" fmla="*/ 2147483646 w 41"/>
                <a:gd name="T43" fmla="*/ 2147483646 h 123"/>
                <a:gd name="T44" fmla="*/ 2147483646 w 41"/>
                <a:gd name="T45" fmla="*/ 2147483646 h 123"/>
                <a:gd name="T46" fmla="*/ 2147483646 w 41"/>
                <a:gd name="T47" fmla="*/ 2147483646 h 123"/>
                <a:gd name="T48" fmla="*/ 2147483646 w 41"/>
                <a:gd name="T49" fmla="*/ 2147483646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23"/>
                <a:gd name="T77" fmla="*/ 41 w 41"/>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23">
                  <a:moveTo>
                    <a:pt x="20" y="120"/>
                  </a:moveTo>
                  <a:cubicBezTo>
                    <a:pt x="5" y="100"/>
                    <a:pt x="0" y="80"/>
                    <a:pt x="0" y="64"/>
                  </a:cubicBezTo>
                  <a:cubicBezTo>
                    <a:pt x="0" y="64"/>
                    <a:pt x="0" y="64"/>
                    <a:pt x="0" y="64"/>
                  </a:cubicBezTo>
                  <a:cubicBezTo>
                    <a:pt x="0" y="26"/>
                    <a:pt x="26" y="3"/>
                    <a:pt x="27" y="3"/>
                  </a:cubicBezTo>
                  <a:cubicBezTo>
                    <a:pt x="27" y="3"/>
                    <a:pt x="27" y="3"/>
                    <a:pt x="27" y="3"/>
                  </a:cubicBezTo>
                  <a:cubicBezTo>
                    <a:pt x="27" y="3"/>
                    <a:pt x="27" y="3"/>
                    <a:pt x="27" y="3"/>
                  </a:cubicBezTo>
                  <a:cubicBezTo>
                    <a:pt x="30" y="0"/>
                    <a:pt x="35" y="0"/>
                    <a:pt x="38" y="3"/>
                  </a:cubicBezTo>
                  <a:cubicBezTo>
                    <a:pt x="38" y="3"/>
                    <a:pt x="38" y="3"/>
                    <a:pt x="38" y="3"/>
                  </a:cubicBezTo>
                  <a:cubicBezTo>
                    <a:pt x="41" y="7"/>
                    <a:pt x="41" y="12"/>
                    <a:pt x="37" y="14"/>
                  </a:cubicBezTo>
                  <a:cubicBezTo>
                    <a:pt x="37" y="14"/>
                    <a:pt x="37" y="14"/>
                    <a:pt x="37" y="14"/>
                  </a:cubicBezTo>
                  <a:cubicBezTo>
                    <a:pt x="37" y="14"/>
                    <a:pt x="37" y="15"/>
                    <a:pt x="37" y="15"/>
                  </a:cubicBezTo>
                  <a:cubicBezTo>
                    <a:pt x="37" y="15"/>
                    <a:pt x="37" y="15"/>
                    <a:pt x="37" y="15"/>
                  </a:cubicBezTo>
                  <a:cubicBezTo>
                    <a:pt x="36" y="16"/>
                    <a:pt x="35" y="17"/>
                    <a:pt x="34" y="18"/>
                  </a:cubicBezTo>
                  <a:cubicBezTo>
                    <a:pt x="34" y="18"/>
                    <a:pt x="34" y="18"/>
                    <a:pt x="34" y="18"/>
                  </a:cubicBezTo>
                  <a:cubicBezTo>
                    <a:pt x="32" y="20"/>
                    <a:pt x="29" y="23"/>
                    <a:pt x="26" y="28"/>
                  </a:cubicBezTo>
                  <a:cubicBezTo>
                    <a:pt x="26" y="28"/>
                    <a:pt x="26" y="28"/>
                    <a:pt x="26" y="28"/>
                  </a:cubicBezTo>
                  <a:cubicBezTo>
                    <a:pt x="21" y="37"/>
                    <a:pt x="15" y="49"/>
                    <a:pt x="15" y="64"/>
                  </a:cubicBezTo>
                  <a:cubicBezTo>
                    <a:pt x="15" y="64"/>
                    <a:pt x="15" y="64"/>
                    <a:pt x="15" y="64"/>
                  </a:cubicBezTo>
                  <a:cubicBezTo>
                    <a:pt x="15" y="77"/>
                    <a:pt x="20" y="92"/>
                    <a:pt x="33" y="110"/>
                  </a:cubicBezTo>
                  <a:cubicBezTo>
                    <a:pt x="33" y="110"/>
                    <a:pt x="33" y="110"/>
                    <a:pt x="33" y="110"/>
                  </a:cubicBezTo>
                  <a:cubicBezTo>
                    <a:pt x="35" y="114"/>
                    <a:pt x="35" y="119"/>
                    <a:pt x="31" y="121"/>
                  </a:cubicBezTo>
                  <a:cubicBezTo>
                    <a:pt x="31" y="121"/>
                    <a:pt x="31" y="121"/>
                    <a:pt x="31" y="121"/>
                  </a:cubicBezTo>
                  <a:cubicBezTo>
                    <a:pt x="30" y="122"/>
                    <a:pt x="28" y="123"/>
                    <a:pt x="27" y="123"/>
                  </a:cubicBezTo>
                  <a:cubicBezTo>
                    <a:pt x="27" y="123"/>
                    <a:pt x="27" y="123"/>
                    <a:pt x="27" y="123"/>
                  </a:cubicBezTo>
                  <a:cubicBezTo>
                    <a:pt x="24" y="123"/>
                    <a:pt x="22" y="122"/>
                    <a:pt x="20" y="120"/>
                  </a:cubicBezTo>
                  <a:close/>
                </a:path>
              </a:pathLst>
            </a:custGeom>
            <a:solidFill>
              <a:srgbClr val="0068B7"/>
            </a:solidFill>
            <a:ln w="9525">
              <a:noFill/>
              <a:round/>
              <a:headEnd/>
              <a:tailEnd/>
            </a:ln>
          </p:spPr>
          <p:txBody>
            <a:bodyPr>
              <a:noAutofit/>
            </a:bodyPr>
            <a:lstStyle/>
            <a:p>
              <a:pPr fontAlgn="ctr"/>
              <a:endParaRPr lang="en-US" altLang="zh-CN" dirty="0">
                <a:latin typeface="Huawei Sans" panose="020C0503030203020204" pitchFamily="34" charset="0"/>
              </a:endParaRPr>
            </a:p>
          </p:txBody>
        </p:sp>
        <p:sp>
          <p:nvSpPr>
            <p:cNvPr id="546" name="Oval 13"/>
            <p:cNvSpPr>
              <a:spLocks noChangeArrowheads="1"/>
            </p:cNvSpPr>
            <p:nvPr/>
          </p:nvSpPr>
          <p:spPr bwMode="auto">
            <a:xfrm>
              <a:off x="-717183" y="4469333"/>
              <a:ext cx="107950" cy="109538"/>
            </a:xfrm>
            <a:prstGeom prst="ellipse">
              <a:avLst/>
            </a:prstGeom>
            <a:solidFill>
              <a:srgbClr val="0068B7"/>
            </a:solidFill>
            <a:ln w="9525">
              <a:noFill/>
              <a:round/>
              <a:headEnd/>
              <a:tailEnd/>
            </a:ln>
          </p:spPr>
          <p:txBody>
            <a:bodyPr>
              <a:noAutofit/>
            </a:bodyPr>
            <a:lstStyle/>
            <a:p>
              <a:pPr algn="ctr" eaLnBrk="1" fontAlgn="ctr" hangingPunct="1"/>
              <a:endParaRPr lang="en-US" altLang="zh-CN" dirty="0">
                <a:latin typeface="Huawei Sans" panose="020C0503030203020204" pitchFamily="34" charset="0"/>
              </a:endParaRPr>
            </a:p>
          </p:txBody>
        </p:sp>
      </p:grpSp>
      <p:grpSp>
        <p:nvGrpSpPr>
          <p:cNvPr id="548" name="组合 1662"/>
          <p:cNvGrpSpPr>
            <a:grpSpLocks/>
          </p:cNvGrpSpPr>
          <p:nvPr/>
        </p:nvGrpSpPr>
        <p:grpSpPr bwMode="auto">
          <a:xfrm>
            <a:off x="10453547" y="3370905"/>
            <a:ext cx="326668" cy="379135"/>
            <a:chOff x="7475538" y="6951663"/>
            <a:chExt cx="790575" cy="647700"/>
          </a:xfrm>
        </p:grpSpPr>
        <p:sp>
          <p:nvSpPr>
            <p:cNvPr id="549" name="Freeform 348"/>
            <p:cNvSpPr>
              <a:spLocks/>
            </p:cNvSpPr>
            <p:nvPr/>
          </p:nvSpPr>
          <p:spPr bwMode="auto">
            <a:xfrm>
              <a:off x="7475538" y="6951663"/>
              <a:ext cx="790575" cy="647700"/>
            </a:xfrm>
            <a:custGeom>
              <a:avLst/>
              <a:gdLst>
                <a:gd name="T0" fmla="*/ 2147483647 w 211"/>
                <a:gd name="T1" fmla="*/ 2147483647 h 173"/>
                <a:gd name="T2" fmla="*/ 2147483647 w 211"/>
                <a:gd name="T3" fmla="*/ 2147483647 h 173"/>
                <a:gd name="T4" fmla="*/ 2147483647 w 211"/>
                <a:gd name="T5" fmla="*/ 2147483647 h 173"/>
                <a:gd name="T6" fmla="*/ 0 w 211"/>
                <a:gd name="T7" fmla="*/ 2147483647 h 173"/>
                <a:gd name="T8" fmla="*/ 0 w 211"/>
                <a:gd name="T9" fmla="*/ 2147483647 h 173"/>
                <a:gd name="T10" fmla="*/ 2147483647 w 211"/>
                <a:gd name="T11" fmla="*/ 0 h 173"/>
                <a:gd name="T12" fmla="*/ 2147483647 w 211"/>
                <a:gd name="T13" fmla="*/ 0 h 173"/>
                <a:gd name="T14" fmla="*/ 2147483647 w 211"/>
                <a:gd name="T15" fmla="*/ 2147483647 h 173"/>
                <a:gd name="T16" fmla="*/ 2147483647 w 211"/>
                <a:gd name="T17" fmla="*/ 2147483647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
                <a:gd name="T28" fmla="*/ 0 h 173"/>
                <a:gd name="T29" fmla="*/ 211 w 211"/>
                <a:gd name="T30" fmla="*/ 173 h 1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 h="173">
                  <a:moveTo>
                    <a:pt x="211" y="154"/>
                  </a:moveTo>
                  <a:cubicBezTo>
                    <a:pt x="211" y="164"/>
                    <a:pt x="202" y="173"/>
                    <a:pt x="192" y="173"/>
                  </a:cubicBezTo>
                  <a:cubicBezTo>
                    <a:pt x="18" y="173"/>
                    <a:pt x="18" y="173"/>
                    <a:pt x="18" y="173"/>
                  </a:cubicBezTo>
                  <a:cubicBezTo>
                    <a:pt x="8" y="173"/>
                    <a:pt x="0" y="164"/>
                    <a:pt x="0" y="154"/>
                  </a:cubicBezTo>
                  <a:cubicBezTo>
                    <a:pt x="0" y="18"/>
                    <a:pt x="0" y="18"/>
                    <a:pt x="0" y="18"/>
                  </a:cubicBezTo>
                  <a:cubicBezTo>
                    <a:pt x="0" y="8"/>
                    <a:pt x="8" y="0"/>
                    <a:pt x="18" y="0"/>
                  </a:cubicBezTo>
                  <a:cubicBezTo>
                    <a:pt x="192" y="0"/>
                    <a:pt x="192" y="0"/>
                    <a:pt x="192" y="0"/>
                  </a:cubicBezTo>
                  <a:cubicBezTo>
                    <a:pt x="202" y="0"/>
                    <a:pt x="211" y="8"/>
                    <a:pt x="211" y="18"/>
                  </a:cubicBezTo>
                  <a:lnTo>
                    <a:pt x="211" y="154"/>
                  </a:lnTo>
                  <a:close/>
                </a:path>
              </a:pathLst>
            </a:custGeom>
            <a:solidFill>
              <a:srgbClr val="0068B7"/>
            </a:solidFill>
            <a:ln w="9525">
              <a:noFill/>
              <a:round/>
              <a:headEnd/>
              <a:tailEnd/>
            </a:ln>
          </p:spPr>
          <p:txBody>
            <a:bodyPr>
              <a:noAutofit/>
            </a:bodyPr>
            <a:lstStyle/>
            <a:p>
              <a:pPr fontAlgn="ctr">
                <a:buNone/>
              </a:pPr>
              <a:endParaRPr lang="en-US" altLang="zh-CN" sz="1400" dirty="0">
                <a:latin typeface="Huawei Sans" panose="020C0503030203020204" pitchFamily="34" charset="0"/>
                <a:ea typeface="微软雅黑" pitchFamily="34" charset="-122"/>
              </a:endParaRPr>
            </a:p>
          </p:txBody>
        </p:sp>
        <p:sp>
          <p:nvSpPr>
            <p:cNvPr id="550" name="Freeform 349"/>
            <p:cNvSpPr>
              <a:spLocks/>
            </p:cNvSpPr>
            <p:nvPr/>
          </p:nvSpPr>
          <p:spPr bwMode="auto">
            <a:xfrm>
              <a:off x="7486650" y="7221538"/>
              <a:ext cx="160338" cy="138112"/>
            </a:xfrm>
            <a:custGeom>
              <a:avLst/>
              <a:gdLst>
                <a:gd name="T0" fmla="*/ 2147483647 w 101"/>
                <a:gd name="T1" fmla="*/ 2147483647 h 87"/>
                <a:gd name="T2" fmla="*/ 0 w 101"/>
                <a:gd name="T3" fmla="*/ 2147483647 h 87"/>
                <a:gd name="T4" fmla="*/ 2147483647 w 101"/>
                <a:gd name="T5" fmla="*/ 0 h 87"/>
                <a:gd name="T6" fmla="*/ 2147483647 w 101"/>
                <a:gd name="T7" fmla="*/ 0 h 87"/>
                <a:gd name="T8" fmla="*/ 2147483647 w 101"/>
                <a:gd name="T9" fmla="*/ 2147483647 h 87"/>
                <a:gd name="T10" fmla="*/ 2147483647 w 101"/>
                <a:gd name="T11" fmla="*/ 2147483647 h 87"/>
                <a:gd name="T12" fmla="*/ 2147483647 w 101"/>
                <a:gd name="T13" fmla="*/ 2147483647 h 87"/>
                <a:gd name="T14" fmla="*/ 0 60000 65536"/>
                <a:gd name="T15" fmla="*/ 0 60000 65536"/>
                <a:gd name="T16" fmla="*/ 0 60000 65536"/>
                <a:gd name="T17" fmla="*/ 0 60000 65536"/>
                <a:gd name="T18" fmla="*/ 0 60000 65536"/>
                <a:gd name="T19" fmla="*/ 0 60000 65536"/>
                <a:gd name="T20" fmla="*/ 0 60000 65536"/>
                <a:gd name="T21" fmla="*/ 0 w 101"/>
                <a:gd name="T22" fmla="*/ 0 h 87"/>
                <a:gd name="T23" fmla="*/ 101 w 101"/>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87">
                  <a:moveTo>
                    <a:pt x="26" y="87"/>
                  </a:moveTo>
                  <a:lnTo>
                    <a:pt x="0" y="45"/>
                  </a:lnTo>
                  <a:lnTo>
                    <a:pt x="26" y="0"/>
                  </a:lnTo>
                  <a:lnTo>
                    <a:pt x="75" y="0"/>
                  </a:lnTo>
                  <a:lnTo>
                    <a:pt x="101" y="45"/>
                  </a:lnTo>
                  <a:lnTo>
                    <a:pt x="75" y="87"/>
                  </a:lnTo>
                  <a:lnTo>
                    <a:pt x="26" y="87"/>
                  </a:lnTo>
                  <a:close/>
                </a:path>
              </a:pathLst>
            </a:custGeom>
            <a:solidFill>
              <a:srgbClr val="FFFFFF"/>
            </a:solidFill>
            <a:ln w="9525">
              <a:noFill/>
              <a:round/>
              <a:headEnd/>
              <a:tailEnd/>
            </a:ln>
          </p:spPr>
          <p:txBody>
            <a:bodyPr>
              <a:noAutofit/>
            </a:bodyPr>
            <a:lstStyle/>
            <a:p>
              <a:pPr fontAlgn="ctr">
                <a:buNone/>
              </a:pPr>
              <a:endParaRPr lang="en-US" altLang="zh-CN" sz="1400" dirty="0">
                <a:latin typeface="Huawei Sans" panose="020C0503030203020204" pitchFamily="34" charset="0"/>
                <a:ea typeface="微软雅黑" pitchFamily="34" charset="-122"/>
              </a:endParaRPr>
            </a:p>
          </p:txBody>
        </p:sp>
        <p:sp>
          <p:nvSpPr>
            <p:cNvPr id="551" name="Freeform 350"/>
            <p:cNvSpPr>
              <a:spLocks/>
            </p:cNvSpPr>
            <p:nvPr/>
          </p:nvSpPr>
          <p:spPr bwMode="auto">
            <a:xfrm>
              <a:off x="7831138" y="7029450"/>
              <a:ext cx="157162" cy="139700"/>
            </a:xfrm>
            <a:custGeom>
              <a:avLst/>
              <a:gdLst>
                <a:gd name="T0" fmla="*/ 2147483647 w 99"/>
                <a:gd name="T1" fmla="*/ 2147483647 h 88"/>
                <a:gd name="T2" fmla="*/ 0 w 99"/>
                <a:gd name="T3" fmla="*/ 2147483647 h 88"/>
                <a:gd name="T4" fmla="*/ 2147483647 w 99"/>
                <a:gd name="T5" fmla="*/ 0 h 88"/>
                <a:gd name="T6" fmla="*/ 2147483647 w 99"/>
                <a:gd name="T7" fmla="*/ 0 h 88"/>
                <a:gd name="T8" fmla="*/ 2147483647 w 99"/>
                <a:gd name="T9" fmla="*/ 2147483647 h 88"/>
                <a:gd name="T10" fmla="*/ 2147483647 w 99"/>
                <a:gd name="T11" fmla="*/ 2147483647 h 88"/>
                <a:gd name="T12" fmla="*/ 2147483647 w 99"/>
                <a:gd name="T13" fmla="*/ 2147483647 h 88"/>
                <a:gd name="T14" fmla="*/ 0 60000 65536"/>
                <a:gd name="T15" fmla="*/ 0 60000 65536"/>
                <a:gd name="T16" fmla="*/ 0 60000 65536"/>
                <a:gd name="T17" fmla="*/ 0 60000 65536"/>
                <a:gd name="T18" fmla="*/ 0 60000 65536"/>
                <a:gd name="T19" fmla="*/ 0 60000 65536"/>
                <a:gd name="T20" fmla="*/ 0 60000 65536"/>
                <a:gd name="T21" fmla="*/ 0 w 99"/>
                <a:gd name="T22" fmla="*/ 0 h 88"/>
                <a:gd name="T23" fmla="*/ 99 w 99"/>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88">
                  <a:moveTo>
                    <a:pt x="24" y="88"/>
                  </a:moveTo>
                  <a:lnTo>
                    <a:pt x="0" y="43"/>
                  </a:lnTo>
                  <a:lnTo>
                    <a:pt x="24" y="0"/>
                  </a:lnTo>
                  <a:lnTo>
                    <a:pt x="73" y="0"/>
                  </a:lnTo>
                  <a:lnTo>
                    <a:pt x="99" y="43"/>
                  </a:lnTo>
                  <a:lnTo>
                    <a:pt x="73" y="88"/>
                  </a:lnTo>
                  <a:lnTo>
                    <a:pt x="24" y="88"/>
                  </a:lnTo>
                  <a:close/>
                </a:path>
              </a:pathLst>
            </a:custGeom>
            <a:solidFill>
              <a:srgbClr val="FFFFFF"/>
            </a:solidFill>
            <a:ln w="9525">
              <a:noFill/>
              <a:round/>
              <a:headEnd/>
              <a:tailEnd/>
            </a:ln>
          </p:spPr>
          <p:txBody>
            <a:bodyPr>
              <a:noAutofit/>
            </a:bodyPr>
            <a:lstStyle/>
            <a:p>
              <a:pPr fontAlgn="ctr">
                <a:buNone/>
              </a:pPr>
              <a:endParaRPr lang="en-US" altLang="zh-CN" sz="1400" dirty="0">
                <a:latin typeface="Huawei Sans" panose="020C0503030203020204" pitchFamily="34" charset="0"/>
                <a:ea typeface="微软雅黑" pitchFamily="34" charset="-122"/>
              </a:endParaRPr>
            </a:p>
          </p:txBody>
        </p:sp>
        <p:sp>
          <p:nvSpPr>
            <p:cNvPr id="552" name="Freeform 351"/>
            <p:cNvSpPr>
              <a:spLocks/>
            </p:cNvSpPr>
            <p:nvPr/>
          </p:nvSpPr>
          <p:spPr bwMode="auto">
            <a:xfrm>
              <a:off x="7753350" y="7381875"/>
              <a:ext cx="157163" cy="134938"/>
            </a:xfrm>
            <a:custGeom>
              <a:avLst/>
              <a:gdLst>
                <a:gd name="T0" fmla="*/ 2147483647 w 99"/>
                <a:gd name="T1" fmla="*/ 2147483647 h 85"/>
                <a:gd name="T2" fmla="*/ 0 w 99"/>
                <a:gd name="T3" fmla="*/ 2147483647 h 85"/>
                <a:gd name="T4" fmla="*/ 2147483647 w 99"/>
                <a:gd name="T5" fmla="*/ 0 h 85"/>
                <a:gd name="T6" fmla="*/ 2147483647 w 99"/>
                <a:gd name="T7" fmla="*/ 0 h 85"/>
                <a:gd name="T8" fmla="*/ 2147483647 w 99"/>
                <a:gd name="T9" fmla="*/ 2147483647 h 85"/>
                <a:gd name="T10" fmla="*/ 2147483647 w 99"/>
                <a:gd name="T11" fmla="*/ 2147483647 h 85"/>
                <a:gd name="T12" fmla="*/ 2147483647 w 99"/>
                <a:gd name="T13" fmla="*/ 2147483647 h 85"/>
                <a:gd name="T14" fmla="*/ 0 60000 65536"/>
                <a:gd name="T15" fmla="*/ 0 60000 65536"/>
                <a:gd name="T16" fmla="*/ 0 60000 65536"/>
                <a:gd name="T17" fmla="*/ 0 60000 65536"/>
                <a:gd name="T18" fmla="*/ 0 60000 65536"/>
                <a:gd name="T19" fmla="*/ 0 60000 65536"/>
                <a:gd name="T20" fmla="*/ 0 60000 65536"/>
                <a:gd name="T21" fmla="*/ 0 w 99"/>
                <a:gd name="T22" fmla="*/ 0 h 85"/>
                <a:gd name="T23" fmla="*/ 99 w 99"/>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85">
                  <a:moveTo>
                    <a:pt x="23" y="85"/>
                  </a:moveTo>
                  <a:lnTo>
                    <a:pt x="0" y="43"/>
                  </a:lnTo>
                  <a:lnTo>
                    <a:pt x="23" y="0"/>
                  </a:lnTo>
                  <a:lnTo>
                    <a:pt x="73" y="0"/>
                  </a:lnTo>
                  <a:lnTo>
                    <a:pt x="99" y="43"/>
                  </a:lnTo>
                  <a:lnTo>
                    <a:pt x="73" y="85"/>
                  </a:lnTo>
                  <a:lnTo>
                    <a:pt x="23" y="85"/>
                  </a:lnTo>
                  <a:close/>
                </a:path>
              </a:pathLst>
            </a:custGeom>
            <a:solidFill>
              <a:srgbClr val="FFFFFF"/>
            </a:solidFill>
            <a:ln w="9525">
              <a:noFill/>
              <a:round/>
              <a:headEnd/>
              <a:tailEnd/>
            </a:ln>
          </p:spPr>
          <p:txBody>
            <a:bodyPr>
              <a:noAutofit/>
            </a:bodyPr>
            <a:lstStyle/>
            <a:p>
              <a:pPr fontAlgn="ctr">
                <a:buNone/>
              </a:pPr>
              <a:endParaRPr lang="en-US" altLang="zh-CN" sz="1400" dirty="0">
                <a:latin typeface="Huawei Sans" panose="020C0503030203020204" pitchFamily="34" charset="0"/>
                <a:ea typeface="微软雅黑" pitchFamily="34" charset="-122"/>
              </a:endParaRPr>
            </a:p>
          </p:txBody>
        </p:sp>
        <p:sp>
          <p:nvSpPr>
            <p:cNvPr id="553" name="Freeform 352"/>
            <p:cNvSpPr>
              <a:spLocks/>
            </p:cNvSpPr>
            <p:nvPr/>
          </p:nvSpPr>
          <p:spPr bwMode="auto">
            <a:xfrm>
              <a:off x="8094663" y="7186613"/>
              <a:ext cx="157162" cy="139700"/>
            </a:xfrm>
            <a:custGeom>
              <a:avLst/>
              <a:gdLst>
                <a:gd name="T0" fmla="*/ 2147483647 w 99"/>
                <a:gd name="T1" fmla="*/ 2147483647 h 88"/>
                <a:gd name="T2" fmla="*/ 0 w 99"/>
                <a:gd name="T3" fmla="*/ 2147483647 h 88"/>
                <a:gd name="T4" fmla="*/ 2147483647 w 99"/>
                <a:gd name="T5" fmla="*/ 0 h 88"/>
                <a:gd name="T6" fmla="*/ 2147483647 w 99"/>
                <a:gd name="T7" fmla="*/ 0 h 88"/>
                <a:gd name="T8" fmla="*/ 2147483647 w 99"/>
                <a:gd name="T9" fmla="*/ 2147483647 h 88"/>
                <a:gd name="T10" fmla="*/ 2147483647 w 99"/>
                <a:gd name="T11" fmla="*/ 2147483647 h 88"/>
                <a:gd name="T12" fmla="*/ 2147483647 w 99"/>
                <a:gd name="T13" fmla="*/ 2147483647 h 88"/>
                <a:gd name="T14" fmla="*/ 0 60000 65536"/>
                <a:gd name="T15" fmla="*/ 0 60000 65536"/>
                <a:gd name="T16" fmla="*/ 0 60000 65536"/>
                <a:gd name="T17" fmla="*/ 0 60000 65536"/>
                <a:gd name="T18" fmla="*/ 0 60000 65536"/>
                <a:gd name="T19" fmla="*/ 0 60000 65536"/>
                <a:gd name="T20" fmla="*/ 0 60000 65536"/>
                <a:gd name="T21" fmla="*/ 0 w 99"/>
                <a:gd name="T22" fmla="*/ 0 h 88"/>
                <a:gd name="T23" fmla="*/ 99 w 99"/>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88">
                  <a:moveTo>
                    <a:pt x="26" y="88"/>
                  </a:moveTo>
                  <a:lnTo>
                    <a:pt x="0" y="45"/>
                  </a:lnTo>
                  <a:lnTo>
                    <a:pt x="26" y="0"/>
                  </a:lnTo>
                  <a:lnTo>
                    <a:pt x="75" y="0"/>
                  </a:lnTo>
                  <a:lnTo>
                    <a:pt x="99" y="45"/>
                  </a:lnTo>
                  <a:lnTo>
                    <a:pt x="75" y="88"/>
                  </a:lnTo>
                  <a:lnTo>
                    <a:pt x="26" y="88"/>
                  </a:lnTo>
                  <a:close/>
                </a:path>
              </a:pathLst>
            </a:custGeom>
            <a:solidFill>
              <a:srgbClr val="FFFFFF"/>
            </a:solidFill>
            <a:ln w="9525">
              <a:noFill/>
              <a:round/>
              <a:headEnd/>
              <a:tailEnd/>
            </a:ln>
          </p:spPr>
          <p:txBody>
            <a:bodyPr>
              <a:noAutofit/>
            </a:bodyPr>
            <a:lstStyle/>
            <a:p>
              <a:pPr fontAlgn="ctr">
                <a:buNone/>
              </a:pPr>
              <a:endParaRPr lang="en-US" altLang="zh-CN" sz="1400" dirty="0">
                <a:latin typeface="Huawei Sans" panose="020C0503030203020204" pitchFamily="34" charset="0"/>
                <a:ea typeface="微软雅黑" pitchFamily="34" charset="-122"/>
              </a:endParaRPr>
            </a:p>
          </p:txBody>
        </p:sp>
        <p:sp>
          <p:nvSpPr>
            <p:cNvPr id="554" name="Freeform 353"/>
            <p:cNvSpPr>
              <a:spLocks noEditPoints="1"/>
            </p:cNvSpPr>
            <p:nvPr/>
          </p:nvSpPr>
          <p:spPr bwMode="auto">
            <a:xfrm>
              <a:off x="7550150" y="7081838"/>
              <a:ext cx="649288" cy="379412"/>
            </a:xfrm>
            <a:custGeom>
              <a:avLst/>
              <a:gdLst>
                <a:gd name="T0" fmla="*/ 0 w 409"/>
                <a:gd name="T1" fmla="*/ 2147483647 h 239"/>
                <a:gd name="T2" fmla="*/ 2147483647 w 409"/>
                <a:gd name="T3" fmla="*/ 0 h 239"/>
                <a:gd name="T4" fmla="*/ 2147483647 w 409"/>
                <a:gd name="T5" fmla="*/ 2147483647 h 239"/>
                <a:gd name="T6" fmla="*/ 2147483647 w 409"/>
                <a:gd name="T7" fmla="*/ 2147483647 h 239"/>
                <a:gd name="T8" fmla="*/ 2147483647 w 409"/>
                <a:gd name="T9" fmla="*/ 2147483647 h 239"/>
                <a:gd name="T10" fmla="*/ 0 w 409"/>
                <a:gd name="T11" fmla="*/ 2147483647 h 239"/>
                <a:gd name="T12" fmla="*/ 2147483647 w 409"/>
                <a:gd name="T13" fmla="*/ 2147483647 h 239"/>
                <a:gd name="T14" fmla="*/ 2147483647 w 409"/>
                <a:gd name="T15" fmla="*/ 2147483647 h 239"/>
                <a:gd name="T16" fmla="*/ 2147483647 w 409"/>
                <a:gd name="T17" fmla="*/ 2147483647 h 239"/>
                <a:gd name="T18" fmla="*/ 2147483647 w 409"/>
                <a:gd name="T19" fmla="*/ 2147483647 h 239"/>
                <a:gd name="T20" fmla="*/ 2147483647 w 409"/>
                <a:gd name="T21" fmla="*/ 2147483647 h 239"/>
                <a:gd name="T22" fmla="*/ 2147483647 w 409"/>
                <a:gd name="T23" fmla="*/ 2147483647 h 239"/>
                <a:gd name="T24" fmla="*/ 2147483647 w 409"/>
                <a:gd name="T25" fmla="*/ 2147483647 h 239"/>
                <a:gd name="T26" fmla="*/ 2147483647 w 409"/>
                <a:gd name="T27" fmla="*/ 2147483647 h 2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9"/>
                <a:gd name="T43" fmla="*/ 0 h 239"/>
                <a:gd name="T44" fmla="*/ 409 w 409"/>
                <a:gd name="T45" fmla="*/ 239 h 2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9" h="239">
                  <a:moveTo>
                    <a:pt x="0" y="133"/>
                  </a:moveTo>
                  <a:lnTo>
                    <a:pt x="229" y="0"/>
                  </a:lnTo>
                  <a:lnTo>
                    <a:pt x="409" y="109"/>
                  </a:lnTo>
                  <a:lnTo>
                    <a:pt x="184" y="237"/>
                  </a:lnTo>
                  <a:lnTo>
                    <a:pt x="180" y="239"/>
                  </a:lnTo>
                  <a:lnTo>
                    <a:pt x="0" y="133"/>
                  </a:lnTo>
                  <a:close/>
                  <a:moveTo>
                    <a:pt x="180" y="229"/>
                  </a:moveTo>
                  <a:lnTo>
                    <a:pt x="184" y="222"/>
                  </a:lnTo>
                  <a:lnTo>
                    <a:pt x="180" y="229"/>
                  </a:lnTo>
                  <a:close/>
                  <a:moveTo>
                    <a:pt x="31" y="133"/>
                  </a:moveTo>
                  <a:lnTo>
                    <a:pt x="180" y="222"/>
                  </a:lnTo>
                  <a:lnTo>
                    <a:pt x="378" y="109"/>
                  </a:lnTo>
                  <a:lnTo>
                    <a:pt x="229" y="19"/>
                  </a:lnTo>
                  <a:lnTo>
                    <a:pt x="31" y="133"/>
                  </a:lnTo>
                  <a:close/>
                </a:path>
              </a:pathLst>
            </a:custGeom>
            <a:solidFill>
              <a:srgbClr val="FFFFFF"/>
            </a:solidFill>
            <a:ln w="9525">
              <a:noFill/>
              <a:round/>
              <a:headEnd/>
              <a:tailEnd/>
            </a:ln>
          </p:spPr>
          <p:txBody>
            <a:bodyPr>
              <a:noAutofit/>
            </a:bodyPr>
            <a:lstStyle/>
            <a:p>
              <a:pPr fontAlgn="ctr">
                <a:buNone/>
              </a:pPr>
              <a:endParaRPr lang="en-US" altLang="zh-CN" sz="1400" dirty="0">
                <a:latin typeface="Huawei Sans" panose="020C0503030203020204" pitchFamily="34" charset="0"/>
                <a:ea typeface="微软雅黑" pitchFamily="34" charset="-122"/>
              </a:endParaRPr>
            </a:p>
          </p:txBody>
        </p:sp>
        <p:sp>
          <p:nvSpPr>
            <p:cNvPr id="555" name="Freeform 354"/>
            <p:cNvSpPr>
              <a:spLocks/>
            </p:cNvSpPr>
            <p:nvPr/>
          </p:nvSpPr>
          <p:spPr bwMode="auto">
            <a:xfrm>
              <a:off x="7602538" y="7246938"/>
              <a:ext cx="555625" cy="60325"/>
            </a:xfrm>
            <a:custGeom>
              <a:avLst/>
              <a:gdLst>
                <a:gd name="T0" fmla="*/ 0 w 350"/>
                <a:gd name="T1" fmla="*/ 2147483647 h 38"/>
                <a:gd name="T2" fmla="*/ 2147483647 w 350"/>
                <a:gd name="T3" fmla="*/ 0 h 38"/>
                <a:gd name="T4" fmla="*/ 2147483647 w 350"/>
                <a:gd name="T5" fmla="*/ 2147483647 h 38"/>
                <a:gd name="T6" fmla="*/ 0 w 350"/>
                <a:gd name="T7" fmla="*/ 2147483647 h 38"/>
                <a:gd name="T8" fmla="*/ 0 w 350"/>
                <a:gd name="T9" fmla="*/ 2147483647 h 38"/>
                <a:gd name="T10" fmla="*/ 0 60000 65536"/>
                <a:gd name="T11" fmla="*/ 0 60000 65536"/>
                <a:gd name="T12" fmla="*/ 0 60000 65536"/>
                <a:gd name="T13" fmla="*/ 0 60000 65536"/>
                <a:gd name="T14" fmla="*/ 0 60000 65536"/>
                <a:gd name="T15" fmla="*/ 0 w 350"/>
                <a:gd name="T16" fmla="*/ 0 h 38"/>
                <a:gd name="T17" fmla="*/ 350 w 350"/>
                <a:gd name="T18" fmla="*/ 38 h 38"/>
              </a:gdLst>
              <a:ahLst/>
              <a:cxnLst>
                <a:cxn ang="T10">
                  <a:pos x="T0" y="T1"/>
                </a:cxn>
                <a:cxn ang="T11">
                  <a:pos x="T2" y="T3"/>
                </a:cxn>
                <a:cxn ang="T12">
                  <a:pos x="T4" y="T5"/>
                </a:cxn>
                <a:cxn ang="T13">
                  <a:pos x="T6" y="T7"/>
                </a:cxn>
                <a:cxn ang="T14">
                  <a:pos x="T8" y="T9"/>
                </a:cxn>
              </a:cxnLst>
              <a:rect l="T15" t="T16" r="T17" b="T18"/>
              <a:pathLst>
                <a:path w="350" h="38">
                  <a:moveTo>
                    <a:pt x="0" y="24"/>
                  </a:moveTo>
                  <a:lnTo>
                    <a:pt x="350" y="0"/>
                  </a:lnTo>
                  <a:lnTo>
                    <a:pt x="350" y="14"/>
                  </a:lnTo>
                  <a:lnTo>
                    <a:pt x="0" y="38"/>
                  </a:lnTo>
                  <a:lnTo>
                    <a:pt x="0" y="24"/>
                  </a:lnTo>
                  <a:close/>
                </a:path>
              </a:pathLst>
            </a:custGeom>
            <a:solidFill>
              <a:srgbClr val="FFFFFF"/>
            </a:solidFill>
            <a:ln w="9525">
              <a:noFill/>
              <a:round/>
              <a:headEnd/>
              <a:tailEnd/>
            </a:ln>
          </p:spPr>
          <p:txBody>
            <a:bodyPr>
              <a:noAutofit/>
            </a:bodyPr>
            <a:lstStyle/>
            <a:p>
              <a:pPr fontAlgn="ctr">
                <a:buNone/>
              </a:pPr>
              <a:endParaRPr lang="en-US" altLang="zh-CN" sz="1400" dirty="0">
                <a:latin typeface="Huawei Sans" panose="020C0503030203020204" pitchFamily="34" charset="0"/>
                <a:ea typeface="微软雅黑" pitchFamily="34" charset="-122"/>
              </a:endParaRPr>
            </a:p>
          </p:txBody>
        </p:sp>
      </p:grpSp>
    </p:spTree>
    <p:extLst>
      <p:ext uri="{BB962C8B-B14F-4D97-AF65-F5344CB8AC3E}">
        <p14:creationId xmlns:p14="http://schemas.microsoft.com/office/powerpoint/2010/main" val="306397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noAutofit/>
          </a:bodyPr>
          <a:lstStyle/>
          <a:p>
            <a:pPr fontAlgn="ctr"/>
            <a:r>
              <a:rPr lang="pt" dirty="0">
                <a:latin typeface="Huawei Sans" panose="020C0503030203020204" pitchFamily="34" charset="0"/>
              </a:rPr>
              <a:t>Definição de SDH</a:t>
            </a:r>
            <a:endParaRPr lang="en-US" dirty="0">
              <a:latin typeface="Huawei Sans" panose="020C0503030203020204" pitchFamily="34" charset="0"/>
            </a:endParaRPr>
          </a:p>
        </p:txBody>
      </p:sp>
      <p:sp>
        <p:nvSpPr>
          <p:cNvPr id="17" name="文本占位符 16"/>
          <p:cNvSpPr>
            <a:spLocks noGrp="1"/>
          </p:cNvSpPr>
          <p:nvPr>
            <p:ph type="body" sz="quarter" idx="10"/>
          </p:nvPr>
        </p:nvSpPr>
        <p:spPr>
          <a:xfrm>
            <a:off x="455612" y="1052514"/>
            <a:ext cx="11293476" cy="4875042"/>
          </a:xfrm>
        </p:spPr>
        <p:txBody>
          <a:bodyPr>
            <a:noAutofit/>
          </a:bodyPr>
          <a:lstStyle/>
          <a:p>
            <a:r>
              <a:rPr lang="pt" dirty="0">
                <a:latin typeface="Huawei Sans" panose="020C0503030203020204" pitchFamily="34" charset="0"/>
              </a:rPr>
              <a:t>Hierarquia digital síncrona (SDH)</a:t>
            </a:r>
          </a:p>
          <a:p>
            <a:pPr lvl="1"/>
            <a:r>
              <a:rPr lang="pt" dirty="0">
                <a:latin typeface="Huawei Sans" panose="020C0503030203020204" pitchFamily="34" charset="0"/>
              </a:rPr>
              <a:t>SDH é uma hierarquia de sinal digital padrão completa que fornece transmissão digital síncrona, multiplexação e conexão cruzada.</a:t>
            </a:r>
          </a:p>
          <a:p>
            <a:endParaRPr lang="en-US" altLang="zh-CN" dirty="0">
              <a:latin typeface="Huawei Sans" panose="020C0503030203020204" pitchFamily="34" charset="0"/>
            </a:endParaRPr>
          </a:p>
        </p:txBody>
      </p:sp>
      <p:sp>
        <p:nvSpPr>
          <p:cNvPr id="4" name="圆角矩形 3"/>
          <p:cNvSpPr/>
          <p:nvPr/>
        </p:nvSpPr>
        <p:spPr bwMode="auto">
          <a:xfrm>
            <a:off x="8745610" y="3912534"/>
            <a:ext cx="756460" cy="779344"/>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sz="1000" b="0" i="0" u="none" strike="noStrike" cap="none" normalizeH="0" baseline="0" dirty="0">
              <a:ln>
                <a:noFill/>
              </a:ln>
              <a:solidFill>
                <a:schemeClr val="tx1"/>
              </a:solidFill>
              <a:effectLst/>
              <a:latin typeface="Huawei Sans" panose="020C0503030203020204" pitchFamily="34" charset="0"/>
              <a:ea typeface="+mn-ea"/>
            </a:endParaRPr>
          </a:p>
        </p:txBody>
      </p:sp>
      <p:sp>
        <p:nvSpPr>
          <p:cNvPr id="5" name="圆角矩形 4"/>
          <p:cNvSpPr/>
          <p:nvPr/>
        </p:nvSpPr>
        <p:spPr bwMode="auto">
          <a:xfrm>
            <a:off x="2444418" y="3993650"/>
            <a:ext cx="756460" cy="779344"/>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sz="1000" b="0" i="0" u="none" strike="noStrike" cap="none" normalizeH="0" baseline="0" dirty="0">
              <a:ln>
                <a:noFill/>
              </a:ln>
              <a:solidFill>
                <a:schemeClr val="tx1"/>
              </a:solidFill>
              <a:effectLst/>
              <a:latin typeface="Huawei Sans" panose="020C0503030203020204" pitchFamily="34" charset="0"/>
              <a:ea typeface="+mn-ea"/>
            </a:endParaRPr>
          </a:p>
        </p:txBody>
      </p:sp>
      <p:grpSp>
        <p:nvGrpSpPr>
          <p:cNvPr id="6" name="Group 71"/>
          <p:cNvGrpSpPr/>
          <p:nvPr/>
        </p:nvGrpSpPr>
        <p:grpSpPr bwMode="auto">
          <a:xfrm>
            <a:off x="2264253" y="2702917"/>
            <a:ext cx="8434389" cy="3078165"/>
            <a:chOff x="503" y="1420"/>
            <a:chExt cx="5313" cy="1939"/>
          </a:xfrm>
        </p:grpSpPr>
        <p:sp>
          <p:nvSpPr>
            <p:cNvPr id="7" name="AutoShape 5"/>
            <p:cNvSpPr>
              <a:spLocks noChangeArrowheads="1"/>
            </p:cNvSpPr>
            <p:nvPr/>
          </p:nvSpPr>
          <p:spPr bwMode="auto">
            <a:xfrm>
              <a:off x="1093" y="2333"/>
              <a:ext cx="259" cy="317"/>
            </a:xfrm>
            <a:prstGeom prst="rightArrow">
              <a:avLst>
                <a:gd name="adj1" fmla="val 50000"/>
                <a:gd name="adj2" fmla="val 37592"/>
              </a:avLst>
            </a:prstGeom>
            <a:solidFill>
              <a:schemeClr val="bg1">
                <a:lumMod val="85000"/>
              </a:schemeClr>
            </a:solidFill>
            <a:ln w="9525" algn="ctr">
              <a:no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8" name="AutoShape 8"/>
            <p:cNvSpPr>
              <a:spLocks noChangeArrowheads="1"/>
            </p:cNvSpPr>
            <p:nvPr/>
          </p:nvSpPr>
          <p:spPr bwMode="auto">
            <a:xfrm>
              <a:off x="753" y="1829"/>
              <a:ext cx="227" cy="363"/>
            </a:xfrm>
            <a:prstGeom prst="downArrow">
              <a:avLst>
                <a:gd name="adj1" fmla="val 50000"/>
                <a:gd name="adj2" fmla="val 39978"/>
              </a:avLst>
            </a:prstGeom>
            <a:solidFill>
              <a:schemeClr val="bg1">
                <a:lumMod val="65000"/>
              </a:schemeClr>
            </a:solidFill>
            <a:ln w="9525" algn="ctr">
              <a:no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9" name="AutoShape 9"/>
            <p:cNvSpPr>
              <a:spLocks noChangeArrowheads="1"/>
            </p:cNvSpPr>
            <p:nvPr/>
          </p:nvSpPr>
          <p:spPr bwMode="auto">
            <a:xfrm>
              <a:off x="4735" y="2721"/>
              <a:ext cx="227" cy="363"/>
            </a:xfrm>
            <a:prstGeom prst="downArrow">
              <a:avLst>
                <a:gd name="adj1" fmla="val 50000"/>
                <a:gd name="adj2" fmla="val 39978"/>
              </a:avLst>
            </a:prstGeom>
            <a:solidFill>
              <a:schemeClr val="bg1">
                <a:lumMod val="65000"/>
              </a:schemeClr>
            </a:solidFill>
            <a:ln w="9525" algn="ctr">
              <a:no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10" name="AutoShape 10"/>
            <p:cNvSpPr>
              <a:spLocks noChangeArrowheads="1"/>
            </p:cNvSpPr>
            <p:nvPr/>
          </p:nvSpPr>
          <p:spPr bwMode="auto">
            <a:xfrm>
              <a:off x="4333" y="2328"/>
              <a:ext cx="241" cy="295"/>
            </a:xfrm>
            <a:prstGeom prst="rightArrow">
              <a:avLst>
                <a:gd name="adj1" fmla="val 50000"/>
                <a:gd name="adj2" fmla="val 45129"/>
              </a:avLst>
            </a:prstGeom>
            <a:solidFill>
              <a:schemeClr val="bg1">
                <a:lumMod val="85000"/>
              </a:schemeClr>
            </a:solidFill>
            <a:ln w="9525" algn="ctr">
              <a:no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11" name="Text Box 11"/>
            <p:cNvSpPr txBox="1">
              <a:spLocks noChangeArrowheads="1"/>
            </p:cNvSpPr>
            <p:nvPr/>
          </p:nvSpPr>
          <p:spPr bwMode="auto">
            <a:xfrm>
              <a:off x="647" y="2404"/>
              <a:ext cx="408" cy="173"/>
            </a:xfrm>
            <a:prstGeom prst="rect">
              <a:avLst/>
            </a:prstGeom>
            <a:solidFill>
              <a:schemeClr val="bg1">
                <a:lumMod val="65000"/>
              </a:schemeClr>
            </a:solidFill>
            <a:ln w="9525" algn="ctr">
              <a:solidFill>
                <a:schemeClr val="bg1">
                  <a:lumMod val="65000"/>
                </a:schemeClr>
              </a:solidFill>
              <a:miter lim="800000"/>
            </a:ln>
            <a:effectLst/>
          </p:spPr>
          <p:txBody>
            <a:bodyPr wrap="none" anchor="ctr">
              <a:noAutofit/>
            </a:bodyPr>
            <a:lstStyle/>
            <a:p>
              <a:pPr algn="ctr" defTabSz="784225" eaLnBrk="0" fontAlgn="ctr" hangingPunct="0">
                <a:lnSpc>
                  <a:spcPct val="100000"/>
                </a:lnSpc>
                <a:spcBef>
                  <a:spcPct val="50000"/>
                </a:spcBef>
                <a:spcAft>
                  <a:spcPct val="0"/>
                </a:spcAft>
                <a:buSzTx/>
                <a:buFontTx/>
                <a:buNone/>
              </a:pPr>
              <a:r>
                <a:rPr lang="pt" sz="1200" dirty="0">
                  <a:latin typeface="Huawei Sans" panose="020C0503030203020204" pitchFamily="34" charset="0"/>
                </a:rPr>
                <a:t>Pacote</a:t>
              </a:r>
              <a:endParaRPr lang="en-US" sz="1200" dirty="0">
                <a:latin typeface="Huawei Sans" panose="020C0503030203020204" pitchFamily="34" charset="0"/>
              </a:endParaRPr>
            </a:p>
          </p:txBody>
        </p:sp>
        <p:sp>
          <p:nvSpPr>
            <p:cNvPr id="12" name="Text Box 14"/>
            <p:cNvSpPr txBox="1">
              <a:spLocks noChangeArrowheads="1"/>
            </p:cNvSpPr>
            <p:nvPr/>
          </p:nvSpPr>
          <p:spPr bwMode="auto">
            <a:xfrm>
              <a:off x="4614" y="2389"/>
              <a:ext cx="392" cy="161"/>
            </a:xfrm>
            <a:prstGeom prst="rect">
              <a:avLst/>
            </a:prstGeom>
            <a:solidFill>
              <a:schemeClr val="bg1">
                <a:lumMod val="65000"/>
              </a:schemeClr>
            </a:solidFill>
            <a:ln w="9525" algn="ctr">
              <a:noFill/>
              <a:miter lim="800000"/>
            </a:ln>
            <a:effectLst/>
          </p:spPr>
          <p:txBody>
            <a:bodyPr wrap="none" anchor="ctr">
              <a:noAutofit/>
            </a:bodyPr>
            <a:lstStyle/>
            <a:p>
              <a:pPr algn="ctr" defTabSz="784225" eaLnBrk="0" fontAlgn="ctr" hangingPunct="0">
                <a:lnSpc>
                  <a:spcPct val="100000"/>
                </a:lnSpc>
                <a:spcBef>
                  <a:spcPct val="50000"/>
                </a:spcBef>
                <a:spcAft>
                  <a:spcPct val="0"/>
                </a:spcAft>
                <a:buSzTx/>
                <a:buFontTx/>
                <a:buNone/>
              </a:pPr>
              <a:r>
                <a:rPr lang="pt" sz="1200" dirty="0">
                  <a:latin typeface="Huawei Sans" panose="020C0503030203020204" pitchFamily="34" charset="0"/>
                </a:rPr>
                <a:t>Pacote</a:t>
              </a:r>
              <a:endParaRPr lang="en-US" sz="1200" dirty="0">
                <a:latin typeface="Huawei Sans" panose="020C0503030203020204" pitchFamily="34" charset="0"/>
              </a:endParaRPr>
            </a:p>
          </p:txBody>
        </p:sp>
        <p:sp>
          <p:nvSpPr>
            <p:cNvPr id="13" name="Text Box 15"/>
            <p:cNvSpPr txBox="1">
              <a:spLocks noChangeArrowheads="1"/>
            </p:cNvSpPr>
            <p:nvPr/>
          </p:nvSpPr>
          <p:spPr bwMode="auto">
            <a:xfrm>
              <a:off x="503" y="1420"/>
              <a:ext cx="1109" cy="233"/>
            </a:xfrm>
            <a:prstGeom prst="rect">
              <a:avLst/>
            </a:prstGeom>
            <a:noFill/>
            <a:ln w="9525" algn="ctr">
              <a:noFill/>
              <a:miter lim="800000"/>
            </a:ln>
            <a:effectLst/>
          </p:spPr>
          <p:txBody>
            <a:bodyPr>
              <a:noAutofit/>
            </a:bodyPr>
            <a:lstStyle/>
            <a:p>
              <a:pPr algn="ctr" defTabSz="784225" eaLnBrk="0" fontAlgn="ctr" hangingPunct="0">
                <a:lnSpc>
                  <a:spcPct val="100000"/>
                </a:lnSpc>
                <a:spcAft>
                  <a:spcPct val="0"/>
                </a:spcAft>
                <a:buSzTx/>
                <a:buFontTx/>
                <a:buNone/>
              </a:pPr>
              <a:r>
                <a:rPr lang="pt" sz="1600" b="0" dirty="0">
                  <a:latin typeface="Huawei Sans" panose="020C0503030203020204" pitchFamily="34" charset="0"/>
                </a:rPr>
                <a:t>PDH/ATM/IP</a:t>
              </a:r>
              <a:endParaRPr lang="en-US" altLang="zh-CN" sz="1600" b="0" dirty="0">
                <a:latin typeface="Huawei Sans" panose="020C0503030203020204" pitchFamily="34" charset="0"/>
              </a:endParaRPr>
            </a:p>
          </p:txBody>
        </p:sp>
        <p:sp>
          <p:nvSpPr>
            <p:cNvPr id="14" name="Text Box 16"/>
            <p:cNvSpPr txBox="1">
              <a:spLocks noChangeArrowheads="1"/>
            </p:cNvSpPr>
            <p:nvPr/>
          </p:nvSpPr>
          <p:spPr bwMode="auto">
            <a:xfrm>
              <a:off x="4434" y="3126"/>
              <a:ext cx="1001" cy="233"/>
            </a:xfrm>
            <a:prstGeom prst="rect">
              <a:avLst/>
            </a:prstGeom>
            <a:noFill/>
            <a:ln w="9525" algn="ctr">
              <a:noFill/>
              <a:miter lim="800000"/>
            </a:ln>
            <a:effectLst/>
          </p:spPr>
          <p:txBody>
            <a:bodyPr wrap="square">
              <a:noAutofit/>
            </a:bodyPr>
            <a:lstStyle/>
            <a:p>
              <a:pPr defTabSz="784225" eaLnBrk="0" fontAlgn="ctr" hangingPunct="0">
                <a:lnSpc>
                  <a:spcPct val="100000"/>
                </a:lnSpc>
                <a:spcAft>
                  <a:spcPct val="0"/>
                </a:spcAft>
                <a:buSzTx/>
                <a:buFontTx/>
                <a:buNone/>
              </a:pPr>
              <a:r>
                <a:rPr lang="pt" sz="1600" b="0" dirty="0">
                  <a:latin typeface="Huawei Sans" panose="020C0503030203020204" pitchFamily="34" charset="0"/>
                </a:rPr>
                <a:t>PDH/ATM/IP</a:t>
              </a:r>
              <a:endParaRPr lang="en-US" altLang="zh-CN" sz="1600" b="0" dirty="0">
                <a:latin typeface="Huawei Sans" panose="020C0503030203020204" pitchFamily="34" charset="0"/>
              </a:endParaRPr>
            </a:p>
          </p:txBody>
        </p:sp>
        <p:sp>
          <p:nvSpPr>
            <p:cNvPr id="15" name="Text Box 17"/>
            <p:cNvSpPr txBox="1">
              <a:spLocks noChangeArrowheads="1"/>
            </p:cNvSpPr>
            <p:nvPr/>
          </p:nvSpPr>
          <p:spPr bwMode="auto">
            <a:xfrm>
              <a:off x="967" y="1883"/>
              <a:ext cx="680" cy="212"/>
            </a:xfrm>
            <a:prstGeom prst="rect">
              <a:avLst/>
            </a:prstGeom>
            <a:noFill/>
            <a:ln w="9525" algn="ctr">
              <a:noFill/>
              <a:miter lim="800000"/>
            </a:ln>
            <a:effectLst/>
          </p:spPr>
          <p:txBody>
            <a:bodyPr>
              <a:noAutofit/>
            </a:bodyPr>
            <a:lstStyle/>
            <a:p>
              <a:pPr algn="ctr" defTabSz="784225" eaLnBrk="0" fontAlgn="ctr" hangingPunct="0">
                <a:lnSpc>
                  <a:spcPct val="100000"/>
                </a:lnSpc>
                <a:spcBef>
                  <a:spcPct val="50000"/>
                </a:spcBef>
                <a:spcAft>
                  <a:spcPct val="0"/>
                </a:spcAft>
                <a:buSzTx/>
                <a:buFontTx/>
                <a:buNone/>
              </a:pPr>
              <a:r>
                <a:rPr lang="pt" sz="1400" dirty="0">
                  <a:latin typeface="Huawei Sans" panose="020C0503030203020204" pitchFamily="34" charset="0"/>
                </a:rPr>
                <a:t>Empacotar</a:t>
              </a:r>
              <a:endParaRPr lang="en-US" sz="1400" dirty="0">
                <a:latin typeface="Huawei Sans" panose="020C0503030203020204" pitchFamily="34" charset="0"/>
              </a:endParaRPr>
            </a:p>
          </p:txBody>
        </p:sp>
        <p:sp>
          <p:nvSpPr>
            <p:cNvPr id="18" name="Text Box 18"/>
            <p:cNvSpPr txBox="1">
              <a:spLocks noChangeArrowheads="1"/>
            </p:cNvSpPr>
            <p:nvPr/>
          </p:nvSpPr>
          <p:spPr bwMode="auto">
            <a:xfrm>
              <a:off x="4954" y="2798"/>
              <a:ext cx="862" cy="212"/>
            </a:xfrm>
            <a:prstGeom prst="rect">
              <a:avLst/>
            </a:prstGeom>
            <a:noFill/>
            <a:ln w="9525" algn="ctr">
              <a:noFill/>
              <a:miter lim="800000"/>
            </a:ln>
            <a:effectLst/>
          </p:spPr>
          <p:txBody>
            <a:bodyPr>
              <a:noAutofit/>
            </a:bodyPr>
            <a:lstStyle/>
            <a:p>
              <a:pPr algn="ctr" defTabSz="784225" eaLnBrk="0" fontAlgn="ctr" hangingPunct="0">
                <a:lnSpc>
                  <a:spcPct val="100000"/>
                </a:lnSpc>
                <a:spcBef>
                  <a:spcPct val="50000"/>
                </a:spcBef>
                <a:spcAft>
                  <a:spcPct val="0"/>
                </a:spcAft>
                <a:buSzTx/>
                <a:buFontTx/>
                <a:buNone/>
              </a:pPr>
              <a:r>
                <a:rPr lang="pt" sz="1400" dirty="0">
                  <a:latin typeface="Huawei Sans" panose="020C0503030203020204" pitchFamily="34" charset="0"/>
                </a:rPr>
                <a:t>Desempacotar</a:t>
              </a:r>
              <a:endParaRPr lang="en-US" sz="1400" dirty="0">
                <a:latin typeface="Huawei Sans" panose="020C0503030203020204" pitchFamily="34" charset="0"/>
              </a:endParaRPr>
            </a:p>
          </p:txBody>
        </p:sp>
        <p:sp>
          <p:nvSpPr>
            <p:cNvPr id="19" name="Text Box 26"/>
            <p:cNvSpPr txBox="1">
              <a:spLocks noChangeArrowheads="1"/>
            </p:cNvSpPr>
            <p:nvPr/>
          </p:nvSpPr>
          <p:spPr bwMode="auto">
            <a:xfrm>
              <a:off x="3722" y="2700"/>
              <a:ext cx="1017" cy="212"/>
            </a:xfrm>
            <a:prstGeom prst="rect">
              <a:avLst/>
            </a:prstGeom>
            <a:noFill/>
            <a:ln w="9525" algn="ctr">
              <a:noFill/>
              <a:miter lim="800000"/>
            </a:ln>
            <a:effectLst/>
          </p:spPr>
          <p:txBody>
            <a:bodyPr>
              <a:noAutofit/>
            </a:bodyPr>
            <a:lstStyle/>
            <a:p>
              <a:pPr algn="ctr" defTabSz="784225" eaLnBrk="0" fontAlgn="ctr" hangingPunct="0">
                <a:lnSpc>
                  <a:spcPct val="100000"/>
                </a:lnSpc>
                <a:spcBef>
                  <a:spcPct val="50000"/>
                </a:spcBef>
                <a:spcAft>
                  <a:spcPct val="0"/>
                </a:spcAft>
                <a:buSzTx/>
                <a:buFontTx/>
                <a:buNone/>
              </a:pPr>
              <a:r>
                <a:rPr lang="pt" sz="1400" b="0" dirty="0">
                  <a:latin typeface="Huawei Sans" panose="020C0503030203020204" pitchFamily="34" charset="0"/>
                </a:rPr>
                <a:t>Demultiplexação</a:t>
              </a:r>
              <a:endParaRPr lang="en-US" sz="1400" b="0" dirty="0">
                <a:latin typeface="Huawei Sans" panose="020C0503030203020204" pitchFamily="34" charset="0"/>
              </a:endParaRPr>
            </a:p>
          </p:txBody>
        </p:sp>
        <p:grpSp>
          <p:nvGrpSpPr>
            <p:cNvPr id="20" name="Group 70"/>
            <p:cNvGrpSpPr/>
            <p:nvPr/>
          </p:nvGrpSpPr>
          <p:grpSpPr bwMode="auto">
            <a:xfrm>
              <a:off x="1658" y="1850"/>
              <a:ext cx="2345" cy="1145"/>
              <a:chOff x="1702" y="2104"/>
              <a:chExt cx="2306" cy="909"/>
            </a:xfrm>
          </p:grpSpPr>
          <p:sp>
            <p:nvSpPr>
              <p:cNvPr id="21" name="Oval 30"/>
              <p:cNvSpPr>
                <a:spLocks noChangeArrowheads="1"/>
              </p:cNvSpPr>
              <p:nvPr/>
            </p:nvSpPr>
            <p:spPr bwMode="auto">
              <a:xfrm>
                <a:off x="1702" y="2104"/>
                <a:ext cx="2306" cy="909"/>
              </a:xfrm>
              <a:prstGeom prst="ellipse">
                <a:avLst/>
              </a:prstGeom>
              <a:solidFill>
                <a:schemeClr val="bg1">
                  <a:lumMod val="95000"/>
                </a:schemeClr>
              </a:solidFill>
              <a:ln w="9525" algn="ctr">
                <a:solidFill>
                  <a:schemeClr val="bg1">
                    <a:lumMod val="65000"/>
                  </a:schemeClr>
                </a:solidFill>
                <a:round/>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22" name="Oval 31"/>
              <p:cNvSpPr>
                <a:spLocks noChangeArrowheads="1"/>
              </p:cNvSpPr>
              <p:nvPr/>
            </p:nvSpPr>
            <p:spPr bwMode="auto">
              <a:xfrm>
                <a:off x="1829" y="2196"/>
                <a:ext cx="2053" cy="736"/>
              </a:xfrm>
              <a:prstGeom prst="ellipse">
                <a:avLst/>
              </a:prstGeom>
              <a:solidFill>
                <a:schemeClr val="bg1">
                  <a:lumMod val="75000"/>
                </a:schemeClr>
              </a:solidFill>
              <a:ln w="9525" algn="ctr">
                <a:solidFill>
                  <a:schemeClr val="bg2"/>
                </a:solidFill>
                <a:round/>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23" name="Rectangle 32"/>
              <p:cNvSpPr>
                <a:spLocks noChangeArrowheads="1"/>
              </p:cNvSpPr>
              <p:nvPr/>
            </p:nvSpPr>
            <p:spPr bwMode="auto">
              <a:xfrm>
                <a:off x="3363" y="2193"/>
                <a:ext cx="59" cy="31"/>
              </a:xfrm>
              <a:prstGeom prst="rect">
                <a:avLst/>
              </a:prstGeom>
              <a:solidFill>
                <a:srgbClr val="FFFF66"/>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24" name="Rectangle 33"/>
              <p:cNvSpPr>
                <a:spLocks noChangeArrowheads="1"/>
              </p:cNvSpPr>
              <p:nvPr/>
            </p:nvSpPr>
            <p:spPr bwMode="auto">
              <a:xfrm>
                <a:off x="3241" y="2173"/>
                <a:ext cx="58" cy="31"/>
              </a:xfrm>
              <a:prstGeom prst="rect">
                <a:avLst/>
              </a:prstGeom>
              <a:solidFill>
                <a:srgbClr val="FF00FF"/>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25" name="Rectangle 34"/>
              <p:cNvSpPr>
                <a:spLocks noChangeArrowheads="1"/>
              </p:cNvSpPr>
              <p:nvPr/>
            </p:nvSpPr>
            <p:spPr bwMode="auto">
              <a:xfrm>
                <a:off x="3460" y="2212"/>
                <a:ext cx="58" cy="31"/>
              </a:xfrm>
              <a:prstGeom prst="rect">
                <a:avLst/>
              </a:prstGeom>
              <a:solidFill>
                <a:srgbClr val="00FF00"/>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26" name="Rectangle 35"/>
              <p:cNvSpPr>
                <a:spLocks noChangeArrowheads="1"/>
              </p:cNvSpPr>
              <p:nvPr/>
            </p:nvSpPr>
            <p:spPr bwMode="auto">
              <a:xfrm>
                <a:off x="3736" y="2322"/>
                <a:ext cx="58" cy="31"/>
              </a:xfrm>
              <a:prstGeom prst="rect">
                <a:avLst/>
              </a:prstGeom>
              <a:solidFill>
                <a:srgbClr val="65DE58"/>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27" name="Rectangle 36"/>
              <p:cNvSpPr>
                <a:spLocks noChangeArrowheads="1"/>
              </p:cNvSpPr>
              <p:nvPr/>
            </p:nvSpPr>
            <p:spPr bwMode="auto">
              <a:xfrm>
                <a:off x="3652" y="2276"/>
                <a:ext cx="59" cy="31"/>
              </a:xfrm>
              <a:prstGeom prst="rect">
                <a:avLst/>
              </a:prstGeom>
              <a:solidFill>
                <a:srgbClr val="FFFF66"/>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28" name="Rectangle 37"/>
              <p:cNvSpPr>
                <a:spLocks noChangeArrowheads="1"/>
              </p:cNvSpPr>
              <p:nvPr/>
            </p:nvSpPr>
            <p:spPr bwMode="auto">
              <a:xfrm>
                <a:off x="2062" y="2841"/>
                <a:ext cx="58" cy="31"/>
              </a:xfrm>
              <a:prstGeom prst="rect">
                <a:avLst/>
              </a:prstGeom>
              <a:solidFill>
                <a:srgbClr val="FFFF66"/>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29" name="Rectangle 41"/>
              <p:cNvSpPr>
                <a:spLocks noChangeArrowheads="1"/>
              </p:cNvSpPr>
              <p:nvPr/>
            </p:nvSpPr>
            <p:spPr bwMode="auto">
              <a:xfrm>
                <a:off x="3345" y="2906"/>
                <a:ext cx="58" cy="31"/>
              </a:xfrm>
              <a:prstGeom prst="rect">
                <a:avLst/>
              </a:prstGeom>
              <a:solidFill>
                <a:srgbClr val="FFFF66"/>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0" name="Rectangle 42"/>
              <p:cNvSpPr>
                <a:spLocks noChangeArrowheads="1"/>
              </p:cNvSpPr>
              <p:nvPr/>
            </p:nvSpPr>
            <p:spPr bwMode="auto">
              <a:xfrm>
                <a:off x="3688" y="2797"/>
                <a:ext cx="58" cy="31"/>
              </a:xfrm>
              <a:prstGeom prst="rect">
                <a:avLst/>
              </a:prstGeom>
              <a:solidFill>
                <a:srgbClr val="FFFF66"/>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1" name="Rectangle 43"/>
              <p:cNvSpPr>
                <a:spLocks noChangeArrowheads="1"/>
              </p:cNvSpPr>
              <p:nvPr/>
            </p:nvSpPr>
            <p:spPr bwMode="auto">
              <a:xfrm>
                <a:off x="3232" y="2939"/>
                <a:ext cx="58" cy="31"/>
              </a:xfrm>
              <a:prstGeom prst="rect">
                <a:avLst/>
              </a:prstGeom>
              <a:solidFill>
                <a:srgbClr val="65DE58"/>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2" name="Rectangle 44"/>
              <p:cNvSpPr>
                <a:spLocks noChangeArrowheads="1"/>
              </p:cNvSpPr>
              <p:nvPr/>
            </p:nvSpPr>
            <p:spPr bwMode="auto">
              <a:xfrm>
                <a:off x="3583" y="2845"/>
                <a:ext cx="59" cy="31"/>
              </a:xfrm>
              <a:prstGeom prst="rect">
                <a:avLst/>
              </a:prstGeom>
              <a:solidFill>
                <a:srgbClr val="65DE58"/>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3" name="Rectangle 45"/>
              <p:cNvSpPr>
                <a:spLocks noChangeArrowheads="1"/>
              </p:cNvSpPr>
              <p:nvPr/>
            </p:nvSpPr>
            <p:spPr bwMode="auto">
              <a:xfrm>
                <a:off x="3464" y="2881"/>
                <a:ext cx="58" cy="31"/>
              </a:xfrm>
              <a:prstGeom prst="rect">
                <a:avLst/>
              </a:prstGeom>
              <a:solidFill>
                <a:srgbClr val="FF33CC"/>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4" name="Rectangle 46"/>
              <p:cNvSpPr>
                <a:spLocks noChangeArrowheads="1"/>
              </p:cNvSpPr>
              <p:nvPr/>
            </p:nvSpPr>
            <p:spPr bwMode="auto">
              <a:xfrm>
                <a:off x="3806" y="2732"/>
                <a:ext cx="59" cy="31"/>
              </a:xfrm>
              <a:prstGeom prst="rect">
                <a:avLst/>
              </a:prstGeom>
              <a:solidFill>
                <a:srgbClr val="FF33CC"/>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5" name="Rectangle 47"/>
              <p:cNvSpPr>
                <a:spLocks noChangeArrowheads="1"/>
              </p:cNvSpPr>
              <p:nvPr/>
            </p:nvSpPr>
            <p:spPr bwMode="auto">
              <a:xfrm>
                <a:off x="3554" y="2237"/>
                <a:ext cx="59" cy="31"/>
              </a:xfrm>
              <a:prstGeom prst="rect">
                <a:avLst/>
              </a:prstGeom>
              <a:solidFill>
                <a:srgbClr val="FF00FF"/>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6" name="Oval 49"/>
              <p:cNvSpPr>
                <a:spLocks noChangeArrowheads="1"/>
              </p:cNvSpPr>
              <p:nvPr/>
            </p:nvSpPr>
            <p:spPr bwMode="auto">
              <a:xfrm>
                <a:off x="2020" y="2294"/>
                <a:ext cx="1711" cy="567"/>
              </a:xfrm>
              <a:prstGeom prst="ellipse">
                <a:avLst/>
              </a:prstGeom>
              <a:solidFill>
                <a:schemeClr val="bg1"/>
              </a:solidFill>
              <a:ln w="38100" algn="ctr">
                <a:solidFill>
                  <a:srgbClr val="969696"/>
                </a:solidFill>
                <a:round/>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7" name="Text Box 54"/>
              <p:cNvSpPr txBox="1">
                <a:spLocks noChangeArrowheads="1"/>
              </p:cNvSpPr>
              <p:nvPr/>
            </p:nvSpPr>
            <p:spPr bwMode="auto">
              <a:xfrm>
                <a:off x="2529" y="2447"/>
                <a:ext cx="670" cy="200"/>
              </a:xfrm>
              <a:prstGeom prst="rect">
                <a:avLst/>
              </a:prstGeom>
              <a:noFill/>
              <a:ln w="9525">
                <a:noFill/>
                <a:miter lim="800000"/>
              </a:ln>
              <a:effectLst/>
            </p:spPr>
            <p:txBody>
              <a:bodyPr wrap="none">
                <a:noAutofit/>
              </a:bodyPr>
              <a:lstStyle/>
              <a:p>
                <a:pPr algn="ctr" fontAlgn="ctr">
                  <a:lnSpc>
                    <a:spcPct val="100000"/>
                  </a:lnSpc>
                  <a:spcAft>
                    <a:spcPct val="0"/>
                  </a:spcAft>
                  <a:buSzTx/>
                  <a:buFontTx/>
                  <a:buNone/>
                </a:pPr>
                <a:r>
                  <a:rPr lang="pt" dirty="0">
                    <a:latin typeface="Huawei Sans" panose="020C0503030203020204" pitchFamily="34" charset="0"/>
                  </a:rPr>
                  <a:t>Rede SDH</a:t>
                </a:r>
                <a:endParaRPr lang="en-US" dirty="0">
                  <a:latin typeface="Huawei Sans" panose="020C0503030203020204" pitchFamily="34" charset="0"/>
                </a:endParaRPr>
              </a:p>
            </p:txBody>
          </p:sp>
          <p:sp>
            <p:nvSpPr>
              <p:cNvPr id="38" name="Rectangle 55"/>
              <p:cNvSpPr>
                <a:spLocks noChangeArrowheads="1"/>
              </p:cNvSpPr>
              <p:nvPr/>
            </p:nvSpPr>
            <p:spPr bwMode="auto">
              <a:xfrm>
                <a:off x="3890" y="2476"/>
                <a:ext cx="58" cy="31"/>
              </a:xfrm>
              <a:prstGeom prst="rect">
                <a:avLst/>
              </a:prstGeom>
              <a:solidFill>
                <a:srgbClr val="65DE58"/>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39" name="Rectangle 56"/>
              <p:cNvSpPr>
                <a:spLocks noChangeArrowheads="1"/>
              </p:cNvSpPr>
              <p:nvPr/>
            </p:nvSpPr>
            <p:spPr bwMode="auto">
              <a:xfrm>
                <a:off x="3858" y="2422"/>
                <a:ext cx="58" cy="32"/>
              </a:xfrm>
              <a:prstGeom prst="rect">
                <a:avLst/>
              </a:prstGeom>
              <a:solidFill>
                <a:srgbClr val="FFFF66"/>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40" name="Rectangle 57"/>
              <p:cNvSpPr>
                <a:spLocks noChangeArrowheads="1"/>
              </p:cNvSpPr>
              <p:nvPr/>
            </p:nvSpPr>
            <p:spPr bwMode="auto">
              <a:xfrm>
                <a:off x="3794" y="2369"/>
                <a:ext cx="59" cy="31"/>
              </a:xfrm>
              <a:prstGeom prst="rect">
                <a:avLst/>
              </a:prstGeom>
              <a:solidFill>
                <a:srgbClr val="FF00FF"/>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41" name="Rectangle 58"/>
              <p:cNvSpPr>
                <a:spLocks noChangeArrowheads="1"/>
              </p:cNvSpPr>
              <p:nvPr/>
            </p:nvSpPr>
            <p:spPr bwMode="auto">
              <a:xfrm>
                <a:off x="1905" y="2765"/>
                <a:ext cx="59" cy="31"/>
              </a:xfrm>
              <a:prstGeom prst="rect">
                <a:avLst/>
              </a:prstGeom>
              <a:solidFill>
                <a:srgbClr val="65DE58"/>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42" name="Rectangle 59"/>
              <p:cNvSpPr>
                <a:spLocks noChangeArrowheads="1"/>
              </p:cNvSpPr>
              <p:nvPr/>
            </p:nvSpPr>
            <p:spPr bwMode="auto">
              <a:xfrm>
                <a:off x="2302" y="2905"/>
                <a:ext cx="58" cy="31"/>
              </a:xfrm>
              <a:prstGeom prst="rect">
                <a:avLst/>
              </a:prstGeom>
              <a:solidFill>
                <a:srgbClr val="FF33CC"/>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43" name="Rectangle 64"/>
              <p:cNvSpPr>
                <a:spLocks noChangeArrowheads="1"/>
              </p:cNvSpPr>
              <p:nvPr/>
            </p:nvSpPr>
            <p:spPr bwMode="auto">
              <a:xfrm>
                <a:off x="1805" y="2409"/>
                <a:ext cx="59" cy="31"/>
              </a:xfrm>
              <a:prstGeom prst="rect">
                <a:avLst/>
              </a:prstGeom>
              <a:solidFill>
                <a:srgbClr val="65DE58"/>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44" name="Rectangle 65"/>
              <p:cNvSpPr>
                <a:spLocks noChangeArrowheads="1"/>
              </p:cNvSpPr>
              <p:nvPr/>
            </p:nvSpPr>
            <p:spPr bwMode="auto">
              <a:xfrm>
                <a:off x="1961" y="2302"/>
                <a:ext cx="58" cy="31"/>
              </a:xfrm>
              <a:prstGeom prst="rect">
                <a:avLst/>
              </a:prstGeom>
              <a:solidFill>
                <a:srgbClr val="FFFF66"/>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sp>
            <p:nvSpPr>
              <p:cNvPr id="45" name="Rectangle 66"/>
              <p:cNvSpPr>
                <a:spLocks noChangeArrowheads="1"/>
              </p:cNvSpPr>
              <p:nvPr/>
            </p:nvSpPr>
            <p:spPr bwMode="auto">
              <a:xfrm>
                <a:off x="2183" y="2210"/>
                <a:ext cx="58" cy="31"/>
              </a:xfrm>
              <a:prstGeom prst="rect">
                <a:avLst/>
              </a:prstGeom>
              <a:solidFill>
                <a:srgbClr val="FF33CC"/>
              </a:solidFill>
              <a:ln w="9525">
                <a:solidFill>
                  <a:schemeClr val="tx1"/>
                </a:solidFill>
                <a:miter lim="800000"/>
              </a:ln>
              <a:effectLst/>
            </p:spPr>
            <p:txBody>
              <a:bodyPr wrap="none" anchor="ctr">
                <a:noAutofit/>
              </a:bodyPr>
              <a:lstStyle/>
              <a:p>
                <a:pPr fontAlgn="ctr"/>
                <a:endParaRPr lang="en-US" altLang="zh-CN" sz="1600" dirty="0">
                  <a:latin typeface="Huawei Sans" panose="020C0503030203020204" pitchFamily="34" charset="0"/>
                  <a:ea typeface="+mn-ea"/>
                </a:endParaRPr>
              </a:p>
            </p:txBody>
          </p:sp>
        </p:grpSp>
      </p:grpSp>
      <p:sp>
        <p:nvSpPr>
          <p:cNvPr id="66" name="Text Box 26"/>
          <p:cNvSpPr txBox="1">
            <a:spLocks noChangeArrowheads="1"/>
          </p:cNvSpPr>
          <p:nvPr/>
        </p:nvSpPr>
        <p:spPr bwMode="auto">
          <a:xfrm>
            <a:off x="3149981" y="4736108"/>
            <a:ext cx="1389756" cy="336550"/>
          </a:xfrm>
          <a:prstGeom prst="rect">
            <a:avLst/>
          </a:prstGeom>
          <a:noFill/>
          <a:ln w="9525" algn="ctr">
            <a:noFill/>
            <a:miter lim="800000"/>
          </a:ln>
          <a:effectLst/>
        </p:spPr>
        <p:txBody>
          <a:bodyPr>
            <a:noAutofit/>
          </a:bodyPr>
          <a:lstStyle/>
          <a:p>
            <a:pPr algn="ctr" defTabSz="784225" eaLnBrk="0" fontAlgn="ctr" hangingPunct="0">
              <a:lnSpc>
                <a:spcPct val="100000"/>
              </a:lnSpc>
              <a:spcBef>
                <a:spcPct val="50000"/>
              </a:spcBef>
              <a:spcAft>
                <a:spcPct val="0"/>
              </a:spcAft>
              <a:buSzTx/>
              <a:buFontTx/>
              <a:buNone/>
            </a:pPr>
            <a:r>
              <a:rPr lang="pt" sz="1400" b="0" dirty="0">
                <a:latin typeface="Huawei Sans" panose="020C0503030203020204" pitchFamily="34" charset="0"/>
              </a:rPr>
              <a:t>Multiplexação</a:t>
            </a:r>
            <a:endParaRPr lang="en-US" altLang="zh-CN" sz="1400" b="0" dirty="0">
              <a:latin typeface="Huawei Sans" panose="020C0503030203020204" pitchFamily="34" charset="0"/>
            </a:endParaRPr>
          </a:p>
        </p:txBody>
      </p:sp>
      <p:grpSp>
        <p:nvGrpSpPr>
          <p:cNvPr id="67" name="Group 4"/>
          <p:cNvGrpSpPr>
            <a:grpSpLocks noChangeAspect="1"/>
          </p:cNvGrpSpPr>
          <p:nvPr/>
        </p:nvGrpSpPr>
        <p:grpSpPr bwMode="auto">
          <a:xfrm>
            <a:off x="5594533" y="3106421"/>
            <a:ext cx="524327" cy="720000"/>
            <a:chOff x="2604" y="1781"/>
            <a:chExt cx="552" cy="758"/>
          </a:xfrm>
        </p:grpSpPr>
        <p:sp>
          <p:nvSpPr>
            <p:cNvPr id="68"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69"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0"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1"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2"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3"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4"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5"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6"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7"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8"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79"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0"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1"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2"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3"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4"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5"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6"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7"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8"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89"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0"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1"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2"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3"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4"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5"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6"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7"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8"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99"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0"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1"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2"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03" name="Group 4"/>
          <p:cNvGrpSpPr>
            <a:grpSpLocks noChangeAspect="1"/>
          </p:cNvGrpSpPr>
          <p:nvPr/>
        </p:nvGrpSpPr>
        <p:grpSpPr bwMode="auto">
          <a:xfrm>
            <a:off x="5576997" y="4755706"/>
            <a:ext cx="524328" cy="720000"/>
            <a:chOff x="2604" y="1781"/>
            <a:chExt cx="552" cy="758"/>
          </a:xfrm>
        </p:grpSpPr>
        <p:sp>
          <p:nvSpPr>
            <p:cNvPr id="104"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5"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6"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7"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8"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09"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0"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1"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2"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3"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4"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5"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6"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7"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8"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9"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0"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1"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2"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3"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4"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5"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6"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7"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8"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9"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0"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1"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2"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3"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4"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5"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6"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7"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8"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39" name="Group 4"/>
          <p:cNvGrpSpPr>
            <a:grpSpLocks noChangeAspect="1"/>
          </p:cNvGrpSpPr>
          <p:nvPr/>
        </p:nvGrpSpPr>
        <p:grpSpPr bwMode="auto">
          <a:xfrm>
            <a:off x="3581360" y="4014941"/>
            <a:ext cx="524328" cy="720000"/>
            <a:chOff x="2604" y="1781"/>
            <a:chExt cx="552" cy="758"/>
          </a:xfrm>
        </p:grpSpPr>
        <p:sp>
          <p:nvSpPr>
            <p:cNvPr id="140"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1"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2"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3"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4"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5"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6"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7"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8"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9"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0"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1"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2"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3"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4"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5"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6"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7"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8"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9"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0"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1"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2"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3"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4"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5"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6"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7"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8"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9"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0"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1"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2"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3"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4"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75" name="Group 4"/>
          <p:cNvGrpSpPr>
            <a:grpSpLocks noChangeAspect="1"/>
          </p:cNvGrpSpPr>
          <p:nvPr/>
        </p:nvGrpSpPr>
        <p:grpSpPr bwMode="auto">
          <a:xfrm>
            <a:off x="7797623" y="3992093"/>
            <a:ext cx="524328" cy="720000"/>
            <a:chOff x="2604" y="1781"/>
            <a:chExt cx="552" cy="758"/>
          </a:xfrm>
        </p:grpSpPr>
        <p:sp>
          <p:nvSpPr>
            <p:cNvPr id="176" name="AutoShape 3"/>
            <p:cNvSpPr>
              <a:spLocks noChangeAspect="1" noChangeArrowheads="1" noTextEdit="1"/>
            </p:cNvSpPr>
            <p:nvPr/>
          </p:nvSpPr>
          <p:spPr bwMode="auto">
            <a:xfrm>
              <a:off x="2604" y="1781"/>
              <a:ext cx="5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7" name="Freeform 5"/>
            <p:cNvSpPr>
              <a:spLocks/>
            </p:cNvSpPr>
            <p:nvPr/>
          </p:nvSpPr>
          <p:spPr bwMode="auto">
            <a:xfrm>
              <a:off x="2606" y="1781"/>
              <a:ext cx="550" cy="756"/>
            </a:xfrm>
            <a:custGeom>
              <a:avLst/>
              <a:gdLst>
                <a:gd name="T0" fmla="*/ 28 w 230"/>
                <a:gd name="T1" fmla="*/ 317 h 317"/>
                <a:gd name="T2" fmla="*/ 202 w 230"/>
                <a:gd name="T3" fmla="*/ 317 h 317"/>
                <a:gd name="T4" fmla="*/ 230 w 230"/>
                <a:gd name="T5" fmla="*/ 289 h 317"/>
                <a:gd name="T6" fmla="*/ 230 w 230"/>
                <a:gd name="T7" fmla="*/ 28 h 317"/>
                <a:gd name="T8" fmla="*/ 202 w 230"/>
                <a:gd name="T9" fmla="*/ 0 h 317"/>
                <a:gd name="T10" fmla="*/ 28 w 230"/>
                <a:gd name="T11" fmla="*/ 0 h 317"/>
                <a:gd name="T12" fmla="*/ 0 w 230"/>
                <a:gd name="T13" fmla="*/ 28 h 317"/>
                <a:gd name="T14" fmla="*/ 0 w 230"/>
                <a:gd name="T15" fmla="*/ 289 h 317"/>
                <a:gd name="T16" fmla="*/ 28 w 23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17">
                  <a:moveTo>
                    <a:pt x="28" y="317"/>
                  </a:moveTo>
                  <a:cubicBezTo>
                    <a:pt x="202" y="317"/>
                    <a:pt x="202" y="317"/>
                    <a:pt x="202" y="317"/>
                  </a:cubicBezTo>
                  <a:cubicBezTo>
                    <a:pt x="217" y="317"/>
                    <a:pt x="230" y="305"/>
                    <a:pt x="230" y="289"/>
                  </a:cubicBezTo>
                  <a:cubicBezTo>
                    <a:pt x="230" y="28"/>
                    <a:pt x="230" y="28"/>
                    <a:pt x="230" y="28"/>
                  </a:cubicBezTo>
                  <a:cubicBezTo>
                    <a:pt x="230" y="12"/>
                    <a:pt x="217" y="0"/>
                    <a:pt x="202" y="0"/>
                  </a:cubicBezTo>
                  <a:cubicBezTo>
                    <a:pt x="28" y="0"/>
                    <a:pt x="28" y="0"/>
                    <a:pt x="28" y="0"/>
                  </a:cubicBezTo>
                  <a:cubicBezTo>
                    <a:pt x="13" y="0"/>
                    <a:pt x="0" y="12"/>
                    <a:pt x="0" y="28"/>
                  </a:cubicBezTo>
                  <a:cubicBezTo>
                    <a:pt x="0" y="289"/>
                    <a:pt x="0" y="289"/>
                    <a:pt x="0" y="289"/>
                  </a:cubicBezTo>
                  <a:cubicBezTo>
                    <a:pt x="0" y="305"/>
                    <a:pt x="13" y="317"/>
                    <a:pt x="28" y="317"/>
                  </a:cubicBezTo>
                  <a:close/>
                </a:path>
              </a:pathLst>
            </a:custGeom>
            <a:solidFill>
              <a:srgbClr val="066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8" name="Rectangle 6"/>
            <p:cNvSpPr>
              <a:spLocks noChangeArrowheads="1"/>
            </p:cNvSpPr>
            <p:nvPr/>
          </p:nvSpPr>
          <p:spPr bwMode="auto">
            <a:xfrm>
              <a:off x="2965"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79" name="Rectangle 7"/>
            <p:cNvSpPr>
              <a:spLocks noChangeArrowheads="1"/>
            </p:cNvSpPr>
            <p:nvPr/>
          </p:nvSpPr>
          <p:spPr bwMode="auto">
            <a:xfrm>
              <a:off x="3003"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0" name="Rectangle 8"/>
            <p:cNvSpPr>
              <a:spLocks noChangeArrowheads="1"/>
            </p:cNvSpPr>
            <p:nvPr/>
          </p:nvSpPr>
          <p:spPr bwMode="auto">
            <a:xfrm>
              <a:off x="304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1" name="Rectangle 9"/>
            <p:cNvSpPr>
              <a:spLocks noChangeArrowheads="1"/>
            </p:cNvSpPr>
            <p:nvPr/>
          </p:nvSpPr>
          <p:spPr bwMode="auto">
            <a:xfrm>
              <a:off x="2642" y="2143"/>
              <a:ext cx="478" cy="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2" name="Rectangle 10"/>
            <p:cNvSpPr>
              <a:spLocks noChangeArrowheads="1"/>
            </p:cNvSpPr>
            <p:nvPr/>
          </p:nvSpPr>
          <p:spPr bwMode="auto">
            <a:xfrm>
              <a:off x="2692"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3" name="Rectangle 11"/>
            <p:cNvSpPr>
              <a:spLocks noChangeArrowheads="1"/>
            </p:cNvSpPr>
            <p:nvPr/>
          </p:nvSpPr>
          <p:spPr bwMode="auto">
            <a:xfrm>
              <a:off x="2731" y="2215"/>
              <a:ext cx="31"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4" name="Rectangle 12"/>
            <p:cNvSpPr>
              <a:spLocks noChangeArrowheads="1"/>
            </p:cNvSpPr>
            <p:nvPr/>
          </p:nvSpPr>
          <p:spPr bwMode="auto">
            <a:xfrm>
              <a:off x="2769" y="2215"/>
              <a:ext cx="3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5" name="Rectangle 13"/>
            <p:cNvSpPr>
              <a:spLocks noChangeArrowheads="1"/>
            </p:cNvSpPr>
            <p:nvPr/>
          </p:nvSpPr>
          <p:spPr bwMode="auto">
            <a:xfrm>
              <a:off x="2965" y="1876"/>
              <a:ext cx="28"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6" name="Rectangle 14"/>
            <p:cNvSpPr>
              <a:spLocks noChangeArrowheads="1"/>
            </p:cNvSpPr>
            <p:nvPr/>
          </p:nvSpPr>
          <p:spPr bwMode="auto">
            <a:xfrm>
              <a:off x="2924"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7" name="Rectangle 15"/>
            <p:cNvSpPr>
              <a:spLocks noChangeArrowheads="1"/>
            </p:cNvSpPr>
            <p:nvPr/>
          </p:nvSpPr>
          <p:spPr bwMode="auto">
            <a:xfrm>
              <a:off x="2884"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8" name="Rectangle 16"/>
            <p:cNvSpPr>
              <a:spLocks noChangeArrowheads="1"/>
            </p:cNvSpPr>
            <p:nvPr/>
          </p:nvSpPr>
          <p:spPr bwMode="auto">
            <a:xfrm>
              <a:off x="2845" y="1876"/>
              <a:ext cx="34"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89" name="Rectangle 17"/>
            <p:cNvSpPr>
              <a:spLocks noChangeArrowheads="1"/>
            </p:cNvSpPr>
            <p:nvPr/>
          </p:nvSpPr>
          <p:spPr bwMode="auto">
            <a:xfrm>
              <a:off x="2805" y="1876"/>
              <a:ext cx="33"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0" name="Rectangle 18"/>
            <p:cNvSpPr>
              <a:spLocks noChangeArrowheads="1"/>
            </p:cNvSpPr>
            <p:nvPr/>
          </p:nvSpPr>
          <p:spPr bwMode="auto">
            <a:xfrm>
              <a:off x="2774" y="1876"/>
              <a:ext cx="26" cy="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1" name="Rectangle 19"/>
            <p:cNvSpPr>
              <a:spLocks noChangeArrowheads="1"/>
            </p:cNvSpPr>
            <p:nvPr/>
          </p:nvSpPr>
          <p:spPr bwMode="auto">
            <a:xfrm>
              <a:off x="2774" y="2091"/>
              <a:ext cx="219"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2" name="Rectangle 20"/>
            <p:cNvSpPr>
              <a:spLocks noChangeArrowheads="1"/>
            </p:cNvSpPr>
            <p:nvPr/>
          </p:nvSpPr>
          <p:spPr bwMode="auto">
            <a:xfrm>
              <a:off x="3089"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3" name="Rectangle 21"/>
            <p:cNvSpPr>
              <a:spLocks noChangeArrowheads="1"/>
            </p:cNvSpPr>
            <p:nvPr/>
          </p:nvSpPr>
          <p:spPr bwMode="auto">
            <a:xfrm>
              <a:off x="3048" y="1864"/>
              <a:ext cx="34"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4" name="Rectangle 22"/>
            <p:cNvSpPr>
              <a:spLocks noChangeArrowheads="1"/>
            </p:cNvSpPr>
            <p:nvPr/>
          </p:nvSpPr>
          <p:spPr bwMode="auto">
            <a:xfrm>
              <a:off x="3017" y="1864"/>
              <a:ext cx="27"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5" name="Freeform 23"/>
            <p:cNvSpPr>
              <a:spLocks/>
            </p:cNvSpPr>
            <p:nvPr/>
          </p:nvSpPr>
          <p:spPr bwMode="auto">
            <a:xfrm>
              <a:off x="2774" y="1819"/>
              <a:ext cx="219" cy="31"/>
            </a:xfrm>
            <a:custGeom>
              <a:avLst/>
              <a:gdLst>
                <a:gd name="T0" fmla="*/ 92 w 92"/>
                <a:gd name="T1" fmla="*/ 11 h 13"/>
                <a:gd name="T2" fmla="*/ 91 w 92"/>
                <a:gd name="T3" fmla="*/ 13 h 13"/>
                <a:gd name="T4" fmla="*/ 0 w 92"/>
                <a:gd name="T5" fmla="*/ 13 h 13"/>
                <a:gd name="T6" fmla="*/ 0 w 92"/>
                <a:gd name="T7" fmla="*/ 0 h 13"/>
                <a:gd name="T8" fmla="*/ 92 w 92"/>
                <a:gd name="T9" fmla="*/ 0 h 13"/>
                <a:gd name="T10" fmla="*/ 92 w 92"/>
                <a:gd name="T11" fmla="*/ 11 h 13"/>
              </a:gdLst>
              <a:ahLst/>
              <a:cxnLst>
                <a:cxn ang="0">
                  <a:pos x="T0" y="T1"/>
                </a:cxn>
                <a:cxn ang="0">
                  <a:pos x="T2" y="T3"/>
                </a:cxn>
                <a:cxn ang="0">
                  <a:pos x="T4" y="T5"/>
                </a:cxn>
                <a:cxn ang="0">
                  <a:pos x="T6" y="T7"/>
                </a:cxn>
                <a:cxn ang="0">
                  <a:pos x="T8" y="T9"/>
                </a:cxn>
                <a:cxn ang="0">
                  <a:pos x="T10" y="T11"/>
                </a:cxn>
              </a:cxnLst>
              <a:rect l="0" t="0" r="r" b="b"/>
              <a:pathLst>
                <a:path w="92" h="13">
                  <a:moveTo>
                    <a:pt x="92" y="11"/>
                  </a:moveTo>
                  <a:cubicBezTo>
                    <a:pt x="91" y="12"/>
                    <a:pt x="91" y="12"/>
                    <a:pt x="91" y="13"/>
                  </a:cubicBezTo>
                  <a:cubicBezTo>
                    <a:pt x="0" y="13"/>
                    <a:pt x="0" y="13"/>
                    <a:pt x="0" y="13"/>
                  </a:cubicBezTo>
                  <a:cubicBezTo>
                    <a:pt x="0" y="0"/>
                    <a:pt x="0" y="0"/>
                    <a:pt x="0" y="0"/>
                  </a:cubicBezTo>
                  <a:cubicBezTo>
                    <a:pt x="92" y="0"/>
                    <a:pt x="92" y="0"/>
                    <a:pt x="92" y="0"/>
                  </a:cubicBezTo>
                  <a:lnTo>
                    <a:pt x="9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6" name="Rectangle 24"/>
            <p:cNvSpPr>
              <a:spLocks noChangeArrowheads="1"/>
            </p:cNvSpPr>
            <p:nvPr/>
          </p:nvSpPr>
          <p:spPr bwMode="auto">
            <a:xfrm>
              <a:off x="2716" y="1864"/>
              <a:ext cx="31"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7" name="Rectangle 25"/>
            <p:cNvSpPr>
              <a:spLocks noChangeArrowheads="1"/>
            </p:cNvSpPr>
            <p:nvPr/>
          </p:nvSpPr>
          <p:spPr bwMode="auto">
            <a:xfrm>
              <a:off x="2676" y="1864"/>
              <a:ext cx="3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8" name="Rectangle 26"/>
            <p:cNvSpPr>
              <a:spLocks noChangeArrowheads="1"/>
            </p:cNvSpPr>
            <p:nvPr/>
          </p:nvSpPr>
          <p:spPr bwMode="auto">
            <a:xfrm>
              <a:off x="2642" y="1864"/>
              <a:ext cx="2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99" name="Rectangle 27"/>
            <p:cNvSpPr>
              <a:spLocks noChangeArrowheads="1"/>
            </p:cNvSpPr>
            <p:nvPr/>
          </p:nvSpPr>
          <p:spPr bwMode="auto">
            <a:xfrm>
              <a:off x="2642" y="2215"/>
              <a:ext cx="4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0" name="Freeform 28"/>
            <p:cNvSpPr>
              <a:spLocks/>
            </p:cNvSpPr>
            <p:nvPr/>
          </p:nvSpPr>
          <p:spPr bwMode="auto">
            <a:xfrm>
              <a:off x="2807" y="2215"/>
              <a:ext cx="34" cy="198"/>
            </a:xfrm>
            <a:custGeom>
              <a:avLst/>
              <a:gdLst>
                <a:gd name="T0" fmla="*/ 0 w 14"/>
                <a:gd name="T1" fmla="*/ 82 h 83"/>
                <a:gd name="T2" fmla="*/ 0 w 14"/>
                <a:gd name="T3" fmla="*/ 0 h 83"/>
                <a:gd name="T4" fmla="*/ 14 w 14"/>
                <a:gd name="T5" fmla="*/ 0 h 83"/>
                <a:gd name="T6" fmla="*/ 14 w 14"/>
                <a:gd name="T7" fmla="*/ 83 h 83"/>
                <a:gd name="T8" fmla="*/ 11 w 14"/>
                <a:gd name="T9" fmla="*/ 82 h 83"/>
                <a:gd name="T10" fmla="*/ 0 w 14"/>
                <a:gd name="T11" fmla="*/ 82 h 83"/>
              </a:gdLst>
              <a:ahLst/>
              <a:cxnLst>
                <a:cxn ang="0">
                  <a:pos x="T0" y="T1"/>
                </a:cxn>
                <a:cxn ang="0">
                  <a:pos x="T2" y="T3"/>
                </a:cxn>
                <a:cxn ang="0">
                  <a:pos x="T4" y="T5"/>
                </a:cxn>
                <a:cxn ang="0">
                  <a:pos x="T6" y="T7"/>
                </a:cxn>
                <a:cxn ang="0">
                  <a:pos x="T8" y="T9"/>
                </a:cxn>
                <a:cxn ang="0">
                  <a:pos x="T10" y="T11"/>
                </a:cxn>
              </a:cxnLst>
              <a:rect l="0" t="0" r="r" b="b"/>
              <a:pathLst>
                <a:path w="14" h="83">
                  <a:moveTo>
                    <a:pt x="0" y="82"/>
                  </a:moveTo>
                  <a:cubicBezTo>
                    <a:pt x="0" y="0"/>
                    <a:pt x="0" y="0"/>
                    <a:pt x="0" y="0"/>
                  </a:cubicBezTo>
                  <a:cubicBezTo>
                    <a:pt x="14" y="0"/>
                    <a:pt x="14" y="0"/>
                    <a:pt x="14" y="0"/>
                  </a:cubicBezTo>
                  <a:cubicBezTo>
                    <a:pt x="14" y="83"/>
                    <a:pt x="14" y="83"/>
                    <a:pt x="14" y="83"/>
                  </a:cubicBezTo>
                  <a:cubicBezTo>
                    <a:pt x="13" y="82"/>
                    <a:pt x="12" y="82"/>
                    <a:pt x="11" y="82"/>
                  </a:cubicBez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1" name="Freeform 29"/>
            <p:cNvSpPr>
              <a:spLocks/>
            </p:cNvSpPr>
            <p:nvPr/>
          </p:nvSpPr>
          <p:spPr bwMode="auto">
            <a:xfrm>
              <a:off x="2845" y="2215"/>
              <a:ext cx="36" cy="226"/>
            </a:xfrm>
            <a:custGeom>
              <a:avLst/>
              <a:gdLst>
                <a:gd name="T0" fmla="*/ 0 w 15"/>
                <a:gd name="T1" fmla="*/ 86 h 95"/>
                <a:gd name="T2" fmla="*/ 0 w 15"/>
                <a:gd name="T3" fmla="*/ 0 h 95"/>
                <a:gd name="T4" fmla="*/ 15 w 15"/>
                <a:gd name="T5" fmla="*/ 0 h 95"/>
                <a:gd name="T6" fmla="*/ 15 w 15"/>
                <a:gd name="T7" fmla="*/ 95 h 95"/>
                <a:gd name="T8" fmla="*/ 1 w 15"/>
                <a:gd name="T9" fmla="*/ 95 h 95"/>
                <a:gd name="T10" fmla="*/ 1 w 15"/>
                <a:gd name="T11" fmla="*/ 87 h 95"/>
                <a:gd name="T12" fmla="*/ 0 w 15"/>
                <a:gd name="T13" fmla="*/ 86 h 95"/>
              </a:gdLst>
              <a:ahLst/>
              <a:cxnLst>
                <a:cxn ang="0">
                  <a:pos x="T0" y="T1"/>
                </a:cxn>
                <a:cxn ang="0">
                  <a:pos x="T2" y="T3"/>
                </a:cxn>
                <a:cxn ang="0">
                  <a:pos x="T4" y="T5"/>
                </a:cxn>
                <a:cxn ang="0">
                  <a:pos x="T6" y="T7"/>
                </a:cxn>
                <a:cxn ang="0">
                  <a:pos x="T8" y="T9"/>
                </a:cxn>
                <a:cxn ang="0">
                  <a:pos x="T10" y="T11"/>
                </a:cxn>
                <a:cxn ang="0">
                  <a:pos x="T12" y="T13"/>
                </a:cxn>
              </a:cxnLst>
              <a:rect l="0" t="0" r="r" b="b"/>
              <a:pathLst>
                <a:path w="15" h="95">
                  <a:moveTo>
                    <a:pt x="0" y="86"/>
                  </a:moveTo>
                  <a:cubicBezTo>
                    <a:pt x="0" y="0"/>
                    <a:pt x="0" y="0"/>
                    <a:pt x="0" y="0"/>
                  </a:cubicBezTo>
                  <a:cubicBezTo>
                    <a:pt x="15" y="0"/>
                    <a:pt x="15" y="0"/>
                    <a:pt x="15" y="0"/>
                  </a:cubicBezTo>
                  <a:cubicBezTo>
                    <a:pt x="15" y="95"/>
                    <a:pt x="15" y="95"/>
                    <a:pt x="15" y="95"/>
                  </a:cubicBezTo>
                  <a:cubicBezTo>
                    <a:pt x="1" y="95"/>
                    <a:pt x="1" y="95"/>
                    <a:pt x="1" y="95"/>
                  </a:cubicBezTo>
                  <a:cubicBezTo>
                    <a:pt x="1" y="87"/>
                    <a:pt x="1" y="87"/>
                    <a:pt x="1" y="87"/>
                  </a:cubicBezTo>
                  <a:cubicBezTo>
                    <a:pt x="1" y="87"/>
                    <a:pt x="1" y="86"/>
                    <a:pt x="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2" name="Freeform 30"/>
            <p:cNvSpPr>
              <a:spLocks/>
            </p:cNvSpPr>
            <p:nvPr/>
          </p:nvSpPr>
          <p:spPr bwMode="auto">
            <a:xfrm>
              <a:off x="2886" y="2215"/>
              <a:ext cx="33" cy="226"/>
            </a:xfrm>
            <a:custGeom>
              <a:avLst/>
              <a:gdLst>
                <a:gd name="T0" fmla="*/ 13 w 14"/>
                <a:gd name="T1" fmla="*/ 95 h 95"/>
                <a:gd name="T2" fmla="*/ 0 w 14"/>
                <a:gd name="T3" fmla="*/ 95 h 95"/>
                <a:gd name="T4" fmla="*/ 0 w 14"/>
                <a:gd name="T5" fmla="*/ 0 h 95"/>
                <a:gd name="T6" fmla="*/ 14 w 14"/>
                <a:gd name="T7" fmla="*/ 0 h 95"/>
                <a:gd name="T8" fmla="*/ 14 w 14"/>
                <a:gd name="T9" fmla="*/ 84 h 95"/>
                <a:gd name="T10" fmla="*/ 13 w 14"/>
                <a:gd name="T11" fmla="*/ 87 h 95"/>
                <a:gd name="T12" fmla="*/ 13 w 14"/>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 h="95">
                  <a:moveTo>
                    <a:pt x="13" y="95"/>
                  </a:moveTo>
                  <a:cubicBezTo>
                    <a:pt x="0" y="95"/>
                    <a:pt x="0" y="95"/>
                    <a:pt x="0" y="95"/>
                  </a:cubicBezTo>
                  <a:cubicBezTo>
                    <a:pt x="0" y="0"/>
                    <a:pt x="0" y="0"/>
                    <a:pt x="0" y="0"/>
                  </a:cubicBezTo>
                  <a:cubicBezTo>
                    <a:pt x="14" y="0"/>
                    <a:pt x="14" y="0"/>
                    <a:pt x="14" y="0"/>
                  </a:cubicBezTo>
                  <a:cubicBezTo>
                    <a:pt x="14" y="84"/>
                    <a:pt x="14" y="84"/>
                    <a:pt x="14" y="84"/>
                  </a:cubicBezTo>
                  <a:cubicBezTo>
                    <a:pt x="13" y="85"/>
                    <a:pt x="13" y="86"/>
                    <a:pt x="13" y="87"/>
                  </a:cubicBezTo>
                  <a:lnTo>
                    <a:pt x="13"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3" name="Freeform 31"/>
            <p:cNvSpPr>
              <a:spLocks/>
            </p:cNvSpPr>
            <p:nvPr/>
          </p:nvSpPr>
          <p:spPr bwMode="auto">
            <a:xfrm>
              <a:off x="2924" y="2215"/>
              <a:ext cx="34" cy="195"/>
            </a:xfrm>
            <a:custGeom>
              <a:avLst/>
              <a:gdLst>
                <a:gd name="T0" fmla="*/ 2 w 14"/>
                <a:gd name="T1" fmla="*/ 82 h 82"/>
                <a:gd name="T2" fmla="*/ 0 w 14"/>
                <a:gd name="T3" fmla="*/ 82 h 82"/>
                <a:gd name="T4" fmla="*/ 0 w 14"/>
                <a:gd name="T5" fmla="*/ 0 h 82"/>
                <a:gd name="T6" fmla="*/ 14 w 14"/>
                <a:gd name="T7" fmla="*/ 0 h 82"/>
                <a:gd name="T8" fmla="*/ 14 w 14"/>
                <a:gd name="T9" fmla="*/ 82 h 82"/>
                <a:gd name="T10" fmla="*/ 2 w 14"/>
                <a:gd name="T11" fmla="*/ 82 h 82"/>
              </a:gdLst>
              <a:ahLst/>
              <a:cxnLst>
                <a:cxn ang="0">
                  <a:pos x="T0" y="T1"/>
                </a:cxn>
                <a:cxn ang="0">
                  <a:pos x="T2" y="T3"/>
                </a:cxn>
                <a:cxn ang="0">
                  <a:pos x="T4" y="T5"/>
                </a:cxn>
                <a:cxn ang="0">
                  <a:pos x="T6" y="T7"/>
                </a:cxn>
                <a:cxn ang="0">
                  <a:pos x="T8" y="T9"/>
                </a:cxn>
                <a:cxn ang="0">
                  <a:pos x="T10" y="T11"/>
                </a:cxn>
              </a:cxnLst>
              <a:rect l="0" t="0" r="r" b="b"/>
              <a:pathLst>
                <a:path w="14" h="82">
                  <a:moveTo>
                    <a:pt x="2" y="82"/>
                  </a:moveTo>
                  <a:cubicBezTo>
                    <a:pt x="1" y="82"/>
                    <a:pt x="1" y="82"/>
                    <a:pt x="0" y="82"/>
                  </a:cubicBezTo>
                  <a:cubicBezTo>
                    <a:pt x="0" y="0"/>
                    <a:pt x="0" y="0"/>
                    <a:pt x="0" y="0"/>
                  </a:cubicBezTo>
                  <a:cubicBezTo>
                    <a:pt x="14" y="0"/>
                    <a:pt x="14" y="0"/>
                    <a:pt x="14" y="0"/>
                  </a:cubicBezTo>
                  <a:cubicBezTo>
                    <a:pt x="14" y="82"/>
                    <a:pt x="14" y="82"/>
                    <a:pt x="14" y="82"/>
                  </a:cubicBezTo>
                  <a:lnTo>
                    <a:pt x="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4" name="Rectangle 32"/>
            <p:cNvSpPr>
              <a:spLocks noChangeArrowheads="1"/>
            </p:cNvSpPr>
            <p:nvPr/>
          </p:nvSpPr>
          <p:spPr bwMode="auto">
            <a:xfrm>
              <a:off x="3080" y="2215"/>
              <a:ext cx="4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5" name="Rectangle 33"/>
            <p:cNvSpPr>
              <a:spLocks noChangeArrowheads="1"/>
            </p:cNvSpPr>
            <p:nvPr/>
          </p:nvSpPr>
          <p:spPr bwMode="auto">
            <a:xfrm>
              <a:off x="3017" y="1819"/>
              <a:ext cx="103"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6" name="Rectangle 34"/>
            <p:cNvSpPr>
              <a:spLocks noChangeArrowheads="1"/>
            </p:cNvSpPr>
            <p:nvPr/>
          </p:nvSpPr>
          <p:spPr bwMode="auto">
            <a:xfrm>
              <a:off x="2642" y="1819"/>
              <a:ext cx="105"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7" name="Rectangle 35"/>
            <p:cNvSpPr>
              <a:spLocks noChangeArrowheads="1"/>
            </p:cNvSpPr>
            <p:nvPr/>
          </p:nvSpPr>
          <p:spPr bwMode="auto">
            <a:xfrm>
              <a:off x="2735" y="2153"/>
              <a:ext cx="51"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8" name="Rectangle 36"/>
            <p:cNvSpPr>
              <a:spLocks noChangeArrowheads="1"/>
            </p:cNvSpPr>
            <p:nvPr/>
          </p:nvSpPr>
          <p:spPr bwMode="auto">
            <a:xfrm>
              <a:off x="2893"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09" name="Rectangle 37"/>
            <p:cNvSpPr>
              <a:spLocks noChangeArrowheads="1"/>
            </p:cNvSpPr>
            <p:nvPr/>
          </p:nvSpPr>
          <p:spPr bwMode="auto">
            <a:xfrm>
              <a:off x="3051" y="2153"/>
              <a:ext cx="50"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10" name="Freeform 38"/>
            <p:cNvSpPr>
              <a:spLocks/>
            </p:cNvSpPr>
            <p:nvPr/>
          </p:nvSpPr>
          <p:spPr bwMode="auto">
            <a:xfrm>
              <a:off x="2640" y="2437"/>
              <a:ext cx="485" cy="64"/>
            </a:xfrm>
            <a:custGeom>
              <a:avLst/>
              <a:gdLst>
                <a:gd name="T0" fmla="*/ 203 w 203"/>
                <a:gd name="T1" fmla="*/ 27 h 27"/>
                <a:gd name="T2" fmla="*/ 0 w 203"/>
                <a:gd name="T3" fmla="*/ 27 h 27"/>
                <a:gd name="T4" fmla="*/ 0 w 203"/>
                <a:gd name="T5" fmla="*/ 0 h 27"/>
                <a:gd name="T6" fmla="*/ 76 w 203"/>
                <a:gd name="T7" fmla="*/ 0 h 27"/>
                <a:gd name="T8" fmla="*/ 76 w 203"/>
                <a:gd name="T9" fmla="*/ 9 h 27"/>
                <a:gd name="T10" fmla="*/ 81 w 203"/>
                <a:gd name="T11" fmla="*/ 13 h 27"/>
                <a:gd name="T12" fmla="*/ 121 w 203"/>
                <a:gd name="T13" fmla="*/ 13 h 27"/>
                <a:gd name="T14" fmla="*/ 126 w 203"/>
                <a:gd name="T15" fmla="*/ 9 h 27"/>
                <a:gd name="T16" fmla="*/ 126 w 203"/>
                <a:gd name="T17" fmla="*/ 0 h 27"/>
                <a:gd name="T18" fmla="*/ 203 w 203"/>
                <a:gd name="T19" fmla="*/ 0 h 27"/>
                <a:gd name="T20" fmla="*/ 203 w 203"/>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7">
                  <a:moveTo>
                    <a:pt x="203" y="27"/>
                  </a:moveTo>
                  <a:cubicBezTo>
                    <a:pt x="0" y="27"/>
                    <a:pt x="0" y="27"/>
                    <a:pt x="0" y="27"/>
                  </a:cubicBezTo>
                  <a:cubicBezTo>
                    <a:pt x="0" y="0"/>
                    <a:pt x="0" y="0"/>
                    <a:pt x="0" y="0"/>
                  </a:cubicBezTo>
                  <a:cubicBezTo>
                    <a:pt x="76" y="0"/>
                    <a:pt x="76" y="0"/>
                    <a:pt x="76" y="0"/>
                  </a:cubicBezTo>
                  <a:cubicBezTo>
                    <a:pt x="76" y="9"/>
                    <a:pt x="76" y="9"/>
                    <a:pt x="76" y="9"/>
                  </a:cubicBezTo>
                  <a:cubicBezTo>
                    <a:pt x="76" y="11"/>
                    <a:pt x="78" y="13"/>
                    <a:pt x="81" y="13"/>
                  </a:cubicBezTo>
                  <a:cubicBezTo>
                    <a:pt x="121" y="13"/>
                    <a:pt x="121" y="13"/>
                    <a:pt x="121" y="13"/>
                  </a:cubicBezTo>
                  <a:cubicBezTo>
                    <a:pt x="124" y="13"/>
                    <a:pt x="126" y="11"/>
                    <a:pt x="126" y="9"/>
                  </a:cubicBezTo>
                  <a:cubicBezTo>
                    <a:pt x="126" y="0"/>
                    <a:pt x="126" y="0"/>
                    <a:pt x="126" y="0"/>
                  </a:cubicBezTo>
                  <a:cubicBezTo>
                    <a:pt x="203" y="0"/>
                    <a:pt x="203" y="0"/>
                    <a:pt x="203" y="0"/>
                  </a:cubicBezTo>
                  <a:lnTo>
                    <a:pt x="20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Tree>
    <p:extLst>
      <p:ext uri="{BB962C8B-B14F-4D97-AF65-F5344CB8AC3E}">
        <p14:creationId xmlns:p14="http://schemas.microsoft.com/office/powerpoint/2010/main" val="324208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noAutofit/>
          </a:bodyPr>
          <a:lstStyle/>
          <a:p>
            <a:pPr fontAlgn="ctr"/>
            <a:r>
              <a:rPr lang="pt" dirty="0">
                <a:latin typeface="Huawei Sans" panose="020C0503030203020204" pitchFamily="34" charset="0"/>
              </a:rPr>
              <a:t>Características do SDH</a:t>
            </a:r>
            <a:endParaRPr lang="en-US" dirty="0">
              <a:latin typeface="Huawei Sans" panose="020C0503030203020204" pitchFamily="34" charset="0"/>
            </a:endParaRPr>
          </a:p>
        </p:txBody>
      </p:sp>
      <p:sp>
        <p:nvSpPr>
          <p:cNvPr id="4" name="Freeform 35"/>
          <p:cNvSpPr/>
          <p:nvPr/>
        </p:nvSpPr>
        <p:spPr bwMode="gray">
          <a:xfrm flipH="1">
            <a:off x="4260775" y="2250074"/>
            <a:ext cx="1683189" cy="1398776"/>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00B0F0"/>
          </a:solidFill>
          <a:ln w="9525">
            <a:solidFill>
              <a:srgbClr val="FFFFFF"/>
            </a:solidFill>
            <a:miter lim="800000"/>
          </a:ln>
        </p:spPr>
        <p:txBody>
          <a:bodyPr lIns="106985" tIns="53492" rIns="106985" bIns="53492">
            <a:noAutofit/>
          </a:bodyPr>
          <a:lstStyle/>
          <a:p>
            <a:pPr fontAlgn="ctr"/>
            <a:endParaRPr lang="en-US" sz="1800" b="1" dirty="0">
              <a:latin typeface="Huawei Sans" panose="020C0503030203020204" pitchFamily="34" charset="0"/>
              <a:ea typeface="+mn-ea"/>
            </a:endParaRPr>
          </a:p>
        </p:txBody>
      </p:sp>
      <p:sp>
        <p:nvSpPr>
          <p:cNvPr id="6" name="Freeform 36"/>
          <p:cNvSpPr/>
          <p:nvPr/>
        </p:nvSpPr>
        <p:spPr bwMode="gray">
          <a:xfrm rot="16200000" flipH="1">
            <a:off x="4441896" y="3651882"/>
            <a:ext cx="1323070" cy="168530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00B0F0"/>
          </a:solidFill>
          <a:ln w="9525">
            <a:solidFill>
              <a:srgbClr val="FFFFFF"/>
            </a:solidFill>
            <a:miter lim="800000"/>
          </a:ln>
        </p:spPr>
        <p:txBody>
          <a:bodyPr lIns="106985" tIns="53492" rIns="106985" bIns="53492">
            <a:noAutofit/>
          </a:bodyPr>
          <a:lstStyle/>
          <a:p>
            <a:pPr fontAlgn="ctr"/>
            <a:endParaRPr lang="en-US" sz="1800" b="1" dirty="0">
              <a:latin typeface="Huawei Sans" panose="020C0503030203020204" pitchFamily="34" charset="0"/>
              <a:ea typeface="+mn-ea"/>
            </a:endParaRPr>
          </a:p>
        </p:txBody>
      </p:sp>
      <p:sp>
        <p:nvSpPr>
          <p:cNvPr id="7" name="Freeform 37"/>
          <p:cNvSpPr/>
          <p:nvPr/>
        </p:nvSpPr>
        <p:spPr bwMode="gray">
          <a:xfrm rot="10800000" flipH="1">
            <a:off x="6225555" y="3821887"/>
            <a:ext cx="1790336" cy="1304021"/>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00B0F0"/>
          </a:solidFill>
          <a:ln w="9525">
            <a:solidFill>
              <a:srgbClr val="FFFFFF"/>
            </a:solidFill>
            <a:miter lim="800000"/>
          </a:ln>
        </p:spPr>
        <p:txBody>
          <a:bodyPr lIns="106985" tIns="53492" rIns="106985" bIns="53492">
            <a:noAutofit/>
          </a:bodyPr>
          <a:lstStyle/>
          <a:p>
            <a:pPr fontAlgn="ctr"/>
            <a:endParaRPr lang="en-US" sz="1800" b="1" dirty="0">
              <a:latin typeface="Huawei Sans" panose="020C0503030203020204" pitchFamily="34" charset="0"/>
              <a:ea typeface="+mn-ea"/>
            </a:endParaRPr>
          </a:p>
        </p:txBody>
      </p:sp>
      <p:sp>
        <p:nvSpPr>
          <p:cNvPr id="8" name="Freeform 38"/>
          <p:cNvSpPr/>
          <p:nvPr/>
        </p:nvSpPr>
        <p:spPr bwMode="gray">
          <a:xfrm rot="5400000" flipH="1">
            <a:off x="6417365" y="2064613"/>
            <a:ext cx="1413065" cy="1783984"/>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00B0F0"/>
          </a:solidFill>
          <a:ln w="9525">
            <a:solidFill>
              <a:srgbClr val="FFFFFF"/>
            </a:solidFill>
            <a:miter lim="800000"/>
          </a:ln>
        </p:spPr>
        <p:txBody>
          <a:bodyPr lIns="106985" tIns="53492" rIns="106985" bIns="53492">
            <a:noAutofit/>
          </a:bodyPr>
          <a:lstStyle/>
          <a:p>
            <a:pPr fontAlgn="ctr"/>
            <a:endParaRPr lang="en-US" sz="1800" b="1" dirty="0">
              <a:latin typeface="Huawei Sans" panose="020C0503030203020204" pitchFamily="34" charset="0"/>
              <a:ea typeface="+mn-ea"/>
            </a:endParaRPr>
          </a:p>
        </p:txBody>
      </p:sp>
      <p:grpSp>
        <p:nvGrpSpPr>
          <p:cNvPr id="9" name="Group 16"/>
          <p:cNvGrpSpPr/>
          <p:nvPr/>
        </p:nvGrpSpPr>
        <p:grpSpPr bwMode="auto">
          <a:xfrm flipH="1">
            <a:off x="4375105" y="2751915"/>
            <a:ext cx="3728421" cy="1797051"/>
            <a:chOff x="1734" y="1900"/>
            <a:chExt cx="1761" cy="1132"/>
          </a:xfrm>
        </p:grpSpPr>
        <p:sp>
          <p:nvSpPr>
            <p:cNvPr id="10" name="Text Box 19"/>
            <p:cNvSpPr txBox="1">
              <a:spLocks noChangeArrowheads="1"/>
            </p:cNvSpPr>
            <p:nvPr/>
          </p:nvSpPr>
          <p:spPr bwMode="gray">
            <a:xfrm>
              <a:off x="1734" y="2855"/>
              <a:ext cx="8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algn="ctr" fontAlgn="ctr">
                <a:spcAft>
                  <a:spcPct val="40000"/>
                </a:spcAft>
              </a:pPr>
              <a:r>
                <a:rPr lang="pt" sz="1600" dirty="0">
                  <a:solidFill>
                    <a:schemeClr val="bg1"/>
                  </a:solidFill>
                  <a:latin typeface="Huawei Sans" panose="020C0503030203020204" pitchFamily="34" charset="0"/>
                </a:rPr>
                <a:t>Compatibilidade</a:t>
              </a:r>
              <a:endParaRPr lang="en-US" altLang="zh-TW" sz="1600" noProof="1">
                <a:solidFill>
                  <a:schemeClr val="bg1"/>
                </a:solidFill>
                <a:latin typeface="Huawei Sans" panose="020C0503030203020204" pitchFamily="34" charset="0"/>
                <a:cs typeface="Arial" panose="020B0604020202020204" pitchFamily="34" charset="0"/>
              </a:endParaRPr>
            </a:p>
          </p:txBody>
        </p:sp>
        <p:sp>
          <p:nvSpPr>
            <p:cNvPr id="11" name="Text Box 19"/>
            <p:cNvSpPr txBox="1">
              <a:spLocks noChangeArrowheads="1"/>
            </p:cNvSpPr>
            <p:nvPr/>
          </p:nvSpPr>
          <p:spPr bwMode="gray">
            <a:xfrm>
              <a:off x="2754" y="2877"/>
              <a:ext cx="74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algn="ctr" fontAlgn="ctr">
                <a:spcAft>
                  <a:spcPct val="40000"/>
                </a:spcAft>
              </a:pPr>
              <a:r>
                <a:rPr lang="pt" sz="1600" dirty="0">
                  <a:solidFill>
                    <a:schemeClr val="bg1"/>
                  </a:solidFill>
                  <a:latin typeface="Huawei Sans" panose="020C0503030203020204" pitchFamily="34" charset="0"/>
                </a:rPr>
                <a:t>Funções OAM</a:t>
              </a:r>
              <a:endParaRPr lang="en-US" altLang="zh-TW" sz="1600" noProof="1">
                <a:solidFill>
                  <a:schemeClr val="bg1"/>
                </a:solidFill>
                <a:latin typeface="Huawei Sans" panose="020C0503030203020204" pitchFamily="34" charset="0"/>
                <a:cs typeface="Arial" panose="020B0604020202020204" pitchFamily="34" charset="0"/>
              </a:endParaRPr>
            </a:p>
          </p:txBody>
        </p:sp>
        <p:sp>
          <p:nvSpPr>
            <p:cNvPr id="12" name="Text Box 19"/>
            <p:cNvSpPr txBox="1">
              <a:spLocks noChangeArrowheads="1"/>
            </p:cNvSpPr>
            <p:nvPr/>
          </p:nvSpPr>
          <p:spPr bwMode="gray">
            <a:xfrm>
              <a:off x="1842" y="1900"/>
              <a:ext cx="74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algn="ctr" fontAlgn="ctr">
                <a:spcAft>
                  <a:spcPct val="40000"/>
                </a:spcAft>
              </a:pPr>
              <a:r>
                <a:rPr lang="pt" sz="1600" dirty="0">
                  <a:solidFill>
                    <a:schemeClr val="bg1"/>
                  </a:solidFill>
                  <a:latin typeface="Huawei Sans" panose="020C0503030203020204" pitchFamily="34" charset="0"/>
                </a:rPr>
                <a:t>Modo multiplexação</a:t>
              </a:r>
              <a:endParaRPr lang="en-US" altLang="zh-TW" sz="1600" b="1" noProof="1">
                <a:solidFill>
                  <a:schemeClr val="bg1"/>
                </a:solidFill>
                <a:latin typeface="Huawei Sans" panose="020C0503030203020204" pitchFamily="34" charset="0"/>
                <a:cs typeface="Arial" panose="020B0604020202020204" pitchFamily="34" charset="0"/>
              </a:endParaRPr>
            </a:p>
          </p:txBody>
        </p:sp>
        <p:sp>
          <p:nvSpPr>
            <p:cNvPr id="13" name="Text Box 19"/>
            <p:cNvSpPr txBox="1">
              <a:spLocks noChangeArrowheads="1"/>
            </p:cNvSpPr>
            <p:nvPr/>
          </p:nvSpPr>
          <p:spPr bwMode="gray">
            <a:xfrm>
              <a:off x="2658" y="1939"/>
              <a:ext cx="77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fontAlgn="ctr"/>
              <a:r>
                <a:rPr lang="pt" sz="1600" dirty="0">
                  <a:solidFill>
                    <a:schemeClr val="bg1"/>
                  </a:solidFill>
                  <a:latin typeface="Huawei Sans" panose="020C0503030203020204" pitchFamily="34" charset="0"/>
                </a:rPr>
                <a:t>Interfaces</a:t>
              </a:r>
              <a:endParaRPr lang="en-US" sz="1600" dirty="0">
                <a:solidFill>
                  <a:schemeClr val="bg1"/>
                </a:solidFill>
                <a:latin typeface="Huawei Sans" panose="020C0503030203020204" pitchFamily="34" charset="0"/>
              </a:endParaRPr>
            </a:p>
          </p:txBody>
        </p:sp>
      </p:grpSp>
      <p:sp>
        <p:nvSpPr>
          <p:cNvPr id="14" name="Text Box 13"/>
          <p:cNvSpPr txBox="1">
            <a:spLocks noChangeArrowheads="1"/>
          </p:cNvSpPr>
          <p:nvPr/>
        </p:nvSpPr>
        <p:spPr bwMode="gray">
          <a:xfrm>
            <a:off x="8323169" y="4364721"/>
            <a:ext cx="2765134" cy="125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marL="173038" indent="-173038" fontAlgn="ctr">
              <a:spcAft>
                <a:spcPct val="40000"/>
              </a:spcAft>
              <a:buFont typeface="Wingdings" panose="05000000000000000000" pitchFamily="2" charset="2"/>
              <a:buChar char="u"/>
            </a:pPr>
            <a:r>
              <a:rPr lang="pt" sz="1400" dirty="0">
                <a:latin typeface="Huawei Sans" panose="020C0503030203020204" pitchFamily="34" charset="0"/>
              </a:rPr>
              <a:t>Se os dispositivos de um sistema antigo podem </a:t>
            </a:r>
            <a:r>
              <a:rPr lang="pt" sz="1400">
                <a:latin typeface="Huawei Sans" panose="020C0503030203020204" pitchFamily="34" charset="0"/>
              </a:rPr>
              <a:t>ser reutilizados.</a:t>
            </a:r>
            <a:endParaRPr lang="en-US" sz="1400" dirty="0">
              <a:latin typeface="Huawei Sans" panose="020C0503030203020204" pitchFamily="34" charset="0"/>
            </a:endParaRPr>
          </a:p>
          <a:p>
            <a:pPr marL="173038" indent="-173038" fontAlgn="ctr">
              <a:spcAft>
                <a:spcPct val="40000"/>
              </a:spcAft>
              <a:buFont typeface="Wingdings" panose="05000000000000000000" pitchFamily="2" charset="2"/>
              <a:buChar char="u"/>
            </a:pPr>
            <a:r>
              <a:rPr lang="pt" sz="1400" dirty="0">
                <a:latin typeface="Huawei Sans" panose="020C0503030203020204" pitchFamily="34" charset="0"/>
              </a:rPr>
              <a:t>Se os dispositivos podem ser conectados a um </a:t>
            </a:r>
            <a:r>
              <a:rPr lang="pt" sz="1400">
                <a:latin typeface="Huawei Sans" panose="020C0503030203020204" pitchFamily="34" charset="0"/>
              </a:rPr>
              <a:t>novo sistema.</a:t>
            </a:r>
            <a:endParaRPr lang="en-US" altLang="zh-CN" sz="1400" dirty="0">
              <a:latin typeface="Huawei Sans" panose="020C0503030203020204" pitchFamily="34" charset="0"/>
            </a:endParaRPr>
          </a:p>
        </p:txBody>
      </p:sp>
      <p:sp>
        <p:nvSpPr>
          <p:cNvPr id="15" name="Text Box 13"/>
          <p:cNvSpPr txBox="1">
            <a:spLocks noChangeArrowheads="1"/>
          </p:cNvSpPr>
          <p:nvPr/>
        </p:nvSpPr>
        <p:spPr bwMode="gray">
          <a:xfrm>
            <a:off x="1376412" y="1964291"/>
            <a:ext cx="2984701" cy="9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marL="173038" indent="-173038" fontAlgn="ctr">
              <a:spcAft>
                <a:spcPct val="40000"/>
              </a:spcAft>
              <a:buFont typeface="Wingdings" panose="05000000000000000000" pitchFamily="2" charset="2"/>
              <a:buChar char="u"/>
            </a:pPr>
            <a:r>
              <a:rPr lang="pt" sz="1400" dirty="0">
                <a:latin typeface="Huawei Sans" panose="020C0503030203020204" pitchFamily="34" charset="0"/>
              </a:rPr>
              <a:t>A taxa STM-N é N vezes a taxa STM-1 (N = 4n: 1, 4, 16, 64 ou 256).</a:t>
            </a:r>
            <a:endParaRPr lang="en-US" altLang="zh-CN" sz="1400" dirty="0">
              <a:latin typeface="Huawei Sans" panose="020C0503030203020204" pitchFamily="34" charset="0"/>
            </a:endParaRPr>
          </a:p>
          <a:p>
            <a:pPr marL="173038" indent="-173038" fontAlgn="ctr">
              <a:spcAft>
                <a:spcPct val="40000"/>
              </a:spcAft>
              <a:buFont typeface="Wingdings" panose="05000000000000000000" pitchFamily="2" charset="2"/>
              <a:buChar char="u"/>
            </a:pPr>
            <a:r>
              <a:rPr lang="pt" sz="1400" dirty="0">
                <a:latin typeface="Huawei Sans" panose="020C0503030203020204" pitchFamily="34" charset="0"/>
              </a:rPr>
              <a:t>As interfaces ópticas usam o código NRZ embaralhado.</a:t>
            </a:r>
            <a:endParaRPr lang="en-US" altLang="zh-CN" sz="1400" dirty="0">
              <a:latin typeface="Huawei Sans" panose="020C0503030203020204" pitchFamily="34" charset="0"/>
            </a:endParaRPr>
          </a:p>
        </p:txBody>
      </p:sp>
      <p:sp>
        <p:nvSpPr>
          <p:cNvPr id="18" name="Text Box 13"/>
          <p:cNvSpPr txBox="1">
            <a:spLocks noChangeArrowheads="1"/>
          </p:cNvSpPr>
          <p:nvPr/>
        </p:nvSpPr>
        <p:spPr bwMode="gray">
          <a:xfrm>
            <a:off x="1376413" y="4422102"/>
            <a:ext cx="2808462" cy="148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marL="173038" indent="-173038" fontAlgn="ctr">
              <a:spcAft>
                <a:spcPct val="40000"/>
              </a:spcAft>
              <a:buFont typeface="Wingdings" panose="05000000000000000000" pitchFamily="2" charset="2"/>
              <a:buChar char="u"/>
            </a:pPr>
            <a:r>
              <a:rPr lang="pt" sz="1400" dirty="0">
                <a:latin typeface="Huawei Sans" panose="020C0503030203020204" pitchFamily="34" charset="0"/>
              </a:rPr>
              <a:t>Muitas despesas gerais são usadas para OAM.</a:t>
            </a:r>
          </a:p>
          <a:p>
            <a:pPr marL="173038" indent="-173038" fontAlgn="ctr">
              <a:spcAft>
                <a:spcPct val="40000"/>
              </a:spcAft>
              <a:buFont typeface="Wingdings" panose="05000000000000000000" pitchFamily="2" charset="2"/>
              <a:buChar char="u"/>
            </a:pPr>
            <a:r>
              <a:rPr lang="pt" sz="1400" dirty="0">
                <a:latin typeface="Huawei Sans" panose="020C0503030203020204" pitchFamily="34" charset="0"/>
              </a:rPr>
              <a:t>As funções OAM são poderosas. Esta é a razão pela qual códigos redundantes não precisam ser adicionados aos códigos de linha.</a:t>
            </a:r>
            <a:endParaRPr lang="en-US" altLang="zh-CN" sz="1400" dirty="0">
              <a:latin typeface="Huawei Sans" panose="020C0503030203020204" pitchFamily="34" charset="0"/>
            </a:endParaRPr>
          </a:p>
        </p:txBody>
      </p:sp>
      <p:sp>
        <p:nvSpPr>
          <p:cNvPr id="19" name="Text Box 13"/>
          <p:cNvSpPr txBox="1">
            <a:spLocks noChangeArrowheads="1"/>
          </p:cNvSpPr>
          <p:nvPr/>
        </p:nvSpPr>
        <p:spPr bwMode="gray">
          <a:xfrm>
            <a:off x="8280046" y="1890490"/>
            <a:ext cx="2692754"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marL="173038" indent="-173038" fontAlgn="ctr">
              <a:spcAft>
                <a:spcPct val="40000"/>
              </a:spcAft>
              <a:buFont typeface="Wingdings" panose="05000000000000000000" pitchFamily="2" charset="2"/>
              <a:buChar char="u"/>
            </a:pPr>
            <a:r>
              <a:rPr lang="pt" sz="1400" dirty="0">
                <a:solidFill>
                  <a:srgbClr val="000000"/>
                </a:solidFill>
                <a:latin typeface="Huawei Sans" panose="020C0503030203020204" pitchFamily="34" charset="0"/>
              </a:rPr>
              <a:t>A multiplexação síncrona intercalada por bytes é implementada.</a:t>
            </a:r>
            <a:endParaRPr kumimoji="1" lang="en-US" altLang="zh-CN" sz="1400" dirty="0">
              <a:solidFill>
                <a:srgbClr val="000000"/>
              </a:solidFill>
              <a:latin typeface="Huawei Sans" panose="020C0503030203020204" pitchFamily="34" charset="0"/>
            </a:endParaRPr>
          </a:p>
          <a:p>
            <a:pPr marL="173038" indent="-173038" fontAlgn="ctr">
              <a:spcAft>
                <a:spcPct val="40000"/>
              </a:spcAft>
              <a:buFont typeface="Wingdings" panose="05000000000000000000" pitchFamily="2" charset="2"/>
              <a:buChar char="u"/>
            </a:pPr>
            <a:r>
              <a:rPr lang="pt" sz="1400" dirty="0">
                <a:latin typeface="Huawei Sans" panose="020C0503030203020204" pitchFamily="34" charset="0"/>
              </a:rPr>
              <a:t>A estrutura de mapeamento é flexível.</a:t>
            </a:r>
          </a:p>
          <a:p>
            <a:pPr fontAlgn="ctr">
              <a:spcAft>
                <a:spcPct val="40000"/>
              </a:spcAft>
            </a:pPr>
            <a:endParaRPr lang="en-US" altLang="zh-CN" sz="1400" dirty="0">
              <a:latin typeface="Huawei Sans" panose="020C0503030203020204" pitchFamily="34" charset="0"/>
            </a:endParaRPr>
          </a:p>
        </p:txBody>
      </p:sp>
    </p:spTree>
    <p:extLst>
      <p:ext uri="{BB962C8B-B14F-4D97-AF65-F5344CB8AC3E}">
        <p14:creationId xmlns:p14="http://schemas.microsoft.com/office/powerpoint/2010/main" val="15703999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UPLICATEID" val="12cb94ca68a1430381c32894232c1fd8"/>
</p:tagLst>
</file>

<file path=ppt/tags/tag2.xml><?xml version="1.0" encoding="utf-8"?>
<p:tagLst xmlns:a="http://schemas.openxmlformats.org/drawingml/2006/main" xmlns:r="http://schemas.openxmlformats.org/officeDocument/2006/relationships" xmlns:p="http://schemas.openxmlformats.org/presentationml/2006/main">
  <p:tag name="DUPLICATEID" val="12cb94ca68a1430381c32894232c1fd8"/>
</p:tagLst>
</file>

<file path=ppt/tags/tag3.xml><?xml version="1.0" encoding="utf-8"?>
<p:tagLst xmlns:a="http://schemas.openxmlformats.org/drawingml/2006/main" xmlns:r="http://schemas.openxmlformats.org/officeDocument/2006/relationships" xmlns:p="http://schemas.openxmlformats.org/presentationml/2006/main">
  <p:tag name="DUPLICATEID" val="12cb94ca68a1430381c32894232c1fd8"/>
</p:tagLst>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1" ma:contentTypeDescription="Create a new document." ma:contentTypeScope="" ma:versionID="fd4f534fc22f1d982cc2e0e62ad2af45">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BF12F0-136E-4599-A2B8-DA449F70DF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3.xml><?xml version="1.0" encoding="utf-8"?>
<ds:datastoreItem xmlns:ds="http://schemas.openxmlformats.org/officeDocument/2006/customXml" ds:itemID="{A1A4E927-2E19-40DA-AC21-D3EBC4321306}">
  <ds:schemaRefs>
    <ds:schemaRef ds:uri="http://schemas.microsoft.com/office/2006/documentManagement/types"/>
    <ds:schemaRef ds:uri="http://purl.org/dc/terms/"/>
    <ds:schemaRef ds:uri="http://purl.org/dc/dcmitype/"/>
    <ds:schemaRef ds:uri="http://purl.org/dc/elements/1.1/"/>
    <ds:schemaRef ds:uri="http://www.w3.org/XML/1998/namespace"/>
    <ds:schemaRef ds:uri="http://schemas.openxmlformats.org/package/2006/metadata/core-properties"/>
    <ds:schemaRef ds:uri="http://schemas.microsoft.com/office/infopath/2007/PartnerControls"/>
    <ds:schemaRef ds:uri="475f1e55-3009-46d8-9566-5d569a2b3a9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4182</TotalTime>
  <Words>12739</Words>
  <Application>Microsoft Office PowerPoint</Application>
  <PresentationFormat>Widescreen</PresentationFormat>
  <Paragraphs>1605</Paragraphs>
  <Slides>68</Slides>
  <Notes>68</Notes>
  <HiddenSlides>4</HiddenSlides>
  <MMClips>0</MMClips>
  <ScaleCrop>false</ScaleCrop>
  <HeadingPairs>
    <vt:vector size="4" baseType="variant">
      <vt:variant>
        <vt:lpstr>Tema</vt:lpstr>
      </vt:variant>
      <vt:variant>
        <vt:i4>4</vt:i4>
      </vt:variant>
      <vt:variant>
        <vt:lpstr>Títulos de slides</vt:lpstr>
      </vt:variant>
      <vt:variant>
        <vt:i4>68</vt:i4>
      </vt:variant>
    </vt:vector>
  </HeadingPairs>
  <TitlesOfParts>
    <vt:vector size="72" baseType="lpstr">
      <vt:lpstr>2_标题页模板</vt:lpstr>
      <vt:lpstr>2_自功能页模板</vt:lpstr>
      <vt:lpstr>4_内容页模板</vt:lpstr>
      <vt:lpstr>5_感谢页模板</vt:lpstr>
      <vt:lpstr>Apresentação do PowerPoint</vt:lpstr>
      <vt:lpstr>Fundamentos de SDH</vt:lpstr>
      <vt:lpstr>Apresentação do PowerPoint</vt:lpstr>
      <vt:lpstr>Apresentação do PowerPoint</vt:lpstr>
      <vt:lpstr>Apresentação do PowerPoint</vt:lpstr>
      <vt:lpstr>Desenvolvimento de Redes SDH</vt:lpstr>
      <vt:lpstr>Cenários de aplicação de redes SDH</vt:lpstr>
      <vt:lpstr>Definição de SDH</vt:lpstr>
      <vt:lpstr>Características do SDH</vt:lpstr>
      <vt:lpstr>Apresentação do PowerPoint</vt:lpstr>
      <vt:lpstr>Quadro estrutural</vt:lpstr>
      <vt:lpstr>Carga útil e cabeçalho de seção</vt:lpstr>
      <vt:lpstr>AU-PTR e TU-PTR</vt:lpstr>
      <vt:lpstr>Procedimento de Multiplexação (Modo e Estrutura)</vt:lpstr>
      <vt:lpstr>Estrutura básica de multiplexação e mapeamento de SDH</vt:lpstr>
      <vt:lpstr>Estrutura básica de multiplexação e mapeamento de SDH</vt:lpstr>
      <vt:lpstr>Procedimento de multiplexação de 140M</vt:lpstr>
      <vt:lpstr>Procedimento de multiplexação de 34M</vt:lpstr>
      <vt:lpstr>Procedimento de multiplexação de 2M</vt:lpstr>
      <vt:lpstr>Multiquadro</vt:lpstr>
      <vt:lpstr>Apresentação do PowerPoint</vt:lpstr>
      <vt:lpstr>Apresentação do PowerPoint</vt:lpstr>
      <vt:lpstr>Despesas gerais</vt:lpstr>
      <vt:lpstr>Cabeçalho de Seção (SOH – Section Overhead)</vt:lpstr>
      <vt:lpstr>Cabeçalho de Seção (SOH – Section Overhead)</vt:lpstr>
      <vt:lpstr>A1 e A2</vt:lpstr>
      <vt:lpstr>D1 a D12</vt:lpstr>
      <vt:lpstr>B1</vt:lpstr>
      <vt:lpstr>B2</vt:lpstr>
      <vt:lpstr>M1</vt:lpstr>
      <vt:lpstr>E1, E2</vt:lpstr>
      <vt:lpstr>K1 e K2</vt:lpstr>
      <vt:lpstr>S1</vt:lpstr>
      <vt:lpstr>Cabeçalho de caminho de ordem superior (HPOH)</vt:lpstr>
      <vt:lpstr>J1</vt:lpstr>
      <vt:lpstr>B3</vt:lpstr>
      <vt:lpstr>C2</vt:lpstr>
      <vt:lpstr>G1</vt:lpstr>
      <vt:lpstr>H4</vt:lpstr>
      <vt:lpstr>Cabeçalho de caminho de ordem inferior (LPOH)</vt:lpstr>
      <vt:lpstr>Ponteiro</vt:lpstr>
      <vt:lpstr>Apresentação do PowerPoint</vt:lpstr>
      <vt:lpstr>Apresentação do PowerPoint</vt:lpstr>
      <vt:lpstr>Módulos Funcionais Típicos de um Dispositivo TM</vt:lpstr>
      <vt:lpstr>Módulos funcionais de um fluxo de sinal de ordem superior</vt:lpstr>
      <vt:lpstr>Módulos Funcionais de um Fluxo de Sinal de Ordem Inferior (140M)</vt:lpstr>
      <vt:lpstr>Módulos Funcionais de um Fluxo de Sinal de Ordem Inferior (2M/34M)</vt:lpstr>
      <vt:lpstr>Módulos Funcionais Auxiliares</vt:lpstr>
      <vt:lpstr>Apresentação do PowerPoint</vt:lpstr>
      <vt:lpstr>Apresentação do PowerPoint</vt:lpstr>
      <vt:lpstr>Camadas de trilha SDH</vt:lpstr>
      <vt:lpstr>Trilhas de rede SDH</vt:lpstr>
      <vt:lpstr>Processo de geração de alarme TU-AIS</vt:lpstr>
      <vt:lpstr>Aplicação de monitoramento de desempenho de erros de bits durante a manutenção</vt:lpstr>
      <vt:lpstr>Aplicação da função de verificação de alarme em módulos funcionais</vt:lpstr>
      <vt:lpstr>Aplicação da função de verificação de alarme em módulos funcionais</vt:lpstr>
      <vt:lpstr>Aplicação da função de verificação de alarme em módulos funcionais</vt:lpstr>
      <vt:lpstr>Apresentação do PowerPoint</vt:lpstr>
      <vt:lpstr>Apresentação do PowerPoint</vt:lpstr>
      <vt:lpstr>Antecedentes do PCM</vt:lpstr>
      <vt:lpstr>Tecnologia PCM (1)</vt:lpstr>
      <vt:lpstr>Tecnologia PCM (2)</vt:lpstr>
      <vt:lpstr>Cenários de aplicação do PCM</vt:lpstr>
      <vt:lpstr>Solução PCM na Indústria</vt:lpstr>
      <vt:lpstr>Solução PCM integrada da Huawei</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Renato Xavier</cp:lastModifiedBy>
  <cp:revision>248</cp:revision>
  <cp:lastPrinted>2020-07-31T09:33:18Z</cp:lastPrinted>
  <dcterms:created xsi:type="dcterms:W3CDTF">2018-11-29T10:16:29Z</dcterms:created>
  <dcterms:modified xsi:type="dcterms:W3CDTF">2023-11-19T19:03:28Z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(3)9/QV1lN5JNGdC7A8xjmiRzkUVC79VsAZHTC5HID5qLrMEtDSJuLH/GbI+zIJW/a7KMhdvsYW
VdM8+jrpMzYICX/vlS06BFpPA7p8zRi4zdIg9ZwMIlMsefM3Gj2dq0OerhvAy8tPchcswv5c
BkMIVIa2F22WgoNAWvXbml7cvvGKDd8tTo0BxMcHkCeB+o2Ytilqg0EoxAhDAPf0vEle8Uvu
00WsrFNyEl/M/urxEz</vt:lpwstr>
  </property>
  <property fmtid="{D5CDD505-2E9C-101B-9397-08002B2CF9AE}" pid="3" name="_2015_ms_pID_7253431">
    <vt:lpwstr>OCFZ4ejkX/7+0DzWzszL5glXW7sPFAhwSPkUNn0wuU4zmYIHK6mFFs
QUQ94QsM+nT8ea6RH3k8xc69YgA9xvk2UeMd3QElRCquHWutFENjH8k6Uosot7uB0NLp7zl7
acRStt+YG4j21OaNtwM8ZP30W/cLjz/J7JkJChuEDxrOnsf0ipVWdTyqhfCxPArDL3+nYOxb
gFnnFZF2Y32slQauzbNIE81z8IonT+kgFbx1</vt:lpwstr>
  </property>
  <property fmtid="{D5CDD505-2E9C-101B-9397-08002B2CF9AE}" pid="4" name="_2015_ms_pID_7253432">
    <vt:lpwstr>9lTq2uY1iQ2cdCvZT1dIxCw=</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1636936606</vt:lpwstr>
  </property>
</Properties>
</file>