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311" r:id="rId3"/>
    <p:sldId id="276" r:id="rId4"/>
    <p:sldId id="315" r:id="rId5"/>
    <p:sldId id="314" r:id="rId6"/>
    <p:sldId id="316" r:id="rId7"/>
    <p:sldId id="317" r:id="rId8"/>
    <p:sldId id="278" r:id="rId9"/>
    <p:sldId id="328" r:id="rId10"/>
    <p:sldId id="280" r:id="rId11"/>
    <p:sldId id="318" r:id="rId12"/>
    <p:sldId id="319" r:id="rId13"/>
    <p:sldId id="320" r:id="rId14"/>
    <p:sldId id="329" r:id="rId15"/>
    <p:sldId id="330" r:id="rId16"/>
    <p:sldId id="336" r:id="rId17"/>
    <p:sldId id="321" r:id="rId18"/>
    <p:sldId id="324" r:id="rId19"/>
    <p:sldId id="322" r:id="rId20"/>
    <p:sldId id="325" r:id="rId21"/>
    <p:sldId id="326" r:id="rId22"/>
    <p:sldId id="331" r:id="rId23"/>
    <p:sldId id="284" r:id="rId24"/>
    <p:sldId id="332" r:id="rId25"/>
    <p:sldId id="334" r:id="rId26"/>
    <p:sldId id="291" r:id="rId27"/>
    <p:sldId id="292" r:id="rId28"/>
    <p:sldId id="293" r:id="rId29"/>
    <p:sldId id="294" r:id="rId30"/>
    <p:sldId id="313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603" autoAdjust="0"/>
    <p:restoredTop sz="83131" autoAdjust="0"/>
  </p:normalViewPr>
  <p:slideViewPr>
    <p:cSldViewPr snapToGrid="0">
      <p:cViewPr varScale="1">
        <p:scale>
          <a:sx n="126" d="100"/>
          <a:sy n="126" d="100"/>
        </p:scale>
        <p:origin x="4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61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A04DB-6FAF-460E-9252-4298DCD25464}" type="datetimeFigureOut">
              <a:rPr lang="ko-KR" altLang="en-US" smtClean="0"/>
              <a:t>2023. 1. 30.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8E0D0-ED37-47D0-A668-730BD6EF3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1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Char char="•"/>
            </a:pPr>
            <a:r>
              <a:rPr lang="en-US" altLang="ko-KR" dirty="0"/>
              <a:t>Time / Sequence </a:t>
            </a:r>
            <a:r>
              <a:rPr lang="en-US" altLang="ko-KR" dirty="0" err="1"/>
              <a:t>representes</a:t>
            </a:r>
            <a:r>
              <a:rPr lang="en-US" altLang="ko-KR" dirty="0"/>
              <a:t> how sequence numbers advances with time</a:t>
            </a:r>
          </a:p>
          <a:p>
            <a:pPr marL="228600" indent="-228600">
              <a:buFontTx/>
              <a:buChar char="•"/>
            </a:pPr>
            <a:r>
              <a:rPr lang="en-US" altLang="ko-KR" dirty="0"/>
              <a:t>In a good connection (like in the example), the line will be linear</a:t>
            </a:r>
          </a:p>
          <a:p>
            <a:pPr marL="228600" indent="-228600">
              <a:buFontTx/>
              <a:buChar char="•"/>
            </a:pPr>
            <a:r>
              <a:rPr lang="en-US" altLang="ko-KR" dirty="0"/>
              <a:t>The angle of the line indicates the speed of the connection. In this example – fast connection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E0D0-ED37-47D0-A668-730BD6EF315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7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There are two types of coloring rules in Wireshark. Temporary ones that are only used until you quit the program. And permanent ones that will be saved to a preference file so that they are available on a next session. </a:t>
            </a:r>
          </a:p>
          <a:p>
            <a:r>
              <a:rPr lang="en-US" altLang="ko-KR" dirty="0"/>
              <a:t>Temporary coloring rules can be added by selecting a packet and pressing the &lt;ctrl&gt; key together with one of the number keys. This will create a coloring rule based on the currently selected conversation. It will try to create a conversation filter based on TCP first, then UDP, then IP and at last Ethernet. Temporary filters can also be created by selecting the "Colorize with Filter &gt; Color X" menu items when </a:t>
            </a:r>
            <a:r>
              <a:rPr lang="en-US" altLang="ko-KR" dirty="0" err="1"/>
              <a:t>rightclicking</a:t>
            </a:r>
            <a:r>
              <a:rPr lang="en-US" altLang="ko-KR" dirty="0"/>
              <a:t> in the packet-detail pane.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8E0D0-ED37-47D0-A668-730BD6EF315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82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</p:spPr>
        <p:txBody>
          <a:bodyPr anchor="ctr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0" y="6572248"/>
            <a:ext cx="9144000" cy="28575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t>POSTECH  	  	                          	</a:t>
            </a:r>
            <a:r>
              <a:rPr kumimoji="0" lang="en-US" altLang="ko-KR" sz="1400" b="1" baseline="0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t>                   </a:t>
            </a: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t>		    		</a:t>
            </a:r>
            <a:fld id="{B7F5EAC2-D5EC-44B8-ABB9-9CE1C25C642E}" type="slidenum">
              <a:rPr kumimoji="0" lang="en-US" altLang="ko-KR" sz="1400" b="1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pPr algn="r">
                <a:defRPr/>
              </a:pPr>
              <a:t>‹#›</a:t>
            </a:fld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t>/39</a:t>
            </a:r>
            <a:endParaRPr kumimoji="0" lang="ko-KR" altLang="en-US" sz="1400" b="1" dirty="0">
              <a:solidFill>
                <a:schemeClr val="bg1"/>
              </a:solidFill>
              <a:latin typeface="Arial" pitchFamily="34" charset="0"/>
              <a:ea typeface="HY헤드라인M" pitchFamily="18" charset="-127"/>
              <a:cs typeface="맑은 고딕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196727" y="6561235"/>
            <a:ext cx="4582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CSED702D:</a:t>
            </a:r>
            <a:r>
              <a:rPr lang="en-US" altLang="ko-KR" sz="14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Traffic Monitoring and Analysis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9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15338" cy="714355"/>
          </a:xfrm>
          <a:solidFill>
            <a:schemeClr val="accent3">
              <a:lumMod val="60000"/>
              <a:lumOff val="40000"/>
              <a:alpha val="33000"/>
            </a:schemeClr>
          </a:solidFill>
        </p:spPr>
        <p:txBody>
          <a:bodyPr>
            <a:normAutofit/>
          </a:bodyPr>
          <a:lstStyle>
            <a:lvl1pPr>
              <a:defRPr sz="3600"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589" y="954860"/>
            <a:ext cx="8512822" cy="5538015"/>
          </a:xfrm>
        </p:spPr>
        <p:txBody>
          <a:bodyPr/>
          <a:lstStyle>
            <a:lvl1pPr marL="449263" indent="-449263">
              <a:buFont typeface="Wingdings" panose="05000000000000000000" pitchFamily="2" charset="2"/>
              <a:buChar char="v"/>
              <a:defRPr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5113"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9013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8888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27175" indent="-22860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0" y="6572248"/>
            <a:ext cx="9144000" cy="28575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t>POSTECH  	  	                          	</a:t>
            </a:r>
            <a:r>
              <a:rPr kumimoji="0" lang="en-US" altLang="ko-KR" sz="1400" b="1" baseline="0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t>                   </a:t>
            </a:r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t>		    		</a:t>
            </a:r>
            <a:fld id="{B7F5EAC2-D5EC-44B8-ABB9-9CE1C25C642E}" type="slidenum">
              <a:rPr kumimoji="0" lang="en-US" altLang="ko-KR" sz="1400" b="1" smtClean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pPr algn="r">
                <a:defRPr/>
              </a:pPr>
              <a:t>‹#›</a:t>
            </a:fld>
            <a:r>
              <a:rPr kumimoji="0" lang="en-US" altLang="ko-KR" sz="1400" b="1" dirty="0">
                <a:solidFill>
                  <a:schemeClr val="bg1"/>
                </a:solidFill>
                <a:latin typeface="Arial" pitchFamily="34" charset="0"/>
                <a:ea typeface="HY헤드라인M" pitchFamily="18" charset="-127"/>
                <a:cs typeface="맑은 고딕"/>
              </a:rPr>
              <a:t>/39</a:t>
            </a:r>
            <a:endParaRPr kumimoji="0" lang="ko-KR" altLang="en-US" sz="1400" b="1" dirty="0">
              <a:solidFill>
                <a:schemeClr val="bg1"/>
              </a:solidFill>
              <a:latin typeface="Arial" pitchFamily="34" charset="0"/>
              <a:ea typeface="HY헤드라인M" pitchFamily="18" charset="-127"/>
              <a:cs typeface="맑은 고딕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323943" y="6561235"/>
            <a:ext cx="4582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CSED702D:</a:t>
            </a:r>
            <a:r>
              <a:rPr lang="en-US" altLang="ko-KR" sz="1400" b="1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Traffic Monitoring and Analysis</a:t>
            </a:r>
            <a:endParaRPr lang="ko-KR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http://www.postechvision.org/image/logo/red_3.jpg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5338" y="0"/>
            <a:ext cx="928662" cy="7143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786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BB4203-E702-4B32-84D7-7691D7ECC0B2}" type="datetimeFigureOut">
              <a:rPr lang="ko-KR" altLang="en-US" smtClean="0"/>
              <a:pPr/>
              <a:t>2023. 1. 30.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Project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8F36A4-9307-47AA-9694-091A84C67F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2411669"/>
          </a:xfrm>
        </p:spPr>
        <p:txBody>
          <a:bodyPr>
            <a:noAutofit/>
          </a:bodyPr>
          <a:lstStyle/>
          <a:p>
            <a:r>
              <a:rPr lang="en-US" altLang="ko-KR" sz="4000" dirty="0">
                <a:effectLst/>
                <a:latin typeface="Arial Black" panose="020B0A04020102020204" pitchFamily="34" charset="0"/>
              </a:rPr>
              <a:t>Internet Traffic Monitoring </a:t>
            </a:r>
            <a:br>
              <a:rPr lang="en-US" altLang="ko-KR" sz="4000" dirty="0">
                <a:effectLst/>
                <a:latin typeface="Arial Black" panose="020B0A04020102020204" pitchFamily="34" charset="0"/>
              </a:rPr>
            </a:br>
            <a:r>
              <a:rPr lang="en-US" altLang="ko-KR" sz="4000" dirty="0">
                <a:effectLst/>
                <a:latin typeface="Arial Black" panose="020B0A04020102020204" pitchFamily="34" charset="0"/>
              </a:rPr>
              <a:t>and Analysis:</a:t>
            </a:r>
            <a:br>
              <a:rPr lang="en-US" altLang="ko-KR" sz="3200" dirty="0">
                <a:effectLst/>
                <a:latin typeface="Arial Black" panose="020B0A04020102020204" pitchFamily="34" charset="0"/>
              </a:rPr>
            </a:br>
            <a:br>
              <a:rPr lang="en-US" altLang="ko-KR" sz="2800" dirty="0">
                <a:effectLst/>
                <a:latin typeface="Arial Black" panose="020B0A04020102020204" pitchFamily="34" charset="0"/>
              </a:rPr>
            </a:br>
            <a:r>
              <a:rPr lang="en-US" altLang="ko-KR" sz="3200" dirty="0">
                <a:effectLst/>
                <a:latin typeface="Arial Black" panose="020B0A04020102020204" pitchFamily="34" charset="0"/>
              </a:rPr>
              <a:t>Wireshark Tutorial</a:t>
            </a:r>
            <a:endParaRPr lang="ko-KR" altLang="en-US" sz="3200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069491"/>
            <a:ext cx="6831227" cy="2173993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latin typeface="Bradley Hand ITC" panose="03070402050302030203" pitchFamily="66" charset="0"/>
              </a:rPr>
              <a:t>Kevin Curran</a:t>
            </a:r>
          </a:p>
          <a:p>
            <a:endParaRPr lang="en-US" altLang="ko-KR" sz="2800" b="1" dirty="0">
              <a:latin typeface="Bradley Hand ITC" panose="03070402050302030203" pitchFamily="66" charset="0"/>
            </a:endParaRPr>
          </a:p>
          <a:p>
            <a:r>
              <a:rPr lang="en-US" altLang="ko-KR" sz="2800" dirty="0">
                <a:latin typeface="Bradley Hand ITC" panose="03070402050302030203" pitchFamily="66" charset="0"/>
              </a:rPr>
              <a:t>Ulster University</a:t>
            </a:r>
            <a:endParaRPr lang="en-US" altLang="ko-KR" sz="2000" dirty="0">
              <a:latin typeface="Bradley Hand ITC" panose="03070402050302030203" pitchFamily="66" charset="0"/>
            </a:endParaRP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1583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kern="120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Analyzing Packets (3/9)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Packet Example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426183"/>
            <a:ext cx="7667625" cy="514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38188" y="2999395"/>
            <a:ext cx="7589838" cy="338455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kern="120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Analyzing Packets (4/9)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3-way Handshake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" y="1595438"/>
            <a:ext cx="8720138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6231731" y="4033838"/>
            <a:ext cx="0" cy="1600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7755731" y="4033838"/>
            <a:ext cx="0" cy="1600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237331" y="3106738"/>
            <a:ext cx="8534400" cy="1460500"/>
            <a:chOff x="256" y="1864"/>
            <a:chExt cx="5376" cy="920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256" y="1864"/>
              <a:ext cx="5376" cy="56"/>
            </a:xfrm>
            <a:prstGeom prst="rect">
              <a:avLst/>
            </a:prstGeom>
            <a:noFill/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4032" y="2640"/>
              <a:ext cx="960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 rot="574167">
              <a:off x="4357" y="2544"/>
              <a:ext cx="3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 rtl="0" eaLnBrk="1" hangingPunct="1"/>
              <a:r>
                <a:rPr lang="en-US" altLang="ko-KR" sz="1400">
                  <a:solidFill>
                    <a:schemeClr val="accent2"/>
                  </a:solidFill>
                  <a:latin typeface="Arial" charset="0"/>
                </a:rPr>
                <a:t>SYN</a:t>
              </a:r>
            </a:p>
          </p:txBody>
        </p:sp>
      </p:grp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211931" y="3208338"/>
            <a:ext cx="8534400" cy="1816100"/>
            <a:chOff x="240" y="1928"/>
            <a:chExt cx="5376" cy="1144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4032" y="2928"/>
              <a:ext cx="960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 rot="-573605">
              <a:off x="4148" y="2832"/>
              <a:ext cx="6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 rtl="0" eaLnBrk="1" hangingPunct="1"/>
              <a:r>
                <a:rPr lang="en-US" altLang="ko-KR" sz="1400">
                  <a:solidFill>
                    <a:schemeClr val="accent2"/>
                  </a:solidFill>
                  <a:latin typeface="Arial" charset="0"/>
                </a:rPr>
                <a:t>SYN, ACK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40" y="1928"/>
              <a:ext cx="5376" cy="56"/>
            </a:xfrm>
            <a:prstGeom prst="rect">
              <a:avLst/>
            </a:prstGeom>
            <a:noFill/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237331" y="3309938"/>
            <a:ext cx="8534400" cy="2171700"/>
            <a:chOff x="256" y="1992"/>
            <a:chExt cx="5376" cy="1368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032" y="3216"/>
              <a:ext cx="960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 rot="574167">
              <a:off x="4393" y="3120"/>
              <a:ext cx="35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 rtl="0" eaLnBrk="1" hangingPunct="1"/>
              <a:r>
                <a:rPr lang="en-US" altLang="ko-KR" sz="1400">
                  <a:solidFill>
                    <a:schemeClr val="accent2"/>
                  </a:solidFill>
                  <a:latin typeface="Arial" charset="0"/>
                </a:rPr>
                <a:t>ACK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56" y="1992"/>
              <a:ext cx="5376" cy="56"/>
            </a:xfrm>
            <a:prstGeom prst="rect">
              <a:avLst/>
            </a:prstGeom>
            <a:noFill/>
            <a:ln w="1270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kern="120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Analyzing Packets (5/9)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r>
              <a:rPr lang="en-US" altLang="ko-KR" baseline="0" dirty="0"/>
              <a:t> Graph</a:t>
            </a:r>
          </a:p>
          <a:p>
            <a:pPr lvl="1"/>
            <a:r>
              <a:rPr lang="en-US" altLang="ko-KR" dirty="0"/>
              <a:t>Giving us a graphical flow, for better understanding of what we see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019"/>
          <a:stretch/>
        </p:blipFill>
        <p:spPr bwMode="auto">
          <a:xfrm>
            <a:off x="1038225" y="2095500"/>
            <a:ext cx="7037388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5" y="3609975"/>
            <a:ext cx="2647950" cy="29527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867025" y="4152900"/>
            <a:ext cx="1600200" cy="22860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cxnSp>
        <p:nvCxnSpPr>
          <p:cNvPr id="8" name="AutoShape 8"/>
          <p:cNvCxnSpPr>
            <a:cxnSpLocks noChangeShapeType="1"/>
            <a:stCxn id="7" idx="3"/>
          </p:cNvCxnSpPr>
          <p:nvPr/>
        </p:nvCxnSpPr>
        <p:spPr bwMode="auto">
          <a:xfrm>
            <a:off x="4467225" y="4267200"/>
            <a:ext cx="1524000" cy="151447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accent2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614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kern="120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Analyzing Packets (6/9)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Flow Graph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2" y="1534319"/>
            <a:ext cx="8618537" cy="493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0669" y="3104356"/>
            <a:ext cx="8534400" cy="1524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0669" y="3294856"/>
            <a:ext cx="8534400" cy="1524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70669" y="3485356"/>
            <a:ext cx="8534400" cy="152400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Packets (7/9)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Filtering Specific TCP Stream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431925"/>
            <a:ext cx="6584950" cy="40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349751" y="4030662"/>
            <a:ext cx="1279525" cy="1270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4395787"/>
            <a:ext cx="5108575" cy="21351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234238" y="6280150"/>
            <a:ext cx="823913" cy="21907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cxnSp>
        <p:nvCxnSpPr>
          <p:cNvPr id="8" name="AutoShape 8"/>
          <p:cNvCxnSpPr>
            <a:cxnSpLocks noChangeShapeType="1"/>
            <a:stCxn id="5" idx="3"/>
            <a:endCxn id="6" idx="0"/>
          </p:cNvCxnSpPr>
          <p:nvPr/>
        </p:nvCxnSpPr>
        <p:spPr bwMode="auto">
          <a:xfrm>
            <a:off x="5629276" y="4094162"/>
            <a:ext cx="635000" cy="301625"/>
          </a:xfrm>
          <a:prstGeom prst="bentConnector2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845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Packets (8/9)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Filtering Specific TCP Stream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94" y="1695450"/>
            <a:ext cx="8380413" cy="422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54844" y="2282825"/>
            <a:ext cx="2927350" cy="274638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301082" y="5653088"/>
            <a:ext cx="1738312" cy="36671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5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Packets (9/9)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RTP Stream Analysis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4" y="1428750"/>
            <a:ext cx="704215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144" y="3170237"/>
            <a:ext cx="5561012" cy="33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98006" y="2687637"/>
            <a:ext cx="1096963" cy="1825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cxnSp>
        <p:nvCxnSpPr>
          <p:cNvPr id="7" name="AutoShape 7"/>
          <p:cNvCxnSpPr>
            <a:cxnSpLocks noChangeShapeType="1"/>
            <a:stCxn id="6" idx="3"/>
            <a:endCxn id="5" idx="0"/>
          </p:cNvCxnSpPr>
          <p:nvPr/>
        </p:nvCxnSpPr>
        <p:spPr bwMode="auto">
          <a:xfrm>
            <a:off x="4209256" y="2779712"/>
            <a:ext cx="1881188" cy="390525"/>
          </a:xfrm>
          <a:prstGeom prst="bentConnector2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584156" y="3810000"/>
            <a:ext cx="731838" cy="1646237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9" name="AutoShape 9"/>
          <p:cNvSpPr>
            <a:spLocks/>
          </p:cNvSpPr>
          <p:nvPr/>
        </p:nvSpPr>
        <p:spPr bwMode="auto">
          <a:xfrm>
            <a:off x="1526381" y="5524500"/>
            <a:ext cx="1265238" cy="609600"/>
          </a:xfrm>
          <a:prstGeom prst="borderCallout3">
            <a:avLst>
              <a:gd name="adj1" fmla="val 18750"/>
              <a:gd name="adj2" fmla="val -6023"/>
              <a:gd name="adj3" fmla="val 18750"/>
              <a:gd name="adj4" fmla="val -6023"/>
              <a:gd name="adj5" fmla="val -73440"/>
              <a:gd name="adj6" fmla="val -6023"/>
              <a:gd name="adj7" fmla="val -166148"/>
              <a:gd name="adj8" fmla="val 395481"/>
            </a:avLst>
          </a:prstGeom>
          <a:solidFill>
            <a:srgbClr val="CCFFCC"/>
          </a:solidFill>
          <a:ln w="9525" algn="ctr">
            <a:solidFill>
              <a:schemeClr val="accent2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/>
            <a:r>
              <a:rPr lang="en-US" altLang="ko-KR" sz="1400">
                <a:solidFill>
                  <a:schemeClr val="accent2"/>
                </a:solidFill>
                <a:latin typeface="Comic Sans MS" pitchFamily="66" charset="0"/>
              </a:rPr>
              <a:t>Stable stream BW</a:t>
            </a:r>
          </a:p>
        </p:txBody>
      </p:sp>
    </p:spTree>
    <p:extLst>
      <p:ext uri="{BB962C8B-B14F-4D97-AF65-F5344CB8AC3E}">
        <p14:creationId xmlns:p14="http://schemas.microsoft.com/office/powerpoint/2010/main" val="293867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Filtering Packets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Applying Filter when Capturing Packets</a:t>
            </a:r>
            <a:endParaRPr lang="ko-KR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8788" y="2199481"/>
            <a:ext cx="3552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ko-KR" sz="1800" b="0" u="sng">
                <a:latin typeface="Arial" charset="0"/>
              </a:rPr>
              <a:t>Capture </a:t>
            </a:r>
            <a:r>
              <a:rPr lang="en-US" altLang="ko-KR" sz="1800" b="0" u="sng">
                <a:latin typeface="Arial" charset="0"/>
                <a:sym typeface="Wingdings" pitchFamily="2" charset="2"/>
              </a:rPr>
              <a:t> Interfaces  Options:</a:t>
            </a:r>
            <a:endParaRPr lang="en-US" altLang="ko-KR" sz="1800" b="0" u="sng">
              <a:latin typeface="Arial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809081"/>
            <a:ext cx="3695700" cy="36750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1466056"/>
            <a:ext cx="4314825" cy="4086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13"/>
          <p:cNvGrpSpPr>
            <a:grpSpLocks/>
          </p:cNvGrpSpPr>
          <p:nvPr/>
        </p:nvGrpSpPr>
        <p:grpSpPr bwMode="auto">
          <a:xfrm>
            <a:off x="407988" y="3518694"/>
            <a:ext cx="4102100" cy="750887"/>
            <a:chOff x="392" y="1791"/>
            <a:chExt cx="2584" cy="473"/>
          </a:xfrm>
        </p:grpSpPr>
        <p:cxnSp>
          <p:nvCxnSpPr>
            <p:cNvPr id="13" name="AutoShape 7"/>
            <p:cNvCxnSpPr>
              <a:cxnSpLocks noChangeShapeType="1"/>
              <a:stCxn id="14" idx="3"/>
              <a:endCxn id="6" idx="1"/>
            </p:cNvCxnSpPr>
            <p:nvPr/>
          </p:nvCxnSpPr>
          <p:spPr bwMode="auto">
            <a:xfrm flipV="1">
              <a:off x="776" y="1791"/>
              <a:ext cx="2200" cy="425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accent2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92" y="2168"/>
              <a:ext cx="384" cy="96"/>
            </a:xfrm>
            <a:prstGeom prst="rect">
              <a:avLst/>
            </a:prstGeom>
            <a:noFill/>
            <a:ln w="190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39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Filtering Packets 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263" marR="0" indent="-449263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ko-KR" sz="2800" b="1" kern="120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Applying Filter when Analyzing Packets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50975"/>
            <a:ext cx="8281988" cy="45656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3" y="2778125"/>
            <a:ext cx="5811837" cy="40767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505200" y="2060575"/>
            <a:ext cx="685800" cy="2286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cxnSp>
        <p:nvCxnSpPr>
          <p:cNvPr id="7" name="AutoShape 8"/>
          <p:cNvCxnSpPr>
            <a:cxnSpLocks noChangeShapeType="1"/>
            <a:stCxn id="6" idx="2"/>
            <a:endCxn id="5" idx="0"/>
          </p:cNvCxnSpPr>
          <p:nvPr/>
        </p:nvCxnSpPr>
        <p:spPr bwMode="auto">
          <a:xfrm rot="16200000" flipH="1">
            <a:off x="4691857" y="1459706"/>
            <a:ext cx="474662" cy="2162175"/>
          </a:xfrm>
          <a:prstGeom prst="bentConnector3">
            <a:avLst>
              <a:gd name="adj1" fmla="val 48495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0369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Filtering Packets (3/4)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589" y="848497"/>
            <a:ext cx="8770746" cy="5947719"/>
          </a:xfrm>
        </p:spPr>
        <p:txBody>
          <a:bodyPr>
            <a:normAutofit fontScale="32500" lnSpcReduction="20000"/>
          </a:bodyPr>
          <a:lstStyle/>
          <a:p>
            <a:pPr lvl="1"/>
            <a:r>
              <a:rPr lang="en-US" altLang="ko-KR" dirty="0"/>
              <a:t>Capture only traffic to or from IP address 172.18.5.4</a:t>
            </a:r>
            <a:r>
              <a:rPr lang="he-IL" altLang="ko-KR" dirty="0"/>
              <a:t> </a:t>
            </a:r>
          </a:p>
          <a:p>
            <a:pPr lvl="2"/>
            <a:r>
              <a:rPr lang="en-US" altLang="ko-KR" b="1" dirty="0"/>
              <a:t>host 172.18.5.4</a:t>
            </a:r>
            <a:r>
              <a:rPr lang="he-IL" altLang="ko-KR" b="1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traffic to or from a range of IP addresses</a:t>
            </a:r>
            <a:r>
              <a:rPr lang="he-IL" altLang="ko-KR" dirty="0"/>
              <a:t> </a:t>
            </a:r>
          </a:p>
          <a:p>
            <a:pPr lvl="2"/>
            <a:r>
              <a:rPr lang="en-US" altLang="ko-KR" b="1" dirty="0"/>
              <a:t>net 192.168.0.0/24</a:t>
            </a:r>
            <a:r>
              <a:rPr lang="he-IL" altLang="ko-KR" b="1" dirty="0"/>
              <a:t> </a:t>
            </a:r>
          </a:p>
          <a:p>
            <a:pPr lvl="2"/>
            <a:r>
              <a:rPr lang="en-US" altLang="ko-KR" b="1" dirty="0"/>
              <a:t>net 192.168.0.0 mask 255.255.255.0</a:t>
            </a:r>
            <a:r>
              <a:rPr lang="he-IL" altLang="ko-KR" b="1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traffic from a range of IP addresses</a:t>
            </a:r>
            <a:endParaRPr lang="he-IL" altLang="ko-KR" dirty="0"/>
          </a:p>
          <a:p>
            <a:pPr lvl="2"/>
            <a:r>
              <a:rPr lang="en-US" altLang="ko-KR" b="1" dirty="0" err="1"/>
              <a:t>src</a:t>
            </a:r>
            <a:r>
              <a:rPr lang="en-US" altLang="ko-KR" b="1" dirty="0"/>
              <a:t> net 192.168.0.0/24</a:t>
            </a:r>
            <a:r>
              <a:rPr lang="he-IL" altLang="ko-KR" b="1" dirty="0"/>
              <a:t> </a:t>
            </a:r>
          </a:p>
          <a:p>
            <a:pPr lvl="2"/>
            <a:r>
              <a:rPr lang="en-US" altLang="ko-KR" b="1" dirty="0" err="1"/>
              <a:t>src</a:t>
            </a:r>
            <a:r>
              <a:rPr lang="en-US" altLang="ko-KR" b="1" dirty="0"/>
              <a:t> net 192.168.0.0 mask 255.255.255.0</a:t>
            </a:r>
            <a:r>
              <a:rPr lang="he-IL" altLang="ko-KR" b="1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traffic to a range of IP addresses</a:t>
            </a:r>
          </a:p>
          <a:p>
            <a:pPr lvl="2"/>
            <a:r>
              <a:rPr lang="en-US" altLang="ko-KR" b="1" dirty="0" err="1"/>
              <a:t>dst</a:t>
            </a:r>
            <a:r>
              <a:rPr lang="en-US" altLang="ko-KR" b="1" dirty="0"/>
              <a:t> net 192.168.0.0/24</a:t>
            </a:r>
            <a:r>
              <a:rPr lang="he-IL" altLang="ko-KR" b="1" dirty="0"/>
              <a:t> </a:t>
            </a:r>
          </a:p>
          <a:p>
            <a:pPr lvl="2"/>
            <a:r>
              <a:rPr lang="en-US" altLang="ko-KR" b="1" dirty="0" err="1"/>
              <a:t>dst</a:t>
            </a:r>
            <a:r>
              <a:rPr lang="en-US" altLang="ko-KR" b="1" dirty="0"/>
              <a:t> net 192.168.0.0 mask 255.255.255.0</a:t>
            </a:r>
            <a:r>
              <a:rPr lang="he-IL" altLang="ko-KR" b="1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only DNS (port 53) traffic</a:t>
            </a:r>
          </a:p>
          <a:p>
            <a:pPr lvl="2"/>
            <a:r>
              <a:rPr lang="en-US" altLang="ko-KR" b="1" dirty="0"/>
              <a:t>port 53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non-HTTP and non-SMTP traffic on your server</a:t>
            </a:r>
          </a:p>
          <a:p>
            <a:pPr lvl="2"/>
            <a:r>
              <a:rPr lang="en-US" altLang="ko-KR" b="1" dirty="0"/>
              <a:t>host www.example.com and not (port 80 or port 25)</a:t>
            </a:r>
          </a:p>
          <a:p>
            <a:pPr lvl="2"/>
            <a:r>
              <a:rPr lang="en-US" altLang="ko-KR" b="1" dirty="0"/>
              <a:t>host www.example.com and not port 80 and not port 25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except all ARP and DNS traffic</a:t>
            </a:r>
          </a:p>
          <a:p>
            <a:pPr lvl="2"/>
            <a:r>
              <a:rPr lang="en-US" altLang="ko-KR" b="1" dirty="0"/>
              <a:t>port not 53 and not </a:t>
            </a:r>
            <a:r>
              <a:rPr lang="en-US" altLang="ko-KR" b="1" dirty="0" err="1"/>
              <a:t>arp</a:t>
            </a:r>
            <a:r>
              <a:rPr lang="en-US" altLang="ko-KR" b="1" dirty="0"/>
              <a:t>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traffic within a range of ports </a:t>
            </a:r>
          </a:p>
          <a:p>
            <a:pPr lvl="2"/>
            <a:r>
              <a:rPr lang="en-US" altLang="ko-KR" b="1" dirty="0"/>
              <a:t>(</a:t>
            </a:r>
            <a:r>
              <a:rPr lang="en-US" altLang="ko-KR" b="1" dirty="0" err="1"/>
              <a:t>tcp</a:t>
            </a:r>
            <a:r>
              <a:rPr lang="en-US" altLang="ko-KR" b="1" dirty="0"/>
              <a:t>[2:2] &gt; 1500 and </a:t>
            </a:r>
            <a:r>
              <a:rPr lang="en-US" altLang="ko-KR" b="1" dirty="0" err="1"/>
              <a:t>tcp</a:t>
            </a:r>
            <a:r>
              <a:rPr lang="en-US" altLang="ko-KR" b="1" dirty="0"/>
              <a:t>[2:2] &lt; 1550) or (</a:t>
            </a:r>
            <a:r>
              <a:rPr lang="en-US" altLang="ko-KR" b="1" dirty="0" err="1"/>
              <a:t>tcp</a:t>
            </a:r>
            <a:r>
              <a:rPr lang="en-US" altLang="ko-KR" b="1" dirty="0"/>
              <a:t>[4:2] &gt; 1500 and </a:t>
            </a:r>
            <a:r>
              <a:rPr lang="en-US" altLang="ko-KR" b="1" dirty="0" err="1"/>
              <a:t>tcp</a:t>
            </a:r>
            <a:r>
              <a:rPr lang="en-US" altLang="ko-KR" b="1" dirty="0"/>
              <a:t>[4:2] &lt; 1550)</a:t>
            </a:r>
          </a:p>
          <a:p>
            <a:pPr lvl="2"/>
            <a:r>
              <a:rPr lang="en-US" altLang="ko-KR" b="1" dirty="0" err="1"/>
              <a:t>tcp</a:t>
            </a:r>
            <a:r>
              <a:rPr lang="en-US" altLang="ko-KR" b="1" dirty="0"/>
              <a:t> </a:t>
            </a:r>
            <a:r>
              <a:rPr lang="en-US" altLang="ko-KR" b="1" dirty="0" err="1"/>
              <a:t>portrange</a:t>
            </a:r>
            <a:r>
              <a:rPr lang="en-US" altLang="ko-KR" b="1" dirty="0"/>
              <a:t> 1501-1549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only Ethernet type EAPOL</a:t>
            </a:r>
          </a:p>
          <a:p>
            <a:pPr lvl="2"/>
            <a:r>
              <a:rPr lang="en-US" altLang="ko-KR" b="1" dirty="0"/>
              <a:t>ether proto 0x888e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only IP traffic</a:t>
            </a:r>
          </a:p>
          <a:p>
            <a:pPr marL="760413" lvl="2" indent="0">
              <a:buNone/>
            </a:pPr>
            <a:r>
              <a:rPr lang="en-US" altLang="ko-KR" dirty="0"/>
              <a:t>(the shortest filter, but sometimes very useful to get rid of lower layer protocols like ARP and STP)</a:t>
            </a:r>
          </a:p>
          <a:p>
            <a:pPr lvl="2"/>
            <a:r>
              <a:rPr lang="en-US" altLang="ko-KR" b="1" dirty="0" err="1"/>
              <a:t>ip</a:t>
            </a:r>
            <a:endParaRPr lang="en-US" altLang="ko-KR" b="1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Capture only unicast traffic</a:t>
            </a:r>
          </a:p>
          <a:p>
            <a:pPr marL="760413" lvl="2" indent="0">
              <a:buNone/>
            </a:pPr>
            <a:r>
              <a:rPr lang="en-US" altLang="ko-KR" dirty="0"/>
              <a:t>(useful to get rid of noise on the network if you only want to see traffic to and from your machine, not, for example, broadcast and multicast announcements)</a:t>
            </a:r>
          </a:p>
          <a:p>
            <a:pPr lvl="2"/>
            <a:r>
              <a:rPr lang="en-US" altLang="ko-KR" b="1" dirty="0"/>
              <a:t>not broadcast and not multicast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66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Wireshark?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589" y="954861"/>
            <a:ext cx="8512822" cy="1870718"/>
          </a:xfrm>
        </p:spPr>
        <p:txBody>
          <a:bodyPr>
            <a:normAutofit fontScale="47500" lnSpcReduction="20000"/>
          </a:bodyPr>
          <a:lstStyle/>
          <a:p>
            <a:r>
              <a:rPr lang="en-US" altLang="ko-KR" sz="5100" dirty="0"/>
              <a:t>The De-Facto Network Protocol Analyzer</a:t>
            </a:r>
          </a:p>
          <a:p>
            <a:pPr lvl="1"/>
            <a:r>
              <a:rPr lang="en-US" altLang="ko-KR" sz="3600" dirty="0"/>
              <a:t>Open-Source (GNU Public License)</a:t>
            </a:r>
          </a:p>
          <a:p>
            <a:pPr lvl="1"/>
            <a:r>
              <a:rPr lang="en-US" altLang="ko-KR" sz="3600" dirty="0"/>
              <a:t>Multi-platform (Windows, Linux, OS X, Solaris, FreeBSD, </a:t>
            </a:r>
            <a:r>
              <a:rPr lang="en-US" altLang="ko-KR" sz="3600" dirty="0" err="1"/>
              <a:t>NetBSD</a:t>
            </a:r>
            <a:r>
              <a:rPr lang="en-US" altLang="ko-KR" sz="3600" dirty="0"/>
              <a:t>, and others)</a:t>
            </a:r>
          </a:p>
          <a:p>
            <a:pPr lvl="1"/>
            <a:r>
              <a:rPr lang="en-US" altLang="ko-KR" sz="3600" dirty="0"/>
              <a:t>Easily extensible</a:t>
            </a:r>
          </a:p>
          <a:p>
            <a:pPr lvl="1"/>
            <a:r>
              <a:rPr lang="en-US" altLang="ko-KR" sz="3600" dirty="0"/>
              <a:t>Large development group</a:t>
            </a: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tx1"/>
                </a:solidFill>
              </a:rPr>
              <a:t>Previously Named “Ethereal”</a:t>
            </a:r>
          </a:p>
          <a:p>
            <a:endParaRPr lang="ko-KR" alt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198" y="137707"/>
            <a:ext cx="576649" cy="57664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6366340-7FB6-4F97-8C2C-377B2D5C05B9}"/>
              </a:ext>
            </a:extLst>
          </p:cNvPr>
          <p:cNvSpPr txBox="1">
            <a:spLocks/>
          </p:cNvSpPr>
          <p:nvPr/>
        </p:nvSpPr>
        <p:spPr>
          <a:xfrm>
            <a:off x="74141" y="3109783"/>
            <a:ext cx="8971005" cy="3610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901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27175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Features</a:t>
            </a:r>
          </a:p>
          <a:p>
            <a:pPr lvl="1"/>
            <a:r>
              <a:rPr lang="en-US" altLang="ko-KR" dirty="0"/>
              <a:t>Deep inspection of thousands of protocols</a:t>
            </a:r>
          </a:p>
          <a:p>
            <a:pPr lvl="1"/>
            <a:r>
              <a:rPr lang="en-US" altLang="ko-KR" dirty="0"/>
              <a:t>Live capture and offline analysis</a:t>
            </a:r>
          </a:p>
          <a:p>
            <a:pPr lvl="1"/>
            <a:r>
              <a:rPr lang="en-US" altLang="ko-KR" dirty="0"/>
              <a:t>Standard three-pane packet browser</a:t>
            </a:r>
          </a:p>
          <a:p>
            <a:pPr lvl="1"/>
            <a:r>
              <a:rPr lang="en-US" altLang="ko-KR" dirty="0"/>
              <a:t>Captured network data can be browsed via a GUI, or via the TTY-mode </a:t>
            </a:r>
            <a:r>
              <a:rPr lang="en-US" altLang="ko-KR" dirty="0" err="1"/>
              <a:t>TShark</a:t>
            </a:r>
            <a:r>
              <a:rPr lang="en-US" altLang="ko-KR" dirty="0"/>
              <a:t> utility</a:t>
            </a:r>
          </a:p>
          <a:p>
            <a:pPr lvl="1"/>
            <a:r>
              <a:rPr lang="en-US" altLang="ko-KR" dirty="0"/>
              <a:t>The most powerful display filters in the industry</a:t>
            </a:r>
          </a:p>
          <a:p>
            <a:pPr lvl="1"/>
            <a:r>
              <a:rPr lang="en-US" altLang="ko-KR" dirty="0"/>
              <a:t>Rich VoIP analysis</a:t>
            </a:r>
          </a:p>
          <a:p>
            <a:pPr lvl="1"/>
            <a:r>
              <a:rPr lang="en-US" altLang="ko-KR" dirty="0"/>
              <a:t>Live data can be read from Ethernet, IEEE 802.11, PPP/HDLC, ATM, Bluetooth, USB, Token Ring, Frame Relay, FDDI, and others</a:t>
            </a:r>
          </a:p>
          <a:p>
            <a:pPr lvl="1"/>
            <a:r>
              <a:rPr lang="en-US" altLang="ko-KR" dirty="0"/>
              <a:t>Coloring rules can be applied to the packet list for quick, intuitive analysis</a:t>
            </a:r>
          </a:p>
          <a:p>
            <a:pPr lvl="1"/>
            <a:r>
              <a:rPr lang="en-US" altLang="ko-KR" dirty="0"/>
              <a:t>Output can be exported to XML, PostScript®, CSV, or plain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30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Saving and Manipulating Packets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Save only displayed packets</a:t>
            </a:r>
          </a:p>
          <a:p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70819"/>
            <a:ext cx="4724400" cy="406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110581"/>
            <a:ext cx="4848225" cy="440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" y="2656681"/>
            <a:ext cx="1752600" cy="2286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038600" y="5310981"/>
            <a:ext cx="2362200" cy="12192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cxnSp>
        <p:nvCxnSpPr>
          <p:cNvPr id="8" name="AutoShape 8"/>
          <p:cNvCxnSpPr>
            <a:cxnSpLocks noChangeShapeType="1"/>
            <a:stCxn id="6" idx="3"/>
            <a:endCxn id="7" idx="1"/>
          </p:cNvCxnSpPr>
          <p:nvPr/>
        </p:nvCxnSpPr>
        <p:spPr bwMode="auto">
          <a:xfrm>
            <a:off x="2057400" y="2770981"/>
            <a:ext cx="1981200" cy="31496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720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Saving and Manipulating Packets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589" y="1041442"/>
            <a:ext cx="3762141" cy="29729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800" dirty="0"/>
              <a:t>Export to CSV file</a:t>
            </a:r>
          </a:p>
          <a:p>
            <a:endParaRPr lang="ko-KR" altLang="en-US" sz="1800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4" y="1402663"/>
            <a:ext cx="2240608" cy="156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38" y="2289815"/>
            <a:ext cx="2038865" cy="184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16244" y="2366919"/>
            <a:ext cx="2240608" cy="2286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926432" y="3358379"/>
            <a:ext cx="1294563" cy="201396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cxnSp>
        <p:nvCxnSpPr>
          <p:cNvPr id="9" name="AutoShape 11"/>
          <p:cNvCxnSpPr>
            <a:cxnSpLocks noChangeShapeType="1"/>
          </p:cNvCxnSpPr>
          <p:nvPr/>
        </p:nvCxnSpPr>
        <p:spPr bwMode="auto">
          <a:xfrm>
            <a:off x="388016" y="2420507"/>
            <a:ext cx="1449022" cy="999782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00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1120">
            <a:extLst>
              <a:ext uri="{FF2B5EF4-FFF2-40B4-BE49-F238E27FC236}">
                <a16:creationId xmlns:a16="http://schemas.microsoft.com/office/drawing/2014/main" id="{C052128F-DDAC-409C-94E3-0A360C695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736" y="3897526"/>
            <a:ext cx="4904664" cy="251955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89F3601-1E7E-4E90-931D-C0A9DDB3DA74}"/>
              </a:ext>
            </a:extLst>
          </p:cNvPr>
          <p:cNvSpPr txBox="1">
            <a:spLocks/>
          </p:cNvSpPr>
          <p:nvPr/>
        </p:nvSpPr>
        <p:spPr>
          <a:xfrm>
            <a:off x="5043316" y="3559775"/>
            <a:ext cx="2839503" cy="437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901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27175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Exported CSV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2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Statistics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692" y="1018963"/>
            <a:ext cx="3333773" cy="34671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b="1" kern="120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 Hierarchy</a:t>
            </a:r>
            <a:endParaRPr lang="ko-KR" altLang="en-US" sz="20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46" y="1740484"/>
            <a:ext cx="3901223" cy="473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EF66BB5-4D85-46A3-A210-DBCEED3EAFC7}"/>
              </a:ext>
            </a:extLst>
          </p:cNvPr>
          <p:cNvSpPr txBox="1">
            <a:spLocks/>
          </p:cNvSpPr>
          <p:nvPr/>
        </p:nvSpPr>
        <p:spPr>
          <a:xfrm>
            <a:off x="4374292" y="1008503"/>
            <a:ext cx="4769708" cy="714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901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27175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Conversation</a:t>
            </a:r>
          </a:p>
          <a:p>
            <a:pPr lvl="1"/>
            <a:r>
              <a:rPr lang="en-US" altLang="ko-KR" sz="1800"/>
              <a:t>Traffic between two specific endpoints</a:t>
            </a:r>
            <a:endParaRPr lang="ko-KR" alt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7EE0A-A0E7-4A93-A30C-02E7BF698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47567"/>
            <a:ext cx="4264650" cy="47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5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Statistics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1448" y="897196"/>
            <a:ext cx="2732411" cy="26434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I/O Graph</a:t>
            </a:r>
            <a:endParaRPr lang="ko-KR" altLang="en-US" sz="2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0" y="1432719"/>
            <a:ext cx="3350353" cy="22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7" y="3429000"/>
            <a:ext cx="3473922" cy="267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BFAA30B-9E9C-4994-8F38-64990A48D2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3"/>
          <a:stretch/>
        </p:blipFill>
        <p:spPr bwMode="auto">
          <a:xfrm>
            <a:off x="4654507" y="5100251"/>
            <a:ext cx="4276725" cy="142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28A4F31-5B6E-422F-BF52-61E8D25E12BA}"/>
              </a:ext>
            </a:extLst>
          </p:cNvPr>
          <p:cNvSpPr txBox="1">
            <a:spLocks/>
          </p:cNvSpPr>
          <p:nvPr/>
        </p:nvSpPr>
        <p:spPr>
          <a:xfrm>
            <a:off x="4489494" y="888230"/>
            <a:ext cx="4512016" cy="553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901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27175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/>
              <a:t>Configurable Options</a:t>
            </a:r>
          </a:p>
          <a:p>
            <a:pPr lvl="1"/>
            <a:r>
              <a:rPr lang="en-US" altLang="ko-KR" sz="1400"/>
              <a:t>I/O Graphs </a:t>
            </a:r>
          </a:p>
          <a:p>
            <a:pPr lvl="2"/>
            <a:r>
              <a:rPr lang="en-US" altLang="ko-KR" sz="1100" b="1"/>
              <a:t>Graph 1-5</a:t>
            </a:r>
            <a:r>
              <a:rPr lang="en-US" altLang="ko-KR" sz="1100"/>
              <a:t>: enable the specific graph 1-5 (graph 1 by default) </a:t>
            </a:r>
          </a:p>
          <a:p>
            <a:pPr lvl="2"/>
            <a:r>
              <a:rPr lang="en-US" altLang="ko-KR" sz="1100" b="1"/>
              <a:t>Filter</a:t>
            </a:r>
            <a:r>
              <a:rPr lang="en-US" altLang="ko-KR" sz="1100"/>
              <a:t>: a display filter for this graph (only the packets that pass this filter will be taken into account for this graph) </a:t>
            </a:r>
          </a:p>
          <a:p>
            <a:pPr lvl="2"/>
            <a:r>
              <a:rPr lang="en-US" altLang="ko-KR" sz="1100" b="1"/>
              <a:t>Style</a:t>
            </a:r>
            <a:r>
              <a:rPr lang="en-US" altLang="ko-KR" sz="1100"/>
              <a:t>: the style of the graph (Line/Impulse/FBar/Dot) </a:t>
            </a:r>
          </a:p>
          <a:p>
            <a:pPr lvl="1"/>
            <a:r>
              <a:rPr lang="en-US" altLang="ko-KR" sz="1400"/>
              <a:t>X Axis </a:t>
            </a:r>
          </a:p>
          <a:p>
            <a:pPr lvl="2"/>
            <a:r>
              <a:rPr lang="en-US" altLang="ko-KR" sz="1100" b="1"/>
              <a:t>Tick interval</a:t>
            </a:r>
            <a:r>
              <a:rPr lang="en-US" altLang="ko-KR" sz="1100"/>
              <a:t>: an interval in x direction lasts </a:t>
            </a:r>
            <a:br>
              <a:rPr lang="en-US" altLang="ko-KR" sz="1100"/>
            </a:br>
            <a:r>
              <a:rPr lang="en-US" altLang="ko-KR" sz="1100"/>
              <a:t>(10/1 minutes or 10/1/0.1/0.01/0.001 seconds) </a:t>
            </a:r>
          </a:p>
          <a:p>
            <a:pPr lvl="2"/>
            <a:r>
              <a:rPr lang="en-US" altLang="ko-KR" sz="1100" b="1"/>
              <a:t>Pixels per tick</a:t>
            </a:r>
            <a:r>
              <a:rPr lang="en-US" altLang="ko-KR" sz="1100"/>
              <a:t>: use 10/5/2/1 pixels per tick interval </a:t>
            </a:r>
          </a:p>
          <a:p>
            <a:pPr lvl="2"/>
            <a:r>
              <a:rPr lang="en-US" altLang="ko-KR" sz="1100" b="1"/>
              <a:t>View as time of day</a:t>
            </a:r>
            <a:r>
              <a:rPr lang="en-US" altLang="ko-KR" sz="1100"/>
              <a:t>: option to view x direction labels as time of day instead of seconds or minutes since beginning of capture </a:t>
            </a:r>
          </a:p>
          <a:p>
            <a:pPr lvl="1"/>
            <a:r>
              <a:rPr lang="en-US" altLang="ko-KR" sz="1400"/>
              <a:t>Y Axis</a:t>
            </a:r>
          </a:p>
          <a:p>
            <a:pPr lvl="2"/>
            <a:r>
              <a:rPr lang="en-US" altLang="ko-KR" sz="1100" b="1"/>
              <a:t>Unit</a:t>
            </a:r>
            <a:r>
              <a:rPr lang="en-US" altLang="ko-KR" sz="1100"/>
              <a:t>: the unit for the y direction </a:t>
            </a:r>
            <a:br>
              <a:rPr lang="en-US" altLang="ko-KR" sz="1100"/>
            </a:br>
            <a:r>
              <a:rPr lang="en-US" altLang="ko-KR" sz="1100"/>
              <a:t>(Packets/Tick, Bytes/Tick, Bits/Tick, Advanced...)</a:t>
            </a:r>
          </a:p>
          <a:p>
            <a:pPr lvl="2"/>
            <a:r>
              <a:rPr lang="en-US" altLang="ko-KR" sz="1100" b="1"/>
              <a:t>Scale</a:t>
            </a:r>
            <a:r>
              <a:rPr lang="en-US" altLang="ko-KR" sz="1100"/>
              <a:t>: the scale for the y unit (Logarithmic,Auto,10,20,50,100,200,...) 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438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Packet Statistics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1138" y="954860"/>
            <a:ext cx="4075179" cy="32200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TCP Stream Graph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9" y="1500982"/>
            <a:ext cx="4566807" cy="440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A24ED77-A0EF-4B03-8CA4-DCC039C6A6BB}"/>
              </a:ext>
            </a:extLst>
          </p:cNvPr>
          <p:cNvSpPr txBox="1">
            <a:spLocks/>
          </p:cNvSpPr>
          <p:nvPr/>
        </p:nvSpPr>
        <p:spPr>
          <a:xfrm>
            <a:off x="5288692" y="904287"/>
            <a:ext cx="3728308" cy="42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901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27175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Round-Trip Time Graph</a:t>
            </a:r>
            <a:endParaRPr lang="ko-KR" altLang="en-US" sz="20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9D7BDD4-DA62-469D-9C14-FDA1474BF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503" y="1425575"/>
            <a:ext cx="3925358" cy="447756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591C1332-AC90-410B-B22F-E525C33E1D9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833534" y="3090332"/>
            <a:ext cx="2882900" cy="15007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5000"/>
              <a:buFont typeface="Wingdings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433F9"/>
              </a:buClr>
              <a:buFont typeface="Times New Roman" pitchFamily="18" charset="0"/>
              <a:buChar char="–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100" dirty="0"/>
              <a:t>RTT Vs. Sequence numbers gives us the time that take to Ack every packet.</a:t>
            </a:r>
          </a:p>
          <a:p>
            <a:pPr>
              <a:lnSpc>
                <a:spcPct val="120000"/>
              </a:lnSpc>
            </a:pPr>
            <a:r>
              <a:rPr lang="en-US" altLang="ko-KR" sz="1100" dirty="0"/>
              <a:t>In case of variations, it can cause DUPACKs and even Retransmissions </a:t>
            </a:r>
          </a:p>
          <a:p>
            <a:pPr>
              <a:lnSpc>
                <a:spcPct val="120000"/>
              </a:lnSpc>
            </a:pPr>
            <a:r>
              <a:rPr lang="en-US" altLang="ko-KR" sz="1100" dirty="0"/>
              <a:t>Usually will happen on communications lines: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Over the Internet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Over cellular networks</a:t>
            </a:r>
          </a:p>
        </p:txBody>
      </p:sp>
    </p:spTree>
    <p:extLst>
      <p:ext uri="{BB962C8B-B14F-4D97-AF65-F5344CB8AC3E}">
        <p14:creationId xmlns:p14="http://schemas.microsoft.com/office/powerpoint/2010/main" val="34753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Packet Statistics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930" y="880719"/>
            <a:ext cx="3844519" cy="43658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Time / Sequence Graph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2" y="1392172"/>
            <a:ext cx="4024034" cy="49545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72012" y="1269934"/>
            <a:ext cx="833438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ko-KR" sz="1000" dirty="0" err="1">
                <a:latin typeface="Arial" charset="0"/>
              </a:rPr>
              <a:t>Seq</a:t>
            </a:r>
            <a:r>
              <a:rPr lang="en-US" altLang="ko-KR" sz="1000" dirty="0">
                <a:latin typeface="Arial" charset="0"/>
              </a:rPr>
              <a:t> No [B]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517493" y="5732806"/>
            <a:ext cx="8239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ko-KR" sz="1000">
                <a:latin typeface="Arial" charset="0"/>
              </a:rPr>
              <a:t>Time [Sec]</a:t>
            </a:r>
          </a:p>
        </p:txBody>
      </p:sp>
      <p:sp>
        <p:nvSpPr>
          <p:cNvPr id="7" name="Rectangle 8"/>
          <p:cNvSpPr>
            <a:spLocks noGrp="1" noChangeArrowheads="1"/>
          </p:cNvSpPr>
          <p:nvPr/>
        </p:nvSpPr>
        <p:spPr bwMode="auto">
          <a:xfrm>
            <a:off x="1205450" y="2675946"/>
            <a:ext cx="2961567" cy="2012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5000"/>
              <a:buFont typeface="Wingdings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433F9"/>
              </a:buClr>
              <a:buFont typeface="Times New Roman" pitchFamily="18" charset="0"/>
              <a:buChar char="–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200" dirty="0"/>
              <a:t>Time / Sequence represents how sequence numbers advances with time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In a good connection (like in the example), the line will be linear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The angle of the line indicates the speed of the connection. In this example – fast connection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DFC20D99-832C-4C9F-AFF3-6E6BA5C3E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92171"/>
            <a:ext cx="4465918" cy="49545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>
            <a:extLst>
              <a:ext uri="{FF2B5EF4-FFF2-40B4-BE49-F238E27FC236}">
                <a16:creationId xmlns:a16="http://schemas.microsoft.com/office/drawing/2014/main" id="{8DF42A9A-1639-4C49-8964-60F0F2132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5719" y="1262640"/>
            <a:ext cx="833438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ko-KR" sz="1000" dirty="0">
                <a:latin typeface="Arial" charset="0"/>
              </a:rPr>
              <a:t>Seq No [B]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CD671A07-2C61-48CD-B070-8713AA906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4006" y="5732806"/>
            <a:ext cx="8239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1" hangingPunct="1"/>
            <a:r>
              <a:rPr lang="en-US" altLang="ko-KR" sz="1000" dirty="0">
                <a:latin typeface="Arial" charset="0"/>
              </a:rPr>
              <a:t>Time [Sec]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7EB1147-997D-491A-8FA8-13444C815F1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862119" y="3929729"/>
            <a:ext cx="2175799" cy="1738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5000"/>
              <a:buFont typeface="Wingdings" pitchFamily="2" charset="2"/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Blip>
                <a:blip r:embed="rId6"/>
              </a:buBlip>
              <a:defRPr sz="1600" b="1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433F9"/>
              </a:buClr>
              <a:buFont typeface="Times New Roman" pitchFamily="18" charset="0"/>
              <a:buChar char="–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har char="•"/>
              <a:defRPr sz="1400" b="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200" dirty="0"/>
              <a:t>In this case, we see a non-contiguous graph</a:t>
            </a:r>
          </a:p>
          <a:p>
            <a:pPr>
              <a:lnSpc>
                <a:spcPct val="110000"/>
              </a:lnSpc>
            </a:pPr>
            <a:r>
              <a:rPr lang="en-US" altLang="ko-KR" sz="1200" dirty="0"/>
              <a:t>Can be due to:</a:t>
            </a:r>
          </a:p>
          <a:p>
            <a:pPr lvl="1">
              <a:lnSpc>
                <a:spcPct val="110000"/>
              </a:lnSpc>
            </a:pPr>
            <a:r>
              <a:rPr lang="en-US" altLang="ko-KR" sz="1100" dirty="0"/>
              <a:t>Severe packet loss</a:t>
            </a:r>
          </a:p>
          <a:p>
            <a:pPr lvl="1">
              <a:lnSpc>
                <a:spcPct val="110000"/>
              </a:lnSpc>
            </a:pPr>
            <a:r>
              <a:rPr lang="en-US" altLang="ko-KR" sz="1100" dirty="0"/>
              <a:t>Server response (processing) time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E87EA89-A34A-478D-841E-70A2D169F042}"/>
              </a:ext>
            </a:extLst>
          </p:cNvPr>
          <p:cNvSpPr txBox="1">
            <a:spLocks/>
          </p:cNvSpPr>
          <p:nvPr/>
        </p:nvSpPr>
        <p:spPr>
          <a:xfrm>
            <a:off x="4459222" y="843887"/>
            <a:ext cx="5187287" cy="3961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49263" indent="-449263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14375" indent="-26511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9013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58888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27175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/>
              <a:t>Time / Sequence Graph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7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Colorizing Specific Packets (1/4)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589" y="964385"/>
            <a:ext cx="8512822" cy="5538015"/>
          </a:xfrm>
        </p:spPr>
        <p:txBody>
          <a:bodyPr/>
          <a:lstStyle/>
          <a:p>
            <a:r>
              <a:rPr lang="en-US" altLang="ko-KR" dirty="0"/>
              <a:t>Packet Colorization</a:t>
            </a:r>
          </a:p>
          <a:p>
            <a:pPr lvl="1"/>
            <a:r>
              <a:rPr lang="en-US" altLang="ko-KR" dirty="0"/>
              <a:t>Colorize packets according to a filter</a:t>
            </a:r>
          </a:p>
          <a:p>
            <a:pPr lvl="1"/>
            <a:r>
              <a:rPr lang="en-US" altLang="ko-KR" dirty="0"/>
              <a:t>Allow to emphasize the packets interested in</a:t>
            </a:r>
          </a:p>
          <a:p>
            <a:pPr lvl="1"/>
            <a:r>
              <a:rPr lang="en-US" altLang="ko-KR" dirty="0"/>
              <a:t>A lot of Coloring Rule examples at the Wireshark Wiki Coloring Rules page at http://wiki.wireshark.org/ColoringRules </a:t>
            </a:r>
          </a:p>
          <a:p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66713" y="2670969"/>
            <a:ext cx="8777287" cy="3596481"/>
            <a:chOff x="228600" y="2309019"/>
            <a:chExt cx="8777287" cy="3596481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08" b="33229"/>
            <a:stretch/>
          </p:blipFill>
          <p:spPr bwMode="auto">
            <a:xfrm>
              <a:off x="250825" y="3332162"/>
              <a:ext cx="8664575" cy="2573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28600" y="3631406"/>
              <a:ext cx="8596313" cy="27463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7361238" y="3058319"/>
              <a:ext cx="914400" cy="54768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6303963" y="2309019"/>
              <a:ext cx="2701924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he-IL"/>
              </a:defPPr>
              <a:lvl1pPr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r" rtl="1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1" hangingPunct="1">
                <a:defRPr b="1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l" rtl="0" eaLnBrk="1" hangingPunct="1"/>
              <a:r>
                <a:rPr lang="en-US" altLang="ko-KR" sz="1600" dirty="0">
                  <a:solidFill>
                    <a:schemeClr val="accent2"/>
                  </a:solidFill>
                  <a:latin typeface="Comic Sans MS" pitchFamily="66" charset="0"/>
                </a:rPr>
                <a:t>We want to watch a specific protocol through out the capture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85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Colorizing Specific Packets (2/4)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1125538"/>
            <a:ext cx="8308975" cy="460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16425" y="2838451"/>
            <a:ext cx="1554163" cy="182562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892800" y="3106738"/>
            <a:ext cx="1254125" cy="141288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140575" y="3100388"/>
            <a:ext cx="1266825" cy="1592263"/>
          </a:xfrm>
          <a:prstGeom prst="rect">
            <a:avLst/>
          </a:prstGeom>
          <a:noFill/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3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Colorizing Specific Packets (3/4)</a:t>
            </a:r>
            <a:endParaRPr lang="ko-KR" alt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1358561"/>
            <a:ext cx="8512175" cy="472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4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Colorizing Specific Packets (4/4)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TLS Connection Establishment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467644"/>
            <a:ext cx="8564562" cy="474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638" y="2277269"/>
            <a:ext cx="8504238" cy="29257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932238" y="2948781"/>
            <a:ext cx="1463675" cy="18415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932238" y="3374231"/>
            <a:ext cx="2560638" cy="18415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932238" y="3609181"/>
            <a:ext cx="4754563" cy="18415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932238" y="3921919"/>
            <a:ext cx="1828800" cy="18415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932238" y="4236244"/>
            <a:ext cx="1828800" cy="18415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932238" y="4568031"/>
            <a:ext cx="1828800" cy="18415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932238" y="4902994"/>
            <a:ext cx="1828800" cy="18415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81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Wireshark?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5588" y="954860"/>
            <a:ext cx="8772753" cy="5538015"/>
          </a:xfrm>
        </p:spPr>
        <p:txBody>
          <a:bodyPr>
            <a:normAutofit/>
          </a:bodyPr>
          <a:lstStyle/>
          <a:p>
            <a:r>
              <a:rPr lang="en-US" altLang="ko-KR" dirty="0"/>
              <a:t>What we can do:</a:t>
            </a:r>
          </a:p>
          <a:p>
            <a:pPr lvl="1"/>
            <a:r>
              <a:rPr lang="en-US" altLang="ko-KR" dirty="0"/>
              <a:t>Capture network traffic</a:t>
            </a:r>
          </a:p>
          <a:p>
            <a:pPr lvl="1"/>
            <a:r>
              <a:rPr lang="en-US" altLang="ko-KR" dirty="0"/>
              <a:t>Decode packet protocols using dissectors</a:t>
            </a:r>
          </a:p>
          <a:p>
            <a:pPr lvl="1"/>
            <a:r>
              <a:rPr lang="en-US" altLang="ko-KR" dirty="0"/>
              <a:t>Define filters – capture and display</a:t>
            </a:r>
          </a:p>
          <a:p>
            <a:pPr lvl="1"/>
            <a:r>
              <a:rPr lang="en-US" altLang="ko-KR" dirty="0"/>
              <a:t>Watch smart statistics</a:t>
            </a:r>
          </a:p>
          <a:p>
            <a:pPr lvl="1"/>
            <a:r>
              <a:rPr lang="en-US" altLang="ko-KR" dirty="0"/>
              <a:t>Analyze problems</a:t>
            </a:r>
          </a:p>
          <a:p>
            <a:pPr lvl="1"/>
            <a:r>
              <a:rPr lang="en-US" altLang="ko-KR" dirty="0"/>
              <a:t>Interactively browse that traffic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Some examples people use Wireshark for: </a:t>
            </a:r>
          </a:p>
          <a:p>
            <a:pPr lvl="1"/>
            <a:r>
              <a:rPr lang="en-US" altLang="ko-KR" dirty="0"/>
              <a:t>Network administrators: </a:t>
            </a:r>
            <a:r>
              <a:rPr lang="en-US" altLang="ko-KR" b="1" dirty="0"/>
              <a:t>troubleshoot network problems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Network security engineers: </a:t>
            </a:r>
            <a:r>
              <a:rPr lang="en-US" altLang="ko-KR" b="1" dirty="0"/>
              <a:t>examine security problems </a:t>
            </a:r>
          </a:p>
          <a:p>
            <a:pPr lvl="1"/>
            <a:r>
              <a:rPr lang="en-US" altLang="ko-KR" dirty="0"/>
              <a:t>Developers: </a:t>
            </a:r>
            <a:r>
              <a:rPr lang="en-US" altLang="ko-KR" b="1" dirty="0"/>
              <a:t>debug protocol implementations </a:t>
            </a:r>
          </a:p>
          <a:p>
            <a:pPr lvl="1"/>
            <a:r>
              <a:rPr lang="en-US" altLang="ko-KR" dirty="0"/>
              <a:t>People: </a:t>
            </a:r>
            <a:r>
              <a:rPr lang="en-US" altLang="ko-KR" b="1" dirty="0"/>
              <a:t>learn network protocol internals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05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ko-KR" dirty="0"/>
              <a:t>Wireshark Website</a:t>
            </a:r>
          </a:p>
          <a:p>
            <a:pPr lvl="1"/>
            <a:r>
              <a:rPr lang="de-DE" altLang="ko-KR" dirty="0"/>
              <a:t>http://www.wireshark.org</a:t>
            </a:r>
          </a:p>
          <a:p>
            <a:endParaRPr lang="de-DE" altLang="ko-KR" dirty="0"/>
          </a:p>
          <a:p>
            <a:r>
              <a:rPr lang="de-DE" altLang="ko-KR" dirty="0"/>
              <a:t>Wireshark Documentation</a:t>
            </a:r>
          </a:p>
          <a:p>
            <a:pPr lvl="1"/>
            <a:r>
              <a:rPr lang="de-DE" altLang="ko-KR" dirty="0"/>
              <a:t>http://www.wireshark.org/docs/</a:t>
            </a:r>
          </a:p>
          <a:p>
            <a:endParaRPr lang="de-DE" altLang="ko-KR" dirty="0"/>
          </a:p>
          <a:p>
            <a:r>
              <a:rPr lang="de-DE" altLang="ko-KR" dirty="0"/>
              <a:t>Wireshark Wiki</a:t>
            </a:r>
          </a:p>
          <a:p>
            <a:pPr lvl="1"/>
            <a:r>
              <a:rPr lang="de-DE" altLang="ko-KR" dirty="0"/>
              <a:t>http://wiki.wireshark.org</a:t>
            </a:r>
          </a:p>
          <a:p>
            <a:endParaRPr lang="en-US" altLang="ja-JP" dirty="0"/>
          </a:p>
          <a:p>
            <a:r>
              <a:rPr lang="en-US" altLang="ja-JP" dirty="0"/>
              <a:t>Network analysis Using Wireshark Cookbook</a:t>
            </a:r>
          </a:p>
          <a:p>
            <a:pPr lvl="1"/>
            <a:r>
              <a:rPr lang="en-US" altLang="ja-JP" dirty="0"/>
              <a:t>http://www.amazon.com/Network-Analysis-Using-Wireshark-Cookbook/dp/1849517649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E126CF-BA8D-472E-B499-18E3AD1F3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504" y="1916069"/>
            <a:ext cx="2456999" cy="302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5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Interfaces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999331"/>
            <a:ext cx="7289800" cy="485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565900" y="2223294"/>
            <a:ext cx="928459" cy="646331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rtl="0" eaLnBrk="1" hangingPunct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</a:p>
          <a:p>
            <a:pPr algn="l" rtl="0" eaLnBrk="1" hangingPunct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65900" y="3782219"/>
            <a:ext cx="941283" cy="646331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rt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</a:p>
          <a:p>
            <a:pPr algn="l" rt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565900" y="4925219"/>
            <a:ext cx="928459" cy="646331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rt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</a:p>
          <a:p>
            <a:pPr algn="l" rtl="0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Bytes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927100" y="1913731"/>
            <a:ext cx="7239000" cy="14478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27100" y="3425031"/>
            <a:ext cx="7239000" cy="12954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927100" y="4771231"/>
            <a:ext cx="7239000" cy="9525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15338" cy="714355"/>
          </a:xfrm>
        </p:spPr>
        <p:txBody>
          <a:bodyPr>
            <a:normAutofit/>
          </a:bodyPr>
          <a:lstStyle/>
          <a:p>
            <a:r>
              <a:rPr lang="en-US" altLang="ko-KR" dirty="0"/>
              <a:t>Capturing Packets 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839788"/>
            <a:ext cx="6000750" cy="334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4503738"/>
            <a:ext cx="7256462" cy="15144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AutoShape 7"/>
          <p:cNvCxnSpPr>
            <a:cxnSpLocks noChangeShapeType="1"/>
            <a:stCxn id="4" idx="3"/>
            <a:endCxn id="5" idx="0"/>
          </p:cNvCxnSpPr>
          <p:nvPr/>
        </p:nvCxnSpPr>
        <p:spPr bwMode="auto">
          <a:xfrm flipH="1">
            <a:off x="5253038" y="2514601"/>
            <a:ext cx="1011237" cy="1989137"/>
          </a:xfrm>
          <a:prstGeom prst="bentConnector4">
            <a:avLst>
              <a:gd name="adj1" fmla="val -22606"/>
              <a:gd name="adj2" fmla="val 92097"/>
            </a:avLst>
          </a:prstGeom>
          <a:noFill/>
          <a:ln w="28575">
            <a:solidFill>
              <a:schemeClr val="accent2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470775" y="5319713"/>
            <a:ext cx="381000" cy="228600"/>
          </a:xfrm>
          <a:prstGeom prst="rect">
            <a:avLst/>
          </a:prstGeom>
          <a:gradFill rotWithShape="1">
            <a:gsLst>
              <a:gs pos="0">
                <a:srgbClr val="FFFF00">
                  <a:alpha val="28999"/>
                </a:srgbClr>
              </a:gs>
              <a:gs pos="100000">
                <a:srgbClr val="FFFF99">
                  <a:alpha val="60001"/>
                </a:srgbClr>
              </a:gs>
            </a:gsLst>
            <a:lin ang="54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46075" y="2093913"/>
            <a:ext cx="1828800" cy="736600"/>
          </a:xfrm>
          <a:prstGeom prst="rect">
            <a:avLst/>
          </a:prstGeom>
          <a:gradFill rotWithShape="1">
            <a:gsLst>
              <a:gs pos="0">
                <a:srgbClr val="FFFF00">
                  <a:alpha val="28999"/>
                </a:srgbClr>
              </a:gs>
              <a:gs pos="100000">
                <a:srgbClr val="FFFF99">
                  <a:alpha val="60001"/>
                </a:srgbClr>
              </a:gs>
            </a:gsLst>
            <a:lin ang="54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955675" y="950913"/>
            <a:ext cx="381000" cy="152400"/>
          </a:xfrm>
          <a:prstGeom prst="rect">
            <a:avLst/>
          </a:prstGeom>
          <a:gradFill rotWithShape="1">
            <a:gsLst>
              <a:gs pos="0">
                <a:srgbClr val="FFFF00">
                  <a:alpha val="28999"/>
                </a:srgbClr>
              </a:gs>
              <a:gs pos="100000">
                <a:srgbClr val="FFFF99">
                  <a:alpha val="60001"/>
                </a:srgbClr>
              </a:gs>
            </a:gsLst>
            <a:lin ang="54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955675" y="1117601"/>
            <a:ext cx="1066800" cy="127000"/>
          </a:xfrm>
          <a:prstGeom prst="rect">
            <a:avLst/>
          </a:prstGeom>
          <a:gradFill rotWithShape="1">
            <a:gsLst>
              <a:gs pos="0">
                <a:srgbClr val="FFFF00">
                  <a:alpha val="28999"/>
                </a:srgbClr>
              </a:gs>
              <a:gs pos="100000">
                <a:srgbClr val="FFFF99">
                  <a:alpha val="60001"/>
                </a:srgbClr>
              </a:gs>
            </a:gsLst>
            <a:lin ang="54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Capturing Packets 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19" y="2138363"/>
            <a:ext cx="6324600" cy="439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728619" y="1985963"/>
            <a:ext cx="2133600" cy="533400"/>
          </a:xfrm>
          <a:prstGeom prst="wedgeRectCallout">
            <a:avLst>
              <a:gd name="adj1" fmla="val -80579"/>
              <a:gd name="adj2" fmla="val 153569"/>
            </a:avLst>
          </a:prstGeom>
          <a:gradFill rotWithShape="1">
            <a:gsLst>
              <a:gs pos="0">
                <a:srgbClr val="FFFF00">
                  <a:alpha val="50999"/>
                </a:srgbClr>
              </a:gs>
              <a:gs pos="100000">
                <a:srgbClr val="FFFF99">
                  <a:alpha val="69000"/>
                </a:srgbClr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rtl="0" eaLnBrk="1" hangingPunct="1"/>
            <a:r>
              <a:rPr lang="en-US" altLang="ko-KR" sz="1200">
                <a:latin typeface="Arial" charset="0"/>
              </a:rPr>
              <a:t>Buffer size – in order not to fill your laptop disk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11944" y="1641475"/>
            <a:ext cx="2133600" cy="533400"/>
          </a:xfrm>
          <a:prstGeom prst="wedgeRectCallout">
            <a:avLst>
              <a:gd name="adj1" fmla="val 20907"/>
              <a:gd name="adj2" fmla="val 235417"/>
            </a:avLst>
          </a:prstGeom>
          <a:solidFill>
            <a:srgbClr val="FF7C80">
              <a:alpha val="50999"/>
            </a:srgbClr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rtl="0" eaLnBrk="1" hangingPunct="1"/>
            <a:r>
              <a:rPr lang="en-US" altLang="ko-KR" sz="1200">
                <a:latin typeface="Arial" charset="0"/>
              </a:rPr>
              <a:t>Capture all packets on the network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5419" y="3281363"/>
            <a:ext cx="1143000" cy="533400"/>
          </a:xfrm>
          <a:prstGeom prst="wedgeRectCallout">
            <a:avLst>
              <a:gd name="adj1" fmla="val 87361"/>
              <a:gd name="adj2" fmla="val 36310"/>
            </a:avLst>
          </a:prstGeom>
          <a:gradFill rotWithShape="1">
            <a:gsLst>
              <a:gs pos="0">
                <a:srgbClr val="FFFF00">
                  <a:alpha val="50999"/>
                </a:srgbClr>
              </a:gs>
              <a:gs pos="100000">
                <a:srgbClr val="FFFF99">
                  <a:alpha val="69000"/>
                </a:srgbClr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rtl="0" eaLnBrk="1" hangingPunct="1"/>
            <a:r>
              <a:rPr lang="en-US" altLang="ko-KR" sz="1200">
                <a:latin typeface="Arial" charset="0"/>
              </a:rPr>
              <a:t>Capture filter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654969" y="3890963"/>
            <a:ext cx="4495800" cy="144780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327819" y="4500563"/>
            <a:ext cx="1143000" cy="533400"/>
          </a:xfrm>
          <a:prstGeom prst="wedgeRectCallout">
            <a:avLst>
              <a:gd name="adj1" fmla="val 118056"/>
              <a:gd name="adj2" fmla="val 5060"/>
            </a:avLst>
          </a:prstGeom>
          <a:gradFill rotWithShape="1">
            <a:gsLst>
              <a:gs pos="0">
                <a:srgbClr val="FFFF00">
                  <a:alpha val="50999"/>
                </a:srgbClr>
              </a:gs>
              <a:gs pos="100000">
                <a:srgbClr val="FFFF99">
                  <a:alpha val="69000"/>
                </a:srgbClr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rtl="0" eaLnBrk="1" hangingPunct="1"/>
            <a:r>
              <a:rPr lang="en-US" altLang="ko-KR" sz="1200">
                <a:latin typeface="Arial" charset="0"/>
              </a:rPr>
              <a:t>Capture in multiple files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648619" y="5338763"/>
            <a:ext cx="4495800" cy="76200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129382" y="5299075"/>
            <a:ext cx="1265237" cy="838200"/>
          </a:xfrm>
          <a:prstGeom prst="wedgeRectCallout">
            <a:avLst>
              <a:gd name="adj1" fmla="val 74718"/>
              <a:gd name="adj2" fmla="val -9847"/>
            </a:avLst>
          </a:prstGeom>
          <a:gradFill rotWithShape="1">
            <a:gsLst>
              <a:gs pos="0">
                <a:srgbClr val="FFFF00">
                  <a:alpha val="50999"/>
                </a:srgbClr>
              </a:gs>
              <a:gs pos="100000">
                <a:srgbClr val="FFFF99">
                  <a:alpha val="69000"/>
                </a:srgbClr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rtl="0" eaLnBrk="1" hangingPunct="1"/>
            <a:r>
              <a:rPr lang="en-US" altLang="ko-KR" sz="1200">
                <a:latin typeface="Arial" charset="0"/>
              </a:rPr>
              <a:t>When to automatically stop the capture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195219" y="3890963"/>
            <a:ext cx="1676400" cy="114300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195219" y="5033963"/>
            <a:ext cx="1676400" cy="1143000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8024019" y="3509963"/>
            <a:ext cx="914400" cy="533400"/>
          </a:xfrm>
          <a:prstGeom prst="wedgeRectCallout">
            <a:avLst>
              <a:gd name="adj1" fmla="val -94620"/>
              <a:gd name="adj2" fmla="val 115477"/>
            </a:avLst>
          </a:prstGeom>
          <a:gradFill rotWithShape="1">
            <a:gsLst>
              <a:gs pos="0">
                <a:srgbClr val="FFFF00">
                  <a:alpha val="50999"/>
                </a:srgbClr>
              </a:gs>
              <a:gs pos="100000">
                <a:srgbClr val="FFFF99">
                  <a:alpha val="69000"/>
                </a:srgbClr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rtl="0" eaLnBrk="1" hangingPunct="1"/>
            <a:r>
              <a:rPr lang="en-US" altLang="ko-KR" sz="1200">
                <a:latin typeface="Arial" charset="0"/>
              </a:rPr>
              <a:t>Display options</a:t>
            </a: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8024019" y="4576763"/>
            <a:ext cx="990600" cy="685800"/>
          </a:xfrm>
          <a:prstGeom prst="wedgeRectCallout">
            <a:avLst>
              <a:gd name="adj1" fmla="val -91185"/>
              <a:gd name="adj2" fmla="val 78704"/>
            </a:avLst>
          </a:prstGeom>
          <a:gradFill rotWithShape="1">
            <a:gsLst>
              <a:gs pos="0">
                <a:srgbClr val="FFFF00">
                  <a:alpha val="50999"/>
                </a:srgbClr>
              </a:gs>
              <a:gs pos="100000">
                <a:srgbClr val="FFFF99">
                  <a:alpha val="69000"/>
                </a:srgbClr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rtl="0" eaLnBrk="1" hangingPunct="1"/>
            <a:r>
              <a:rPr lang="en-US" altLang="ko-KR" sz="1200">
                <a:latin typeface="Arial" charset="0"/>
              </a:rPr>
              <a:t>Name resolution options</a:t>
            </a:r>
          </a:p>
        </p:txBody>
      </p:sp>
      <p:pic>
        <p:nvPicPr>
          <p:cNvPr id="16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219" y="742950"/>
            <a:ext cx="4800600" cy="10017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AutoShape 18"/>
          <p:cNvCxnSpPr>
            <a:cxnSpLocks noChangeShapeType="1"/>
            <a:stCxn id="18" idx="2"/>
            <a:endCxn id="4" idx="0"/>
          </p:cNvCxnSpPr>
          <p:nvPr/>
        </p:nvCxnSpPr>
        <p:spPr bwMode="auto">
          <a:xfrm rot="5400000">
            <a:off x="6155531" y="92076"/>
            <a:ext cx="676275" cy="3416300"/>
          </a:xfrm>
          <a:prstGeom prst="bentConnector3">
            <a:avLst>
              <a:gd name="adj1" fmla="val 48824"/>
            </a:avLst>
          </a:prstGeom>
          <a:noFill/>
          <a:ln w="28575">
            <a:solidFill>
              <a:schemeClr val="accent2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8024019" y="1270000"/>
            <a:ext cx="355600" cy="177800"/>
          </a:xfrm>
          <a:prstGeom prst="rect">
            <a:avLst/>
          </a:prstGeom>
          <a:gradFill rotWithShape="1">
            <a:gsLst>
              <a:gs pos="0">
                <a:srgbClr val="FFFF00">
                  <a:alpha val="28999"/>
                </a:srgbClr>
              </a:gs>
              <a:gs pos="100000">
                <a:srgbClr val="FFFF99">
                  <a:alpha val="60001"/>
                </a:srgbClr>
              </a:gs>
            </a:gsLst>
            <a:lin ang="54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6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8215338" cy="714355"/>
          </a:xfrm>
        </p:spPr>
        <p:txBody>
          <a:bodyPr/>
          <a:lstStyle/>
          <a:p>
            <a:r>
              <a:rPr lang="en-US" altLang="ko-KR" dirty="0"/>
              <a:t>Capturing Packets (3/3)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90563"/>
            <a:ext cx="4800600" cy="10017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AutoShape 6"/>
          <p:cNvCxnSpPr>
            <a:cxnSpLocks noChangeShapeType="1"/>
            <a:stCxn id="6" idx="2"/>
            <a:endCxn id="7" idx="0"/>
          </p:cNvCxnSpPr>
          <p:nvPr/>
        </p:nvCxnSpPr>
        <p:spPr bwMode="auto">
          <a:xfrm rot="5400000">
            <a:off x="5676106" y="-670718"/>
            <a:ext cx="752475" cy="4913312"/>
          </a:xfrm>
          <a:prstGeom prst="bentConnector3">
            <a:avLst>
              <a:gd name="adj1" fmla="val 48944"/>
            </a:avLst>
          </a:prstGeom>
          <a:noFill/>
          <a:ln w="28575">
            <a:solidFill>
              <a:schemeClr val="accent2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331200" y="1217613"/>
            <a:ext cx="355600" cy="177800"/>
          </a:xfrm>
          <a:prstGeom prst="rect">
            <a:avLst/>
          </a:prstGeom>
          <a:gradFill rotWithShape="1">
            <a:gsLst>
              <a:gs pos="0">
                <a:srgbClr val="FFFF00">
                  <a:alpha val="28999"/>
                </a:srgbClr>
              </a:gs>
              <a:gs pos="100000">
                <a:srgbClr val="FFFF99">
                  <a:alpha val="60001"/>
                </a:srgbClr>
              </a:gs>
            </a:gsLst>
            <a:lin ang="5400000" scaled="1"/>
          </a:gradFill>
          <a:ln w="2857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162175"/>
            <a:ext cx="6351588" cy="400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438900" y="2009775"/>
            <a:ext cx="2133600" cy="990600"/>
          </a:xfrm>
          <a:prstGeom prst="wedgeRectCallout">
            <a:avLst>
              <a:gd name="adj1" fmla="val -80431"/>
              <a:gd name="adj2" fmla="val 129167"/>
            </a:avLst>
          </a:prstGeom>
          <a:solidFill>
            <a:srgbClr val="0000FF">
              <a:alpha val="50999"/>
            </a:srgbClr>
          </a:solidFill>
          <a:ln w="9525" algn="ctr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 rtl="0" eaLnBrk="1" hangingPunct="1"/>
            <a:r>
              <a:rPr lang="en-US" altLang="ko-KR" sz="1200" u="sng">
                <a:solidFill>
                  <a:srgbClr val="FFFF00"/>
                </a:solidFill>
                <a:latin typeface="Arial" charset="0"/>
              </a:rPr>
              <a:t>Example (W-LAN):</a:t>
            </a:r>
          </a:p>
          <a:p>
            <a:pPr algn="l" rtl="0" eaLnBrk="1" hangingPunct="1"/>
            <a:r>
              <a:rPr lang="en-US" altLang="ko-KR" sz="1200">
                <a:solidFill>
                  <a:srgbClr val="FFFF00"/>
                </a:solidFill>
                <a:latin typeface="Arial" charset="0"/>
              </a:rPr>
              <a:t>Received Signal Strength Indication (RSSI) and Link speed (BW) </a:t>
            </a:r>
          </a:p>
        </p:txBody>
      </p:sp>
    </p:spTree>
    <p:extLst>
      <p:ext uri="{BB962C8B-B14F-4D97-AF65-F5344CB8AC3E}">
        <p14:creationId xmlns:p14="http://schemas.microsoft.com/office/powerpoint/2010/main" val="105973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Analyzing Packets (1/9)</a:t>
            </a:r>
            <a:endParaRPr lang="ko-KR" alt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6"/>
          <a:stretch/>
        </p:blipFill>
        <p:spPr bwMode="auto">
          <a:xfrm>
            <a:off x="522091" y="1457325"/>
            <a:ext cx="8328418" cy="498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idx="4294967295"/>
          </p:nvPr>
        </p:nvSpPr>
        <p:spPr>
          <a:xfrm>
            <a:off x="316800" y="954000"/>
            <a:ext cx="7886700" cy="4351338"/>
          </a:xfrm>
        </p:spPr>
        <p:txBody>
          <a:bodyPr>
            <a:normAutofit/>
          </a:bodyPr>
          <a:lstStyle/>
          <a:p>
            <a:pPr marL="449263" indent="-449263">
              <a:buFont typeface="Wingdings" panose="05000000000000000000" pitchFamily="2" charset="2"/>
              <a:buChar char="v"/>
            </a:pP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</a:rPr>
              <a:t>Ethernet Frame Example</a:t>
            </a:r>
            <a:endParaRPr lang="ko-KR" alt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kern="120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Analyzing Packets (2/9)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IP Packet Example</a:t>
            </a:r>
            <a:endParaRPr lang="ko-KR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7"/>
          <a:stretch/>
        </p:blipFill>
        <p:spPr bwMode="auto">
          <a:xfrm>
            <a:off x="408919" y="1514475"/>
            <a:ext cx="8326163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8895" y="3156352"/>
            <a:ext cx="8293686" cy="30297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1" hangingPunct="1">
              <a:defRPr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4922</TotalTime>
  <Words>1297</Words>
  <Application>Microsoft Macintosh PowerPoint</Application>
  <PresentationFormat>On-screen Show (4:3)</PresentationFormat>
  <Paragraphs>197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맑은 고딕</vt:lpstr>
      <vt:lpstr>Arial</vt:lpstr>
      <vt:lpstr>Arial Black</vt:lpstr>
      <vt:lpstr>Bradley Hand ITC</vt:lpstr>
      <vt:lpstr>Calibri</vt:lpstr>
      <vt:lpstr>Comic Sans MS</vt:lpstr>
      <vt:lpstr>Wingdings</vt:lpstr>
      <vt:lpstr>Office 테마</vt:lpstr>
      <vt:lpstr>Internet Traffic Monitoring  and Analysis:  Wireshark Tutorial</vt:lpstr>
      <vt:lpstr>What is Wireshark?</vt:lpstr>
      <vt:lpstr>What is Wireshark?</vt:lpstr>
      <vt:lpstr>Interfaces</vt:lpstr>
      <vt:lpstr>Capturing Packets (1/3)</vt:lpstr>
      <vt:lpstr>Capturing Packets (2/3)</vt:lpstr>
      <vt:lpstr>Capturing Packets (3/3)</vt:lpstr>
      <vt:lpstr>Analyzing Packets (1/9)</vt:lpstr>
      <vt:lpstr>Analyzing Packets (2/9)</vt:lpstr>
      <vt:lpstr>Analyzing Packets (3/9)</vt:lpstr>
      <vt:lpstr>Analyzing Packets (4/9)</vt:lpstr>
      <vt:lpstr>Analyzing Packets (5/9)</vt:lpstr>
      <vt:lpstr>Analyzing Packets (6/9)</vt:lpstr>
      <vt:lpstr>Analyzing Packets (7/9)</vt:lpstr>
      <vt:lpstr>Analyzing Packets (8/9)</vt:lpstr>
      <vt:lpstr>Analyzing Packets (9/9)</vt:lpstr>
      <vt:lpstr>Filtering Packets (1/4)</vt:lpstr>
      <vt:lpstr>Filtering Packets (2/4)</vt:lpstr>
      <vt:lpstr>Filtering Packets (3/4)</vt:lpstr>
      <vt:lpstr>Saving and Manipulating Packets (1/3)</vt:lpstr>
      <vt:lpstr>Saving and Manipulating Packets (2/3)</vt:lpstr>
      <vt:lpstr>Packet Statistics</vt:lpstr>
      <vt:lpstr>Packet Statistics</vt:lpstr>
      <vt:lpstr>Packet Statistics</vt:lpstr>
      <vt:lpstr>Packet Statistics</vt:lpstr>
      <vt:lpstr>Colorizing Specific Packets (1/4)</vt:lpstr>
      <vt:lpstr>Colorizing Specific Packets (2/4)</vt:lpstr>
      <vt:lpstr>Colorizing Specific Packets (3/4)</vt:lpstr>
      <vt:lpstr>Colorizing Specific Packets (4/4)</vt:lpstr>
      <vt:lpstr>References</vt:lpstr>
    </vt:vector>
  </TitlesOfParts>
  <Company>POSTECH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GUNi</dc:creator>
  <cp:lastModifiedBy>Curran, Kevin</cp:lastModifiedBy>
  <cp:revision>2146</cp:revision>
  <dcterms:created xsi:type="dcterms:W3CDTF">2014-07-02T06:28:24Z</dcterms:created>
  <dcterms:modified xsi:type="dcterms:W3CDTF">2023-01-30T13:20:44Z</dcterms:modified>
</cp:coreProperties>
</file>