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333" r:id="rId3"/>
    <p:sldId id="334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60" r:id="rId13"/>
    <p:sldId id="361" r:id="rId14"/>
    <p:sldId id="351" r:id="rId15"/>
    <p:sldId id="352" r:id="rId16"/>
    <p:sldId id="353" r:id="rId17"/>
    <p:sldId id="354" r:id="rId18"/>
    <p:sldId id="355" r:id="rId19"/>
    <p:sldId id="362" r:id="rId20"/>
    <p:sldId id="356" r:id="rId21"/>
    <p:sldId id="357" r:id="rId22"/>
    <p:sldId id="358" r:id="rId23"/>
    <p:sldId id="359" r:id="rId24"/>
    <p:sldId id="2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6A455-8111-064D-07F1-81C48609353E}" v="99" dt="2024-08-05T22:51:43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2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51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6, 2024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14431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76042-591B-E8E8-6212-68AF66BBD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276" y="2258280"/>
            <a:ext cx="5091405" cy="2947210"/>
          </a:xfrm>
        </p:spPr>
        <p:txBody>
          <a:bodyPr anchor="t">
            <a:normAutofit/>
          </a:bodyPr>
          <a:lstStyle/>
          <a:p>
            <a:pPr algn="l"/>
            <a:r>
              <a:rPr lang="pt-BR" err="1"/>
              <a:t>PyTHON</a:t>
            </a:r>
            <a:endParaRPr lang="en-US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FEFD-FA19-3919-133A-F50659887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6" r="17454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65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45" y="254287"/>
            <a:ext cx="8143287" cy="762000"/>
          </a:xfrm>
        </p:spPr>
        <p:txBody>
          <a:bodyPr anchor="b">
            <a:normAutofit/>
          </a:bodyPr>
          <a:lstStyle/>
          <a:p>
            <a:r>
              <a:rPr lang="pt-BR" sz="4000"/>
              <a:t>Lista - Acessando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0DDD9-121A-27A1-0183-2534D6A99D50}"/>
              </a:ext>
            </a:extLst>
          </p:cNvPr>
          <p:cNvSpPr txBox="1"/>
          <p:nvPr/>
        </p:nvSpPr>
        <p:spPr>
          <a:xfrm>
            <a:off x="824754" y="1272988"/>
            <a:ext cx="102063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err="1">
                <a:ea typeface="+mn-lt"/>
                <a:cs typeface="+mn-lt"/>
              </a:rPr>
              <a:t>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 de uma lista são acessados por meio de índices, que começam em 0.</a:t>
            </a:r>
            <a:endParaRPr lang="en-US">
              <a:ea typeface="+mn-lt"/>
              <a:cs typeface="+mn-lt"/>
            </a:endParaRPr>
          </a:p>
          <a:p>
            <a:endParaRPr lang="en-GB" sz="2000"/>
          </a:p>
        </p:txBody>
      </p:sp>
      <p:pic>
        <p:nvPicPr>
          <p:cNvPr id="4" name="Picture 3" descr="A computer screen shot of a black background with green and orange text&#10;&#10;Description automatically generated">
            <a:extLst>
              <a:ext uri="{FF2B5EF4-FFF2-40B4-BE49-F238E27FC236}">
                <a16:creationId xmlns:a16="http://schemas.microsoft.com/office/drawing/2014/main" id="{6E521913-49CF-9D0B-9AA1-9FCC2B76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0" y="2230725"/>
            <a:ext cx="13037000" cy="36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7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39" y="478404"/>
            <a:ext cx="10687023" cy="762000"/>
          </a:xfrm>
        </p:spPr>
        <p:txBody>
          <a:bodyPr anchor="b">
            <a:normAutofit fontScale="90000"/>
          </a:bodyPr>
          <a:lstStyle/>
          <a:p>
            <a:r>
              <a:rPr lang="pt-BR" sz="4000"/>
              <a:t>Lista – Acessando, Modificando, Removendo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09D4E6F-8B0C-5C54-AA6C-80970E5B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44" y="1940873"/>
            <a:ext cx="11104713" cy="24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4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39" y="478404"/>
            <a:ext cx="10687023" cy="762000"/>
          </a:xfrm>
        </p:spPr>
        <p:txBody>
          <a:bodyPr anchor="b">
            <a:normAutofit fontScale="90000"/>
          </a:bodyPr>
          <a:lstStyle/>
          <a:p>
            <a:r>
              <a:rPr lang="pt-BR" sz="4000"/>
              <a:t>Lista – Acessando, Modificando, Removendo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F0984DE7-1B1F-004B-16D2-BEF1D850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3" y="1717065"/>
            <a:ext cx="11659678" cy="34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39" y="478404"/>
            <a:ext cx="10687023" cy="762000"/>
          </a:xfrm>
        </p:spPr>
        <p:txBody>
          <a:bodyPr anchor="b">
            <a:normAutofit fontScale="90000"/>
          </a:bodyPr>
          <a:lstStyle/>
          <a:p>
            <a:r>
              <a:rPr lang="pt-BR" sz="4000"/>
              <a:t>Lista – Acessando, Modificando, Removendo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FC5DC3-62A2-7119-3343-AF615B0C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02" y="1713279"/>
            <a:ext cx="9071707" cy="42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7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39" y="478404"/>
            <a:ext cx="10687023" cy="762000"/>
          </a:xfrm>
        </p:spPr>
        <p:txBody>
          <a:bodyPr anchor="b">
            <a:normAutofit/>
          </a:bodyPr>
          <a:lstStyle/>
          <a:p>
            <a:r>
              <a:rPr lang="pt-BR" sz="4000"/>
              <a:t>Lista –Operações Comuns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6F7D008-E5EE-EBA0-4B5E-353CFAF4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09" y="1493829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GB" err="1">
                <a:ea typeface="+mn-lt"/>
                <a:cs typeface="+mn-lt"/>
              </a:rPr>
              <a:t>Tamanho</a:t>
            </a:r>
            <a:r>
              <a:rPr lang="en-GB">
                <a:ea typeface="+mn-lt"/>
                <a:cs typeface="+mn-lt"/>
              </a:rPr>
              <a:t> da </a:t>
            </a:r>
            <a:r>
              <a:rPr lang="en-GB" err="1">
                <a:ea typeface="+mn-lt"/>
                <a:cs typeface="+mn-lt"/>
              </a:rPr>
              <a:t>lista</a:t>
            </a:r>
            <a:r>
              <a:rPr lang="en-GB">
                <a:ea typeface="+mn-lt"/>
                <a:cs typeface="+mn-lt"/>
              </a:rPr>
              <a:t>  # </a:t>
            </a:r>
            <a:r>
              <a:rPr lang="en-GB" b="1" err="1">
                <a:ea typeface="+mn-lt"/>
                <a:cs typeface="+mn-lt"/>
              </a:rPr>
              <a:t>len</a:t>
            </a:r>
            <a:r>
              <a:rPr lang="en-GB">
                <a:ea typeface="+mn-lt"/>
                <a:cs typeface="+mn-lt"/>
              </a:rPr>
              <a:t>(list)</a:t>
            </a:r>
          </a:p>
          <a:p>
            <a:pPr algn="just"/>
            <a:r>
              <a:rPr lang="en-GB" err="1">
                <a:ea typeface="+mn-lt"/>
                <a:cs typeface="+mn-lt"/>
              </a:rPr>
              <a:t>Concatenas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listas</a:t>
            </a:r>
            <a:r>
              <a:rPr lang="en-GB">
                <a:ea typeface="+mn-lt"/>
                <a:cs typeface="+mn-lt"/>
              </a:rPr>
              <a:t> # </a:t>
            </a:r>
            <a:r>
              <a:rPr lang="en-GB" err="1">
                <a:ea typeface="+mn-lt"/>
                <a:cs typeface="+mn-lt"/>
              </a:rPr>
              <a:t>lista_combinada</a:t>
            </a:r>
            <a:r>
              <a:rPr lang="en-GB">
                <a:ea typeface="+mn-lt"/>
                <a:cs typeface="+mn-lt"/>
              </a:rPr>
              <a:t> = lista1 </a:t>
            </a:r>
            <a:r>
              <a:rPr lang="en-GB" b="1">
                <a:ea typeface="+mn-lt"/>
                <a:cs typeface="+mn-lt"/>
              </a:rPr>
              <a:t>+</a:t>
            </a:r>
            <a:r>
              <a:rPr lang="en-GB">
                <a:ea typeface="+mn-lt"/>
                <a:cs typeface="+mn-lt"/>
              </a:rPr>
              <a:t> lista2</a:t>
            </a:r>
          </a:p>
          <a:p>
            <a:pPr algn="just"/>
            <a:r>
              <a:rPr lang="en-GB" err="1">
                <a:ea typeface="+mn-lt"/>
                <a:cs typeface="+mn-lt"/>
              </a:rPr>
              <a:t>Verificar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presença</a:t>
            </a:r>
            <a:r>
              <a:rPr lang="en-GB">
                <a:ea typeface="+mn-lt"/>
                <a:cs typeface="+mn-lt"/>
              </a:rPr>
              <a:t> # xx </a:t>
            </a:r>
            <a:r>
              <a:rPr lang="en-GB" b="1">
                <a:ea typeface="+mn-lt"/>
                <a:cs typeface="+mn-lt"/>
              </a:rPr>
              <a:t>in </a:t>
            </a:r>
            <a:r>
              <a:rPr lang="en-GB" err="1">
                <a:ea typeface="+mn-lt"/>
                <a:cs typeface="+mn-lt"/>
              </a:rPr>
              <a:t>lista</a:t>
            </a:r>
            <a:endParaRPr lang="en-GB">
              <a:ea typeface="+mn-lt"/>
              <a:cs typeface="+mn-lt"/>
            </a:endParaRPr>
          </a:p>
          <a:p>
            <a:pPr algn="just"/>
            <a:r>
              <a:rPr lang="en-GB" err="1">
                <a:ea typeface="+mn-lt"/>
                <a:cs typeface="+mn-lt"/>
              </a:rPr>
              <a:t>Fatiamento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obter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parte</a:t>
            </a:r>
            <a:r>
              <a:rPr lang="en-GB">
                <a:ea typeface="+mn-lt"/>
                <a:cs typeface="+mn-lt"/>
              </a:rPr>
              <a:t> de </a:t>
            </a:r>
            <a:r>
              <a:rPr lang="en-GB" err="1">
                <a:ea typeface="+mn-lt"/>
                <a:cs typeface="+mn-lt"/>
              </a:rPr>
              <a:t>uma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lista</a:t>
            </a:r>
            <a:r>
              <a:rPr lang="en-GB">
                <a:ea typeface="+mn-lt"/>
                <a:cs typeface="+mn-lt"/>
              </a:rPr>
              <a:t> [1</a:t>
            </a:r>
            <a:r>
              <a:rPr lang="en-GB" b="1">
                <a:ea typeface="+mn-lt"/>
                <a:cs typeface="+mn-lt"/>
              </a:rPr>
              <a:t>:</a:t>
            </a:r>
            <a:r>
              <a:rPr lang="en-GB">
                <a:ea typeface="+mn-lt"/>
                <a:cs typeface="+mn-lt"/>
              </a:rPr>
              <a:t>3]</a:t>
            </a:r>
          </a:p>
        </p:txBody>
      </p:sp>
    </p:spTree>
    <p:extLst>
      <p:ext uri="{BB962C8B-B14F-4D97-AF65-F5344CB8AC3E}">
        <p14:creationId xmlns:p14="http://schemas.microsoft.com/office/powerpoint/2010/main" val="333797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983" y="-156021"/>
            <a:ext cx="4122273" cy="762000"/>
          </a:xfrm>
        </p:spPr>
        <p:txBody>
          <a:bodyPr anchor="b">
            <a:normAutofit/>
          </a:bodyPr>
          <a:lstStyle/>
          <a:p>
            <a:r>
              <a:rPr lang="pt-BR" sz="4000"/>
              <a:t>Tuplas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0DDD9-121A-27A1-0183-2534D6A99D50}"/>
              </a:ext>
            </a:extLst>
          </p:cNvPr>
          <p:cNvSpPr txBox="1"/>
          <p:nvPr/>
        </p:nvSpPr>
        <p:spPr>
          <a:xfrm>
            <a:off x="814985" y="608681"/>
            <a:ext cx="1020631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Em Python, </a:t>
            </a:r>
            <a:r>
              <a:rPr lang="en-GB" sz="2000" err="1">
                <a:ea typeface="+mn-lt"/>
                <a:cs typeface="+mn-lt"/>
              </a:rPr>
              <a:t>uma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tupla</a:t>
            </a:r>
            <a:r>
              <a:rPr lang="en-GB" sz="2000">
                <a:ea typeface="+mn-lt"/>
                <a:cs typeface="+mn-lt"/>
              </a:rPr>
              <a:t> é </a:t>
            </a:r>
            <a:r>
              <a:rPr lang="en-GB" sz="2000" err="1">
                <a:ea typeface="+mn-lt"/>
                <a:cs typeface="+mn-lt"/>
              </a:rPr>
              <a:t>uma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coleção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ordenada</a:t>
            </a:r>
            <a:r>
              <a:rPr lang="en-GB" sz="2000">
                <a:ea typeface="+mn-lt"/>
                <a:cs typeface="+mn-lt"/>
              </a:rPr>
              <a:t> e </a:t>
            </a:r>
            <a:r>
              <a:rPr lang="en-GB" sz="2000" err="1">
                <a:ea typeface="+mn-lt"/>
                <a:cs typeface="+mn-lt"/>
              </a:rPr>
              <a:t>imutável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. </a:t>
            </a:r>
            <a:r>
              <a:rPr lang="en-GB" sz="2000" err="1">
                <a:ea typeface="+mn-lt"/>
                <a:cs typeface="+mn-lt"/>
              </a:rPr>
              <a:t>Diferente</a:t>
            </a:r>
            <a:r>
              <a:rPr lang="en-GB" sz="2000">
                <a:ea typeface="+mn-lt"/>
                <a:cs typeface="+mn-lt"/>
              </a:rPr>
              <a:t> das </a:t>
            </a:r>
            <a:r>
              <a:rPr lang="en-GB" sz="2000" err="1">
                <a:ea typeface="+mn-lt"/>
                <a:cs typeface="+mn-lt"/>
              </a:rPr>
              <a:t>listas</a:t>
            </a:r>
            <a:r>
              <a:rPr lang="en-GB" sz="2000">
                <a:ea typeface="+mn-lt"/>
                <a:cs typeface="+mn-lt"/>
              </a:rPr>
              <a:t>, as </a:t>
            </a:r>
            <a:r>
              <a:rPr lang="en-GB" sz="2000" err="1">
                <a:ea typeface="+mn-lt"/>
                <a:cs typeface="+mn-lt"/>
              </a:rPr>
              <a:t>tuplas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podem</a:t>
            </a:r>
            <a:r>
              <a:rPr lang="en-GB" sz="2000">
                <a:ea typeface="+mn-lt"/>
                <a:cs typeface="+mn-lt"/>
              </a:rPr>
              <a:t> ser </a:t>
            </a:r>
            <a:r>
              <a:rPr lang="en-GB" sz="2000" err="1">
                <a:ea typeface="+mn-lt"/>
                <a:cs typeface="+mn-lt"/>
              </a:rPr>
              <a:t>modificadas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após</a:t>
            </a:r>
            <a:r>
              <a:rPr lang="en-GB" sz="2000">
                <a:ea typeface="+mn-lt"/>
                <a:cs typeface="+mn-lt"/>
              </a:rPr>
              <a:t> a </a:t>
            </a:r>
            <a:r>
              <a:rPr lang="en-GB" sz="2000" err="1">
                <a:ea typeface="+mn-lt"/>
                <a:cs typeface="+mn-lt"/>
              </a:rPr>
              <a:t>sua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criação</a:t>
            </a:r>
            <a:r>
              <a:rPr lang="en-GB" sz="2000">
                <a:ea typeface="+mn-lt"/>
                <a:cs typeface="+mn-lt"/>
              </a:rPr>
              <a:t>, o que </a:t>
            </a:r>
            <a:r>
              <a:rPr lang="en-GB" sz="2000" err="1">
                <a:ea typeface="+mn-lt"/>
                <a:cs typeface="+mn-lt"/>
              </a:rPr>
              <a:t>significa</a:t>
            </a:r>
            <a:r>
              <a:rPr lang="en-GB" sz="2000">
                <a:ea typeface="+mn-lt"/>
                <a:cs typeface="+mn-lt"/>
              </a:rPr>
              <a:t> que </a:t>
            </a:r>
            <a:r>
              <a:rPr lang="en-GB" sz="2000" err="1">
                <a:ea typeface="+mn-lt"/>
                <a:cs typeface="+mn-lt"/>
              </a:rPr>
              <a:t>não</a:t>
            </a:r>
            <a:r>
              <a:rPr lang="en-GB" sz="2000">
                <a:ea typeface="+mn-lt"/>
                <a:cs typeface="+mn-lt"/>
              </a:rPr>
              <a:t> é </a:t>
            </a:r>
            <a:r>
              <a:rPr lang="en-GB" sz="2000" err="1">
                <a:ea typeface="+mn-lt"/>
                <a:cs typeface="+mn-lt"/>
              </a:rPr>
              <a:t>possível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alterar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err="1">
                <a:ea typeface="+mn-lt"/>
                <a:cs typeface="+mn-lt"/>
              </a:rPr>
              <a:t>adicionar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ou</a:t>
            </a:r>
            <a:r>
              <a:rPr lang="en-GB" sz="2000">
                <a:ea typeface="+mn-lt"/>
                <a:cs typeface="+mn-lt"/>
              </a:rPr>
              <a:t> remover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. Elas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definidas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usando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parênteses</a:t>
            </a:r>
            <a:r>
              <a:rPr lang="en-GB" sz="2000">
                <a:ea typeface="+mn-lt"/>
                <a:cs typeface="+mn-lt"/>
              </a:rPr>
              <a:t> () e </a:t>
            </a:r>
            <a:r>
              <a:rPr lang="en-GB" sz="2000" err="1">
                <a:ea typeface="+mn-lt"/>
                <a:cs typeface="+mn-lt"/>
              </a:rPr>
              <a:t>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separados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por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vírgulas</a:t>
            </a:r>
            <a:r>
              <a:rPr lang="en-GB" sz="200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53D3C6-6D2A-4966-2B87-7279937E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6" y="2023445"/>
            <a:ext cx="8996972" cy="42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99" y="254287"/>
            <a:ext cx="9643841" cy="762000"/>
          </a:xfrm>
        </p:spPr>
        <p:txBody>
          <a:bodyPr anchor="b">
            <a:normAutofit/>
          </a:bodyPr>
          <a:lstStyle/>
          <a:p>
            <a:r>
              <a:rPr lang="pt-BR" sz="4000"/>
              <a:t>Tuplas- Imutabilidade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0DDD9-121A-27A1-0183-2534D6A99D50}"/>
              </a:ext>
            </a:extLst>
          </p:cNvPr>
          <p:cNvSpPr txBox="1"/>
          <p:nvPr/>
        </p:nvSpPr>
        <p:spPr>
          <a:xfrm>
            <a:off x="824754" y="1272988"/>
            <a:ext cx="102063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Tuplas são imutáveis, o que significa que uma vez criadas, não podem ser alteradas. Isso é útil quando você deseja garantir que os dados não sejam modificados acidentalmente.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41FC4A1-6736-EFB0-12AD-7E013FBB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" y="3258648"/>
            <a:ext cx="12845805" cy="15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4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89" y="287"/>
            <a:ext cx="4671362" cy="762000"/>
          </a:xfrm>
        </p:spPr>
        <p:txBody>
          <a:bodyPr anchor="b">
            <a:normAutofit/>
          </a:bodyPr>
          <a:lstStyle/>
          <a:p>
            <a:r>
              <a:rPr lang="pt-BR" sz="4000"/>
              <a:t>Dicionário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0DDD9-121A-27A1-0183-2534D6A99D50}"/>
              </a:ext>
            </a:extLst>
          </p:cNvPr>
          <p:cNvSpPr txBox="1"/>
          <p:nvPr/>
        </p:nvSpPr>
        <p:spPr>
          <a:xfrm>
            <a:off x="267908" y="764988"/>
            <a:ext cx="1153493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Em Python, um </a:t>
            </a:r>
            <a:r>
              <a:rPr lang="en-GB" sz="2000" err="1">
                <a:ea typeface="+mn-lt"/>
                <a:cs typeface="+mn-lt"/>
              </a:rPr>
              <a:t>dicionário</a:t>
            </a:r>
            <a:r>
              <a:rPr lang="en-GB" sz="2000">
                <a:ea typeface="+mn-lt"/>
                <a:cs typeface="+mn-lt"/>
              </a:rPr>
              <a:t> é </a:t>
            </a:r>
            <a:r>
              <a:rPr lang="en-GB" sz="2000" err="1">
                <a:ea typeface="+mn-lt"/>
                <a:cs typeface="+mn-lt"/>
              </a:rPr>
              <a:t>uma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coleção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ordenada</a:t>
            </a:r>
            <a:r>
              <a:rPr lang="en-GB" sz="2000">
                <a:ea typeface="+mn-lt"/>
                <a:cs typeface="+mn-lt"/>
              </a:rPr>
              <a:t> de pares </a:t>
            </a:r>
            <a:r>
              <a:rPr lang="en-GB" sz="2000" err="1">
                <a:ea typeface="+mn-lt"/>
                <a:cs typeface="+mn-lt"/>
              </a:rPr>
              <a:t>chave-valor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err="1">
                <a:ea typeface="+mn-lt"/>
                <a:cs typeface="+mn-lt"/>
              </a:rPr>
              <a:t>onde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cada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chave</a:t>
            </a:r>
            <a:r>
              <a:rPr lang="en-GB" sz="2000">
                <a:ea typeface="+mn-lt"/>
                <a:cs typeface="+mn-lt"/>
              </a:rPr>
              <a:t> é </a:t>
            </a:r>
            <a:r>
              <a:rPr lang="en-GB" sz="2000" err="1">
                <a:ea typeface="+mn-lt"/>
                <a:cs typeface="+mn-lt"/>
              </a:rPr>
              <a:t>única</a:t>
            </a:r>
            <a:r>
              <a:rPr lang="en-GB" sz="2000">
                <a:ea typeface="+mn-lt"/>
                <a:cs typeface="+mn-lt"/>
              </a:rPr>
              <a:t> e </a:t>
            </a:r>
            <a:r>
              <a:rPr lang="en-GB" sz="2000" err="1">
                <a:ea typeface="+mn-lt"/>
                <a:cs typeface="+mn-lt"/>
              </a:rPr>
              <a:t>está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associada</a:t>
            </a:r>
            <a:r>
              <a:rPr lang="en-GB" sz="2000">
                <a:ea typeface="+mn-lt"/>
                <a:cs typeface="+mn-lt"/>
              </a:rPr>
              <a:t> a um </a:t>
            </a:r>
            <a:r>
              <a:rPr lang="en-GB" sz="2000" err="1">
                <a:ea typeface="+mn-lt"/>
                <a:cs typeface="+mn-lt"/>
              </a:rPr>
              <a:t>valor</a:t>
            </a:r>
            <a:r>
              <a:rPr lang="en-GB" sz="2000">
                <a:ea typeface="+mn-lt"/>
                <a:cs typeface="+mn-lt"/>
              </a:rPr>
              <a:t>. </a:t>
            </a:r>
            <a:r>
              <a:rPr lang="en-GB" sz="2000" err="1">
                <a:ea typeface="+mn-lt"/>
                <a:cs typeface="+mn-lt"/>
              </a:rPr>
              <a:t>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dicionários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mutáveis</a:t>
            </a:r>
            <a:r>
              <a:rPr lang="en-GB" sz="2000">
                <a:ea typeface="+mn-lt"/>
                <a:cs typeface="+mn-lt"/>
              </a:rPr>
              <a:t>, o que </a:t>
            </a:r>
            <a:r>
              <a:rPr lang="en-GB" sz="2000" err="1">
                <a:ea typeface="+mn-lt"/>
                <a:cs typeface="+mn-lt"/>
              </a:rPr>
              <a:t>significa</a:t>
            </a:r>
            <a:r>
              <a:rPr lang="en-GB" sz="2000">
                <a:ea typeface="+mn-lt"/>
                <a:cs typeface="+mn-lt"/>
              </a:rPr>
              <a:t> que </a:t>
            </a:r>
            <a:r>
              <a:rPr lang="en-GB" sz="2000" err="1">
                <a:ea typeface="+mn-lt"/>
                <a:cs typeface="+mn-lt"/>
              </a:rPr>
              <a:t>você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pode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alterar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err="1">
                <a:ea typeface="+mn-lt"/>
                <a:cs typeface="+mn-lt"/>
              </a:rPr>
              <a:t>adicionar</a:t>
            </a:r>
            <a:r>
              <a:rPr lang="en-GB" sz="2000">
                <a:ea typeface="+mn-lt"/>
                <a:cs typeface="+mn-lt"/>
              </a:rPr>
              <a:t> e remover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após</a:t>
            </a:r>
            <a:r>
              <a:rPr lang="en-GB" sz="2000">
                <a:ea typeface="+mn-lt"/>
                <a:cs typeface="+mn-lt"/>
              </a:rPr>
              <a:t> a </a:t>
            </a:r>
            <a:r>
              <a:rPr lang="en-GB" sz="2000" err="1">
                <a:ea typeface="+mn-lt"/>
                <a:cs typeface="+mn-lt"/>
              </a:rPr>
              <a:t>criação</a:t>
            </a:r>
            <a:r>
              <a:rPr lang="en-GB" sz="2000">
                <a:ea typeface="+mn-lt"/>
                <a:cs typeface="+mn-lt"/>
              </a:rPr>
              <a:t>. Eles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definidos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usando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chaves</a:t>
            </a:r>
            <a:r>
              <a:rPr lang="en-GB" sz="2000">
                <a:ea typeface="+mn-lt"/>
                <a:cs typeface="+mn-lt"/>
              </a:rPr>
              <a:t> {} e </a:t>
            </a:r>
            <a:r>
              <a:rPr lang="en-GB" sz="2000" err="1">
                <a:ea typeface="+mn-lt"/>
                <a:cs typeface="+mn-lt"/>
              </a:rPr>
              <a:t>os</a:t>
            </a:r>
            <a:r>
              <a:rPr lang="en-GB" sz="2000">
                <a:ea typeface="+mn-lt"/>
                <a:cs typeface="+mn-lt"/>
              </a:rPr>
              <a:t> pares </a:t>
            </a:r>
            <a:r>
              <a:rPr lang="en-GB" sz="2000" err="1">
                <a:ea typeface="+mn-lt"/>
                <a:cs typeface="+mn-lt"/>
              </a:rPr>
              <a:t>chave-valor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separados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por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dois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pontos</a:t>
            </a:r>
            <a:r>
              <a:rPr lang="en-GB" sz="2000">
                <a:ea typeface="+mn-lt"/>
                <a:cs typeface="+mn-lt"/>
              </a:rPr>
              <a:t> :.</a:t>
            </a:r>
            <a:endParaRPr lang="en-US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2E85697-F5FF-AF14-C75E-561954EB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80" y="1780443"/>
            <a:ext cx="9955088" cy="45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96" y="321522"/>
            <a:ext cx="11764683" cy="762000"/>
          </a:xfrm>
        </p:spPr>
        <p:txBody>
          <a:bodyPr anchor="b">
            <a:normAutofit/>
          </a:bodyPr>
          <a:lstStyle/>
          <a:p>
            <a:r>
              <a:rPr lang="pt-BR" sz="2800"/>
              <a:t>Dicionário - Acessando, </a:t>
            </a:r>
            <a:r>
              <a:rPr lang="pt-BR" sz="2800" err="1"/>
              <a:t>MoDificando</a:t>
            </a:r>
            <a:endParaRPr lang="en-US" sz="2800" err="1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E4FF396-7B0C-DE18-1EC1-AA2184C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9" y="1577961"/>
            <a:ext cx="11850408" cy="22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2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96" y="321522"/>
            <a:ext cx="11764683" cy="762000"/>
          </a:xfrm>
        </p:spPr>
        <p:txBody>
          <a:bodyPr anchor="b">
            <a:normAutofit/>
          </a:bodyPr>
          <a:lstStyle/>
          <a:p>
            <a:r>
              <a:rPr lang="pt-BR" sz="2800"/>
              <a:t>Dicionário - Acessando, </a:t>
            </a:r>
            <a:r>
              <a:rPr lang="pt-BR" sz="2800" err="1"/>
              <a:t>MoDificando</a:t>
            </a:r>
            <a:endParaRPr lang="en-US" sz="2800" err="1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BB72710-30DD-2DAF-729B-41F1D3F2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9" y="1425232"/>
            <a:ext cx="12068418" cy="35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098" y="343934"/>
            <a:ext cx="5155972" cy="762000"/>
          </a:xfrm>
        </p:spPr>
        <p:txBody>
          <a:bodyPr anchor="b">
            <a:normAutofit/>
          </a:bodyPr>
          <a:lstStyle/>
          <a:p>
            <a:r>
              <a:rPr lang="pt-BR" sz="4000"/>
              <a:t>Visão Geral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D849-2EC8-42F3-2D89-FAA433F2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09" y="1493829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GB" sz="2400">
                <a:ea typeface="+mn-lt"/>
                <a:cs typeface="+mn-lt"/>
              </a:rPr>
              <a:t>Python é </a:t>
            </a:r>
            <a:r>
              <a:rPr lang="en-GB" sz="2400" err="1">
                <a:ea typeface="+mn-lt"/>
                <a:cs typeface="+mn-lt"/>
              </a:rPr>
              <a:t>uma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linguagem</a:t>
            </a:r>
            <a:r>
              <a:rPr lang="en-GB" sz="2400">
                <a:ea typeface="+mn-lt"/>
                <a:cs typeface="+mn-lt"/>
              </a:rPr>
              <a:t> de </a:t>
            </a:r>
            <a:r>
              <a:rPr lang="en-GB" sz="2400" err="1">
                <a:ea typeface="+mn-lt"/>
                <a:cs typeface="+mn-lt"/>
              </a:rPr>
              <a:t>programação</a:t>
            </a:r>
            <a:r>
              <a:rPr lang="en-GB" sz="2400">
                <a:ea typeface="+mn-lt"/>
                <a:cs typeface="+mn-lt"/>
              </a:rPr>
              <a:t> de alto </a:t>
            </a:r>
            <a:r>
              <a:rPr lang="en-GB" sz="2400" err="1">
                <a:ea typeface="+mn-lt"/>
                <a:cs typeface="+mn-lt"/>
              </a:rPr>
              <a:t>nível</a:t>
            </a:r>
            <a:r>
              <a:rPr lang="en-GB" sz="2400">
                <a:ea typeface="+mn-lt"/>
                <a:cs typeface="+mn-lt"/>
              </a:rPr>
              <a:t>, </a:t>
            </a:r>
            <a:r>
              <a:rPr lang="en-GB" sz="2400" err="1">
                <a:ea typeface="+mn-lt"/>
                <a:cs typeface="+mn-lt"/>
              </a:rPr>
              <a:t>amplamente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utilizada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por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sua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simplicidade</a:t>
            </a:r>
            <a:r>
              <a:rPr lang="en-GB" sz="2400">
                <a:ea typeface="+mn-lt"/>
                <a:cs typeface="+mn-lt"/>
              </a:rPr>
              <a:t> e </a:t>
            </a:r>
            <a:r>
              <a:rPr lang="en-GB" sz="2400" err="1">
                <a:ea typeface="+mn-lt"/>
                <a:cs typeface="+mn-lt"/>
              </a:rPr>
              <a:t>legibilidade</a:t>
            </a:r>
            <a:r>
              <a:rPr lang="en-GB" sz="2400">
                <a:ea typeface="+mn-lt"/>
                <a:cs typeface="+mn-lt"/>
              </a:rPr>
              <a:t>. Ela é </a:t>
            </a:r>
            <a:r>
              <a:rPr lang="en-GB" sz="2400" err="1">
                <a:ea typeface="+mn-lt"/>
                <a:cs typeface="+mn-lt"/>
              </a:rPr>
              <a:t>conhecida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por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sua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sintaxe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clara</a:t>
            </a:r>
            <a:r>
              <a:rPr lang="en-GB" sz="2400">
                <a:ea typeface="+mn-lt"/>
                <a:cs typeface="+mn-lt"/>
              </a:rPr>
              <a:t>, que se </a:t>
            </a:r>
            <a:r>
              <a:rPr lang="en-GB" sz="2400" err="1">
                <a:ea typeface="+mn-lt"/>
                <a:cs typeface="+mn-lt"/>
              </a:rPr>
              <a:t>assemelha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ao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inglês</a:t>
            </a:r>
            <a:r>
              <a:rPr lang="en-GB" sz="2400">
                <a:ea typeface="+mn-lt"/>
                <a:cs typeface="+mn-lt"/>
              </a:rPr>
              <a:t>, o que a </a:t>
            </a:r>
            <a:r>
              <a:rPr lang="en-GB" sz="2400" err="1">
                <a:ea typeface="+mn-lt"/>
                <a:cs typeface="+mn-lt"/>
              </a:rPr>
              <a:t>torna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acessível</a:t>
            </a:r>
            <a:r>
              <a:rPr lang="en-GB" sz="2400">
                <a:ea typeface="+mn-lt"/>
                <a:cs typeface="+mn-lt"/>
              </a:rPr>
              <a:t> tanto para </a:t>
            </a:r>
            <a:r>
              <a:rPr lang="en-GB" sz="2400" err="1">
                <a:ea typeface="+mn-lt"/>
                <a:cs typeface="+mn-lt"/>
              </a:rPr>
              <a:t>iniciantes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quanto</a:t>
            </a:r>
            <a:r>
              <a:rPr lang="en-GB" sz="2400">
                <a:ea typeface="+mn-lt"/>
                <a:cs typeface="+mn-lt"/>
              </a:rPr>
              <a:t> para </a:t>
            </a:r>
            <a:r>
              <a:rPr lang="en-GB" sz="2400" err="1">
                <a:ea typeface="+mn-lt"/>
                <a:cs typeface="+mn-lt"/>
              </a:rPr>
              <a:t>desenvolvedores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experientes</a:t>
            </a:r>
            <a:r>
              <a:rPr lang="en-GB" sz="2400">
                <a:ea typeface="+mn-lt"/>
                <a:cs typeface="+mn-lt"/>
              </a:rPr>
              <a:t>.</a:t>
            </a:r>
          </a:p>
          <a:p>
            <a:pPr algn="just"/>
            <a:r>
              <a:rPr lang="en-GB" sz="2400">
                <a:ea typeface="+mn-lt"/>
                <a:cs typeface="+mn-lt"/>
              </a:rPr>
              <a:t>Python é </a:t>
            </a:r>
            <a:r>
              <a:rPr lang="en-GB" sz="2400" err="1">
                <a:ea typeface="+mn-lt"/>
                <a:cs typeface="+mn-lt"/>
              </a:rPr>
              <a:t>uma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linguagem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interpretada</a:t>
            </a:r>
            <a:r>
              <a:rPr lang="en-GB" sz="2400">
                <a:ea typeface="+mn-lt"/>
                <a:cs typeface="+mn-lt"/>
              </a:rPr>
              <a:t>. </a:t>
            </a:r>
            <a:r>
              <a:rPr lang="en-GB" sz="2400" err="1">
                <a:ea typeface="+mn-lt"/>
                <a:cs typeface="+mn-lt"/>
              </a:rPr>
              <a:t>Isso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significa</a:t>
            </a:r>
            <a:r>
              <a:rPr lang="en-GB" sz="2400">
                <a:ea typeface="+mn-lt"/>
                <a:cs typeface="+mn-lt"/>
              </a:rPr>
              <a:t> que o código-fonte é executado diretamente pelo interpretador Python, linha por linha, sem a necessidade de uma etapa de compilação prévia para </a:t>
            </a:r>
            <a:r>
              <a:rPr lang="en-GB" sz="2400" err="1">
                <a:ea typeface="+mn-lt"/>
                <a:cs typeface="+mn-lt"/>
              </a:rPr>
              <a:t>transformar</a:t>
            </a:r>
            <a:r>
              <a:rPr lang="en-GB" sz="2400">
                <a:ea typeface="+mn-lt"/>
                <a:cs typeface="+mn-lt"/>
              </a:rPr>
              <a:t> o </a:t>
            </a:r>
            <a:r>
              <a:rPr lang="en-GB" sz="2400" err="1">
                <a:ea typeface="+mn-lt"/>
                <a:cs typeface="+mn-lt"/>
              </a:rPr>
              <a:t>código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em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linguagem</a:t>
            </a:r>
            <a:r>
              <a:rPr lang="en-GB" sz="2400">
                <a:ea typeface="+mn-lt"/>
                <a:cs typeface="+mn-lt"/>
              </a:rPr>
              <a:t> de </a:t>
            </a:r>
            <a:r>
              <a:rPr lang="en-GB" sz="2400" err="1">
                <a:ea typeface="+mn-lt"/>
                <a:cs typeface="+mn-lt"/>
              </a:rPr>
              <a:t>máquina</a:t>
            </a:r>
            <a:r>
              <a:rPr lang="en-GB" sz="2400">
                <a:ea typeface="+mn-lt"/>
                <a:cs typeface="+mn-lt"/>
              </a:rPr>
              <a:t>.</a:t>
            </a:r>
          </a:p>
          <a:p>
            <a:pPr algn="just"/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7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7" y="-3449"/>
            <a:ext cx="11764683" cy="762000"/>
          </a:xfrm>
        </p:spPr>
        <p:txBody>
          <a:bodyPr anchor="b">
            <a:normAutofit/>
          </a:bodyPr>
          <a:lstStyle/>
          <a:p>
            <a:r>
              <a:rPr lang="pt-BR" sz="2800"/>
              <a:t>Dicionário - </a:t>
            </a:r>
            <a:r>
              <a:rPr lang="pt-BR" sz="2800" err="1"/>
              <a:t>RemovenDO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D2AB-1E8B-FCB6-6158-4C5794564F91}"/>
              </a:ext>
            </a:extLst>
          </p:cNvPr>
          <p:cNvSpPr txBox="1"/>
          <p:nvPr/>
        </p:nvSpPr>
        <p:spPr>
          <a:xfrm>
            <a:off x="723901" y="1071282"/>
            <a:ext cx="95563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err="1">
                <a:ea typeface="+mn-lt"/>
                <a:cs typeface="+mn-lt"/>
              </a:rPr>
              <a:t>Você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pode</a:t>
            </a:r>
            <a:r>
              <a:rPr lang="en-GB" sz="2000">
                <a:ea typeface="+mn-lt"/>
                <a:cs typeface="+mn-lt"/>
              </a:rPr>
              <a:t> remover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 de um </a:t>
            </a:r>
            <a:r>
              <a:rPr lang="en-GB" sz="2000" err="1">
                <a:ea typeface="+mn-lt"/>
                <a:cs typeface="+mn-lt"/>
              </a:rPr>
              <a:t>dicionário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usando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métodos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como</a:t>
            </a:r>
            <a:r>
              <a:rPr lang="en-GB" sz="2000">
                <a:ea typeface="+mn-lt"/>
                <a:cs typeface="+mn-lt"/>
              </a:rPr>
              <a:t> del, pop(), </a:t>
            </a:r>
            <a:r>
              <a:rPr lang="en-GB" sz="2000" err="1">
                <a:ea typeface="+mn-lt"/>
                <a:cs typeface="+mn-lt"/>
              </a:rPr>
              <a:t>ou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popitem</a:t>
            </a:r>
            <a:r>
              <a:rPr lang="en-GB" sz="2000">
                <a:ea typeface="+mn-lt"/>
                <a:cs typeface="+mn-lt"/>
              </a:rPr>
              <a:t>().</a:t>
            </a:r>
            <a:endParaRPr lang="en-US"/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50B1216-42E8-12D2-553A-A55996F4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47" y="1892717"/>
            <a:ext cx="8816485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7" y="-3449"/>
            <a:ext cx="11764683" cy="762000"/>
          </a:xfrm>
        </p:spPr>
        <p:txBody>
          <a:bodyPr anchor="b">
            <a:normAutofit/>
          </a:bodyPr>
          <a:lstStyle/>
          <a:p>
            <a:r>
              <a:rPr lang="pt-BR" sz="2800"/>
              <a:t>Dicionário - Métodos úteis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D2AB-1E8B-FCB6-6158-4C5794564F91}"/>
              </a:ext>
            </a:extLst>
          </p:cNvPr>
          <p:cNvSpPr txBox="1"/>
          <p:nvPr/>
        </p:nvSpPr>
        <p:spPr>
          <a:xfrm>
            <a:off x="723901" y="1071282"/>
            <a:ext cx="95563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keys(): </a:t>
            </a:r>
            <a:r>
              <a:rPr lang="en-GB" sz="2000" err="1">
                <a:ea typeface="+mn-lt"/>
                <a:cs typeface="+mn-lt"/>
              </a:rPr>
              <a:t>Retorna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todas</a:t>
            </a:r>
            <a:r>
              <a:rPr lang="en-GB" sz="2000">
                <a:ea typeface="+mn-lt"/>
                <a:cs typeface="+mn-lt"/>
              </a:rPr>
              <a:t> as </a:t>
            </a:r>
            <a:r>
              <a:rPr lang="en-GB" sz="2000" err="1">
                <a:ea typeface="+mn-lt"/>
                <a:cs typeface="+mn-lt"/>
              </a:rPr>
              <a:t>chaves</a:t>
            </a:r>
            <a:r>
              <a:rPr lang="en-GB" sz="2000">
                <a:ea typeface="+mn-lt"/>
                <a:cs typeface="+mn-lt"/>
              </a:rPr>
              <a:t> do </a:t>
            </a:r>
            <a:r>
              <a:rPr lang="en-GB" sz="2000" err="1">
                <a:ea typeface="+mn-lt"/>
                <a:cs typeface="+mn-lt"/>
              </a:rPr>
              <a:t>dicionário</a:t>
            </a:r>
            <a:r>
              <a:rPr lang="en-GB" sz="2000"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values(): </a:t>
            </a:r>
            <a:r>
              <a:rPr lang="en-GB" sz="2000" err="1">
                <a:ea typeface="+mn-lt"/>
                <a:cs typeface="+mn-lt"/>
              </a:rPr>
              <a:t>Retorna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todos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valores</a:t>
            </a:r>
            <a:r>
              <a:rPr lang="en-GB" sz="2000">
                <a:ea typeface="+mn-lt"/>
                <a:cs typeface="+mn-lt"/>
              </a:rPr>
              <a:t> do </a:t>
            </a:r>
            <a:r>
              <a:rPr lang="en-GB" sz="2000" err="1">
                <a:ea typeface="+mn-lt"/>
                <a:cs typeface="+mn-lt"/>
              </a:rPr>
              <a:t>dicionário</a:t>
            </a:r>
            <a:r>
              <a:rPr lang="en-GB" sz="2000"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items(): </a:t>
            </a:r>
            <a:r>
              <a:rPr lang="en-GB" sz="2000" err="1">
                <a:ea typeface="+mn-lt"/>
                <a:cs typeface="+mn-lt"/>
              </a:rPr>
              <a:t>Retorna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uma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lista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tuplas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contendo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os</a:t>
            </a:r>
            <a:r>
              <a:rPr lang="en-GB" sz="2000">
                <a:ea typeface="+mn-lt"/>
                <a:cs typeface="+mn-lt"/>
              </a:rPr>
              <a:t> pares </a:t>
            </a:r>
            <a:r>
              <a:rPr lang="en-GB" sz="2000" err="1">
                <a:ea typeface="+mn-lt"/>
                <a:cs typeface="+mn-lt"/>
              </a:rPr>
              <a:t>chave-valor</a:t>
            </a:r>
            <a:r>
              <a:rPr lang="en-GB" sz="2000">
                <a:ea typeface="+mn-lt"/>
                <a:cs typeface="+mn-lt"/>
              </a:rPr>
              <a:t>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2E20F5-277F-2FF1-88CE-39E2A14D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4" y="2661950"/>
            <a:ext cx="12192890" cy="23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5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829" y="-3449"/>
            <a:ext cx="5893376" cy="762000"/>
          </a:xfrm>
        </p:spPr>
        <p:txBody>
          <a:bodyPr anchor="b">
            <a:normAutofit/>
          </a:bodyPr>
          <a:lstStyle/>
          <a:p>
            <a:r>
              <a:rPr lang="pt-BR" sz="2800"/>
              <a:t>Exercícios- Lista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D2AB-1E8B-FCB6-6158-4C5794564F91}"/>
              </a:ext>
            </a:extLst>
          </p:cNvPr>
          <p:cNvSpPr txBox="1"/>
          <p:nvPr/>
        </p:nvSpPr>
        <p:spPr>
          <a:xfrm>
            <a:off x="723901" y="1071282"/>
            <a:ext cx="955637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  <a:p>
            <a:r>
              <a:rPr lang="en-GB" sz="2000">
                <a:ea typeface="+mn-lt"/>
                <a:cs typeface="+mn-lt"/>
              </a:rPr>
              <a:t>1. </a:t>
            </a:r>
            <a:r>
              <a:rPr lang="en-GB" sz="2000" err="1">
                <a:ea typeface="+mn-lt"/>
                <a:cs typeface="+mn-lt"/>
              </a:rPr>
              <a:t>Escreva</a:t>
            </a:r>
            <a:r>
              <a:rPr lang="en-GB" sz="2000">
                <a:ea typeface="+mn-lt"/>
                <a:cs typeface="+mn-lt"/>
              </a:rPr>
              <a:t> um </a:t>
            </a:r>
            <a:r>
              <a:rPr lang="en-GB" sz="2000" err="1">
                <a:ea typeface="+mn-lt"/>
                <a:cs typeface="+mn-lt"/>
              </a:rPr>
              <a:t>programa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em</a:t>
            </a:r>
            <a:r>
              <a:rPr lang="en-GB" sz="2000">
                <a:ea typeface="+mn-lt"/>
                <a:cs typeface="+mn-lt"/>
              </a:rPr>
              <a:t> Python que </a:t>
            </a:r>
            <a:r>
              <a:rPr lang="en-GB" sz="2000" err="1">
                <a:ea typeface="+mn-lt"/>
                <a:cs typeface="+mn-lt"/>
              </a:rPr>
              <a:t>calcula</a:t>
            </a:r>
            <a:r>
              <a:rPr lang="en-GB" sz="2000">
                <a:ea typeface="+mn-lt"/>
                <a:cs typeface="+mn-lt"/>
              </a:rPr>
              <a:t> a soma dos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uma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lista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>
                <a:latin typeface="Arial"/>
                <a:ea typeface="+mn-lt"/>
                <a:cs typeface="Arial"/>
              </a:rPr>
              <a:t> Exemplo : </a:t>
            </a:r>
            <a:r>
              <a:rPr lang="en-GB" sz="2000">
                <a:solidFill>
                  <a:srgbClr val="000000"/>
                </a:solidFill>
                <a:latin typeface="Arial"/>
                <a:ea typeface="+mn-lt"/>
                <a:cs typeface="Arial"/>
              </a:rPr>
              <a:t>[10, 30, 25, 10]</a:t>
            </a:r>
            <a:endParaRPr lang="en-GB" sz="2000">
              <a:latin typeface="Arial"/>
              <a:ea typeface="+mn-lt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2000" err="1">
                <a:latin typeface="Arial"/>
                <a:ea typeface="+mn-lt"/>
                <a:cs typeface="Arial"/>
              </a:rPr>
              <a:t>Resultado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Esperado</a:t>
            </a:r>
            <a:r>
              <a:rPr lang="en-GB" sz="2000">
                <a:latin typeface="Arial"/>
                <a:ea typeface="+mn-lt"/>
                <a:cs typeface="Arial"/>
              </a:rPr>
              <a:t> : 75</a:t>
            </a:r>
            <a:endParaRPr lang="en-GB"/>
          </a:p>
          <a:p>
            <a:pPr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2. </a:t>
            </a:r>
            <a:r>
              <a:rPr lang="en-GB" sz="2000" err="1">
                <a:ea typeface="+mn-lt"/>
                <a:cs typeface="+mn-lt"/>
              </a:rPr>
              <a:t>Escreva</a:t>
            </a:r>
            <a:r>
              <a:rPr lang="en-GB" sz="2000">
                <a:ea typeface="+mn-lt"/>
                <a:cs typeface="+mn-lt"/>
              </a:rPr>
              <a:t> um </a:t>
            </a:r>
            <a:r>
              <a:rPr lang="en-GB" sz="2000" err="1">
                <a:ea typeface="+mn-lt"/>
                <a:cs typeface="+mn-lt"/>
              </a:rPr>
              <a:t>programa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em</a:t>
            </a:r>
            <a:r>
              <a:rPr lang="en-GB" sz="2000">
                <a:ea typeface="+mn-lt"/>
                <a:cs typeface="+mn-lt"/>
              </a:rPr>
              <a:t> Python que </a:t>
            </a:r>
            <a:r>
              <a:rPr lang="en-GB" sz="2000" err="1">
                <a:ea typeface="+mn-lt"/>
                <a:cs typeface="+mn-lt"/>
              </a:rPr>
              <a:t>conta</a:t>
            </a:r>
            <a:r>
              <a:rPr lang="en-GB" sz="2000">
                <a:ea typeface="+mn-lt"/>
                <a:cs typeface="+mn-lt"/>
              </a:rPr>
              <a:t> o </a:t>
            </a:r>
            <a:r>
              <a:rPr lang="en-GB" sz="2000" err="1">
                <a:ea typeface="+mn-lt"/>
                <a:cs typeface="+mn-lt"/>
              </a:rPr>
              <a:t>número</a:t>
            </a:r>
            <a:r>
              <a:rPr lang="en-GB" sz="2000">
                <a:ea typeface="+mn-lt"/>
                <a:cs typeface="+mn-lt"/>
              </a:rPr>
              <a:t> de strings com </a:t>
            </a:r>
            <a:r>
              <a:rPr lang="en-GB" sz="2000" err="1">
                <a:ea typeface="+mn-lt"/>
                <a:cs typeface="+mn-lt"/>
              </a:rPr>
              <a:t>tamanho</a:t>
            </a:r>
            <a:r>
              <a:rPr lang="en-GB" sz="2000">
                <a:ea typeface="+mn-lt"/>
                <a:cs typeface="+mn-lt"/>
              </a:rPr>
              <a:t> 2 </a:t>
            </a:r>
            <a:r>
              <a:rPr lang="en-GB" sz="2000" err="1">
                <a:ea typeface="+mn-lt"/>
                <a:cs typeface="+mn-lt"/>
              </a:rPr>
              <a:t>ou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mais</a:t>
            </a:r>
            <a:r>
              <a:rPr lang="en-GB" sz="2000">
                <a:ea typeface="+mn-lt"/>
                <a:cs typeface="+mn-lt"/>
              </a:rPr>
              <a:t> e a </a:t>
            </a:r>
            <a:r>
              <a:rPr lang="en-GB" sz="2000" err="1">
                <a:ea typeface="+mn-lt"/>
                <a:cs typeface="+mn-lt"/>
              </a:rPr>
              <a:t>primeira</a:t>
            </a:r>
            <a:r>
              <a:rPr lang="en-GB" sz="2000">
                <a:ea typeface="+mn-lt"/>
                <a:cs typeface="+mn-lt"/>
              </a:rPr>
              <a:t> e </a:t>
            </a:r>
            <a:r>
              <a:rPr lang="en-GB" sz="2000" err="1">
                <a:ea typeface="+mn-lt"/>
                <a:cs typeface="+mn-lt"/>
              </a:rPr>
              <a:t>último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caracter</a:t>
            </a:r>
            <a:r>
              <a:rPr lang="en-GB" sz="2000">
                <a:ea typeface="+mn-lt"/>
                <a:cs typeface="+mn-lt"/>
              </a:rPr>
              <a:t> da string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iguais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/>
          </a:p>
          <a:p>
            <a:pPr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    </a:t>
            </a:r>
            <a:r>
              <a:rPr lang="en-GB" sz="2000" err="1">
                <a:ea typeface="+mn-lt"/>
                <a:cs typeface="+mn-lt"/>
              </a:rPr>
              <a:t>Exemplo</a:t>
            </a:r>
            <a:r>
              <a:rPr lang="en-GB" sz="2000">
                <a:ea typeface="+mn-lt"/>
                <a:cs typeface="+mn-lt"/>
              </a:rPr>
              <a:t> : ['</a:t>
            </a:r>
            <a:r>
              <a:rPr lang="en-GB" sz="2000" err="1">
                <a:ea typeface="+mn-lt"/>
                <a:cs typeface="+mn-lt"/>
              </a:rPr>
              <a:t>abc</a:t>
            </a:r>
            <a:r>
              <a:rPr lang="en-GB" sz="2000">
                <a:ea typeface="+mn-lt"/>
                <a:cs typeface="+mn-lt"/>
              </a:rPr>
              <a:t>', '</a:t>
            </a:r>
            <a:r>
              <a:rPr lang="en-GB" sz="2000" err="1">
                <a:ea typeface="+mn-lt"/>
                <a:cs typeface="+mn-lt"/>
              </a:rPr>
              <a:t>xyz</a:t>
            </a:r>
            <a:r>
              <a:rPr lang="en-GB" sz="2000">
                <a:ea typeface="+mn-lt"/>
                <a:cs typeface="+mn-lt"/>
              </a:rPr>
              <a:t>', 'aba', '1221']</a:t>
            </a:r>
            <a:endParaRPr lang="en-GB"/>
          </a:p>
          <a:p>
            <a:pPr marL="342900" indent="-342900">
              <a:buFont typeface="Arial"/>
              <a:buChar char="•"/>
            </a:pPr>
            <a:r>
              <a:rPr lang="en-GB" sz="2000" err="1">
                <a:ea typeface="+mn-lt"/>
                <a:cs typeface="+mn-lt"/>
              </a:rPr>
              <a:t>Resultado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Esperado</a:t>
            </a:r>
            <a:r>
              <a:rPr lang="en-GB" sz="2000">
                <a:ea typeface="+mn-lt"/>
                <a:cs typeface="+mn-lt"/>
              </a:rPr>
              <a:t> : 2</a:t>
            </a:r>
            <a:endParaRPr lang="en-GB"/>
          </a:p>
          <a:p>
            <a:pPr marL="342900" indent="-342900"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351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829" y="-3449"/>
            <a:ext cx="7473405" cy="762000"/>
          </a:xfrm>
        </p:spPr>
        <p:txBody>
          <a:bodyPr anchor="b">
            <a:normAutofit/>
          </a:bodyPr>
          <a:lstStyle/>
          <a:p>
            <a:r>
              <a:rPr lang="pt-BR" sz="2800"/>
              <a:t>Exercícios- Dicionários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D2AB-1E8B-FCB6-6158-4C5794564F91}"/>
              </a:ext>
            </a:extLst>
          </p:cNvPr>
          <p:cNvSpPr txBox="1"/>
          <p:nvPr/>
        </p:nvSpPr>
        <p:spPr>
          <a:xfrm>
            <a:off x="743439" y="1002897"/>
            <a:ext cx="9556375" cy="115416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  <a:p>
            <a:r>
              <a:rPr lang="en-GB" sz="4400" err="1">
                <a:ea typeface="+mn-lt"/>
                <a:cs typeface="+mn-lt"/>
              </a:rPr>
              <a:t>Escreva</a:t>
            </a:r>
            <a:r>
              <a:rPr lang="en-GB" sz="4400" dirty="0">
                <a:ea typeface="+mn-lt"/>
                <a:cs typeface="+mn-lt"/>
              </a:rPr>
              <a:t> um </a:t>
            </a:r>
            <a:r>
              <a:rPr lang="en-GB" sz="4400" err="1">
                <a:ea typeface="+mn-lt"/>
                <a:cs typeface="+mn-lt"/>
              </a:rPr>
              <a:t>programa</a:t>
            </a:r>
            <a:r>
              <a:rPr lang="en-GB" sz="4400" dirty="0">
                <a:ea typeface="+mn-lt"/>
                <a:cs typeface="+mn-lt"/>
              </a:rPr>
              <a:t>  para </a:t>
            </a:r>
            <a:r>
              <a:rPr lang="en-GB" sz="4400" err="1">
                <a:ea typeface="+mn-lt"/>
                <a:cs typeface="+mn-lt"/>
              </a:rPr>
              <a:t>combinar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valores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em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uma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lista</a:t>
            </a:r>
            <a:r>
              <a:rPr lang="en-GB" sz="4400" dirty="0">
                <a:ea typeface="+mn-lt"/>
                <a:cs typeface="+mn-lt"/>
              </a:rPr>
              <a:t> de </a:t>
            </a:r>
            <a:r>
              <a:rPr lang="en-GB" sz="4400" err="1">
                <a:ea typeface="+mn-lt"/>
                <a:cs typeface="+mn-lt"/>
              </a:rPr>
              <a:t>dicionários</a:t>
            </a:r>
            <a:r>
              <a:rPr lang="en-GB" sz="4400" dirty="0"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4400" dirty="0">
                <a:latin typeface="Arial"/>
                <a:ea typeface="+mn-lt"/>
                <a:cs typeface="Arial"/>
              </a:rPr>
              <a:t> </a:t>
            </a:r>
            <a:r>
              <a:rPr lang="en-GB" sz="4400" dirty="0">
                <a:ea typeface="+mn-lt"/>
                <a:cs typeface="+mn-lt"/>
              </a:rPr>
              <a:t>Dados </a:t>
            </a:r>
            <a:r>
              <a:rPr lang="en-GB" sz="4400" err="1">
                <a:ea typeface="+mn-lt"/>
                <a:cs typeface="+mn-lt"/>
              </a:rPr>
              <a:t>exemplos</a:t>
            </a:r>
            <a:r>
              <a:rPr lang="en-GB" sz="4400" dirty="0">
                <a:ea typeface="+mn-lt"/>
                <a:cs typeface="+mn-lt"/>
              </a:rPr>
              <a:t>: </a:t>
            </a:r>
            <a:r>
              <a:rPr lang="en-GB" sz="4400" dirty="0">
                <a:solidFill>
                  <a:srgbClr val="000000"/>
                </a:solidFill>
                <a:ea typeface="+mn-lt"/>
                <a:cs typeface="+mn-lt"/>
              </a:rPr>
              <a:t>[{'item': 'item1', 'amount': 400}, {'item': 'item2', 'amount': 300}, {'item': 'item1', 'amount': 750}]</a:t>
            </a:r>
          </a:p>
          <a:p>
            <a:pPr marL="342900" indent="-342900">
              <a:buFont typeface="Arial"/>
              <a:buChar char="•"/>
            </a:pPr>
            <a:r>
              <a:rPr lang="en-GB" sz="4400" err="1">
                <a:ea typeface="+mn-lt"/>
                <a:cs typeface="+mn-lt"/>
              </a:rPr>
              <a:t>Resultado</a:t>
            </a:r>
            <a:r>
              <a:rPr lang="en-GB" sz="4400" dirty="0">
                <a:ea typeface="+mn-lt"/>
                <a:cs typeface="+mn-lt"/>
              </a:rPr>
              <a:t>: {'item1': 1150, 'item2': 300}</a:t>
            </a:r>
            <a:endParaRPr lang="en-GB" sz="4400" dirty="0"/>
          </a:p>
          <a:p>
            <a:pPr>
              <a:buFont typeface="Arial"/>
              <a:buChar char="•"/>
            </a:pPr>
            <a:endParaRPr lang="en-GB" sz="4400" dirty="0">
              <a:ea typeface="+mn-lt"/>
              <a:cs typeface="+mn-lt"/>
            </a:endParaRPr>
          </a:p>
          <a:p>
            <a:r>
              <a:rPr lang="en-GB" sz="4400" dirty="0">
                <a:ea typeface="+mn-lt"/>
                <a:cs typeface="+mn-lt"/>
              </a:rPr>
              <a:t>2. </a:t>
            </a:r>
            <a:r>
              <a:rPr lang="en-GB" sz="4400" err="1">
                <a:ea typeface="+mn-lt"/>
                <a:cs typeface="+mn-lt"/>
              </a:rPr>
              <a:t>Escreva</a:t>
            </a:r>
            <a:r>
              <a:rPr lang="en-GB" sz="4400" dirty="0">
                <a:ea typeface="+mn-lt"/>
                <a:cs typeface="+mn-lt"/>
              </a:rPr>
              <a:t> um </a:t>
            </a:r>
            <a:r>
              <a:rPr lang="en-GB" sz="4400" err="1">
                <a:ea typeface="+mn-lt"/>
                <a:cs typeface="+mn-lt"/>
              </a:rPr>
              <a:t>programa</a:t>
            </a:r>
            <a:r>
              <a:rPr lang="en-GB" sz="4400" dirty="0">
                <a:ea typeface="+mn-lt"/>
                <a:cs typeface="+mn-lt"/>
              </a:rPr>
              <a:t> para </a:t>
            </a:r>
            <a:r>
              <a:rPr lang="en-GB" sz="4400" err="1">
                <a:ea typeface="+mn-lt"/>
                <a:cs typeface="+mn-lt"/>
              </a:rPr>
              <a:t>criar</a:t>
            </a:r>
            <a:r>
              <a:rPr lang="en-GB" sz="4400" dirty="0">
                <a:ea typeface="+mn-lt"/>
                <a:cs typeface="+mn-lt"/>
              </a:rPr>
              <a:t> um </a:t>
            </a:r>
            <a:r>
              <a:rPr lang="en-GB" sz="4400" err="1">
                <a:ea typeface="+mn-lt"/>
                <a:cs typeface="+mn-lt"/>
              </a:rPr>
              <a:t>dicionário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onde</a:t>
            </a:r>
            <a:r>
              <a:rPr lang="en-GB" sz="4400" dirty="0">
                <a:ea typeface="+mn-lt"/>
                <a:cs typeface="+mn-lt"/>
              </a:rPr>
              <a:t> as </a:t>
            </a:r>
            <a:r>
              <a:rPr lang="en-GB" sz="4400" err="1">
                <a:ea typeface="+mn-lt"/>
                <a:cs typeface="+mn-lt"/>
              </a:rPr>
              <a:t>chaves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são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os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caracteres</a:t>
            </a:r>
            <a:r>
              <a:rPr lang="en-GB" sz="4400" dirty="0">
                <a:ea typeface="+mn-lt"/>
                <a:cs typeface="+mn-lt"/>
              </a:rPr>
              <a:t> de </a:t>
            </a:r>
            <a:r>
              <a:rPr lang="en-GB" sz="4400" err="1">
                <a:ea typeface="+mn-lt"/>
                <a:cs typeface="+mn-lt"/>
              </a:rPr>
              <a:t>uma</a:t>
            </a:r>
            <a:r>
              <a:rPr lang="en-GB" sz="4400" dirty="0">
                <a:ea typeface="+mn-lt"/>
                <a:cs typeface="+mn-lt"/>
              </a:rPr>
              <a:t> string e </a:t>
            </a:r>
            <a:r>
              <a:rPr lang="en-GB" sz="4400" err="1">
                <a:ea typeface="+mn-lt"/>
                <a:cs typeface="+mn-lt"/>
              </a:rPr>
              <a:t>os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valores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são</a:t>
            </a:r>
            <a:r>
              <a:rPr lang="en-GB" sz="4400" dirty="0">
                <a:ea typeface="+mn-lt"/>
                <a:cs typeface="+mn-lt"/>
              </a:rPr>
              <a:t> a </a:t>
            </a:r>
            <a:r>
              <a:rPr lang="en-GB" sz="4400" err="1">
                <a:ea typeface="+mn-lt"/>
                <a:cs typeface="+mn-lt"/>
              </a:rPr>
              <a:t>quantidade</a:t>
            </a:r>
            <a:r>
              <a:rPr lang="en-GB" sz="4400" dirty="0">
                <a:ea typeface="+mn-lt"/>
                <a:cs typeface="+mn-lt"/>
              </a:rPr>
              <a:t> de </a:t>
            </a:r>
            <a:r>
              <a:rPr lang="en-GB" sz="4400" err="1">
                <a:ea typeface="+mn-lt"/>
                <a:cs typeface="+mn-lt"/>
              </a:rPr>
              <a:t>vezes</a:t>
            </a:r>
            <a:r>
              <a:rPr lang="en-GB" sz="4400" dirty="0">
                <a:ea typeface="+mn-lt"/>
                <a:cs typeface="+mn-lt"/>
              </a:rPr>
              <a:t> que </a:t>
            </a:r>
            <a:r>
              <a:rPr lang="en-GB" sz="4400" err="1">
                <a:ea typeface="+mn-lt"/>
                <a:cs typeface="+mn-lt"/>
              </a:rPr>
              <a:t>cada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caracter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aparece</a:t>
            </a:r>
            <a:r>
              <a:rPr lang="en-GB" sz="4400" dirty="0"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4400" dirty="0">
                <a:ea typeface="+mn-lt"/>
                <a:cs typeface="+mn-lt"/>
              </a:rPr>
              <a:t>String </a:t>
            </a:r>
            <a:r>
              <a:rPr lang="en-GB" sz="4400" err="1">
                <a:ea typeface="+mn-lt"/>
                <a:cs typeface="+mn-lt"/>
              </a:rPr>
              <a:t>Exemplo</a:t>
            </a:r>
            <a:r>
              <a:rPr lang="en-GB" sz="4400" dirty="0">
                <a:ea typeface="+mn-lt"/>
                <a:cs typeface="+mn-lt"/>
              </a:rPr>
              <a:t> : '</a:t>
            </a:r>
            <a:r>
              <a:rPr lang="en-GB" sz="4400" err="1">
                <a:ea typeface="+mn-lt"/>
                <a:cs typeface="+mn-lt"/>
              </a:rPr>
              <a:t>progresso</a:t>
            </a:r>
            <a:r>
              <a:rPr lang="en-GB" sz="4400" dirty="0">
                <a:ea typeface="+mn-lt"/>
                <a:cs typeface="+mn-lt"/>
              </a:rPr>
              <a:t>'</a:t>
            </a:r>
            <a:endParaRPr lang="en-GB" sz="4400" dirty="0"/>
          </a:p>
          <a:p>
            <a:pPr marL="342900" indent="-342900">
              <a:buFont typeface="Arial"/>
              <a:buChar char="•"/>
            </a:pPr>
            <a:r>
              <a:rPr lang="en-GB" sz="4400" err="1">
                <a:ea typeface="+mn-lt"/>
                <a:cs typeface="+mn-lt"/>
              </a:rPr>
              <a:t>Resultado</a:t>
            </a:r>
            <a:r>
              <a:rPr lang="en-GB" sz="4400" dirty="0">
                <a:ea typeface="+mn-lt"/>
                <a:cs typeface="+mn-lt"/>
              </a:rPr>
              <a:t> </a:t>
            </a:r>
            <a:r>
              <a:rPr lang="en-GB" sz="4400" err="1">
                <a:ea typeface="+mn-lt"/>
                <a:cs typeface="+mn-lt"/>
              </a:rPr>
              <a:t>Esperado</a:t>
            </a:r>
            <a:r>
              <a:rPr lang="en-GB" sz="4400" dirty="0">
                <a:ea typeface="+mn-lt"/>
                <a:cs typeface="+mn-lt"/>
              </a:rPr>
              <a:t>: {'p': 1, 'r': 2, 'o': 2, 'g': 1, 'e': 1, 's': 2}</a:t>
            </a:r>
          </a:p>
          <a:p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794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Gestão de processos: aprenda o que é e conheça as metodologias">
            <a:extLst>
              <a:ext uri="{FF2B5EF4-FFF2-40B4-BE49-F238E27FC236}">
                <a16:creationId xmlns:a16="http://schemas.microsoft.com/office/drawing/2014/main" id="{9F866DEA-5F84-527B-8589-6AA2252BE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0"/>
          <a:stretch/>
        </p:blipFill>
        <p:spPr bwMode="auto">
          <a:xfrm>
            <a:off x="20" y="-1"/>
            <a:ext cx="12191980" cy="6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054C2D-2DC0-A19E-CB6E-7D5F71DDF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pt-BR" sz="4400">
                <a:solidFill>
                  <a:schemeClr val="bg1"/>
                </a:solidFill>
              </a:rPr>
              <a:t>Dúvidas</a:t>
            </a:r>
            <a:endParaRPr lang="en-U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7A415C7-DAA1-A6C9-ACAA-F0B856927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391" y="175846"/>
            <a:ext cx="5962796" cy="762000"/>
          </a:xfrm>
        </p:spPr>
        <p:txBody>
          <a:bodyPr anchor="b">
            <a:normAutofit/>
          </a:bodyPr>
          <a:lstStyle/>
          <a:p>
            <a:r>
              <a:rPr lang="pt-BR" sz="4000" err="1"/>
              <a:t>Hello</a:t>
            </a:r>
            <a:r>
              <a:rPr lang="pt-BR" sz="4000"/>
              <a:t> World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6920A2-6412-184E-EA2E-A035F4AF9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793" y="1115727"/>
            <a:ext cx="7417776" cy="20889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9C565-12F6-890C-525E-940CEDA6B4E5}"/>
              </a:ext>
            </a:extLst>
          </p:cNvPr>
          <p:cNvSpPr txBox="1"/>
          <p:nvPr/>
        </p:nvSpPr>
        <p:spPr>
          <a:xfrm>
            <a:off x="1183342" y="3827930"/>
            <a:ext cx="76177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err="1"/>
              <a:t>Executando</a:t>
            </a:r>
            <a:r>
              <a:rPr lang="en-GB" sz="2000"/>
              <a:t>: python aula1.py</a:t>
            </a:r>
            <a:endParaRPr lang="en-US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A8EC45B-ACF9-98D7-4EF0-77937FF7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89" y="4682938"/>
            <a:ext cx="2614332" cy="8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8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14" y="254287"/>
            <a:ext cx="5962796" cy="762000"/>
          </a:xfrm>
        </p:spPr>
        <p:txBody>
          <a:bodyPr anchor="b">
            <a:normAutofit/>
          </a:bodyPr>
          <a:lstStyle/>
          <a:p>
            <a:r>
              <a:rPr lang="pt-BR" sz="4000"/>
              <a:t>Variáveis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C565-12F6-890C-525E-940CEDA6B4E5}"/>
              </a:ext>
            </a:extLst>
          </p:cNvPr>
          <p:cNvSpPr txBox="1"/>
          <p:nvPr/>
        </p:nvSpPr>
        <p:spPr>
          <a:xfrm>
            <a:off x="1653989" y="1519518"/>
            <a:ext cx="88952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ea typeface="+mn-lt"/>
                <a:cs typeface="+mn-lt"/>
              </a:rPr>
              <a:t>Python é </a:t>
            </a:r>
            <a:r>
              <a:rPr lang="en-GB" sz="2400" err="1">
                <a:ea typeface="+mn-lt"/>
                <a:cs typeface="+mn-lt"/>
              </a:rPr>
              <a:t>uma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linguagem</a:t>
            </a:r>
            <a:r>
              <a:rPr lang="en-GB" sz="2400">
                <a:ea typeface="+mn-lt"/>
                <a:cs typeface="+mn-lt"/>
              </a:rPr>
              <a:t> de </a:t>
            </a:r>
            <a:r>
              <a:rPr lang="en-GB" sz="2400" err="1">
                <a:ea typeface="+mn-lt"/>
                <a:cs typeface="+mn-lt"/>
              </a:rPr>
              <a:t>tipagem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dinâmica</a:t>
            </a:r>
            <a:r>
              <a:rPr lang="en-GB" sz="2400">
                <a:ea typeface="+mn-lt"/>
                <a:cs typeface="+mn-lt"/>
              </a:rPr>
              <a:t>, o que </a:t>
            </a:r>
            <a:r>
              <a:rPr lang="en-GB" sz="2400" err="1">
                <a:ea typeface="+mn-lt"/>
                <a:cs typeface="+mn-lt"/>
              </a:rPr>
              <a:t>significa</a:t>
            </a:r>
            <a:r>
              <a:rPr lang="en-GB" sz="2400">
                <a:ea typeface="+mn-lt"/>
                <a:cs typeface="+mn-lt"/>
              </a:rPr>
              <a:t> que </a:t>
            </a:r>
            <a:r>
              <a:rPr lang="en-GB" sz="2400" err="1">
                <a:ea typeface="+mn-lt"/>
                <a:cs typeface="+mn-lt"/>
              </a:rPr>
              <a:t>os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tipos</a:t>
            </a:r>
            <a:r>
              <a:rPr lang="en-GB" sz="2400">
                <a:ea typeface="+mn-lt"/>
                <a:cs typeface="+mn-lt"/>
              </a:rPr>
              <a:t> de dados das </a:t>
            </a:r>
            <a:r>
              <a:rPr lang="en-GB" sz="2400" err="1">
                <a:ea typeface="+mn-lt"/>
                <a:cs typeface="+mn-lt"/>
              </a:rPr>
              <a:t>variáveis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são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determinados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em</a:t>
            </a:r>
            <a:r>
              <a:rPr lang="en-GB" sz="2400">
                <a:ea typeface="+mn-lt"/>
                <a:cs typeface="+mn-lt"/>
              </a:rPr>
              <a:t> tempo de </a:t>
            </a:r>
            <a:r>
              <a:rPr lang="en-GB" sz="2400" err="1">
                <a:ea typeface="+mn-lt"/>
                <a:cs typeface="+mn-lt"/>
              </a:rPr>
              <a:t>execução</a:t>
            </a:r>
            <a:r>
              <a:rPr lang="en-GB" sz="2400">
                <a:ea typeface="+mn-lt"/>
                <a:cs typeface="+mn-lt"/>
              </a:rPr>
              <a:t>, e </a:t>
            </a:r>
            <a:r>
              <a:rPr lang="en-GB" sz="2400" err="1">
                <a:ea typeface="+mn-lt"/>
                <a:cs typeface="+mn-lt"/>
              </a:rPr>
              <a:t>não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precisam</a:t>
            </a:r>
            <a:r>
              <a:rPr lang="en-GB" sz="2400">
                <a:ea typeface="+mn-lt"/>
                <a:cs typeface="+mn-lt"/>
              </a:rPr>
              <a:t> ser </a:t>
            </a:r>
            <a:r>
              <a:rPr lang="en-GB" sz="2400" err="1">
                <a:ea typeface="+mn-lt"/>
                <a:cs typeface="+mn-lt"/>
              </a:rPr>
              <a:t>declarados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explicitamente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pelo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programador</a:t>
            </a:r>
            <a:r>
              <a:rPr lang="en-GB" sz="2400">
                <a:ea typeface="+mn-lt"/>
                <a:cs typeface="+mn-lt"/>
              </a:rPr>
              <a:t>. </a:t>
            </a:r>
            <a:endParaRPr lang="en-US" sz="2400"/>
          </a:p>
        </p:txBody>
      </p:sp>
      <p:pic>
        <p:nvPicPr>
          <p:cNvPr id="9" name="Picture 8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8F517170-F467-5085-9F20-BDD178B2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50" y="3432361"/>
            <a:ext cx="9765831" cy="19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14" y="254287"/>
            <a:ext cx="5962796" cy="762000"/>
          </a:xfrm>
        </p:spPr>
        <p:txBody>
          <a:bodyPr anchor="b">
            <a:normAutofit/>
          </a:bodyPr>
          <a:lstStyle/>
          <a:p>
            <a:r>
              <a:rPr lang="pt-BR" sz="4000" err="1"/>
              <a:t>FunÇõES</a:t>
            </a:r>
            <a:endParaRPr lang="en-US" err="1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C565-12F6-890C-525E-940CEDA6B4E5}"/>
              </a:ext>
            </a:extLst>
          </p:cNvPr>
          <p:cNvSpPr txBox="1"/>
          <p:nvPr/>
        </p:nvSpPr>
        <p:spPr>
          <a:xfrm>
            <a:off x="1653989" y="1519518"/>
            <a:ext cx="88952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ea typeface="+mn-lt"/>
                <a:cs typeface="+mn-lt"/>
              </a:rPr>
              <a:t>Em Python, </a:t>
            </a:r>
            <a:r>
              <a:rPr lang="en-GB" sz="2400" err="1">
                <a:ea typeface="+mn-lt"/>
                <a:cs typeface="+mn-lt"/>
              </a:rPr>
              <a:t>funções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são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blocos</a:t>
            </a:r>
            <a:r>
              <a:rPr lang="en-GB" sz="2400">
                <a:ea typeface="+mn-lt"/>
                <a:cs typeface="+mn-lt"/>
              </a:rPr>
              <a:t> de </a:t>
            </a:r>
            <a:r>
              <a:rPr lang="en-GB" sz="2400" err="1">
                <a:ea typeface="+mn-lt"/>
                <a:cs typeface="+mn-lt"/>
              </a:rPr>
              <a:t>código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reutilizáveis</a:t>
            </a:r>
            <a:r>
              <a:rPr lang="en-GB" sz="2400">
                <a:ea typeface="+mn-lt"/>
                <a:cs typeface="+mn-lt"/>
              </a:rPr>
              <a:t> que </a:t>
            </a:r>
            <a:r>
              <a:rPr lang="en-GB" sz="2400" err="1">
                <a:ea typeface="+mn-lt"/>
                <a:cs typeface="+mn-lt"/>
              </a:rPr>
              <a:t>realizam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uma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tarefa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específica</a:t>
            </a:r>
            <a:r>
              <a:rPr lang="en-GB" sz="2400">
                <a:ea typeface="+mn-lt"/>
                <a:cs typeface="+mn-lt"/>
              </a:rPr>
              <a:t>. Elas </a:t>
            </a:r>
            <a:r>
              <a:rPr lang="en-GB" sz="2400" err="1">
                <a:ea typeface="+mn-lt"/>
                <a:cs typeface="+mn-lt"/>
              </a:rPr>
              <a:t>podem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aceitar</a:t>
            </a:r>
            <a:r>
              <a:rPr lang="en-GB" sz="2400">
                <a:ea typeface="+mn-lt"/>
                <a:cs typeface="+mn-lt"/>
              </a:rPr>
              <a:t> entradas, </a:t>
            </a:r>
            <a:r>
              <a:rPr lang="en-GB" sz="2400" err="1">
                <a:ea typeface="+mn-lt"/>
                <a:cs typeface="+mn-lt"/>
              </a:rPr>
              <a:t>chamadas</a:t>
            </a:r>
            <a:r>
              <a:rPr lang="en-GB" sz="2400">
                <a:ea typeface="+mn-lt"/>
                <a:cs typeface="+mn-lt"/>
              </a:rPr>
              <a:t> de </a:t>
            </a:r>
            <a:r>
              <a:rPr lang="en-GB" sz="2400" err="1">
                <a:ea typeface="+mn-lt"/>
                <a:cs typeface="+mn-lt"/>
              </a:rPr>
              <a:t>argumentos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ou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parâmetros</a:t>
            </a:r>
            <a:r>
              <a:rPr lang="en-GB" sz="2400">
                <a:ea typeface="+mn-lt"/>
                <a:cs typeface="+mn-lt"/>
              </a:rPr>
              <a:t>, e </a:t>
            </a:r>
            <a:r>
              <a:rPr lang="en-GB" sz="2400" err="1">
                <a:ea typeface="+mn-lt"/>
                <a:cs typeface="+mn-lt"/>
              </a:rPr>
              <a:t>podem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retornar</a:t>
            </a:r>
            <a:r>
              <a:rPr lang="en-GB" sz="2400">
                <a:ea typeface="+mn-lt"/>
                <a:cs typeface="+mn-lt"/>
              </a:rPr>
              <a:t> um </a:t>
            </a:r>
            <a:r>
              <a:rPr lang="en-GB" sz="2400" err="1">
                <a:ea typeface="+mn-lt"/>
                <a:cs typeface="+mn-lt"/>
              </a:rPr>
              <a:t>valor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como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resultado</a:t>
            </a:r>
            <a:r>
              <a:rPr lang="en-GB" sz="2400">
                <a:ea typeface="+mn-lt"/>
                <a:cs typeface="+mn-lt"/>
              </a:rPr>
              <a:t>. </a:t>
            </a:r>
            <a:endParaRPr lang="en-US" sz="2400">
              <a:ea typeface="+mn-lt"/>
              <a:cs typeface="+mn-lt"/>
            </a:endParaRP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8D635FE-4489-7F8C-76C4-D19B4803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6" y="3333812"/>
            <a:ext cx="5909633" cy="2236937"/>
          </a:xfrm>
          <a:prstGeom prst="rect">
            <a:avLst/>
          </a:prstGeom>
        </p:spPr>
      </p:pic>
      <p:pic>
        <p:nvPicPr>
          <p:cNvPr id="4" name="Picture 3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122576C4-9CA7-D5DD-EB72-BEAA78B0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33" y="3334821"/>
            <a:ext cx="5487783" cy="22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14" y="254287"/>
            <a:ext cx="5962796" cy="762000"/>
          </a:xfrm>
        </p:spPr>
        <p:txBody>
          <a:bodyPr anchor="b">
            <a:normAutofit/>
          </a:bodyPr>
          <a:lstStyle/>
          <a:p>
            <a:r>
              <a:rPr lang="pt-BR" sz="4000"/>
              <a:t>Condicionais</a:t>
            </a:r>
            <a:endParaRPr lang="en-US" err="1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C565-12F6-890C-525E-940CEDA6B4E5}"/>
              </a:ext>
            </a:extLst>
          </p:cNvPr>
          <p:cNvSpPr txBox="1"/>
          <p:nvPr/>
        </p:nvSpPr>
        <p:spPr>
          <a:xfrm>
            <a:off x="712695" y="1519518"/>
            <a:ext cx="98589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Em Python, </a:t>
            </a:r>
            <a:r>
              <a:rPr lang="en-GB" sz="2000" err="1">
                <a:ea typeface="+mn-lt"/>
                <a:cs typeface="+mn-lt"/>
              </a:rPr>
              <a:t>você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pode</a:t>
            </a:r>
            <a:r>
              <a:rPr lang="en-GB" sz="2000">
                <a:ea typeface="+mn-lt"/>
                <a:cs typeface="+mn-lt"/>
              </a:rPr>
              <a:t> usar </a:t>
            </a:r>
            <a:r>
              <a:rPr lang="en-GB" sz="2000" err="1">
                <a:ea typeface="+mn-lt"/>
                <a:cs typeface="+mn-lt"/>
              </a:rPr>
              <a:t>estruturas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condicionais</a:t>
            </a:r>
            <a:r>
              <a:rPr lang="en-GB" sz="2000">
                <a:ea typeface="+mn-lt"/>
                <a:cs typeface="+mn-lt"/>
              </a:rPr>
              <a:t> para </a:t>
            </a:r>
            <a:r>
              <a:rPr lang="en-GB" sz="2000" err="1">
                <a:ea typeface="+mn-lt"/>
                <a:cs typeface="+mn-lt"/>
              </a:rPr>
              <a:t>controlar</a:t>
            </a:r>
            <a:r>
              <a:rPr lang="en-GB" sz="2000">
                <a:ea typeface="+mn-lt"/>
                <a:cs typeface="+mn-lt"/>
              </a:rPr>
              <a:t> o </a:t>
            </a:r>
            <a:r>
              <a:rPr lang="en-GB" sz="2000" err="1">
                <a:ea typeface="+mn-lt"/>
                <a:cs typeface="+mn-lt"/>
              </a:rPr>
              <a:t>fluxo</a:t>
            </a:r>
            <a:r>
              <a:rPr lang="en-GB" sz="2000">
                <a:ea typeface="+mn-lt"/>
                <a:cs typeface="+mn-lt"/>
              </a:rPr>
              <a:t> do </a:t>
            </a:r>
            <a:r>
              <a:rPr lang="en-GB" sz="2000" err="1">
                <a:ea typeface="+mn-lt"/>
                <a:cs typeface="+mn-lt"/>
              </a:rPr>
              <a:t>programa</a:t>
            </a:r>
            <a:r>
              <a:rPr lang="en-GB" sz="2000">
                <a:ea typeface="+mn-lt"/>
                <a:cs typeface="+mn-lt"/>
              </a:rPr>
              <a:t> com base </a:t>
            </a:r>
            <a:r>
              <a:rPr lang="en-GB" sz="2000" err="1">
                <a:ea typeface="+mn-lt"/>
                <a:cs typeface="+mn-lt"/>
              </a:rPr>
              <a:t>em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condições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específicas</a:t>
            </a:r>
            <a:r>
              <a:rPr lang="en-GB" sz="2000">
                <a:ea typeface="+mn-lt"/>
                <a:cs typeface="+mn-lt"/>
              </a:rPr>
              <a:t>. As </a:t>
            </a:r>
            <a:r>
              <a:rPr lang="en-GB" sz="2000" err="1">
                <a:ea typeface="+mn-lt"/>
                <a:cs typeface="+mn-lt"/>
              </a:rPr>
              <a:t>instruções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condicionais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permitem</a:t>
            </a:r>
            <a:r>
              <a:rPr lang="en-GB" sz="2000">
                <a:ea typeface="+mn-lt"/>
                <a:cs typeface="+mn-lt"/>
              </a:rPr>
              <a:t> que </a:t>
            </a:r>
            <a:r>
              <a:rPr lang="en-GB" sz="2000" err="1">
                <a:ea typeface="+mn-lt"/>
                <a:cs typeface="+mn-lt"/>
              </a:rPr>
              <a:t>você</a:t>
            </a:r>
            <a:r>
              <a:rPr lang="en-GB" sz="2000">
                <a:ea typeface="+mn-lt"/>
                <a:cs typeface="+mn-lt"/>
              </a:rPr>
              <a:t> execute </a:t>
            </a:r>
            <a:r>
              <a:rPr lang="en-GB" sz="2000" err="1">
                <a:ea typeface="+mn-lt"/>
                <a:cs typeface="+mn-lt"/>
              </a:rPr>
              <a:t>diferentes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blocos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código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dependendo</a:t>
            </a:r>
            <a:r>
              <a:rPr lang="en-GB" sz="2000">
                <a:ea typeface="+mn-lt"/>
                <a:cs typeface="+mn-lt"/>
              </a:rPr>
              <a:t> se </a:t>
            </a:r>
            <a:r>
              <a:rPr lang="en-GB" sz="2000" err="1">
                <a:ea typeface="+mn-lt"/>
                <a:cs typeface="+mn-lt"/>
              </a:rPr>
              <a:t>uma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condição</a:t>
            </a:r>
            <a:r>
              <a:rPr lang="en-GB" sz="2000">
                <a:ea typeface="+mn-lt"/>
                <a:cs typeface="+mn-lt"/>
              </a:rPr>
              <a:t> é </a:t>
            </a:r>
            <a:r>
              <a:rPr lang="en-GB" sz="2000" err="1">
                <a:ea typeface="+mn-lt"/>
                <a:cs typeface="+mn-lt"/>
              </a:rPr>
              <a:t>verdadeira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ou</a:t>
            </a:r>
            <a:r>
              <a:rPr lang="en-GB" sz="2000">
                <a:ea typeface="+mn-lt"/>
                <a:cs typeface="+mn-lt"/>
              </a:rPr>
              <a:t> falsa.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68F18FA-60F3-D19B-B5E4-37CC1981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86" y="2768419"/>
            <a:ext cx="4388079" cy="918434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8D79344-0134-8EB0-89EE-84A40CD6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36" y="2541157"/>
            <a:ext cx="4792294" cy="141774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741F868-5C82-6158-6B87-03C652277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93" y="4066969"/>
            <a:ext cx="4833572" cy="134449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3E3F0E-6FBF-260A-0A9D-84AC0F00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54" y="4070403"/>
            <a:ext cx="6172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91" y="183949"/>
            <a:ext cx="5962796" cy="762000"/>
          </a:xfrm>
        </p:spPr>
        <p:txBody>
          <a:bodyPr anchor="b">
            <a:normAutofit/>
          </a:bodyPr>
          <a:lstStyle/>
          <a:p>
            <a:r>
              <a:rPr lang="pt-BR" sz="4000"/>
              <a:t>LOOPS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C565-12F6-890C-525E-940CEDA6B4E5}"/>
              </a:ext>
            </a:extLst>
          </p:cNvPr>
          <p:cNvSpPr txBox="1"/>
          <p:nvPr/>
        </p:nvSpPr>
        <p:spPr>
          <a:xfrm>
            <a:off x="712695" y="1519518"/>
            <a:ext cx="98589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Em Python, loops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usados</a:t>
            </a:r>
            <a:r>
              <a:rPr lang="en-GB" sz="2000">
                <a:ea typeface="+mn-lt"/>
                <a:cs typeface="+mn-lt"/>
              </a:rPr>
              <a:t> para </a:t>
            </a:r>
            <a:r>
              <a:rPr lang="en-GB" sz="2000" err="1">
                <a:ea typeface="+mn-lt"/>
                <a:cs typeface="+mn-lt"/>
              </a:rPr>
              <a:t>repetir</a:t>
            </a:r>
            <a:r>
              <a:rPr lang="en-GB" sz="2000">
                <a:ea typeface="+mn-lt"/>
                <a:cs typeface="+mn-lt"/>
              </a:rPr>
              <a:t> um </a:t>
            </a:r>
            <a:r>
              <a:rPr lang="en-GB" sz="2000" err="1">
                <a:ea typeface="+mn-lt"/>
                <a:cs typeface="+mn-lt"/>
              </a:rPr>
              <a:t>bloco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código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várias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vezes</a:t>
            </a:r>
            <a:r>
              <a:rPr lang="en-GB" sz="2000">
                <a:ea typeface="+mn-lt"/>
                <a:cs typeface="+mn-lt"/>
              </a:rPr>
              <a:t>. </a:t>
            </a:r>
            <a:r>
              <a:rPr lang="en-GB" sz="2000" err="1">
                <a:ea typeface="+mn-lt"/>
                <a:cs typeface="+mn-lt"/>
              </a:rPr>
              <a:t>Existem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dois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tipos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principais</a:t>
            </a:r>
            <a:r>
              <a:rPr lang="en-GB" sz="2000">
                <a:ea typeface="+mn-lt"/>
                <a:cs typeface="+mn-lt"/>
              </a:rPr>
              <a:t> de loops: for e while. Ambos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úteis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em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diferentes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situações</a:t>
            </a:r>
            <a:r>
              <a:rPr lang="en-GB" sz="2000">
                <a:ea typeface="+mn-lt"/>
                <a:cs typeface="+mn-lt"/>
              </a:rPr>
              <a:t> e </a:t>
            </a:r>
            <a:r>
              <a:rPr lang="en-GB" sz="2000" err="1">
                <a:ea typeface="+mn-lt"/>
                <a:cs typeface="+mn-lt"/>
              </a:rPr>
              <a:t>podem</a:t>
            </a:r>
            <a:r>
              <a:rPr lang="en-GB" sz="2000">
                <a:ea typeface="+mn-lt"/>
                <a:cs typeface="+mn-lt"/>
              </a:rPr>
              <a:t> ser </a:t>
            </a:r>
            <a:r>
              <a:rPr lang="en-GB" sz="2000" err="1">
                <a:ea typeface="+mn-lt"/>
                <a:cs typeface="+mn-lt"/>
              </a:rPr>
              <a:t>combinados</a:t>
            </a:r>
            <a:r>
              <a:rPr lang="en-GB" sz="2000">
                <a:ea typeface="+mn-lt"/>
                <a:cs typeface="+mn-lt"/>
              </a:rPr>
              <a:t> com </a:t>
            </a:r>
            <a:r>
              <a:rPr lang="en-GB" sz="2000" err="1">
                <a:ea typeface="+mn-lt"/>
                <a:cs typeface="+mn-lt"/>
              </a:rPr>
              <a:t>estruturas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controle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como</a:t>
            </a:r>
            <a:r>
              <a:rPr lang="en-GB" sz="2000">
                <a:ea typeface="+mn-lt"/>
                <a:cs typeface="+mn-lt"/>
              </a:rPr>
              <a:t> break e continue para </a:t>
            </a:r>
            <a:r>
              <a:rPr lang="en-GB" sz="2000" err="1">
                <a:ea typeface="+mn-lt"/>
                <a:cs typeface="+mn-lt"/>
              </a:rPr>
              <a:t>gerenciar</a:t>
            </a:r>
            <a:r>
              <a:rPr lang="en-GB" sz="2000">
                <a:ea typeface="+mn-lt"/>
                <a:cs typeface="+mn-lt"/>
              </a:rPr>
              <a:t> o </a:t>
            </a:r>
            <a:r>
              <a:rPr lang="en-GB" sz="2000" err="1">
                <a:ea typeface="+mn-lt"/>
                <a:cs typeface="+mn-lt"/>
              </a:rPr>
              <a:t>fluxo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execução</a:t>
            </a:r>
            <a:r>
              <a:rPr lang="en-GB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30DB305-7451-BBA0-75EF-54A76CDF3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3" y="4753011"/>
            <a:ext cx="6976506" cy="1250821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83F4628-3A8B-F6FA-7D15-F01D574D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29" y="4644969"/>
            <a:ext cx="4504592" cy="87117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051A31D-4AB5-64B2-E861-B4F8BCAF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46" y="2839504"/>
            <a:ext cx="5693783" cy="1602752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3448490-8995-B53C-D248-5D531A814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861" y="2842985"/>
            <a:ext cx="5608759" cy="15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983" y="254287"/>
            <a:ext cx="4122273" cy="762000"/>
          </a:xfrm>
        </p:spPr>
        <p:txBody>
          <a:bodyPr anchor="b">
            <a:normAutofit/>
          </a:bodyPr>
          <a:lstStyle/>
          <a:p>
            <a:r>
              <a:rPr lang="pt-BR" sz="4000"/>
              <a:t>LOOPS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0DDD9-121A-27A1-0183-2534D6A99D50}"/>
              </a:ext>
            </a:extLst>
          </p:cNvPr>
          <p:cNvSpPr txBox="1"/>
          <p:nvPr/>
        </p:nvSpPr>
        <p:spPr>
          <a:xfrm>
            <a:off x="785677" y="1097142"/>
            <a:ext cx="102063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Em Python, tanto o loop for </a:t>
            </a:r>
            <a:r>
              <a:rPr lang="en-GB" sz="2000" err="1">
                <a:ea typeface="+mn-lt"/>
                <a:cs typeface="+mn-lt"/>
              </a:rPr>
              <a:t>quanto</a:t>
            </a:r>
            <a:r>
              <a:rPr lang="en-GB" sz="2000">
                <a:ea typeface="+mn-lt"/>
                <a:cs typeface="+mn-lt"/>
              </a:rPr>
              <a:t> o while </a:t>
            </a:r>
            <a:r>
              <a:rPr lang="en-GB" sz="2000" err="1">
                <a:ea typeface="+mn-lt"/>
                <a:cs typeface="+mn-lt"/>
              </a:rPr>
              <a:t>podem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ter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uma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cláusula</a:t>
            </a:r>
            <a:r>
              <a:rPr lang="en-GB" sz="2000">
                <a:ea typeface="+mn-lt"/>
                <a:cs typeface="+mn-lt"/>
              </a:rPr>
              <a:t> else, que é </a:t>
            </a:r>
            <a:r>
              <a:rPr lang="en-GB" sz="2000" err="1">
                <a:ea typeface="+mn-lt"/>
                <a:cs typeface="+mn-lt"/>
              </a:rPr>
              <a:t>executada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quando</a:t>
            </a:r>
            <a:r>
              <a:rPr lang="en-GB" sz="2000">
                <a:ea typeface="+mn-lt"/>
                <a:cs typeface="+mn-lt"/>
              </a:rPr>
              <a:t> o loop é </a:t>
            </a:r>
            <a:r>
              <a:rPr lang="en-GB" sz="2000" err="1">
                <a:ea typeface="+mn-lt"/>
                <a:cs typeface="+mn-lt"/>
              </a:rPr>
              <a:t>concluído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normalmente</a:t>
            </a:r>
            <a:r>
              <a:rPr lang="en-GB" sz="2000">
                <a:ea typeface="+mn-lt"/>
                <a:cs typeface="+mn-lt"/>
              </a:rPr>
              <a:t> (</a:t>
            </a:r>
            <a:r>
              <a:rPr lang="en-GB" sz="2000" err="1">
                <a:ea typeface="+mn-lt"/>
                <a:cs typeface="+mn-lt"/>
              </a:rPr>
              <a:t>ou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seja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err="1">
                <a:ea typeface="+mn-lt"/>
                <a:cs typeface="+mn-lt"/>
              </a:rPr>
              <a:t>não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foi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interrompido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por</a:t>
            </a:r>
            <a:r>
              <a:rPr lang="en-GB" sz="2000">
                <a:ea typeface="+mn-lt"/>
                <a:cs typeface="+mn-lt"/>
              </a:rPr>
              <a:t> um break).</a:t>
            </a:r>
            <a:endParaRPr lang="en-US"/>
          </a:p>
        </p:txBody>
      </p:sp>
      <p:pic>
        <p:nvPicPr>
          <p:cNvPr id="7" name="Picture 6" descr="A computer screen with white and green text&#10;&#10;Description automatically generated">
            <a:extLst>
              <a:ext uri="{FF2B5EF4-FFF2-40B4-BE49-F238E27FC236}">
                <a16:creationId xmlns:a16="http://schemas.microsoft.com/office/drawing/2014/main" id="{03269220-AB69-AC09-427B-AED1CC7A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46" y="2014495"/>
            <a:ext cx="7242012" cy="43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2737-A660-6791-535B-B11AF5A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291" y="287"/>
            <a:ext cx="4122273" cy="762000"/>
          </a:xfrm>
        </p:spPr>
        <p:txBody>
          <a:bodyPr anchor="b">
            <a:normAutofit/>
          </a:bodyPr>
          <a:lstStyle/>
          <a:p>
            <a:r>
              <a:rPr lang="pt-BR" sz="4000"/>
              <a:t>Lista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0DDD9-121A-27A1-0183-2534D6A99D50}"/>
              </a:ext>
            </a:extLst>
          </p:cNvPr>
          <p:cNvSpPr txBox="1"/>
          <p:nvPr/>
        </p:nvSpPr>
        <p:spPr>
          <a:xfrm>
            <a:off x="990831" y="764988"/>
            <a:ext cx="102063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err="1">
                <a:ea typeface="+mn-lt"/>
                <a:cs typeface="+mn-lt"/>
              </a:rPr>
              <a:t>Listas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coleções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ordenadas</a:t>
            </a:r>
            <a:r>
              <a:rPr lang="en-GB" sz="2000">
                <a:ea typeface="+mn-lt"/>
                <a:cs typeface="+mn-lt"/>
              </a:rPr>
              <a:t> e </a:t>
            </a:r>
            <a:r>
              <a:rPr lang="en-GB" sz="2000" err="1">
                <a:ea typeface="+mn-lt"/>
                <a:cs typeface="+mn-lt"/>
              </a:rPr>
              <a:t>mutáveis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. Elas </a:t>
            </a:r>
            <a:r>
              <a:rPr lang="en-GB" sz="2000" err="1">
                <a:ea typeface="+mn-lt"/>
                <a:cs typeface="+mn-lt"/>
              </a:rPr>
              <a:t>podem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conter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elementos</a:t>
            </a:r>
            <a:r>
              <a:rPr lang="en-GB" sz="2000">
                <a:ea typeface="+mn-lt"/>
                <a:cs typeface="+mn-lt"/>
              </a:rPr>
              <a:t> de </a:t>
            </a:r>
            <a:r>
              <a:rPr lang="en-GB" sz="2000" err="1">
                <a:ea typeface="+mn-lt"/>
                <a:cs typeface="+mn-lt"/>
              </a:rPr>
              <a:t>tipos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diferentes</a:t>
            </a:r>
            <a:r>
              <a:rPr lang="en-GB" sz="2000">
                <a:ea typeface="+mn-lt"/>
                <a:cs typeface="+mn-lt"/>
              </a:rPr>
              <a:t> e </a:t>
            </a:r>
            <a:r>
              <a:rPr lang="en-GB" sz="2000" err="1">
                <a:ea typeface="+mn-lt"/>
                <a:cs typeface="+mn-lt"/>
              </a:rPr>
              <a:t>são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definidas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usando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colchetes</a:t>
            </a:r>
            <a:r>
              <a:rPr lang="en-GB" sz="2000">
                <a:ea typeface="+mn-lt"/>
                <a:cs typeface="+mn-lt"/>
              </a:rPr>
              <a:t> [].</a:t>
            </a:r>
            <a:endParaRPr lang="en-US"/>
          </a:p>
        </p:txBody>
      </p:sp>
      <p:pic>
        <p:nvPicPr>
          <p:cNvPr id="3" name="Picture 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11F2F81A-75A2-4163-C392-5E490D55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82" y="1476642"/>
            <a:ext cx="9697108" cy="54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005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440"/>
      </a:dk2>
      <a:lt2>
        <a:srgbClr val="E2E8E5"/>
      </a:lt2>
      <a:accent1>
        <a:srgbClr val="C696B2"/>
      </a:accent1>
      <a:accent2>
        <a:srgbClr val="BA7FBA"/>
      </a:accent2>
      <a:accent3>
        <a:srgbClr val="B296C6"/>
      </a:accent3>
      <a:accent4>
        <a:srgbClr val="897FBA"/>
      </a:accent4>
      <a:accent5>
        <a:srgbClr val="96A2C6"/>
      </a:accent5>
      <a:accent6>
        <a:srgbClr val="7FA6BA"/>
      </a:accent6>
      <a:hlink>
        <a:srgbClr val="558D6D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GradientRiseVTI</vt:lpstr>
      <vt:lpstr>PyTHON</vt:lpstr>
      <vt:lpstr>Visão Geral</vt:lpstr>
      <vt:lpstr>Hello World</vt:lpstr>
      <vt:lpstr>Variáveis</vt:lpstr>
      <vt:lpstr>FunÇõES</vt:lpstr>
      <vt:lpstr>Condicionais</vt:lpstr>
      <vt:lpstr>LOOPS</vt:lpstr>
      <vt:lpstr>LOOPS</vt:lpstr>
      <vt:lpstr>Lista</vt:lpstr>
      <vt:lpstr>Lista - Acessando</vt:lpstr>
      <vt:lpstr>Lista – Acessando, Modificando, Removendo</vt:lpstr>
      <vt:lpstr>Lista – Acessando, Modificando, Removendo</vt:lpstr>
      <vt:lpstr>Lista – Acessando, Modificando, Removendo</vt:lpstr>
      <vt:lpstr>Lista –Operações Comuns</vt:lpstr>
      <vt:lpstr>Tuplas</vt:lpstr>
      <vt:lpstr>Tuplas- Imutabilidade</vt:lpstr>
      <vt:lpstr>Dicionário</vt:lpstr>
      <vt:lpstr>Dicionário - Acessando, MoDificando</vt:lpstr>
      <vt:lpstr>Dicionário - Acessando, MoDificando</vt:lpstr>
      <vt:lpstr>Dicionário - RemovenDO</vt:lpstr>
      <vt:lpstr>Dicionário - Métodos úteis</vt:lpstr>
      <vt:lpstr>Exercícios- Lista</vt:lpstr>
      <vt:lpstr>Exercícios- Dicionários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para Web</dc:title>
  <dc:creator>Claudio Fortier</dc:creator>
  <cp:revision>5</cp:revision>
  <dcterms:created xsi:type="dcterms:W3CDTF">2024-02-16T11:08:01Z</dcterms:created>
  <dcterms:modified xsi:type="dcterms:W3CDTF">2024-08-06T12:31:51Z</dcterms:modified>
</cp:coreProperties>
</file>