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14"/>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C34D-F4D5-0248-B4A1-885AF62507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Z"/>
          </a:p>
        </p:txBody>
      </p:sp>
      <p:sp>
        <p:nvSpPr>
          <p:cNvPr id="3" name="Subtitle 2">
            <a:extLst>
              <a:ext uri="{FF2B5EF4-FFF2-40B4-BE49-F238E27FC236}">
                <a16:creationId xmlns:a16="http://schemas.microsoft.com/office/drawing/2014/main" id="{F36C15E5-6B8A-5348-9F7E-153610B05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Z"/>
          </a:p>
        </p:txBody>
      </p:sp>
      <p:sp>
        <p:nvSpPr>
          <p:cNvPr id="4" name="Date Placeholder 3">
            <a:extLst>
              <a:ext uri="{FF2B5EF4-FFF2-40B4-BE49-F238E27FC236}">
                <a16:creationId xmlns:a16="http://schemas.microsoft.com/office/drawing/2014/main" id="{A62EA57D-063C-DB40-8524-1B6C9A23522F}"/>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C5BB9F7C-A5CE-E64F-A3C5-BB45458C0518}"/>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2C6855C9-F3A8-244D-86EF-62C18A257BCC}"/>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187679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09CF-DDEF-354E-BE92-4BE1CD9A1451}"/>
              </a:ext>
            </a:extLst>
          </p:cNvPr>
          <p:cNvSpPr>
            <a:spLocks noGrp="1"/>
          </p:cNvSpPr>
          <p:nvPr>
            <p:ph type="title"/>
          </p:nvPr>
        </p:nvSpPr>
        <p:spPr/>
        <p:txBody>
          <a:bodyPr/>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E1705F36-7093-F941-A227-32F2A5C12D0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1FB41BE5-0F01-0245-AFCC-1FCC3188528B}"/>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451D4F09-9CDF-FE43-A2AB-8DBD33C9A28A}"/>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1EADE57-818A-3D48-A579-19BA16FE8C8F}"/>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100074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27F03-BD00-AC4A-BC82-97F2D8B263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AF86E09E-7018-E249-80E1-8BCAF4647BB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CA879F0C-AF8F-DE44-923A-925DE774AB53}"/>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285F20BC-5161-F343-B4B7-A20537D7554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447864E7-5D9F-3847-91DD-71053B399CBC}"/>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84502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8BC0-8A30-3C41-9728-631813C49ED1}"/>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96400A70-E2C9-DD4B-9056-439F0163DC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66095EA0-0861-B145-909F-9F84F4F75034}"/>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DC103B7F-F48F-364E-AD83-10FC69C1FA0C}"/>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1C98B954-CB9A-ED41-B83A-BBDF41FDC35B}"/>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71914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54BE-3475-2142-BDC9-24E07E303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Z"/>
          </a:p>
        </p:txBody>
      </p:sp>
      <p:sp>
        <p:nvSpPr>
          <p:cNvPr id="3" name="Text Placeholder 2">
            <a:extLst>
              <a:ext uri="{FF2B5EF4-FFF2-40B4-BE49-F238E27FC236}">
                <a16:creationId xmlns:a16="http://schemas.microsoft.com/office/drawing/2014/main" id="{7ED9D890-5735-104D-A53D-F254652D9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7AB23-4B34-D148-B3BE-BCE6E36155C3}"/>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F93EB1FB-856F-D543-ACB2-D7AAF1F77E04}"/>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4316468F-3286-C74A-B492-D050CF87B60B}"/>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219865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A48-7CB6-6E4F-9BE7-849B7E199280}"/>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4AA3DDB0-2C9D-584C-B38A-3AC170D55A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Content Placeholder 3">
            <a:extLst>
              <a:ext uri="{FF2B5EF4-FFF2-40B4-BE49-F238E27FC236}">
                <a16:creationId xmlns:a16="http://schemas.microsoft.com/office/drawing/2014/main" id="{A8E0B85E-F3E7-6548-A258-4B6764505C0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Date Placeholder 4">
            <a:extLst>
              <a:ext uri="{FF2B5EF4-FFF2-40B4-BE49-F238E27FC236}">
                <a16:creationId xmlns:a16="http://schemas.microsoft.com/office/drawing/2014/main" id="{4B6359BA-E5B1-7546-A1BD-7B9742ACE0AD}"/>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6" name="Footer Placeholder 5">
            <a:extLst>
              <a:ext uri="{FF2B5EF4-FFF2-40B4-BE49-F238E27FC236}">
                <a16:creationId xmlns:a16="http://schemas.microsoft.com/office/drawing/2014/main" id="{A63424D2-E6B2-D34E-804B-F5F2353743C7}"/>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9DA53925-5941-DF45-A355-01870396AF7B}"/>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94639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7D6F-C634-2449-A42C-735DF4D57845}"/>
              </a:ext>
            </a:extLst>
          </p:cNvPr>
          <p:cNvSpPr>
            <a:spLocks noGrp="1"/>
          </p:cNvSpPr>
          <p:nvPr>
            <p:ph type="title"/>
          </p:nvPr>
        </p:nvSpPr>
        <p:spPr>
          <a:xfrm>
            <a:off x="839788" y="365125"/>
            <a:ext cx="10515600" cy="1325563"/>
          </a:xfrm>
        </p:spPr>
        <p:txBody>
          <a:bodyPr/>
          <a:lstStyle/>
          <a:p>
            <a:r>
              <a:rPr lang="en-GB"/>
              <a:t>Click to edit Master title style</a:t>
            </a:r>
            <a:endParaRPr lang="en-KZ"/>
          </a:p>
        </p:txBody>
      </p:sp>
      <p:sp>
        <p:nvSpPr>
          <p:cNvPr id="3" name="Text Placeholder 2">
            <a:extLst>
              <a:ext uri="{FF2B5EF4-FFF2-40B4-BE49-F238E27FC236}">
                <a16:creationId xmlns:a16="http://schemas.microsoft.com/office/drawing/2014/main" id="{94D4DBD9-937F-3048-AAA2-AB95EA2CE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B6CC48-7AD7-FD4D-8ACB-DD0628B190E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Text Placeholder 4">
            <a:extLst>
              <a:ext uri="{FF2B5EF4-FFF2-40B4-BE49-F238E27FC236}">
                <a16:creationId xmlns:a16="http://schemas.microsoft.com/office/drawing/2014/main" id="{F0F7CE33-04BD-B343-AE20-F904545F8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3BEB319-2C03-4A44-9CF0-C3DC6A50BE8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7" name="Date Placeholder 6">
            <a:extLst>
              <a:ext uri="{FF2B5EF4-FFF2-40B4-BE49-F238E27FC236}">
                <a16:creationId xmlns:a16="http://schemas.microsoft.com/office/drawing/2014/main" id="{6A2DA2E3-37C4-4145-83C7-F9BB6F9E7DC5}"/>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8" name="Footer Placeholder 7">
            <a:extLst>
              <a:ext uri="{FF2B5EF4-FFF2-40B4-BE49-F238E27FC236}">
                <a16:creationId xmlns:a16="http://schemas.microsoft.com/office/drawing/2014/main" id="{852920AF-FEF0-FC48-9F9F-5D0238D8583F}"/>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AAA8ECA2-D0DF-8343-AA45-C54635600C3F}"/>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177118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280C-E8B6-4342-B170-3E140694140E}"/>
              </a:ext>
            </a:extLst>
          </p:cNvPr>
          <p:cNvSpPr>
            <a:spLocks noGrp="1"/>
          </p:cNvSpPr>
          <p:nvPr>
            <p:ph type="title"/>
          </p:nvPr>
        </p:nvSpPr>
        <p:spPr/>
        <p:txBody>
          <a:bodyPr/>
          <a:lstStyle/>
          <a:p>
            <a:r>
              <a:rPr lang="en-GB"/>
              <a:t>Click to edit Master title style</a:t>
            </a:r>
            <a:endParaRPr lang="en-KZ"/>
          </a:p>
        </p:txBody>
      </p:sp>
      <p:sp>
        <p:nvSpPr>
          <p:cNvPr id="3" name="Date Placeholder 2">
            <a:extLst>
              <a:ext uri="{FF2B5EF4-FFF2-40B4-BE49-F238E27FC236}">
                <a16:creationId xmlns:a16="http://schemas.microsoft.com/office/drawing/2014/main" id="{A7D499D7-7848-8441-8095-847283186001}"/>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4" name="Footer Placeholder 3">
            <a:extLst>
              <a:ext uri="{FF2B5EF4-FFF2-40B4-BE49-F238E27FC236}">
                <a16:creationId xmlns:a16="http://schemas.microsoft.com/office/drawing/2014/main" id="{F81E94B9-751B-5C48-B72B-C88B62F6FB33}"/>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D9837A86-DED1-1B41-B847-85F57BC53B08}"/>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398550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22A6C-A5DB-9042-A695-93C30B949434}"/>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3" name="Footer Placeholder 2">
            <a:extLst>
              <a:ext uri="{FF2B5EF4-FFF2-40B4-BE49-F238E27FC236}">
                <a16:creationId xmlns:a16="http://schemas.microsoft.com/office/drawing/2014/main" id="{812458B2-EFD0-1640-B89E-359962EC599D}"/>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465243E4-DFE3-7B4D-BF03-8619AB422E43}"/>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375832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6C7D-21C4-0A45-B974-71EF3276B2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Content Placeholder 2">
            <a:extLst>
              <a:ext uri="{FF2B5EF4-FFF2-40B4-BE49-F238E27FC236}">
                <a16:creationId xmlns:a16="http://schemas.microsoft.com/office/drawing/2014/main" id="{6294B97D-526A-1848-8CD5-453B9D655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Text Placeholder 3">
            <a:extLst>
              <a:ext uri="{FF2B5EF4-FFF2-40B4-BE49-F238E27FC236}">
                <a16:creationId xmlns:a16="http://schemas.microsoft.com/office/drawing/2014/main" id="{79120CF3-5B02-0441-B536-AB3F5D88E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AEDEC0-9023-4748-97E3-611290CF90BE}"/>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6" name="Footer Placeholder 5">
            <a:extLst>
              <a:ext uri="{FF2B5EF4-FFF2-40B4-BE49-F238E27FC236}">
                <a16:creationId xmlns:a16="http://schemas.microsoft.com/office/drawing/2014/main" id="{9D903322-6781-6F41-9DDB-E5D6C050E7A1}"/>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56C27074-236A-A749-8719-6F4EDB029C73}"/>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38292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F5C5-3704-4C43-9D15-766A06CDB0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Picture Placeholder 2">
            <a:extLst>
              <a:ext uri="{FF2B5EF4-FFF2-40B4-BE49-F238E27FC236}">
                <a16:creationId xmlns:a16="http://schemas.microsoft.com/office/drawing/2014/main" id="{18A4D056-370D-DE42-93AA-23B443A3C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2D133109-7F2E-A04B-A43A-D1C9EA8BC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A1EB91-B4F3-C942-8CB0-AAB48D7D6E74}"/>
              </a:ext>
            </a:extLst>
          </p:cNvPr>
          <p:cNvSpPr>
            <a:spLocks noGrp="1"/>
          </p:cNvSpPr>
          <p:nvPr>
            <p:ph type="dt" sz="half" idx="10"/>
          </p:nvPr>
        </p:nvSpPr>
        <p:spPr/>
        <p:txBody>
          <a:bodyPr/>
          <a:lstStyle/>
          <a:p>
            <a:fld id="{B94A188B-DCB9-8148-ACB7-AB41976FD07B}" type="datetimeFigureOut">
              <a:rPr lang="en-KZ" smtClean="0"/>
              <a:t>9/1/20</a:t>
            </a:fld>
            <a:endParaRPr lang="en-KZ"/>
          </a:p>
        </p:txBody>
      </p:sp>
      <p:sp>
        <p:nvSpPr>
          <p:cNvPr id="6" name="Footer Placeholder 5">
            <a:extLst>
              <a:ext uri="{FF2B5EF4-FFF2-40B4-BE49-F238E27FC236}">
                <a16:creationId xmlns:a16="http://schemas.microsoft.com/office/drawing/2014/main" id="{535B8327-FABF-2249-B8F3-3BB1ED4EE2A0}"/>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4B0250C5-5D2C-CD47-BF52-AB22C7AC5DCD}"/>
              </a:ext>
            </a:extLst>
          </p:cNvPr>
          <p:cNvSpPr>
            <a:spLocks noGrp="1"/>
          </p:cNvSpPr>
          <p:nvPr>
            <p:ph type="sldNum" sz="quarter" idx="12"/>
          </p:nvPr>
        </p:nvSpPr>
        <p:spPr/>
        <p:txBody>
          <a:bodyPr/>
          <a:lstStyle/>
          <a:p>
            <a:fld id="{396A43F2-6846-5D41-BB70-0D1F3B5D9BCD}" type="slidenum">
              <a:rPr lang="en-KZ" smtClean="0"/>
              <a:t>‹#›</a:t>
            </a:fld>
            <a:endParaRPr lang="en-KZ"/>
          </a:p>
        </p:txBody>
      </p:sp>
    </p:spTree>
    <p:extLst>
      <p:ext uri="{BB962C8B-B14F-4D97-AF65-F5344CB8AC3E}">
        <p14:creationId xmlns:p14="http://schemas.microsoft.com/office/powerpoint/2010/main" val="29063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503DB-0545-5549-8ED1-8FCEF197E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Z"/>
          </a:p>
        </p:txBody>
      </p:sp>
      <p:sp>
        <p:nvSpPr>
          <p:cNvPr id="3" name="Text Placeholder 2">
            <a:extLst>
              <a:ext uri="{FF2B5EF4-FFF2-40B4-BE49-F238E27FC236}">
                <a16:creationId xmlns:a16="http://schemas.microsoft.com/office/drawing/2014/main" id="{0C3C6436-B39B-A94B-8267-F1177FA56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9AD1F209-E4C2-D54B-A49C-F7D6C06D6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A188B-DCB9-8148-ACB7-AB41976FD07B}" type="datetimeFigureOut">
              <a:rPr lang="en-KZ" smtClean="0"/>
              <a:t>9/1/20</a:t>
            </a:fld>
            <a:endParaRPr lang="en-KZ"/>
          </a:p>
        </p:txBody>
      </p:sp>
      <p:sp>
        <p:nvSpPr>
          <p:cNvPr id="5" name="Footer Placeholder 4">
            <a:extLst>
              <a:ext uri="{FF2B5EF4-FFF2-40B4-BE49-F238E27FC236}">
                <a16:creationId xmlns:a16="http://schemas.microsoft.com/office/drawing/2014/main" id="{3E338B65-09B4-9843-B2DC-ECE711209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D0AD87B9-2DD6-2D4F-9339-CA72BF277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A43F2-6846-5D41-BB70-0D1F3B5D9BCD}" type="slidenum">
              <a:rPr lang="en-KZ" smtClean="0"/>
              <a:t>‹#›</a:t>
            </a:fld>
            <a:endParaRPr lang="en-KZ"/>
          </a:p>
        </p:txBody>
      </p:sp>
    </p:spTree>
    <p:extLst>
      <p:ext uri="{BB962C8B-B14F-4D97-AF65-F5344CB8AC3E}">
        <p14:creationId xmlns:p14="http://schemas.microsoft.com/office/powerpoint/2010/main" val="335459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3855158" cy="646331"/>
          </a:xfrm>
          <a:prstGeom prst="rect">
            <a:avLst/>
          </a:prstGeom>
          <a:noFill/>
        </p:spPr>
        <p:txBody>
          <a:bodyPr wrap="none" rtlCol="0">
            <a:spAutoFit/>
          </a:bodyPr>
          <a:lstStyle/>
          <a:p>
            <a:r>
              <a:rPr lang="en-KZ" sz="3600" b="1" dirty="0"/>
              <a:t>Data Preprocessing</a:t>
            </a:r>
          </a:p>
        </p:txBody>
      </p:sp>
      <p:sp>
        <p:nvSpPr>
          <p:cNvPr id="5" name="TextBox 4">
            <a:extLst>
              <a:ext uri="{FF2B5EF4-FFF2-40B4-BE49-F238E27FC236}">
                <a16:creationId xmlns:a16="http://schemas.microsoft.com/office/drawing/2014/main" id="{060236F1-2B5E-A149-A8D2-CC5D56FDE7E5}"/>
              </a:ext>
            </a:extLst>
          </p:cNvPr>
          <p:cNvSpPr txBox="1"/>
          <p:nvPr/>
        </p:nvSpPr>
        <p:spPr>
          <a:xfrm>
            <a:off x="191943" y="733536"/>
            <a:ext cx="3956339" cy="369332"/>
          </a:xfrm>
          <a:prstGeom prst="rect">
            <a:avLst/>
          </a:prstGeom>
          <a:noFill/>
        </p:spPr>
        <p:txBody>
          <a:bodyPr wrap="none" rtlCol="0">
            <a:spAutoFit/>
          </a:bodyPr>
          <a:lstStyle/>
          <a:p>
            <a:r>
              <a:rPr lang="en-KZ" b="1" dirty="0">
                <a:solidFill>
                  <a:schemeClr val="accent1"/>
                </a:solidFill>
              </a:rPr>
              <a:t>Step 1. Importing the required libraries </a:t>
            </a:r>
          </a:p>
        </p:txBody>
      </p:sp>
      <p:sp>
        <p:nvSpPr>
          <p:cNvPr id="6" name="TextBox 5">
            <a:extLst>
              <a:ext uri="{FF2B5EF4-FFF2-40B4-BE49-F238E27FC236}">
                <a16:creationId xmlns:a16="http://schemas.microsoft.com/office/drawing/2014/main" id="{0B72A76E-F03B-574D-9FB8-07BCB0D85EC9}"/>
              </a:ext>
            </a:extLst>
          </p:cNvPr>
          <p:cNvSpPr txBox="1"/>
          <p:nvPr/>
        </p:nvSpPr>
        <p:spPr>
          <a:xfrm>
            <a:off x="304800" y="1126559"/>
            <a:ext cx="3593466" cy="2308324"/>
          </a:xfrm>
          <a:prstGeom prst="rect">
            <a:avLst/>
          </a:prstGeom>
          <a:solidFill>
            <a:schemeClr val="tx2">
              <a:lumMod val="20000"/>
              <a:lumOff val="80000"/>
            </a:schemeClr>
          </a:solidFill>
        </p:spPr>
        <p:txBody>
          <a:bodyPr wrap="square" rtlCol="0">
            <a:spAutoFit/>
          </a:bodyPr>
          <a:lstStyle/>
          <a:p>
            <a:pPr algn="just"/>
            <a:r>
              <a:rPr lang="en-GB" dirty="0"/>
              <a:t>Pandas and Numpy are two essential libraries which will be used every time. </a:t>
            </a:r>
          </a:p>
          <a:p>
            <a:pPr marL="285750" indent="-285750" algn="just">
              <a:buFont typeface="Arial" panose="020B0604020202020204" pitchFamily="34" charset="0"/>
              <a:buChar char="•"/>
            </a:pPr>
            <a:r>
              <a:rPr lang="en-GB" b="1" dirty="0"/>
              <a:t>Numpy</a:t>
            </a:r>
            <a:r>
              <a:rPr lang="en-GB" dirty="0"/>
              <a:t> is a library which contains Mathematical Functions. </a:t>
            </a:r>
          </a:p>
          <a:p>
            <a:pPr marL="285750" indent="-285750" algn="just">
              <a:buFont typeface="Arial" panose="020B0604020202020204" pitchFamily="34" charset="0"/>
              <a:buChar char="•"/>
            </a:pPr>
            <a:r>
              <a:rPr lang="en-GB" b="1" dirty="0"/>
              <a:t>Pandas </a:t>
            </a:r>
            <a:r>
              <a:rPr lang="en-GB" dirty="0"/>
              <a:t>is the library used to import and manage datasets.  </a:t>
            </a:r>
          </a:p>
        </p:txBody>
      </p:sp>
      <p:sp>
        <p:nvSpPr>
          <p:cNvPr id="7" name="TextBox 6">
            <a:extLst>
              <a:ext uri="{FF2B5EF4-FFF2-40B4-BE49-F238E27FC236}">
                <a16:creationId xmlns:a16="http://schemas.microsoft.com/office/drawing/2014/main" id="{8B28F10D-028E-F547-A4A8-63A09BD472FF}"/>
              </a:ext>
            </a:extLst>
          </p:cNvPr>
          <p:cNvSpPr txBox="1"/>
          <p:nvPr/>
        </p:nvSpPr>
        <p:spPr>
          <a:xfrm>
            <a:off x="647700" y="3572441"/>
            <a:ext cx="2713435" cy="369332"/>
          </a:xfrm>
          <a:prstGeom prst="rect">
            <a:avLst/>
          </a:prstGeom>
          <a:noFill/>
        </p:spPr>
        <p:txBody>
          <a:bodyPr wrap="none" rtlCol="0">
            <a:spAutoFit/>
          </a:bodyPr>
          <a:lstStyle/>
          <a:p>
            <a:r>
              <a:rPr lang="en-KZ" b="1" dirty="0">
                <a:solidFill>
                  <a:schemeClr val="accent1"/>
                </a:solidFill>
              </a:rPr>
              <a:t>Step 2. Importing the Data</a:t>
            </a:r>
          </a:p>
        </p:txBody>
      </p:sp>
      <p:sp>
        <p:nvSpPr>
          <p:cNvPr id="8" name="TextBox 7">
            <a:extLst>
              <a:ext uri="{FF2B5EF4-FFF2-40B4-BE49-F238E27FC236}">
                <a16:creationId xmlns:a16="http://schemas.microsoft.com/office/drawing/2014/main" id="{CE37ECB3-CDC1-9540-B32F-6A12C779EAD9}"/>
              </a:ext>
            </a:extLst>
          </p:cNvPr>
          <p:cNvSpPr txBox="1"/>
          <p:nvPr/>
        </p:nvSpPr>
        <p:spPr>
          <a:xfrm>
            <a:off x="304800" y="3941773"/>
            <a:ext cx="3593466" cy="2862322"/>
          </a:xfrm>
          <a:prstGeom prst="rect">
            <a:avLst/>
          </a:prstGeom>
          <a:solidFill>
            <a:schemeClr val="tx2">
              <a:lumMod val="20000"/>
              <a:lumOff val="80000"/>
            </a:schemeClr>
          </a:solidFill>
        </p:spPr>
        <p:txBody>
          <a:bodyPr wrap="square" rtlCol="0">
            <a:spAutoFit/>
          </a:bodyPr>
          <a:lstStyle/>
          <a:p>
            <a:pPr algn="just"/>
            <a:r>
              <a:rPr lang="en-GB" dirty="0"/>
              <a:t>Datasets are generally available in .csv format. A comma separated value file store tabular data in plain text. Each line of the file is a data record. We use the </a:t>
            </a:r>
            <a:r>
              <a:rPr lang="en-GB" dirty="0" err="1"/>
              <a:t>read_csv</a:t>
            </a:r>
            <a:r>
              <a:rPr lang="en-GB" dirty="0"/>
              <a:t> method of the pandas library to read a local CSV file as a </a:t>
            </a:r>
            <a:r>
              <a:rPr lang="en-GB" dirty="0" err="1"/>
              <a:t>dataframe</a:t>
            </a:r>
            <a:r>
              <a:rPr lang="en-GB" dirty="0"/>
              <a:t>. Then we make separate matrix and vector of independent and dependent variables from dataset. </a:t>
            </a:r>
          </a:p>
        </p:txBody>
      </p:sp>
      <p:sp>
        <p:nvSpPr>
          <p:cNvPr id="17" name="TextBox 16">
            <a:extLst>
              <a:ext uri="{FF2B5EF4-FFF2-40B4-BE49-F238E27FC236}">
                <a16:creationId xmlns:a16="http://schemas.microsoft.com/office/drawing/2014/main" id="{5EAD426A-DE03-2F40-8951-49402F04BA7E}"/>
              </a:ext>
            </a:extLst>
          </p:cNvPr>
          <p:cNvSpPr txBox="1"/>
          <p:nvPr/>
        </p:nvSpPr>
        <p:spPr>
          <a:xfrm>
            <a:off x="4535765" y="757227"/>
            <a:ext cx="3364254" cy="369332"/>
          </a:xfrm>
          <a:prstGeom prst="rect">
            <a:avLst/>
          </a:prstGeom>
          <a:noFill/>
        </p:spPr>
        <p:txBody>
          <a:bodyPr wrap="none" rtlCol="0">
            <a:spAutoFit/>
          </a:bodyPr>
          <a:lstStyle/>
          <a:p>
            <a:r>
              <a:rPr lang="en-KZ" b="1" dirty="0">
                <a:solidFill>
                  <a:schemeClr val="accent1"/>
                </a:solidFill>
              </a:rPr>
              <a:t>Step 3. Handling the missing data</a:t>
            </a:r>
          </a:p>
        </p:txBody>
      </p:sp>
      <p:sp>
        <p:nvSpPr>
          <p:cNvPr id="22" name="TextBox 21">
            <a:extLst>
              <a:ext uri="{FF2B5EF4-FFF2-40B4-BE49-F238E27FC236}">
                <a16:creationId xmlns:a16="http://schemas.microsoft.com/office/drawing/2014/main" id="{D2874CA1-5780-3340-AD4A-E7239143A44C}"/>
              </a:ext>
            </a:extLst>
          </p:cNvPr>
          <p:cNvSpPr txBox="1"/>
          <p:nvPr/>
        </p:nvSpPr>
        <p:spPr>
          <a:xfrm>
            <a:off x="4421159" y="1132106"/>
            <a:ext cx="3593466" cy="2585323"/>
          </a:xfrm>
          <a:prstGeom prst="rect">
            <a:avLst/>
          </a:prstGeom>
          <a:solidFill>
            <a:schemeClr val="tx2">
              <a:lumMod val="20000"/>
              <a:lumOff val="80000"/>
            </a:schemeClr>
          </a:solidFill>
        </p:spPr>
        <p:txBody>
          <a:bodyPr wrap="square" rtlCol="0">
            <a:spAutoFit/>
          </a:bodyPr>
          <a:lstStyle/>
          <a:p>
            <a:pPr algn="just"/>
            <a:r>
              <a:rPr lang="en-GB" dirty="0"/>
              <a:t>The data we get is rarely homogeneous. Data can be missing due to various reasons and needs to be handled so that it does not reduce the performance of our machine learning model. We can replace the missing data by the Mean, Mode, Median of the entire column. </a:t>
            </a:r>
          </a:p>
        </p:txBody>
      </p:sp>
      <p:sp>
        <p:nvSpPr>
          <p:cNvPr id="25" name="TextBox 24">
            <a:extLst>
              <a:ext uri="{FF2B5EF4-FFF2-40B4-BE49-F238E27FC236}">
                <a16:creationId xmlns:a16="http://schemas.microsoft.com/office/drawing/2014/main" id="{AFA8BA45-F05B-8647-BD62-FB653F308E88}"/>
              </a:ext>
            </a:extLst>
          </p:cNvPr>
          <p:cNvSpPr txBox="1"/>
          <p:nvPr/>
        </p:nvSpPr>
        <p:spPr>
          <a:xfrm>
            <a:off x="4535765" y="3837285"/>
            <a:ext cx="3373809" cy="369332"/>
          </a:xfrm>
          <a:prstGeom prst="rect">
            <a:avLst/>
          </a:prstGeom>
          <a:noFill/>
        </p:spPr>
        <p:txBody>
          <a:bodyPr wrap="none" rtlCol="0">
            <a:spAutoFit/>
          </a:bodyPr>
          <a:lstStyle/>
          <a:p>
            <a:r>
              <a:rPr lang="en-KZ" b="1" dirty="0">
                <a:solidFill>
                  <a:schemeClr val="accent1"/>
                </a:solidFill>
              </a:rPr>
              <a:t>Step 4. Encoding Categorical Data</a:t>
            </a:r>
          </a:p>
        </p:txBody>
      </p:sp>
      <p:sp>
        <p:nvSpPr>
          <p:cNvPr id="26" name="TextBox 25">
            <a:extLst>
              <a:ext uri="{FF2B5EF4-FFF2-40B4-BE49-F238E27FC236}">
                <a16:creationId xmlns:a16="http://schemas.microsoft.com/office/drawing/2014/main" id="{D7EB70C2-D74B-D447-8DB4-730115C8C907}"/>
              </a:ext>
            </a:extLst>
          </p:cNvPr>
          <p:cNvSpPr txBox="1"/>
          <p:nvPr/>
        </p:nvSpPr>
        <p:spPr>
          <a:xfrm>
            <a:off x="4421159" y="4212164"/>
            <a:ext cx="3593466" cy="2585323"/>
          </a:xfrm>
          <a:prstGeom prst="rect">
            <a:avLst/>
          </a:prstGeom>
          <a:solidFill>
            <a:schemeClr val="tx2">
              <a:lumMod val="20000"/>
              <a:lumOff val="80000"/>
            </a:schemeClr>
          </a:solidFill>
        </p:spPr>
        <p:txBody>
          <a:bodyPr wrap="square" rtlCol="0">
            <a:spAutoFit/>
          </a:bodyPr>
          <a:lstStyle/>
          <a:p>
            <a:pPr algn="just"/>
            <a:r>
              <a:rPr lang="en-GB" dirty="0"/>
              <a:t>Categorical data are variables that contain label values rather than numeric values. The number of possible values is often limited to a fixed set. Example values such as “Yes” and “No” cannot be used in mathematical equations of the model so we need to encode these variables into numbers. </a:t>
            </a:r>
          </a:p>
        </p:txBody>
      </p:sp>
      <p:sp>
        <p:nvSpPr>
          <p:cNvPr id="27" name="TextBox 26">
            <a:extLst>
              <a:ext uri="{FF2B5EF4-FFF2-40B4-BE49-F238E27FC236}">
                <a16:creationId xmlns:a16="http://schemas.microsoft.com/office/drawing/2014/main" id="{85345250-1D9C-B340-8D7D-6857879F1599}"/>
              </a:ext>
            </a:extLst>
          </p:cNvPr>
          <p:cNvSpPr txBox="1"/>
          <p:nvPr/>
        </p:nvSpPr>
        <p:spPr>
          <a:xfrm>
            <a:off x="8287502" y="297060"/>
            <a:ext cx="3720506" cy="646331"/>
          </a:xfrm>
          <a:prstGeom prst="rect">
            <a:avLst/>
          </a:prstGeom>
          <a:noFill/>
        </p:spPr>
        <p:txBody>
          <a:bodyPr wrap="none" rtlCol="0">
            <a:spAutoFit/>
          </a:bodyPr>
          <a:lstStyle/>
          <a:p>
            <a:r>
              <a:rPr lang="en-KZ" b="1" dirty="0">
                <a:solidFill>
                  <a:schemeClr val="accent1"/>
                </a:solidFill>
              </a:rPr>
              <a:t>Step 5. Splitting the dataset into test </a:t>
            </a:r>
          </a:p>
          <a:p>
            <a:r>
              <a:rPr lang="en-KZ" b="1" dirty="0">
                <a:solidFill>
                  <a:schemeClr val="accent1"/>
                </a:solidFill>
              </a:rPr>
              <a:t>and training set</a:t>
            </a:r>
          </a:p>
        </p:txBody>
      </p:sp>
      <p:sp>
        <p:nvSpPr>
          <p:cNvPr id="28" name="TextBox 27">
            <a:extLst>
              <a:ext uri="{FF2B5EF4-FFF2-40B4-BE49-F238E27FC236}">
                <a16:creationId xmlns:a16="http://schemas.microsoft.com/office/drawing/2014/main" id="{8A4F2137-5B0C-7746-9E99-C0D188E0D59E}"/>
              </a:ext>
            </a:extLst>
          </p:cNvPr>
          <p:cNvSpPr txBox="1"/>
          <p:nvPr/>
        </p:nvSpPr>
        <p:spPr>
          <a:xfrm>
            <a:off x="8297057" y="921939"/>
            <a:ext cx="3593466" cy="2308324"/>
          </a:xfrm>
          <a:prstGeom prst="rect">
            <a:avLst/>
          </a:prstGeom>
          <a:solidFill>
            <a:schemeClr val="tx2">
              <a:lumMod val="20000"/>
              <a:lumOff val="80000"/>
            </a:schemeClr>
          </a:solidFill>
        </p:spPr>
        <p:txBody>
          <a:bodyPr wrap="square" rtlCol="0">
            <a:spAutoFit/>
          </a:bodyPr>
          <a:lstStyle/>
          <a:p>
            <a:pPr algn="just"/>
            <a:r>
              <a:rPr lang="en-GB" dirty="0"/>
              <a:t>We make two partitions of dataset one for training the model called training set and other for testing the performance of the training model called test set. The split is generally 80/20. We import </a:t>
            </a:r>
            <a:r>
              <a:rPr lang="en-GB" dirty="0" err="1"/>
              <a:t>train_test_split</a:t>
            </a:r>
            <a:r>
              <a:rPr lang="en-GB" dirty="0"/>
              <a:t>() method of </a:t>
            </a:r>
            <a:r>
              <a:rPr lang="en-GB" dirty="0" err="1"/>
              <a:t>sklearn.model_selection</a:t>
            </a:r>
            <a:r>
              <a:rPr lang="en-GB" dirty="0"/>
              <a:t> library. </a:t>
            </a:r>
          </a:p>
        </p:txBody>
      </p:sp>
      <p:sp>
        <p:nvSpPr>
          <p:cNvPr id="29" name="TextBox 28">
            <a:extLst>
              <a:ext uri="{FF2B5EF4-FFF2-40B4-BE49-F238E27FC236}">
                <a16:creationId xmlns:a16="http://schemas.microsoft.com/office/drawing/2014/main" id="{755A1DE9-FBD9-6345-A118-B438C65AE877}"/>
              </a:ext>
            </a:extLst>
          </p:cNvPr>
          <p:cNvSpPr txBox="1"/>
          <p:nvPr/>
        </p:nvSpPr>
        <p:spPr>
          <a:xfrm>
            <a:off x="8293734" y="3283052"/>
            <a:ext cx="2336473" cy="369332"/>
          </a:xfrm>
          <a:prstGeom prst="rect">
            <a:avLst/>
          </a:prstGeom>
          <a:noFill/>
        </p:spPr>
        <p:txBody>
          <a:bodyPr wrap="none" rtlCol="0">
            <a:spAutoFit/>
          </a:bodyPr>
          <a:lstStyle/>
          <a:p>
            <a:r>
              <a:rPr lang="en-KZ" b="1" dirty="0">
                <a:solidFill>
                  <a:schemeClr val="accent1"/>
                </a:solidFill>
              </a:rPr>
              <a:t>Step 6. Feature Scaling</a:t>
            </a:r>
          </a:p>
        </p:txBody>
      </p:sp>
      <p:sp>
        <p:nvSpPr>
          <p:cNvPr id="30" name="TextBox 29">
            <a:extLst>
              <a:ext uri="{FF2B5EF4-FFF2-40B4-BE49-F238E27FC236}">
                <a16:creationId xmlns:a16="http://schemas.microsoft.com/office/drawing/2014/main" id="{701EA3C7-72CF-824D-B480-FC509771A8A6}"/>
              </a:ext>
            </a:extLst>
          </p:cNvPr>
          <p:cNvSpPr txBox="1"/>
          <p:nvPr/>
        </p:nvSpPr>
        <p:spPr>
          <a:xfrm>
            <a:off x="8293734" y="3619431"/>
            <a:ext cx="3593466" cy="3139321"/>
          </a:xfrm>
          <a:prstGeom prst="rect">
            <a:avLst/>
          </a:prstGeom>
          <a:solidFill>
            <a:schemeClr val="tx2">
              <a:lumMod val="20000"/>
              <a:lumOff val="80000"/>
            </a:schemeClr>
          </a:solidFill>
        </p:spPr>
        <p:txBody>
          <a:bodyPr wrap="square" rtlCol="0">
            <a:spAutoFit/>
          </a:bodyPr>
          <a:lstStyle/>
          <a:p>
            <a:pPr algn="just"/>
            <a:r>
              <a:rPr lang="en-GB" dirty="0"/>
              <a:t>Most of the Machine Learning models uses Euclidean distance between two data points in their computations, features highly varying in magnitudes, units and range pose problems. High magnitude features will weigh more in the distance calculations than features with low magnitudes. Done by feature standardization or Z-score normalization. </a:t>
            </a:r>
          </a:p>
        </p:txBody>
      </p:sp>
    </p:spTree>
    <p:extLst>
      <p:ext uri="{BB962C8B-B14F-4D97-AF65-F5344CB8AC3E}">
        <p14:creationId xmlns:p14="http://schemas.microsoft.com/office/powerpoint/2010/main" val="364604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2655727" cy="646331"/>
          </a:xfrm>
          <a:prstGeom prst="rect">
            <a:avLst/>
          </a:prstGeom>
          <a:noFill/>
        </p:spPr>
        <p:txBody>
          <a:bodyPr wrap="none" rtlCol="0">
            <a:spAutoFit/>
          </a:bodyPr>
          <a:lstStyle/>
          <a:p>
            <a:r>
              <a:rPr lang="en-KZ" sz="3600" b="1" dirty="0"/>
              <a:t>Missing Data</a:t>
            </a:r>
          </a:p>
        </p:txBody>
      </p:sp>
      <p:sp>
        <p:nvSpPr>
          <p:cNvPr id="5" name="TextBox 4">
            <a:extLst>
              <a:ext uri="{FF2B5EF4-FFF2-40B4-BE49-F238E27FC236}">
                <a16:creationId xmlns:a16="http://schemas.microsoft.com/office/drawing/2014/main" id="{060236F1-2B5E-A149-A8D2-CC5D56FDE7E5}"/>
              </a:ext>
            </a:extLst>
          </p:cNvPr>
          <p:cNvSpPr txBox="1"/>
          <p:nvPr/>
        </p:nvSpPr>
        <p:spPr>
          <a:xfrm>
            <a:off x="191943" y="642096"/>
            <a:ext cx="3988784" cy="369332"/>
          </a:xfrm>
          <a:prstGeom prst="rect">
            <a:avLst/>
          </a:prstGeom>
          <a:noFill/>
        </p:spPr>
        <p:txBody>
          <a:bodyPr wrap="none" rtlCol="0">
            <a:spAutoFit/>
          </a:bodyPr>
          <a:lstStyle/>
          <a:p>
            <a:r>
              <a:rPr lang="en-KZ" b="1" dirty="0">
                <a:solidFill>
                  <a:schemeClr val="accent1"/>
                </a:solidFill>
              </a:rPr>
              <a:t>Main techniques to handle missing data</a:t>
            </a:r>
          </a:p>
        </p:txBody>
      </p:sp>
      <p:sp>
        <p:nvSpPr>
          <p:cNvPr id="6" name="TextBox 5">
            <a:extLst>
              <a:ext uri="{FF2B5EF4-FFF2-40B4-BE49-F238E27FC236}">
                <a16:creationId xmlns:a16="http://schemas.microsoft.com/office/drawing/2014/main" id="{0B72A76E-F03B-574D-9FB8-07BCB0D85EC9}"/>
              </a:ext>
            </a:extLst>
          </p:cNvPr>
          <p:cNvSpPr txBox="1"/>
          <p:nvPr/>
        </p:nvSpPr>
        <p:spPr>
          <a:xfrm>
            <a:off x="304800" y="1035119"/>
            <a:ext cx="3593466" cy="1815882"/>
          </a:xfrm>
          <a:prstGeom prst="rect">
            <a:avLst/>
          </a:prstGeom>
          <a:solidFill>
            <a:schemeClr val="tx2">
              <a:lumMod val="20000"/>
              <a:lumOff val="80000"/>
            </a:schemeClr>
          </a:solidFill>
        </p:spPr>
        <p:txBody>
          <a:bodyPr wrap="square" rtlCol="0">
            <a:spAutoFit/>
          </a:bodyPr>
          <a:lstStyle/>
          <a:p>
            <a:pPr marL="342900" indent="-342900" algn="just">
              <a:buAutoNum type="arabicPeriod"/>
            </a:pPr>
            <a:r>
              <a:rPr lang="en-GB" sz="1600" dirty="0"/>
              <a:t>Mode/Median/Mean replacement.</a:t>
            </a:r>
          </a:p>
          <a:p>
            <a:pPr marL="342900" indent="-342900" algn="just">
              <a:buAutoNum type="arabicPeriod"/>
            </a:pPr>
            <a:r>
              <a:rPr lang="en-GB" sz="1600" dirty="0"/>
              <a:t>Random Sample Imputation</a:t>
            </a:r>
          </a:p>
          <a:p>
            <a:pPr marL="342900" indent="-342900" algn="just">
              <a:buFontTx/>
              <a:buAutoNum type="arabicPeriod"/>
            </a:pPr>
            <a:r>
              <a:rPr lang="en-GB" sz="1600" dirty="0"/>
              <a:t>Capturing NAN values with a new feature</a:t>
            </a:r>
          </a:p>
          <a:p>
            <a:pPr marL="342900" indent="-342900" algn="just">
              <a:buFontTx/>
              <a:buAutoNum type="arabicPeriod"/>
            </a:pPr>
            <a:r>
              <a:rPr lang="en-GB" sz="1600" dirty="0"/>
              <a:t>End of Distribution imputation</a:t>
            </a:r>
          </a:p>
          <a:p>
            <a:pPr marL="342900" indent="-342900" algn="just">
              <a:buFontTx/>
              <a:buAutoNum type="arabicPeriod"/>
            </a:pPr>
            <a:r>
              <a:rPr lang="en-GB" sz="1600" dirty="0"/>
              <a:t>Arbitrary imputation</a:t>
            </a:r>
          </a:p>
          <a:p>
            <a:pPr marL="342900" indent="-342900" algn="just">
              <a:buFontTx/>
              <a:buAutoNum type="arabicPeriod"/>
            </a:pPr>
            <a:r>
              <a:rPr lang="en-GB" sz="1600" dirty="0"/>
              <a:t>Frequent categories imputation</a:t>
            </a:r>
          </a:p>
        </p:txBody>
      </p:sp>
      <p:sp>
        <p:nvSpPr>
          <p:cNvPr id="15" name="TextBox 14">
            <a:extLst>
              <a:ext uri="{FF2B5EF4-FFF2-40B4-BE49-F238E27FC236}">
                <a16:creationId xmlns:a16="http://schemas.microsoft.com/office/drawing/2014/main" id="{78E0310E-A833-F641-B7AA-D547AFCFF9BD}"/>
              </a:ext>
            </a:extLst>
          </p:cNvPr>
          <p:cNvSpPr txBox="1"/>
          <p:nvPr/>
        </p:nvSpPr>
        <p:spPr>
          <a:xfrm>
            <a:off x="191943" y="2909046"/>
            <a:ext cx="2236510" cy="369332"/>
          </a:xfrm>
          <a:prstGeom prst="rect">
            <a:avLst/>
          </a:prstGeom>
          <a:noFill/>
        </p:spPr>
        <p:txBody>
          <a:bodyPr wrap="none" rtlCol="0">
            <a:spAutoFit/>
          </a:bodyPr>
          <a:lstStyle/>
          <a:p>
            <a:r>
              <a:rPr lang="en-KZ" b="1" dirty="0">
                <a:solidFill>
                  <a:schemeClr val="accent1"/>
                </a:solidFill>
              </a:rPr>
              <a:t>Mode/Median/Mean</a:t>
            </a:r>
          </a:p>
        </p:txBody>
      </p:sp>
      <p:sp>
        <p:nvSpPr>
          <p:cNvPr id="16" name="TextBox 15">
            <a:extLst>
              <a:ext uri="{FF2B5EF4-FFF2-40B4-BE49-F238E27FC236}">
                <a16:creationId xmlns:a16="http://schemas.microsoft.com/office/drawing/2014/main" id="{09ACA355-91DB-FC4F-B77A-6089C31D55AE}"/>
              </a:ext>
            </a:extLst>
          </p:cNvPr>
          <p:cNvSpPr txBox="1"/>
          <p:nvPr/>
        </p:nvSpPr>
        <p:spPr>
          <a:xfrm>
            <a:off x="293370" y="3244919"/>
            <a:ext cx="3593466" cy="3539430"/>
          </a:xfrm>
          <a:prstGeom prst="rect">
            <a:avLst/>
          </a:prstGeom>
          <a:solidFill>
            <a:schemeClr val="tx2">
              <a:lumMod val="20000"/>
              <a:lumOff val="80000"/>
            </a:schemeClr>
          </a:solidFill>
        </p:spPr>
        <p:txBody>
          <a:bodyPr wrap="square" rtlCol="0">
            <a:spAutoFit/>
          </a:bodyPr>
          <a:lstStyle/>
          <a:p>
            <a:pPr algn="just"/>
            <a:r>
              <a:rPr lang="en-GB" sz="1600" b="1" dirty="0"/>
              <a:t>When should we apply? </a:t>
            </a:r>
          </a:p>
          <a:p>
            <a:pPr algn="just"/>
            <a:r>
              <a:rPr lang="en-GB" sz="1600" dirty="0"/>
              <a:t>Mean/median imputation has the assumption that the data are missing completely at random. We solve this by replacing the NAN with the most frequent occurrence of the variables. </a:t>
            </a:r>
          </a:p>
          <a:p>
            <a:pPr algn="just"/>
            <a:r>
              <a:rPr lang="en-GB" sz="1600" b="1" dirty="0"/>
              <a:t>Advantages</a:t>
            </a:r>
          </a:p>
          <a:p>
            <a:pPr marL="285750" indent="-285750">
              <a:buFont typeface="Arial" panose="020B0604020202020204" pitchFamily="34" charset="0"/>
              <a:buChar char="•"/>
            </a:pPr>
            <a:r>
              <a:rPr lang="en-GB" sz="1600" dirty="0"/>
              <a:t>Easy to implement(Robust to outliers)</a:t>
            </a:r>
          </a:p>
          <a:p>
            <a:pPr marL="285750" indent="-285750">
              <a:buFont typeface="Arial" panose="020B0604020202020204" pitchFamily="34" charset="0"/>
              <a:buChar char="•"/>
            </a:pPr>
            <a:r>
              <a:rPr lang="en-GB" sz="1600" dirty="0"/>
              <a:t>Faster way to obtain the complete dataset</a:t>
            </a:r>
          </a:p>
          <a:p>
            <a:r>
              <a:rPr lang="en-GB" sz="1600" b="1" dirty="0"/>
              <a:t>Disadvantages</a:t>
            </a:r>
          </a:p>
          <a:p>
            <a:pPr marL="285750" indent="-285750">
              <a:buFont typeface="Arial" panose="020B0604020202020204" pitchFamily="34" charset="0"/>
              <a:buChar char="•"/>
            </a:pPr>
            <a:r>
              <a:rPr lang="en-GB" sz="1600" dirty="0"/>
              <a:t>Change or Distortion in the original variance</a:t>
            </a:r>
          </a:p>
          <a:p>
            <a:pPr marL="285750" indent="-285750">
              <a:buFont typeface="Arial" panose="020B0604020202020204" pitchFamily="34" charset="0"/>
              <a:buChar char="•"/>
            </a:pPr>
            <a:r>
              <a:rPr lang="en-GB" sz="1600" dirty="0"/>
              <a:t>Impacts Correlation</a:t>
            </a:r>
          </a:p>
        </p:txBody>
      </p:sp>
      <p:sp>
        <p:nvSpPr>
          <p:cNvPr id="18" name="TextBox 17">
            <a:extLst>
              <a:ext uri="{FF2B5EF4-FFF2-40B4-BE49-F238E27FC236}">
                <a16:creationId xmlns:a16="http://schemas.microsoft.com/office/drawing/2014/main" id="{2CBDA84D-C3D6-3645-9C36-5D7F8D26E1FD}"/>
              </a:ext>
            </a:extLst>
          </p:cNvPr>
          <p:cNvSpPr txBox="1"/>
          <p:nvPr/>
        </p:nvSpPr>
        <p:spPr>
          <a:xfrm>
            <a:off x="4316382" y="47736"/>
            <a:ext cx="2847703" cy="369332"/>
          </a:xfrm>
          <a:prstGeom prst="rect">
            <a:avLst/>
          </a:prstGeom>
          <a:noFill/>
        </p:spPr>
        <p:txBody>
          <a:bodyPr wrap="none" rtlCol="0">
            <a:spAutoFit/>
          </a:bodyPr>
          <a:lstStyle/>
          <a:p>
            <a:r>
              <a:rPr lang="en-KZ" b="1" dirty="0">
                <a:solidFill>
                  <a:schemeClr val="accent1"/>
                </a:solidFill>
              </a:rPr>
              <a:t>Random Sample Imputation</a:t>
            </a:r>
          </a:p>
        </p:txBody>
      </p:sp>
      <p:sp>
        <p:nvSpPr>
          <p:cNvPr id="19" name="TextBox 18">
            <a:extLst>
              <a:ext uri="{FF2B5EF4-FFF2-40B4-BE49-F238E27FC236}">
                <a16:creationId xmlns:a16="http://schemas.microsoft.com/office/drawing/2014/main" id="{309A3EA3-288B-0247-A873-2B4BD5EA2788}"/>
              </a:ext>
            </a:extLst>
          </p:cNvPr>
          <p:cNvSpPr txBox="1"/>
          <p:nvPr/>
        </p:nvSpPr>
        <p:spPr>
          <a:xfrm>
            <a:off x="4396789" y="383609"/>
            <a:ext cx="3593466" cy="3293209"/>
          </a:xfrm>
          <a:prstGeom prst="rect">
            <a:avLst/>
          </a:prstGeom>
          <a:solidFill>
            <a:schemeClr val="tx2">
              <a:lumMod val="20000"/>
              <a:lumOff val="80000"/>
            </a:schemeClr>
          </a:solidFill>
        </p:spPr>
        <p:txBody>
          <a:bodyPr wrap="square" rtlCol="0">
            <a:spAutoFit/>
          </a:bodyPr>
          <a:lstStyle/>
          <a:p>
            <a:pPr algn="just"/>
            <a:r>
              <a:rPr lang="en-GB" sz="1600" b="1" dirty="0"/>
              <a:t>When should we apply? </a:t>
            </a:r>
          </a:p>
          <a:p>
            <a:r>
              <a:rPr lang="en-GB" sz="1600" dirty="0"/>
              <a:t>Random sample imputation consists of taking random observation from the dataset and we use this observation to replace the nan values.</a:t>
            </a:r>
          </a:p>
          <a:p>
            <a:r>
              <a:rPr lang="en-GB" sz="1600" dirty="0"/>
              <a:t>It assumes that the data are missing completely at random.</a:t>
            </a:r>
          </a:p>
          <a:p>
            <a:pPr algn="just"/>
            <a:r>
              <a:rPr lang="en-GB" sz="1600" b="1" dirty="0"/>
              <a:t>Advantages</a:t>
            </a:r>
          </a:p>
          <a:p>
            <a:pPr marL="285750" indent="-285750">
              <a:buFont typeface="Arial" panose="020B0604020202020204" pitchFamily="34" charset="0"/>
              <a:buChar char="•"/>
            </a:pPr>
            <a:r>
              <a:rPr lang="en-GB" sz="1600" dirty="0"/>
              <a:t>Easy to implement</a:t>
            </a:r>
          </a:p>
          <a:p>
            <a:pPr marL="285750" indent="-285750">
              <a:buFont typeface="Arial" panose="020B0604020202020204" pitchFamily="34" charset="0"/>
              <a:buChar char="•"/>
            </a:pPr>
            <a:r>
              <a:rPr lang="en-GB" sz="1600" dirty="0"/>
              <a:t>There is less distortion in variance</a:t>
            </a:r>
          </a:p>
          <a:p>
            <a:r>
              <a:rPr lang="en-GB" sz="1600" b="1" dirty="0"/>
              <a:t>Disadvantages</a:t>
            </a:r>
          </a:p>
          <a:p>
            <a:pPr marL="285750" indent="-285750">
              <a:buFont typeface="Arial" panose="020B0604020202020204" pitchFamily="34" charset="0"/>
              <a:buChar char="•"/>
            </a:pPr>
            <a:r>
              <a:rPr lang="en-GB" sz="1600" dirty="0"/>
              <a:t>Every situation randomness wont work</a:t>
            </a:r>
          </a:p>
        </p:txBody>
      </p:sp>
      <p:sp>
        <p:nvSpPr>
          <p:cNvPr id="20" name="TextBox 19">
            <a:extLst>
              <a:ext uri="{FF2B5EF4-FFF2-40B4-BE49-F238E27FC236}">
                <a16:creationId xmlns:a16="http://schemas.microsoft.com/office/drawing/2014/main" id="{99B7AC7E-6473-214A-AF1F-45E359DBDED2}"/>
              </a:ext>
            </a:extLst>
          </p:cNvPr>
          <p:cNvSpPr txBox="1"/>
          <p:nvPr/>
        </p:nvSpPr>
        <p:spPr>
          <a:xfrm>
            <a:off x="4316382" y="3705280"/>
            <a:ext cx="4224490" cy="369332"/>
          </a:xfrm>
          <a:prstGeom prst="rect">
            <a:avLst/>
          </a:prstGeom>
          <a:noFill/>
        </p:spPr>
        <p:txBody>
          <a:bodyPr wrap="none" rtlCol="0">
            <a:spAutoFit/>
          </a:bodyPr>
          <a:lstStyle/>
          <a:p>
            <a:r>
              <a:rPr lang="en-KZ" b="1" dirty="0">
                <a:solidFill>
                  <a:schemeClr val="accent1"/>
                </a:solidFill>
              </a:rPr>
              <a:t>Capturing NAN values with a new features</a:t>
            </a:r>
          </a:p>
        </p:txBody>
      </p:sp>
      <p:sp>
        <p:nvSpPr>
          <p:cNvPr id="21" name="TextBox 20">
            <a:extLst>
              <a:ext uri="{FF2B5EF4-FFF2-40B4-BE49-F238E27FC236}">
                <a16:creationId xmlns:a16="http://schemas.microsoft.com/office/drawing/2014/main" id="{FD0359AE-A391-AA48-8F9B-FC301D501C7B}"/>
              </a:ext>
            </a:extLst>
          </p:cNvPr>
          <p:cNvSpPr txBox="1"/>
          <p:nvPr/>
        </p:nvSpPr>
        <p:spPr>
          <a:xfrm>
            <a:off x="4396789" y="4012691"/>
            <a:ext cx="3593466" cy="2062103"/>
          </a:xfrm>
          <a:prstGeom prst="rect">
            <a:avLst/>
          </a:prstGeom>
          <a:solidFill>
            <a:schemeClr val="tx2">
              <a:lumMod val="20000"/>
              <a:lumOff val="80000"/>
            </a:schemeClr>
          </a:solidFill>
        </p:spPr>
        <p:txBody>
          <a:bodyPr wrap="square" rtlCol="0">
            <a:spAutoFit/>
          </a:bodyPr>
          <a:lstStyle/>
          <a:p>
            <a:pPr algn="just"/>
            <a:r>
              <a:rPr lang="en-GB" sz="1600" b="1" dirty="0"/>
              <a:t>When should we apply? </a:t>
            </a:r>
          </a:p>
          <a:p>
            <a:r>
              <a:rPr lang="en-GB" sz="1600" dirty="0"/>
              <a:t>It works well if the data are not missing completely at random. </a:t>
            </a:r>
          </a:p>
          <a:p>
            <a:r>
              <a:rPr lang="en-GB" sz="1600" b="1" dirty="0"/>
              <a:t>Advantages</a:t>
            </a:r>
          </a:p>
          <a:p>
            <a:pPr marL="285750" indent="-285750">
              <a:buFont typeface="Arial" panose="020B0604020202020204" pitchFamily="34" charset="0"/>
              <a:buChar char="•"/>
            </a:pPr>
            <a:r>
              <a:rPr lang="en-GB" sz="1600" dirty="0"/>
              <a:t>Easy to implement</a:t>
            </a:r>
          </a:p>
          <a:p>
            <a:pPr marL="285750" indent="-285750">
              <a:buFont typeface="Arial" panose="020B0604020202020204" pitchFamily="34" charset="0"/>
              <a:buChar char="•"/>
            </a:pPr>
            <a:r>
              <a:rPr lang="en-GB" sz="1600" dirty="0"/>
              <a:t>Captures importance of missed data</a:t>
            </a:r>
          </a:p>
          <a:p>
            <a:r>
              <a:rPr lang="en-GB" sz="1600" b="1" dirty="0"/>
              <a:t>Disadvantages</a:t>
            </a:r>
          </a:p>
          <a:p>
            <a:pPr marL="285750" indent="-285750">
              <a:buFont typeface="Arial" panose="020B0604020202020204" pitchFamily="34" charset="0"/>
              <a:buChar char="•"/>
            </a:pPr>
            <a:r>
              <a:rPr lang="en-GB" sz="1600" dirty="0"/>
              <a:t>Creating Additional Features</a:t>
            </a:r>
          </a:p>
        </p:txBody>
      </p:sp>
      <p:sp>
        <p:nvSpPr>
          <p:cNvPr id="23" name="TextBox 22">
            <a:extLst>
              <a:ext uri="{FF2B5EF4-FFF2-40B4-BE49-F238E27FC236}">
                <a16:creationId xmlns:a16="http://schemas.microsoft.com/office/drawing/2014/main" id="{18210E00-697D-614B-8088-6A4DFDC486DC}"/>
              </a:ext>
            </a:extLst>
          </p:cNvPr>
          <p:cNvSpPr txBox="1"/>
          <p:nvPr/>
        </p:nvSpPr>
        <p:spPr>
          <a:xfrm>
            <a:off x="4396789" y="6105059"/>
            <a:ext cx="3079176" cy="369332"/>
          </a:xfrm>
          <a:prstGeom prst="rect">
            <a:avLst/>
          </a:prstGeom>
          <a:noFill/>
        </p:spPr>
        <p:txBody>
          <a:bodyPr wrap="none" rtlCol="0">
            <a:spAutoFit/>
          </a:bodyPr>
          <a:lstStyle/>
          <a:p>
            <a:r>
              <a:rPr lang="en-KZ" b="1" dirty="0">
                <a:solidFill>
                  <a:schemeClr val="accent1"/>
                </a:solidFill>
              </a:rPr>
              <a:t>End of distribution imputation</a:t>
            </a:r>
          </a:p>
        </p:txBody>
      </p:sp>
      <p:sp>
        <p:nvSpPr>
          <p:cNvPr id="24" name="TextBox 23">
            <a:extLst>
              <a:ext uri="{FF2B5EF4-FFF2-40B4-BE49-F238E27FC236}">
                <a16:creationId xmlns:a16="http://schemas.microsoft.com/office/drawing/2014/main" id="{0F2242DD-7DDA-984F-A781-4B6991741E5A}"/>
              </a:ext>
            </a:extLst>
          </p:cNvPr>
          <p:cNvSpPr txBox="1"/>
          <p:nvPr/>
        </p:nvSpPr>
        <p:spPr>
          <a:xfrm>
            <a:off x="4379252" y="6445795"/>
            <a:ext cx="3593466" cy="338554"/>
          </a:xfrm>
          <a:prstGeom prst="rect">
            <a:avLst/>
          </a:prstGeom>
          <a:solidFill>
            <a:schemeClr val="tx2">
              <a:lumMod val="20000"/>
              <a:lumOff val="80000"/>
            </a:schemeClr>
          </a:solidFill>
        </p:spPr>
        <p:txBody>
          <a:bodyPr wrap="square" rtlCol="0">
            <a:spAutoFit/>
          </a:bodyPr>
          <a:lstStyle/>
          <a:p>
            <a:pPr algn="just"/>
            <a:r>
              <a:rPr lang="en-GB" sz="1600" dirty="0"/>
              <a:t>Replace missing value with extreme data. </a:t>
            </a:r>
          </a:p>
        </p:txBody>
      </p:sp>
      <p:sp>
        <p:nvSpPr>
          <p:cNvPr id="31" name="TextBox 30">
            <a:extLst>
              <a:ext uri="{FF2B5EF4-FFF2-40B4-BE49-F238E27FC236}">
                <a16:creationId xmlns:a16="http://schemas.microsoft.com/office/drawing/2014/main" id="{DB5799CE-5E12-BB42-B61E-757237D95352}"/>
              </a:ext>
            </a:extLst>
          </p:cNvPr>
          <p:cNvSpPr txBox="1"/>
          <p:nvPr/>
        </p:nvSpPr>
        <p:spPr>
          <a:xfrm>
            <a:off x="8282709" y="74463"/>
            <a:ext cx="2168799" cy="369332"/>
          </a:xfrm>
          <a:prstGeom prst="rect">
            <a:avLst/>
          </a:prstGeom>
          <a:noFill/>
        </p:spPr>
        <p:txBody>
          <a:bodyPr wrap="none" rtlCol="0">
            <a:spAutoFit/>
          </a:bodyPr>
          <a:lstStyle/>
          <a:p>
            <a:r>
              <a:rPr lang="en-KZ" b="1" dirty="0">
                <a:solidFill>
                  <a:schemeClr val="accent1"/>
                </a:solidFill>
              </a:rPr>
              <a:t>Arbitrary Imputation</a:t>
            </a:r>
          </a:p>
        </p:txBody>
      </p:sp>
      <p:sp>
        <p:nvSpPr>
          <p:cNvPr id="32" name="TextBox 31">
            <a:extLst>
              <a:ext uri="{FF2B5EF4-FFF2-40B4-BE49-F238E27FC236}">
                <a16:creationId xmlns:a16="http://schemas.microsoft.com/office/drawing/2014/main" id="{1747A42C-04DF-7E45-AF96-1A597AFE13F7}"/>
              </a:ext>
            </a:extLst>
          </p:cNvPr>
          <p:cNvSpPr txBox="1"/>
          <p:nvPr/>
        </p:nvSpPr>
        <p:spPr>
          <a:xfrm>
            <a:off x="8384136" y="410336"/>
            <a:ext cx="3593466" cy="3046988"/>
          </a:xfrm>
          <a:prstGeom prst="rect">
            <a:avLst/>
          </a:prstGeom>
          <a:solidFill>
            <a:schemeClr val="tx2">
              <a:lumMod val="20000"/>
              <a:lumOff val="80000"/>
            </a:schemeClr>
          </a:solidFill>
        </p:spPr>
        <p:txBody>
          <a:bodyPr wrap="square" rtlCol="0">
            <a:spAutoFit/>
          </a:bodyPr>
          <a:lstStyle/>
          <a:p>
            <a:r>
              <a:rPr lang="en-GB" sz="1600" dirty="0"/>
              <a:t>Replacing NAN by an arbitrary value</a:t>
            </a:r>
          </a:p>
          <a:p>
            <a:r>
              <a:rPr lang="en-GB" sz="1600" b="1" dirty="0"/>
              <a:t>Advantages</a:t>
            </a:r>
          </a:p>
          <a:p>
            <a:pPr marL="285750" indent="-285750">
              <a:buFont typeface="Arial" panose="020B0604020202020204" pitchFamily="34" charset="0"/>
              <a:buChar char="•"/>
            </a:pPr>
            <a:r>
              <a:rPr lang="en-GB" sz="1600" dirty="0"/>
              <a:t>Easy to implement</a:t>
            </a:r>
          </a:p>
          <a:p>
            <a:pPr marL="285750" indent="-285750">
              <a:buFont typeface="Arial" panose="020B0604020202020204" pitchFamily="34" charset="0"/>
              <a:buChar char="•"/>
            </a:pPr>
            <a:r>
              <a:rPr lang="en-GB" sz="1600" dirty="0"/>
              <a:t>Captures importance of missed data</a:t>
            </a:r>
          </a:p>
          <a:p>
            <a:r>
              <a:rPr lang="en-GB" sz="1600" b="1" dirty="0"/>
              <a:t>Disadvantages</a:t>
            </a:r>
          </a:p>
          <a:p>
            <a:pPr marL="285750" indent="-285750">
              <a:buFont typeface="Arial" panose="020B0604020202020204" pitchFamily="34" charset="0"/>
              <a:buChar char="•"/>
            </a:pPr>
            <a:r>
              <a:rPr lang="en-GB" sz="1600" dirty="0"/>
              <a:t>Distorts the original distribution of the variable</a:t>
            </a:r>
          </a:p>
          <a:p>
            <a:pPr marL="285750" indent="-285750">
              <a:buFont typeface="Arial" panose="020B0604020202020204" pitchFamily="34" charset="0"/>
              <a:buChar char="•"/>
            </a:pPr>
            <a:r>
              <a:rPr lang="en-GB" sz="1600" dirty="0"/>
              <a:t>If missingness is not important, it may mask the predictive power of the original variable by distorting its distribution</a:t>
            </a:r>
          </a:p>
          <a:p>
            <a:pPr marL="285750" indent="-285750">
              <a:buFont typeface="Arial" panose="020B0604020202020204" pitchFamily="34" charset="0"/>
              <a:buChar char="•"/>
            </a:pPr>
            <a:r>
              <a:rPr lang="en-GB" sz="1600" dirty="0"/>
              <a:t>Hard to decide which value to use</a:t>
            </a:r>
          </a:p>
        </p:txBody>
      </p:sp>
      <p:sp>
        <p:nvSpPr>
          <p:cNvPr id="33" name="TextBox 32">
            <a:extLst>
              <a:ext uri="{FF2B5EF4-FFF2-40B4-BE49-F238E27FC236}">
                <a16:creationId xmlns:a16="http://schemas.microsoft.com/office/drawing/2014/main" id="{0AF89183-94C1-6B40-8B71-B6CDAEEDB4BC}"/>
              </a:ext>
            </a:extLst>
          </p:cNvPr>
          <p:cNvSpPr txBox="1"/>
          <p:nvPr/>
        </p:nvSpPr>
        <p:spPr>
          <a:xfrm>
            <a:off x="8362314" y="3467325"/>
            <a:ext cx="3191964" cy="369332"/>
          </a:xfrm>
          <a:prstGeom prst="rect">
            <a:avLst/>
          </a:prstGeom>
          <a:noFill/>
        </p:spPr>
        <p:txBody>
          <a:bodyPr wrap="none" rtlCol="0">
            <a:spAutoFit/>
          </a:bodyPr>
          <a:lstStyle/>
          <a:p>
            <a:r>
              <a:rPr lang="fr-FR" b="1" dirty="0">
                <a:solidFill>
                  <a:schemeClr val="accent1"/>
                </a:solidFill>
              </a:rPr>
              <a:t>Frequent categories imputation</a:t>
            </a:r>
            <a:endParaRPr lang="en-KZ" b="1" dirty="0">
              <a:solidFill>
                <a:schemeClr val="accent1"/>
              </a:solidFill>
            </a:endParaRPr>
          </a:p>
        </p:txBody>
      </p:sp>
      <p:sp>
        <p:nvSpPr>
          <p:cNvPr id="34" name="TextBox 33">
            <a:extLst>
              <a:ext uri="{FF2B5EF4-FFF2-40B4-BE49-F238E27FC236}">
                <a16:creationId xmlns:a16="http://schemas.microsoft.com/office/drawing/2014/main" id="{4B163673-2A90-E04F-8964-703200A8EDD1}"/>
              </a:ext>
            </a:extLst>
          </p:cNvPr>
          <p:cNvSpPr txBox="1"/>
          <p:nvPr/>
        </p:nvSpPr>
        <p:spPr>
          <a:xfrm>
            <a:off x="8463741" y="3803198"/>
            <a:ext cx="3593466" cy="2800767"/>
          </a:xfrm>
          <a:prstGeom prst="rect">
            <a:avLst/>
          </a:prstGeom>
          <a:solidFill>
            <a:schemeClr val="tx2">
              <a:lumMod val="20000"/>
              <a:lumOff val="80000"/>
            </a:schemeClr>
          </a:solidFill>
        </p:spPr>
        <p:txBody>
          <a:bodyPr wrap="square" rtlCol="0">
            <a:spAutoFit/>
          </a:bodyPr>
          <a:lstStyle/>
          <a:p>
            <a:r>
              <a:rPr lang="en-GB" sz="1600" dirty="0"/>
              <a:t>Replacing NAN by an arbitrary value</a:t>
            </a:r>
          </a:p>
          <a:p>
            <a:r>
              <a:rPr lang="en-GB" sz="1600" b="1" dirty="0"/>
              <a:t>Advantages</a:t>
            </a:r>
          </a:p>
          <a:p>
            <a:pPr marL="285750" indent="-285750">
              <a:buFont typeface="Arial" panose="020B0604020202020204" pitchFamily="34" charset="0"/>
              <a:buChar char="•"/>
            </a:pPr>
            <a:r>
              <a:rPr lang="en-GB" sz="1600" dirty="0"/>
              <a:t>Easy to implement</a:t>
            </a:r>
          </a:p>
          <a:p>
            <a:pPr marL="285750" indent="-285750">
              <a:buFont typeface="Arial" panose="020B0604020202020204" pitchFamily="34" charset="0"/>
              <a:buChar char="•"/>
            </a:pPr>
            <a:r>
              <a:rPr lang="en-GB" sz="1600" dirty="0"/>
              <a:t>Faster way to implement </a:t>
            </a:r>
          </a:p>
          <a:p>
            <a:r>
              <a:rPr lang="en-GB" sz="1600" b="1" dirty="0"/>
              <a:t>Disadvantages</a:t>
            </a:r>
          </a:p>
          <a:p>
            <a:pPr marL="285750" indent="-285750">
              <a:buFont typeface="Arial" panose="020B0604020202020204" pitchFamily="34" charset="0"/>
              <a:buChar char="•"/>
            </a:pPr>
            <a:r>
              <a:rPr lang="en-GB" sz="1600" dirty="0"/>
              <a:t>Since we are using the more frequent labels, it may use them in an over represented way, if there are many nan's</a:t>
            </a:r>
          </a:p>
          <a:p>
            <a:pPr marL="285750" indent="-285750">
              <a:buFont typeface="Arial" panose="020B0604020202020204" pitchFamily="34" charset="0"/>
              <a:buChar char="•"/>
            </a:pPr>
            <a:r>
              <a:rPr lang="en-GB" sz="1600" dirty="0"/>
              <a:t>It distorts the relation of the most frequent label</a:t>
            </a:r>
          </a:p>
        </p:txBody>
      </p:sp>
    </p:spTree>
    <p:extLst>
      <p:ext uri="{BB962C8B-B14F-4D97-AF65-F5344CB8AC3E}">
        <p14:creationId xmlns:p14="http://schemas.microsoft.com/office/powerpoint/2010/main" val="200759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2751B6-7890-D043-8343-9B14E83FB274}"/>
              </a:ext>
            </a:extLst>
          </p:cNvPr>
          <p:cNvPicPr>
            <a:picLocks noChangeAspect="1"/>
          </p:cNvPicPr>
          <p:nvPr/>
        </p:nvPicPr>
        <p:blipFill>
          <a:blip r:embed="rId2"/>
          <a:stretch>
            <a:fillRect/>
          </a:stretch>
        </p:blipFill>
        <p:spPr>
          <a:xfrm>
            <a:off x="91922" y="1599619"/>
            <a:ext cx="3671973" cy="2287290"/>
          </a:xfrm>
          <a:prstGeom prst="rect">
            <a:avLst/>
          </a:prstGeom>
        </p:spPr>
      </p:pic>
      <p:sp>
        <p:nvSpPr>
          <p:cNvPr id="4" name="TextBox 3">
            <a:extLst>
              <a:ext uri="{FF2B5EF4-FFF2-40B4-BE49-F238E27FC236}">
                <a16:creationId xmlns:a16="http://schemas.microsoft.com/office/drawing/2014/main" id="{6318B99A-4D71-7E40-A0B4-DAF87A649750}"/>
              </a:ext>
            </a:extLst>
          </p:cNvPr>
          <p:cNvSpPr txBox="1"/>
          <p:nvPr/>
        </p:nvSpPr>
        <p:spPr>
          <a:xfrm>
            <a:off x="304800" y="53905"/>
            <a:ext cx="5877250" cy="646331"/>
          </a:xfrm>
          <a:prstGeom prst="rect">
            <a:avLst/>
          </a:prstGeom>
          <a:noFill/>
        </p:spPr>
        <p:txBody>
          <a:bodyPr wrap="none" rtlCol="0">
            <a:spAutoFit/>
          </a:bodyPr>
          <a:lstStyle/>
          <a:p>
            <a:r>
              <a:rPr lang="en-KZ" sz="3600" b="1" dirty="0"/>
              <a:t>Handling Categorical Features</a:t>
            </a:r>
          </a:p>
        </p:txBody>
      </p:sp>
      <p:sp>
        <p:nvSpPr>
          <p:cNvPr id="5" name="TextBox 4">
            <a:extLst>
              <a:ext uri="{FF2B5EF4-FFF2-40B4-BE49-F238E27FC236}">
                <a16:creationId xmlns:a16="http://schemas.microsoft.com/office/drawing/2014/main" id="{060236F1-2B5E-A149-A8D2-CC5D56FDE7E5}"/>
              </a:ext>
            </a:extLst>
          </p:cNvPr>
          <p:cNvSpPr txBox="1"/>
          <p:nvPr/>
        </p:nvSpPr>
        <p:spPr>
          <a:xfrm>
            <a:off x="191943" y="642096"/>
            <a:ext cx="1900328" cy="369332"/>
          </a:xfrm>
          <a:prstGeom prst="rect">
            <a:avLst/>
          </a:prstGeom>
          <a:noFill/>
        </p:spPr>
        <p:txBody>
          <a:bodyPr wrap="none" rtlCol="0">
            <a:spAutoFit/>
          </a:bodyPr>
          <a:lstStyle/>
          <a:p>
            <a:r>
              <a:rPr lang="en-KZ" b="1" dirty="0">
                <a:solidFill>
                  <a:schemeClr val="accent1"/>
                </a:solidFill>
              </a:rPr>
              <a:t>One Hot Encoding</a:t>
            </a:r>
          </a:p>
        </p:txBody>
      </p:sp>
      <p:sp>
        <p:nvSpPr>
          <p:cNvPr id="15" name="TextBox 14">
            <a:extLst>
              <a:ext uri="{FF2B5EF4-FFF2-40B4-BE49-F238E27FC236}">
                <a16:creationId xmlns:a16="http://schemas.microsoft.com/office/drawing/2014/main" id="{78E0310E-A833-F641-B7AA-D547AFCFF9BD}"/>
              </a:ext>
            </a:extLst>
          </p:cNvPr>
          <p:cNvSpPr txBox="1"/>
          <p:nvPr/>
        </p:nvSpPr>
        <p:spPr>
          <a:xfrm>
            <a:off x="191943" y="3947566"/>
            <a:ext cx="4024435" cy="646331"/>
          </a:xfrm>
          <a:prstGeom prst="rect">
            <a:avLst/>
          </a:prstGeom>
          <a:noFill/>
        </p:spPr>
        <p:txBody>
          <a:bodyPr wrap="none" rtlCol="0">
            <a:spAutoFit/>
          </a:bodyPr>
          <a:lstStyle/>
          <a:p>
            <a:r>
              <a:rPr lang="en-KZ" b="1" dirty="0">
                <a:solidFill>
                  <a:schemeClr val="accent1"/>
                </a:solidFill>
              </a:rPr>
              <a:t>O</a:t>
            </a:r>
            <a:r>
              <a:rPr lang="en-GB" b="1" dirty="0">
                <a:solidFill>
                  <a:schemeClr val="accent1"/>
                </a:solidFill>
              </a:rPr>
              <a:t>n</a:t>
            </a:r>
            <a:r>
              <a:rPr lang="en-KZ" b="1" dirty="0">
                <a:solidFill>
                  <a:schemeClr val="accent1"/>
                </a:solidFill>
              </a:rPr>
              <a:t>e hot Encoding with many categories </a:t>
            </a:r>
          </a:p>
          <a:p>
            <a:r>
              <a:rPr lang="en-KZ" b="1" dirty="0">
                <a:solidFill>
                  <a:schemeClr val="accent1"/>
                </a:solidFill>
              </a:rPr>
              <a:t>in a feature</a:t>
            </a:r>
          </a:p>
        </p:txBody>
      </p:sp>
      <p:sp>
        <p:nvSpPr>
          <p:cNvPr id="18" name="TextBox 17">
            <a:extLst>
              <a:ext uri="{FF2B5EF4-FFF2-40B4-BE49-F238E27FC236}">
                <a16:creationId xmlns:a16="http://schemas.microsoft.com/office/drawing/2014/main" id="{2CBDA84D-C3D6-3645-9C36-5D7F8D26E1FD}"/>
              </a:ext>
            </a:extLst>
          </p:cNvPr>
          <p:cNvSpPr txBox="1"/>
          <p:nvPr/>
        </p:nvSpPr>
        <p:spPr>
          <a:xfrm>
            <a:off x="4316382" y="687816"/>
            <a:ext cx="2647713" cy="369332"/>
          </a:xfrm>
          <a:prstGeom prst="rect">
            <a:avLst/>
          </a:prstGeom>
          <a:noFill/>
        </p:spPr>
        <p:txBody>
          <a:bodyPr wrap="none" rtlCol="0">
            <a:spAutoFit/>
          </a:bodyPr>
          <a:lstStyle/>
          <a:p>
            <a:r>
              <a:rPr lang="en-GB" b="1" dirty="0">
                <a:solidFill>
                  <a:schemeClr val="accent1"/>
                </a:solidFill>
              </a:rPr>
              <a:t>Ordinal Number Encoding</a:t>
            </a:r>
            <a:endParaRPr lang="en-KZ" b="1" dirty="0">
              <a:solidFill>
                <a:schemeClr val="accent1"/>
              </a:solidFill>
            </a:endParaRPr>
          </a:p>
        </p:txBody>
      </p:sp>
      <p:sp>
        <p:nvSpPr>
          <p:cNvPr id="20" name="TextBox 19">
            <a:extLst>
              <a:ext uri="{FF2B5EF4-FFF2-40B4-BE49-F238E27FC236}">
                <a16:creationId xmlns:a16="http://schemas.microsoft.com/office/drawing/2014/main" id="{99B7AC7E-6473-214A-AF1F-45E359DBDED2}"/>
              </a:ext>
            </a:extLst>
          </p:cNvPr>
          <p:cNvSpPr txBox="1"/>
          <p:nvPr/>
        </p:nvSpPr>
        <p:spPr>
          <a:xfrm>
            <a:off x="4316382" y="4396908"/>
            <a:ext cx="2947602" cy="369332"/>
          </a:xfrm>
          <a:prstGeom prst="rect">
            <a:avLst/>
          </a:prstGeom>
          <a:noFill/>
        </p:spPr>
        <p:txBody>
          <a:bodyPr wrap="none" rtlCol="0">
            <a:spAutoFit/>
          </a:bodyPr>
          <a:lstStyle/>
          <a:p>
            <a:r>
              <a:rPr lang="en-GB" b="1" dirty="0">
                <a:solidFill>
                  <a:schemeClr val="accent1"/>
                </a:solidFill>
              </a:rPr>
              <a:t>Count or Frequency Encoding</a:t>
            </a:r>
            <a:endParaRPr lang="en-KZ" b="1" dirty="0">
              <a:solidFill>
                <a:schemeClr val="accent1"/>
              </a:solidFill>
            </a:endParaRPr>
          </a:p>
        </p:txBody>
      </p:sp>
      <p:sp>
        <p:nvSpPr>
          <p:cNvPr id="31" name="TextBox 30">
            <a:extLst>
              <a:ext uri="{FF2B5EF4-FFF2-40B4-BE49-F238E27FC236}">
                <a16:creationId xmlns:a16="http://schemas.microsoft.com/office/drawing/2014/main" id="{DB5799CE-5E12-BB42-B61E-757237D95352}"/>
              </a:ext>
            </a:extLst>
          </p:cNvPr>
          <p:cNvSpPr txBox="1"/>
          <p:nvPr/>
        </p:nvSpPr>
        <p:spPr>
          <a:xfrm>
            <a:off x="8225559" y="2284120"/>
            <a:ext cx="1658274" cy="369332"/>
          </a:xfrm>
          <a:prstGeom prst="rect">
            <a:avLst/>
          </a:prstGeom>
          <a:noFill/>
        </p:spPr>
        <p:txBody>
          <a:bodyPr wrap="none" rtlCol="0">
            <a:spAutoFit/>
          </a:bodyPr>
          <a:lstStyle/>
          <a:p>
            <a:r>
              <a:rPr lang="en-KZ" b="1" dirty="0">
                <a:solidFill>
                  <a:schemeClr val="accent1"/>
                </a:solidFill>
              </a:rPr>
              <a:t>Mean Encoding</a:t>
            </a:r>
          </a:p>
        </p:txBody>
      </p:sp>
      <p:pic>
        <p:nvPicPr>
          <p:cNvPr id="2" name="Picture 1">
            <a:extLst>
              <a:ext uri="{FF2B5EF4-FFF2-40B4-BE49-F238E27FC236}">
                <a16:creationId xmlns:a16="http://schemas.microsoft.com/office/drawing/2014/main" id="{7BE5930B-2297-A745-BB9F-CCCA0AD272D3}"/>
              </a:ext>
            </a:extLst>
          </p:cNvPr>
          <p:cNvPicPr>
            <a:picLocks noChangeAspect="1"/>
          </p:cNvPicPr>
          <p:nvPr/>
        </p:nvPicPr>
        <p:blipFill>
          <a:blip r:embed="rId3"/>
          <a:stretch>
            <a:fillRect/>
          </a:stretch>
        </p:blipFill>
        <p:spPr>
          <a:xfrm>
            <a:off x="91922" y="958317"/>
            <a:ext cx="3671973" cy="641302"/>
          </a:xfrm>
          <a:prstGeom prst="rect">
            <a:avLst/>
          </a:prstGeom>
        </p:spPr>
      </p:pic>
      <p:pic>
        <p:nvPicPr>
          <p:cNvPr id="7" name="Picture 6">
            <a:extLst>
              <a:ext uri="{FF2B5EF4-FFF2-40B4-BE49-F238E27FC236}">
                <a16:creationId xmlns:a16="http://schemas.microsoft.com/office/drawing/2014/main" id="{7CD5F2E7-75CC-6B47-B2C7-6E57DA8E1237}"/>
              </a:ext>
            </a:extLst>
          </p:cNvPr>
          <p:cNvPicPr>
            <a:picLocks noChangeAspect="1"/>
          </p:cNvPicPr>
          <p:nvPr/>
        </p:nvPicPr>
        <p:blipFill>
          <a:blip r:embed="rId4"/>
          <a:stretch>
            <a:fillRect/>
          </a:stretch>
        </p:blipFill>
        <p:spPr>
          <a:xfrm>
            <a:off x="0" y="4546978"/>
            <a:ext cx="1932967" cy="1523735"/>
          </a:xfrm>
          <a:prstGeom prst="rect">
            <a:avLst/>
          </a:prstGeom>
        </p:spPr>
      </p:pic>
      <p:pic>
        <p:nvPicPr>
          <p:cNvPr id="9" name="Picture 8">
            <a:extLst>
              <a:ext uri="{FF2B5EF4-FFF2-40B4-BE49-F238E27FC236}">
                <a16:creationId xmlns:a16="http://schemas.microsoft.com/office/drawing/2014/main" id="{C2D5A9E8-27D7-A54A-8473-0164AEE40926}"/>
              </a:ext>
            </a:extLst>
          </p:cNvPr>
          <p:cNvPicPr>
            <a:picLocks noChangeAspect="1"/>
          </p:cNvPicPr>
          <p:nvPr/>
        </p:nvPicPr>
        <p:blipFill>
          <a:blip r:embed="rId5"/>
          <a:stretch>
            <a:fillRect/>
          </a:stretch>
        </p:blipFill>
        <p:spPr>
          <a:xfrm>
            <a:off x="1895938" y="4652945"/>
            <a:ext cx="1855320" cy="2017193"/>
          </a:xfrm>
          <a:prstGeom prst="rect">
            <a:avLst/>
          </a:prstGeom>
        </p:spPr>
      </p:pic>
      <p:pic>
        <p:nvPicPr>
          <p:cNvPr id="10" name="Picture 9">
            <a:extLst>
              <a:ext uri="{FF2B5EF4-FFF2-40B4-BE49-F238E27FC236}">
                <a16:creationId xmlns:a16="http://schemas.microsoft.com/office/drawing/2014/main" id="{7F2A1510-C156-7843-8A25-B88E94F755E8}"/>
              </a:ext>
            </a:extLst>
          </p:cNvPr>
          <p:cNvPicPr>
            <a:picLocks noChangeAspect="1"/>
          </p:cNvPicPr>
          <p:nvPr/>
        </p:nvPicPr>
        <p:blipFill>
          <a:blip r:embed="rId6"/>
          <a:stretch>
            <a:fillRect/>
          </a:stretch>
        </p:blipFill>
        <p:spPr>
          <a:xfrm>
            <a:off x="4431833" y="1036109"/>
            <a:ext cx="2416810" cy="1571835"/>
          </a:xfrm>
          <a:prstGeom prst="rect">
            <a:avLst/>
          </a:prstGeom>
        </p:spPr>
      </p:pic>
      <p:pic>
        <p:nvPicPr>
          <p:cNvPr id="11" name="Picture 10">
            <a:extLst>
              <a:ext uri="{FF2B5EF4-FFF2-40B4-BE49-F238E27FC236}">
                <a16:creationId xmlns:a16="http://schemas.microsoft.com/office/drawing/2014/main" id="{368A026B-BB82-7B45-B67E-541A13F13FB4}"/>
              </a:ext>
            </a:extLst>
          </p:cNvPr>
          <p:cNvPicPr>
            <a:picLocks noChangeAspect="1"/>
          </p:cNvPicPr>
          <p:nvPr/>
        </p:nvPicPr>
        <p:blipFill>
          <a:blip r:embed="rId7"/>
          <a:stretch>
            <a:fillRect/>
          </a:stretch>
        </p:blipFill>
        <p:spPr>
          <a:xfrm>
            <a:off x="4465696" y="2604536"/>
            <a:ext cx="2843761" cy="1761490"/>
          </a:xfrm>
          <a:prstGeom prst="rect">
            <a:avLst/>
          </a:prstGeom>
        </p:spPr>
      </p:pic>
      <p:pic>
        <p:nvPicPr>
          <p:cNvPr id="12" name="Picture 11">
            <a:extLst>
              <a:ext uri="{FF2B5EF4-FFF2-40B4-BE49-F238E27FC236}">
                <a16:creationId xmlns:a16="http://schemas.microsoft.com/office/drawing/2014/main" id="{0610C67C-EB1F-4243-A815-39F92CEBC0B8}"/>
              </a:ext>
            </a:extLst>
          </p:cNvPr>
          <p:cNvPicPr>
            <a:picLocks noChangeAspect="1"/>
          </p:cNvPicPr>
          <p:nvPr/>
        </p:nvPicPr>
        <p:blipFill>
          <a:blip r:embed="rId8"/>
          <a:stretch>
            <a:fillRect/>
          </a:stretch>
        </p:blipFill>
        <p:spPr>
          <a:xfrm>
            <a:off x="4216378" y="4766240"/>
            <a:ext cx="2251710" cy="1554330"/>
          </a:xfrm>
          <a:prstGeom prst="rect">
            <a:avLst/>
          </a:prstGeom>
        </p:spPr>
      </p:pic>
      <p:pic>
        <p:nvPicPr>
          <p:cNvPr id="13" name="Picture 12">
            <a:extLst>
              <a:ext uri="{FF2B5EF4-FFF2-40B4-BE49-F238E27FC236}">
                <a16:creationId xmlns:a16="http://schemas.microsoft.com/office/drawing/2014/main" id="{ABF6C985-8D25-FC42-98AF-43C8F8FCA685}"/>
              </a:ext>
            </a:extLst>
          </p:cNvPr>
          <p:cNvPicPr>
            <a:picLocks noChangeAspect="1"/>
          </p:cNvPicPr>
          <p:nvPr/>
        </p:nvPicPr>
        <p:blipFill>
          <a:blip r:embed="rId9"/>
          <a:stretch>
            <a:fillRect/>
          </a:stretch>
        </p:blipFill>
        <p:spPr>
          <a:xfrm>
            <a:off x="5647196" y="4664808"/>
            <a:ext cx="5727454" cy="2005330"/>
          </a:xfrm>
          <a:prstGeom prst="rect">
            <a:avLst/>
          </a:prstGeom>
        </p:spPr>
      </p:pic>
      <p:sp>
        <p:nvSpPr>
          <p:cNvPr id="26" name="TextBox 25">
            <a:extLst>
              <a:ext uri="{FF2B5EF4-FFF2-40B4-BE49-F238E27FC236}">
                <a16:creationId xmlns:a16="http://schemas.microsoft.com/office/drawing/2014/main" id="{185F0075-B2CF-2E4D-B664-8195558868B9}"/>
              </a:ext>
            </a:extLst>
          </p:cNvPr>
          <p:cNvSpPr txBox="1"/>
          <p:nvPr/>
        </p:nvSpPr>
        <p:spPr>
          <a:xfrm>
            <a:off x="8092209" y="272764"/>
            <a:ext cx="3195747" cy="369332"/>
          </a:xfrm>
          <a:prstGeom prst="rect">
            <a:avLst/>
          </a:prstGeom>
          <a:noFill/>
        </p:spPr>
        <p:txBody>
          <a:bodyPr wrap="none" rtlCol="0">
            <a:spAutoFit/>
          </a:bodyPr>
          <a:lstStyle/>
          <a:p>
            <a:r>
              <a:rPr lang="en-KZ" b="1" dirty="0">
                <a:solidFill>
                  <a:schemeClr val="accent1"/>
                </a:solidFill>
              </a:rPr>
              <a:t>Target Guided Ordinal Encoding</a:t>
            </a:r>
          </a:p>
        </p:txBody>
      </p:sp>
      <p:pic>
        <p:nvPicPr>
          <p:cNvPr id="14" name="Picture 13">
            <a:extLst>
              <a:ext uri="{FF2B5EF4-FFF2-40B4-BE49-F238E27FC236}">
                <a16:creationId xmlns:a16="http://schemas.microsoft.com/office/drawing/2014/main" id="{03787659-B6DD-9F4B-8D65-B524C267042C}"/>
              </a:ext>
            </a:extLst>
          </p:cNvPr>
          <p:cNvPicPr>
            <a:picLocks noChangeAspect="1"/>
          </p:cNvPicPr>
          <p:nvPr/>
        </p:nvPicPr>
        <p:blipFill>
          <a:blip r:embed="rId10"/>
          <a:stretch>
            <a:fillRect/>
          </a:stretch>
        </p:blipFill>
        <p:spPr>
          <a:xfrm>
            <a:off x="7213413" y="642096"/>
            <a:ext cx="2514936" cy="1571835"/>
          </a:xfrm>
          <a:prstGeom prst="rect">
            <a:avLst/>
          </a:prstGeom>
        </p:spPr>
      </p:pic>
      <p:pic>
        <p:nvPicPr>
          <p:cNvPr id="17" name="Picture 16">
            <a:extLst>
              <a:ext uri="{FF2B5EF4-FFF2-40B4-BE49-F238E27FC236}">
                <a16:creationId xmlns:a16="http://schemas.microsoft.com/office/drawing/2014/main" id="{B42A1C44-C326-2A41-9CAB-AD037D2EC406}"/>
              </a:ext>
            </a:extLst>
          </p:cNvPr>
          <p:cNvPicPr>
            <a:picLocks noChangeAspect="1"/>
          </p:cNvPicPr>
          <p:nvPr/>
        </p:nvPicPr>
        <p:blipFill>
          <a:blip r:embed="rId11"/>
          <a:stretch>
            <a:fillRect/>
          </a:stretch>
        </p:blipFill>
        <p:spPr>
          <a:xfrm>
            <a:off x="8144048" y="1174534"/>
            <a:ext cx="4059382" cy="589265"/>
          </a:xfrm>
          <a:prstGeom prst="rect">
            <a:avLst/>
          </a:prstGeom>
        </p:spPr>
      </p:pic>
      <p:pic>
        <p:nvPicPr>
          <p:cNvPr id="22" name="Picture 21">
            <a:extLst>
              <a:ext uri="{FF2B5EF4-FFF2-40B4-BE49-F238E27FC236}">
                <a16:creationId xmlns:a16="http://schemas.microsoft.com/office/drawing/2014/main" id="{779603FD-0933-A34C-96E4-6612053BFD0D}"/>
              </a:ext>
            </a:extLst>
          </p:cNvPr>
          <p:cNvPicPr>
            <a:picLocks noChangeAspect="1"/>
          </p:cNvPicPr>
          <p:nvPr/>
        </p:nvPicPr>
        <p:blipFill>
          <a:blip r:embed="rId12"/>
          <a:stretch>
            <a:fillRect/>
          </a:stretch>
        </p:blipFill>
        <p:spPr>
          <a:xfrm>
            <a:off x="7371192" y="2839879"/>
            <a:ext cx="3619535" cy="1526147"/>
          </a:xfrm>
          <a:prstGeom prst="rect">
            <a:avLst/>
          </a:prstGeom>
        </p:spPr>
      </p:pic>
      <p:pic>
        <p:nvPicPr>
          <p:cNvPr id="25" name="Picture 24">
            <a:extLst>
              <a:ext uri="{FF2B5EF4-FFF2-40B4-BE49-F238E27FC236}">
                <a16:creationId xmlns:a16="http://schemas.microsoft.com/office/drawing/2014/main" id="{54A7CF7D-BCDF-444F-8BE0-45029952C728}"/>
              </a:ext>
            </a:extLst>
          </p:cNvPr>
          <p:cNvPicPr>
            <a:picLocks noChangeAspect="1"/>
          </p:cNvPicPr>
          <p:nvPr/>
        </p:nvPicPr>
        <p:blipFill>
          <a:blip r:embed="rId13"/>
          <a:stretch>
            <a:fillRect/>
          </a:stretch>
        </p:blipFill>
        <p:spPr>
          <a:xfrm>
            <a:off x="9260968" y="3131516"/>
            <a:ext cx="2637661" cy="1193389"/>
          </a:xfrm>
          <a:prstGeom prst="rect">
            <a:avLst/>
          </a:prstGeom>
        </p:spPr>
      </p:pic>
    </p:spTree>
    <p:extLst>
      <p:ext uri="{BB962C8B-B14F-4D97-AF65-F5344CB8AC3E}">
        <p14:creationId xmlns:p14="http://schemas.microsoft.com/office/powerpoint/2010/main" val="119959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5816913" cy="646331"/>
          </a:xfrm>
          <a:prstGeom prst="rect">
            <a:avLst/>
          </a:prstGeom>
          <a:noFill/>
        </p:spPr>
        <p:txBody>
          <a:bodyPr wrap="none" rtlCol="0">
            <a:spAutoFit/>
          </a:bodyPr>
          <a:lstStyle/>
          <a:p>
            <a:r>
              <a:rPr lang="en-KZ" sz="3600" b="1" dirty="0"/>
              <a:t>Handling Imbalanced Dataset</a:t>
            </a:r>
          </a:p>
        </p:txBody>
      </p:sp>
      <p:sp>
        <p:nvSpPr>
          <p:cNvPr id="5" name="TextBox 4">
            <a:extLst>
              <a:ext uri="{FF2B5EF4-FFF2-40B4-BE49-F238E27FC236}">
                <a16:creationId xmlns:a16="http://schemas.microsoft.com/office/drawing/2014/main" id="{060236F1-2B5E-A149-A8D2-CC5D56FDE7E5}"/>
              </a:ext>
            </a:extLst>
          </p:cNvPr>
          <p:cNvSpPr txBox="1"/>
          <p:nvPr/>
        </p:nvSpPr>
        <p:spPr>
          <a:xfrm>
            <a:off x="304800" y="860256"/>
            <a:ext cx="1710725" cy="369332"/>
          </a:xfrm>
          <a:prstGeom prst="rect">
            <a:avLst/>
          </a:prstGeom>
          <a:noFill/>
        </p:spPr>
        <p:txBody>
          <a:bodyPr wrap="none" rtlCol="0">
            <a:spAutoFit/>
          </a:bodyPr>
          <a:lstStyle/>
          <a:p>
            <a:r>
              <a:rPr lang="en-KZ" b="1" dirty="0">
                <a:solidFill>
                  <a:schemeClr val="accent1"/>
                </a:solidFill>
              </a:rPr>
              <a:t>Under Sampling</a:t>
            </a:r>
          </a:p>
        </p:txBody>
      </p:sp>
      <p:sp>
        <p:nvSpPr>
          <p:cNvPr id="21" name="TextBox 20">
            <a:extLst>
              <a:ext uri="{FF2B5EF4-FFF2-40B4-BE49-F238E27FC236}">
                <a16:creationId xmlns:a16="http://schemas.microsoft.com/office/drawing/2014/main" id="{9136E990-A4CC-9B4F-B591-7D53B05BB371}"/>
              </a:ext>
            </a:extLst>
          </p:cNvPr>
          <p:cNvSpPr txBox="1"/>
          <p:nvPr/>
        </p:nvSpPr>
        <p:spPr>
          <a:xfrm>
            <a:off x="304800" y="1229588"/>
            <a:ext cx="4050030" cy="830997"/>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Reduces the points of the maximum labels</a:t>
            </a:r>
          </a:p>
          <a:p>
            <a:pPr marL="285750" indent="-285750" algn="just">
              <a:buFont typeface="Arial" panose="020B0604020202020204" pitchFamily="34" charset="0"/>
              <a:buChar char="•"/>
            </a:pPr>
            <a:r>
              <a:rPr lang="en-GB" sz="1600" dirty="0"/>
              <a:t>It is not really practical to use it, only in cases when we use very small datasets</a:t>
            </a:r>
          </a:p>
        </p:txBody>
      </p:sp>
      <p:pic>
        <p:nvPicPr>
          <p:cNvPr id="8" name="Picture 7">
            <a:extLst>
              <a:ext uri="{FF2B5EF4-FFF2-40B4-BE49-F238E27FC236}">
                <a16:creationId xmlns:a16="http://schemas.microsoft.com/office/drawing/2014/main" id="{0A119E90-406F-074A-ADF8-3B1E6E3A71D1}"/>
              </a:ext>
            </a:extLst>
          </p:cNvPr>
          <p:cNvPicPr>
            <a:picLocks noChangeAspect="1"/>
          </p:cNvPicPr>
          <p:nvPr/>
        </p:nvPicPr>
        <p:blipFill>
          <a:blip r:embed="rId2"/>
          <a:stretch>
            <a:fillRect/>
          </a:stretch>
        </p:blipFill>
        <p:spPr>
          <a:xfrm>
            <a:off x="304800" y="2199640"/>
            <a:ext cx="5581650" cy="3802604"/>
          </a:xfrm>
          <a:prstGeom prst="rect">
            <a:avLst/>
          </a:prstGeom>
        </p:spPr>
      </p:pic>
      <p:sp>
        <p:nvSpPr>
          <p:cNvPr id="24" name="TextBox 23">
            <a:extLst>
              <a:ext uri="{FF2B5EF4-FFF2-40B4-BE49-F238E27FC236}">
                <a16:creationId xmlns:a16="http://schemas.microsoft.com/office/drawing/2014/main" id="{F8F5CA04-4CED-AA48-8EA6-902EC30FD2CB}"/>
              </a:ext>
            </a:extLst>
          </p:cNvPr>
          <p:cNvSpPr txBox="1"/>
          <p:nvPr/>
        </p:nvSpPr>
        <p:spPr>
          <a:xfrm>
            <a:off x="7178040" y="471636"/>
            <a:ext cx="1575560" cy="369332"/>
          </a:xfrm>
          <a:prstGeom prst="rect">
            <a:avLst/>
          </a:prstGeom>
          <a:noFill/>
        </p:spPr>
        <p:txBody>
          <a:bodyPr wrap="none" rtlCol="0">
            <a:spAutoFit/>
          </a:bodyPr>
          <a:lstStyle/>
          <a:p>
            <a:r>
              <a:rPr lang="en-KZ" b="1" dirty="0">
                <a:solidFill>
                  <a:schemeClr val="accent1"/>
                </a:solidFill>
              </a:rPr>
              <a:t>Over Sampling</a:t>
            </a:r>
          </a:p>
        </p:txBody>
      </p:sp>
      <p:sp>
        <p:nvSpPr>
          <p:cNvPr id="27" name="TextBox 26">
            <a:extLst>
              <a:ext uri="{FF2B5EF4-FFF2-40B4-BE49-F238E27FC236}">
                <a16:creationId xmlns:a16="http://schemas.microsoft.com/office/drawing/2014/main" id="{2157BDED-8898-1D42-9B79-E5063C957636}"/>
              </a:ext>
            </a:extLst>
          </p:cNvPr>
          <p:cNvSpPr txBox="1"/>
          <p:nvPr/>
        </p:nvSpPr>
        <p:spPr>
          <a:xfrm>
            <a:off x="7156606" y="813256"/>
            <a:ext cx="4050030" cy="338554"/>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Increases the points of the minimum labels </a:t>
            </a:r>
          </a:p>
        </p:txBody>
      </p:sp>
      <p:pic>
        <p:nvPicPr>
          <p:cNvPr id="16" name="Picture 15">
            <a:extLst>
              <a:ext uri="{FF2B5EF4-FFF2-40B4-BE49-F238E27FC236}">
                <a16:creationId xmlns:a16="http://schemas.microsoft.com/office/drawing/2014/main" id="{209BE58C-59E8-6F4E-84E2-995A3437AFA5}"/>
              </a:ext>
            </a:extLst>
          </p:cNvPr>
          <p:cNvPicPr>
            <a:picLocks noChangeAspect="1"/>
          </p:cNvPicPr>
          <p:nvPr/>
        </p:nvPicPr>
        <p:blipFill>
          <a:blip r:embed="rId3"/>
          <a:stretch>
            <a:fillRect/>
          </a:stretch>
        </p:blipFill>
        <p:spPr>
          <a:xfrm>
            <a:off x="6204361" y="1249055"/>
            <a:ext cx="5954520" cy="2068791"/>
          </a:xfrm>
          <a:prstGeom prst="rect">
            <a:avLst/>
          </a:prstGeom>
        </p:spPr>
      </p:pic>
      <p:sp>
        <p:nvSpPr>
          <p:cNvPr id="28" name="TextBox 27">
            <a:extLst>
              <a:ext uri="{FF2B5EF4-FFF2-40B4-BE49-F238E27FC236}">
                <a16:creationId xmlns:a16="http://schemas.microsoft.com/office/drawing/2014/main" id="{04AE3C71-C864-5544-9BD2-2449FECF703C}"/>
              </a:ext>
            </a:extLst>
          </p:cNvPr>
          <p:cNvSpPr txBox="1"/>
          <p:nvPr/>
        </p:nvSpPr>
        <p:spPr>
          <a:xfrm>
            <a:off x="7156606" y="3286765"/>
            <a:ext cx="1502976" cy="369332"/>
          </a:xfrm>
          <a:prstGeom prst="rect">
            <a:avLst/>
          </a:prstGeom>
          <a:noFill/>
        </p:spPr>
        <p:txBody>
          <a:bodyPr wrap="none" rtlCol="0">
            <a:spAutoFit/>
          </a:bodyPr>
          <a:lstStyle/>
          <a:p>
            <a:r>
              <a:rPr lang="en-KZ" b="1" dirty="0">
                <a:solidFill>
                  <a:schemeClr val="accent1"/>
                </a:solidFill>
              </a:rPr>
              <a:t>SMOTETomek</a:t>
            </a:r>
          </a:p>
        </p:txBody>
      </p:sp>
      <p:sp>
        <p:nvSpPr>
          <p:cNvPr id="29" name="TextBox 28">
            <a:extLst>
              <a:ext uri="{FF2B5EF4-FFF2-40B4-BE49-F238E27FC236}">
                <a16:creationId xmlns:a16="http://schemas.microsoft.com/office/drawing/2014/main" id="{E2B1DA87-74ED-6848-BFE8-F489DFADE775}"/>
              </a:ext>
            </a:extLst>
          </p:cNvPr>
          <p:cNvSpPr txBox="1"/>
          <p:nvPr/>
        </p:nvSpPr>
        <p:spPr>
          <a:xfrm>
            <a:off x="7156606" y="3670533"/>
            <a:ext cx="4050030" cy="338554"/>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It uses both under and over sampling</a:t>
            </a:r>
          </a:p>
        </p:txBody>
      </p:sp>
      <p:pic>
        <p:nvPicPr>
          <p:cNvPr id="19" name="Picture 18">
            <a:extLst>
              <a:ext uri="{FF2B5EF4-FFF2-40B4-BE49-F238E27FC236}">
                <a16:creationId xmlns:a16="http://schemas.microsoft.com/office/drawing/2014/main" id="{60E9D5DA-5AA9-2D42-B1F2-97AA40A4FCE8}"/>
              </a:ext>
            </a:extLst>
          </p:cNvPr>
          <p:cNvPicPr>
            <a:picLocks noChangeAspect="1"/>
          </p:cNvPicPr>
          <p:nvPr/>
        </p:nvPicPr>
        <p:blipFill>
          <a:blip r:embed="rId4"/>
          <a:stretch>
            <a:fillRect/>
          </a:stretch>
        </p:blipFill>
        <p:spPr>
          <a:xfrm>
            <a:off x="6223413" y="4023523"/>
            <a:ext cx="5431790" cy="1855531"/>
          </a:xfrm>
          <a:prstGeom prst="rect">
            <a:avLst/>
          </a:prstGeom>
        </p:spPr>
      </p:pic>
    </p:spTree>
    <p:extLst>
      <p:ext uri="{BB962C8B-B14F-4D97-AF65-F5344CB8AC3E}">
        <p14:creationId xmlns:p14="http://schemas.microsoft.com/office/powerpoint/2010/main" val="243111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6853223" cy="646331"/>
          </a:xfrm>
          <a:prstGeom prst="rect">
            <a:avLst/>
          </a:prstGeom>
          <a:noFill/>
        </p:spPr>
        <p:txBody>
          <a:bodyPr wrap="none" rtlCol="0">
            <a:spAutoFit/>
          </a:bodyPr>
          <a:lstStyle/>
          <a:p>
            <a:r>
              <a:rPr lang="en-KZ" sz="3600" b="1" dirty="0"/>
              <a:t>Normalization and Standardization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304800" y="700236"/>
            <a:ext cx="2769861" cy="369332"/>
          </a:xfrm>
          <a:prstGeom prst="rect">
            <a:avLst/>
          </a:prstGeom>
          <a:noFill/>
        </p:spPr>
        <p:txBody>
          <a:bodyPr wrap="none" rtlCol="0">
            <a:spAutoFit/>
          </a:bodyPr>
          <a:lstStyle/>
          <a:p>
            <a:r>
              <a:rPr lang="en-KZ" b="1" dirty="0">
                <a:solidFill>
                  <a:schemeClr val="accent1"/>
                </a:solidFill>
              </a:rPr>
              <a:t>Transformation of Features</a:t>
            </a:r>
          </a:p>
        </p:txBody>
      </p:sp>
      <p:sp>
        <p:nvSpPr>
          <p:cNvPr id="21" name="TextBox 20">
            <a:extLst>
              <a:ext uri="{FF2B5EF4-FFF2-40B4-BE49-F238E27FC236}">
                <a16:creationId xmlns:a16="http://schemas.microsoft.com/office/drawing/2014/main" id="{9136E990-A4CC-9B4F-B591-7D53B05BB371}"/>
              </a:ext>
            </a:extLst>
          </p:cNvPr>
          <p:cNvSpPr txBox="1"/>
          <p:nvPr/>
        </p:nvSpPr>
        <p:spPr>
          <a:xfrm>
            <a:off x="304800" y="1069568"/>
            <a:ext cx="4050030" cy="2308324"/>
          </a:xfrm>
          <a:prstGeom prst="rect">
            <a:avLst/>
          </a:prstGeom>
          <a:solidFill>
            <a:schemeClr val="tx2">
              <a:lumMod val="20000"/>
              <a:lumOff val="80000"/>
            </a:schemeClr>
          </a:solidFill>
        </p:spPr>
        <p:txBody>
          <a:bodyPr wrap="square" rtlCol="0">
            <a:spAutoFit/>
          </a:bodyPr>
          <a:lstStyle/>
          <a:p>
            <a:pPr algn="just"/>
            <a:r>
              <a:rPr lang="en-GB" sz="1600" dirty="0"/>
              <a:t>Why transformation of features are required?</a:t>
            </a:r>
          </a:p>
          <a:p>
            <a:pPr marL="342900" indent="-342900" algn="just">
              <a:buAutoNum type="arabicPeriod"/>
            </a:pPr>
            <a:r>
              <a:rPr lang="en-GB" sz="1600" dirty="0"/>
              <a:t>Linear Regression/ Gradient Descent – uses global minima</a:t>
            </a:r>
          </a:p>
          <a:p>
            <a:pPr marL="342900" indent="-342900" algn="just">
              <a:buAutoNum type="arabicPeriod"/>
            </a:pPr>
            <a:r>
              <a:rPr lang="en-GB" sz="1600" dirty="0"/>
              <a:t>KNN, K Means Clustering, </a:t>
            </a:r>
            <a:r>
              <a:rPr lang="en-GB" sz="1600" dirty="0" err="1"/>
              <a:t>Hierarichal</a:t>
            </a:r>
            <a:r>
              <a:rPr lang="en-GB" sz="1600" dirty="0"/>
              <a:t> Clustering – uses Euclidean Distance </a:t>
            </a:r>
          </a:p>
          <a:p>
            <a:pPr marL="342900" indent="-342900" algn="just">
              <a:buAutoNum type="arabicPeriod"/>
            </a:pPr>
            <a:r>
              <a:rPr lang="en-GB" sz="1600" dirty="0"/>
              <a:t>Deep Learning Techniques </a:t>
            </a:r>
          </a:p>
          <a:p>
            <a:pPr algn="just"/>
            <a:r>
              <a:rPr lang="en-GB" sz="1600" dirty="0"/>
              <a:t>	ANN (Global Minima, Gradient)  </a:t>
            </a:r>
          </a:p>
          <a:p>
            <a:pPr algn="just"/>
            <a:r>
              <a:rPr lang="en-GB" sz="1600" dirty="0"/>
              <a:t>	CNN</a:t>
            </a:r>
          </a:p>
          <a:p>
            <a:pPr algn="just"/>
            <a:r>
              <a:rPr lang="en-GB" sz="1600" dirty="0"/>
              <a:t>	RNN</a:t>
            </a:r>
          </a:p>
        </p:txBody>
      </p:sp>
      <p:sp>
        <p:nvSpPr>
          <p:cNvPr id="12" name="TextBox 11">
            <a:extLst>
              <a:ext uri="{FF2B5EF4-FFF2-40B4-BE49-F238E27FC236}">
                <a16:creationId xmlns:a16="http://schemas.microsoft.com/office/drawing/2014/main" id="{1698426F-1A5B-CD4C-87FC-EA7DEE58AE3E}"/>
              </a:ext>
            </a:extLst>
          </p:cNvPr>
          <p:cNvSpPr txBox="1"/>
          <p:nvPr/>
        </p:nvSpPr>
        <p:spPr>
          <a:xfrm>
            <a:off x="304800" y="3480109"/>
            <a:ext cx="2474780" cy="369332"/>
          </a:xfrm>
          <a:prstGeom prst="rect">
            <a:avLst/>
          </a:prstGeom>
          <a:noFill/>
        </p:spPr>
        <p:txBody>
          <a:bodyPr wrap="none" rtlCol="0">
            <a:spAutoFit/>
          </a:bodyPr>
          <a:lstStyle/>
          <a:p>
            <a:r>
              <a:rPr lang="en-KZ" b="1" dirty="0">
                <a:solidFill>
                  <a:schemeClr val="accent1"/>
                </a:solidFill>
              </a:rPr>
              <a:t>Types of transformation</a:t>
            </a:r>
          </a:p>
        </p:txBody>
      </p:sp>
      <p:sp>
        <p:nvSpPr>
          <p:cNvPr id="14" name="TextBox 13">
            <a:extLst>
              <a:ext uri="{FF2B5EF4-FFF2-40B4-BE49-F238E27FC236}">
                <a16:creationId xmlns:a16="http://schemas.microsoft.com/office/drawing/2014/main" id="{E384832F-84C6-604C-9CF6-3FD99DD25F1B}"/>
              </a:ext>
            </a:extLst>
          </p:cNvPr>
          <p:cNvSpPr txBox="1"/>
          <p:nvPr/>
        </p:nvSpPr>
        <p:spPr>
          <a:xfrm>
            <a:off x="304800" y="3951658"/>
            <a:ext cx="4050030" cy="2308324"/>
          </a:xfrm>
          <a:prstGeom prst="rect">
            <a:avLst/>
          </a:prstGeom>
          <a:solidFill>
            <a:schemeClr val="tx2">
              <a:lumMod val="20000"/>
              <a:lumOff val="80000"/>
            </a:schemeClr>
          </a:solidFill>
        </p:spPr>
        <p:txBody>
          <a:bodyPr wrap="square" rtlCol="0">
            <a:spAutoFit/>
          </a:bodyPr>
          <a:lstStyle/>
          <a:p>
            <a:pPr marL="342900" indent="-342900" algn="just">
              <a:buAutoNum type="arabicPeriod"/>
            </a:pPr>
            <a:r>
              <a:rPr lang="en-GB" sz="1600" dirty="0"/>
              <a:t>Normalization and Standardization</a:t>
            </a:r>
          </a:p>
          <a:p>
            <a:pPr marL="342900" indent="-342900" algn="just">
              <a:buAutoNum type="arabicPeriod"/>
            </a:pPr>
            <a:r>
              <a:rPr lang="en-GB" sz="1600" dirty="0"/>
              <a:t>Scaling to minimum and maximum values</a:t>
            </a:r>
          </a:p>
          <a:p>
            <a:pPr marL="342900" indent="-342900" algn="just">
              <a:buAutoNum type="arabicPeriod"/>
            </a:pPr>
            <a:r>
              <a:rPr lang="en-GB" sz="1600" dirty="0"/>
              <a:t>Scaling to median and quantiles</a:t>
            </a:r>
          </a:p>
          <a:p>
            <a:pPr marL="342900" indent="-342900" algn="just">
              <a:buAutoNum type="arabicPeriod"/>
            </a:pPr>
            <a:r>
              <a:rPr lang="en-GB" sz="1600" dirty="0"/>
              <a:t>Gaussian transformation </a:t>
            </a:r>
          </a:p>
          <a:p>
            <a:pPr marL="342900" indent="-342900" algn="just">
              <a:buAutoNum type="arabicPeriod"/>
            </a:pPr>
            <a:r>
              <a:rPr lang="en-GB" sz="1600" dirty="0"/>
              <a:t>Logarithmic transformation</a:t>
            </a:r>
          </a:p>
          <a:p>
            <a:pPr marL="342900" indent="-342900" algn="just">
              <a:buAutoNum type="arabicPeriod"/>
            </a:pPr>
            <a:r>
              <a:rPr lang="en-GB" sz="1600" dirty="0"/>
              <a:t>Reciprocal transformation</a:t>
            </a:r>
          </a:p>
          <a:p>
            <a:pPr marL="342900" indent="-342900" algn="just">
              <a:buAutoNum type="arabicPeriod"/>
            </a:pPr>
            <a:r>
              <a:rPr lang="en-GB" sz="1600" dirty="0"/>
              <a:t>Square root transformation</a:t>
            </a:r>
          </a:p>
          <a:p>
            <a:pPr marL="342900" indent="-342900" algn="just">
              <a:buAutoNum type="arabicPeriod"/>
            </a:pPr>
            <a:r>
              <a:rPr lang="en-GB" sz="1600" dirty="0"/>
              <a:t>Exponential transformation</a:t>
            </a:r>
          </a:p>
          <a:p>
            <a:pPr marL="342900" indent="-342900" algn="just">
              <a:buAutoNum type="arabicPeriod"/>
            </a:pPr>
            <a:r>
              <a:rPr lang="en-GB" sz="1600" dirty="0"/>
              <a:t>Box Cox transformation </a:t>
            </a:r>
          </a:p>
        </p:txBody>
      </p:sp>
    </p:spTree>
    <p:extLst>
      <p:ext uri="{BB962C8B-B14F-4D97-AF65-F5344CB8AC3E}">
        <p14:creationId xmlns:p14="http://schemas.microsoft.com/office/powerpoint/2010/main" val="311013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1708288" cy="646331"/>
          </a:xfrm>
          <a:prstGeom prst="rect">
            <a:avLst/>
          </a:prstGeom>
          <a:noFill/>
        </p:spPr>
        <p:txBody>
          <a:bodyPr wrap="none" rtlCol="0">
            <a:spAutoFit/>
          </a:bodyPr>
          <a:lstStyle/>
          <a:p>
            <a:r>
              <a:rPr lang="en-KZ" sz="3600" b="1" dirty="0"/>
              <a:t>Outliers</a:t>
            </a:r>
          </a:p>
        </p:txBody>
      </p:sp>
      <p:sp>
        <p:nvSpPr>
          <p:cNvPr id="5" name="TextBox 4">
            <a:extLst>
              <a:ext uri="{FF2B5EF4-FFF2-40B4-BE49-F238E27FC236}">
                <a16:creationId xmlns:a16="http://schemas.microsoft.com/office/drawing/2014/main" id="{060236F1-2B5E-A149-A8D2-CC5D56FDE7E5}"/>
              </a:ext>
            </a:extLst>
          </p:cNvPr>
          <p:cNvSpPr txBox="1"/>
          <p:nvPr/>
        </p:nvSpPr>
        <p:spPr>
          <a:xfrm>
            <a:off x="304800" y="700236"/>
            <a:ext cx="1710725" cy="369332"/>
          </a:xfrm>
          <a:prstGeom prst="rect">
            <a:avLst/>
          </a:prstGeom>
          <a:noFill/>
        </p:spPr>
        <p:txBody>
          <a:bodyPr wrap="none" rtlCol="0">
            <a:spAutoFit/>
          </a:bodyPr>
          <a:lstStyle/>
          <a:p>
            <a:r>
              <a:rPr lang="en-KZ" b="1" dirty="0">
                <a:solidFill>
                  <a:schemeClr val="accent1"/>
                </a:solidFill>
              </a:rPr>
              <a:t>Under Sampling</a:t>
            </a:r>
          </a:p>
        </p:txBody>
      </p:sp>
      <p:sp>
        <p:nvSpPr>
          <p:cNvPr id="21" name="TextBox 20">
            <a:extLst>
              <a:ext uri="{FF2B5EF4-FFF2-40B4-BE49-F238E27FC236}">
                <a16:creationId xmlns:a16="http://schemas.microsoft.com/office/drawing/2014/main" id="{9136E990-A4CC-9B4F-B591-7D53B05BB371}"/>
              </a:ext>
            </a:extLst>
          </p:cNvPr>
          <p:cNvSpPr txBox="1"/>
          <p:nvPr/>
        </p:nvSpPr>
        <p:spPr>
          <a:xfrm>
            <a:off x="304800" y="1069568"/>
            <a:ext cx="4050030" cy="830997"/>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Reduces the points of the maximum labels</a:t>
            </a:r>
          </a:p>
          <a:p>
            <a:pPr marL="285750" indent="-285750" algn="just">
              <a:buFont typeface="Arial" panose="020B0604020202020204" pitchFamily="34" charset="0"/>
              <a:buChar char="•"/>
            </a:pPr>
            <a:r>
              <a:rPr lang="en-GB" sz="1600" dirty="0"/>
              <a:t>It is not really practical to use it, only in cases when we use very small datasets</a:t>
            </a:r>
          </a:p>
        </p:txBody>
      </p:sp>
    </p:spTree>
    <p:extLst>
      <p:ext uri="{BB962C8B-B14F-4D97-AF65-F5344CB8AC3E}">
        <p14:creationId xmlns:p14="http://schemas.microsoft.com/office/powerpoint/2010/main" val="405479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3510705" cy="646331"/>
          </a:xfrm>
          <a:prstGeom prst="rect">
            <a:avLst/>
          </a:prstGeom>
          <a:noFill/>
        </p:spPr>
        <p:txBody>
          <a:bodyPr wrap="none" rtlCol="0">
            <a:spAutoFit/>
          </a:bodyPr>
          <a:lstStyle/>
          <a:p>
            <a:r>
              <a:rPr lang="en-KZ" sz="3600" b="1" dirty="0"/>
              <a:t>Feature Selection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304800" y="700236"/>
            <a:ext cx="1710725" cy="369332"/>
          </a:xfrm>
          <a:prstGeom prst="rect">
            <a:avLst/>
          </a:prstGeom>
          <a:noFill/>
        </p:spPr>
        <p:txBody>
          <a:bodyPr wrap="none" rtlCol="0">
            <a:spAutoFit/>
          </a:bodyPr>
          <a:lstStyle/>
          <a:p>
            <a:r>
              <a:rPr lang="en-KZ" b="1" dirty="0">
                <a:solidFill>
                  <a:schemeClr val="accent1"/>
                </a:solidFill>
              </a:rPr>
              <a:t>Under Sampling</a:t>
            </a:r>
          </a:p>
        </p:txBody>
      </p:sp>
      <p:sp>
        <p:nvSpPr>
          <p:cNvPr id="21" name="TextBox 20">
            <a:extLst>
              <a:ext uri="{FF2B5EF4-FFF2-40B4-BE49-F238E27FC236}">
                <a16:creationId xmlns:a16="http://schemas.microsoft.com/office/drawing/2014/main" id="{9136E990-A4CC-9B4F-B591-7D53B05BB371}"/>
              </a:ext>
            </a:extLst>
          </p:cNvPr>
          <p:cNvSpPr txBox="1"/>
          <p:nvPr/>
        </p:nvSpPr>
        <p:spPr>
          <a:xfrm>
            <a:off x="304800" y="1069568"/>
            <a:ext cx="4050030" cy="830997"/>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Reduces the points of the maximum labels</a:t>
            </a:r>
          </a:p>
          <a:p>
            <a:pPr marL="285750" indent="-285750" algn="just">
              <a:buFont typeface="Arial" panose="020B0604020202020204" pitchFamily="34" charset="0"/>
              <a:buChar char="•"/>
            </a:pPr>
            <a:r>
              <a:rPr lang="en-GB" sz="1600" dirty="0"/>
              <a:t>It is not really practical to use it, only in cases when we use very small datasets</a:t>
            </a:r>
          </a:p>
        </p:txBody>
      </p:sp>
    </p:spTree>
    <p:extLst>
      <p:ext uri="{BB962C8B-B14F-4D97-AF65-F5344CB8AC3E}">
        <p14:creationId xmlns:p14="http://schemas.microsoft.com/office/powerpoint/2010/main" val="35320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4014048" cy="646331"/>
          </a:xfrm>
          <a:prstGeom prst="rect">
            <a:avLst/>
          </a:prstGeom>
          <a:noFill/>
        </p:spPr>
        <p:txBody>
          <a:bodyPr wrap="none" rtlCol="0">
            <a:spAutoFit/>
          </a:bodyPr>
          <a:lstStyle/>
          <a:p>
            <a:r>
              <a:rPr lang="en-KZ" sz="3600" b="1" dirty="0"/>
              <a:t>Feature Engineering</a:t>
            </a:r>
          </a:p>
        </p:txBody>
      </p:sp>
      <p:sp>
        <p:nvSpPr>
          <p:cNvPr id="5" name="TextBox 4">
            <a:extLst>
              <a:ext uri="{FF2B5EF4-FFF2-40B4-BE49-F238E27FC236}">
                <a16:creationId xmlns:a16="http://schemas.microsoft.com/office/drawing/2014/main" id="{060236F1-2B5E-A149-A8D2-CC5D56FDE7E5}"/>
              </a:ext>
            </a:extLst>
          </p:cNvPr>
          <p:cNvSpPr txBox="1"/>
          <p:nvPr/>
        </p:nvSpPr>
        <p:spPr>
          <a:xfrm>
            <a:off x="304800" y="700236"/>
            <a:ext cx="1710725" cy="369332"/>
          </a:xfrm>
          <a:prstGeom prst="rect">
            <a:avLst/>
          </a:prstGeom>
          <a:noFill/>
        </p:spPr>
        <p:txBody>
          <a:bodyPr wrap="none" rtlCol="0">
            <a:spAutoFit/>
          </a:bodyPr>
          <a:lstStyle/>
          <a:p>
            <a:r>
              <a:rPr lang="en-KZ" b="1" dirty="0">
                <a:solidFill>
                  <a:schemeClr val="accent1"/>
                </a:solidFill>
              </a:rPr>
              <a:t>Under Sampling</a:t>
            </a:r>
          </a:p>
        </p:txBody>
      </p:sp>
      <p:sp>
        <p:nvSpPr>
          <p:cNvPr id="21" name="TextBox 20">
            <a:extLst>
              <a:ext uri="{FF2B5EF4-FFF2-40B4-BE49-F238E27FC236}">
                <a16:creationId xmlns:a16="http://schemas.microsoft.com/office/drawing/2014/main" id="{9136E990-A4CC-9B4F-B591-7D53B05BB371}"/>
              </a:ext>
            </a:extLst>
          </p:cNvPr>
          <p:cNvSpPr txBox="1"/>
          <p:nvPr/>
        </p:nvSpPr>
        <p:spPr>
          <a:xfrm>
            <a:off x="304800" y="1069568"/>
            <a:ext cx="4050030" cy="830997"/>
          </a:xfrm>
          <a:prstGeom prst="rect">
            <a:avLst/>
          </a:prstGeom>
          <a:solidFill>
            <a:schemeClr val="tx2">
              <a:lumMod val="20000"/>
              <a:lumOff val="80000"/>
            </a:schemeClr>
          </a:solidFill>
        </p:spPr>
        <p:txBody>
          <a:bodyPr wrap="square" rtlCol="0">
            <a:spAutoFit/>
          </a:bodyPr>
          <a:lstStyle/>
          <a:p>
            <a:pPr marL="285750" indent="-285750" algn="just">
              <a:buFont typeface="Arial" panose="020B0604020202020204" pitchFamily="34" charset="0"/>
              <a:buChar char="•"/>
            </a:pPr>
            <a:r>
              <a:rPr lang="en-GB" sz="1600" dirty="0"/>
              <a:t>Reduces the points of the maximum labels</a:t>
            </a:r>
          </a:p>
          <a:p>
            <a:pPr marL="285750" indent="-285750" algn="just">
              <a:buFont typeface="Arial" panose="020B0604020202020204" pitchFamily="34" charset="0"/>
              <a:buChar char="•"/>
            </a:pPr>
            <a:r>
              <a:rPr lang="en-GB" sz="1600" dirty="0"/>
              <a:t>It is not really practical to use it, only in cases when we use very small datasets</a:t>
            </a:r>
          </a:p>
        </p:txBody>
      </p:sp>
    </p:spTree>
    <p:extLst>
      <p:ext uri="{BB962C8B-B14F-4D97-AF65-F5344CB8AC3E}">
        <p14:creationId xmlns:p14="http://schemas.microsoft.com/office/powerpoint/2010/main" val="144322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912</Words>
  <Application>Microsoft Macintosh PowerPoint</Application>
  <PresentationFormat>Widescreen</PresentationFormat>
  <Paragraphs>116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 Kulchmanov</dc:creator>
  <cp:lastModifiedBy>Alen Kulchmanov</cp:lastModifiedBy>
  <cp:revision>16</cp:revision>
  <dcterms:created xsi:type="dcterms:W3CDTF">2020-09-01T08:22:35Z</dcterms:created>
  <dcterms:modified xsi:type="dcterms:W3CDTF">2020-09-01T11:35:44Z</dcterms:modified>
</cp:coreProperties>
</file>