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9" r:id="rId4"/>
    <p:sldId id="276" r:id="rId5"/>
    <p:sldId id="277" r:id="rId6"/>
    <p:sldId id="278" r:id="rId7"/>
    <p:sldId id="290" r:id="rId8"/>
    <p:sldId id="291" r:id="rId9"/>
    <p:sldId id="292" r:id="rId10"/>
    <p:sldId id="287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n Kulchmanov" initials="AK" lastIdx="1" clrIdx="0">
    <p:extLst>
      <p:ext uri="{19B8F6BF-5375-455C-9EA6-DF929625EA0E}">
        <p15:presenceInfo xmlns:p15="http://schemas.microsoft.com/office/powerpoint/2012/main" userId="S::alen.kulchmanov@nu.edu.kz::bcbdea55-83c5-4571-be89-6afaa0cfa8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6A5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77"/>
    <p:restoredTop sz="94719"/>
  </p:normalViewPr>
  <p:slideViewPr>
    <p:cSldViewPr snapToGrid="0" snapToObjects="1">
      <p:cViewPr varScale="1">
        <p:scale>
          <a:sx n="97" d="100"/>
          <a:sy n="97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C149-B275-2243-A9CE-A040CE7744D4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6E556-041B-B244-AEC5-DA39A96B80D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9236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1CA09-9206-4644-9F8F-B6AC85B9EBDE}" type="slidenum">
              <a:rPr kumimoji="0" lang="en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65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22CC-1A1B-614F-B6C5-232083E11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42C30-64B0-144D-A8E8-B2F459B4F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EA66-5A68-6745-9BC1-1C4ABC58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045-2FDD-A54E-A586-AE75EE98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A4E0-DDAA-934D-97F6-F33C7D4E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163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3266-1292-EA42-911B-CE45EAD1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0A1A7-4ADF-8D4E-AEF7-996A2D37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D715-8EE8-274B-BC07-4ABF4423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D490-9AE1-2043-98E8-181F89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3EBD-1978-A548-9A86-C936770F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0049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4C91B-8BCE-9A40-BC61-438010735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CCD75-4AA7-054F-B190-B2A0744C0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6AF-FA1D-EF49-A37D-C5D6C986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406-F2DB-0A42-AB85-4C0CBF41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4BBB-A5E8-694A-A467-58C1C015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2226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104D-AE12-5443-9A9F-62689C92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CAC1-A857-9641-860E-A317784F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8716-A4BA-6048-90B8-8623D08C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4F2F-19B0-9545-98DC-D1A82988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FE00-CF00-9F4F-9C9B-3CF7B82F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202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644-7CD9-F24C-BA9F-098A39D8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D13D3-EE96-384C-8316-B8B036F0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EFA1-4E09-E54B-9A0B-0E6BFF6E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3001-4BBE-1E42-AFDE-4B91DC48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1F06-577F-A049-8CF8-A532E4E4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44324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21D8-A0BA-244E-BE1D-B60431BB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902A-5A8F-5A46-9D57-373C095C2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1BA5E-F0CA-E942-8F82-19D5245B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D9B43-6118-6744-91A8-7D4445FB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EA6B-7325-6A45-9681-BA7B36A1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0BDAE-6DE4-5A44-87DC-D031FAAA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9916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9BC-D7D2-2747-A4F7-737B741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2813-69ED-674C-BCDF-B62558C7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886A3-6345-4647-9442-2E0305CD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31A7-819E-0948-9862-C960F1E20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422DB-EE50-7A47-B6D2-2BFFB3926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A6CFA-3D8D-1C46-9714-0E69E50B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734EB-7E19-B342-BB48-B93AD6FF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B0334-9509-354D-A1A6-CDD8C5D4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0855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0E19-01A8-CA42-BAAF-AD35838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DA16A-DCF0-9745-9B5E-1C5DF07A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DBC2F-71AE-914C-941A-3685A558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1A11-37D0-544E-B259-5D7535E0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79987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C1FE5-B37F-FC4A-8E57-85838942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8311D-CA6F-C640-8343-618F60D4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6633-90C7-5745-951B-5F98F3FA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103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4DB1-F3CF-564B-BD95-30289EE0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A446-0E2E-C24E-9261-A8F8FC4B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1E3-AF9B-5F47-8512-4B18D038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1B1DA-C352-3A48-A260-461C487B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2DEB-22FA-0949-A24E-A817A07E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BCBD-73EF-E04B-BC1C-DECFE59B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90436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96A9-3EFA-ED4D-88DB-15F103CE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4FB42-568F-4041-8968-9F5C43D87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AC1A5-334D-C54D-9934-0E24EA74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E5180-E5F9-C749-BC1D-B247EA3B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1E37-E960-5B43-8D40-0A8CD8FE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98FAD-45E5-424D-8202-AA50B3E7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59926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8C9D2-18A4-754D-9509-5124376B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0A8C-7EA1-0445-945C-BA201C28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914C-FAF4-554A-B57B-0178D74D7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F141-F38B-EF43-8816-47716FE63AAD}" type="datetimeFigureOut">
              <a:rPr lang="en-KZ" smtClean="0"/>
              <a:t>10/19/20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91A6-9579-C846-BA38-ED79A8F5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B50F-A465-2741-9AB7-7B2637C1D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7F-93E5-014F-8431-555A01DBA6F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9736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7D4D8-65C2-1648-8D58-7249C7C3B0D0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Построение модели для прогноза оттока клиентов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ele2 becomes the Official Mobile Operator of Eurovision 2016 - Eurovision  Song Contest">
            <a:extLst>
              <a:ext uri="{FF2B5EF4-FFF2-40B4-BE49-F238E27FC236}">
                <a16:creationId xmlns:a16="http://schemas.microsoft.com/office/drawing/2014/main" id="{080902E0-2F89-C048-85E8-0F22E4A0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66" y="1696616"/>
            <a:ext cx="6591383" cy="34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2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модели</a:t>
            </a:r>
            <a:endParaRPr lang="en-GB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BBAFEB-1422-BC4E-9BCA-D45D806EB72F}"/>
              </a:ext>
            </a:extLst>
          </p:cNvPr>
          <p:cNvSpPr txBox="1"/>
          <p:nvPr/>
        </p:nvSpPr>
        <p:spPr>
          <a:xfrm>
            <a:off x="1064870" y="2769242"/>
            <a:ext cx="23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400" b="1" dirty="0">
                <a:solidFill>
                  <a:schemeClr val="bg1"/>
                </a:solidFill>
              </a:rPr>
              <a:t>Confusion Matrix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95E7D2-B25B-E142-9CDB-B8E268B56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74939"/>
              </p:ext>
            </p:extLst>
          </p:nvPr>
        </p:nvGraphicFramePr>
        <p:xfrm>
          <a:off x="733630" y="4040792"/>
          <a:ext cx="3439074" cy="14786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28952">
                  <a:extLst>
                    <a:ext uri="{9D8B030D-6E8A-4147-A177-3AD203B41FA5}">
                      <a16:colId xmlns:a16="http://schemas.microsoft.com/office/drawing/2014/main" val="3395818659"/>
                    </a:ext>
                  </a:extLst>
                </a:gridCol>
                <a:gridCol w="1463764">
                  <a:extLst>
                    <a:ext uri="{9D8B030D-6E8A-4147-A177-3AD203B41FA5}">
                      <a16:colId xmlns:a16="http://schemas.microsoft.com/office/drawing/2014/main" val="2156773363"/>
                    </a:ext>
                  </a:extLst>
                </a:gridCol>
                <a:gridCol w="1146358">
                  <a:extLst>
                    <a:ext uri="{9D8B030D-6E8A-4147-A177-3AD203B41FA5}">
                      <a16:colId xmlns:a16="http://schemas.microsoft.com/office/drawing/2014/main" val="707840964"/>
                    </a:ext>
                  </a:extLst>
                </a:gridCol>
              </a:tblGrid>
              <a:tr h="492878">
                <a:tc>
                  <a:txBody>
                    <a:bodyPr/>
                    <a:lstStyle/>
                    <a:p>
                      <a:pPr algn="ctr"/>
                      <a:endParaRPr lang="en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89537"/>
                  </a:ext>
                </a:extLst>
              </a:tr>
              <a:tr h="492878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KZ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08963"/>
                  </a:ext>
                </a:extLst>
              </a:tr>
              <a:tr h="492878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KZ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374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A1F0EC-089D-3546-AD60-18CDB1C344CB}"/>
              </a:ext>
            </a:extLst>
          </p:cNvPr>
          <p:cNvSpPr txBox="1"/>
          <p:nvPr/>
        </p:nvSpPr>
        <p:spPr>
          <a:xfrm>
            <a:off x="1390204" y="343964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прогнозные значения</a:t>
            </a:r>
            <a:endParaRPr lang="en-K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B41EA-675C-0C42-AB60-38D6A5F14A81}"/>
              </a:ext>
            </a:extLst>
          </p:cNvPr>
          <p:cNvSpPr txBox="1"/>
          <p:nvPr/>
        </p:nvSpPr>
        <p:spPr>
          <a:xfrm rot="16200000">
            <a:off x="-834044" y="4517957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фактические значения</a:t>
            </a:r>
          </a:p>
        </p:txBody>
      </p:sp>
      <p:pic>
        <p:nvPicPr>
          <p:cNvPr id="4102" name="Picture 6" descr="Understanding AUC - ROC Curve. In Machine Learning, performance… | by  Sarang Narkhede | Towards Data Science">
            <a:extLst>
              <a:ext uri="{FF2B5EF4-FFF2-40B4-BE49-F238E27FC236}">
                <a16:creationId xmlns:a16="http://schemas.microsoft.com/office/drawing/2014/main" id="{94037D01-71D0-E540-AEAA-2A38A49B4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60" y="3126734"/>
            <a:ext cx="2705180" cy="247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01BF92-A43D-2547-A329-0963F6EF9D0C}"/>
              </a:ext>
            </a:extLst>
          </p:cNvPr>
          <p:cNvSpPr txBox="1"/>
          <p:nvPr/>
        </p:nvSpPr>
        <p:spPr>
          <a:xfrm>
            <a:off x="8242080" y="2576670"/>
            <a:ext cx="110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400" b="1" dirty="0">
                <a:solidFill>
                  <a:schemeClr val="bg1"/>
                </a:solidFill>
              </a:rPr>
              <a:t>AUROC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B1B0-B499-C641-A776-CAB5700F5F94}"/>
              </a:ext>
            </a:extLst>
          </p:cNvPr>
          <p:cNvSpPr txBox="1"/>
          <p:nvPr/>
        </p:nvSpPr>
        <p:spPr>
          <a:xfrm>
            <a:off x="7282332" y="5806817"/>
            <a:ext cx="441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Способ перевезти четыре значений из </a:t>
            </a:r>
            <a:r>
              <a:rPr lang="fr-FR" dirty="0">
                <a:solidFill>
                  <a:schemeClr val="bg1"/>
                </a:solidFill>
              </a:rPr>
              <a:t>confusion matrix </a:t>
            </a:r>
            <a:r>
              <a:rPr lang="ru-RU" dirty="0">
                <a:solidFill>
                  <a:schemeClr val="bg1"/>
                </a:solidFill>
              </a:rPr>
              <a:t>в один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для сравнения нескольких моделей</a:t>
            </a:r>
            <a:r>
              <a:rPr lang="fr-FR" dirty="0">
                <a:solidFill>
                  <a:schemeClr val="bg1"/>
                </a:solidFill>
              </a:rPr>
              <a:t>. </a:t>
            </a:r>
            <a:endParaRPr lang="en-KZ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1B55C-5D93-374F-9129-C13C36C07E7F}"/>
              </a:ext>
            </a:extLst>
          </p:cNvPr>
          <p:cNvSpPr txBox="1"/>
          <p:nvPr/>
        </p:nvSpPr>
        <p:spPr>
          <a:xfrm>
            <a:off x="10229566" y="3816463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dirty="0">
                <a:solidFill>
                  <a:schemeClr val="bg1"/>
                </a:solidFill>
              </a:rPr>
              <a:t>TPR =  TP/(TP+FN)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5767E-7DAE-0640-8305-5B7B45CC611C}"/>
              </a:ext>
            </a:extLst>
          </p:cNvPr>
          <p:cNvSpPr txBox="1"/>
          <p:nvPr/>
        </p:nvSpPr>
        <p:spPr>
          <a:xfrm>
            <a:off x="10229566" y="4327155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dirty="0">
                <a:solidFill>
                  <a:schemeClr val="bg1"/>
                </a:solidFill>
              </a:rPr>
              <a:t>FPR =  FP/(FP+TN)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9C5004-008E-B746-BE13-BBEAFDDD088F}"/>
              </a:ext>
            </a:extLst>
          </p:cNvPr>
          <p:cNvSpPr txBox="1">
            <a:spLocks/>
          </p:cNvSpPr>
          <p:nvPr/>
        </p:nvSpPr>
        <p:spPr>
          <a:xfrm>
            <a:off x="443023" y="1316006"/>
            <a:ext cx="11044315" cy="136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Для начала делим все данные на </a:t>
            </a:r>
            <a:r>
              <a:rPr lang="fr-FR" sz="2000" dirty="0">
                <a:solidFill>
                  <a:schemeClr val="bg1"/>
                </a:solidFill>
              </a:rPr>
              <a:t>train/test </a:t>
            </a:r>
            <a:r>
              <a:rPr lang="ru-RU" sz="2000" dirty="0">
                <a:solidFill>
                  <a:schemeClr val="bg1"/>
                </a:solidFill>
              </a:rPr>
              <a:t>в соотношении </a:t>
            </a:r>
            <a:r>
              <a:rPr lang="fr-FR" sz="2000" dirty="0">
                <a:solidFill>
                  <a:schemeClr val="bg1"/>
                </a:solidFill>
              </a:rPr>
              <a:t>75% </a:t>
            </a:r>
            <a:r>
              <a:rPr lang="ru-RU" sz="2000" dirty="0">
                <a:solidFill>
                  <a:schemeClr val="bg1"/>
                </a:solidFill>
              </a:rPr>
              <a:t>на 25</a:t>
            </a:r>
            <a:r>
              <a:rPr lang="fr-FR" sz="2000" dirty="0">
                <a:solidFill>
                  <a:schemeClr val="bg1"/>
                </a:solidFill>
              </a:rPr>
              <a:t>%. </a:t>
            </a:r>
            <a:r>
              <a:rPr lang="ru-RU" sz="2000" dirty="0">
                <a:solidFill>
                  <a:schemeClr val="bg1"/>
                </a:solidFill>
              </a:rPr>
              <a:t>Для обучения и последующей проверки на неизвестных данных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Чтобы понять точность модели</a:t>
            </a:r>
            <a:r>
              <a:rPr lang="fr-FR" sz="2000" dirty="0">
                <a:solidFill>
                  <a:schemeClr val="bg1"/>
                </a:solidFill>
              </a:rPr>
              <a:t>,</a:t>
            </a:r>
            <a:r>
              <a:rPr lang="ru-RU" sz="2000" dirty="0">
                <a:solidFill>
                  <a:schemeClr val="bg1"/>
                </a:solidFill>
              </a:rPr>
              <a:t> будем использовать </a:t>
            </a:r>
            <a:r>
              <a:rPr lang="fr-FR" sz="2000" dirty="0">
                <a:solidFill>
                  <a:schemeClr val="bg1"/>
                </a:solidFill>
              </a:rPr>
              <a:t>confusion matrix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GB" sz="2000" dirty="0">
                <a:solidFill>
                  <a:schemeClr val="bg1"/>
                </a:solidFill>
              </a:rPr>
              <a:t>Area Under ROC Curve </a:t>
            </a:r>
            <a:r>
              <a:rPr lang="ru-RU" sz="2000" dirty="0">
                <a:solidFill>
                  <a:schemeClr val="bg1"/>
                </a:solidFill>
              </a:rPr>
              <a:t>показатели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88034-833E-6D42-A58A-9D8798C11778}"/>
              </a:ext>
            </a:extLst>
          </p:cNvPr>
          <p:cNvSpPr txBox="1"/>
          <p:nvPr/>
        </p:nvSpPr>
        <p:spPr>
          <a:xfrm>
            <a:off x="443023" y="5806817"/>
            <a:ext cx="657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Поможет понять сколько оттока мы предугадали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 а сколько не смогли предугадать</a:t>
            </a:r>
            <a:r>
              <a:rPr lang="fr-FR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Так как задача модели заключается именно в том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чтобы определить абонентов, которые уйдут в отток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en-K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8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Построение модели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BAA30A-DADF-DB44-9F04-0D0AC5E1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99" y="1423304"/>
            <a:ext cx="11044315" cy="520899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Алгоритмы </a:t>
            </a:r>
            <a:r>
              <a:rPr lang="fr-FR" sz="2400" dirty="0">
                <a:solidFill>
                  <a:schemeClr val="bg1"/>
                </a:solidFill>
              </a:rPr>
              <a:t>Random Forest </a:t>
            </a:r>
            <a:r>
              <a:rPr lang="ru-RU" sz="2400" dirty="0">
                <a:solidFill>
                  <a:schemeClr val="bg1"/>
                </a:solidFill>
              </a:rPr>
              <a:t>и </a:t>
            </a:r>
            <a:r>
              <a:rPr lang="fr-FR" sz="2400" dirty="0">
                <a:solidFill>
                  <a:schemeClr val="bg1"/>
                </a:solidFill>
              </a:rPr>
              <a:t>XGBoost </a:t>
            </a:r>
            <a:r>
              <a:rPr lang="ru-RU" sz="2400" dirty="0">
                <a:solidFill>
                  <a:schemeClr val="bg1"/>
                </a:solidFill>
              </a:rPr>
              <a:t>были построены с использованием коэффициентов влияния двух переменных в целевой колонне</a:t>
            </a:r>
            <a:r>
              <a:rPr lang="fr-FR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Данные показатели были в соотношении </a:t>
            </a:r>
            <a:r>
              <a:rPr lang="fr-FR" sz="2400" dirty="0">
                <a:solidFill>
                  <a:schemeClr val="bg1"/>
                </a:solidFill>
              </a:rPr>
              <a:t>5:95, </a:t>
            </a:r>
            <a:r>
              <a:rPr lang="ru-RU" sz="2400" dirty="0">
                <a:solidFill>
                  <a:schemeClr val="bg1"/>
                </a:solidFill>
              </a:rPr>
              <a:t>как и соотношение количества данных значений в дисбалансе </a:t>
            </a:r>
            <a:r>
              <a:rPr lang="fr-FR" sz="2400" dirty="0">
                <a:solidFill>
                  <a:schemeClr val="bg1"/>
                </a:solidFill>
              </a:rPr>
              <a:t>(5%, 95%). </a:t>
            </a:r>
            <a:endParaRPr lang="ru-RU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Также были использованы </a:t>
            </a:r>
            <a:r>
              <a:rPr lang="fr-FR" sz="2400" dirty="0">
                <a:solidFill>
                  <a:schemeClr val="bg1"/>
                </a:solidFill>
              </a:rPr>
              <a:t>hyperparater tuning</a:t>
            </a:r>
            <a:r>
              <a:rPr lang="ru-RU" sz="2400" dirty="0">
                <a:solidFill>
                  <a:schemeClr val="bg1"/>
                </a:solidFill>
              </a:rPr>
              <a:t> и </a:t>
            </a:r>
            <a:r>
              <a:rPr lang="fr-FR" sz="2400" dirty="0" err="1">
                <a:solidFill>
                  <a:schemeClr val="bg1"/>
                </a:solidFill>
              </a:rPr>
              <a:t>RandomizedSearchCV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для определения лучших параметров для данных моделей</a:t>
            </a:r>
            <a:r>
              <a:rPr lang="fr-FR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Параметром оценки являлся </a:t>
            </a:r>
            <a:r>
              <a:rPr lang="en-GB" sz="2400" dirty="0">
                <a:solidFill>
                  <a:schemeClr val="bg1"/>
                </a:solidFill>
              </a:rPr>
              <a:t>roc_auc_score</a:t>
            </a:r>
            <a:r>
              <a:rPr lang="fr-FR" sz="2400" dirty="0">
                <a:solidFill>
                  <a:schemeClr val="bg1"/>
                </a:solidFill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6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Результаты</a:t>
            </a:r>
            <a:endParaRPr kumimoji="0" lang="en-KZ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B71FF9-71C4-2A4C-9F58-C5B8D982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82" y="2517132"/>
            <a:ext cx="2894234" cy="2839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07D37A-A0D9-8D42-90F6-10E84BA3C029}"/>
              </a:ext>
            </a:extLst>
          </p:cNvPr>
          <p:cNvSpPr txBox="1"/>
          <p:nvPr/>
        </p:nvSpPr>
        <p:spPr>
          <a:xfrm>
            <a:off x="1675125" y="1879620"/>
            <a:ext cx="217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roc_auc_score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en-K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B11FE-DA4B-6449-BEFA-9BA68A49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84" y="2517132"/>
            <a:ext cx="2894234" cy="2839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5EC39B-8B45-FC4B-BAE9-40C7643D130B}"/>
              </a:ext>
            </a:extLst>
          </p:cNvPr>
          <p:cNvSpPr txBox="1"/>
          <p:nvPr/>
        </p:nvSpPr>
        <p:spPr>
          <a:xfrm>
            <a:off x="7363427" y="1879620"/>
            <a:ext cx="217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roc_auc_score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en-K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C58E9-A1C7-8A4D-9D67-DEB707B06C8C}"/>
              </a:ext>
            </a:extLst>
          </p:cNvPr>
          <p:cNvSpPr txBox="1"/>
          <p:nvPr/>
        </p:nvSpPr>
        <p:spPr>
          <a:xfrm>
            <a:off x="1731679" y="1283865"/>
            <a:ext cx="21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533C6-4EC8-9C41-896A-59F03D103836}"/>
              </a:ext>
            </a:extLst>
          </p:cNvPr>
          <p:cNvSpPr txBox="1"/>
          <p:nvPr/>
        </p:nvSpPr>
        <p:spPr>
          <a:xfrm>
            <a:off x="7814512" y="1283865"/>
            <a:ext cx="1269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460FC-251D-6E4D-8B09-953B054E1AB5}"/>
              </a:ext>
            </a:extLst>
          </p:cNvPr>
          <p:cNvSpPr txBox="1"/>
          <p:nvPr/>
        </p:nvSpPr>
        <p:spPr>
          <a:xfrm>
            <a:off x="836565" y="5528195"/>
            <a:ext cx="4212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Z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KZ" sz="1800" b="1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927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оттока правильно предсказано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K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834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 оттока правильно предсказано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1 409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оттока не предсказано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27 333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оттока неправильно предсказано</a:t>
            </a:r>
            <a:endParaRPr kumimoji="0" lang="en-K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98622-8C92-4F4E-87EC-D1A351E36F4A}"/>
              </a:ext>
            </a:extLst>
          </p:cNvPr>
          <p:cNvSpPr txBox="1"/>
          <p:nvPr/>
        </p:nvSpPr>
        <p:spPr>
          <a:xfrm>
            <a:off x="6580474" y="5528194"/>
            <a:ext cx="4212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Z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KZ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  <a:r>
              <a:rPr kumimoji="0" lang="en-KZ" sz="1800" b="1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оттока правильно предсказано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9 289</a:t>
            </a:r>
            <a:r>
              <a:rPr kumimoji="0" lang="en-K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 оттока правильно предсказано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1 403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оттока не предсказано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878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оттока неправильно предсказано</a:t>
            </a:r>
            <a:endParaRPr kumimoji="0" lang="en-K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80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</a:t>
            </a:r>
            <a:endParaRPr kumimoji="0" lang="en-KZ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BAA30A-DADF-DB44-9F04-0D0AC5E1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99" y="1423304"/>
            <a:ext cx="11044315" cy="5208990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Так как главная задача состоит в том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чтобы построить модель для прогноза оттока клиентов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основной акцент необходимо ставить</a:t>
            </a:r>
            <a:r>
              <a:rPr lang="fr-FR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в первую очередь</a:t>
            </a:r>
            <a:r>
              <a:rPr lang="fr-FR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на правильном предсказании оттока и на не предсказанном оттоке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  <a:r>
              <a:rPr lang="ru-RU" sz="2400" dirty="0">
                <a:solidFill>
                  <a:schemeClr val="bg1"/>
                </a:solidFill>
              </a:rPr>
              <a:t> Во вторую очередь</a:t>
            </a:r>
            <a:r>
              <a:rPr lang="fr-FR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на общей точности</a:t>
            </a:r>
            <a:r>
              <a:rPr lang="fr-FR" sz="2400" dirty="0">
                <a:solidFill>
                  <a:schemeClr val="bg1"/>
                </a:solidFill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XGBoost </a:t>
            </a:r>
            <a:r>
              <a:rPr lang="ru-RU" sz="2400" dirty="0">
                <a:solidFill>
                  <a:schemeClr val="bg1"/>
                </a:solidFill>
              </a:rPr>
              <a:t>модель показывает высокий уровень предсказаний оттока и не оттока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 и в тоже время невысокие значения ошибок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Отток предсказан на </a:t>
            </a:r>
            <a:r>
              <a:rPr lang="fr-FR" sz="2400" dirty="0">
                <a:solidFill>
                  <a:schemeClr val="bg1"/>
                </a:solidFill>
              </a:rPr>
              <a:t>78% (4 9</a:t>
            </a:r>
            <a:r>
              <a:rPr lang="ru-RU" sz="2400" dirty="0">
                <a:solidFill>
                  <a:schemeClr val="bg1"/>
                </a:solidFill>
              </a:rPr>
              <a:t>33 из 6 336</a:t>
            </a:r>
            <a:r>
              <a:rPr lang="fr-FR" sz="2400" dirty="0">
                <a:solidFill>
                  <a:schemeClr val="bg1"/>
                </a:solidFill>
              </a:rPr>
              <a:t>), </a:t>
            </a:r>
            <a:r>
              <a:rPr lang="ru-RU" sz="2400" dirty="0">
                <a:solidFill>
                  <a:schemeClr val="bg1"/>
                </a:solidFill>
              </a:rPr>
              <a:t> в то время как 22 878 не оттока были не правильно классифицированы</a:t>
            </a:r>
            <a:r>
              <a:rPr lang="fr-FR" sz="2400" dirty="0">
                <a:solidFill>
                  <a:schemeClr val="bg1"/>
                </a:solidFill>
              </a:rPr>
              <a:t>. </a:t>
            </a:r>
          </a:p>
          <a:p>
            <a:r>
              <a:rPr lang="ru-RU" sz="2400" dirty="0">
                <a:solidFill>
                  <a:schemeClr val="bg1"/>
                </a:solidFill>
              </a:rPr>
              <a:t>Эти </a:t>
            </a:r>
            <a:r>
              <a:rPr lang="fr-FR" sz="2400" dirty="0">
                <a:solidFill>
                  <a:schemeClr val="bg1"/>
                </a:solidFill>
              </a:rPr>
              <a:t>22 878</a:t>
            </a:r>
            <a:r>
              <a:rPr lang="ru-RU" sz="2400" dirty="0">
                <a:solidFill>
                  <a:schemeClr val="bg1"/>
                </a:solidFill>
              </a:rPr>
              <a:t> клиентов не пострадают от этой ошибки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и компания не рискует их потерять</a:t>
            </a:r>
            <a:r>
              <a:rPr lang="fr-FR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Но для компании существует риск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потратить больше средств </a:t>
            </a:r>
            <a:r>
              <a:rPr lang="fr-FR" sz="2400" dirty="0">
                <a:solidFill>
                  <a:schemeClr val="bg1"/>
                </a:solidFill>
              </a:rPr>
              <a:t>(</a:t>
            </a:r>
            <a:r>
              <a:rPr lang="ru-RU" sz="2400" dirty="0">
                <a:solidFill>
                  <a:schemeClr val="bg1"/>
                </a:solidFill>
              </a:rPr>
              <a:t>в 4</a:t>
            </a:r>
            <a:r>
              <a:rPr lang="fr-FR" sz="2400" dirty="0">
                <a:solidFill>
                  <a:schemeClr val="bg1"/>
                </a:solidFill>
              </a:rPr>
              <a:t>,6 </a:t>
            </a:r>
            <a:r>
              <a:rPr lang="ru-RU" sz="2400" dirty="0">
                <a:solidFill>
                  <a:schemeClr val="bg1"/>
                </a:solidFill>
              </a:rPr>
              <a:t>раз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направленных на сохранения лояльности клиентов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чем требуется на самом деле</a:t>
            </a:r>
            <a:r>
              <a:rPr lang="fr-FR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379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238C-B359-9741-A2F0-03E1D3A8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23" y="442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en-KZ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484B-6403-B943-A6AC-23004F79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00" y="1423305"/>
            <a:ext cx="10515600" cy="4351338"/>
          </a:xfrm>
        </p:spPr>
        <p:txBody>
          <a:bodyPr/>
          <a:lstStyle/>
          <a:p>
            <a:pPr fontAlgn="base"/>
            <a:r>
              <a:rPr lang="ru-RU" sz="2400" dirty="0">
                <a:solidFill>
                  <a:schemeClr val="bg1"/>
                </a:solidFill>
              </a:rPr>
              <a:t>Мы постоянно работаем над улучшением качества своих продуктов и услуг для роста абонентской базы и минимизации оттока. В своей работе мы используем персональный подход к абонентам.</a:t>
            </a:r>
          </a:p>
          <a:p>
            <a:pPr fontAlgn="base"/>
            <a:endParaRPr lang="en-KZ" sz="2400" dirty="0">
              <a:solidFill>
                <a:schemeClr val="bg1"/>
              </a:solidFill>
            </a:endParaRPr>
          </a:p>
          <a:p>
            <a:pPr fontAlgn="base"/>
            <a:r>
              <a:rPr lang="ru-RU" sz="2400" dirty="0">
                <a:solidFill>
                  <a:schemeClr val="bg1"/>
                </a:solidFill>
              </a:rPr>
              <a:t>Для снижения оттока компания использует разные каналы коммуникации с клиентами. Каждое предложение должно быть адресовано определенной целевой группе. В этом задании вам предстоит по имеющимся данным попытаться определить абонентов, которые уйдут в отток.</a:t>
            </a:r>
            <a:endParaRPr lang="en-KZ" sz="2400" dirty="0">
              <a:solidFill>
                <a:schemeClr val="bg1"/>
              </a:solidFill>
            </a:endParaRPr>
          </a:p>
          <a:p>
            <a:endParaRPr lang="en-KZ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C3393-DA12-9348-A95F-4F93F278BBB1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106EDE-4E6E-F14B-9891-8E0563EEFC97}"/>
              </a:ext>
            </a:extLst>
          </p:cNvPr>
          <p:cNvSpPr txBox="1"/>
          <p:nvPr/>
        </p:nvSpPr>
        <p:spPr>
          <a:xfrm>
            <a:off x="2403602" y="5335422"/>
            <a:ext cx="640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Определить абонентов, которые уйдут в отток</a:t>
            </a:r>
            <a:endParaRPr lang="en-KZ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5B9B1-F34F-374B-BB1C-7088FCD880B9}"/>
              </a:ext>
            </a:extLst>
          </p:cNvPr>
          <p:cNvSpPr/>
          <p:nvPr/>
        </p:nvSpPr>
        <p:spPr>
          <a:xfrm>
            <a:off x="2346047" y="5131095"/>
            <a:ext cx="6461937" cy="903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68274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Набор данных</a:t>
            </a:r>
            <a:endParaRPr kumimoji="0" lang="en-KZ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13F00B-1523-EC4D-A168-A27AE9B0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69" y="1456012"/>
            <a:ext cx="3423831" cy="51098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049C7B-A1C3-0F40-9DAD-91D516C76989}"/>
              </a:ext>
            </a:extLst>
          </p:cNvPr>
          <p:cNvSpPr txBox="1">
            <a:spLocks/>
          </p:cNvSpPr>
          <p:nvPr/>
        </p:nvSpPr>
        <p:spPr>
          <a:xfrm>
            <a:off x="287300" y="1456011"/>
            <a:ext cx="7676486" cy="3172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колонн, 3 категориальных признака (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C1, C2, C3), 23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числовых признака (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N1, …, N23)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целевая переменная —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KZ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514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009 строк.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KZ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 </a:t>
            </a:r>
            <a:r>
              <a:rPr lang="ru-RU" sz="2400" dirty="0">
                <a:solidFill>
                  <a:prstClr val="white"/>
                </a:solidFill>
                <a:latin typeface="Calibri" panose="020F0502020204030204"/>
              </a:rPr>
              <a:t>данные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имеют числовые значения.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Отсутствующих значений нет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KZ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67202-6966-FD40-A0D2-7977CCE4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0" y="4860822"/>
            <a:ext cx="7676486" cy="13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Дисбаланс в наборе целевой переменной</a:t>
            </a:r>
            <a:endParaRPr kumimoji="0" lang="en-KZ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03F87-24EB-D245-A13D-FD3251EF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05" y="1465539"/>
            <a:ext cx="5270500" cy="3594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16AECC-E3B7-3244-8987-2AA32594261A}"/>
              </a:ext>
            </a:extLst>
          </p:cNvPr>
          <p:cNvSpPr/>
          <p:nvPr/>
        </p:nvSpPr>
        <p:spPr>
          <a:xfrm>
            <a:off x="6565161" y="1281092"/>
            <a:ext cx="273197" cy="3778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K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13399-5D0D-E440-8577-8BDADE549D3C}"/>
              </a:ext>
            </a:extLst>
          </p:cNvPr>
          <p:cNvSpPr/>
          <p:nvPr/>
        </p:nvSpPr>
        <p:spPr>
          <a:xfrm rot="16200000">
            <a:off x="9057686" y="2293918"/>
            <a:ext cx="273197" cy="5258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K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A88A6-4787-BD4A-9A71-5767C409262D}"/>
              </a:ext>
            </a:extLst>
          </p:cNvPr>
          <p:cNvSpPr/>
          <p:nvPr/>
        </p:nvSpPr>
        <p:spPr>
          <a:xfrm>
            <a:off x="11729335" y="1465539"/>
            <a:ext cx="273197" cy="3594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K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BF4334-752B-7A44-8DCF-B80489F3EED1}"/>
              </a:ext>
            </a:extLst>
          </p:cNvPr>
          <p:cNvSpPr/>
          <p:nvPr/>
        </p:nvSpPr>
        <p:spPr>
          <a:xfrm rot="16200000">
            <a:off x="9141121" y="-1307124"/>
            <a:ext cx="273197" cy="5449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K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ADB8B-E26A-1E49-A40B-BD470B749C78}"/>
              </a:ext>
            </a:extLst>
          </p:cNvPr>
          <p:cNvSpPr txBox="1"/>
          <p:nvPr/>
        </p:nvSpPr>
        <p:spPr>
          <a:xfrm>
            <a:off x="10193157" y="4721085"/>
            <a:ext cx="7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Отток</a:t>
            </a:r>
            <a:endParaRPr kumimoji="0" lang="en-KZ" sz="1600" b="1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90E12-A86A-9A4A-963D-9FCDF737ED8F}"/>
              </a:ext>
            </a:extLst>
          </p:cNvPr>
          <p:cNvSpPr txBox="1"/>
          <p:nvPr/>
        </p:nvSpPr>
        <p:spPr>
          <a:xfrm>
            <a:off x="7979147" y="4721085"/>
            <a:ext cx="1008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 отток</a:t>
            </a:r>
            <a:endParaRPr kumimoji="0" lang="en-KZ" sz="1600" b="1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8533870-479B-A749-929A-3E76828B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00" y="1423307"/>
            <a:ext cx="6098736" cy="192268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sz="2600" dirty="0">
                <a:solidFill>
                  <a:schemeClr val="bg1"/>
                </a:solidFill>
              </a:rPr>
              <a:t>Общая доля </a:t>
            </a:r>
            <a:endParaRPr lang="fr-FR" sz="2600" dirty="0">
              <a:solidFill>
                <a:schemeClr val="bg1"/>
              </a:solidFill>
            </a:endParaRPr>
          </a:p>
          <a:p>
            <a:pPr lvl="1" fontAlgn="base"/>
            <a:r>
              <a:rPr lang="ru-RU" dirty="0">
                <a:solidFill>
                  <a:schemeClr val="bg1"/>
                </a:solidFill>
              </a:rPr>
              <a:t>нет оттока </a:t>
            </a:r>
            <a:r>
              <a:rPr lang="fr-FR" dirty="0">
                <a:solidFill>
                  <a:schemeClr val="bg1"/>
                </a:solidFill>
              </a:rPr>
              <a:t>(0) –</a:t>
            </a:r>
            <a:r>
              <a:rPr lang="ru-RU" dirty="0">
                <a:solidFill>
                  <a:schemeClr val="bg1"/>
                </a:solidFill>
              </a:rPr>
              <a:t> 95</a:t>
            </a:r>
            <a:r>
              <a:rPr lang="fr-FR" dirty="0">
                <a:solidFill>
                  <a:schemeClr val="bg1"/>
                </a:solidFill>
              </a:rPr>
              <a:t>,1</a:t>
            </a:r>
            <a:r>
              <a:rPr lang="ru-RU" dirty="0">
                <a:solidFill>
                  <a:schemeClr val="bg1"/>
                </a:solidFill>
              </a:rPr>
              <a:t>%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488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665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1" fontAlgn="base"/>
            <a:r>
              <a:rPr lang="ru-RU" dirty="0">
                <a:solidFill>
                  <a:schemeClr val="bg1"/>
                </a:solidFill>
              </a:rPr>
              <a:t>отток </a:t>
            </a:r>
            <a:r>
              <a:rPr lang="fr-FR" dirty="0">
                <a:solidFill>
                  <a:schemeClr val="bg1"/>
                </a:solidFill>
              </a:rPr>
              <a:t>(1)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4</a:t>
            </a:r>
            <a:r>
              <a:rPr lang="fr-FR" dirty="0">
                <a:solidFill>
                  <a:schemeClr val="bg1"/>
                </a:solidFill>
              </a:rPr>
              <a:t>,9% (25 344)</a:t>
            </a:r>
          </a:p>
          <a:p>
            <a:pPr fontAlgn="base"/>
            <a:r>
              <a:rPr lang="ru-RU" sz="2600" dirty="0">
                <a:solidFill>
                  <a:schemeClr val="bg1"/>
                </a:solidFill>
              </a:rPr>
              <a:t>Так как это целевая переменная</a:t>
            </a:r>
            <a:r>
              <a:rPr lang="fr-FR" sz="2600" dirty="0">
                <a:solidFill>
                  <a:schemeClr val="bg1"/>
                </a:solidFill>
              </a:rPr>
              <a:t>,</a:t>
            </a:r>
            <a:r>
              <a:rPr lang="ru-RU" sz="2600" dirty="0">
                <a:solidFill>
                  <a:schemeClr val="bg1"/>
                </a:solidFill>
              </a:rPr>
              <a:t> мы</a:t>
            </a:r>
            <a:r>
              <a:rPr lang="fr-FR" sz="2600" dirty="0">
                <a:solidFill>
                  <a:schemeClr val="bg1"/>
                </a:solidFill>
              </a:rPr>
              <a:t> </a:t>
            </a:r>
            <a:r>
              <a:rPr lang="ru-RU" sz="2600" dirty="0">
                <a:solidFill>
                  <a:schemeClr val="bg1"/>
                </a:solidFill>
              </a:rPr>
              <a:t>имеем </a:t>
            </a:r>
            <a:r>
              <a:rPr lang="ru-RU" sz="2600" u="sng" dirty="0">
                <a:solidFill>
                  <a:schemeClr val="bg1"/>
                </a:solidFill>
              </a:rPr>
              <a:t>дисбаланс набора данных</a:t>
            </a:r>
          </a:p>
          <a:p>
            <a:pPr marL="0" indent="0" fontAlgn="base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D4FACE-9F2B-FE43-9751-546A017429E3}"/>
              </a:ext>
            </a:extLst>
          </p:cNvPr>
          <p:cNvSpPr txBox="1">
            <a:spLocks/>
          </p:cNvSpPr>
          <p:nvPr/>
        </p:nvSpPr>
        <p:spPr>
          <a:xfrm>
            <a:off x="368593" y="3961698"/>
            <a:ext cx="6098736" cy="192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Сложность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Можно получить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точности модели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 таком прогнозе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что все клиенты из категории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 отток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60615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2" y="44283"/>
            <a:ext cx="10872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Отношение целевой и остальных переменных</a:t>
            </a:r>
            <a:endParaRPr lang="en-KZ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43598E-AEA4-BE45-87B6-96B4A8444DE6}"/>
              </a:ext>
            </a:extLst>
          </p:cNvPr>
          <p:cNvSpPr txBox="1">
            <a:spLocks/>
          </p:cNvSpPr>
          <p:nvPr/>
        </p:nvSpPr>
        <p:spPr>
          <a:xfrm>
            <a:off x="4605298" y="3632864"/>
            <a:ext cx="6812001" cy="160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ED30B3-26D8-2141-95ED-10B745AB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3" y="1518000"/>
            <a:ext cx="11063177" cy="45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6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43598E-AEA4-BE45-87B6-96B4A8444DE6}"/>
              </a:ext>
            </a:extLst>
          </p:cNvPr>
          <p:cNvSpPr txBox="1">
            <a:spLocks/>
          </p:cNvSpPr>
          <p:nvPr/>
        </p:nvSpPr>
        <p:spPr>
          <a:xfrm>
            <a:off x="4605298" y="3632864"/>
            <a:ext cx="6812001" cy="160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BCFA3-94A0-FF44-9A53-84E4E267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2" y="1518000"/>
            <a:ext cx="11063177" cy="45186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0FF4A38-C0E9-444A-9788-01CCE195EFCC}"/>
              </a:ext>
            </a:extLst>
          </p:cNvPr>
          <p:cNvSpPr txBox="1">
            <a:spLocks/>
          </p:cNvSpPr>
          <p:nvPr/>
        </p:nvSpPr>
        <p:spPr>
          <a:xfrm>
            <a:off x="443022" y="44283"/>
            <a:ext cx="10872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Отношение целевой и остальных переменных</a:t>
            </a:r>
            <a:endParaRPr lang="en-KZ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9032B-E3DD-B54E-B6E1-CBB027023CF2}"/>
              </a:ext>
            </a:extLst>
          </p:cNvPr>
          <p:cNvSpPr txBox="1"/>
          <p:nvPr/>
        </p:nvSpPr>
        <p:spPr>
          <a:xfrm>
            <a:off x="2830117" y="4878335"/>
            <a:ext cx="881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этих </a:t>
            </a:r>
            <a:r>
              <a:rPr lang="fr-FR" dirty="0"/>
              <a:t>23 </a:t>
            </a:r>
            <a:r>
              <a:rPr lang="ru-RU" dirty="0"/>
              <a:t>графиков</a:t>
            </a:r>
            <a:r>
              <a:rPr lang="fr-FR" dirty="0"/>
              <a:t>, </a:t>
            </a:r>
            <a:r>
              <a:rPr lang="ru-RU" dirty="0"/>
              <a:t>можно сказать</a:t>
            </a:r>
            <a:r>
              <a:rPr lang="fr-FR" dirty="0"/>
              <a:t>,</a:t>
            </a:r>
            <a:r>
              <a:rPr lang="ru-RU" dirty="0"/>
              <a:t> что нет определенного образца поведения клиента в данных переменных</a:t>
            </a:r>
            <a:r>
              <a:rPr lang="fr-FR" dirty="0"/>
              <a:t>, </a:t>
            </a:r>
            <a:r>
              <a:rPr lang="ru-RU" dirty="0"/>
              <a:t>которые могли бы четко выделить отток </a:t>
            </a:r>
            <a:r>
              <a:rPr lang="fr-FR" dirty="0"/>
              <a:t>(1)</a:t>
            </a:r>
            <a:r>
              <a:rPr lang="ru-RU" dirty="0"/>
              <a:t> от остальных </a:t>
            </a:r>
            <a:r>
              <a:rPr lang="fr-FR" dirty="0"/>
              <a:t>(</a:t>
            </a:r>
            <a:r>
              <a:rPr lang="ru-RU" dirty="0"/>
              <a:t>0</a:t>
            </a:r>
            <a:r>
              <a:rPr lang="fr-FR" dirty="0"/>
              <a:t>)</a:t>
            </a:r>
            <a:r>
              <a:rPr lang="ru-RU" dirty="0"/>
              <a:t> клиентов</a:t>
            </a:r>
            <a:r>
              <a:rPr lang="fr-FR" dirty="0"/>
              <a:t>.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105548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Категориальные признаки</a:t>
            </a:r>
            <a:endParaRPr kumimoji="0" lang="en-KZ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1CDD770-8F90-ED4B-A9A8-F9258029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1" y="1471447"/>
            <a:ext cx="3281399" cy="1648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39C27F-0F32-4442-8017-51D0D462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1" y="3524347"/>
            <a:ext cx="3281400" cy="164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3A9A5-921D-A54F-92FA-D34B3A638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9" y="5577245"/>
            <a:ext cx="3281399" cy="74234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0F84F4-0348-A94F-95B1-55E0D2C6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619" y="1539703"/>
            <a:ext cx="8228881" cy="498809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С1 </a:t>
            </a:r>
            <a:r>
              <a:rPr lang="fr-FR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категориальная колонна</a:t>
            </a: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fr-FR" dirty="0">
                <a:solidFill>
                  <a:schemeClr val="bg1"/>
                </a:solidFill>
              </a:rPr>
              <a:t>514 009 </a:t>
            </a:r>
            <a:r>
              <a:rPr lang="ru-RU" dirty="0">
                <a:solidFill>
                  <a:schemeClr val="bg1"/>
                </a:solidFill>
              </a:rPr>
              <a:t>значений уникальны </a:t>
            </a:r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то вроде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идентификационного номера</a:t>
            </a:r>
            <a:r>
              <a:rPr lang="fr-FR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Поэтому эти значения не особо полезны для нашей модели</a:t>
            </a: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С2 </a:t>
            </a:r>
            <a:r>
              <a:rPr lang="fr-FR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категориальная колонна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bg1"/>
                </a:solidFill>
              </a:rPr>
              <a:t>64 </a:t>
            </a:r>
            <a:r>
              <a:rPr lang="ru-RU" dirty="0">
                <a:solidFill>
                  <a:schemeClr val="bg1"/>
                </a:solidFill>
              </a:rPr>
              <a:t>различных категорий</a:t>
            </a: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Так как мы не знаем типа категориальной колонны </a:t>
            </a:r>
            <a:r>
              <a:rPr lang="fr-FR" dirty="0">
                <a:solidFill>
                  <a:schemeClr val="bg1"/>
                </a:solidFill>
              </a:rPr>
              <a:t>(ordinal or nominal)</a:t>
            </a:r>
            <a:r>
              <a:rPr lang="ru-RU" dirty="0">
                <a:solidFill>
                  <a:schemeClr val="bg1"/>
                </a:solidFill>
              </a:rPr>
              <a:t> и большого размера матрицы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оставляем колонну без изменений </a:t>
            </a: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Но в будущем можно перевести категории в отдельные 63 колонны с двоичной классификацией для улучшения точности модели</a:t>
            </a: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fr-FR" dirty="0">
                <a:solidFill>
                  <a:schemeClr val="bg1"/>
                </a:solidFill>
              </a:rPr>
              <a:t>3– </a:t>
            </a:r>
            <a:r>
              <a:rPr lang="ru-RU" dirty="0">
                <a:solidFill>
                  <a:schemeClr val="bg1"/>
                </a:solidFill>
              </a:rPr>
              <a:t>категориальная колонна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bg1"/>
                </a:solidFill>
              </a:rPr>
              <a:t>3 </a:t>
            </a:r>
            <a:r>
              <a:rPr lang="ru-RU" dirty="0">
                <a:solidFill>
                  <a:schemeClr val="bg1"/>
                </a:solidFill>
              </a:rPr>
              <a:t>категории - 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то вроде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языка использования</a:t>
            </a:r>
            <a:r>
              <a:rPr lang="fr-FR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Переводим в отдельные 2 колонны с двоичной классификацией</a:t>
            </a: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fr-FR" dirty="0">
                <a:solidFill>
                  <a:schemeClr val="bg1"/>
                </a:solidFill>
              </a:rPr>
              <a:t>_32 = 0 C3_33 =0 =&gt; C_31=1</a:t>
            </a: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fr-FR" dirty="0">
                <a:solidFill>
                  <a:schemeClr val="bg1"/>
                </a:solidFill>
              </a:rPr>
              <a:t>_32 = 1 C3_33 =0 =&gt; C_31=0</a:t>
            </a: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fr-FR" dirty="0">
                <a:solidFill>
                  <a:schemeClr val="bg1"/>
                </a:solidFill>
              </a:rPr>
              <a:t>_32 = 0 C3_33 =1 =&gt; C_31=0</a:t>
            </a: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43598E-AEA4-BE45-87B6-96B4A8444DE6}"/>
              </a:ext>
            </a:extLst>
          </p:cNvPr>
          <p:cNvSpPr txBox="1">
            <a:spLocks/>
          </p:cNvSpPr>
          <p:nvPr/>
        </p:nvSpPr>
        <p:spPr>
          <a:xfrm>
            <a:off x="4605298" y="3632864"/>
            <a:ext cx="6812001" cy="160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CB92B-0240-9F4A-A38D-18929BB70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128" y="4469498"/>
            <a:ext cx="1041400" cy="20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63D9B2-8CD9-AD41-842B-8FC785A51E50}"/>
              </a:ext>
            </a:extLst>
          </p:cNvPr>
          <p:cNvSpPr/>
          <p:nvPr/>
        </p:nvSpPr>
        <p:spPr>
          <a:xfrm>
            <a:off x="4595813" y="0"/>
            <a:ext cx="759618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K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29986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Корреляция</a:t>
            </a:r>
            <a:endParaRPr kumimoji="0" lang="en-KZ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43598E-AEA4-BE45-87B6-96B4A8444DE6}"/>
              </a:ext>
            </a:extLst>
          </p:cNvPr>
          <p:cNvSpPr txBox="1">
            <a:spLocks/>
          </p:cNvSpPr>
          <p:nvPr/>
        </p:nvSpPr>
        <p:spPr>
          <a:xfrm>
            <a:off x="4605298" y="3632864"/>
            <a:ext cx="6812001" cy="160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00B29B-79D0-2447-A3E9-C2F4E37F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44283"/>
            <a:ext cx="7596187" cy="681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73A490-7102-FB4D-A107-E3854994A3F5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4030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D13490-1843-8441-901E-20653EA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00" y="1423306"/>
            <a:ext cx="3814800" cy="4641827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На корреляционной матрице справа можно заметить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что некоторые параметры имеют высокие коэффициенты корреляции</a:t>
            </a:r>
            <a:r>
              <a:rPr lang="fr-FR" dirty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В то же время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наш целевой параметр не имеет даже близко к среднему показателю корреляции с каким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либо другим параметром</a:t>
            </a:r>
            <a:r>
              <a:rPr lang="fr-FR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Что мы могли заметить в графиках ранее</a:t>
            </a:r>
            <a:r>
              <a:rPr lang="fr-FR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Для того чтобы модель не имела схожие параметры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используем порог корреляции в </a:t>
            </a:r>
            <a:r>
              <a:rPr lang="fr-FR" dirty="0">
                <a:solidFill>
                  <a:schemeClr val="bg1"/>
                </a:solidFill>
              </a:rPr>
              <a:t>80%. </a:t>
            </a:r>
          </a:p>
          <a:p>
            <a:pPr marL="0" indent="0" fontAlgn="base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chemeClr val="bg1"/>
                </a:solidFill>
              </a:rPr>
              <a:t>Соответственно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параметры </a:t>
            </a:r>
            <a:r>
              <a:rPr lang="fr-FR" dirty="0">
                <a:solidFill>
                  <a:schemeClr val="bg1"/>
                </a:solidFill>
              </a:rPr>
              <a:t> 'N4', 'N5','N8', 'N9', 'N14', 'N15', 'N18', 'N19’ </a:t>
            </a:r>
            <a:r>
              <a:rPr lang="ru-RU" dirty="0">
                <a:solidFill>
                  <a:schemeClr val="bg1"/>
                </a:solidFill>
              </a:rPr>
              <a:t>не будут включены в модель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7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345474-BBE2-EC4A-B4CD-E98E669D6BCA}"/>
              </a:ext>
            </a:extLst>
          </p:cNvPr>
          <p:cNvSpPr txBox="1">
            <a:spLocks/>
          </p:cNvSpPr>
          <p:nvPr/>
        </p:nvSpPr>
        <p:spPr>
          <a:xfrm>
            <a:off x="443023" y="44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Что делать с дисбалансом в наборе данных </a:t>
            </a:r>
            <a:endParaRPr kumimoji="0" lang="en-KZ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5861A-D97D-804C-BEB3-7141DE7366B3}"/>
              </a:ext>
            </a:extLst>
          </p:cNvPr>
          <p:cNvCxnSpPr>
            <a:cxnSpLocks/>
          </p:cNvCxnSpPr>
          <p:nvPr/>
        </p:nvCxnSpPr>
        <p:spPr>
          <a:xfrm>
            <a:off x="287300" y="1137685"/>
            <a:ext cx="114616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BAA30A-DADF-DB44-9F04-0D0AC5E1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99" y="1423304"/>
            <a:ext cx="11044315" cy="520899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Есть несколько путей работы с дисбалансом в наборе целевой переменной</a:t>
            </a:r>
            <a:r>
              <a:rPr lang="fr-FR" sz="2400" dirty="0">
                <a:solidFill>
                  <a:schemeClr val="bg1"/>
                </a:solidFill>
              </a:rPr>
              <a:t>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Увеличить количество строк с меньшим классом</a:t>
            </a:r>
            <a:r>
              <a:rPr lang="fr-FR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дублируя данные строки</a:t>
            </a:r>
            <a:r>
              <a:rPr lang="fr-FR" sz="2200" dirty="0">
                <a:solidFill>
                  <a:schemeClr val="bg1"/>
                </a:solidFill>
              </a:rPr>
              <a:t>;</a:t>
            </a:r>
            <a:endParaRPr lang="ru-RU" sz="2200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Сократить количество строк с большим классом</a:t>
            </a:r>
            <a:r>
              <a:rPr lang="fr-FR" sz="2200" dirty="0">
                <a:solidFill>
                  <a:schemeClr val="bg1"/>
                </a:solidFill>
              </a:rPr>
              <a:t>;</a:t>
            </a:r>
            <a:endParaRPr lang="ru-RU" sz="2200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Увеличить количество строк с меньшим классом и сократить количество строк с большим классом</a:t>
            </a:r>
            <a:r>
              <a:rPr lang="fr-FR" sz="2200" dirty="0">
                <a:solidFill>
                  <a:schemeClr val="bg1"/>
                </a:solidFill>
              </a:rPr>
              <a:t>;</a:t>
            </a:r>
            <a:endParaRPr lang="ru-RU" sz="2200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Использовать алгоритмы основанные на деревьях </a:t>
            </a:r>
            <a:r>
              <a:rPr lang="fr-FR" sz="2200" dirty="0">
                <a:solidFill>
                  <a:schemeClr val="bg1"/>
                </a:solidFill>
              </a:rPr>
              <a:t>(Random Forest, Xgboost);</a:t>
            </a:r>
            <a:endParaRPr lang="ru-RU" sz="2200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И другие</a:t>
            </a:r>
            <a:r>
              <a:rPr lang="fr-FR" sz="2200" dirty="0">
                <a:solidFill>
                  <a:schemeClr val="bg1"/>
                </a:solidFill>
              </a:rPr>
              <a:t>…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ru-RU" dirty="0">
                <a:solidFill>
                  <a:schemeClr val="bg1"/>
                </a:solidFill>
              </a:rPr>
              <a:t>Не желая терять данные или дублировать их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в нашем случае используем алгоритмы основанные на деревьях</a:t>
            </a:r>
            <a:r>
              <a:rPr lang="fr-FR" dirty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которые считаются очень эффективными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en-KZ" dirty="0">
              <a:solidFill>
                <a:schemeClr val="bg1"/>
              </a:solidFill>
            </a:endParaRPr>
          </a:p>
          <a:p>
            <a:endParaRPr lang="en-K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927</Words>
  <Application>Microsoft Macintosh PowerPoint</Application>
  <PresentationFormat>Widescreen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Постановка задачи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Kulchmanov</dc:creator>
  <cp:lastModifiedBy>Alen Kulchmanov</cp:lastModifiedBy>
  <cp:revision>33</cp:revision>
  <dcterms:created xsi:type="dcterms:W3CDTF">2020-10-18T07:18:38Z</dcterms:created>
  <dcterms:modified xsi:type="dcterms:W3CDTF">2020-10-20T11:50:19Z</dcterms:modified>
</cp:coreProperties>
</file>