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70" r:id="rId9"/>
    <p:sldId id="281" r:id="rId10"/>
    <p:sldId id="267" r:id="rId11"/>
    <p:sldId id="271" r:id="rId12"/>
    <p:sldId id="272" r:id="rId13"/>
    <p:sldId id="273" r:id="rId14"/>
    <p:sldId id="274" r:id="rId15"/>
    <p:sldId id="265" r:id="rId16"/>
    <p:sldId id="266" r:id="rId17"/>
    <p:sldId id="268" r:id="rId18"/>
    <p:sldId id="269" r:id="rId19"/>
    <p:sldId id="275" r:id="rId20"/>
    <p:sldId id="276" r:id="rId21"/>
    <p:sldId id="277" r:id="rId22"/>
    <p:sldId id="278" r:id="rId23"/>
    <p:sldId id="279" r:id="rId24"/>
    <p:sldId id="282" r:id="rId25"/>
    <p:sldId id="286" r:id="rId26"/>
    <p:sldId id="288" r:id="rId27"/>
    <p:sldId id="289" r:id="rId28"/>
    <p:sldId id="290" r:id="rId29"/>
    <p:sldId id="296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988840"/>
            <a:ext cx="7315200" cy="28803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Прогнозирование цены на автомобиль на основе алгоритмов моделей, выполненных на реальны</a:t>
            </a:r>
            <a:r>
              <a:rPr lang="ru-RU" dirty="0"/>
              <a:t>х</a:t>
            </a:r>
            <a:r>
              <a:rPr lang="ru-RU" dirty="0" smtClean="0"/>
              <a:t> данных с сайта </a:t>
            </a:r>
            <a:r>
              <a:rPr lang="en-US" dirty="0" smtClean="0"/>
              <a:t>Auto.ria.com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0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9572" y="260648"/>
            <a:ext cx="789126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*Группы стран и марки автомобилей, входящие в их группу: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7774"/>
            <a:ext cx="24669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8468"/>
            <a:ext cx="22288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10718"/>
            <a:ext cx="22288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2764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8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Ценообразование автомобилей с разбивкой по странам производства 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99"/>
            <a:ext cx="385949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63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Средняя цена автомобиля с разбивкой по странам производства 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412776"/>
            <a:ext cx="870585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04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Средняя цена автомобиля с разбивкой по странам производства </a:t>
            </a:r>
            <a:r>
              <a:rPr lang="ru-RU" sz="2800" dirty="0"/>
              <a:t>и </a:t>
            </a:r>
            <a:r>
              <a:rPr lang="ru-RU" sz="2800" dirty="0" smtClean="0"/>
              <a:t>по году выпуска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0" y="1412776"/>
            <a:ext cx="87249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7827" y="116632"/>
            <a:ext cx="5832648" cy="84079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Анализ цены с помощью </a:t>
            </a:r>
            <a:r>
              <a:rPr lang="en-US" sz="2800" dirty="0" smtClean="0"/>
              <a:t>boxplot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4" y="1266031"/>
            <a:ext cx="8562975" cy="54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60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-99392"/>
            <a:ext cx="7315200" cy="64807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Зависимость цены от мощности двигателя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24191"/>
            <a:ext cx="6192688" cy="60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59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169462"/>
            <a:ext cx="73152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Зависимость цены от мощности автомобиля с разбивкой по </a:t>
            </a:r>
            <a:r>
              <a:rPr lang="ru-RU" sz="2800" dirty="0"/>
              <a:t>странам производства 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272808" cy="578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66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188640"/>
            <a:ext cx="73152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Зависимость цены от мощности автомобиля с разбивкой по </a:t>
            </a:r>
            <a:r>
              <a:rPr lang="ru-RU" sz="2800" dirty="0"/>
              <a:t>странам производства 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0" y="1026750"/>
            <a:ext cx="2736304" cy="28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18362"/>
            <a:ext cx="2808312" cy="283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20" y="1026750"/>
            <a:ext cx="2781249" cy="28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81" y="3974623"/>
            <a:ext cx="2792134" cy="283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74623"/>
            <a:ext cx="2808311" cy="283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17" y="3974476"/>
            <a:ext cx="2725254" cy="283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188640"/>
            <a:ext cx="73152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Зависимость цены от мощности автомобиля с разбивкой по </a:t>
            </a:r>
            <a:r>
              <a:rPr lang="ru-RU" sz="2800" dirty="0"/>
              <a:t>странам производства 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4210"/>
            <a:ext cx="285715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04210"/>
            <a:ext cx="283411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980728"/>
            <a:ext cx="2880320" cy="290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2815721" cy="282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2834111" cy="285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45387"/>
            <a:ext cx="2880320" cy="29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86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551" y="260648"/>
            <a:ext cx="7315200" cy="840793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Анализ мощности двигателя с помощью </a:t>
            </a:r>
            <a:r>
              <a:rPr lang="en-US" sz="2800" dirty="0" smtClean="0"/>
              <a:t>boxplot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4131"/>
            <a:ext cx="8784976" cy="548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6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7675240" cy="938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Для проекта были использованы: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1268760"/>
            <a:ext cx="8136904" cy="5256583"/>
          </a:xfrm>
        </p:spPr>
        <p:txBody>
          <a:bodyPr/>
          <a:lstStyle/>
          <a:p>
            <a:r>
              <a:rPr lang="ru-RU" dirty="0" smtClean="0"/>
              <a:t>Данные про НОВЫЕ автомобили с сайта </a:t>
            </a:r>
            <a:r>
              <a:rPr lang="en-US" dirty="0" smtClean="0"/>
              <a:t>Auto.ria.com</a:t>
            </a:r>
            <a:r>
              <a:rPr lang="ru-RU" dirty="0" smtClean="0"/>
              <a:t> (</a:t>
            </a:r>
            <a:r>
              <a:rPr lang="ru-RU" dirty="0" err="1" smtClean="0"/>
              <a:t>парсинг</a:t>
            </a:r>
            <a:r>
              <a:rPr lang="ru-RU" dirty="0" smtClean="0"/>
              <a:t> 352 стр. с новым</a:t>
            </a:r>
            <a:r>
              <a:rPr lang="ru-RU" dirty="0"/>
              <a:t>и</a:t>
            </a:r>
            <a:r>
              <a:rPr lang="ru-RU" dirty="0" smtClean="0"/>
              <a:t> авто, всего 6393 объекта):</a:t>
            </a:r>
          </a:p>
          <a:p>
            <a:pPr marL="4572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8391"/>
            <a:ext cx="7452320" cy="443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9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18864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Подготовка базы к моделированию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256584"/>
          </a:xfrm>
        </p:spPr>
        <p:txBody>
          <a:bodyPr/>
          <a:lstStyle/>
          <a:p>
            <a:r>
              <a:rPr lang="ru-RU" dirty="0" smtClean="0"/>
              <a:t>Далее было выполнено 2 метода кодировки данных по марке машины (</a:t>
            </a:r>
            <a:r>
              <a:rPr lang="en-US" dirty="0" smtClean="0"/>
              <a:t>brand) </a:t>
            </a:r>
            <a:r>
              <a:rPr lang="ru-RU" dirty="0" smtClean="0"/>
              <a:t>и стране производства (</a:t>
            </a:r>
            <a:r>
              <a:rPr lang="en-US" dirty="0" smtClean="0"/>
              <a:t>country)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1) </a:t>
            </a:r>
            <a:r>
              <a:rPr lang="ru-RU" dirty="0"/>
              <a:t>кодирования </a:t>
            </a:r>
            <a:r>
              <a:rPr lang="ru-RU" dirty="0" smtClean="0"/>
              <a:t>методом</a:t>
            </a:r>
            <a:r>
              <a:rPr lang="ru-RU" dirty="0"/>
              <a:t> </a:t>
            </a:r>
            <a:r>
              <a:rPr lang="pl-PL" b="1" dirty="0"/>
              <a:t>LabelEncoder()</a:t>
            </a:r>
            <a:r>
              <a:rPr lang="pl-PL" dirty="0"/>
              <a:t> </a:t>
            </a:r>
            <a:r>
              <a:rPr lang="ru-RU" dirty="0" smtClean="0"/>
              <a:t>категориальных </a:t>
            </a:r>
            <a:r>
              <a:rPr lang="ru-RU" dirty="0"/>
              <a:t>признаков </a:t>
            </a:r>
            <a:r>
              <a:rPr lang="ru-RU" dirty="0" smtClean="0"/>
              <a:t>путём присвоения </a:t>
            </a:r>
            <a:r>
              <a:rPr lang="ru-RU" dirty="0"/>
              <a:t>каждой категории </a:t>
            </a:r>
            <a:r>
              <a:rPr lang="ru-RU" dirty="0" smtClean="0"/>
              <a:t>уникального номера </a:t>
            </a:r>
            <a:r>
              <a:rPr lang="ru-RU" dirty="0"/>
              <a:t>и </a:t>
            </a:r>
            <a:r>
              <a:rPr lang="ru-RU" dirty="0" smtClean="0"/>
              <a:t>замены </a:t>
            </a:r>
            <a:r>
              <a:rPr lang="ru-RU" dirty="0"/>
              <a:t>значения </a:t>
            </a:r>
            <a:r>
              <a:rPr lang="ru-RU" dirty="0" smtClean="0"/>
              <a:t>признака </a:t>
            </a:r>
            <a:r>
              <a:rPr lang="ru-RU" dirty="0"/>
              <a:t>на </a:t>
            </a:r>
            <a:r>
              <a:rPr lang="ru-RU" dirty="0" smtClean="0"/>
              <a:t>соответствующий номер: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17" y="3501008"/>
            <a:ext cx="60579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41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23737" y="26064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Подготовка базы к моделированию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256584"/>
          </a:xfrm>
        </p:spPr>
        <p:txBody>
          <a:bodyPr/>
          <a:lstStyle/>
          <a:p>
            <a:pPr marL="45720" indent="0">
              <a:buNone/>
            </a:pPr>
            <a:endParaRPr lang="ru-RU" dirty="0" smtClean="0"/>
          </a:p>
          <a:p>
            <a:r>
              <a:rPr lang="ru-RU" dirty="0" smtClean="0"/>
              <a:t>2) метод </a:t>
            </a:r>
            <a:r>
              <a:rPr lang="en-US" dirty="0" err="1" smtClean="0"/>
              <a:t>get_dummies</a:t>
            </a:r>
            <a:r>
              <a:rPr lang="en-US" dirty="0" smtClean="0"/>
              <a:t> </a:t>
            </a:r>
            <a:r>
              <a:rPr lang="ru-RU" dirty="0" smtClean="0"/>
              <a:t>(превращение </a:t>
            </a:r>
            <a:r>
              <a:rPr lang="ru-RU" dirty="0"/>
              <a:t>категориальных признаков </a:t>
            </a:r>
            <a:r>
              <a:rPr lang="ru-RU" dirty="0" smtClean="0"/>
              <a:t>в новые, которые отвечают на вопрос, относится </a:t>
            </a:r>
            <a:r>
              <a:rPr lang="ru-RU" dirty="0"/>
              <a:t>ли </a:t>
            </a:r>
            <a:r>
              <a:rPr lang="ru-RU" dirty="0" smtClean="0"/>
              <a:t>автомобиль к определённой марке и стране или нет. </a:t>
            </a:r>
            <a:r>
              <a:rPr lang="ru-RU" dirty="0"/>
              <a:t>При таком подходе для каждого категориального признака появляется столько новых колонок, сколько есть возможных категорий. Одна из колонок будет заполнена 1, а </a:t>
            </a:r>
            <a:r>
              <a:rPr lang="ru-RU" dirty="0" smtClean="0"/>
              <a:t>остальные</a:t>
            </a:r>
            <a:r>
              <a:rPr lang="ru-RU" dirty="0"/>
              <a:t> </a:t>
            </a:r>
            <a:r>
              <a:rPr lang="ru-RU" dirty="0" smtClean="0"/>
              <a:t>0):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новой таблице с 8 колонок стало 73.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4" y="3933056"/>
            <a:ext cx="8784976" cy="168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90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23737" y="116632"/>
            <a:ext cx="7315200" cy="98072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 1 варианту строим </a:t>
            </a:r>
            <a:r>
              <a:rPr lang="en-US" dirty="0" err="1" smtClean="0"/>
              <a:t>pairplot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459452"/>
            <a:ext cx="8820472" cy="38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5333285"/>
            <a:ext cx="8820472" cy="9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80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23737" y="116632"/>
            <a:ext cx="7315200" cy="98072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 1 варианту строим </a:t>
            </a:r>
            <a:r>
              <a:rPr lang="en-US" dirty="0" err="1" smtClean="0"/>
              <a:t>pairplot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9" y="1412776"/>
            <a:ext cx="900801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3"/>
          <p:cNvSpPr>
            <a:spLocks noGrp="1"/>
          </p:cNvSpPr>
          <p:nvPr>
            <p:ph idx="1"/>
          </p:nvPr>
        </p:nvSpPr>
        <p:spPr>
          <a:xfrm>
            <a:off x="251520" y="5733256"/>
            <a:ext cx="8496944" cy="1008112"/>
          </a:xfrm>
        </p:spPr>
        <p:txBody>
          <a:bodyPr>
            <a:normAutofit/>
          </a:bodyPr>
          <a:lstStyle/>
          <a:p>
            <a:r>
              <a:rPr lang="ru-RU" dirty="0" smtClean="0"/>
              <a:t>Нас интересует только последняя строчка с графиками зависимости цены от остальных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35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Моделирование</a:t>
            </a:r>
            <a:br>
              <a:rPr lang="ru-RU" dirty="0" smtClean="0"/>
            </a:br>
            <a:r>
              <a:rPr lang="ru-RU" sz="2800" dirty="0" smtClean="0"/>
              <a:t>Линейная регрессия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558924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5589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" y="1915374"/>
            <a:ext cx="4384868" cy="225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23644"/>
            <a:ext cx="1876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84" y="1889301"/>
            <a:ext cx="4489020" cy="225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17" y="3861048"/>
            <a:ext cx="1801569" cy="290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4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9" y="-99392"/>
            <a:ext cx="7315200" cy="76470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Линейная регрессия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2494657" y="620688"/>
            <a:ext cx="4176464" cy="558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97" y="1085579"/>
            <a:ext cx="5256584" cy="566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3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"/>
            <a:ext cx="7315200" cy="76470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Линейная регрессия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99299" y="764705"/>
            <a:ext cx="4176464" cy="5472607"/>
          </a:xfrm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600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332656"/>
            <a:ext cx="7315200" cy="620687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Decision</a:t>
            </a:r>
            <a:r>
              <a:rPr lang="en-US" sz="2800" dirty="0" smtClean="0"/>
              <a:t> </a:t>
            </a:r>
            <a:r>
              <a:rPr lang="pl-PL" sz="2800" dirty="0" smtClean="0"/>
              <a:t>Tre</a:t>
            </a:r>
            <a:r>
              <a:rPr lang="en-US" sz="2800" dirty="0" smtClean="0"/>
              <a:t>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558924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5589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16" y="1844824"/>
            <a:ext cx="4376380" cy="20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7" y="1844825"/>
            <a:ext cx="4387445" cy="206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15" y="4063381"/>
            <a:ext cx="4375711" cy="260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2736304" cy="308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7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260648"/>
            <a:ext cx="7315200" cy="620687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Random Forest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558924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5589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5" y="1844824"/>
            <a:ext cx="4369359" cy="206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7" y="4063380"/>
            <a:ext cx="4300977" cy="27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4" y="1844825"/>
            <a:ext cx="4357341" cy="199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4" y="3985198"/>
            <a:ext cx="4340038" cy="275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6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797153"/>
            <a:ext cx="7474024" cy="1512208"/>
          </a:xfrm>
        </p:spPr>
        <p:txBody>
          <a:bodyPr>
            <a:normAutofit/>
          </a:bodyPr>
          <a:lstStyle/>
          <a:p>
            <a:r>
              <a:rPr lang="ru-RU" dirty="0" smtClean="0"/>
              <a:t>Перебрав следующие модели на нашей базе данных, были выбраны 3 модели с наибольшей точностью – это </a:t>
            </a:r>
            <a:r>
              <a:rPr lang="pl-PL" dirty="0" smtClean="0"/>
              <a:t>XGBRegressor</a:t>
            </a:r>
            <a:r>
              <a:rPr lang="en-US" dirty="0" smtClean="0"/>
              <a:t>, </a:t>
            </a:r>
            <a:r>
              <a:rPr lang="pl-PL" dirty="0" smtClean="0"/>
              <a:t>BaggingRegressor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pl-PL" dirty="0" smtClean="0"/>
              <a:t>GradientBoostingRegressor</a:t>
            </a:r>
            <a:r>
              <a:rPr lang="ru-RU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562992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75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15200" cy="792089"/>
          </a:xfrm>
        </p:spPr>
        <p:txBody>
          <a:bodyPr/>
          <a:lstStyle/>
          <a:p>
            <a:pPr algn="ctr"/>
            <a:r>
              <a:rPr lang="ru-RU" dirty="0" smtClean="0"/>
              <a:t>Вводные данные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472607"/>
          </a:xfrm>
        </p:spPr>
        <p:txBody>
          <a:bodyPr>
            <a:normAutofit/>
          </a:bodyPr>
          <a:lstStyle/>
          <a:p>
            <a:r>
              <a:rPr lang="ru-RU" dirty="0" smtClean="0"/>
              <a:t>Для анализа были выбраны только новые автомобили, </a:t>
            </a:r>
            <a:r>
              <a:rPr lang="ru-RU" dirty="0"/>
              <a:t>чтобы </a:t>
            </a:r>
            <a:r>
              <a:rPr lang="ru-RU" dirty="0" smtClean="0"/>
              <a:t>уравнять критерий </a:t>
            </a:r>
            <a:r>
              <a:rPr lang="ru-RU" dirty="0"/>
              <a:t>состояния </a:t>
            </a:r>
            <a:r>
              <a:rPr lang="ru-RU" dirty="0" smtClean="0"/>
              <a:t>автомобилей, </a:t>
            </a:r>
            <a:r>
              <a:rPr lang="ru-RU" dirty="0"/>
              <a:t>который влияет на цену </a:t>
            </a:r>
            <a:r>
              <a:rPr lang="ru-RU" dirty="0" smtClean="0"/>
              <a:t>(например, в </a:t>
            </a:r>
            <a:r>
              <a:rPr lang="ru-RU" dirty="0"/>
              <a:t>б/у </a:t>
            </a:r>
            <a:r>
              <a:rPr lang="ru-RU" dirty="0" smtClean="0"/>
              <a:t>машинах, помимо пробега, на цену влияет </a:t>
            </a:r>
            <a:r>
              <a:rPr lang="ru-RU" dirty="0"/>
              <a:t>ещё и общее состояние </a:t>
            </a:r>
            <a:r>
              <a:rPr lang="ru-RU" dirty="0" smtClean="0"/>
              <a:t>машины, которое </a:t>
            </a:r>
            <a:r>
              <a:rPr lang="ru-RU" dirty="0"/>
              <a:t>не опишешь </a:t>
            </a:r>
            <a:r>
              <a:rPr lang="ru-RU" smtClean="0"/>
              <a:t>в </a:t>
            </a:r>
            <a:r>
              <a:rPr lang="ru-RU" smtClean="0"/>
              <a:t>конкретных параметрах</a:t>
            </a:r>
            <a:endParaRPr lang="ru-RU" dirty="0"/>
          </a:p>
          <a:p>
            <a:pPr marL="45720" indent="0">
              <a:buNone/>
            </a:pPr>
            <a:endParaRPr lang="ru-RU" dirty="0" smtClean="0"/>
          </a:p>
          <a:p>
            <a:r>
              <a:rPr lang="ru-RU" dirty="0" err="1" smtClean="0"/>
              <a:t>Парсинг</a:t>
            </a:r>
            <a:r>
              <a:rPr lang="ru-RU" dirty="0" smtClean="0"/>
              <a:t> был произведён только с </a:t>
            </a:r>
          </a:p>
          <a:p>
            <a:pPr marL="45720" indent="0">
              <a:buNone/>
            </a:pPr>
            <a:r>
              <a:rPr lang="ru-RU" dirty="0" smtClean="0"/>
              <a:t> общих страниц с 20 объявлениями </a:t>
            </a:r>
          </a:p>
          <a:p>
            <a:pPr marL="45720" indent="0">
              <a:buNone/>
            </a:pPr>
            <a:r>
              <a:rPr lang="ru-RU" dirty="0" smtClean="0"/>
              <a:t> на каждой, поскольку сайт блокировал </a:t>
            </a:r>
          </a:p>
          <a:p>
            <a:pPr marL="4572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парсинг</a:t>
            </a:r>
            <a:r>
              <a:rPr lang="ru-RU" dirty="0" smtClean="0"/>
              <a:t> с каждого объявления по </a:t>
            </a:r>
          </a:p>
          <a:p>
            <a:pPr marL="45720" indent="0">
              <a:buNone/>
            </a:pPr>
            <a:r>
              <a:rPr lang="ru-RU" dirty="0" smtClean="0"/>
              <a:t> отдельности, при этом выдавая </a:t>
            </a:r>
          </a:p>
          <a:p>
            <a:pPr marL="45720" indent="0">
              <a:buNone/>
            </a:pPr>
            <a:r>
              <a:rPr lang="ru-RU" dirty="0" smtClean="0"/>
              <a:t> следующую ошибку: 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72146"/>
            <a:ext cx="3000656" cy="447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5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260648"/>
            <a:ext cx="7315200" cy="620687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XGB Boost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558924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5589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31004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63380"/>
            <a:ext cx="4238388" cy="2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6" y="1916832"/>
            <a:ext cx="4267668" cy="206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6" y="4112410"/>
            <a:ext cx="4195660" cy="267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260648"/>
            <a:ext cx="7315200" cy="620687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Bagging Regressor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388843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38884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159603"/>
            <a:ext cx="4260726" cy="199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132856"/>
            <a:ext cx="4350196" cy="19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3"/>
          <p:cNvSpPr txBox="1">
            <a:spLocks/>
          </p:cNvSpPr>
          <p:nvPr/>
        </p:nvSpPr>
        <p:spPr>
          <a:xfrm>
            <a:off x="69539" y="5301208"/>
            <a:ext cx="8876737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Точность выше показала модель, выполненная на базе данных из первого варианта.</a:t>
            </a:r>
            <a:endParaRPr lang="ru-RU" dirty="0"/>
          </a:p>
          <a:p>
            <a:pPr marL="4572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66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260648"/>
            <a:ext cx="7315200" cy="62068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Gradient Boosting Regressor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558924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5589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844824"/>
            <a:ext cx="4251201" cy="199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983292"/>
            <a:ext cx="4251201" cy="267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79" y="1832248"/>
            <a:ext cx="4314497" cy="200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79" y="3983291"/>
            <a:ext cx="4314497" cy="272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260648"/>
            <a:ext cx="7315200" cy="620687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Ensemble </a:t>
            </a:r>
            <a:r>
              <a:rPr lang="pl-PL" sz="2800" dirty="0" smtClean="0"/>
              <a:t>Voting</a:t>
            </a:r>
            <a:r>
              <a:rPr lang="en-US" sz="2800" dirty="0" smtClean="0"/>
              <a:t> </a:t>
            </a:r>
            <a:r>
              <a:rPr lang="pl-PL" sz="2800" dirty="0" smtClean="0"/>
              <a:t>Regressor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360040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36004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57439"/>
            <a:ext cx="4404697" cy="193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" y="2348880"/>
            <a:ext cx="4372915" cy="18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3"/>
          <p:cNvSpPr txBox="1">
            <a:spLocks/>
          </p:cNvSpPr>
          <p:nvPr/>
        </p:nvSpPr>
        <p:spPr>
          <a:xfrm>
            <a:off x="69539" y="5301208"/>
            <a:ext cx="8876737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Точность выше показала модель, выполненная на базе данных из второго варианта.</a:t>
            </a:r>
            <a:endParaRPr lang="ru-RU" dirty="0"/>
          </a:p>
          <a:p>
            <a:pPr marL="4572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175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260648"/>
            <a:ext cx="7315200" cy="62068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Сравнение всех моделей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41764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41764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2" y="1838324"/>
            <a:ext cx="4349060" cy="180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38324"/>
            <a:ext cx="4257893" cy="180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323528" y="3789040"/>
            <a:ext cx="403244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Самая высокая точность, конечно же, у ансамбля </a:t>
            </a:r>
            <a:r>
              <a:rPr lang="pl-PL" dirty="0"/>
              <a:t>Voting</a:t>
            </a:r>
            <a:r>
              <a:rPr lang="en-US" dirty="0"/>
              <a:t> </a:t>
            </a:r>
            <a:r>
              <a:rPr lang="pl-PL" dirty="0" smtClean="0"/>
              <a:t>Regressor</a:t>
            </a:r>
            <a:r>
              <a:rPr lang="ru-RU" dirty="0" smtClean="0"/>
              <a:t> – 0,9722. Самая низкая – у Линейной регрессии – всего 0,8355. </a:t>
            </a:r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4730583" y="3809644"/>
            <a:ext cx="4032448" cy="163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Самая </a:t>
            </a:r>
            <a:r>
              <a:rPr lang="ru-RU" dirty="0"/>
              <a:t>высокая </a:t>
            </a:r>
            <a:r>
              <a:rPr lang="ru-RU" dirty="0" smtClean="0"/>
              <a:t>точность также </a:t>
            </a:r>
            <a:r>
              <a:rPr lang="ru-RU" dirty="0"/>
              <a:t>у ансамбля </a:t>
            </a:r>
            <a:r>
              <a:rPr lang="pl-PL" dirty="0"/>
              <a:t>Voting</a:t>
            </a:r>
            <a:r>
              <a:rPr lang="en-US" dirty="0"/>
              <a:t> </a:t>
            </a:r>
            <a:r>
              <a:rPr lang="pl-PL" dirty="0"/>
              <a:t>Regressor</a:t>
            </a:r>
            <a:r>
              <a:rPr lang="ru-RU" dirty="0"/>
              <a:t> – </a:t>
            </a:r>
            <a:r>
              <a:rPr lang="ru-RU" dirty="0" smtClean="0"/>
              <a:t>0,9739. </a:t>
            </a:r>
            <a:r>
              <a:rPr lang="ru-RU" dirty="0"/>
              <a:t>Самая низкая – у Линейной </a:t>
            </a:r>
            <a:r>
              <a:rPr lang="ru-RU" dirty="0" smtClean="0"/>
              <a:t>регрессии – 0,9031.</a:t>
            </a:r>
          </a:p>
          <a:p>
            <a:pPr marL="4572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97171" y="5589240"/>
            <a:ext cx="8876737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целом показатели всех моделей, кроме ансамбля и Линейной </a:t>
            </a:r>
            <a:r>
              <a:rPr lang="ru-RU" dirty="0" smtClean="0"/>
              <a:t>регрессии, </a:t>
            </a:r>
            <a:r>
              <a:rPr lang="ru-RU" dirty="0"/>
              <a:t>в первом варианте дали точность выше</a:t>
            </a:r>
            <a:r>
              <a:rPr lang="ru-RU" dirty="0" smtClean="0"/>
              <a:t>. Но финальный </a:t>
            </a:r>
            <a:r>
              <a:rPr lang="en-US" dirty="0" smtClean="0"/>
              <a:t>score </a:t>
            </a:r>
            <a:r>
              <a:rPr lang="ru-RU" dirty="0" smtClean="0"/>
              <a:t>всё же за вторым вариантом.</a:t>
            </a:r>
            <a:endParaRPr lang="ru-RU" dirty="0"/>
          </a:p>
          <a:p>
            <a:pPr marL="4572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806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720080"/>
          </a:xfrm>
        </p:spPr>
        <p:txBody>
          <a:bodyPr/>
          <a:lstStyle/>
          <a:p>
            <a:pPr algn="ctr"/>
            <a:r>
              <a:rPr lang="ru-RU" dirty="0" smtClean="0"/>
              <a:t>Прогноз 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7690048" cy="5040600"/>
          </a:xfrm>
        </p:spPr>
        <p:txBody>
          <a:bodyPr/>
          <a:lstStyle/>
          <a:p>
            <a:r>
              <a:rPr lang="ru-RU" dirty="0" smtClean="0"/>
              <a:t>На сайте </a:t>
            </a:r>
            <a:r>
              <a:rPr lang="en-US" dirty="0" smtClean="0"/>
              <a:t>Auto.ria.com</a:t>
            </a:r>
            <a:r>
              <a:rPr lang="ru-RU" dirty="0" smtClean="0"/>
              <a:t> был выбран автомобиль </a:t>
            </a:r>
            <a:r>
              <a:rPr lang="ru-RU" dirty="0"/>
              <a:t>с фактической ценой </a:t>
            </a:r>
            <a:r>
              <a:rPr lang="ru-RU" b="1" u="sng" dirty="0"/>
              <a:t>71 211 </a:t>
            </a:r>
            <a:r>
              <a:rPr lang="ru-RU" b="1" u="sng" dirty="0" smtClean="0"/>
              <a:t>$: </a:t>
            </a:r>
            <a:endParaRPr lang="ru-RU" b="1" u="sng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4654"/>
            <a:ext cx="8424936" cy="473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825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08" y="260648"/>
            <a:ext cx="7315200" cy="62068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Сравнение прогноза по всем моделям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0" y="1268760"/>
            <a:ext cx="4536969" cy="41764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ru-RU" dirty="0" smtClean="0"/>
              <a:t>2 вариант (</a:t>
            </a:r>
            <a:r>
              <a:rPr lang="en-US" dirty="0" err="1" smtClean="0"/>
              <a:t>get_dummies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5496" y="1268761"/>
            <a:ext cx="4472412" cy="41764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1 вариант (</a:t>
            </a:r>
            <a:r>
              <a:rPr lang="pl-PL" dirty="0" smtClean="0"/>
              <a:t>LabelEncoder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323528" y="3933056"/>
            <a:ext cx="403244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Самый близкий к реальной цене прогноз у модели </a:t>
            </a:r>
            <a:r>
              <a:rPr lang="pl-PL" dirty="0" smtClean="0"/>
              <a:t>DecisionTreeRegressor</a:t>
            </a:r>
            <a:r>
              <a:rPr lang="ru-RU" dirty="0" smtClean="0"/>
              <a:t> – </a:t>
            </a:r>
          </a:p>
          <a:p>
            <a:pPr marL="45720" indent="0">
              <a:buNone/>
            </a:pPr>
            <a:r>
              <a:rPr lang="ru-RU" dirty="0"/>
              <a:t> </a:t>
            </a:r>
            <a:r>
              <a:rPr lang="ru-RU" dirty="0" smtClean="0"/>
              <a:t>  72 780 дол.</a:t>
            </a:r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4730582" y="3953660"/>
            <a:ext cx="4243325" cy="163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Самый близкий к реальной цене прогноз у модели </a:t>
            </a:r>
            <a:r>
              <a:rPr lang="pl-PL" dirty="0"/>
              <a:t>BaggingRegressor</a:t>
            </a:r>
            <a:r>
              <a:rPr lang="ru-RU" dirty="0" smtClean="0"/>
              <a:t>– 73 722 дол</a:t>
            </a:r>
            <a:r>
              <a:rPr lang="ru-RU" dirty="0"/>
              <a:t>.</a:t>
            </a:r>
          </a:p>
          <a:p>
            <a:pPr marL="4572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97171" y="5589240"/>
            <a:ext cx="8876737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целом </a:t>
            </a:r>
            <a:r>
              <a:rPr lang="ru-RU" dirty="0" smtClean="0"/>
              <a:t>лучше прогноз получился по базе данных из первого варианта. Прогноз оказался ближе к реальной цене на сайте.</a:t>
            </a:r>
            <a:endParaRPr lang="ru-RU" dirty="0"/>
          </a:p>
          <a:p>
            <a:pPr marL="4572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72" y="1772816"/>
            <a:ext cx="3846900" cy="20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0" y="1739047"/>
            <a:ext cx="3456384" cy="20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86409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Кросс-</a:t>
            </a:r>
            <a:r>
              <a:rPr lang="ru-RU" dirty="0" err="1"/>
              <a:t>валидация</a:t>
            </a:r>
            <a:r>
              <a:rPr lang="ru-RU" dirty="0"/>
              <a:t/>
            </a:r>
            <a:br>
              <a:rPr lang="ru-RU" dirty="0"/>
            </a:br>
            <a:r>
              <a:rPr lang="ru-RU" sz="3100" dirty="0"/>
              <a:t>2 вариант (</a:t>
            </a:r>
            <a:r>
              <a:rPr lang="pl-PL" sz="3100" dirty="0"/>
              <a:t>get_dummies</a:t>
            </a:r>
            <a:r>
              <a:rPr lang="pl-PL" sz="3100" dirty="0" smtClean="0"/>
              <a:t>)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136904" cy="4968551"/>
          </a:xfrm>
        </p:spPr>
        <p:txBody>
          <a:bodyPr/>
          <a:lstStyle/>
          <a:p>
            <a:r>
              <a:rPr lang="ru-RU" dirty="0"/>
              <a:t>Оценивание эффективности каждого алгоритма выполняется с помощью кросс-</a:t>
            </a:r>
            <a:r>
              <a:rPr lang="ru-RU" dirty="0" err="1"/>
              <a:t>валидации</a:t>
            </a:r>
            <a:r>
              <a:rPr lang="ru-RU" dirty="0"/>
              <a:t>. Выводимое сообщение содержит следующие сведения: имя модели в виде аббревиатуры, средняя оценка 10-кратной перекрёстной проверки на тренировочных данных (метрика ‘r2’), в скобках представлено среднее квадратичное отклонение (</a:t>
            </a:r>
            <a:r>
              <a:rPr lang="ru-RU" dirty="0" err="1"/>
              <a:t>standard</a:t>
            </a:r>
            <a:r>
              <a:rPr lang="ru-RU" dirty="0"/>
              <a:t> </a:t>
            </a:r>
            <a:r>
              <a:rPr lang="ru-RU" dirty="0" err="1"/>
              <a:t>deviation</a:t>
            </a:r>
            <a:r>
              <a:rPr lang="ru-RU" dirty="0"/>
              <a:t>), а также коэффициент детерминации r2 на тестовых данных.</a:t>
            </a:r>
          </a:p>
          <a:p>
            <a:endParaRPr lang="ru-RU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5856"/>
            <a:ext cx="7067487" cy="168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7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315200" cy="747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Boxplot </a:t>
            </a:r>
            <a:r>
              <a:rPr lang="ru-RU" dirty="0" smtClean="0"/>
              <a:t>размаха каждой модели</a:t>
            </a:r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54" y="836712"/>
            <a:ext cx="5331842" cy="591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5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636912"/>
            <a:ext cx="6120680" cy="1154097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Выбранные параметры для оценки: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2060848"/>
            <a:ext cx="7315200" cy="4608511"/>
          </a:xfrm>
        </p:spPr>
        <p:txBody>
          <a:bodyPr/>
          <a:lstStyle/>
          <a:p>
            <a:r>
              <a:rPr lang="ru-RU" dirty="0" smtClean="0"/>
              <a:t>Ссылка на объявление продажи каждого автомобиля (ключевой параметр для </a:t>
            </a:r>
            <a:r>
              <a:rPr lang="en-US" dirty="0" smtClean="0"/>
              <a:t>data base)</a:t>
            </a:r>
            <a:r>
              <a:rPr lang="ru-RU" dirty="0" smtClean="0"/>
              <a:t> - </a:t>
            </a:r>
            <a:r>
              <a:rPr lang="pl-PL" b="1" dirty="0"/>
              <a:t>link</a:t>
            </a:r>
            <a:endParaRPr lang="en-US" dirty="0" smtClean="0"/>
          </a:p>
          <a:p>
            <a:r>
              <a:rPr lang="ru-RU" dirty="0" smtClean="0"/>
              <a:t>Марка машины - </a:t>
            </a:r>
            <a:r>
              <a:rPr lang="pl-PL" b="1" dirty="0"/>
              <a:t>brand</a:t>
            </a:r>
            <a:endParaRPr lang="ru-RU" dirty="0" smtClean="0"/>
          </a:p>
          <a:p>
            <a:r>
              <a:rPr lang="ru-RU" dirty="0" smtClean="0"/>
              <a:t>Страна производства - </a:t>
            </a:r>
            <a:r>
              <a:rPr lang="pl-PL" b="1" dirty="0"/>
              <a:t>country</a:t>
            </a:r>
            <a:endParaRPr lang="ru-RU" dirty="0" smtClean="0"/>
          </a:p>
          <a:p>
            <a:r>
              <a:rPr lang="ru-RU" dirty="0" smtClean="0"/>
              <a:t>Год выпуска - </a:t>
            </a:r>
            <a:r>
              <a:rPr lang="pl-PL" b="1" dirty="0"/>
              <a:t>year</a:t>
            </a:r>
            <a:endParaRPr lang="ru-RU" dirty="0" smtClean="0"/>
          </a:p>
          <a:p>
            <a:r>
              <a:rPr lang="ru-RU" dirty="0" smtClean="0"/>
              <a:t>Мощность двигателя - </a:t>
            </a:r>
            <a:r>
              <a:rPr lang="pl-PL" b="1" dirty="0"/>
              <a:t>engine_power</a:t>
            </a:r>
            <a:endParaRPr lang="ru-RU" dirty="0" smtClean="0"/>
          </a:p>
          <a:p>
            <a:r>
              <a:rPr lang="ru-RU" dirty="0" smtClean="0"/>
              <a:t>Объём и вид двигателя – </a:t>
            </a:r>
            <a:r>
              <a:rPr lang="pl-PL" b="1" dirty="0" smtClean="0"/>
              <a:t>fuel</a:t>
            </a:r>
            <a:r>
              <a:rPr lang="ru-RU" b="1" dirty="0" smtClean="0"/>
              <a:t> </a:t>
            </a:r>
            <a:r>
              <a:rPr lang="en-US" b="1" dirty="0" smtClean="0"/>
              <a:t>&amp; </a:t>
            </a:r>
            <a:r>
              <a:rPr lang="pl-PL" b="1" dirty="0" smtClean="0"/>
              <a:t>tank_volume</a:t>
            </a:r>
            <a:endParaRPr lang="ru-RU" dirty="0" smtClean="0"/>
          </a:p>
          <a:p>
            <a:r>
              <a:rPr lang="ru-RU" dirty="0" smtClean="0"/>
              <a:t>Тип коробки передач - </a:t>
            </a:r>
            <a:r>
              <a:rPr lang="pl-PL" b="1" dirty="0" smtClean="0"/>
              <a:t>gear_shift_box</a:t>
            </a:r>
            <a:endParaRPr lang="ru-RU" dirty="0" smtClean="0"/>
          </a:p>
          <a:p>
            <a:r>
              <a:rPr lang="ru-RU" dirty="0" smtClean="0"/>
              <a:t>Тип привода</a:t>
            </a:r>
            <a:r>
              <a:rPr lang="en-US" dirty="0" smtClean="0"/>
              <a:t> - </a:t>
            </a:r>
            <a:r>
              <a:rPr lang="pl-PL" b="1" dirty="0"/>
              <a:t>drive_train</a:t>
            </a:r>
            <a:endParaRPr lang="en-US" dirty="0" smtClean="0"/>
          </a:p>
          <a:p>
            <a:r>
              <a:rPr lang="ru-RU" dirty="0" smtClean="0"/>
              <a:t>Цена</a:t>
            </a:r>
            <a:r>
              <a:rPr lang="en-US" dirty="0" smtClean="0"/>
              <a:t> - </a:t>
            </a:r>
            <a:r>
              <a:rPr lang="en-US" b="1" dirty="0" smtClean="0"/>
              <a:t>price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5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60140" y="116632"/>
            <a:ext cx="7315200" cy="864096"/>
          </a:xfrm>
        </p:spPr>
        <p:txBody>
          <a:bodyPr/>
          <a:lstStyle/>
          <a:p>
            <a:pPr algn="ctr"/>
            <a:r>
              <a:rPr lang="en-US" dirty="0" smtClean="0"/>
              <a:t>Data base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55576" y="1124744"/>
            <a:ext cx="7315200" cy="5256583"/>
          </a:xfrm>
        </p:spPr>
        <p:txBody>
          <a:bodyPr/>
          <a:lstStyle/>
          <a:p>
            <a:r>
              <a:rPr lang="ru-RU" dirty="0" smtClean="0"/>
              <a:t>База данных с 6393 строками: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32440" cy="501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59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260649"/>
            <a:ext cx="7315200" cy="792088"/>
          </a:xfrm>
        </p:spPr>
        <p:txBody>
          <a:bodyPr/>
          <a:lstStyle/>
          <a:p>
            <a:pPr algn="ctr"/>
            <a:r>
              <a:rPr lang="ru-RU" dirty="0" smtClean="0"/>
              <a:t>Работа с </a:t>
            </a:r>
            <a:r>
              <a:rPr lang="ru-RU" dirty="0" err="1" smtClean="0"/>
              <a:t>датафреймом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1268760"/>
            <a:ext cx="7762056" cy="5256583"/>
          </a:xfrm>
        </p:spPr>
        <p:txBody>
          <a:bodyPr/>
          <a:lstStyle/>
          <a:p>
            <a:r>
              <a:rPr lang="ru-RU" dirty="0" smtClean="0"/>
              <a:t>Наш </a:t>
            </a:r>
            <a:r>
              <a:rPr lang="ru-RU" dirty="0" err="1" smtClean="0"/>
              <a:t>датафрейм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44824"/>
            <a:ext cx="8712969" cy="170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1" y="3717032"/>
            <a:ext cx="391384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68" y="3871515"/>
            <a:ext cx="4656220" cy="271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5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116632"/>
            <a:ext cx="7315200" cy="936104"/>
          </a:xfrm>
        </p:spPr>
        <p:txBody>
          <a:bodyPr/>
          <a:lstStyle/>
          <a:p>
            <a:pPr algn="ctr"/>
            <a:r>
              <a:rPr lang="ru-RU" dirty="0"/>
              <a:t>Работа с </a:t>
            </a:r>
            <a:r>
              <a:rPr lang="ru-RU" dirty="0" err="1"/>
              <a:t>датафреймом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509831"/>
          </a:xfrm>
        </p:spPr>
        <p:txBody>
          <a:bodyPr>
            <a:normAutofit/>
          </a:bodyPr>
          <a:lstStyle/>
          <a:p>
            <a:r>
              <a:rPr lang="ru-RU" dirty="0" smtClean="0"/>
              <a:t>Корректируем нулевые значения, переводим объектные параметры в числовые </a:t>
            </a:r>
            <a:r>
              <a:rPr lang="en-US" dirty="0" smtClean="0"/>
              <a:t>(fuel</a:t>
            </a:r>
            <a:r>
              <a:rPr lang="en-US" dirty="0"/>
              <a:t>, </a:t>
            </a:r>
            <a:r>
              <a:rPr lang="en-US" dirty="0" err="1" smtClean="0"/>
              <a:t>drive_train</a:t>
            </a:r>
            <a:r>
              <a:rPr lang="en-US" dirty="0"/>
              <a:t>, </a:t>
            </a:r>
            <a:r>
              <a:rPr lang="en-US" dirty="0" err="1" smtClean="0"/>
              <a:t>gear_shift_box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Получаем таблицу с 6342 строк; </a:t>
            </a:r>
          </a:p>
          <a:p>
            <a:pPr marL="45720" indent="0">
              <a:buNone/>
            </a:pPr>
            <a:r>
              <a:rPr lang="ru-RU" dirty="0" smtClean="0"/>
              <a:t>марку автомобиля и страну </a:t>
            </a:r>
          </a:p>
          <a:p>
            <a:pPr marL="45720" indent="0">
              <a:buNone/>
            </a:pPr>
            <a:r>
              <a:rPr lang="ru-RU" dirty="0" smtClean="0"/>
              <a:t>производства пока оставляем в </a:t>
            </a:r>
          </a:p>
          <a:p>
            <a:pPr marL="45720" indent="0">
              <a:buNone/>
            </a:pPr>
            <a:r>
              <a:rPr lang="ru-RU" dirty="0" smtClean="0"/>
              <a:t>типе «объект» для удобства </a:t>
            </a:r>
          </a:p>
          <a:p>
            <a:pPr marL="45720" indent="0">
              <a:buNone/>
            </a:pPr>
            <a:r>
              <a:rPr lang="ru-RU" dirty="0" smtClean="0"/>
              <a:t>графического анализа данных;</a:t>
            </a:r>
          </a:p>
          <a:p>
            <a:pPr marL="45720" indent="0">
              <a:buNone/>
            </a:pPr>
            <a:r>
              <a:rPr lang="ru-RU" dirty="0"/>
              <a:t>ц</a:t>
            </a:r>
            <a:r>
              <a:rPr lang="ru-RU" dirty="0" smtClean="0"/>
              <a:t>ену ставим до 800 000 дол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6" y="2066208"/>
            <a:ext cx="4444314" cy="241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29" y="4346734"/>
            <a:ext cx="4588041" cy="24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70" y="2066208"/>
            <a:ext cx="4953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59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-27384"/>
            <a:ext cx="7315200" cy="13681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Анализ </a:t>
            </a:r>
            <a:r>
              <a:rPr lang="ru-RU" dirty="0" smtClean="0"/>
              <a:t>данных</a:t>
            </a:r>
            <a:br>
              <a:rPr lang="ru-RU" dirty="0" smtClean="0"/>
            </a:br>
            <a:r>
              <a:rPr lang="ru-RU" sz="2800" dirty="0" smtClean="0"/>
              <a:t>Распределение цен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380953" cy="507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9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-27384"/>
            <a:ext cx="7315200" cy="115212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Ценообразование автомобилей с разбивкой по странам производства 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4009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0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628</TotalTime>
  <Words>813</Words>
  <Application>Microsoft Office PowerPoint</Application>
  <PresentationFormat>Экран (4:3)</PresentationFormat>
  <Paragraphs>125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Перспектива</vt:lpstr>
      <vt:lpstr>Прогнозирование цены на автомобиль на основе алгоритмов моделей, выполненных на реальных данных с сайта Auto.ria.com</vt:lpstr>
      <vt:lpstr>Для проекта были использованы: </vt:lpstr>
      <vt:lpstr>Вводные данные</vt:lpstr>
      <vt:lpstr>Выбранные параметры для оценки:</vt:lpstr>
      <vt:lpstr>Data base</vt:lpstr>
      <vt:lpstr>Работа с датафреймом</vt:lpstr>
      <vt:lpstr>Работа с датафреймом</vt:lpstr>
      <vt:lpstr>Анализ данных Распределение цен</vt:lpstr>
      <vt:lpstr>Ценообразование автомобилей с разбивкой по странам производства </vt:lpstr>
      <vt:lpstr>*Группы стран и марки автомобилей, входящие в их группу:</vt:lpstr>
      <vt:lpstr>Ценообразование автомобилей с разбивкой по странам производства </vt:lpstr>
      <vt:lpstr>Средняя цена автомобиля с разбивкой по странам производства </vt:lpstr>
      <vt:lpstr>Средняя цена автомобиля с разбивкой по странам производства и по году выпуска</vt:lpstr>
      <vt:lpstr>Анализ цены с помощью boxplot </vt:lpstr>
      <vt:lpstr>Зависимость цены от мощности двигателя</vt:lpstr>
      <vt:lpstr>Зависимость цены от мощности автомобиля с разбивкой по странам производства </vt:lpstr>
      <vt:lpstr>Зависимость цены от мощности автомобиля с разбивкой по странам производства </vt:lpstr>
      <vt:lpstr>Зависимость цены от мощности автомобиля с разбивкой по странам производства </vt:lpstr>
      <vt:lpstr>Анализ мощности двигателя с помощью boxplot </vt:lpstr>
      <vt:lpstr>Подготовка базы к моделированию</vt:lpstr>
      <vt:lpstr>Подготовка базы к моделированию</vt:lpstr>
      <vt:lpstr>По 1 варианту строим pairplot </vt:lpstr>
      <vt:lpstr>По 1 варианту строим pairplot </vt:lpstr>
      <vt:lpstr>Моделирование Линейная регрессия</vt:lpstr>
      <vt:lpstr>Линейная регрессия</vt:lpstr>
      <vt:lpstr>Линейная регрессия</vt:lpstr>
      <vt:lpstr>Decision Tree</vt:lpstr>
      <vt:lpstr>Random Forest</vt:lpstr>
      <vt:lpstr>Презентация PowerPoint</vt:lpstr>
      <vt:lpstr>XGB Boost</vt:lpstr>
      <vt:lpstr>Bagging Regressor</vt:lpstr>
      <vt:lpstr>Gradient Boosting Regressor</vt:lpstr>
      <vt:lpstr>Ensemble Voting Regressor</vt:lpstr>
      <vt:lpstr>Сравнение всех моделей</vt:lpstr>
      <vt:lpstr>Прогноз цены</vt:lpstr>
      <vt:lpstr>Сравнение прогноза по всем моделям</vt:lpstr>
      <vt:lpstr>Кросс-валидация 2 вариант (get_dummies)</vt:lpstr>
      <vt:lpstr>Boxplot размаха каждой модели</vt:lpstr>
      <vt:lpstr>Спасибо за внимание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цены на автомобиль на основе алгоритмов моделей, выполненных на реальных данных с сайта Auto.ria.com</dc:title>
  <dc:creator>Alyona</dc:creator>
  <cp:lastModifiedBy>Alyona</cp:lastModifiedBy>
  <cp:revision>32</cp:revision>
  <dcterms:created xsi:type="dcterms:W3CDTF">2021-06-28T10:44:53Z</dcterms:created>
  <dcterms:modified xsi:type="dcterms:W3CDTF">2021-06-29T17:01:50Z</dcterms:modified>
</cp:coreProperties>
</file>