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8288000" cy="10287000"/>
  <p:notesSz cx="6858000" cy="9144000"/>
  <p:embeddedFontLst>
    <p:embeddedFont>
      <p:font typeface="Alatsi" panose="020B0604020202020204" charset="0"/>
      <p:regular r:id="rId38"/>
    </p:embeddedFont>
    <p:embeddedFont>
      <p:font typeface="Alice" panose="020B0604020202020204" charset="0"/>
      <p:regular r:id="rId39"/>
    </p:embeddedFont>
    <p:embeddedFont>
      <p:font typeface="Arimo" panose="020B0604020202020204" charset="0"/>
      <p:regular r:id="rId40"/>
    </p:embeddedFont>
    <p:embeddedFont>
      <p:font typeface="Arimo Bold" panose="020B0604020202020204" charset="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802"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0150" y="-108612"/>
            <a:ext cx="3086100" cy="10690415"/>
            <a:chOff x="0" y="0"/>
            <a:chExt cx="812800" cy="2815583"/>
          </a:xfrm>
        </p:grpSpPr>
        <p:sp>
          <p:nvSpPr>
            <p:cNvPr id="3" name="Freeform 3"/>
            <p:cNvSpPr/>
            <p:nvPr/>
          </p:nvSpPr>
          <p:spPr>
            <a:xfrm>
              <a:off x="0" y="0"/>
              <a:ext cx="812800" cy="2815583"/>
            </a:xfrm>
            <a:custGeom>
              <a:avLst/>
              <a:gdLst/>
              <a:ahLst/>
              <a:cxnLst/>
              <a:rect l="l" t="t" r="r" b="b"/>
              <a:pathLst>
                <a:path w="812800" h="2815583">
                  <a:moveTo>
                    <a:pt x="0" y="0"/>
                  </a:moveTo>
                  <a:lnTo>
                    <a:pt x="812800" y="0"/>
                  </a:lnTo>
                  <a:lnTo>
                    <a:pt x="812800" y="2815583"/>
                  </a:lnTo>
                  <a:lnTo>
                    <a:pt x="0" y="2815583"/>
                  </a:lnTo>
                  <a:close/>
                </a:path>
              </a:pathLst>
            </a:custGeom>
            <a:solidFill>
              <a:srgbClr val="004AAD"/>
            </a:solidFill>
          </p:spPr>
          <p:txBody>
            <a:bodyPr/>
            <a:lstStyle/>
            <a:p>
              <a:endParaRPr lang="en-PH"/>
            </a:p>
          </p:txBody>
        </p:sp>
        <p:sp>
          <p:nvSpPr>
            <p:cNvPr id="4" name="TextBox 4"/>
            <p:cNvSpPr txBox="1"/>
            <p:nvPr/>
          </p:nvSpPr>
          <p:spPr>
            <a:xfrm>
              <a:off x="0" y="-38100"/>
              <a:ext cx="812800" cy="2853683"/>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028700" y="-310319"/>
            <a:ext cx="3380904" cy="11093831"/>
            <a:chOff x="0" y="0"/>
            <a:chExt cx="890444" cy="2921832"/>
          </a:xfrm>
        </p:grpSpPr>
        <p:sp>
          <p:nvSpPr>
            <p:cNvPr id="6" name="Freeform 6"/>
            <p:cNvSpPr/>
            <p:nvPr/>
          </p:nvSpPr>
          <p:spPr>
            <a:xfrm>
              <a:off x="0" y="0"/>
              <a:ext cx="890444" cy="2921832"/>
            </a:xfrm>
            <a:custGeom>
              <a:avLst/>
              <a:gdLst/>
              <a:ahLst/>
              <a:cxnLst/>
              <a:rect l="l" t="t" r="r" b="b"/>
              <a:pathLst>
                <a:path w="890444" h="2921832">
                  <a:moveTo>
                    <a:pt x="0" y="0"/>
                  </a:moveTo>
                  <a:lnTo>
                    <a:pt x="890444" y="0"/>
                  </a:lnTo>
                  <a:lnTo>
                    <a:pt x="890444" y="2921832"/>
                  </a:lnTo>
                  <a:lnTo>
                    <a:pt x="0" y="2921832"/>
                  </a:lnTo>
                  <a:close/>
                </a:path>
              </a:pathLst>
            </a:custGeom>
            <a:solidFill>
              <a:srgbClr val="FFE169"/>
            </a:solidFill>
          </p:spPr>
          <p:txBody>
            <a:bodyPr/>
            <a:lstStyle/>
            <a:p>
              <a:endParaRPr lang="en-PH"/>
            </a:p>
          </p:txBody>
        </p:sp>
        <p:sp>
          <p:nvSpPr>
            <p:cNvPr id="7" name="TextBox 7"/>
            <p:cNvSpPr txBox="1"/>
            <p:nvPr/>
          </p:nvSpPr>
          <p:spPr>
            <a:xfrm>
              <a:off x="0" y="-38100"/>
              <a:ext cx="890444" cy="295993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028700" y="243631"/>
            <a:ext cx="3380904" cy="3380904"/>
          </a:xfrm>
          <a:custGeom>
            <a:avLst/>
            <a:gdLst/>
            <a:ahLst/>
            <a:cxnLst/>
            <a:rect l="l" t="t" r="r" b="b"/>
            <a:pathLst>
              <a:path w="3380904" h="3380904">
                <a:moveTo>
                  <a:pt x="0" y="0"/>
                </a:moveTo>
                <a:lnTo>
                  <a:pt x="3380904" y="0"/>
                </a:lnTo>
                <a:lnTo>
                  <a:pt x="3380904" y="3380903"/>
                </a:lnTo>
                <a:lnTo>
                  <a:pt x="0" y="3380903"/>
                </a:lnTo>
                <a:lnTo>
                  <a:pt x="0" y="0"/>
                </a:lnTo>
                <a:close/>
              </a:path>
            </a:pathLst>
          </a:custGeom>
          <a:blipFill>
            <a:blip r:embed="rId2"/>
            <a:stretch>
              <a:fillRect/>
            </a:stretch>
          </a:blipFill>
        </p:spPr>
        <p:txBody>
          <a:bodyPr/>
          <a:lstStyle/>
          <a:p>
            <a:endParaRPr lang="en-PH"/>
          </a:p>
        </p:txBody>
      </p:sp>
      <p:sp>
        <p:nvSpPr>
          <p:cNvPr id="9" name="TextBox 9"/>
          <p:cNvSpPr txBox="1"/>
          <p:nvPr/>
        </p:nvSpPr>
        <p:spPr>
          <a:xfrm>
            <a:off x="4409604" y="895350"/>
            <a:ext cx="13346534" cy="3316600"/>
          </a:xfrm>
          <a:prstGeom prst="rect">
            <a:avLst/>
          </a:prstGeom>
        </p:spPr>
        <p:txBody>
          <a:bodyPr lIns="0" tIns="0" rIns="0" bIns="0" rtlCol="0" anchor="t">
            <a:spAutoFit/>
          </a:bodyPr>
          <a:lstStyle/>
          <a:p>
            <a:pPr algn="ctr">
              <a:lnSpc>
                <a:spcPts val="8820"/>
              </a:lnSpc>
            </a:pPr>
            <a:r>
              <a:rPr lang="en-US" sz="6300">
                <a:solidFill>
                  <a:srgbClr val="000000"/>
                </a:solidFill>
                <a:latin typeface="Alice"/>
              </a:rPr>
              <a:t>NU PALS</a:t>
            </a:r>
          </a:p>
          <a:p>
            <a:pPr algn="ctr">
              <a:lnSpc>
                <a:spcPts val="8820"/>
              </a:lnSpc>
            </a:pPr>
            <a:r>
              <a:rPr lang="en-US" sz="6300">
                <a:solidFill>
                  <a:srgbClr val="000000"/>
                </a:solidFill>
                <a:latin typeface="Alice"/>
              </a:rPr>
              <a:t>NATIONAL UNIVERSITY</a:t>
            </a:r>
          </a:p>
          <a:p>
            <a:pPr algn="ctr">
              <a:lnSpc>
                <a:spcPts val="8820"/>
              </a:lnSpc>
            </a:pPr>
            <a:r>
              <a:rPr lang="en-US" sz="6300">
                <a:solidFill>
                  <a:srgbClr val="000000"/>
                </a:solidFill>
                <a:latin typeface="Alice"/>
              </a:rPr>
              <a:t>PEER-ASSISTED LEARNING SYSTEM</a:t>
            </a:r>
          </a:p>
        </p:txBody>
      </p:sp>
      <p:sp>
        <p:nvSpPr>
          <p:cNvPr id="10" name="TextBox 10"/>
          <p:cNvSpPr txBox="1"/>
          <p:nvPr/>
        </p:nvSpPr>
        <p:spPr>
          <a:xfrm>
            <a:off x="4633952" y="4603746"/>
            <a:ext cx="12625348" cy="771525"/>
          </a:xfrm>
          <a:prstGeom prst="rect">
            <a:avLst/>
          </a:prstGeom>
        </p:spPr>
        <p:txBody>
          <a:bodyPr lIns="0" tIns="0" rIns="0" bIns="0" rtlCol="0" anchor="t">
            <a:spAutoFit/>
          </a:bodyPr>
          <a:lstStyle/>
          <a:p>
            <a:pPr algn="ctr">
              <a:lnSpc>
                <a:spcPts val="6300"/>
              </a:lnSpc>
            </a:pPr>
            <a:r>
              <a:rPr lang="en-US" sz="4500">
                <a:solidFill>
                  <a:srgbClr val="000000"/>
                </a:solidFill>
                <a:latin typeface="Alatsi Bold"/>
              </a:rPr>
              <a:t>Presented By : SAD BULLDOGS</a:t>
            </a:r>
          </a:p>
        </p:txBody>
      </p:sp>
      <p:sp>
        <p:nvSpPr>
          <p:cNvPr id="11" name="TextBox 11"/>
          <p:cNvSpPr txBox="1"/>
          <p:nvPr/>
        </p:nvSpPr>
        <p:spPr>
          <a:xfrm>
            <a:off x="4656115" y="8829675"/>
            <a:ext cx="12625348" cy="771525"/>
          </a:xfrm>
          <a:prstGeom prst="rect">
            <a:avLst/>
          </a:prstGeom>
        </p:spPr>
        <p:txBody>
          <a:bodyPr lIns="0" tIns="0" rIns="0" bIns="0" rtlCol="0" anchor="t">
            <a:spAutoFit/>
          </a:bodyPr>
          <a:lstStyle/>
          <a:p>
            <a:pPr algn="ctr">
              <a:lnSpc>
                <a:spcPts val="6300"/>
              </a:lnSpc>
            </a:pPr>
            <a:r>
              <a:rPr lang="en-US" sz="4500">
                <a:solidFill>
                  <a:srgbClr val="000000"/>
                </a:solidFill>
                <a:latin typeface="Alatsi Bold"/>
              </a:rPr>
              <a:t>CAPSTONE 1 |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028700" y="227384"/>
            <a:ext cx="5895175" cy="1212846"/>
          </a:xfrm>
          <a:prstGeom prst="rect">
            <a:avLst/>
          </a:prstGeom>
        </p:spPr>
        <p:txBody>
          <a:bodyPr lIns="0" tIns="0" rIns="0" bIns="0" rtlCol="0" anchor="t">
            <a:spAutoFit/>
          </a:bodyPr>
          <a:lstStyle/>
          <a:p>
            <a:pPr algn="ctr">
              <a:lnSpc>
                <a:spcPts val="9800"/>
              </a:lnSpc>
            </a:pPr>
            <a:r>
              <a:rPr lang="en-US" sz="7000">
                <a:solidFill>
                  <a:srgbClr val="000000"/>
                </a:solidFill>
                <a:latin typeface="Alice"/>
              </a:rPr>
              <a:t>SYNTHESIS</a:t>
            </a:r>
          </a:p>
        </p:txBody>
      </p:sp>
      <p:sp>
        <p:nvSpPr>
          <p:cNvPr id="9" name="TextBox 9"/>
          <p:cNvSpPr txBox="1"/>
          <p:nvPr/>
        </p:nvSpPr>
        <p:spPr>
          <a:xfrm>
            <a:off x="1028700" y="2641600"/>
            <a:ext cx="16230600" cy="6327775"/>
          </a:xfrm>
          <a:prstGeom prst="rect">
            <a:avLst/>
          </a:prstGeom>
        </p:spPr>
        <p:txBody>
          <a:bodyPr lIns="0" tIns="0" rIns="0" bIns="0" rtlCol="0" anchor="t">
            <a:spAutoFit/>
          </a:bodyPr>
          <a:lstStyle/>
          <a:p>
            <a:pPr algn="just">
              <a:lnSpc>
                <a:spcPts val="5599"/>
              </a:lnSpc>
            </a:pPr>
            <a:r>
              <a:rPr lang="en-US" sz="3999">
                <a:solidFill>
                  <a:srgbClr val="000000"/>
                </a:solidFill>
                <a:latin typeface="Arimo"/>
              </a:rPr>
              <a:t> In conclusion, "NU PALS" is not just like other systems. It takes the best parts of those systems and puts them together to fix the problems we found in university platforms. It adds random and also a search/filter matchmaking and a place to share knowledge and skills, making it easier for students to work together. This makes it a big step forward in improving how everyone experiences university life. The reason for making this is to create a platform that brings everyone together, making it easier to share ideas and work together. "NU PALS" is all about making our university community stronger and more connected.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663432" y="3259422"/>
            <a:ext cx="8212280" cy="3768156"/>
          </a:xfrm>
          <a:custGeom>
            <a:avLst/>
            <a:gdLst/>
            <a:ahLst/>
            <a:cxnLst/>
            <a:rect l="l" t="t" r="r" b="b"/>
            <a:pathLst>
              <a:path w="8212280" h="3768156">
                <a:moveTo>
                  <a:pt x="0" y="0"/>
                </a:moveTo>
                <a:lnTo>
                  <a:pt x="8212280" y="0"/>
                </a:lnTo>
                <a:lnTo>
                  <a:pt x="8212280" y="3768156"/>
                </a:lnTo>
                <a:lnTo>
                  <a:pt x="0" y="3768156"/>
                </a:lnTo>
                <a:lnTo>
                  <a:pt x="0" y="0"/>
                </a:lnTo>
                <a:close/>
              </a:path>
            </a:pathLst>
          </a:custGeom>
          <a:blipFill>
            <a:blip r:embed="rId2"/>
            <a:stretch>
              <a:fillRect/>
            </a:stretch>
          </a:blipFill>
        </p:spPr>
        <p:txBody>
          <a:bodyPr/>
          <a:lstStyle/>
          <a:p>
            <a:endParaRPr lang="en-PH"/>
          </a:p>
        </p:txBody>
      </p:sp>
      <p:sp>
        <p:nvSpPr>
          <p:cNvPr id="9" name="Freeform 9"/>
          <p:cNvSpPr/>
          <p:nvPr/>
        </p:nvSpPr>
        <p:spPr>
          <a:xfrm>
            <a:off x="9050406" y="2094334"/>
            <a:ext cx="8763931" cy="6098332"/>
          </a:xfrm>
          <a:custGeom>
            <a:avLst/>
            <a:gdLst/>
            <a:ahLst/>
            <a:cxnLst/>
            <a:rect l="l" t="t" r="r" b="b"/>
            <a:pathLst>
              <a:path w="8763931" h="6098332">
                <a:moveTo>
                  <a:pt x="0" y="0"/>
                </a:moveTo>
                <a:lnTo>
                  <a:pt x="8763931" y="0"/>
                </a:lnTo>
                <a:lnTo>
                  <a:pt x="8763931" y="6098332"/>
                </a:lnTo>
                <a:lnTo>
                  <a:pt x="0" y="6098332"/>
                </a:lnTo>
                <a:lnTo>
                  <a:pt x="0" y="0"/>
                </a:lnTo>
                <a:close/>
              </a:path>
            </a:pathLst>
          </a:custGeom>
          <a:blipFill>
            <a:blip r:embed="rId3"/>
            <a:stretch>
              <a:fillRect/>
            </a:stretch>
          </a:blipFill>
        </p:spPr>
        <p:txBody>
          <a:bodyPr/>
          <a:lstStyle/>
          <a:p>
            <a:endParaRPr lang="en-PH"/>
          </a:p>
        </p:txBody>
      </p:sp>
      <p:sp>
        <p:nvSpPr>
          <p:cNvPr id="10" name="TextBox 10"/>
          <p:cNvSpPr txBox="1"/>
          <p:nvPr/>
        </p:nvSpPr>
        <p:spPr>
          <a:xfrm>
            <a:off x="822807" y="246434"/>
            <a:ext cx="16782694" cy="1104260"/>
          </a:xfrm>
          <a:prstGeom prst="rect">
            <a:avLst/>
          </a:prstGeom>
        </p:spPr>
        <p:txBody>
          <a:bodyPr lIns="0" tIns="0" rIns="0" bIns="0" rtlCol="0" anchor="t">
            <a:spAutoFit/>
          </a:bodyPr>
          <a:lstStyle/>
          <a:p>
            <a:pPr algn="ctr">
              <a:lnSpc>
                <a:spcPts val="8960"/>
              </a:lnSpc>
            </a:pPr>
            <a:r>
              <a:rPr lang="en-US" sz="6400">
                <a:solidFill>
                  <a:srgbClr val="000000"/>
                </a:solidFill>
                <a:latin typeface="Alice"/>
              </a:rPr>
              <a:t>DETAILS OF THE TECHNOLOGY TO BE USED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028700" y="227384"/>
            <a:ext cx="15267734" cy="1212846"/>
          </a:xfrm>
          <a:prstGeom prst="rect">
            <a:avLst/>
          </a:prstGeom>
        </p:spPr>
        <p:txBody>
          <a:bodyPr lIns="0" tIns="0" rIns="0" bIns="0" rtlCol="0" anchor="t">
            <a:spAutoFit/>
          </a:bodyPr>
          <a:lstStyle/>
          <a:p>
            <a:pPr algn="ctr">
              <a:lnSpc>
                <a:spcPts val="9800"/>
              </a:lnSpc>
            </a:pPr>
            <a:r>
              <a:rPr lang="en-US" sz="7000">
                <a:solidFill>
                  <a:srgbClr val="000000"/>
                </a:solidFill>
                <a:latin typeface="Alice"/>
              </a:rPr>
              <a:t>PROJECT TECHNICAL DESCRIPTION</a:t>
            </a:r>
          </a:p>
        </p:txBody>
      </p:sp>
      <p:sp>
        <p:nvSpPr>
          <p:cNvPr id="9" name="TextBox 9"/>
          <p:cNvSpPr txBox="1"/>
          <p:nvPr/>
        </p:nvSpPr>
        <p:spPr>
          <a:xfrm>
            <a:off x="1028700" y="2711418"/>
            <a:ext cx="16230600" cy="6385561"/>
          </a:xfrm>
          <a:prstGeom prst="rect">
            <a:avLst/>
          </a:prstGeom>
        </p:spPr>
        <p:txBody>
          <a:bodyPr lIns="0" tIns="0" rIns="0" bIns="0" rtlCol="0" anchor="t">
            <a:spAutoFit/>
          </a:bodyPr>
          <a:lstStyle/>
          <a:p>
            <a:pPr algn="just">
              <a:lnSpc>
                <a:spcPts val="5039"/>
              </a:lnSpc>
            </a:pPr>
            <a:r>
              <a:rPr lang="en-US" sz="3599">
                <a:solidFill>
                  <a:srgbClr val="000000"/>
                </a:solidFill>
                <a:latin typeface="Arimo"/>
              </a:rPr>
              <a:t>NU PALS leverages advanced technologies to enhance university experiences. The front end is developed using </a:t>
            </a:r>
            <a:r>
              <a:rPr lang="en-US" sz="3599">
                <a:solidFill>
                  <a:srgbClr val="000000"/>
                </a:solidFill>
                <a:latin typeface="Arimo Bold"/>
              </a:rPr>
              <a:t>React.js</a:t>
            </a:r>
            <a:r>
              <a:rPr lang="en-US" sz="3599">
                <a:solidFill>
                  <a:srgbClr val="000000"/>
                </a:solidFill>
                <a:latin typeface="Arimo"/>
              </a:rPr>
              <a:t> for its component-based architecture, enhancing user experience through modularity and efficient rendering. </a:t>
            </a:r>
            <a:r>
              <a:rPr lang="en-US" sz="3599">
                <a:solidFill>
                  <a:srgbClr val="000000"/>
                </a:solidFill>
                <a:latin typeface="Arimo Bold"/>
              </a:rPr>
              <a:t>Node.js</a:t>
            </a:r>
            <a:r>
              <a:rPr lang="en-US" sz="3599">
                <a:solidFill>
                  <a:srgbClr val="000000"/>
                </a:solidFill>
                <a:latin typeface="Arimo"/>
              </a:rPr>
              <a:t> powers the back end with server-side </a:t>
            </a:r>
            <a:r>
              <a:rPr lang="en-US" sz="3599">
                <a:solidFill>
                  <a:srgbClr val="000000"/>
                </a:solidFill>
                <a:latin typeface="Arimo Bold"/>
              </a:rPr>
              <a:t>JavaScript</a:t>
            </a:r>
            <a:r>
              <a:rPr lang="en-US" sz="3599">
                <a:solidFill>
                  <a:srgbClr val="000000"/>
                </a:solidFill>
                <a:latin typeface="Arimo"/>
              </a:rPr>
              <a:t>, ensuring scalability and non-blocking I/O operations. </a:t>
            </a:r>
            <a:r>
              <a:rPr lang="en-US" sz="3599">
                <a:solidFill>
                  <a:srgbClr val="000000"/>
                </a:solidFill>
                <a:latin typeface="Arimo Bold"/>
              </a:rPr>
              <a:t>MongoDB</a:t>
            </a:r>
            <a:r>
              <a:rPr lang="en-US" sz="3599">
                <a:solidFill>
                  <a:srgbClr val="000000"/>
                </a:solidFill>
                <a:latin typeface="Arimo"/>
              </a:rPr>
              <a:t> serves as the database management system, offering a flexible, document-based model suitable for unstructured data. The mobile application is built using </a:t>
            </a:r>
            <a:r>
              <a:rPr lang="en-US" sz="3599">
                <a:solidFill>
                  <a:srgbClr val="000000"/>
                </a:solidFill>
                <a:latin typeface="Arimo Bold"/>
              </a:rPr>
              <a:t>Flutter</a:t>
            </a:r>
            <a:r>
              <a:rPr lang="en-US" sz="3599">
                <a:solidFill>
                  <a:srgbClr val="000000"/>
                </a:solidFill>
                <a:latin typeface="Arimo"/>
              </a:rPr>
              <a:t>, allowing cross-platform development with a single codebase for consistent performance across devices. </a:t>
            </a:r>
            <a:r>
              <a:rPr lang="en-US" sz="3599">
                <a:solidFill>
                  <a:srgbClr val="000000"/>
                </a:solidFill>
                <a:latin typeface="Arimo Bold"/>
              </a:rPr>
              <a:t>Cloud hosting services</a:t>
            </a:r>
            <a:r>
              <a:rPr lang="en-US" sz="3599">
                <a:solidFill>
                  <a:srgbClr val="000000"/>
                </a:solidFill>
                <a:latin typeface="Arimo"/>
              </a:rPr>
              <a:t> and managed database services like </a:t>
            </a:r>
            <a:r>
              <a:rPr lang="en-US" sz="3599">
                <a:solidFill>
                  <a:srgbClr val="000000"/>
                </a:solidFill>
                <a:latin typeface="Arimo Bold"/>
              </a:rPr>
              <a:t>MongoDB Atlas</a:t>
            </a:r>
            <a:r>
              <a:rPr lang="en-US" sz="3599">
                <a:solidFill>
                  <a:srgbClr val="000000"/>
                </a:solidFill>
                <a:latin typeface="Arimo"/>
              </a:rPr>
              <a:t> ensure scalability, reliability, and seamless deployment.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5142642" y="1752835"/>
            <a:ext cx="7815528" cy="8097917"/>
          </a:xfrm>
          <a:custGeom>
            <a:avLst/>
            <a:gdLst/>
            <a:ahLst/>
            <a:cxnLst/>
            <a:rect l="l" t="t" r="r" b="b"/>
            <a:pathLst>
              <a:path w="7815528" h="8097917">
                <a:moveTo>
                  <a:pt x="0" y="0"/>
                </a:moveTo>
                <a:lnTo>
                  <a:pt x="7815528" y="0"/>
                </a:lnTo>
                <a:lnTo>
                  <a:pt x="7815528" y="8097917"/>
                </a:lnTo>
                <a:lnTo>
                  <a:pt x="0" y="8097917"/>
                </a:lnTo>
                <a:lnTo>
                  <a:pt x="0" y="0"/>
                </a:lnTo>
                <a:close/>
              </a:path>
            </a:pathLst>
          </a:custGeom>
          <a:blipFill>
            <a:blip r:embed="rId2"/>
            <a:stretch>
              <a:fillRect/>
            </a:stretch>
          </a:blipFill>
        </p:spPr>
        <p:txBody>
          <a:bodyPr/>
          <a:lstStyle/>
          <a:p>
            <a:endParaRPr lang="en-PH"/>
          </a:p>
        </p:txBody>
      </p:sp>
      <p:sp>
        <p:nvSpPr>
          <p:cNvPr id="9" name="TextBox 9"/>
          <p:cNvSpPr txBox="1"/>
          <p:nvPr/>
        </p:nvSpPr>
        <p:spPr>
          <a:xfrm>
            <a:off x="1028700" y="227384"/>
            <a:ext cx="12009323" cy="1212846"/>
          </a:xfrm>
          <a:prstGeom prst="rect">
            <a:avLst/>
          </a:prstGeom>
        </p:spPr>
        <p:txBody>
          <a:bodyPr lIns="0" tIns="0" rIns="0" bIns="0" rtlCol="0" anchor="t">
            <a:spAutoFit/>
          </a:bodyPr>
          <a:lstStyle/>
          <a:p>
            <a:pPr algn="ctr">
              <a:lnSpc>
                <a:spcPts val="9800"/>
              </a:lnSpc>
            </a:pPr>
            <a:r>
              <a:rPr lang="en-US" sz="7000">
                <a:solidFill>
                  <a:srgbClr val="000000"/>
                </a:solidFill>
                <a:latin typeface="Alice"/>
              </a:rPr>
              <a:t>SYSTEM ARCHITECTURE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4803404" y="1602791"/>
            <a:ext cx="8494004" cy="8341488"/>
          </a:xfrm>
          <a:custGeom>
            <a:avLst/>
            <a:gdLst/>
            <a:ahLst/>
            <a:cxnLst/>
            <a:rect l="l" t="t" r="r" b="b"/>
            <a:pathLst>
              <a:path w="8494004" h="8341488">
                <a:moveTo>
                  <a:pt x="0" y="0"/>
                </a:moveTo>
                <a:lnTo>
                  <a:pt x="8494004" y="0"/>
                </a:lnTo>
                <a:lnTo>
                  <a:pt x="8494004" y="8341488"/>
                </a:lnTo>
                <a:lnTo>
                  <a:pt x="0" y="8341488"/>
                </a:lnTo>
                <a:lnTo>
                  <a:pt x="0" y="0"/>
                </a:lnTo>
                <a:close/>
              </a:path>
            </a:pathLst>
          </a:custGeom>
          <a:blipFill>
            <a:blip r:embed="rId2"/>
            <a:stretch>
              <a:fillRect/>
            </a:stretch>
          </a:blipFill>
        </p:spPr>
        <p:txBody>
          <a:bodyPr/>
          <a:lstStyle/>
          <a:p>
            <a:endParaRPr lang="en-PH"/>
          </a:p>
        </p:txBody>
      </p:sp>
      <p:sp>
        <p:nvSpPr>
          <p:cNvPr id="9" name="TextBox 9"/>
          <p:cNvSpPr txBox="1"/>
          <p:nvPr/>
        </p:nvSpPr>
        <p:spPr>
          <a:xfrm>
            <a:off x="342391" y="227384"/>
            <a:ext cx="17553734" cy="1212846"/>
          </a:xfrm>
          <a:prstGeom prst="rect">
            <a:avLst/>
          </a:prstGeom>
        </p:spPr>
        <p:txBody>
          <a:bodyPr lIns="0" tIns="0" rIns="0" bIns="0" rtlCol="0" anchor="t">
            <a:spAutoFit/>
          </a:bodyPr>
          <a:lstStyle/>
          <a:p>
            <a:pPr algn="ctr">
              <a:lnSpc>
                <a:spcPts val="9800"/>
              </a:lnSpc>
            </a:pPr>
            <a:r>
              <a:rPr lang="en-US" sz="7000">
                <a:solidFill>
                  <a:srgbClr val="000000"/>
                </a:solidFill>
                <a:latin typeface="Alice"/>
              </a:rPr>
              <a:t>PROJECT DEVELOPMENT METHODOLOGY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552798" y="3050090"/>
            <a:ext cx="8263655" cy="4186821"/>
          </a:xfrm>
          <a:custGeom>
            <a:avLst/>
            <a:gdLst/>
            <a:ahLst/>
            <a:cxnLst/>
            <a:rect l="l" t="t" r="r" b="b"/>
            <a:pathLst>
              <a:path w="8263655" h="4186821">
                <a:moveTo>
                  <a:pt x="0" y="0"/>
                </a:moveTo>
                <a:lnTo>
                  <a:pt x="8263655" y="0"/>
                </a:lnTo>
                <a:lnTo>
                  <a:pt x="8263655" y="4186820"/>
                </a:lnTo>
                <a:lnTo>
                  <a:pt x="0" y="4186820"/>
                </a:lnTo>
                <a:lnTo>
                  <a:pt x="0" y="0"/>
                </a:lnTo>
                <a:close/>
              </a:path>
            </a:pathLst>
          </a:custGeom>
          <a:blipFill>
            <a:blip r:embed="rId2"/>
            <a:stretch>
              <a:fillRect/>
            </a:stretch>
          </a:blipFill>
        </p:spPr>
        <p:txBody>
          <a:bodyPr/>
          <a:lstStyle/>
          <a:p>
            <a:endParaRPr lang="en-PH"/>
          </a:p>
        </p:txBody>
      </p:sp>
      <p:sp>
        <p:nvSpPr>
          <p:cNvPr id="9" name="Freeform 9"/>
          <p:cNvSpPr/>
          <p:nvPr/>
        </p:nvSpPr>
        <p:spPr>
          <a:xfrm>
            <a:off x="9436353" y="3050090"/>
            <a:ext cx="8163939" cy="4186821"/>
          </a:xfrm>
          <a:custGeom>
            <a:avLst/>
            <a:gdLst/>
            <a:ahLst/>
            <a:cxnLst/>
            <a:rect l="l" t="t" r="r" b="b"/>
            <a:pathLst>
              <a:path w="8163939" h="4186821">
                <a:moveTo>
                  <a:pt x="0" y="0"/>
                </a:moveTo>
                <a:lnTo>
                  <a:pt x="8163938" y="0"/>
                </a:lnTo>
                <a:lnTo>
                  <a:pt x="8163938" y="4186820"/>
                </a:lnTo>
                <a:lnTo>
                  <a:pt x="0" y="4186820"/>
                </a:lnTo>
                <a:lnTo>
                  <a:pt x="0" y="0"/>
                </a:lnTo>
                <a:close/>
              </a:path>
            </a:pathLst>
          </a:custGeom>
          <a:blipFill>
            <a:blip r:embed="rId3"/>
            <a:stretch>
              <a:fillRect/>
            </a:stretch>
          </a:blipFill>
        </p:spPr>
        <p:txBody>
          <a:bodyPr/>
          <a:lstStyle/>
          <a:p>
            <a:endParaRPr lang="en-PH"/>
          </a:p>
        </p:txBody>
      </p:sp>
      <p:sp>
        <p:nvSpPr>
          <p:cNvPr id="10" name="TextBox 10"/>
          <p:cNvSpPr txBox="1"/>
          <p:nvPr/>
        </p:nvSpPr>
        <p:spPr>
          <a:xfrm>
            <a:off x="224083" y="390525"/>
            <a:ext cx="17839835" cy="955675"/>
          </a:xfrm>
          <a:prstGeom prst="rect">
            <a:avLst/>
          </a:prstGeom>
        </p:spPr>
        <p:txBody>
          <a:bodyPr lIns="0" tIns="0" rIns="0" bIns="0" rtlCol="0" anchor="t">
            <a:spAutoFit/>
          </a:bodyPr>
          <a:lstStyle/>
          <a:p>
            <a:pPr algn="ctr">
              <a:lnSpc>
                <a:spcPts val="7700"/>
              </a:lnSpc>
            </a:pPr>
            <a:r>
              <a:rPr lang="en-US" sz="5500">
                <a:solidFill>
                  <a:srgbClr val="000000"/>
                </a:solidFill>
                <a:latin typeface="Alice"/>
              </a:rPr>
              <a:t>FUNCTIONAL AND NON-FUNCTIONAL REQUIREMENT</a:t>
            </a:r>
          </a:p>
        </p:txBody>
      </p:sp>
      <p:sp>
        <p:nvSpPr>
          <p:cNvPr id="11" name="TextBox 11"/>
          <p:cNvSpPr txBox="1"/>
          <p:nvPr/>
        </p:nvSpPr>
        <p:spPr>
          <a:xfrm>
            <a:off x="2135012" y="8073644"/>
            <a:ext cx="13830789" cy="688975"/>
          </a:xfrm>
          <a:prstGeom prst="rect">
            <a:avLst/>
          </a:prstGeom>
        </p:spPr>
        <p:txBody>
          <a:bodyPr lIns="0" tIns="0" rIns="0" bIns="0" rtlCol="0" anchor="t">
            <a:spAutoFit/>
          </a:bodyPr>
          <a:lstStyle/>
          <a:p>
            <a:pPr algn="ctr">
              <a:lnSpc>
                <a:spcPts val="5599"/>
              </a:lnSpc>
            </a:pPr>
            <a:r>
              <a:rPr lang="en-US" sz="3999">
                <a:solidFill>
                  <a:srgbClr val="000000"/>
                </a:solidFill>
                <a:latin typeface="Arimo"/>
              </a:rPr>
              <a:t>Web Application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265642" y="2804752"/>
            <a:ext cx="8784764" cy="4152657"/>
          </a:xfrm>
          <a:custGeom>
            <a:avLst/>
            <a:gdLst/>
            <a:ahLst/>
            <a:cxnLst/>
            <a:rect l="l" t="t" r="r" b="b"/>
            <a:pathLst>
              <a:path w="8784764" h="4152657">
                <a:moveTo>
                  <a:pt x="0" y="0"/>
                </a:moveTo>
                <a:lnTo>
                  <a:pt x="8784764" y="0"/>
                </a:lnTo>
                <a:lnTo>
                  <a:pt x="8784764" y="4152657"/>
                </a:lnTo>
                <a:lnTo>
                  <a:pt x="0" y="4152657"/>
                </a:lnTo>
                <a:lnTo>
                  <a:pt x="0" y="0"/>
                </a:lnTo>
                <a:close/>
              </a:path>
            </a:pathLst>
          </a:custGeom>
          <a:blipFill>
            <a:blip r:embed="rId2"/>
            <a:stretch>
              <a:fillRect/>
            </a:stretch>
          </a:blipFill>
        </p:spPr>
        <p:txBody>
          <a:bodyPr/>
          <a:lstStyle/>
          <a:p>
            <a:endParaRPr lang="en-PH"/>
          </a:p>
        </p:txBody>
      </p:sp>
      <p:sp>
        <p:nvSpPr>
          <p:cNvPr id="9" name="Freeform 9"/>
          <p:cNvSpPr/>
          <p:nvPr/>
        </p:nvSpPr>
        <p:spPr>
          <a:xfrm>
            <a:off x="9760164" y="2804752"/>
            <a:ext cx="8057711" cy="4152657"/>
          </a:xfrm>
          <a:custGeom>
            <a:avLst/>
            <a:gdLst/>
            <a:ahLst/>
            <a:cxnLst/>
            <a:rect l="l" t="t" r="r" b="b"/>
            <a:pathLst>
              <a:path w="8057711" h="4152657">
                <a:moveTo>
                  <a:pt x="0" y="0"/>
                </a:moveTo>
                <a:lnTo>
                  <a:pt x="8057711" y="0"/>
                </a:lnTo>
                <a:lnTo>
                  <a:pt x="8057711" y="4152657"/>
                </a:lnTo>
                <a:lnTo>
                  <a:pt x="0" y="4152657"/>
                </a:lnTo>
                <a:lnTo>
                  <a:pt x="0" y="0"/>
                </a:lnTo>
                <a:close/>
              </a:path>
            </a:pathLst>
          </a:custGeom>
          <a:blipFill>
            <a:blip r:embed="rId3"/>
            <a:stretch>
              <a:fillRect/>
            </a:stretch>
          </a:blipFill>
        </p:spPr>
        <p:txBody>
          <a:bodyPr/>
          <a:lstStyle/>
          <a:p>
            <a:endParaRPr lang="en-PH"/>
          </a:p>
        </p:txBody>
      </p:sp>
      <p:sp>
        <p:nvSpPr>
          <p:cNvPr id="10" name="TextBox 10"/>
          <p:cNvSpPr txBox="1"/>
          <p:nvPr/>
        </p:nvSpPr>
        <p:spPr>
          <a:xfrm>
            <a:off x="2135012" y="8073644"/>
            <a:ext cx="13830789" cy="688975"/>
          </a:xfrm>
          <a:prstGeom prst="rect">
            <a:avLst/>
          </a:prstGeom>
        </p:spPr>
        <p:txBody>
          <a:bodyPr lIns="0" tIns="0" rIns="0" bIns="0" rtlCol="0" anchor="t">
            <a:spAutoFit/>
          </a:bodyPr>
          <a:lstStyle/>
          <a:p>
            <a:pPr algn="ctr">
              <a:lnSpc>
                <a:spcPts val="5599"/>
              </a:lnSpc>
            </a:pPr>
            <a:r>
              <a:rPr lang="en-US" sz="3999">
                <a:solidFill>
                  <a:srgbClr val="000000"/>
                </a:solidFill>
                <a:latin typeface="Arimo"/>
              </a:rPr>
              <a:t>Web Application</a:t>
            </a:r>
          </a:p>
        </p:txBody>
      </p:sp>
      <p:sp>
        <p:nvSpPr>
          <p:cNvPr id="11" name="TextBox 11"/>
          <p:cNvSpPr txBox="1"/>
          <p:nvPr/>
        </p:nvSpPr>
        <p:spPr>
          <a:xfrm>
            <a:off x="224083" y="390525"/>
            <a:ext cx="17839835" cy="955675"/>
          </a:xfrm>
          <a:prstGeom prst="rect">
            <a:avLst/>
          </a:prstGeom>
        </p:spPr>
        <p:txBody>
          <a:bodyPr lIns="0" tIns="0" rIns="0" bIns="0" rtlCol="0" anchor="t">
            <a:spAutoFit/>
          </a:bodyPr>
          <a:lstStyle/>
          <a:p>
            <a:pPr algn="ctr">
              <a:lnSpc>
                <a:spcPts val="7700"/>
              </a:lnSpc>
            </a:pPr>
            <a:r>
              <a:rPr lang="en-US" sz="5500">
                <a:solidFill>
                  <a:srgbClr val="000000"/>
                </a:solidFill>
                <a:latin typeface="Alice"/>
              </a:rPr>
              <a:t>FUNCTIONAL AND NON-FUNCTIONAL REQUIREMENT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605061" y="2804752"/>
            <a:ext cx="8085634" cy="4152657"/>
          </a:xfrm>
          <a:custGeom>
            <a:avLst/>
            <a:gdLst/>
            <a:ahLst/>
            <a:cxnLst/>
            <a:rect l="l" t="t" r="r" b="b"/>
            <a:pathLst>
              <a:path w="8085634" h="4152657">
                <a:moveTo>
                  <a:pt x="0" y="0"/>
                </a:moveTo>
                <a:lnTo>
                  <a:pt x="8085634" y="0"/>
                </a:lnTo>
                <a:lnTo>
                  <a:pt x="8085634" y="4152657"/>
                </a:lnTo>
                <a:lnTo>
                  <a:pt x="0" y="4152657"/>
                </a:lnTo>
                <a:lnTo>
                  <a:pt x="0" y="0"/>
                </a:lnTo>
                <a:close/>
              </a:path>
            </a:pathLst>
          </a:custGeom>
          <a:blipFill>
            <a:blip r:embed="rId2"/>
            <a:stretch>
              <a:fillRect/>
            </a:stretch>
          </a:blipFill>
        </p:spPr>
        <p:txBody>
          <a:bodyPr/>
          <a:lstStyle/>
          <a:p>
            <a:endParaRPr lang="en-PH"/>
          </a:p>
        </p:txBody>
      </p:sp>
      <p:sp>
        <p:nvSpPr>
          <p:cNvPr id="9" name="Freeform 9"/>
          <p:cNvSpPr/>
          <p:nvPr/>
        </p:nvSpPr>
        <p:spPr>
          <a:xfrm>
            <a:off x="9344717" y="2804752"/>
            <a:ext cx="8719200" cy="4152657"/>
          </a:xfrm>
          <a:custGeom>
            <a:avLst/>
            <a:gdLst/>
            <a:ahLst/>
            <a:cxnLst/>
            <a:rect l="l" t="t" r="r" b="b"/>
            <a:pathLst>
              <a:path w="8719200" h="4152657">
                <a:moveTo>
                  <a:pt x="0" y="0"/>
                </a:moveTo>
                <a:lnTo>
                  <a:pt x="8719200" y="0"/>
                </a:lnTo>
                <a:lnTo>
                  <a:pt x="8719200" y="4152657"/>
                </a:lnTo>
                <a:lnTo>
                  <a:pt x="0" y="4152657"/>
                </a:lnTo>
                <a:lnTo>
                  <a:pt x="0" y="0"/>
                </a:lnTo>
                <a:close/>
              </a:path>
            </a:pathLst>
          </a:custGeom>
          <a:blipFill>
            <a:blip r:embed="rId3"/>
            <a:stretch>
              <a:fillRect/>
            </a:stretch>
          </a:blipFill>
        </p:spPr>
        <p:txBody>
          <a:bodyPr/>
          <a:lstStyle/>
          <a:p>
            <a:endParaRPr lang="en-PH"/>
          </a:p>
        </p:txBody>
      </p:sp>
      <p:sp>
        <p:nvSpPr>
          <p:cNvPr id="10" name="TextBox 10"/>
          <p:cNvSpPr txBox="1"/>
          <p:nvPr/>
        </p:nvSpPr>
        <p:spPr>
          <a:xfrm>
            <a:off x="2135012" y="8073644"/>
            <a:ext cx="13830789" cy="688975"/>
          </a:xfrm>
          <a:prstGeom prst="rect">
            <a:avLst/>
          </a:prstGeom>
        </p:spPr>
        <p:txBody>
          <a:bodyPr lIns="0" tIns="0" rIns="0" bIns="0" rtlCol="0" anchor="t">
            <a:spAutoFit/>
          </a:bodyPr>
          <a:lstStyle/>
          <a:p>
            <a:pPr algn="ctr">
              <a:lnSpc>
                <a:spcPts val="5599"/>
              </a:lnSpc>
            </a:pPr>
            <a:r>
              <a:rPr lang="en-US" sz="3999">
                <a:solidFill>
                  <a:srgbClr val="000000"/>
                </a:solidFill>
                <a:latin typeface="Arimo"/>
              </a:rPr>
              <a:t>Web Application</a:t>
            </a:r>
          </a:p>
        </p:txBody>
      </p:sp>
      <p:sp>
        <p:nvSpPr>
          <p:cNvPr id="11" name="TextBox 11"/>
          <p:cNvSpPr txBox="1"/>
          <p:nvPr/>
        </p:nvSpPr>
        <p:spPr>
          <a:xfrm>
            <a:off x="224083" y="390525"/>
            <a:ext cx="17839835" cy="955675"/>
          </a:xfrm>
          <a:prstGeom prst="rect">
            <a:avLst/>
          </a:prstGeom>
        </p:spPr>
        <p:txBody>
          <a:bodyPr lIns="0" tIns="0" rIns="0" bIns="0" rtlCol="0" anchor="t">
            <a:spAutoFit/>
          </a:bodyPr>
          <a:lstStyle/>
          <a:p>
            <a:pPr algn="ctr">
              <a:lnSpc>
                <a:spcPts val="7700"/>
              </a:lnSpc>
            </a:pPr>
            <a:r>
              <a:rPr lang="en-US" sz="5500">
                <a:solidFill>
                  <a:srgbClr val="000000"/>
                </a:solidFill>
                <a:latin typeface="Alice"/>
              </a:rPr>
              <a:t>FUNCTIONAL AND NON-FUNCTIONAL REQUIREMENT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224083" y="2804752"/>
            <a:ext cx="8792225" cy="4152657"/>
          </a:xfrm>
          <a:custGeom>
            <a:avLst/>
            <a:gdLst/>
            <a:ahLst/>
            <a:cxnLst/>
            <a:rect l="l" t="t" r="r" b="b"/>
            <a:pathLst>
              <a:path w="8792225" h="4152657">
                <a:moveTo>
                  <a:pt x="0" y="0"/>
                </a:moveTo>
                <a:lnTo>
                  <a:pt x="8792225" y="0"/>
                </a:lnTo>
                <a:lnTo>
                  <a:pt x="8792225" y="4152657"/>
                </a:lnTo>
                <a:lnTo>
                  <a:pt x="0" y="4152657"/>
                </a:lnTo>
                <a:lnTo>
                  <a:pt x="0" y="0"/>
                </a:lnTo>
                <a:close/>
              </a:path>
            </a:pathLst>
          </a:custGeom>
          <a:blipFill>
            <a:blip r:embed="rId2"/>
            <a:stretch>
              <a:fillRect/>
            </a:stretch>
          </a:blipFill>
        </p:spPr>
        <p:txBody>
          <a:bodyPr/>
          <a:lstStyle/>
          <a:p>
            <a:endParaRPr lang="en-PH"/>
          </a:p>
        </p:txBody>
      </p:sp>
      <p:sp>
        <p:nvSpPr>
          <p:cNvPr id="9" name="Freeform 9"/>
          <p:cNvSpPr/>
          <p:nvPr/>
        </p:nvSpPr>
        <p:spPr>
          <a:xfrm>
            <a:off x="9304952" y="2804752"/>
            <a:ext cx="8758966" cy="4152657"/>
          </a:xfrm>
          <a:custGeom>
            <a:avLst/>
            <a:gdLst/>
            <a:ahLst/>
            <a:cxnLst/>
            <a:rect l="l" t="t" r="r" b="b"/>
            <a:pathLst>
              <a:path w="8758966" h="4152657">
                <a:moveTo>
                  <a:pt x="0" y="0"/>
                </a:moveTo>
                <a:lnTo>
                  <a:pt x="8758965" y="0"/>
                </a:lnTo>
                <a:lnTo>
                  <a:pt x="8758965" y="4152657"/>
                </a:lnTo>
                <a:lnTo>
                  <a:pt x="0" y="4152657"/>
                </a:lnTo>
                <a:lnTo>
                  <a:pt x="0" y="0"/>
                </a:lnTo>
                <a:close/>
              </a:path>
            </a:pathLst>
          </a:custGeom>
          <a:blipFill>
            <a:blip r:embed="rId3"/>
            <a:stretch>
              <a:fillRect/>
            </a:stretch>
          </a:blipFill>
        </p:spPr>
        <p:txBody>
          <a:bodyPr/>
          <a:lstStyle/>
          <a:p>
            <a:endParaRPr lang="en-PH"/>
          </a:p>
        </p:txBody>
      </p:sp>
      <p:sp>
        <p:nvSpPr>
          <p:cNvPr id="10" name="TextBox 10"/>
          <p:cNvSpPr txBox="1"/>
          <p:nvPr/>
        </p:nvSpPr>
        <p:spPr>
          <a:xfrm>
            <a:off x="2135012" y="8073644"/>
            <a:ext cx="13830789" cy="688975"/>
          </a:xfrm>
          <a:prstGeom prst="rect">
            <a:avLst/>
          </a:prstGeom>
        </p:spPr>
        <p:txBody>
          <a:bodyPr lIns="0" tIns="0" rIns="0" bIns="0" rtlCol="0" anchor="t">
            <a:spAutoFit/>
          </a:bodyPr>
          <a:lstStyle/>
          <a:p>
            <a:pPr algn="ctr">
              <a:lnSpc>
                <a:spcPts val="5599"/>
              </a:lnSpc>
            </a:pPr>
            <a:r>
              <a:rPr lang="en-US" sz="3999">
                <a:solidFill>
                  <a:srgbClr val="000000"/>
                </a:solidFill>
                <a:latin typeface="Arimo"/>
              </a:rPr>
              <a:t>Web Application</a:t>
            </a:r>
          </a:p>
        </p:txBody>
      </p:sp>
      <p:sp>
        <p:nvSpPr>
          <p:cNvPr id="11" name="TextBox 11"/>
          <p:cNvSpPr txBox="1"/>
          <p:nvPr/>
        </p:nvSpPr>
        <p:spPr>
          <a:xfrm>
            <a:off x="224083" y="390525"/>
            <a:ext cx="17839835" cy="955675"/>
          </a:xfrm>
          <a:prstGeom prst="rect">
            <a:avLst/>
          </a:prstGeom>
        </p:spPr>
        <p:txBody>
          <a:bodyPr lIns="0" tIns="0" rIns="0" bIns="0" rtlCol="0" anchor="t">
            <a:spAutoFit/>
          </a:bodyPr>
          <a:lstStyle/>
          <a:p>
            <a:pPr algn="ctr">
              <a:lnSpc>
                <a:spcPts val="7700"/>
              </a:lnSpc>
            </a:pPr>
            <a:r>
              <a:rPr lang="en-US" sz="5500">
                <a:solidFill>
                  <a:srgbClr val="000000"/>
                </a:solidFill>
                <a:latin typeface="Alice"/>
              </a:rPr>
              <a:t>FUNCTIONAL AND NON-FUNCTIONAL REQUIREMENT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2897170" y="2109184"/>
            <a:ext cx="12493659" cy="6068632"/>
          </a:xfrm>
          <a:custGeom>
            <a:avLst/>
            <a:gdLst/>
            <a:ahLst/>
            <a:cxnLst/>
            <a:rect l="l" t="t" r="r" b="b"/>
            <a:pathLst>
              <a:path w="12493659" h="6068632">
                <a:moveTo>
                  <a:pt x="0" y="0"/>
                </a:moveTo>
                <a:lnTo>
                  <a:pt x="12493660" y="0"/>
                </a:lnTo>
                <a:lnTo>
                  <a:pt x="12493660" y="6068632"/>
                </a:lnTo>
                <a:lnTo>
                  <a:pt x="0" y="6068632"/>
                </a:lnTo>
                <a:lnTo>
                  <a:pt x="0" y="0"/>
                </a:lnTo>
                <a:close/>
              </a:path>
            </a:pathLst>
          </a:custGeom>
          <a:blipFill>
            <a:blip r:embed="rId2"/>
            <a:stretch>
              <a:fillRect/>
            </a:stretch>
          </a:blipFill>
        </p:spPr>
        <p:txBody>
          <a:bodyPr/>
          <a:lstStyle/>
          <a:p>
            <a:endParaRPr lang="en-PH"/>
          </a:p>
        </p:txBody>
      </p:sp>
      <p:sp>
        <p:nvSpPr>
          <p:cNvPr id="9" name="TextBox 9"/>
          <p:cNvSpPr txBox="1"/>
          <p:nvPr/>
        </p:nvSpPr>
        <p:spPr>
          <a:xfrm>
            <a:off x="2135012" y="8073644"/>
            <a:ext cx="13830789" cy="688975"/>
          </a:xfrm>
          <a:prstGeom prst="rect">
            <a:avLst/>
          </a:prstGeom>
        </p:spPr>
        <p:txBody>
          <a:bodyPr lIns="0" tIns="0" rIns="0" bIns="0" rtlCol="0" anchor="t">
            <a:spAutoFit/>
          </a:bodyPr>
          <a:lstStyle/>
          <a:p>
            <a:pPr algn="ctr">
              <a:lnSpc>
                <a:spcPts val="5599"/>
              </a:lnSpc>
            </a:pPr>
            <a:r>
              <a:rPr lang="en-US" sz="3999">
                <a:solidFill>
                  <a:srgbClr val="000000"/>
                </a:solidFill>
                <a:latin typeface="Arimo"/>
              </a:rPr>
              <a:t>Web Application</a:t>
            </a:r>
          </a:p>
        </p:txBody>
      </p:sp>
      <p:sp>
        <p:nvSpPr>
          <p:cNvPr id="10" name="TextBox 10"/>
          <p:cNvSpPr txBox="1"/>
          <p:nvPr/>
        </p:nvSpPr>
        <p:spPr>
          <a:xfrm>
            <a:off x="224083" y="390525"/>
            <a:ext cx="17839835" cy="955675"/>
          </a:xfrm>
          <a:prstGeom prst="rect">
            <a:avLst/>
          </a:prstGeom>
        </p:spPr>
        <p:txBody>
          <a:bodyPr lIns="0" tIns="0" rIns="0" bIns="0" rtlCol="0" anchor="t">
            <a:spAutoFit/>
          </a:bodyPr>
          <a:lstStyle/>
          <a:p>
            <a:pPr algn="ctr">
              <a:lnSpc>
                <a:spcPts val="7700"/>
              </a:lnSpc>
            </a:pPr>
            <a:r>
              <a:rPr lang="en-US" sz="5500">
                <a:solidFill>
                  <a:srgbClr val="000000"/>
                </a:solidFill>
                <a:latin typeface="Alice"/>
              </a:rPr>
              <a:t>FUNCTIONAL AND NON-FUNCTIONAL REQUIREMENT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495218" y="227384"/>
            <a:ext cx="15506782" cy="1163075"/>
          </a:xfrm>
          <a:prstGeom prst="rect">
            <a:avLst/>
          </a:prstGeom>
        </p:spPr>
        <p:txBody>
          <a:bodyPr wrap="square" lIns="0" tIns="0" rIns="0" bIns="0" rtlCol="0" anchor="t">
            <a:spAutoFit/>
          </a:bodyPr>
          <a:lstStyle/>
          <a:p>
            <a:pPr>
              <a:lnSpc>
                <a:spcPts val="9800"/>
              </a:lnSpc>
            </a:pPr>
            <a:r>
              <a:rPr lang="en-US" sz="7000" dirty="0">
                <a:solidFill>
                  <a:srgbClr val="000000"/>
                </a:solidFill>
                <a:latin typeface="Alice"/>
              </a:rPr>
              <a:t>PROJECT CONTEXT</a:t>
            </a:r>
          </a:p>
        </p:txBody>
      </p:sp>
      <p:sp>
        <p:nvSpPr>
          <p:cNvPr id="9" name="TextBox 9"/>
          <p:cNvSpPr txBox="1"/>
          <p:nvPr/>
        </p:nvSpPr>
        <p:spPr>
          <a:xfrm>
            <a:off x="935106" y="4860861"/>
            <a:ext cx="16230600" cy="2803525"/>
          </a:xfrm>
          <a:prstGeom prst="rect">
            <a:avLst/>
          </a:prstGeom>
        </p:spPr>
        <p:txBody>
          <a:bodyPr lIns="0" tIns="0" rIns="0" bIns="0" rtlCol="0" anchor="t">
            <a:spAutoFit/>
          </a:bodyPr>
          <a:lstStyle/>
          <a:p>
            <a:pPr algn="l">
              <a:lnSpc>
                <a:spcPts val="5599"/>
              </a:lnSpc>
            </a:pPr>
            <a:r>
              <a:rPr lang="en-US" sz="3999">
                <a:solidFill>
                  <a:srgbClr val="000000"/>
                </a:solidFill>
                <a:latin typeface="Arimo"/>
              </a:rPr>
              <a:t>Our project aims to develop a comprehensive peer-to-peer website tailored specifically for the university community, providing a platform for seamless </a:t>
            </a:r>
            <a:r>
              <a:rPr lang="en-US" sz="3999">
                <a:solidFill>
                  <a:srgbClr val="000000"/>
                </a:solidFill>
                <a:latin typeface="Arimo Bold"/>
              </a:rPr>
              <a:t>exchange of knowledge, resources, and services among students.</a:t>
            </a:r>
          </a:p>
        </p:txBody>
      </p:sp>
      <p:sp>
        <p:nvSpPr>
          <p:cNvPr id="10" name="TextBox 10"/>
          <p:cNvSpPr txBox="1"/>
          <p:nvPr/>
        </p:nvSpPr>
        <p:spPr>
          <a:xfrm>
            <a:off x="935106" y="1857246"/>
            <a:ext cx="16230600" cy="2803525"/>
          </a:xfrm>
          <a:prstGeom prst="rect">
            <a:avLst/>
          </a:prstGeom>
        </p:spPr>
        <p:txBody>
          <a:bodyPr lIns="0" tIns="0" rIns="0" bIns="0" rtlCol="0" anchor="t">
            <a:spAutoFit/>
          </a:bodyPr>
          <a:lstStyle/>
          <a:p>
            <a:pPr algn="l">
              <a:lnSpc>
                <a:spcPts val="5599"/>
              </a:lnSpc>
            </a:pPr>
            <a:r>
              <a:rPr lang="en-US" sz="3999">
                <a:solidFill>
                  <a:srgbClr val="000000"/>
                </a:solidFill>
                <a:latin typeface="Arimo"/>
              </a:rPr>
              <a:t>Launched in 2017 within a mandatory first-year law course at La Trobe University, Australia, the podcast features interviews with recent course completers. Its goals are to allow</a:t>
            </a:r>
            <a:r>
              <a:rPr lang="en-US" sz="3999">
                <a:solidFill>
                  <a:srgbClr val="000000"/>
                </a:solidFill>
                <a:latin typeface="Arimo Bold"/>
              </a:rPr>
              <a:t> interviewees to reflect on their experiences</a:t>
            </a:r>
            <a:r>
              <a:rPr lang="en-US" sz="3999">
                <a:solidFill>
                  <a:srgbClr val="000000"/>
                </a:solidFill>
                <a:latin typeface="Arimo"/>
              </a:rPr>
              <a:t> and offer advice to incoming law students.</a:t>
            </a:r>
            <a:r>
              <a:rPr lang="en-US" sz="3999">
                <a:solidFill>
                  <a:srgbClr val="000000"/>
                </a:solidFill>
                <a:latin typeface="Arimo Bold"/>
              </a:rPr>
              <a:t>[3]</a:t>
            </a:r>
          </a:p>
        </p:txBody>
      </p:sp>
      <p:sp>
        <p:nvSpPr>
          <p:cNvPr id="11" name="TextBox 11"/>
          <p:cNvSpPr txBox="1"/>
          <p:nvPr/>
        </p:nvSpPr>
        <p:spPr>
          <a:xfrm>
            <a:off x="1028700" y="7864475"/>
            <a:ext cx="16230600" cy="2098675"/>
          </a:xfrm>
          <a:prstGeom prst="rect">
            <a:avLst/>
          </a:prstGeom>
        </p:spPr>
        <p:txBody>
          <a:bodyPr lIns="0" tIns="0" rIns="0" bIns="0" rtlCol="0" anchor="t">
            <a:spAutoFit/>
          </a:bodyPr>
          <a:lstStyle/>
          <a:p>
            <a:pPr algn="l">
              <a:lnSpc>
                <a:spcPts val="5599"/>
              </a:lnSpc>
            </a:pPr>
            <a:r>
              <a:rPr lang="en-US" sz="3999">
                <a:solidFill>
                  <a:srgbClr val="000000"/>
                </a:solidFill>
                <a:latin typeface="Arimo"/>
              </a:rPr>
              <a:t>By creating a cohesive digital environment, the project aims to improve the </a:t>
            </a:r>
            <a:r>
              <a:rPr lang="en-US" sz="3999">
                <a:solidFill>
                  <a:srgbClr val="000000"/>
                </a:solidFill>
                <a:latin typeface="Arimo Bold"/>
              </a:rPr>
              <a:t>overall student experience</a:t>
            </a:r>
            <a:r>
              <a:rPr lang="en-US" sz="3999">
                <a:solidFill>
                  <a:srgbClr val="000000"/>
                </a:solidFill>
                <a:latin typeface="Arimo"/>
              </a:rPr>
              <a:t> and </a:t>
            </a:r>
            <a:r>
              <a:rPr lang="en-US" sz="3999">
                <a:solidFill>
                  <a:srgbClr val="000000"/>
                </a:solidFill>
                <a:latin typeface="Arimo Bold"/>
              </a:rPr>
              <a:t>promote meaningful relationships</a:t>
            </a:r>
            <a:r>
              <a:rPr lang="en-US" sz="3999">
                <a:solidFill>
                  <a:srgbClr val="000000"/>
                </a:solidFill>
                <a:latin typeface="Arimo"/>
              </a:rPr>
              <a:t> and </a:t>
            </a:r>
            <a:r>
              <a:rPr lang="en-US" sz="3999">
                <a:solidFill>
                  <a:srgbClr val="000000"/>
                </a:solidFill>
                <a:latin typeface="Arimo Bold"/>
              </a:rPr>
              <a:t>partnerships within the university ecosystem.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835648" y="3067171"/>
            <a:ext cx="8214758" cy="4152657"/>
            <a:chOff x="0" y="0"/>
            <a:chExt cx="1272681" cy="643355"/>
          </a:xfrm>
        </p:grpSpPr>
        <p:sp>
          <p:nvSpPr>
            <p:cNvPr id="9" name="Freeform 9"/>
            <p:cNvSpPr/>
            <p:nvPr/>
          </p:nvSpPr>
          <p:spPr>
            <a:xfrm>
              <a:off x="0" y="0"/>
              <a:ext cx="1272681" cy="643355"/>
            </a:xfrm>
            <a:custGeom>
              <a:avLst/>
              <a:gdLst/>
              <a:ahLst/>
              <a:cxnLst/>
              <a:rect l="l" t="t" r="r" b="b"/>
              <a:pathLst>
                <a:path w="1272681" h="643355">
                  <a:moveTo>
                    <a:pt x="0" y="0"/>
                  </a:moveTo>
                  <a:lnTo>
                    <a:pt x="1272681" y="0"/>
                  </a:lnTo>
                  <a:lnTo>
                    <a:pt x="1272681" y="643355"/>
                  </a:lnTo>
                  <a:lnTo>
                    <a:pt x="0" y="643355"/>
                  </a:lnTo>
                  <a:close/>
                </a:path>
              </a:pathLst>
            </a:custGeom>
            <a:blipFill>
              <a:blip r:embed="rId2"/>
              <a:stretch>
                <a:fillRect/>
              </a:stretch>
            </a:blipFill>
          </p:spPr>
          <p:txBody>
            <a:bodyPr/>
            <a:lstStyle/>
            <a:p>
              <a:endParaRPr lang="en-PH"/>
            </a:p>
          </p:txBody>
        </p:sp>
      </p:grpSp>
      <p:grpSp>
        <p:nvGrpSpPr>
          <p:cNvPr id="10" name="Group 10"/>
          <p:cNvGrpSpPr/>
          <p:nvPr/>
        </p:nvGrpSpPr>
        <p:grpSpPr>
          <a:xfrm>
            <a:off x="9849160" y="3067171"/>
            <a:ext cx="8214758" cy="4152657"/>
            <a:chOff x="0" y="0"/>
            <a:chExt cx="1272681" cy="643355"/>
          </a:xfrm>
        </p:grpSpPr>
        <p:sp>
          <p:nvSpPr>
            <p:cNvPr id="11" name="Freeform 11"/>
            <p:cNvSpPr/>
            <p:nvPr/>
          </p:nvSpPr>
          <p:spPr>
            <a:xfrm>
              <a:off x="0" y="0"/>
              <a:ext cx="1272681" cy="643355"/>
            </a:xfrm>
            <a:custGeom>
              <a:avLst/>
              <a:gdLst/>
              <a:ahLst/>
              <a:cxnLst/>
              <a:rect l="l" t="t" r="r" b="b"/>
              <a:pathLst>
                <a:path w="1272681" h="643355">
                  <a:moveTo>
                    <a:pt x="0" y="0"/>
                  </a:moveTo>
                  <a:lnTo>
                    <a:pt x="1272681" y="0"/>
                  </a:lnTo>
                  <a:lnTo>
                    <a:pt x="1272681" y="643355"/>
                  </a:lnTo>
                  <a:lnTo>
                    <a:pt x="0" y="643355"/>
                  </a:lnTo>
                  <a:close/>
                </a:path>
              </a:pathLst>
            </a:custGeom>
            <a:blipFill>
              <a:blip r:embed="rId3"/>
              <a:stretch>
                <a:fillRect t="-1588" b="-1588"/>
              </a:stretch>
            </a:blipFill>
          </p:spPr>
          <p:txBody>
            <a:bodyPr/>
            <a:lstStyle/>
            <a:p>
              <a:endParaRPr lang="en-PH"/>
            </a:p>
          </p:txBody>
        </p:sp>
      </p:grpSp>
      <p:sp>
        <p:nvSpPr>
          <p:cNvPr id="12" name="TextBox 12"/>
          <p:cNvSpPr txBox="1"/>
          <p:nvPr/>
        </p:nvSpPr>
        <p:spPr>
          <a:xfrm>
            <a:off x="2135012" y="8073644"/>
            <a:ext cx="13830789" cy="688975"/>
          </a:xfrm>
          <a:prstGeom prst="rect">
            <a:avLst/>
          </a:prstGeom>
        </p:spPr>
        <p:txBody>
          <a:bodyPr lIns="0" tIns="0" rIns="0" bIns="0" rtlCol="0" anchor="t">
            <a:spAutoFit/>
          </a:bodyPr>
          <a:lstStyle/>
          <a:p>
            <a:pPr algn="ctr">
              <a:lnSpc>
                <a:spcPts val="5599"/>
              </a:lnSpc>
            </a:pPr>
            <a:r>
              <a:rPr lang="en-US" sz="3999">
                <a:solidFill>
                  <a:srgbClr val="000000"/>
                </a:solidFill>
                <a:latin typeface="Arimo"/>
              </a:rPr>
              <a:t>Mobile Application</a:t>
            </a:r>
          </a:p>
        </p:txBody>
      </p:sp>
      <p:sp>
        <p:nvSpPr>
          <p:cNvPr id="13" name="TextBox 13"/>
          <p:cNvSpPr txBox="1"/>
          <p:nvPr/>
        </p:nvSpPr>
        <p:spPr>
          <a:xfrm>
            <a:off x="224083" y="390525"/>
            <a:ext cx="17839835" cy="955675"/>
          </a:xfrm>
          <a:prstGeom prst="rect">
            <a:avLst/>
          </a:prstGeom>
        </p:spPr>
        <p:txBody>
          <a:bodyPr lIns="0" tIns="0" rIns="0" bIns="0" rtlCol="0" anchor="t">
            <a:spAutoFit/>
          </a:bodyPr>
          <a:lstStyle/>
          <a:p>
            <a:pPr algn="ctr">
              <a:lnSpc>
                <a:spcPts val="7700"/>
              </a:lnSpc>
            </a:pPr>
            <a:r>
              <a:rPr lang="en-US" sz="5500">
                <a:solidFill>
                  <a:srgbClr val="000000"/>
                </a:solidFill>
                <a:latin typeface="Alice"/>
              </a:rPr>
              <a:t>FUNCTIONAL AND NON-FUNCTIONAL REQUIREMENT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17970" y="3067171"/>
            <a:ext cx="8832436" cy="4152657"/>
            <a:chOff x="0" y="0"/>
            <a:chExt cx="1368375" cy="643355"/>
          </a:xfrm>
        </p:grpSpPr>
        <p:sp>
          <p:nvSpPr>
            <p:cNvPr id="9" name="Freeform 9"/>
            <p:cNvSpPr/>
            <p:nvPr/>
          </p:nvSpPr>
          <p:spPr>
            <a:xfrm>
              <a:off x="0" y="0"/>
              <a:ext cx="1368375" cy="643355"/>
            </a:xfrm>
            <a:custGeom>
              <a:avLst/>
              <a:gdLst/>
              <a:ahLst/>
              <a:cxnLst/>
              <a:rect l="l" t="t" r="r" b="b"/>
              <a:pathLst>
                <a:path w="1368375" h="643355">
                  <a:moveTo>
                    <a:pt x="0" y="0"/>
                  </a:moveTo>
                  <a:lnTo>
                    <a:pt x="1368375" y="0"/>
                  </a:lnTo>
                  <a:lnTo>
                    <a:pt x="1368375" y="643355"/>
                  </a:lnTo>
                  <a:lnTo>
                    <a:pt x="0" y="643355"/>
                  </a:lnTo>
                  <a:close/>
                </a:path>
              </a:pathLst>
            </a:custGeom>
            <a:blipFill>
              <a:blip r:embed="rId2"/>
              <a:stretch>
                <a:fillRect t="-228" b="-228"/>
              </a:stretch>
            </a:blipFill>
          </p:spPr>
          <p:txBody>
            <a:bodyPr/>
            <a:lstStyle/>
            <a:p>
              <a:endParaRPr lang="en-PH"/>
            </a:p>
          </p:txBody>
        </p:sp>
      </p:grpSp>
      <p:grpSp>
        <p:nvGrpSpPr>
          <p:cNvPr id="10" name="Group 10"/>
          <p:cNvGrpSpPr/>
          <p:nvPr/>
        </p:nvGrpSpPr>
        <p:grpSpPr>
          <a:xfrm>
            <a:off x="9506005" y="3067171"/>
            <a:ext cx="8214758" cy="4152657"/>
            <a:chOff x="0" y="0"/>
            <a:chExt cx="1272681" cy="643355"/>
          </a:xfrm>
        </p:grpSpPr>
        <p:sp>
          <p:nvSpPr>
            <p:cNvPr id="11" name="Freeform 11"/>
            <p:cNvSpPr/>
            <p:nvPr/>
          </p:nvSpPr>
          <p:spPr>
            <a:xfrm>
              <a:off x="0" y="0"/>
              <a:ext cx="1272681" cy="643355"/>
            </a:xfrm>
            <a:custGeom>
              <a:avLst/>
              <a:gdLst/>
              <a:ahLst/>
              <a:cxnLst/>
              <a:rect l="l" t="t" r="r" b="b"/>
              <a:pathLst>
                <a:path w="1272681" h="643355">
                  <a:moveTo>
                    <a:pt x="0" y="0"/>
                  </a:moveTo>
                  <a:lnTo>
                    <a:pt x="1272681" y="0"/>
                  </a:lnTo>
                  <a:lnTo>
                    <a:pt x="1272681" y="643355"/>
                  </a:lnTo>
                  <a:lnTo>
                    <a:pt x="0" y="643355"/>
                  </a:lnTo>
                  <a:close/>
                </a:path>
              </a:pathLst>
            </a:custGeom>
            <a:blipFill>
              <a:blip r:embed="rId3"/>
              <a:stretch>
                <a:fillRect t="-1523" b="-1523"/>
              </a:stretch>
            </a:blipFill>
          </p:spPr>
          <p:txBody>
            <a:bodyPr/>
            <a:lstStyle/>
            <a:p>
              <a:endParaRPr lang="en-PH"/>
            </a:p>
          </p:txBody>
        </p:sp>
      </p:grpSp>
      <p:sp>
        <p:nvSpPr>
          <p:cNvPr id="12" name="TextBox 12"/>
          <p:cNvSpPr txBox="1"/>
          <p:nvPr/>
        </p:nvSpPr>
        <p:spPr>
          <a:xfrm>
            <a:off x="2135012" y="8073644"/>
            <a:ext cx="13830789" cy="688975"/>
          </a:xfrm>
          <a:prstGeom prst="rect">
            <a:avLst/>
          </a:prstGeom>
        </p:spPr>
        <p:txBody>
          <a:bodyPr lIns="0" tIns="0" rIns="0" bIns="0" rtlCol="0" anchor="t">
            <a:spAutoFit/>
          </a:bodyPr>
          <a:lstStyle/>
          <a:p>
            <a:pPr algn="ctr">
              <a:lnSpc>
                <a:spcPts val="5599"/>
              </a:lnSpc>
            </a:pPr>
            <a:r>
              <a:rPr lang="en-US" sz="3999">
                <a:solidFill>
                  <a:srgbClr val="000000"/>
                </a:solidFill>
                <a:latin typeface="Arimo"/>
              </a:rPr>
              <a:t>Mobile Application</a:t>
            </a:r>
          </a:p>
        </p:txBody>
      </p:sp>
      <p:sp>
        <p:nvSpPr>
          <p:cNvPr id="13" name="TextBox 13"/>
          <p:cNvSpPr txBox="1"/>
          <p:nvPr/>
        </p:nvSpPr>
        <p:spPr>
          <a:xfrm>
            <a:off x="224083" y="390525"/>
            <a:ext cx="17839835" cy="955675"/>
          </a:xfrm>
          <a:prstGeom prst="rect">
            <a:avLst/>
          </a:prstGeom>
        </p:spPr>
        <p:txBody>
          <a:bodyPr lIns="0" tIns="0" rIns="0" bIns="0" rtlCol="0" anchor="t">
            <a:spAutoFit/>
          </a:bodyPr>
          <a:lstStyle/>
          <a:p>
            <a:pPr algn="ctr">
              <a:lnSpc>
                <a:spcPts val="7700"/>
              </a:lnSpc>
            </a:pPr>
            <a:r>
              <a:rPr lang="en-US" sz="5500">
                <a:solidFill>
                  <a:srgbClr val="000000"/>
                </a:solidFill>
                <a:latin typeface="Alice"/>
              </a:rPr>
              <a:t>FUNCTIONAL AND NON-FUNCTIONAL REQUIREMENT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17970" y="3067171"/>
            <a:ext cx="8832436" cy="4152657"/>
            <a:chOff x="0" y="0"/>
            <a:chExt cx="1368375" cy="643355"/>
          </a:xfrm>
        </p:grpSpPr>
        <p:sp>
          <p:nvSpPr>
            <p:cNvPr id="9" name="Freeform 9"/>
            <p:cNvSpPr/>
            <p:nvPr/>
          </p:nvSpPr>
          <p:spPr>
            <a:xfrm>
              <a:off x="0" y="0"/>
              <a:ext cx="1368375" cy="643355"/>
            </a:xfrm>
            <a:custGeom>
              <a:avLst/>
              <a:gdLst/>
              <a:ahLst/>
              <a:cxnLst/>
              <a:rect l="l" t="t" r="r" b="b"/>
              <a:pathLst>
                <a:path w="1368375" h="643355">
                  <a:moveTo>
                    <a:pt x="0" y="0"/>
                  </a:moveTo>
                  <a:lnTo>
                    <a:pt x="1368375" y="0"/>
                  </a:lnTo>
                  <a:lnTo>
                    <a:pt x="1368375" y="643355"/>
                  </a:lnTo>
                  <a:lnTo>
                    <a:pt x="0" y="643355"/>
                  </a:lnTo>
                  <a:close/>
                </a:path>
              </a:pathLst>
            </a:custGeom>
            <a:blipFill>
              <a:blip r:embed="rId2"/>
              <a:stretch>
                <a:fillRect t="-4186" b="-4186"/>
              </a:stretch>
            </a:blipFill>
          </p:spPr>
          <p:txBody>
            <a:bodyPr/>
            <a:lstStyle/>
            <a:p>
              <a:endParaRPr lang="en-PH"/>
            </a:p>
          </p:txBody>
        </p:sp>
      </p:grpSp>
      <p:grpSp>
        <p:nvGrpSpPr>
          <p:cNvPr id="10" name="Group 10"/>
          <p:cNvGrpSpPr/>
          <p:nvPr/>
        </p:nvGrpSpPr>
        <p:grpSpPr>
          <a:xfrm>
            <a:off x="9506005" y="3067171"/>
            <a:ext cx="8214758" cy="4152657"/>
            <a:chOff x="0" y="0"/>
            <a:chExt cx="1272681" cy="643355"/>
          </a:xfrm>
        </p:grpSpPr>
        <p:sp>
          <p:nvSpPr>
            <p:cNvPr id="11" name="Freeform 11"/>
            <p:cNvSpPr/>
            <p:nvPr/>
          </p:nvSpPr>
          <p:spPr>
            <a:xfrm>
              <a:off x="0" y="0"/>
              <a:ext cx="1272681" cy="643355"/>
            </a:xfrm>
            <a:custGeom>
              <a:avLst/>
              <a:gdLst/>
              <a:ahLst/>
              <a:cxnLst/>
              <a:rect l="l" t="t" r="r" b="b"/>
              <a:pathLst>
                <a:path w="1272681" h="643355">
                  <a:moveTo>
                    <a:pt x="0" y="0"/>
                  </a:moveTo>
                  <a:lnTo>
                    <a:pt x="1272681" y="0"/>
                  </a:lnTo>
                  <a:lnTo>
                    <a:pt x="1272681" y="643355"/>
                  </a:lnTo>
                  <a:lnTo>
                    <a:pt x="0" y="643355"/>
                  </a:lnTo>
                  <a:close/>
                </a:path>
              </a:pathLst>
            </a:custGeom>
            <a:blipFill>
              <a:blip r:embed="rId3"/>
              <a:stretch>
                <a:fillRect l="-3406" r="-3406"/>
              </a:stretch>
            </a:blipFill>
          </p:spPr>
          <p:txBody>
            <a:bodyPr/>
            <a:lstStyle/>
            <a:p>
              <a:endParaRPr lang="en-PH"/>
            </a:p>
          </p:txBody>
        </p:sp>
      </p:grpSp>
      <p:sp>
        <p:nvSpPr>
          <p:cNvPr id="12" name="TextBox 12"/>
          <p:cNvSpPr txBox="1"/>
          <p:nvPr/>
        </p:nvSpPr>
        <p:spPr>
          <a:xfrm>
            <a:off x="2135012" y="8073644"/>
            <a:ext cx="13830789" cy="688975"/>
          </a:xfrm>
          <a:prstGeom prst="rect">
            <a:avLst/>
          </a:prstGeom>
        </p:spPr>
        <p:txBody>
          <a:bodyPr lIns="0" tIns="0" rIns="0" bIns="0" rtlCol="0" anchor="t">
            <a:spAutoFit/>
          </a:bodyPr>
          <a:lstStyle/>
          <a:p>
            <a:pPr algn="ctr">
              <a:lnSpc>
                <a:spcPts val="5599"/>
              </a:lnSpc>
            </a:pPr>
            <a:r>
              <a:rPr lang="en-US" sz="3999">
                <a:solidFill>
                  <a:srgbClr val="000000"/>
                </a:solidFill>
                <a:latin typeface="Arimo"/>
              </a:rPr>
              <a:t>Mobile Application</a:t>
            </a:r>
          </a:p>
        </p:txBody>
      </p:sp>
      <p:sp>
        <p:nvSpPr>
          <p:cNvPr id="13" name="TextBox 13"/>
          <p:cNvSpPr txBox="1"/>
          <p:nvPr/>
        </p:nvSpPr>
        <p:spPr>
          <a:xfrm>
            <a:off x="224083" y="390525"/>
            <a:ext cx="17839835" cy="955675"/>
          </a:xfrm>
          <a:prstGeom prst="rect">
            <a:avLst/>
          </a:prstGeom>
        </p:spPr>
        <p:txBody>
          <a:bodyPr lIns="0" tIns="0" rIns="0" bIns="0" rtlCol="0" anchor="t">
            <a:spAutoFit/>
          </a:bodyPr>
          <a:lstStyle/>
          <a:p>
            <a:pPr algn="ctr">
              <a:lnSpc>
                <a:spcPts val="7700"/>
              </a:lnSpc>
            </a:pPr>
            <a:r>
              <a:rPr lang="en-US" sz="5500">
                <a:solidFill>
                  <a:srgbClr val="000000"/>
                </a:solidFill>
                <a:latin typeface="Alice"/>
              </a:rPr>
              <a:t>FUNCTIONAL AND NON-FUNCTIONAL REQUIREMENT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2901321" y="2225618"/>
            <a:ext cx="12485358" cy="5835763"/>
          </a:xfrm>
          <a:custGeom>
            <a:avLst/>
            <a:gdLst/>
            <a:ahLst/>
            <a:cxnLst/>
            <a:rect l="l" t="t" r="r" b="b"/>
            <a:pathLst>
              <a:path w="12485358" h="5835763">
                <a:moveTo>
                  <a:pt x="0" y="0"/>
                </a:moveTo>
                <a:lnTo>
                  <a:pt x="12485358" y="0"/>
                </a:lnTo>
                <a:lnTo>
                  <a:pt x="12485358" y="5835764"/>
                </a:lnTo>
                <a:lnTo>
                  <a:pt x="0" y="5835764"/>
                </a:lnTo>
                <a:lnTo>
                  <a:pt x="0" y="0"/>
                </a:lnTo>
                <a:close/>
              </a:path>
            </a:pathLst>
          </a:custGeom>
          <a:blipFill>
            <a:blip r:embed="rId2"/>
            <a:stretch>
              <a:fillRect/>
            </a:stretch>
          </a:blipFill>
        </p:spPr>
        <p:txBody>
          <a:bodyPr/>
          <a:lstStyle/>
          <a:p>
            <a:endParaRPr lang="en-PH"/>
          </a:p>
        </p:txBody>
      </p:sp>
      <p:sp>
        <p:nvSpPr>
          <p:cNvPr id="9" name="TextBox 9"/>
          <p:cNvSpPr txBox="1"/>
          <p:nvPr/>
        </p:nvSpPr>
        <p:spPr>
          <a:xfrm>
            <a:off x="2135012" y="8073644"/>
            <a:ext cx="13830789" cy="688975"/>
          </a:xfrm>
          <a:prstGeom prst="rect">
            <a:avLst/>
          </a:prstGeom>
        </p:spPr>
        <p:txBody>
          <a:bodyPr lIns="0" tIns="0" rIns="0" bIns="0" rtlCol="0" anchor="t">
            <a:spAutoFit/>
          </a:bodyPr>
          <a:lstStyle/>
          <a:p>
            <a:pPr algn="ctr">
              <a:lnSpc>
                <a:spcPts val="5599"/>
              </a:lnSpc>
            </a:pPr>
            <a:r>
              <a:rPr lang="en-US" sz="3999">
                <a:solidFill>
                  <a:srgbClr val="000000"/>
                </a:solidFill>
                <a:latin typeface="Arimo"/>
              </a:rPr>
              <a:t>Mobile Application</a:t>
            </a:r>
          </a:p>
        </p:txBody>
      </p:sp>
      <p:sp>
        <p:nvSpPr>
          <p:cNvPr id="10" name="TextBox 10"/>
          <p:cNvSpPr txBox="1"/>
          <p:nvPr/>
        </p:nvSpPr>
        <p:spPr>
          <a:xfrm>
            <a:off x="224083" y="390525"/>
            <a:ext cx="17839835" cy="955675"/>
          </a:xfrm>
          <a:prstGeom prst="rect">
            <a:avLst/>
          </a:prstGeom>
        </p:spPr>
        <p:txBody>
          <a:bodyPr lIns="0" tIns="0" rIns="0" bIns="0" rtlCol="0" anchor="t">
            <a:spAutoFit/>
          </a:bodyPr>
          <a:lstStyle/>
          <a:p>
            <a:pPr algn="ctr">
              <a:lnSpc>
                <a:spcPts val="7700"/>
              </a:lnSpc>
            </a:pPr>
            <a:r>
              <a:rPr lang="en-US" sz="5500">
                <a:solidFill>
                  <a:srgbClr val="000000"/>
                </a:solidFill>
                <a:latin typeface="Alice"/>
              </a:rPr>
              <a:t>FUNCTIONAL AND NON-FUNCTIONAL REQUIREMENT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4582304" y="1813781"/>
            <a:ext cx="9123392" cy="8145313"/>
          </a:xfrm>
          <a:custGeom>
            <a:avLst/>
            <a:gdLst/>
            <a:ahLst/>
            <a:cxnLst/>
            <a:rect l="l" t="t" r="r" b="b"/>
            <a:pathLst>
              <a:path w="9123392" h="8145313">
                <a:moveTo>
                  <a:pt x="0" y="0"/>
                </a:moveTo>
                <a:lnTo>
                  <a:pt x="9123392" y="0"/>
                </a:lnTo>
                <a:lnTo>
                  <a:pt x="9123392" y="8145313"/>
                </a:lnTo>
                <a:lnTo>
                  <a:pt x="0" y="8145313"/>
                </a:lnTo>
                <a:lnTo>
                  <a:pt x="0" y="0"/>
                </a:lnTo>
                <a:close/>
              </a:path>
            </a:pathLst>
          </a:custGeom>
          <a:blipFill>
            <a:blip r:embed="rId2"/>
            <a:stretch>
              <a:fillRect/>
            </a:stretch>
          </a:blipFill>
        </p:spPr>
        <p:txBody>
          <a:bodyPr/>
          <a:lstStyle/>
          <a:p>
            <a:endParaRPr lang="en-PH"/>
          </a:p>
        </p:txBody>
      </p:sp>
      <p:sp>
        <p:nvSpPr>
          <p:cNvPr id="9" name="TextBox 9"/>
          <p:cNvSpPr txBox="1"/>
          <p:nvPr/>
        </p:nvSpPr>
        <p:spPr>
          <a:xfrm>
            <a:off x="292714" y="328982"/>
            <a:ext cx="17633942" cy="955675"/>
          </a:xfrm>
          <a:prstGeom prst="rect">
            <a:avLst/>
          </a:prstGeom>
        </p:spPr>
        <p:txBody>
          <a:bodyPr lIns="0" tIns="0" rIns="0" bIns="0" rtlCol="0" anchor="t">
            <a:spAutoFit/>
          </a:bodyPr>
          <a:lstStyle/>
          <a:p>
            <a:pPr algn="ctr">
              <a:lnSpc>
                <a:spcPts val="7700"/>
              </a:lnSpc>
            </a:pPr>
            <a:r>
              <a:rPr lang="en-US" sz="5500">
                <a:solidFill>
                  <a:srgbClr val="000000"/>
                </a:solidFill>
                <a:latin typeface="Alice"/>
              </a:rPr>
              <a:t>FUNCTIONAL AND NON-FUNCTIONAL REQUIREMENT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5505000" y="1821466"/>
            <a:ext cx="7277999" cy="8184601"/>
          </a:xfrm>
          <a:custGeom>
            <a:avLst/>
            <a:gdLst/>
            <a:ahLst/>
            <a:cxnLst/>
            <a:rect l="l" t="t" r="r" b="b"/>
            <a:pathLst>
              <a:path w="7277999" h="8184601">
                <a:moveTo>
                  <a:pt x="0" y="0"/>
                </a:moveTo>
                <a:lnTo>
                  <a:pt x="7278000" y="0"/>
                </a:lnTo>
                <a:lnTo>
                  <a:pt x="7278000" y="8184602"/>
                </a:lnTo>
                <a:lnTo>
                  <a:pt x="0" y="8184602"/>
                </a:lnTo>
                <a:lnTo>
                  <a:pt x="0" y="0"/>
                </a:lnTo>
                <a:close/>
              </a:path>
            </a:pathLst>
          </a:custGeom>
          <a:blipFill>
            <a:blip r:embed="rId2"/>
            <a:stretch>
              <a:fillRect/>
            </a:stretch>
          </a:blipFill>
        </p:spPr>
        <p:txBody>
          <a:bodyPr/>
          <a:lstStyle/>
          <a:p>
            <a:endParaRPr lang="en-PH"/>
          </a:p>
        </p:txBody>
      </p:sp>
      <p:sp>
        <p:nvSpPr>
          <p:cNvPr id="9" name="TextBox 9"/>
          <p:cNvSpPr txBox="1"/>
          <p:nvPr/>
        </p:nvSpPr>
        <p:spPr>
          <a:xfrm>
            <a:off x="1028700" y="227384"/>
            <a:ext cx="8898054" cy="1212846"/>
          </a:xfrm>
          <a:prstGeom prst="rect">
            <a:avLst/>
          </a:prstGeom>
        </p:spPr>
        <p:txBody>
          <a:bodyPr lIns="0" tIns="0" rIns="0" bIns="0" rtlCol="0" anchor="t">
            <a:spAutoFit/>
          </a:bodyPr>
          <a:lstStyle/>
          <a:p>
            <a:pPr algn="ctr">
              <a:lnSpc>
                <a:spcPts val="9800"/>
              </a:lnSpc>
            </a:pPr>
            <a:r>
              <a:rPr lang="en-US" sz="7000">
                <a:solidFill>
                  <a:srgbClr val="000000"/>
                </a:solidFill>
                <a:latin typeface="Alice"/>
              </a:rPr>
              <a:t>USE CASE DIAGRAM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4118635" y="1857735"/>
            <a:ext cx="9863541" cy="8012231"/>
          </a:xfrm>
          <a:custGeom>
            <a:avLst/>
            <a:gdLst/>
            <a:ahLst/>
            <a:cxnLst/>
            <a:rect l="l" t="t" r="r" b="b"/>
            <a:pathLst>
              <a:path w="9863541" h="8012231">
                <a:moveTo>
                  <a:pt x="0" y="0"/>
                </a:moveTo>
                <a:lnTo>
                  <a:pt x="9863542" y="0"/>
                </a:lnTo>
                <a:lnTo>
                  <a:pt x="9863542" y="8012231"/>
                </a:lnTo>
                <a:lnTo>
                  <a:pt x="0" y="8012231"/>
                </a:lnTo>
                <a:lnTo>
                  <a:pt x="0" y="0"/>
                </a:lnTo>
                <a:close/>
              </a:path>
            </a:pathLst>
          </a:custGeom>
          <a:blipFill>
            <a:blip r:embed="rId2"/>
            <a:stretch>
              <a:fillRect/>
            </a:stretch>
          </a:blipFill>
        </p:spPr>
        <p:txBody>
          <a:bodyPr/>
          <a:lstStyle/>
          <a:p>
            <a:endParaRPr lang="en-PH"/>
          </a:p>
        </p:txBody>
      </p:sp>
      <p:sp>
        <p:nvSpPr>
          <p:cNvPr id="9" name="TextBox 9"/>
          <p:cNvSpPr txBox="1"/>
          <p:nvPr/>
        </p:nvSpPr>
        <p:spPr>
          <a:xfrm>
            <a:off x="591779" y="246434"/>
            <a:ext cx="17115398" cy="1169220"/>
          </a:xfrm>
          <a:prstGeom prst="rect">
            <a:avLst/>
          </a:prstGeom>
        </p:spPr>
        <p:txBody>
          <a:bodyPr lIns="0" tIns="0" rIns="0" bIns="0" rtlCol="0" anchor="t">
            <a:spAutoFit/>
          </a:bodyPr>
          <a:lstStyle/>
          <a:p>
            <a:pPr algn="ctr">
              <a:lnSpc>
                <a:spcPts val="9598"/>
              </a:lnSpc>
            </a:pPr>
            <a:r>
              <a:rPr lang="en-US" sz="6856">
                <a:solidFill>
                  <a:srgbClr val="000000"/>
                </a:solidFill>
                <a:latin typeface="Alice"/>
              </a:rPr>
              <a:t>FUNCTIONAL DECOMPOSITION DIAGRAM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2427581" y="2019084"/>
            <a:ext cx="13245650" cy="7594172"/>
          </a:xfrm>
          <a:custGeom>
            <a:avLst/>
            <a:gdLst/>
            <a:ahLst/>
            <a:cxnLst/>
            <a:rect l="l" t="t" r="r" b="b"/>
            <a:pathLst>
              <a:path w="13245650" h="7594172">
                <a:moveTo>
                  <a:pt x="0" y="0"/>
                </a:moveTo>
                <a:lnTo>
                  <a:pt x="13245650" y="0"/>
                </a:lnTo>
                <a:lnTo>
                  <a:pt x="13245650" y="7594172"/>
                </a:lnTo>
                <a:lnTo>
                  <a:pt x="0" y="7594172"/>
                </a:lnTo>
                <a:lnTo>
                  <a:pt x="0" y="0"/>
                </a:lnTo>
                <a:close/>
              </a:path>
            </a:pathLst>
          </a:custGeom>
          <a:blipFill>
            <a:blip r:embed="rId2"/>
            <a:stretch>
              <a:fillRect/>
            </a:stretch>
          </a:blipFill>
        </p:spPr>
        <p:txBody>
          <a:bodyPr/>
          <a:lstStyle/>
          <a:p>
            <a:endParaRPr lang="en-PH"/>
          </a:p>
        </p:txBody>
      </p:sp>
      <p:sp>
        <p:nvSpPr>
          <p:cNvPr id="9" name="TextBox 9"/>
          <p:cNvSpPr txBox="1"/>
          <p:nvPr/>
        </p:nvSpPr>
        <p:spPr>
          <a:xfrm>
            <a:off x="591779" y="246434"/>
            <a:ext cx="17115398" cy="1169220"/>
          </a:xfrm>
          <a:prstGeom prst="rect">
            <a:avLst/>
          </a:prstGeom>
        </p:spPr>
        <p:txBody>
          <a:bodyPr lIns="0" tIns="0" rIns="0" bIns="0" rtlCol="0" anchor="t">
            <a:spAutoFit/>
          </a:bodyPr>
          <a:lstStyle/>
          <a:p>
            <a:pPr algn="ctr">
              <a:lnSpc>
                <a:spcPts val="9598"/>
              </a:lnSpc>
            </a:pPr>
            <a:r>
              <a:rPr lang="en-US" sz="6856">
                <a:solidFill>
                  <a:srgbClr val="000000"/>
                </a:solidFill>
                <a:latin typeface="Alice"/>
              </a:rPr>
              <a:t>FUNCTIONAL DECOMPOSITION DIAGRAM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4838335" y="1867434"/>
            <a:ext cx="8611330" cy="8090234"/>
          </a:xfrm>
          <a:custGeom>
            <a:avLst/>
            <a:gdLst/>
            <a:ahLst/>
            <a:cxnLst/>
            <a:rect l="l" t="t" r="r" b="b"/>
            <a:pathLst>
              <a:path w="8611330" h="8090234">
                <a:moveTo>
                  <a:pt x="0" y="0"/>
                </a:moveTo>
                <a:lnTo>
                  <a:pt x="8611330" y="0"/>
                </a:lnTo>
                <a:lnTo>
                  <a:pt x="8611330" y="8090234"/>
                </a:lnTo>
                <a:lnTo>
                  <a:pt x="0" y="8090234"/>
                </a:lnTo>
                <a:lnTo>
                  <a:pt x="0" y="0"/>
                </a:lnTo>
                <a:close/>
              </a:path>
            </a:pathLst>
          </a:custGeom>
          <a:blipFill>
            <a:blip r:embed="rId2"/>
            <a:stretch>
              <a:fillRect/>
            </a:stretch>
          </a:blipFill>
        </p:spPr>
        <p:txBody>
          <a:bodyPr/>
          <a:lstStyle/>
          <a:p>
            <a:endParaRPr lang="en-PH"/>
          </a:p>
        </p:txBody>
      </p:sp>
      <p:sp>
        <p:nvSpPr>
          <p:cNvPr id="9" name="TextBox 9"/>
          <p:cNvSpPr txBox="1"/>
          <p:nvPr/>
        </p:nvSpPr>
        <p:spPr>
          <a:xfrm>
            <a:off x="1028700" y="227384"/>
            <a:ext cx="10662123" cy="1212846"/>
          </a:xfrm>
          <a:prstGeom prst="rect">
            <a:avLst/>
          </a:prstGeom>
        </p:spPr>
        <p:txBody>
          <a:bodyPr lIns="0" tIns="0" rIns="0" bIns="0" rtlCol="0" anchor="t">
            <a:spAutoFit/>
          </a:bodyPr>
          <a:lstStyle/>
          <a:p>
            <a:pPr algn="ctr">
              <a:lnSpc>
                <a:spcPts val="9800"/>
              </a:lnSpc>
            </a:pPr>
            <a:r>
              <a:rPr lang="en-US" sz="7000">
                <a:solidFill>
                  <a:srgbClr val="000000"/>
                </a:solidFill>
                <a:latin typeface="Alice"/>
              </a:rPr>
              <a:t>SYSTEM FLOWCHART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5678853" y="1775712"/>
            <a:ext cx="6743105" cy="8167115"/>
          </a:xfrm>
          <a:custGeom>
            <a:avLst/>
            <a:gdLst/>
            <a:ahLst/>
            <a:cxnLst/>
            <a:rect l="l" t="t" r="r" b="b"/>
            <a:pathLst>
              <a:path w="6743105" h="8167115">
                <a:moveTo>
                  <a:pt x="0" y="0"/>
                </a:moveTo>
                <a:lnTo>
                  <a:pt x="6743106" y="0"/>
                </a:lnTo>
                <a:lnTo>
                  <a:pt x="6743106" y="8167115"/>
                </a:lnTo>
                <a:lnTo>
                  <a:pt x="0" y="8167115"/>
                </a:lnTo>
                <a:lnTo>
                  <a:pt x="0" y="0"/>
                </a:lnTo>
                <a:close/>
              </a:path>
            </a:pathLst>
          </a:custGeom>
          <a:blipFill>
            <a:blip r:embed="rId2"/>
            <a:stretch>
              <a:fillRect/>
            </a:stretch>
          </a:blipFill>
        </p:spPr>
        <p:txBody>
          <a:bodyPr/>
          <a:lstStyle/>
          <a:p>
            <a:endParaRPr lang="en-PH"/>
          </a:p>
        </p:txBody>
      </p:sp>
      <p:sp>
        <p:nvSpPr>
          <p:cNvPr id="9" name="TextBox 9"/>
          <p:cNvSpPr txBox="1"/>
          <p:nvPr/>
        </p:nvSpPr>
        <p:spPr>
          <a:xfrm>
            <a:off x="1028700" y="227384"/>
            <a:ext cx="9806110" cy="1212846"/>
          </a:xfrm>
          <a:prstGeom prst="rect">
            <a:avLst/>
          </a:prstGeom>
        </p:spPr>
        <p:txBody>
          <a:bodyPr lIns="0" tIns="0" rIns="0" bIns="0" rtlCol="0" anchor="t">
            <a:spAutoFit/>
          </a:bodyPr>
          <a:lstStyle/>
          <a:p>
            <a:pPr algn="ctr">
              <a:lnSpc>
                <a:spcPts val="9800"/>
              </a:lnSpc>
            </a:pPr>
            <a:r>
              <a:rPr lang="en-US" sz="7000">
                <a:solidFill>
                  <a:srgbClr val="000000"/>
                </a:solidFill>
                <a:latin typeface="Alice"/>
              </a:rPr>
              <a:t>SYSTEM FLOWCHART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61316" y="227384"/>
            <a:ext cx="12262256" cy="1212846"/>
          </a:xfrm>
          <a:prstGeom prst="rect">
            <a:avLst/>
          </a:prstGeom>
        </p:spPr>
        <p:txBody>
          <a:bodyPr lIns="0" tIns="0" rIns="0" bIns="0" rtlCol="0" anchor="t">
            <a:spAutoFit/>
          </a:bodyPr>
          <a:lstStyle/>
          <a:p>
            <a:pPr algn="ctr">
              <a:lnSpc>
                <a:spcPts val="9800"/>
              </a:lnSpc>
            </a:pPr>
            <a:r>
              <a:rPr lang="en-US" sz="7000">
                <a:solidFill>
                  <a:srgbClr val="000000"/>
                </a:solidFill>
                <a:latin typeface="Alice"/>
              </a:rPr>
              <a:t>PURPOSE AND DESCRIPTION</a:t>
            </a:r>
          </a:p>
        </p:txBody>
      </p:sp>
      <p:sp>
        <p:nvSpPr>
          <p:cNvPr id="9" name="TextBox 9"/>
          <p:cNvSpPr txBox="1"/>
          <p:nvPr/>
        </p:nvSpPr>
        <p:spPr>
          <a:xfrm>
            <a:off x="1028700" y="6877948"/>
            <a:ext cx="16230600" cy="2098675"/>
          </a:xfrm>
          <a:prstGeom prst="rect">
            <a:avLst/>
          </a:prstGeom>
        </p:spPr>
        <p:txBody>
          <a:bodyPr lIns="0" tIns="0" rIns="0" bIns="0" rtlCol="0" anchor="t">
            <a:spAutoFit/>
          </a:bodyPr>
          <a:lstStyle/>
          <a:p>
            <a:pPr algn="l">
              <a:lnSpc>
                <a:spcPts val="5599"/>
              </a:lnSpc>
            </a:pPr>
            <a:r>
              <a:rPr lang="en-US" sz="3999">
                <a:solidFill>
                  <a:srgbClr val="000000"/>
                </a:solidFill>
                <a:latin typeface="Arimo Bold"/>
              </a:rPr>
              <a:t>University Administration</a:t>
            </a:r>
            <a:r>
              <a:rPr lang="en-US" sz="3999">
                <a:solidFill>
                  <a:srgbClr val="000000"/>
                </a:solidFill>
                <a:latin typeface="Arimo"/>
              </a:rPr>
              <a:t>. This website can serve as a valuable tool for the administration by offering insights into the needs and interests of the university community. </a:t>
            </a:r>
          </a:p>
        </p:txBody>
      </p:sp>
      <p:sp>
        <p:nvSpPr>
          <p:cNvPr id="10" name="TextBox 10"/>
          <p:cNvSpPr txBox="1"/>
          <p:nvPr/>
        </p:nvSpPr>
        <p:spPr>
          <a:xfrm>
            <a:off x="1028700" y="1961094"/>
            <a:ext cx="16230600" cy="2098675"/>
          </a:xfrm>
          <a:prstGeom prst="rect">
            <a:avLst/>
          </a:prstGeom>
        </p:spPr>
        <p:txBody>
          <a:bodyPr lIns="0" tIns="0" rIns="0" bIns="0" rtlCol="0" anchor="t">
            <a:spAutoFit/>
          </a:bodyPr>
          <a:lstStyle/>
          <a:p>
            <a:pPr algn="l">
              <a:lnSpc>
                <a:spcPts val="5599"/>
              </a:lnSpc>
            </a:pPr>
            <a:r>
              <a:rPr lang="en-US" sz="3999">
                <a:solidFill>
                  <a:srgbClr val="000000"/>
                </a:solidFill>
                <a:latin typeface="Arimo Bold"/>
              </a:rPr>
              <a:t>General Public</a:t>
            </a:r>
            <a:r>
              <a:rPr lang="en-US" sz="3999">
                <a:solidFill>
                  <a:srgbClr val="000000"/>
                </a:solidFill>
                <a:latin typeface="Arimo"/>
              </a:rPr>
              <a:t>. This website can foster a sense of community within the National University by providing a platform for students and faculty to connect and collaborate.</a:t>
            </a:r>
          </a:p>
        </p:txBody>
      </p:sp>
      <p:sp>
        <p:nvSpPr>
          <p:cNvPr id="11" name="TextBox 11"/>
          <p:cNvSpPr txBox="1"/>
          <p:nvPr/>
        </p:nvSpPr>
        <p:spPr>
          <a:xfrm>
            <a:off x="1028700" y="4583644"/>
            <a:ext cx="16230600" cy="2098675"/>
          </a:xfrm>
          <a:prstGeom prst="rect">
            <a:avLst/>
          </a:prstGeom>
        </p:spPr>
        <p:txBody>
          <a:bodyPr lIns="0" tIns="0" rIns="0" bIns="0" rtlCol="0" anchor="t">
            <a:spAutoFit/>
          </a:bodyPr>
          <a:lstStyle/>
          <a:p>
            <a:pPr algn="l">
              <a:lnSpc>
                <a:spcPts val="5599"/>
              </a:lnSpc>
            </a:pPr>
            <a:r>
              <a:rPr lang="en-US" sz="3999">
                <a:solidFill>
                  <a:srgbClr val="000000"/>
                </a:solidFill>
                <a:latin typeface="Arimo Bold"/>
              </a:rPr>
              <a:t>National University Students</a:t>
            </a:r>
            <a:r>
              <a:rPr lang="en-US" sz="3999">
                <a:solidFill>
                  <a:srgbClr val="000000"/>
                </a:solidFill>
                <a:latin typeface="Arimo"/>
              </a:rPr>
              <a:t>. This website offers students a convenient and efficient way to find peers with similar academic interests, study habits, and skills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028700" y="2213138"/>
            <a:ext cx="4333413" cy="6135249"/>
          </a:xfrm>
          <a:custGeom>
            <a:avLst/>
            <a:gdLst/>
            <a:ahLst/>
            <a:cxnLst/>
            <a:rect l="l" t="t" r="r" b="b"/>
            <a:pathLst>
              <a:path w="4333413" h="6135249">
                <a:moveTo>
                  <a:pt x="0" y="0"/>
                </a:moveTo>
                <a:lnTo>
                  <a:pt x="4333413" y="0"/>
                </a:lnTo>
                <a:lnTo>
                  <a:pt x="4333413" y="6135248"/>
                </a:lnTo>
                <a:lnTo>
                  <a:pt x="0" y="6135248"/>
                </a:lnTo>
                <a:lnTo>
                  <a:pt x="0" y="0"/>
                </a:lnTo>
                <a:close/>
              </a:path>
            </a:pathLst>
          </a:custGeom>
          <a:blipFill>
            <a:blip r:embed="rId2"/>
            <a:stretch>
              <a:fillRect/>
            </a:stretch>
          </a:blipFill>
        </p:spPr>
        <p:txBody>
          <a:bodyPr/>
          <a:lstStyle/>
          <a:p>
            <a:endParaRPr lang="en-PH"/>
          </a:p>
        </p:txBody>
      </p:sp>
      <p:sp>
        <p:nvSpPr>
          <p:cNvPr id="9" name="Freeform 9"/>
          <p:cNvSpPr/>
          <p:nvPr/>
        </p:nvSpPr>
        <p:spPr>
          <a:xfrm>
            <a:off x="7058376" y="2075876"/>
            <a:ext cx="4171248" cy="6135249"/>
          </a:xfrm>
          <a:custGeom>
            <a:avLst/>
            <a:gdLst/>
            <a:ahLst/>
            <a:cxnLst/>
            <a:rect l="l" t="t" r="r" b="b"/>
            <a:pathLst>
              <a:path w="4171248" h="6135249">
                <a:moveTo>
                  <a:pt x="0" y="0"/>
                </a:moveTo>
                <a:lnTo>
                  <a:pt x="4171248" y="0"/>
                </a:lnTo>
                <a:lnTo>
                  <a:pt x="4171248" y="6135248"/>
                </a:lnTo>
                <a:lnTo>
                  <a:pt x="0" y="6135248"/>
                </a:lnTo>
                <a:lnTo>
                  <a:pt x="0" y="0"/>
                </a:lnTo>
                <a:close/>
              </a:path>
            </a:pathLst>
          </a:custGeom>
          <a:blipFill>
            <a:blip r:embed="rId3"/>
            <a:stretch>
              <a:fillRect/>
            </a:stretch>
          </a:blipFill>
        </p:spPr>
        <p:txBody>
          <a:bodyPr/>
          <a:lstStyle/>
          <a:p>
            <a:endParaRPr lang="en-PH"/>
          </a:p>
        </p:txBody>
      </p:sp>
      <p:sp>
        <p:nvSpPr>
          <p:cNvPr id="10" name="Freeform 10"/>
          <p:cNvSpPr/>
          <p:nvPr/>
        </p:nvSpPr>
        <p:spPr>
          <a:xfrm>
            <a:off x="12925074" y="2213138"/>
            <a:ext cx="4171248" cy="6135249"/>
          </a:xfrm>
          <a:custGeom>
            <a:avLst/>
            <a:gdLst/>
            <a:ahLst/>
            <a:cxnLst/>
            <a:rect l="l" t="t" r="r" b="b"/>
            <a:pathLst>
              <a:path w="4171248" h="6135249">
                <a:moveTo>
                  <a:pt x="0" y="0"/>
                </a:moveTo>
                <a:lnTo>
                  <a:pt x="4171248" y="0"/>
                </a:lnTo>
                <a:lnTo>
                  <a:pt x="4171248" y="6135248"/>
                </a:lnTo>
                <a:lnTo>
                  <a:pt x="0" y="6135248"/>
                </a:lnTo>
                <a:lnTo>
                  <a:pt x="0" y="0"/>
                </a:lnTo>
                <a:close/>
              </a:path>
            </a:pathLst>
          </a:custGeom>
          <a:blipFill>
            <a:blip r:embed="rId4"/>
            <a:stretch>
              <a:fillRect/>
            </a:stretch>
          </a:blipFill>
        </p:spPr>
        <p:txBody>
          <a:bodyPr/>
          <a:lstStyle/>
          <a:p>
            <a:endParaRPr lang="en-PH"/>
          </a:p>
        </p:txBody>
      </p:sp>
      <p:sp>
        <p:nvSpPr>
          <p:cNvPr id="11" name="TextBox 11"/>
          <p:cNvSpPr txBox="1"/>
          <p:nvPr/>
        </p:nvSpPr>
        <p:spPr>
          <a:xfrm>
            <a:off x="1028700" y="227384"/>
            <a:ext cx="8115300" cy="1212846"/>
          </a:xfrm>
          <a:prstGeom prst="rect">
            <a:avLst/>
          </a:prstGeom>
        </p:spPr>
        <p:txBody>
          <a:bodyPr lIns="0" tIns="0" rIns="0" bIns="0" rtlCol="0" anchor="t">
            <a:spAutoFit/>
          </a:bodyPr>
          <a:lstStyle/>
          <a:p>
            <a:pPr algn="ctr">
              <a:lnSpc>
                <a:spcPts val="9800"/>
              </a:lnSpc>
            </a:pPr>
            <a:r>
              <a:rPr lang="en-US" sz="7000">
                <a:solidFill>
                  <a:srgbClr val="000000"/>
                </a:solidFill>
                <a:latin typeface="Alice"/>
              </a:rPr>
              <a:t>PROCESS FLOW</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028700" y="2213138"/>
            <a:ext cx="4333413" cy="6135249"/>
          </a:xfrm>
          <a:custGeom>
            <a:avLst/>
            <a:gdLst/>
            <a:ahLst/>
            <a:cxnLst/>
            <a:rect l="l" t="t" r="r" b="b"/>
            <a:pathLst>
              <a:path w="4333413" h="6135249">
                <a:moveTo>
                  <a:pt x="0" y="0"/>
                </a:moveTo>
                <a:lnTo>
                  <a:pt x="4333413" y="0"/>
                </a:lnTo>
                <a:lnTo>
                  <a:pt x="4333413" y="6135248"/>
                </a:lnTo>
                <a:lnTo>
                  <a:pt x="0" y="6135248"/>
                </a:lnTo>
                <a:lnTo>
                  <a:pt x="0" y="0"/>
                </a:lnTo>
                <a:close/>
              </a:path>
            </a:pathLst>
          </a:custGeom>
          <a:blipFill>
            <a:blip r:embed="rId2"/>
            <a:stretch>
              <a:fillRect/>
            </a:stretch>
          </a:blipFill>
        </p:spPr>
        <p:txBody>
          <a:bodyPr/>
          <a:lstStyle/>
          <a:p>
            <a:endParaRPr lang="en-PH"/>
          </a:p>
        </p:txBody>
      </p:sp>
      <p:sp>
        <p:nvSpPr>
          <p:cNvPr id="9" name="Freeform 9"/>
          <p:cNvSpPr/>
          <p:nvPr/>
        </p:nvSpPr>
        <p:spPr>
          <a:xfrm>
            <a:off x="1028700" y="2213138"/>
            <a:ext cx="4171248" cy="6135249"/>
          </a:xfrm>
          <a:custGeom>
            <a:avLst/>
            <a:gdLst/>
            <a:ahLst/>
            <a:cxnLst/>
            <a:rect l="l" t="t" r="r" b="b"/>
            <a:pathLst>
              <a:path w="4171248" h="6135249">
                <a:moveTo>
                  <a:pt x="0" y="0"/>
                </a:moveTo>
                <a:lnTo>
                  <a:pt x="4171248" y="0"/>
                </a:lnTo>
                <a:lnTo>
                  <a:pt x="4171248" y="6135248"/>
                </a:lnTo>
                <a:lnTo>
                  <a:pt x="0" y="6135248"/>
                </a:lnTo>
                <a:lnTo>
                  <a:pt x="0" y="0"/>
                </a:lnTo>
                <a:close/>
              </a:path>
            </a:pathLst>
          </a:custGeom>
          <a:blipFill>
            <a:blip r:embed="rId3"/>
            <a:stretch>
              <a:fillRect/>
            </a:stretch>
          </a:blipFill>
        </p:spPr>
        <p:txBody>
          <a:bodyPr/>
          <a:lstStyle/>
          <a:p>
            <a:endParaRPr lang="en-PH"/>
          </a:p>
        </p:txBody>
      </p:sp>
      <p:sp>
        <p:nvSpPr>
          <p:cNvPr id="10" name="Freeform 10"/>
          <p:cNvSpPr/>
          <p:nvPr/>
        </p:nvSpPr>
        <p:spPr>
          <a:xfrm>
            <a:off x="7210776" y="2228276"/>
            <a:ext cx="4171248" cy="6135249"/>
          </a:xfrm>
          <a:custGeom>
            <a:avLst/>
            <a:gdLst/>
            <a:ahLst/>
            <a:cxnLst/>
            <a:rect l="l" t="t" r="r" b="b"/>
            <a:pathLst>
              <a:path w="4171248" h="6135249">
                <a:moveTo>
                  <a:pt x="0" y="0"/>
                </a:moveTo>
                <a:lnTo>
                  <a:pt x="4171248" y="0"/>
                </a:lnTo>
                <a:lnTo>
                  <a:pt x="4171248" y="6135248"/>
                </a:lnTo>
                <a:lnTo>
                  <a:pt x="0" y="6135248"/>
                </a:lnTo>
                <a:lnTo>
                  <a:pt x="0" y="0"/>
                </a:lnTo>
                <a:close/>
              </a:path>
            </a:pathLst>
          </a:custGeom>
          <a:blipFill>
            <a:blip r:embed="rId4"/>
            <a:stretch>
              <a:fillRect/>
            </a:stretch>
          </a:blipFill>
        </p:spPr>
        <p:txBody>
          <a:bodyPr/>
          <a:lstStyle/>
          <a:p>
            <a:endParaRPr lang="en-PH"/>
          </a:p>
        </p:txBody>
      </p:sp>
      <p:sp>
        <p:nvSpPr>
          <p:cNvPr id="11" name="Freeform 11"/>
          <p:cNvSpPr/>
          <p:nvPr/>
        </p:nvSpPr>
        <p:spPr>
          <a:xfrm>
            <a:off x="13088052" y="2213138"/>
            <a:ext cx="4171248" cy="6135249"/>
          </a:xfrm>
          <a:custGeom>
            <a:avLst/>
            <a:gdLst/>
            <a:ahLst/>
            <a:cxnLst/>
            <a:rect l="l" t="t" r="r" b="b"/>
            <a:pathLst>
              <a:path w="4171248" h="6135249">
                <a:moveTo>
                  <a:pt x="0" y="0"/>
                </a:moveTo>
                <a:lnTo>
                  <a:pt x="4171248" y="0"/>
                </a:lnTo>
                <a:lnTo>
                  <a:pt x="4171248" y="6135248"/>
                </a:lnTo>
                <a:lnTo>
                  <a:pt x="0" y="6135248"/>
                </a:lnTo>
                <a:lnTo>
                  <a:pt x="0" y="0"/>
                </a:lnTo>
                <a:close/>
              </a:path>
            </a:pathLst>
          </a:custGeom>
          <a:blipFill>
            <a:blip r:embed="rId5"/>
            <a:stretch>
              <a:fillRect/>
            </a:stretch>
          </a:blipFill>
        </p:spPr>
        <p:txBody>
          <a:bodyPr/>
          <a:lstStyle/>
          <a:p>
            <a:endParaRPr lang="en-PH"/>
          </a:p>
        </p:txBody>
      </p:sp>
      <p:sp>
        <p:nvSpPr>
          <p:cNvPr id="12" name="TextBox 12"/>
          <p:cNvSpPr txBox="1"/>
          <p:nvPr/>
        </p:nvSpPr>
        <p:spPr>
          <a:xfrm>
            <a:off x="1028700" y="227384"/>
            <a:ext cx="8115300" cy="1212846"/>
          </a:xfrm>
          <a:prstGeom prst="rect">
            <a:avLst/>
          </a:prstGeom>
        </p:spPr>
        <p:txBody>
          <a:bodyPr lIns="0" tIns="0" rIns="0" bIns="0" rtlCol="0" anchor="t">
            <a:spAutoFit/>
          </a:bodyPr>
          <a:lstStyle/>
          <a:p>
            <a:pPr algn="ctr">
              <a:lnSpc>
                <a:spcPts val="9800"/>
              </a:lnSpc>
            </a:pPr>
            <a:r>
              <a:rPr lang="en-US" sz="7000">
                <a:solidFill>
                  <a:srgbClr val="000000"/>
                </a:solidFill>
                <a:latin typeface="Alice"/>
              </a:rPr>
              <a:t>PROCESS FLOW</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754984" y="2228276"/>
            <a:ext cx="5751329" cy="6367543"/>
          </a:xfrm>
          <a:custGeom>
            <a:avLst/>
            <a:gdLst/>
            <a:ahLst/>
            <a:cxnLst/>
            <a:rect l="l" t="t" r="r" b="b"/>
            <a:pathLst>
              <a:path w="5751329" h="6367543">
                <a:moveTo>
                  <a:pt x="0" y="0"/>
                </a:moveTo>
                <a:lnTo>
                  <a:pt x="5751329" y="0"/>
                </a:lnTo>
                <a:lnTo>
                  <a:pt x="5751329" y="6367543"/>
                </a:lnTo>
                <a:lnTo>
                  <a:pt x="0" y="6367543"/>
                </a:lnTo>
                <a:lnTo>
                  <a:pt x="0" y="0"/>
                </a:lnTo>
                <a:close/>
              </a:path>
            </a:pathLst>
          </a:custGeom>
          <a:blipFill>
            <a:blip r:embed="rId2"/>
            <a:stretch>
              <a:fillRect/>
            </a:stretch>
          </a:blipFill>
        </p:spPr>
        <p:txBody>
          <a:bodyPr/>
          <a:lstStyle/>
          <a:p>
            <a:endParaRPr lang="en-PH"/>
          </a:p>
        </p:txBody>
      </p:sp>
      <p:sp>
        <p:nvSpPr>
          <p:cNvPr id="9" name="Freeform 9"/>
          <p:cNvSpPr/>
          <p:nvPr/>
        </p:nvSpPr>
        <p:spPr>
          <a:xfrm>
            <a:off x="7095416" y="2385375"/>
            <a:ext cx="4097168" cy="6210443"/>
          </a:xfrm>
          <a:custGeom>
            <a:avLst/>
            <a:gdLst/>
            <a:ahLst/>
            <a:cxnLst/>
            <a:rect l="l" t="t" r="r" b="b"/>
            <a:pathLst>
              <a:path w="4097168" h="6210443">
                <a:moveTo>
                  <a:pt x="0" y="0"/>
                </a:moveTo>
                <a:lnTo>
                  <a:pt x="4097168" y="0"/>
                </a:lnTo>
                <a:lnTo>
                  <a:pt x="4097168" y="6210444"/>
                </a:lnTo>
                <a:lnTo>
                  <a:pt x="0" y="6210444"/>
                </a:lnTo>
                <a:lnTo>
                  <a:pt x="0" y="0"/>
                </a:lnTo>
                <a:close/>
              </a:path>
            </a:pathLst>
          </a:custGeom>
          <a:blipFill>
            <a:blip r:embed="rId3"/>
            <a:stretch>
              <a:fillRect/>
            </a:stretch>
          </a:blipFill>
        </p:spPr>
        <p:txBody>
          <a:bodyPr/>
          <a:lstStyle/>
          <a:p>
            <a:endParaRPr lang="en-PH"/>
          </a:p>
        </p:txBody>
      </p:sp>
      <p:sp>
        <p:nvSpPr>
          <p:cNvPr id="10" name="Freeform 10"/>
          <p:cNvSpPr/>
          <p:nvPr/>
        </p:nvSpPr>
        <p:spPr>
          <a:xfrm>
            <a:off x="12471833" y="2385375"/>
            <a:ext cx="3547466" cy="5891514"/>
          </a:xfrm>
          <a:custGeom>
            <a:avLst/>
            <a:gdLst/>
            <a:ahLst/>
            <a:cxnLst/>
            <a:rect l="l" t="t" r="r" b="b"/>
            <a:pathLst>
              <a:path w="3547466" h="5891514">
                <a:moveTo>
                  <a:pt x="0" y="0"/>
                </a:moveTo>
                <a:lnTo>
                  <a:pt x="3547466" y="0"/>
                </a:lnTo>
                <a:lnTo>
                  <a:pt x="3547466" y="5891515"/>
                </a:lnTo>
                <a:lnTo>
                  <a:pt x="0" y="5891515"/>
                </a:lnTo>
                <a:lnTo>
                  <a:pt x="0" y="0"/>
                </a:lnTo>
                <a:close/>
              </a:path>
            </a:pathLst>
          </a:custGeom>
          <a:blipFill>
            <a:blip r:embed="rId4"/>
            <a:stretch>
              <a:fillRect/>
            </a:stretch>
          </a:blipFill>
        </p:spPr>
        <p:txBody>
          <a:bodyPr/>
          <a:lstStyle/>
          <a:p>
            <a:endParaRPr lang="en-PH"/>
          </a:p>
        </p:txBody>
      </p:sp>
      <p:sp>
        <p:nvSpPr>
          <p:cNvPr id="11" name="TextBox 11"/>
          <p:cNvSpPr txBox="1"/>
          <p:nvPr/>
        </p:nvSpPr>
        <p:spPr>
          <a:xfrm>
            <a:off x="1028700" y="227384"/>
            <a:ext cx="8115300" cy="1212846"/>
          </a:xfrm>
          <a:prstGeom prst="rect">
            <a:avLst/>
          </a:prstGeom>
        </p:spPr>
        <p:txBody>
          <a:bodyPr lIns="0" tIns="0" rIns="0" bIns="0" rtlCol="0" anchor="t">
            <a:spAutoFit/>
          </a:bodyPr>
          <a:lstStyle/>
          <a:p>
            <a:pPr algn="ctr">
              <a:lnSpc>
                <a:spcPts val="9800"/>
              </a:lnSpc>
            </a:pPr>
            <a:r>
              <a:rPr lang="en-US" sz="7000">
                <a:solidFill>
                  <a:srgbClr val="000000"/>
                </a:solidFill>
                <a:latin typeface="Alice"/>
              </a:rPr>
              <a:t>PROCESS FLOW</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028700" y="2213138"/>
            <a:ext cx="4333413" cy="6135249"/>
          </a:xfrm>
          <a:custGeom>
            <a:avLst/>
            <a:gdLst/>
            <a:ahLst/>
            <a:cxnLst/>
            <a:rect l="l" t="t" r="r" b="b"/>
            <a:pathLst>
              <a:path w="4333413" h="6135249">
                <a:moveTo>
                  <a:pt x="0" y="0"/>
                </a:moveTo>
                <a:lnTo>
                  <a:pt x="4333413" y="0"/>
                </a:lnTo>
                <a:lnTo>
                  <a:pt x="4333413" y="6135248"/>
                </a:lnTo>
                <a:lnTo>
                  <a:pt x="0" y="6135248"/>
                </a:lnTo>
                <a:lnTo>
                  <a:pt x="0" y="0"/>
                </a:lnTo>
                <a:close/>
              </a:path>
            </a:pathLst>
          </a:custGeom>
          <a:blipFill>
            <a:blip r:embed="rId2"/>
            <a:stretch>
              <a:fillRect/>
            </a:stretch>
          </a:blipFill>
        </p:spPr>
        <p:txBody>
          <a:bodyPr/>
          <a:lstStyle/>
          <a:p>
            <a:endParaRPr lang="en-PH"/>
          </a:p>
        </p:txBody>
      </p:sp>
      <p:sp>
        <p:nvSpPr>
          <p:cNvPr id="9" name="Freeform 9"/>
          <p:cNvSpPr/>
          <p:nvPr/>
        </p:nvSpPr>
        <p:spPr>
          <a:xfrm>
            <a:off x="7058376" y="2075876"/>
            <a:ext cx="4171248" cy="6135249"/>
          </a:xfrm>
          <a:custGeom>
            <a:avLst/>
            <a:gdLst/>
            <a:ahLst/>
            <a:cxnLst/>
            <a:rect l="l" t="t" r="r" b="b"/>
            <a:pathLst>
              <a:path w="4171248" h="6135249">
                <a:moveTo>
                  <a:pt x="0" y="0"/>
                </a:moveTo>
                <a:lnTo>
                  <a:pt x="4171248" y="0"/>
                </a:lnTo>
                <a:lnTo>
                  <a:pt x="4171248" y="6135248"/>
                </a:lnTo>
                <a:lnTo>
                  <a:pt x="0" y="6135248"/>
                </a:lnTo>
                <a:lnTo>
                  <a:pt x="0" y="0"/>
                </a:lnTo>
                <a:close/>
              </a:path>
            </a:pathLst>
          </a:custGeom>
          <a:blipFill>
            <a:blip r:embed="rId3"/>
            <a:stretch>
              <a:fillRect/>
            </a:stretch>
          </a:blipFill>
        </p:spPr>
        <p:txBody>
          <a:bodyPr/>
          <a:lstStyle/>
          <a:p>
            <a:endParaRPr lang="en-PH"/>
          </a:p>
        </p:txBody>
      </p:sp>
      <p:sp>
        <p:nvSpPr>
          <p:cNvPr id="10" name="Freeform 10"/>
          <p:cNvSpPr/>
          <p:nvPr/>
        </p:nvSpPr>
        <p:spPr>
          <a:xfrm>
            <a:off x="12925074" y="2213138"/>
            <a:ext cx="4171248" cy="6135249"/>
          </a:xfrm>
          <a:custGeom>
            <a:avLst/>
            <a:gdLst/>
            <a:ahLst/>
            <a:cxnLst/>
            <a:rect l="l" t="t" r="r" b="b"/>
            <a:pathLst>
              <a:path w="4171248" h="6135249">
                <a:moveTo>
                  <a:pt x="0" y="0"/>
                </a:moveTo>
                <a:lnTo>
                  <a:pt x="4171248" y="0"/>
                </a:lnTo>
                <a:lnTo>
                  <a:pt x="4171248" y="6135248"/>
                </a:lnTo>
                <a:lnTo>
                  <a:pt x="0" y="6135248"/>
                </a:lnTo>
                <a:lnTo>
                  <a:pt x="0" y="0"/>
                </a:lnTo>
                <a:close/>
              </a:path>
            </a:pathLst>
          </a:custGeom>
          <a:blipFill>
            <a:blip r:embed="rId4"/>
            <a:stretch>
              <a:fillRect/>
            </a:stretch>
          </a:blipFill>
        </p:spPr>
        <p:txBody>
          <a:bodyPr/>
          <a:lstStyle/>
          <a:p>
            <a:endParaRPr lang="en-PH"/>
          </a:p>
        </p:txBody>
      </p:sp>
      <p:sp>
        <p:nvSpPr>
          <p:cNvPr id="11" name="TextBox 11"/>
          <p:cNvSpPr txBox="1"/>
          <p:nvPr/>
        </p:nvSpPr>
        <p:spPr>
          <a:xfrm>
            <a:off x="1028700" y="227384"/>
            <a:ext cx="8115300" cy="1212846"/>
          </a:xfrm>
          <a:prstGeom prst="rect">
            <a:avLst/>
          </a:prstGeom>
        </p:spPr>
        <p:txBody>
          <a:bodyPr lIns="0" tIns="0" rIns="0" bIns="0" rtlCol="0" anchor="t">
            <a:spAutoFit/>
          </a:bodyPr>
          <a:lstStyle/>
          <a:p>
            <a:pPr algn="ctr">
              <a:lnSpc>
                <a:spcPts val="9800"/>
              </a:lnSpc>
            </a:pPr>
            <a:r>
              <a:rPr lang="en-US" sz="7000">
                <a:solidFill>
                  <a:srgbClr val="000000"/>
                </a:solidFill>
                <a:latin typeface="Alice"/>
              </a:rPr>
              <a:t>PROCESS FLOW</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028700" y="227384"/>
            <a:ext cx="8115300" cy="1212846"/>
          </a:xfrm>
          <a:prstGeom prst="rect">
            <a:avLst/>
          </a:prstGeom>
        </p:spPr>
        <p:txBody>
          <a:bodyPr lIns="0" tIns="0" rIns="0" bIns="0" rtlCol="0" anchor="t">
            <a:spAutoFit/>
          </a:bodyPr>
          <a:lstStyle/>
          <a:p>
            <a:pPr algn="ctr">
              <a:lnSpc>
                <a:spcPts val="9800"/>
              </a:lnSpc>
            </a:pPr>
            <a:r>
              <a:rPr lang="en-US" sz="7000">
                <a:solidFill>
                  <a:srgbClr val="000000"/>
                </a:solidFill>
                <a:latin typeface="Alice"/>
              </a:rPr>
              <a:t>PROCESS FLOW</a:t>
            </a:r>
          </a:p>
        </p:txBody>
      </p:sp>
      <p:sp>
        <p:nvSpPr>
          <p:cNvPr id="9" name="Freeform 9"/>
          <p:cNvSpPr/>
          <p:nvPr/>
        </p:nvSpPr>
        <p:spPr>
          <a:xfrm>
            <a:off x="1028700" y="2213138"/>
            <a:ext cx="4171248" cy="6135249"/>
          </a:xfrm>
          <a:custGeom>
            <a:avLst/>
            <a:gdLst/>
            <a:ahLst/>
            <a:cxnLst/>
            <a:rect l="l" t="t" r="r" b="b"/>
            <a:pathLst>
              <a:path w="4171248" h="6135249">
                <a:moveTo>
                  <a:pt x="0" y="0"/>
                </a:moveTo>
                <a:lnTo>
                  <a:pt x="4171248" y="0"/>
                </a:lnTo>
                <a:lnTo>
                  <a:pt x="4171248" y="6135248"/>
                </a:lnTo>
                <a:lnTo>
                  <a:pt x="0" y="6135248"/>
                </a:lnTo>
                <a:lnTo>
                  <a:pt x="0" y="0"/>
                </a:lnTo>
                <a:close/>
              </a:path>
            </a:pathLst>
          </a:custGeom>
          <a:blipFill>
            <a:blip r:embed="rId2"/>
            <a:stretch>
              <a:fillRect/>
            </a:stretch>
          </a:blipFill>
        </p:spPr>
        <p:txBody>
          <a:bodyPr/>
          <a:lstStyle/>
          <a:p>
            <a:endParaRPr lang="en-PH"/>
          </a:p>
        </p:txBody>
      </p:sp>
      <p:sp>
        <p:nvSpPr>
          <p:cNvPr id="10" name="Freeform 10"/>
          <p:cNvSpPr/>
          <p:nvPr/>
        </p:nvSpPr>
        <p:spPr>
          <a:xfrm>
            <a:off x="7210776" y="2228276"/>
            <a:ext cx="4171248" cy="6135249"/>
          </a:xfrm>
          <a:custGeom>
            <a:avLst/>
            <a:gdLst/>
            <a:ahLst/>
            <a:cxnLst/>
            <a:rect l="l" t="t" r="r" b="b"/>
            <a:pathLst>
              <a:path w="4171248" h="6135249">
                <a:moveTo>
                  <a:pt x="0" y="0"/>
                </a:moveTo>
                <a:lnTo>
                  <a:pt x="4171248" y="0"/>
                </a:lnTo>
                <a:lnTo>
                  <a:pt x="4171248" y="6135248"/>
                </a:lnTo>
                <a:lnTo>
                  <a:pt x="0" y="6135248"/>
                </a:lnTo>
                <a:lnTo>
                  <a:pt x="0" y="0"/>
                </a:lnTo>
                <a:close/>
              </a:path>
            </a:pathLst>
          </a:custGeom>
          <a:blipFill>
            <a:blip r:embed="rId3"/>
            <a:stretch>
              <a:fillRect/>
            </a:stretch>
          </a:blipFill>
        </p:spPr>
        <p:txBody>
          <a:bodyPr/>
          <a:lstStyle/>
          <a:p>
            <a:endParaRPr lang="en-PH"/>
          </a:p>
        </p:txBody>
      </p:sp>
      <p:sp>
        <p:nvSpPr>
          <p:cNvPr id="11" name="Freeform 11"/>
          <p:cNvSpPr/>
          <p:nvPr/>
        </p:nvSpPr>
        <p:spPr>
          <a:xfrm>
            <a:off x="13088052" y="2213138"/>
            <a:ext cx="4171248" cy="6135249"/>
          </a:xfrm>
          <a:custGeom>
            <a:avLst/>
            <a:gdLst/>
            <a:ahLst/>
            <a:cxnLst/>
            <a:rect l="l" t="t" r="r" b="b"/>
            <a:pathLst>
              <a:path w="4171248" h="6135249">
                <a:moveTo>
                  <a:pt x="0" y="0"/>
                </a:moveTo>
                <a:lnTo>
                  <a:pt x="4171248" y="0"/>
                </a:lnTo>
                <a:lnTo>
                  <a:pt x="4171248" y="6135248"/>
                </a:lnTo>
                <a:lnTo>
                  <a:pt x="0" y="6135248"/>
                </a:lnTo>
                <a:lnTo>
                  <a:pt x="0" y="0"/>
                </a:lnTo>
                <a:close/>
              </a:path>
            </a:pathLst>
          </a:custGeom>
          <a:blipFill>
            <a:blip r:embed="rId4"/>
            <a:stretch>
              <a:fillRect/>
            </a:stretch>
          </a:blipFill>
        </p:spPr>
        <p:txBody>
          <a:bodyPr/>
          <a:lstStyle/>
          <a:p>
            <a:endParaRPr lang="en-PH"/>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028700" y="227384"/>
            <a:ext cx="8115300" cy="1212846"/>
          </a:xfrm>
          <a:prstGeom prst="rect">
            <a:avLst/>
          </a:prstGeom>
        </p:spPr>
        <p:txBody>
          <a:bodyPr lIns="0" tIns="0" rIns="0" bIns="0" rtlCol="0" anchor="t">
            <a:spAutoFit/>
          </a:bodyPr>
          <a:lstStyle/>
          <a:p>
            <a:pPr algn="ctr">
              <a:lnSpc>
                <a:spcPts val="9800"/>
              </a:lnSpc>
            </a:pPr>
            <a:r>
              <a:rPr lang="en-US" sz="7000">
                <a:solidFill>
                  <a:srgbClr val="000000"/>
                </a:solidFill>
                <a:latin typeface="Alice"/>
              </a:rPr>
              <a:t>PROCESS FLOW</a:t>
            </a:r>
          </a:p>
        </p:txBody>
      </p:sp>
      <p:sp>
        <p:nvSpPr>
          <p:cNvPr id="9" name="Freeform 9"/>
          <p:cNvSpPr/>
          <p:nvPr/>
        </p:nvSpPr>
        <p:spPr>
          <a:xfrm>
            <a:off x="6981358" y="2197743"/>
            <a:ext cx="3547466" cy="5891514"/>
          </a:xfrm>
          <a:custGeom>
            <a:avLst/>
            <a:gdLst/>
            <a:ahLst/>
            <a:cxnLst/>
            <a:rect l="l" t="t" r="r" b="b"/>
            <a:pathLst>
              <a:path w="3547466" h="5891514">
                <a:moveTo>
                  <a:pt x="0" y="0"/>
                </a:moveTo>
                <a:lnTo>
                  <a:pt x="3547466" y="0"/>
                </a:lnTo>
                <a:lnTo>
                  <a:pt x="3547466" y="5891514"/>
                </a:lnTo>
                <a:lnTo>
                  <a:pt x="0" y="5891514"/>
                </a:lnTo>
                <a:lnTo>
                  <a:pt x="0" y="0"/>
                </a:lnTo>
                <a:close/>
              </a:path>
            </a:pathLst>
          </a:custGeom>
          <a:blipFill>
            <a:blip r:embed="rId2"/>
            <a:stretch>
              <a:fillRect/>
            </a:stretch>
          </a:blipFill>
        </p:spPr>
        <p:txBody>
          <a:bodyPr/>
          <a:lstStyle/>
          <a:p>
            <a:endParaRPr lang="en-PH"/>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4493920" y="3834566"/>
            <a:ext cx="9112973" cy="2066925"/>
          </a:xfrm>
          <a:prstGeom prst="rect">
            <a:avLst/>
          </a:prstGeom>
        </p:spPr>
        <p:txBody>
          <a:bodyPr lIns="0" tIns="0" rIns="0" bIns="0" rtlCol="0" anchor="t">
            <a:spAutoFit/>
          </a:bodyPr>
          <a:lstStyle/>
          <a:p>
            <a:pPr algn="ctr">
              <a:lnSpc>
                <a:spcPts val="16800"/>
              </a:lnSpc>
            </a:pPr>
            <a:r>
              <a:rPr lang="en-US" sz="12000">
                <a:solidFill>
                  <a:srgbClr val="000000"/>
                </a:solidFill>
                <a:latin typeface="Alatsi"/>
              </a:rPr>
              <a:t>THANK YOU!</a:t>
            </a:r>
          </a:p>
        </p:txBody>
      </p:sp>
      <p:sp>
        <p:nvSpPr>
          <p:cNvPr id="9" name="TextBox 9"/>
          <p:cNvSpPr txBox="1"/>
          <p:nvPr/>
        </p:nvSpPr>
        <p:spPr>
          <a:xfrm>
            <a:off x="2737732" y="8285666"/>
            <a:ext cx="12625348" cy="771525"/>
          </a:xfrm>
          <a:prstGeom prst="rect">
            <a:avLst/>
          </a:prstGeom>
        </p:spPr>
        <p:txBody>
          <a:bodyPr lIns="0" tIns="0" rIns="0" bIns="0" rtlCol="0" anchor="t">
            <a:spAutoFit/>
          </a:bodyPr>
          <a:lstStyle/>
          <a:p>
            <a:pPr algn="ctr">
              <a:lnSpc>
                <a:spcPts val="6300"/>
              </a:lnSpc>
            </a:pPr>
            <a:r>
              <a:rPr lang="en-US" sz="4500">
                <a:solidFill>
                  <a:srgbClr val="000000"/>
                </a:solidFill>
                <a:latin typeface="Alatsi Bold"/>
              </a:rPr>
              <a:t>SAD BULLDOGS</a:t>
            </a:r>
          </a:p>
        </p:txBody>
      </p:sp>
      <p:sp>
        <p:nvSpPr>
          <p:cNvPr id="10" name="TextBox 10"/>
          <p:cNvSpPr txBox="1"/>
          <p:nvPr/>
        </p:nvSpPr>
        <p:spPr>
          <a:xfrm>
            <a:off x="2842408" y="8971466"/>
            <a:ext cx="12625348" cy="771525"/>
          </a:xfrm>
          <a:prstGeom prst="rect">
            <a:avLst/>
          </a:prstGeom>
        </p:spPr>
        <p:txBody>
          <a:bodyPr lIns="0" tIns="0" rIns="0" bIns="0" rtlCol="0" anchor="t">
            <a:spAutoFit/>
          </a:bodyPr>
          <a:lstStyle/>
          <a:p>
            <a:pPr algn="ctr">
              <a:lnSpc>
                <a:spcPts val="6300"/>
              </a:lnSpc>
            </a:pPr>
            <a:r>
              <a:rPr lang="en-US" sz="4500">
                <a:solidFill>
                  <a:srgbClr val="000000"/>
                </a:solidFill>
                <a:latin typeface="Alatsi Bold"/>
              </a:rPr>
              <a:t>CAPSTONE 1 | 2024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028700" y="4583644"/>
            <a:ext cx="16230600" cy="1393825"/>
          </a:xfrm>
          <a:prstGeom prst="rect">
            <a:avLst/>
          </a:prstGeom>
        </p:spPr>
        <p:txBody>
          <a:bodyPr lIns="0" tIns="0" rIns="0" bIns="0" rtlCol="0" anchor="t">
            <a:spAutoFit/>
          </a:bodyPr>
          <a:lstStyle/>
          <a:p>
            <a:pPr algn="l">
              <a:lnSpc>
                <a:spcPts val="5599"/>
              </a:lnSpc>
            </a:pPr>
            <a:r>
              <a:rPr lang="en-US" sz="3999">
                <a:solidFill>
                  <a:srgbClr val="000000"/>
                </a:solidFill>
                <a:latin typeface="Arimo Bold"/>
              </a:rPr>
              <a:t>Future Developers</a:t>
            </a:r>
            <a:r>
              <a:rPr lang="en-US" sz="3999">
                <a:solidFill>
                  <a:srgbClr val="000000"/>
                </a:solidFill>
                <a:latin typeface="Arimo"/>
              </a:rPr>
              <a:t>. Developers and technologists can use the insights gained from this website as a foundation for future innovations.</a:t>
            </a:r>
          </a:p>
        </p:txBody>
      </p:sp>
      <p:sp>
        <p:nvSpPr>
          <p:cNvPr id="9" name="TextBox 9"/>
          <p:cNvSpPr txBox="1"/>
          <p:nvPr/>
        </p:nvSpPr>
        <p:spPr>
          <a:xfrm>
            <a:off x="261316" y="227384"/>
            <a:ext cx="12262256" cy="1212846"/>
          </a:xfrm>
          <a:prstGeom prst="rect">
            <a:avLst/>
          </a:prstGeom>
        </p:spPr>
        <p:txBody>
          <a:bodyPr lIns="0" tIns="0" rIns="0" bIns="0" rtlCol="0" anchor="t">
            <a:spAutoFit/>
          </a:bodyPr>
          <a:lstStyle/>
          <a:p>
            <a:pPr algn="ctr">
              <a:lnSpc>
                <a:spcPts val="9800"/>
              </a:lnSpc>
            </a:pPr>
            <a:r>
              <a:rPr lang="en-US" sz="7000">
                <a:solidFill>
                  <a:srgbClr val="000000"/>
                </a:solidFill>
                <a:latin typeface="Alice"/>
              </a:rPr>
              <a:t>PURPOSE AND DESCRIPTION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714806" y="227384"/>
            <a:ext cx="5838393" cy="1163075"/>
          </a:xfrm>
          <a:prstGeom prst="rect">
            <a:avLst/>
          </a:prstGeom>
        </p:spPr>
        <p:txBody>
          <a:bodyPr wrap="square" lIns="0" tIns="0" rIns="0" bIns="0" rtlCol="0" anchor="t">
            <a:spAutoFit/>
          </a:bodyPr>
          <a:lstStyle/>
          <a:p>
            <a:pPr algn="ctr">
              <a:lnSpc>
                <a:spcPts val="9800"/>
              </a:lnSpc>
            </a:pPr>
            <a:r>
              <a:rPr lang="en-US" sz="7000" dirty="0">
                <a:solidFill>
                  <a:srgbClr val="000000"/>
                </a:solidFill>
                <a:latin typeface="Alice"/>
              </a:rPr>
              <a:t>OBJECTIVES</a:t>
            </a:r>
          </a:p>
        </p:txBody>
      </p:sp>
      <p:sp>
        <p:nvSpPr>
          <p:cNvPr id="9" name="TextBox 9"/>
          <p:cNvSpPr txBox="1"/>
          <p:nvPr/>
        </p:nvSpPr>
        <p:spPr>
          <a:xfrm>
            <a:off x="988924" y="1735365"/>
            <a:ext cx="16122965" cy="7435850"/>
          </a:xfrm>
          <a:prstGeom prst="rect">
            <a:avLst/>
          </a:prstGeom>
        </p:spPr>
        <p:txBody>
          <a:bodyPr lIns="0" tIns="0" rIns="0" bIns="0" rtlCol="0" anchor="t">
            <a:spAutoFit/>
          </a:bodyPr>
          <a:lstStyle/>
          <a:p>
            <a:pPr algn="l">
              <a:lnSpc>
                <a:spcPts val="4900"/>
              </a:lnSpc>
            </a:pPr>
            <a:r>
              <a:rPr lang="en-US" sz="3500">
                <a:solidFill>
                  <a:srgbClr val="000000"/>
                </a:solidFill>
                <a:latin typeface="Arimo Bold"/>
              </a:rPr>
              <a:t>General Objectives</a:t>
            </a:r>
          </a:p>
          <a:p>
            <a:pPr algn="l">
              <a:lnSpc>
                <a:spcPts val="4900"/>
              </a:lnSpc>
            </a:pPr>
            <a:r>
              <a:rPr lang="en-US" sz="3500">
                <a:solidFill>
                  <a:srgbClr val="000000"/>
                </a:solidFill>
                <a:latin typeface="Arimo"/>
              </a:rPr>
              <a:t>NU PALS aims to facilitate connections and collaborations among students based on shared interests, hobbies, and academic needs.</a:t>
            </a:r>
          </a:p>
          <a:p>
            <a:pPr algn="l">
              <a:lnSpc>
                <a:spcPts val="4900"/>
              </a:lnSpc>
            </a:pPr>
            <a:r>
              <a:rPr lang="en-US" sz="3500">
                <a:solidFill>
                  <a:srgbClr val="000000"/>
                </a:solidFill>
                <a:latin typeface="Arimo"/>
              </a:rPr>
              <a:t> </a:t>
            </a:r>
          </a:p>
          <a:p>
            <a:pPr algn="l">
              <a:lnSpc>
                <a:spcPts val="4900"/>
              </a:lnSpc>
            </a:pPr>
            <a:r>
              <a:rPr lang="en-US" sz="3500">
                <a:solidFill>
                  <a:srgbClr val="000000"/>
                </a:solidFill>
                <a:latin typeface="Arimo"/>
              </a:rPr>
              <a:t> Specific Objective(s)</a:t>
            </a:r>
          </a:p>
          <a:p>
            <a:pPr algn="l">
              <a:lnSpc>
                <a:spcPts val="4900"/>
              </a:lnSpc>
            </a:pPr>
            <a:r>
              <a:rPr lang="en-US" sz="3500">
                <a:solidFill>
                  <a:srgbClr val="000000"/>
                </a:solidFill>
                <a:latin typeface="Arimo"/>
              </a:rPr>
              <a:t> The following are the specific objectives of the capstone project:</a:t>
            </a:r>
          </a:p>
          <a:p>
            <a:pPr marL="755651" lvl="1" indent="-377825" algn="l">
              <a:lnSpc>
                <a:spcPts val="4900"/>
              </a:lnSpc>
              <a:buFont typeface="Arial"/>
              <a:buChar char="•"/>
            </a:pPr>
            <a:r>
              <a:rPr lang="en-US" sz="3500">
                <a:solidFill>
                  <a:srgbClr val="000000"/>
                </a:solidFill>
                <a:latin typeface="Arimo"/>
              </a:rPr>
              <a:t> To develop and implement an </a:t>
            </a:r>
            <a:r>
              <a:rPr lang="en-US" sz="3500">
                <a:solidFill>
                  <a:srgbClr val="000000"/>
                </a:solidFill>
                <a:latin typeface="Arimo Bold"/>
              </a:rPr>
              <a:t>intuitive</a:t>
            </a:r>
            <a:r>
              <a:rPr lang="en-US" sz="3500">
                <a:solidFill>
                  <a:srgbClr val="000000"/>
                </a:solidFill>
                <a:latin typeface="Arimo"/>
              </a:rPr>
              <a:t> and </a:t>
            </a:r>
            <a:r>
              <a:rPr lang="en-US" sz="3500">
                <a:solidFill>
                  <a:srgbClr val="000000"/>
                </a:solidFill>
                <a:latin typeface="Arimo Bold"/>
              </a:rPr>
              <a:t>user-friendly interface</a:t>
            </a:r>
          </a:p>
          <a:p>
            <a:pPr marL="755651" lvl="1" indent="-377825" algn="l">
              <a:lnSpc>
                <a:spcPts val="4900"/>
              </a:lnSpc>
              <a:buFont typeface="Arial"/>
              <a:buChar char="•"/>
            </a:pPr>
            <a:r>
              <a:rPr lang="en-US" sz="3500">
                <a:solidFill>
                  <a:srgbClr val="000000"/>
                </a:solidFill>
                <a:latin typeface="Arimo"/>
              </a:rPr>
              <a:t> To enhance the </a:t>
            </a:r>
            <a:r>
              <a:rPr lang="en-US" sz="3500">
                <a:solidFill>
                  <a:srgbClr val="000000"/>
                </a:solidFill>
                <a:latin typeface="Arimo Bold"/>
              </a:rPr>
              <a:t>accuracy</a:t>
            </a:r>
            <a:r>
              <a:rPr lang="en-US" sz="3500">
                <a:solidFill>
                  <a:srgbClr val="000000"/>
                </a:solidFill>
                <a:latin typeface="Arimo"/>
              </a:rPr>
              <a:t> and </a:t>
            </a:r>
            <a:r>
              <a:rPr lang="en-US" sz="3500">
                <a:solidFill>
                  <a:srgbClr val="000000"/>
                </a:solidFill>
                <a:latin typeface="Arimo Bold"/>
              </a:rPr>
              <a:t>efficiency</a:t>
            </a:r>
            <a:r>
              <a:rPr lang="en-US" sz="3500">
                <a:solidFill>
                  <a:srgbClr val="000000"/>
                </a:solidFill>
                <a:latin typeface="Arimo"/>
              </a:rPr>
              <a:t> of the peer-to-peer buddy matching process.</a:t>
            </a:r>
          </a:p>
          <a:p>
            <a:pPr marL="755651" lvl="1" indent="-377825" algn="l">
              <a:lnSpc>
                <a:spcPts val="4900"/>
              </a:lnSpc>
              <a:buFont typeface="Arial"/>
              <a:buChar char="•"/>
            </a:pPr>
            <a:r>
              <a:rPr lang="en-US" sz="3500">
                <a:solidFill>
                  <a:srgbClr val="000000"/>
                </a:solidFill>
                <a:latin typeface="Arimo"/>
              </a:rPr>
              <a:t>To evaluate the </a:t>
            </a:r>
            <a:r>
              <a:rPr lang="en-US" sz="3500">
                <a:solidFill>
                  <a:srgbClr val="000000"/>
                </a:solidFill>
                <a:latin typeface="Arimo Bold"/>
              </a:rPr>
              <a:t>speed</a:t>
            </a:r>
            <a:r>
              <a:rPr lang="en-US" sz="3500">
                <a:solidFill>
                  <a:srgbClr val="000000"/>
                </a:solidFill>
                <a:latin typeface="Arimo"/>
              </a:rPr>
              <a:t> and </a:t>
            </a:r>
            <a:r>
              <a:rPr lang="en-US" sz="3500">
                <a:solidFill>
                  <a:srgbClr val="000000"/>
                </a:solidFill>
                <a:latin typeface="Arimo Bold"/>
              </a:rPr>
              <a:t>effectiveness</a:t>
            </a:r>
          </a:p>
          <a:p>
            <a:pPr marL="755651" lvl="1" indent="-377825" algn="l">
              <a:lnSpc>
                <a:spcPts val="4900"/>
              </a:lnSpc>
              <a:buFont typeface="Arial"/>
              <a:buChar char="•"/>
            </a:pPr>
            <a:r>
              <a:rPr lang="en-US" sz="3500">
                <a:solidFill>
                  <a:srgbClr val="000000"/>
                </a:solidFill>
                <a:latin typeface="Arimo"/>
              </a:rPr>
              <a:t>To develop NU PALS to be </a:t>
            </a:r>
            <a:r>
              <a:rPr lang="en-US" sz="3500">
                <a:solidFill>
                  <a:srgbClr val="000000"/>
                </a:solidFill>
                <a:latin typeface="Arimo Bold"/>
              </a:rPr>
              <a:t>accessible</a:t>
            </a:r>
            <a:r>
              <a:rPr lang="en-US" sz="3500">
                <a:solidFill>
                  <a:srgbClr val="000000"/>
                </a:solidFill>
                <a:latin typeface="Arimo"/>
              </a:rPr>
              <a:t> and </a:t>
            </a:r>
            <a:r>
              <a:rPr lang="en-US" sz="3500">
                <a:solidFill>
                  <a:srgbClr val="000000"/>
                </a:solidFill>
                <a:latin typeface="Arimo Bold"/>
              </a:rPr>
              <a:t>inclusive</a:t>
            </a:r>
          </a:p>
          <a:p>
            <a:pPr marL="755651" lvl="1" indent="-377825" algn="l">
              <a:lnSpc>
                <a:spcPts val="4900"/>
              </a:lnSpc>
              <a:buFont typeface="Arial"/>
              <a:buChar char="•"/>
            </a:pPr>
            <a:r>
              <a:rPr lang="en-US" sz="3500">
                <a:solidFill>
                  <a:srgbClr val="000000"/>
                </a:solidFill>
                <a:latin typeface="Arimo"/>
              </a:rPr>
              <a:t>To evaluate the system using the </a:t>
            </a:r>
            <a:r>
              <a:rPr lang="en-US" sz="3500">
                <a:solidFill>
                  <a:srgbClr val="000000"/>
                </a:solidFill>
                <a:latin typeface="Arimo Bold"/>
              </a:rPr>
              <a:t>FURPS</a:t>
            </a:r>
            <a:r>
              <a:rPr lang="en-US" sz="3500">
                <a:solidFill>
                  <a:srgbClr val="000000"/>
                </a:solidFill>
                <a:latin typeface="Arimo"/>
              </a:rPr>
              <a:t>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84051" y="227384"/>
            <a:ext cx="12593749" cy="1163075"/>
          </a:xfrm>
          <a:prstGeom prst="rect">
            <a:avLst/>
          </a:prstGeom>
        </p:spPr>
        <p:txBody>
          <a:bodyPr wrap="square" lIns="0" tIns="0" rIns="0" bIns="0" rtlCol="0" anchor="t">
            <a:spAutoFit/>
          </a:bodyPr>
          <a:lstStyle/>
          <a:p>
            <a:pPr>
              <a:lnSpc>
                <a:spcPts val="9800"/>
              </a:lnSpc>
            </a:pPr>
            <a:r>
              <a:rPr lang="en-US" sz="7000" dirty="0">
                <a:solidFill>
                  <a:srgbClr val="000000"/>
                </a:solidFill>
                <a:latin typeface="Alice"/>
              </a:rPr>
              <a:t>SCOPE AND LIMITATION</a:t>
            </a:r>
          </a:p>
        </p:txBody>
      </p:sp>
      <p:sp>
        <p:nvSpPr>
          <p:cNvPr id="9" name="TextBox 9"/>
          <p:cNvSpPr txBox="1"/>
          <p:nvPr/>
        </p:nvSpPr>
        <p:spPr>
          <a:xfrm>
            <a:off x="1028700" y="2641600"/>
            <a:ext cx="16230600" cy="4918075"/>
          </a:xfrm>
          <a:prstGeom prst="rect">
            <a:avLst/>
          </a:prstGeom>
        </p:spPr>
        <p:txBody>
          <a:bodyPr lIns="0" tIns="0" rIns="0" bIns="0" rtlCol="0" anchor="t">
            <a:spAutoFit/>
          </a:bodyPr>
          <a:lstStyle/>
          <a:p>
            <a:pPr algn="l">
              <a:lnSpc>
                <a:spcPts val="5599"/>
              </a:lnSpc>
            </a:pPr>
            <a:r>
              <a:rPr lang="en-US" sz="3999">
                <a:solidFill>
                  <a:srgbClr val="000000"/>
                </a:solidFill>
                <a:latin typeface="Arimo"/>
              </a:rPr>
              <a:t>The NU PALS platform aims to improve academic interactions among students by facilitating </a:t>
            </a:r>
            <a:r>
              <a:rPr lang="en-US" sz="3999">
                <a:solidFill>
                  <a:srgbClr val="000000"/>
                </a:solidFill>
                <a:latin typeface="Arimo Bold"/>
              </a:rPr>
              <a:t>conversations and collaboration</a:t>
            </a:r>
            <a:r>
              <a:rPr lang="en-US" sz="3999">
                <a:solidFill>
                  <a:srgbClr val="000000"/>
                </a:solidFill>
                <a:latin typeface="Arimo"/>
              </a:rPr>
              <a:t>. It will feature user registration and authentication via </a:t>
            </a:r>
            <a:r>
              <a:rPr lang="en-US" sz="3999">
                <a:solidFill>
                  <a:srgbClr val="000000"/>
                </a:solidFill>
                <a:latin typeface="Arimo Bold"/>
              </a:rPr>
              <a:t>university email addresses</a:t>
            </a:r>
            <a:r>
              <a:rPr lang="en-US" sz="3999">
                <a:solidFill>
                  <a:srgbClr val="000000"/>
                </a:solidFill>
                <a:latin typeface="Arimo"/>
              </a:rPr>
              <a:t> for security. Users can create profiles showcasing their hobbies, academic interests, and skills to facilitate </a:t>
            </a:r>
            <a:r>
              <a:rPr lang="en-US" sz="3999">
                <a:solidFill>
                  <a:srgbClr val="000000"/>
                </a:solidFill>
                <a:latin typeface="Arimo Bold"/>
              </a:rPr>
              <a:t>targeted interactions</a:t>
            </a:r>
            <a:r>
              <a:rPr lang="en-US" sz="3999">
                <a:solidFill>
                  <a:srgbClr val="000000"/>
                </a:solidFill>
                <a:latin typeface="Arimo"/>
              </a:rPr>
              <a:t>. The platform will include </a:t>
            </a:r>
            <a:r>
              <a:rPr lang="en-US" sz="3999">
                <a:solidFill>
                  <a:srgbClr val="000000"/>
                </a:solidFill>
                <a:latin typeface="Arimo Bold"/>
              </a:rPr>
              <a:t>posting and messaging systems</a:t>
            </a:r>
            <a:r>
              <a:rPr lang="en-US" sz="3999">
                <a:solidFill>
                  <a:srgbClr val="000000"/>
                </a:solidFill>
                <a:latin typeface="Arimo"/>
              </a:rPr>
              <a:t> for easier communication, along with a </a:t>
            </a:r>
            <a:r>
              <a:rPr lang="en-US" sz="3999">
                <a:solidFill>
                  <a:srgbClr val="000000"/>
                </a:solidFill>
                <a:latin typeface="Arimo Bold"/>
              </a:rPr>
              <a:t>feedback</a:t>
            </a:r>
            <a:r>
              <a:rPr lang="en-US" sz="3999">
                <a:solidFill>
                  <a:srgbClr val="000000"/>
                </a:solidFill>
                <a:latin typeface="Arimo"/>
              </a:rPr>
              <a:t> to maintain submission quality.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028700" y="2289175"/>
            <a:ext cx="16230600" cy="7032625"/>
          </a:xfrm>
          <a:prstGeom prst="rect">
            <a:avLst/>
          </a:prstGeom>
        </p:spPr>
        <p:txBody>
          <a:bodyPr lIns="0" tIns="0" rIns="0" bIns="0" rtlCol="0" anchor="t">
            <a:spAutoFit/>
          </a:bodyPr>
          <a:lstStyle/>
          <a:p>
            <a:pPr algn="l">
              <a:lnSpc>
                <a:spcPts val="5599"/>
              </a:lnSpc>
            </a:pPr>
            <a:r>
              <a:rPr lang="en-US" sz="3999">
                <a:solidFill>
                  <a:srgbClr val="000000"/>
                </a:solidFill>
                <a:latin typeface="Arimo"/>
              </a:rPr>
              <a:t>The NU PALS will be restricted to </a:t>
            </a:r>
            <a:r>
              <a:rPr lang="en-US" sz="3999">
                <a:solidFill>
                  <a:srgbClr val="000000"/>
                </a:solidFill>
                <a:latin typeface="Arimo Bold"/>
              </a:rPr>
              <a:t>confirmed university students</a:t>
            </a:r>
            <a:r>
              <a:rPr lang="en-US" sz="3999">
                <a:solidFill>
                  <a:srgbClr val="000000"/>
                </a:solidFill>
                <a:latin typeface="Arimo"/>
              </a:rPr>
              <a:t>, with academic content and focus exclusively on intellectual and interest exchanges. Although academic verification will be optional, it will help the student verify the credibility of their match and their profile. Monetization initiatives will be limited, with a focus on keeping the site free. The language and cultural background of the website will be predominantly targeted at the </a:t>
            </a:r>
            <a:r>
              <a:rPr lang="en-US" sz="3999">
                <a:solidFill>
                  <a:srgbClr val="000000"/>
                </a:solidFill>
                <a:latin typeface="Arimo Bold"/>
              </a:rPr>
              <a:t>National University's demographic</a:t>
            </a:r>
            <a:r>
              <a:rPr lang="en-US" sz="3999">
                <a:solidFill>
                  <a:srgbClr val="000000"/>
                </a:solidFill>
                <a:latin typeface="Arimo"/>
              </a:rPr>
              <a:t>, potentially limiting inclusivity beyond this point. Lastly, Students who lack access to reliable</a:t>
            </a:r>
            <a:r>
              <a:rPr lang="en-US" sz="3999">
                <a:solidFill>
                  <a:srgbClr val="000000"/>
                </a:solidFill>
                <a:latin typeface="Arimo Bold"/>
              </a:rPr>
              <a:t> internet connectivity</a:t>
            </a:r>
            <a:r>
              <a:rPr lang="en-US" sz="3999">
                <a:solidFill>
                  <a:srgbClr val="000000"/>
                </a:solidFill>
                <a:latin typeface="Arimo"/>
              </a:rPr>
              <a:t> or</a:t>
            </a:r>
            <a:r>
              <a:rPr lang="en-US" sz="3999">
                <a:solidFill>
                  <a:srgbClr val="000000"/>
                </a:solidFill>
                <a:latin typeface="Arimo Bold"/>
              </a:rPr>
              <a:t> technology</a:t>
            </a:r>
            <a:r>
              <a:rPr lang="en-US" sz="3999">
                <a:solidFill>
                  <a:srgbClr val="000000"/>
                </a:solidFill>
                <a:latin typeface="Arimo"/>
              </a:rPr>
              <a:t> may be unable to fully participate in the matching system.</a:t>
            </a:r>
          </a:p>
        </p:txBody>
      </p:sp>
      <p:sp>
        <p:nvSpPr>
          <p:cNvPr id="9" name="TextBox 9"/>
          <p:cNvSpPr txBox="1"/>
          <p:nvPr/>
        </p:nvSpPr>
        <p:spPr>
          <a:xfrm>
            <a:off x="284051" y="227384"/>
            <a:ext cx="11450749" cy="1163075"/>
          </a:xfrm>
          <a:prstGeom prst="rect">
            <a:avLst/>
          </a:prstGeom>
        </p:spPr>
        <p:txBody>
          <a:bodyPr wrap="square" lIns="0" tIns="0" rIns="0" bIns="0" rtlCol="0" anchor="t">
            <a:spAutoFit/>
          </a:bodyPr>
          <a:lstStyle/>
          <a:p>
            <a:pPr algn="ctr">
              <a:lnSpc>
                <a:spcPts val="9800"/>
              </a:lnSpc>
            </a:pPr>
            <a:r>
              <a:rPr lang="en-US" sz="7000" dirty="0">
                <a:solidFill>
                  <a:srgbClr val="000000"/>
                </a:solidFill>
                <a:latin typeface="Alice"/>
              </a:rPr>
              <a:t>SCOPE AND LIMITATION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028700" y="227384"/>
            <a:ext cx="15134426" cy="1212846"/>
          </a:xfrm>
          <a:prstGeom prst="rect">
            <a:avLst/>
          </a:prstGeom>
        </p:spPr>
        <p:txBody>
          <a:bodyPr lIns="0" tIns="0" rIns="0" bIns="0" rtlCol="0" anchor="t">
            <a:spAutoFit/>
          </a:bodyPr>
          <a:lstStyle/>
          <a:p>
            <a:pPr algn="ctr">
              <a:lnSpc>
                <a:spcPts val="9800"/>
              </a:lnSpc>
            </a:pPr>
            <a:r>
              <a:rPr lang="en-US" sz="7000">
                <a:solidFill>
                  <a:srgbClr val="000000"/>
                </a:solidFill>
                <a:latin typeface="Alice"/>
              </a:rPr>
              <a:t>REVIEW OF RELATED LITERATURE</a:t>
            </a:r>
          </a:p>
        </p:txBody>
      </p:sp>
      <p:sp>
        <p:nvSpPr>
          <p:cNvPr id="9" name="TextBox 9"/>
          <p:cNvSpPr txBox="1"/>
          <p:nvPr/>
        </p:nvSpPr>
        <p:spPr>
          <a:xfrm>
            <a:off x="1142681" y="2178631"/>
            <a:ext cx="16002637" cy="7418069"/>
          </a:xfrm>
          <a:prstGeom prst="rect">
            <a:avLst/>
          </a:prstGeom>
        </p:spPr>
        <p:txBody>
          <a:bodyPr lIns="0" tIns="0" rIns="0" bIns="0" rtlCol="0" anchor="t">
            <a:spAutoFit/>
          </a:bodyPr>
          <a:lstStyle/>
          <a:p>
            <a:pPr algn="l">
              <a:lnSpc>
                <a:spcPts val="5880"/>
              </a:lnSpc>
            </a:pPr>
            <a:r>
              <a:rPr lang="en-US" sz="4200">
                <a:solidFill>
                  <a:srgbClr val="000000"/>
                </a:solidFill>
                <a:latin typeface="Arimo"/>
              </a:rPr>
              <a:t>Online Learning Environments and Learner Empowerment (X. Pa)</a:t>
            </a:r>
          </a:p>
          <a:p>
            <a:pPr algn="l">
              <a:lnSpc>
                <a:spcPts val="5880"/>
              </a:lnSpc>
            </a:pPr>
            <a:endParaRPr lang="en-US" sz="4200">
              <a:solidFill>
                <a:srgbClr val="000000"/>
              </a:solidFill>
              <a:latin typeface="Arimo"/>
            </a:endParaRPr>
          </a:p>
          <a:p>
            <a:pPr algn="l">
              <a:lnSpc>
                <a:spcPts val="5880"/>
              </a:lnSpc>
            </a:pPr>
            <a:r>
              <a:rPr lang="en-US" sz="4200">
                <a:solidFill>
                  <a:srgbClr val="000000"/>
                </a:solidFill>
                <a:latin typeface="Arimo"/>
              </a:rPr>
              <a:t>Peer Mentoring in Higher Education (Alharthi and Nilsson)</a:t>
            </a:r>
          </a:p>
          <a:p>
            <a:pPr algn="l">
              <a:lnSpc>
                <a:spcPts val="5880"/>
              </a:lnSpc>
            </a:pPr>
            <a:endParaRPr lang="en-US" sz="4200">
              <a:solidFill>
                <a:srgbClr val="000000"/>
              </a:solidFill>
              <a:latin typeface="Arimo"/>
            </a:endParaRPr>
          </a:p>
          <a:p>
            <a:pPr algn="l">
              <a:lnSpc>
                <a:spcPts val="5880"/>
              </a:lnSpc>
            </a:pPr>
            <a:r>
              <a:rPr lang="en-US" sz="4200">
                <a:solidFill>
                  <a:srgbClr val="000000"/>
                </a:solidFill>
                <a:latin typeface="Arimo"/>
              </a:rPr>
              <a:t>Mobile Learning Adoption (R. T. Magsayo)</a:t>
            </a:r>
          </a:p>
          <a:p>
            <a:pPr algn="l">
              <a:lnSpc>
                <a:spcPts val="5880"/>
              </a:lnSpc>
            </a:pPr>
            <a:endParaRPr lang="en-US" sz="4200">
              <a:solidFill>
                <a:srgbClr val="000000"/>
              </a:solidFill>
              <a:latin typeface="Arimo"/>
            </a:endParaRPr>
          </a:p>
          <a:p>
            <a:pPr algn="l">
              <a:lnSpc>
                <a:spcPts val="5880"/>
              </a:lnSpc>
            </a:pPr>
            <a:r>
              <a:rPr lang="en-US" sz="4200">
                <a:solidFill>
                  <a:srgbClr val="000000"/>
                </a:solidFill>
                <a:latin typeface="Arimo"/>
              </a:rPr>
              <a:t>Peer-to-Peer Support for Adolescents (Peer‐to‐Peer Roundtables: Sharing is Caring)</a:t>
            </a:r>
          </a:p>
          <a:p>
            <a:pPr algn="l">
              <a:lnSpc>
                <a:spcPts val="5880"/>
              </a:lnSpc>
            </a:pPr>
            <a:endParaRPr lang="en-US" sz="4200">
              <a:solidFill>
                <a:srgbClr val="000000"/>
              </a:solidFill>
              <a:latin typeface="Arimo"/>
            </a:endParaRPr>
          </a:p>
          <a:p>
            <a:pPr algn="l">
              <a:lnSpc>
                <a:spcPts val="5880"/>
              </a:lnSpc>
            </a:pPr>
            <a:r>
              <a:rPr lang="en-US" sz="4200">
                <a:solidFill>
                  <a:srgbClr val="000000"/>
                </a:solidFill>
                <a:latin typeface="Arimo"/>
              </a:rPr>
              <a:t>Data Privacy in Educational Technology (RAND researchers)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999" y="0"/>
            <a:ext cx="19040810" cy="1028700"/>
            <a:chOff x="0" y="0"/>
            <a:chExt cx="5014864" cy="270933"/>
          </a:xfrm>
        </p:grpSpPr>
        <p:sp>
          <p:nvSpPr>
            <p:cNvPr id="3" name="Freeform 3"/>
            <p:cNvSpPr/>
            <p:nvPr/>
          </p:nvSpPr>
          <p:spPr>
            <a:xfrm>
              <a:off x="0" y="0"/>
              <a:ext cx="5014864" cy="270933"/>
            </a:xfrm>
            <a:custGeom>
              <a:avLst/>
              <a:gdLst/>
              <a:ahLst/>
              <a:cxnLst/>
              <a:rect l="l" t="t" r="r" b="b"/>
              <a:pathLst>
                <a:path w="5014864" h="270933">
                  <a:moveTo>
                    <a:pt x="0" y="0"/>
                  </a:moveTo>
                  <a:lnTo>
                    <a:pt x="5014864" y="0"/>
                  </a:lnTo>
                  <a:lnTo>
                    <a:pt x="5014864" y="270933"/>
                  </a:lnTo>
                  <a:lnTo>
                    <a:pt x="0" y="270933"/>
                  </a:lnTo>
                  <a:close/>
                </a:path>
              </a:pathLst>
            </a:custGeom>
            <a:solidFill>
              <a:srgbClr val="2C6EB4"/>
            </a:solidFill>
          </p:spPr>
          <p:txBody>
            <a:bodyPr/>
            <a:lstStyle/>
            <a:p>
              <a:endParaRPr lang="en-PH"/>
            </a:p>
          </p:txBody>
        </p:sp>
        <p:sp>
          <p:nvSpPr>
            <p:cNvPr id="4" name="TextBox 4"/>
            <p:cNvSpPr txBox="1"/>
            <p:nvPr/>
          </p:nvSpPr>
          <p:spPr>
            <a:xfrm>
              <a:off x="0" y="-38100"/>
              <a:ext cx="5014864"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0817" y="217224"/>
            <a:ext cx="19389634" cy="1385567"/>
            <a:chOff x="0" y="0"/>
            <a:chExt cx="5106735" cy="364923"/>
          </a:xfrm>
        </p:grpSpPr>
        <p:sp>
          <p:nvSpPr>
            <p:cNvPr id="6" name="Freeform 6"/>
            <p:cNvSpPr/>
            <p:nvPr/>
          </p:nvSpPr>
          <p:spPr>
            <a:xfrm>
              <a:off x="0" y="0"/>
              <a:ext cx="5106735" cy="364923"/>
            </a:xfrm>
            <a:custGeom>
              <a:avLst/>
              <a:gdLst/>
              <a:ahLst/>
              <a:cxnLst/>
              <a:rect l="l" t="t" r="r" b="b"/>
              <a:pathLst>
                <a:path w="5106735" h="364923">
                  <a:moveTo>
                    <a:pt x="0" y="0"/>
                  </a:moveTo>
                  <a:lnTo>
                    <a:pt x="5106735" y="0"/>
                  </a:lnTo>
                  <a:lnTo>
                    <a:pt x="5106735" y="364923"/>
                  </a:lnTo>
                  <a:lnTo>
                    <a:pt x="0" y="364923"/>
                  </a:lnTo>
                  <a:close/>
                </a:path>
              </a:pathLst>
            </a:custGeom>
            <a:solidFill>
              <a:srgbClr val="FDEAA7"/>
            </a:solidFill>
          </p:spPr>
          <p:txBody>
            <a:bodyPr/>
            <a:lstStyle/>
            <a:p>
              <a:endParaRPr lang="en-PH"/>
            </a:p>
          </p:txBody>
        </p:sp>
        <p:sp>
          <p:nvSpPr>
            <p:cNvPr id="7" name="TextBox 7"/>
            <p:cNvSpPr txBox="1"/>
            <p:nvPr/>
          </p:nvSpPr>
          <p:spPr>
            <a:xfrm>
              <a:off x="0" y="-38100"/>
              <a:ext cx="5106735" cy="40302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2926566" y="2409949"/>
            <a:ext cx="12434868" cy="6469356"/>
          </a:xfrm>
          <a:custGeom>
            <a:avLst/>
            <a:gdLst/>
            <a:ahLst/>
            <a:cxnLst/>
            <a:rect l="l" t="t" r="r" b="b"/>
            <a:pathLst>
              <a:path w="12434868" h="6469356">
                <a:moveTo>
                  <a:pt x="0" y="0"/>
                </a:moveTo>
                <a:lnTo>
                  <a:pt x="12434868" y="0"/>
                </a:lnTo>
                <a:lnTo>
                  <a:pt x="12434868" y="6469356"/>
                </a:lnTo>
                <a:lnTo>
                  <a:pt x="0" y="6469356"/>
                </a:lnTo>
                <a:lnTo>
                  <a:pt x="0" y="0"/>
                </a:lnTo>
                <a:close/>
              </a:path>
            </a:pathLst>
          </a:custGeom>
          <a:blipFill>
            <a:blip r:embed="rId2"/>
            <a:stretch>
              <a:fillRect/>
            </a:stretch>
          </a:blipFill>
        </p:spPr>
        <p:txBody>
          <a:bodyPr/>
          <a:lstStyle/>
          <a:p>
            <a:endParaRPr lang="en-PH"/>
          </a:p>
        </p:txBody>
      </p:sp>
      <p:sp>
        <p:nvSpPr>
          <p:cNvPr id="9" name="TextBox 9"/>
          <p:cNvSpPr txBox="1"/>
          <p:nvPr/>
        </p:nvSpPr>
        <p:spPr>
          <a:xfrm>
            <a:off x="1028700" y="227384"/>
            <a:ext cx="14592004" cy="1212846"/>
          </a:xfrm>
          <a:prstGeom prst="rect">
            <a:avLst/>
          </a:prstGeom>
        </p:spPr>
        <p:txBody>
          <a:bodyPr lIns="0" tIns="0" rIns="0" bIns="0" rtlCol="0" anchor="t">
            <a:spAutoFit/>
          </a:bodyPr>
          <a:lstStyle/>
          <a:p>
            <a:pPr algn="ctr">
              <a:lnSpc>
                <a:spcPts val="9800"/>
              </a:lnSpc>
            </a:pPr>
            <a:r>
              <a:rPr lang="en-US" sz="7000">
                <a:solidFill>
                  <a:srgbClr val="000000"/>
                </a:solidFill>
                <a:latin typeface="Alice"/>
              </a:rPr>
              <a:t>REVIEW OF RELATED 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910</Words>
  <Application>Microsoft Office PowerPoint</Application>
  <PresentationFormat>Custom</PresentationFormat>
  <Paragraphs>81</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Alatsi</vt:lpstr>
      <vt:lpstr>Alatsi Bold</vt:lpstr>
      <vt:lpstr>Arimo Bold</vt:lpstr>
      <vt:lpstr>Alice</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 PALS: NATIONAL UNIVERSITY PEER-ASSISTED LEARNING SYSTEM</dc:title>
  <cp:lastModifiedBy>Alen Banez</cp:lastModifiedBy>
  <cp:revision>2</cp:revision>
  <dcterms:created xsi:type="dcterms:W3CDTF">2006-08-16T00:00:00Z</dcterms:created>
  <dcterms:modified xsi:type="dcterms:W3CDTF">2024-06-10T04:32:19Z</dcterms:modified>
  <dc:identifier>DAGHpXpQVTA</dc:identifier>
</cp:coreProperties>
</file>