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85" r:id="rId4"/>
    <p:sldId id="286" r:id="rId5"/>
    <p:sldId id="260" r:id="rId6"/>
    <p:sldId id="274" r:id="rId7"/>
    <p:sldId id="261" r:id="rId8"/>
    <p:sldId id="265" r:id="rId9"/>
    <p:sldId id="266" r:id="rId10"/>
    <p:sldId id="262" r:id="rId11"/>
    <p:sldId id="281" r:id="rId12"/>
    <p:sldId id="267" r:id="rId13"/>
    <p:sldId id="263" r:id="rId14"/>
    <p:sldId id="284" r:id="rId15"/>
    <p:sldId id="268" r:id="rId16"/>
    <p:sldId id="269" r:id="rId17"/>
    <p:sldId id="277" r:id="rId18"/>
    <p:sldId id="270" r:id="rId19"/>
    <p:sldId id="278" r:id="rId20"/>
    <p:sldId id="271" r:id="rId21"/>
    <p:sldId id="279" r:id="rId22"/>
    <p:sldId id="276" r:id="rId23"/>
    <p:sldId id="264" r:id="rId24"/>
    <p:sldId id="272" r:id="rId25"/>
    <p:sldId id="273" r:id="rId26"/>
    <p:sldId id="259" r:id="rId27"/>
  </p:sldIdLst>
  <p:sldSz cx="12192000" cy="6858000"/>
  <p:notesSz cx="6858000" cy="9144000"/>
  <p:embeddedFontLst>
    <p:embeddedFont>
      <p:font typeface="Lato Black" panose="020F0502020204030203" pitchFamily="34" charset="0"/>
      <p:bold r:id="rId29"/>
      <p:boldItalic r:id="rId30"/>
    </p:embeddedFont>
    <p:embeddedFont>
      <p:font typeface="Libre Baskerville" panose="02000000000000000000" pitchFamily="2"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7E01F-92B3-423D-ABD5-1CE8D93F2FAF}" v="2" dt="2024-02-28T09:18:23.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2795A8-CDCC-4F57-82E4-4481640220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88643AF-6FF0-4632-B3AB-CB0160D88CC0}">
      <dgm:prSet/>
      <dgm:spPr>
        <a:solidFill>
          <a:schemeClr val="bg2"/>
        </a:solidFill>
      </dgm:spPr>
      <dgm:t>
        <a:bodyPr/>
        <a:lstStyle/>
        <a:p>
          <a:pPr algn="l"/>
          <a:r>
            <a:rPr lang="en-US" b="1" i="0" dirty="0"/>
            <a:t>Business Problem and Use Case Domain Understanding:</a:t>
          </a:r>
          <a:endParaRPr lang="en-IN" dirty="0"/>
        </a:p>
      </dgm:t>
    </dgm:pt>
    <dgm:pt modelId="{C0E0C05A-051B-430F-B66E-BED86F833E64}" type="parTrans" cxnId="{F79218C4-C669-48CE-B95B-01EDF9ED9715}">
      <dgm:prSet/>
      <dgm:spPr/>
      <dgm:t>
        <a:bodyPr/>
        <a:lstStyle/>
        <a:p>
          <a:endParaRPr lang="en-IN"/>
        </a:p>
      </dgm:t>
    </dgm:pt>
    <dgm:pt modelId="{49233FDF-3E8C-4FCC-9170-BE08B6906C9D}" type="sibTrans" cxnId="{F79218C4-C669-48CE-B95B-01EDF9ED9715}">
      <dgm:prSet/>
      <dgm:spPr/>
      <dgm:t>
        <a:bodyPr/>
        <a:lstStyle/>
        <a:p>
          <a:endParaRPr lang="en-IN"/>
        </a:p>
      </dgm:t>
    </dgm:pt>
    <dgm:pt modelId="{F88F6EBF-D7FD-48A8-A5D0-FA7A48B73E7E}">
      <dgm:prSet/>
      <dgm:spPr/>
      <dgm:t>
        <a:bodyPr/>
        <a:lstStyle/>
        <a:p>
          <a:pPr algn="l"/>
          <a:r>
            <a:rPr lang="en-US" b="0" i="0" dirty="0"/>
            <a:t>Understanding the factors influencing salary levels among individuals with different academic backgrounds.</a:t>
          </a:r>
          <a:endParaRPr lang="en-IN" dirty="0"/>
        </a:p>
      </dgm:t>
    </dgm:pt>
    <dgm:pt modelId="{683B76F9-DEE3-497C-AAF3-EA0038E64388}" type="parTrans" cxnId="{EEEF7EAC-23CE-417A-B22B-60741E209FE1}">
      <dgm:prSet/>
      <dgm:spPr/>
      <dgm:t>
        <a:bodyPr/>
        <a:lstStyle/>
        <a:p>
          <a:endParaRPr lang="en-IN"/>
        </a:p>
      </dgm:t>
    </dgm:pt>
    <dgm:pt modelId="{5C2535A9-60A5-4A66-BAFB-F5117C897655}" type="sibTrans" cxnId="{EEEF7EAC-23CE-417A-B22B-60741E209FE1}">
      <dgm:prSet/>
      <dgm:spPr/>
      <dgm:t>
        <a:bodyPr/>
        <a:lstStyle/>
        <a:p>
          <a:endParaRPr lang="en-IN"/>
        </a:p>
      </dgm:t>
    </dgm:pt>
    <dgm:pt modelId="{700E5245-7B7A-463F-AB85-63C80EB7447E}">
      <dgm:prSet/>
      <dgm:spPr>
        <a:solidFill>
          <a:schemeClr val="bg2"/>
        </a:solidFill>
      </dgm:spPr>
      <dgm:t>
        <a:bodyPr/>
        <a:lstStyle/>
        <a:p>
          <a:pPr algn="l"/>
          <a:r>
            <a:rPr lang="en-US" b="1" i="0" dirty="0"/>
            <a:t>Objective of the Project:</a:t>
          </a:r>
          <a:endParaRPr lang="en-IN" dirty="0"/>
        </a:p>
      </dgm:t>
    </dgm:pt>
    <dgm:pt modelId="{78C71FA3-5984-41CD-A791-85F3CD624FCC}" type="parTrans" cxnId="{9C7E0265-27DA-4839-96EE-09C691A8F51B}">
      <dgm:prSet/>
      <dgm:spPr/>
      <dgm:t>
        <a:bodyPr/>
        <a:lstStyle/>
        <a:p>
          <a:endParaRPr lang="en-IN"/>
        </a:p>
      </dgm:t>
    </dgm:pt>
    <dgm:pt modelId="{770F7067-B842-451D-B02F-47FFC5B80EDB}" type="sibTrans" cxnId="{9C7E0265-27DA-4839-96EE-09C691A8F51B}">
      <dgm:prSet/>
      <dgm:spPr/>
      <dgm:t>
        <a:bodyPr/>
        <a:lstStyle/>
        <a:p>
          <a:endParaRPr lang="en-IN"/>
        </a:p>
      </dgm:t>
    </dgm:pt>
    <dgm:pt modelId="{4188D6AE-D85F-4659-B064-7DB1D7661C51}">
      <dgm:prSet/>
      <dgm:spPr/>
      <dgm:t>
        <a:bodyPr/>
        <a:lstStyle/>
        <a:p>
          <a:pPr algn="l"/>
          <a:r>
            <a:rPr lang="en-US" b="0" i="0" dirty="0"/>
            <a:t>Understand salary distribution across various academic backgrounds.</a:t>
          </a:r>
          <a:endParaRPr lang="en-IN" dirty="0"/>
        </a:p>
      </dgm:t>
    </dgm:pt>
    <dgm:pt modelId="{6D266A95-5E1D-4306-8316-937F625699A1}" type="parTrans" cxnId="{23787AF9-26F9-4A8F-A16F-EDB08AC759AF}">
      <dgm:prSet/>
      <dgm:spPr/>
      <dgm:t>
        <a:bodyPr/>
        <a:lstStyle/>
        <a:p>
          <a:endParaRPr lang="en-IN"/>
        </a:p>
      </dgm:t>
    </dgm:pt>
    <dgm:pt modelId="{676F6E8B-5B49-4EE1-86EB-55A45E8C0D27}" type="sibTrans" cxnId="{23787AF9-26F9-4A8F-A16F-EDB08AC759AF}">
      <dgm:prSet/>
      <dgm:spPr/>
      <dgm:t>
        <a:bodyPr/>
        <a:lstStyle/>
        <a:p>
          <a:endParaRPr lang="en-IN"/>
        </a:p>
      </dgm:t>
    </dgm:pt>
    <dgm:pt modelId="{611D968B-74E2-438D-BE99-85067AE8C487}">
      <dgm:prSet/>
      <dgm:spPr/>
      <dgm:t>
        <a:bodyPr/>
        <a:lstStyle/>
        <a:p>
          <a:pPr algn="l"/>
          <a:r>
            <a:rPr lang="en-US" b="0" i="0" dirty="0"/>
            <a:t>Identify factors impacting salary levels, such as academic performance and work experience.</a:t>
          </a:r>
          <a:endParaRPr lang="en-IN" dirty="0"/>
        </a:p>
      </dgm:t>
    </dgm:pt>
    <dgm:pt modelId="{44122DC8-AF6A-4126-B009-5E109AA1A2FB}" type="parTrans" cxnId="{144A9066-84EA-4661-8EB2-26C443231F96}">
      <dgm:prSet/>
      <dgm:spPr/>
      <dgm:t>
        <a:bodyPr/>
        <a:lstStyle/>
        <a:p>
          <a:endParaRPr lang="en-IN"/>
        </a:p>
      </dgm:t>
    </dgm:pt>
    <dgm:pt modelId="{17D53845-412F-4FA1-801D-1B3429B591CB}" type="sibTrans" cxnId="{144A9066-84EA-4661-8EB2-26C443231F96}">
      <dgm:prSet/>
      <dgm:spPr/>
      <dgm:t>
        <a:bodyPr/>
        <a:lstStyle/>
        <a:p>
          <a:endParaRPr lang="en-IN"/>
        </a:p>
      </dgm:t>
    </dgm:pt>
    <dgm:pt modelId="{1280425B-E206-4179-AC24-761F40106B32}">
      <dgm:prSet/>
      <dgm:spPr/>
      <dgm:t>
        <a:bodyPr/>
        <a:lstStyle/>
        <a:p>
          <a:pPr algn="l"/>
          <a:r>
            <a:rPr lang="en-US" b="0" i="0" dirty="0"/>
            <a:t>Explore relationships between gender, specialization, and salary.</a:t>
          </a:r>
          <a:endParaRPr lang="en-IN" dirty="0"/>
        </a:p>
      </dgm:t>
    </dgm:pt>
    <dgm:pt modelId="{E84A2263-55D9-469A-8A71-A4E7F8AA2B3E}" type="parTrans" cxnId="{10F5A914-8AD9-4C1C-B307-9CE6018B1476}">
      <dgm:prSet/>
      <dgm:spPr/>
      <dgm:t>
        <a:bodyPr/>
        <a:lstStyle/>
        <a:p>
          <a:endParaRPr lang="en-IN"/>
        </a:p>
      </dgm:t>
    </dgm:pt>
    <dgm:pt modelId="{4C139529-774C-400F-B486-552C885FD269}" type="sibTrans" cxnId="{10F5A914-8AD9-4C1C-B307-9CE6018B1476}">
      <dgm:prSet/>
      <dgm:spPr/>
      <dgm:t>
        <a:bodyPr/>
        <a:lstStyle/>
        <a:p>
          <a:endParaRPr lang="en-IN"/>
        </a:p>
      </dgm:t>
    </dgm:pt>
    <dgm:pt modelId="{DD1037E8-9357-44E4-A5C4-E6652ABFE990}">
      <dgm:prSet/>
      <dgm:spPr/>
      <dgm:t>
        <a:bodyPr/>
        <a:lstStyle/>
        <a:p>
          <a:pPr algn="l"/>
          <a:r>
            <a:rPr lang="en-US" b="0" i="0" dirty="0"/>
            <a:t>Provide actionable insights and recommendations.</a:t>
          </a:r>
          <a:endParaRPr lang="en-IN" dirty="0"/>
        </a:p>
      </dgm:t>
    </dgm:pt>
    <dgm:pt modelId="{50633933-043F-4616-8ACB-A3AFA7D69ABB}" type="parTrans" cxnId="{B821DA3D-F38D-443B-A085-D432D5E14F30}">
      <dgm:prSet/>
      <dgm:spPr/>
      <dgm:t>
        <a:bodyPr/>
        <a:lstStyle/>
        <a:p>
          <a:endParaRPr lang="en-IN"/>
        </a:p>
      </dgm:t>
    </dgm:pt>
    <dgm:pt modelId="{F086536F-88F8-4615-A7D9-89D9724362D5}" type="sibTrans" cxnId="{B821DA3D-F38D-443B-A085-D432D5E14F30}">
      <dgm:prSet/>
      <dgm:spPr/>
      <dgm:t>
        <a:bodyPr/>
        <a:lstStyle/>
        <a:p>
          <a:endParaRPr lang="en-IN"/>
        </a:p>
      </dgm:t>
    </dgm:pt>
    <dgm:pt modelId="{D0EB2F88-CCF5-47D5-B2E1-192DAD0E5CD8}" type="pres">
      <dgm:prSet presAssocID="{682795A8-CDCC-4F57-82E4-4481640220DC}" presName="Name0" presStyleCnt="0">
        <dgm:presLayoutVars>
          <dgm:dir/>
          <dgm:animLvl val="lvl"/>
          <dgm:resizeHandles val="exact"/>
        </dgm:presLayoutVars>
      </dgm:prSet>
      <dgm:spPr/>
    </dgm:pt>
    <dgm:pt modelId="{838142E7-BEB7-463E-AD70-8E0E6C7E568D}" type="pres">
      <dgm:prSet presAssocID="{588643AF-6FF0-4632-B3AB-CB0160D88CC0}" presName="linNode" presStyleCnt="0"/>
      <dgm:spPr/>
    </dgm:pt>
    <dgm:pt modelId="{BD9590CD-AA6E-4ECC-A4AA-07236048C290}" type="pres">
      <dgm:prSet presAssocID="{588643AF-6FF0-4632-B3AB-CB0160D88CC0}" presName="parentText" presStyleLbl="node1" presStyleIdx="0" presStyleCnt="7" custScaleX="265519">
        <dgm:presLayoutVars>
          <dgm:chMax val="1"/>
          <dgm:bulletEnabled val="1"/>
        </dgm:presLayoutVars>
      </dgm:prSet>
      <dgm:spPr/>
    </dgm:pt>
    <dgm:pt modelId="{9BF5DECF-02B6-4712-A35F-EB552D7C492D}" type="pres">
      <dgm:prSet presAssocID="{49233FDF-3E8C-4FCC-9170-BE08B6906C9D}" presName="sp" presStyleCnt="0"/>
      <dgm:spPr/>
    </dgm:pt>
    <dgm:pt modelId="{1EFEF312-0F66-4A9D-BC12-106DA1836251}" type="pres">
      <dgm:prSet presAssocID="{F88F6EBF-D7FD-48A8-A5D0-FA7A48B73E7E}" presName="linNode" presStyleCnt="0"/>
      <dgm:spPr/>
    </dgm:pt>
    <dgm:pt modelId="{7ACFE6A7-3D8C-4562-B406-1D3CBBBE129B}" type="pres">
      <dgm:prSet presAssocID="{F88F6EBF-D7FD-48A8-A5D0-FA7A48B73E7E}" presName="parentText" presStyleLbl="node1" presStyleIdx="1" presStyleCnt="7" custScaleX="265519">
        <dgm:presLayoutVars>
          <dgm:chMax val="1"/>
          <dgm:bulletEnabled val="1"/>
        </dgm:presLayoutVars>
      </dgm:prSet>
      <dgm:spPr/>
    </dgm:pt>
    <dgm:pt modelId="{CC49DC3B-91EF-469B-959D-2D4B80CB38D4}" type="pres">
      <dgm:prSet presAssocID="{5C2535A9-60A5-4A66-BAFB-F5117C897655}" presName="sp" presStyleCnt="0"/>
      <dgm:spPr/>
    </dgm:pt>
    <dgm:pt modelId="{59D8AD6F-552A-4280-A1AB-DE2727DE361B}" type="pres">
      <dgm:prSet presAssocID="{700E5245-7B7A-463F-AB85-63C80EB7447E}" presName="linNode" presStyleCnt="0"/>
      <dgm:spPr/>
    </dgm:pt>
    <dgm:pt modelId="{302232B2-ACF2-42B8-A034-859C50463BFA}" type="pres">
      <dgm:prSet presAssocID="{700E5245-7B7A-463F-AB85-63C80EB7447E}" presName="parentText" presStyleLbl="node1" presStyleIdx="2" presStyleCnt="7" custScaleX="265519">
        <dgm:presLayoutVars>
          <dgm:chMax val="1"/>
          <dgm:bulletEnabled val="1"/>
        </dgm:presLayoutVars>
      </dgm:prSet>
      <dgm:spPr/>
    </dgm:pt>
    <dgm:pt modelId="{467343ED-F884-4C7F-A94B-096692E587F1}" type="pres">
      <dgm:prSet presAssocID="{770F7067-B842-451D-B02F-47FFC5B80EDB}" presName="sp" presStyleCnt="0"/>
      <dgm:spPr/>
    </dgm:pt>
    <dgm:pt modelId="{AA56906D-B3CA-4F18-AAE9-0310DFEF112F}" type="pres">
      <dgm:prSet presAssocID="{4188D6AE-D85F-4659-B064-7DB1D7661C51}" presName="linNode" presStyleCnt="0"/>
      <dgm:spPr/>
    </dgm:pt>
    <dgm:pt modelId="{D8084CC9-2795-411F-BF13-DA5BCDF58093}" type="pres">
      <dgm:prSet presAssocID="{4188D6AE-D85F-4659-B064-7DB1D7661C51}" presName="parentText" presStyleLbl="node1" presStyleIdx="3" presStyleCnt="7" custScaleX="265519">
        <dgm:presLayoutVars>
          <dgm:chMax val="1"/>
          <dgm:bulletEnabled val="1"/>
        </dgm:presLayoutVars>
      </dgm:prSet>
      <dgm:spPr/>
    </dgm:pt>
    <dgm:pt modelId="{A1311FB3-BFFB-484C-AE8C-160F8C1AC929}" type="pres">
      <dgm:prSet presAssocID="{676F6E8B-5B49-4EE1-86EB-55A45E8C0D27}" presName="sp" presStyleCnt="0"/>
      <dgm:spPr/>
    </dgm:pt>
    <dgm:pt modelId="{B3299D9F-1208-4DB5-B7CF-9605B9F56D36}" type="pres">
      <dgm:prSet presAssocID="{611D968B-74E2-438D-BE99-85067AE8C487}" presName="linNode" presStyleCnt="0"/>
      <dgm:spPr/>
    </dgm:pt>
    <dgm:pt modelId="{D07FC16F-D35C-43C6-8D93-8FF47F67D45F}" type="pres">
      <dgm:prSet presAssocID="{611D968B-74E2-438D-BE99-85067AE8C487}" presName="parentText" presStyleLbl="node1" presStyleIdx="4" presStyleCnt="7" custScaleX="265519">
        <dgm:presLayoutVars>
          <dgm:chMax val="1"/>
          <dgm:bulletEnabled val="1"/>
        </dgm:presLayoutVars>
      </dgm:prSet>
      <dgm:spPr/>
    </dgm:pt>
    <dgm:pt modelId="{76E6D579-2BB2-424B-8ADC-EC8FF3F37D26}" type="pres">
      <dgm:prSet presAssocID="{17D53845-412F-4FA1-801D-1B3429B591CB}" presName="sp" presStyleCnt="0"/>
      <dgm:spPr/>
    </dgm:pt>
    <dgm:pt modelId="{AABAEDB1-7B8E-41BB-8661-CF44C0DD73A0}" type="pres">
      <dgm:prSet presAssocID="{1280425B-E206-4179-AC24-761F40106B32}" presName="linNode" presStyleCnt="0"/>
      <dgm:spPr/>
    </dgm:pt>
    <dgm:pt modelId="{DDB25E67-D929-4BD8-AE29-4C367B45C7CD}" type="pres">
      <dgm:prSet presAssocID="{1280425B-E206-4179-AC24-761F40106B32}" presName="parentText" presStyleLbl="node1" presStyleIdx="5" presStyleCnt="7" custScaleX="265519">
        <dgm:presLayoutVars>
          <dgm:chMax val="1"/>
          <dgm:bulletEnabled val="1"/>
        </dgm:presLayoutVars>
      </dgm:prSet>
      <dgm:spPr/>
    </dgm:pt>
    <dgm:pt modelId="{7875EBDF-AEE0-4D2F-88A5-8C3323225CBA}" type="pres">
      <dgm:prSet presAssocID="{4C139529-774C-400F-B486-552C885FD269}" presName="sp" presStyleCnt="0"/>
      <dgm:spPr/>
    </dgm:pt>
    <dgm:pt modelId="{0EBC513E-8524-42E2-8BA2-DE0D5D0B6A2C}" type="pres">
      <dgm:prSet presAssocID="{DD1037E8-9357-44E4-A5C4-E6652ABFE990}" presName="linNode" presStyleCnt="0"/>
      <dgm:spPr/>
    </dgm:pt>
    <dgm:pt modelId="{F6B9898C-3360-431C-AEDD-13BAA8B3D195}" type="pres">
      <dgm:prSet presAssocID="{DD1037E8-9357-44E4-A5C4-E6652ABFE990}" presName="parentText" presStyleLbl="node1" presStyleIdx="6" presStyleCnt="7" custScaleX="265519">
        <dgm:presLayoutVars>
          <dgm:chMax val="1"/>
          <dgm:bulletEnabled val="1"/>
        </dgm:presLayoutVars>
      </dgm:prSet>
      <dgm:spPr/>
    </dgm:pt>
  </dgm:ptLst>
  <dgm:cxnLst>
    <dgm:cxn modelId="{C2B04A09-E819-4795-8C60-17762A040CB3}" type="presOf" srcId="{1280425B-E206-4179-AC24-761F40106B32}" destId="{DDB25E67-D929-4BD8-AE29-4C367B45C7CD}" srcOrd="0" destOrd="0" presId="urn:microsoft.com/office/officeart/2005/8/layout/vList5"/>
    <dgm:cxn modelId="{70F2CC09-2AE4-4A64-A553-376CB66AB58B}" type="presOf" srcId="{611D968B-74E2-438D-BE99-85067AE8C487}" destId="{D07FC16F-D35C-43C6-8D93-8FF47F67D45F}" srcOrd="0" destOrd="0" presId="urn:microsoft.com/office/officeart/2005/8/layout/vList5"/>
    <dgm:cxn modelId="{10F5A914-8AD9-4C1C-B307-9CE6018B1476}" srcId="{682795A8-CDCC-4F57-82E4-4481640220DC}" destId="{1280425B-E206-4179-AC24-761F40106B32}" srcOrd="5" destOrd="0" parTransId="{E84A2263-55D9-469A-8A71-A4E7F8AA2B3E}" sibTransId="{4C139529-774C-400F-B486-552C885FD269}"/>
    <dgm:cxn modelId="{4A903720-6B90-4F76-BC7B-C7D9C871E9DC}" type="presOf" srcId="{588643AF-6FF0-4632-B3AB-CB0160D88CC0}" destId="{BD9590CD-AA6E-4ECC-A4AA-07236048C290}" srcOrd="0" destOrd="0" presId="urn:microsoft.com/office/officeart/2005/8/layout/vList5"/>
    <dgm:cxn modelId="{B821DA3D-F38D-443B-A085-D432D5E14F30}" srcId="{682795A8-CDCC-4F57-82E4-4481640220DC}" destId="{DD1037E8-9357-44E4-A5C4-E6652ABFE990}" srcOrd="6" destOrd="0" parTransId="{50633933-043F-4616-8ACB-A3AFA7D69ABB}" sibTransId="{F086536F-88F8-4615-A7D9-89D9724362D5}"/>
    <dgm:cxn modelId="{9C7E0265-27DA-4839-96EE-09C691A8F51B}" srcId="{682795A8-CDCC-4F57-82E4-4481640220DC}" destId="{700E5245-7B7A-463F-AB85-63C80EB7447E}" srcOrd="2" destOrd="0" parTransId="{78C71FA3-5984-41CD-A791-85F3CD624FCC}" sibTransId="{770F7067-B842-451D-B02F-47FFC5B80EDB}"/>
    <dgm:cxn modelId="{31F21565-2308-4F2C-BC85-6C72B76090BD}" type="presOf" srcId="{F88F6EBF-D7FD-48A8-A5D0-FA7A48B73E7E}" destId="{7ACFE6A7-3D8C-4562-B406-1D3CBBBE129B}" srcOrd="0" destOrd="0" presId="urn:microsoft.com/office/officeart/2005/8/layout/vList5"/>
    <dgm:cxn modelId="{144A9066-84EA-4661-8EB2-26C443231F96}" srcId="{682795A8-CDCC-4F57-82E4-4481640220DC}" destId="{611D968B-74E2-438D-BE99-85067AE8C487}" srcOrd="4" destOrd="0" parTransId="{44122DC8-AF6A-4126-B009-5E109AA1A2FB}" sibTransId="{17D53845-412F-4FA1-801D-1B3429B591CB}"/>
    <dgm:cxn modelId="{2895EF73-5560-4489-9A41-AFC31F41A2AF}" type="presOf" srcId="{700E5245-7B7A-463F-AB85-63C80EB7447E}" destId="{302232B2-ACF2-42B8-A034-859C50463BFA}" srcOrd="0" destOrd="0" presId="urn:microsoft.com/office/officeart/2005/8/layout/vList5"/>
    <dgm:cxn modelId="{EEEF7EAC-23CE-417A-B22B-60741E209FE1}" srcId="{682795A8-CDCC-4F57-82E4-4481640220DC}" destId="{F88F6EBF-D7FD-48A8-A5D0-FA7A48B73E7E}" srcOrd="1" destOrd="0" parTransId="{683B76F9-DEE3-497C-AAF3-EA0038E64388}" sibTransId="{5C2535A9-60A5-4A66-BAFB-F5117C897655}"/>
    <dgm:cxn modelId="{3D3E13BC-37B8-4656-A48D-61C61ED97570}" type="presOf" srcId="{DD1037E8-9357-44E4-A5C4-E6652ABFE990}" destId="{F6B9898C-3360-431C-AEDD-13BAA8B3D195}" srcOrd="0" destOrd="0" presId="urn:microsoft.com/office/officeart/2005/8/layout/vList5"/>
    <dgm:cxn modelId="{D1A890BF-D7BD-4976-A3F4-916B2695B7A5}" type="presOf" srcId="{4188D6AE-D85F-4659-B064-7DB1D7661C51}" destId="{D8084CC9-2795-411F-BF13-DA5BCDF58093}" srcOrd="0" destOrd="0" presId="urn:microsoft.com/office/officeart/2005/8/layout/vList5"/>
    <dgm:cxn modelId="{F79218C4-C669-48CE-B95B-01EDF9ED9715}" srcId="{682795A8-CDCC-4F57-82E4-4481640220DC}" destId="{588643AF-6FF0-4632-B3AB-CB0160D88CC0}" srcOrd="0" destOrd="0" parTransId="{C0E0C05A-051B-430F-B66E-BED86F833E64}" sibTransId="{49233FDF-3E8C-4FCC-9170-BE08B6906C9D}"/>
    <dgm:cxn modelId="{16DFC4EE-1F39-4B00-93C3-9100E2688A36}" type="presOf" srcId="{682795A8-CDCC-4F57-82E4-4481640220DC}" destId="{D0EB2F88-CCF5-47D5-B2E1-192DAD0E5CD8}" srcOrd="0" destOrd="0" presId="urn:microsoft.com/office/officeart/2005/8/layout/vList5"/>
    <dgm:cxn modelId="{23787AF9-26F9-4A8F-A16F-EDB08AC759AF}" srcId="{682795A8-CDCC-4F57-82E4-4481640220DC}" destId="{4188D6AE-D85F-4659-B064-7DB1D7661C51}" srcOrd="3" destOrd="0" parTransId="{6D266A95-5E1D-4306-8316-937F625699A1}" sibTransId="{676F6E8B-5B49-4EE1-86EB-55A45E8C0D27}"/>
    <dgm:cxn modelId="{C8F27267-12D7-4F5F-9F54-92107F14A1F5}" type="presParOf" srcId="{D0EB2F88-CCF5-47D5-B2E1-192DAD0E5CD8}" destId="{838142E7-BEB7-463E-AD70-8E0E6C7E568D}" srcOrd="0" destOrd="0" presId="urn:microsoft.com/office/officeart/2005/8/layout/vList5"/>
    <dgm:cxn modelId="{325300F1-08FD-4BBF-AA76-5F4F34C9414B}" type="presParOf" srcId="{838142E7-BEB7-463E-AD70-8E0E6C7E568D}" destId="{BD9590CD-AA6E-4ECC-A4AA-07236048C290}" srcOrd="0" destOrd="0" presId="urn:microsoft.com/office/officeart/2005/8/layout/vList5"/>
    <dgm:cxn modelId="{50003B3B-1880-46D4-9CAF-7B014F7EE8AA}" type="presParOf" srcId="{D0EB2F88-CCF5-47D5-B2E1-192DAD0E5CD8}" destId="{9BF5DECF-02B6-4712-A35F-EB552D7C492D}" srcOrd="1" destOrd="0" presId="urn:microsoft.com/office/officeart/2005/8/layout/vList5"/>
    <dgm:cxn modelId="{19719817-24A6-471C-8FE6-CDF6F148366D}" type="presParOf" srcId="{D0EB2F88-CCF5-47D5-B2E1-192DAD0E5CD8}" destId="{1EFEF312-0F66-4A9D-BC12-106DA1836251}" srcOrd="2" destOrd="0" presId="urn:microsoft.com/office/officeart/2005/8/layout/vList5"/>
    <dgm:cxn modelId="{9740C87F-4376-4B23-95DC-36CAB82F0D3F}" type="presParOf" srcId="{1EFEF312-0F66-4A9D-BC12-106DA1836251}" destId="{7ACFE6A7-3D8C-4562-B406-1D3CBBBE129B}" srcOrd="0" destOrd="0" presId="urn:microsoft.com/office/officeart/2005/8/layout/vList5"/>
    <dgm:cxn modelId="{D7020F8B-B0DB-4E91-9FC3-80C330854D9C}" type="presParOf" srcId="{D0EB2F88-CCF5-47D5-B2E1-192DAD0E5CD8}" destId="{CC49DC3B-91EF-469B-959D-2D4B80CB38D4}" srcOrd="3" destOrd="0" presId="urn:microsoft.com/office/officeart/2005/8/layout/vList5"/>
    <dgm:cxn modelId="{1D2C5537-B3D5-426D-8BED-8A0BCF178EE1}" type="presParOf" srcId="{D0EB2F88-CCF5-47D5-B2E1-192DAD0E5CD8}" destId="{59D8AD6F-552A-4280-A1AB-DE2727DE361B}" srcOrd="4" destOrd="0" presId="urn:microsoft.com/office/officeart/2005/8/layout/vList5"/>
    <dgm:cxn modelId="{CB46E23A-86BC-4DA1-9532-4BBC2BA57334}" type="presParOf" srcId="{59D8AD6F-552A-4280-A1AB-DE2727DE361B}" destId="{302232B2-ACF2-42B8-A034-859C50463BFA}" srcOrd="0" destOrd="0" presId="urn:microsoft.com/office/officeart/2005/8/layout/vList5"/>
    <dgm:cxn modelId="{91B27305-3ED6-4334-8EFA-7566E6F64C32}" type="presParOf" srcId="{D0EB2F88-CCF5-47D5-B2E1-192DAD0E5CD8}" destId="{467343ED-F884-4C7F-A94B-096692E587F1}" srcOrd="5" destOrd="0" presId="urn:microsoft.com/office/officeart/2005/8/layout/vList5"/>
    <dgm:cxn modelId="{03C9C0B2-CB59-4142-BA08-FC981AB4DFDD}" type="presParOf" srcId="{D0EB2F88-CCF5-47D5-B2E1-192DAD0E5CD8}" destId="{AA56906D-B3CA-4F18-AAE9-0310DFEF112F}" srcOrd="6" destOrd="0" presId="urn:microsoft.com/office/officeart/2005/8/layout/vList5"/>
    <dgm:cxn modelId="{9499102E-92F3-4871-BB15-04A415FADC66}" type="presParOf" srcId="{AA56906D-B3CA-4F18-AAE9-0310DFEF112F}" destId="{D8084CC9-2795-411F-BF13-DA5BCDF58093}" srcOrd="0" destOrd="0" presId="urn:microsoft.com/office/officeart/2005/8/layout/vList5"/>
    <dgm:cxn modelId="{261562B2-6BB5-4FD7-9C0B-E70EE55EC6D7}" type="presParOf" srcId="{D0EB2F88-CCF5-47D5-B2E1-192DAD0E5CD8}" destId="{A1311FB3-BFFB-484C-AE8C-160F8C1AC929}" srcOrd="7" destOrd="0" presId="urn:microsoft.com/office/officeart/2005/8/layout/vList5"/>
    <dgm:cxn modelId="{BE6EEB57-3956-4ACB-B547-26979B8B2D28}" type="presParOf" srcId="{D0EB2F88-CCF5-47D5-B2E1-192DAD0E5CD8}" destId="{B3299D9F-1208-4DB5-B7CF-9605B9F56D36}" srcOrd="8" destOrd="0" presId="urn:microsoft.com/office/officeart/2005/8/layout/vList5"/>
    <dgm:cxn modelId="{A8F9D51B-8A19-453D-978D-9EB4F209D5DE}" type="presParOf" srcId="{B3299D9F-1208-4DB5-B7CF-9605B9F56D36}" destId="{D07FC16F-D35C-43C6-8D93-8FF47F67D45F}" srcOrd="0" destOrd="0" presId="urn:microsoft.com/office/officeart/2005/8/layout/vList5"/>
    <dgm:cxn modelId="{E7FDEA23-3F87-4466-B5D8-BB10B68F5F67}" type="presParOf" srcId="{D0EB2F88-CCF5-47D5-B2E1-192DAD0E5CD8}" destId="{76E6D579-2BB2-424B-8ADC-EC8FF3F37D26}" srcOrd="9" destOrd="0" presId="urn:microsoft.com/office/officeart/2005/8/layout/vList5"/>
    <dgm:cxn modelId="{DCB40191-CC62-405A-99BF-66BC4FE783D1}" type="presParOf" srcId="{D0EB2F88-CCF5-47D5-B2E1-192DAD0E5CD8}" destId="{AABAEDB1-7B8E-41BB-8661-CF44C0DD73A0}" srcOrd="10" destOrd="0" presId="urn:microsoft.com/office/officeart/2005/8/layout/vList5"/>
    <dgm:cxn modelId="{8706342A-3AB5-4A1A-8064-CE75FCF99E02}" type="presParOf" srcId="{AABAEDB1-7B8E-41BB-8661-CF44C0DD73A0}" destId="{DDB25E67-D929-4BD8-AE29-4C367B45C7CD}" srcOrd="0" destOrd="0" presId="urn:microsoft.com/office/officeart/2005/8/layout/vList5"/>
    <dgm:cxn modelId="{7FB7CC9D-AE6F-4FC3-827C-C1196EA534AE}" type="presParOf" srcId="{D0EB2F88-CCF5-47D5-B2E1-192DAD0E5CD8}" destId="{7875EBDF-AEE0-4D2F-88A5-8C3323225CBA}" srcOrd="11" destOrd="0" presId="urn:microsoft.com/office/officeart/2005/8/layout/vList5"/>
    <dgm:cxn modelId="{D689D279-2237-42E2-B08C-0424E34220EB}" type="presParOf" srcId="{D0EB2F88-CCF5-47D5-B2E1-192DAD0E5CD8}" destId="{0EBC513E-8524-42E2-8BA2-DE0D5D0B6A2C}" srcOrd="12" destOrd="0" presId="urn:microsoft.com/office/officeart/2005/8/layout/vList5"/>
    <dgm:cxn modelId="{36E9DE43-D410-4409-8369-6F9E896A8D1A}" type="presParOf" srcId="{0EBC513E-8524-42E2-8BA2-DE0D5D0B6A2C}" destId="{F6B9898C-3360-431C-AEDD-13BAA8B3D19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C693C-A7CD-4750-B9CB-2C66668241C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E9AE2DA-84F8-40DB-9997-70F1C09B0CBF}">
      <dgm:prSet custT="1"/>
      <dgm:spPr/>
      <dgm:t>
        <a:bodyPr/>
        <a:lstStyle/>
        <a:p>
          <a:r>
            <a:rPr lang="en-US" sz="2000" b="1" i="0" dirty="0"/>
            <a:t>Summary of the Data:</a:t>
          </a:r>
          <a:endParaRPr lang="en-IN" sz="2000" dirty="0"/>
        </a:p>
      </dgm:t>
    </dgm:pt>
    <dgm:pt modelId="{1591D2C1-E13C-4444-A70B-E3F30612D0EC}" type="parTrans" cxnId="{F9E5395D-963C-46C4-B665-32C35FAB1167}">
      <dgm:prSet/>
      <dgm:spPr/>
      <dgm:t>
        <a:bodyPr/>
        <a:lstStyle/>
        <a:p>
          <a:endParaRPr lang="en-IN"/>
        </a:p>
      </dgm:t>
    </dgm:pt>
    <dgm:pt modelId="{36C7CBAA-FC17-40AF-A62D-4843244D1C3A}" type="sibTrans" cxnId="{F9E5395D-963C-46C4-B665-32C35FAB1167}">
      <dgm:prSet/>
      <dgm:spPr/>
      <dgm:t>
        <a:bodyPr/>
        <a:lstStyle/>
        <a:p>
          <a:endParaRPr lang="en-IN"/>
        </a:p>
      </dgm:t>
    </dgm:pt>
    <dgm:pt modelId="{E9422292-ECC2-4C56-9EE4-15436BDDEB83}">
      <dgm:prSet custT="1"/>
      <dgm:spPr/>
      <dgm:t>
        <a:bodyPr/>
        <a:lstStyle/>
        <a:p>
          <a:r>
            <a:rPr lang="en-US" sz="1600" b="0" i="0" dirty="0"/>
            <a:t>Total Entries: 3998</a:t>
          </a:r>
          <a:endParaRPr lang="en-IN" sz="1600" dirty="0"/>
        </a:p>
      </dgm:t>
    </dgm:pt>
    <dgm:pt modelId="{1A2B7BB5-5256-46EE-8086-BA90BF00A6AE}" type="parTrans" cxnId="{EDD30961-F0BB-4103-A3E7-5FD3D871600F}">
      <dgm:prSet/>
      <dgm:spPr/>
      <dgm:t>
        <a:bodyPr/>
        <a:lstStyle/>
        <a:p>
          <a:endParaRPr lang="en-IN"/>
        </a:p>
      </dgm:t>
    </dgm:pt>
    <dgm:pt modelId="{9E9EB8A3-3CD1-4A74-83DF-60F906A4209C}" type="sibTrans" cxnId="{EDD30961-F0BB-4103-A3E7-5FD3D871600F}">
      <dgm:prSet/>
      <dgm:spPr/>
      <dgm:t>
        <a:bodyPr/>
        <a:lstStyle/>
        <a:p>
          <a:endParaRPr lang="en-IN"/>
        </a:p>
      </dgm:t>
    </dgm:pt>
    <dgm:pt modelId="{7494E49C-386D-4039-BB0A-76C052BE7180}">
      <dgm:prSet custT="1"/>
      <dgm:spPr/>
      <dgm:t>
        <a:bodyPr/>
        <a:lstStyle/>
        <a:p>
          <a:r>
            <a:rPr lang="en-US" sz="1600" b="0" i="0" dirty="0"/>
            <a:t>Columns: 39</a:t>
          </a:r>
          <a:endParaRPr lang="en-IN" sz="1600" dirty="0"/>
        </a:p>
      </dgm:t>
    </dgm:pt>
    <dgm:pt modelId="{2E728A19-6048-4614-9A1A-291931EA3AA4}" type="parTrans" cxnId="{9741D0E4-E6FC-4E7F-84B0-5855C6C41FED}">
      <dgm:prSet/>
      <dgm:spPr/>
      <dgm:t>
        <a:bodyPr/>
        <a:lstStyle/>
        <a:p>
          <a:endParaRPr lang="en-IN"/>
        </a:p>
      </dgm:t>
    </dgm:pt>
    <dgm:pt modelId="{3C6488AF-003A-4CD7-8001-07C36255C7DA}" type="sibTrans" cxnId="{9741D0E4-E6FC-4E7F-84B0-5855C6C41FED}">
      <dgm:prSet/>
      <dgm:spPr/>
      <dgm:t>
        <a:bodyPr/>
        <a:lstStyle/>
        <a:p>
          <a:endParaRPr lang="en-IN"/>
        </a:p>
      </dgm:t>
    </dgm:pt>
    <dgm:pt modelId="{A5A9E499-1C5F-4DD7-B937-187DD2E345DF}">
      <dgm:prSet custT="1"/>
      <dgm:spPr/>
      <dgm:t>
        <a:bodyPr/>
        <a:lstStyle/>
        <a:p>
          <a:r>
            <a:rPr lang="en-US" sz="1600" b="0" i="0"/>
            <a:t>Data Types:</a:t>
          </a:r>
          <a:endParaRPr lang="en-IN" sz="1600"/>
        </a:p>
      </dgm:t>
    </dgm:pt>
    <dgm:pt modelId="{28184CD4-422D-4AA1-9B48-0D37D8885635}" type="parTrans" cxnId="{72FEFA16-84FE-4D90-B93E-EA7C8AE42C73}">
      <dgm:prSet/>
      <dgm:spPr/>
      <dgm:t>
        <a:bodyPr/>
        <a:lstStyle/>
        <a:p>
          <a:endParaRPr lang="en-IN"/>
        </a:p>
      </dgm:t>
    </dgm:pt>
    <dgm:pt modelId="{CF4A0865-F780-423A-BB10-B048352F4A36}" type="sibTrans" cxnId="{72FEFA16-84FE-4D90-B93E-EA7C8AE42C73}">
      <dgm:prSet/>
      <dgm:spPr/>
      <dgm:t>
        <a:bodyPr/>
        <a:lstStyle/>
        <a:p>
          <a:endParaRPr lang="en-IN"/>
        </a:p>
      </dgm:t>
    </dgm:pt>
    <dgm:pt modelId="{BE2F52FB-FF2C-463B-A6AB-BB8B52FC3E03}">
      <dgm:prSet custT="1"/>
      <dgm:spPr/>
      <dgm:t>
        <a:bodyPr/>
        <a:lstStyle/>
        <a:p>
          <a:r>
            <a:rPr lang="en-US" sz="1600" b="0" i="0" dirty="0"/>
            <a:t>Float: 10 columns</a:t>
          </a:r>
          <a:endParaRPr lang="en-IN" sz="1600" dirty="0"/>
        </a:p>
      </dgm:t>
    </dgm:pt>
    <dgm:pt modelId="{C601831E-DAAF-4BB9-9C39-08CFB9E344F5}" type="parTrans" cxnId="{7D05CF7C-EBCD-43AD-BAF1-F0392CA1AC48}">
      <dgm:prSet/>
      <dgm:spPr/>
      <dgm:t>
        <a:bodyPr/>
        <a:lstStyle/>
        <a:p>
          <a:endParaRPr lang="en-IN"/>
        </a:p>
      </dgm:t>
    </dgm:pt>
    <dgm:pt modelId="{C84F8FCF-2D57-41E4-815A-767D58A9CD66}" type="sibTrans" cxnId="{7D05CF7C-EBCD-43AD-BAF1-F0392CA1AC48}">
      <dgm:prSet/>
      <dgm:spPr/>
      <dgm:t>
        <a:bodyPr/>
        <a:lstStyle/>
        <a:p>
          <a:endParaRPr lang="en-IN"/>
        </a:p>
      </dgm:t>
    </dgm:pt>
    <dgm:pt modelId="{86BA7BB7-28CE-4D2C-AE40-8E36538E7175}">
      <dgm:prSet custT="1"/>
      <dgm:spPr/>
      <dgm:t>
        <a:bodyPr/>
        <a:lstStyle/>
        <a:p>
          <a:r>
            <a:rPr lang="en-US" sz="1600" b="0" i="0" dirty="0"/>
            <a:t>Integer: 17 columns</a:t>
          </a:r>
          <a:endParaRPr lang="en-IN" sz="1600" dirty="0"/>
        </a:p>
      </dgm:t>
    </dgm:pt>
    <dgm:pt modelId="{254F056D-5419-49D5-B4E1-28E6F96EB248}" type="parTrans" cxnId="{D06678CC-159B-466E-90B0-F070CDC55304}">
      <dgm:prSet/>
      <dgm:spPr/>
      <dgm:t>
        <a:bodyPr/>
        <a:lstStyle/>
        <a:p>
          <a:endParaRPr lang="en-IN"/>
        </a:p>
      </dgm:t>
    </dgm:pt>
    <dgm:pt modelId="{451CF64C-D543-4382-98F3-5CD16B57591E}" type="sibTrans" cxnId="{D06678CC-159B-466E-90B0-F070CDC55304}">
      <dgm:prSet/>
      <dgm:spPr/>
      <dgm:t>
        <a:bodyPr/>
        <a:lstStyle/>
        <a:p>
          <a:endParaRPr lang="en-IN"/>
        </a:p>
      </dgm:t>
    </dgm:pt>
    <dgm:pt modelId="{2F08CC42-C139-41D0-B28E-41E4B60DE13A}">
      <dgm:prSet custT="1"/>
      <dgm:spPr/>
      <dgm:t>
        <a:bodyPr/>
        <a:lstStyle/>
        <a:p>
          <a:r>
            <a:rPr lang="en-US" sz="1600" b="0" i="0" dirty="0"/>
            <a:t>Object: 12 columns</a:t>
          </a:r>
          <a:endParaRPr lang="en-IN" sz="1600" dirty="0"/>
        </a:p>
      </dgm:t>
    </dgm:pt>
    <dgm:pt modelId="{4D59174E-BF72-4041-8DE5-6B47AB3E60A2}" type="parTrans" cxnId="{931E9D93-E9D9-40C9-B8FD-AB5D91DB0D65}">
      <dgm:prSet/>
      <dgm:spPr/>
      <dgm:t>
        <a:bodyPr/>
        <a:lstStyle/>
        <a:p>
          <a:endParaRPr lang="en-IN"/>
        </a:p>
      </dgm:t>
    </dgm:pt>
    <dgm:pt modelId="{6B1FCA84-7C80-4A4E-A266-655D1536ECA5}" type="sibTrans" cxnId="{931E9D93-E9D9-40C9-B8FD-AB5D91DB0D65}">
      <dgm:prSet/>
      <dgm:spPr/>
      <dgm:t>
        <a:bodyPr/>
        <a:lstStyle/>
        <a:p>
          <a:endParaRPr lang="en-IN"/>
        </a:p>
      </dgm:t>
    </dgm:pt>
    <dgm:pt modelId="{B90E8334-B100-4588-BED1-AF5ABC8EA4CD}">
      <dgm:prSet custT="1"/>
      <dgm:spPr/>
      <dgm:t>
        <a:bodyPr/>
        <a:lstStyle/>
        <a:p>
          <a:r>
            <a:rPr lang="en-US" sz="1600" b="0" i="0"/>
            <a:t>Non-Null Counts: All columns have 3998 non-null entries.</a:t>
          </a:r>
          <a:endParaRPr lang="en-IN" sz="1600"/>
        </a:p>
      </dgm:t>
    </dgm:pt>
    <dgm:pt modelId="{779BE513-8001-436F-8C21-2A748824B24D}" type="parTrans" cxnId="{A58559DF-C716-46FC-8737-9DB771A10152}">
      <dgm:prSet/>
      <dgm:spPr/>
      <dgm:t>
        <a:bodyPr/>
        <a:lstStyle/>
        <a:p>
          <a:endParaRPr lang="en-IN"/>
        </a:p>
      </dgm:t>
    </dgm:pt>
    <dgm:pt modelId="{5AC5F468-D15B-4441-9498-1B8B619CCE02}" type="sibTrans" cxnId="{A58559DF-C716-46FC-8737-9DB771A10152}">
      <dgm:prSet/>
      <dgm:spPr/>
      <dgm:t>
        <a:bodyPr/>
        <a:lstStyle/>
        <a:p>
          <a:endParaRPr lang="en-IN"/>
        </a:p>
      </dgm:t>
    </dgm:pt>
    <dgm:pt modelId="{86B3D4F3-781D-48A7-AFE2-63AB4C39D4FA}">
      <dgm:prSet custT="1"/>
      <dgm:spPr/>
      <dgm:t>
        <a:bodyPr/>
        <a:lstStyle/>
        <a:p>
          <a:r>
            <a:rPr lang="en-US" sz="1600" b="0" i="0" dirty="0"/>
            <a:t>Key Features:</a:t>
          </a:r>
          <a:endParaRPr lang="en-IN" sz="1600" dirty="0"/>
        </a:p>
      </dgm:t>
    </dgm:pt>
    <dgm:pt modelId="{29458041-F51A-4838-965B-26DF89350398}" type="parTrans" cxnId="{53BD2286-DE18-4ED7-91AD-2336F23E738C}">
      <dgm:prSet/>
      <dgm:spPr/>
      <dgm:t>
        <a:bodyPr/>
        <a:lstStyle/>
        <a:p>
          <a:endParaRPr lang="en-IN"/>
        </a:p>
      </dgm:t>
    </dgm:pt>
    <dgm:pt modelId="{CA0A1A34-FD3B-43D4-832B-1127B0272DBA}" type="sibTrans" cxnId="{53BD2286-DE18-4ED7-91AD-2336F23E738C}">
      <dgm:prSet/>
      <dgm:spPr/>
      <dgm:t>
        <a:bodyPr/>
        <a:lstStyle/>
        <a:p>
          <a:endParaRPr lang="en-IN"/>
        </a:p>
      </dgm:t>
    </dgm:pt>
    <dgm:pt modelId="{32C36F54-4A8F-499E-96F3-1E154A45F61C}">
      <dgm:prSet custT="1"/>
      <dgm:spPr/>
      <dgm:t>
        <a:bodyPr/>
        <a:lstStyle/>
        <a:p>
          <a:r>
            <a:rPr lang="en-US" sz="1600" b="0" i="0"/>
            <a:t>Salary: Target variable, representing salary levels.</a:t>
          </a:r>
          <a:endParaRPr lang="en-IN" sz="1600"/>
        </a:p>
      </dgm:t>
    </dgm:pt>
    <dgm:pt modelId="{9C640C50-6820-4D51-B59B-2F78911E0EA2}" type="parTrans" cxnId="{2BA9C5FC-0130-4D25-8CC8-E24B01D74974}">
      <dgm:prSet/>
      <dgm:spPr/>
      <dgm:t>
        <a:bodyPr/>
        <a:lstStyle/>
        <a:p>
          <a:endParaRPr lang="en-IN"/>
        </a:p>
      </dgm:t>
    </dgm:pt>
    <dgm:pt modelId="{D0C899F5-1E51-44BE-BDE2-AB6EED711669}" type="sibTrans" cxnId="{2BA9C5FC-0130-4D25-8CC8-E24B01D74974}">
      <dgm:prSet/>
      <dgm:spPr/>
      <dgm:t>
        <a:bodyPr/>
        <a:lstStyle/>
        <a:p>
          <a:endParaRPr lang="en-IN"/>
        </a:p>
      </dgm:t>
    </dgm:pt>
    <dgm:pt modelId="{8B1F799B-5B3B-4382-BFC2-8D5FB598827D}">
      <dgm:prSet custT="1"/>
      <dgm:spPr/>
      <dgm:t>
        <a:bodyPr/>
        <a:lstStyle/>
        <a:p>
          <a:r>
            <a:rPr lang="en-US" sz="1600" b="0" i="0" dirty="0"/>
            <a:t>Gender: Categorical variable indicating gender.</a:t>
          </a:r>
          <a:endParaRPr lang="en-IN" sz="1600" dirty="0"/>
        </a:p>
      </dgm:t>
    </dgm:pt>
    <dgm:pt modelId="{321C8C84-D243-4FD2-9C2C-F02B34AEA5F7}" type="parTrans" cxnId="{E13134C2-E751-4F6F-B220-A9E126A7D4C9}">
      <dgm:prSet/>
      <dgm:spPr/>
      <dgm:t>
        <a:bodyPr/>
        <a:lstStyle/>
        <a:p>
          <a:endParaRPr lang="en-IN"/>
        </a:p>
      </dgm:t>
    </dgm:pt>
    <dgm:pt modelId="{D557CCE1-089B-4231-BD39-C3909E27651F}" type="sibTrans" cxnId="{E13134C2-E751-4F6F-B220-A9E126A7D4C9}">
      <dgm:prSet/>
      <dgm:spPr/>
      <dgm:t>
        <a:bodyPr/>
        <a:lstStyle/>
        <a:p>
          <a:endParaRPr lang="en-IN"/>
        </a:p>
      </dgm:t>
    </dgm:pt>
    <dgm:pt modelId="{8C52CFDF-8385-4864-8CBB-1F1E73E85B0C}">
      <dgm:prSet custT="1"/>
      <dgm:spPr/>
      <dgm:t>
        <a:bodyPr/>
        <a:lstStyle/>
        <a:p>
          <a:r>
            <a:rPr lang="en-US" sz="1600" b="0" i="0"/>
            <a:t>Specialization: Categorical variable denoting academic specialization.</a:t>
          </a:r>
          <a:endParaRPr lang="en-IN" sz="1600"/>
        </a:p>
      </dgm:t>
    </dgm:pt>
    <dgm:pt modelId="{99E44021-59F7-4A82-8237-099FC3A39289}" type="parTrans" cxnId="{DBDE6437-D5B2-4D1F-846C-DB00CB6137FF}">
      <dgm:prSet/>
      <dgm:spPr/>
      <dgm:t>
        <a:bodyPr/>
        <a:lstStyle/>
        <a:p>
          <a:endParaRPr lang="en-IN"/>
        </a:p>
      </dgm:t>
    </dgm:pt>
    <dgm:pt modelId="{F5E6CE2E-E641-48E0-83A2-C22FF3AC4B74}" type="sibTrans" cxnId="{DBDE6437-D5B2-4D1F-846C-DB00CB6137FF}">
      <dgm:prSet/>
      <dgm:spPr/>
      <dgm:t>
        <a:bodyPr/>
        <a:lstStyle/>
        <a:p>
          <a:endParaRPr lang="en-IN"/>
        </a:p>
      </dgm:t>
    </dgm:pt>
    <dgm:pt modelId="{C2430604-928E-4410-BF44-094EB5295A04}">
      <dgm:prSet custT="1"/>
      <dgm:spPr/>
      <dgm:t>
        <a:bodyPr/>
        <a:lstStyle/>
        <a:p>
          <a:r>
            <a:rPr lang="en-US" sz="1600" b="0" i="0"/>
            <a:t>English, Logical, Quant: Scores in respective subjects.</a:t>
          </a:r>
          <a:endParaRPr lang="en-IN" sz="1600"/>
        </a:p>
      </dgm:t>
    </dgm:pt>
    <dgm:pt modelId="{BDD446BE-848B-442D-89CD-D7A9C5965FF0}" type="parTrans" cxnId="{455919D6-F892-42E5-9B89-FA48CF752165}">
      <dgm:prSet/>
      <dgm:spPr/>
      <dgm:t>
        <a:bodyPr/>
        <a:lstStyle/>
        <a:p>
          <a:endParaRPr lang="en-IN"/>
        </a:p>
      </dgm:t>
    </dgm:pt>
    <dgm:pt modelId="{BD0E9F5E-F402-408D-AC76-077024EA9BF2}" type="sibTrans" cxnId="{455919D6-F892-42E5-9B89-FA48CF752165}">
      <dgm:prSet/>
      <dgm:spPr/>
      <dgm:t>
        <a:bodyPr/>
        <a:lstStyle/>
        <a:p>
          <a:endParaRPr lang="en-IN"/>
        </a:p>
      </dgm:t>
    </dgm:pt>
    <dgm:pt modelId="{A5AA4ED4-D4D6-46D0-95FE-A9F9EF6BA9EE}">
      <dgm:prSet custT="1"/>
      <dgm:spPr/>
      <dgm:t>
        <a:bodyPr/>
        <a:lstStyle/>
        <a:p>
          <a:r>
            <a:rPr lang="en-US" sz="1600" b="0" i="0"/>
            <a:t>conscientiousness, agreeableness, extraversion, nueroticism, openess_to_experience: Personality trait scores.</a:t>
          </a:r>
          <a:endParaRPr lang="en-IN" sz="1600"/>
        </a:p>
      </dgm:t>
    </dgm:pt>
    <dgm:pt modelId="{3089CCB7-6308-4FAD-AEC3-554C6A9D46F9}" type="parTrans" cxnId="{2187470B-27F5-4158-B2EC-D28DF3312A27}">
      <dgm:prSet/>
      <dgm:spPr/>
      <dgm:t>
        <a:bodyPr/>
        <a:lstStyle/>
        <a:p>
          <a:endParaRPr lang="en-IN"/>
        </a:p>
      </dgm:t>
    </dgm:pt>
    <dgm:pt modelId="{1E32D330-6300-4754-B77D-EA99E6E1BC88}" type="sibTrans" cxnId="{2187470B-27F5-4158-B2EC-D28DF3312A27}">
      <dgm:prSet/>
      <dgm:spPr/>
      <dgm:t>
        <a:bodyPr/>
        <a:lstStyle/>
        <a:p>
          <a:endParaRPr lang="en-IN"/>
        </a:p>
      </dgm:t>
    </dgm:pt>
    <dgm:pt modelId="{F2929B6D-5542-49F2-8350-A7F2180CD5CE}">
      <dgm:prSet custT="1"/>
      <dgm:spPr/>
      <dgm:t>
        <a:bodyPr/>
        <a:lstStyle/>
        <a:p>
          <a:r>
            <a:rPr lang="en-US" sz="1600" b="0" i="0" dirty="0"/>
            <a:t>Other Features:</a:t>
          </a:r>
          <a:endParaRPr lang="en-IN" sz="1600" dirty="0"/>
        </a:p>
      </dgm:t>
    </dgm:pt>
    <dgm:pt modelId="{C883BAE1-7267-42D7-BE93-736C7E85BFE2}" type="parTrans" cxnId="{2CEF7EC7-D6CC-4C57-9045-3F3D589E4DEB}">
      <dgm:prSet/>
      <dgm:spPr/>
      <dgm:t>
        <a:bodyPr/>
        <a:lstStyle/>
        <a:p>
          <a:endParaRPr lang="en-IN"/>
        </a:p>
      </dgm:t>
    </dgm:pt>
    <dgm:pt modelId="{F08FBA96-5912-4E0A-9704-EBE72AEA8281}" type="sibTrans" cxnId="{2CEF7EC7-D6CC-4C57-9045-3F3D589E4DEB}">
      <dgm:prSet/>
      <dgm:spPr/>
      <dgm:t>
        <a:bodyPr/>
        <a:lstStyle/>
        <a:p>
          <a:endParaRPr lang="en-IN"/>
        </a:p>
      </dgm:t>
    </dgm:pt>
    <dgm:pt modelId="{88CFE7F6-EA4A-4B0E-AC8C-ADC398BE7489}">
      <dgm:prSet custT="1"/>
      <dgm:spPr/>
      <dgm:t>
        <a:bodyPr/>
        <a:lstStyle/>
        <a:p>
          <a:r>
            <a:rPr lang="en-US" sz="1600" b="0" i="0"/>
            <a:t>Educational details (percentages, board, graduation year, GPA).</a:t>
          </a:r>
          <a:endParaRPr lang="en-IN" sz="1600"/>
        </a:p>
      </dgm:t>
    </dgm:pt>
    <dgm:pt modelId="{C04201A0-2E1B-4CA3-9BD1-ABE67ACFC701}" type="parTrans" cxnId="{89C9718C-8E9D-40CB-9051-CE20319F3B46}">
      <dgm:prSet/>
      <dgm:spPr/>
      <dgm:t>
        <a:bodyPr/>
        <a:lstStyle/>
        <a:p>
          <a:endParaRPr lang="en-IN"/>
        </a:p>
      </dgm:t>
    </dgm:pt>
    <dgm:pt modelId="{00E33B8E-9377-420F-9950-B5BF38F5C336}" type="sibTrans" cxnId="{89C9718C-8E9D-40CB-9051-CE20319F3B46}">
      <dgm:prSet/>
      <dgm:spPr/>
      <dgm:t>
        <a:bodyPr/>
        <a:lstStyle/>
        <a:p>
          <a:endParaRPr lang="en-IN"/>
        </a:p>
      </dgm:t>
    </dgm:pt>
    <dgm:pt modelId="{F8A2D191-1704-4EC3-898A-34F9D27C8BFA}">
      <dgm:prSet custT="1"/>
      <dgm:spPr/>
      <dgm:t>
        <a:bodyPr/>
        <a:lstStyle/>
        <a:p>
          <a:r>
            <a:rPr lang="en-US" sz="1600" b="0" i="0"/>
            <a:t>Job details (designation, job city, date of joining/leaving).</a:t>
          </a:r>
          <a:endParaRPr lang="en-IN" sz="1600"/>
        </a:p>
      </dgm:t>
    </dgm:pt>
    <dgm:pt modelId="{783C40B5-6BD7-4574-82F3-D458D9CA9E96}" type="parTrans" cxnId="{8318151E-21A6-4A4E-A69D-DB0B0C13D95C}">
      <dgm:prSet/>
      <dgm:spPr/>
      <dgm:t>
        <a:bodyPr/>
        <a:lstStyle/>
        <a:p>
          <a:endParaRPr lang="en-IN"/>
        </a:p>
      </dgm:t>
    </dgm:pt>
    <dgm:pt modelId="{94F8A955-55D6-40A7-9255-36BE8C48A181}" type="sibTrans" cxnId="{8318151E-21A6-4A4E-A69D-DB0B0C13D95C}">
      <dgm:prSet/>
      <dgm:spPr/>
      <dgm:t>
        <a:bodyPr/>
        <a:lstStyle/>
        <a:p>
          <a:endParaRPr lang="en-IN"/>
        </a:p>
      </dgm:t>
    </dgm:pt>
    <dgm:pt modelId="{87D5C929-B932-4C8B-80A8-79A826D6F3ED}">
      <dgm:prSet custT="1"/>
      <dgm:spPr/>
      <dgm:t>
        <a:bodyPr/>
        <a:lstStyle/>
        <a:p>
          <a:r>
            <a:rPr lang="en-US" sz="1600" b="0" i="0"/>
            <a:t>College details (ID, tier, state).</a:t>
          </a:r>
          <a:endParaRPr lang="en-IN" sz="1600"/>
        </a:p>
      </dgm:t>
    </dgm:pt>
    <dgm:pt modelId="{848D05B1-41EF-4FE3-8AD6-73F59F21A06D}" type="parTrans" cxnId="{AFA6F8B4-5FE6-45C1-94A0-C70D77A24692}">
      <dgm:prSet/>
      <dgm:spPr/>
      <dgm:t>
        <a:bodyPr/>
        <a:lstStyle/>
        <a:p>
          <a:endParaRPr lang="en-IN"/>
        </a:p>
      </dgm:t>
    </dgm:pt>
    <dgm:pt modelId="{5E6B2723-4455-4ACF-8B97-F429E3D956CE}" type="sibTrans" cxnId="{AFA6F8B4-5FE6-45C1-94A0-C70D77A24692}">
      <dgm:prSet/>
      <dgm:spPr/>
      <dgm:t>
        <a:bodyPr/>
        <a:lstStyle/>
        <a:p>
          <a:endParaRPr lang="en-IN"/>
        </a:p>
      </dgm:t>
    </dgm:pt>
    <dgm:pt modelId="{F16D67A5-56B2-473F-B042-CF5E755633F0}">
      <dgm:prSet custT="1"/>
      <dgm:spPr/>
      <dgm:t>
        <a:bodyPr/>
        <a:lstStyle/>
        <a:p>
          <a:r>
            <a:rPr lang="en-US" sz="1600" b="0" i="0" dirty="0"/>
            <a:t>Domain-specific skills (Computer Programming, Electronics, Mechanical Engineering, etc.).</a:t>
          </a:r>
          <a:endParaRPr lang="en-IN" sz="1600" dirty="0"/>
        </a:p>
      </dgm:t>
    </dgm:pt>
    <dgm:pt modelId="{8C116C4E-2078-462C-994A-DCC67D003373}" type="parTrans" cxnId="{71209DE2-8E5B-4B73-99EE-DD143782672A}">
      <dgm:prSet/>
      <dgm:spPr/>
      <dgm:t>
        <a:bodyPr/>
        <a:lstStyle/>
        <a:p>
          <a:endParaRPr lang="en-IN"/>
        </a:p>
      </dgm:t>
    </dgm:pt>
    <dgm:pt modelId="{B808E362-EDB9-473D-8154-29A97D035F8E}" type="sibTrans" cxnId="{71209DE2-8E5B-4B73-99EE-DD143782672A}">
      <dgm:prSet/>
      <dgm:spPr/>
      <dgm:t>
        <a:bodyPr/>
        <a:lstStyle/>
        <a:p>
          <a:endParaRPr lang="en-IN"/>
        </a:p>
      </dgm:t>
    </dgm:pt>
    <dgm:pt modelId="{1F4837B7-AFD3-4ED3-8ED4-6025C095948C}" type="pres">
      <dgm:prSet presAssocID="{FD1C693C-A7CD-4750-B9CB-2C66668241C5}" presName="Name0" presStyleCnt="0">
        <dgm:presLayoutVars>
          <dgm:dir/>
          <dgm:animLvl val="lvl"/>
          <dgm:resizeHandles val="exact"/>
        </dgm:presLayoutVars>
      </dgm:prSet>
      <dgm:spPr/>
    </dgm:pt>
    <dgm:pt modelId="{58098C3F-9236-4B9B-A3D1-1C8D4E38EA5A}" type="pres">
      <dgm:prSet presAssocID="{8E9AE2DA-84F8-40DB-9997-70F1C09B0CBF}" presName="linNode" presStyleCnt="0"/>
      <dgm:spPr/>
    </dgm:pt>
    <dgm:pt modelId="{FEC1D3CB-6315-4895-9C17-6662B44C356F}" type="pres">
      <dgm:prSet presAssocID="{8E9AE2DA-84F8-40DB-9997-70F1C09B0CBF}" presName="parentText" presStyleLbl="node1" presStyleIdx="0" presStyleCnt="1" custScaleX="136487" custScaleY="9603" custLinFactNeighborX="12494" custLinFactNeighborY="-45418">
        <dgm:presLayoutVars>
          <dgm:chMax val="1"/>
          <dgm:bulletEnabled val="1"/>
        </dgm:presLayoutVars>
      </dgm:prSet>
      <dgm:spPr/>
    </dgm:pt>
    <dgm:pt modelId="{5E7E0142-58CB-4EAC-B562-B5D0325DAFC4}" type="pres">
      <dgm:prSet presAssocID="{8E9AE2DA-84F8-40DB-9997-70F1C09B0CBF}" presName="descendantText" presStyleLbl="alignAccFollowNode1" presStyleIdx="0" presStyleCnt="1" custScaleX="225427" custScaleY="106358" custLinFactX="-8037" custLinFactNeighborX="-100000" custLinFactNeighborY="2985">
        <dgm:presLayoutVars>
          <dgm:bulletEnabled val="1"/>
        </dgm:presLayoutVars>
      </dgm:prSet>
      <dgm:spPr/>
    </dgm:pt>
  </dgm:ptLst>
  <dgm:cxnLst>
    <dgm:cxn modelId="{2187470B-27F5-4158-B2EC-D28DF3312A27}" srcId="{8E9AE2DA-84F8-40DB-9997-70F1C09B0CBF}" destId="{A5AA4ED4-D4D6-46D0-95FE-A9F9EF6BA9EE}" srcOrd="12" destOrd="0" parTransId="{3089CCB7-6308-4FAD-AEC3-554C6A9D46F9}" sibTransId="{1E32D330-6300-4754-B77D-EA99E6E1BC88}"/>
    <dgm:cxn modelId="{3CD27110-786D-4F14-BBFA-08EDDB762120}" type="presOf" srcId="{8B1F799B-5B3B-4382-BFC2-8D5FB598827D}" destId="{5E7E0142-58CB-4EAC-B562-B5D0325DAFC4}" srcOrd="0" destOrd="9" presId="urn:microsoft.com/office/officeart/2005/8/layout/vList5"/>
    <dgm:cxn modelId="{92C24713-7CDE-4B4C-B7A9-DDE68F873124}" type="presOf" srcId="{8C52CFDF-8385-4864-8CBB-1F1E73E85B0C}" destId="{5E7E0142-58CB-4EAC-B562-B5D0325DAFC4}" srcOrd="0" destOrd="10" presId="urn:microsoft.com/office/officeart/2005/8/layout/vList5"/>
    <dgm:cxn modelId="{A913DF15-AD9E-43E1-8AFB-17BD27065F02}" type="presOf" srcId="{F8A2D191-1704-4EC3-898A-34F9D27C8BFA}" destId="{5E7E0142-58CB-4EAC-B562-B5D0325DAFC4}" srcOrd="0" destOrd="15" presId="urn:microsoft.com/office/officeart/2005/8/layout/vList5"/>
    <dgm:cxn modelId="{72FEFA16-84FE-4D90-B93E-EA7C8AE42C73}" srcId="{8E9AE2DA-84F8-40DB-9997-70F1C09B0CBF}" destId="{A5A9E499-1C5F-4DD7-B937-187DD2E345DF}" srcOrd="2" destOrd="0" parTransId="{28184CD4-422D-4AA1-9B48-0D37D8885635}" sibTransId="{CF4A0865-F780-423A-BB10-B048352F4A36}"/>
    <dgm:cxn modelId="{F9D20618-048A-4286-AB06-B008B51441E0}" type="presOf" srcId="{86B3D4F3-781D-48A7-AFE2-63AB4C39D4FA}" destId="{5E7E0142-58CB-4EAC-B562-B5D0325DAFC4}" srcOrd="0" destOrd="7" presId="urn:microsoft.com/office/officeart/2005/8/layout/vList5"/>
    <dgm:cxn modelId="{A8F16118-39A4-4EF4-ABA9-4C1AA8C8ACC3}" type="presOf" srcId="{7494E49C-386D-4039-BB0A-76C052BE7180}" destId="{5E7E0142-58CB-4EAC-B562-B5D0325DAFC4}" srcOrd="0" destOrd="1" presId="urn:microsoft.com/office/officeart/2005/8/layout/vList5"/>
    <dgm:cxn modelId="{8318151E-21A6-4A4E-A69D-DB0B0C13D95C}" srcId="{8E9AE2DA-84F8-40DB-9997-70F1C09B0CBF}" destId="{F8A2D191-1704-4EC3-898A-34F9D27C8BFA}" srcOrd="15" destOrd="0" parTransId="{783C40B5-6BD7-4574-82F3-D458D9CA9E96}" sibTransId="{94F8A955-55D6-40A7-9255-36BE8C48A181}"/>
    <dgm:cxn modelId="{BC4F2920-89F0-4760-8BC8-4973A0BBE282}" type="presOf" srcId="{86BA7BB7-28CE-4D2C-AE40-8E36538E7175}" destId="{5E7E0142-58CB-4EAC-B562-B5D0325DAFC4}" srcOrd="0" destOrd="4" presId="urn:microsoft.com/office/officeart/2005/8/layout/vList5"/>
    <dgm:cxn modelId="{33E13530-6292-472C-8BCC-C9AB1998BA2D}" type="presOf" srcId="{C2430604-928E-4410-BF44-094EB5295A04}" destId="{5E7E0142-58CB-4EAC-B562-B5D0325DAFC4}" srcOrd="0" destOrd="11" presId="urn:microsoft.com/office/officeart/2005/8/layout/vList5"/>
    <dgm:cxn modelId="{DBDE6437-D5B2-4D1F-846C-DB00CB6137FF}" srcId="{8E9AE2DA-84F8-40DB-9997-70F1C09B0CBF}" destId="{8C52CFDF-8385-4864-8CBB-1F1E73E85B0C}" srcOrd="10" destOrd="0" parTransId="{99E44021-59F7-4A82-8237-099FC3A39289}" sibTransId="{F5E6CE2E-E641-48E0-83A2-C22FF3AC4B74}"/>
    <dgm:cxn modelId="{AB06F45B-B5A7-4674-87A2-8206E5789613}" type="presOf" srcId="{8E9AE2DA-84F8-40DB-9997-70F1C09B0CBF}" destId="{FEC1D3CB-6315-4895-9C17-6662B44C356F}" srcOrd="0" destOrd="0" presId="urn:microsoft.com/office/officeart/2005/8/layout/vList5"/>
    <dgm:cxn modelId="{F9FE345C-03FD-480B-BCBD-F34E1E0C6E6B}" type="presOf" srcId="{BE2F52FB-FF2C-463B-A6AB-BB8B52FC3E03}" destId="{5E7E0142-58CB-4EAC-B562-B5D0325DAFC4}" srcOrd="0" destOrd="3" presId="urn:microsoft.com/office/officeart/2005/8/layout/vList5"/>
    <dgm:cxn modelId="{F9E5395D-963C-46C4-B665-32C35FAB1167}" srcId="{FD1C693C-A7CD-4750-B9CB-2C66668241C5}" destId="{8E9AE2DA-84F8-40DB-9997-70F1C09B0CBF}" srcOrd="0" destOrd="0" parTransId="{1591D2C1-E13C-4444-A70B-E3F30612D0EC}" sibTransId="{36C7CBAA-FC17-40AF-A62D-4843244D1C3A}"/>
    <dgm:cxn modelId="{EDD30961-F0BB-4103-A3E7-5FD3D871600F}" srcId="{8E9AE2DA-84F8-40DB-9997-70F1C09B0CBF}" destId="{E9422292-ECC2-4C56-9EE4-15436BDDEB83}" srcOrd="0" destOrd="0" parTransId="{1A2B7BB5-5256-46EE-8086-BA90BF00A6AE}" sibTransId="{9E9EB8A3-3CD1-4A74-83DF-60F906A4209C}"/>
    <dgm:cxn modelId="{43EF4651-1A82-456D-9604-137FEAF9405E}" type="presOf" srcId="{A5AA4ED4-D4D6-46D0-95FE-A9F9EF6BA9EE}" destId="{5E7E0142-58CB-4EAC-B562-B5D0325DAFC4}" srcOrd="0" destOrd="12" presId="urn:microsoft.com/office/officeart/2005/8/layout/vList5"/>
    <dgm:cxn modelId="{58F1CF55-4BFB-4CA7-9382-35437D98C05C}" type="presOf" srcId="{B90E8334-B100-4588-BED1-AF5ABC8EA4CD}" destId="{5E7E0142-58CB-4EAC-B562-B5D0325DAFC4}" srcOrd="0" destOrd="6" presId="urn:microsoft.com/office/officeart/2005/8/layout/vList5"/>
    <dgm:cxn modelId="{521C4E76-3DA6-4F36-B50A-E075F3063F60}" type="presOf" srcId="{2F08CC42-C139-41D0-B28E-41E4B60DE13A}" destId="{5E7E0142-58CB-4EAC-B562-B5D0325DAFC4}" srcOrd="0" destOrd="5" presId="urn:microsoft.com/office/officeart/2005/8/layout/vList5"/>
    <dgm:cxn modelId="{7D05CF7C-EBCD-43AD-BAF1-F0392CA1AC48}" srcId="{8E9AE2DA-84F8-40DB-9997-70F1C09B0CBF}" destId="{BE2F52FB-FF2C-463B-A6AB-BB8B52FC3E03}" srcOrd="3" destOrd="0" parTransId="{C601831E-DAAF-4BB9-9C39-08CFB9E344F5}" sibTransId="{C84F8FCF-2D57-41E4-815A-767D58A9CD66}"/>
    <dgm:cxn modelId="{53BD2286-DE18-4ED7-91AD-2336F23E738C}" srcId="{8E9AE2DA-84F8-40DB-9997-70F1C09B0CBF}" destId="{86B3D4F3-781D-48A7-AFE2-63AB4C39D4FA}" srcOrd="7" destOrd="0" parTransId="{29458041-F51A-4838-965B-26DF89350398}" sibTransId="{CA0A1A34-FD3B-43D4-832B-1127B0272DBA}"/>
    <dgm:cxn modelId="{7C8D3089-073B-4EED-82C4-42F7088A53DA}" type="presOf" srcId="{32C36F54-4A8F-499E-96F3-1E154A45F61C}" destId="{5E7E0142-58CB-4EAC-B562-B5D0325DAFC4}" srcOrd="0" destOrd="8" presId="urn:microsoft.com/office/officeart/2005/8/layout/vList5"/>
    <dgm:cxn modelId="{89C9718C-8E9D-40CB-9051-CE20319F3B46}" srcId="{8E9AE2DA-84F8-40DB-9997-70F1C09B0CBF}" destId="{88CFE7F6-EA4A-4B0E-AC8C-ADC398BE7489}" srcOrd="14" destOrd="0" parTransId="{C04201A0-2E1B-4CA3-9BD1-ABE67ACFC701}" sibTransId="{00E33B8E-9377-420F-9950-B5BF38F5C336}"/>
    <dgm:cxn modelId="{931E9D93-E9D9-40C9-B8FD-AB5D91DB0D65}" srcId="{8E9AE2DA-84F8-40DB-9997-70F1C09B0CBF}" destId="{2F08CC42-C139-41D0-B28E-41E4B60DE13A}" srcOrd="5" destOrd="0" parTransId="{4D59174E-BF72-4041-8DE5-6B47AB3E60A2}" sibTransId="{6B1FCA84-7C80-4A4E-A266-655D1536ECA5}"/>
    <dgm:cxn modelId="{FBDB41A7-DE09-44D9-AE2D-F9F7F55A8186}" type="presOf" srcId="{87D5C929-B932-4C8B-80A8-79A826D6F3ED}" destId="{5E7E0142-58CB-4EAC-B562-B5D0325DAFC4}" srcOrd="0" destOrd="16" presId="urn:microsoft.com/office/officeart/2005/8/layout/vList5"/>
    <dgm:cxn modelId="{AFA6F8B4-5FE6-45C1-94A0-C70D77A24692}" srcId="{8E9AE2DA-84F8-40DB-9997-70F1C09B0CBF}" destId="{87D5C929-B932-4C8B-80A8-79A826D6F3ED}" srcOrd="16" destOrd="0" parTransId="{848D05B1-41EF-4FE3-8AD6-73F59F21A06D}" sibTransId="{5E6B2723-4455-4ACF-8B97-F429E3D956CE}"/>
    <dgm:cxn modelId="{E13134C2-E751-4F6F-B220-A9E126A7D4C9}" srcId="{8E9AE2DA-84F8-40DB-9997-70F1C09B0CBF}" destId="{8B1F799B-5B3B-4382-BFC2-8D5FB598827D}" srcOrd="9" destOrd="0" parTransId="{321C8C84-D243-4FD2-9C2C-F02B34AEA5F7}" sibTransId="{D557CCE1-089B-4231-BD39-C3909E27651F}"/>
    <dgm:cxn modelId="{2CEF7EC7-D6CC-4C57-9045-3F3D589E4DEB}" srcId="{8E9AE2DA-84F8-40DB-9997-70F1C09B0CBF}" destId="{F2929B6D-5542-49F2-8350-A7F2180CD5CE}" srcOrd="13" destOrd="0" parTransId="{C883BAE1-7267-42D7-BE93-736C7E85BFE2}" sibTransId="{F08FBA96-5912-4E0A-9704-EBE72AEA8281}"/>
    <dgm:cxn modelId="{D06678CC-159B-466E-90B0-F070CDC55304}" srcId="{8E9AE2DA-84F8-40DB-9997-70F1C09B0CBF}" destId="{86BA7BB7-28CE-4D2C-AE40-8E36538E7175}" srcOrd="4" destOrd="0" parTransId="{254F056D-5419-49D5-B4E1-28E6F96EB248}" sibTransId="{451CF64C-D543-4382-98F3-5CD16B57591E}"/>
    <dgm:cxn modelId="{2B7D07CF-A251-4929-AFA1-84C8C30992F0}" type="presOf" srcId="{88CFE7F6-EA4A-4B0E-AC8C-ADC398BE7489}" destId="{5E7E0142-58CB-4EAC-B562-B5D0325DAFC4}" srcOrd="0" destOrd="14" presId="urn:microsoft.com/office/officeart/2005/8/layout/vList5"/>
    <dgm:cxn modelId="{455919D6-F892-42E5-9B89-FA48CF752165}" srcId="{8E9AE2DA-84F8-40DB-9997-70F1C09B0CBF}" destId="{C2430604-928E-4410-BF44-094EB5295A04}" srcOrd="11" destOrd="0" parTransId="{BDD446BE-848B-442D-89CD-D7A9C5965FF0}" sibTransId="{BD0E9F5E-F402-408D-AC76-077024EA9BF2}"/>
    <dgm:cxn modelId="{14412CDB-A55C-456C-BCBD-F84246A05867}" type="presOf" srcId="{E9422292-ECC2-4C56-9EE4-15436BDDEB83}" destId="{5E7E0142-58CB-4EAC-B562-B5D0325DAFC4}" srcOrd="0" destOrd="0" presId="urn:microsoft.com/office/officeart/2005/8/layout/vList5"/>
    <dgm:cxn modelId="{EA017FDB-9E9F-44F9-814D-B9679E477F69}" type="presOf" srcId="{F2929B6D-5542-49F2-8350-A7F2180CD5CE}" destId="{5E7E0142-58CB-4EAC-B562-B5D0325DAFC4}" srcOrd="0" destOrd="13" presId="urn:microsoft.com/office/officeart/2005/8/layout/vList5"/>
    <dgm:cxn modelId="{A58559DF-C716-46FC-8737-9DB771A10152}" srcId="{8E9AE2DA-84F8-40DB-9997-70F1C09B0CBF}" destId="{B90E8334-B100-4588-BED1-AF5ABC8EA4CD}" srcOrd="6" destOrd="0" parTransId="{779BE513-8001-436F-8C21-2A748824B24D}" sibTransId="{5AC5F468-D15B-4441-9498-1B8B619CCE02}"/>
    <dgm:cxn modelId="{71209DE2-8E5B-4B73-99EE-DD143782672A}" srcId="{8E9AE2DA-84F8-40DB-9997-70F1C09B0CBF}" destId="{F16D67A5-56B2-473F-B042-CF5E755633F0}" srcOrd="17" destOrd="0" parTransId="{8C116C4E-2078-462C-994A-DCC67D003373}" sibTransId="{B808E362-EDB9-473D-8154-29A97D035F8E}"/>
    <dgm:cxn modelId="{9741D0E4-E6FC-4E7F-84B0-5855C6C41FED}" srcId="{8E9AE2DA-84F8-40DB-9997-70F1C09B0CBF}" destId="{7494E49C-386D-4039-BB0A-76C052BE7180}" srcOrd="1" destOrd="0" parTransId="{2E728A19-6048-4614-9A1A-291931EA3AA4}" sibTransId="{3C6488AF-003A-4CD7-8001-07C36255C7DA}"/>
    <dgm:cxn modelId="{113E80E8-7DCC-4834-BD79-3D4B5C24A07F}" type="presOf" srcId="{FD1C693C-A7CD-4750-B9CB-2C66668241C5}" destId="{1F4837B7-AFD3-4ED3-8ED4-6025C095948C}" srcOrd="0" destOrd="0" presId="urn:microsoft.com/office/officeart/2005/8/layout/vList5"/>
    <dgm:cxn modelId="{0D9E8FEB-D3FC-43A3-A828-6B67B93BDEEB}" type="presOf" srcId="{A5A9E499-1C5F-4DD7-B937-187DD2E345DF}" destId="{5E7E0142-58CB-4EAC-B562-B5D0325DAFC4}" srcOrd="0" destOrd="2" presId="urn:microsoft.com/office/officeart/2005/8/layout/vList5"/>
    <dgm:cxn modelId="{2BA9C5FC-0130-4D25-8CC8-E24B01D74974}" srcId="{8E9AE2DA-84F8-40DB-9997-70F1C09B0CBF}" destId="{32C36F54-4A8F-499E-96F3-1E154A45F61C}" srcOrd="8" destOrd="0" parTransId="{9C640C50-6820-4D51-B59B-2F78911E0EA2}" sibTransId="{D0C899F5-1E51-44BE-BDE2-AB6EED711669}"/>
    <dgm:cxn modelId="{EBFAC9FE-BDE1-49FC-A756-7ADAE568F46F}" type="presOf" srcId="{F16D67A5-56B2-473F-B042-CF5E755633F0}" destId="{5E7E0142-58CB-4EAC-B562-B5D0325DAFC4}" srcOrd="0" destOrd="17" presId="urn:microsoft.com/office/officeart/2005/8/layout/vList5"/>
    <dgm:cxn modelId="{9794654F-9A43-4B50-A7C3-CAFE509DD809}" type="presParOf" srcId="{1F4837B7-AFD3-4ED3-8ED4-6025C095948C}" destId="{58098C3F-9236-4B9B-A3D1-1C8D4E38EA5A}" srcOrd="0" destOrd="0" presId="urn:microsoft.com/office/officeart/2005/8/layout/vList5"/>
    <dgm:cxn modelId="{923650C7-2B89-41C9-91E5-A7E653A47407}" type="presParOf" srcId="{58098C3F-9236-4B9B-A3D1-1C8D4E38EA5A}" destId="{FEC1D3CB-6315-4895-9C17-6662B44C356F}" srcOrd="0" destOrd="0" presId="urn:microsoft.com/office/officeart/2005/8/layout/vList5"/>
    <dgm:cxn modelId="{9EDBAC30-2716-4DEA-BBE7-E93685DEEF27}" type="presParOf" srcId="{58098C3F-9236-4B9B-A3D1-1C8D4E38EA5A}" destId="{5E7E0142-58CB-4EAC-B562-B5D0325DAF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86EECB-F4EB-43E6-8539-6298EDE24E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C7248E9-9DB2-4EEB-9E57-2D5C1CD7B494}">
      <dgm:prSet/>
      <dgm:spPr/>
      <dgm:t>
        <a:bodyPr/>
        <a:lstStyle/>
        <a:p>
          <a:r>
            <a:rPr lang="en-IN" b="1" i="0"/>
            <a:t>Conclusion</a:t>
          </a:r>
          <a:endParaRPr lang="en-IN"/>
        </a:p>
      </dgm:t>
    </dgm:pt>
    <dgm:pt modelId="{010E338F-2164-42FD-AFD2-F0330335A6EF}" type="parTrans" cxnId="{6F682B09-703A-408B-A3FE-005644A265F8}">
      <dgm:prSet/>
      <dgm:spPr/>
      <dgm:t>
        <a:bodyPr/>
        <a:lstStyle/>
        <a:p>
          <a:endParaRPr lang="en-IN"/>
        </a:p>
      </dgm:t>
    </dgm:pt>
    <dgm:pt modelId="{410E369C-7575-477C-B539-550E0894C63D}" type="sibTrans" cxnId="{6F682B09-703A-408B-A3FE-005644A265F8}">
      <dgm:prSet/>
      <dgm:spPr/>
      <dgm:t>
        <a:bodyPr/>
        <a:lstStyle/>
        <a:p>
          <a:endParaRPr lang="en-IN"/>
        </a:p>
      </dgm:t>
    </dgm:pt>
    <dgm:pt modelId="{1AC605A6-57A7-4748-9544-F27AE52B529D}">
      <dgm:prSet/>
      <dgm:spPr/>
      <dgm:t>
        <a:bodyPr/>
        <a:lstStyle/>
        <a:p>
          <a:r>
            <a:rPr lang="en-US" b="0" i="0"/>
            <a:t>Anomalies or outliers were identified, prompting further investigation into potential underlying factors or data quality issues.</a:t>
          </a:r>
          <a:endParaRPr lang="en-IN"/>
        </a:p>
      </dgm:t>
    </dgm:pt>
    <dgm:pt modelId="{0286745B-E13D-44A4-B83B-23DAC57EE675}" type="parTrans" cxnId="{857B7837-566B-4F7D-AC7C-B6954593A5D7}">
      <dgm:prSet/>
      <dgm:spPr/>
      <dgm:t>
        <a:bodyPr/>
        <a:lstStyle/>
        <a:p>
          <a:endParaRPr lang="en-IN"/>
        </a:p>
      </dgm:t>
    </dgm:pt>
    <dgm:pt modelId="{ABB251EF-B9D2-4918-A20F-5FA5F241FA99}" type="sibTrans" cxnId="{857B7837-566B-4F7D-AC7C-B6954593A5D7}">
      <dgm:prSet/>
      <dgm:spPr/>
      <dgm:t>
        <a:bodyPr/>
        <a:lstStyle/>
        <a:p>
          <a:endParaRPr lang="en-IN"/>
        </a:p>
      </dgm:t>
    </dgm:pt>
    <dgm:pt modelId="{998E3CF5-D6E2-43AC-8050-6D7C6777D4FB}">
      <dgm:prSet/>
      <dgm:spPr/>
      <dgm:t>
        <a:bodyPr/>
        <a:lstStyle/>
        <a:p>
          <a:r>
            <a:rPr lang="en-US" b="0" i="0" dirty="0"/>
            <a:t>Segmentation analysis uncovered distinct subgroups within the dataset, allowing for targeted interventions and tailored approaches to address specific needs.</a:t>
          </a:r>
          <a:endParaRPr lang="en-IN" dirty="0"/>
        </a:p>
      </dgm:t>
    </dgm:pt>
    <dgm:pt modelId="{648F8733-676C-40E9-A8FC-7FA5982FC7D4}" type="parTrans" cxnId="{4A9F07E1-D6D9-47FA-9778-C125DBAFA267}">
      <dgm:prSet/>
      <dgm:spPr/>
      <dgm:t>
        <a:bodyPr/>
        <a:lstStyle/>
        <a:p>
          <a:endParaRPr lang="en-IN"/>
        </a:p>
      </dgm:t>
    </dgm:pt>
    <dgm:pt modelId="{212EF349-060C-41DF-A4A3-2C493EA4C9FF}" type="sibTrans" cxnId="{4A9F07E1-D6D9-47FA-9778-C125DBAFA267}">
      <dgm:prSet/>
      <dgm:spPr/>
      <dgm:t>
        <a:bodyPr/>
        <a:lstStyle/>
        <a:p>
          <a:endParaRPr lang="en-IN"/>
        </a:p>
      </dgm:t>
    </dgm:pt>
    <dgm:pt modelId="{9479B1A4-FC19-4D5C-9B3D-D662871DD71F}">
      <dgm:prSet/>
      <dgm:spPr/>
      <dgm:t>
        <a:bodyPr/>
        <a:lstStyle/>
        <a:p>
          <a:r>
            <a:rPr lang="en-US" b="0" i="0"/>
            <a:t>We identified strong correlations between certain variables, such as college GPA and salary, suggesting that academic performance may influence earning potential.</a:t>
          </a:r>
          <a:endParaRPr lang="en-IN"/>
        </a:p>
      </dgm:t>
    </dgm:pt>
    <dgm:pt modelId="{4451CA62-3E90-4CD3-A894-48D21DAD5733}" type="parTrans" cxnId="{8B21F99F-DB6C-4267-97A9-C746CAC1F815}">
      <dgm:prSet/>
      <dgm:spPr/>
      <dgm:t>
        <a:bodyPr/>
        <a:lstStyle/>
        <a:p>
          <a:endParaRPr lang="en-IN"/>
        </a:p>
      </dgm:t>
    </dgm:pt>
    <dgm:pt modelId="{505CA1CF-FAB1-4ED6-BD6A-5FA245A1DFFE}" type="sibTrans" cxnId="{8B21F99F-DB6C-4267-97A9-C746CAC1F815}">
      <dgm:prSet/>
      <dgm:spPr/>
      <dgm:t>
        <a:bodyPr/>
        <a:lstStyle/>
        <a:p>
          <a:endParaRPr lang="en-IN"/>
        </a:p>
      </dgm:t>
    </dgm:pt>
    <dgm:pt modelId="{15D56565-2F03-4BA0-AF26-E2560A1E02FF}">
      <dgm:prSet/>
      <dgm:spPr/>
      <dgm:t>
        <a:bodyPr/>
        <a:lstStyle/>
        <a:p>
          <a:r>
            <a:rPr lang="en-US" b="0" i="0"/>
            <a:t>Trends over time revealed shifts in job preferences and career trajectories among graduates, indicating evolving market demands and industry trends.</a:t>
          </a:r>
          <a:endParaRPr lang="en-IN"/>
        </a:p>
      </dgm:t>
    </dgm:pt>
    <dgm:pt modelId="{565BC5E6-3B58-47A3-8D93-09B6B9029C1C}" type="parTrans" cxnId="{D8720B66-C5E5-4129-952A-4D7F3C61043A}">
      <dgm:prSet/>
      <dgm:spPr/>
      <dgm:t>
        <a:bodyPr/>
        <a:lstStyle/>
        <a:p>
          <a:endParaRPr lang="en-IN"/>
        </a:p>
      </dgm:t>
    </dgm:pt>
    <dgm:pt modelId="{AC6BA4C6-8655-418D-93D6-DB72AFACB17A}" type="sibTrans" cxnId="{D8720B66-C5E5-4129-952A-4D7F3C61043A}">
      <dgm:prSet/>
      <dgm:spPr/>
      <dgm:t>
        <a:bodyPr/>
        <a:lstStyle/>
        <a:p>
          <a:endParaRPr lang="en-IN"/>
        </a:p>
      </dgm:t>
    </dgm:pt>
    <dgm:pt modelId="{5457388B-E1B3-4F29-8ABB-853727A80785}">
      <dgm:prSet/>
      <dgm:spPr/>
      <dgm:t>
        <a:bodyPr/>
        <a:lstStyle/>
        <a:p>
          <a:r>
            <a:rPr lang="en-IN" b="0" i="0"/>
            <a:t>The salary distribution among the employees have statistical significance among the certain AMCAT test scores can come to the conclusion that there may be some other significant categories for deciding salary.</a:t>
          </a:r>
          <a:endParaRPr lang="en-IN"/>
        </a:p>
      </dgm:t>
    </dgm:pt>
    <dgm:pt modelId="{0937BA07-734D-45C7-8968-40B436C5207D}" type="parTrans" cxnId="{1ED56A87-DBD3-4CAD-9370-AA2C67D71CC5}">
      <dgm:prSet/>
      <dgm:spPr/>
      <dgm:t>
        <a:bodyPr/>
        <a:lstStyle/>
        <a:p>
          <a:endParaRPr lang="en-IN"/>
        </a:p>
      </dgm:t>
    </dgm:pt>
    <dgm:pt modelId="{67E0BB89-5BC5-4997-81A4-94B1EB708637}" type="sibTrans" cxnId="{1ED56A87-DBD3-4CAD-9370-AA2C67D71CC5}">
      <dgm:prSet/>
      <dgm:spPr/>
      <dgm:t>
        <a:bodyPr/>
        <a:lstStyle/>
        <a:p>
          <a:endParaRPr lang="en-IN"/>
        </a:p>
      </dgm:t>
    </dgm:pt>
    <dgm:pt modelId="{4CF8AD7F-211C-4892-9053-DAB3D5704B20}">
      <dgm:prSet/>
      <dgm:spPr/>
      <dgm:t>
        <a:bodyPr/>
        <a:lstStyle/>
        <a:p>
          <a:r>
            <a:rPr lang="en-IN" b="0" i="0"/>
            <a:t>Gender biased designations can be seen in the data. There are many careers where each gender prefers. </a:t>
          </a:r>
          <a:endParaRPr lang="en-IN"/>
        </a:p>
      </dgm:t>
    </dgm:pt>
    <dgm:pt modelId="{3DB99880-D869-40C1-9569-E0E197EE9936}" type="parTrans" cxnId="{359A01E5-D494-472F-AAEB-7867F79225FF}">
      <dgm:prSet/>
      <dgm:spPr/>
      <dgm:t>
        <a:bodyPr/>
        <a:lstStyle/>
        <a:p>
          <a:endParaRPr lang="en-IN"/>
        </a:p>
      </dgm:t>
    </dgm:pt>
    <dgm:pt modelId="{8C87C456-5A96-40F8-A4A4-91FB45620144}" type="sibTrans" cxnId="{359A01E5-D494-472F-AAEB-7867F79225FF}">
      <dgm:prSet/>
      <dgm:spPr/>
      <dgm:t>
        <a:bodyPr/>
        <a:lstStyle/>
        <a:p>
          <a:endParaRPr lang="en-IN"/>
        </a:p>
      </dgm:t>
    </dgm:pt>
    <dgm:pt modelId="{BEBF8E8E-3B30-4D4D-906B-749BD474EBCA}" type="pres">
      <dgm:prSet presAssocID="{7286EECB-F4EB-43E6-8539-6298EDE24EF6}" presName="linear" presStyleCnt="0">
        <dgm:presLayoutVars>
          <dgm:animLvl val="lvl"/>
          <dgm:resizeHandles val="exact"/>
        </dgm:presLayoutVars>
      </dgm:prSet>
      <dgm:spPr/>
    </dgm:pt>
    <dgm:pt modelId="{D5BEDCCE-4A9D-486E-B1CB-AD374DCEACAF}" type="pres">
      <dgm:prSet presAssocID="{8C7248E9-9DB2-4EEB-9E57-2D5C1CD7B494}" presName="parentText" presStyleLbl="node1" presStyleIdx="0" presStyleCnt="1">
        <dgm:presLayoutVars>
          <dgm:chMax val="0"/>
          <dgm:bulletEnabled val="1"/>
        </dgm:presLayoutVars>
      </dgm:prSet>
      <dgm:spPr/>
    </dgm:pt>
    <dgm:pt modelId="{3F0878BE-591B-4697-B8D0-C89348DAAEB9}" type="pres">
      <dgm:prSet presAssocID="{8C7248E9-9DB2-4EEB-9E57-2D5C1CD7B494}" presName="childText" presStyleLbl="revTx" presStyleIdx="0" presStyleCnt="1">
        <dgm:presLayoutVars>
          <dgm:bulletEnabled val="1"/>
        </dgm:presLayoutVars>
      </dgm:prSet>
      <dgm:spPr/>
    </dgm:pt>
  </dgm:ptLst>
  <dgm:cxnLst>
    <dgm:cxn modelId="{6F682B09-703A-408B-A3FE-005644A265F8}" srcId="{7286EECB-F4EB-43E6-8539-6298EDE24EF6}" destId="{8C7248E9-9DB2-4EEB-9E57-2D5C1CD7B494}" srcOrd="0" destOrd="0" parTransId="{010E338F-2164-42FD-AFD2-F0330335A6EF}" sibTransId="{410E369C-7575-477C-B539-550E0894C63D}"/>
    <dgm:cxn modelId="{03688A27-4612-4AD7-B764-8EB565EBA0E9}" type="presOf" srcId="{4CF8AD7F-211C-4892-9053-DAB3D5704B20}" destId="{3F0878BE-591B-4697-B8D0-C89348DAAEB9}" srcOrd="0" destOrd="5" presId="urn:microsoft.com/office/officeart/2005/8/layout/vList2"/>
    <dgm:cxn modelId="{857B7837-566B-4F7D-AC7C-B6954593A5D7}" srcId="{8C7248E9-9DB2-4EEB-9E57-2D5C1CD7B494}" destId="{1AC605A6-57A7-4748-9544-F27AE52B529D}" srcOrd="0" destOrd="0" parTransId="{0286745B-E13D-44A4-B83B-23DAC57EE675}" sibTransId="{ABB251EF-B9D2-4918-A20F-5FA5F241FA99}"/>
    <dgm:cxn modelId="{D8720B66-C5E5-4129-952A-4D7F3C61043A}" srcId="{8C7248E9-9DB2-4EEB-9E57-2D5C1CD7B494}" destId="{15D56565-2F03-4BA0-AF26-E2560A1E02FF}" srcOrd="3" destOrd="0" parTransId="{565BC5E6-3B58-47A3-8D93-09B6B9029C1C}" sibTransId="{AC6BA4C6-8655-418D-93D6-DB72AFACB17A}"/>
    <dgm:cxn modelId="{F7E02459-685B-408F-AF15-2893687779BD}" type="presOf" srcId="{8C7248E9-9DB2-4EEB-9E57-2D5C1CD7B494}" destId="{D5BEDCCE-4A9D-486E-B1CB-AD374DCEACAF}" srcOrd="0" destOrd="0" presId="urn:microsoft.com/office/officeart/2005/8/layout/vList2"/>
    <dgm:cxn modelId="{1ED56A87-DBD3-4CAD-9370-AA2C67D71CC5}" srcId="{8C7248E9-9DB2-4EEB-9E57-2D5C1CD7B494}" destId="{5457388B-E1B3-4F29-8ABB-853727A80785}" srcOrd="4" destOrd="0" parTransId="{0937BA07-734D-45C7-8968-40B436C5207D}" sibTransId="{67E0BB89-5BC5-4997-81A4-94B1EB708637}"/>
    <dgm:cxn modelId="{C0016589-FD13-48D7-9902-67E09ED5994D}" type="presOf" srcId="{9479B1A4-FC19-4D5C-9B3D-D662871DD71F}" destId="{3F0878BE-591B-4697-B8D0-C89348DAAEB9}" srcOrd="0" destOrd="2" presId="urn:microsoft.com/office/officeart/2005/8/layout/vList2"/>
    <dgm:cxn modelId="{8B60E58B-2FD4-45AE-8122-F0C60446C8A8}" type="presOf" srcId="{15D56565-2F03-4BA0-AF26-E2560A1E02FF}" destId="{3F0878BE-591B-4697-B8D0-C89348DAAEB9}" srcOrd="0" destOrd="3" presId="urn:microsoft.com/office/officeart/2005/8/layout/vList2"/>
    <dgm:cxn modelId="{8B21F99F-DB6C-4267-97A9-C746CAC1F815}" srcId="{8C7248E9-9DB2-4EEB-9E57-2D5C1CD7B494}" destId="{9479B1A4-FC19-4D5C-9B3D-D662871DD71F}" srcOrd="2" destOrd="0" parTransId="{4451CA62-3E90-4CD3-A894-48D21DAD5733}" sibTransId="{505CA1CF-FAB1-4ED6-BD6A-5FA245A1DFFE}"/>
    <dgm:cxn modelId="{8936CCA0-F263-406F-BD03-D2775B87E8A6}" type="presOf" srcId="{7286EECB-F4EB-43E6-8539-6298EDE24EF6}" destId="{BEBF8E8E-3B30-4D4D-906B-749BD474EBCA}" srcOrd="0" destOrd="0" presId="urn:microsoft.com/office/officeart/2005/8/layout/vList2"/>
    <dgm:cxn modelId="{67D683C3-15FC-439B-B4B1-6B953C49FCC4}" type="presOf" srcId="{1AC605A6-57A7-4748-9544-F27AE52B529D}" destId="{3F0878BE-591B-4697-B8D0-C89348DAAEB9}" srcOrd="0" destOrd="0" presId="urn:microsoft.com/office/officeart/2005/8/layout/vList2"/>
    <dgm:cxn modelId="{4A9F07E1-D6D9-47FA-9778-C125DBAFA267}" srcId="{8C7248E9-9DB2-4EEB-9E57-2D5C1CD7B494}" destId="{998E3CF5-D6E2-43AC-8050-6D7C6777D4FB}" srcOrd="1" destOrd="0" parTransId="{648F8733-676C-40E9-A8FC-7FA5982FC7D4}" sibTransId="{212EF349-060C-41DF-A4A3-2C493EA4C9FF}"/>
    <dgm:cxn modelId="{359A01E5-D494-472F-AAEB-7867F79225FF}" srcId="{8C7248E9-9DB2-4EEB-9E57-2D5C1CD7B494}" destId="{4CF8AD7F-211C-4892-9053-DAB3D5704B20}" srcOrd="5" destOrd="0" parTransId="{3DB99880-D869-40C1-9569-E0E197EE9936}" sibTransId="{8C87C456-5A96-40F8-A4A4-91FB45620144}"/>
    <dgm:cxn modelId="{9F480DF8-32B9-4567-88F6-137117884B95}" type="presOf" srcId="{998E3CF5-D6E2-43AC-8050-6D7C6777D4FB}" destId="{3F0878BE-591B-4697-B8D0-C89348DAAEB9}" srcOrd="0" destOrd="1" presId="urn:microsoft.com/office/officeart/2005/8/layout/vList2"/>
    <dgm:cxn modelId="{47D048FC-B60A-4450-884E-2B08C3EE34C8}" type="presOf" srcId="{5457388B-E1B3-4F29-8ABB-853727A80785}" destId="{3F0878BE-591B-4697-B8D0-C89348DAAEB9}" srcOrd="0" destOrd="4" presId="urn:microsoft.com/office/officeart/2005/8/layout/vList2"/>
    <dgm:cxn modelId="{92958939-E1C4-442B-A6E6-4AF53AA5B20D}" type="presParOf" srcId="{BEBF8E8E-3B30-4D4D-906B-749BD474EBCA}" destId="{D5BEDCCE-4A9D-486E-B1CB-AD374DCEACAF}" srcOrd="0" destOrd="0" presId="urn:microsoft.com/office/officeart/2005/8/layout/vList2"/>
    <dgm:cxn modelId="{B2A6C22B-4D60-44CB-8F93-483FEC742965}" type="presParOf" srcId="{BEBF8E8E-3B30-4D4D-906B-749BD474EBCA}" destId="{3F0878BE-591B-4697-B8D0-C89348DAAEB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D0352E-A199-4D28-ABBF-14BFC0AE6EC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FB81A75E-C01A-4F7B-A840-45556C78F3AE}">
      <dgm:prSet/>
      <dgm:spPr/>
      <dgm:t>
        <a:bodyPr/>
        <a:lstStyle/>
        <a:p>
          <a:r>
            <a:rPr lang="en-IN" b="0" i="0" dirty="0">
              <a:solidFill>
                <a:schemeClr val="accent1"/>
              </a:solidFill>
            </a:rPr>
            <a:t>Challenges</a:t>
          </a:r>
          <a:r>
            <a:rPr lang="en-IN" b="0" i="0" dirty="0"/>
            <a:t>:</a:t>
          </a:r>
          <a:endParaRPr lang="en-IN" dirty="0"/>
        </a:p>
      </dgm:t>
    </dgm:pt>
    <dgm:pt modelId="{25321157-151D-4814-A534-6FB6CD99F806}" type="parTrans" cxnId="{82D1B9B5-493D-4735-BA74-09AE2C6DAF74}">
      <dgm:prSet/>
      <dgm:spPr/>
      <dgm:t>
        <a:bodyPr/>
        <a:lstStyle/>
        <a:p>
          <a:endParaRPr lang="en-IN"/>
        </a:p>
      </dgm:t>
    </dgm:pt>
    <dgm:pt modelId="{AB38B689-82ED-482E-8DAC-E3567F780580}" type="sibTrans" cxnId="{82D1B9B5-493D-4735-BA74-09AE2C6DAF74}">
      <dgm:prSet/>
      <dgm:spPr/>
      <dgm:t>
        <a:bodyPr/>
        <a:lstStyle/>
        <a:p>
          <a:endParaRPr lang="en-IN"/>
        </a:p>
      </dgm:t>
    </dgm:pt>
    <dgm:pt modelId="{72AC3AF7-6598-4D36-9A21-D7E76BCBE2B1}" type="pres">
      <dgm:prSet presAssocID="{4BD0352E-A199-4D28-ABBF-14BFC0AE6EC4}" presName="Name0" presStyleCnt="0">
        <dgm:presLayoutVars>
          <dgm:chMax val="7"/>
          <dgm:dir/>
          <dgm:animLvl val="lvl"/>
          <dgm:resizeHandles val="exact"/>
        </dgm:presLayoutVars>
      </dgm:prSet>
      <dgm:spPr/>
    </dgm:pt>
    <dgm:pt modelId="{751E84A9-E0D7-43E8-90DE-2DB2E1768944}" type="pres">
      <dgm:prSet presAssocID="{FB81A75E-C01A-4F7B-A840-45556C78F3AE}" presName="circle1" presStyleLbl="node1" presStyleIdx="0" presStyleCnt="1"/>
      <dgm:spPr/>
    </dgm:pt>
    <dgm:pt modelId="{33FB1A6C-A526-4572-A355-AA3A1FCC593D}" type="pres">
      <dgm:prSet presAssocID="{FB81A75E-C01A-4F7B-A840-45556C78F3AE}" presName="space" presStyleCnt="0"/>
      <dgm:spPr/>
    </dgm:pt>
    <dgm:pt modelId="{04C6C7CB-E4B0-4DDE-999F-FCCBF391A8E4}" type="pres">
      <dgm:prSet presAssocID="{FB81A75E-C01A-4F7B-A840-45556C78F3AE}" presName="rect1" presStyleLbl="alignAcc1" presStyleIdx="0" presStyleCnt="1"/>
      <dgm:spPr/>
    </dgm:pt>
    <dgm:pt modelId="{78D2C47D-DC44-4D4A-AAF7-72A3BA791223}" type="pres">
      <dgm:prSet presAssocID="{FB81A75E-C01A-4F7B-A840-45556C78F3AE}" presName="rect1ParTxNoCh" presStyleLbl="alignAcc1" presStyleIdx="0" presStyleCnt="1">
        <dgm:presLayoutVars>
          <dgm:chMax val="1"/>
          <dgm:bulletEnabled val="1"/>
        </dgm:presLayoutVars>
      </dgm:prSet>
      <dgm:spPr/>
    </dgm:pt>
  </dgm:ptLst>
  <dgm:cxnLst>
    <dgm:cxn modelId="{EF90DB34-4F1C-430A-B1A8-D7AF8C8AB4A9}" type="presOf" srcId="{FB81A75E-C01A-4F7B-A840-45556C78F3AE}" destId="{78D2C47D-DC44-4D4A-AAF7-72A3BA791223}" srcOrd="1" destOrd="0" presId="urn:microsoft.com/office/officeart/2005/8/layout/target3"/>
    <dgm:cxn modelId="{42997776-1CE6-4B9E-802D-E8AB57142EDA}" type="presOf" srcId="{FB81A75E-C01A-4F7B-A840-45556C78F3AE}" destId="{04C6C7CB-E4B0-4DDE-999F-FCCBF391A8E4}" srcOrd="0" destOrd="0" presId="urn:microsoft.com/office/officeart/2005/8/layout/target3"/>
    <dgm:cxn modelId="{B89562B1-F347-4BAF-AD71-1BE2C07F1908}" type="presOf" srcId="{4BD0352E-A199-4D28-ABBF-14BFC0AE6EC4}" destId="{72AC3AF7-6598-4D36-9A21-D7E76BCBE2B1}" srcOrd="0" destOrd="0" presId="urn:microsoft.com/office/officeart/2005/8/layout/target3"/>
    <dgm:cxn modelId="{82D1B9B5-493D-4735-BA74-09AE2C6DAF74}" srcId="{4BD0352E-A199-4D28-ABBF-14BFC0AE6EC4}" destId="{FB81A75E-C01A-4F7B-A840-45556C78F3AE}" srcOrd="0" destOrd="0" parTransId="{25321157-151D-4814-A534-6FB6CD99F806}" sibTransId="{AB38B689-82ED-482E-8DAC-E3567F780580}"/>
    <dgm:cxn modelId="{F806D8D2-2CD2-4D02-A089-78F2383E58B5}" type="presParOf" srcId="{72AC3AF7-6598-4D36-9A21-D7E76BCBE2B1}" destId="{751E84A9-E0D7-43E8-90DE-2DB2E1768944}" srcOrd="0" destOrd="0" presId="urn:microsoft.com/office/officeart/2005/8/layout/target3"/>
    <dgm:cxn modelId="{DF9CCFA2-1A91-4240-880F-795387B1E707}" type="presParOf" srcId="{72AC3AF7-6598-4D36-9A21-D7E76BCBE2B1}" destId="{33FB1A6C-A526-4572-A355-AA3A1FCC593D}" srcOrd="1" destOrd="0" presId="urn:microsoft.com/office/officeart/2005/8/layout/target3"/>
    <dgm:cxn modelId="{5C866354-4174-48D3-818E-50F24D440EA3}" type="presParOf" srcId="{72AC3AF7-6598-4D36-9A21-D7E76BCBE2B1}" destId="{04C6C7CB-E4B0-4DDE-999F-FCCBF391A8E4}" srcOrd="2" destOrd="0" presId="urn:microsoft.com/office/officeart/2005/8/layout/target3"/>
    <dgm:cxn modelId="{C7FA6708-50E8-4B70-81AD-4DCFC30961C4}" type="presParOf" srcId="{72AC3AF7-6598-4D36-9A21-D7E76BCBE2B1}" destId="{78D2C47D-DC44-4D4A-AAF7-72A3BA79122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602980-5F45-46D2-BF83-CAA528558D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FAA54C2-6DCB-44D4-BDE2-E202A3F22595}">
      <dgm:prSet/>
      <dgm:spPr/>
      <dgm:t>
        <a:bodyPr/>
        <a:lstStyle/>
        <a:p>
          <a:r>
            <a:rPr lang="en-IN" b="0" i="0" dirty="0"/>
            <a:t>Grouping the data for research question seemed a challenge. Since there were many subgrouping had to be done. </a:t>
          </a:r>
          <a:endParaRPr lang="en-IN" dirty="0"/>
        </a:p>
      </dgm:t>
    </dgm:pt>
    <dgm:pt modelId="{87EC95FD-5A82-45B1-BB70-68DCBA4BEF8A}" type="parTrans" cxnId="{986E7E27-C86C-4FFC-8648-48969E19FA7D}">
      <dgm:prSet/>
      <dgm:spPr/>
      <dgm:t>
        <a:bodyPr/>
        <a:lstStyle/>
        <a:p>
          <a:endParaRPr lang="en-IN"/>
        </a:p>
      </dgm:t>
    </dgm:pt>
    <dgm:pt modelId="{F67C01EC-584A-4C4D-86D7-A4AE2D9B2AC6}" type="sibTrans" cxnId="{986E7E27-C86C-4FFC-8648-48969E19FA7D}">
      <dgm:prSet/>
      <dgm:spPr/>
      <dgm:t>
        <a:bodyPr/>
        <a:lstStyle/>
        <a:p>
          <a:endParaRPr lang="en-IN"/>
        </a:p>
      </dgm:t>
    </dgm:pt>
    <dgm:pt modelId="{8192386C-2828-4A09-99EF-19467AD8C7CF}">
      <dgm:prSet/>
      <dgm:spPr/>
      <dgm:t>
        <a:bodyPr/>
        <a:lstStyle/>
        <a:p>
          <a:r>
            <a:rPr lang="en-IN" b="0" i="0"/>
            <a:t>Category Vs Category bivariate analysis was a challenging since choosing which test for analysing and plotting was confusing. </a:t>
          </a:r>
          <a:endParaRPr lang="en-IN"/>
        </a:p>
      </dgm:t>
    </dgm:pt>
    <dgm:pt modelId="{CF800CC1-332A-48EB-9224-E5F6E54544F4}" type="parTrans" cxnId="{E813A742-EB38-4CBA-A8EC-DAA6339B57F0}">
      <dgm:prSet/>
      <dgm:spPr/>
      <dgm:t>
        <a:bodyPr/>
        <a:lstStyle/>
        <a:p>
          <a:endParaRPr lang="en-IN"/>
        </a:p>
      </dgm:t>
    </dgm:pt>
    <dgm:pt modelId="{B7AA4E09-4DE5-4802-83CD-4E23FB5AC7DF}" type="sibTrans" cxnId="{E813A742-EB38-4CBA-A8EC-DAA6339B57F0}">
      <dgm:prSet/>
      <dgm:spPr/>
      <dgm:t>
        <a:bodyPr/>
        <a:lstStyle/>
        <a:p>
          <a:endParaRPr lang="en-IN"/>
        </a:p>
      </dgm:t>
    </dgm:pt>
    <dgm:pt modelId="{DE5EE6FC-690C-41D2-BDF7-3CD7D244DAC2}" type="pres">
      <dgm:prSet presAssocID="{D1602980-5F45-46D2-BF83-CAA528558DF5}" presName="linear" presStyleCnt="0">
        <dgm:presLayoutVars>
          <dgm:animLvl val="lvl"/>
          <dgm:resizeHandles val="exact"/>
        </dgm:presLayoutVars>
      </dgm:prSet>
      <dgm:spPr/>
    </dgm:pt>
    <dgm:pt modelId="{67D44D3E-80EF-46EF-867A-69517C947591}" type="pres">
      <dgm:prSet presAssocID="{CFAA54C2-6DCB-44D4-BDE2-E202A3F22595}" presName="parentText" presStyleLbl="node1" presStyleIdx="0" presStyleCnt="2">
        <dgm:presLayoutVars>
          <dgm:chMax val="0"/>
          <dgm:bulletEnabled val="1"/>
        </dgm:presLayoutVars>
      </dgm:prSet>
      <dgm:spPr/>
    </dgm:pt>
    <dgm:pt modelId="{12F33120-42EC-48C7-9BBB-736E1FBFB9AD}" type="pres">
      <dgm:prSet presAssocID="{F67C01EC-584A-4C4D-86D7-A4AE2D9B2AC6}" presName="spacer" presStyleCnt="0"/>
      <dgm:spPr/>
    </dgm:pt>
    <dgm:pt modelId="{17D1AB07-2EB7-414C-A42F-C15F0F90A0F2}" type="pres">
      <dgm:prSet presAssocID="{8192386C-2828-4A09-99EF-19467AD8C7CF}" presName="parentText" presStyleLbl="node1" presStyleIdx="1" presStyleCnt="2">
        <dgm:presLayoutVars>
          <dgm:chMax val="0"/>
          <dgm:bulletEnabled val="1"/>
        </dgm:presLayoutVars>
      </dgm:prSet>
      <dgm:spPr/>
    </dgm:pt>
  </dgm:ptLst>
  <dgm:cxnLst>
    <dgm:cxn modelId="{CF618413-A16F-4A9C-BC9C-9AE9DEDBC24E}" type="presOf" srcId="{8192386C-2828-4A09-99EF-19467AD8C7CF}" destId="{17D1AB07-2EB7-414C-A42F-C15F0F90A0F2}" srcOrd="0" destOrd="0" presId="urn:microsoft.com/office/officeart/2005/8/layout/vList2"/>
    <dgm:cxn modelId="{986E7E27-C86C-4FFC-8648-48969E19FA7D}" srcId="{D1602980-5F45-46D2-BF83-CAA528558DF5}" destId="{CFAA54C2-6DCB-44D4-BDE2-E202A3F22595}" srcOrd="0" destOrd="0" parTransId="{87EC95FD-5A82-45B1-BB70-68DCBA4BEF8A}" sibTransId="{F67C01EC-584A-4C4D-86D7-A4AE2D9B2AC6}"/>
    <dgm:cxn modelId="{E813A742-EB38-4CBA-A8EC-DAA6339B57F0}" srcId="{D1602980-5F45-46D2-BF83-CAA528558DF5}" destId="{8192386C-2828-4A09-99EF-19467AD8C7CF}" srcOrd="1" destOrd="0" parTransId="{CF800CC1-332A-48EB-9224-E5F6E54544F4}" sibTransId="{B7AA4E09-4DE5-4802-83CD-4E23FB5AC7DF}"/>
    <dgm:cxn modelId="{CB8EA663-3050-4701-8C98-C86077451967}" type="presOf" srcId="{D1602980-5F45-46D2-BF83-CAA528558DF5}" destId="{DE5EE6FC-690C-41D2-BDF7-3CD7D244DAC2}" srcOrd="0" destOrd="0" presId="urn:microsoft.com/office/officeart/2005/8/layout/vList2"/>
    <dgm:cxn modelId="{4BDAD482-82EE-40C8-A19E-E67FC7FBBB03}" type="presOf" srcId="{CFAA54C2-6DCB-44D4-BDE2-E202A3F22595}" destId="{67D44D3E-80EF-46EF-867A-69517C947591}" srcOrd="0" destOrd="0" presId="urn:microsoft.com/office/officeart/2005/8/layout/vList2"/>
    <dgm:cxn modelId="{4A6E4058-F429-4182-A32D-D1BD1C75DA9D}" type="presParOf" srcId="{DE5EE6FC-690C-41D2-BDF7-3CD7D244DAC2}" destId="{67D44D3E-80EF-46EF-867A-69517C947591}" srcOrd="0" destOrd="0" presId="urn:microsoft.com/office/officeart/2005/8/layout/vList2"/>
    <dgm:cxn modelId="{4347826B-321C-4993-BE50-0B406B92528F}" type="presParOf" srcId="{DE5EE6FC-690C-41D2-BDF7-3CD7D244DAC2}" destId="{12F33120-42EC-48C7-9BBB-736E1FBFB9AD}" srcOrd="1" destOrd="0" presId="urn:microsoft.com/office/officeart/2005/8/layout/vList2"/>
    <dgm:cxn modelId="{65802EEF-DB4D-4E9D-92FE-995215DA0028}" type="presParOf" srcId="{DE5EE6FC-690C-41D2-BDF7-3CD7D244DAC2}" destId="{17D1AB07-2EB7-414C-A42F-C15F0F90A0F2}"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590CD-AA6E-4ECC-A4AA-07236048C290}">
      <dsp:nvSpPr>
        <dsp:cNvPr id="0" name=""/>
        <dsp:cNvSpPr/>
      </dsp:nvSpPr>
      <dsp:spPr>
        <a:xfrm>
          <a:off x="223515" y="490"/>
          <a:ext cx="9682488" cy="786221"/>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b="1" i="0" kern="1200" dirty="0"/>
            <a:t>Business Problem and Use Case Domain Understanding:</a:t>
          </a:r>
          <a:endParaRPr lang="en-IN" sz="2100" kern="1200" dirty="0"/>
        </a:p>
      </dsp:txBody>
      <dsp:txXfrm>
        <a:off x="261895" y="38870"/>
        <a:ext cx="9605728" cy="709461"/>
      </dsp:txXfrm>
    </dsp:sp>
    <dsp:sp modelId="{7ACFE6A7-3D8C-4562-B406-1D3CBBBE129B}">
      <dsp:nvSpPr>
        <dsp:cNvPr id="0" name=""/>
        <dsp:cNvSpPr/>
      </dsp:nvSpPr>
      <dsp:spPr>
        <a:xfrm>
          <a:off x="223515" y="826023"/>
          <a:ext cx="9682488" cy="7862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b="0" i="0" kern="1200" dirty="0"/>
            <a:t>Understanding the factors influencing salary levels among individuals with different academic backgrounds.</a:t>
          </a:r>
          <a:endParaRPr lang="en-IN" sz="2100" kern="1200" dirty="0"/>
        </a:p>
      </dsp:txBody>
      <dsp:txXfrm>
        <a:off x="261895" y="864403"/>
        <a:ext cx="9605728" cy="709461"/>
      </dsp:txXfrm>
    </dsp:sp>
    <dsp:sp modelId="{302232B2-ACF2-42B8-A034-859C50463BFA}">
      <dsp:nvSpPr>
        <dsp:cNvPr id="0" name=""/>
        <dsp:cNvSpPr/>
      </dsp:nvSpPr>
      <dsp:spPr>
        <a:xfrm>
          <a:off x="223515" y="1651556"/>
          <a:ext cx="9682488" cy="786221"/>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b="1" i="0" kern="1200" dirty="0"/>
            <a:t>Objective of the Project:</a:t>
          </a:r>
          <a:endParaRPr lang="en-IN" sz="2100" kern="1200" dirty="0"/>
        </a:p>
      </dsp:txBody>
      <dsp:txXfrm>
        <a:off x="261895" y="1689936"/>
        <a:ext cx="9605728" cy="709461"/>
      </dsp:txXfrm>
    </dsp:sp>
    <dsp:sp modelId="{D8084CC9-2795-411F-BF13-DA5BCDF58093}">
      <dsp:nvSpPr>
        <dsp:cNvPr id="0" name=""/>
        <dsp:cNvSpPr/>
      </dsp:nvSpPr>
      <dsp:spPr>
        <a:xfrm>
          <a:off x="223515" y="2477089"/>
          <a:ext cx="9682488" cy="7862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n-US" sz="2000" b="0" i="0" kern="1200" dirty="0"/>
            <a:t>Understand salary distribution across various academic backgrounds.</a:t>
          </a:r>
          <a:endParaRPr lang="en-IN" sz="2000" kern="1200" dirty="0"/>
        </a:p>
      </dsp:txBody>
      <dsp:txXfrm>
        <a:off x="261895" y="2515469"/>
        <a:ext cx="9605728" cy="709461"/>
      </dsp:txXfrm>
    </dsp:sp>
    <dsp:sp modelId="{D07FC16F-D35C-43C6-8D93-8FF47F67D45F}">
      <dsp:nvSpPr>
        <dsp:cNvPr id="0" name=""/>
        <dsp:cNvSpPr/>
      </dsp:nvSpPr>
      <dsp:spPr>
        <a:xfrm>
          <a:off x="223515" y="3302621"/>
          <a:ext cx="9682488" cy="7862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l" defTabSz="844550">
            <a:lnSpc>
              <a:spcPct val="90000"/>
            </a:lnSpc>
            <a:spcBef>
              <a:spcPct val="0"/>
            </a:spcBef>
            <a:spcAft>
              <a:spcPct val="35000"/>
            </a:spcAft>
            <a:buNone/>
          </a:pPr>
          <a:r>
            <a:rPr lang="en-US" sz="1900" b="0" i="0" kern="1200" dirty="0"/>
            <a:t>Identify factors impacting salary levels, such as academic performance and work experience.</a:t>
          </a:r>
          <a:endParaRPr lang="en-IN" sz="1900" kern="1200" dirty="0"/>
        </a:p>
      </dsp:txBody>
      <dsp:txXfrm>
        <a:off x="261895" y="3341001"/>
        <a:ext cx="9605728" cy="709461"/>
      </dsp:txXfrm>
    </dsp:sp>
    <dsp:sp modelId="{DDB25E67-D929-4BD8-AE29-4C367B45C7CD}">
      <dsp:nvSpPr>
        <dsp:cNvPr id="0" name=""/>
        <dsp:cNvSpPr/>
      </dsp:nvSpPr>
      <dsp:spPr>
        <a:xfrm>
          <a:off x="223515" y="4128154"/>
          <a:ext cx="9682488" cy="7862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en-US" sz="1800" b="0" i="0" kern="1200" dirty="0"/>
            <a:t>Explore relationships between gender, specialization, and salary.</a:t>
          </a:r>
          <a:endParaRPr lang="en-IN" sz="1800" kern="1200" dirty="0"/>
        </a:p>
      </dsp:txBody>
      <dsp:txXfrm>
        <a:off x="261895" y="4166534"/>
        <a:ext cx="9605728" cy="709461"/>
      </dsp:txXfrm>
    </dsp:sp>
    <dsp:sp modelId="{F6B9898C-3360-431C-AEDD-13BAA8B3D195}">
      <dsp:nvSpPr>
        <dsp:cNvPr id="0" name=""/>
        <dsp:cNvSpPr/>
      </dsp:nvSpPr>
      <dsp:spPr>
        <a:xfrm>
          <a:off x="223515" y="4953687"/>
          <a:ext cx="9682488" cy="7862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en-US" sz="1800" b="0" i="0" kern="1200" dirty="0"/>
            <a:t>Provide actionable insights and recommendations.</a:t>
          </a:r>
          <a:endParaRPr lang="en-IN" sz="1800" kern="1200" dirty="0"/>
        </a:p>
      </dsp:txBody>
      <dsp:txXfrm>
        <a:off x="261895" y="4992067"/>
        <a:ext cx="9605728" cy="709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E0142-58CB-4EAC-B562-B5D0325DAFC4}">
      <dsp:nvSpPr>
        <dsp:cNvPr id="0" name=""/>
        <dsp:cNvSpPr/>
      </dsp:nvSpPr>
      <dsp:spPr>
        <a:xfrm rot="5400000">
          <a:off x="2545493" y="-1445663"/>
          <a:ext cx="5063482" cy="91323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Total Entries: 3998</a:t>
          </a:r>
          <a:endParaRPr lang="en-IN" sz="1600" kern="1200" dirty="0"/>
        </a:p>
        <a:p>
          <a:pPr marL="171450" lvl="1" indent="-171450" algn="l" defTabSz="711200">
            <a:lnSpc>
              <a:spcPct val="90000"/>
            </a:lnSpc>
            <a:spcBef>
              <a:spcPct val="0"/>
            </a:spcBef>
            <a:spcAft>
              <a:spcPct val="15000"/>
            </a:spcAft>
            <a:buChar char="•"/>
          </a:pPr>
          <a:r>
            <a:rPr lang="en-US" sz="1600" b="0" i="0" kern="1200" dirty="0"/>
            <a:t>Columns: 39</a:t>
          </a:r>
          <a:endParaRPr lang="en-IN" sz="1600" kern="1200" dirty="0"/>
        </a:p>
        <a:p>
          <a:pPr marL="171450" lvl="1" indent="-171450" algn="l" defTabSz="711200">
            <a:lnSpc>
              <a:spcPct val="90000"/>
            </a:lnSpc>
            <a:spcBef>
              <a:spcPct val="0"/>
            </a:spcBef>
            <a:spcAft>
              <a:spcPct val="15000"/>
            </a:spcAft>
            <a:buChar char="•"/>
          </a:pPr>
          <a:r>
            <a:rPr lang="en-US" sz="1600" b="0" i="0" kern="1200"/>
            <a:t>Data Types:</a:t>
          </a:r>
          <a:endParaRPr lang="en-IN" sz="1600" kern="1200"/>
        </a:p>
        <a:p>
          <a:pPr marL="171450" lvl="1" indent="-171450" algn="l" defTabSz="711200">
            <a:lnSpc>
              <a:spcPct val="90000"/>
            </a:lnSpc>
            <a:spcBef>
              <a:spcPct val="0"/>
            </a:spcBef>
            <a:spcAft>
              <a:spcPct val="15000"/>
            </a:spcAft>
            <a:buChar char="•"/>
          </a:pPr>
          <a:r>
            <a:rPr lang="en-US" sz="1600" b="0" i="0" kern="1200" dirty="0"/>
            <a:t>Float: 10 columns</a:t>
          </a:r>
          <a:endParaRPr lang="en-IN" sz="1600" kern="1200" dirty="0"/>
        </a:p>
        <a:p>
          <a:pPr marL="171450" lvl="1" indent="-171450" algn="l" defTabSz="711200">
            <a:lnSpc>
              <a:spcPct val="90000"/>
            </a:lnSpc>
            <a:spcBef>
              <a:spcPct val="0"/>
            </a:spcBef>
            <a:spcAft>
              <a:spcPct val="15000"/>
            </a:spcAft>
            <a:buChar char="•"/>
          </a:pPr>
          <a:r>
            <a:rPr lang="en-US" sz="1600" b="0" i="0" kern="1200" dirty="0"/>
            <a:t>Integer: 17 columns</a:t>
          </a:r>
          <a:endParaRPr lang="en-IN" sz="1600" kern="1200" dirty="0"/>
        </a:p>
        <a:p>
          <a:pPr marL="171450" lvl="1" indent="-171450" algn="l" defTabSz="711200">
            <a:lnSpc>
              <a:spcPct val="90000"/>
            </a:lnSpc>
            <a:spcBef>
              <a:spcPct val="0"/>
            </a:spcBef>
            <a:spcAft>
              <a:spcPct val="15000"/>
            </a:spcAft>
            <a:buChar char="•"/>
          </a:pPr>
          <a:r>
            <a:rPr lang="en-US" sz="1600" b="0" i="0" kern="1200" dirty="0"/>
            <a:t>Object: 12 columns</a:t>
          </a:r>
          <a:endParaRPr lang="en-IN" sz="1600" kern="1200" dirty="0"/>
        </a:p>
        <a:p>
          <a:pPr marL="171450" lvl="1" indent="-171450" algn="l" defTabSz="711200">
            <a:lnSpc>
              <a:spcPct val="90000"/>
            </a:lnSpc>
            <a:spcBef>
              <a:spcPct val="0"/>
            </a:spcBef>
            <a:spcAft>
              <a:spcPct val="15000"/>
            </a:spcAft>
            <a:buChar char="•"/>
          </a:pPr>
          <a:r>
            <a:rPr lang="en-US" sz="1600" b="0" i="0" kern="1200"/>
            <a:t>Non-Null Counts: All columns have 3998 non-null entries.</a:t>
          </a:r>
          <a:endParaRPr lang="en-IN" sz="1600" kern="1200"/>
        </a:p>
        <a:p>
          <a:pPr marL="171450" lvl="1" indent="-171450" algn="l" defTabSz="711200">
            <a:lnSpc>
              <a:spcPct val="90000"/>
            </a:lnSpc>
            <a:spcBef>
              <a:spcPct val="0"/>
            </a:spcBef>
            <a:spcAft>
              <a:spcPct val="15000"/>
            </a:spcAft>
            <a:buChar char="•"/>
          </a:pPr>
          <a:r>
            <a:rPr lang="en-US" sz="1600" b="0" i="0" kern="1200" dirty="0"/>
            <a:t>Key Features:</a:t>
          </a:r>
          <a:endParaRPr lang="en-IN" sz="1600" kern="1200" dirty="0"/>
        </a:p>
        <a:p>
          <a:pPr marL="171450" lvl="1" indent="-171450" algn="l" defTabSz="711200">
            <a:lnSpc>
              <a:spcPct val="90000"/>
            </a:lnSpc>
            <a:spcBef>
              <a:spcPct val="0"/>
            </a:spcBef>
            <a:spcAft>
              <a:spcPct val="15000"/>
            </a:spcAft>
            <a:buChar char="•"/>
          </a:pPr>
          <a:r>
            <a:rPr lang="en-US" sz="1600" b="0" i="0" kern="1200"/>
            <a:t>Salary: Target variable, representing salary levels.</a:t>
          </a:r>
          <a:endParaRPr lang="en-IN" sz="1600" kern="1200"/>
        </a:p>
        <a:p>
          <a:pPr marL="171450" lvl="1" indent="-171450" algn="l" defTabSz="711200">
            <a:lnSpc>
              <a:spcPct val="90000"/>
            </a:lnSpc>
            <a:spcBef>
              <a:spcPct val="0"/>
            </a:spcBef>
            <a:spcAft>
              <a:spcPct val="15000"/>
            </a:spcAft>
            <a:buChar char="•"/>
          </a:pPr>
          <a:r>
            <a:rPr lang="en-US" sz="1600" b="0" i="0" kern="1200" dirty="0"/>
            <a:t>Gender: Categorical variable indicating gender.</a:t>
          </a:r>
          <a:endParaRPr lang="en-IN" sz="1600" kern="1200" dirty="0"/>
        </a:p>
        <a:p>
          <a:pPr marL="171450" lvl="1" indent="-171450" algn="l" defTabSz="711200">
            <a:lnSpc>
              <a:spcPct val="90000"/>
            </a:lnSpc>
            <a:spcBef>
              <a:spcPct val="0"/>
            </a:spcBef>
            <a:spcAft>
              <a:spcPct val="15000"/>
            </a:spcAft>
            <a:buChar char="•"/>
          </a:pPr>
          <a:r>
            <a:rPr lang="en-US" sz="1600" b="0" i="0" kern="1200"/>
            <a:t>Specialization: Categorical variable denoting academic specialization.</a:t>
          </a:r>
          <a:endParaRPr lang="en-IN" sz="1600" kern="1200"/>
        </a:p>
        <a:p>
          <a:pPr marL="171450" lvl="1" indent="-171450" algn="l" defTabSz="711200">
            <a:lnSpc>
              <a:spcPct val="90000"/>
            </a:lnSpc>
            <a:spcBef>
              <a:spcPct val="0"/>
            </a:spcBef>
            <a:spcAft>
              <a:spcPct val="15000"/>
            </a:spcAft>
            <a:buChar char="•"/>
          </a:pPr>
          <a:r>
            <a:rPr lang="en-US" sz="1600" b="0" i="0" kern="1200"/>
            <a:t>English, Logical, Quant: Scores in respective subjects.</a:t>
          </a:r>
          <a:endParaRPr lang="en-IN" sz="1600" kern="1200"/>
        </a:p>
        <a:p>
          <a:pPr marL="171450" lvl="1" indent="-171450" algn="l" defTabSz="711200">
            <a:lnSpc>
              <a:spcPct val="90000"/>
            </a:lnSpc>
            <a:spcBef>
              <a:spcPct val="0"/>
            </a:spcBef>
            <a:spcAft>
              <a:spcPct val="15000"/>
            </a:spcAft>
            <a:buChar char="•"/>
          </a:pPr>
          <a:r>
            <a:rPr lang="en-US" sz="1600" b="0" i="0" kern="1200"/>
            <a:t>conscientiousness, agreeableness, extraversion, nueroticism, openess_to_experience: Personality trait scores.</a:t>
          </a:r>
          <a:endParaRPr lang="en-IN" sz="1600" kern="1200"/>
        </a:p>
        <a:p>
          <a:pPr marL="171450" lvl="1" indent="-171450" algn="l" defTabSz="711200">
            <a:lnSpc>
              <a:spcPct val="90000"/>
            </a:lnSpc>
            <a:spcBef>
              <a:spcPct val="0"/>
            </a:spcBef>
            <a:spcAft>
              <a:spcPct val="15000"/>
            </a:spcAft>
            <a:buChar char="•"/>
          </a:pPr>
          <a:r>
            <a:rPr lang="en-US" sz="1600" b="0" i="0" kern="1200" dirty="0"/>
            <a:t>Other Features:</a:t>
          </a:r>
          <a:endParaRPr lang="en-IN" sz="1600" kern="1200" dirty="0"/>
        </a:p>
        <a:p>
          <a:pPr marL="171450" lvl="1" indent="-171450" algn="l" defTabSz="711200">
            <a:lnSpc>
              <a:spcPct val="90000"/>
            </a:lnSpc>
            <a:spcBef>
              <a:spcPct val="0"/>
            </a:spcBef>
            <a:spcAft>
              <a:spcPct val="15000"/>
            </a:spcAft>
            <a:buChar char="•"/>
          </a:pPr>
          <a:r>
            <a:rPr lang="en-US" sz="1600" b="0" i="0" kern="1200"/>
            <a:t>Educational details (percentages, board, graduation year, GPA).</a:t>
          </a:r>
          <a:endParaRPr lang="en-IN" sz="1600" kern="1200"/>
        </a:p>
        <a:p>
          <a:pPr marL="171450" lvl="1" indent="-171450" algn="l" defTabSz="711200">
            <a:lnSpc>
              <a:spcPct val="90000"/>
            </a:lnSpc>
            <a:spcBef>
              <a:spcPct val="0"/>
            </a:spcBef>
            <a:spcAft>
              <a:spcPct val="15000"/>
            </a:spcAft>
            <a:buChar char="•"/>
          </a:pPr>
          <a:r>
            <a:rPr lang="en-US" sz="1600" b="0" i="0" kern="1200"/>
            <a:t>Job details (designation, job city, date of joining/leaving).</a:t>
          </a:r>
          <a:endParaRPr lang="en-IN" sz="1600" kern="1200"/>
        </a:p>
        <a:p>
          <a:pPr marL="171450" lvl="1" indent="-171450" algn="l" defTabSz="711200">
            <a:lnSpc>
              <a:spcPct val="90000"/>
            </a:lnSpc>
            <a:spcBef>
              <a:spcPct val="0"/>
            </a:spcBef>
            <a:spcAft>
              <a:spcPct val="15000"/>
            </a:spcAft>
            <a:buChar char="•"/>
          </a:pPr>
          <a:r>
            <a:rPr lang="en-US" sz="1600" b="0" i="0" kern="1200"/>
            <a:t>College details (ID, tier, state).</a:t>
          </a:r>
          <a:endParaRPr lang="en-IN" sz="1600" kern="1200"/>
        </a:p>
        <a:p>
          <a:pPr marL="171450" lvl="1" indent="-171450" algn="l" defTabSz="711200">
            <a:lnSpc>
              <a:spcPct val="90000"/>
            </a:lnSpc>
            <a:spcBef>
              <a:spcPct val="0"/>
            </a:spcBef>
            <a:spcAft>
              <a:spcPct val="15000"/>
            </a:spcAft>
            <a:buChar char="•"/>
          </a:pPr>
          <a:r>
            <a:rPr lang="en-US" sz="1600" b="0" i="0" kern="1200" dirty="0"/>
            <a:t>Domain-specific skills (Computer Programming, Electronics, Mechanical Engineering, etc.).</a:t>
          </a:r>
          <a:endParaRPr lang="en-IN" sz="1600" kern="1200" dirty="0"/>
        </a:p>
      </dsp:txBody>
      <dsp:txXfrm rot="-5400000">
        <a:off x="511059" y="835950"/>
        <a:ext cx="8885172" cy="4569124"/>
      </dsp:txXfrm>
    </dsp:sp>
    <dsp:sp modelId="{FEC1D3CB-6315-4895-9C17-6662B44C356F}">
      <dsp:nvSpPr>
        <dsp:cNvPr id="0" name=""/>
        <dsp:cNvSpPr/>
      </dsp:nvSpPr>
      <dsp:spPr>
        <a:xfrm>
          <a:off x="511344" y="0"/>
          <a:ext cx="3110215" cy="5714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dirty="0"/>
            <a:t>Summary of the Data:</a:t>
          </a:r>
          <a:endParaRPr lang="en-IN" sz="2000" kern="1200" dirty="0"/>
        </a:p>
      </dsp:txBody>
      <dsp:txXfrm>
        <a:off x="539241" y="27897"/>
        <a:ext cx="3054421" cy="515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EDCCE-4A9D-486E-B1CB-AD374DCEACAF}">
      <dsp:nvSpPr>
        <dsp:cNvPr id="0" name=""/>
        <dsp:cNvSpPr/>
      </dsp:nvSpPr>
      <dsp:spPr>
        <a:xfrm>
          <a:off x="0" y="252548"/>
          <a:ext cx="11247120"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1" i="0" kern="1200"/>
            <a:t>Conclusion</a:t>
          </a:r>
          <a:endParaRPr lang="en-IN" sz="3000" kern="1200"/>
        </a:p>
      </dsp:txBody>
      <dsp:txXfrm>
        <a:off x="34269" y="286817"/>
        <a:ext cx="11178582" cy="633462"/>
      </dsp:txXfrm>
    </dsp:sp>
    <dsp:sp modelId="{3F0878BE-591B-4697-B8D0-C89348DAAEB9}">
      <dsp:nvSpPr>
        <dsp:cNvPr id="0" name=""/>
        <dsp:cNvSpPr/>
      </dsp:nvSpPr>
      <dsp:spPr>
        <a:xfrm>
          <a:off x="0" y="954548"/>
          <a:ext cx="11247120" cy="471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09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Anomalies or outliers were identified, prompting further investigation into potential underlying factors or data quality issues.</a:t>
          </a:r>
          <a:endParaRPr lang="en-IN" sz="2300" kern="1200"/>
        </a:p>
        <a:p>
          <a:pPr marL="228600" lvl="1" indent="-228600" algn="l" defTabSz="1022350">
            <a:lnSpc>
              <a:spcPct val="90000"/>
            </a:lnSpc>
            <a:spcBef>
              <a:spcPct val="0"/>
            </a:spcBef>
            <a:spcAft>
              <a:spcPct val="20000"/>
            </a:spcAft>
            <a:buChar char="•"/>
          </a:pPr>
          <a:r>
            <a:rPr lang="en-US" sz="2300" b="0" i="0" kern="1200" dirty="0"/>
            <a:t>Segmentation analysis uncovered distinct subgroups within the dataset, allowing for targeted interventions and tailored approaches to address specific needs.</a:t>
          </a:r>
          <a:endParaRPr lang="en-IN" sz="2300" kern="1200" dirty="0"/>
        </a:p>
        <a:p>
          <a:pPr marL="228600" lvl="1" indent="-228600" algn="l" defTabSz="1022350">
            <a:lnSpc>
              <a:spcPct val="90000"/>
            </a:lnSpc>
            <a:spcBef>
              <a:spcPct val="0"/>
            </a:spcBef>
            <a:spcAft>
              <a:spcPct val="20000"/>
            </a:spcAft>
            <a:buChar char="•"/>
          </a:pPr>
          <a:r>
            <a:rPr lang="en-US" sz="2300" b="0" i="0" kern="1200"/>
            <a:t>We identified strong correlations between certain variables, such as college GPA and salary, suggesting that academic performance may influence earning potential.</a:t>
          </a:r>
          <a:endParaRPr lang="en-IN" sz="2300" kern="1200"/>
        </a:p>
        <a:p>
          <a:pPr marL="228600" lvl="1" indent="-228600" algn="l" defTabSz="1022350">
            <a:lnSpc>
              <a:spcPct val="90000"/>
            </a:lnSpc>
            <a:spcBef>
              <a:spcPct val="0"/>
            </a:spcBef>
            <a:spcAft>
              <a:spcPct val="20000"/>
            </a:spcAft>
            <a:buChar char="•"/>
          </a:pPr>
          <a:r>
            <a:rPr lang="en-US" sz="2300" b="0" i="0" kern="1200"/>
            <a:t>Trends over time revealed shifts in job preferences and career trajectories among graduates, indicating evolving market demands and industry trends.</a:t>
          </a:r>
          <a:endParaRPr lang="en-IN" sz="2300" kern="1200"/>
        </a:p>
        <a:p>
          <a:pPr marL="228600" lvl="1" indent="-228600" algn="l" defTabSz="1022350">
            <a:lnSpc>
              <a:spcPct val="90000"/>
            </a:lnSpc>
            <a:spcBef>
              <a:spcPct val="0"/>
            </a:spcBef>
            <a:spcAft>
              <a:spcPct val="20000"/>
            </a:spcAft>
            <a:buChar char="•"/>
          </a:pPr>
          <a:r>
            <a:rPr lang="en-IN" sz="2300" b="0" i="0" kern="1200"/>
            <a:t>The salary distribution among the employees have statistical significance among the certain AMCAT test scores can come to the conclusion that there may be some other significant categories for deciding salary.</a:t>
          </a:r>
          <a:endParaRPr lang="en-IN" sz="2300" kern="1200"/>
        </a:p>
        <a:p>
          <a:pPr marL="228600" lvl="1" indent="-228600" algn="l" defTabSz="1022350">
            <a:lnSpc>
              <a:spcPct val="90000"/>
            </a:lnSpc>
            <a:spcBef>
              <a:spcPct val="0"/>
            </a:spcBef>
            <a:spcAft>
              <a:spcPct val="20000"/>
            </a:spcAft>
            <a:buChar char="•"/>
          </a:pPr>
          <a:r>
            <a:rPr lang="en-IN" sz="2300" b="0" i="0" kern="1200"/>
            <a:t>Gender biased designations can be seen in the data. There are many careers where each gender prefers. </a:t>
          </a:r>
          <a:endParaRPr lang="en-IN" sz="2300" kern="1200"/>
        </a:p>
      </dsp:txBody>
      <dsp:txXfrm>
        <a:off x="0" y="954548"/>
        <a:ext cx="11247120" cy="4719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E84A9-E0D7-43E8-90DE-2DB2E1768944}">
      <dsp:nvSpPr>
        <dsp:cNvPr id="0" name=""/>
        <dsp:cNvSpPr/>
      </dsp:nvSpPr>
      <dsp:spPr>
        <a:xfrm>
          <a:off x="0" y="0"/>
          <a:ext cx="762635" cy="762635"/>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C6C7CB-E4B0-4DDE-999F-FCCBF391A8E4}">
      <dsp:nvSpPr>
        <dsp:cNvPr id="0" name=""/>
        <dsp:cNvSpPr/>
      </dsp:nvSpPr>
      <dsp:spPr>
        <a:xfrm>
          <a:off x="381317" y="0"/>
          <a:ext cx="2702242" cy="76263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dirty="0">
              <a:solidFill>
                <a:schemeClr val="accent1"/>
              </a:solidFill>
            </a:rPr>
            <a:t>Challenges</a:t>
          </a:r>
          <a:r>
            <a:rPr lang="en-IN" sz="2800" b="0" i="0" kern="1200" dirty="0"/>
            <a:t>:</a:t>
          </a:r>
          <a:endParaRPr lang="en-IN" sz="2800" kern="1200" dirty="0"/>
        </a:p>
      </dsp:txBody>
      <dsp:txXfrm>
        <a:off x="381317" y="0"/>
        <a:ext cx="2702242" cy="7626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44D3E-80EF-46EF-867A-69517C947591}">
      <dsp:nvSpPr>
        <dsp:cNvPr id="0" name=""/>
        <dsp:cNvSpPr/>
      </dsp:nvSpPr>
      <dsp:spPr>
        <a:xfrm>
          <a:off x="0" y="345471"/>
          <a:ext cx="9011920" cy="926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t>Grouping the data for research question seemed a challenge. Since there were many subgrouping had to be done. </a:t>
          </a:r>
          <a:endParaRPr lang="en-IN" sz="2400" kern="1200" dirty="0"/>
        </a:p>
      </dsp:txBody>
      <dsp:txXfrm>
        <a:off x="45235" y="390706"/>
        <a:ext cx="8921450" cy="836169"/>
      </dsp:txXfrm>
    </dsp:sp>
    <dsp:sp modelId="{17D1AB07-2EB7-414C-A42F-C15F0F90A0F2}">
      <dsp:nvSpPr>
        <dsp:cNvPr id="0" name=""/>
        <dsp:cNvSpPr/>
      </dsp:nvSpPr>
      <dsp:spPr>
        <a:xfrm>
          <a:off x="0" y="1341231"/>
          <a:ext cx="9011920" cy="926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a:t>Category Vs Category bivariate analysis was a challenging since choosing which test for analysing and plotting was confusing. </a:t>
          </a:r>
          <a:endParaRPr lang="en-IN" sz="2400" kern="1200"/>
        </a:p>
      </dsp:txBody>
      <dsp:txXfrm>
        <a:off x="45235" y="1386466"/>
        <a:ext cx="8921450" cy="8361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alen-peter-041b1a215"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lenpeter02/alenpeter02.g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125802"/>
            <a:ext cx="12190815" cy="6694098"/>
          </a:xfrm>
          <a:prstGeom prst="rect">
            <a:avLst/>
          </a:prstGeom>
          <a:noFill/>
          <a:ln>
            <a:noFill/>
          </a:ln>
        </p:spPr>
      </p:pic>
      <p:sp>
        <p:nvSpPr>
          <p:cNvPr id="99" name="Google Shape;99;p1"/>
          <p:cNvSpPr txBox="1"/>
          <p:nvPr/>
        </p:nvSpPr>
        <p:spPr>
          <a:xfrm>
            <a:off x="2472904" y="3658992"/>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US" sz="1800" b="0" i="0" u="none" strike="noStrike" cap="none" dirty="0">
                <a:solidFill>
                  <a:schemeClr val="dk1"/>
                </a:solidFill>
                <a:latin typeface="Calibri"/>
                <a:ea typeface="Calibri"/>
                <a:cs typeface="Calibri"/>
                <a:sym typeface="Calibri"/>
              </a:rPr>
            </a:br>
            <a:r>
              <a:rPr lang="en-US" sz="1800" b="1" i="0" dirty="0">
                <a:solidFill>
                  <a:srgbClr val="082343"/>
                </a:solidFill>
                <a:effectLst/>
                <a:latin typeface="SofiaPro"/>
              </a:rPr>
              <a:t>EDA Project - Analysis of AMCAT Data</a:t>
            </a:r>
            <a:endParaRPr lang="en-US" sz="1800" dirty="0"/>
          </a:p>
        </p:txBody>
      </p:sp>
      <p:sp>
        <p:nvSpPr>
          <p:cNvPr id="2" name="TextBox 1">
            <a:extLst>
              <a:ext uri="{FF2B5EF4-FFF2-40B4-BE49-F238E27FC236}">
                <a16:creationId xmlns:a16="http://schemas.microsoft.com/office/drawing/2014/main" id="{129AC626-A3E0-F5FE-20A2-6F9F99DBE8E2}"/>
              </a:ext>
            </a:extLst>
          </p:cNvPr>
          <p:cNvSpPr txBox="1"/>
          <p:nvPr/>
        </p:nvSpPr>
        <p:spPr>
          <a:xfrm>
            <a:off x="8900160" y="4958080"/>
            <a:ext cx="2153920" cy="698717"/>
          </a:xfrm>
          <a:prstGeom prst="rect">
            <a:avLst/>
          </a:prstGeom>
          <a:noFill/>
        </p:spPr>
        <p:txBody>
          <a:bodyPr wrap="square" rtlCol="0">
            <a:spAutoFit/>
          </a:bodyPr>
          <a:lstStyle/>
          <a:p>
            <a:pPr>
              <a:lnSpc>
                <a:spcPct val="150000"/>
              </a:lnSpc>
            </a:pPr>
            <a:r>
              <a:rPr lang="en-IN" b="1" dirty="0">
                <a:solidFill>
                  <a:schemeClr val="accent1"/>
                </a:solidFill>
              </a:rPr>
              <a:t>Alen Peter </a:t>
            </a:r>
            <a:br>
              <a:rPr lang="en-IN" b="1" dirty="0">
                <a:solidFill>
                  <a:schemeClr val="accent1"/>
                </a:solidFill>
              </a:rPr>
            </a:br>
            <a:r>
              <a:rPr lang="en-IN" b="1" dirty="0">
                <a:solidFill>
                  <a:schemeClr val="accent1"/>
                </a:solidFill>
              </a:rPr>
              <a:t>Data Science Intern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9507E4-966B-9613-B0A2-AAF22E374AAC}"/>
              </a:ext>
            </a:extLst>
          </p:cNvPr>
          <p:cNvPicPr>
            <a:picLocks noChangeAspect="1"/>
          </p:cNvPicPr>
          <p:nvPr/>
        </p:nvPicPr>
        <p:blipFill>
          <a:blip r:embed="rId2"/>
          <a:stretch>
            <a:fillRect/>
          </a:stretch>
        </p:blipFill>
        <p:spPr>
          <a:xfrm>
            <a:off x="7355840" y="2572877"/>
            <a:ext cx="4651816" cy="3716049"/>
          </a:xfrm>
          <a:prstGeom prst="rect">
            <a:avLst/>
          </a:prstGeom>
        </p:spPr>
      </p:pic>
      <p:pic>
        <p:nvPicPr>
          <p:cNvPr id="7" name="Picture 6">
            <a:extLst>
              <a:ext uri="{FF2B5EF4-FFF2-40B4-BE49-F238E27FC236}">
                <a16:creationId xmlns:a16="http://schemas.microsoft.com/office/drawing/2014/main" id="{9DC9480D-DB20-45A2-C115-546E54DEF3DF}"/>
              </a:ext>
            </a:extLst>
          </p:cNvPr>
          <p:cNvPicPr>
            <a:picLocks noChangeAspect="1"/>
          </p:cNvPicPr>
          <p:nvPr/>
        </p:nvPicPr>
        <p:blipFill>
          <a:blip r:embed="rId3"/>
          <a:stretch>
            <a:fillRect/>
          </a:stretch>
        </p:blipFill>
        <p:spPr>
          <a:xfrm>
            <a:off x="7945120" y="90579"/>
            <a:ext cx="3473256" cy="2482298"/>
          </a:xfrm>
          <a:prstGeom prst="rect">
            <a:avLst/>
          </a:prstGeom>
        </p:spPr>
      </p:pic>
      <p:sp>
        <p:nvSpPr>
          <p:cNvPr id="12" name="TextBox 11">
            <a:extLst>
              <a:ext uri="{FF2B5EF4-FFF2-40B4-BE49-F238E27FC236}">
                <a16:creationId xmlns:a16="http://schemas.microsoft.com/office/drawing/2014/main" id="{68487BDE-F35C-48E3-31E3-5DBAE0F556BE}"/>
              </a:ext>
            </a:extLst>
          </p:cNvPr>
          <p:cNvSpPr txBox="1"/>
          <p:nvPr/>
        </p:nvSpPr>
        <p:spPr>
          <a:xfrm>
            <a:off x="203196" y="255290"/>
            <a:ext cx="4511044" cy="553998"/>
          </a:xfrm>
          <a:prstGeom prst="rect">
            <a:avLst/>
          </a:prstGeom>
          <a:noFill/>
        </p:spPr>
        <p:txBody>
          <a:bodyPr wrap="square" rtlCol="0">
            <a:spAutoFit/>
          </a:bodyPr>
          <a:lstStyle/>
          <a:p>
            <a:r>
              <a:rPr lang="en-IN" sz="3000" dirty="0">
                <a:solidFill>
                  <a:schemeClr val="accent1"/>
                </a:solidFill>
                <a:latin typeface="Calibri" panose="020F0502020204030204" pitchFamily="34" charset="0"/>
                <a:ea typeface="Calibri" panose="020F0502020204030204" pitchFamily="34" charset="0"/>
                <a:cs typeface="Calibri" panose="020F0502020204030204" pitchFamily="34" charset="0"/>
              </a:rPr>
              <a:t>Salary Vs Age Vs Experience</a:t>
            </a:r>
          </a:p>
        </p:txBody>
      </p:sp>
      <p:sp>
        <p:nvSpPr>
          <p:cNvPr id="13" name="TextBox 12">
            <a:extLst>
              <a:ext uri="{FF2B5EF4-FFF2-40B4-BE49-F238E27FC236}">
                <a16:creationId xmlns:a16="http://schemas.microsoft.com/office/drawing/2014/main" id="{89884DA9-A555-4412-3721-871A46A2BDF7}"/>
              </a:ext>
            </a:extLst>
          </p:cNvPr>
          <p:cNvSpPr txBox="1"/>
          <p:nvPr/>
        </p:nvSpPr>
        <p:spPr>
          <a:xfrm>
            <a:off x="346904" y="1185950"/>
            <a:ext cx="7008936" cy="4855432"/>
          </a:xfrm>
          <a:prstGeom prst="rect">
            <a:avLst/>
          </a:prstGeom>
          <a:noFill/>
        </p:spPr>
        <p:txBody>
          <a:bodyPr wrap="square" rtlCol="0">
            <a:spAutoFit/>
          </a:bodyPr>
          <a:lstStyle/>
          <a:p>
            <a:pPr algn="l">
              <a:lnSpc>
                <a:spcPct val="150000"/>
              </a:lnSpc>
            </a:pPr>
            <a:r>
              <a:rPr lang="en-US" sz="1600" b="1" dirty="0">
                <a:solidFill>
                  <a:srgbClr val="111111"/>
                </a:solidFill>
                <a:latin typeface="Calibri" panose="020F0502020204030204" pitchFamily="34" charset="0"/>
                <a:ea typeface="Calibri" panose="020F0502020204030204" pitchFamily="34" charset="0"/>
                <a:cs typeface="Calibri" panose="020F0502020204030204" pitchFamily="34" charset="0"/>
              </a:rPr>
              <a:t>Correlation Matrix:</a:t>
            </a: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Salary has </a:t>
            </a:r>
            <a:r>
              <a:rPr lang="en-US" sz="1600" dirty="0">
                <a:solidFill>
                  <a:srgbClr val="111111"/>
                </a:solidFill>
                <a:latin typeface="Calibri" panose="020F0502020204030204" pitchFamily="34" charset="0"/>
                <a:ea typeface="Calibri" panose="020F0502020204030204" pitchFamily="34" charset="0"/>
                <a:cs typeface="Calibri" panose="020F0502020204030204" pitchFamily="34" charset="0"/>
              </a:rPr>
              <a:t>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trong positive correlation with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Age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(0.15).</a:t>
            </a:r>
          </a:p>
          <a:p>
            <a:pPr marL="742950" lvl="1" indent="-285750" algn="l">
              <a:lnSpc>
                <a:spcPct val="150000"/>
              </a:lnSpc>
              <a:buFont typeface="Arial" panose="020B0604020202020204" pitchFamily="34" charset="0"/>
              <a:buChar char="•"/>
            </a:pPr>
            <a:r>
              <a:rPr lang="en-US" sz="1600" dirty="0">
                <a:solidFill>
                  <a:srgbClr val="111111"/>
                </a:solidFill>
                <a:latin typeface="Calibri" panose="020F0502020204030204" pitchFamily="34" charset="0"/>
                <a:ea typeface="Calibri" panose="020F0502020204030204" pitchFamily="34" charset="0"/>
                <a:cs typeface="Calibri" panose="020F0502020204030204" pitchFamily="34" charset="0"/>
              </a:rPr>
              <a:t>Salary has m</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oderate positive correlation with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Experience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(0.25).</a:t>
            </a:r>
          </a:p>
          <a:p>
            <a:pPr algn="l">
              <a:lnSpc>
                <a:spcPct val="150000"/>
              </a:lnSpc>
            </a:pPr>
            <a:r>
              <a:rPr lang="en-US" sz="1600" b="1" dirty="0">
                <a:solidFill>
                  <a:srgbClr val="111111"/>
                </a:solidFill>
                <a:latin typeface="Calibri" panose="020F0502020204030204" pitchFamily="34" charset="0"/>
                <a:ea typeface="Calibri" panose="020F0502020204030204" pitchFamily="34" charset="0"/>
                <a:cs typeface="Calibri" panose="020F0502020204030204" pitchFamily="34" charset="0"/>
              </a:rPr>
              <a:t>Scatterplot Analysis: </a:t>
            </a: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Positive linear relationship; as age increases, salary tends to increase.</a:t>
            </a:r>
          </a:p>
          <a:p>
            <a:pPr marL="742950" lvl="1" indent="-285750" algn="l">
              <a:lnSpc>
                <a:spcPct val="150000"/>
              </a:lnSpc>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Positive linear relationship; higher experience corresponds to higher salary.</a:t>
            </a:r>
            <a:endParaRPr lang="en-US" sz="1600" dirty="0">
              <a:solidFill>
                <a:srgbClr val="111111"/>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dirty="0">
                <a:solidFill>
                  <a:srgbClr val="111111"/>
                </a:solidFill>
                <a:latin typeface="Calibri" panose="020F0502020204030204" pitchFamily="34" charset="0"/>
                <a:ea typeface="Calibri" panose="020F0502020204030204" pitchFamily="34" charset="0"/>
                <a:cs typeface="Calibri" panose="020F0502020204030204" pitchFamily="34" charset="0"/>
              </a:rPr>
              <a:t>Conclusion:</a:t>
            </a:r>
            <a:endPar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Age and experience play a role in determining salary.</a:t>
            </a:r>
          </a:p>
          <a:p>
            <a:pPr algn="l">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positive correlations suggest that older individuals with more experience tend to have higher salaries.</a:t>
            </a:r>
          </a:p>
          <a:p>
            <a:pPr marL="457200" lvl="1" algn="l">
              <a:lnSpc>
                <a:spcPct val="150000"/>
              </a:lnSpc>
            </a:pPr>
            <a:endParaRPr lang="en-IN"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3125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905E2D-4F54-FD42-0ED8-3BC4DC450B7D}"/>
              </a:ext>
            </a:extLst>
          </p:cNvPr>
          <p:cNvPicPr>
            <a:picLocks noChangeAspect="1"/>
          </p:cNvPicPr>
          <p:nvPr/>
        </p:nvPicPr>
        <p:blipFill>
          <a:blip r:embed="rId2"/>
          <a:stretch>
            <a:fillRect/>
          </a:stretch>
        </p:blipFill>
        <p:spPr>
          <a:xfrm>
            <a:off x="7183120" y="2611755"/>
            <a:ext cx="5008880" cy="3629179"/>
          </a:xfrm>
          <a:prstGeom prst="rect">
            <a:avLst/>
          </a:prstGeom>
        </p:spPr>
      </p:pic>
      <p:pic>
        <p:nvPicPr>
          <p:cNvPr id="6" name="Picture 5">
            <a:extLst>
              <a:ext uri="{FF2B5EF4-FFF2-40B4-BE49-F238E27FC236}">
                <a16:creationId xmlns:a16="http://schemas.microsoft.com/office/drawing/2014/main" id="{5CA73732-A495-6749-8F02-186C92BDD672}"/>
              </a:ext>
            </a:extLst>
          </p:cNvPr>
          <p:cNvPicPr>
            <a:picLocks noChangeAspect="1"/>
          </p:cNvPicPr>
          <p:nvPr/>
        </p:nvPicPr>
        <p:blipFill>
          <a:blip r:embed="rId3"/>
          <a:stretch>
            <a:fillRect/>
          </a:stretch>
        </p:blipFill>
        <p:spPr>
          <a:xfrm>
            <a:off x="8167599" y="268933"/>
            <a:ext cx="3235311" cy="2162723"/>
          </a:xfrm>
          <a:prstGeom prst="rect">
            <a:avLst/>
          </a:prstGeom>
        </p:spPr>
      </p:pic>
      <p:sp>
        <p:nvSpPr>
          <p:cNvPr id="8" name="TextBox 7">
            <a:extLst>
              <a:ext uri="{FF2B5EF4-FFF2-40B4-BE49-F238E27FC236}">
                <a16:creationId xmlns:a16="http://schemas.microsoft.com/office/drawing/2014/main" id="{A1482E8F-20FC-CA6C-641A-54ACE600AFA0}"/>
              </a:ext>
            </a:extLst>
          </p:cNvPr>
          <p:cNvSpPr txBox="1"/>
          <p:nvPr/>
        </p:nvSpPr>
        <p:spPr>
          <a:xfrm>
            <a:off x="245728" y="1350294"/>
            <a:ext cx="7113888" cy="5293757"/>
          </a:xfrm>
          <a:prstGeom prst="rect">
            <a:avLst/>
          </a:prstGeom>
          <a:noFill/>
        </p:spPr>
        <p:txBody>
          <a:bodyPr wrap="square">
            <a:spAutoFit/>
          </a:bodyPr>
          <a:lstStyle/>
          <a:p>
            <a:pPr algn="l"/>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Correlation Matrix: </a:t>
            </a: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Salary  </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Weak positive correlation with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10percentage </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(0.18),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12percentage </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(0.17) ,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collegeGPA </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(0.13)</a:t>
            </a:r>
          </a:p>
          <a:p>
            <a:pPr marL="742950" lvl="1" indent="-285750" algn="l">
              <a:buFont typeface="Arial" panose="020B0604020202020204" pitchFamily="34" charset="0"/>
              <a:buChar char="•"/>
            </a:pP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Scatter plot: </a:t>
            </a: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Weak positive relationship; higher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10percentage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slightly correlates with higher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Salary</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Weak positive relationship; higher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12percentage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slightly correlates with higher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Salary</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Weak positive relationship; higher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collegeGPA</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slightly correlates with higher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Salary</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algn="l"/>
            <a:endPar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Conclusion:</a:t>
            </a:r>
            <a:endParaRPr lang="en-US" sz="18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strong correlation between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10percentage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12percentage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suggests consistency in academic performance.</a:t>
            </a:r>
          </a:p>
          <a:p>
            <a:pPr marL="742950" lvl="1" indent="-285750" algn="l">
              <a:buFont typeface="Arial" panose="020B0604020202020204" pitchFamily="34" charset="0"/>
              <a:buChar char="•"/>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collegeGPA</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also shows positive correlations with both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10percentage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12percentage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While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Salary</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has weaker correlations with the other variables, it still shows some positive association.</a:t>
            </a:r>
          </a:p>
          <a:p>
            <a:pPr marL="457200" lvl="1" algn="l"/>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CAD6F011-0F7D-3A5E-B22E-70D78614CADD}"/>
              </a:ext>
            </a:extLst>
          </p:cNvPr>
          <p:cNvSpPr txBox="1"/>
          <p:nvPr/>
        </p:nvSpPr>
        <p:spPr>
          <a:xfrm>
            <a:off x="245728" y="0"/>
            <a:ext cx="6797040" cy="1015663"/>
          </a:xfrm>
          <a:prstGeom prst="rect">
            <a:avLst/>
          </a:prstGeom>
          <a:noFill/>
        </p:spPr>
        <p:txBody>
          <a:bodyPr wrap="square">
            <a:spAutoFit/>
          </a:bodyPr>
          <a:lstStyle/>
          <a:p>
            <a:r>
              <a:rPr lang="en-IN" sz="3000" b="1" dirty="0">
                <a:solidFill>
                  <a:schemeClr val="accent1"/>
                </a:solidFill>
                <a:latin typeface="Calibri" panose="020F0502020204030204" pitchFamily="34" charset="0"/>
                <a:ea typeface="Calibri" panose="020F0502020204030204" pitchFamily="34" charset="0"/>
                <a:cs typeface="Calibri" panose="020F0502020204030204" pitchFamily="34" charset="0"/>
              </a:rPr>
              <a:t>Salary Vs </a:t>
            </a:r>
            <a:r>
              <a:rPr lang="en-US" sz="3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10percentage</a:t>
            </a:r>
            <a:r>
              <a:rPr lang="en-IN" sz="3000" b="1" dirty="0">
                <a:solidFill>
                  <a:schemeClr val="accent1"/>
                </a:solidFill>
                <a:latin typeface="Calibri" panose="020F0502020204030204" pitchFamily="34" charset="0"/>
                <a:ea typeface="Calibri" panose="020F0502020204030204" pitchFamily="34" charset="0"/>
                <a:cs typeface="Calibri" panose="020F0502020204030204" pitchFamily="34" charset="0"/>
              </a:rPr>
              <a:t> Vs </a:t>
            </a:r>
            <a:r>
              <a:rPr lang="en-US" sz="3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12percentage Vs collegeGPA</a:t>
            </a:r>
            <a:endParaRPr lang="en-IN" sz="30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489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3F8A-9D7F-7AE4-18C2-2B47340D7443}"/>
              </a:ext>
            </a:extLst>
          </p:cNvPr>
          <p:cNvSpPr>
            <a:spLocks noGrp="1"/>
          </p:cNvSpPr>
          <p:nvPr>
            <p:ph type="title"/>
          </p:nvPr>
        </p:nvSpPr>
        <p:spPr>
          <a:xfrm>
            <a:off x="253999" y="80783"/>
            <a:ext cx="9517587" cy="424021"/>
          </a:xfrm>
        </p:spPr>
        <p:txBody>
          <a:bodyPr>
            <a:noAutofit/>
          </a:bodyPr>
          <a:lstStyle/>
          <a:p>
            <a:r>
              <a:rPr lang="en-IN" sz="3000" b="1" dirty="0">
                <a:solidFill>
                  <a:srgbClr val="0070C0"/>
                </a:solidFill>
              </a:rPr>
              <a:t>Specialization Vs Salary </a:t>
            </a:r>
          </a:p>
        </p:txBody>
      </p:sp>
      <p:sp>
        <p:nvSpPr>
          <p:cNvPr id="3" name="Text Placeholder 2">
            <a:extLst>
              <a:ext uri="{FF2B5EF4-FFF2-40B4-BE49-F238E27FC236}">
                <a16:creationId xmlns:a16="http://schemas.microsoft.com/office/drawing/2014/main" id="{219520E5-7547-8D33-272F-3790269116CE}"/>
              </a:ext>
            </a:extLst>
          </p:cNvPr>
          <p:cNvSpPr>
            <a:spLocks noGrp="1"/>
          </p:cNvSpPr>
          <p:nvPr>
            <p:ph type="body" idx="1"/>
          </p:nvPr>
        </p:nvSpPr>
        <p:spPr>
          <a:xfrm>
            <a:off x="360680" y="1527335"/>
            <a:ext cx="10515600" cy="5067002"/>
          </a:xfrm>
        </p:spPr>
        <p:txBody>
          <a:bodyPr>
            <a:normAutofit lnSpcReduction="10000"/>
          </a:bodyPr>
          <a:lstStyle/>
          <a:p>
            <a:pPr marL="114300" indent="0">
              <a:lnSpc>
                <a:spcPct val="100000"/>
              </a:lnSpc>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Inference:</a:t>
            </a:r>
          </a:p>
          <a:p>
            <a:pPr>
              <a:lnSpc>
                <a:spcPct val="100000"/>
              </a:lnSpc>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F-statistic Interpretation: The F-statistic measures the ratio of the variance between groups to the variance within groups. Here, the F-statistic is 2.5389.</a:t>
            </a:r>
          </a:p>
          <a:p>
            <a:pPr>
              <a:lnSpc>
                <a:spcPct val="100000"/>
              </a:lnSpc>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P-value Interpretation: The p-value is the probability of obtaining the observed results (or more extreme results) under the assumption that the null hypothesis is true. </a:t>
            </a:r>
          </a:p>
          <a:p>
            <a:pPr>
              <a:lnSpc>
                <a:spcPct val="100000"/>
              </a:lnSpc>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Hypothesis (H0):</a:t>
            </a:r>
          </a:p>
          <a:p>
            <a:pPr>
              <a:lnSpc>
                <a:spcPct val="100000"/>
              </a:lnSpc>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null hypothesis assumes that there are no significant differences between the groups (i.e., specializations have no effect on salary).</a:t>
            </a:r>
          </a:p>
          <a:p>
            <a:pPr>
              <a:lnSpc>
                <a:spcPct val="100000"/>
              </a:lnSpc>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alternative hypothesis suggests that there are significant differences between the groups (i.e., specializations have an effect on salary)</a:t>
            </a:r>
          </a:p>
          <a:p>
            <a:pPr marL="0" indent="0">
              <a:lnSpc>
                <a:spcPct val="150000"/>
              </a:lnSpc>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a:p>
            <a:pPr marL="285750" indent="-285750">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Reject the Null Hypothesis:</a:t>
            </a:r>
          </a:p>
          <a:p>
            <a:pPr marL="285750" indent="-285750">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Since the p-value is less than the significance level (typically 0.05), we reject the null hypothesis.</a:t>
            </a:r>
          </a:p>
          <a:p>
            <a:pPr marL="285750" indent="-285750">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There are significant differences between specializations in terms of their effect on salary.</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114300" indent="0">
              <a:lnSpc>
                <a:spcPct val="100000"/>
              </a:lnSpc>
              <a:buNone/>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633A0E9-72AD-1B59-6E0D-A58E7B34F7BE}"/>
              </a:ext>
            </a:extLst>
          </p:cNvPr>
          <p:cNvPicPr>
            <a:picLocks noChangeAspect="1"/>
          </p:cNvPicPr>
          <p:nvPr/>
        </p:nvPicPr>
        <p:blipFill>
          <a:blip r:embed="rId2"/>
          <a:stretch>
            <a:fillRect/>
          </a:stretch>
        </p:blipFill>
        <p:spPr>
          <a:xfrm>
            <a:off x="2580640" y="589771"/>
            <a:ext cx="7253073" cy="1228156"/>
          </a:xfrm>
          <a:prstGeom prst="rect">
            <a:avLst/>
          </a:prstGeom>
        </p:spPr>
      </p:pic>
    </p:spTree>
    <p:extLst>
      <p:ext uri="{BB962C8B-B14F-4D97-AF65-F5344CB8AC3E}">
        <p14:creationId xmlns:p14="http://schemas.microsoft.com/office/powerpoint/2010/main" val="76297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1011-5786-8194-1324-9BE3CCCA94D3}"/>
              </a:ext>
            </a:extLst>
          </p:cNvPr>
          <p:cNvSpPr>
            <a:spLocks noGrp="1"/>
          </p:cNvSpPr>
          <p:nvPr>
            <p:ph type="title"/>
          </p:nvPr>
        </p:nvSpPr>
        <p:spPr>
          <a:xfrm>
            <a:off x="132080" y="85427"/>
            <a:ext cx="11328400" cy="1452880"/>
          </a:xfrm>
        </p:spPr>
        <p:txBody>
          <a:bodyPr>
            <a:noAutofit/>
          </a:bodyPr>
          <a:lstStyle/>
          <a:p>
            <a:r>
              <a:rPr lang="en-US" sz="2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Research Questions: </a:t>
            </a:r>
            <a:br>
              <a:rPr lang="en-US" sz="2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br>
              <a:rPr lang="en-US" sz="2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r>
              <a:rPr lang="en-US" sz="2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1)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p:txBody>
      </p:sp>
      <p:sp>
        <p:nvSpPr>
          <p:cNvPr id="5" name="TextBox 4">
            <a:extLst>
              <a:ext uri="{FF2B5EF4-FFF2-40B4-BE49-F238E27FC236}">
                <a16:creationId xmlns:a16="http://schemas.microsoft.com/office/drawing/2014/main" id="{60F30F05-4C0C-BC36-94D9-6348D7AB2D01}"/>
              </a:ext>
            </a:extLst>
          </p:cNvPr>
          <p:cNvSpPr txBox="1"/>
          <p:nvPr/>
        </p:nvSpPr>
        <p:spPr>
          <a:xfrm>
            <a:off x="315964" y="1712695"/>
            <a:ext cx="5901956" cy="5224764"/>
          </a:xfrm>
          <a:prstGeom prst="rect">
            <a:avLst/>
          </a:prstGeom>
          <a:noFill/>
        </p:spPr>
        <p:txBody>
          <a:bodyPr wrap="square">
            <a:spAutoFit/>
          </a:bodyPr>
          <a:lstStyle/>
          <a:p>
            <a:pPr algn="l">
              <a:lnSpc>
                <a:spcPct val="150000"/>
              </a:lnSpc>
            </a:pPr>
            <a:r>
              <a:rPr lang="en-US" sz="1600" b="1" i="0" dirty="0">
                <a:effectLst/>
                <a:latin typeface="Calibri" panose="020F0502020204030204" pitchFamily="34" charset="0"/>
                <a:ea typeface="Calibri" panose="020F0502020204030204" pitchFamily="34" charset="0"/>
                <a:cs typeface="Calibri" panose="020F0502020204030204" pitchFamily="34" charset="0"/>
              </a:rPr>
              <a:t>Filtering out the data as per conditions: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 Computer Science Engineering graduate should be a fresher</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 The graduate should be in the roles as 'Programming Analyst', 'Software Engineer', 'Hardware Engineer', 'Associate Engineer’.</a:t>
            </a:r>
          </a:p>
          <a:p>
            <a:pPr marL="285750" indent="-285750" algn="l">
              <a:lnSpc>
                <a:spcPct val="150000"/>
              </a:lnSpc>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i="0" dirty="0">
                <a:effectLst/>
                <a:latin typeface="Calibri" panose="020F0502020204030204" pitchFamily="34" charset="0"/>
                <a:ea typeface="Calibri" panose="020F0502020204030204" pitchFamily="34" charset="0"/>
                <a:cs typeface="Calibri" panose="020F0502020204030204" pitchFamily="34" charset="0"/>
              </a:rPr>
              <a:t>Hypotheses:</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null hypothesis states that there is no significant difference between the claimed salary range (2.5-3 lakhs) and the actual salaries observed in the dataset.</a:t>
            </a:r>
          </a:p>
          <a:p>
            <a:pPr marL="285750" indent="-285750" algn="l">
              <a:lnSpc>
                <a:spcPct val="150000"/>
              </a:lnSpc>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alternative hypothesis suggests that there is a significant difference between the claimed salary range (2.5-3 lakhs) and the actual salaries observed in the dataset.</a:t>
            </a:r>
          </a:p>
          <a:p>
            <a:pPr algn="l">
              <a:lnSpc>
                <a:spcPct val="150000"/>
              </a:lnSpc>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0" i="0" dirty="0">
                <a:effectLst/>
                <a:latin typeface="Calibri" panose="020F0502020204030204" pitchFamily="34" charset="0"/>
                <a:ea typeface="Calibri" panose="020F0502020204030204" pitchFamily="34" charset="0"/>
                <a:cs typeface="Calibri" panose="020F0502020204030204" pitchFamily="34" charset="0"/>
              </a:rPr>
              <a:t>.</a:t>
            </a:r>
            <a:r>
              <a:rPr lang="en-IN" sz="1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FAE1066B-646C-CA48-AAA6-F5F9DE162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702749"/>
            <a:ext cx="5618480" cy="440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37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20004C-09D8-B84A-EB72-EE41F910324D}"/>
              </a:ext>
            </a:extLst>
          </p:cNvPr>
          <p:cNvSpPr>
            <a:spLocks noGrp="1"/>
          </p:cNvSpPr>
          <p:nvPr>
            <p:ph type="body" idx="1"/>
          </p:nvPr>
        </p:nvSpPr>
        <p:spPr>
          <a:xfrm>
            <a:off x="980440" y="1039812"/>
            <a:ext cx="10515600" cy="3538855"/>
          </a:xfrm>
        </p:spPr>
        <p:txBody>
          <a:bodyPr>
            <a:normAutofit/>
          </a:bodyPr>
          <a:lstStyle/>
          <a:p>
            <a:pPr marL="114300" indent="0" algn="l">
              <a:buNone/>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Test Statistic:</a:t>
            </a:r>
          </a:p>
          <a:p>
            <a:pPr marL="285750" indent="-285750"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test statistic value is 4.844164094103531.</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P-value: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p-value is </a:t>
            </a: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8.666886065970804×10−5.</a:t>
            </a:r>
            <a:br>
              <a:rPr lang="en-IN" sz="2000" dirty="0">
                <a:latin typeface="Calibri" panose="020F0502020204030204" pitchFamily="34" charset="0"/>
                <a:ea typeface="Calibri" panose="020F0502020204030204" pitchFamily="34" charset="0"/>
                <a:cs typeface="Calibri" panose="020F0502020204030204" pitchFamily="34" charset="0"/>
              </a:rPr>
            </a:b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2000" b="1" i="0" dirty="0">
                <a:effectLst/>
                <a:latin typeface="Calibri" panose="020F0502020204030204" pitchFamily="34" charset="0"/>
                <a:ea typeface="Calibri" panose="020F0502020204030204" pitchFamily="34" charset="0"/>
                <a:cs typeface="Calibri" panose="020F0502020204030204" pitchFamily="34" charset="0"/>
              </a:rPr>
              <a:t>Conclusion:</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With a p-value less than the significance level (typically 0.05), we reject the null hypothesis.</a:t>
            </a:r>
          </a:p>
          <a:p>
            <a:pPr marL="285750" indent="-28575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There is enough evidence to suggest that the claim of earning 2.5-3 lakhs as a fresh graduate in Computer Science Engineering is true</a:t>
            </a:r>
            <a:endParaRPr lang="en-IN" sz="2000" dirty="0"/>
          </a:p>
        </p:txBody>
      </p:sp>
    </p:spTree>
    <p:extLst>
      <p:ext uri="{BB962C8B-B14F-4D97-AF65-F5344CB8AC3E}">
        <p14:creationId xmlns:p14="http://schemas.microsoft.com/office/powerpoint/2010/main" val="329618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60FB-B7B0-AE96-FB22-3C10B1FC4960}"/>
              </a:ext>
            </a:extLst>
          </p:cNvPr>
          <p:cNvSpPr>
            <a:spLocks noGrp="1"/>
          </p:cNvSpPr>
          <p:nvPr>
            <p:ph type="title"/>
          </p:nvPr>
        </p:nvSpPr>
        <p:spPr>
          <a:xfrm>
            <a:off x="274320" y="132080"/>
            <a:ext cx="11582400" cy="914718"/>
          </a:xfrm>
        </p:spPr>
        <p:txBody>
          <a:bodyPr>
            <a:noAutofit/>
          </a:bodyPr>
          <a:lstStyle/>
          <a:p>
            <a:r>
              <a:rPr lang="en-US" sz="2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2) Is there a relationship between gender and specialization? (i.e. Does the preference of Specialization depend on the Gender?)</a:t>
            </a:r>
            <a:br>
              <a:rPr lang="en-US" sz="2000" b="1" i="0" dirty="0">
                <a:effectLst/>
                <a:latin typeface="Calibri" panose="020F0502020204030204" pitchFamily="34" charset="0"/>
                <a:ea typeface="Calibri" panose="020F0502020204030204" pitchFamily="34" charset="0"/>
                <a:cs typeface="Calibri" panose="020F0502020204030204" pitchFamily="34" charset="0"/>
              </a:rPr>
            </a:b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41EEFD0-1A9F-0370-D86D-28FCF49C7863}"/>
              </a:ext>
            </a:extLst>
          </p:cNvPr>
          <p:cNvSpPr txBox="1"/>
          <p:nvPr/>
        </p:nvSpPr>
        <p:spPr>
          <a:xfrm>
            <a:off x="304800" y="1185950"/>
            <a:ext cx="11582400" cy="4486100"/>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Hypothesis: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null hypothesis states that there is no relationship between gender and specialization.</a:t>
            </a:r>
          </a:p>
          <a:p>
            <a:pPr marL="742950" lvl="1" indent="-285750"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alternative hypothesis suggests that there is a relationship between gender and specialization.</a:t>
            </a:r>
          </a:p>
          <a:p>
            <a:pPr marL="285750" indent="-285750" algn="l">
              <a:lnSpc>
                <a:spcPct val="150000"/>
              </a:lnSpc>
              <a:buFont typeface="Arial" panose="020B0604020202020204" pitchFamily="34" charset="0"/>
              <a:buChar char="•"/>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Chi-square Statistic:</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chi-square statistic is 104.46891913608454.</a:t>
            </a:r>
          </a:p>
          <a:p>
            <a:pPr marL="285750" indent="-285750" algn="l">
              <a:lnSpc>
                <a:spcPct val="150000"/>
              </a:lnSpc>
              <a:buFont typeface="Arial" panose="020B0604020202020204" pitchFamily="34" charset="0"/>
              <a:buChar char="•"/>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P-value:</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p-value is 1.2453868176977011×10−6</a:t>
            </a:r>
          </a:p>
          <a:p>
            <a:pPr marL="285750" indent="-285750" algn="l">
              <a:lnSpc>
                <a:spcPct val="150000"/>
              </a:lnSpc>
              <a:buFont typeface="Arial" panose="020B0604020202020204" pitchFamily="34" charset="0"/>
              <a:buChar char="•"/>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Degrees of Freedom:</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degrees of freedom are 45.</a:t>
            </a:r>
          </a:p>
          <a:p>
            <a:pPr marL="285750" indent="-285750" algn="l">
              <a:lnSpc>
                <a:spcPct val="150000"/>
              </a:lnSpc>
              <a:buFont typeface="Arial" panose="020B0604020202020204" pitchFamily="34" charset="0"/>
              <a:buChar char="•"/>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Conclusion:</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 a p-value less than the significance level (typically 0.05) and a high chi-square statistic, we reject the null hypothesis.</a:t>
            </a:r>
          </a:p>
          <a:p>
            <a:pPr marL="742950" lvl="1" indent="-285750"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is enough evidence to suggest that there is a relationship between gender and specialization.</a:t>
            </a:r>
          </a:p>
        </p:txBody>
      </p:sp>
    </p:spTree>
    <p:extLst>
      <p:ext uri="{BB962C8B-B14F-4D97-AF65-F5344CB8AC3E}">
        <p14:creationId xmlns:p14="http://schemas.microsoft.com/office/powerpoint/2010/main" val="284022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AA5C-F586-F32F-2221-87E1B5673A0B}"/>
              </a:ext>
            </a:extLst>
          </p:cNvPr>
          <p:cNvSpPr>
            <a:spLocks noGrp="1"/>
          </p:cNvSpPr>
          <p:nvPr>
            <p:ph type="title"/>
          </p:nvPr>
        </p:nvSpPr>
        <p:spPr>
          <a:xfrm>
            <a:off x="0" y="175666"/>
            <a:ext cx="10546080" cy="1073563"/>
          </a:xfrm>
        </p:spPr>
        <p:txBody>
          <a:bodyPr>
            <a:normAutofit fontScale="90000"/>
          </a:bodyPr>
          <a:lstStyle/>
          <a:p>
            <a:r>
              <a:rPr lang="en-US" sz="24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3) Does Salary distribution is affected by ACMAT scores? (Bonus)</a:t>
            </a:r>
            <a:br>
              <a:rPr lang="en-US" sz="24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br>
              <a:rPr lang="en-US" sz="24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r>
              <a:rPr lang="en-US" sz="24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Pearson Correlation Coefficient of Technical Scores with Salary</a:t>
            </a:r>
            <a:endParaRPr lang="en-IN" sz="2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F7D75BE-B5FB-DF4F-8F40-C7B14F60F7A8}"/>
              </a:ext>
            </a:extLst>
          </p:cNvPr>
          <p:cNvSpPr>
            <a:spLocks noGrp="1"/>
          </p:cNvSpPr>
          <p:nvPr>
            <p:ph type="body" idx="1"/>
          </p:nvPr>
        </p:nvSpPr>
        <p:spPr>
          <a:xfrm>
            <a:off x="110356" y="1249229"/>
            <a:ext cx="6431280" cy="5243451"/>
          </a:xfrm>
        </p:spPr>
        <p:txBody>
          <a:bodyPr>
            <a:noAutofit/>
          </a:bodyPr>
          <a:lstStyle/>
          <a:p>
            <a:pPr>
              <a:lnSpc>
                <a:spcPct val="150000"/>
              </a:lnSpc>
            </a:pPr>
            <a:r>
              <a:rPr lang="en-US" sz="1600" b="1" i="0" dirty="0">
                <a:solidFill>
                  <a:srgbClr val="111111"/>
                </a:solidFill>
                <a:effectLst/>
                <a:latin typeface="-apple-system"/>
              </a:rPr>
              <a:t>Computer Programming</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correlation coefficient for Computer Programming is approximately </a:t>
            </a:r>
            <a:r>
              <a:rPr lang="en-US" sz="1600" b="1" i="0" dirty="0">
                <a:solidFill>
                  <a:srgbClr val="111111"/>
                </a:solidFill>
                <a:effectLst/>
                <a:latin typeface="-apple-system"/>
              </a:rPr>
              <a:t>0.116</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associated p-value is </a:t>
            </a:r>
            <a:r>
              <a:rPr lang="en-US" sz="1600" b="1" i="0" dirty="0">
                <a:solidFill>
                  <a:srgbClr val="111111"/>
                </a:solidFill>
                <a:effectLst/>
                <a:latin typeface="-apple-system"/>
              </a:rPr>
              <a:t>2.09e-13</a:t>
            </a:r>
            <a:r>
              <a:rPr lang="en-US" sz="1600" b="0" i="0" dirty="0">
                <a:solidFill>
                  <a:srgbClr val="111111"/>
                </a:solidFill>
                <a:effectLst/>
                <a:latin typeface="-apple-system"/>
              </a:rPr>
              <a:t>, which is extremely small.</a:t>
            </a:r>
          </a:p>
          <a:p>
            <a:pPr marL="742950" lvl="1" indent="-285750">
              <a:lnSpc>
                <a:spcPct val="150000"/>
              </a:lnSpc>
            </a:pPr>
            <a:r>
              <a:rPr lang="en-US" sz="1600" b="0" i="0" dirty="0">
                <a:solidFill>
                  <a:srgbClr val="111111"/>
                </a:solidFill>
                <a:effectLst/>
                <a:latin typeface="-apple-system"/>
              </a:rPr>
              <a:t>This suggests a </a:t>
            </a:r>
            <a:r>
              <a:rPr lang="en-US" sz="1600" b="1" i="0" dirty="0">
                <a:solidFill>
                  <a:srgbClr val="111111"/>
                </a:solidFill>
                <a:effectLst/>
                <a:latin typeface="-apple-system"/>
              </a:rPr>
              <a:t>statistically significant positive correlation</a:t>
            </a:r>
            <a:r>
              <a:rPr lang="en-US" sz="1600" b="0" i="0" dirty="0">
                <a:solidFill>
                  <a:srgbClr val="111111"/>
                </a:solidFill>
                <a:effectLst/>
                <a:latin typeface="-apple-system"/>
              </a:rPr>
              <a:t> between Computer Programming and other fields.</a:t>
            </a:r>
          </a:p>
          <a:p>
            <a:pPr>
              <a:lnSpc>
                <a:spcPct val="150000"/>
              </a:lnSpc>
            </a:pPr>
            <a:r>
              <a:rPr lang="en-US" sz="1600" b="1" i="0" dirty="0">
                <a:solidFill>
                  <a:srgbClr val="111111"/>
                </a:solidFill>
                <a:effectLst/>
                <a:latin typeface="-apple-system"/>
              </a:rPr>
              <a:t>Electronics and Semiconductors</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correlation coefficient for Electronics and Semiconductors is approximately </a:t>
            </a:r>
            <a:r>
              <a:rPr lang="en-US" sz="1600" b="1" i="0" dirty="0">
                <a:solidFill>
                  <a:srgbClr val="111111"/>
                </a:solidFill>
                <a:effectLst/>
                <a:latin typeface="-apple-system"/>
              </a:rPr>
              <a:t>0.001</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p-value is </a:t>
            </a:r>
            <a:r>
              <a:rPr lang="en-US" sz="1600" b="1" i="0" dirty="0">
                <a:solidFill>
                  <a:srgbClr val="111111"/>
                </a:solidFill>
                <a:effectLst/>
                <a:latin typeface="-apple-system"/>
              </a:rPr>
              <a:t>0.964</a:t>
            </a:r>
            <a:r>
              <a:rPr lang="en-US" sz="1600" b="0" i="0" dirty="0">
                <a:solidFill>
                  <a:srgbClr val="111111"/>
                </a:solidFill>
                <a:effectLst/>
                <a:latin typeface="-apple-system"/>
              </a:rPr>
              <a:t>, indicating no significant correlation.</a:t>
            </a:r>
          </a:p>
          <a:p>
            <a:pPr marL="742950" lvl="1" indent="-285750">
              <a:lnSpc>
                <a:spcPct val="150000"/>
              </a:lnSpc>
            </a:pPr>
            <a:r>
              <a:rPr lang="en-US" sz="1600" b="0" i="0" dirty="0">
                <a:solidFill>
                  <a:srgbClr val="111111"/>
                </a:solidFill>
                <a:effectLst/>
                <a:latin typeface="-apple-system"/>
              </a:rPr>
              <a:t>Electronics and Semiconductors do not strongly correlate with other fields.</a:t>
            </a:r>
          </a:p>
          <a:p>
            <a:pPr marL="114300" indent="0">
              <a:lnSpc>
                <a:spcPct val="150000"/>
              </a:lnSpc>
              <a:buNone/>
            </a:pPr>
            <a:endParaRPr lang="en-US" sz="1600" b="0" i="0" dirty="0">
              <a:solidFill>
                <a:srgbClr val="111111"/>
              </a:solidFill>
              <a:effectLst/>
              <a:latin typeface="-apple-system"/>
            </a:endParaRPr>
          </a:p>
          <a:p>
            <a:pPr marL="114300" indent="0">
              <a:lnSpc>
                <a:spcPct val="150000"/>
              </a:lnSpc>
              <a:buNone/>
            </a:pPr>
            <a:endParaRPr lang="en-US" sz="1600" dirty="0"/>
          </a:p>
        </p:txBody>
      </p:sp>
      <p:pic>
        <p:nvPicPr>
          <p:cNvPr id="5" name="Picture 4">
            <a:extLst>
              <a:ext uri="{FF2B5EF4-FFF2-40B4-BE49-F238E27FC236}">
                <a16:creationId xmlns:a16="http://schemas.microsoft.com/office/drawing/2014/main" id="{A1828411-96E3-4715-CD4B-FDE726CE1202}"/>
              </a:ext>
            </a:extLst>
          </p:cNvPr>
          <p:cNvPicPr>
            <a:picLocks noChangeAspect="1"/>
          </p:cNvPicPr>
          <p:nvPr/>
        </p:nvPicPr>
        <p:blipFill>
          <a:blip r:embed="rId2"/>
          <a:stretch>
            <a:fillRect/>
          </a:stretch>
        </p:blipFill>
        <p:spPr>
          <a:xfrm>
            <a:off x="7788417" y="854739"/>
            <a:ext cx="4138019" cy="2217612"/>
          </a:xfrm>
          <a:prstGeom prst="rect">
            <a:avLst/>
          </a:prstGeom>
        </p:spPr>
      </p:pic>
      <p:pic>
        <p:nvPicPr>
          <p:cNvPr id="7" name="Picture 6">
            <a:extLst>
              <a:ext uri="{FF2B5EF4-FFF2-40B4-BE49-F238E27FC236}">
                <a16:creationId xmlns:a16="http://schemas.microsoft.com/office/drawing/2014/main" id="{EDA1EE09-210F-5D09-1C04-CF3EA25ED889}"/>
              </a:ext>
            </a:extLst>
          </p:cNvPr>
          <p:cNvPicPr>
            <a:picLocks noChangeAspect="1"/>
          </p:cNvPicPr>
          <p:nvPr/>
        </p:nvPicPr>
        <p:blipFill>
          <a:blip r:embed="rId3"/>
          <a:stretch>
            <a:fillRect/>
          </a:stretch>
        </p:blipFill>
        <p:spPr>
          <a:xfrm>
            <a:off x="6541636" y="3072351"/>
            <a:ext cx="5650364" cy="3262114"/>
          </a:xfrm>
          <a:prstGeom prst="rect">
            <a:avLst/>
          </a:prstGeom>
        </p:spPr>
      </p:pic>
    </p:spTree>
    <p:extLst>
      <p:ext uri="{BB962C8B-B14F-4D97-AF65-F5344CB8AC3E}">
        <p14:creationId xmlns:p14="http://schemas.microsoft.com/office/powerpoint/2010/main" val="148082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7DAC70-EE25-FD72-EBFA-8ACA5C5042D0}"/>
              </a:ext>
            </a:extLst>
          </p:cNvPr>
          <p:cNvSpPr txBox="1"/>
          <p:nvPr/>
        </p:nvSpPr>
        <p:spPr>
          <a:xfrm>
            <a:off x="98322" y="0"/>
            <a:ext cx="11808542" cy="63327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i="0" dirty="0">
                <a:solidFill>
                  <a:srgbClr val="111111"/>
                </a:solidFill>
                <a:effectLst/>
                <a:latin typeface="-apple-system"/>
              </a:rPr>
              <a:t>Computer Science</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correlation coefficient for Computer Science is approximately </a:t>
            </a:r>
            <a:r>
              <a:rPr lang="en-US" sz="1600" b="1" i="0" dirty="0">
                <a:solidFill>
                  <a:srgbClr val="111111"/>
                </a:solidFill>
                <a:effectLst/>
                <a:latin typeface="-apple-system"/>
              </a:rPr>
              <a:t>-0.101</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p-value is </a:t>
            </a:r>
            <a:r>
              <a:rPr lang="en-US" sz="1600" b="1" i="0" dirty="0">
                <a:solidFill>
                  <a:srgbClr val="111111"/>
                </a:solidFill>
                <a:effectLst/>
                <a:latin typeface="-apple-system"/>
              </a:rPr>
              <a:t>1.77e-10</a:t>
            </a:r>
            <a:r>
              <a:rPr lang="en-US" sz="1600" b="0" i="0" dirty="0">
                <a:solidFill>
                  <a:srgbClr val="111111"/>
                </a:solidFill>
                <a:effectLst/>
                <a:latin typeface="-apple-system"/>
              </a:rPr>
              <a:t>, suggesting a </a:t>
            </a:r>
            <a:r>
              <a:rPr lang="en-US" sz="1600" b="1" i="0" dirty="0">
                <a:solidFill>
                  <a:srgbClr val="111111"/>
                </a:solidFill>
                <a:effectLst/>
                <a:latin typeface="-apple-system"/>
              </a:rPr>
              <a:t>strong negative correlation</a:t>
            </a:r>
            <a:r>
              <a:rPr lang="en-US" sz="1600" b="0" i="0" dirty="0">
                <a:solidFill>
                  <a:srgbClr val="111111"/>
                </a:solidFill>
                <a:effectLst/>
                <a:latin typeface="-apple-system"/>
              </a:rPr>
              <a:t> with other fields.</a:t>
            </a:r>
            <a:endParaRPr lang="en-US" sz="1600" b="1" dirty="0">
              <a:solidFill>
                <a:srgbClr val="111111"/>
              </a:solidFill>
              <a:latin typeface="-apple-system"/>
            </a:endParaRPr>
          </a:p>
          <a:p>
            <a:pPr marL="285750" indent="-285750">
              <a:lnSpc>
                <a:spcPct val="150000"/>
              </a:lnSpc>
              <a:buFont typeface="Arial" panose="020B0604020202020204" pitchFamily="34" charset="0"/>
              <a:buChar char="•"/>
            </a:pPr>
            <a:r>
              <a:rPr lang="en-US" sz="1600" b="1" i="0" dirty="0">
                <a:solidFill>
                  <a:srgbClr val="111111"/>
                </a:solidFill>
                <a:effectLst/>
                <a:latin typeface="-apple-system"/>
              </a:rPr>
              <a:t>Mechanical Engineering</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correlation coefficient for Mechanical Engineering is approximately </a:t>
            </a:r>
            <a:r>
              <a:rPr lang="en-US" sz="1600" b="1" i="0" dirty="0">
                <a:solidFill>
                  <a:srgbClr val="111111"/>
                </a:solidFill>
                <a:effectLst/>
                <a:latin typeface="-apple-system"/>
              </a:rPr>
              <a:t>0.018</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p-value is </a:t>
            </a:r>
            <a:r>
              <a:rPr lang="en-US" sz="1600" b="1" i="0" dirty="0">
                <a:solidFill>
                  <a:srgbClr val="111111"/>
                </a:solidFill>
                <a:effectLst/>
                <a:latin typeface="-apple-system"/>
              </a:rPr>
              <a:t>0.242</a:t>
            </a:r>
            <a:r>
              <a:rPr lang="en-US" sz="1600" b="0" i="0" dirty="0">
                <a:solidFill>
                  <a:srgbClr val="111111"/>
                </a:solidFill>
                <a:effectLst/>
                <a:latin typeface="-apple-system"/>
              </a:rPr>
              <a:t>, indicating no strong correlation.</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Mechanical Engineering does not significantly correlate with other fields.</a:t>
            </a:r>
          </a:p>
          <a:p>
            <a:pPr marL="285750" indent="-285750">
              <a:lnSpc>
                <a:spcPct val="150000"/>
              </a:lnSpc>
              <a:buFont typeface="Arial" panose="020B0604020202020204" pitchFamily="34" charset="0"/>
              <a:buChar char="•"/>
            </a:pPr>
            <a:r>
              <a:rPr lang="en-US" sz="1600" b="1" i="0" dirty="0">
                <a:solidFill>
                  <a:srgbClr val="111111"/>
                </a:solidFill>
                <a:effectLst/>
                <a:latin typeface="-apple-system"/>
              </a:rPr>
              <a:t>Electrical Engineering</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correlation coefficient for Electrical Engineering is approximately </a:t>
            </a:r>
            <a:r>
              <a:rPr lang="en-US" sz="1600" b="1" i="0" dirty="0">
                <a:solidFill>
                  <a:srgbClr val="111111"/>
                </a:solidFill>
                <a:effectLst/>
                <a:latin typeface="-apple-system"/>
              </a:rPr>
              <a:t>-0.048</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p-value is </a:t>
            </a:r>
            <a:r>
              <a:rPr lang="en-US" sz="1600" b="1" i="0" dirty="0">
                <a:solidFill>
                  <a:srgbClr val="111111"/>
                </a:solidFill>
                <a:effectLst/>
                <a:latin typeface="-apple-system"/>
              </a:rPr>
              <a:t>0.00262</a:t>
            </a:r>
            <a:r>
              <a:rPr lang="en-US" sz="1600" b="0" i="0" dirty="0">
                <a:solidFill>
                  <a:srgbClr val="111111"/>
                </a:solidFill>
                <a:effectLst/>
                <a:latin typeface="-apple-system"/>
              </a:rPr>
              <a:t>, suggesting a </a:t>
            </a:r>
            <a:r>
              <a:rPr lang="en-US" sz="1600" b="1" i="0" dirty="0">
                <a:solidFill>
                  <a:srgbClr val="111111"/>
                </a:solidFill>
                <a:effectLst/>
                <a:latin typeface="-apple-system"/>
              </a:rPr>
              <a:t>statistically significant negative correlation</a:t>
            </a:r>
            <a:r>
              <a:rPr lang="en-US" sz="1600" b="0" i="0" dirty="0">
                <a:solidFill>
                  <a:srgbClr val="111111"/>
                </a:solidFill>
                <a:effectLst/>
                <a:latin typeface="-apple-system"/>
              </a:rPr>
              <a:t> with other fields.</a:t>
            </a:r>
          </a:p>
          <a:p>
            <a:pPr marL="285750" indent="-285750">
              <a:lnSpc>
                <a:spcPct val="150000"/>
              </a:lnSpc>
              <a:buFont typeface="Arial" panose="020B0604020202020204" pitchFamily="34" charset="0"/>
              <a:buChar char="•"/>
            </a:pPr>
            <a:r>
              <a:rPr lang="en-US" sz="1600" b="1" i="0" dirty="0">
                <a:solidFill>
                  <a:srgbClr val="111111"/>
                </a:solidFill>
                <a:effectLst/>
                <a:latin typeface="-apple-system"/>
              </a:rPr>
              <a:t>Telecom Engineering</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correlation coefficient for Telecom Engineering is approximately </a:t>
            </a:r>
            <a:r>
              <a:rPr lang="en-US" sz="1600" b="1" i="0" dirty="0">
                <a:solidFill>
                  <a:srgbClr val="111111"/>
                </a:solidFill>
                <a:effectLst/>
                <a:latin typeface="-apple-system"/>
              </a:rPr>
              <a:t>-0.023</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p-value is </a:t>
            </a:r>
            <a:r>
              <a:rPr lang="en-US" sz="1600" b="1" i="0" dirty="0">
                <a:solidFill>
                  <a:srgbClr val="111111"/>
                </a:solidFill>
                <a:effectLst/>
                <a:latin typeface="-apple-system"/>
              </a:rPr>
              <a:t>0.152</a:t>
            </a:r>
            <a:r>
              <a:rPr lang="en-US" sz="1600" b="0" i="0" dirty="0">
                <a:solidFill>
                  <a:srgbClr val="111111"/>
                </a:solidFill>
                <a:effectLst/>
                <a:latin typeface="-apple-system"/>
              </a:rPr>
              <a:t>, indicating no strong correlation.</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Telecom Engineering does not significantly correlate with other fields.</a:t>
            </a:r>
          </a:p>
          <a:p>
            <a:pPr marL="285750" indent="-285750">
              <a:lnSpc>
                <a:spcPct val="150000"/>
              </a:lnSpc>
              <a:buFont typeface="Arial" panose="020B0604020202020204" pitchFamily="34" charset="0"/>
              <a:buChar char="•"/>
            </a:pPr>
            <a:r>
              <a:rPr lang="en-US" sz="1600" b="1" i="0" dirty="0">
                <a:solidFill>
                  <a:srgbClr val="111111"/>
                </a:solidFill>
                <a:effectLst/>
                <a:latin typeface="-apple-system"/>
              </a:rPr>
              <a:t>Civil Engineering</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correlation coefficient for Civil Engineering is approximately </a:t>
            </a:r>
            <a:r>
              <a:rPr lang="en-US" sz="1600" b="1" i="0" dirty="0">
                <a:solidFill>
                  <a:srgbClr val="111111"/>
                </a:solidFill>
                <a:effectLst/>
                <a:latin typeface="-apple-system"/>
              </a:rPr>
              <a:t>0.038</a:t>
            </a:r>
            <a:r>
              <a:rPr lang="en-US" sz="1600" b="0" i="0" dirty="0">
                <a:solidFill>
                  <a:srgbClr val="111111"/>
                </a:solidFill>
                <a:effectLst/>
                <a:latin typeface="-apple-system"/>
              </a:rPr>
              <a:t>.</a:t>
            </a:r>
          </a:p>
          <a:p>
            <a:pPr marL="742950" lvl="1" indent="-285750">
              <a:lnSpc>
                <a:spcPct val="150000"/>
              </a:lnSpc>
              <a:buFont typeface="Arial" panose="020B0604020202020204" pitchFamily="34" charset="0"/>
              <a:buChar char="•"/>
            </a:pPr>
            <a:r>
              <a:rPr lang="en-US" sz="1600" b="0" i="0" dirty="0">
                <a:solidFill>
                  <a:srgbClr val="111111"/>
                </a:solidFill>
                <a:effectLst/>
                <a:latin typeface="-apple-system"/>
              </a:rPr>
              <a:t>The p-value is </a:t>
            </a:r>
            <a:r>
              <a:rPr lang="en-US" sz="1600" b="1" i="0" dirty="0">
                <a:solidFill>
                  <a:srgbClr val="111111"/>
                </a:solidFill>
                <a:effectLst/>
                <a:latin typeface="-apple-system"/>
              </a:rPr>
              <a:t>0.017</a:t>
            </a:r>
            <a:r>
              <a:rPr lang="en-US" sz="1600" b="0" i="0" dirty="0">
                <a:solidFill>
                  <a:srgbClr val="111111"/>
                </a:solidFill>
                <a:effectLst/>
                <a:latin typeface="-apple-system"/>
              </a:rPr>
              <a:t>, suggesting a </a:t>
            </a:r>
            <a:r>
              <a:rPr lang="en-US" sz="1600" b="1" i="0" dirty="0">
                <a:solidFill>
                  <a:srgbClr val="111111"/>
                </a:solidFill>
                <a:effectLst/>
                <a:latin typeface="-apple-system"/>
              </a:rPr>
              <a:t>statistically significant positive correlation</a:t>
            </a:r>
            <a:r>
              <a:rPr lang="en-US" sz="1600" b="0" i="0" dirty="0">
                <a:solidFill>
                  <a:srgbClr val="111111"/>
                </a:solidFill>
                <a:effectLst/>
                <a:latin typeface="-apple-system"/>
              </a:rPr>
              <a:t> with other fields.</a:t>
            </a:r>
          </a:p>
        </p:txBody>
      </p:sp>
    </p:spTree>
    <p:extLst>
      <p:ext uri="{BB962C8B-B14F-4D97-AF65-F5344CB8AC3E}">
        <p14:creationId xmlns:p14="http://schemas.microsoft.com/office/powerpoint/2010/main" val="208200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43F8-CAD0-647B-B5A2-73447AC84D00}"/>
              </a:ext>
            </a:extLst>
          </p:cNvPr>
          <p:cNvSpPr>
            <a:spLocks noGrp="1"/>
          </p:cNvSpPr>
          <p:nvPr>
            <p:ph type="title"/>
          </p:nvPr>
        </p:nvSpPr>
        <p:spPr>
          <a:xfrm>
            <a:off x="226142" y="161926"/>
            <a:ext cx="10563942" cy="549908"/>
          </a:xfrm>
        </p:spPr>
        <p:txBody>
          <a:bodyPr>
            <a:normAutofit/>
          </a:bodyPr>
          <a:lstStyle/>
          <a:p>
            <a:r>
              <a:rPr lang="en-US" sz="24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Personality Traits and Salary Correlation:</a:t>
            </a:r>
            <a:endParaRPr lang="en-IN" sz="2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E5BA5268-7239-530A-EF84-4F7D978778EF}"/>
              </a:ext>
            </a:extLst>
          </p:cNvPr>
          <p:cNvSpPr>
            <a:spLocks noGrp="1"/>
          </p:cNvSpPr>
          <p:nvPr>
            <p:ph type="body" idx="1"/>
          </p:nvPr>
        </p:nvSpPr>
        <p:spPr>
          <a:xfrm>
            <a:off x="-108155" y="436880"/>
            <a:ext cx="5699760" cy="6425046"/>
          </a:xfrm>
        </p:spPr>
        <p:txBody>
          <a:bodyPr>
            <a:noAutofit/>
          </a:bodyPr>
          <a:lstStyle/>
          <a:p>
            <a:pPr>
              <a:lnSpc>
                <a:spcPct val="150000"/>
              </a:lnSpc>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Conscientiousness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correlation coefficient for conscientiousness is approximately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-0.064</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associated p-value is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0.000049</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which is statistically significant.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This negative correlation suggests that as conscientiousness increases, other variables tend to decrease.</a:t>
            </a:r>
          </a:p>
          <a:p>
            <a:pPr>
              <a:lnSpc>
                <a:spcPct val="150000"/>
              </a:lnSpc>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Agreeableness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correlation coefficient for agreeableness is approximately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0.057</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p-value is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0.000280</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indicating statistical significance.</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There is a positive correlation between agreeableness and other variables.</a:t>
            </a:r>
          </a:p>
          <a:p>
            <a:pPr marL="457200" lvl="1" indent="0">
              <a:lnSpc>
                <a:spcPct val="150000"/>
              </a:lnSpc>
              <a:buNone/>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3B05BEC-081A-A539-7846-C8C2D4F0D0F1}"/>
              </a:ext>
            </a:extLst>
          </p:cNvPr>
          <p:cNvPicPr>
            <a:picLocks noChangeAspect="1"/>
          </p:cNvPicPr>
          <p:nvPr/>
        </p:nvPicPr>
        <p:blipFill>
          <a:blip r:embed="rId2"/>
          <a:stretch>
            <a:fillRect/>
          </a:stretch>
        </p:blipFill>
        <p:spPr>
          <a:xfrm>
            <a:off x="6600397" y="620552"/>
            <a:ext cx="4906614" cy="1935060"/>
          </a:xfrm>
          <a:prstGeom prst="rect">
            <a:avLst/>
          </a:prstGeom>
        </p:spPr>
      </p:pic>
      <p:pic>
        <p:nvPicPr>
          <p:cNvPr id="7" name="Picture 6">
            <a:extLst>
              <a:ext uri="{FF2B5EF4-FFF2-40B4-BE49-F238E27FC236}">
                <a16:creationId xmlns:a16="http://schemas.microsoft.com/office/drawing/2014/main" id="{8CF6889A-3703-DEFB-B9F3-BA113B7D8B58}"/>
              </a:ext>
            </a:extLst>
          </p:cNvPr>
          <p:cNvPicPr>
            <a:picLocks noChangeAspect="1"/>
          </p:cNvPicPr>
          <p:nvPr/>
        </p:nvPicPr>
        <p:blipFill>
          <a:blip r:embed="rId3"/>
          <a:stretch>
            <a:fillRect/>
          </a:stretch>
        </p:blipFill>
        <p:spPr>
          <a:xfrm>
            <a:off x="5508113" y="2716697"/>
            <a:ext cx="6167776" cy="3392932"/>
          </a:xfrm>
          <a:prstGeom prst="rect">
            <a:avLst/>
          </a:prstGeom>
        </p:spPr>
      </p:pic>
    </p:spTree>
    <p:extLst>
      <p:ext uri="{BB962C8B-B14F-4D97-AF65-F5344CB8AC3E}">
        <p14:creationId xmlns:p14="http://schemas.microsoft.com/office/powerpoint/2010/main" val="387997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165F1-10D4-C02D-A368-7F051D4600AD}"/>
              </a:ext>
            </a:extLst>
          </p:cNvPr>
          <p:cNvSpPr>
            <a:spLocks noGrp="1"/>
          </p:cNvSpPr>
          <p:nvPr>
            <p:ph type="body" idx="1"/>
          </p:nvPr>
        </p:nvSpPr>
        <p:spPr>
          <a:xfrm>
            <a:off x="344129" y="265471"/>
            <a:ext cx="11523406" cy="5889523"/>
          </a:xfrm>
        </p:spPr>
        <p:txBody>
          <a:bodyPr>
            <a:normAutofit/>
          </a:bodyPr>
          <a:lstStyle/>
          <a:p>
            <a:pPr>
              <a:lnSpc>
                <a:spcPct val="150000"/>
              </a:lnSpc>
            </a:pPr>
            <a:r>
              <a:rPr lang="en-US" sz="1600" b="1" i="0" dirty="0">
                <a:solidFill>
                  <a:srgbClr val="111111"/>
                </a:solidFill>
                <a:effectLst/>
                <a:latin typeface="-apple-system"/>
              </a:rPr>
              <a:t>Extraversion</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correlation coefficient for extraversion is approximately </a:t>
            </a:r>
            <a:r>
              <a:rPr lang="en-US" sz="1600" b="1" i="0" dirty="0">
                <a:solidFill>
                  <a:srgbClr val="111111"/>
                </a:solidFill>
                <a:effectLst/>
                <a:latin typeface="-apple-system"/>
              </a:rPr>
              <a:t>-0.010</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p-value is </a:t>
            </a:r>
            <a:r>
              <a:rPr lang="en-US" sz="1600" b="1" i="0" dirty="0">
                <a:solidFill>
                  <a:srgbClr val="111111"/>
                </a:solidFill>
                <a:effectLst/>
                <a:latin typeface="-apple-system"/>
              </a:rPr>
              <a:t>0.518564</a:t>
            </a:r>
            <a:r>
              <a:rPr lang="en-US" sz="1600" b="0" i="0" dirty="0">
                <a:solidFill>
                  <a:srgbClr val="111111"/>
                </a:solidFill>
                <a:effectLst/>
                <a:latin typeface="-apple-system"/>
              </a:rPr>
              <a:t>, which is not statistically significant.</a:t>
            </a:r>
          </a:p>
          <a:p>
            <a:pPr marL="742950" lvl="1" indent="-285750">
              <a:lnSpc>
                <a:spcPct val="150000"/>
              </a:lnSpc>
            </a:pPr>
            <a:r>
              <a:rPr lang="en-US" sz="1600" b="0" i="0" dirty="0">
                <a:solidFill>
                  <a:srgbClr val="111111"/>
                </a:solidFill>
                <a:effectLst/>
                <a:latin typeface="-apple-system"/>
              </a:rPr>
              <a:t>Extraversion does not show a strong correlation with other variables.</a:t>
            </a:r>
          </a:p>
          <a:p>
            <a:pPr>
              <a:lnSpc>
                <a:spcPct val="150000"/>
              </a:lnSpc>
            </a:pPr>
            <a:r>
              <a:rPr lang="en-US" sz="1600" b="1" i="0" dirty="0">
                <a:solidFill>
                  <a:srgbClr val="111111"/>
                </a:solidFill>
                <a:effectLst/>
                <a:latin typeface="-apple-system"/>
              </a:rPr>
              <a:t>Neuroticism</a:t>
            </a:r>
            <a:r>
              <a:rPr lang="en-US" sz="1600" b="0" i="0" dirty="0">
                <a:solidFill>
                  <a:srgbClr val="111111"/>
                </a:solidFill>
                <a:effectLst/>
                <a:latin typeface="-apple-system"/>
              </a:rPr>
              <a:t>:</a:t>
            </a:r>
          </a:p>
          <a:p>
            <a:pPr marL="800100" lvl="1">
              <a:lnSpc>
                <a:spcPct val="150000"/>
              </a:lnSpc>
            </a:pPr>
            <a:r>
              <a:rPr lang="en-US" sz="1600" b="0" i="0" dirty="0">
                <a:solidFill>
                  <a:srgbClr val="111111"/>
                </a:solidFill>
                <a:effectLst/>
                <a:latin typeface="-apple-system"/>
              </a:rPr>
              <a:t>The correlation coefficient for neuroticism is approximately </a:t>
            </a:r>
            <a:r>
              <a:rPr lang="en-US" sz="1600" b="1" i="0" dirty="0">
                <a:solidFill>
                  <a:srgbClr val="111111"/>
                </a:solidFill>
                <a:effectLst/>
                <a:latin typeface="-apple-system"/>
              </a:rPr>
              <a:t>-0.055</a:t>
            </a:r>
            <a:r>
              <a:rPr lang="en-US" sz="1600" b="0" i="0" dirty="0">
                <a:solidFill>
                  <a:srgbClr val="111111"/>
                </a:solidFill>
                <a:effectLst/>
                <a:latin typeface="-apple-system"/>
              </a:rPr>
              <a:t>.</a:t>
            </a:r>
          </a:p>
          <a:p>
            <a:pPr marL="800100" lvl="1">
              <a:lnSpc>
                <a:spcPct val="150000"/>
              </a:lnSpc>
            </a:pPr>
            <a:r>
              <a:rPr lang="en-US" sz="1600" b="0" i="0" dirty="0">
                <a:solidFill>
                  <a:srgbClr val="111111"/>
                </a:solidFill>
                <a:effectLst/>
                <a:latin typeface="-apple-system"/>
              </a:rPr>
              <a:t>The p-value is </a:t>
            </a:r>
            <a:r>
              <a:rPr lang="en-US" sz="1600" b="1" i="0" dirty="0">
                <a:solidFill>
                  <a:srgbClr val="111111"/>
                </a:solidFill>
                <a:effectLst/>
                <a:latin typeface="-apple-system"/>
              </a:rPr>
              <a:t>0.000542</a:t>
            </a:r>
            <a:r>
              <a:rPr lang="en-US" sz="1600" b="0" i="0" dirty="0">
                <a:solidFill>
                  <a:srgbClr val="111111"/>
                </a:solidFill>
                <a:effectLst/>
                <a:latin typeface="-apple-system"/>
              </a:rPr>
              <a:t>, suggesting statistical significance.</a:t>
            </a:r>
          </a:p>
          <a:p>
            <a:pPr marL="800100" lvl="1">
              <a:lnSpc>
                <a:spcPct val="150000"/>
              </a:lnSpc>
            </a:pPr>
            <a:r>
              <a:rPr lang="en-US" sz="1600" b="0" i="0" dirty="0">
                <a:solidFill>
                  <a:srgbClr val="111111"/>
                </a:solidFill>
                <a:effectLst/>
                <a:latin typeface="-apple-system"/>
              </a:rPr>
              <a:t>Neuroticism has a negative correlation with other variables.</a:t>
            </a:r>
          </a:p>
          <a:p>
            <a:pPr>
              <a:lnSpc>
                <a:spcPct val="150000"/>
              </a:lnSpc>
            </a:pPr>
            <a:r>
              <a:rPr lang="en-US" sz="1600" b="1" i="0" dirty="0">
                <a:solidFill>
                  <a:srgbClr val="111111"/>
                </a:solidFill>
                <a:effectLst/>
                <a:latin typeface="-apple-system"/>
              </a:rPr>
              <a:t>Openness to Experience</a:t>
            </a:r>
            <a:r>
              <a:rPr lang="en-US" sz="1600" b="0" i="0" dirty="0">
                <a:solidFill>
                  <a:srgbClr val="111111"/>
                </a:solidFill>
                <a:effectLst/>
                <a:latin typeface="-apple-system"/>
              </a:rPr>
              <a:t>:</a:t>
            </a:r>
          </a:p>
          <a:p>
            <a:pPr marL="800100" lvl="1">
              <a:lnSpc>
                <a:spcPct val="150000"/>
              </a:lnSpc>
            </a:pPr>
            <a:r>
              <a:rPr lang="en-US" sz="1600" b="0" i="0" dirty="0">
                <a:solidFill>
                  <a:srgbClr val="111111"/>
                </a:solidFill>
                <a:effectLst/>
                <a:latin typeface="-apple-system"/>
              </a:rPr>
              <a:t>The correlation coefficient for openness to experience is approximately </a:t>
            </a:r>
            <a:r>
              <a:rPr lang="en-US" sz="1600" b="1" i="0" dirty="0">
                <a:solidFill>
                  <a:srgbClr val="111111"/>
                </a:solidFill>
                <a:effectLst/>
                <a:latin typeface="-apple-system"/>
              </a:rPr>
              <a:t>-0.011</a:t>
            </a:r>
            <a:r>
              <a:rPr lang="en-US" sz="1600" b="0" i="0" dirty="0">
                <a:solidFill>
                  <a:srgbClr val="111111"/>
                </a:solidFill>
                <a:effectLst/>
                <a:latin typeface="-apple-system"/>
              </a:rPr>
              <a:t>.</a:t>
            </a:r>
          </a:p>
          <a:p>
            <a:pPr marL="800100" lvl="1">
              <a:lnSpc>
                <a:spcPct val="150000"/>
              </a:lnSpc>
            </a:pPr>
            <a:r>
              <a:rPr lang="en-US" sz="1600" b="0" i="0" dirty="0">
                <a:solidFill>
                  <a:srgbClr val="111111"/>
                </a:solidFill>
                <a:effectLst/>
                <a:latin typeface="-apple-system"/>
              </a:rPr>
              <a:t>The p-value is </a:t>
            </a:r>
            <a:r>
              <a:rPr lang="en-US" sz="1600" b="1" i="0" dirty="0">
                <a:solidFill>
                  <a:srgbClr val="111111"/>
                </a:solidFill>
                <a:effectLst/>
                <a:latin typeface="-apple-system"/>
              </a:rPr>
              <a:t>0.474565</a:t>
            </a:r>
            <a:r>
              <a:rPr lang="en-US" sz="1600" b="0" i="0" dirty="0">
                <a:solidFill>
                  <a:srgbClr val="111111"/>
                </a:solidFill>
                <a:effectLst/>
                <a:latin typeface="-apple-system"/>
              </a:rPr>
              <a:t>, indicating no strong correlation.</a:t>
            </a:r>
          </a:p>
          <a:p>
            <a:pPr marL="800100" lvl="1">
              <a:lnSpc>
                <a:spcPct val="150000"/>
              </a:lnSpc>
            </a:pPr>
            <a:r>
              <a:rPr lang="en-US" sz="1600" b="0" i="0" dirty="0">
                <a:solidFill>
                  <a:srgbClr val="111111"/>
                </a:solidFill>
                <a:effectLst/>
                <a:latin typeface="-apple-system"/>
              </a:rPr>
              <a:t>Openness to experience does not significantly correlate with other variables.</a:t>
            </a:r>
          </a:p>
          <a:p>
            <a:pPr>
              <a:lnSpc>
                <a:spcPct val="150000"/>
              </a:lnSpc>
            </a:pPr>
            <a:endParaRPr lang="en-IN" sz="1600" dirty="0"/>
          </a:p>
        </p:txBody>
      </p:sp>
    </p:spTree>
    <p:extLst>
      <p:ext uri="{BB962C8B-B14F-4D97-AF65-F5344CB8AC3E}">
        <p14:creationId xmlns:p14="http://schemas.microsoft.com/office/powerpoint/2010/main" val="190221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42686" y="1072045"/>
            <a:ext cx="11250989" cy="4893607"/>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Post graduate </a:t>
            </a:r>
          </a:p>
          <a:p>
            <a:pPr marR="0" lvl="0" algn="l" rtl="0">
              <a:spcBef>
                <a:spcPts val="0"/>
              </a:spcBef>
              <a:spcAft>
                <a:spcPts val="0"/>
              </a:spcAft>
              <a:buClr>
                <a:schemeClr val="dk1"/>
              </a:buClr>
              <a:buSzPts val="1800"/>
            </a:pPr>
            <a:r>
              <a:rPr lang="en-IN"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Statistics and Applied Mathe</a:t>
            </a:r>
            <a:r>
              <a:rPr lang="en-IN"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matics. </a:t>
            </a:r>
          </a:p>
          <a:p>
            <a:pPr marR="0" lvl="0" algn="l" rtl="0">
              <a:spcBef>
                <a:spcPts val="0"/>
              </a:spcBef>
              <a:spcAft>
                <a:spcPts val="0"/>
              </a:spcAft>
              <a:buClr>
                <a:schemeClr val="dk1"/>
              </a:buClr>
              <a:buSzPts val="1800"/>
            </a:pPr>
            <a:endParaRPr lang="en-IN"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r>
              <a:rPr lang="en-IN"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Why Data Science ?</a:t>
            </a:r>
            <a:endPar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rtl="0">
              <a:spcBef>
                <a:spcPts val="0"/>
              </a:spcBef>
              <a:spcAft>
                <a:spcPts val="0"/>
              </a:spcAft>
              <a:buClr>
                <a:schemeClr val="dk1"/>
              </a:buClr>
              <a:buSzPts val="1800"/>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science enables innovation by leveraging data to uncover new insights, identify trends, and drive business growth. By harnessing the power of data, individuals can make meaningful contributions to their organizations and society as a whole.</a:t>
            </a:r>
          </a:p>
          <a:p>
            <a:pPr marR="0" lvl="0" algn="l" rtl="0">
              <a:spcBef>
                <a:spcPts val="0"/>
              </a:spcBef>
              <a:spcAft>
                <a:spcPts val="0"/>
              </a:spcAft>
              <a:buClr>
                <a:schemeClr val="dk1"/>
              </a:buClr>
              <a:buSzPts val="1800"/>
            </a:pP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R="0" lvl="0" algn="l" rtl="0">
              <a:spcBef>
                <a:spcPts val="0"/>
              </a:spcBef>
              <a:spcAft>
                <a:spcPts val="0"/>
              </a:spcAft>
              <a:buClr>
                <a:schemeClr val="dk1"/>
              </a:buClr>
              <a:buSzPts val="1800"/>
            </a:pPr>
            <a:endPar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rtl="0">
              <a:spcBef>
                <a:spcPts val="0"/>
              </a:spcBef>
              <a:spcAft>
                <a:spcPts val="0"/>
              </a:spcAft>
              <a:buClr>
                <a:schemeClr val="dk1"/>
              </a:buClr>
              <a:buSzPts val="1800"/>
            </a:pPr>
            <a:endPar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400" b="0" i="0" dirty="0">
                <a:effectLst/>
                <a:latin typeface="-apple-system"/>
                <a:hlinkClick r:id="rId3"/>
              </a:rPr>
              <a:t>www.linkedin.com/in/alen-peter-041b1a215</a:t>
            </a:r>
            <a:endParaRPr lang="en-IN" sz="2400" b="0" i="0" dirty="0">
              <a:effectLst/>
              <a:latin typeface="-apple-system"/>
            </a:endParaRPr>
          </a:p>
          <a:p>
            <a:pPr marL="285750" marR="0" lvl="0" indent="-285750" algn="l" rtl="0">
              <a:spcBef>
                <a:spcPts val="0"/>
              </a:spcBef>
              <a:spcAft>
                <a:spcPts val="0"/>
              </a:spcAft>
              <a:buClr>
                <a:schemeClr val="dk1"/>
              </a:buClr>
              <a:buSzPts val="1800"/>
              <a:buFont typeface="Arial"/>
              <a:buChar char="•"/>
            </a:pP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https://github.com/alenpeter02/alenpeter02.git</a:t>
            </a:r>
            <a:endParaRPr lang="en-IN" sz="2400" dirty="0">
              <a:solidFill>
                <a:schemeClr val="tx1"/>
              </a:solidFill>
              <a:latin typeface="-apple-system"/>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endPar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57EB-92C5-66EA-0273-6FE96C41B3C8}"/>
              </a:ext>
            </a:extLst>
          </p:cNvPr>
          <p:cNvSpPr>
            <a:spLocks noGrp="1"/>
          </p:cNvSpPr>
          <p:nvPr>
            <p:ph type="title"/>
          </p:nvPr>
        </p:nvSpPr>
        <p:spPr>
          <a:xfrm>
            <a:off x="183293" y="246823"/>
            <a:ext cx="8270240" cy="569595"/>
          </a:xfrm>
        </p:spPr>
        <p:txBody>
          <a:bodyPr>
            <a:normAutofit/>
          </a:bodyPr>
          <a:lstStyle/>
          <a:p>
            <a:r>
              <a:rPr lang="en-US" sz="24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Pearson Correlation Coefficient of Aptitude Scores with Salary</a:t>
            </a:r>
            <a:endParaRPr lang="en-IN" sz="2400" dirty="0">
              <a:solidFill>
                <a:schemeClr val="accent1"/>
              </a:solidFill>
            </a:endParaRPr>
          </a:p>
        </p:txBody>
      </p:sp>
      <p:sp>
        <p:nvSpPr>
          <p:cNvPr id="3" name="Text Placeholder 2">
            <a:extLst>
              <a:ext uri="{FF2B5EF4-FFF2-40B4-BE49-F238E27FC236}">
                <a16:creationId xmlns:a16="http://schemas.microsoft.com/office/drawing/2014/main" id="{09C39C5D-4F97-400B-F797-CF51BFA8912C}"/>
              </a:ext>
            </a:extLst>
          </p:cNvPr>
          <p:cNvSpPr>
            <a:spLocks noGrp="1"/>
          </p:cNvSpPr>
          <p:nvPr>
            <p:ph type="body" idx="1"/>
          </p:nvPr>
        </p:nvSpPr>
        <p:spPr>
          <a:xfrm>
            <a:off x="183294" y="1078959"/>
            <a:ext cx="6558706" cy="5247420"/>
          </a:xfrm>
        </p:spPr>
        <p:txBody>
          <a:bodyPr>
            <a:noAutofit/>
          </a:bodyPr>
          <a:lstStyle/>
          <a:p>
            <a:pPr>
              <a:lnSpc>
                <a:spcPct val="150000"/>
              </a:lnSpc>
            </a:pPr>
            <a:r>
              <a:rPr lang="en-US" sz="1600" b="1" i="0" dirty="0">
                <a:solidFill>
                  <a:srgbClr val="111111"/>
                </a:solidFill>
                <a:effectLst/>
                <a:latin typeface="-apple-system"/>
              </a:rPr>
              <a:t>English</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Pearson correlation coefficient between English scores and other variables is approximately </a:t>
            </a:r>
            <a:r>
              <a:rPr lang="en-US" sz="1600" b="1" i="0" dirty="0">
                <a:solidFill>
                  <a:srgbClr val="111111"/>
                </a:solidFill>
                <a:effectLst/>
                <a:latin typeface="-apple-system"/>
              </a:rPr>
              <a:t>0.18</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associated p-value is </a:t>
            </a:r>
            <a:r>
              <a:rPr lang="en-US" sz="1600" b="1" i="0" dirty="0">
                <a:solidFill>
                  <a:srgbClr val="111111"/>
                </a:solidFill>
                <a:effectLst/>
                <a:latin typeface="-apple-system"/>
              </a:rPr>
              <a:t>6.90e-30</a:t>
            </a:r>
            <a:r>
              <a:rPr lang="en-US" sz="1600" b="0" i="0" dirty="0">
                <a:solidFill>
                  <a:srgbClr val="111111"/>
                </a:solidFill>
                <a:effectLst/>
                <a:latin typeface="-apple-system"/>
              </a:rPr>
              <a:t>, which is extremely small.</a:t>
            </a:r>
          </a:p>
          <a:p>
            <a:pPr marL="742950" lvl="1" indent="-285750">
              <a:lnSpc>
                <a:spcPct val="150000"/>
              </a:lnSpc>
            </a:pPr>
            <a:r>
              <a:rPr lang="en-US" sz="1600" b="0" i="0" dirty="0">
                <a:solidFill>
                  <a:srgbClr val="111111"/>
                </a:solidFill>
                <a:effectLst/>
                <a:latin typeface="-apple-system"/>
              </a:rPr>
              <a:t>This suggests a </a:t>
            </a:r>
            <a:r>
              <a:rPr lang="en-US" sz="1600" b="1" i="0" dirty="0">
                <a:solidFill>
                  <a:srgbClr val="111111"/>
                </a:solidFill>
                <a:effectLst/>
                <a:latin typeface="-apple-system"/>
              </a:rPr>
              <a:t>statistically significant positive correlation</a:t>
            </a:r>
            <a:r>
              <a:rPr lang="en-US" sz="1600" b="0" i="0" dirty="0">
                <a:solidFill>
                  <a:srgbClr val="111111"/>
                </a:solidFill>
                <a:effectLst/>
                <a:latin typeface="-apple-system"/>
              </a:rPr>
              <a:t> between English scores and the other variables.</a:t>
            </a:r>
          </a:p>
          <a:p>
            <a:pPr>
              <a:lnSpc>
                <a:spcPct val="150000"/>
              </a:lnSpc>
            </a:pPr>
            <a:r>
              <a:rPr lang="en-US" sz="1600" b="1" i="0" dirty="0">
                <a:solidFill>
                  <a:srgbClr val="111111"/>
                </a:solidFill>
                <a:effectLst/>
                <a:latin typeface="-apple-system"/>
              </a:rPr>
              <a:t>Logical</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Pearson correlation coefficient between Logical scores and other variables is approximately </a:t>
            </a:r>
            <a:r>
              <a:rPr lang="en-US" sz="1600" b="1" i="0" dirty="0">
                <a:solidFill>
                  <a:srgbClr val="111111"/>
                </a:solidFill>
                <a:effectLst/>
                <a:latin typeface="-apple-system"/>
              </a:rPr>
              <a:t>0.18</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The associated p-value is also </a:t>
            </a:r>
            <a:r>
              <a:rPr lang="en-US" sz="1600" b="1" i="0" dirty="0">
                <a:solidFill>
                  <a:srgbClr val="111111"/>
                </a:solidFill>
                <a:effectLst/>
                <a:latin typeface="-apple-system"/>
              </a:rPr>
              <a:t>very small (3.15e-30)</a:t>
            </a:r>
            <a:r>
              <a:rPr lang="en-US" sz="1600" b="0" i="0" dirty="0">
                <a:solidFill>
                  <a:srgbClr val="111111"/>
                </a:solidFill>
                <a:effectLst/>
                <a:latin typeface="-apple-system"/>
              </a:rPr>
              <a:t>.</a:t>
            </a:r>
          </a:p>
          <a:p>
            <a:pPr marL="742950" lvl="1" indent="-285750">
              <a:lnSpc>
                <a:spcPct val="150000"/>
              </a:lnSpc>
            </a:pPr>
            <a:r>
              <a:rPr lang="en-US" sz="1600" b="0" i="0" dirty="0">
                <a:solidFill>
                  <a:srgbClr val="111111"/>
                </a:solidFill>
                <a:effectLst/>
                <a:latin typeface="-apple-system"/>
              </a:rPr>
              <a:t>Similar to English, there is a </a:t>
            </a:r>
            <a:r>
              <a:rPr lang="en-US" sz="1600" b="1" i="0" dirty="0">
                <a:solidFill>
                  <a:srgbClr val="111111"/>
                </a:solidFill>
                <a:effectLst/>
                <a:latin typeface="-apple-system"/>
              </a:rPr>
              <a:t>significant positive correlation</a:t>
            </a:r>
            <a:r>
              <a:rPr lang="en-US" sz="1600" b="0" i="0" dirty="0">
                <a:solidFill>
                  <a:srgbClr val="111111"/>
                </a:solidFill>
                <a:effectLst/>
                <a:latin typeface="-apple-system"/>
              </a:rPr>
              <a:t> between Logical scores and the other variables.</a:t>
            </a:r>
          </a:p>
        </p:txBody>
      </p:sp>
      <p:pic>
        <p:nvPicPr>
          <p:cNvPr id="5" name="Picture 4">
            <a:extLst>
              <a:ext uri="{FF2B5EF4-FFF2-40B4-BE49-F238E27FC236}">
                <a16:creationId xmlns:a16="http://schemas.microsoft.com/office/drawing/2014/main" id="{0CC7C55A-8BD5-2E50-3326-B5EC3F7CA016}"/>
              </a:ext>
            </a:extLst>
          </p:cNvPr>
          <p:cNvPicPr>
            <a:picLocks noChangeAspect="1"/>
          </p:cNvPicPr>
          <p:nvPr/>
        </p:nvPicPr>
        <p:blipFill>
          <a:blip r:embed="rId2"/>
          <a:stretch>
            <a:fillRect/>
          </a:stretch>
        </p:blipFill>
        <p:spPr>
          <a:xfrm>
            <a:off x="6741999" y="2959510"/>
            <a:ext cx="5237212" cy="3222900"/>
          </a:xfrm>
          <a:prstGeom prst="rect">
            <a:avLst/>
          </a:prstGeom>
        </p:spPr>
      </p:pic>
      <p:pic>
        <p:nvPicPr>
          <p:cNvPr id="7" name="Picture 6">
            <a:extLst>
              <a:ext uri="{FF2B5EF4-FFF2-40B4-BE49-F238E27FC236}">
                <a16:creationId xmlns:a16="http://schemas.microsoft.com/office/drawing/2014/main" id="{3BD4FC86-FB26-95E0-6AE6-4D4EBF9AAFD8}"/>
              </a:ext>
            </a:extLst>
          </p:cNvPr>
          <p:cNvPicPr>
            <a:picLocks noChangeAspect="1"/>
          </p:cNvPicPr>
          <p:nvPr/>
        </p:nvPicPr>
        <p:blipFill>
          <a:blip r:embed="rId3"/>
          <a:stretch>
            <a:fillRect/>
          </a:stretch>
        </p:blipFill>
        <p:spPr>
          <a:xfrm>
            <a:off x="7580671" y="1078959"/>
            <a:ext cx="3772984" cy="1752730"/>
          </a:xfrm>
          <a:prstGeom prst="rect">
            <a:avLst/>
          </a:prstGeom>
        </p:spPr>
      </p:pic>
    </p:spTree>
    <p:extLst>
      <p:ext uri="{BB962C8B-B14F-4D97-AF65-F5344CB8AC3E}">
        <p14:creationId xmlns:p14="http://schemas.microsoft.com/office/powerpoint/2010/main" val="327207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676B28-71AE-8B8E-7F71-F105A8586E8E}"/>
              </a:ext>
            </a:extLst>
          </p:cNvPr>
          <p:cNvSpPr>
            <a:spLocks noGrp="1"/>
          </p:cNvSpPr>
          <p:nvPr>
            <p:ph type="body" idx="1"/>
          </p:nvPr>
        </p:nvSpPr>
        <p:spPr>
          <a:xfrm>
            <a:off x="373625" y="275303"/>
            <a:ext cx="11474245" cy="5968181"/>
          </a:xfrm>
        </p:spPr>
        <p:txBody>
          <a:bodyPr>
            <a:normAutofit/>
          </a:bodyPr>
          <a:lstStyle/>
          <a:p>
            <a:pPr>
              <a:lnSpc>
                <a:spcPct val="150000"/>
              </a:lnSpc>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Quant</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Pearson correlation coefficient between Quant scores and other variables is approximately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0.23</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p-value is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2.04e-49</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indicating a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strong positive correlation</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between Quant scores and the other variables.</a:t>
            </a:r>
          </a:p>
          <a:p>
            <a:pPr>
              <a:lnSpc>
                <a:spcPct val="150000"/>
              </a:lnSpc>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Domain</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Pearson correlation coefficient between Domain scores and other variables is approximately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0.15</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 associated p-value is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1.31e-22</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which is also very small.</a:t>
            </a:r>
          </a:p>
          <a:p>
            <a:pPr marL="742950" lvl="1" indent="-285750">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There exists a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significant positive correlation</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between Domain scores and the other variables.</a:t>
            </a:r>
            <a:endParaRPr lang="en-IN"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1600" dirty="0">
              <a:solidFill>
                <a:srgbClr val="111111"/>
              </a:solidFill>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Conclusion:</a:t>
            </a:r>
          </a:p>
          <a:p>
            <a:pPr>
              <a:lnSpc>
                <a:spcPct val="150000"/>
              </a:lnSpc>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Engineering Fields Correlation</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Computer Programming</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Computer Science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Electrical Engineering</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exhibit significant correlations with other fields.</a:t>
            </a:r>
          </a:p>
          <a:p>
            <a:pPr marL="742950" lvl="1" indent="-285750">
              <a:lnSpc>
                <a:spcPct val="150000"/>
              </a:lnSpc>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Electronics and Semiconductors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Mechanical Engineering</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Telecom Engineering</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Civil Engineering</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show weaker associations.</a:t>
            </a:r>
          </a:p>
          <a:p>
            <a:pPr marL="457200" lvl="1" indent="0">
              <a:lnSpc>
                <a:spcPct val="150000"/>
              </a:lnSpc>
              <a:buNone/>
            </a:pP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576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F1F654-9010-A20B-7EFD-F21BEB87A7E3}"/>
              </a:ext>
            </a:extLst>
          </p:cNvPr>
          <p:cNvSpPr txBox="1"/>
          <p:nvPr/>
        </p:nvSpPr>
        <p:spPr>
          <a:xfrm>
            <a:off x="502920" y="389748"/>
            <a:ext cx="10982960" cy="568642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Personality Traits Correlation</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lnSpc>
                <a:spcPct val="150000"/>
              </a:lnSpc>
              <a:buFont typeface="Arial" panose="020B0604020202020204" pitchFamily="34" charset="0"/>
              <a:buChar char="•"/>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Conscientiousness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Neuroticism</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exhibit negative correlations.</a:t>
            </a:r>
          </a:p>
          <a:p>
            <a:pPr marL="742950" lvl="1" indent="-285750" algn="l">
              <a:lnSpc>
                <a:spcPct val="150000"/>
              </a:lnSpc>
              <a:buFont typeface="Arial" panose="020B0604020202020204" pitchFamily="34" charset="0"/>
              <a:buChar char="•"/>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Agreeableness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shows a positive correlation.</a:t>
            </a:r>
          </a:p>
          <a:p>
            <a:pPr marL="742950" lvl="1" indent="-285750" algn="l">
              <a:lnSpc>
                <a:spcPct val="150000"/>
              </a:lnSpc>
              <a:buFont typeface="Arial" panose="020B0604020202020204" pitchFamily="34" charset="0"/>
              <a:buChar char="•"/>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Extraversion</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Openness to Experience</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have weaker correlations.</a:t>
            </a:r>
          </a:p>
          <a:p>
            <a:pPr marL="742950" lvl="1" indent="-285750" algn="l">
              <a:lnSpc>
                <a:spcPct val="150000"/>
              </a:lnSpc>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Keep in mind that correlation does not imply causation.</a:t>
            </a:r>
          </a:p>
          <a:p>
            <a:pPr marL="457200" lvl="1" algn="l">
              <a:lnSpc>
                <a:spcPct val="150000"/>
              </a:lnSpc>
            </a:pP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English, Logical, Quant, and Domain Correlations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lnSpc>
                <a:spcPct val="150000"/>
              </a:lnSpc>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All these variables exhibit positive correlations with each other.</a:t>
            </a:r>
          </a:p>
          <a:p>
            <a:pPr marL="742950" lvl="1" indent="-285750" algn="l">
              <a:lnSpc>
                <a:spcPct val="150000"/>
              </a:lnSpc>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These findings provide insights into the relationships between different aspects of the data.</a:t>
            </a:r>
          </a:p>
          <a:p>
            <a:pPr marL="742950" lvl="1" indent="-285750" algn="l">
              <a:lnSpc>
                <a:spcPct val="150000"/>
              </a:lnSpc>
              <a:buFont typeface="Arial" panose="020B0604020202020204" pitchFamily="34" charset="0"/>
              <a:buChar char="•"/>
            </a:pPr>
            <a:endPar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lnSpc>
                <a:spcPct val="150000"/>
              </a:lnSpc>
            </a:pPr>
            <a:r>
              <a:rPr lang="en-US" sz="20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Conclusion: </a:t>
            </a:r>
          </a:p>
          <a:p>
            <a:pPr marL="457200" lvl="1" algn="l">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In summary we can say that there are some factors influence the salary distribution and some do not. Therefore, it may not </a:t>
            </a:r>
            <a:r>
              <a:rPr lang="en-US" sz="16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be appropriate to conclude that recruiting candidates solely based on their test scores would lead to better salaries</a:t>
            </a: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p>
          <a:p>
            <a:pPr marL="457200" lvl="1" algn="l">
              <a:lnSpc>
                <a:spcPct val="150000"/>
              </a:lnSpc>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While higher test scores may indicate proficiency in certain skills, other factors such as experience, qualifications, and job performance are also important determinants of salary. </a:t>
            </a:r>
          </a:p>
        </p:txBody>
      </p:sp>
    </p:spTree>
    <p:extLst>
      <p:ext uri="{BB962C8B-B14F-4D97-AF65-F5344CB8AC3E}">
        <p14:creationId xmlns:p14="http://schemas.microsoft.com/office/powerpoint/2010/main" val="3379992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7F101E5-A353-6CDB-58D7-CD7CC7D40950}"/>
              </a:ext>
            </a:extLst>
          </p:cNvPr>
          <p:cNvGraphicFramePr/>
          <p:nvPr>
            <p:extLst>
              <p:ext uri="{D42A27DB-BD31-4B8C-83A1-F6EECF244321}">
                <p14:modId xmlns:p14="http://schemas.microsoft.com/office/powerpoint/2010/main" val="3591648791"/>
              </p:ext>
            </p:extLst>
          </p:nvPr>
        </p:nvGraphicFramePr>
        <p:xfrm>
          <a:off x="345440" y="465651"/>
          <a:ext cx="11247120" cy="5926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D1BB8E1-68B4-C768-0347-7D1157486B09}"/>
              </a:ext>
            </a:extLst>
          </p:cNvPr>
          <p:cNvSpPr txBox="1"/>
          <p:nvPr/>
        </p:nvSpPr>
        <p:spPr>
          <a:xfrm>
            <a:off x="1249680" y="2705725"/>
            <a:ext cx="7894320" cy="286232"/>
          </a:xfrm>
          <a:prstGeom prst="rect">
            <a:avLst/>
          </a:prstGeom>
          <a:noFill/>
        </p:spPr>
        <p:txBody>
          <a:bodyPr wrap="square">
            <a:spAutoFit/>
          </a:bodyPr>
          <a:lstStyle/>
          <a:p>
            <a:pPr lvl="0" algn="l" rtl="0">
              <a:lnSpc>
                <a:spcPct val="90000"/>
              </a:lnSpc>
              <a:spcBef>
                <a:spcPts val="1000"/>
              </a:spcBef>
              <a:spcAft>
                <a:spcPts val="0"/>
              </a:spcAft>
              <a:buClr>
                <a:schemeClr val="dk1"/>
              </a:buClr>
              <a:buSzPct val="100000"/>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435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4CDA140-BBE6-6BBA-9BB7-CD7CB0B16ACF}"/>
              </a:ext>
            </a:extLst>
          </p:cNvPr>
          <p:cNvGraphicFramePr/>
          <p:nvPr>
            <p:extLst>
              <p:ext uri="{D42A27DB-BD31-4B8C-83A1-F6EECF244321}">
                <p14:modId xmlns:p14="http://schemas.microsoft.com/office/powerpoint/2010/main" val="1431089139"/>
              </p:ext>
            </p:extLst>
          </p:nvPr>
        </p:nvGraphicFramePr>
        <p:xfrm>
          <a:off x="894080" y="1359693"/>
          <a:ext cx="3083560" cy="762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04D3F3A8-6D5C-58E1-68BD-6B0CF1F3B450}"/>
              </a:ext>
            </a:extLst>
          </p:cNvPr>
          <p:cNvGraphicFramePr/>
          <p:nvPr>
            <p:extLst>
              <p:ext uri="{D42A27DB-BD31-4B8C-83A1-F6EECF244321}">
                <p14:modId xmlns:p14="http://schemas.microsoft.com/office/powerpoint/2010/main" val="3301132000"/>
              </p:ext>
            </p:extLst>
          </p:nvPr>
        </p:nvGraphicFramePr>
        <p:xfrm>
          <a:off x="894080" y="2122328"/>
          <a:ext cx="9011920" cy="26133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1535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84B772-C288-E6DA-2C58-C1EA6B1C8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62"/>
          <a:stretch/>
        </p:blipFill>
        <p:spPr bwMode="auto">
          <a:xfrm>
            <a:off x="2362200" y="708660"/>
            <a:ext cx="7467600" cy="485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605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242C9BCB-997D-D414-0B51-E2BF8998E92A}"/>
              </a:ext>
            </a:extLst>
          </p:cNvPr>
          <p:cNvGraphicFramePr/>
          <p:nvPr>
            <p:extLst>
              <p:ext uri="{D42A27DB-BD31-4B8C-83A1-F6EECF244321}">
                <p14:modId xmlns:p14="http://schemas.microsoft.com/office/powerpoint/2010/main" val="1241149104"/>
              </p:ext>
            </p:extLst>
          </p:nvPr>
        </p:nvGraphicFramePr>
        <p:xfrm>
          <a:off x="904240" y="375920"/>
          <a:ext cx="10129520" cy="574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0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DB25EB4-403D-0788-0A0F-59078EA28B31}"/>
              </a:ext>
            </a:extLst>
          </p:cNvPr>
          <p:cNvGraphicFramePr/>
          <p:nvPr>
            <p:extLst>
              <p:ext uri="{D42A27DB-BD31-4B8C-83A1-F6EECF244321}">
                <p14:modId xmlns:p14="http://schemas.microsoft.com/office/powerpoint/2010/main" val="102682382"/>
              </p:ext>
            </p:extLst>
          </p:nvPr>
        </p:nvGraphicFramePr>
        <p:xfrm>
          <a:off x="121920" y="454154"/>
          <a:ext cx="12252960" cy="5956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01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697C30-BB1C-E162-F42A-C46F75CB0B3F}"/>
              </a:ext>
            </a:extLst>
          </p:cNvPr>
          <p:cNvSpPr txBox="1"/>
          <p:nvPr/>
        </p:nvSpPr>
        <p:spPr>
          <a:xfrm>
            <a:off x="378460" y="665679"/>
            <a:ext cx="11214100" cy="5526641"/>
          </a:xfrm>
          <a:prstGeom prst="rect">
            <a:avLst/>
          </a:prstGeom>
          <a:noFill/>
        </p:spPr>
        <p:txBody>
          <a:bodyPr wrap="square">
            <a:spAutoFit/>
          </a:bodyPr>
          <a:lstStyle/>
          <a:p>
            <a:pPr algn="just">
              <a:lnSpc>
                <a:spcPct val="90000"/>
              </a:lnSpc>
              <a:spcBef>
                <a:spcPts val="1000"/>
              </a:spcBef>
              <a:buClr>
                <a:schemeClr val="dk1"/>
              </a:buClr>
              <a:buSzPct val="100000"/>
            </a:pPr>
            <a:r>
              <a:rPr lang="en-IN" sz="1600" b="1" i="1" dirty="0">
                <a:latin typeface="Calibri" panose="020F0502020204030204" pitchFamily="34" charset="0"/>
                <a:ea typeface="Calibri" panose="020F0502020204030204" pitchFamily="34" charset="0"/>
                <a:cs typeface="Calibri" panose="020F0502020204030204" pitchFamily="34" charset="0"/>
              </a:rPr>
              <a:t>a</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sz="1600" b="1" i="1" dirty="0">
                <a:latin typeface="Calibri" panose="020F0502020204030204" pitchFamily="34" charset="0"/>
                <a:ea typeface="Calibri" panose="020F0502020204030204" pitchFamily="34" charset="0"/>
                <a:cs typeface="Calibri" panose="020F0502020204030204" pitchFamily="34" charset="0"/>
              </a:rPr>
              <a:t>Data Cleaning Steps &amp; Data Manipulation Steps: </a:t>
            </a:r>
          </a:p>
          <a:p>
            <a:pPr marL="514350" indent="-514350" algn="just">
              <a:lnSpc>
                <a:spcPct val="90000"/>
              </a:lnSpc>
              <a:spcBef>
                <a:spcPts val="1000"/>
              </a:spcBef>
              <a:buClr>
                <a:schemeClr val="dk1"/>
              </a:buClr>
              <a:buSzPct val="100000"/>
              <a:buFont typeface="Calibri"/>
              <a:buAutoNum type="alphaLcPeriod"/>
            </a:pPr>
            <a:endParaRPr lang="en-IN" sz="1600" b="1" i="1" dirty="0">
              <a:latin typeface="Calibri" panose="020F0502020204030204" pitchFamily="34" charset="0"/>
              <a:ea typeface="Calibri" panose="020F0502020204030204" pitchFamily="34" charset="0"/>
              <a:cs typeface="Calibri" panose="020F0502020204030204" pitchFamily="34" charset="0"/>
            </a:endParaRPr>
          </a:p>
          <a:p>
            <a:pPr marL="514350" indent="-514350" algn="just">
              <a:lnSpc>
                <a:spcPct val="90000"/>
              </a:lnSpc>
              <a:spcBef>
                <a:spcPts val="1000"/>
              </a:spcBef>
              <a:buClr>
                <a:schemeClr val="dk1"/>
              </a:buClr>
              <a:buSzPct val="100000"/>
              <a:buFont typeface="Calibri"/>
              <a:buAutoNum type="alphaLcPeriod"/>
            </a:pPr>
            <a:endParaRPr lang="en-IN" sz="1600" b="1" i="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spcBef>
                <a:spcPts val="1000"/>
              </a:spcBef>
              <a:buClr>
                <a:schemeClr val="dk1"/>
              </a:buClr>
              <a:buSzPct val="100000"/>
            </a:pPr>
            <a:endParaRPr lang="en-IN" sz="1600" b="1" i="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spcBef>
                <a:spcPts val="1000"/>
              </a:spcBef>
              <a:buClr>
                <a:schemeClr val="dk1"/>
              </a:buClr>
              <a:buSzPct val="100000"/>
            </a:pPr>
            <a:endParaRPr lang="en-IN" sz="1600" b="1" i="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spcBef>
                <a:spcPts val="1000"/>
              </a:spcBef>
              <a:buClr>
                <a:schemeClr val="dk1"/>
              </a:buClr>
              <a:buSzPct val="100000"/>
            </a:pPr>
            <a:r>
              <a:rPr lang="en-IN" sz="1600" b="1" i="1" dirty="0">
                <a:latin typeface="Calibri" panose="020F0502020204030204" pitchFamily="34" charset="0"/>
                <a:ea typeface="Calibri" panose="020F0502020204030204" pitchFamily="34" charset="0"/>
                <a:cs typeface="Calibri" panose="020F0502020204030204" pitchFamily="34" charset="0"/>
              </a:rPr>
              <a:t>b.       Univariate Analysis  Steps:</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Plotted Box-Plots, KDE plots for frequency and probability distribution. </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Analysed summary statistics for numerical data. Founded outliers in numerical column using boxplot</a:t>
            </a:r>
          </a:p>
          <a:p>
            <a:pPr lvl="0" algn="just" rtl="0">
              <a:lnSpc>
                <a:spcPct val="90000"/>
              </a:lnSpc>
              <a:spcBef>
                <a:spcPts val="1000"/>
              </a:spcBef>
              <a:spcAft>
                <a:spcPts val="0"/>
              </a:spcAft>
              <a:buClr>
                <a:schemeClr val="dk1"/>
              </a:buClr>
              <a:buSzPct val="100000"/>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90000"/>
              </a:lnSpc>
              <a:spcBef>
                <a:spcPts val="1000"/>
              </a:spcBef>
              <a:buClr>
                <a:schemeClr val="dk1"/>
              </a:buClr>
              <a:buSzPct val="100000"/>
              <a:buAutoNum type="alphaLcPeriod" startAt="3"/>
            </a:pPr>
            <a:r>
              <a:rPr lang="en-IN" sz="1600" b="1" i="1" dirty="0">
                <a:latin typeface="Calibri" panose="020F0502020204030204" pitchFamily="34" charset="0"/>
                <a:ea typeface="Calibri" panose="020F0502020204030204" pitchFamily="34" charset="0"/>
                <a:cs typeface="Calibri" panose="020F0502020204030204" pitchFamily="34" charset="0"/>
              </a:rPr>
              <a:t>Bivariate Analysis Steps: </a:t>
            </a:r>
          </a:p>
          <a:p>
            <a:pPr marL="285750" indent="-285750" algn="just">
              <a:lnSpc>
                <a:spcPct val="90000"/>
              </a:lnSpc>
              <a:spcBef>
                <a:spcPts val="1000"/>
              </a:spcBef>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Performed initial exploratory data analysis to understand the distribution of each variable individually. This includes summary statistics, histograms, box plots.</a:t>
            </a:r>
          </a:p>
          <a:p>
            <a:pPr marL="285750" indent="-285750" algn="just">
              <a:lnSpc>
                <a:spcPct val="90000"/>
              </a:lnSpc>
              <a:spcBef>
                <a:spcPts val="1000"/>
              </a:spcBef>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Created a scatter plot to visualize the relationship between the two variables. This allows you to visually assess the direction, form, and strength of the relationship.</a:t>
            </a:r>
          </a:p>
          <a:p>
            <a:pPr marL="285750" indent="-285750" algn="just">
              <a:lnSpc>
                <a:spcPct val="90000"/>
              </a:lnSpc>
              <a:spcBef>
                <a:spcPts val="1000"/>
              </a:spcBef>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Calculated the correlation coefficient between the two variables to quantify the strength and direction of the linear relationship. </a:t>
            </a:r>
          </a:p>
          <a:p>
            <a:pPr marL="285750" indent="-285750" algn="just">
              <a:lnSpc>
                <a:spcPct val="90000"/>
              </a:lnSpc>
              <a:spcBef>
                <a:spcPts val="1000"/>
              </a:spcBef>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Conducted hypothesis tests to determine whether the relationship between the two variables is statistically significant. This may involve t-tests, chi-squared tests.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0" name="Table 19">
            <a:extLst>
              <a:ext uri="{FF2B5EF4-FFF2-40B4-BE49-F238E27FC236}">
                <a16:creationId xmlns:a16="http://schemas.microsoft.com/office/drawing/2014/main" id="{66617F82-30C6-1403-050F-EB79FBF5FD6F}"/>
              </a:ext>
            </a:extLst>
          </p:cNvPr>
          <p:cNvGraphicFramePr>
            <a:graphicFrameLocks noGrp="1"/>
          </p:cNvGraphicFramePr>
          <p:nvPr>
            <p:extLst>
              <p:ext uri="{D42A27DB-BD31-4B8C-83A1-F6EECF244321}">
                <p14:modId xmlns:p14="http://schemas.microsoft.com/office/powerpoint/2010/main" val="1182875503"/>
              </p:ext>
            </p:extLst>
          </p:nvPr>
        </p:nvGraphicFramePr>
        <p:xfrm>
          <a:off x="378460" y="1193800"/>
          <a:ext cx="10251976" cy="1899920"/>
        </p:xfrm>
        <a:graphic>
          <a:graphicData uri="http://schemas.openxmlformats.org/drawingml/2006/table">
            <a:tbl>
              <a:tblPr>
                <a:tableStyleId>{2D5ABB26-0587-4C30-8999-92F81FD0307C}</a:tableStyleId>
              </a:tblPr>
              <a:tblGrid>
                <a:gridCol w="5125988">
                  <a:extLst>
                    <a:ext uri="{9D8B030D-6E8A-4147-A177-3AD203B41FA5}">
                      <a16:colId xmlns:a16="http://schemas.microsoft.com/office/drawing/2014/main" val="4022722553"/>
                    </a:ext>
                  </a:extLst>
                </a:gridCol>
                <a:gridCol w="5125988">
                  <a:extLst>
                    <a:ext uri="{9D8B030D-6E8A-4147-A177-3AD203B41FA5}">
                      <a16:colId xmlns:a16="http://schemas.microsoft.com/office/drawing/2014/main" val="3769493591"/>
                    </a:ext>
                  </a:extLst>
                </a:gridCol>
              </a:tblGrid>
              <a:tr h="1069214">
                <a:tc>
                  <a:txBody>
                    <a:bodyPr/>
                    <a:lstStyle/>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Replaced placeholder values (-1) with Nan.</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Formatted date columns (DOB, DOJ,     DOL).</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Converted formatted dates to datetime objects</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514350" lvl="0" indent="-514350" algn="just" rtl="0">
                        <a:spcBef>
                          <a:spcPts val="1000"/>
                        </a:spcBef>
                        <a:spcAft>
                          <a:spcPts val="0"/>
                        </a:spcAft>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Calculated Age and Experience from date columns.</a:t>
                      </a:r>
                    </a:p>
                    <a:p>
                      <a:pPr marL="514350" lvl="0" indent="-514350" algn="just" rtl="0">
                        <a:spcBef>
                          <a:spcPts val="1000"/>
                        </a:spcBef>
                        <a:spcAft>
                          <a:spcPts val="0"/>
                        </a:spcAft>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Replaced 'present' in DOL with the current date.</a:t>
                      </a:r>
                    </a:p>
                    <a:p>
                      <a:pPr marL="514350" lvl="0" indent="-514350" algn="just" rtl="0">
                        <a:spcBef>
                          <a:spcPts val="1000"/>
                        </a:spcBef>
                        <a:spcAft>
                          <a:spcPts val="0"/>
                        </a:spcAft>
                        <a:buClr>
                          <a:schemeClr val="dk1"/>
                        </a:buClr>
                        <a:buSzPct val="1000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Converted formatted date strings to datetime objects</a:t>
                      </a:r>
                      <a:r>
                        <a:rPr lang="en-IN" sz="1600" dirty="0">
                          <a:latin typeface="Calibri" panose="020F0502020204030204" pitchFamily="34" charset="0"/>
                          <a:ea typeface="Calibri" panose="020F0502020204030204" pitchFamily="34" charset="0"/>
                          <a:cs typeface="Calibri" panose="020F0502020204030204" pitchFamily="34" charset="0"/>
                        </a:rPr>
                        <a:t>.</a:t>
                      </a: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57698697"/>
                  </a:ext>
                </a:extLst>
              </a:tr>
              <a:tr h="229117">
                <a:tc>
                  <a:txBody>
                    <a:bodyPr/>
                    <a:lstStyle/>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10168995"/>
                  </a:ext>
                </a:extLst>
              </a:tr>
            </a:tbl>
          </a:graphicData>
        </a:graphic>
      </p:graphicFrame>
      <p:sp>
        <p:nvSpPr>
          <p:cNvPr id="6" name="TextBox 5">
            <a:extLst>
              <a:ext uri="{FF2B5EF4-FFF2-40B4-BE49-F238E27FC236}">
                <a16:creationId xmlns:a16="http://schemas.microsoft.com/office/drawing/2014/main" id="{72094102-7EFA-4382-6B69-3781D3299422}"/>
              </a:ext>
            </a:extLst>
          </p:cNvPr>
          <p:cNvSpPr txBox="1"/>
          <p:nvPr/>
        </p:nvSpPr>
        <p:spPr>
          <a:xfrm>
            <a:off x="378460" y="201564"/>
            <a:ext cx="6309360" cy="400110"/>
          </a:xfrm>
          <a:prstGeom prst="rect">
            <a:avLst/>
          </a:prstGeom>
          <a:noFill/>
        </p:spPr>
        <p:txBody>
          <a:bodyPr wrap="square" rtlCol="0">
            <a:spAutoFit/>
          </a:bodyPr>
          <a:lstStyle/>
          <a:p>
            <a:r>
              <a:rPr lang="en-I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Exploratory Data Analysis: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868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1094-DBD2-96C6-413B-50521CE5DFA9}"/>
              </a:ext>
            </a:extLst>
          </p:cNvPr>
          <p:cNvSpPr>
            <a:spLocks noGrp="1"/>
          </p:cNvSpPr>
          <p:nvPr>
            <p:ph type="title"/>
          </p:nvPr>
        </p:nvSpPr>
        <p:spPr>
          <a:xfrm>
            <a:off x="680882" y="197975"/>
            <a:ext cx="5100158" cy="372296"/>
          </a:xfrm>
        </p:spPr>
        <p:txBody>
          <a:bodyPr>
            <a:normAutofit fontScale="90000"/>
          </a:bodyPr>
          <a:lstStyle/>
          <a:p>
            <a:r>
              <a:rPr lang="en-IN" sz="3300" b="1" dirty="0">
                <a:solidFill>
                  <a:schemeClr val="accent1"/>
                </a:solidFill>
              </a:rPr>
              <a:t>Univariate Analysis: Salary</a:t>
            </a:r>
            <a:endParaRPr lang="en-IN" sz="3000" b="1" dirty="0">
              <a:solidFill>
                <a:schemeClr val="accent1"/>
              </a:solidFill>
            </a:endParaRPr>
          </a:p>
        </p:txBody>
      </p:sp>
      <p:sp>
        <p:nvSpPr>
          <p:cNvPr id="3" name="Text Placeholder 2">
            <a:extLst>
              <a:ext uri="{FF2B5EF4-FFF2-40B4-BE49-F238E27FC236}">
                <a16:creationId xmlns:a16="http://schemas.microsoft.com/office/drawing/2014/main" id="{1F362DFA-5720-B7F7-C30F-60D64165DBB3}"/>
              </a:ext>
            </a:extLst>
          </p:cNvPr>
          <p:cNvSpPr>
            <a:spLocks noGrp="1"/>
          </p:cNvSpPr>
          <p:nvPr>
            <p:ph type="body" idx="1"/>
          </p:nvPr>
        </p:nvSpPr>
        <p:spPr>
          <a:xfrm>
            <a:off x="458337" y="1199431"/>
            <a:ext cx="11556682" cy="5289860"/>
          </a:xfrm>
        </p:spPr>
        <p:txBody>
          <a:bodyPr/>
          <a:lstStyle/>
          <a:p>
            <a:endParaRPr lang="en-IN" dirty="0"/>
          </a:p>
          <a:p>
            <a:endParaRPr lang="en-IN" dirty="0"/>
          </a:p>
          <a:p>
            <a:endParaRPr lang="en-IN" dirty="0"/>
          </a:p>
          <a:p>
            <a:endParaRPr lang="en-IN" dirty="0"/>
          </a:p>
          <a:p>
            <a:endParaRPr lang="en-IN" dirty="0"/>
          </a:p>
          <a:p>
            <a:pPr marL="285750" indent="-285750" algn="just">
              <a:buSzPct val="100000"/>
            </a:pPr>
            <a:r>
              <a:rPr lang="en-US" sz="1600" dirty="0"/>
              <a:t>Excluding outliers from salary data affects measures like mean and standard deviation.</a:t>
            </a:r>
          </a:p>
          <a:p>
            <a:pPr marL="285750" indent="-285750" algn="just">
              <a:buSzPct val="100000"/>
            </a:pPr>
            <a:r>
              <a:rPr lang="en-US" sz="1600" dirty="0"/>
              <a:t>Median and mode remain unchanged by outlier removal.</a:t>
            </a:r>
            <a:endParaRPr lang="en-IN" sz="1600" dirty="0"/>
          </a:p>
          <a:p>
            <a:endParaRPr lang="en-IN" sz="1600" dirty="0"/>
          </a:p>
        </p:txBody>
      </p:sp>
      <p:pic>
        <p:nvPicPr>
          <p:cNvPr id="17" name="Picture 16">
            <a:extLst>
              <a:ext uri="{FF2B5EF4-FFF2-40B4-BE49-F238E27FC236}">
                <a16:creationId xmlns:a16="http://schemas.microsoft.com/office/drawing/2014/main" id="{0444001C-E31D-61BF-8F91-3E55D84E7C29}"/>
              </a:ext>
            </a:extLst>
          </p:cNvPr>
          <p:cNvPicPr>
            <a:picLocks noChangeAspect="1"/>
          </p:cNvPicPr>
          <p:nvPr/>
        </p:nvPicPr>
        <p:blipFill>
          <a:blip r:embed="rId2"/>
          <a:stretch>
            <a:fillRect/>
          </a:stretch>
        </p:blipFill>
        <p:spPr>
          <a:xfrm>
            <a:off x="458337" y="771992"/>
            <a:ext cx="1907642" cy="2946051"/>
          </a:xfrm>
          <a:prstGeom prst="rect">
            <a:avLst/>
          </a:prstGeom>
        </p:spPr>
      </p:pic>
      <p:pic>
        <p:nvPicPr>
          <p:cNvPr id="19" name="Picture 18">
            <a:extLst>
              <a:ext uri="{FF2B5EF4-FFF2-40B4-BE49-F238E27FC236}">
                <a16:creationId xmlns:a16="http://schemas.microsoft.com/office/drawing/2014/main" id="{A2E19E62-A40C-BF8B-EA58-33387D19E295}"/>
              </a:ext>
            </a:extLst>
          </p:cNvPr>
          <p:cNvPicPr>
            <a:picLocks noChangeAspect="1"/>
          </p:cNvPicPr>
          <p:nvPr/>
        </p:nvPicPr>
        <p:blipFill>
          <a:blip r:embed="rId3"/>
          <a:stretch>
            <a:fillRect/>
          </a:stretch>
        </p:blipFill>
        <p:spPr>
          <a:xfrm>
            <a:off x="2165972" y="992283"/>
            <a:ext cx="5411773" cy="2844273"/>
          </a:xfrm>
          <a:prstGeom prst="rect">
            <a:avLst/>
          </a:prstGeom>
        </p:spPr>
      </p:pic>
      <p:pic>
        <p:nvPicPr>
          <p:cNvPr id="22" name="Picture 21">
            <a:extLst>
              <a:ext uri="{FF2B5EF4-FFF2-40B4-BE49-F238E27FC236}">
                <a16:creationId xmlns:a16="http://schemas.microsoft.com/office/drawing/2014/main" id="{807EA587-EDAA-DA7E-B325-9A94C5300D85}"/>
              </a:ext>
            </a:extLst>
          </p:cNvPr>
          <p:cNvPicPr>
            <a:picLocks noChangeAspect="1"/>
          </p:cNvPicPr>
          <p:nvPr/>
        </p:nvPicPr>
        <p:blipFill>
          <a:blip r:embed="rId4"/>
          <a:stretch>
            <a:fillRect/>
          </a:stretch>
        </p:blipFill>
        <p:spPr>
          <a:xfrm>
            <a:off x="7362009" y="962946"/>
            <a:ext cx="4581098" cy="2881415"/>
          </a:xfrm>
          <a:prstGeom prst="rect">
            <a:avLst/>
          </a:prstGeom>
        </p:spPr>
      </p:pic>
      <p:pic>
        <p:nvPicPr>
          <p:cNvPr id="5" name="Picture 4">
            <a:extLst>
              <a:ext uri="{FF2B5EF4-FFF2-40B4-BE49-F238E27FC236}">
                <a16:creationId xmlns:a16="http://schemas.microsoft.com/office/drawing/2014/main" id="{8AD4105A-0447-6642-E964-6B728EDF0D47}"/>
              </a:ext>
            </a:extLst>
          </p:cNvPr>
          <p:cNvPicPr>
            <a:picLocks noChangeAspect="1"/>
          </p:cNvPicPr>
          <p:nvPr/>
        </p:nvPicPr>
        <p:blipFill>
          <a:blip r:embed="rId5"/>
          <a:stretch>
            <a:fillRect/>
          </a:stretch>
        </p:blipFill>
        <p:spPr>
          <a:xfrm>
            <a:off x="1717051" y="4759882"/>
            <a:ext cx="4197510" cy="1729409"/>
          </a:xfrm>
          <a:prstGeom prst="rect">
            <a:avLst/>
          </a:prstGeom>
        </p:spPr>
      </p:pic>
      <p:pic>
        <p:nvPicPr>
          <p:cNvPr id="7" name="Picture 6">
            <a:extLst>
              <a:ext uri="{FF2B5EF4-FFF2-40B4-BE49-F238E27FC236}">
                <a16:creationId xmlns:a16="http://schemas.microsoft.com/office/drawing/2014/main" id="{F5B29CEC-87DD-A04B-01E9-5410B17D6E1E}"/>
              </a:ext>
            </a:extLst>
          </p:cNvPr>
          <p:cNvPicPr>
            <a:picLocks noChangeAspect="1"/>
          </p:cNvPicPr>
          <p:nvPr/>
        </p:nvPicPr>
        <p:blipFill>
          <a:blip r:embed="rId6"/>
          <a:stretch>
            <a:fillRect/>
          </a:stretch>
        </p:blipFill>
        <p:spPr>
          <a:xfrm>
            <a:off x="6649977" y="4903091"/>
            <a:ext cx="3542596" cy="1108751"/>
          </a:xfrm>
          <a:prstGeom prst="rect">
            <a:avLst/>
          </a:prstGeom>
        </p:spPr>
      </p:pic>
    </p:spTree>
    <p:extLst>
      <p:ext uri="{BB962C8B-B14F-4D97-AF65-F5344CB8AC3E}">
        <p14:creationId xmlns:p14="http://schemas.microsoft.com/office/powerpoint/2010/main" val="128207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A5AE55-0803-6E92-2E7A-2C91AA50F926}"/>
              </a:ext>
            </a:extLst>
          </p:cNvPr>
          <p:cNvSpPr>
            <a:spLocks noGrp="1"/>
          </p:cNvSpPr>
          <p:nvPr>
            <p:ph type="body" idx="1"/>
          </p:nvPr>
        </p:nvSpPr>
        <p:spPr>
          <a:xfrm>
            <a:off x="375920" y="203200"/>
            <a:ext cx="11684000" cy="5730240"/>
          </a:xfrm>
        </p:spPr>
        <p:txBody>
          <a:bodyPr>
            <a:normAutofit/>
          </a:bodyPr>
          <a:lstStyle/>
          <a:p>
            <a:pPr marL="285750" indent="-285750" algn="just">
              <a:buSzPct val="100000"/>
            </a:pPr>
            <a:endParaRPr lang="en-IN" sz="1600" dirty="0"/>
          </a:p>
          <a:p>
            <a:pPr marL="0" lvl="0" indent="0" algn="just" rtl="0">
              <a:lnSpc>
                <a:spcPct val="200000"/>
              </a:lnSpc>
              <a:spcBef>
                <a:spcPts val="1000"/>
              </a:spcBef>
              <a:spcAft>
                <a:spcPts val="0"/>
              </a:spcAft>
              <a:buClr>
                <a:schemeClr val="dk1"/>
              </a:buClr>
              <a:buSzPct val="100000"/>
              <a:buNone/>
            </a:pPr>
            <a:r>
              <a:rPr lang="en-IN" sz="1400" b="1" i="1" dirty="0"/>
              <a:t>		</a:t>
            </a:r>
            <a:endParaRPr lang="en-IN" b="1" i="1" dirty="0"/>
          </a:p>
          <a:p>
            <a:pPr marL="514350" lvl="0" indent="-514350" algn="just" rtl="0">
              <a:lnSpc>
                <a:spcPct val="90000"/>
              </a:lnSpc>
              <a:spcBef>
                <a:spcPts val="1000"/>
              </a:spcBef>
              <a:spcAft>
                <a:spcPts val="0"/>
              </a:spcAft>
              <a:buClr>
                <a:schemeClr val="dk1"/>
              </a:buClr>
              <a:buSzPct val="100000"/>
              <a:buFont typeface="Calibri"/>
              <a:buAutoNum type="alphaLcPeriod"/>
            </a:pPr>
            <a:endParaRPr lang="en-IN" b="1" i="1" dirty="0"/>
          </a:p>
          <a:p>
            <a:pPr marL="514350" lvl="0" indent="-514350" algn="just" rtl="0">
              <a:lnSpc>
                <a:spcPct val="90000"/>
              </a:lnSpc>
              <a:spcBef>
                <a:spcPts val="1000"/>
              </a:spcBef>
              <a:spcAft>
                <a:spcPts val="0"/>
              </a:spcAft>
              <a:buClr>
                <a:schemeClr val="dk1"/>
              </a:buClr>
              <a:buSzPct val="100000"/>
              <a:buFont typeface="Calibri"/>
              <a:buAutoNum type="alphaLcPeriod"/>
            </a:pPr>
            <a:endParaRPr lang="en-IN" b="1" i="1" dirty="0"/>
          </a:p>
          <a:p>
            <a:endParaRPr lang="en-IN" dirty="0"/>
          </a:p>
          <a:p>
            <a:endParaRPr lang="en-IN" dirty="0"/>
          </a:p>
          <a:p>
            <a:endParaRPr lang="en-IN" sz="1600" dirty="0"/>
          </a:p>
          <a:p>
            <a:pPr marL="285750" indent="-285750" algn="just">
              <a:buSzPct val="100000"/>
            </a:pPr>
            <a:r>
              <a:rPr lang="en-US" sz="1600" dirty="0"/>
              <a:t>Outlier removal reduces skewness and kurtosis, making the distribution more symmetrical and less peaked.</a:t>
            </a:r>
          </a:p>
          <a:p>
            <a:pPr marL="285750" indent="-285750" algn="just">
              <a:buSzPct val="100000"/>
            </a:pPr>
            <a:r>
              <a:rPr lang="en-US" sz="1600" dirty="0"/>
              <a:t>The distribution plot does not shows the removal of outliers does not give much impact.</a:t>
            </a:r>
          </a:p>
          <a:p>
            <a:pPr marL="0" indent="0" algn="just">
              <a:buSzPct val="100000"/>
              <a:buNone/>
            </a:pPr>
            <a:br>
              <a:rPr lang="en-US" sz="1600" dirty="0"/>
            </a:br>
            <a:r>
              <a:rPr lang="en-US" sz="1800" b="1" dirty="0"/>
              <a:t>Conclusion:</a:t>
            </a:r>
            <a:endParaRPr lang="en-IN" sz="1800" b="1" dirty="0"/>
          </a:p>
          <a:p>
            <a:pPr marL="0" indent="0" algn="just">
              <a:buSzPct val="100000"/>
              <a:buNone/>
            </a:pPr>
            <a:r>
              <a:rPr lang="en-IN" sz="1600" dirty="0"/>
              <a:t> Even after removal of outliers the deviation exist. </a:t>
            </a:r>
          </a:p>
        </p:txBody>
      </p:sp>
      <p:pic>
        <p:nvPicPr>
          <p:cNvPr id="1026" name="Picture 2">
            <a:extLst>
              <a:ext uri="{FF2B5EF4-FFF2-40B4-BE49-F238E27FC236}">
                <a16:creationId xmlns:a16="http://schemas.microsoft.com/office/drawing/2014/main" id="{25A2D5FD-95B5-DEB4-DBD9-76F62EDEB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46" y="203200"/>
            <a:ext cx="3544990" cy="3114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A89835-60B7-549A-80CF-7113CC4E8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079" y="203199"/>
            <a:ext cx="3991101" cy="311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57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0E2A51-3980-8456-084B-CAA3ECF4D389}"/>
              </a:ext>
            </a:extLst>
          </p:cNvPr>
          <p:cNvSpPr>
            <a:spLocks noGrp="1"/>
          </p:cNvSpPr>
          <p:nvPr>
            <p:ph type="body" idx="1"/>
          </p:nvPr>
        </p:nvSpPr>
        <p:spPr>
          <a:xfrm>
            <a:off x="492760" y="281304"/>
            <a:ext cx="10515600" cy="6576696"/>
          </a:xfrm>
        </p:spPr>
        <p:txBody>
          <a:bodyPr>
            <a:normAutofit/>
          </a:bodyPr>
          <a:lstStyle/>
          <a:p>
            <a:pPr marL="0" lvl="0" indent="0" algn="just" rtl="0">
              <a:lnSpc>
                <a:spcPct val="90000"/>
              </a:lnSpc>
              <a:spcBef>
                <a:spcPts val="1000"/>
              </a:spcBef>
              <a:spcAft>
                <a:spcPts val="0"/>
              </a:spcAft>
              <a:buClr>
                <a:schemeClr val="dk1"/>
              </a:buClr>
              <a:buSzPct val="100000"/>
              <a:buNone/>
            </a:pPr>
            <a:r>
              <a:rPr lang="en-IN" sz="2800" b="1" dirty="0">
                <a:solidFill>
                  <a:srgbClr val="0070C0"/>
                </a:solidFill>
              </a:rPr>
              <a:t>Bivariate Analysis:</a:t>
            </a:r>
          </a:p>
          <a:p>
            <a:pPr marL="0" lvl="0" indent="0" algn="just" rtl="0">
              <a:lnSpc>
                <a:spcPct val="90000"/>
              </a:lnSpc>
              <a:spcBef>
                <a:spcPts val="1000"/>
              </a:spcBef>
              <a:spcAft>
                <a:spcPts val="0"/>
              </a:spcAft>
              <a:buClr>
                <a:schemeClr val="dk1"/>
              </a:buClr>
              <a:buSzPct val="100000"/>
              <a:buNone/>
            </a:pPr>
            <a:r>
              <a:rPr lang="en-IN" sz="1600" dirty="0">
                <a:solidFill>
                  <a:schemeClr val="tx1"/>
                </a:solidFill>
              </a:rPr>
              <a:t>Correlation between salary and other numerical </a:t>
            </a:r>
            <a:r>
              <a:rPr lang="en-IN" sz="1600" dirty="0"/>
              <a:t>variable is founded</a:t>
            </a:r>
          </a:p>
          <a:p>
            <a:pPr marL="0" lvl="0" indent="0" algn="just" rtl="0">
              <a:lnSpc>
                <a:spcPct val="90000"/>
              </a:lnSpc>
              <a:spcBef>
                <a:spcPts val="1000"/>
              </a:spcBef>
              <a:spcAft>
                <a:spcPts val="0"/>
              </a:spcAft>
              <a:buClr>
                <a:schemeClr val="dk1"/>
              </a:buClr>
              <a:buSzPct val="100000"/>
              <a:buNone/>
            </a:pPr>
            <a:r>
              <a:rPr lang="en-IN" sz="1600" dirty="0"/>
              <a:t>Pair plot and summary statistics are found between numerical variables.</a:t>
            </a:r>
          </a:p>
          <a:p>
            <a:pPr marL="0" lvl="0" indent="0" algn="just" rtl="0">
              <a:lnSpc>
                <a:spcPct val="90000"/>
              </a:lnSpc>
              <a:spcBef>
                <a:spcPts val="1000"/>
              </a:spcBef>
              <a:spcAft>
                <a:spcPts val="0"/>
              </a:spcAft>
              <a:buClr>
                <a:schemeClr val="dk1"/>
              </a:buClr>
              <a:buSzPct val="100000"/>
              <a:buNone/>
            </a:pPr>
            <a:r>
              <a:rPr lang="en-IN" sz="1600" dirty="0"/>
              <a:t>Between categorical variables boxplots, </a:t>
            </a:r>
            <a:r>
              <a:rPr lang="en-IN" sz="1600" dirty="0" err="1"/>
              <a:t>barplots</a:t>
            </a:r>
            <a:r>
              <a:rPr lang="en-IN" sz="1600" dirty="0"/>
              <a:t> are constructed. </a:t>
            </a:r>
          </a:p>
          <a:p>
            <a:pPr marL="0" lvl="0" indent="0" algn="just" rtl="0">
              <a:lnSpc>
                <a:spcPct val="90000"/>
              </a:lnSpc>
              <a:spcBef>
                <a:spcPts val="1000"/>
              </a:spcBef>
              <a:spcAft>
                <a:spcPts val="0"/>
              </a:spcAft>
              <a:buClr>
                <a:schemeClr val="dk1"/>
              </a:buClr>
              <a:buSzPct val="100000"/>
              <a:buNone/>
            </a:pPr>
            <a:r>
              <a:rPr lang="en-IN" sz="1600" dirty="0"/>
              <a:t>Numerical and categorical variables there are chi test and t test have calculated. </a:t>
            </a:r>
          </a:p>
          <a:p>
            <a:pPr marL="114300" indent="0">
              <a:buNone/>
            </a:pPr>
            <a:endParaRPr lang="en-IN" sz="1600" dirty="0"/>
          </a:p>
          <a:p>
            <a:pPr marL="114300" indent="0">
              <a:buNone/>
            </a:pPr>
            <a:r>
              <a:rPr lang="en-IN" dirty="0">
                <a:solidFill>
                  <a:srgbClr val="0070C0"/>
                </a:solidFill>
              </a:rPr>
              <a:t>Salary Vs Gender</a:t>
            </a:r>
          </a:p>
        </p:txBody>
      </p:sp>
      <p:pic>
        <p:nvPicPr>
          <p:cNvPr id="7" name="Picture 6">
            <a:extLst>
              <a:ext uri="{FF2B5EF4-FFF2-40B4-BE49-F238E27FC236}">
                <a16:creationId xmlns:a16="http://schemas.microsoft.com/office/drawing/2014/main" id="{4D1CCCD2-CAFE-B040-5947-8F8E3BDA663A}"/>
              </a:ext>
            </a:extLst>
          </p:cNvPr>
          <p:cNvPicPr>
            <a:picLocks noChangeAspect="1"/>
          </p:cNvPicPr>
          <p:nvPr/>
        </p:nvPicPr>
        <p:blipFill>
          <a:blip r:embed="rId2"/>
          <a:stretch>
            <a:fillRect/>
          </a:stretch>
        </p:blipFill>
        <p:spPr>
          <a:xfrm>
            <a:off x="5750560" y="4609778"/>
            <a:ext cx="5990791" cy="1121449"/>
          </a:xfrm>
          <a:prstGeom prst="rect">
            <a:avLst/>
          </a:prstGeom>
        </p:spPr>
      </p:pic>
      <p:pic>
        <p:nvPicPr>
          <p:cNvPr id="9" name="Picture 8">
            <a:extLst>
              <a:ext uri="{FF2B5EF4-FFF2-40B4-BE49-F238E27FC236}">
                <a16:creationId xmlns:a16="http://schemas.microsoft.com/office/drawing/2014/main" id="{916EA65D-388E-7869-B449-CFC71B3DB15C}"/>
              </a:ext>
            </a:extLst>
          </p:cNvPr>
          <p:cNvPicPr>
            <a:picLocks noChangeAspect="1"/>
          </p:cNvPicPr>
          <p:nvPr/>
        </p:nvPicPr>
        <p:blipFill>
          <a:blip r:embed="rId3"/>
          <a:stretch>
            <a:fillRect/>
          </a:stretch>
        </p:blipFill>
        <p:spPr>
          <a:xfrm>
            <a:off x="228181" y="3200743"/>
            <a:ext cx="4831499" cy="3375953"/>
          </a:xfrm>
          <a:prstGeom prst="rect">
            <a:avLst/>
          </a:prstGeom>
        </p:spPr>
      </p:pic>
      <p:pic>
        <p:nvPicPr>
          <p:cNvPr id="11" name="Picture 10">
            <a:extLst>
              <a:ext uri="{FF2B5EF4-FFF2-40B4-BE49-F238E27FC236}">
                <a16:creationId xmlns:a16="http://schemas.microsoft.com/office/drawing/2014/main" id="{A0FE8586-222C-8499-11F3-002FDF4B191A}"/>
              </a:ext>
            </a:extLst>
          </p:cNvPr>
          <p:cNvPicPr>
            <a:picLocks noChangeAspect="1"/>
          </p:cNvPicPr>
          <p:nvPr/>
        </p:nvPicPr>
        <p:blipFill>
          <a:blip r:embed="rId4"/>
          <a:stretch>
            <a:fillRect/>
          </a:stretch>
        </p:blipFill>
        <p:spPr>
          <a:xfrm>
            <a:off x="8261895" y="129649"/>
            <a:ext cx="2746465" cy="4237145"/>
          </a:xfrm>
          <a:prstGeom prst="rect">
            <a:avLst/>
          </a:prstGeom>
        </p:spPr>
      </p:pic>
    </p:spTree>
    <p:extLst>
      <p:ext uri="{BB962C8B-B14F-4D97-AF65-F5344CB8AC3E}">
        <p14:creationId xmlns:p14="http://schemas.microsoft.com/office/powerpoint/2010/main" val="338063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159F27-748A-5EF5-1592-8BB5E6CA2110}"/>
              </a:ext>
            </a:extLst>
          </p:cNvPr>
          <p:cNvSpPr>
            <a:spLocks noGrp="1"/>
          </p:cNvSpPr>
          <p:nvPr>
            <p:ph type="body" idx="1"/>
          </p:nvPr>
        </p:nvSpPr>
        <p:spPr>
          <a:xfrm>
            <a:off x="0" y="0"/>
            <a:ext cx="12192000" cy="6858000"/>
          </a:xfrm>
        </p:spPr>
        <p:txBody>
          <a:bodyPr>
            <a:noAutofit/>
          </a:bodyPr>
          <a:lstStyle/>
          <a:p>
            <a:pPr marL="114300" indent="0">
              <a:buNone/>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Degree Vs Salary</a:t>
            </a:r>
          </a:p>
          <a:p>
            <a:pPr marL="114300" indent="0">
              <a:buNone/>
            </a:pPr>
            <a:endPar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800" b="1" dirty="0">
                <a:latin typeface="Calibri" panose="020F0502020204030204" pitchFamily="34" charset="0"/>
                <a:ea typeface="Calibri" panose="020F0502020204030204" pitchFamily="34" charset="0"/>
                <a:cs typeface="Calibri" panose="020F0502020204030204" pitchFamily="34" charset="0"/>
              </a:rPr>
              <a:t>Inference:</a:t>
            </a: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600" b="1" dirty="0">
                <a:latin typeface="Calibri" panose="020F0502020204030204" pitchFamily="34" charset="0"/>
                <a:ea typeface="Calibri" panose="020F0502020204030204" pitchFamily="34" charset="0"/>
                <a:cs typeface="Calibri" panose="020F0502020204030204" pitchFamily="34" charset="0"/>
              </a:rPr>
              <a:t>Conclusion: </a:t>
            </a:r>
          </a:p>
          <a:p>
            <a:r>
              <a:rPr lang="en-US" sz="1400" dirty="0">
                <a:latin typeface="Calibri" panose="020F0502020204030204" pitchFamily="34" charset="0"/>
                <a:ea typeface="Calibri" panose="020F0502020204030204" pitchFamily="34" charset="0"/>
                <a:cs typeface="Calibri" panose="020F0502020204030204" pitchFamily="34" charset="0"/>
              </a:rPr>
              <a:t>Wide variability in salaries across different degrees.</a:t>
            </a:r>
          </a:p>
          <a:p>
            <a:r>
              <a:rPr lang="en-US" sz="1400" dirty="0">
                <a:latin typeface="Calibri" panose="020F0502020204030204" pitchFamily="34" charset="0"/>
                <a:ea typeface="Calibri" panose="020F0502020204030204" pitchFamily="34" charset="0"/>
                <a:cs typeface="Calibri" panose="020F0502020204030204" pitchFamily="34" charset="0"/>
              </a:rPr>
              <a:t>M.Tech./M.E. graduates exhibit higher mean salaries but also higher variability.</a:t>
            </a:r>
          </a:p>
          <a:p>
            <a:r>
              <a:rPr lang="en-US" sz="1400" dirty="0">
                <a:latin typeface="Calibri" panose="020F0502020204030204" pitchFamily="34" charset="0"/>
                <a:ea typeface="Calibri" panose="020F0502020204030204" pitchFamily="34" charset="0"/>
                <a:cs typeface="Calibri" panose="020F0502020204030204" pitchFamily="34" charset="0"/>
              </a:rPr>
              <a:t>B.Tech/B.E. and MCA graduates are prevalent, with substantial salary variability.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91D63A0-226F-CAD5-4AFD-B667EB37A6C0}"/>
              </a:ext>
            </a:extLst>
          </p:cNvPr>
          <p:cNvPicPr>
            <a:picLocks noChangeAspect="1"/>
          </p:cNvPicPr>
          <p:nvPr/>
        </p:nvPicPr>
        <p:blipFill>
          <a:blip r:embed="rId2"/>
          <a:stretch>
            <a:fillRect/>
          </a:stretch>
        </p:blipFill>
        <p:spPr>
          <a:xfrm>
            <a:off x="6420464" y="140084"/>
            <a:ext cx="5043949" cy="3547960"/>
          </a:xfrm>
          <a:prstGeom prst="rect">
            <a:avLst/>
          </a:prstGeom>
        </p:spPr>
      </p:pic>
      <p:pic>
        <p:nvPicPr>
          <p:cNvPr id="9" name="Picture 8">
            <a:extLst>
              <a:ext uri="{FF2B5EF4-FFF2-40B4-BE49-F238E27FC236}">
                <a16:creationId xmlns:a16="http://schemas.microsoft.com/office/drawing/2014/main" id="{A210350A-9674-4CBB-9BFB-9033A4FAABCA}"/>
              </a:ext>
            </a:extLst>
          </p:cNvPr>
          <p:cNvPicPr>
            <a:picLocks noChangeAspect="1"/>
          </p:cNvPicPr>
          <p:nvPr/>
        </p:nvPicPr>
        <p:blipFill rotWithShape="1">
          <a:blip r:embed="rId3"/>
          <a:srcRect l="2513"/>
          <a:stretch/>
        </p:blipFill>
        <p:spPr>
          <a:xfrm>
            <a:off x="401734" y="973395"/>
            <a:ext cx="5612986" cy="1722630"/>
          </a:xfrm>
          <a:prstGeom prst="rect">
            <a:avLst/>
          </a:prstGeom>
        </p:spPr>
      </p:pic>
      <p:graphicFrame>
        <p:nvGraphicFramePr>
          <p:cNvPr id="10" name="Table 9">
            <a:extLst>
              <a:ext uri="{FF2B5EF4-FFF2-40B4-BE49-F238E27FC236}">
                <a16:creationId xmlns:a16="http://schemas.microsoft.com/office/drawing/2014/main" id="{A136E13C-005F-50E8-0D4F-991677728B24}"/>
              </a:ext>
            </a:extLst>
          </p:cNvPr>
          <p:cNvGraphicFramePr>
            <a:graphicFrameLocks noGrp="1"/>
          </p:cNvGraphicFramePr>
          <p:nvPr>
            <p:extLst>
              <p:ext uri="{D42A27DB-BD31-4B8C-83A1-F6EECF244321}">
                <p14:modId xmlns:p14="http://schemas.microsoft.com/office/powerpoint/2010/main" val="2837975641"/>
              </p:ext>
            </p:extLst>
          </p:nvPr>
        </p:nvGraphicFramePr>
        <p:xfrm>
          <a:off x="93406" y="3607734"/>
          <a:ext cx="13612762" cy="1889760"/>
        </p:xfrm>
        <a:graphic>
          <a:graphicData uri="http://schemas.openxmlformats.org/drawingml/2006/table">
            <a:tbl>
              <a:tblPr firstRow="1" bandRow="1">
                <a:tableStyleId>{2D5ABB26-0587-4C30-8999-92F81FD0307C}</a:tableStyleId>
              </a:tblPr>
              <a:tblGrid>
                <a:gridCol w="5959760">
                  <a:extLst>
                    <a:ext uri="{9D8B030D-6E8A-4147-A177-3AD203B41FA5}">
                      <a16:colId xmlns:a16="http://schemas.microsoft.com/office/drawing/2014/main" val="3435147965"/>
                    </a:ext>
                  </a:extLst>
                </a:gridCol>
                <a:gridCol w="7653002">
                  <a:extLst>
                    <a:ext uri="{9D8B030D-6E8A-4147-A177-3AD203B41FA5}">
                      <a16:colId xmlns:a16="http://schemas.microsoft.com/office/drawing/2014/main" val="3604886428"/>
                    </a:ext>
                  </a:extLst>
                </a:gridCol>
              </a:tblGrid>
              <a:tr h="1496523">
                <a:tc>
                  <a:txBody>
                    <a:bodyPr/>
                    <a:lstStyle/>
                    <a:p>
                      <a:pPr marL="0" indent="0" algn="l">
                        <a:buFont typeface="Arial" panose="020B0604020202020204" pitchFamily="34" charset="0"/>
                        <a:buNone/>
                      </a:pPr>
                      <a:r>
                        <a:rPr lang="en-US" sz="1400" b="1" dirty="0">
                          <a:latin typeface="Calibri" panose="020F0502020204030204" pitchFamily="34" charset="0"/>
                          <a:ea typeface="Calibri" panose="020F0502020204030204" pitchFamily="34" charset="0"/>
                          <a:cs typeface="Calibri" panose="020F0502020204030204" pitchFamily="34" charset="0"/>
                        </a:rPr>
                        <a:t>B.Tech/B.E.:</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Most common degree with a mean salary of $308,622.70.</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Wide salary range from $35,000 to $4,000,000.</a:t>
                      </a:r>
                    </a:p>
                    <a:p>
                      <a:pPr marL="285750" indent="-285750" algn="l">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gn="l">
                        <a:buFont typeface="Arial" panose="020B0604020202020204" pitchFamily="34" charset="0"/>
                        <a:buNone/>
                      </a:pPr>
                      <a:r>
                        <a:rPr lang="en-US" sz="1400" b="1" dirty="0">
                          <a:latin typeface="Calibri" panose="020F0502020204030204" pitchFamily="34" charset="0"/>
                          <a:ea typeface="Calibri" panose="020F0502020204030204" pitchFamily="34" charset="0"/>
                          <a:cs typeface="Calibri" panose="020F0502020204030204" pitchFamily="34" charset="0"/>
                        </a:rPr>
                        <a:t>M.Sc. (Tech.):</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Small sample size (2 instances) with a mean salary of $320,000.00.</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Moderate salary range from $180,000 to $460,000.</a:t>
                      </a:r>
                    </a:p>
                  </a:txBody>
                  <a:tcPr/>
                </a:tc>
                <a:tc>
                  <a:txBody>
                    <a:bodyPr/>
                    <a:lstStyle/>
                    <a:p>
                      <a:pPr marL="0" indent="0" algn="l">
                        <a:buFont typeface="Arial" panose="020B0604020202020204" pitchFamily="34" charset="0"/>
                        <a:buNone/>
                      </a:pPr>
                      <a:r>
                        <a:rPr lang="en-US" sz="1400" b="1" dirty="0">
                          <a:latin typeface="Calibri" panose="020F0502020204030204" pitchFamily="34" charset="0"/>
                          <a:ea typeface="Calibri" panose="020F0502020204030204" pitchFamily="34" charset="0"/>
                          <a:cs typeface="Calibri" panose="020F0502020204030204" pitchFamily="34" charset="0"/>
                        </a:rPr>
                        <a:t>M.Tech./M.E.:</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Mean salary of $366,132.08 with 53 instances.</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Wide salary variability from $40,000 to $1,860,000.</a:t>
                      </a:r>
                    </a:p>
                    <a:p>
                      <a:pPr marL="285750" indent="-285750" algn="l">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gn="l">
                        <a:buFont typeface="Arial" panose="020B0604020202020204" pitchFamily="34" charset="0"/>
                        <a:buNone/>
                      </a:pPr>
                      <a:r>
                        <a:rPr lang="en-US" sz="1400" b="1" dirty="0">
                          <a:latin typeface="Calibri" panose="020F0502020204030204" pitchFamily="34" charset="0"/>
                          <a:ea typeface="Calibri" panose="020F0502020204030204" pitchFamily="34" charset="0"/>
                          <a:cs typeface="Calibri" panose="020F0502020204030204" pitchFamily="34" charset="0"/>
                        </a:rPr>
                        <a:t>MCA: </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243 instances with a mean salary of $280,802.47.</a:t>
                      </a:r>
                    </a:p>
                    <a:p>
                      <a:pPr marL="285750" indent="-2857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Wide salary range from $50,000 to $4,000,000.</a:t>
                      </a:r>
                    </a:p>
                  </a:txBody>
                  <a:tcPr/>
                </a:tc>
                <a:extLst>
                  <a:ext uri="{0D108BD9-81ED-4DB2-BD59-A6C34878D82A}">
                    <a16:rowId xmlns:a16="http://schemas.microsoft.com/office/drawing/2014/main" val="1812323500"/>
                  </a:ext>
                </a:extLst>
              </a:tr>
              <a:tr h="287793">
                <a:tc>
                  <a:txBody>
                    <a:bodyPr/>
                    <a:lstStyle/>
                    <a:p>
                      <a:pPr marL="0" indent="0" algn="l">
                        <a:buFont typeface="Arial" panose="020B0604020202020204" pitchFamily="34" charset="0"/>
                        <a:buNone/>
                      </a:pP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indent="0" algn="l">
                        <a:buFont typeface="Arial" panose="020B0604020202020204" pitchFamily="34" charset="0"/>
                        <a:buNone/>
                      </a:pP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37310543"/>
                  </a:ext>
                </a:extLst>
              </a:tr>
            </a:tbl>
          </a:graphicData>
        </a:graphic>
      </p:graphicFrame>
    </p:spTree>
    <p:extLst>
      <p:ext uri="{BB962C8B-B14F-4D97-AF65-F5344CB8AC3E}">
        <p14:creationId xmlns:p14="http://schemas.microsoft.com/office/powerpoint/2010/main" val="18941044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nomatics_Project" id="{591FDAC4-C582-4A34-AA76-8ACAC83E525F}" vid="{681EB577-1873-403D-976B-99FB420C198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1965</TotalTime>
  <Words>2435</Words>
  <Application>Microsoft Office PowerPoint</Application>
  <PresentationFormat>Widescreen</PresentationFormat>
  <Paragraphs>276</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Calibri</vt:lpstr>
      <vt:lpstr>SofiaPro</vt:lpstr>
      <vt:lpstr>Arial</vt:lpstr>
      <vt:lpstr>Libre Baskerville</vt:lpstr>
      <vt:lpstr>Lato Black</vt:lpstr>
      <vt:lpstr>Office Theme</vt:lpstr>
      <vt:lpstr>PowerPoint Presentation</vt:lpstr>
      <vt:lpstr>PowerPoint Presentation</vt:lpstr>
      <vt:lpstr>PowerPoint Presentation</vt:lpstr>
      <vt:lpstr>PowerPoint Presentation</vt:lpstr>
      <vt:lpstr>PowerPoint Presentation</vt:lpstr>
      <vt:lpstr>Univariate Analysis: Salary</vt:lpstr>
      <vt:lpstr>PowerPoint Presentation</vt:lpstr>
      <vt:lpstr>PowerPoint Presentation</vt:lpstr>
      <vt:lpstr>PowerPoint Presentation</vt:lpstr>
      <vt:lpstr>PowerPoint Presentation</vt:lpstr>
      <vt:lpstr>PowerPoint Presentation</vt:lpstr>
      <vt:lpstr>Specialization Vs Salary </vt:lpstr>
      <vt:lpstr>Research Questions:   1)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vt:lpstr>
      <vt:lpstr>PowerPoint Presentation</vt:lpstr>
      <vt:lpstr>2) Is there a relationship between gender and specialization? (i.e. Does the preference of Specialization depend on the Gender?) </vt:lpstr>
      <vt:lpstr>3) Does Salary distribution is affected by ACMAT scores? (Bonus)  Pearson Correlation Coefficient of Technical Scores with Salary</vt:lpstr>
      <vt:lpstr>PowerPoint Presentation</vt:lpstr>
      <vt:lpstr>Personality Traits and Salary Correlation:</vt:lpstr>
      <vt:lpstr>PowerPoint Presentation</vt:lpstr>
      <vt:lpstr>Pearson Correlation Coefficient of Aptitude Scores with Salary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Alen Peter</cp:lastModifiedBy>
  <cp:revision>4</cp:revision>
  <cp:lastPrinted>2024-02-25T10:40:03Z</cp:lastPrinted>
  <dcterms:created xsi:type="dcterms:W3CDTF">2021-02-16T05:19:01Z</dcterms:created>
  <dcterms:modified xsi:type="dcterms:W3CDTF">2024-03-06T09:57:25Z</dcterms:modified>
</cp:coreProperties>
</file>