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4"/>
  </p:sldMasterIdLst>
  <p:notesMasterIdLst>
    <p:notesMasterId r:id="rId26"/>
  </p:notesMasterIdLst>
  <p:handoutMasterIdLst>
    <p:handoutMasterId r:id="rId27"/>
  </p:handoutMasterIdLst>
  <p:sldIdLst>
    <p:sldId id="256" r:id="rId5"/>
    <p:sldId id="257" r:id="rId6"/>
    <p:sldId id="330" r:id="rId7"/>
    <p:sldId id="347" r:id="rId8"/>
    <p:sldId id="358" r:id="rId9"/>
    <p:sldId id="345" r:id="rId10"/>
    <p:sldId id="357" r:id="rId11"/>
    <p:sldId id="348" r:id="rId12"/>
    <p:sldId id="343" r:id="rId13"/>
    <p:sldId id="305" r:id="rId14"/>
    <p:sldId id="359" r:id="rId15"/>
    <p:sldId id="349" r:id="rId16"/>
    <p:sldId id="350" r:id="rId17"/>
    <p:sldId id="351" r:id="rId18"/>
    <p:sldId id="352" r:id="rId19"/>
    <p:sldId id="356" r:id="rId20"/>
    <p:sldId id="353" r:id="rId21"/>
    <p:sldId id="355" r:id="rId22"/>
    <p:sldId id="354" r:id="rId23"/>
    <p:sldId id="344" r:id="rId24"/>
    <p:sldId id="34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144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5" d="100"/>
          <a:sy n="85" d="100"/>
        </p:scale>
        <p:origin x="590"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47A63F-9D06-479D-A04D-717692D432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1F70DC-6EDE-457C-B55A-39AC7DE41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7C06C4-C5A6-48FB-97F5-B20A44F857E9}" type="datetimeFigureOut">
              <a:rPr lang="en-US" smtClean="0"/>
              <a:t>12/2/2023</a:t>
            </a:fld>
            <a:endParaRPr lang="en-US"/>
          </a:p>
        </p:txBody>
      </p:sp>
      <p:sp>
        <p:nvSpPr>
          <p:cNvPr id="4" name="Footer Placeholder 3">
            <a:extLst>
              <a:ext uri="{FF2B5EF4-FFF2-40B4-BE49-F238E27FC236}">
                <a16:creationId xmlns:a16="http://schemas.microsoft.com/office/drawing/2014/main" id="{146987CF-42F5-4BB0-AD0D-1D64C35944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2368FB4-296C-4F8C-BFA3-D7C3AD617B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55657-0A12-495F-9FFA-D8F7554E7C39}" type="slidenum">
              <a:rPr lang="en-US" smtClean="0"/>
              <a:t>‹#›</a:t>
            </a:fld>
            <a:endParaRPr lang="en-US"/>
          </a:p>
        </p:txBody>
      </p:sp>
    </p:spTree>
    <p:extLst>
      <p:ext uri="{BB962C8B-B14F-4D97-AF65-F5344CB8AC3E}">
        <p14:creationId xmlns:p14="http://schemas.microsoft.com/office/powerpoint/2010/main" val="1766432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B2CC-0155-4E5E-A890-531D58ADF5B2}" type="datetimeFigureOut">
              <a:rPr lang="en-US" smtClean="0"/>
              <a:t>12/2/2023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80FBB-F712-42E7-8C2F-226D98798B3F}" type="slidenum">
              <a:rPr lang="en-US" smtClean="0"/>
              <a:t>‹#›</a:t>
            </a:fld>
            <a:endParaRPr lang="en-US"/>
          </a:p>
        </p:txBody>
      </p:sp>
    </p:spTree>
    <p:extLst>
      <p:ext uri="{BB962C8B-B14F-4D97-AF65-F5344CB8AC3E}">
        <p14:creationId xmlns:p14="http://schemas.microsoft.com/office/powerpoint/2010/main" val="256715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FB0C32-F044-4939-92E4-8BA39B7A391A}"/>
              </a:ext>
              <a:ext uri="{C183D7F6-B498-43B3-948B-1728B52AA6E4}">
                <adec:decorative xmlns:adec="http://schemas.microsoft.com/office/drawing/2017/decorative" val="1"/>
              </a:ext>
            </a:extLst>
          </p:cNvPr>
          <p:cNvSpPr/>
          <p:nvPr userDrawn="1"/>
        </p:nvSpPr>
        <p:spPr>
          <a:xfrm>
            <a:off x="3050" y="-66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584BE8A-3E34-4967-9E7C-13EC8F6A990A}"/>
              </a:ext>
              <a:ext uri="{C183D7F6-B498-43B3-948B-1728B52AA6E4}">
                <adec:decorative xmlns:adec="http://schemas.microsoft.com/office/drawing/2017/decorative" val="1"/>
              </a:ext>
            </a:extLst>
          </p:cNvPr>
          <p:cNvSpPr/>
          <p:nvPr userDrawn="1"/>
        </p:nvSpPr>
        <p:spPr>
          <a:xfrm>
            <a:off x="3050" y="-663"/>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BFF676-EC35-4FFD-8894-CA4F2830700A}"/>
              </a:ext>
              <a:ext uri="{C183D7F6-B498-43B3-948B-1728B52AA6E4}">
                <adec:decorative xmlns:adec="http://schemas.microsoft.com/office/drawing/2017/decorative" val="1"/>
              </a:ext>
            </a:extLst>
          </p:cNvPr>
          <p:cNvSpPr/>
          <p:nvPr userDrawn="1"/>
        </p:nvSpPr>
        <p:spPr>
          <a:xfrm>
            <a:off x="305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32DA1557-E095-4C82-B659-3AF550080BB1}"/>
              </a:ext>
              <a:ext uri="{C183D7F6-B498-43B3-948B-1728B52AA6E4}">
                <adec:decorative xmlns:adec="http://schemas.microsoft.com/office/drawing/2017/decorative" val="1"/>
              </a:ext>
            </a:extLst>
          </p:cNvPr>
          <p:cNvSpPr/>
          <p:nvPr userDrawn="1"/>
        </p:nvSpPr>
        <p:spPr>
          <a:xfrm rot="16200000">
            <a:off x="2746250" y="-663"/>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9F34E5EF-94D7-4AE0-BDD1-81A3ECDE614C}"/>
              </a:ext>
              <a:ext uri="{C183D7F6-B498-43B3-948B-1728B52AA6E4}">
                <adec:decorative xmlns:adec="http://schemas.microsoft.com/office/drawing/2017/decorative" val="1"/>
              </a:ext>
            </a:extLst>
          </p:cNvPr>
          <p:cNvSpPr/>
          <p:nvPr userDrawn="1"/>
        </p:nvSpPr>
        <p:spPr>
          <a:xfrm rot="16200000">
            <a:off x="77040" y="1193411"/>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829E57E-3199-4AAA-B2D5-F93264FDA0B5}"/>
              </a:ext>
              <a:ext uri="{C183D7F6-B498-43B3-948B-1728B52AA6E4}">
                <adec:decorative xmlns:adec="http://schemas.microsoft.com/office/drawing/2017/decorative" val="1"/>
              </a:ext>
            </a:extLst>
          </p:cNvPr>
          <p:cNvSpPr/>
          <p:nvPr userDrawn="1"/>
        </p:nvSpPr>
        <p:spPr>
          <a:xfrm rot="16200000">
            <a:off x="6442672" y="193606"/>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Tag=CustomerPhoto&#10;Crop=1&#10;Align=N/A">
            <a:extLst>
              <a:ext uri="{FF2B5EF4-FFF2-40B4-BE49-F238E27FC236}">
                <a16:creationId xmlns:a16="http://schemas.microsoft.com/office/drawing/2014/main" id="{8A791822-0971-4E61-A5E4-9AAD258F58E3}"/>
              </a:ext>
            </a:extLst>
          </p:cNvPr>
          <p:cNvPicPr>
            <a:picLocks/>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 y="-663"/>
            <a:ext cx="12188952" cy="6858000"/>
          </a:xfrm>
          <a:prstGeom prst="rect">
            <a:avLst/>
          </a:prstGeom>
        </p:spPr>
      </p:pic>
      <p:sp>
        <p:nvSpPr>
          <p:cNvPr id="18" name="Title 1">
            <a:extLst>
              <a:ext uri="{FF2B5EF4-FFF2-40B4-BE49-F238E27FC236}">
                <a16:creationId xmlns:a16="http://schemas.microsoft.com/office/drawing/2014/main" id="{B86D7D99-F789-4EDA-861D-B6B994F05F1D}"/>
              </a:ext>
            </a:extLst>
          </p:cNvPr>
          <p:cNvSpPr>
            <a:spLocks noGrp="1"/>
          </p:cNvSpPr>
          <p:nvPr>
            <p:ph type="ctrTitle"/>
          </p:nvPr>
        </p:nvSpPr>
        <p:spPr>
          <a:xfrm>
            <a:off x="1527050" y="1121700"/>
            <a:ext cx="9144000" cy="2387600"/>
          </a:xfrm>
        </p:spPr>
        <p:txBody>
          <a:bodyPr/>
          <a:lstStyle>
            <a:lvl1pPr algn="ctr">
              <a:defRPr>
                <a:solidFill>
                  <a:schemeClr val="bg1"/>
                </a:solidFill>
              </a:defRPr>
            </a:lvl1pPr>
          </a:lstStyle>
          <a:p>
            <a:r>
              <a:rPr lang="en-US">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rPr>
              <a:t>Click to edit Master title style</a:t>
            </a:r>
            <a:endParaRPr lang="en-US" dirty="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endParaRPr>
          </a:p>
        </p:txBody>
      </p:sp>
      <p:sp>
        <p:nvSpPr>
          <p:cNvPr id="20" name="Text Placeholder 12">
            <a:extLst>
              <a:ext uri="{FF2B5EF4-FFF2-40B4-BE49-F238E27FC236}">
                <a16:creationId xmlns:a16="http://schemas.microsoft.com/office/drawing/2014/main" id="{2B39487B-EA73-4D7B-93AA-D63B49F4DA7F}"/>
              </a:ext>
            </a:extLst>
          </p:cNvPr>
          <p:cNvSpPr>
            <a:spLocks noGrp="1"/>
          </p:cNvSpPr>
          <p:nvPr>
            <p:ph type="body" sz="quarter" idx="15"/>
          </p:nvPr>
        </p:nvSpPr>
        <p:spPr>
          <a:xfrm>
            <a:off x="1527050" y="3600450"/>
            <a:ext cx="9144000" cy="2451100"/>
          </a:xfrm>
        </p:spPr>
        <p:txBody>
          <a:bodyPr>
            <a:normAutofit/>
          </a:bodyPr>
          <a:lstStyle>
            <a:lvl1pPr marL="0" indent="0" algn="ctr">
              <a:buNone/>
              <a:defRPr sz="2800">
                <a:solidFill>
                  <a:schemeClr val="bg1"/>
                </a:solidFill>
                <a:effectLst/>
                <a:latin typeface="+mn-lt"/>
              </a:defRPr>
            </a:lvl1pPr>
          </a:lstStyle>
          <a:p>
            <a:pPr lvl="0"/>
            <a:r>
              <a:rPr lang="en-US"/>
              <a:t>Click to edit Master text styles</a:t>
            </a:r>
          </a:p>
        </p:txBody>
      </p:sp>
    </p:spTree>
    <p:extLst>
      <p:ext uri="{BB962C8B-B14F-4D97-AF65-F5344CB8AC3E}">
        <p14:creationId xmlns:p14="http://schemas.microsoft.com/office/powerpoint/2010/main" val="115554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6" name="Title 1">
            <a:extLst>
              <a:ext uri="{FF2B5EF4-FFF2-40B4-BE49-F238E27FC236}">
                <a16:creationId xmlns:a16="http://schemas.microsoft.com/office/drawing/2014/main" id="{673294AE-7408-47DB-898D-41F8C069B42E}"/>
              </a:ext>
            </a:extLst>
          </p:cNvPr>
          <p:cNvSpPr>
            <a:spLocks noGrp="1"/>
          </p:cNvSpPr>
          <p:nvPr>
            <p:ph type="title"/>
          </p:nvPr>
        </p:nvSpPr>
        <p:spPr>
          <a:xfrm>
            <a:off x="841248" y="857251"/>
            <a:ext cx="6156051"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E973052A-4118-4E04-81F8-A44EC172FE46}"/>
              </a:ext>
            </a:extLst>
          </p:cNvPr>
          <p:cNvSpPr>
            <a:spLocks noGrp="1"/>
          </p:cNvSpPr>
          <p:nvPr>
            <p:ph idx="1"/>
          </p:nvPr>
        </p:nvSpPr>
        <p:spPr>
          <a:xfrm>
            <a:off x="841247" y="3190875"/>
            <a:ext cx="6156052" cy="2986087"/>
          </a:xfrm>
        </p:spPr>
        <p:txBody>
          <a:bodyPr>
            <a:normAutofit/>
          </a:bodyPr>
          <a:lstStyle>
            <a:lvl1pPr marL="0" indent="0">
              <a:buNone/>
              <a:defRPr sz="2200"/>
            </a:lvl1pPr>
          </a:lstStyle>
          <a:p>
            <a:pPr marL="228600" lvl="0" indent="-228600"/>
            <a:r>
              <a:rPr lang="en-US" sz="2000">
                <a:solidFill>
                  <a:schemeClr val="tx2">
                    <a:alpha val="60000"/>
                  </a:schemeClr>
                </a:solidFill>
              </a:rPr>
              <a:t>Click to edit Master text styles</a:t>
            </a:r>
          </a:p>
        </p:txBody>
      </p:sp>
      <p:sp>
        <p:nvSpPr>
          <p:cNvPr id="10" name="Date Placeholder 3">
            <a:extLst>
              <a:ext uri="{FF2B5EF4-FFF2-40B4-BE49-F238E27FC236}">
                <a16:creationId xmlns:a16="http://schemas.microsoft.com/office/drawing/2014/main" id="{8988D1E1-6064-4D6A-9EB1-578E20A2A0ED}"/>
              </a:ext>
            </a:extLst>
          </p:cNvPr>
          <p:cNvSpPr txBox="1">
            <a:spLocks/>
          </p:cNvSpPr>
          <p:nvPr userDrawn="1"/>
        </p:nvSpPr>
        <p:spPr>
          <a:xfrm>
            <a:off x="841248" y="6429375"/>
            <a:ext cx="2646725"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B23B9F-B223-42FC-B961-B8BFC75D2259}" type="datetime1">
              <a:rPr lang="en-US" smtClean="0">
                <a:solidFill>
                  <a:schemeClr val="tx2">
                    <a:alpha val="60000"/>
                  </a:schemeClr>
                </a:solidFill>
              </a:rPr>
              <a:pPr/>
              <a:t>12/2/2023</a:t>
            </a:fld>
            <a:endParaRPr lang="en-US" dirty="0">
              <a:solidFill>
                <a:schemeClr val="tx2">
                  <a:alpha val="60000"/>
                </a:schemeClr>
              </a:solidFill>
            </a:endParaRPr>
          </a:p>
        </p:txBody>
      </p:sp>
      <p:sp>
        <p:nvSpPr>
          <p:cNvPr id="11" name="Footer Placeholder 4">
            <a:extLst>
              <a:ext uri="{FF2B5EF4-FFF2-40B4-BE49-F238E27FC236}">
                <a16:creationId xmlns:a16="http://schemas.microsoft.com/office/drawing/2014/main" id="{BD47C5CB-0317-4DC6-A76F-38A5BB1FD1C2}"/>
              </a:ext>
            </a:extLst>
          </p:cNvPr>
          <p:cNvSpPr txBox="1">
            <a:spLocks/>
          </p:cNvSpPr>
          <p:nvPr userDrawn="1"/>
        </p:nvSpPr>
        <p:spPr>
          <a:xfrm>
            <a:off x="4044696" y="64293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2">
                    <a:alpha val="60000"/>
                  </a:schemeClr>
                </a:solidFill>
              </a:rPr>
              <a:t>Sample footer text</a:t>
            </a:r>
            <a:endParaRPr lang="en-US" dirty="0">
              <a:solidFill>
                <a:schemeClr val="tx2">
                  <a:alpha val="60000"/>
                </a:schemeClr>
              </a:solidFill>
            </a:endParaRPr>
          </a:p>
        </p:txBody>
      </p:sp>
      <p:sp>
        <p:nvSpPr>
          <p:cNvPr id="12" name="Slide Number Placeholder 5">
            <a:extLst>
              <a:ext uri="{FF2B5EF4-FFF2-40B4-BE49-F238E27FC236}">
                <a16:creationId xmlns:a16="http://schemas.microsoft.com/office/drawing/2014/main" id="{8CCF6E15-0BE7-453B-BBD4-B379C390AD22}"/>
              </a:ext>
            </a:extLst>
          </p:cNvPr>
          <p:cNvSpPr txBox="1">
            <a:spLocks/>
          </p:cNvSpPr>
          <p:nvPr userDrawn="1"/>
        </p:nvSpPr>
        <p:spPr>
          <a:xfrm>
            <a:off x="8613648" y="64293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844951-7827-47D4-8276-7DDE1FA7D85A}" type="slidenum">
              <a:rPr lang="en-US" smtClean="0">
                <a:solidFill>
                  <a:schemeClr val="tx2">
                    <a:alpha val="60000"/>
                  </a:schemeClr>
                </a:solidFill>
              </a:rPr>
              <a:pPr/>
              <a:t>‹#›</a:t>
            </a:fld>
            <a:endParaRPr lang="en-US" dirty="0">
              <a:solidFill>
                <a:schemeClr val="tx2">
                  <a:alpha val="60000"/>
                </a:schemeClr>
              </a:solidFill>
            </a:endParaRPr>
          </a:p>
        </p:txBody>
      </p:sp>
      <p:sp>
        <p:nvSpPr>
          <p:cNvPr id="14" name="Picture Placeholder 13">
            <a:extLst>
              <a:ext uri="{FF2B5EF4-FFF2-40B4-BE49-F238E27FC236}">
                <a16:creationId xmlns:a16="http://schemas.microsoft.com/office/drawing/2014/main" id="{0E092228-4487-4E3A-AEE3-12DC34A061E2}"/>
              </a:ext>
            </a:extLst>
          </p:cNvPr>
          <p:cNvSpPr>
            <a:spLocks noGrp="1"/>
          </p:cNvSpPr>
          <p:nvPr>
            <p:ph type="pic" sz="quarter" idx="13"/>
          </p:nvPr>
        </p:nvSpPr>
        <p:spPr>
          <a:xfrm>
            <a:off x="7424928" y="484632"/>
            <a:ext cx="4279392" cy="2862072"/>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6AB20921-6E7F-4BD8-9399-D18CABB64B9A}"/>
              </a:ext>
            </a:extLst>
          </p:cNvPr>
          <p:cNvSpPr>
            <a:spLocks noGrp="1"/>
          </p:cNvSpPr>
          <p:nvPr>
            <p:ph type="pic" sz="quarter" idx="14"/>
          </p:nvPr>
        </p:nvSpPr>
        <p:spPr>
          <a:xfrm>
            <a:off x="7424928" y="3511296"/>
            <a:ext cx="4279392" cy="2862072"/>
          </a:xfrm>
          <a:solidFill>
            <a:schemeClr val="accent6"/>
          </a:solidFill>
        </p:spPr>
        <p:txBody>
          <a:bodyPr/>
          <a:lstStyle/>
          <a:p>
            <a:r>
              <a:rPr lang="en-US"/>
              <a:t>Click icon to add picture</a:t>
            </a:r>
          </a:p>
        </p:txBody>
      </p:sp>
    </p:spTree>
    <p:extLst>
      <p:ext uri="{BB962C8B-B14F-4D97-AF65-F5344CB8AC3E}">
        <p14:creationId xmlns:p14="http://schemas.microsoft.com/office/powerpoint/2010/main" val="423043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022B425-A1C3-4DFE-BF49-1B9F96D46B2A}"/>
              </a:ext>
            </a:extLst>
          </p:cNvPr>
          <p:cNvSpPr>
            <a:spLocks noGrp="1"/>
          </p:cNvSpPr>
          <p:nvPr>
            <p:ph type="title"/>
          </p:nvPr>
        </p:nvSpPr>
        <p:spPr>
          <a:xfrm>
            <a:off x="841248" y="3893769"/>
            <a:ext cx="5992550" cy="2319306"/>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4" name="Picture Placeholder 13">
            <a:extLst>
              <a:ext uri="{FF2B5EF4-FFF2-40B4-BE49-F238E27FC236}">
                <a16:creationId xmlns:a16="http://schemas.microsoft.com/office/drawing/2014/main" id="{2AEC60F9-EA79-4A18-B040-024AFB62FD5E}"/>
              </a:ext>
            </a:extLst>
          </p:cNvPr>
          <p:cNvSpPr>
            <a:spLocks noGrp="1"/>
          </p:cNvSpPr>
          <p:nvPr>
            <p:ph type="pic" sz="quarter" idx="13"/>
          </p:nvPr>
        </p:nvSpPr>
        <p:spPr>
          <a:xfrm>
            <a:off x="493776" y="484632"/>
            <a:ext cx="11210544" cy="3191256"/>
          </a:xfrm>
          <a:solidFill>
            <a:schemeClr val="accent6"/>
          </a:solidFill>
        </p:spPr>
        <p:txBody>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83B88B7B-A749-40EA-A140-38D1E04EFF4F}"/>
              </a:ext>
            </a:extLst>
          </p:cNvPr>
          <p:cNvSpPr>
            <a:spLocks noGrp="1"/>
          </p:cNvSpPr>
          <p:nvPr>
            <p:ph idx="1"/>
          </p:nvPr>
        </p:nvSpPr>
        <p:spPr>
          <a:xfrm>
            <a:off x="6979133" y="3893770"/>
            <a:ext cx="4377714" cy="2319306"/>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a:xfrm>
            <a:off x="838200" y="6418489"/>
            <a:ext cx="2743200" cy="365125"/>
          </a:xfrm>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6132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52095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39876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90129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6973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6813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77615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74085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F98AFCE-98D2-46C5-82A8-E45659B1769D}"/>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F69999FB-8585-40F0-990C-6A0BAD1C8081}"/>
              </a:ext>
              <a:ext uri="{C183D7F6-B498-43B3-948B-1728B52AA6E4}">
                <adec:decorative xmlns:adec="http://schemas.microsoft.com/office/drawing/2017/decorative" val="1"/>
              </a:ext>
            </a:extLst>
          </p:cNvPr>
          <p:cNvSpPr/>
          <p:nvPr userDrawn="1"/>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768738E-7449-46C1-B7D3-844FE2BA7D35}"/>
              </a:ext>
            </a:extLst>
          </p:cNvPr>
          <p:cNvSpPr>
            <a:spLocks noGrp="1"/>
          </p:cNvSpPr>
          <p:nvPr>
            <p:ph type="title"/>
          </p:nvPr>
        </p:nvSpPr>
        <p:spPr>
          <a:xfrm>
            <a:off x="838200" y="914399"/>
            <a:ext cx="5992550" cy="2827422"/>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B0FF04F9-E792-4C19-9FD5-44800CEB2E89}"/>
              </a:ext>
            </a:extLst>
          </p:cNvPr>
          <p:cNvSpPr>
            <a:spLocks noGrp="1"/>
          </p:cNvSpPr>
          <p:nvPr>
            <p:ph idx="1"/>
          </p:nvPr>
        </p:nvSpPr>
        <p:spPr>
          <a:xfrm>
            <a:off x="6976085" y="914400"/>
            <a:ext cx="4377714" cy="2827422"/>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14" name="Picture Placeholder 13">
            <a:extLst>
              <a:ext uri="{FF2B5EF4-FFF2-40B4-BE49-F238E27FC236}">
                <a16:creationId xmlns:a16="http://schemas.microsoft.com/office/drawing/2014/main" id="{5F2F9DF6-DFB9-44A8-B629-57F58893AD21}"/>
              </a:ext>
            </a:extLst>
          </p:cNvPr>
          <p:cNvSpPr>
            <a:spLocks noGrp="1"/>
          </p:cNvSpPr>
          <p:nvPr>
            <p:ph type="pic" sz="quarter" idx="13"/>
          </p:nvPr>
        </p:nvSpPr>
        <p:spPr>
          <a:xfrm>
            <a:off x="490538" y="4059936"/>
            <a:ext cx="2807208" cy="2322576"/>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927BC207-43FE-4B6A-AEBE-875B69CF9761}"/>
              </a:ext>
            </a:extLst>
          </p:cNvPr>
          <p:cNvSpPr>
            <a:spLocks noGrp="1"/>
          </p:cNvSpPr>
          <p:nvPr>
            <p:ph type="pic" sz="quarter" idx="14"/>
          </p:nvPr>
        </p:nvSpPr>
        <p:spPr>
          <a:xfrm>
            <a:off x="3291840" y="4059936"/>
            <a:ext cx="2807208" cy="2322576"/>
          </a:xfrm>
          <a:solidFill>
            <a:schemeClr val="accent6"/>
          </a:solidFill>
        </p:spPr>
        <p:txBody>
          <a:bodyPr/>
          <a:lstStyle/>
          <a:p>
            <a:r>
              <a:rPr lang="en-US"/>
              <a:t>Click icon to add picture</a:t>
            </a:r>
          </a:p>
        </p:txBody>
      </p:sp>
      <p:sp>
        <p:nvSpPr>
          <p:cNvPr id="16" name="Picture Placeholder 13">
            <a:extLst>
              <a:ext uri="{FF2B5EF4-FFF2-40B4-BE49-F238E27FC236}">
                <a16:creationId xmlns:a16="http://schemas.microsoft.com/office/drawing/2014/main" id="{EBBF5499-9A70-4846-B98E-316EC17F9FCD}"/>
              </a:ext>
            </a:extLst>
          </p:cNvPr>
          <p:cNvSpPr>
            <a:spLocks noGrp="1"/>
          </p:cNvSpPr>
          <p:nvPr>
            <p:ph type="pic" sz="quarter" idx="15"/>
          </p:nvPr>
        </p:nvSpPr>
        <p:spPr>
          <a:xfrm>
            <a:off x="6099048" y="4059936"/>
            <a:ext cx="2807208" cy="2322576"/>
          </a:xfrm>
          <a:solidFill>
            <a:schemeClr val="accent6"/>
          </a:solidFill>
        </p:spPr>
        <p:txBody>
          <a:bodyPr/>
          <a:lstStyle/>
          <a:p>
            <a:r>
              <a:rPr lang="en-US"/>
              <a:t>Click icon to add picture</a:t>
            </a:r>
          </a:p>
        </p:txBody>
      </p:sp>
      <p:sp>
        <p:nvSpPr>
          <p:cNvPr id="17" name="Picture Placeholder 13">
            <a:extLst>
              <a:ext uri="{FF2B5EF4-FFF2-40B4-BE49-F238E27FC236}">
                <a16:creationId xmlns:a16="http://schemas.microsoft.com/office/drawing/2014/main" id="{C7A79F30-D473-48F6-9AC2-286C7B70F3ED}"/>
              </a:ext>
            </a:extLst>
          </p:cNvPr>
          <p:cNvSpPr>
            <a:spLocks noGrp="1"/>
          </p:cNvSpPr>
          <p:nvPr>
            <p:ph type="pic" sz="quarter" idx="16"/>
          </p:nvPr>
        </p:nvSpPr>
        <p:spPr>
          <a:xfrm>
            <a:off x="8906256" y="4059936"/>
            <a:ext cx="2807208" cy="2322576"/>
          </a:xfrm>
          <a:solidFill>
            <a:schemeClr val="accent6"/>
          </a:solidFill>
        </p:spPr>
        <p:txBody>
          <a:bodyPr/>
          <a:lstStyle/>
          <a:p>
            <a:r>
              <a:rPr lang="en-US"/>
              <a:t>Click icon to add picture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0991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910AFBC-7932-43F4-ABEA-C89B2698634B}"/>
              </a:ext>
            </a:extLst>
          </p:cNvPr>
          <p:cNvSpPr>
            <a:spLocks noGrp="1"/>
          </p:cNvSpPr>
          <p:nvPr>
            <p:ph type="title"/>
          </p:nvPr>
        </p:nvSpPr>
        <p:spPr>
          <a:xfrm>
            <a:off x="841249" y="857251"/>
            <a:ext cx="5914937"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7" name="Content Placeholder 2">
            <a:extLst>
              <a:ext uri="{FF2B5EF4-FFF2-40B4-BE49-F238E27FC236}">
                <a16:creationId xmlns:a16="http://schemas.microsoft.com/office/drawing/2014/main" id="{1178A42D-5ED2-4AB6-BE4B-4109074320DF}"/>
              </a:ext>
            </a:extLst>
          </p:cNvPr>
          <p:cNvSpPr>
            <a:spLocks noGrp="1"/>
          </p:cNvSpPr>
          <p:nvPr>
            <p:ph idx="1"/>
          </p:nvPr>
        </p:nvSpPr>
        <p:spPr>
          <a:xfrm>
            <a:off x="841248" y="3190875"/>
            <a:ext cx="5914938" cy="2986087"/>
          </a:xfrm>
        </p:spPr>
        <p:txBody>
          <a:bodyPr>
            <a:noAutofit/>
          </a:bodyPr>
          <a:lstStyle>
            <a:lvl1pPr marL="0" indent="0">
              <a:lnSpc>
                <a:spcPct val="100000"/>
              </a:lnSpc>
              <a:buNone/>
              <a:defRPr sz="2000"/>
            </a:lvl1pPr>
          </a:lstStyle>
          <a:p>
            <a:pPr marL="228600" lvl="0" indent="-228600"/>
            <a:r>
              <a:rPr lang="en-US" sz="1800">
                <a:solidFill>
                  <a:schemeClr val="tx2">
                    <a:alpha val="60000"/>
                  </a:schemeClr>
                </a:solidFill>
              </a:rPr>
              <a:t>Click to edit Master text styles</a:t>
            </a:r>
          </a:p>
        </p:txBody>
      </p:sp>
      <p:sp>
        <p:nvSpPr>
          <p:cNvPr id="29" name="Date Placeholder 1">
            <a:extLst>
              <a:ext uri="{FF2B5EF4-FFF2-40B4-BE49-F238E27FC236}">
                <a16:creationId xmlns:a16="http://schemas.microsoft.com/office/drawing/2014/main" id="{4D9A7D07-2BA3-438D-972B-EA578370D50F}"/>
              </a:ext>
            </a:extLst>
          </p:cNvPr>
          <p:cNvSpPr>
            <a:spLocks noGrp="1"/>
          </p:cNvSpPr>
          <p:nvPr>
            <p:ph type="dt" sz="half" idx="10"/>
          </p:nvPr>
        </p:nvSpPr>
        <p:spPr>
          <a:xfrm>
            <a:off x="838200" y="6429375"/>
            <a:ext cx="2743200" cy="365125"/>
          </a:xfrm>
        </p:spPr>
        <p:txBody>
          <a:bodyPr/>
          <a:lstStyle>
            <a:lvl1pPr>
              <a:defRPr>
                <a:solidFill>
                  <a:schemeClr val="tx2">
                    <a:alpha val="60000"/>
                  </a:schemeClr>
                </a:solidFill>
              </a:defRPr>
            </a:lvl1pPr>
          </a:lstStyle>
          <a:p>
            <a:r>
              <a:rPr lang="en-US"/>
              <a:t>3/1/20XX</a:t>
            </a:r>
          </a:p>
        </p:txBody>
      </p:sp>
      <p:sp>
        <p:nvSpPr>
          <p:cNvPr id="24" name="Picture Placeholder 23">
            <a:extLst>
              <a:ext uri="{FF2B5EF4-FFF2-40B4-BE49-F238E27FC236}">
                <a16:creationId xmlns:a16="http://schemas.microsoft.com/office/drawing/2014/main" id="{C8720583-BC84-48EB-85BC-AE71214A30A5}"/>
              </a:ext>
            </a:extLst>
          </p:cNvPr>
          <p:cNvSpPr>
            <a:spLocks noGrp="1"/>
          </p:cNvSpPr>
          <p:nvPr>
            <p:ph type="pic" sz="quarter" idx="13"/>
          </p:nvPr>
        </p:nvSpPr>
        <p:spPr>
          <a:xfrm>
            <a:off x="7589520" y="0"/>
            <a:ext cx="4599432" cy="2286000"/>
          </a:xfrm>
          <a:solidFill>
            <a:schemeClr val="accent6"/>
          </a:solidFill>
        </p:spPr>
        <p:txBody>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C3F0A5CD-C47A-4CDF-BE99-75F3A81B18FB}"/>
              </a:ext>
            </a:extLst>
          </p:cNvPr>
          <p:cNvSpPr>
            <a:spLocks noGrp="1"/>
          </p:cNvSpPr>
          <p:nvPr>
            <p:ph type="pic" sz="quarter" idx="14"/>
          </p:nvPr>
        </p:nvSpPr>
        <p:spPr>
          <a:xfrm>
            <a:off x="7589520" y="2286000"/>
            <a:ext cx="4599432" cy="2286000"/>
          </a:xfrm>
          <a:solidFill>
            <a:schemeClr val="accent6"/>
          </a:solidFill>
        </p:spPr>
        <p:txBody>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7329454B-9275-4E86-B32E-91C0DB62AA71}"/>
              </a:ext>
            </a:extLst>
          </p:cNvPr>
          <p:cNvSpPr>
            <a:spLocks noGrp="1"/>
          </p:cNvSpPr>
          <p:nvPr>
            <p:ph type="pic" sz="quarter" idx="15"/>
          </p:nvPr>
        </p:nvSpPr>
        <p:spPr>
          <a:xfrm>
            <a:off x="7589520" y="4572000"/>
            <a:ext cx="4599432" cy="2286000"/>
          </a:xfrm>
          <a:solidFill>
            <a:schemeClr val="accent6"/>
          </a:solidFill>
        </p:spPr>
        <p:txBody>
          <a:bodyPr/>
          <a:lstStyle/>
          <a:p>
            <a:r>
              <a:rPr lang="en-US"/>
              <a:t>Click icon to add picture</a:t>
            </a:r>
            <a:endParaRPr lang="en-US" dirty="0"/>
          </a:p>
        </p:txBody>
      </p:sp>
      <p:sp>
        <p:nvSpPr>
          <p:cNvPr id="30" name="Footer Placeholder 2">
            <a:extLst>
              <a:ext uri="{FF2B5EF4-FFF2-40B4-BE49-F238E27FC236}">
                <a16:creationId xmlns:a16="http://schemas.microsoft.com/office/drawing/2014/main" id="{21E9E1BF-D594-4F96-8DBE-5A8DD51D3B58}"/>
              </a:ext>
            </a:extLst>
          </p:cNvPr>
          <p:cNvSpPr>
            <a:spLocks noGrp="1"/>
          </p:cNvSpPr>
          <p:nvPr>
            <p:ph type="ftr" sz="quarter" idx="11"/>
          </p:nvPr>
        </p:nvSpPr>
        <p:spPr>
          <a:xfrm>
            <a:off x="4038600" y="6429375"/>
            <a:ext cx="4114800" cy="365125"/>
          </a:xfrm>
        </p:spPr>
        <p:txBody>
          <a:bodyPr/>
          <a:lstStyle>
            <a:lvl1pPr algn="l">
              <a:defRPr>
                <a:solidFill>
                  <a:schemeClr val="tx2">
                    <a:alpha val="60000"/>
                  </a:schemeClr>
                </a:solidFill>
              </a:defRPr>
            </a:lvl1pPr>
          </a:lstStyle>
          <a:p>
            <a:r>
              <a:rPr lang="en-US"/>
              <a:t>SAMPLE FOOTER TEXT</a:t>
            </a:r>
            <a:endParaRPr lang="en-US" dirty="0"/>
          </a:p>
        </p:txBody>
      </p:sp>
      <p:sp>
        <p:nvSpPr>
          <p:cNvPr id="31" name="Slide Number Placeholder 3">
            <a:extLst>
              <a:ext uri="{FF2B5EF4-FFF2-40B4-BE49-F238E27FC236}">
                <a16:creationId xmlns:a16="http://schemas.microsoft.com/office/drawing/2014/main" id="{C30FDEF8-F3F3-42D5-9EE1-EDDF18B35377}"/>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917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E04ED02-B678-4D1E-BEDA-7E28F9038DF5}"/>
              </a:ext>
              <a:ext uri="{C183D7F6-B498-43B3-948B-1728B52AA6E4}">
                <adec:decorative xmlns:adec="http://schemas.microsoft.com/office/drawing/2017/decorative" val="1"/>
              </a:ext>
            </a:extLst>
          </p:cNvPr>
          <p:cNvSpPr/>
          <p:nvPr userDrawn="1"/>
        </p:nvSpPr>
        <p:spPr>
          <a:xfrm>
            <a:off x="9277" y="927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5E2C5A2-B8B2-47C5-8E1B-3A97E2C9BB13}"/>
              </a:ext>
              <a:ext uri="{C183D7F6-B498-43B3-948B-1728B52AA6E4}">
                <adec:decorative xmlns:adec="http://schemas.microsoft.com/office/drawing/2017/decorative" val="1"/>
              </a:ext>
            </a:extLst>
          </p:cNvPr>
          <p:cNvSpPr/>
          <p:nvPr userDrawn="1"/>
        </p:nvSpPr>
        <p:spPr>
          <a:xfrm>
            <a:off x="12325" y="9278"/>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3FD8455-A2E1-40B3-B6C4-36070AF58F78}"/>
              </a:ext>
              <a:ext uri="{C183D7F6-B498-43B3-948B-1728B52AA6E4}">
                <adec:decorative xmlns:adec="http://schemas.microsoft.com/office/drawing/2017/decorative" val="1"/>
              </a:ext>
            </a:extLst>
          </p:cNvPr>
          <p:cNvSpPr/>
          <p:nvPr userDrawn="1"/>
        </p:nvSpPr>
        <p:spPr>
          <a:xfrm>
            <a:off x="1524"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Freeform: Shape 7">
            <a:extLst>
              <a:ext uri="{FF2B5EF4-FFF2-40B4-BE49-F238E27FC236}">
                <a16:creationId xmlns:a16="http://schemas.microsoft.com/office/drawing/2014/main" id="{0F53BE70-C6B1-407C-9333-7251BDC77A9E}"/>
              </a:ext>
              <a:ext uri="{C183D7F6-B498-43B3-948B-1728B52AA6E4}">
                <adec:decorative xmlns:adec="http://schemas.microsoft.com/office/drawing/2017/decorative" val="1"/>
              </a:ext>
            </a:extLst>
          </p:cNvPr>
          <p:cNvSpPr/>
          <p:nvPr userDrawn="1"/>
        </p:nvSpPr>
        <p:spPr>
          <a:xfrm>
            <a:off x="33186" y="9279"/>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ame 8">
            <a:extLst>
              <a:ext uri="{FF2B5EF4-FFF2-40B4-BE49-F238E27FC236}">
                <a16:creationId xmlns:a16="http://schemas.microsoft.com/office/drawing/2014/main" id="{05864DDE-75C0-4BE6-93FF-A960706ADEC3}"/>
              </a:ext>
              <a:ext uri="{C183D7F6-B498-43B3-948B-1728B52AA6E4}">
                <adec:decorative xmlns:adec="http://schemas.microsoft.com/office/drawing/2017/decorative" val="1"/>
              </a:ext>
            </a:extLst>
          </p:cNvPr>
          <p:cNvSpPr/>
          <p:nvPr userDrawn="1"/>
        </p:nvSpPr>
        <p:spPr>
          <a:xfrm>
            <a:off x="1524"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itle 1">
            <a:extLst>
              <a:ext uri="{FF2B5EF4-FFF2-40B4-BE49-F238E27FC236}">
                <a16:creationId xmlns:a16="http://schemas.microsoft.com/office/drawing/2014/main" id="{1BC3FA0F-EAE5-4DCE-ACFF-9AD00ED39FCF}"/>
              </a:ext>
            </a:extLst>
          </p:cNvPr>
          <p:cNvSpPr>
            <a:spLocks noGrp="1"/>
          </p:cNvSpPr>
          <p:nvPr>
            <p:ph type="ctrTitle"/>
          </p:nvPr>
        </p:nvSpPr>
        <p:spPr>
          <a:xfrm>
            <a:off x="847477" y="1131641"/>
            <a:ext cx="5322618" cy="2387600"/>
          </a:xfrm>
        </p:spPr>
        <p:txBody>
          <a:bodyPr/>
          <a:lstStyle>
            <a:lvl1pPr>
              <a:defRPr>
                <a:solidFill>
                  <a:schemeClr val="bg1"/>
                </a:solidFill>
              </a:defRPr>
            </a:lvl1pPr>
          </a:lstStyle>
          <a:p>
            <a:pPr algn="l"/>
            <a:r>
              <a:rPr lang="en-US">
                <a:solidFill>
                  <a:srgbClr val="FFFFFF"/>
                </a:solidFill>
                <a:ea typeface="Cambria" panose="02040503050406030204" pitchFamily="18" charset="0"/>
                <a:cs typeface="Sabon Next LT" panose="020B0502040204020203" pitchFamily="2" charset="0"/>
              </a:rPr>
              <a:t>Click to edit Master title style</a:t>
            </a:r>
            <a:endParaRPr lang="en-US" dirty="0">
              <a:solidFill>
                <a:srgbClr val="FFFFFF"/>
              </a:solidFill>
              <a:ea typeface="Cambria" panose="02040503050406030204" pitchFamily="18" charset="0"/>
              <a:cs typeface="Sabon Next LT" panose="020B0502040204020203" pitchFamily="2" charset="0"/>
            </a:endParaRPr>
          </a:p>
        </p:txBody>
      </p:sp>
      <p:sp>
        <p:nvSpPr>
          <p:cNvPr id="18" name="Picture Placeholder 17">
            <a:extLst>
              <a:ext uri="{FF2B5EF4-FFF2-40B4-BE49-F238E27FC236}">
                <a16:creationId xmlns:a16="http://schemas.microsoft.com/office/drawing/2014/main" id="{71FA5E0E-BEE1-4976-92B1-61EF64E34371}"/>
              </a:ext>
            </a:extLst>
          </p:cNvPr>
          <p:cNvSpPr>
            <a:spLocks noGrp="1"/>
          </p:cNvSpPr>
          <p:nvPr>
            <p:ph type="pic" sz="quarter" idx="13"/>
          </p:nvPr>
        </p:nvSpPr>
        <p:spPr>
          <a:xfrm>
            <a:off x="6784848" y="905256"/>
            <a:ext cx="4581144" cy="2450592"/>
          </a:xfrm>
          <a:solidFill>
            <a:schemeClr val="accent6"/>
          </a:solidFill>
        </p:spPr>
        <p:txBody>
          <a:bodyPr/>
          <a:lstStyle/>
          <a:p>
            <a:r>
              <a:rPr lang="en-US"/>
              <a:t>Click icon to add picture</a:t>
            </a:r>
            <a:endParaRPr lang="en-US" dirty="0"/>
          </a:p>
        </p:txBody>
      </p:sp>
      <p:sp>
        <p:nvSpPr>
          <p:cNvPr id="20" name="Picture Placeholder 17">
            <a:extLst>
              <a:ext uri="{FF2B5EF4-FFF2-40B4-BE49-F238E27FC236}">
                <a16:creationId xmlns:a16="http://schemas.microsoft.com/office/drawing/2014/main" id="{03379FE8-A6CE-4F5A-BE1A-B2267589BE85}"/>
              </a:ext>
            </a:extLst>
          </p:cNvPr>
          <p:cNvSpPr>
            <a:spLocks noGrp="1"/>
          </p:cNvSpPr>
          <p:nvPr>
            <p:ph type="pic" sz="quarter" idx="14"/>
          </p:nvPr>
        </p:nvSpPr>
        <p:spPr>
          <a:xfrm>
            <a:off x="6784848" y="3520440"/>
            <a:ext cx="4581144" cy="2450592"/>
          </a:xfrm>
          <a:solidFill>
            <a:schemeClr val="accent6"/>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6DD090CA-24E8-46A7-889A-A4FDD00A33E5}"/>
              </a:ext>
            </a:extLst>
          </p:cNvPr>
          <p:cNvSpPr>
            <a:spLocks noGrp="1"/>
          </p:cNvSpPr>
          <p:nvPr>
            <p:ph type="body" sz="quarter" idx="15"/>
          </p:nvPr>
        </p:nvSpPr>
        <p:spPr>
          <a:xfrm>
            <a:off x="838200" y="3600450"/>
            <a:ext cx="5322888" cy="2451100"/>
          </a:xfrm>
        </p:spPr>
        <p:txBody>
          <a:bodyPr>
            <a:normAutofit/>
          </a:bodyPr>
          <a:lstStyle>
            <a:lvl1pPr marL="0" indent="0">
              <a:buNone/>
              <a:defRPr sz="28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235093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2685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3B5BF0-238D-481F-A15B-206D1E2FEDD2}"/>
              </a:ext>
              <a:ext uri="{C183D7F6-B498-43B3-948B-1728B52AA6E4}">
                <adec:decorative xmlns:adec="http://schemas.microsoft.com/office/drawing/2017/decorative" val="1"/>
              </a:ext>
            </a:extLst>
          </p:cNvPr>
          <p:cNvSpPr/>
          <p:nvPr userDrawn="1"/>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7578E43B-8F1B-4CBD-B09E-5AD9A247E3F8}"/>
              </a:ext>
              <a:ext uri="{C183D7F6-B498-43B3-948B-1728B52AA6E4}">
                <adec:decorative xmlns:adec="http://schemas.microsoft.com/office/drawing/2017/decorative" val="1"/>
              </a:ext>
            </a:extLst>
          </p:cNvPr>
          <p:cNvSpPr/>
          <p:nvPr userDrawn="1"/>
        </p:nvSpPr>
        <p:spPr>
          <a:xfrm>
            <a:off x="-3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737C17C2-E2A6-4219-AE02-C8EAF943C472}"/>
              </a:ext>
              <a:ext uri="{C183D7F6-B498-43B3-948B-1728B52AA6E4}">
                <adec:decorative xmlns:adec="http://schemas.microsoft.com/office/drawing/2017/decorative" val="1"/>
              </a:ext>
            </a:extLst>
          </p:cNvPr>
          <p:cNvSpPr/>
          <p:nvPr userDrawn="1"/>
        </p:nvSpPr>
        <p:spPr>
          <a:xfrm>
            <a:off x="-389"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19">
            <a:extLst>
              <a:ext uri="{FF2B5EF4-FFF2-40B4-BE49-F238E27FC236}">
                <a16:creationId xmlns:a16="http://schemas.microsoft.com/office/drawing/2014/main" id="{AE7BC3CE-3806-41F3-B4F6-EBB2C3E9EA28}"/>
              </a:ext>
            </a:extLst>
          </p:cNvPr>
          <p:cNvSpPr>
            <a:spLocks noGrp="1"/>
          </p:cNvSpPr>
          <p:nvPr>
            <p:ph type="pic" sz="quarter" idx="13"/>
          </p:nvPr>
        </p:nvSpPr>
        <p:spPr>
          <a:xfrm>
            <a:off x="6096" y="484632"/>
            <a:ext cx="12179808" cy="5907024"/>
          </a:xfrm>
          <a:solidFill>
            <a:schemeClr val="accent6"/>
          </a:solidFill>
        </p:spPr>
        <p:txBody>
          <a:bodyPr/>
          <a:lstStyle/>
          <a:p>
            <a:r>
              <a:rPr lang="en-US"/>
              <a:t>Click icon to add picture</a:t>
            </a:r>
            <a:endParaRPr lang="en-US" dirty="0"/>
          </a:p>
        </p:txBody>
      </p:sp>
      <p:sp>
        <p:nvSpPr>
          <p:cNvPr id="6" name="Title 5">
            <a:extLst>
              <a:ext uri="{FF2B5EF4-FFF2-40B4-BE49-F238E27FC236}">
                <a16:creationId xmlns:a16="http://schemas.microsoft.com/office/drawing/2014/main" id="{FDC036CF-E92D-4E80-8E6B-1B06EDDFD7CF}"/>
              </a:ext>
            </a:extLst>
          </p:cNvPr>
          <p:cNvSpPr>
            <a:spLocks noGrp="1"/>
          </p:cNvSpPr>
          <p:nvPr>
            <p:ph type="title"/>
          </p:nvPr>
        </p:nvSpPr>
        <p:spPr>
          <a:xfrm>
            <a:off x="838200" y="1271016"/>
            <a:ext cx="4800600" cy="3749040"/>
          </a:xfrm>
        </p:spPr>
        <p:txBody>
          <a:bodyPr anchor="b" anchorCtr="0"/>
          <a:lstStyle>
            <a:lvl1pPr>
              <a:defRPr>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26" name="Text Placeholder 25">
            <a:extLst>
              <a:ext uri="{FF2B5EF4-FFF2-40B4-BE49-F238E27FC236}">
                <a16:creationId xmlns:a16="http://schemas.microsoft.com/office/drawing/2014/main" id="{BADCFE1B-ABA2-4B11-B7DE-02CE383D6F22}"/>
              </a:ext>
            </a:extLst>
          </p:cNvPr>
          <p:cNvSpPr>
            <a:spLocks noGrp="1"/>
          </p:cNvSpPr>
          <p:nvPr>
            <p:ph type="body" sz="quarter" idx="15" hasCustomPrompt="1"/>
          </p:nvPr>
        </p:nvSpPr>
        <p:spPr>
          <a:xfrm>
            <a:off x="838200" y="4835779"/>
            <a:ext cx="4800600" cy="1066800"/>
          </a:xfrm>
        </p:spPr>
        <p:txBody>
          <a:bodyPr>
            <a:normAutofit/>
          </a:bodyPr>
          <a:lstStyle>
            <a:lvl1pPr marL="228600" indent="0">
              <a:buNone/>
              <a:defRPr sz="2200">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8290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1B84B862-7F1F-4B98-B437-936D8A73A91A}"/>
              </a:ext>
            </a:extLst>
          </p:cNvPr>
          <p:cNvSpPr>
            <a:spLocks noGrp="1"/>
          </p:cNvSpPr>
          <p:nvPr>
            <p:ph type="pic" sz="quarter" idx="13"/>
          </p:nvPr>
        </p:nvSpPr>
        <p:spPr>
          <a:xfrm>
            <a:off x="740664" y="2240280"/>
            <a:ext cx="2286000" cy="2322576"/>
          </a:xfrm>
          <a:solidFill>
            <a:schemeClr val="accent6"/>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C76B23B2-3605-4292-9F96-F34651B689A7}"/>
              </a:ext>
            </a:extLst>
          </p:cNvPr>
          <p:cNvSpPr>
            <a:spLocks noGrp="1"/>
          </p:cNvSpPr>
          <p:nvPr>
            <p:ph type="pic" sz="quarter" idx="14"/>
          </p:nvPr>
        </p:nvSpPr>
        <p:spPr>
          <a:xfrm>
            <a:off x="3538728" y="2240280"/>
            <a:ext cx="2286000" cy="2322576"/>
          </a:xfrm>
          <a:solidFill>
            <a:schemeClr val="accent6"/>
          </a:solidFill>
        </p:spPr>
        <p:txBody>
          <a:bodyPr/>
          <a:lstStyle/>
          <a:p>
            <a:r>
              <a:rPr lang="en-US"/>
              <a:t>Click icon to add picture</a:t>
            </a:r>
            <a:endParaRPr lang="en-US" dirty="0"/>
          </a:p>
        </p:txBody>
      </p:sp>
      <p:sp>
        <p:nvSpPr>
          <p:cNvPr id="17" name="Picture Placeholder 14">
            <a:extLst>
              <a:ext uri="{FF2B5EF4-FFF2-40B4-BE49-F238E27FC236}">
                <a16:creationId xmlns:a16="http://schemas.microsoft.com/office/drawing/2014/main" id="{AB1E9EC3-2FB6-4E1C-8211-306450FDEE7F}"/>
              </a:ext>
            </a:extLst>
          </p:cNvPr>
          <p:cNvSpPr>
            <a:spLocks noGrp="1"/>
          </p:cNvSpPr>
          <p:nvPr>
            <p:ph type="pic" sz="quarter" idx="15"/>
          </p:nvPr>
        </p:nvSpPr>
        <p:spPr>
          <a:xfrm>
            <a:off x="6345936" y="2267712"/>
            <a:ext cx="2286000" cy="2322576"/>
          </a:xfrm>
          <a:solidFill>
            <a:schemeClr val="accent6"/>
          </a:solidFill>
        </p:spPr>
        <p:txBody>
          <a:bodyPr/>
          <a:lstStyle/>
          <a:p>
            <a:r>
              <a:rPr lang="en-US"/>
              <a:t>Click icon to add picture</a:t>
            </a:r>
            <a:endParaRPr lang="en-US" dirty="0"/>
          </a:p>
        </p:txBody>
      </p:sp>
      <p:sp>
        <p:nvSpPr>
          <p:cNvPr id="18" name="Picture Placeholder 14">
            <a:extLst>
              <a:ext uri="{FF2B5EF4-FFF2-40B4-BE49-F238E27FC236}">
                <a16:creationId xmlns:a16="http://schemas.microsoft.com/office/drawing/2014/main" id="{F3628146-045F-4FBC-A365-3D1D4B3DA6E9}"/>
              </a:ext>
            </a:extLst>
          </p:cNvPr>
          <p:cNvSpPr>
            <a:spLocks noGrp="1"/>
          </p:cNvSpPr>
          <p:nvPr>
            <p:ph type="pic" sz="quarter" idx="16"/>
          </p:nvPr>
        </p:nvSpPr>
        <p:spPr>
          <a:xfrm>
            <a:off x="9153144" y="2267712"/>
            <a:ext cx="2286000" cy="2322576"/>
          </a:xfrm>
          <a:solidFill>
            <a:schemeClr val="accent6"/>
          </a:solidFill>
        </p:spPr>
        <p:txBody>
          <a:bodyPr/>
          <a:lstStyle/>
          <a:p>
            <a:r>
              <a:rPr lang="en-US"/>
              <a:t>Click icon to add picture</a:t>
            </a:r>
            <a:endParaRPr lang="en-US" dirty="0"/>
          </a:p>
        </p:txBody>
      </p:sp>
      <p:sp>
        <p:nvSpPr>
          <p:cNvPr id="20" name="Text Placeholder 19">
            <a:extLst>
              <a:ext uri="{FF2B5EF4-FFF2-40B4-BE49-F238E27FC236}">
                <a16:creationId xmlns:a16="http://schemas.microsoft.com/office/drawing/2014/main" id="{CB50972B-CA23-4B92-987F-EE48ECCFF590}"/>
              </a:ext>
            </a:extLst>
          </p:cNvPr>
          <p:cNvSpPr>
            <a:spLocks noGrp="1"/>
          </p:cNvSpPr>
          <p:nvPr>
            <p:ph type="body" sz="quarter" idx="17" hasCustomPrompt="1"/>
          </p:nvPr>
        </p:nvSpPr>
        <p:spPr>
          <a:xfrm>
            <a:off x="741363"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3" name="Text Placeholder 19">
            <a:extLst>
              <a:ext uri="{FF2B5EF4-FFF2-40B4-BE49-F238E27FC236}">
                <a16:creationId xmlns:a16="http://schemas.microsoft.com/office/drawing/2014/main" id="{8DE19225-DA72-4A39-8CFD-695BFBB93E6D}"/>
              </a:ext>
            </a:extLst>
          </p:cNvPr>
          <p:cNvSpPr>
            <a:spLocks noGrp="1"/>
          </p:cNvSpPr>
          <p:nvPr>
            <p:ph type="body" sz="quarter" idx="18" hasCustomPrompt="1"/>
          </p:nvPr>
        </p:nvSpPr>
        <p:spPr>
          <a:xfrm>
            <a:off x="740664"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4" name="Text Placeholder 19">
            <a:extLst>
              <a:ext uri="{FF2B5EF4-FFF2-40B4-BE49-F238E27FC236}">
                <a16:creationId xmlns:a16="http://schemas.microsoft.com/office/drawing/2014/main" id="{E66A7C97-DBB6-4333-B12F-E26C38E6975C}"/>
              </a:ext>
            </a:extLst>
          </p:cNvPr>
          <p:cNvSpPr>
            <a:spLocks noGrp="1"/>
          </p:cNvSpPr>
          <p:nvPr>
            <p:ph type="body" sz="quarter" idx="19" hasCustomPrompt="1"/>
          </p:nvPr>
        </p:nvSpPr>
        <p:spPr>
          <a:xfrm>
            <a:off x="3538728"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5" name="Text Placeholder 19">
            <a:extLst>
              <a:ext uri="{FF2B5EF4-FFF2-40B4-BE49-F238E27FC236}">
                <a16:creationId xmlns:a16="http://schemas.microsoft.com/office/drawing/2014/main" id="{041FA0B5-660E-478A-AF8A-196DBD6AE43A}"/>
              </a:ext>
            </a:extLst>
          </p:cNvPr>
          <p:cNvSpPr>
            <a:spLocks noGrp="1"/>
          </p:cNvSpPr>
          <p:nvPr>
            <p:ph type="body" sz="quarter" idx="20" hasCustomPrompt="1"/>
          </p:nvPr>
        </p:nvSpPr>
        <p:spPr>
          <a:xfrm>
            <a:off x="3538029"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6" name="Text Placeholder 19">
            <a:extLst>
              <a:ext uri="{FF2B5EF4-FFF2-40B4-BE49-F238E27FC236}">
                <a16:creationId xmlns:a16="http://schemas.microsoft.com/office/drawing/2014/main" id="{77C92085-3D01-44E4-BA12-E39F1EA0ACE5}"/>
              </a:ext>
            </a:extLst>
          </p:cNvPr>
          <p:cNvSpPr>
            <a:spLocks noGrp="1"/>
          </p:cNvSpPr>
          <p:nvPr>
            <p:ph type="body" sz="quarter" idx="21" hasCustomPrompt="1"/>
          </p:nvPr>
        </p:nvSpPr>
        <p:spPr>
          <a:xfrm>
            <a:off x="6367973" y="4733544"/>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7" name="Text Placeholder 19">
            <a:extLst>
              <a:ext uri="{FF2B5EF4-FFF2-40B4-BE49-F238E27FC236}">
                <a16:creationId xmlns:a16="http://schemas.microsoft.com/office/drawing/2014/main" id="{35DA97BC-7224-440A-A227-8F4A1018043A}"/>
              </a:ext>
            </a:extLst>
          </p:cNvPr>
          <p:cNvSpPr>
            <a:spLocks noGrp="1"/>
          </p:cNvSpPr>
          <p:nvPr>
            <p:ph type="body" sz="quarter" idx="22" hasCustomPrompt="1"/>
          </p:nvPr>
        </p:nvSpPr>
        <p:spPr>
          <a:xfrm>
            <a:off x="6367274" y="5342763"/>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8" name="Text Placeholder 19">
            <a:extLst>
              <a:ext uri="{FF2B5EF4-FFF2-40B4-BE49-F238E27FC236}">
                <a16:creationId xmlns:a16="http://schemas.microsoft.com/office/drawing/2014/main" id="{C236524B-4724-42FA-A2B2-33566478FD42}"/>
              </a:ext>
            </a:extLst>
          </p:cNvPr>
          <p:cNvSpPr>
            <a:spLocks noGrp="1"/>
          </p:cNvSpPr>
          <p:nvPr>
            <p:ph type="body" sz="quarter" idx="23" hasCustomPrompt="1"/>
          </p:nvPr>
        </p:nvSpPr>
        <p:spPr>
          <a:xfrm>
            <a:off x="9164639" y="4737100"/>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9" name="Text Placeholder 19">
            <a:extLst>
              <a:ext uri="{FF2B5EF4-FFF2-40B4-BE49-F238E27FC236}">
                <a16:creationId xmlns:a16="http://schemas.microsoft.com/office/drawing/2014/main" id="{5F7DE4ED-8F4D-465C-86B4-2372AE291F56}"/>
              </a:ext>
            </a:extLst>
          </p:cNvPr>
          <p:cNvSpPr>
            <a:spLocks noGrp="1"/>
          </p:cNvSpPr>
          <p:nvPr>
            <p:ph type="body" sz="quarter" idx="24" hasCustomPrompt="1"/>
          </p:nvPr>
        </p:nvSpPr>
        <p:spPr>
          <a:xfrm>
            <a:off x="9163940" y="5346319"/>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8045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5157787" cy="3446463"/>
          </a:xfrm>
          <a:solidFill>
            <a:schemeClr val="bg1"/>
          </a:solidFill>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60320"/>
            <a:ext cx="5183188" cy="3446463"/>
          </a:xfrm>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10" name="Title 9">
            <a:extLst>
              <a:ext uri="{FF2B5EF4-FFF2-40B4-BE49-F238E27FC236}">
                <a16:creationId xmlns:a16="http://schemas.microsoft.com/office/drawing/2014/main" id="{351C83D0-CBAB-4E41-89AB-89FF36D38A0A}"/>
              </a:ext>
            </a:extLst>
          </p:cNvPr>
          <p:cNvSpPr>
            <a:spLocks noGrp="1"/>
          </p:cNvSpPr>
          <p:nvPr>
            <p:ph type="title"/>
          </p:nvPr>
        </p:nvSpPr>
        <p:spPr/>
        <p:txBody>
          <a:bodyPr/>
          <a:lstStyle/>
          <a:p>
            <a:r>
              <a:rPr lang="en-US"/>
              <a:t>Click to edit Master title style</a:t>
            </a:r>
          </a:p>
        </p:txBody>
      </p:sp>
      <p:sp>
        <p:nvSpPr>
          <p:cNvPr id="11" name="Text Placeholder 2">
            <a:extLst>
              <a:ext uri="{FF2B5EF4-FFF2-40B4-BE49-F238E27FC236}">
                <a16:creationId xmlns:a16="http://schemas.microsoft.com/office/drawing/2014/main" id="{9C302BB0-D231-4195-8083-264C01DF99B8}"/>
              </a:ext>
            </a:extLst>
          </p:cNvPr>
          <p:cNvSpPr>
            <a:spLocks noGrp="1"/>
          </p:cNvSpPr>
          <p:nvPr>
            <p:ph type="body" idx="1"/>
          </p:nvPr>
        </p:nvSpPr>
        <p:spPr>
          <a:xfrm>
            <a:off x="839787" y="2011680"/>
            <a:ext cx="51577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4">
            <a:extLst>
              <a:ext uri="{FF2B5EF4-FFF2-40B4-BE49-F238E27FC236}">
                <a16:creationId xmlns:a16="http://schemas.microsoft.com/office/drawing/2014/main" id="{5B2A70FA-99E0-466C-AC57-33C48353BBDB}"/>
              </a:ext>
            </a:extLst>
          </p:cNvPr>
          <p:cNvSpPr>
            <a:spLocks noGrp="1"/>
          </p:cNvSpPr>
          <p:nvPr>
            <p:ph type="body" sz="quarter" idx="13"/>
          </p:nvPr>
        </p:nvSpPr>
        <p:spPr>
          <a:xfrm>
            <a:off x="6169027" y="2011680"/>
            <a:ext cx="51831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94574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85800"/>
            <a:ext cx="10515600" cy="13258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4404360"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4404360"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22881CE-A366-4A3A-AE00-9B14BEFE4A95}"/>
              </a:ext>
            </a:extLst>
          </p:cNvPr>
          <p:cNvSpPr>
            <a:spLocks noGrp="1"/>
          </p:cNvSpPr>
          <p:nvPr>
            <p:ph type="body" sz="quarter" idx="13"/>
          </p:nvPr>
        </p:nvSpPr>
        <p:spPr>
          <a:xfrm>
            <a:off x="7968934"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3CF16E98-73C9-47B5-B88B-9120BEB9F09B}"/>
              </a:ext>
            </a:extLst>
          </p:cNvPr>
          <p:cNvSpPr>
            <a:spLocks noGrp="1"/>
          </p:cNvSpPr>
          <p:nvPr>
            <p:ph sz="quarter" idx="14"/>
          </p:nvPr>
        </p:nvSpPr>
        <p:spPr>
          <a:xfrm>
            <a:off x="7968934"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5887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1524"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r>
              <a:rPr lang="en-US"/>
              <a:t>3/1/20XX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solidFill>
                  <a:srgbClr val="FFFFFF"/>
                </a:solidFill>
              </a:rPr>
              <a:t>SAMPLE FOOTER TEXT</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314514164"/>
      </p:ext>
    </p:extLst>
  </p:cSld>
  <p:clrMap bg1="lt1" tx1="dk1" bg2="lt2" tx2="dk2" accent1="accent1" accent2="accent2" accent3="accent3" accent4="accent4" accent5="accent5" accent6="accent6" hlink="hlink" folHlink="folHlink"/>
  <p:sldLayoutIdLst>
    <p:sldLayoutId id="2147483697" r:id="rId1"/>
    <p:sldLayoutId id="2147483696" r:id="rId2"/>
    <p:sldLayoutId id="2147483699" r:id="rId3"/>
    <p:sldLayoutId id="2147483698" r:id="rId4"/>
    <p:sldLayoutId id="2147483686" r:id="rId5"/>
    <p:sldLayoutId id="2147483700" r:id="rId6"/>
    <p:sldLayoutId id="2147483705" r:id="rId7"/>
    <p:sldLayoutId id="2147483689" r:id="rId8"/>
    <p:sldLayoutId id="2147483704" r:id="rId9"/>
    <p:sldLayoutId id="2147483702" r:id="rId10"/>
    <p:sldLayoutId id="2147483701" r:id="rId11"/>
    <p:sldLayoutId id="2147483703" r:id="rId12"/>
    <p:sldLayoutId id="2147483685" r:id="rId13"/>
    <p:sldLayoutId id="2147483687" r:id="rId14"/>
    <p:sldLayoutId id="2147483688" r:id="rId15"/>
    <p:sldLayoutId id="2147483690" r:id="rId16"/>
    <p:sldLayoutId id="2147483692" r:id="rId17"/>
    <p:sldLayoutId id="2147483693" r:id="rId18"/>
  </p:sldLayoutIdLst>
  <p:hf hdr="0"/>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32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LearnToCode180/Breast-Cancer-Classification/blob/master/DataSet.zip"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527175" y="1909174"/>
            <a:ext cx="9144000" cy="2387600"/>
          </a:xfrm>
        </p:spPr>
        <p:txBody>
          <a:bodyPr anchor="b" anchorCtr="0"/>
          <a:lstStyle/>
          <a:p>
            <a:r>
              <a:rPr lang="en-US" dirty="0"/>
              <a:t>Breast Cancer Detection with CNN and Enhanced Visualization using Grad-CAM</a:t>
            </a: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1527175" y="4192120"/>
            <a:ext cx="9144000" cy="2451100"/>
          </a:xfrm>
        </p:spPr>
        <p:txBody>
          <a:bodyPr/>
          <a:lstStyle/>
          <a:p>
            <a:r>
              <a:rPr lang="en-US" dirty="0"/>
              <a:t>By,</a:t>
            </a:r>
          </a:p>
          <a:p>
            <a:r>
              <a:rPr lang="en-US" dirty="0"/>
              <a:t>Alen Sadique P M-20BAI1077</a:t>
            </a:r>
          </a:p>
          <a:p>
            <a:r>
              <a:rPr lang="en-US" dirty="0"/>
              <a:t>Fathima Sona Sherin-20BAI1187</a:t>
            </a:r>
          </a:p>
        </p:txBody>
      </p:sp>
      <p:pic>
        <p:nvPicPr>
          <p:cNvPr id="3076" name="Picture 4" descr="Pink Ribbon Images - Free Download on Freepik">
            <a:extLst>
              <a:ext uri="{FF2B5EF4-FFF2-40B4-BE49-F238E27FC236}">
                <a16:creationId xmlns:a16="http://schemas.microsoft.com/office/drawing/2014/main" id="{7D0059DB-3429-D220-5967-010C8CD212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795" y="420072"/>
            <a:ext cx="1618409" cy="1618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580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8E50F-247A-4628-90BB-62A60E39664C}"/>
              </a:ext>
            </a:extLst>
          </p:cNvPr>
          <p:cNvSpPr>
            <a:spLocks noGrp="1"/>
          </p:cNvSpPr>
          <p:nvPr>
            <p:ph type="ctrTitle"/>
          </p:nvPr>
        </p:nvSpPr>
        <p:spPr>
          <a:xfrm>
            <a:off x="838200" y="268941"/>
            <a:ext cx="9175376" cy="2387600"/>
          </a:xfrm>
        </p:spPr>
        <p:txBody>
          <a:bodyPr>
            <a:normAutofit/>
          </a:bodyPr>
          <a:lstStyle/>
          <a:p>
            <a:r>
              <a:rPr lang="en-US" dirty="0"/>
              <a:t>Architecture</a:t>
            </a:r>
            <a:br>
              <a:rPr lang="en-US" dirty="0"/>
            </a:br>
            <a:endParaRPr lang="en-US" dirty="0"/>
          </a:p>
        </p:txBody>
      </p:sp>
      <p:sp>
        <p:nvSpPr>
          <p:cNvPr id="3" name="Subtitle 2">
            <a:extLst>
              <a:ext uri="{FF2B5EF4-FFF2-40B4-BE49-F238E27FC236}">
                <a16:creationId xmlns:a16="http://schemas.microsoft.com/office/drawing/2014/main" id="{DD2A8BE8-DC21-47DE-B6F3-7DC95B43C52E}"/>
              </a:ext>
            </a:extLst>
          </p:cNvPr>
          <p:cNvSpPr>
            <a:spLocks noGrp="1"/>
          </p:cNvSpPr>
          <p:nvPr>
            <p:ph type="body" sz="quarter" idx="15"/>
          </p:nvPr>
        </p:nvSpPr>
        <p:spPr>
          <a:xfrm>
            <a:off x="838200" y="1673037"/>
            <a:ext cx="10515600" cy="4154021"/>
          </a:xfrm>
        </p:spPr>
        <p:txBody>
          <a:bodyPr>
            <a:normAutofit fontScale="32500" lnSpcReduction="20000"/>
          </a:bodyPr>
          <a:lstStyle/>
          <a:p>
            <a:pPr algn="l"/>
            <a:r>
              <a:rPr lang="en-US" sz="5200" b="0" i="0" dirty="0">
                <a:effectLst/>
                <a:latin typeface="Söhne"/>
              </a:rPr>
              <a:t>The architecture, as depicted in Fig2, introduces an innovative AI model termed "Integrated Grad-CAM" designed explicitly for medical image analysis, emphasizing the critical task of distinguishing between benign and malignant conditions.</a:t>
            </a:r>
          </a:p>
          <a:p>
            <a:pPr algn="l">
              <a:buFont typeface="+mj-lt"/>
              <a:buAutoNum type="arabicPeriod"/>
            </a:pPr>
            <a:r>
              <a:rPr lang="en-US" sz="5200" b="1" i="0" dirty="0">
                <a:effectLst/>
                <a:latin typeface="Söhne"/>
              </a:rPr>
              <a:t>Input and Initial Layers:</a:t>
            </a:r>
            <a:endParaRPr lang="en-US" sz="5200" b="0" i="0" dirty="0">
              <a:effectLst/>
              <a:latin typeface="Söhne"/>
            </a:endParaRPr>
          </a:p>
          <a:p>
            <a:pPr marL="742950" lvl="1" indent="-285750" algn="l">
              <a:buFont typeface="+mj-lt"/>
              <a:buAutoNum type="arabicPeriod"/>
            </a:pPr>
            <a:r>
              <a:rPr lang="en-US" sz="5200" b="0" i="0" dirty="0">
                <a:solidFill>
                  <a:schemeClr val="bg1"/>
                </a:solidFill>
                <a:effectLst/>
                <a:latin typeface="Söhne"/>
              </a:rPr>
              <a:t>Initiated by "Input Image Data" from medical imaging datasets, the computational journey begins.</a:t>
            </a:r>
          </a:p>
          <a:p>
            <a:pPr marL="742950" lvl="1" indent="-285750" algn="l">
              <a:buFont typeface="+mj-lt"/>
              <a:buAutoNum type="arabicPeriod"/>
            </a:pPr>
            <a:r>
              <a:rPr lang="en-US" sz="5200" b="0" i="0" dirty="0">
                <a:solidFill>
                  <a:schemeClr val="bg1"/>
                </a:solidFill>
                <a:effectLst/>
                <a:latin typeface="Söhne"/>
              </a:rPr>
              <a:t>"2D Conv" captures local patterns within medical images.</a:t>
            </a:r>
          </a:p>
          <a:p>
            <a:pPr marL="742950" lvl="1" indent="-285750" algn="l">
              <a:buFont typeface="+mj-lt"/>
              <a:buAutoNum type="arabicPeriod"/>
            </a:pPr>
            <a:r>
              <a:rPr lang="en-US" sz="5200" b="0" i="0" dirty="0">
                <a:solidFill>
                  <a:schemeClr val="bg1"/>
                </a:solidFill>
                <a:effectLst/>
                <a:latin typeface="Söhne"/>
              </a:rPr>
              <a:t>"Max-Pooling" spatially down-samples, enhancing computational efficiency while retaining crucial features.</a:t>
            </a:r>
          </a:p>
          <a:p>
            <a:pPr algn="l">
              <a:buFont typeface="+mj-lt"/>
              <a:buAutoNum type="arabicPeriod"/>
            </a:pPr>
            <a:r>
              <a:rPr lang="en-US" sz="5200" b="1" i="0" dirty="0">
                <a:effectLst/>
                <a:latin typeface="Söhne"/>
              </a:rPr>
              <a:t>Regularization and Flattening:</a:t>
            </a:r>
            <a:endParaRPr lang="en-US" sz="5200" b="0" i="0" dirty="0">
              <a:effectLst/>
              <a:latin typeface="Söhne"/>
            </a:endParaRPr>
          </a:p>
          <a:p>
            <a:pPr marL="742950" lvl="1" indent="-285750" algn="l">
              <a:buFont typeface="+mj-lt"/>
              <a:buAutoNum type="arabicPeriod"/>
            </a:pPr>
            <a:r>
              <a:rPr lang="en-US" sz="5200" b="0" i="0" dirty="0">
                <a:solidFill>
                  <a:schemeClr val="bg1"/>
                </a:solidFill>
                <a:effectLst/>
                <a:latin typeface="Söhne"/>
              </a:rPr>
              <a:t>"Dropout" introduces regularization to prevent overfitting, crucial in generalizing well to diverse datasets.</a:t>
            </a:r>
          </a:p>
          <a:p>
            <a:pPr marL="742950" lvl="1" indent="-285750" algn="l">
              <a:buFont typeface="+mj-lt"/>
              <a:buAutoNum type="arabicPeriod"/>
            </a:pPr>
            <a:r>
              <a:rPr lang="en-US" sz="5200" b="0" i="0" dirty="0">
                <a:solidFill>
                  <a:schemeClr val="bg1"/>
                </a:solidFill>
                <a:effectLst/>
                <a:latin typeface="Söhne"/>
              </a:rPr>
              <a:t>"Flatten" transforms data into a flat vector, prerequisite for subsequent densely connected layers.</a:t>
            </a:r>
          </a:p>
          <a:p>
            <a:pPr algn="l">
              <a:buFont typeface="+mj-lt"/>
              <a:buAutoNum type="arabicPeriod"/>
            </a:pPr>
            <a:r>
              <a:rPr lang="en-US" sz="5200" b="1" i="0" dirty="0">
                <a:effectLst/>
                <a:latin typeface="Söhne"/>
              </a:rPr>
              <a:t>Dense Layers and Binary Classification:</a:t>
            </a:r>
            <a:endParaRPr lang="en-US" sz="5200" b="0" i="0" dirty="0">
              <a:effectLst/>
              <a:latin typeface="Söhne"/>
            </a:endParaRPr>
          </a:p>
          <a:p>
            <a:pPr marL="742950" lvl="1" indent="-285750" algn="l">
              <a:buFont typeface="+mj-lt"/>
              <a:buAutoNum type="arabicPeriod"/>
            </a:pPr>
            <a:r>
              <a:rPr lang="en-US" sz="5200" b="0" i="0" dirty="0">
                <a:solidFill>
                  <a:schemeClr val="bg1"/>
                </a:solidFill>
                <a:effectLst/>
                <a:latin typeface="Söhne"/>
              </a:rPr>
              <a:t>"Dense" layers perform intricate pattern recognition for distinguishing benign and malignant conditions.</a:t>
            </a:r>
          </a:p>
          <a:p>
            <a:pPr marL="742950" lvl="1" indent="-285750" algn="l">
              <a:buFont typeface="+mj-lt"/>
              <a:buAutoNum type="arabicPeriod"/>
            </a:pPr>
            <a:r>
              <a:rPr lang="en-US" sz="5200" b="0" i="0" dirty="0">
                <a:solidFill>
                  <a:schemeClr val="bg1"/>
                </a:solidFill>
                <a:effectLst/>
                <a:latin typeface="Söhne"/>
              </a:rPr>
              <a:t>A binary classification into "Benign" and "Malignant" reflects the model's precision in critical distinctions.</a:t>
            </a:r>
          </a:p>
          <a:p>
            <a:endParaRPr lang="en-US" dirty="0"/>
          </a:p>
        </p:txBody>
      </p:sp>
    </p:spTree>
    <p:extLst>
      <p:ext uri="{BB962C8B-B14F-4D97-AF65-F5344CB8AC3E}">
        <p14:creationId xmlns:p14="http://schemas.microsoft.com/office/powerpoint/2010/main" val="2693196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8E50F-247A-4628-90BB-62A60E39664C}"/>
              </a:ext>
            </a:extLst>
          </p:cNvPr>
          <p:cNvSpPr>
            <a:spLocks noGrp="1"/>
          </p:cNvSpPr>
          <p:nvPr>
            <p:ph type="ctrTitle"/>
          </p:nvPr>
        </p:nvSpPr>
        <p:spPr>
          <a:xfrm>
            <a:off x="838200" y="268941"/>
            <a:ext cx="9175376" cy="2387600"/>
          </a:xfrm>
        </p:spPr>
        <p:txBody>
          <a:bodyPr>
            <a:normAutofit/>
          </a:bodyPr>
          <a:lstStyle/>
          <a:p>
            <a:r>
              <a:rPr lang="en-US" dirty="0"/>
              <a:t>Architecture</a:t>
            </a:r>
            <a:br>
              <a:rPr lang="en-US" dirty="0"/>
            </a:br>
            <a:endParaRPr lang="en-US" dirty="0"/>
          </a:p>
        </p:txBody>
      </p:sp>
      <p:sp>
        <p:nvSpPr>
          <p:cNvPr id="3" name="Subtitle 2">
            <a:extLst>
              <a:ext uri="{FF2B5EF4-FFF2-40B4-BE49-F238E27FC236}">
                <a16:creationId xmlns:a16="http://schemas.microsoft.com/office/drawing/2014/main" id="{DD2A8BE8-DC21-47DE-B6F3-7DC95B43C52E}"/>
              </a:ext>
            </a:extLst>
          </p:cNvPr>
          <p:cNvSpPr>
            <a:spLocks noGrp="1"/>
          </p:cNvSpPr>
          <p:nvPr>
            <p:ph type="body" sz="quarter" idx="15"/>
          </p:nvPr>
        </p:nvSpPr>
        <p:spPr>
          <a:xfrm>
            <a:off x="838200" y="1673037"/>
            <a:ext cx="10385612" cy="3203763"/>
          </a:xfrm>
        </p:spPr>
        <p:txBody>
          <a:bodyPr>
            <a:normAutofit fontScale="62500" lnSpcReduction="20000"/>
          </a:bodyPr>
          <a:lstStyle/>
          <a:p>
            <a:pPr algn="l"/>
            <a:r>
              <a:rPr lang="en-US" sz="2900" b="1" i="0" dirty="0">
                <a:effectLst/>
                <a:latin typeface="Söhne"/>
              </a:rPr>
              <a:t>4. Integrated Grad-CAM Integration:</a:t>
            </a:r>
            <a:endParaRPr lang="en-US" sz="2900" b="0" i="0" dirty="0">
              <a:effectLst/>
              <a:latin typeface="Söhne"/>
            </a:endParaRPr>
          </a:p>
          <a:p>
            <a:pPr marL="742950" lvl="1" indent="-285750" algn="l">
              <a:buFont typeface="+mj-lt"/>
              <a:buAutoNum type="arabicPeriod"/>
            </a:pPr>
            <a:r>
              <a:rPr lang="en-US" sz="2900" b="0" i="0" dirty="0">
                <a:solidFill>
                  <a:schemeClr val="bg1"/>
                </a:solidFill>
                <a:effectLst/>
                <a:latin typeface="Söhne"/>
              </a:rPr>
              <a:t>The architecture integrates "Integrated Grad-CAM" to fuse insights from gradient-based class activation mapping with integrated gradients.</a:t>
            </a:r>
          </a:p>
          <a:p>
            <a:pPr marL="742950" lvl="1" indent="-285750" algn="l">
              <a:buFont typeface="+mj-lt"/>
              <a:buAutoNum type="arabicPeriod"/>
            </a:pPr>
            <a:r>
              <a:rPr lang="en-US" sz="2900" b="0" i="0" dirty="0">
                <a:solidFill>
                  <a:schemeClr val="bg1"/>
                </a:solidFill>
                <a:effectLst/>
                <a:latin typeface="Söhne"/>
              </a:rPr>
              <a:t>This fusion enhances the model's interpretability, aligning with the trend of explainable AI, crucial in healthcare.</a:t>
            </a:r>
          </a:p>
          <a:p>
            <a:pPr algn="l"/>
            <a:r>
              <a:rPr lang="en-US" sz="2900" b="1" i="0" dirty="0">
                <a:effectLst/>
                <a:latin typeface="Söhne"/>
              </a:rPr>
              <a:t>5. Final Output with Grad-CAM Mask:</a:t>
            </a:r>
            <a:endParaRPr lang="en-US" sz="2900" b="0" i="0" dirty="0">
              <a:effectLst/>
              <a:latin typeface="Söhne"/>
            </a:endParaRPr>
          </a:p>
          <a:p>
            <a:pPr marL="742950" lvl="1" indent="-285750" algn="l">
              <a:buFont typeface="+mj-lt"/>
              <a:buAutoNum type="arabicPeriod"/>
            </a:pPr>
            <a:r>
              <a:rPr lang="en-US" sz="2900" b="0" i="0" dirty="0">
                <a:solidFill>
                  <a:schemeClr val="bg1"/>
                </a:solidFill>
                <a:effectLst/>
                <a:latin typeface="Söhne"/>
              </a:rPr>
              <a:t>The final stage presents the Grad-CAM mask imposed over the image, providing an "Explanation."</a:t>
            </a:r>
          </a:p>
          <a:p>
            <a:pPr marL="742950" lvl="1" indent="-285750" algn="l">
              <a:buFont typeface="+mj-lt"/>
              <a:buAutoNum type="arabicPeriod"/>
            </a:pPr>
            <a:r>
              <a:rPr lang="en-US" sz="2900" b="0" i="0" dirty="0">
                <a:solidFill>
                  <a:schemeClr val="bg1"/>
                </a:solidFill>
                <a:effectLst/>
                <a:latin typeface="Söhne"/>
              </a:rPr>
              <a:t>This visualizes regions contributing significantly to the model's decision, enhancing interpretability for clinicians.</a:t>
            </a:r>
          </a:p>
          <a:p>
            <a:endParaRPr lang="en-US" dirty="0"/>
          </a:p>
        </p:txBody>
      </p:sp>
    </p:spTree>
    <p:extLst>
      <p:ext uri="{BB962C8B-B14F-4D97-AF65-F5344CB8AC3E}">
        <p14:creationId xmlns:p14="http://schemas.microsoft.com/office/powerpoint/2010/main" val="1261301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5E380-39A6-AF7B-9B61-84EEEAE66126}"/>
              </a:ext>
            </a:extLst>
          </p:cNvPr>
          <p:cNvSpPr>
            <a:spLocks noGrp="1"/>
          </p:cNvSpPr>
          <p:nvPr>
            <p:ph type="title"/>
          </p:nvPr>
        </p:nvSpPr>
        <p:spPr>
          <a:xfrm>
            <a:off x="838200" y="-899832"/>
            <a:ext cx="5914937" cy="2076450"/>
          </a:xfrm>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181FF186-F1FF-5515-9408-5EFBBBAD3F1A}"/>
              </a:ext>
            </a:extLst>
          </p:cNvPr>
          <p:cNvSpPr>
            <a:spLocks noGrp="1"/>
          </p:cNvSpPr>
          <p:nvPr>
            <p:ph idx="1"/>
          </p:nvPr>
        </p:nvSpPr>
        <p:spPr>
          <a:xfrm>
            <a:off x="838198" y="1487581"/>
            <a:ext cx="10515601" cy="4715995"/>
          </a:xfrm>
        </p:spPr>
        <p:txBody>
          <a:bodyPr/>
          <a:lstStyle/>
          <a:p>
            <a:r>
              <a:rPr lang="en-US" sz="1400" dirty="0"/>
              <a:t>The architectural design illustrated is translated into executable code using a deep learning framework. The model undergoes rigorous training with attention to hyperparameter tuning for optimal performance. Following training, the model undergoes validation and testing on separate datasets to evaluate its accuracy and other performance metrics. The integration of Grad-CAM for interpretability involves incorporating gradient-based class activation mapping and integrated gradients. The final output showcases Grad-CAM masks overlaid on medical images to provide visual explanations of the model's decisions. Thorough documentation of code, architecture, and parameters ensures reproducibility. This comprehensive implementation process seamlessly combines machine learning techniques, dataset curation, and rigorous evaluation, emphasizing the model's efficacy in medical image analysis for breast cancer diagnosis.</a:t>
            </a:r>
          </a:p>
          <a:p>
            <a:endParaRPr lang="en-US" sz="1400" dirty="0"/>
          </a:p>
          <a:p>
            <a:endParaRPr lang="en-US" sz="1400" dirty="0"/>
          </a:p>
          <a:p>
            <a:endParaRPr lang="en-US" sz="1400" dirty="0"/>
          </a:p>
          <a:p>
            <a:endParaRPr lang="en-US" sz="1400" dirty="0"/>
          </a:p>
          <a:p>
            <a:endParaRPr lang="en-US" sz="1400" dirty="0"/>
          </a:p>
          <a:p>
            <a:endParaRPr lang="en-IN" sz="1400" dirty="0"/>
          </a:p>
        </p:txBody>
      </p:sp>
      <p:sp>
        <p:nvSpPr>
          <p:cNvPr id="4" name="Date Placeholder 3">
            <a:extLst>
              <a:ext uri="{FF2B5EF4-FFF2-40B4-BE49-F238E27FC236}">
                <a16:creationId xmlns:a16="http://schemas.microsoft.com/office/drawing/2014/main" id="{68B30F55-B44E-060B-7053-933FCAFEAFEB}"/>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220B8D21-27EE-EF05-A4A1-D4EC48F06A14}"/>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8329154E-9A55-0441-4541-AF217D0D9257}"/>
              </a:ext>
            </a:extLst>
          </p:cNvPr>
          <p:cNvSpPr>
            <a:spLocks noGrp="1"/>
          </p:cNvSpPr>
          <p:nvPr>
            <p:ph type="sldNum" sz="quarter" idx="12"/>
          </p:nvPr>
        </p:nvSpPr>
        <p:spPr/>
        <p:txBody>
          <a:bodyPr/>
          <a:lstStyle/>
          <a:p>
            <a:fld id="{28844951-7827-47D4-8276-7DDE1FA7D85A}" type="slidenum">
              <a:rPr lang="en-US" smtClean="0"/>
              <a:t>12</a:t>
            </a:fld>
            <a:endParaRPr lang="en-US"/>
          </a:p>
        </p:txBody>
      </p:sp>
      <p:pic>
        <p:nvPicPr>
          <p:cNvPr id="12" name="Picture 11">
            <a:extLst>
              <a:ext uri="{FF2B5EF4-FFF2-40B4-BE49-F238E27FC236}">
                <a16:creationId xmlns:a16="http://schemas.microsoft.com/office/drawing/2014/main" id="{22649AE0-2AA3-7EDB-25DA-3A1E82D87F82}"/>
              </a:ext>
            </a:extLst>
          </p:cNvPr>
          <p:cNvPicPr>
            <a:picLocks noChangeAspect="1"/>
          </p:cNvPicPr>
          <p:nvPr/>
        </p:nvPicPr>
        <p:blipFill>
          <a:blip r:embed="rId2"/>
          <a:stretch>
            <a:fillRect/>
          </a:stretch>
        </p:blipFill>
        <p:spPr>
          <a:xfrm>
            <a:off x="838198" y="3429000"/>
            <a:ext cx="10455546" cy="1981372"/>
          </a:xfrm>
          <a:prstGeom prst="rect">
            <a:avLst/>
          </a:prstGeom>
        </p:spPr>
      </p:pic>
    </p:spTree>
    <p:extLst>
      <p:ext uri="{BB962C8B-B14F-4D97-AF65-F5344CB8AC3E}">
        <p14:creationId xmlns:p14="http://schemas.microsoft.com/office/powerpoint/2010/main" val="2371012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5E380-39A6-AF7B-9B61-84EEEAE66126}"/>
              </a:ext>
            </a:extLst>
          </p:cNvPr>
          <p:cNvSpPr>
            <a:spLocks noGrp="1"/>
          </p:cNvSpPr>
          <p:nvPr>
            <p:ph type="title"/>
          </p:nvPr>
        </p:nvSpPr>
        <p:spPr>
          <a:xfrm>
            <a:off x="838200" y="-899832"/>
            <a:ext cx="5914937" cy="2076450"/>
          </a:xfrm>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181FF186-F1FF-5515-9408-5EFBBBAD3F1A}"/>
              </a:ext>
            </a:extLst>
          </p:cNvPr>
          <p:cNvSpPr>
            <a:spLocks noGrp="1"/>
          </p:cNvSpPr>
          <p:nvPr>
            <p:ph idx="1"/>
          </p:nvPr>
        </p:nvSpPr>
        <p:spPr>
          <a:xfrm>
            <a:off x="838198" y="1487581"/>
            <a:ext cx="10515601" cy="4715995"/>
          </a:xfrm>
        </p:spPr>
        <p:txBody>
          <a:bodyPr/>
          <a:lstStyle/>
          <a:p>
            <a:r>
              <a:rPr lang="en-US" sz="1400" dirty="0"/>
              <a:t>Training :</a:t>
            </a:r>
          </a:p>
          <a:p>
            <a:endParaRPr lang="en-US" sz="1400" dirty="0"/>
          </a:p>
          <a:p>
            <a:endParaRPr lang="en-US" sz="1400" dirty="0"/>
          </a:p>
          <a:p>
            <a:endParaRPr lang="en-US" sz="1400" dirty="0"/>
          </a:p>
          <a:p>
            <a:endParaRPr lang="en-US" sz="1400" dirty="0"/>
          </a:p>
          <a:p>
            <a:endParaRPr lang="en-US" sz="1400" dirty="0"/>
          </a:p>
          <a:p>
            <a:endParaRPr lang="en-IN" sz="1400" dirty="0"/>
          </a:p>
        </p:txBody>
      </p:sp>
      <p:sp>
        <p:nvSpPr>
          <p:cNvPr id="4" name="Date Placeholder 3">
            <a:extLst>
              <a:ext uri="{FF2B5EF4-FFF2-40B4-BE49-F238E27FC236}">
                <a16:creationId xmlns:a16="http://schemas.microsoft.com/office/drawing/2014/main" id="{68B30F55-B44E-060B-7053-933FCAFEAFEB}"/>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220B8D21-27EE-EF05-A4A1-D4EC48F06A14}"/>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8329154E-9A55-0441-4541-AF217D0D9257}"/>
              </a:ext>
            </a:extLst>
          </p:cNvPr>
          <p:cNvSpPr>
            <a:spLocks noGrp="1"/>
          </p:cNvSpPr>
          <p:nvPr>
            <p:ph type="sldNum" sz="quarter" idx="12"/>
          </p:nvPr>
        </p:nvSpPr>
        <p:spPr/>
        <p:txBody>
          <a:bodyPr/>
          <a:lstStyle/>
          <a:p>
            <a:fld id="{28844951-7827-47D4-8276-7DDE1FA7D85A}" type="slidenum">
              <a:rPr lang="en-US" smtClean="0"/>
              <a:t>13</a:t>
            </a:fld>
            <a:endParaRPr lang="en-US"/>
          </a:p>
        </p:txBody>
      </p:sp>
      <p:pic>
        <p:nvPicPr>
          <p:cNvPr id="6" name="Picture 5">
            <a:extLst>
              <a:ext uri="{FF2B5EF4-FFF2-40B4-BE49-F238E27FC236}">
                <a16:creationId xmlns:a16="http://schemas.microsoft.com/office/drawing/2014/main" id="{21D03BBE-E5F1-5242-E06A-BD5B607C9E6F}"/>
              </a:ext>
            </a:extLst>
          </p:cNvPr>
          <p:cNvPicPr>
            <a:picLocks noChangeAspect="1"/>
          </p:cNvPicPr>
          <p:nvPr/>
        </p:nvPicPr>
        <p:blipFill>
          <a:blip r:embed="rId2"/>
          <a:stretch>
            <a:fillRect/>
          </a:stretch>
        </p:blipFill>
        <p:spPr>
          <a:xfrm>
            <a:off x="1861065" y="1487581"/>
            <a:ext cx="7516294" cy="4236753"/>
          </a:xfrm>
          <a:prstGeom prst="rect">
            <a:avLst/>
          </a:prstGeom>
        </p:spPr>
      </p:pic>
      <p:pic>
        <p:nvPicPr>
          <p:cNvPr id="10" name="Picture 9">
            <a:extLst>
              <a:ext uri="{FF2B5EF4-FFF2-40B4-BE49-F238E27FC236}">
                <a16:creationId xmlns:a16="http://schemas.microsoft.com/office/drawing/2014/main" id="{B178120B-BE91-726B-6A6E-364312DD7033}"/>
              </a:ext>
            </a:extLst>
          </p:cNvPr>
          <p:cNvPicPr>
            <a:picLocks noChangeAspect="1"/>
          </p:cNvPicPr>
          <p:nvPr/>
        </p:nvPicPr>
        <p:blipFill>
          <a:blip r:embed="rId3"/>
          <a:stretch>
            <a:fillRect/>
          </a:stretch>
        </p:blipFill>
        <p:spPr>
          <a:xfrm>
            <a:off x="2214282" y="5850586"/>
            <a:ext cx="6996065" cy="931780"/>
          </a:xfrm>
          <a:prstGeom prst="rect">
            <a:avLst/>
          </a:prstGeom>
        </p:spPr>
      </p:pic>
    </p:spTree>
    <p:extLst>
      <p:ext uri="{BB962C8B-B14F-4D97-AF65-F5344CB8AC3E}">
        <p14:creationId xmlns:p14="http://schemas.microsoft.com/office/powerpoint/2010/main" val="2090649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5E380-39A6-AF7B-9B61-84EEEAE66126}"/>
              </a:ext>
            </a:extLst>
          </p:cNvPr>
          <p:cNvSpPr>
            <a:spLocks noGrp="1"/>
          </p:cNvSpPr>
          <p:nvPr>
            <p:ph type="title"/>
          </p:nvPr>
        </p:nvSpPr>
        <p:spPr>
          <a:xfrm>
            <a:off x="838200" y="-899832"/>
            <a:ext cx="5914937" cy="2076450"/>
          </a:xfrm>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181FF186-F1FF-5515-9408-5EFBBBAD3F1A}"/>
              </a:ext>
            </a:extLst>
          </p:cNvPr>
          <p:cNvSpPr>
            <a:spLocks noGrp="1"/>
          </p:cNvSpPr>
          <p:nvPr>
            <p:ph idx="1"/>
          </p:nvPr>
        </p:nvSpPr>
        <p:spPr>
          <a:xfrm>
            <a:off x="838198" y="1487581"/>
            <a:ext cx="10515601" cy="4715995"/>
          </a:xfrm>
        </p:spPr>
        <p:txBody>
          <a:bodyPr/>
          <a:lstStyle/>
          <a:p>
            <a:r>
              <a:rPr lang="en-US" sz="1400" dirty="0"/>
              <a:t>Testing :</a:t>
            </a:r>
          </a:p>
          <a:p>
            <a:endParaRPr lang="en-US" sz="1400" dirty="0"/>
          </a:p>
          <a:p>
            <a:endParaRPr lang="en-US" sz="1400" dirty="0"/>
          </a:p>
          <a:p>
            <a:endParaRPr lang="en-US" sz="1400" dirty="0"/>
          </a:p>
          <a:p>
            <a:endParaRPr lang="en-US" sz="1400" dirty="0"/>
          </a:p>
          <a:p>
            <a:endParaRPr lang="en-US" sz="1400" dirty="0"/>
          </a:p>
          <a:p>
            <a:endParaRPr lang="en-IN" sz="1400" dirty="0"/>
          </a:p>
          <a:p>
            <a:endParaRPr lang="en-IN" sz="1400" dirty="0"/>
          </a:p>
          <a:p>
            <a:endParaRPr lang="en-IN" sz="1400" dirty="0"/>
          </a:p>
          <a:p>
            <a:endParaRPr lang="en-IN" sz="1400" dirty="0"/>
          </a:p>
          <a:p>
            <a:endParaRPr lang="en-IN" sz="1400" dirty="0"/>
          </a:p>
          <a:p>
            <a:r>
              <a:rPr lang="en-IN" sz="1400" dirty="0"/>
              <a:t>Test Results:</a:t>
            </a:r>
          </a:p>
        </p:txBody>
      </p:sp>
      <p:sp>
        <p:nvSpPr>
          <p:cNvPr id="4" name="Date Placeholder 3">
            <a:extLst>
              <a:ext uri="{FF2B5EF4-FFF2-40B4-BE49-F238E27FC236}">
                <a16:creationId xmlns:a16="http://schemas.microsoft.com/office/drawing/2014/main" id="{68B30F55-B44E-060B-7053-933FCAFEAFEB}"/>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220B8D21-27EE-EF05-A4A1-D4EC48F06A14}"/>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8329154E-9A55-0441-4541-AF217D0D9257}"/>
              </a:ext>
            </a:extLst>
          </p:cNvPr>
          <p:cNvSpPr>
            <a:spLocks noGrp="1"/>
          </p:cNvSpPr>
          <p:nvPr>
            <p:ph type="sldNum" sz="quarter" idx="12"/>
          </p:nvPr>
        </p:nvSpPr>
        <p:spPr/>
        <p:txBody>
          <a:bodyPr/>
          <a:lstStyle/>
          <a:p>
            <a:fld id="{28844951-7827-47D4-8276-7DDE1FA7D85A}" type="slidenum">
              <a:rPr lang="en-US" smtClean="0"/>
              <a:t>14</a:t>
            </a:fld>
            <a:endParaRPr lang="en-US"/>
          </a:p>
        </p:txBody>
      </p:sp>
      <p:pic>
        <p:nvPicPr>
          <p:cNvPr id="7" name="Picture 6">
            <a:extLst>
              <a:ext uri="{FF2B5EF4-FFF2-40B4-BE49-F238E27FC236}">
                <a16:creationId xmlns:a16="http://schemas.microsoft.com/office/drawing/2014/main" id="{664011B4-8E41-EF12-8B1D-37DA8786AFCE}"/>
              </a:ext>
            </a:extLst>
          </p:cNvPr>
          <p:cNvPicPr>
            <a:picLocks noChangeAspect="1"/>
          </p:cNvPicPr>
          <p:nvPr/>
        </p:nvPicPr>
        <p:blipFill>
          <a:blip r:embed="rId2"/>
          <a:stretch>
            <a:fillRect/>
          </a:stretch>
        </p:blipFill>
        <p:spPr>
          <a:xfrm>
            <a:off x="2649191" y="1484654"/>
            <a:ext cx="5004841" cy="3630272"/>
          </a:xfrm>
          <a:prstGeom prst="rect">
            <a:avLst/>
          </a:prstGeom>
        </p:spPr>
      </p:pic>
      <p:pic>
        <p:nvPicPr>
          <p:cNvPr id="12" name="Picture 11">
            <a:extLst>
              <a:ext uri="{FF2B5EF4-FFF2-40B4-BE49-F238E27FC236}">
                <a16:creationId xmlns:a16="http://schemas.microsoft.com/office/drawing/2014/main" id="{B4896681-34C2-0971-EC8E-5B9C048D2D36}"/>
              </a:ext>
            </a:extLst>
          </p:cNvPr>
          <p:cNvPicPr>
            <a:picLocks noChangeAspect="1"/>
          </p:cNvPicPr>
          <p:nvPr/>
        </p:nvPicPr>
        <p:blipFill>
          <a:blip r:embed="rId3"/>
          <a:stretch>
            <a:fillRect/>
          </a:stretch>
        </p:blipFill>
        <p:spPr>
          <a:xfrm>
            <a:off x="3377529" y="5367538"/>
            <a:ext cx="3548163" cy="1104004"/>
          </a:xfrm>
          <a:prstGeom prst="rect">
            <a:avLst/>
          </a:prstGeom>
        </p:spPr>
      </p:pic>
    </p:spTree>
    <p:extLst>
      <p:ext uri="{BB962C8B-B14F-4D97-AF65-F5344CB8AC3E}">
        <p14:creationId xmlns:p14="http://schemas.microsoft.com/office/powerpoint/2010/main" val="3553027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5E380-39A6-AF7B-9B61-84EEEAE66126}"/>
              </a:ext>
            </a:extLst>
          </p:cNvPr>
          <p:cNvSpPr>
            <a:spLocks noGrp="1"/>
          </p:cNvSpPr>
          <p:nvPr>
            <p:ph type="title"/>
          </p:nvPr>
        </p:nvSpPr>
        <p:spPr>
          <a:xfrm>
            <a:off x="838200" y="-899832"/>
            <a:ext cx="5914937" cy="2076450"/>
          </a:xfrm>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181FF186-F1FF-5515-9408-5EFBBBAD3F1A}"/>
              </a:ext>
            </a:extLst>
          </p:cNvPr>
          <p:cNvSpPr>
            <a:spLocks noGrp="1"/>
          </p:cNvSpPr>
          <p:nvPr>
            <p:ph idx="1"/>
          </p:nvPr>
        </p:nvSpPr>
        <p:spPr>
          <a:xfrm>
            <a:off x="838198" y="1487581"/>
            <a:ext cx="10515601" cy="4715995"/>
          </a:xfrm>
        </p:spPr>
        <p:txBody>
          <a:bodyPr/>
          <a:lstStyle/>
          <a:p>
            <a:r>
              <a:rPr lang="en-IN" sz="1400" dirty="0"/>
              <a:t>Test Results:</a:t>
            </a:r>
          </a:p>
          <a:p>
            <a:endParaRPr lang="en-IN" sz="1400" dirty="0"/>
          </a:p>
        </p:txBody>
      </p:sp>
      <p:sp>
        <p:nvSpPr>
          <p:cNvPr id="4" name="Date Placeholder 3">
            <a:extLst>
              <a:ext uri="{FF2B5EF4-FFF2-40B4-BE49-F238E27FC236}">
                <a16:creationId xmlns:a16="http://schemas.microsoft.com/office/drawing/2014/main" id="{68B30F55-B44E-060B-7053-933FCAFEAFEB}"/>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220B8D21-27EE-EF05-A4A1-D4EC48F06A14}"/>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8329154E-9A55-0441-4541-AF217D0D9257}"/>
              </a:ext>
            </a:extLst>
          </p:cNvPr>
          <p:cNvSpPr>
            <a:spLocks noGrp="1"/>
          </p:cNvSpPr>
          <p:nvPr>
            <p:ph type="sldNum" sz="quarter" idx="12"/>
          </p:nvPr>
        </p:nvSpPr>
        <p:spPr/>
        <p:txBody>
          <a:bodyPr/>
          <a:lstStyle/>
          <a:p>
            <a:fld id="{28844951-7827-47D4-8276-7DDE1FA7D85A}" type="slidenum">
              <a:rPr lang="en-US" smtClean="0"/>
              <a:t>15</a:t>
            </a:fld>
            <a:endParaRPr lang="en-US"/>
          </a:p>
        </p:txBody>
      </p:sp>
      <p:pic>
        <p:nvPicPr>
          <p:cNvPr id="6" name="Picture 5">
            <a:extLst>
              <a:ext uri="{FF2B5EF4-FFF2-40B4-BE49-F238E27FC236}">
                <a16:creationId xmlns:a16="http://schemas.microsoft.com/office/drawing/2014/main" id="{023D4785-BD1E-120E-6878-5D07C72B9C75}"/>
              </a:ext>
            </a:extLst>
          </p:cNvPr>
          <p:cNvPicPr>
            <a:picLocks noChangeAspect="1"/>
          </p:cNvPicPr>
          <p:nvPr/>
        </p:nvPicPr>
        <p:blipFill>
          <a:blip r:embed="rId2"/>
          <a:stretch>
            <a:fillRect/>
          </a:stretch>
        </p:blipFill>
        <p:spPr>
          <a:xfrm>
            <a:off x="1991475" y="1797464"/>
            <a:ext cx="5973666" cy="4096228"/>
          </a:xfrm>
          <a:prstGeom prst="rect">
            <a:avLst/>
          </a:prstGeom>
        </p:spPr>
      </p:pic>
      <p:pic>
        <p:nvPicPr>
          <p:cNvPr id="10" name="Picture 9">
            <a:extLst>
              <a:ext uri="{FF2B5EF4-FFF2-40B4-BE49-F238E27FC236}">
                <a16:creationId xmlns:a16="http://schemas.microsoft.com/office/drawing/2014/main" id="{FC94C4B0-7C86-60A5-D8E3-06BD4585F096}"/>
              </a:ext>
            </a:extLst>
          </p:cNvPr>
          <p:cNvPicPr>
            <a:picLocks noChangeAspect="1"/>
          </p:cNvPicPr>
          <p:nvPr/>
        </p:nvPicPr>
        <p:blipFill>
          <a:blip r:embed="rId3"/>
          <a:stretch>
            <a:fillRect/>
          </a:stretch>
        </p:blipFill>
        <p:spPr>
          <a:xfrm>
            <a:off x="8153400" y="1781942"/>
            <a:ext cx="2278578" cy="1966131"/>
          </a:xfrm>
          <a:prstGeom prst="rect">
            <a:avLst/>
          </a:prstGeom>
        </p:spPr>
      </p:pic>
      <p:pic>
        <p:nvPicPr>
          <p:cNvPr id="11" name="Picture 10">
            <a:extLst>
              <a:ext uri="{FF2B5EF4-FFF2-40B4-BE49-F238E27FC236}">
                <a16:creationId xmlns:a16="http://schemas.microsoft.com/office/drawing/2014/main" id="{221B7DB1-03C7-A729-D494-EFCD07FBCF7D}"/>
              </a:ext>
            </a:extLst>
          </p:cNvPr>
          <p:cNvPicPr>
            <a:picLocks noChangeAspect="1"/>
          </p:cNvPicPr>
          <p:nvPr/>
        </p:nvPicPr>
        <p:blipFill>
          <a:blip r:embed="rId4"/>
          <a:stretch>
            <a:fillRect/>
          </a:stretch>
        </p:blipFill>
        <p:spPr>
          <a:xfrm>
            <a:off x="8272641" y="4011389"/>
            <a:ext cx="2343353" cy="1882303"/>
          </a:xfrm>
          <a:prstGeom prst="rect">
            <a:avLst/>
          </a:prstGeom>
        </p:spPr>
      </p:pic>
    </p:spTree>
    <p:extLst>
      <p:ext uri="{BB962C8B-B14F-4D97-AF65-F5344CB8AC3E}">
        <p14:creationId xmlns:p14="http://schemas.microsoft.com/office/powerpoint/2010/main" val="172121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5E380-39A6-AF7B-9B61-84EEEAE66126}"/>
              </a:ext>
            </a:extLst>
          </p:cNvPr>
          <p:cNvSpPr>
            <a:spLocks noGrp="1"/>
          </p:cNvSpPr>
          <p:nvPr>
            <p:ph type="title"/>
          </p:nvPr>
        </p:nvSpPr>
        <p:spPr>
          <a:xfrm>
            <a:off x="838200" y="-899832"/>
            <a:ext cx="5914937" cy="2076450"/>
          </a:xfrm>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181FF186-F1FF-5515-9408-5EFBBBAD3F1A}"/>
              </a:ext>
            </a:extLst>
          </p:cNvPr>
          <p:cNvSpPr>
            <a:spLocks noGrp="1"/>
          </p:cNvSpPr>
          <p:nvPr>
            <p:ph idx="1"/>
          </p:nvPr>
        </p:nvSpPr>
        <p:spPr>
          <a:xfrm>
            <a:off x="838198" y="1487581"/>
            <a:ext cx="10515601" cy="4715995"/>
          </a:xfrm>
        </p:spPr>
        <p:txBody>
          <a:bodyPr/>
          <a:lstStyle/>
          <a:p>
            <a:r>
              <a:rPr lang="en-IN" dirty="0"/>
              <a:t>Results:</a:t>
            </a:r>
          </a:p>
          <a:p>
            <a:r>
              <a:rPr lang="en-US" dirty="0"/>
              <a:t>The classification test results of the proposed Breast Cancer Detection CNN model reveal its efficacy and potential clinical applicability. The model demonstrated a high level of accuracy in distinguishing between benign and malignant cases, showcasing its robust learning capabilities on the utilized dataset. Precision, recall, and F1 scores further emphasize the model's ability to minimize false positives and false negatives, critical aspects in medical diagnostics. The receiver operating characteristic (ROC) curve, with an associated area under the curve (AUC) value, provides a comprehensive overview of the model's performance across various sensitivity and specificity thresholds. Additionally, the confusion matrix offers insights into the distribution of true positives, true negatives, false positives, and false negatives, aiding in a more nuanced understanding of the model's strengths and areas for improvement. </a:t>
            </a:r>
            <a:endParaRPr lang="en-IN" dirty="0"/>
          </a:p>
          <a:p>
            <a:endParaRPr lang="en-IN" sz="1400" dirty="0"/>
          </a:p>
        </p:txBody>
      </p:sp>
      <p:sp>
        <p:nvSpPr>
          <p:cNvPr id="4" name="Date Placeholder 3">
            <a:extLst>
              <a:ext uri="{FF2B5EF4-FFF2-40B4-BE49-F238E27FC236}">
                <a16:creationId xmlns:a16="http://schemas.microsoft.com/office/drawing/2014/main" id="{68B30F55-B44E-060B-7053-933FCAFEAFEB}"/>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220B8D21-27EE-EF05-A4A1-D4EC48F06A14}"/>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8329154E-9A55-0441-4541-AF217D0D9257}"/>
              </a:ext>
            </a:extLst>
          </p:cNvPr>
          <p:cNvSpPr>
            <a:spLocks noGrp="1"/>
          </p:cNvSpPr>
          <p:nvPr>
            <p:ph type="sldNum" sz="quarter" idx="12"/>
          </p:nvPr>
        </p:nvSpPr>
        <p:spPr/>
        <p:txBody>
          <a:bodyPr/>
          <a:lstStyle/>
          <a:p>
            <a:fld id="{28844951-7827-47D4-8276-7DDE1FA7D85A}" type="slidenum">
              <a:rPr lang="en-US" smtClean="0"/>
              <a:t>16</a:t>
            </a:fld>
            <a:endParaRPr lang="en-US"/>
          </a:p>
        </p:txBody>
      </p:sp>
    </p:spTree>
    <p:extLst>
      <p:ext uri="{BB962C8B-B14F-4D97-AF65-F5344CB8AC3E}">
        <p14:creationId xmlns:p14="http://schemas.microsoft.com/office/powerpoint/2010/main" val="3236891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5E380-39A6-AF7B-9B61-84EEEAE66126}"/>
              </a:ext>
            </a:extLst>
          </p:cNvPr>
          <p:cNvSpPr>
            <a:spLocks noGrp="1"/>
          </p:cNvSpPr>
          <p:nvPr>
            <p:ph type="title"/>
          </p:nvPr>
        </p:nvSpPr>
        <p:spPr>
          <a:xfrm>
            <a:off x="838198" y="-469526"/>
            <a:ext cx="9049873" cy="2076450"/>
          </a:xfrm>
        </p:spPr>
        <p:txBody>
          <a:bodyPr/>
          <a:lstStyle/>
          <a:p>
            <a:r>
              <a:rPr lang="en-US" dirty="0"/>
              <a:t>Implementation-</a:t>
            </a:r>
            <a:r>
              <a:rPr lang="en-US" dirty="0" err="1"/>
              <a:t>GradCAM</a:t>
            </a:r>
            <a:endParaRPr lang="en-IN" dirty="0"/>
          </a:p>
        </p:txBody>
      </p:sp>
      <p:sp>
        <p:nvSpPr>
          <p:cNvPr id="3" name="Content Placeholder 2">
            <a:extLst>
              <a:ext uri="{FF2B5EF4-FFF2-40B4-BE49-F238E27FC236}">
                <a16:creationId xmlns:a16="http://schemas.microsoft.com/office/drawing/2014/main" id="{181FF186-F1FF-5515-9408-5EFBBBAD3F1A}"/>
              </a:ext>
            </a:extLst>
          </p:cNvPr>
          <p:cNvSpPr>
            <a:spLocks noGrp="1"/>
          </p:cNvSpPr>
          <p:nvPr>
            <p:ph idx="1"/>
          </p:nvPr>
        </p:nvSpPr>
        <p:spPr>
          <a:xfrm>
            <a:off x="838198" y="1713380"/>
            <a:ext cx="10515601" cy="4715995"/>
          </a:xfrm>
        </p:spPr>
        <p:txBody>
          <a:bodyPr/>
          <a:lstStyle/>
          <a:p>
            <a:endParaRPr lang="en-IN" sz="1400" dirty="0"/>
          </a:p>
          <a:p>
            <a:endParaRPr lang="en-IN" sz="1400" dirty="0"/>
          </a:p>
        </p:txBody>
      </p:sp>
      <p:sp>
        <p:nvSpPr>
          <p:cNvPr id="4" name="Date Placeholder 3">
            <a:extLst>
              <a:ext uri="{FF2B5EF4-FFF2-40B4-BE49-F238E27FC236}">
                <a16:creationId xmlns:a16="http://schemas.microsoft.com/office/drawing/2014/main" id="{68B30F55-B44E-060B-7053-933FCAFEAFEB}"/>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220B8D21-27EE-EF05-A4A1-D4EC48F06A14}"/>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8329154E-9A55-0441-4541-AF217D0D9257}"/>
              </a:ext>
            </a:extLst>
          </p:cNvPr>
          <p:cNvSpPr>
            <a:spLocks noGrp="1"/>
          </p:cNvSpPr>
          <p:nvPr>
            <p:ph type="sldNum" sz="quarter" idx="12"/>
          </p:nvPr>
        </p:nvSpPr>
        <p:spPr/>
        <p:txBody>
          <a:bodyPr/>
          <a:lstStyle/>
          <a:p>
            <a:fld id="{28844951-7827-47D4-8276-7DDE1FA7D85A}" type="slidenum">
              <a:rPr lang="en-US" smtClean="0"/>
              <a:t>17</a:t>
            </a:fld>
            <a:endParaRPr lang="en-US"/>
          </a:p>
        </p:txBody>
      </p:sp>
      <p:pic>
        <p:nvPicPr>
          <p:cNvPr id="7" name="Picture 6">
            <a:extLst>
              <a:ext uri="{FF2B5EF4-FFF2-40B4-BE49-F238E27FC236}">
                <a16:creationId xmlns:a16="http://schemas.microsoft.com/office/drawing/2014/main" id="{A998C8B2-73EA-CA65-6358-BE59C95733C2}"/>
              </a:ext>
            </a:extLst>
          </p:cNvPr>
          <p:cNvPicPr>
            <a:picLocks noChangeAspect="1"/>
          </p:cNvPicPr>
          <p:nvPr/>
        </p:nvPicPr>
        <p:blipFill>
          <a:blip r:embed="rId2"/>
          <a:stretch>
            <a:fillRect/>
          </a:stretch>
        </p:blipFill>
        <p:spPr>
          <a:xfrm>
            <a:off x="731053" y="1640387"/>
            <a:ext cx="9049873" cy="4100723"/>
          </a:xfrm>
          <a:prstGeom prst="rect">
            <a:avLst/>
          </a:prstGeom>
        </p:spPr>
      </p:pic>
    </p:spTree>
    <p:extLst>
      <p:ext uri="{BB962C8B-B14F-4D97-AF65-F5344CB8AC3E}">
        <p14:creationId xmlns:p14="http://schemas.microsoft.com/office/powerpoint/2010/main" val="3424189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5E380-39A6-AF7B-9B61-84EEEAE66126}"/>
              </a:ext>
            </a:extLst>
          </p:cNvPr>
          <p:cNvSpPr>
            <a:spLocks noGrp="1"/>
          </p:cNvSpPr>
          <p:nvPr>
            <p:ph type="title"/>
          </p:nvPr>
        </p:nvSpPr>
        <p:spPr>
          <a:xfrm>
            <a:off x="838200" y="-899832"/>
            <a:ext cx="9014012" cy="2076450"/>
          </a:xfrm>
        </p:spPr>
        <p:txBody>
          <a:bodyPr/>
          <a:lstStyle/>
          <a:p>
            <a:r>
              <a:rPr lang="en-US" dirty="0"/>
              <a:t>Implementation-</a:t>
            </a:r>
            <a:r>
              <a:rPr lang="en-US" dirty="0" err="1"/>
              <a:t>GradCAM</a:t>
            </a:r>
            <a:endParaRPr lang="en-IN" dirty="0"/>
          </a:p>
        </p:txBody>
      </p:sp>
      <p:sp>
        <p:nvSpPr>
          <p:cNvPr id="3" name="Content Placeholder 2">
            <a:extLst>
              <a:ext uri="{FF2B5EF4-FFF2-40B4-BE49-F238E27FC236}">
                <a16:creationId xmlns:a16="http://schemas.microsoft.com/office/drawing/2014/main" id="{181FF186-F1FF-5515-9408-5EFBBBAD3F1A}"/>
              </a:ext>
            </a:extLst>
          </p:cNvPr>
          <p:cNvSpPr>
            <a:spLocks noGrp="1"/>
          </p:cNvSpPr>
          <p:nvPr>
            <p:ph idx="1"/>
          </p:nvPr>
        </p:nvSpPr>
        <p:spPr>
          <a:xfrm>
            <a:off x="838198" y="1487581"/>
            <a:ext cx="10515601" cy="4715995"/>
          </a:xfrm>
        </p:spPr>
        <p:txBody>
          <a:bodyPr/>
          <a:lstStyle/>
          <a:p>
            <a:r>
              <a:rPr lang="en-IN" sz="1400" dirty="0" err="1"/>
              <a:t>GradCAM</a:t>
            </a:r>
            <a:r>
              <a:rPr lang="en-IN" sz="1400" dirty="0"/>
              <a:t> Results:</a:t>
            </a:r>
          </a:p>
          <a:p>
            <a:endParaRPr lang="en-IN" sz="1400" dirty="0"/>
          </a:p>
          <a:p>
            <a:endParaRPr lang="en-IN" sz="1400" dirty="0"/>
          </a:p>
          <a:p>
            <a:endParaRPr lang="en-IN" sz="1400" dirty="0"/>
          </a:p>
        </p:txBody>
      </p:sp>
      <p:sp>
        <p:nvSpPr>
          <p:cNvPr id="4" name="Date Placeholder 3">
            <a:extLst>
              <a:ext uri="{FF2B5EF4-FFF2-40B4-BE49-F238E27FC236}">
                <a16:creationId xmlns:a16="http://schemas.microsoft.com/office/drawing/2014/main" id="{68B30F55-B44E-060B-7053-933FCAFEAFEB}"/>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220B8D21-27EE-EF05-A4A1-D4EC48F06A14}"/>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8329154E-9A55-0441-4541-AF217D0D9257}"/>
              </a:ext>
            </a:extLst>
          </p:cNvPr>
          <p:cNvSpPr>
            <a:spLocks noGrp="1"/>
          </p:cNvSpPr>
          <p:nvPr>
            <p:ph type="sldNum" sz="quarter" idx="12"/>
          </p:nvPr>
        </p:nvSpPr>
        <p:spPr/>
        <p:txBody>
          <a:bodyPr/>
          <a:lstStyle/>
          <a:p>
            <a:fld id="{28844951-7827-47D4-8276-7DDE1FA7D85A}" type="slidenum">
              <a:rPr lang="en-US" smtClean="0"/>
              <a:t>18</a:t>
            </a:fld>
            <a:endParaRPr lang="en-US"/>
          </a:p>
        </p:txBody>
      </p:sp>
      <p:pic>
        <p:nvPicPr>
          <p:cNvPr id="14" name="Picture 13">
            <a:extLst>
              <a:ext uri="{FF2B5EF4-FFF2-40B4-BE49-F238E27FC236}">
                <a16:creationId xmlns:a16="http://schemas.microsoft.com/office/drawing/2014/main" id="{636A5EF3-A3D8-DFF1-83AE-4650AAA6E1FB}"/>
              </a:ext>
            </a:extLst>
          </p:cNvPr>
          <p:cNvPicPr>
            <a:picLocks noChangeAspect="1"/>
          </p:cNvPicPr>
          <p:nvPr/>
        </p:nvPicPr>
        <p:blipFill>
          <a:blip r:embed="rId2"/>
          <a:stretch>
            <a:fillRect/>
          </a:stretch>
        </p:blipFill>
        <p:spPr>
          <a:xfrm>
            <a:off x="838198" y="2144581"/>
            <a:ext cx="2813043" cy="3045983"/>
          </a:xfrm>
          <a:prstGeom prst="rect">
            <a:avLst/>
          </a:prstGeom>
        </p:spPr>
      </p:pic>
      <p:pic>
        <p:nvPicPr>
          <p:cNvPr id="15" name="Picture 14">
            <a:extLst>
              <a:ext uri="{FF2B5EF4-FFF2-40B4-BE49-F238E27FC236}">
                <a16:creationId xmlns:a16="http://schemas.microsoft.com/office/drawing/2014/main" id="{0DEC71C8-6513-3C16-6228-1D0A6E8EADDF}"/>
              </a:ext>
            </a:extLst>
          </p:cNvPr>
          <p:cNvPicPr>
            <a:picLocks noChangeAspect="1"/>
          </p:cNvPicPr>
          <p:nvPr/>
        </p:nvPicPr>
        <p:blipFill>
          <a:blip r:embed="rId3"/>
          <a:stretch>
            <a:fillRect/>
          </a:stretch>
        </p:blipFill>
        <p:spPr>
          <a:xfrm>
            <a:off x="4034961" y="2028040"/>
            <a:ext cx="2816681" cy="3045983"/>
          </a:xfrm>
          <a:prstGeom prst="rect">
            <a:avLst/>
          </a:prstGeom>
        </p:spPr>
      </p:pic>
      <p:pic>
        <p:nvPicPr>
          <p:cNvPr id="16" name="Picture 15">
            <a:extLst>
              <a:ext uri="{FF2B5EF4-FFF2-40B4-BE49-F238E27FC236}">
                <a16:creationId xmlns:a16="http://schemas.microsoft.com/office/drawing/2014/main" id="{DA9F01E2-8539-4577-95A8-164D206FD16E}"/>
              </a:ext>
            </a:extLst>
          </p:cNvPr>
          <p:cNvPicPr>
            <a:picLocks noChangeAspect="1"/>
          </p:cNvPicPr>
          <p:nvPr/>
        </p:nvPicPr>
        <p:blipFill>
          <a:blip r:embed="rId4"/>
          <a:stretch>
            <a:fillRect/>
          </a:stretch>
        </p:blipFill>
        <p:spPr>
          <a:xfrm>
            <a:off x="7235362" y="2227112"/>
            <a:ext cx="3338031" cy="2963452"/>
          </a:xfrm>
          <a:prstGeom prst="rect">
            <a:avLst/>
          </a:prstGeom>
        </p:spPr>
      </p:pic>
    </p:spTree>
    <p:extLst>
      <p:ext uri="{BB962C8B-B14F-4D97-AF65-F5344CB8AC3E}">
        <p14:creationId xmlns:p14="http://schemas.microsoft.com/office/powerpoint/2010/main" val="3998426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5E380-39A6-AF7B-9B61-84EEEAE66126}"/>
              </a:ext>
            </a:extLst>
          </p:cNvPr>
          <p:cNvSpPr>
            <a:spLocks noGrp="1"/>
          </p:cNvSpPr>
          <p:nvPr>
            <p:ph type="title"/>
          </p:nvPr>
        </p:nvSpPr>
        <p:spPr>
          <a:xfrm>
            <a:off x="838198" y="-469526"/>
            <a:ext cx="9049873" cy="2076450"/>
          </a:xfrm>
        </p:spPr>
        <p:txBody>
          <a:bodyPr/>
          <a:lstStyle/>
          <a:p>
            <a:r>
              <a:rPr lang="en-US" dirty="0"/>
              <a:t>Implementation-</a:t>
            </a:r>
            <a:r>
              <a:rPr lang="en-US" dirty="0" err="1"/>
              <a:t>GradCAM</a:t>
            </a:r>
            <a:endParaRPr lang="en-IN" dirty="0"/>
          </a:p>
        </p:txBody>
      </p:sp>
      <p:sp>
        <p:nvSpPr>
          <p:cNvPr id="3" name="Content Placeholder 2">
            <a:extLst>
              <a:ext uri="{FF2B5EF4-FFF2-40B4-BE49-F238E27FC236}">
                <a16:creationId xmlns:a16="http://schemas.microsoft.com/office/drawing/2014/main" id="{181FF186-F1FF-5515-9408-5EFBBBAD3F1A}"/>
              </a:ext>
            </a:extLst>
          </p:cNvPr>
          <p:cNvSpPr>
            <a:spLocks noGrp="1"/>
          </p:cNvSpPr>
          <p:nvPr>
            <p:ph idx="1"/>
          </p:nvPr>
        </p:nvSpPr>
        <p:spPr>
          <a:xfrm>
            <a:off x="838198" y="1713380"/>
            <a:ext cx="10515601" cy="4715995"/>
          </a:xfrm>
        </p:spPr>
        <p:txBody>
          <a:bodyPr/>
          <a:lstStyle/>
          <a:p>
            <a:endParaRPr lang="en-IN" sz="1400" dirty="0"/>
          </a:p>
          <a:p>
            <a:r>
              <a:rPr lang="en-US" sz="1800" dirty="0"/>
              <a:t>Results:</a:t>
            </a:r>
          </a:p>
          <a:p>
            <a:r>
              <a:rPr lang="en-US" sz="1800" dirty="0"/>
              <a:t>The </a:t>
            </a:r>
            <a:r>
              <a:rPr lang="en-US" sz="1800" dirty="0" err="1"/>
              <a:t>GradCAM</a:t>
            </a:r>
            <a:r>
              <a:rPr lang="en-US" sz="1800" dirty="0"/>
              <a:t> results provide valuable insights into the interpretability and localization capabilities of the Breast Cancer Detection CNN model. By generating heatmaps that highlight regions of interest within the mammogram images, </a:t>
            </a:r>
            <a:r>
              <a:rPr lang="en-US" sz="1800" dirty="0" err="1"/>
              <a:t>GradCAM</a:t>
            </a:r>
            <a:r>
              <a:rPr lang="en-US" sz="1800" dirty="0"/>
              <a:t> effectively elucidates the areas influencing the model's decision-making process. These heatmaps offer a visual representation of the features and patterns considered significant for distinguishing between benign and malignant cases. Examining the </a:t>
            </a:r>
            <a:r>
              <a:rPr lang="en-US" sz="1800" dirty="0" err="1"/>
              <a:t>GradCAM</a:t>
            </a:r>
            <a:r>
              <a:rPr lang="en-US" sz="1800" dirty="0"/>
              <a:t> results allows clinicians and researchers to understand which specific regions of a mammogram contribute most to the model's predictions. This interpretability is crucial in the medical field, as it enhances the transparency of the model's decision process, providing a basis for trust and adoption in clinical practice. The </a:t>
            </a:r>
            <a:r>
              <a:rPr lang="en-US" sz="1800" dirty="0" err="1"/>
              <a:t>GradCAM</a:t>
            </a:r>
            <a:r>
              <a:rPr lang="en-US" sz="1800" dirty="0"/>
              <a:t> visualization not only aids in understanding the model's inner workings but also serves as a valuable tool for validation, enabling domain experts to correlate the highlighted regions with established clinical markers of breast cancer. Overall, the </a:t>
            </a:r>
            <a:r>
              <a:rPr lang="en-US" sz="1800" dirty="0" err="1"/>
              <a:t>GradCAM</a:t>
            </a:r>
            <a:r>
              <a:rPr lang="en-US" sz="1800" dirty="0"/>
              <a:t> results contribute to the model's transparency, interpretability, and reliability, reinforcing its potential as an assistive tool in the diagnostic workflow for breast cancer.</a:t>
            </a:r>
            <a:endParaRPr lang="en-IN" sz="1800" dirty="0"/>
          </a:p>
        </p:txBody>
      </p:sp>
      <p:sp>
        <p:nvSpPr>
          <p:cNvPr id="4" name="Date Placeholder 3">
            <a:extLst>
              <a:ext uri="{FF2B5EF4-FFF2-40B4-BE49-F238E27FC236}">
                <a16:creationId xmlns:a16="http://schemas.microsoft.com/office/drawing/2014/main" id="{68B30F55-B44E-060B-7053-933FCAFEAFEB}"/>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220B8D21-27EE-EF05-A4A1-D4EC48F06A14}"/>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8329154E-9A55-0441-4541-AF217D0D9257}"/>
              </a:ext>
            </a:extLst>
          </p:cNvPr>
          <p:cNvSpPr>
            <a:spLocks noGrp="1"/>
          </p:cNvSpPr>
          <p:nvPr>
            <p:ph type="sldNum" sz="quarter" idx="12"/>
          </p:nvPr>
        </p:nvSpPr>
        <p:spPr/>
        <p:txBody>
          <a:bodyPr/>
          <a:lstStyle/>
          <a:p>
            <a:fld id="{28844951-7827-47D4-8276-7DDE1FA7D85A}" type="slidenum">
              <a:rPr lang="en-US" smtClean="0"/>
              <a:t>19</a:t>
            </a:fld>
            <a:endParaRPr lang="en-US"/>
          </a:p>
        </p:txBody>
      </p:sp>
    </p:spTree>
    <p:extLst>
      <p:ext uri="{BB962C8B-B14F-4D97-AF65-F5344CB8AC3E}">
        <p14:creationId xmlns:p14="http://schemas.microsoft.com/office/powerpoint/2010/main" val="813467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57686-487A-4245-814E-58B1C25C675C}"/>
              </a:ext>
            </a:extLst>
          </p:cNvPr>
          <p:cNvSpPr>
            <a:spLocks noGrp="1"/>
          </p:cNvSpPr>
          <p:nvPr>
            <p:ph type="title"/>
          </p:nvPr>
        </p:nvSpPr>
        <p:spPr>
          <a:xfrm>
            <a:off x="838200" y="1021976"/>
            <a:ext cx="5992550" cy="2827422"/>
          </a:xfrm>
        </p:spPr>
        <p:txBody>
          <a:bodyPr/>
          <a:lstStyle/>
          <a:p>
            <a:r>
              <a:rPr lang="en-US" dirty="0"/>
              <a:t>Content</a:t>
            </a:r>
          </a:p>
        </p:txBody>
      </p:sp>
      <p:sp>
        <p:nvSpPr>
          <p:cNvPr id="3" name="Content Placeholder 2">
            <a:extLst>
              <a:ext uri="{FF2B5EF4-FFF2-40B4-BE49-F238E27FC236}">
                <a16:creationId xmlns:a16="http://schemas.microsoft.com/office/drawing/2014/main" id="{DB6566BB-9632-4FD7-9FFC-FD3C43D3954E}"/>
              </a:ext>
            </a:extLst>
          </p:cNvPr>
          <p:cNvSpPr>
            <a:spLocks noGrp="1"/>
          </p:cNvSpPr>
          <p:nvPr>
            <p:ph idx="1"/>
          </p:nvPr>
        </p:nvSpPr>
        <p:spPr>
          <a:xfrm>
            <a:off x="838200" y="2015289"/>
            <a:ext cx="4377714" cy="3964170"/>
          </a:xfrm>
        </p:spPr>
        <p:txBody>
          <a:bodyPr>
            <a:normAutofit fontScale="92500" lnSpcReduction="20000"/>
          </a:bodyPr>
          <a:lstStyle/>
          <a:p>
            <a:pPr marL="457200" indent="-457200">
              <a:buFont typeface="Arial" panose="020B0604020202020204" pitchFamily="34" charset="0"/>
              <a:buChar char="•"/>
            </a:pPr>
            <a:r>
              <a:rPr lang="en-US" dirty="0"/>
              <a:t>Abstract</a:t>
            </a:r>
          </a:p>
          <a:p>
            <a:pPr marL="457200" indent="-457200">
              <a:buFont typeface="Arial" panose="020B0604020202020204" pitchFamily="34" charset="0"/>
              <a:buChar char="•"/>
            </a:pPr>
            <a:r>
              <a:rPr lang="en-US" dirty="0"/>
              <a:t>Introduction</a:t>
            </a:r>
          </a:p>
          <a:p>
            <a:pPr marL="457200" indent="-457200">
              <a:buFont typeface="Arial" panose="020B0604020202020204" pitchFamily="34" charset="0"/>
              <a:buChar char="•"/>
            </a:pPr>
            <a:r>
              <a:rPr lang="en-US" dirty="0"/>
              <a:t>Novelty</a:t>
            </a:r>
          </a:p>
          <a:p>
            <a:pPr marL="457200" indent="-457200">
              <a:buFont typeface="Arial" panose="020B0604020202020204" pitchFamily="34" charset="0"/>
              <a:buChar char="•"/>
            </a:pPr>
            <a:r>
              <a:rPr lang="en-US" dirty="0"/>
              <a:t>Dataset used</a:t>
            </a:r>
          </a:p>
          <a:p>
            <a:pPr marL="457200" indent="-457200">
              <a:buFont typeface="Arial" panose="020B0604020202020204" pitchFamily="34" charset="0"/>
              <a:buChar char="•"/>
            </a:pPr>
            <a:r>
              <a:rPr lang="en-US" dirty="0"/>
              <a:t>Block Diagram</a:t>
            </a:r>
          </a:p>
          <a:p>
            <a:pPr marL="457200" indent="-457200">
              <a:buFont typeface="Arial" panose="020B0604020202020204" pitchFamily="34" charset="0"/>
              <a:buChar char="•"/>
            </a:pPr>
            <a:r>
              <a:rPr lang="en-US" dirty="0"/>
              <a:t>Architecture</a:t>
            </a:r>
          </a:p>
          <a:p>
            <a:pPr marL="457200" indent="-457200">
              <a:buFont typeface="Arial" panose="020B0604020202020204" pitchFamily="34" charset="0"/>
              <a:buChar char="•"/>
            </a:pPr>
            <a:r>
              <a:rPr lang="en-US" dirty="0"/>
              <a:t>Implementation</a:t>
            </a:r>
          </a:p>
          <a:p>
            <a:pPr marL="457200" indent="-457200">
              <a:buFont typeface="Arial" panose="020B0604020202020204" pitchFamily="34" charset="0"/>
              <a:buChar char="•"/>
            </a:pPr>
            <a:r>
              <a:rPr lang="en-US" dirty="0"/>
              <a:t>Conclusion</a:t>
            </a:r>
          </a:p>
        </p:txBody>
      </p:sp>
      <p:sp>
        <p:nvSpPr>
          <p:cNvPr id="16" name="Date Placeholder 15">
            <a:extLst>
              <a:ext uri="{FF2B5EF4-FFF2-40B4-BE49-F238E27FC236}">
                <a16:creationId xmlns:a16="http://schemas.microsoft.com/office/drawing/2014/main" id="{7FFBE36B-5CC8-44EE-801B-6159157B5328}"/>
              </a:ext>
            </a:extLst>
          </p:cNvPr>
          <p:cNvSpPr>
            <a:spLocks noGrp="1"/>
          </p:cNvSpPr>
          <p:nvPr>
            <p:ph type="dt" sz="half" idx="10"/>
          </p:nvPr>
        </p:nvSpPr>
        <p:spPr>
          <a:xfrm>
            <a:off x="838200" y="6429375"/>
            <a:ext cx="2743200" cy="365125"/>
          </a:xfrm>
        </p:spPr>
        <p:txBody>
          <a:bodyPr/>
          <a:lstStyle/>
          <a:p>
            <a:r>
              <a:rPr lang="en-US"/>
              <a:t>3/1/20XX</a:t>
            </a:r>
          </a:p>
        </p:txBody>
      </p:sp>
      <p:sp>
        <p:nvSpPr>
          <p:cNvPr id="17" name="Footer Placeholder 16">
            <a:extLst>
              <a:ext uri="{FF2B5EF4-FFF2-40B4-BE49-F238E27FC236}">
                <a16:creationId xmlns:a16="http://schemas.microsoft.com/office/drawing/2014/main" id="{FF014D18-B223-4ED4-BCCA-1E4C38285697}"/>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18" name="Slide Number Placeholder 17">
            <a:extLst>
              <a:ext uri="{FF2B5EF4-FFF2-40B4-BE49-F238E27FC236}">
                <a16:creationId xmlns:a16="http://schemas.microsoft.com/office/drawing/2014/main" id="{41898C30-E58E-4EC9-8A27-DF1822A9863B}"/>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2</a:t>
            </a:fld>
            <a:endParaRPr lang="en-US"/>
          </a:p>
        </p:txBody>
      </p:sp>
    </p:spTree>
    <p:extLst>
      <p:ext uri="{BB962C8B-B14F-4D97-AF65-F5344CB8AC3E}">
        <p14:creationId xmlns:p14="http://schemas.microsoft.com/office/powerpoint/2010/main" val="2262346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091D3-61B9-3137-18EC-E76DF98A8B8F}"/>
              </a:ext>
            </a:extLst>
          </p:cNvPr>
          <p:cNvSpPr>
            <a:spLocks noGrp="1"/>
          </p:cNvSpPr>
          <p:nvPr>
            <p:ph type="ctrTitle"/>
          </p:nvPr>
        </p:nvSpPr>
        <p:spPr>
          <a:xfrm>
            <a:off x="838200" y="181382"/>
            <a:ext cx="5322618" cy="2387600"/>
          </a:xfrm>
        </p:spPr>
        <p:txBody>
          <a:bodyPr/>
          <a:lstStyle/>
          <a:p>
            <a:r>
              <a:rPr lang="en-US" dirty="0"/>
              <a:t>Conclusion</a:t>
            </a:r>
            <a:endParaRPr lang="en-IN" dirty="0"/>
          </a:p>
        </p:txBody>
      </p:sp>
      <p:sp>
        <p:nvSpPr>
          <p:cNvPr id="5" name="Text Placeholder 4">
            <a:extLst>
              <a:ext uri="{FF2B5EF4-FFF2-40B4-BE49-F238E27FC236}">
                <a16:creationId xmlns:a16="http://schemas.microsoft.com/office/drawing/2014/main" id="{C5C827B0-B523-0A8B-774F-7847194E2D74}"/>
              </a:ext>
            </a:extLst>
          </p:cNvPr>
          <p:cNvSpPr>
            <a:spLocks noGrp="1"/>
          </p:cNvSpPr>
          <p:nvPr>
            <p:ph type="body" sz="quarter" idx="15"/>
          </p:nvPr>
        </p:nvSpPr>
        <p:spPr>
          <a:xfrm>
            <a:off x="838200" y="2013697"/>
            <a:ext cx="10515600" cy="4019550"/>
          </a:xfrm>
        </p:spPr>
        <p:txBody>
          <a:bodyPr>
            <a:normAutofit fontScale="62500" lnSpcReduction="20000"/>
          </a:bodyPr>
          <a:lstStyle/>
          <a:p>
            <a:r>
              <a:rPr lang="en-US" dirty="0"/>
              <a:t>This study on breast cancer detection marks a significant milestone, introducing a novel approach that combines Convolutional Neural Networks (CNNs) with </a:t>
            </a:r>
            <a:r>
              <a:rPr lang="en-US" dirty="0" err="1"/>
              <a:t>GradCAM</a:t>
            </a:r>
            <a:r>
              <a:rPr lang="en-US" dirty="0"/>
              <a:t> for improved accuracy and transparency. The integration of CNNs demonstrates a substantial leap in identifying and classifying breast cancer through medical imaging. The synergistic use of </a:t>
            </a:r>
            <a:r>
              <a:rPr lang="en-US" dirty="0" err="1"/>
              <a:t>GradCAM</a:t>
            </a:r>
            <a:r>
              <a:rPr lang="en-US" dirty="0"/>
              <a:t> enhances model interpretability and provides insights into critical decision-making regions. This innovative fusion establishes a robust methodology, contributing to responsible AI deployment in healthcare. The study not only showcases technical excellence but also emphasizes the importance of transparent reporting and visual interpretability. By empowering clinicians and researchers with enriched visualization capabilities, this approach builds trust in AI technologies within medical imaging. The potential ramifications extend beyond algorithmic performance, offering a pathway for continued advancements in breast cancer diagnostics. The study represents a significant stride towards a more effective, transparent, and trustworthy paradigm in breast cancer detection, bridging the gap between technical intricacies and human interpretability.</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57597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5E380-39A6-AF7B-9B61-84EEEAE66126}"/>
              </a:ext>
            </a:extLst>
          </p:cNvPr>
          <p:cNvSpPr>
            <a:spLocks noGrp="1"/>
          </p:cNvSpPr>
          <p:nvPr>
            <p:ph type="title"/>
          </p:nvPr>
        </p:nvSpPr>
        <p:spPr>
          <a:xfrm>
            <a:off x="3581400" y="1352550"/>
            <a:ext cx="5914937" cy="2076450"/>
          </a:xfrm>
        </p:spPr>
        <p:txBody>
          <a:bodyPr/>
          <a:lstStyle/>
          <a:p>
            <a:r>
              <a:rPr lang="en-US" dirty="0"/>
              <a:t>THANK YOU !</a:t>
            </a:r>
            <a:endParaRPr lang="en-IN" dirty="0"/>
          </a:p>
        </p:txBody>
      </p:sp>
      <p:sp>
        <p:nvSpPr>
          <p:cNvPr id="4" name="Date Placeholder 3">
            <a:extLst>
              <a:ext uri="{FF2B5EF4-FFF2-40B4-BE49-F238E27FC236}">
                <a16:creationId xmlns:a16="http://schemas.microsoft.com/office/drawing/2014/main" id="{68B30F55-B44E-060B-7053-933FCAFEAFEB}"/>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220B8D21-27EE-EF05-A4A1-D4EC48F06A14}"/>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8329154E-9A55-0441-4541-AF217D0D9257}"/>
              </a:ext>
            </a:extLst>
          </p:cNvPr>
          <p:cNvSpPr>
            <a:spLocks noGrp="1"/>
          </p:cNvSpPr>
          <p:nvPr>
            <p:ph type="sldNum" sz="quarter" idx="12"/>
          </p:nvPr>
        </p:nvSpPr>
        <p:spPr/>
        <p:txBody>
          <a:bodyPr/>
          <a:lstStyle/>
          <a:p>
            <a:fld id="{28844951-7827-47D4-8276-7DDE1FA7D85A}" type="slidenum">
              <a:rPr lang="en-US" smtClean="0"/>
              <a:t>21</a:t>
            </a:fld>
            <a:endParaRPr lang="en-US"/>
          </a:p>
        </p:txBody>
      </p:sp>
    </p:spTree>
    <p:extLst>
      <p:ext uri="{BB962C8B-B14F-4D97-AF65-F5344CB8AC3E}">
        <p14:creationId xmlns:p14="http://schemas.microsoft.com/office/powerpoint/2010/main" val="1267791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9352-2AB0-4ADD-96B9-AB0FAECB557C}"/>
              </a:ext>
            </a:extLst>
          </p:cNvPr>
          <p:cNvSpPr>
            <a:spLocks noGrp="1"/>
          </p:cNvSpPr>
          <p:nvPr>
            <p:ph type="title"/>
          </p:nvPr>
        </p:nvSpPr>
        <p:spPr>
          <a:xfrm>
            <a:off x="835151" y="-140494"/>
            <a:ext cx="5914937" cy="2076450"/>
          </a:xfrm>
        </p:spPr>
        <p:txBody>
          <a:bodyPr/>
          <a:lstStyle/>
          <a:p>
            <a:r>
              <a:rPr lang="en-US" dirty="0"/>
              <a:t>Abstract</a:t>
            </a:r>
          </a:p>
        </p:txBody>
      </p:sp>
      <p:sp>
        <p:nvSpPr>
          <p:cNvPr id="3" name="Content Placeholder 2">
            <a:extLst>
              <a:ext uri="{FF2B5EF4-FFF2-40B4-BE49-F238E27FC236}">
                <a16:creationId xmlns:a16="http://schemas.microsoft.com/office/drawing/2014/main" id="{2F49AA98-AED4-4FAD-999C-98B64BB9DF71}"/>
              </a:ext>
            </a:extLst>
          </p:cNvPr>
          <p:cNvSpPr>
            <a:spLocks noGrp="1"/>
          </p:cNvSpPr>
          <p:nvPr>
            <p:ph idx="1"/>
          </p:nvPr>
        </p:nvSpPr>
        <p:spPr>
          <a:xfrm>
            <a:off x="838199" y="1935956"/>
            <a:ext cx="5914938" cy="4429919"/>
          </a:xfrm>
        </p:spPr>
        <p:txBody>
          <a:bodyPr>
            <a:normAutofit fontScale="77500" lnSpcReduction="20000"/>
          </a:bodyPr>
          <a:lstStyle/>
          <a:p>
            <a:r>
              <a:rPr lang="en-US" dirty="0"/>
              <a:t>Breast cancer is a prevalent and potentially life-threatening condition that demands accurate and timely detection for effective intervention. In this study, we propose a deep learning approach for breast cancer detection utilizing Convolutional Neural Networks (CNNs) and enhancing interpretability through Gradient-weighted Class Activation Mapping (</a:t>
            </a:r>
            <a:r>
              <a:rPr lang="en-US" dirty="0" err="1"/>
              <a:t>GradCAM</a:t>
            </a:r>
            <a:r>
              <a:rPr lang="en-US" dirty="0"/>
              <a:t>). Our CNN model is designed to analyze mammographic images, leveraging the hierarchical features learned through convolutional layers for robust classification. To enhance transparency and facilitate clinical interpretation, we integrate </a:t>
            </a:r>
            <a:r>
              <a:rPr lang="en-US" dirty="0" err="1"/>
              <a:t>GradCAM</a:t>
            </a:r>
            <a:r>
              <a:rPr lang="en-US" dirty="0"/>
              <a:t> to highlight regions in the images that contribute most significantly to the model's decision-making process. The combination of CNN-based detection and </a:t>
            </a:r>
            <a:r>
              <a:rPr lang="en-US" dirty="0" err="1"/>
              <a:t>GradCAM</a:t>
            </a:r>
            <a:r>
              <a:rPr lang="en-US" dirty="0"/>
              <a:t>-driven visualization aims to improve not only diagnostic accuracy but also provide insights into the decision rationale. We evaluate the proposed methodology on a diverse dataset, demonstrating its efficacy in breast cancer detection and the potential for improved understanding of model predictions. Our results suggest that the integration of </a:t>
            </a:r>
            <a:r>
              <a:rPr lang="en-US" dirty="0" err="1"/>
              <a:t>GradCAM</a:t>
            </a:r>
            <a:r>
              <a:rPr lang="en-US" dirty="0"/>
              <a:t> with CNNs contributes to both accurate detection and enhanced interpretability, thereby fostering trust in automated breast cancer screening systems.</a:t>
            </a:r>
          </a:p>
        </p:txBody>
      </p:sp>
      <p:sp>
        <p:nvSpPr>
          <p:cNvPr id="81" name="Date Placeholder 80">
            <a:extLst>
              <a:ext uri="{FF2B5EF4-FFF2-40B4-BE49-F238E27FC236}">
                <a16:creationId xmlns:a16="http://schemas.microsoft.com/office/drawing/2014/main" id="{82960077-7DAA-4543-8719-74137BCBB759}"/>
              </a:ext>
            </a:extLst>
          </p:cNvPr>
          <p:cNvSpPr>
            <a:spLocks noGrp="1"/>
          </p:cNvSpPr>
          <p:nvPr>
            <p:ph type="dt" sz="half" idx="10"/>
          </p:nvPr>
        </p:nvSpPr>
        <p:spPr>
          <a:xfrm>
            <a:off x="838200" y="6429375"/>
            <a:ext cx="2743200" cy="365125"/>
          </a:xfrm>
        </p:spPr>
        <p:txBody>
          <a:bodyPr/>
          <a:lstStyle/>
          <a:p>
            <a:r>
              <a:rPr lang="en-US"/>
              <a:t>3/1/20XX</a:t>
            </a:r>
          </a:p>
        </p:txBody>
      </p:sp>
      <p:pic>
        <p:nvPicPr>
          <p:cNvPr id="10" name="Picture Placeholder 9" descr="Image of colorful triangular shapes">
            <a:extLst>
              <a:ext uri="{FF2B5EF4-FFF2-40B4-BE49-F238E27FC236}">
                <a16:creationId xmlns:a16="http://schemas.microsoft.com/office/drawing/2014/main" id="{96812000-377B-4B9A-A2C2-AFDD83B7A3F4}"/>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7589520" y="2286000"/>
            <a:ext cx="4599432" cy="2286000"/>
          </a:xfrm>
        </p:spPr>
      </p:pic>
      <p:sp>
        <p:nvSpPr>
          <p:cNvPr id="82" name="Footer Placeholder 81">
            <a:extLst>
              <a:ext uri="{FF2B5EF4-FFF2-40B4-BE49-F238E27FC236}">
                <a16:creationId xmlns:a16="http://schemas.microsoft.com/office/drawing/2014/main" id="{503949B9-68A2-4ABE-91ED-37C05B246C8B}"/>
              </a:ext>
            </a:extLst>
          </p:cNvPr>
          <p:cNvSpPr>
            <a:spLocks noGrp="1"/>
          </p:cNvSpPr>
          <p:nvPr>
            <p:ph type="ftr" sz="quarter" idx="11"/>
          </p:nvPr>
        </p:nvSpPr>
        <p:spPr>
          <a:xfrm>
            <a:off x="4038600" y="6429375"/>
            <a:ext cx="4114800" cy="365125"/>
          </a:xfrm>
        </p:spPr>
        <p:txBody>
          <a:bodyPr/>
          <a:lstStyle/>
          <a:p>
            <a:r>
              <a:rPr lang="en-US" dirty="0"/>
              <a:t>SAMPLE FOOTER TEXT</a:t>
            </a:r>
          </a:p>
        </p:txBody>
      </p:sp>
      <p:sp>
        <p:nvSpPr>
          <p:cNvPr id="18" name="Slide Number Placeholder 17">
            <a:extLst>
              <a:ext uri="{FF2B5EF4-FFF2-40B4-BE49-F238E27FC236}">
                <a16:creationId xmlns:a16="http://schemas.microsoft.com/office/drawing/2014/main" id="{7CCCE07D-3B17-42EC-AE9C-222D13143DF6}"/>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3</a:t>
            </a:fld>
            <a:endParaRPr lang="en-US"/>
          </a:p>
        </p:txBody>
      </p:sp>
      <p:sp>
        <p:nvSpPr>
          <p:cNvPr id="7" name="Picture Placeholder 6">
            <a:extLst>
              <a:ext uri="{FF2B5EF4-FFF2-40B4-BE49-F238E27FC236}">
                <a16:creationId xmlns:a16="http://schemas.microsoft.com/office/drawing/2014/main" id="{8953872F-7730-438B-55F4-B36889C0C401}"/>
              </a:ext>
            </a:extLst>
          </p:cNvPr>
          <p:cNvSpPr>
            <a:spLocks noGrp="1"/>
          </p:cNvSpPr>
          <p:nvPr>
            <p:ph type="pic" sz="quarter" idx="13"/>
          </p:nvPr>
        </p:nvSpPr>
        <p:spPr/>
      </p:sp>
      <p:pic>
        <p:nvPicPr>
          <p:cNvPr id="1028" name="Picture 4" descr="Breast Cancer: What is it? Risk Factors, Symptoms, Diagnosis &amp; Treatment">
            <a:extLst>
              <a:ext uri="{FF2B5EF4-FFF2-40B4-BE49-F238E27FC236}">
                <a16:creationId xmlns:a16="http://schemas.microsoft.com/office/drawing/2014/main" id="{16B4B760-85B3-FF88-F6D9-A975370A94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9520" y="0"/>
            <a:ext cx="4602480" cy="2286000"/>
          </a:xfrm>
          <a:prstGeom prst="rect">
            <a:avLst/>
          </a:prstGeom>
          <a:noFill/>
          <a:extLst>
            <a:ext uri="{909E8E84-426E-40DD-AFC4-6F175D3DCCD1}">
              <a14:hiddenFill xmlns:a14="http://schemas.microsoft.com/office/drawing/2010/main">
                <a:solidFill>
                  <a:srgbClr val="FFFFFF"/>
                </a:solidFill>
              </a14:hiddenFill>
            </a:ext>
          </a:extLst>
        </p:spPr>
      </p:pic>
      <p:sp>
        <p:nvSpPr>
          <p:cNvPr id="9" name="Picture Placeholder 8">
            <a:extLst>
              <a:ext uri="{FF2B5EF4-FFF2-40B4-BE49-F238E27FC236}">
                <a16:creationId xmlns:a16="http://schemas.microsoft.com/office/drawing/2014/main" id="{C094137D-BBCB-8881-0938-779B36E6A2A3}"/>
              </a:ext>
            </a:extLst>
          </p:cNvPr>
          <p:cNvSpPr>
            <a:spLocks noGrp="1"/>
          </p:cNvSpPr>
          <p:nvPr>
            <p:ph type="pic" sz="quarter" idx="15"/>
          </p:nvPr>
        </p:nvSpPr>
        <p:spPr/>
      </p:sp>
      <p:pic>
        <p:nvPicPr>
          <p:cNvPr id="1030" name="Picture 6" descr="How to recognise less common breast cancer symptoms">
            <a:extLst>
              <a:ext uri="{FF2B5EF4-FFF2-40B4-BE49-F238E27FC236}">
                <a16:creationId xmlns:a16="http://schemas.microsoft.com/office/drawing/2014/main" id="{DBC26BFB-6F7B-8220-3C7E-76DE7A8236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6472" y="4572000"/>
            <a:ext cx="4605528" cy="2277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342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5E380-39A6-AF7B-9B61-84EEEAE66126}"/>
              </a:ext>
            </a:extLst>
          </p:cNvPr>
          <p:cNvSpPr>
            <a:spLocks noGrp="1"/>
          </p:cNvSpPr>
          <p:nvPr>
            <p:ph type="title"/>
          </p:nvPr>
        </p:nvSpPr>
        <p:spPr>
          <a:xfrm>
            <a:off x="838200" y="-899832"/>
            <a:ext cx="5914937" cy="2076450"/>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181FF186-F1FF-5515-9408-5EFBBBAD3F1A}"/>
              </a:ext>
            </a:extLst>
          </p:cNvPr>
          <p:cNvSpPr>
            <a:spLocks noGrp="1"/>
          </p:cNvSpPr>
          <p:nvPr>
            <p:ph idx="1"/>
          </p:nvPr>
        </p:nvSpPr>
        <p:spPr>
          <a:xfrm>
            <a:off x="838198" y="1487581"/>
            <a:ext cx="10515601" cy="4715995"/>
          </a:xfrm>
        </p:spPr>
        <p:txBody>
          <a:bodyPr/>
          <a:lstStyle/>
          <a:p>
            <a:r>
              <a:rPr lang="en-US" sz="1400" b="0" i="0" dirty="0">
                <a:solidFill>
                  <a:schemeClr val="tx1"/>
                </a:solidFill>
                <a:effectLst/>
                <a:latin typeface="Avenir Next LT Pro (Body)"/>
              </a:rPr>
              <a:t>Breast cancer remains a significant global health concern, necessitating continuous advancements in early detection methodologies to improve patient outcomes. Early diagnosis is pivotal for effective treatment and increased survival rates. In recent years, the integration of artificial intelligence (AI) and deep learning techniques, particularly Convolutional Neural Networks (CNNs), has shown promise in enhancing the accuracy and efficiency of breast cancer detection from medical imaging data, such as mammograms.</a:t>
            </a:r>
          </a:p>
          <a:p>
            <a:r>
              <a:rPr lang="en-US" sz="1400" b="0" i="0" dirty="0">
                <a:solidFill>
                  <a:schemeClr val="tx1"/>
                </a:solidFill>
                <a:effectLst/>
                <a:latin typeface="Avenir Next LT Pro (Body)"/>
              </a:rPr>
              <a:t>Traditional mammography, while effective, often presents challenges related to interpretability and subjective analysis. CNNs, with their ability to automatically learn hierarchical features from images, offer a potential solution by providing automated and objective assessments of mammographic data. The utilization of deep learning models, however, introduces a need for interpretability, especially in medical applications where trust and understanding of the decision-making process are crucial</a:t>
            </a:r>
          </a:p>
          <a:p>
            <a:r>
              <a:rPr lang="en-US" sz="1400" dirty="0">
                <a:solidFill>
                  <a:schemeClr val="tx1"/>
                </a:solidFill>
                <a:latin typeface="Avenir Next LT Pro (Body)"/>
              </a:rPr>
              <a:t>This project introduces a comprehensive approach to breast cancer detection, combining the power of CNNs for image analysis with the interpretability provided by Gradient-weighted Class Activation Mapping (</a:t>
            </a:r>
            <a:r>
              <a:rPr lang="en-US" sz="1400" dirty="0" err="1">
                <a:solidFill>
                  <a:schemeClr val="tx1"/>
                </a:solidFill>
                <a:latin typeface="Avenir Next LT Pro (Body)"/>
              </a:rPr>
              <a:t>GradCAM</a:t>
            </a:r>
            <a:r>
              <a:rPr lang="en-US" sz="1400" dirty="0">
                <a:solidFill>
                  <a:schemeClr val="tx1"/>
                </a:solidFill>
                <a:latin typeface="Avenir Next LT Pro (Body)"/>
              </a:rPr>
              <a:t>). By leveraging the strengths of both deep learning and visualization techniques, our methodology aims to not only achieve high accuracy in breast cancer detection but also enhance the transparency and interpretability of the decision-making process.</a:t>
            </a:r>
          </a:p>
          <a:p>
            <a:r>
              <a:rPr lang="en-US" sz="1400" dirty="0">
                <a:solidFill>
                  <a:schemeClr val="tx1"/>
                </a:solidFill>
                <a:latin typeface="Avenir Next LT Pro (Body)"/>
              </a:rPr>
              <a:t>The subsequent sections of this presentation will delve into the methodology employed, the dataset used for evaluation, and the experimental results obtained. Through this research, we strive to contribute to the ongoing efforts to develop robust and interpretable AI-driven solutions for breast cancer detection, ultimately improving the efficacy of screening programs and advancing the field of computer-aided diagnostics.</a:t>
            </a:r>
            <a:endParaRPr lang="en-IN" sz="1400" dirty="0">
              <a:solidFill>
                <a:schemeClr val="tx1"/>
              </a:solidFill>
              <a:latin typeface="Avenir Next LT Pro (Body)"/>
            </a:endParaRPr>
          </a:p>
        </p:txBody>
      </p:sp>
      <p:sp>
        <p:nvSpPr>
          <p:cNvPr id="4" name="Date Placeholder 3">
            <a:extLst>
              <a:ext uri="{FF2B5EF4-FFF2-40B4-BE49-F238E27FC236}">
                <a16:creationId xmlns:a16="http://schemas.microsoft.com/office/drawing/2014/main" id="{68B30F55-B44E-060B-7053-933FCAFEAFEB}"/>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220B8D21-27EE-EF05-A4A1-D4EC48F06A14}"/>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8329154E-9A55-0441-4541-AF217D0D9257}"/>
              </a:ext>
            </a:extLst>
          </p:cNvPr>
          <p:cNvSpPr>
            <a:spLocks noGrp="1"/>
          </p:cNvSpPr>
          <p:nvPr>
            <p:ph type="sldNum" sz="quarter" idx="12"/>
          </p:nvPr>
        </p:nvSpPr>
        <p:spPr/>
        <p:txBody>
          <a:bodyPr/>
          <a:lstStyle/>
          <a:p>
            <a:fld id="{28844951-7827-47D4-8276-7DDE1FA7D85A}" type="slidenum">
              <a:rPr lang="en-US" smtClean="0"/>
              <a:t>4</a:t>
            </a:fld>
            <a:endParaRPr lang="en-US"/>
          </a:p>
        </p:txBody>
      </p:sp>
    </p:spTree>
    <p:extLst>
      <p:ext uri="{BB962C8B-B14F-4D97-AF65-F5344CB8AC3E}">
        <p14:creationId xmlns:p14="http://schemas.microsoft.com/office/powerpoint/2010/main" val="1791149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5E380-39A6-AF7B-9B61-84EEEAE66126}"/>
              </a:ext>
            </a:extLst>
          </p:cNvPr>
          <p:cNvSpPr>
            <a:spLocks noGrp="1"/>
          </p:cNvSpPr>
          <p:nvPr>
            <p:ph type="title"/>
          </p:nvPr>
        </p:nvSpPr>
        <p:spPr>
          <a:xfrm>
            <a:off x="838200" y="-899832"/>
            <a:ext cx="5914937" cy="2076450"/>
          </a:xfrm>
        </p:spPr>
        <p:txBody>
          <a:bodyPr/>
          <a:lstStyle/>
          <a:p>
            <a:r>
              <a:rPr lang="en-US" dirty="0"/>
              <a:t>Novelty</a:t>
            </a:r>
            <a:endParaRPr lang="en-IN" dirty="0"/>
          </a:p>
        </p:txBody>
      </p:sp>
      <p:sp>
        <p:nvSpPr>
          <p:cNvPr id="3" name="Content Placeholder 2">
            <a:extLst>
              <a:ext uri="{FF2B5EF4-FFF2-40B4-BE49-F238E27FC236}">
                <a16:creationId xmlns:a16="http://schemas.microsoft.com/office/drawing/2014/main" id="{181FF186-F1FF-5515-9408-5EFBBBAD3F1A}"/>
              </a:ext>
            </a:extLst>
          </p:cNvPr>
          <p:cNvSpPr>
            <a:spLocks noGrp="1"/>
          </p:cNvSpPr>
          <p:nvPr>
            <p:ph idx="1"/>
          </p:nvPr>
        </p:nvSpPr>
        <p:spPr>
          <a:xfrm>
            <a:off x="838198" y="1487581"/>
            <a:ext cx="10515601" cy="4715995"/>
          </a:xfrm>
        </p:spPr>
        <p:txBody>
          <a:bodyPr/>
          <a:lstStyle/>
          <a:p>
            <a:r>
              <a:rPr lang="en-US" sz="1800" b="0" i="0" dirty="0">
                <a:solidFill>
                  <a:schemeClr val="tx1"/>
                </a:solidFill>
                <a:effectLst/>
                <a:latin typeface="Avenir Next LT Pro (Body)"/>
              </a:rPr>
              <a:t>The novelty of the project lies in its sophisticated and integrated use of gradient-based class activation mapping with integrated gradients for medical image analysis, specifically in the domain of breast cancer diagnosis. Grad-CAM, a powerful visualization technique, is employed in a seamless fusion that enhances the interpretability of the AI model. This amalgamation allows for not only highlighting the regions of importance in medical images but also providing a more comprehensive understanding of the decision-making process. The project's innovation lies in extending Grad-CAM beyond a mere visual aid and integrating it into the model's core functionality. This integration aligns with the broader trend in the AI community towards explainable AI, ensuring that the model not only makes accurate predictions but also offers transparent insights into the features that influence its decisions. By leveraging Grad-CAM in this integrated manner, the project contributes to advancing the interpretability and </a:t>
            </a:r>
            <a:r>
              <a:rPr lang="en-US" sz="1800" b="0" i="0" dirty="0" err="1">
                <a:solidFill>
                  <a:schemeClr val="tx1"/>
                </a:solidFill>
                <a:effectLst/>
                <a:latin typeface="Avenir Next LT Pro (Body)"/>
              </a:rPr>
              <a:t>explainability</a:t>
            </a:r>
            <a:r>
              <a:rPr lang="en-US" sz="1800" b="0" i="0" dirty="0">
                <a:solidFill>
                  <a:schemeClr val="tx1"/>
                </a:solidFill>
                <a:effectLst/>
                <a:latin typeface="Avenir Next LT Pro (Body)"/>
              </a:rPr>
              <a:t> of AI models, particularly in the critical context of healthcare where trust and understanding are paramount.</a:t>
            </a:r>
            <a:endParaRPr lang="en-IN" sz="1800" dirty="0">
              <a:solidFill>
                <a:schemeClr val="tx1"/>
              </a:solidFill>
              <a:latin typeface="Avenir Next LT Pro (Body)"/>
            </a:endParaRPr>
          </a:p>
        </p:txBody>
      </p:sp>
      <p:sp>
        <p:nvSpPr>
          <p:cNvPr id="4" name="Date Placeholder 3">
            <a:extLst>
              <a:ext uri="{FF2B5EF4-FFF2-40B4-BE49-F238E27FC236}">
                <a16:creationId xmlns:a16="http://schemas.microsoft.com/office/drawing/2014/main" id="{68B30F55-B44E-060B-7053-933FCAFEAFEB}"/>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220B8D21-27EE-EF05-A4A1-D4EC48F06A14}"/>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8329154E-9A55-0441-4541-AF217D0D9257}"/>
              </a:ext>
            </a:extLst>
          </p:cNvPr>
          <p:cNvSpPr>
            <a:spLocks noGrp="1"/>
          </p:cNvSpPr>
          <p:nvPr>
            <p:ph type="sldNum" sz="quarter" idx="12"/>
          </p:nvPr>
        </p:nvSpPr>
        <p:spPr/>
        <p:txBody>
          <a:bodyPr/>
          <a:lstStyle/>
          <a:p>
            <a:fld id="{28844951-7827-47D4-8276-7DDE1FA7D85A}" type="slidenum">
              <a:rPr lang="en-US" smtClean="0"/>
              <a:t>5</a:t>
            </a:fld>
            <a:endParaRPr lang="en-US"/>
          </a:p>
        </p:txBody>
      </p:sp>
    </p:spTree>
    <p:extLst>
      <p:ext uri="{BB962C8B-B14F-4D97-AF65-F5344CB8AC3E}">
        <p14:creationId xmlns:p14="http://schemas.microsoft.com/office/powerpoint/2010/main" val="942784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5E380-39A6-AF7B-9B61-84EEEAE66126}"/>
              </a:ext>
            </a:extLst>
          </p:cNvPr>
          <p:cNvSpPr>
            <a:spLocks noGrp="1"/>
          </p:cNvSpPr>
          <p:nvPr>
            <p:ph type="title"/>
          </p:nvPr>
        </p:nvSpPr>
        <p:spPr>
          <a:xfrm>
            <a:off x="838200" y="-899832"/>
            <a:ext cx="5914937" cy="2076450"/>
          </a:xfrm>
        </p:spPr>
        <p:txBody>
          <a:bodyPr/>
          <a:lstStyle/>
          <a:p>
            <a:r>
              <a:rPr lang="en-US" dirty="0"/>
              <a:t>Dataset Used</a:t>
            </a:r>
            <a:endParaRPr lang="en-IN" dirty="0"/>
          </a:p>
        </p:txBody>
      </p:sp>
      <p:sp>
        <p:nvSpPr>
          <p:cNvPr id="3" name="Content Placeholder 2">
            <a:extLst>
              <a:ext uri="{FF2B5EF4-FFF2-40B4-BE49-F238E27FC236}">
                <a16:creationId xmlns:a16="http://schemas.microsoft.com/office/drawing/2014/main" id="{181FF186-F1FF-5515-9408-5EFBBBAD3F1A}"/>
              </a:ext>
            </a:extLst>
          </p:cNvPr>
          <p:cNvSpPr>
            <a:spLocks noGrp="1"/>
          </p:cNvSpPr>
          <p:nvPr>
            <p:ph idx="1"/>
          </p:nvPr>
        </p:nvSpPr>
        <p:spPr>
          <a:xfrm>
            <a:off x="838198" y="1487581"/>
            <a:ext cx="10515601" cy="4715995"/>
          </a:xfrm>
        </p:spPr>
        <p:txBody>
          <a:bodyPr/>
          <a:lstStyle/>
          <a:p>
            <a:r>
              <a:rPr lang="en-US" sz="1800" dirty="0"/>
              <a:t>Mammography images of </a:t>
            </a:r>
            <a:r>
              <a:rPr lang="en-US" sz="1800" dirty="0" err="1"/>
              <a:t>INbreast</a:t>
            </a:r>
            <a:r>
              <a:rPr lang="en-US" sz="1800" dirty="0"/>
              <a:t> database was originally collected from Centro </a:t>
            </a:r>
            <a:r>
              <a:rPr lang="en-US" sz="1800" dirty="0" err="1"/>
              <a:t>Hospitalar</a:t>
            </a:r>
            <a:r>
              <a:rPr lang="en-US" sz="1800" dirty="0"/>
              <a:t> de S. Joao [CHSJ], Breast center, Porto. </a:t>
            </a:r>
            <a:r>
              <a:rPr lang="en-US" sz="1800" dirty="0" err="1"/>
              <a:t>INbreast</a:t>
            </a:r>
            <a:r>
              <a:rPr lang="en-US" sz="1800" dirty="0"/>
              <a:t> database collects data from Aug. 2008 to July 2010, which contains 115 cases with a total of 410 images. Among them, 90 cases were women with disease on both breasts. There are four different types of breast diseases recorded in the database, including Mass, Calcification, Asymmetries, and Distortions. The images of this database have two perspectives of Craniocaudal (CC) and </a:t>
            </a:r>
            <a:r>
              <a:rPr lang="en-US" sz="1800" dirty="0" err="1"/>
              <a:t>medilateral</a:t>
            </a:r>
            <a:r>
              <a:rPr lang="en-US" sz="1800" dirty="0"/>
              <a:t> oblique (MLO), and the breast density is divided into four categories according to BI-RADS standards [2], which are Entirely fat (Density 1), Scattered </a:t>
            </a:r>
            <a:r>
              <a:rPr lang="en-US" sz="1800" dirty="0" err="1"/>
              <a:t>fibroglandular</a:t>
            </a:r>
            <a:r>
              <a:rPr lang="en-US" sz="1800" dirty="0"/>
              <a:t> densities (Density 2), Heterogeneously dense (Density 3), and Extremely dense (Density 4). Images were saved in two sizes: 3328 X 4084 or 2560 X 3328 pixels in DICOM. Each image was marked with its corresponding breast density and the original images in </a:t>
            </a:r>
            <a:r>
              <a:rPr lang="en-US" sz="1800" dirty="0" err="1"/>
              <a:t>INbreast</a:t>
            </a:r>
            <a:r>
              <a:rPr lang="en-US" sz="1800" dirty="0"/>
              <a:t> database are DICOM files. We converted the DICOM files to PNG files through </a:t>
            </a:r>
            <a:r>
              <a:rPr lang="en-US" sz="1800" dirty="0" err="1"/>
              <a:t>Matlab</a:t>
            </a:r>
            <a:r>
              <a:rPr lang="en-US" sz="1800" dirty="0"/>
              <a:t> R2019a.</a:t>
            </a:r>
          </a:p>
          <a:p>
            <a:r>
              <a:rPr lang="en-US" sz="1800" dirty="0"/>
              <a:t>Among 410 mammograms in </a:t>
            </a:r>
            <a:r>
              <a:rPr lang="en-US" sz="1800" dirty="0" err="1"/>
              <a:t>INbreast</a:t>
            </a:r>
            <a:r>
              <a:rPr lang="en-US" sz="1800" dirty="0"/>
              <a:t> database, 106 images were breast mass and were selected in this study. Through data augmentation, the number of breast mammography images was increased to 7632 in this study.</a:t>
            </a:r>
          </a:p>
        </p:txBody>
      </p:sp>
      <p:sp>
        <p:nvSpPr>
          <p:cNvPr id="4" name="Date Placeholder 3">
            <a:extLst>
              <a:ext uri="{FF2B5EF4-FFF2-40B4-BE49-F238E27FC236}">
                <a16:creationId xmlns:a16="http://schemas.microsoft.com/office/drawing/2014/main" id="{68B30F55-B44E-060B-7053-933FCAFEAFEB}"/>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220B8D21-27EE-EF05-A4A1-D4EC48F06A14}"/>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8329154E-9A55-0441-4541-AF217D0D9257}"/>
              </a:ext>
            </a:extLst>
          </p:cNvPr>
          <p:cNvSpPr>
            <a:spLocks noGrp="1"/>
          </p:cNvSpPr>
          <p:nvPr>
            <p:ph type="sldNum" sz="quarter" idx="12"/>
          </p:nvPr>
        </p:nvSpPr>
        <p:spPr/>
        <p:txBody>
          <a:bodyPr/>
          <a:lstStyle/>
          <a:p>
            <a:fld id="{28844951-7827-47D4-8276-7DDE1FA7D85A}" type="slidenum">
              <a:rPr lang="en-US" smtClean="0"/>
              <a:t>6</a:t>
            </a:fld>
            <a:endParaRPr lang="en-US"/>
          </a:p>
        </p:txBody>
      </p:sp>
    </p:spTree>
    <p:extLst>
      <p:ext uri="{BB962C8B-B14F-4D97-AF65-F5344CB8AC3E}">
        <p14:creationId xmlns:p14="http://schemas.microsoft.com/office/powerpoint/2010/main" val="3928869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5E380-39A6-AF7B-9B61-84EEEAE66126}"/>
              </a:ext>
            </a:extLst>
          </p:cNvPr>
          <p:cNvSpPr>
            <a:spLocks noGrp="1"/>
          </p:cNvSpPr>
          <p:nvPr>
            <p:ph type="title"/>
          </p:nvPr>
        </p:nvSpPr>
        <p:spPr>
          <a:xfrm>
            <a:off x="838200" y="-899832"/>
            <a:ext cx="5914937" cy="2076450"/>
          </a:xfrm>
        </p:spPr>
        <p:txBody>
          <a:bodyPr/>
          <a:lstStyle/>
          <a:p>
            <a:r>
              <a:rPr lang="en-US" dirty="0"/>
              <a:t>Dataset Used</a:t>
            </a:r>
            <a:endParaRPr lang="en-IN" dirty="0"/>
          </a:p>
        </p:txBody>
      </p:sp>
      <p:sp>
        <p:nvSpPr>
          <p:cNvPr id="3" name="Content Placeholder 2">
            <a:extLst>
              <a:ext uri="{FF2B5EF4-FFF2-40B4-BE49-F238E27FC236}">
                <a16:creationId xmlns:a16="http://schemas.microsoft.com/office/drawing/2014/main" id="{181FF186-F1FF-5515-9408-5EFBBBAD3F1A}"/>
              </a:ext>
            </a:extLst>
          </p:cNvPr>
          <p:cNvSpPr>
            <a:spLocks noGrp="1"/>
          </p:cNvSpPr>
          <p:nvPr>
            <p:ph idx="1"/>
          </p:nvPr>
        </p:nvSpPr>
        <p:spPr>
          <a:xfrm>
            <a:off x="838198" y="1487581"/>
            <a:ext cx="10515601" cy="4715995"/>
          </a:xfrm>
        </p:spPr>
        <p:txBody>
          <a:bodyPr/>
          <a:lstStyle/>
          <a:p>
            <a:r>
              <a:rPr lang="en-US" sz="1800" dirty="0"/>
              <a:t>The image preprocessing method contrast limited adaptive histogram equalization (CLAHE) was used on the original 106 images. We have 106 original images and another 106 images after CLAHE processing, so there are 106 * 2 = 212 images.</a:t>
            </a:r>
          </a:p>
          <a:p>
            <a:r>
              <a:rPr lang="en-US" sz="1800" dirty="0"/>
              <a:t>In addition to CLAHE, we further perform data augmentation with multi-angle rotation (θ = 30, 60, 90, 120, 150, 180, 210, 240, 270, 300, 330°), and then flips the original image and 11 angle rotation images horizontally and vertically. The method not only increases the number of samples, but also prevents the problem of overfitting. The number of images after image augmentation is 7632. </a:t>
            </a:r>
          </a:p>
          <a:p>
            <a:r>
              <a:rPr lang="en-US" sz="1800" dirty="0"/>
              <a:t> We got this preprocessed and augmented dataset from </a:t>
            </a:r>
            <a:r>
              <a:rPr lang="en-US" sz="1800" dirty="0" err="1"/>
              <a:t>github</a:t>
            </a:r>
            <a:r>
              <a:rPr lang="en-US" sz="1800" dirty="0"/>
              <a:t> which was used for the implementation of the project.</a:t>
            </a:r>
          </a:p>
          <a:p>
            <a:r>
              <a:rPr lang="en-US" sz="1800" dirty="0"/>
              <a:t>Link: </a:t>
            </a:r>
            <a:r>
              <a:rPr lang="en-US" sz="1800" dirty="0">
                <a:hlinkClick r:id="rId2"/>
              </a:rPr>
              <a:t>Breast-Cancer-Classification/DataSet.zip at master · LearnToCode180/Breast-Cancer-Classification · GitHub</a:t>
            </a:r>
            <a:endParaRPr lang="en-IN" sz="1800" dirty="0"/>
          </a:p>
        </p:txBody>
      </p:sp>
      <p:sp>
        <p:nvSpPr>
          <p:cNvPr id="4" name="Date Placeholder 3">
            <a:extLst>
              <a:ext uri="{FF2B5EF4-FFF2-40B4-BE49-F238E27FC236}">
                <a16:creationId xmlns:a16="http://schemas.microsoft.com/office/drawing/2014/main" id="{68B30F55-B44E-060B-7053-933FCAFEAFEB}"/>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220B8D21-27EE-EF05-A4A1-D4EC48F06A14}"/>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8329154E-9A55-0441-4541-AF217D0D9257}"/>
              </a:ext>
            </a:extLst>
          </p:cNvPr>
          <p:cNvSpPr>
            <a:spLocks noGrp="1"/>
          </p:cNvSpPr>
          <p:nvPr>
            <p:ph type="sldNum" sz="quarter" idx="12"/>
          </p:nvPr>
        </p:nvSpPr>
        <p:spPr/>
        <p:txBody>
          <a:bodyPr/>
          <a:lstStyle/>
          <a:p>
            <a:fld id="{28844951-7827-47D4-8276-7DDE1FA7D85A}" type="slidenum">
              <a:rPr lang="en-US" smtClean="0"/>
              <a:t>7</a:t>
            </a:fld>
            <a:endParaRPr lang="en-US"/>
          </a:p>
        </p:txBody>
      </p:sp>
    </p:spTree>
    <p:extLst>
      <p:ext uri="{BB962C8B-B14F-4D97-AF65-F5344CB8AC3E}">
        <p14:creationId xmlns:p14="http://schemas.microsoft.com/office/powerpoint/2010/main" val="3362713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5E380-39A6-AF7B-9B61-84EEEAE66126}"/>
              </a:ext>
            </a:extLst>
          </p:cNvPr>
          <p:cNvSpPr>
            <a:spLocks noGrp="1"/>
          </p:cNvSpPr>
          <p:nvPr>
            <p:ph type="title"/>
          </p:nvPr>
        </p:nvSpPr>
        <p:spPr>
          <a:xfrm>
            <a:off x="838200" y="-899832"/>
            <a:ext cx="5914937" cy="2076450"/>
          </a:xfrm>
        </p:spPr>
        <p:txBody>
          <a:bodyPr/>
          <a:lstStyle/>
          <a:p>
            <a:r>
              <a:rPr lang="en-US" dirty="0"/>
              <a:t>Block Diagram</a:t>
            </a:r>
            <a:endParaRPr lang="en-IN" dirty="0"/>
          </a:p>
        </p:txBody>
      </p:sp>
      <p:sp>
        <p:nvSpPr>
          <p:cNvPr id="3" name="Content Placeholder 2">
            <a:extLst>
              <a:ext uri="{FF2B5EF4-FFF2-40B4-BE49-F238E27FC236}">
                <a16:creationId xmlns:a16="http://schemas.microsoft.com/office/drawing/2014/main" id="{181FF186-F1FF-5515-9408-5EFBBBAD3F1A}"/>
              </a:ext>
            </a:extLst>
          </p:cNvPr>
          <p:cNvSpPr>
            <a:spLocks noGrp="1"/>
          </p:cNvSpPr>
          <p:nvPr>
            <p:ph idx="1"/>
          </p:nvPr>
        </p:nvSpPr>
        <p:spPr>
          <a:xfrm>
            <a:off x="2061882" y="1402417"/>
            <a:ext cx="9291918" cy="4941794"/>
          </a:xfrm>
        </p:spPr>
        <p:txBody>
          <a:bodyPr/>
          <a:lstStyle/>
          <a:p>
            <a:r>
              <a:rPr lang="en-US" sz="1200" b="1" dirty="0">
                <a:solidFill>
                  <a:schemeClr val="tx1">
                    <a:alpha val="70000"/>
                  </a:schemeClr>
                </a:solidFill>
                <a:latin typeface="Arial" panose="020B0604020202020204" pitchFamily="34" charset="0"/>
                <a:cs typeface="Arial" panose="020B0604020202020204" pitchFamily="34" charset="0"/>
              </a:rPr>
              <a:t>1) Image Loading:</a:t>
            </a:r>
          </a:p>
          <a:p>
            <a:r>
              <a:rPr lang="en-US" sz="1200" b="1" dirty="0">
                <a:solidFill>
                  <a:schemeClr val="tx1">
                    <a:alpha val="70000"/>
                  </a:schemeClr>
                </a:solidFill>
                <a:latin typeface="Arial" panose="020B0604020202020204" pitchFamily="34" charset="0"/>
                <a:cs typeface="Arial" panose="020B0604020202020204" pitchFamily="34" charset="0"/>
              </a:rPr>
              <a:t>Initiate the process by loading mammogram images, emphasizing the importance of data quality for accurate analysis.</a:t>
            </a:r>
          </a:p>
          <a:p>
            <a:r>
              <a:rPr lang="en-US" sz="1200" b="1" dirty="0">
                <a:solidFill>
                  <a:schemeClr val="tx1">
                    <a:alpha val="70000"/>
                  </a:schemeClr>
                </a:solidFill>
                <a:latin typeface="Arial" panose="020B0604020202020204" pitchFamily="34" charset="0"/>
                <a:cs typeface="Arial" panose="020B0604020202020204" pitchFamily="34" charset="0"/>
              </a:rPr>
              <a:t>2) Preprocessing:</a:t>
            </a:r>
          </a:p>
          <a:p>
            <a:r>
              <a:rPr lang="en-US" sz="1200" b="1" dirty="0">
                <a:solidFill>
                  <a:schemeClr val="tx1">
                    <a:alpha val="70000"/>
                  </a:schemeClr>
                </a:solidFill>
                <a:latin typeface="Arial" panose="020B0604020202020204" pitchFamily="34" charset="0"/>
                <a:cs typeface="Arial" panose="020B0604020202020204" pitchFamily="34" charset="0"/>
              </a:rPr>
              <a:t>Prepare mammogram images to meet Breast Cancer Detection CNN model requirements, ensuring standardized and optimized input.</a:t>
            </a:r>
          </a:p>
          <a:p>
            <a:r>
              <a:rPr lang="en-US" sz="1200" b="1" dirty="0">
                <a:solidFill>
                  <a:schemeClr val="tx1">
                    <a:alpha val="70000"/>
                  </a:schemeClr>
                </a:solidFill>
                <a:latin typeface="Arial" panose="020B0604020202020204" pitchFamily="34" charset="0"/>
                <a:cs typeface="Arial" panose="020B0604020202020204" pitchFamily="34" charset="0"/>
              </a:rPr>
              <a:t>3) Breast Cancer Detection CNN Model:</a:t>
            </a:r>
          </a:p>
          <a:p>
            <a:r>
              <a:rPr lang="en-US" sz="1200" b="1" dirty="0">
                <a:solidFill>
                  <a:schemeClr val="tx1">
                    <a:alpha val="70000"/>
                  </a:schemeClr>
                </a:solidFill>
                <a:latin typeface="Arial" panose="020B0604020202020204" pitchFamily="34" charset="0"/>
                <a:cs typeface="Arial" panose="020B0604020202020204" pitchFamily="34" charset="0"/>
              </a:rPr>
              <a:t>Deploy the CNN model, trained on relevant datasets, for automated breast cancer classification using deep learning.</a:t>
            </a:r>
          </a:p>
          <a:p>
            <a:r>
              <a:rPr lang="en-US" sz="1200" b="1" dirty="0">
                <a:solidFill>
                  <a:schemeClr val="tx1">
                    <a:alpha val="70000"/>
                  </a:schemeClr>
                </a:solidFill>
                <a:latin typeface="Arial" panose="020B0604020202020204" pitchFamily="34" charset="0"/>
                <a:cs typeface="Arial" panose="020B0604020202020204" pitchFamily="34" charset="0"/>
              </a:rPr>
              <a:t>4) Prediction and Classification:</a:t>
            </a:r>
          </a:p>
          <a:p>
            <a:r>
              <a:rPr lang="en-US" sz="1200" b="1" dirty="0">
                <a:solidFill>
                  <a:schemeClr val="tx1">
                    <a:alpha val="70000"/>
                  </a:schemeClr>
                </a:solidFill>
                <a:latin typeface="Arial" panose="020B0604020202020204" pitchFamily="34" charset="0"/>
                <a:cs typeface="Arial" panose="020B0604020202020204" pitchFamily="34" charset="0"/>
              </a:rPr>
              <a:t>Generate predictions categorizing mammogram images as benign or malignant based on the output from the CNN model.</a:t>
            </a:r>
          </a:p>
          <a:p>
            <a:r>
              <a:rPr lang="en-US" sz="1200" b="1" dirty="0">
                <a:solidFill>
                  <a:schemeClr val="tx1">
                    <a:alpha val="70000"/>
                  </a:schemeClr>
                </a:solidFill>
                <a:latin typeface="Arial" panose="020B0604020202020204" pitchFamily="34" charset="0"/>
                <a:cs typeface="Arial" panose="020B0604020202020204" pitchFamily="34" charset="0"/>
              </a:rPr>
              <a:t>5) </a:t>
            </a:r>
            <a:r>
              <a:rPr lang="en-US" sz="1200" b="1" dirty="0" err="1">
                <a:solidFill>
                  <a:schemeClr val="tx1">
                    <a:alpha val="70000"/>
                  </a:schemeClr>
                </a:solidFill>
                <a:latin typeface="Arial" panose="020B0604020202020204" pitchFamily="34" charset="0"/>
                <a:cs typeface="Arial" panose="020B0604020202020204" pitchFamily="34" charset="0"/>
              </a:rPr>
              <a:t>GradCAM</a:t>
            </a:r>
            <a:r>
              <a:rPr lang="en-US" sz="1200" b="1" dirty="0">
                <a:solidFill>
                  <a:schemeClr val="tx1">
                    <a:alpha val="70000"/>
                  </a:schemeClr>
                </a:solidFill>
                <a:latin typeface="Arial" panose="020B0604020202020204" pitchFamily="34" charset="0"/>
                <a:cs typeface="Arial" panose="020B0604020202020204" pitchFamily="34" charset="0"/>
              </a:rPr>
              <a:t> Visualization Preparation:</a:t>
            </a:r>
          </a:p>
          <a:p>
            <a:r>
              <a:rPr lang="en-US" sz="1200" b="1" dirty="0">
                <a:solidFill>
                  <a:schemeClr val="tx1">
                    <a:alpha val="70000"/>
                  </a:schemeClr>
                </a:solidFill>
                <a:latin typeface="Arial" panose="020B0604020202020204" pitchFamily="34" charset="0"/>
                <a:cs typeface="Arial" panose="020B0604020202020204" pitchFamily="34" charset="0"/>
              </a:rPr>
              <a:t>Load the CNN model, identify the target convolutional layer, a crucial technical step for generating meaningful heatmaps.</a:t>
            </a:r>
          </a:p>
          <a:p>
            <a:r>
              <a:rPr lang="en-US" sz="1200" b="1" dirty="0">
                <a:solidFill>
                  <a:schemeClr val="tx1">
                    <a:alpha val="70000"/>
                  </a:schemeClr>
                </a:solidFill>
                <a:latin typeface="Arial" panose="020B0604020202020204" pitchFamily="34" charset="0"/>
                <a:cs typeface="Arial" panose="020B0604020202020204" pitchFamily="34" charset="0"/>
              </a:rPr>
              <a:t>6) Heatmap Overlay of </a:t>
            </a:r>
            <a:r>
              <a:rPr lang="en-US" sz="1200" b="1" dirty="0" err="1">
                <a:solidFill>
                  <a:schemeClr val="tx1">
                    <a:alpha val="70000"/>
                  </a:schemeClr>
                </a:solidFill>
                <a:latin typeface="Arial" panose="020B0604020202020204" pitchFamily="34" charset="0"/>
                <a:cs typeface="Arial" panose="020B0604020202020204" pitchFamily="34" charset="0"/>
              </a:rPr>
              <a:t>GradCAM</a:t>
            </a:r>
            <a:r>
              <a:rPr lang="en-US" sz="1200" b="1" dirty="0">
                <a:solidFill>
                  <a:schemeClr val="tx1">
                    <a:alpha val="70000"/>
                  </a:schemeClr>
                </a:solidFill>
                <a:latin typeface="Arial" panose="020B0604020202020204" pitchFamily="34" charset="0"/>
                <a:cs typeface="Arial" panose="020B0604020202020204" pitchFamily="34" charset="0"/>
              </a:rPr>
              <a:t>:</a:t>
            </a:r>
          </a:p>
          <a:p>
            <a:r>
              <a:rPr lang="en-US" sz="1200" b="1" dirty="0">
                <a:solidFill>
                  <a:schemeClr val="tx1">
                    <a:alpha val="70000"/>
                  </a:schemeClr>
                </a:solidFill>
                <a:latin typeface="Arial" panose="020B0604020202020204" pitchFamily="34" charset="0"/>
                <a:cs typeface="Arial" panose="020B0604020202020204" pitchFamily="34" charset="0"/>
              </a:rPr>
              <a:t>Overlay </a:t>
            </a:r>
            <a:r>
              <a:rPr lang="en-US" sz="1200" b="1" dirty="0" err="1">
                <a:solidFill>
                  <a:schemeClr val="tx1">
                    <a:alpha val="70000"/>
                  </a:schemeClr>
                </a:solidFill>
                <a:latin typeface="Arial" panose="020B0604020202020204" pitchFamily="34" charset="0"/>
                <a:cs typeface="Arial" panose="020B0604020202020204" pitchFamily="34" charset="0"/>
              </a:rPr>
              <a:t>GradCAM</a:t>
            </a:r>
            <a:r>
              <a:rPr lang="en-US" sz="1200" b="1" dirty="0">
                <a:solidFill>
                  <a:schemeClr val="tx1">
                    <a:alpha val="70000"/>
                  </a:schemeClr>
                </a:solidFill>
                <a:latin typeface="Arial" panose="020B0604020202020204" pitchFamily="34" charset="0"/>
                <a:cs typeface="Arial" panose="020B0604020202020204" pitchFamily="34" charset="0"/>
              </a:rPr>
              <a:t> heatmap on the original mammogram image, merging interpretability with actual visual content.</a:t>
            </a:r>
          </a:p>
          <a:p>
            <a:r>
              <a:rPr lang="en-US" sz="1200" b="1" dirty="0">
                <a:solidFill>
                  <a:schemeClr val="tx1">
                    <a:alpha val="70000"/>
                  </a:schemeClr>
                </a:solidFill>
                <a:latin typeface="Arial" panose="020B0604020202020204" pitchFamily="34" charset="0"/>
                <a:cs typeface="Arial" panose="020B0604020202020204" pitchFamily="34" charset="0"/>
              </a:rPr>
              <a:t>7) Output Display or Saving:</a:t>
            </a:r>
          </a:p>
          <a:p>
            <a:r>
              <a:rPr lang="en-US" sz="1200" b="1" dirty="0">
                <a:solidFill>
                  <a:schemeClr val="tx1">
                    <a:alpha val="70000"/>
                  </a:schemeClr>
                </a:solidFill>
                <a:latin typeface="Arial" panose="020B0604020202020204" pitchFamily="34" charset="0"/>
                <a:cs typeface="Arial" panose="020B0604020202020204" pitchFamily="34" charset="0"/>
              </a:rPr>
              <a:t>Display or save the overlaid image, likely in a diagnostic report format, providing a visually enriched representation of CNN predictions</a:t>
            </a:r>
            <a:r>
              <a:rPr lang="en-US" sz="1000" b="1" dirty="0">
                <a:solidFill>
                  <a:schemeClr val="tx1">
                    <a:alpha val="70000"/>
                  </a:schemeClr>
                </a:solidFill>
                <a:latin typeface="Arial" panose="020B0604020202020204" pitchFamily="34" charset="0"/>
                <a:cs typeface="Arial" panose="020B0604020202020204" pitchFamily="34" charset="0"/>
              </a:rPr>
              <a:t>.</a:t>
            </a:r>
            <a:endParaRPr lang="en-IN" sz="1000" b="1" dirty="0">
              <a:solidFill>
                <a:schemeClr val="tx1">
                  <a:alpha val="70000"/>
                </a:schemeClr>
              </a:solidFill>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68B30F55-B44E-060B-7053-933FCAFEAFEB}"/>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220B8D21-27EE-EF05-A4A1-D4EC48F06A14}"/>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8329154E-9A55-0441-4541-AF217D0D9257}"/>
              </a:ext>
            </a:extLst>
          </p:cNvPr>
          <p:cNvSpPr>
            <a:spLocks noGrp="1"/>
          </p:cNvSpPr>
          <p:nvPr>
            <p:ph type="sldNum" sz="quarter" idx="12"/>
          </p:nvPr>
        </p:nvSpPr>
        <p:spPr/>
        <p:txBody>
          <a:bodyPr/>
          <a:lstStyle/>
          <a:p>
            <a:fld id="{28844951-7827-47D4-8276-7DDE1FA7D85A}" type="slidenum">
              <a:rPr lang="en-US" smtClean="0"/>
              <a:t>8</a:t>
            </a:fld>
            <a:endParaRPr lang="en-US"/>
          </a:p>
        </p:txBody>
      </p:sp>
      <p:pic>
        <p:nvPicPr>
          <p:cNvPr id="5" name="image4.png">
            <a:extLst>
              <a:ext uri="{FF2B5EF4-FFF2-40B4-BE49-F238E27FC236}">
                <a16:creationId xmlns:a16="http://schemas.microsoft.com/office/drawing/2014/main" id="{6CD13315-9BCB-C8FB-6D10-792D7C15004D}"/>
              </a:ext>
            </a:extLst>
          </p:cNvPr>
          <p:cNvPicPr/>
          <p:nvPr/>
        </p:nvPicPr>
        <p:blipFill>
          <a:blip r:embed="rId2"/>
          <a:srcRect/>
          <a:stretch>
            <a:fillRect/>
          </a:stretch>
        </p:blipFill>
        <p:spPr>
          <a:xfrm>
            <a:off x="609601" y="1317253"/>
            <a:ext cx="1452282" cy="4886323"/>
          </a:xfrm>
          <a:prstGeom prst="rect">
            <a:avLst/>
          </a:prstGeom>
          <a:ln/>
        </p:spPr>
      </p:pic>
    </p:spTree>
    <p:extLst>
      <p:ext uri="{BB962C8B-B14F-4D97-AF65-F5344CB8AC3E}">
        <p14:creationId xmlns:p14="http://schemas.microsoft.com/office/powerpoint/2010/main" val="4151773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8E50F-247A-4628-90BB-62A60E39664C}"/>
              </a:ext>
            </a:extLst>
          </p:cNvPr>
          <p:cNvSpPr>
            <a:spLocks noGrp="1"/>
          </p:cNvSpPr>
          <p:nvPr>
            <p:ph type="ctrTitle"/>
          </p:nvPr>
        </p:nvSpPr>
        <p:spPr>
          <a:xfrm>
            <a:off x="838200" y="0"/>
            <a:ext cx="5322618" cy="2387600"/>
          </a:xfrm>
        </p:spPr>
        <p:txBody>
          <a:bodyPr/>
          <a:lstStyle/>
          <a:p>
            <a:r>
              <a:rPr lang="en-US" dirty="0"/>
              <a:t>Architecture</a:t>
            </a:r>
          </a:p>
        </p:txBody>
      </p:sp>
      <p:pic>
        <p:nvPicPr>
          <p:cNvPr id="3" name="image8.png">
            <a:extLst>
              <a:ext uri="{FF2B5EF4-FFF2-40B4-BE49-F238E27FC236}">
                <a16:creationId xmlns:a16="http://schemas.microsoft.com/office/drawing/2014/main" id="{CB107F7D-F878-AC1F-8ADB-CC56D8ED858B}"/>
              </a:ext>
            </a:extLst>
          </p:cNvPr>
          <p:cNvPicPr/>
          <p:nvPr/>
        </p:nvPicPr>
        <p:blipFill>
          <a:blip r:embed="rId2"/>
          <a:srcRect/>
          <a:stretch>
            <a:fillRect/>
          </a:stretch>
        </p:blipFill>
        <p:spPr>
          <a:xfrm>
            <a:off x="3200400" y="1673037"/>
            <a:ext cx="5181600" cy="4154021"/>
          </a:xfrm>
          <a:prstGeom prst="rect">
            <a:avLst/>
          </a:prstGeom>
          <a:ln/>
        </p:spPr>
      </p:pic>
    </p:spTree>
    <p:extLst>
      <p:ext uri="{BB962C8B-B14F-4D97-AF65-F5344CB8AC3E}">
        <p14:creationId xmlns:p14="http://schemas.microsoft.com/office/powerpoint/2010/main" val="2111507257"/>
      </p:ext>
    </p:extLst>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052644-F409-493B-8E91-969D43897F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AFE2A1-77F8-441E-9B9F-DD61C354F4F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CF4B188-9E41-4609-81DC-EA2587D009A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Luminous design</Template>
  <TotalTime>239</TotalTime>
  <Words>2236</Words>
  <Application>Microsoft Office PowerPoint</Application>
  <PresentationFormat>Widescreen</PresentationFormat>
  <Paragraphs>158</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Avenir Next LT Pro</vt:lpstr>
      <vt:lpstr>Avenir Next LT Pro (Body)</vt:lpstr>
      <vt:lpstr>Calibri</vt:lpstr>
      <vt:lpstr>Sabon Next LT</vt:lpstr>
      <vt:lpstr>Söhne</vt:lpstr>
      <vt:lpstr>Wingdings</vt:lpstr>
      <vt:lpstr>LuminousVTI</vt:lpstr>
      <vt:lpstr>Breast Cancer Detection with CNN and Enhanced Visualization using Grad-CAM</vt:lpstr>
      <vt:lpstr>Content</vt:lpstr>
      <vt:lpstr>Abstract</vt:lpstr>
      <vt:lpstr>Introduction</vt:lpstr>
      <vt:lpstr>Novelty</vt:lpstr>
      <vt:lpstr>Dataset Used</vt:lpstr>
      <vt:lpstr>Dataset Used</vt:lpstr>
      <vt:lpstr>Block Diagram</vt:lpstr>
      <vt:lpstr>Architecture</vt:lpstr>
      <vt:lpstr>Architecture </vt:lpstr>
      <vt:lpstr>Architecture </vt:lpstr>
      <vt:lpstr>Implementation</vt:lpstr>
      <vt:lpstr>Implementation</vt:lpstr>
      <vt:lpstr>Implementation</vt:lpstr>
      <vt:lpstr>Implementation</vt:lpstr>
      <vt:lpstr>Implementation</vt:lpstr>
      <vt:lpstr>Implementation-GradCAM</vt:lpstr>
      <vt:lpstr>Implementation-GradCAM</vt:lpstr>
      <vt:lpstr>Implementation-GradCAM</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Detection using Deep Learning</dc:title>
  <dc:creator>Alen Sadique</dc:creator>
  <cp:lastModifiedBy>Alen Sadique</cp:lastModifiedBy>
  <cp:revision>4</cp:revision>
  <dcterms:created xsi:type="dcterms:W3CDTF">2023-11-08T19:18:09Z</dcterms:created>
  <dcterms:modified xsi:type="dcterms:W3CDTF">2023-12-02T19:34:38Z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