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16256000" cy="9144000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tDFk7k7OjjEvRXEmixnkpg==" hashData="OsnBlHhswCdapFQFfFCZnomrJSae1WH6OYAzADuDFP1I4wRveLCqhEsj3vzXgzWjjwRW/e4nOLVREc5OjoCpQg=="/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orient="horz" pos="2086">
          <p15:clr>
            <a:srgbClr val="A4A3A4"/>
          </p15:clr>
        </p15:guide>
        <p15:guide id="3" pos="5120">
          <p15:clr>
            <a:srgbClr val="A4A3A4"/>
          </p15:clr>
        </p15:guide>
        <p15:guide id="4" orient="horz" pos="4354">
          <p15:clr>
            <a:srgbClr val="A4A3A4"/>
          </p15:clr>
        </p15:guide>
        <p15:guide id="5" orient="horz" pos="3719">
          <p15:clr>
            <a:srgbClr val="A4A3A4"/>
          </p15:clr>
        </p15:guide>
        <p15:guide id="6" orient="horz" pos="2971">
          <p15:clr>
            <a:srgbClr val="A4A3A4"/>
          </p15:clr>
        </p15:guide>
        <p15:guide id="7" orient="horz" pos="136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60UKeUWdhj/awjwStqIMlfqh3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888" y="42"/>
      </p:cViewPr>
      <p:guideLst>
        <p:guide orient="horz" pos="816"/>
        <p:guide orient="horz" pos="2086"/>
        <p:guide pos="5120"/>
        <p:guide orient="horz" pos="4354"/>
        <p:guide orient="horz" pos="3719"/>
        <p:guide orient="horz" pos="2971"/>
        <p:guide orient="horz" pos="1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4" name="Google Shape;194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8" name="Google Shape;198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8" name="Google Shape;208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0" name="Google Shape;220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0" name="Google Shape;230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4" name="Google Shape;26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Name">
  <p:cSld name="Course Nam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13"/>
          <p:cNvSpPr txBox="1">
            <a:spLocks noGrp="1"/>
          </p:cNvSpPr>
          <p:nvPr>
            <p:ph type="body" idx="1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">
  <p:cSld name="Knowledge Check 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22" descr="A picture containing arrow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2"/>
          <p:cNvSpPr/>
          <p:nvPr/>
        </p:nvSpPr>
        <p:spPr>
          <a:xfrm>
            <a:off x="8955907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">
  <p:cSld name="Ques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3"/>
          <p:cNvSpPr/>
          <p:nvPr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23"/>
          <p:cNvSpPr txBox="1"/>
          <p:nvPr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p123"/>
          <p:cNvSpPr/>
          <p:nvPr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 cap="flat" cmpd="sng">
            <a:solidFill>
              <a:srgbClr val="3D9C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23"/>
          <p:cNvSpPr txBox="1"/>
          <p:nvPr/>
        </p:nvSpPr>
        <p:spPr>
          <a:xfrm>
            <a:off x="1708922" y="2698180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/>
          </a:p>
        </p:txBody>
      </p:sp>
      <p:sp>
        <p:nvSpPr>
          <p:cNvPr id="70" name="Google Shape;70;p123"/>
          <p:cNvSpPr txBox="1">
            <a:spLocks noGrp="1"/>
          </p:cNvSpPr>
          <p:nvPr>
            <p:ph type="body" idx="1"/>
          </p:nvPr>
        </p:nvSpPr>
        <p:spPr>
          <a:xfrm>
            <a:off x="2330450" y="2698180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3"/>
          <p:cNvSpPr txBox="1"/>
          <p:nvPr/>
        </p:nvSpPr>
        <p:spPr>
          <a:xfrm>
            <a:off x="1713038" y="3629064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/>
          </a:p>
        </p:txBody>
      </p:sp>
      <p:sp>
        <p:nvSpPr>
          <p:cNvPr id="72" name="Google Shape;72;p123"/>
          <p:cNvSpPr txBox="1">
            <a:spLocks noGrp="1"/>
          </p:cNvSpPr>
          <p:nvPr>
            <p:ph type="body" idx="2"/>
          </p:nvPr>
        </p:nvSpPr>
        <p:spPr>
          <a:xfrm>
            <a:off x="2334566" y="3629064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23"/>
          <p:cNvSpPr txBox="1"/>
          <p:nvPr/>
        </p:nvSpPr>
        <p:spPr>
          <a:xfrm>
            <a:off x="1713038" y="4568181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/>
          </a:p>
        </p:txBody>
      </p:sp>
      <p:sp>
        <p:nvSpPr>
          <p:cNvPr id="74" name="Google Shape;74;p123"/>
          <p:cNvSpPr txBox="1">
            <a:spLocks noGrp="1"/>
          </p:cNvSpPr>
          <p:nvPr>
            <p:ph type="body" idx="3"/>
          </p:nvPr>
        </p:nvSpPr>
        <p:spPr>
          <a:xfrm>
            <a:off x="2334566" y="4568181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3"/>
          <p:cNvSpPr txBox="1"/>
          <p:nvPr/>
        </p:nvSpPr>
        <p:spPr>
          <a:xfrm>
            <a:off x="1717154" y="5511422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/>
          </a:p>
        </p:txBody>
      </p:sp>
      <p:sp>
        <p:nvSpPr>
          <p:cNvPr id="76" name="Google Shape;76;p123"/>
          <p:cNvSpPr txBox="1">
            <a:spLocks noGrp="1"/>
          </p:cNvSpPr>
          <p:nvPr>
            <p:ph type="body" idx="4"/>
          </p:nvPr>
        </p:nvSpPr>
        <p:spPr>
          <a:xfrm>
            <a:off x="2338682" y="5511422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3"/>
          <p:cNvSpPr txBox="1">
            <a:spLocks noGrp="1"/>
          </p:cNvSpPr>
          <p:nvPr>
            <p:ph type="body" idx="5"/>
          </p:nvPr>
        </p:nvSpPr>
        <p:spPr>
          <a:xfrm>
            <a:off x="1562390" y="1193800"/>
            <a:ext cx="1135063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23"/>
          <p:cNvSpPr txBox="1">
            <a:spLocks noGrp="1"/>
          </p:cNvSpPr>
          <p:nvPr>
            <p:ph type="body" idx="6"/>
          </p:nvPr>
        </p:nvSpPr>
        <p:spPr>
          <a:xfrm>
            <a:off x="2966241" y="590549"/>
            <a:ext cx="12408327" cy="143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b="1"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_Ans_IS">
  <p:cSld name="Ques_Ans_I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4"/>
          <p:cNvSpPr txBox="1"/>
          <p:nvPr/>
        </p:nvSpPr>
        <p:spPr>
          <a:xfrm>
            <a:off x="670034" y="7369706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2" name="Google Shape;82;p124"/>
          <p:cNvCxnSpPr/>
          <p:nvPr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124"/>
          <p:cNvCxnSpPr/>
          <p:nvPr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24"/>
          <p:cNvSpPr txBox="1">
            <a:spLocks noGrp="1"/>
          </p:cNvSpPr>
          <p:nvPr>
            <p:ph type="body" idx="1"/>
          </p:nvPr>
        </p:nvSpPr>
        <p:spPr>
          <a:xfrm>
            <a:off x="3251201" y="7277661"/>
            <a:ext cx="883443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24F93"/>
              </a:buClr>
              <a:buSzPts val="2000"/>
              <a:buNone/>
              <a:defRPr sz="2000" b="1">
                <a:solidFill>
                  <a:srgbClr val="024F93"/>
                </a:solidFill>
              </a:defRPr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24"/>
          <p:cNvSpPr txBox="1">
            <a:spLocks noGrp="1"/>
          </p:cNvSpPr>
          <p:nvPr>
            <p:ph type="body" idx="2"/>
          </p:nvPr>
        </p:nvSpPr>
        <p:spPr>
          <a:xfrm>
            <a:off x="669925" y="7935913"/>
            <a:ext cx="13095288" cy="100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24"/>
          <p:cNvSpPr/>
          <p:nvPr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24"/>
          <p:cNvSpPr txBox="1"/>
          <p:nvPr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24"/>
          <p:cNvSpPr/>
          <p:nvPr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 cap="flat" cmpd="sng">
            <a:solidFill>
              <a:srgbClr val="3D9C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24"/>
          <p:cNvSpPr txBox="1"/>
          <p:nvPr/>
        </p:nvSpPr>
        <p:spPr>
          <a:xfrm>
            <a:off x="1717154" y="5511422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/>
          </a:p>
        </p:txBody>
      </p:sp>
      <p:sp>
        <p:nvSpPr>
          <p:cNvPr id="90" name="Google Shape;90;p124"/>
          <p:cNvSpPr txBox="1"/>
          <p:nvPr/>
        </p:nvSpPr>
        <p:spPr>
          <a:xfrm>
            <a:off x="1713038" y="4568181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/>
          </a:p>
        </p:txBody>
      </p:sp>
      <p:sp>
        <p:nvSpPr>
          <p:cNvPr id="91" name="Google Shape;91;p124"/>
          <p:cNvSpPr txBox="1"/>
          <p:nvPr/>
        </p:nvSpPr>
        <p:spPr>
          <a:xfrm>
            <a:off x="1713038" y="3629064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/>
          </a:p>
        </p:txBody>
      </p:sp>
      <p:sp>
        <p:nvSpPr>
          <p:cNvPr id="92" name="Google Shape;92;p124"/>
          <p:cNvSpPr txBox="1"/>
          <p:nvPr/>
        </p:nvSpPr>
        <p:spPr>
          <a:xfrm>
            <a:off x="1708922" y="2698180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/>
          </a:p>
        </p:txBody>
      </p:sp>
      <p:sp>
        <p:nvSpPr>
          <p:cNvPr id="93" name="Google Shape;93;p124"/>
          <p:cNvSpPr txBox="1">
            <a:spLocks noGrp="1"/>
          </p:cNvSpPr>
          <p:nvPr>
            <p:ph type="body" idx="3"/>
          </p:nvPr>
        </p:nvSpPr>
        <p:spPr>
          <a:xfrm>
            <a:off x="2338682" y="5511422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24"/>
          <p:cNvSpPr txBox="1">
            <a:spLocks noGrp="1"/>
          </p:cNvSpPr>
          <p:nvPr>
            <p:ph type="body" idx="4"/>
          </p:nvPr>
        </p:nvSpPr>
        <p:spPr>
          <a:xfrm>
            <a:off x="2334566" y="4568181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24"/>
          <p:cNvSpPr txBox="1">
            <a:spLocks noGrp="1"/>
          </p:cNvSpPr>
          <p:nvPr>
            <p:ph type="body" idx="5"/>
          </p:nvPr>
        </p:nvSpPr>
        <p:spPr>
          <a:xfrm>
            <a:off x="2334566" y="3629064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24"/>
          <p:cNvSpPr txBox="1">
            <a:spLocks noGrp="1"/>
          </p:cNvSpPr>
          <p:nvPr>
            <p:ph type="body" idx="6"/>
          </p:nvPr>
        </p:nvSpPr>
        <p:spPr>
          <a:xfrm>
            <a:off x="2330450" y="2698180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24"/>
          <p:cNvSpPr txBox="1">
            <a:spLocks noGrp="1"/>
          </p:cNvSpPr>
          <p:nvPr>
            <p:ph type="body" idx="7"/>
          </p:nvPr>
        </p:nvSpPr>
        <p:spPr>
          <a:xfrm>
            <a:off x="2966241" y="590549"/>
            <a:ext cx="12408327" cy="143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b="1"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24"/>
          <p:cNvSpPr txBox="1">
            <a:spLocks noGrp="1"/>
          </p:cNvSpPr>
          <p:nvPr>
            <p:ph type="body" idx="8"/>
          </p:nvPr>
        </p:nvSpPr>
        <p:spPr>
          <a:xfrm>
            <a:off x="1562390" y="1193800"/>
            <a:ext cx="1135063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>
  <p:cSld name="You Already Know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5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5"/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25"/>
          <p:cNvSpPr txBox="1">
            <a:spLocks noGrp="1"/>
          </p:cNvSpPr>
          <p:nvPr>
            <p:ph type="body" idx="2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120">
          <p15:clr>
            <a:srgbClr val="00000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_You_already_know">
  <p:cSld name="Bullet_You_already_know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6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26"/>
          <p:cNvSpPr txBox="1">
            <a:spLocks noGrp="1"/>
          </p:cNvSpPr>
          <p:nvPr>
            <p:ph type="body" idx="1"/>
          </p:nvPr>
        </p:nvSpPr>
        <p:spPr>
          <a:xfrm>
            <a:off x="1250783" y="1512887"/>
            <a:ext cx="13732042" cy="661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ourier New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>
  <p:cSld name="Recap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27"/>
          <p:cNvSpPr/>
          <p:nvPr/>
        </p:nvSpPr>
        <p:spPr>
          <a:xfrm>
            <a:off x="352712" y="438867"/>
            <a:ext cx="24049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27"/>
          <p:cNvSpPr txBox="1">
            <a:spLocks noGrp="1"/>
          </p:cNvSpPr>
          <p:nvPr>
            <p:ph type="body" idx="1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27"/>
          <p:cNvSpPr txBox="1">
            <a:spLocks noGrp="1"/>
          </p:cNvSpPr>
          <p:nvPr>
            <p:ph type="body" idx="2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_for_Aday_Recap">
  <p:cSld name="Bullets_for_Aday_Recap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8"/>
          <p:cNvSpPr txBox="1">
            <a:spLocks noGrp="1"/>
          </p:cNvSpPr>
          <p:nvPr>
            <p:ph type="body" idx="1"/>
          </p:nvPr>
        </p:nvSpPr>
        <p:spPr>
          <a:xfrm>
            <a:off x="844889" y="1512833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128"/>
          <p:cNvSpPr txBox="1">
            <a:spLocks noGrp="1"/>
          </p:cNvSpPr>
          <p:nvPr>
            <p:ph type="body" idx="2"/>
          </p:nvPr>
        </p:nvSpPr>
        <p:spPr>
          <a:xfrm>
            <a:off x="844550" y="2603500"/>
            <a:ext cx="10807700" cy="553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ourier New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_Content_Slide">
  <p:cSld name="Bullet_Content_Slide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9"/>
          <p:cNvSpPr txBox="1">
            <a:spLocks noGrp="1"/>
          </p:cNvSpPr>
          <p:nvPr>
            <p:ph type="body" idx="1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0" name="Google Shape;120;p129" descr="A picture containing colorfulness, pattern, rectangle,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66008" y="897196"/>
            <a:ext cx="1219478" cy="729146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9"/>
          <p:cNvSpPr txBox="1">
            <a:spLocks noGrp="1"/>
          </p:cNvSpPr>
          <p:nvPr>
            <p:ph type="body" idx="2"/>
          </p:nvPr>
        </p:nvSpPr>
        <p:spPr>
          <a:xfrm>
            <a:off x="1285825" y="2612636"/>
            <a:ext cx="13697000" cy="551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ourier New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29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_Ans_Are">
  <p:cSld name="Ques_Ans_Ar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0"/>
          <p:cNvSpPr txBox="1"/>
          <p:nvPr/>
        </p:nvSpPr>
        <p:spPr>
          <a:xfrm>
            <a:off x="670034" y="7369706"/>
            <a:ext cx="291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are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6" name="Google Shape;126;p130"/>
          <p:cNvCxnSpPr/>
          <p:nvPr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30"/>
          <p:cNvCxnSpPr/>
          <p:nvPr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30"/>
          <p:cNvSpPr txBox="1">
            <a:spLocks noGrp="1"/>
          </p:cNvSpPr>
          <p:nvPr>
            <p:ph type="body" idx="1"/>
          </p:nvPr>
        </p:nvSpPr>
        <p:spPr>
          <a:xfrm>
            <a:off x="3484605" y="7277661"/>
            <a:ext cx="8601033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24F93"/>
              </a:buClr>
              <a:buSzPts val="2000"/>
              <a:buNone/>
              <a:defRPr sz="2000" b="1">
                <a:solidFill>
                  <a:srgbClr val="024F93"/>
                </a:solidFill>
              </a:defRPr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30"/>
          <p:cNvSpPr txBox="1">
            <a:spLocks noGrp="1"/>
          </p:cNvSpPr>
          <p:nvPr>
            <p:ph type="body" idx="2"/>
          </p:nvPr>
        </p:nvSpPr>
        <p:spPr>
          <a:xfrm>
            <a:off x="669925" y="7935913"/>
            <a:ext cx="13095288" cy="100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30"/>
          <p:cNvSpPr/>
          <p:nvPr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0"/>
          <p:cNvSpPr txBox="1"/>
          <p:nvPr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30"/>
          <p:cNvSpPr/>
          <p:nvPr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 cap="flat" cmpd="sng">
            <a:solidFill>
              <a:srgbClr val="3D9C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0"/>
          <p:cNvSpPr txBox="1"/>
          <p:nvPr/>
        </p:nvSpPr>
        <p:spPr>
          <a:xfrm>
            <a:off x="1708922" y="2698180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/>
          </a:p>
        </p:txBody>
      </p:sp>
      <p:sp>
        <p:nvSpPr>
          <p:cNvPr id="134" name="Google Shape;134;p130"/>
          <p:cNvSpPr txBox="1">
            <a:spLocks noGrp="1"/>
          </p:cNvSpPr>
          <p:nvPr>
            <p:ph type="body" idx="3"/>
          </p:nvPr>
        </p:nvSpPr>
        <p:spPr>
          <a:xfrm>
            <a:off x="2330450" y="2698180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30"/>
          <p:cNvSpPr txBox="1"/>
          <p:nvPr/>
        </p:nvSpPr>
        <p:spPr>
          <a:xfrm>
            <a:off x="1713038" y="3629064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/>
          </a:p>
        </p:txBody>
      </p:sp>
      <p:sp>
        <p:nvSpPr>
          <p:cNvPr id="136" name="Google Shape;136;p130"/>
          <p:cNvSpPr txBox="1">
            <a:spLocks noGrp="1"/>
          </p:cNvSpPr>
          <p:nvPr>
            <p:ph type="body" idx="4"/>
          </p:nvPr>
        </p:nvSpPr>
        <p:spPr>
          <a:xfrm>
            <a:off x="2334566" y="3629064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30"/>
          <p:cNvSpPr txBox="1"/>
          <p:nvPr/>
        </p:nvSpPr>
        <p:spPr>
          <a:xfrm>
            <a:off x="1713038" y="4568181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/>
          </a:p>
        </p:txBody>
      </p:sp>
      <p:sp>
        <p:nvSpPr>
          <p:cNvPr id="138" name="Google Shape;138;p130"/>
          <p:cNvSpPr txBox="1">
            <a:spLocks noGrp="1"/>
          </p:cNvSpPr>
          <p:nvPr>
            <p:ph type="body" idx="5"/>
          </p:nvPr>
        </p:nvSpPr>
        <p:spPr>
          <a:xfrm>
            <a:off x="2334566" y="4568181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30"/>
          <p:cNvSpPr txBox="1"/>
          <p:nvPr/>
        </p:nvSpPr>
        <p:spPr>
          <a:xfrm>
            <a:off x="1717154" y="5511422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/>
          </a:p>
        </p:txBody>
      </p:sp>
      <p:sp>
        <p:nvSpPr>
          <p:cNvPr id="140" name="Google Shape;140;p130"/>
          <p:cNvSpPr txBox="1">
            <a:spLocks noGrp="1"/>
          </p:cNvSpPr>
          <p:nvPr>
            <p:ph type="body" idx="6"/>
          </p:nvPr>
        </p:nvSpPr>
        <p:spPr>
          <a:xfrm>
            <a:off x="2338682" y="5511422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30"/>
          <p:cNvSpPr txBox="1">
            <a:spLocks noGrp="1"/>
          </p:cNvSpPr>
          <p:nvPr>
            <p:ph type="body" idx="7"/>
          </p:nvPr>
        </p:nvSpPr>
        <p:spPr>
          <a:xfrm>
            <a:off x="1562390" y="1193800"/>
            <a:ext cx="1135063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30"/>
          <p:cNvSpPr txBox="1">
            <a:spLocks noGrp="1"/>
          </p:cNvSpPr>
          <p:nvPr>
            <p:ph type="body" idx="8"/>
          </p:nvPr>
        </p:nvSpPr>
        <p:spPr>
          <a:xfrm>
            <a:off x="2966241" y="590549"/>
            <a:ext cx="12408327" cy="143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b="1"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ssisted Practice">
  <p:cSld name="Unassisted Practic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31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31"/>
          <p:cNvSpPr txBox="1">
            <a:spLocks noGrp="1"/>
          </p:cNvSpPr>
          <p:nvPr>
            <p:ph type="body" idx="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31"/>
          <p:cNvSpPr txBox="1">
            <a:spLocks noGrp="1"/>
          </p:cNvSpPr>
          <p:nvPr>
            <p:ph type="body" idx="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>
  <p:cSld name="Lesson Nam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4"/>
          <p:cNvSpPr txBox="1">
            <a:spLocks noGrp="1"/>
          </p:cNvSpPr>
          <p:nvPr>
            <p:ph type="body" idx="1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_for_Practise">
  <p:cSld name="Bullet_for_Practise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2"/>
          <p:cNvSpPr txBox="1">
            <a:spLocks noGrp="1"/>
          </p:cNvSpPr>
          <p:nvPr>
            <p:ph type="body" idx="1"/>
          </p:nvPr>
        </p:nvSpPr>
        <p:spPr>
          <a:xfrm>
            <a:off x="1291857" y="1788696"/>
            <a:ext cx="13696999" cy="82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32"/>
          <p:cNvSpPr txBox="1">
            <a:spLocks noGrp="1"/>
          </p:cNvSpPr>
          <p:nvPr>
            <p:ph type="body" idx="2"/>
          </p:nvPr>
        </p:nvSpPr>
        <p:spPr>
          <a:xfrm>
            <a:off x="1285825" y="2872126"/>
            <a:ext cx="13697000" cy="540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ourier New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-End Project">
  <p:cSld name="Section-End Projec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33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33"/>
          <p:cNvSpPr txBox="1">
            <a:spLocks noGrp="1"/>
          </p:cNvSpPr>
          <p:nvPr>
            <p:ph type="body" idx="1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-end Project">
  <p:cSld name="Lesson-end Pro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4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4"/>
          <p:cNvSpPr txBox="1">
            <a:spLocks noGrp="1"/>
          </p:cNvSpPr>
          <p:nvPr>
            <p:ph type="body" idx="1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ase-End Project">
  <p:cSld name="Phase-End Pro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35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35"/>
          <p:cNvSpPr txBox="1">
            <a:spLocks noGrp="1"/>
          </p:cNvSpPr>
          <p:nvPr>
            <p:ph type="body" idx="1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_for_projects">
  <p:cSld name="Bullet_for_projec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6"/>
          <p:cNvSpPr txBox="1">
            <a:spLocks noGrp="1"/>
          </p:cNvSpPr>
          <p:nvPr>
            <p:ph type="body" idx="1"/>
          </p:nvPr>
        </p:nvSpPr>
        <p:spPr>
          <a:xfrm>
            <a:off x="4834890" y="1377162"/>
            <a:ext cx="10314607" cy="681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ourier New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">
  <p:cSld name="Case Stud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37"/>
          <p:cNvSpPr txBox="1">
            <a:spLocks noGrp="1"/>
          </p:cNvSpPr>
          <p:nvPr>
            <p:ph type="body" idx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9" name="Google Shape;169;p137" descr="A picture containing child art, table, illustration, de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176" y="2171113"/>
            <a:ext cx="4823955" cy="4555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>
  <p:cSld name="Discuss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3264" y="2051538"/>
            <a:ext cx="4661781" cy="479473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38"/>
          <p:cNvSpPr txBox="1">
            <a:spLocks noGrp="1"/>
          </p:cNvSpPr>
          <p:nvPr>
            <p:ph type="body" idx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-Play Activities">
  <p:cSld name="Role-Play Activitie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39"/>
          <p:cNvSpPr txBox="1">
            <a:spLocks noGrp="1"/>
          </p:cNvSpPr>
          <p:nvPr>
            <p:ph type="body" idx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7" name="Google Shape;177;p139" descr="A group of people reading books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129" y="2323120"/>
            <a:ext cx="5664389" cy="449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>
  <p:cSld name="Course-end Pro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16255996" cy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40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40"/>
          <p:cNvSpPr txBox="1">
            <a:spLocks noGrp="1"/>
          </p:cNvSpPr>
          <p:nvPr>
            <p:ph type="body" idx="1"/>
          </p:nvPr>
        </p:nvSpPr>
        <p:spPr>
          <a:xfrm>
            <a:off x="4845052" y="1364776"/>
            <a:ext cx="10303962" cy="6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the Next Class">
  <p:cSld name="Before the Next Clas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1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Open Sans"/>
              <a:buNone/>
            </a:pPr>
            <a:r>
              <a:rPr lang="en-US"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Before the Next Class</a:t>
            </a:r>
            <a:endParaRPr sz="2800" b="1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141"/>
          <p:cNvSpPr txBox="1">
            <a:spLocks noGrp="1"/>
          </p:cNvSpPr>
          <p:nvPr>
            <p:ph type="body" idx="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>
  <p:cSld name="Learning Objective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15"/>
          <p:cNvSpPr/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Learning Objectives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5"/>
          <p:cNvSpPr/>
          <p:nvPr/>
        </p:nvSpPr>
        <p:spPr>
          <a:xfrm>
            <a:off x="718944" y="1933649"/>
            <a:ext cx="7888027" cy="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By the end of this lesson, you will be able to: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15"/>
          <p:cNvSpPr/>
          <p:nvPr/>
        </p:nvSpPr>
        <p:spPr>
          <a:xfrm>
            <a:off x="2967652" y="837660"/>
            <a:ext cx="4391501" cy="381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25000">
                <a:srgbClr val="3645A9"/>
              </a:gs>
              <a:gs pos="50000">
                <a:srgbClr val="3645A9"/>
              </a:gs>
              <a:gs pos="75000">
                <a:srgbClr val="3645A9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15"/>
          <p:cNvSpPr txBox="1">
            <a:spLocks noGrp="1"/>
          </p:cNvSpPr>
          <p:nvPr>
            <p:ph type="body" idx="1"/>
          </p:nvPr>
        </p:nvSpPr>
        <p:spPr>
          <a:xfrm>
            <a:off x="1332875" y="2758746"/>
            <a:ext cx="90360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5"/>
          <p:cNvSpPr txBox="1">
            <a:spLocks noGrp="1"/>
          </p:cNvSpPr>
          <p:nvPr>
            <p:ph type="body" idx="2"/>
          </p:nvPr>
        </p:nvSpPr>
        <p:spPr>
          <a:xfrm>
            <a:off x="1332356" y="3558751"/>
            <a:ext cx="90360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/>
            </a:lvl1pPr>
            <a:lvl2pPr marL="914400" lvl="1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15"/>
          <p:cNvSpPr txBox="1">
            <a:spLocks noGrp="1"/>
          </p:cNvSpPr>
          <p:nvPr>
            <p:ph type="body" idx="3"/>
          </p:nvPr>
        </p:nvSpPr>
        <p:spPr>
          <a:xfrm>
            <a:off x="1331837" y="4383470"/>
            <a:ext cx="90360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/>
            </a:lvl1pPr>
            <a:lvl2pPr marL="914400" lvl="1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15"/>
          <p:cNvSpPr txBox="1">
            <a:spLocks noGrp="1"/>
          </p:cNvSpPr>
          <p:nvPr>
            <p:ph type="body" idx="4"/>
          </p:nvPr>
        </p:nvSpPr>
        <p:spPr>
          <a:xfrm>
            <a:off x="1332873" y="5195833"/>
            <a:ext cx="9034445" cy="101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/>
            </a:lvl1pPr>
            <a:lvl2pPr marL="914400" lvl="1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Next?">
  <p:cSld name="What Next?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42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Open Sans"/>
              <a:buNone/>
            </a:pPr>
            <a:r>
              <a:rPr lang="en-US"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What’s Next?</a:t>
            </a:r>
            <a:endParaRPr sz="2800" b="1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142"/>
          <p:cNvSpPr txBox="1">
            <a:spLocks noGrp="1"/>
          </p:cNvSpPr>
          <p:nvPr>
            <p:ph type="body" idx="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_for_whatnext_nextclass">
  <p:cSld name="Bullets_for_whatnext_nextclas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3"/>
          <p:cNvSpPr txBox="1">
            <a:spLocks noGrp="1"/>
          </p:cNvSpPr>
          <p:nvPr>
            <p:ph type="body" idx="1"/>
          </p:nvPr>
        </p:nvSpPr>
        <p:spPr>
          <a:xfrm>
            <a:off x="670649" y="1377162"/>
            <a:ext cx="8439490" cy="681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ourier New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day in the life">
  <p:cSld name="A day in the lif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16"/>
          <p:cNvSpPr txBox="1">
            <a:spLocks noGrp="1"/>
          </p:cNvSpPr>
          <p:nvPr>
            <p:ph type="body" idx="1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16"/>
          <p:cNvSpPr txBox="1">
            <a:spLocks noGrp="1"/>
          </p:cNvSpPr>
          <p:nvPr>
            <p:ph type="body" idx="2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16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>
  <p:cSld name="Topic Nam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7"/>
          <p:cNvSpPr txBox="1">
            <a:spLocks noGrp="1"/>
          </p:cNvSpPr>
          <p:nvPr>
            <p:ph type="body" idx="1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None/>
              <a:defRPr sz="2800" b="1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8"/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18"/>
          <p:cNvSpPr txBox="1">
            <a:spLocks noGrp="1"/>
          </p:cNvSpPr>
          <p:nvPr>
            <p:ph type="body" idx="2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9" name="Google Shape;39;p118" descr="A picture containing colorfulness, pattern, rectangle,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66008" y="913238"/>
            <a:ext cx="1219478" cy="7291461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18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-Content">
  <p:cSld name="Discussion-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9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4" name="Google Shape;44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50" y="2249238"/>
            <a:ext cx="4290990" cy="44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19"/>
          <p:cNvSpPr txBox="1">
            <a:spLocks noGrp="1"/>
          </p:cNvSpPr>
          <p:nvPr>
            <p:ph type="body" idx="1"/>
          </p:nvPr>
        </p:nvSpPr>
        <p:spPr>
          <a:xfrm>
            <a:off x="5394960" y="1761785"/>
            <a:ext cx="10346786" cy="626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sisted Practice">
  <p:cSld name="Assisted Practic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20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0"/>
          <p:cNvSpPr txBox="1">
            <a:spLocks noGrp="1"/>
          </p:cNvSpPr>
          <p:nvPr>
            <p:ph type="body" idx="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0"/>
          <p:cNvSpPr txBox="1">
            <a:spLocks noGrp="1"/>
          </p:cNvSpPr>
          <p:nvPr>
            <p:ph type="body" idx="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>
  <p:cSld name="Key Takeaway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21"/>
          <p:cNvSpPr/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21"/>
          <p:cNvSpPr/>
          <p:nvPr/>
        </p:nvSpPr>
        <p:spPr>
          <a:xfrm>
            <a:off x="3468553" y="837660"/>
            <a:ext cx="3377485" cy="381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25000">
                <a:srgbClr val="3645A9"/>
              </a:gs>
              <a:gs pos="50000">
                <a:srgbClr val="3645A9"/>
              </a:gs>
              <a:gs pos="75000">
                <a:srgbClr val="3645A9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21"/>
          <p:cNvSpPr txBox="1">
            <a:spLocks noGrp="1"/>
          </p:cNvSpPr>
          <p:nvPr>
            <p:ph type="body" idx="1"/>
          </p:nvPr>
        </p:nvSpPr>
        <p:spPr>
          <a:xfrm>
            <a:off x="1332875" y="1967907"/>
            <a:ext cx="90360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21"/>
          <p:cNvSpPr txBox="1">
            <a:spLocks noGrp="1"/>
          </p:cNvSpPr>
          <p:nvPr>
            <p:ph type="body" idx="2"/>
          </p:nvPr>
        </p:nvSpPr>
        <p:spPr>
          <a:xfrm>
            <a:off x="1332356" y="2755555"/>
            <a:ext cx="90360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/>
            </a:lvl1pPr>
            <a:lvl2pPr marL="914400" lvl="1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21"/>
          <p:cNvSpPr txBox="1">
            <a:spLocks noGrp="1"/>
          </p:cNvSpPr>
          <p:nvPr>
            <p:ph type="body" idx="3"/>
          </p:nvPr>
        </p:nvSpPr>
        <p:spPr>
          <a:xfrm>
            <a:off x="1331837" y="3567917"/>
            <a:ext cx="90360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/>
            </a:lvl1pPr>
            <a:lvl2pPr marL="914400" lvl="1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21"/>
          <p:cNvSpPr txBox="1">
            <a:spLocks noGrp="1"/>
          </p:cNvSpPr>
          <p:nvPr>
            <p:ph type="body" idx="4"/>
          </p:nvPr>
        </p:nvSpPr>
        <p:spPr>
          <a:xfrm>
            <a:off x="1332873" y="4392637"/>
            <a:ext cx="9034445" cy="101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/>
            </a:lvl1pPr>
            <a:lvl2pPr marL="914400" lvl="1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2"/>
          <p:cNvSpPr txBox="1"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Open Sans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2"/>
          <p:cNvSpPr txBox="1"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83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683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>
          <p15:clr>
            <a:srgbClr val="5ACBF0"/>
          </p15:clr>
        </p15:guide>
        <p15:guide id="2" pos="5120">
          <p15:clr>
            <a:srgbClr val="000000"/>
          </p15:clr>
        </p15:guide>
        <p15:guide id="3" orient="horz" pos="2880">
          <p15:clr>
            <a:srgbClr val="000000"/>
          </p15:clr>
        </p15:guide>
        <p15:guide id="4" orient="horz" pos="5184">
          <p15:clr>
            <a:srgbClr val="5ACBF0"/>
          </p15:clr>
        </p15:guide>
        <p15:guide id="5" pos="1016">
          <p15:clr>
            <a:srgbClr val="5ACBF0"/>
          </p15:clr>
        </p15:guide>
        <p15:guide id="6" pos="512">
          <p15:clr>
            <a:srgbClr val="F26B43"/>
          </p15:clr>
        </p15:guide>
        <p15:guide id="7" pos="9224">
          <p15:clr>
            <a:srgbClr val="5ACBF0"/>
          </p15:clr>
        </p15:guide>
        <p15:guide id="8" pos="9728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 pos="5472">
          <p15:clr>
            <a:srgbClr val="F26B43"/>
          </p15:clr>
        </p15:guide>
        <p15:guide id="11" pos="8576">
          <p15:clr>
            <a:srgbClr val="5ACBF0"/>
          </p15:clr>
        </p15:guide>
        <p15:guide id="12" pos="8192">
          <p15:clr>
            <a:srgbClr val="5ACBF0"/>
          </p15:clr>
        </p15:guide>
        <p15:guide id="13" pos="1664">
          <p15:clr>
            <a:srgbClr val="5ACBF0"/>
          </p15:clr>
        </p15:guide>
        <p15:guide id="14" pos="204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5"/>
          <p:cNvSpPr txBox="1">
            <a:spLocks noGrp="1"/>
          </p:cNvSpPr>
          <p:nvPr>
            <p:ph type="body" idx="1"/>
          </p:nvPr>
        </p:nvSpPr>
        <p:spPr>
          <a:xfrm>
            <a:off x="2330450" y="2698180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dirty="0"/>
              <a:t>Binary classification, multi-class classification, multi-label classification, and imbalance classification</a:t>
            </a:r>
            <a:endParaRPr dirty="0"/>
          </a:p>
        </p:txBody>
      </p:sp>
      <p:sp>
        <p:nvSpPr>
          <p:cNvPr id="201" name="Google Shape;201;p105"/>
          <p:cNvSpPr txBox="1">
            <a:spLocks noGrp="1"/>
          </p:cNvSpPr>
          <p:nvPr>
            <p:ph type="body" idx="2"/>
          </p:nvPr>
        </p:nvSpPr>
        <p:spPr>
          <a:xfrm>
            <a:off x="2334566" y="3629064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dirty="0"/>
              <a:t>Linear regression, logistic regression, decision trees, and k-nearest neighbors</a:t>
            </a:r>
            <a:endParaRPr dirty="0"/>
          </a:p>
        </p:txBody>
      </p:sp>
      <p:sp>
        <p:nvSpPr>
          <p:cNvPr id="202" name="Google Shape;202;p105"/>
          <p:cNvSpPr txBox="1">
            <a:spLocks noGrp="1"/>
          </p:cNvSpPr>
          <p:nvPr>
            <p:ph type="body" idx="3"/>
          </p:nvPr>
        </p:nvSpPr>
        <p:spPr>
          <a:xfrm>
            <a:off x="2334566" y="4568181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dirty="0"/>
              <a:t>Neural networks, random forests, and support vector machines</a:t>
            </a:r>
            <a:endParaRPr dirty="0"/>
          </a:p>
        </p:txBody>
      </p:sp>
      <p:sp>
        <p:nvSpPr>
          <p:cNvPr id="203" name="Google Shape;203;p105"/>
          <p:cNvSpPr txBox="1">
            <a:spLocks noGrp="1"/>
          </p:cNvSpPr>
          <p:nvPr>
            <p:ph type="body" idx="4"/>
          </p:nvPr>
        </p:nvSpPr>
        <p:spPr>
          <a:xfrm>
            <a:off x="2338682" y="5511422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dirty="0"/>
              <a:t>Naive Bayes, multinomial Bayes, and Bernoulli Bayes</a:t>
            </a:r>
            <a:endParaRPr dirty="0"/>
          </a:p>
        </p:txBody>
      </p:sp>
      <p:sp>
        <p:nvSpPr>
          <p:cNvPr id="204" name="Google Shape;204;p105"/>
          <p:cNvSpPr txBox="1">
            <a:spLocks noGrp="1"/>
          </p:cNvSpPr>
          <p:nvPr>
            <p:ph type="body" idx="5"/>
          </p:nvPr>
        </p:nvSpPr>
        <p:spPr>
          <a:xfrm>
            <a:off x="1562390" y="1193800"/>
            <a:ext cx="11352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05" name="Google Shape;205;p105"/>
          <p:cNvSpPr txBox="1">
            <a:spLocks noGrp="1"/>
          </p:cNvSpPr>
          <p:nvPr>
            <p:ph type="body" idx="6"/>
          </p:nvPr>
        </p:nvSpPr>
        <p:spPr>
          <a:xfrm>
            <a:off x="2966241" y="590549"/>
            <a:ext cx="12408300" cy="1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</a:pPr>
            <a:r>
              <a:rPr lang="en-US"/>
              <a:t>What are the types of classification algorithms?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6"/>
          <p:cNvSpPr txBox="1">
            <a:spLocks noGrp="1"/>
          </p:cNvSpPr>
          <p:nvPr>
            <p:ph type="body" idx="1"/>
          </p:nvPr>
        </p:nvSpPr>
        <p:spPr>
          <a:xfrm>
            <a:off x="3251201" y="7277661"/>
            <a:ext cx="88344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24F93"/>
              </a:buClr>
              <a:buSzPts val="2000"/>
              <a:buNone/>
            </a:pPr>
            <a:r>
              <a:rPr lang="en-US"/>
              <a:t>A</a:t>
            </a:r>
            <a:endParaRPr/>
          </a:p>
        </p:txBody>
      </p:sp>
      <p:sp>
        <p:nvSpPr>
          <p:cNvPr id="211" name="Google Shape;211;p106"/>
          <p:cNvSpPr txBox="1">
            <a:spLocks noGrp="1"/>
          </p:cNvSpPr>
          <p:nvPr>
            <p:ph type="body" idx="2"/>
          </p:nvPr>
        </p:nvSpPr>
        <p:spPr>
          <a:xfrm>
            <a:off x="669925" y="7935913"/>
            <a:ext cx="130953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dirty="0"/>
              <a:t>The four types of classification algorithms are binary classification, multi-class classification, multi-label classification, and imbalance classification.</a:t>
            </a:r>
            <a:endParaRPr dirty="0"/>
          </a:p>
        </p:txBody>
      </p:sp>
      <p:sp>
        <p:nvSpPr>
          <p:cNvPr id="212" name="Google Shape;212;p106"/>
          <p:cNvSpPr txBox="1">
            <a:spLocks noGrp="1"/>
          </p:cNvSpPr>
          <p:nvPr>
            <p:ph type="body" idx="3"/>
          </p:nvPr>
        </p:nvSpPr>
        <p:spPr>
          <a:xfrm>
            <a:off x="2338682" y="5511422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dirty="0"/>
              <a:t>Naive Bayes, multinomial Bayes, and Bernoulli Bayes</a:t>
            </a:r>
            <a:endParaRPr dirty="0"/>
          </a:p>
        </p:txBody>
      </p:sp>
      <p:sp>
        <p:nvSpPr>
          <p:cNvPr id="213" name="Google Shape;213;p106"/>
          <p:cNvSpPr txBox="1">
            <a:spLocks noGrp="1"/>
          </p:cNvSpPr>
          <p:nvPr>
            <p:ph type="body" idx="4"/>
          </p:nvPr>
        </p:nvSpPr>
        <p:spPr>
          <a:xfrm>
            <a:off x="2334566" y="4568181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dirty="0"/>
              <a:t>Neural networks, random forests, and support vector machines</a:t>
            </a:r>
            <a:endParaRPr dirty="0"/>
          </a:p>
        </p:txBody>
      </p:sp>
      <p:sp>
        <p:nvSpPr>
          <p:cNvPr id="214" name="Google Shape;214;p106"/>
          <p:cNvSpPr txBox="1">
            <a:spLocks noGrp="1"/>
          </p:cNvSpPr>
          <p:nvPr>
            <p:ph type="body" idx="5"/>
          </p:nvPr>
        </p:nvSpPr>
        <p:spPr>
          <a:xfrm>
            <a:off x="2334566" y="3629064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dirty="0"/>
              <a:t>Linear regression, logistic regression, decision trees, and k-nearest neighbors</a:t>
            </a:r>
            <a:endParaRPr dirty="0"/>
          </a:p>
        </p:txBody>
      </p:sp>
      <p:sp>
        <p:nvSpPr>
          <p:cNvPr id="215" name="Google Shape;215;p106"/>
          <p:cNvSpPr txBox="1">
            <a:spLocks noGrp="1"/>
          </p:cNvSpPr>
          <p:nvPr>
            <p:ph type="body" idx="6"/>
          </p:nvPr>
        </p:nvSpPr>
        <p:spPr>
          <a:xfrm>
            <a:off x="2330450" y="2698180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dirty="0"/>
              <a:t>Binary classification, multi-class classification, multi-label classification, and imbalance classification</a:t>
            </a:r>
            <a:endParaRPr dirty="0"/>
          </a:p>
        </p:txBody>
      </p:sp>
      <p:sp>
        <p:nvSpPr>
          <p:cNvPr id="216" name="Google Shape;216;p106"/>
          <p:cNvSpPr txBox="1">
            <a:spLocks noGrp="1"/>
          </p:cNvSpPr>
          <p:nvPr>
            <p:ph type="body" idx="7"/>
          </p:nvPr>
        </p:nvSpPr>
        <p:spPr>
          <a:xfrm>
            <a:off x="2966241" y="590549"/>
            <a:ext cx="12408300" cy="1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</a:pPr>
            <a:r>
              <a:rPr lang="en-US"/>
              <a:t>What are the types of classification algorithms?</a:t>
            </a:r>
            <a:endParaRPr/>
          </a:p>
        </p:txBody>
      </p:sp>
      <p:sp>
        <p:nvSpPr>
          <p:cNvPr id="217" name="Google Shape;217;p106"/>
          <p:cNvSpPr txBox="1">
            <a:spLocks noGrp="1"/>
          </p:cNvSpPr>
          <p:nvPr>
            <p:ph type="body" idx="8"/>
          </p:nvPr>
        </p:nvSpPr>
        <p:spPr>
          <a:xfrm>
            <a:off x="1562390" y="1193800"/>
            <a:ext cx="11352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7"/>
          <p:cNvSpPr txBox="1">
            <a:spLocks noGrp="1"/>
          </p:cNvSpPr>
          <p:nvPr>
            <p:ph type="body" idx="1"/>
          </p:nvPr>
        </p:nvSpPr>
        <p:spPr>
          <a:xfrm>
            <a:off x="2330450" y="2698180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It guarantees to reach the minimum point of the function.</a:t>
            </a:r>
            <a:endParaRPr/>
          </a:p>
        </p:txBody>
      </p:sp>
      <p:sp>
        <p:nvSpPr>
          <p:cNvPr id="223" name="Google Shape;223;p107"/>
          <p:cNvSpPr txBox="1">
            <a:spLocks noGrp="1"/>
          </p:cNvSpPr>
          <p:nvPr>
            <p:ph type="body" idx="2"/>
          </p:nvPr>
        </p:nvSpPr>
        <p:spPr>
          <a:xfrm>
            <a:off x="2334566" y="3629064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It reduces the number of computations required to complete the algorithm.</a:t>
            </a:r>
            <a:endParaRPr/>
          </a:p>
        </p:txBody>
      </p:sp>
      <p:sp>
        <p:nvSpPr>
          <p:cNvPr id="224" name="Google Shape;224;p107"/>
          <p:cNvSpPr txBox="1">
            <a:spLocks noGrp="1"/>
          </p:cNvSpPr>
          <p:nvPr>
            <p:ph type="body" idx="3"/>
          </p:nvPr>
        </p:nvSpPr>
        <p:spPr>
          <a:xfrm>
            <a:off x="2334566" y="4568181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It provides more accurate results than gradient descent.</a:t>
            </a:r>
            <a:endParaRPr/>
          </a:p>
        </p:txBody>
      </p:sp>
      <p:sp>
        <p:nvSpPr>
          <p:cNvPr id="225" name="Google Shape;225;p107"/>
          <p:cNvSpPr txBox="1">
            <a:spLocks noGrp="1"/>
          </p:cNvSpPr>
          <p:nvPr>
            <p:ph type="body" idx="4"/>
          </p:nvPr>
        </p:nvSpPr>
        <p:spPr>
          <a:xfrm>
            <a:off x="2338682" y="5511422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It is less computationally expensive than gradient descent.</a:t>
            </a:r>
            <a:endParaRPr/>
          </a:p>
        </p:txBody>
      </p:sp>
      <p:sp>
        <p:nvSpPr>
          <p:cNvPr id="226" name="Google Shape;226;p107"/>
          <p:cNvSpPr txBox="1">
            <a:spLocks noGrp="1"/>
          </p:cNvSpPr>
          <p:nvPr>
            <p:ph type="body" idx="5"/>
          </p:nvPr>
        </p:nvSpPr>
        <p:spPr>
          <a:xfrm>
            <a:off x="1562390" y="1193800"/>
            <a:ext cx="11352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27" name="Google Shape;227;p107"/>
          <p:cNvSpPr txBox="1">
            <a:spLocks noGrp="1"/>
          </p:cNvSpPr>
          <p:nvPr>
            <p:ph type="body" idx="6"/>
          </p:nvPr>
        </p:nvSpPr>
        <p:spPr>
          <a:xfrm>
            <a:off x="2966241" y="590549"/>
            <a:ext cx="12408300" cy="1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</a:pPr>
            <a:r>
              <a:rPr lang="en-US"/>
              <a:t>What is the advantage of stochastic gradient descent over gradient descent algorithm?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8"/>
          <p:cNvSpPr txBox="1">
            <a:spLocks noGrp="1"/>
          </p:cNvSpPr>
          <p:nvPr>
            <p:ph type="body" idx="1"/>
          </p:nvPr>
        </p:nvSpPr>
        <p:spPr>
          <a:xfrm>
            <a:off x="3251201" y="7277661"/>
            <a:ext cx="88344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24F93"/>
              </a:buClr>
              <a:buSzPts val="2000"/>
              <a:buNone/>
            </a:pPr>
            <a:r>
              <a:rPr lang="en-US"/>
              <a:t>B</a:t>
            </a:r>
            <a:endParaRPr/>
          </a:p>
        </p:txBody>
      </p:sp>
      <p:sp>
        <p:nvSpPr>
          <p:cNvPr id="233" name="Google Shape;233;p108"/>
          <p:cNvSpPr txBox="1">
            <a:spLocks noGrp="1"/>
          </p:cNvSpPr>
          <p:nvPr>
            <p:ph type="body" idx="2"/>
          </p:nvPr>
        </p:nvSpPr>
        <p:spPr>
          <a:xfrm>
            <a:off x="669925" y="7935913"/>
            <a:ext cx="130953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It reduces the number of computations required to complete the algorithm.</a:t>
            </a:r>
            <a:endParaRPr/>
          </a:p>
        </p:txBody>
      </p:sp>
      <p:sp>
        <p:nvSpPr>
          <p:cNvPr id="234" name="Google Shape;234;p108"/>
          <p:cNvSpPr txBox="1">
            <a:spLocks noGrp="1"/>
          </p:cNvSpPr>
          <p:nvPr>
            <p:ph type="body" idx="3"/>
          </p:nvPr>
        </p:nvSpPr>
        <p:spPr>
          <a:xfrm>
            <a:off x="2338682" y="5511422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It is less computationally expensive than gradient descent.</a:t>
            </a:r>
            <a:endParaRPr/>
          </a:p>
        </p:txBody>
      </p:sp>
      <p:sp>
        <p:nvSpPr>
          <p:cNvPr id="235" name="Google Shape;235;p108"/>
          <p:cNvSpPr txBox="1">
            <a:spLocks noGrp="1"/>
          </p:cNvSpPr>
          <p:nvPr>
            <p:ph type="body" idx="4"/>
          </p:nvPr>
        </p:nvSpPr>
        <p:spPr>
          <a:xfrm>
            <a:off x="2334566" y="4568181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It provides more accurate results than gradient descent.</a:t>
            </a:r>
            <a:endParaRPr/>
          </a:p>
        </p:txBody>
      </p:sp>
      <p:sp>
        <p:nvSpPr>
          <p:cNvPr id="236" name="Google Shape;236;p108"/>
          <p:cNvSpPr txBox="1">
            <a:spLocks noGrp="1"/>
          </p:cNvSpPr>
          <p:nvPr>
            <p:ph type="body" idx="5"/>
          </p:nvPr>
        </p:nvSpPr>
        <p:spPr>
          <a:xfrm>
            <a:off x="2334566" y="3629064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It reduces the number of computations required to complete the algorithm.</a:t>
            </a:r>
            <a:endParaRPr/>
          </a:p>
        </p:txBody>
      </p:sp>
      <p:sp>
        <p:nvSpPr>
          <p:cNvPr id="237" name="Google Shape;237;p108"/>
          <p:cNvSpPr txBox="1">
            <a:spLocks noGrp="1"/>
          </p:cNvSpPr>
          <p:nvPr>
            <p:ph type="body" idx="6"/>
          </p:nvPr>
        </p:nvSpPr>
        <p:spPr>
          <a:xfrm>
            <a:off x="2330450" y="2698180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It guarantees to reach the minimum point of the function.</a:t>
            </a:r>
            <a:endParaRPr/>
          </a:p>
        </p:txBody>
      </p:sp>
      <p:sp>
        <p:nvSpPr>
          <p:cNvPr id="238" name="Google Shape;238;p108"/>
          <p:cNvSpPr txBox="1">
            <a:spLocks noGrp="1"/>
          </p:cNvSpPr>
          <p:nvPr>
            <p:ph type="body" idx="7"/>
          </p:nvPr>
        </p:nvSpPr>
        <p:spPr>
          <a:xfrm>
            <a:off x="2966241" y="590549"/>
            <a:ext cx="12408300" cy="1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</a:pPr>
            <a:r>
              <a:rPr lang="en-US"/>
              <a:t>What is the advantage of stochastic gradient descent over gradient descent algorithm?</a:t>
            </a:r>
            <a:endParaRPr/>
          </a:p>
        </p:txBody>
      </p:sp>
      <p:sp>
        <p:nvSpPr>
          <p:cNvPr id="239" name="Google Shape;239;p108"/>
          <p:cNvSpPr txBox="1">
            <a:spLocks noGrp="1"/>
          </p:cNvSpPr>
          <p:nvPr>
            <p:ph type="body" idx="8"/>
          </p:nvPr>
        </p:nvSpPr>
        <p:spPr>
          <a:xfrm>
            <a:off x="1562390" y="1193800"/>
            <a:ext cx="11352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5"/>
          <p:cNvSpPr txBox="1">
            <a:spLocks noGrp="1"/>
          </p:cNvSpPr>
          <p:nvPr>
            <p:ph type="body" idx="1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23_LV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250</Words>
  <Application>Microsoft Office PowerPoint</Application>
  <PresentationFormat>Custom</PresentationFormat>
  <Paragraphs>29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Arial</vt:lpstr>
      <vt:lpstr>Open Sans</vt:lpstr>
      <vt:lpstr>Courier New</vt:lpstr>
      <vt:lpstr>2023_LVC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Parashar</dc:creator>
  <cp:lastModifiedBy>Aniket Fulari</cp:lastModifiedBy>
  <cp:revision>8</cp:revision>
  <dcterms:created xsi:type="dcterms:W3CDTF">2023-05-19T12:36:11Z</dcterms:created>
  <dcterms:modified xsi:type="dcterms:W3CDTF">2025-01-09T11:12:14Z</dcterms:modified>
</cp:coreProperties>
</file>