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898" r:id="rId2"/>
    <p:sldId id="492" r:id="rId3"/>
    <p:sldId id="264" r:id="rId4"/>
    <p:sldId id="493" r:id="rId5"/>
    <p:sldId id="494" r:id="rId6"/>
    <p:sldId id="495" r:id="rId7"/>
    <p:sldId id="496" r:id="rId8"/>
    <p:sldId id="263" r:id="rId9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OoCmyRuVhLhPQz8YPBMpA==" hashData="MljFP1aDUotRCAD0JeSTeOrHtjEuKahrL9dpx6/YcSGQHwKXM8MOUwv+KI0udOqAXXkqdgR/ssdFYzP3/GWF1g=="/>
  <p:extLst>
    <p:ext uri="{EFAFB233-063F-42B5-8137-9DF3F51BA10A}">
      <p15:sldGuideLst xmlns:p15="http://schemas.microsoft.com/office/powerpoint/2012/main">
        <p15:guide id="1" orient="horz" pos="1565" userDrawn="1">
          <p15:clr>
            <a:srgbClr val="A4A3A4"/>
          </p15:clr>
        </p15:guide>
        <p15:guide id="2" pos="5120">
          <p15:clr>
            <a:srgbClr val="A4A3A4"/>
          </p15:clr>
        </p15:guide>
        <p15:guide id="3" pos="879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3175" userDrawn="1">
          <p15:clr>
            <a:srgbClr val="A4A3A4"/>
          </p15:clr>
        </p15:guide>
        <p15:guide id="6" orient="horz" pos="3923" userDrawn="1">
          <p15:clr>
            <a:srgbClr val="A4A3A4"/>
          </p15:clr>
        </p15:guide>
        <p15:guide id="7" orient="horz" pos="4173" userDrawn="1">
          <p15:clr>
            <a:srgbClr val="A4A3A4"/>
          </p15:clr>
        </p15:guide>
        <p15:guide id="8" orient="horz" pos="469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40AC38-2664-05E0-B402-A19237358FE9}" name="Sreelakshmi C V" initials="SCV" userId="S::sreelakshmi.cv@simplilearn.com::9536a640-3660-4b90-8982-e23c8a9647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A5439-E7F6-428E-91A3-5D1A6FA5CCC7}" v="2" dt="2023-06-07T05:56:23.829"/>
    <p1510:client id="{6D8C9144-CA1D-4E9F-821D-B52F6B8456F2}" v="16" dt="2023-06-06T13:34:16.546"/>
    <p1510:client id="{87B0E01D-5E80-4309-B1FD-01128C4602E7}" v="5" dt="2023-06-06T13:32:14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5" autoAdjust="0"/>
    <p:restoredTop sz="93945" autoAdjust="0"/>
  </p:normalViewPr>
  <p:slideViewPr>
    <p:cSldViewPr snapToGrid="0" showGuides="1">
      <p:cViewPr varScale="1">
        <p:scale>
          <a:sx n="49" d="100"/>
          <a:sy n="49" d="100"/>
        </p:scale>
        <p:origin x="882" y="42"/>
      </p:cViewPr>
      <p:guideLst>
        <p:guide orient="horz" pos="1565"/>
        <p:guide pos="5120"/>
        <p:guide pos="879"/>
        <p:guide orient="horz" pos="2358"/>
        <p:guide orient="horz" pos="3175"/>
        <p:guide orient="horz" pos="3923"/>
        <p:guide orient="horz" pos="4173"/>
        <p:guide orient="horz" pos="46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69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09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89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38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4" name="Google Shape;264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 dirty="0"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6" name="Q_No">
            <a:extLst>
              <a:ext uri="{FF2B5EF4-FFF2-40B4-BE49-F238E27FC236}">
                <a16:creationId xmlns:a16="http://schemas.microsoft.com/office/drawing/2014/main" id="{3C327913-27E5-47C0-5CE8-C92623BE9A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Q">
            <a:extLst>
              <a:ext uri="{FF2B5EF4-FFF2-40B4-BE49-F238E27FC236}">
                <a16:creationId xmlns:a16="http://schemas.microsoft.com/office/drawing/2014/main" id="{D1A1FB1E-8C2E-EEAA-631E-C6FE91750A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6241" y="590549"/>
            <a:ext cx="12408327" cy="143483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dirty="0"/>
            </a:lvl1pPr>
          </a:lstStyle>
          <a:p>
            <a:pPr marL="228600" lvl="0" indent="-2286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8B96215F-FF61-9AD3-5B66-650C7AFE9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241" y="590549"/>
            <a:ext cx="12408327" cy="143483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dirty="0"/>
            </a:lvl1pPr>
          </a:lstStyle>
          <a:p>
            <a:pPr marL="228600" lvl="0" indent="-228600">
              <a:spcBef>
                <a:spcPts val="0"/>
              </a:spcBef>
            </a:pPr>
            <a:endParaRPr lang="en-US" dirty="0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F65D29FD-1D4A-D458-B8FF-7BDB442E19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CEA2BD72-C1DD-4B25-C5E5-D6139517C0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95430"/>
            <a:ext cx="12401573" cy="1430338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1" name="Q_No">
            <a:extLst>
              <a:ext uri="{FF2B5EF4-FFF2-40B4-BE49-F238E27FC236}">
                <a16:creationId xmlns:a16="http://schemas.microsoft.com/office/drawing/2014/main" id="{86A71EFA-BAFE-C034-9302-230D1B15AD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46855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 dirty="0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 dirty="0"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>
  <p:cSld name="1_Topic Nam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35"/>
          <p:cNvSpPr txBox="1">
            <a:spLocks noGrp="1"/>
          </p:cNvSpPr>
          <p:nvPr>
            <p:ph type="body" idx="1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30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/>
            </a:lvl1pPr>
          </a:lstStyle>
          <a:p>
            <a:pPr marL="228600" lvl="0" indent="-228600"/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dirty="0"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 dirty="0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16B8C86D-690C-8679-0C89-F4D009576CAF}"/>
              </a:ext>
            </a:extLst>
          </p:cNvPr>
          <p:cNvGrpSpPr>
            <a:grpSpLocks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B747F5-5266-DDBF-8B8B-6AF78984F4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FF687B-5B53-6973-9596-70BBBD72EE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52DB3C-19AB-7AF5-B459-CAF2AF2C0973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C3C8E8-C94E-EE19-7794-FFC583E569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58B4A-72D3-24FF-4B57-C742B90B61FC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 dirty="0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 dirty="0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 dirty="0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Picture 3" descr="A picture containing screenshot, black" hidden="1">
            <a:extLst>
              <a:ext uri="{FF2B5EF4-FFF2-40B4-BE49-F238E27FC236}">
                <a16:creationId xmlns:a16="http://schemas.microsoft.com/office/drawing/2014/main" id="{712B286F-481C-B9B0-34AE-7EEBE053DE33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9" r:id="rId3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In sequential ensemble, base learners are generated in parallel, and in parallel ensemble, learners are generated consecutively.</a:t>
            </a:r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/>
              <a:t>The sequential technique is applied when the base learners are generated in parallel, and the parallel is applied when the learners are generated consecutively.</a:t>
            </a:r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sequential technique uses dependence between the base learners to reduce error, whereas the parallel technique uses independence between the base learners to reduce error.</a:t>
            </a: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/>
              <a:t>There is no difference between sequential and parallel ensemble techniques.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1</a:t>
            </a: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is the difference between sequential and parallel ensemble techniques?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 Placeholder 194">
            <a:extLst>
              <a:ext uri="{FF2B5EF4-FFF2-40B4-BE49-F238E27FC236}">
                <a16:creationId xmlns:a16="http://schemas.microsoft.com/office/drawing/2014/main" id="{19DF22F7-DB01-2493-568D-9735AE0AF9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97" name="Text Placeholder 196">
            <a:extLst>
              <a:ext uri="{FF2B5EF4-FFF2-40B4-BE49-F238E27FC236}">
                <a16:creationId xmlns:a16="http://schemas.microsoft.com/office/drawing/2014/main" id="{B398DE58-B92B-9FAB-DE8B-D34CDDC0E4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Sequential technique uses dependence between the base learners to reduce error, whereas the parallel technique uses independence between the base learners to reduce errors.</a:t>
            </a:r>
          </a:p>
          <a:p>
            <a:endParaRPr lang="en-IN" dirty="0"/>
          </a:p>
        </p:txBody>
      </p:sp>
      <p:sp>
        <p:nvSpPr>
          <p:cNvPr id="193" name="Text Placeholder 192">
            <a:extLst>
              <a:ext uri="{FF2B5EF4-FFF2-40B4-BE49-F238E27FC236}">
                <a16:creationId xmlns:a16="http://schemas.microsoft.com/office/drawing/2014/main" id="{5264E3AB-17B5-F7B1-1E5C-35549790C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There is no difference between sequential and parallel ensemble techniques.</a:t>
            </a:r>
          </a:p>
          <a:p>
            <a:endParaRPr lang="en-IN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FB65F4CB-1A76-B15F-D5EB-25E0F7845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sequential technique uses dependence between the base learners to reduce error, whereas the parallel technique uses independence between the base learners to reduce error.</a:t>
            </a:r>
          </a:p>
          <a:p>
            <a:endParaRPr lang="en-IN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BDFD2484-6D4D-EF7D-3540-1A7666EC8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sequential technique is applied when the base learners are generated in parallel, and the parallel is applied when the learners are generated consecutively.</a:t>
            </a:r>
          </a:p>
          <a:p>
            <a:endParaRPr lang="en-IN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70C130-9F6F-3F16-5309-C8D713BFF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sequential ensemble, base learners are generated in parallel, and in parallel ensemble, learners are generated consecutively.</a:t>
            </a:r>
          </a:p>
          <a:p>
            <a:endParaRPr lang="en-IN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7A2C08E-203F-C8B1-35F0-F946DE1D9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 between sequential and parallel ensemble techniques?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659305E0-0208-336D-C1C2-B8CEBC8B0B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To reduce errors in the model</a:t>
            </a:r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To reduce the variance in the model</a:t>
            </a:r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/>
              <a:t>To increase the bias in the model</a:t>
            </a: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/>
              <a:t>To increase the variance in the model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2</a:t>
            </a: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is the purpose of averaging and voting techniques?</a:t>
            </a:r>
          </a:p>
        </p:txBody>
      </p:sp>
    </p:spTree>
    <p:extLst>
      <p:ext uri="{BB962C8B-B14F-4D97-AF65-F5344CB8AC3E}">
        <p14:creationId xmlns:p14="http://schemas.microsoft.com/office/powerpoint/2010/main" val="23914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5F57BC-41EE-8155-C4A0-8E6BFD8078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5B9D13-5FAA-2B46-DF98-810D969DB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Averaging and voting techniques are used to reduce errors in the model.</a:t>
            </a:r>
          </a:p>
          <a:p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A9DFE5E-3856-4F34-6D9F-6837DEA9D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increase the variance in the model</a:t>
            </a:r>
          </a:p>
          <a:p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A0B67F7-3CBC-E568-EEEA-63B911D41F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 increase the bias in the model</a:t>
            </a:r>
          </a:p>
          <a:p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BD783D8-DF23-4E50-F6E2-121DDA804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reduce the variance in the model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6CDDF3-7E4C-CFD0-3425-3EF651E8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reduce errors in the model</a:t>
            </a:r>
          </a:p>
          <a:p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92FD1A-CB5E-ED6E-9D42-5B5496D30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purpose of averaging and voting techniques?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28DD34A-2A44-B39F-EAF1-77C97E284A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39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Bagging</a:t>
            </a:r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Max voting</a:t>
            </a:r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AdaBoost</a:t>
            </a: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Blending ensemble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3</a:t>
            </a: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Which of the following ensemble learning techniques involves combining predictions from multiple base models to make a final prediction?</a:t>
            </a:r>
          </a:p>
        </p:txBody>
      </p:sp>
    </p:spTree>
    <p:extLst>
      <p:ext uri="{BB962C8B-B14F-4D97-AF65-F5344CB8AC3E}">
        <p14:creationId xmlns:p14="http://schemas.microsoft.com/office/powerpoint/2010/main" val="319292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164DB3-90DE-FA6A-D4F5-B24055B458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4565D9-87FA-08A5-9211-AD105DEB5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Blending ensemble combines predictions using weighted averaging, allowing diverse model contributions for more robust predictions.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BA5E9C-3C76-7695-4897-438F455BC2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Blending ensemble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688A9-C5DA-E72A-E061-81E97E98C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AdaBoost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B25D29-15BD-CEEE-D4FC-C8CC7E818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Max voting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EDA0F-AF37-CB23-3604-E5F753BF68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0C4DF-5C09-CA79-84FA-FEEEAD506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of the following ensemble learning techniques involves combining predictions from multiple base models to make a final prediction?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760580-EAEF-83FB-D57B-C1BE633574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867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9"/>
          <p:cNvSpPr txBox="1">
            <a:spLocks noGrp="1"/>
          </p:cNvSpPr>
          <p:nvPr>
            <p:ph type="body" idx="1"/>
          </p:nvPr>
        </p:nvSpPr>
        <p:spPr>
          <a:xfrm>
            <a:off x="0" y="4114800"/>
            <a:ext cx="162561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</TotalTime>
  <Words>385</Words>
  <Application>Microsoft Office PowerPoint</Application>
  <PresentationFormat>Custom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Aniket Fulari</cp:lastModifiedBy>
  <cp:revision>83</cp:revision>
  <dcterms:created xsi:type="dcterms:W3CDTF">2023-05-19T12:36:11Z</dcterms:created>
  <dcterms:modified xsi:type="dcterms:W3CDTF">2025-01-09T11:14:52Z</dcterms:modified>
</cp:coreProperties>
</file>