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3" r:id="rId4"/>
    <p:sldId id="258" r:id="rId5"/>
    <p:sldId id="264" r:id="rId6"/>
    <p:sldId id="266" r:id="rId7"/>
    <p:sldId id="259" r:id="rId8"/>
    <p:sldId id="267" r:id="rId9"/>
    <p:sldId id="261" r:id="rId10"/>
    <p:sldId id="262" r:id="rId11"/>
    <p:sldId id="274" r:id="rId12"/>
    <p:sldId id="275" r:id="rId13"/>
    <p:sldId id="268" r:id="rId14"/>
    <p:sldId id="269" r:id="rId15"/>
    <p:sldId id="271" r:id="rId16"/>
    <p:sldId id="277" r:id="rId17"/>
    <p:sldId id="270" r:id="rId18"/>
    <p:sldId id="276" r:id="rId19"/>
    <p:sldId id="272" r:id="rId20"/>
    <p:sldId id="26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15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FF4-9C1B-F64C-8935-59EC43A08F66}" type="datetimeFigureOut">
              <a:rPr lang="en-US" smtClean="0"/>
              <a:t>01/09/14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2278-162D-484A-A64B-C891DAB5F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8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FF4-9C1B-F64C-8935-59EC43A08F66}" type="datetimeFigureOut">
              <a:rPr lang="en-US" smtClean="0"/>
              <a:t>01/09/14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2278-162D-484A-A64B-C891DAB5F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3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FF4-9C1B-F64C-8935-59EC43A08F66}" type="datetimeFigureOut">
              <a:rPr lang="en-US" smtClean="0"/>
              <a:t>01/09/14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2278-162D-484A-A64B-C891DAB5F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3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FF4-9C1B-F64C-8935-59EC43A08F66}" type="datetimeFigureOut">
              <a:rPr lang="en-US" smtClean="0"/>
              <a:t>01/09/14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2278-162D-484A-A64B-C891DAB5F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0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FF4-9C1B-F64C-8935-59EC43A08F66}" type="datetimeFigureOut">
              <a:rPr lang="en-US" smtClean="0"/>
              <a:t>01/09/14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2278-162D-484A-A64B-C891DAB5F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15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FF4-9C1B-F64C-8935-59EC43A08F66}" type="datetimeFigureOut">
              <a:rPr lang="en-US" smtClean="0"/>
              <a:t>01/09/14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2278-162D-484A-A64B-C891DAB5F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02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FF4-9C1B-F64C-8935-59EC43A08F66}" type="datetimeFigureOut">
              <a:rPr lang="en-US" smtClean="0"/>
              <a:t>01/09/14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2278-162D-484A-A64B-C891DAB5F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7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FF4-9C1B-F64C-8935-59EC43A08F66}" type="datetimeFigureOut">
              <a:rPr lang="en-US" smtClean="0"/>
              <a:t>01/09/14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2278-162D-484A-A64B-C891DAB5F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9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FF4-9C1B-F64C-8935-59EC43A08F66}" type="datetimeFigureOut">
              <a:rPr lang="en-US" smtClean="0"/>
              <a:t>01/09/14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2278-162D-484A-A64B-C891DAB5F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3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FF4-9C1B-F64C-8935-59EC43A08F66}" type="datetimeFigureOut">
              <a:rPr lang="en-US" smtClean="0"/>
              <a:t>01/09/14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2278-162D-484A-A64B-C891DAB5F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7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FF4-9C1B-F64C-8935-59EC43A08F66}" type="datetimeFigureOut">
              <a:rPr lang="en-US" smtClean="0"/>
              <a:t>01/09/14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2278-162D-484A-A64B-C891DAB5F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4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5FF4-9C1B-F64C-8935-59EC43A08F66}" type="datetimeFigureOut">
              <a:rPr lang="en-US" smtClean="0"/>
              <a:t>01/09/14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C2278-162D-484A-A64B-C891DAB5F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7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tpc.co.in" TargetMode="External"/><Relationship Id="rId4" Type="http://schemas.openxmlformats.org/officeDocument/2006/relationships/hyperlink" Target="http://www.wikitude.com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google.co.i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50" y="381000"/>
            <a:ext cx="71437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Times New Roman"/>
                <a:cs typeface="Times New Roman"/>
              </a:rPr>
              <a:t>Personal Tour Guide with Augmented Reality</a:t>
            </a:r>
            <a:endParaRPr lang="en-US" sz="4800" b="1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78375" y="4762500"/>
            <a:ext cx="4191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ALEN THOMAS (5)</a:t>
            </a:r>
          </a:p>
          <a:p>
            <a:r>
              <a:rPr lang="en-US" sz="2400" dirty="0" smtClean="0"/>
              <a:t>ANANDHU P </a:t>
            </a:r>
            <a:r>
              <a:rPr lang="en-US" sz="2400" dirty="0"/>
              <a:t>P </a:t>
            </a:r>
            <a:r>
              <a:rPr lang="en-US" sz="2400" dirty="0" smtClean="0"/>
              <a:t>(6)</a:t>
            </a:r>
          </a:p>
          <a:p>
            <a:r>
              <a:rPr lang="en-US" sz="2400" dirty="0" smtClean="0"/>
              <a:t>LIGIN </a:t>
            </a:r>
            <a:r>
              <a:rPr lang="en-US" sz="2400" dirty="0"/>
              <a:t>VELLAKKAD </a:t>
            </a:r>
            <a:r>
              <a:rPr lang="en-US" sz="2400" dirty="0" smtClean="0"/>
              <a:t>(27)</a:t>
            </a:r>
          </a:p>
          <a:p>
            <a:r>
              <a:rPr lang="en-US" sz="2400" dirty="0" smtClean="0"/>
              <a:t>NIKHIL NARAYANA </a:t>
            </a:r>
            <a:r>
              <a:rPr lang="en-US" sz="2400" dirty="0"/>
              <a:t>KURUP </a:t>
            </a:r>
            <a:r>
              <a:rPr lang="en-US" sz="2400" dirty="0" smtClean="0"/>
              <a:t>(39)</a:t>
            </a:r>
          </a:p>
          <a:p>
            <a:r>
              <a:rPr lang="en-US" sz="2400" dirty="0" smtClean="0"/>
              <a:t>IBRAHIM KHALEEL </a:t>
            </a:r>
            <a:r>
              <a:rPr lang="en-US" sz="2400" dirty="0"/>
              <a:t>K (</a:t>
            </a:r>
            <a:r>
              <a:rPr lang="en-US" sz="2400" dirty="0" smtClean="0"/>
              <a:t>58)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095500" y="2047875"/>
            <a:ext cx="487362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GROUP NO: 04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08126" y="2914650"/>
            <a:ext cx="58356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PROJECT GUIDE: MS. GREESHMA K</a:t>
            </a:r>
          </a:p>
          <a:p>
            <a:pPr algn="ctr"/>
            <a:r>
              <a:rPr lang="en-US" sz="2800" b="1" dirty="0" smtClean="0"/>
              <a:t>(Asst. Professor CSE </a:t>
            </a:r>
            <a:r>
              <a:rPr lang="en-US" sz="2800" b="1" dirty="0" err="1" smtClean="0"/>
              <a:t>Dept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67694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FEASIBILITY STUDY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1417638"/>
            <a:ext cx="5275150" cy="6603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700" u="sng" dirty="0" smtClean="0"/>
              <a:t>Economical Feasibility</a:t>
            </a:r>
            <a:endParaRPr lang="en-US" sz="3700" u="sn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4681" y="2152651"/>
            <a:ext cx="8730569" cy="4419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mtClean="0">
                <a:latin typeface="Times New Roman" pitchFamily="18" charset="0"/>
                <a:cs typeface="Times New Roman" pitchFamily="18" charset="0"/>
              </a:rPr>
              <a:t>The development of this application is highly economically feasible since it uses the open source softwares for development. </a:t>
            </a:r>
          </a:p>
          <a:p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The deployment of the app is nearly zero cost since it is build up on the android platform. </a:t>
            </a:r>
          </a:p>
          <a:p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The cost for data transfer over the internet varies among the users according to their data plans.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337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FEASIBILITY STUDY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1417638"/>
            <a:ext cx="4054050" cy="660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u="sng" dirty="0" smtClean="0"/>
              <a:t>Technical Feasibility</a:t>
            </a:r>
            <a:endParaRPr lang="en-US" u="sn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7200" y="2241551"/>
            <a:ext cx="8229600" cy="43306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application works on any average mobile device which has GPS, camera and internet access.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application works with all versions of android and independent of device form factors.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Works well with even the newest member of the android OS and the earlier versions 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125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FEASIBILITY STUDY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1" y="1417638"/>
            <a:ext cx="5112337" cy="812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700" u="sng" dirty="0" smtClean="0"/>
              <a:t>Operational Feasibility</a:t>
            </a:r>
            <a:endParaRPr lang="en-US" sz="3700" u="sn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7163" y="2230376"/>
            <a:ext cx="8828087" cy="4183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user does not require sound knowledge on android to operate the application.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uses the device's GPS, camera and internet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ccess to accurately spot the locations without users effort and uses the augmented reality to guide.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installation of the application is easy and uses minimum resources of the device.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162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3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COST ESTIMATION</a:t>
            </a:r>
            <a:endParaRPr lang="en-US" dirty="0"/>
          </a:p>
        </p:txBody>
      </p:sp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8169390"/>
              </p:ext>
            </p:extLst>
          </p:nvPr>
        </p:nvGraphicFramePr>
        <p:xfrm>
          <a:off x="457200" y="1173436"/>
          <a:ext cx="8229600" cy="5543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781345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TASK</a:t>
                      </a:r>
                      <a:endParaRPr lang="en-IN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PERCENTAGE OF OVERALL REPORT</a:t>
                      </a:r>
                      <a:endParaRPr lang="en-IN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639494">
                <a:tc>
                  <a:txBody>
                    <a:bodyPr/>
                    <a:lstStyle/>
                    <a:p>
                      <a:r>
                        <a:rPr lang="en-IN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Software</a:t>
                      </a:r>
                      <a:r>
                        <a:rPr lang="en-IN" sz="3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planning</a:t>
                      </a:r>
                      <a:endParaRPr lang="en-IN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5%</a:t>
                      </a:r>
                      <a:endParaRPr lang="en-IN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39494">
                <a:tc>
                  <a:txBody>
                    <a:bodyPr/>
                    <a:lstStyle/>
                    <a:p>
                      <a:r>
                        <a:rPr lang="en-IN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Software  requirements</a:t>
                      </a:r>
                      <a:endParaRPr lang="en-IN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10%</a:t>
                      </a:r>
                      <a:endParaRPr lang="en-IN" sz="32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39494">
                <a:tc>
                  <a:txBody>
                    <a:bodyPr/>
                    <a:lstStyle/>
                    <a:p>
                      <a:r>
                        <a:rPr lang="en-IN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Software  design</a:t>
                      </a:r>
                      <a:endParaRPr lang="en-IN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25%</a:t>
                      </a:r>
                      <a:endParaRPr lang="en-IN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39494">
                <a:tc>
                  <a:txBody>
                    <a:bodyPr/>
                    <a:lstStyle/>
                    <a:p>
                      <a:r>
                        <a:rPr lang="en-IN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Coding  &amp;  unit  testing</a:t>
                      </a:r>
                      <a:endParaRPr lang="en-IN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25%</a:t>
                      </a:r>
                      <a:endParaRPr lang="en-IN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39494">
                <a:tc>
                  <a:txBody>
                    <a:bodyPr/>
                    <a:lstStyle/>
                    <a:p>
                      <a:r>
                        <a:rPr lang="en-IN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Integration  testing</a:t>
                      </a:r>
                      <a:endParaRPr lang="en-IN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20%</a:t>
                      </a:r>
                      <a:endParaRPr lang="en-IN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39494">
                <a:tc>
                  <a:txBody>
                    <a:bodyPr/>
                    <a:lstStyle/>
                    <a:p>
                      <a:r>
                        <a:rPr lang="en-IN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Validation  testing</a:t>
                      </a:r>
                      <a:endParaRPr lang="en-IN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15%</a:t>
                      </a:r>
                      <a:endParaRPr lang="en-IN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39494">
                <a:tc>
                  <a:txBody>
                    <a:bodyPr/>
                    <a:lstStyle/>
                    <a:p>
                      <a:r>
                        <a:rPr lang="en-IN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Total</a:t>
                      </a:r>
                      <a:endParaRPr lang="en-IN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100%</a:t>
                      </a:r>
                      <a:endParaRPr lang="en-IN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924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FUNTIONAL REQUIREMENTS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Functional requirements identifies the necessary tasks to be accomplished.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functional requirements of our project includes 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Users availability of time.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His/her starting and ending destination.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Users choice of places to visit.</a:t>
            </a:r>
          </a:p>
        </p:txBody>
      </p:sp>
    </p:spTree>
    <p:extLst>
      <p:ext uri="{BB962C8B-B14F-4D97-AF65-F5344CB8AC3E}">
        <p14:creationId xmlns:p14="http://schemas.microsoft.com/office/powerpoint/2010/main" val="1079774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 - FUNTIONAL REQUIREMENTS</a:t>
            </a:r>
            <a:endParaRPr lang="en-US" dirty="0"/>
          </a:p>
        </p:txBody>
      </p:sp>
      <p:sp>
        <p:nvSpPr>
          <p:cNvPr id="3" name="Text Placeholder 5"/>
          <p:cNvSpPr txBox="1">
            <a:spLocks/>
          </p:cNvSpPr>
          <p:nvPr/>
        </p:nvSpPr>
        <p:spPr>
          <a:xfrm>
            <a:off x="268288" y="1503363"/>
            <a:ext cx="8653462" cy="4973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752" lvl="1" indent="0">
              <a:buFont typeface="Arial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Usability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GUI (Graphical User Interface) helps the user go through the app with ease and with minimal taps.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Reliability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If the application is interrupted, the user will be able to restart it with displaying the last confirmed output of the user.  </a:t>
            </a:r>
          </a:p>
          <a:p>
            <a:pPr marL="301752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133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 - FUNTIONAL REQUIREMENTS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Continues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7200" y="1435101"/>
            <a:ext cx="8229600" cy="46608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Supportability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app will be compactable with any future changes in the remote server provided with the data format remains the same.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user should will be able to upgrade the maps on the phone without re-installing the app; this procedure will only require restarting the app.  </a:t>
            </a:r>
          </a:p>
          <a:p>
            <a:pPr marL="301752" lvl="1" indent="0">
              <a:buFont typeface="Arial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00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1197868" y="2110774"/>
            <a:ext cx="720000" cy="720000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557868" y="2830774"/>
            <a:ext cx="0" cy="1440000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8520000">
            <a:off x="1732036" y="2983301"/>
            <a:ext cx="0" cy="603684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8520000">
            <a:off x="1738276" y="4185447"/>
            <a:ext cx="0" cy="603684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2400000">
            <a:off x="1363848" y="2998376"/>
            <a:ext cx="0" cy="603684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2400000">
            <a:off x="1352184" y="4185446"/>
            <a:ext cx="0" cy="603684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>
            <a:spLocks noChangeAspect="1"/>
          </p:cNvSpPr>
          <p:nvPr/>
        </p:nvSpPr>
        <p:spPr>
          <a:xfrm>
            <a:off x="4650396" y="1494554"/>
            <a:ext cx="2658462" cy="7200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Tourist Places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Arrow Connector 19"/>
          <p:cNvCxnSpPr>
            <a:endCxn id="21" idx="2"/>
          </p:cNvCxnSpPr>
          <p:nvPr/>
        </p:nvCxnSpPr>
        <p:spPr>
          <a:xfrm flipV="1">
            <a:off x="2379636" y="2860306"/>
            <a:ext cx="2286016" cy="497256"/>
          </a:xfrm>
          <a:prstGeom prst="straightConnector1">
            <a:avLst/>
          </a:prstGeom>
          <a:ln w="444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>
            <a:off x="4665652" y="2500306"/>
            <a:ext cx="2658462" cy="7200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Site-seeing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4665652" y="3500438"/>
            <a:ext cx="2658462" cy="7200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Favorite Places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Arrow Connector 22"/>
          <p:cNvCxnSpPr>
            <a:endCxn id="22" idx="2"/>
          </p:cNvCxnSpPr>
          <p:nvPr/>
        </p:nvCxnSpPr>
        <p:spPr>
          <a:xfrm>
            <a:off x="2379636" y="3500438"/>
            <a:ext cx="2286016" cy="360000"/>
          </a:xfrm>
          <a:prstGeom prst="straightConnector1">
            <a:avLst/>
          </a:prstGeom>
          <a:ln w="444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5" idx="2"/>
          </p:cNvCxnSpPr>
          <p:nvPr/>
        </p:nvCxnSpPr>
        <p:spPr>
          <a:xfrm>
            <a:off x="2379636" y="3643314"/>
            <a:ext cx="2286016" cy="1288694"/>
          </a:xfrm>
          <a:prstGeom prst="straightConnector1">
            <a:avLst/>
          </a:prstGeom>
          <a:ln w="444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>
            <a:spLocks noChangeAspect="1"/>
          </p:cNvSpPr>
          <p:nvPr/>
        </p:nvSpPr>
        <p:spPr>
          <a:xfrm>
            <a:off x="4665652" y="4572008"/>
            <a:ext cx="2658462" cy="7200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Shopping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4665652" y="5572140"/>
            <a:ext cx="2658462" cy="7200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Food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2308198" y="1854554"/>
            <a:ext cx="2342198" cy="1360132"/>
          </a:xfrm>
          <a:prstGeom prst="straightConnector1">
            <a:avLst/>
          </a:prstGeom>
          <a:ln w="444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6" idx="2"/>
          </p:cNvCxnSpPr>
          <p:nvPr/>
        </p:nvCxnSpPr>
        <p:spPr>
          <a:xfrm>
            <a:off x="2308198" y="3786190"/>
            <a:ext cx="2357454" cy="2145950"/>
          </a:xfrm>
          <a:prstGeom prst="straightConnector1">
            <a:avLst/>
          </a:prstGeom>
          <a:ln w="444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827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5" name="Rounded Rectangle 4"/>
          <p:cNvSpPr>
            <a:spLocks noChangeAspect="1"/>
          </p:cNvSpPr>
          <p:nvPr/>
        </p:nvSpPr>
        <p:spPr>
          <a:xfrm>
            <a:off x="457200" y="1570962"/>
            <a:ext cx="1488165" cy="720080"/>
          </a:xfrm>
          <a:prstGeom prst="roundRect">
            <a:avLst/>
          </a:prstGeom>
          <a:noFill/>
          <a:ln w="571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TOURIST PLACES</a:t>
            </a:r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>
            <a:spLocks noChangeAspect="1"/>
          </p:cNvSpPr>
          <p:nvPr/>
        </p:nvSpPr>
        <p:spPr>
          <a:xfrm>
            <a:off x="457200" y="2528772"/>
            <a:ext cx="1488165" cy="720080"/>
          </a:xfrm>
          <a:prstGeom prst="roundRect">
            <a:avLst/>
          </a:prstGeom>
          <a:noFill/>
          <a:ln w="571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SITE -SEEING</a:t>
            </a:r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>
            <a:spLocks noChangeAspect="1"/>
          </p:cNvSpPr>
          <p:nvPr/>
        </p:nvSpPr>
        <p:spPr>
          <a:xfrm>
            <a:off x="457200" y="4610880"/>
            <a:ext cx="1488165" cy="720080"/>
          </a:xfrm>
          <a:prstGeom prst="roundRect">
            <a:avLst/>
          </a:prstGeom>
          <a:noFill/>
          <a:ln w="571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SHOPPING</a:t>
            </a:r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>
            <a:spLocks noChangeAspect="1"/>
          </p:cNvSpPr>
          <p:nvPr/>
        </p:nvSpPr>
        <p:spPr>
          <a:xfrm>
            <a:off x="3016251" y="3980965"/>
            <a:ext cx="1642878" cy="1436122"/>
          </a:xfrm>
          <a:prstGeom prst="roundRect">
            <a:avLst/>
          </a:prstGeom>
          <a:noFill/>
          <a:ln w="571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STARTING AND ENDING LOCATION</a:t>
            </a:r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>
            <a:spLocks noChangeAspect="1"/>
          </p:cNvSpPr>
          <p:nvPr/>
        </p:nvSpPr>
        <p:spPr>
          <a:xfrm>
            <a:off x="2762906" y="1570961"/>
            <a:ext cx="2110719" cy="4836081"/>
          </a:xfrm>
          <a:prstGeom prst="roundRect">
            <a:avLst/>
          </a:prstGeom>
          <a:noFill/>
          <a:ln w="571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>
            <a:spLocks noChangeAspect="1"/>
          </p:cNvSpPr>
          <p:nvPr/>
        </p:nvSpPr>
        <p:spPr>
          <a:xfrm>
            <a:off x="457200" y="3615510"/>
            <a:ext cx="1488165" cy="720080"/>
          </a:xfrm>
          <a:prstGeom prst="roundRect">
            <a:avLst/>
          </a:prstGeom>
          <a:noFill/>
          <a:ln w="571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FAVORITE PLACES</a:t>
            </a:r>
            <a:endParaRPr lang="en-IN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>
            <a:spLocks noChangeAspect="1"/>
          </p:cNvSpPr>
          <p:nvPr/>
        </p:nvSpPr>
        <p:spPr>
          <a:xfrm>
            <a:off x="468336" y="5686962"/>
            <a:ext cx="1488165" cy="720080"/>
          </a:xfrm>
          <a:prstGeom prst="roundRect">
            <a:avLst/>
          </a:prstGeom>
          <a:noFill/>
          <a:ln w="571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FOOD</a:t>
            </a:r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ight Arrow 12"/>
          <p:cNvSpPr>
            <a:spLocks noChangeAspect="1"/>
          </p:cNvSpPr>
          <p:nvPr/>
        </p:nvSpPr>
        <p:spPr>
          <a:xfrm>
            <a:off x="1945365" y="1823002"/>
            <a:ext cx="806405" cy="216000"/>
          </a:xfrm>
          <a:prstGeom prst="rightArrow">
            <a:avLst/>
          </a:prstGeom>
          <a:solidFill>
            <a:schemeClr val="tx1"/>
          </a:solidFill>
          <a:ln w="127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ight Arrow 13"/>
          <p:cNvSpPr>
            <a:spLocks noChangeAspect="1"/>
          </p:cNvSpPr>
          <p:nvPr/>
        </p:nvSpPr>
        <p:spPr>
          <a:xfrm>
            <a:off x="4919918" y="2088782"/>
            <a:ext cx="755109" cy="202260"/>
          </a:xfrm>
          <a:prstGeom prst="rightArrow">
            <a:avLst/>
          </a:prstGeom>
          <a:solidFill>
            <a:schemeClr val="tx1"/>
          </a:solidFill>
          <a:ln w="127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ight Arrow 16"/>
          <p:cNvSpPr>
            <a:spLocks noChangeAspect="1"/>
          </p:cNvSpPr>
          <p:nvPr/>
        </p:nvSpPr>
        <p:spPr>
          <a:xfrm rot="5400000">
            <a:off x="6379726" y="2982726"/>
            <a:ext cx="806405" cy="216000"/>
          </a:xfrm>
          <a:prstGeom prst="rightArrow">
            <a:avLst/>
          </a:prstGeom>
          <a:solidFill>
            <a:schemeClr val="tx1"/>
          </a:solidFill>
          <a:ln w="127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ounded Rectangle 22"/>
          <p:cNvSpPr>
            <a:spLocks noChangeAspect="1"/>
          </p:cNvSpPr>
          <p:nvPr/>
        </p:nvSpPr>
        <p:spPr>
          <a:xfrm>
            <a:off x="3016251" y="2781029"/>
            <a:ext cx="1642877" cy="720080"/>
          </a:xfrm>
          <a:prstGeom prst="roundRect">
            <a:avLst/>
          </a:prstGeom>
          <a:noFill/>
          <a:ln w="571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TIME</a:t>
            </a:r>
            <a:endParaRPr lang="en-IN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ight Arrow 25"/>
          <p:cNvSpPr>
            <a:spLocks noChangeAspect="1"/>
          </p:cNvSpPr>
          <p:nvPr/>
        </p:nvSpPr>
        <p:spPr>
          <a:xfrm>
            <a:off x="1945365" y="2781099"/>
            <a:ext cx="806405" cy="216000"/>
          </a:xfrm>
          <a:prstGeom prst="rightArrow">
            <a:avLst/>
          </a:prstGeom>
          <a:solidFill>
            <a:schemeClr val="tx1"/>
          </a:solidFill>
          <a:ln w="127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ight Arrow 26"/>
          <p:cNvSpPr>
            <a:spLocks noChangeAspect="1"/>
          </p:cNvSpPr>
          <p:nvPr/>
        </p:nvSpPr>
        <p:spPr>
          <a:xfrm>
            <a:off x="1956501" y="3831510"/>
            <a:ext cx="806405" cy="216000"/>
          </a:xfrm>
          <a:prstGeom prst="rightArrow">
            <a:avLst/>
          </a:prstGeom>
          <a:solidFill>
            <a:schemeClr val="tx1"/>
          </a:solidFill>
          <a:ln w="127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ight Arrow 27"/>
          <p:cNvSpPr>
            <a:spLocks noChangeAspect="1"/>
          </p:cNvSpPr>
          <p:nvPr/>
        </p:nvSpPr>
        <p:spPr>
          <a:xfrm>
            <a:off x="1945365" y="4907345"/>
            <a:ext cx="806405" cy="216000"/>
          </a:xfrm>
          <a:prstGeom prst="rightArrow">
            <a:avLst/>
          </a:prstGeom>
          <a:solidFill>
            <a:schemeClr val="tx1"/>
          </a:solidFill>
          <a:ln w="127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ight Arrow 28"/>
          <p:cNvSpPr>
            <a:spLocks noChangeAspect="1"/>
          </p:cNvSpPr>
          <p:nvPr/>
        </p:nvSpPr>
        <p:spPr>
          <a:xfrm>
            <a:off x="1956501" y="5915183"/>
            <a:ext cx="806405" cy="216000"/>
          </a:xfrm>
          <a:prstGeom prst="rightArrow">
            <a:avLst/>
          </a:prstGeom>
          <a:solidFill>
            <a:schemeClr val="tx1"/>
          </a:solidFill>
          <a:ln w="127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ounded Rectangle 29"/>
          <p:cNvSpPr>
            <a:spLocks noChangeAspect="1"/>
          </p:cNvSpPr>
          <p:nvPr/>
        </p:nvSpPr>
        <p:spPr>
          <a:xfrm>
            <a:off x="5724525" y="1729713"/>
            <a:ext cx="2110719" cy="919277"/>
          </a:xfrm>
          <a:prstGeom prst="roundRect">
            <a:avLst/>
          </a:prstGeom>
          <a:noFill/>
          <a:ln w="571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RECOMMENDATION  </a:t>
            </a:r>
            <a:endParaRPr lang="en-IN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ounded Rectangle 31"/>
          <p:cNvSpPr>
            <a:spLocks noChangeAspect="1"/>
          </p:cNvSpPr>
          <p:nvPr/>
        </p:nvSpPr>
        <p:spPr>
          <a:xfrm>
            <a:off x="5727569" y="3530621"/>
            <a:ext cx="2110719" cy="919277"/>
          </a:xfrm>
          <a:prstGeom prst="roundRect">
            <a:avLst/>
          </a:prstGeom>
          <a:noFill/>
          <a:ln w="571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MAP GUIDE</a:t>
            </a:r>
            <a:endParaRPr lang="en-IN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ounded Rectangle 32"/>
          <p:cNvSpPr>
            <a:spLocks noChangeAspect="1"/>
          </p:cNvSpPr>
          <p:nvPr/>
        </p:nvSpPr>
        <p:spPr>
          <a:xfrm>
            <a:off x="6763929" y="5284071"/>
            <a:ext cx="1379946" cy="919277"/>
          </a:xfrm>
          <a:prstGeom prst="roundRect">
            <a:avLst/>
          </a:prstGeom>
          <a:noFill/>
          <a:ln w="571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AUGMENTED REALITY</a:t>
            </a:r>
            <a:endParaRPr lang="en-IN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ight Arrow 33"/>
          <p:cNvSpPr>
            <a:spLocks noChangeAspect="1"/>
          </p:cNvSpPr>
          <p:nvPr/>
        </p:nvSpPr>
        <p:spPr>
          <a:xfrm rot="5400000">
            <a:off x="5760600" y="4760977"/>
            <a:ext cx="806405" cy="216000"/>
          </a:xfrm>
          <a:prstGeom prst="rightArrow">
            <a:avLst/>
          </a:prstGeom>
          <a:solidFill>
            <a:schemeClr val="tx1"/>
          </a:solidFill>
          <a:ln w="127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ounded Rectangle 34"/>
          <p:cNvSpPr>
            <a:spLocks noChangeAspect="1"/>
          </p:cNvSpPr>
          <p:nvPr/>
        </p:nvSpPr>
        <p:spPr>
          <a:xfrm>
            <a:off x="5600569" y="5284071"/>
            <a:ext cx="916447" cy="919277"/>
          </a:xfrm>
          <a:prstGeom prst="roundRect">
            <a:avLst/>
          </a:prstGeom>
          <a:noFill/>
          <a:ln w="571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OCR</a:t>
            </a:r>
            <a:endParaRPr lang="en-IN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ight Arrow 35"/>
          <p:cNvSpPr>
            <a:spLocks noChangeAspect="1"/>
          </p:cNvSpPr>
          <p:nvPr/>
        </p:nvSpPr>
        <p:spPr>
          <a:xfrm rot="5400000">
            <a:off x="7008375" y="4772869"/>
            <a:ext cx="806405" cy="216000"/>
          </a:xfrm>
          <a:prstGeom prst="rightArrow">
            <a:avLst/>
          </a:prstGeom>
          <a:solidFill>
            <a:schemeClr val="tx1"/>
          </a:solidFill>
          <a:ln w="127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361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STATUS OF THE PROJECT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2240280"/>
            <a:ext cx="8229600" cy="43891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Requirement analysis phase of the project is in progress.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3961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841500"/>
            <a:ext cx="8229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3200" dirty="0" smtClean="0"/>
              <a:t>Tourism is A major asset to any country’s economic wealth.</a:t>
            </a:r>
          </a:p>
          <a:p>
            <a:pPr marL="285750" indent="-285750">
              <a:buFontTx/>
              <a:buChar char="•"/>
            </a:pPr>
            <a:endParaRPr lang="en-US" sz="3200" dirty="0" smtClean="0"/>
          </a:p>
          <a:p>
            <a:pPr marL="285750" indent="-285750">
              <a:buFontTx/>
              <a:buChar char="•"/>
            </a:pPr>
            <a:r>
              <a:rPr lang="en-US" sz="3200" dirty="0" smtClean="0"/>
              <a:t>It helps share culture and tradition in a global scale.</a:t>
            </a:r>
          </a:p>
          <a:p>
            <a:pPr marL="285750" indent="-285750">
              <a:buFontTx/>
              <a:buChar char="•"/>
            </a:pPr>
            <a:endParaRPr lang="en-US" sz="3200" dirty="0" smtClean="0"/>
          </a:p>
          <a:p>
            <a:pPr marL="285750" indent="-285750">
              <a:buFontTx/>
              <a:buChar char="•"/>
            </a:pPr>
            <a:r>
              <a:rPr lang="en-US" sz="3200" dirty="0" smtClean="0"/>
              <a:t>It enhances the social being of the human race.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20313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841500"/>
            <a:ext cx="8229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3200" dirty="0" smtClean="0">
                <a:solidFill>
                  <a:srgbClr val="000000"/>
                </a:solidFill>
              </a:rPr>
              <a:t>[1] </a:t>
            </a:r>
            <a:r>
              <a:rPr lang="en-US" sz="3200" dirty="0">
                <a:hlinkClick r:id="rId2"/>
              </a:rPr>
              <a:t>http://www.pocketguideapp.com</a:t>
            </a:r>
            <a:endParaRPr lang="en-US" sz="3200" dirty="0"/>
          </a:p>
          <a:p>
            <a:pPr marL="285750" indent="-285750">
              <a:buFontTx/>
              <a:buChar char="•"/>
            </a:pPr>
            <a:endParaRPr lang="en-US" sz="3200" dirty="0"/>
          </a:p>
          <a:p>
            <a:pPr marL="285750" indent="-285750">
              <a:buFontTx/>
              <a:buChar char="•"/>
            </a:pPr>
            <a:r>
              <a:rPr lang="en-US" sz="3200" dirty="0" smtClean="0"/>
              <a:t>[2] </a:t>
            </a:r>
            <a:r>
              <a:rPr lang="en-US" sz="3200" dirty="0">
                <a:hlinkClick r:id="rId3"/>
              </a:rPr>
              <a:t>http://www.tripadvisor.com</a:t>
            </a:r>
            <a:endParaRPr lang="en-US" sz="3200" dirty="0"/>
          </a:p>
          <a:p>
            <a:pPr marL="285750" indent="-285750">
              <a:buFontTx/>
              <a:buChar char="•"/>
            </a:pPr>
            <a:endParaRPr lang="en-US" sz="3200" dirty="0" smtClean="0"/>
          </a:p>
          <a:p>
            <a:pPr marL="285750" indent="-285750">
              <a:buFontTx/>
              <a:buChar char="•"/>
            </a:pPr>
            <a:r>
              <a:rPr lang="en-US" sz="3200" dirty="0" smtClean="0"/>
              <a:t>[3] </a:t>
            </a:r>
            <a:r>
              <a:rPr lang="en-US" sz="3200" dirty="0">
                <a:hlinkClick r:id="rId4"/>
              </a:rPr>
              <a:t>http://www.guidepal.com</a:t>
            </a:r>
            <a:endParaRPr lang="en-US" sz="3200" dirty="0"/>
          </a:p>
          <a:p>
            <a:pPr marL="285750" indent="-285750">
              <a:buFontTx/>
              <a:buChar char="•"/>
            </a:pPr>
            <a:endParaRPr lang="en-US" sz="3200" dirty="0"/>
          </a:p>
          <a:p>
            <a:pPr marL="285750" indent="-285750">
              <a:buFontTx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3310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41500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3200" dirty="0" smtClean="0"/>
              <a:t>There is no single application on mobile devices which can provide all the details and helpful features.</a:t>
            </a:r>
          </a:p>
          <a:p>
            <a:pPr marL="285750" indent="-285750">
              <a:buFontTx/>
              <a:buChar char="•"/>
            </a:pPr>
            <a:endParaRPr lang="en-US" sz="3200" dirty="0" smtClean="0"/>
          </a:p>
          <a:p>
            <a:pPr marL="285750" indent="-285750">
              <a:buFontTx/>
              <a:buChar char="•"/>
            </a:pPr>
            <a:r>
              <a:rPr lang="en-US" sz="3200" dirty="0" smtClean="0"/>
              <a:t>The details for the near-by emergency centers are hard to find.</a:t>
            </a:r>
          </a:p>
          <a:p>
            <a:pPr marL="285750" indent="-285750">
              <a:buFontTx/>
              <a:buChar char="•"/>
            </a:pPr>
            <a:endParaRPr lang="en-US" sz="3200" dirty="0" smtClean="0"/>
          </a:p>
          <a:p>
            <a:pPr marL="285750" indent="-285750">
              <a:buFontTx/>
              <a:buChar char="•"/>
            </a:pPr>
            <a:r>
              <a:rPr lang="en-US" sz="3200" dirty="0" smtClean="0"/>
              <a:t>Language barrier hasn’t been taken into account.  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0247" y="782718"/>
            <a:ext cx="6237513" cy="6603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100" dirty="0" smtClean="0"/>
              <a:t>a). </a:t>
            </a:r>
            <a:r>
              <a:rPr lang="en-US" sz="4100" u="sng" dirty="0" smtClean="0"/>
              <a:t>Identification of Need</a:t>
            </a:r>
            <a:endParaRPr lang="en-US" sz="4100" u="sng" dirty="0"/>
          </a:p>
        </p:txBody>
      </p:sp>
    </p:spTree>
    <p:extLst>
      <p:ext uri="{BB962C8B-B14F-4D97-AF65-F5344CB8AC3E}">
        <p14:creationId xmlns:p14="http://schemas.microsoft.com/office/powerpoint/2010/main" val="1643782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7198"/>
            <a:ext cx="8229600" cy="1143000"/>
          </a:xfrm>
        </p:spPr>
        <p:txBody>
          <a:bodyPr/>
          <a:lstStyle/>
          <a:p>
            <a:r>
              <a:rPr lang="en-US" dirty="0" smtClean="0"/>
              <a:t>OBJECTIVE OF THE PROJECT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874060"/>
            <a:ext cx="8229600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3200" dirty="0" smtClean="0"/>
              <a:t>To bridge the gap between tourist and tourism places.</a:t>
            </a:r>
          </a:p>
          <a:p>
            <a:pPr marL="285750" indent="-285750">
              <a:buFontTx/>
              <a:buChar char="•"/>
            </a:pPr>
            <a:endParaRPr lang="en-US" sz="3200" dirty="0" smtClean="0"/>
          </a:p>
          <a:p>
            <a:pPr marL="285750" indent="-285750">
              <a:buFontTx/>
              <a:buChar char="•"/>
            </a:pPr>
            <a:r>
              <a:rPr lang="en-US" sz="3200" dirty="0" smtClean="0"/>
              <a:t>To over come the language barrier which is been a great issue for travellers.</a:t>
            </a:r>
          </a:p>
          <a:p>
            <a:pPr marL="285750" indent="-285750">
              <a:buFontTx/>
              <a:buChar char="•"/>
            </a:pPr>
            <a:endParaRPr lang="en-US" sz="3200" dirty="0"/>
          </a:p>
          <a:p>
            <a:pPr marL="285750" indent="-285750">
              <a:buFontTx/>
              <a:buChar char="•"/>
            </a:pPr>
            <a:r>
              <a:rPr lang="en-US" sz="3200" dirty="0" smtClean="0"/>
              <a:t>It provides the history to give the full insight of the place.</a:t>
            </a:r>
          </a:p>
          <a:p>
            <a:pPr marL="285750" indent="-285750">
              <a:buFontTx/>
              <a:buChar char="•"/>
            </a:pPr>
            <a:endParaRPr lang="en-US" sz="3200" dirty="0" smtClean="0"/>
          </a:p>
          <a:p>
            <a:pPr marL="285750" indent="-285750">
              <a:buFontTx/>
              <a:buChar char="•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234136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1417638"/>
            <a:ext cx="4054050" cy="660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a) </a:t>
            </a:r>
            <a:r>
              <a:rPr lang="en-US" u="sng" dirty="0" smtClean="0"/>
              <a:t>Previous Works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148636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3200" dirty="0" smtClean="0"/>
              <a:t>Pocket Guide[1]:</a:t>
            </a:r>
          </a:p>
          <a:p>
            <a:pPr marL="742950" lvl="1" indent="-285750">
              <a:buFontTx/>
              <a:buChar char="•"/>
            </a:pPr>
            <a:r>
              <a:rPr lang="en-US" sz="3200" dirty="0" smtClean="0"/>
              <a:t>It is a audio travelling guide created by </a:t>
            </a:r>
            <a:r>
              <a:rPr lang="en-US" sz="3200" dirty="0" err="1"/>
              <a:t>PocketGuide</a:t>
            </a:r>
            <a:r>
              <a:rPr lang="en-US" sz="3200" dirty="0"/>
              <a:t> </a:t>
            </a:r>
            <a:r>
              <a:rPr lang="en-US" sz="3200" dirty="0" smtClean="0"/>
              <a:t>Inc.</a:t>
            </a:r>
          </a:p>
          <a:p>
            <a:pPr marL="285750" indent="-285750">
              <a:buFontTx/>
              <a:buChar char="•"/>
            </a:pPr>
            <a:endParaRPr lang="en-US" sz="3200" dirty="0" smtClean="0"/>
          </a:p>
          <a:p>
            <a:pPr marL="285750" indent="-285750">
              <a:buFontTx/>
              <a:buChar char="•"/>
            </a:pPr>
            <a:r>
              <a:rPr lang="en-US" sz="3200" dirty="0" smtClean="0"/>
              <a:t>Trip Advisor City Guide [2]:</a:t>
            </a:r>
          </a:p>
          <a:p>
            <a:pPr marL="742950" lvl="1" indent="-285750">
              <a:buFontTx/>
              <a:buChar char="•"/>
            </a:pPr>
            <a:r>
              <a:rPr lang="en-US" sz="3200" dirty="0" smtClean="0"/>
              <a:t>Mainly focused on hotels and restaurants rather than the places. </a:t>
            </a:r>
          </a:p>
          <a:p>
            <a:endParaRPr lang="en-US" sz="3200" dirty="0" smtClean="0"/>
          </a:p>
          <a:p>
            <a:pPr marL="285750" indent="-285750">
              <a:buFontTx/>
              <a:buChar char="•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532559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1417637"/>
            <a:ext cx="5258868" cy="861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b)  </a:t>
            </a:r>
            <a:r>
              <a:rPr lang="en-US" sz="4000" u="sng" dirty="0" smtClean="0"/>
              <a:t>Other Related Works</a:t>
            </a:r>
            <a:endParaRPr lang="en-US" sz="4000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406051"/>
            <a:ext cx="8229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3200" dirty="0" smtClean="0"/>
              <a:t>Guide Pal [3]:</a:t>
            </a:r>
          </a:p>
          <a:p>
            <a:pPr marL="742950" lvl="1" indent="-285750">
              <a:buFontTx/>
              <a:buChar char="•"/>
            </a:pPr>
            <a:r>
              <a:rPr lang="en-US" sz="3200" dirty="0" smtClean="0"/>
              <a:t>Similar to foursquare where the details of the places are added by the users itself.</a:t>
            </a:r>
          </a:p>
          <a:p>
            <a:pPr lvl="1"/>
            <a:endParaRPr lang="en-US" sz="3200" dirty="0" smtClean="0"/>
          </a:p>
          <a:p>
            <a:pPr marL="285750" indent="-285750">
              <a:buFontTx/>
              <a:buChar char="•"/>
            </a:pPr>
            <a:endParaRPr lang="en-US" sz="3200" dirty="0" smtClean="0"/>
          </a:p>
          <a:p>
            <a:endParaRPr lang="en-US" sz="3200" dirty="0" smtClean="0"/>
          </a:p>
          <a:p>
            <a:pPr marL="285750" indent="-285750">
              <a:buFontTx/>
              <a:buChar char="•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804885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EXISITING SYSTEM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841500"/>
            <a:ext cx="8229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3200" dirty="0" smtClean="0"/>
              <a:t>Current system offers only the hotel and travel references.</a:t>
            </a:r>
          </a:p>
          <a:p>
            <a:pPr marL="285750" indent="-285750">
              <a:buFontTx/>
              <a:buChar char="•"/>
            </a:pPr>
            <a:endParaRPr lang="en-US" sz="3200" dirty="0" smtClean="0"/>
          </a:p>
          <a:p>
            <a:pPr marL="285750" indent="-285750">
              <a:buFontTx/>
              <a:buChar char="•"/>
            </a:pPr>
            <a:r>
              <a:rPr lang="en-US" sz="3200" dirty="0" smtClean="0"/>
              <a:t>Some provide travellers personal reviews which are subject to his/her personal interest.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45834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70774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All of this existing app have the following problems:</a:t>
            </a:r>
          </a:p>
          <a:p>
            <a:endParaRPr lang="en-US" sz="3200" dirty="0"/>
          </a:p>
          <a:p>
            <a:pPr marL="285750" indent="-285750">
              <a:buFontTx/>
              <a:buChar char="•"/>
            </a:pPr>
            <a:r>
              <a:rPr lang="en-US" sz="3200" dirty="0"/>
              <a:t>NOT </a:t>
            </a:r>
            <a:r>
              <a:rPr lang="en-US" sz="3200" dirty="0" smtClean="0"/>
              <a:t>RELIABLE/EFFICIENT. </a:t>
            </a:r>
            <a:endParaRPr lang="en-US" sz="3200" dirty="0"/>
          </a:p>
          <a:p>
            <a:pPr marL="285750" indent="-285750">
              <a:buFontTx/>
              <a:buChar char="•"/>
            </a:pPr>
            <a:endParaRPr lang="en-US" sz="3200" dirty="0"/>
          </a:p>
          <a:p>
            <a:pPr marL="285750" indent="-285750">
              <a:buFontTx/>
              <a:buChar char="•"/>
            </a:pPr>
            <a:r>
              <a:rPr lang="en-US" sz="3200" dirty="0" smtClean="0"/>
              <a:t>LANGUAGE BARRIER. </a:t>
            </a:r>
            <a:endParaRPr lang="en-US" sz="3200" dirty="0"/>
          </a:p>
          <a:p>
            <a:pPr marL="285750" indent="-285750">
              <a:buFontTx/>
              <a:buChar char="•"/>
            </a:pPr>
            <a:endParaRPr lang="en-US" sz="3200" dirty="0"/>
          </a:p>
          <a:p>
            <a:pPr marL="285750" indent="-285750">
              <a:buFontTx/>
              <a:buChar char="•"/>
            </a:pPr>
            <a:r>
              <a:rPr lang="en-US" sz="3200" dirty="0"/>
              <a:t>LACK OF INFROMATION.  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144523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841500"/>
            <a:ext cx="8229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3200" dirty="0" smtClean="0"/>
              <a:t>Start to end step-by-step guide.</a:t>
            </a:r>
          </a:p>
          <a:p>
            <a:pPr marL="285750" indent="-285750">
              <a:buFontTx/>
              <a:buChar char="•"/>
            </a:pPr>
            <a:endParaRPr lang="en-US" sz="3200" dirty="0" smtClean="0"/>
          </a:p>
          <a:p>
            <a:pPr marL="285750" indent="-285750">
              <a:buFontTx/>
              <a:buChar char="•"/>
            </a:pPr>
            <a:r>
              <a:rPr lang="en-US" sz="3200" dirty="0" smtClean="0"/>
              <a:t>Guide places through augmented reality and map navigation.</a:t>
            </a:r>
          </a:p>
          <a:p>
            <a:pPr marL="285750" indent="-285750">
              <a:buFontTx/>
              <a:buChar char="•"/>
            </a:pPr>
            <a:endParaRPr lang="en-US" sz="3200" dirty="0" smtClean="0"/>
          </a:p>
          <a:p>
            <a:pPr marL="285750" indent="-285750">
              <a:buFontTx/>
              <a:buChar char="•"/>
            </a:pPr>
            <a:r>
              <a:rPr lang="en-US" sz="3200" dirty="0" smtClean="0"/>
              <a:t>Suggestions recommended based on user interest.</a:t>
            </a:r>
          </a:p>
          <a:p>
            <a:pPr marL="285750" indent="-285750">
              <a:buFontTx/>
              <a:buChar char="•"/>
            </a:pPr>
            <a:endParaRPr lang="en-US" sz="3200" dirty="0" smtClean="0"/>
          </a:p>
          <a:p>
            <a:pPr marL="285750" indent="-285750">
              <a:buFontTx/>
              <a:buChar char="•"/>
            </a:pPr>
            <a:r>
              <a:rPr lang="en-US" sz="3200" dirty="0" smtClean="0"/>
              <a:t>OCR help to break the language barrier.</a:t>
            </a:r>
          </a:p>
          <a:p>
            <a:pPr marL="285750" indent="-285750">
              <a:buFontTx/>
              <a:buChar char="•"/>
            </a:pPr>
            <a:endParaRPr lang="en-US" sz="3200" dirty="0" smtClean="0"/>
          </a:p>
          <a:p>
            <a:pPr marL="285750" indent="-285750">
              <a:buFontTx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87159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760</Words>
  <Application>Microsoft Macintosh PowerPoint</Application>
  <PresentationFormat>On-screen Show (4:3)</PresentationFormat>
  <Paragraphs>148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INTRODUCTION</vt:lpstr>
      <vt:lpstr>PowerPoint Presentation</vt:lpstr>
      <vt:lpstr>OBJECTIVE OF THE PROJECT</vt:lpstr>
      <vt:lpstr>LITERATURE SURVEY</vt:lpstr>
      <vt:lpstr>LITERATURE SURVEY</vt:lpstr>
      <vt:lpstr>EXISITING SYSTEM</vt:lpstr>
      <vt:lpstr>PROBLEM STATEMENT</vt:lpstr>
      <vt:lpstr>PROPOSED SYSTEM</vt:lpstr>
      <vt:lpstr>FEASIBILITY STUDY</vt:lpstr>
      <vt:lpstr>FEASIBILITY STUDY</vt:lpstr>
      <vt:lpstr>FEASIBILITY STUDY</vt:lpstr>
      <vt:lpstr>COST ESTIMATION</vt:lpstr>
      <vt:lpstr>FUNTIONAL REQUIREMENTS</vt:lpstr>
      <vt:lpstr>NON - FUNTIONAL REQUIREMENTS</vt:lpstr>
      <vt:lpstr>NON - FUNTIONAL REQUIREMENTS (Continues)</vt:lpstr>
      <vt:lpstr>USE CASE DIAGRAM</vt:lpstr>
      <vt:lpstr>SYSTEM ARCHITECTURE</vt:lpstr>
      <vt:lpstr>STATUS OF THE PROJECT</vt:lpstr>
      <vt:lpstr>REFERENCES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Ligin</dc:creator>
  <cp:lastModifiedBy>Ligin</cp:lastModifiedBy>
  <cp:revision>26</cp:revision>
  <dcterms:created xsi:type="dcterms:W3CDTF">2014-07-23T06:58:47Z</dcterms:created>
  <dcterms:modified xsi:type="dcterms:W3CDTF">2014-09-01T08:18:59Z</dcterms:modified>
</cp:coreProperties>
</file>