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63" r:id="rId3"/>
    <p:sldId id="264" r:id="rId4"/>
    <p:sldId id="259" r:id="rId5"/>
    <p:sldId id="260" r:id="rId6"/>
    <p:sldId id="262" r:id="rId7"/>
    <p:sldId id="265" r:id="rId8"/>
    <p:sldId id="268" r:id="rId9"/>
    <p:sldId id="269" r:id="rId10"/>
    <p:sldId id="270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1B85-3F01-7D47-B3F2-A67046BD1F6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F6F9E-104F-8D44-916B-29365550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65A49-EB5E-4903-ACE8-213423977F7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65A49-EB5E-4903-ACE8-213423977F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65A49-EB5E-4903-ACE8-213423977F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F6F9E-104F-8D44-916B-2936555084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/commons/thumb/7/7e/</a:t>
            </a:r>
            <a:r>
              <a:rPr lang="en-US" dirty="0" err="1" smtClean="0"/>
              <a:t>Funnel_Mech.svg</a:t>
            </a:r>
            <a:r>
              <a:rPr lang="en-US" dirty="0" smtClean="0"/>
              <a:t>/667px-Funnel_Mech.svg.png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pixabay.com</a:t>
            </a:r>
            <a:r>
              <a:rPr lang="en-US" smtClean="0"/>
              <a:t>/en/cheering-happy-jumping-people-297419/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F6F9E-104F-8D44-916B-2936555084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50274" y="686426"/>
            <a:ext cx="4557453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19" tIns="91419" rIns="91419" bIns="91419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 Jin </a:t>
            </a:r>
            <a:r>
              <a:rPr lang="en-US" dirty="0" err="1" smtClean="0"/>
              <a:t>Xu</a:t>
            </a:r>
            <a:r>
              <a:rPr lang="en-US" baseline="0" dirty="0" smtClean="0"/>
              <a:t> from East China Normal University, Shanghai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65A49-EB5E-4903-ACE8-213423977F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of 13 datasets with 2,875 samples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16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E228-98EC-9F43-A35F-09A2424EC3C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14C6-C6E7-9F41-BE3F-C5DEE757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oconductor.org/packages/MultiAssayExperiment" TargetMode="External"/><Relationship Id="rId3" Type="http://schemas.openxmlformats.org/officeDocument/2006/relationships/hyperlink" Target="http://tinyurl.com/MAEOur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ldronlab.org" TargetMode="External"/><Relationship Id="rId4" Type="http://schemas.openxmlformats.org/officeDocument/2006/relationships/hyperlink" Target="http://www.waldronlab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prot.org/help/uniref" TargetMode="External"/><Relationship Id="rId4" Type="http://schemas.openxmlformats.org/officeDocument/2006/relationships/hyperlink" Target="http://metacyc.org/" TargetMode="External"/><Relationship Id="rId5" Type="http://schemas.openxmlformats.org/officeDocument/2006/relationships/hyperlink" Target="http://omics.informatics.indiana.edu/MinPath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obencha/curatedMetagenomicData/files/624892/curatedMetagenomicData-397fe7b75397d2170b2759f4b1509e9be3bac59a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2999"/>
            <a:ext cx="7772400" cy="245310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curatedMetagenomicData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curated </a:t>
            </a:r>
            <a:r>
              <a:rPr lang="en-US" sz="3200" dirty="0"/>
              <a:t>taxonomic and functional profiles for thousands of human-associated </a:t>
            </a:r>
            <a:r>
              <a:rPr lang="en-US" sz="3200" dirty="0" err="1" smtClean="0"/>
              <a:t>microbiomes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200" dirty="0" smtClean="0"/>
              <a:t>Microbiome working group seminar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Dec 1, </a:t>
            </a:r>
            <a:r>
              <a:rPr lang="en-US" sz="2200" dirty="0" smtClean="0"/>
              <a:t>2016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965074"/>
            <a:ext cx="7086600" cy="66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Levi Waldron</a:t>
            </a:r>
          </a:p>
        </p:txBody>
      </p:sp>
      <p:pic>
        <p:nvPicPr>
          <p:cNvPr id="6" name="Picture 5" descr="cuny_logotype_blu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6397"/>
            <a:ext cx="566925" cy="274170"/>
          </a:xfrm>
          <a:prstGeom prst="rect">
            <a:avLst/>
          </a:prstGeom>
        </p:spPr>
      </p:pic>
      <p:pic>
        <p:nvPicPr>
          <p:cNvPr id="7" name="Picture 6" descr="CUNY SPH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85" y="6295827"/>
            <a:ext cx="4587875" cy="3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MultiAssayExperiment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Integrative multi-</a:t>
            </a:r>
            <a:r>
              <a:rPr lang="en-US" dirty="0" err="1" smtClean="0"/>
              <a:t>omics</a:t>
            </a:r>
            <a:r>
              <a:rPr lang="en-US" dirty="0" smtClean="0"/>
              <a:t> data representation and management for Bioconductor</a:t>
            </a:r>
          </a:p>
          <a:p>
            <a:pPr lvl="1"/>
            <a:r>
              <a:rPr lang="en-US" sz="1800" dirty="0">
                <a:hlinkClick r:id="rId2"/>
              </a:rPr>
              <a:t>https://bioconductor.org/packages/</a:t>
            </a:r>
            <a:r>
              <a:rPr lang="en-US" sz="1800" dirty="0" smtClean="0">
                <a:hlinkClick r:id="rId2"/>
              </a:rPr>
              <a:t>MultiAssayExperiment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pre-packaged objects for all of TCGA</a:t>
            </a:r>
          </a:p>
          <a:p>
            <a:pPr lvl="1"/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://tinyurl.com/</a:t>
            </a:r>
            <a:r>
              <a:rPr lang="en-US" sz="1800" dirty="0" smtClean="0">
                <a:hlinkClick r:id="rId3"/>
              </a:rPr>
              <a:t>MAEOurls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5054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www.waldronlab.org</a:t>
            </a:r>
            <a:r>
              <a:rPr lang="en-US" dirty="0" smtClean="0"/>
              <a:t>   / </a:t>
            </a:r>
            <a:r>
              <a:rPr lang="en-US" dirty="0" smtClean="0">
                <a:hlinkClick r:id="rId4"/>
              </a:rPr>
              <a:t>www.waldronlab.github.io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Lucas </a:t>
            </a:r>
            <a:r>
              <a:rPr lang="en-US" dirty="0" err="1" smtClean="0"/>
              <a:t>Schiffer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Marcel Ramos, </a:t>
            </a:r>
            <a:r>
              <a:rPr lang="en-US" dirty="0" err="1" smtClean="0"/>
              <a:t>Lavanya</a:t>
            </a:r>
            <a:r>
              <a:rPr lang="en-US" dirty="0" smtClean="0"/>
              <a:t> </a:t>
            </a:r>
            <a:r>
              <a:rPr lang="en-US" dirty="0" err="1" smtClean="0"/>
              <a:t>Kannan</a:t>
            </a:r>
            <a:r>
              <a:rPr lang="en-US" dirty="0" smtClean="0"/>
              <a:t>, </a:t>
            </a:r>
            <a:r>
              <a:rPr lang="en-US" dirty="0" err="1" smtClean="0"/>
              <a:t>Hanish</a:t>
            </a:r>
            <a:r>
              <a:rPr lang="en-US" dirty="0" smtClean="0"/>
              <a:t> </a:t>
            </a:r>
            <a:r>
              <a:rPr lang="en-US" dirty="0" err="1"/>
              <a:t>Kodali</a:t>
            </a:r>
            <a:r>
              <a:rPr lang="en-US" dirty="0"/>
              <a:t>, </a:t>
            </a:r>
            <a:r>
              <a:rPr lang="en-US" dirty="0" err="1"/>
              <a:t>Rimsha</a:t>
            </a:r>
            <a:r>
              <a:rPr lang="en-US" dirty="0"/>
              <a:t> </a:t>
            </a:r>
            <a:r>
              <a:rPr lang="en-US" dirty="0" err="1" smtClean="0"/>
              <a:t>Azar</a:t>
            </a:r>
            <a:r>
              <a:rPr lang="en-US" dirty="0" smtClean="0"/>
              <a:t>, </a:t>
            </a:r>
            <a:r>
              <a:rPr lang="en-US" dirty="0" smtClean="0"/>
              <a:t>Carmen Rodriguez, Audrey </a:t>
            </a:r>
            <a:r>
              <a:rPr lang="en-US" dirty="0" err="1" smtClean="0"/>
              <a:t>Renson</a:t>
            </a:r>
            <a:endParaRPr lang="en-US" b="1" dirty="0" smtClean="0"/>
          </a:p>
          <a:p>
            <a:r>
              <a:rPr lang="en-US" b="1" dirty="0" smtClean="0"/>
              <a:t>Collaborators</a:t>
            </a:r>
          </a:p>
          <a:p>
            <a:pPr lvl="1"/>
            <a:r>
              <a:rPr lang="en-US" dirty="0" smtClean="0"/>
              <a:t>Nicola </a:t>
            </a:r>
            <a:r>
              <a:rPr lang="en-US" dirty="0" err="1" smtClean="0"/>
              <a:t>Segata</a:t>
            </a:r>
            <a:r>
              <a:rPr lang="en-US" dirty="0" smtClean="0"/>
              <a:t>, </a:t>
            </a:r>
            <a:r>
              <a:rPr lang="en-US" dirty="0" err="1" smtClean="0"/>
              <a:t>Edoardo</a:t>
            </a:r>
            <a:r>
              <a:rPr lang="en-US" dirty="0" smtClean="0"/>
              <a:t> </a:t>
            </a:r>
            <a:r>
              <a:rPr lang="en-US" dirty="0" err="1" smtClean="0"/>
              <a:t>Pasolli</a:t>
            </a:r>
            <a:r>
              <a:rPr lang="en-US" dirty="0" smtClean="0"/>
              <a:t> (University of Trento, Italy)</a:t>
            </a:r>
            <a:endParaRPr lang="en-US" dirty="0" smtClean="0"/>
          </a:p>
          <a:p>
            <a:pPr lvl="1"/>
            <a:r>
              <a:rPr lang="en-US" dirty="0" smtClean="0"/>
              <a:t>Valerie </a:t>
            </a:r>
            <a:r>
              <a:rPr lang="en-US" dirty="0" err="1" smtClean="0"/>
              <a:t>Obenchain</a:t>
            </a:r>
            <a:r>
              <a:rPr lang="en-US" dirty="0" smtClean="0"/>
              <a:t>, Martin Morgan (Bioconductor core team)</a:t>
            </a:r>
            <a:endParaRPr lang="en-US" dirty="0" smtClean="0"/>
          </a:p>
          <a:p>
            <a:r>
              <a:rPr lang="en-US" b="1" dirty="0" smtClean="0"/>
              <a:t>CUNY High-performance Computing Center</a:t>
            </a:r>
          </a:p>
          <a:p>
            <a:r>
              <a:rPr lang="en-US" b="1" dirty="0" smtClean="0"/>
              <a:t>Statistical </a:t>
            </a:r>
            <a:r>
              <a:rPr lang="en-US" b="1" dirty="0" smtClean="0"/>
              <a:t>Learning Book Club:</a:t>
            </a:r>
          </a:p>
          <a:p>
            <a:pPr lvl="1"/>
            <a:r>
              <a:rPr lang="en-US" dirty="0" smtClean="0"/>
              <a:t>Join us remotely</a:t>
            </a:r>
            <a:r>
              <a:rPr lang="en-US" dirty="0"/>
              <a:t>,</a:t>
            </a:r>
            <a:r>
              <a:rPr lang="en-US" dirty="0" smtClean="0"/>
              <a:t> Fridays at 10am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/>
              <a:t>reading “Data Analysis for the Life Sciences” by Irizarry and </a:t>
            </a:r>
            <a:r>
              <a:rPr lang="en-US" dirty="0" smtClean="0"/>
              <a:t>Love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/huw8cb5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78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Shape 59"/>
          <p:cNvGraphicFramePr/>
          <p:nvPr>
            <p:extLst>
              <p:ext uri="{D42A27DB-BD31-4B8C-83A1-F6EECF244321}">
                <p14:modId xmlns:p14="http://schemas.microsoft.com/office/powerpoint/2010/main" val="2559536252"/>
              </p:ext>
            </p:extLst>
          </p:nvPr>
        </p:nvGraphicFramePr>
        <p:xfrm>
          <a:off x="327176" y="1091249"/>
          <a:ext cx="8489625" cy="5668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286"/>
                <a:gridCol w="651282"/>
                <a:gridCol w="6661057"/>
              </a:tblGrid>
              <a:tr h="36572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 dirty="0"/>
                        <a:t>Dataset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 dirty="0"/>
                        <a:t>Samples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Citation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6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/>
                        <a:t>HMP_2012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749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Human Microbiome Project Consortium. Structure, function and diversity of the healthy human microbiome. Nature 486, 207–214 (2012).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KarlssonFH_2013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145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Karlsson, F. H. et al. Gut metagenome in European women with normal, impaired and diabetic glucose control. Nature 498, 99–103 (2013).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LeChatelierE_2013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292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 Chatelier, E. et al. Richness of human gut microbiome correlates with metabolic markers. Nature 500, 541–546 (2013).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LomanNJ_2013_Hi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44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Loman, N. J. et al. A culture-independent sequence-based metagenomics approach to the investigation of an outbreak of Shiga-toxigenic Escherichia coli O104:H4. JAMA 309, 1502–1510 (2013).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LomanNJ_2013_Mi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Loman, N. J. et al. A culture-independent sequence-based metagenomics approach to the investigation of an outbreak of Shiga-toxigenic Escherichia coli O104:H4. JAMA 309, 1502–1510 (2013).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NielsenHB_2014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396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Nielsen, H. B. et al. Identification and assembly of genomes and genetic elements in complex metagenomic samples without using reference genomes. Nat. Biotechnol. 32, 822–828 (2014).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Obregon_TitoAJ_2015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58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Obregon-Tito, A. J. et al. Subsistence strategies in traditional societies distinguish gut microbiomes. Nat Commun 6, 6505 (2015).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OhJ_2014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291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Oh, J. et al. Biogeography and individuality shape function in the human skin metagenome. Nature 514, 59–64 (2014).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QinJ_2012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363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Qin, J. et al. A metagenome-wide association study of gut microbiota in type 2 diabetes. Nature 490, 55–60 (2012).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QinN_2014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237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Qin, N. et al. Alterations of the human gut microbiome in liver cirrhosis. Nature 513, 59–64 (2014).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RampelliS_2015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38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Rampelli, S. et al. Metagenome Sequencing of the Hadza Hunter-Gatherer Gut Microbiota. Curr. Biol. 25, 1682–1693 (2015).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TettAJ_2016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97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Ferretti, P. et al. Experimental metagenomics and ribosomal profiling of the human skin microbiome. Exp. Dermatol. (2016). doi:10.1111/exd.13210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ZellerG_2014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156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/>
                        <a:t>Zeller, G. et al. Potential of fecal microbiota for early-stage detection of colorectal cancer. Mol. Syst. Biol. 10, 766 (2014).</a:t>
                      </a: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27667"/>
            <a:ext cx="8505000" cy="763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3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Metagenomic</a:t>
            </a:r>
            <a:r>
              <a:rPr lang="en-US" dirty="0" smtClean="0"/>
              <a:t> sequencing data publicly available but hard to use</a:t>
            </a:r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files from NCBI, EBI, ...</a:t>
            </a:r>
          </a:p>
          <a:p>
            <a:pPr lvl="1"/>
            <a:r>
              <a:rPr lang="en-US" dirty="0" smtClean="0"/>
              <a:t>bioinformatic expertise</a:t>
            </a:r>
          </a:p>
          <a:p>
            <a:pPr lvl="1"/>
            <a:r>
              <a:rPr lang="en-US" dirty="0" smtClean="0"/>
              <a:t>computational resources</a:t>
            </a:r>
          </a:p>
          <a:p>
            <a:pPr lvl="1"/>
            <a:r>
              <a:rPr lang="en-US" dirty="0" smtClean="0"/>
              <a:t>manual curation</a:t>
            </a:r>
          </a:p>
          <a:p>
            <a:r>
              <a:rPr lang="en-US" dirty="0" smtClean="0"/>
              <a:t>Wanted to make data </a:t>
            </a:r>
            <a:r>
              <a:rPr lang="en-US" i="1" dirty="0" smtClean="0"/>
              <a:t>easy</a:t>
            </a:r>
            <a:r>
              <a:rPr lang="en-US" dirty="0" smtClean="0"/>
              <a:t> to use for epidemiologists, biostatisticians, biologists, ...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560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994" y="-76200"/>
            <a:ext cx="7772400" cy="11430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Sequencing as a Tool for 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Calibri"/>
                <a:cs typeface="Calibri"/>
              </a:rPr>
              <a:t>Microbial Community Analysis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29906" y="6330967"/>
            <a:ext cx="2133600" cy="365125"/>
          </a:xfrm>
        </p:spPr>
        <p:txBody>
          <a:bodyPr/>
          <a:lstStyle/>
          <a:p>
            <a:fld id="{C71C242F-20BE-4F6C-ABA6-9DCC8641EF60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022" y="2390007"/>
            <a:ext cx="38556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Pros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cheap (multiplex hundreds of samples)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relatively small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provides genus-level taxonomy and inferred metabolic function for bacteria and </a:t>
            </a:r>
            <a:r>
              <a:rPr lang="en-US" sz="1600" dirty="0" err="1" smtClean="0"/>
              <a:t>archaea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algn="ctr"/>
            <a:r>
              <a:rPr lang="en-US" sz="1600" b="1" dirty="0" smtClean="0"/>
              <a:t>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taxonomy reliable only to genus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indirect inference of metabolic function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use of a single marker gene is susceptible to biases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38466" y="1177455"/>
            <a:ext cx="1611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16S </a:t>
            </a:r>
            <a:r>
              <a:rPr lang="en-US" sz="2000" b="1" dirty="0" err="1" smtClean="0"/>
              <a:t>rRNA</a:t>
            </a:r>
            <a:endParaRPr lang="en-US" sz="2000" b="1" dirty="0"/>
          </a:p>
          <a:p>
            <a:pPr algn="ctr"/>
            <a:r>
              <a:rPr lang="en-US" sz="2000" b="1" dirty="0" smtClean="0"/>
              <a:t>sequencing</a:t>
            </a:r>
            <a:endParaRPr lang="en-US" sz="20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5058352" y="1177455"/>
            <a:ext cx="33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Whole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metagenome</a:t>
            </a:r>
            <a:r>
              <a:rPr lang="en-US" sz="2000" b="1" dirty="0" smtClean="0"/>
              <a:t> </a:t>
            </a:r>
            <a:r>
              <a:rPr lang="en-US" sz="2000" b="1" dirty="0" smtClean="0"/>
              <a:t>shotgun</a:t>
            </a:r>
            <a:endParaRPr lang="en-US" sz="2000" b="1" dirty="0"/>
          </a:p>
          <a:p>
            <a:pPr algn="ctr"/>
            <a:r>
              <a:rPr lang="en-US" sz="2000" b="1" dirty="0" smtClean="0"/>
              <a:t>sequencing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67162" y="2133454"/>
            <a:ext cx="3997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algn="ctr"/>
            <a:r>
              <a:rPr lang="en-US" sz="1600" b="1" dirty="0" smtClean="0"/>
              <a:t>Pros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taxonomy to species </a:t>
            </a:r>
            <a:r>
              <a:rPr lang="en-US" sz="1600" dirty="0" smtClean="0"/>
              <a:t>and even</a:t>
            </a:r>
            <a:r>
              <a:rPr lang="en-US" sz="1600" dirty="0" smtClean="0"/>
              <a:t> strain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viruses and fungi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gene variants, e.g. ABX resistance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use of many marker genes is less susceptible to biases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more direct + precise functional inference</a:t>
            </a:r>
          </a:p>
          <a:p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dirty="0" smtClean="0"/>
              <a:t>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expensive – probably no multiplexing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contamination from human DNA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big data (before processing)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06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Taxonomy for WMS: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MetaPhlAn2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230" y="5892110"/>
            <a:ext cx="76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Segata</a:t>
            </a:r>
            <a:r>
              <a:rPr lang="en-US" sz="1200" dirty="0"/>
              <a:t> N, Waldron L, </a:t>
            </a:r>
            <a:r>
              <a:rPr lang="en-US" sz="1200" dirty="0" err="1"/>
              <a:t>Ballarini</a:t>
            </a:r>
            <a:r>
              <a:rPr lang="en-US" sz="1200" dirty="0"/>
              <a:t> A, </a:t>
            </a:r>
            <a:r>
              <a:rPr lang="en-US" sz="1200" dirty="0" err="1"/>
              <a:t>Narasimhan</a:t>
            </a:r>
            <a:r>
              <a:rPr lang="en-US" sz="1200" dirty="0"/>
              <a:t> V, </a:t>
            </a:r>
            <a:r>
              <a:rPr lang="en-US" sz="1200" dirty="0" err="1"/>
              <a:t>Jousson</a:t>
            </a:r>
            <a:r>
              <a:rPr lang="en-US" sz="1200" dirty="0"/>
              <a:t> O, </a:t>
            </a:r>
            <a:r>
              <a:rPr lang="en-US" sz="1200" dirty="0" err="1"/>
              <a:t>Huttenhower</a:t>
            </a:r>
            <a:r>
              <a:rPr lang="en-US" sz="1200" dirty="0"/>
              <a:t> C: </a:t>
            </a:r>
            <a:r>
              <a:rPr lang="en-US" sz="1200" b="1" dirty="0" err="1"/>
              <a:t>Metagenomic</a:t>
            </a:r>
            <a:r>
              <a:rPr lang="en-US" sz="1200" b="1" dirty="0"/>
              <a:t> microbial community profiling using unique clade-specific marker genes</a:t>
            </a:r>
            <a:r>
              <a:rPr lang="en-US" sz="1200" dirty="0"/>
              <a:t>. Nat. Methods 2012, </a:t>
            </a:r>
            <a:r>
              <a:rPr lang="en-US" sz="1200" b="1" dirty="0"/>
              <a:t>9</a:t>
            </a:r>
            <a:r>
              <a:rPr lang="en-US" sz="1200" dirty="0"/>
              <a:t>:811–814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Truong DT, </a:t>
            </a:r>
            <a:r>
              <a:rPr lang="en-US" sz="1200" dirty="0" err="1"/>
              <a:t>Franzosa</a:t>
            </a:r>
            <a:r>
              <a:rPr lang="en-US" sz="1200" dirty="0"/>
              <a:t> EA, Tickle TL, </a:t>
            </a:r>
            <a:r>
              <a:rPr lang="en-US" sz="1200" dirty="0" err="1"/>
              <a:t>Scholz</a:t>
            </a:r>
            <a:r>
              <a:rPr lang="en-US" sz="1200" dirty="0"/>
              <a:t> M, </a:t>
            </a:r>
            <a:r>
              <a:rPr lang="en-US" sz="1200" dirty="0" err="1"/>
              <a:t>Weingart</a:t>
            </a:r>
            <a:r>
              <a:rPr lang="en-US" sz="1200" dirty="0"/>
              <a:t> G, </a:t>
            </a:r>
            <a:r>
              <a:rPr lang="en-US" sz="1200" dirty="0" err="1"/>
              <a:t>Pasolli</a:t>
            </a:r>
            <a:r>
              <a:rPr lang="en-US" sz="1200" dirty="0"/>
              <a:t> E, </a:t>
            </a:r>
            <a:r>
              <a:rPr lang="en-US" sz="1200" dirty="0" err="1"/>
              <a:t>Tett</a:t>
            </a:r>
            <a:r>
              <a:rPr lang="en-US" sz="1200" dirty="0"/>
              <a:t> A, </a:t>
            </a:r>
            <a:r>
              <a:rPr lang="en-US" sz="1200" dirty="0" err="1"/>
              <a:t>Huttenhower</a:t>
            </a:r>
            <a:r>
              <a:rPr lang="en-US" sz="1200" dirty="0"/>
              <a:t> C, </a:t>
            </a:r>
            <a:r>
              <a:rPr lang="en-US" sz="1200" dirty="0" err="1"/>
              <a:t>Segata</a:t>
            </a:r>
            <a:r>
              <a:rPr lang="en-US" sz="1200" dirty="0"/>
              <a:t> N: </a:t>
            </a:r>
            <a:r>
              <a:rPr lang="en-US" sz="1200" b="1" dirty="0"/>
              <a:t>MetaPhlAn2 for enhanced </a:t>
            </a:r>
            <a:r>
              <a:rPr lang="en-US" sz="1200" b="1" dirty="0" err="1"/>
              <a:t>metagenomic</a:t>
            </a:r>
            <a:r>
              <a:rPr lang="en-US" sz="1200" b="1" dirty="0"/>
              <a:t> taxonomic profiling</a:t>
            </a:r>
            <a:r>
              <a:rPr lang="en-US" sz="1200" dirty="0"/>
              <a:t>. Nat. Methods 2015, </a:t>
            </a:r>
            <a:r>
              <a:rPr lang="en-US" sz="1200" b="1" dirty="0"/>
              <a:t>12</a:t>
            </a:r>
            <a:r>
              <a:rPr lang="en-US" sz="1200" dirty="0"/>
              <a:t>:902–903.</a:t>
            </a:r>
            <a:endParaRPr lang="en-US" sz="1200" dirty="0"/>
          </a:p>
        </p:txBody>
      </p:sp>
      <p:grpSp>
        <p:nvGrpSpPr>
          <p:cNvPr id="6" name="Group 23"/>
          <p:cNvGrpSpPr/>
          <p:nvPr/>
        </p:nvGrpSpPr>
        <p:grpSpPr>
          <a:xfrm>
            <a:off x="851701" y="2220378"/>
            <a:ext cx="1430555" cy="1213127"/>
            <a:chOff x="3794760" y="2667000"/>
            <a:chExt cx="1430555" cy="1213127"/>
          </a:xfrm>
        </p:grpSpPr>
        <p:pic>
          <p:nvPicPr>
            <p:cNvPr id="7" name="Picture 3" descr="C:\Documents and Settings\eblis\Local Settings\Temporary Internet Files\Content.IE5\1YCVKDZB\MCj043691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15914">
              <a:off x="4267200" y="3048000"/>
              <a:ext cx="451126" cy="451126"/>
            </a:xfrm>
            <a:prstGeom prst="rect">
              <a:avLst/>
            </a:prstGeom>
            <a:noFill/>
          </p:spPr>
        </p:pic>
        <p:pic>
          <p:nvPicPr>
            <p:cNvPr id="8" name="Picture 3" descr="C:\Documents and Settings\eblis\Local Settings\Temporary Internet Files\Content.IE5\1YCVKDZB\MCj043691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338162">
              <a:off x="4419601" y="3429001"/>
              <a:ext cx="451126" cy="451126"/>
            </a:xfrm>
            <a:prstGeom prst="rect">
              <a:avLst/>
            </a:prstGeom>
            <a:noFill/>
          </p:spPr>
        </p:pic>
        <p:pic>
          <p:nvPicPr>
            <p:cNvPr id="9" name="Picture 3" descr="C:\Documents and Settings\eblis\Local Settings\Temporary Internet Files\Content.IE5\1YCVKDZB\MCj043691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7299671">
              <a:off x="4495800" y="2667000"/>
              <a:ext cx="451126" cy="451126"/>
            </a:xfrm>
            <a:prstGeom prst="rect">
              <a:avLst/>
            </a:prstGeom>
            <a:noFill/>
          </p:spPr>
        </p:pic>
        <p:pic>
          <p:nvPicPr>
            <p:cNvPr id="10" name="Picture 3" descr="C:\Documents and Settings\eblis\Local Settings\Temporary Internet Files\Content.IE5\1YCVKDZB\MCj043691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917035">
              <a:off x="4774189" y="3021588"/>
              <a:ext cx="451126" cy="451126"/>
            </a:xfrm>
            <a:prstGeom prst="rect">
              <a:avLst/>
            </a:prstGeom>
            <a:noFill/>
          </p:spPr>
        </p:pic>
        <p:pic>
          <p:nvPicPr>
            <p:cNvPr id="11" name="Picture 3" descr="C:\Documents and Settings\eblis\Local Settings\Temporary Internet Files\Content.IE5\1YCVKDZB\MCj043691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7335410">
              <a:off x="3794760" y="3261360"/>
              <a:ext cx="451126" cy="451126"/>
            </a:xfrm>
            <a:prstGeom prst="rect">
              <a:avLst/>
            </a:prstGeom>
            <a:noFill/>
          </p:spPr>
        </p:pic>
        <p:pic>
          <p:nvPicPr>
            <p:cNvPr id="12" name="Picture 3" descr="C:\Documents and Settings\eblis\Local Settings\Temporary Internet Files\Content.IE5\1YCVKDZB\MCj043691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9491645">
              <a:off x="3898718" y="2679518"/>
              <a:ext cx="451126" cy="451126"/>
            </a:xfrm>
            <a:prstGeom prst="rect">
              <a:avLst/>
            </a:prstGeom>
            <a:noFill/>
          </p:spPr>
        </p:pic>
      </p:grpSp>
      <p:pic>
        <p:nvPicPr>
          <p:cNvPr id="1028" name="Picture 4" descr="https://encrypted-tbn2.gstatic.com/images?q=tbn:ANd9GcSRPr9T-uHt43xeCjbKh9LV8d3_6laVhp5dU9Xs_n7Cj30lkeJa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92" y="2101630"/>
            <a:ext cx="980544" cy="139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-Pa1Lxjuuo3U/Tp2gN1Ok_hI/AAAAAAAAAXk/I9HXjngcaAM/s1600/615801_paper_scrap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t="7727" r="4959" b="7095"/>
          <a:stretch/>
        </p:blipFill>
        <p:spPr bwMode="auto">
          <a:xfrm>
            <a:off x="4741116" y="2332453"/>
            <a:ext cx="2810890" cy="9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30554" y="2527837"/>
            <a:ext cx="203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GATTACATAG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82092" y="2101630"/>
            <a:ext cx="980544" cy="1397798"/>
            <a:chOff x="3082092" y="2101630"/>
            <a:chExt cx="980544" cy="139779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082092" y="2101630"/>
              <a:ext cx="980544" cy="13977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082092" y="2101630"/>
              <a:ext cx="851955" cy="13977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32"/>
          <p:cNvGrpSpPr/>
          <p:nvPr/>
        </p:nvGrpSpPr>
        <p:grpSpPr>
          <a:xfrm>
            <a:off x="5649776" y="3998667"/>
            <a:ext cx="1236219" cy="1790819"/>
            <a:chOff x="3124200" y="5057001"/>
            <a:chExt cx="1236219" cy="1790819"/>
          </a:xfrm>
        </p:grpSpPr>
        <p:grpSp>
          <p:nvGrpSpPr>
            <p:cNvPr id="24" name="Group 149"/>
            <p:cNvGrpSpPr/>
            <p:nvPr/>
          </p:nvGrpSpPr>
          <p:grpSpPr>
            <a:xfrm>
              <a:off x="3401392" y="5334000"/>
              <a:ext cx="685800" cy="1019600"/>
              <a:chOff x="228600" y="2590800"/>
              <a:chExt cx="2777935" cy="4130040"/>
            </a:xfrm>
          </p:grpSpPr>
          <p:sp>
            <p:nvSpPr>
              <p:cNvPr id="28" name="Rectangle 16"/>
              <p:cNvSpPr/>
              <p:nvPr/>
            </p:nvSpPr>
            <p:spPr bwMode="auto">
              <a:xfrm>
                <a:off x="923084" y="4656834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1270326" y="4656834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Rectangle 40"/>
              <p:cNvSpPr/>
              <p:nvPr/>
            </p:nvSpPr>
            <p:spPr bwMode="auto">
              <a:xfrm>
                <a:off x="2312051" y="4656834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4"/>
              <p:cNvSpPr/>
              <p:nvPr/>
            </p:nvSpPr>
            <p:spPr bwMode="auto">
              <a:xfrm>
                <a:off x="228600" y="4656834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ectangle 52"/>
              <p:cNvSpPr/>
              <p:nvPr/>
            </p:nvSpPr>
            <p:spPr bwMode="auto">
              <a:xfrm>
                <a:off x="575842" y="4656834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Rectangle 64"/>
              <p:cNvSpPr/>
              <p:nvPr/>
            </p:nvSpPr>
            <p:spPr bwMode="auto">
              <a:xfrm>
                <a:off x="1617568" y="4656834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Rectangle 76"/>
              <p:cNvSpPr/>
              <p:nvPr/>
            </p:nvSpPr>
            <p:spPr bwMode="auto">
              <a:xfrm>
                <a:off x="1964809" y="4656834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88"/>
              <p:cNvSpPr/>
              <p:nvPr/>
            </p:nvSpPr>
            <p:spPr bwMode="auto">
              <a:xfrm>
                <a:off x="2659293" y="4656834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17"/>
              <p:cNvSpPr/>
              <p:nvPr/>
            </p:nvSpPr>
            <p:spPr bwMode="auto">
              <a:xfrm>
                <a:off x="923084" y="3615109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9"/>
              <p:cNvSpPr/>
              <p:nvPr/>
            </p:nvSpPr>
            <p:spPr bwMode="auto">
              <a:xfrm>
                <a:off x="1270326" y="3615109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41"/>
              <p:cNvSpPr/>
              <p:nvPr/>
            </p:nvSpPr>
            <p:spPr bwMode="auto">
              <a:xfrm>
                <a:off x="2312051" y="3615109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Rectangle 5"/>
              <p:cNvSpPr/>
              <p:nvPr/>
            </p:nvSpPr>
            <p:spPr bwMode="auto">
              <a:xfrm>
                <a:off x="228600" y="3615109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53"/>
              <p:cNvSpPr/>
              <p:nvPr/>
            </p:nvSpPr>
            <p:spPr bwMode="auto">
              <a:xfrm>
                <a:off x="575842" y="3615109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Rectangle 65"/>
              <p:cNvSpPr/>
              <p:nvPr/>
            </p:nvSpPr>
            <p:spPr bwMode="auto">
              <a:xfrm>
                <a:off x="1617568" y="3615109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ectangle 77"/>
              <p:cNvSpPr/>
              <p:nvPr/>
            </p:nvSpPr>
            <p:spPr bwMode="auto">
              <a:xfrm>
                <a:off x="1964809" y="3615109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Rectangle 89"/>
              <p:cNvSpPr/>
              <p:nvPr/>
            </p:nvSpPr>
            <p:spPr bwMode="auto">
              <a:xfrm>
                <a:off x="2659293" y="3615109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18"/>
              <p:cNvSpPr/>
              <p:nvPr/>
            </p:nvSpPr>
            <p:spPr bwMode="auto">
              <a:xfrm>
                <a:off x="923084" y="5022773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Rectangle 30"/>
              <p:cNvSpPr/>
              <p:nvPr/>
            </p:nvSpPr>
            <p:spPr bwMode="auto">
              <a:xfrm>
                <a:off x="1270326" y="5022773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312051" y="5022773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6"/>
              <p:cNvSpPr/>
              <p:nvPr/>
            </p:nvSpPr>
            <p:spPr bwMode="auto">
              <a:xfrm>
                <a:off x="228600" y="5022773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575842" y="5022773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617568" y="5022773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964809" y="5022773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659293" y="5022773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19"/>
              <p:cNvSpPr/>
              <p:nvPr/>
            </p:nvSpPr>
            <p:spPr bwMode="auto">
              <a:xfrm>
                <a:off x="923084" y="6373598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270326" y="6373598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312051" y="6373598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7"/>
              <p:cNvSpPr/>
              <p:nvPr/>
            </p:nvSpPr>
            <p:spPr bwMode="auto">
              <a:xfrm>
                <a:off x="228600" y="6373598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75842" y="6373598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617568" y="6373598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964809" y="6373598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659293" y="6373598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Rectangle 20"/>
              <p:cNvSpPr/>
              <p:nvPr/>
            </p:nvSpPr>
            <p:spPr bwMode="auto">
              <a:xfrm>
                <a:off x="923084" y="5698560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1270326" y="5698560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2312051" y="5698560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Rectangle 8"/>
              <p:cNvSpPr/>
              <p:nvPr/>
            </p:nvSpPr>
            <p:spPr bwMode="auto">
              <a:xfrm>
                <a:off x="228600" y="5698560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575842" y="5698560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1617568" y="5698560"/>
                <a:ext cx="347242" cy="347242"/>
              </a:xfrm>
              <a:prstGeom prst="rect">
                <a:avLst/>
              </a:prstGeom>
              <a:solidFill>
                <a:srgbClr val="0039A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1964809" y="5698560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2659293" y="5698560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923084" y="2590800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270326" y="2590800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2312051" y="2590800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Rectangle 9"/>
              <p:cNvSpPr/>
              <p:nvPr/>
            </p:nvSpPr>
            <p:spPr bwMode="auto">
              <a:xfrm>
                <a:off x="228600" y="2590800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575842" y="2590800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617568" y="2590800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1964809" y="2590800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2659293" y="2590800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923084" y="3265089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1270326" y="3265089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2312051" y="3265089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Rectangle 10"/>
              <p:cNvSpPr/>
              <p:nvPr/>
            </p:nvSpPr>
            <p:spPr bwMode="auto">
              <a:xfrm>
                <a:off x="228600" y="3265089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75842" y="3265089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1617568" y="3265089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964809" y="3265089"/>
                <a:ext cx="347242" cy="347242"/>
              </a:xfrm>
              <a:prstGeom prst="rect">
                <a:avLst/>
              </a:prstGeom>
              <a:solidFill>
                <a:srgbClr val="0039A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2659293" y="3265089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923084" y="5365957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1270326" y="5365957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312051" y="5365957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Rectangle 11"/>
              <p:cNvSpPr/>
              <p:nvPr/>
            </p:nvSpPr>
            <p:spPr bwMode="auto">
              <a:xfrm>
                <a:off x="228600" y="5365957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575842" y="5365957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1617568" y="5365957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1964809" y="5365957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659293" y="5365957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923084" y="4290147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270326" y="4290147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2312051" y="4290147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Rectangle 12"/>
              <p:cNvSpPr/>
              <p:nvPr/>
            </p:nvSpPr>
            <p:spPr bwMode="auto">
              <a:xfrm>
                <a:off x="228600" y="4290147"/>
                <a:ext cx="347242" cy="347242"/>
              </a:xfrm>
              <a:prstGeom prst="rect">
                <a:avLst/>
              </a:prstGeom>
              <a:solidFill>
                <a:srgbClr val="0039A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575842" y="4290147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1617568" y="4290147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1964809" y="4290147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659293" y="4290147"/>
                <a:ext cx="347242" cy="347242"/>
              </a:xfrm>
              <a:prstGeom prst="rect">
                <a:avLst/>
              </a:prstGeom>
              <a:solidFill>
                <a:srgbClr val="0039A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923084" y="2915069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270326" y="2915069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312051" y="2915069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Rectangle 13"/>
              <p:cNvSpPr/>
              <p:nvPr/>
            </p:nvSpPr>
            <p:spPr bwMode="auto">
              <a:xfrm>
                <a:off x="228600" y="2915069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75842" y="2915069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617568" y="2915069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964809" y="2915069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659293" y="2915069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923084" y="6043230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270326" y="6043230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312051" y="6043230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Rectangle 14"/>
              <p:cNvSpPr/>
              <p:nvPr/>
            </p:nvSpPr>
            <p:spPr bwMode="auto">
              <a:xfrm>
                <a:off x="228600" y="6043230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575842" y="6043230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1617568" y="6043230"/>
                <a:ext cx="347242" cy="34724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964809" y="6043230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659293" y="6043230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923084" y="3974212"/>
                <a:ext cx="347242" cy="347242"/>
              </a:xfrm>
              <a:prstGeom prst="rect">
                <a:avLst/>
              </a:prstGeom>
              <a:solidFill>
                <a:srgbClr val="A29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270326" y="3974212"/>
                <a:ext cx="347242" cy="347242"/>
              </a:xfrm>
              <a:prstGeom prst="rect">
                <a:avLst/>
              </a:prstGeom>
              <a:solidFill>
                <a:srgbClr val="CC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2312051" y="3974212"/>
                <a:ext cx="347242" cy="347242"/>
              </a:xfrm>
              <a:prstGeom prst="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Rectangle 15"/>
              <p:cNvSpPr/>
              <p:nvPr/>
            </p:nvSpPr>
            <p:spPr bwMode="auto">
              <a:xfrm>
                <a:off x="228600" y="3974212"/>
                <a:ext cx="347242" cy="347242"/>
              </a:xfrm>
              <a:prstGeom prst="rect">
                <a:avLst/>
              </a:prstGeom>
              <a:solidFill>
                <a:srgbClr val="0039A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575842" y="3974212"/>
                <a:ext cx="347242" cy="347242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617568" y="3974212"/>
                <a:ext cx="347242" cy="347242"/>
              </a:xfrm>
              <a:prstGeom prst="rect">
                <a:avLst/>
              </a:prstGeom>
              <a:solidFill>
                <a:srgbClr val="605E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964809" y="3974212"/>
                <a:ext cx="347242" cy="347242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2659293" y="3974212"/>
                <a:ext cx="347242" cy="3472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335466" y="5057001"/>
              <a:ext cx="817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Samples</a:t>
              </a:r>
              <a:endParaRPr 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2832571" y="5701830"/>
              <a:ext cx="86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Microbes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28166" y="6324600"/>
              <a:ext cx="1232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Relative</a:t>
              </a:r>
              <a:br>
                <a:rPr lang="en-US" sz="1400" b="1" dirty="0" smtClean="0"/>
              </a:br>
              <a:r>
                <a:rPr lang="en-US" sz="1400" b="1" dirty="0" smtClean="0"/>
                <a:t>abundances</a:t>
              </a:r>
              <a:endParaRPr lang="en-US" sz="1400" b="1" dirty="0"/>
            </a:p>
          </p:txBody>
        </p:sp>
      </p:grpSp>
      <p:sp>
        <p:nvSpPr>
          <p:cNvPr id="124" name="Down Arrow 123"/>
          <p:cNvSpPr/>
          <p:nvPr/>
        </p:nvSpPr>
        <p:spPr bwMode="auto">
          <a:xfrm rot="16200000" flipH="1">
            <a:off x="2569833" y="2542816"/>
            <a:ext cx="457200" cy="459850"/>
          </a:xfrm>
          <a:prstGeom prst="downArrow">
            <a:avLst/>
          </a:prstGeom>
          <a:solidFill>
            <a:schemeClr val="tx1">
              <a:lumMod val="50000"/>
            </a:schemeClr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5" name="Down Arrow 124"/>
          <p:cNvSpPr/>
          <p:nvPr/>
        </p:nvSpPr>
        <p:spPr bwMode="auto">
          <a:xfrm rot="18363874" flipH="1">
            <a:off x="4512515" y="3509871"/>
            <a:ext cx="457200" cy="994944"/>
          </a:xfrm>
          <a:prstGeom prst="downArrow">
            <a:avLst/>
          </a:prstGeom>
          <a:solidFill>
            <a:schemeClr val="tx1">
              <a:lumMod val="50000"/>
            </a:schemeClr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037" y="4481651"/>
            <a:ext cx="3474010" cy="92333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More than 100x speedup over other accurate methods for </a:t>
            </a:r>
            <a:r>
              <a:rPr lang="en-US" sz="1800" dirty="0" smtClean="0"/>
              <a:t>WMS </a:t>
            </a:r>
            <a:r>
              <a:rPr lang="en-US" sz="1800" dirty="0" smtClean="0"/>
              <a:t>taxonomic assignment</a:t>
            </a:r>
            <a:endParaRPr lang="en-US" sz="1800" dirty="0"/>
          </a:p>
        </p:txBody>
      </p:sp>
      <p:sp>
        <p:nvSpPr>
          <p:cNvPr id="128" name="Down Arrow 127"/>
          <p:cNvSpPr/>
          <p:nvPr/>
        </p:nvSpPr>
        <p:spPr bwMode="auto">
          <a:xfrm flipH="1">
            <a:off x="6047916" y="3483471"/>
            <a:ext cx="457200" cy="459850"/>
          </a:xfrm>
          <a:prstGeom prst="downArrow">
            <a:avLst/>
          </a:prstGeom>
          <a:solidFill>
            <a:schemeClr val="tx1">
              <a:lumMod val="50000"/>
            </a:schemeClr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41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5" grpId="0" animBg="1"/>
      <p:bldP spid="20" grpId="0" animBg="1"/>
      <p:bldP spid="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Metabolic function for WMS: </a:t>
            </a:r>
            <a:r>
              <a:rPr lang="en-US" dirty="0" smtClean="0"/>
              <a:t>HUMAnN2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functional profiling</a:t>
            </a:r>
          </a:p>
          <a:p>
            <a:r>
              <a:rPr lang="en-US" dirty="0" smtClean="0"/>
              <a:t>Databases </a:t>
            </a:r>
            <a:r>
              <a:rPr lang="en-US" dirty="0"/>
              <a:t>of genomes, genes, and </a:t>
            </a:r>
            <a:r>
              <a:rPr lang="en-US" dirty="0" smtClean="0"/>
              <a:t>pathways</a:t>
            </a:r>
          </a:p>
          <a:p>
            <a:pPr lvl="1"/>
            <a:r>
              <a:rPr lang="en-US" dirty="0">
                <a:hlinkClick r:id="rId3"/>
              </a:rPr>
              <a:t>UniRef</a:t>
            </a:r>
            <a:r>
              <a:rPr lang="en-US" dirty="0"/>
              <a:t> database provides gene family definitions</a:t>
            </a:r>
            <a:endParaRPr lang="en-US" sz="3600" dirty="0"/>
          </a:p>
          <a:p>
            <a:pPr lvl="1"/>
            <a:r>
              <a:rPr lang="en-US" dirty="0">
                <a:hlinkClick r:id="rId4"/>
              </a:rPr>
              <a:t>MetaCyc</a:t>
            </a:r>
            <a:r>
              <a:rPr lang="en-US" dirty="0"/>
              <a:t> </a:t>
            </a:r>
            <a:r>
              <a:rPr lang="en-US" dirty="0" smtClean="0"/>
              <a:t>pathway </a:t>
            </a:r>
            <a:r>
              <a:rPr lang="en-US" dirty="0"/>
              <a:t>definitions by gene family</a:t>
            </a:r>
            <a:endParaRPr lang="en-US" sz="3600" dirty="0"/>
          </a:p>
          <a:p>
            <a:pPr lvl="1"/>
            <a:r>
              <a:rPr lang="en-US" dirty="0">
                <a:hlinkClick r:id="rId5"/>
              </a:rPr>
              <a:t>MinPath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identify the set of minimum </a:t>
            </a:r>
            <a:r>
              <a:rPr lang="en-US" dirty="0" smtClean="0"/>
              <a:t>pathways</a:t>
            </a:r>
          </a:p>
          <a:p>
            <a:r>
              <a:rPr lang="en-US" sz="4000" dirty="0" smtClean="0"/>
              <a:t>DNA </a:t>
            </a:r>
            <a:r>
              <a:rPr lang="en-US" sz="4000" i="1" dirty="0" smtClean="0"/>
              <a:t>and translated</a:t>
            </a:r>
            <a:r>
              <a:rPr lang="en-US" sz="4000" dirty="0" smtClean="0"/>
              <a:t> searches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0230" y="5892110"/>
            <a:ext cx="769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Abubucker</a:t>
            </a:r>
            <a:r>
              <a:rPr lang="en-US" sz="1200" dirty="0"/>
              <a:t> S, </a:t>
            </a:r>
            <a:r>
              <a:rPr lang="en-US" sz="1200" dirty="0" err="1"/>
              <a:t>Segata</a:t>
            </a:r>
            <a:r>
              <a:rPr lang="en-US" sz="1200" dirty="0"/>
              <a:t> N, </a:t>
            </a:r>
            <a:r>
              <a:rPr lang="en-US" sz="1200" dirty="0" err="1"/>
              <a:t>Goll</a:t>
            </a:r>
            <a:r>
              <a:rPr lang="en-US" sz="1200" dirty="0"/>
              <a:t> J, Schubert AM, Izard J, </a:t>
            </a:r>
            <a:r>
              <a:rPr lang="en-US" sz="1200" dirty="0" err="1"/>
              <a:t>Cantarel</a:t>
            </a:r>
            <a:r>
              <a:rPr lang="en-US" sz="1200" dirty="0"/>
              <a:t> BL, Rodriguez-Mueller B, </a:t>
            </a:r>
            <a:r>
              <a:rPr lang="en-US" sz="1200" dirty="0" err="1"/>
              <a:t>Zucker</a:t>
            </a:r>
            <a:r>
              <a:rPr lang="en-US" sz="1200" dirty="0"/>
              <a:t> J, </a:t>
            </a:r>
            <a:r>
              <a:rPr lang="en-US" sz="1200" dirty="0" err="1"/>
              <a:t>Thiagarajan</a:t>
            </a:r>
            <a:r>
              <a:rPr lang="en-US" sz="1200" dirty="0"/>
              <a:t> M, </a:t>
            </a:r>
            <a:r>
              <a:rPr lang="en-US" sz="1200" dirty="0" err="1"/>
              <a:t>Henrissat</a:t>
            </a:r>
            <a:r>
              <a:rPr lang="en-US" sz="1200" dirty="0"/>
              <a:t> B, White O, Kelley ST, </a:t>
            </a:r>
            <a:r>
              <a:rPr lang="en-US" sz="1200" dirty="0" err="1"/>
              <a:t>Methé</a:t>
            </a:r>
            <a:r>
              <a:rPr lang="en-US" sz="1200" dirty="0"/>
              <a:t> B, </a:t>
            </a:r>
            <a:r>
              <a:rPr lang="en-US" sz="1200" dirty="0" err="1"/>
              <a:t>Schloss</a:t>
            </a:r>
            <a:r>
              <a:rPr lang="en-US" sz="1200" dirty="0"/>
              <a:t> PD, </a:t>
            </a:r>
            <a:r>
              <a:rPr lang="en-US" sz="1200" dirty="0" err="1"/>
              <a:t>Gevers</a:t>
            </a:r>
            <a:r>
              <a:rPr lang="en-US" sz="1200" dirty="0"/>
              <a:t> D, </a:t>
            </a:r>
            <a:r>
              <a:rPr lang="en-US" sz="1200" dirty="0" err="1"/>
              <a:t>Mitreva</a:t>
            </a:r>
            <a:r>
              <a:rPr lang="en-US" sz="1200" dirty="0"/>
              <a:t> M, </a:t>
            </a:r>
            <a:r>
              <a:rPr lang="en-US" sz="1200" dirty="0" err="1"/>
              <a:t>Huttenhower</a:t>
            </a:r>
            <a:r>
              <a:rPr lang="en-US" sz="1200" dirty="0"/>
              <a:t> C: </a:t>
            </a:r>
            <a:r>
              <a:rPr lang="en-US" sz="1200" b="1" dirty="0"/>
              <a:t>Metabolic reconstruction for </a:t>
            </a:r>
            <a:r>
              <a:rPr lang="en-US" sz="1200" b="1" dirty="0" err="1"/>
              <a:t>metagenomic</a:t>
            </a:r>
            <a:r>
              <a:rPr lang="en-US" sz="1200" b="1" dirty="0"/>
              <a:t> data and its application to the human microbiome</a:t>
            </a:r>
            <a:r>
              <a:rPr lang="en-US" sz="1200" dirty="0"/>
              <a:t>.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Comput</a:t>
            </a:r>
            <a:r>
              <a:rPr lang="en-US" sz="1200" dirty="0"/>
              <a:t>. Biol. 2012, </a:t>
            </a:r>
            <a:r>
              <a:rPr lang="en-US" sz="1200" b="1" dirty="0"/>
              <a:t>8</a:t>
            </a:r>
            <a:r>
              <a:rPr lang="en-US" sz="1200" dirty="0"/>
              <a:t>:e1002358.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577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curatedMetagenomicData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9589" y="4281528"/>
            <a:ext cx="4265897" cy="1762370"/>
          </a:xfrm>
          <a:prstGeom prst="round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0" y="2579076"/>
            <a:ext cx="2368712" cy="1570893"/>
            <a:chOff x="457200" y="2579076"/>
            <a:chExt cx="2368712" cy="1570893"/>
          </a:xfrm>
        </p:grpSpPr>
        <p:sp>
          <p:nvSpPr>
            <p:cNvPr id="7" name="Rounded Rectangle 6"/>
            <p:cNvSpPr/>
            <p:nvPr/>
          </p:nvSpPr>
          <p:spPr>
            <a:xfrm>
              <a:off x="834943" y="2721055"/>
              <a:ext cx="1665979" cy="375139"/>
            </a:xfrm>
            <a:prstGeom prst="roundRect">
              <a:avLst/>
            </a:prstGeom>
            <a:noFill/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Download (~25TB)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4943" y="3255107"/>
              <a:ext cx="1665979" cy="375139"/>
            </a:xfrm>
            <a:prstGeom prst="roundRect">
              <a:avLst/>
            </a:prstGeom>
            <a:noFill/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Uniform processing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57200" y="3774830"/>
              <a:ext cx="2368712" cy="375139"/>
              <a:chOff x="769816" y="3774830"/>
              <a:chExt cx="2368712" cy="37513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69816" y="3774830"/>
                <a:ext cx="1131928" cy="375139"/>
              </a:xfrm>
              <a:prstGeom prst="roundRect">
                <a:avLst/>
              </a:prstGeom>
              <a:noFill/>
              <a:ln w="22225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MetaPhlAn2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006600" y="3774830"/>
                <a:ext cx="1131928" cy="375139"/>
              </a:xfrm>
              <a:prstGeom prst="roundRect">
                <a:avLst/>
              </a:prstGeom>
              <a:noFill/>
              <a:ln w="22225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HUMAnN2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endCxn id="7" idx="0"/>
            </p:cNvCxnSpPr>
            <p:nvPr/>
          </p:nvCxnSpPr>
          <p:spPr>
            <a:xfrm flipH="1">
              <a:off x="1667933" y="2579076"/>
              <a:ext cx="3257" cy="14197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658163" y="3096194"/>
              <a:ext cx="3257" cy="14197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025768" y="3630246"/>
              <a:ext cx="3257" cy="14197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269718" y="3632851"/>
              <a:ext cx="3257" cy="14197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57200" y="4139548"/>
            <a:ext cx="2427978" cy="1800144"/>
            <a:chOff x="457200" y="4139548"/>
            <a:chExt cx="2427978" cy="1800144"/>
          </a:xfrm>
        </p:grpSpPr>
        <p:sp>
          <p:nvSpPr>
            <p:cNvPr id="16" name="Rectangle 15"/>
            <p:cNvSpPr/>
            <p:nvPr/>
          </p:nvSpPr>
          <p:spPr>
            <a:xfrm>
              <a:off x="457200" y="4402666"/>
              <a:ext cx="1131928" cy="4428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</a:t>
              </a:r>
              <a:r>
                <a:rPr lang="en-US" sz="1000" dirty="0" smtClean="0">
                  <a:solidFill>
                    <a:schemeClr val="tx1"/>
                  </a:solidFill>
                </a:rPr>
                <a:t>pecies abundance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410" y="4949743"/>
              <a:ext cx="1126718" cy="4428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marker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presence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93983" y="5496820"/>
              <a:ext cx="1178169" cy="4428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</a:t>
              </a:r>
              <a:r>
                <a:rPr lang="en-US" sz="1000" dirty="0" smtClean="0">
                  <a:solidFill>
                    <a:schemeClr val="tx1"/>
                  </a:solidFill>
                </a:rPr>
                <a:t>ene family abundance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200" y="5496820"/>
              <a:ext cx="1126718" cy="4428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</a:t>
              </a:r>
              <a:r>
                <a:rPr lang="en-US" sz="1000" dirty="0" smtClean="0">
                  <a:solidFill>
                    <a:schemeClr val="tx1"/>
                  </a:solidFill>
                </a:rPr>
                <a:t>arker abundance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3983" y="4402666"/>
              <a:ext cx="1191195" cy="4428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metabolic pathway abundance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80958" y="4952347"/>
              <a:ext cx="1191195" cy="4428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metabolic pathway presence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endCxn id="16" idx="0"/>
            </p:cNvCxnSpPr>
            <p:nvPr/>
          </p:nvCxnSpPr>
          <p:spPr>
            <a:xfrm flipH="1">
              <a:off x="1023164" y="4139548"/>
              <a:ext cx="9119" cy="26311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257342" y="4160389"/>
              <a:ext cx="9119" cy="26311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112478" y="3634152"/>
            <a:ext cx="1126718" cy="1758463"/>
            <a:chOff x="3112478" y="3634152"/>
            <a:chExt cx="1126718" cy="1758463"/>
          </a:xfrm>
        </p:grpSpPr>
        <p:sp>
          <p:nvSpPr>
            <p:cNvPr id="17" name="Rectangle 16"/>
            <p:cNvSpPr/>
            <p:nvPr/>
          </p:nvSpPr>
          <p:spPr>
            <a:xfrm>
              <a:off x="3112478" y="4949743"/>
              <a:ext cx="1126718" cy="4428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</a:t>
              </a:r>
              <a:r>
                <a:rPr lang="en-US" sz="1000" dirty="0" smtClean="0">
                  <a:solidFill>
                    <a:schemeClr val="tx1"/>
                  </a:solidFill>
                </a:rPr>
                <a:t>tandardized metadata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11" idx="2"/>
              <a:endCxn id="17" idx="0"/>
            </p:cNvCxnSpPr>
            <p:nvPr/>
          </p:nvCxnSpPr>
          <p:spPr>
            <a:xfrm>
              <a:off x="3663461" y="3634152"/>
              <a:ext cx="12376" cy="131559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911230" y="2579075"/>
            <a:ext cx="1504462" cy="1055077"/>
            <a:chOff x="2911230" y="2579075"/>
            <a:chExt cx="1504462" cy="1055077"/>
          </a:xfrm>
        </p:grpSpPr>
        <p:sp>
          <p:nvSpPr>
            <p:cNvPr id="11" name="Rounded Rectangle 10"/>
            <p:cNvSpPr/>
            <p:nvPr/>
          </p:nvSpPr>
          <p:spPr>
            <a:xfrm>
              <a:off x="2911230" y="3259013"/>
              <a:ext cx="1504462" cy="375139"/>
            </a:xfrm>
            <a:prstGeom prst="roundRect">
              <a:avLst/>
            </a:prstGeom>
            <a:noFill/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Manual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curation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49" idx="4"/>
              <a:endCxn id="11" idx="0"/>
            </p:cNvCxnSpPr>
            <p:nvPr/>
          </p:nvCxnSpPr>
          <p:spPr>
            <a:xfrm flipH="1">
              <a:off x="3663461" y="2579075"/>
              <a:ext cx="6513" cy="67993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821266" y="1423704"/>
            <a:ext cx="1693333" cy="11488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fastq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files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13 datasets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2,875 samples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43525" y="1430215"/>
            <a:ext cx="1852897" cy="11488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 </a:t>
            </a:r>
            <a:r>
              <a:rPr lang="en-US" dirty="0" smtClean="0">
                <a:solidFill>
                  <a:schemeClr val="tx1"/>
                </a:solidFill>
              </a:rPr>
              <a:t>metadata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Age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smtClean="0">
                <a:solidFill>
                  <a:schemeClr val="tx1"/>
                </a:solidFill>
              </a:rPr>
              <a:t>body site, </a:t>
            </a:r>
            <a:r>
              <a:rPr lang="en-US" sz="1100" dirty="0" smtClean="0">
                <a:solidFill>
                  <a:schemeClr val="tx1"/>
                </a:solidFill>
              </a:rPr>
              <a:t>disease, </a:t>
            </a:r>
            <a:r>
              <a:rPr lang="en-US" sz="1100" dirty="0" err="1" smtClean="0">
                <a:solidFill>
                  <a:schemeClr val="tx1"/>
                </a:solidFill>
              </a:rPr>
              <a:t>etc</a:t>
            </a:r>
            <a:r>
              <a:rPr lang="is-I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8794" y="6187179"/>
            <a:ext cx="313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Offline high computing pipeline</a:t>
            </a:r>
          </a:p>
          <a:p>
            <a:pPr algn="ctr"/>
            <a:r>
              <a:rPr lang="en-US" sz="1000" dirty="0" smtClean="0"/>
              <a:t>&gt; 500 </a:t>
            </a:r>
            <a:r>
              <a:rPr lang="en-US" sz="1000" dirty="0" err="1" smtClean="0"/>
              <a:t>kH</a:t>
            </a:r>
            <a:r>
              <a:rPr lang="en-US" sz="1000" dirty="0" smtClean="0"/>
              <a:t> CPU, 75TB disk requirements</a:t>
            </a:r>
            <a:endParaRPr lang="en-US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61439" y="4688170"/>
            <a:ext cx="3501933" cy="1426265"/>
            <a:chOff x="4661439" y="4688170"/>
            <a:chExt cx="3501933" cy="1426265"/>
          </a:xfrm>
        </p:grpSpPr>
        <p:sp>
          <p:nvSpPr>
            <p:cNvPr id="56" name="Hexagon 55"/>
            <p:cNvSpPr/>
            <p:nvPr/>
          </p:nvSpPr>
          <p:spPr>
            <a:xfrm>
              <a:off x="5547049" y="4706277"/>
              <a:ext cx="2616323" cy="9643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Integrated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Bioconductor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ExpressionSet</a:t>
              </a:r>
              <a:r>
                <a:rPr lang="en-US" sz="1400" dirty="0" smtClean="0">
                  <a:solidFill>
                    <a:schemeClr val="tx1"/>
                  </a:solidFill>
                </a:rPr>
                <a:t> objects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sz="1000" dirty="0" smtClean="0">
                  <a:solidFill>
                    <a:schemeClr val="tx1"/>
                  </a:solidFill>
                </a:rPr>
                <a:t>Per-patient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microbiome</a:t>
              </a:r>
              <a:r>
                <a:rPr lang="en-US" sz="1000" dirty="0" smtClean="0">
                  <a:solidFill>
                    <a:schemeClr val="tx1"/>
                  </a:solidFill>
                </a:rPr>
                <a:t> data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sz="1000" dirty="0" smtClean="0">
                  <a:solidFill>
                    <a:schemeClr val="tx1"/>
                  </a:solidFill>
                </a:rPr>
                <a:t>Per-patient metadata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sz="1000" dirty="0" smtClean="0">
                  <a:solidFill>
                    <a:schemeClr val="tx1"/>
                  </a:solidFill>
                </a:rPr>
                <a:t>Experiment-wide metadata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13917" y="4737514"/>
              <a:ext cx="982476" cy="883787"/>
            </a:xfrm>
            <a:prstGeom prst="rect">
              <a:avLst/>
            </a:prstGeom>
          </p:spPr>
        </p:pic>
        <p:sp>
          <p:nvSpPr>
            <p:cNvPr id="58" name="Rounded Rectangle 57"/>
            <p:cNvSpPr/>
            <p:nvPr/>
          </p:nvSpPr>
          <p:spPr>
            <a:xfrm>
              <a:off x="4661439" y="5739296"/>
              <a:ext cx="1085011" cy="375139"/>
            </a:xfrm>
            <a:prstGeom prst="roundRect">
              <a:avLst/>
            </a:prstGeom>
            <a:noFill/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Integration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63261" y="5182241"/>
              <a:ext cx="540684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44068" y="3022290"/>
            <a:ext cx="2616323" cy="1665879"/>
            <a:chOff x="5544068" y="3022290"/>
            <a:chExt cx="2616323" cy="1665879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852230" y="4546189"/>
              <a:ext cx="0" cy="14198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5698705" y="4169136"/>
              <a:ext cx="2341235" cy="375139"/>
            </a:xfrm>
            <a:prstGeom prst="roundRect">
              <a:avLst/>
            </a:prstGeom>
            <a:noFill/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Automatic documentation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>
              <a:off x="5544068" y="3022290"/>
              <a:ext cx="2616323" cy="9643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ExperimentHub</a:t>
              </a:r>
              <a:r>
                <a:rPr lang="en-US" sz="1400" dirty="0" smtClean="0">
                  <a:solidFill>
                    <a:schemeClr val="tx1"/>
                  </a:solidFill>
                </a:rPr>
                <a:t> product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sz="1000" dirty="0" smtClean="0">
                  <a:solidFill>
                    <a:schemeClr val="tx1"/>
                  </a:solidFill>
                </a:rPr>
                <a:t>Amazon S3 cloud distribution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sz="1000" dirty="0" smtClean="0">
                  <a:solidFill>
                    <a:schemeClr val="tx1"/>
                  </a:solidFill>
                </a:rPr>
                <a:t>Tag-based searching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sz="1000" dirty="0" smtClean="0">
                  <a:solidFill>
                    <a:schemeClr val="tx1"/>
                  </a:solidFill>
                </a:rPr>
                <a:t>Dataset snapshot dates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sz="1000" dirty="0" smtClean="0">
                  <a:solidFill>
                    <a:schemeClr val="tx1"/>
                  </a:solidFill>
                </a:rPr>
                <a:t>Automatic local caching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6852230" y="3997568"/>
              <a:ext cx="0" cy="14198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215194" y="2373195"/>
            <a:ext cx="3295135" cy="649095"/>
            <a:chOff x="5215194" y="2373195"/>
            <a:chExt cx="3295135" cy="649095"/>
          </a:xfrm>
        </p:grpSpPr>
        <p:sp>
          <p:nvSpPr>
            <p:cNvPr id="69" name="Hexagon 68"/>
            <p:cNvSpPr/>
            <p:nvPr/>
          </p:nvSpPr>
          <p:spPr>
            <a:xfrm>
              <a:off x="5215194" y="2373195"/>
              <a:ext cx="3295135" cy="507115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Convenience download functions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Megabytes-sized datasets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6852230" y="2880310"/>
              <a:ext cx="0" cy="14198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11280" y="1537201"/>
            <a:ext cx="3052092" cy="861774"/>
            <a:chOff x="5111280" y="1537201"/>
            <a:chExt cx="3052092" cy="861774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1280" y="1537201"/>
              <a:ext cx="865575" cy="67082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9558" y="1581814"/>
              <a:ext cx="633814" cy="62620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6072925" y="1537201"/>
              <a:ext cx="15311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charset="2"/>
                <a:buChar char="Ø"/>
              </a:pPr>
              <a:r>
                <a:rPr lang="en-US" sz="1000" dirty="0" smtClean="0"/>
                <a:t>Differential abundance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sz="1000" dirty="0" smtClean="0"/>
                <a:t>Diversity metrics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sz="1000" dirty="0" smtClean="0"/>
                <a:t>Clustering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sz="1000" dirty="0" smtClean="0"/>
                <a:t>Machine learning</a:t>
              </a:r>
            </a:p>
            <a:p>
              <a:endParaRPr lang="en-US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245450" y="5864013"/>
            <a:ext cx="1217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  <p:pic>
        <p:nvPicPr>
          <p:cNvPr id="3" name="Picture 2" descr="cheering-297419_6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25" y="5820836"/>
            <a:ext cx="1105780" cy="7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0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to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curated*Data Bioconductor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3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curatedMetagenomicData</a:t>
            </a:r>
            <a:endParaRPr lang="en-US" dirty="0"/>
          </a:p>
          <a:p>
            <a:r>
              <a:rPr lang="en-US" b="1" dirty="0" smtClean="0"/>
              <a:t>curatedOvarianData</a:t>
            </a:r>
            <a:endParaRPr lang="en-US" b="1" dirty="0" smtClean="0"/>
          </a:p>
          <a:p>
            <a:pPr lvl="1"/>
            <a:r>
              <a:rPr lang="en-US" dirty="0" smtClean="0"/>
              <a:t>30 datasets, &gt; 3K unique samples</a:t>
            </a:r>
          </a:p>
          <a:p>
            <a:pPr lvl="1"/>
            <a:r>
              <a:rPr lang="en-US" dirty="0" smtClean="0"/>
              <a:t>most annotated for OS, surgical </a:t>
            </a:r>
            <a:r>
              <a:rPr lang="en-US" dirty="0" err="1" smtClean="0"/>
              <a:t>debulking</a:t>
            </a:r>
            <a:r>
              <a:rPr lang="en-US" dirty="0" smtClean="0"/>
              <a:t>, histology...</a:t>
            </a:r>
            <a:endParaRPr lang="en-US" dirty="0"/>
          </a:p>
          <a:p>
            <a:r>
              <a:rPr lang="en-US" b="1" dirty="0" err="1" smtClean="0"/>
              <a:t>curatedCRCData</a:t>
            </a:r>
            <a:endParaRPr lang="en-US" b="1" dirty="0" smtClean="0"/>
          </a:p>
          <a:p>
            <a:pPr lvl="1"/>
            <a:r>
              <a:rPr lang="en-US" dirty="0" smtClean="0"/>
              <a:t>34 datasets, ~4K unique samples</a:t>
            </a:r>
          </a:p>
          <a:p>
            <a:pPr lvl="1"/>
            <a:r>
              <a:rPr lang="en-US" dirty="0" smtClean="0"/>
              <a:t>many annotated for MSS, gender, stage, age, N, M</a:t>
            </a:r>
            <a:endParaRPr lang="en-US" dirty="0"/>
          </a:p>
          <a:p>
            <a:r>
              <a:rPr lang="en-US" b="1" dirty="0" err="1" smtClean="0"/>
              <a:t>curatedBladderData</a:t>
            </a:r>
            <a:endParaRPr lang="en-US" b="1" dirty="0" smtClean="0"/>
          </a:p>
          <a:p>
            <a:pPr lvl="1"/>
            <a:r>
              <a:rPr lang="en-US" dirty="0" smtClean="0"/>
              <a:t>12 datasets, ~1,200 unique samples</a:t>
            </a:r>
          </a:p>
          <a:p>
            <a:pPr lvl="1"/>
            <a:r>
              <a:rPr lang="en-US" dirty="0" smtClean="0"/>
              <a:t>many annotated for stage, grade, </a:t>
            </a: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676" y="377699"/>
            <a:ext cx="4201223" cy="6480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4193652" y="447403"/>
            <a:ext cx="1698899" cy="11751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558633" y="1585596"/>
            <a:ext cx="1515554" cy="5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36 diseases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735224" y="7525"/>
            <a:ext cx="1637585" cy="5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50 platforms</a:t>
            </a:r>
            <a:endParaRPr lang="en" sz="1800" dirty="0"/>
          </a:p>
        </p:txBody>
      </p:sp>
      <p:sp>
        <p:nvSpPr>
          <p:cNvPr id="7" name="Shape 56"/>
          <p:cNvSpPr txBox="1"/>
          <p:nvPr/>
        </p:nvSpPr>
        <p:spPr>
          <a:xfrm>
            <a:off x="3355475" y="3771069"/>
            <a:ext cx="1752048" cy="5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19 data types</a:t>
            </a:r>
            <a:endParaRPr lang="en" sz="1800" dirty="0"/>
          </a:p>
        </p:txBody>
      </p:sp>
      <p:sp>
        <p:nvSpPr>
          <p:cNvPr id="8" name="Shape 56"/>
          <p:cNvSpPr txBox="1"/>
          <p:nvPr/>
        </p:nvSpPr>
        <p:spPr>
          <a:xfrm>
            <a:off x="0" y="5705051"/>
            <a:ext cx="3502526" cy="5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i="1" dirty="0" smtClean="0"/>
              <a:t>Figure credit: Marcel Ramos</a:t>
            </a:r>
            <a:endParaRPr lang="en" sz="1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833" y="87480"/>
            <a:ext cx="7323221" cy="1143000"/>
          </a:xfrm>
        </p:spPr>
        <p:txBody>
          <a:bodyPr/>
          <a:lstStyle/>
          <a:p>
            <a:r>
              <a:rPr lang="en-US" dirty="0" smtClean="0"/>
              <a:t>The Cancer Genome Atlas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.8|0.9|19.8|1.7|2.2|0.6|1.2|9.5|11.9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1135</Words>
  <Application>Microsoft Macintosh PowerPoint</Application>
  <PresentationFormat>On-screen Show (4:3)</PresentationFormat>
  <Paragraphs>186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curatedMetagenomicData: curated taxonomic and functional profiles for thousands of human-associated microbiomes  Microbiome working group seminar Dec 1, 2016</vt:lpstr>
      <vt:lpstr>Motivation</vt:lpstr>
      <vt:lpstr>Sequencing as a Tool for  Microbial Community Analysis</vt:lpstr>
      <vt:lpstr>Taxonomy for WMS: MetaPhlAn2</vt:lpstr>
      <vt:lpstr>Metabolic function for WMS: HUMAnN2</vt:lpstr>
      <vt:lpstr>curatedMetagenomicData pipeline</vt:lpstr>
      <vt:lpstr>Automatic documentation</vt:lpstr>
      <vt:lpstr>curated*Data Bioconductor packages</vt:lpstr>
      <vt:lpstr>The Cancer Genome Atlas</vt:lpstr>
      <vt:lpstr>MultiAssayExperiment</vt:lpstr>
      <vt:lpstr>Thank you</vt:lpstr>
      <vt:lpstr>Datasets</vt:lpstr>
    </vt:vector>
  </TitlesOfParts>
  <Company>CUNY SPH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Waldron</dc:creator>
  <cp:lastModifiedBy>Levi Waldron</cp:lastModifiedBy>
  <cp:revision>39</cp:revision>
  <dcterms:created xsi:type="dcterms:W3CDTF">2016-11-25T02:44:43Z</dcterms:created>
  <dcterms:modified xsi:type="dcterms:W3CDTF">2016-12-01T18:56:48Z</dcterms:modified>
</cp:coreProperties>
</file>