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1" r:id="rId7"/>
    <p:sldId id="262" r:id="rId8"/>
    <p:sldId id="263" r:id="rId9"/>
    <p:sldId id="277" r:id="rId10"/>
    <p:sldId id="273" r:id="rId11"/>
    <p:sldId id="264" r:id="rId12"/>
    <p:sldId id="272" r:id="rId13"/>
    <p:sldId id="265" r:id="rId14"/>
    <p:sldId id="278" r:id="rId15"/>
    <p:sldId id="275" r:id="rId16"/>
    <p:sldId id="279" r:id="rId17"/>
    <p:sldId id="266" r:id="rId18"/>
    <p:sldId id="267" r:id="rId19"/>
    <p:sldId id="268" r:id="rId20"/>
    <p:sldId id="269" r:id="rId21"/>
    <p:sldId id="270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48A7B-075D-4682-9DFB-FA05D274FDC2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B5419-B1FB-4252-A1DA-25AA5F349F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090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E7D51344-0C9E-4524-A058-7779FCA475DD}" type="datetime1">
              <a:rPr lang="es-ES" smtClean="0"/>
              <a:t>16/06/2023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681BE33-7FAA-4821-9EB6-D3EC9AA31B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510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D74D-3DE0-4148-9A6F-ACC892588BEB}" type="datetime1">
              <a:rPr lang="es-ES" smtClean="0"/>
              <a:t>16/06/2023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E33-7FAA-4821-9EB6-D3EC9AA31B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444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F510-2616-447A-95DF-2509D2D57F16}" type="datetime1">
              <a:rPr lang="es-ES" smtClean="0"/>
              <a:t>16/06/2023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E33-7FAA-4821-9EB6-D3EC9AA31B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9093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B43E-0D06-46EF-8199-F1B624B8C28E}" type="datetime1">
              <a:rPr lang="es-ES" smtClean="0"/>
              <a:t>16/06/2023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E33-7FAA-4821-9EB6-D3EC9AA31B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557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EA3-1BBF-4278-8D8E-BEC19AFD16E9}" type="datetime1">
              <a:rPr lang="es-ES" smtClean="0"/>
              <a:t>16/06/2023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E33-7FAA-4821-9EB6-D3EC9AA31B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5934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3AD51-F0FA-43A6-B42B-B0A8C301536C}" type="datetime1">
              <a:rPr lang="es-ES" smtClean="0"/>
              <a:t>16/06/2023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E33-7FAA-4821-9EB6-D3EC9AA31B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487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5246-60B9-4630-BAF9-CABA7C4A8143}" type="datetime1">
              <a:rPr lang="es-ES" smtClean="0"/>
              <a:t>16/06/2023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E33-7FAA-4821-9EB6-D3EC9AA31B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2335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147B-4D6B-4295-B672-9C7FDAD122A1}" type="datetime1">
              <a:rPr lang="es-ES" smtClean="0"/>
              <a:t>16/06/2023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E33-7FAA-4821-9EB6-D3EC9AA31B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2263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2183-E8B6-4579-BA07-A12CC80680FE}" type="datetime1">
              <a:rPr lang="es-ES" smtClean="0"/>
              <a:t>16/06/2023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E33-7FAA-4821-9EB6-D3EC9AA31B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767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AD8C-2378-47C7-8812-C5EFCE8D0B83}" type="datetime1">
              <a:rPr lang="es-ES" smtClean="0"/>
              <a:t>16/06/2023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E33-7FAA-4821-9EB6-D3EC9AA31B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980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AFDE-3291-4BE4-A33E-6461AC4AE793}" type="datetime1">
              <a:rPr lang="es-ES" smtClean="0"/>
              <a:t>16/06/2023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E33-7FAA-4821-9EB6-D3EC9AA31B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98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FB96-9CFD-4A3C-8A52-17B7D763500A}" type="datetime1">
              <a:rPr lang="es-ES" smtClean="0"/>
              <a:t>16/06/2023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E33-7FAA-4821-9EB6-D3EC9AA31B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093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70D0-C885-48AB-8470-41DF03650849}" type="datetime1">
              <a:rPr lang="es-ES" smtClean="0"/>
              <a:t>16/06/2023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E33-7FAA-4821-9EB6-D3EC9AA31B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718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8CCD-ECD5-45D1-BA77-17E806DA2C53}" type="datetime1">
              <a:rPr lang="es-ES" smtClean="0"/>
              <a:t>16/06/2023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E33-7FAA-4821-9EB6-D3EC9AA31B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824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F4E5-367F-45E9-BC55-33CBC0ED2782}" type="datetime1">
              <a:rPr lang="es-ES" smtClean="0"/>
              <a:t>16/06/2023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E33-7FAA-4821-9EB6-D3EC9AA31B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174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A953-8F0D-4972-AC92-C923B228926E}" type="datetime1">
              <a:rPr lang="es-ES" smtClean="0"/>
              <a:t>16/06/2023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E33-7FAA-4821-9EB6-D3EC9AA31B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407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B47F-4250-4143-8DE5-4468F781B7AE}" type="datetime1">
              <a:rPr lang="es-ES" smtClean="0"/>
              <a:t>16/06/2023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E33-7FAA-4821-9EB6-D3EC9AA31B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849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2D3F00D-988B-4F89-9856-6492A8E913F0}" type="datetime1">
              <a:rPr lang="es-ES" smtClean="0"/>
              <a:t>16/06/2023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681BE33-7FAA-4821-9EB6-D3EC9AA31B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790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04FC8-7A11-43B0-8580-4F7DDDC93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7897" y="2243448"/>
            <a:ext cx="8825658" cy="2677648"/>
          </a:xfrm>
        </p:spPr>
        <p:txBody>
          <a:bodyPr/>
          <a:lstStyle/>
          <a:p>
            <a:r>
              <a:rPr lang="es-ES" dirty="0">
                <a:latin typeface="Arial Black" panose="020B0A04020102020204" pitchFamily="34" charset="0"/>
              </a:rPr>
              <a:t>DESARROLLO DE APLICACIONES WEB</a:t>
            </a:r>
            <a:br>
              <a:rPr lang="es-ES" dirty="0">
                <a:latin typeface="Arial Black" panose="020B0A04020102020204" pitchFamily="34" charset="0"/>
              </a:rPr>
            </a:br>
            <a:br>
              <a:rPr lang="es-ES" dirty="0">
                <a:latin typeface="Arial Black" panose="020B0A04020102020204" pitchFamily="34" charset="0"/>
              </a:rPr>
            </a:br>
            <a:r>
              <a:rPr lang="es-ES" dirty="0">
                <a:solidFill>
                  <a:srgbClr val="FFFF00"/>
                </a:solidFill>
                <a:latin typeface="Arial Black" panose="020B0A04020102020204" pitchFamily="34" charset="0"/>
              </a:rPr>
              <a:t>YOLISPORT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C8BEC2-E118-497D-B84A-5F36DDED2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908" y="5244481"/>
            <a:ext cx="8825658" cy="861420"/>
          </a:xfrm>
        </p:spPr>
        <p:txBody>
          <a:bodyPr/>
          <a:lstStyle/>
          <a:p>
            <a:r>
              <a:rPr lang="es-ES" dirty="0"/>
              <a:t>ALBERTO LEÓN GONZÁLEZ</a:t>
            </a:r>
          </a:p>
        </p:txBody>
      </p:sp>
      <p:pic>
        <p:nvPicPr>
          <p:cNvPr id="1026" name="Picture 2" descr="Ilerna | Lleida.com">
            <a:extLst>
              <a:ext uri="{FF2B5EF4-FFF2-40B4-BE49-F238E27FC236}">
                <a16:creationId xmlns:a16="http://schemas.microsoft.com/office/drawing/2014/main" id="{02F50651-7A2D-44DE-B87D-F01057423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84363" cy="129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EDB2E4-29D7-4EE9-9674-45B7A718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E33-7FAA-4821-9EB6-D3EC9AA31BE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7513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FB416-3D68-473A-826E-9D7E59A3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>
                <a:solidFill>
                  <a:srgbClr val="FFFF00"/>
                </a:solidFill>
              </a:rPr>
              <a:t>ANÁLISIS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21F957-40B4-47F5-B4A5-D809FA8C0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REQUISITOS FUNCIONALES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INICIAR Y CERRAR SESIÓN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AÑADIR ENTRENAMIENTOS POR PARTE DEL ADMINISTRADOR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VISUALIZAR ENTRENAMIENTO</a:t>
            </a: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Ilerna | Lleida.com">
            <a:extLst>
              <a:ext uri="{FF2B5EF4-FFF2-40B4-BE49-F238E27FC236}">
                <a16:creationId xmlns:a16="http://schemas.microsoft.com/office/drawing/2014/main" id="{FD4CDDFC-9F55-4812-84AC-646F84D45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637" y="5558118"/>
            <a:ext cx="2784363" cy="129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4427E6-F870-4C0D-8556-E798F736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E33-7FAA-4821-9EB6-D3EC9AA31BE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8385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FB416-3D68-473A-826E-9D7E59A3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>
                <a:solidFill>
                  <a:srgbClr val="FFFF00"/>
                </a:solidFill>
              </a:rPr>
              <a:t>ANÁLISIS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21F957-40B4-47F5-B4A5-D809FA8C0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REQUISITOS NO FUNCIONALES</a:t>
            </a: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APLICACIÓN FÁCIL DE UTILIZAR.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WEB RÁPIDA Y OPTIMIZADA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MANTENER INTEGRA LA SEGURIDAD DE LOS DATOS</a:t>
            </a: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Ilerna | Lleida.com">
            <a:extLst>
              <a:ext uri="{FF2B5EF4-FFF2-40B4-BE49-F238E27FC236}">
                <a16:creationId xmlns:a16="http://schemas.microsoft.com/office/drawing/2014/main" id="{42BC23BD-B395-4D31-861A-1FFA3124B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637" y="5558118"/>
            <a:ext cx="2784363" cy="129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CA4E2E-7E56-44C3-A11C-81B8AD5A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E33-7FAA-4821-9EB6-D3EC9AA31BEA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356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064B4-3957-4CD9-AA54-103D98418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>
                <a:solidFill>
                  <a:srgbClr val="FFFF00"/>
                </a:solidFill>
              </a:rPr>
              <a:t>DIAGRAMA DE ENTIDAD RELACIÓN</a:t>
            </a:r>
          </a:p>
        </p:txBody>
      </p:sp>
      <p:pic>
        <p:nvPicPr>
          <p:cNvPr id="5" name="Picture 2" descr="Ilerna | Lleida.com">
            <a:extLst>
              <a:ext uri="{FF2B5EF4-FFF2-40B4-BE49-F238E27FC236}">
                <a16:creationId xmlns:a16="http://schemas.microsoft.com/office/drawing/2014/main" id="{5A1A24AC-C3FB-4324-BB35-FD7895664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637" y="5558118"/>
            <a:ext cx="2784363" cy="129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FBCA9D8-5547-40D0-88F5-F7AA7F6B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E33-7FAA-4821-9EB6-D3EC9AA31BEA}" type="slidenum">
              <a:rPr lang="es-ES" smtClean="0"/>
              <a:t>12</a:t>
            </a:fld>
            <a:endParaRPr lang="es-ES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8EA198E5-0EF5-416E-B93A-0A0D2952689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88" y="2360941"/>
            <a:ext cx="9249578" cy="35233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529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FB416-3D68-473A-826E-9D7E59A3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>
                <a:solidFill>
                  <a:srgbClr val="FFFF00"/>
                </a:solidFill>
              </a:rPr>
              <a:t>DIAGRAMA DE CASOS DE USO</a:t>
            </a:r>
          </a:p>
        </p:txBody>
      </p:sp>
      <p:pic>
        <p:nvPicPr>
          <p:cNvPr id="6" name="Picture 2" descr="Ilerna | Lleida.com">
            <a:extLst>
              <a:ext uri="{FF2B5EF4-FFF2-40B4-BE49-F238E27FC236}">
                <a16:creationId xmlns:a16="http://schemas.microsoft.com/office/drawing/2014/main" id="{E9361EBA-6567-4FF9-8E00-3723A0D26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637" y="5558118"/>
            <a:ext cx="2784363" cy="129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42AF63E-6296-44C2-AE0D-F9F42E98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E33-7FAA-4821-9EB6-D3EC9AA31BEA}" type="slidenum">
              <a:rPr lang="es-ES" smtClean="0"/>
              <a:t>13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1DFC854-B150-4026-8634-75FE597DB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7" y="2747133"/>
            <a:ext cx="6457916" cy="281098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6635366-9848-48E0-B931-543F40243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383" y="3256874"/>
            <a:ext cx="4930567" cy="1767993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F0FDC7C5-5338-4959-BEAA-62E7013C6402}"/>
              </a:ext>
            </a:extLst>
          </p:cNvPr>
          <p:cNvSpPr/>
          <p:nvPr/>
        </p:nvSpPr>
        <p:spPr>
          <a:xfrm>
            <a:off x="1649506" y="4356847"/>
            <a:ext cx="2572870" cy="331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6055F27-C6E5-42EE-BBEA-4F22F6D251E9}"/>
              </a:ext>
            </a:extLst>
          </p:cNvPr>
          <p:cNvSpPr/>
          <p:nvPr/>
        </p:nvSpPr>
        <p:spPr>
          <a:xfrm>
            <a:off x="1515035" y="4110467"/>
            <a:ext cx="2841812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1968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FB416-3D68-473A-826E-9D7E59A3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>
                <a:solidFill>
                  <a:srgbClr val="FFFF00"/>
                </a:solidFill>
              </a:rPr>
              <a:t>DIAGRAMA DE CASOS DE USO</a:t>
            </a:r>
          </a:p>
        </p:txBody>
      </p:sp>
      <p:pic>
        <p:nvPicPr>
          <p:cNvPr id="6" name="Picture 2" descr="Ilerna | Lleida.com">
            <a:extLst>
              <a:ext uri="{FF2B5EF4-FFF2-40B4-BE49-F238E27FC236}">
                <a16:creationId xmlns:a16="http://schemas.microsoft.com/office/drawing/2014/main" id="{E9361EBA-6567-4FF9-8E00-3723A0D26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637" y="5558118"/>
            <a:ext cx="2784363" cy="129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42AF63E-6296-44C2-AE0D-F9F42E98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E33-7FAA-4821-9EB6-D3EC9AA31BEA}" type="slidenum">
              <a:rPr lang="es-ES" smtClean="0"/>
              <a:t>14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142EDF-6847-4621-A457-92241651B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511" y="1680632"/>
            <a:ext cx="7133246" cy="5309466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6BC0294C-37A4-4C5E-89F4-89B38C11BA78}"/>
              </a:ext>
            </a:extLst>
          </p:cNvPr>
          <p:cNvSpPr/>
          <p:nvPr/>
        </p:nvSpPr>
        <p:spPr>
          <a:xfrm>
            <a:off x="3137647" y="5884332"/>
            <a:ext cx="2841812" cy="747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3627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37258-1F0C-4558-87E5-C809C4AE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>
                <a:solidFill>
                  <a:srgbClr val="FFFF00"/>
                </a:solidFill>
              </a:rPr>
              <a:t>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F2FD86-CFC1-47A0-88CF-F4200B3C5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43" y="2406842"/>
            <a:ext cx="8825659" cy="3416300"/>
          </a:xfrm>
        </p:spPr>
        <p:txBody>
          <a:bodyPr>
            <a:normAutofit/>
          </a:bodyPr>
          <a:lstStyle/>
          <a:p>
            <a:r>
              <a:rPr lang="es-ES" sz="2400" dirty="0"/>
              <a:t>MOCKUPS</a:t>
            </a:r>
          </a:p>
          <a:p>
            <a:r>
              <a:rPr lang="es-ES" sz="2400" dirty="0"/>
              <a:t>PROTOTIPOS</a:t>
            </a:r>
          </a:p>
          <a:p>
            <a:r>
              <a:rPr lang="es-ES" sz="2400" dirty="0"/>
              <a:t>DISEÑOS PRELIMINARES</a:t>
            </a:r>
          </a:p>
        </p:txBody>
      </p:sp>
      <p:pic>
        <p:nvPicPr>
          <p:cNvPr id="7" name="Picture 2" descr="Ilerna | Lleida.com">
            <a:extLst>
              <a:ext uri="{FF2B5EF4-FFF2-40B4-BE49-F238E27FC236}">
                <a16:creationId xmlns:a16="http://schemas.microsoft.com/office/drawing/2014/main" id="{1EA4840D-6BA5-4E9E-9260-2EEA83150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637" y="5558118"/>
            <a:ext cx="2784363" cy="129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57B30D3-E3A0-4584-B172-82B3CB4C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E33-7FAA-4821-9EB6-D3EC9AA31BEA}" type="slidenum">
              <a:rPr lang="es-ES" smtClean="0"/>
              <a:t>15</a:t>
            </a:fld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891DCA4-1828-4146-B57C-A2931B27700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177" y="2501153"/>
            <a:ext cx="3795469" cy="17898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A7A8172-19F7-4F44-81BB-4A06B11F03C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08" y="4540972"/>
            <a:ext cx="5429250" cy="952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6AC9F39-83DF-434A-B4FA-BE800FACAF8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993" y="4345392"/>
            <a:ext cx="5455920" cy="13436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85524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37258-1F0C-4558-87E5-C809C4AE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>
                <a:solidFill>
                  <a:srgbClr val="FFFF00"/>
                </a:solidFill>
              </a:rPr>
              <a:t>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F2FD86-CFC1-47A0-88CF-F4200B3C5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43" y="2406842"/>
            <a:ext cx="8825659" cy="3416300"/>
          </a:xfrm>
        </p:spPr>
        <p:txBody>
          <a:bodyPr>
            <a:normAutofit/>
          </a:bodyPr>
          <a:lstStyle/>
          <a:p>
            <a:r>
              <a:rPr lang="es-ES" sz="2400" dirty="0"/>
              <a:t>ESTRUCTURA</a:t>
            </a:r>
          </a:p>
        </p:txBody>
      </p:sp>
      <p:pic>
        <p:nvPicPr>
          <p:cNvPr id="7" name="Picture 2" descr="Ilerna | Lleida.com">
            <a:extLst>
              <a:ext uri="{FF2B5EF4-FFF2-40B4-BE49-F238E27FC236}">
                <a16:creationId xmlns:a16="http://schemas.microsoft.com/office/drawing/2014/main" id="{1EA4840D-6BA5-4E9E-9260-2EEA83150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637" y="5558118"/>
            <a:ext cx="2784363" cy="129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57B30D3-E3A0-4584-B172-82B3CB4C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E33-7FAA-4821-9EB6-D3EC9AA31BEA}" type="slidenum">
              <a:rPr lang="es-ES" smtClean="0"/>
              <a:t>16</a:t>
            </a:fld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75C625A-5644-4B31-88BB-FE27DD5FCD4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967" y="2657139"/>
            <a:ext cx="1737360" cy="35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20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E420D-9477-473A-A822-48D2CC84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>
                <a:solidFill>
                  <a:srgbClr val="FFFF00"/>
                </a:solidFill>
              </a:rPr>
              <a:t>DESPLIEGUE Y PRUEBAS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CA83E8-AA83-41CF-A0D3-A247B7FC1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942" y="3123453"/>
            <a:ext cx="8825659" cy="3416300"/>
          </a:xfrm>
        </p:spPr>
        <p:txBody>
          <a:bodyPr>
            <a:normAutofit/>
          </a:bodyPr>
          <a:lstStyle/>
          <a:p>
            <a:r>
              <a:rPr lang="es-ES" sz="2400" dirty="0"/>
              <a:t>TODAS LAS PRUEBAS HAN SIDO SATISFACTORIAS</a:t>
            </a:r>
          </a:p>
          <a:p>
            <a:r>
              <a:rPr lang="es-ES" sz="2400" dirty="0"/>
              <a:t>PROBADO CON DIFERENTES NAVEGADORES</a:t>
            </a:r>
          </a:p>
          <a:p>
            <a:r>
              <a:rPr lang="es-ES" sz="2400" dirty="0"/>
              <a:t>CON DIFERENTES PERSONAS</a:t>
            </a:r>
          </a:p>
          <a:p>
            <a:r>
              <a:rPr lang="es-ES" sz="2400" dirty="0"/>
              <a:t>A DIFERENTES HORAS DEL DÍA</a:t>
            </a:r>
          </a:p>
        </p:txBody>
      </p:sp>
      <p:pic>
        <p:nvPicPr>
          <p:cNvPr id="6" name="Picture 2" descr="Ilerna | Lleida.com">
            <a:extLst>
              <a:ext uri="{FF2B5EF4-FFF2-40B4-BE49-F238E27FC236}">
                <a16:creationId xmlns:a16="http://schemas.microsoft.com/office/drawing/2014/main" id="{5CC617E2-6AB3-4AD1-A055-F1B843BF3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637" y="5558118"/>
            <a:ext cx="2784363" cy="129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D967B9-331A-4847-B2CC-84D98FEB8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E33-7FAA-4821-9EB6-D3EC9AA31BEA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1213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E420D-9477-473A-A822-48D2CC84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>
                <a:solidFill>
                  <a:srgbClr val="FFFF00"/>
                </a:solidFill>
              </a:rPr>
              <a:t>CONTEXTO LABORAL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CA83E8-AA83-41CF-A0D3-A247B7FC1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867958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NUMEROSAS POSIBILIDADES DE EXPANSIÓN</a:t>
            </a:r>
          </a:p>
          <a:p>
            <a:r>
              <a:rPr lang="es-ES" sz="2400" dirty="0"/>
              <a:t>FUNCIONES PREMIUM</a:t>
            </a:r>
          </a:p>
          <a:p>
            <a:r>
              <a:rPr lang="es-ES" sz="2400" dirty="0"/>
              <a:t>SUSCRIPCIONES MENSUALES</a:t>
            </a:r>
          </a:p>
          <a:p>
            <a:r>
              <a:rPr lang="es-ES" sz="2400" dirty="0"/>
              <a:t>VIDEOS EN DIRECTO</a:t>
            </a:r>
          </a:p>
        </p:txBody>
      </p:sp>
      <p:pic>
        <p:nvPicPr>
          <p:cNvPr id="5" name="Picture 2" descr="Ilerna | Lleida.com">
            <a:extLst>
              <a:ext uri="{FF2B5EF4-FFF2-40B4-BE49-F238E27FC236}">
                <a16:creationId xmlns:a16="http://schemas.microsoft.com/office/drawing/2014/main" id="{59BF0808-587C-4065-8560-54A98C944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637" y="5558118"/>
            <a:ext cx="2784363" cy="129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2846C0-DB00-41B5-B1F5-C1454AD0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E33-7FAA-4821-9EB6-D3EC9AA31BEA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5161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94745-6A01-4020-BC2B-0659A57C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>
                <a:solidFill>
                  <a:srgbClr val="FFFF00"/>
                </a:solidFill>
              </a:rPr>
              <a:t>INSTALACIÓN Y CONFIGURACIÓN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901E7B3-B69F-4ED6-9377-51BB1B77C3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977" y="3208803"/>
            <a:ext cx="41910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E4DAF95-5FAD-450D-8926-830A01734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761" y="2770653"/>
            <a:ext cx="23241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lerna | Lleida.com">
            <a:extLst>
              <a:ext uri="{FF2B5EF4-FFF2-40B4-BE49-F238E27FC236}">
                <a16:creationId xmlns:a16="http://schemas.microsoft.com/office/drawing/2014/main" id="{DE7A6D01-2E21-4C3F-8AF7-70BEAB786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637" y="5558118"/>
            <a:ext cx="2784363" cy="129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A9D32C0-EA23-4405-A41E-6C665CAB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E33-7FAA-4821-9EB6-D3EC9AA31BEA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85400-11AD-4A0D-BAAE-646BB4439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41A65F-3278-4253-8F16-19BE88E94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MOTIVACIÓN</a:t>
            </a:r>
          </a:p>
        </p:txBody>
      </p:sp>
      <p:pic>
        <p:nvPicPr>
          <p:cNvPr id="6" name="Picture 2" descr="Ilerna | Lleida.com">
            <a:extLst>
              <a:ext uri="{FF2B5EF4-FFF2-40B4-BE49-F238E27FC236}">
                <a16:creationId xmlns:a16="http://schemas.microsoft.com/office/drawing/2014/main" id="{6B619098-8269-47C1-9EFC-A777F3C9F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637" y="5558118"/>
            <a:ext cx="2784363" cy="129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A674000-3F00-48E5-9E2F-6709E49D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E33-7FAA-4821-9EB6-D3EC9AA31BEA}" type="slidenum">
              <a:rPr lang="es-ES" smtClean="0"/>
              <a:t>2</a:t>
            </a:fld>
            <a:endParaRPr lang="es-ES"/>
          </a:p>
        </p:txBody>
      </p:sp>
      <p:pic>
        <p:nvPicPr>
          <p:cNvPr id="4" name="Picture 2" descr="MOTIVACIÓN PARA HACER EJERCICIOS - EDUCACIÓN FÍSICA Y SALUD - YouTube">
            <a:extLst>
              <a:ext uri="{FF2B5EF4-FFF2-40B4-BE49-F238E27FC236}">
                <a16:creationId xmlns:a16="http://schemas.microsoft.com/office/drawing/2014/main" id="{DDEC8F19-AB8F-47B9-95B3-2BDA500032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1" b="14019"/>
          <a:stretch/>
        </p:blipFill>
        <p:spPr bwMode="auto">
          <a:xfrm>
            <a:off x="3834145" y="2755902"/>
            <a:ext cx="4523709" cy="24553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321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AD73C-1B7E-4CD4-A2C0-7A824193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>
                <a:solidFill>
                  <a:srgbClr val="FFFF00"/>
                </a:solidFill>
              </a:rPr>
              <a:t>POSICIONAMIENTO SEO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11EB3A-3EF3-488F-8B85-0650C5E28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3625476"/>
            <a:ext cx="8825659" cy="3416300"/>
          </a:xfrm>
        </p:spPr>
        <p:txBody>
          <a:bodyPr>
            <a:normAutofit/>
          </a:bodyPr>
          <a:lstStyle/>
          <a:p>
            <a:r>
              <a:rPr lang="es-ES" sz="2400" dirty="0"/>
              <a:t>INVESTIGACIÓN DE PALABRAS CLAVE</a:t>
            </a:r>
          </a:p>
          <a:p>
            <a:r>
              <a:rPr lang="es-ES" sz="2400" dirty="0"/>
              <a:t>CONTENIDO DE RELEVANCIA</a:t>
            </a:r>
          </a:p>
          <a:p>
            <a:r>
              <a:rPr lang="es-ES" sz="2400" dirty="0"/>
              <a:t>OPTIMIZACIÓN DE ETIQUETAS</a:t>
            </a:r>
          </a:p>
          <a:p>
            <a:r>
              <a:rPr lang="es-ES" sz="2400" dirty="0"/>
              <a:t>VELOCIDAD DE CARGA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0C9B73B-DDF2-44CA-B7C6-E7F4CD7F0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777" y="2909047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lerna | Lleida.com">
            <a:extLst>
              <a:ext uri="{FF2B5EF4-FFF2-40B4-BE49-F238E27FC236}">
                <a16:creationId xmlns:a16="http://schemas.microsoft.com/office/drawing/2014/main" id="{2E671949-57DE-420A-9E68-C78299BB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637" y="5558118"/>
            <a:ext cx="2784363" cy="129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969CF1-F92F-4BF8-B019-A274A6D7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E33-7FAA-4821-9EB6-D3EC9AA31BEA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0673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74198-97B9-4463-A123-5BF3B5F3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>
                <a:solidFill>
                  <a:srgbClr val="FFFF00"/>
                </a:solidFill>
              </a:rPr>
              <a:t>CONCLUSIONES Y VÍAS FUTURAS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092111-CC74-42BB-A59E-C185926B1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3335059"/>
            <a:ext cx="8825659" cy="3416300"/>
          </a:xfrm>
        </p:spPr>
        <p:txBody>
          <a:bodyPr>
            <a:normAutofit/>
          </a:bodyPr>
          <a:lstStyle/>
          <a:p>
            <a:r>
              <a:rPr lang="es-ES" sz="2400" dirty="0"/>
              <a:t>LANZARLA AL MERCADO</a:t>
            </a:r>
          </a:p>
          <a:p>
            <a:r>
              <a:rPr lang="es-ES" sz="2400" dirty="0"/>
              <a:t>ESPERAR FEEDBACK DE USUARIOS</a:t>
            </a:r>
          </a:p>
          <a:p>
            <a:r>
              <a:rPr lang="es-ES" sz="2400" dirty="0"/>
              <a:t>COMPRAR DOMINIOS Y SERVIDORES</a:t>
            </a:r>
          </a:p>
          <a:p>
            <a:r>
              <a:rPr lang="es-ES" sz="2400" dirty="0"/>
              <a:t>FIDELIZAR USUARIOS</a:t>
            </a:r>
          </a:p>
        </p:txBody>
      </p:sp>
      <p:pic>
        <p:nvPicPr>
          <p:cNvPr id="4098" name="Picture 2" descr="Conclusiones | Diversidad Funcional Motora">
            <a:extLst>
              <a:ext uri="{FF2B5EF4-FFF2-40B4-BE49-F238E27FC236}">
                <a16:creationId xmlns:a16="http://schemas.microsoft.com/office/drawing/2014/main" id="{79F9E3D0-C7EC-431D-BF98-0CAFBBA2A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671484"/>
            <a:ext cx="487680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lerna | Lleida.com">
            <a:extLst>
              <a:ext uri="{FF2B5EF4-FFF2-40B4-BE49-F238E27FC236}">
                <a16:creationId xmlns:a16="http://schemas.microsoft.com/office/drawing/2014/main" id="{612AD7D8-1DE1-47D4-8F4B-D92C6B6AC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637" y="5558118"/>
            <a:ext cx="2784363" cy="129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D2C826F-EB68-4913-BA2E-54237CA3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E33-7FAA-4821-9EB6-D3EC9AA31BEA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2002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74198-97B9-4463-A123-5BF3B5F3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>
                <a:solidFill>
                  <a:srgbClr val="FFFF00"/>
                </a:solidFill>
              </a:rPr>
              <a:t>DEMOSTRACIÓN DE MI WEB</a:t>
            </a:r>
          </a:p>
        </p:txBody>
      </p:sp>
      <p:pic>
        <p:nvPicPr>
          <p:cNvPr id="5122" name="Picture 2" descr="Cómo descubrir quién es el dueño de una página web | Lifestyle | Cinco Días">
            <a:extLst>
              <a:ext uri="{FF2B5EF4-FFF2-40B4-BE49-F238E27FC236}">
                <a16:creationId xmlns:a16="http://schemas.microsoft.com/office/drawing/2014/main" id="{1466ABE2-8AFC-4B0E-A5F6-019FAAFD2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693" y="3054444"/>
            <a:ext cx="23812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lerna | Lleida.com">
            <a:extLst>
              <a:ext uri="{FF2B5EF4-FFF2-40B4-BE49-F238E27FC236}">
                <a16:creationId xmlns:a16="http://schemas.microsoft.com/office/drawing/2014/main" id="{70B01722-6096-413B-BA07-692E36F28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637" y="5558118"/>
            <a:ext cx="2784363" cy="129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4730D25-7118-4F78-9E48-09876F87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E33-7FAA-4821-9EB6-D3EC9AA31BEA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986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5EE17-8C42-435A-8B92-4A899F1F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10C094-5A5F-4EB6-9B5E-3BF42311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GENERALES</a:t>
            </a: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FLUIDEZ ENTRE USUARIO Y ENTRENADOR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DEJAR ATRÁS PROGRAMAS DE TERCEROS (COMO EXCEL)</a:t>
            </a:r>
          </a:p>
        </p:txBody>
      </p:sp>
      <p:pic>
        <p:nvPicPr>
          <p:cNvPr id="5" name="Picture 2" descr="Ilerna | Lleida.com">
            <a:extLst>
              <a:ext uri="{FF2B5EF4-FFF2-40B4-BE49-F238E27FC236}">
                <a16:creationId xmlns:a16="http://schemas.microsoft.com/office/drawing/2014/main" id="{0D54807B-1066-4506-AB46-847FAA134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637" y="5558118"/>
            <a:ext cx="2784363" cy="129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DC7098-56BD-40C3-9D48-B75ED4C6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E33-7FAA-4821-9EB6-D3EC9AA31BE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581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1449F-0051-4164-8137-362923431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8A5CA3-F33B-43F0-B088-9C9C27814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ESPECÍFICOS</a:t>
            </a: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Asignar entrenamientos específicos previo estudio.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Aplicación web fácil e intuitiva.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Base de datos segura y confiable.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Web optimizada para posicionamiento SEO.</a:t>
            </a:r>
          </a:p>
        </p:txBody>
      </p:sp>
      <p:pic>
        <p:nvPicPr>
          <p:cNvPr id="5" name="Picture 2" descr="Ilerna | Lleida.com">
            <a:extLst>
              <a:ext uri="{FF2B5EF4-FFF2-40B4-BE49-F238E27FC236}">
                <a16:creationId xmlns:a16="http://schemas.microsoft.com/office/drawing/2014/main" id="{2D47005A-7B76-421C-988A-AC070F1C4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637" y="5558118"/>
            <a:ext cx="2784363" cy="129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426EF5-A43C-41B6-8205-58A9060B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E33-7FAA-4821-9EB6-D3EC9AA31BE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443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93C0D-5BC4-4E88-A8DF-523BF6EF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METODOLOGÍA UTILIZADA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82A1C5-85B3-46D8-AF99-7F88E2AA6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600" dirty="0">
                <a:latin typeface="Arial" panose="020B0604020202020204" pitchFamily="34" charset="0"/>
                <a:cs typeface="Arial" panose="020B0604020202020204" pitchFamily="34" charset="0"/>
              </a:rPr>
              <a:t>CASCADA CON RETROALIMENTACIÓN</a:t>
            </a:r>
          </a:p>
          <a:p>
            <a:endParaRPr lang="es-E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Picture 2" descr="Ilerna | Lleida.com">
            <a:extLst>
              <a:ext uri="{FF2B5EF4-FFF2-40B4-BE49-F238E27FC236}">
                <a16:creationId xmlns:a16="http://schemas.microsoft.com/office/drawing/2014/main" id="{EF43F30E-D092-4963-8C90-F7D42665F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637" y="5558118"/>
            <a:ext cx="2784363" cy="129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E3FA00-34DB-46EE-8ADD-0303FF73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E33-7FAA-4821-9EB6-D3EC9AA31BEA}" type="slidenum">
              <a:rPr lang="es-ES" smtClean="0"/>
              <a:t>5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CDE87CC-0419-43B8-99EE-8D00A995EC6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373" y="3299013"/>
            <a:ext cx="6248073" cy="2720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7493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93C0D-5BC4-4E88-A8DF-523BF6EF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METODOLOGÍA UTILIZADA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82A1C5-85B3-46D8-AF99-7F88E2AA6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39138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FASES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ANÁLISIS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DISEÑO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CODIFICACIÓN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PRUEBAS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Picture 2" descr="Ilerna | Lleida.com">
            <a:extLst>
              <a:ext uri="{FF2B5EF4-FFF2-40B4-BE49-F238E27FC236}">
                <a16:creationId xmlns:a16="http://schemas.microsoft.com/office/drawing/2014/main" id="{3E556681-6C2D-45BD-B522-78F092A58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637" y="5558118"/>
            <a:ext cx="2784363" cy="129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B83C00-5CFD-42DE-A79D-F253BA5D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E33-7FAA-4821-9EB6-D3EC9AA31BEA}" type="slidenum">
              <a:rPr lang="es-ES" smtClean="0"/>
              <a:t>6</a:t>
            </a:fld>
            <a:endParaRPr lang="es-ES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D641BC5C-02C0-4C1D-A5B9-93F08C0873AE}"/>
              </a:ext>
            </a:extLst>
          </p:cNvPr>
          <p:cNvSpPr txBox="1">
            <a:spLocks/>
          </p:cNvSpPr>
          <p:nvPr/>
        </p:nvSpPr>
        <p:spPr>
          <a:xfrm>
            <a:off x="5000815" y="3429000"/>
            <a:ext cx="5550644" cy="2965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PARA PROYECTOS PEQUEÑOS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PERMITE AVANZAR Y VOLVER ATRÁS</a:t>
            </a:r>
          </a:p>
        </p:txBody>
      </p:sp>
    </p:spTree>
    <p:extLst>
      <p:ext uri="{BB962C8B-B14F-4D97-AF65-F5344CB8AC3E}">
        <p14:creationId xmlns:p14="http://schemas.microsoft.com/office/powerpoint/2010/main" val="403039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F960C-B1C7-4734-A543-65E6FD7B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>
                <a:solidFill>
                  <a:srgbClr val="FFFF00"/>
                </a:solidFill>
              </a:rPr>
              <a:t>TECNOLOGÍAS UTILIZADAS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8213E6-C55E-45CA-8C52-6BFB34193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SUBLIME TEXT 3</a:t>
            </a:r>
          </a:p>
          <a:p>
            <a:r>
              <a:rPr lang="es-ES" sz="2400" dirty="0"/>
              <a:t>HTML Y CSS</a:t>
            </a:r>
          </a:p>
          <a:p>
            <a:r>
              <a:rPr lang="es-ES" sz="2400" dirty="0"/>
              <a:t>JAVASCRIPT</a:t>
            </a:r>
          </a:p>
          <a:p>
            <a:r>
              <a:rPr lang="es-ES" sz="2400" dirty="0"/>
              <a:t>PHP</a:t>
            </a:r>
          </a:p>
          <a:p>
            <a:r>
              <a:rPr lang="es-ES" sz="2400" dirty="0"/>
              <a:t>BOOTSTRAP</a:t>
            </a:r>
          </a:p>
          <a:p>
            <a:r>
              <a:rPr lang="es-ES" sz="2400" dirty="0"/>
              <a:t>JQUERY</a:t>
            </a:r>
          </a:p>
          <a:p>
            <a:r>
              <a:rPr lang="es-ES" sz="2400" dirty="0"/>
              <a:t>SQL</a:t>
            </a:r>
          </a:p>
        </p:txBody>
      </p:sp>
      <p:pic>
        <p:nvPicPr>
          <p:cNvPr id="2050" name="Picture 2" descr="Los 10 mejores Lenguajes de Programación para el 2018 - Código OnClick">
            <a:extLst>
              <a:ext uri="{FF2B5EF4-FFF2-40B4-BE49-F238E27FC236}">
                <a16:creationId xmlns:a16="http://schemas.microsoft.com/office/drawing/2014/main" id="{DA5FED31-4989-456E-B9BB-D76563805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847" y="2961900"/>
            <a:ext cx="4758763" cy="285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lerna | Lleida.com">
            <a:extLst>
              <a:ext uri="{FF2B5EF4-FFF2-40B4-BE49-F238E27FC236}">
                <a16:creationId xmlns:a16="http://schemas.microsoft.com/office/drawing/2014/main" id="{F135DF9C-1B64-45C2-9836-4A6A4753E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637" y="5558118"/>
            <a:ext cx="2784363" cy="129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9DCE2C-5399-4C9E-9DAE-7BA638B9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E33-7FAA-4821-9EB6-D3EC9AA31BE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99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F960C-B1C7-4734-A543-65E6FD7B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>
                <a:solidFill>
                  <a:srgbClr val="FFFF00"/>
                </a:solidFill>
              </a:rPr>
              <a:t>ESTIMACIÓN DE RECURSOS Y PLANIFICACIÓN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8213E6-C55E-45CA-8C52-6BFB34193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400" dirty="0"/>
              <a:t>DIAGRAMA DE GANTT</a:t>
            </a:r>
            <a:r>
              <a:rPr lang="es-ES" dirty="0"/>
              <a:t>	</a:t>
            </a:r>
          </a:p>
        </p:txBody>
      </p:sp>
      <p:pic>
        <p:nvPicPr>
          <p:cNvPr id="6" name="Picture 2" descr="Ilerna | Lleida.com">
            <a:extLst>
              <a:ext uri="{FF2B5EF4-FFF2-40B4-BE49-F238E27FC236}">
                <a16:creationId xmlns:a16="http://schemas.microsoft.com/office/drawing/2014/main" id="{F4C45CC8-6AB3-4C5D-A330-3BB706C81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637" y="5558118"/>
            <a:ext cx="2784363" cy="129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DFB778-F714-4166-BFE1-83AA0443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E33-7FAA-4821-9EB6-D3EC9AA31BEA}" type="slidenum">
              <a:rPr lang="es-ES" smtClean="0"/>
              <a:t>8</a:t>
            </a:fld>
            <a:endParaRPr lang="es-ES"/>
          </a:p>
        </p:txBody>
      </p:sp>
      <p:pic>
        <p:nvPicPr>
          <p:cNvPr id="7" name="Imagen 6" descr="Escala de tiempo&#10;&#10;Descripción generada automáticamente">
            <a:extLst>
              <a:ext uri="{FF2B5EF4-FFF2-40B4-BE49-F238E27FC236}">
                <a16:creationId xmlns:a16="http://schemas.microsoft.com/office/drawing/2014/main" id="{29ECDC9B-57B8-45FF-A5E7-C920D3B89E9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54953" y="3147668"/>
            <a:ext cx="10318600" cy="21172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7307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F960C-B1C7-4734-A543-65E6FD7B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>
                <a:solidFill>
                  <a:srgbClr val="FFFF00"/>
                </a:solidFill>
              </a:rPr>
              <a:t>ESTIMACIÓN DE RECURSOS Y PLANIFICACIÓN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8213E6-C55E-45CA-8C52-6BFB34193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400" dirty="0"/>
              <a:t>DIAGRAMA DE GANTT</a:t>
            </a:r>
            <a:r>
              <a:rPr lang="es-ES" dirty="0"/>
              <a:t>	</a:t>
            </a:r>
          </a:p>
        </p:txBody>
      </p:sp>
      <p:pic>
        <p:nvPicPr>
          <p:cNvPr id="6" name="Picture 2" descr="Ilerna | Lleida.com">
            <a:extLst>
              <a:ext uri="{FF2B5EF4-FFF2-40B4-BE49-F238E27FC236}">
                <a16:creationId xmlns:a16="http://schemas.microsoft.com/office/drawing/2014/main" id="{F4C45CC8-6AB3-4C5D-A330-3BB706C81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637" y="5558118"/>
            <a:ext cx="2784363" cy="129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DFB778-F714-4166-BFE1-83AA0443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E33-7FAA-4821-9EB6-D3EC9AA31BEA}" type="slidenum">
              <a:rPr lang="es-ES" smtClean="0"/>
              <a:t>9</a:t>
            </a:fld>
            <a:endParaRPr lang="es-ES"/>
          </a:p>
        </p:txBody>
      </p:sp>
      <p:pic>
        <p:nvPicPr>
          <p:cNvPr id="8" name="Imagen 7" descr="Tabla&#10;&#10;Descripción generada automáticamente">
            <a:extLst>
              <a:ext uri="{FF2B5EF4-FFF2-40B4-BE49-F238E27FC236}">
                <a16:creationId xmlns:a16="http://schemas.microsoft.com/office/drawing/2014/main" id="{46A68C15-4A12-47C1-89E0-2215F375FE4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61247" y="3162627"/>
            <a:ext cx="9477186" cy="22980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6894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1101</TotalTime>
  <Words>263</Words>
  <Application>Microsoft Office PowerPoint</Application>
  <PresentationFormat>Panorámica</PresentationFormat>
  <Paragraphs>109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Calibri</vt:lpstr>
      <vt:lpstr>Century Gothic</vt:lpstr>
      <vt:lpstr>Courier New</vt:lpstr>
      <vt:lpstr>Wingdings 3</vt:lpstr>
      <vt:lpstr>Sala de reuniones Ion</vt:lpstr>
      <vt:lpstr>DESARROLLO DE APLICACIONES WEB  YOLISPORT</vt:lpstr>
      <vt:lpstr>INTRODUCCIÓN</vt:lpstr>
      <vt:lpstr>OBJETIVOS</vt:lpstr>
      <vt:lpstr>OBJETIVOS</vt:lpstr>
      <vt:lpstr>METODOLOGÍA UTILIZADA</vt:lpstr>
      <vt:lpstr>METODOLOGÍA UTILIZADA</vt:lpstr>
      <vt:lpstr>TECNOLOGÍAS UTILIZADAS</vt:lpstr>
      <vt:lpstr>ESTIMACIÓN DE RECURSOS Y PLANIFICACIÓN</vt:lpstr>
      <vt:lpstr>ESTIMACIÓN DE RECURSOS Y PLANIFICACIÓN</vt:lpstr>
      <vt:lpstr>ANÁLISIS DEL PROYECTO</vt:lpstr>
      <vt:lpstr>ANÁLISIS DEL PROYECTO</vt:lpstr>
      <vt:lpstr>DIAGRAMA DE ENTIDAD RELACIÓN</vt:lpstr>
      <vt:lpstr>DIAGRAMA DE CASOS DE USO</vt:lpstr>
      <vt:lpstr>DIAGRAMA DE CASOS DE USO</vt:lpstr>
      <vt:lpstr>DISEÑO</vt:lpstr>
      <vt:lpstr>DISEÑO</vt:lpstr>
      <vt:lpstr>DESPLIEGUE Y PRUEBAS</vt:lpstr>
      <vt:lpstr>CONTEXTO LABORAL</vt:lpstr>
      <vt:lpstr>INSTALACIÓN Y CONFIGURACIÓN</vt:lpstr>
      <vt:lpstr>POSICIONAMIENTO SEO</vt:lpstr>
      <vt:lpstr>CONCLUSIONES Y VÍAS FUTURAS</vt:lpstr>
      <vt:lpstr>DEMOSTRACIÓN DE MI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APLICACIONES WEB  “STAY HERE ROOMS”</dc:title>
  <dc:creator>RAUL TERUEL HERNANDEZ</dc:creator>
  <cp:lastModifiedBy>RAUL TERUEL HERNANDEZ</cp:lastModifiedBy>
  <cp:revision>18</cp:revision>
  <dcterms:created xsi:type="dcterms:W3CDTF">2023-04-23T11:01:44Z</dcterms:created>
  <dcterms:modified xsi:type="dcterms:W3CDTF">2023-06-16T19:09:04Z</dcterms:modified>
</cp:coreProperties>
</file>