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312" r:id="rId3"/>
    <p:sldId id="314" r:id="rId4"/>
    <p:sldId id="259" r:id="rId5"/>
    <p:sldId id="325" r:id="rId6"/>
    <p:sldId id="305" r:id="rId7"/>
    <p:sldId id="258" r:id="rId8"/>
    <p:sldId id="309" r:id="rId9"/>
    <p:sldId id="327" r:id="rId10"/>
    <p:sldId id="321" r:id="rId11"/>
    <p:sldId id="310" r:id="rId12"/>
    <p:sldId id="316" r:id="rId13"/>
    <p:sldId id="308" r:id="rId14"/>
    <p:sldId id="311" r:id="rId15"/>
    <p:sldId id="332" r:id="rId16"/>
    <p:sldId id="307" r:id="rId17"/>
    <p:sldId id="326" r:id="rId18"/>
    <p:sldId id="261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idact Gothic" panose="020B0604020202020204" charset="0"/>
      <p:regular r:id="rId25"/>
    </p:embeddedFont>
    <p:embeddedFont>
      <p:font typeface="Julius Sans One" panose="020B0604020202020204" charset="0"/>
      <p:regular r:id="rId26"/>
    </p:embeddedFont>
    <p:embeddedFont>
      <p:font typeface="Open Sans" panose="020B0606030504020204" pitchFamily="34" charset="0"/>
      <p:regular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Questrial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F4AB2-B3F6-4AFB-947C-496F6D1BAC9B}">
  <a:tblStyle styleId="{9D7F4AB2-B3F6-4AFB-947C-496F6D1BA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2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9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26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11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1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2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19950" y="700200"/>
            <a:ext cx="7035600" cy="3277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7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43350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26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60675" y="3062700"/>
            <a:ext cx="27477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243700"/>
            <a:ext cx="63546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AutoNum type="arabicPeriod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64200" y="1789500"/>
            <a:ext cx="8332800" cy="29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550" y="-125"/>
            <a:ext cx="44004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5082246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5082246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5082246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5082246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517475" y="2381425"/>
            <a:ext cx="41091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just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itu.dk/hest/files/2012/09/darby_smart-metering-what-potential-for-house-holder-engagement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ctrTitle"/>
          </p:nvPr>
        </p:nvSpPr>
        <p:spPr>
          <a:xfrm>
            <a:off x="4292607" y="2851818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Désagrégation de la consommation d’énergie</a:t>
            </a:r>
            <a:endParaRPr sz="7200" dirty="0">
              <a:solidFill>
                <a:schemeClr val="bg1"/>
              </a:solidFill>
            </a:endParaRPr>
          </a:p>
        </p:txBody>
      </p:sp>
      <p:cxnSp>
        <p:nvCxnSpPr>
          <p:cNvPr id="196" name="Google Shape;196;p33"/>
          <p:cNvCxnSpPr/>
          <p:nvPr/>
        </p:nvCxnSpPr>
        <p:spPr>
          <a:xfrm>
            <a:off x="7968207" y="445702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9A8ADCE1-A02B-4A7B-816A-98FBFA1A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879" y="2067958"/>
            <a:ext cx="3829200" cy="579324"/>
          </a:xfrm>
        </p:spPr>
        <p:txBody>
          <a:bodyPr/>
          <a:lstStyle/>
          <a:p>
            <a:r>
              <a:rPr lang="fr-FR" sz="2400" b="1" dirty="0"/>
              <a:t>P2M 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-6933218" y="-3207153"/>
            <a:ext cx="12303504" cy="9029700"/>
          </a:xfrm>
          <a:prstGeom prst="triangle">
            <a:avLst>
              <a:gd name="adj" fmla="val 50000"/>
            </a:avLst>
          </a:prstGeom>
          <a:solidFill>
            <a:srgbClr val="EEEEEE">
              <a:alpha val="3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751944" y="2260992"/>
            <a:ext cx="4862286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500" b="1" dirty="0">
                <a:solidFill>
                  <a:schemeClr val="dk1"/>
                </a:solidFill>
              </a:rPr>
              <a:t>Solution finale</a:t>
            </a:r>
            <a:endParaRPr sz="2500" b="1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 idx="2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03</a:t>
            </a:r>
            <a:endParaRPr b="1" dirty="0"/>
          </a:p>
        </p:txBody>
      </p:sp>
      <p:cxnSp>
        <p:nvCxnSpPr>
          <p:cNvPr id="231" name="Google Shape;231;p36"/>
          <p:cNvCxnSpPr/>
          <p:nvPr/>
        </p:nvCxnSpPr>
        <p:spPr>
          <a:xfrm>
            <a:off x="7425248" y="292088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374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6C3566-30BC-4AEE-B0CC-CE4B6B20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8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3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390A4DB-FAEA-40B2-A70F-79CF1A64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85" y="981385"/>
            <a:ext cx="5202089" cy="33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9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D8253A91-A11A-4B3D-BC21-A3B2C8CA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8" y="347330"/>
            <a:ext cx="7535607" cy="14885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459061-EF71-4F31-B366-13BD2D8E6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651" y="1930253"/>
            <a:ext cx="4954772" cy="27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4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9E44AB-8365-46B7-9DC2-D7E4D381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29" y="807720"/>
            <a:ext cx="7338332" cy="37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7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ED67B54-32D2-4AAA-9FEF-C39EA1722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99237"/>
            <a:ext cx="8661990" cy="40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-6846132" y="-2850707"/>
            <a:ext cx="12303504" cy="9029700"/>
          </a:xfrm>
          <a:prstGeom prst="triangle">
            <a:avLst>
              <a:gd name="adj" fmla="val 50000"/>
            </a:avLst>
          </a:prstGeom>
          <a:solidFill>
            <a:srgbClr val="EEEEEE">
              <a:alpha val="3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4507282" y="2257200"/>
            <a:ext cx="3780971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000" b="1" dirty="0"/>
              <a:t>Conclusion</a:t>
            </a:r>
            <a:endParaRPr sz="3000" b="1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 idx="2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04</a:t>
            </a:r>
            <a:endParaRPr b="1" dirty="0"/>
          </a:p>
        </p:txBody>
      </p:sp>
      <p:cxnSp>
        <p:nvCxnSpPr>
          <p:cNvPr id="231" name="Google Shape;231;p36"/>
          <p:cNvCxnSpPr/>
          <p:nvPr/>
        </p:nvCxnSpPr>
        <p:spPr>
          <a:xfrm>
            <a:off x="7425248" y="292088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90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ED83529-09CC-438A-8496-775B1B1B9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>
                <a:solidFill>
                  <a:schemeClr val="bg1">
                    <a:lumMod val="25000"/>
                  </a:schemeClr>
                </a:solidFill>
              </a:rPr>
              <a:t>Pour conclure, la technique NILM  qui </a:t>
            </a:r>
            <a:r>
              <a:rPr lang="fr-FR" b="1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prévoit</a:t>
            </a:r>
            <a:r>
              <a:rPr lang="fr-FR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 avec précision la consommation d’énergie et contribue à améliorer la </a:t>
            </a:r>
            <a:r>
              <a:rPr lang="fr-FR" b="1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durabilité</a:t>
            </a:r>
            <a:r>
              <a:rPr lang="fr-FR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 et à </a:t>
            </a:r>
            <a:r>
              <a:rPr lang="fr-FR" b="1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réduire la consommation </a:t>
            </a:r>
            <a:r>
              <a:rPr lang="fr-FR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d’énergie</a:t>
            </a:r>
            <a:r>
              <a:rPr lang="fr-FR" b="1" dirty="0">
                <a:solidFill>
                  <a:schemeClr val="bg1">
                    <a:lumMod val="25000"/>
                  </a:schemeClr>
                </a:solidFill>
                <a:latin typeface="Poppins"/>
              </a:rPr>
              <a:t> </a:t>
            </a:r>
            <a:r>
              <a:rPr lang="fr-FR" b="1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 </a:t>
            </a:r>
            <a:r>
              <a:rPr lang="fr-FR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afin que  </a:t>
            </a: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Les entreprises et les particuliers puissent convertir la quantité d’énergie consommée en valeur monétaire, et donc estimer la facture énergétique et prendre des décisions à partir de ces données. </a:t>
            </a:r>
            <a:r>
              <a:rPr lang="fr-FR" dirty="0">
                <a:solidFill>
                  <a:schemeClr val="bg1">
                    <a:lumMod val="25000"/>
                  </a:schemeClr>
                </a:solidFill>
                <a:latin typeface="Poppins"/>
              </a:rPr>
              <a:t>C’est-à-dire, on peut connaitre</a:t>
            </a: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 non seulement combien d’énergie nous allons consommer, mais aussi comment et pourquoi, nous pouvons changer nos habitudes sans affecter notre </a:t>
            </a:r>
            <a:r>
              <a:rPr lang="fr-FR" b="1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productivité</a:t>
            </a: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 ou notre </a:t>
            </a:r>
            <a:r>
              <a:rPr lang="fr-FR" b="1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qualité de vie</a:t>
            </a: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Poppins"/>
              </a:rPr>
              <a:t>.</a:t>
            </a:r>
          </a:p>
          <a:p>
            <a:pPr marL="139700" indent="0">
              <a:buNone/>
            </a:pPr>
            <a:endParaRPr lang="fr-FR" b="1" i="0" dirty="0">
              <a:solidFill>
                <a:schemeClr val="bg1">
                  <a:lumMod val="50000"/>
                </a:schemeClr>
              </a:solidFill>
              <a:effectLst/>
              <a:latin typeface="Poppins"/>
            </a:endParaRPr>
          </a:p>
          <a:p>
            <a:endParaRPr lang="fr-FR" b="1" dirty="0">
              <a:solidFill>
                <a:schemeClr val="bg1">
                  <a:lumMod val="50000"/>
                </a:schemeClr>
              </a:solidFill>
              <a:latin typeface="Poppins"/>
            </a:endParaRPr>
          </a:p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89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1764150" y="196328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MERCI POUR VOTRE ATTENTION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922BC9F-E04E-4C2F-BE4C-BECAAF10448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2348" y="442665"/>
            <a:ext cx="3057300" cy="1382400"/>
          </a:xfrm>
        </p:spPr>
        <p:txBody>
          <a:bodyPr/>
          <a:lstStyle/>
          <a:p>
            <a:r>
              <a:rPr lang="fr-FR" sz="4000" dirty="0"/>
              <a:t>Présentée par :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4FD1656-4C29-4ABD-BCA4-CC38F7C6CEC2}"/>
              </a:ext>
            </a:extLst>
          </p:cNvPr>
          <p:cNvSpPr txBox="1">
            <a:spLocks/>
          </p:cNvSpPr>
          <p:nvPr/>
        </p:nvSpPr>
        <p:spPr>
          <a:xfrm>
            <a:off x="3246616" y="3093373"/>
            <a:ext cx="5578548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ulius Sans One"/>
              <a:buNone/>
              <a:defRPr sz="36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fr-FR" sz="3000" dirty="0"/>
              <a:t>Chachia Mohamed Wacef</a:t>
            </a:r>
          </a:p>
        </p:txBody>
      </p:sp>
    </p:spTree>
    <p:extLst>
      <p:ext uri="{BB962C8B-B14F-4D97-AF65-F5344CB8AC3E}">
        <p14:creationId xmlns:p14="http://schemas.microsoft.com/office/powerpoint/2010/main" val="32295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 idx="15"/>
          </p:nvPr>
        </p:nvSpPr>
        <p:spPr>
          <a:xfrm>
            <a:off x="571457" y="179379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 b="1" dirty="0">
                <a:solidFill>
                  <a:schemeClr val="lt1"/>
                </a:solidFill>
              </a:rPr>
              <a:t>Plan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title" idx="5"/>
          </p:nvPr>
        </p:nvSpPr>
        <p:spPr>
          <a:xfrm>
            <a:off x="5690650" y="1068996"/>
            <a:ext cx="3759925" cy="5285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PROBLEMATIQUE ET Introduction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5690650" y="1825538"/>
            <a:ext cx="3193800" cy="528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b="1" dirty="0"/>
              <a:t>outils et techniques utilisés</a:t>
            </a:r>
            <a:br>
              <a:rPr lang="fr-FR" b="1" dirty="0"/>
            </a:br>
            <a:endParaRPr lang="fr-FR" b="1" dirty="0">
              <a:solidFill>
                <a:schemeClr val="dk1"/>
              </a:solidFill>
            </a:endParaRPr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2"/>
          </p:nvPr>
        </p:nvSpPr>
        <p:spPr>
          <a:xfrm>
            <a:off x="5050407" y="1042895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01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title" idx="3"/>
          </p:nvPr>
        </p:nvSpPr>
        <p:spPr>
          <a:xfrm>
            <a:off x="5034288" y="1744452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02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title" idx="6"/>
          </p:nvPr>
        </p:nvSpPr>
        <p:spPr>
          <a:xfrm>
            <a:off x="5690650" y="23514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</a:rPr>
              <a:t>Solution finale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 idx="7"/>
          </p:nvPr>
        </p:nvSpPr>
        <p:spPr>
          <a:xfrm>
            <a:off x="5055669" y="2421952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03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221" name="Google Shape;221;p35"/>
          <p:cNvCxnSpPr/>
          <p:nvPr/>
        </p:nvCxnSpPr>
        <p:spPr>
          <a:xfrm>
            <a:off x="776995" y="329536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19;p35">
            <a:extLst>
              <a:ext uri="{FF2B5EF4-FFF2-40B4-BE49-F238E27FC236}">
                <a16:creationId xmlns:a16="http://schemas.microsoft.com/office/drawing/2014/main" id="{EA8C3B91-F92C-48BB-8A30-9AA9C4555EED}"/>
              </a:ext>
            </a:extLst>
          </p:cNvPr>
          <p:cNvSpPr txBox="1">
            <a:spLocks/>
          </p:cNvSpPr>
          <p:nvPr/>
        </p:nvSpPr>
        <p:spPr>
          <a:xfrm>
            <a:off x="5055669" y="2952778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b="1" dirty="0"/>
              <a:t>04</a:t>
            </a:r>
          </a:p>
        </p:txBody>
      </p:sp>
      <p:sp>
        <p:nvSpPr>
          <p:cNvPr id="11" name="Google Shape;215;p35">
            <a:extLst>
              <a:ext uri="{FF2B5EF4-FFF2-40B4-BE49-F238E27FC236}">
                <a16:creationId xmlns:a16="http://schemas.microsoft.com/office/drawing/2014/main" id="{7992CEC5-20C3-4377-9540-4E75C13B39C8}"/>
              </a:ext>
            </a:extLst>
          </p:cNvPr>
          <p:cNvSpPr txBox="1">
            <a:spLocks/>
          </p:cNvSpPr>
          <p:nvPr/>
        </p:nvSpPr>
        <p:spPr>
          <a:xfrm>
            <a:off x="5690650" y="2952778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fr-FR" b="1" dirty="0"/>
              <a:t>Conclusion</a:t>
            </a:r>
          </a:p>
        </p:txBody>
      </p:sp>
      <p:sp>
        <p:nvSpPr>
          <p:cNvPr id="13" name="Google Shape;215;p35">
            <a:extLst>
              <a:ext uri="{FF2B5EF4-FFF2-40B4-BE49-F238E27FC236}">
                <a16:creationId xmlns:a16="http://schemas.microsoft.com/office/drawing/2014/main" id="{662526CA-CCD7-4AB6-B4F4-7D3A68E78F3B}"/>
              </a:ext>
            </a:extLst>
          </p:cNvPr>
          <p:cNvSpPr txBox="1">
            <a:spLocks/>
          </p:cNvSpPr>
          <p:nvPr/>
        </p:nvSpPr>
        <p:spPr>
          <a:xfrm>
            <a:off x="5740269" y="3403754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510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-6933218" y="-3207153"/>
            <a:ext cx="12303504" cy="9029700"/>
          </a:xfrm>
          <a:prstGeom prst="triangle">
            <a:avLst>
              <a:gd name="adj" fmla="val 50000"/>
            </a:avLst>
          </a:prstGeom>
          <a:solidFill>
            <a:srgbClr val="EEEEEE">
              <a:alpha val="3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992826" y="2257200"/>
            <a:ext cx="3918859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3000" b="1" dirty="0"/>
              <a:t>introduction</a:t>
            </a:r>
            <a:endParaRPr sz="3000" b="1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 idx="2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cxnSp>
        <p:nvCxnSpPr>
          <p:cNvPr id="231" name="Google Shape;231;p36"/>
          <p:cNvCxnSpPr/>
          <p:nvPr/>
        </p:nvCxnSpPr>
        <p:spPr>
          <a:xfrm>
            <a:off x="7425248" y="292088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5EB9615-10D1-4DE7-82C9-65993033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485" y="619923"/>
            <a:ext cx="6354600" cy="3980430"/>
          </a:xfrm>
        </p:spPr>
        <p:txBody>
          <a:bodyPr/>
          <a:lstStyle/>
          <a:p>
            <a:pPr marL="139700" indent="0">
              <a:buNone/>
            </a:pP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Aujourd’hui, les informations fournies aux consommateurs par leur fournisseur restent très limitées et souvent peu compréhensibles  : selon un </a:t>
            </a:r>
            <a:r>
              <a:rPr lang="fr-FR" dirty="0">
                <a:solidFill>
                  <a:schemeClr val="bg1">
                    <a:lumMod val="25000"/>
                  </a:schemeClr>
                </a:solidFill>
                <a:latin typeface="Calibri" panose="020F0502020204030204" pitchFamily="34" charset="0"/>
              </a:rPr>
              <a:t>sondage </a:t>
            </a: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paru en septembre 2014, 9 français sur 10 ne comprennent pas l’intégralité de leur facture d’électricité.</a:t>
            </a:r>
          </a:p>
          <a:p>
            <a:endParaRPr lang="fr-FR" b="0" i="0" dirty="0">
              <a:solidFill>
                <a:schemeClr val="bg1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139700" indent="0" algn="l" fontAlgn="base">
              <a:buNone/>
            </a:pP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Grâce à la richesse des données collectées par les compteurs communicants,</a:t>
            </a:r>
          </a:p>
          <a:p>
            <a:pPr marL="139700" indent="0" algn="l" fontAlgn="base">
              <a:buNone/>
            </a:pP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(dans notre cas VOLTIX) </a:t>
            </a:r>
            <a:r>
              <a:rPr lang="fr-FR" b="0" i="0" u="none" strike="noStrike" dirty="0">
                <a:solidFill>
                  <a:schemeClr val="bg1">
                    <a:lumMod val="25000"/>
                  </a:schemeClr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fournit aux consommateurs des informations plus précises et plus complètes sur leur consommation</a:t>
            </a: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 : comparaisons avec les mois précédents, visualisation de la consommation quotidienne voire même son évolution au sein d’une journée.</a:t>
            </a:r>
          </a:p>
          <a:p>
            <a:pPr marL="139700" indent="0" algn="l" fontAlgn="base">
              <a:buNone/>
            </a:pPr>
            <a:r>
              <a:rPr lang="fr-FR" b="0" i="0" dirty="0">
                <a:solidFill>
                  <a:schemeClr val="bg1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Ces informations représentent donc l’opportunité pour le consommateur de mieux comprendre sa facture et corréler la consommation électrique qui lui est facturée avec son usage réel, ce qui l’encourage à réaliser des économies d’énergie. À titre d’exemple, le consommateur pourra visualiser directement l’impact d’un changement de son comportement (réduction du chauffage, éteinte des appareils en veille, etc.) sur sa consommation.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57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-6933218" y="-3207153"/>
            <a:ext cx="12303504" cy="9029700"/>
          </a:xfrm>
          <a:prstGeom prst="triangle">
            <a:avLst>
              <a:gd name="adj" fmla="val 50000"/>
            </a:avLst>
          </a:prstGeom>
          <a:solidFill>
            <a:srgbClr val="EEEEEE">
              <a:alpha val="32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839030" y="2260992"/>
            <a:ext cx="4833256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300" b="1" dirty="0"/>
              <a:t>Techniques ET outils utilisés</a:t>
            </a:r>
            <a:endParaRPr sz="2300" b="1" dirty="0"/>
          </a:p>
        </p:txBody>
      </p:sp>
      <p:sp>
        <p:nvSpPr>
          <p:cNvPr id="229" name="Google Shape;229;p36"/>
          <p:cNvSpPr txBox="1">
            <a:spLocks noGrp="1"/>
          </p:cNvSpPr>
          <p:nvPr>
            <p:ph type="title" idx="2"/>
          </p:nvPr>
        </p:nvSpPr>
        <p:spPr>
          <a:xfrm>
            <a:off x="5151175" y="1031000"/>
            <a:ext cx="3057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02</a:t>
            </a:r>
            <a:endParaRPr b="1" dirty="0"/>
          </a:p>
        </p:txBody>
      </p:sp>
      <p:cxnSp>
        <p:nvCxnSpPr>
          <p:cNvPr id="231" name="Google Shape;231;p36"/>
          <p:cNvCxnSpPr>
            <a:cxnSpLocks/>
          </p:cNvCxnSpPr>
          <p:nvPr/>
        </p:nvCxnSpPr>
        <p:spPr>
          <a:xfrm>
            <a:off x="7425248" y="2920881"/>
            <a:ext cx="17187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131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 idx="15"/>
          </p:nvPr>
        </p:nvSpPr>
        <p:spPr>
          <a:xfrm>
            <a:off x="571457" y="179379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Non Intrusive Load Monitoring (NILM):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221" name="Google Shape;221;p35"/>
          <p:cNvCxnSpPr/>
          <p:nvPr/>
        </p:nvCxnSpPr>
        <p:spPr>
          <a:xfrm>
            <a:off x="776995" y="329536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D854967-CA27-433A-947F-BEEE8F9E8BB5}"/>
              </a:ext>
            </a:extLst>
          </p:cNvPr>
          <p:cNvSpPr txBox="1"/>
          <p:nvPr/>
        </p:nvSpPr>
        <p:spPr>
          <a:xfrm>
            <a:off x="4770475" y="1663809"/>
            <a:ext cx="40332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5E5E5E"/>
                </a:solidFill>
                <a:effectLst/>
                <a:latin typeface="Open Sans"/>
              </a:rPr>
              <a:t>La mesure non intrusive, consiste à mesurer une donnée agrégée de consommation et à utiliser des algorithmes intelligents pour identifier la nature des équipements consommateurs. Autrement dit, il est possible d’identifier les signatures électriques de chaque type d’équipement pour ensuite reconnaitre leur consommation à chaque instant.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>
            <a:extLst>
              <a:ext uri="{FF2B5EF4-FFF2-40B4-BE49-F238E27FC236}">
                <a16:creationId xmlns:a16="http://schemas.microsoft.com/office/drawing/2014/main" id="{638F38FC-9D83-4B40-8D51-6A923D799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336B99-8D6C-4C63-9C6C-44A085CF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" y="1474905"/>
            <a:ext cx="9144000" cy="34069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C9F6D86-D563-45B7-B13D-F79816EFB309}"/>
              </a:ext>
            </a:extLst>
          </p:cNvPr>
          <p:cNvSpPr txBox="1"/>
          <p:nvPr/>
        </p:nvSpPr>
        <p:spPr>
          <a:xfrm>
            <a:off x="474920" y="470809"/>
            <a:ext cx="3863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LES ETAPES D’EXECUTION DE NILM</a:t>
            </a:r>
          </a:p>
        </p:txBody>
      </p:sp>
    </p:spTree>
    <p:extLst>
      <p:ext uri="{BB962C8B-B14F-4D97-AF65-F5344CB8AC3E}">
        <p14:creationId xmlns:p14="http://schemas.microsoft.com/office/powerpoint/2010/main" val="36188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082C1E6C-23F8-4BF7-B7BC-472CB1AC899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667845" y="2481853"/>
            <a:ext cx="3193800" cy="2878851"/>
          </a:xfrm>
        </p:spPr>
        <p:txBody>
          <a:bodyPr/>
          <a:lstStyle/>
          <a:p>
            <a: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Poppins"/>
              </a:rPr>
              <a:t>fournit une sélection d'outils efficaces pour l'apprentissage </a:t>
            </a:r>
            <a:b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Poppins"/>
              </a:rPr>
            </a:br>
            <a: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Poppins"/>
              </a:rPr>
              <a:t>automatique et la modélisation statistique, y compris la classification,</a:t>
            </a:r>
            <a:b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Poppins"/>
              </a:rPr>
            </a:br>
            <a: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Poppins"/>
              </a:rPr>
              <a:t> la régression et le clustering via</a:t>
            </a:r>
            <a:b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Poppins"/>
              </a:rPr>
            </a:br>
            <a: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Poppins"/>
              </a:rPr>
              <a:t> une interface de cohérence en Python.</a:t>
            </a:r>
            <a:b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Poppins"/>
              </a:rPr>
            </a:b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1D2E660-1B73-461C-95EC-B9F5353554C3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5613045" y="466600"/>
            <a:ext cx="3193800" cy="1154800"/>
          </a:xfrm>
        </p:spPr>
        <p:txBody>
          <a:bodyPr/>
          <a:lstStyle/>
          <a:p>
            <a:r>
              <a:rPr lang="fr-FR" sz="1400" dirty="0"/>
              <a:t>PYTHON (</a:t>
            </a:r>
            <a:r>
              <a:rPr lang="fr-FR" sz="14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’un large catalogue comprenant des centaines de librairies accessibles depuis le Package Index.)</a:t>
            </a:r>
            <a:endParaRPr lang="fr-FR" sz="140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CCD282-8798-476A-8098-F0868967C4A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667845" y="1793525"/>
            <a:ext cx="3193800" cy="1339150"/>
          </a:xfrm>
        </p:spPr>
        <p:txBody>
          <a:bodyPr/>
          <a:lstStyle/>
          <a:p>
            <a:r>
              <a:rPr lang="fr-FR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permet la manipulation et l'analyse des </a:t>
            </a:r>
            <a:r>
              <a:rPr lang="fr-FR" sz="14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données et </a:t>
            </a:r>
            <a:r>
              <a:rPr lang="fr-FR" sz="14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nécessaire pour la phase de </a:t>
            </a:r>
            <a:r>
              <a:rPr lang="fr-FR" sz="1400" b="1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prétraitement,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8D3CDB8E-68B6-4E23-AC72-608DDA7504B6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460616" y="2198800"/>
            <a:ext cx="3416400" cy="528600"/>
          </a:xfrm>
        </p:spPr>
        <p:txBody>
          <a:bodyPr/>
          <a:lstStyle/>
          <a:p>
            <a:r>
              <a:rPr lang="fr-FR" sz="3200" b="1" dirty="0"/>
              <a:t>outils utilisés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1EB668C-A10C-4033-A8AE-A1461A47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52207" y="1044000"/>
            <a:ext cx="498947" cy="4989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69F00BC-25A9-477F-9BA7-1DFE8FD7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41" y="2212437"/>
            <a:ext cx="1333193" cy="5388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9930283-342F-4A46-807E-2822C6781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52" y="3420760"/>
            <a:ext cx="1387993" cy="7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4312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428</Words>
  <Application>Microsoft Office PowerPoint</Application>
  <PresentationFormat>Affichage à l'écran (16:9)</PresentationFormat>
  <Paragraphs>36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Julius Sans One</vt:lpstr>
      <vt:lpstr>Poppins</vt:lpstr>
      <vt:lpstr>Arial</vt:lpstr>
      <vt:lpstr>Open Sans</vt:lpstr>
      <vt:lpstr>Calibri</vt:lpstr>
      <vt:lpstr>Didact Gothic</vt:lpstr>
      <vt:lpstr>Questrial</vt:lpstr>
      <vt:lpstr>Arial</vt:lpstr>
      <vt:lpstr>Minimalist Grayscale Pitch Deck by Slidesgo</vt:lpstr>
      <vt:lpstr>Désagrégation de la consommation d’énergie</vt:lpstr>
      <vt:lpstr>Présentée par :</vt:lpstr>
      <vt:lpstr>Plan</vt:lpstr>
      <vt:lpstr>introduction</vt:lpstr>
      <vt:lpstr>Présentation PowerPoint</vt:lpstr>
      <vt:lpstr>Techniques ET outils utilisés</vt:lpstr>
      <vt:lpstr>Non Intrusive Load Monitoring (NILM):</vt:lpstr>
      <vt:lpstr>Présentation PowerPoint</vt:lpstr>
      <vt:lpstr>fournit une sélection d'outils efficaces pour l'apprentissage  automatique et la modélisation statistique, y compris la classification,  la régression et le clustering via  une interface de cohérence en Python. </vt:lpstr>
      <vt:lpstr>Solution finale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Désagrégation de la consommation d’énergie</dc:title>
  <dc:creator>user</dc:creator>
  <cp:lastModifiedBy>Mohamed wacef CHACHIA</cp:lastModifiedBy>
  <cp:revision>44</cp:revision>
  <dcterms:modified xsi:type="dcterms:W3CDTF">2021-10-05T17:04:13Z</dcterms:modified>
</cp:coreProperties>
</file>