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Titillium Web"/>
      <p:regular r:id="rId29"/>
      <p:bold r:id="rId30"/>
      <p:italic r:id="rId31"/>
      <p:boldItalic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itilliumWeb-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itilliumWeb-italic.fntdata"/><Relationship Id="rId30" Type="http://schemas.openxmlformats.org/officeDocument/2006/relationships/font" Target="fonts/TitilliumWeb-bold.fntdata"/><Relationship Id="rId11" Type="http://schemas.openxmlformats.org/officeDocument/2006/relationships/slide" Target="slides/slide6.xml"/><Relationship Id="rId33" Type="http://schemas.openxmlformats.org/officeDocument/2006/relationships/font" Target="fonts/RobotoMono-regular.fntdata"/><Relationship Id="rId10" Type="http://schemas.openxmlformats.org/officeDocument/2006/relationships/slide" Target="slides/slide5.xml"/><Relationship Id="rId32" Type="http://schemas.openxmlformats.org/officeDocument/2006/relationships/font" Target="fonts/TitilliumWeb-boldItalic.fntdata"/><Relationship Id="rId13" Type="http://schemas.openxmlformats.org/officeDocument/2006/relationships/slide" Target="slides/slide8.xml"/><Relationship Id="rId35" Type="http://schemas.openxmlformats.org/officeDocument/2006/relationships/font" Target="fonts/RobotoMono-italic.fntdata"/><Relationship Id="rId12" Type="http://schemas.openxmlformats.org/officeDocument/2006/relationships/slide" Target="slides/slide7.xml"/><Relationship Id="rId34" Type="http://schemas.openxmlformats.org/officeDocument/2006/relationships/font" Target="fonts/RobotoMon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Font typeface="Arial"/>
              <a:buNone/>
            </a:pPr>
            <a:r>
              <a:t/>
            </a:r>
            <a:endParaRPr b="0" i="0" sz="1100" u="none" cap="none" strike="noStrike"/>
          </a:p>
        </p:txBody>
      </p:sp>
      <p:sp>
        <p:nvSpPr>
          <p:cNvPr id="109" name="Shape 1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
                <a:solidFill>
                  <a:schemeClr val="dk1"/>
                </a:solidFill>
              </a:rPr>
              <a:t>Cada Topic tiene un factor de replicación N configurable, por el que podemos replicar la partición en N brokers. </a:t>
            </a:r>
          </a:p>
          <a:p>
            <a:pPr lvl="0">
              <a:spcBef>
                <a:spcPts val="0"/>
              </a:spcBef>
              <a:buNone/>
            </a:pPr>
            <a:r>
              <a:rPr lang="es">
                <a:solidFill>
                  <a:schemeClr val="dk1"/>
                </a:solidFill>
              </a:rPr>
              <a:t>Uno de ellos es el líder de la partición, donde los productores y consumidores, leen o escriben, y los demás son seguidores, que pasivamente replican a la partición del líder.</a:t>
            </a:r>
          </a:p>
          <a:p>
            <a:pPr lvl="0">
              <a:spcBef>
                <a:spcPts val="0"/>
              </a:spcBef>
              <a:buNone/>
            </a:pPr>
            <a:r>
              <a:rPr lang="es">
                <a:solidFill>
                  <a:schemeClr val="dk1"/>
                </a:solidFill>
              </a:rPr>
              <a:t>Kafka mantiene un conjunto de réplicas sincronizadas por cada partición (siguiendo una política de mantenimiento de replicas válidas), y sólo miembros de esta conjunto pueden ser elegidos como líder.</a:t>
            </a:r>
          </a:p>
          <a:p>
            <a:pPr lvl="0" rtl="0">
              <a:spcBef>
                <a:spcPts val="0"/>
              </a:spcBef>
              <a:buNone/>
            </a:pPr>
            <a:r>
              <a:rPr lang="es">
                <a:solidFill>
                  <a:schemeClr val="dk1"/>
                </a:solidFill>
              </a:rPr>
              <a:t>Podemos tolerar N-1 fallos en las réplicas sin pérdidas de información.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
                <a:solidFill>
                  <a:schemeClr val="dk1"/>
                </a:solidFill>
              </a:rPr>
              <a:t>Los productores publican mensajes a un topic eligiendo directamente la partición a la que irá encaminada, liberando al cluster de esta tarea. La estrategia a seguir para elegir la partición puede ser desde estrategias R&amp;R hasta heurísticas o estrategias siguiendo algún tipo de semántica basado en el mensaje.</a:t>
            </a:r>
          </a:p>
          <a:p>
            <a:pPr lvl="0" rtl="0">
              <a:spcBef>
                <a:spcPts val="0"/>
              </a:spcBef>
              <a:buNone/>
            </a:pPr>
            <a:r>
              <a:rPr lang="es">
                <a:solidFill>
                  <a:schemeClr val="dk1"/>
                </a:solidFill>
              </a:rPr>
              <a:t>Kafka también puede configurar diferentes características que afectan a los nodos productores, como el número de acks a recibir por parte de los nodos broker para que el mensaje se considere enviado de forma válida, número de reintentos a hacer para enviar un mensaje de manera correcta, o el tamaño de paquete de mensajes a enviar, siempre que vayan a la misma partición.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
                <a:solidFill>
                  <a:schemeClr val="dk1"/>
                </a:solidFill>
              </a:rPr>
              <a:t>Los consumidores se subscriben a un feed para leer datos. Los sistemas de mensajes siguen, tradicionalmente dos modelos: queue o publish subscribe. En el primero cada mensaje va a sólo uno de ellos, en el segundo se hace una emisión del mensaje a todos los nodos. Para modelar estos dos enfoques Kafka introduce el concepto de consumer group. Cada consumidor se etiqueta con su grupo de consumidor, siguiendo la premisa que cada mensaje que se publica en un topic se va a enviar a sólo una instancia de un grupo de consumidores. Así si todos tienen el mismo grupo estamos modelando una cola de mansajes y si todos tienen un grupo diferent, un sistema de publish-subscribe.</a:t>
            </a:r>
          </a:p>
          <a:p>
            <a:pPr lvl="0">
              <a:spcBef>
                <a:spcPts val="0"/>
              </a:spcBef>
              <a:buNone/>
            </a:pPr>
            <a:r>
              <a:t/>
            </a:r>
            <a:endParaRPr>
              <a:solidFill>
                <a:schemeClr val="dk1"/>
              </a:solidFill>
            </a:endParaRPr>
          </a:p>
          <a:p>
            <a:pPr lvl="0" rtl="0">
              <a:spcBef>
                <a:spcPts val="0"/>
              </a:spcBef>
              <a:buNone/>
            </a:pPr>
            <a:r>
              <a:rPr lang="es">
                <a:solidFill>
                  <a:schemeClr val="dk1"/>
                </a:solidFill>
              </a:rPr>
              <a:t>Kafka palia con el concepto de partición, la limitación de consumidor exclusivo de algunos sistemas de mensajes, para garantizar el órden de llegada de mensajes, lo que supone sacrificar el paralelismo del proceso. Para ello, no tiene que haber más instancias de consumidores en un grupo que particiones en un topic.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
                <a:solidFill>
                  <a:schemeClr val="dk1"/>
                </a:solidFill>
              </a:rPr>
              <a:t>¿Qué pasa con la eficiencia? La cualidad de eficiencia se consigue paliando algunos de los problemas inherentes al sistema de mensajes. Demasiadas I/O pueden saturar la red y bajar el ratio de flujo de información válida. La abstracción que incorpora Kafka, message sets hace que los mensajes puedan agruparse para mandarse en unidades de envío mayores, ya que redes y disco funcionan mejor ante la transferencia de mayores bloques de datos, esto unido con la compresióon end to end de los batch incrementa de forma considerable el envío de mensajes. </a:t>
            </a:r>
          </a:p>
          <a:p>
            <a:pPr lvl="0" rtl="0">
              <a:spcBef>
                <a:spcPts val="0"/>
              </a:spcBef>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solidFill>
                  <a:schemeClr val="dk1"/>
                </a:solidFill>
              </a:rPr>
              <a:t>Hemos revisado dos de los clientes python recomendados por Kafka. Estos son los repositorios, ambos son bastante activos y actualizados a las versiones de Kafka 0.8+, la primera de ellas está optimizada para usar con brokers 0.9.</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
                <a:solidFill>
                  <a:schemeClr val="dk1"/>
                </a:solidFill>
              </a:rPr>
              <a:t>La implementación del productor es muy simple, aunque bastante configurable. Los datos de entrada de configuración son los que definirán el comportamiento al producir mensajes. A destacar, se pueden definir (de) serializadores del mensaje, particionadores (que eligen la partición a la que enviar) , tipo de compresión a usar en el mensaje, seguridad entre comunicaciones…</a:t>
            </a:r>
          </a:p>
          <a:p>
            <a:pPr lvl="0">
              <a:spcBef>
                <a:spcPts val="0"/>
              </a:spcBef>
              <a:buNone/>
            </a:pPr>
            <a:r>
              <a:rPr lang="es">
                <a:solidFill>
                  <a:schemeClr val="dk1"/>
                </a:solidFill>
              </a:rPr>
              <a:t>Se implementa la abstracción MessageSet por medio de la clase RecordAccumulator.</a:t>
            </a:r>
          </a:p>
          <a:p>
            <a:pPr lvl="0" rtl="0">
              <a:spcBef>
                <a:spcPts val="0"/>
              </a:spcBef>
              <a:buNone/>
            </a:pPr>
            <a:r>
              <a:rPr lang="es">
                <a:solidFill>
                  <a:schemeClr val="dk1"/>
                </a:solidFill>
              </a:rPr>
              <a:t>La elección de la partición a la que enviar el mensaje se hará por medio de otra clase implementada en la librería: Partitioner, de la que han extendido las subclases RoundRobinPartitioner, Murmur2Hashing, etc</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solidFill>
                  <a:schemeClr val="dk1"/>
                </a:solidFill>
              </a:rPr>
              <a:t>La implementación del consumidor es bastante coherente. Se basa en la herencia de una clase iterador de la librería six para facilitar el consumo de mensajes. Los parámetros de entrada de configuración son varios: desde los lógicos client_id y group_id hasta parámetros de configuración para la seguridad de comunicación entre broker y cliente. Los métodos de clase van encaminados al consumo de datos desde los brokers, asi como a la consulta del estado en el proceso.</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3" name="Shape 4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solidFill>
                  <a:schemeClr val="dk1"/>
                </a:solidFill>
              </a:rPr>
              <a:t>Otra abstracción interesante es la de Cluster, que encapsula la Meta información del Clúster de Kafka para el tratamiento durante el envío y recepción de mensajes, más concretamente cuando se produce algún timeout o desconexión de nodos).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solidFill>
                  <a:schemeClr val="dk1"/>
                </a:solidFill>
              </a:rPr>
              <a:t>En esta otra implementación el enfoque es más 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solidFill>
                  <a:schemeClr val="dk1"/>
                </a:solidFill>
              </a:rPr>
              <a:t>La implementación del consumidor es bastante coherente. Se basa en la herencia de una clase iterador de la librería six para facilitar el consumo de mensajes. Los parámetros de entrada de configuración son varios: desde los lógicos client_id y group_id hasta parámetros de configuración para la seguridad de comunicación entre broker y cliente. Los métodos de clase van encaminados al consumo de datos desde los brokers, asi como a la consulta del estado en el proceso.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
              <a:t>Buscando la relación entre el nombre del escritor y el Software. Después de una rigurosa y ardua búsqueda, sólo he encontrado una entrada lo suficientemente veraz como para que se convierta en una verdad universal, leyes de Internet.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6" name="Shape 4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solidFill>
                  <a:schemeClr val="dk1"/>
                </a:solidFill>
              </a:rPr>
              <a:t>Otra abstracción interesante es la de Cluster, que encapsula la Meta información del Clúster de Kafka para el tratamiento durante el envío y recepción de mensajes, más concretamente cuando se produce algún timeout o desconexión de nodos).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solidFill>
                  <a:schemeClr val="dk1"/>
                </a:solidFill>
              </a:rPr>
              <a:t>¿Qué pasa con la eficiencia? La cualidad de eficiencia se consigue paliando algunos de los problemas inherentes al sistema de mensajes. Demasiadas I/O pueden saturar la red y bajar el ratio de flujo de información válida. La abstracción que incorpora Kafka, message sets hace que los mensajes puedan agruparse para mandarse en unidades de envío mayores, ya que redes y disco funcionan mejor ante la transferencia de mayores bloques de datos, esto unido con la compresióon end to end de los batch incrementa de forma considerable el envío de mensajes. </a:t>
            </a:r>
          </a:p>
          <a:p>
            <a:pPr lvl="0" rtl="0">
              <a:spcBef>
                <a:spcPts val="0"/>
              </a:spcBef>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0" name="Shape 5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solidFill>
                  <a:schemeClr val="dk1"/>
                </a:solidFill>
              </a:rPr>
              <a:t>¿Qué pasa con la eficiencia? La cualidad de eficiencia se consigue paliando algunos de los problemas inherentes al sistema de mensajes. Demasiadas I/O pueden saturar la red y bajar el ratio de flujo de información válida. La abstracción que incorpora Kafka, message sets hace que los mensajes puedan agruparse para mandarse en unidades de envío mayores, ya que redes y disco funcionan mejor ante la transferencia de mayores bloques de datos, esto unido con la compresióon end to end de los batch incrementa de forma considerable el envío de mensajes. </a:t>
            </a:r>
          </a:p>
          <a:p>
            <a:pPr lvl="0" rtl="0">
              <a:spcBef>
                <a:spcPts val="0"/>
              </a:spcBef>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solidFill>
                  <a:schemeClr val="dk1"/>
                </a:solidFill>
              </a:rPr>
              <a:t>Los consumidores en Kafka controlan el offset por el que van leyendo, es bastante barato e independiente entre ellos.</a:t>
            </a:r>
          </a:p>
          <a:p>
            <a:pPr lvl="0" rtl="0">
              <a:spcBef>
                <a:spcPts val="0"/>
              </a:spcBef>
              <a:buNone/>
            </a:pPr>
            <a:r>
              <a:rPr lang="es">
                <a:solidFill>
                  <a:schemeClr val="dk1"/>
                </a:solidFill>
              </a:rPr>
              <a:t>Consumer group, abstrae queuein y public subscribing</a:t>
            </a:r>
          </a:p>
          <a:p>
            <a:pPr lvl="0" rtl="0">
              <a:spcBef>
                <a:spcPts val="0"/>
              </a:spcBef>
              <a:buNone/>
            </a:pPr>
            <a:r>
              <a:rPr lang="es">
                <a:solidFill>
                  <a:schemeClr val="dk1"/>
                </a:solidFill>
              </a:rPr>
              <a:t>Garantías de ordenación (solo por particion) y balanceo</a:t>
            </a:r>
          </a:p>
          <a:p>
            <a:pPr lvl="0" rtl="0">
              <a:spcBef>
                <a:spcPts val="0"/>
              </a:spcBef>
              <a:buNone/>
            </a:pPr>
            <a:r>
              <a:t/>
            </a:r>
            <a:endParaRPr>
              <a:solidFill>
                <a:schemeClr val="dk1"/>
              </a:solidFill>
            </a:endParaRPr>
          </a:p>
          <a:p>
            <a:pPr lvl="0" rtl="0">
              <a:spcBef>
                <a:spcPts val="0"/>
              </a:spcBef>
              <a:buNone/>
            </a:pPr>
            <a:r>
              <a:t/>
            </a:r>
            <a:endParaRPr>
              <a:solidFill>
                <a:schemeClr val="dk1"/>
              </a:solidFill>
            </a:endParaRPr>
          </a:p>
          <a:p>
            <a:pPr lvl="0" rtl="0">
              <a:spcBef>
                <a:spcPts val="0"/>
              </a:spcBef>
              <a:buNone/>
            </a:pPr>
            <a:r>
              <a:rPr lang="es">
                <a:solidFill>
                  <a:schemeClr val="dk1"/>
                </a:solidFill>
              </a:rPr>
              <a:t>Los consumidores en Kafka controlan el offset por el que van leyendo, es bastante barato e independiente entre ellos.</a:t>
            </a:r>
          </a:p>
          <a:p>
            <a:pPr lvl="0" rtl="0">
              <a:spcBef>
                <a:spcPts val="0"/>
              </a:spcBef>
              <a:buNone/>
            </a:pPr>
            <a:r>
              <a:rPr lang="es">
                <a:solidFill>
                  <a:schemeClr val="dk1"/>
                </a:solidFill>
              </a:rPr>
              <a:t>Consumer group, abstrae queuein y public subscribing</a:t>
            </a:r>
          </a:p>
          <a:p>
            <a:pPr lvl="0" rtl="0">
              <a:spcBef>
                <a:spcPts val="0"/>
              </a:spcBef>
              <a:buNone/>
            </a:pPr>
            <a:r>
              <a:rPr lang="es">
                <a:solidFill>
                  <a:schemeClr val="dk1"/>
                </a:solidFill>
              </a:rPr>
              <a:t>Garantías de ordenación (solo por particion) y balanceo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t>Aquí la idea es hacer una línea temporal, con los hitos de Kafka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t>Podriamos definir Kafka con las miles de definiciones estándar que podemos ver por la web y documentación… Me parece mucho más chula esta definición que hace uno de sus inversores.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t>La motivación del equipo de Kafka para este sistema surge atendiendo a la necesidades que tenían en su propia empresa. Uno de los principales casos de uso para el que fue diseñado fue el control de actividad del usuario. Pronto vieron que el número de casos de uso era altamente extensible.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
              <a:t>Messaging</a:t>
            </a:r>
          </a:p>
          <a:p>
            <a:pPr lvl="0">
              <a:spcBef>
                <a:spcPts val="0"/>
              </a:spcBef>
              <a:buNone/>
            </a:pPr>
            <a:r>
              <a:rPr lang="es"/>
              <a:t>Activity Tracking</a:t>
            </a:r>
          </a:p>
          <a:p>
            <a:pPr lvl="0">
              <a:spcBef>
                <a:spcPts val="0"/>
              </a:spcBef>
              <a:buNone/>
            </a:pPr>
            <a:r>
              <a:rPr lang="es"/>
              <a:t>metrics</a:t>
            </a:r>
          </a:p>
          <a:p>
            <a:pPr lvl="0">
              <a:spcBef>
                <a:spcPts val="0"/>
              </a:spcBef>
              <a:buNone/>
            </a:pPr>
            <a:r>
              <a:rPr lang="es"/>
              <a:t>log aggregation</a:t>
            </a:r>
          </a:p>
          <a:p>
            <a:pPr lvl="0">
              <a:spcBef>
                <a:spcPts val="0"/>
              </a:spcBef>
              <a:buNone/>
            </a:pPr>
            <a:r>
              <a:rPr lang="es"/>
              <a:t>stream proccessing</a:t>
            </a:r>
          </a:p>
          <a:p>
            <a:pPr lvl="0">
              <a:spcBef>
                <a:spcPts val="0"/>
              </a:spcBef>
              <a:buNone/>
            </a:pPr>
            <a:r>
              <a:rPr lang="es"/>
              <a:t>event sourcing</a:t>
            </a:r>
          </a:p>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
              <a:t>Kafka presenta algunos elementos básicos que conforman su diseño. Sus características y funcionamiento van a definir las capacidades a alcanzar.</a:t>
            </a:r>
          </a:p>
          <a:p>
            <a:pPr lvl="0">
              <a:spcBef>
                <a:spcPts val="0"/>
              </a:spcBef>
              <a:buNone/>
            </a:pPr>
            <a:r>
              <a:rPr lang="es"/>
              <a:t>Para empezar el esquema básico es bastante reconocible: tenemos una serie de productores de datos, heterogéneos, que publican mensajes según una categorización (topic), para que otros procesos que se subscriben a esas categorías los consuman,  los consumidores. El cluster Kafka esta formado por uno o más servers, cada uno un broker. La comunicación entre clientes y servidores se hace a través de un protocolo TCP (agnóstico)</a:t>
            </a:r>
          </a:p>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
                <a:solidFill>
                  <a:schemeClr val="dk1"/>
                </a:solidFill>
              </a:rPr>
              <a:t>Las categorías o topics recibe mensajes categorizados, que se distribuyen a lo largo del clúster en particiones. </a:t>
            </a:r>
          </a:p>
          <a:p>
            <a:pPr lvl="0">
              <a:spcBef>
                <a:spcPts val="0"/>
              </a:spcBef>
              <a:buNone/>
            </a:pPr>
            <a:r>
              <a:rPr lang="es">
                <a:solidFill>
                  <a:schemeClr val="dk1"/>
                </a:solidFill>
              </a:rPr>
              <a:t>Cada partición es una secuencia ordenada e inmutable de mensajes, que se van añadiendo al log, cada uno con un id, llamada offset. Cada partición idealmente será distribuida sobre los brokers.</a:t>
            </a:r>
          </a:p>
          <a:p>
            <a:pPr lvl="0">
              <a:spcBef>
                <a:spcPts val="0"/>
              </a:spcBef>
              <a:buNone/>
            </a:pPr>
            <a:r>
              <a:rPr lang="es">
                <a:solidFill>
                  <a:schemeClr val="dk1"/>
                </a:solidFill>
              </a:rPr>
              <a:t>El cluster mantiene los mensajes por un período configurable de tiempo.</a:t>
            </a:r>
          </a:p>
          <a:p>
            <a:pPr lvl="0">
              <a:spcBef>
                <a:spcPts val="0"/>
              </a:spcBef>
              <a:buNone/>
            </a:pPr>
            <a:r>
              <a:t/>
            </a:r>
            <a:endParaRPr>
              <a:solidFill>
                <a:schemeClr val="dk1"/>
              </a:solidFill>
            </a:endParaRPr>
          </a:p>
          <a:p>
            <a:pPr lvl="0">
              <a:spcBef>
                <a:spcPts val="0"/>
              </a:spcBef>
              <a:buClr>
                <a:schemeClr val="dk1"/>
              </a:buClr>
              <a:buSzPct val="100000"/>
              <a:buFont typeface="Arial"/>
              <a:buNone/>
            </a:pPr>
            <a:r>
              <a:rPr lang="es">
                <a:solidFill>
                  <a:schemeClr val="dk1"/>
                </a:solidFill>
              </a:rPr>
              <a:t>Los consumidores en Kafka controlan el offset por el que van leyendo, es bastante barato e independiente entre ellos.</a:t>
            </a:r>
          </a:p>
          <a:p>
            <a:pPr lvl="0">
              <a:spcBef>
                <a:spcPts val="0"/>
              </a:spcBef>
              <a:buClr>
                <a:schemeClr val="dk1"/>
              </a:buClr>
              <a:buSzPct val="100000"/>
              <a:buFont typeface="Arial"/>
              <a:buNone/>
            </a:pPr>
            <a:r>
              <a:rPr lang="es">
                <a:solidFill>
                  <a:schemeClr val="dk1"/>
                </a:solidFill>
              </a:rPr>
              <a:t>Consumer group, abstrae queuein y public subscribing</a:t>
            </a:r>
          </a:p>
          <a:p>
            <a:pPr lvl="0">
              <a:spcBef>
                <a:spcPts val="0"/>
              </a:spcBef>
              <a:buNone/>
            </a:pPr>
            <a:r>
              <a:rPr lang="es">
                <a:solidFill>
                  <a:schemeClr val="dk1"/>
                </a:solidFill>
              </a:rPr>
              <a:t>Garantías de ordenación (solo por particion) y balanceo</a:t>
            </a:r>
          </a:p>
          <a:p>
            <a:pPr lvl="0">
              <a:spcBef>
                <a:spcPts val="0"/>
              </a:spcBef>
              <a:buNone/>
            </a:pPr>
            <a:r>
              <a:t/>
            </a:r>
            <a:endParaRPr>
              <a:solidFill>
                <a:schemeClr val="dk1"/>
              </a:solidFill>
            </a:endParaRPr>
          </a:p>
          <a:p>
            <a:pPr lvl="0">
              <a:spcBef>
                <a:spcPts val="0"/>
              </a:spcBef>
              <a:buNone/>
            </a:pPr>
            <a:r>
              <a:t/>
            </a:r>
            <a:endParaRPr>
              <a:solidFill>
                <a:schemeClr val="dk1"/>
              </a:solidFill>
            </a:endParaRPr>
          </a:p>
          <a:p>
            <a:pPr lvl="0">
              <a:spcBef>
                <a:spcPts val="0"/>
              </a:spcBef>
              <a:buNone/>
            </a:pPr>
            <a:r>
              <a:rPr lang="es">
                <a:solidFill>
                  <a:schemeClr val="dk1"/>
                </a:solidFill>
              </a:rPr>
              <a:t>Los consumidores en Kafka controlan el offset por el que van leyendo, es bastante barato e independiente entre ellos.</a:t>
            </a:r>
          </a:p>
          <a:p>
            <a:pPr lvl="0">
              <a:spcBef>
                <a:spcPts val="0"/>
              </a:spcBef>
              <a:buNone/>
            </a:pPr>
            <a:r>
              <a:rPr lang="es">
                <a:solidFill>
                  <a:schemeClr val="dk1"/>
                </a:solidFill>
              </a:rPr>
              <a:t>Consumer group, abstrae queuein y public subscribing</a:t>
            </a:r>
          </a:p>
          <a:p>
            <a:pPr lvl="0" rtl="0">
              <a:spcBef>
                <a:spcPts val="0"/>
              </a:spcBef>
              <a:buClr>
                <a:schemeClr val="dk1"/>
              </a:buClr>
              <a:buSzPct val="100000"/>
              <a:buFont typeface="Arial"/>
              <a:buNone/>
            </a:pPr>
            <a:r>
              <a:rPr lang="es">
                <a:solidFill>
                  <a:schemeClr val="dk1"/>
                </a:solidFill>
              </a:rPr>
              <a:t>Garantías de ordenación (solo por particion) y balanceo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58" name="Shape 58"/>
        <p:cNvGrpSpPr/>
        <p:nvPr/>
      </p:nvGrpSpPr>
      <p:grpSpPr>
        <a:xfrm>
          <a:off x="0" y="0"/>
          <a:ext cx="0" cy="0"/>
          <a:chOff x="0" y="0"/>
          <a:chExt cx="0" cy="0"/>
        </a:xfrm>
      </p:grpSpPr>
      <p:pic>
        <p:nvPicPr>
          <p:cNvPr id="59" name="Shape 59"/>
          <p:cNvPicPr preferRelativeResize="0"/>
          <p:nvPr/>
        </p:nvPicPr>
        <p:blipFill rotWithShape="1">
          <a:blip r:embed="rId2">
            <a:alphaModFix/>
          </a:blip>
          <a:srcRect b="0" l="0" r="0" t="0"/>
          <a:stretch/>
        </p:blipFill>
        <p:spPr>
          <a:xfrm>
            <a:off x="8253387" y="4870831"/>
            <a:ext cx="722400" cy="187800"/>
          </a:xfrm>
          <a:prstGeom prst="rect">
            <a:avLst/>
          </a:prstGeom>
          <a:noFill/>
          <a:ln>
            <a:noFill/>
          </a:ln>
        </p:spPr>
      </p:pic>
      <p:cxnSp>
        <p:nvCxnSpPr>
          <p:cNvPr id="60" name="Shape 60"/>
          <p:cNvCxnSpPr/>
          <p:nvPr/>
        </p:nvCxnSpPr>
        <p:spPr>
          <a:xfrm>
            <a:off x="0" y="4785996"/>
            <a:ext cx="9144000" cy="0"/>
          </a:xfrm>
          <a:prstGeom prst="straightConnector1">
            <a:avLst/>
          </a:prstGeom>
          <a:noFill/>
          <a:ln cap="flat" cmpd="sng" w="9525">
            <a:solidFill>
              <a:srgbClr val="D8D8D8"/>
            </a:solidFill>
            <a:prstDash val="solid"/>
            <a:miter/>
            <a:headEnd len="med" w="med" type="none"/>
            <a:tailEnd len="med" w="med" type="none"/>
          </a:ln>
        </p:spPr>
      </p:cxnSp>
      <p:sp>
        <p:nvSpPr>
          <p:cNvPr id="61" name="Shape 61"/>
          <p:cNvSpPr txBox="1"/>
          <p:nvPr/>
        </p:nvSpPr>
        <p:spPr>
          <a:xfrm>
            <a:off x="99431" y="4785993"/>
            <a:ext cx="5490000" cy="357600"/>
          </a:xfrm>
          <a:prstGeom prst="rect">
            <a:avLst/>
          </a:prstGeom>
          <a:noFill/>
          <a:ln>
            <a:noFill/>
          </a:ln>
        </p:spPr>
        <p:txBody>
          <a:bodyPr anchorCtr="0" anchor="ctr" bIns="34275" lIns="0" rIns="68575" tIns="34275">
            <a:noAutofit/>
          </a:bodyPr>
          <a:lstStyle/>
          <a:p>
            <a:pPr indent="0" lvl="0" marL="139700" marR="0" rtl="0" algn="l">
              <a:lnSpc>
                <a:spcPct val="100000"/>
              </a:lnSpc>
              <a:spcBef>
                <a:spcPts val="0"/>
              </a:spcBef>
              <a:spcAft>
                <a:spcPts val="0"/>
              </a:spcAft>
              <a:buClr>
                <a:srgbClr val="888888"/>
              </a:buClr>
              <a:buSzPct val="25000"/>
              <a:buFont typeface="Arial"/>
              <a:buNone/>
            </a:pPr>
            <a:r>
              <a:rPr b="0" i="0" lang="es" sz="900" u="none" cap="none" strike="noStrike">
                <a:solidFill>
                  <a:srgbClr val="888888"/>
                </a:solidFill>
                <a:latin typeface="Titillium Web"/>
                <a:ea typeface="Titillium Web"/>
                <a:cs typeface="Titillium Web"/>
                <a:sym typeface="Titillium Web"/>
              </a:rPr>
              <a:t>Define y gobierna tus APIs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62" name="Shape 62"/>
        <p:cNvGrpSpPr/>
        <p:nvPr/>
      </p:nvGrpSpPr>
      <p:grpSpPr>
        <a:xfrm>
          <a:off x="0" y="0"/>
          <a:ext cx="0" cy="0"/>
          <a:chOff x="0" y="0"/>
          <a:chExt cx="0" cy="0"/>
        </a:xfrm>
      </p:grpSpPr>
      <p:sp>
        <p:nvSpPr>
          <p:cNvPr id="63" name="Shape 63"/>
          <p:cNvSpPr txBox="1"/>
          <p:nvPr>
            <p:ph type="title"/>
          </p:nvPr>
        </p:nvSpPr>
        <p:spPr>
          <a:xfrm>
            <a:off x="457109" y="205200"/>
            <a:ext cx="8229300" cy="8589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64" name="Shape 64"/>
          <p:cNvSpPr txBox="1"/>
          <p:nvPr>
            <p:ph idx="1" type="subTitle"/>
          </p:nvPr>
        </p:nvSpPr>
        <p:spPr>
          <a:xfrm>
            <a:off x="457109" y="1203390"/>
            <a:ext cx="8229300" cy="29832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65" name="Shape 65"/>
        <p:cNvGrpSpPr/>
        <p:nvPr/>
      </p:nvGrpSpPr>
      <p:grpSpPr>
        <a:xfrm>
          <a:off x="0" y="0"/>
          <a:ext cx="0" cy="0"/>
          <a:chOff x="0" y="0"/>
          <a:chExt cx="0" cy="0"/>
        </a:xfrm>
      </p:grpSpPr>
      <p:sp>
        <p:nvSpPr>
          <p:cNvPr id="66" name="Shape 66"/>
          <p:cNvSpPr txBox="1"/>
          <p:nvPr>
            <p:ph type="title"/>
          </p:nvPr>
        </p:nvSpPr>
        <p:spPr>
          <a:xfrm>
            <a:off x="457109" y="205200"/>
            <a:ext cx="8229300" cy="8589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67" name="Shape 67"/>
          <p:cNvSpPr txBox="1"/>
          <p:nvPr>
            <p:ph idx="1" type="body"/>
          </p:nvPr>
        </p:nvSpPr>
        <p:spPr>
          <a:xfrm>
            <a:off x="457109" y="1203390"/>
            <a:ext cx="8229300" cy="29829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68" name="Shape 68"/>
        <p:cNvGrpSpPr/>
        <p:nvPr/>
      </p:nvGrpSpPr>
      <p:grpSpPr>
        <a:xfrm>
          <a:off x="0" y="0"/>
          <a:ext cx="0" cy="0"/>
          <a:chOff x="0" y="0"/>
          <a:chExt cx="0" cy="0"/>
        </a:xfrm>
      </p:grpSpPr>
      <p:sp>
        <p:nvSpPr>
          <p:cNvPr id="69" name="Shape 69"/>
          <p:cNvSpPr txBox="1"/>
          <p:nvPr>
            <p:ph type="title"/>
          </p:nvPr>
        </p:nvSpPr>
        <p:spPr>
          <a:xfrm>
            <a:off x="457109" y="205200"/>
            <a:ext cx="8229300" cy="8589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70" name="Shape 70"/>
          <p:cNvSpPr txBox="1"/>
          <p:nvPr>
            <p:ph idx="1" type="body"/>
          </p:nvPr>
        </p:nvSpPr>
        <p:spPr>
          <a:xfrm>
            <a:off x="457109" y="1203390"/>
            <a:ext cx="4015800" cy="29829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9pPr>
          </a:lstStyle>
          <a:p/>
        </p:txBody>
      </p:sp>
      <p:sp>
        <p:nvSpPr>
          <p:cNvPr id="71" name="Shape 71"/>
          <p:cNvSpPr txBox="1"/>
          <p:nvPr>
            <p:ph idx="2" type="body"/>
          </p:nvPr>
        </p:nvSpPr>
        <p:spPr>
          <a:xfrm>
            <a:off x="4673970" y="1203390"/>
            <a:ext cx="4015799" cy="29829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2" name="Shape 72"/>
        <p:cNvGrpSpPr/>
        <p:nvPr/>
      </p:nvGrpSpPr>
      <p:grpSpPr>
        <a:xfrm>
          <a:off x="0" y="0"/>
          <a:ext cx="0" cy="0"/>
          <a:chOff x="0" y="0"/>
          <a:chExt cx="0" cy="0"/>
        </a:xfrm>
      </p:grpSpPr>
      <p:sp>
        <p:nvSpPr>
          <p:cNvPr id="73" name="Shape 73"/>
          <p:cNvSpPr txBox="1"/>
          <p:nvPr>
            <p:ph type="title"/>
          </p:nvPr>
        </p:nvSpPr>
        <p:spPr>
          <a:xfrm>
            <a:off x="457109" y="205200"/>
            <a:ext cx="8229300" cy="8589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74" name="Shape 74"/>
        <p:cNvGrpSpPr/>
        <p:nvPr/>
      </p:nvGrpSpPr>
      <p:grpSpPr>
        <a:xfrm>
          <a:off x="0" y="0"/>
          <a:ext cx="0" cy="0"/>
          <a:chOff x="0" y="0"/>
          <a:chExt cx="0" cy="0"/>
        </a:xfrm>
      </p:grpSpPr>
      <p:sp>
        <p:nvSpPr>
          <p:cNvPr id="75" name="Shape 75"/>
          <p:cNvSpPr txBox="1"/>
          <p:nvPr>
            <p:ph idx="1" type="subTitle"/>
          </p:nvPr>
        </p:nvSpPr>
        <p:spPr>
          <a:xfrm>
            <a:off x="457109" y="205200"/>
            <a:ext cx="8229300" cy="39813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76" name="Shape 76"/>
        <p:cNvGrpSpPr/>
        <p:nvPr/>
      </p:nvGrpSpPr>
      <p:grpSpPr>
        <a:xfrm>
          <a:off x="0" y="0"/>
          <a:ext cx="0" cy="0"/>
          <a:chOff x="0" y="0"/>
          <a:chExt cx="0" cy="0"/>
        </a:xfrm>
      </p:grpSpPr>
      <p:sp>
        <p:nvSpPr>
          <p:cNvPr id="77" name="Shape 77"/>
          <p:cNvSpPr txBox="1"/>
          <p:nvPr>
            <p:ph type="title"/>
          </p:nvPr>
        </p:nvSpPr>
        <p:spPr>
          <a:xfrm>
            <a:off x="457109" y="205200"/>
            <a:ext cx="8229300" cy="8589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78" name="Shape 78"/>
          <p:cNvSpPr txBox="1"/>
          <p:nvPr>
            <p:ph idx="1" type="body"/>
          </p:nvPr>
        </p:nvSpPr>
        <p:spPr>
          <a:xfrm>
            <a:off x="457109" y="1203390"/>
            <a:ext cx="4015800" cy="14226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9pPr>
          </a:lstStyle>
          <a:p/>
        </p:txBody>
      </p:sp>
      <p:sp>
        <p:nvSpPr>
          <p:cNvPr id="79" name="Shape 79"/>
          <p:cNvSpPr txBox="1"/>
          <p:nvPr>
            <p:ph idx="2" type="body"/>
          </p:nvPr>
        </p:nvSpPr>
        <p:spPr>
          <a:xfrm>
            <a:off x="457109" y="2761560"/>
            <a:ext cx="4015800" cy="14226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9pPr>
          </a:lstStyle>
          <a:p/>
        </p:txBody>
      </p:sp>
      <p:sp>
        <p:nvSpPr>
          <p:cNvPr id="80" name="Shape 80"/>
          <p:cNvSpPr txBox="1"/>
          <p:nvPr>
            <p:ph idx="3" type="body"/>
          </p:nvPr>
        </p:nvSpPr>
        <p:spPr>
          <a:xfrm>
            <a:off x="4673970" y="1203390"/>
            <a:ext cx="4015799" cy="29829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81" name="Shape 81"/>
        <p:cNvGrpSpPr/>
        <p:nvPr/>
      </p:nvGrpSpPr>
      <p:grpSpPr>
        <a:xfrm>
          <a:off x="0" y="0"/>
          <a:ext cx="0" cy="0"/>
          <a:chOff x="0" y="0"/>
          <a:chExt cx="0" cy="0"/>
        </a:xfrm>
      </p:grpSpPr>
      <p:sp>
        <p:nvSpPr>
          <p:cNvPr id="82" name="Shape 82"/>
          <p:cNvSpPr txBox="1"/>
          <p:nvPr>
            <p:ph type="title"/>
          </p:nvPr>
        </p:nvSpPr>
        <p:spPr>
          <a:xfrm>
            <a:off x="457109" y="205200"/>
            <a:ext cx="8229300" cy="8589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83" name="Shape 83"/>
          <p:cNvSpPr txBox="1"/>
          <p:nvPr>
            <p:ph idx="1" type="body"/>
          </p:nvPr>
        </p:nvSpPr>
        <p:spPr>
          <a:xfrm>
            <a:off x="457109" y="1203390"/>
            <a:ext cx="4015800" cy="29829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9pPr>
          </a:lstStyle>
          <a:p/>
        </p:txBody>
      </p:sp>
      <p:sp>
        <p:nvSpPr>
          <p:cNvPr id="84" name="Shape 84"/>
          <p:cNvSpPr txBox="1"/>
          <p:nvPr>
            <p:ph idx="2" type="body"/>
          </p:nvPr>
        </p:nvSpPr>
        <p:spPr>
          <a:xfrm>
            <a:off x="4673970" y="1203390"/>
            <a:ext cx="4015799" cy="14226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9pPr>
          </a:lstStyle>
          <a:p/>
        </p:txBody>
      </p:sp>
      <p:sp>
        <p:nvSpPr>
          <p:cNvPr id="85" name="Shape 85"/>
          <p:cNvSpPr txBox="1"/>
          <p:nvPr>
            <p:ph idx="3" type="body"/>
          </p:nvPr>
        </p:nvSpPr>
        <p:spPr>
          <a:xfrm>
            <a:off x="4673970" y="2761560"/>
            <a:ext cx="4015799" cy="14226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86" name="Shape 86"/>
        <p:cNvGrpSpPr/>
        <p:nvPr/>
      </p:nvGrpSpPr>
      <p:grpSpPr>
        <a:xfrm>
          <a:off x="0" y="0"/>
          <a:ext cx="0" cy="0"/>
          <a:chOff x="0" y="0"/>
          <a:chExt cx="0" cy="0"/>
        </a:xfrm>
      </p:grpSpPr>
      <p:sp>
        <p:nvSpPr>
          <p:cNvPr id="87" name="Shape 87"/>
          <p:cNvSpPr txBox="1"/>
          <p:nvPr>
            <p:ph type="title"/>
          </p:nvPr>
        </p:nvSpPr>
        <p:spPr>
          <a:xfrm>
            <a:off x="457109" y="205200"/>
            <a:ext cx="8229300" cy="8589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88" name="Shape 88"/>
          <p:cNvSpPr txBox="1"/>
          <p:nvPr>
            <p:ph idx="1" type="body"/>
          </p:nvPr>
        </p:nvSpPr>
        <p:spPr>
          <a:xfrm>
            <a:off x="457109" y="1203390"/>
            <a:ext cx="4015800" cy="14226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9pPr>
          </a:lstStyle>
          <a:p/>
        </p:txBody>
      </p:sp>
      <p:sp>
        <p:nvSpPr>
          <p:cNvPr id="89" name="Shape 89"/>
          <p:cNvSpPr txBox="1"/>
          <p:nvPr>
            <p:ph idx="2" type="body"/>
          </p:nvPr>
        </p:nvSpPr>
        <p:spPr>
          <a:xfrm>
            <a:off x="4673970" y="1203390"/>
            <a:ext cx="4015799" cy="14226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9pPr>
          </a:lstStyle>
          <a:p/>
        </p:txBody>
      </p:sp>
      <p:sp>
        <p:nvSpPr>
          <p:cNvPr id="90" name="Shape 90"/>
          <p:cNvSpPr txBox="1"/>
          <p:nvPr>
            <p:ph idx="3" type="body"/>
          </p:nvPr>
        </p:nvSpPr>
        <p:spPr>
          <a:xfrm>
            <a:off x="457109" y="2761560"/>
            <a:ext cx="8229300" cy="14226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91" name="Shape 91"/>
        <p:cNvGrpSpPr/>
        <p:nvPr/>
      </p:nvGrpSpPr>
      <p:grpSpPr>
        <a:xfrm>
          <a:off x="0" y="0"/>
          <a:ext cx="0" cy="0"/>
          <a:chOff x="0" y="0"/>
          <a:chExt cx="0" cy="0"/>
        </a:xfrm>
      </p:grpSpPr>
      <p:sp>
        <p:nvSpPr>
          <p:cNvPr id="92" name="Shape 92"/>
          <p:cNvSpPr txBox="1"/>
          <p:nvPr>
            <p:ph type="title"/>
          </p:nvPr>
        </p:nvSpPr>
        <p:spPr>
          <a:xfrm>
            <a:off x="457109" y="205200"/>
            <a:ext cx="8229300" cy="8589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93" name="Shape 93"/>
          <p:cNvSpPr txBox="1"/>
          <p:nvPr>
            <p:ph idx="1" type="body"/>
          </p:nvPr>
        </p:nvSpPr>
        <p:spPr>
          <a:xfrm>
            <a:off x="457109" y="1203390"/>
            <a:ext cx="8229300" cy="14226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9pPr>
          </a:lstStyle>
          <a:p/>
        </p:txBody>
      </p:sp>
      <p:sp>
        <p:nvSpPr>
          <p:cNvPr id="94" name="Shape 94"/>
          <p:cNvSpPr txBox="1"/>
          <p:nvPr>
            <p:ph idx="2" type="body"/>
          </p:nvPr>
        </p:nvSpPr>
        <p:spPr>
          <a:xfrm>
            <a:off x="457109" y="2761560"/>
            <a:ext cx="8229300" cy="14226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95" name="Shape 95"/>
        <p:cNvGrpSpPr/>
        <p:nvPr/>
      </p:nvGrpSpPr>
      <p:grpSpPr>
        <a:xfrm>
          <a:off x="0" y="0"/>
          <a:ext cx="0" cy="0"/>
          <a:chOff x="0" y="0"/>
          <a:chExt cx="0" cy="0"/>
        </a:xfrm>
      </p:grpSpPr>
      <p:sp>
        <p:nvSpPr>
          <p:cNvPr id="96" name="Shape 96"/>
          <p:cNvSpPr txBox="1"/>
          <p:nvPr>
            <p:ph type="title"/>
          </p:nvPr>
        </p:nvSpPr>
        <p:spPr>
          <a:xfrm>
            <a:off x="457109" y="205200"/>
            <a:ext cx="8229300" cy="8589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97" name="Shape 97"/>
          <p:cNvSpPr txBox="1"/>
          <p:nvPr>
            <p:ph idx="1" type="body"/>
          </p:nvPr>
        </p:nvSpPr>
        <p:spPr>
          <a:xfrm>
            <a:off x="457109" y="1203390"/>
            <a:ext cx="4015800" cy="14226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9pPr>
          </a:lstStyle>
          <a:p/>
        </p:txBody>
      </p:sp>
      <p:sp>
        <p:nvSpPr>
          <p:cNvPr id="98" name="Shape 98"/>
          <p:cNvSpPr txBox="1"/>
          <p:nvPr>
            <p:ph idx="2" type="body"/>
          </p:nvPr>
        </p:nvSpPr>
        <p:spPr>
          <a:xfrm>
            <a:off x="4673970" y="1203390"/>
            <a:ext cx="4015799" cy="14226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9pPr>
          </a:lstStyle>
          <a:p/>
        </p:txBody>
      </p:sp>
      <p:sp>
        <p:nvSpPr>
          <p:cNvPr id="99" name="Shape 99"/>
          <p:cNvSpPr txBox="1"/>
          <p:nvPr>
            <p:ph idx="3" type="body"/>
          </p:nvPr>
        </p:nvSpPr>
        <p:spPr>
          <a:xfrm>
            <a:off x="4673970" y="2761560"/>
            <a:ext cx="4015799" cy="14226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9pPr>
          </a:lstStyle>
          <a:p/>
        </p:txBody>
      </p:sp>
      <p:sp>
        <p:nvSpPr>
          <p:cNvPr id="100" name="Shape 100"/>
          <p:cNvSpPr txBox="1"/>
          <p:nvPr>
            <p:ph idx="4" type="body"/>
          </p:nvPr>
        </p:nvSpPr>
        <p:spPr>
          <a:xfrm>
            <a:off x="457109" y="2761560"/>
            <a:ext cx="4015800" cy="14226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101" name="Shape 101"/>
        <p:cNvGrpSpPr/>
        <p:nvPr/>
      </p:nvGrpSpPr>
      <p:grpSpPr>
        <a:xfrm>
          <a:off x="0" y="0"/>
          <a:ext cx="0" cy="0"/>
          <a:chOff x="0" y="0"/>
          <a:chExt cx="0" cy="0"/>
        </a:xfrm>
      </p:grpSpPr>
      <p:sp>
        <p:nvSpPr>
          <p:cNvPr id="102" name="Shape 102"/>
          <p:cNvSpPr txBox="1"/>
          <p:nvPr>
            <p:ph type="title"/>
          </p:nvPr>
        </p:nvSpPr>
        <p:spPr>
          <a:xfrm>
            <a:off x="457109" y="205200"/>
            <a:ext cx="8229300" cy="8589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03" name="Shape 103"/>
          <p:cNvSpPr txBox="1"/>
          <p:nvPr>
            <p:ph idx="1" type="body"/>
          </p:nvPr>
        </p:nvSpPr>
        <p:spPr>
          <a:xfrm>
            <a:off x="457109" y="1203390"/>
            <a:ext cx="8229300" cy="29829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9pPr>
          </a:lstStyle>
          <a:p/>
        </p:txBody>
      </p:sp>
      <p:sp>
        <p:nvSpPr>
          <p:cNvPr id="104" name="Shape 104"/>
          <p:cNvSpPr txBox="1"/>
          <p:nvPr>
            <p:ph idx="2" type="body"/>
          </p:nvPr>
        </p:nvSpPr>
        <p:spPr>
          <a:xfrm>
            <a:off x="457109" y="1203390"/>
            <a:ext cx="8229300" cy="29829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Font typeface="Arial"/>
              <a:buNone/>
              <a:defRPr b="0" i="0" sz="1100" u="none" cap="none" strike="noStrike">
                <a:solidFill>
                  <a:srgbClr val="000000"/>
                </a:solidFill>
                <a:latin typeface="Arial"/>
                <a:ea typeface="Arial"/>
                <a:cs typeface="Arial"/>
                <a:sym typeface="Arial"/>
              </a:defRPr>
            </a:lvl9pPr>
          </a:lstStyle>
          <a:p/>
        </p:txBody>
      </p:sp>
      <p:sp>
        <p:nvSpPr>
          <p:cNvPr id="105" name="Shape 105"/>
          <p:cNvSpPr/>
          <p:nvPr/>
        </p:nvSpPr>
        <p:spPr>
          <a:xfrm>
            <a:off x="2702160" y="1203390"/>
            <a:ext cx="3738600" cy="2982900"/>
          </a:xfrm>
          <a:prstGeom prst="rect">
            <a:avLst/>
          </a:prstGeom>
          <a:noFill/>
          <a:ln>
            <a:noFill/>
          </a:ln>
        </p:spPr>
        <p:txBody>
          <a:bodyPr anchorCtr="0" anchor="ctr" bIns="68575" lIns="68575" rIns="68575" tIns="68575">
            <a:noAutofit/>
          </a:bodyPr>
          <a:lstStyle/>
          <a:p>
            <a:pPr indent="0" lvl="0" marL="0" marR="0" rtl="0" algn="l">
              <a:lnSpc>
                <a:spcPct val="100000"/>
              </a:lnSpc>
              <a:spcBef>
                <a:spcPts val="0"/>
              </a:spcBef>
              <a:spcAft>
                <a:spcPts val="0"/>
              </a:spcAft>
              <a:buClr>
                <a:srgbClr val="000000"/>
              </a:buClr>
              <a:buFont typeface="Arial"/>
              <a:buNone/>
            </a:pPr>
            <a:r>
              <a:t/>
            </a:r>
            <a:endParaRPr b="0" i="0" sz="1100" u="none" cap="none" strike="noStrike">
              <a:solidFill>
                <a:srgbClr val="000000"/>
              </a:solidFill>
              <a:latin typeface="Arial"/>
              <a:ea typeface="Arial"/>
              <a:cs typeface="Arial"/>
              <a:sym typeface="Arial"/>
            </a:endParaRPr>
          </a:p>
        </p:txBody>
      </p:sp>
      <p:sp>
        <p:nvSpPr>
          <p:cNvPr id="106" name="Shape 106"/>
          <p:cNvSpPr/>
          <p:nvPr/>
        </p:nvSpPr>
        <p:spPr>
          <a:xfrm>
            <a:off x="2702160" y="1203390"/>
            <a:ext cx="3738600" cy="2982900"/>
          </a:xfrm>
          <a:prstGeom prst="rect">
            <a:avLst/>
          </a:prstGeom>
          <a:noFill/>
          <a:ln>
            <a:noFill/>
          </a:ln>
        </p:spPr>
        <p:txBody>
          <a:bodyPr anchorCtr="0" anchor="ctr" bIns="68575" lIns="68575" rIns="68575" tIns="68575">
            <a:noAutofit/>
          </a:bodyPr>
          <a:lstStyle/>
          <a:p>
            <a:pPr indent="0" lvl="0" marL="0" marR="0" rtl="0" algn="l">
              <a:lnSpc>
                <a:spcPct val="100000"/>
              </a:lnSpc>
              <a:spcBef>
                <a:spcPts val="0"/>
              </a:spcBef>
              <a:spcAft>
                <a:spcPts val="0"/>
              </a:spcAft>
              <a:buClr>
                <a:srgbClr val="000000"/>
              </a:buClr>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0" name="Shape 50"/>
        <p:cNvGrpSpPr/>
        <p:nvPr/>
      </p:nvGrpSpPr>
      <p:grpSpPr>
        <a:xfrm>
          <a:off x="0" y="0"/>
          <a:ext cx="0" cy="0"/>
          <a:chOff x="0" y="0"/>
          <a:chExt cx="0" cy="0"/>
        </a:xfrm>
      </p:grpSpPr>
      <p:sp>
        <p:nvSpPr>
          <p:cNvPr id="51" name="Shape 51"/>
          <p:cNvSpPr/>
          <p:nvPr/>
        </p:nvSpPr>
        <p:spPr>
          <a:xfrm>
            <a:off x="8253359" y="4870800"/>
            <a:ext cx="722400" cy="187800"/>
          </a:xfrm>
          <a:prstGeom prst="rect">
            <a:avLst/>
          </a:prstGeom>
          <a:noFill/>
          <a:ln>
            <a:noFill/>
          </a:ln>
        </p:spPr>
        <p:txBody>
          <a:bodyPr anchorCtr="0" anchor="ctr" bIns="68575" lIns="68575" rIns="68575" tIns="68575">
            <a:noAutofit/>
          </a:bodyPr>
          <a:lstStyle/>
          <a:p>
            <a:pPr indent="0" lvl="0" marL="0" marR="0" rtl="0" algn="l">
              <a:lnSpc>
                <a:spcPct val="100000"/>
              </a:lnSpc>
              <a:spcBef>
                <a:spcPts val="0"/>
              </a:spcBef>
              <a:spcAft>
                <a:spcPts val="0"/>
              </a:spcAft>
              <a:buClr>
                <a:srgbClr val="000000"/>
              </a:buClr>
              <a:buFont typeface="Arial"/>
              <a:buNone/>
            </a:pPr>
            <a:r>
              <a:t/>
            </a:r>
            <a:endParaRPr b="0" i="0" sz="1100" u="none" cap="none" strike="noStrike">
              <a:solidFill>
                <a:srgbClr val="000000"/>
              </a:solidFill>
              <a:latin typeface="Arial"/>
              <a:ea typeface="Arial"/>
              <a:cs typeface="Arial"/>
              <a:sym typeface="Arial"/>
            </a:endParaRPr>
          </a:p>
        </p:txBody>
      </p:sp>
      <p:cxnSp>
        <p:nvCxnSpPr>
          <p:cNvPr id="52" name="Shape 52"/>
          <p:cNvCxnSpPr/>
          <p:nvPr/>
        </p:nvCxnSpPr>
        <p:spPr>
          <a:xfrm>
            <a:off x="0" y="4785750"/>
            <a:ext cx="9143700" cy="0"/>
          </a:xfrm>
          <a:prstGeom prst="straightConnector1">
            <a:avLst/>
          </a:prstGeom>
          <a:noFill/>
          <a:ln cap="flat" cmpd="sng" w="9525">
            <a:solidFill>
              <a:srgbClr val="D9D9D9"/>
            </a:solidFill>
            <a:prstDash val="solid"/>
            <a:miter/>
            <a:headEnd len="med" w="med" type="none"/>
            <a:tailEnd len="med" w="med" type="none"/>
          </a:ln>
        </p:spPr>
      </p:cxnSp>
      <p:sp>
        <p:nvSpPr>
          <p:cNvPr id="53" name="Shape 53"/>
          <p:cNvSpPr txBox="1"/>
          <p:nvPr>
            <p:ph type="title"/>
          </p:nvPr>
        </p:nvSpPr>
        <p:spPr>
          <a:xfrm>
            <a:off x="628559" y="273779"/>
            <a:ext cx="7886400" cy="9939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1pPr>
            <a:lvl2pPr indent="0" lvl="1" rtl="0">
              <a:spcBef>
                <a:spcPts val="0"/>
              </a:spcBef>
              <a:buSzPct val="78571"/>
              <a:buNone/>
              <a:defRPr sz="1400"/>
            </a:lvl2pPr>
            <a:lvl3pPr indent="0" lvl="2" rtl="0">
              <a:spcBef>
                <a:spcPts val="0"/>
              </a:spcBef>
              <a:buSzPct val="78571"/>
              <a:buNone/>
              <a:defRPr sz="1400"/>
            </a:lvl3pPr>
            <a:lvl4pPr indent="0" lvl="3" rtl="0">
              <a:spcBef>
                <a:spcPts val="0"/>
              </a:spcBef>
              <a:buSzPct val="78571"/>
              <a:buNone/>
              <a:defRPr sz="1400"/>
            </a:lvl4pPr>
            <a:lvl5pPr indent="0" lvl="4" rtl="0">
              <a:spcBef>
                <a:spcPts val="0"/>
              </a:spcBef>
              <a:buSzPct val="78571"/>
              <a:buNone/>
              <a:defRPr sz="1400"/>
            </a:lvl5pPr>
            <a:lvl6pPr indent="0" lvl="5" rtl="0">
              <a:spcBef>
                <a:spcPts val="0"/>
              </a:spcBef>
              <a:buSzPct val="78571"/>
              <a:buNone/>
              <a:defRPr sz="1400"/>
            </a:lvl6pPr>
            <a:lvl7pPr indent="0" lvl="6" rtl="0">
              <a:spcBef>
                <a:spcPts val="0"/>
              </a:spcBef>
              <a:buSzPct val="78571"/>
              <a:buNone/>
              <a:defRPr sz="1400"/>
            </a:lvl7pPr>
            <a:lvl8pPr indent="0" lvl="7" rtl="0">
              <a:spcBef>
                <a:spcPts val="0"/>
              </a:spcBef>
              <a:buSzPct val="78571"/>
              <a:buNone/>
              <a:defRPr sz="1400"/>
            </a:lvl8pPr>
            <a:lvl9pPr indent="0" lvl="8" rtl="0">
              <a:spcBef>
                <a:spcPts val="0"/>
              </a:spcBef>
              <a:buSzPct val="78571"/>
              <a:buNone/>
              <a:defRPr sz="1400"/>
            </a:lvl9pPr>
          </a:lstStyle>
          <a:p/>
        </p:txBody>
      </p:sp>
      <p:sp>
        <p:nvSpPr>
          <p:cNvPr id="54" name="Shape 54"/>
          <p:cNvSpPr txBox="1"/>
          <p:nvPr>
            <p:ph idx="1" type="body"/>
          </p:nvPr>
        </p:nvSpPr>
        <p:spPr>
          <a:xfrm>
            <a:off x="628559" y="1369169"/>
            <a:ext cx="7886400" cy="32631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9pPr>
          </a:lstStyle>
          <a:p/>
        </p:txBody>
      </p:sp>
      <p:sp>
        <p:nvSpPr>
          <p:cNvPr id="55" name="Shape 55"/>
          <p:cNvSpPr txBox="1"/>
          <p:nvPr>
            <p:ph idx="10" type="dt"/>
          </p:nvPr>
        </p:nvSpPr>
        <p:spPr>
          <a:xfrm>
            <a:off x="628559" y="4767389"/>
            <a:ext cx="2057100" cy="2736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9pPr>
          </a:lstStyle>
          <a:p/>
        </p:txBody>
      </p:sp>
      <p:sp>
        <p:nvSpPr>
          <p:cNvPr id="56" name="Shape 56"/>
          <p:cNvSpPr txBox="1"/>
          <p:nvPr>
            <p:ph idx="11" type="ftr"/>
          </p:nvPr>
        </p:nvSpPr>
        <p:spPr>
          <a:xfrm>
            <a:off x="3028860" y="4767389"/>
            <a:ext cx="3085800" cy="273600"/>
          </a:xfrm>
          <a:prstGeom prst="rect">
            <a:avLst/>
          </a:prstGeom>
          <a:noFill/>
          <a:ln>
            <a:noFill/>
          </a:ln>
        </p:spPr>
        <p:txBody>
          <a:bodyPr anchorCtr="0" anchor="ctr" bIns="68575" lIns="68575" rIns="68575" tIns="68575"/>
          <a:lstStyle>
            <a:lvl1pPr indent="0" lvl="0" marL="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1pPr>
            <a:lvl2pPr indent="0" lvl="1" marL="3429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2pPr>
            <a:lvl3pPr indent="0" lvl="2" marL="6858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3pPr>
            <a:lvl4pPr indent="0" lvl="3" marL="10287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4pPr>
            <a:lvl5pPr indent="0" lvl="4" marL="13716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5pPr>
            <a:lvl6pPr indent="0" lvl="5" marL="17145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6pPr>
            <a:lvl7pPr indent="0" lvl="6" marL="20574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7pPr>
            <a:lvl8pPr indent="0" lvl="7" marL="24003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8pPr>
            <a:lvl9pPr indent="0" lvl="8" marL="2743200" marR="0" rtl="0" algn="l">
              <a:lnSpc>
                <a:spcPct val="100000"/>
              </a:lnSpc>
              <a:spcBef>
                <a:spcPts val="0"/>
              </a:spcBef>
              <a:spcAft>
                <a:spcPts val="0"/>
              </a:spcAft>
              <a:buClr>
                <a:srgbClr val="000000"/>
              </a:buClr>
              <a:buSzPct val="100000"/>
              <a:buFont typeface="Arial"/>
              <a:buNone/>
              <a:defRPr b="0" i="0" sz="1100" u="none" cap="none" strike="noStrike">
                <a:solidFill>
                  <a:srgbClr val="000000"/>
                </a:solidFill>
                <a:latin typeface="Arial"/>
                <a:ea typeface="Arial"/>
                <a:cs typeface="Arial"/>
                <a:sym typeface="Arial"/>
              </a:defRPr>
            </a:lvl9pPr>
          </a:lstStyle>
          <a:p/>
        </p:txBody>
      </p:sp>
      <p:sp>
        <p:nvSpPr>
          <p:cNvPr id="57" name="Shape 57"/>
          <p:cNvSpPr txBox="1"/>
          <p:nvPr>
            <p:ph idx="12" type="sldNum"/>
          </p:nvPr>
        </p:nvSpPr>
        <p:spPr>
          <a:xfrm>
            <a:off x="6457859" y="4767389"/>
            <a:ext cx="2057099" cy="273600"/>
          </a:xfrm>
          <a:prstGeom prst="rect">
            <a:avLst/>
          </a:prstGeom>
          <a:noFill/>
          <a:ln>
            <a:noFill/>
          </a:ln>
        </p:spPr>
        <p:txBody>
          <a:bodyPr anchorCtr="0" anchor="t" bIns="33750" lIns="67500" rIns="67500" tIns="3375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s" sz="1400" u="none" cap="none" strike="noStrike">
                <a:solidFill>
                  <a:srgbClr val="000000"/>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01.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01.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0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01.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01.png"/><Relationship Id="rId4" Type="http://schemas.openxmlformats.org/officeDocument/2006/relationships/hyperlink" Target="https://github.com/dpkp/kafka-python" TargetMode="External"/><Relationship Id="rId5" Type="http://schemas.openxmlformats.org/officeDocument/2006/relationships/hyperlink" Target="https://github.com/Parsely/pykafka" TargetMode="External"/><Relationship Id="rId6"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0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0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0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0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05.png"/><Relationship Id="rId4" Type="http://schemas.openxmlformats.org/officeDocument/2006/relationships/image" Target="../media/image06.png"/><Relationship Id="rId5" Type="http://schemas.openxmlformats.org/officeDocument/2006/relationships/image" Target="../media/image0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01.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05.png"/><Relationship Id="rId4" Type="http://schemas.openxmlformats.org/officeDocument/2006/relationships/image" Target="../media/image0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0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01.png"/><Relationship Id="rId5" Type="http://schemas.openxmlformats.org/officeDocument/2006/relationships/image" Target="../media/image04.png"/><Relationship Id="rId6"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7.png"/><Relationship Id="rId9" Type="http://schemas.openxmlformats.org/officeDocument/2006/relationships/image" Target="../media/image09.png"/><Relationship Id="rId5" Type="http://schemas.openxmlformats.org/officeDocument/2006/relationships/image" Target="../media/image11.png"/><Relationship Id="rId6" Type="http://schemas.openxmlformats.org/officeDocument/2006/relationships/image" Target="../media/image08.png"/><Relationship Id="rId7" Type="http://schemas.openxmlformats.org/officeDocument/2006/relationships/image" Target="../media/image12.png"/><Relationship Id="rId8"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01.png"/><Relationship Id="rId4" Type="http://schemas.openxmlformats.org/officeDocument/2006/relationships/hyperlink" Target="http://kafka.apache.org/documentation.html#introdu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01.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01.png"/><Relationship Id="rId4" Type="http://schemas.openxmlformats.org/officeDocument/2006/relationships/image" Target="../media/image15.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p:nvPr/>
        </p:nvSpPr>
        <p:spPr>
          <a:xfrm>
            <a:off x="0" y="3267637"/>
            <a:ext cx="9144000" cy="1875600"/>
          </a:xfrm>
          <a:prstGeom prst="rect">
            <a:avLst/>
          </a:prstGeom>
          <a:solidFill>
            <a:srgbClr val="FA4F10"/>
          </a:solidFill>
          <a:ln>
            <a:noFill/>
          </a:ln>
        </p:spPr>
        <p:txBody>
          <a:bodyPr anchorCtr="0" anchor="t" bIns="34275" lIns="68575" rIns="68575" tIns="34275">
            <a:noAutofit/>
          </a:bodyPr>
          <a:lstStyle/>
          <a:p>
            <a:pPr indent="0" lvl="0" marL="0" marR="0" rtl="0" algn="just">
              <a:lnSpc>
                <a:spcPct val="110000"/>
              </a:lnSpc>
              <a:spcBef>
                <a:spcPts val="0"/>
              </a:spcBef>
              <a:spcAft>
                <a:spcPts val="0"/>
              </a:spcAft>
              <a:buClr>
                <a:srgbClr val="000000"/>
              </a:buClr>
              <a:buFont typeface="Noto Sans Symbols"/>
              <a:buNone/>
            </a:pPr>
            <a:r>
              <a:t/>
            </a:r>
            <a:endParaRPr b="0" i="0" sz="1400" u="none" cap="none" strike="noStrike">
              <a:solidFill>
                <a:srgbClr val="F1A50D"/>
              </a:solidFill>
              <a:latin typeface="Calibri"/>
              <a:ea typeface="Calibri"/>
              <a:cs typeface="Calibri"/>
              <a:sym typeface="Calibri"/>
            </a:endParaRPr>
          </a:p>
        </p:txBody>
      </p:sp>
      <p:sp>
        <p:nvSpPr>
          <p:cNvPr id="112" name="Shape 112"/>
          <p:cNvSpPr txBox="1"/>
          <p:nvPr/>
        </p:nvSpPr>
        <p:spPr>
          <a:xfrm>
            <a:off x="623830" y="3482025"/>
            <a:ext cx="7481100" cy="992400"/>
          </a:xfrm>
          <a:prstGeom prst="rect">
            <a:avLst/>
          </a:prstGeom>
          <a:noFill/>
          <a:ln>
            <a:noFill/>
          </a:ln>
        </p:spPr>
        <p:txBody>
          <a:bodyPr anchorCtr="0" anchor="t" bIns="34275" lIns="68575" rIns="68575" tIns="34275">
            <a:noAutofit/>
          </a:bodyPr>
          <a:lstStyle/>
          <a:p>
            <a:pPr indent="0" lvl="0" marL="0" marR="0" rtl="0" algn="l">
              <a:lnSpc>
                <a:spcPct val="100000"/>
              </a:lnSpc>
              <a:spcBef>
                <a:spcPts val="0"/>
              </a:spcBef>
              <a:spcAft>
                <a:spcPts val="0"/>
              </a:spcAft>
              <a:buClr>
                <a:schemeClr val="dk1"/>
              </a:buClr>
              <a:buSzPct val="25000"/>
              <a:buFont typeface="Arial"/>
              <a:buNone/>
            </a:pPr>
            <a:r>
              <a:rPr lang="es" sz="3000">
                <a:solidFill>
                  <a:schemeClr val="lt1"/>
                </a:solidFill>
                <a:latin typeface="Titillium Web"/>
                <a:ea typeface="Titillium Web"/>
                <a:cs typeface="Titillium Web"/>
                <a:sym typeface="Titillium Web"/>
              </a:rPr>
              <a:t>Kafka y python</a:t>
            </a:r>
          </a:p>
          <a:p>
            <a:pPr indent="0" lvl="0" marL="0" marR="0" rtl="0" algn="l">
              <a:lnSpc>
                <a:spcPct val="100000"/>
              </a:lnSpc>
              <a:spcBef>
                <a:spcPts val="0"/>
              </a:spcBef>
              <a:spcAft>
                <a:spcPts val="0"/>
              </a:spcAft>
              <a:buClr>
                <a:srgbClr val="000000"/>
              </a:buClr>
              <a:buFont typeface="Arial"/>
              <a:buNone/>
            </a:pPr>
            <a:r>
              <a:t/>
            </a:r>
            <a:endParaRPr b="0" i="0" sz="3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Font typeface="Arial"/>
              <a:buNone/>
            </a:pPr>
            <a:r>
              <a:t/>
            </a:r>
            <a:endParaRPr b="0" i="0" sz="3000" u="none" cap="none" strike="noStrike">
              <a:solidFill>
                <a:srgbClr val="FFFFFF"/>
              </a:solidFill>
              <a:latin typeface="Titillium Web"/>
              <a:ea typeface="Titillium Web"/>
              <a:cs typeface="Titillium Web"/>
              <a:sym typeface="Titillium Web"/>
            </a:endParaRPr>
          </a:p>
        </p:txBody>
      </p:sp>
      <p:sp>
        <p:nvSpPr>
          <p:cNvPr id="113" name="Shape 113"/>
          <p:cNvSpPr/>
          <p:nvPr/>
        </p:nvSpPr>
        <p:spPr>
          <a:xfrm>
            <a:off x="636301" y="4526189"/>
            <a:ext cx="6090300" cy="260100"/>
          </a:xfrm>
          <a:prstGeom prst="rect">
            <a:avLst/>
          </a:prstGeom>
          <a:noFill/>
          <a:ln>
            <a:noFill/>
          </a:ln>
        </p:spPr>
        <p:txBody>
          <a:bodyPr anchorCtr="0" anchor="t" bIns="34275" lIns="68575" rIns="68575" tIns="34275">
            <a:noAutofit/>
          </a:bodyPr>
          <a:lstStyle/>
          <a:p>
            <a:pPr indent="0" lvl="0" marL="0" marR="0" rtl="0" algn="l">
              <a:lnSpc>
                <a:spcPct val="110000"/>
              </a:lnSpc>
              <a:spcBef>
                <a:spcPts val="0"/>
              </a:spcBef>
              <a:spcAft>
                <a:spcPts val="0"/>
              </a:spcAft>
              <a:buClr>
                <a:srgbClr val="FFFFFF"/>
              </a:buClr>
              <a:buSzPct val="25000"/>
              <a:buFont typeface="Noto Sans Symbols"/>
              <a:buNone/>
            </a:pPr>
            <a:r>
              <a:rPr lang="es" sz="1200">
                <a:solidFill>
                  <a:srgbClr val="FFFFFF"/>
                </a:solidFill>
                <a:latin typeface="Calibri"/>
                <a:ea typeface="Calibri"/>
                <a:cs typeface="Calibri"/>
                <a:sym typeface="Calibri"/>
              </a:rPr>
              <a:t>17</a:t>
            </a:r>
            <a:r>
              <a:rPr b="0" i="0" lang="es" sz="1200" u="none" cap="none" strike="noStrike">
                <a:solidFill>
                  <a:srgbClr val="FFFFFF"/>
                </a:solidFill>
                <a:latin typeface="Calibri"/>
                <a:ea typeface="Calibri"/>
                <a:cs typeface="Calibri"/>
                <a:sym typeface="Calibri"/>
              </a:rPr>
              <a:t>/0</a:t>
            </a:r>
            <a:r>
              <a:rPr lang="es" sz="1200">
                <a:solidFill>
                  <a:srgbClr val="FFFFFF"/>
                </a:solidFill>
                <a:latin typeface="Calibri"/>
                <a:ea typeface="Calibri"/>
                <a:cs typeface="Calibri"/>
                <a:sym typeface="Calibri"/>
              </a:rPr>
              <a:t>5</a:t>
            </a:r>
            <a:r>
              <a:rPr b="0" i="0" lang="es" sz="1200" u="none" cap="none" strike="noStrike">
                <a:solidFill>
                  <a:srgbClr val="FFFFFF"/>
                </a:solidFill>
                <a:latin typeface="Calibri"/>
                <a:ea typeface="Calibri"/>
                <a:cs typeface="Calibri"/>
                <a:sym typeface="Calibri"/>
              </a:rPr>
              <a:t>/2016</a:t>
            </a:r>
          </a:p>
        </p:txBody>
      </p:sp>
      <p:pic>
        <p:nvPicPr>
          <p:cNvPr id="114" name="Shape 114"/>
          <p:cNvPicPr preferRelativeResize="0"/>
          <p:nvPr/>
        </p:nvPicPr>
        <p:blipFill rotWithShape="1">
          <a:blip r:embed="rId3">
            <a:alphaModFix/>
          </a:blip>
          <a:srcRect b="0" l="0" r="0" t="0"/>
          <a:stretch/>
        </p:blipFill>
        <p:spPr>
          <a:xfrm>
            <a:off x="7384470" y="4471391"/>
            <a:ext cx="1158600" cy="301200"/>
          </a:xfrm>
          <a:prstGeom prst="rect">
            <a:avLst/>
          </a:prstGeom>
          <a:noFill/>
          <a:ln>
            <a:noFill/>
          </a:ln>
        </p:spPr>
      </p:pic>
      <p:pic>
        <p:nvPicPr>
          <p:cNvPr id="115" name="Shape 115"/>
          <p:cNvPicPr preferRelativeResize="0"/>
          <p:nvPr/>
        </p:nvPicPr>
        <p:blipFill>
          <a:blip r:embed="rId4">
            <a:alphaModFix/>
          </a:blip>
          <a:stretch>
            <a:fillRect/>
          </a:stretch>
        </p:blipFill>
        <p:spPr>
          <a:xfrm>
            <a:off x="228600" y="685796"/>
            <a:ext cx="4915149" cy="2583599"/>
          </a:xfrm>
          <a:prstGeom prst="rect">
            <a:avLst/>
          </a:prstGeom>
          <a:noFill/>
          <a:ln>
            <a:noFill/>
          </a:ln>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p:nvPr/>
        </p:nvSpPr>
        <p:spPr>
          <a:xfrm>
            <a:off x="470070" y="236520"/>
            <a:ext cx="8144400" cy="370800"/>
          </a:xfrm>
          <a:prstGeom prst="rect">
            <a:avLst/>
          </a:prstGeom>
          <a:solidFill>
            <a:srgbClr val="FA4F10"/>
          </a:solidFill>
          <a:ln cap="flat" cmpd="sng" w="22300">
            <a:solidFill>
              <a:srgbClr val="FFFFFF"/>
            </a:solidFill>
            <a:prstDash val="solid"/>
            <a:miter/>
            <a:headEnd len="med" w="med" type="none"/>
            <a:tailEnd len="med" w="med" type="none"/>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rPr lang="es">
                <a:solidFill>
                  <a:srgbClr val="FFFFFF"/>
                </a:solidFill>
                <a:latin typeface="Titillium Web"/>
                <a:ea typeface="Titillium Web"/>
                <a:cs typeface="Titillium Web"/>
                <a:sym typeface="Titillium Web"/>
              </a:rPr>
              <a:t>Kafka y Python</a:t>
            </a:r>
          </a:p>
        </p:txBody>
      </p:sp>
      <p:sp>
        <p:nvSpPr>
          <p:cNvPr id="319" name="Shape 319"/>
          <p:cNvSpPr/>
          <p:nvPr/>
        </p:nvSpPr>
        <p:spPr>
          <a:xfrm>
            <a:off x="-123725" y="-130495"/>
            <a:ext cx="9420900" cy="892500"/>
          </a:xfrm>
          <a:prstGeom prst="rect">
            <a:avLst/>
          </a:prstGeom>
          <a:solidFill>
            <a:srgbClr val="FA4F10"/>
          </a:solidFill>
          <a:ln>
            <a:noFill/>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t/>
            </a:r>
            <a:endParaRPr sz="1800"/>
          </a:p>
        </p:txBody>
      </p:sp>
      <p:sp>
        <p:nvSpPr>
          <p:cNvPr id="320" name="Shape 320"/>
          <p:cNvSpPr txBox="1"/>
          <p:nvPr/>
        </p:nvSpPr>
        <p:spPr>
          <a:xfrm>
            <a:off x="347825" y="4751875"/>
            <a:ext cx="6263400" cy="730800"/>
          </a:xfrm>
          <a:prstGeom prst="rect">
            <a:avLst/>
          </a:prstGeom>
          <a:noFill/>
          <a:ln>
            <a:noFill/>
          </a:ln>
        </p:spPr>
        <p:txBody>
          <a:bodyPr anchorCtr="0" anchor="t" bIns="91425" lIns="91425" rIns="91425" tIns="91425">
            <a:noAutofit/>
          </a:bodyPr>
          <a:lstStyle/>
          <a:p>
            <a:pPr lvl="0" rtl="0">
              <a:spcBef>
                <a:spcPts val="0"/>
              </a:spcBef>
              <a:buNone/>
            </a:pPr>
            <a:r>
              <a:rPr lang="es" sz="1000">
                <a:solidFill>
                  <a:srgbClr val="434343"/>
                </a:solidFill>
                <a:latin typeface="Titillium Web"/>
                <a:ea typeface="Titillium Web"/>
                <a:cs typeface="Titillium Web"/>
                <a:sym typeface="Titillium Web"/>
              </a:rPr>
              <a:t>Python Madrid </a:t>
            </a:r>
            <a:r>
              <a:rPr b="1" lang="es" sz="1000">
                <a:solidFill>
                  <a:srgbClr val="434343"/>
                </a:solidFill>
                <a:latin typeface="Titillium Web"/>
                <a:ea typeface="Titillium Web"/>
                <a:cs typeface="Titillium Web"/>
                <a:sym typeface="Titillium Web"/>
              </a:rPr>
              <a:t>· </a:t>
            </a:r>
            <a:r>
              <a:rPr b="1" lang="es" sz="1000">
                <a:solidFill>
                  <a:srgbClr val="888888"/>
                </a:solidFill>
                <a:latin typeface="Titillium Web"/>
                <a:ea typeface="Titillium Web"/>
                <a:cs typeface="Titillium Web"/>
                <a:sym typeface="Titillium Web"/>
              </a:rPr>
              <a:t>Python y Kafka </a:t>
            </a:r>
          </a:p>
        </p:txBody>
      </p:sp>
      <p:sp>
        <p:nvSpPr>
          <p:cNvPr id="321" name="Shape 321"/>
          <p:cNvSpPr txBox="1"/>
          <p:nvPr/>
        </p:nvSpPr>
        <p:spPr>
          <a:xfrm>
            <a:off x="423925" y="108750"/>
            <a:ext cx="5668500" cy="391500"/>
          </a:xfrm>
          <a:prstGeom prst="rect">
            <a:avLst/>
          </a:prstGeom>
          <a:noFill/>
          <a:ln>
            <a:noFill/>
          </a:ln>
        </p:spPr>
        <p:txBody>
          <a:bodyPr anchorCtr="0" anchor="t" bIns="91425" lIns="91425" rIns="91425" tIns="91425">
            <a:noAutofit/>
          </a:bodyPr>
          <a:lstStyle/>
          <a:p>
            <a:pPr lvl="0" rtl="0">
              <a:spcBef>
                <a:spcPts val="0"/>
              </a:spcBef>
              <a:buNone/>
            </a:pPr>
            <a:r>
              <a:rPr lang="es" sz="2400">
                <a:solidFill>
                  <a:schemeClr val="lt1"/>
                </a:solidFill>
                <a:latin typeface="Titillium Web"/>
                <a:ea typeface="Titillium Web"/>
                <a:cs typeface="Titillium Web"/>
                <a:sym typeface="Titillium Web"/>
              </a:rPr>
              <a:t>Kafka \ </a:t>
            </a:r>
            <a:r>
              <a:rPr lang="es" sz="2400">
                <a:solidFill>
                  <a:srgbClr val="F9CB9C"/>
                </a:solidFill>
                <a:latin typeface="Titillium Web"/>
                <a:ea typeface="Titillium Web"/>
                <a:cs typeface="Titillium Web"/>
                <a:sym typeface="Titillium Web"/>
              </a:rPr>
              <a:t>Partitions &amp; Replication</a:t>
            </a:r>
          </a:p>
        </p:txBody>
      </p:sp>
      <p:pic>
        <p:nvPicPr>
          <p:cNvPr id="322" name="Shape 322"/>
          <p:cNvPicPr preferRelativeResize="0"/>
          <p:nvPr/>
        </p:nvPicPr>
        <p:blipFill rotWithShape="1">
          <a:blip r:embed="rId3">
            <a:alphaModFix/>
          </a:blip>
          <a:srcRect b="0" l="0" r="0" t="0"/>
          <a:stretch/>
        </p:blipFill>
        <p:spPr>
          <a:xfrm>
            <a:off x="7604395" y="165141"/>
            <a:ext cx="1158600" cy="301200"/>
          </a:xfrm>
          <a:prstGeom prst="rect">
            <a:avLst/>
          </a:prstGeom>
          <a:noFill/>
          <a:ln>
            <a:noFill/>
          </a:ln>
        </p:spPr>
      </p:pic>
      <p:sp>
        <p:nvSpPr>
          <p:cNvPr id="323" name="Shape 323"/>
          <p:cNvSpPr/>
          <p:nvPr/>
        </p:nvSpPr>
        <p:spPr>
          <a:xfrm>
            <a:off x="423925" y="1183350"/>
            <a:ext cx="5153075" cy="3421200"/>
          </a:xfrm>
          <a:prstGeom prst="flowChartProcess">
            <a:avLst/>
          </a:prstGeom>
          <a:noFill/>
          <a:ln cap="flat" cmpd="sng" w="76200">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1200"/>
          </a:p>
        </p:txBody>
      </p:sp>
      <p:sp>
        <p:nvSpPr>
          <p:cNvPr id="324" name="Shape 324"/>
          <p:cNvSpPr/>
          <p:nvPr/>
        </p:nvSpPr>
        <p:spPr>
          <a:xfrm>
            <a:off x="234275" y="928050"/>
            <a:ext cx="1534800" cy="3931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cxnSp>
        <p:nvCxnSpPr>
          <p:cNvPr id="325" name="Shape 325"/>
          <p:cNvCxnSpPr/>
          <p:nvPr/>
        </p:nvCxnSpPr>
        <p:spPr>
          <a:xfrm rot="10800000">
            <a:off x="486125" y="1195075"/>
            <a:ext cx="1031100" cy="0"/>
          </a:xfrm>
          <a:prstGeom prst="straightConnector1">
            <a:avLst/>
          </a:prstGeom>
          <a:noFill/>
          <a:ln cap="flat" cmpd="sng" w="76200">
            <a:solidFill>
              <a:srgbClr val="666666"/>
            </a:solidFill>
            <a:prstDash val="dash"/>
            <a:round/>
            <a:headEnd len="lg" w="lg" type="none"/>
            <a:tailEnd len="lg" w="lg" type="none"/>
          </a:ln>
        </p:spPr>
      </p:cxnSp>
      <p:cxnSp>
        <p:nvCxnSpPr>
          <p:cNvPr id="326" name="Shape 326"/>
          <p:cNvCxnSpPr/>
          <p:nvPr/>
        </p:nvCxnSpPr>
        <p:spPr>
          <a:xfrm rot="10800000">
            <a:off x="486125" y="4600555"/>
            <a:ext cx="1031100" cy="0"/>
          </a:xfrm>
          <a:prstGeom prst="straightConnector1">
            <a:avLst/>
          </a:prstGeom>
          <a:noFill/>
          <a:ln cap="flat" cmpd="sng" w="76200">
            <a:solidFill>
              <a:srgbClr val="666666"/>
            </a:solidFill>
            <a:prstDash val="dash"/>
            <a:round/>
            <a:headEnd len="lg" w="lg" type="none"/>
            <a:tailEnd len="lg" w="lg" type="none"/>
          </a:ln>
        </p:spPr>
      </p:cxnSp>
      <p:sp>
        <p:nvSpPr>
          <p:cNvPr id="327" name="Shape 327"/>
          <p:cNvSpPr txBox="1"/>
          <p:nvPr/>
        </p:nvSpPr>
        <p:spPr>
          <a:xfrm>
            <a:off x="2027725" y="1188575"/>
            <a:ext cx="3133800" cy="787200"/>
          </a:xfrm>
          <a:prstGeom prst="rect">
            <a:avLst/>
          </a:prstGeom>
          <a:noFill/>
          <a:ln>
            <a:noFill/>
          </a:ln>
        </p:spPr>
        <p:txBody>
          <a:bodyPr anchorCtr="0" anchor="t" bIns="91425" lIns="91425" rIns="91425" tIns="91425">
            <a:noAutofit/>
          </a:bodyPr>
          <a:lstStyle/>
          <a:p>
            <a:pPr lvl="0" rtl="0">
              <a:spcBef>
                <a:spcPts val="0"/>
              </a:spcBef>
              <a:buNone/>
            </a:pPr>
            <a:r>
              <a:rPr lang="es" sz="2400">
                <a:latin typeface="Calibri"/>
                <a:ea typeface="Calibri"/>
                <a:cs typeface="Calibri"/>
                <a:sym typeface="Calibri"/>
              </a:rPr>
              <a:t>Kafka Cluster</a:t>
            </a:r>
          </a:p>
        </p:txBody>
      </p:sp>
      <p:sp>
        <p:nvSpPr>
          <p:cNvPr id="328" name="Shape 328"/>
          <p:cNvSpPr/>
          <p:nvPr/>
        </p:nvSpPr>
        <p:spPr>
          <a:xfrm>
            <a:off x="1066200" y="3243050"/>
            <a:ext cx="4065600" cy="1151400"/>
          </a:xfrm>
          <a:prstGeom prst="roundRect">
            <a:avLst>
              <a:gd fmla="val 16667" name="adj"/>
            </a:avLst>
          </a:prstGeom>
          <a:noFill/>
          <a:ln cap="flat" cmpd="sng" w="38100">
            <a:solidFill>
              <a:srgbClr val="B7B7B7"/>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9" name="Shape 329"/>
          <p:cNvSpPr txBox="1"/>
          <p:nvPr/>
        </p:nvSpPr>
        <p:spPr>
          <a:xfrm>
            <a:off x="5846475" y="1294625"/>
            <a:ext cx="3297600" cy="28941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indent="-381000" lvl="0" marL="457200" rtl="0">
              <a:spcBef>
                <a:spcPts val="0"/>
              </a:spcBef>
              <a:buClr>
                <a:srgbClr val="FA4F10"/>
              </a:buClr>
              <a:buSzPct val="100000"/>
              <a:buFont typeface="Calibri"/>
              <a:buChar char="●"/>
            </a:pPr>
            <a:r>
              <a:rPr b="1" lang="es" sz="2400">
                <a:latin typeface="Calibri"/>
                <a:ea typeface="Calibri"/>
                <a:cs typeface="Calibri"/>
                <a:sym typeface="Calibri"/>
              </a:rPr>
              <a:t>Replication factor</a:t>
            </a:r>
          </a:p>
          <a:p>
            <a:pPr indent="-381000" lvl="1" marL="914400" rtl="0">
              <a:spcBef>
                <a:spcPts val="0"/>
              </a:spcBef>
              <a:buSzPct val="100000"/>
              <a:buFont typeface="Calibri"/>
              <a:buChar char="○"/>
            </a:pPr>
            <a:r>
              <a:rPr lang="es" sz="2400">
                <a:latin typeface="Calibri"/>
                <a:ea typeface="Calibri"/>
                <a:cs typeface="Calibri"/>
                <a:sym typeface="Calibri"/>
              </a:rPr>
              <a:t>Leader</a:t>
            </a:r>
          </a:p>
          <a:p>
            <a:pPr indent="-381000" lvl="1" marL="914400" rtl="0">
              <a:spcBef>
                <a:spcPts val="0"/>
              </a:spcBef>
              <a:buSzPct val="100000"/>
              <a:buFont typeface="Calibri"/>
              <a:buChar char="○"/>
            </a:pPr>
            <a:r>
              <a:rPr lang="es" sz="2400">
                <a:latin typeface="Calibri"/>
                <a:ea typeface="Calibri"/>
                <a:cs typeface="Calibri"/>
                <a:sym typeface="Calibri"/>
              </a:rPr>
              <a:t>Followers</a:t>
            </a:r>
          </a:p>
          <a:p>
            <a:pPr indent="-381000" lvl="0" marL="457200" rtl="0">
              <a:spcBef>
                <a:spcPts val="0"/>
              </a:spcBef>
              <a:buClr>
                <a:srgbClr val="FA4F10"/>
              </a:buClr>
              <a:buSzPct val="100000"/>
              <a:buFont typeface="Calibri"/>
              <a:buChar char="●"/>
            </a:pPr>
            <a:r>
              <a:rPr b="1" lang="es" sz="2400">
                <a:latin typeface="Calibri"/>
                <a:ea typeface="Calibri"/>
                <a:cs typeface="Calibri"/>
                <a:sym typeface="Calibri"/>
              </a:rPr>
              <a:t>ISR</a:t>
            </a:r>
          </a:p>
          <a:p>
            <a:pPr indent="-381000" lvl="1" marL="914400" rtl="0">
              <a:spcBef>
                <a:spcPts val="0"/>
              </a:spcBef>
              <a:buSzPct val="100000"/>
              <a:buFont typeface="Calibri"/>
              <a:buChar char="○"/>
            </a:pPr>
            <a:r>
              <a:rPr lang="es" sz="2400">
                <a:latin typeface="Calibri"/>
                <a:ea typeface="Calibri"/>
                <a:cs typeface="Calibri"/>
                <a:sym typeface="Calibri"/>
              </a:rPr>
              <a:t>In-sync policies</a:t>
            </a:r>
          </a:p>
        </p:txBody>
      </p:sp>
      <p:sp>
        <p:nvSpPr>
          <p:cNvPr id="330" name="Shape 330"/>
          <p:cNvSpPr/>
          <p:nvPr/>
        </p:nvSpPr>
        <p:spPr>
          <a:xfrm>
            <a:off x="1066200" y="1795250"/>
            <a:ext cx="4065600" cy="1151400"/>
          </a:xfrm>
          <a:prstGeom prst="roundRect">
            <a:avLst>
              <a:gd fmla="val 16667" name="adj"/>
            </a:avLst>
          </a:prstGeom>
          <a:noFill/>
          <a:ln cap="flat" cmpd="sng" w="38100">
            <a:solidFill>
              <a:srgbClr val="B7B7B7"/>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b="1"/>
          </a:p>
        </p:txBody>
      </p:sp>
      <p:sp>
        <p:nvSpPr>
          <p:cNvPr id="331" name="Shape 331"/>
          <p:cNvSpPr/>
          <p:nvPr/>
        </p:nvSpPr>
        <p:spPr>
          <a:xfrm>
            <a:off x="1388600" y="2109050"/>
            <a:ext cx="410100" cy="515400"/>
          </a:xfrm>
          <a:prstGeom prst="rect">
            <a:avLst/>
          </a:prstGeom>
          <a:noFill/>
          <a:ln cap="flat" cmpd="sng" w="381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s"/>
              <a:t> </a:t>
            </a:r>
            <a:r>
              <a:rPr b="1" lang="es" sz="1800">
                <a:latin typeface="Calibri"/>
                <a:ea typeface="Calibri"/>
                <a:cs typeface="Calibri"/>
                <a:sym typeface="Calibri"/>
              </a:rPr>
              <a:t>1</a:t>
            </a:r>
          </a:p>
        </p:txBody>
      </p:sp>
      <p:sp>
        <p:nvSpPr>
          <p:cNvPr id="332" name="Shape 332"/>
          <p:cNvSpPr/>
          <p:nvPr/>
        </p:nvSpPr>
        <p:spPr>
          <a:xfrm>
            <a:off x="1845800" y="2109050"/>
            <a:ext cx="410100" cy="515400"/>
          </a:xfrm>
          <a:prstGeom prst="rect">
            <a:avLst/>
          </a:prstGeom>
          <a:noFill/>
          <a:ln cap="flat" cmpd="sng" w="381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s" sz="1800"/>
              <a:t> </a:t>
            </a:r>
            <a:r>
              <a:rPr b="1" lang="es" sz="1800">
                <a:latin typeface="Calibri"/>
                <a:ea typeface="Calibri"/>
                <a:cs typeface="Calibri"/>
                <a:sym typeface="Calibri"/>
              </a:rPr>
              <a:t>2</a:t>
            </a:r>
          </a:p>
        </p:txBody>
      </p:sp>
      <p:sp>
        <p:nvSpPr>
          <p:cNvPr id="333" name="Shape 333"/>
          <p:cNvSpPr/>
          <p:nvPr/>
        </p:nvSpPr>
        <p:spPr>
          <a:xfrm>
            <a:off x="2303000" y="2109050"/>
            <a:ext cx="410100" cy="515400"/>
          </a:xfrm>
          <a:prstGeom prst="rect">
            <a:avLst/>
          </a:prstGeom>
          <a:noFill/>
          <a:ln cap="flat" cmpd="sng" w="381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s" sz="1800"/>
              <a:t> 3</a:t>
            </a:r>
          </a:p>
        </p:txBody>
      </p:sp>
      <p:sp>
        <p:nvSpPr>
          <p:cNvPr id="334" name="Shape 334"/>
          <p:cNvSpPr/>
          <p:nvPr/>
        </p:nvSpPr>
        <p:spPr>
          <a:xfrm>
            <a:off x="2760200" y="2109050"/>
            <a:ext cx="410100" cy="515400"/>
          </a:xfrm>
          <a:prstGeom prst="rect">
            <a:avLst/>
          </a:prstGeom>
          <a:noFill/>
          <a:ln cap="flat" cmpd="sng" w="381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s" sz="1800">
                <a:latin typeface="Calibri"/>
                <a:ea typeface="Calibri"/>
                <a:cs typeface="Calibri"/>
                <a:sym typeface="Calibri"/>
              </a:rPr>
              <a:t> </a:t>
            </a:r>
            <a:r>
              <a:rPr b="1" lang="es" sz="1800">
                <a:latin typeface="Calibri"/>
                <a:ea typeface="Calibri"/>
                <a:cs typeface="Calibri"/>
                <a:sym typeface="Calibri"/>
              </a:rPr>
              <a:t>4</a:t>
            </a:r>
          </a:p>
        </p:txBody>
      </p:sp>
      <p:sp>
        <p:nvSpPr>
          <p:cNvPr id="335" name="Shape 335"/>
          <p:cNvSpPr/>
          <p:nvPr/>
        </p:nvSpPr>
        <p:spPr>
          <a:xfrm>
            <a:off x="3217400" y="2109050"/>
            <a:ext cx="410100" cy="515400"/>
          </a:xfrm>
          <a:prstGeom prst="rect">
            <a:avLst/>
          </a:prstGeom>
          <a:noFill/>
          <a:ln cap="flat" cmpd="sng" w="381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s" sz="1800">
                <a:latin typeface="Calibri"/>
                <a:ea typeface="Calibri"/>
                <a:cs typeface="Calibri"/>
                <a:sym typeface="Calibri"/>
              </a:rPr>
              <a:t> </a:t>
            </a:r>
            <a:r>
              <a:rPr b="1" lang="es" sz="1800">
                <a:latin typeface="Calibri"/>
                <a:ea typeface="Calibri"/>
                <a:cs typeface="Calibri"/>
                <a:sym typeface="Calibri"/>
              </a:rPr>
              <a:t>5</a:t>
            </a:r>
          </a:p>
        </p:txBody>
      </p:sp>
      <p:sp>
        <p:nvSpPr>
          <p:cNvPr id="336" name="Shape 336"/>
          <p:cNvSpPr txBox="1"/>
          <p:nvPr/>
        </p:nvSpPr>
        <p:spPr>
          <a:xfrm rot="-5400000">
            <a:off x="-343325" y="2746400"/>
            <a:ext cx="2577600" cy="787200"/>
          </a:xfrm>
          <a:prstGeom prst="rect">
            <a:avLst/>
          </a:prstGeom>
          <a:noFill/>
          <a:ln>
            <a:noFill/>
          </a:ln>
        </p:spPr>
        <p:txBody>
          <a:bodyPr anchorCtr="0" anchor="t" bIns="91425" lIns="91425" rIns="91425" tIns="91425">
            <a:noAutofit/>
          </a:bodyPr>
          <a:lstStyle/>
          <a:p>
            <a:pPr lvl="0">
              <a:spcBef>
                <a:spcPts val="0"/>
              </a:spcBef>
              <a:buNone/>
            </a:pPr>
            <a:r>
              <a:rPr lang="es">
                <a:latin typeface="Calibri"/>
                <a:ea typeface="Calibri"/>
                <a:cs typeface="Calibri"/>
                <a:sym typeface="Calibri"/>
              </a:rPr>
              <a:t>       </a:t>
            </a:r>
            <a:r>
              <a:rPr lang="es">
                <a:latin typeface="Calibri"/>
                <a:ea typeface="Calibri"/>
                <a:cs typeface="Calibri"/>
                <a:sym typeface="Calibri"/>
              </a:rPr>
              <a:t>Broker1                    Broker2</a:t>
            </a:r>
          </a:p>
        </p:txBody>
      </p:sp>
      <p:sp>
        <p:nvSpPr>
          <p:cNvPr id="337" name="Shape 337"/>
          <p:cNvSpPr/>
          <p:nvPr/>
        </p:nvSpPr>
        <p:spPr>
          <a:xfrm>
            <a:off x="1388600" y="3556850"/>
            <a:ext cx="410100" cy="515400"/>
          </a:xfrm>
          <a:prstGeom prst="rect">
            <a:avLst/>
          </a:prstGeom>
          <a:noFill/>
          <a:ln cap="flat" cmpd="sng" w="38100">
            <a:solidFill>
              <a:srgbClr val="FA4F1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a:t> </a:t>
            </a:r>
            <a:r>
              <a:rPr b="1" lang="es" sz="1800">
                <a:latin typeface="Calibri"/>
                <a:ea typeface="Calibri"/>
                <a:cs typeface="Calibri"/>
                <a:sym typeface="Calibri"/>
              </a:rPr>
              <a:t>1</a:t>
            </a:r>
          </a:p>
        </p:txBody>
      </p:sp>
      <p:sp>
        <p:nvSpPr>
          <p:cNvPr id="338" name="Shape 338"/>
          <p:cNvSpPr/>
          <p:nvPr/>
        </p:nvSpPr>
        <p:spPr>
          <a:xfrm>
            <a:off x="1845800" y="3556850"/>
            <a:ext cx="410100" cy="515400"/>
          </a:xfrm>
          <a:prstGeom prst="rect">
            <a:avLst/>
          </a:prstGeom>
          <a:noFill/>
          <a:ln cap="flat" cmpd="sng" w="38100">
            <a:solidFill>
              <a:srgbClr val="FA4F1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s" sz="1800"/>
              <a:t> </a:t>
            </a:r>
            <a:r>
              <a:rPr b="1" lang="es" sz="1800">
                <a:latin typeface="Calibri"/>
                <a:ea typeface="Calibri"/>
                <a:cs typeface="Calibri"/>
                <a:sym typeface="Calibri"/>
              </a:rPr>
              <a:t>2</a:t>
            </a:r>
          </a:p>
        </p:txBody>
      </p:sp>
      <p:sp>
        <p:nvSpPr>
          <p:cNvPr id="339" name="Shape 339"/>
          <p:cNvSpPr/>
          <p:nvPr/>
        </p:nvSpPr>
        <p:spPr>
          <a:xfrm>
            <a:off x="2303000" y="3556850"/>
            <a:ext cx="410100" cy="515400"/>
          </a:xfrm>
          <a:prstGeom prst="rect">
            <a:avLst/>
          </a:prstGeom>
          <a:noFill/>
          <a:ln cap="flat" cmpd="sng" w="38100">
            <a:solidFill>
              <a:srgbClr val="FA4F1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s" sz="1800"/>
              <a:t> 3</a:t>
            </a:r>
          </a:p>
        </p:txBody>
      </p:sp>
      <p:sp>
        <p:nvSpPr>
          <p:cNvPr id="340" name="Shape 340"/>
          <p:cNvSpPr/>
          <p:nvPr/>
        </p:nvSpPr>
        <p:spPr>
          <a:xfrm>
            <a:off x="2760200" y="3556850"/>
            <a:ext cx="410100" cy="515400"/>
          </a:xfrm>
          <a:prstGeom prst="rect">
            <a:avLst/>
          </a:prstGeom>
          <a:noFill/>
          <a:ln cap="flat" cmpd="sng" w="38100">
            <a:solidFill>
              <a:srgbClr val="FA4F1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s" sz="1800">
                <a:latin typeface="Calibri"/>
                <a:ea typeface="Calibri"/>
                <a:cs typeface="Calibri"/>
                <a:sym typeface="Calibri"/>
              </a:rPr>
              <a:t> 4</a:t>
            </a:r>
          </a:p>
        </p:txBody>
      </p:sp>
      <p:sp>
        <p:nvSpPr>
          <p:cNvPr id="341" name="Shape 341"/>
          <p:cNvSpPr/>
          <p:nvPr/>
        </p:nvSpPr>
        <p:spPr>
          <a:xfrm>
            <a:off x="3217400" y="3556850"/>
            <a:ext cx="410100" cy="515400"/>
          </a:xfrm>
          <a:prstGeom prst="rect">
            <a:avLst/>
          </a:prstGeom>
          <a:noFill/>
          <a:ln cap="flat" cmpd="sng" w="38100">
            <a:solidFill>
              <a:srgbClr val="FA4F1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1800">
                <a:latin typeface="Calibri"/>
                <a:ea typeface="Calibri"/>
                <a:cs typeface="Calibri"/>
                <a:sym typeface="Calibri"/>
              </a:rPr>
              <a:t> </a:t>
            </a:r>
            <a:r>
              <a:rPr b="1" lang="es" sz="1800">
                <a:latin typeface="Calibri"/>
                <a:ea typeface="Calibri"/>
                <a:cs typeface="Calibri"/>
                <a:sym typeface="Calibri"/>
              </a:rPr>
              <a:t>5</a:t>
            </a:r>
          </a:p>
        </p:txBody>
      </p:sp>
      <p:sp>
        <p:nvSpPr>
          <p:cNvPr id="342" name="Shape 342"/>
          <p:cNvSpPr txBox="1"/>
          <p:nvPr/>
        </p:nvSpPr>
        <p:spPr>
          <a:xfrm>
            <a:off x="3743325" y="2141625"/>
            <a:ext cx="787200" cy="391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a:spcBef>
                <a:spcPts val="0"/>
              </a:spcBef>
              <a:buNone/>
            </a:pPr>
            <a:r>
              <a:rPr b="1" lang="es">
                <a:solidFill>
                  <a:srgbClr val="FA4F10"/>
                </a:solidFill>
                <a:latin typeface="Calibri"/>
                <a:ea typeface="Calibri"/>
                <a:cs typeface="Calibri"/>
                <a:sym typeface="Calibri"/>
              </a:rPr>
              <a:t>PM </a:t>
            </a:r>
          </a:p>
        </p:txBody>
      </p:sp>
      <p:sp>
        <p:nvSpPr>
          <p:cNvPr id="343" name="Shape 343"/>
          <p:cNvSpPr txBox="1"/>
          <p:nvPr/>
        </p:nvSpPr>
        <p:spPr>
          <a:xfrm>
            <a:off x="3743325" y="3589425"/>
            <a:ext cx="787200" cy="391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s">
                <a:solidFill>
                  <a:srgbClr val="FA4F10"/>
                </a:solidFill>
                <a:latin typeface="Calibri"/>
                <a:ea typeface="Calibri"/>
                <a:cs typeface="Calibri"/>
                <a:sym typeface="Calibri"/>
              </a:rPr>
              <a:t>PM </a:t>
            </a:r>
          </a:p>
        </p:txBody>
      </p:sp>
      <p:pic>
        <p:nvPicPr>
          <p:cNvPr id="344" name="Shape 344"/>
          <p:cNvPicPr preferRelativeResize="0"/>
          <p:nvPr/>
        </p:nvPicPr>
        <p:blipFill>
          <a:blip r:embed="rId4">
            <a:alphaModFix/>
          </a:blip>
          <a:stretch>
            <a:fillRect/>
          </a:stretch>
        </p:blipFill>
        <p:spPr>
          <a:xfrm>
            <a:off x="6934775" y="3474700"/>
            <a:ext cx="954100" cy="954100"/>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44"/>
                                        </p:tgtEl>
                                        <p:attrNameLst>
                                          <p:attrName>style.visibility</p:attrName>
                                        </p:attrNameLst>
                                      </p:cBhvr>
                                      <p:to>
                                        <p:strVal val="visible"/>
                                      </p:to>
                                    </p:set>
                                    <p:anim calcmode="lin" valueType="num">
                                      <p:cBhvr additive="base">
                                        <p:cTn dur="200"/>
                                        <p:tgtEl>
                                          <p:spTgt spid="344"/>
                                        </p:tgtEl>
                                        <p:attrNameLst>
                                          <p:attrName>ppt_w</p:attrName>
                                        </p:attrNameLst>
                                      </p:cBhvr>
                                      <p:tavLst>
                                        <p:tav fmla="" tm="0">
                                          <p:val>
                                            <p:strVal val="0"/>
                                          </p:val>
                                        </p:tav>
                                        <p:tav fmla="" tm="100000">
                                          <p:val>
                                            <p:strVal val="#ppt_w"/>
                                          </p:val>
                                        </p:tav>
                                      </p:tavLst>
                                    </p:anim>
                                    <p:anim calcmode="lin" valueType="num">
                                      <p:cBhvr additive="base">
                                        <p:cTn dur="200"/>
                                        <p:tgtEl>
                                          <p:spTgt spid="34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p:nvPr/>
        </p:nvSpPr>
        <p:spPr>
          <a:xfrm>
            <a:off x="470070" y="236520"/>
            <a:ext cx="8144400" cy="370800"/>
          </a:xfrm>
          <a:prstGeom prst="rect">
            <a:avLst/>
          </a:prstGeom>
          <a:solidFill>
            <a:srgbClr val="FA4F10"/>
          </a:solidFill>
          <a:ln cap="flat" cmpd="sng" w="22300">
            <a:solidFill>
              <a:srgbClr val="FFFFFF"/>
            </a:solidFill>
            <a:prstDash val="solid"/>
            <a:miter/>
            <a:headEnd len="med" w="med" type="none"/>
            <a:tailEnd len="med" w="med" type="none"/>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rPr lang="es">
                <a:solidFill>
                  <a:srgbClr val="FFFFFF"/>
                </a:solidFill>
                <a:latin typeface="Titillium Web"/>
                <a:ea typeface="Titillium Web"/>
                <a:cs typeface="Titillium Web"/>
                <a:sym typeface="Titillium Web"/>
              </a:rPr>
              <a:t>Kafka y Python</a:t>
            </a:r>
          </a:p>
        </p:txBody>
      </p:sp>
      <p:sp>
        <p:nvSpPr>
          <p:cNvPr id="350" name="Shape 350"/>
          <p:cNvSpPr/>
          <p:nvPr/>
        </p:nvSpPr>
        <p:spPr>
          <a:xfrm>
            <a:off x="-123725" y="-130495"/>
            <a:ext cx="9420900" cy="892500"/>
          </a:xfrm>
          <a:prstGeom prst="rect">
            <a:avLst/>
          </a:prstGeom>
          <a:solidFill>
            <a:srgbClr val="FA4F10"/>
          </a:solidFill>
          <a:ln>
            <a:noFill/>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t/>
            </a:r>
            <a:endParaRPr sz="1800"/>
          </a:p>
        </p:txBody>
      </p:sp>
      <p:sp>
        <p:nvSpPr>
          <p:cNvPr id="351" name="Shape 351"/>
          <p:cNvSpPr txBox="1"/>
          <p:nvPr/>
        </p:nvSpPr>
        <p:spPr>
          <a:xfrm>
            <a:off x="347825" y="4751875"/>
            <a:ext cx="6263400" cy="730800"/>
          </a:xfrm>
          <a:prstGeom prst="rect">
            <a:avLst/>
          </a:prstGeom>
          <a:noFill/>
          <a:ln>
            <a:noFill/>
          </a:ln>
        </p:spPr>
        <p:txBody>
          <a:bodyPr anchorCtr="0" anchor="t" bIns="91425" lIns="91425" rIns="91425" tIns="91425">
            <a:noAutofit/>
          </a:bodyPr>
          <a:lstStyle/>
          <a:p>
            <a:pPr lvl="0" rtl="0">
              <a:spcBef>
                <a:spcPts val="0"/>
              </a:spcBef>
              <a:buNone/>
            </a:pPr>
            <a:r>
              <a:rPr lang="es" sz="1000">
                <a:solidFill>
                  <a:srgbClr val="434343"/>
                </a:solidFill>
                <a:latin typeface="Titillium Web"/>
                <a:ea typeface="Titillium Web"/>
                <a:cs typeface="Titillium Web"/>
                <a:sym typeface="Titillium Web"/>
              </a:rPr>
              <a:t>Python Madrid </a:t>
            </a:r>
            <a:r>
              <a:rPr b="1" lang="es" sz="1000">
                <a:solidFill>
                  <a:srgbClr val="434343"/>
                </a:solidFill>
                <a:latin typeface="Titillium Web"/>
                <a:ea typeface="Titillium Web"/>
                <a:cs typeface="Titillium Web"/>
                <a:sym typeface="Titillium Web"/>
              </a:rPr>
              <a:t>· </a:t>
            </a:r>
            <a:r>
              <a:rPr b="1" lang="es" sz="1000">
                <a:solidFill>
                  <a:srgbClr val="888888"/>
                </a:solidFill>
                <a:latin typeface="Titillium Web"/>
                <a:ea typeface="Titillium Web"/>
                <a:cs typeface="Titillium Web"/>
                <a:sym typeface="Titillium Web"/>
              </a:rPr>
              <a:t>Python y Kafka </a:t>
            </a:r>
          </a:p>
        </p:txBody>
      </p:sp>
      <p:sp>
        <p:nvSpPr>
          <p:cNvPr id="352" name="Shape 352"/>
          <p:cNvSpPr txBox="1"/>
          <p:nvPr/>
        </p:nvSpPr>
        <p:spPr>
          <a:xfrm>
            <a:off x="423925" y="108750"/>
            <a:ext cx="5668500" cy="391500"/>
          </a:xfrm>
          <a:prstGeom prst="rect">
            <a:avLst/>
          </a:prstGeom>
          <a:noFill/>
          <a:ln>
            <a:noFill/>
          </a:ln>
        </p:spPr>
        <p:txBody>
          <a:bodyPr anchorCtr="0" anchor="t" bIns="91425" lIns="91425" rIns="91425" tIns="91425">
            <a:noAutofit/>
          </a:bodyPr>
          <a:lstStyle/>
          <a:p>
            <a:pPr lvl="0" rtl="0">
              <a:spcBef>
                <a:spcPts val="0"/>
              </a:spcBef>
              <a:buNone/>
            </a:pPr>
            <a:r>
              <a:rPr lang="es" sz="2400">
                <a:solidFill>
                  <a:schemeClr val="lt1"/>
                </a:solidFill>
                <a:latin typeface="Titillium Web"/>
                <a:ea typeface="Titillium Web"/>
                <a:cs typeface="Titillium Web"/>
                <a:sym typeface="Titillium Web"/>
              </a:rPr>
              <a:t>Kafka \ </a:t>
            </a:r>
            <a:r>
              <a:rPr lang="es" sz="2400">
                <a:solidFill>
                  <a:srgbClr val="F9CB9C"/>
                </a:solidFill>
                <a:latin typeface="Titillium Web"/>
                <a:ea typeface="Titillium Web"/>
                <a:cs typeface="Titillium Web"/>
                <a:sym typeface="Titillium Web"/>
              </a:rPr>
              <a:t>Producers</a:t>
            </a:r>
          </a:p>
        </p:txBody>
      </p:sp>
      <p:pic>
        <p:nvPicPr>
          <p:cNvPr id="353" name="Shape 353"/>
          <p:cNvPicPr preferRelativeResize="0"/>
          <p:nvPr/>
        </p:nvPicPr>
        <p:blipFill rotWithShape="1">
          <a:blip r:embed="rId3">
            <a:alphaModFix/>
          </a:blip>
          <a:srcRect b="0" l="0" r="0" t="0"/>
          <a:stretch/>
        </p:blipFill>
        <p:spPr>
          <a:xfrm>
            <a:off x="7604395" y="165141"/>
            <a:ext cx="1158600" cy="301200"/>
          </a:xfrm>
          <a:prstGeom prst="rect">
            <a:avLst/>
          </a:prstGeom>
          <a:noFill/>
          <a:ln>
            <a:noFill/>
          </a:ln>
        </p:spPr>
      </p:pic>
      <p:sp>
        <p:nvSpPr>
          <p:cNvPr id="354" name="Shape 354"/>
          <p:cNvSpPr txBox="1"/>
          <p:nvPr/>
        </p:nvSpPr>
        <p:spPr>
          <a:xfrm>
            <a:off x="512650" y="1200975"/>
            <a:ext cx="3133800" cy="3278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355" name="Shape 355"/>
          <p:cNvSpPr txBox="1"/>
          <p:nvPr/>
        </p:nvSpPr>
        <p:spPr>
          <a:xfrm>
            <a:off x="817275" y="1142225"/>
            <a:ext cx="4484400" cy="2894100"/>
          </a:xfrm>
          <a:prstGeom prst="rect">
            <a:avLst/>
          </a:prstGeom>
          <a:noFill/>
          <a:ln>
            <a:noFill/>
          </a:ln>
        </p:spPr>
        <p:txBody>
          <a:bodyPr anchorCtr="0" anchor="t" bIns="91425" lIns="91425" rIns="91425" tIns="91425">
            <a:noAutofit/>
          </a:bodyPr>
          <a:lstStyle/>
          <a:p>
            <a:pPr indent="-381000" lvl="0" marL="457200" rtl="0">
              <a:spcBef>
                <a:spcPts val="0"/>
              </a:spcBef>
              <a:buClr>
                <a:srgbClr val="FA4F10"/>
              </a:buClr>
              <a:buSzPct val="100000"/>
              <a:buFont typeface="Calibri"/>
              <a:buChar char="●"/>
            </a:pPr>
            <a:r>
              <a:rPr b="1" lang="es" sz="2400">
                <a:latin typeface="Calibri"/>
                <a:ea typeface="Calibri"/>
                <a:cs typeface="Calibri"/>
                <a:sym typeface="Calibri"/>
              </a:rPr>
              <a:t>Publish Messages</a:t>
            </a:r>
          </a:p>
          <a:p>
            <a:pPr indent="-381000" lvl="0" marL="457200" rtl="0">
              <a:spcBef>
                <a:spcPts val="0"/>
              </a:spcBef>
              <a:buClr>
                <a:srgbClr val="FA4F10"/>
              </a:buClr>
              <a:buSzPct val="100000"/>
              <a:buFont typeface="Calibri"/>
              <a:buChar char="●"/>
            </a:pPr>
            <a:r>
              <a:rPr b="1" lang="es" sz="2400">
                <a:latin typeface="Calibri"/>
                <a:ea typeface="Calibri"/>
                <a:cs typeface="Calibri"/>
                <a:sym typeface="Calibri"/>
              </a:rPr>
              <a:t>Choose partitions</a:t>
            </a:r>
          </a:p>
          <a:p>
            <a:pPr indent="-381000" lvl="1" marL="914400" marR="0" rtl="0" algn="l">
              <a:lnSpc>
                <a:spcPct val="100000"/>
              </a:lnSpc>
              <a:spcBef>
                <a:spcPts val="0"/>
              </a:spcBef>
              <a:spcAft>
                <a:spcPts val="0"/>
              </a:spcAft>
              <a:buClr>
                <a:srgbClr val="000000"/>
              </a:buClr>
              <a:buSzPct val="100000"/>
              <a:buFont typeface="Calibri"/>
              <a:buChar char="○"/>
            </a:pPr>
            <a:r>
              <a:rPr lang="es" sz="2400">
                <a:latin typeface="Calibri"/>
                <a:ea typeface="Calibri"/>
                <a:cs typeface="Calibri"/>
                <a:sym typeface="Calibri"/>
              </a:rPr>
              <a:t>policies</a:t>
            </a:r>
          </a:p>
          <a:p>
            <a:pPr indent="0" lvl="0" marL="0" marR="0" rtl="0" algn="l">
              <a:lnSpc>
                <a:spcPct val="100000"/>
              </a:lnSpc>
              <a:spcBef>
                <a:spcPts val="0"/>
              </a:spcBef>
              <a:spcAft>
                <a:spcPts val="0"/>
              </a:spcAft>
              <a:buNone/>
            </a:pPr>
            <a:r>
              <a:t/>
            </a:r>
            <a:endParaRPr b="1" sz="2400">
              <a:latin typeface="Calibri"/>
              <a:ea typeface="Calibri"/>
              <a:cs typeface="Calibri"/>
              <a:sym typeface="Calibri"/>
            </a:endParaRPr>
          </a:p>
          <a:p>
            <a:pPr indent="-381000" lvl="0" marL="457200" rtl="0">
              <a:spcBef>
                <a:spcPts val="0"/>
              </a:spcBef>
              <a:buClr>
                <a:srgbClr val="FA4F10"/>
              </a:buClr>
              <a:buSzPct val="100000"/>
              <a:buFont typeface="Calibri"/>
              <a:buChar char="●"/>
            </a:pPr>
            <a:r>
              <a:rPr b="1" lang="es" sz="2400">
                <a:latin typeface="Calibri"/>
                <a:ea typeface="Calibri"/>
                <a:cs typeface="Calibri"/>
                <a:sym typeface="Calibri"/>
              </a:rPr>
              <a:t>Producer configuration</a:t>
            </a:r>
          </a:p>
          <a:p>
            <a:pPr indent="-381000" lvl="1" marL="914400" rtl="0">
              <a:spcBef>
                <a:spcPts val="0"/>
              </a:spcBef>
              <a:buSzPct val="100000"/>
              <a:buFont typeface="Calibri"/>
              <a:buChar char="○"/>
            </a:pPr>
            <a:r>
              <a:rPr lang="es" sz="2400">
                <a:solidFill>
                  <a:schemeClr val="dk1"/>
                </a:solidFill>
                <a:latin typeface="Calibri"/>
                <a:ea typeface="Calibri"/>
                <a:cs typeface="Calibri"/>
                <a:sym typeface="Calibri"/>
              </a:rPr>
              <a:t>ACKs</a:t>
            </a:r>
          </a:p>
          <a:p>
            <a:pPr indent="-381000" lvl="1" marL="914400" rtl="0">
              <a:spcBef>
                <a:spcPts val="0"/>
              </a:spcBef>
              <a:buSzPct val="100000"/>
              <a:buFont typeface="Calibri"/>
              <a:buChar char="○"/>
            </a:pPr>
            <a:r>
              <a:rPr lang="es" sz="2400">
                <a:latin typeface="Calibri"/>
                <a:ea typeface="Calibri"/>
                <a:cs typeface="Calibri"/>
                <a:sym typeface="Calibri"/>
              </a:rPr>
              <a:t>Retries</a:t>
            </a:r>
          </a:p>
          <a:p>
            <a:pPr indent="-381000" lvl="1" marL="914400" rtl="0">
              <a:spcBef>
                <a:spcPts val="0"/>
              </a:spcBef>
              <a:buSzPct val="100000"/>
              <a:buFont typeface="Calibri"/>
              <a:buChar char="○"/>
            </a:pPr>
            <a:r>
              <a:rPr lang="es" sz="2400">
                <a:latin typeface="Calibri"/>
                <a:ea typeface="Calibri"/>
                <a:cs typeface="Calibri"/>
                <a:sym typeface="Calibri"/>
              </a:rPr>
              <a:t>Batch size</a:t>
            </a:r>
          </a:p>
          <a:p>
            <a:pPr indent="-381000" lvl="1" marL="914400" rtl="0">
              <a:spcBef>
                <a:spcPts val="0"/>
              </a:spcBef>
              <a:buSzPct val="100000"/>
              <a:buFont typeface="Calibri"/>
              <a:buChar char="○"/>
            </a:pPr>
            <a:r>
              <a:rPr lang="es" sz="2400">
                <a:latin typeface="Calibri"/>
                <a:ea typeface="Calibri"/>
                <a:cs typeface="Calibri"/>
                <a:sym typeface="Calibri"/>
              </a:rPr>
              <a:t>...</a:t>
            </a:r>
          </a:p>
        </p:txBody>
      </p:sp>
      <p:pic>
        <p:nvPicPr>
          <p:cNvPr id="356" name="Shape 356"/>
          <p:cNvPicPr preferRelativeResize="0"/>
          <p:nvPr/>
        </p:nvPicPr>
        <p:blipFill>
          <a:blip r:embed="rId4">
            <a:alphaModFix/>
          </a:blip>
          <a:stretch>
            <a:fillRect/>
          </a:stretch>
        </p:blipFill>
        <p:spPr>
          <a:xfrm>
            <a:off x="5128325" y="1316175"/>
            <a:ext cx="2952750" cy="3048000"/>
          </a:xfrm>
          <a:prstGeom prst="rect">
            <a:avLst/>
          </a:prstGeom>
          <a:noFill/>
          <a:ln>
            <a:noFill/>
          </a:ln>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p:nvPr/>
        </p:nvSpPr>
        <p:spPr>
          <a:xfrm>
            <a:off x="470070" y="236520"/>
            <a:ext cx="8144400" cy="370800"/>
          </a:xfrm>
          <a:prstGeom prst="rect">
            <a:avLst/>
          </a:prstGeom>
          <a:solidFill>
            <a:srgbClr val="FA4F10"/>
          </a:solidFill>
          <a:ln cap="flat" cmpd="sng" w="22300">
            <a:solidFill>
              <a:srgbClr val="FFFFFF"/>
            </a:solidFill>
            <a:prstDash val="solid"/>
            <a:miter/>
            <a:headEnd len="med" w="med" type="none"/>
            <a:tailEnd len="med" w="med" type="none"/>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rPr lang="es">
                <a:solidFill>
                  <a:srgbClr val="FFFFFF"/>
                </a:solidFill>
                <a:latin typeface="Titillium Web"/>
                <a:ea typeface="Titillium Web"/>
                <a:cs typeface="Titillium Web"/>
                <a:sym typeface="Titillium Web"/>
              </a:rPr>
              <a:t>Kafka y Python</a:t>
            </a:r>
          </a:p>
        </p:txBody>
      </p:sp>
      <p:sp>
        <p:nvSpPr>
          <p:cNvPr id="362" name="Shape 362"/>
          <p:cNvSpPr/>
          <p:nvPr/>
        </p:nvSpPr>
        <p:spPr>
          <a:xfrm>
            <a:off x="-123725" y="-130495"/>
            <a:ext cx="9420900" cy="892500"/>
          </a:xfrm>
          <a:prstGeom prst="rect">
            <a:avLst/>
          </a:prstGeom>
          <a:solidFill>
            <a:srgbClr val="FA4F10"/>
          </a:solidFill>
          <a:ln>
            <a:noFill/>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t/>
            </a:r>
            <a:endParaRPr sz="1800"/>
          </a:p>
        </p:txBody>
      </p:sp>
      <p:sp>
        <p:nvSpPr>
          <p:cNvPr id="363" name="Shape 363"/>
          <p:cNvSpPr txBox="1"/>
          <p:nvPr/>
        </p:nvSpPr>
        <p:spPr>
          <a:xfrm>
            <a:off x="347825" y="4751875"/>
            <a:ext cx="6263400" cy="730800"/>
          </a:xfrm>
          <a:prstGeom prst="rect">
            <a:avLst/>
          </a:prstGeom>
          <a:noFill/>
          <a:ln>
            <a:noFill/>
          </a:ln>
        </p:spPr>
        <p:txBody>
          <a:bodyPr anchorCtr="0" anchor="t" bIns="91425" lIns="91425" rIns="91425" tIns="91425">
            <a:noAutofit/>
          </a:bodyPr>
          <a:lstStyle/>
          <a:p>
            <a:pPr lvl="0" rtl="0">
              <a:spcBef>
                <a:spcPts val="0"/>
              </a:spcBef>
              <a:buNone/>
            </a:pPr>
            <a:r>
              <a:rPr lang="es" sz="1000">
                <a:solidFill>
                  <a:srgbClr val="434343"/>
                </a:solidFill>
                <a:latin typeface="Titillium Web"/>
                <a:ea typeface="Titillium Web"/>
                <a:cs typeface="Titillium Web"/>
                <a:sym typeface="Titillium Web"/>
              </a:rPr>
              <a:t>Python Madrid </a:t>
            </a:r>
            <a:r>
              <a:rPr b="1" lang="es" sz="1000">
                <a:solidFill>
                  <a:srgbClr val="434343"/>
                </a:solidFill>
                <a:latin typeface="Titillium Web"/>
                <a:ea typeface="Titillium Web"/>
                <a:cs typeface="Titillium Web"/>
                <a:sym typeface="Titillium Web"/>
              </a:rPr>
              <a:t>· </a:t>
            </a:r>
            <a:r>
              <a:rPr b="1" lang="es" sz="1000">
                <a:solidFill>
                  <a:srgbClr val="888888"/>
                </a:solidFill>
                <a:latin typeface="Titillium Web"/>
                <a:ea typeface="Titillium Web"/>
                <a:cs typeface="Titillium Web"/>
                <a:sym typeface="Titillium Web"/>
              </a:rPr>
              <a:t>Python y Kafka </a:t>
            </a:r>
          </a:p>
        </p:txBody>
      </p:sp>
      <p:sp>
        <p:nvSpPr>
          <p:cNvPr id="364" name="Shape 364"/>
          <p:cNvSpPr txBox="1"/>
          <p:nvPr/>
        </p:nvSpPr>
        <p:spPr>
          <a:xfrm>
            <a:off x="423925" y="108750"/>
            <a:ext cx="5668500" cy="391500"/>
          </a:xfrm>
          <a:prstGeom prst="rect">
            <a:avLst/>
          </a:prstGeom>
          <a:noFill/>
          <a:ln>
            <a:noFill/>
          </a:ln>
        </p:spPr>
        <p:txBody>
          <a:bodyPr anchorCtr="0" anchor="t" bIns="91425" lIns="91425" rIns="91425" tIns="91425">
            <a:noAutofit/>
          </a:bodyPr>
          <a:lstStyle/>
          <a:p>
            <a:pPr lvl="0" rtl="0">
              <a:spcBef>
                <a:spcPts val="0"/>
              </a:spcBef>
              <a:buNone/>
            </a:pPr>
            <a:r>
              <a:rPr lang="es" sz="2400">
                <a:solidFill>
                  <a:schemeClr val="lt1"/>
                </a:solidFill>
                <a:latin typeface="Titillium Web"/>
                <a:ea typeface="Titillium Web"/>
                <a:cs typeface="Titillium Web"/>
                <a:sym typeface="Titillium Web"/>
              </a:rPr>
              <a:t>Kafka \ </a:t>
            </a:r>
            <a:r>
              <a:rPr lang="es" sz="2400">
                <a:solidFill>
                  <a:srgbClr val="F9CB9C"/>
                </a:solidFill>
                <a:latin typeface="Titillium Web"/>
                <a:ea typeface="Titillium Web"/>
                <a:cs typeface="Titillium Web"/>
                <a:sym typeface="Titillium Web"/>
              </a:rPr>
              <a:t>Consumers</a:t>
            </a:r>
          </a:p>
        </p:txBody>
      </p:sp>
      <p:pic>
        <p:nvPicPr>
          <p:cNvPr id="365" name="Shape 365"/>
          <p:cNvPicPr preferRelativeResize="0"/>
          <p:nvPr/>
        </p:nvPicPr>
        <p:blipFill rotWithShape="1">
          <a:blip r:embed="rId3">
            <a:alphaModFix/>
          </a:blip>
          <a:srcRect b="0" l="0" r="0" t="0"/>
          <a:stretch/>
        </p:blipFill>
        <p:spPr>
          <a:xfrm>
            <a:off x="7604395" y="165141"/>
            <a:ext cx="1158600" cy="301200"/>
          </a:xfrm>
          <a:prstGeom prst="rect">
            <a:avLst/>
          </a:prstGeom>
          <a:noFill/>
          <a:ln>
            <a:noFill/>
          </a:ln>
        </p:spPr>
      </p:pic>
      <p:sp>
        <p:nvSpPr>
          <p:cNvPr id="366" name="Shape 366"/>
          <p:cNvSpPr txBox="1"/>
          <p:nvPr/>
        </p:nvSpPr>
        <p:spPr>
          <a:xfrm>
            <a:off x="512650" y="1200975"/>
            <a:ext cx="3133800" cy="13530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367" name="Shape 367"/>
          <p:cNvSpPr txBox="1"/>
          <p:nvPr/>
        </p:nvSpPr>
        <p:spPr>
          <a:xfrm>
            <a:off x="817275" y="1142225"/>
            <a:ext cx="4484400" cy="937500"/>
          </a:xfrm>
          <a:prstGeom prst="rect">
            <a:avLst/>
          </a:prstGeom>
          <a:noFill/>
          <a:ln>
            <a:noFill/>
          </a:ln>
        </p:spPr>
        <p:txBody>
          <a:bodyPr anchorCtr="0" anchor="t" bIns="91425" lIns="91425" rIns="91425" tIns="91425">
            <a:noAutofit/>
          </a:bodyPr>
          <a:lstStyle/>
          <a:p>
            <a:pPr indent="-381000" lvl="0" marL="457200" rtl="0">
              <a:spcBef>
                <a:spcPts val="0"/>
              </a:spcBef>
              <a:buClr>
                <a:srgbClr val="FA4F10"/>
              </a:buClr>
              <a:buSzPct val="100000"/>
              <a:buFont typeface="Calibri"/>
              <a:buChar char="●"/>
            </a:pPr>
            <a:r>
              <a:rPr b="1" lang="es" sz="2400">
                <a:latin typeface="Calibri"/>
                <a:ea typeface="Calibri"/>
                <a:cs typeface="Calibri"/>
                <a:sym typeface="Calibri"/>
              </a:rPr>
              <a:t>“Subscribe” to a feed</a:t>
            </a:r>
          </a:p>
          <a:p>
            <a:pPr indent="-381000" lvl="0" marL="457200" rtl="0">
              <a:spcBef>
                <a:spcPts val="0"/>
              </a:spcBef>
              <a:buClr>
                <a:srgbClr val="FA4F10"/>
              </a:buClr>
              <a:buSzPct val="100000"/>
              <a:buFont typeface="Calibri"/>
              <a:buChar char="●"/>
            </a:pPr>
            <a:r>
              <a:rPr b="1" lang="es" sz="2400">
                <a:latin typeface="Calibri"/>
                <a:ea typeface="Calibri"/>
                <a:cs typeface="Calibri"/>
                <a:sym typeface="Calibri"/>
              </a:rPr>
              <a:t>Consumer groups</a:t>
            </a:r>
          </a:p>
          <a:p>
            <a:pPr indent="0" lvl="0" marL="0" rtl="0">
              <a:spcBef>
                <a:spcPts val="0"/>
              </a:spcBef>
              <a:buNone/>
            </a:pPr>
            <a:r>
              <a:t/>
            </a:r>
            <a:endParaRPr sz="2400">
              <a:latin typeface="Calibri"/>
              <a:ea typeface="Calibri"/>
              <a:cs typeface="Calibri"/>
              <a:sym typeface="Calibri"/>
            </a:endParaRPr>
          </a:p>
        </p:txBody>
      </p:sp>
      <p:sp>
        <p:nvSpPr>
          <p:cNvPr id="368" name="Shape 368"/>
          <p:cNvSpPr/>
          <p:nvPr/>
        </p:nvSpPr>
        <p:spPr>
          <a:xfrm>
            <a:off x="5681725" y="1411950"/>
            <a:ext cx="5153075" cy="3421200"/>
          </a:xfrm>
          <a:prstGeom prst="flowChartProcess">
            <a:avLst/>
          </a:prstGeom>
          <a:noFill/>
          <a:ln cap="flat" cmpd="sng" w="76200">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1200"/>
          </a:p>
        </p:txBody>
      </p:sp>
      <p:sp>
        <p:nvSpPr>
          <p:cNvPr id="369" name="Shape 369"/>
          <p:cNvSpPr txBox="1"/>
          <p:nvPr/>
        </p:nvSpPr>
        <p:spPr>
          <a:xfrm>
            <a:off x="6523525" y="1417175"/>
            <a:ext cx="3133800" cy="787200"/>
          </a:xfrm>
          <a:prstGeom prst="rect">
            <a:avLst/>
          </a:prstGeom>
          <a:noFill/>
          <a:ln>
            <a:noFill/>
          </a:ln>
        </p:spPr>
        <p:txBody>
          <a:bodyPr anchorCtr="0" anchor="t" bIns="91425" lIns="91425" rIns="91425" tIns="91425">
            <a:noAutofit/>
          </a:bodyPr>
          <a:lstStyle/>
          <a:p>
            <a:pPr lvl="0" rtl="0">
              <a:spcBef>
                <a:spcPts val="0"/>
              </a:spcBef>
              <a:buNone/>
            </a:pPr>
            <a:r>
              <a:rPr lang="es" sz="2400">
                <a:latin typeface="Calibri"/>
                <a:ea typeface="Calibri"/>
                <a:cs typeface="Calibri"/>
                <a:sym typeface="Calibri"/>
              </a:rPr>
              <a:t>Kafka Cluster</a:t>
            </a:r>
          </a:p>
        </p:txBody>
      </p:sp>
      <p:sp>
        <p:nvSpPr>
          <p:cNvPr id="370" name="Shape 370"/>
          <p:cNvSpPr/>
          <p:nvPr/>
        </p:nvSpPr>
        <p:spPr>
          <a:xfrm>
            <a:off x="6324000" y="3471650"/>
            <a:ext cx="4065600" cy="1151400"/>
          </a:xfrm>
          <a:prstGeom prst="roundRect">
            <a:avLst>
              <a:gd fmla="val 16667" name="adj"/>
            </a:avLst>
          </a:prstGeom>
          <a:noFill/>
          <a:ln cap="flat" cmpd="sng" w="38100">
            <a:solidFill>
              <a:srgbClr val="B7B7B7"/>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1" name="Shape 371"/>
          <p:cNvSpPr/>
          <p:nvPr/>
        </p:nvSpPr>
        <p:spPr>
          <a:xfrm>
            <a:off x="6324000" y="2023850"/>
            <a:ext cx="4065600" cy="1151400"/>
          </a:xfrm>
          <a:prstGeom prst="roundRect">
            <a:avLst>
              <a:gd fmla="val 16667" name="adj"/>
            </a:avLst>
          </a:prstGeom>
          <a:noFill/>
          <a:ln cap="flat" cmpd="sng" w="38100">
            <a:solidFill>
              <a:srgbClr val="B7B7B7"/>
            </a:solidFill>
            <a:prstDash val="dash"/>
            <a:round/>
            <a:headEnd len="med" w="med" type="none"/>
            <a:tailEnd len="med" w="med" type="none"/>
          </a:ln>
        </p:spPr>
        <p:txBody>
          <a:bodyPr anchorCtr="0" anchor="ctr" bIns="91425" lIns="91425" rIns="91425" tIns="91425">
            <a:noAutofit/>
          </a:bodyPr>
          <a:lstStyle/>
          <a:p>
            <a:pPr lvl="0" rtl="0">
              <a:spcBef>
                <a:spcPts val="0"/>
              </a:spcBef>
              <a:buNone/>
            </a:pPr>
            <a:r>
              <a:t/>
            </a:r>
            <a:endParaRPr b="1"/>
          </a:p>
        </p:txBody>
      </p:sp>
      <p:sp>
        <p:nvSpPr>
          <p:cNvPr id="372" name="Shape 372"/>
          <p:cNvSpPr/>
          <p:nvPr/>
        </p:nvSpPr>
        <p:spPr>
          <a:xfrm>
            <a:off x="6570200" y="2337650"/>
            <a:ext cx="1467300" cy="515400"/>
          </a:xfrm>
          <a:prstGeom prst="rect">
            <a:avLst/>
          </a:prstGeom>
          <a:noFill/>
          <a:ln cap="flat" cmpd="sng" w="38100">
            <a:solidFill>
              <a:srgbClr val="FA4F1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1800">
                <a:latin typeface="Calibri"/>
                <a:ea typeface="Calibri"/>
                <a:cs typeface="Calibri"/>
                <a:sym typeface="Calibri"/>
              </a:rPr>
              <a:t> </a:t>
            </a:r>
            <a:r>
              <a:rPr b="1" lang="es" sz="1800">
                <a:latin typeface="Calibri"/>
                <a:ea typeface="Calibri"/>
                <a:cs typeface="Calibri"/>
                <a:sym typeface="Calibri"/>
              </a:rPr>
              <a:t>Partition 0</a:t>
            </a:r>
          </a:p>
        </p:txBody>
      </p:sp>
      <p:sp>
        <p:nvSpPr>
          <p:cNvPr id="373" name="Shape 373"/>
          <p:cNvSpPr txBox="1"/>
          <p:nvPr/>
        </p:nvSpPr>
        <p:spPr>
          <a:xfrm rot="-5400000">
            <a:off x="4914475" y="2975000"/>
            <a:ext cx="2577600" cy="787200"/>
          </a:xfrm>
          <a:prstGeom prst="rect">
            <a:avLst/>
          </a:prstGeom>
          <a:noFill/>
          <a:ln>
            <a:noFill/>
          </a:ln>
        </p:spPr>
        <p:txBody>
          <a:bodyPr anchorCtr="0" anchor="t" bIns="91425" lIns="91425" rIns="91425" tIns="91425">
            <a:noAutofit/>
          </a:bodyPr>
          <a:lstStyle/>
          <a:p>
            <a:pPr lvl="0" rtl="0">
              <a:spcBef>
                <a:spcPts val="0"/>
              </a:spcBef>
              <a:buNone/>
            </a:pPr>
            <a:r>
              <a:rPr lang="es">
                <a:latin typeface="Calibri"/>
                <a:ea typeface="Calibri"/>
                <a:cs typeface="Calibri"/>
                <a:sym typeface="Calibri"/>
              </a:rPr>
              <a:t>       Broker1                    Broker2</a:t>
            </a:r>
          </a:p>
        </p:txBody>
      </p:sp>
      <p:sp>
        <p:nvSpPr>
          <p:cNvPr id="374" name="Shape 374"/>
          <p:cNvSpPr/>
          <p:nvPr/>
        </p:nvSpPr>
        <p:spPr>
          <a:xfrm>
            <a:off x="6570200" y="3785450"/>
            <a:ext cx="1467300" cy="515400"/>
          </a:xfrm>
          <a:prstGeom prst="rect">
            <a:avLst/>
          </a:prstGeom>
          <a:noFill/>
          <a:ln cap="flat" cmpd="sng" w="38100">
            <a:solidFill>
              <a:srgbClr val="FA4F1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1800">
                <a:latin typeface="Calibri"/>
                <a:ea typeface="Calibri"/>
                <a:cs typeface="Calibri"/>
                <a:sym typeface="Calibri"/>
              </a:rPr>
              <a:t> </a:t>
            </a:r>
            <a:r>
              <a:rPr b="1" lang="es" sz="1800">
                <a:latin typeface="Calibri"/>
                <a:ea typeface="Calibri"/>
                <a:cs typeface="Calibri"/>
                <a:sym typeface="Calibri"/>
              </a:rPr>
              <a:t>Partition 1</a:t>
            </a:r>
          </a:p>
        </p:txBody>
      </p:sp>
      <p:sp>
        <p:nvSpPr>
          <p:cNvPr id="375" name="Shape 375"/>
          <p:cNvSpPr/>
          <p:nvPr/>
        </p:nvSpPr>
        <p:spPr>
          <a:xfrm>
            <a:off x="8845875" y="1089625"/>
            <a:ext cx="2144100" cy="40539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6" name="Shape 376"/>
          <p:cNvSpPr txBox="1"/>
          <p:nvPr/>
        </p:nvSpPr>
        <p:spPr>
          <a:xfrm>
            <a:off x="831875" y="1880350"/>
            <a:ext cx="2144100" cy="603600"/>
          </a:xfrm>
          <a:prstGeom prst="rect">
            <a:avLst/>
          </a:prstGeom>
          <a:noFill/>
          <a:ln>
            <a:noFill/>
          </a:ln>
        </p:spPr>
        <p:txBody>
          <a:bodyPr anchorCtr="0" anchor="t" bIns="91425" lIns="91425" rIns="91425" tIns="91425">
            <a:noAutofit/>
          </a:bodyPr>
          <a:lstStyle/>
          <a:p>
            <a:pPr indent="-381000" lvl="1" marL="914400" rtl="0">
              <a:spcBef>
                <a:spcPts val="0"/>
              </a:spcBef>
              <a:buClr>
                <a:schemeClr val="dk1"/>
              </a:buClr>
              <a:buSzPct val="100000"/>
              <a:buFont typeface="Calibri"/>
              <a:buChar char="○"/>
            </a:pPr>
            <a:r>
              <a:rPr lang="es" sz="2400">
                <a:solidFill>
                  <a:schemeClr val="dk1"/>
                </a:solidFill>
                <a:latin typeface="Calibri"/>
                <a:ea typeface="Calibri"/>
                <a:cs typeface="Calibri"/>
                <a:sym typeface="Calibri"/>
              </a:rPr>
              <a:t>Queue</a:t>
            </a:r>
          </a:p>
        </p:txBody>
      </p:sp>
      <p:sp>
        <p:nvSpPr>
          <p:cNvPr id="377" name="Shape 377"/>
          <p:cNvSpPr txBox="1"/>
          <p:nvPr/>
        </p:nvSpPr>
        <p:spPr>
          <a:xfrm>
            <a:off x="831875" y="2261350"/>
            <a:ext cx="3387900" cy="603600"/>
          </a:xfrm>
          <a:prstGeom prst="rect">
            <a:avLst/>
          </a:prstGeom>
          <a:noFill/>
          <a:ln>
            <a:noFill/>
          </a:ln>
        </p:spPr>
        <p:txBody>
          <a:bodyPr anchorCtr="0" anchor="t" bIns="91425" lIns="91425" rIns="91425" tIns="91425">
            <a:noAutofit/>
          </a:bodyPr>
          <a:lstStyle/>
          <a:p>
            <a:pPr indent="-381000" lvl="1" marL="914400" rtl="0">
              <a:spcBef>
                <a:spcPts val="0"/>
              </a:spcBef>
              <a:buClr>
                <a:schemeClr val="dk1"/>
              </a:buClr>
              <a:buSzPct val="100000"/>
              <a:buFont typeface="Calibri"/>
              <a:buChar char="○"/>
            </a:pPr>
            <a:r>
              <a:rPr lang="es" sz="2400">
                <a:solidFill>
                  <a:schemeClr val="dk1"/>
                </a:solidFill>
                <a:latin typeface="Calibri"/>
                <a:ea typeface="Calibri"/>
                <a:cs typeface="Calibri"/>
                <a:sym typeface="Calibri"/>
              </a:rPr>
              <a:t>Publish-subscribe</a:t>
            </a:r>
          </a:p>
        </p:txBody>
      </p:sp>
      <p:grpSp>
        <p:nvGrpSpPr>
          <p:cNvPr id="378" name="Shape 378"/>
          <p:cNvGrpSpPr/>
          <p:nvPr/>
        </p:nvGrpSpPr>
        <p:grpSpPr>
          <a:xfrm>
            <a:off x="3182346" y="2624590"/>
            <a:ext cx="3387853" cy="2032809"/>
            <a:chOff x="3182346" y="2624590"/>
            <a:chExt cx="3387853" cy="2032809"/>
          </a:xfrm>
        </p:grpSpPr>
        <p:grpSp>
          <p:nvGrpSpPr>
            <p:cNvPr id="379" name="Shape 379"/>
            <p:cNvGrpSpPr/>
            <p:nvPr/>
          </p:nvGrpSpPr>
          <p:grpSpPr>
            <a:xfrm>
              <a:off x="3182346" y="2624590"/>
              <a:ext cx="3387853" cy="2032809"/>
              <a:chOff x="3182346" y="2624590"/>
              <a:chExt cx="3387853" cy="2032809"/>
            </a:xfrm>
          </p:grpSpPr>
          <p:grpSp>
            <p:nvGrpSpPr>
              <p:cNvPr id="380" name="Shape 380"/>
              <p:cNvGrpSpPr/>
              <p:nvPr/>
            </p:nvGrpSpPr>
            <p:grpSpPr>
              <a:xfrm>
                <a:off x="3182346" y="2624590"/>
                <a:ext cx="3387853" cy="2032809"/>
                <a:chOff x="3334746" y="2167390"/>
                <a:chExt cx="3387853" cy="2032809"/>
              </a:xfrm>
            </p:grpSpPr>
            <p:cxnSp>
              <p:nvCxnSpPr>
                <p:cNvPr id="381" name="Shape 381"/>
                <p:cNvCxnSpPr>
                  <a:endCxn id="382" idx="3"/>
                </p:cNvCxnSpPr>
                <p:nvPr/>
              </p:nvCxnSpPr>
              <p:spPr>
                <a:xfrm flipH="1">
                  <a:off x="4368542" y="2167390"/>
                  <a:ext cx="2333400" cy="417600"/>
                </a:xfrm>
                <a:prstGeom prst="straightConnector1">
                  <a:avLst/>
                </a:prstGeom>
                <a:noFill/>
                <a:ln cap="flat" cmpd="sng" w="38100">
                  <a:solidFill>
                    <a:srgbClr val="000000"/>
                  </a:solidFill>
                  <a:prstDash val="solid"/>
                  <a:round/>
                  <a:headEnd len="lg" w="lg" type="none"/>
                  <a:tailEnd len="lg" w="lg" type="triangle"/>
                </a:ln>
              </p:spPr>
            </p:cxnSp>
            <p:cxnSp>
              <p:nvCxnSpPr>
                <p:cNvPr id="383" name="Shape 383"/>
                <p:cNvCxnSpPr>
                  <a:stCxn id="374" idx="1"/>
                  <a:endCxn id="384" idx="3"/>
                </p:cNvCxnSpPr>
                <p:nvPr/>
              </p:nvCxnSpPr>
              <p:spPr>
                <a:xfrm flipH="1">
                  <a:off x="4368500" y="3585950"/>
                  <a:ext cx="2354100" cy="295800"/>
                </a:xfrm>
                <a:prstGeom prst="straightConnector1">
                  <a:avLst/>
                </a:prstGeom>
                <a:noFill/>
                <a:ln cap="flat" cmpd="sng" w="38100">
                  <a:solidFill>
                    <a:srgbClr val="000000"/>
                  </a:solidFill>
                  <a:prstDash val="solid"/>
                  <a:round/>
                  <a:headEnd len="lg" w="lg" type="none"/>
                  <a:tailEnd len="lg" w="lg" type="triangle"/>
                </a:ln>
              </p:spPr>
            </p:cxnSp>
            <p:grpSp>
              <p:nvGrpSpPr>
                <p:cNvPr id="385" name="Shape 385"/>
                <p:cNvGrpSpPr/>
                <p:nvPr/>
              </p:nvGrpSpPr>
              <p:grpSpPr>
                <a:xfrm>
                  <a:off x="3334746" y="2191390"/>
                  <a:ext cx="1035953" cy="2008809"/>
                  <a:chOff x="3334746" y="2191390"/>
                  <a:chExt cx="1035953" cy="2008809"/>
                </a:xfrm>
              </p:grpSpPr>
              <p:grpSp>
                <p:nvGrpSpPr>
                  <p:cNvPr id="386" name="Shape 386"/>
                  <p:cNvGrpSpPr/>
                  <p:nvPr/>
                </p:nvGrpSpPr>
                <p:grpSpPr>
                  <a:xfrm>
                    <a:off x="3868142" y="2191390"/>
                    <a:ext cx="502557" cy="787200"/>
                    <a:chOff x="1810742" y="1962790"/>
                    <a:chExt cx="502557" cy="787200"/>
                  </a:xfrm>
                </p:grpSpPr>
                <p:sp>
                  <p:nvSpPr>
                    <p:cNvPr id="387" name="Shape 387"/>
                    <p:cNvSpPr/>
                    <p:nvPr/>
                  </p:nvSpPr>
                  <p:spPr>
                    <a:xfrm>
                      <a:off x="1812900" y="2075100"/>
                      <a:ext cx="500400" cy="522300"/>
                    </a:xfrm>
                    <a:prstGeom prst="ellipse">
                      <a:avLst/>
                    </a:prstGeom>
                    <a:noFill/>
                    <a:ln cap="flat" cmpd="sng" w="762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2" name="Shape 382"/>
                    <p:cNvSpPr txBox="1"/>
                    <p:nvPr/>
                  </p:nvSpPr>
                  <p:spPr>
                    <a:xfrm>
                      <a:off x="1810742" y="1962790"/>
                      <a:ext cx="500400" cy="787200"/>
                    </a:xfrm>
                    <a:prstGeom prst="rect">
                      <a:avLst/>
                    </a:prstGeom>
                    <a:noFill/>
                    <a:ln>
                      <a:noFill/>
                    </a:ln>
                  </p:spPr>
                  <p:txBody>
                    <a:bodyPr anchorCtr="0" anchor="t" bIns="91425" lIns="91425" rIns="91425" tIns="91425">
                      <a:noAutofit/>
                    </a:bodyPr>
                    <a:lstStyle/>
                    <a:p>
                      <a:pPr lvl="0" rtl="0">
                        <a:spcBef>
                          <a:spcPts val="0"/>
                        </a:spcBef>
                        <a:buNone/>
                      </a:pPr>
                      <a:r>
                        <a:rPr b="1" lang="es" sz="3600"/>
                        <a:t>C</a:t>
                      </a:r>
                    </a:p>
                  </p:txBody>
                </p:sp>
              </p:grpSp>
              <p:grpSp>
                <p:nvGrpSpPr>
                  <p:cNvPr id="388" name="Shape 388"/>
                  <p:cNvGrpSpPr/>
                  <p:nvPr/>
                </p:nvGrpSpPr>
                <p:grpSpPr>
                  <a:xfrm>
                    <a:off x="3334746" y="2877195"/>
                    <a:ext cx="502553" cy="634604"/>
                    <a:chOff x="1810746" y="1962795"/>
                    <a:chExt cx="502553" cy="634604"/>
                  </a:xfrm>
                </p:grpSpPr>
                <p:sp>
                  <p:nvSpPr>
                    <p:cNvPr id="389" name="Shape 389"/>
                    <p:cNvSpPr/>
                    <p:nvPr/>
                  </p:nvSpPr>
                  <p:spPr>
                    <a:xfrm>
                      <a:off x="1812900" y="2075100"/>
                      <a:ext cx="500400" cy="522300"/>
                    </a:xfrm>
                    <a:prstGeom prst="ellipse">
                      <a:avLst/>
                    </a:prstGeom>
                    <a:noFill/>
                    <a:ln cap="flat" cmpd="sng" w="76200">
                      <a:solidFill>
                        <a:srgbClr val="1155C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0" name="Shape 390"/>
                    <p:cNvSpPr txBox="1"/>
                    <p:nvPr/>
                  </p:nvSpPr>
                  <p:spPr>
                    <a:xfrm>
                      <a:off x="1810746" y="1962795"/>
                      <a:ext cx="304500" cy="391500"/>
                    </a:xfrm>
                    <a:prstGeom prst="rect">
                      <a:avLst/>
                    </a:prstGeom>
                    <a:noFill/>
                    <a:ln>
                      <a:noFill/>
                    </a:ln>
                  </p:spPr>
                  <p:txBody>
                    <a:bodyPr anchorCtr="0" anchor="t" bIns="91425" lIns="91425" rIns="91425" tIns="91425">
                      <a:noAutofit/>
                    </a:bodyPr>
                    <a:lstStyle/>
                    <a:p>
                      <a:pPr lvl="0" rtl="0">
                        <a:spcBef>
                          <a:spcPts val="0"/>
                        </a:spcBef>
                        <a:buNone/>
                      </a:pPr>
                      <a:r>
                        <a:rPr b="1" lang="es" sz="3600"/>
                        <a:t>C</a:t>
                      </a:r>
                    </a:p>
                  </p:txBody>
                </p:sp>
              </p:grpSp>
              <p:grpSp>
                <p:nvGrpSpPr>
                  <p:cNvPr id="391" name="Shape 391"/>
                  <p:cNvGrpSpPr/>
                  <p:nvPr/>
                </p:nvGrpSpPr>
                <p:grpSpPr>
                  <a:xfrm>
                    <a:off x="3868175" y="3563000"/>
                    <a:ext cx="502524" cy="637200"/>
                    <a:chOff x="1810775" y="1962800"/>
                    <a:chExt cx="502524" cy="637200"/>
                  </a:xfrm>
                </p:grpSpPr>
                <p:sp>
                  <p:nvSpPr>
                    <p:cNvPr id="392" name="Shape 392"/>
                    <p:cNvSpPr/>
                    <p:nvPr/>
                  </p:nvSpPr>
                  <p:spPr>
                    <a:xfrm>
                      <a:off x="1812900" y="2075100"/>
                      <a:ext cx="500400" cy="522300"/>
                    </a:xfrm>
                    <a:prstGeom prst="ellipse">
                      <a:avLst/>
                    </a:prstGeom>
                    <a:noFill/>
                    <a:ln cap="flat" cmpd="sng" w="76200">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4" name="Shape 384"/>
                    <p:cNvSpPr txBox="1"/>
                    <p:nvPr/>
                  </p:nvSpPr>
                  <p:spPr>
                    <a:xfrm>
                      <a:off x="1810775" y="1962800"/>
                      <a:ext cx="500400" cy="637200"/>
                    </a:xfrm>
                    <a:prstGeom prst="rect">
                      <a:avLst/>
                    </a:prstGeom>
                    <a:noFill/>
                    <a:ln>
                      <a:noFill/>
                    </a:ln>
                  </p:spPr>
                  <p:txBody>
                    <a:bodyPr anchorCtr="0" anchor="t" bIns="91425" lIns="91425" rIns="91425" tIns="91425">
                      <a:noAutofit/>
                    </a:bodyPr>
                    <a:lstStyle/>
                    <a:p>
                      <a:pPr lvl="0" rtl="0">
                        <a:spcBef>
                          <a:spcPts val="0"/>
                        </a:spcBef>
                        <a:buNone/>
                      </a:pPr>
                      <a:r>
                        <a:rPr b="1" lang="es" sz="3600"/>
                        <a:t>C</a:t>
                      </a:r>
                    </a:p>
                  </p:txBody>
                </p:sp>
              </p:grpSp>
            </p:grpSp>
          </p:grpSp>
          <p:cxnSp>
            <p:nvCxnSpPr>
              <p:cNvPr id="393" name="Shape 393"/>
              <p:cNvCxnSpPr>
                <a:endCxn id="389" idx="6"/>
              </p:cNvCxnSpPr>
              <p:nvPr/>
            </p:nvCxnSpPr>
            <p:spPr>
              <a:xfrm flipH="1">
                <a:off x="3684900" y="2636250"/>
                <a:ext cx="2864700" cy="1071600"/>
              </a:xfrm>
              <a:prstGeom prst="straightConnector1">
                <a:avLst/>
              </a:prstGeom>
              <a:noFill/>
              <a:ln cap="flat" cmpd="sng" w="38100">
                <a:solidFill>
                  <a:srgbClr val="000000"/>
                </a:solidFill>
                <a:prstDash val="solid"/>
                <a:round/>
                <a:headEnd len="lg" w="lg" type="none"/>
                <a:tailEnd len="lg" w="lg" type="triangle"/>
              </a:ln>
            </p:spPr>
          </p:cxnSp>
          <p:cxnSp>
            <p:nvCxnSpPr>
              <p:cNvPr id="394" name="Shape 394"/>
              <p:cNvCxnSpPr>
                <a:endCxn id="384" idx="3"/>
              </p:cNvCxnSpPr>
              <p:nvPr/>
            </p:nvCxnSpPr>
            <p:spPr>
              <a:xfrm flipH="1">
                <a:off x="4216175" y="2636300"/>
                <a:ext cx="2333400" cy="1702499"/>
              </a:xfrm>
              <a:prstGeom prst="straightConnector1">
                <a:avLst/>
              </a:prstGeom>
              <a:noFill/>
              <a:ln cap="flat" cmpd="sng" w="38100">
                <a:solidFill>
                  <a:srgbClr val="000000"/>
                </a:solidFill>
                <a:prstDash val="solid"/>
                <a:round/>
                <a:headEnd len="lg" w="lg" type="none"/>
                <a:tailEnd len="lg" w="lg" type="triangle"/>
              </a:ln>
            </p:spPr>
          </p:cxnSp>
        </p:grpSp>
        <p:cxnSp>
          <p:nvCxnSpPr>
            <p:cNvPr id="395" name="Shape 395"/>
            <p:cNvCxnSpPr>
              <a:stCxn id="374" idx="1"/>
              <a:endCxn id="389" idx="6"/>
            </p:cNvCxnSpPr>
            <p:nvPr/>
          </p:nvCxnSpPr>
          <p:spPr>
            <a:xfrm rot="10800000">
              <a:off x="3684800" y="3707750"/>
              <a:ext cx="2885400" cy="335400"/>
            </a:xfrm>
            <a:prstGeom prst="straightConnector1">
              <a:avLst/>
            </a:prstGeom>
            <a:noFill/>
            <a:ln cap="flat" cmpd="sng" w="38100">
              <a:solidFill>
                <a:srgbClr val="000000"/>
              </a:solidFill>
              <a:prstDash val="solid"/>
              <a:round/>
              <a:headEnd len="lg" w="lg" type="none"/>
              <a:tailEnd len="lg" w="lg" type="triangle"/>
            </a:ln>
          </p:spPr>
        </p:cxnSp>
        <p:cxnSp>
          <p:nvCxnSpPr>
            <p:cNvPr id="396" name="Shape 396"/>
            <p:cNvCxnSpPr>
              <a:stCxn id="374" idx="1"/>
              <a:endCxn id="382" idx="3"/>
            </p:cNvCxnSpPr>
            <p:nvPr/>
          </p:nvCxnSpPr>
          <p:spPr>
            <a:xfrm rot="10800000">
              <a:off x="4216100" y="3042050"/>
              <a:ext cx="2354100" cy="1001100"/>
            </a:xfrm>
            <a:prstGeom prst="straightConnector1">
              <a:avLst/>
            </a:prstGeom>
            <a:noFill/>
            <a:ln cap="flat" cmpd="sng" w="38100">
              <a:solidFill>
                <a:srgbClr val="000000"/>
              </a:solidFill>
              <a:prstDash val="solid"/>
              <a:round/>
              <a:headEnd len="lg" w="lg" type="none"/>
              <a:tailEnd len="lg" w="lg" type="triangle"/>
            </a:ln>
          </p:spPr>
        </p:cxnSp>
      </p:grpSp>
      <p:sp>
        <p:nvSpPr>
          <p:cNvPr id="397" name="Shape 397"/>
          <p:cNvSpPr txBox="1"/>
          <p:nvPr/>
        </p:nvSpPr>
        <p:spPr>
          <a:xfrm>
            <a:off x="820049" y="2823575"/>
            <a:ext cx="3133800" cy="787200"/>
          </a:xfrm>
          <a:prstGeom prst="rect">
            <a:avLst/>
          </a:prstGeom>
          <a:noFill/>
          <a:ln>
            <a:noFill/>
          </a:ln>
        </p:spPr>
        <p:txBody>
          <a:bodyPr anchorCtr="0" anchor="t" bIns="91425" lIns="91425" rIns="91425" tIns="91425">
            <a:noAutofit/>
          </a:bodyPr>
          <a:lstStyle/>
          <a:p>
            <a:pPr indent="-381000" lvl="0" marL="457200">
              <a:spcBef>
                <a:spcPts val="0"/>
              </a:spcBef>
              <a:buClr>
                <a:srgbClr val="FA4F10"/>
              </a:buClr>
              <a:buSzPct val="100000"/>
              <a:buChar char="●"/>
            </a:pPr>
            <a:r>
              <a:rPr b="1" lang="es" sz="2400"/>
              <a:t>Order guarantees</a:t>
            </a:r>
          </a:p>
        </p:txBody>
      </p:sp>
      <p:grpSp>
        <p:nvGrpSpPr>
          <p:cNvPr id="398" name="Shape 398"/>
          <p:cNvGrpSpPr/>
          <p:nvPr/>
        </p:nvGrpSpPr>
        <p:grpSpPr>
          <a:xfrm>
            <a:off x="3868142" y="2191390"/>
            <a:ext cx="2716500" cy="2158800"/>
            <a:chOff x="3868142" y="2191390"/>
            <a:chExt cx="2716500" cy="2158800"/>
          </a:xfrm>
        </p:grpSpPr>
        <p:grpSp>
          <p:nvGrpSpPr>
            <p:cNvPr id="399" name="Shape 399"/>
            <p:cNvGrpSpPr/>
            <p:nvPr/>
          </p:nvGrpSpPr>
          <p:grpSpPr>
            <a:xfrm>
              <a:off x="3868142" y="2191390"/>
              <a:ext cx="502557" cy="2158800"/>
              <a:chOff x="3868142" y="2191390"/>
              <a:chExt cx="502557" cy="2158800"/>
            </a:xfrm>
          </p:grpSpPr>
          <p:grpSp>
            <p:nvGrpSpPr>
              <p:cNvPr id="400" name="Shape 400"/>
              <p:cNvGrpSpPr/>
              <p:nvPr/>
            </p:nvGrpSpPr>
            <p:grpSpPr>
              <a:xfrm>
                <a:off x="3868142" y="2191390"/>
                <a:ext cx="502557" cy="787200"/>
                <a:chOff x="1810742" y="1962790"/>
                <a:chExt cx="502557" cy="787200"/>
              </a:xfrm>
            </p:grpSpPr>
            <p:sp>
              <p:nvSpPr>
                <p:cNvPr id="401" name="Shape 401"/>
                <p:cNvSpPr/>
                <p:nvPr/>
              </p:nvSpPr>
              <p:spPr>
                <a:xfrm>
                  <a:off x="1812900" y="2075100"/>
                  <a:ext cx="500400" cy="522300"/>
                </a:xfrm>
                <a:prstGeom prst="ellipse">
                  <a:avLst/>
                </a:prstGeom>
                <a:noFill/>
                <a:ln cap="flat" cmpd="sng" w="762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2" name="Shape 402"/>
                <p:cNvSpPr txBox="1"/>
                <p:nvPr/>
              </p:nvSpPr>
              <p:spPr>
                <a:xfrm>
                  <a:off x="1810742" y="1962790"/>
                  <a:ext cx="500400" cy="787200"/>
                </a:xfrm>
                <a:prstGeom prst="rect">
                  <a:avLst/>
                </a:prstGeom>
                <a:noFill/>
                <a:ln>
                  <a:noFill/>
                </a:ln>
              </p:spPr>
              <p:txBody>
                <a:bodyPr anchorCtr="0" anchor="t" bIns="91425" lIns="91425" rIns="91425" tIns="91425">
                  <a:noAutofit/>
                </a:bodyPr>
                <a:lstStyle/>
                <a:p>
                  <a:pPr lvl="0" rtl="0">
                    <a:spcBef>
                      <a:spcPts val="0"/>
                    </a:spcBef>
                    <a:buNone/>
                  </a:pPr>
                  <a:r>
                    <a:rPr b="1" lang="es" sz="3600"/>
                    <a:t>C</a:t>
                  </a:r>
                </a:p>
              </p:txBody>
            </p:sp>
          </p:grpSp>
          <p:grpSp>
            <p:nvGrpSpPr>
              <p:cNvPr id="403" name="Shape 403"/>
              <p:cNvGrpSpPr/>
              <p:nvPr/>
            </p:nvGrpSpPr>
            <p:grpSpPr>
              <a:xfrm>
                <a:off x="3868142" y="3562990"/>
                <a:ext cx="502557" cy="787200"/>
                <a:chOff x="1810742" y="1962790"/>
                <a:chExt cx="502557" cy="787200"/>
              </a:xfrm>
            </p:grpSpPr>
            <p:sp>
              <p:nvSpPr>
                <p:cNvPr id="404" name="Shape 404"/>
                <p:cNvSpPr/>
                <p:nvPr/>
              </p:nvSpPr>
              <p:spPr>
                <a:xfrm>
                  <a:off x="1812900" y="2075100"/>
                  <a:ext cx="500400" cy="522300"/>
                </a:xfrm>
                <a:prstGeom prst="ellipse">
                  <a:avLst/>
                </a:prstGeom>
                <a:noFill/>
                <a:ln cap="flat" cmpd="sng" w="762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5" name="Shape 405"/>
                <p:cNvSpPr txBox="1"/>
                <p:nvPr/>
              </p:nvSpPr>
              <p:spPr>
                <a:xfrm>
                  <a:off x="1810742" y="1962790"/>
                  <a:ext cx="500400" cy="787200"/>
                </a:xfrm>
                <a:prstGeom prst="rect">
                  <a:avLst/>
                </a:prstGeom>
                <a:noFill/>
                <a:ln>
                  <a:noFill/>
                </a:ln>
              </p:spPr>
              <p:txBody>
                <a:bodyPr anchorCtr="0" anchor="t" bIns="91425" lIns="91425" rIns="91425" tIns="91425">
                  <a:noAutofit/>
                </a:bodyPr>
                <a:lstStyle/>
                <a:p>
                  <a:pPr lvl="0" rtl="0">
                    <a:spcBef>
                      <a:spcPts val="0"/>
                    </a:spcBef>
                    <a:buNone/>
                  </a:pPr>
                  <a:r>
                    <a:rPr b="1" lang="es" sz="3600"/>
                    <a:t>C</a:t>
                  </a:r>
                </a:p>
              </p:txBody>
            </p:sp>
          </p:grpSp>
        </p:grpSp>
        <p:cxnSp>
          <p:nvCxnSpPr>
            <p:cNvPr id="406" name="Shape 406"/>
            <p:cNvCxnSpPr>
              <a:endCxn id="402" idx="3"/>
            </p:cNvCxnSpPr>
            <p:nvPr/>
          </p:nvCxnSpPr>
          <p:spPr>
            <a:xfrm rot="10800000">
              <a:off x="4368542" y="2584990"/>
              <a:ext cx="2216100" cy="39600"/>
            </a:xfrm>
            <a:prstGeom prst="straightConnector1">
              <a:avLst/>
            </a:prstGeom>
            <a:noFill/>
            <a:ln cap="flat" cmpd="sng" w="38100">
              <a:solidFill>
                <a:srgbClr val="000000"/>
              </a:solidFill>
              <a:prstDash val="solid"/>
              <a:round/>
              <a:headEnd len="lg" w="lg" type="none"/>
              <a:tailEnd len="lg" w="lg" type="triangle"/>
            </a:ln>
          </p:spPr>
        </p:cxnSp>
        <p:cxnSp>
          <p:nvCxnSpPr>
            <p:cNvPr id="407" name="Shape 407"/>
            <p:cNvCxnSpPr>
              <a:endCxn id="405" idx="3"/>
            </p:cNvCxnSpPr>
            <p:nvPr/>
          </p:nvCxnSpPr>
          <p:spPr>
            <a:xfrm rot="10800000">
              <a:off x="4368542" y="3956590"/>
              <a:ext cx="2216100" cy="115800"/>
            </a:xfrm>
            <a:prstGeom prst="straightConnector1">
              <a:avLst/>
            </a:prstGeom>
            <a:noFill/>
            <a:ln cap="flat" cmpd="sng" w="38100">
              <a:solidFill>
                <a:srgbClr val="000000"/>
              </a:solidFill>
              <a:prstDash val="solid"/>
              <a:round/>
              <a:headEnd len="lg" w="lg" type="none"/>
              <a:tailEnd len="lg" w="lg" type="triangle"/>
            </a:ln>
          </p:spPr>
        </p:cxnSp>
      </p:gr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xit" presetID="10" presetSubtype="0">
                                  <p:stCondLst>
                                    <p:cond delay="0"/>
                                  </p:stCondLst>
                                  <p:childTnLst>
                                    <p:animEffect filter="fade" transition="out">
                                      <p:cBhvr>
                                        <p:cTn dur="300"/>
                                        <p:tgtEl>
                                          <p:spTgt spid="398"/>
                                        </p:tgtEl>
                                      </p:cBhvr>
                                    </p:animEffect>
                                    <p:set>
                                      <p:cBhvr>
                                        <p:cTn dur="1" fill="hold">
                                          <p:stCondLst>
                                            <p:cond delay="300"/>
                                          </p:stCondLst>
                                        </p:cTn>
                                        <p:tgtEl>
                                          <p:spTgt spid="39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3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378"/>
                                        </p:tgtEl>
                                      </p:cBhvr>
                                    </p:animEffect>
                                    <p:set>
                                      <p:cBhvr>
                                        <p:cTn dur="1" fill="hold">
                                          <p:stCondLst>
                                            <p:cond delay="100"/>
                                          </p:stCondLst>
                                        </p:cTn>
                                        <p:tgtEl>
                                          <p:spTgt spid="37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p:nvPr/>
        </p:nvSpPr>
        <p:spPr>
          <a:xfrm>
            <a:off x="470070" y="236520"/>
            <a:ext cx="8144400" cy="370800"/>
          </a:xfrm>
          <a:prstGeom prst="rect">
            <a:avLst/>
          </a:prstGeom>
          <a:solidFill>
            <a:srgbClr val="FA4F10"/>
          </a:solidFill>
          <a:ln cap="flat" cmpd="sng" w="22300">
            <a:solidFill>
              <a:srgbClr val="FFFFFF"/>
            </a:solidFill>
            <a:prstDash val="solid"/>
            <a:miter/>
            <a:headEnd len="med" w="med" type="none"/>
            <a:tailEnd len="med" w="med" type="none"/>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rPr lang="es">
                <a:solidFill>
                  <a:srgbClr val="FFFFFF"/>
                </a:solidFill>
                <a:latin typeface="Titillium Web"/>
                <a:ea typeface="Titillium Web"/>
                <a:cs typeface="Titillium Web"/>
                <a:sym typeface="Titillium Web"/>
              </a:rPr>
              <a:t>Kafka y Python</a:t>
            </a:r>
          </a:p>
        </p:txBody>
      </p:sp>
      <p:sp>
        <p:nvSpPr>
          <p:cNvPr id="413" name="Shape 413"/>
          <p:cNvSpPr/>
          <p:nvPr/>
        </p:nvSpPr>
        <p:spPr>
          <a:xfrm>
            <a:off x="-123725" y="-130495"/>
            <a:ext cx="9420900" cy="892500"/>
          </a:xfrm>
          <a:prstGeom prst="rect">
            <a:avLst/>
          </a:prstGeom>
          <a:solidFill>
            <a:srgbClr val="FA4F10"/>
          </a:solidFill>
          <a:ln>
            <a:noFill/>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t/>
            </a:r>
            <a:endParaRPr sz="1800"/>
          </a:p>
        </p:txBody>
      </p:sp>
      <p:sp>
        <p:nvSpPr>
          <p:cNvPr id="414" name="Shape 414"/>
          <p:cNvSpPr txBox="1"/>
          <p:nvPr/>
        </p:nvSpPr>
        <p:spPr>
          <a:xfrm>
            <a:off x="347825" y="4751875"/>
            <a:ext cx="6263400" cy="730800"/>
          </a:xfrm>
          <a:prstGeom prst="rect">
            <a:avLst/>
          </a:prstGeom>
          <a:noFill/>
          <a:ln>
            <a:noFill/>
          </a:ln>
        </p:spPr>
        <p:txBody>
          <a:bodyPr anchorCtr="0" anchor="t" bIns="91425" lIns="91425" rIns="91425" tIns="91425">
            <a:noAutofit/>
          </a:bodyPr>
          <a:lstStyle/>
          <a:p>
            <a:pPr lvl="0" rtl="0">
              <a:spcBef>
                <a:spcPts val="0"/>
              </a:spcBef>
              <a:buNone/>
            </a:pPr>
            <a:r>
              <a:rPr lang="es" sz="1000">
                <a:solidFill>
                  <a:srgbClr val="434343"/>
                </a:solidFill>
                <a:latin typeface="Titillium Web"/>
                <a:ea typeface="Titillium Web"/>
                <a:cs typeface="Titillium Web"/>
                <a:sym typeface="Titillium Web"/>
              </a:rPr>
              <a:t>Python Madrid </a:t>
            </a:r>
            <a:r>
              <a:rPr b="1" lang="es" sz="1000">
                <a:solidFill>
                  <a:srgbClr val="434343"/>
                </a:solidFill>
                <a:latin typeface="Titillium Web"/>
                <a:ea typeface="Titillium Web"/>
                <a:cs typeface="Titillium Web"/>
                <a:sym typeface="Titillium Web"/>
              </a:rPr>
              <a:t>· </a:t>
            </a:r>
            <a:r>
              <a:rPr b="1" lang="es" sz="1000">
                <a:solidFill>
                  <a:srgbClr val="888888"/>
                </a:solidFill>
                <a:latin typeface="Titillium Web"/>
                <a:ea typeface="Titillium Web"/>
                <a:cs typeface="Titillium Web"/>
                <a:sym typeface="Titillium Web"/>
              </a:rPr>
              <a:t>Python y Kafka </a:t>
            </a:r>
          </a:p>
        </p:txBody>
      </p:sp>
      <p:sp>
        <p:nvSpPr>
          <p:cNvPr id="415" name="Shape 415"/>
          <p:cNvSpPr txBox="1"/>
          <p:nvPr/>
        </p:nvSpPr>
        <p:spPr>
          <a:xfrm>
            <a:off x="423925" y="108750"/>
            <a:ext cx="5668500" cy="391500"/>
          </a:xfrm>
          <a:prstGeom prst="rect">
            <a:avLst/>
          </a:prstGeom>
          <a:noFill/>
          <a:ln>
            <a:noFill/>
          </a:ln>
        </p:spPr>
        <p:txBody>
          <a:bodyPr anchorCtr="0" anchor="t" bIns="91425" lIns="91425" rIns="91425" tIns="91425">
            <a:noAutofit/>
          </a:bodyPr>
          <a:lstStyle/>
          <a:p>
            <a:pPr lvl="0" rtl="0">
              <a:spcBef>
                <a:spcPts val="0"/>
              </a:spcBef>
              <a:buNone/>
            </a:pPr>
            <a:r>
              <a:rPr lang="es" sz="2400">
                <a:solidFill>
                  <a:schemeClr val="lt1"/>
                </a:solidFill>
                <a:latin typeface="Titillium Web"/>
                <a:ea typeface="Titillium Web"/>
                <a:cs typeface="Titillium Web"/>
                <a:sym typeface="Titillium Web"/>
              </a:rPr>
              <a:t>Kafka \ </a:t>
            </a:r>
            <a:r>
              <a:rPr lang="es" sz="2400">
                <a:solidFill>
                  <a:srgbClr val="F9CB9C"/>
                </a:solidFill>
                <a:latin typeface="Titillium Web"/>
                <a:ea typeface="Titillium Web"/>
                <a:cs typeface="Titillium Web"/>
                <a:sym typeface="Titillium Web"/>
              </a:rPr>
              <a:t>Efficiency</a:t>
            </a:r>
          </a:p>
        </p:txBody>
      </p:sp>
      <p:pic>
        <p:nvPicPr>
          <p:cNvPr id="416" name="Shape 416"/>
          <p:cNvPicPr preferRelativeResize="0"/>
          <p:nvPr/>
        </p:nvPicPr>
        <p:blipFill rotWithShape="1">
          <a:blip r:embed="rId3">
            <a:alphaModFix/>
          </a:blip>
          <a:srcRect b="0" l="0" r="0" t="0"/>
          <a:stretch/>
        </p:blipFill>
        <p:spPr>
          <a:xfrm>
            <a:off x="7604395" y="165141"/>
            <a:ext cx="1158600" cy="301200"/>
          </a:xfrm>
          <a:prstGeom prst="rect">
            <a:avLst/>
          </a:prstGeom>
          <a:noFill/>
          <a:ln>
            <a:noFill/>
          </a:ln>
        </p:spPr>
      </p:pic>
      <p:sp>
        <p:nvSpPr>
          <p:cNvPr id="417" name="Shape 417"/>
          <p:cNvSpPr txBox="1"/>
          <p:nvPr/>
        </p:nvSpPr>
        <p:spPr>
          <a:xfrm>
            <a:off x="512650" y="1200975"/>
            <a:ext cx="3133800" cy="3278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418" name="Shape 418"/>
          <p:cNvSpPr txBox="1"/>
          <p:nvPr/>
        </p:nvSpPr>
        <p:spPr>
          <a:xfrm>
            <a:off x="817275" y="1142225"/>
            <a:ext cx="5120100" cy="3479400"/>
          </a:xfrm>
          <a:prstGeom prst="rect">
            <a:avLst/>
          </a:prstGeom>
          <a:noFill/>
          <a:ln>
            <a:noFill/>
          </a:ln>
        </p:spPr>
        <p:txBody>
          <a:bodyPr anchorCtr="0" anchor="t" bIns="91425" lIns="91425" rIns="91425" tIns="91425">
            <a:noAutofit/>
          </a:bodyPr>
          <a:lstStyle/>
          <a:p>
            <a:pPr indent="-381000" lvl="0" marL="457200" rtl="0">
              <a:spcBef>
                <a:spcPts val="0"/>
              </a:spcBef>
              <a:buClr>
                <a:srgbClr val="FA4F10"/>
              </a:buClr>
              <a:buSzPct val="100000"/>
              <a:buFont typeface="Calibri"/>
              <a:buChar char="●"/>
            </a:pPr>
            <a:r>
              <a:rPr b="1" lang="es" sz="2400">
                <a:latin typeface="Calibri"/>
                <a:ea typeface="Calibri"/>
                <a:cs typeface="Calibri"/>
                <a:sym typeface="Calibri"/>
              </a:rPr>
              <a:t>Small I/O problem</a:t>
            </a:r>
          </a:p>
          <a:p>
            <a:pPr indent="-381000" lvl="1" marL="914400" rtl="0">
              <a:spcBef>
                <a:spcPts val="0"/>
              </a:spcBef>
              <a:buSzPct val="100000"/>
              <a:buFont typeface="Calibri"/>
              <a:buChar char="○"/>
            </a:pPr>
            <a:r>
              <a:rPr b="1" lang="es" sz="2400">
                <a:latin typeface="Calibri"/>
                <a:ea typeface="Calibri"/>
                <a:cs typeface="Calibri"/>
                <a:sym typeface="Calibri"/>
              </a:rPr>
              <a:t>Message sets</a:t>
            </a:r>
          </a:p>
          <a:p>
            <a:pPr indent="0" lvl="0" marL="457200" rtl="0">
              <a:spcBef>
                <a:spcPts val="0"/>
              </a:spcBef>
              <a:buNone/>
            </a:pPr>
            <a:r>
              <a:t/>
            </a:r>
            <a:endParaRPr b="1" sz="2400">
              <a:latin typeface="Calibri"/>
              <a:ea typeface="Calibri"/>
              <a:cs typeface="Calibri"/>
              <a:sym typeface="Calibri"/>
            </a:endParaRPr>
          </a:p>
          <a:p>
            <a:pPr indent="-381000" lvl="0" marL="457200" rtl="0">
              <a:spcBef>
                <a:spcPts val="0"/>
              </a:spcBef>
              <a:buClr>
                <a:srgbClr val="FA4F10"/>
              </a:buClr>
              <a:buSzPct val="100000"/>
              <a:buFont typeface="Calibri"/>
              <a:buChar char="●"/>
            </a:pPr>
            <a:r>
              <a:rPr b="1" lang="es" sz="2400">
                <a:latin typeface="Calibri"/>
                <a:ea typeface="Calibri"/>
                <a:cs typeface="Calibri"/>
                <a:sym typeface="Calibri"/>
              </a:rPr>
              <a:t>Message set compression</a:t>
            </a:r>
          </a:p>
          <a:p>
            <a:pPr indent="-381000" lvl="1" marL="914400" marR="0" rtl="0" algn="l">
              <a:lnSpc>
                <a:spcPct val="100000"/>
              </a:lnSpc>
              <a:spcBef>
                <a:spcPts val="0"/>
              </a:spcBef>
              <a:spcAft>
                <a:spcPts val="0"/>
              </a:spcAft>
              <a:buClr>
                <a:srgbClr val="000000"/>
              </a:buClr>
              <a:buSzPct val="100000"/>
              <a:buFont typeface="Calibri"/>
              <a:buChar char="○"/>
            </a:pPr>
            <a:r>
              <a:rPr lang="es" sz="2400">
                <a:latin typeface="Calibri"/>
                <a:ea typeface="Calibri"/>
                <a:cs typeface="Calibri"/>
                <a:sym typeface="Calibri"/>
              </a:rPr>
              <a:t>policies</a:t>
            </a:r>
          </a:p>
          <a:p>
            <a:pPr indent="0" lvl="0" marL="0" marR="0" rtl="0" algn="l">
              <a:lnSpc>
                <a:spcPct val="100000"/>
              </a:lnSpc>
              <a:spcBef>
                <a:spcPts val="0"/>
              </a:spcBef>
              <a:spcAft>
                <a:spcPts val="0"/>
              </a:spcAft>
              <a:buNone/>
            </a:pPr>
            <a:r>
              <a:t/>
            </a:r>
            <a:endParaRPr b="1" sz="2400">
              <a:latin typeface="Calibri"/>
              <a:ea typeface="Calibri"/>
              <a:cs typeface="Calibri"/>
              <a:sym typeface="Calibri"/>
            </a:endParaRPr>
          </a:p>
          <a:p>
            <a:pPr indent="-381000" lvl="0" marL="457200" rtl="0">
              <a:spcBef>
                <a:spcPts val="0"/>
              </a:spcBef>
              <a:buClr>
                <a:srgbClr val="FA4F10"/>
              </a:buClr>
              <a:buSzPct val="100000"/>
              <a:buFont typeface="Calibri"/>
              <a:buChar char="●"/>
            </a:pPr>
            <a:r>
              <a:rPr b="1" lang="es" sz="2400">
                <a:latin typeface="Calibri"/>
                <a:ea typeface="Calibri"/>
                <a:cs typeface="Calibri"/>
                <a:sym typeface="Calibri"/>
              </a:rPr>
              <a:t>Standard binary message format</a:t>
            </a:r>
          </a:p>
          <a:p>
            <a:pPr indent="-381000" lvl="1" marL="914400" rtl="0">
              <a:spcBef>
                <a:spcPts val="0"/>
              </a:spcBef>
              <a:buSzPct val="100000"/>
              <a:buFont typeface="Calibri"/>
              <a:buChar char="○"/>
            </a:pPr>
            <a:r>
              <a:rPr lang="es" sz="2400">
                <a:solidFill>
                  <a:schemeClr val="dk1"/>
                </a:solidFill>
                <a:latin typeface="Calibri"/>
                <a:ea typeface="Calibri"/>
                <a:cs typeface="Calibri"/>
                <a:sym typeface="Calibri"/>
              </a:rPr>
              <a:t>Transfer without modifications</a:t>
            </a:r>
          </a:p>
        </p:txBody>
      </p:sp>
      <p:grpSp>
        <p:nvGrpSpPr>
          <p:cNvPr id="419" name="Shape 419"/>
          <p:cNvGrpSpPr/>
          <p:nvPr/>
        </p:nvGrpSpPr>
        <p:grpSpPr>
          <a:xfrm>
            <a:off x="7182300" y="3332041"/>
            <a:ext cx="777712" cy="995178"/>
            <a:chOff x="3101475" y="1538475"/>
            <a:chExt cx="2171168" cy="2778275"/>
          </a:xfrm>
        </p:grpSpPr>
        <p:grpSp>
          <p:nvGrpSpPr>
            <p:cNvPr id="420" name="Shape 420"/>
            <p:cNvGrpSpPr/>
            <p:nvPr/>
          </p:nvGrpSpPr>
          <p:grpSpPr>
            <a:xfrm>
              <a:off x="3101475" y="1538475"/>
              <a:ext cx="1957200" cy="2778275"/>
              <a:chOff x="891675" y="1690875"/>
              <a:chExt cx="1957200" cy="2778275"/>
            </a:xfrm>
          </p:grpSpPr>
          <p:sp>
            <p:nvSpPr>
              <p:cNvPr id="421" name="Shape 421"/>
              <p:cNvSpPr/>
              <p:nvPr/>
            </p:nvSpPr>
            <p:spPr>
              <a:xfrm>
                <a:off x="891675" y="2511950"/>
                <a:ext cx="1957200" cy="1957200"/>
              </a:xfrm>
              <a:prstGeom prst="ellipse">
                <a:avLst/>
              </a:prstGeom>
              <a:noFill/>
              <a:ln cap="flat" cmpd="sng" w="762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2" name="Shape 422"/>
              <p:cNvSpPr/>
              <p:nvPr/>
            </p:nvSpPr>
            <p:spPr>
              <a:xfrm>
                <a:off x="1582125" y="1690875"/>
                <a:ext cx="576300" cy="576300"/>
              </a:xfrm>
              <a:prstGeom prst="ellipse">
                <a:avLst/>
              </a:prstGeom>
              <a:noFill/>
              <a:ln cap="flat" cmpd="sng" w="762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23" name="Shape 423"/>
              <p:cNvCxnSpPr>
                <a:stCxn id="422" idx="4"/>
                <a:endCxn id="421" idx="0"/>
              </p:cNvCxnSpPr>
              <p:nvPr/>
            </p:nvCxnSpPr>
            <p:spPr>
              <a:xfrm>
                <a:off x="1870275" y="2267175"/>
                <a:ext cx="0" cy="244500"/>
              </a:xfrm>
              <a:prstGeom prst="straightConnector1">
                <a:avLst/>
              </a:prstGeom>
              <a:noFill/>
              <a:ln cap="flat" cmpd="sng" w="114300">
                <a:solidFill>
                  <a:srgbClr val="FA4F10"/>
                </a:solidFill>
                <a:prstDash val="solid"/>
                <a:round/>
                <a:headEnd len="lg" w="lg" type="none"/>
                <a:tailEnd len="lg" w="lg" type="none"/>
              </a:ln>
            </p:spPr>
          </p:cxnSp>
          <p:sp>
            <p:nvSpPr>
              <p:cNvPr id="424" name="Shape 424"/>
              <p:cNvSpPr/>
              <p:nvPr/>
            </p:nvSpPr>
            <p:spPr>
              <a:xfrm>
                <a:off x="1750675" y="3360050"/>
                <a:ext cx="244800" cy="244800"/>
              </a:xfrm>
              <a:prstGeom prst="flowChartConnector">
                <a:avLst/>
              </a:prstGeom>
              <a:solidFill>
                <a:srgbClr val="FA4F10"/>
              </a:solidFill>
              <a:ln cap="flat" cmpd="sng" w="9525">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425" name="Shape 425"/>
            <p:cNvSpPr/>
            <p:nvPr/>
          </p:nvSpPr>
          <p:spPr>
            <a:xfrm rot="-2133502">
              <a:off x="4134411" y="2710180"/>
              <a:ext cx="1158663" cy="301279"/>
            </a:xfrm>
            <a:prstGeom prst="rightArrow">
              <a:avLst>
                <a:gd fmla="val 38876" name="adj1"/>
                <a:gd fmla="val 157062" name="adj2"/>
              </a:avLst>
            </a:prstGeom>
            <a:solidFill>
              <a:srgbClr val="FA4F10"/>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pic>
        <p:nvPicPr>
          <p:cNvPr id="426" name="Shape 426"/>
          <p:cNvPicPr preferRelativeResize="0"/>
          <p:nvPr/>
        </p:nvPicPr>
        <p:blipFill>
          <a:blip r:embed="rId4">
            <a:alphaModFix/>
          </a:blip>
          <a:stretch>
            <a:fillRect/>
          </a:stretch>
        </p:blipFill>
        <p:spPr>
          <a:xfrm>
            <a:off x="6092425" y="1142222"/>
            <a:ext cx="2620599" cy="2021605"/>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19"/>
                                        </p:tgtEl>
                                        <p:attrNameLst>
                                          <p:attrName>style.visibility</p:attrName>
                                        </p:attrNameLst>
                                      </p:cBhvr>
                                      <p:to>
                                        <p:strVal val="visible"/>
                                      </p:to>
                                    </p:set>
                                    <p:anim calcmode="lin" valueType="num">
                                      <p:cBhvr additive="base">
                                        <p:cTn dur="300"/>
                                        <p:tgtEl>
                                          <p:spTgt spid="419"/>
                                        </p:tgtEl>
                                        <p:attrNameLst>
                                          <p:attrName>ppt_w</p:attrName>
                                        </p:attrNameLst>
                                      </p:cBhvr>
                                      <p:tavLst>
                                        <p:tav fmla="" tm="0">
                                          <p:val>
                                            <p:strVal val="0"/>
                                          </p:val>
                                        </p:tav>
                                        <p:tav fmla="" tm="100000">
                                          <p:val>
                                            <p:strVal val="#ppt_w"/>
                                          </p:val>
                                        </p:tav>
                                      </p:tavLst>
                                    </p:anim>
                                    <p:anim calcmode="lin" valueType="num">
                                      <p:cBhvr additive="base">
                                        <p:cTn dur="300"/>
                                        <p:tgtEl>
                                          <p:spTgt spid="41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sp>
        <p:nvSpPr>
          <p:cNvPr id="431" name="Shape 431"/>
          <p:cNvSpPr/>
          <p:nvPr/>
        </p:nvSpPr>
        <p:spPr>
          <a:xfrm>
            <a:off x="470070" y="236520"/>
            <a:ext cx="8144400" cy="370800"/>
          </a:xfrm>
          <a:prstGeom prst="rect">
            <a:avLst/>
          </a:prstGeom>
          <a:solidFill>
            <a:srgbClr val="FA4F10"/>
          </a:solidFill>
          <a:ln cap="flat" cmpd="sng" w="22300">
            <a:solidFill>
              <a:srgbClr val="FFFFFF"/>
            </a:solidFill>
            <a:prstDash val="solid"/>
            <a:miter/>
            <a:headEnd len="med" w="med" type="none"/>
            <a:tailEnd len="med" w="med" type="none"/>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rPr lang="es">
                <a:solidFill>
                  <a:srgbClr val="FFFFFF"/>
                </a:solidFill>
                <a:latin typeface="Titillium Web"/>
                <a:ea typeface="Titillium Web"/>
                <a:cs typeface="Titillium Web"/>
                <a:sym typeface="Titillium Web"/>
              </a:rPr>
              <a:t>Kafka y Python</a:t>
            </a:r>
          </a:p>
        </p:txBody>
      </p:sp>
      <p:sp>
        <p:nvSpPr>
          <p:cNvPr id="432" name="Shape 432"/>
          <p:cNvSpPr/>
          <p:nvPr/>
        </p:nvSpPr>
        <p:spPr>
          <a:xfrm>
            <a:off x="-123725" y="-130495"/>
            <a:ext cx="9420900" cy="892500"/>
          </a:xfrm>
          <a:prstGeom prst="rect">
            <a:avLst/>
          </a:prstGeom>
          <a:solidFill>
            <a:srgbClr val="FA4F10"/>
          </a:solidFill>
          <a:ln>
            <a:noFill/>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t/>
            </a:r>
            <a:endParaRPr sz="1800"/>
          </a:p>
        </p:txBody>
      </p:sp>
      <p:sp>
        <p:nvSpPr>
          <p:cNvPr id="433" name="Shape 433"/>
          <p:cNvSpPr txBox="1"/>
          <p:nvPr/>
        </p:nvSpPr>
        <p:spPr>
          <a:xfrm>
            <a:off x="347825" y="4751875"/>
            <a:ext cx="6263400" cy="730800"/>
          </a:xfrm>
          <a:prstGeom prst="rect">
            <a:avLst/>
          </a:prstGeom>
          <a:noFill/>
          <a:ln>
            <a:noFill/>
          </a:ln>
        </p:spPr>
        <p:txBody>
          <a:bodyPr anchorCtr="0" anchor="t" bIns="91425" lIns="91425" rIns="91425" tIns="91425">
            <a:noAutofit/>
          </a:bodyPr>
          <a:lstStyle/>
          <a:p>
            <a:pPr lvl="0" rtl="0">
              <a:spcBef>
                <a:spcPts val="0"/>
              </a:spcBef>
              <a:buNone/>
            </a:pPr>
            <a:r>
              <a:rPr lang="es" sz="1000">
                <a:solidFill>
                  <a:srgbClr val="434343"/>
                </a:solidFill>
                <a:latin typeface="Titillium Web"/>
                <a:ea typeface="Titillium Web"/>
                <a:cs typeface="Titillium Web"/>
                <a:sym typeface="Titillium Web"/>
              </a:rPr>
              <a:t>Python Madrid </a:t>
            </a:r>
            <a:r>
              <a:rPr b="1" lang="es" sz="1000">
                <a:solidFill>
                  <a:srgbClr val="434343"/>
                </a:solidFill>
                <a:latin typeface="Titillium Web"/>
                <a:ea typeface="Titillium Web"/>
                <a:cs typeface="Titillium Web"/>
                <a:sym typeface="Titillium Web"/>
              </a:rPr>
              <a:t>· </a:t>
            </a:r>
            <a:r>
              <a:rPr b="1" lang="es" sz="1000">
                <a:solidFill>
                  <a:srgbClr val="888888"/>
                </a:solidFill>
                <a:latin typeface="Titillium Web"/>
                <a:ea typeface="Titillium Web"/>
                <a:cs typeface="Titillium Web"/>
                <a:sym typeface="Titillium Web"/>
              </a:rPr>
              <a:t>Python y Kafka </a:t>
            </a:r>
          </a:p>
        </p:txBody>
      </p:sp>
      <p:sp>
        <p:nvSpPr>
          <p:cNvPr id="434" name="Shape 434"/>
          <p:cNvSpPr txBox="1"/>
          <p:nvPr/>
        </p:nvSpPr>
        <p:spPr>
          <a:xfrm>
            <a:off x="423925" y="108750"/>
            <a:ext cx="5668500" cy="391500"/>
          </a:xfrm>
          <a:prstGeom prst="rect">
            <a:avLst/>
          </a:prstGeom>
          <a:noFill/>
          <a:ln>
            <a:noFill/>
          </a:ln>
        </p:spPr>
        <p:txBody>
          <a:bodyPr anchorCtr="0" anchor="t" bIns="91425" lIns="91425" rIns="91425" tIns="91425">
            <a:noAutofit/>
          </a:bodyPr>
          <a:lstStyle/>
          <a:p>
            <a:pPr lvl="0" rtl="0">
              <a:spcBef>
                <a:spcPts val="0"/>
              </a:spcBef>
              <a:buNone/>
            </a:pPr>
            <a:r>
              <a:rPr lang="es" sz="2400">
                <a:solidFill>
                  <a:schemeClr val="lt1"/>
                </a:solidFill>
                <a:latin typeface="Titillium Web"/>
                <a:ea typeface="Titillium Web"/>
                <a:cs typeface="Titillium Web"/>
                <a:sym typeface="Titillium Web"/>
              </a:rPr>
              <a:t>Kafka \ </a:t>
            </a:r>
            <a:r>
              <a:rPr lang="es" sz="2400">
                <a:solidFill>
                  <a:srgbClr val="F9CB9C"/>
                </a:solidFill>
                <a:latin typeface="Titillium Web"/>
                <a:ea typeface="Titillium Web"/>
                <a:cs typeface="Titillium Web"/>
                <a:sym typeface="Titillium Web"/>
              </a:rPr>
              <a:t>Python Clients</a:t>
            </a:r>
          </a:p>
        </p:txBody>
      </p:sp>
      <p:pic>
        <p:nvPicPr>
          <p:cNvPr id="435" name="Shape 435"/>
          <p:cNvPicPr preferRelativeResize="0"/>
          <p:nvPr/>
        </p:nvPicPr>
        <p:blipFill rotWithShape="1">
          <a:blip r:embed="rId3">
            <a:alphaModFix/>
          </a:blip>
          <a:srcRect b="0" l="0" r="0" t="0"/>
          <a:stretch/>
        </p:blipFill>
        <p:spPr>
          <a:xfrm>
            <a:off x="7604395" y="165141"/>
            <a:ext cx="1158600" cy="301200"/>
          </a:xfrm>
          <a:prstGeom prst="rect">
            <a:avLst/>
          </a:prstGeom>
          <a:noFill/>
          <a:ln>
            <a:noFill/>
          </a:ln>
        </p:spPr>
      </p:pic>
      <p:sp>
        <p:nvSpPr>
          <p:cNvPr id="436" name="Shape 436"/>
          <p:cNvSpPr txBox="1"/>
          <p:nvPr/>
        </p:nvSpPr>
        <p:spPr>
          <a:xfrm>
            <a:off x="512650" y="1200975"/>
            <a:ext cx="3133800" cy="3278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437" name="Shape 437"/>
          <p:cNvSpPr txBox="1"/>
          <p:nvPr/>
        </p:nvSpPr>
        <p:spPr>
          <a:xfrm>
            <a:off x="817275" y="1066025"/>
            <a:ext cx="5120100" cy="3479400"/>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Clr>
                <a:srgbClr val="FA4F10"/>
              </a:buClr>
              <a:buSzPct val="100000"/>
              <a:buFont typeface="Calibri"/>
              <a:buChar char="●"/>
            </a:pPr>
            <a:r>
              <a:rPr b="1" lang="es" sz="2400">
                <a:latin typeface="Calibri"/>
                <a:ea typeface="Calibri"/>
                <a:cs typeface="Calibri"/>
                <a:sym typeface="Calibri"/>
              </a:rPr>
              <a:t>Kafka-python</a:t>
            </a:r>
          </a:p>
          <a:p>
            <a:pPr indent="-342900" lvl="1" marL="914400" marR="0" rtl="0" algn="l">
              <a:lnSpc>
                <a:spcPct val="100000"/>
              </a:lnSpc>
              <a:spcBef>
                <a:spcPts val="0"/>
              </a:spcBef>
              <a:spcAft>
                <a:spcPts val="0"/>
              </a:spcAft>
              <a:buSzPct val="100000"/>
              <a:buFont typeface="Calibri"/>
              <a:buChar char="○"/>
            </a:pPr>
            <a:r>
              <a:rPr lang="es" sz="1800">
                <a:latin typeface="Calibri"/>
                <a:ea typeface="Calibri"/>
                <a:cs typeface="Calibri"/>
                <a:sym typeface="Calibri"/>
              </a:rPr>
              <a:t>0.8+, recomendada 0.9</a:t>
            </a:r>
          </a:p>
          <a:p>
            <a:pPr indent="-342900" lvl="1" marL="914400" marR="0" rtl="0" algn="l">
              <a:lnSpc>
                <a:spcPct val="100000"/>
              </a:lnSpc>
              <a:spcBef>
                <a:spcPts val="0"/>
              </a:spcBef>
              <a:spcAft>
                <a:spcPts val="0"/>
              </a:spcAft>
              <a:buSzPct val="100000"/>
              <a:buFont typeface="Calibri"/>
              <a:buChar char="○"/>
            </a:pPr>
            <a:r>
              <a:rPr lang="es" sz="1800">
                <a:latin typeface="Calibri"/>
                <a:ea typeface="Calibri"/>
                <a:cs typeface="Calibri"/>
                <a:sym typeface="Calibri"/>
              </a:rPr>
              <a:t>Python 3.6+</a:t>
            </a:r>
          </a:p>
          <a:p>
            <a:pPr indent="-342900" lvl="1" marL="914400" marR="0" rtl="0" algn="l">
              <a:lnSpc>
                <a:spcPct val="100000"/>
              </a:lnSpc>
              <a:spcBef>
                <a:spcPts val="0"/>
              </a:spcBef>
              <a:spcAft>
                <a:spcPts val="0"/>
              </a:spcAft>
              <a:buSzPct val="100000"/>
              <a:buFont typeface="Calibri"/>
              <a:buChar char="○"/>
            </a:pPr>
            <a:r>
              <a:rPr lang="es" sz="1800">
                <a:latin typeface="Calibri"/>
                <a:ea typeface="Calibri"/>
                <a:cs typeface="Calibri"/>
                <a:sym typeface="Calibri"/>
              </a:rPr>
              <a:t>Python 3.3+ </a:t>
            </a:r>
          </a:p>
          <a:p>
            <a:pPr lvl="0" marR="0" rtl="0" algn="l">
              <a:lnSpc>
                <a:spcPct val="100000"/>
              </a:lnSpc>
              <a:spcBef>
                <a:spcPts val="0"/>
              </a:spcBef>
              <a:spcAft>
                <a:spcPts val="0"/>
              </a:spcAft>
              <a:buNone/>
            </a:pPr>
            <a:r>
              <a:rPr b="1" lang="es" sz="1800" u="sng">
                <a:solidFill>
                  <a:schemeClr val="accent5"/>
                </a:solidFill>
                <a:latin typeface="Calibri"/>
                <a:ea typeface="Calibri"/>
                <a:cs typeface="Calibri"/>
                <a:sym typeface="Calibri"/>
                <a:hlinkClick r:id="rId4"/>
              </a:rPr>
              <a:t>https://github.com/dpkp/kafka-python</a:t>
            </a:r>
          </a:p>
          <a:p>
            <a:pPr lvl="0" marR="0" rtl="0" algn="l">
              <a:lnSpc>
                <a:spcPct val="100000"/>
              </a:lnSpc>
              <a:spcBef>
                <a:spcPts val="0"/>
              </a:spcBef>
              <a:spcAft>
                <a:spcPts val="0"/>
              </a:spcAft>
              <a:buNone/>
            </a:pPr>
            <a:r>
              <a:t/>
            </a:r>
            <a:endParaRPr b="1" sz="2400">
              <a:latin typeface="Calibri"/>
              <a:ea typeface="Calibri"/>
              <a:cs typeface="Calibri"/>
              <a:sym typeface="Calibri"/>
            </a:endParaRPr>
          </a:p>
          <a:p>
            <a:pPr indent="-381000" lvl="0" marL="457200" marR="0" rtl="0" algn="l">
              <a:lnSpc>
                <a:spcPct val="100000"/>
              </a:lnSpc>
              <a:spcBef>
                <a:spcPts val="0"/>
              </a:spcBef>
              <a:spcAft>
                <a:spcPts val="0"/>
              </a:spcAft>
              <a:buClr>
                <a:srgbClr val="FA4F10"/>
              </a:buClr>
              <a:buSzPct val="100000"/>
              <a:buFont typeface="Calibri"/>
              <a:buChar char="●"/>
            </a:pPr>
            <a:r>
              <a:rPr b="1" lang="es" sz="2400">
                <a:latin typeface="Calibri"/>
                <a:ea typeface="Calibri"/>
                <a:cs typeface="Calibri"/>
                <a:sym typeface="Calibri"/>
              </a:rPr>
              <a:t>Pykafka</a:t>
            </a:r>
          </a:p>
          <a:p>
            <a:pPr indent="-342900" lvl="1" marL="914400" marR="0" rtl="0" algn="l">
              <a:lnSpc>
                <a:spcPct val="100000"/>
              </a:lnSpc>
              <a:spcBef>
                <a:spcPts val="0"/>
              </a:spcBef>
              <a:spcAft>
                <a:spcPts val="0"/>
              </a:spcAft>
              <a:buSzPct val="100000"/>
              <a:buFont typeface="Calibri"/>
              <a:buChar char="○"/>
            </a:pPr>
            <a:r>
              <a:rPr lang="es" sz="1800">
                <a:latin typeface="Calibri"/>
                <a:ea typeface="Calibri"/>
                <a:cs typeface="Calibri"/>
                <a:sym typeface="Calibri"/>
              </a:rPr>
              <a:t>0.8.2+</a:t>
            </a:r>
          </a:p>
          <a:p>
            <a:pPr indent="-342900" lvl="1" marL="914400" marR="0" rtl="0" algn="l">
              <a:lnSpc>
                <a:spcPct val="100000"/>
              </a:lnSpc>
              <a:spcBef>
                <a:spcPts val="0"/>
              </a:spcBef>
              <a:spcAft>
                <a:spcPts val="0"/>
              </a:spcAft>
              <a:buSzPct val="100000"/>
              <a:buFont typeface="Calibri"/>
              <a:buChar char="○"/>
            </a:pPr>
            <a:r>
              <a:rPr lang="es" sz="1800">
                <a:latin typeface="Calibri"/>
                <a:ea typeface="Calibri"/>
                <a:cs typeface="Calibri"/>
                <a:sym typeface="Calibri"/>
              </a:rPr>
              <a:t>Python 2.7+</a:t>
            </a:r>
          </a:p>
          <a:p>
            <a:pPr indent="-342900" lvl="1" marL="914400" marR="0" rtl="0" algn="l">
              <a:lnSpc>
                <a:spcPct val="100000"/>
              </a:lnSpc>
              <a:spcBef>
                <a:spcPts val="0"/>
              </a:spcBef>
              <a:spcAft>
                <a:spcPts val="0"/>
              </a:spcAft>
              <a:buSzPct val="100000"/>
              <a:buFont typeface="Calibri"/>
              <a:buChar char="○"/>
            </a:pPr>
            <a:r>
              <a:rPr lang="es" sz="1800">
                <a:latin typeface="Calibri"/>
                <a:ea typeface="Calibri"/>
                <a:cs typeface="Calibri"/>
                <a:sym typeface="Calibri"/>
              </a:rPr>
              <a:t>Python 3.4+</a:t>
            </a:r>
          </a:p>
          <a:p>
            <a:pPr lvl="0" marR="0" rtl="0" algn="l">
              <a:lnSpc>
                <a:spcPct val="100000"/>
              </a:lnSpc>
              <a:spcBef>
                <a:spcPts val="0"/>
              </a:spcBef>
              <a:spcAft>
                <a:spcPts val="0"/>
              </a:spcAft>
              <a:buNone/>
            </a:pPr>
            <a:r>
              <a:rPr b="1" lang="es" sz="1800" u="sng">
                <a:solidFill>
                  <a:schemeClr val="accent5"/>
                </a:solidFill>
                <a:latin typeface="Calibri"/>
                <a:ea typeface="Calibri"/>
                <a:cs typeface="Calibri"/>
                <a:sym typeface="Calibri"/>
                <a:hlinkClick r:id="rId5"/>
              </a:rPr>
              <a:t>https://github.com/Parsely/pykafka</a:t>
            </a:r>
          </a:p>
        </p:txBody>
      </p:sp>
      <p:pic>
        <p:nvPicPr>
          <p:cNvPr id="438" name="Shape 438"/>
          <p:cNvPicPr preferRelativeResize="0"/>
          <p:nvPr/>
        </p:nvPicPr>
        <p:blipFill>
          <a:blip r:embed="rId6">
            <a:alphaModFix/>
          </a:blip>
          <a:stretch>
            <a:fillRect/>
          </a:stretch>
        </p:blipFill>
        <p:spPr>
          <a:xfrm>
            <a:off x="5595375" y="1087925"/>
            <a:ext cx="2723950" cy="2533274"/>
          </a:xfrm>
          <a:prstGeom prst="rect">
            <a:avLst/>
          </a:prstGeom>
          <a:noFill/>
          <a:ln>
            <a:noFill/>
          </a:ln>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x="0" y="0"/>
          <a:ext cx="0" cy="0"/>
          <a:chOff x="0" y="0"/>
          <a:chExt cx="0" cy="0"/>
        </a:xfrm>
      </p:grpSpPr>
      <p:sp>
        <p:nvSpPr>
          <p:cNvPr id="443" name="Shape 443"/>
          <p:cNvSpPr/>
          <p:nvPr/>
        </p:nvSpPr>
        <p:spPr>
          <a:xfrm>
            <a:off x="470070" y="236520"/>
            <a:ext cx="8144400" cy="370800"/>
          </a:xfrm>
          <a:prstGeom prst="rect">
            <a:avLst/>
          </a:prstGeom>
          <a:solidFill>
            <a:srgbClr val="FA4F10"/>
          </a:solidFill>
          <a:ln cap="flat" cmpd="sng" w="22300">
            <a:solidFill>
              <a:srgbClr val="FFFFFF"/>
            </a:solidFill>
            <a:prstDash val="solid"/>
            <a:miter/>
            <a:headEnd len="med" w="med" type="none"/>
            <a:tailEnd len="med" w="med" type="none"/>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rPr lang="es">
                <a:solidFill>
                  <a:srgbClr val="FFFFFF"/>
                </a:solidFill>
                <a:latin typeface="Titillium Web"/>
                <a:ea typeface="Titillium Web"/>
                <a:cs typeface="Titillium Web"/>
                <a:sym typeface="Titillium Web"/>
              </a:rPr>
              <a:t>Kafka y Python</a:t>
            </a:r>
          </a:p>
        </p:txBody>
      </p:sp>
      <p:sp>
        <p:nvSpPr>
          <p:cNvPr id="444" name="Shape 444"/>
          <p:cNvSpPr/>
          <p:nvPr/>
        </p:nvSpPr>
        <p:spPr>
          <a:xfrm>
            <a:off x="-123725" y="-130495"/>
            <a:ext cx="9420900" cy="892500"/>
          </a:xfrm>
          <a:prstGeom prst="rect">
            <a:avLst/>
          </a:prstGeom>
          <a:solidFill>
            <a:srgbClr val="FA4F10"/>
          </a:solidFill>
          <a:ln>
            <a:noFill/>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t/>
            </a:r>
            <a:endParaRPr sz="1800"/>
          </a:p>
        </p:txBody>
      </p:sp>
      <p:sp>
        <p:nvSpPr>
          <p:cNvPr id="445" name="Shape 445"/>
          <p:cNvSpPr txBox="1"/>
          <p:nvPr/>
        </p:nvSpPr>
        <p:spPr>
          <a:xfrm>
            <a:off x="347825" y="4751875"/>
            <a:ext cx="6263400" cy="730800"/>
          </a:xfrm>
          <a:prstGeom prst="rect">
            <a:avLst/>
          </a:prstGeom>
          <a:noFill/>
          <a:ln>
            <a:noFill/>
          </a:ln>
        </p:spPr>
        <p:txBody>
          <a:bodyPr anchorCtr="0" anchor="t" bIns="91425" lIns="91425" rIns="91425" tIns="91425">
            <a:noAutofit/>
          </a:bodyPr>
          <a:lstStyle/>
          <a:p>
            <a:pPr lvl="0" rtl="0">
              <a:spcBef>
                <a:spcPts val="0"/>
              </a:spcBef>
              <a:buNone/>
            </a:pPr>
            <a:r>
              <a:rPr lang="es" sz="1000">
                <a:solidFill>
                  <a:srgbClr val="434343"/>
                </a:solidFill>
                <a:latin typeface="Titillium Web"/>
                <a:ea typeface="Titillium Web"/>
                <a:cs typeface="Titillium Web"/>
                <a:sym typeface="Titillium Web"/>
              </a:rPr>
              <a:t>Python Madrid </a:t>
            </a:r>
            <a:r>
              <a:rPr b="1" lang="es" sz="1000">
                <a:solidFill>
                  <a:srgbClr val="434343"/>
                </a:solidFill>
                <a:latin typeface="Titillium Web"/>
                <a:ea typeface="Titillium Web"/>
                <a:cs typeface="Titillium Web"/>
                <a:sym typeface="Titillium Web"/>
              </a:rPr>
              <a:t>· </a:t>
            </a:r>
            <a:r>
              <a:rPr b="1" lang="es" sz="1000">
                <a:solidFill>
                  <a:srgbClr val="888888"/>
                </a:solidFill>
                <a:latin typeface="Titillium Web"/>
                <a:ea typeface="Titillium Web"/>
                <a:cs typeface="Titillium Web"/>
                <a:sym typeface="Titillium Web"/>
              </a:rPr>
              <a:t>Python y Kafka </a:t>
            </a:r>
          </a:p>
        </p:txBody>
      </p:sp>
      <p:sp>
        <p:nvSpPr>
          <p:cNvPr id="446" name="Shape 446"/>
          <p:cNvSpPr txBox="1"/>
          <p:nvPr/>
        </p:nvSpPr>
        <p:spPr>
          <a:xfrm>
            <a:off x="423925" y="108750"/>
            <a:ext cx="5668500" cy="391500"/>
          </a:xfrm>
          <a:prstGeom prst="rect">
            <a:avLst/>
          </a:prstGeom>
          <a:noFill/>
          <a:ln>
            <a:noFill/>
          </a:ln>
        </p:spPr>
        <p:txBody>
          <a:bodyPr anchorCtr="0" anchor="t" bIns="91425" lIns="91425" rIns="91425" tIns="91425">
            <a:noAutofit/>
          </a:bodyPr>
          <a:lstStyle/>
          <a:p>
            <a:pPr lvl="0" rtl="0">
              <a:spcBef>
                <a:spcPts val="0"/>
              </a:spcBef>
              <a:buNone/>
            </a:pPr>
            <a:r>
              <a:rPr lang="es" sz="2400">
                <a:solidFill>
                  <a:schemeClr val="lt1"/>
                </a:solidFill>
                <a:latin typeface="Titillium Web"/>
                <a:ea typeface="Titillium Web"/>
                <a:cs typeface="Titillium Web"/>
                <a:sym typeface="Titillium Web"/>
              </a:rPr>
              <a:t>Kafka \ </a:t>
            </a:r>
            <a:r>
              <a:rPr lang="es" sz="2400">
                <a:solidFill>
                  <a:srgbClr val="F9CB9C"/>
                </a:solidFill>
                <a:latin typeface="Titillium Web"/>
                <a:ea typeface="Titillium Web"/>
                <a:cs typeface="Titillium Web"/>
                <a:sym typeface="Titillium Web"/>
              </a:rPr>
              <a:t>Python Clients \ </a:t>
            </a:r>
            <a:r>
              <a:rPr lang="es" sz="2400">
                <a:solidFill>
                  <a:srgbClr val="FFFFFF"/>
                </a:solidFill>
                <a:latin typeface="Titillium Web"/>
                <a:ea typeface="Titillium Web"/>
                <a:cs typeface="Titillium Web"/>
                <a:sym typeface="Titillium Web"/>
              </a:rPr>
              <a:t>Kafka-python</a:t>
            </a:r>
          </a:p>
        </p:txBody>
      </p:sp>
      <p:pic>
        <p:nvPicPr>
          <p:cNvPr id="447" name="Shape 447"/>
          <p:cNvPicPr preferRelativeResize="0"/>
          <p:nvPr/>
        </p:nvPicPr>
        <p:blipFill rotWithShape="1">
          <a:blip r:embed="rId3">
            <a:alphaModFix/>
          </a:blip>
          <a:srcRect b="0" l="0" r="0" t="0"/>
          <a:stretch/>
        </p:blipFill>
        <p:spPr>
          <a:xfrm>
            <a:off x="7604395" y="165141"/>
            <a:ext cx="1158600" cy="301200"/>
          </a:xfrm>
          <a:prstGeom prst="rect">
            <a:avLst/>
          </a:prstGeom>
          <a:noFill/>
          <a:ln>
            <a:noFill/>
          </a:ln>
        </p:spPr>
      </p:pic>
      <p:sp>
        <p:nvSpPr>
          <p:cNvPr id="448" name="Shape 448"/>
          <p:cNvSpPr txBox="1"/>
          <p:nvPr/>
        </p:nvSpPr>
        <p:spPr>
          <a:xfrm>
            <a:off x="512650" y="1200975"/>
            <a:ext cx="3133800" cy="3278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449" name="Shape 449"/>
          <p:cNvSpPr txBox="1"/>
          <p:nvPr/>
        </p:nvSpPr>
        <p:spPr>
          <a:xfrm>
            <a:off x="741075" y="948075"/>
            <a:ext cx="7751700" cy="3479400"/>
          </a:xfrm>
          <a:prstGeom prst="rect">
            <a:avLst/>
          </a:prstGeom>
          <a:noFill/>
          <a:ln>
            <a:noFill/>
          </a:ln>
        </p:spPr>
        <p:txBody>
          <a:bodyPr anchorCtr="0" anchor="t" bIns="91425" lIns="91425" rIns="91425" tIns="91425">
            <a:noAutofit/>
          </a:bodyPr>
          <a:lstStyle/>
          <a:p>
            <a:pPr indent="-419100" lvl="0" marL="457200" marR="0" rtl="0" algn="l">
              <a:lnSpc>
                <a:spcPct val="100000"/>
              </a:lnSpc>
              <a:spcBef>
                <a:spcPts val="0"/>
              </a:spcBef>
              <a:spcAft>
                <a:spcPts val="0"/>
              </a:spcAft>
              <a:buClr>
                <a:srgbClr val="FA4F10"/>
              </a:buClr>
              <a:buSzPct val="100000"/>
              <a:buFont typeface="Calibri"/>
              <a:buChar char="●"/>
            </a:pPr>
            <a:r>
              <a:rPr b="1" lang="es" sz="3000">
                <a:latin typeface="Calibri"/>
                <a:ea typeface="Calibri"/>
                <a:cs typeface="Calibri"/>
                <a:sym typeface="Calibri"/>
              </a:rPr>
              <a:t>Producer</a:t>
            </a:r>
          </a:p>
          <a:p>
            <a:pPr lvl="0" marR="0" rtl="0" algn="l">
              <a:lnSpc>
                <a:spcPct val="100000"/>
              </a:lnSpc>
              <a:spcBef>
                <a:spcPts val="0"/>
              </a:spcBef>
              <a:spcAft>
                <a:spcPts val="0"/>
              </a:spcAft>
              <a:buNone/>
            </a:pPr>
            <a:r>
              <a:t/>
            </a:r>
            <a:endParaRPr b="1" i="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None/>
            </a:pPr>
            <a:r>
              <a:rPr b="1" i="1" lang="es">
                <a:solidFill>
                  <a:srgbClr val="2980B9"/>
                </a:solidFill>
                <a:latin typeface="Roboto Mono"/>
                <a:ea typeface="Roboto Mono"/>
                <a:cs typeface="Roboto Mono"/>
                <a:sym typeface="Roboto Mono"/>
              </a:rPr>
              <a:t>    class </a:t>
            </a:r>
            <a:r>
              <a:rPr b="1" lang="es">
                <a:solidFill>
                  <a:schemeClr val="dk1"/>
                </a:solidFill>
                <a:latin typeface="Roboto Mono"/>
                <a:ea typeface="Roboto Mono"/>
                <a:cs typeface="Roboto Mono"/>
                <a:sym typeface="Roboto Mono"/>
              </a:rPr>
              <a:t>kafka.KafkaProducer</a:t>
            </a:r>
            <a:r>
              <a:rPr b="1" lang="es">
                <a:solidFill>
                  <a:srgbClr val="2980B9"/>
                </a:solidFill>
                <a:latin typeface="Roboto Mono"/>
                <a:ea typeface="Roboto Mono"/>
                <a:cs typeface="Roboto Mono"/>
                <a:sym typeface="Roboto Mono"/>
              </a:rPr>
              <a:t>:</a:t>
            </a:r>
          </a:p>
          <a:p>
            <a:pPr lvl="0" rtl="0">
              <a:spcBef>
                <a:spcPts val="0"/>
              </a:spcBef>
              <a:buClr>
                <a:schemeClr val="dk1"/>
              </a:buClr>
              <a:buFont typeface="Arial"/>
              <a:buNone/>
            </a:pPr>
            <a:r>
              <a:rPr b="1" i="1" lang="es">
                <a:solidFill>
                  <a:srgbClr val="2980B9"/>
                </a:solidFill>
                <a:latin typeface="Roboto Mono"/>
                <a:ea typeface="Roboto Mono"/>
                <a:cs typeface="Roboto Mono"/>
                <a:sym typeface="Roboto Mono"/>
              </a:rPr>
              <a:t>    def </a:t>
            </a:r>
            <a:r>
              <a:rPr b="1" i="1" lang="es">
                <a:solidFill>
                  <a:schemeClr val="dk1"/>
                </a:solidFill>
                <a:latin typeface="Roboto Mono"/>
                <a:ea typeface="Roboto Mono"/>
                <a:cs typeface="Roboto Mono"/>
                <a:sym typeface="Roboto Mono"/>
              </a:rPr>
              <a:t>__init__</a:t>
            </a:r>
            <a:r>
              <a:rPr b="1" i="1" lang="es">
                <a:solidFill>
                  <a:srgbClr val="2980B9"/>
                </a:solidFill>
                <a:latin typeface="Roboto Mono"/>
                <a:ea typeface="Roboto Mono"/>
                <a:cs typeface="Roboto Mono"/>
                <a:sym typeface="Roboto Mono"/>
              </a:rPr>
              <a:t>(self, **configs</a:t>
            </a:r>
            <a:r>
              <a:rPr b="1" lang="es">
                <a:solidFill>
                  <a:srgbClr val="2980B9"/>
                </a:solidFill>
                <a:latin typeface="Roboto Mono"/>
                <a:ea typeface="Roboto Mono"/>
                <a:cs typeface="Roboto Mono"/>
                <a:sym typeface="Roboto Mono"/>
              </a:rPr>
              <a:t>)</a:t>
            </a:r>
          </a:p>
          <a:p>
            <a:pPr lvl="0" marR="0" rtl="0" algn="l">
              <a:lnSpc>
                <a:spcPct val="100000"/>
              </a:lnSpc>
              <a:spcBef>
                <a:spcPts val="0"/>
              </a:spcBef>
              <a:spcAft>
                <a:spcPts val="0"/>
              </a:spcAft>
              <a:buNone/>
            </a:pPr>
            <a:r>
              <a:t/>
            </a:r>
            <a:endParaRPr b="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None/>
            </a:pPr>
            <a:r>
              <a:rPr b="1" lang="es">
                <a:solidFill>
                  <a:srgbClr val="2980B9"/>
                </a:solidFill>
                <a:latin typeface="Roboto Mono"/>
                <a:ea typeface="Roboto Mono"/>
                <a:cs typeface="Roboto Mono"/>
                <a:sym typeface="Roboto Mono"/>
              </a:rPr>
              <a:t>    def </a:t>
            </a:r>
            <a:r>
              <a:rPr b="1" lang="es">
                <a:latin typeface="Roboto Mono"/>
                <a:ea typeface="Roboto Mono"/>
                <a:cs typeface="Roboto Mono"/>
                <a:sym typeface="Roboto Mono"/>
              </a:rPr>
              <a:t>send</a:t>
            </a:r>
            <a:r>
              <a:rPr b="1" lang="es">
                <a:solidFill>
                  <a:srgbClr val="2980B9"/>
                </a:solidFill>
                <a:latin typeface="Roboto Mono"/>
                <a:ea typeface="Roboto Mono"/>
                <a:cs typeface="Roboto Mono"/>
                <a:sym typeface="Roboto Mono"/>
              </a:rPr>
              <a:t>(self, topic, value=None, key=None, partition=None)</a:t>
            </a:r>
          </a:p>
          <a:p>
            <a:pPr indent="-228600" lvl="0" marL="914400" marR="0" rtl="0" algn="l">
              <a:lnSpc>
                <a:spcPct val="100000"/>
              </a:lnSpc>
              <a:spcBef>
                <a:spcPts val="0"/>
              </a:spcBef>
              <a:spcAft>
                <a:spcPts val="0"/>
              </a:spcAft>
              <a:buClr>
                <a:schemeClr val="accent1"/>
              </a:buClr>
              <a:buFont typeface="Roboto Mono"/>
              <a:buChar char="●"/>
            </a:pPr>
            <a:r>
              <a:rPr b="1" lang="es">
                <a:solidFill>
                  <a:srgbClr val="2980B9"/>
                </a:solidFill>
                <a:latin typeface="Roboto Mono"/>
                <a:ea typeface="Roboto Mono"/>
                <a:cs typeface="Roboto Mono"/>
                <a:sym typeface="Roboto Mono"/>
              </a:rPr>
              <a:t>class </a:t>
            </a:r>
            <a:r>
              <a:rPr b="1" lang="es">
                <a:latin typeface="Roboto Mono"/>
                <a:ea typeface="Roboto Mono"/>
                <a:cs typeface="Roboto Mono"/>
                <a:sym typeface="Roboto Mono"/>
              </a:rPr>
              <a:t>RecordAccumulator:</a:t>
            </a:r>
          </a:p>
          <a:p>
            <a:pPr indent="-228600" lvl="0" marL="914400" marR="0" rtl="0" algn="l">
              <a:lnSpc>
                <a:spcPct val="100000"/>
              </a:lnSpc>
              <a:spcBef>
                <a:spcPts val="0"/>
              </a:spcBef>
              <a:spcAft>
                <a:spcPts val="0"/>
              </a:spcAft>
              <a:buClr>
                <a:schemeClr val="accent1"/>
              </a:buClr>
              <a:buFont typeface="Roboto Mono"/>
              <a:buChar char="●"/>
            </a:pPr>
            <a:r>
              <a:rPr b="1" lang="es">
                <a:solidFill>
                  <a:schemeClr val="accent1"/>
                </a:solidFill>
                <a:latin typeface="Roboto Mono"/>
                <a:ea typeface="Roboto Mono"/>
                <a:cs typeface="Roboto Mono"/>
                <a:sym typeface="Roboto Mono"/>
              </a:rPr>
              <a:t>class </a:t>
            </a:r>
            <a:r>
              <a:rPr b="1" lang="es">
                <a:latin typeface="Roboto Mono"/>
                <a:ea typeface="Roboto Mono"/>
                <a:cs typeface="Roboto Mono"/>
                <a:sym typeface="Roboto Mono"/>
              </a:rPr>
              <a:t>Partitioner:</a:t>
            </a:r>
          </a:p>
          <a:p>
            <a:pPr lvl="0" marR="0" rtl="0" algn="l">
              <a:lnSpc>
                <a:spcPct val="100000"/>
              </a:lnSpc>
              <a:spcBef>
                <a:spcPts val="0"/>
              </a:spcBef>
              <a:spcAft>
                <a:spcPts val="0"/>
              </a:spcAft>
              <a:buNone/>
            </a:pPr>
            <a:r>
              <a:t/>
            </a:r>
            <a:endParaRPr b="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None/>
            </a:pPr>
            <a:r>
              <a:rPr b="1" lang="es">
                <a:solidFill>
                  <a:srgbClr val="2980B9"/>
                </a:solidFill>
                <a:latin typeface="Roboto Mono"/>
                <a:ea typeface="Roboto Mono"/>
                <a:cs typeface="Roboto Mono"/>
                <a:sym typeface="Roboto Mono"/>
              </a:rPr>
              <a:t>	def </a:t>
            </a:r>
            <a:r>
              <a:rPr b="1" lang="es">
                <a:latin typeface="Roboto Mono"/>
                <a:ea typeface="Roboto Mono"/>
                <a:cs typeface="Roboto Mono"/>
                <a:sym typeface="Roboto Mono"/>
              </a:rPr>
              <a:t>flush</a:t>
            </a:r>
            <a:r>
              <a:rPr b="1" lang="es">
                <a:solidFill>
                  <a:srgbClr val="2980B9"/>
                </a:solidFill>
                <a:latin typeface="Roboto Mono"/>
                <a:ea typeface="Roboto Mono"/>
                <a:cs typeface="Roboto Mono"/>
                <a:sym typeface="Roboto Mono"/>
              </a:rPr>
              <a:t>(self, timeout=None)</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p:nvPr/>
        </p:nvSpPr>
        <p:spPr>
          <a:xfrm>
            <a:off x="470070" y="236520"/>
            <a:ext cx="8144400" cy="370800"/>
          </a:xfrm>
          <a:prstGeom prst="rect">
            <a:avLst/>
          </a:prstGeom>
          <a:solidFill>
            <a:srgbClr val="FA4F10"/>
          </a:solidFill>
          <a:ln cap="flat" cmpd="sng" w="22300">
            <a:solidFill>
              <a:srgbClr val="FFFFFF"/>
            </a:solidFill>
            <a:prstDash val="solid"/>
            <a:miter/>
            <a:headEnd len="med" w="med" type="none"/>
            <a:tailEnd len="med" w="med" type="none"/>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rPr lang="es">
                <a:solidFill>
                  <a:srgbClr val="FFFFFF"/>
                </a:solidFill>
                <a:latin typeface="Titillium Web"/>
                <a:ea typeface="Titillium Web"/>
                <a:cs typeface="Titillium Web"/>
                <a:sym typeface="Titillium Web"/>
              </a:rPr>
              <a:t>Kafka y Python</a:t>
            </a:r>
          </a:p>
        </p:txBody>
      </p:sp>
      <p:sp>
        <p:nvSpPr>
          <p:cNvPr id="455" name="Shape 455"/>
          <p:cNvSpPr/>
          <p:nvPr/>
        </p:nvSpPr>
        <p:spPr>
          <a:xfrm>
            <a:off x="-123725" y="-130495"/>
            <a:ext cx="9420900" cy="892500"/>
          </a:xfrm>
          <a:prstGeom prst="rect">
            <a:avLst/>
          </a:prstGeom>
          <a:solidFill>
            <a:srgbClr val="FA4F10"/>
          </a:solidFill>
          <a:ln>
            <a:noFill/>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t/>
            </a:r>
            <a:endParaRPr sz="1800"/>
          </a:p>
        </p:txBody>
      </p:sp>
      <p:sp>
        <p:nvSpPr>
          <p:cNvPr id="456" name="Shape 456"/>
          <p:cNvSpPr txBox="1"/>
          <p:nvPr/>
        </p:nvSpPr>
        <p:spPr>
          <a:xfrm>
            <a:off x="347825" y="4751875"/>
            <a:ext cx="6263400" cy="730800"/>
          </a:xfrm>
          <a:prstGeom prst="rect">
            <a:avLst/>
          </a:prstGeom>
          <a:noFill/>
          <a:ln>
            <a:noFill/>
          </a:ln>
        </p:spPr>
        <p:txBody>
          <a:bodyPr anchorCtr="0" anchor="t" bIns="91425" lIns="91425" rIns="91425" tIns="91425">
            <a:noAutofit/>
          </a:bodyPr>
          <a:lstStyle/>
          <a:p>
            <a:pPr lvl="0" rtl="0">
              <a:spcBef>
                <a:spcPts val="0"/>
              </a:spcBef>
              <a:buNone/>
            </a:pPr>
            <a:r>
              <a:rPr lang="es" sz="1000">
                <a:solidFill>
                  <a:srgbClr val="434343"/>
                </a:solidFill>
                <a:latin typeface="Titillium Web"/>
                <a:ea typeface="Titillium Web"/>
                <a:cs typeface="Titillium Web"/>
                <a:sym typeface="Titillium Web"/>
              </a:rPr>
              <a:t>Python Madrid </a:t>
            </a:r>
            <a:r>
              <a:rPr b="1" lang="es" sz="1000">
                <a:solidFill>
                  <a:srgbClr val="434343"/>
                </a:solidFill>
                <a:latin typeface="Titillium Web"/>
                <a:ea typeface="Titillium Web"/>
                <a:cs typeface="Titillium Web"/>
                <a:sym typeface="Titillium Web"/>
              </a:rPr>
              <a:t>· </a:t>
            </a:r>
            <a:r>
              <a:rPr b="1" lang="es" sz="1000">
                <a:solidFill>
                  <a:srgbClr val="888888"/>
                </a:solidFill>
                <a:latin typeface="Titillium Web"/>
                <a:ea typeface="Titillium Web"/>
                <a:cs typeface="Titillium Web"/>
                <a:sym typeface="Titillium Web"/>
              </a:rPr>
              <a:t>Python y Kafka </a:t>
            </a:r>
          </a:p>
        </p:txBody>
      </p:sp>
      <p:sp>
        <p:nvSpPr>
          <p:cNvPr id="457" name="Shape 457"/>
          <p:cNvSpPr txBox="1"/>
          <p:nvPr/>
        </p:nvSpPr>
        <p:spPr>
          <a:xfrm>
            <a:off x="423925" y="108750"/>
            <a:ext cx="5668500" cy="391500"/>
          </a:xfrm>
          <a:prstGeom prst="rect">
            <a:avLst/>
          </a:prstGeom>
          <a:noFill/>
          <a:ln>
            <a:noFill/>
          </a:ln>
        </p:spPr>
        <p:txBody>
          <a:bodyPr anchorCtr="0" anchor="t" bIns="91425" lIns="91425" rIns="91425" tIns="91425">
            <a:noAutofit/>
          </a:bodyPr>
          <a:lstStyle/>
          <a:p>
            <a:pPr lvl="0" rtl="0">
              <a:spcBef>
                <a:spcPts val="0"/>
              </a:spcBef>
              <a:buNone/>
            </a:pPr>
            <a:r>
              <a:rPr lang="es" sz="2400">
                <a:solidFill>
                  <a:schemeClr val="lt1"/>
                </a:solidFill>
                <a:latin typeface="Titillium Web"/>
                <a:ea typeface="Titillium Web"/>
                <a:cs typeface="Titillium Web"/>
                <a:sym typeface="Titillium Web"/>
              </a:rPr>
              <a:t>Kafka \ </a:t>
            </a:r>
            <a:r>
              <a:rPr lang="es" sz="2400">
                <a:solidFill>
                  <a:srgbClr val="F9CB9C"/>
                </a:solidFill>
                <a:latin typeface="Titillium Web"/>
                <a:ea typeface="Titillium Web"/>
                <a:cs typeface="Titillium Web"/>
                <a:sym typeface="Titillium Web"/>
              </a:rPr>
              <a:t>Python Clients \ </a:t>
            </a:r>
            <a:r>
              <a:rPr lang="es" sz="2400">
                <a:solidFill>
                  <a:srgbClr val="FFFFFF"/>
                </a:solidFill>
                <a:latin typeface="Titillium Web"/>
                <a:ea typeface="Titillium Web"/>
                <a:cs typeface="Titillium Web"/>
                <a:sym typeface="Titillium Web"/>
              </a:rPr>
              <a:t>Kafka-python</a:t>
            </a:r>
          </a:p>
        </p:txBody>
      </p:sp>
      <p:pic>
        <p:nvPicPr>
          <p:cNvPr id="458" name="Shape 458"/>
          <p:cNvPicPr preferRelativeResize="0"/>
          <p:nvPr/>
        </p:nvPicPr>
        <p:blipFill rotWithShape="1">
          <a:blip r:embed="rId3">
            <a:alphaModFix/>
          </a:blip>
          <a:srcRect b="0" l="0" r="0" t="0"/>
          <a:stretch/>
        </p:blipFill>
        <p:spPr>
          <a:xfrm>
            <a:off x="7604395" y="165141"/>
            <a:ext cx="1158600" cy="301200"/>
          </a:xfrm>
          <a:prstGeom prst="rect">
            <a:avLst/>
          </a:prstGeom>
          <a:noFill/>
          <a:ln>
            <a:noFill/>
          </a:ln>
        </p:spPr>
      </p:pic>
      <p:sp>
        <p:nvSpPr>
          <p:cNvPr id="459" name="Shape 459"/>
          <p:cNvSpPr txBox="1"/>
          <p:nvPr/>
        </p:nvSpPr>
        <p:spPr>
          <a:xfrm>
            <a:off x="512650" y="1200975"/>
            <a:ext cx="3133800" cy="3278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460" name="Shape 460"/>
          <p:cNvSpPr txBox="1"/>
          <p:nvPr/>
        </p:nvSpPr>
        <p:spPr>
          <a:xfrm>
            <a:off x="741075" y="948075"/>
            <a:ext cx="7751700" cy="3479400"/>
          </a:xfrm>
          <a:prstGeom prst="rect">
            <a:avLst/>
          </a:prstGeom>
          <a:noFill/>
          <a:ln>
            <a:noFill/>
          </a:ln>
        </p:spPr>
        <p:txBody>
          <a:bodyPr anchorCtr="0" anchor="t" bIns="91425" lIns="91425" rIns="91425" tIns="91425">
            <a:noAutofit/>
          </a:bodyPr>
          <a:lstStyle/>
          <a:p>
            <a:pPr indent="-419100" lvl="0" marL="457200" marR="0" rtl="0" algn="l">
              <a:lnSpc>
                <a:spcPct val="100000"/>
              </a:lnSpc>
              <a:spcBef>
                <a:spcPts val="0"/>
              </a:spcBef>
              <a:spcAft>
                <a:spcPts val="0"/>
              </a:spcAft>
              <a:buClr>
                <a:srgbClr val="FA4F10"/>
              </a:buClr>
              <a:buSzPct val="100000"/>
              <a:buFont typeface="Calibri"/>
              <a:buChar char="●"/>
            </a:pPr>
            <a:r>
              <a:rPr b="1" lang="es" sz="3000">
                <a:latin typeface="Calibri"/>
                <a:ea typeface="Calibri"/>
                <a:cs typeface="Calibri"/>
                <a:sym typeface="Calibri"/>
              </a:rPr>
              <a:t>Consumer </a:t>
            </a:r>
          </a:p>
          <a:p>
            <a:pPr indent="-342900" lvl="1" marL="914400" marR="0" rtl="0" algn="l">
              <a:lnSpc>
                <a:spcPct val="100000"/>
              </a:lnSpc>
              <a:spcBef>
                <a:spcPts val="0"/>
              </a:spcBef>
              <a:spcAft>
                <a:spcPts val="0"/>
              </a:spcAft>
              <a:buSzPct val="100000"/>
              <a:buFont typeface="Calibri"/>
              <a:buChar char="○"/>
            </a:pPr>
            <a:r>
              <a:rPr lang="es" sz="1800">
                <a:latin typeface="Calibri"/>
                <a:ea typeface="Calibri"/>
                <a:cs typeface="Calibri"/>
                <a:sym typeface="Calibri"/>
              </a:rPr>
              <a:t>message iterator</a:t>
            </a:r>
          </a:p>
          <a:p>
            <a:pPr lvl="0" marR="0" rtl="0" algn="l">
              <a:lnSpc>
                <a:spcPct val="100000"/>
              </a:lnSpc>
              <a:spcBef>
                <a:spcPts val="0"/>
              </a:spcBef>
              <a:spcAft>
                <a:spcPts val="0"/>
              </a:spcAft>
              <a:buNone/>
            </a:pPr>
            <a:r>
              <a:t/>
            </a:r>
            <a:endParaRPr b="1" i="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None/>
            </a:pPr>
            <a:r>
              <a:rPr b="1" i="1" lang="es">
                <a:solidFill>
                  <a:srgbClr val="2980B9"/>
                </a:solidFill>
                <a:latin typeface="Roboto Mono"/>
                <a:ea typeface="Roboto Mono"/>
                <a:cs typeface="Roboto Mono"/>
                <a:sym typeface="Roboto Mono"/>
              </a:rPr>
              <a:t>    class </a:t>
            </a:r>
            <a:r>
              <a:rPr b="1" lang="es">
                <a:solidFill>
                  <a:schemeClr val="dk1"/>
                </a:solidFill>
                <a:latin typeface="Roboto Mono"/>
                <a:ea typeface="Roboto Mono"/>
                <a:cs typeface="Roboto Mono"/>
                <a:sym typeface="Roboto Mono"/>
              </a:rPr>
              <a:t>kafka.KafkaConsumer</a:t>
            </a:r>
            <a:r>
              <a:rPr b="1" lang="es">
                <a:solidFill>
                  <a:srgbClr val="2980B9"/>
                </a:solidFill>
                <a:latin typeface="Roboto Mono"/>
                <a:ea typeface="Roboto Mono"/>
                <a:cs typeface="Roboto Mono"/>
                <a:sym typeface="Roboto Mono"/>
              </a:rPr>
              <a:t>(six.Iterator):</a:t>
            </a:r>
          </a:p>
          <a:p>
            <a:pPr lvl="0" marR="0" rtl="0" algn="l">
              <a:lnSpc>
                <a:spcPct val="100000"/>
              </a:lnSpc>
              <a:spcBef>
                <a:spcPts val="0"/>
              </a:spcBef>
              <a:spcAft>
                <a:spcPts val="0"/>
              </a:spcAft>
              <a:buNone/>
            </a:pPr>
            <a:r>
              <a:rPr b="1" i="1" lang="es">
                <a:solidFill>
                  <a:srgbClr val="2980B9"/>
                </a:solidFill>
                <a:latin typeface="Roboto Mono"/>
                <a:ea typeface="Roboto Mono"/>
                <a:cs typeface="Roboto Mono"/>
                <a:sym typeface="Roboto Mono"/>
              </a:rPr>
              <a:t>    def </a:t>
            </a:r>
            <a:r>
              <a:rPr b="1" i="1" lang="es">
                <a:latin typeface="Roboto Mono"/>
                <a:ea typeface="Roboto Mono"/>
                <a:cs typeface="Roboto Mono"/>
                <a:sym typeface="Roboto Mono"/>
              </a:rPr>
              <a:t>__init__</a:t>
            </a:r>
            <a:r>
              <a:rPr b="1" i="1" lang="es">
                <a:solidFill>
                  <a:srgbClr val="2980B9"/>
                </a:solidFill>
                <a:latin typeface="Roboto Mono"/>
                <a:ea typeface="Roboto Mono"/>
                <a:cs typeface="Roboto Mono"/>
                <a:sym typeface="Roboto Mono"/>
              </a:rPr>
              <a:t>(self, *topics</a:t>
            </a:r>
            <a:r>
              <a:rPr b="1" lang="es">
                <a:solidFill>
                  <a:srgbClr val="2980B9"/>
                </a:solidFill>
                <a:highlight>
                  <a:srgbClr val="E7F2FA"/>
                </a:highlight>
                <a:latin typeface="Roboto Mono"/>
                <a:ea typeface="Roboto Mono"/>
                <a:cs typeface="Roboto Mono"/>
                <a:sym typeface="Roboto Mono"/>
              </a:rPr>
              <a:t>, </a:t>
            </a:r>
            <a:r>
              <a:rPr b="1" i="1" lang="es">
                <a:solidFill>
                  <a:srgbClr val="2980B9"/>
                </a:solidFill>
                <a:latin typeface="Roboto Mono"/>
                <a:ea typeface="Roboto Mono"/>
                <a:cs typeface="Roboto Mono"/>
                <a:sym typeface="Roboto Mono"/>
              </a:rPr>
              <a:t>**configs</a:t>
            </a:r>
            <a:r>
              <a:rPr b="1" lang="es">
                <a:solidFill>
                  <a:srgbClr val="2980B9"/>
                </a:solidFill>
                <a:latin typeface="Roboto Mono"/>
                <a:ea typeface="Roboto Mono"/>
                <a:cs typeface="Roboto Mono"/>
                <a:sym typeface="Roboto Mono"/>
              </a:rPr>
              <a:t>)</a:t>
            </a:r>
          </a:p>
          <a:p>
            <a:pPr lvl="0" marR="0" rtl="0" algn="l">
              <a:lnSpc>
                <a:spcPct val="100000"/>
              </a:lnSpc>
              <a:spcBef>
                <a:spcPts val="0"/>
              </a:spcBef>
              <a:spcAft>
                <a:spcPts val="0"/>
              </a:spcAft>
              <a:buNone/>
            </a:pPr>
            <a:r>
              <a:rPr b="1" lang="es">
                <a:solidFill>
                  <a:srgbClr val="2980B9"/>
                </a:solidFill>
                <a:latin typeface="Roboto Mono"/>
                <a:ea typeface="Roboto Mono"/>
                <a:cs typeface="Roboto Mono"/>
                <a:sym typeface="Roboto Mono"/>
              </a:rPr>
              <a:t>    def </a:t>
            </a:r>
            <a:r>
              <a:rPr b="1" lang="es">
                <a:latin typeface="Roboto Mono"/>
                <a:ea typeface="Roboto Mono"/>
                <a:cs typeface="Roboto Mono"/>
                <a:sym typeface="Roboto Mono"/>
              </a:rPr>
              <a:t>__next__</a:t>
            </a:r>
            <a:r>
              <a:rPr b="1" lang="es">
                <a:solidFill>
                  <a:srgbClr val="2980B9"/>
                </a:solidFill>
                <a:latin typeface="Roboto Mono"/>
                <a:ea typeface="Roboto Mono"/>
                <a:cs typeface="Roboto Mono"/>
                <a:sym typeface="Roboto Mono"/>
              </a:rPr>
              <a:t>(self)</a:t>
            </a:r>
          </a:p>
          <a:p>
            <a:pPr lvl="0" marR="0" rtl="0" algn="l">
              <a:lnSpc>
                <a:spcPct val="100000"/>
              </a:lnSpc>
              <a:spcBef>
                <a:spcPts val="0"/>
              </a:spcBef>
              <a:spcAft>
                <a:spcPts val="0"/>
              </a:spcAft>
              <a:buNone/>
            </a:pPr>
            <a:r>
              <a:t/>
            </a:r>
            <a:endParaRPr b="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None/>
            </a:pPr>
            <a:r>
              <a:t/>
            </a:r>
            <a:endParaRPr b="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None/>
            </a:pPr>
            <a:r>
              <a:rPr b="1" lang="es">
                <a:solidFill>
                  <a:srgbClr val="2980B9"/>
                </a:solidFill>
                <a:latin typeface="Roboto Mono"/>
                <a:ea typeface="Roboto Mono"/>
                <a:cs typeface="Roboto Mono"/>
                <a:sym typeface="Roboto Mono"/>
              </a:rPr>
              <a:t>    def </a:t>
            </a:r>
            <a:r>
              <a:rPr b="1" lang="es">
                <a:latin typeface="Roboto Mono"/>
                <a:ea typeface="Roboto Mono"/>
                <a:cs typeface="Roboto Mono"/>
                <a:sym typeface="Roboto Mono"/>
              </a:rPr>
              <a:t>subscribe</a:t>
            </a:r>
            <a:r>
              <a:rPr b="1" lang="es">
                <a:solidFill>
                  <a:srgbClr val="2980B9"/>
                </a:solidFill>
                <a:latin typeface="Roboto Mono"/>
                <a:ea typeface="Roboto Mono"/>
                <a:cs typeface="Roboto Mono"/>
                <a:sym typeface="Roboto Mono"/>
              </a:rPr>
              <a:t>(self, topics=(), pattern=None, listener=None)</a:t>
            </a:r>
          </a:p>
          <a:p>
            <a:pPr lvl="0" marR="0" rtl="0" algn="l">
              <a:lnSpc>
                <a:spcPct val="100000"/>
              </a:lnSpc>
              <a:spcBef>
                <a:spcPts val="0"/>
              </a:spcBef>
              <a:spcAft>
                <a:spcPts val="0"/>
              </a:spcAft>
              <a:buNone/>
            </a:pPr>
            <a:r>
              <a:rPr b="1" lang="es">
                <a:solidFill>
                  <a:srgbClr val="2980B9"/>
                </a:solidFill>
                <a:latin typeface="Roboto Mono"/>
                <a:ea typeface="Roboto Mono"/>
                <a:cs typeface="Roboto Mono"/>
                <a:sym typeface="Roboto Mono"/>
              </a:rPr>
              <a:t>    def </a:t>
            </a:r>
            <a:r>
              <a:rPr b="1" lang="es">
                <a:latin typeface="Roboto Mono"/>
                <a:ea typeface="Roboto Mono"/>
                <a:cs typeface="Roboto Mono"/>
                <a:sym typeface="Roboto Mono"/>
              </a:rPr>
              <a:t>unsubscribe</a:t>
            </a:r>
            <a:r>
              <a:rPr b="1" lang="es">
                <a:solidFill>
                  <a:srgbClr val="2980B9"/>
                </a:solidFill>
                <a:latin typeface="Roboto Mono"/>
                <a:ea typeface="Roboto Mono"/>
                <a:cs typeface="Roboto Mono"/>
                <a:sym typeface="Roboto Mono"/>
              </a:rPr>
              <a:t>(self)</a:t>
            </a:r>
          </a:p>
          <a:p>
            <a:pPr lvl="0" marR="0" rtl="0" algn="l">
              <a:lnSpc>
                <a:spcPct val="100000"/>
              </a:lnSpc>
              <a:spcBef>
                <a:spcPts val="0"/>
              </a:spcBef>
              <a:spcAft>
                <a:spcPts val="0"/>
              </a:spcAft>
              <a:buNone/>
            </a:pPr>
            <a:r>
              <a:rPr b="1" lang="es">
                <a:solidFill>
                  <a:srgbClr val="2980B9"/>
                </a:solidFill>
                <a:latin typeface="Roboto Mono"/>
                <a:ea typeface="Roboto Mono"/>
                <a:cs typeface="Roboto Mono"/>
                <a:sym typeface="Roboto Mono"/>
              </a:rPr>
              <a:t>    def </a:t>
            </a:r>
            <a:r>
              <a:rPr b="1" lang="es">
                <a:latin typeface="Roboto Mono"/>
                <a:ea typeface="Roboto Mono"/>
                <a:cs typeface="Roboto Mono"/>
                <a:sym typeface="Roboto Mono"/>
              </a:rPr>
              <a:t>assign</a:t>
            </a:r>
            <a:r>
              <a:rPr b="1" lang="es">
                <a:solidFill>
                  <a:srgbClr val="2980B9"/>
                </a:solidFill>
                <a:latin typeface="Roboto Mono"/>
                <a:ea typeface="Roboto Mono"/>
                <a:cs typeface="Roboto Mono"/>
                <a:sym typeface="Roboto Mono"/>
              </a:rPr>
              <a:t>(self, partitions)</a:t>
            </a:r>
          </a:p>
          <a:p>
            <a:pPr lvl="0" marR="0" rtl="0" algn="l">
              <a:lnSpc>
                <a:spcPct val="100000"/>
              </a:lnSpc>
              <a:spcBef>
                <a:spcPts val="0"/>
              </a:spcBef>
              <a:spcAft>
                <a:spcPts val="0"/>
              </a:spcAft>
              <a:buNone/>
            </a:pPr>
            <a:r>
              <a:rPr b="1" lang="es">
                <a:solidFill>
                  <a:srgbClr val="2980B9"/>
                </a:solidFill>
                <a:latin typeface="Roboto Mono"/>
                <a:ea typeface="Roboto Mono"/>
                <a:cs typeface="Roboto Mono"/>
                <a:sym typeface="Roboto Mono"/>
              </a:rPr>
              <a:t>    def </a:t>
            </a:r>
            <a:r>
              <a:rPr b="1" lang="es">
                <a:latin typeface="Roboto Mono"/>
                <a:ea typeface="Roboto Mono"/>
                <a:cs typeface="Roboto Mono"/>
                <a:sym typeface="Roboto Mono"/>
              </a:rPr>
              <a:t>seek</a:t>
            </a:r>
            <a:r>
              <a:rPr b="1" lang="es">
                <a:solidFill>
                  <a:srgbClr val="2980B9"/>
                </a:solidFill>
                <a:latin typeface="Roboto Mono"/>
                <a:ea typeface="Roboto Mono"/>
                <a:cs typeface="Roboto Mono"/>
                <a:sym typeface="Roboto Mono"/>
              </a:rPr>
              <a:t>(self, partition, offset)</a:t>
            </a:r>
          </a:p>
          <a:p>
            <a:pPr lvl="0" marR="0" rtl="0" algn="l">
              <a:lnSpc>
                <a:spcPct val="100000"/>
              </a:lnSpc>
              <a:spcBef>
                <a:spcPts val="0"/>
              </a:spcBef>
              <a:spcAft>
                <a:spcPts val="0"/>
              </a:spcAft>
              <a:buClr>
                <a:schemeClr val="dk1"/>
              </a:buClr>
              <a:buFont typeface="Arial"/>
              <a:buNone/>
            </a:pPr>
            <a:r>
              <a:rPr b="1" lang="es">
                <a:solidFill>
                  <a:srgbClr val="2980B9"/>
                </a:solidFill>
                <a:latin typeface="Roboto Mono"/>
                <a:ea typeface="Roboto Mono"/>
                <a:cs typeface="Roboto Mono"/>
                <a:sym typeface="Roboto Mono"/>
              </a:rPr>
              <a:t>    def </a:t>
            </a:r>
            <a:r>
              <a:rPr b="1" lang="es">
                <a:latin typeface="Roboto Mono"/>
                <a:ea typeface="Roboto Mono"/>
                <a:cs typeface="Roboto Mono"/>
                <a:sym typeface="Roboto Mono"/>
              </a:rPr>
              <a:t>commit</a:t>
            </a:r>
            <a:r>
              <a:rPr b="1" lang="es">
                <a:solidFill>
                  <a:srgbClr val="2980B9"/>
                </a:solidFill>
                <a:latin typeface="Roboto Mono"/>
                <a:ea typeface="Roboto Mono"/>
                <a:cs typeface="Roboto Mono"/>
                <a:sym typeface="Roboto Mono"/>
              </a:rPr>
              <a:t>(self, offsets=None)</a:t>
            </a:r>
          </a:p>
          <a:p>
            <a:pPr lvl="0" marR="0" rtl="0" algn="l">
              <a:lnSpc>
                <a:spcPct val="100000"/>
              </a:lnSpc>
              <a:spcBef>
                <a:spcPts val="0"/>
              </a:spcBef>
              <a:spcAft>
                <a:spcPts val="0"/>
              </a:spcAft>
              <a:buClr>
                <a:schemeClr val="dk1"/>
              </a:buClr>
              <a:buFont typeface="Arial"/>
              <a:buNone/>
            </a:pPr>
            <a:r>
              <a:t/>
            </a:r>
            <a:endParaRPr b="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None/>
            </a:pPr>
            <a:r>
              <a:t/>
            </a:r>
            <a:endParaRPr b="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None/>
            </a:pPr>
            <a:r>
              <a:t/>
            </a:r>
            <a:endParaRPr b="1" sz="1800">
              <a:solidFill>
                <a:schemeClr val="accent5"/>
              </a:solidFill>
              <a:latin typeface="Calibri"/>
              <a:ea typeface="Calibri"/>
              <a:cs typeface="Calibri"/>
              <a:sym typeface="Calibri"/>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p:nvPr/>
        </p:nvSpPr>
        <p:spPr>
          <a:xfrm>
            <a:off x="470070" y="236520"/>
            <a:ext cx="8144400" cy="370800"/>
          </a:xfrm>
          <a:prstGeom prst="rect">
            <a:avLst/>
          </a:prstGeom>
          <a:solidFill>
            <a:srgbClr val="FA4F10"/>
          </a:solidFill>
          <a:ln cap="flat" cmpd="sng" w="22300">
            <a:solidFill>
              <a:srgbClr val="FFFFFF"/>
            </a:solidFill>
            <a:prstDash val="solid"/>
            <a:miter/>
            <a:headEnd len="med" w="med" type="none"/>
            <a:tailEnd len="med" w="med" type="none"/>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rPr lang="es">
                <a:solidFill>
                  <a:srgbClr val="FFFFFF"/>
                </a:solidFill>
                <a:latin typeface="Titillium Web"/>
                <a:ea typeface="Titillium Web"/>
                <a:cs typeface="Titillium Web"/>
                <a:sym typeface="Titillium Web"/>
              </a:rPr>
              <a:t>Kafka y Python</a:t>
            </a:r>
          </a:p>
        </p:txBody>
      </p:sp>
      <p:sp>
        <p:nvSpPr>
          <p:cNvPr id="466" name="Shape 466"/>
          <p:cNvSpPr/>
          <p:nvPr/>
        </p:nvSpPr>
        <p:spPr>
          <a:xfrm>
            <a:off x="-123725" y="-130495"/>
            <a:ext cx="9420900" cy="892500"/>
          </a:xfrm>
          <a:prstGeom prst="rect">
            <a:avLst/>
          </a:prstGeom>
          <a:solidFill>
            <a:srgbClr val="FA4F10"/>
          </a:solidFill>
          <a:ln>
            <a:noFill/>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t/>
            </a:r>
            <a:endParaRPr sz="1800"/>
          </a:p>
        </p:txBody>
      </p:sp>
      <p:sp>
        <p:nvSpPr>
          <p:cNvPr id="467" name="Shape 467"/>
          <p:cNvSpPr txBox="1"/>
          <p:nvPr/>
        </p:nvSpPr>
        <p:spPr>
          <a:xfrm>
            <a:off x="347825" y="4751875"/>
            <a:ext cx="6263400" cy="730800"/>
          </a:xfrm>
          <a:prstGeom prst="rect">
            <a:avLst/>
          </a:prstGeom>
          <a:noFill/>
          <a:ln>
            <a:noFill/>
          </a:ln>
        </p:spPr>
        <p:txBody>
          <a:bodyPr anchorCtr="0" anchor="t" bIns="91425" lIns="91425" rIns="91425" tIns="91425">
            <a:noAutofit/>
          </a:bodyPr>
          <a:lstStyle/>
          <a:p>
            <a:pPr lvl="0" rtl="0">
              <a:spcBef>
                <a:spcPts val="0"/>
              </a:spcBef>
              <a:buNone/>
            </a:pPr>
            <a:r>
              <a:rPr lang="es" sz="1000">
                <a:solidFill>
                  <a:srgbClr val="434343"/>
                </a:solidFill>
                <a:latin typeface="Titillium Web"/>
                <a:ea typeface="Titillium Web"/>
                <a:cs typeface="Titillium Web"/>
                <a:sym typeface="Titillium Web"/>
              </a:rPr>
              <a:t>Python Madrid </a:t>
            </a:r>
            <a:r>
              <a:rPr b="1" lang="es" sz="1000">
                <a:solidFill>
                  <a:srgbClr val="434343"/>
                </a:solidFill>
                <a:latin typeface="Titillium Web"/>
                <a:ea typeface="Titillium Web"/>
                <a:cs typeface="Titillium Web"/>
                <a:sym typeface="Titillium Web"/>
              </a:rPr>
              <a:t>· </a:t>
            </a:r>
            <a:r>
              <a:rPr b="1" lang="es" sz="1000">
                <a:solidFill>
                  <a:srgbClr val="888888"/>
                </a:solidFill>
                <a:latin typeface="Titillium Web"/>
                <a:ea typeface="Titillium Web"/>
                <a:cs typeface="Titillium Web"/>
                <a:sym typeface="Titillium Web"/>
              </a:rPr>
              <a:t>Python y Kafka </a:t>
            </a:r>
          </a:p>
        </p:txBody>
      </p:sp>
      <p:sp>
        <p:nvSpPr>
          <p:cNvPr id="468" name="Shape 468"/>
          <p:cNvSpPr txBox="1"/>
          <p:nvPr/>
        </p:nvSpPr>
        <p:spPr>
          <a:xfrm>
            <a:off x="423925" y="108750"/>
            <a:ext cx="5668500" cy="391500"/>
          </a:xfrm>
          <a:prstGeom prst="rect">
            <a:avLst/>
          </a:prstGeom>
          <a:noFill/>
          <a:ln>
            <a:noFill/>
          </a:ln>
        </p:spPr>
        <p:txBody>
          <a:bodyPr anchorCtr="0" anchor="t" bIns="91425" lIns="91425" rIns="91425" tIns="91425">
            <a:noAutofit/>
          </a:bodyPr>
          <a:lstStyle/>
          <a:p>
            <a:pPr lvl="0" rtl="0">
              <a:spcBef>
                <a:spcPts val="0"/>
              </a:spcBef>
              <a:buNone/>
            </a:pPr>
            <a:r>
              <a:rPr lang="es" sz="2400">
                <a:solidFill>
                  <a:schemeClr val="lt1"/>
                </a:solidFill>
                <a:latin typeface="Titillium Web"/>
                <a:ea typeface="Titillium Web"/>
                <a:cs typeface="Titillium Web"/>
                <a:sym typeface="Titillium Web"/>
              </a:rPr>
              <a:t>Kafka \ </a:t>
            </a:r>
            <a:r>
              <a:rPr lang="es" sz="2400">
                <a:solidFill>
                  <a:srgbClr val="F9CB9C"/>
                </a:solidFill>
                <a:latin typeface="Titillium Web"/>
                <a:ea typeface="Titillium Web"/>
                <a:cs typeface="Titillium Web"/>
                <a:sym typeface="Titillium Web"/>
              </a:rPr>
              <a:t>Python Clients \ </a:t>
            </a:r>
            <a:r>
              <a:rPr lang="es" sz="2400">
                <a:solidFill>
                  <a:srgbClr val="FFFFFF"/>
                </a:solidFill>
                <a:latin typeface="Titillium Web"/>
                <a:ea typeface="Titillium Web"/>
                <a:cs typeface="Titillium Web"/>
                <a:sym typeface="Titillium Web"/>
              </a:rPr>
              <a:t>Kafka-python</a:t>
            </a:r>
          </a:p>
        </p:txBody>
      </p:sp>
      <p:pic>
        <p:nvPicPr>
          <p:cNvPr id="469" name="Shape 469"/>
          <p:cNvPicPr preferRelativeResize="0"/>
          <p:nvPr/>
        </p:nvPicPr>
        <p:blipFill rotWithShape="1">
          <a:blip r:embed="rId3">
            <a:alphaModFix/>
          </a:blip>
          <a:srcRect b="0" l="0" r="0" t="0"/>
          <a:stretch/>
        </p:blipFill>
        <p:spPr>
          <a:xfrm>
            <a:off x="7604395" y="165141"/>
            <a:ext cx="1158600" cy="301200"/>
          </a:xfrm>
          <a:prstGeom prst="rect">
            <a:avLst/>
          </a:prstGeom>
          <a:noFill/>
          <a:ln>
            <a:noFill/>
          </a:ln>
        </p:spPr>
      </p:pic>
      <p:sp>
        <p:nvSpPr>
          <p:cNvPr id="470" name="Shape 470"/>
          <p:cNvSpPr txBox="1"/>
          <p:nvPr/>
        </p:nvSpPr>
        <p:spPr>
          <a:xfrm>
            <a:off x="512650" y="1200975"/>
            <a:ext cx="3133800" cy="3278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471" name="Shape 471"/>
          <p:cNvSpPr txBox="1"/>
          <p:nvPr/>
        </p:nvSpPr>
        <p:spPr>
          <a:xfrm>
            <a:off x="741075" y="948075"/>
            <a:ext cx="7751700" cy="3479400"/>
          </a:xfrm>
          <a:prstGeom prst="rect">
            <a:avLst/>
          </a:prstGeom>
          <a:noFill/>
          <a:ln>
            <a:noFill/>
          </a:ln>
        </p:spPr>
        <p:txBody>
          <a:bodyPr anchorCtr="0" anchor="t" bIns="91425" lIns="91425" rIns="91425" tIns="91425">
            <a:noAutofit/>
          </a:bodyPr>
          <a:lstStyle/>
          <a:p>
            <a:pPr indent="-419100" lvl="0" marL="457200" marR="0" rtl="0" algn="l">
              <a:lnSpc>
                <a:spcPct val="100000"/>
              </a:lnSpc>
              <a:spcBef>
                <a:spcPts val="0"/>
              </a:spcBef>
              <a:spcAft>
                <a:spcPts val="0"/>
              </a:spcAft>
              <a:buClr>
                <a:srgbClr val="FA4F10"/>
              </a:buClr>
              <a:buSzPct val="100000"/>
              <a:buFont typeface="Calibri"/>
              <a:buChar char="●"/>
            </a:pPr>
            <a:r>
              <a:rPr b="1" lang="es" sz="3000">
                <a:latin typeface="Calibri"/>
                <a:ea typeface="Calibri"/>
                <a:cs typeface="Calibri"/>
                <a:sym typeface="Calibri"/>
              </a:rPr>
              <a:t>Cluster</a:t>
            </a:r>
          </a:p>
          <a:p>
            <a:pPr indent="-342900" lvl="1" marL="914400" marR="0" rtl="0" algn="l">
              <a:lnSpc>
                <a:spcPct val="100000"/>
              </a:lnSpc>
              <a:spcBef>
                <a:spcPts val="0"/>
              </a:spcBef>
              <a:spcAft>
                <a:spcPts val="0"/>
              </a:spcAft>
              <a:buSzPct val="100000"/>
              <a:buFont typeface="Calibri"/>
              <a:buChar char="○"/>
            </a:pPr>
            <a:r>
              <a:rPr lang="es" sz="1800">
                <a:latin typeface="Calibri"/>
                <a:ea typeface="Calibri"/>
                <a:cs typeface="Calibri"/>
                <a:sym typeface="Calibri"/>
              </a:rPr>
              <a:t>client manages some cluster metadata</a:t>
            </a:r>
          </a:p>
          <a:p>
            <a:pPr lvl="0" marR="0" rtl="0" algn="l">
              <a:lnSpc>
                <a:spcPct val="100000"/>
              </a:lnSpc>
              <a:spcBef>
                <a:spcPts val="0"/>
              </a:spcBef>
              <a:spcAft>
                <a:spcPts val="0"/>
              </a:spcAft>
              <a:buNone/>
            </a:pPr>
            <a:r>
              <a:t/>
            </a:r>
            <a:endParaRPr b="1" i="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None/>
            </a:pPr>
            <a:r>
              <a:rPr b="1" i="1" lang="es">
                <a:solidFill>
                  <a:srgbClr val="2980B9"/>
                </a:solidFill>
                <a:latin typeface="Roboto Mono"/>
                <a:ea typeface="Roboto Mono"/>
                <a:cs typeface="Roboto Mono"/>
                <a:sym typeface="Roboto Mono"/>
              </a:rPr>
              <a:t>    class </a:t>
            </a:r>
            <a:r>
              <a:rPr b="1" lang="es">
                <a:solidFill>
                  <a:schemeClr val="dk1"/>
                </a:solidFill>
                <a:latin typeface="Roboto Mono"/>
                <a:ea typeface="Roboto Mono"/>
                <a:cs typeface="Roboto Mono"/>
                <a:sym typeface="Roboto Mono"/>
              </a:rPr>
              <a:t>kafka.ClusterMetadata</a:t>
            </a:r>
            <a:r>
              <a:rPr b="1" lang="es">
                <a:solidFill>
                  <a:srgbClr val="2980B9"/>
                </a:solidFill>
                <a:latin typeface="Roboto Mono"/>
                <a:ea typeface="Roboto Mono"/>
                <a:cs typeface="Roboto Mono"/>
                <a:sym typeface="Roboto Mono"/>
              </a:rPr>
              <a:t>:</a:t>
            </a:r>
          </a:p>
          <a:p>
            <a:pPr lvl="0" marR="0" rtl="0" algn="l">
              <a:lnSpc>
                <a:spcPct val="100000"/>
              </a:lnSpc>
              <a:spcBef>
                <a:spcPts val="0"/>
              </a:spcBef>
              <a:spcAft>
                <a:spcPts val="0"/>
              </a:spcAft>
              <a:buNone/>
            </a:pPr>
            <a:r>
              <a:rPr b="1" i="1" lang="es">
                <a:solidFill>
                  <a:srgbClr val="2980B9"/>
                </a:solidFill>
                <a:latin typeface="Roboto Mono"/>
                <a:ea typeface="Roboto Mono"/>
                <a:cs typeface="Roboto Mono"/>
                <a:sym typeface="Roboto Mono"/>
              </a:rPr>
              <a:t>    def </a:t>
            </a:r>
            <a:r>
              <a:rPr b="1" i="1" lang="es">
                <a:latin typeface="Roboto Mono"/>
                <a:ea typeface="Roboto Mono"/>
                <a:cs typeface="Roboto Mono"/>
                <a:sym typeface="Roboto Mono"/>
              </a:rPr>
              <a:t>__init__</a:t>
            </a:r>
            <a:r>
              <a:rPr b="1" i="1" lang="es">
                <a:solidFill>
                  <a:srgbClr val="2980B9"/>
                </a:solidFill>
                <a:latin typeface="Roboto Mono"/>
                <a:ea typeface="Roboto Mono"/>
                <a:cs typeface="Roboto Mono"/>
                <a:sym typeface="Roboto Mono"/>
              </a:rPr>
              <a:t>(self, **configs</a:t>
            </a:r>
            <a:r>
              <a:rPr b="1" lang="es">
                <a:solidFill>
                  <a:srgbClr val="2980B9"/>
                </a:solidFill>
                <a:latin typeface="Roboto Mono"/>
                <a:ea typeface="Roboto Mono"/>
                <a:cs typeface="Roboto Mono"/>
                <a:sym typeface="Roboto Mono"/>
              </a:rPr>
              <a:t>)</a:t>
            </a:r>
          </a:p>
          <a:p>
            <a:pPr lvl="0" marR="0" rtl="0" algn="l">
              <a:lnSpc>
                <a:spcPct val="100000"/>
              </a:lnSpc>
              <a:spcBef>
                <a:spcPts val="0"/>
              </a:spcBef>
              <a:spcAft>
                <a:spcPts val="0"/>
              </a:spcAft>
              <a:buNone/>
            </a:pPr>
            <a:r>
              <a:t/>
            </a:r>
            <a:endParaRPr b="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Clr>
                <a:schemeClr val="dk1"/>
              </a:buClr>
              <a:buFont typeface="Arial"/>
              <a:buNone/>
            </a:pPr>
            <a:r>
              <a:rPr b="1" lang="es">
                <a:solidFill>
                  <a:srgbClr val="2980B9"/>
                </a:solidFill>
                <a:latin typeface="Roboto Mono"/>
                <a:ea typeface="Roboto Mono"/>
                <a:cs typeface="Roboto Mono"/>
                <a:sym typeface="Roboto Mono"/>
              </a:rPr>
              <a:t>    def </a:t>
            </a:r>
            <a:r>
              <a:rPr b="1" lang="es">
                <a:latin typeface="Roboto Mono"/>
                <a:ea typeface="Roboto Mono"/>
                <a:cs typeface="Roboto Mono"/>
                <a:sym typeface="Roboto Mono"/>
              </a:rPr>
              <a:t>available_partitions_for_topic</a:t>
            </a:r>
            <a:r>
              <a:rPr b="1" lang="es">
                <a:solidFill>
                  <a:srgbClr val="2980B9"/>
                </a:solidFill>
                <a:latin typeface="Roboto Mono"/>
                <a:ea typeface="Roboto Mono"/>
                <a:cs typeface="Roboto Mono"/>
                <a:sym typeface="Roboto Mono"/>
              </a:rPr>
              <a:t>(self, topic)</a:t>
            </a:r>
          </a:p>
          <a:p>
            <a:pPr lvl="0" marR="0" rtl="0" algn="l">
              <a:lnSpc>
                <a:spcPct val="100000"/>
              </a:lnSpc>
              <a:spcBef>
                <a:spcPts val="0"/>
              </a:spcBef>
              <a:spcAft>
                <a:spcPts val="0"/>
              </a:spcAft>
              <a:buClr>
                <a:schemeClr val="dk1"/>
              </a:buClr>
              <a:buFont typeface="Arial"/>
              <a:buNone/>
            </a:pPr>
            <a:r>
              <a:rPr b="1" lang="es">
                <a:solidFill>
                  <a:srgbClr val="2980B9"/>
                </a:solidFill>
                <a:latin typeface="Roboto Mono"/>
                <a:ea typeface="Roboto Mono"/>
                <a:cs typeface="Roboto Mono"/>
                <a:sym typeface="Roboto Mono"/>
              </a:rPr>
              <a:t>    def </a:t>
            </a:r>
            <a:r>
              <a:rPr b="1" lang="es">
                <a:latin typeface="Roboto Mono"/>
                <a:ea typeface="Roboto Mono"/>
                <a:cs typeface="Roboto Mono"/>
                <a:sym typeface="Roboto Mono"/>
              </a:rPr>
              <a:t>leader_for_partition</a:t>
            </a:r>
            <a:r>
              <a:rPr b="1" lang="es">
                <a:solidFill>
                  <a:srgbClr val="2980B9"/>
                </a:solidFill>
                <a:latin typeface="Roboto Mono"/>
                <a:ea typeface="Roboto Mono"/>
                <a:cs typeface="Roboto Mono"/>
                <a:sym typeface="Roboto Mono"/>
              </a:rPr>
              <a:t>(self, partition)</a:t>
            </a:r>
          </a:p>
          <a:p>
            <a:pPr lvl="0" marR="0" rtl="0" algn="l">
              <a:lnSpc>
                <a:spcPct val="100000"/>
              </a:lnSpc>
              <a:spcBef>
                <a:spcPts val="0"/>
              </a:spcBef>
              <a:spcAft>
                <a:spcPts val="0"/>
              </a:spcAft>
              <a:buClr>
                <a:schemeClr val="dk1"/>
              </a:buClr>
              <a:buFont typeface="Arial"/>
              <a:buNone/>
            </a:pPr>
            <a:r>
              <a:rPr b="1" lang="es">
                <a:solidFill>
                  <a:srgbClr val="2980B9"/>
                </a:solidFill>
                <a:latin typeface="Roboto Mono"/>
                <a:ea typeface="Roboto Mono"/>
                <a:cs typeface="Roboto Mono"/>
                <a:sym typeface="Roboto Mono"/>
              </a:rPr>
              <a:t>    def </a:t>
            </a:r>
            <a:r>
              <a:rPr b="1" lang="es">
                <a:latin typeface="Roboto Mono"/>
                <a:ea typeface="Roboto Mono"/>
                <a:cs typeface="Roboto Mono"/>
                <a:sym typeface="Roboto Mono"/>
              </a:rPr>
              <a:t>partitions_for_broker</a:t>
            </a:r>
            <a:r>
              <a:rPr b="1" lang="es">
                <a:solidFill>
                  <a:srgbClr val="2980B9"/>
                </a:solidFill>
                <a:latin typeface="Roboto Mono"/>
                <a:ea typeface="Roboto Mono"/>
                <a:cs typeface="Roboto Mono"/>
                <a:sym typeface="Roboto Mono"/>
              </a:rPr>
              <a:t>(self, broker_id)</a:t>
            </a:r>
          </a:p>
          <a:p>
            <a:pPr lvl="0" marR="0" rtl="0" algn="l">
              <a:lnSpc>
                <a:spcPct val="100000"/>
              </a:lnSpc>
              <a:spcBef>
                <a:spcPts val="0"/>
              </a:spcBef>
              <a:spcAft>
                <a:spcPts val="0"/>
              </a:spcAft>
              <a:buClr>
                <a:schemeClr val="dk1"/>
              </a:buClr>
              <a:buFont typeface="Arial"/>
              <a:buNone/>
            </a:pPr>
            <a:r>
              <a:rPr b="1" lang="es">
                <a:solidFill>
                  <a:srgbClr val="2980B9"/>
                </a:solidFill>
                <a:latin typeface="Roboto Mono"/>
                <a:ea typeface="Roboto Mono"/>
                <a:cs typeface="Roboto Mono"/>
                <a:sym typeface="Roboto Mono"/>
              </a:rPr>
              <a:t>	…</a:t>
            </a:r>
          </a:p>
          <a:p>
            <a:pPr lvl="0" marR="0" rtl="0" algn="l">
              <a:lnSpc>
                <a:spcPct val="100000"/>
              </a:lnSpc>
              <a:spcBef>
                <a:spcPts val="0"/>
              </a:spcBef>
              <a:spcAft>
                <a:spcPts val="0"/>
              </a:spcAft>
              <a:buClr>
                <a:schemeClr val="dk1"/>
              </a:buClr>
              <a:buFont typeface="Arial"/>
              <a:buNone/>
            </a:pPr>
            <a:r>
              <a:t/>
            </a:r>
            <a:endParaRPr b="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Clr>
                <a:schemeClr val="dk1"/>
              </a:buClr>
              <a:buFont typeface="Arial"/>
              <a:buNone/>
            </a:pPr>
            <a:r>
              <a:rPr b="1" lang="es">
                <a:solidFill>
                  <a:srgbClr val="2980B9"/>
                </a:solidFill>
                <a:latin typeface="Roboto Mono"/>
                <a:ea typeface="Roboto Mono"/>
                <a:cs typeface="Roboto Mono"/>
                <a:sym typeface="Roboto Mono"/>
              </a:rPr>
              <a:t>    def </a:t>
            </a:r>
            <a:r>
              <a:rPr b="1" lang="es">
                <a:latin typeface="Roboto Mono"/>
                <a:ea typeface="Roboto Mono"/>
                <a:cs typeface="Roboto Mono"/>
                <a:sym typeface="Roboto Mono"/>
              </a:rPr>
              <a:t>update_metadata</a:t>
            </a:r>
            <a:r>
              <a:rPr b="1" lang="es">
                <a:solidFill>
                  <a:srgbClr val="2980B9"/>
                </a:solidFill>
                <a:latin typeface="Roboto Mono"/>
                <a:ea typeface="Roboto Mono"/>
                <a:cs typeface="Roboto Mono"/>
                <a:sym typeface="Roboto Mono"/>
              </a:rPr>
              <a:t>(self, metadata)</a:t>
            </a:r>
          </a:p>
          <a:p>
            <a:pPr lvl="0" marR="0" rtl="0" algn="l">
              <a:lnSpc>
                <a:spcPct val="100000"/>
              </a:lnSpc>
              <a:spcBef>
                <a:spcPts val="0"/>
              </a:spcBef>
              <a:spcAft>
                <a:spcPts val="0"/>
              </a:spcAft>
              <a:buClr>
                <a:schemeClr val="dk1"/>
              </a:buClr>
              <a:buFont typeface="Arial"/>
              <a:buNone/>
            </a:pPr>
            <a:r>
              <a:t/>
            </a:r>
            <a:endParaRPr b="1">
              <a:solidFill>
                <a:srgbClr val="2980B9"/>
              </a:solidFill>
              <a:latin typeface="Roboto Mono"/>
              <a:ea typeface="Roboto Mono"/>
              <a:cs typeface="Roboto Mono"/>
              <a:sym typeface="Roboto Mono"/>
            </a:endParaRPr>
          </a:p>
          <a:p>
            <a:pPr indent="-419100" lvl="0" marL="457200" rtl="0">
              <a:spcBef>
                <a:spcPts val="0"/>
              </a:spcBef>
              <a:buClr>
                <a:srgbClr val="FA4F10"/>
              </a:buClr>
              <a:buSzPct val="100000"/>
              <a:buFont typeface="Calibri"/>
              <a:buChar char="●"/>
            </a:pPr>
            <a:r>
              <a:rPr b="1" lang="es" sz="3000">
                <a:solidFill>
                  <a:schemeClr val="dk1"/>
                </a:solidFill>
                <a:latin typeface="Calibri"/>
                <a:ea typeface="Calibri"/>
                <a:cs typeface="Calibri"/>
                <a:sym typeface="Calibri"/>
              </a:rPr>
              <a:t>ConsumerCoordinator</a:t>
            </a:r>
          </a:p>
          <a:p>
            <a:pPr lvl="0" marR="0" rtl="0" algn="l">
              <a:lnSpc>
                <a:spcPct val="100000"/>
              </a:lnSpc>
              <a:spcBef>
                <a:spcPts val="0"/>
              </a:spcBef>
              <a:spcAft>
                <a:spcPts val="0"/>
              </a:spcAft>
              <a:buClr>
                <a:schemeClr val="dk1"/>
              </a:buClr>
              <a:buFont typeface="Arial"/>
              <a:buNone/>
            </a:pPr>
            <a:r>
              <a:t/>
            </a:r>
            <a:endParaRPr b="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Clr>
                <a:schemeClr val="dk1"/>
              </a:buClr>
              <a:buFont typeface="Arial"/>
              <a:buNone/>
            </a:pPr>
            <a:r>
              <a:t/>
            </a:r>
            <a:endParaRPr b="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Clr>
                <a:schemeClr val="dk1"/>
              </a:buClr>
              <a:buFont typeface="Arial"/>
              <a:buNone/>
            </a:pPr>
            <a:r>
              <a:t/>
            </a:r>
            <a:endParaRPr b="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None/>
            </a:pPr>
            <a:r>
              <a:t/>
            </a:r>
            <a:endParaRPr b="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None/>
            </a:pPr>
            <a:r>
              <a:t/>
            </a:r>
            <a:endParaRPr b="1" sz="1800">
              <a:solidFill>
                <a:schemeClr val="accent5"/>
              </a:solidFill>
              <a:latin typeface="Calibri"/>
              <a:ea typeface="Calibri"/>
              <a:cs typeface="Calibri"/>
              <a:sym typeface="Calibri"/>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5" name="Shape 475"/>
        <p:cNvGrpSpPr/>
        <p:nvPr/>
      </p:nvGrpSpPr>
      <p:grpSpPr>
        <a:xfrm>
          <a:off x="0" y="0"/>
          <a:ext cx="0" cy="0"/>
          <a:chOff x="0" y="0"/>
          <a:chExt cx="0" cy="0"/>
        </a:xfrm>
      </p:grpSpPr>
      <p:sp>
        <p:nvSpPr>
          <p:cNvPr id="476" name="Shape 476"/>
          <p:cNvSpPr/>
          <p:nvPr/>
        </p:nvSpPr>
        <p:spPr>
          <a:xfrm>
            <a:off x="470070" y="236520"/>
            <a:ext cx="8144400" cy="370800"/>
          </a:xfrm>
          <a:prstGeom prst="rect">
            <a:avLst/>
          </a:prstGeom>
          <a:solidFill>
            <a:srgbClr val="FA4F10"/>
          </a:solidFill>
          <a:ln cap="flat" cmpd="sng" w="22300">
            <a:solidFill>
              <a:srgbClr val="FFFFFF"/>
            </a:solidFill>
            <a:prstDash val="solid"/>
            <a:miter/>
            <a:headEnd len="med" w="med" type="none"/>
            <a:tailEnd len="med" w="med" type="none"/>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rPr lang="es">
                <a:solidFill>
                  <a:srgbClr val="FFFFFF"/>
                </a:solidFill>
                <a:latin typeface="Titillium Web"/>
                <a:ea typeface="Titillium Web"/>
                <a:cs typeface="Titillium Web"/>
                <a:sym typeface="Titillium Web"/>
              </a:rPr>
              <a:t>Kafka y Python</a:t>
            </a:r>
          </a:p>
        </p:txBody>
      </p:sp>
      <p:sp>
        <p:nvSpPr>
          <p:cNvPr id="477" name="Shape 477"/>
          <p:cNvSpPr/>
          <p:nvPr/>
        </p:nvSpPr>
        <p:spPr>
          <a:xfrm>
            <a:off x="-123725" y="-130495"/>
            <a:ext cx="9420900" cy="892500"/>
          </a:xfrm>
          <a:prstGeom prst="rect">
            <a:avLst/>
          </a:prstGeom>
          <a:solidFill>
            <a:srgbClr val="FA4F10"/>
          </a:solidFill>
          <a:ln>
            <a:noFill/>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t/>
            </a:r>
            <a:endParaRPr sz="1800"/>
          </a:p>
        </p:txBody>
      </p:sp>
      <p:sp>
        <p:nvSpPr>
          <p:cNvPr id="478" name="Shape 478"/>
          <p:cNvSpPr txBox="1"/>
          <p:nvPr/>
        </p:nvSpPr>
        <p:spPr>
          <a:xfrm>
            <a:off x="347825" y="4751875"/>
            <a:ext cx="6263400" cy="730800"/>
          </a:xfrm>
          <a:prstGeom prst="rect">
            <a:avLst/>
          </a:prstGeom>
          <a:noFill/>
          <a:ln>
            <a:noFill/>
          </a:ln>
        </p:spPr>
        <p:txBody>
          <a:bodyPr anchorCtr="0" anchor="t" bIns="91425" lIns="91425" rIns="91425" tIns="91425">
            <a:noAutofit/>
          </a:bodyPr>
          <a:lstStyle/>
          <a:p>
            <a:pPr lvl="0" rtl="0">
              <a:spcBef>
                <a:spcPts val="0"/>
              </a:spcBef>
              <a:buNone/>
            </a:pPr>
            <a:r>
              <a:rPr lang="es" sz="1000">
                <a:solidFill>
                  <a:srgbClr val="434343"/>
                </a:solidFill>
                <a:latin typeface="Titillium Web"/>
                <a:ea typeface="Titillium Web"/>
                <a:cs typeface="Titillium Web"/>
                <a:sym typeface="Titillium Web"/>
              </a:rPr>
              <a:t>Python Madrid </a:t>
            </a:r>
            <a:r>
              <a:rPr b="1" lang="es" sz="1000">
                <a:solidFill>
                  <a:srgbClr val="434343"/>
                </a:solidFill>
                <a:latin typeface="Titillium Web"/>
                <a:ea typeface="Titillium Web"/>
                <a:cs typeface="Titillium Web"/>
                <a:sym typeface="Titillium Web"/>
              </a:rPr>
              <a:t>· </a:t>
            </a:r>
            <a:r>
              <a:rPr b="1" lang="es" sz="1000">
                <a:solidFill>
                  <a:srgbClr val="888888"/>
                </a:solidFill>
                <a:latin typeface="Titillium Web"/>
                <a:ea typeface="Titillium Web"/>
                <a:cs typeface="Titillium Web"/>
                <a:sym typeface="Titillium Web"/>
              </a:rPr>
              <a:t>Python y Kafka </a:t>
            </a:r>
          </a:p>
        </p:txBody>
      </p:sp>
      <p:sp>
        <p:nvSpPr>
          <p:cNvPr id="479" name="Shape 479"/>
          <p:cNvSpPr txBox="1"/>
          <p:nvPr/>
        </p:nvSpPr>
        <p:spPr>
          <a:xfrm>
            <a:off x="423925" y="108750"/>
            <a:ext cx="5668500" cy="391500"/>
          </a:xfrm>
          <a:prstGeom prst="rect">
            <a:avLst/>
          </a:prstGeom>
          <a:noFill/>
          <a:ln>
            <a:noFill/>
          </a:ln>
        </p:spPr>
        <p:txBody>
          <a:bodyPr anchorCtr="0" anchor="t" bIns="91425" lIns="91425" rIns="91425" tIns="91425">
            <a:noAutofit/>
          </a:bodyPr>
          <a:lstStyle/>
          <a:p>
            <a:pPr lvl="0" rtl="0">
              <a:spcBef>
                <a:spcPts val="0"/>
              </a:spcBef>
              <a:buNone/>
            </a:pPr>
            <a:r>
              <a:rPr lang="es" sz="2400">
                <a:solidFill>
                  <a:schemeClr val="lt1"/>
                </a:solidFill>
                <a:latin typeface="Titillium Web"/>
                <a:ea typeface="Titillium Web"/>
                <a:cs typeface="Titillium Web"/>
                <a:sym typeface="Titillium Web"/>
              </a:rPr>
              <a:t>Kafka \ </a:t>
            </a:r>
            <a:r>
              <a:rPr lang="es" sz="2400">
                <a:solidFill>
                  <a:srgbClr val="F9CB9C"/>
                </a:solidFill>
                <a:latin typeface="Titillium Web"/>
                <a:ea typeface="Titillium Web"/>
                <a:cs typeface="Titillium Web"/>
                <a:sym typeface="Titillium Web"/>
              </a:rPr>
              <a:t>Python Clients \ </a:t>
            </a:r>
            <a:r>
              <a:rPr lang="es" sz="2400">
                <a:solidFill>
                  <a:srgbClr val="FFFFFF"/>
                </a:solidFill>
                <a:latin typeface="Titillium Web"/>
                <a:ea typeface="Titillium Web"/>
                <a:cs typeface="Titillium Web"/>
                <a:sym typeface="Titillium Web"/>
              </a:rPr>
              <a:t>pyKafka</a:t>
            </a:r>
          </a:p>
        </p:txBody>
      </p:sp>
      <p:pic>
        <p:nvPicPr>
          <p:cNvPr id="480" name="Shape 480"/>
          <p:cNvPicPr preferRelativeResize="0"/>
          <p:nvPr/>
        </p:nvPicPr>
        <p:blipFill rotWithShape="1">
          <a:blip r:embed="rId3">
            <a:alphaModFix/>
          </a:blip>
          <a:srcRect b="0" l="0" r="0" t="0"/>
          <a:stretch/>
        </p:blipFill>
        <p:spPr>
          <a:xfrm>
            <a:off x="7604395" y="165141"/>
            <a:ext cx="1158600" cy="301200"/>
          </a:xfrm>
          <a:prstGeom prst="rect">
            <a:avLst/>
          </a:prstGeom>
          <a:noFill/>
          <a:ln>
            <a:noFill/>
          </a:ln>
        </p:spPr>
      </p:pic>
      <p:sp>
        <p:nvSpPr>
          <p:cNvPr id="481" name="Shape 481"/>
          <p:cNvSpPr txBox="1"/>
          <p:nvPr/>
        </p:nvSpPr>
        <p:spPr>
          <a:xfrm>
            <a:off x="512650" y="1200975"/>
            <a:ext cx="3133800" cy="3278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482" name="Shape 482"/>
          <p:cNvSpPr txBox="1"/>
          <p:nvPr/>
        </p:nvSpPr>
        <p:spPr>
          <a:xfrm>
            <a:off x="741075" y="948075"/>
            <a:ext cx="7751700" cy="3479400"/>
          </a:xfrm>
          <a:prstGeom prst="rect">
            <a:avLst/>
          </a:prstGeom>
          <a:noFill/>
          <a:ln>
            <a:noFill/>
          </a:ln>
        </p:spPr>
        <p:txBody>
          <a:bodyPr anchorCtr="0" anchor="t" bIns="91425" lIns="91425" rIns="91425" tIns="91425">
            <a:noAutofit/>
          </a:bodyPr>
          <a:lstStyle/>
          <a:p>
            <a:pPr indent="-419100" lvl="0" marL="457200" rtl="0">
              <a:spcBef>
                <a:spcPts val="0"/>
              </a:spcBef>
              <a:buClr>
                <a:srgbClr val="FA4F10"/>
              </a:buClr>
              <a:buSzPct val="100000"/>
              <a:buFont typeface="Calibri"/>
              <a:buChar char="●"/>
            </a:pPr>
            <a:r>
              <a:rPr b="1" lang="es" sz="3000">
                <a:solidFill>
                  <a:schemeClr val="dk1"/>
                </a:solidFill>
                <a:latin typeface="Calibri"/>
                <a:ea typeface="Calibri"/>
                <a:cs typeface="Calibri"/>
                <a:sym typeface="Calibri"/>
              </a:rPr>
              <a:t>Producer</a:t>
            </a:r>
          </a:p>
          <a:p>
            <a:pPr lvl="0" marR="0" rtl="0" algn="l">
              <a:lnSpc>
                <a:spcPct val="100000"/>
              </a:lnSpc>
              <a:spcBef>
                <a:spcPts val="0"/>
              </a:spcBef>
              <a:spcAft>
                <a:spcPts val="0"/>
              </a:spcAft>
              <a:buClr>
                <a:schemeClr val="dk1"/>
              </a:buClr>
              <a:buFont typeface="Arial"/>
              <a:buNone/>
            </a:pPr>
            <a:r>
              <a:t/>
            </a:r>
            <a:endParaRPr b="1">
              <a:solidFill>
                <a:srgbClr val="2980B9"/>
              </a:solidFill>
              <a:latin typeface="Roboto Mono"/>
              <a:ea typeface="Roboto Mono"/>
              <a:cs typeface="Roboto Mono"/>
              <a:sym typeface="Roboto Mono"/>
            </a:endParaRPr>
          </a:p>
          <a:p>
            <a:pPr indent="387350" lvl="0" marR="0" rtl="0" algn="l">
              <a:lnSpc>
                <a:spcPct val="100000"/>
              </a:lnSpc>
              <a:spcBef>
                <a:spcPts val="0"/>
              </a:spcBef>
              <a:spcAft>
                <a:spcPts val="0"/>
              </a:spcAft>
              <a:buClr>
                <a:schemeClr val="dk1"/>
              </a:buClr>
              <a:buFont typeface="Arial"/>
              <a:buNone/>
            </a:pPr>
            <a:r>
              <a:rPr b="1" lang="es">
                <a:solidFill>
                  <a:srgbClr val="2980B9"/>
                </a:solidFill>
                <a:latin typeface="Roboto Mono"/>
                <a:ea typeface="Roboto Mono"/>
                <a:cs typeface="Roboto Mono"/>
                <a:sym typeface="Roboto Mono"/>
              </a:rPr>
              <a:t>class </a:t>
            </a:r>
            <a:r>
              <a:rPr b="1" lang="es">
                <a:latin typeface="Roboto Mono"/>
                <a:ea typeface="Roboto Mono"/>
                <a:cs typeface="Roboto Mono"/>
                <a:sym typeface="Roboto Mono"/>
              </a:rPr>
              <a:t>pykafka.Producer</a:t>
            </a:r>
            <a:r>
              <a:rPr b="1" lang="es">
                <a:solidFill>
                  <a:srgbClr val="2980B9"/>
                </a:solidFill>
                <a:latin typeface="Roboto Mono"/>
                <a:ea typeface="Roboto Mono"/>
                <a:cs typeface="Roboto Mono"/>
                <a:sym typeface="Roboto Mono"/>
              </a:rPr>
              <a:t>:</a:t>
            </a:r>
          </a:p>
          <a:p>
            <a:pPr lvl="0" marR="0" rtl="0" algn="l">
              <a:lnSpc>
                <a:spcPct val="100000"/>
              </a:lnSpc>
              <a:spcBef>
                <a:spcPts val="0"/>
              </a:spcBef>
              <a:spcAft>
                <a:spcPts val="0"/>
              </a:spcAft>
              <a:buClr>
                <a:schemeClr val="dk1"/>
              </a:buClr>
              <a:buFont typeface="Arial"/>
              <a:buNone/>
            </a:pPr>
            <a:r>
              <a:rPr b="1" lang="es">
                <a:solidFill>
                  <a:srgbClr val="2980B9"/>
                </a:solidFill>
                <a:latin typeface="Roboto Mono"/>
                <a:ea typeface="Roboto Mono"/>
                <a:cs typeface="Roboto Mono"/>
                <a:sym typeface="Roboto Mono"/>
              </a:rPr>
              <a:t>    def </a:t>
            </a:r>
            <a:r>
              <a:rPr b="1" lang="es">
                <a:latin typeface="Roboto Mono"/>
                <a:ea typeface="Roboto Mono"/>
                <a:cs typeface="Roboto Mono"/>
                <a:sym typeface="Roboto Mono"/>
              </a:rPr>
              <a:t>__init__</a:t>
            </a:r>
            <a:r>
              <a:rPr b="1" lang="es">
                <a:solidFill>
                  <a:srgbClr val="2980B9"/>
                </a:solidFill>
                <a:latin typeface="Roboto Mono"/>
                <a:ea typeface="Roboto Mono"/>
                <a:cs typeface="Roboto Mono"/>
                <a:sym typeface="Roboto Mono"/>
              </a:rPr>
              <a:t>(self, . . . )</a:t>
            </a:r>
          </a:p>
          <a:p>
            <a:pPr lvl="0" marR="0" rtl="0" algn="l">
              <a:lnSpc>
                <a:spcPct val="100000"/>
              </a:lnSpc>
              <a:spcBef>
                <a:spcPts val="0"/>
              </a:spcBef>
              <a:spcAft>
                <a:spcPts val="0"/>
              </a:spcAft>
              <a:buClr>
                <a:schemeClr val="dk1"/>
              </a:buClr>
              <a:buFont typeface="Arial"/>
              <a:buNone/>
            </a:pPr>
            <a:r>
              <a:rPr b="1" lang="es">
                <a:solidFill>
                  <a:srgbClr val="2980B9"/>
                </a:solidFill>
                <a:latin typeface="Roboto Mono"/>
                <a:ea typeface="Roboto Mono"/>
                <a:cs typeface="Roboto Mono"/>
                <a:sym typeface="Roboto Mono"/>
              </a:rPr>
              <a:t>    def </a:t>
            </a:r>
            <a:r>
              <a:rPr b="1" lang="es">
                <a:latin typeface="Roboto Mono"/>
                <a:ea typeface="Roboto Mono"/>
                <a:cs typeface="Roboto Mono"/>
                <a:sym typeface="Roboto Mono"/>
              </a:rPr>
              <a:t>produce</a:t>
            </a:r>
            <a:r>
              <a:rPr b="1" lang="es">
                <a:solidFill>
                  <a:srgbClr val="2980B9"/>
                </a:solidFill>
                <a:latin typeface="Roboto Mono"/>
                <a:ea typeface="Roboto Mono"/>
                <a:cs typeface="Roboto Mono"/>
                <a:sym typeface="Roboto Mono"/>
              </a:rPr>
              <a:t>(self, message, partition_key=None)</a:t>
            </a:r>
          </a:p>
          <a:p>
            <a:pPr lvl="0" marR="0" rtl="0" algn="l">
              <a:lnSpc>
                <a:spcPct val="100000"/>
              </a:lnSpc>
              <a:spcBef>
                <a:spcPts val="0"/>
              </a:spcBef>
              <a:spcAft>
                <a:spcPts val="0"/>
              </a:spcAft>
              <a:buClr>
                <a:schemeClr val="dk1"/>
              </a:buClr>
              <a:buFont typeface="Arial"/>
              <a:buNone/>
            </a:pPr>
            <a:r>
              <a:t/>
            </a:r>
            <a:endParaRPr b="1">
              <a:solidFill>
                <a:srgbClr val="2980B9"/>
              </a:solidFill>
              <a:latin typeface="Roboto Mono"/>
              <a:ea typeface="Roboto Mono"/>
              <a:cs typeface="Roboto Mono"/>
              <a:sym typeface="Roboto Mono"/>
            </a:endParaRPr>
          </a:p>
          <a:p>
            <a:pPr indent="-419100" lvl="0" marL="457200" rtl="0">
              <a:spcBef>
                <a:spcPts val="0"/>
              </a:spcBef>
              <a:buClr>
                <a:srgbClr val="FA4F10"/>
              </a:buClr>
              <a:buSzPct val="100000"/>
              <a:buFont typeface="Calibri"/>
              <a:buChar char="●"/>
            </a:pPr>
            <a:r>
              <a:rPr b="1" lang="es" sz="3000">
                <a:solidFill>
                  <a:schemeClr val="dk1"/>
                </a:solidFill>
                <a:latin typeface="Calibri"/>
                <a:ea typeface="Calibri"/>
                <a:cs typeface="Calibri"/>
                <a:sym typeface="Calibri"/>
              </a:rPr>
              <a:t>Consumer </a:t>
            </a:r>
          </a:p>
          <a:p>
            <a:pPr lvl="0" rtl="0">
              <a:spcBef>
                <a:spcPts val="0"/>
              </a:spcBef>
              <a:buClr>
                <a:schemeClr val="dk1"/>
              </a:buClr>
              <a:buFont typeface="Arial"/>
              <a:buNone/>
            </a:pPr>
            <a:r>
              <a:t/>
            </a:r>
            <a:endParaRPr b="1" i="1">
              <a:solidFill>
                <a:srgbClr val="2980B9"/>
              </a:solidFill>
              <a:latin typeface="Roboto Mono"/>
              <a:ea typeface="Roboto Mono"/>
              <a:cs typeface="Roboto Mono"/>
              <a:sym typeface="Roboto Mono"/>
            </a:endParaRPr>
          </a:p>
          <a:p>
            <a:pPr lvl="0" rtl="0">
              <a:spcBef>
                <a:spcPts val="0"/>
              </a:spcBef>
              <a:buClr>
                <a:schemeClr val="dk1"/>
              </a:buClr>
              <a:buFont typeface="Arial"/>
              <a:buNone/>
            </a:pPr>
            <a:r>
              <a:rPr b="1" i="1" lang="es">
                <a:solidFill>
                  <a:srgbClr val="2980B9"/>
                </a:solidFill>
                <a:latin typeface="Roboto Mono"/>
                <a:ea typeface="Roboto Mono"/>
                <a:cs typeface="Roboto Mono"/>
                <a:sym typeface="Roboto Mono"/>
              </a:rPr>
              <a:t>    class </a:t>
            </a:r>
            <a:r>
              <a:rPr b="1" lang="es">
                <a:solidFill>
                  <a:schemeClr val="dk1"/>
                </a:solidFill>
                <a:latin typeface="Roboto Mono"/>
                <a:ea typeface="Roboto Mono"/>
                <a:cs typeface="Roboto Mono"/>
                <a:sym typeface="Roboto Mono"/>
              </a:rPr>
              <a:t>pykafka.SimpleConsumer</a:t>
            </a:r>
            <a:r>
              <a:rPr b="1" lang="es">
                <a:solidFill>
                  <a:srgbClr val="2980B9"/>
                </a:solidFill>
                <a:latin typeface="Roboto Mono"/>
                <a:ea typeface="Roboto Mono"/>
                <a:cs typeface="Roboto Mono"/>
                <a:sym typeface="Roboto Mono"/>
              </a:rPr>
              <a:t>:</a:t>
            </a:r>
          </a:p>
          <a:p>
            <a:pPr lvl="0" rtl="0">
              <a:spcBef>
                <a:spcPts val="0"/>
              </a:spcBef>
              <a:buClr>
                <a:schemeClr val="dk1"/>
              </a:buClr>
              <a:buFont typeface="Arial"/>
              <a:buNone/>
            </a:pPr>
            <a:r>
              <a:rPr b="1" i="1" lang="es">
                <a:solidFill>
                  <a:srgbClr val="2980B9"/>
                </a:solidFill>
                <a:latin typeface="Roboto Mono"/>
                <a:ea typeface="Roboto Mono"/>
                <a:cs typeface="Roboto Mono"/>
                <a:sym typeface="Roboto Mono"/>
              </a:rPr>
              <a:t>    </a:t>
            </a:r>
            <a:r>
              <a:rPr b="1" lang="es">
                <a:solidFill>
                  <a:srgbClr val="2980B9"/>
                </a:solidFill>
                <a:latin typeface="Roboto Mono"/>
                <a:ea typeface="Roboto Mono"/>
                <a:cs typeface="Roboto Mono"/>
                <a:sym typeface="Roboto Mono"/>
              </a:rPr>
              <a:t>def </a:t>
            </a:r>
            <a:r>
              <a:rPr b="1" lang="es">
                <a:solidFill>
                  <a:schemeClr val="dk1"/>
                </a:solidFill>
                <a:latin typeface="Roboto Mono"/>
                <a:ea typeface="Roboto Mono"/>
                <a:cs typeface="Roboto Mono"/>
                <a:sym typeface="Roboto Mono"/>
              </a:rPr>
              <a:t>__init__</a:t>
            </a:r>
            <a:r>
              <a:rPr b="1" lang="es">
                <a:solidFill>
                  <a:srgbClr val="2980B9"/>
                </a:solidFill>
                <a:latin typeface="Roboto Mono"/>
                <a:ea typeface="Roboto Mono"/>
                <a:cs typeface="Roboto Mono"/>
                <a:sym typeface="Roboto Mono"/>
              </a:rPr>
              <a:t>(self, . . .)</a:t>
            </a:r>
          </a:p>
          <a:p>
            <a:pPr indent="387350" lvl="0" rtl="0">
              <a:spcBef>
                <a:spcPts val="0"/>
              </a:spcBef>
              <a:buClr>
                <a:schemeClr val="dk1"/>
              </a:buClr>
              <a:buFont typeface="Arial"/>
              <a:buNone/>
            </a:pPr>
            <a:r>
              <a:rPr b="1" lang="es">
                <a:solidFill>
                  <a:srgbClr val="2980B9"/>
                </a:solidFill>
                <a:latin typeface="Roboto Mono"/>
                <a:ea typeface="Roboto Mono"/>
                <a:cs typeface="Roboto Mono"/>
                <a:sym typeface="Roboto Mono"/>
              </a:rPr>
              <a:t>def </a:t>
            </a:r>
            <a:r>
              <a:rPr b="1" lang="es">
                <a:solidFill>
                  <a:schemeClr val="dk1"/>
                </a:solidFill>
                <a:latin typeface="Roboto Mono"/>
                <a:ea typeface="Roboto Mono"/>
                <a:cs typeface="Roboto Mono"/>
                <a:sym typeface="Roboto Mono"/>
              </a:rPr>
              <a:t>consume</a:t>
            </a:r>
            <a:r>
              <a:rPr b="1" lang="es">
                <a:solidFill>
                  <a:srgbClr val="2980B9"/>
                </a:solidFill>
                <a:latin typeface="Roboto Mono"/>
                <a:ea typeface="Roboto Mono"/>
                <a:cs typeface="Roboto Mono"/>
                <a:sym typeface="Roboto Mono"/>
              </a:rPr>
              <a:t>(self, block=True)</a:t>
            </a:r>
          </a:p>
          <a:p>
            <a:pPr lvl="0" marR="0" rtl="0" algn="l">
              <a:lnSpc>
                <a:spcPct val="100000"/>
              </a:lnSpc>
              <a:spcBef>
                <a:spcPts val="0"/>
              </a:spcBef>
              <a:spcAft>
                <a:spcPts val="0"/>
              </a:spcAft>
              <a:buClr>
                <a:schemeClr val="dk1"/>
              </a:buClr>
              <a:buFont typeface="Arial"/>
              <a:buNone/>
            </a:pPr>
            <a:r>
              <a:t/>
            </a:r>
            <a:endParaRPr b="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Clr>
                <a:schemeClr val="dk1"/>
              </a:buClr>
              <a:buFont typeface="Arial"/>
              <a:buNone/>
            </a:pPr>
            <a:r>
              <a:t/>
            </a:r>
            <a:endParaRPr b="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Clr>
                <a:schemeClr val="dk1"/>
              </a:buClr>
              <a:buFont typeface="Arial"/>
              <a:buNone/>
            </a:pPr>
            <a:r>
              <a:t/>
            </a:r>
            <a:endParaRPr b="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None/>
            </a:pPr>
            <a:r>
              <a:t/>
            </a:r>
            <a:endParaRPr b="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None/>
            </a:pPr>
            <a:r>
              <a:t/>
            </a:r>
            <a:endParaRPr b="1" sz="1800">
              <a:solidFill>
                <a:schemeClr val="accent5"/>
              </a:solidFill>
              <a:latin typeface="Calibri"/>
              <a:ea typeface="Calibri"/>
              <a:cs typeface="Calibri"/>
              <a:sym typeface="Calibri"/>
            </a:endParaRP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6" name="Shape 486"/>
        <p:cNvGrpSpPr/>
        <p:nvPr/>
      </p:nvGrpSpPr>
      <p:grpSpPr>
        <a:xfrm>
          <a:off x="0" y="0"/>
          <a:ext cx="0" cy="0"/>
          <a:chOff x="0" y="0"/>
          <a:chExt cx="0" cy="0"/>
        </a:xfrm>
      </p:grpSpPr>
      <p:sp>
        <p:nvSpPr>
          <p:cNvPr id="487" name="Shape 487"/>
          <p:cNvSpPr/>
          <p:nvPr/>
        </p:nvSpPr>
        <p:spPr>
          <a:xfrm>
            <a:off x="470070" y="236520"/>
            <a:ext cx="8144400" cy="370800"/>
          </a:xfrm>
          <a:prstGeom prst="rect">
            <a:avLst/>
          </a:prstGeom>
          <a:solidFill>
            <a:srgbClr val="FA4F10"/>
          </a:solidFill>
          <a:ln cap="flat" cmpd="sng" w="22300">
            <a:solidFill>
              <a:srgbClr val="FFFFFF"/>
            </a:solidFill>
            <a:prstDash val="solid"/>
            <a:miter/>
            <a:headEnd len="med" w="med" type="none"/>
            <a:tailEnd len="med" w="med" type="none"/>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rPr lang="es">
                <a:solidFill>
                  <a:srgbClr val="FFFFFF"/>
                </a:solidFill>
                <a:latin typeface="Titillium Web"/>
                <a:ea typeface="Titillium Web"/>
                <a:cs typeface="Titillium Web"/>
                <a:sym typeface="Titillium Web"/>
              </a:rPr>
              <a:t>Kafka y Python</a:t>
            </a:r>
          </a:p>
        </p:txBody>
      </p:sp>
      <p:sp>
        <p:nvSpPr>
          <p:cNvPr id="488" name="Shape 488"/>
          <p:cNvSpPr/>
          <p:nvPr/>
        </p:nvSpPr>
        <p:spPr>
          <a:xfrm>
            <a:off x="-123725" y="-130495"/>
            <a:ext cx="9420900" cy="892500"/>
          </a:xfrm>
          <a:prstGeom prst="rect">
            <a:avLst/>
          </a:prstGeom>
          <a:solidFill>
            <a:srgbClr val="FA4F10"/>
          </a:solidFill>
          <a:ln>
            <a:noFill/>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t/>
            </a:r>
            <a:endParaRPr sz="1800"/>
          </a:p>
        </p:txBody>
      </p:sp>
      <p:sp>
        <p:nvSpPr>
          <p:cNvPr id="489" name="Shape 489"/>
          <p:cNvSpPr txBox="1"/>
          <p:nvPr/>
        </p:nvSpPr>
        <p:spPr>
          <a:xfrm>
            <a:off x="347825" y="4751875"/>
            <a:ext cx="6263400" cy="730800"/>
          </a:xfrm>
          <a:prstGeom prst="rect">
            <a:avLst/>
          </a:prstGeom>
          <a:noFill/>
          <a:ln>
            <a:noFill/>
          </a:ln>
        </p:spPr>
        <p:txBody>
          <a:bodyPr anchorCtr="0" anchor="t" bIns="91425" lIns="91425" rIns="91425" tIns="91425">
            <a:noAutofit/>
          </a:bodyPr>
          <a:lstStyle/>
          <a:p>
            <a:pPr lvl="0" rtl="0">
              <a:spcBef>
                <a:spcPts val="0"/>
              </a:spcBef>
              <a:buNone/>
            </a:pPr>
            <a:r>
              <a:rPr lang="es" sz="1000">
                <a:solidFill>
                  <a:srgbClr val="434343"/>
                </a:solidFill>
                <a:latin typeface="Titillium Web"/>
                <a:ea typeface="Titillium Web"/>
                <a:cs typeface="Titillium Web"/>
                <a:sym typeface="Titillium Web"/>
              </a:rPr>
              <a:t>Python Madrid </a:t>
            </a:r>
            <a:r>
              <a:rPr b="1" lang="es" sz="1000">
                <a:solidFill>
                  <a:srgbClr val="434343"/>
                </a:solidFill>
                <a:latin typeface="Titillium Web"/>
                <a:ea typeface="Titillium Web"/>
                <a:cs typeface="Titillium Web"/>
                <a:sym typeface="Titillium Web"/>
              </a:rPr>
              <a:t>· </a:t>
            </a:r>
            <a:r>
              <a:rPr b="1" lang="es" sz="1000">
                <a:solidFill>
                  <a:srgbClr val="888888"/>
                </a:solidFill>
                <a:latin typeface="Titillium Web"/>
                <a:ea typeface="Titillium Web"/>
                <a:cs typeface="Titillium Web"/>
                <a:sym typeface="Titillium Web"/>
              </a:rPr>
              <a:t>Python y Kafka </a:t>
            </a:r>
          </a:p>
        </p:txBody>
      </p:sp>
      <p:sp>
        <p:nvSpPr>
          <p:cNvPr id="490" name="Shape 490"/>
          <p:cNvSpPr txBox="1"/>
          <p:nvPr/>
        </p:nvSpPr>
        <p:spPr>
          <a:xfrm>
            <a:off x="423925" y="108750"/>
            <a:ext cx="5668500" cy="391500"/>
          </a:xfrm>
          <a:prstGeom prst="rect">
            <a:avLst/>
          </a:prstGeom>
          <a:noFill/>
          <a:ln>
            <a:noFill/>
          </a:ln>
        </p:spPr>
        <p:txBody>
          <a:bodyPr anchorCtr="0" anchor="t" bIns="91425" lIns="91425" rIns="91425" tIns="91425">
            <a:noAutofit/>
          </a:bodyPr>
          <a:lstStyle/>
          <a:p>
            <a:pPr lvl="0" rtl="0">
              <a:spcBef>
                <a:spcPts val="0"/>
              </a:spcBef>
              <a:buNone/>
            </a:pPr>
            <a:r>
              <a:rPr lang="es" sz="2400">
                <a:solidFill>
                  <a:schemeClr val="lt1"/>
                </a:solidFill>
                <a:latin typeface="Titillium Web"/>
                <a:ea typeface="Titillium Web"/>
                <a:cs typeface="Titillium Web"/>
                <a:sym typeface="Titillium Web"/>
              </a:rPr>
              <a:t>Kafka \ </a:t>
            </a:r>
            <a:r>
              <a:rPr lang="es" sz="2400">
                <a:solidFill>
                  <a:srgbClr val="F9CB9C"/>
                </a:solidFill>
                <a:latin typeface="Titillium Web"/>
                <a:ea typeface="Titillium Web"/>
                <a:cs typeface="Titillium Web"/>
                <a:sym typeface="Titillium Web"/>
              </a:rPr>
              <a:t>Python Clients \ </a:t>
            </a:r>
            <a:r>
              <a:rPr lang="es" sz="2400">
                <a:solidFill>
                  <a:srgbClr val="FFFFFF"/>
                </a:solidFill>
                <a:latin typeface="Titillium Web"/>
                <a:ea typeface="Titillium Web"/>
                <a:cs typeface="Titillium Web"/>
                <a:sym typeface="Titillium Web"/>
              </a:rPr>
              <a:t>Kafka-python</a:t>
            </a:r>
          </a:p>
        </p:txBody>
      </p:sp>
      <p:pic>
        <p:nvPicPr>
          <p:cNvPr id="491" name="Shape 491"/>
          <p:cNvPicPr preferRelativeResize="0"/>
          <p:nvPr/>
        </p:nvPicPr>
        <p:blipFill rotWithShape="1">
          <a:blip r:embed="rId3">
            <a:alphaModFix/>
          </a:blip>
          <a:srcRect b="0" l="0" r="0" t="0"/>
          <a:stretch/>
        </p:blipFill>
        <p:spPr>
          <a:xfrm>
            <a:off x="7604395" y="165141"/>
            <a:ext cx="1158600" cy="301200"/>
          </a:xfrm>
          <a:prstGeom prst="rect">
            <a:avLst/>
          </a:prstGeom>
          <a:noFill/>
          <a:ln>
            <a:noFill/>
          </a:ln>
        </p:spPr>
      </p:pic>
      <p:sp>
        <p:nvSpPr>
          <p:cNvPr id="492" name="Shape 492"/>
          <p:cNvSpPr txBox="1"/>
          <p:nvPr/>
        </p:nvSpPr>
        <p:spPr>
          <a:xfrm>
            <a:off x="512650" y="1200975"/>
            <a:ext cx="3133800" cy="3278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493" name="Shape 493"/>
          <p:cNvSpPr txBox="1"/>
          <p:nvPr/>
        </p:nvSpPr>
        <p:spPr>
          <a:xfrm>
            <a:off x="741075" y="948075"/>
            <a:ext cx="7751700" cy="3479400"/>
          </a:xfrm>
          <a:prstGeom prst="rect">
            <a:avLst/>
          </a:prstGeom>
          <a:noFill/>
          <a:ln>
            <a:noFill/>
          </a:ln>
        </p:spPr>
        <p:txBody>
          <a:bodyPr anchorCtr="0" anchor="t" bIns="91425" lIns="91425" rIns="91425" tIns="91425">
            <a:noAutofit/>
          </a:bodyPr>
          <a:lstStyle/>
          <a:p>
            <a:pPr indent="-419100" lvl="0" marL="457200" marR="0" rtl="0" algn="l">
              <a:lnSpc>
                <a:spcPct val="100000"/>
              </a:lnSpc>
              <a:spcBef>
                <a:spcPts val="0"/>
              </a:spcBef>
              <a:spcAft>
                <a:spcPts val="0"/>
              </a:spcAft>
              <a:buClr>
                <a:srgbClr val="FA4F10"/>
              </a:buClr>
              <a:buSzPct val="100000"/>
              <a:buFont typeface="Calibri"/>
              <a:buChar char="●"/>
            </a:pPr>
            <a:r>
              <a:rPr b="1" lang="es" sz="3000">
                <a:latin typeface="Calibri"/>
                <a:ea typeface="Calibri"/>
                <a:cs typeface="Calibri"/>
                <a:sym typeface="Calibri"/>
              </a:rPr>
              <a:t>Ejemplo</a:t>
            </a:r>
          </a:p>
          <a:p>
            <a:pPr lvl="0" marR="0" rtl="0" algn="l">
              <a:lnSpc>
                <a:spcPct val="100000"/>
              </a:lnSpc>
              <a:spcBef>
                <a:spcPts val="0"/>
              </a:spcBef>
              <a:spcAft>
                <a:spcPts val="0"/>
              </a:spcAft>
              <a:buNone/>
            </a:pPr>
            <a:r>
              <a:t/>
            </a:r>
            <a:endParaRPr b="1" i="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None/>
            </a:pPr>
            <a:r>
              <a:t/>
            </a:r>
            <a:endParaRPr b="1" i="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None/>
            </a:pPr>
            <a:r>
              <a:rPr b="1" i="1" lang="es">
                <a:solidFill>
                  <a:srgbClr val="2980B9"/>
                </a:solidFill>
                <a:latin typeface="Roboto Mono"/>
                <a:ea typeface="Roboto Mono"/>
                <a:cs typeface="Roboto Mono"/>
                <a:sym typeface="Roboto Mono"/>
              </a:rPr>
              <a:t>	client = </a:t>
            </a:r>
            <a:r>
              <a:rPr b="1" i="1" lang="es">
                <a:latin typeface="Roboto Mono"/>
                <a:ea typeface="Roboto Mono"/>
                <a:cs typeface="Roboto Mono"/>
                <a:sym typeface="Roboto Mono"/>
              </a:rPr>
              <a:t>pykafka.KafkaClient</a:t>
            </a:r>
            <a:r>
              <a:rPr b="1" i="1" lang="es">
                <a:solidFill>
                  <a:srgbClr val="2980B9"/>
                </a:solidFill>
                <a:latin typeface="Roboto Mono"/>
                <a:ea typeface="Roboto Mono"/>
                <a:cs typeface="Roboto Mono"/>
                <a:sym typeface="Roboto Mono"/>
              </a:rPr>
              <a:t>(. . .)</a:t>
            </a:r>
          </a:p>
          <a:p>
            <a:pPr lvl="0" marR="0" rtl="0" algn="l">
              <a:lnSpc>
                <a:spcPct val="100000"/>
              </a:lnSpc>
              <a:spcBef>
                <a:spcPts val="0"/>
              </a:spcBef>
              <a:spcAft>
                <a:spcPts val="0"/>
              </a:spcAft>
              <a:buNone/>
            </a:pPr>
            <a:r>
              <a:rPr b="1" i="1" lang="es">
                <a:solidFill>
                  <a:srgbClr val="2980B9"/>
                </a:solidFill>
                <a:latin typeface="Roboto Mono"/>
                <a:ea typeface="Roboto Mono"/>
                <a:cs typeface="Roboto Mono"/>
                <a:sym typeface="Roboto Mono"/>
              </a:rPr>
              <a:t>    topic = </a:t>
            </a:r>
            <a:r>
              <a:rPr b="1" i="1" lang="es">
                <a:latin typeface="Roboto Mono"/>
                <a:ea typeface="Roboto Mono"/>
                <a:cs typeface="Roboto Mono"/>
                <a:sym typeface="Roboto Mono"/>
              </a:rPr>
              <a:t>client.topics[0]</a:t>
            </a:r>
          </a:p>
          <a:p>
            <a:pPr lvl="0" marR="0" rtl="0" algn="l">
              <a:lnSpc>
                <a:spcPct val="100000"/>
              </a:lnSpc>
              <a:spcBef>
                <a:spcPts val="0"/>
              </a:spcBef>
              <a:spcAft>
                <a:spcPts val="0"/>
              </a:spcAft>
              <a:buNone/>
            </a:pPr>
            <a:r>
              <a:rPr b="1" i="1" lang="es">
                <a:latin typeface="Roboto Mono"/>
                <a:ea typeface="Roboto Mono"/>
                <a:cs typeface="Roboto Mono"/>
                <a:sym typeface="Roboto Mono"/>
              </a:rPr>
              <a:t>    </a:t>
            </a:r>
            <a:r>
              <a:rPr b="1" i="1" lang="es">
                <a:solidFill>
                  <a:srgbClr val="2980B9"/>
                </a:solidFill>
                <a:latin typeface="Roboto Mono"/>
                <a:ea typeface="Roboto Mono"/>
                <a:cs typeface="Roboto Mono"/>
                <a:sym typeface="Roboto Mono"/>
              </a:rPr>
              <a:t>producer =</a:t>
            </a:r>
            <a:r>
              <a:rPr b="1" i="1" lang="es">
                <a:latin typeface="Roboto Mono"/>
                <a:ea typeface="Roboto Mono"/>
                <a:cs typeface="Roboto Mono"/>
                <a:sym typeface="Roboto Mono"/>
              </a:rPr>
              <a:t> topic.get_sync_producer()</a:t>
            </a:r>
          </a:p>
          <a:p>
            <a:pPr lvl="0" marR="0" rtl="0" algn="l">
              <a:lnSpc>
                <a:spcPct val="100000"/>
              </a:lnSpc>
              <a:spcBef>
                <a:spcPts val="0"/>
              </a:spcBef>
              <a:spcAft>
                <a:spcPts val="0"/>
              </a:spcAft>
              <a:buNone/>
            </a:pPr>
            <a:r>
              <a:t/>
            </a:r>
            <a:endParaRPr b="1" i="1">
              <a:latin typeface="Roboto Mono"/>
              <a:ea typeface="Roboto Mono"/>
              <a:cs typeface="Roboto Mono"/>
              <a:sym typeface="Roboto Mono"/>
            </a:endParaRPr>
          </a:p>
          <a:p>
            <a:pPr lvl="0" marR="0" rtl="0" algn="l">
              <a:lnSpc>
                <a:spcPct val="100000"/>
              </a:lnSpc>
              <a:spcBef>
                <a:spcPts val="0"/>
              </a:spcBef>
              <a:spcAft>
                <a:spcPts val="0"/>
              </a:spcAft>
              <a:buNone/>
            </a:pPr>
            <a:r>
              <a:rPr b="1" i="1" lang="es">
                <a:latin typeface="Roboto Mono"/>
                <a:ea typeface="Roboto Mono"/>
                <a:cs typeface="Roboto Mono"/>
                <a:sym typeface="Roboto Mono"/>
              </a:rPr>
              <a:t>    . . . </a:t>
            </a:r>
          </a:p>
          <a:p>
            <a:pPr lvl="0" rtl="0">
              <a:spcBef>
                <a:spcPts val="0"/>
              </a:spcBef>
              <a:buNone/>
            </a:pPr>
            <a:r>
              <a:t/>
            </a:r>
            <a:endParaRPr sz="1000">
              <a:solidFill>
                <a:srgbClr val="333333"/>
              </a:solidFill>
              <a:highlight>
                <a:srgbClr val="F7F7F7"/>
              </a:highlight>
              <a:latin typeface="Consolas"/>
              <a:ea typeface="Consolas"/>
              <a:cs typeface="Consolas"/>
              <a:sym typeface="Consolas"/>
            </a:endParaRPr>
          </a:p>
          <a:p>
            <a:pPr lvl="0" rtl="0">
              <a:spcBef>
                <a:spcPts val="0"/>
              </a:spcBef>
              <a:buNone/>
            </a:pPr>
            <a:r>
              <a:t/>
            </a:r>
            <a:endParaRPr sz="1000">
              <a:solidFill>
                <a:srgbClr val="333333"/>
              </a:solidFill>
              <a:highlight>
                <a:srgbClr val="F7F7F7"/>
              </a:highlight>
              <a:latin typeface="Consolas"/>
              <a:ea typeface="Consolas"/>
              <a:cs typeface="Consolas"/>
              <a:sym typeface="Consolas"/>
            </a:endParaRPr>
          </a:p>
          <a:p>
            <a:pPr lvl="0" rtl="0">
              <a:spcBef>
                <a:spcPts val="0"/>
              </a:spcBef>
              <a:buClr>
                <a:schemeClr val="dk1"/>
              </a:buClr>
              <a:buFont typeface="Arial"/>
              <a:buNone/>
            </a:pPr>
            <a:r>
              <a:rPr b="1" i="1" lang="es">
                <a:solidFill>
                  <a:schemeClr val="dk1"/>
                </a:solidFill>
                <a:latin typeface="Roboto Mono"/>
                <a:ea typeface="Roboto Mono"/>
                <a:cs typeface="Roboto Mono"/>
                <a:sym typeface="Roboto Mono"/>
              </a:rPr>
              <a:t>    </a:t>
            </a:r>
            <a:r>
              <a:rPr b="1" i="1" lang="es">
                <a:solidFill>
                  <a:srgbClr val="2980B9"/>
                </a:solidFill>
                <a:latin typeface="Roboto Mono"/>
                <a:ea typeface="Roboto Mono"/>
                <a:cs typeface="Roboto Mono"/>
                <a:sym typeface="Roboto Mono"/>
              </a:rPr>
              <a:t>consumer =</a:t>
            </a:r>
            <a:r>
              <a:rPr b="1" i="1" lang="es">
                <a:solidFill>
                  <a:schemeClr val="dk1"/>
                </a:solidFill>
                <a:latin typeface="Roboto Mono"/>
                <a:ea typeface="Roboto Mono"/>
                <a:cs typeface="Roboto Mono"/>
                <a:sym typeface="Roboto Mono"/>
              </a:rPr>
              <a:t> topic.get_simple_consumer()</a:t>
            </a:r>
          </a:p>
          <a:p>
            <a:pPr lvl="0" marR="0" rtl="0" algn="l">
              <a:lnSpc>
                <a:spcPct val="100000"/>
              </a:lnSpc>
              <a:spcBef>
                <a:spcPts val="0"/>
              </a:spcBef>
              <a:spcAft>
                <a:spcPts val="0"/>
              </a:spcAft>
              <a:buNone/>
            </a:pPr>
            <a:r>
              <a:rPr b="1" i="1" lang="es">
                <a:latin typeface="Roboto Mono"/>
                <a:ea typeface="Roboto Mono"/>
                <a:cs typeface="Roboto Mono"/>
                <a:sym typeface="Roboto Mono"/>
              </a:rPr>
              <a:t>	</a:t>
            </a:r>
            <a:r>
              <a:rPr b="1" i="1" lang="es">
                <a:solidFill>
                  <a:srgbClr val="2980B9"/>
                </a:solidFill>
                <a:latin typeface="Roboto Mono"/>
                <a:ea typeface="Roboto Mono"/>
                <a:cs typeface="Roboto Mono"/>
                <a:sym typeface="Roboto Mono"/>
              </a:rPr>
              <a:t>for </a:t>
            </a:r>
            <a:r>
              <a:rPr b="1" i="1" lang="es">
                <a:latin typeface="Roboto Mono"/>
                <a:ea typeface="Roboto Mono"/>
                <a:cs typeface="Roboto Mono"/>
                <a:sym typeface="Roboto Mono"/>
              </a:rPr>
              <a:t>message </a:t>
            </a:r>
            <a:r>
              <a:rPr b="1" i="1" lang="es">
                <a:solidFill>
                  <a:srgbClr val="2980B9"/>
                </a:solidFill>
                <a:latin typeface="Roboto Mono"/>
                <a:ea typeface="Roboto Mono"/>
                <a:cs typeface="Roboto Mono"/>
                <a:sym typeface="Roboto Mono"/>
              </a:rPr>
              <a:t>in</a:t>
            </a:r>
            <a:r>
              <a:rPr b="1" i="1" lang="es">
                <a:latin typeface="Roboto Mono"/>
                <a:ea typeface="Roboto Mono"/>
                <a:cs typeface="Roboto Mono"/>
                <a:sym typeface="Roboto Mono"/>
              </a:rPr>
              <a:t> consumer:</a:t>
            </a:r>
          </a:p>
          <a:p>
            <a:pPr lvl="0" marR="0" rtl="0" algn="l">
              <a:lnSpc>
                <a:spcPct val="100000"/>
              </a:lnSpc>
              <a:spcBef>
                <a:spcPts val="0"/>
              </a:spcBef>
              <a:spcAft>
                <a:spcPts val="0"/>
              </a:spcAft>
              <a:buNone/>
            </a:pPr>
            <a:r>
              <a:t/>
            </a:r>
            <a:endParaRPr b="1" i="1">
              <a:latin typeface="Roboto Mono"/>
              <a:ea typeface="Roboto Mono"/>
              <a:cs typeface="Roboto Mono"/>
              <a:sym typeface="Roboto Mono"/>
            </a:endParaRPr>
          </a:p>
          <a:p>
            <a:pPr lvl="0" marR="0" rtl="0" algn="l">
              <a:lnSpc>
                <a:spcPct val="100000"/>
              </a:lnSpc>
              <a:spcBef>
                <a:spcPts val="0"/>
              </a:spcBef>
              <a:spcAft>
                <a:spcPts val="0"/>
              </a:spcAft>
              <a:buNone/>
            </a:pPr>
            <a:r>
              <a:rPr b="1" lang="es">
                <a:solidFill>
                  <a:srgbClr val="2980B9"/>
                </a:solidFill>
                <a:latin typeface="Roboto Mono"/>
                <a:ea typeface="Roboto Mono"/>
                <a:cs typeface="Roboto Mono"/>
                <a:sym typeface="Roboto Mono"/>
              </a:rPr>
              <a:t>    </a:t>
            </a:r>
          </a:p>
          <a:p>
            <a:pPr lvl="0" marR="0" rtl="0" algn="l">
              <a:lnSpc>
                <a:spcPct val="100000"/>
              </a:lnSpc>
              <a:spcBef>
                <a:spcPts val="0"/>
              </a:spcBef>
              <a:spcAft>
                <a:spcPts val="0"/>
              </a:spcAft>
              <a:buNone/>
            </a:pPr>
            <a:r>
              <a:t/>
            </a:r>
            <a:endParaRPr b="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None/>
            </a:pPr>
            <a:r>
              <a:t/>
            </a:r>
            <a:endParaRPr b="1" sz="1800">
              <a:solidFill>
                <a:schemeClr val="accent5"/>
              </a:solidFill>
              <a:latin typeface="Calibri"/>
              <a:ea typeface="Calibri"/>
              <a:cs typeface="Calibri"/>
              <a:sym typeface="Calibri"/>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p:nvPr/>
        </p:nvSpPr>
        <p:spPr>
          <a:xfrm>
            <a:off x="-123725" y="-130495"/>
            <a:ext cx="9420900" cy="892500"/>
          </a:xfrm>
          <a:prstGeom prst="rect">
            <a:avLst/>
          </a:prstGeom>
          <a:solidFill>
            <a:srgbClr val="FA4F10"/>
          </a:solidFill>
          <a:ln>
            <a:noFill/>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t/>
            </a:r>
            <a:endParaRPr sz="1800"/>
          </a:p>
        </p:txBody>
      </p:sp>
      <p:pic>
        <p:nvPicPr>
          <p:cNvPr id="121" name="Shape 121"/>
          <p:cNvPicPr preferRelativeResize="0"/>
          <p:nvPr/>
        </p:nvPicPr>
        <p:blipFill>
          <a:blip r:embed="rId3">
            <a:alphaModFix/>
          </a:blip>
          <a:stretch>
            <a:fillRect/>
          </a:stretch>
        </p:blipFill>
        <p:spPr>
          <a:xfrm>
            <a:off x="6511049" y="1065500"/>
            <a:ext cx="2505649" cy="3340874"/>
          </a:xfrm>
          <a:prstGeom prst="rect">
            <a:avLst/>
          </a:prstGeom>
          <a:noFill/>
          <a:ln>
            <a:noFill/>
          </a:ln>
        </p:spPr>
      </p:pic>
      <p:pic>
        <p:nvPicPr>
          <p:cNvPr id="122" name="Shape 122"/>
          <p:cNvPicPr preferRelativeResize="0"/>
          <p:nvPr/>
        </p:nvPicPr>
        <p:blipFill>
          <a:blip r:embed="rId4">
            <a:alphaModFix/>
          </a:blip>
          <a:stretch>
            <a:fillRect/>
          </a:stretch>
        </p:blipFill>
        <p:spPr>
          <a:xfrm>
            <a:off x="470075" y="980024"/>
            <a:ext cx="5891500" cy="3532924"/>
          </a:xfrm>
          <a:prstGeom prst="rect">
            <a:avLst/>
          </a:prstGeom>
          <a:noFill/>
          <a:ln>
            <a:noFill/>
          </a:ln>
        </p:spPr>
      </p:pic>
      <p:sp>
        <p:nvSpPr>
          <p:cNvPr id="123" name="Shape 123"/>
          <p:cNvSpPr txBox="1"/>
          <p:nvPr/>
        </p:nvSpPr>
        <p:spPr>
          <a:xfrm>
            <a:off x="347825" y="4751875"/>
            <a:ext cx="6263400" cy="730800"/>
          </a:xfrm>
          <a:prstGeom prst="rect">
            <a:avLst/>
          </a:prstGeom>
          <a:noFill/>
          <a:ln>
            <a:noFill/>
          </a:ln>
        </p:spPr>
        <p:txBody>
          <a:bodyPr anchorCtr="0" anchor="t" bIns="91425" lIns="91425" rIns="91425" tIns="91425">
            <a:noAutofit/>
          </a:bodyPr>
          <a:lstStyle/>
          <a:p>
            <a:pPr lvl="0">
              <a:spcBef>
                <a:spcPts val="0"/>
              </a:spcBef>
              <a:buNone/>
            </a:pPr>
            <a:r>
              <a:rPr lang="es" sz="1000">
                <a:solidFill>
                  <a:srgbClr val="434343"/>
                </a:solidFill>
                <a:latin typeface="Titillium Web"/>
                <a:ea typeface="Titillium Web"/>
                <a:cs typeface="Titillium Web"/>
                <a:sym typeface="Titillium Web"/>
              </a:rPr>
              <a:t>Python Madrid </a:t>
            </a:r>
            <a:r>
              <a:rPr b="1" lang="es" sz="1000">
                <a:solidFill>
                  <a:srgbClr val="434343"/>
                </a:solidFill>
                <a:latin typeface="Titillium Web"/>
                <a:ea typeface="Titillium Web"/>
                <a:cs typeface="Titillium Web"/>
                <a:sym typeface="Titillium Web"/>
              </a:rPr>
              <a:t>· </a:t>
            </a:r>
            <a:r>
              <a:rPr b="1" lang="es" sz="1000">
                <a:solidFill>
                  <a:srgbClr val="888888"/>
                </a:solidFill>
                <a:latin typeface="Titillium Web"/>
                <a:ea typeface="Titillium Web"/>
                <a:cs typeface="Titillium Web"/>
                <a:sym typeface="Titillium Web"/>
              </a:rPr>
              <a:t>Python y Kafka</a:t>
            </a:r>
            <a:r>
              <a:rPr b="1" lang="es" sz="1000">
                <a:solidFill>
                  <a:srgbClr val="888888"/>
                </a:solidFill>
                <a:latin typeface="Titillium Web"/>
                <a:ea typeface="Titillium Web"/>
                <a:cs typeface="Titillium Web"/>
                <a:sym typeface="Titillium Web"/>
              </a:rPr>
              <a:t> </a:t>
            </a:r>
          </a:p>
        </p:txBody>
      </p:sp>
      <p:sp>
        <p:nvSpPr>
          <p:cNvPr id="124" name="Shape 124"/>
          <p:cNvSpPr txBox="1"/>
          <p:nvPr/>
        </p:nvSpPr>
        <p:spPr>
          <a:xfrm>
            <a:off x="423925" y="108750"/>
            <a:ext cx="4002000" cy="391500"/>
          </a:xfrm>
          <a:prstGeom prst="rect">
            <a:avLst/>
          </a:prstGeom>
          <a:noFill/>
          <a:ln>
            <a:noFill/>
          </a:ln>
        </p:spPr>
        <p:txBody>
          <a:bodyPr anchorCtr="0" anchor="t" bIns="91425" lIns="91425" rIns="91425" tIns="91425">
            <a:noAutofit/>
          </a:bodyPr>
          <a:lstStyle/>
          <a:p>
            <a:pPr lvl="0">
              <a:spcBef>
                <a:spcPts val="0"/>
              </a:spcBef>
              <a:buNone/>
            </a:pPr>
            <a:r>
              <a:rPr lang="es" sz="2400">
                <a:solidFill>
                  <a:schemeClr val="lt1"/>
                </a:solidFill>
                <a:latin typeface="Titillium Web"/>
                <a:ea typeface="Titillium Web"/>
                <a:cs typeface="Titillium Web"/>
                <a:sym typeface="Titillium Web"/>
              </a:rPr>
              <a:t>Kafka y python</a:t>
            </a:r>
          </a:p>
        </p:txBody>
      </p:sp>
      <p:pic>
        <p:nvPicPr>
          <p:cNvPr id="125" name="Shape 125"/>
          <p:cNvPicPr preferRelativeResize="0"/>
          <p:nvPr/>
        </p:nvPicPr>
        <p:blipFill rotWithShape="1">
          <a:blip r:embed="rId5">
            <a:alphaModFix/>
          </a:blip>
          <a:srcRect b="0" l="0" r="0" t="0"/>
          <a:stretch/>
        </p:blipFill>
        <p:spPr>
          <a:xfrm>
            <a:off x="7604395" y="165141"/>
            <a:ext cx="1158600" cy="301200"/>
          </a:xfrm>
          <a:prstGeom prst="rect">
            <a:avLst/>
          </a:prstGeom>
          <a:noFill/>
          <a:ln>
            <a:noFill/>
          </a:ln>
        </p:spPr>
      </p:pic>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7" name="Shape 497"/>
        <p:cNvGrpSpPr/>
        <p:nvPr/>
      </p:nvGrpSpPr>
      <p:grpSpPr>
        <a:xfrm>
          <a:off x="0" y="0"/>
          <a:ext cx="0" cy="0"/>
          <a:chOff x="0" y="0"/>
          <a:chExt cx="0" cy="0"/>
        </a:xfrm>
      </p:grpSpPr>
      <p:sp>
        <p:nvSpPr>
          <p:cNvPr id="498" name="Shape 498"/>
          <p:cNvSpPr/>
          <p:nvPr/>
        </p:nvSpPr>
        <p:spPr>
          <a:xfrm>
            <a:off x="470070" y="236520"/>
            <a:ext cx="8144400" cy="370800"/>
          </a:xfrm>
          <a:prstGeom prst="rect">
            <a:avLst/>
          </a:prstGeom>
          <a:solidFill>
            <a:srgbClr val="FA4F10"/>
          </a:solidFill>
          <a:ln cap="flat" cmpd="sng" w="22300">
            <a:solidFill>
              <a:srgbClr val="FFFFFF"/>
            </a:solidFill>
            <a:prstDash val="solid"/>
            <a:miter/>
            <a:headEnd len="med" w="med" type="none"/>
            <a:tailEnd len="med" w="med" type="none"/>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rPr lang="es">
                <a:solidFill>
                  <a:srgbClr val="FFFFFF"/>
                </a:solidFill>
                <a:latin typeface="Titillium Web"/>
                <a:ea typeface="Titillium Web"/>
                <a:cs typeface="Titillium Web"/>
                <a:sym typeface="Titillium Web"/>
              </a:rPr>
              <a:t>Kafka y Python</a:t>
            </a:r>
          </a:p>
        </p:txBody>
      </p:sp>
      <p:sp>
        <p:nvSpPr>
          <p:cNvPr id="499" name="Shape 499"/>
          <p:cNvSpPr/>
          <p:nvPr/>
        </p:nvSpPr>
        <p:spPr>
          <a:xfrm>
            <a:off x="-123725" y="-130495"/>
            <a:ext cx="9420900" cy="892500"/>
          </a:xfrm>
          <a:prstGeom prst="rect">
            <a:avLst/>
          </a:prstGeom>
          <a:solidFill>
            <a:srgbClr val="FA4F10"/>
          </a:solidFill>
          <a:ln>
            <a:noFill/>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t/>
            </a:r>
            <a:endParaRPr sz="1800"/>
          </a:p>
        </p:txBody>
      </p:sp>
      <p:sp>
        <p:nvSpPr>
          <p:cNvPr id="500" name="Shape 500"/>
          <p:cNvSpPr txBox="1"/>
          <p:nvPr/>
        </p:nvSpPr>
        <p:spPr>
          <a:xfrm>
            <a:off x="347825" y="4751875"/>
            <a:ext cx="6263400" cy="730800"/>
          </a:xfrm>
          <a:prstGeom prst="rect">
            <a:avLst/>
          </a:prstGeom>
          <a:noFill/>
          <a:ln>
            <a:noFill/>
          </a:ln>
        </p:spPr>
        <p:txBody>
          <a:bodyPr anchorCtr="0" anchor="t" bIns="91425" lIns="91425" rIns="91425" tIns="91425">
            <a:noAutofit/>
          </a:bodyPr>
          <a:lstStyle/>
          <a:p>
            <a:pPr lvl="0" rtl="0">
              <a:spcBef>
                <a:spcPts val="0"/>
              </a:spcBef>
              <a:buNone/>
            </a:pPr>
            <a:r>
              <a:rPr lang="es" sz="1000">
                <a:solidFill>
                  <a:srgbClr val="434343"/>
                </a:solidFill>
                <a:latin typeface="Titillium Web"/>
                <a:ea typeface="Titillium Web"/>
                <a:cs typeface="Titillium Web"/>
                <a:sym typeface="Titillium Web"/>
              </a:rPr>
              <a:t>Python Madrid </a:t>
            </a:r>
            <a:r>
              <a:rPr b="1" lang="es" sz="1000">
                <a:solidFill>
                  <a:srgbClr val="434343"/>
                </a:solidFill>
                <a:latin typeface="Titillium Web"/>
                <a:ea typeface="Titillium Web"/>
                <a:cs typeface="Titillium Web"/>
                <a:sym typeface="Titillium Web"/>
              </a:rPr>
              <a:t>· </a:t>
            </a:r>
            <a:r>
              <a:rPr b="1" lang="es" sz="1000">
                <a:solidFill>
                  <a:srgbClr val="888888"/>
                </a:solidFill>
                <a:latin typeface="Titillium Web"/>
                <a:ea typeface="Titillium Web"/>
                <a:cs typeface="Titillium Web"/>
                <a:sym typeface="Titillium Web"/>
              </a:rPr>
              <a:t>Python y Kafka </a:t>
            </a:r>
          </a:p>
        </p:txBody>
      </p:sp>
      <p:sp>
        <p:nvSpPr>
          <p:cNvPr id="501" name="Shape 501"/>
          <p:cNvSpPr txBox="1"/>
          <p:nvPr/>
        </p:nvSpPr>
        <p:spPr>
          <a:xfrm>
            <a:off x="423925" y="108750"/>
            <a:ext cx="5668500" cy="391500"/>
          </a:xfrm>
          <a:prstGeom prst="rect">
            <a:avLst/>
          </a:prstGeom>
          <a:noFill/>
          <a:ln>
            <a:noFill/>
          </a:ln>
        </p:spPr>
        <p:txBody>
          <a:bodyPr anchorCtr="0" anchor="t" bIns="91425" lIns="91425" rIns="91425" tIns="91425">
            <a:noAutofit/>
          </a:bodyPr>
          <a:lstStyle/>
          <a:p>
            <a:pPr lvl="0" rtl="0">
              <a:spcBef>
                <a:spcPts val="0"/>
              </a:spcBef>
              <a:buNone/>
            </a:pPr>
            <a:r>
              <a:rPr lang="es" sz="2400">
                <a:solidFill>
                  <a:schemeClr val="lt1"/>
                </a:solidFill>
                <a:latin typeface="Titillium Web"/>
                <a:ea typeface="Titillium Web"/>
                <a:cs typeface="Titillium Web"/>
                <a:sym typeface="Titillium Web"/>
              </a:rPr>
              <a:t>Kafka \ </a:t>
            </a:r>
            <a:r>
              <a:rPr lang="es" sz="2400">
                <a:solidFill>
                  <a:srgbClr val="F9CB9C"/>
                </a:solidFill>
                <a:latin typeface="Titillium Web"/>
                <a:ea typeface="Titillium Web"/>
                <a:cs typeface="Titillium Web"/>
                <a:sym typeface="Titillium Web"/>
              </a:rPr>
              <a:t>Python Clients \ </a:t>
            </a:r>
            <a:r>
              <a:rPr lang="es" sz="2400">
                <a:solidFill>
                  <a:srgbClr val="FFFFFF"/>
                </a:solidFill>
                <a:latin typeface="Titillium Web"/>
                <a:ea typeface="Titillium Web"/>
                <a:cs typeface="Titillium Web"/>
                <a:sym typeface="Titillium Web"/>
              </a:rPr>
              <a:t>Demo</a:t>
            </a:r>
          </a:p>
        </p:txBody>
      </p:sp>
      <p:pic>
        <p:nvPicPr>
          <p:cNvPr id="502" name="Shape 502"/>
          <p:cNvPicPr preferRelativeResize="0"/>
          <p:nvPr/>
        </p:nvPicPr>
        <p:blipFill rotWithShape="1">
          <a:blip r:embed="rId3">
            <a:alphaModFix/>
          </a:blip>
          <a:srcRect b="0" l="0" r="0" t="0"/>
          <a:stretch/>
        </p:blipFill>
        <p:spPr>
          <a:xfrm>
            <a:off x="7604395" y="165141"/>
            <a:ext cx="1158600" cy="301200"/>
          </a:xfrm>
          <a:prstGeom prst="rect">
            <a:avLst/>
          </a:prstGeom>
          <a:noFill/>
          <a:ln>
            <a:noFill/>
          </a:ln>
        </p:spPr>
      </p:pic>
      <p:sp>
        <p:nvSpPr>
          <p:cNvPr id="503" name="Shape 503"/>
          <p:cNvSpPr txBox="1"/>
          <p:nvPr/>
        </p:nvSpPr>
        <p:spPr>
          <a:xfrm>
            <a:off x="2493675" y="795675"/>
            <a:ext cx="7751700" cy="3479400"/>
          </a:xfrm>
          <a:prstGeom prst="rect">
            <a:avLst/>
          </a:prstGeom>
          <a:noFill/>
          <a:ln>
            <a:noFill/>
          </a:ln>
        </p:spPr>
        <p:txBody>
          <a:bodyPr anchorCtr="0" anchor="t" bIns="91425" lIns="91425" rIns="91425" tIns="91425">
            <a:noAutofit/>
          </a:bodyPr>
          <a:lstStyle/>
          <a:p>
            <a:pPr lvl="0" marR="0" rtl="0" algn="l">
              <a:lnSpc>
                <a:spcPct val="100000"/>
              </a:lnSpc>
              <a:spcBef>
                <a:spcPts val="0"/>
              </a:spcBef>
              <a:spcAft>
                <a:spcPts val="0"/>
              </a:spcAft>
              <a:buNone/>
            </a:pPr>
            <a:r>
              <a:rPr lang="es" sz="6000">
                <a:latin typeface="Calibri"/>
                <a:ea typeface="Calibri"/>
                <a:cs typeface="Calibri"/>
                <a:sym typeface="Calibri"/>
              </a:rPr>
              <a:t>Demo Time</a:t>
            </a:r>
          </a:p>
          <a:p>
            <a:pPr lvl="0" marR="0" rtl="0" algn="l">
              <a:lnSpc>
                <a:spcPct val="100000"/>
              </a:lnSpc>
              <a:spcBef>
                <a:spcPts val="0"/>
              </a:spcBef>
              <a:spcAft>
                <a:spcPts val="0"/>
              </a:spcAft>
              <a:buClr>
                <a:schemeClr val="dk1"/>
              </a:buClr>
              <a:buFont typeface="Arial"/>
              <a:buNone/>
            </a:pPr>
            <a:r>
              <a:t/>
            </a:r>
            <a:endParaRPr b="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Clr>
                <a:schemeClr val="dk1"/>
              </a:buClr>
              <a:buFont typeface="Arial"/>
              <a:buNone/>
            </a:pPr>
            <a:r>
              <a:t/>
            </a:r>
            <a:endParaRPr b="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Clr>
                <a:schemeClr val="dk1"/>
              </a:buClr>
              <a:buFont typeface="Arial"/>
              <a:buNone/>
            </a:pPr>
            <a:r>
              <a:t/>
            </a:r>
            <a:endParaRPr b="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Clr>
                <a:schemeClr val="dk1"/>
              </a:buClr>
              <a:buFont typeface="Arial"/>
              <a:buNone/>
            </a:pPr>
            <a:r>
              <a:t/>
            </a:r>
            <a:endParaRPr b="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None/>
            </a:pPr>
            <a:r>
              <a:t/>
            </a:r>
            <a:endParaRPr b="1">
              <a:solidFill>
                <a:srgbClr val="2980B9"/>
              </a:solidFill>
              <a:latin typeface="Roboto Mono"/>
              <a:ea typeface="Roboto Mono"/>
              <a:cs typeface="Roboto Mono"/>
              <a:sym typeface="Roboto Mono"/>
            </a:endParaRPr>
          </a:p>
          <a:p>
            <a:pPr lvl="0" marR="0" rtl="0" algn="l">
              <a:lnSpc>
                <a:spcPct val="100000"/>
              </a:lnSpc>
              <a:spcBef>
                <a:spcPts val="0"/>
              </a:spcBef>
              <a:spcAft>
                <a:spcPts val="0"/>
              </a:spcAft>
              <a:buNone/>
            </a:pPr>
            <a:r>
              <a:t/>
            </a:r>
            <a:endParaRPr b="1" sz="1800">
              <a:solidFill>
                <a:schemeClr val="accent5"/>
              </a:solidFill>
              <a:latin typeface="Calibri"/>
              <a:ea typeface="Calibri"/>
              <a:cs typeface="Calibri"/>
              <a:sym typeface="Calibri"/>
            </a:endParaRPr>
          </a:p>
        </p:txBody>
      </p:sp>
      <p:pic>
        <p:nvPicPr>
          <p:cNvPr id="504" name="Shape 504"/>
          <p:cNvPicPr preferRelativeResize="0"/>
          <p:nvPr/>
        </p:nvPicPr>
        <p:blipFill>
          <a:blip r:embed="rId4">
            <a:alphaModFix/>
          </a:blip>
          <a:stretch>
            <a:fillRect/>
          </a:stretch>
        </p:blipFill>
        <p:spPr>
          <a:xfrm>
            <a:off x="3562100" y="1638670"/>
            <a:ext cx="1589575" cy="3124124"/>
          </a:xfrm>
          <a:prstGeom prst="rect">
            <a:avLst/>
          </a:prstGeom>
          <a:noFill/>
          <a:ln>
            <a:noFill/>
          </a:ln>
        </p:spPr>
      </p:pic>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x="0" y="0"/>
          <a:ext cx="0" cy="0"/>
          <a:chOff x="0" y="0"/>
          <a:chExt cx="0" cy="0"/>
        </a:xfrm>
      </p:grpSpPr>
      <p:pic>
        <p:nvPicPr>
          <p:cNvPr id="509" name="Shape 509"/>
          <p:cNvPicPr preferRelativeResize="0"/>
          <p:nvPr/>
        </p:nvPicPr>
        <p:blipFill>
          <a:blip r:embed="rId3">
            <a:alphaModFix/>
          </a:blip>
          <a:stretch>
            <a:fillRect/>
          </a:stretch>
        </p:blipFill>
        <p:spPr>
          <a:xfrm>
            <a:off x="5825249" y="1370300"/>
            <a:ext cx="2505649" cy="3340874"/>
          </a:xfrm>
          <a:prstGeom prst="rect">
            <a:avLst/>
          </a:prstGeom>
          <a:noFill/>
          <a:ln>
            <a:noFill/>
          </a:ln>
        </p:spPr>
      </p:pic>
      <p:sp>
        <p:nvSpPr>
          <p:cNvPr id="510" name="Shape 510"/>
          <p:cNvSpPr/>
          <p:nvPr/>
        </p:nvSpPr>
        <p:spPr>
          <a:xfrm>
            <a:off x="1109100" y="1022250"/>
            <a:ext cx="3762600" cy="3001200"/>
          </a:xfrm>
          <a:prstGeom prst="wedgeEllipseCallout">
            <a:avLst>
              <a:gd fmla="val 72539" name="adj1"/>
              <a:gd fmla="val 26814" name="adj2"/>
            </a:avLst>
          </a:prstGeom>
          <a:noFill/>
          <a:ln cap="flat" cmpd="sng" w="76200">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1" name="Shape 511"/>
          <p:cNvSpPr/>
          <p:nvPr/>
        </p:nvSpPr>
        <p:spPr>
          <a:xfrm>
            <a:off x="470070" y="236520"/>
            <a:ext cx="8144400" cy="370800"/>
          </a:xfrm>
          <a:prstGeom prst="rect">
            <a:avLst/>
          </a:prstGeom>
          <a:solidFill>
            <a:srgbClr val="FA4F10"/>
          </a:solidFill>
          <a:ln cap="flat" cmpd="sng" w="22300">
            <a:solidFill>
              <a:srgbClr val="FFFFFF"/>
            </a:solidFill>
            <a:prstDash val="solid"/>
            <a:miter/>
            <a:headEnd len="med" w="med" type="none"/>
            <a:tailEnd len="med" w="med" type="none"/>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rPr lang="es">
                <a:solidFill>
                  <a:srgbClr val="FFFFFF"/>
                </a:solidFill>
                <a:latin typeface="Titillium Web"/>
                <a:ea typeface="Titillium Web"/>
                <a:cs typeface="Titillium Web"/>
                <a:sym typeface="Titillium Web"/>
              </a:rPr>
              <a:t>Kafka y Python</a:t>
            </a:r>
          </a:p>
        </p:txBody>
      </p:sp>
      <p:sp>
        <p:nvSpPr>
          <p:cNvPr id="512" name="Shape 512"/>
          <p:cNvSpPr/>
          <p:nvPr/>
        </p:nvSpPr>
        <p:spPr>
          <a:xfrm>
            <a:off x="-123725" y="-130495"/>
            <a:ext cx="9420900" cy="892500"/>
          </a:xfrm>
          <a:prstGeom prst="rect">
            <a:avLst/>
          </a:prstGeom>
          <a:solidFill>
            <a:srgbClr val="FA4F10"/>
          </a:solidFill>
          <a:ln>
            <a:noFill/>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t/>
            </a:r>
            <a:endParaRPr sz="1800"/>
          </a:p>
        </p:txBody>
      </p:sp>
      <p:sp>
        <p:nvSpPr>
          <p:cNvPr id="513" name="Shape 513"/>
          <p:cNvSpPr txBox="1"/>
          <p:nvPr/>
        </p:nvSpPr>
        <p:spPr>
          <a:xfrm>
            <a:off x="347825" y="4751875"/>
            <a:ext cx="6263400" cy="730800"/>
          </a:xfrm>
          <a:prstGeom prst="rect">
            <a:avLst/>
          </a:prstGeom>
          <a:noFill/>
          <a:ln>
            <a:noFill/>
          </a:ln>
        </p:spPr>
        <p:txBody>
          <a:bodyPr anchorCtr="0" anchor="t" bIns="91425" lIns="91425" rIns="91425" tIns="91425">
            <a:noAutofit/>
          </a:bodyPr>
          <a:lstStyle/>
          <a:p>
            <a:pPr lvl="0" rtl="0">
              <a:spcBef>
                <a:spcPts val="0"/>
              </a:spcBef>
              <a:buNone/>
            </a:pPr>
            <a:r>
              <a:rPr lang="es" sz="1000">
                <a:solidFill>
                  <a:srgbClr val="434343"/>
                </a:solidFill>
                <a:latin typeface="Titillium Web"/>
                <a:ea typeface="Titillium Web"/>
                <a:cs typeface="Titillium Web"/>
                <a:sym typeface="Titillium Web"/>
              </a:rPr>
              <a:t>Python Madrid </a:t>
            </a:r>
            <a:r>
              <a:rPr b="1" lang="es" sz="1000">
                <a:solidFill>
                  <a:srgbClr val="434343"/>
                </a:solidFill>
                <a:latin typeface="Titillium Web"/>
                <a:ea typeface="Titillium Web"/>
                <a:cs typeface="Titillium Web"/>
                <a:sym typeface="Titillium Web"/>
              </a:rPr>
              <a:t>· </a:t>
            </a:r>
            <a:r>
              <a:rPr b="1" lang="es" sz="1000">
                <a:solidFill>
                  <a:srgbClr val="888888"/>
                </a:solidFill>
                <a:latin typeface="Titillium Web"/>
                <a:ea typeface="Titillium Web"/>
                <a:cs typeface="Titillium Web"/>
                <a:sym typeface="Titillium Web"/>
              </a:rPr>
              <a:t>Python y Kafka </a:t>
            </a:r>
          </a:p>
        </p:txBody>
      </p:sp>
      <p:sp>
        <p:nvSpPr>
          <p:cNvPr id="514" name="Shape 514"/>
          <p:cNvSpPr txBox="1"/>
          <p:nvPr/>
        </p:nvSpPr>
        <p:spPr>
          <a:xfrm>
            <a:off x="423925" y="108750"/>
            <a:ext cx="5668500" cy="391500"/>
          </a:xfrm>
          <a:prstGeom prst="rect">
            <a:avLst/>
          </a:prstGeom>
          <a:noFill/>
          <a:ln>
            <a:noFill/>
          </a:ln>
        </p:spPr>
        <p:txBody>
          <a:bodyPr anchorCtr="0" anchor="t" bIns="91425" lIns="91425" rIns="91425" tIns="91425">
            <a:noAutofit/>
          </a:bodyPr>
          <a:lstStyle/>
          <a:p>
            <a:pPr lvl="0" rtl="0">
              <a:spcBef>
                <a:spcPts val="0"/>
              </a:spcBef>
              <a:buNone/>
            </a:pPr>
            <a:r>
              <a:rPr lang="es" sz="2400">
                <a:solidFill>
                  <a:schemeClr val="lt1"/>
                </a:solidFill>
                <a:latin typeface="Titillium Web"/>
                <a:ea typeface="Titillium Web"/>
                <a:cs typeface="Titillium Web"/>
                <a:sym typeface="Titillium Web"/>
              </a:rPr>
              <a:t>Kafka y Python \ </a:t>
            </a:r>
            <a:r>
              <a:rPr lang="es" sz="2400">
                <a:solidFill>
                  <a:srgbClr val="F9CB9C"/>
                </a:solidFill>
                <a:latin typeface="Titillium Web"/>
                <a:ea typeface="Titillium Web"/>
                <a:cs typeface="Titillium Web"/>
                <a:sym typeface="Titillium Web"/>
              </a:rPr>
              <a:t>Thanks</a:t>
            </a:r>
          </a:p>
        </p:txBody>
      </p:sp>
      <p:pic>
        <p:nvPicPr>
          <p:cNvPr id="515" name="Shape 515"/>
          <p:cNvPicPr preferRelativeResize="0"/>
          <p:nvPr/>
        </p:nvPicPr>
        <p:blipFill rotWithShape="1">
          <a:blip r:embed="rId4">
            <a:alphaModFix/>
          </a:blip>
          <a:srcRect b="0" l="0" r="0" t="0"/>
          <a:stretch/>
        </p:blipFill>
        <p:spPr>
          <a:xfrm>
            <a:off x="7604395" y="165141"/>
            <a:ext cx="1158600" cy="301200"/>
          </a:xfrm>
          <a:prstGeom prst="rect">
            <a:avLst/>
          </a:prstGeom>
          <a:noFill/>
          <a:ln>
            <a:noFill/>
          </a:ln>
        </p:spPr>
      </p:pic>
      <p:sp>
        <p:nvSpPr>
          <p:cNvPr id="516" name="Shape 516"/>
          <p:cNvSpPr txBox="1"/>
          <p:nvPr/>
        </p:nvSpPr>
        <p:spPr>
          <a:xfrm>
            <a:off x="346375" y="2523150"/>
            <a:ext cx="5295600" cy="892500"/>
          </a:xfrm>
          <a:prstGeom prst="rect">
            <a:avLst/>
          </a:prstGeom>
          <a:noFill/>
          <a:ln>
            <a:noFill/>
          </a:ln>
        </p:spPr>
        <p:txBody>
          <a:bodyPr anchorCtr="0" anchor="t" bIns="91425" lIns="91425" rIns="91425" tIns="91425">
            <a:noAutofit/>
          </a:bodyPr>
          <a:lstStyle/>
          <a:p>
            <a:pPr lvl="0" rtl="0" algn="ctr">
              <a:lnSpc>
                <a:spcPct val="115000"/>
              </a:lnSpc>
              <a:spcBef>
                <a:spcPts val="0"/>
              </a:spcBef>
              <a:buClr>
                <a:schemeClr val="dk1"/>
              </a:buClr>
              <a:buSzPct val="36666"/>
              <a:buFont typeface="Arial"/>
              <a:buNone/>
            </a:pPr>
            <a:r>
              <a:rPr lang="es" sz="3000">
                <a:solidFill>
                  <a:srgbClr val="212121"/>
                </a:solidFill>
                <a:highlight>
                  <a:srgbClr val="FFFFFF"/>
                </a:highlight>
                <a:latin typeface="Calibri"/>
                <a:ea typeface="Calibri"/>
                <a:cs typeface="Calibri"/>
                <a:sym typeface="Calibri"/>
              </a:rPr>
              <a:t>   for your attention</a:t>
            </a:r>
          </a:p>
          <a:p>
            <a:pPr lvl="0">
              <a:spcBef>
                <a:spcPts val="0"/>
              </a:spcBef>
              <a:buNone/>
            </a:pPr>
            <a:r>
              <a:t/>
            </a:r>
            <a:endParaRPr/>
          </a:p>
        </p:txBody>
      </p:sp>
      <p:sp>
        <p:nvSpPr>
          <p:cNvPr id="517" name="Shape 517"/>
          <p:cNvSpPr txBox="1"/>
          <p:nvPr/>
        </p:nvSpPr>
        <p:spPr>
          <a:xfrm>
            <a:off x="1086600" y="1990225"/>
            <a:ext cx="3762600" cy="1468200"/>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b="1" lang="es" sz="4800">
                <a:solidFill>
                  <a:srgbClr val="FA4F10"/>
                </a:solidFill>
                <a:highlight>
                  <a:srgbClr val="FFFFFF"/>
                </a:highlight>
                <a:latin typeface="Calibri"/>
                <a:ea typeface="Calibri"/>
                <a:cs typeface="Calibri"/>
                <a:sym typeface="Calibri"/>
              </a:rPr>
              <a:t>Thank you</a:t>
            </a:r>
          </a:p>
          <a:p>
            <a:pPr lvl="0" rtl="0" algn="ctr">
              <a:lnSpc>
                <a:spcPct val="115000"/>
              </a:lnSpc>
              <a:spcBef>
                <a:spcPts val="0"/>
              </a:spcBef>
              <a:buNone/>
            </a:pPr>
            <a:r>
              <a:t/>
            </a:r>
            <a:endParaRPr sz="4800">
              <a:solidFill>
                <a:srgbClr val="212121"/>
              </a:solidFill>
              <a:highlight>
                <a:srgbClr val="FFFFFF"/>
              </a:highlight>
              <a:latin typeface="Calibri"/>
              <a:ea typeface="Calibri"/>
              <a:cs typeface="Calibri"/>
              <a:sym typeface="Calibri"/>
            </a:endParaRP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1" name="Shape 521"/>
        <p:cNvGrpSpPr/>
        <p:nvPr/>
      </p:nvGrpSpPr>
      <p:grpSpPr>
        <a:xfrm>
          <a:off x="0" y="0"/>
          <a:ext cx="0" cy="0"/>
          <a:chOff x="0" y="0"/>
          <a:chExt cx="0" cy="0"/>
        </a:xfrm>
      </p:grpSpPr>
      <p:sp>
        <p:nvSpPr>
          <p:cNvPr id="522" name="Shape 522"/>
          <p:cNvSpPr/>
          <p:nvPr/>
        </p:nvSpPr>
        <p:spPr>
          <a:xfrm>
            <a:off x="470070" y="236520"/>
            <a:ext cx="8144400" cy="370800"/>
          </a:xfrm>
          <a:prstGeom prst="rect">
            <a:avLst/>
          </a:prstGeom>
          <a:solidFill>
            <a:srgbClr val="FA4F10"/>
          </a:solidFill>
          <a:ln cap="flat" cmpd="sng" w="22300">
            <a:solidFill>
              <a:srgbClr val="FFFFFF"/>
            </a:solidFill>
            <a:prstDash val="solid"/>
            <a:miter/>
            <a:headEnd len="med" w="med" type="none"/>
            <a:tailEnd len="med" w="med" type="none"/>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rPr lang="es">
                <a:solidFill>
                  <a:srgbClr val="FFFFFF"/>
                </a:solidFill>
                <a:latin typeface="Titillium Web"/>
                <a:ea typeface="Titillium Web"/>
                <a:cs typeface="Titillium Web"/>
                <a:sym typeface="Titillium Web"/>
              </a:rPr>
              <a:t>Kafka y Python</a:t>
            </a:r>
          </a:p>
        </p:txBody>
      </p:sp>
      <p:sp>
        <p:nvSpPr>
          <p:cNvPr id="523" name="Shape 523"/>
          <p:cNvSpPr/>
          <p:nvPr/>
        </p:nvSpPr>
        <p:spPr>
          <a:xfrm>
            <a:off x="-123725" y="-130495"/>
            <a:ext cx="9420900" cy="892500"/>
          </a:xfrm>
          <a:prstGeom prst="rect">
            <a:avLst/>
          </a:prstGeom>
          <a:solidFill>
            <a:srgbClr val="FA4F10"/>
          </a:solidFill>
          <a:ln>
            <a:noFill/>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t/>
            </a:r>
            <a:endParaRPr sz="1800"/>
          </a:p>
        </p:txBody>
      </p:sp>
      <p:sp>
        <p:nvSpPr>
          <p:cNvPr id="524" name="Shape 524"/>
          <p:cNvSpPr txBox="1"/>
          <p:nvPr/>
        </p:nvSpPr>
        <p:spPr>
          <a:xfrm>
            <a:off x="119225" y="4751875"/>
            <a:ext cx="6263400" cy="730800"/>
          </a:xfrm>
          <a:prstGeom prst="rect">
            <a:avLst/>
          </a:prstGeom>
          <a:noFill/>
          <a:ln>
            <a:noFill/>
          </a:ln>
        </p:spPr>
        <p:txBody>
          <a:bodyPr anchorCtr="0" anchor="t" bIns="91425" lIns="91425" rIns="91425" tIns="91425">
            <a:noAutofit/>
          </a:bodyPr>
          <a:lstStyle/>
          <a:p>
            <a:pPr lvl="0" rtl="0">
              <a:spcBef>
                <a:spcPts val="0"/>
              </a:spcBef>
              <a:buNone/>
            </a:pPr>
            <a:r>
              <a:rPr lang="es" sz="1000">
                <a:solidFill>
                  <a:srgbClr val="434343"/>
                </a:solidFill>
                <a:latin typeface="Titillium Web"/>
                <a:ea typeface="Titillium Web"/>
                <a:cs typeface="Titillium Web"/>
                <a:sym typeface="Titillium Web"/>
              </a:rPr>
              <a:t>Python Madrid </a:t>
            </a:r>
            <a:r>
              <a:rPr b="1" lang="es" sz="1000">
                <a:solidFill>
                  <a:srgbClr val="434343"/>
                </a:solidFill>
                <a:latin typeface="Titillium Web"/>
                <a:ea typeface="Titillium Web"/>
                <a:cs typeface="Titillium Web"/>
                <a:sym typeface="Titillium Web"/>
              </a:rPr>
              <a:t>· </a:t>
            </a:r>
            <a:r>
              <a:rPr b="1" lang="es" sz="1000">
                <a:solidFill>
                  <a:srgbClr val="888888"/>
                </a:solidFill>
                <a:latin typeface="Titillium Web"/>
                <a:ea typeface="Titillium Web"/>
                <a:cs typeface="Titillium Web"/>
                <a:sym typeface="Titillium Web"/>
              </a:rPr>
              <a:t>Python y Kafka </a:t>
            </a:r>
          </a:p>
        </p:txBody>
      </p:sp>
      <p:sp>
        <p:nvSpPr>
          <p:cNvPr id="525" name="Shape 525"/>
          <p:cNvSpPr txBox="1"/>
          <p:nvPr/>
        </p:nvSpPr>
        <p:spPr>
          <a:xfrm>
            <a:off x="423925" y="108750"/>
            <a:ext cx="5668500" cy="391500"/>
          </a:xfrm>
          <a:prstGeom prst="rect">
            <a:avLst/>
          </a:prstGeom>
          <a:noFill/>
          <a:ln>
            <a:noFill/>
          </a:ln>
        </p:spPr>
        <p:txBody>
          <a:bodyPr anchorCtr="0" anchor="t" bIns="91425" lIns="91425" rIns="91425" tIns="91425">
            <a:noAutofit/>
          </a:bodyPr>
          <a:lstStyle/>
          <a:p>
            <a:pPr lvl="0" rtl="0">
              <a:spcBef>
                <a:spcPts val="0"/>
              </a:spcBef>
              <a:buNone/>
            </a:pPr>
            <a:r>
              <a:rPr lang="es" sz="2400">
                <a:solidFill>
                  <a:schemeClr val="lt1"/>
                </a:solidFill>
                <a:latin typeface="Titillium Web"/>
                <a:ea typeface="Titillium Web"/>
                <a:cs typeface="Titillium Web"/>
                <a:sym typeface="Titillium Web"/>
              </a:rPr>
              <a:t>Kafka y Python \ </a:t>
            </a:r>
            <a:r>
              <a:rPr lang="es" sz="2400">
                <a:solidFill>
                  <a:srgbClr val="F9CB9C"/>
                </a:solidFill>
                <a:latin typeface="Titillium Web"/>
                <a:ea typeface="Titillium Web"/>
                <a:cs typeface="Titillium Web"/>
                <a:sym typeface="Titillium Web"/>
              </a:rPr>
              <a:t>Questions</a:t>
            </a:r>
            <a:r>
              <a:rPr lang="es" sz="2400">
                <a:solidFill>
                  <a:schemeClr val="lt1"/>
                </a:solidFill>
                <a:latin typeface="Titillium Web"/>
                <a:ea typeface="Titillium Web"/>
                <a:cs typeface="Titillium Web"/>
                <a:sym typeface="Titillium Web"/>
              </a:rPr>
              <a:t> </a:t>
            </a:r>
          </a:p>
        </p:txBody>
      </p:sp>
      <p:pic>
        <p:nvPicPr>
          <p:cNvPr id="526" name="Shape 526"/>
          <p:cNvPicPr preferRelativeResize="0"/>
          <p:nvPr/>
        </p:nvPicPr>
        <p:blipFill rotWithShape="1">
          <a:blip r:embed="rId3">
            <a:alphaModFix/>
          </a:blip>
          <a:srcRect b="0" l="0" r="0" t="0"/>
          <a:stretch/>
        </p:blipFill>
        <p:spPr>
          <a:xfrm>
            <a:off x="7604395" y="165141"/>
            <a:ext cx="1158600" cy="301200"/>
          </a:xfrm>
          <a:prstGeom prst="rect">
            <a:avLst/>
          </a:prstGeom>
          <a:noFill/>
          <a:ln>
            <a:noFill/>
          </a:ln>
        </p:spPr>
      </p:pic>
      <p:sp>
        <p:nvSpPr>
          <p:cNvPr id="527" name="Shape 527"/>
          <p:cNvSpPr txBox="1"/>
          <p:nvPr/>
        </p:nvSpPr>
        <p:spPr>
          <a:xfrm>
            <a:off x="2112850" y="1200975"/>
            <a:ext cx="3133800" cy="32784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528" name="Shape 528"/>
          <p:cNvPicPr preferRelativeResize="0"/>
          <p:nvPr/>
        </p:nvPicPr>
        <p:blipFill>
          <a:blip r:embed="rId4">
            <a:alphaModFix/>
          </a:blip>
          <a:stretch>
            <a:fillRect/>
          </a:stretch>
        </p:blipFill>
        <p:spPr>
          <a:xfrm>
            <a:off x="3703976" y="1293225"/>
            <a:ext cx="1843024" cy="3186149"/>
          </a:xfrm>
          <a:prstGeom prst="rect">
            <a:avLst/>
          </a:prstGeom>
          <a:noFill/>
          <a:ln>
            <a:noFill/>
          </a:ln>
        </p:spPr>
      </p:pic>
      <p:sp>
        <p:nvSpPr>
          <p:cNvPr id="529" name="Shape 529"/>
          <p:cNvSpPr txBox="1"/>
          <p:nvPr/>
        </p:nvSpPr>
        <p:spPr>
          <a:xfrm>
            <a:off x="1948025" y="1195850"/>
            <a:ext cx="10006800" cy="730800"/>
          </a:xfrm>
          <a:prstGeom prst="rect">
            <a:avLst/>
          </a:prstGeom>
          <a:noFill/>
          <a:ln>
            <a:noFill/>
          </a:ln>
        </p:spPr>
        <p:txBody>
          <a:bodyPr anchorCtr="0" anchor="t" bIns="91425" lIns="91425" rIns="91425" tIns="91425">
            <a:noAutofit/>
          </a:bodyPr>
          <a:lstStyle/>
          <a:p>
            <a:pPr lvl="0" rtl="0">
              <a:spcBef>
                <a:spcPts val="0"/>
              </a:spcBef>
              <a:buNone/>
            </a:pPr>
            <a:r>
              <a:rPr b="1" lang="es" sz="20000">
                <a:latin typeface="Calibri"/>
                <a:ea typeface="Calibri"/>
                <a:cs typeface="Calibri"/>
                <a:sym typeface="Calibri"/>
              </a:rPr>
              <a:t> ¿   ?</a:t>
            </a: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x="0" y="0"/>
          <a:ext cx="0" cy="0"/>
          <a:chOff x="0" y="0"/>
          <a:chExt cx="0" cy="0"/>
        </a:xfrm>
      </p:grpSpPr>
      <p:sp>
        <p:nvSpPr>
          <p:cNvPr id="534" name="Shape 534"/>
          <p:cNvSpPr/>
          <p:nvPr/>
        </p:nvSpPr>
        <p:spPr>
          <a:xfrm>
            <a:off x="470070" y="236520"/>
            <a:ext cx="8144400" cy="370800"/>
          </a:xfrm>
          <a:prstGeom prst="rect">
            <a:avLst/>
          </a:prstGeom>
          <a:solidFill>
            <a:srgbClr val="FA4F10"/>
          </a:solidFill>
          <a:ln cap="flat" cmpd="sng" w="22300">
            <a:solidFill>
              <a:srgbClr val="FFFFFF"/>
            </a:solidFill>
            <a:prstDash val="solid"/>
            <a:miter/>
            <a:headEnd len="med" w="med" type="none"/>
            <a:tailEnd len="med" w="med" type="none"/>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rPr lang="es">
                <a:solidFill>
                  <a:srgbClr val="FFFFFF"/>
                </a:solidFill>
                <a:latin typeface="Titillium Web"/>
                <a:ea typeface="Titillium Web"/>
                <a:cs typeface="Titillium Web"/>
                <a:sym typeface="Titillium Web"/>
              </a:rPr>
              <a:t>Kafka y Python</a:t>
            </a:r>
          </a:p>
        </p:txBody>
      </p:sp>
      <p:sp>
        <p:nvSpPr>
          <p:cNvPr id="535" name="Shape 535"/>
          <p:cNvSpPr/>
          <p:nvPr/>
        </p:nvSpPr>
        <p:spPr>
          <a:xfrm>
            <a:off x="-123725" y="-130495"/>
            <a:ext cx="9420900" cy="892500"/>
          </a:xfrm>
          <a:prstGeom prst="rect">
            <a:avLst/>
          </a:prstGeom>
          <a:solidFill>
            <a:srgbClr val="FA4F10"/>
          </a:solidFill>
          <a:ln>
            <a:noFill/>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t/>
            </a:r>
            <a:endParaRPr sz="1800"/>
          </a:p>
        </p:txBody>
      </p:sp>
      <p:sp>
        <p:nvSpPr>
          <p:cNvPr id="536" name="Shape 536"/>
          <p:cNvSpPr txBox="1"/>
          <p:nvPr/>
        </p:nvSpPr>
        <p:spPr>
          <a:xfrm>
            <a:off x="347825" y="4751875"/>
            <a:ext cx="6263400" cy="730800"/>
          </a:xfrm>
          <a:prstGeom prst="rect">
            <a:avLst/>
          </a:prstGeom>
          <a:noFill/>
          <a:ln>
            <a:noFill/>
          </a:ln>
        </p:spPr>
        <p:txBody>
          <a:bodyPr anchorCtr="0" anchor="t" bIns="91425" lIns="91425" rIns="91425" tIns="91425">
            <a:noAutofit/>
          </a:bodyPr>
          <a:lstStyle/>
          <a:p>
            <a:pPr lvl="0" rtl="0">
              <a:spcBef>
                <a:spcPts val="0"/>
              </a:spcBef>
              <a:buNone/>
            </a:pPr>
            <a:r>
              <a:rPr lang="es" sz="1000">
                <a:solidFill>
                  <a:srgbClr val="434343"/>
                </a:solidFill>
                <a:latin typeface="Titillium Web"/>
                <a:ea typeface="Titillium Web"/>
                <a:cs typeface="Titillium Web"/>
                <a:sym typeface="Titillium Web"/>
              </a:rPr>
              <a:t>Python Madrid </a:t>
            </a:r>
            <a:r>
              <a:rPr b="1" lang="es" sz="1000">
                <a:solidFill>
                  <a:srgbClr val="434343"/>
                </a:solidFill>
                <a:latin typeface="Titillium Web"/>
                <a:ea typeface="Titillium Web"/>
                <a:cs typeface="Titillium Web"/>
                <a:sym typeface="Titillium Web"/>
              </a:rPr>
              <a:t>· </a:t>
            </a:r>
            <a:r>
              <a:rPr b="1" lang="es" sz="1000">
                <a:solidFill>
                  <a:srgbClr val="888888"/>
                </a:solidFill>
                <a:latin typeface="Titillium Web"/>
                <a:ea typeface="Titillium Web"/>
                <a:cs typeface="Titillium Web"/>
                <a:sym typeface="Titillium Web"/>
              </a:rPr>
              <a:t>Python y Kafka </a:t>
            </a:r>
          </a:p>
        </p:txBody>
      </p:sp>
      <p:sp>
        <p:nvSpPr>
          <p:cNvPr id="537" name="Shape 537"/>
          <p:cNvSpPr txBox="1"/>
          <p:nvPr/>
        </p:nvSpPr>
        <p:spPr>
          <a:xfrm>
            <a:off x="423925" y="108750"/>
            <a:ext cx="3120900" cy="391500"/>
          </a:xfrm>
          <a:prstGeom prst="rect">
            <a:avLst/>
          </a:prstGeom>
          <a:noFill/>
          <a:ln>
            <a:noFill/>
          </a:ln>
        </p:spPr>
        <p:txBody>
          <a:bodyPr anchorCtr="0" anchor="t" bIns="91425" lIns="91425" rIns="91425" tIns="91425">
            <a:noAutofit/>
          </a:bodyPr>
          <a:lstStyle/>
          <a:p>
            <a:pPr lvl="0" rtl="0">
              <a:spcBef>
                <a:spcPts val="0"/>
              </a:spcBef>
              <a:buNone/>
            </a:pPr>
            <a:r>
              <a:rPr lang="es" sz="2400">
                <a:solidFill>
                  <a:schemeClr val="lt1"/>
                </a:solidFill>
                <a:latin typeface="Titillium Web"/>
                <a:ea typeface="Titillium Web"/>
                <a:cs typeface="Titillium Web"/>
                <a:sym typeface="Titillium Web"/>
              </a:rPr>
              <a:t>Kafka \ </a:t>
            </a:r>
            <a:r>
              <a:rPr lang="es" sz="2400">
                <a:solidFill>
                  <a:srgbClr val="F9CB9C"/>
                </a:solidFill>
                <a:latin typeface="Titillium Web"/>
                <a:ea typeface="Titillium Web"/>
                <a:cs typeface="Titillium Web"/>
                <a:sym typeface="Titillium Web"/>
              </a:rPr>
              <a:t>El Clúster</a:t>
            </a:r>
          </a:p>
        </p:txBody>
      </p:sp>
      <p:pic>
        <p:nvPicPr>
          <p:cNvPr id="538" name="Shape 538"/>
          <p:cNvPicPr preferRelativeResize="0"/>
          <p:nvPr/>
        </p:nvPicPr>
        <p:blipFill rotWithShape="1">
          <a:blip r:embed="rId3">
            <a:alphaModFix/>
          </a:blip>
          <a:srcRect b="0" l="0" r="0" t="0"/>
          <a:stretch/>
        </p:blipFill>
        <p:spPr>
          <a:xfrm>
            <a:off x="7604395" y="165141"/>
            <a:ext cx="1158600" cy="301200"/>
          </a:xfrm>
          <a:prstGeom prst="rect">
            <a:avLst/>
          </a:prstGeom>
          <a:noFill/>
          <a:ln>
            <a:noFill/>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pic>
        <p:nvPicPr>
          <p:cNvPr id="130" name="Shape 130"/>
          <p:cNvPicPr preferRelativeResize="0"/>
          <p:nvPr/>
        </p:nvPicPr>
        <p:blipFill>
          <a:blip r:embed="rId3">
            <a:alphaModFix/>
          </a:blip>
          <a:stretch>
            <a:fillRect/>
          </a:stretch>
        </p:blipFill>
        <p:spPr>
          <a:xfrm>
            <a:off x="0" y="762000"/>
            <a:ext cx="5747982" cy="2445950"/>
          </a:xfrm>
          <a:prstGeom prst="rect">
            <a:avLst/>
          </a:prstGeom>
          <a:noFill/>
          <a:ln>
            <a:noFill/>
          </a:ln>
        </p:spPr>
      </p:pic>
      <p:sp>
        <p:nvSpPr>
          <p:cNvPr id="131" name="Shape 131"/>
          <p:cNvSpPr/>
          <p:nvPr/>
        </p:nvSpPr>
        <p:spPr>
          <a:xfrm>
            <a:off x="470070" y="236520"/>
            <a:ext cx="8144400" cy="370800"/>
          </a:xfrm>
          <a:prstGeom prst="rect">
            <a:avLst/>
          </a:prstGeom>
          <a:solidFill>
            <a:srgbClr val="FA4F10"/>
          </a:solidFill>
          <a:ln cap="flat" cmpd="sng" w="22300">
            <a:solidFill>
              <a:srgbClr val="FFFFFF"/>
            </a:solidFill>
            <a:prstDash val="solid"/>
            <a:miter/>
            <a:headEnd len="med" w="med" type="none"/>
            <a:tailEnd len="med" w="med" type="none"/>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rPr lang="es">
                <a:solidFill>
                  <a:srgbClr val="FFFFFF"/>
                </a:solidFill>
                <a:latin typeface="Titillium Web"/>
                <a:ea typeface="Titillium Web"/>
                <a:cs typeface="Titillium Web"/>
                <a:sym typeface="Titillium Web"/>
              </a:rPr>
              <a:t>Kafka y Python</a:t>
            </a:r>
          </a:p>
        </p:txBody>
      </p:sp>
      <p:sp>
        <p:nvSpPr>
          <p:cNvPr id="132" name="Shape 132"/>
          <p:cNvSpPr/>
          <p:nvPr/>
        </p:nvSpPr>
        <p:spPr>
          <a:xfrm>
            <a:off x="-123725" y="-130495"/>
            <a:ext cx="9420900" cy="892500"/>
          </a:xfrm>
          <a:prstGeom prst="rect">
            <a:avLst/>
          </a:prstGeom>
          <a:solidFill>
            <a:srgbClr val="FA4F10"/>
          </a:solidFill>
          <a:ln>
            <a:noFill/>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t/>
            </a:r>
            <a:endParaRPr sz="1800"/>
          </a:p>
        </p:txBody>
      </p:sp>
      <p:sp>
        <p:nvSpPr>
          <p:cNvPr id="133" name="Shape 133"/>
          <p:cNvSpPr txBox="1"/>
          <p:nvPr/>
        </p:nvSpPr>
        <p:spPr>
          <a:xfrm>
            <a:off x="347825" y="4751875"/>
            <a:ext cx="6263400" cy="730800"/>
          </a:xfrm>
          <a:prstGeom prst="rect">
            <a:avLst/>
          </a:prstGeom>
          <a:noFill/>
          <a:ln>
            <a:noFill/>
          </a:ln>
        </p:spPr>
        <p:txBody>
          <a:bodyPr anchorCtr="0" anchor="t" bIns="91425" lIns="91425" rIns="91425" tIns="91425">
            <a:noAutofit/>
          </a:bodyPr>
          <a:lstStyle/>
          <a:p>
            <a:pPr lvl="0" rtl="0">
              <a:spcBef>
                <a:spcPts val="0"/>
              </a:spcBef>
              <a:buNone/>
            </a:pPr>
            <a:r>
              <a:rPr lang="es" sz="1000">
                <a:solidFill>
                  <a:srgbClr val="434343"/>
                </a:solidFill>
                <a:latin typeface="Titillium Web"/>
                <a:ea typeface="Titillium Web"/>
                <a:cs typeface="Titillium Web"/>
                <a:sym typeface="Titillium Web"/>
              </a:rPr>
              <a:t>Python Madrid </a:t>
            </a:r>
            <a:r>
              <a:rPr b="1" lang="es" sz="1000">
                <a:solidFill>
                  <a:srgbClr val="434343"/>
                </a:solidFill>
                <a:latin typeface="Titillium Web"/>
                <a:ea typeface="Titillium Web"/>
                <a:cs typeface="Titillium Web"/>
                <a:sym typeface="Titillium Web"/>
              </a:rPr>
              <a:t>· </a:t>
            </a:r>
            <a:r>
              <a:rPr b="1" lang="es" sz="1000">
                <a:solidFill>
                  <a:srgbClr val="888888"/>
                </a:solidFill>
                <a:latin typeface="Titillium Web"/>
                <a:ea typeface="Titillium Web"/>
                <a:cs typeface="Titillium Web"/>
                <a:sym typeface="Titillium Web"/>
              </a:rPr>
              <a:t>Python y Kafka </a:t>
            </a:r>
          </a:p>
        </p:txBody>
      </p:sp>
      <p:sp>
        <p:nvSpPr>
          <p:cNvPr id="134" name="Shape 134"/>
          <p:cNvSpPr txBox="1"/>
          <p:nvPr/>
        </p:nvSpPr>
        <p:spPr>
          <a:xfrm>
            <a:off x="423925" y="108750"/>
            <a:ext cx="3120900" cy="391500"/>
          </a:xfrm>
          <a:prstGeom prst="rect">
            <a:avLst/>
          </a:prstGeom>
          <a:noFill/>
          <a:ln>
            <a:noFill/>
          </a:ln>
        </p:spPr>
        <p:txBody>
          <a:bodyPr anchorCtr="0" anchor="t" bIns="91425" lIns="91425" rIns="91425" tIns="91425">
            <a:noAutofit/>
          </a:bodyPr>
          <a:lstStyle/>
          <a:p>
            <a:pPr lvl="0" rtl="0">
              <a:spcBef>
                <a:spcPts val="0"/>
              </a:spcBef>
              <a:buNone/>
            </a:pPr>
            <a:r>
              <a:rPr lang="es" sz="2400">
                <a:solidFill>
                  <a:schemeClr val="lt1"/>
                </a:solidFill>
                <a:latin typeface="Titillium Web"/>
                <a:ea typeface="Titillium Web"/>
                <a:cs typeface="Titillium Web"/>
                <a:sym typeface="Titillium Web"/>
              </a:rPr>
              <a:t>¿Quién soy?</a:t>
            </a:r>
          </a:p>
        </p:txBody>
      </p:sp>
      <p:pic>
        <p:nvPicPr>
          <p:cNvPr id="135" name="Shape 135"/>
          <p:cNvPicPr preferRelativeResize="0"/>
          <p:nvPr/>
        </p:nvPicPr>
        <p:blipFill rotWithShape="1">
          <a:blip r:embed="rId4">
            <a:alphaModFix/>
          </a:blip>
          <a:srcRect b="0" l="0" r="0" t="0"/>
          <a:stretch/>
        </p:blipFill>
        <p:spPr>
          <a:xfrm>
            <a:off x="7604395" y="165141"/>
            <a:ext cx="1158600" cy="301200"/>
          </a:xfrm>
          <a:prstGeom prst="rect">
            <a:avLst/>
          </a:prstGeom>
          <a:noFill/>
          <a:ln>
            <a:noFill/>
          </a:ln>
        </p:spPr>
      </p:pic>
      <p:sp>
        <p:nvSpPr>
          <p:cNvPr id="136" name="Shape 136"/>
          <p:cNvSpPr txBox="1"/>
          <p:nvPr/>
        </p:nvSpPr>
        <p:spPr>
          <a:xfrm>
            <a:off x="334525" y="2905600"/>
            <a:ext cx="4338900" cy="3675600"/>
          </a:xfrm>
          <a:prstGeom prst="rect">
            <a:avLst/>
          </a:prstGeom>
          <a:noFill/>
          <a:ln>
            <a:noFill/>
          </a:ln>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a:spcBef>
                <a:spcPts val="0"/>
              </a:spcBef>
              <a:buNone/>
            </a:pPr>
            <a:r>
              <a:rPr lang="es" sz="3000">
                <a:solidFill>
                  <a:srgbClr val="666666"/>
                </a:solidFill>
                <a:latin typeface="Calibri"/>
                <a:ea typeface="Calibri"/>
                <a:cs typeface="Calibri"/>
                <a:sym typeface="Calibri"/>
              </a:rPr>
              <a:t>Ingeniero de Software</a:t>
            </a:r>
            <a:r>
              <a:rPr b="1" lang="es" sz="3000">
                <a:latin typeface="Calibri"/>
                <a:ea typeface="Calibri"/>
                <a:cs typeface="Calibri"/>
                <a:sym typeface="Calibri"/>
              </a:rPr>
              <a:t> </a:t>
            </a:r>
          </a:p>
          <a:p>
            <a:pPr lvl="0" rtl="0">
              <a:spcBef>
                <a:spcPts val="0"/>
              </a:spcBef>
              <a:buNone/>
            </a:pPr>
            <a:r>
              <a:rPr b="1" lang="es" sz="1800">
                <a:solidFill>
                  <a:srgbClr val="FA4F10"/>
                </a:solidFill>
                <a:latin typeface="Titillium Web"/>
                <a:ea typeface="Titillium Web"/>
                <a:cs typeface="Titillium Web"/>
                <a:sym typeface="Titillium Web"/>
              </a:rPr>
              <a:t>@Paradigma Digital</a:t>
            </a:r>
          </a:p>
        </p:txBody>
      </p:sp>
      <p:pic>
        <p:nvPicPr>
          <p:cNvPr id="137" name="Shape 137"/>
          <p:cNvPicPr preferRelativeResize="0"/>
          <p:nvPr/>
        </p:nvPicPr>
        <p:blipFill>
          <a:blip r:embed="rId5">
            <a:alphaModFix/>
          </a:blip>
          <a:stretch>
            <a:fillRect/>
          </a:stretch>
        </p:blipFill>
        <p:spPr>
          <a:xfrm>
            <a:off x="6201925" y="2182473"/>
            <a:ext cx="630700" cy="473025"/>
          </a:xfrm>
          <a:prstGeom prst="rect">
            <a:avLst/>
          </a:prstGeom>
          <a:noFill/>
          <a:ln>
            <a:noFill/>
          </a:ln>
        </p:spPr>
      </p:pic>
      <p:sp>
        <p:nvSpPr>
          <p:cNvPr id="138" name="Shape 138"/>
          <p:cNvSpPr txBox="1"/>
          <p:nvPr/>
        </p:nvSpPr>
        <p:spPr>
          <a:xfrm>
            <a:off x="6832625" y="2161800"/>
            <a:ext cx="6263400" cy="730800"/>
          </a:xfrm>
          <a:prstGeom prst="rect">
            <a:avLst/>
          </a:prstGeom>
          <a:noFill/>
          <a:ln>
            <a:noFill/>
          </a:ln>
        </p:spPr>
        <p:txBody>
          <a:bodyPr anchorCtr="0" anchor="t" bIns="91425" lIns="91425" rIns="91425" tIns="91425">
            <a:noAutofit/>
          </a:bodyPr>
          <a:lstStyle/>
          <a:p>
            <a:pPr lvl="0">
              <a:spcBef>
                <a:spcPts val="0"/>
              </a:spcBef>
              <a:buNone/>
            </a:pPr>
            <a:r>
              <a:rPr lang="es" sz="2400">
                <a:solidFill>
                  <a:srgbClr val="666666"/>
                </a:solidFill>
                <a:latin typeface="Titillium Web"/>
                <a:ea typeface="Titillium Web"/>
                <a:cs typeface="Titillium Web"/>
                <a:sym typeface="Titillium Web"/>
              </a:rPr>
              <a:t>@lvaroleon</a:t>
            </a:r>
          </a:p>
        </p:txBody>
      </p:sp>
      <p:pic>
        <p:nvPicPr>
          <p:cNvPr id="139" name="Shape 139"/>
          <p:cNvPicPr preferRelativeResize="0"/>
          <p:nvPr/>
        </p:nvPicPr>
        <p:blipFill>
          <a:blip r:embed="rId6">
            <a:alphaModFix/>
          </a:blip>
          <a:stretch>
            <a:fillRect/>
          </a:stretch>
        </p:blipFill>
        <p:spPr>
          <a:xfrm>
            <a:off x="6077271" y="1541900"/>
            <a:ext cx="1015373" cy="533074"/>
          </a:xfrm>
          <a:prstGeom prst="rect">
            <a:avLst/>
          </a:prstGeom>
          <a:noFill/>
          <a:ln>
            <a:noFill/>
          </a:ln>
        </p:spPr>
      </p:pic>
      <p:sp>
        <p:nvSpPr>
          <p:cNvPr id="140" name="Shape 140"/>
          <p:cNvSpPr txBox="1"/>
          <p:nvPr/>
        </p:nvSpPr>
        <p:spPr>
          <a:xfrm>
            <a:off x="6941447" y="1552200"/>
            <a:ext cx="6263399" cy="730800"/>
          </a:xfrm>
          <a:prstGeom prst="rect">
            <a:avLst/>
          </a:prstGeom>
          <a:noFill/>
          <a:ln>
            <a:noFill/>
          </a:ln>
        </p:spPr>
        <p:txBody>
          <a:bodyPr anchorCtr="0" anchor="t" bIns="91425" lIns="91425" rIns="91425" tIns="91425">
            <a:noAutofit/>
          </a:bodyPr>
          <a:lstStyle/>
          <a:p>
            <a:pPr lvl="0" rtl="0">
              <a:spcBef>
                <a:spcPts val="0"/>
              </a:spcBef>
              <a:buNone/>
            </a:pPr>
            <a:r>
              <a:rPr lang="es" sz="2400">
                <a:solidFill>
                  <a:srgbClr val="666666"/>
                </a:solidFill>
                <a:latin typeface="Titillium Web"/>
                <a:ea typeface="Titillium Web"/>
                <a:cs typeface="Titillium Web"/>
                <a:sym typeface="Titillium Web"/>
              </a:rPr>
              <a:t>aleonsan</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p:nvPr/>
        </p:nvSpPr>
        <p:spPr>
          <a:xfrm>
            <a:off x="470070" y="236520"/>
            <a:ext cx="8144400" cy="370800"/>
          </a:xfrm>
          <a:prstGeom prst="rect">
            <a:avLst/>
          </a:prstGeom>
          <a:solidFill>
            <a:srgbClr val="FA4F10"/>
          </a:solidFill>
          <a:ln cap="flat" cmpd="sng" w="22300">
            <a:solidFill>
              <a:srgbClr val="FFFFFF"/>
            </a:solidFill>
            <a:prstDash val="solid"/>
            <a:miter/>
            <a:headEnd len="med" w="med" type="none"/>
            <a:tailEnd len="med" w="med" type="none"/>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rPr lang="es">
                <a:solidFill>
                  <a:srgbClr val="FFFFFF"/>
                </a:solidFill>
                <a:latin typeface="Titillium Web"/>
                <a:ea typeface="Titillium Web"/>
                <a:cs typeface="Titillium Web"/>
                <a:sym typeface="Titillium Web"/>
              </a:rPr>
              <a:t>Kafka y Python</a:t>
            </a:r>
          </a:p>
        </p:txBody>
      </p:sp>
      <p:sp>
        <p:nvSpPr>
          <p:cNvPr id="146" name="Shape 146"/>
          <p:cNvSpPr/>
          <p:nvPr/>
        </p:nvSpPr>
        <p:spPr>
          <a:xfrm>
            <a:off x="-123725" y="-130495"/>
            <a:ext cx="9420900" cy="892500"/>
          </a:xfrm>
          <a:prstGeom prst="rect">
            <a:avLst/>
          </a:prstGeom>
          <a:solidFill>
            <a:srgbClr val="FA4F10"/>
          </a:solidFill>
          <a:ln>
            <a:noFill/>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t/>
            </a:r>
            <a:endParaRPr sz="1800"/>
          </a:p>
        </p:txBody>
      </p:sp>
      <p:sp>
        <p:nvSpPr>
          <p:cNvPr id="147" name="Shape 147"/>
          <p:cNvSpPr txBox="1"/>
          <p:nvPr/>
        </p:nvSpPr>
        <p:spPr>
          <a:xfrm>
            <a:off x="347825" y="4751875"/>
            <a:ext cx="6263400" cy="730800"/>
          </a:xfrm>
          <a:prstGeom prst="rect">
            <a:avLst/>
          </a:prstGeom>
          <a:noFill/>
          <a:ln>
            <a:noFill/>
          </a:ln>
        </p:spPr>
        <p:txBody>
          <a:bodyPr anchorCtr="0" anchor="t" bIns="91425" lIns="91425" rIns="91425" tIns="91425">
            <a:noAutofit/>
          </a:bodyPr>
          <a:lstStyle/>
          <a:p>
            <a:pPr lvl="0" rtl="0">
              <a:spcBef>
                <a:spcPts val="0"/>
              </a:spcBef>
              <a:buNone/>
            </a:pPr>
            <a:r>
              <a:rPr lang="es" sz="1000">
                <a:solidFill>
                  <a:srgbClr val="434343"/>
                </a:solidFill>
                <a:latin typeface="Titillium Web"/>
                <a:ea typeface="Titillium Web"/>
                <a:cs typeface="Titillium Web"/>
                <a:sym typeface="Titillium Web"/>
              </a:rPr>
              <a:t>Python Madrid </a:t>
            </a:r>
            <a:r>
              <a:rPr b="1" lang="es" sz="1000">
                <a:solidFill>
                  <a:srgbClr val="434343"/>
                </a:solidFill>
                <a:latin typeface="Titillium Web"/>
                <a:ea typeface="Titillium Web"/>
                <a:cs typeface="Titillium Web"/>
                <a:sym typeface="Titillium Web"/>
              </a:rPr>
              <a:t>· </a:t>
            </a:r>
            <a:r>
              <a:rPr b="1" lang="es" sz="1000">
                <a:solidFill>
                  <a:srgbClr val="888888"/>
                </a:solidFill>
                <a:latin typeface="Titillium Web"/>
                <a:ea typeface="Titillium Web"/>
                <a:cs typeface="Titillium Web"/>
                <a:sym typeface="Titillium Web"/>
              </a:rPr>
              <a:t>Python y Kafka </a:t>
            </a:r>
          </a:p>
        </p:txBody>
      </p:sp>
      <p:sp>
        <p:nvSpPr>
          <p:cNvPr id="148" name="Shape 148"/>
          <p:cNvSpPr txBox="1"/>
          <p:nvPr/>
        </p:nvSpPr>
        <p:spPr>
          <a:xfrm>
            <a:off x="423925" y="108750"/>
            <a:ext cx="3120900" cy="391500"/>
          </a:xfrm>
          <a:prstGeom prst="rect">
            <a:avLst/>
          </a:prstGeom>
          <a:noFill/>
          <a:ln>
            <a:noFill/>
          </a:ln>
        </p:spPr>
        <p:txBody>
          <a:bodyPr anchorCtr="0" anchor="t" bIns="91425" lIns="91425" rIns="91425" tIns="91425">
            <a:noAutofit/>
          </a:bodyPr>
          <a:lstStyle/>
          <a:p>
            <a:pPr lvl="0" rtl="0">
              <a:spcBef>
                <a:spcPts val="0"/>
              </a:spcBef>
              <a:buNone/>
            </a:pPr>
            <a:r>
              <a:rPr lang="es" sz="2400">
                <a:solidFill>
                  <a:schemeClr val="lt1"/>
                </a:solidFill>
                <a:latin typeface="Titillium Web"/>
                <a:ea typeface="Titillium Web"/>
                <a:cs typeface="Titillium Web"/>
                <a:sym typeface="Titillium Web"/>
              </a:rPr>
              <a:t>Kafka \ </a:t>
            </a:r>
            <a:r>
              <a:rPr lang="es" sz="2400">
                <a:solidFill>
                  <a:srgbClr val="F9CB9C"/>
                </a:solidFill>
                <a:latin typeface="Titillium Web"/>
                <a:ea typeface="Titillium Web"/>
                <a:cs typeface="Titillium Web"/>
                <a:sym typeface="Titillium Web"/>
              </a:rPr>
              <a:t>Origen</a:t>
            </a:r>
          </a:p>
        </p:txBody>
      </p:sp>
      <p:pic>
        <p:nvPicPr>
          <p:cNvPr id="149" name="Shape 149"/>
          <p:cNvPicPr preferRelativeResize="0"/>
          <p:nvPr/>
        </p:nvPicPr>
        <p:blipFill rotWithShape="1">
          <a:blip r:embed="rId3">
            <a:alphaModFix/>
          </a:blip>
          <a:srcRect b="0" l="0" r="0" t="0"/>
          <a:stretch/>
        </p:blipFill>
        <p:spPr>
          <a:xfrm>
            <a:off x="7604395" y="165141"/>
            <a:ext cx="1158600" cy="301200"/>
          </a:xfrm>
          <a:prstGeom prst="rect">
            <a:avLst/>
          </a:prstGeom>
          <a:noFill/>
          <a:ln>
            <a:noFill/>
          </a:ln>
        </p:spPr>
      </p:pic>
      <p:pic>
        <p:nvPicPr>
          <p:cNvPr id="150" name="Shape 150"/>
          <p:cNvPicPr preferRelativeResize="0"/>
          <p:nvPr/>
        </p:nvPicPr>
        <p:blipFill>
          <a:blip r:embed="rId4">
            <a:alphaModFix/>
          </a:blip>
          <a:stretch>
            <a:fillRect/>
          </a:stretch>
        </p:blipFill>
        <p:spPr>
          <a:xfrm>
            <a:off x="832200" y="3000351"/>
            <a:ext cx="1023099" cy="1023099"/>
          </a:xfrm>
          <a:prstGeom prst="rect">
            <a:avLst/>
          </a:prstGeom>
          <a:noFill/>
          <a:ln>
            <a:noFill/>
          </a:ln>
        </p:spPr>
      </p:pic>
      <p:pic>
        <p:nvPicPr>
          <p:cNvPr id="151" name="Shape 151"/>
          <p:cNvPicPr preferRelativeResize="0"/>
          <p:nvPr/>
        </p:nvPicPr>
        <p:blipFill>
          <a:blip r:embed="rId5">
            <a:alphaModFix/>
          </a:blip>
          <a:stretch>
            <a:fillRect/>
          </a:stretch>
        </p:blipFill>
        <p:spPr>
          <a:xfrm>
            <a:off x="6057275" y="3151150"/>
            <a:ext cx="730800" cy="730800"/>
          </a:xfrm>
          <a:prstGeom prst="rect">
            <a:avLst/>
          </a:prstGeom>
          <a:noFill/>
          <a:ln>
            <a:noFill/>
          </a:ln>
        </p:spPr>
      </p:pic>
      <p:pic>
        <p:nvPicPr>
          <p:cNvPr id="152" name="Shape 152"/>
          <p:cNvPicPr preferRelativeResize="0"/>
          <p:nvPr/>
        </p:nvPicPr>
        <p:blipFill>
          <a:blip r:embed="rId6">
            <a:alphaModFix/>
          </a:blip>
          <a:stretch>
            <a:fillRect/>
          </a:stretch>
        </p:blipFill>
        <p:spPr>
          <a:xfrm>
            <a:off x="6904950" y="3151150"/>
            <a:ext cx="730799" cy="730799"/>
          </a:xfrm>
          <a:prstGeom prst="rect">
            <a:avLst/>
          </a:prstGeom>
          <a:noFill/>
          <a:ln>
            <a:noFill/>
          </a:ln>
        </p:spPr>
      </p:pic>
      <p:pic>
        <p:nvPicPr>
          <p:cNvPr id="153" name="Shape 153"/>
          <p:cNvPicPr preferRelativeResize="0"/>
          <p:nvPr/>
        </p:nvPicPr>
        <p:blipFill>
          <a:blip r:embed="rId7">
            <a:alphaModFix/>
          </a:blip>
          <a:stretch>
            <a:fillRect/>
          </a:stretch>
        </p:blipFill>
        <p:spPr>
          <a:xfrm>
            <a:off x="7739825" y="3151150"/>
            <a:ext cx="730800" cy="730800"/>
          </a:xfrm>
          <a:prstGeom prst="rect">
            <a:avLst/>
          </a:prstGeom>
          <a:noFill/>
          <a:ln>
            <a:noFill/>
          </a:ln>
        </p:spPr>
      </p:pic>
      <p:cxnSp>
        <p:nvCxnSpPr>
          <p:cNvPr id="154" name="Shape 154"/>
          <p:cNvCxnSpPr/>
          <p:nvPr/>
        </p:nvCxnSpPr>
        <p:spPr>
          <a:xfrm flipH="1" rot="10800000">
            <a:off x="500225" y="4034575"/>
            <a:ext cx="8253300" cy="9900"/>
          </a:xfrm>
          <a:prstGeom prst="straightConnector1">
            <a:avLst/>
          </a:prstGeom>
          <a:noFill/>
          <a:ln cap="flat" cmpd="sng" w="76200">
            <a:solidFill>
              <a:schemeClr val="accent6"/>
            </a:solidFill>
            <a:prstDash val="solid"/>
            <a:round/>
            <a:headEnd len="lg" w="lg" type="none"/>
            <a:tailEnd len="lg" w="lg" type="none"/>
          </a:ln>
        </p:spPr>
      </p:cxnSp>
      <p:cxnSp>
        <p:nvCxnSpPr>
          <p:cNvPr id="155" name="Shape 155"/>
          <p:cNvCxnSpPr/>
          <p:nvPr/>
        </p:nvCxnSpPr>
        <p:spPr>
          <a:xfrm rot="10800000">
            <a:off x="2251925" y="3708400"/>
            <a:ext cx="10800" cy="326100"/>
          </a:xfrm>
          <a:prstGeom prst="straightConnector1">
            <a:avLst/>
          </a:prstGeom>
          <a:noFill/>
          <a:ln cap="flat" cmpd="sng" w="76200">
            <a:solidFill>
              <a:schemeClr val="accent6"/>
            </a:solidFill>
            <a:prstDash val="solid"/>
            <a:round/>
            <a:headEnd len="lg" w="lg" type="none"/>
            <a:tailEnd len="lg" w="lg" type="none"/>
          </a:ln>
        </p:spPr>
      </p:cxnSp>
      <p:sp>
        <p:nvSpPr>
          <p:cNvPr id="156" name="Shape 156"/>
          <p:cNvSpPr/>
          <p:nvPr/>
        </p:nvSpPr>
        <p:spPr>
          <a:xfrm>
            <a:off x="2175725" y="3545125"/>
            <a:ext cx="163200" cy="163200"/>
          </a:xfrm>
          <a:prstGeom prst="ellipse">
            <a:avLst/>
          </a:prstGeom>
          <a:solidFill>
            <a:schemeClr val="lt2"/>
          </a:solidFill>
          <a:ln cap="flat" cmpd="sng" w="38100">
            <a:solidFill>
              <a:schemeClr val="accent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 name="Shape 157"/>
          <p:cNvSpPr txBox="1"/>
          <p:nvPr/>
        </p:nvSpPr>
        <p:spPr>
          <a:xfrm rot="-3174508">
            <a:off x="1863984" y="2072225"/>
            <a:ext cx="2838381" cy="630724"/>
          </a:xfrm>
          <a:prstGeom prst="rect">
            <a:avLst/>
          </a:prstGeom>
          <a:noFill/>
          <a:ln>
            <a:noFill/>
          </a:ln>
        </p:spPr>
        <p:txBody>
          <a:bodyPr anchorCtr="0" anchor="t" bIns="91425" lIns="91425" rIns="91425" tIns="91425">
            <a:noAutofit/>
          </a:bodyPr>
          <a:lstStyle/>
          <a:p>
            <a:pPr lvl="0">
              <a:spcBef>
                <a:spcPts val="0"/>
              </a:spcBef>
              <a:buNone/>
            </a:pPr>
            <a:r>
              <a:rPr b="1" lang="es" sz="1800">
                <a:solidFill>
                  <a:srgbClr val="FA4F10"/>
                </a:solidFill>
                <a:latin typeface="Titillium Web"/>
                <a:ea typeface="Titillium Web"/>
                <a:cs typeface="Titillium Web"/>
                <a:sym typeface="Titillium Web"/>
              </a:rPr>
              <a:t>2011</a:t>
            </a:r>
            <a:r>
              <a:rPr b="1" lang="es" sz="1800">
                <a:latin typeface="Titillium Web"/>
                <a:ea typeface="Titillium Web"/>
                <a:cs typeface="Titillium Web"/>
                <a:sym typeface="Titillium Web"/>
              </a:rPr>
              <a:t> - Open source</a:t>
            </a:r>
          </a:p>
        </p:txBody>
      </p:sp>
      <p:cxnSp>
        <p:nvCxnSpPr>
          <p:cNvPr id="158" name="Shape 158"/>
          <p:cNvCxnSpPr/>
          <p:nvPr/>
        </p:nvCxnSpPr>
        <p:spPr>
          <a:xfrm rot="10800000">
            <a:off x="3242525" y="3708400"/>
            <a:ext cx="10800" cy="326100"/>
          </a:xfrm>
          <a:prstGeom prst="straightConnector1">
            <a:avLst/>
          </a:prstGeom>
          <a:noFill/>
          <a:ln cap="flat" cmpd="sng" w="76200">
            <a:solidFill>
              <a:schemeClr val="accent6"/>
            </a:solidFill>
            <a:prstDash val="solid"/>
            <a:round/>
            <a:headEnd len="lg" w="lg" type="none"/>
            <a:tailEnd len="lg" w="lg" type="none"/>
          </a:ln>
        </p:spPr>
      </p:cxnSp>
      <p:sp>
        <p:nvSpPr>
          <p:cNvPr id="159" name="Shape 159"/>
          <p:cNvSpPr/>
          <p:nvPr/>
        </p:nvSpPr>
        <p:spPr>
          <a:xfrm>
            <a:off x="3166325" y="3545125"/>
            <a:ext cx="163200" cy="163200"/>
          </a:xfrm>
          <a:prstGeom prst="ellipse">
            <a:avLst/>
          </a:prstGeom>
          <a:solidFill>
            <a:schemeClr val="lt2"/>
          </a:solidFill>
          <a:ln cap="flat" cmpd="sng" w="38100">
            <a:solidFill>
              <a:schemeClr val="accent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0" name="Shape 160"/>
          <p:cNvSpPr txBox="1"/>
          <p:nvPr/>
        </p:nvSpPr>
        <p:spPr>
          <a:xfrm rot="-3174508">
            <a:off x="2854584" y="2072225"/>
            <a:ext cx="2838381" cy="630724"/>
          </a:xfrm>
          <a:prstGeom prst="rect">
            <a:avLst/>
          </a:prstGeom>
          <a:noFill/>
          <a:ln>
            <a:noFill/>
          </a:ln>
        </p:spPr>
        <p:txBody>
          <a:bodyPr anchorCtr="0" anchor="t" bIns="91425" lIns="91425" rIns="91425" tIns="91425">
            <a:noAutofit/>
          </a:bodyPr>
          <a:lstStyle/>
          <a:p>
            <a:pPr lvl="0">
              <a:spcBef>
                <a:spcPts val="0"/>
              </a:spcBef>
              <a:buNone/>
            </a:pPr>
            <a:r>
              <a:rPr b="1" lang="es" sz="1800">
                <a:solidFill>
                  <a:srgbClr val="FA4F10"/>
                </a:solidFill>
                <a:latin typeface="Titillium Web"/>
                <a:ea typeface="Titillium Web"/>
                <a:cs typeface="Titillium Web"/>
                <a:sym typeface="Titillium Web"/>
              </a:rPr>
              <a:t>2012</a:t>
            </a:r>
            <a:r>
              <a:rPr b="1" lang="es" sz="1800">
                <a:latin typeface="Titillium Web"/>
                <a:ea typeface="Titillium Web"/>
                <a:cs typeface="Titillium Web"/>
                <a:sym typeface="Titillium Web"/>
              </a:rPr>
              <a:t> - Apache Incubator     </a:t>
            </a:r>
          </a:p>
          <a:p>
            <a:pPr lvl="0" rtl="0">
              <a:spcBef>
                <a:spcPts val="0"/>
              </a:spcBef>
              <a:buNone/>
            </a:pPr>
            <a:r>
              <a:rPr b="1" lang="es" sz="1800">
                <a:latin typeface="Titillium Web"/>
                <a:ea typeface="Titillium Web"/>
                <a:cs typeface="Titillium Web"/>
                <a:sym typeface="Titillium Web"/>
              </a:rPr>
              <a:t>              graduation</a:t>
            </a:r>
          </a:p>
        </p:txBody>
      </p:sp>
      <p:cxnSp>
        <p:nvCxnSpPr>
          <p:cNvPr id="161" name="Shape 161"/>
          <p:cNvCxnSpPr/>
          <p:nvPr/>
        </p:nvCxnSpPr>
        <p:spPr>
          <a:xfrm rot="10800000">
            <a:off x="5223725" y="3708400"/>
            <a:ext cx="10800" cy="326100"/>
          </a:xfrm>
          <a:prstGeom prst="straightConnector1">
            <a:avLst/>
          </a:prstGeom>
          <a:noFill/>
          <a:ln cap="flat" cmpd="sng" w="76200">
            <a:solidFill>
              <a:schemeClr val="accent6"/>
            </a:solidFill>
            <a:prstDash val="solid"/>
            <a:round/>
            <a:headEnd len="lg" w="lg" type="none"/>
            <a:tailEnd len="lg" w="lg" type="none"/>
          </a:ln>
        </p:spPr>
      </p:cxnSp>
      <p:sp>
        <p:nvSpPr>
          <p:cNvPr id="162" name="Shape 162"/>
          <p:cNvSpPr/>
          <p:nvPr/>
        </p:nvSpPr>
        <p:spPr>
          <a:xfrm>
            <a:off x="5147525" y="3545125"/>
            <a:ext cx="163200" cy="163200"/>
          </a:xfrm>
          <a:prstGeom prst="ellipse">
            <a:avLst/>
          </a:prstGeom>
          <a:solidFill>
            <a:schemeClr val="lt2"/>
          </a:solidFill>
          <a:ln cap="flat" cmpd="sng" w="38100">
            <a:solidFill>
              <a:schemeClr val="accent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txBox="1"/>
          <p:nvPr/>
        </p:nvSpPr>
        <p:spPr>
          <a:xfrm rot="-3174508">
            <a:off x="4835784" y="2072225"/>
            <a:ext cx="2838381" cy="630724"/>
          </a:xfrm>
          <a:prstGeom prst="rect">
            <a:avLst/>
          </a:prstGeom>
          <a:noFill/>
          <a:ln>
            <a:noFill/>
          </a:ln>
        </p:spPr>
        <p:txBody>
          <a:bodyPr anchorCtr="0" anchor="t" bIns="91425" lIns="91425" rIns="91425" tIns="91425">
            <a:noAutofit/>
          </a:bodyPr>
          <a:lstStyle/>
          <a:p>
            <a:pPr lvl="0" rtl="0">
              <a:spcBef>
                <a:spcPts val="0"/>
              </a:spcBef>
              <a:buNone/>
            </a:pPr>
            <a:r>
              <a:rPr b="1" lang="es" sz="1800">
                <a:solidFill>
                  <a:srgbClr val="FA4F10"/>
                </a:solidFill>
                <a:latin typeface="Titillium Web"/>
                <a:ea typeface="Titillium Web"/>
                <a:cs typeface="Titillium Web"/>
                <a:sym typeface="Titillium Web"/>
              </a:rPr>
              <a:t>2014</a:t>
            </a:r>
            <a:r>
              <a:rPr b="1" lang="es" sz="1800">
                <a:latin typeface="Titillium Web"/>
                <a:ea typeface="Titillium Web"/>
                <a:cs typeface="Titillium Web"/>
                <a:sym typeface="Titillium Web"/>
              </a:rPr>
              <a:t> - Confluent ($6,9 M)</a:t>
            </a:r>
          </a:p>
        </p:txBody>
      </p:sp>
      <p:pic>
        <p:nvPicPr>
          <p:cNvPr id="164" name="Shape 164"/>
          <p:cNvPicPr preferRelativeResize="0"/>
          <p:nvPr/>
        </p:nvPicPr>
        <p:blipFill>
          <a:blip r:embed="rId8">
            <a:alphaModFix/>
          </a:blip>
          <a:stretch>
            <a:fillRect/>
          </a:stretch>
        </p:blipFill>
        <p:spPr>
          <a:xfrm>
            <a:off x="7635750" y="2430693"/>
            <a:ext cx="834875" cy="626156"/>
          </a:xfrm>
          <a:prstGeom prst="rect">
            <a:avLst/>
          </a:prstGeom>
          <a:noFill/>
          <a:ln>
            <a:noFill/>
          </a:ln>
        </p:spPr>
      </p:pic>
      <p:pic>
        <p:nvPicPr>
          <p:cNvPr id="165" name="Shape 165"/>
          <p:cNvPicPr preferRelativeResize="0"/>
          <p:nvPr/>
        </p:nvPicPr>
        <p:blipFill>
          <a:blip r:embed="rId9">
            <a:alphaModFix/>
          </a:blip>
          <a:stretch>
            <a:fillRect/>
          </a:stretch>
        </p:blipFill>
        <p:spPr>
          <a:xfrm>
            <a:off x="6904950" y="2411050"/>
            <a:ext cx="699450" cy="699450"/>
          </a:xfrm>
          <a:prstGeom prst="rect">
            <a:avLst/>
          </a:prstGeom>
          <a:noFill/>
          <a:ln>
            <a:noFill/>
          </a:ln>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p:nvPr/>
        </p:nvSpPr>
        <p:spPr>
          <a:xfrm>
            <a:off x="470070" y="236520"/>
            <a:ext cx="8144400" cy="370800"/>
          </a:xfrm>
          <a:prstGeom prst="rect">
            <a:avLst/>
          </a:prstGeom>
          <a:solidFill>
            <a:srgbClr val="FA4F10"/>
          </a:solidFill>
          <a:ln cap="flat" cmpd="sng" w="22300">
            <a:solidFill>
              <a:srgbClr val="FFFFFF"/>
            </a:solidFill>
            <a:prstDash val="solid"/>
            <a:miter/>
            <a:headEnd len="med" w="med" type="none"/>
            <a:tailEnd len="med" w="med" type="none"/>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rPr lang="es">
                <a:solidFill>
                  <a:srgbClr val="FFFFFF"/>
                </a:solidFill>
                <a:latin typeface="Titillium Web"/>
                <a:ea typeface="Titillium Web"/>
                <a:cs typeface="Titillium Web"/>
                <a:sym typeface="Titillium Web"/>
              </a:rPr>
              <a:t>Kafka y Python</a:t>
            </a:r>
          </a:p>
        </p:txBody>
      </p:sp>
      <p:sp>
        <p:nvSpPr>
          <p:cNvPr id="171" name="Shape 171"/>
          <p:cNvSpPr/>
          <p:nvPr/>
        </p:nvSpPr>
        <p:spPr>
          <a:xfrm>
            <a:off x="-123725" y="-130495"/>
            <a:ext cx="9420900" cy="892500"/>
          </a:xfrm>
          <a:prstGeom prst="rect">
            <a:avLst/>
          </a:prstGeom>
          <a:solidFill>
            <a:srgbClr val="FA4F10"/>
          </a:solidFill>
          <a:ln>
            <a:noFill/>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t/>
            </a:r>
            <a:endParaRPr sz="1800"/>
          </a:p>
        </p:txBody>
      </p:sp>
      <p:sp>
        <p:nvSpPr>
          <p:cNvPr id="172" name="Shape 172"/>
          <p:cNvSpPr txBox="1"/>
          <p:nvPr/>
        </p:nvSpPr>
        <p:spPr>
          <a:xfrm>
            <a:off x="347825" y="4751875"/>
            <a:ext cx="6263400" cy="730800"/>
          </a:xfrm>
          <a:prstGeom prst="rect">
            <a:avLst/>
          </a:prstGeom>
          <a:noFill/>
          <a:ln>
            <a:noFill/>
          </a:ln>
        </p:spPr>
        <p:txBody>
          <a:bodyPr anchorCtr="0" anchor="t" bIns="91425" lIns="91425" rIns="91425" tIns="91425">
            <a:noAutofit/>
          </a:bodyPr>
          <a:lstStyle/>
          <a:p>
            <a:pPr lvl="0" rtl="0">
              <a:spcBef>
                <a:spcPts val="0"/>
              </a:spcBef>
              <a:buNone/>
            </a:pPr>
            <a:r>
              <a:rPr lang="es" sz="1000">
                <a:solidFill>
                  <a:srgbClr val="434343"/>
                </a:solidFill>
                <a:latin typeface="Titillium Web"/>
                <a:ea typeface="Titillium Web"/>
                <a:cs typeface="Titillium Web"/>
                <a:sym typeface="Titillium Web"/>
              </a:rPr>
              <a:t>Python Madrid </a:t>
            </a:r>
            <a:r>
              <a:rPr b="1" lang="es" sz="1000">
                <a:solidFill>
                  <a:srgbClr val="434343"/>
                </a:solidFill>
                <a:latin typeface="Titillium Web"/>
                <a:ea typeface="Titillium Web"/>
                <a:cs typeface="Titillium Web"/>
                <a:sym typeface="Titillium Web"/>
              </a:rPr>
              <a:t>· </a:t>
            </a:r>
            <a:r>
              <a:rPr b="1" lang="es" sz="1000">
                <a:solidFill>
                  <a:srgbClr val="888888"/>
                </a:solidFill>
                <a:latin typeface="Titillium Web"/>
                <a:ea typeface="Titillium Web"/>
                <a:cs typeface="Titillium Web"/>
                <a:sym typeface="Titillium Web"/>
              </a:rPr>
              <a:t>Python y Kafka </a:t>
            </a:r>
          </a:p>
        </p:txBody>
      </p:sp>
      <p:sp>
        <p:nvSpPr>
          <p:cNvPr id="173" name="Shape 173"/>
          <p:cNvSpPr txBox="1"/>
          <p:nvPr/>
        </p:nvSpPr>
        <p:spPr>
          <a:xfrm>
            <a:off x="423925" y="108750"/>
            <a:ext cx="3120900" cy="391500"/>
          </a:xfrm>
          <a:prstGeom prst="rect">
            <a:avLst/>
          </a:prstGeom>
          <a:noFill/>
          <a:ln>
            <a:noFill/>
          </a:ln>
        </p:spPr>
        <p:txBody>
          <a:bodyPr anchorCtr="0" anchor="t" bIns="91425" lIns="91425" rIns="91425" tIns="91425">
            <a:noAutofit/>
          </a:bodyPr>
          <a:lstStyle/>
          <a:p>
            <a:pPr lvl="0" rtl="0">
              <a:spcBef>
                <a:spcPts val="0"/>
              </a:spcBef>
              <a:buNone/>
            </a:pPr>
            <a:r>
              <a:rPr lang="es" sz="2400">
                <a:solidFill>
                  <a:schemeClr val="lt1"/>
                </a:solidFill>
                <a:latin typeface="Titillium Web"/>
                <a:ea typeface="Titillium Web"/>
                <a:cs typeface="Titillium Web"/>
                <a:sym typeface="Titillium Web"/>
              </a:rPr>
              <a:t>Kafka \ </a:t>
            </a:r>
            <a:r>
              <a:rPr lang="es" sz="2400">
                <a:solidFill>
                  <a:srgbClr val="F9CB9C"/>
                </a:solidFill>
                <a:latin typeface="Titillium Web"/>
                <a:ea typeface="Titillium Web"/>
                <a:cs typeface="Titillium Web"/>
                <a:sym typeface="Titillium Web"/>
              </a:rPr>
              <a:t>¿Qué es?</a:t>
            </a:r>
          </a:p>
        </p:txBody>
      </p:sp>
      <p:pic>
        <p:nvPicPr>
          <p:cNvPr id="174" name="Shape 174"/>
          <p:cNvPicPr preferRelativeResize="0"/>
          <p:nvPr/>
        </p:nvPicPr>
        <p:blipFill rotWithShape="1">
          <a:blip r:embed="rId3">
            <a:alphaModFix/>
          </a:blip>
          <a:srcRect b="0" l="0" r="0" t="0"/>
          <a:stretch/>
        </p:blipFill>
        <p:spPr>
          <a:xfrm>
            <a:off x="7604395" y="165141"/>
            <a:ext cx="1158600" cy="301200"/>
          </a:xfrm>
          <a:prstGeom prst="rect">
            <a:avLst/>
          </a:prstGeom>
          <a:noFill/>
          <a:ln>
            <a:noFill/>
          </a:ln>
        </p:spPr>
      </p:pic>
      <p:sp>
        <p:nvSpPr>
          <p:cNvPr id="175" name="Shape 175"/>
          <p:cNvSpPr txBox="1"/>
          <p:nvPr/>
        </p:nvSpPr>
        <p:spPr>
          <a:xfrm>
            <a:off x="347900" y="739275"/>
            <a:ext cx="4240800" cy="3762900"/>
          </a:xfrm>
          <a:prstGeom prst="rect">
            <a:avLst/>
          </a:prstGeom>
          <a:noFill/>
          <a:ln>
            <a:noFill/>
          </a:ln>
        </p:spPr>
        <p:txBody>
          <a:bodyPr anchorCtr="0" anchor="t" bIns="91425" lIns="91425" rIns="91425" tIns="91425">
            <a:noAutofit/>
          </a:bodyPr>
          <a:lstStyle/>
          <a:p>
            <a:pPr lvl="0">
              <a:spcBef>
                <a:spcPts val="0"/>
              </a:spcBef>
              <a:buNone/>
            </a:pPr>
            <a:r>
              <a:rPr lang="es" sz="9600">
                <a:solidFill>
                  <a:srgbClr val="FA4F10"/>
                </a:solidFill>
                <a:latin typeface="Consolas"/>
                <a:ea typeface="Consolas"/>
                <a:cs typeface="Consolas"/>
                <a:sym typeface="Consolas"/>
              </a:rPr>
              <a:t>“</a:t>
            </a:r>
          </a:p>
          <a:p>
            <a:pPr lvl="0">
              <a:spcBef>
                <a:spcPts val="0"/>
              </a:spcBef>
              <a:buNone/>
            </a:pPr>
            <a:r>
              <a:t/>
            </a:r>
            <a:endParaRPr sz="9600">
              <a:solidFill>
                <a:srgbClr val="FA4F10"/>
              </a:solidFill>
              <a:latin typeface="Consolas"/>
              <a:ea typeface="Consolas"/>
              <a:cs typeface="Consolas"/>
              <a:sym typeface="Consolas"/>
            </a:endParaRPr>
          </a:p>
          <a:p>
            <a:pPr lvl="0">
              <a:spcBef>
                <a:spcPts val="0"/>
              </a:spcBef>
              <a:buNone/>
            </a:pPr>
            <a:r>
              <a:rPr lang="es" sz="9600">
                <a:solidFill>
                  <a:srgbClr val="FA4F10"/>
                </a:solidFill>
                <a:latin typeface="Consolas"/>
                <a:ea typeface="Consolas"/>
                <a:cs typeface="Consolas"/>
                <a:sym typeface="Consolas"/>
              </a:rPr>
              <a:t>     ”</a:t>
            </a:r>
          </a:p>
        </p:txBody>
      </p:sp>
      <p:sp>
        <p:nvSpPr>
          <p:cNvPr id="176" name="Shape 176"/>
          <p:cNvSpPr txBox="1"/>
          <p:nvPr/>
        </p:nvSpPr>
        <p:spPr>
          <a:xfrm>
            <a:off x="1017775" y="717450"/>
            <a:ext cx="3984900" cy="3849600"/>
          </a:xfrm>
          <a:prstGeom prst="rect">
            <a:avLst/>
          </a:prstGeom>
          <a:noFill/>
          <a:ln>
            <a:noFill/>
          </a:ln>
        </p:spPr>
        <p:txBody>
          <a:bodyPr anchorCtr="0" anchor="ctr" bIns="91425" lIns="91425" rIns="91425" tIns="91425">
            <a:noAutofit/>
          </a:bodyPr>
          <a:lstStyle/>
          <a:p>
            <a:pPr lvl="0">
              <a:spcBef>
                <a:spcPts val="0"/>
              </a:spcBef>
              <a:buNone/>
            </a:pPr>
            <a:r>
              <a:t/>
            </a:r>
            <a:endParaRPr sz="1800">
              <a:solidFill>
                <a:srgbClr val="151515"/>
              </a:solidFill>
              <a:latin typeface="Titillium Web"/>
              <a:ea typeface="Titillium Web"/>
              <a:cs typeface="Titillium Web"/>
              <a:sym typeface="Titillium Web"/>
            </a:endParaRPr>
          </a:p>
          <a:p>
            <a:pPr lvl="0">
              <a:spcBef>
                <a:spcPts val="0"/>
              </a:spcBef>
              <a:buNone/>
            </a:pPr>
            <a:r>
              <a:rPr lang="es" sz="1800">
                <a:solidFill>
                  <a:srgbClr val="151515"/>
                </a:solidFill>
                <a:latin typeface="Calibri"/>
                <a:ea typeface="Calibri"/>
                <a:cs typeface="Calibri"/>
                <a:sym typeface="Calibri"/>
              </a:rPr>
              <a:t>If you think of Hadoop as long-term memory, the question then is how you get the memories in there to begin with</a:t>
            </a:r>
          </a:p>
          <a:p>
            <a:pPr lvl="0">
              <a:spcBef>
                <a:spcPts val="0"/>
              </a:spcBef>
              <a:buNone/>
            </a:pPr>
            <a:r>
              <a:t/>
            </a:r>
            <a:endParaRPr sz="1800">
              <a:solidFill>
                <a:srgbClr val="151515"/>
              </a:solidFill>
              <a:latin typeface="Calibri"/>
              <a:ea typeface="Calibri"/>
              <a:cs typeface="Calibri"/>
              <a:sym typeface="Calibri"/>
            </a:endParaRPr>
          </a:p>
          <a:p>
            <a:pPr lvl="0">
              <a:spcBef>
                <a:spcPts val="0"/>
              </a:spcBef>
              <a:buNone/>
            </a:pPr>
            <a:r>
              <a:rPr lang="es" sz="1800">
                <a:solidFill>
                  <a:srgbClr val="151515"/>
                </a:solidFill>
                <a:latin typeface="Calibri"/>
                <a:ea typeface="Calibri"/>
                <a:cs typeface="Calibri"/>
                <a:sym typeface="Calibri"/>
              </a:rPr>
              <a:t>Apache Kafka is like the </a:t>
            </a:r>
            <a:r>
              <a:rPr b="1" lang="es" sz="1800">
                <a:solidFill>
                  <a:srgbClr val="151515"/>
                </a:solidFill>
                <a:latin typeface="Calibri"/>
                <a:ea typeface="Calibri"/>
                <a:cs typeface="Calibri"/>
                <a:sym typeface="Calibri"/>
              </a:rPr>
              <a:t>central nervous system</a:t>
            </a:r>
            <a:r>
              <a:rPr lang="es" sz="1800">
                <a:solidFill>
                  <a:srgbClr val="151515"/>
                </a:solidFill>
                <a:latin typeface="Calibri"/>
                <a:ea typeface="Calibri"/>
                <a:cs typeface="Calibri"/>
                <a:sym typeface="Calibri"/>
              </a:rPr>
              <a:t>, which collects all of these messages from the underlying systems and transmits them into the memory vault, or storage.</a:t>
            </a:r>
          </a:p>
          <a:p>
            <a:pPr lvl="0">
              <a:spcBef>
                <a:spcPts val="0"/>
              </a:spcBef>
              <a:buNone/>
            </a:pPr>
            <a:r>
              <a:t/>
            </a:r>
            <a:endParaRPr sz="1500">
              <a:solidFill>
                <a:srgbClr val="151515"/>
              </a:solidFill>
              <a:latin typeface="Georgia"/>
              <a:ea typeface="Georgia"/>
              <a:cs typeface="Georgia"/>
              <a:sym typeface="Georgia"/>
            </a:endParaRPr>
          </a:p>
          <a:p>
            <a:pPr lvl="0" rtl="0">
              <a:spcBef>
                <a:spcPts val="0"/>
              </a:spcBef>
              <a:buNone/>
            </a:pPr>
            <a:r>
              <a:rPr lang="es" sz="1500">
                <a:solidFill>
                  <a:srgbClr val="151515"/>
                </a:solidFill>
                <a:latin typeface="Titillium Web"/>
                <a:ea typeface="Titillium Web"/>
                <a:cs typeface="Titillium Web"/>
                <a:sym typeface="Titillium Web"/>
              </a:rPr>
              <a:t>- Eric Vishria</a:t>
            </a:r>
          </a:p>
        </p:txBody>
      </p:sp>
      <p:pic>
        <p:nvPicPr>
          <p:cNvPr id="177" name="Shape 177"/>
          <p:cNvPicPr preferRelativeResize="0"/>
          <p:nvPr/>
        </p:nvPicPr>
        <p:blipFill>
          <a:blip r:embed="rId4">
            <a:alphaModFix/>
          </a:blip>
          <a:stretch>
            <a:fillRect/>
          </a:stretch>
        </p:blipFill>
        <p:spPr>
          <a:xfrm>
            <a:off x="6198699" y="1320228"/>
            <a:ext cx="1786700" cy="2903400"/>
          </a:xfrm>
          <a:prstGeom prst="rect">
            <a:avLst/>
          </a:prstGeom>
          <a:noFill/>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p:nvPr/>
        </p:nvSpPr>
        <p:spPr>
          <a:xfrm>
            <a:off x="470070" y="236520"/>
            <a:ext cx="8144400" cy="370800"/>
          </a:xfrm>
          <a:prstGeom prst="rect">
            <a:avLst/>
          </a:prstGeom>
          <a:solidFill>
            <a:srgbClr val="FA4F10"/>
          </a:solidFill>
          <a:ln cap="flat" cmpd="sng" w="22300">
            <a:solidFill>
              <a:srgbClr val="FFFFFF"/>
            </a:solidFill>
            <a:prstDash val="solid"/>
            <a:miter/>
            <a:headEnd len="med" w="med" type="none"/>
            <a:tailEnd len="med" w="med" type="none"/>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rPr lang="es">
                <a:solidFill>
                  <a:srgbClr val="FFFFFF"/>
                </a:solidFill>
                <a:latin typeface="Titillium Web"/>
                <a:ea typeface="Titillium Web"/>
                <a:cs typeface="Titillium Web"/>
                <a:sym typeface="Titillium Web"/>
              </a:rPr>
              <a:t>Kafka y Python</a:t>
            </a:r>
          </a:p>
        </p:txBody>
      </p:sp>
      <p:sp>
        <p:nvSpPr>
          <p:cNvPr id="183" name="Shape 183"/>
          <p:cNvSpPr/>
          <p:nvPr/>
        </p:nvSpPr>
        <p:spPr>
          <a:xfrm>
            <a:off x="-123725" y="-130495"/>
            <a:ext cx="9420900" cy="892500"/>
          </a:xfrm>
          <a:prstGeom prst="rect">
            <a:avLst/>
          </a:prstGeom>
          <a:solidFill>
            <a:srgbClr val="FA4F10"/>
          </a:solidFill>
          <a:ln>
            <a:noFill/>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t/>
            </a:r>
            <a:endParaRPr sz="1800"/>
          </a:p>
        </p:txBody>
      </p:sp>
      <p:sp>
        <p:nvSpPr>
          <p:cNvPr id="184" name="Shape 184"/>
          <p:cNvSpPr txBox="1"/>
          <p:nvPr/>
        </p:nvSpPr>
        <p:spPr>
          <a:xfrm>
            <a:off x="347825" y="4751875"/>
            <a:ext cx="6263400" cy="730800"/>
          </a:xfrm>
          <a:prstGeom prst="rect">
            <a:avLst/>
          </a:prstGeom>
          <a:noFill/>
          <a:ln>
            <a:noFill/>
          </a:ln>
        </p:spPr>
        <p:txBody>
          <a:bodyPr anchorCtr="0" anchor="t" bIns="91425" lIns="91425" rIns="91425" tIns="91425">
            <a:noAutofit/>
          </a:bodyPr>
          <a:lstStyle/>
          <a:p>
            <a:pPr lvl="0" rtl="0">
              <a:spcBef>
                <a:spcPts val="0"/>
              </a:spcBef>
              <a:buNone/>
            </a:pPr>
            <a:r>
              <a:rPr lang="es" sz="1000">
                <a:solidFill>
                  <a:srgbClr val="434343"/>
                </a:solidFill>
                <a:latin typeface="Titillium Web"/>
                <a:ea typeface="Titillium Web"/>
                <a:cs typeface="Titillium Web"/>
                <a:sym typeface="Titillium Web"/>
              </a:rPr>
              <a:t>Python Madrid </a:t>
            </a:r>
            <a:r>
              <a:rPr b="1" lang="es" sz="1000">
                <a:solidFill>
                  <a:srgbClr val="434343"/>
                </a:solidFill>
                <a:latin typeface="Titillium Web"/>
                <a:ea typeface="Titillium Web"/>
                <a:cs typeface="Titillium Web"/>
                <a:sym typeface="Titillium Web"/>
              </a:rPr>
              <a:t>· </a:t>
            </a:r>
            <a:r>
              <a:rPr b="1" lang="es" sz="1000">
                <a:solidFill>
                  <a:srgbClr val="888888"/>
                </a:solidFill>
                <a:latin typeface="Titillium Web"/>
                <a:ea typeface="Titillium Web"/>
                <a:cs typeface="Titillium Web"/>
                <a:sym typeface="Titillium Web"/>
              </a:rPr>
              <a:t>Python y Kafka </a:t>
            </a:r>
          </a:p>
        </p:txBody>
      </p:sp>
      <p:sp>
        <p:nvSpPr>
          <p:cNvPr id="185" name="Shape 185"/>
          <p:cNvSpPr txBox="1"/>
          <p:nvPr/>
        </p:nvSpPr>
        <p:spPr>
          <a:xfrm>
            <a:off x="423925" y="108750"/>
            <a:ext cx="3120900" cy="391500"/>
          </a:xfrm>
          <a:prstGeom prst="rect">
            <a:avLst/>
          </a:prstGeom>
          <a:noFill/>
          <a:ln>
            <a:noFill/>
          </a:ln>
        </p:spPr>
        <p:txBody>
          <a:bodyPr anchorCtr="0" anchor="t" bIns="91425" lIns="91425" rIns="91425" tIns="91425">
            <a:noAutofit/>
          </a:bodyPr>
          <a:lstStyle/>
          <a:p>
            <a:pPr lvl="0" rtl="0">
              <a:spcBef>
                <a:spcPts val="0"/>
              </a:spcBef>
              <a:buNone/>
            </a:pPr>
            <a:r>
              <a:rPr lang="es" sz="2400">
                <a:solidFill>
                  <a:schemeClr val="lt1"/>
                </a:solidFill>
                <a:latin typeface="Titillium Web"/>
                <a:ea typeface="Titillium Web"/>
                <a:cs typeface="Titillium Web"/>
                <a:sym typeface="Titillium Web"/>
              </a:rPr>
              <a:t>Kafka \ </a:t>
            </a:r>
            <a:r>
              <a:rPr lang="es" sz="2400">
                <a:solidFill>
                  <a:srgbClr val="F9CB9C"/>
                </a:solidFill>
                <a:latin typeface="Titillium Web"/>
                <a:ea typeface="Titillium Web"/>
                <a:cs typeface="Titillium Web"/>
                <a:sym typeface="Titillium Web"/>
              </a:rPr>
              <a:t>Motivation</a:t>
            </a:r>
          </a:p>
        </p:txBody>
      </p:sp>
      <p:pic>
        <p:nvPicPr>
          <p:cNvPr id="186" name="Shape 186"/>
          <p:cNvPicPr preferRelativeResize="0"/>
          <p:nvPr/>
        </p:nvPicPr>
        <p:blipFill rotWithShape="1">
          <a:blip r:embed="rId3">
            <a:alphaModFix/>
          </a:blip>
          <a:srcRect b="0" l="0" r="0" t="0"/>
          <a:stretch/>
        </p:blipFill>
        <p:spPr>
          <a:xfrm>
            <a:off x="7604395" y="165141"/>
            <a:ext cx="1158600" cy="301200"/>
          </a:xfrm>
          <a:prstGeom prst="rect">
            <a:avLst/>
          </a:prstGeom>
          <a:noFill/>
          <a:ln>
            <a:noFill/>
          </a:ln>
        </p:spPr>
      </p:pic>
      <p:sp>
        <p:nvSpPr>
          <p:cNvPr id="187" name="Shape 187"/>
          <p:cNvSpPr txBox="1"/>
          <p:nvPr/>
        </p:nvSpPr>
        <p:spPr>
          <a:xfrm>
            <a:off x="470075" y="838200"/>
            <a:ext cx="3770700" cy="3913800"/>
          </a:xfrm>
          <a:prstGeom prst="rect">
            <a:avLst/>
          </a:prstGeom>
          <a:noFill/>
          <a:ln>
            <a:noFill/>
          </a:ln>
        </p:spPr>
        <p:txBody>
          <a:bodyPr anchorCtr="0" anchor="ctr" bIns="91425" lIns="91425" rIns="91425" tIns="91425">
            <a:noAutofit/>
          </a:bodyPr>
          <a:lstStyle/>
          <a:p>
            <a:pPr lvl="0" rtl="0">
              <a:spcBef>
                <a:spcPts val="0"/>
              </a:spcBef>
              <a:buNone/>
            </a:pPr>
            <a:r>
              <a:rPr lang="es" sz="2400">
                <a:solidFill>
                  <a:srgbClr val="434343"/>
                </a:solidFill>
                <a:highlight>
                  <a:srgbClr val="FFFFFF"/>
                </a:highlight>
                <a:latin typeface="Calibri"/>
                <a:ea typeface="Calibri"/>
                <a:cs typeface="Calibri"/>
                <a:sym typeface="Calibri"/>
              </a:rPr>
              <a:t>To be able to act as a </a:t>
            </a:r>
            <a:r>
              <a:rPr b="1" lang="es" sz="2400">
                <a:solidFill>
                  <a:srgbClr val="434343"/>
                </a:solidFill>
                <a:highlight>
                  <a:srgbClr val="FFFFFF"/>
                </a:highlight>
                <a:latin typeface="Calibri"/>
                <a:ea typeface="Calibri"/>
                <a:cs typeface="Calibri"/>
                <a:sym typeface="Calibri"/>
              </a:rPr>
              <a:t>unified platform</a:t>
            </a:r>
            <a:r>
              <a:rPr lang="es" sz="2400">
                <a:solidFill>
                  <a:srgbClr val="434343"/>
                </a:solidFill>
                <a:highlight>
                  <a:srgbClr val="FFFFFF"/>
                </a:highlight>
                <a:latin typeface="Calibri"/>
                <a:ea typeface="Calibri"/>
                <a:cs typeface="Calibri"/>
                <a:sym typeface="Calibri"/>
              </a:rPr>
              <a:t> for handling all the real-time data feeds </a:t>
            </a:r>
            <a:r>
              <a:rPr lang="es" sz="2400">
                <a:solidFill>
                  <a:srgbClr val="434343"/>
                </a:solidFill>
                <a:highlight>
                  <a:srgbClr val="FFFFFF"/>
                </a:highlight>
                <a:latin typeface="Calibri"/>
                <a:ea typeface="Calibri"/>
                <a:cs typeface="Calibri"/>
                <a:sym typeface="Calibri"/>
                <a:hlinkClick r:id="rId4"/>
              </a:rPr>
              <a:t>a large company might have</a:t>
            </a:r>
            <a:r>
              <a:rPr lang="es" sz="2400">
                <a:solidFill>
                  <a:srgbClr val="434343"/>
                </a:solidFill>
                <a:latin typeface="Calibri"/>
                <a:ea typeface="Calibri"/>
                <a:cs typeface="Calibri"/>
                <a:sym typeface="Calibri"/>
              </a:rPr>
              <a:t>.</a:t>
            </a:r>
          </a:p>
        </p:txBody>
      </p:sp>
      <p:sp>
        <p:nvSpPr>
          <p:cNvPr id="188" name="Shape 188"/>
          <p:cNvSpPr/>
          <p:nvPr/>
        </p:nvSpPr>
        <p:spPr>
          <a:xfrm>
            <a:off x="4795450" y="1130675"/>
            <a:ext cx="500400" cy="522300"/>
          </a:xfrm>
          <a:prstGeom prst="ellipse">
            <a:avLst/>
          </a:prstGeom>
          <a:noFill/>
          <a:ln cap="flat" cmpd="sng" w="762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9" name="Shape 189"/>
          <p:cNvSpPr/>
          <p:nvPr/>
        </p:nvSpPr>
        <p:spPr>
          <a:xfrm>
            <a:off x="5481250" y="1130675"/>
            <a:ext cx="500400" cy="522300"/>
          </a:xfrm>
          <a:prstGeom prst="ellipse">
            <a:avLst/>
          </a:prstGeom>
          <a:noFill/>
          <a:ln cap="flat" cmpd="sng" w="762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0" name="Shape 190"/>
          <p:cNvSpPr/>
          <p:nvPr/>
        </p:nvSpPr>
        <p:spPr>
          <a:xfrm>
            <a:off x="6167050" y="1130675"/>
            <a:ext cx="500400" cy="522300"/>
          </a:xfrm>
          <a:prstGeom prst="ellipse">
            <a:avLst/>
          </a:prstGeom>
          <a:noFill/>
          <a:ln cap="flat" cmpd="sng" w="762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1" name="Shape 191"/>
          <p:cNvSpPr/>
          <p:nvPr/>
        </p:nvSpPr>
        <p:spPr>
          <a:xfrm>
            <a:off x="6852850" y="1130675"/>
            <a:ext cx="500400" cy="522300"/>
          </a:xfrm>
          <a:prstGeom prst="ellipse">
            <a:avLst/>
          </a:prstGeom>
          <a:noFill/>
          <a:ln cap="flat" cmpd="sng" w="762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2" name="Shape 192"/>
          <p:cNvSpPr/>
          <p:nvPr/>
        </p:nvSpPr>
        <p:spPr>
          <a:xfrm>
            <a:off x="7538650" y="1130675"/>
            <a:ext cx="500400" cy="522300"/>
          </a:xfrm>
          <a:prstGeom prst="ellipse">
            <a:avLst/>
          </a:prstGeom>
          <a:noFill/>
          <a:ln cap="flat" cmpd="sng" w="762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a:off x="8224450" y="1130675"/>
            <a:ext cx="500400" cy="522300"/>
          </a:xfrm>
          <a:prstGeom prst="ellipse">
            <a:avLst/>
          </a:prstGeom>
          <a:noFill/>
          <a:ln cap="flat" cmpd="sng" w="762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4795450" y="2176325"/>
            <a:ext cx="3967500" cy="1292700"/>
          </a:xfrm>
          <a:prstGeom prst="downArrowCallout">
            <a:avLst>
              <a:gd fmla="val 25000" name="adj1"/>
              <a:gd fmla="val 25000" name="adj2"/>
              <a:gd fmla="val 25000" name="adj3"/>
              <a:gd fmla="val 64977" name="adj4"/>
            </a:avLst>
          </a:prstGeom>
          <a:noFill/>
          <a:ln cap="flat" cmpd="sng" w="38100">
            <a:solidFill>
              <a:srgbClr val="66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rgbClr val="999999"/>
              </a:solidFill>
            </a:endParaRPr>
          </a:p>
        </p:txBody>
      </p:sp>
      <p:sp>
        <p:nvSpPr>
          <p:cNvPr id="195" name="Shape 195"/>
          <p:cNvSpPr txBox="1"/>
          <p:nvPr/>
        </p:nvSpPr>
        <p:spPr>
          <a:xfrm rot="-5400000">
            <a:off x="4214778" y="1724149"/>
            <a:ext cx="575400" cy="350700"/>
          </a:xfrm>
          <a:prstGeom prst="rect">
            <a:avLst/>
          </a:prstGeom>
          <a:noFill/>
          <a:ln>
            <a:noFill/>
          </a:ln>
        </p:spPr>
        <p:txBody>
          <a:bodyPr anchorCtr="0" anchor="t" bIns="91425" lIns="91425" rIns="91425" tIns="91425">
            <a:noAutofit/>
          </a:bodyPr>
          <a:lstStyle/>
          <a:p>
            <a:pPr lvl="0">
              <a:spcBef>
                <a:spcPts val="0"/>
              </a:spcBef>
              <a:buNone/>
            </a:pPr>
            <a:r>
              <a:rPr b="1" lang="es" sz="2400"/>
              <a:t>    … </a:t>
            </a:r>
          </a:p>
        </p:txBody>
      </p:sp>
      <p:sp>
        <p:nvSpPr>
          <p:cNvPr id="196" name="Shape 196"/>
          <p:cNvSpPr txBox="1"/>
          <p:nvPr/>
        </p:nvSpPr>
        <p:spPr>
          <a:xfrm rot="-5400000">
            <a:off x="4900578" y="1724149"/>
            <a:ext cx="575400" cy="350700"/>
          </a:xfrm>
          <a:prstGeom prst="rect">
            <a:avLst/>
          </a:prstGeom>
          <a:noFill/>
          <a:ln>
            <a:noFill/>
          </a:ln>
        </p:spPr>
        <p:txBody>
          <a:bodyPr anchorCtr="0" anchor="t" bIns="91425" lIns="91425" rIns="91425" tIns="91425">
            <a:noAutofit/>
          </a:bodyPr>
          <a:lstStyle/>
          <a:p>
            <a:pPr lvl="0" rtl="0">
              <a:spcBef>
                <a:spcPts val="0"/>
              </a:spcBef>
              <a:buNone/>
            </a:pPr>
            <a:r>
              <a:rPr b="1" lang="es" sz="2400"/>
              <a:t>    … </a:t>
            </a:r>
          </a:p>
        </p:txBody>
      </p:sp>
      <p:sp>
        <p:nvSpPr>
          <p:cNvPr id="197" name="Shape 197"/>
          <p:cNvSpPr txBox="1"/>
          <p:nvPr/>
        </p:nvSpPr>
        <p:spPr>
          <a:xfrm rot="-5400000">
            <a:off x="5586378" y="1724149"/>
            <a:ext cx="575400" cy="350700"/>
          </a:xfrm>
          <a:prstGeom prst="rect">
            <a:avLst/>
          </a:prstGeom>
          <a:noFill/>
          <a:ln>
            <a:noFill/>
          </a:ln>
        </p:spPr>
        <p:txBody>
          <a:bodyPr anchorCtr="0" anchor="t" bIns="91425" lIns="91425" rIns="91425" tIns="91425">
            <a:noAutofit/>
          </a:bodyPr>
          <a:lstStyle/>
          <a:p>
            <a:pPr lvl="0" rtl="0">
              <a:spcBef>
                <a:spcPts val="0"/>
              </a:spcBef>
              <a:buNone/>
            </a:pPr>
            <a:r>
              <a:rPr b="1" lang="es" sz="2400"/>
              <a:t>    … </a:t>
            </a:r>
          </a:p>
        </p:txBody>
      </p:sp>
      <p:sp>
        <p:nvSpPr>
          <p:cNvPr id="198" name="Shape 198"/>
          <p:cNvSpPr txBox="1"/>
          <p:nvPr/>
        </p:nvSpPr>
        <p:spPr>
          <a:xfrm rot="-5400000">
            <a:off x="6272178" y="1724149"/>
            <a:ext cx="575400" cy="350699"/>
          </a:xfrm>
          <a:prstGeom prst="rect">
            <a:avLst/>
          </a:prstGeom>
          <a:noFill/>
          <a:ln>
            <a:noFill/>
          </a:ln>
        </p:spPr>
        <p:txBody>
          <a:bodyPr anchorCtr="0" anchor="t" bIns="91425" lIns="91425" rIns="91425" tIns="91425">
            <a:noAutofit/>
          </a:bodyPr>
          <a:lstStyle/>
          <a:p>
            <a:pPr lvl="0" rtl="0">
              <a:spcBef>
                <a:spcPts val="0"/>
              </a:spcBef>
              <a:buNone/>
            </a:pPr>
            <a:r>
              <a:rPr b="1" lang="es" sz="2400"/>
              <a:t>    … </a:t>
            </a:r>
          </a:p>
        </p:txBody>
      </p:sp>
      <p:sp>
        <p:nvSpPr>
          <p:cNvPr id="199" name="Shape 199"/>
          <p:cNvSpPr txBox="1"/>
          <p:nvPr/>
        </p:nvSpPr>
        <p:spPr>
          <a:xfrm rot="-5400000">
            <a:off x="6957978" y="1724149"/>
            <a:ext cx="575400" cy="350700"/>
          </a:xfrm>
          <a:prstGeom prst="rect">
            <a:avLst/>
          </a:prstGeom>
          <a:noFill/>
          <a:ln>
            <a:noFill/>
          </a:ln>
        </p:spPr>
        <p:txBody>
          <a:bodyPr anchorCtr="0" anchor="t" bIns="91425" lIns="91425" rIns="91425" tIns="91425">
            <a:noAutofit/>
          </a:bodyPr>
          <a:lstStyle/>
          <a:p>
            <a:pPr lvl="0" rtl="0">
              <a:spcBef>
                <a:spcPts val="0"/>
              </a:spcBef>
              <a:buNone/>
            </a:pPr>
            <a:r>
              <a:rPr b="1" lang="es" sz="2400"/>
              <a:t>    … </a:t>
            </a:r>
          </a:p>
        </p:txBody>
      </p:sp>
      <p:sp>
        <p:nvSpPr>
          <p:cNvPr id="200" name="Shape 200"/>
          <p:cNvSpPr txBox="1"/>
          <p:nvPr/>
        </p:nvSpPr>
        <p:spPr>
          <a:xfrm rot="-5400000">
            <a:off x="7643778" y="1724149"/>
            <a:ext cx="575400" cy="350700"/>
          </a:xfrm>
          <a:prstGeom prst="rect">
            <a:avLst/>
          </a:prstGeom>
          <a:noFill/>
          <a:ln>
            <a:noFill/>
          </a:ln>
        </p:spPr>
        <p:txBody>
          <a:bodyPr anchorCtr="0" anchor="t" bIns="91425" lIns="91425" rIns="91425" tIns="91425">
            <a:noAutofit/>
          </a:bodyPr>
          <a:lstStyle/>
          <a:p>
            <a:pPr lvl="0" rtl="0">
              <a:spcBef>
                <a:spcPts val="0"/>
              </a:spcBef>
              <a:buNone/>
            </a:pPr>
            <a:r>
              <a:rPr b="1" lang="es" sz="2400"/>
              <a:t>    … </a:t>
            </a:r>
          </a:p>
        </p:txBody>
      </p:sp>
      <p:sp>
        <p:nvSpPr>
          <p:cNvPr id="201" name="Shape 201"/>
          <p:cNvSpPr txBox="1"/>
          <p:nvPr/>
        </p:nvSpPr>
        <p:spPr>
          <a:xfrm>
            <a:off x="4875975" y="2252525"/>
            <a:ext cx="6263400" cy="730800"/>
          </a:xfrm>
          <a:prstGeom prst="rect">
            <a:avLst/>
          </a:prstGeom>
          <a:noFill/>
          <a:ln>
            <a:noFill/>
          </a:ln>
        </p:spPr>
        <p:txBody>
          <a:bodyPr anchorCtr="0" anchor="t" bIns="91425" lIns="91425" rIns="91425" tIns="91425">
            <a:noAutofit/>
          </a:bodyPr>
          <a:lstStyle/>
          <a:p>
            <a:pPr lvl="0">
              <a:spcBef>
                <a:spcPts val="0"/>
              </a:spcBef>
              <a:buNone/>
            </a:pPr>
            <a:r>
              <a:rPr lang="es">
                <a:latin typeface="Calibri"/>
                <a:ea typeface="Calibri"/>
                <a:cs typeface="Calibri"/>
                <a:sym typeface="Calibri"/>
              </a:rPr>
              <a:t>Event </a:t>
            </a:r>
          </a:p>
          <a:p>
            <a:pPr lvl="0">
              <a:spcBef>
                <a:spcPts val="0"/>
              </a:spcBef>
              <a:buNone/>
            </a:pPr>
            <a:r>
              <a:rPr lang="es">
                <a:latin typeface="Calibri"/>
                <a:ea typeface="Calibri"/>
                <a:cs typeface="Calibri"/>
                <a:sym typeface="Calibri"/>
              </a:rPr>
              <a:t>Tracking</a:t>
            </a:r>
          </a:p>
        </p:txBody>
      </p:sp>
      <p:sp>
        <p:nvSpPr>
          <p:cNvPr id="202" name="Shape 202"/>
          <p:cNvSpPr txBox="1"/>
          <p:nvPr/>
        </p:nvSpPr>
        <p:spPr>
          <a:xfrm>
            <a:off x="5610698" y="2261122"/>
            <a:ext cx="6263400" cy="730800"/>
          </a:xfrm>
          <a:prstGeom prst="rect">
            <a:avLst/>
          </a:prstGeom>
          <a:noFill/>
          <a:ln>
            <a:noFill/>
          </a:ln>
        </p:spPr>
        <p:txBody>
          <a:bodyPr anchorCtr="0" anchor="t" bIns="91425" lIns="91425" rIns="91425" tIns="91425">
            <a:noAutofit/>
          </a:bodyPr>
          <a:lstStyle/>
          <a:p>
            <a:pPr lvl="0">
              <a:spcBef>
                <a:spcPts val="0"/>
              </a:spcBef>
              <a:buNone/>
            </a:pPr>
            <a:r>
              <a:rPr lang="es">
                <a:latin typeface="Calibri"/>
                <a:ea typeface="Calibri"/>
                <a:cs typeface="Calibri"/>
                <a:sym typeface="Calibri"/>
              </a:rPr>
              <a:t>Application</a:t>
            </a:r>
          </a:p>
          <a:p>
            <a:pPr lvl="0">
              <a:spcBef>
                <a:spcPts val="0"/>
              </a:spcBef>
              <a:buNone/>
            </a:pPr>
            <a:r>
              <a:rPr lang="es">
                <a:latin typeface="Calibri"/>
                <a:ea typeface="Calibri"/>
                <a:cs typeface="Calibri"/>
                <a:sym typeface="Calibri"/>
              </a:rPr>
              <a:t>Logs</a:t>
            </a:r>
          </a:p>
        </p:txBody>
      </p:sp>
      <p:sp>
        <p:nvSpPr>
          <p:cNvPr id="203" name="Shape 203"/>
          <p:cNvSpPr/>
          <p:nvPr/>
        </p:nvSpPr>
        <p:spPr>
          <a:xfrm>
            <a:off x="6176475" y="3630775"/>
            <a:ext cx="1211867" cy="892512"/>
          </a:xfrm>
          <a:prstGeom prst="cloud">
            <a:avLst/>
          </a:prstGeom>
          <a:noFill/>
          <a:ln cap="flat" cmpd="sng" w="762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4" name="Shape 204"/>
          <p:cNvSpPr txBox="1"/>
          <p:nvPr/>
        </p:nvSpPr>
        <p:spPr>
          <a:xfrm>
            <a:off x="6328800" y="2598925"/>
            <a:ext cx="6263400" cy="7308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05" name="Shape 205"/>
          <p:cNvSpPr txBox="1"/>
          <p:nvPr/>
        </p:nvSpPr>
        <p:spPr>
          <a:xfrm>
            <a:off x="6579550" y="2261122"/>
            <a:ext cx="6263400" cy="730800"/>
          </a:xfrm>
          <a:prstGeom prst="rect">
            <a:avLst/>
          </a:prstGeom>
          <a:noFill/>
          <a:ln>
            <a:noFill/>
          </a:ln>
        </p:spPr>
        <p:txBody>
          <a:bodyPr anchorCtr="0" anchor="t" bIns="91425" lIns="91425" rIns="91425" tIns="91425">
            <a:noAutofit/>
          </a:bodyPr>
          <a:lstStyle/>
          <a:p>
            <a:pPr lvl="0" rtl="0">
              <a:spcBef>
                <a:spcPts val="0"/>
              </a:spcBef>
              <a:buNone/>
            </a:pPr>
            <a:r>
              <a:rPr lang="es">
                <a:latin typeface="Calibri"/>
                <a:ea typeface="Calibri"/>
                <a:cs typeface="Calibri"/>
                <a:sym typeface="Calibri"/>
              </a:rPr>
              <a:t>Application</a:t>
            </a:r>
          </a:p>
          <a:p>
            <a:pPr lvl="0" rtl="0">
              <a:spcBef>
                <a:spcPts val="0"/>
              </a:spcBef>
              <a:buNone/>
            </a:pPr>
            <a:r>
              <a:rPr lang="es">
                <a:latin typeface="Calibri"/>
                <a:ea typeface="Calibri"/>
                <a:cs typeface="Calibri"/>
                <a:sym typeface="Calibri"/>
              </a:rPr>
              <a:t>Messages</a:t>
            </a:r>
          </a:p>
        </p:txBody>
      </p:sp>
      <p:sp>
        <p:nvSpPr>
          <p:cNvPr id="206" name="Shape 206"/>
          <p:cNvSpPr txBox="1"/>
          <p:nvPr/>
        </p:nvSpPr>
        <p:spPr>
          <a:xfrm>
            <a:off x="7602772" y="2184922"/>
            <a:ext cx="6263399" cy="730800"/>
          </a:xfrm>
          <a:prstGeom prst="rect">
            <a:avLst/>
          </a:prstGeom>
          <a:noFill/>
          <a:ln>
            <a:noFill/>
          </a:ln>
        </p:spPr>
        <p:txBody>
          <a:bodyPr anchorCtr="0" anchor="t" bIns="91425" lIns="91425" rIns="91425" tIns="91425">
            <a:noAutofit/>
          </a:bodyPr>
          <a:lstStyle/>
          <a:p>
            <a:pPr lvl="0" rtl="0">
              <a:spcBef>
                <a:spcPts val="0"/>
              </a:spcBef>
              <a:buNone/>
            </a:pPr>
            <a:r>
              <a:rPr lang="es">
                <a:latin typeface="Calibri"/>
                <a:ea typeface="Calibri"/>
                <a:cs typeface="Calibri"/>
                <a:sym typeface="Calibri"/>
              </a:rPr>
              <a:t>Application</a:t>
            </a:r>
          </a:p>
          <a:p>
            <a:pPr lvl="0">
              <a:spcBef>
                <a:spcPts val="0"/>
              </a:spcBef>
              <a:buNone/>
            </a:pPr>
            <a:r>
              <a:rPr lang="es">
                <a:latin typeface="Calibri"/>
                <a:ea typeface="Calibri"/>
                <a:cs typeface="Calibri"/>
                <a:sym typeface="Calibri"/>
              </a:rPr>
              <a:t>Monitoring</a:t>
            </a:r>
          </a:p>
          <a:p>
            <a:pPr lvl="0" rtl="0">
              <a:spcBef>
                <a:spcPts val="0"/>
              </a:spcBef>
              <a:buNone/>
            </a:pPr>
            <a:r>
              <a:rPr lang="es">
                <a:latin typeface="Calibri"/>
                <a:ea typeface="Calibri"/>
                <a:cs typeface="Calibri"/>
                <a:sym typeface="Calibri"/>
              </a:rPr>
              <a:t>data</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p:nvPr/>
        </p:nvSpPr>
        <p:spPr>
          <a:xfrm>
            <a:off x="470070" y="236520"/>
            <a:ext cx="8144400" cy="370800"/>
          </a:xfrm>
          <a:prstGeom prst="rect">
            <a:avLst/>
          </a:prstGeom>
          <a:solidFill>
            <a:srgbClr val="FA4F10"/>
          </a:solidFill>
          <a:ln cap="flat" cmpd="sng" w="22300">
            <a:solidFill>
              <a:srgbClr val="FFFFFF"/>
            </a:solidFill>
            <a:prstDash val="solid"/>
            <a:miter/>
            <a:headEnd len="med" w="med" type="none"/>
            <a:tailEnd len="med" w="med" type="none"/>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rPr lang="es">
                <a:solidFill>
                  <a:srgbClr val="FFFFFF"/>
                </a:solidFill>
                <a:latin typeface="Titillium Web"/>
                <a:ea typeface="Titillium Web"/>
                <a:cs typeface="Titillium Web"/>
                <a:sym typeface="Titillium Web"/>
              </a:rPr>
              <a:t>Kafka y Python</a:t>
            </a:r>
          </a:p>
        </p:txBody>
      </p:sp>
      <p:sp>
        <p:nvSpPr>
          <p:cNvPr id="212" name="Shape 212"/>
          <p:cNvSpPr/>
          <p:nvPr/>
        </p:nvSpPr>
        <p:spPr>
          <a:xfrm>
            <a:off x="-123725" y="-130495"/>
            <a:ext cx="9420900" cy="892500"/>
          </a:xfrm>
          <a:prstGeom prst="rect">
            <a:avLst/>
          </a:prstGeom>
          <a:solidFill>
            <a:srgbClr val="FA4F10"/>
          </a:solidFill>
          <a:ln>
            <a:noFill/>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t/>
            </a:r>
            <a:endParaRPr sz="1800"/>
          </a:p>
        </p:txBody>
      </p:sp>
      <p:sp>
        <p:nvSpPr>
          <p:cNvPr id="213" name="Shape 213"/>
          <p:cNvSpPr txBox="1"/>
          <p:nvPr/>
        </p:nvSpPr>
        <p:spPr>
          <a:xfrm>
            <a:off x="347825" y="4751875"/>
            <a:ext cx="6263400" cy="730800"/>
          </a:xfrm>
          <a:prstGeom prst="rect">
            <a:avLst/>
          </a:prstGeom>
          <a:noFill/>
          <a:ln>
            <a:noFill/>
          </a:ln>
        </p:spPr>
        <p:txBody>
          <a:bodyPr anchorCtr="0" anchor="t" bIns="91425" lIns="91425" rIns="91425" tIns="91425">
            <a:noAutofit/>
          </a:bodyPr>
          <a:lstStyle/>
          <a:p>
            <a:pPr lvl="0" rtl="0">
              <a:spcBef>
                <a:spcPts val="0"/>
              </a:spcBef>
              <a:buNone/>
            </a:pPr>
            <a:r>
              <a:rPr lang="es" sz="1000">
                <a:solidFill>
                  <a:srgbClr val="434343"/>
                </a:solidFill>
                <a:latin typeface="Titillium Web"/>
                <a:ea typeface="Titillium Web"/>
                <a:cs typeface="Titillium Web"/>
                <a:sym typeface="Titillium Web"/>
              </a:rPr>
              <a:t>Python Madrid </a:t>
            </a:r>
            <a:r>
              <a:rPr b="1" lang="es" sz="1000">
                <a:solidFill>
                  <a:srgbClr val="434343"/>
                </a:solidFill>
                <a:latin typeface="Titillium Web"/>
                <a:ea typeface="Titillium Web"/>
                <a:cs typeface="Titillium Web"/>
                <a:sym typeface="Titillium Web"/>
              </a:rPr>
              <a:t>· </a:t>
            </a:r>
            <a:r>
              <a:rPr b="1" lang="es" sz="1000">
                <a:solidFill>
                  <a:srgbClr val="888888"/>
                </a:solidFill>
                <a:latin typeface="Titillium Web"/>
                <a:ea typeface="Titillium Web"/>
                <a:cs typeface="Titillium Web"/>
                <a:sym typeface="Titillium Web"/>
              </a:rPr>
              <a:t>Python y Kafka </a:t>
            </a:r>
          </a:p>
        </p:txBody>
      </p:sp>
      <p:sp>
        <p:nvSpPr>
          <p:cNvPr id="214" name="Shape 214"/>
          <p:cNvSpPr txBox="1"/>
          <p:nvPr/>
        </p:nvSpPr>
        <p:spPr>
          <a:xfrm>
            <a:off x="423925" y="108750"/>
            <a:ext cx="4262700" cy="391500"/>
          </a:xfrm>
          <a:prstGeom prst="rect">
            <a:avLst/>
          </a:prstGeom>
          <a:noFill/>
          <a:ln>
            <a:noFill/>
          </a:ln>
        </p:spPr>
        <p:txBody>
          <a:bodyPr anchorCtr="0" anchor="t" bIns="91425" lIns="91425" rIns="91425" tIns="91425">
            <a:noAutofit/>
          </a:bodyPr>
          <a:lstStyle/>
          <a:p>
            <a:pPr lvl="0" rtl="0">
              <a:spcBef>
                <a:spcPts val="0"/>
              </a:spcBef>
              <a:buNone/>
            </a:pPr>
            <a:r>
              <a:rPr lang="es" sz="2400">
                <a:solidFill>
                  <a:schemeClr val="lt1"/>
                </a:solidFill>
                <a:latin typeface="Titillium Web"/>
                <a:ea typeface="Titillium Web"/>
                <a:cs typeface="Titillium Web"/>
                <a:sym typeface="Titillium Web"/>
              </a:rPr>
              <a:t>Kafka \ </a:t>
            </a:r>
            <a:r>
              <a:rPr lang="es" sz="2400">
                <a:solidFill>
                  <a:srgbClr val="F9CB9C"/>
                </a:solidFill>
                <a:latin typeface="Titillium Web"/>
                <a:ea typeface="Titillium Web"/>
                <a:cs typeface="Titillium Web"/>
                <a:sym typeface="Titillium Web"/>
              </a:rPr>
              <a:t>How to ?</a:t>
            </a:r>
          </a:p>
        </p:txBody>
      </p:sp>
      <p:pic>
        <p:nvPicPr>
          <p:cNvPr id="215" name="Shape 215"/>
          <p:cNvPicPr preferRelativeResize="0"/>
          <p:nvPr/>
        </p:nvPicPr>
        <p:blipFill rotWithShape="1">
          <a:blip r:embed="rId3">
            <a:alphaModFix/>
          </a:blip>
          <a:srcRect b="0" l="0" r="0" t="0"/>
          <a:stretch/>
        </p:blipFill>
        <p:spPr>
          <a:xfrm>
            <a:off x="7604395" y="165141"/>
            <a:ext cx="1158600" cy="301200"/>
          </a:xfrm>
          <a:prstGeom prst="rect">
            <a:avLst/>
          </a:prstGeom>
          <a:noFill/>
          <a:ln>
            <a:noFill/>
          </a:ln>
        </p:spPr>
      </p:pic>
      <p:grpSp>
        <p:nvGrpSpPr>
          <p:cNvPr id="216" name="Shape 216"/>
          <p:cNvGrpSpPr/>
          <p:nvPr/>
        </p:nvGrpSpPr>
        <p:grpSpPr>
          <a:xfrm>
            <a:off x="5634299" y="1260150"/>
            <a:ext cx="2579699" cy="2623200"/>
            <a:chOff x="5024699" y="1260150"/>
            <a:chExt cx="2579699" cy="2623200"/>
          </a:xfrm>
        </p:grpSpPr>
        <p:pic>
          <p:nvPicPr>
            <p:cNvPr id="217" name="Shape 217"/>
            <p:cNvPicPr preferRelativeResize="0"/>
            <p:nvPr/>
          </p:nvPicPr>
          <p:blipFill>
            <a:blip r:embed="rId4">
              <a:alphaModFix/>
            </a:blip>
            <a:stretch>
              <a:fillRect/>
            </a:stretch>
          </p:blipFill>
          <p:spPr>
            <a:xfrm>
              <a:off x="5330479" y="1717223"/>
              <a:ext cx="2035744" cy="1997154"/>
            </a:xfrm>
            <a:prstGeom prst="rect">
              <a:avLst/>
            </a:prstGeom>
            <a:noFill/>
            <a:ln>
              <a:noFill/>
            </a:ln>
          </p:spPr>
        </p:pic>
        <p:sp>
          <p:nvSpPr>
            <p:cNvPr id="218" name="Shape 218"/>
            <p:cNvSpPr/>
            <p:nvPr/>
          </p:nvSpPr>
          <p:spPr>
            <a:xfrm>
              <a:off x="5024699" y="1260150"/>
              <a:ext cx="2579699" cy="2623200"/>
            </a:xfrm>
            <a:prstGeom prst="noSmoking">
              <a:avLst>
                <a:gd fmla="val 8302" name="adj"/>
              </a:avLst>
            </a:prstGeom>
            <a:solidFill>
              <a:srgbClr val="FA4F10"/>
            </a:solidFill>
            <a:ln cap="flat" cmpd="sng" w="9525">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19" name="Shape 219"/>
          <p:cNvSpPr txBox="1"/>
          <p:nvPr/>
        </p:nvSpPr>
        <p:spPr>
          <a:xfrm>
            <a:off x="630550" y="1369925"/>
            <a:ext cx="4056000" cy="1536000"/>
          </a:xfrm>
          <a:prstGeom prst="rect">
            <a:avLst/>
          </a:prstGeom>
          <a:noFill/>
          <a:ln>
            <a:noFill/>
          </a:ln>
        </p:spPr>
        <p:txBody>
          <a:bodyPr anchorCtr="0" anchor="t" bIns="91425" lIns="91425" rIns="91425" tIns="91425">
            <a:noAutofit/>
          </a:bodyPr>
          <a:lstStyle/>
          <a:p>
            <a:pPr indent="-381000" lvl="0" marL="457200" rtl="0">
              <a:spcBef>
                <a:spcPts val="0"/>
              </a:spcBef>
              <a:buClr>
                <a:srgbClr val="FA4F10"/>
              </a:buClr>
              <a:buSzPct val="100000"/>
              <a:buFont typeface="Calibri"/>
              <a:buChar char="●"/>
            </a:pPr>
            <a:r>
              <a:rPr b="1" lang="es" sz="2400">
                <a:latin typeface="Calibri"/>
                <a:ea typeface="Calibri"/>
                <a:cs typeface="Calibri"/>
                <a:sym typeface="Calibri"/>
              </a:rPr>
              <a:t>Distributed</a:t>
            </a:r>
            <a:r>
              <a:rPr lang="es" sz="2400">
                <a:latin typeface="Calibri"/>
                <a:ea typeface="Calibri"/>
                <a:cs typeface="Calibri"/>
                <a:sym typeface="Calibri"/>
              </a:rPr>
              <a:t>, the essence</a:t>
            </a:r>
          </a:p>
          <a:p>
            <a:pPr lvl="0">
              <a:spcBef>
                <a:spcPts val="0"/>
              </a:spcBef>
              <a:buNone/>
            </a:pPr>
            <a:r>
              <a:t/>
            </a:r>
            <a:endParaRPr b="1" sz="2400">
              <a:latin typeface="Calibri"/>
              <a:ea typeface="Calibri"/>
              <a:cs typeface="Calibri"/>
              <a:sym typeface="Calibri"/>
            </a:endParaRPr>
          </a:p>
        </p:txBody>
      </p:sp>
      <p:sp>
        <p:nvSpPr>
          <p:cNvPr id="220" name="Shape 220"/>
          <p:cNvSpPr txBox="1"/>
          <p:nvPr/>
        </p:nvSpPr>
        <p:spPr>
          <a:xfrm>
            <a:off x="630550" y="1827125"/>
            <a:ext cx="4056000" cy="1536000"/>
          </a:xfrm>
          <a:prstGeom prst="rect">
            <a:avLst/>
          </a:prstGeom>
          <a:noFill/>
          <a:ln>
            <a:noFill/>
          </a:ln>
        </p:spPr>
        <p:txBody>
          <a:bodyPr anchorCtr="0" anchor="t" bIns="91425" lIns="91425" rIns="91425" tIns="91425">
            <a:noAutofit/>
          </a:bodyPr>
          <a:lstStyle/>
          <a:p>
            <a:pPr indent="-381000" lvl="0" marL="457200" rtl="0">
              <a:spcBef>
                <a:spcPts val="0"/>
              </a:spcBef>
              <a:buClr>
                <a:srgbClr val="FA4F10"/>
              </a:buClr>
              <a:buSzPct val="100000"/>
              <a:buFont typeface="Calibri"/>
              <a:buChar char="●"/>
            </a:pPr>
            <a:r>
              <a:rPr b="1" lang="es" sz="2400">
                <a:latin typeface="Calibri"/>
                <a:ea typeface="Calibri"/>
                <a:cs typeface="Calibri"/>
                <a:sym typeface="Calibri"/>
              </a:rPr>
              <a:t>Scalable</a:t>
            </a:r>
          </a:p>
          <a:p>
            <a:pPr lvl="0" rtl="0">
              <a:spcBef>
                <a:spcPts val="0"/>
              </a:spcBef>
              <a:buNone/>
            </a:pPr>
            <a:r>
              <a:t/>
            </a:r>
            <a:endParaRPr b="1" sz="2400">
              <a:latin typeface="Calibri"/>
              <a:ea typeface="Calibri"/>
              <a:cs typeface="Calibri"/>
              <a:sym typeface="Calibri"/>
            </a:endParaRPr>
          </a:p>
        </p:txBody>
      </p:sp>
      <p:pic>
        <p:nvPicPr>
          <p:cNvPr id="221" name="Shape 221"/>
          <p:cNvPicPr preferRelativeResize="0"/>
          <p:nvPr/>
        </p:nvPicPr>
        <p:blipFill>
          <a:blip r:embed="rId5">
            <a:alphaModFix/>
          </a:blip>
          <a:stretch>
            <a:fillRect/>
          </a:stretch>
        </p:blipFill>
        <p:spPr>
          <a:xfrm>
            <a:off x="5772612" y="1462612"/>
            <a:ext cx="2218274" cy="2218274"/>
          </a:xfrm>
          <a:prstGeom prst="rect">
            <a:avLst/>
          </a:prstGeom>
          <a:noFill/>
          <a:ln>
            <a:noFill/>
          </a:ln>
        </p:spPr>
      </p:pic>
      <p:sp>
        <p:nvSpPr>
          <p:cNvPr id="222" name="Shape 222"/>
          <p:cNvSpPr txBox="1"/>
          <p:nvPr/>
        </p:nvSpPr>
        <p:spPr>
          <a:xfrm>
            <a:off x="630550" y="2284325"/>
            <a:ext cx="4056000" cy="1536000"/>
          </a:xfrm>
          <a:prstGeom prst="rect">
            <a:avLst/>
          </a:prstGeom>
          <a:noFill/>
          <a:ln>
            <a:noFill/>
          </a:ln>
        </p:spPr>
        <p:txBody>
          <a:bodyPr anchorCtr="0" anchor="t" bIns="91425" lIns="91425" rIns="91425" tIns="91425">
            <a:noAutofit/>
          </a:bodyPr>
          <a:lstStyle/>
          <a:p>
            <a:pPr indent="-381000" lvl="0" marL="457200" rtl="0">
              <a:spcBef>
                <a:spcPts val="0"/>
              </a:spcBef>
              <a:buClr>
                <a:srgbClr val="FA4F10"/>
              </a:buClr>
              <a:buSzPct val="100000"/>
              <a:buFont typeface="Calibri"/>
              <a:buChar char="●"/>
            </a:pPr>
            <a:r>
              <a:rPr b="1" lang="es" sz="2400">
                <a:latin typeface="Calibri"/>
                <a:ea typeface="Calibri"/>
                <a:cs typeface="Calibri"/>
                <a:sym typeface="Calibri"/>
              </a:rPr>
              <a:t>Efficient</a:t>
            </a:r>
          </a:p>
          <a:p>
            <a:pPr lvl="0" rtl="0">
              <a:spcBef>
                <a:spcPts val="0"/>
              </a:spcBef>
              <a:buNone/>
            </a:pPr>
            <a:r>
              <a:t/>
            </a:r>
            <a:endParaRPr b="1" sz="2400">
              <a:latin typeface="Calibri"/>
              <a:ea typeface="Calibri"/>
              <a:cs typeface="Calibri"/>
              <a:sym typeface="Calibri"/>
            </a:endParaRPr>
          </a:p>
        </p:txBody>
      </p:sp>
      <p:sp>
        <p:nvSpPr>
          <p:cNvPr id="223" name="Shape 223"/>
          <p:cNvSpPr txBox="1"/>
          <p:nvPr/>
        </p:nvSpPr>
        <p:spPr>
          <a:xfrm>
            <a:off x="630550" y="2741525"/>
            <a:ext cx="4056000" cy="1536000"/>
          </a:xfrm>
          <a:prstGeom prst="rect">
            <a:avLst/>
          </a:prstGeom>
          <a:noFill/>
          <a:ln>
            <a:noFill/>
          </a:ln>
        </p:spPr>
        <p:txBody>
          <a:bodyPr anchorCtr="0" anchor="t" bIns="91425" lIns="91425" rIns="91425" tIns="91425">
            <a:noAutofit/>
          </a:bodyPr>
          <a:lstStyle/>
          <a:p>
            <a:pPr indent="-381000" lvl="0" marL="457200" rtl="0">
              <a:spcBef>
                <a:spcPts val="0"/>
              </a:spcBef>
              <a:buClr>
                <a:srgbClr val="FA4F10"/>
              </a:buClr>
              <a:buSzPct val="100000"/>
              <a:buFont typeface="Calibri"/>
              <a:buChar char="●"/>
            </a:pPr>
            <a:r>
              <a:rPr b="1" lang="es" sz="2400">
                <a:latin typeface="Calibri"/>
                <a:ea typeface="Calibri"/>
                <a:cs typeface="Calibri"/>
                <a:sym typeface="Calibri"/>
              </a:rPr>
              <a:t>Durable</a:t>
            </a:r>
            <a:r>
              <a:rPr lang="es" sz="2400">
                <a:latin typeface="Calibri"/>
                <a:ea typeface="Calibri"/>
                <a:cs typeface="Calibri"/>
                <a:sym typeface="Calibri"/>
              </a:rPr>
              <a:t>, fault tolerance</a:t>
            </a:r>
          </a:p>
          <a:p>
            <a:pPr lvl="0" rtl="0">
              <a:spcBef>
                <a:spcPts val="0"/>
              </a:spcBef>
              <a:buNone/>
            </a:pPr>
            <a:r>
              <a:t/>
            </a:r>
            <a:endParaRPr b="1" sz="2400">
              <a:latin typeface="Calibri"/>
              <a:ea typeface="Calibri"/>
              <a:cs typeface="Calibri"/>
              <a:sym typeface="Calibri"/>
            </a:endParaRPr>
          </a:p>
        </p:txBody>
      </p:sp>
      <p:pic>
        <p:nvPicPr>
          <p:cNvPr id="224" name="Shape 224"/>
          <p:cNvPicPr preferRelativeResize="0"/>
          <p:nvPr/>
        </p:nvPicPr>
        <p:blipFill>
          <a:blip r:embed="rId6">
            <a:alphaModFix/>
          </a:blip>
          <a:stretch>
            <a:fillRect/>
          </a:stretch>
        </p:blipFill>
        <p:spPr>
          <a:xfrm>
            <a:off x="5600700" y="1249350"/>
            <a:ext cx="2579700" cy="2579700"/>
          </a:xfrm>
          <a:prstGeom prst="rect">
            <a:avLst/>
          </a:prstGeom>
          <a:noFill/>
          <a:ln>
            <a:noFill/>
          </a:ln>
        </p:spPr>
      </p:pic>
      <p:grpSp>
        <p:nvGrpSpPr>
          <p:cNvPr id="225" name="Shape 225"/>
          <p:cNvGrpSpPr/>
          <p:nvPr/>
        </p:nvGrpSpPr>
        <p:grpSpPr>
          <a:xfrm>
            <a:off x="5920875" y="1081275"/>
            <a:ext cx="2171168" cy="2778275"/>
            <a:chOff x="3101475" y="1538475"/>
            <a:chExt cx="2171168" cy="2778275"/>
          </a:xfrm>
        </p:grpSpPr>
        <p:grpSp>
          <p:nvGrpSpPr>
            <p:cNvPr id="226" name="Shape 226"/>
            <p:cNvGrpSpPr/>
            <p:nvPr/>
          </p:nvGrpSpPr>
          <p:grpSpPr>
            <a:xfrm>
              <a:off x="3101475" y="1538475"/>
              <a:ext cx="1957200" cy="2778275"/>
              <a:chOff x="891675" y="1690875"/>
              <a:chExt cx="1957200" cy="2778275"/>
            </a:xfrm>
          </p:grpSpPr>
          <p:sp>
            <p:nvSpPr>
              <p:cNvPr id="227" name="Shape 227"/>
              <p:cNvSpPr/>
              <p:nvPr/>
            </p:nvSpPr>
            <p:spPr>
              <a:xfrm>
                <a:off x="891675" y="2511950"/>
                <a:ext cx="1957200" cy="1957200"/>
              </a:xfrm>
              <a:prstGeom prst="ellipse">
                <a:avLst/>
              </a:prstGeom>
              <a:noFill/>
              <a:ln cap="flat" cmpd="sng" w="2286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8" name="Shape 228"/>
              <p:cNvSpPr/>
              <p:nvPr/>
            </p:nvSpPr>
            <p:spPr>
              <a:xfrm>
                <a:off x="1582125" y="1690875"/>
                <a:ext cx="576300" cy="576300"/>
              </a:xfrm>
              <a:prstGeom prst="ellipse">
                <a:avLst/>
              </a:prstGeom>
              <a:noFill/>
              <a:ln cap="flat" cmpd="sng" w="1143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29" name="Shape 229"/>
              <p:cNvCxnSpPr>
                <a:stCxn id="228" idx="4"/>
                <a:endCxn id="227" idx="0"/>
              </p:cNvCxnSpPr>
              <p:nvPr/>
            </p:nvCxnSpPr>
            <p:spPr>
              <a:xfrm>
                <a:off x="1870275" y="2267175"/>
                <a:ext cx="0" cy="244800"/>
              </a:xfrm>
              <a:prstGeom prst="straightConnector1">
                <a:avLst/>
              </a:prstGeom>
              <a:noFill/>
              <a:ln cap="flat" cmpd="sng" w="114300">
                <a:solidFill>
                  <a:srgbClr val="FA4F10"/>
                </a:solidFill>
                <a:prstDash val="solid"/>
                <a:round/>
                <a:headEnd len="lg" w="lg" type="none"/>
                <a:tailEnd len="lg" w="lg" type="none"/>
              </a:ln>
            </p:spPr>
          </p:cxnSp>
          <p:sp>
            <p:nvSpPr>
              <p:cNvPr id="230" name="Shape 230"/>
              <p:cNvSpPr/>
              <p:nvPr/>
            </p:nvSpPr>
            <p:spPr>
              <a:xfrm>
                <a:off x="1750675" y="3360050"/>
                <a:ext cx="244800" cy="244800"/>
              </a:xfrm>
              <a:prstGeom prst="flowChartConnector">
                <a:avLst/>
              </a:prstGeom>
              <a:solidFill>
                <a:srgbClr val="FA4F10"/>
              </a:solidFill>
              <a:ln cap="flat" cmpd="sng" w="9525">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31" name="Shape 231"/>
            <p:cNvSpPr/>
            <p:nvPr/>
          </p:nvSpPr>
          <p:spPr>
            <a:xfrm rot="-2133502">
              <a:off x="4134411" y="2710180"/>
              <a:ext cx="1158663" cy="301279"/>
            </a:xfrm>
            <a:prstGeom prst="rightArrow">
              <a:avLst>
                <a:gd fmla="val 38876" name="adj1"/>
                <a:gd fmla="val 157062" name="adj2"/>
              </a:avLst>
            </a:prstGeom>
            <a:solidFill>
              <a:srgbClr val="FA4F10"/>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xit" presetID="10" presetSubtype="0">
                                  <p:stCondLst>
                                    <p:cond delay="0"/>
                                  </p:stCondLst>
                                  <p:childTnLst>
                                    <p:animEffect filter="fade" transition="out">
                                      <p:cBhvr>
                                        <p:cTn dur="100"/>
                                        <p:tgtEl>
                                          <p:spTgt spid="216"/>
                                        </p:tgtEl>
                                      </p:cBhvr>
                                    </p:animEffect>
                                    <p:set>
                                      <p:cBhvr>
                                        <p:cTn dur="1" fill="hold">
                                          <p:stCondLst>
                                            <p:cond delay="100"/>
                                          </p:stCondLst>
                                        </p:cTn>
                                        <p:tgtEl>
                                          <p:spTgt spid="2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xit" presetID="10" presetSubtype="0">
                                  <p:stCondLst>
                                    <p:cond delay="0"/>
                                  </p:stCondLst>
                                  <p:childTnLst>
                                    <p:animEffect filter="fade" transition="out">
                                      <p:cBhvr>
                                        <p:cTn dur="100"/>
                                        <p:tgtEl>
                                          <p:spTgt spid="221"/>
                                        </p:tgtEl>
                                      </p:cBhvr>
                                    </p:animEffect>
                                    <p:set>
                                      <p:cBhvr>
                                        <p:cTn dur="1" fill="hold">
                                          <p:stCondLst>
                                            <p:cond delay="100"/>
                                          </p:stCondLst>
                                        </p:cTn>
                                        <p:tgtEl>
                                          <p:spTgt spid="2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xit" presetID="10" presetSubtype="0">
                                  <p:stCondLst>
                                    <p:cond delay="0"/>
                                  </p:stCondLst>
                                  <p:childTnLst>
                                    <p:animEffect filter="fade" transition="out">
                                      <p:cBhvr>
                                        <p:cTn dur="100"/>
                                        <p:tgtEl>
                                          <p:spTgt spid="225"/>
                                        </p:tgtEl>
                                      </p:cBhvr>
                                    </p:animEffect>
                                    <p:set>
                                      <p:cBhvr>
                                        <p:cTn dur="1" fill="hold">
                                          <p:stCondLst>
                                            <p:cond delay="100"/>
                                          </p:stCondLst>
                                        </p:cTn>
                                        <p:tgtEl>
                                          <p:spTgt spid="22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p:nvPr/>
        </p:nvSpPr>
        <p:spPr>
          <a:xfrm>
            <a:off x="470070" y="236520"/>
            <a:ext cx="8144400" cy="370800"/>
          </a:xfrm>
          <a:prstGeom prst="rect">
            <a:avLst/>
          </a:prstGeom>
          <a:solidFill>
            <a:srgbClr val="FA4F10"/>
          </a:solidFill>
          <a:ln cap="flat" cmpd="sng" w="22300">
            <a:solidFill>
              <a:srgbClr val="FFFFFF"/>
            </a:solidFill>
            <a:prstDash val="solid"/>
            <a:miter/>
            <a:headEnd len="med" w="med" type="none"/>
            <a:tailEnd len="med" w="med" type="none"/>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rPr lang="es">
                <a:solidFill>
                  <a:srgbClr val="FFFFFF"/>
                </a:solidFill>
                <a:latin typeface="Titillium Web"/>
                <a:ea typeface="Titillium Web"/>
                <a:cs typeface="Titillium Web"/>
                <a:sym typeface="Titillium Web"/>
              </a:rPr>
              <a:t>Kafka y Python</a:t>
            </a:r>
          </a:p>
        </p:txBody>
      </p:sp>
      <p:sp>
        <p:nvSpPr>
          <p:cNvPr id="237" name="Shape 237"/>
          <p:cNvSpPr/>
          <p:nvPr/>
        </p:nvSpPr>
        <p:spPr>
          <a:xfrm>
            <a:off x="-123725" y="-130495"/>
            <a:ext cx="9420900" cy="892500"/>
          </a:xfrm>
          <a:prstGeom prst="rect">
            <a:avLst/>
          </a:prstGeom>
          <a:solidFill>
            <a:srgbClr val="FA4F10"/>
          </a:solidFill>
          <a:ln>
            <a:noFill/>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t/>
            </a:r>
            <a:endParaRPr sz="1800"/>
          </a:p>
        </p:txBody>
      </p:sp>
      <p:sp>
        <p:nvSpPr>
          <p:cNvPr id="238" name="Shape 238"/>
          <p:cNvSpPr txBox="1"/>
          <p:nvPr/>
        </p:nvSpPr>
        <p:spPr>
          <a:xfrm>
            <a:off x="347825" y="4751875"/>
            <a:ext cx="6263400" cy="730800"/>
          </a:xfrm>
          <a:prstGeom prst="rect">
            <a:avLst/>
          </a:prstGeom>
          <a:noFill/>
          <a:ln>
            <a:noFill/>
          </a:ln>
        </p:spPr>
        <p:txBody>
          <a:bodyPr anchorCtr="0" anchor="t" bIns="91425" lIns="91425" rIns="91425" tIns="91425">
            <a:noAutofit/>
          </a:bodyPr>
          <a:lstStyle/>
          <a:p>
            <a:pPr lvl="0" rtl="0">
              <a:spcBef>
                <a:spcPts val="0"/>
              </a:spcBef>
              <a:buNone/>
            </a:pPr>
            <a:r>
              <a:rPr lang="es" sz="1000">
                <a:solidFill>
                  <a:srgbClr val="434343"/>
                </a:solidFill>
                <a:latin typeface="Titillium Web"/>
                <a:ea typeface="Titillium Web"/>
                <a:cs typeface="Titillium Web"/>
                <a:sym typeface="Titillium Web"/>
              </a:rPr>
              <a:t>Python Madrid </a:t>
            </a:r>
            <a:r>
              <a:rPr b="1" lang="es" sz="1000">
                <a:solidFill>
                  <a:srgbClr val="434343"/>
                </a:solidFill>
                <a:latin typeface="Titillium Web"/>
                <a:ea typeface="Titillium Web"/>
                <a:cs typeface="Titillium Web"/>
                <a:sym typeface="Titillium Web"/>
              </a:rPr>
              <a:t>· </a:t>
            </a:r>
            <a:r>
              <a:rPr b="1" lang="es" sz="1000">
                <a:solidFill>
                  <a:srgbClr val="888888"/>
                </a:solidFill>
                <a:latin typeface="Titillium Web"/>
                <a:ea typeface="Titillium Web"/>
                <a:cs typeface="Titillium Web"/>
                <a:sym typeface="Titillium Web"/>
              </a:rPr>
              <a:t>Python y Kafka </a:t>
            </a:r>
          </a:p>
        </p:txBody>
      </p:sp>
      <p:sp>
        <p:nvSpPr>
          <p:cNvPr id="239" name="Shape 239"/>
          <p:cNvSpPr txBox="1"/>
          <p:nvPr/>
        </p:nvSpPr>
        <p:spPr>
          <a:xfrm>
            <a:off x="423925" y="108750"/>
            <a:ext cx="3120900" cy="391500"/>
          </a:xfrm>
          <a:prstGeom prst="rect">
            <a:avLst/>
          </a:prstGeom>
          <a:noFill/>
          <a:ln>
            <a:noFill/>
          </a:ln>
        </p:spPr>
        <p:txBody>
          <a:bodyPr anchorCtr="0" anchor="t" bIns="91425" lIns="91425" rIns="91425" tIns="91425">
            <a:noAutofit/>
          </a:bodyPr>
          <a:lstStyle/>
          <a:p>
            <a:pPr lvl="0" rtl="0">
              <a:spcBef>
                <a:spcPts val="0"/>
              </a:spcBef>
              <a:buNone/>
            </a:pPr>
            <a:r>
              <a:rPr lang="es" sz="2400">
                <a:solidFill>
                  <a:schemeClr val="lt1"/>
                </a:solidFill>
                <a:latin typeface="Titillium Web"/>
                <a:ea typeface="Titillium Web"/>
                <a:cs typeface="Titillium Web"/>
                <a:sym typeface="Titillium Web"/>
              </a:rPr>
              <a:t>Kafka \ </a:t>
            </a:r>
            <a:r>
              <a:rPr lang="es" sz="2400">
                <a:solidFill>
                  <a:srgbClr val="F9CB9C"/>
                </a:solidFill>
                <a:latin typeface="Titillium Web"/>
                <a:ea typeface="Titillium Web"/>
                <a:cs typeface="Titillium Web"/>
                <a:sym typeface="Titillium Web"/>
              </a:rPr>
              <a:t>Básicos</a:t>
            </a:r>
          </a:p>
        </p:txBody>
      </p:sp>
      <p:pic>
        <p:nvPicPr>
          <p:cNvPr id="240" name="Shape 240"/>
          <p:cNvPicPr preferRelativeResize="0"/>
          <p:nvPr/>
        </p:nvPicPr>
        <p:blipFill rotWithShape="1">
          <a:blip r:embed="rId3">
            <a:alphaModFix/>
          </a:blip>
          <a:srcRect b="0" l="0" r="0" t="0"/>
          <a:stretch/>
        </p:blipFill>
        <p:spPr>
          <a:xfrm>
            <a:off x="7604395" y="165141"/>
            <a:ext cx="1158600" cy="301200"/>
          </a:xfrm>
          <a:prstGeom prst="rect">
            <a:avLst/>
          </a:prstGeom>
          <a:noFill/>
          <a:ln>
            <a:noFill/>
          </a:ln>
        </p:spPr>
      </p:pic>
      <p:grpSp>
        <p:nvGrpSpPr>
          <p:cNvPr id="241" name="Shape 241"/>
          <p:cNvGrpSpPr/>
          <p:nvPr/>
        </p:nvGrpSpPr>
        <p:grpSpPr>
          <a:xfrm>
            <a:off x="1518850" y="1101157"/>
            <a:ext cx="522641" cy="787200"/>
            <a:chOff x="604450" y="1024957"/>
            <a:chExt cx="522641" cy="787200"/>
          </a:xfrm>
        </p:grpSpPr>
        <p:sp>
          <p:nvSpPr>
            <p:cNvPr id="242" name="Shape 242"/>
            <p:cNvSpPr/>
            <p:nvPr/>
          </p:nvSpPr>
          <p:spPr>
            <a:xfrm>
              <a:off x="604450" y="1130675"/>
              <a:ext cx="500400" cy="522300"/>
            </a:xfrm>
            <a:prstGeom prst="ellipse">
              <a:avLst/>
            </a:prstGeom>
            <a:noFill/>
            <a:ln cap="flat" cmpd="sng" w="762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3" name="Shape 243"/>
            <p:cNvSpPr txBox="1"/>
            <p:nvPr/>
          </p:nvSpPr>
          <p:spPr>
            <a:xfrm>
              <a:off x="626691" y="1024957"/>
              <a:ext cx="500400" cy="787200"/>
            </a:xfrm>
            <a:prstGeom prst="rect">
              <a:avLst/>
            </a:prstGeom>
            <a:noFill/>
            <a:ln>
              <a:noFill/>
            </a:ln>
          </p:spPr>
          <p:txBody>
            <a:bodyPr anchorCtr="0" anchor="t" bIns="91425" lIns="91425" rIns="91425" tIns="91425">
              <a:noAutofit/>
            </a:bodyPr>
            <a:lstStyle/>
            <a:p>
              <a:pPr lvl="0">
                <a:spcBef>
                  <a:spcPts val="0"/>
                </a:spcBef>
                <a:buNone/>
              </a:pPr>
              <a:r>
                <a:rPr b="1" lang="es" sz="3600"/>
                <a:t>P</a:t>
              </a:r>
            </a:p>
          </p:txBody>
        </p:sp>
      </p:grpSp>
      <p:grpSp>
        <p:nvGrpSpPr>
          <p:cNvPr id="244" name="Shape 244"/>
          <p:cNvGrpSpPr/>
          <p:nvPr/>
        </p:nvGrpSpPr>
        <p:grpSpPr>
          <a:xfrm>
            <a:off x="2890450" y="1101157"/>
            <a:ext cx="522641" cy="787200"/>
            <a:chOff x="604450" y="1024957"/>
            <a:chExt cx="522641" cy="787200"/>
          </a:xfrm>
        </p:grpSpPr>
        <p:sp>
          <p:nvSpPr>
            <p:cNvPr id="245" name="Shape 245"/>
            <p:cNvSpPr/>
            <p:nvPr/>
          </p:nvSpPr>
          <p:spPr>
            <a:xfrm>
              <a:off x="604450" y="1130675"/>
              <a:ext cx="500400" cy="522300"/>
            </a:xfrm>
            <a:prstGeom prst="ellipse">
              <a:avLst/>
            </a:prstGeom>
            <a:noFill/>
            <a:ln cap="flat" cmpd="sng" w="762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6" name="Shape 246"/>
            <p:cNvSpPr txBox="1"/>
            <p:nvPr/>
          </p:nvSpPr>
          <p:spPr>
            <a:xfrm>
              <a:off x="626691" y="1024957"/>
              <a:ext cx="500400" cy="787200"/>
            </a:xfrm>
            <a:prstGeom prst="rect">
              <a:avLst/>
            </a:prstGeom>
            <a:noFill/>
            <a:ln>
              <a:noFill/>
            </a:ln>
          </p:spPr>
          <p:txBody>
            <a:bodyPr anchorCtr="0" anchor="t" bIns="91425" lIns="91425" rIns="91425" tIns="91425">
              <a:noAutofit/>
            </a:bodyPr>
            <a:lstStyle/>
            <a:p>
              <a:pPr lvl="0" rtl="0">
                <a:spcBef>
                  <a:spcPts val="0"/>
                </a:spcBef>
                <a:buNone/>
              </a:pPr>
              <a:r>
                <a:rPr b="1" lang="es" sz="3600"/>
                <a:t>P</a:t>
              </a:r>
            </a:p>
          </p:txBody>
        </p:sp>
      </p:grpSp>
      <p:grpSp>
        <p:nvGrpSpPr>
          <p:cNvPr id="247" name="Shape 247"/>
          <p:cNvGrpSpPr/>
          <p:nvPr/>
        </p:nvGrpSpPr>
        <p:grpSpPr>
          <a:xfrm>
            <a:off x="2204650" y="1101157"/>
            <a:ext cx="522641" cy="787200"/>
            <a:chOff x="604450" y="1024957"/>
            <a:chExt cx="522641" cy="787200"/>
          </a:xfrm>
        </p:grpSpPr>
        <p:sp>
          <p:nvSpPr>
            <p:cNvPr id="248" name="Shape 248"/>
            <p:cNvSpPr/>
            <p:nvPr/>
          </p:nvSpPr>
          <p:spPr>
            <a:xfrm>
              <a:off x="604450" y="1130675"/>
              <a:ext cx="500400" cy="522300"/>
            </a:xfrm>
            <a:prstGeom prst="ellipse">
              <a:avLst/>
            </a:prstGeom>
            <a:noFill/>
            <a:ln cap="flat" cmpd="sng" w="762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9" name="Shape 249"/>
            <p:cNvSpPr txBox="1"/>
            <p:nvPr/>
          </p:nvSpPr>
          <p:spPr>
            <a:xfrm>
              <a:off x="626691" y="1024957"/>
              <a:ext cx="500400" cy="787200"/>
            </a:xfrm>
            <a:prstGeom prst="rect">
              <a:avLst/>
            </a:prstGeom>
            <a:noFill/>
            <a:ln>
              <a:noFill/>
            </a:ln>
          </p:spPr>
          <p:txBody>
            <a:bodyPr anchorCtr="0" anchor="t" bIns="91425" lIns="91425" rIns="91425" tIns="91425">
              <a:noAutofit/>
            </a:bodyPr>
            <a:lstStyle/>
            <a:p>
              <a:pPr lvl="0" rtl="0">
                <a:spcBef>
                  <a:spcPts val="0"/>
                </a:spcBef>
                <a:buNone/>
              </a:pPr>
              <a:r>
                <a:rPr b="1" lang="es" sz="3600"/>
                <a:t>P</a:t>
              </a:r>
            </a:p>
          </p:txBody>
        </p:sp>
      </p:grpSp>
      <p:grpSp>
        <p:nvGrpSpPr>
          <p:cNvPr id="250" name="Shape 250"/>
          <p:cNvGrpSpPr/>
          <p:nvPr/>
        </p:nvGrpSpPr>
        <p:grpSpPr>
          <a:xfrm>
            <a:off x="1124942" y="3791590"/>
            <a:ext cx="502557" cy="787200"/>
            <a:chOff x="1810742" y="1962790"/>
            <a:chExt cx="502557" cy="787200"/>
          </a:xfrm>
        </p:grpSpPr>
        <p:sp>
          <p:nvSpPr>
            <p:cNvPr id="251" name="Shape 251"/>
            <p:cNvSpPr/>
            <p:nvPr/>
          </p:nvSpPr>
          <p:spPr>
            <a:xfrm>
              <a:off x="1812900" y="2075100"/>
              <a:ext cx="500400" cy="522300"/>
            </a:xfrm>
            <a:prstGeom prst="ellipse">
              <a:avLst/>
            </a:prstGeom>
            <a:noFill/>
            <a:ln cap="flat" cmpd="sng" w="762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2" name="Shape 252"/>
            <p:cNvSpPr txBox="1"/>
            <p:nvPr/>
          </p:nvSpPr>
          <p:spPr>
            <a:xfrm>
              <a:off x="1810742" y="1962790"/>
              <a:ext cx="500400" cy="787200"/>
            </a:xfrm>
            <a:prstGeom prst="rect">
              <a:avLst/>
            </a:prstGeom>
            <a:noFill/>
            <a:ln>
              <a:noFill/>
            </a:ln>
          </p:spPr>
          <p:txBody>
            <a:bodyPr anchorCtr="0" anchor="t" bIns="91425" lIns="91425" rIns="91425" tIns="91425">
              <a:noAutofit/>
            </a:bodyPr>
            <a:lstStyle/>
            <a:p>
              <a:pPr lvl="0" rtl="0">
                <a:spcBef>
                  <a:spcPts val="0"/>
                </a:spcBef>
                <a:buNone/>
              </a:pPr>
              <a:r>
                <a:rPr b="1" lang="es" sz="3600"/>
                <a:t>C</a:t>
              </a:r>
            </a:p>
          </p:txBody>
        </p:sp>
      </p:grpSp>
      <p:grpSp>
        <p:nvGrpSpPr>
          <p:cNvPr id="253" name="Shape 253"/>
          <p:cNvGrpSpPr/>
          <p:nvPr/>
        </p:nvGrpSpPr>
        <p:grpSpPr>
          <a:xfrm>
            <a:off x="1886942" y="3791590"/>
            <a:ext cx="502557" cy="787200"/>
            <a:chOff x="1810742" y="1962790"/>
            <a:chExt cx="502557" cy="787200"/>
          </a:xfrm>
        </p:grpSpPr>
        <p:sp>
          <p:nvSpPr>
            <p:cNvPr id="254" name="Shape 254"/>
            <p:cNvSpPr/>
            <p:nvPr/>
          </p:nvSpPr>
          <p:spPr>
            <a:xfrm>
              <a:off x="1812900" y="2075100"/>
              <a:ext cx="500400" cy="522300"/>
            </a:xfrm>
            <a:prstGeom prst="ellipse">
              <a:avLst/>
            </a:prstGeom>
            <a:noFill/>
            <a:ln cap="flat" cmpd="sng" w="762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5" name="Shape 255"/>
            <p:cNvSpPr txBox="1"/>
            <p:nvPr/>
          </p:nvSpPr>
          <p:spPr>
            <a:xfrm>
              <a:off x="1810742" y="1962790"/>
              <a:ext cx="500400" cy="787200"/>
            </a:xfrm>
            <a:prstGeom prst="rect">
              <a:avLst/>
            </a:prstGeom>
            <a:noFill/>
            <a:ln>
              <a:noFill/>
            </a:ln>
          </p:spPr>
          <p:txBody>
            <a:bodyPr anchorCtr="0" anchor="t" bIns="91425" lIns="91425" rIns="91425" tIns="91425">
              <a:noAutofit/>
            </a:bodyPr>
            <a:lstStyle/>
            <a:p>
              <a:pPr lvl="0" rtl="0">
                <a:spcBef>
                  <a:spcPts val="0"/>
                </a:spcBef>
                <a:buNone/>
              </a:pPr>
              <a:r>
                <a:rPr b="1" lang="es" sz="3600"/>
                <a:t>C</a:t>
              </a:r>
            </a:p>
          </p:txBody>
        </p:sp>
      </p:grpSp>
      <p:grpSp>
        <p:nvGrpSpPr>
          <p:cNvPr id="256" name="Shape 256"/>
          <p:cNvGrpSpPr/>
          <p:nvPr/>
        </p:nvGrpSpPr>
        <p:grpSpPr>
          <a:xfrm>
            <a:off x="2572742" y="3791590"/>
            <a:ext cx="502557" cy="787200"/>
            <a:chOff x="1810742" y="1962790"/>
            <a:chExt cx="502557" cy="787200"/>
          </a:xfrm>
        </p:grpSpPr>
        <p:sp>
          <p:nvSpPr>
            <p:cNvPr id="257" name="Shape 257"/>
            <p:cNvSpPr/>
            <p:nvPr/>
          </p:nvSpPr>
          <p:spPr>
            <a:xfrm>
              <a:off x="1812900" y="2075100"/>
              <a:ext cx="500400" cy="522300"/>
            </a:xfrm>
            <a:prstGeom prst="ellipse">
              <a:avLst/>
            </a:prstGeom>
            <a:noFill/>
            <a:ln cap="flat" cmpd="sng" w="762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8" name="Shape 258"/>
            <p:cNvSpPr txBox="1"/>
            <p:nvPr/>
          </p:nvSpPr>
          <p:spPr>
            <a:xfrm>
              <a:off x="1810742" y="1962790"/>
              <a:ext cx="500400" cy="787200"/>
            </a:xfrm>
            <a:prstGeom prst="rect">
              <a:avLst/>
            </a:prstGeom>
            <a:noFill/>
            <a:ln>
              <a:noFill/>
            </a:ln>
          </p:spPr>
          <p:txBody>
            <a:bodyPr anchorCtr="0" anchor="t" bIns="91425" lIns="91425" rIns="91425" tIns="91425">
              <a:noAutofit/>
            </a:bodyPr>
            <a:lstStyle/>
            <a:p>
              <a:pPr lvl="0" rtl="0">
                <a:spcBef>
                  <a:spcPts val="0"/>
                </a:spcBef>
                <a:buNone/>
              </a:pPr>
              <a:r>
                <a:rPr b="1" lang="es" sz="3600"/>
                <a:t>C</a:t>
              </a:r>
            </a:p>
          </p:txBody>
        </p:sp>
      </p:grpSp>
      <p:grpSp>
        <p:nvGrpSpPr>
          <p:cNvPr id="259" name="Shape 259"/>
          <p:cNvGrpSpPr/>
          <p:nvPr/>
        </p:nvGrpSpPr>
        <p:grpSpPr>
          <a:xfrm>
            <a:off x="3258542" y="3791590"/>
            <a:ext cx="502557" cy="787200"/>
            <a:chOff x="1810742" y="1962790"/>
            <a:chExt cx="502557" cy="787200"/>
          </a:xfrm>
        </p:grpSpPr>
        <p:sp>
          <p:nvSpPr>
            <p:cNvPr id="260" name="Shape 260"/>
            <p:cNvSpPr/>
            <p:nvPr/>
          </p:nvSpPr>
          <p:spPr>
            <a:xfrm>
              <a:off x="1812900" y="2075100"/>
              <a:ext cx="500400" cy="522300"/>
            </a:xfrm>
            <a:prstGeom prst="ellipse">
              <a:avLst/>
            </a:prstGeom>
            <a:noFill/>
            <a:ln cap="flat" cmpd="sng" w="762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1" name="Shape 261"/>
            <p:cNvSpPr txBox="1"/>
            <p:nvPr/>
          </p:nvSpPr>
          <p:spPr>
            <a:xfrm>
              <a:off x="1810742" y="1962790"/>
              <a:ext cx="500400" cy="787200"/>
            </a:xfrm>
            <a:prstGeom prst="rect">
              <a:avLst/>
            </a:prstGeom>
            <a:noFill/>
            <a:ln>
              <a:noFill/>
            </a:ln>
          </p:spPr>
          <p:txBody>
            <a:bodyPr anchorCtr="0" anchor="t" bIns="91425" lIns="91425" rIns="91425" tIns="91425">
              <a:noAutofit/>
            </a:bodyPr>
            <a:lstStyle/>
            <a:p>
              <a:pPr lvl="0" rtl="0">
                <a:spcBef>
                  <a:spcPts val="0"/>
                </a:spcBef>
                <a:buNone/>
              </a:pPr>
              <a:r>
                <a:rPr b="1" lang="es" sz="3600"/>
                <a:t>C</a:t>
              </a:r>
            </a:p>
          </p:txBody>
        </p:sp>
      </p:grpSp>
      <p:sp>
        <p:nvSpPr>
          <p:cNvPr id="262" name="Shape 262"/>
          <p:cNvSpPr/>
          <p:nvPr/>
        </p:nvSpPr>
        <p:spPr>
          <a:xfrm>
            <a:off x="1189525" y="2196875"/>
            <a:ext cx="2472150" cy="1173237"/>
          </a:xfrm>
          <a:prstGeom prst="flowChartProcess">
            <a:avLst/>
          </a:prstGeom>
          <a:noFill/>
          <a:ln cap="flat" cmpd="sng" w="76200">
            <a:solidFill>
              <a:srgbClr val="66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sz="1200"/>
          </a:p>
        </p:txBody>
      </p:sp>
      <p:sp>
        <p:nvSpPr>
          <p:cNvPr id="263" name="Shape 263"/>
          <p:cNvSpPr txBox="1"/>
          <p:nvPr/>
        </p:nvSpPr>
        <p:spPr>
          <a:xfrm rot="-5400000">
            <a:off x="938178" y="1747582"/>
            <a:ext cx="575400" cy="350700"/>
          </a:xfrm>
          <a:prstGeom prst="rect">
            <a:avLst/>
          </a:prstGeom>
          <a:noFill/>
          <a:ln>
            <a:noFill/>
          </a:ln>
        </p:spPr>
        <p:txBody>
          <a:bodyPr anchorCtr="0" anchor="t" bIns="91425" lIns="91425" rIns="91425" tIns="91425">
            <a:noAutofit/>
          </a:bodyPr>
          <a:lstStyle/>
          <a:p>
            <a:pPr lvl="0" rtl="0">
              <a:spcBef>
                <a:spcPts val="0"/>
              </a:spcBef>
              <a:buNone/>
            </a:pPr>
            <a:r>
              <a:rPr b="1" lang="es" sz="2400"/>
              <a:t>    … </a:t>
            </a:r>
          </a:p>
        </p:txBody>
      </p:sp>
      <p:sp>
        <p:nvSpPr>
          <p:cNvPr id="264" name="Shape 264"/>
          <p:cNvSpPr txBox="1"/>
          <p:nvPr/>
        </p:nvSpPr>
        <p:spPr>
          <a:xfrm rot="-5400000">
            <a:off x="1623978" y="1747582"/>
            <a:ext cx="575400" cy="350700"/>
          </a:xfrm>
          <a:prstGeom prst="rect">
            <a:avLst/>
          </a:prstGeom>
          <a:noFill/>
          <a:ln>
            <a:noFill/>
          </a:ln>
        </p:spPr>
        <p:txBody>
          <a:bodyPr anchorCtr="0" anchor="t" bIns="91425" lIns="91425" rIns="91425" tIns="91425">
            <a:noAutofit/>
          </a:bodyPr>
          <a:lstStyle/>
          <a:p>
            <a:pPr lvl="0" rtl="0">
              <a:spcBef>
                <a:spcPts val="0"/>
              </a:spcBef>
              <a:buNone/>
            </a:pPr>
            <a:r>
              <a:rPr b="1" lang="es" sz="2400"/>
              <a:t>    … </a:t>
            </a:r>
          </a:p>
        </p:txBody>
      </p:sp>
      <p:sp>
        <p:nvSpPr>
          <p:cNvPr id="265" name="Shape 265"/>
          <p:cNvSpPr txBox="1"/>
          <p:nvPr/>
        </p:nvSpPr>
        <p:spPr>
          <a:xfrm rot="-5400000">
            <a:off x="2309778" y="1747582"/>
            <a:ext cx="575400" cy="350700"/>
          </a:xfrm>
          <a:prstGeom prst="rect">
            <a:avLst/>
          </a:prstGeom>
          <a:noFill/>
          <a:ln>
            <a:noFill/>
          </a:ln>
        </p:spPr>
        <p:txBody>
          <a:bodyPr anchorCtr="0" anchor="t" bIns="91425" lIns="91425" rIns="91425" tIns="91425">
            <a:noAutofit/>
          </a:bodyPr>
          <a:lstStyle/>
          <a:p>
            <a:pPr lvl="0" rtl="0">
              <a:spcBef>
                <a:spcPts val="0"/>
              </a:spcBef>
              <a:buNone/>
            </a:pPr>
            <a:r>
              <a:rPr b="1" lang="es" sz="2400"/>
              <a:t>    … </a:t>
            </a:r>
          </a:p>
        </p:txBody>
      </p:sp>
      <p:sp>
        <p:nvSpPr>
          <p:cNvPr id="266" name="Shape 266"/>
          <p:cNvSpPr txBox="1"/>
          <p:nvPr/>
        </p:nvSpPr>
        <p:spPr>
          <a:xfrm>
            <a:off x="1341925" y="2407775"/>
            <a:ext cx="6947700" cy="787200"/>
          </a:xfrm>
          <a:prstGeom prst="rect">
            <a:avLst/>
          </a:prstGeom>
          <a:noFill/>
          <a:ln>
            <a:noFill/>
          </a:ln>
        </p:spPr>
        <p:txBody>
          <a:bodyPr anchorCtr="0" anchor="t" bIns="91425" lIns="91425" rIns="91425" tIns="91425">
            <a:noAutofit/>
          </a:bodyPr>
          <a:lstStyle/>
          <a:p>
            <a:pPr lvl="0">
              <a:spcBef>
                <a:spcPts val="0"/>
              </a:spcBef>
              <a:buNone/>
            </a:pPr>
            <a:r>
              <a:rPr lang="es" sz="3000">
                <a:latin typeface="Calibri"/>
                <a:ea typeface="Calibri"/>
                <a:cs typeface="Calibri"/>
                <a:sym typeface="Calibri"/>
              </a:rPr>
              <a:t>Kafka Cluster</a:t>
            </a:r>
          </a:p>
        </p:txBody>
      </p:sp>
      <p:cxnSp>
        <p:nvCxnSpPr>
          <p:cNvPr id="267" name="Shape 267"/>
          <p:cNvCxnSpPr/>
          <p:nvPr/>
        </p:nvCxnSpPr>
        <p:spPr>
          <a:xfrm flipH="1" rot="10800000">
            <a:off x="1480717" y="3462215"/>
            <a:ext cx="201000" cy="320400"/>
          </a:xfrm>
          <a:prstGeom prst="straightConnector1">
            <a:avLst/>
          </a:prstGeom>
          <a:noFill/>
          <a:ln cap="flat" cmpd="sng" w="38100">
            <a:solidFill>
              <a:schemeClr val="dk2"/>
            </a:solidFill>
            <a:prstDash val="solid"/>
            <a:round/>
            <a:headEnd len="lg" w="lg" type="none"/>
            <a:tailEnd len="lg" w="lg" type="triangle"/>
          </a:ln>
        </p:spPr>
      </p:cxnSp>
      <p:cxnSp>
        <p:nvCxnSpPr>
          <p:cNvPr id="268" name="Shape 268"/>
          <p:cNvCxnSpPr/>
          <p:nvPr/>
        </p:nvCxnSpPr>
        <p:spPr>
          <a:xfrm rot="10800000">
            <a:off x="3292417" y="3462215"/>
            <a:ext cx="169500" cy="320400"/>
          </a:xfrm>
          <a:prstGeom prst="straightConnector1">
            <a:avLst/>
          </a:prstGeom>
          <a:noFill/>
          <a:ln cap="flat" cmpd="sng" w="38100">
            <a:solidFill>
              <a:schemeClr val="dk2"/>
            </a:solidFill>
            <a:prstDash val="solid"/>
            <a:round/>
            <a:headEnd len="lg" w="lg" type="none"/>
            <a:tailEnd len="lg" w="lg" type="triangle"/>
          </a:ln>
        </p:spPr>
      </p:cxnSp>
      <p:cxnSp>
        <p:nvCxnSpPr>
          <p:cNvPr id="269" name="Shape 269"/>
          <p:cNvCxnSpPr/>
          <p:nvPr/>
        </p:nvCxnSpPr>
        <p:spPr>
          <a:xfrm flipH="1" rot="10800000">
            <a:off x="2166517" y="3462215"/>
            <a:ext cx="201000" cy="320400"/>
          </a:xfrm>
          <a:prstGeom prst="straightConnector1">
            <a:avLst/>
          </a:prstGeom>
          <a:noFill/>
          <a:ln cap="flat" cmpd="sng" w="38100">
            <a:solidFill>
              <a:schemeClr val="dk2"/>
            </a:solidFill>
            <a:prstDash val="solid"/>
            <a:round/>
            <a:headEnd len="lg" w="lg" type="none"/>
            <a:tailEnd len="lg" w="lg" type="triangle"/>
          </a:ln>
        </p:spPr>
      </p:cxnSp>
      <p:cxnSp>
        <p:nvCxnSpPr>
          <p:cNvPr id="270" name="Shape 270"/>
          <p:cNvCxnSpPr/>
          <p:nvPr/>
        </p:nvCxnSpPr>
        <p:spPr>
          <a:xfrm rot="10800000">
            <a:off x="2606617" y="3462215"/>
            <a:ext cx="169500" cy="320400"/>
          </a:xfrm>
          <a:prstGeom prst="straightConnector1">
            <a:avLst/>
          </a:prstGeom>
          <a:noFill/>
          <a:ln cap="flat" cmpd="sng" w="38100">
            <a:solidFill>
              <a:schemeClr val="dk2"/>
            </a:solidFill>
            <a:prstDash val="solid"/>
            <a:round/>
            <a:headEnd len="lg" w="lg" type="none"/>
            <a:tailEnd len="lg" w="lg" type="triangle"/>
          </a:ln>
        </p:spPr>
      </p:cxnSp>
      <p:sp>
        <p:nvSpPr>
          <p:cNvPr id="271" name="Shape 271"/>
          <p:cNvSpPr txBox="1"/>
          <p:nvPr/>
        </p:nvSpPr>
        <p:spPr>
          <a:xfrm>
            <a:off x="4944600" y="1221740"/>
            <a:ext cx="3749100" cy="3066300"/>
          </a:xfrm>
          <a:prstGeom prst="rect">
            <a:avLst/>
          </a:prstGeom>
          <a:noFill/>
          <a:ln>
            <a:noFill/>
          </a:ln>
        </p:spPr>
        <p:txBody>
          <a:bodyPr anchorCtr="0" anchor="t" bIns="91425" lIns="91425" rIns="91425" tIns="91425">
            <a:noAutofit/>
          </a:bodyPr>
          <a:lstStyle/>
          <a:p>
            <a:pPr lvl="0" rtl="0">
              <a:spcBef>
                <a:spcPts val="0"/>
              </a:spcBef>
              <a:buNone/>
            </a:pPr>
            <a:r>
              <a:t/>
            </a:r>
            <a:endParaRPr b="1" sz="3600">
              <a:latin typeface="Calibri"/>
              <a:ea typeface="Calibri"/>
              <a:cs typeface="Calibri"/>
              <a:sym typeface="Calibri"/>
            </a:endParaRPr>
          </a:p>
          <a:p>
            <a:pPr indent="-457200" lvl="0" marL="457200" rtl="0">
              <a:spcBef>
                <a:spcPts val="0"/>
              </a:spcBef>
              <a:buClr>
                <a:srgbClr val="FA4F10"/>
              </a:buClr>
              <a:buSzPct val="100000"/>
              <a:buFont typeface="Calibri"/>
              <a:buChar char="●"/>
            </a:pPr>
            <a:r>
              <a:rPr b="1" lang="es" sz="3600">
                <a:latin typeface="Calibri"/>
                <a:ea typeface="Calibri"/>
                <a:cs typeface="Calibri"/>
                <a:sym typeface="Calibri"/>
              </a:rPr>
              <a:t>Producers</a:t>
            </a:r>
          </a:p>
          <a:p>
            <a:pPr indent="-457200" lvl="0" marL="457200" rtl="0">
              <a:spcBef>
                <a:spcPts val="0"/>
              </a:spcBef>
              <a:buClr>
                <a:srgbClr val="FA4F10"/>
              </a:buClr>
              <a:buSzPct val="100000"/>
              <a:buFont typeface="Calibri"/>
              <a:buChar char="●"/>
            </a:pPr>
            <a:r>
              <a:rPr b="1" lang="es" sz="3600">
                <a:latin typeface="Calibri"/>
                <a:ea typeface="Calibri"/>
                <a:cs typeface="Calibri"/>
                <a:sym typeface="Calibri"/>
              </a:rPr>
              <a:t>Brokers</a:t>
            </a:r>
          </a:p>
          <a:p>
            <a:pPr indent="-457200" lvl="0" marL="457200" rtl="0">
              <a:spcBef>
                <a:spcPts val="0"/>
              </a:spcBef>
              <a:buClr>
                <a:srgbClr val="FA4F10"/>
              </a:buClr>
              <a:buSzPct val="100000"/>
              <a:buFont typeface="Calibri"/>
              <a:buChar char="●"/>
            </a:pPr>
            <a:r>
              <a:rPr b="1" lang="es" sz="3600">
                <a:latin typeface="Calibri"/>
                <a:ea typeface="Calibri"/>
                <a:cs typeface="Calibri"/>
                <a:sym typeface="Calibri"/>
              </a:rPr>
              <a:t>Consumers</a:t>
            </a:r>
          </a:p>
          <a:p>
            <a:pPr lvl="0">
              <a:spcBef>
                <a:spcPts val="0"/>
              </a:spcBef>
              <a:buNone/>
            </a:pPr>
            <a:r>
              <a:t/>
            </a:r>
            <a:endParaRPr b="1" sz="2400">
              <a:latin typeface="Calibri"/>
              <a:ea typeface="Calibri"/>
              <a:cs typeface="Calibri"/>
              <a:sym typeface="Calibri"/>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p:nvPr/>
        </p:nvSpPr>
        <p:spPr>
          <a:xfrm>
            <a:off x="470070" y="236520"/>
            <a:ext cx="8144400" cy="370800"/>
          </a:xfrm>
          <a:prstGeom prst="rect">
            <a:avLst/>
          </a:prstGeom>
          <a:solidFill>
            <a:srgbClr val="FA4F10"/>
          </a:solidFill>
          <a:ln cap="flat" cmpd="sng" w="22300">
            <a:solidFill>
              <a:srgbClr val="FFFFFF"/>
            </a:solidFill>
            <a:prstDash val="solid"/>
            <a:miter/>
            <a:headEnd len="med" w="med" type="none"/>
            <a:tailEnd len="med" w="med" type="none"/>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rPr lang="es">
                <a:solidFill>
                  <a:srgbClr val="FFFFFF"/>
                </a:solidFill>
                <a:latin typeface="Titillium Web"/>
                <a:ea typeface="Titillium Web"/>
                <a:cs typeface="Titillium Web"/>
                <a:sym typeface="Titillium Web"/>
              </a:rPr>
              <a:t>Kafka y Python</a:t>
            </a:r>
          </a:p>
        </p:txBody>
      </p:sp>
      <p:sp>
        <p:nvSpPr>
          <p:cNvPr id="277" name="Shape 277"/>
          <p:cNvSpPr/>
          <p:nvPr/>
        </p:nvSpPr>
        <p:spPr>
          <a:xfrm>
            <a:off x="-123725" y="-130495"/>
            <a:ext cx="9420900" cy="892500"/>
          </a:xfrm>
          <a:prstGeom prst="rect">
            <a:avLst/>
          </a:prstGeom>
          <a:solidFill>
            <a:srgbClr val="FA4F10"/>
          </a:solidFill>
          <a:ln>
            <a:noFill/>
          </a:ln>
        </p:spPr>
        <p:txBody>
          <a:bodyPr anchorCtr="0" anchor="ctr" bIns="33750" lIns="243000" rIns="0" tIns="33750">
            <a:noAutofit/>
          </a:bodyPr>
          <a:lstStyle/>
          <a:p>
            <a:pPr indent="0" lvl="0" marL="0" marR="0" rtl="0" algn="l">
              <a:lnSpc>
                <a:spcPct val="100000"/>
              </a:lnSpc>
              <a:spcBef>
                <a:spcPts val="0"/>
              </a:spcBef>
              <a:spcAft>
                <a:spcPts val="0"/>
              </a:spcAft>
              <a:buClr>
                <a:srgbClr val="FFFFFF"/>
              </a:buClr>
              <a:buFont typeface="Titillium Web"/>
              <a:buNone/>
            </a:pPr>
            <a:r>
              <a:t/>
            </a:r>
            <a:endParaRPr sz="1800"/>
          </a:p>
        </p:txBody>
      </p:sp>
      <p:sp>
        <p:nvSpPr>
          <p:cNvPr id="278" name="Shape 278"/>
          <p:cNvSpPr txBox="1"/>
          <p:nvPr/>
        </p:nvSpPr>
        <p:spPr>
          <a:xfrm>
            <a:off x="347825" y="4751875"/>
            <a:ext cx="6263400" cy="730800"/>
          </a:xfrm>
          <a:prstGeom prst="rect">
            <a:avLst/>
          </a:prstGeom>
          <a:noFill/>
          <a:ln>
            <a:noFill/>
          </a:ln>
        </p:spPr>
        <p:txBody>
          <a:bodyPr anchorCtr="0" anchor="t" bIns="91425" lIns="91425" rIns="91425" tIns="91425">
            <a:noAutofit/>
          </a:bodyPr>
          <a:lstStyle/>
          <a:p>
            <a:pPr lvl="0" rtl="0">
              <a:spcBef>
                <a:spcPts val="0"/>
              </a:spcBef>
              <a:buNone/>
            </a:pPr>
            <a:r>
              <a:rPr lang="es" sz="1000">
                <a:solidFill>
                  <a:srgbClr val="434343"/>
                </a:solidFill>
                <a:latin typeface="Titillium Web"/>
                <a:ea typeface="Titillium Web"/>
                <a:cs typeface="Titillium Web"/>
                <a:sym typeface="Titillium Web"/>
              </a:rPr>
              <a:t>Python Madrid </a:t>
            </a:r>
            <a:r>
              <a:rPr b="1" lang="es" sz="1000">
                <a:solidFill>
                  <a:srgbClr val="434343"/>
                </a:solidFill>
                <a:latin typeface="Titillium Web"/>
                <a:ea typeface="Titillium Web"/>
                <a:cs typeface="Titillium Web"/>
                <a:sym typeface="Titillium Web"/>
              </a:rPr>
              <a:t>· </a:t>
            </a:r>
            <a:r>
              <a:rPr b="1" lang="es" sz="1000">
                <a:solidFill>
                  <a:srgbClr val="888888"/>
                </a:solidFill>
                <a:latin typeface="Titillium Web"/>
                <a:ea typeface="Titillium Web"/>
                <a:cs typeface="Titillium Web"/>
                <a:sym typeface="Titillium Web"/>
              </a:rPr>
              <a:t>Python y Kafka </a:t>
            </a:r>
          </a:p>
        </p:txBody>
      </p:sp>
      <p:sp>
        <p:nvSpPr>
          <p:cNvPr id="279" name="Shape 279"/>
          <p:cNvSpPr txBox="1"/>
          <p:nvPr/>
        </p:nvSpPr>
        <p:spPr>
          <a:xfrm>
            <a:off x="423925" y="108750"/>
            <a:ext cx="5668500" cy="391500"/>
          </a:xfrm>
          <a:prstGeom prst="rect">
            <a:avLst/>
          </a:prstGeom>
          <a:noFill/>
          <a:ln>
            <a:noFill/>
          </a:ln>
        </p:spPr>
        <p:txBody>
          <a:bodyPr anchorCtr="0" anchor="t" bIns="91425" lIns="91425" rIns="91425" tIns="91425">
            <a:noAutofit/>
          </a:bodyPr>
          <a:lstStyle/>
          <a:p>
            <a:pPr lvl="0" rtl="0">
              <a:spcBef>
                <a:spcPts val="0"/>
              </a:spcBef>
              <a:buNone/>
            </a:pPr>
            <a:r>
              <a:rPr lang="es" sz="2400">
                <a:solidFill>
                  <a:schemeClr val="lt1"/>
                </a:solidFill>
                <a:latin typeface="Titillium Web"/>
                <a:ea typeface="Titillium Web"/>
                <a:cs typeface="Titillium Web"/>
                <a:sym typeface="Titillium Web"/>
              </a:rPr>
              <a:t>Kafka \ </a:t>
            </a:r>
            <a:r>
              <a:rPr lang="es" sz="2400">
                <a:solidFill>
                  <a:srgbClr val="F9CB9C"/>
                </a:solidFill>
                <a:latin typeface="Titillium Web"/>
                <a:ea typeface="Titillium Web"/>
                <a:cs typeface="Titillium Web"/>
                <a:sym typeface="Titillium Web"/>
              </a:rPr>
              <a:t>Cluster: Topics &amp; Partitions</a:t>
            </a:r>
          </a:p>
        </p:txBody>
      </p:sp>
      <p:pic>
        <p:nvPicPr>
          <p:cNvPr id="280" name="Shape 280"/>
          <p:cNvPicPr preferRelativeResize="0"/>
          <p:nvPr/>
        </p:nvPicPr>
        <p:blipFill rotWithShape="1">
          <a:blip r:embed="rId3">
            <a:alphaModFix/>
          </a:blip>
          <a:srcRect b="0" l="0" r="0" t="0"/>
          <a:stretch/>
        </p:blipFill>
        <p:spPr>
          <a:xfrm>
            <a:off x="7604395" y="165141"/>
            <a:ext cx="1158600" cy="301200"/>
          </a:xfrm>
          <a:prstGeom prst="rect">
            <a:avLst/>
          </a:prstGeom>
          <a:noFill/>
          <a:ln>
            <a:noFill/>
          </a:ln>
        </p:spPr>
      </p:pic>
      <p:sp>
        <p:nvSpPr>
          <p:cNvPr id="281" name="Shape 281"/>
          <p:cNvSpPr/>
          <p:nvPr/>
        </p:nvSpPr>
        <p:spPr>
          <a:xfrm>
            <a:off x="423925" y="1183350"/>
            <a:ext cx="3606525" cy="3421200"/>
          </a:xfrm>
          <a:prstGeom prst="flowChartProcess">
            <a:avLst/>
          </a:prstGeom>
          <a:noFill/>
          <a:ln cap="flat" cmpd="sng" w="76200">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1200"/>
          </a:p>
        </p:txBody>
      </p:sp>
      <p:sp>
        <p:nvSpPr>
          <p:cNvPr id="282" name="Shape 282"/>
          <p:cNvSpPr/>
          <p:nvPr/>
        </p:nvSpPr>
        <p:spPr>
          <a:xfrm>
            <a:off x="234275" y="928050"/>
            <a:ext cx="1534800" cy="39318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cxnSp>
        <p:nvCxnSpPr>
          <p:cNvPr id="283" name="Shape 283"/>
          <p:cNvCxnSpPr/>
          <p:nvPr/>
        </p:nvCxnSpPr>
        <p:spPr>
          <a:xfrm rot="10800000">
            <a:off x="486125" y="1195075"/>
            <a:ext cx="1031100" cy="0"/>
          </a:xfrm>
          <a:prstGeom prst="straightConnector1">
            <a:avLst/>
          </a:prstGeom>
          <a:noFill/>
          <a:ln cap="flat" cmpd="sng" w="76200">
            <a:solidFill>
              <a:srgbClr val="666666"/>
            </a:solidFill>
            <a:prstDash val="dash"/>
            <a:round/>
            <a:headEnd len="lg" w="lg" type="none"/>
            <a:tailEnd len="lg" w="lg" type="none"/>
          </a:ln>
        </p:spPr>
      </p:cxnSp>
      <p:cxnSp>
        <p:nvCxnSpPr>
          <p:cNvPr id="284" name="Shape 284"/>
          <p:cNvCxnSpPr/>
          <p:nvPr/>
        </p:nvCxnSpPr>
        <p:spPr>
          <a:xfrm rot="10800000">
            <a:off x="486125" y="4600555"/>
            <a:ext cx="1031100" cy="0"/>
          </a:xfrm>
          <a:prstGeom prst="straightConnector1">
            <a:avLst/>
          </a:prstGeom>
          <a:noFill/>
          <a:ln cap="flat" cmpd="sng" w="76200">
            <a:solidFill>
              <a:srgbClr val="666666"/>
            </a:solidFill>
            <a:prstDash val="dash"/>
            <a:round/>
            <a:headEnd len="lg" w="lg" type="none"/>
            <a:tailEnd len="lg" w="lg" type="none"/>
          </a:ln>
        </p:spPr>
      </p:cxnSp>
      <p:sp>
        <p:nvSpPr>
          <p:cNvPr id="285" name="Shape 285"/>
          <p:cNvSpPr txBox="1"/>
          <p:nvPr/>
        </p:nvSpPr>
        <p:spPr>
          <a:xfrm>
            <a:off x="1494325" y="1264775"/>
            <a:ext cx="6947700" cy="787200"/>
          </a:xfrm>
          <a:prstGeom prst="rect">
            <a:avLst/>
          </a:prstGeom>
          <a:noFill/>
          <a:ln>
            <a:noFill/>
          </a:ln>
        </p:spPr>
        <p:txBody>
          <a:bodyPr anchorCtr="0" anchor="t" bIns="91425" lIns="91425" rIns="91425" tIns="91425">
            <a:noAutofit/>
          </a:bodyPr>
          <a:lstStyle/>
          <a:p>
            <a:pPr lvl="0" rtl="0">
              <a:spcBef>
                <a:spcPts val="0"/>
              </a:spcBef>
              <a:buNone/>
            </a:pPr>
            <a:r>
              <a:rPr lang="es" sz="2400">
                <a:latin typeface="Calibri"/>
                <a:ea typeface="Calibri"/>
                <a:cs typeface="Calibri"/>
                <a:sym typeface="Calibri"/>
              </a:rPr>
              <a:t>Kafka Cluster</a:t>
            </a:r>
          </a:p>
        </p:txBody>
      </p:sp>
      <p:sp>
        <p:nvSpPr>
          <p:cNvPr id="286" name="Shape 286"/>
          <p:cNvSpPr/>
          <p:nvPr/>
        </p:nvSpPr>
        <p:spPr>
          <a:xfrm>
            <a:off x="1007600" y="1956650"/>
            <a:ext cx="410100" cy="515400"/>
          </a:xfrm>
          <a:prstGeom prst="rect">
            <a:avLst/>
          </a:prstGeom>
          <a:noFill/>
          <a:ln cap="flat" cmpd="sng" w="381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7" name="Shape 287"/>
          <p:cNvSpPr/>
          <p:nvPr/>
        </p:nvSpPr>
        <p:spPr>
          <a:xfrm>
            <a:off x="1464800" y="1956650"/>
            <a:ext cx="410100" cy="515400"/>
          </a:xfrm>
          <a:prstGeom prst="rect">
            <a:avLst/>
          </a:prstGeom>
          <a:noFill/>
          <a:ln cap="flat" cmpd="sng" w="381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8" name="Shape 288"/>
          <p:cNvSpPr/>
          <p:nvPr/>
        </p:nvSpPr>
        <p:spPr>
          <a:xfrm>
            <a:off x="1922000" y="1956650"/>
            <a:ext cx="410100" cy="515400"/>
          </a:xfrm>
          <a:prstGeom prst="rect">
            <a:avLst/>
          </a:prstGeom>
          <a:noFill/>
          <a:ln cap="flat" cmpd="sng" w="381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9" name="Shape 289"/>
          <p:cNvSpPr/>
          <p:nvPr/>
        </p:nvSpPr>
        <p:spPr>
          <a:xfrm>
            <a:off x="2379200" y="1956650"/>
            <a:ext cx="410100" cy="515400"/>
          </a:xfrm>
          <a:prstGeom prst="rect">
            <a:avLst/>
          </a:prstGeom>
          <a:noFill/>
          <a:ln cap="flat" cmpd="sng" w="381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0" name="Shape 290"/>
          <p:cNvSpPr/>
          <p:nvPr/>
        </p:nvSpPr>
        <p:spPr>
          <a:xfrm>
            <a:off x="2836400" y="1956650"/>
            <a:ext cx="410100" cy="515400"/>
          </a:xfrm>
          <a:prstGeom prst="rect">
            <a:avLst/>
          </a:prstGeom>
          <a:noFill/>
          <a:ln cap="flat" cmpd="sng" w="381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1" name="Shape 291"/>
          <p:cNvSpPr/>
          <p:nvPr/>
        </p:nvSpPr>
        <p:spPr>
          <a:xfrm>
            <a:off x="1007600" y="3252050"/>
            <a:ext cx="410100" cy="515400"/>
          </a:xfrm>
          <a:prstGeom prst="rect">
            <a:avLst/>
          </a:prstGeom>
          <a:noFill/>
          <a:ln cap="flat" cmpd="sng" w="381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2" name="Shape 292"/>
          <p:cNvSpPr/>
          <p:nvPr/>
        </p:nvSpPr>
        <p:spPr>
          <a:xfrm>
            <a:off x="1464800" y="3252050"/>
            <a:ext cx="410100" cy="515400"/>
          </a:xfrm>
          <a:prstGeom prst="rect">
            <a:avLst/>
          </a:prstGeom>
          <a:noFill/>
          <a:ln cap="flat" cmpd="sng" w="381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3" name="Shape 293"/>
          <p:cNvSpPr/>
          <p:nvPr/>
        </p:nvSpPr>
        <p:spPr>
          <a:xfrm>
            <a:off x="1922000" y="3252050"/>
            <a:ext cx="410100" cy="515400"/>
          </a:xfrm>
          <a:prstGeom prst="rect">
            <a:avLst/>
          </a:prstGeom>
          <a:noFill/>
          <a:ln cap="flat" cmpd="sng" w="381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4" name="Shape 294"/>
          <p:cNvSpPr/>
          <p:nvPr/>
        </p:nvSpPr>
        <p:spPr>
          <a:xfrm>
            <a:off x="2379200" y="3252050"/>
            <a:ext cx="410100" cy="515400"/>
          </a:xfrm>
          <a:prstGeom prst="rect">
            <a:avLst/>
          </a:prstGeom>
          <a:noFill/>
          <a:ln cap="flat" cmpd="sng" w="38100">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5" name="Shape 295"/>
          <p:cNvSpPr txBox="1"/>
          <p:nvPr/>
        </p:nvSpPr>
        <p:spPr>
          <a:xfrm>
            <a:off x="5084475" y="1218425"/>
            <a:ext cx="2835300" cy="2894100"/>
          </a:xfrm>
          <a:prstGeom prst="rect">
            <a:avLst/>
          </a:prstGeom>
          <a:noFill/>
          <a:ln>
            <a:noFill/>
          </a:ln>
        </p:spPr>
        <p:txBody>
          <a:bodyPr anchorCtr="0" anchor="t" bIns="91425" lIns="91425" rIns="91425" tIns="91425">
            <a:noAutofit/>
          </a:bodyPr>
          <a:lstStyle/>
          <a:p>
            <a:pPr indent="-457200" lvl="0" marL="457200">
              <a:spcBef>
                <a:spcPts val="0"/>
              </a:spcBef>
              <a:buClr>
                <a:srgbClr val="FA4F10"/>
              </a:buClr>
              <a:buSzPct val="100000"/>
              <a:buFont typeface="Calibri"/>
              <a:buChar char="●"/>
            </a:pPr>
            <a:r>
              <a:rPr b="1" lang="es" sz="3600">
                <a:latin typeface="Calibri"/>
                <a:ea typeface="Calibri"/>
                <a:cs typeface="Calibri"/>
                <a:sym typeface="Calibri"/>
              </a:rPr>
              <a:t>Topics</a:t>
            </a:r>
          </a:p>
          <a:p>
            <a:pPr indent="-457200" lvl="0" marL="457200">
              <a:spcBef>
                <a:spcPts val="0"/>
              </a:spcBef>
              <a:buClr>
                <a:srgbClr val="FA4F10"/>
              </a:buClr>
              <a:buSzPct val="100000"/>
              <a:buFont typeface="Calibri"/>
              <a:buChar char="●"/>
            </a:pPr>
            <a:r>
              <a:rPr b="1" lang="es" sz="3600">
                <a:latin typeface="Calibri"/>
                <a:ea typeface="Calibri"/>
                <a:cs typeface="Calibri"/>
                <a:sym typeface="Calibri"/>
              </a:rPr>
              <a:t>Partitions</a:t>
            </a:r>
          </a:p>
          <a:p>
            <a:pPr indent="-457200" lvl="0" marL="457200">
              <a:spcBef>
                <a:spcPts val="0"/>
              </a:spcBef>
              <a:buClr>
                <a:srgbClr val="FA4F10"/>
              </a:buClr>
              <a:buSzPct val="100000"/>
              <a:buFont typeface="Calibri"/>
              <a:buChar char="●"/>
            </a:pPr>
            <a:r>
              <a:rPr b="1" lang="es" sz="3600">
                <a:latin typeface="Calibri"/>
                <a:ea typeface="Calibri"/>
                <a:cs typeface="Calibri"/>
                <a:sym typeface="Calibri"/>
              </a:rPr>
              <a:t>Message</a:t>
            </a:r>
          </a:p>
        </p:txBody>
      </p:sp>
      <p:sp>
        <p:nvSpPr>
          <p:cNvPr id="296" name="Shape 296"/>
          <p:cNvSpPr txBox="1"/>
          <p:nvPr/>
        </p:nvSpPr>
        <p:spPr>
          <a:xfrm>
            <a:off x="1042679" y="1915425"/>
            <a:ext cx="2437200" cy="787200"/>
          </a:xfrm>
          <a:prstGeom prst="rect">
            <a:avLst/>
          </a:prstGeom>
          <a:noFill/>
          <a:ln>
            <a:noFill/>
          </a:ln>
        </p:spPr>
        <p:txBody>
          <a:bodyPr anchorCtr="0" anchor="t" bIns="91425" lIns="91425" rIns="91425" tIns="91425">
            <a:noAutofit/>
          </a:bodyPr>
          <a:lstStyle/>
          <a:p>
            <a:pPr lvl="0">
              <a:spcBef>
                <a:spcPts val="0"/>
              </a:spcBef>
              <a:buNone/>
            </a:pPr>
            <a:r>
              <a:rPr lang="es" sz="2400">
                <a:latin typeface="Calibri"/>
                <a:ea typeface="Calibri"/>
                <a:cs typeface="Calibri"/>
                <a:sym typeface="Calibri"/>
              </a:rPr>
              <a:t>1    2     3    4     5</a:t>
            </a:r>
          </a:p>
        </p:txBody>
      </p:sp>
      <p:sp>
        <p:nvSpPr>
          <p:cNvPr id="297" name="Shape 297"/>
          <p:cNvSpPr txBox="1"/>
          <p:nvPr/>
        </p:nvSpPr>
        <p:spPr>
          <a:xfrm>
            <a:off x="1042675" y="3210825"/>
            <a:ext cx="1746600" cy="515400"/>
          </a:xfrm>
          <a:prstGeom prst="rect">
            <a:avLst/>
          </a:prstGeom>
          <a:noFill/>
          <a:ln>
            <a:noFill/>
          </a:ln>
        </p:spPr>
        <p:txBody>
          <a:bodyPr anchorCtr="0" anchor="t" bIns="91425" lIns="91425" rIns="91425" tIns="91425">
            <a:noAutofit/>
          </a:bodyPr>
          <a:lstStyle/>
          <a:p>
            <a:pPr lvl="0" rtl="0">
              <a:spcBef>
                <a:spcPts val="0"/>
              </a:spcBef>
              <a:buNone/>
            </a:pPr>
            <a:r>
              <a:rPr lang="es" sz="2400">
                <a:latin typeface="Calibri"/>
                <a:ea typeface="Calibri"/>
                <a:cs typeface="Calibri"/>
                <a:sym typeface="Calibri"/>
              </a:rPr>
              <a:t>1    2     3    4  </a:t>
            </a:r>
          </a:p>
        </p:txBody>
      </p:sp>
      <p:sp>
        <p:nvSpPr>
          <p:cNvPr id="298" name="Shape 298"/>
          <p:cNvSpPr/>
          <p:nvPr/>
        </p:nvSpPr>
        <p:spPr>
          <a:xfrm>
            <a:off x="1007600" y="2566250"/>
            <a:ext cx="410100" cy="515400"/>
          </a:xfrm>
          <a:prstGeom prst="rect">
            <a:avLst/>
          </a:prstGeom>
          <a:noFill/>
          <a:ln cap="flat" cmpd="sng" w="38100">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9" name="Shape 299"/>
          <p:cNvSpPr/>
          <p:nvPr/>
        </p:nvSpPr>
        <p:spPr>
          <a:xfrm>
            <a:off x="1464800" y="2566250"/>
            <a:ext cx="410100" cy="515400"/>
          </a:xfrm>
          <a:prstGeom prst="rect">
            <a:avLst/>
          </a:prstGeom>
          <a:noFill/>
          <a:ln cap="flat" cmpd="sng" w="38100">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0" name="Shape 300"/>
          <p:cNvSpPr/>
          <p:nvPr/>
        </p:nvSpPr>
        <p:spPr>
          <a:xfrm>
            <a:off x="1922000" y="2566250"/>
            <a:ext cx="410100" cy="515400"/>
          </a:xfrm>
          <a:prstGeom prst="rect">
            <a:avLst/>
          </a:prstGeom>
          <a:noFill/>
          <a:ln cap="flat" cmpd="sng" w="38100">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1" name="Shape 301"/>
          <p:cNvSpPr/>
          <p:nvPr/>
        </p:nvSpPr>
        <p:spPr>
          <a:xfrm>
            <a:off x="1007600" y="3861650"/>
            <a:ext cx="410100" cy="515400"/>
          </a:xfrm>
          <a:prstGeom prst="rect">
            <a:avLst/>
          </a:prstGeom>
          <a:noFill/>
          <a:ln cap="flat" cmpd="sng" w="38100">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2" name="Shape 302"/>
          <p:cNvSpPr/>
          <p:nvPr/>
        </p:nvSpPr>
        <p:spPr>
          <a:xfrm>
            <a:off x="1464800" y="3861650"/>
            <a:ext cx="410100" cy="515400"/>
          </a:xfrm>
          <a:prstGeom prst="rect">
            <a:avLst/>
          </a:prstGeom>
          <a:noFill/>
          <a:ln cap="flat" cmpd="sng" w="38100">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3" name="Shape 303"/>
          <p:cNvSpPr txBox="1"/>
          <p:nvPr/>
        </p:nvSpPr>
        <p:spPr>
          <a:xfrm>
            <a:off x="1042675" y="2525025"/>
            <a:ext cx="3309900" cy="483000"/>
          </a:xfrm>
          <a:prstGeom prst="rect">
            <a:avLst/>
          </a:prstGeom>
          <a:noFill/>
          <a:ln>
            <a:noFill/>
          </a:ln>
        </p:spPr>
        <p:txBody>
          <a:bodyPr anchorCtr="0" anchor="t" bIns="91425" lIns="91425" rIns="91425" tIns="91425">
            <a:noAutofit/>
          </a:bodyPr>
          <a:lstStyle/>
          <a:p>
            <a:pPr lvl="0" rtl="0">
              <a:spcBef>
                <a:spcPts val="0"/>
              </a:spcBef>
              <a:buNone/>
            </a:pPr>
            <a:r>
              <a:rPr lang="es" sz="2400">
                <a:latin typeface="Calibri"/>
                <a:ea typeface="Calibri"/>
                <a:cs typeface="Calibri"/>
                <a:sym typeface="Calibri"/>
              </a:rPr>
              <a:t>1    2     3  </a:t>
            </a:r>
          </a:p>
        </p:txBody>
      </p:sp>
      <p:sp>
        <p:nvSpPr>
          <p:cNvPr id="304" name="Shape 304"/>
          <p:cNvSpPr txBox="1"/>
          <p:nvPr/>
        </p:nvSpPr>
        <p:spPr>
          <a:xfrm>
            <a:off x="1042677" y="3820425"/>
            <a:ext cx="1289400" cy="515400"/>
          </a:xfrm>
          <a:prstGeom prst="rect">
            <a:avLst/>
          </a:prstGeom>
          <a:noFill/>
          <a:ln>
            <a:noFill/>
          </a:ln>
        </p:spPr>
        <p:txBody>
          <a:bodyPr anchorCtr="0" anchor="t" bIns="91425" lIns="91425" rIns="91425" tIns="91425">
            <a:noAutofit/>
          </a:bodyPr>
          <a:lstStyle/>
          <a:p>
            <a:pPr lvl="0" rtl="0">
              <a:spcBef>
                <a:spcPts val="0"/>
              </a:spcBef>
              <a:buNone/>
            </a:pPr>
            <a:r>
              <a:rPr lang="es" sz="2400">
                <a:latin typeface="Calibri"/>
                <a:ea typeface="Calibri"/>
                <a:cs typeface="Calibri"/>
                <a:sym typeface="Calibri"/>
              </a:rPr>
              <a:t>1    2     3  </a:t>
            </a:r>
          </a:p>
        </p:txBody>
      </p:sp>
      <p:sp>
        <p:nvSpPr>
          <p:cNvPr id="305" name="Shape 305"/>
          <p:cNvSpPr/>
          <p:nvPr/>
        </p:nvSpPr>
        <p:spPr>
          <a:xfrm>
            <a:off x="1922000" y="3861650"/>
            <a:ext cx="410100" cy="515400"/>
          </a:xfrm>
          <a:prstGeom prst="rect">
            <a:avLst/>
          </a:prstGeom>
          <a:noFill/>
          <a:ln cap="flat" cmpd="sng" w="38100">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6" name="Shape 306"/>
          <p:cNvSpPr txBox="1"/>
          <p:nvPr/>
        </p:nvSpPr>
        <p:spPr>
          <a:xfrm>
            <a:off x="451125" y="1974175"/>
            <a:ext cx="556500" cy="483000"/>
          </a:xfrm>
          <a:prstGeom prst="rect">
            <a:avLst/>
          </a:prstGeom>
          <a:noFill/>
          <a:ln>
            <a:noFill/>
          </a:ln>
        </p:spPr>
        <p:txBody>
          <a:bodyPr anchorCtr="0" anchor="t" bIns="91425" lIns="91425" rIns="91425" tIns="91425">
            <a:noAutofit/>
          </a:bodyPr>
          <a:lstStyle/>
          <a:p>
            <a:pPr lvl="0">
              <a:spcBef>
                <a:spcPts val="0"/>
              </a:spcBef>
              <a:buNone/>
            </a:pPr>
            <a:r>
              <a:rPr b="1" lang="es">
                <a:solidFill>
                  <a:srgbClr val="FA4F10"/>
                </a:solidFill>
                <a:latin typeface="Calibri"/>
                <a:ea typeface="Calibri"/>
                <a:cs typeface="Calibri"/>
                <a:sym typeface="Calibri"/>
              </a:rPr>
              <a:t>T1P0</a:t>
            </a:r>
          </a:p>
        </p:txBody>
      </p:sp>
      <p:sp>
        <p:nvSpPr>
          <p:cNvPr id="307" name="Shape 307"/>
          <p:cNvSpPr txBox="1"/>
          <p:nvPr/>
        </p:nvSpPr>
        <p:spPr>
          <a:xfrm>
            <a:off x="451125" y="3345775"/>
            <a:ext cx="556500" cy="391500"/>
          </a:xfrm>
          <a:prstGeom prst="rect">
            <a:avLst/>
          </a:prstGeom>
          <a:noFill/>
          <a:ln>
            <a:noFill/>
          </a:ln>
        </p:spPr>
        <p:txBody>
          <a:bodyPr anchorCtr="0" anchor="t" bIns="91425" lIns="91425" rIns="91425" tIns="91425">
            <a:noAutofit/>
          </a:bodyPr>
          <a:lstStyle/>
          <a:p>
            <a:pPr lvl="0" rtl="0">
              <a:spcBef>
                <a:spcPts val="0"/>
              </a:spcBef>
              <a:buNone/>
            </a:pPr>
            <a:r>
              <a:rPr b="1" lang="es">
                <a:solidFill>
                  <a:srgbClr val="FA4F10"/>
                </a:solidFill>
                <a:latin typeface="Calibri"/>
                <a:ea typeface="Calibri"/>
                <a:cs typeface="Calibri"/>
                <a:sym typeface="Calibri"/>
              </a:rPr>
              <a:t>T1P1</a:t>
            </a:r>
          </a:p>
        </p:txBody>
      </p:sp>
      <p:sp>
        <p:nvSpPr>
          <p:cNvPr id="308" name="Shape 308"/>
          <p:cNvSpPr txBox="1"/>
          <p:nvPr/>
        </p:nvSpPr>
        <p:spPr>
          <a:xfrm>
            <a:off x="451125" y="2583775"/>
            <a:ext cx="556500" cy="483000"/>
          </a:xfrm>
          <a:prstGeom prst="rect">
            <a:avLst/>
          </a:prstGeom>
          <a:noFill/>
          <a:ln>
            <a:noFill/>
          </a:ln>
        </p:spPr>
        <p:txBody>
          <a:bodyPr anchorCtr="0" anchor="t" bIns="91425" lIns="91425" rIns="91425" tIns="91425">
            <a:noAutofit/>
          </a:bodyPr>
          <a:lstStyle/>
          <a:p>
            <a:pPr lvl="0" rtl="0">
              <a:spcBef>
                <a:spcPts val="0"/>
              </a:spcBef>
              <a:buNone/>
            </a:pPr>
            <a:r>
              <a:rPr b="1" lang="es">
                <a:solidFill>
                  <a:srgbClr val="999999"/>
                </a:solidFill>
                <a:latin typeface="Calibri"/>
                <a:ea typeface="Calibri"/>
                <a:cs typeface="Calibri"/>
                <a:sym typeface="Calibri"/>
              </a:rPr>
              <a:t>T2P0</a:t>
            </a:r>
          </a:p>
        </p:txBody>
      </p:sp>
      <p:sp>
        <p:nvSpPr>
          <p:cNvPr id="309" name="Shape 309"/>
          <p:cNvSpPr txBox="1"/>
          <p:nvPr/>
        </p:nvSpPr>
        <p:spPr>
          <a:xfrm>
            <a:off x="451125" y="3955375"/>
            <a:ext cx="556500" cy="391500"/>
          </a:xfrm>
          <a:prstGeom prst="rect">
            <a:avLst/>
          </a:prstGeom>
          <a:noFill/>
          <a:ln>
            <a:noFill/>
          </a:ln>
        </p:spPr>
        <p:txBody>
          <a:bodyPr anchorCtr="0" anchor="t" bIns="91425" lIns="91425" rIns="91425" tIns="91425">
            <a:noAutofit/>
          </a:bodyPr>
          <a:lstStyle/>
          <a:p>
            <a:pPr lvl="0" rtl="0">
              <a:spcBef>
                <a:spcPts val="0"/>
              </a:spcBef>
              <a:buNone/>
            </a:pPr>
            <a:r>
              <a:rPr b="1" lang="es">
                <a:solidFill>
                  <a:srgbClr val="999999"/>
                </a:solidFill>
                <a:latin typeface="Calibri"/>
                <a:ea typeface="Calibri"/>
                <a:cs typeface="Calibri"/>
                <a:sym typeface="Calibri"/>
              </a:rPr>
              <a:t>T2P1</a:t>
            </a:r>
          </a:p>
        </p:txBody>
      </p:sp>
      <p:grpSp>
        <p:nvGrpSpPr>
          <p:cNvPr id="310" name="Shape 310"/>
          <p:cNvGrpSpPr/>
          <p:nvPr/>
        </p:nvGrpSpPr>
        <p:grpSpPr>
          <a:xfrm>
            <a:off x="5489959" y="3269567"/>
            <a:ext cx="899541" cy="914709"/>
            <a:chOff x="5024699" y="1260150"/>
            <a:chExt cx="2579699" cy="2623200"/>
          </a:xfrm>
        </p:grpSpPr>
        <p:pic>
          <p:nvPicPr>
            <p:cNvPr id="311" name="Shape 311"/>
            <p:cNvPicPr preferRelativeResize="0"/>
            <p:nvPr/>
          </p:nvPicPr>
          <p:blipFill>
            <a:blip r:embed="rId4">
              <a:alphaModFix/>
            </a:blip>
            <a:stretch>
              <a:fillRect/>
            </a:stretch>
          </p:blipFill>
          <p:spPr>
            <a:xfrm>
              <a:off x="5330479" y="1717223"/>
              <a:ext cx="2035744" cy="1997154"/>
            </a:xfrm>
            <a:prstGeom prst="rect">
              <a:avLst/>
            </a:prstGeom>
            <a:noFill/>
            <a:ln>
              <a:noFill/>
            </a:ln>
          </p:spPr>
        </p:pic>
        <p:sp>
          <p:nvSpPr>
            <p:cNvPr id="312" name="Shape 312"/>
            <p:cNvSpPr/>
            <p:nvPr/>
          </p:nvSpPr>
          <p:spPr>
            <a:xfrm>
              <a:off x="5024699" y="1260150"/>
              <a:ext cx="2579699" cy="2623200"/>
            </a:xfrm>
            <a:prstGeom prst="noSmoking">
              <a:avLst>
                <a:gd fmla="val 8302" name="adj"/>
              </a:avLst>
            </a:prstGeom>
            <a:solidFill>
              <a:srgbClr val="FA4F10"/>
            </a:solidFill>
            <a:ln cap="flat" cmpd="sng" w="9525">
              <a:solidFill>
                <a:srgbClr val="FA4F1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pic>
        <p:nvPicPr>
          <p:cNvPr id="313" name="Shape 313"/>
          <p:cNvPicPr preferRelativeResize="0"/>
          <p:nvPr/>
        </p:nvPicPr>
        <p:blipFill>
          <a:blip r:embed="rId5">
            <a:alphaModFix/>
          </a:blip>
          <a:stretch>
            <a:fillRect/>
          </a:stretch>
        </p:blipFill>
        <p:spPr>
          <a:xfrm>
            <a:off x="6615023" y="3392801"/>
            <a:ext cx="730800" cy="730800"/>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200"/>
                                        <p:tgtEl>
                                          <p:spTgt spid="310"/>
                                        </p:tgtEl>
                                        <p:attrNameLst>
                                          <p:attrName>ppt_w</p:attrName>
                                        </p:attrNameLst>
                                      </p:cBhvr>
                                      <p:tavLst>
                                        <p:tav fmla="" tm="0">
                                          <p:val>
                                            <p:strVal val="0"/>
                                          </p:val>
                                        </p:tav>
                                        <p:tav fmla="" tm="100000">
                                          <p:val>
                                            <p:strVal val="#ppt_w"/>
                                          </p:val>
                                        </p:tav>
                                      </p:tavLst>
                                    </p:anim>
                                    <p:anim calcmode="lin" valueType="num">
                                      <p:cBhvr additive="base">
                                        <p:cTn dur="200"/>
                                        <p:tgtEl>
                                          <p:spTgt spid="310"/>
                                        </p:tgtEl>
                                        <p:attrNameLst>
                                          <p:attrName>ppt_h</p:attrName>
                                        </p:attrNameLst>
                                      </p:cBhvr>
                                      <p:tavLst>
                                        <p:tav fmla="" tm="0">
                                          <p:val>
                                            <p:strVal val="0"/>
                                          </p:val>
                                        </p:tav>
                                        <p:tav fmla="" tm="100000">
                                          <p:val>
                                            <p:strVal val="#ppt_h"/>
                                          </p:val>
                                        </p:tav>
                                      </p:tavLst>
                                    </p:anim>
                                  </p:childTnLst>
                                </p:cTn>
                              </p:par>
                            </p:childTnLst>
                          </p:cTn>
                        </p:par>
                        <p:par>
                          <p:cTn fill="hold">
                            <p:stCondLst>
                              <p:cond delay="200"/>
                            </p:stCondLst>
                            <p:childTnLst>
                              <p:par>
                                <p:cTn fill="hold" nodeType="afterEffect" presetClass="entr" presetID="23" presetSubtype="16">
                                  <p:stCondLst>
                                    <p:cond delay="0"/>
                                  </p:stCondLst>
                                  <p:childTnLst>
                                    <p:set>
                                      <p:cBhvr>
                                        <p:cTn dur="1" fill="hold">
                                          <p:stCondLst>
                                            <p:cond delay="0"/>
                                          </p:stCondLst>
                                        </p:cTn>
                                        <p:tgtEl>
                                          <p:spTgt spid="313"/>
                                        </p:tgtEl>
                                        <p:attrNameLst>
                                          <p:attrName>style.visibility</p:attrName>
                                        </p:attrNameLst>
                                      </p:cBhvr>
                                      <p:to>
                                        <p:strVal val="visible"/>
                                      </p:to>
                                    </p:set>
                                    <p:anim calcmode="lin" valueType="num">
                                      <p:cBhvr additive="base">
                                        <p:cTn dur="200"/>
                                        <p:tgtEl>
                                          <p:spTgt spid="313"/>
                                        </p:tgtEl>
                                        <p:attrNameLst>
                                          <p:attrName>ppt_w</p:attrName>
                                        </p:attrNameLst>
                                      </p:cBhvr>
                                      <p:tavLst>
                                        <p:tav fmla="" tm="0">
                                          <p:val>
                                            <p:strVal val="0"/>
                                          </p:val>
                                        </p:tav>
                                        <p:tav fmla="" tm="100000">
                                          <p:val>
                                            <p:strVal val="#ppt_w"/>
                                          </p:val>
                                        </p:tav>
                                      </p:tavLst>
                                    </p:anim>
                                    <p:anim calcmode="lin" valueType="num">
                                      <p:cBhvr additive="base">
                                        <p:cTn dur="200"/>
                                        <p:tgtEl>
                                          <p:spTgt spid="31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