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notesMasterIdLst>
    <p:notesMasterId r:id="rId17"/>
  </p:notesMasterIdLst>
  <p:sldIdLst>
    <p:sldId id="256" r:id="rId2"/>
    <p:sldId id="269" r:id="rId3"/>
    <p:sldId id="257" r:id="rId4"/>
    <p:sldId id="258" r:id="rId5"/>
    <p:sldId id="259" r:id="rId6"/>
    <p:sldId id="260" r:id="rId7"/>
    <p:sldId id="274" r:id="rId8"/>
    <p:sldId id="262" r:id="rId9"/>
    <p:sldId id="263" r:id="rId10"/>
    <p:sldId id="264" r:id="rId11"/>
    <p:sldId id="271" r:id="rId12"/>
    <p:sldId id="273" r:id="rId13"/>
    <p:sldId id="267" r:id="rId14"/>
    <p:sldId id="272"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00"/>
    <a:srgbClr val="0000FF"/>
    <a:srgbClr val="FF6A00"/>
    <a:srgbClr val="A41B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48" autoAdjust="0"/>
  </p:normalViewPr>
  <p:slideViewPr>
    <p:cSldViewPr snapToGrid="0" snapToObjects="1">
      <p:cViewPr varScale="1">
        <p:scale>
          <a:sx n="117" d="100"/>
          <a:sy n="117" d="100"/>
        </p:scale>
        <p:origin x="360" y="168"/>
      </p:cViewPr>
      <p:guideLst/>
    </p:cSldViewPr>
  </p:slideViewPr>
  <p:outlineViewPr>
    <p:cViewPr>
      <p:scale>
        <a:sx n="33" d="100"/>
        <a:sy n="33" d="100"/>
      </p:scale>
      <p:origin x="0" y="-573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a:t>Evaluation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IT"/>
        </a:p>
      </c:txPr>
    </c:title>
    <c:autoTitleDeleted val="0"/>
    <c:plotArea>
      <c:layout>
        <c:manualLayout>
          <c:layoutTarget val="inner"/>
          <c:xMode val="edge"/>
          <c:yMode val="edge"/>
          <c:x val="5.7075913820381831E-2"/>
          <c:y val="0.21982190304378649"/>
          <c:w val="0.82816643324065908"/>
          <c:h val="0.5745087160324851"/>
        </c:manualLayout>
      </c:layout>
      <c:barChart>
        <c:barDir val="col"/>
        <c:grouping val="clustered"/>
        <c:varyColors val="0"/>
        <c:ser>
          <c:idx val="0"/>
          <c:order val="0"/>
          <c:tx>
            <c:strRef>
              <c:f>Sheet1!$B$1</c:f>
              <c:strCache>
                <c:ptCount val="1"/>
                <c:pt idx="0">
                  <c:v>Precision</c:v>
                </c:pt>
              </c:strCache>
            </c:strRef>
          </c:tx>
          <c:spPr>
            <a:solidFill>
              <a:schemeClr val="accent1"/>
            </a:solidFill>
            <a:ln>
              <a:noFill/>
            </a:ln>
            <a:effectLst/>
          </c:spPr>
          <c:invertIfNegative val="0"/>
          <c:cat>
            <c:strRef>
              <c:f>Sheet1!$A$2:$A$4</c:f>
              <c:strCache>
                <c:ptCount val="3"/>
                <c:pt idx="0">
                  <c:v>Our Model</c:v>
                </c:pt>
                <c:pt idx="1">
                  <c:v>Our Model (after update)</c:v>
                </c:pt>
                <c:pt idx="2">
                  <c:v>Original Model</c:v>
                </c:pt>
              </c:strCache>
            </c:strRef>
          </c:cat>
          <c:val>
            <c:numRef>
              <c:f>Sheet1!$B$2:$B$4</c:f>
              <c:numCache>
                <c:formatCode>General</c:formatCode>
                <c:ptCount val="3"/>
                <c:pt idx="0">
                  <c:v>17</c:v>
                </c:pt>
                <c:pt idx="1">
                  <c:v>45</c:v>
                </c:pt>
                <c:pt idx="2">
                  <c:v>13.68</c:v>
                </c:pt>
              </c:numCache>
            </c:numRef>
          </c:val>
          <c:extLst>
            <c:ext xmlns:c16="http://schemas.microsoft.com/office/drawing/2014/chart" uri="{C3380CC4-5D6E-409C-BE32-E72D297353CC}">
              <c16:uniqueId val="{00000000-8EC8-48D7-8383-ECB01B4796CF}"/>
            </c:ext>
          </c:extLst>
        </c:ser>
        <c:ser>
          <c:idx val="1"/>
          <c:order val="1"/>
          <c:tx>
            <c:strRef>
              <c:f>Sheet1!$C$1</c:f>
              <c:strCache>
                <c:ptCount val="1"/>
                <c:pt idx="0">
                  <c:v>Recall</c:v>
                </c:pt>
              </c:strCache>
            </c:strRef>
          </c:tx>
          <c:spPr>
            <a:solidFill>
              <a:schemeClr val="accent2"/>
            </a:solidFill>
            <a:ln>
              <a:noFill/>
            </a:ln>
            <a:effectLst/>
          </c:spPr>
          <c:invertIfNegative val="0"/>
          <c:cat>
            <c:strRef>
              <c:f>Sheet1!$A$2:$A$4</c:f>
              <c:strCache>
                <c:ptCount val="3"/>
                <c:pt idx="0">
                  <c:v>Our Model</c:v>
                </c:pt>
                <c:pt idx="1">
                  <c:v>Our Model (after update)</c:v>
                </c:pt>
                <c:pt idx="2">
                  <c:v>Original Model</c:v>
                </c:pt>
              </c:strCache>
            </c:strRef>
          </c:cat>
          <c:val>
            <c:numRef>
              <c:f>Sheet1!$C$2:$C$4</c:f>
              <c:numCache>
                <c:formatCode>General</c:formatCode>
                <c:ptCount val="3"/>
                <c:pt idx="0">
                  <c:v>15</c:v>
                </c:pt>
                <c:pt idx="1">
                  <c:v>36</c:v>
                </c:pt>
                <c:pt idx="2">
                  <c:v>20.78</c:v>
                </c:pt>
              </c:numCache>
            </c:numRef>
          </c:val>
          <c:extLst>
            <c:ext xmlns:c16="http://schemas.microsoft.com/office/drawing/2014/chart" uri="{C3380CC4-5D6E-409C-BE32-E72D297353CC}">
              <c16:uniqueId val="{00000001-8EC8-48D7-8383-ECB01B4796CF}"/>
            </c:ext>
          </c:extLst>
        </c:ser>
        <c:ser>
          <c:idx val="2"/>
          <c:order val="2"/>
          <c:tx>
            <c:strRef>
              <c:f>Sheet1!$D$1</c:f>
              <c:strCache>
                <c:ptCount val="1"/>
                <c:pt idx="0">
                  <c:v>F1-Score</c:v>
                </c:pt>
              </c:strCache>
            </c:strRef>
          </c:tx>
          <c:spPr>
            <a:solidFill>
              <a:schemeClr val="accent3"/>
            </a:solidFill>
            <a:ln>
              <a:noFill/>
            </a:ln>
            <a:effectLst/>
          </c:spPr>
          <c:invertIfNegative val="0"/>
          <c:cat>
            <c:strRef>
              <c:f>Sheet1!$A$2:$A$4</c:f>
              <c:strCache>
                <c:ptCount val="3"/>
                <c:pt idx="0">
                  <c:v>Our Model</c:v>
                </c:pt>
                <c:pt idx="1">
                  <c:v>Our Model (after update)</c:v>
                </c:pt>
                <c:pt idx="2">
                  <c:v>Original Model</c:v>
                </c:pt>
              </c:strCache>
            </c:strRef>
          </c:cat>
          <c:val>
            <c:numRef>
              <c:f>Sheet1!$D$2:$D$4</c:f>
              <c:numCache>
                <c:formatCode>General</c:formatCode>
                <c:ptCount val="3"/>
                <c:pt idx="0">
                  <c:v>14</c:v>
                </c:pt>
                <c:pt idx="1">
                  <c:v>37</c:v>
                </c:pt>
                <c:pt idx="2">
                  <c:v>16.989999999999998</c:v>
                </c:pt>
              </c:numCache>
            </c:numRef>
          </c:val>
          <c:extLst>
            <c:ext xmlns:c16="http://schemas.microsoft.com/office/drawing/2014/chart" uri="{C3380CC4-5D6E-409C-BE32-E72D297353CC}">
              <c16:uniqueId val="{00000002-8EC8-48D7-8383-ECB01B4796CF}"/>
            </c:ext>
          </c:extLst>
        </c:ser>
        <c:dLbls>
          <c:showLegendKey val="0"/>
          <c:showVal val="0"/>
          <c:showCatName val="0"/>
          <c:showSerName val="0"/>
          <c:showPercent val="0"/>
          <c:showBubbleSize val="0"/>
        </c:dLbls>
        <c:gapWidth val="219"/>
        <c:overlap val="-27"/>
        <c:axId val="700274976"/>
        <c:axId val="737511728"/>
      </c:barChart>
      <c:catAx>
        <c:axId val="70027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IT"/>
          </a:p>
        </c:txPr>
        <c:crossAx val="737511728"/>
        <c:crosses val="autoZero"/>
        <c:auto val="1"/>
        <c:lblAlgn val="ctr"/>
        <c:lblOffset val="100"/>
        <c:noMultiLvlLbl val="0"/>
      </c:catAx>
      <c:valAx>
        <c:axId val="737511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IT"/>
          </a:p>
        </c:txPr>
        <c:crossAx val="700274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a:t>Evaluation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IT"/>
        </a:p>
      </c:txPr>
    </c:title>
    <c:autoTitleDeleted val="0"/>
    <c:plotArea>
      <c:layout>
        <c:manualLayout>
          <c:layoutTarget val="inner"/>
          <c:xMode val="edge"/>
          <c:yMode val="edge"/>
          <c:x val="5.7075913820381831E-2"/>
          <c:y val="0.21982190304378649"/>
          <c:w val="0.82816643324065908"/>
          <c:h val="0.5745087160324851"/>
        </c:manualLayout>
      </c:layout>
      <c:barChart>
        <c:barDir val="col"/>
        <c:grouping val="clustered"/>
        <c:varyColors val="0"/>
        <c:ser>
          <c:idx val="0"/>
          <c:order val="0"/>
          <c:tx>
            <c:strRef>
              <c:f>Sheet1!$B$1</c:f>
              <c:strCache>
                <c:ptCount val="1"/>
                <c:pt idx="0">
                  <c:v>Precision</c:v>
                </c:pt>
              </c:strCache>
            </c:strRef>
          </c:tx>
          <c:spPr>
            <a:solidFill>
              <a:schemeClr val="accent1"/>
            </a:solidFill>
            <a:ln>
              <a:noFill/>
            </a:ln>
            <a:effectLst/>
          </c:spPr>
          <c:invertIfNegative val="0"/>
          <c:cat>
            <c:strRef>
              <c:f>Sheet1!$A$2:$A$4</c:f>
              <c:strCache>
                <c:ptCount val="3"/>
                <c:pt idx="0">
                  <c:v>Our Model</c:v>
                </c:pt>
                <c:pt idx="1">
                  <c:v>Our Model (after update)</c:v>
                </c:pt>
                <c:pt idx="2">
                  <c:v>Original Model</c:v>
                </c:pt>
              </c:strCache>
            </c:strRef>
          </c:cat>
          <c:val>
            <c:numRef>
              <c:f>Sheet1!$B$2:$B$4</c:f>
              <c:numCache>
                <c:formatCode>General</c:formatCode>
                <c:ptCount val="3"/>
                <c:pt idx="0">
                  <c:v>17</c:v>
                </c:pt>
                <c:pt idx="1">
                  <c:v>45</c:v>
                </c:pt>
                <c:pt idx="2">
                  <c:v>13.68</c:v>
                </c:pt>
              </c:numCache>
            </c:numRef>
          </c:val>
          <c:extLst>
            <c:ext xmlns:c16="http://schemas.microsoft.com/office/drawing/2014/chart" uri="{C3380CC4-5D6E-409C-BE32-E72D297353CC}">
              <c16:uniqueId val="{00000000-8EC8-48D7-8383-ECB01B4796CF}"/>
            </c:ext>
          </c:extLst>
        </c:ser>
        <c:ser>
          <c:idx val="1"/>
          <c:order val="1"/>
          <c:tx>
            <c:strRef>
              <c:f>Sheet1!$C$1</c:f>
              <c:strCache>
                <c:ptCount val="1"/>
                <c:pt idx="0">
                  <c:v>Recall</c:v>
                </c:pt>
              </c:strCache>
            </c:strRef>
          </c:tx>
          <c:spPr>
            <a:solidFill>
              <a:schemeClr val="accent2"/>
            </a:solidFill>
            <a:ln>
              <a:noFill/>
            </a:ln>
            <a:effectLst/>
          </c:spPr>
          <c:invertIfNegative val="0"/>
          <c:cat>
            <c:strRef>
              <c:f>Sheet1!$A$2:$A$4</c:f>
              <c:strCache>
                <c:ptCount val="3"/>
                <c:pt idx="0">
                  <c:v>Our Model</c:v>
                </c:pt>
                <c:pt idx="1">
                  <c:v>Our Model (after update)</c:v>
                </c:pt>
                <c:pt idx="2">
                  <c:v>Original Model</c:v>
                </c:pt>
              </c:strCache>
            </c:strRef>
          </c:cat>
          <c:val>
            <c:numRef>
              <c:f>Sheet1!$C$2:$C$4</c:f>
              <c:numCache>
                <c:formatCode>General</c:formatCode>
                <c:ptCount val="3"/>
                <c:pt idx="0">
                  <c:v>15</c:v>
                </c:pt>
                <c:pt idx="1">
                  <c:v>36</c:v>
                </c:pt>
                <c:pt idx="2">
                  <c:v>20.78</c:v>
                </c:pt>
              </c:numCache>
            </c:numRef>
          </c:val>
          <c:extLst>
            <c:ext xmlns:c16="http://schemas.microsoft.com/office/drawing/2014/chart" uri="{C3380CC4-5D6E-409C-BE32-E72D297353CC}">
              <c16:uniqueId val="{00000001-8EC8-48D7-8383-ECB01B4796CF}"/>
            </c:ext>
          </c:extLst>
        </c:ser>
        <c:ser>
          <c:idx val="2"/>
          <c:order val="2"/>
          <c:tx>
            <c:strRef>
              <c:f>Sheet1!$D$1</c:f>
              <c:strCache>
                <c:ptCount val="1"/>
                <c:pt idx="0">
                  <c:v>F1-Score</c:v>
                </c:pt>
              </c:strCache>
            </c:strRef>
          </c:tx>
          <c:spPr>
            <a:solidFill>
              <a:schemeClr val="accent3"/>
            </a:solidFill>
            <a:ln>
              <a:noFill/>
            </a:ln>
            <a:effectLst/>
          </c:spPr>
          <c:invertIfNegative val="0"/>
          <c:cat>
            <c:strRef>
              <c:f>Sheet1!$A$2:$A$4</c:f>
              <c:strCache>
                <c:ptCount val="3"/>
                <c:pt idx="0">
                  <c:v>Our Model</c:v>
                </c:pt>
                <c:pt idx="1">
                  <c:v>Our Model (after update)</c:v>
                </c:pt>
                <c:pt idx="2">
                  <c:v>Original Model</c:v>
                </c:pt>
              </c:strCache>
            </c:strRef>
          </c:cat>
          <c:val>
            <c:numRef>
              <c:f>Sheet1!$D$2:$D$4</c:f>
              <c:numCache>
                <c:formatCode>General</c:formatCode>
                <c:ptCount val="3"/>
                <c:pt idx="0">
                  <c:v>14</c:v>
                </c:pt>
                <c:pt idx="1">
                  <c:v>37</c:v>
                </c:pt>
                <c:pt idx="2">
                  <c:v>16.989999999999998</c:v>
                </c:pt>
              </c:numCache>
            </c:numRef>
          </c:val>
          <c:extLst>
            <c:ext xmlns:c16="http://schemas.microsoft.com/office/drawing/2014/chart" uri="{C3380CC4-5D6E-409C-BE32-E72D297353CC}">
              <c16:uniqueId val="{00000002-8EC8-48D7-8383-ECB01B4796CF}"/>
            </c:ext>
          </c:extLst>
        </c:ser>
        <c:dLbls>
          <c:showLegendKey val="0"/>
          <c:showVal val="0"/>
          <c:showCatName val="0"/>
          <c:showSerName val="0"/>
          <c:showPercent val="0"/>
          <c:showBubbleSize val="0"/>
        </c:dLbls>
        <c:gapWidth val="219"/>
        <c:overlap val="-27"/>
        <c:axId val="700274976"/>
        <c:axId val="737511728"/>
      </c:barChart>
      <c:catAx>
        <c:axId val="70027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IT"/>
          </a:p>
        </c:txPr>
        <c:crossAx val="737511728"/>
        <c:crosses val="autoZero"/>
        <c:auto val="1"/>
        <c:lblAlgn val="ctr"/>
        <c:lblOffset val="100"/>
        <c:noMultiLvlLbl val="0"/>
      </c:catAx>
      <c:valAx>
        <c:axId val="737511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IT"/>
          </a:p>
        </c:txPr>
        <c:crossAx val="700274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6FDDF-0EF8-4CF3-8870-5C1548D95AE5}" type="datetimeFigureOut">
              <a:rPr lang="it-IT" smtClean="0"/>
              <a:t>18/04/23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37052-8C4F-4760-9AF0-A228C9D5213A}" type="slidenum">
              <a:rPr lang="it-IT" smtClean="0"/>
              <a:t>‹#›</a:t>
            </a:fld>
            <a:endParaRPr lang="it-IT"/>
          </a:p>
        </p:txBody>
      </p:sp>
    </p:spTree>
    <p:extLst>
      <p:ext uri="{BB962C8B-B14F-4D97-AF65-F5344CB8AC3E}">
        <p14:creationId xmlns:p14="http://schemas.microsoft.com/office/powerpoint/2010/main" val="356904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random dataset we would probably get 0 also due to the structure of our knowledge base. We picked as classes the most popular 20 classes from the 84 L2 categories, hence in the taxonomic score, not all entities fall under the categorization.</a:t>
            </a:r>
          </a:p>
        </p:txBody>
      </p:sp>
      <p:sp>
        <p:nvSpPr>
          <p:cNvPr id="4" name="Slide Number Placeholder 3"/>
          <p:cNvSpPr>
            <a:spLocks noGrp="1"/>
          </p:cNvSpPr>
          <p:nvPr>
            <p:ph type="sldNum" sz="quarter" idx="5"/>
          </p:nvPr>
        </p:nvSpPr>
        <p:spPr/>
        <p:txBody>
          <a:bodyPr/>
          <a:lstStyle/>
          <a:p>
            <a:fld id="{ABA37052-8C4F-4760-9AF0-A228C9D5213A}" type="slidenum">
              <a:rPr lang="it-IT" smtClean="0"/>
              <a:t>11</a:t>
            </a:fld>
            <a:endParaRPr lang="it-IT"/>
          </a:p>
        </p:txBody>
      </p:sp>
    </p:spTree>
    <p:extLst>
      <p:ext uri="{BB962C8B-B14F-4D97-AF65-F5344CB8AC3E}">
        <p14:creationId xmlns:p14="http://schemas.microsoft.com/office/powerpoint/2010/main" val="194885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random dataset we would probably get 0 also due to the structure of our knowledge base. We picked as classes the most popular 20 classes from the 84 L2 categories, hence in the taxonomic score, not all entities fall under the categorization.</a:t>
            </a:r>
          </a:p>
        </p:txBody>
      </p:sp>
      <p:sp>
        <p:nvSpPr>
          <p:cNvPr id="4" name="Slide Number Placeholder 3"/>
          <p:cNvSpPr>
            <a:spLocks noGrp="1"/>
          </p:cNvSpPr>
          <p:nvPr>
            <p:ph type="sldNum" sz="quarter" idx="5"/>
          </p:nvPr>
        </p:nvSpPr>
        <p:spPr/>
        <p:txBody>
          <a:bodyPr/>
          <a:lstStyle/>
          <a:p>
            <a:fld id="{ABA37052-8C4F-4760-9AF0-A228C9D5213A}" type="slidenum">
              <a:rPr lang="it-IT" smtClean="0"/>
              <a:t>12</a:t>
            </a:fld>
            <a:endParaRPr lang="it-IT"/>
          </a:p>
        </p:txBody>
      </p:sp>
    </p:spTree>
    <p:extLst>
      <p:ext uri="{BB962C8B-B14F-4D97-AF65-F5344CB8AC3E}">
        <p14:creationId xmlns:p14="http://schemas.microsoft.com/office/powerpoint/2010/main" val="1353028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4951FE0-0100-104E-BF4D-B7BE6B2DD180}" type="datetimeFigureOut">
              <a:rPr lang="it-IT" smtClean="0"/>
              <a:t>18/04/23</a:t>
            </a:fld>
            <a:endParaRPr lang="it-IT"/>
          </a:p>
        </p:txBody>
      </p:sp>
      <p:sp>
        <p:nvSpPr>
          <p:cNvPr id="5" name="Footer Placeholder 4"/>
          <p:cNvSpPr>
            <a:spLocks noGrp="1"/>
          </p:cNvSpPr>
          <p:nvPr>
            <p:ph type="ftr" sz="quarter" idx="11"/>
          </p:nvPr>
        </p:nvSpPr>
        <p:spPr>
          <a:xfrm>
            <a:off x="1371600" y="4323845"/>
            <a:ext cx="6400800" cy="365125"/>
          </a:xfrm>
        </p:spPr>
        <p:txBody>
          <a:bodyPr/>
          <a:lstStyle/>
          <a:p>
            <a:endParaRPr lang="it-IT"/>
          </a:p>
        </p:txBody>
      </p:sp>
      <p:sp>
        <p:nvSpPr>
          <p:cNvPr id="6" name="Slide Number Placeholder 5"/>
          <p:cNvSpPr>
            <a:spLocks noGrp="1"/>
          </p:cNvSpPr>
          <p:nvPr>
            <p:ph type="sldNum" sz="quarter" idx="12"/>
          </p:nvPr>
        </p:nvSpPr>
        <p:spPr>
          <a:xfrm>
            <a:off x="8077200" y="1430866"/>
            <a:ext cx="2743200" cy="365125"/>
          </a:xfrm>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217771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4951FE0-0100-104E-BF4D-B7BE6B2DD180}" type="datetimeFigureOut">
              <a:rPr lang="it-IT" smtClean="0"/>
              <a:t>18/04/23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13644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4951FE0-0100-104E-BF4D-B7BE6B2DD180}" type="datetimeFigureOut">
              <a:rPr lang="it-IT" smtClean="0"/>
              <a:t>18/04/23</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104961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4951FE0-0100-104E-BF4D-B7BE6B2DD180}" type="datetimeFigureOut">
              <a:rPr lang="it-IT" smtClean="0"/>
              <a:t>18/04/23</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C5700351-71F6-FA47-BFE9-1FCC9A873C44}" type="slidenum">
              <a:rPr lang="it-IT" smtClean="0"/>
              <a:t>‹#›</a:t>
            </a:fld>
            <a:endParaRPr lang="it-I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5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4951FE0-0100-104E-BF4D-B7BE6B2DD180}" type="datetimeFigureOut">
              <a:rPr lang="it-IT" smtClean="0"/>
              <a:t>18/04/23</a:t>
            </a:fld>
            <a:endParaRPr lang="it-IT"/>
          </a:p>
        </p:txBody>
      </p:sp>
      <p:sp>
        <p:nvSpPr>
          <p:cNvPr id="6" name="Footer Placeholder 5"/>
          <p:cNvSpPr>
            <a:spLocks noGrp="1"/>
          </p:cNvSpPr>
          <p:nvPr>
            <p:ph type="ftr" sz="quarter" idx="11"/>
          </p:nvPr>
        </p:nvSpPr>
        <p:spPr>
          <a:xfrm>
            <a:off x="685800" y="378883"/>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198422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94951FE0-0100-104E-BF4D-B7BE6B2DD180}" type="datetimeFigureOut">
              <a:rPr lang="it-IT" smtClean="0"/>
              <a:t>18/04/23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1037471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94951FE0-0100-104E-BF4D-B7BE6B2DD180}" type="datetimeFigureOut">
              <a:rPr lang="it-IT" smtClean="0"/>
              <a:t>18/04/23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193835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4951FE0-0100-104E-BF4D-B7BE6B2DD180}" type="datetimeFigureOut">
              <a:rPr lang="it-IT" smtClean="0"/>
              <a:t>18/04/23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246043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4951FE0-0100-104E-BF4D-B7BE6B2DD180}" type="datetimeFigureOut">
              <a:rPr lang="it-IT" smtClean="0"/>
              <a:t>18/04/23</a:t>
            </a:fld>
            <a:endParaRPr lang="it-IT"/>
          </a:p>
        </p:txBody>
      </p:sp>
      <p:sp>
        <p:nvSpPr>
          <p:cNvPr id="5" name="Footer Placeholder 4"/>
          <p:cNvSpPr>
            <a:spLocks noGrp="1"/>
          </p:cNvSpPr>
          <p:nvPr>
            <p:ph type="ftr" sz="quarter" idx="11"/>
          </p:nvPr>
        </p:nvSpPr>
        <p:spPr>
          <a:xfrm>
            <a:off x="685800" y="381000"/>
            <a:ext cx="6991492" cy="36512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37947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4951FE0-0100-104E-BF4D-B7BE6B2DD180}" type="datetimeFigureOut">
              <a:rPr lang="it-IT" smtClean="0"/>
              <a:t>18/04/23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189891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4951FE0-0100-104E-BF4D-B7BE6B2DD180}" type="datetimeFigureOut">
              <a:rPr lang="it-IT" smtClean="0"/>
              <a:t>18/04/23</a:t>
            </a:fld>
            <a:endParaRPr lang="it-IT"/>
          </a:p>
        </p:txBody>
      </p:sp>
      <p:sp>
        <p:nvSpPr>
          <p:cNvPr id="5" name="Footer Placeholder 4"/>
          <p:cNvSpPr>
            <a:spLocks noGrp="1"/>
          </p:cNvSpPr>
          <p:nvPr>
            <p:ph type="ftr" sz="quarter" idx="11"/>
          </p:nvPr>
        </p:nvSpPr>
        <p:spPr>
          <a:xfrm>
            <a:off x="685800" y="381001"/>
            <a:ext cx="6991492" cy="36406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1820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4951FE0-0100-104E-BF4D-B7BE6B2DD180}" type="datetimeFigureOut">
              <a:rPr lang="it-IT" smtClean="0"/>
              <a:t>18/04/23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22785771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5800" y="3132666"/>
            <a:ext cx="5311775" cy="30860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132666"/>
            <a:ext cx="5334000" cy="30860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4951FE0-0100-104E-BF4D-B7BE6B2DD180}" type="datetimeFigureOut">
              <a:rPr lang="it-IT" smtClean="0"/>
              <a:t>18/04/23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114421764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4951FE0-0100-104E-BF4D-B7BE6B2DD180}" type="datetimeFigureOut">
              <a:rPr lang="it-IT" smtClean="0"/>
              <a:t>18/04/23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39927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51FE0-0100-104E-BF4D-B7BE6B2DD180}" type="datetimeFigureOut">
              <a:rPr lang="it-IT" smtClean="0"/>
              <a:t>18/04/23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258355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4951FE0-0100-104E-BF4D-B7BE6B2DD180}" type="datetimeFigureOut">
              <a:rPr lang="it-IT" smtClean="0"/>
              <a:t>18/04/23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4175553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4951FE0-0100-104E-BF4D-B7BE6B2DD180}" type="datetimeFigureOut">
              <a:rPr lang="it-IT" smtClean="0"/>
              <a:t>18/04/23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5700351-71F6-FA47-BFE9-1FCC9A873C44}" type="slidenum">
              <a:rPr lang="it-IT" smtClean="0"/>
              <a:t>‹#›</a:t>
            </a:fld>
            <a:endParaRPr lang="it-IT"/>
          </a:p>
        </p:txBody>
      </p:sp>
    </p:spTree>
    <p:extLst>
      <p:ext uri="{BB962C8B-B14F-4D97-AF65-F5344CB8AC3E}">
        <p14:creationId xmlns:p14="http://schemas.microsoft.com/office/powerpoint/2010/main" val="37146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951FE0-0100-104E-BF4D-B7BE6B2DD180}" type="datetimeFigureOut">
              <a:rPr lang="it-IT" smtClean="0"/>
              <a:t>18/04/23</a:t>
            </a:fld>
            <a:endParaRPr lang="it-I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700351-71F6-FA47-BFE9-1FCC9A873C44}" type="slidenum">
              <a:rPr lang="it-IT" smtClean="0"/>
              <a:t>‹#›</a:t>
            </a:fld>
            <a:endParaRPr lang="it-IT"/>
          </a:p>
        </p:txBody>
      </p:sp>
    </p:spTree>
    <p:extLst>
      <p:ext uri="{BB962C8B-B14F-4D97-AF65-F5344CB8AC3E}">
        <p14:creationId xmlns:p14="http://schemas.microsoft.com/office/powerpoint/2010/main" val="160104165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64FD5A-0D54-DB42-8A97-ECD1EC7CFDB8}"/>
              </a:ext>
            </a:extLst>
          </p:cNvPr>
          <p:cNvSpPr>
            <a:spLocks noGrp="1"/>
          </p:cNvSpPr>
          <p:nvPr>
            <p:ph type="ctrTitle"/>
          </p:nvPr>
        </p:nvSpPr>
        <p:spPr>
          <a:xfrm>
            <a:off x="1203648" y="914571"/>
            <a:ext cx="6018776" cy="5222117"/>
          </a:xfrm>
        </p:spPr>
        <p:txBody>
          <a:bodyPr anchor="ctr">
            <a:normAutofit/>
          </a:bodyPr>
          <a:lstStyle/>
          <a:p>
            <a:pPr algn="ctr"/>
            <a:r>
              <a:rPr lang="en-US" sz="4400" b="1" noProof="0" dirty="0">
                <a:solidFill>
                  <a:schemeClr val="tx1">
                    <a:lumMod val="85000"/>
                    <a:lumOff val="15000"/>
                  </a:schemeClr>
                </a:solidFill>
              </a:rPr>
              <a:t>Entity extraction, linking, classification, and tagging </a:t>
            </a:r>
            <a:br>
              <a:rPr lang="en-US" sz="4400" b="1" noProof="0" dirty="0"/>
            </a:br>
            <a:r>
              <a:rPr lang="en-US" sz="4400" b="1" noProof="0" dirty="0">
                <a:solidFill>
                  <a:schemeClr val="tx1">
                    <a:lumMod val="85000"/>
                    <a:lumOff val="15000"/>
                  </a:schemeClr>
                </a:solidFill>
              </a:rPr>
              <a:t>for social media</a:t>
            </a:r>
            <a:br>
              <a:rPr lang="en-US" sz="4600" b="1" noProof="0" dirty="0"/>
            </a:br>
            <a:endParaRPr lang="en-US" sz="4600" noProof="0" dirty="0"/>
          </a:p>
        </p:txBody>
      </p:sp>
      <p:sp>
        <p:nvSpPr>
          <p:cNvPr id="3" name="Sottotitolo 2">
            <a:extLst>
              <a:ext uri="{FF2B5EF4-FFF2-40B4-BE49-F238E27FC236}">
                <a16:creationId xmlns:a16="http://schemas.microsoft.com/office/drawing/2014/main" id="{633785F5-8B83-7642-BD8A-EA848DCDD91C}"/>
              </a:ext>
            </a:extLst>
          </p:cNvPr>
          <p:cNvSpPr>
            <a:spLocks noGrp="1"/>
          </p:cNvSpPr>
          <p:nvPr>
            <p:ph type="subTitle" idx="1"/>
          </p:nvPr>
        </p:nvSpPr>
        <p:spPr>
          <a:xfrm>
            <a:off x="7604450" y="1722624"/>
            <a:ext cx="3265713" cy="997209"/>
          </a:xfrm>
        </p:spPr>
        <p:txBody>
          <a:bodyPr anchor="ctr">
            <a:normAutofit/>
          </a:bodyPr>
          <a:lstStyle/>
          <a:p>
            <a:r>
              <a:rPr lang="en-US" noProof="0" dirty="0" err="1"/>
              <a:t>Nicolò</a:t>
            </a:r>
            <a:r>
              <a:rPr lang="en-US" noProof="0" dirty="0"/>
              <a:t> </a:t>
            </a:r>
            <a:r>
              <a:rPr lang="en-US" noProof="0" dirty="0" err="1"/>
              <a:t>Palmiero</a:t>
            </a:r>
            <a:r>
              <a:rPr lang="en-US" noProof="0" dirty="0"/>
              <a:t> 1918734</a:t>
            </a:r>
          </a:p>
          <a:p>
            <a:r>
              <a:rPr lang="en-US" noProof="0" dirty="0"/>
              <a:t>Alessio Papi 1761063</a:t>
            </a:r>
          </a:p>
        </p:txBody>
      </p:sp>
      <p:sp>
        <p:nvSpPr>
          <p:cNvPr id="6" name="CasellaDiTesto 5">
            <a:extLst>
              <a:ext uri="{FF2B5EF4-FFF2-40B4-BE49-F238E27FC236}">
                <a16:creationId xmlns:a16="http://schemas.microsoft.com/office/drawing/2014/main" id="{A9A902E6-2C3E-584B-8F76-17D7C3F2C9F4}"/>
              </a:ext>
            </a:extLst>
          </p:cNvPr>
          <p:cNvSpPr txBox="1"/>
          <p:nvPr/>
        </p:nvSpPr>
        <p:spPr>
          <a:xfrm>
            <a:off x="7604450" y="2776857"/>
            <a:ext cx="3588676" cy="1923604"/>
          </a:xfrm>
          <a:prstGeom prst="rect">
            <a:avLst/>
          </a:prstGeom>
          <a:noFill/>
        </p:spPr>
        <p:txBody>
          <a:bodyPr wrap="square" rtlCol="0">
            <a:spAutoFit/>
          </a:bodyPr>
          <a:lstStyle/>
          <a:p>
            <a:r>
              <a:rPr lang="it-IT" sz="1400" dirty="0" err="1"/>
              <a:t>Github</a:t>
            </a:r>
            <a:r>
              <a:rPr lang="it-IT" sz="1400" dirty="0"/>
              <a:t> </a:t>
            </a:r>
            <a:r>
              <a:rPr lang="it-IT" sz="1400" dirty="0" err="1"/>
              <a:t>repository</a:t>
            </a:r>
            <a:r>
              <a:rPr lang="it-IT" sz="1400" dirty="0"/>
              <a:t>:</a:t>
            </a:r>
          </a:p>
          <a:p>
            <a:r>
              <a:rPr lang="it-IT" sz="1400" u="sng" dirty="0">
                <a:solidFill>
                  <a:srgbClr val="0000FF"/>
                </a:solidFill>
              </a:rPr>
              <a:t>https://github.com/nictuss/WIR-project</a:t>
            </a:r>
          </a:p>
          <a:p>
            <a:endParaRPr lang="it-IT" sz="1400" u="sng" dirty="0">
              <a:solidFill>
                <a:srgbClr val="0000FF"/>
              </a:solidFill>
            </a:endParaRPr>
          </a:p>
          <a:p>
            <a:r>
              <a:rPr lang="it-IT" sz="1400" dirty="0" err="1"/>
              <a:t>Assigned</a:t>
            </a:r>
            <a:r>
              <a:rPr lang="it-IT" sz="1400" dirty="0"/>
              <a:t> Paper:</a:t>
            </a:r>
          </a:p>
          <a:p>
            <a:r>
              <a:rPr lang="en-US" sz="1400" b="1" i="1" dirty="0"/>
              <a:t>Entity Extraction, Linking, Classification, and Tagging for Social Media: A Wikipedia Based Approach</a:t>
            </a:r>
            <a:r>
              <a:rPr lang="en-US" sz="1400" i="1" dirty="0"/>
              <a:t> </a:t>
            </a:r>
          </a:p>
          <a:p>
            <a:r>
              <a:rPr lang="en-US" sz="1050" i="1" dirty="0"/>
              <a:t>by </a:t>
            </a:r>
            <a:r>
              <a:rPr lang="sv-SE" sz="1050" i="1" dirty="0"/>
              <a:t>Abhishek Gattani, Digvijay S. Lamba, Nikesh Garera...</a:t>
            </a:r>
            <a:endParaRPr lang="it-IT" sz="1050" i="1" dirty="0"/>
          </a:p>
        </p:txBody>
      </p:sp>
    </p:spTree>
    <p:extLst>
      <p:ext uri="{BB962C8B-B14F-4D97-AF65-F5344CB8AC3E}">
        <p14:creationId xmlns:p14="http://schemas.microsoft.com/office/powerpoint/2010/main" val="3649379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CC1846-F7D2-6D40-82A8-01CE32A75B04}"/>
              </a:ext>
            </a:extLst>
          </p:cNvPr>
          <p:cNvSpPr>
            <a:spLocks noGrp="1"/>
          </p:cNvSpPr>
          <p:nvPr>
            <p:ph type="title"/>
          </p:nvPr>
        </p:nvSpPr>
        <p:spPr/>
        <p:txBody>
          <a:bodyPr/>
          <a:lstStyle/>
          <a:p>
            <a:r>
              <a:rPr lang="en-US" noProof="0" dirty="0"/>
              <a:t>Evaluation and results of Mentions Extraction</a:t>
            </a:r>
          </a:p>
        </p:txBody>
      </p:sp>
      <p:pic>
        <p:nvPicPr>
          <p:cNvPr id="8" name="Segnaposto contenuto 7">
            <a:extLst>
              <a:ext uri="{FF2B5EF4-FFF2-40B4-BE49-F238E27FC236}">
                <a16:creationId xmlns:a16="http://schemas.microsoft.com/office/drawing/2014/main" id="{E5575E90-B2BA-5545-B072-46696AC4ABC1}"/>
              </a:ext>
            </a:extLst>
          </p:cNvPr>
          <p:cNvPicPr>
            <a:picLocks noGrp="1" noChangeAspect="1"/>
          </p:cNvPicPr>
          <p:nvPr>
            <p:ph idx="1"/>
          </p:nvPr>
        </p:nvPicPr>
        <p:blipFill rotWithShape="1">
          <a:blip r:embed="rId2"/>
          <a:srcRect t="1013" b="17"/>
          <a:stretch/>
        </p:blipFill>
        <p:spPr>
          <a:xfrm>
            <a:off x="6738939" y="3368794"/>
            <a:ext cx="3337945" cy="2235724"/>
          </a:xfrm>
          <a:prstGeom prst="rect">
            <a:avLst/>
          </a:prstGeom>
        </p:spPr>
      </p:pic>
      <p:sp>
        <p:nvSpPr>
          <p:cNvPr id="9" name="CasellaDiTesto 8">
            <a:extLst>
              <a:ext uri="{FF2B5EF4-FFF2-40B4-BE49-F238E27FC236}">
                <a16:creationId xmlns:a16="http://schemas.microsoft.com/office/drawing/2014/main" id="{57E58581-9FDF-7540-971D-13D906A3D578}"/>
              </a:ext>
            </a:extLst>
          </p:cNvPr>
          <p:cNvSpPr txBox="1"/>
          <p:nvPr/>
        </p:nvSpPr>
        <p:spPr>
          <a:xfrm>
            <a:off x="3947014" y="2338149"/>
            <a:ext cx="4297971" cy="369332"/>
          </a:xfrm>
          <a:prstGeom prst="rect">
            <a:avLst/>
          </a:prstGeom>
          <a:noFill/>
        </p:spPr>
        <p:txBody>
          <a:bodyPr wrap="none" rtlCol="0">
            <a:spAutoFit/>
          </a:bodyPr>
          <a:lstStyle/>
          <a:p>
            <a:pPr algn="ctr"/>
            <a:r>
              <a:rPr lang="it-IT" dirty="0" err="1"/>
              <a:t>P</a:t>
            </a:r>
            <a:r>
              <a:rPr lang="it-IT" dirty="0"/>
              <a:t> = </a:t>
            </a:r>
            <a:r>
              <a:rPr lang="it-IT" dirty="0" err="1"/>
              <a:t>precision</a:t>
            </a:r>
            <a:r>
              <a:rPr lang="it-IT" dirty="0"/>
              <a:t>, </a:t>
            </a:r>
            <a:r>
              <a:rPr lang="it-IT" dirty="0" err="1"/>
              <a:t>R</a:t>
            </a:r>
            <a:r>
              <a:rPr lang="it-IT" dirty="0"/>
              <a:t> = </a:t>
            </a:r>
            <a:r>
              <a:rPr lang="it-IT" dirty="0" err="1"/>
              <a:t>recall</a:t>
            </a:r>
            <a:r>
              <a:rPr lang="it-IT" dirty="0"/>
              <a:t>, F1 = F1 score</a:t>
            </a:r>
          </a:p>
        </p:txBody>
      </p:sp>
      <p:sp>
        <p:nvSpPr>
          <p:cNvPr id="18" name="CasellaDiTesto 17">
            <a:extLst>
              <a:ext uri="{FF2B5EF4-FFF2-40B4-BE49-F238E27FC236}">
                <a16:creationId xmlns:a16="http://schemas.microsoft.com/office/drawing/2014/main" id="{39AF73BD-B6F9-1C48-B86A-4AADCD9F7FA8}"/>
              </a:ext>
            </a:extLst>
          </p:cNvPr>
          <p:cNvSpPr txBox="1"/>
          <p:nvPr/>
        </p:nvSpPr>
        <p:spPr>
          <a:xfrm>
            <a:off x="1072895" y="4800600"/>
            <a:ext cx="1004620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These results in some way respect our initial </a:t>
            </a:r>
            <a:r>
              <a:rPr lang="en-US" dirty="0" err="1"/>
              <a:t>hypothesys</a:t>
            </a:r>
            <a:r>
              <a:rPr lang="en-US" dirty="0"/>
              <a:t>, because our tweet dataset was not so big to include also tweets in which the model had to be context aware, like for example in  </a:t>
            </a:r>
            <a:r>
              <a:rPr lang="en-US" i="1" dirty="0"/>
              <a:t>’Donald lives in the </a:t>
            </a:r>
            <a:r>
              <a:rPr lang="en-US" i="1" dirty="0" err="1"/>
              <a:t>WhiteHouse</a:t>
            </a:r>
            <a:r>
              <a:rPr lang="en-US" i="1" dirty="0"/>
              <a:t>’ </a:t>
            </a:r>
            <a:r>
              <a:rPr lang="en-US" dirty="0"/>
              <a:t>the system </a:t>
            </a:r>
            <a:r>
              <a:rPr lang="en-US" dirty="0" err="1"/>
              <a:t>recognises</a:t>
            </a:r>
            <a:r>
              <a:rPr lang="en-US" dirty="0"/>
              <a:t> from the context that Donald refers to Donald Trump</a:t>
            </a:r>
          </a:p>
          <a:p>
            <a:pPr marL="285750" indent="-285750">
              <a:buFont typeface="Arial" panose="020B0604020202020204" pitchFamily="34" charset="0"/>
              <a:buChar char="•"/>
            </a:pPr>
            <a:r>
              <a:rPr lang="en-US" dirty="0"/>
              <a:t>This high precision in fact, is related to this, because our model can return only mentions that finds in its </a:t>
            </a:r>
            <a:r>
              <a:rPr lang="en-US" dirty="0" err="1"/>
              <a:t>knowldege</a:t>
            </a:r>
            <a:r>
              <a:rPr lang="en-US" dirty="0"/>
              <a:t> base, else it will return nothing</a:t>
            </a:r>
          </a:p>
        </p:txBody>
      </p:sp>
      <p:pic>
        <p:nvPicPr>
          <p:cNvPr id="4" name="Immagine 3">
            <a:extLst>
              <a:ext uri="{FF2B5EF4-FFF2-40B4-BE49-F238E27FC236}">
                <a16:creationId xmlns:a16="http://schemas.microsoft.com/office/drawing/2014/main" id="{6639D49A-C51B-774D-B645-D2CC14F38378}"/>
              </a:ext>
            </a:extLst>
          </p:cNvPr>
          <p:cNvPicPr>
            <a:picLocks noChangeAspect="1"/>
          </p:cNvPicPr>
          <p:nvPr/>
        </p:nvPicPr>
        <p:blipFill>
          <a:blip r:embed="rId3"/>
          <a:stretch>
            <a:fillRect/>
          </a:stretch>
        </p:blipFill>
        <p:spPr>
          <a:xfrm>
            <a:off x="1609344" y="3368794"/>
            <a:ext cx="3843718" cy="1175641"/>
          </a:xfrm>
          <a:prstGeom prst="rect">
            <a:avLst/>
          </a:prstGeom>
        </p:spPr>
      </p:pic>
    </p:spTree>
    <p:extLst>
      <p:ext uri="{BB962C8B-B14F-4D97-AF65-F5344CB8AC3E}">
        <p14:creationId xmlns:p14="http://schemas.microsoft.com/office/powerpoint/2010/main" val="161496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92CC2-B310-364D-8484-6FA6B76D8739}"/>
              </a:ext>
            </a:extLst>
          </p:cNvPr>
          <p:cNvSpPr>
            <a:spLocks noGrp="1"/>
          </p:cNvSpPr>
          <p:nvPr>
            <p:ph type="title"/>
          </p:nvPr>
        </p:nvSpPr>
        <p:spPr>
          <a:xfrm>
            <a:off x="411478" y="392778"/>
            <a:ext cx="10800144" cy="1293028"/>
          </a:xfrm>
        </p:spPr>
        <p:txBody>
          <a:bodyPr>
            <a:normAutofit/>
          </a:bodyPr>
          <a:lstStyle/>
          <a:p>
            <a:r>
              <a:rPr lang="en-US" sz="3600" noProof="0" dirty="0"/>
              <a:t>Evaluation </a:t>
            </a:r>
            <a:r>
              <a:rPr lang="en-US" sz="2800" dirty="0"/>
              <a:t>&amp;</a:t>
            </a:r>
            <a:r>
              <a:rPr lang="en-US" sz="3600" noProof="0" dirty="0"/>
              <a:t> results </a:t>
            </a:r>
            <a:br>
              <a:rPr lang="en-US" sz="3600" noProof="0" dirty="0"/>
            </a:br>
            <a:r>
              <a:rPr lang="en-US" sz="2800" noProof="0" dirty="0"/>
              <a:t>for</a:t>
            </a:r>
            <a:r>
              <a:rPr lang="en-US" sz="3600" noProof="0" dirty="0"/>
              <a:t> Classification</a:t>
            </a:r>
          </a:p>
        </p:txBody>
      </p:sp>
      <p:pic>
        <p:nvPicPr>
          <p:cNvPr id="5" name="Segnaposto contenuto 4" descr="Immagine che contiene disegnando, orologio&#10;&#10;Descrizione generata automaticamente">
            <a:extLst>
              <a:ext uri="{FF2B5EF4-FFF2-40B4-BE49-F238E27FC236}">
                <a16:creationId xmlns:a16="http://schemas.microsoft.com/office/drawing/2014/main" id="{8268986F-88DF-5F48-8195-CDFCE4501E26}"/>
              </a:ext>
            </a:extLst>
          </p:cNvPr>
          <p:cNvPicPr>
            <a:picLocks noGrp="1" noChangeAspect="1"/>
          </p:cNvPicPr>
          <p:nvPr>
            <p:ph idx="1"/>
          </p:nvPr>
        </p:nvPicPr>
        <p:blipFill rotWithShape="1">
          <a:blip r:embed="rId3"/>
          <a:srcRect r="53322" b="53283"/>
          <a:stretch/>
        </p:blipFill>
        <p:spPr>
          <a:xfrm>
            <a:off x="8084585" y="2428702"/>
            <a:ext cx="3127037" cy="1089860"/>
          </a:xfrm>
        </p:spPr>
      </p:pic>
      <p:sp>
        <p:nvSpPr>
          <p:cNvPr id="6" name="CasellaDiTesto 5">
            <a:extLst>
              <a:ext uri="{FF2B5EF4-FFF2-40B4-BE49-F238E27FC236}">
                <a16:creationId xmlns:a16="http://schemas.microsoft.com/office/drawing/2014/main" id="{282F6ECA-761C-2F43-BD36-711CD8D0A455}"/>
              </a:ext>
            </a:extLst>
          </p:cNvPr>
          <p:cNvSpPr txBox="1"/>
          <p:nvPr/>
        </p:nvSpPr>
        <p:spPr>
          <a:xfrm>
            <a:off x="8194909" y="3823545"/>
            <a:ext cx="2990995" cy="276999"/>
          </a:xfrm>
          <a:prstGeom prst="rect">
            <a:avLst/>
          </a:prstGeom>
          <a:noFill/>
        </p:spPr>
        <p:txBody>
          <a:bodyPr wrap="square" rtlCol="0">
            <a:spAutoFit/>
          </a:bodyPr>
          <a:lstStyle/>
          <a:p>
            <a:pPr algn="ctr"/>
            <a:r>
              <a:rPr lang="it-IT" sz="1200" dirty="0" err="1"/>
              <a:t>P</a:t>
            </a:r>
            <a:r>
              <a:rPr lang="it-IT" sz="1200" dirty="0"/>
              <a:t> = </a:t>
            </a:r>
            <a:r>
              <a:rPr lang="it-IT" sz="1200" dirty="0" err="1"/>
              <a:t>precision</a:t>
            </a:r>
            <a:r>
              <a:rPr lang="it-IT" sz="1200" dirty="0"/>
              <a:t>, </a:t>
            </a:r>
            <a:r>
              <a:rPr lang="it-IT" sz="1200" dirty="0" err="1"/>
              <a:t>R</a:t>
            </a:r>
            <a:r>
              <a:rPr lang="it-IT" sz="1200" dirty="0"/>
              <a:t> = </a:t>
            </a:r>
            <a:r>
              <a:rPr lang="it-IT" sz="1200" dirty="0" err="1"/>
              <a:t>recall</a:t>
            </a:r>
            <a:r>
              <a:rPr lang="it-IT" sz="1200" dirty="0"/>
              <a:t>, F1 = F1 score</a:t>
            </a:r>
          </a:p>
        </p:txBody>
      </p:sp>
      <p:graphicFrame>
        <p:nvGraphicFramePr>
          <p:cNvPr id="7" name="Chart 6">
            <a:extLst>
              <a:ext uri="{FF2B5EF4-FFF2-40B4-BE49-F238E27FC236}">
                <a16:creationId xmlns:a16="http://schemas.microsoft.com/office/drawing/2014/main" id="{D065AC56-62D9-4D44-8614-D5B4AF06A035}"/>
              </a:ext>
            </a:extLst>
          </p:cNvPr>
          <p:cNvGraphicFramePr/>
          <p:nvPr>
            <p:extLst>
              <p:ext uri="{D42A27DB-BD31-4B8C-83A1-F6EECF244321}">
                <p14:modId xmlns:p14="http://schemas.microsoft.com/office/powerpoint/2010/main" val="587713800"/>
              </p:ext>
            </p:extLst>
          </p:nvPr>
        </p:nvGraphicFramePr>
        <p:xfrm>
          <a:off x="645160" y="1870472"/>
          <a:ext cx="7091680" cy="2828678"/>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43A6EF00-4BF6-478A-9FC3-2570D10B1888}"/>
              </a:ext>
            </a:extLst>
          </p:cNvPr>
          <p:cNvPicPr>
            <a:picLocks noChangeAspect="1"/>
          </p:cNvPicPr>
          <p:nvPr/>
        </p:nvPicPr>
        <p:blipFill>
          <a:blip r:embed="rId5"/>
          <a:stretch>
            <a:fillRect/>
          </a:stretch>
        </p:blipFill>
        <p:spPr>
          <a:xfrm>
            <a:off x="8043059" y="3483310"/>
            <a:ext cx="3142845" cy="275798"/>
          </a:xfrm>
          <a:prstGeom prst="rect">
            <a:avLst/>
          </a:prstGeom>
        </p:spPr>
      </p:pic>
      <p:sp>
        <p:nvSpPr>
          <p:cNvPr id="4" name="TextBox 3">
            <a:extLst>
              <a:ext uri="{FF2B5EF4-FFF2-40B4-BE49-F238E27FC236}">
                <a16:creationId xmlns:a16="http://schemas.microsoft.com/office/drawing/2014/main" id="{D70B428E-1A0A-45CA-85FB-A3DD47466BAD}"/>
              </a:ext>
            </a:extLst>
          </p:cNvPr>
          <p:cNvSpPr txBox="1"/>
          <p:nvPr/>
        </p:nvSpPr>
        <p:spPr>
          <a:xfrm>
            <a:off x="645160" y="4992900"/>
            <a:ext cx="11157221"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model’s results </a:t>
            </a:r>
            <a:r>
              <a:rPr lang="en-US" b="1" dirty="0"/>
              <a:t>seems comparable</a:t>
            </a:r>
            <a:r>
              <a:rPr lang="en-US" dirty="0"/>
              <a:t> w.r.t.</a:t>
            </a:r>
            <a:r>
              <a:rPr lang="en-US" b="1" dirty="0"/>
              <a:t> </a:t>
            </a:r>
            <a:r>
              <a:rPr lang="en-US" dirty="0"/>
              <a:t>the original one’s, but actually what you see in the chart is not a fair comparison… let’s see why.</a:t>
            </a:r>
          </a:p>
        </p:txBody>
      </p:sp>
    </p:spTree>
    <p:extLst>
      <p:ext uri="{BB962C8B-B14F-4D97-AF65-F5344CB8AC3E}">
        <p14:creationId xmlns:p14="http://schemas.microsoft.com/office/powerpoint/2010/main" val="72020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92CC2-B310-364D-8484-6FA6B76D8739}"/>
              </a:ext>
            </a:extLst>
          </p:cNvPr>
          <p:cNvSpPr>
            <a:spLocks noGrp="1"/>
          </p:cNvSpPr>
          <p:nvPr>
            <p:ph type="title"/>
          </p:nvPr>
        </p:nvSpPr>
        <p:spPr>
          <a:xfrm>
            <a:off x="411478" y="392778"/>
            <a:ext cx="10800144" cy="1293028"/>
          </a:xfrm>
        </p:spPr>
        <p:txBody>
          <a:bodyPr>
            <a:normAutofit/>
          </a:bodyPr>
          <a:lstStyle/>
          <a:p>
            <a:r>
              <a:rPr lang="en-US" sz="3600" noProof="0" dirty="0"/>
              <a:t>Evaluation </a:t>
            </a:r>
            <a:r>
              <a:rPr lang="en-US" sz="2800" dirty="0"/>
              <a:t>&amp;</a:t>
            </a:r>
            <a:r>
              <a:rPr lang="en-US" sz="3600" noProof="0" dirty="0"/>
              <a:t> results </a:t>
            </a:r>
            <a:br>
              <a:rPr lang="en-US" sz="3600" noProof="0" dirty="0"/>
            </a:br>
            <a:r>
              <a:rPr lang="en-US" sz="2800" noProof="0" dirty="0"/>
              <a:t>for</a:t>
            </a:r>
            <a:r>
              <a:rPr lang="en-US" sz="3600" noProof="0" dirty="0"/>
              <a:t> Classification</a:t>
            </a:r>
          </a:p>
        </p:txBody>
      </p:sp>
      <p:pic>
        <p:nvPicPr>
          <p:cNvPr id="5" name="Segnaposto contenuto 4" descr="Immagine che contiene disegnando, orologio&#10;&#10;Descrizione generata automaticamente">
            <a:extLst>
              <a:ext uri="{FF2B5EF4-FFF2-40B4-BE49-F238E27FC236}">
                <a16:creationId xmlns:a16="http://schemas.microsoft.com/office/drawing/2014/main" id="{8268986F-88DF-5F48-8195-CDFCE4501E26}"/>
              </a:ext>
            </a:extLst>
          </p:cNvPr>
          <p:cNvPicPr>
            <a:picLocks noGrp="1" noChangeAspect="1"/>
          </p:cNvPicPr>
          <p:nvPr>
            <p:ph idx="1"/>
          </p:nvPr>
        </p:nvPicPr>
        <p:blipFill rotWithShape="1">
          <a:blip r:embed="rId3"/>
          <a:srcRect r="53322" b="53283"/>
          <a:stretch/>
        </p:blipFill>
        <p:spPr>
          <a:xfrm>
            <a:off x="8084585" y="2428702"/>
            <a:ext cx="3127037" cy="1089860"/>
          </a:xfrm>
        </p:spPr>
      </p:pic>
      <p:sp>
        <p:nvSpPr>
          <p:cNvPr id="6" name="CasellaDiTesto 5">
            <a:extLst>
              <a:ext uri="{FF2B5EF4-FFF2-40B4-BE49-F238E27FC236}">
                <a16:creationId xmlns:a16="http://schemas.microsoft.com/office/drawing/2014/main" id="{282F6ECA-761C-2F43-BD36-711CD8D0A455}"/>
              </a:ext>
            </a:extLst>
          </p:cNvPr>
          <p:cNvSpPr txBox="1"/>
          <p:nvPr/>
        </p:nvSpPr>
        <p:spPr>
          <a:xfrm>
            <a:off x="8194909" y="3823545"/>
            <a:ext cx="2990995" cy="276999"/>
          </a:xfrm>
          <a:prstGeom prst="rect">
            <a:avLst/>
          </a:prstGeom>
          <a:noFill/>
        </p:spPr>
        <p:txBody>
          <a:bodyPr wrap="square" rtlCol="0">
            <a:spAutoFit/>
          </a:bodyPr>
          <a:lstStyle/>
          <a:p>
            <a:pPr algn="ctr"/>
            <a:r>
              <a:rPr lang="it-IT" sz="1200" dirty="0" err="1"/>
              <a:t>P</a:t>
            </a:r>
            <a:r>
              <a:rPr lang="it-IT" sz="1200" dirty="0"/>
              <a:t> = </a:t>
            </a:r>
            <a:r>
              <a:rPr lang="it-IT" sz="1200" dirty="0" err="1"/>
              <a:t>precision</a:t>
            </a:r>
            <a:r>
              <a:rPr lang="it-IT" sz="1200" dirty="0"/>
              <a:t>, </a:t>
            </a:r>
            <a:r>
              <a:rPr lang="it-IT" sz="1200" dirty="0" err="1"/>
              <a:t>R</a:t>
            </a:r>
            <a:r>
              <a:rPr lang="it-IT" sz="1200" dirty="0"/>
              <a:t> = </a:t>
            </a:r>
            <a:r>
              <a:rPr lang="it-IT" sz="1200" dirty="0" err="1"/>
              <a:t>recall</a:t>
            </a:r>
            <a:r>
              <a:rPr lang="it-IT" sz="1200" dirty="0"/>
              <a:t>, F1 = F1 score</a:t>
            </a:r>
          </a:p>
        </p:txBody>
      </p:sp>
      <p:sp>
        <p:nvSpPr>
          <p:cNvPr id="10" name="CasellaDiTesto 9">
            <a:extLst>
              <a:ext uri="{FF2B5EF4-FFF2-40B4-BE49-F238E27FC236}">
                <a16:creationId xmlns:a16="http://schemas.microsoft.com/office/drawing/2014/main" id="{51AEE81C-FA44-6444-A22D-48C99A6715F7}"/>
              </a:ext>
            </a:extLst>
          </p:cNvPr>
          <p:cNvSpPr txBox="1"/>
          <p:nvPr/>
        </p:nvSpPr>
        <p:spPr>
          <a:xfrm>
            <a:off x="645160" y="5054259"/>
            <a:ext cx="10787833" cy="1477328"/>
          </a:xfrm>
          <a:prstGeom prst="rect">
            <a:avLst/>
          </a:prstGeom>
          <a:noFill/>
        </p:spPr>
        <p:txBody>
          <a:bodyPr wrap="square" rtlCol="0">
            <a:spAutoFit/>
          </a:bodyPr>
          <a:lstStyle/>
          <a:p>
            <a:pPr marL="342900" indent="-342900">
              <a:buFont typeface="+mj-lt"/>
              <a:buAutoNum type="arabicPeriod"/>
            </a:pPr>
            <a:r>
              <a:rPr lang="en-US" dirty="0"/>
              <a:t> Not a fair comparison: random dataset vs </a:t>
            </a:r>
            <a:r>
              <a:rPr lang="en-US" b="1" dirty="0"/>
              <a:t>biased dataset</a:t>
            </a:r>
            <a:r>
              <a:rPr lang="en-US" dirty="0"/>
              <a:t>.</a:t>
            </a:r>
          </a:p>
          <a:p>
            <a:pPr marL="342900" indent="-342900">
              <a:buFont typeface="+mj-lt"/>
              <a:buAutoNum type="arabicPeriod"/>
            </a:pPr>
            <a:r>
              <a:rPr lang="en-US" dirty="0"/>
              <a:t> </a:t>
            </a:r>
            <a:r>
              <a:rPr lang="en-US" b="1" dirty="0"/>
              <a:t>High Precision and Low Recall </a:t>
            </a:r>
            <a:r>
              <a:rPr lang="en-US" dirty="0"/>
              <a:t>in our model, because we picked quite standard tweets (language), with almost no slangs nor dialecticisms.</a:t>
            </a:r>
          </a:p>
          <a:p>
            <a:pPr marL="342900" indent="-342900">
              <a:buFont typeface="+mj-lt"/>
              <a:buAutoNum type="arabicPeriod"/>
            </a:pPr>
            <a:r>
              <a:rPr lang="en-US" dirty="0"/>
              <a:t> Moreover, our classification results are boosted because of our </a:t>
            </a:r>
            <a:r>
              <a:rPr lang="en-US" b="1" dirty="0"/>
              <a:t>probabilistic approach</a:t>
            </a:r>
            <a:r>
              <a:rPr lang="en-US" dirty="0"/>
              <a:t> in case of draws in the taxonomic score (original model is deterministic).</a:t>
            </a:r>
          </a:p>
        </p:txBody>
      </p:sp>
      <p:graphicFrame>
        <p:nvGraphicFramePr>
          <p:cNvPr id="7" name="Chart 6">
            <a:extLst>
              <a:ext uri="{FF2B5EF4-FFF2-40B4-BE49-F238E27FC236}">
                <a16:creationId xmlns:a16="http://schemas.microsoft.com/office/drawing/2014/main" id="{D065AC56-62D9-4D44-8614-D5B4AF06A035}"/>
              </a:ext>
            </a:extLst>
          </p:cNvPr>
          <p:cNvGraphicFramePr/>
          <p:nvPr/>
        </p:nvGraphicFramePr>
        <p:xfrm>
          <a:off x="645160" y="1870472"/>
          <a:ext cx="7091680" cy="2828678"/>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43A6EF00-4BF6-478A-9FC3-2570D10B1888}"/>
              </a:ext>
            </a:extLst>
          </p:cNvPr>
          <p:cNvPicPr>
            <a:picLocks noChangeAspect="1"/>
          </p:cNvPicPr>
          <p:nvPr/>
        </p:nvPicPr>
        <p:blipFill>
          <a:blip r:embed="rId5"/>
          <a:stretch>
            <a:fillRect/>
          </a:stretch>
        </p:blipFill>
        <p:spPr>
          <a:xfrm>
            <a:off x="8043059" y="3483310"/>
            <a:ext cx="3142845" cy="275798"/>
          </a:xfrm>
          <a:prstGeom prst="rect">
            <a:avLst/>
          </a:prstGeom>
        </p:spPr>
      </p:pic>
    </p:spTree>
    <p:extLst>
      <p:ext uri="{BB962C8B-B14F-4D97-AF65-F5344CB8AC3E}">
        <p14:creationId xmlns:p14="http://schemas.microsoft.com/office/powerpoint/2010/main" val="276096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4FAF1-88E0-E14E-A35D-167A87795060}"/>
              </a:ext>
            </a:extLst>
          </p:cNvPr>
          <p:cNvSpPr>
            <a:spLocks noGrp="1"/>
          </p:cNvSpPr>
          <p:nvPr>
            <p:ph type="title"/>
          </p:nvPr>
        </p:nvSpPr>
        <p:spPr/>
        <p:txBody>
          <a:bodyPr/>
          <a:lstStyle/>
          <a:p>
            <a:r>
              <a:rPr lang="en-US" noProof="0" dirty="0"/>
              <a:t>Update of the knowledge base</a:t>
            </a:r>
          </a:p>
        </p:txBody>
      </p:sp>
      <p:sp>
        <p:nvSpPr>
          <p:cNvPr id="3" name="Segnaposto contenuto 2">
            <a:extLst>
              <a:ext uri="{FF2B5EF4-FFF2-40B4-BE49-F238E27FC236}">
                <a16:creationId xmlns:a16="http://schemas.microsoft.com/office/drawing/2014/main" id="{7D7DD8CE-9833-4E44-AFF5-F25572B6ED09}"/>
              </a:ext>
            </a:extLst>
          </p:cNvPr>
          <p:cNvSpPr>
            <a:spLocks noGrp="1"/>
          </p:cNvSpPr>
          <p:nvPr>
            <p:ph idx="1"/>
          </p:nvPr>
        </p:nvSpPr>
        <p:spPr/>
        <p:txBody>
          <a:bodyPr>
            <a:normAutofit/>
          </a:bodyPr>
          <a:lstStyle/>
          <a:p>
            <a:r>
              <a:rPr lang="en-US" sz="2100" noProof="0" dirty="0"/>
              <a:t>Both the results of Mentions extraction and Classification highly depend on the size of the knowledge base, and we could not have the same knowledge base as our reference paper</a:t>
            </a:r>
          </a:p>
          <a:p>
            <a:r>
              <a:rPr lang="en-US" sz="2100" noProof="0" dirty="0"/>
              <a:t>We addressed this problem creating a function that is capable to update the entries of the knowledge base from the ground truth of our tweets dataset</a:t>
            </a:r>
          </a:p>
          <a:p>
            <a:r>
              <a:rPr lang="en-US" sz="2100" noProof="0" dirty="0"/>
              <a:t>So we split our tweets dataset into a training and a test set and we have evaluated another time the performances of our system</a:t>
            </a:r>
          </a:p>
          <a:p>
            <a:r>
              <a:rPr lang="en-US" sz="2000" dirty="0"/>
              <a:t>These were the new results for both Classification and Mentions Extraction:</a:t>
            </a:r>
          </a:p>
          <a:p>
            <a:endParaRPr lang="en-US" sz="2000" dirty="0"/>
          </a:p>
          <a:p>
            <a:endParaRPr lang="en-US" sz="2100" noProof="0" dirty="0"/>
          </a:p>
        </p:txBody>
      </p:sp>
      <p:sp>
        <p:nvSpPr>
          <p:cNvPr id="7" name="Segnaposto contenuto 2">
            <a:extLst>
              <a:ext uri="{FF2B5EF4-FFF2-40B4-BE49-F238E27FC236}">
                <a16:creationId xmlns:a16="http://schemas.microsoft.com/office/drawing/2014/main" id="{1CD1D988-06A0-4C69-866A-EA86C1C786AA}"/>
              </a:ext>
            </a:extLst>
          </p:cNvPr>
          <p:cNvSpPr txBox="1">
            <a:spLocks/>
          </p:cNvSpPr>
          <p:nvPr/>
        </p:nvSpPr>
        <p:spPr>
          <a:xfrm>
            <a:off x="594360" y="4917441"/>
            <a:ext cx="10820400" cy="4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dirty="0"/>
          </a:p>
        </p:txBody>
      </p:sp>
      <p:pic>
        <p:nvPicPr>
          <p:cNvPr id="5" name="Immagine 4">
            <a:extLst>
              <a:ext uri="{FF2B5EF4-FFF2-40B4-BE49-F238E27FC236}">
                <a16:creationId xmlns:a16="http://schemas.microsoft.com/office/drawing/2014/main" id="{38F04607-905D-0D41-8A98-CD9F40E402B3}"/>
              </a:ext>
            </a:extLst>
          </p:cNvPr>
          <p:cNvPicPr>
            <a:picLocks noChangeAspect="1"/>
          </p:cNvPicPr>
          <p:nvPr/>
        </p:nvPicPr>
        <p:blipFill>
          <a:blip r:embed="rId2"/>
          <a:stretch>
            <a:fillRect/>
          </a:stretch>
        </p:blipFill>
        <p:spPr>
          <a:xfrm>
            <a:off x="6207760" y="5328674"/>
            <a:ext cx="4342130" cy="1027170"/>
          </a:xfrm>
          <a:prstGeom prst="rect">
            <a:avLst/>
          </a:prstGeom>
        </p:spPr>
      </p:pic>
      <p:pic>
        <p:nvPicPr>
          <p:cNvPr id="6" name="Immagine 5">
            <a:extLst>
              <a:ext uri="{FF2B5EF4-FFF2-40B4-BE49-F238E27FC236}">
                <a16:creationId xmlns:a16="http://schemas.microsoft.com/office/drawing/2014/main" id="{86950E1E-0F87-564E-827C-03DC4C506D58}"/>
              </a:ext>
            </a:extLst>
          </p:cNvPr>
          <p:cNvPicPr>
            <a:picLocks noChangeAspect="1"/>
          </p:cNvPicPr>
          <p:nvPr/>
        </p:nvPicPr>
        <p:blipFill>
          <a:blip r:embed="rId3"/>
          <a:stretch>
            <a:fillRect/>
          </a:stretch>
        </p:blipFill>
        <p:spPr>
          <a:xfrm>
            <a:off x="1642110" y="5327048"/>
            <a:ext cx="3940493" cy="1028796"/>
          </a:xfrm>
          <a:prstGeom prst="rect">
            <a:avLst/>
          </a:prstGeom>
        </p:spPr>
      </p:pic>
    </p:spTree>
    <p:extLst>
      <p:ext uri="{BB962C8B-B14F-4D97-AF65-F5344CB8AC3E}">
        <p14:creationId xmlns:p14="http://schemas.microsoft.com/office/powerpoint/2010/main" val="162487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FE6C-03F7-469D-87E0-284CD6ADE0DB}"/>
              </a:ext>
            </a:extLst>
          </p:cNvPr>
          <p:cNvSpPr>
            <a:spLocks noGrp="1"/>
          </p:cNvSpPr>
          <p:nvPr>
            <p:ph type="title"/>
          </p:nvPr>
        </p:nvSpPr>
        <p:spPr/>
        <p:txBody>
          <a:bodyPr/>
          <a:lstStyle/>
          <a:p>
            <a:r>
              <a:rPr lang="en-US" noProof="0" dirty="0"/>
              <a:t>Related Papers </a:t>
            </a:r>
            <a:r>
              <a:rPr lang="en-US" sz="3000" noProof="0" dirty="0"/>
              <a:t>&amp;</a:t>
            </a:r>
            <a:r>
              <a:rPr lang="en-US" noProof="0" dirty="0"/>
              <a:t> Future Work</a:t>
            </a:r>
          </a:p>
        </p:txBody>
      </p:sp>
      <p:sp>
        <p:nvSpPr>
          <p:cNvPr id="3" name="Content Placeholder 2">
            <a:extLst>
              <a:ext uri="{FF2B5EF4-FFF2-40B4-BE49-F238E27FC236}">
                <a16:creationId xmlns:a16="http://schemas.microsoft.com/office/drawing/2014/main" id="{BAD833F5-B2D5-4213-8FEA-E1491F3951FA}"/>
              </a:ext>
            </a:extLst>
          </p:cNvPr>
          <p:cNvSpPr>
            <a:spLocks noGrp="1"/>
          </p:cNvSpPr>
          <p:nvPr>
            <p:ph idx="1"/>
          </p:nvPr>
        </p:nvSpPr>
        <p:spPr/>
        <p:txBody>
          <a:bodyPr>
            <a:normAutofit lnSpcReduction="10000"/>
          </a:bodyPr>
          <a:lstStyle/>
          <a:p>
            <a:r>
              <a:rPr lang="en-US" sz="1800" dirty="0"/>
              <a:t>To increase results and to have a more balanced knowledge base we could create it from Wikipedia as this paper says:</a:t>
            </a:r>
          </a:p>
          <a:p>
            <a:pPr marL="457200" lvl="1" indent="0">
              <a:buNone/>
            </a:pPr>
            <a:r>
              <a:rPr lang="en-US" sz="1800" i="1" dirty="0"/>
              <a:t>O. Deshpande, D. S. </a:t>
            </a:r>
            <a:r>
              <a:rPr lang="en-US" sz="1800" i="1" dirty="0" err="1"/>
              <a:t>Lamba</a:t>
            </a:r>
            <a:r>
              <a:rPr lang="en-US" sz="1800" i="1" dirty="0"/>
              <a:t>, M. Tourn, S. Das, S. Subramaniam, A. Rajaraman, V. </a:t>
            </a:r>
            <a:r>
              <a:rPr lang="en-US" sz="1800" i="1" dirty="0" err="1"/>
              <a:t>Harinarayan</a:t>
            </a:r>
            <a:r>
              <a:rPr lang="en-US" sz="1800" i="1" dirty="0"/>
              <a:t>, and A. Doan.: </a:t>
            </a:r>
            <a:r>
              <a:rPr lang="en-US" sz="1800" b="1" i="1" dirty="0"/>
              <a:t>Building, maintaining, and using knowledge bases: A report from the trenches</a:t>
            </a:r>
            <a:r>
              <a:rPr lang="en-US" sz="1800" i="1" dirty="0"/>
              <a:t>. In SIGMOD, 2013. </a:t>
            </a:r>
          </a:p>
          <a:p>
            <a:r>
              <a:rPr lang="en-US" sz="1800" dirty="0"/>
              <a:t>For classification we could parallelize our actual method with another one based on hashtags like the one described in this article, found from </a:t>
            </a:r>
            <a:r>
              <a:rPr lang="en-US" sz="1800" u="sng" dirty="0"/>
              <a:t>IEEE Xplore</a:t>
            </a:r>
            <a:r>
              <a:rPr lang="en-US" sz="1800" dirty="0"/>
              <a:t>:</a:t>
            </a:r>
          </a:p>
          <a:p>
            <a:pPr marL="457200" lvl="1" indent="0">
              <a:buNone/>
            </a:pPr>
            <a:r>
              <a:rPr lang="en-US" sz="1800" i="1" dirty="0"/>
              <a:t>R. S. </a:t>
            </a:r>
            <a:r>
              <a:rPr lang="en-US" sz="1800" i="1" dirty="0" err="1"/>
              <a:t>Ghaly</a:t>
            </a:r>
            <a:r>
              <a:rPr lang="en-US" sz="1800" i="1" dirty="0"/>
              <a:t>, E. </a:t>
            </a:r>
            <a:r>
              <a:rPr lang="en-US" sz="1800" i="1" dirty="0" err="1"/>
              <a:t>Elabd</a:t>
            </a:r>
            <a:r>
              <a:rPr lang="en-US" sz="1800" i="1" dirty="0"/>
              <a:t> and M. A. Mostafa: "</a:t>
            </a:r>
            <a:r>
              <a:rPr lang="en-US" sz="1800" b="1" i="1" dirty="0"/>
              <a:t>Tweets classification, hashtags suggestion and tweets linking in social semantic web</a:t>
            </a:r>
            <a:r>
              <a:rPr lang="en-US" sz="1800" i="1" dirty="0"/>
              <a:t>" 2016 SAI Computing Conference (SAI), London, 2016</a:t>
            </a:r>
          </a:p>
          <a:p>
            <a:r>
              <a:rPr lang="en-US" sz="1800" dirty="0"/>
              <a:t>As a future work we think to build a </a:t>
            </a:r>
            <a:r>
              <a:rPr lang="en-US" sz="1800" b="1" dirty="0"/>
              <a:t>thesaurus of </a:t>
            </a:r>
            <a:r>
              <a:rPr lang="en-US" sz="1800" b="1" dirty="0" err="1"/>
              <a:t>synonims</a:t>
            </a:r>
            <a:r>
              <a:rPr lang="en-US" sz="1800" dirty="0"/>
              <a:t> like:</a:t>
            </a:r>
            <a:br>
              <a:rPr lang="en-US" sz="1800" dirty="0"/>
            </a:br>
            <a:r>
              <a:rPr lang="en-US" sz="1800" dirty="0"/>
              <a:t>‘Barack -&gt; </a:t>
            </a:r>
            <a:r>
              <a:rPr lang="en-US" sz="1800" dirty="0" err="1"/>
              <a:t>Barack_Obama</a:t>
            </a:r>
            <a:r>
              <a:rPr lang="en-US" sz="1800" dirty="0"/>
              <a:t>’ to find more mentions (increase recall) and to make classification more accurate.</a:t>
            </a:r>
          </a:p>
          <a:p>
            <a:r>
              <a:rPr lang="en-US" sz="1800" dirty="0"/>
              <a:t>Implementing some </a:t>
            </a:r>
            <a:r>
              <a:rPr lang="en-US" sz="1800" b="1" dirty="0"/>
              <a:t>disambiguating module </a:t>
            </a:r>
            <a:r>
              <a:rPr lang="en-US" sz="1800" dirty="0"/>
              <a:t>in our model, in order to: (1) extract the correct mention in case of ambiguity (E.G.: Apple) and (2) resolve draws in the classification step.</a:t>
            </a:r>
          </a:p>
        </p:txBody>
      </p:sp>
    </p:spTree>
    <p:extLst>
      <p:ext uri="{BB962C8B-B14F-4D97-AF65-F5344CB8AC3E}">
        <p14:creationId xmlns:p14="http://schemas.microsoft.com/office/powerpoint/2010/main" val="361143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BE4C130-74CE-48EE-A50F-2ADD6E53B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43750" b="12276"/>
          <a:stretch/>
        </p:blipFill>
        <p:spPr>
          <a:xfrm rot="16200000">
            <a:off x="7673974" y="2339972"/>
            <a:ext cx="6857999" cy="2178053"/>
          </a:xfrm>
          <a:prstGeom prst="rect">
            <a:avLst/>
          </a:prstGeom>
        </p:spPr>
      </p:pic>
      <p:sp>
        <p:nvSpPr>
          <p:cNvPr id="2" name="Titolo 1">
            <a:extLst>
              <a:ext uri="{FF2B5EF4-FFF2-40B4-BE49-F238E27FC236}">
                <a16:creationId xmlns:a16="http://schemas.microsoft.com/office/drawing/2014/main" id="{5D9FB3F0-322B-6D4A-9D06-BE3C06F81338}"/>
              </a:ext>
            </a:extLst>
          </p:cNvPr>
          <p:cNvSpPr>
            <a:spLocks noGrp="1"/>
          </p:cNvSpPr>
          <p:nvPr>
            <p:ph type="title"/>
          </p:nvPr>
        </p:nvSpPr>
        <p:spPr>
          <a:xfrm>
            <a:off x="1173405" y="2782484"/>
            <a:ext cx="9845190" cy="1293028"/>
          </a:xfrm>
        </p:spPr>
        <p:txBody>
          <a:bodyPr>
            <a:normAutofit/>
          </a:bodyPr>
          <a:lstStyle/>
          <a:p>
            <a:pPr algn="l"/>
            <a:r>
              <a:rPr lang="en-US" noProof="0"/>
              <a:t>QUESTIONS AND ANSWERS</a:t>
            </a:r>
            <a:endParaRPr lang="en-US" noProof="0" dirty="0"/>
          </a:p>
        </p:txBody>
      </p:sp>
    </p:spTree>
    <p:extLst>
      <p:ext uri="{BB962C8B-B14F-4D97-AF65-F5344CB8AC3E}">
        <p14:creationId xmlns:p14="http://schemas.microsoft.com/office/powerpoint/2010/main" val="57176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FBE4C130-74CE-48EE-A50F-2ADD6E53B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43750" b="12276"/>
          <a:stretch/>
        </p:blipFill>
        <p:spPr>
          <a:xfrm rot="16200000">
            <a:off x="7673974" y="2339972"/>
            <a:ext cx="6857999" cy="2178053"/>
          </a:xfrm>
          <a:prstGeom prst="rect">
            <a:avLst/>
          </a:prstGeom>
        </p:spPr>
      </p:pic>
      <p:sp>
        <p:nvSpPr>
          <p:cNvPr id="2" name="Title 1">
            <a:extLst>
              <a:ext uri="{FF2B5EF4-FFF2-40B4-BE49-F238E27FC236}">
                <a16:creationId xmlns:a16="http://schemas.microsoft.com/office/drawing/2014/main" id="{AD65BB6B-2B48-477E-B768-357BC28CADBB}"/>
              </a:ext>
            </a:extLst>
          </p:cNvPr>
          <p:cNvSpPr>
            <a:spLocks noGrp="1"/>
          </p:cNvSpPr>
          <p:nvPr>
            <p:ph type="title"/>
          </p:nvPr>
        </p:nvSpPr>
        <p:spPr>
          <a:xfrm>
            <a:off x="395706" y="374268"/>
            <a:ext cx="9845190" cy="1293028"/>
          </a:xfrm>
        </p:spPr>
        <p:txBody>
          <a:bodyPr>
            <a:normAutofit/>
          </a:bodyPr>
          <a:lstStyle/>
          <a:p>
            <a:pPr algn="l"/>
            <a:r>
              <a:rPr lang="en-US" noProof="0" dirty="0"/>
              <a:t>Presentation Outline</a:t>
            </a:r>
          </a:p>
        </p:txBody>
      </p:sp>
      <p:sp>
        <p:nvSpPr>
          <p:cNvPr id="3" name="Content Placeholder 2">
            <a:extLst>
              <a:ext uri="{FF2B5EF4-FFF2-40B4-BE49-F238E27FC236}">
                <a16:creationId xmlns:a16="http://schemas.microsoft.com/office/drawing/2014/main" id="{E23901BE-0B7C-477E-BF61-CA19F4C75862}"/>
              </a:ext>
            </a:extLst>
          </p:cNvPr>
          <p:cNvSpPr>
            <a:spLocks noGrp="1"/>
          </p:cNvSpPr>
          <p:nvPr>
            <p:ph idx="1"/>
          </p:nvPr>
        </p:nvSpPr>
        <p:spPr>
          <a:xfrm>
            <a:off x="395706" y="1987187"/>
            <a:ext cx="9222535" cy="3845311"/>
          </a:xfrm>
        </p:spPr>
        <p:txBody>
          <a:bodyPr anchor="ctr">
            <a:normAutofit/>
          </a:bodyPr>
          <a:lstStyle/>
          <a:p>
            <a:r>
              <a:rPr lang="en-US" sz="1900" noProof="0" dirty="0"/>
              <a:t>Problem definition, goals and simplifying assumptions</a:t>
            </a:r>
          </a:p>
          <a:p>
            <a:pPr>
              <a:buClr>
                <a:schemeClr val="tx1"/>
              </a:buClr>
            </a:pPr>
            <a:r>
              <a:rPr lang="en-US" sz="1900" noProof="0" dirty="0">
                <a:solidFill>
                  <a:srgbClr val="FFC000"/>
                </a:solidFill>
              </a:rPr>
              <a:t>N</a:t>
            </a:r>
            <a:r>
              <a:rPr lang="en-US" sz="1900" noProof="0" dirty="0"/>
              <a:t>: Our model as compared to the assigned paper’s.</a:t>
            </a:r>
          </a:p>
          <a:p>
            <a:pPr>
              <a:buClr>
                <a:schemeClr val="tx1"/>
              </a:buClr>
            </a:pPr>
            <a:r>
              <a:rPr lang="en-US" sz="1900" noProof="0" dirty="0">
                <a:solidFill>
                  <a:srgbClr val="FF4700"/>
                </a:solidFill>
              </a:rPr>
              <a:t>A</a:t>
            </a:r>
            <a:r>
              <a:rPr lang="en-US" sz="1900" noProof="0" dirty="0"/>
              <a:t>: Tweets Dataset.</a:t>
            </a:r>
          </a:p>
          <a:p>
            <a:pPr>
              <a:buClr>
                <a:schemeClr val="tx1"/>
              </a:buClr>
            </a:pPr>
            <a:r>
              <a:rPr lang="en-US" sz="1900" noProof="0" dirty="0">
                <a:solidFill>
                  <a:srgbClr val="FF0000"/>
                </a:solidFill>
              </a:rPr>
              <a:t>A</a:t>
            </a:r>
            <a:r>
              <a:rPr lang="en-US" sz="1900" noProof="0" dirty="0"/>
              <a:t>: </a:t>
            </a:r>
            <a:r>
              <a:rPr lang="en-US" sz="1900" dirty="0"/>
              <a:t>Knowledge Base &amp; </a:t>
            </a:r>
            <a:r>
              <a:rPr lang="en-US" sz="1900" noProof="0" dirty="0"/>
              <a:t>Prefix </a:t>
            </a:r>
            <a:r>
              <a:rPr lang="en-US" sz="1900" dirty="0"/>
              <a:t>Map</a:t>
            </a:r>
            <a:endParaRPr lang="en-US" sz="1900" noProof="0" dirty="0"/>
          </a:p>
          <a:p>
            <a:pPr>
              <a:buClr>
                <a:schemeClr val="tx1"/>
              </a:buClr>
            </a:pPr>
            <a:r>
              <a:rPr lang="en-US" sz="1900" noProof="0" dirty="0">
                <a:solidFill>
                  <a:schemeClr val="accent3"/>
                </a:solidFill>
              </a:rPr>
              <a:t>N</a:t>
            </a:r>
            <a:r>
              <a:rPr lang="en-US" sz="1900" noProof="0" dirty="0"/>
              <a:t>: </a:t>
            </a:r>
            <a:r>
              <a:rPr lang="en-US" sz="1900" b="1" noProof="0" dirty="0"/>
              <a:t>Mentions Extraction</a:t>
            </a:r>
          </a:p>
          <a:p>
            <a:pPr>
              <a:buClr>
                <a:schemeClr val="tx1"/>
              </a:buClr>
            </a:pPr>
            <a:r>
              <a:rPr lang="en-US" sz="1900" noProof="0" dirty="0">
                <a:solidFill>
                  <a:srgbClr val="FF0000"/>
                </a:solidFill>
              </a:rPr>
              <a:t>A</a:t>
            </a:r>
            <a:r>
              <a:rPr lang="en-US" sz="1900" noProof="0" dirty="0"/>
              <a:t>: </a:t>
            </a:r>
            <a:r>
              <a:rPr lang="en-US" sz="1900" dirty="0"/>
              <a:t>Inverted Index for </a:t>
            </a:r>
            <a:r>
              <a:rPr lang="en-US" sz="1900" b="1" dirty="0"/>
              <a:t>Classification &amp; Tagging</a:t>
            </a:r>
            <a:endParaRPr lang="en-US" sz="1900" b="1" noProof="0" dirty="0"/>
          </a:p>
          <a:p>
            <a:pPr>
              <a:buClr>
                <a:schemeClr val="tx1"/>
              </a:buClr>
            </a:pPr>
            <a:r>
              <a:rPr lang="en-US" sz="1900" noProof="0" dirty="0">
                <a:solidFill>
                  <a:schemeClr val="accent3"/>
                </a:solidFill>
              </a:rPr>
              <a:t>N</a:t>
            </a:r>
            <a:r>
              <a:rPr lang="en-US" sz="1900" noProof="0" dirty="0"/>
              <a:t>: Updating the Knowledge Base</a:t>
            </a:r>
          </a:p>
          <a:p>
            <a:pPr>
              <a:buClr>
                <a:schemeClr val="tx1"/>
              </a:buClr>
            </a:pPr>
            <a:r>
              <a:rPr lang="en-US" sz="1900" noProof="0" dirty="0">
                <a:solidFill>
                  <a:schemeClr val="accent3"/>
                </a:solidFill>
              </a:rPr>
              <a:t>N</a:t>
            </a:r>
            <a:r>
              <a:rPr lang="en-US" sz="1900" noProof="0" dirty="0"/>
              <a:t>: Evaluation and Results of Mentions Extraction (before and after update)</a:t>
            </a:r>
          </a:p>
          <a:p>
            <a:pPr>
              <a:buClr>
                <a:schemeClr val="tx1"/>
              </a:buClr>
            </a:pPr>
            <a:r>
              <a:rPr lang="en-US" sz="1900" noProof="0" dirty="0">
                <a:solidFill>
                  <a:srgbClr val="FF0000"/>
                </a:solidFill>
              </a:rPr>
              <a:t>A</a:t>
            </a:r>
            <a:r>
              <a:rPr lang="en-US" sz="1900" noProof="0" dirty="0"/>
              <a:t>: Evaluation and Results of Classification (before and after update)</a:t>
            </a:r>
          </a:p>
        </p:txBody>
      </p:sp>
      <p:sp>
        <p:nvSpPr>
          <p:cNvPr id="4" name="Footer Placeholder 3">
            <a:extLst>
              <a:ext uri="{FF2B5EF4-FFF2-40B4-BE49-F238E27FC236}">
                <a16:creationId xmlns:a16="http://schemas.microsoft.com/office/drawing/2014/main" id="{A7E65B45-5CC2-45F4-B5B6-F03C1FCA4259}"/>
              </a:ext>
            </a:extLst>
          </p:cNvPr>
          <p:cNvSpPr>
            <a:spLocks noGrp="1"/>
          </p:cNvSpPr>
          <p:nvPr>
            <p:ph type="ftr" sz="quarter" idx="11"/>
          </p:nvPr>
        </p:nvSpPr>
        <p:spPr>
          <a:xfrm>
            <a:off x="395706" y="6162686"/>
            <a:ext cx="5593614" cy="365125"/>
          </a:xfrm>
        </p:spPr>
        <p:txBody>
          <a:bodyPr>
            <a:noAutofit/>
          </a:bodyPr>
          <a:lstStyle/>
          <a:p>
            <a:pPr>
              <a:lnSpc>
                <a:spcPct val="90000"/>
              </a:lnSpc>
              <a:spcAft>
                <a:spcPts val="600"/>
              </a:spcAft>
            </a:pPr>
            <a:r>
              <a:rPr lang="en-US" sz="1200" dirty="0">
                <a:solidFill>
                  <a:schemeClr val="tx1"/>
                </a:solidFill>
              </a:rPr>
              <a:t>Note: the repartition of tasks is just </a:t>
            </a:r>
            <a:r>
              <a:rPr lang="en-US" sz="1200" b="1" dirty="0">
                <a:solidFill>
                  <a:schemeClr val="tx1"/>
                </a:solidFill>
              </a:rPr>
              <a:t>a proxy</a:t>
            </a:r>
            <a:r>
              <a:rPr lang="en-US" sz="1200" dirty="0">
                <a:solidFill>
                  <a:schemeClr val="tx1"/>
                </a:solidFill>
              </a:rPr>
              <a:t>, because of the high degree of </a:t>
            </a:r>
            <a:r>
              <a:rPr lang="en-US" sz="1200" b="1" dirty="0">
                <a:solidFill>
                  <a:schemeClr val="tx1"/>
                </a:solidFill>
              </a:rPr>
              <a:t>cooperation and collaboration</a:t>
            </a:r>
            <a:r>
              <a:rPr lang="en-US" sz="1200" dirty="0">
                <a:solidFill>
                  <a:schemeClr val="tx1"/>
                </a:solidFill>
              </a:rPr>
              <a:t> in carrying out the experiment.</a:t>
            </a:r>
          </a:p>
        </p:txBody>
      </p:sp>
    </p:spTree>
    <p:extLst>
      <p:ext uri="{BB962C8B-B14F-4D97-AF65-F5344CB8AC3E}">
        <p14:creationId xmlns:p14="http://schemas.microsoft.com/office/powerpoint/2010/main" val="121038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D237A1-13CE-C541-AECE-1C823049E3D0}"/>
              </a:ext>
            </a:extLst>
          </p:cNvPr>
          <p:cNvSpPr>
            <a:spLocks noGrp="1"/>
          </p:cNvSpPr>
          <p:nvPr>
            <p:ph type="title"/>
          </p:nvPr>
        </p:nvSpPr>
        <p:spPr/>
        <p:txBody>
          <a:bodyPr/>
          <a:lstStyle/>
          <a:p>
            <a:r>
              <a:rPr lang="en-US" noProof="0" dirty="0"/>
              <a:t>Problem DEFINITION</a:t>
            </a:r>
          </a:p>
        </p:txBody>
      </p:sp>
      <p:sp>
        <p:nvSpPr>
          <p:cNvPr id="3" name="Segnaposto contenuto 2">
            <a:extLst>
              <a:ext uri="{FF2B5EF4-FFF2-40B4-BE49-F238E27FC236}">
                <a16:creationId xmlns:a16="http://schemas.microsoft.com/office/drawing/2014/main" id="{C458D429-2142-574E-ABC8-7AB8980E7C12}"/>
              </a:ext>
            </a:extLst>
          </p:cNvPr>
          <p:cNvSpPr>
            <a:spLocks noGrp="1"/>
          </p:cNvSpPr>
          <p:nvPr>
            <p:ph idx="1"/>
          </p:nvPr>
        </p:nvSpPr>
        <p:spPr/>
        <p:txBody>
          <a:bodyPr>
            <a:noAutofit/>
          </a:bodyPr>
          <a:lstStyle/>
          <a:p>
            <a:pPr>
              <a:lnSpc>
                <a:spcPts val="2400"/>
              </a:lnSpc>
            </a:pPr>
            <a:r>
              <a:rPr lang="en-US" sz="1800" noProof="0" dirty="0"/>
              <a:t>The problem we faced deals with the </a:t>
            </a:r>
            <a:r>
              <a:rPr lang="en-US" sz="1800" b="1" noProof="0" dirty="0"/>
              <a:t>processing of social data</a:t>
            </a:r>
            <a:r>
              <a:rPr lang="en-US" sz="1800" noProof="0" dirty="0"/>
              <a:t>, in particular tweets, </a:t>
            </a:r>
            <a:r>
              <a:rPr lang="en-US" sz="1800" b="1" noProof="0" dirty="0"/>
              <a:t>entity extraction </a:t>
            </a:r>
            <a:r>
              <a:rPr lang="en-US" sz="1800" noProof="0" dirty="0"/>
              <a:t>(e.g., “Tianwen-1“, “Mars“, “China“ below), the </a:t>
            </a:r>
            <a:r>
              <a:rPr lang="en-US" sz="1800" b="1" noProof="0" dirty="0"/>
              <a:t>linking</a:t>
            </a:r>
            <a:r>
              <a:rPr lang="en-US" sz="1800" noProof="0" dirty="0"/>
              <a:t> of such entities to some Knowledge Base (e.g., Wikipedia), the </a:t>
            </a:r>
            <a:r>
              <a:rPr lang="en-US" sz="1800" b="1" dirty="0"/>
              <a:t>classification of tweets </a:t>
            </a:r>
            <a:r>
              <a:rPr lang="en-US" sz="1800" noProof="0" dirty="0"/>
              <a:t>into a set of predefined topics and the </a:t>
            </a:r>
            <a:r>
              <a:rPr lang="en-US" sz="1800" b="1" noProof="0" dirty="0"/>
              <a:t>assigning</a:t>
            </a:r>
            <a:r>
              <a:rPr lang="en-US" sz="1800" b="1" dirty="0"/>
              <a:t> of</a:t>
            </a:r>
            <a:r>
              <a:rPr lang="en-US" sz="1800" b="1" noProof="0" dirty="0"/>
              <a:t> descriptive tags</a:t>
            </a:r>
            <a:r>
              <a:rPr lang="en-US" sz="1800" noProof="0" dirty="0"/>
              <a:t>.</a:t>
            </a:r>
          </a:p>
        </p:txBody>
      </p:sp>
      <p:pic>
        <p:nvPicPr>
          <p:cNvPr id="4" name="Picture 3">
            <a:extLst>
              <a:ext uri="{FF2B5EF4-FFF2-40B4-BE49-F238E27FC236}">
                <a16:creationId xmlns:a16="http://schemas.microsoft.com/office/drawing/2014/main" id="{1E9AC527-F25A-4B44-A73E-9A0B0F20F8FF}"/>
              </a:ext>
            </a:extLst>
          </p:cNvPr>
          <p:cNvPicPr>
            <a:picLocks noChangeAspect="1"/>
          </p:cNvPicPr>
          <p:nvPr/>
        </p:nvPicPr>
        <p:blipFill>
          <a:blip r:embed="rId2"/>
          <a:stretch>
            <a:fillRect/>
          </a:stretch>
        </p:blipFill>
        <p:spPr>
          <a:xfrm>
            <a:off x="35560" y="4270316"/>
            <a:ext cx="7030059" cy="13450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ContrastingRightFacing"/>
            <a:lightRig rig="threePt" dir="t"/>
          </a:scene3d>
          <a:sp3d contourW="6350" prstMaterial="matte">
            <a:bevelT w="101600" h="101600"/>
            <a:contourClr>
              <a:srgbClr val="969696"/>
            </a:contourClr>
          </a:sp3d>
        </p:spPr>
      </p:pic>
      <p:pic>
        <p:nvPicPr>
          <p:cNvPr id="5" name="Picture 4">
            <a:extLst>
              <a:ext uri="{FF2B5EF4-FFF2-40B4-BE49-F238E27FC236}">
                <a16:creationId xmlns:a16="http://schemas.microsoft.com/office/drawing/2014/main" id="{15E58D05-A4AD-4702-B834-36CE65113F8B}"/>
              </a:ext>
            </a:extLst>
          </p:cNvPr>
          <p:cNvPicPr>
            <a:picLocks noChangeAspect="1"/>
          </p:cNvPicPr>
          <p:nvPr/>
        </p:nvPicPr>
        <p:blipFill>
          <a:blip r:embed="rId3"/>
          <a:stretch>
            <a:fillRect/>
          </a:stretch>
        </p:blipFill>
        <p:spPr>
          <a:xfrm>
            <a:off x="6090259" y="3768642"/>
            <a:ext cx="5756034" cy="112148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D9FB68BF-1A19-496C-AB60-732BC123CC89}"/>
              </a:ext>
            </a:extLst>
          </p:cNvPr>
          <p:cNvPicPr>
            <a:picLocks noChangeAspect="1"/>
          </p:cNvPicPr>
          <p:nvPr/>
        </p:nvPicPr>
        <p:blipFill>
          <a:blip r:embed="rId4"/>
          <a:stretch>
            <a:fillRect/>
          </a:stretch>
        </p:blipFill>
        <p:spPr>
          <a:xfrm>
            <a:off x="6268059" y="4466709"/>
            <a:ext cx="5756034" cy="962276"/>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6C7134F7-C00C-4599-9597-896650203FC1}"/>
              </a:ext>
            </a:extLst>
          </p:cNvPr>
          <p:cNvPicPr>
            <a:picLocks noChangeAspect="1"/>
          </p:cNvPicPr>
          <p:nvPr/>
        </p:nvPicPr>
        <p:blipFill>
          <a:blip r:embed="rId5"/>
          <a:stretch>
            <a:fillRect/>
          </a:stretch>
        </p:blipFill>
        <p:spPr>
          <a:xfrm>
            <a:off x="5693892" y="5256408"/>
            <a:ext cx="6068384" cy="96227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734013AD-50C8-45A4-902F-AB655EDBB440}"/>
              </a:ext>
            </a:extLst>
          </p:cNvPr>
          <p:cNvSpPr/>
          <p:nvPr/>
        </p:nvSpPr>
        <p:spPr>
          <a:xfrm rot="329389">
            <a:off x="-330454" y="3598689"/>
            <a:ext cx="6635151" cy="861774"/>
          </a:xfrm>
          <a:prstGeom prst="rect">
            <a:avLst/>
          </a:prstGeom>
          <a:noFill/>
        </p:spPr>
        <p:txBody>
          <a:bodyPr wrap="none" lIns="91440" tIns="45720" rIns="91440" bIns="45720">
            <a:spAutoFit/>
            <a:scene3d>
              <a:camera prst="perspectiveContrastingRightFacing"/>
              <a:lightRig rig="threePt" dir="t"/>
            </a:scene3d>
          </a:bodyPr>
          <a:lstStyle/>
          <a:p>
            <a:pPr algn="ctr"/>
            <a:r>
              <a:rPr lang="en-US" sz="50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Class: Space mission</a:t>
            </a:r>
          </a:p>
        </p:txBody>
      </p:sp>
    </p:spTree>
    <p:extLst>
      <p:ext uri="{BB962C8B-B14F-4D97-AF65-F5344CB8AC3E}">
        <p14:creationId xmlns:p14="http://schemas.microsoft.com/office/powerpoint/2010/main" val="131743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B150FF-25A9-9E4C-97ED-8173626071B4}"/>
              </a:ext>
            </a:extLst>
          </p:cNvPr>
          <p:cNvSpPr>
            <a:spLocks noGrp="1"/>
          </p:cNvSpPr>
          <p:nvPr>
            <p:ph type="title"/>
          </p:nvPr>
        </p:nvSpPr>
        <p:spPr>
          <a:xfrm>
            <a:off x="1899920" y="933244"/>
            <a:ext cx="9606280" cy="1293028"/>
          </a:xfrm>
        </p:spPr>
        <p:txBody>
          <a:bodyPr>
            <a:normAutofit/>
          </a:bodyPr>
          <a:lstStyle/>
          <a:p>
            <a:r>
              <a:rPr lang="en-US" sz="3600" noProof="0" dirty="0"/>
              <a:t>OUR MODEL: simplifying assumptions</a:t>
            </a:r>
          </a:p>
        </p:txBody>
      </p:sp>
      <p:pic>
        <p:nvPicPr>
          <p:cNvPr id="5" name="Segnaposto contenuto 4" descr="Immagine che contiene screenshot&#10;&#10;Descrizione generata automaticamente">
            <a:extLst>
              <a:ext uri="{FF2B5EF4-FFF2-40B4-BE49-F238E27FC236}">
                <a16:creationId xmlns:a16="http://schemas.microsoft.com/office/drawing/2014/main" id="{30EF52CC-215C-674A-8EA8-5080B4CA891B}"/>
              </a:ext>
            </a:extLst>
          </p:cNvPr>
          <p:cNvPicPr>
            <a:picLocks noGrp="1" noChangeAspect="1"/>
          </p:cNvPicPr>
          <p:nvPr>
            <p:ph idx="1"/>
          </p:nvPr>
        </p:nvPicPr>
        <p:blipFill>
          <a:blip r:embed="rId2"/>
          <a:stretch>
            <a:fillRect/>
          </a:stretch>
        </p:blipFill>
        <p:spPr>
          <a:xfrm>
            <a:off x="6096000" y="2226272"/>
            <a:ext cx="4546387" cy="2866638"/>
          </a:xfrm>
        </p:spPr>
      </p:pic>
      <p:pic>
        <p:nvPicPr>
          <p:cNvPr id="9" name="Immagine 8" descr="Immagine che contiene screenshot&#10;&#10;Descrizione generata automaticamente">
            <a:extLst>
              <a:ext uri="{FF2B5EF4-FFF2-40B4-BE49-F238E27FC236}">
                <a16:creationId xmlns:a16="http://schemas.microsoft.com/office/drawing/2014/main" id="{94884BEB-D240-2647-9009-1D962A4E4BF6}"/>
              </a:ext>
            </a:extLst>
          </p:cNvPr>
          <p:cNvPicPr>
            <a:picLocks noChangeAspect="1"/>
          </p:cNvPicPr>
          <p:nvPr/>
        </p:nvPicPr>
        <p:blipFill>
          <a:blip r:embed="rId3"/>
          <a:stretch>
            <a:fillRect/>
          </a:stretch>
        </p:blipFill>
        <p:spPr>
          <a:xfrm>
            <a:off x="828676" y="2226272"/>
            <a:ext cx="5267324" cy="2118860"/>
          </a:xfrm>
          <a:prstGeom prst="rect">
            <a:avLst/>
          </a:prstGeom>
        </p:spPr>
      </p:pic>
      <p:sp>
        <p:nvSpPr>
          <p:cNvPr id="10" name="CasellaDiTesto 9">
            <a:extLst>
              <a:ext uri="{FF2B5EF4-FFF2-40B4-BE49-F238E27FC236}">
                <a16:creationId xmlns:a16="http://schemas.microsoft.com/office/drawing/2014/main" id="{03E3185A-7A6E-2945-B3EF-D84922B3021E}"/>
              </a:ext>
            </a:extLst>
          </p:cNvPr>
          <p:cNvSpPr txBox="1"/>
          <p:nvPr/>
        </p:nvSpPr>
        <p:spPr>
          <a:xfrm>
            <a:off x="782956" y="5185609"/>
            <a:ext cx="10387964" cy="1477328"/>
          </a:xfrm>
          <a:prstGeom prst="rect">
            <a:avLst/>
          </a:prstGeom>
          <a:noFill/>
        </p:spPr>
        <p:txBody>
          <a:bodyPr wrap="square" rtlCol="0">
            <a:spAutoFit/>
          </a:bodyPr>
          <a:lstStyle/>
          <a:p>
            <a:r>
              <a:rPr lang="en-US" dirty="0"/>
              <a:t>As planned during the design process, we realized a </a:t>
            </a:r>
            <a:r>
              <a:rPr lang="en-US" b="1" dirty="0"/>
              <a:t>simpler</a:t>
            </a:r>
            <a:r>
              <a:rPr lang="en-US" dirty="0"/>
              <a:t> model w.r.t. the original one:</a:t>
            </a:r>
          </a:p>
          <a:p>
            <a:pPr marL="342900" indent="-342900">
              <a:buFont typeface="+mj-lt"/>
              <a:buAutoNum type="arabicPeriod"/>
            </a:pPr>
            <a:r>
              <a:rPr lang="en-US" dirty="0"/>
              <a:t>We avoided the </a:t>
            </a:r>
            <a:r>
              <a:rPr lang="en-US" b="1" dirty="0"/>
              <a:t>second iteration</a:t>
            </a:r>
            <a:r>
              <a:rPr lang="en-US" dirty="0"/>
              <a:t> of mentions extraction and classification.</a:t>
            </a:r>
          </a:p>
          <a:p>
            <a:pPr marL="342900" indent="-342900">
              <a:buFont typeface="+mj-lt"/>
              <a:buAutoNum type="arabicPeriod"/>
            </a:pPr>
            <a:r>
              <a:rPr lang="en-US" dirty="0"/>
              <a:t>We did not implement any analysis of </a:t>
            </a:r>
            <a:r>
              <a:rPr lang="en-US" b="1" dirty="0"/>
              <a:t>social context</a:t>
            </a:r>
            <a:r>
              <a:rPr lang="en-US" dirty="0"/>
              <a:t> nor </a:t>
            </a:r>
            <a:r>
              <a:rPr lang="en-US" b="1" dirty="0"/>
              <a:t>social signals</a:t>
            </a:r>
            <a:r>
              <a:rPr lang="en-US" dirty="0"/>
              <a:t>.</a:t>
            </a:r>
          </a:p>
          <a:p>
            <a:pPr marL="342900" indent="-342900">
              <a:buFont typeface="+mj-lt"/>
              <a:buAutoNum type="arabicPeriod"/>
            </a:pPr>
            <a:r>
              <a:rPr lang="en-US" dirty="0"/>
              <a:t>We did not include any </a:t>
            </a:r>
            <a:r>
              <a:rPr lang="en-US" b="1" dirty="0"/>
              <a:t>real-time analysis</a:t>
            </a:r>
            <a:r>
              <a:rPr lang="en-US" dirty="0"/>
              <a:t> (E.G.: Wikipedia traffic, see previous example).</a:t>
            </a:r>
          </a:p>
          <a:p>
            <a:pPr marL="342900" indent="-342900">
              <a:buFont typeface="+mj-lt"/>
              <a:buAutoNum type="arabicPeriod"/>
            </a:pPr>
            <a:r>
              <a:rPr lang="en-US" dirty="0"/>
              <a:t>We did not implement any </a:t>
            </a:r>
            <a:r>
              <a:rPr lang="en-US" b="1" dirty="0"/>
              <a:t>disambiguating technique</a:t>
            </a:r>
            <a:r>
              <a:rPr lang="en-US" dirty="0"/>
              <a:t>, due to (2) and (3).</a:t>
            </a:r>
          </a:p>
        </p:txBody>
      </p:sp>
    </p:spTree>
    <p:extLst>
      <p:ext uri="{BB962C8B-B14F-4D97-AF65-F5344CB8AC3E}">
        <p14:creationId xmlns:p14="http://schemas.microsoft.com/office/powerpoint/2010/main" val="136859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847659-5B0F-ED4C-900F-89102063D028}"/>
              </a:ext>
            </a:extLst>
          </p:cNvPr>
          <p:cNvSpPr>
            <a:spLocks noGrp="1"/>
          </p:cNvSpPr>
          <p:nvPr>
            <p:ph type="title"/>
          </p:nvPr>
        </p:nvSpPr>
        <p:spPr>
          <a:xfrm>
            <a:off x="5394960" y="571333"/>
            <a:ext cx="6283960" cy="1293028"/>
          </a:xfrm>
        </p:spPr>
        <p:txBody>
          <a:bodyPr>
            <a:normAutofit/>
          </a:bodyPr>
          <a:lstStyle/>
          <a:p>
            <a:pPr algn="ctr"/>
            <a:r>
              <a:rPr lang="en-US" noProof="0" dirty="0"/>
              <a:t>Dataset Collection</a:t>
            </a:r>
          </a:p>
        </p:txBody>
      </p:sp>
      <p:sp>
        <p:nvSpPr>
          <p:cNvPr id="3" name="Segnaposto contenuto 2">
            <a:extLst>
              <a:ext uri="{FF2B5EF4-FFF2-40B4-BE49-F238E27FC236}">
                <a16:creationId xmlns:a16="http://schemas.microsoft.com/office/drawing/2014/main" id="{0868361B-3A24-7644-8E0D-9AC6A73FE780}"/>
              </a:ext>
            </a:extLst>
          </p:cNvPr>
          <p:cNvSpPr>
            <a:spLocks noGrp="1"/>
          </p:cNvSpPr>
          <p:nvPr>
            <p:ph idx="1"/>
          </p:nvPr>
        </p:nvSpPr>
        <p:spPr>
          <a:xfrm>
            <a:off x="2204720" y="2046457"/>
            <a:ext cx="9474200" cy="2271371"/>
          </a:xfrm>
        </p:spPr>
        <p:txBody>
          <a:bodyPr>
            <a:normAutofit lnSpcReduction="10000"/>
          </a:bodyPr>
          <a:lstStyle/>
          <a:p>
            <a:r>
              <a:rPr lang="en-US" sz="1800" dirty="0"/>
              <a:t>Unfortunately, we couldn’t find any pre-existing dataset suiting our purposes.</a:t>
            </a:r>
          </a:p>
          <a:p>
            <a:r>
              <a:rPr lang="en-US" sz="1800" dirty="0"/>
              <a:t>We have collected a tweets dataset by hand classifying around </a:t>
            </a:r>
            <a:r>
              <a:rPr lang="en-US" sz="1800" b="1" dirty="0"/>
              <a:t>200 tweets</a:t>
            </a:r>
            <a:r>
              <a:rPr lang="en-US" sz="1800" dirty="0"/>
              <a:t> belonging to </a:t>
            </a:r>
            <a:r>
              <a:rPr lang="en-US" sz="1800" b="1" dirty="0"/>
              <a:t>23 different categories</a:t>
            </a:r>
            <a:r>
              <a:rPr lang="en-US" sz="1800" dirty="0"/>
              <a:t>.</a:t>
            </a:r>
          </a:p>
          <a:p>
            <a:r>
              <a:rPr lang="en-US" sz="1800" noProof="0" dirty="0"/>
              <a:t>Tweets </a:t>
            </a:r>
            <a:r>
              <a:rPr lang="en-US" sz="1800" dirty="0"/>
              <a:t>were collected in real time by means of the </a:t>
            </a:r>
            <a:r>
              <a:rPr lang="en-US" sz="1800" b="1" dirty="0"/>
              <a:t>Twitter Developer API</a:t>
            </a:r>
            <a:r>
              <a:rPr lang="en-US" sz="1800" dirty="0"/>
              <a:t>, as shown during the lectures. Since we couldn’t sample tweets randomly (a query was necessary) we queried them by category, to ease the classification process.</a:t>
            </a:r>
            <a:endParaRPr lang="en-US" sz="1800" noProof="0" dirty="0"/>
          </a:p>
          <a:p>
            <a:r>
              <a:rPr lang="en-US" sz="1800" noProof="0" dirty="0"/>
              <a:t>For each sampled tweet: we manually extracted the contained </a:t>
            </a:r>
            <a:r>
              <a:rPr lang="en-US" sz="1800" b="1" noProof="0" dirty="0"/>
              <a:t>mentions</a:t>
            </a:r>
            <a:r>
              <a:rPr lang="en-US" sz="1800" noProof="0" dirty="0"/>
              <a:t>, as well as their </a:t>
            </a:r>
            <a:r>
              <a:rPr lang="en-US" sz="1800" b="1" noProof="0" dirty="0"/>
              <a:t>semantic category</a:t>
            </a:r>
            <a:r>
              <a:rPr lang="en-US" sz="1800" noProof="0" dirty="0"/>
              <a:t> (explained later).</a:t>
            </a:r>
          </a:p>
        </p:txBody>
      </p:sp>
      <p:pic>
        <p:nvPicPr>
          <p:cNvPr id="5" name="Picture 4">
            <a:extLst>
              <a:ext uri="{FF2B5EF4-FFF2-40B4-BE49-F238E27FC236}">
                <a16:creationId xmlns:a16="http://schemas.microsoft.com/office/drawing/2014/main" id="{C59ACED4-BB09-417D-BC7F-DC69E23F4A36}"/>
              </a:ext>
            </a:extLst>
          </p:cNvPr>
          <p:cNvPicPr>
            <a:picLocks noChangeAspect="1"/>
          </p:cNvPicPr>
          <p:nvPr/>
        </p:nvPicPr>
        <p:blipFill>
          <a:blip r:embed="rId2"/>
          <a:stretch>
            <a:fillRect/>
          </a:stretch>
        </p:blipFill>
        <p:spPr>
          <a:xfrm>
            <a:off x="2204720" y="4570851"/>
            <a:ext cx="9330644" cy="192470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DA7C7D9-11B3-408F-9AF4-02EA7B06DA64}"/>
              </a:ext>
            </a:extLst>
          </p:cNvPr>
          <p:cNvPicPr>
            <a:picLocks noChangeAspect="1"/>
          </p:cNvPicPr>
          <p:nvPr/>
        </p:nvPicPr>
        <p:blipFill>
          <a:blip r:embed="rId3"/>
          <a:stretch>
            <a:fillRect/>
          </a:stretch>
        </p:blipFill>
        <p:spPr>
          <a:xfrm>
            <a:off x="106681" y="2046457"/>
            <a:ext cx="1840302" cy="4693189"/>
          </a:xfrm>
          <a:prstGeom prst="rect">
            <a:avLst/>
          </a:prstGeom>
          <a:ln w="3175">
            <a:solidFill>
              <a:schemeClr val="tx1"/>
            </a:solidFill>
          </a:ln>
        </p:spPr>
      </p:pic>
    </p:spTree>
    <p:extLst>
      <p:ext uri="{BB962C8B-B14F-4D97-AF65-F5344CB8AC3E}">
        <p14:creationId xmlns:p14="http://schemas.microsoft.com/office/powerpoint/2010/main" val="16281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81EEE-E6A7-6F48-9867-986425CA902A}"/>
              </a:ext>
            </a:extLst>
          </p:cNvPr>
          <p:cNvSpPr>
            <a:spLocks noGrp="1"/>
          </p:cNvSpPr>
          <p:nvPr>
            <p:ph type="title"/>
          </p:nvPr>
        </p:nvSpPr>
        <p:spPr/>
        <p:txBody>
          <a:bodyPr/>
          <a:lstStyle/>
          <a:p>
            <a:r>
              <a:rPr lang="en-US" noProof="0" dirty="0"/>
              <a:t>Knowledge base </a:t>
            </a:r>
            <a:r>
              <a:rPr lang="en-US" sz="3000" noProof="0" dirty="0"/>
              <a:t>&amp;</a:t>
            </a:r>
            <a:r>
              <a:rPr lang="en-US" noProof="0" dirty="0"/>
              <a:t> Prefix Map</a:t>
            </a:r>
          </a:p>
        </p:txBody>
      </p:sp>
      <p:sp>
        <p:nvSpPr>
          <p:cNvPr id="3" name="Segnaposto contenuto 2">
            <a:extLst>
              <a:ext uri="{FF2B5EF4-FFF2-40B4-BE49-F238E27FC236}">
                <a16:creationId xmlns:a16="http://schemas.microsoft.com/office/drawing/2014/main" id="{1E607229-4D52-7F43-9D6D-F34357958835}"/>
              </a:ext>
            </a:extLst>
          </p:cNvPr>
          <p:cNvSpPr>
            <a:spLocks noGrp="1"/>
          </p:cNvSpPr>
          <p:nvPr>
            <p:ph idx="1"/>
          </p:nvPr>
        </p:nvSpPr>
        <p:spPr>
          <a:xfrm>
            <a:off x="685800" y="2194561"/>
            <a:ext cx="10820400" cy="756920"/>
          </a:xfrm>
        </p:spPr>
        <p:txBody>
          <a:bodyPr/>
          <a:lstStyle/>
          <a:p>
            <a:r>
              <a:rPr lang="en-US" dirty="0"/>
              <a:t>The scope of a Knowledge Base is to </a:t>
            </a:r>
            <a:r>
              <a:rPr lang="en-US" b="1" dirty="0"/>
              <a:t>derive </a:t>
            </a:r>
            <a:r>
              <a:rPr lang="en-US" dirty="0"/>
              <a:t>a </a:t>
            </a:r>
            <a:r>
              <a:rPr lang="en-US" b="1" dirty="0"/>
              <a:t>taxonomy</a:t>
            </a:r>
            <a:r>
              <a:rPr lang="en-US" dirty="0"/>
              <a:t> from an </a:t>
            </a:r>
            <a:r>
              <a:rPr lang="en-US" b="1" dirty="0"/>
              <a:t>ontology</a:t>
            </a:r>
            <a:r>
              <a:rPr lang="en-US" dirty="0"/>
              <a:t> (in turn derived by some encyclopedia).</a:t>
            </a:r>
          </a:p>
        </p:txBody>
      </p:sp>
      <p:pic>
        <p:nvPicPr>
          <p:cNvPr id="4" name="Picture 3">
            <a:extLst>
              <a:ext uri="{FF2B5EF4-FFF2-40B4-BE49-F238E27FC236}">
                <a16:creationId xmlns:a16="http://schemas.microsoft.com/office/drawing/2014/main" id="{5C09387A-61D7-489C-954A-86FF653E7260}"/>
              </a:ext>
            </a:extLst>
          </p:cNvPr>
          <p:cNvPicPr>
            <a:picLocks noChangeAspect="1"/>
          </p:cNvPicPr>
          <p:nvPr/>
        </p:nvPicPr>
        <p:blipFill>
          <a:blip r:embed="rId2"/>
          <a:stretch>
            <a:fillRect/>
          </a:stretch>
        </p:blipFill>
        <p:spPr>
          <a:xfrm>
            <a:off x="5012339" y="3429000"/>
            <a:ext cx="2167322" cy="2103421"/>
          </a:xfrm>
          <a:prstGeom prst="rect">
            <a:avLst/>
          </a:prstGeom>
        </p:spPr>
      </p:pic>
      <p:pic>
        <p:nvPicPr>
          <p:cNvPr id="5" name="Picture 4">
            <a:extLst>
              <a:ext uri="{FF2B5EF4-FFF2-40B4-BE49-F238E27FC236}">
                <a16:creationId xmlns:a16="http://schemas.microsoft.com/office/drawing/2014/main" id="{EB38CF59-9E53-4EBE-948B-DBF1275A31E3}"/>
              </a:ext>
            </a:extLst>
          </p:cNvPr>
          <p:cNvPicPr>
            <a:picLocks noChangeAspect="1"/>
          </p:cNvPicPr>
          <p:nvPr/>
        </p:nvPicPr>
        <p:blipFill>
          <a:blip r:embed="rId3"/>
          <a:stretch>
            <a:fillRect/>
          </a:stretch>
        </p:blipFill>
        <p:spPr>
          <a:xfrm>
            <a:off x="5012339" y="3429000"/>
            <a:ext cx="2703052" cy="2098961"/>
          </a:xfrm>
          <a:prstGeom prst="rect">
            <a:avLst/>
          </a:prstGeom>
        </p:spPr>
      </p:pic>
      <p:pic>
        <p:nvPicPr>
          <p:cNvPr id="6" name="Picture 5">
            <a:extLst>
              <a:ext uri="{FF2B5EF4-FFF2-40B4-BE49-F238E27FC236}">
                <a16:creationId xmlns:a16="http://schemas.microsoft.com/office/drawing/2014/main" id="{7207F57F-5DCC-4C36-8717-98C75290BDA0}"/>
              </a:ext>
            </a:extLst>
          </p:cNvPr>
          <p:cNvPicPr>
            <a:picLocks noChangeAspect="1"/>
          </p:cNvPicPr>
          <p:nvPr/>
        </p:nvPicPr>
        <p:blipFill>
          <a:blip r:embed="rId4"/>
          <a:stretch>
            <a:fillRect/>
          </a:stretch>
        </p:blipFill>
        <p:spPr>
          <a:xfrm>
            <a:off x="4744474" y="3412991"/>
            <a:ext cx="2703052" cy="2130978"/>
          </a:xfrm>
          <a:prstGeom prst="rect">
            <a:avLst/>
          </a:prstGeom>
        </p:spPr>
      </p:pic>
      <p:pic>
        <p:nvPicPr>
          <p:cNvPr id="7" name="Picture 6">
            <a:extLst>
              <a:ext uri="{FF2B5EF4-FFF2-40B4-BE49-F238E27FC236}">
                <a16:creationId xmlns:a16="http://schemas.microsoft.com/office/drawing/2014/main" id="{1BD88113-B33F-4D79-9FA6-B5AA0EAB9C29}"/>
              </a:ext>
            </a:extLst>
          </p:cNvPr>
          <p:cNvPicPr>
            <a:picLocks noChangeAspect="1"/>
          </p:cNvPicPr>
          <p:nvPr/>
        </p:nvPicPr>
        <p:blipFill>
          <a:blip r:embed="rId5"/>
          <a:stretch>
            <a:fillRect/>
          </a:stretch>
        </p:blipFill>
        <p:spPr>
          <a:xfrm>
            <a:off x="2838333" y="3167379"/>
            <a:ext cx="6515333" cy="3257667"/>
          </a:xfrm>
          <a:prstGeom prst="rect">
            <a:avLst/>
          </a:prstGeom>
        </p:spPr>
      </p:pic>
      <p:pic>
        <p:nvPicPr>
          <p:cNvPr id="8" name="Picture 7">
            <a:extLst>
              <a:ext uri="{FF2B5EF4-FFF2-40B4-BE49-F238E27FC236}">
                <a16:creationId xmlns:a16="http://schemas.microsoft.com/office/drawing/2014/main" id="{BCE29C2B-5B1B-42E7-8F8C-0A31EDDAF20C}"/>
              </a:ext>
            </a:extLst>
          </p:cNvPr>
          <p:cNvPicPr>
            <a:picLocks noChangeAspect="1"/>
          </p:cNvPicPr>
          <p:nvPr/>
        </p:nvPicPr>
        <p:blipFill>
          <a:blip r:embed="rId5"/>
          <a:stretch>
            <a:fillRect/>
          </a:stretch>
        </p:blipFill>
        <p:spPr>
          <a:xfrm>
            <a:off x="2110133" y="4774206"/>
            <a:ext cx="3008142" cy="1504071"/>
          </a:xfrm>
          <a:prstGeom prst="rect">
            <a:avLst/>
          </a:prstGeom>
        </p:spPr>
      </p:pic>
      <p:sp>
        <p:nvSpPr>
          <p:cNvPr id="9" name="TextBox 8">
            <a:extLst>
              <a:ext uri="{FF2B5EF4-FFF2-40B4-BE49-F238E27FC236}">
                <a16:creationId xmlns:a16="http://schemas.microsoft.com/office/drawing/2014/main" id="{DAA8DAFF-3906-4B11-A289-A222BBAA406C}"/>
              </a:ext>
            </a:extLst>
          </p:cNvPr>
          <p:cNvSpPr txBox="1"/>
          <p:nvPr/>
        </p:nvSpPr>
        <p:spPr>
          <a:xfrm>
            <a:off x="685800" y="2798524"/>
            <a:ext cx="108204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The Knowledge Base is the </a:t>
            </a:r>
            <a:r>
              <a:rPr lang="en-US" sz="2200" b="1" dirty="0"/>
              <a:t>core</a:t>
            </a:r>
            <a:r>
              <a:rPr lang="en-US" sz="2200" dirty="0"/>
              <a:t> of the whole model, the main support for the process of </a:t>
            </a:r>
            <a:r>
              <a:rPr lang="en-US" sz="2200" b="1" dirty="0"/>
              <a:t>mentions extraction</a:t>
            </a:r>
            <a:r>
              <a:rPr lang="en-US" sz="2200" dirty="0"/>
              <a:t> from tweets.</a:t>
            </a:r>
          </a:p>
          <a:p>
            <a:pPr marL="285750" indent="-285750">
              <a:buFont typeface="Arial" panose="020B0604020202020204" pitchFamily="34" charset="0"/>
              <a:buChar char="•"/>
            </a:pPr>
            <a:r>
              <a:rPr lang="en-US" sz="2200" dirty="0"/>
              <a:t>Being our Knowledge Base huge (342782 entities), we needed a data structure for supporting the extraction algorithm: the </a:t>
            </a:r>
            <a:r>
              <a:rPr lang="en-US" sz="2200" b="1" dirty="0"/>
              <a:t>prefix map</a:t>
            </a:r>
            <a:r>
              <a:rPr lang="en-US" sz="2200" dirty="0"/>
              <a:t>.</a:t>
            </a:r>
          </a:p>
          <a:p>
            <a:pPr marL="285750" indent="-285750">
              <a:buFont typeface="Arial" panose="020B0604020202020204" pitchFamily="34" charset="0"/>
              <a:buChar char="•"/>
            </a:pPr>
            <a:r>
              <a:rPr lang="en-US" sz="2200" dirty="0"/>
              <a:t>E.G.: Suppose having the tweet: “</a:t>
            </a:r>
            <a:r>
              <a:rPr lang="en-US" sz="2200" b="1" dirty="0"/>
              <a:t>Paris in Love</a:t>
            </a:r>
            <a:r>
              <a:rPr lang="en-US" sz="2200" dirty="0"/>
              <a:t> is my favorite movie.”</a:t>
            </a:r>
          </a:p>
        </p:txBody>
      </p:sp>
      <p:pic>
        <p:nvPicPr>
          <p:cNvPr id="10" name="Picture 9">
            <a:extLst>
              <a:ext uri="{FF2B5EF4-FFF2-40B4-BE49-F238E27FC236}">
                <a16:creationId xmlns:a16="http://schemas.microsoft.com/office/drawing/2014/main" id="{251A86E1-56D5-4EF6-A517-4D76E6EBC8EB}"/>
              </a:ext>
            </a:extLst>
          </p:cNvPr>
          <p:cNvPicPr>
            <a:picLocks noChangeAspect="1"/>
          </p:cNvPicPr>
          <p:nvPr/>
        </p:nvPicPr>
        <p:blipFill>
          <a:blip r:embed="rId6"/>
          <a:stretch>
            <a:fillRect/>
          </a:stretch>
        </p:blipFill>
        <p:spPr>
          <a:xfrm>
            <a:off x="6480711" y="4589949"/>
            <a:ext cx="2632815" cy="1872587"/>
          </a:xfrm>
          <a:prstGeom prst="rect">
            <a:avLst/>
          </a:prstGeom>
        </p:spPr>
      </p:pic>
      <p:sp>
        <p:nvSpPr>
          <p:cNvPr id="11" name="Footer Placeholder 10">
            <a:extLst>
              <a:ext uri="{FF2B5EF4-FFF2-40B4-BE49-F238E27FC236}">
                <a16:creationId xmlns:a16="http://schemas.microsoft.com/office/drawing/2014/main" id="{3C72AD4D-5F71-433E-96BC-4595DE567242}"/>
              </a:ext>
            </a:extLst>
          </p:cNvPr>
          <p:cNvSpPr>
            <a:spLocks noGrp="1"/>
          </p:cNvSpPr>
          <p:nvPr>
            <p:ph type="ftr" sz="quarter" idx="11"/>
          </p:nvPr>
        </p:nvSpPr>
        <p:spPr>
          <a:xfrm>
            <a:off x="685800" y="6500026"/>
            <a:ext cx="7772400" cy="365125"/>
          </a:xfrm>
        </p:spPr>
        <p:txBody>
          <a:bodyPr/>
          <a:lstStyle/>
          <a:p>
            <a:r>
              <a:rPr lang="en-US" dirty="0">
                <a:solidFill>
                  <a:schemeClr val="tx1"/>
                </a:solidFill>
              </a:rPr>
              <a:t>The open source Knowledge Base was downloaded at: </a:t>
            </a:r>
            <a:r>
              <a:rPr lang="en-US" u="sng" dirty="0">
                <a:solidFill>
                  <a:srgbClr val="0000FF"/>
                </a:solidFill>
              </a:rPr>
              <a:t>https://www.kaggle.com/danofer/dbpedia-classes</a:t>
            </a:r>
            <a:endParaRPr lang="it-IT" u="sng" dirty="0">
              <a:solidFill>
                <a:srgbClr val="0000FF"/>
              </a:solidFill>
            </a:endParaRPr>
          </a:p>
        </p:txBody>
      </p:sp>
    </p:spTree>
    <p:extLst>
      <p:ext uri="{BB962C8B-B14F-4D97-AF65-F5344CB8AC3E}">
        <p14:creationId xmlns:p14="http://schemas.microsoft.com/office/powerpoint/2010/main" val="231351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xit" presetSubtype="1" fill="hold" nodeType="clickEffect">
                                  <p:stCondLst>
                                    <p:cond delay="0"/>
                                  </p:stCondLst>
                                  <p:childTnLst>
                                    <p:animEffect transition="out" filter="wheel(1)">
                                      <p:cBhvr>
                                        <p:cTn id="31" dur="2000"/>
                                        <p:tgtEl>
                                          <p:spTgt spid="6"/>
                                        </p:tgtEl>
                                      </p:cBhvr>
                                    </p:animEffect>
                                    <p:set>
                                      <p:cBhvr>
                                        <p:cTn id="32" dur="1" fill="hold">
                                          <p:stCondLst>
                                            <p:cond delay="1999"/>
                                          </p:stCondLst>
                                        </p:cTn>
                                        <p:tgtEl>
                                          <p:spTgt spid="6"/>
                                        </p:tgtEl>
                                        <p:attrNameLst>
                                          <p:attrName>style.visibility</p:attrName>
                                        </p:attrNameLst>
                                      </p:cBhvr>
                                      <p:to>
                                        <p:strVal val="hidden"/>
                                      </p:to>
                                    </p:set>
                                  </p:childTnLst>
                                </p:cTn>
                              </p:par>
                              <p:par>
                                <p:cTn id="33" presetID="21" presetClass="entr" presetSubtype="1"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2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100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81EEE-E6A7-6F48-9867-986425CA902A}"/>
              </a:ext>
            </a:extLst>
          </p:cNvPr>
          <p:cNvSpPr>
            <a:spLocks noGrp="1"/>
          </p:cNvSpPr>
          <p:nvPr>
            <p:ph type="title"/>
          </p:nvPr>
        </p:nvSpPr>
        <p:spPr/>
        <p:txBody>
          <a:bodyPr/>
          <a:lstStyle/>
          <a:p>
            <a:r>
              <a:rPr lang="en-US" noProof="0" dirty="0"/>
              <a:t>Knowledge base </a:t>
            </a:r>
            <a:r>
              <a:rPr lang="en-US" sz="3000" noProof="0" dirty="0"/>
              <a:t>&amp;</a:t>
            </a:r>
            <a:r>
              <a:rPr lang="en-US" noProof="0" dirty="0"/>
              <a:t> Prefix Map</a:t>
            </a:r>
          </a:p>
        </p:txBody>
      </p:sp>
      <p:pic>
        <p:nvPicPr>
          <p:cNvPr id="7" name="Picture 6">
            <a:extLst>
              <a:ext uri="{FF2B5EF4-FFF2-40B4-BE49-F238E27FC236}">
                <a16:creationId xmlns:a16="http://schemas.microsoft.com/office/drawing/2014/main" id="{1BD88113-B33F-4D79-9FA6-B5AA0EAB9C29}"/>
              </a:ext>
            </a:extLst>
          </p:cNvPr>
          <p:cNvPicPr>
            <a:picLocks noChangeAspect="1"/>
          </p:cNvPicPr>
          <p:nvPr/>
        </p:nvPicPr>
        <p:blipFill>
          <a:blip r:embed="rId2"/>
          <a:stretch>
            <a:fillRect/>
          </a:stretch>
        </p:blipFill>
        <p:spPr>
          <a:xfrm>
            <a:off x="2895600" y="3893473"/>
            <a:ext cx="4705467" cy="2352734"/>
          </a:xfrm>
          <a:prstGeom prst="rect">
            <a:avLst/>
          </a:prstGeom>
        </p:spPr>
      </p:pic>
      <p:sp>
        <p:nvSpPr>
          <p:cNvPr id="3" name="Segnaposto contenuto 2">
            <a:extLst>
              <a:ext uri="{FF2B5EF4-FFF2-40B4-BE49-F238E27FC236}">
                <a16:creationId xmlns:a16="http://schemas.microsoft.com/office/drawing/2014/main" id="{1E607229-4D52-7F43-9D6D-F34357958835}"/>
              </a:ext>
            </a:extLst>
          </p:cNvPr>
          <p:cNvSpPr>
            <a:spLocks noGrp="1"/>
          </p:cNvSpPr>
          <p:nvPr>
            <p:ph idx="1"/>
          </p:nvPr>
        </p:nvSpPr>
        <p:spPr>
          <a:xfrm>
            <a:off x="685800" y="2194560"/>
            <a:ext cx="10820400" cy="1293027"/>
          </a:xfrm>
        </p:spPr>
        <p:txBody>
          <a:bodyPr>
            <a:noAutofit/>
          </a:bodyPr>
          <a:lstStyle/>
          <a:p>
            <a:r>
              <a:rPr lang="en-US" sz="1400" dirty="0"/>
              <a:t>The scope of a Knowledge Base is to </a:t>
            </a:r>
            <a:r>
              <a:rPr lang="en-US" sz="1400" b="1" dirty="0"/>
              <a:t>derive </a:t>
            </a:r>
            <a:r>
              <a:rPr lang="en-US" sz="1400" dirty="0"/>
              <a:t>a </a:t>
            </a:r>
            <a:r>
              <a:rPr lang="en-US" sz="1400" b="1" dirty="0"/>
              <a:t>taxonomy</a:t>
            </a:r>
            <a:r>
              <a:rPr lang="en-US" sz="1400" dirty="0"/>
              <a:t> from an </a:t>
            </a:r>
            <a:r>
              <a:rPr lang="en-US" sz="1400" b="1" dirty="0"/>
              <a:t>ontology</a:t>
            </a:r>
            <a:r>
              <a:rPr lang="en-US" sz="1400" dirty="0"/>
              <a:t> (in turn derived by some encyclopedia).</a:t>
            </a:r>
          </a:p>
          <a:p>
            <a:r>
              <a:rPr lang="en-US" sz="1400" dirty="0"/>
              <a:t>The Knowledge Base is the core of the whole model, the main support for the process of mentions extraction from tweets.</a:t>
            </a:r>
          </a:p>
          <a:p>
            <a:r>
              <a:rPr lang="en-US" sz="1400" dirty="0"/>
              <a:t>Being our Knowledge Base huge (342782 entities), we needed a data structure for supporting the extraction algorithm: the prefix map.</a:t>
            </a:r>
          </a:p>
          <a:p>
            <a:r>
              <a:rPr lang="en-US" sz="1400" dirty="0"/>
              <a:t>E.G.: Suppose having the tweet: “Paris in Love is my favorite movie.”</a:t>
            </a:r>
          </a:p>
          <a:p>
            <a:endParaRPr lang="en-US" sz="1400" dirty="0"/>
          </a:p>
          <a:p>
            <a:endParaRPr lang="en-US" sz="1400" dirty="0"/>
          </a:p>
        </p:txBody>
      </p:sp>
      <p:sp>
        <p:nvSpPr>
          <p:cNvPr id="11" name="Footer Placeholder 10">
            <a:extLst>
              <a:ext uri="{FF2B5EF4-FFF2-40B4-BE49-F238E27FC236}">
                <a16:creationId xmlns:a16="http://schemas.microsoft.com/office/drawing/2014/main" id="{3C72AD4D-5F71-433E-96BC-4595DE567242}"/>
              </a:ext>
            </a:extLst>
          </p:cNvPr>
          <p:cNvSpPr>
            <a:spLocks noGrp="1"/>
          </p:cNvSpPr>
          <p:nvPr>
            <p:ph type="ftr" sz="quarter" idx="11"/>
          </p:nvPr>
        </p:nvSpPr>
        <p:spPr>
          <a:xfrm>
            <a:off x="685800" y="6500026"/>
            <a:ext cx="7772400" cy="365125"/>
          </a:xfrm>
        </p:spPr>
        <p:txBody>
          <a:bodyPr/>
          <a:lstStyle/>
          <a:p>
            <a:r>
              <a:rPr lang="en-US" dirty="0">
                <a:solidFill>
                  <a:schemeClr val="tx1"/>
                </a:solidFill>
              </a:rPr>
              <a:t>The open source Knowledge Base was downloaded at: </a:t>
            </a:r>
            <a:r>
              <a:rPr lang="en-US" u="sng" dirty="0">
                <a:solidFill>
                  <a:srgbClr val="0000FF"/>
                </a:solidFill>
              </a:rPr>
              <a:t>https://www.kaggle.com/danofer/dbpedia-classes</a:t>
            </a:r>
            <a:endParaRPr lang="it-IT" u="sng" dirty="0">
              <a:solidFill>
                <a:srgbClr val="0000FF"/>
              </a:solidFill>
            </a:endParaRPr>
          </a:p>
        </p:txBody>
      </p:sp>
    </p:spTree>
    <p:extLst>
      <p:ext uri="{BB962C8B-B14F-4D97-AF65-F5344CB8AC3E}">
        <p14:creationId xmlns:p14="http://schemas.microsoft.com/office/powerpoint/2010/main" val="8378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68607F-E53E-854A-8367-3EA1BC2ABF0A}"/>
              </a:ext>
            </a:extLst>
          </p:cNvPr>
          <p:cNvSpPr>
            <a:spLocks noGrp="1"/>
          </p:cNvSpPr>
          <p:nvPr>
            <p:ph type="title"/>
          </p:nvPr>
        </p:nvSpPr>
        <p:spPr/>
        <p:txBody>
          <a:bodyPr/>
          <a:lstStyle/>
          <a:p>
            <a:r>
              <a:rPr lang="en-US" noProof="0" dirty="0"/>
              <a:t>Mentions Extraction</a:t>
            </a:r>
          </a:p>
        </p:txBody>
      </p:sp>
      <p:sp>
        <p:nvSpPr>
          <p:cNvPr id="3" name="Segnaposto contenuto 2">
            <a:extLst>
              <a:ext uri="{FF2B5EF4-FFF2-40B4-BE49-F238E27FC236}">
                <a16:creationId xmlns:a16="http://schemas.microsoft.com/office/drawing/2014/main" id="{30A3D216-64CE-514F-ACB4-2F7263053170}"/>
              </a:ext>
            </a:extLst>
          </p:cNvPr>
          <p:cNvSpPr>
            <a:spLocks noGrp="1"/>
          </p:cNvSpPr>
          <p:nvPr>
            <p:ph idx="1"/>
          </p:nvPr>
        </p:nvSpPr>
        <p:spPr>
          <a:xfrm>
            <a:off x="524892" y="2194560"/>
            <a:ext cx="11142216" cy="4024125"/>
          </a:xfrm>
        </p:spPr>
        <p:txBody>
          <a:bodyPr>
            <a:normAutofit/>
          </a:bodyPr>
          <a:lstStyle/>
          <a:p>
            <a:r>
              <a:rPr lang="en-US" sz="1600" noProof="0" dirty="0"/>
              <a:t>This task consists in iterating through the list of tokens associated with each tweet and giving in output all the entities found so far.</a:t>
            </a:r>
          </a:p>
          <a:p>
            <a:r>
              <a:rPr lang="en-US" sz="1600" noProof="0" dirty="0"/>
              <a:t>This is done by </a:t>
            </a:r>
            <a:r>
              <a:rPr lang="en-US" sz="1600" b="1" noProof="0" dirty="0"/>
              <a:t>querying the prefix map</a:t>
            </a:r>
            <a:r>
              <a:rPr lang="en-US" sz="1600" noProof="0" dirty="0"/>
              <a:t>, linking each token to its corresponding entity in the knowledge base.</a:t>
            </a:r>
          </a:p>
          <a:p>
            <a:r>
              <a:rPr lang="en-US" sz="1600" noProof="0" dirty="0"/>
              <a:t>The </a:t>
            </a:r>
            <a:r>
              <a:rPr lang="en-US" sz="1600" b="1" noProof="0" dirty="0"/>
              <a:t>search algorithm </a:t>
            </a:r>
            <a:r>
              <a:rPr lang="en-US" sz="1600" noProof="0" dirty="0"/>
              <a:t>starts with taking the first token, and searching for it in the prefix map, if something is found, it can either stop and return the mention associated with the token (if the stop field of the prefix map is True) or go ahead concatenating the next token and repeating the search operation, until something is found.</a:t>
            </a:r>
          </a:p>
          <a:p>
            <a:r>
              <a:rPr lang="en-US" sz="1600" noProof="0" dirty="0"/>
              <a:t>If nothing is found the algorithm moves to the next token.</a:t>
            </a:r>
          </a:p>
        </p:txBody>
      </p:sp>
      <p:pic>
        <p:nvPicPr>
          <p:cNvPr id="4" name="Picture 3">
            <a:extLst>
              <a:ext uri="{FF2B5EF4-FFF2-40B4-BE49-F238E27FC236}">
                <a16:creationId xmlns:a16="http://schemas.microsoft.com/office/drawing/2014/main" id="{2F5F1D8E-6DD0-4FB1-B496-FB540BFBD3F5}"/>
              </a:ext>
            </a:extLst>
          </p:cNvPr>
          <p:cNvPicPr>
            <a:picLocks noChangeAspect="1"/>
          </p:cNvPicPr>
          <p:nvPr/>
        </p:nvPicPr>
        <p:blipFill>
          <a:blip r:embed="rId2"/>
          <a:stretch>
            <a:fillRect/>
          </a:stretch>
        </p:blipFill>
        <p:spPr>
          <a:xfrm>
            <a:off x="2110133" y="4774206"/>
            <a:ext cx="3008142" cy="1504071"/>
          </a:xfrm>
          <a:prstGeom prst="rect">
            <a:avLst/>
          </a:prstGeom>
        </p:spPr>
      </p:pic>
      <p:pic>
        <p:nvPicPr>
          <p:cNvPr id="5" name="Picture 4">
            <a:extLst>
              <a:ext uri="{FF2B5EF4-FFF2-40B4-BE49-F238E27FC236}">
                <a16:creationId xmlns:a16="http://schemas.microsoft.com/office/drawing/2014/main" id="{33C66F0E-9B65-46E1-8BE9-25C749C5EEFD}"/>
              </a:ext>
            </a:extLst>
          </p:cNvPr>
          <p:cNvPicPr>
            <a:picLocks noChangeAspect="1"/>
          </p:cNvPicPr>
          <p:nvPr/>
        </p:nvPicPr>
        <p:blipFill>
          <a:blip r:embed="rId3"/>
          <a:stretch>
            <a:fillRect/>
          </a:stretch>
        </p:blipFill>
        <p:spPr>
          <a:xfrm>
            <a:off x="6480711" y="4589949"/>
            <a:ext cx="2632815" cy="1872587"/>
          </a:xfrm>
          <a:prstGeom prst="rect">
            <a:avLst/>
          </a:prstGeom>
        </p:spPr>
      </p:pic>
    </p:spTree>
    <p:extLst>
      <p:ext uri="{BB962C8B-B14F-4D97-AF65-F5344CB8AC3E}">
        <p14:creationId xmlns:p14="http://schemas.microsoft.com/office/powerpoint/2010/main" val="233648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879AB5-8D0F-7443-9BA1-F7CBD20DC050}"/>
              </a:ext>
            </a:extLst>
          </p:cNvPr>
          <p:cNvSpPr>
            <a:spLocks noGrp="1"/>
          </p:cNvSpPr>
          <p:nvPr>
            <p:ph type="title"/>
          </p:nvPr>
        </p:nvSpPr>
        <p:spPr>
          <a:xfrm>
            <a:off x="2976880" y="820253"/>
            <a:ext cx="9006840" cy="1293028"/>
          </a:xfrm>
        </p:spPr>
        <p:txBody>
          <a:bodyPr>
            <a:normAutofit fontScale="90000"/>
          </a:bodyPr>
          <a:lstStyle/>
          <a:p>
            <a:r>
              <a:rPr lang="en-US" noProof="0" dirty="0"/>
              <a:t>Inverted Index </a:t>
            </a:r>
            <a:r>
              <a:rPr lang="en-US" sz="3300" noProof="0" dirty="0"/>
              <a:t>&amp;</a:t>
            </a:r>
            <a:r>
              <a:rPr lang="en-US" noProof="0" dirty="0"/>
              <a:t> Taxonomic tree </a:t>
            </a:r>
            <a:r>
              <a:rPr lang="en-US" sz="3000" noProof="0" dirty="0"/>
              <a:t>for</a:t>
            </a:r>
            <a:r>
              <a:rPr lang="en-US" noProof="0" dirty="0"/>
              <a:t> Classification </a:t>
            </a:r>
            <a:r>
              <a:rPr lang="en-US" sz="3000" noProof="0" dirty="0"/>
              <a:t>&amp;</a:t>
            </a:r>
            <a:r>
              <a:rPr lang="en-US" noProof="0" dirty="0"/>
              <a:t> tagging</a:t>
            </a:r>
          </a:p>
        </p:txBody>
      </p:sp>
      <p:sp>
        <p:nvSpPr>
          <p:cNvPr id="7" name="Segnaposto contenuto 6">
            <a:extLst>
              <a:ext uri="{FF2B5EF4-FFF2-40B4-BE49-F238E27FC236}">
                <a16:creationId xmlns:a16="http://schemas.microsoft.com/office/drawing/2014/main" id="{1879BD16-8022-9D4C-BC03-74E420CD5ED8}"/>
              </a:ext>
            </a:extLst>
          </p:cNvPr>
          <p:cNvSpPr>
            <a:spLocks noGrp="1"/>
          </p:cNvSpPr>
          <p:nvPr>
            <p:ph idx="1"/>
          </p:nvPr>
        </p:nvSpPr>
        <p:spPr/>
        <p:txBody>
          <a:bodyPr>
            <a:normAutofit/>
          </a:bodyPr>
          <a:lstStyle/>
          <a:p>
            <a:r>
              <a:rPr lang="en-US" dirty="0"/>
              <a:t>Once extracted all the mentions (at the best of our possibilities), we could proceed </a:t>
            </a:r>
            <a:r>
              <a:rPr lang="en-US" b="1" dirty="0"/>
              <a:t>classifying and tagging</a:t>
            </a:r>
            <a:r>
              <a:rPr lang="en-US" dirty="0"/>
              <a:t> the tweets.</a:t>
            </a:r>
          </a:p>
          <a:p>
            <a:r>
              <a:rPr lang="en-US" sz="1900" dirty="0"/>
              <a:t>E.G.: “</a:t>
            </a:r>
            <a:r>
              <a:rPr lang="en-US" sz="1900" u="sng" dirty="0"/>
              <a:t>Picasso</a:t>
            </a:r>
            <a:r>
              <a:rPr lang="en-US" sz="1900" dirty="0"/>
              <a:t>’s works are enchanting.”→</a:t>
            </a:r>
            <a:r>
              <a:rPr lang="en-US" dirty="0"/>
              <a:t> </a:t>
            </a:r>
            <a:r>
              <a:rPr lang="en-US" sz="1900" dirty="0"/>
              <a:t>Artist</a:t>
            </a:r>
            <a:r>
              <a:rPr lang="en-US" dirty="0"/>
              <a:t>.</a:t>
            </a:r>
          </a:p>
          <a:p>
            <a:r>
              <a:rPr lang="en-US" dirty="0"/>
              <a:t>Since we shipped the Knowledge Base as it was (simple .csv file), we needed </a:t>
            </a:r>
            <a:r>
              <a:rPr lang="en-US" b="1" dirty="0"/>
              <a:t>auxiliary data structures</a:t>
            </a:r>
            <a:r>
              <a:rPr lang="en-US" dirty="0"/>
              <a:t> to accomplish those tasks.</a:t>
            </a:r>
          </a:p>
        </p:txBody>
      </p:sp>
      <p:pic>
        <p:nvPicPr>
          <p:cNvPr id="3" name="Picture 2">
            <a:extLst>
              <a:ext uri="{FF2B5EF4-FFF2-40B4-BE49-F238E27FC236}">
                <a16:creationId xmlns:a16="http://schemas.microsoft.com/office/drawing/2014/main" id="{1F172BAA-93AA-435F-BDC0-B3CCAB244CB4}"/>
              </a:ext>
            </a:extLst>
          </p:cNvPr>
          <p:cNvPicPr>
            <a:picLocks noChangeAspect="1"/>
          </p:cNvPicPr>
          <p:nvPr/>
        </p:nvPicPr>
        <p:blipFill>
          <a:blip r:embed="rId2"/>
          <a:stretch>
            <a:fillRect/>
          </a:stretch>
        </p:blipFill>
        <p:spPr>
          <a:xfrm>
            <a:off x="4630285" y="4304843"/>
            <a:ext cx="3370716" cy="1843153"/>
          </a:xfrm>
          <a:prstGeom prst="rect">
            <a:avLst/>
          </a:prstGeom>
        </p:spPr>
      </p:pic>
      <p:pic>
        <p:nvPicPr>
          <p:cNvPr id="5" name="Picture 4">
            <a:extLst>
              <a:ext uri="{FF2B5EF4-FFF2-40B4-BE49-F238E27FC236}">
                <a16:creationId xmlns:a16="http://schemas.microsoft.com/office/drawing/2014/main" id="{77D4640F-A100-42FE-8213-4A15BE226925}"/>
              </a:ext>
            </a:extLst>
          </p:cNvPr>
          <p:cNvPicPr>
            <a:picLocks noChangeAspect="1"/>
          </p:cNvPicPr>
          <p:nvPr/>
        </p:nvPicPr>
        <p:blipFill>
          <a:blip r:embed="rId3"/>
          <a:stretch>
            <a:fillRect/>
          </a:stretch>
        </p:blipFill>
        <p:spPr>
          <a:xfrm>
            <a:off x="149819" y="4584394"/>
            <a:ext cx="4277793" cy="1453353"/>
          </a:xfrm>
          <a:prstGeom prst="rect">
            <a:avLst/>
          </a:prstGeom>
        </p:spPr>
      </p:pic>
      <p:pic>
        <p:nvPicPr>
          <p:cNvPr id="8" name="Picture 7">
            <a:extLst>
              <a:ext uri="{FF2B5EF4-FFF2-40B4-BE49-F238E27FC236}">
                <a16:creationId xmlns:a16="http://schemas.microsoft.com/office/drawing/2014/main" id="{9B0320E4-328C-4E13-8FB2-E85676A92AF0}"/>
              </a:ext>
            </a:extLst>
          </p:cNvPr>
          <p:cNvPicPr>
            <a:picLocks noChangeAspect="1"/>
          </p:cNvPicPr>
          <p:nvPr/>
        </p:nvPicPr>
        <p:blipFill>
          <a:blip r:embed="rId4"/>
          <a:stretch>
            <a:fillRect/>
          </a:stretch>
        </p:blipFill>
        <p:spPr>
          <a:xfrm>
            <a:off x="8163750" y="4111359"/>
            <a:ext cx="3819970" cy="2230120"/>
          </a:xfrm>
          <a:prstGeom prst="rect">
            <a:avLst/>
          </a:prstGeom>
        </p:spPr>
      </p:pic>
    </p:spTree>
    <p:extLst>
      <p:ext uri="{BB962C8B-B14F-4D97-AF65-F5344CB8AC3E}">
        <p14:creationId xmlns:p14="http://schemas.microsoft.com/office/powerpoint/2010/main" val="23169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ia di vapore">
  <a:themeElements>
    <a:clrScheme name="Scia di vapore">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Scia di vapore">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ia di vapore">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1510</Words>
  <Application>Microsoft Macintosh PowerPoint</Application>
  <PresentationFormat>Widescreen</PresentationFormat>
  <Paragraphs>86</Paragraphs>
  <Slides>15</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Scia di vapore</vt:lpstr>
      <vt:lpstr>Entity extraction, linking, classification, and tagging  for social media </vt:lpstr>
      <vt:lpstr>Presentation Outline</vt:lpstr>
      <vt:lpstr>Problem DEFINITION</vt:lpstr>
      <vt:lpstr>OUR MODEL: simplifying assumptions</vt:lpstr>
      <vt:lpstr>Dataset Collection</vt:lpstr>
      <vt:lpstr>Knowledge base &amp; Prefix Map</vt:lpstr>
      <vt:lpstr>Knowledge base &amp; Prefix Map</vt:lpstr>
      <vt:lpstr>Mentions Extraction</vt:lpstr>
      <vt:lpstr>Inverted Index &amp; Taxonomic tree for Classification &amp; tagging</vt:lpstr>
      <vt:lpstr>Evaluation and results of Mentions Extraction</vt:lpstr>
      <vt:lpstr>Evaluation &amp; results  for Classification</vt:lpstr>
      <vt:lpstr>Evaluation &amp; results  for Classification</vt:lpstr>
      <vt:lpstr>Update of the knowledge base</vt:lpstr>
      <vt:lpstr>Related Papers &amp; Future Work</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extraction, linking, classification, and tagging  for social media</dc:title>
  <dc:creator>Alessio</dc:creator>
  <cp:lastModifiedBy>Alessio Papi</cp:lastModifiedBy>
  <cp:revision>45</cp:revision>
  <dcterms:created xsi:type="dcterms:W3CDTF">2020-07-23T13:58:28Z</dcterms:created>
  <dcterms:modified xsi:type="dcterms:W3CDTF">2023-04-18T20:44:42Z</dcterms:modified>
</cp:coreProperties>
</file>