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5143500" type="screen16x9"/>
  <p:notesSz cx="6858000" cy="9144000"/>
  <p:embeddedFontLst>
    <p:embeddedFont>
      <p:font typeface="Calibri" panose="020F0502020204030204" pitchFamily="34" charset="0"/>
      <p:regular r:id="rId40"/>
      <p:bold r:id="rId41"/>
      <p:italic r:id="rId42"/>
      <p:boldItalic r:id="rId43"/>
    </p:embeddedFont>
    <p:embeddedFont>
      <p:font typeface="Maven Pro" panose="020B0604020202020204" charset="0"/>
      <p:regular r:id="rId44"/>
      <p:bold r:id="rId45"/>
    </p:embeddedFont>
    <p:embeddedFont>
      <p:font typeface="Nunito" pitchFamily="2" charset="0"/>
      <p:regular r:id="rId46"/>
      <p:bold r:id="rId47"/>
      <p:italic r:id="rId48"/>
      <p:boldItalic r:id="rId49"/>
    </p:embeddedFont>
    <p:embeddedFont>
      <p:font typeface="Roboto" panose="02000000000000000000" pitchFamily="2"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516"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2.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410039d60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410039d60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413fa06a25_0_5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413fa06a25_0_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40d35de5bb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40d35de5bb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40d35de5bb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40d35de5bb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140d35de5bb_0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140d35de5bb_0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40fdde576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140fdde576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40d35de5bb_0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40d35de5bb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40d35de5bb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140d35de5bb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40fdde5768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40fdde5768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40d35de5bb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40d35de5bb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4155231ca6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4155231ca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413fa06a25_0_8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413fa06a25_0_8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4105201b6c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4105201b6c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1413fa06a25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1413fa06a2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14105201b6c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14105201b6c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61f6471f37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161f6471f37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413fa06a25_0_1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413fa06a25_0_1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161f6471f37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161f6471f37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1413fa06a25_0_1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1413fa06a25_0_1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413fa06a25_0_1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413fa06a25_0_1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161f6471f3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161f6471f3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1415695996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1415695996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1413fa06a25_0_1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1413fa06a25_0_1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1413fa06a25_0_14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1413fa06a25_0_1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14105201b6c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14105201b6c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1413fa06a25_0_15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1413fa06a25_0_15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1413fa06a25_0_1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1413fa06a25_0_1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161f6471f37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161f6471f37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1413fa06a25_0_15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1413fa06a25_0_1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14156959966_2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14156959966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415695996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415695996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410039d4f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410039d4f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40d35de5bb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40d35de5bb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413fa06a25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413fa06a25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413fa06a25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413fa06a25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40d35de5bb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140d35de5bb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
              <a:t>‹Nº›</a:t>
            </a:fld>
            <a:endParaRPr/>
          </a:p>
        </p:txBody>
      </p:sp>
      <p:sp>
        <p:nvSpPr>
          <p:cNvPr id="2" name="MSIPCMContentMarking" descr="{&quot;HashCode&quot;:-1625658971,&quot;Placement&quot;:&quot;Header&quot;,&quot;Top&quot;:0.0,&quot;Left&quot;:609.0028,&quot;SlideWidth&quot;:720,&quot;SlideHeight&quot;:405}">
            <a:extLst>
              <a:ext uri="{FF2B5EF4-FFF2-40B4-BE49-F238E27FC236}">
                <a16:creationId xmlns:a16="http://schemas.microsoft.com/office/drawing/2014/main" id="{7CCA66F0-F7A5-4016-BB3E-868864AE2825}"/>
              </a:ext>
            </a:extLst>
          </p:cNvPr>
          <p:cNvSpPr txBox="1"/>
          <p:nvPr userDrawn="1"/>
        </p:nvSpPr>
        <p:spPr>
          <a:xfrm>
            <a:off x="7734336" y="0"/>
            <a:ext cx="1409664" cy="262344"/>
          </a:xfrm>
          <a:prstGeom prst="rect">
            <a:avLst/>
          </a:prstGeom>
          <a:noFill/>
        </p:spPr>
        <p:txBody>
          <a:bodyPr vert="horz" wrap="square" lIns="0" tIns="0" rIns="0" bIns="0" rtlCol="0" anchor="ctr" anchorCtr="1">
            <a:spAutoFit/>
          </a:bodyPr>
          <a:lstStyle/>
          <a:p>
            <a:pPr algn="r">
              <a:spcBef>
                <a:spcPts val="0"/>
              </a:spcBef>
              <a:spcAft>
                <a:spcPts val="0"/>
              </a:spcAft>
            </a:pPr>
            <a:r>
              <a:rPr lang="es-AR" sz="1000">
                <a:solidFill>
                  <a:srgbClr val="000000"/>
                </a:solidFill>
                <a:latin typeface="Calibri" panose="020F0502020204030204" pitchFamily="34" charset="0"/>
              </a:rPr>
              <a:t>Documento: Personal</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663350" y="390488"/>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a:t>Trabajo práctico N°1</a:t>
            </a:r>
            <a:endParaRPr/>
          </a:p>
        </p:txBody>
      </p:sp>
      <p:sp>
        <p:nvSpPr>
          <p:cNvPr id="278" name="Google Shape;278;p13"/>
          <p:cNvSpPr txBox="1">
            <a:spLocks noGrp="1"/>
          </p:cNvSpPr>
          <p:nvPr>
            <p:ph type="subTitle" idx="1"/>
          </p:nvPr>
        </p:nvSpPr>
        <p:spPr>
          <a:xfrm>
            <a:off x="663350" y="2324625"/>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Análisis exploratorio de un dataset de</a:t>
            </a:r>
            <a:endParaRPr/>
          </a:p>
          <a:p>
            <a:pPr marL="0" lvl="0" indent="0" algn="l" rtl="0">
              <a:spcBef>
                <a:spcPts val="0"/>
              </a:spcBef>
              <a:spcAft>
                <a:spcPts val="0"/>
              </a:spcAft>
              <a:buNone/>
            </a:pPr>
            <a:r>
              <a:rPr lang="es"/>
              <a:t>precios de propiedades</a:t>
            </a:r>
            <a:endParaRPr/>
          </a:p>
        </p:txBody>
      </p:sp>
      <p:sp>
        <p:nvSpPr>
          <p:cNvPr id="279" name="Google Shape;279;p13"/>
          <p:cNvSpPr txBox="1"/>
          <p:nvPr/>
        </p:nvSpPr>
        <p:spPr>
          <a:xfrm>
            <a:off x="5121175" y="3232025"/>
            <a:ext cx="3354900" cy="1693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s" b="1">
                <a:solidFill>
                  <a:schemeClr val="lt1"/>
                </a:solidFill>
                <a:latin typeface="Nunito"/>
                <a:ea typeface="Nunito"/>
                <a:cs typeface="Nunito"/>
                <a:sym typeface="Nunito"/>
              </a:rPr>
              <a:t>-Alejo Di Lelle</a:t>
            </a:r>
            <a:endParaRPr b="1">
              <a:solidFill>
                <a:schemeClr val="lt1"/>
              </a:solidFill>
              <a:latin typeface="Nunito"/>
              <a:ea typeface="Nunito"/>
              <a:cs typeface="Nunito"/>
              <a:sym typeface="Nunito"/>
            </a:endParaRPr>
          </a:p>
          <a:p>
            <a:pPr marL="0" lvl="0" indent="0" algn="l" rtl="0">
              <a:lnSpc>
                <a:spcPct val="150000"/>
              </a:lnSpc>
              <a:spcBef>
                <a:spcPts val="0"/>
              </a:spcBef>
              <a:spcAft>
                <a:spcPts val="0"/>
              </a:spcAft>
              <a:buNone/>
            </a:pPr>
            <a:r>
              <a:rPr lang="es" b="1">
                <a:solidFill>
                  <a:schemeClr val="lt1"/>
                </a:solidFill>
                <a:latin typeface="Nunito"/>
                <a:ea typeface="Nunito"/>
                <a:cs typeface="Nunito"/>
                <a:sym typeface="Nunito"/>
              </a:rPr>
              <a:t>-Mariano Fernandez Ferreyra</a:t>
            </a:r>
            <a:endParaRPr b="1">
              <a:solidFill>
                <a:schemeClr val="lt1"/>
              </a:solidFill>
              <a:latin typeface="Nunito"/>
              <a:ea typeface="Nunito"/>
              <a:cs typeface="Nunito"/>
              <a:sym typeface="Nunito"/>
            </a:endParaRPr>
          </a:p>
          <a:p>
            <a:pPr marL="0" lvl="0" indent="0" algn="l" rtl="0">
              <a:lnSpc>
                <a:spcPct val="150000"/>
              </a:lnSpc>
              <a:spcBef>
                <a:spcPts val="0"/>
              </a:spcBef>
              <a:spcAft>
                <a:spcPts val="0"/>
              </a:spcAft>
              <a:buNone/>
            </a:pPr>
            <a:r>
              <a:rPr lang="es" b="1">
                <a:solidFill>
                  <a:schemeClr val="lt1"/>
                </a:solidFill>
                <a:latin typeface="Nunito"/>
                <a:ea typeface="Nunito"/>
                <a:cs typeface="Nunito"/>
                <a:sym typeface="Nunito"/>
              </a:rPr>
              <a:t>-Martina Garcia</a:t>
            </a:r>
            <a:endParaRPr b="1">
              <a:solidFill>
                <a:schemeClr val="lt1"/>
              </a:solidFill>
              <a:latin typeface="Nunito"/>
              <a:ea typeface="Nunito"/>
              <a:cs typeface="Nunito"/>
              <a:sym typeface="Nunito"/>
            </a:endParaRPr>
          </a:p>
          <a:p>
            <a:pPr marL="0" lvl="0" indent="0" algn="l" rtl="0">
              <a:lnSpc>
                <a:spcPct val="150000"/>
              </a:lnSpc>
              <a:spcBef>
                <a:spcPts val="0"/>
              </a:spcBef>
              <a:spcAft>
                <a:spcPts val="0"/>
              </a:spcAft>
              <a:buNone/>
            </a:pPr>
            <a:r>
              <a:rPr lang="es" b="1">
                <a:solidFill>
                  <a:schemeClr val="lt1"/>
                </a:solidFill>
                <a:latin typeface="Nunito"/>
                <a:ea typeface="Nunito"/>
                <a:cs typeface="Nunito"/>
                <a:sym typeface="Nunito"/>
              </a:rPr>
              <a:t>-Rafael Giordano</a:t>
            </a:r>
            <a:endParaRPr b="1">
              <a:solidFill>
                <a:schemeClr val="lt1"/>
              </a:solidFill>
              <a:latin typeface="Nunito"/>
              <a:ea typeface="Nunito"/>
              <a:cs typeface="Nunito"/>
              <a:sym typeface="Nunito"/>
            </a:endParaRPr>
          </a:p>
          <a:p>
            <a:pPr marL="0" lvl="0" indent="0" algn="l" rtl="0">
              <a:lnSpc>
                <a:spcPct val="150000"/>
              </a:lnSpc>
              <a:spcBef>
                <a:spcPts val="0"/>
              </a:spcBef>
              <a:spcAft>
                <a:spcPts val="0"/>
              </a:spcAft>
              <a:buNone/>
            </a:pPr>
            <a:r>
              <a:rPr lang="es" b="1">
                <a:solidFill>
                  <a:schemeClr val="lt1"/>
                </a:solidFill>
                <a:latin typeface="Nunito"/>
                <a:ea typeface="Nunito"/>
                <a:cs typeface="Nunito"/>
                <a:sym typeface="Nunito"/>
              </a:rPr>
              <a:t>-Alejo Paulisich Bustelo</a:t>
            </a:r>
            <a:endParaRPr b="1">
              <a:solidFill>
                <a:schemeClr val="lt1"/>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2"/>
          <p:cNvSpPr txBox="1">
            <a:spLocks noGrp="1"/>
          </p:cNvSpPr>
          <p:nvPr>
            <p:ph type="title"/>
          </p:nvPr>
        </p:nvSpPr>
        <p:spPr>
          <a:xfrm>
            <a:off x="1311750" y="598600"/>
            <a:ext cx="6520500" cy="9993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 sz="2420">
                <a:solidFill>
                  <a:schemeClr val="accent3"/>
                </a:solidFill>
              </a:rPr>
              <a:t>Eliminación de columnas </a:t>
            </a:r>
            <a:endParaRPr sz="2420">
              <a:solidFill>
                <a:schemeClr val="accent3"/>
              </a:solidFill>
            </a:endParaRPr>
          </a:p>
          <a:p>
            <a:pPr marL="0" marR="0" lvl="0" indent="0" algn="l" rtl="0">
              <a:lnSpc>
                <a:spcPct val="150000"/>
              </a:lnSpc>
              <a:spcBef>
                <a:spcPts val="0"/>
              </a:spcBef>
              <a:spcAft>
                <a:spcPts val="0"/>
              </a:spcAft>
              <a:buNone/>
            </a:pPr>
            <a:r>
              <a:rPr lang="es" sz="1200" b="0"/>
              <a:t>Columnas no son de utilidad para los objetivos planteados</a:t>
            </a:r>
            <a:endParaRPr sz="1200" b="0"/>
          </a:p>
          <a:p>
            <a:pPr marL="0" marR="0" lvl="0" indent="0" algn="l" rtl="0">
              <a:lnSpc>
                <a:spcPct val="150000"/>
              </a:lnSpc>
              <a:spcBef>
                <a:spcPts val="0"/>
              </a:spcBef>
              <a:spcAft>
                <a:spcPts val="0"/>
              </a:spcAft>
              <a:buNone/>
            </a:pPr>
            <a:endParaRPr sz="2300"/>
          </a:p>
          <a:p>
            <a:pPr marL="0" marR="0" lvl="0" indent="0" algn="l" rtl="0">
              <a:lnSpc>
                <a:spcPct val="100000"/>
              </a:lnSpc>
              <a:spcBef>
                <a:spcPts val="0"/>
              </a:spcBef>
              <a:spcAft>
                <a:spcPts val="0"/>
              </a:spcAft>
              <a:buNone/>
            </a:pPr>
            <a:endParaRPr sz="2300"/>
          </a:p>
        </p:txBody>
      </p:sp>
      <p:sp>
        <p:nvSpPr>
          <p:cNvPr id="338" name="Google Shape;338;p22"/>
          <p:cNvSpPr txBox="1">
            <a:spLocks noGrp="1"/>
          </p:cNvSpPr>
          <p:nvPr>
            <p:ph type="body" idx="1"/>
          </p:nvPr>
        </p:nvSpPr>
        <p:spPr>
          <a:xfrm>
            <a:off x="955100" y="1979150"/>
            <a:ext cx="7030500" cy="2541600"/>
          </a:xfrm>
          <a:prstGeom prst="rect">
            <a:avLst/>
          </a:prstGeom>
        </p:spPr>
        <p:txBody>
          <a:bodyPr spcFirstLastPara="1" wrap="square" lIns="91425" tIns="91425" rIns="91425" bIns="91425" anchor="t" anchorCtr="0">
            <a:noAutofit/>
          </a:bodyPr>
          <a:lstStyle/>
          <a:p>
            <a:pPr marL="0" lvl="0" indent="0" algn="l" rtl="0">
              <a:lnSpc>
                <a:spcPct val="150000"/>
              </a:lnSpc>
              <a:spcBef>
                <a:spcPts val="1000"/>
              </a:spcBef>
              <a:spcAft>
                <a:spcPts val="0"/>
              </a:spcAft>
              <a:buNone/>
            </a:pPr>
            <a:r>
              <a:rPr lang="es" sz="1200">
                <a:solidFill>
                  <a:srgbClr val="212121"/>
                </a:solidFill>
                <a:highlight>
                  <a:srgbClr val="FFFFFF"/>
                </a:highlight>
              </a:rPr>
              <a:t>Decidimos eliminar las columnas </a:t>
            </a:r>
            <a:r>
              <a:rPr lang="es" sz="1200" b="1" i="1">
                <a:solidFill>
                  <a:srgbClr val="212121"/>
                </a:solidFill>
                <a:highlight>
                  <a:schemeClr val="lt1"/>
                </a:highlight>
              </a:rPr>
              <a:t>image_thumbnail</a:t>
            </a:r>
            <a:r>
              <a:rPr lang="es" sz="1200" i="1">
                <a:solidFill>
                  <a:srgbClr val="212121"/>
                </a:solidFill>
                <a:highlight>
                  <a:schemeClr val="lt1"/>
                </a:highlight>
              </a:rPr>
              <a:t>, </a:t>
            </a:r>
            <a:r>
              <a:rPr lang="es" sz="1200" b="1" i="1">
                <a:solidFill>
                  <a:srgbClr val="212121"/>
                </a:solidFill>
                <a:highlight>
                  <a:schemeClr val="lt1"/>
                </a:highlight>
              </a:rPr>
              <a:t>properati_url</a:t>
            </a:r>
            <a:r>
              <a:rPr lang="es" sz="1200" i="1">
                <a:solidFill>
                  <a:srgbClr val="212121"/>
                </a:solidFill>
                <a:highlight>
                  <a:schemeClr val="lt1"/>
                </a:highlight>
              </a:rPr>
              <a:t>, </a:t>
            </a:r>
            <a:r>
              <a:rPr lang="es" sz="1200" b="1" i="1">
                <a:solidFill>
                  <a:srgbClr val="212121"/>
                </a:solidFill>
                <a:highlight>
                  <a:schemeClr val="lt1"/>
                </a:highlight>
              </a:rPr>
              <a:t>lat-lon</a:t>
            </a:r>
            <a:r>
              <a:rPr lang="es" sz="1200" i="1">
                <a:solidFill>
                  <a:srgbClr val="212121"/>
                </a:solidFill>
                <a:highlight>
                  <a:schemeClr val="lt1"/>
                </a:highlight>
              </a:rPr>
              <a:t>, </a:t>
            </a:r>
            <a:r>
              <a:rPr lang="es" sz="1200" b="1" i="1">
                <a:solidFill>
                  <a:srgbClr val="212121"/>
                </a:solidFill>
                <a:highlight>
                  <a:schemeClr val="lt1"/>
                </a:highlight>
              </a:rPr>
              <a:t>operation</a:t>
            </a:r>
            <a:r>
              <a:rPr lang="es" sz="1200" i="1">
                <a:solidFill>
                  <a:srgbClr val="212121"/>
                </a:solidFill>
                <a:highlight>
                  <a:schemeClr val="lt1"/>
                </a:highlight>
              </a:rPr>
              <a:t>, y </a:t>
            </a:r>
            <a:r>
              <a:rPr lang="es" sz="1200" b="1" i="1">
                <a:solidFill>
                  <a:srgbClr val="212121"/>
                </a:solidFill>
                <a:highlight>
                  <a:schemeClr val="lt1"/>
                </a:highlight>
              </a:rPr>
              <a:t>country_name</a:t>
            </a:r>
            <a:r>
              <a:rPr lang="es" sz="1200" i="1">
                <a:solidFill>
                  <a:srgbClr val="212121"/>
                </a:solidFill>
                <a:highlight>
                  <a:schemeClr val="lt1"/>
                </a:highlight>
              </a:rPr>
              <a:t>.</a:t>
            </a:r>
            <a:endParaRPr sz="1200">
              <a:solidFill>
                <a:srgbClr val="212121"/>
              </a:solidFill>
              <a:highlight>
                <a:srgbClr val="FFFFFF"/>
              </a:highlight>
            </a:endParaRPr>
          </a:p>
          <a:p>
            <a:pPr marL="457200" lvl="0" indent="-304800" algn="l" rtl="0">
              <a:lnSpc>
                <a:spcPct val="150000"/>
              </a:lnSpc>
              <a:spcBef>
                <a:spcPts val="1200"/>
              </a:spcBef>
              <a:spcAft>
                <a:spcPts val="0"/>
              </a:spcAft>
              <a:buClr>
                <a:srgbClr val="212121"/>
              </a:buClr>
              <a:buSzPts val="1200"/>
              <a:buChar char="●"/>
            </a:pPr>
            <a:r>
              <a:rPr lang="es" sz="1200">
                <a:solidFill>
                  <a:srgbClr val="212121"/>
                </a:solidFill>
                <a:highlight>
                  <a:srgbClr val="FFFFFF"/>
                </a:highlight>
              </a:rPr>
              <a:t>Las columnas </a:t>
            </a:r>
            <a:r>
              <a:rPr lang="es" sz="1200" b="1" i="1">
                <a:solidFill>
                  <a:srgbClr val="212121"/>
                </a:solidFill>
                <a:highlight>
                  <a:srgbClr val="FFFFFF"/>
                </a:highlight>
              </a:rPr>
              <a:t>image_thumbnail </a:t>
            </a:r>
            <a:r>
              <a:rPr lang="es" sz="1200">
                <a:solidFill>
                  <a:srgbClr val="212121"/>
                </a:solidFill>
                <a:highlight>
                  <a:srgbClr val="FFFFFF"/>
                </a:highlight>
              </a:rPr>
              <a:t>y </a:t>
            </a:r>
            <a:r>
              <a:rPr lang="es" sz="1200" b="1" i="1">
                <a:solidFill>
                  <a:srgbClr val="212121"/>
                </a:solidFill>
                <a:highlight>
                  <a:srgbClr val="FFFFFF"/>
                </a:highlight>
              </a:rPr>
              <a:t>properati_url </a:t>
            </a:r>
            <a:r>
              <a:rPr lang="es" sz="1200">
                <a:solidFill>
                  <a:srgbClr val="212121"/>
                </a:solidFill>
                <a:highlight>
                  <a:srgbClr val="FFFFFF"/>
                </a:highlight>
              </a:rPr>
              <a:t>tienen enlaces a la publicación de la propiedad y hacia una imagen de la propiedad.</a:t>
            </a:r>
            <a:endParaRPr sz="1200">
              <a:solidFill>
                <a:srgbClr val="212121"/>
              </a:solidFill>
              <a:highlight>
                <a:srgbClr val="FFFFFF"/>
              </a:highlight>
            </a:endParaRPr>
          </a:p>
          <a:p>
            <a:pPr marL="457200" lvl="0" indent="-304800" algn="l" rtl="0">
              <a:lnSpc>
                <a:spcPct val="150000"/>
              </a:lnSpc>
              <a:spcBef>
                <a:spcPts val="1200"/>
              </a:spcBef>
              <a:spcAft>
                <a:spcPts val="0"/>
              </a:spcAft>
              <a:buClr>
                <a:srgbClr val="212121"/>
              </a:buClr>
              <a:buSzPts val="1200"/>
              <a:buChar char="●"/>
            </a:pPr>
            <a:r>
              <a:rPr lang="es" sz="1200" b="1" i="1">
                <a:solidFill>
                  <a:srgbClr val="212121"/>
                </a:solidFill>
                <a:highlight>
                  <a:srgbClr val="FFFFFF"/>
                </a:highlight>
              </a:rPr>
              <a:t>lat-lon</a:t>
            </a:r>
            <a:r>
              <a:rPr lang="es" sz="1200">
                <a:solidFill>
                  <a:srgbClr val="212121"/>
                </a:solidFill>
                <a:highlight>
                  <a:srgbClr val="FFFFFF"/>
                </a:highlight>
              </a:rPr>
              <a:t> </a:t>
            </a:r>
            <a:r>
              <a:rPr lang="es" sz="1200" b="1">
                <a:solidFill>
                  <a:srgbClr val="212121"/>
                </a:solidFill>
                <a:highlight>
                  <a:srgbClr val="FFFFFF"/>
                </a:highlight>
              </a:rPr>
              <a:t>: </a:t>
            </a:r>
            <a:r>
              <a:rPr lang="es" sz="1200">
                <a:solidFill>
                  <a:srgbClr val="212121"/>
                </a:solidFill>
                <a:highlight>
                  <a:srgbClr val="FFFFFF"/>
                </a:highlight>
              </a:rPr>
              <a:t>concatena las columnas </a:t>
            </a:r>
            <a:r>
              <a:rPr lang="es" sz="1200" i="1">
                <a:solidFill>
                  <a:srgbClr val="212121"/>
                </a:solidFill>
                <a:highlight>
                  <a:srgbClr val="FFFFFF"/>
                </a:highlight>
              </a:rPr>
              <a:t>lat </a:t>
            </a:r>
            <a:r>
              <a:rPr lang="es" sz="1200">
                <a:solidFill>
                  <a:srgbClr val="212121"/>
                </a:solidFill>
                <a:highlight>
                  <a:srgbClr val="FFFFFF"/>
                </a:highlight>
              </a:rPr>
              <a:t>y </a:t>
            </a:r>
            <a:r>
              <a:rPr lang="es" sz="1200" i="1">
                <a:solidFill>
                  <a:srgbClr val="212121"/>
                </a:solidFill>
                <a:highlight>
                  <a:srgbClr val="FFFFFF"/>
                </a:highlight>
              </a:rPr>
              <a:t>lon</a:t>
            </a:r>
            <a:r>
              <a:rPr lang="es" sz="1200">
                <a:solidFill>
                  <a:srgbClr val="212121"/>
                </a:solidFill>
                <a:highlight>
                  <a:srgbClr val="FFFFFF"/>
                </a:highlight>
              </a:rPr>
              <a:t>.</a:t>
            </a:r>
            <a:endParaRPr sz="1200">
              <a:solidFill>
                <a:srgbClr val="212121"/>
              </a:solidFill>
              <a:highlight>
                <a:srgbClr val="FFFFFF"/>
              </a:highlight>
            </a:endParaRPr>
          </a:p>
          <a:p>
            <a:pPr marL="457200" lvl="0" indent="-304800" algn="l" rtl="0">
              <a:lnSpc>
                <a:spcPct val="150000"/>
              </a:lnSpc>
              <a:spcBef>
                <a:spcPts val="1000"/>
              </a:spcBef>
              <a:spcAft>
                <a:spcPts val="0"/>
              </a:spcAft>
              <a:buClr>
                <a:srgbClr val="212121"/>
              </a:buClr>
              <a:buSzPts val="1200"/>
              <a:buChar char="●"/>
            </a:pPr>
            <a:r>
              <a:rPr lang="es" sz="1200" b="1" i="1">
                <a:solidFill>
                  <a:srgbClr val="212121"/>
                </a:solidFill>
                <a:highlight>
                  <a:srgbClr val="FFFFFF"/>
                </a:highlight>
              </a:rPr>
              <a:t>operation </a:t>
            </a:r>
            <a:r>
              <a:rPr lang="es" sz="1200">
                <a:solidFill>
                  <a:srgbClr val="212121"/>
                </a:solidFill>
                <a:highlight>
                  <a:srgbClr val="FFFFFF"/>
                </a:highlight>
              </a:rPr>
              <a:t>y </a:t>
            </a:r>
            <a:r>
              <a:rPr lang="es" sz="1200" b="1" i="1">
                <a:solidFill>
                  <a:srgbClr val="212121"/>
                </a:solidFill>
                <a:highlight>
                  <a:srgbClr val="FFFFFF"/>
                </a:highlight>
              </a:rPr>
              <a:t>country_name </a:t>
            </a:r>
            <a:r>
              <a:rPr lang="es" sz="1200">
                <a:solidFill>
                  <a:srgbClr val="212121"/>
                </a:solidFill>
                <a:highlight>
                  <a:srgbClr val="FFFFFF"/>
                </a:highlight>
              </a:rPr>
              <a:t>no son útiles ya que todos los registros contienen el mismo valor.</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3"/>
          <p:cNvSpPr txBox="1">
            <a:spLocks noGrp="1"/>
          </p:cNvSpPr>
          <p:nvPr>
            <p:ph type="title"/>
          </p:nvPr>
        </p:nvSpPr>
        <p:spPr>
          <a:xfrm>
            <a:off x="1388625" y="772725"/>
            <a:ext cx="6366900" cy="1863300"/>
          </a:xfrm>
          <a:prstGeom prst="rect">
            <a:avLst/>
          </a:prstGeom>
        </p:spPr>
        <p:txBody>
          <a:bodyPr spcFirstLastPara="1" wrap="square" lIns="91425" tIns="91425" rIns="91425" bIns="91425" anchor="ctr" anchorCtr="0">
            <a:normAutofit/>
          </a:bodyPr>
          <a:lstStyle/>
          <a:p>
            <a:pPr marL="0" lvl="0" indent="0" algn="ctr" rtl="0">
              <a:lnSpc>
                <a:spcPct val="115000"/>
              </a:lnSpc>
              <a:spcBef>
                <a:spcPts val="1200"/>
              </a:spcBef>
              <a:spcAft>
                <a:spcPts val="0"/>
              </a:spcAft>
              <a:buNone/>
            </a:pPr>
            <a:endParaRPr sz="1950" b="0">
              <a:solidFill>
                <a:srgbClr val="212121"/>
              </a:solidFill>
              <a:highlight>
                <a:srgbClr val="FFFFFF"/>
              </a:highlight>
              <a:latin typeface="Roboto"/>
              <a:ea typeface="Roboto"/>
              <a:cs typeface="Roboto"/>
              <a:sym typeface="Roboto"/>
            </a:endParaRPr>
          </a:p>
          <a:p>
            <a:pPr marL="0" lvl="0" indent="0" algn="ctr" rtl="0">
              <a:lnSpc>
                <a:spcPct val="115000"/>
              </a:lnSpc>
              <a:spcBef>
                <a:spcPts val="1200"/>
              </a:spcBef>
              <a:spcAft>
                <a:spcPts val="1200"/>
              </a:spcAft>
              <a:buNone/>
            </a:pPr>
            <a:r>
              <a:rPr lang="es" sz="3250" b="0">
                <a:latin typeface="Roboto"/>
                <a:ea typeface="Roboto"/>
                <a:cs typeface="Roboto"/>
                <a:sym typeface="Roboto"/>
              </a:rPr>
              <a:t>Análisis exploratorio</a:t>
            </a:r>
            <a:endParaRPr sz="9300"/>
          </a:p>
        </p:txBody>
      </p:sp>
      <p:sp>
        <p:nvSpPr>
          <p:cNvPr id="344" name="Google Shape;344;p23"/>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s" sz="1600"/>
              <a:t>descubrimos a qué nos enfrentamos en cada columna</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4"/>
          <p:cNvSpPr txBox="1">
            <a:spLocks noGrp="1"/>
          </p:cNvSpPr>
          <p:nvPr>
            <p:ph type="title"/>
          </p:nvPr>
        </p:nvSpPr>
        <p:spPr>
          <a:xfrm>
            <a:off x="1303800" y="750975"/>
            <a:ext cx="7030500" cy="687300"/>
          </a:xfrm>
          <a:prstGeom prst="rect">
            <a:avLst/>
          </a:prstGeom>
        </p:spPr>
        <p:txBody>
          <a:bodyPr spcFirstLastPara="1" wrap="square" lIns="91425" tIns="91425" rIns="91425" bIns="91425" anchor="ctr" anchorCtr="0">
            <a:normAutofit/>
          </a:bodyPr>
          <a:lstStyle/>
          <a:p>
            <a:pPr marL="0" marR="0" lvl="0" indent="0" algn="l" rtl="0">
              <a:lnSpc>
                <a:spcPct val="100000"/>
              </a:lnSpc>
              <a:spcBef>
                <a:spcPts val="0"/>
              </a:spcBef>
              <a:spcAft>
                <a:spcPts val="0"/>
              </a:spcAft>
              <a:buSzPts val="990"/>
              <a:buNone/>
            </a:pPr>
            <a:r>
              <a:rPr lang="es" sz="2420">
                <a:solidFill>
                  <a:schemeClr val="accent3"/>
                </a:solidFill>
              </a:rPr>
              <a:t>Análisis de las columnas relacionadas al precio</a:t>
            </a:r>
            <a:endParaRPr sz="2420">
              <a:solidFill>
                <a:schemeClr val="accent3"/>
              </a:solidFill>
            </a:endParaRPr>
          </a:p>
        </p:txBody>
      </p:sp>
      <p:sp>
        <p:nvSpPr>
          <p:cNvPr id="350" name="Google Shape;350;p24"/>
          <p:cNvSpPr txBox="1">
            <a:spLocks noGrp="1"/>
          </p:cNvSpPr>
          <p:nvPr>
            <p:ph type="body" idx="1"/>
          </p:nvPr>
        </p:nvSpPr>
        <p:spPr>
          <a:xfrm>
            <a:off x="207050" y="1684650"/>
            <a:ext cx="4131300" cy="3240900"/>
          </a:xfrm>
          <a:prstGeom prst="rect">
            <a:avLst/>
          </a:prstGeom>
        </p:spPr>
        <p:txBody>
          <a:bodyPr spcFirstLastPara="1" wrap="square" lIns="91425" tIns="91425" rIns="91425" bIns="91425" anchor="t" anchorCtr="0">
            <a:normAutofit/>
          </a:bodyPr>
          <a:lstStyle/>
          <a:p>
            <a:pPr marL="457200" lvl="0" indent="-311150" algn="l" rtl="0">
              <a:lnSpc>
                <a:spcPct val="150000"/>
              </a:lnSpc>
              <a:spcBef>
                <a:spcPts val="1000"/>
              </a:spcBef>
              <a:spcAft>
                <a:spcPts val="0"/>
              </a:spcAft>
              <a:buSzPts val="1300"/>
              <a:buChar char="●"/>
            </a:pPr>
            <a:r>
              <a:rPr lang="es"/>
              <a:t>La relación entre </a:t>
            </a:r>
            <a:r>
              <a:rPr lang="es" i="1">
                <a:solidFill>
                  <a:srgbClr val="000000"/>
                </a:solidFill>
                <a:highlight>
                  <a:srgbClr val="FFFFFE"/>
                </a:highlight>
              </a:rPr>
              <a:t>price_aprox_local_currency</a:t>
            </a:r>
            <a:r>
              <a:rPr lang="es" i="1"/>
              <a:t> </a:t>
            </a:r>
            <a:r>
              <a:rPr lang="es"/>
              <a:t>y </a:t>
            </a:r>
            <a:r>
              <a:rPr lang="es" i="1">
                <a:solidFill>
                  <a:srgbClr val="000000"/>
                </a:solidFill>
                <a:highlight>
                  <a:srgbClr val="FFFFFE"/>
                </a:highlight>
              </a:rPr>
              <a:t>price_aprox_usd </a:t>
            </a:r>
            <a:r>
              <a:rPr lang="es"/>
              <a:t>es constante e igual a </a:t>
            </a:r>
            <a:r>
              <a:rPr lang="es" b="1"/>
              <a:t>17,6445</a:t>
            </a:r>
            <a:r>
              <a:rPr lang="es"/>
              <a:t>.</a:t>
            </a:r>
            <a:endParaRPr/>
          </a:p>
          <a:p>
            <a:pPr marL="457200" marR="0" lvl="0" indent="-311150" algn="l" rtl="0">
              <a:lnSpc>
                <a:spcPct val="150000"/>
              </a:lnSpc>
              <a:spcBef>
                <a:spcPts val="1200"/>
              </a:spcBef>
              <a:spcAft>
                <a:spcPts val="1200"/>
              </a:spcAft>
              <a:buSzPts val="1300"/>
              <a:buChar char="●"/>
            </a:pPr>
            <a:r>
              <a:rPr lang="es"/>
              <a:t>La mayoría de las propiedades están en dólares de manera que se decide utilizar el dólar como unidad de moneda.</a:t>
            </a:r>
            <a:endParaRPr sz="1400"/>
          </a:p>
        </p:txBody>
      </p:sp>
      <p:pic>
        <p:nvPicPr>
          <p:cNvPr id="351" name="Google Shape;351;p24"/>
          <p:cNvPicPr preferRelativeResize="0"/>
          <p:nvPr/>
        </p:nvPicPr>
        <p:blipFill>
          <a:blip r:embed="rId3">
            <a:alphaModFix/>
          </a:blip>
          <a:stretch>
            <a:fillRect/>
          </a:stretch>
        </p:blipFill>
        <p:spPr>
          <a:xfrm>
            <a:off x="4283863" y="1594138"/>
            <a:ext cx="4805634" cy="3240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5"/>
          <p:cNvSpPr txBox="1">
            <a:spLocks noGrp="1"/>
          </p:cNvSpPr>
          <p:nvPr>
            <p:ph type="title"/>
          </p:nvPr>
        </p:nvSpPr>
        <p:spPr>
          <a:xfrm>
            <a:off x="1311275" y="643500"/>
            <a:ext cx="5105100" cy="846300"/>
          </a:xfrm>
          <a:prstGeom prst="rect">
            <a:avLst/>
          </a:prstGeom>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990"/>
              <a:buFont typeface="Arial"/>
              <a:buNone/>
            </a:pPr>
            <a:r>
              <a:rPr lang="es" sz="2420">
                <a:solidFill>
                  <a:schemeClr val="accent3"/>
                </a:solidFill>
              </a:rPr>
              <a:t>Visualización gráfica del dataset</a:t>
            </a:r>
            <a:endParaRPr sz="2300"/>
          </a:p>
          <a:p>
            <a:pPr marL="0" lvl="0" indent="0" algn="l" rtl="0">
              <a:spcBef>
                <a:spcPts val="0"/>
              </a:spcBef>
              <a:spcAft>
                <a:spcPts val="0"/>
              </a:spcAft>
              <a:buNone/>
            </a:pPr>
            <a:r>
              <a:rPr lang="es" sz="1066" b="0"/>
              <a:t>Correlación entre todas las columnas</a:t>
            </a:r>
            <a:endParaRPr sz="1066" b="0"/>
          </a:p>
        </p:txBody>
      </p:sp>
      <p:pic>
        <p:nvPicPr>
          <p:cNvPr id="357" name="Google Shape;357;p25"/>
          <p:cNvPicPr preferRelativeResize="0"/>
          <p:nvPr/>
        </p:nvPicPr>
        <p:blipFill rotWithShape="1">
          <a:blip r:embed="rId3">
            <a:alphaModFix/>
          </a:blip>
          <a:srcRect t="5276"/>
          <a:stretch/>
        </p:blipFill>
        <p:spPr>
          <a:xfrm>
            <a:off x="1113550" y="1597875"/>
            <a:ext cx="6916901" cy="35456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26"/>
          <p:cNvSpPr txBox="1">
            <a:spLocks noGrp="1"/>
          </p:cNvSpPr>
          <p:nvPr>
            <p:ph type="title"/>
          </p:nvPr>
        </p:nvSpPr>
        <p:spPr>
          <a:xfrm>
            <a:off x="1303800" y="674775"/>
            <a:ext cx="7030500" cy="845100"/>
          </a:xfrm>
          <a:prstGeom prst="rect">
            <a:avLst/>
          </a:prstGeom>
        </p:spPr>
        <p:txBody>
          <a:bodyPr spcFirstLastPara="1" wrap="square" lIns="91425" tIns="91425" rIns="91425" bIns="91425" anchor="t" anchorCtr="0">
            <a:normAutofit/>
          </a:bodyPr>
          <a:lstStyle/>
          <a:p>
            <a:pPr marL="0" marR="0" lvl="0" indent="0" algn="l" rtl="0">
              <a:lnSpc>
                <a:spcPct val="100000"/>
              </a:lnSpc>
              <a:spcBef>
                <a:spcPts val="0"/>
              </a:spcBef>
              <a:spcAft>
                <a:spcPts val="0"/>
              </a:spcAft>
              <a:buNone/>
            </a:pPr>
            <a:r>
              <a:rPr lang="es" sz="2420">
                <a:solidFill>
                  <a:schemeClr val="accent3"/>
                </a:solidFill>
              </a:rPr>
              <a:t>Visualización</a:t>
            </a:r>
            <a:r>
              <a:rPr lang="es" sz="2500"/>
              <a:t> </a:t>
            </a:r>
            <a:r>
              <a:rPr lang="es" sz="2420">
                <a:solidFill>
                  <a:schemeClr val="accent3"/>
                </a:solidFill>
              </a:rPr>
              <a:t>gráfica</a:t>
            </a:r>
            <a:r>
              <a:rPr lang="es" sz="2500"/>
              <a:t> </a:t>
            </a:r>
            <a:r>
              <a:rPr lang="es" sz="2420">
                <a:solidFill>
                  <a:schemeClr val="accent3"/>
                </a:solidFill>
              </a:rPr>
              <a:t>del</a:t>
            </a:r>
            <a:r>
              <a:rPr lang="es" sz="2500"/>
              <a:t> </a:t>
            </a:r>
            <a:r>
              <a:rPr lang="es" sz="2420">
                <a:solidFill>
                  <a:schemeClr val="accent3"/>
                </a:solidFill>
              </a:rPr>
              <a:t>dataset</a:t>
            </a:r>
            <a:endParaRPr sz="2500"/>
          </a:p>
          <a:p>
            <a:pPr marL="0" lvl="0" indent="0" algn="l" rtl="0">
              <a:spcBef>
                <a:spcPts val="0"/>
              </a:spcBef>
              <a:spcAft>
                <a:spcPts val="0"/>
              </a:spcAft>
              <a:buNone/>
            </a:pPr>
            <a:r>
              <a:rPr lang="es" sz="1266" b="0"/>
              <a:t>Correlación entre columnas relacionadas las precio</a:t>
            </a:r>
            <a:endParaRPr sz="1266" b="0"/>
          </a:p>
        </p:txBody>
      </p:sp>
      <p:pic>
        <p:nvPicPr>
          <p:cNvPr id="363" name="Google Shape;363;p26"/>
          <p:cNvPicPr preferRelativeResize="0"/>
          <p:nvPr/>
        </p:nvPicPr>
        <p:blipFill rotWithShape="1">
          <a:blip r:embed="rId3">
            <a:alphaModFix/>
          </a:blip>
          <a:srcRect t="6855"/>
          <a:stretch/>
        </p:blipFill>
        <p:spPr>
          <a:xfrm>
            <a:off x="787800" y="1754450"/>
            <a:ext cx="7568399" cy="3018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27"/>
          <p:cNvSpPr txBox="1">
            <a:spLocks noGrp="1"/>
          </p:cNvSpPr>
          <p:nvPr>
            <p:ph type="title"/>
          </p:nvPr>
        </p:nvSpPr>
        <p:spPr>
          <a:xfrm>
            <a:off x="1303800" y="757975"/>
            <a:ext cx="7030500" cy="679500"/>
          </a:xfrm>
          <a:prstGeom prst="rect">
            <a:avLst/>
          </a:prstGeom>
        </p:spPr>
        <p:txBody>
          <a:bodyPr spcFirstLastPara="1" wrap="square" lIns="91425" tIns="91425" rIns="91425" bIns="91425" anchor="t" anchorCtr="0">
            <a:normAutofit/>
          </a:bodyPr>
          <a:lstStyle/>
          <a:p>
            <a:pPr marL="0" marR="0" lvl="0" indent="0" algn="l" rtl="0">
              <a:lnSpc>
                <a:spcPct val="100000"/>
              </a:lnSpc>
              <a:spcBef>
                <a:spcPts val="0"/>
              </a:spcBef>
              <a:spcAft>
                <a:spcPts val="0"/>
              </a:spcAft>
              <a:buNone/>
            </a:pPr>
            <a:r>
              <a:rPr lang="es" sz="2420">
                <a:solidFill>
                  <a:schemeClr val="accent3"/>
                </a:solidFill>
              </a:rPr>
              <a:t>Visualización gráfica del dataset</a:t>
            </a:r>
            <a:endParaRPr sz="2420">
              <a:solidFill>
                <a:schemeClr val="accent3"/>
              </a:solidFill>
            </a:endParaRPr>
          </a:p>
          <a:p>
            <a:pPr marL="0" lvl="0" indent="0" algn="l" rtl="0">
              <a:spcBef>
                <a:spcPts val="0"/>
              </a:spcBef>
              <a:spcAft>
                <a:spcPts val="0"/>
              </a:spcAft>
              <a:buSzPct val="81818"/>
              <a:buNone/>
            </a:pPr>
            <a:endParaRPr sz="1210" b="0"/>
          </a:p>
        </p:txBody>
      </p:sp>
      <p:pic>
        <p:nvPicPr>
          <p:cNvPr id="369" name="Google Shape;369;p27"/>
          <p:cNvPicPr preferRelativeResize="0"/>
          <p:nvPr/>
        </p:nvPicPr>
        <p:blipFill rotWithShape="1">
          <a:blip r:embed="rId3">
            <a:alphaModFix/>
          </a:blip>
          <a:srcRect t="8792"/>
          <a:stretch/>
        </p:blipFill>
        <p:spPr>
          <a:xfrm>
            <a:off x="478650" y="2294750"/>
            <a:ext cx="3691276" cy="2419200"/>
          </a:xfrm>
          <a:prstGeom prst="rect">
            <a:avLst/>
          </a:prstGeom>
          <a:noFill/>
          <a:ln>
            <a:noFill/>
          </a:ln>
        </p:spPr>
      </p:pic>
      <p:pic>
        <p:nvPicPr>
          <p:cNvPr id="370" name="Google Shape;370;p27"/>
          <p:cNvPicPr preferRelativeResize="0"/>
          <p:nvPr/>
        </p:nvPicPr>
        <p:blipFill rotWithShape="1">
          <a:blip r:embed="rId4">
            <a:alphaModFix/>
          </a:blip>
          <a:srcRect t="8792"/>
          <a:stretch/>
        </p:blipFill>
        <p:spPr>
          <a:xfrm>
            <a:off x="4956600" y="2294750"/>
            <a:ext cx="3871025" cy="2419200"/>
          </a:xfrm>
          <a:prstGeom prst="rect">
            <a:avLst/>
          </a:prstGeom>
          <a:noFill/>
          <a:ln>
            <a:noFill/>
          </a:ln>
        </p:spPr>
      </p:pic>
      <p:sp>
        <p:nvSpPr>
          <p:cNvPr id="371" name="Google Shape;371;p27"/>
          <p:cNvSpPr txBox="1"/>
          <p:nvPr/>
        </p:nvSpPr>
        <p:spPr>
          <a:xfrm>
            <a:off x="625837" y="1656575"/>
            <a:ext cx="3396900" cy="588000"/>
          </a:xfrm>
          <a:prstGeom prst="rect">
            <a:avLst/>
          </a:prstGeom>
          <a:noFill/>
          <a:ln w="9525" cap="flat" cmpd="sng">
            <a:solidFill>
              <a:srgbClr val="21212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s" sz="1310" b="1">
                <a:solidFill>
                  <a:schemeClr val="dk2"/>
                </a:solidFill>
                <a:latin typeface="Maven Pro"/>
                <a:ea typeface="Maven Pro"/>
                <a:cs typeface="Maven Pro"/>
                <a:sym typeface="Maven Pro"/>
              </a:rPr>
              <a:t>Precio promedio por metro cuadrado por tipo de propiedad</a:t>
            </a:r>
            <a:endParaRPr sz="1310" b="1">
              <a:solidFill>
                <a:schemeClr val="dk2"/>
              </a:solidFill>
              <a:latin typeface="Maven Pro"/>
              <a:ea typeface="Maven Pro"/>
              <a:cs typeface="Maven Pro"/>
              <a:sym typeface="Maven Pro"/>
            </a:endParaRPr>
          </a:p>
        </p:txBody>
      </p:sp>
      <p:sp>
        <p:nvSpPr>
          <p:cNvPr id="372" name="Google Shape;372;p27"/>
          <p:cNvSpPr txBox="1"/>
          <p:nvPr/>
        </p:nvSpPr>
        <p:spPr>
          <a:xfrm>
            <a:off x="5193662" y="1656575"/>
            <a:ext cx="3396900" cy="588000"/>
          </a:xfrm>
          <a:prstGeom prst="rect">
            <a:avLst/>
          </a:prstGeom>
          <a:noFill/>
          <a:ln w="9525" cap="flat" cmpd="sng">
            <a:solidFill>
              <a:srgbClr val="21212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s" sz="1310" b="1">
                <a:solidFill>
                  <a:schemeClr val="dk2"/>
                </a:solidFill>
                <a:latin typeface="Maven Pro"/>
                <a:ea typeface="Maven Pro"/>
                <a:cs typeface="Maven Pro"/>
                <a:sym typeface="Maven Pro"/>
              </a:rPr>
              <a:t>Distribución porcentual por tipo de propiedad</a:t>
            </a:r>
            <a:endParaRPr sz="1310" b="1">
              <a:solidFill>
                <a:schemeClr val="dk2"/>
              </a:solidFill>
              <a:latin typeface="Maven Pro"/>
              <a:ea typeface="Maven Pro"/>
              <a:cs typeface="Maven Pro"/>
              <a:sym typeface="Maven Pr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8"/>
          <p:cNvSpPr txBox="1">
            <a:spLocks noGrp="1"/>
          </p:cNvSpPr>
          <p:nvPr>
            <p:ph type="title"/>
          </p:nvPr>
        </p:nvSpPr>
        <p:spPr>
          <a:xfrm>
            <a:off x="1303800" y="685750"/>
            <a:ext cx="7030500" cy="8181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s" sz="2420">
                <a:solidFill>
                  <a:schemeClr val="accent3"/>
                </a:solidFill>
              </a:rPr>
              <a:t>Visualización gráfica del dataset</a:t>
            </a:r>
            <a:endParaRPr sz="2420">
              <a:solidFill>
                <a:schemeClr val="accent3"/>
              </a:solidFill>
            </a:endParaRPr>
          </a:p>
          <a:p>
            <a:pPr marL="0" marR="0" lvl="0" indent="0" algn="l" rtl="0">
              <a:lnSpc>
                <a:spcPct val="100000"/>
              </a:lnSpc>
              <a:spcBef>
                <a:spcPts val="0"/>
              </a:spcBef>
              <a:spcAft>
                <a:spcPts val="0"/>
              </a:spcAft>
              <a:buClr>
                <a:srgbClr val="000000"/>
              </a:buClr>
              <a:buSzPts val="990"/>
              <a:buFont typeface="Arial"/>
              <a:buNone/>
            </a:pPr>
            <a:r>
              <a:rPr lang="es" sz="1320" b="0"/>
              <a:t>Countplot cantidad de propiedades que hay por zona/provincia</a:t>
            </a:r>
            <a:endParaRPr sz="1320" b="0"/>
          </a:p>
        </p:txBody>
      </p:sp>
      <p:pic>
        <p:nvPicPr>
          <p:cNvPr id="378" name="Google Shape;378;p28"/>
          <p:cNvPicPr preferRelativeResize="0"/>
          <p:nvPr/>
        </p:nvPicPr>
        <p:blipFill>
          <a:blip r:embed="rId3">
            <a:alphaModFix/>
          </a:blip>
          <a:stretch>
            <a:fillRect/>
          </a:stretch>
        </p:blipFill>
        <p:spPr>
          <a:xfrm>
            <a:off x="450450" y="1812825"/>
            <a:ext cx="8243104" cy="3240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3" name="Google Shape;383;p29"/>
          <p:cNvPicPr preferRelativeResize="0"/>
          <p:nvPr/>
        </p:nvPicPr>
        <p:blipFill>
          <a:blip r:embed="rId3">
            <a:alphaModFix/>
          </a:blip>
          <a:stretch>
            <a:fillRect/>
          </a:stretch>
        </p:blipFill>
        <p:spPr>
          <a:xfrm>
            <a:off x="904913" y="1544550"/>
            <a:ext cx="7334168" cy="3240825"/>
          </a:xfrm>
          <a:prstGeom prst="rect">
            <a:avLst/>
          </a:prstGeom>
          <a:noFill/>
          <a:ln>
            <a:noFill/>
          </a:ln>
        </p:spPr>
      </p:pic>
      <p:sp>
        <p:nvSpPr>
          <p:cNvPr id="384" name="Google Shape;384;p29"/>
          <p:cNvSpPr txBox="1">
            <a:spLocks noGrp="1"/>
          </p:cNvSpPr>
          <p:nvPr>
            <p:ph type="title"/>
          </p:nvPr>
        </p:nvSpPr>
        <p:spPr>
          <a:xfrm>
            <a:off x="1292900" y="642250"/>
            <a:ext cx="7030500" cy="1177500"/>
          </a:xfrm>
          <a:prstGeom prst="rect">
            <a:avLst/>
          </a:prstGeom>
        </p:spPr>
        <p:txBody>
          <a:bodyPr spcFirstLastPara="1" wrap="square" lIns="91425" tIns="91425" rIns="91425" bIns="91425" anchor="t" anchorCtr="0">
            <a:normAutofit/>
          </a:bodyPr>
          <a:lstStyle/>
          <a:p>
            <a:pPr marL="0" marR="0" lvl="0" indent="0" algn="l" rtl="0">
              <a:lnSpc>
                <a:spcPct val="100000"/>
              </a:lnSpc>
              <a:spcBef>
                <a:spcPts val="0"/>
              </a:spcBef>
              <a:spcAft>
                <a:spcPts val="0"/>
              </a:spcAft>
              <a:buNone/>
            </a:pPr>
            <a:r>
              <a:rPr lang="es" sz="2420">
                <a:solidFill>
                  <a:schemeClr val="accent3"/>
                </a:solidFill>
              </a:rPr>
              <a:t>Visualización gráfica del dataset</a:t>
            </a:r>
            <a:endParaRPr sz="2420">
              <a:solidFill>
                <a:schemeClr val="accent3"/>
              </a:solidFill>
            </a:endParaRPr>
          </a:p>
          <a:p>
            <a:pPr marL="0" marR="0" lvl="0" indent="0" algn="l" rtl="0">
              <a:lnSpc>
                <a:spcPct val="100000"/>
              </a:lnSpc>
              <a:spcBef>
                <a:spcPts val="0"/>
              </a:spcBef>
              <a:spcAft>
                <a:spcPts val="0"/>
              </a:spcAft>
              <a:buClr>
                <a:srgbClr val="000000"/>
              </a:buClr>
              <a:buSzPts val="990"/>
              <a:buFont typeface="Arial"/>
              <a:buNone/>
            </a:pPr>
            <a:r>
              <a:rPr lang="es" sz="1320" b="0"/>
              <a:t>Correlación entre ambientes y precio *</a:t>
            </a:r>
            <a:endParaRPr sz="1320" b="0"/>
          </a:p>
        </p:txBody>
      </p:sp>
      <p:sp>
        <p:nvSpPr>
          <p:cNvPr id="385" name="Google Shape;385;p29"/>
          <p:cNvSpPr txBox="1"/>
          <p:nvPr/>
        </p:nvSpPr>
        <p:spPr>
          <a:xfrm>
            <a:off x="7443900" y="4831500"/>
            <a:ext cx="1700100" cy="312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900"/>
              </a:spcBef>
              <a:spcAft>
                <a:spcPts val="900"/>
              </a:spcAft>
              <a:buNone/>
            </a:pPr>
            <a:r>
              <a:rPr lang="es" sz="827" i="1">
                <a:solidFill>
                  <a:srgbClr val="212121"/>
                </a:solidFill>
                <a:highlight>
                  <a:schemeClr val="lt1"/>
                </a:highlight>
                <a:latin typeface="Roboto"/>
                <a:ea typeface="Roboto"/>
                <a:cs typeface="Roboto"/>
                <a:sym typeface="Roboto"/>
              </a:rPr>
              <a:t>*  filtrado de valores atípicos</a:t>
            </a:r>
            <a:endParaRPr sz="827" i="1">
              <a:solidFill>
                <a:srgbClr val="212121"/>
              </a:solidFill>
              <a:highlight>
                <a:schemeClr val="lt1"/>
              </a:highlight>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marR="0" lvl="0" indent="0" algn="l" rtl="0">
              <a:lnSpc>
                <a:spcPct val="100000"/>
              </a:lnSpc>
              <a:spcBef>
                <a:spcPts val="0"/>
              </a:spcBef>
              <a:spcAft>
                <a:spcPts val="0"/>
              </a:spcAft>
              <a:buNone/>
            </a:pPr>
            <a:r>
              <a:rPr lang="es" sz="2420">
                <a:solidFill>
                  <a:schemeClr val="accent3"/>
                </a:solidFill>
              </a:rPr>
              <a:t>Visualización gráfica del dataset</a:t>
            </a:r>
            <a:endParaRPr sz="2420">
              <a:solidFill>
                <a:schemeClr val="accent3"/>
              </a:solidFill>
            </a:endParaRPr>
          </a:p>
          <a:p>
            <a:pPr marL="0" marR="0" lvl="0" indent="0" algn="l" rtl="0">
              <a:lnSpc>
                <a:spcPct val="100000"/>
              </a:lnSpc>
              <a:spcBef>
                <a:spcPts val="0"/>
              </a:spcBef>
              <a:spcAft>
                <a:spcPts val="0"/>
              </a:spcAft>
              <a:buClr>
                <a:srgbClr val="000000"/>
              </a:buClr>
              <a:buSzPts val="990"/>
              <a:buFont typeface="Arial"/>
              <a:buNone/>
            </a:pPr>
            <a:r>
              <a:rPr lang="es" sz="1320" b="0"/>
              <a:t>Kernel Density plot ambientes y superficie</a:t>
            </a:r>
            <a:endParaRPr sz="1320" b="0"/>
          </a:p>
        </p:txBody>
      </p:sp>
      <p:pic>
        <p:nvPicPr>
          <p:cNvPr id="391" name="Google Shape;391;p30"/>
          <p:cNvPicPr preferRelativeResize="0"/>
          <p:nvPr/>
        </p:nvPicPr>
        <p:blipFill>
          <a:blip r:embed="rId3">
            <a:alphaModFix/>
          </a:blip>
          <a:stretch>
            <a:fillRect/>
          </a:stretch>
        </p:blipFill>
        <p:spPr>
          <a:xfrm>
            <a:off x="878088" y="1902675"/>
            <a:ext cx="7387824" cy="3240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1"/>
          <p:cNvSpPr txBox="1">
            <a:spLocks noGrp="1"/>
          </p:cNvSpPr>
          <p:nvPr>
            <p:ph type="title"/>
          </p:nvPr>
        </p:nvSpPr>
        <p:spPr>
          <a:xfrm>
            <a:off x="1303800" y="750975"/>
            <a:ext cx="7030500" cy="643800"/>
          </a:xfrm>
          <a:prstGeom prst="rect">
            <a:avLst/>
          </a:prstGeom>
        </p:spPr>
        <p:txBody>
          <a:bodyPr spcFirstLastPara="1" wrap="square" lIns="91425" tIns="91425" rIns="91425" bIns="91425" anchor="t" anchorCtr="0">
            <a:normAutofit/>
          </a:bodyPr>
          <a:lstStyle/>
          <a:p>
            <a:pPr marL="0" marR="0" lvl="0" indent="0" algn="l" rtl="0">
              <a:lnSpc>
                <a:spcPct val="100000"/>
              </a:lnSpc>
              <a:spcBef>
                <a:spcPts val="0"/>
              </a:spcBef>
              <a:spcAft>
                <a:spcPts val="0"/>
              </a:spcAft>
              <a:buSzPts val="990"/>
              <a:buNone/>
            </a:pPr>
            <a:r>
              <a:rPr lang="es" sz="1978">
                <a:solidFill>
                  <a:schemeClr val="accent3"/>
                </a:solidFill>
              </a:rPr>
              <a:t>Análisis de datos cargados en 'ROOMS' y ‘FLOOR’</a:t>
            </a:r>
            <a:endParaRPr sz="1978">
              <a:solidFill>
                <a:schemeClr val="accent3"/>
              </a:solidFill>
            </a:endParaRPr>
          </a:p>
        </p:txBody>
      </p:sp>
      <p:sp>
        <p:nvSpPr>
          <p:cNvPr id="397" name="Google Shape;397;p31"/>
          <p:cNvSpPr txBox="1">
            <a:spLocks noGrp="1"/>
          </p:cNvSpPr>
          <p:nvPr>
            <p:ph type="body" idx="1"/>
          </p:nvPr>
        </p:nvSpPr>
        <p:spPr>
          <a:xfrm>
            <a:off x="642500" y="1394775"/>
            <a:ext cx="8020800" cy="1089900"/>
          </a:xfrm>
          <a:prstGeom prst="rect">
            <a:avLst/>
          </a:prstGeom>
        </p:spPr>
        <p:txBody>
          <a:bodyPr spcFirstLastPara="1" wrap="square" lIns="91425" tIns="91425" rIns="91425" bIns="91425" anchor="t" anchorCtr="0">
            <a:normAutofit fontScale="92500" lnSpcReduction="20000"/>
          </a:bodyPr>
          <a:lstStyle/>
          <a:p>
            <a:pPr marL="457200" lvl="0" indent="-298450" algn="l" rtl="0">
              <a:spcBef>
                <a:spcPts val="1000"/>
              </a:spcBef>
              <a:spcAft>
                <a:spcPts val="0"/>
              </a:spcAft>
              <a:buSzPts val="1100"/>
              <a:buChar char="-"/>
            </a:pPr>
            <a:r>
              <a:rPr lang="es" sz="1100"/>
              <a:t>En la columna ‘rooms’ encontramos valores altos que por más que puedan ser de tipos de propiedades especiales, no son de utilidad para el análisis de este trabajo ya que se trata de casos atípicos.</a:t>
            </a:r>
            <a:endParaRPr sz="1100"/>
          </a:p>
          <a:p>
            <a:pPr marL="457200" lvl="0" indent="-298450" algn="l" rtl="0">
              <a:spcBef>
                <a:spcPts val="1200"/>
              </a:spcBef>
              <a:spcAft>
                <a:spcPts val="1200"/>
              </a:spcAft>
              <a:buSzPts val="1100"/>
              <a:buChar char="-"/>
            </a:pPr>
            <a:r>
              <a:rPr lang="es" sz="1100"/>
              <a:t>La gran mayoría de propiedades tienen valores bajos de ‘floor’, sin embargo hay algunos valores sorprendentemente altos. </a:t>
            </a:r>
            <a:endParaRPr sz="1100"/>
          </a:p>
        </p:txBody>
      </p:sp>
      <p:grpSp>
        <p:nvGrpSpPr>
          <p:cNvPr id="398" name="Google Shape;398;p31"/>
          <p:cNvGrpSpPr/>
          <p:nvPr/>
        </p:nvGrpSpPr>
        <p:grpSpPr>
          <a:xfrm>
            <a:off x="5348388" y="2904288"/>
            <a:ext cx="2615396" cy="1921840"/>
            <a:chOff x="5301138" y="2110025"/>
            <a:chExt cx="3623938" cy="2667000"/>
          </a:xfrm>
        </p:grpSpPr>
        <p:cxnSp>
          <p:nvCxnSpPr>
            <p:cNvPr id="399" name="Google Shape;399;p31"/>
            <p:cNvCxnSpPr/>
            <p:nvPr/>
          </p:nvCxnSpPr>
          <p:spPr>
            <a:xfrm flipH="1">
              <a:off x="7403175" y="4187550"/>
              <a:ext cx="513300" cy="167700"/>
            </a:xfrm>
            <a:prstGeom prst="straightConnector1">
              <a:avLst/>
            </a:prstGeom>
            <a:noFill/>
            <a:ln w="28575" cap="flat" cmpd="sng">
              <a:solidFill>
                <a:srgbClr val="0000FF"/>
              </a:solidFill>
              <a:prstDash val="solid"/>
              <a:round/>
              <a:headEnd type="none" w="med" len="med"/>
              <a:tailEnd type="triangle" w="med" len="med"/>
            </a:ln>
          </p:spPr>
        </p:cxnSp>
        <p:sp>
          <p:nvSpPr>
            <p:cNvPr id="400" name="Google Shape;400;p31"/>
            <p:cNvSpPr txBox="1"/>
            <p:nvPr/>
          </p:nvSpPr>
          <p:spPr>
            <a:xfrm>
              <a:off x="7916475" y="3954575"/>
              <a:ext cx="1008600" cy="469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000" b="1">
                  <a:solidFill>
                    <a:srgbClr val="0000FF"/>
                  </a:solidFill>
                  <a:latin typeface="Nunito"/>
                  <a:ea typeface="Nunito"/>
                  <a:cs typeface="Nunito"/>
                  <a:sym typeface="Nunito"/>
                </a:rPr>
                <a:t>Outliers?</a:t>
              </a:r>
              <a:endParaRPr sz="1000" b="1">
                <a:solidFill>
                  <a:srgbClr val="0000FF"/>
                </a:solidFill>
                <a:latin typeface="Nunito"/>
                <a:ea typeface="Nunito"/>
                <a:cs typeface="Nunito"/>
                <a:sym typeface="Nunito"/>
              </a:endParaRPr>
            </a:p>
          </p:txBody>
        </p:sp>
        <p:pic>
          <p:nvPicPr>
            <p:cNvPr id="401" name="Google Shape;401;p31"/>
            <p:cNvPicPr preferRelativeResize="0"/>
            <p:nvPr/>
          </p:nvPicPr>
          <p:blipFill>
            <a:blip r:embed="rId3">
              <a:alphaModFix/>
            </a:blip>
            <a:stretch>
              <a:fillRect/>
            </a:stretch>
          </p:blipFill>
          <p:spPr>
            <a:xfrm>
              <a:off x="5301138" y="2110025"/>
              <a:ext cx="2028825" cy="2667000"/>
            </a:xfrm>
            <a:prstGeom prst="rect">
              <a:avLst/>
            </a:prstGeom>
            <a:noFill/>
            <a:ln>
              <a:noFill/>
            </a:ln>
          </p:spPr>
        </p:pic>
      </p:grpSp>
      <p:grpSp>
        <p:nvGrpSpPr>
          <p:cNvPr id="402" name="Google Shape;402;p31"/>
          <p:cNvGrpSpPr/>
          <p:nvPr/>
        </p:nvGrpSpPr>
        <p:grpSpPr>
          <a:xfrm>
            <a:off x="391825" y="2499775"/>
            <a:ext cx="4086958" cy="2600026"/>
            <a:chOff x="391825" y="2499775"/>
            <a:chExt cx="4086958" cy="2600026"/>
          </a:xfrm>
        </p:grpSpPr>
        <p:pic>
          <p:nvPicPr>
            <p:cNvPr id="403" name="Google Shape;403;p31"/>
            <p:cNvPicPr preferRelativeResize="0"/>
            <p:nvPr/>
          </p:nvPicPr>
          <p:blipFill rotWithShape="1">
            <a:blip r:embed="rId4">
              <a:alphaModFix/>
            </a:blip>
            <a:srcRect t="8037"/>
            <a:stretch/>
          </p:blipFill>
          <p:spPr>
            <a:xfrm>
              <a:off x="391825" y="2855075"/>
              <a:ext cx="2962875" cy="2244725"/>
            </a:xfrm>
            <a:prstGeom prst="rect">
              <a:avLst/>
            </a:prstGeom>
            <a:noFill/>
            <a:ln>
              <a:noFill/>
            </a:ln>
          </p:spPr>
        </p:pic>
        <p:sp>
          <p:nvSpPr>
            <p:cNvPr id="404" name="Google Shape;404;p31"/>
            <p:cNvSpPr/>
            <p:nvPr/>
          </p:nvSpPr>
          <p:spPr>
            <a:xfrm>
              <a:off x="743021" y="2912643"/>
              <a:ext cx="2491584" cy="1319832"/>
            </a:xfrm>
            <a:prstGeom prst="roundRect">
              <a:avLst>
                <a:gd name="adj" fmla="val 16667"/>
              </a:avLst>
            </a:prstGeom>
            <a:no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txBox="1"/>
            <p:nvPr/>
          </p:nvSpPr>
          <p:spPr>
            <a:xfrm>
              <a:off x="3547449" y="3081200"/>
              <a:ext cx="931334" cy="3694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200" b="1">
                  <a:solidFill>
                    <a:srgbClr val="0000FF"/>
                  </a:solidFill>
                  <a:latin typeface="Nunito"/>
                  <a:ea typeface="Nunito"/>
                  <a:cs typeface="Nunito"/>
                  <a:sym typeface="Nunito"/>
                </a:rPr>
                <a:t>Outliers?</a:t>
              </a:r>
              <a:endParaRPr sz="1200" b="1">
                <a:solidFill>
                  <a:srgbClr val="0000FF"/>
                </a:solidFill>
                <a:latin typeface="Nunito"/>
                <a:ea typeface="Nunito"/>
                <a:cs typeface="Nunito"/>
                <a:sym typeface="Nunito"/>
              </a:endParaRPr>
            </a:p>
          </p:txBody>
        </p:sp>
        <p:cxnSp>
          <p:nvCxnSpPr>
            <p:cNvPr id="406" name="Google Shape;406;p31"/>
            <p:cNvCxnSpPr>
              <a:stCxn id="405" idx="1"/>
              <a:endCxn id="404" idx="3"/>
            </p:cNvCxnSpPr>
            <p:nvPr/>
          </p:nvCxnSpPr>
          <p:spPr>
            <a:xfrm flipH="1">
              <a:off x="3234549" y="3265922"/>
              <a:ext cx="312900" cy="306600"/>
            </a:xfrm>
            <a:prstGeom prst="straightConnector1">
              <a:avLst/>
            </a:prstGeom>
            <a:noFill/>
            <a:ln w="28575" cap="flat" cmpd="sng">
              <a:solidFill>
                <a:srgbClr val="0000FF"/>
              </a:solidFill>
              <a:prstDash val="solid"/>
              <a:round/>
              <a:headEnd type="none" w="med" len="med"/>
              <a:tailEnd type="triangle" w="med" len="med"/>
            </a:ln>
          </p:spPr>
        </p:cxnSp>
        <p:sp>
          <p:nvSpPr>
            <p:cNvPr id="407" name="Google Shape;407;p31"/>
            <p:cNvSpPr txBox="1"/>
            <p:nvPr/>
          </p:nvSpPr>
          <p:spPr>
            <a:xfrm>
              <a:off x="806476" y="2499775"/>
              <a:ext cx="2386500" cy="340200"/>
            </a:xfrm>
            <a:prstGeom prst="rect">
              <a:avLst/>
            </a:prstGeom>
            <a:noFill/>
            <a:ln w="9525" cap="flat" cmpd="sng">
              <a:solidFill>
                <a:srgbClr val="21212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s" sz="1010" b="1">
                  <a:solidFill>
                    <a:schemeClr val="dk2"/>
                  </a:solidFill>
                  <a:latin typeface="Maven Pro"/>
                  <a:ea typeface="Maven Pro"/>
                  <a:cs typeface="Maven Pro"/>
                  <a:sym typeface="Maven Pro"/>
                </a:rPr>
                <a:t>Rooms por tipo de propiedad</a:t>
              </a:r>
              <a:endParaRPr sz="1010" b="1">
                <a:solidFill>
                  <a:schemeClr val="dk2"/>
                </a:solidFill>
                <a:latin typeface="Maven Pro"/>
                <a:ea typeface="Maven Pro"/>
                <a:cs typeface="Maven Pro"/>
                <a:sym typeface="Maven Pro"/>
              </a:endParaRPr>
            </a:p>
          </p:txBody>
        </p:sp>
      </p:grpSp>
      <p:sp>
        <p:nvSpPr>
          <p:cNvPr id="408" name="Google Shape;408;p31"/>
          <p:cNvSpPr txBox="1"/>
          <p:nvPr/>
        </p:nvSpPr>
        <p:spPr>
          <a:xfrm>
            <a:off x="4979976" y="2499775"/>
            <a:ext cx="2386500" cy="340200"/>
          </a:xfrm>
          <a:prstGeom prst="rect">
            <a:avLst/>
          </a:prstGeom>
          <a:noFill/>
          <a:ln w="9525" cap="flat" cmpd="sng">
            <a:solidFill>
              <a:srgbClr val="21212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s" sz="1010" b="1">
                <a:solidFill>
                  <a:schemeClr val="dk2"/>
                </a:solidFill>
                <a:latin typeface="Maven Pro"/>
                <a:ea typeface="Maven Pro"/>
                <a:cs typeface="Maven Pro"/>
                <a:sym typeface="Maven Pro"/>
              </a:rPr>
              <a:t>Estadísticas de la columna Floor</a:t>
            </a:r>
            <a:endParaRPr sz="1010" b="1">
              <a:solidFill>
                <a:schemeClr val="dk2"/>
              </a:solidFill>
              <a:latin typeface="Maven Pro"/>
              <a:ea typeface="Maven Pro"/>
              <a:cs typeface="Maven Pro"/>
              <a:sym typeface="Maven Pro"/>
            </a:endParaRPr>
          </a:p>
        </p:txBody>
      </p:sp>
      <p:sp>
        <p:nvSpPr>
          <p:cNvPr id="409" name="Google Shape;409;p31"/>
          <p:cNvSpPr/>
          <p:nvPr/>
        </p:nvSpPr>
        <p:spPr>
          <a:xfrm>
            <a:off x="5348400" y="4293500"/>
            <a:ext cx="1407900" cy="588300"/>
          </a:xfrm>
          <a:prstGeom prst="roundRect">
            <a:avLst>
              <a:gd name="adj" fmla="val 16667"/>
            </a:avLst>
          </a:prstGeom>
          <a:no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4"/>
          <p:cNvSpPr txBox="1">
            <a:spLocks noGrp="1"/>
          </p:cNvSpPr>
          <p:nvPr>
            <p:ph type="ctrTitle"/>
          </p:nvPr>
        </p:nvSpPr>
        <p:spPr>
          <a:xfrm>
            <a:off x="411200" y="587350"/>
            <a:ext cx="51564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a:t>Problemática a la que nos enfrentamos</a:t>
            </a:r>
            <a:endParaRPr/>
          </a:p>
        </p:txBody>
      </p:sp>
      <p:sp>
        <p:nvSpPr>
          <p:cNvPr id="285" name="Google Shape;285;p14"/>
          <p:cNvSpPr txBox="1">
            <a:spLocks noGrp="1"/>
          </p:cNvSpPr>
          <p:nvPr>
            <p:ph type="subTitle" idx="1"/>
          </p:nvPr>
        </p:nvSpPr>
        <p:spPr>
          <a:xfrm>
            <a:off x="411200" y="2962300"/>
            <a:ext cx="6093600" cy="1455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Nos encontramos con un dataset con datos crudos extraídos de la plataforma/página web de properati, por lo cual debemos analizar que esos datos estén completos, bien cargados y que las variables tengan un sentido y utilidad.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2"/>
          <p:cNvSpPr txBox="1">
            <a:spLocks noGrp="1"/>
          </p:cNvSpPr>
          <p:nvPr>
            <p:ph type="title"/>
          </p:nvPr>
        </p:nvSpPr>
        <p:spPr>
          <a:xfrm>
            <a:off x="1388625" y="772725"/>
            <a:ext cx="6366900" cy="1863300"/>
          </a:xfrm>
          <a:prstGeom prst="rect">
            <a:avLst/>
          </a:prstGeom>
        </p:spPr>
        <p:txBody>
          <a:bodyPr spcFirstLastPara="1" wrap="square" lIns="91425" tIns="91425" rIns="91425" bIns="91425" anchor="ctr" anchorCtr="0">
            <a:normAutofit/>
          </a:bodyPr>
          <a:lstStyle/>
          <a:p>
            <a:pPr marL="0" lvl="0" indent="0" algn="ctr" rtl="0">
              <a:lnSpc>
                <a:spcPct val="115000"/>
              </a:lnSpc>
              <a:spcBef>
                <a:spcPts val="1200"/>
              </a:spcBef>
              <a:spcAft>
                <a:spcPts val="0"/>
              </a:spcAft>
              <a:buNone/>
            </a:pPr>
            <a:endParaRPr sz="1950" b="0">
              <a:solidFill>
                <a:srgbClr val="212121"/>
              </a:solidFill>
              <a:highlight>
                <a:srgbClr val="FFFFFF"/>
              </a:highlight>
              <a:latin typeface="Roboto"/>
              <a:ea typeface="Roboto"/>
              <a:cs typeface="Roboto"/>
              <a:sym typeface="Roboto"/>
            </a:endParaRPr>
          </a:p>
          <a:p>
            <a:pPr marL="0" lvl="0" indent="0" algn="ctr" rtl="0">
              <a:lnSpc>
                <a:spcPct val="115000"/>
              </a:lnSpc>
              <a:spcBef>
                <a:spcPts val="1200"/>
              </a:spcBef>
              <a:spcAft>
                <a:spcPts val="1200"/>
              </a:spcAft>
              <a:buNone/>
            </a:pPr>
            <a:r>
              <a:rPr lang="es" sz="3250" b="0">
                <a:latin typeface="Roboto"/>
                <a:ea typeface="Roboto"/>
                <a:cs typeface="Roboto"/>
                <a:sym typeface="Roboto"/>
              </a:rPr>
              <a:t>Tratamiento de datos nulos</a:t>
            </a:r>
            <a:endParaRPr sz="9300"/>
          </a:p>
        </p:txBody>
      </p:sp>
      <p:sp>
        <p:nvSpPr>
          <p:cNvPr id="415" name="Google Shape;415;p32"/>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s" sz="1600"/>
              <a:t>Definimos un criterio para trabajar los  datos nulos en cada columna</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3"/>
          <p:cNvSpPr txBox="1">
            <a:spLocks noGrp="1"/>
          </p:cNvSpPr>
          <p:nvPr>
            <p:ph type="title"/>
          </p:nvPr>
        </p:nvSpPr>
        <p:spPr>
          <a:xfrm>
            <a:off x="1358275" y="729350"/>
            <a:ext cx="7030500" cy="665400"/>
          </a:xfrm>
          <a:prstGeom prst="rect">
            <a:avLst/>
          </a:prstGeom>
        </p:spPr>
        <p:txBody>
          <a:bodyPr spcFirstLastPara="1" wrap="square" lIns="91425" tIns="91425" rIns="91425" bIns="91425" anchor="t" anchorCtr="0">
            <a:normAutofit fontScale="90000"/>
          </a:bodyPr>
          <a:lstStyle/>
          <a:p>
            <a:pPr marL="0" marR="0" lvl="0" indent="0" algn="l" rtl="0">
              <a:lnSpc>
                <a:spcPct val="100000"/>
              </a:lnSpc>
              <a:spcBef>
                <a:spcPts val="0"/>
              </a:spcBef>
              <a:spcAft>
                <a:spcPts val="0"/>
              </a:spcAft>
              <a:buNone/>
            </a:pPr>
            <a:r>
              <a:rPr lang="es" sz="2197">
                <a:solidFill>
                  <a:schemeClr val="accent3"/>
                </a:solidFill>
              </a:rPr>
              <a:t>Tratamiento de nulos y corrección de valores erróneos</a:t>
            </a:r>
            <a:endParaRPr sz="2000"/>
          </a:p>
        </p:txBody>
      </p:sp>
      <p:sp>
        <p:nvSpPr>
          <p:cNvPr id="421" name="Google Shape;421;p33"/>
          <p:cNvSpPr txBox="1">
            <a:spLocks noGrp="1"/>
          </p:cNvSpPr>
          <p:nvPr>
            <p:ph type="body" idx="1"/>
          </p:nvPr>
        </p:nvSpPr>
        <p:spPr>
          <a:xfrm>
            <a:off x="590100" y="1705250"/>
            <a:ext cx="7963800" cy="3066600"/>
          </a:xfrm>
          <a:prstGeom prst="rect">
            <a:avLst/>
          </a:prstGeom>
        </p:spPr>
        <p:txBody>
          <a:bodyPr spcFirstLastPara="1" wrap="square" lIns="91425" tIns="91425" rIns="91425" bIns="91425" anchor="t" anchorCtr="0">
            <a:noAutofit/>
          </a:bodyPr>
          <a:lstStyle/>
          <a:p>
            <a:pPr marL="0" lvl="0" indent="0" algn="l" rtl="0">
              <a:lnSpc>
                <a:spcPct val="95000"/>
              </a:lnSpc>
              <a:spcBef>
                <a:spcPts val="900"/>
              </a:spcBef>
              <a:spcAft>
                <a:spcPts val="0"/>
              </a:spcAft>
              <a:buSzPts val="1018"/>
              <a:buNone/>
            </a:pPr>
            <a:r>
              <a:rPr lang="es" sz="1400" b="1">
                <a:solidFill>
                  <a:srgbClr val="212121"/>
                </a:solidFill>
              </a:rPr>
              <a:t>Accionar por columna</a:t>
            </a:r>
            <a:endParaRPr sz="1400" b="1">
              <a:solidFill>
                <a:srgbClr val="212121"/>
              </a:solidFill>
            </a:endParaRPr>
          </a:p>
          <a:p>
            <a:pPr marL="457200" lvl="0" indent="-311150" algn="l" rtl="0">
              <a:lnSpc>
                <a:spcPct val="95000"/>
              </a:lnSpc>
              <a:spcBef>
                <a:spcPts val="1000"/>
              </a:spcBef>
              <a:spcAft>
                <a:spcPts val="0"/>
              </a:spcAft>
              <a:buClr>
                <a:srgbClr val="212121"/>
              </a:buClr>
              <a:buSzPts val="1300"/>
              <a:buFont typeface="Roboto"/>
              <a:buChar char="●"/>
            </a:pPr>
            <a:r>
              <a:rPr lang="es" b="1">
                <a:solidFill>
                  <a:srgbClr val="212121"/>
                </a:solidFill>
              </a:rPr>
              <a:t>place name</a:t>
            </a:r>
            <a:r>
              <a:rPr lang="es">
                <a:solidFill>
                  <a:srgbClr val="212121"/>
                </a:solidFill>
              </a:rPr>
              <a:t> reemplazamos los datos usando la columna </a:t>
            </a:r>
            <a:r>
              <a:rPr lang="es" i="1">
                <a:solidFill>
                  <a:srgbClr val="212121"/>
                </a:solidFill>
              </a:rPr>
              <a:t>place_with_parent_names</a:t>
            </a:r>
            <a:r>
              <a:rPr lang="es">
                <a:solidFill>
                  <a:srgbClr val="212121"/>
                </a:solidFill>
              </a:rPr>
              <a:t>.</a:t>
            </a:r>
            <a:endParaRPr>
              <a:solidFill>
                <a:srgbClr val="212121"/>
              </a:solidFill>
            </a:endParaRPr>
          </a:p>
          <a:p>
            <a:pPr marL="457200" lvl="0" indent="-311150" algn="l" rtl="0">
              <a:lnSpc>
                <a:spcPct val="95000"/>
              </a:lnSpc>
              <a:spcBef>
                <a:spcPts val="1000"/>
              </a:spcBef>
              <a:spcAft>
                <a:spcPts val="0"/>
              </a:spcAft>
              <a:buClr>
                <a:srgbClr val="212121"/>
              </a:buClr>
              <a:buSzPts val="1300"/>
              <a:buFont typeface="Roboto"/>
              <a:buChar char="●"/>
            </a:pPr>
            <a:r>
              <a:rPr lang="es" b="1">
                <a:solidFill>
                  <a:srgbClr val="212121"/>
                </a:solidFill>
              </a:rPr>
              <a:t>geo_names_id</a:t>
            </a:r>
            <a:r>
              <a:rPr lang="es">
                <a:solidFill>
                  <a:srgbClr val="212121"/>
                </a:solidFill>
              </a:rPr>
              <a:t>: no imputaremos los nulos ya que no conocemos el criterio con el que fueron cargados ni para que sirve el ID</a:t>
            </a:r>
            <a:endParaRPr>
              <a:solidFill>
                <a:srgbClr val="212121"/>
              </a:solidFill>
            </a:endParaRPr>
          </a:p>
          <a:p>
            <a:pPr marL="457200" lvl="0" indent="-311150" algn="l" rtl="0">
              <a:lnSpc>
                <a:spcPct val="95000"/>
              </a:lnSpc>
              <a:spcBef>
                <a:spcPts val="1000"/>
              </a:spcBef>
              <a:spcAft>
                <a:spcPts val="0"/>
              </a:spcAft>
              <a:buClr>
                <a:srgbClr val="212121"/>
              </a:buClr>
              <a:buSzPts val="1300"/>
              <a:buFont typeface="Roboto"/>
              <a:buChar char="●"/>
            </a:pPr>
            <a:r>
              <a:rPr lang="es" b="1">
                <a:solidFill>
                  <a:srgbClr val="212121"/>
                </a:solidFill>
              </a:rPr>
              <a:t>lat, lon</a:t>
            </a:r>
            <a:r>
              <a:rPr lang="es">
                <a:solidFill>
                  <a:srgbClr val="212121"/>
                </a:solidFill>
              </a:rPr>
              <a:t>: datos geográficos precisos, no imputaremos los nulos</a:t>
            </a:r>
            <a:endParaRPr>
              <a:solidFill>
                <a:srgbClr val="212121"/>
              </a:solidFill>
            </a:endParaRPr>
          </a:p>
          <a:p>
            <a:pPr marL="457200" lvl="0" indent="-311150" algn="l" rtl="0">
              <a:lnSpc>
                <a:spcPct val="95000"/>
              </a:lnSpc>
              <a:spcBef>
                <a:spcPts val="1000"/>
              </a:spcBef>
              <a:spcAft>
                <a:spcPts val="0"/>
              </a:spcAft>
              <a:buClr>
                <a:srgbClr val="212121"/>
              </a:buClr>
              <a:buSzPts val="1300"/>
              <a:buFont typeface="Roboto"/>
              <a:buChar char="●"/>
            </a:pPr>
            <a:r>
              <a:rPr lang="es" b="1">
                <a:solidFill>
                  <a:srgbClr val="212121"/>
                </a:solidFill>
              </a:rPr>
              <a:t>price, currency, aprox_local_currency, aprox_usd</a:t>
            </a:r>
            <a:r>
              <a:rPr lang="es">
                <a:solidFill>
                  <a:srgbClr val="212121"/>
                </a:solidFill>
              </a:rPr>
              <a:t>: decidimos no predecir precios ya que con esta variable vamos a trabajar luego en el modelo de regresión y buscamos que se asemeje lo máximo posible a la realidad</a:t>
            </a:r>
            <a:endParaRPr>
              <a:solidFill>
                <a:srgbClr val="212121"/>
              </a:solidFill>
            </a:endParaRPr>
          </a:p>
          <a:p>
            <a:pPr marL="457200" lvl="0" indent="-311150" algn="l" rtl="0">
              <a:lnSpc>
                <a:spcPct val="95000"/>
              </a:lnSpc>
              <a:spcBef>
                <a:spcPts val="1000"/>
              </a:spcBef>
              <a:spcAft>
                <a:spcPts val="0"/>
              </a:spcAft>
              <a:buClr>
                <a:srgbClr val="212121"/>
              </a:buClr>
              <a:buSzPts val="1300"/>
              <a:buFont typeface="Roboto"/>
              <a:buChar char="●"/>
            </a:pPr>
            <a:r>
              <a:rPr lang="es" b="1">
                <a:solidFill>
                  <a:srgbClr val="212121"/>
                </a:solidFill>
              </a:rPr>
              <a:t>surface_total_in_m2 y surface_covered_in_m2</a:t>
            </a:r>
            <a:r>
              <a:rPr lang="es">
                <a:solidFill>
                  <a:srgbClr val="212121"/>
                </a:solidFill>
              </a:rPr>
              <a:t> : buscando en la descripción logramos imputar valores, tanto nulos como otros mal cargados. Rellenamos valores nulos donde en la columna total habían nulos y en la cubierta no y viceversa, en los casos que correspondía.</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4"/>
          <p:cNvSpPr txBox="1">
            <a:spLocks noGrp="1"/>
          </p:cNvSpPr>
          <p:nvPr>
            <p:ph type="title"/>
          </p:nvPr>
        </p:nvSpPr>
        <p:spPr>
          <a:xfrm>
            <a:off x="1350775" y="819200"/>
            <a:ext cx="7030500" cy="5583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990"/>
              <a:buNone/>
            </a:pPr>
            <a:r>
              <a:rPr lang="es" sz="1978">
                <a:solidFill>
                  <a:schemeClr val="accent3"/>
                </a:solidFill>
              </a:rPr>
              <a:t>Tratamiento de nulos y corrección de valores erróneos</a:t>
            </a:r>
            <a:endParaRPr sz="1978">
              <a:solidFill>
                <a:schemeClr val="accent3"/>
              </a:solidFill>
            </a:endParaRPr>
          </a:p>
        </p:txBody>
      </p:sp>
      <p:sp>
        <p:nvSpPr>
          <p:cNvPr id="427" name="Google Shape;427;p34"/>
          <p:cNvSpPr txBox="1">
            <a:spLocks noGrp="1"/>
          </p:cNvSpPr>
          <p:nvPr>
            <p:ph type="body" idx="1"/>
          </p:nvPr>
        </p:nvSpPr>
        <p:spPr>
          <a:xfrm>
            <a:off x="414750" y="1509100"/>
            <a:ext cx="8314500" cy="2992500"/>
          </a:xfrm>
          <a:prstGeom prst="rect">
            <a:avLst/>
          </a:prstGeom>
        </p:spPr>
        <p:txBody>
          <a:bodyPr spcFirstLastPara="1" wrap="square" lIns="91425" tIns="91425" rIns="91425" bIns="91425" anchor="t" anchorCtr="0">
            <a:noAutofit/>
          </a:bodyPr>
          <a:lstStyle/>
          <a:p>
            <a:pPr marL="457200" lvl="0" indent="-304800" algn="l" rtl="0">
              <a:lnSpc>
                <a:spcPct val="95000"/>
              </a:lnSpc>
              <a:spcBef>
                <a:spcPts val="1000"/>
              </a:spcBef>
              <a:spcAft>
                <a:spcPts val="0"/>
              </a:spcAft>
              <a:buClr>
                <a:srgbClr val="212121"/>
              </a:buClr>
              <a:buSzPts val="1200"/>
              <a:buFont typeface="Roboto"/>
              <a:buChar char="●"/>
            </a:pPr>
            <a:r>
              <a:rPr lang="es" sz="1200" b="1">
                <a:solidFill>
                  <a:srgbClr val="212121"/>
                </a:solidFill>
              </a:rPr>
              <a:t>price per m2</a:t>
            </a:r>
            <a:r>
              <a:rPr lang="es" sz="1200">
                <a:solidFill>
                  <a:srgbClr val="212121"/>
                </a:solidFill>
              </a:rPr>
              <a:t>: calculamos nuevamente esta columna ya que no era claro el criterio con el que se completó originalmente. Además, se tomaba el campo precio sin tener en cuenta que los registros pueden estar en diferente moneda, por ende buscamos homogeneizar dicha información calculando con la columna </a:t>
            </a:r>
            <a:r>
              <a:rPr lang="es" sz="1200" i="1">
                <a:solidFill>
                  <a:srgbClr val="212121"/>
                </a:solidFill>
              </a:rPr>
              <a:t>price_aprox_usd</a:t>
            </a:r>
            <a:endParaRPr sz="1200" b="1">
              <a:solidFill>
                <a:srgbClr val="212121"/>
              </a:solidFill>
            </a:endParaRPr>
          </a:p>
          <a:p>
            <a:pPr marL="457200" lvl="0" indent="-304800" algn="l" rtl="0">
              <a:lnSpc>
                <a:spcPct val="115000"/>
              </a:lnSpc>
              <a:spcBef>
                <a:spcPts val="1000"/>
              </a:spcBef>
              <a:spcAft>
                <a:spcPts val="0"/>
              </a:spcAft>
              <a:buClr>
                <a:srgbClr val="212121"/>
              </a:buClr>
              <a:buSzPts val="1200"/>
              <a:buFont typeface="Roboto"/>
              <a:buChar char="●"/>
            </a:pPr>
            <a:r>
              <a:rPr lang="es" sz="1200" b="1">
                <a:solidFill>
                  <a:srgbClr val="212121"/>
                </a:solidFill>
              </a:rPr>
              <a:t>floor</a:t>
            </a:r>
            <a:r>
              <a:rPr lang="es" sz="1200">
                <a:solidFill>
                  <a:srgbClr val="212121"/>
                </a:solidFill>
              </a:rPr>
              <a:t>: No es claro el objetivo de la columna, ya sea mostrar el piso en el que se encuentra el departamento o la cantidad de pisos que tiene la propiedad. Por otro lado, encontramos valores atípicos para el tipo de información que debería mostrar la columna. Su gran cantidad de nulos y no poder encontrar en la descripción la información necesaria para completarla nos llevó a pensar que la mejor opción es quitarla del set de datos. Esta columna se podría utilizar en un futuro para un modelo relacionado a apartamentos únicamente </a:t>
            </a:r>
            <a:endParaRPr sz="1200">
              <a:solidFill>
                <a:srgbClr val="212121"/>
              </a:solidFill>
            </a:endParaRPr>
          </a:p>
          <a:p>
            <a:pPr marL="457200" lvl="0" indent="-304800" algn="l" rtl="0">
              <a:lnSpc>
                <a:spcPct val="115000"/>
              </a:lnSpc>
              <a:spcBef>
                <a:spcPts val="1000"/>
              </a:spcBef>
              <a:spcAft>
                <a:spcPts val="0"/>
              </a:spcAft>
              <a:buClr>
                <a:srgbClr val="212121"/>
              </a:buClr>
              <a:buSzPts val="1200"/>
              <a:buFont typeface="Roboto"/>
              <a:buChar char="●"/>
            </a:pPr>
            <a:r>
              <a:rPr lang="es" sz="1200" b="1">
                <a:solidFill>
                  <a:srgbClr val="212121"/>
                </a:solidFill>
              </a:rPr>
              <a:t>expenses</a:t>
            </a:r>
            <a:r>
              <a:rPr lang="es" sz="1200">
                <a:solidFill>
                  <a:srgbClr val="212121"/>
                </a:solidFill>
              </a:rPr>
              <a:t>: tiene gran cantidad de nulos, buscamos datos en la descripción para completarla pero igualmente no se logró imputar una cantidad relevante. </a:t>
            </a:r>
            <a:endParaRPr sz="1200">
              <a:solidFill>
                <a:srgbClr val="212121"/>
              </a:solidFill>
            </a:endParaRPr>
          </a:p>
          <a:p>
            <a:pPr marL="457200" lvl="0" indent="-304800" algn="l" rtl="0">
              <a:lnSpc>
                <a:spcPct val="115000"/>
              </a:lnSpc>
              <a:spcBef>
                <a:spcPts val="1000"/>
              </a:spcBef>
              <a:spcAft>
                <a:spcPts val="0"/>
              </a:spcAft>
              <a:buClr>
                <a:srgbClr val="212121"/>
              </a:buClr>
              <a:buSzPts val="1200"/>
              <a:buFont typeface="Roboto"/>
              <a:buChar char="●"/>
            </a:pPr>
            <a:r>
              <a:rPr lang="es" sz="1200" b="1">
                <a:solidFill>
                  <a:srgbClr val="212121"/>
                </a:solidFill>
              </a:rPr>
              <a:t>rooms</a:t>
            </a:r>
            <a:r>
              <a:rPr lang="es" sz="1200">
                <a:solidFill>
                  <a:srgbClr val="212121"/>
                </a:solidFill>
              </a:rPr>
              <a:t>: imputamos datos buscando la cantidad de ambientes y habitaciones en la descripción o en el título.</a:t>
            </a:r>
            <a:endParaRPr sz="1200">
              <a:solidFill>
                <a:srgbClr val="212121"/>
              </a:solidFill>
            </a:endParaRPr>
          </a:p>
          <a:p>
            <a:pPr marL="457200" lvl="0" indent="-304800" algn="l" rtl="0">
              <a:lnSpc>
                <a:spcPct val="115000"/>
              </a:lnSpc>
              <a:spcBef>
                <a:spcPts val="1000"/>
              </a:spcBef>
              <a:spcAft>
                <a:spcPts val="0"/>
              </a:spcAft>
              <a:buClr>
                <a:srgbClr val="212121"/>
              </a:buClr>
              <a:buSzPts val="1200"/>
              <a:buFont typeface="Roboto"/>
              <a:buChar char="●"/>
            </a:pPr>
            <a:r>
              <a:rPr lang="es" sz="1200" b="1">
                <a:solidFill>
                  <a:srgbClr val="212121"/>
                </a:solidFill>
              </a:rPr>
              <a:t>description:</a:t>
            </a:r>
            <a:r>
              <a:rPr lang="es" sz="1200">
                <a:solidFill>
                  <a:srgbClr val="212121"/>
                </a:solidFill>
              </a:rPr>
              <a:t> tiene solamente dos nulos, esta columna nos sirvió para poder buscar diferentes datos que luego utilizamos en el análisis y posteriormente en el modelo.</a:t>
            </a:r>
            <a:endParaRPr sz="1200" b="1">
              <a:solidFill>
                <a:srgbClr val="21212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5"/>
          <p:cNvSpPr txBox="1">
            <a:spLocks noGrp="1"/>
          </p:cNvSpPr>
          <p:nvPr>
            <p:ph type="title"/>
          </p:nvPr>
        </p:nvSpPr>
        <p:spPr>
          <a:xfrm>
            <a:off x="1341225" y="778250"/>
            <a:ext cx="70305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2120">
                <a:solidFill>
                  <a:schemeClr val="accent3"/>
                </a:solidFill>
              </a:rPr>
              <a:t>Place_with_parent_names</a:t>
            </a:r>
            <a:endParaRPr sz="2120">
              <a:solidFill>
                <a:schemeClr val="accent3"/>
              </a:solidFill>
            </a:endParaRPr>
          </a:p>
          <a:p>
            <a:pPr marL="0" marR="0" lvl="0" indent="0" algn="l" rtl="0">
              <a:lnSpc>
                <a:spcPct val="100000"/>
              </a:lnSpc>
              <a:spcBef>
                <a:spcPts val="0"/>
              </a:spcBef>
              <a:spcAft>
                <a:spcPts val="0"/>
              </a:spcAft>
              <a:buClr>
                <a:srgbClr val="000000"/>
              </a:buClr>
              <a:buSzPts val="990"/>
              <a:buFont typeface="Arial"/>
              <a:buNone/>
            </a:pPr>
            <a:r>
              <a:rPr lang="es" sz="1320" b="0"/>
              <a:t>Análisis columna y división de secciones</a:t>
            </a:r>
            <a:endParaRPr sz="1320" b="0"/>
          </a:p>
        </p:txBody>
      </p:sp>
      <p:sp>
        <p:nvSpPr>
          <p:cNvPr id="433" name="Google Shape;433;p35"/>
          <p:cNvSpPr txBox="1">
            <a:spLocks noGrp="1"/>
          </p:cNvSpPr>
          <p:nvPr>
            <p:ph type="body" idx="1"/>
          </p:nvPr>
        </p:nvSpPr>
        <p:spPr>
          <a:xfrm>
            <a:off x="414750" y="1568800"/>
            <a:ext cx="8314500" cy="1915800"/>
          </a:xfrm>
          <a:prstGeom prst="rect">
            <a:avLst/>
          </a:prstGeom>
        </p:spPr>
        <p:txBody>
          <a:bodyPr spcFirstLastPara="1" wrap="square" lIns="91425" tIns="91425" rIns="91425" bIns="91425" anchor="t" anchorCtr="0">
            <a:noAutofit/>
          </a:bodyPr>
          <a:lstStyle/>
          <a:p>
            <a:pPr marL="0" lvl="0" indent="0" algn="l" rtl="0">
              <a:lnSpc>
                <a:spcPct val="95000"/>
              </a:lnSpc>
              <a:spcBef>
                <a:spcPts val="1000"/>
              </a:spcBef>
              <a:spcAft>
                <a:spcPts val="0"/>
              </a:spcAft>
              <a:buNone/>
            </a:pPr>
            <a:r>
              <a:rPr lang="es" sz="1100">
                <a:solidFill>
                  <a:srgbClr val="212121"/>
                </a:solidFill>
              </a:rPr>
              <a:t>La columna </a:t>
            </a:r>
            <a:r>
              <a:rPr lang="es" sz="1100" i="1">
                <a:solidFill>
                  <a:srgbClr val="212121"/>
                </a:solidFill>
              </a:rPr>
              <a:t>place_with_parent_names </a:t>
            </a:r>
            <a:r>
              <a:rPr lang="es" sz="1100">
                <a:solidFill>
                  <a:srgbClr val="212121"/>
                </a:solidFill>
              </a:rPr>
              <a:t>contiene información sobre la zona geográfica donde se encuentra la propiedad. Sin embargo, el grado de detalle de la columna varía mucho según cada registro e incluso según la región.</a:t>
            </a:r>
            <a:endParaRPr sz="1100">
              <a:solidFill>
                <a:srgbClr val="212121"/>
              </a:solidFill>
            </a:endParaRPr>
          </a:p>
          <a:p>
            <a:pPr marL="0" lvl="0" indent="0" algn="l" rtl="0">
              <a:lnSpc>
                <a:spcPct val="95000"/>
              </a:lnSpc>
              <a:spcBef>
                <a:spcPts val="1000"/>
              </a:spcBef>
              <a:spcAft>
                <a:spcPts val="0"/>
              </a:spcAft>
              <a:buNone/>
            </a:pPr>
            <a:r>
              <a:rPr lang="es" sz="1100">
                <a:solidFill>
                  <a:srgbClr val="212121"/>
                </a:solidFill>
              </a:rPr>
              <a:t>Por ejemplo, el caso de Buenos Aires es diferente al del resto de las provincias del país, ya que se divide la provincia en Zona Sur, Norte, y Oeste del AMBA, luego por Interior y Costa Atlántica. </a:t>
            </a:r>
            <a:endParaRPr sz="1100">
              <a:solidFill>
                <a:srgbClr val="212121"/>
              </a:solidFill>
            </a:endParaRPr>
          </a:p>
          <a:p>
            <a:pPr marL="0" lvl="0" indent="0" algn="l" rtl="0">
              <a:lnSpc>
                <a:spcPct val="95000"/>
              </a:lnSpc>
              <a:spcBef>
                <a:spcPts val="1000"/>
              </a:spcBef>
              <a:spcAft>
                <a:spcPts val="0"/>
              </a:spcAft>
              <a:buNone/>
            </a:pPr>
            <a:r>
              <a:rPr lang="es" sz="1100">
                <a:solidFill>
                  <a:srgbClr val="212121"/>
                </a:solidFill>
              </a:rPr>
              <a:t>Por otro lado, la división de las secciones separadas por “|” no es igual para todas las regiones, por ejemplo el caso de la capital se divide |país|capital|barrio mientras que el resto de las regiones se divide |país|provincia|ciudad|barrio.</a:t>
            </a:r>
            <a:endParaRPr sz="1100">
              <a:solidFill>
                <a:srgbClr val="212121"/>
              </a:solidFill>
            </a:endParaRPr>
          </a:p>
          <a:p>
            <a:pPr marL="0" lvl="0" indent="0" algn="l" rtl="0">
              <a:lnSpc>
                <a:spcPct val="95000"/>
              </a:lnSpc>
              <a:spcBef>
                <a:spcPts val="1000"/>
              </a:spcBef>
              <a:spcAft>
                <a:spcPts val="0"/>
              </a:spcAft>
              <a:buNone/>
            </a:pPr>
            <a:r>
              <a:rPr lang="es" sz="1100">
                <a:solidFill>
                  <a:srgbClr val="212121"/>
                </a:solidFill>
              </a:rPr>
              <a:t>Por estas razones tuvimos que definir criterios especiales para ciertos casos a la hora de trabajar con esta columna para dividirla y llevar esa información a las columnas </a:t>
            </a:r>
            <a:r>
              <a:rPr lang="es" sz="1100" b="1" i="1">
                <a:solidFill>
                  <a:srgbClr val="212121"/>
                </a:solidFill>
              </a:rPr>
              <a:t>provincia</a:t>
            </a:r>
            <a:r>
              <a:rPr lang="es" sz="1100" i="1">
                <a:solidFill>
                  <a:srgbClr val="212121"/>
                </a:solidFill>
              </a:rPr>
              <a:t>, </a:t>
            </a:r>
            <a:r>
              <a:rPr lang="es" sz="1100" b="1" i="1">
                <a:solidFill>
                  <a:srgbClr val="212121"/>
                </a:solidFill>
              </a:rPr>
              <a:t>ciudad_partido</a:t>
            </a:r>
            <a:r>
              <a:rPr lang="es" sz="1100" i="1">
                <a:solidFill>
                  <a:srgbClr val="212121"/>
                </a:solidFill>
              </a:rPr>
              <a:t>, </a:t>
            </a:r>
            <a:r>
              <a:rPr lang="es" sz="1100">
                <a:solidFill>
                  <a:srgbClr val="212121"/>
                </a:solidFill>
              </a:rPr>
              <a:t> y </a:t>
            </a:r>
            <a:r>
              <a:rPr lang="es" sz="1100" b="1" i="1">
                <a:solidFill>
                  <a:srgbClr val="212121"/>
                </a:solidFill>
              </a:rPr>
              <a:t>barrio</a:t>
            </a:r>
            <a:r>
              <a:rPr lang="es" sz="1100" i="1">
                <a:solidFill>
                  <a:srgbClr val="212121"/>
                </a:solidFill>
              </a:rPr>
              <a:t>.</a:t>
            </a:r>
            <a:endParaRPr sz="1100" b="1">
              <a:solidFill>
                <a:srgbClr val="212121"/>
              </a:solidFill>
            </a:endParaRPr>
          </a:p>
        </p:txBody>
      </p:sp>
      <p:grpSp>
        <p:nvGrpSpPr>
          <p:cNvPr id="434" name="Google Shape;434;p35"/>
          <p:cNvGrpSpPr/>
          <p:nvPr/>
        </p:nvGrpSpPr>
        <p:grpSpPr>
          <a:xfrm>
            <a:off x="476925" y="3611850"/>
            <a:ext cx="4581525" cy="1371600"/>
            <a:chOff x="2011750" y="3454650"/>
            <a:chExt cx="4581525" cy="1371600"/>
          </a:xfrm>
        </p:grpSpPr>
        <p:pic>
          <p:nvPicPr>
            <p:cNvPr id="435" name="Google Shape;435;p35"/>
            <p:cNvPicPr preferRelativeResize="0"/>
            <p:nvPr/>
          </p:nvPicPr>
          <p:blipFill rotWithShape="1">
            <a:blip r:embed="rId3">
              <a:alphaModFix/>
            </a:blip>
            <a:srcRect b="50000"/>
            <a:stretch/>
          </p:blipFill>
          <p:spPr>
            <a:xfrm>
              <a:off x="2011750" y="3454650"/>
              <a:ext cx="4581525" cy="1371600"/>
            </a:xfrm>
            <a:prstGeom prst="rect">
              <a:avLst/>
            </a:prstGeom>
            <a:noFill/>
            <a:ln>
              <a:noFill/>
            </a:ln>
          </p:spPr>
        </p:pic>
        <p:sp>
          <p:nvSpPr>
            <p:cNvPr id="436" name="Google Shape;436;p35"/>
            <p:cNvSpPr/>
            <p:nvPr/>
          </p:nvSpPr>
          <p:spPr>
            <a:xfrm>
              <a:off x="2031513" y="4185175"/>
              <a:ext cx="4542000" cy="313200"/>
            </a:xfrm>
            <a:prstGeom prst="roundRect">
              <a:avLst>
                <a:gd name="adj" fmla="val 16667"/>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7" name="Google Shape;437;p35"/>
          <p:cNvSpPr txBox="1"/>
          <p:nvPr/>
        </p:nvSpPr>
        <p:spPr>
          <a:xfrm>
            <a:off x="5600200" y="3756450"/>
            <a:ext cx="3354000" cy="1082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lnSpc>
                <a:spcPct val="135714"/>
              </a:lnSpc>
              <a:spcBef>
                <a:spcPts val="0"/>
              </a:spcBef>
              <a:spcAft>
                <a:spcPts val="0"/>
              </a:spcAft>
              <a:buNone/>
            </a:pPr>
            <a:r>
              <a:rPr lang="es" sz="1150">
                <a:solidFill>
                  <a:schemeClr val="dk2"/>
                </a:solidFill>
                <a:latin typeface="Roboto"/>
                <a:ea typeface="Roboto"/>
                <a:cs typeface="Roboto"/>
                <a:sym typeface="Roboto"/>
              </a:rPr>
              <a:t>Luego reemplazamos los valores nulos de la columna 'place_name' por los valores de la columna ciudad_partido creada a partir de la columna 'place_with_parent_names'</a:t>
            </a:r>
            <a:endParaRPr sz="1150">
              <a:solidFill>
                <a:schemeClr val="dk2"/>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6"/>
          <p:cNvSpPr txBox="1">
            <a:spLocks noGrp="1"/>
          </p:cNvSpPr>
          <p:nvPr>
            <p:ph type="body" idx="1"/>
          </p:nvPr>
        </p:nvSpPr>
        <p:spPr>
          <a:xfrm>
            <a:off x="747300" y="3195200"/>
            <a:ext cx="7649400" cy="1896000"/>
          </a:xfrm>
          <a:prstGeom prst="rect">
            <a:avLst/>
          </a:prstGeom>
        </p:spPr>
        <p:txBody>
          <a:bodyPr spcFirstLastPara="1" wrap="square" lIns="91425" tIns="91425" rIns="91425" bIns="91425" anchor="t" anchorCtr="0">
            <a:normAutofit fontScale="92500" lnSpcReduction="10000"/>
          </a:bodyPr>
          <a:lstStyle/>
          <a:p>
            <a:pPr marL="0" lvl="0" indent="0" algn="l" rtl="0">
              <a:lnSpc>
                <a:spcPct val="105000"/>
              </a:lnSpc>
              <a:spcBef>
                <a:spcPts val="0"/>
              </a:spcBef>
              <a:spcAft>
                <a:spcPts val="0"/>
              </a:spcAft>
              <a:buNone/>
            </a:pPr>
            <a:r>
              <a:rPr lang="es" sz="1200"/>
              <a:t>Para trabajar esta columna primero analizamos los datos que encontramos, dividiendo por tipo de propiedad para entender mejor los casos atípicos. </a:t>
            </a:r>
            <a:endParaRPr sz="1200"/>
          </a:p>
          <a:p>
            <a:pPr marL="457200" lvl="0" indent="-304800" algn="l" rtl="0">
              <a:lnSpc>
                <a:spcPct val="115000"/>
              </a:lnSpc>
              <a:spcBef>
                <a:spcPts val="1200"/>
              </a:spcBef>
              <a:spcAft>
                <a:spcPts val="0"/>
              </a:spcAft>
              <a:buSzPts val="1200"/>
              <a:buChar char="●"/>
            </a:pPr>
            <a:r>
              <a:rPr lang="es" sz="1200"/>
              <a:t>Tanto ‘apartment’ como ‘house’ donde se encontraron más de 20 rooms fueron eliminados ya que pueden traer complicaciones para el modelo, y en la descripción encontramos que se trata de ventas de complejos completos, o no tienen una explicación y parecen ser incorrectos. </a:t>
            </a:r>
            <a:endParaRPr sz="1200"/>
          </a:p>
          <a:p>
            <a:pPr marL="457200" lvl="0" indent="-304800" algn="l" rtl="0">
              <a:lnSpc>
                <a:spcPct val="115000"/>
              </a:lnSpc>
              <a:spcBef>
                <a:spcPts val="1200"/>
              </a:spcBef>
              <a:spcAft>
                <a:spcPts val="1200"/>
              </a:spcAft>
              <a:buSzPts val="1200"/>
              <a:buChar char="●"/>
            </a:pPr>
            <a:r>
              <a:rPr lang="es" sz="1200"/>
              <a:t>Por otro lado, utilizamos expresiones regulares para buscar en ‘description’ si había alguna información adicional que nos permita rellenar registros nulos.</a:t>
            </a:r>
            <a:endParaRPr sz="1200"/>
          </a:p>
        </p:txBody>
      </p:sp>
      <p:sp>
        <p:nvSpPr>
          <p:cNvPr id="443" name="Google Shape;443;p36"/>
          <p:cNvSpPr txBox="1">
            <a:spLocks noGrp="1"/>
          </p:cNvSpPr>
          <p:nvPr>
            <p:ph type="title"/>
          </p:nvPr>
        </p:nvSpPr>
        <p:spPr>
          <a:xfrm>
            <a:off x="1303800" y="750975"/>
            <a:ext cx="7030500" cy="586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sz="2420">
                <a:solidFill>
                  <a:schemeClr val="accent3"/>
                </a:solidFill>
              </a:rPr>
              <a:t>ROOMS</a:t>
            </a:r>
            <a:endParaRPr sz="1320" b="0"/>
          </a:p>
          <a:p>
            <a:pPr marL="0" marR="0" lvl="0" indent="0" algn="l" rtl="0">
              <a:lnSpc>
                <a:spcPct val="100000"/>
              </a:lnSpc>
              <a:spcBef>
                <a:spcPts val="0"/>
              </a:spcBef>
              <a:spcAft>
                <a:spcPts val="0"/>
              </a:spcAft>
              <a:buNone/>
            </a:pPr>
            <a:r>
              <a:rPr lang="es" sz="1320" b="0"/>
              <a:t>Análisis y tratamiento de nulos </a:t>
            </a:r>
            <a:endParaRPr sz="2420">
              <a:solidFill>
                <a:schemeClr val="accent3"/>
              </a:solidFill>
            </a:endParaRPr>
          </a:p>
        </p:txBody>
      </p:sp>
      <p:pic>
        <p:nvPicPr>
          <p:cNvPr id="444" name="Google Shape;444;p36"/>
          <p:cNvPicPr preferRelativeResize="0"/>
          <p:nvPr/>
        </p:nvPicPr>
        <p:blipFill>
          <a:blip r:embed="rId3">
            <a:alphaModFix/>
          </a:blip>
          <a:stretch>
            <a:fillRect/>
          </a:stretch>
        </p:blipFill>
        <p:spPr>
          <a:xfrm>
            <a:off x="1465813" y="1547474"/>
            <a:ext cx="6212370" cy="13510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37"/>
          <p:cNvSpPr/>
          <p:nvPr/>
        </p:nvSpPr>
        <p:spPr>
          <a:xfrm>
            <a:off x="4164875" y="3371938"/>
            <a:ext cx="726300" cy="336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txBox="1"/>
          <p:nvPr/>
        </p:nvSpPr>
        <p:spPr>
          <a:xfrm>
            <a:off x="1818413" y="1945750"/>
            <a:ext cx="1473600" cy="340200"/>
          </a:xfrm>
          <a:prstGeom prst="rect">
            <a:avLst/>
          </a:prstGeom>
          <a:noFill/>
          <a:ln w="9525" cap="flat" cmpd="sng">
            <a:solidFill>
              <a:srgbClr val="21212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s" sz="1010" b="1">
                <a:solidFill>
                  <a:schemeClr val="dk2"/>
                </a:solidFill>
                <a:latin typeface="Maven Pro"/>
                <a:ea typeface="Maven Pro"/>
                <a:cs typeface="Maven Pro"/>
                <a:sym typeface="Maven Pro"/>
              </a:rPr>
              <a:t>Antes</a:t>
            </a:r>
            <a:endParaRPr sz="1010" b="1">
              <a:solidFill>
                <a:schemeClr val="dk2"/>
              </a:solidFill>
              <a:latin typeface="Maven Pro"/>
              <a:ea typeface="Maven Pro"/>
              <a:cs typeface="Maven Pro"/>
              <a:sym typeface="Maven Pro"/>
            </a:endParaRPr>
          </a:p>
        </p:txBody>
      </p:sp>
      <p:sp>
        <p:nvSpPr>
          <p:cNvPr id="451" name="Google Shape;451;p37"/>
          <p:cNvSpPr txBox="1"/>
          <p:nvPr/>
        </p:nvSpPr>
        <p:spPr>
          <a:xfrm>
            <a:off x="6350638" y="1945750"/>
            <a:ext cx="1473600" cy="340200"/>
          </a:xfrm>
          <a:prstGeom prst="rect">
            <a:avLst/>
          </a:prstGeom>
          <a:noFill/>
          <a:ln w="9525" cap="flat" cmpd="sng">
            <a:solidFill>
              <a:srgbClr val="21212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s" sz="1010" b="1">
                <a:solidFill>
                  <a:schemeClr val="dk2"/>
                </a:solidFill>
                <a:latin typeface="Maven Pro"/>
                <a:ea typeface="Maven Pro"/>
                <a:cs typeface="Maven Pro"/>
                <a:sym typeface="Maven Pro"/>
              </a:rPr>
              <a:t>Después</a:t>
            </a:r>
            <a:endParaRPr sz="1010" b="1">
              <a:solidFill>
                <a:schemeClr val="dk2"/>
              </a:solidFill>
              <a:latin typeface="Maven Pro"/>
              <a:ea typeface="Maven Pro"/>
              <a:cs typeface="Maven Pro"/>
              <a:sym typeface="Maven Pro"/>
            </a:endParaRPr>
          </a:p>
        </p:txBody>
      </p:sp>
      <p:pic>
        <p:nvPicPr>
          <p:cNvPr id="452" name="Google Shape;452;p37"/>
          <p:cNvPicPr preferRelativeResize="0"/>
          <p:nvPr/>
        </p:nvPicPr>
        <p:blipFill>
          <a:blip r:embed="rId3">
            <a:alphaModFix/>
          </a:blip>
          <a:stretch>
            <a:fillRect/>
          </a:stretch>
        </p:blipFill>
        <p:spPr>
          <a:xfrm>
            <a:off x="5204925" y="2354650"/>
            <a:ext cx="3129366" cy="2371475"/>
          </a:xfrm>
          <a:prstGeom prst="rect">
            <a:avLst/>
          </a:prstGeom>
          <a:noFill/>
          <a:ln>
            <a:noFill/>
          </a:ln>
        </p:spPr>
      </p:pic>
      <p:pic>
        <p:nvPicPr>
          <p:cNvPr id="453" name="Google Shape;453;p37"/>
          <p:cNvPicPr preferRelativeResize="0"/>
          <p:nvPr/>
        </p:nvPicPr>
        <p:blipFill>
          <a:blip r:embed="rId4">
            <a:alphaModFix/>
          </a:blip>
          <a:stretch>
            <a:fillRect/>
          </a:stretch>
        </p:blipFill>
        <p:spPr>
          <a:xfrm>
            <a:off x="795100" y="2354650"/>
            <a:ext cx="3056038" cy="2371475"/>
          </a:xfrm>
          <a:prstGeom prst="rect">
            <a:avLst/>
          </a:prstGeom>
          <a:noFill/>
          <a:ln>
            <a:noFill/>
          </a:ln>
        </p:spPr>
      </p:pic>
      <p:sp>
        <p:nvSpPr>
          <p:cNvPr id="454" name="Google Shape;454;p37"/>
          <p:cNvSpPr txBox="1">
            <a:spLocks noGrp="1"/>
          </p:cNvSpPr>
          <p:nvPr>
            <p:ph type="title"/>
          </p:nvPr>
        </p:nvSpPr>
        <p:spPr>
          <a:xfrm>
            <a:off x="1303800" y="750975"/>
            <a:ext cx="7030500" cy="586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sz="2420">
                <a:solidFill>
                  <a:schemeClr val="accent3"/>
                </a:solidFill>
              </a:rPr>
              <a:t>ROOMS</a:t>
            </a:r>
            <a:endParaRPr sz="1320" b="0"/>
          </a:p>
          <a:p>
            <a:pPr marL="0" marR="0" lvl="0" indent="0" algn="l" rtl="0">
              <a:lnSpc>
                <a:spcPct val="100000"/>
              </a:lnSpc>
              <a:spcBef>
                <a:spcPts val="0"/>
              </a:spcBef>
              <a:spcAft>
                <a:spcPts val="0"/>
              </a:spcAft>
              <a:buNone/>
            </a:pPr>
            <a:r>
              <a:rPr lang="es" sz="1320" b="0"/>
              <a:t>Análisis y tratamiento de nulos </a:t>
            </a:r>
            <a:endParaRPr sz="2420">
              <a:solidFill>
                <a:schemeClr val="accent3"/>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38"/>
          <p:cNvSpPr txBox="1">
            <a:spLocks noGrp="1"/>
          </p:cNvSpPr>
          <p:nvPr>
            <p:ph type="title"/>
          </p:nvPr>
        </p:nvSpPr>
        <p:spPr>
          <a:xfrm>
            <a:off x="1311300" y="752725"/>
            <a:ext cx="7030500" cy="67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891"/>
              <a:buNone/>
            </a:pPr>
            <a:r>
              <a:rPr lang="es" sz="1830" dirty="0">
                <a:solidFill>
                  <a:schemeClr val="accent3"/>
                </a:solidFill>
              </a:rPr>
              <a:t>Surface_total_in_m2 y surface_covered_in_m2</a:t>
            </a:r>
            <a:endParaRPr sz="1830" dirty="0">
              <a:solidFill>
                <a:schemeClr val="accent3"/>
              </a:solidFill>
            </a:endParaRPr>
          </a:p>
          <a:p>
            <a:pPr marL="0" marR="0" lvl="0" indent="0" algn="l" rtl="0">
              <a:lnSpc>
                <a:spcPct val="100000"/>
              </a:lnSpc>
              <a:spcBef>
                <a:spcPts val="0"/>
              </a:spcBef>
              <a:spcAft>
                <a:spcPts val="0"/>
              </a:spcAft>
              <a:buSzPts val="891"/>
              <a:buNone/>
            </a:pPr>
            <a:r>
              <a:rPr lang="es" sz="1388" b="0" dirty="0"/>
              <a:t>Análisis y tratamiento de nulos y valores erróneos</a:t>
            </a:r>
            <a:endParaRPr sz="1388" b="0" dirty="0"/>
          </a:p>
          <a:p>
            <a:pPr marL="0" marR="0" lvl="0" indent="0" algn="l" rtl="0">
              <a:lnSpc>
                <a:spcPct val="100000"/>
              </a:lnSpc>
              <a:spcBef>
                <a:spcPts val="0"/>
              </a:spcBef>
              <a:spcAft>
                <a:spcPts val="0"/>
              </a:spcAft>
              <a:buSzPts val="891"/>
              <a:buNone/>
            </a:pPr>
            <a:endParaRPr sz="1530" dirty="0">
              <a:solidFill>
                <a:schemeClr val="accent3"/>
              </a:solidFill>
            </a:endParaRPr>
          </a:p>
        </p:txBody>
      </p:sp>
      <p:pic>
        <p:nvPicPr>
          <p:cNvPr id="460" name="Google Shape;460;p38"/>
          <p:cNvPicPr preferRelativeResize="0"/>
          <p:nvPr/>
        </p:nvPicPr>
        <p:blipFill>
          <a:blip r:embed="rId3">
            <a:alphaModFix/>
          </a:blip>
          <a:stretch>
            <a:fillRect/>
          </a:stretch>
        </p:blipFill>
        <p:spPr>
          <a:xfrm>
            <a:off x="500500" y="1922275"/>
            <a:ext cx="3632250" cy="1095075"/>
          </a:xfrm>
          <a:prstGeom prst="rect">
            <a:avLst/>
          </a:prstGeom>
          <a:noFill/>
          <a:ln>
            <a:noFill/>
          </a:ln>
        </p:spPr>
      </p:pic>
      <p:pic>
        <p:nvPicPr>
          <p:cNvPr id="461" name="Google Shape;461;p38"/>
          <p:cNvPicPr preferRelativeResize="0"/>
          <p:nvPr/>
        </p:nvPicPr>
        <p:blipFill>
          <a:blip r:embed="rId4">
            <a:alphaModFix/>
          </a:blip>
          <a:stretch>
            <a:fillRect/>
          </a:stretch>
        </p:blipFill>
        <p:spPr>
          <a:xfrm>
            <a:off x="4572000" y="1922275"/>
            <a:ext cx="3801475" cy="1095075"/>
          </a:xfrm>
          <a:prstGeom prst="rect">
            <a:avLst/>
          </a:prstGeom>
          <a:noFill/>
          <a:ln>
            <a:noFill/>
          </a:ln>
        </p:spPr>
      </p:pic>
      <p:sp>
        <p:nvSpPr>
          <p:cNvPr id="462" name="Google Shape;462;p38"/>
          <p:cNvSpPr txBox="1"/>
          <p:nvPr/>
        </p:nvSpPr>
        <p:spPr>
          <a:xfrm>
            <a:off x="1524926" y="1512250"/>
            <a:ext cx="1583400" cy="324600"/>
          </a:xfrm>
          <a:prstGeom prst="rect">
            <a:avLst/>
          </a:prstGeom>
          <a:noFill/>
          <a:ln w="9525" cap="flat" cmpd="sng">
            <a:solidFill>
              <a:srgbClr val="21212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s" sz="910" b="1">
                <a:solidFill>
                  <a:schemeClr val="dk2"/>
                </a:solidFill>
                <a:latin typeface="Maven Pro"/>
                <a:ea typeface="Maven Pro"/>
                <a:cs typeface="Maven Pro"/>
                <a:sym typeface="Maven Pro"/>
              </a:rPr>
              <a:t>Superficie total</a:t>
            </a:r>
            <a:endParaRPr sz="910" b="1">
              <a:solidFill>
                <a:schemeClr val="dk2"/>
              </a:solidFill>
              <a:latin typeface="Maven Pro"/>
              <a:ea typeface="Maven Pro"/>
              <a:cs typeface="Maven Pro"/>
              <a:sym typeface="Maven Pro"/>
            </a:endParaRPr>
          </a:p>
        </p:txBody>
      </p:sp>
      <p:sp>
        <p:nvSpPr>
          <p:cNvPr id="463" name="Google Shape;463;p38"/>
          <p:cNvSpPr txBox="1"/>
          <p:nvPr/>
        </p:nvSpPr>
        <p:spPr>
          <a:xfrm>
            <a:off x="5681034" y="1512250"/>
            <a:ext cx="1583400" cy="324600"/>
          </a:xfrm>
          <a:prstGeom prst="rect">
            <a:avLst/>
          </a:prstGeom>
          <a:noFill/>
          <a:ln w="9525" cap="flat" cmpd="sng">
            <a:solidFill>
              <a:srgbClr val="21212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s" sz="910" b="1">
                <a:solidFill>
                  <a:schemeClr val="dk2"/>
                </a:solidFill>
                <a:latin typeface="Maven Pro"/>
                <a:ea typeface="Maven Pro"/>
                <a:cs typeface="Maven Pro"/>
                <a:sym typeface="Maven Pro"/>
              </a:rPr>
              <a:t>Superficie cubierta</a:t>
            </a:r>
            <a:endParaRPr sz="910" b="1">
              <a:solidFill>
                <a:schemeClr val="dk2"/>
              </a:solidFill>
              <a:latin typeface="Maven Pro"/>
              <a:ea typeface="Maven Pro"/>
              <a:cs typeface="Maven Pro"/>
              <a:sym typeface="Maven Pro"/>
            </a:endParaRPr>
          </a:p>
        </p:txBody>
      </p:sp>
      <p:sp>
        <p:nvSpPr>
          <p:cNvPr id="464" name="Google Shape;464;p38"/>
          <p:cNvSpPr txBox="1">
            <a:spLocks noGrp="1"/>
          </p:cNvSpPr>
          <p:nvPr>
            <p:ph type="body" idx="1"/>
          </p:nvPr>
        </p:nvSpPr>
        <p:spPr>
          <a:xfrm>
            <a:off x="500500" y="3195200"/>
            <a:ext cx="7896300" cy="1896000"/>
          </a:xfrm>
          <a:prstGeom prst="rect">
            <a:avLst/>
          </a:prstGeom>
        </p:spPr>
        <p:txBody>
          <a:bodyPr spcFirstLastPara="1" wrap="square" lIns="91425" tIns="91425" rIns="91425" bIns="91425" anchor="t" anchorCtr="0">
            <a:normAutofit fontScale="92500"/>
          </a:bodyPr>
          <a:lstStyle/>
          <a:p>
            <a:pPr marL="0" lvl="0" indent="0" algn="l" rtl="0">
              <a:lnSpc>
                <a:spcPct val="95000"/>
              </a:lnSpc>
              <a:spcBef>
                <a:spcPts val="1000"/>
              </a:spcBef>
              <a:spcAft>
                <a:spcPts val="0"/>
              </a:spcAft>
              <a:buNone/>
            </a:pPr>
            <a:r>
              <a:rPr lang="es" sz="1100" dirty="0"/>
              <a:t>Buscamos en la descripción los metros cuadrados totales de las propiedades en su descripción, intentando localizar patrones como: 'ubicado en lote de 450 m2', 'superficie total: 300 m2', '450 metros2 total', 'terreno de 30 m' y sus variantes.  Para superficie cubierta se definió un patrón para localizar textos como ‘’2</a:t>
            </a:r>
            <a:r>
              <a:rPr lang="es-AR" sz="1100" dirty="0"/>
              <a:t>0 m2 cubiertos”, “</a:t>
            </a:r>
            <a:r>
              <a:rPr lang="es-AR" sz="1100" dirty="0" err="1"/>
              <a:t>sup</a:t>
            </a:r>
            <a:r>
              <a:rPr lang="es-AR" sz="1100" dirty="0"/>
              <a:t> cubierta de 10 metros2”, etc.</a:t>
            </a:r>
            <a:endParaRPr sz="1100" dirty="0"/>
          </a:p>
          <a:p>
            <a:pPr marL="0" lvl="0" indent="0" algn="l" rtl="0">
              <a:lnSpc>
                <a:spcPct val="95000"/>
              </a:lnSpc>
              <a:spcBef>
                <a:spcPts val="1200"/>
              </a:spcBef>
              <a:spcAft>
                <a:spcPts val="0"/>
              </a:spcAft>
              <a:buNone/>
            </a:pPr>
            <a:r>
              <a:rPr lang="es" sz="1100" dirty="0"/>
              <a:t>Con lo obtenido mediante no solo vamos a rellenar los valores faltantes, sino que priorizaremos la información extraída de la 'description' por sobre la cargada en la columna surface, ya que hay muchos registros con valores de superficie cargados que difieren a la descripción (o que son excesivamente grandes) y priorizaremos los que figuran en la columna 'description'.</a:t>
            </a:r>
            <a:endParaRPr sz="1100" dirty="0"/>
          </a:p>
          <a:p>
            <a:pPr marL="0" lvl="0" indent="0" algn="l" rtl="0">
              <a:lnSpc>
                <a:spcPct val="95000"/>
              </a:lnSpc>
              <a:spcBef>
                <a:spcPts val="1200"/>
              </a:spcBef>
              <a:spcAft>
                <a:spcPts val="1200"/>
              </a:spcAft>
              <a:buNone/>
            </a:pPr>
            <a:r>
              <a:rPr lang="es" sz="1100" dirty="0"/>
              <a:t>Repetimos el proceso para la superficie cubierta.</a:t>
            </a:r>
            <a:endParaRPr sz="11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39"/>
          <p:cNvSpPr txBox="1">
            <a:spLocks noGrp="1"/>
          </p:cNvSpPr>
          <p:nvPr>
            <p:ph type="body" idx="1"/>
          </p:nvPr>
        </p:nvSpPr>
        <p:spPr>
          <a:xfrm>
            <a:off x="623850" y="2940625"/>
            <a:ext cx="7896300" cy="1364675"/>
          </a:xfrm>
          <a:prstGeom prst="rect">
            <a:avLst/>
          </a:prstGeom>
        </p:spPr>
        <p:txBody>
          <a:bodyPr spcFirstLastPara="1" wrap="square" lIns="91425" tIns="91425" rIns="91425" bIns="91425" anchor="t" anchorCtr="0">
            <a:normAutofit lnSpcReduction="10000"/>
          </a:bodyPr>
          <a:lstStyle/>
          <a:p>
            <a:pPr marL="0" lvl="0" indent="0" algn="l" rtl="0">
              <a:lnSpc>
                <a:spcPct val="95000"/>
              </a:lnSpc>
              <a:spcBef>
                <a:spcPts val="1200"/>
              </a:spcBef>
              <a:spcAft>
                <a:spcPts val="0"/>
              </a:spcAft>
              <a:buNone/>
            </a:pPr>
            <a:r>
              <a:rPr lang="es" sz="1100" dirty="0"/>
              <a:t>Evaluamos primero cuántos registros no tienen surface_total cargada pero sí surface_covered, por tipo de propiedad. Completamos usando cubierta para total en los registros que no son del tipo casa. Para las casas que no se encontró múltiples plantas o superficie exterior (por ej: patio) también asumimos qué superficie total es igual a cubierta.</a:t>
            </a:r>
            <a:endParaRPr sz="1100" dirty="0"/>
          </a:p>
          <a:p>
            <a:pPr marL="0" lvl="0" indent="0" algn="l" rtl="0">
              <a:lnSpc>
                <a:spcPct val="95000"/>
              </a:lnSpc>
              <a:spcBef>
                <a:spcPts val="1200"/>
              </a:spcBef>
              <a:spcAft>
                <a:spcPts val="1200"/>
              </a:spcAft>
              <a:buNone/>
            </a:pPr>
            <a:r>
              <a:rPr lang="es" sz="1100" dirty="0"/>
              <a:t>Luego realizamos la relación inversa, donde hay superficie total y no superficie cubierta, y también se cumplen ciertas condiciones y realizamos la imputación a los datos nulos.</a:t>
            </a:r>
            <a:endParaRPr sz="1100" dirty="0"/>
          </a:p>
        </p:txBody>
      </p:sp>
      <p:pic>
        <p:nvPicPr>
          <p:cNvPr id="471" name="Google Shape;471;p39"/>
          <p:cNvPicPr preferRelativeResize="0"/>
          <p:nvPr/>
        </p:nvPicPr>
        <p:blipFill>
          <a:blip r:embed="rId3">
            <a:alphaModFix/>
          </a:blip>
          <a:stretch>
            <a:fillRect/>
          </a:stretch>
        </p:blipFill>
        <p:spPr>
          <a:xfrm>
            <a:off x="623838" y="1744322"/>
            <a:ext cx="2585272" cy="1077825"/>
          </a:xfrm>
          <a:prstGeom prst="rect">
            <a:avLst/>
          </a:prstGeom>
          <a:noFill/>
          <a:ln>
            <a:noFill/>
          </a:ln>
        </p:spPr>
      </p:pic>
      <p:sp>
        <p:nvSpPr>
          <p:cNvPr id="472" name="Google Shape;472;p39"/>
          <p:cNvSpPr txBox="1"/>
          <p:nvPr/>
        </p:nvSpPr>
        <p:spPr>
          <a:xfrm>
            <a:off x="3780301" y="1910788"/>
            <a:ext cx="1583400" cy="744900"/>
          </a:xfrm>
          <a:prstGeom prst="rect">
            <a:avLst/>
          </a:prstGeom>
          <a:noFill/>
          <a:ln w="9525" cap="flat" cmpd="sng">
            <a:solidFill>
              <a:srgbClr val="21212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s" sz="910" b="1">
                <a:solidFill>
                  <a:schemeClr val="dk2"/>
                </a:solidFill>
                <a:latin typeface="Maven Pro"/>
                <a:ea typeface="Maven Pro"/>
                <a:cs typeface="Maven Pro"/>
                <a:sym typeface="Maven Pro"/>
              </a:rPr>
              <a:t>Filtramos registros con superficie cubierta no nula y superficie total nula. Luego la inversa.</a:t>
            </a:r>
            <a:endParaRPr sz="910" b="1">
              <a:solidFill>
                <a:schemeClr val="dk2"/>
              </a:solidFill>
              <a:latin typeface="Maven Pro"/>
              <a:ea typeface="Maven Pro"/>
              <a:cs typeface="Maven Pro"/>
              <a:sym typeface="Maven Pro"/>
            </a:endParaRPr>
          </a:p>
        </p:txBody>
      </p:sp>
      <p:pic>
        <p:nvPicPr>
          <p:cNvPr id="473" name="Google Shape;473;p39"/>
          <p:cNvPicPr preferRelativeResize="0"/>
          <p:nvPr/>
        </p:nvPicPr>
        <p:blipFill>
          <a:blip r:embed="rId4">
            <a:alphaModFix/>
          </a:blip>
          <a:stretch>
            <a:fillRect/>
          </a:stretch>
        </p:blipFill>
        <p:spPr>
          <a:xfrm>
            <a:off x="5934903" y="1744325"/>
            <a:ext cx="2675172" cy="1077825"/>
          </a:xfrm>
          <a:prstGeom prst="rect">
            <a:avLst/>
          </a:prstGeom>
          <a:noFill/>
          <a:ln>
            <a:noFill/>
          </a:ln>
        </p:spPr>
      </p:pic>
      <p:sp>
        <p:nvSpPr>
          <p:cNvPr id="474" name="Google Shape;474;p39"/>
          <p:cNvSpPr txBox="1">
            <a:spLocks noGrp="1"/>
          </p:cNvSpPr>
          <p:nvPr>
            <p:ph type="title"/>
          </p:nvPr>
        </p:nvSpPr>
        <p:spPr>
          <a:xfrm>
            <a:off x="1311300" y="752725"/>
            <a:ext cx="7030500" cy="6741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891"/>
              <a:buNone/>
            </a:pPr>
            <a:r>
              <a:rPr lang="es" sz="1830">
                <a:solidFill>
                  <a:schemeClr val="accent3"/>
                </a:solidFill>
              </a:rPr>
              <a:t>Surface_total_in_m2 y surface_covered_in_m2</a:t>
            </a:r>
            <a:endParaRPr sz="1830">
              <a:solidFill>
                <a:schemeClr val="accent3"/>
              </a:solidFill>
            </a:endParaRPr>
          </a:p>
          <a:p>
            <a:pPr marL="0" marR="0" lvl="0" indent="0" algn="l" rtl="0">
              <a:lnSpc>
                <a:spcPct val="100000"/>
              </a:lnSpc>
              <a:spcBef>
                <a:spcPts val="0"/>
              </a:spcBef>
              <a:spcAft>
                <a:spcPts val="0"/>
              </a:spcAft>
              <a:buSzPts val="891"/>
              <a:buNone/>
            </a:pPr>
            <a:r>
              <a:rPr lang="es" sz="1388" b="0"/>
              <a:t>Análisis y tratamiento de nulos columnas </a:t>
            </a:r>
            <a:endParaRPr sz="1388" b="0"/>
          </a:p>
          <a:p>
            <a:pPr marL="0" marR="0" lvl="0" indent="0" algn="l" rtl="0">
              <a:lnSpc>
                <a:spcPct val="100000"/>
              </a:lnSpc>
              <a:spcBef>
                <a:spcPts val="0"/>
              </a:spcBef>
              <a:spcAft>
                <a:spcPts val="0"/>
              </a:spcAft>
              <a:buSzPts val="891"/>
              <a:buNone/>
            </a:pPr>
            <a:endParaRPr sz="1530">
              <a:solidFill>
                <a:schemeClr val="accent3"/>
              </a:solidFill>
            </a:endParaRPr>
          </a:p>
        </p:txBody>
      </p:sp>
      <p:sp>
        <p:nvSpPr>
          <p:cNvPr id="7" name="Google Shape;470;p39">
            <a:extLst>
              <a:ext uri="{FF2B5EF4-FFF2-40B4-BE49-F238E27FC236}">
                <a16:creationId xmlns:a16="http://schemas.microsoft.com/office/drawing/2014/main" id="{54D387BE-D811-4AB6-8A0E-8329A4BD4C8C}"/>
              </a:ext>
            </a:extLst>
          </p:cNvPr>
          <p:cNvSpPr txBox="1">
            <a:spLocks/>
          </p:cNvSpPr>
          <p:nvPr/>
        </p:nvSpPr>
        <p:spPr>
          <a:xfrm>
            <a:off x="623838" y="4169488"/>
            <a:ext cx="6996162" cy="6120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1pPr>
            <a:lvl2pPr marL="914400" marR="0" lvl="1"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2pPr>
            <a:lvl3pPr marL="1371600" marR="0" lvl="2"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5pPr>
            <a:lvl6pPr marL="2743200" marR="0" lvl="5"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6pPr>
            <a:lvl7pPr marL="3200400" marR="0" lvl="6"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7pPr>
            <a:lvl8pPr marL="3657600" marR="0" lvl="7"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8pPr>
            <a:lvl9pPr marL="4114800" marR="0" lvl="8"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9pPr>
          </a:lstStyle>
          <a:p>
            <a:pPr marL="171450" indent="-171450">
              <a:lnSpc>
                <a:spcPct val="95000"/>
              </a:lnSpc>
              <a:spcBef>
                <a:spcPts val="1200"/>
              </a:spcBef>
              <a:buFont typeface="Wingdings" panose="05000000000000000000" pitchFamily="2" charset="2"/>
              <a:buChar char="v"/>
            </a:pPr>
            <a:r>
              <a:rPr lang="es-AR" sz="1100" dirty="0"/>
              <a:t>Por último, se imputaron como nulos aquellos valores muy grandes o muy chicos que no eran lógicos y provenían de una mala carga o de un mal </a:t>
            </a:r>
            <a:r>
              <a:rPr lang="es-AR" sz="1100" dirty="0" err="1"/>
              <a:t>matcheo</a:t>
            </a:r>
            <a:r>
              <a:rPr lang="es-AR" sz="1100" dirty="0"/>
              <a:t> con </a:t>
            </a:r>
            <a:r>
              <a:rPr lang="es-AR" sz="1100" dirty="0" err="1"/>
              <a:t>Regex</a:t>
            </a:r>
            <a:r>
              <a:rPr lang="es-AR" sz="1100" dirty="0"/>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40"/>
          <p:cNvSpPr txBox="1"/>
          <p:nvPr/>
        </p:nvSpPr>
        <p:spPr>
          <a:xfrm>
            <a:off x="179677" y="3010975"/>
            <a:ext cx="954600" cy="340200"/>
          </a:xfrm>
          <a:prstGeom prst="rect">
            <a:avLst/>
          </a:prstGeom>
          <a:noFill/>
          <a:ln w="9525" cap="flat" cmpd="sng">
            <a:solidFill>
              <a:srgbClr val="21212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s" sz="1010" b="1">
                <a:solidFill>
                  <a:schemeClr val="dk2"/>
                </a:solidFill>
                <a:latin typeface="Maven Pro"/>
                <a:ea typeface="Maven Pro"/>
                <a:cs typeface="Maven Pro"/>
                <a:sym typeface="Maven Pro"/>
              </a:rPr>
              <a:t>Antes</a:t>
            </a:r>
            <a:endParaRPr sz="1010" b="1">
              <a:solidFill>
                <a:schemeClr val="dk2"/>
              </a:solidFill>
              <a:latin typeface="Maven Pro"/>
              <a:ea typeface="Maven Pro"/>
              <a:cs typeface="Maven Pro"/>
              <a:sym typeface="Maven Pro"/>
            </a:endParaRPr>
          </a:p>
        </p:txBody>
      </p:sp>
      <p:pic>
        <p:nvPicPr>
          <p:cNvPr id="480" name="Google Shape;480;p40"/>
          <p:cNvPicPr preferRelativeResize="0"/>
          <p:nvPr/>
        </p:nvPicPr>
        <p:blipFill rotWithShape="1">
          <a:blip r:embed="rId3">
            <a:alphaModFix/>
          </a:blip>
          <a:srcRect r="50223"/>
          <a:stretch/>
        </p:blipFill>
        <p:spPr>
          <a:xfrm>
            <a:off x="1194800" y="1426826"/>
            <a:ext cx="2292775" cy="1778023"/>
          </a:xfrm>
          <a:prstGeom prst="rect">
            <a:avLst/>
          </a:prstGeom>
          <a:noFill/>
          <a:ln>
            <a:noFill/>
          </a:ln>
        </p:spPr>
      </p:pic>
      <p:pic>
        <p:nvPicPr>
          <p:cNvPr id="481" name="Google Shape;481;p40"/>
          <p:cNvPicPr preferRelativeResize="0"/>
          <p:nvPr/>
        </p:nvPicPr>
        <p:blipFill rotWithShape="1">
          <a:blip r:embed="rId3">
            <a:alphaModFix/>
          </a:blip>
          <a:srcRect l="49507"/>
          <a:stretch/>
        </p:blipFill>
        <p:spPr>
          <a:xfrm>
            <a:off x="1194800" y="3345619"/>
            <a:ext cx="2292775" cy="1752717"/>
          </a:xfrm>
          <a:prstGeom prst="rect">
            <a:avLst/>
          </a:prstGeom>
          <a:noFill/>
          <a:ln>
            <a:noFill/>
          </a:ln>
        </p:spPr>
      </p:pic>
      <p:sp>
        <p:nvSpPr>
          <p:cNvPr id="482" name="Google Shape;482;p40"/>
          <p:cNvSpPr txBox="1"/>
          <p:nvPr/>
        </p:nvSpPr>
        <p:spPr>
          <a:xfrm>
            <a:off x="4036628" y="2083488"/>
            <a:ext cx="782400" cy="464700"/>
          </a:xfrm>
          <a:prstGeom prst="rect">
            <a:avLst/>
          </a:prstGeom>
          <a:noFill/>
          <a:ln w="9525" cap="flat" cmpd="sng">
            <a:solidFill>
              <a:srgbClr val="21212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s" sz="910" b="1">
                <a:solidFill>
                  <a:schemeClr val="dk2"/>
                </a:solidFill>
                <a:latin typeface="Maven Pro"/>
                <a:ea typeface="Maven Pro"/>
                <a:cs typeface="Maven Pro"/>
                <a:sym typeface="Maven Pro"/>
              </a:rPr>
              <a:t>Superficie</a:t>
            </a:r>
            <a:endParaRPr sz="910" b="1">
              <a:solidFill>
                <a:schemeClr val="dk2"/>
              </a:solidFill>
              <a:latin typeface="Maven Pro"/>
              <a:ea typeface="Maven Pro"/>
              <a:cs typeface="Maven Pro"/>
              <a:sym typeface="Maven Pro"/>
            </a:endParaRPr>
          </a:p>
          <a:p>
            <a:pPr marL="0" lvl="0" indent="0" algn="ctr" rtl="0">
              <a:spcBef>
                <a:spcPts val="0"/>
              </a:spcBef>
              <a:spcAft>
                <a:spcPts val="0"/>
              </a:spcAft>
              <a:buNone/>
            </a:pPr>
            <a:r>
              <a:rPr lang="es" sz="910" b="1">
                <a:solidFill>
                  <a:schemeClr val="dk2"/>
                </a:solidFill>
                <a:latin typeface="Maven Pro"/>
                <a:ea typeface="Maven Pro"/>
                <a:cs typeface="Maven Pro"/>
                <a:sym typeface="Maven Pro"/>
              </a:rPr>
              <a:t>Total</a:t>
            </a:r>
            <a:endParaRPr sz="910" b="1">
              <a:solidFill>
                <a:schemeClr val="dk2"/>
              </a:solidFill>
              <a:latin typeface="Maven Pro"/>
              <a:ea typeface="Maven Pro"/>
              <a:cs typeface="Maven Pro"/>
              <a:sym typeface="Maven Pro"/>
            </a:endParaRPr>
          </a:p>
        </p:txBody>
      </p:sp>
      <p:sp>
        <p:nvSpPr>
          <p:cNvPr id="483" name="Google Shape;483;p40"/>
          <p:cNvSpPr txBox="1"/>
          <p:nvPr/>
        </p:nvSpPr>
        <p:spPr>
          <a:xfrm>
            <a:off x="4066590" y="3989625"/>
            <a:ext cx="782400" cy="464700"/>
          </a:xfrm>
          <a:prstGeom prst="rect">
            <a:avLst/>
          </a:prstGeom>
          <a:noFill/>
          <a:ln w="9525" cap="flat" cmpd="sng">
            <a:solidFill>
              <a:srgbClr val="21212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s" sz="910" b="1">
                <a:solidFill>
                  <a:schemeClr val="dk2"/>
                </a:solidFill>
                <a:latin typeface="Maven Pro"/>
                <a:ea typeface="Maven Pro"/>
                <a:cs typeface="Maven Pro"/>
                <a:sym typeface="Maven Pro"/>
              </a:rPr>
              <a:t>Superficie</a:t>
            </a:r>
            <a:endParaRPr sz="910" b="1">
              <a:solidFill>
                <a:schemeClr val="dk2"/>
              </a:solidFill>
              <a:latin typeface="Maven Pro"/>
              <a:ea typeface="Maven Pro"/>
              <a:cs typeface="Maven Pro"/>
              <a:sym typeface="Maven Pro"/>
            </a:endParaRPr>
          </a:p>
          <a:p>
            <a:pPr marL="0" lvl="0" indent="0" algn="ctr" rtl="0">
              <a:spcBef>
                <a:spcPts val="0"/>
              </a:spcBef>
              <a:spcAft>
                <a:spcPts val="0"/>
              </a:spcAft>
              <a:buNone/>
            </a:pPr>
            <a:r>
              <a:rPr lang="es" sz="910" b="1">
                <a:solidFill>
                  <a:schemeClr val="dk2"/>
                </a:solidFill>
                <a:latin typeface="Maven Pro"/>
                <a:ea typeface="Maven Pro"/>
                <a:cs typeface="Maven Pro"/>
                <a:sym typeface="Maven Pro"/>
              </a:rPr>
              <a:t>Cubierta</a:t>
            </a:r>
            <a:endParaRPr sz="910" b="1">
              <a:solidFill>
                <a:schemeClr val="dk2"/>
              </a:solidFill>
              <a:latin typeface="Maven Pro"/>
              <a:ea typeface="Maven Pro"/>
              <a:cs typeface="Maven Pro"/>
              <a:sym typeface="Maven Pro"/>
            </a:endParaRPr>
          </a:p>
        </p:txBody>
      </p:sp>
      <p:sp>
        <p:nvSpPr>
          <p:cNvPr id="484" name="Google Shape;484;p40"/>
          <p:cNvSpPr txBox="1">
            <a:spLocks noGrp="1"/>
          </p:cNvSpPr>
          <p:nvPr>
            <p:ph type="title"/>
          </p:nvPr>
        </p:nvSpPr>
        <p:spPr>
          <a:xfrm>
            <a:off x="1311300" y="752725"/>
            <a:ext cx="7030500" cy="6741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891"/>
              <a:buNone/>
            </a:pPr>
            <a:r>
              <a:rPr lang="es" sz="1930">
                <a:solidFill>
                  <a:schemeClr val="accent3"/>
                </a:solidFill>
              </a:rPr>
              <a:t>Surface_total_in_m2 y surface_covered_in_m2</a:t>
            </a:r>
            <a:endParaRPr sz="1930">
              <a:solidFill>
                <a:schemeClr val="accent3"/>
              </a:solidFill>
            </a:endParaRPr>
          </a:p>
          <a:p>
            <a:pPr marL="0" marR="0" lvl="0" indent="0" algn="l" rtl="0">
              <a:lnSpc>
                <a:spcPct val="100000"/>
              </a:lnSpc>
              <a:spcBef>
                <a:spcPts val="0"/>
              </a:spcBef>
              <a:spcAft>
                <a:spcPts val="0"/>
              </a:spcAft>
              <a:buSzPts val="891"/>
              <a:buNone/>
            </a:pPr>
            <a:r>
              <a:rPr lang="es" sz="1488" b="0"/>
              <a:t>Análisis y tratamiento de nulos columnas </a:t>
            </a:r>
            <a:endParaRPr sz="1488" b="0"/>
          </a:p>
          <a:p>
            <a:pPr marL="0" marR="0" lvl="0" indent="0" algn="l" rtl="0">
              <a:lnSpc>
                <a:spcPct val="100000"/>
              </a:lnSpc>
              <a:spcBef>
                <a:spcPts val="0"/>
              </a:spcBef>
              <a:spcAft>
                <a:spcPts val="0"/>
              </a:spcAft>
              <a:buSzPts val="891"/>
              <a:buNone/>
            </a:pPr>
            <a:endParaRPr sz="1630">
              <a:solidFill>
                <a:schemeClr val="accent3"/>
              </a:solidFill>
            </a:endParaRPr>
          </a:p>
        </p:txBody>
      </p:sp>
      <p:sp>
        <p:nvSpPr>
          <p:cNvPr id="487" name="Google Shape;487;p40"/>
          <p:cNvSpPr txBox="1"/>
          <p:nvPr/>
        </p:nvSpPr>
        <p:spPr>
          <a:xfrm>
            <a:off x="7923802" y="3010975"/>
            <a:ext cx="954600" cy="340200"/>
          </a:xfrm>
          <a:prstGeom prst="rect">
            <a:avLst/>
          </a:prstGeom>
          <a:noFill/>
          <a:ln w="9525" cap="flat" cmpd="sng">
            <a:solidFill>
              <a:srgbClr val="21212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s" sz="1010" b="1">
                <a:solidFill>
                  <a:schemeClr val="dk2"/>
                </a:solidFill>
                <a:latin typeface="Maven Pro"/>
                <a:ea typeface="Maven Pro"/>
                <a:cs typeface="Maven Pro"/>
                <a:sym typeface="Maven Pro"/>
              </a:rPr>
              <a:t>Después</a:t>
            </a:r>
            <a:endParaRPr sz="1010" b="1">
              <a:solidFill>
                <a:schemeClr val="dk2"/>
              </a:solidFill>
              <a:latin typeface="Maven Pro"/>
              <a:ea typeface="Maven Pro"/>
              <a:cs typeface="Maven Pro"/>
              <a:sym typeface="Maven Pro"/>
            </a:endParaRPr>
          </a:p>
        </p:txBody>
      </p:sp>
      <p:sp>
        <p:nvSpPr>
          <p:cNvPr id="488" name="Google Shape;488;p40"/>
          <p:cNvSpPr/>
          <p:nvPr/>
        </p:nvSpPr>
        <p:spPr>
          <a:xfrm>
            <a:off x="4165888" y="3012613"/>
            <a:ext cx="726300" cy="336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Imagen 4">
            <a:extLst>
              <a:ext uri="{FF2B5EF4-FFF2-40B4-BE49-F238E27FC236}">
                <a16:creationId xmlns:a16="http://schemas.microsoft.com/office/drawing/2014/main" id="{9B320EC9-2E35-4206-A007-C207C3A1814E}"/>
              </a:ext>
            </a:extLst>
          </p:cNvPr>
          <p:cNvPicPr>
            <a:picLocks noChangeAspect="1"/>
          </p:cNvPicPr>
          <p:nvPr/>
        </p:nvPicPr>
        <p:blipFill>
          <a:blip r:embed="rId4"/>
          <a:stretch>
            <a:fillRect/>
          </a:stretch>
        </p:blipFill>
        <p:spPr>
          <a:xfrm>
            <a:off x="5445539" y="1426825"/>
            <a:ext cx="2257696" cy="1782392"/>
          </a:xfrm>
          <a:prstGeom prst="rect">
            <a:avLst/>
          </a:prstGeom>
        </p:spPr>
      </p:pic>
      <p:pic>
        <p:nvPicPr>
          <p:cNvPr id="7" name="Imagen 6">
            <a:extLst>
              <a:ext uri="{FF2B5EF4-FFF2-40B4-BE49-F238E27FC236}">
                <a16:creationId xmlns:a16="http://schemas.microsoft.com/office/drawing/2014/main" id="{9FA548C0-D8B4-417B-9F73-9181A56551F7}"/>
              </a:ext>
            </a:extLst>
          </p:cNvPr>
          <p:cNvPicPr>
            <a:picLocks noChangeAspect="1"/>
          </p:cNvPicPr>
          <p:nvPr/>
        </p:nvPicPr>
        <p:blipFill>
          <a:blip r:embed="rId5"/>
          <a:stretch>
            <a:fillRect/>
          </a:stretch>
        </p:blipFill>
        <p:spPr>
          <a:xfrm>
            <a:off x="5450867" y="3345619"/>
            <a:ext cx="2292776" cy="1786579"/>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pic>
        <p:nvPicPr>
          <p:cNvPr id="493" name="Google Shape;493;p41"/>
          <p:cNvPicPr preferRelativeResize="0"/>
          <p:nvPr/>
        </p:nvPicPr>
        <p:blipFill>
          <a:blip r:embed="rId3">
            <a:alphaModFix/>
          </a:blip>
          <a:stretch>
            <a:fillRect/>
          </a:stretch>
        </p:blipFill>
        <p:spPr>
          <a:xfrm>
            <a:off x="0" y="387675"/>
            <a:ext cx="4507799" cy="2731004"/>
          </a:xfrm>
          <a:prstGeom prst="rect">
            <a:avLst/>
          </a:prstGeom>
          <a:noFill/>
          <a:ln>
            <a:noFill/>
          </a:ln>
        </p:spPr>
      </p:pic>
      <p:sp>
        <p:nvSpPr>
          <p:cNvPr id="494" name="Google Shape;494;p41"/>
          <p:cNvSpPr txBox="1"/>
          <p:nvPr/>
        </p:nvSpPr>
        <p:spPr>
          <a:xfrm>
            <a:off x="1755303" y="48975"/>
            <a:ext cx="997200" cy="338700"/>
          </a:xfrm>
          <a:prstGeom prst="rect">
            <a:avLst/>
          </a:prstGeom>
          <a:noFill/>
          <a:ln w="9525" cap="flat" cmpd="sng">
            <a:solidFill>
              <a:srgbClr val="21212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s" sz="1000" b="1">
                <a:solidFill>
                  <a:schemeClr val="dk2"/>
                </a:solidFill>
                <a:latin typeface="Maven Pro"/>
                <a:ea typeface="Maven Pro"/>
                <a:cs typeface="Maven Pro"/>
                <a:sym typeface="Maven Pro"/>
              </a:rPr>
              <a:t>Antes</a:t>
            </a:r>
            <a:endParaRPr sz="1000" b="1">
              <a:solidFill>
                <a:schemeClr val="dk2"/>
              </a:solidFill>
              <a:latin typeface="Maven Pro"/>
              <a:ea typeface="Maven Pro"/>
              <a:cs typeface="Maven Pro"/>
              <a:sym typeface="Maven Pro"/>
            </a:endParaRPr>
          </a:p>
        </p:txBody>
      </p:sp>
      <p:sp>
        <p:nvSpPr>
          <p:cNvPr id="495" name="Google Shape;495;p41"/>
          <p:cNvSpPr txBox="1">
            <a:spLocks noGrp="1"/>
          </p:cNvSpPr>
          <p:nvPr>
            <p:ph type="title"/>
          </p:nvPr>
        </p:nvSpPr>
        <p:spPr>
          <a:xfrm>
            <a:off x="5293250" y="123825"/>
            <a:ext cx="3011100" cy="6741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891"/>
              <a:buNone/>
            </a:pPr>
            <a:r>
              <a:rPr lang="es" sz="2030">
                <a:solidFill>
                  <a:schemeClr val="accent3"/>
                </a:solidFill>
              </a:rPr>
              <a:t>Surface_total_in_m2 </a:t>
            </a:r>
            <a:endParaRPr sz="2030">
              <a:solidFill>
                <a:schemeClr val="accent3"/>
              </a:solidFill>
            </a:endParaRPr>
          </a:p>
          <a:p>
            <a:pPr marL="0" marR="0" lvl="0" indent="0" algn="l" rtl="0">
              <a:lnSpc>
                <a:spcPct val="100000"/>
              </a:lnSpc>
              <a:spcBef>
                <a:spcPts val="0"/>
              </a:spcBef>
              <a:spcAft>
                <a:spcPts val="0"/>
              </a:spcAft>
              <a:buSzPts val="891"/>
              <a:buNone/>
            </a:pPr>
            <a:endParaRPr sz="1730">
              <a:solidFill>
                <a:schemeClr val="accent3"/>
              </a:solidFill>
            </a:endParaRPr>
          </a:p>
        </p:txBody>
      </p:sp>
      <p:sp>
        <p:nvSpPr>
          <p:cNvPr id="496" name="Google Shape;496;p41"/>
          <p:cNvSpPr txBox="1"/>
          <p:nvPr/>
        </p:nvSpPr>
        <p:spPr>
          <a:xfrm>
            <a:off x="6258747" y="1920400"/>
            <a:ext cx="1134300" cy="340200"/>
          </a:xfrm>
          <a:prstGeom prst="rect">
            <a:avLst/>
          </a:prstGeom>
          <a:noFill/>
          <a:ln w="9525" cap="flat" cmpd="sng">
            <a:solidFill>
              <a:srgbClr val="21212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s" sz="1010" b="1">
                <a:solidFill>
                  <a:schemeClr val="dk2"/>
                </a:solidFill>
                <a:latin typeface="Maven Pro"/>
                <a:ea typeface="Maven Pro"/>
                <a:cs typeface="Maven Pro"/>
                <a:sym typeface="Maven Pro"/>
              </a:rPr>
              <a:t>Después</a:t>
            </a:r>
            <a:endParaRPr sz="1010" b="1">
              <a:solidFill>
                <a:schemeClr val="dk2"/>
              </a:solidFill>
              <a:latin typeface="Maven Pro"/>
              <a:ea typeface="Maven Pro"/>
              <a:cs typeface="Maven Pro"/>
              <a:sym typeface="Maven Pro"/>
            </a:endParaRPr>
          </a:p>
        </p:txBody>
      </p:sp>
      <p:sp>
        <p:nvSpPr>
          <p:cNvPr id="497" name="Google Shape;497;p41"/>
          <p:cNvSpPr/>
          <p:nvPr/>
        </p:nvSpPr>
        <p:spPr>
          <a:xfrm rot="5400000">
            <a:off x="5214500" y="1074675"/>
            <a:ext cx="579300" cy="5865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0" name="Picture 2">
            <a:extLst>
              <a:ext uri="{FF2B5EF4-FFF2-40B4-BE49-F238E27FC236}">
                <a16:creationId xmlns:a16="http://schemas.microsoft.com/office/drawing/2014/main" id="{934BB5C8-D459-47BD-958A-A03567AFA9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7800" y="2313567"/>
            <a:ext cx="4636200" cy="28299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subTitle" idx="1"/>
          </p:nvPr>
        </p:nvSpPr>
        <p:spPr>
          <a:xfrm>
            <a:off x="1374575" y="3172400"/>
            <a:ext cx="6149400" cy="1301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s"/>
              <a:t>Properati es la </a:t>
            </a:r>
            <a:r>
              <a:rPr lang="es" b="1"/>
              <a:t>plataforma digital de bienes raíces</a:t>
            </a:r>
            <a:r>
              <a:rPr lang="es"/>
              <a:t> experta en ayudar a las personas a encontrar un nuevo hogar. </a:t>
            </a:r>
            <a:br>
              <a:rPr lang="es"/>
            </a:br>
            <a:r>
              <a:rPr lang="es"/>
              <a:t>Esta plataforma inicia su camino en 2012 en Argentina para cambiar la forma en la que se venden inmuebles en Latinoamérica.</a:t>
            </a:r>
            <a:endParaRPr/>
          </a:p>
        </p:txBody>
      </p:sp>
      <p:pic>
        <p:nvPicPr>
          <p:cNvPr id="291" name="Google Shape;291;p15"/>
          <p:cNvPicPr preferRelativeResize="0"/>
          <p:nvPr/>
        </p:nvPicPr>
        <p:blipFill rotWithShape="1">
          <a:blip r:embed="rId3">
            <a:alphaModFix/>
          </a:blip>
          <a:srcRect t="15460" b="5537"/>
          <a:stretch/>
        </p:blipFill>
        <p:spPr>
          <a:xfrm>
            <a:off x="384275" y="595025"/>
            <a:ext cx="4551000" cy="2021374"/>
          </a:xfrm>
          <a:prstGeom prst="rect">
            <a:avLst/>
          </a:prstGeom>
          <a:noFill/>
          <a:ln>
            <a:noFill/>
          </a:ln>
        </p:spPr>
      </p:pic>
      <p:pic>
        <p:nvPicPr>
          <p:cNvPr id="292" name="Google Shape;292;p15"/>
          <p:cNvPicPr preferRelativeResize="0"/>
          <p:nvPr/>
        </p:nvPicPr>
        <p:blipFill>
          <a:blip r:embed="rId4">
            <a:alphaModFix/>
          </a:blip>
          <a:stretch>
            <a:fillRect/>
          </a:stretch>
        </p:blipFill>
        <p:spPr>
          <a:xfrm>
            <a:off x="5315775" y="1272000"/>
            <a:ext cx="2856251" cy="7921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pic>
        <p:nvPicPr>
          <p:cNvPr id="503" name="Google Shape;503;p42"/>
          <p:cNvPicPr preferRelativeResize="0"/>
          <p:nvPr/>
        </p:nvPicPr>
        <p:blipFill>
          <a:blip r:embed="rId3">
            <a:alphaModFix/>
          </a:blip>
          <a:stretch>
            <a:fillRect/>
          </a:stretch>
        </p:blipFill>
        <p:spPr>
          <a:xfrm>
            <a:off x="0" y="441750"/>
            <a:ext cx="4648324" cy="2838325"/>
          </a:xfrm>
          <a:prstGeom prst="rect">
            <a:avLst/>
          </a:prstGeom>
          <a:noFill/>
          <a:ln>
            <a:noFill/>
          </a:ln>
        </p:spPr>
      </p:pic>
      <p:sp>
        <p:nvSpPr>
          <p:cNvPr id="504" name="Google Shape;504;p42"/>
          <p:cNvSpPr txBox="1">
            <a:spLocks noGrp="1"/>
          </p:cNvSpPr>
          <p:nvPr>
            <p:ph type="title"/>
          </p:nvPr>
        </p:nvSpPr>
        <p:spPr>
          <a:xfrm>
            <a:off x="5637675" y="91050"/>
            <a:ext cx="3001200" cy="497700"/>
          </a:xfrm>
          <a:prstGeom prst="rect">
            <a:avLst/>
          </a:prstGeom>
        </p:spPr>
        <p:txBody>
          <a:bodyPr spcFirstLastPara="1" wrap="square" lIns="91425" tIns="91425" rIns="91425" bIns="91425" anchor="t" anchorCtr="0">
            <a:normAutofit/>
          </a:bodyPr>
          <a:lstStyle/>
          <a:p>
            <a:pPr marL="0" marR="0" lvl="0" indent="0" algn="l" rtl="0">
              <a:lnSpc>
                <a:spcPct val="100000"/>
              </a:lnSpc>
              <a:spcBef>
                <a:spcPts val="0"/>
              </a:spcBef>
              <a:spcAft>
                <a:spcPts val="0"/>
              </a:spcAft>
              <a:buSzPts val="990"/>
              <a:buNone/>
            </a:pPr>
            <a:r>
              <a:rPr lang="es" sz="1911">
                <a:solidFill>
                  <a:schemeClr val="accent3"/>
                </a:solidFill>
              </a:rPr>
              <a:t>Surface_covered_in_m2</a:t>
            </a:r>
            <a:endParaRPr sz="2011">
              <a:solidFill>
                <a:schemeClr val="accent3"/>
              </a:solidFill>
            </a:endParaRPr>
          </a:p>
        </p:txBody>
      </p:sp>
      <p:sp>
        <p:nvSpPr>
          <p:cNvPr id="505" name="Google Shape;505;p42"/>
          <p:cNvSpPr txBox="1"/>
          <p:nvPr/>
        </p:nvSpPr>
        <p:spPr>
          <a:xfrm>
            <a:off x="1742660" y="101550"/>
            <a:ext cx="1134300" cy="340200"/>
          </a:xfrm>
          <a:prstGeom prst="rect">
            <a:avLst/>
          </a:prstGeom>
          <a:noFill/>
          <a:ln w="9525" cap="flat" cmpd="sng">
            <a:solidFill>
              <a:srgbClr val="21212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s" sz="1010" b="1">
                <a:solidFill>
                  <a:schemeClr val="dk2"/>
                </a:solidFill>
                <a:latin typeface="Maven Pro"/>
                <a:ea typeface="Maven Pro"/>
                <a:cs typeface="Maven Pro"/>
                <a:sym typeface="Maven Pro"/>
              </a:rPr>
              <a:t>Antes</a:t>
            </a:r>
            <a:endParaRPr sz="1010" b="1">
              <a:solidFill>
                <a:schemeClr val="dk2"/>
              </a:solidFill>
              <a:latin typeface="Maven Pro"/>
              <a:ea typeface="Maven Pro"/>
              <a:cs typeface="Maven Pro"/>
              <a:sym typeface="Maven Pro"/>
            </a:endParaRPr>
          </a:p>
        </p:txBody>
      </p:sp>
      <p:sp>
        <p:nvSpPr>
          <p:cNvPr id="506" name="Google Shape;506;p42"/>
          <p:cNvSpPr txBox="1"/>
          <p:nvPr/>
        </p:nvSpPr>
        <p:spPr>
          <a:xfrm>
            <a:off x="6352760" y="1860912"/>
            <a:ext cx="1134300" cy="340200"/>
          </a:xfrm>
          <a:prstGeom prst="rect">
            <a:avLst/>
          </a:prstGeom>
          <a:noFill/>
          <a:ln w="9525" cap="flat" cmpd="sng">
            <a:solidFill>
              <a:srgbClr val="21212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s" sz="1010" b="1">
                <a:solidFill>
                  <a:schemeClr val="dk2"/>
                </a:solidFill>
                <a:latin typeface="Maven Pro"/>
                <a:ea typeface="Maven Pro"/>
                <a:cs typeface="Maven Pro"/>
                <a:sym typeface="Maven Pro"/>
              </a:rPr>
              <a:t>Después</a:t>
            </a:r>
            <a:endParaRPr sz="1010" b="1">
              <a:solidFill>
                <a:schemeClr val="dk2"/>
              </a:solidFill>
              <a:latin typeface="Maven Pro"/>
              <a:ea typeface="Maven Pro"/>
              <a:cs typeface="Maven Pro"/>
              <a:sym typeface="Maven Pro"/>
            </a:endParaRPr>
          </a:p>
        </p:txBody>
      </p:sp>
      <p:sp>
        <p:nvSpPr>
          <p:cNvPr id="507" name="Google Shape;507;p42"/>
          <p:cNvSpPr/>
          <p:nvPr/>
        </p:nvSpPr>
        <p:spPr>
          <a:xfrm rot="5400000">
            <a:off x="5377775" y="1201975"/>
            <a:ext cx="579300" cy="5865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2"/>
          <p:cNvSpPr txBox="1"/>
          <p:nvPr/>
        </p:nvSpPr>
        <p:spPr>
          <a:xfrm>
            <a:off x="441770" y="3884218"/>
            <a:ext cx="3730500" cy="666049"/>
          </a:xfrm>
          <a:prstGeom prst="rect">
            <a:avLst/>
          </a:prstGeom>
          <a:noFill/>
          <a:ln w="19050" cap="flat" cmpd="sng">
            <a:solidFill>
              <a:srgbClr val="6AA84F"/>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s" sz="1150" dirty="0">
                <a:solidFill>
                  <a:srgbClr val="212121"/>
                </a:solidFill>
                <a:latin typeface="Nunito"/>
                <a:ea typeface="Nunito"/>
                <a:cs typeface="Nunito"/>
                <a:sym typeface="Nunito"/>
              </a:rPr>
              <a:t>Podemos observar cómo se modificaron las distribuciones luego del tratamiento de los datos. </a:t>
            </a:r>
            <a:endParaRPr sz="1150" dirty="0">
              <a:solidFill>
                <a:srgbClr val="212121"/>
              </a:solidFill>
              <a:latin typeface="Nunito"/>
              <a:ea typeface="Nunito"/>
              <a:cs typeface="Nunito"/>
              <a:sym typeface="Nunito"/>
            </a:endParaRPr>
          </a:p>
        </p:txBody>
      </p:sp>
      <p:pic>
        <p:nvPicPr>
          <p:cNvPr id="1026" name="Picture 2">
            <a:extLst>
              <a:ext uri="{FF2B5EF4-FFF2-40B4-BE49-F238E27FC236}">
                <a16:creationId xmlns:a16="http://schemas.microsoft.com/office/drawing/2014/main" id="{6D25D323-8F7D-4D62-B9D3-D2834B96D2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4040" y="2401700"/>
            <a:ext cx="4509686" cy="27527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43"/>
          <p:cNvSpPr txBox="1">
            <a:spLocks noGrp="1"/>
          </p:cNvSpPr>
          <p:nvPr>
            <p:ph type="title"/>
          </p:nvPr>
        </p:nvSpPr>
        <p:spPr>
          <a:xfrm>
            <a:off x="1311300" y="752725"/>
            <a:ext cx="7030500" cy="6741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891"/>
              <a:buNone/>
            </a:pPr>
            <a:r>
              <a:rPr lang="es" sz="1830">
                <a:solidFill>
                  <a:schemeClr val="accent3"/>
                </a:solidFill>
              </a:rPr>
              <a:t>Price_usd_per_m2</a:t>
            </a:r>
            <a:endParaRPr sz="1830">
              <a:solidFill>
                <a:schemeClr val="accent3"/>
              </a:solidFill>
            </a:endParaRPr>
          </a:p>
          <a:p>
            <a:pPr marL="0" marR="0" lvl="0" indent="0" algn="l" rtl="0">
              <a:lnSpc>
                <a:spcPct val="100000"/>
              </a:lnSpc>
              <a:spcBef>
                <a:spcPts val="0"/>
              </a:spcBef>
              <a:spcAft>
                <a:spcPts val="0"/>
              </a:spcAft>
              <a:buSzPts val="891"/>
              <a:buNone/>
            </a:pPr>
            <a:r>
              <a:rPr lang="es" sz="1388" b="0"/>
              <a:t>Análisis y tratamiento de nulos columnas </a:t>
            </a:r>
            <a:endParaRPr sz="1388" b="0"/>
          </a:p>
          <a:p>
            <a:pPr marL="0" marR="0" lvl="0" indent="0" algn="l" rtl="0">
              <a:lnSpc>
                <a:spcPct val="100000"/>
              </a:lnSpc>
              <a:spcBef>
                <a:spcPts val="0"/>
              </a:spcBef>
              <a:spcAft>
                <a:spcPts val="0"/>
              </a:spcAft>
              <a:buSzPts val="891"/>
              <a:buNone/>
            </a:pPr>
            <a:endParaRPr sz="1530">
              <a:solidFill>
                <a:schemeClr val="accent3"/>
              </a:solidFill>
            </a:endParaRPr>
          </a:p>
        </p:txBody>
      </p:sp>
      <p:sp>
        <p:nvSpPr>
          <p:cNvPr id="515" name="Google Shape;515;p43"/>
          <p:cNvSpPr txBox="1">
            <a:spLocks noGrp="1"/>
          </p:cNvSpPr>
          <p:nvPr>
            <p:ph type="body" idx="1"/>
          </p:nvPr>
        </p:nvSpPr>
        <p:spPr>
          <a:xfrm>
            <a:off x="548100" y="1802775"/>
            <a:ext cx="7896300" cy="1054800"/>
          </a:xfrm>
          <a:prstGeom prst="rect">
            <a:avLst/>
          </a:prstGeom>
        </p:spPr>
        <p:txBody>
          <a:bodyPr spcFirstLastPara="1" wrap="square" lIns="91425" tIns="91425" rIns="91425" bIns="91425" anchor="t" anchorCtr="0">
            <a:noAutofit/>
          </a:bodyPr>
          <a:lstStyle/>
          <a:p>
            <a:pPr marL="0" lvl="0" indent="0" algn="l" rtl="0">
              <a:lnSpc>
                <a:spcPct val="95000"/>
              </a:lnSpc>
              <a:spcBef>
                <a:spcPts val="1000"/>
              </a:spcBef>
              <a:spcAft>
                <a:spcPts val="0"/>
              </a:spcAft>
              <a:buNone/>
            </a:pPr>
            <a:r>
              <a:rPr lang="es"/>
              <a:t>Dado que las propiedades fueron cargadas en diferente currency, encontramos que el cálculo de precio por m2 no es claro, por ende decidimos volver a calcularlo.</a:t>
            </a:r>
            <a:endParaRPr/>
          </a:p>
          <a:p>
            <a:pPr marL="0" lvl="0" indent="0" algn="l" rtl="0">
              <a:lnSpc>
                <a:spcPct val="95000"/>
              </a:lnSpc>
              <a:spcBef>
                <a:spcPts val="1200"/>
              </a:spcBef>
              <a:spcAft>
                <a:spcPts val="1200"/>
              </a:spcAft>
              <a:buNone/>
            </a:pPr>
            <a:r>
              <a:rPr lang="es"/>
              <a:t>Para el nuevo cálculo vamos a usar la columna surface total como primera opción, y en los casos donde esta misma sea nula vamos a utilizar superficie cubierta.</a:t>
            </a:r>
            <a:endParaRPr/>
          </a:p>
        </p:txBody>
      </p:sp>
      <p:pic>
        <p:nvPicPr>
          <p:cNvPr id="516" name="Google Shape;516;p43"/>
          <p:cNvPicPr preferRelativeResize="0"/>
          <p:nvPr/>
        </p:nvPicPr>
        <p:blipFill>
          <a:blip r:embed="rId3">
            <a:alphaModFix/>
          </a:blip>
          <a:stretch>
            <a:fillRect/>
          </a:stretch>
        </p:blipFill>
        <p:spPr>
          <a:xfrm>
            <a:off x="375563" y="3233525"/>
            <a:ext cx="5119000" cy="1232775"/>
          </a:xfrm>
          <a:prstGeom prst="rect">
            <a:avLst/>
          </a:prstGeom>
          <a:noFill/>
          <a:ln>
            <a:noFill/>
          </a:ln>
        </p:spPr>
      </p:pic>
      <p:sp>
        <p:nvSpPr>
          <p:cNvPr id="517" name="Google Shape;517;p43"/>
          <p:cNvSpPr/>
          <p:nvPr/>
        </p:nvSpPr>
        <p:spPr>
          <a:xfrm>
            <a:off x="3406938" y="3879400"/>
            <a:ext cx="2178600" cy="586800"/>
          </a:xfrm>
          <a:prstGeom prst="roundRect">
            <a:avLst>
              <a:gd name="adj" fmla="val 16667"/>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8" name="Google Shape;518;p43"/>
          <p:cNvGrpSpPr/>
          <p:nvPr/>
        </p:nvGrpSpPr>
        <p:grpSpPr>
          <a:xfrm>
            <a:off x="5585438" y="3427788"/>
            <a:ext cx="3183000" cy="745050"/>
            <a:chOff x="2549000" y="2216888"/>
            <a:chExt cx="3183000" cy="745050"/>
          </a:xfrm>
        </p:grpSpPr>
        <p:sp>
          <p:nvSpPr>
            <p:cNvPr id="519" name="Google Shape;519;p43"/>
            <p:cNvSpPr txBox="1"/>
            <p:nvPr/>
          </p:nvSpPr>
          <p:spPr>
            <a:xfrm>
              <a:off x="2937200" y="2216888"/>
              <a:ext cx="2794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200" b="1">
                  <a:solidFill>
                    <a:srgbClr val="0000FF"/>
                  </a:solidFill>
                  <a:latin typeface="Nunito"/>
                  <a:ea typeface="Nunito"/>
                  <a:cs typeface="Nunito"/>
                  <a:sym typeface="Nunito"/>
                </a:rPr>
                <a:t>Vemos que el cálculo nuevo difiere del original en algunos registros</a:t>
              </a:r>
              <a:endParaRPr sz="1200" b="1">
                <a:solidFill>
                  <a:srgbClr val="0000FF"/>
                </a:solidFill>
                <a:latin typeface="Nunito"/>
                <a:ea typeface="Nunito"/>
                <a:cs typeface="Nunito"/>
                <a:sym typeface="Nunito"/>
              </a:endParaRPr>
            </a:p>
          </p:txBody>
        </p:sp>
        <p:cxnSp>
          <p:nvCxnSpPr>
            <p:cNvPr id="520" name="Google Shape;520;p43"/>
            <p:cNvCxnSpPr>
              <a:stCxn id="519" idx="1"/>
              <a:endCxn id="517" idx="3"/>
            </p:cNvCxnSpPr>
            <p:nvPr/>
          </p:nvCxnSpPr>
          <p:spPr>
            <a:xfrm flipH="1">
              <a:off x="2549000" y="2493938"/>
              <a:ext cx="388200" cy="468000"/>
            </a:xfrm>
            <a:prstGeom prst="straightConnector1">
              <a:avLst/>
            </a:prstGeom>
            <a:noFill/>
            <a:ln w="28575" cap="flat" cmpd="sng">
              <a:solidFill>
                <a:srgbClr val="0000FF"/>
              </a:solidFill>
              <a:prstDash val="solid"/>
              <a:round/>
              <a:headEnd type="none" w="med" len="med"/>
              <a:tailEnd type="triangle" w="med" len="med"/>
            </a:ln>
          </p:spPr>
        </p:cxn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44"/>
          <p:cNvSpPr txBox="1">
            <a:spLocks noGrp="1"/>
          </p:cNvSpPr>
          <p:nvPr>
            <p:ph type="title"/>
          </p:nvPr>
        </p:nvSpPr>
        <p:spPr>
          <a:xfrm>
            <a:off x="1303800" y="686975"/>
            <a:ext cx="7030500" cy="65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 sz="2278">
                <a:solidFill>
                  <a:schemeClr val="accent3"/>
                </a:solidFill>
              </a:rPr>
              <a:t>Description</a:t>
            </a:r>
            <a:endParaRPr sz="2278">
              <a:solidFill>
                <a:schemeClr val="accent3"/>
              </a:solidFill>
            </a:endParaRPr>
          </a:p>
          <a:p>
            <a:pPr marL="0" marR="0" lvl="0" indent="0" algn="l" rtl="0">
              <a:lnSpc>
                <a:spcPct val="100000"/>
              </a:lnSpc>
              <a:spcBef>
                <a:spcPts val="0"/>
              </a:spcBef>
              <a:spcAft>
                <a:spcPts val="0"/>
              </a:spcAft>
              <a:buClr>
                <a:srgbClr val="000000"/>
              </a:buClr>
              <a:buSzPts val="990"/>
              <a:buFont typeface="Arial"/>
              <a:buNone/>
            </a:pPr>
            <a:r>
              <a:rPr lang="es" sz="1288" b="0"/>
              <a:t>Análisis columna description usando expresiones reguales (REGEX)</a:t>
            </a:r>
            <a:endParaRPr sz="1288" b="0"/>
          </a:p>
        </p:txBody>
      </p:sp>
      <p:sp>
        <p:nvSpPr>
          <p:cNvPr id="526" name="Google Shape;526;p44"/>
          <p:cNvSpPr txBox="1">
            <a:spLocks noGrp="1"/>
          </p:cNvSpPr>
          <p:nvPr>
            <p:ph type="body" idx="1"/>
          </p:nvPr>
        </p:nvSpPr>
        <p:spPr>
          <a:xfrm>
            <a:off x="170400" y="1445200"/>
            <a:ext cx="8803200" cy="33933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s" sz="1200"/>
              <a:t>Haciendo uso de la librería regex, se encarga de encontrar ciertos patrones de escritura deseados, se buscaron palabras clave y para encontrar propiedades con ciertas características o complementos adicionales que puedan tener algún peso en el cálculo del precio. </a:t>
            </a:r>
            <a:endParaRPr sz="1200"/>
          </a:p>
          <a:p>
            <a:pPr marL="0" lvl="0" indent="0" algn="l" rtl="0">
              <a:spcBef>
                <a:spcPts val="1200"/>
              </a:spcBef>
              <a:spcAft>
                <a:spcPts val="0"/>
              </a:spcAft>
              <a:buNone/>
            </a:pPr>
            <a:r>
              <a:rPr lang="es" sz="1200"/>
              <a:t>Se crearon nuevas columnas para cada una de las variables y se rellenaron con 1 donde se encontró el patrón en la descripción, y con 0 donde no.</a:t>
            </a:r>
            <a:endParaRPr sz="1200"/>
          </a:p>
          <a:p>
            <a:pPr marL="457200" lvl="0" indent="-304800" algn="l" rtl="0">
              <a:spcBef>
                <a:spcPts val="1200"/>
              </a:spcBef>
              <a:spcAft>
                <a:spcPts val="0"/>
              </a:spcAft>
              <a:buSzPts val="1200"/>
              <a:buChar char="●"/>
            </a:pPr>
            <a:r>
              <a:rPr lang="es" sz="1200" b="1"/>
              <a:t>Pileta</a:t>
            </a:r>
            <a:r>
              <a:rPr lang="es" sz="1200"/>
              <a:t>                                                               </a:t>
            </a:r>
            <a:endParaRPr sz="1200"/>
          </a:p>
          <a:p>
            <a:pPr marL="457200" lvl="0" indent="-304800" algn="l" rtl="0">
              <a:spcBef>
                <a:spcPts val="0"/>
              </a:spcBef>
              <a:spcAft>
                <a:spcPts val="0"/>
              </a:spcAft>
              <a:buSzPts val="1200"/>
              <a:buChar char="●"/>
            </a:pPr>
            <a:r>
              <a:rPr lang="es" sz="1200" b="1"/>
              <a:t>Cochera</a:t>
            </a:r>
            <a:endParaRPr sz="1200"/>
          </a:p>
          <a:p>
            <a:pPr marL="457200" lvl="0" indent="-304800" algn="l" rtl="0">
              <a:spcBef>
                <a:spcPts val="0"/>
              </a:spcBef>
              <a:spcAft>
                <a:spcPts val="0"/>
              </a:spcAft>
              <a:buSzPts val="1200"/>
              <a:buChar char="●"/>
            </a:pPr>
            <a:r>
              <a:rPr lang="es" sz="1200" b="1"/>
              <a:t>Gimnasio</a:t>
            </a:r>
            <a:endParaRPr sz="1200" b="1"/>
          </a:p>
          <a:p>
            <a:pPr marL="457200" lvl="0" indent="-304800" algn="l" rtl="0">
              <a:spcBef>
                <a:spcPts val="0"/>
              </a:spcBef>
              <a:spcAft>
                <a:spcPts val="0"/>
              </a:spcAft>
              <a:buSzPts val="1200"/>
              <a:buChar char="●"/>
            </a:pPr>
            <a:r>
              <a:rPr lang="es" sz="1200" b="1"/>
              <a:t>Seguridad</a:t>
            </a:r>
            <a:endParaRPr sz="1200"/>
          </a:p>
          <a:p>
            <a:pPr marL="457200" lvl="0" indent="-304800" algn="l" rtl="0">
              <a:spcBef>
                <a:spcPts val="0"/>
              </a:spcBef>
              <a:spcAft>
                <a:spcPts val="0"/>
              </a:spcAft>
              <a:buSzPts val="1200"/>
              <a:buChar char="●"/>
            </a:pPr>
            <a:r>
              <a:rPr lang="es" sz="1200" b="1"/>
              <a:t>Sum</a:t>
            </a:r>
            <a:endParaRPr sz="1200"/>
          </a:p>
          <a:p>
            <a:pPr marL="457200" lvl="0" indent="-304800" algn="l" rtl="0">
              <a:spcBef>
                <a:spcPts val="0"/>
              </a:spcBef>
              <a:spcAft>
                <a:spcPts val="0"/>
              </a:spcAft>
              <a:buSzPts val="1200"/>
              <a:buChar char="●"/>
            </a:pPr>
            <a:r>
              <a:rPr lang="es" sz="1200" b="1"/>
              <a:t>Parrilla </a:t>
            </a:r>
            <a:endParaRPr sz="1200"/>
          </a:p>
          <a:p>
            <a:pPr marL="457200" lvl="0" indent="-304800" algn="l" rtl="0">
              <a:spcBef>
                <a:spcPts val="0"/>
              </a:spcBef>
              <a:spcAft>
                <a:spcPts val="0"/>
              </a:spcAft>
              <a:buSzPts val="1200"/>
              <a:buChar char="●"/>
            </a:pPr>
            <a:r>
              <a:rPr lang="es" sz="1200" b="1"/>
              <a:t>Balcón terraza </a:t>
            </a:r>
            <a:endParaRPr sz="1200"/>
          </a:p>
          <a:p>
            <a:pPr marL="457200" lvl="0" indent="-304800" algn="l" rtl="0">
              <a:spcBef>
                <a:spcPts val="0"/>
              </a:spcBef>
              <a:spcAft>
                <a:spcPts val="1200"/>
              </a:spcAft>
              <a:buSzPts val="1200"/>
              <a:buChar char="●"/>
            </a:pPr>
            <a:r>
              <a:rPr lang="es" sz="1200" b="1"/>
              <a:t>A estrenar </a:t>
            </a:r>
            <a:endParaRPr sz="12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5"/>
          <p:cNvSpPr txBox="1">
            <a:spLocks noGrp="1"/>
          </p:cNvSpPr>
          <p:nvPr>
            <p:ph type="title"/>
          </p:nvPr>
        </p:nvSpPr>
        <p:spPr>
          <a:xfrm>
            <a:off x="1311300" y="752725"/>
            <a:ext cx="7030500" cy="6741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SzPts val="891"/>
              <a:buNone/>
            </a:pPr>
            <a:r>
              <a:rPr lang="es" sz="2330">
                <a:solidFill>
                  <a:schemeClr val="accent3"/>
                </a:solidFill>
              </a:rPr>
              <a:t>Tratamiento de duplicados</a:t>
            </a:r>
            <a:endParaRPr sz="2330">
              <a:solidFill>
                <a:schemeClr val="accent3"/>
              </a:solidFill>
            </a:endParaRPr>
          </a:p>
          <a:p>
            <a:pPr marL="0" marR="0" lvl="0" indent="0" algn="l" rtl="0">
              <a:lnSpc>
                <a:spcPct val="100000"/>
              </a:lnSpc>
              <a:spcBef>
                <a:spcPts val="0"/>
              </a:spcBef>
              <a:spcAft>
                <a:spcPts val="0"/>
              </a:spcAft>
              <a:buSzPts val="891"/>
              <a:buNone/>
            </a:pPr>
            <a:endParaRPr sz="2030">
              <a:solidFill>
                <a:schemeClr val="accent3"/>
              </a:solidFill>
            </a:endParaRPr>
          </a:p>
        </p:txBody>
      </p:sp>
      <p:sp>
        <p:nvSpPr>
          <p:cNvPr id="532" name="Google Shape;532;p45"/>
          <p:cNvSpPr txBox="1">
            <a:spLocks noGrp="1"/>
          </p:cNvSpPr>
          <p:nvPr>
            <p:ph type="body" idx="1"/>
          </p:nvPr>
        </p:nvSpPr>
        <p:spPr>
          <a:xfrm>
            <a:off x="333000" y="2956825"/>
            <a:ext cx="8478000" cy="2174700"/>
          </a:xfrm>
          <a:prstGeom prst="rect">
            <a:avLst/>
          </a:prstGeom>
        </p:spPr>
        <p:txBody>
          <a:bodyPr spcFirstLastPara="1" wrap="square" lIns="91425" tIns="91425" rIns="91425" bIns="91425" anchor="t" anchorCtr="0">
            <a:noAutofit/>
          </a:bodyPr>
          <a:lstStyle/>
          <a:p>
            <a:pPr marL="0" lvl="0" indent="0" algn="l" rtl="0">
              <a:lnSpc>
                <a:spcPct val="95000"/>
              </a:lnSpc>
              <a:spcBef>
                <a:spcPts val="1000"/>
              </a:spcBef>
              <a:spcAft>
                <a:spcPts val="0"/>
              </a:spcAft>
              <a:buNone/>
            </a:pPr>
            <a:r>
              <a:rPr lang="es" sz="1100"/>
              <a:t>El criterio que utilizamos para encontrar los duplicados es que los registros contengan misma </a:t>
            </a:r>
            <a:r>
              <a:rPr lang="es" sz="1100" i="1"/>
              <a:t>descripción, geonames_id, precio en dólares, </a:t>
            </a:r>
            <a:r>
              <a:rPr lang="es" sz="1100"/>
              <a:t>y</a:t>
            </a:r>
            <a:r>
              <a:rPr lang="es" sz="1100" i="1"/>
              <a:t> superficie total</a:t>
            </a:r>
            <a:r>
              <a:rPr lang="es" sz="1100"/>
              <a:t>. </a:t>
            </a:r>
            <a:endParaRPr sz="1100"/>
          </a:p>
          <a:p>
            <a:pPr marL="0" lvl="0" indent="0" algn="l" rtl="0">
              <a:lnSpc>
                <a:spcPct val="95000"/>
              </a:lnSpc>
              <a:spcBef>
                <a:spcPts val="1200"/>
              </a:spcBef>
              <a:spcAft>
                <a:spcPts val="0"/>
              </a:spcAft>
              <a:buNone/>
            </a:pPr>
            <a:r>
              <a:rPr lang="es" sz="1100"/>
              <a:t>Definimos este criterio ya que nos parece correcto utilizar una variable de </a:t>
            </a:r>
            <a:r>
              <a:rPr lang="es" sz="1100" b="1"/>
              <a:t>precio</a:t>
            </a:r>
            <a:r>
              <a:rPr lang="es" sz="1100"/>
              <a:t>, una </a:t>
            </a:r>
            <a:r>
              <a:rPr lang="es" sz="1100" b="1"/>
              <a:t>geográfica </a:t>
            </a:r>
            <a:r>
              <a:rPr lang="es" sz="1100"/>
              <a:t>y una de </a:t>
            </a:r>
            <a:r>
              <a:rPr lang="es" sz="1100" b="1"/>
              <a:t>superficie </a:t>
            </a:r>
            <a:r>
              <a:rPr lang="es" sz="1100"/>
              <a:t>para encontrar duplicados, además de la descripción. </a:t>
            </a:r>
            <a:endParaRPr sz="1100"/>
          </a:p>
          <a:p>
            <a:pPr marL="0" lvl="0" indent="0" algn="l" rtl="0">
              <a:lnSpc>
                <a:spcPct val="95000"/>
              </a:lnSpc>
              <a:spcBef>
                <a:spcPts val="1200"/>
              </a:spcBef>
              <a:spcAft>
                <a:spcPts val="0"/>
              </a:spcAft>
              <a:buNone/>
            </a:pPr>
            <a:r>
              <a:rPr lang="es" sz="1100"/>
              <a:t>De este modo nos aseguramos de no eliminar filas donde por ejemplo la descripción se repite pero que la propiedad no es la misma, sino que fueron cargadas por agencias inmobiliarias, o propiedades que fueron publicadas múltiples veces por cambios en el precio.</a:t>
            </a:r>
            <a:endParaRPr sz="1100"/>
          </a:p>
          <a:p>
            <a:pPr marL="0" lvl="0" indent="0" algn="l" rtl="0">
              <a:lnSpc>
                <a:spcPct val="95000"/>
              </a:lnSpc>
              <a:spcBef>
                <a:spcPts val="1200"/>
              </a:spcBef>
              <a:spcAft>
                <a:spcPts val="1200"/>
              </a:spcAft>
              <a:buNone/>
            </a:pPr>
            <a:r>
              <a:rPr lang="es" sz="1100"/>
              <a:t>Una vez que encontramos los duplicados procedemos con la eliminación de los mismos, pero manteniendo el primer registro de cada grupo de duplicados.</a:t>
            </a:r>
            <a:endParaRPr sz="1100"/>
          </a:p>
        </p:txBody>
      </p:sp>
      <p:pic>
        <p:nvPicPr>
          <p:cNvPr id="533" name="Google Shape;533;p45"/>
          <p:cNvPicPr preferRelativeResize="0"/>
          <p:nvPr/>
        </p:nvPicPr>
        <p:blipFill>
          <a:blip r:embed="rId3">
            <a:alphaModFix/>
          </a:blip>
          <a:stretch>
            <a:fillRect/>
          </a:stretch>
        </p:blipFill>
        <p:spPr>
          <a:xfrm>
            <a:off x="580113" y="1523901"/>
            <a:ext cx="7983773" cy="1335850"/>
          </a:xfrm>
          <a:prstGeom prst="rect">
            <a:avLst/>
          </a:prstGeom>
          <a:noFill/>
          <a:ln>
            <a:noFill/>
          </a:ln>
        </p:spPr>
      </p:pic>
      <p:sp>
        <p:nvSpPr>
          <p:cNvPr id="534" name="Google Shape;534;p45"/>
          <p:cNvSpPr/>
          <p:nvPr/>
        </p:nvSpPr>
        <p:spPr>
          <a:xfrm>
            <a:off x="649975" y="2272950"/>
            <a:ext cx="7983900" cy="586800"/>
          </a:xfrm>
          <a:prstGeom prst="roundRect">
            <a:avLst>
              <a:gd name="adj" fmla="val 16667"/>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46"/>
          <p:cNvSpPr txBox="1">
            <a:spLocks noGrp="1"/>
          </p:cNvSpPr>
          <p:nvPr>
            <p:ph type="title"/>
          </p:nvPr>
        </p:nvSpPr>
        <p:spPr>
          <a:xfrm>
            <a:off x="1388625" y="772725"/>
            <a:ext cx="6366900" cy="1863300"/>
          </a:xfrm>
          <a:prstGeom prst="rect">
            <a:avLst/>
          </a:prstGeom>
        </p:spPr>
        <p:txBody>
          <a:bodyPr spcFirstLastPara="1" wrap="square" lIns="91425" tIns="91425" rIns="91425" bIns="91425" anchor="ctr" anchorCtr="0">
            <a:normAutofit/>
          </a:bodyPr>
          <a:lstStyle/>
          <a:p>
            <a:pPr marL="0" lvl="0" indent="0" algn="ctr" rtl="0">
              <a:lnSpc>
                <a:spcPct val="115000"/>
              </a:lnSpc>
              <a:spcBef>
                <a:spcPts val="1200"/>
              </a:spcBef>
              <a:spcAft>
                <a:spcPts val="0"/>
              </a:spcAft>
              <a:buNone/>
            </a:pPr>
            <a:endParaRPr sz="1950" b="0">
              <a:solidFill>
                <a:srgbClr val="212121"/>
              </a:solidFill>
              <a:highlight>
                <a:srgbClr val="FFFFFF"/>
              </a:highlight>
              <a:latin typeface="Roboto"/>
              <a:ea typeface="Roboto"/>
              <a:cs typeface="Roboto"/>
              <a:sym typeface="Roboto"/>
            </a:endParaRPr>
          </a:p>
          <a:p>
            <a:pPr marL="0" lvl="0" indent="0" algn="ctr" rtl="0">
              <a:lnSpc>
                <a:spcPct val="115000"/>
              </a:lnSpc>
              <a:spcBef>
                <a:spcPts val="1200"/>
              </a:spcBef>
              <a:spcAft>
                <a:spcPts val="1200"/>
              </a:spcAft>
              <a:buNone/>
            </a:pPr>
            <a:r>
              <a:rPr lang="es" sz="3250" b="0">
                <a:latin typeface="Roboto"/>
                <a:ea typeface="Roboto"/>
                <a:cs typeface="Roboto"/>
                <a:sym typeface="Roboto"/>
              </a:rPr>
              <a:t>Gráficos comparativos</a:t>
            </a:r>
            <a:endParaRPr sz="9300"/>
          </a:p>
        </p:txBody>
      </p:sp>
      <p:sp>
        <p:nvSpPr>
          <p:cNvPr id="540" name="Google Shape;540;p46"/>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s" sz="1600"/>
              <a:t>Comparamos cómo cambió el dataset con la limpieza efectuada a partir de gráficos</a:t>
            </a:r>
            <a:endParaRPr sz="16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47"/>
          <p:cNvSpPr txBox="1">
            <a:spLocks noGrp="1"/>
          </p:cNvSpPr>
          <p:nvPr>
            <p:ph type="title"/>
          </p:nvPr>
        </p:nvSpPr>
        <p:spPr>
          <a:xfrm>
            <a:off x="1303800" y="674775"/>
            <a:ext cx="4787700" cy="665400"/>
          </a:xfrm>
          <a:prstGeom prst="rect">
            <a:avLst/>
          </a:prstGeom>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891"/>
              <a:buFont typeface="Arial"/>
              <a:buNone/>
            </a:pPr>
            <a:r>
              <a:rPr lang="es" sz="2430">
                <a:solidFill>
                  <a:schemeClr val="accent3"/>
                </a:solidFill>
              </a:rPr>
              <a:t>Precio por m2 promedio</a:t>
            </a:r>
            <a:endParaRPr sz="2430">
              <a:solidFill>
                <a:schemeClr val="accent3"/>
              </a:solidFill>
            </a:endParaRPr>
          </a:p>
        </p:txBody>
      </p:sp>
      <p:pic>
        <p:nvPicPr>
          <p:cNvPr id="546" name="Google Shape;546;p47"/>
          <p:cNvPicPr preferRelativeResize="0"/>
          <p:nvPr/>
        </p:nvPicPr>
        <p:blipFill>
          <a:blip r:embed="rId3">
            <a:alphaModFix/>
          </a:blip>
          <a:stretch>
            <a:fillRect/>
          </a:stretch>
        </p:blipFill>
        <p:spPr>
          <a:xfrm>
            <a:off x="4795925" y="1790698"/>
            <a:ext cx="3400225" cy="2374766"/>
          </a:xfrm>
          <a:prstGeom prst="rect">
            <a:avLst/>
          </a:prstGeom>
          <a:noFill/>
          <a:ln>
            <a:noFill/>
          </a:ln>
        </p:spPr>
      </p:pic>
      <p:pic>
        <p:nvPicPr>
          <p:cNvPr id="547" name="Google Shape;547;p47"/>
          <p:cNvPicPr preferRelativeResize="0"/>
          <p:nvPr/>
        </p:nvPicPr>
        <p:blipFill>
          <a:blip r:embed="rId4">
            <a:alphaModFix/>
          </a:blip>
          <a:stretch>
            <a:fillRect/>
          </a:stretch>
        </p:blipFill>
        <p:spPr>
          <a:xfrm>
            <a:off x="947850" y="1789025"/>
            <a:ext cx="3400225" cy="2378125"/>
          </a:xfrm>
          <a:prstGeom prst="rect">
            <a:avLst/>
          </a:prstGeom>
          <a:noFill/>
          <a:ln>
            <a:noFill/>
          </a:ln>
        </p:spPr>
      </p:pic>
      <p:sp>
        <p:nvSpPr>
          <p:cNvPr id="548" name="Google Shape;548;p47"/>
          <p:cNvSpPr txBox="1"/>
          <p:nvPr/>
        </p:nvSpPr>
        <p:spPr>
          <a:xfrm>
            <a:off x="2080822" y="1448825"/>
            <a:ext cx="1134300" cy="340200"/>
          </a:xfrm>
          <a:prstGeom prst="rect">
            <a:avLst/>
          </a:prstGeom>
          <a:noFill/>
          <a:ln w="9525" cap="flat" cmpd="sng">
            <a:solidFill>
              <a:srgbClr val="21212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s" sz="1010" b="1">
                <a:solidFill>
                  <a:schemeClr val="dk2"/>
                </a:solidFill>
                <a:latin typeface="Maven Pro"/>
                <a:ea typeface="Maven Pro"/>
                <a:cs typeface="Maven Pro"/>
                <a:sym typeface="Maven Pro"/>
              </a:rPr>
              <a:t>Antes</a:t>
            </a:r>
            <a:endParaRPr sz="1010" b="1">
              <a:solidFill>
                <a:schemeClr val="dk2"/>
              </a:solidFill>
              <a:latin typeface="Maven Pro"/>
              <a:ea typeface="Maven Pro"/>
              <a:cs typeface="Maven Pro"/>
              <a:sym typeface="Maven Pro"/>
            </a:endParaRPr>
          </a:p>
        </p:txBody>
      </p:sp>
      <p:sp>
        <p:nvSpPr>
          <p:cNvPr id="549" name="Google Shape;549;p47"/>
          <p:cNvSpPr txBox="1"/>
          <p:nvPr/>
        </p:nvSpPr>
        <p:spPr>
          <a:xfrm>
            <a:off x="5928897" y="1448825"/>
            <a:ext cx="1134300" cy="340200"/>
          </a:xfrm>
          <a:prstGeom prst="rect">
            <a:avLst/>
          </a:prstGeom>
          <a:noFill/>
          <a:ln w="9525" cap="flat" cmpd="sng">
            <a:solidFill>
              <a:srgbClr val="21212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s" sz="1010" b="1">
                <a:solidFill>
                  <a:schemeClr val="dk2"/>
                </a:solidFill>
                <a:latin typeface="Maven Pro"/>
                <a:ea typeface="Maven Pro"/>
                <a:cs typeface="Maven Pro"/>
                <a:sym typeface="Maven Pro"/>
              </a:rPr>
              <a:t>Después</a:t>
            </a:r>
            <a:endParaRPr sz="1010" b="1">
              <a:solidFill>
                <a:schemeClr val="dk2"/>
              </a:solidFill>
              <a:latin typeface="Maven Pro"/>
              <a:ea typeface="Maven Pro"/>
              <a:cs typeface="Maven Pro"/>
              <a:sym typeface="Maven Pro"/>
            </a:endParaRPr>
          </a:p>
        </p:txBody>
      </p:sp>
      <p:sp>
        <p:nvSpPr>
          <p:cNvPr id="550" name="Google Shape;550;p47"/>
          <p:cNvSpPr txBox="1"/>
          <p:nvPr/>
        </p:nvSpPr>
        <p:spPr>
          <a:xfrm>
            <a:off x="199200" y="4353500"/>
            <a:ext cx="8745600" cy="361800"/>
          </a:xfrm>
          <a:prstGeom prst="rect">
            <a:avLst/>
          </a:prstGeom>
          <a:noFill/>
          <a:ln w="19050" cap="flat" cmpd="sng">
            <a:solidFill>
              <a:srgbClr val="6AA84F"/>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s" sz="1150">
                <a:solidFill>
                  <a:srgbClr val="212121"/>
                </a:solidFill>
                <a:latin typeface="Nunito"/>
                <a:ea typeface="Nunito"/>
                <a:cs typeface="Nunito"/>
                <a:sym typeface="Nunito"/>
              </a:rPr>
              <a:t>El cambio en proporcional es imperceptible pero vemos como el precio por m2 promedio por cada tipo de propiedad aumentó.</a:t>
            </a:r>
            <a:endParaRPr sz="1150">
              <a:solidFill>
                <a:srgbClr val="212121"/>
              </a:solidFill>
              <a:latin typeface="Nunito"/>
              <a:ea typeface="Nunito"/>
              <a:cs typeface="Nunito"/>
              <a:sym typeface="Nuni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48"/>
          <p:cNvSpPr txBox="1">
            <a:spLocks noGrp="1"/>
          </p:cNvSpPr>
          <p:nvPr>
            <p:ph type="title"/>
          </p:nvPr>
        </p:nvSpPr>
        <p:spPr>
          <a:xfrm>
            <a:off x="1303800" y="674775"/>
            <a:ext cx="7708200" cy="665400"/>
          </a:xfrm>
          <a:prstGeom prst="rect">
            <a:avLst/>
          </a:prstGeom>
        </p:spPr>
        <p:txBody>
          <a:bodyPr spcFirstLastPara="1" wrap="square" lIns="91425" tIns="91425" rIns="91425" bIns="91425" anchor="t" anchorCtr="0">
            <a:normAutofit/>
          </a:bodyPr>
          <a:lstStyle/>
          <a:p>
            <a:pPr marL="0" marR="0" lvl="0" indent="0" algn="l" rtl="0">
              <a:lnSpc>
                <a:spcPct val="100000"/>
              </a:lnSpc>
              <a:spcBef>
                <a:spcPts val="0"/>
              </a:spcBef>
              <a:spcAft>
                <a:spcPts val="0"/>
              </a:spcAft>
              <a:buNone/>
            </a:pPr>
            <a:r>
              <a:rPr lang="es" sz="2430">
                <a:solidFill>
                  <a:schemeClr val="accent3"/>
                </a:solidFill>
              </a:rPr>
              <a:t>Relación entre precio_usd y superficie</a:t>
            </a:r>
            <a:endParaRPr sz="2430">
              <a:solidFill>
                <a:schemeClr val="accent3"/>
              </a:solidFill>
            </a:endParaRPr>
          </a:p>
        </p:txBody>
      </p:sp>
      <p:grpSp>
        <p:nvGrpSpPr>
          <p:cNvPr id="556" name="Google Shape;556;p48"/>
          <p:cNvGrpSpPr/>
          <p:nvPr/>
        </p:nvGrpSpPr>
        <p:grpSpPr>
          <a:xfrm>
            <a:off x="327872" y="3182480"/>
            <a:ext cx="8488266" cy="1922695"/>
            <a:chOff x="256685" y="1226430"/>
            <a:chExt cx="8488266" cy="1922695"/>
          </a:xfrm>
        </p:grpSpPr>
        <p:sp>
          <p:nvSpPr>
            <p:cNvPr id="557" name="Google Shape;557;p48"/>
            <p:cNvSpPr txBox="1"/>
            <p:nvPr/>
          </p:nvSpPr>
          <p:spPr>
            <a:xfrm>
              <a:off x="256685" y="2017675"/>
              <a:ext cx="1134300" cy="340200"/>
            </a:xfrm>
            <a:prstGeom prst="rect">
              <a:avLst/>
            </a:prstGeom>
            <a:noFill/>
            <a:ln w="9525" cap="flat" cmpd="sng">
              <a:solidFill>
                <a:srgbClr val="21212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s" sz="1010" b="1">
                  <a:solidFill>
                    <a:schemeClr val="dk2"/>
                  </a:solidFill>
                  <a:latin typeface="Maven Pro"/>
                  <a:ea typeface="Maven Pro"/>
                  <a:cs typeface="Maven Pro"/>
                  <a:sym typeface="Maven Pro"/>
                </a:rPr>
                <a:t>Después</a:t>
              </a:r>
              <a:endParaRPr sz="1010" b="1">
                <a:solidFill>
                  <a:schemeClr val="dk2"/>
                </a:solidFill>
                <a:latin typeface="Maven Pro"/>
                <a:ea typeface="Maven Pro"/>
                <a:cs typeface="Maven Pro"/>
                <a:sym typeface="Maven Pro"/>
              </a:endParaRPr>
            </a:p>
          </p:txBody>
        </p:sp>
        <p:pic>
          <p:nvPicPr>
            <p:cNvPr id="558" name="Google Shape;558;p48"/>
            <p:cNvPicPr preferRelativeResize="0"/>
            <p:nvPr/>
          </p:nvPicPr>
          <p:blipFill rotWithShape="1">
            <a:blip r:embed="rId3">
              <a:alphaModFix/>
            </a:blip>
            <a:srcRect l="1107"/>
            <a:stretch/>
          </p:blipFill>
          <p:spPr>
            <a:xfrm>
              <a:off x="1755200" y="1244100"/>
              <a:ext cx="3269175" cy="1905025"/>
            </a:xfrm>
            <a:prstGeom prst="rect">
              <a:avLst/>
            </a:prstGeom>
            <a:noFill/>
            <a:ln>
              <a:noFill/>
            </a:ln>
          </p:spPr>
        </p:pic>
        <p:pic>
          <p:nvPicPr>
            <p:cNvPr id="559" name="Google Shape;559;p48"/>
            <p:cNvPicPr preferRelativeResize="0"/>
            <p:nvPr/>
          </p:nvPicPr>
          <p:blipFill>
            <a:blip r:embed="rId4">
              <a:alphaModFix/>
            </a:blip>
            <a:stretch>
              <a:fillRect/>
            </a:stretch>
          </p:blipFill>
          <p:spPr>
            <a:xfrm>
              <a:off x="5475775" y="1226430"/>
              <a:ext cx="3269175" cy="1922695"/>
            </a:xfrm>
            <a:prstGeom prst="rect">
              <a:avLst/>
            </a:prstGeom>
            <a:noFill/>
            <a:ln>
              <a:noFill/>
            </a:ln>
          </p:spPr>
        </p:pic>
      </p:grpSp>
      <p:grpSp>
        <p:nvGrpSpPr>
          <p:cNvPr id="560" name="Google Shape;560;p48"/>
          <p:cNvGrpSpPr/>
          <p:nvPr/>
        </p:nvGrpSpPr>
        <p:grpSpPr>
          <a:xfrm>
            <a:off x="350310" y="1187779"/>
            <a:ext cx="8443390" cy="1918496"/>
            <a:chOff x="256685" y="3149129"/>
            <a:chExt cx="8443390" cy="1918496"/>
          </a:xfrm>
        </p:grpSpPr>
        <p:sp>
          <p:nvSpPr>
            <p:cNvPr id="561" name="Google Shape;561;p48"/>
            <p:cNvSpPr txBox="1"/>
            <p:nvPr/>
          </p:nvSpPr>
          <p:spPr>
            <a:xfrm>
              <a:off x="256685" y="3938275"/>
              <a:ext cx="1134300" cy="340200"/>
            </a:xfrm>
            <a:prstGeom prst="rect">
              <a:avLst/>
            </a:prstGeom>
            <a:noFill/>
            <a:ln w="9525" cap="flat" cmpd="sng">
              <a:solidFill>
                <a:srgbClr val="21212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s" sz="1010" b="1">
                  <a:solidFill>
                    <a:schemeClr val="dk2"/>
                  </a:solidFill>
                  <a:latin typeface="Maven Pro"/>
                  <a:ea typeface="Maven Pro"/>
                  <a:cs typeface="Maven Pro"/>
                  <a:sym typeface="Maven Pro"/>
                </a:rPr>
                <a:t>Antes</a:t>
              </a:r>
              <a:endParaRPr sz="1010" b="1">
                <a:solidFill>
                  <a:schemeClr val="dk2"/>
                </a:solidFill>
                <a:latin typeface="Maven Pro"/>
                <a:ea typeface="Maven Pro"/>
                <a:cs typeface="Maven Pro"/>
                <a:sym typeface="Maven Pro"/>
              </a:endParaRPr>
            </a:p>
          </p:txBody>
        </p:sp>
        <p:pic>
          <p:nvPicPr>
            <p:cNvPr id="562" name="Google Shape;562;p48"/>
            <p:cNvPicPr preferRelativeResize="0"/>
            <p:nvPr/>
          </p:nvPicPr>
          <p:blipFill>
            <a:blip r:embed="rId5">
              <a:alphaModFix/>
            </a:blip>
            <a:stretch>
              <a:fillRect/>
            </a:stretch>
          </p:blipFill>
          <p:spPr>
            <a:xfrm>
              <a:off x="1690550" y="3149129"/>
              <a:ext cx="3269175" cy="1918496"/>
            </a:xfrm>
            <a:prstGeom prst="rect">
              <a:avLst/>
            </a:prstGeom>
            <a:noFill/>
            <a:ln>
              <a:noFill/>
            </a:ln>
          </p:spPr>
        </p:pic>
        <p:pic>
          <p:nvPicPr>
            <p:cNvPr id="563" name="Google Shape;563;p48"/>
            <p:cNvPicPr preferRelativeResize="0"/>
            <p:nvPr/>
          </p:nvPicPr>
          <p:blipFill>
            <a:blip r:embed="rId6">
              <a:alphaModFix/>
            </a:blip>
            <a:stretch>
              <a:fillRect/>
            </a:stretch>
          </p:blipFill>
          <p:spPr>
            <a:xfrm>
              <a:off x="5490585" y="3181738"/>
              <a:ext cx="3209490" cy="1853275"/>
            </a:xfrm>
            <a:prstGeom prst="rect">
              <a:avLst/>
            </a:prstGeom>
            <a:noFill/>
            <a:ln>
              <a:noFill/>
            </a:ln>
          </p:spPr>
        </p:pic>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4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Conclusión </a:t>
            </a:r>
            <a:endParaRPr/>
          </a:p>
        </p:txBody>
      </p:sp>
      <p:sp>
        <p:nvSpPr>
          <p:cNvPr id="569" name="Google Shape;569;p49"/>
          <p:cNvSpPr txBox="1">
            <a:spLocks noGrp="1"/>
          </p:cNvSpPr>
          <p:nvPr>
            <p:ph type="body" idx="1"/>
          </p:nvPr>
        </p:nvSpPr>
        <p:spPr>
          <a:xfrm>
            <a:off x="1303800" y="2269000"/>
            <a:ext cx="7030500" cy="173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Luego de hacer el análisis de los datos llegamos a la conclusión de que no sabemos con qué datos nos vamos a encontrar en un principio. Algo que nos sirvió mucho fue elegir el criterio primero con el que vamos a trabajar, luego implementarlo en el set de datos. También que se puede seguir trabajando en encontrar datos, esto llevaría mucho más tiempo y otra cosa importante que encontramos es el uso de herramientas para buscar datos.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6"/>
          <p:cNvSpPr txBox="1">
            <a:spLocks noGrp="1"/>
          </p:cNvSpPr>
          <p:nvPr>
            <p:ph type="ctrTitle"/>
          </p:nvPr>
        </p:nvSpPr>
        <p:spPr>
          <a:xfrm>
            <a:off x="411200" y="698850"/>
            <a:ext cx="53013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s"/>
              <a:t>¿Qué buscamos hacer con este dataset?</a:t>
            </a:r>
            <a:endParaRPr/>
          </a:p>
        </p:txBody>
      </p:sp>
      <p:sp>
        <p:nvSpPr>
          <p:cNvPr id="298" name="Google Shape;298;p16"/>
          <p:cNvSpPr txBox="1">
            <a:spLocks noGrp="1"/>
          </p:cNvSpPr>
          <p:nvPr>
            <p:ph type="subTitle" idx="1"/>
          </p:nvPr>
        </p:nvSpPr>
        <p:spPr>
          <a:xfrm>
            <a:off x="411200" y="3237450"/>
            <a:ext cx="5937300" cy="120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Nuestra tarea es el </a:t>
            </a:r>
            <a:r>
              <a:rPr lang="es" b="1"/>
              <a:t>análisis, limpieza y extracción de datos</a:t>
            </a:r>
            <a:r>
              <a:rPr lang="es"/>
              <a:t> valiosos para poder aplicar un modelo de machine learning en el cual vamos a</a:t>
            </a:r>
            <a:r>
              <a:rPr lang="es" b="1"/>
              <a:t> predecir el valor de una vivienda</a:t>
            </a:r>
            <a:r>
              <a:rPr lang="es"/>
              <a:t>, a partir de los datos ingresados de la misma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7"/>
          <p:cNvSpPr txBox="1">
            <a:spLocks noGrp="1"/>
          </p:cNvSpPr>
          <p:nvPr>
            <p:ph type="title"/>
          </p:nvPr>
        </p:nvSpPr>
        <p:spPr>
          <a:xfrm>
            <a:off x="1303800" y="718425"/>
            <a:ext cx="3872400" cy="796200"/>
          </a:xfrm>
          <a:prstGeom prst="rect">
            <a:avLst/>
          </a:prstGeom>
        </p:spPr>
        <p:txBody>
          <a:bodyPr spcFirstLastPara="1" wrap="square" lIns="91425" tIns="91425" rIns="91425" bIns="91425" anchor="t" anchorCtr="0">
            <a:normAutofit/>
          </a:bodyPr>
          <a:lstStyle/>
          <a:p>
            <a:pPr marL="0" marR="0" lvl="0" indent="0" algn="l" rtl="0">
              <a:lnSpc>
                <a:spcPct val="100000"/>
              </a:lnSpc>
              <a:spcBef>
                <a:spcPts val="0"/>
              </a:spcBef>
              <a:spcAft>
                <a:spcPts val="0"/>
              </a:spcAft>
              <a:buNone/>
            </a:pPr>
            <a:r>
              <a:rPr lang="es">
                <a:solidFill>
                  <a:srgbClr val="599191"/>
                </a:solidFill>
              </a:rPr>
              <a:t>Objetivos</a:t>
            </a:r>
            <a:endParaRPr>
              <a:solidFill>
                <a:srgbClr val="599191"/>
              </a:solidFill>
            </a:endParaRPr>
          </a:p>
        </p:txBody>
      </p:sp>
      <p:sp>
        <p:nvSpPr>
          <p:cNvPr id="304" name="Google Shape;304;p17"/>
          <p:cNvSpPr txBox="1">
            <a:spLocks noGrp="1"/>
          </p:cNvSpPr>
          <p:nvPr>
            <p:ph type="body" idx="1"/>
          </p:nvPr>
        </p:nvSpPr>
        <p:spPr>
          <a:xfrm>
            <a:off x="1056750" y="2001075"/>
            <a:ext cx="7030500" cy="28299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1000"/>
              </a:spcBef>
              <a:spcAft>
                <a:spcPts val="0"/>
              </a:spcAft>
              <a:buClr>
                <a:srgbClr val="212121"/>
              </a:buClr>
              <a:buSzPts val="1400"/>
              <a:buFont typeface="Nunito"/>
              <a:buChar char="●"/>
            </a:pPr>
            <a:r>
              <a:rPr lang="es" sz="1400">
                <a:solidFill>
                  <a:srgbClr val="212121"/>
                </a:solidFill>
                <a:highlight>
                  <a:srgbClr val="FFFFFF"/>
                </a:highlight>
              </a:rPr>
              <a:t>Efectuar una limpieza del dataset provisto. Particularmente, diseñar estrategias para lidiar con los datos perdidos en ciertas variables.</a:t>
            </a:r>
            <a:endParaRPr sz="1400">
              <a:solidFill>
                <a:srgbClr val="212121"/>
              </a:solidFill>
              <a:highlight>
                <a:srgbClr val="FFFFFF"/>
              </a:highlight>
            </a:endParaRPr>
          </a:p>
          <a:p>
            <a:pPr marL="457200" lvl="0" indent="-317500" algn="l" rtl="0">
              <a:lnSpc>
                <a:spcPct val="150000"/>
              </a:lnSpc>
              <a:spcBef>
                <a:spcPts val="1000"/>
              </a:spcBef>
              <a:spcAft>
                <a:spcPts val="0"/>
              </a:spcAft>
              <a:buClr>
                <a:srgbClr val="212121"/>
              </a:buClr>
              <a:buSzPts val="1400"/>
              <a:buFont typeface="Nunito"/>
              <a:buChar char="●"/>
            </a:pPr>
            <a:r>
              <a:rPr lang="es" sz="1400">
                <a:solidFill>
                  <a:srgbClr val="212121"/>
                </a:solidFill>
                <a:highlight>
                  <a:srgbClr val="FFFFFF"/>
                </a:highlight>
              </a:rPr>
              <a:t>Realizar un análisis descriptivo de las principales variables.</a:t>
            </a:r>
            <a:endParaRPr sz="1400">
              <a:solidFill>
                <a:srgbClr val="212121"/>
              </a:solidFill>
              <a:highlight>
                <a:srgbClr val="FFFFFF"/>
              </a:highlight>
            </a:endParaRPr>
          </a:p>
          <a:p>
            <a:pPr marL="457200" lvl="0" indent="-317500" algn="l" rtl="0">
              <a:lnSpc>
                <a:spcPct val="150000"/>
              </a:lnSpc>
              <a:spcBef>
                <a:spcPts val="1000"/>
              </a:spcBef>
              <a:spcAft>
                <a:spcPts val="0"/>
              </a:spcAft>
              <a:buClr>
                <a:srgbClr val="212121"/>
              </a:buClr>
              <a:buSzPts val="1400"/>
              <a:buFont typeface="Nunito"/>
              <a:buChar char="●"/>
            </a:pPr>
            <a:r>
              <a:rPr lang="es" sz="1400">
                <a:solidFill>
                  <a:srgbClr val="212121"/>
                </a:solidFill>
                <a:highlight>
                  <a:srgbClr val="FFFFFF"/>
                </a:highlight>
              </a:rPr>
              <a:t>Crear nuevas columnas a partir de las características dadas que puedan tener valor predictivo.</a:t>
            </a:r>
            <a:endParaRPr sz="1400">
              <a:solidFill>
                <a:srgbClr val="212121"/>
              </a:solidFill>
              <a:highlight>
                <a:srgbClr val="FFFFFF"/>
              </a:highlight>
            </a:endParaRPr>
          </a:p>
          <a:p>
            <a:pPr marL="457200" lvl="0" indent="-317500" algn="l" rtl="0">
              <a:lnSpc>
                <a:spcPct val="150000"/>
              </a:lnSpc>
              <a:spcBef>
                <a:spcPts val="1000"/>
              </a:spcBef>
              <a:spcAft>
                <a:spcPts val="0"/>
              </a:spcAft>
              <a:buClr>
                <a:srgbClr val="212121"/>
              </a:buClr>
              <a:buSzPts val="1400"/>
              <a:buFont typeface="Roboto"/>
              <a:buChar char="●"/>
            </a:pPr>
            <a:r>
              <a:rPr lang="es" sz="1400">
                <a:solidFill>
                  <a:srgbClr val="212121"/>
                </a:solidFill>
                <a:highlight>
                  <a:srgbClr val="FFFFFF"/>
                </a:highlight>
              </a:rPr>
              <a:t>Demostrar los datos en gráficos para una rápida visualización</a:t>
            </a:r>
            <a:endParaRPr sz="1400">
              <a:solidFill>
                <a:srgbClr val="212121"/>
              </a:solidFill>
              <a:highlight>
                <a:srgbClr val="FFFFFF"/>
              </a:highlight>
            </a:endParaRPr>
          </a:p>
          <a:p>
            <a:pPr marL="457200" lvl="0" indent="-317500" algn="l" rtl="0">
              <a:lnSpc>
                <a:spcPct val="150000"/>
              </a:lnSpc>
              <a:spcBef>
                <a:spcPts val="1000"/>
              </a:spcBef>
              <a:spcAft>
                <a:spcPts val="0"/>
              </a:spcAft>
              <a:buClr>
                <a:srgbClr val="212121"/>
              </a:buClr>
              <a:buSzPts val="1400"/>
              <a:buFont typeface="Roboto"/>
              <a:buChar char="●"/>
            </a:pPr>
            <a:r>
              <a:rPr lang="es" sz="1400">
                <a:solidFill>
                  <a:srgbClr val="212121"/>
                </a:solidFill>
                <a:highlight>
                  <a:srgbClr val="FFFFFF"/>
                </a:highlight>
              </a:rPr>
              <a:t>Realizar una conclusión de lo expuesto en el trabajo</a:t>
            </a:r>
            <a:endParaRPr sz="1400">
              <a:solidFill>
                <a:srgbClr val="212121"/>
              </a:solidFill>
              <a:highlight>
                <a:srgbClr val="FFFFFF"/>
              </a:highlight>
            </a:endParaRPr>
          </a:p>
          <a:p>
            <a:pPr marL="0" lvl="0" indent="0" algn="l" rtl="0">
              <a:lnSpc>
                <a:spcPct val="150000"/>
              </a:lnSpc>
              <a:spcBef>
                <a:spcPts val="1000"/>
              </a:spcBef>
              <a:spcAft>
                <a:spcPts val="1200"/>
              </a:spcAft>
              <a:buNone/>
            </a:pP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8"/>
          <p:cNvSpPr txBox="1">
            <a:spLocks noGrp="1"/>
          </p:cNvSpPr>
          <p:nvPr>
            <p:ph type="title"/>
          </p:nvPr>
        </p:nvSpPr>
        <p:spPr>
          <a:xfrm>
            <a:off x="1302650" y="740825"/>
            <a:ext cx="4582200" cy="633000"/>
          </a:xfrm>
          <a:prstGeom prst="rect">
            <a:avLst/>
          </a:prstGeom>
        </p:spPr>
        <p:txBody>
          <a:bodyPr spcFirstLastPara="1" wrap="square" lIns="91425" tIns="91425" rIns="91425" bIns="91425" anchor="t" anchorCtr="0">
            <a:normAutofit/>
          </a:bodyPr>
          <a:lstStyle/>
          <a:p>
            <a:pPr marL="0" marR="0" lvl="0" indent="0" algn="l" rtl="0">
              <a:lnSpc>
                <a:spcPct val="100000"/>
              </a:lnSpc>
              <a:spcBef>
                <a:spcPts val="0"/>
              </a:spcBef>
              <a:spcAft>
                <a:spcPts val="0"/>
              </a:spcAft>
              <a:buNone/>
            </a:pPr>
            <a:r>
              <a:rPr lang="es">
                <a:solidFill>
                  <a:srgbClr val="599191"/>
                </a:solidFill>
              </a:rPr>
              <a:t>Introducción al dataset</a:t>
            </a:r>
            <a:endParaRPr>
              <a:solidFill>
                <a:srgbClr val="599191"/>
              </a:solidFill>
            </a:endParaRPr>
          </a:p>
        </p:txBody>
      </p:sp>
      <p:sp>
        <p:nvSpPr>
          <p:cNvPr id="310" name="Google Shape;310;p18"/>
          <p:cNvSpPr txBox="1">
            <a:spLocks noGrp="1"/>
          </p:cNvSpPr>
          <p:nvPr>
            <p:ph type="body" idx="1"/>
          </p:nvPr>
        </p:nvSpPr>
        <p:spPr>
          <a:xfrm>
            <a:off x="143450" y="1646525"/>
            <a:ext cx="5067000" cy="2541600"/>
          </a:xfrm>
          <a:prstGeom prst="rect">
            <a:avLst/>
          </a:prstGeom>
        </p:spPr>
        <p:txBody>
          <a:bodyPr spcFirstLastPara="1" wrap="square" lIns="91425" tIns="91425" rIns="91425" bIns="91425" anchor="t" anchorCtr="0">
            <a:normAutofit/>
          </a:bodyPr>
          <a:lstStyle/>
          <a:p>
            <a:pPr marL="457200" lvl="0" indent="-304800" algn="l" rtl="0">
              <a:lnSpc>
                <a:spcPct val="95000"/>
              </a:lnSpc>
              <a:spcBef>
                <a:spcPts val="1000"/>
              </a:spcBef>
              <a:spcAft>
                <a:spcPts val="0"/>
              </a:spcAft>
              <a:buSzPts val="1200"/>
              <a:buChar char="-"/>
            </a:pPr>
            <a:r>
              <a:rPr lang="es" sz="1200"/>
              <a:t>Analizaremos un dataset de “Properati”, una empresa inmobiliaria dedicada a la venta de propiedades.</a:t>
            </a:r>
            <a:endParaRPr sz="1200"/>
          </a:p>
          <a:p>
            <a:pPr marL="457200" lvl="0" indent="-304800" algn="l" rtl="0">
              <a:lnSpc>
                <a:spcPct val="95000"/>
              </a:lnSpc>
              <a:spcBef>
                <a:spcPts val="1200"/>
              </a:spcBef>
              <a:spcAft>
                <a:spcPts val="0"/>
              </a:spcAft>
              <a:buSzPts val="1200"/>
              <a:buChar char="-"/>
            </a:pPr>
            <a:r>
              <a:rPr lang="es" sz="1200"/>
              <a:t>Contamos con una tabla de 121.220 filas y 25 columnas</a:t>
            </a:r>
            <a:endParaRPr sz="1200"/>
          </a:p>
          <a:p>
            <a:pPr marL="457200" lvl="0" indent="-304800" algn="l" rtl="0">
              <a:lnSpc>
                <a:spcPct val="95000"/>
              </a:lnSpc>
              <a:spcBef>
                <a:spcPts val="1000"/>
              </a:spcBef>
              <a:spcAft>
                <a:spcPts val="0"/>
              </a:spcAft>
              <a:buSzPts val="1200"/>
              <a:buChar char="-"/>
            </a:pPr>
            <a:r>
              <a:rPr lang="es" sz="1200"/>
              <a:t>Las columnas comprenden datos tanto numéricos, categóricos y de texto.</a:t>
            </a:r>
            <a:endParaRPr sz="1200"/>
          </a:p>
          <a:p>
            <a:pPr marL="457200" lvl="0" indent="-304800" algn="l" rtl="0">
              <a:lnSpc>
                <a:spcPct val="95000"/>
              </a:lnSpc>
              <a:spcBef>
                <a:spcPts val="1000"/>
              </a:spcBef>
              <a:spcAft>
                <a:spcPts val="0"/>
              </a:spcAft>
              <a:buSzPts val="1200"/>
              <a:buChar char="-"/>
            </a:pPr>
            <a:r>
              <a:rPr lang="es" sz="1200"/>
              <a:t>Vemos que hay muchos datos faltantes para poder imputar directamente lo que nos obliga a hacer un análisis y tratamiento de los mismos.</a:t>
            </a:r>
            <a:endParaRPr sz="1200"/>
          </a:p>
          <a:p>
            <a:pPr marL="0" lvl="0" indent="0" algn="l" rtl="0">
              <a:lnSpc>
                <a:spcPct val="95000"/>
              </a:lnSpc>
              <a:spcBef>
                <a:spcPts val="1200"/>
              </a:spcBef>
              <a:spcAft>
                <a:spcPts val="1200"/>
              </a:spcAft>
              <a:buNone/>
            </a:pPr>
            <a:endParaRPr sz="1200"/>
          </a:p>
        </p:txBody>
      </p:sp>
      <p:pic>
        <p:nvPicPr>
          <p:cNvPr id="311" name="Google Shape;311;p18"/>
          <p:cNvPicPr preferRelativeResize="0"/>
          <p:nvPr/>
        </p:nvPicPr>
        <p:blipFill>
          <a:blip r:embed="rId3">
            <a:alphaModFix/>
          </a:blip>
          <a:stretch>
            <a:fillRect/>
          </a:stretch>
        </p:blipFill>
        <p:spPr>
          <a:xfrm>
            <a:off x="5210475" y="1231550"/>
            <a:ext cx="3755025" cy="3790800"/>
          </a:xfrm>
          <a:prstGeom prst="rect">
            <a:avLst/>
          </a:prstGeom>
          <a:noFill/>
          <a:ln>
            <a:noFill/>
          </a:ln>
        </p:spPr>
      </p:pic>
      <p:sp>
        <p:nvSpPr>
          <p:cNvPr id="312" name="Google Shape;312;p18"/>
          <p:cNvSpPr txBox="1"/>
          <p:nvPr/>
        </p:nvSpPr>
        <p:spPr>
          <a:xfrm>
            <a:off x="143450" y="4397750"/>
            <a:ext cx="6023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600" b="1">
                <a:solidFill>
                  <a:schemeClr val="dk2"/>
                </a:solidFill>
                <a:latin typeface="Maven Pro"/>
                <a:ea typeface="Maven Pro"/>
                <a:cs typeface="Maven Pro"/>
                <a:sym typeface="Maven Pro"/>
              </a:rPr>
              <a:t>Hacia un análisis más exhaustivo…</a:t>
            </a:r>
            <a:endParaRPr sz="1600">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solidFill>
                  <a:schemeClr val="accent3"/>
                </a:solidFill>
              </a:rPr>
              <a:t>¿A qué nos enfrentamos?</a:t>
            </a:r>
            <a:endParaRPr>
              <a:solidFill>
                <a:schemeClr val="accent3"/>
              </a:solidFill>
            </a:endParaRPr>
          </a:p>
          <a:p>
            <a:pPr marL="0" marR="0" lvl="0" indent="0" algn="l" rtl="0">
              <a:lnSpc>
                <a:spcPct val="150000"/>
              </a:lnSpc>
              <a:spcBef>
                <a:spcPts val="0"/>
              </a:spcBef>
              <a:spcAft>
                <a:spcPts val="0"/>
              </a:spcAft>
              <a:buNone/>
            </a:pPr>
            <a:r>
              <a:rPr lang="es" sz="1200" b="0"/>
              <a:t>En primer lugar analizamos qué datos tenemos en nuestra base de datos, ¿qué significa cada columna?</a:t>
            </a:r>
            <a:endParaRPr sz="1200" b="0"/>
          </a:p>
        </p:txBody>
      </p:sp>
      <p:sp>
        <p:nvSpPr>
          <p:cNvPr id="318" name="Google Shape;318;p19"/>
          <p:cNvSpPr/>
          <p:nvPr/>
        </p:nvSpPr>
        <p:spPr>
          <a:xfrm>
            <a:off x="0" y="1697975"/>
            <a:ext cx="9144000" cy="34455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txBox="1"/>
          <p:nvPr/>
        </p:nvSpPr>
        <p:spPr>
          <a:xfrm>
            <a:off x="110250" y="1781225"/>
            <a:ext cx="8771100" cy="3260700"/>
          </a:xfrm>
          <a:prstGeom prst="rect">
            <a:avLst/>
          </a:prstGeom>
          <a:noFill/>
          <a:ln>
            <a:noFill/>
          </a:ln>
        </p:spPr>
        <p:txBody>
          <a:bodyPr spcFirstLastPara="1" wrap="square" lIns="91425" tIns="91425" rIns="91425" bIns="91425" anchor="t" anchorCtr="0">
            <a:spAutoFit/>
          </a:bodyPr>
          <a:lstStyle/>
          <a:p>
            <a:pPr marL="457200" lvl="0" indent="-298450" algn="l" rtl="0">
              <a:lnSpc>
                <a:spcPct val="115000"/>
              </a:lnSpc>
              <a:spcBef>
                <a:spcPts val="1000"/>
              </a:spcBef>
              <a:spcAft>
                <a:spcPts val="0"/>
              </a:spcAft>
              <a:buClr>
                <a:schemeClr val="lt1"/>
              </a:buClr>
              <a:buSzPts val="1100"/>
              <a:buFont typeface="Roboto"/>
              <a:buChar char="●"/>
            </a:pPr>
            <a:r>
              <a:rPr lang="es" sz="1100" b="1">
                <a:solidFill>
                  <a:schemeClr val="lt1"/>
                </a:solidFill>
                <a:latin typeface="Nunito"/>
                <a:ea typeface="Nunito"/>
                <a:cs typeface="Nunito"/>
                <a:sym typeface="Nunito"/>
              </a:rPr>
              <a:t>Unnamed:</a:t>
            </a:r>
            <a:r>
              <a:rPr lang="es" sz="1100">
                <a:solidFill>
                  <a:schemeClr val="lt1"/>
                </a:solidFill>
                <a:latin typeface="Nunito"/>
                <a:ea typeface="Nunito"/>
                <a:cs typeface="Nunito"/>
                <a:sym typeface="Nunito"/>
              </a:rPr>
              <a:t> Tiene el mismo valor que el índice por lo cual no sería información valiosa para el análisis</a:t>
            </a:r>
            <a:endParaRPr sz="1100">
              <a:solidFill>
                <a:schemeClr val="lt1"/>
              </a:solidFill>
              <a:latin typeface="Nunito"/>
              <a:ea typeface="Nunito"/>
              <a:cs typeface="Nunito"/>
              <a:sym typeface="Nunito"/>
            </a:endParaRPr>
          </a:p>
          <a:p>
            <a:pPr marL="457200" lvl="0" indent="-298450" algn="l" rtl="0">
              <a:lnSpc>
                <a:spcPct val="115000"/>
              </a:lnSpc>
              <a:spcBef>
                <a:spcPts val="1000"/>
              </a:spcBef>
              <a:spcAft>
                <a:spcPts val="0"/>
              </a:spcAft>
              <a:buClr>
                <a:schemeClr val="lt1"/>
              </a:buClr>
              <a:buSzPts val="1100"/>
              <a:buFont typeface="Roboto"/>
              <a:buChar char="●"/>
            </a:pPr>
            <a:r>
              <a:rPr lang="es" sz="1100" b="1">
                <a:solidFill>
                  <a:schemeClr val="lt1"/>
                </a:solidFill>
                <a:latin typeface="Nunito"/>
                <a:ea typeface="Nunito"/>
                <a:cs typeface="Nunito"/>
                <a:sym typeface="Nunito"/>
              </a:rPr>
              <a:t>operation:</a:t>
            </a:r>
            <a:r>
              <a:rPr lang="es" sz="1100">
                <a:solidFill>
                  <a:schemeClr val="lt1"/>
                </a:solidFill>
                <a:latin typeface="Nunito"/>
                <a:ea typeface="Nunito"/>
                <a:cs typeface="Nunito"/>
                <a:sym typeface="Nunito"/>
              </a:rPr>
              <a:t> Todos los valores iguales a "sell" (departamento en venta) por lo cual es información redundante</a:t>
            </a:r>
            <a:endParaRPr sz="1100">
              <a:solidFill>
                <a:schemeClr val="lt1"/>
              </a:solidFill>
              <a:latin typeface="Nunito"/>
              <a:ea typeface="Nunito"/>
              <a:cs typeface="Nunito"/>
              <a:sym typeface="Nunito"/>
            </a:endParaRPr>
          </a:p>
          <a:p>
            <a:pPr marL="457200" lvl="0" indent="-298450" algn="l" rtl="0">
              <a:lnSpc>
                <a:spcPct val="115000"/>
              </a:lnSpc>
              <a:spcBef>
                <a:spcPts val="1000"/>
              </a:spcBef>
              <a:spcAft>
                <a:spcPts val="0"/>
              </a:spcAft>
              <a:buClr>
                <a:schemeClr val="lt1"/>
              </a:buClr>
              <a:buSzPts val="1100"/>
              <a:buFont typeface="Roboto"/>
              <a:buChar char="●"/>
            </a:pPr>
            <a:r>
              <a:rPr lang="es" sz="1100" b="1">
                <a:solidFill>
                  <a:schemeClr val="lt1"/>
                </a:solidFill>
                <a:latin typeface="Nunito"/>
                <a:ea typeface="Nunito"/>
                <a:cs typeface="Nunito"/>
                <a:sym typeface="Nunito"/>
              </a:rPr>
              <a:t>property_type:</a:t>
            </a:r>
            <a:r>
              <a:rPr lang="es" sz="1100">
                <a:solidFill>
                  <a:schemeClr val="lt1"/>
                </a:solidFill>
                <a:latin typeface="Nunito"/>
                <a:ea typeface="Nunito"/>
                <a:cs typeface="Nunito"/>
                <a:sym typeface="Nunito"/>
              </a:rPr>
              <a:t> 4 categorías: "apartment", "house", "PH" y "store"</a:t>
            </a:r>
            <a:endParaRPr sz="1100">
              <a:solidFill>
                <a:schemeClr val="lt1"/>
              </a:solidFill>
              <a:latin typeface="Nunito"/>
              <a:ea typeface="Nunito"/>
              <a:cs typeface="Nunito"/>
              <a:sym typeface="Nunito"/>
            </a:endParaRPr>
          </a:p>
          <a:p>
            <a:pPr marL="457200" lvl="0" indent="-298450" algn="l" rtl="0">
              <a:lnSpc>
                <a:spcPct val="115000"/>
              </a:lnSpc>
              <a:spcBef>
                <a:spcPts val="1000"/>
              </a:spcBef>
              <a:spcAft>
                <a:spcPts val="0"/>
              </a:spcAft>
              <a:buClr>
                <a:schemeClr val="lt1"/>
              </a:buClr>
              <a:buSzPts val="1100"/>
              <a:buFont typeface="Roboto"/>
              <a:buChar char="●"/>
            </a:pPr>
            <a:r>
              <a:rPr lang="es" sz="1100" b="1">
                <a:solidFill>
                  <a:schemeClr val="lt1"/>
                </a:solidFill>
                <a:latin typeface="Nunito"/>
                <a:ea typeface="Nunito"/>
                <a:cs typeface="Nunito"/>
                <a:sym typeface="Nunito"/>
              </a:rPr>
              <a:t>place_name:</a:t>
            </a:r>
            <a:r>
              <a:rPr lang="es" sz="1100">
                <a:solidFill>
                  <a:schemeClr val="lt1"/>
                </a:solidFill>
                <a:latin typeface="Nunito"/>
                <a:ea typeface="Nunito"/>
                <a:cs typeface="Nunito"/>
                <a:sym typeface="Nunito"/>
              </a:rPr>
              <a:t> Contiene los barrios/ciudades donde se encuentran las propiedades</a:t>
            </a:r>
            <a:endParaRPr sz="1100">
              <a:solidFill>
                <a:schemeClr val="lt1"/>
              </a:solidFill>
              <a:latin typeface="Nunito"/>
              <a:ea typeface="Nunito"/>
              <a:cs typeface="Nunito"/>
              <a:sym typeface="Nunito"/>
            </a:endParaRPr>
          </a:p>
          <a:p>
            <a:pPr marL="457200" lvl="0" indent="-298450" algn="l" rtl="0">
              <a:lnSpc>
                <a:spcPct val="115000"/>
              </a:lnSpc>
              <a:spcBef>
                <a:spcPts val="1000"/>
              </a:spcBef>
              <a:spcAft>
                <a:spcPts val="0"/>
              </a:spcAft>
              <a:buClr>
                <a:schemeClr val="lt1"/>
              </a:buClr>
              <a:buSzPts val="1100"/>
              <a:buFont typeface="Roboto"/>
              <a:buChar char="●"/>
            </a:pPr>
            <a:r>
              <a:rPr lang="es" sz="1100" b="1">
                <a:solidFill>
                  <a:schemeClr val="lt1"/>
                </a:solidFill>
                <a:latin typeface="Nunito"/>
                <a:ea typeface="Nunito"/>
                <a:cs typeface="Nunito"/>
                <a:sym typeface="Nunito"/>
              </a:rPr>
              <a:t>place_with_parent_names:</a:t>
            </a:r>
            <a:r>
              <a:rPr lang="es" sz="1100">
                <a:solidFill>
                  <a:schemeClr val="lt1"/>
                </a:solidFill>
                <a:latin typeface="Nunito"/>
                <a:ea typeface="Nunito"/>
                <a:cs typeface="Nunito"/>
                <a:sym typeface="Nunito"/>
              </a:rPr>
              <a:t> Contiene el detalle de cual es el lugar donde se encuentra la propiedad</a:t>
            </a:r>
            <a:endParaRPr sz="1100">
              <a:solidFill>
                <a:schemeClr val="lt1"/>
              </a:solidFill>
              <a:latin typeface="Nunito"/>
              <a:ea typeface="Nunito"/>
              <a:cs typeface="Nunito"/>
              <a:sym typeface="Nunito"/>
            </a:endParaRPr>
          </a:p>
          <a:p>
            <a:pPr marL="457200" lvl="0" indent="-298450" algn="l" rtl="0">
              <a:lnSpc>
                <a:spcPct val="115000"/>
              </a:lnSpc>
              <a:spcBef>
                <a:spcPts val="1000"/>
              </a:spcBef>
              <a:spcAft>
                <a:spcPts val="0"/>
              </a:spcAft>
              <a:buClr>
                <a:schemeClr val="lt1"/>
              </a:buClr>
              <a:buSzPts val="1100"/>
              <a:buFont typeface="Roboto"/>
              <a:buChar char="●"/>
            </a:pPr>
            <a:r>
              <a:rPr lang="es" sz="1100" b="1">
                <a:solidFill>
                  <a:schemeClr val="lt1"/>
                </a:solidFill>
                <a:latin typeface="Nunito"/>
                <a:ea typeface="Nunito"/>
                <a:cs typeface="Nunito"/>
                <a:sym typeface="Nunito"/>
              </a:rPr>
              <a:t>country_name:</a:t>
            </a:r>
            <a:r>
              <a:rPr lang="es" sz="1100">
                <a:solidFill>
                  <a:schemeClr val="lt1"/>
                </a:solidFill>
                <a:latin typeface="Nunito"/>
                <a:ea typeface="Nunito"/>
                <a:cs typeface="Nunito"/>
                <a:sym typeface="Nunito"/>
              </a:rPr>
              <a:t> Todos valores igual a "Argentina", por lo cual no es relevante</a:t>
            </a:r>
            <a:endParaRPr sz="1100">
              <a:solidFill>
                <a:schemeClr val="lt1"/>
              </a:solidFill>
              <a:latin typeface="Nunito"/>
              <a:ea typeface="Nunito"/>
              <a:cs typeface="Nunito"/>
              <a:sym typeface="Nunito"/>
            </a:endParaRPr>
          </a:p>
          <a:p>
            <a:pPr marL="457200" lvl="0" indent="-298450" algn="l" rtl="0">
              <a:lnSpc>
                <a:spcPct val="115000"/>
              </a:lnSpc>
              <a:spcBef>
                <a:spcPts val="1000"/>
              </a:spcBef>
              <a:spcAft>
                <a:spcPts val="0"/>
              </a:spcAft>
              <a:buClr>
                <a:schemeClr val="lt1"/>
              </a:buClr>
              <a:buSzPts val="1100"/>
              <a:buFont typeface="Roboto"/>
              <a:buChar char="●"/>
            </a:pPr>
            <a:r>
              <a:rPr lang="es" sz="1100" b="1">
                <a:solidFill>
                  <a:schemeClr val="lt1"/>
                </a:solidFill>
                <a:latin typeface="Nunito"/>
                <a:ea typeface="Nunito"/>
                <a:cs typeface="Nunito"/>
                <a:sym typeface="Nunito"/>
              </a:rPr>
              <a:t>state_name:</a:t>
            </a:r>
            <a:r>
              <a:rPr lang="es" sz="1100">
                <a:solidFill>
                  <a:schemeClr val="lt1"/>
                </a:solidFill>
                <a:latin typeface="Nunito"/>
                <a:ea typeface="Nunito"/>
                <a:cs typeface="Nunito"/>
                <a:sym typeface="Nunito"/>
              </a:rPr>
              <a:t> Corresponde a la provincia/ciudad donde se encuentra la vivienda</a:t>
            </a:r>
            <a:endParaRPr sz="1100">
              <a:solidFill>
                <a:schemeClr val="lt1"/>
              </a:solidFill>
              <a:latin typeface="Nunito"/>
              <a:ea typeface="Nunito"/>
              <a:cs typeface="Nunito"/>
              <a:sym typeface="Nunito"/>
            </a:endParaRPr>
          </a:p>
          <a:p>
            <a:pPr marL="457200" lvl="0" indent="-298450" algn="l" rtl="0">
              <a:lnSpc>
                <a:spcPct val="115000"/>
              </a:lnSpc>
              <a:spcBef>
                <a:spcPts val="1000"/>
              </a:spcBef>
              <a:spcAft>
                <a:spcPts val="0"/>
              </a:spcAft>
              <a:buClr>
                <a:schemeClr val="lt1"/>
              </a:buClr>
              <a:buSzPts val="1100"/>
              <a:buFont typeface="Roboto"/>
              <a:buChar char="●"/>
            </a:pPr>
            <a:r>
              <a:rPr lang="es" sz="1100" b="1">
                <a:solidFill>
                  <a:schemeClr val="lt1"/>
                </a:solidFill>
                <a:latin typeface="Nunito"/>
                <a:ea typeface="Nunito"/>
                <a:cs typeface="Nunito"/>
                <a:sym typeface="Nunito"/>
              </a:rPr>
              <a:t>geonames_id: </a:t>
            </a:r>
            <a:r>
              <a:rPr lang="es" sz="1100">
                <a:solidFill>
                  <a:schemeClr val="lt1"/>
                </a:solidFill>
                <a:latin typeface="Nunito"/>
                <a:ea typeface="Nunito"/>
                <a:cs typeface="Nunito"/>
                <a:sym typeface="Nunito"/>
              </a:rPr>
              <a:t>Contiene un id haciendo referencia a la localización geográfica</a:t>
            </a:r>
            <a:endParaRPr sz="1100">
              <a:solidFill>
                <a:schemeClr val="lt1"/>
              </a:solidFill>
              <a:latin typeface="Nunito"/>
              <a:ea typeface="Nunito"/>
              <a:cs typeface="Nunito"/>
              <a:sym typeface="Nunito"/>
            </a:endParaRPr>
          </a:p>
          <a:p>
            <a:pPr marL="457200" lvl="0" indent="-298450" algn="l" rtl="0">
              <a:lnSpc>
                <a:spcPct val="115000"/>
              </a:lnSpc>
              <a:spcBef>
                <a:spcPts val="1000"/>
              </a:spcBef>
              <a:spcAft>
                <a:spcPts val="0"/>
              </a:spcAft>
              <a:buClr>
                <a:schemeClr val="lt1"/>
              </a:buClr>
              <a:buSzPts val="1100"/>
              <a:buFont typeface="Roboto"/>
              <a:buChar char="●"/>
            </a:pPr>
            <a:r>
              <a:rPr lang="es" sz="1100" b="1">
                <a:solidFill>
                  <a:schemeClr val="lt1"/>
                </a:solidFill>
                <a:latin typeface="Nunito"/>
                <a:ea typeface="Nunito"/>
                <a:cs typeface="Nunito"/>
                <a:sym typeface="Nunito"/>
              </a:rPr>
              <a:t>lat-lon:</a:t>
            </a:r>
            <a:r>
              <a:rPr lang="es" sz="1100">
                <a:solidFill>
                  <a:schemeClr val="lt1"/>
                </a:solidFill>
                <a:latin typeface="Nunito"/>
                <a:ea typeface="Nunito"/>
                <a:cs typeface="Nunito"/>
                <a:sym typeface="Nunito"/>
              </a:rPr>
              <a:t> Concatenación de las coordenadas de la vivienda (latitud y longitud)</a:t>
            </a:r>
            <a:endParaRPr sz="1100">
              <a:solidFill>
                <a:schemeClr val="lt1"/>
              </a:solidFill>
              <a:latin typeface="Nunito"/>
              <a:ea typeface="Nunito"/>
              <a:cs typeface="Nunito"/>
              <a:sym typeface="Nunito"/>
            </a:endParaRPr>
          </a:p>
          <a:p>
            <a:pPr marL="457200" lvl="0" indent="-298450" algn="l" rtl="0">
              <a:lnSpc>
                <a:spcPct val="115000"/>
              </a:lnSpc>
              <a:spcBef>
                <a:spcPts val="1000"/>
              </a:spcBef>
              <a:spcAft>
                <a:spcPts val="500"/>
              </a:spcAft>
              <a:buClr>
                <a:schemeClr val="lt1"/>
              </a:buClr>
              <a:buSzPts val="1100"/>
              <a:buFont typeface="Nunito"/>
              <a:buChar char="●"/>
            </a:pPr>
            <a:r>
              <a:rPr lang="es" sz="1100" b="1">
                <a:solidFill>
                  <a:schemeClr val="lt1"/>
                </a:solidFill>
                <a:latin typeface="Nunito"/>
                <a:ea typeface="Nunito"/>
                <a:cs typeface="Nunito"/>
                <a:sym typeface="Nunito"/>
              </a:rPr>
              <a:t>lat:</a:t>
            </a:r>
            <a:r>
              <a:rPr lang="es" sz="1100">
                <a:solidFill>
                  <a:schemeClr val="lt1"/>
                </a:solidFill>
                <a:latin typeface="Nunito"/>
                <a:ea typeface="Nunito"/>
                <a:cs typeface="Nunito"/>
                <a:sym typeface="Nunito"/>
              </a:rPr>
              <a:t> Latitud de la propiedad </a:t>
            </a:r>
            <a:endParaRPr sz="1300">
              <a:solidFill>
                <a:schemeClr val="lt1"/>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0"/>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325" name="Google Shape;325;p20"/>
          <p:cNvSpPr/>
          <p:nvPr/>
        </p:nvSpPr>
        <p:spPr>
          <a:xfrm>
            <a:off x="0" y="0"/>
            <a:ext cx="9144000" cy="51435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endParaRPr/>
          </a:p>
        </p:txBody>
      </p:sp>
      <p:sp>
        <p:nvSpPr>
          <p:cNvPr id="326" name="Google Shape;326;p20"/>
          <p:cNvSpPr txBox="1"/>
          <p:nvPr/>
        </p:nvSpPr>
        <p:spPr>
          <a:xfrm>
            <a:off x="277025" y="57150"/>
            <a:ext cx="8527500" cy="5094900"/>
          </a:xfrm>
          <a:prstGeom prst="rect">
            <a:avLst/>
          </a:prstGeom>
          <a:noFill/>
          <a:ln>
            <a:noFill/>
          </a:ln>
        </p:spPr>
        <p:txBody>
          <a:bodyPr spcFirstLastPara="1" wrap="square" lIns="91425" tIns="91425" rIns="91425" bIns="91425" anchor="t" anchorCtr="0">
            <a:spAutoFit/>
          </a:bodyPr>
          <a:lstStyle/>
          <a:p>
            <a:pPr marL="457200" lvl="0" indent="-292100" algn="l" rtl="0">
              <a:lnSpc>
                <a:spcPct val="115000"/>
              </a:lnSpc>
              <a:spcBef>
                <a:spcPts val="1000"/>
              </a:spcBef>
              <a:spcAft>
                <a:spcPts val="0"/>
              </a:spcAft>
              <a:buClr>
                <a:schemeClr val="lt1"/>
              </a:buClr>
              <a:buSzPts val="1000"/>
              <a:buFont typeface="Nunito"/>
              <a:buChar char="●"/>
            </a:pPr>
            <a:r>
              <a:rPr lang="es" sz="1000" b="1">
                <a:solidFill>
                  <a:schemeClr val="lt1"/>
                </a:solidFill>
                <a:latin typeface="Nunito"/>
                <a:ea typeface="Nunito"/>
                <a:cs typeface="Nunito"/>
                <a:sym typeface="Nunito"/>
              </a:rPr>
              <a:t>lon:</a:t>
            </a:r>
            <a:r>
              <a:rPr lang="es" sz="1000">
                <a:solidFill>
                  <a:schemeClr val="lt1"/>
                </a:solidFill>
                <a:latin typeface="Nunito"/>
                <a:ea typeface="Nunito"/>
                <a:cs typeface="Nunito"/>
                <a:sym typeface="Nunito"/>
              </a:rPr>
              <a:t> Longitud de la vivienda </a:t>
            </a:r>
            <a:endParaRPr sz="1000">
              <a:solidFill>
                <a:schemeClr val="lt1"/>
              </a:solidFill>
              <a:latin typeface="Nunito"/>
              <a:ea typeface="Nunito"/>
              <a:cs typeface="Nunito"/>
              <a:sym typeface="Nunito"/>
            </a:endParaRPr>
          </a:p>
          <a:p>
            <a:pPr marL="457200" lvl="0" indent="-292100" algn="l" rtl="0">
              <a:lnSpc>
                <a:spcPct val="115000"/>
              </a:lnSpc>
              <a:spcBef>
                <a:spcPts val="1000"/>
              </a:spcBef>
              <a:spcAft>
                <a:spcPts val="0"/>
              </a:spcAft>
              <a:buClr>
                <a:schemeClr val="lt1"/>
              </a:buClr>
              <a:buSzPts val="1000"/>
              <a:buFont typeface="Nunito"/>
              <a:buChar char="●"/>
            </a:pPr>
            <a:r>
              <a:rPr lang="es" sz="1000" b="1">
                <a:solidFill>
                  <a:schemeClr val="lt1"/>
                </a:solidFill>
                <a:latin typeface="Nunito"/>
                <a:ea typeface="Nunito"/>
                <a:cs typeface="Nunito"/>
                <a:sym typeface="Nunito"/>
              </a:rPr>
              <a:t>price:</a:t>
            </a:r>
            <a:r>
              <a:rPr lang="es" sz="1000">
                <a:solidFill>
                  <a:schemeClr val="lt1"/>
                </a:solidFill>
                <a:latin typeface="Nunito"/>
                <a:ea typeface="Nunito"/>
                <a:cs typeface="Nunito"/>
                <a:sym typeface="Nunito"/>
              </a:rPr>
              <a:t> Precio de venta de la vivienda </a:t>
            </a:r>
            <a:endParaRPr sz="1000">
              <a:solidFill>
                <a:schemeClr val="lt1"/>
              </a:solidFill>
              <a:latin typeface="Nunito"/>
              <a:ea typeface="Nunito"/>
              <a:cs typeface="Nunito"/>
              <a:sym typeface="Nunito"/>
            </a:endParaRPr>
          </a:p>
          <a:p>
            <a:pPr marL="457200" lvl="0" indent="-292100" algn="l" rtl="0">
              <a:lnSpc>
                <a:spcPct val="115000"/>
              </a:lnSpc>
              <a:spcBef>
                <a:spcPts val="1000"/>
              </a:spcBef>
              <a:spcAft>
                <a:spcPts val="0"/>
              </a:spcAft>
              <a:buClr>
                <a:schemeClr val="lt1"/>
              </a:buClr>
              <a:buSzPts val="1000"/>
              <a:buFont typeface="Nunito"/>
              <a:buChar char="●"/>
            </a:pPr>
            <a:r>
              <a:rPr lang="es" sz="1000" b="1">
                <a:solidFill>
                  <a:schemeClr val="lt1"/>
                </a:solidFill>
                <a:latin typeface="Nunito"/>
                <a:ea typeface="Nunito"/>
                <a:cs typeface="Nunito"/>
                <a:sym typeface="Nunito"/>
              </a:rPr>
              <a:t>currency:</a:t>
            </a:r>
            <a:r>
              <a:rPr lang="es" sz="1000">
                <a:solidFill>
                  <a:schemeClr val="lt1"/>
                </a:solidFill>
                <a:latin typeface="Nunito"/>
                <a:ea typeface="Nunito"/>
                <a:cs typeface="Nunito"/>
                <a:sym typeface="Nunito"/>
              </a:rPr>
              <a:t> Tipo de moneda en la cual está a  la venta de la propiedad </a:t>
            </a:r>
            <a:endParaRPr sz="1000">
              <a:solidFill>
                <a:schemeClr val="lt1"/>
              </a:solidFill>
              <a:latin typeface="Nunito"/>
              <a:ea typeface="Nunito"/>
              <a:cs typeface="Nunito"/>
              <a:sym typeface="Nunito"/>
            </a:endParaRPr>
          </a:p>
          <a:p>
            <a:pPr marL="457200" lvl="0" indent="-292100" algn="l" rtl="0">
              <a:lnSpc>
                <a:spcPct val="115000"/>
              </a:lnSpc>
              <a:spcBef>
                <a:spcPts val="1000"/>
              </a:spcBef>
              <a:spcAft>
                <a:spcPts val="0"/>
              </a:spcAft>
              <a:buClr>
                <a:schemeClr val="lt1"/>
              </a:buClr>
              <a:buSzPts val="1000"/>
              <a:buFont typeface="Nunito"/>
              <a:buChar char="●"/>
            </a:pPr>
            <a:r>
              <a:rPr lang="es" sz="1000" b="1">
                <a:solidFill>
                  <a:schemeClr val="lt1"/>
                </a:solidFill>
                <a:latin typeface="Nunito"/>
                <a:ea typeface="Nunito"/>
                <a:cs typeface="Nunito"/>
                <a:sym typeface="Nunito"/>
              </a:rPr>
              <a:t>price_aprox_local_currency:</a:t>
            </a:r>
            <a:r>
              <a:rPr lang="es" sz="1000">
                <a:solidFill>
                  <a:schemeClr val="lt1"/>
                </a:solidFill>
                <a:latin typeface="Nunito"/>
                <a:ea typeface="Nunito"/>
                <a:cs typeface="Nunito"/>
                <a:sym typeface="Nunito"/>
              </a:rPr>
              <a:t> Precio aproximado en pesos de la propiedad </a:t>
            </a:r>
            <a:endParaRPr sz="1000">
              <a:solidFill>
                <a:schemeClr val="lt1"/>
              </a:solidFill>
              <a:latin typeface="Nunito"/>
              <a:ea typeface="Nunito"/>
              <a:cs typeface="Nunito"/>
              <a:sym typeface="Nunito"/>
            </a:endParaRPr>
          </a:p>
          <a:p>
            <a:pPr marL="457200" lvl="0" indent="-292100" algn="l" rtl="0">
              <a:lnSpc>
                <a:spcPct val="115000"/>
              </a:lnSpc>
              <a:spcBef>
                <a:spcPts val="1000"/>
              </a:spcBef>
              <a:spcAft>
                <a:spcPts val="0"/>
              </a:spcAft>
              <a:buClr>
                <a:schemeClr val="lt1"/>
              </a:buClr>
              <a:buSzPts val="1000"/>
              <a:buFont typeface="Nunito"/>
              <a:buChar char="●"/>
            </a:pPr>
            <a:r>
              <a:rPr lang="es" sz="1000" b="1">
                <a:solidFill>
                  <a:schemeClr val="lt1"/>
                </a:solidFill>
                <a:latin typeface="Nunito"/>
                <a:ea typeface="Nunito"/>
                <a:cs typeface="Nunito"/>
                <a:sym typeface="Nunito"/>
              </a:rPr>
              <a:t>price_aprox_usd: </a:t>
            </a:r>
            <a:r>
              <a:rPr lang="es" sz="1000">
                <a:solidFill>
                  <a:schemeClr val="lt1"/>
                </a:solidFill>
                <a:latin typeface="Nunito"/>
                <a:ea typeface="Nunito"/>
                <a:cs typeface="Nunito"/>
                <a:sym typeface="Nunito"/>
              </a:rPr>
              <a:t>Precio aproximado en dólares de la propiedad</a:t>
            </a:r>
            <a:endParaRPr sz="1000">
              <a:solidFill>
                <a:schemeClr val="lt1"/>
              </a:solidFill>
              <a:latin typeface="Nunito"/>
              <a:ea typeface="Nunito"/>
              <a:cs typeface="Nunito"/>
              <a:sym typeface="Nunito"/>
            </a:endParaRPr>
          </a:p>
          <a:p>
            <a:pPr marL="457200" lvl="0" indent="-292100" algn="l" rtl="0">
              <a:lnSpc>
                <a:spcPct val="115000"/>
              </a:lnSpc>
              <a:spcBef>
                <a:spcPts val="1000"/>
              </a:spcBef>
              <a:spcAft>
                <a:spcPts val="0"/>
              </a:spcAft>
              <a:buClr>
                <a:schemeClr val="lt1"/>
              </a:buClr>
              <a:buSzPts val="1000"/>
              <a:buFont typeface="Nunito"/>
              <a:buChar char="●"/>
            </a:pPr>
            <a:r>
              <a:rPr lang="es" sz="1000" b="1">
                <a:solidFill>
                  <a:schemeClr val="lt1"/>
                </a:solidFill>
                <a:latin typeface="Nunito"/>
                <a:ea typeface="Nunito"/>
                <a:cs typeface="Nunito"/>
                <a:sym typeface="Nunito"/>
              </a:rPr>
              <a:t>surface_total_in_m2: </a:t>
            </a:r>
            <a:r>
              <a:rPr lang="es" sz="1000">
                <a:solidFill>
                  <a:schemeClr val="lt1"/>
                </a:solidFill>
                <a:latin typeface="Nunito"/>
                <a:ea typeface="Nunito"/>
                <a:cs typeface="Nunito"/>
                <a:sym typeface="Nunito"/>
              </a:rPr>
              <a:t>Superficie total en metros cuadrados</a:t>
            </a:r>
            <a:endParaRPr sz="1000">
              <a:solidFill>
                <a:schemeClr val="lt1"/>
              </a:solidFill>
              <a:latin typeface="Nunito"/>
              <a:ea typeface="Nunito"/>
              <a:cs typeface="Nunito"/>
              <a:sym typeface="Nunito"/>
            </a:endParaRPr>
          </a:p>
          <a:p>
            <a:pPr marL="457200" lvl="0" indent="-292100" algn="l" rtl="0">
              <a:lnSpc>
                <a:spcPct val="115000"/>
              </a:lnSpc>
              <a:spcBef>
                <a:spcPts val="1000"/>
              </a:spcBef>
              <a:spcAft>
                <a:spcPts val="0"/>
              </a:spcAft>
              <a:buClr>
                <a:schemeClr val="lt1"/>
              </a:buClr>
              <a:buSzPts val="1000"/>
              <a:buFont typeface="Nunito"/>
              <a:buChar char="●"/>
            </a:pPr>
            <a:r>
              <a:rPr lang="es" sz="1000" b="1">
                <a:solidFill>
                  <a:schemeClr val="lt1"/>
                </a:solidFill>
                <a:latin typeface="Nunito"/>
                <a:ea typeface="Nunito"/>
                <a:cs typeface="Nunito"/>
                <a:sym typeface="Nunito"/>
              </a:rPr>
              <a:t>surface_covered_in_m2: </a:t>
            </a:r>
            <a:r>
              <a:rPr lang="es" sz="1000">
                <a:solidFill>
                  <a:schemeClr val="lt1"/>
                </a:solidFill>
                <a:latin typeface="Nunito"/>
                <a:ea typeface="Nunito"/>
                <a:cs typeface="Nunito"/>
                <a:sym typeface="Nunito"/>
              </a:rPr>
              <a:t>Superficie cubierta en metros cuadrados</a:t>
            </a:r>
            <a:endParaRPr sz="1000">
              <a:solidFill>
                <a:schemeClr val="lt1"/>
              </a:solidFill>
              <a:latin typeface="Nunito"/>
              <a:ea typeface="Nunito"/>
              <a:cs typeface="Nunito"/>
              <a:sym typeface="Nunito"/>
            </a:endParaRPr>
          </a:p>
          <a:p>
            <a:pPr marL="457200" lvl="0" indent="-292100" algn="l" rtl="0">
              <a:lnSpc>
                <a:spcPct val="115000"/>
              </a:lnSpc>
              <a:spcBef>
                <a:spcPts val="1000"/>
              </a:spcBef>
              <a:spcAft>
                <a:spcPts val="0"/>
              </a:spcAft>
              <a:buClr>
                <a:schemeClr val="lt1"/>
              </a:buClr>
              <a:buSzPts val="1000"/>
              <a:buFont typeface="Nunito"/>
              <a:buChar char="●"/>
            </a:pPr>
            <a:r>
              <a:rPr lang="es" sz="1000" b="1">
                <a:solidFill>
                  <a:schemeClr val="lt1"/>
                </a:solidFill>
                <a:latin typeface="Nunito"/>
                <a:ea typeface="Nunito"/>
                <a:cs typeface="Nunito"/>
                <a:sym typeface="Nunito"/>
              </a:rPr>
              <a:t>price_usd_per_m2: </a:t>
            </a:r>
            <a:r>
              <a:rPr lang="es" sz="1000">
                <a:solidFill>
                  <a:schemeClr val="lt1"/>
                </a:solidFill>
                <a:latin typeface="Nunito"/>
                <a:ea typeface="Nunito"/>
                <a:cs typeface="Nunito"/>
                <a:sym typeface="Nunito"/>
              </a:rPr>
              <a:t>Precio en dólares por metro cuadrado</a:t>
            </a:r>
            <a:endParaRPr sz="1000">
              <a:solidFill>
                <a:schemeClr val="lt1"/>
              </a:solidFill>
              <a:latin typeface="Nunito"/>
              <a:ea typeface="Nunito"/>
              <a:cs typeface="Nunito"/>
              <a:sym typeface="Nunito"/>
            </a:endParaRPr>
          </a:p>
          <a:p>
            <a:pPr marL="457200" lvl="0" indent="-292100" algn="l" rtl="0">
              <a:lnSpc>
                <a:spcPct val="115000"/>
              </a:lnSpc>
              <a:spcBef>
                <a:spcPts val="1000"/>
              </a:spcBef>
              <a:spcAft>
                <a:spcPts val="0"/>
              </a:spcAft>
              <a:buClr>
                <a:schemeClr val="lt1"/>
              </a:buClr>
              <a:buSzPts val="1000"/>
              <a:buFont typeface="Nunito"/>
              <a:buChar char="●"/>
            </a:pPr>
            <a:r>
              <a:rPr lang="es" sz="1000" b="1">
                <a:solidFill>
                  <a:schemeClr val="lt1"/>
                </a:solidFill>
                <a:latin typeface="Nunito"/>
                <a:ea typeface="Nunito"/>
                <a:cs typeface="Nunito"/>
                <a:sym typeface="Nunito"/>
              </a:rPr>
              <a:t>price_per_m2: </a:t>
            </a:r>
            <a:r>
              <a:rPr lang="es" sz="1000">
                <a:solidFill>
                  <a:schemeClr val="lt1"/>
                </a:solidFill>
                <a:latin typeface="Nunito"/>
                <a:ea typeface="Nunito"/>
                <a:cs typeface="Nunito"/>
                <a:sym typeface="Nunito"/>
              </a:rPr>
              <a:t>Precio por metro cuadrado en la moneda local</a:t>
            </a:r>
            <a:endParaRPr sz="1000">
              <a:solidFill>
                <a:schemeClr val="lt1"/>
              </a:solidFill>
              <a:latin typeface="Nunito"/>
              <a:ea typeface="Nunito"/>
              <a:cs typeface="Nunito"/>
              <a:sym typeface="Nunito"/>
            </a:endParaRPr>
          </a:p>
          <a:p>
            <a:pPr marL="457200" lvl="0" indent="-292100" algn="l" rtl="0">
              <a:lnSpc>
                <a:spcPct val="115000"/>
              </a:lnSpc>
              <a:spcBef>
                <a:spcPts val="1000"/>
              </a:spcBef>
              <a:spcAft>
                <a:spcPts val="0"/>
              </a:spcAft>
              <a:buClr>
                <a:schemeClr val="lt1"/>
              </a:buClr>
              <a:buSzPts val="1000"/>
              <a:buFont typeface="Nunito"/>
              <a:buChar char="●"/>
            </a:pPr>
            <a:r>
              <a:rPr lang="es" sz="1000" b="1">
                <a:solidFill>
                  <a:schemeClr val="lt1"/>
                </a:solidFill>
                <a:latin typeface="Nunito"/>
                <a:ea typeface="Nunito"/>
                <a:cs typeface="Nunito"/>
                <a:sym typeface="Nunito"/>
              </a:rPr>
              <a:t>floor: </a:t>
            </a:r>
            <a:r>
              <a:rPr lang="es" sz="1000">
                <a:solidFill>
                  <a:schemeClr val="lt1"/>
                </a:solidFill>
                <a:latin typeface="Nunito"/>
                <a:ea typeface="Nunito"/>
                <a:cs typeface="Nunito"/>
                <a:sym typeface="Nunito"/>
              </a:rPr>
              <a:t>No se logra interpretar a que hacen referencia los datos de esta columna, pisos de la casa o piso del departamento.</a:t>
            </a:r>
            <a:endParaRPr sz="1000">
              <a:solidFill>
                <a:schemeClr val="lt1"/>
              </a:solidFill>
              <a:latin typeface="Nunito"/>
              <a:ea typeface="Nunito"/>
              <a:cs typeface="Nunito"/>
              <a:sym typeface="Nunito"/>
            </a:endParaRPr>
          </a:p>
          <a:p>
            <a:pPr marL="457200" lvl="0" indent="-292100" algn="l" rtl="0">
              <a:lnSpc>
                <a:spcPct val="115000"/>
              </a:lnSpc>
              <a:spcBef>
                <a:spcPts val="1000"/>
              </a:spcBef>
              <a:spcAft>
                <a:spcPts val="0"/>
              </a:spcAft>
              <a:buClr>
                <a:schemeClr val="lt1"/>
              </a:buClr>
              <a:buSzPts val="1000"/>
              <a:buFont typeface="Nunito"/>
              <a:buChar char="●"/>
            </a:pPr>
            <a:r>
              <a:rPr lang="es" sz="1000" b="1">
                <a:solidFill>
                  <a:schemeClr val="lt1"/>
                </a:solidFill>
                <a:latin typeface="Nunito"/>
                <a:ea typeface="Nunito"/>
                <a:cs typeface="Nunito"/>
                <a:sym typeface="Nunito"/>
              </a:rPr>
              <a:t>rooms: </a:t>
            </a:r>
            <a:r>
              <a:rPr lang="es" sz="1000">
                <a:solidFill>
                  <a:schemeClr val="lt1"/>
                </a:solidFill>
                <a:latin typeface="Nunito"/>
                <a:ea typeface="Nunito"/>
                <a:cs typeface="Nunito"/>
                <a:sym typeface="Nunito"/>
              </a:rPr>
              <a:t>Cantidad de habitaciones que tiene la propiedad</a:t>
            </a:r>
            <a:endParaRPr sz="1000">
              <a:solidFill>
                <a:schemeClr val="lt1"/>
              </a:solidFill>
              <a:latin typeface="Nunito"/>
              <a:ea typeface="Nunito"/>
              <a:cs typeface="Nunito"/>
              <a:sym typeface="Nunito"/>
            </a:endParaRPr>
          </a:p>
          <a:p>
            <a:pPr marL="457200" lvl="0" indent="-292100" algn="l" rtl="0">
              <a:lnSpc>
                <a:spcPct val="115000"/>
              </a:lnSpc>
              <a:spcBef>
                <a:spcPts val="1000"/>
              </a:spcBef>
              <a:spcAft>
                <a:spcPts val="0"/>
              </a:spcAft>
              <a:buClr>
                <a:schemeClr val="lt1"/>
              </a:buClr>
              <a:buSzPts val="1000"/>
              <a:buFont typeface="Nunito"/>
              <a:buChar char="●"/>
            </a:pPr>
            <a:r>
              <a:rPr lang="es" sz="1000" b="1">
                <a:solidFill>
                  <a:schemeClr val="lt1"/>
                </a:solidFill>
                <a:latin typeface="Nunito"/>
                <a:ea typeface="Nunito"/>
                <a:cs typeface="Nunito"/>
                <a:sym typeface="Nunito"/>
              </a:rPr>
              <a:t>expenses: </a:t>
            </a:r>
            <a:r>
              <a:rPr lang="es" sz="1000">
                <a:solidFill>
                  <a:schemeClr val="lt1"/>
                </a:solidFill>
                <a:latin typeface="Nunito"/>
                <a:ea typeface="Nunito"/>
                <a:cs typeface="Nunito"/>
                <a:sym typeface="Nunito"/>
              </a:rPr>
              <a:t>Cantidad de expensas que se pagan expresada en dinero</a:t>
            </a:r>
            <a:endParaRPr sz="1000">
              <a:solidFill>
                <a:schemeClr val="lt1"/>
              </a:solidFill>
              <a:latin typeface="Nunito"/>
              <a:ea typeface="Nunito"/>
              <a:cs typeface="Nunito"/>
              <a:sym typeface="Nunito"/>
            </a:endParaRPr>
          </a:p>
          <a:p>
            <a:pPr marL="457200" lvl="0" indent="-292100" algn="l" rtl="0">
              <a:lnSpc>
                <a:spcPct val="115000"/>
              </a:lnSpc>
              <a:spcBef>
                <a:spcPts val="1000"/>
              </a:spcBef>
              <a:spcAft>
                <a:spcPts val="0"/>
              </a:spcAft>
              <a:buClr>
                <a:schemeClr val="lt1"/>
              </a:buClr>
              <a:buSzPts val="1000"/>
              <a:buFont typeface="Nunito"/>
              <a:buChar char="●"/>
            </a:pPr>
            <a:r>
              <a:rPr lang="es" sz="1000" b="1">
                <a:solidFill>
                  <a:schemeClr val="lt1"/>
                </a:solidFill>
                <a:latin typeface="Nunito"/>
                <a:ea typeface="Nunito"/>
                <a:cs typeface="Nunito"/>
                <a:sym typeface="Nunito"/>
              </a:rPr>
              <a:t>properati_url: Enlace a la publicación en la página web de properati</a:t>
            </a:r>
            <a:endParaRPr sz="1000">
              <a:solidFill>
                <a:schemeClr val="lt1"/>
              </a:solidFill>
              <a:latin typeface="Nunito"/>
              <a:ea typeface="Nunito"/>
              <a:cs typeface="Nunito"/>
              <a:sym typeface="Nunito"/>
            </a:endParaRPr>
          </a:p>
          <a:p>
            <a:pPr marL="457200" marR="0" lvl="0" indent="-292100" algn="l" rtl="0">
              <a:lnSpc>
                <a:spcPct val="115000"/>
              </a:lnSpc>
              <a:spcBef>
                <a:spcPts val="1000"/>
              </a:spcBef>
              <a:spcAft>
                <a:spcPts val="0"/>
              </a:spcAft>
              <a:buClr>
                <a:schemeClr val="lt1"/>
              </a:buClr>
              <a:buSzPts val="1000"/>
              <a:buFont typeface="Nunito"/>
              <a:buChar char="●"/>
            </a:pPr>
            <a:r>
              <a:rPr lang="es" sz="1000" b="1">
                <a:solidFill>
                  <a:schemeClr val="lt1"/>
                </a:solidFill>
                <a:latin typeface="Nunito"/>
                <a:ea typeface="Nunito"/>
                <a:cs typeface="Nunito"/>
                <a:sym typeface="Nunito"/>
              </a:rPr>
              <a:t>description: </a:t>
            </a:r>
            <a:r>
              <a:rPr lang="es" sz="1000">
                <a:solidFill>
                  <a:schemeClr val="lt1"/>
                </a:solidFill>
                <a:latin typeface="Nunito"/>
                <a:ea typeface="Nunito"/>
                <a:cs typeface="Nunito"/>
                <a:sym typeface="Nunito"/>
              </a:rPr>
              <a:t>Tiene mucha información sobre la propiedad, podemos obtener toda la datos adicionales que los vendedores aportaron a la publicación</a:t>
            </a:r>
            <a:endParaRPr sz="1000">
              <a:solidFill>
                <a:schemeClr val="lt1"/>
              </a:solidFill>
              <a:latin typeface="Nunito"/>
              <a:ea typeface="Nunito"/>
              <a:cs typeface="Nunito"/>
              <a:sym typeface="Nunito"/>
            </a:endParaRPr>
          </a:p>
          <a:p>
            <a:pPr marL="457200" lvl="0" indent="-292100" algn="l" rtl="0">
              <a:lnSpc>
                <a:spcPct val="115000"/>
              </a:lnSpc>
              <a:spcBef>
                <a:spcPts val="1000"/>
              </a:spcBef>
              <a:spcAft>
                <a:spcPts val="0"/>
              </a:spcAft>
              <a:buClr>
                <a:schemeClr val="lt1"/>
              </a:buClr>
              <a:buSzPts val="1000"/>
              <a:buFont typeface="Nunito"/>
              <a:buChar char="●"/>
            </a:pPr>
            <a:r>
              <a:rPr lang="es" sz="1000" b="1">
                <a:solidFill>
                  <a:schemeClr val="lt1"/>
                </a:solidFill>
                <a:latin typeface="Nunito"/>
                <a:ea typeface="Nunito"/>
                <a:cs typeface="Nunito"/>
                <a:sym typeface="Nunito"/>
              </a:rPr>
              <a:t>title: </a:t>
            </a:r>
            <a:r>
              <a:rPr lang="es" sz="1000">
                <a:solidFill>
                  <a:schemeClr val="lt1"/>
                </a:solidFill>
                <a:latin typeface="Nunito"/>
                <a:ea typeface="Nunito"/>
                <a:cs typeface="Nunito"/>
                <a:sym typeface="Nunito"/>
              </a:rPr>
              <a:t>Título con una breve descripción de la propiedad donde se puede sacar información importante</a:t>
            </a:r>
            <a:endParaRPr sz="1000">
              <a:solidFill>
                <a:schemeClr val="lt1"/>
              </a:solidFill>
              <a:latin typeface="Nunito"/>
              <a:ea typeface="Nunito"/>
              <a:cs typeface="Nunito"/>
              <a:sym typeface="Nunito"/>
            </a:endParaRPr>
          </a:p>
          <a:p>
            <a:pPr marL="457200" lvl="0" indent="-292100" algn="l" rtl="0">
              <a:lnSpc>
                <a:spcPct val="115000"/>
              </a:lnSpc>
              <a:spcBef>
                <a:spcPts val="1000"/>
              </a:spcBef>
              <a:spcAft>
                <a:spcPts val="500"/>
              </a:spcAft>
              <a:buClr>
                <a:schemeClr val="lt1"/>
              </a:buClr>
              <a:buSzPts val="1000"/>
              <a:buFont typeface="Nunito"/>
              <a:buChar char="●"/>
            </a:pPr>
            <a:r>
              <a:rPr lang="es" sz="1000" b="1">
                <a:solidFill>
                  <a:schemeClr val="lt1"/>
                </a:solidFill>
                <a:latin typeface="Nunito"/>
                <a:ea typeface="Nunito"/>
                <a:cs typeface="Nunito"/>
                <a:sym typeface="Nunito"/>
              </a:rPr>
              <a:t>image_thumbnail: </a:t>
            </a:r>
            <a:r>
              <a:rPr lang="es" sz="1000">
                <a:solidFill>
                  <a:schemeClr val="lt1"/>
                </a:solidFill>
                <a:latin typeface="Nunito"/>
                <a:ea typeface="Nunito"/>
                <a:cs typeface="Nunito"/>
                <a:sym typeface="Nunito"/>
              </a:rPr>
              <a:t>Imagen de la propiedad</a:t>
            </a:r>
            <a:endParaRPr sz="1000">
              <a:solidFill>
                <a:schemeClr val="lt1"/>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1"/>
          <p:cNvSpPr txBox="1"/>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s" sz="2800" b="1">
                <a:solidFill>
                  <a:srgbClr val="599191"/>
                </a:solidFill>
                <a:latin typeface="Maven Pro"/>
                <a:ea typeface="Maven Pro"/>
                <a:cs typeface="Maven Pro"/>
                <a:sym typeface="Maven Pro"/>
              </a:rPr>
              <a:t>Exploración de datos</a:t>
            </a:r>
            <a:endParaRPr sz="2800" b="1">
              <a:solidFill>
                <a:srgbClr val="599191"/>
              </a:solidFill>
              <a:latin typeface="Maven Pro"/>
              <a:ea typeface="Maven Pro"/>
              <a:cs typeface="Maven Pro"/>
              <a:sym typeface="Maven Pro"/>
            </a:endParaRPr>
          </a:p>
          <a:p>
            <a:pPr marL="0" lvl="0" indent="0" algn="l" rtl="0">
              <a:spcBef>
                <a:spcPts val="0"/>
              </a:spcBef>
              <a:spcAft>
                <a:spcPts val="0"/>
              </a:spcAft>
              <a:buNone/>
            </a:pPr>
            <a:r>
              <a:rPr lang="es" sz="1500">
                <a:solidFill>
                  <a:srgbClr val="424242"/>
                </a:solidFill>
                <a:latin typeface="Nunito"/>
                <a:ea typeface="Nunito"/>
                <a:cs typeface="Nunito"/>
                <a:sym typeface="Nunito"/>
              </a:rPr>
              <a:t>Vista “panorámica” del DataFrame</a:t>
            </a:r>
            <a:endParaRPr sz="3000" b="1">
              <a:solidFill>
                <a:srgbClr val="424242"/>
              </a:solidFill>
              <a:latin typeface="Maven Pro"/>
              <a:ea typeface="Maven Pro"/>
              <a:cs typeface="Maven Pro"/>
              <a:sym typeface="Maven Pro"/>
            </a:endParaRPr>
          </a:p>
        </p:txBody>
      </p:sp>
      <p:sp>
        <p:nvSpPr>
          <p:cNvPr id="332" name="Google Shape;332;p21"/>
          <p:cNvSpPr txBox="1">
            <a:spLocks noGrp="1"/>
          </p:cNvSpPr>
          <p:nvPr>
            <p:ph type="body" idx="1"/>
          </p:nvPr>
        </p:nvSpPr>
        <p:spPr>
          <a:xfrm>
            <a:off x="712650" y="1515725"/>
            <a:ext cx="7718700" cy="3540600"/>
          </a:xfrm>
          <a:prstGeom prst="rect">
            <a:avLst/>
          </a:prstGeom>
        </p:spPr>
        <p:txBody>
          <a:bodyPr spcFirstLastPara="1" wrap="square" lIns="91425" tIns="91425" rIns="91425" bIns="91425" anchor="t" anchorCtr="0">
            <a:noAutofit/>
          </a:bodyPr>
          <a:lstStyle/>
          <a:p>
            <a:pPr marL="0" lvl="0" indent="0" algn="l" rtl="0">
              <a:lnSpc>
                <a:spcPct val="150000"/>
              </a:lnSpc>
              <a:spcBef>
                <a:spcPts val="1000"/>
              </a:spcBef>
              <a:spcAft>
                <a:spcPts val="0"/>
              </a:spcAft>
              <a:buNone/>
            </a:pPr>
            <a:r>
              <a:rPr lang="es" sz="1200"/>
              <a:t>Observamos columnas con datos:</a:t>
            </a:r>
            <a:endParaRPr sz="1200"/>
          </a:p>
          <a:p>
            <a:pPr marL="457200" lvl="0" indent="-304800" algn="l" rtl="0">
              <a:lnSpc>
                <a:spcPct val="150000"/>
              </a:lnSpc>
              <a:spcBef>
                <a:spcPts val="1200"/>
              </a:spcBef>
              <a:spcAft>
                <a:spcPts val="0"/>
              </a:spcAft>
              <a:buSzPts val="1200"/>
              <a:buChar char="●"/>
            </a:pPr>
            <a:r>
              <a:rPr lang="es" sz="1200" b="1"/>
              <a:t>Redudantes</a:t>
            </a:r>
            <a:r>
              <a:rPr lang="es" sz="1200"/>
              <a:t>, por ejemplo </a:t>
            </a:r>
            <a:r>
              <a:rPr lang="es" sz="1200" i="1">
                <a:solidFill>
                  <a:srgbClr val="212121"/>
                </a:solidFill>
                <a:highlight>
                  <a:srgbClr val="FFFFFF"/>
                </a:highlight>
              </a:rPr>
              <a:t>operation </a:t>
            </a:r>
            <a:r>
              <a:rPr lang="es" sz="1200">
                <a:solidFill>
                  <a:srgbClr val="212121"/>
                </a:solidFill>
                <a:highlight>
                  <a:srgbClr val="FFFFFF"/>
                </a:highlight>
              </a:rPr>
              <a:t>o </a:t>
            </a:r>
            <a:r>
              <a:rPr lang="es" sz="1200" i="1">
                <a:solidFill>
                  <a:srgbClr val="212121"/>
                </a:solidFill>
                <a:highlight>
                  <a:srgbClr val="FFFFFF"/>
                </a:highlight>
              </a:rPr>
              <a:t>country_name </a:t>
            </a:r>
            <a:r>
              <a:rPr lang="es" sz="1200"/>
              <a:t>que repiten un mismo valor en toda la columna</a:t>
            </a:r>
            <a:endParaRPr sz="1200"/>
          </a:p>
          <a:p>
            <a:pPr marL="457200" lvl="0" indent="-304800" algn="l" rtl="0">
              <a:lnSpc>
                <a:spcPct val="150000"/>
              </a:lnSpc>
              <a:spcBef>
                <a:spcPts val="1000"/>
              </a:spcBef>
              <a:spcAft>
                <a:spcPts val="0"/>
              </a:spcAft>
              <a:buSzPts val="1200"/>
              <a:buChar char="●"/>
            </a:pPr>
            <a:r>
              <a:rPr lang="es" sz="1200" b="1"/>
              <a:t>Bien diferenciados</a:t>
            </a:r>
            <a:r>
              <a:rPr lang="es" sz="1200"/>
              <a:t>, como </a:t>
            </a:r>
            <a:r>
              <a:rPr lang="es" sz="1200" i="1">
                <a:solidFill>
                  <a:srgbClr val="212121"/>
                </a:solidFill>
                <a:highlight>
                  <a:srgbClr val="FFFFFF"/>
                </a:highlight>
              </a:rPr>
              <a:t>property_type, place_name, state_name</a:t>
            </a:r>
            <a:r>
              <a:rPr lang="es" sz="1200">
                <a:solidFill>
                  <a:srgbClr val="212121"/>
                </a:solidFill>
                <a:highlight>
                  <a:srgbClr val="FFFFFF"/>
                </a:highlight>
              </a:rPr>
              <a:t> </a:t>
            </a:r>
            <a:r>
              <a:rPr lang="es" sz="1200"/>
              <a:t>y otros</a:t>
            </a:r>
            <a:endParaRPr sz="1200"/>
          </a:p>
          <a:p>
            <a:pPr marL="457200" lvl="0" indent="-304800" algn="l" rtl="0">
              <a:lnSpc>
                <a:spcPct val="150000"/>
              </a:lnSpc>
              <a:spcBef>
                <a:spcPts val="1000"/>
              </a:spcBef>
              <a:spcAft>
                <a:spcPts val="0"/>
              </a:spcAft>
              <a:buSzPts val="1200"/>
              <a:buChar char="●"/>
            </a:pPr>
            <a:r>
              <a:rPr lang="es" sz="1200"/>
              <a:t>Imputados con </a:t>
            </a:r>
            <a:r>
              <a:rPr lang="es" sz="1200" b="1"/>
              <a:t>diferente criterio de cálculo</a:t>
            </a:r>
            <a:r>
              <a:rPr lang="es" sz="1200"/>
              <a:t>, como </a:t>
            </a:r>
            <a:r>
              <a:rPr lang="es" sz="1200" i="1">
                <a:solidFill>
                  <a:srgbClr val="212121"/>
                </a:solidFill>
                <a:highlight>
                  <a:srgbClr val="FFFFFF"/>
                </a:highlight>
              </a:rPr>
              <a:t>price_per_m2</a:t>
            </a:r>
            <a:endParaRPr sz="1200" i="1">
              <a:solidFill>
                <a:srgbClr val="212121"/>
              </a:solidFill>
              <a:highlight>
                <a:srgbClr val="FFFFFF"/>
              </a:highlight>
            </a:endParaRPr>
          </a:p>
          <a:p>
            <a:pPr marL="457200" lvl="0" indent="-304800" algn="l" rtl="0">
              <a:lnSpc>
                <a:spcPct val="150000"/>
              </a:lnSpc>
              <a:spcBef>
                <a:spcPts val="1000"/>
              </a:spcBef>
              <a:spcAft>
                <a:spcPts val="0"/>
              </a:spcAft>
              <a:buSzPts val="1200"/>
              <a:buChar char="●"/>
            </a:pPr>
            <a:r>
              <a:rPr lang="es" sz="1200" b="1"/>
              <a:t>Sin una función clara</a:t>
            </a:r>
            <a:r>
              <a:rPr lang="es" sz="1200"/>
              <a:t>, como </a:t>
            </a:r>
            <a:r>
              <a:rPr lang="es" sz="1200">
                <a:solidFill>
                  <a:srgbClr val="212121"/>
                </a:solidFill>
                <a:highlight>
                  <a:srgbClr val="FFFFFF"/>
                </a:highlight>
              </a:rPr>
              <a:t>floors</a:t>
            </a:r>
            <a:endParaRPr sz="1200"/>
          </a:p>
          <a:p>
            <a:pPr marL="457200" lvl="0" indent="-304800" algn="l" rtl="0">
              <a:lnSpc>
                <a:spcPct val="150000"/>
              </a:lnSpc>
              <a:spcBef>
                <a:spcPts val="1000"/>
              </a:spcBef>
              <a:spcAft>
                <a:spcPts val="0"/>
              </a:spcAft>
              <a:buSzPts val="1200"/>
              <a:buChar char="●"/>
            </a:pPr>
            <a:r>
              <a:rPr lang="es" sz="1200"/>
              <a:t>Con </a:t>
            </a:r>
            <a:r>
              <a:rPr lang="es" sz="1200" b="1"/>
              <a:t>diferente unidad de medida</a:t>
            </a:r>
            <a:r>
              <a:rPr lang="es" sz="1200"/>
              <a:t>, como </a:t>
            </a:r>
            <a:r>
              <a:rPr lang="es" sz="1200" i="1">
                <a:solidFill>
                  <a:srgbClr val="212121"/>
                </a:solidFill>
                <a:highlight>
                  <a:schemeClr val="lt1"/>
                </a:highlight>
              </a:rPr>
              <a:t>price </a:t>
            </a:r>
            <a:r>
              <a:rPr lang="es" sz="1200"/>
              <a:t>y</a:t>
            </a:r>
            <a:r>
              <a:rPr lang="es" sz="1200">
                <a:solidFill>
                  <a:srgbClr val="212121"/>
                </a:solidFill>
                <a:highlight>
                  <a:schemeClr val="lt1"/>
                </a:highlight>
              </a:rPr>
              <a:t> </a:t>
            </a:r>
            <a:r>
              <a:rPr lang="es" sz="1200" i="1">
                <a:solidFill>
                  <a:srgbClr val="212121"/>
                </a:solidFill>
                <a:highlight>
                  <a:schemeClr val="lt1"/>
                </a:highlight>
              </a:rPr>
              <a:t>price_per_m2</a:t>
            </a:r>
            <a:endParaRPr sz="1200" i="1">
              <a:solidFill>
                <a:srgbClr val="212121"/>
              </a:solidFill>
              <a:highlight>
                <a:schemeClr val="lt1"/>
              </a:highlight>
            </a:endParaRPr>
          </a:p>
          <a:p>
            <a:pPr marL="0" lvl="0" indent="0" algn="l" rtl="0">
              <a:lnSpc>
                <a:spcPct val="150000"/>
              </a:lnSpc>
              <a:spcBef>
                <a:spcPts val="1200"/>
              </a:spcBef>
              <a:spcAft>
                <a:spcPts val="1200"/>
              </a:spcAft>
              <a:buNone/>
            </a:pPr>
            <a:r>
              <a:rPr lang="es" sz="1200"/>
              <a:t>Calculamos la cantidad de datos nulos en cada columna con </a:t>
            </a:r>
            <a:r>
              <a:rPr lang="es" sz="1200" i="1">
                <a:solidFill>
                  <a:srgbClr val="000000"/>
                </a:solidFill>
                <a:highlight>
                  <a:srgbClr val="FFFFFE"/>
                </a:highlight>
              </a:rPr>
              <a:t>data.isnull().</a:t>
            </a:r>
            <a:r>
              <a:rPr lang="es" sz="1200" i="1">
                <a:solidFill>
                  <a:srgbClr val="795E26"/>
                </a:solidFill>
                <a:highlight>
                  <a:srgbClr val="FFFFFE"/>
                </a:highlight>
              </a:rPr>
              <a:t>sum</a:t>
            </a:r>
            <a:r>
              <a:rPr lang="es" sz="1200" i="1">
                <a:solidFill>
                  <a:srgbClr val="000000"/>
                </a:solidFill>
                <a:highlight>
                  <a:srgbClr val="FFFFFE"/>
                </a:highlight>
              </a:rPr>
              <a:t>() </a:t>
            </a:r>
            <a:r>
              <a:rPr lang="es" sz="1200"/>
              <a:t>para luego comenzar criteriosamente a definir un tratamiento de los mismos, ya sea mediante imputación de datos o eliminación de filas y columnas. </a:t>
            </a:r>
            <a:endParaRPr sz="1200" i="1">
              <a:solidFill>
                <a:srgbClr val="212121"/>
              </a:solidFill>
              <a:highlight>
                <a:schemeClr val="lt1"/>
              </a:highlight>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TotalTime>
  <Words>2721</Words>
  <Application>Microsoft Office PowerPoint</Application>
  <PresentationFormat>Presentación en pantalla (16:9)</PresentationFormat>
  <Paragraphs>189</Paragraphs>
  <Slides>37</Slides>
  <Notes>37</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37</vt:i4>
      </vt:variant>
    </vt:vector>
  </HeadingPairs>
  <TitlesOfParts>
    <vt:vector size="44" baseType="lpstr">
      <vt:lpstr>Wingdings</vt:lpstr>
      <vt:lpstr>Maven Pro</vt:lpstr>
      <vt:lpstr>Nunito</vt:lpstr>
      <vt:lpstr>Roboto</vt:lpstr>
      <vt:lpstr>Arial</vt:lpstr>
      <vt:lpstr>Calibri</vt:lpstr>
      <vt:lpstr>Momentum</vt:lpstr>
      <vt:lpstr>Trabajo práctico N°1</vt:lpstr>
      <vt:lpstr>Problemática a la que nos enfrentamos</vt:lpstr>
      <vt:lpstr>Presentación de PowerPoint</vt:lpstr>
      <vt:lpstr>¿Qué buscamos hacer con este dataset?</vt:lpstr>
      <vt:lpstr>Objetivos</vt:lpstr>
      <vt:lpstr>Introducción al dataset</vt:lpstr>
      <vt:lpstr>¿A qué nos enfrentamos? En primer lugar analizamos qué datos tenemos en nuestra base de datos, ¿qué significa cada columna?</vt:lpstr>
      <vt:lpstr>Presentación de PowerPoint</vt:lpstr>
      <vt:lpstr>Presentación de PowerPoint</vt:lpstr>
      <vt:lpstr>Eliminación de columnas  Columnas no son de utilidad para los objetivos planteados  </vt:lpstr>
      <vt:lpstr> Análisis exploratorio</vt:lpstr>
      <vt:lpstr>Análisis de las columnas relacionadas al precio</vt:lpstr>
      <vt:lpstr>Visualización gráfica del dataset Correlación entre todas las columnas</vt:lpstr>
      <vt:lpstr>Visualización gráfica del dataset Correlación entre columnas relacionadas las precio</vt:lpstr>
      <vt:lpstr>Visualización gráfica del dataset </vt:lpstr>
      <vt:lpstr>Visualización gráfica del dataset Countplot cantidad de propiedades que hay por zona/provincia</vt:lpstr>
      <vt:lpstr>Visualización gráfica del dataset Correlación entre ambientes y precio *</vt:lpstr>
      <vt:lpstr>Visualización gráfica del dataset Kernel Density plot ambientes y superficie</vt:lpstr>
      <vt:lpstr>Análisis de datos cargados en 'ROOMS' y ‘FLOOR’</vt:lpstr>
      <vt:lpstr> Tratamiento de datos nulos</vt:lpstr>
      <vt:lpstr>Tratamiento de nulos y corrección de valores erróneos</vt:lpstr>
      <vt:lpstr>Tratamiento de nulos y corrección de valores erróneos</vt:lpstr>
      <vt:lpstr>Place_with_parent_names Análisis columna y división de secciones</vt:lpstr>
      <vt:lpstr>ROOMS Análisis y tratamiento de nulos </vt:lpstr>
      <vt:lpstr>ROOMS Análisis y tratamiento de nulos </vt:lpstr>
      <vt:lpstr>Surface_total_in_m2 y surface_covered_in_m2 Análisis y tratamiento de nulos y valores erróneos </vt:lpstr>
      <vt:lpstr>Surface_total_in_m2 y surface_covered_in_m2 Análisis y tratamiento de nulos columnas  </vt:lpstr>
      <vt:lpstr>Surface_total_in_m2 y surface_covered_in_m2 Análisis y tratamiento de nulos columnas  </vt:lpstr>
      <vt:lpstr>Surface_total_in_m2  </vt:lpstr>
      <vt:lpstr>Surface_covered_in_m2</vt:lpstr>
      <vt:lpstr>Price_usd_per_m2 Análisis y tratamiento de nulos columnas  </vt:lpstr>
      <vt:lpstr>Description Análisis columna description usando expresiones reguales (REGEX)</vt:lpstr>
      <vt:lpstr>Tratamiento de duplicados </vt:lpstr>
      <vt:lpstr> Gráficos comparativos</vt:lpstr>
      <vt:lpstr>Precio por m2 promedio</vt:lpstr>
      <vt:lpstr>Relación entre precio_usd y superficie</vt:lpstr>
      <vt:lpstr>Conclusión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Trabajo práctico N°1</dc:title>
  <cp:lastModifiedBy>FERNANDEZ FERREYRA, MARIANO</cp:lastModifiedBy>
  <cp:revision>5</cp:revision>
  <dcterms:modified xsi:type="dcterms:W3CDTF">2022-10-09T03:34:18Z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28ef38c-4357-49c8-b2ae-c9cdaf411188_Enabled">
    <vt:lpwstr>true</vt:lpwstr>
  </property>
  <property fmtid="{D5CDD505-2E9C-101B-9397-08002B2CF9AE}" pid="3" name="MSIP_Label_228ef38c-4357-49c8-b2ae-c9cdaf411188_SetDate">
    <vt:lpwstr>2022-10-09T03:34:15Z</vt:lpwstr>
  </property>
  <property fmtid="{D5CDD505-2E9C-101B-9397-08002B2CF9AE}" pid="4" name="MSIP_Label_228ef38c-4357-49c8-b2ae-c9cdaf411188_Method">
    <vt:lpwstr>Privileged</vt:lpwstr>
  </property>
  <property fmtid="{D5CDD505-2E9C-101B-9397-08002B2CF9AE}" pid="5" name="MSIP_Label_228ef38c-4357-49c8-b2ae-c9cdaf411188_Name">
    <vt:lpwstr>Personal</vt:lpwstr>
  </property>
  <property fmtid="{D5CDD505-2E9C-101B-9397-08002B2CF9AE}" pid="6" name="MSIP_Label_228ef38c-4357-49c8-b2ae-c9cdaf411188_SiteId">
    <vt:lpwstr>038018c3-616c-4b46-ad9b-aa9007f701b5</vt:lpwstr>
  </property>
  <property fmtid="{D5CDD505-2E9C-101B-9397-08002B2CF9AE}" pid="7" name="MSIP_Label_228ef38c-4357-49c8-b2ae-c9cdaf411188_ActionId">
    <vt:lpwstr>c4856dec-212a-4519-9268-4d61851851ae</vt:lpwstr>
  </property>
  <property fmtid="{D5CDD505-2E9C-101B-9397-08002B2CF9AE}" pid="8" name="MSIP_Label_228ef38c-4357-49c8-b2ae-c9cdaf411188_ContentBits">
    <vt:lpwstr>1</vt:lpwstr>
  </property>
</Properties>
</file>