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0" r:id="rId3"/>
    <p:sldId id="284" r:id="rId4"/>
    <p:sldId id="289" r:id="rId5"/>
    <p:sldId id="257" r:id="rId6"/>
    <p:sldId id="261" r:id="rId7"/>
    <p:sldId id="291" r:id="rId8"/>
    <p:sldId id="258" r:id="rId9"/>
    <p:sldId id="281" r:id="rId10"/>
    <p:sldId id="263" r:id="rId11"/>
    <p:sldId id="283" r:id="rId12"/>
    <p:sldId id="282" r:id="rId13"/>
    <p:sldId id="259" r:id="rId14"/>
    <p:sldId id="287" r:id="rId15"/>
    <p:sldId id="288" r:id="rId16"/>
    <p:sldId id="286" r:id="rId17"/>
    <p:sldId id="28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7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AE7D7-FC58-1545-A75C-C73236A3F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569E01-B909-A649-A619-817D3CFF1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6931D8-4D03-B040-AEDF-CD1F08D6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7133-AF89-D540-81C8-888D1400386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4DF46F-2B78-2E47-85D5-B3DBC557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7CD43D-6419-D844-9623-F267A015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9B18-2E9C-614F-98D7-C5255ED9D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29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AE045-2022-0D4E-8358-98012602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9E1209-E7CF-4B4B-B16D-95038DC7C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66B778-A8D9-DC44-B2D2-E15E6EE1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7133-AF89-D540-81C8-888D1400386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0B2665-923C-8243-B519-81CD1342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98A16E-3D34-A945-8BC9-73A44942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9B18-2E9C-614F-98D7-C5255ED9D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13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D79FE3-CC2D-1F4F-9B7B-8D8A319B5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E4029D-DA13-B845-BCEA-97E48F19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592949-65A0-454C-BCAA-7C78431A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7133-AF89-D540-81C8-888D1400386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C6785-B849-114B-96C5-7C6B10AF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2627D7-BDD0-BE4A-8276-867FBFF2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9B18-2E9C-614F-98D7-C5255ED9D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24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CCE16-2C9D-E14F-B998-B8C8C333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1421E0-5AB5-C74B-8FE8-FD827E3C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FB0584-59EE-1543-B294-C1E599A4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7133-AF89-D540-81C8-888D1400386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2E1AC0-D2E2-6344-AEEF-B49A4248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4CED13-114A-C041-AA56-A7A1B8C8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9B18-2E9C-614F-98D7-C5255ED9D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6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84F47-0D0C-DE4A-BC6A-CD60B2F0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30A4C2-5DDB-774A-89A1-22FB4BCAE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240C5F-45F4-DD47-B2C6-525C7EDB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7133-AF89-D540-81C8-888D1400386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E5911B-C358-BF4C-B386-E9068A01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E5854-819E-3D49-9BC5-F9DF847B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9B18-2E9C-614F-98D7-C5255ED9D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7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B100D-1491-E940-ABAE-70DCE495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25DDEC-5608-DC45-8EB7-ED64F9BC6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F54528-ACB1-6B44-9679-F77024EE1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DF59AB-C6B8-5445-A572-4BDADF95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7133-AF89-D540-81C8-888D1400386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709121-8891-F44E-BE8D-512D614A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F6BEF2-4AA6-8340-B258-1D2FF05C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9B18-2E9C-614F-98D7-C5255ED9D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01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7D04E-7E04-334D-B965-C1218F1F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00ACCB-7C9A-114A-BA81-438902547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589005-6E2D-A143-9F22-313DA4A88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10C021-0BD6-194E-A4F6-7836E0D61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2436CC-EDCE-BB4F-BDFA-611DD558F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4FE799-6B57-BB4C-87C0-DA751C08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7133-AF89-D540-81C8-888D1400386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2ACBB9-98B1-794B-BD16-8F3DDFF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F3DD20-9BBF-D242-B738-9120AEBE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9B18-2E9C-614F-98D7-C5255ED9D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48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20FBB-D0AF-1C4A-A06C-FA0A523B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98B8B3-FD22-8744-A266-A7D463B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7133-AF89-D540-81C8-888D1400386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221C43-062A-A34C-9A85-F3EEA6FE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F91E91-C89B-E34C-9C83-516C9E02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9B18-2E9C-614F-98D7-C5255ED9D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0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0B9EBA-C50C-1644-A192-555B7E40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7133-AF89-D540-81C8-888D1400386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610ECD-778E-944D-BCBD-217FE67A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2FFD9D-B7D7-FA41-BB9F-EB2E806B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9B18-2E9C-614F-98D7-C5255ED9D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06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EE03D-2C28-734F-82F0-DE2551CF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BEB055-0038-5442-B6FB-749E37A08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D610E6-7CAB-F941-9B53-BF636EF50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B3282B-0A27-524F-AB18-CB558992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7133-AF89-D540-81C8-888D1400386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1B8379-22B7-6647-9AE0-1A8CA8A1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C9CE14-F643-DB4F-831E-C286DCA5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9B18-2E9C-614F-98D7-C5255ED9D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20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C3EE2-1AB1-3A4B-87E3-5AC5BAEE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2AE667-FBA8-474D-B61E-49545701F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0CAB83-C337-C246-A51E-626A58E51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4DACCD-5995-9C4E-9220-91AB5FA0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7133-AF89-D540-81C8-888D1400386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93264A-1148-0B4E-B80D-0F3B6429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34DBE2-CD0D-F142-95EC-8C989D18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9B18-2E9C-614F-98D7-C5255ED9D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32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BBB54-CA2A-9544-B44D-613A96E6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F23B91-6814-1343-A2B6-F60C3224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2A047-E88C-0E4D-9559-5BE47990A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87133-AF89-D540-81C8-888D14003867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C99837-86C7-4845-958B-6610063B1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2A7CEF-4933-0E4F-AF19-B4E602956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9B18-2E9C-614F-98D7-C5255ED9D2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3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FBB8D-B900-F040-BDBD-15F65A229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trike="sngStrike" dirty="0">
                <a:solidFill>
                  <a:schemeClr val="bg1">
                    <a:lumMod val="65000"/>
                  </a:schemeClr>
                </a:solidFill>
              </a:rPr>
              <a:t>Геометрическое</a:t>
            </a:r>
            <a:r>
              <a:rPr lang="ru-RU" dirty="0"/>
              <a:t> глубинное обучение для распознавания </a:t>
            </a:r>
            <a:r>
              <a:rPr lang="en" dirty="0"/>
              <a:t>Z-</a:t>
            </a:r>
            <a:r>
              <a:rPr lang="ru-RU" dirty="0"/>
              <a:t>ДНК-связывающих доменов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9400BE-FC36-3643-BD4C-593A8FC7F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5967"/>
            <a:ext cx="9144000" cy="1655762"/>
          </a:xfrm>
        </p:spPr>
        <p:txBody>
          <a:bodyPr/>
          <a:lstStyle/>
          <a:p>
            <a:r>
              <a:rPr lang="en-US" dirty="0"/>
              <a:t> </a:t>
            </a:r>
            <a:r>
              <a:rPr lang="ru-RU" dirty="0"/>
              <a:t> Александр Орлов </a:t>
            </a:r>
            <a:r>
              <a:rPr lang="en-US" dirty="0"/>
              <a:t>(</a:t>
            </a:r>
            <a:r>
              <a:rPr lang="ru-RU" dirty="0"/>
              <a:t>ФКН ВШЭ</a:t>
            </a:r>
            <a:r>
              <a:rPr lang="en-US" dirty="0"/>
              <a:t>)</a:t>
            </a:r>
          </a:p>
          <a:p>
            <a:r>
              <a:rPr lang="ru-RU" dirty="0"/>
              <a:t>Мария Попцова </a:t>
            </a:r>
            <a:r>
              <a:rPr lang="en-US" dirty="0"/>
              <a:t>(</a:t>
            </a:r>
            <a:r>
              <a:rPr lang="ru-RU" dirty="0"/>
              <a:t>ФКН ВШЭ</a:t>
            </a:r>
            <a:r>
              <a:rPr lang="en-US" dirty="0"/>
              <a:t>), Alan Herbert (</a:t>
            </a:r>
            <a:r>
              <a:rPr lang="en-US" dirty="0" err="1"/>
              <a:t>InsideOutBio</a:t>
            </a:r>
            <a:r>
              <a:rPr lang="en-US" dirty="0"/>
              <a:t>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356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729A22-50F9-EC45-B4BB-0B6CB09C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3085" y="0"/>
            <a:ext cx="390913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A47B6E-BFC6-ED45-906A-BB233908DDED}"/>
              </a:ext>
            </a:extLst>
          </p:cNvPr>
          <p:cNvSpPr txBox="1"/>
          <p:nvPr/>
        </p:nvSpPr>
        <p:spPr>
          <a:xfrm>
            <a:off x="1711798" y="2525048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Gene: </a:t>
            </a:r>
            <a:r>
              <a:rPr lang="en-US" sz="2400" b="1" dirty="0">
                <a:latin typeface="+mj-lt"/>
              </a:rPr>
              <a:t>SMAD4</a:t>
            </a:r>
            <a:endParaRPr lang="ru-RU" sz="24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75D1-1D11-1C42-9981-018220F2A759}"/>
              </a:ext>
            </a:extLst>
          </p:cNvPr>
          <p:cNvSpPr txBox="1"/>
          <p:nvPr/>
        </p:nvSpPr>
        <p:spPr>
          <a:xfrm>
            <a:off x="1711798" y="2063383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SNP: A-&gt;G</a:t>
            </a:r>
            <a:endParaRPr lang="ru-RU" sz="24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6A234-129A-804E-B87E-B6C78489D006}"/>
              </a:ext>
            </a:extLst>
          </p:cNvPr>
          <p:cNvSpPr txBox="1"/>
          <p:nvPr/>
        </p:nvSpPr>
        <p:spPr>
          <a:xfrm>
            <a:off x="1711798" y="2986713"/>
            <a:ext cx="246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Z-SCORE: 4044150</a:t>
            </a:r>
            <a:endParaRPr lang="ru-RU" sz="2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0BA31-9503-FE49-92DB-5B1A4E90E516}"/>
              </a:ext>
            </a:extLst>
          </p:cNvPr>
          <p:cNvSpPr txBox="1"/>
          <p:nvPr/>
        </p:nvSpPr>
        <p:spPr>
          <a:xfrm>
            <a:off x="643212" y="605642"/>
            <a:ext cx="360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свёрнутого участка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B38B1E-7B6B-AA0E-BB58-E11EA077B4F6}"/>
              </a:ext>
            </a:extLst>
          </p:cNvPr>
          <p:cNvSpPr txBox="1"/>
          <p:nvPr/>
        </p:nvSpPr>
        <p:spPr>
          <a:xfrm>
            <a:off x="392236" y="4075122"/>
            <a:ext cx="5516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Интересным может быть, например, то что мутации гена </a:t>
            </a:r>
            <a:r>
              <a:rPr lang="en-US" sz="2400" dirty="0">
                <a:latin typeface="+mj-lt"/>
              </a:rPr>
              <a:t>SMAD4 </a:t>
            </a:r>
            <a:r>
              <a:rPr lang="ru-RU" sz="2400" dirty="0">
                <a:latin typeface="+mj-lt"/>
              </a:rPr>
              <a:t>связаны с образованием рака поджелудочной железы</a:t>
            </a:r>
          </a:p>
        </p:txBody>
      </p:sp>
    </p:spTree>
    <p:extLst>
      <p:ext uri="{BB962C8B-B14F-4D97-AF65-F5344CB8AC3E}">
        <p14:creationId xmlns:p14="http://schemas.microsoft.com/office/powerpoint/2010/main" val="166309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4B928-465C-AD4B-920F-3454F8CB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с заболеваниями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5F770-A326-EB47-8293-529D00876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Для поиска связей с заболеваниями мы решили воспользоваться результатами </a:t>
            </a:r>
            <a:r>
              <a:rPr lang="ru-RU" dirty="0" err="1">
                <a:latin typeface="+mj-lt"/>
              </a:rPr>
              <a:t>G</a:t>
            </a:r>
            <a:r>
              <a:rPr lang="en-US" dirty="0">
                <a:latin typeface="+mj-lt"/>
              </a:rPr>
              <a:t>WAS </a:t>
            </a:r>
            <a:r>
              <a:rPr lang="ru-RU" dirty="0">
                <a:latin typeface="+mj-lt"/>
              </a:rPr>
              <a:t>исследований</a:t>
            </a:r>
          </a:p>
          <a:p>
            <a:r>
              <a:rPr lang="ru-RU" dirty="0">
                <a:latin typeface="+mj-lt"/>
              </a:rPr>
              <a:t>В результате мы отобрали 82 </a:t>
            </a:r>
            <a:r>
              <a:rPr lang="ru-RU" dirty="0" err="1">
                <a:latin typeface="+mj-lt"/>
              </a:rPr>
              <a:t>снипа</a:t>
            </a:r>
            <a:r>
              <a:rPr lang="ru-RU" dirty="0">
                <a:latin typeface="+mj-lt"/>
              </a:rPr>
              <a:t>, которые:</a:t>
            </a:r>
          </a:p>
          <a:p>
            <a:pPr marL="457200" lvl="1" indent="0">
              <a:buNone/>
            </a:pPr>
            <a:r>
              <a:rPr lang="ru-RU" dirty="0">
                <a:latin typeface="+mj-lt"/>
              </a:rPr>
              <a:t>1. Связаны с редактированием</a:t>
            </a:r>
          </a:p>
          <a:p>
            <a:pPr marL="457200" lvl="1" indent="0">
              <a:buNone/>
            </a:pPr>
            <a:r>
              <a:rPr lang="ru-RU" dirty="0">
                <a:latin typeface="+mj-lt"/>
              </a:rPr>
              <a:t>2. Имеют рядом с собой последовательность </a:t>
            </a:r>
            <a:r>
              <a:rPr lang="ru-RU" dirty="0" err="1">
                <a:latin typeface="+mj-lt"/>
              </a:rPr>
              <a:t>Z</a:t>
            </a:r>
            <a:r>
              <a:rPr lang="en-US" dirty="0">
                <a:latin typeface="+mj-lt"/>
              </a:rPr>
              <a:t>-</a:t>
            </a:r>
            <a:r>
              <a:rPr lang="en-US" dirty="0" err="1">
                <a:latin typeface="+mj-lt"/>
              </a:rPr>
              <a:t>Д</a:t>
            </a:r>
            <a:r>
              <a:rPr lang="ru-RU" dirty="0">
                <a:latin typeface="+mj-lt"/>
              </a:rPr>
              <a:t>НК</a:t>
            </a:r>
          </a:p>
          <a:p>
            <a:pPr marL="457200" lvl="1" indent="0">
              <a:buNone/>
            </a:pPr>
            <a:r>
              <a:rPr lang="ru-RU" dirty="0">
                <a:latin typeface="+mj-lt"/>
              </a:rPr>
              <a:t>3. Ассоциированных с каким-либо заболеванием</a:t>
            </a: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0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2A442-C0FF-FE42-8B32-546D72CF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с экспрессией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7D7358-711E-524C-96AC-6C2707726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Мы решили, что так же будет интересно посмотреть на то, как связаны наши </a:t>
            </a:r>
            <a:r>
              <a:rPr lang="ru-RU" dirty="0" err="1">
                <a:latin typeface="+mj-lt"/>
              </a:rPr>
              <a:t>снипы</a:t>
            </a:r>
            <a:r>
              <a:rPr lang="ru-RU" dirty="0">
                <a:latin typeface="+mj-lt"/>
              </a:rPr>
              <a:t> с экспрессией генов</a:t>
            </a:r>
          </a:p>
          <a:p>
            <a:r>
              <a:rPr lang="ru-RU" dirty="0">
                <a:latin typeface="+mj-lt"/>
              </a:rPr>
              <a:t>Посчитали количество </a:t>
            </a:r>
            <a:r>
              <a:rPr lang="ru-RU" dirty="0" err="1">
                <a:latin typeface="+mj-lt"/>
              </a:rPr>
              <a:t>снипов</a:t>
            </a:r>
            <a:r>
              <a:rPr lang="ru-RU" dirty="0">
                <a:latin typeface="+mj-lt"/>
              </a:rPr>
              <a:t>, которые значимо связаны с экспрессией и пересекли со </a:t>
            </a:r>
            <a:r>
              <a:rPr lang="ru-RU" dirty="0" err="1">
                <a:latin typeface="+mj-lt"/>
              </a:rPr>
              <a:t>снипами</a:t>
            </a:r>
            <a:r>
              <a:rPr lang="ru-RU" dirty="0">
                <a:latin typeface="+mj-lt"/>
              </a:rPr>
              <a:t>, рядом с которыми нашли следы </a:t>
            </a:r>
            <a:r>
              <a:rPr lang="en-US" dirty="0">
                <a:latin typeface="+mj-lt"/>
              </a:rPr>
              <a:t>Z-</a:t>
            </a:r>
            <a:r>
              <a:rPr lang="ru-RU" dirty="0">
                <a:latin typeface="+mj-lt"/>
              </a:rPr>
              <a:t>ДНК</a:t>
            </a:r>
          </a:p>
          <a:p>
            <a:r>
              <a:rPr lang="ru-RU" dirty="0">
                <a:latin typeface="+mj-lt"/>
              </a:rPr>
              <a:t>В результате мы получили 1081 </a:t>
            </a:r>
            <a:r>
              <a:rPr lang="ru-RU" dirty="0" err="1">
                <a:latin typeface="+mj-lt"/>
              </a:rPr>
              <a:t>снипов</a:t>
            </a:r>
            <a:r>
              <a:rPr lang="ru-RU" dirty="0">
                <a:latin typeface="+mj-lt"/>
              </a:rPr>
              <a:t> с высоким </a:t>
            </a:r>
            <a:r>
              <a:rPr lang="en-US" dirty="0">
                <a:latin typeface="+mj-lt"/>
              </a:rPr>
              <a:t>z-score </a:t>
            </a:r>
            <a:r>
              <a:rPr lang="ru-RU" dirty="0">
                <a:latin typeface="+mj-lt"/>
              </a:rPr>
              <a:t>и значимой связью с экспрессией</a:t>
            </a:r>
          </a:p>
        </p:txBody>
      </p:sp>
    </p:spTree>
    <p:extLst>
      <p:ext uri="{BB962C8B-B14F-4D97-AF65-F5344CB8AC3E}">
        <p14:creationId xmlns:p14="http://schemas.microsoft.com/office/powerpoint/2010/main" val="117832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B3904-D3D3-4B43-A36E-ABEB23B1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 кому это все нужно?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53E3A9-72D4-A748-95E5-FE860EAF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1965791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latin typeface="+mj-lt"/>
              </a:rPr>
              <a:t>В результате получили </a:t>
            </a:r>
            <a:r>
              <a:rPr lang="ru-RU" dirty="0" err="1">
                <a:latin typeface="+mj-lt"/>
              </a:rPr>
              <a:t>датасет</a:t>
            </a:r>
            <a:r>
              <a:rPr lang="ru-RU" dirty="0">
                <a:latin typeface="+mj-lt"/>
              </a:rPr>
              <a:t>, содержащий </a:t>
            </a:r>
            <a:r>
              <a:rPr lang="ru-RU" dirty="0" err="1">
                <a:latin typeface="+mj-lt"/>
              </a:rPr>
              <a:t>снипы</a:t>
            </a:r>
            <a:r>
              <a:rPr lang="ru-RU" dirty="0">
                <a:latin typeface="+mj-lt"/>
              </a:rPr>
              <a:t>, связанные с редактированием, их </a:t>
            </a:r>
            <a:r>
              <a:rPr lang="en-US" dirty="0">
                <a:latin typeface="+mj-lt"/>
              </a:rPr>
              <a:t>z-score,</a:t>
            </a:r>
            <a:r>
              <a:rPr lang="ru-RU" dirty="0">
                <a:latin typeface="+mj-lt"/>
              </a:rPr>
              <a:t> связь с заболеваниями и экспрессией генов</a:t>
            </a:r>
          </a:p>
          <a:p>
            <a:r>
              <a:rPr lang="ru-RU" dirty="0">
                <a:latin typeface="+mj-lt"/>
              </a:rPr>
              <a:t>В первую очередь эти данные будут интересны биологам, которые смогут детальнее изучить отобранные варианты на связь с заболеваниями</a:t>
            </a:r>
            <a:endParaRPr lang="en-US" dirty="0">
              <a:latin typeface="+mj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D8754B-53E7-BA4D-BF95-4035DC2F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235" y="3805797"/>
            <a:ext cx="5257800" cy="276150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D5331F-E68D-CF48-9CBF-3235FAAFE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965" y="4113398"/>
            <a:ext cx="38354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2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2E1E-CA51-FCB4-23CF-3941C8DD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Чуть-чуть машинного обучения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205E-3193-AC9A-5052-9BA930B1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3799"/>
          </a:xfrm>
        </p:spPr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Так как основное время ушло на выполнение биологической части, то на геометрическое глубинное обучение времени не осталось </a:t>
            </a:r>
            <a:r>
              <a:rPr lang="en-US" dirty="0">
                <a:latin typeface="+mj-lt"/>
                <a:sym typeface="Wingdings" pitchFamily="2" charset="2"/>
              </a:rPr>
              <a:t></a:t>
            </a:r>
            <a:endParaRPr lang="ru-RU" dirty="0">
              <a:latin typeface="+mj-lt"/>
              <a:sym typeface="Wingdings" pitchFamily="2" charset="2"/>
            </a:endParaRPr>
          </a:p>
          <a:p>
            <a:r>
              <a:rPr lang="ru-RU" dirty="0">
                <a:latin typeface="+mj-lt"/>
                <a:sym typeface="Wingdings" pitchFamily="2" charset="2"/>
              </a:rPr>
              <a:t>Поэтому мы решили как-то </a:t>
            </a:r>
            <a:r>
              <a:rPr lang="ru-RU" dirty="0" err="1">
                <a:latin typeface="+mj-lt"/>
                <a:sym typeface="Wingdings" pitchFamily="2" charset="2"/>
              </a:rPr>
              <a:t>поизучать</a:t>
            </a:r>
            <a:r>
              <a:rPr lang="ru-RU" dirty="0">
                <a:latin typeface="+mj-lt"/>
                <a:sym typeface="Wingdings" pitchFamily="2" charset="2"/>
              </a:rPr>
              <a:t> полученные данные</a:t>
            </a:r>
          </a:p>
          <a:p>
            <a:r>
              <a:rPr lang="ru-RU" dirty="0">
                <a:latin typeface="+mj-lt"/>
                <a:sym typeface="Wingdings" pitchFamily="2" charset="2"/>
              </a:rPr>
              <a:t>Решили обучить классификатор, который на наших данных будет предсказывать отобранные </a:t>
            </a:r>
            <a:r>
              <a:rPr lang="ru-RU" dirty="0" err="1">
                <a:latin typeface="+mj-lt"/>
                <a:sym typeface="Wingdings" pitchFamily="2" charset="2"/>
              </a:rPr>
              <a:t>снипы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228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2E1E-CA51-FCB4-23CF-3941C8DD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сделали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205E-3193-AC9A-5052-9BA930B1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170"/>
            <a:ext cx="10515600" cy="4282069"/>
          </a:xfrm>
        </p:spPr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Мы закодировали последовательности нуклеотидов с помощью </a:t>
            </a:r>
            <a:r>
              <a:rPr lang="en-US" dirty="0">
                <a:latin typeface="+mj-lt"/>
              </a:rPr>
              <a:t>OHE</a:t>
            </a:r>
            <a:r>
              <a:rPr lang="ru-RU" dirty="0">
                <a:latin typeface="+mj-lt"/>
              </a:rPr>
              <a:t> и применили </a:t>
            </a:r>
            <a:r>
              <a:rPr lang="ru-RU" dirty="0" err="1">
                <a:latin typeface="+mj-lt"/>
              </a:rPr>
              <a:t>полносвязную</a:t>
            </a:r>
            <a:r>
              <a:rPr lang="ru-RU" dirty="0">
                <a:latin typeface="+mj-lt"/>
              </a:rPr>
              <a:t> сеть</a:t>
            </a:r>
            <a:r>
              <a:rPr lang="en-US" dirty="0">
                <a:latin typeface="+mj-lt"/>
              </a:rPr>
              <a:t> / </a:t>
            </a:r>
            <a:r>
              <a:rPr lang="en-US" dirty="0" err="1">
                <a:latin typeface="+mj-lt"/>
              </a:rPr>
              <a:t>бу</a:t>
            </a:r>
            <a:r>
              <a:rPr lang="ru-RU" dirty="0" err="1">
                <a:latin typeface="+mj-lt"/>
              </a:rPr>
              <a:t>стинг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Результаты получились так себе </a:t>
            </a:r>
            <a:endParaRPr lang="ru-RU" dirty="0">
              <a:latin typeface="+mj-lt"/>
              <a:sym typeface="Wingdings" pitchFamily="2" charset="2"/>
            </a:endParaRPr>
          </a:p>
          <a:p>
            <a:r>
              <a:rPr lang="ru-RU" dirty="0">
                <a:latin typeface="+mj-lt"/>
                <a:sym typeface="Wingdings" pitchFamily="2" charset="2"/>
              </a:rPr>
              <a:t>Попытались применить </a:t>
            </a:r>
            <a:r>
              <a:rPr lang="en-US" dirty="0">
                <a:latin typeface="+mj-lt"/>
                <a:sym typeface="Wingdings" pitchFamily="2" charset="2"/>
              </a:rPr>
              <a:t>SMOTE </a:t>
            </a:r>
            <a:r>
              <a:rPr lang="ru-RU" dirty="0">
                <a:latin typeface="+mj-lt"/>
                <a:sym typeface="Wingdings" pitchFamily="2" charset="2"/>
              </a:rPr>
              <a:t>для восстановления баланса классов, но это не улучшило результаты</a:t>
            </a:r>
          </a:p>
          <a:p>
            <a:r>
              <a:rPr lang="ru-RU" dirty="0">
                <a:latin typeface="+mj-lt"/>
                <a:sym typeface="Wingdings" pitchFamily="2" charset="2"/>
              </a:rPr>
              <a:t>Лучшее, что получили на тесте</a:t>
            </a:r>
            <a:r>
              <a:rPr lang="en-US" dirty="0">
                <a:latin typeface="+mj-lt"/>
                <a:sym typeface="Wingdings" pitchFamily="2" charset="2"/>
              </a:rPr>
              <a:t>: accuracy ~ 0.7</a:t>
            </a:r>
            <a:r>
              <a:rPr lang="ru-RU" dirty="0">
                <a:latin typeface="+mj-lt"/>
                <a:sym typeface="Wingdings" pitchFamily="2" charset="2"/>
              </a:rPr>
              <a:t>7, </a:t>
            </a:r>
            <a:r>
              <a:rPr lang="en-US" dirty="0">
                <a:latin typeface="+mj-lt"/>
                <a:sym typeface="Wingdings" pitchFamily="2" charset="2"/>
              </a:rPr>
              <a:t>ROC-AUC ~ 0.61</a:t>
            </a:r>
            <a:endParaRPr lang="ru-RU" dirty="0"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395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B3904-D3D3-4B43-A36E-ABEB23B1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53E3A9-72D4-A748-95E5-FE860EAF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095675"/>
          </a:xfrm>
        </p:spPr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Полезно было бы посмотреть какие из заболеваний, с которыми связаны наши </a:t>
            </a:r>
            <a:r>
              <a:rPr lang="ru-RU" dirty="0" err="1">
                <a:latin typeface="+mj-lt"/>
              </a:rPr>
              <a:t>снипы</a:t>
            </a:r>
            <a:r>
              <a:rPr lang="ru-RU" dirty="0">
                <a:latin typeface="+mj-lt"/>
              </a:rPr>
              <a:t> являются Менделевскими (наследственными)</a:t>
            </a:r>
          </a:p>
          <a:p>
            <a:r>
              <a:rPr lang="ru-RU" dirty="0">
                <a:latin typeface="+mj-lt"/>
              </a:rPr>
              <a:t>Изучить на примерах, почему результаты для </a:t>
            </a:r>
            <a:r>
              <a:rPr lang="en-US" dirty="0" err="1">
                <a:latin typeface="+mj-lt"/>
              </a:rPr>
              <a:t>DeepZ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и </a:t>
            </a:r>
            <a:r>
              <a:rPr lang="en-US" dirty="0" err="1">
                <a:latin typeface="+mj-lt"/>
              </a:rPr>
              <a:t>zhunt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так сильно различаются</a:t>
            </a:r>
          </a:p>
          <a:p>
            <a:r>
              <a:rPr lang="ru-RU" dirty="0">
                <a:latin typeface="+mj-lt"/>
              </a:rPr>
              <a:t>Попытаться самим предсказывать сайты редактирования РНК, например, с помощью </a:t>
            </a:r>
            <a:r>
              <a:rPr lang="ru-RU" dirty="0" err="1">
                <a:latin typeface="+mj-lt"/>
              </a:rPr>
              <a:t>графовых</a:t>
            </a:r>
            <a:r>
              <a:rPr lang="ru-RU" dirty="0">
                <a:latin typeface="+mj-lt"/>
              </a:rPr>
              <a:t> нейронных </a:t>
            </a:r>
            <a:r>
              <a:rPr lang="ru-RU">
                <a:latin typeface="+mj-lt"/>
              </a:rPr>
              <a:t>сетей 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Попытаться использовать другие модели, предсказывающие </a:t>
            </a:r>
            <a:r>
              <a:rPr lang="en-US" dirty="0">
                <a:latin typeface="+mj-lt"/>
              </a:rPr>
              <a:t>Z-</a:t>
            </a:r>
            <a:r>
              <a:rPr lang="ru-RU" dirty="0">
                <a:latin typeface="+mj-lt"/>
              </a:rPr>
              <a:t>ДНК и сравнить их с нашими данными</a:t>
            </a: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9159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3BFD2-B2CC-6A4D-99AC-4E29F51A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0636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9D687-B4F8-5D4D-848E-D47EC3F6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13329F-FAEE-8942-BD21-B80F8E26E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67693" cy="5044649"/>
          </a:xfrm>
        </p:spPr>
        <p:txBody>
          <a:bodyPr>
            <a:normAutofit/>
          </a:bodyPr>
          <a:lstStyle/>
          <a:p>
            <a:r>
              <a:rPr lang="ru-RU" b="1" dirty="0">
                <a:latin typeface="+mj-lt"/>
              </a:rPr>
              <a:t>ДНК / РНК</a:t>
            </a:r>
            <a:r>
              <a:rPr lang="ru-RU" dirty="0">
                <a:latin typeface="+mj-lt"/>
              </a:rPr>
              <a:t> – макромолекулы, состоящие из двух / одной цепочек нуклеотидов (А, Г, Ц, Т / У)</a:t>
            </a:r>
            <a:endParaRPr lang="ru-RU" b="1" dirty="0">
              <a:latin typeface="+mj-lt"/>
            </a:endParaRPr>
          </a:p>
          <a:p>
            <a:r>
              <a:rPr lang="en-US" b="1" dirty="0">
                <a:latin typeface="+mj-lt"/>
              </a:rPr>
              <a:t>SNP (</a:t>
            </a:r>
            <a:r>
              <a:rPr lang="ru-RU" b="1" dirty="0" err="1">
                <a:latin typeface="+mj-lt"/>
              </a:rPr>
              <a:t>снип</a:t>
            </a:r>
            <a:r>
              <a:rPr lang="ru-RU" b="1" dirty="0">
                <a:latin typeface="+mj-lt"/>
              </a:rPr>
              <a:t>) </a:t>
            </a:r>
            <a:r>
              <a:rPr lang="ru-RU" dirty="0">
                <a:latin typeface="+mj-lt"/>
              </a:rPr>
              <a:t>– замена одного нуклеотида на другой, которая может приводить к различным последствиям, например к заболеваниям</a:t>
            </a:r>
          </a:p>
          <a:p>
            <a:r>
              <a:rPr lang="ru-RU" b="1" dirty="0">
                <a:latin typeface="+mj-lt"/>
              </a:rPr>
              <a:t>Белки</a:t>
            </a:r>
            <a:r>
              <a:rPr lang="ru-RU" dirty="0">
                <a:latin typeface="+mj-lt"/>
              </a:rPr>
              <a:t> – вещества, выполняющие различные функции в клетке (рабочие клетки)</a:t>
            </a:r>
          </a:p>
          <a:p>
            <a:r>
              <a:rPr lang="ru-RU" b="1" dirty="0">
                <a:latin typeface="+mj-lt"/>
              </a:rPr>
              <a:t>Гены</a:t>
            </a:r>
            <a:r>
              <a:rPr lang="ru-RU" dirty="0">
                <a:latin typeface="+mj-lt"/>
              </a:rPr>
              <a:t> - участки ДНК, кодирующие информацию о белках</a:t>
            </a:r>
          </a:p>
          <a:p>
            <a:r>
              <a:rPr lang="ru-RU" dirty="0">
                <a:latin typeface="+mj-lt"/>
              </a:rPr>
              <a:t>Процесс перехода Ген </a:t>
            </a:r>
            <a:r>
              <a:rPr lang="en-US" dirty="0">
                <a:latin typeface="+mj-lt"/>
              </a:rPr>
              <a:t>-&gt; </a:t>
            </a:r>
            <a:r>
              <a:rPr lang="ru-RU" dirty="0">
                <a:latin typeface="+mj-lt"/>
              </a:rPr>
              <a:t>Белок называется </a:t>
            </a:r>
            <a:r>
              <a:rPr lang="ru-RU" b="1" dirty="0">
                <a:latin typeface="+mj-lt"/>
              </a:rPr>
              <a:t>экспрессией</a:t>
            </a:r>
          </a:p>
          <a:p>
            <a:pPr marL="0" indent="0">
              <a:buNone/>
            </a:pPr>
            <a:endParaRPr lang="ru-RU" b="1" dirty="0">
              <a:latin typeface="+mj-lt"/>
            </a:endParaRPr>
          </a:p>
          <a:p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113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9D687-B4F8-5D4D-848E-D47EC3F6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13329F-FAEE-8942-BD21-B80F8E26E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666571" cy="4486275"/>
          </a:xfrm>
        </p:spPr>
        <p:txBody>
          <a:bodyPr/>
          <a:lstStyle/>
          <a:p>
            <a:r>
              <a:rPr lang="ru-RU" b="1" dirty="0">
                <a:latin typeface="+mj-lt"/>
              </a:rPr>
              <a:t>Вторичные структуры ДНК</a:t>
            </a:r>
            <a:r>
              <a:rPr lang="en-US" b="1" dirty="0">
                <a:latin typeface="+mj-lt"/>
              </a:rPr>
              <a:t> / </a:t>
            </a:r>
            <a:r>
              <a:rPr lang="ru-RU" b="1" dirty="0">
                <a:latin typeface="+mj-lt"/>
              </a:rPr>
              <a:t>РНК </a:t>
            </a:r>
            <a:r>
              <a:rPr lang="ru-RU" dirty="0">
                <a:latin typeface="+mj-lt"/>
              </a:rPr>
              <a:t>– организации ДНК / РНК в пространстве</a:t>
            </a:r>
          </a:p>
          <a:p>
            <a:r>
              <a:rPr lang="en-US" b="1" dirty="0">
                <a:latin typeface="+mj-lt"/>
              </a:rPr>
              <a:t>Z-</a:t>
            </a:r>
            <a:r>
              <a:rPr lang="ru-RU" b="1" dirty="0">
                <a:latin typeface="+mj-lt"/>
              </a:rPr>
              <a:t>ДНК </a:t>
            </a:r>
            <a:r>
              <a:rPr lang="ru-RU" dirty="0">
                <a:latin typeface="+mj-lt"/>
              </a:rPr>
              <a:t>– левозакрученная двойная спираль ДНК</a:t>
            </a:r>
          </a:p>
          <a:p>
            <a:r>
              <a:rPr lang="ru-RU" b="1" dirty="0" err="1">
                <a:latin typeface="+mj-lt"/>
              </a:rPr>
              <a:t>Флипон</a:t>
            </a:r>
            <a:r>
              <a:rPr lang="ru-RU" b="1" dirty="0">
                <a:latin typeface="+mj-lt"/>
              </a:rPr>
              <a:t> </a:t>
            </a:r>
            <a:r>
              <a:rPr lang="ru-RU" dirty="0">
                <a:latin typeface="+mj-lt"/>
              </a:rPr>
              <a:t>– кусочек последовательности ДНК, который может образовывать альтернативные пространственные структуры (в нашем случае </a:t>
            </a:r>
            <a:r>
              <a:rPr lang="en-US" dirty="0">
                <a:latin typeface="+mj-lt"/>
              </a:rPr>
              <a:t>Z-</a:t>
            </a:r>
            <a:r>
              <a:rPr lang="ru-RU" dirty="0">
                <a:latin typeface="+mj-lt"/>
              </a:rPr>
              <a:t>ДНК)</a:t>
            </a:r>
          </a:p>
          <a:p>
            <a:r>
              <a:rPr lang="ru-RU" dirty="0" err="1">
                <a:latin typeface="+mj-lt"/>
              </a:rPr>
              <a:t>Флипоны</a:t>
            </a:r>
            <a:r>
              <a:rPr lang="ru-RU" dirty="0">
                <a:latin typeface="+mj-lt"/>
              </a:rPr>
              <a:t> умеют изменять получающуюся РНК</a:t>
            </a:r>
          </a:p>
          <a:p>
            <a:pPr marL="0" indent="0">
              <a:buNone/>
            </a:pPr>
            <a:endParaRPr lang="ru-RU" b="1" dirty="0">
              <a:latin typeface="+mj-lt"/>
            </a:endParaRPr>
          </a:p>
          <a:p>
            <a:endParaRPr lang="ru-RU" b="1" dirty="0">
              <a:latin typeface="+mj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7DE34C-1664-A578-2D11-F0E9404E6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307" y="1415187"/>
            <a:ext cx="3367493" cy="507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41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9D687-B4F8-5D4D-848E-D47EC3F6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13329F-FAEE-8942-BD21-B80F8E26E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Существует белок, редактирующий двуцепочечную ДНК/РНК, который сначала связывается с </a:t>
            </a:r>
            <a:r>
              <a:rPr lang="en-US" dirty="0">
                <a:latin typeface="+mj-lt"/>
              </a:rPr>
              <a:t>Z-</a:t>
            </a:r>
            <a:r>
              <a:rPr lang="ru-RU" dirty="0">
                <a:latin typeface="+mj-lt"/>
              </a:rPr>
              <a:t>ДНК, и потом вокруг что-то редактирует</a:t>
            </a:r>
            <a:endParaRPr lang="ru-RU" b="1" dirty="0">
              <a:latin typeface="+mj-lt"/>
            </a:endParaRPr>
          </a:p>
          <a:p>
            <a:r>
              <a:rPr lang="ru-RU" b="1" dirty="0">
                <a:latin typeface="+mj-lt"/>
              </a:rPr>
              <a:t>Гипотеза: </a:t>
            </a:r>
            <a:r>
              <a:rPr lang="ru-RU" dirty="0">
                <a:latin typeface="+mj-lt"/>
              </a:rPr>
              <a:t>места редактирования РНК, связанных с заболеваниями должны быть обогащены </a:t>
            </a:r>
            <a:r>
              <a:rPr lang="en-US" dirty="0">
                <a:latin typeface="+mj-lt"/>
              </a:rPr>
              <a:t>Z-</a:t>
            </a:r>
            <a:r>
              <a:rPr lang="ru-RU" dirty="0">
                <a:latin typeface="+mj-lt"/>
              </a:rPr>
              <a:t>ДНК</a:t>
            </a:r>
          </a:p>
          <a:p>
            <a:r>
              <a:rPr lang="ru-RU" b="1" dirty="0">
                <a:latin typeface="+mj-lt"/>
              </a:rPr>
              <a:t>Цель:</a:t>
            </a:r>
            <a:r>
              <a:rPr lang="ru-RU" dirty="0">
                <a:latin typeface="+mj-lt"/>
              </a:rPr>
              <a:t> найти </a:t>
            </a:r>
            <a:r>
              <a:rPr lang="en-US" dirty="0">
                <a:latin typeface="+mj-lt"/>
              </a:rPr>
              <a:t>Z-</a:t>
            </a:r>
            <a:r>
              <a:rPr lang="ru-RU" dirty="0">
                <a:latin typeface="+mj-lt"/>
              </a:rPr>
              <a:t>ДНК </a:t>
            </a:r>
            <a:r>
              <a:rPr lang="ru-RU" dirty="0" err="1">
                <a:latin typeface="+mj-lt"/>
              </a:rPr>
              <a:t>флипоны</a:t>
            </a:r>
            <a:r>
              <a:rPr lang="ru-RU" dirty="0">
                <a:latin typeface="+mj-lt"/>
              </a:rPr>
              <a:t>, которые регулируют фенотип (заболевание)</a:t>
            </a:r>
          </a:p>
        </p:txBody>
      </p:sp>
    </p:spTree>
    <p:extLst>
      <p:ext uri="{BB962C8B-B14F-4D97-AF65-F5344CB8AC3E}">
        <p14:creationId xmlns:p14="http://schemas.microsoft.com/office/powerpoint/2010/main" val="179718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B3904-D3D3-4B43-A36E-ABEB23B1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53E3A9-72D4-A748-95E5-FE860EAF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10"/>
            <a:ext cx="10515600" cy="2937566"/>
          </a:xfrm>
        </p:spPr>
        <p:txBody>
          <a:bodyPr>
            <a:noAutofit/>
          </a:bodyPr>
          <a:lstStyle/>
          <a:p>
            <a:r>
              <a:rPr lang="ru-RU" sz="2400" dirty="0">
                <a:latin typeface="+mj-lt"/>
              </a:rPr>
              <a:t>Статья о связи </a:t>
            </a:r>
            <a:r>
              <a:rPr lang="en-US" sz="2400" dirty="0">
                <a:latin typeface="+mj-lt"/>
              </a:rPr>
              <a:t>A-&gt;I</a:t>
            </a:r>
            <a:r>
              <a:rPr lang="ru-RU" sz="2400" dirty="0">
                <a:latin typeface="+mj-lt"/>
              </a:rPr>
              <a:t> редактирования РНК и автоиммунных заболеваний</a:t>
            </a:r>
          </a:p>
          <a:p>
            <a:r>
              <a:rPr lang="ru-RU" sz="2400" dirty="0">
                <a:latin typeface="+mj-lt"/>
              </a:rPr>
              <a:t>Нам были интересны данные о </a:t>
            </a:r>
            <a:r>
              <a:rPr lang="ru-RU" sz="2400" dirty="0" err="1">
                <a:latin typeface="+mj-lt"/>
              </a:rPr>
              <a:t>снипах</a:t>
            </a:r>
            <a:r>
              <a:rPr lang="ru-RU" sz="2400" dirty="0">
                <a:latin typeface="+mj-lt"/>
              </a:rPr>
              <a:t> в местах редактирования РНК, которые были получены </a:t>
            </a:r>
            <a:r>
              <a:rPr lang="ru-RU" sz="2400" dirty="0" err="1">
                <a:latin typeface="+mj-lt"/>
              </a:rPr>
              <a:t>эксперементально</a:t>
            </a:r>
            <a:endParaRPr lang="ru-RU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Искали </a:t>
            </a:r>
            <a:r>
              <a:rPr lang="en-US" sz="2400" dirty="0">
                <a:latin typeface="+mj-lt"/>
              </a:rPr>
              <a:t>Z-Д</a:t>
            </a:r>
            <a:r>
              <a:rPr lang="ru-RU" sz="2400" dirty="0">
                <a:latin typeface="+mj-lt"/>
              </a:rPr>
              <a:t>НК формирующие последовательности в окрестностях этих </a:t>
            </a:r>
            <a:r>
              <a:rPr lang="ru-RU" sz="2400" dirty="0" err="1">
                <a:latin typeface="+mj-lt"/>
              </a:rPr>
              <a:t>снипов</a:t>
            </a:r>
            <a:endParaRPr lang="en-US" sz="2400" dirty="0">
              <a:latin typeface="+mj-lt"/>
            </a:endParaRPr>
          </a:p>
          <a:p>
            <a:endParaRPr lang="ru-RU" sz="2400" dirty="0">
              <a:latin typeface="+mj-lt"/>
            </a:endParaRPr>
          </a:p>
          <a:p>
            <a:endParaRPr lang="ru-RU" sz="2400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92C88D-1430-1145-9260-940BE5FC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90" y="3681802"/>
            <a:ext cx="3952162" cy="27091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31CDDF-05D3-1B43-B3CA-96143C743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350" y="3681802"/>
            <a:ext cx="3777511" cy="270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7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B3904-D3D3-4B43-A36E-ABEB23B1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</a:t>
            </a:r>
            <a:r>
              <a:rPr lang="ru-RU" dirty="0" err="1"/>
              <a:t>Z</a:t>
            </a:r>
            <a:r>
              <a:rPr lang="en-US" dirty="0"/>
              <a:t>-</a:t>
            </a:r>
            <a:r>
              <a:rPr lang="ru-RU" dirty="0"/>
              <a:t>ДНК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53E3A9-72D4-A748-95E5-FE860EAF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27030"/>
          </a:xfrm>
        </p:spPr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Для задачи поиска </a:t>
            </a:r>
            <a:r>
              <a:rPr lang="ru-RU" dirty="0" err="1">
                <a:latin typeface="+mj-lt"/>
              </a:rPr>
              <a:t>Z</a:t>
            </a:r>
            <a:r>
              <a:rPr lang="en-US" dirty="0">
                <a:latin typeface="+mj-lt"/>
              </a:rPr>
              <a:t>-</a:t>
            </a:r>
            <a:r>
              <a:rPr lang="ru-RU" dirty="0">
                <a:latin typeface="+mj-lt"/>
              </a:rPr>
              <a:t>ДНК существует утилита </a:t>
            </a:r>
            <a:r>
              <a:rPr lang="ru-RU" dirty="0" err="1">
                <a:latin typeface="+mj-lt"/>
              </a:rPr>
              <a:t>z</a:t>
            </a:r>
            <a:r>
              <a:rPr lang="en-US" dirty="0">
                <a:latin typeface="+mj-lt"/>
              </a:rPr>
              <a:t>hunt</a:t>
            </a:r>
          </a:p>
          <a:p>
            <a:r>
              <a:rPr lang="ru-RU" dirty="0">
                <a:latin typeface="+mj-lt"/>
              </a:rPr>
              <a:t>Основываясь на физических свойствах молекул, она для каждой подпоследовательности выдает скор, который отражает вероятность формирования из нее </a:t>
            </a:r>
            <a:r>
              <a:rPr lang="en-US" dirty="0">
                <a:latin typeface="+mj-lt"/>
              </a:rPr>
              <a:t>Z-Д</a:t>
            </a:r>
            <a:r>
              <a:rPr lang="ru-RU" dirty="0">
                <a:latin typeface="+mj-lt"/>
              </a:rPr>
              <a:t>НК</a:t>
            </a:r>
          </a:p>
          <a:p>
            <a:r>
              <a:rPr lang="ru-RU" dirty="0">
                <a:latin typeface="+mj-lt"/>
              </a:rPr>
              <a:t>На окрестностях</a:t>
            </a:r>
            <a:r>
              <a:rPr lang="en-US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снипов</a:t>
            </a:r>
            <a:r>
              <a:rPr lang="ru-RU" dirty="0">
                <a:latin typeface="+mj-lt"/>
              </a:rPr>
              <a:t> в 1</a:t>
            </a:r>
            <a:r>
              <a:rPr lang="en-US" dirty="0">
                <a:latin typeface="+mj-lt"/>
              </a:rPr>
              <a:t>000 </a:t>
            </a:r>
            <a:r>
              <a:rPr lang="ru-RU" dirty="0">
                <a:latin typeface="+mj-lt"/>
              </a:rPr>
              <a:t>нуклеотидов мы прогнали </a:t>
            </a:r>
            <a:r>
              <a:rPr lang="en-US" dirty="0" err="1">
                <a:latin typeface="+mj-lt"/>
              </a:rPr>
              <a:t>zhunt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и отобрали </a:t>
            </a:r>
            <a:r>
              <a:rPr lang="ru-RU" dirty="0" err="1">
                <a:latin typeface="+mj-lt"/>
              </a:rPr>
              <a:t>снипы</a:t>
            </a:r>
            <a:r>
              <a:rPr lang="ru-RU" dirty="0">
                <a:latin typeface="+mj-lt"/>
              </a:rPr>
              <a:t> с высоким скором (</a:t>
            </a:r>
            <a:r>
              <a:rPr lang="en-US" dirty="0">
                <a:latin typeface="+mj-lt"/>
              </a:rPr>
              <a:t>&gt;= 200)</a:t>
            </a:r>
            <a:endParaRPr lang="ru-RU" dirty="0"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553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B3904-D3D3-4B43-A36E-ABEB23B1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</a:t>
            </a:r>
            <a:r>
              <a:rPr lang="ru-RU" dirty="0" err="1"/>
              <a:t>Z</a:t>
            </a:r>
            <a:r>
              <a:rPr lang="en-US" dirty="0"/>
              <a:t>-</a:t>
            </a:r>
            <a:r>
              <a:rPr lang="ru-RU" dirty="0"/>
              <a:t>ДНК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53E3A9-72D4-A748-95E5-FE860EAF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4824" cy="3827030"/>
          </a:xfrm>
        </p:spPr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Так же мы решили попробовать использовать уже обученную модель глубинного обучения </a:t>
            </a:r>
            <a:r>
              <a:rPr lang="en-US" dirty="0" err="1">
                <a:latin typeface="+mj-lt"/>
              </a:rPr>
              <a:t>DeepZ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Модель представляет из себя рекуррентную нейронную сеть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Кроме последовательности нуклеотидов, модель использует дополнительные данные о пространственной структуре и генетических особенностях ДНК</a:t>
            </a:r>
          </a:p>
        </p:txBody>
      </p:sp>
    </p:spTree>
    <p:extLst>
      <p:ext uri="{BB962C8B-B14F-4D97-AF65-F5344CB8AC3E}">
        <p14:creationId xmlns:p14="http://schemas.microsoft.com/office/powerpoint/2010/main" val="291160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B3904-D3D3-4B43-A36E-ABEB23B1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Отбор </a:t>
            </a:r>
            <a:r>
              <a:rPr lang="ru-RU" dirty="0" err="1"/>
              <a:t>снипов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Z-</a:t>
            </a:r>
            <a:r>
              <a:rPr lang="ru-RU" dirty="0"/>
              <a:t>ДНК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53E3A9-72D4-A748-95E5-FE860EAF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Изначальный </a:t>
            </a:r>
            <a:r>
              <a:rPr lang="ru-RU" dirty="0" err="1">
                <a:latin typeface="+mj-lt"/>
              </a:rPr>
              <a:t>датасет</a:t>
            </a:r>
            <a:r>
              <a:rPr lang="ru-RU" dirty="0">
                <a:latin typeface="+mj-lt"/>
              </a:rPr>
              <a:t> включал в себя </a:t>
            </a:r>
            <a:r>
              <a:rPr lang="en-US" dirty="0">
                <a:latin typeface="+mj-lt"/>
              </a:rPr>
              <a:t>7790 </a:t>
            </a:r>
            <a:r>
              <a:rPr lang="ru-RU" dirty="0" err="1">
                <a:latin typeface="+mj-lt"/>
              </a:rPr>
              <a:t>снипов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После отбора </a:t>
            </a:r>
            <a:r>
              <a:rPr lang="ru-RU" dirty="0" err="1">
                <a:latin typeface="+mj-lt"/>
              </a:rPr>
              <a:t>снипов</a:t>
            </a:r>
            <a:r>
              <a:rPr lang="ru-RU" dirty="0">
                <a:latin typeface="+mj-lt"/>
              </a:rPr>
              <a:t> с помощью </a:t>
            </a:r>
            <a:r>
              <a:rPr lang="en-US" dirty="0" err="1">
                <a:latin typeface="+mj-lt"/>
              </a:rPr>
              <a:t>zhunt</a:t>
            </a:r>
            <a:r>
              <a:rPr lang="en-US" dirty="0">
                <a:latin typeface="+mj-lt"/>
              </a:rPr>
              <a:t>,</a:t>
            </a:r>
            <a:r>
              <a:rPr lang="ru-RU" dirty="0">
                <a:latin typeface="+mj-lt"/>
              </a:rPr>
              <a:t> мы получили </a:t>
            </a:r>
            <a:r>
              <a:rPr lang="en" dirty="0">
                <a:latin typeface="+mj-lt"/>
              </a:rPr>
              <a:t>3441 </a:t>
            </a:r>
            <a:r>
              <a:rPr lang="ru-RU" dirty="0" err="1">
                <a:latin typeface="+mj-lt"/>
              </a:rPr>
              <a:t>снипов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После пересечения с разметкой </a:t>
            </a:r>
            <a:r>
              <a:rPr lang="en-US" dirty="0" err="1">
                <a:latin typeface="+mj-lt"/>
              </a:rPr>
              <a:t>DeepZ</a:t>
            </a:r>
            <a:r>
              <a:rPr lang="en-US" dirty="0">
                <a:latin typeface="+mj-lt"/>
              </a:rPr>
              <a:t>, </a:t>
            </a:r>
            <a:r>
              <a:rPr lang="ru-RU" dirty="0">
                <a:latin typeface="+mj-lt"/>
              </a:rPr>
              <a:t>мы получили всего 102 </a:t>
            </a:r>
            <a:r>
              <a:rPr lang="ru-RU" dirty="0" err="1">
                <a:latin typeface="+mj-lt"/>
              </a:rPr>
              <a:t>снипа</a:t>
            </a:r>
            <a:r>
              <a:rPr lang="ru-RU" dirty="0">
                <a:latin typeface="+mj-lt"/>
              </a:rPr>
              <a:t>, что можно объяснить тем, что модель более тщательно отбирала последовательности </a:t>
            </a:r>
          </a:p>
          <a:p>
            <a:r>
              <a:rPr lang="ru-RU" dirty="0">
                <a:latin typeface="+mj-lt"/>
              </a:rPr>
              <a:t>Из-за такого скудного количества предсказаний, мы решили использовать разметку, полученную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с помощью </a:t>
            </a:r>
            <a:r>
              <a:rPr lang="en-US" dirty="0" err="1">
                <a:latin typeface="+mj-lt"/>
              </a:rPr>
              <a:t>zhunt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26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B3904-D3D3-4B43-A36E-ABEB23B1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RNAfold</a:t>
            </a:r>
            <a:r>
              <a:rPr lang="en" dirty="0"/>
              <a:t> </a:t>
            </a:r>
            <a:r>
              <a:rPr lang="ru-RU" dirty="0"/>
              <a:t>на топ 10 </a:t>
            </a:r>
            <a:r>
              <a:rPr lang="ru-RU" dirty="0" err="1"/>
              <a:t>снипах</a:t>
            </a:r>
            <a:r>
              <a:rPr lang="ru-RU" dirty="0"/>
              <a:t> по </a:t>
            </a:r>
            <a:r>
              <a:rPr lang="ru-RU" dirty="0" err="1"/>
              <a:t>z</a:t>
            </a:r>
            <a:r>
              <a:rPr lang="en-US" dirty="0"/>
              <a:t>hunt’</a:t>
            </a:r>
            <a:r>
              <a:rPr lang="ru-RU" dirty="0"/>
              <a:t>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53E3A9-72D4-A748-95E5-FE860EAF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+mj-lt"/>
              </a:rPr>
              <a:t>RNAfold</a:t>
            </a:r>
            <a:r>
              <a:rPr lang="ru-RU" dirty="0">
                <a:latin typeface="+mj-lt"/>
              </a:rPr>
              <a:t> – утилита для визуализации вторичной структуры последовательности РНК </a:t>
            </a:r>
          </a:p>
          <a:p>
            <a:r>
              <a:rPr lang="ru-RU" dirty="0">
                <a:latin typeface="+mj-lt"/>
              </a:rPr>
              <a:t>Посмотрели на вторичную структуру наших участков и нашли на ней регионы с высоким </a:t>
            </a:r>
            <a:r>
              <a:rPr lang="en-US" dirty="0" err="1">
                <a:latin typeface="+mj-lt"/>
              </a:rPr>
              <a:t>zhunt</a:t>
            </a:r>
            <a:r>
              <a:rPr lang="en-US" dirty="0">
                <a:latin typeface="+mj-lt"/>
              </a:rPr>
              <a:t>-score</a:t>
            </a:r>
            <a:r>
              <a:rPr lang="ru-RU" dirty="0">
                <a:latin typeface="+mj-lt"/>
              </a:rPr>
              <a:t> / с разметкой </a:t>
            </a:r>
            <a:r>
              <a:rPr lang="en-US" dirty="0" err="1">
                <a:latin typeface="+mj-lt"/>
              </a:rPr>
              <a:t>DeepZ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Мы обнаружили, что участки </a:t>
            </a:r>
            <a:r>
              <a:rPr lang="en-US" dirty="0">
                <a:latin typeface="+mj-lt"/>
              </a:rPr>
              <a:t>Z-</a:t>
            </a:r>
            <a:r>
              <a:rPr lang="ru-RU" dirty="0">
                <a:latin typeface="+mj-lt"/>
              </a:rPr>
              <a:t>ДНК сворачиваются в петли</a:t>
            </a:r>
            <a:r>
              <a:rPr lang="en-US" dirty="0">
                <a:latin typeface="+mj-lt"/>
              </a:rPr>
              <a:t>, </a:t>
            </a:r>
            <a:r>
              <a:rPr lang="ru-RU" dirty="0">
                <a:latin typeface="+mj-lt"/>
              </a:rPr>
              <a:t>что дополнительно подтвердило наши результаты</a:t>
            </a:r>
          </a:p>
          <a:p>
            <a:r>
              <a:rPr lang="ru-RU" dirty="0">
                <a:latin typeface="+mj-lt"/>
              </a:rPr>
              <a:t>Также отметили, что участки с </a:t>
            </a:r>
            <a:r>
              <a:rPr lang="en-US" dirty="0">
                <a:latin typeface="+mj-lt"/>
              </a:rPr>
              <a:t>Z-</a:t>
            </a:r>
            <a:r>
              <a:rPr lang="ru-RU" dirty="0">
                <a:latin typeface="+mj-lt"/>
              </a:rPr>
              <a:t>ДНК находятся достаточно близко к нашим </a:t>
            </a:r>
            <a:r>
              <a:rPr lang="ru-RU" dirty="0" err="1">
                <a:latin typeface="+mj-lt"/>
              </a:rPr>
              <a:t>снипам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481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4750</TotalTime>
  <Words>787</Words>
  <Application>Microsoft Macintosh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Геометрическое глубинное обучение для распознавания Z-ДНК-связывающих доменов</vt:lpstr>
      <vt:lpstr>Предметная область</vt:lpstr>
      <vt:lpstr>Предметная область</vt:lpstr>
      <vt:lpstr>Задача</vt:lpstr>
      <vt:lpstr>Введение</vt:lpstr>
      <vt:lpstr>Поиск Z-ДНК</vt:lpstr>
      <vt:lpstr>Поиск Z-ДНК</vt:lpstr>
      <vt:lpstr>Отбор снипов с Z-ДНК</vt:lpstr>
      <vt:lpstr>RNAfold на топ 10 снипах по zhunt’у</vt:lpstr>
      <vt:lpstr>PowerPoint Presentation</vt:lpstr>
      <vt:lpstr>Связь с заболеваниями</vt:lpstr>
      <vt:lpstr>Связь с экспрессией</vt:lpstr>
      <vt:lpstr>Результаты и кому это все нужно? </vt:lpstr>
      <vt:lpstr>Чуть-чуть машинного обучения</vt:lpstr>
      <vt:lpstr>Что сделали</vt:lpstr>
      <vt:lpstr>Возможности для развития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SNPs by z-score</dc:title>
  <dc:creator>Орлов Александр Юрьевич</dc:creator>
  <cp:lastModifiedBy>Aleksandr Orlov</cp:lastModifiedBy>
  <cp:revision>66</cp:revision>
  <dcterms:created xsi:type="dcterms:W3CDTF">2021-06-05T01:39:59Z</dcterms:created>
  <dcterms:modified xsi:type="dcterms:W3CDTF">2022-06-18T08:28:40Z</dcterms:modified>
</cp:coreProperties>
</file>