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E0D9B5"/>
    <a:srgbClr val="FDF5CA"/>
    <a:srgbClr val="8000FF"/>
    <a:srgbClr val="CB5E67"/>
    <a:srgbClr val="C55B63"/>
    <a:srgbClr val="B75359"/>
    <a:srgbClr val="C60202"/>
    <a:srgbClr val="6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201" d="100"/>
          <a:sy n="201" d="100"/>
        </p:scale>
        <p:origin x="-2656" y="-21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6.png"/><Relationship Id="rId13" Type="http://schemas.openxmlformats.org/officeDocument/2006/relationships/hyperlink" Target="https://wrmlorg.jira.com/browse/WRML-3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2419458" y="2748571"/>
            <a:ext cx="4309393" cy="1476374"/>
          </a:xfrm>
          <a:prstGeom prst="wedgeRoundRectCallout">
            <a:avLst>
              <a:gd name="adj1" fmla="val 61523"/>
              <a:gd name="adj2" fmla="val 877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5148" y="73445"/>
            <a:ext cx="4313704" cy="1244159"/>
            <a:chOff x="2502640" y="708459"/>
            <a:chExt cx="4313704" cy="2200777"/>
          </a:xfrm>
        </p:grpSpPr>
        <p:sp>
          <p:nvSpPr>
            <p:cNvPr id="2" name="Rectangle 1"/>
            <p:cNvSpPr/>
            <p:nvPr/>
          </p:nvSpPr>
          <p:spPr>
            <a:xfrm>
              <a:off x="3097567" y="826266"/>
              <a:ext cx="3005275" cy="894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6951" y="2416793"/>
              <a:ext cx="430939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1440" bIns="91440">
              <a:spAutoFit/>
            </a:bodyPr>
            <a:lstStyle/>
            <a:p>
              <a:pPr algn="ctr"/>
              <a:r>
                <a:rPr lang="en-US" sz="2000" b="1" dirty="0">
                  <a:latin typeface="Gill Sans MT" pitchFamily="34" charset="0"/>
                </a:rPr>
                <a:t>Web </a:t>
              </a:r>
              <a:r>
                <a:rPr lang="en-US" sz="2000" b="1" dirty="0" smtClean="0">
                  <a:latin typeface="Gill Sans MT" pitchFamily="34" charset="0"/>
                </a:rPr>
                <a:t>Resource Modeling Language</a:t>
              </a:r>
              <a:endParaRPr lang="en-US" sz="2000" b="1" dirty="0">
                <a:latin typeface="Gill Sans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2640" y="708459"/>
              <a:ext cx="417922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Gill Sans MT" pitchFamily="34" charset="0"/>
                </a:rPr>
                <a:t>WRML</a:t>
              </a:r>
              <a:endParaRPr lang="en-US" sz="6600" b="1" dirty="0">
                <a:latin typeface="Gill Sans MT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08790" y="2998113"/>
            <a:ext cx="3726426" cy="861774"/>
          </a:xfrm>
          <a:prstGeom prst="rect">
            <a:avLst/>
          </a:prstGeom>
          <a:solidFill>
            <a:schemeClr val="bg1"/>
          </a:solidFill>
        </p:spPr>
        <p:txBody>
          <a:bodyPr wrap="none" tIns="91440" bIns="91440">
            <a:spAutoFit/>
          </a:bodyPr>
          <a:lstStyle/>
          <a:p>
            <a:pPr algn="ctr"/>
            <a:r>
              <a:rPr lang="en-US" sz="4400" b="1" dirty="0" smtClean="0">
                <a:latin typeface="Gill Sans MT" pitchFamily="34" charset="0"/>
              </a:rPr>
              <a:t>Design Notes</a:t>
            </a:r>
            <a:endParaRPr lang="en-US" sz="4400" b="1" dirty="0">
              <a:latin typeface="Gill Sans MT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16022" y="1760184"/>
            <a:ext cx="810961" cy="3098549"/>
            <a:chOff x="6916022" y="1760184"/>
            <a:chExt cx="810961" cy="3098549"/>
          </a:xfrm>
        </p:grpSpPr>
        <p:sp>
          <p:nvSpPr>
            <p:cNvPr id="8" name="Oval 7"/>
            <p:cNvSpPr/>
            <p:nvPr/>
          </p:nvSpPr>
          <p:spPr>
            <a:xfrm rot="8719136">
              <a:off x="7506156" y="4630253"/>
              <a:ext cx="220827" cy="187341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916022" y="1760184"/>
              <a:ext cx="809240" cy="3098549"/>
              <a:chOff x="6916022" y="1760184"/>
              <a:chExt cx="809240" cy="30985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 3"/>
              <p:cNvSpPr/>
              <p:nvPr/>
            </p:nvSpPr>
            <p:spPr>
              <a:xfrm>
                <a:off x="7315654" y="2783915"/>
                <a:ext cx="340858" cy="2074818"/>
              </a:xfrm>
              <a:custGeom>
                <a:avLst/>
                <a:gdLst>
                  <a:gd name="connsiteX0" fmla="*/ 69907 w 340858"/>
                  <a:gd name="connsiteY0" fmla="*/ 1525 h 2074818"/>
                  <a:gd name="connsiteX1" fmla="*/ 31807 w 340858"/>
                  <a:gd name="connsiteY1" fmla="*/ 109475 h 2074818"/>
                  <a:gd name="connsiteX2" fmla="*/ 9582 w 340858"/>
                  <a:gd name="connsiteY2" fmla="*/ 153925 h 2074818"/>
                  <a:gd name="connsiteX3" fmla="*/ 57 w 340858"/>
                  <a:gd name="connsiteY3" fmla="*/ 217425 h 2074818"/>
                  <a:gd name="connsiteX4" fmla="*/ 6407 w 340858"/>
                  <a:gd name="connsiteY4" fmla="*/ 1103250 h 2074818"/>
                  <a:gd name="connsiteX5" fmla="*/ 22282 w 340858"/>
                  <a:gd name="connsiteY5" fmla="*/ 1843025 h 2074818"/>
                  <a:gd name="connsiteX6" fmla="*/ 57207 w 340858"/>
                  <a:gd name="connsiteY6" fmla="*/ 2024000 h 2074818"/>
                  <a:gd name="connsiteX7" fmla="*/ 165157 w 340858"/>
                  <a:gd name="connsiteY7" fmla="*/ 2071625 h 2074818"/>
                  <a:gd name="connsiteX8" fmla="*/ 323907 w 340858"/>
                  <a:gd name="connsiteY8" fmla="*/ 1954150 h 2074818"/>
                  <a:gd name="connsiteX9" fmla="*/ 330257 w 340858"/>
                  <a:gd name="connsiteY9" fmla="*/ 1855725 h 2074818"/>
                  <a:gd name="connsiteX10" fmla="*/ 269932 w 340858"/>
                  <a:gd name="connsiteY10" fmla="*/ 1865250 h 2074818"/>
                  <a:gd name="connsiteX11" fmla="*/ 231832 w 340858"/>
                  <a:gd name="connsiteY11" fmla="*/ 1935100 h 2074818"/>
                  <a:gd name="connsiteX12" fmla="*/ 196907 w 340858"/>
                  <a:gd name="connsiteY12" fmla="*/ 1925575 h 2074818"/>
                  <a:gd name="connsiteX13" fmla="*/ 196907 w 340858"/>
                  <a:gd name="connsiteY13" fmla="*/ 1785875 h 2074818"/>
                  <a:gd name="connsiteX14" fmla="*/ 168332 w 340858"/>
                  <a:gd name="connsiteY14" fmla="*/ 1528700 h 2074818"/>
                  <a:gd name="connsiteX15" fmla="*/ 155632 w 340858"/>
                  <a:gd name="connsiteY15" fmla="*/ 1287400 h 2074818"/>
                  <a:gd name="connsiteX16" fmla="*/ 117532 w 340858"/>
                  <a:gd name="connsiteY16" fmla="*/ 198375 h 2074818"/>
                  <a:gd name="connsiteX17" fmla="*/ 69907 w 340858"/>
                  <a:gd name="connsiteY17" fmla="*/ 1525 h 207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0858" h="2074818">
                    <a:moveTo>
                      <a:pt x="69907" y="1525"/>
                    </a:moveTo>
                    <a:cubicBezTo>
                      <a:pt x="55620" y="-13292"/>
                      <a:pt x="41861" y="84075"/>
                      <a:pt x="31807" y="109475"/>
                    </a:cubicBezTo>
                    <a:cubicBezTo>
                      <a:pt x="21753" y="134875"/>
                      <a:pt x="14874" y="135933"/>
                      <a:pt x="9582" y="153925"/>
                    </a:cubicBezTo>
                    <a:cubicBezTo>
                      <a:pt x="4290" y="171917"/>
                      <a:pt x="586" y="59204"/>
                      <a:pt x="57" y="217425"/>
                    </a:cubicBezTo>
                    <a:cubicBezTo>
                      <a:pt x="-472" y="375646"/>
                      <a:pt x="2703" y="832317"/>
                      <a:pt x="6407" y="1103250"/>
                    </a:cubicBezTo>
                    <a:cubicBezTo>
                      <a:pt x="10111" y="1374183"/>
                      <a:pt x="13815" y="1689567"/>
                      <a:pt x="22282" y="1843025"/>
                    </a:cubicBezTo>
                    <a:cubicBezTo>
                      <a:pt x="30749" y="1996483"/>
                      <a:pt x="33395" y="1985900"/>
                      <a:pt x="57207" y="2024000"/>
                    </a:cubicBezTo>
                    <a:cubicBezTo>
                      <a:pt x="81019" y="2062100"/>
                      <a:pt x="120707" y="2083267"/>
                      <a:pt x="165157" y="2071625"/>
                    </a:cubicBezTo>
                    <a:cubicBezTo>
                      <a:pt x="209607" y="2059983"/>
                      <a:pt x="296390" y="1990133"/>
                      <a:pt x="323907" y="1954150"/>
                    </a:cubicBezTo>
                    <a:cubicBezTo>
                      <a:pt x="351424" y="1918167"/>
                      <a:pt x="339253" y="1870542"/>
                      <a:pt x="330257" y="1855725"/>
                    </a:cubicBezTo>
                    <a:cubicBezTo>
                      <a:pt x="321261" y="1840908"/>
                      <a:pt x="286336" y="1852021"/>
                      <a:pt x="269932" y="1865250"/>
                    </a:cubicBezTo>
                    <a:cubicBezTo>
                      <a:pt x="253528" y="1878479"/>
                      <a:pt x="244003" y="1925046"/>
                      <a:pt x="231832" y="1935100"/>
                    </a:cubicBezTo>
                    <a:cubicBezTo>
                      <a:pt x="219661" y="1945154"/>
                      <a:pt x="202728" y="1950446"/>
                      <a:pt x="196907" y="1925575"/>
                    </a:cubicBezTo>
                    <a:cubicBezTo>
                      <a:pt x="191086" y="1900704"/>
                      <a:pt x="201670" y="1852021"/>
                      <a:pt x="196907" y="1785875"/>
                    </a:cubicBezTo>
                    <a:cubicBezTo>
                      <a:pt x="192145" y="1719729"/>
                      <a:pt x="175211" y="1611779"/>
                      <a:pt x="168332" y="1528700"/>
                    </a:cubicBezTo>
                    <a:cubicBezTo>
                      <a:pt x="161453" y="1445621"/>
                      <a:pt x="164099" y="1509121"/>
                      <a:pt x="155632" y="1287400"/>
                    </a:cubicBezTo>
                    <a:cubicBezTo>
                      <a:pt x="147165" y="1065679"/>
                      <a:pt x="127057" y="414804"/>
                      <a:pt x="117532" y="198375"/>
                    </a:cubicBezTo>
                    <a:cubicBezTo>
                      <a:pt x="108007" y="-18054"/>
                      <a:pt x="84194" y="16342"/>
                      <a:pt x="69907" y="1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21588453" flipH="1">
                <a:off x="7271850" y="3153689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21588453" flipH="1">
                <a:off x="7349569" y="3151595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hord 15"/>
              <p:cNvSpPr>
                <a:spLocks noChangeAspect="1"/>
              </p:cNvSpPr>
              <p:nvPr/>
            </p:nvSpPr>
            <p:spPr>
              <a:xfrm rot="15366837" flipH="1">
                <a:off x="7269106" y="3128529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ord 16"/>
              <p:cNvSpPr>
                <a:spLocks noChangeAspect="1"/>
              </p:cNvSpPr>
              <p:nvPr/>
            </p:nvSpPr>
            <p:spPr>
              <a:xfrm rot="15908932" flipH="1">
                <a:off x="7357848" y="3120946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388212" flipH="1">
                <a:off x="7363602" y="3215805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388212" flipH="1">
                <a:off x="7380533" y="3235928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039901" flipH="1">
                <a:off x="7280938" y="3222682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>
              <a:xfrm rot="1039901" flipH="1">
                <a:off x="7295561" y="3241664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7353344" y="4224945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flipH="1">
                <a:off x="7351049" y="441204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7348629" y="4111005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21480000" flipH="1">
                <a:off x="6916022" y="3434942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21180000" flipH="1">
                <a:off x="7123442" y="3536941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9980000" flipH="1">
                <a:off x="7090060" y="3543735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rot="19703551" flipH="1">
                <a:off x="7320475" y="3403445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20000" flipH="1">
                <a:off x="7073538" y="3189703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20000" flipH="1">
                <a:off x="7112347" y="3323818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73518">
                <a:off x="7382612" y="1760184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ord 31"/>
              <p:cNvSpPr>
                <a:spLocks noChangeAspect="1"/>
              </p:cNvSpPr>
              <p:nvPr/>
            </p:nvSpPr>
            <p:spPr>
              <a:xfrm rot="12849012">
                <a:off x="7341952" y="2625014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>
                <a:spLocks noChangeAspect="1"/>
              </p:cNvSpPr>
              <p:nvPr/>
            </p:nvSpPr>
            <p:spPr>
              <a:xfrm rot="17881845">
                <a:off x="7433563" y="2320668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573518">
                <a:off x="7497306" y="2136233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apezoid 34"/>
              <p:cNvSpPr>
                <a:spLocks noChangeAspect="1"/>
              </p:cNvSpPr>
              <p:nvPr/>
            </p:nvSpPr>
            <p:spPr>
              <a:xfrm rot="1201323">
                <a:off x="7404805" y="2458086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>
                <a:spLocks noChangeAspect="1"/>
              </p:cNvSpPr>
              <p:nvPr/>
            </p:nvSpPr>
            <p:spPr>
              <a:xfrm rot="11947821" flipV="1">
                <a:off x="7383895" y="2762074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1540000" flipH="1">
                <a:off x="7313298" y="1969248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flipH="1" flipV="1">
                <a:off x="7343800" y="3015113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 flipV="1">
                <a:off x="7339370" y="30578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7368292" y="4580279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7373191" y="4773954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20000" flipH="1">
                <a:off x="7356770" y="3069052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20000" flipH="1">
                <a:off x="7381768" y="3204066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4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8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1"/>
            <a:ext cx="8705518" cy="3944474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00999" y="926602"/>
            <a:ext cx="8342002" cy="3317631"/>
          </a:xfrm>
          <a:prstGeom prst="roundRect">
            <a:avLst>
              <a:gd name="adj" fmla="val 12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62" name="Horizontal Scroll 361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364" name="Horizontal Scroll 363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6" name="Horizontal Scroll 36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368" name="Elbow Connector 367"/>
          <p:cNvCxnSpPr>
            <a:stCxn id="362" idx="1"/>
            <a:endCxn id="402" idx="2"/>
          </p:cNvCxnSpPr>
          <p:nvPr/>
        </p:nvCxnSpPr>
        <p:spPr>
          <a:xfrm rot="16200000" flipH="1">
            <a:off x="2775037" y="3045389"/>
            <a:ext cx="1255372" cy="3114842"/>
          </a:xfrm>
          <a:prstGeom prst="bentConnector3">
            <a:avLst>
              <a:gd name="adj1" fmla="val 63420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all configured Services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370" name="Elbow Connector 369"/>
          <p:cNvCxnSpPr>
            <a:stCxn id="407" idx="3"/>
          </p:cNvCxnSpPr>
          <p:nvPr/>
        </p:nvCxnSpPr>
        <p:spPr>
          <a:xfrm rot="5400000">
            <a:off x="2082640" y="2935509"/>
            <a:ext cx="205161" cy="692776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configured Schema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URI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patterns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to configured Services.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258869" y="1702610"/>
            <a:ext cx="1922125" cy="9515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Services are used to implement the CRUD, search, and invoke operations for a set of models with a variety of Schemas.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3754978" y="2878719"/>
            <a:ext cx="882702" cy="353312"/>
            <a:chOff x="3754978" y="3163839"/>
            <a:chExt cx="882702" cy="353312"/>
          </a:xfrm>
        </p:grpSpPr>
        <p:sp>
          <p:nvSpPr>
            <p:cNvPr id="382" name="Folded Corner 381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Folded Corner 401"/>
          <p:cNvSpPr/>
          <p:nvPr/>
        </p:nvSpPr>
        <p:spPr>
          <a:xfrm rot="12830180" flipH="1">
            <a:off x="4233564" y="5137408"/>
            <a:ext cx="841080" cy="1099239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403" name="Elbow Connector 402"/>
          <p:cNvCxnSpPr>
            <a:stCxn id="405" idx="3"/>
          </p:cNvCxnSpPr>
          <p:nvPr/>
        </p:nvCxnSpPr>
        <p:spPr>
          <a:xfrm rot="16200000" flipH="1">
            <a:off x="1381881" y="2950124"/>
            <a:ext cx="195678" cy="67933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3" idx="2"/>
            <a:endCxn id="406" idx="1"/>
          </p:cNvCxnSpPr>
          <p:nvPr/>
        </p:nvCxnSpPr>
        <p:spPr>
          <a:xfrm>
            <a:off x="1842253" y="2654206"/>
            <a:ext cx="3058" cy="17571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74" idx="2"/>
            <a:endCxn id="407" idx="1"/>
          </p:cNvCxnSpPr>
          <p:nvPr/>
        </p:nvCxnSpPr>
        <p:spPr>
          <a:xfrm>
            <a:off x="2529469" y="2654206"/>
            <a:ext cx="2139" cy="172550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72" idx="2"/>
            <a:endCxn id="405" idx="1"/>
          </p:cNvCxnSpPr>
          <p:nvPr/>
        </p:nvCxnSpPr>
        <p:spPr>
          <a:xfrm>
            <a:off x="1138458" y="2654206"/>
            <a:ext cx="1597" cy="185183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Can 404"/>
          <p:cNvSpPr/>
          <p:nvPr/>
        </p:nvSpPr>
        <p:spPr>
          <a:xfrm>
            <a:off x="982961" y="2839389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6" name="Can 405"/>
          <p:cNvSpPr/>
          <p:nvPr/>
        </p:nvSpPr>
        <p:spPr>
          <a:xfrm>
            <a:off x="1688217" y="2829917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7" name="Can 406"/>
          <p:cNvSpPr/>
          <p:nvPr/>
        </p:nvSpPr>
        <p:spPr>
          <a:xfrm>
            <a:off x="2374514" y="2826756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2" name="Rectangle 371"/>
          <p:cNvSpPr>
            <a:spLocks noChangeAspect="1"/>
          </p:cNvSpPr>
          <p:nvPr/>
        </p:nvSpPr>
        <p:spPr>
          <a:xfrm>
            <a:off x="846758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1550553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Files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2237769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WWW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3" name="Rectangle 412"/>
          <p:cNvSpPr/>
          <p:nvPr/>
        </p:nvSpPr>
        <p:spPr>
          <a:xfrm rot="1996943">
            <a:off x="4119766" y="5420351"/>
            <a:ext cx="108586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{…}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679237" y="4824663"/>
            <a:ext cx="932527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wrml.json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581675" y="2532883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18" name="Picture 417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4" y="2962262"/>
            <a:ext cx="184587" cy="184587"/>
          </a:xfrm>
          <a:prstGeom prst="rect">
            <a:avLst/>
          </a:prstGeom>
        </p:spPr>
      </p:pic>
      <p:cxnSp>
        <p:nvCxnSpPr>
          <p:cNvPr id="419" name="Straight Connector 418"/>
          <p:cNvCxnSpPr>
            <a:stCxn id="421" idx="2"/>
            <a:endCxn id="420" idx="1"/>
          </p:cNvCxnSpPr>
          <p:nvPr/>
        </p:nvCxnSpPr>
        <p:spPr>
          <a:xfrm>
            <a:off x="5044849" y="2800126"/>
            <a:ext cx="2594" cy="139824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Can 419"/>
          <p:cNvSpPr/>
          <p:nvPr/>
        </p:nvSpPr>
        <p:spPr>
          <a:xfrm>
            <a:off x="4785427" y="2939950"/>
            <a:ext cx="524032" cy="384160"/>
          </a:xfrm>
          <a:prstGeom prst="can">
            <a:avLst>
              <a:gd name="adj" fmla="val 26677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1" name="Rectangle 420"/>
          <p:cNvSpPr>
            <a:spLocks noChangeAspect="1"/>
          </p:cNvSpPr>
          <p:nvPr/>
        </p:nvSpPr>
        <p:spPr>
          <a:xfrm>
            <a:off x="4665397" y="2417549"/>
            <a:ext cx="758904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745668" y="3345598"/>
            <a:ext cx="628378" cy="29678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5132614" y="3068019"/>
            <a:ext cx="94401" cy="87409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5038267" y="3160179"/>
            <a:ext cx="122403" cy="113338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4863662" y="3084149"/>
            <a:ext cx="150294" cy="151323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26" name="Picture 425" descr="eye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49">
            <a:off x="3735887" y="2127983"/>
            <a:ext cx="275577" cy="289566"/>
          </a:xfrm>
          <a:prstGeom prst="rect">
            <a:avLst/>
          </a:prstGeom>
        </p:spPr>
      </p:pic>
      <p:grpSp>
        <p:nvGrpSpPr>
          <p:cNvPr id="427" name="Group 426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428" name="Oval 427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430" name="Freeform 429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3" name="Chord 432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4" name="Chord 433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8" name="Oval 437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9" name="Freeform 438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0" name="Freeform 439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1" name="Freeform 440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2" name="Freeform 441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3" name="Freeform 442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4" name="Freeform 443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8" name="Freeform 447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9" name="Chord 448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0" name="Isosceles Triangle 449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1" name="Oval 450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2" name="Trapezoid 451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3" name="Isosceles Triangle 452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4" name="Freeform 453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5" name="Freeform 454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6" name="Freeform 455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7" name="Freeform 456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8" name="Freeform 457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9" name="Freeform 458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60" name="Freeform 459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461" name="Rounded Rectangular Callout 460"/>
          <p:cNvSpPr/>
          <p:nvPr/>
        </p:nvSpPr>
        <p:spPr>
          <a:xfrm>
            <a:off x="5740715" y="4735355"/>
            <a:ext cx="2053949" cy="1349125"/>
          </a:xfrm>
          <a:prstGeom prst="wedgeRoundRectCallout">
            <a:avLst>
              <a:gd name="adj1" fmla="val 68089"/>
              <a:gd name="adj2" fmla="val 397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URI patterns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wildcards are supported in the Schema-to-Service mapping so that “groups” of related Schemas may be handled by the same Service.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462" name="Straight Connector 461"/>
          <p:cNvCxnSpPr>
            <a:stCxn id="426" idx="3"/>
            <a:endCxn id="431" idx="6"/>
          </p:cNvCxnSpPr>
          <p:nvPr/>
        </p:nvCxnSpPr>
        <p:spPr>
          <a:xfrm>
            <a:off x="3988898" y="2348326"/>
            <a:ext cx="4369037" cy="264364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U-Turn Arrow 467"/>
          <p:cNvSpPr>
            <a:spLocks noChangeAspect="1"/>
          </p:cNvSpPr>
          <p:nvPr/>
        </p:nvSpPr>
        <p:spPr>
          <a:xfrm rot="5400000">
            <a:off x="7108156" y="2822265"/>
            <a:ext cx="427777" cy="517210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6210262" y="2792409"/>
            <a:ext cx="871454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Get </a:t>
            </a:r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“merlin”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6750323" y="3086738"/>
            <a:ext cx="244603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533249" y="3060199"/>
            <a:ext cx="680117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8" name="Rectangle 477"/>
          <p:cNvSpPr>
            <a:spLocks noChangeAspect="1"/>
          </p:cNvSpPr>
          <p:nvPr/>
        </p:nvSpPr>
        <p:spPr>
          <a:xfrm>
            <a:off x="7639168" y="2866981"/>
            <a:ext cx="556862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6993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11929" y="-7400"/>
            <a:ext cx="192016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 Interface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74361" y="874766"/>
            <a:ext cx="8395279" cy="461357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561" y="1295949"/>
            <a:ext cx="8046878" cy="4027432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1231326" y="1222154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653" y="1758358"/>
            <a:ext cx="24038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Init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8967" y="2054102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Perform one-time initialization of the Service.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41" name="Horizontal Scroll 140"/>
          <p:cNvSpPr/>
          <p:nvPr/>
        </p:nvSpPr>
        <p:spPr>
          <a:xfrm rot="5400000" flipH="1">
            <a:off x="3818622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09452" y="1758358"/>
            <a:ext cx="266336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Get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26262" y="2054102"/>
            <a:ext cx="2028237" cy="95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model based on the specified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Keys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and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Dimensions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. </a:t>
            </a:r>
          </a:p>
        </p:txBody>
      </p:sp>
      <p:sp>
        <p:nvSpPr>
          <p:cNvPr id="146" name="Horizontal Scroll 145"/>
          <p:cNvSpPr/>
          <p:nvPr/>
        </p:nvSpPr>
        <p:spPr>
          <a:xfrm rot="5400000" flipH="1">
            <a:off x="6418876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03002" y="1758358"/>
            <a:ext cx="487075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Search</a:t>
            </a:r>
            <a:endParaRPr lang="en-US" sz="14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26516" y="2054103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set of models based upon the specified SearchCritera.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52" name="Horizontal Scroll 151"/>
          <p:cNvSpPr/>
          <p:nvPr/>
        </p:nvSpPr>
        <p:spPr>
          <a:xfrm rot="5400000" flipH="1">
            <a:off x="1231327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0598" y="3606421"/>
            <a:ext cx="34128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Save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8967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Save (PUT) the specified model.</a:t>
            </a:r>
            <a:endParaRPr lang="en-US" sz="1200" dirty="0">
              <a:solidFill>
                <a:srgbClr val="000000"/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66" name="Horizontal Scroll 165"/>
          <p:cNvSpPr/>
          <p:nvPr/>
        </p:nvSpPr>
        <p:spPr>
          <a:xfrm rot="5400000" flipH="1">
            <a:off x="6418876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07400" y="3606421"/>
            <a:ext cx="45236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Invoke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26516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Invokes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functional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 (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optional) parameter model.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78" name="Horizontal Scroll 177"/>
          <p:cNvSpPr/>
          <p:nvPr/>
        </p:nvSpPr>
        <p:spPr>
          <a:xfrm rot="5400000" flipH="1">
            <a:off x="3818622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493525" y="3606421"/>
            <a:ext cx="4666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Delete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26262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Delete a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based on the specified Keys and Dimensions. 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4222299" y="5312506"/>
            <a:ext cx="69940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9763" y="5372376"/>
            <a:ext cx="364202" cy="369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741084" y="6046724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62767" y="6198883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4265393" y="6090354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85" name="Picture 184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74">
            <a:off x="5367869" y="1772086"/>
            <a:ext cx="275577" cy="289566"/>
          </a:xfrm>
          <a:prstGeom prst="rect">
            <a:avLst/>
          </a:prstGeom>
        </p:spPr>
      </p:pic>
      <p:grpSp>
        <p:nvGrpSpPr>
          <p:cNvPr id="188" name="Group 187"/>
          <p:cNvGrpSpPr/>
          <p:nvPr/>
        </p:nvGrpSpPr>
        <p:grpSpPr>
          <a:xfrm>
            <a:off x="8167541" y="40418"/>
            <a:ext cx="809240" cy="3158590"/>
            <a:chOff x="8002107" y="3553203"/>
            <a:chExt cx="809240" cy="3158590"/>
          </a:xfrm>
        </p:grpSpPr>
        <p:sp>
          <p:nvSpPr>
            <p:cNvPr id="189" name="Oval 188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191" name="Freeform 190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5" name="Chord 194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6" name="Chord 195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0" name="Oval 199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1" name="Freeform 200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3" name="Chord 212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4" name="Isosceles Triangle 213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6" name="Trapezoid 215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7" name="Isosceles Triangle 216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8" name="Freeform 217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225" name="Rounded Rectangular Callout 224"/>
          <p:cNvSpPr/>
          <p:nvPr/>
        </p:nvSpPr>
        <p:spPr>
          <a:xfrm>
            <a:off x="3742364" y="755032"/>
            <a:ext cx="1792698" cy="893209"/>
          </a:xfrm>
          <a:prstGeom prst="wedgeRoundRectCallout">
            <a:avLst>
              <a:gd name="adj1" fmla="val 207242"/>
              <a:gd name="adj2" fmla="val 5630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Keys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URI, along with any deciphered, domain-specific identifiers.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5" name="Rounded Rectangular Callout 264"/>
          <p:cNvSpPr/>
          <p:nvPr/>
        </p:nvSpPr>
        <p:spPr>
          <a:xfrm>
            <a:off x="5843610" y="444129"/>
            <a:ext cx="2445432" cy="837935"/>
          </a:xfrm>
          <a:prstGeom prst="wedgeRoundRectCallout">
            <a:avLst>
              <a:gd name="adj1" fmla="val 52067"/>
              <a:gd name="adj2" fmla="val 99123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Dimensions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Schema URI, to identify the response type, along with any pertinent request header metadata (e.g. Locale).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86" name="Straight Connector 185"/>
          <p:cNvCxnSpPr>
            <a:stCxn id="185" idx="3"/>
            <a:endCxn id="199" idx="6"/>
          </p:cNvCxnSpPr>
          <p:nvPr/>
        </p:nvCxnSpPr>
        <p:spPr>
          <a:xfrm flipV="1">
            <a:off x="5642606" y="1521906"/>
            <a:ext cx="2891293" cy="379770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84920" y="2524619"/>
            <a:ext cx="1723553" cy="502349"/>
            <a:chOff x="3664787" y="2459655"/>
            <a:chExt cx="1879745" cy="547873"/>
          </a:xfrm>
        </p:grpSpPr>
        <p:sp>
          <p:nvSpPr>
            <p:cNvPr id="266" name="Can 265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5104878" y="2802350"/>
              <a:ext cx="158943" cy="14717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0" name="U-Turn Arrow 269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64787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Get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4004940" y="2780657"/>
              <a:ext cx="225995" cy="20925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869242" y="27415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04380" y="2751713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705" y="4326472"/>
            <a:ext cx="1892007" cy="515309"/>
            <a:chOff x="887705" y="4307032"/>
            <a:chExt cx="1892007" cy="515309"/>
          </a:xfrm>
        </p:grpSpPr>
        <p:sp>
          <p:nvSpPr>
            <p:cNvPr id="292" name="Can 291"/>
            <p:cNvSpPr/>
            <p:nvPr/>
          </p:nvSpPr>
          <p:spPr>
            <a:xfrm>
              <a:off x="2141515" y="4373616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2440262" y="4495479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2376590" y="4634212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2180169" y="4577649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U-Turn Arrow 295"/>
            <p:cNvSpPr>
              <a:spLocks noChangeAspect="1"/>
            </p:cNvSpPr>
            <p:nvPr/>
          </p:nvSpPr>
          <p:spPr>
            <a:xfrm rot="5400000">
              <a:off x="1638496" y="4389374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887705" y="430703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Save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73271" y="452781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60533" y="457842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03547" y="443012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4153" y="4587782"/>
              <a:ext cx="576165" cy="230832"/>
              <a:chOff x="1190632" y="4581302"/>
              <a:chExt cx="576165" cy="2308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180533" y="4318841"/>
              <a:ext cx="576165" cy="230832"/>
              <a:chOff x="1190632" y="4581302"/>
              <a:chExt cx="576165" cy="23083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306" name="Group 305"/>
          <p:cNvGrpSpPr>
            <a:grpSpLocks noChangeAspect="1"/>
          </p:cNvGrpSpPr>
          <p:nvPr/>
        </p:nvGrpSpPr>
        <p:grpSpPr>
          <a:xfrm>
            <a:off x="3616763" y="4326472"/>
            <a:ext cx="1807780" cy="502349"/>
            <a:chOff x="3572929" y="2459655"/>
            <a:chExt cx="1971603" cy="547873"/>
          </a:xfrm>
        </p:grpSpPr>
        <p:sp>
          <p:nvSpPr>
            <p:cNvPr id="307" name="Can 306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U-Turn Arrow 310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572929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Delete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18" name="Can 317"/>
          <p:cNvSpPr/>
          <p:nvPr/>
        </p:nvSpPr>
        <p:spPr>
          <a:xfrm>
            <a:off x="7432049" y="2562094"/>
            <a:ext cx="464363" cy="44872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9" name="Oval 318"/>
          <p:cNvSpPr>
            <a:spLocks noChangeAspect="1"/>
          </p:cNvSpPr>
          <p:nvPr/>
        </p:nvSpPr>
        <p:spPr>
          <a:xfrm>
            <a:off x="7730796" y="2683957"/>
            <a:ext cx="114515" cy="10603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0" name="Oval 319"/>
          <p:cNvSpPr>
            <a:spLocks noChangeAspect="1"/>
          </p:cNvSpPr>
          <p:nvPr/>
        </p:nvSpPr>
        <p:spPr>
          <a:xfrm>
            <a:off x="7667124" y="2822690"/>
            <a:ext cx="145736" cy="13494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>
            <a:spLocks noChangeAspect="1"/>
          </p:cNvSpPr>
          <p:nvPr/>
        </p:nvSpPr>
        <p:spPr>
          <a:xfrm>
            <a:off x="7470703" y="2766127"/>
            <a:ext cx="165550" cy="166685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U-Turn Arrow 321"/>
          <p:cNvSpPr>
            <a:spLocks noChangeAspect="1"/>
          </p:cNvSpPr>
          <p:nvPr/>
        </p:nvSpPr>
        <p:spPr>
          <a:xfrm rot="5400000">
            <a:off x="6929030" y="2577852"/>
            <a:ext cx="427777" cy="438157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048659" y="249551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Search</a:t>
            </a:r>
            <a:endParaRPr lang="en-US" sz="11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263805" y="271629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7451067" y="2766903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494081" y="261860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</a:t>
            </a:r>
            <a:endParaRPr lang="en-US" sz="7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409897" y="2776260"/>
            <a:ext cx="576165" cy="230832"/>
            <a:chOff x="1132321" y="4581302"/>
            <a:chExt cx="576165" cy="230832"/>
          </a:xfrm>
        </p:grpSpPr>
        <p:sp>
          <p:nvSpPr>
            <p:cNvPr id="328" name="Oval 327"/>
            <p:cNvSpPr/>
            <p:nvPr/>
          </p:nvSpPr>
          <p:spPr>
            <a:xfrm>
              <a:off x="1316216" y="4607841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32321" y="458130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6471067" y="2507319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6593792" y="2538050"/>
            <a:ext cx="206246" cy="190971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115335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[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16752" y="2807292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,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722596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]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324549" y="2802799"/>
            <a:ext cx="207217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141251" y="2770092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9" name="Action Button: Forward or Next 338"/>
          <p:cNvSpPr>
            <a:spLocks noChangeAspect="1"/>
          </p:cNvSpPr>
          <p:nvPr/>
        </p:nvSpPr>
        <p:spPr>
          <a:xfrm>
            <a:off x="1700035" y="2531593"/>
            <a:ext cx="457199" cy="457199"/>
          </a:xfrm>
          <a:prstGeom prst="actionButtonForwardNext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5713" y="4326472"/>
            <a:ext cx="2352016" cy="522391"/>
            <a:chOff x="6005713" y="4355684"/>
            <a:chExt cx="2352016" cy="522391"/>
          </a:xfrm>
        </p:grpSpPr>
        <p:sp>
          <p:nvSpPr>
            <p:cNvPr id="340" name="Can 339"/>
            <p:cNvSpPr/>
            <p:nvPr/>
          </p:nvSpPr>
          <p:spPr>
            <a:xfrm>
              <a:off x="7719532" y="4429350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8018279" y="4551213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7954607" y="4689946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7758186" y="4633383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4" name="U-Turn Arrow 343"/>
            <p:cNvSpPr>
              <a:spLocks noChangeAspect="1"/>
            </p:cNvSpPr>
            <p:nvPr/>
          </p:nvSpPr>
          <p:spPr>
            <a:xfrm rot="5400000">
              <a:off x="7216513" y="4445108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05713" y="43692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Invoke</a:t>
              </a:r>
              <a:endParaRPr lang="en-US" sz="1100" dirty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551288" y="45835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738550" y="4634159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781564" y="448585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710338" y="4643516"/>
              <a:ext cx="576165" cy="230832"/>
              <a:chOff x="1190632" y="4581302"/>
              <a:chExt cx="576165" cy="23083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Y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353" name="Oval 352"/>
            <p:cNvSpPr/>
            <p:nvPr/>
          </p:nvSpPr>
          <p:spPr>
            <a:xfrm>
              <a:off x="6534268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350373" y="436809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670246" y="4355684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(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01979" y="4359378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)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6877432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93537" y="437466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X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0980" y="2116488"/>
            <a:ext cx="7110270" cy="2625025"/>
            <a:chOff x="980980" y="2116488"/>
            <a:chExt cx="7110270" cy="2625025"/>
          </a:xfrm>
        </p:grpSpPr>
        <p:grpSp>
          <p:nvGrpSpPr>
            <p:cNvPr id="30" name="Group 29"/>
            <p:cNvGrpSpPr/>
            <p:nvPr/>
          </p:nvGrpSpPr>
          <p:grpSpPr>
            <a:xfrm>
              <a:off x="3654763" y="2119763"/>
              <a:ext cx="1762021" cy="2592654"/>
              <a:chOff x="2858728" y="1753803"/>
              <a:chExt cx="1762021" cy="25926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21534" y="2200972"/>
                <a:ext cx="1436409" cy="2145485"/>
              </a:xfrm>
              <a:prstGeom prst="roundRect">
                <a:avLst/>
              </a:prstGeom>
              <a:solidFill>
                <a:srgbClr val="69117E">
                  <a:alpha val="1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3168238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 Keys, Caching,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Security,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Docs,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Throttling,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Quotas,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etc.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58728" y="1753803"/>
                <a:ext cx="176202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API Management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0980" y="2566932"/>
              <a:ext cx="2595398" cy="2145485"/>
            </a:xfrm>
            <a:prstGeom prst="roundRect">
              <a:avLst>
                <a:gd name="adj" fmla="val 10633"/>
              </a:avLst>
            </a:prstGeom>
            <a:solidFill>
              <a:srgbClr val="0000FF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9961" y="2119763"/>
              <a:ext cx="1877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Client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0767" y="2854954"/>
              <a:ext cx="2295825" cy="1627632"/>
              <a:chOff x="333662" y="2488994"/>
              <a:chExt cx="2295825" cy="1627632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1486487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REST API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</a:t>
                </a:r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333662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App-specific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Code</a:t>
                </a: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Frameworks for MVC, Local Storage, etc.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456199" y="3224393"/>
                <a:ext cx="900067" cy="616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5493644" y="2596028"/>
              <a:ext cx="2597606" cy="2145485"/>
            </a:xfrm>
            <a:prstGeom prst="roundRect">
              <a:avLst>
                <a:gd name="adj" fmla="val 103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50981" y="2116488"/>
              <a:ext cx="1917713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Server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44746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 API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Server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794939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App-specific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Code</a:t>
              </a:r>
            </a:p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Frameworks for Controller Logic, Remote Storage, etc.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943047" y="3494010"/>
              <a:ext cx="900067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3353673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032590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2780" y="-7400"/>
            <a:ext cx="431953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REST-Oriented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8074770" y="3152677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7549" y="368179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732371" y="3390028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554054" y="3542187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256680" y="3433658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907" y="-7400"/>
            <a:ext cx="426618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Architecture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523" y="583215"/>
            <a:ext cx="7993712" cy="5905777"/>
            <a:chOff x="205523" y="691887"/>
            <a:chExt cx="7993712" cy="5905777"/>
          </a:xfrm>
        </p:grpSpPr>
        <p:sp>
          <p:nvSpPr>
            <p:cNvPr id="17" name="Rounded Rectangle 16"/>
            <p:cNvSpPr/>
            <p:nvPr/>
          </p:nvSpPr>
          <p:spPr>
            <a:xfrm>
              <a:off x="943986" y="691887"/>
              <a:ext cx="6608239" cy="5905777"/>
            </a:xfrm>
            <a:prstGeom prst="roundRect">
              <a:avLst>
                <a:gd name="adj" fmla="val 257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1138378" y="898184"/>
              <a:ext cx="3099941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49350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205523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3982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Servlet &amp;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62934" y="1473816"/>
              <a:ext cx="2818800" cy="491754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Loads and initializes REST API design metadata to be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executed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Routes requests to a configured “back-end” Service based upon the target API endpoint’s response document’s Schema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Generates hyperlinks in responses based upon the designs of the API and the response document’s Schema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Represents response documents using a configured Format (e.g. JSON)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number of requests per screen,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embedding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linked document(s) within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byte size of responses,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omission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of unused properties from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Exposes API and Schema metadata to automate </a:t>
              </a:r>
              <a:r>
                <a:rPr lang="en-US" sz="1200" dirty="0">
                  <a:solidFill>
                    <a:srgbClr val="000000"/>
                  </a:solidFill>
                  <a:latin typeface="Gill Sans"/>
                  <a:cs typeface="Gill Sans"/>
                </a:rPr>
                <a:t>generation of code and 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docs for clients and intermediaries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4251903" y="898184"/>
              <a:ext cx="3096576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208777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</a:rPr>
                <a:t>∞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76393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31025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9977" y="1473817"/>
              <a:ext cx="2747964" cy="4665946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uses API and Schema design metadata to decipher the request’s URI into domain model-specific key identifiers (e.g. “id”, “</a:t>
              </a: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orderNumber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”, etc.)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invokes the Service method that corresponds to the request’s HTTP method, passing in the deciphered key(s) along with the pertinent request headers.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 Service is responsible for the implementation of these methods: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init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save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invoke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search</a:t>
              </a:r>
            </a:p>
            <a:p>
              <a:pPr lvl="1"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SzPct val="88000"/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 implementations for these back-ends are provided by the framework: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MongoDB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Web/REST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File system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More to come…</a:t>
              </a:r>
            </a:p>
            <a:p>
              <a:pPr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n 61"/>
          <p:cNvSpPr/>
          <p:nvPr/>
        </p:nvSpPr>
        <p:spPr>
          <a:xfrm>
            <a:off x="4083483" y="5853885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76262" y="6383006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741084" y="6091236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562767" y="6243395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65393" y="6134866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6965" y="-7400"/>
            <a:ext cx="387007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Internals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230" y="1020440"/>
            <a:ext cx="8747541" cy="4521660"/>
          </a:xfrm>
          <a:prstGeom prst="roundRect">
            <a:avLst>
              <a:gd name="adj" fmla="val 2575"/>
            </a:avLst>
          </a:prstGeom>
          <a:solidFill>
            <a:srgbClr val="FF0000">
              <a:alpha val="1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7938" y="1172657"/>
            <a:ext cx="8468125" cy="4217227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662" y="1568098"/>
            <a:ext cx="8156676" cy="3662417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169370" y="655278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1549" y="2021681"/>
            <a:ext cx="7820902" cy="3025460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9754" y="2514354"/>
            <a:ext cx="7484492" cy="624845"/>
            <a:chOff x="793796" y="2404290"/>
            <a:chExt cx="7484492" cy="624845"/>
          </a:xfrm>
        </p:grpSpPr>
        <p:sp>
          <p:nvSpPr>
            <p:cNvPr id="33" name="Rounded Rectangle 32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20521" y="3364321"/>
            <a:ext cx="7484492" cy="149146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36605" y="3831267"/>
            <a:ext cx="1464439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734104" y="4879161"/>
            <a:ext cx="168228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167" y="44676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 rot="15629044">
            <a:off x="7892909" y="6365470"/>
            <a:ext cx="350287" cy="285901"/>
          </a:xfrm>
          <a:prstGeom prst="ellipse">
            <a:avLst/>
          </a:prstGeom>
          <a:gradFill>
            <a:gsLst>
              <a:gs pos="4400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 w="12700" cmpd="sng">
            <a:solidFill>
              <a:srgbClr val="000000">
                <a:alpha val="80000"/>
              </a:srgb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544262" y="3807263"/>
            <a:ext cx="1881167" cy="2492335"/>
          </a:xfrm>
          <a:prstGeom prst="wedgeRoundRectCallout">
            <a:avLst>
              <a:gd name="adj1" fmla="val 66215"/>
              <a:gd name="adj2" fmla="val 832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is a thin wrapper around the WRML core: the Engine and its reloadable Context.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Context is the heart of the core. It delegates to Services and to a handful of system “loader” classes.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45257" y="3553203"/>
            <a:ext cx="809240" cy="3092525"/>
            <a:chOff x="7545257" y="3553203"/>
            <a:chExt cx="809240" cy="3092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/>
          </p:nvSpPr>
          <p:spPr>
            <a:xfrm>
              <a:off x="7929944" y="4564234"/>
              <a:ext cx="206769" cy="2081494"/>
            </a:xfrm>
            <a:custGeom>
              <a:avLst/>
              <a:gdLst>
                <a:gd name="connsiteX0" fmla="*/ 72891 w 206769"/>
                <a:gd name="connsiteY0" fmla="*/ 15907 h 2081494"/>
                <a:gd name="connsiteX1" fmla="*/ 1502 w 206769"/>
                <a:gd name="connsiteY1" fmla="*/ 263888 h 2081494"/>
                <a:gd name="connsiteX2" fmla="*/ 27803 w 206769"/>
                <a:gd name="connsiteY2" fmla="*/ 1770563 h 2081494"/>
                <a:gd name="connsiteX3" fmla="*/ 69134 w 206769"/>
                <a:gd name="connsiteY3" fmla="*/ 2048603 h 2081494"/>
                <a:gd name="connsiteX4" fmla="*/ 193127 w 206769"/>
                <a:gd name="connsiteY4" fmla="*/ 2052360 h 2081494"/>
                <a:gd name="connsiteX5" fmla="*/ 200642 w 206769"/>
                <a:gd name="connsiteY5" fmla="*/ 1834437 h 2081494"/>
                <a:gd name="connsiteX6" fmla="*/ 166825 w 206769"/>
                <a:gd name="connsiteY6" fmla="*/ 1428649 h 2081494"/>
                <a:gd name="connsiteX7" fmla="*/ 148039 w 206769"/>
                <a:gd name="connsiteY7" fmla="*/ 992803 h 2081494"/>
                <a:gd name="connsiteX8" fmla="*/ 140524 w 206769"/>
                <a:gd name="connsiteY8" fmla="*/ 541928 h 2081494"/>
                <a:gd name="connsiteX9" fmla="*/ 125494 w 206769"/>
                <a:gd name="connsiteY9" fmla="*/ 278917 h 2081494"/>
                <a:gd name="connsiteX10" fmla="*/ 125494 w 206769"/>
                <a:gd name="connsiteY10" fmla="*/ 53480 h 2081494"/>
                <a:gd name="connsiteX11" fmla="*/ 72891 w 206769"/>
                <a:gd name="connsiteY11" fmla="*/ 15907 h 20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769" h="2081494">
                  <a:moveTo>
                    <a:pt x="72891" y="15907"/>
                  </a:moveTo>
                  <a:cubicBezTo>
                    <a:pt x="52226" y="50975"/>
                    <a:pt x="9017" y="-28555"/>
                    <a:pt x="1502" y="263888"/>
                  </a:cubicBezTo>
                  <a:cubicBezTo>
                    <a:pt x="-6013" y="556331"/>
                    <a:pt x="16531" y="1473111"/>
                    <a:pt x="27803" y="1770563"/>
                  </a:cubicBezTo>
                  <a:cubicBezTo>
                    <a:pt x="39075" y="2068015"/>
                    <a:pt x="41580" y="2001637"/>
                    <a:pt x="69134" y="2048603"/>
                  </a:cubicBezTo>
                  <a:cubicBezTo>
                    <a:pt x="96688" y="2095569"/>
                    <a:pt x="171209" y="2088054"/>
                    <a:pt x="193127" y="2052360"/>
                  </a:cubicBezTo>
                  <a:cubicBezTo>
                    <a:pt x="215045" y="2016666"/>
                    <a:pt x="205026" y="1938389"/>
                    <a:pt x="200642" y="1834437"/>
                  </a:cubicBezTo>
                  <a:cubicBezTo>
                    <a:pt x="196258" y="1730485"/>
                    <a:pt x="175592" y="1568921"/>
                    <a:pt x="166825" y="1428649"/>
                  </a:cubicBezTo>
                  <a:cubicBezTo>
                    <a:pt x="158058" y="1288377"/>
                    <a:pt x="152422" y="1140590"/>
                    <a:pt x="148039" y="992803"/>
                  </a:cubicBezTo>
                  <a:cubicBezTo>
                    <a:pt x="143656" y="845016"/>
                    <a:pt x="144282" y="660909"/>
                    <a:pt x="140524" y="541928"/>
                  </a:cubicBezTo>
                  <a:cubicBezTo>
                    <a:pt x="136766" y="422947"/>
                    <a:pt x="127999" y="360325"/>
                    <a:pt x="125494" y="278917"/>
                  </a:cubicBezTo>
                  <a:cubicBezTo>
                    <a:pt x="122989" y="197509"/>
                    <a:pt x="131756" y="98567"/>
                    <a:pt x="125494" y="53480"/>
                  </a:cubicBezTo>
                  <a:cubicBezTo>
                    <a:pt x="119232" y="8393"/>
                    <a:pt x="93556" y="-19161"/>
                    <a:pt x="72891" y="159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588453" flipH="1">
              <a:off x="7901085" y="4946708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1588453" flipH="1">
              <a:off x="7978804" y="4944614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ord 25"/>
            <p:cNvSpPr>
              <a:spLocks noChangeAspect="1"/>
            </p:cNvSpPr>
            <p:nvPr/>
          </p:nvSpPr>
          <p:spPr>
            <a:xfrm rot="15366837" flipH="1">
              <a:off x="7898341" y="4921548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Chord 26"/>
            <p:cNvSpPr>
              <a:spLocks noChangeAspect="1"/>
            </p:cNvSpPr>
            <p:nvPr/>
          </p:nvSpPr>
          <p:spPr>
            <a:xfrm rot="15908932" flipH="1">
              <a:off x="7987083" y="4913965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388212" flipH="1">
              <a:off x="7992837" y="5008824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388212" flipH="1">
              <a:off x="8009768" y="5028947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039901" flipH="1">
              <a:off x="7910173" y="5015701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 rot="1039901" flipH="1">
              <a:off x="7924796" y="5034683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7982579" y="601796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7980284" y="6205063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7977864" y="590402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21480000" flipH="1">
              <a:off x="7545257" y="5227961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21180000" flipH="1">
              <a:off x="7752677" y="5329960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 rot="19980000" flipH="1">
              <a:off x="7719295" y="5336754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 rot="19703551" flipH="1">
              <a:off x="7949710" y="5196464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 rot="120000" flipH="1">
              <a:off x="7702773" y="4982722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20000" flipH="1">
              <a:off x="7741582" y="5116837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573518">
              <a:off x="8011847" y="3553203"/>
              <a:ext cx="182226" cy="1285384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" name="Chord 49"/>
            <p:cNvSpPr>
              <a:spLocks noChangeAspect="1"/>
            </p:cNvSpPr>
            <p:nvPr/>
          </p:nvSpPr>
          <p:spPr>
            <a:xfrm rot="12849012">
              <a:off x="7971187" y="4418033"/>
              <a:ext cx="57140" cy="12178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7881845">
              <a:off x="8062798" y="4113687"/>
              <a:ext cx="87535" cy="36617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573518">
              <a:off x="8126541" y="3929252"/>
              <a:ext cx="29072" cy="70255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>
              <a:spLocks noChangeAspect="1"/>
            </p:cNvSpPr>
            <p:nvPr/>
          </p:nvSpPr>
          <p:spPr>
            <a:xfrm rot="1201323">
              <a:off x="8034040" y="4251105"/>
              <a:ext cx="52768" cy="83118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1947821" flipV="1">
              <a:off x="8013130" y="4555093"/>
              <a:ext cx="57210" cy="14375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1540000" flipH="1">
              <a:off x="7942533" y="3762267"/>
              <a:ext cx="299090" cy="978206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flipH="1" flipV="1">
              <a:off x="7973035" y="4808132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 flipV="1">
              <a:off x="7968605" y="4850851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flipH="1">
              <a:off x="7997527" y="6373298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8002426" y="6566973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120000" flipH="1">
              <a:off x="7986005" y="4862071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rot="120000" flipH="1">
              <a:off x="8011003" y="4997085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2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34649" y="-7400"/>
            <a:ext cx="12747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Api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217882" y="5585004"/>
            <a:ext cx="2670534" cy="1011976"/>
          </a:xfrm>
          <a:prstGeom prst="wedgeRoundRectCallout">
            <a:avLst>
              <a:gd name="adj1" fmla="val 62808"/>
              <a:gd name="adj2" fmla="val -7324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Api documents.  Therefore,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REST API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configurations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may be loaded from MongoDB, files, the Web, etc.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4310022" y="6023896"/>
            <a:ext cx="535353" cy="343893"/>
            <a:chOff x="4249953" y="6050541"/>
            <a:chExt cx="678407" cy="435786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2030180">
              <a:off x="4722216" y="6050541"/>
              <a:ext cx="206144" cy="302273"/>
              <a:chOff x="2173126" y="5232829"/>
              <a:chExt cx="425269" cy="623581"/>
            </a:xfrm>
          </p:grpSpPr>
          <p:sp>
            <p:nvSpPr>
              <p:cNvPr id="105" name="Folded Corner 104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6" name="Picture 105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 rot="2030180">
              <a:off x="4504659" y="6078204"/>
              <a:ext cx="240179" cy="352179"/>
              <a:chOff x="2173126" y="5232829"/>
              <a:chExt cx="425269" cy="623581"/>
            </a:xfrm>
          </p:grpSpPr>
          <p:sp>
            <p:nvSpPr>
              <p:cNvPr id="100" name="Folded Corner 99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2030180">
              <a:off x="4249953" y="6120468"/>
              <a:ext cx="249508" cy="365859"/>
              <a:chOff x="2173126" y="5232829"/>
              <a:chExt cx="425269" cy="623581"/>
            </a:xfrm>
          </p:grpSpPr>
          <p:sp>
            <p:nvSpPr>
              <p:cNvPr id="102" name="Folded Corner 101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" name="Picture 102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</p:grpSp>
      <p:sp>
        <p:nvSpPr>
          <p:cNvPr id="107" name="Rounded Rectangle 106"/>
          <p:cNvSpPr/>
          <p:nvPr/>
        </p:nvSpPr>
        <p:spPr>
          <a:xfrm>
            <a:off x="398836" y="92659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Apis along with any configured Apis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>
            <a:stCxn id="156" idx="0"/>
          </p:cNvCxnSpPr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0"/>
          </p:cNvCxnSpPr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217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007922" y="2667185"/>
            <a:ext cx="357878" cy="524765"/>
            <a:chOff x="2173126" y="5232829"/>
            <a:chExt cx="425269" cy="623581"/>
          </a:xfrm>
        </p:grpSpPr>
        <p:sp>
          <p:nvSpPr>
            <p:cNvPr id="111" name="Folded Corner 110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2" name="Picture 111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2340622" y="2667185"/>
            <a:ext cx="357878" cy="524765"/>
            <a:chOff x="2173126" y="5232829"/>
            <a:chExt cx="425269" cy="623581"/>
          </a:xfrm>
        </p:grpSpPr>
        <p:sp>
          <p:nvSpPr>
            <p:cNvPr id="156" name="Folded Corner 155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7" name="Picture 156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1666364" y="2667185"/>
            <a:ext cx="357878" cy="524765"/>
            <a:chOff x="2173126" y="5232829"/>
            <a:chExt cx="425269" cy="623581"/>
          </a:xfrm>
        </p:grpSpPr>
        <p:sp>
          <p:nvSpPr>
            <p:cNvPr id="163" name="Folded Corner 162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4" name="Picture 163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Apis and creates an ApiNavigator component for each one.  The ApiNavigator 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756812" y="3163839"/>
            <a:ext cx="272313" cy="353312"/>
            <a:chOff x="5011356" y="2793456"/>
            <a:chExt cx="357878" cy="524765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5011356" y="2793456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88" name="Picture 187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55" y="2903673"/>
              <a:ext cx="317080" cy="317081"/>
            </a:xfrm>
            <a:prstGeom prst="rect">
              <a:avLst/>
            </a:prstGeom>
          </p:spPr>
        </p:pic>
      </p:grpSp>
      <p:sp>
        <p:nvSpPr>
          <p:cNvPr id="193" name="Rectangle 192"/>
          <p:cNvSpPr/>
          <p:nvPr/>
        </p:nvSpPr>
        <p:spPr>
          <a:xfrm>
            <a:off x="6258869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request routing and to decipher URIs into domain-specific identifiers.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Apis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17" name="Straight Connector 216"/>
          <p:cNvCxnSpPr>
            <a:stCxn id="213" idx="3"/>
            <a:endCxn id="215" idx="0"/>
          </p:cNvCxnSpPr>
          <p:nvPr/>
        </p:nvCxnSpPr>
        <p:spPr>
          <a:xfrm flipH="1">
            <a:off x="4929167" y="3272496"/>
            <a:ext cx="105764" cy="15870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3" idx="5"/>
            <a:endCxn id="216" idx="1"/>
          </p:cNvCxnSpPr>
          <p:nvPr/>
        </p:nvCxnSpPr>
        <p:spPr>
          <a:xfrm>
            <a:off x="5119990" y="3272496"/>
            <a:ext cx="110217" cy="155256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5017315" y="3181105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Oval 214"/>
          <p:cNvSpPr/>
          <p:nvPr/>
        </p:nvSpPr>
        <p:spPr>
          <a:xfrm rot="1606773">
            <a:off x="4844900" y="3425457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Oval 215"/>
          <p:cNvSpPr/>
          <p:nvPr/>
        </p:nvSpPr>
        <p:spPr>
          <a:xfrm rot="1213973">
            <a:off x="5196875" y="3424444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5" idx="3"/>
            <a:endCxn id="236" idx="0"/>
          </p:cNvCxnSpPr>
          <p:nvPr/>
        </p:nvCxnSpPr>
        <p:spPr>
          <a:xfrm flipH="1">
            <a:off x="6941600" y="2822799"/>
            <a:ext cx="219763" cy="32976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5" idx="5"/>
            <a:endCxn id="237" idx="1"/>
          </p:cNvCxnSpPr>
          <p:nvPr/>
        </p:nvCxnSpPr>
        <p:spPr>
          <a:xfrm>
            <a:off x="7338105" y="2822799"/>
            <a:ext cx="229016" cy="322601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124760" y="263290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Oval 235"/>
          <p:cNvSpPr/>
          <p:nvPr/>
        </p:nvSpPr>
        <p:spPr>
          <a:xfrm rot="1606773">
            <a:off x="6766505" y="314063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 rot="1213973">
            <a:off x="7497862" y="3138526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329402" y="3350458"/>
            <a:ext cx="61939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spells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544156" y="3341717"/>
            <a:ext cx="69329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44156" y="2298393"/>
            <a:ext cx="140464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4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16641" y="-7400"/>
            <a:ext cx="171072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667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2367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5888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Schemas along with any configured Schemas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Schemas and creates a Prototype component for each one.  The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6812" y="316383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82880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type identification, structural description, and model instance validation.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Schemas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6" y="2825168"/>
            <a:ext cx="236845" cy="236845"/>
          </a:xfrm>
          <a:prstGeom prst="rect">
            <a:avLst/>
          </a:prstGeom>
        </p:spPr>
      </p:pic>
      <p:sp>
        <p:nvSpPr>
          <p:cNvPr id="108" name="Folded Corner 107"/>
          <p:cNvSpPr/>
          <p:nvPr/>
        </p:nvSpPr>
        <p:spPr>
          <a:xfrm rot="10800000" flipH="1">
            <a:off x="1669005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3" name="Picture 112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2828316"/>
            <a:ext cx="236845" cy="236845"/>
          </a:xfrm>
          <a:prstGeom prst="rect">
            <a:avLst/>
          </a:prstGeom>
        </p:spPr>
      </p:pic>
      <p:sp>
        <p:nvSpPr>
          <p:cNvPr id="114" name="Folded Corner 113"/>
          <p:cNvSpPr/>
          <p:nvPr/>
        </p:nvSpPr>
        <p:spPr>
          <a:xfrm rot="10800000" flipH="1">
            <a:off x="2340622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5" name="Picture 114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6" y="2828317"/>
            <a:ext cx="236845" cy="236845"/>
          </a:xfrm>
          <a:prstGeom prst="rect">
            <a:avLst/>
          </a:prstGeom>
        </p:spPr>
      </p:pic>
      <p:pic>
        <p:nvPicPr>
          <p:cNvPr id="116" name="Picture 115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8" y="3253483"/>
            <a:ext cx="184587" cy="184587"/>
          </a:xfrm>
          <a:prstGeom prst="rect">
            <a:avLst/>
          </a:prstGeom>
        </p:spPr>
      </p:pic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733367" y="5997860"/>
            <a:ext cx="153150" cy="224568"/>
            <a:chOff x="4310022" y="6079078"/>
            <a:chExt cx="196895" cy="288711"/>
          </a:xfrm>
        </p:grpSpPr>
        <p:sp>
          <p:nvSpPr>
            <p:cNvPr id="124" name="Folded Corner 123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5" name="Picture 124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4523016" y="6033987"/>
            <a:ext cx="173650" cy="254627"/>
            <a:chOff x="4310022" y="6079078"/>
            <a:chExt cx="196895" cy="288711"/>
          </a:xfrm>
        </p:grpSpPr>
        <p:sp>
          <p:nvSpPr>
            <p:cNvPr id="119" name="Folded Corner 118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2" name="Picture 121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10022" y="6034659"/>
            <a:ext cx="196895" cy="288711"/>
            <a:chOff x="4310022" y="6079078"/>
            <a:chExt cx="196895" cy="288711"/>
          </a:xfrm>
        </p:grpSpPr>
        <p:sp>
          <p:nvSpPr>
            <p:cNvPr id="102" name="Folded Corner 101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17" name="Picture 116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768164" y="3182623"/>
            <a:ext cx="625738" cy="350202"/>
            <a:chOff x="4768164" y="3176143"/>
            <a:chExt cx="625738" cy="350202"/>
          </a:xfrm>
        </p:grpSpPr>
        <p:sp>
          <p:nvSpPr>
            <p:cNvPr id="126" name="Rectangle 125"/>
            <p:cNvSpPr/>
            <p:nvPr/>
          </p:nvSpPr>
          <p:spPr>
            <a:xfrm>
              <a:off x="4774058" y="3176143"/>
              <a:ext cx="613950" cy="3502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8109" y="3182021"/>
              <a:ext cx="599838" cy="88397"/>
              <a:chOff x="4778109" y="3182021"/>
              <a:chExt cx="599838" cy="975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109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84138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11" name="Straight Connector 10"/>
            <p:cNvCxnSpPr>
              <a:stCxn id="126" idx="2"/>
              <a:endCxn id="126" idx="0"/>
            </p:cNvCxnSpPr>
            <p:nvPr/>
          </p:nvCxnSpPr>
          <p:spPr>
            <a:xfrm flipV="1">
              <a:off x="5081033" y="3176143"/>
              <a:ext cx="0" cy="3502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>
              <a:stCxn id="126" idx="3"/>
              <a:endCxn id="126" idx="1"/>
            </p:cNvCxnSpPr>
            <p:nvPr/>
          </p:nvCxnSpPr>
          <p:spPr>
            <a:xfrm flipH="1">
              <a:off x="4774058" y="3351244"/>
              <a:ext cx="613950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768164" y="3436660"/>
              <a:ext cx="625738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6400176" y="2298393"/>
            <a:ext cx="1690265" cy="1299232"/>
            <a:chOff x="6400176" y="2227113"/>
            <a:chExt cx="1690265" cy="1299232"/>
          </a:xfrm>
        </p:grpSpPr>
        <p:sp>
          <p:nvSpPr>
            <p:cNvPr id="141" name="Rectangle 140"/>
            <p:cNvSpPr/>
            <p:nvPr/>
          </p:nvSpPr>
          <p:spPr>
            <a:xfrm>
              <a:off x="6400176" y="2508963"/>
              <a:ext cx="1690265" cy="10109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23638" y="2530683"/>
              <a:ext cx="794701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8906" y="2530683"/>
              <a:ext cx="800582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7245309" y="2515443"/>
              <a:ext cx="0" cy="10109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>
              <a:stCxn id="141" idx="3"/>
              <a:endCxn id="141" idx="1"/>
            </p:cNvCxnSpPr>
            <p:nvPr/>
          </p:nvCxnSpPr>
          <p:spPr>
            <a:xfrm flipH="1">
              <a:off x="6400176" y="3014414"/>
              <a:ext cx="1690265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6417292" y="3268648"/>
              <a:ext cx="1673149" cy="177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238838" y="2485078"/>
              <a:ext cx="476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32266" y="2489523"/>
              <a:ext cx="562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13841" y="3051593"/>
              <a:ext cx="35477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guildId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11405" y="3299263"/>
              <a:ext cx="25247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18218" y="2803923"/>
              <a:ext cx="56425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wizardKey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pic>
          <p:nvPicPr>
            <p:cNvPr id="29" name="Picture 28" descr="Lin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334" y="3306125"/>
              <a:ext cx="187317" cy="187318"/>
            </a:xfrm>
            <a:prstGeom prst="rect">
              <a:avLst/>
            </a:prstGeom>
          </p:spPr>
        </p:pic>
        <p:pic>
          <p:nvPicPr>
            <p:cNvPr id="31" name="Picture 3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03" y="3069105"/>
              <a:ext cx="166634" cy="166635"/>
            </a:xfrm>
            <a:prstGeom prst="rect">
              <a:avLst/>
            </a:prstGeom>
          </p:spPr>
        </p:pic>
        <p:pic>
          <p:nvPicPr>
            <p:cNvPr id="224" name="Picture 223" descr="Tex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270" y="2819942"/>
              <a:ext cx="165443" cy="165444"/>
            </a:xfrm>
            <a:prstGeom prst="rect">
              <a:avLst/>
            </a:prstGeom>
          </p:spPr>
        </p:pic>
        <p:sp>
          <p:nvSpPr>
            <p:cNvPr id="166" name="Rectangle 165"/>
            <p:cNvSpPr/>
            <p:nvPr/>
          </p:nvSpPr>
          <p:spPr>
            <a:xfrm>
              <a:off x="7517599" y="2812883"/>
              <a:ext cx="22648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Text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17599" y="3060756"/>
              <a:ext cx="37189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Integer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7599" y="3312225"/>
              <a:ext cx="2180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Link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176" y="2227113"/>
              <a:ext cx="1690265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Wizard Prototype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Schema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4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833645" y="-7400"/>
            <a:ext cx="147671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Type System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454" y="492458"/>
            <a:ext cx="8611092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describe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the structure for 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“class”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Models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In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this way,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 are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like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O-O interfaces.  Schema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models are also a bit like: SQL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table structures,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XML DTDS,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JSON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or XML schemas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 AVRO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schemas, XLS templates, CMS content types, etc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slots, 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slot value type being one of the following 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36159" y="1353453"/>
            <a:ext cx="8671683" cy="5231590"/>
            <a:chOff x="272933" y="1353453"/>
            <a:chExt cx="8671683" cy="5231590"/>
          </a:xfrm>
        </p:grpSpPr>
        <p:sp>
          <p:nvSpPr>
            <p:cNvPr id="4" name="Rectangle 3"/>
            <p:cNvSpPr/>
            <p:nvPr/>
          </p:nvSpPr>
          <p:spPr>
            <a:xfrm>
              <a:off x="272933" y="438050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Long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47451" y="438050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64-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bit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933" y="482902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Map*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7451" y="482902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mapping of Text keys to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any single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(non-Map) typed value.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33" y="527753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Model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451" y="527753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 instance of a Schema with a map containing its slot values.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933" y="5719574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Single Select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7451" y="5719574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special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Text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-based value that is selected from 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fixed menu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of possible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choices.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33" y="1353453"/>
              <a:ext cx="1649128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Value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47451" y="1353453"/>
              <a:ext cx="4253299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Description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933" y="16958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Boolean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7451" y="16958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Must be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true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false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or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null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2933" y="213792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47451" y="213792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date (with an optional time component).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2933" y="258644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Double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7451" y="25864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double-precision 64-bit IEEE 754 floating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point number.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2933" y="303495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Integer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7451" y="303495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32-bit 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2933" y="3483475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Link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7451" y="348347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simple structure containing URI values for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href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and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rel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slots.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933" y="39319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List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47451" y="39319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list of values of any single (non-List) type (Text, Integer, etc.).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2933" y="616356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7451" y="616356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sequence of zero or more Unicode characters.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3571" y="438050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3571" y="482902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3571" y="527753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3571" y="571957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23571" y="1353453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JSON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3571" y="16958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rue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 false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3571" y="213792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3571" y="25864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3571" y="303495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3571" y="348347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23571" y="39319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array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23571" y="616356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3812" y="438228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Long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93812" y="483080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Map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812" y="527931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Model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812" y="572135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Enum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93812" y="1355230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Java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93812" y="16976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Boolean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93812" y="213970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Date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93812" y="258822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Double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93812" y="303673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.Integer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93812" y="3485252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org.wrml.model.rest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.Link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93812" y="39337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List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93812" y="616533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pic>
          <p:nvPicPr>
            <p:cNvPr id="68" name="Picture 67" descr="Boole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1790926"/>
              <a:ext cx="237741" cy="237741"/>
            </a:xfrm>
            <a:prstGeom prst="rect">
              <a:avLst/>
            </a:prstGeom>
          </p:spPr>
        </p:pic>
        <p:pic>
          <p:nvPicPr>
            <p:cNvPr id="69" name="Picture 68" descr="Da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2233321"/>
              <a:ext cx="237741" cy="237741"/>
            </a:xfrm>
            <a:prstGeom prst="rect">
              <a:avLst/>
            </a:prstGeom>
          </p:spPr>
        </p:pic>
        <p:pic>
          <p:nvPicPr>
            <p:cNvPr id="70" name="Picture 69" descr="Doub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2692011"/>
              <a:ext cx="237741" cy="237741"/>
            </a:xfrm>
            <a:prstGeom prst="rect">
              <a:avLst/>
            </a:prstGeom>
          </p:spPr>
        </p:pic>
        <p:pic>
          <p:nvPicPr>
            <p:cNvPr id="71" name="Picture 7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3126493"/>
              <a:ext cx="237741" cy="237741"/>
            </a:xfrm>
            <a:prstGeom prst="rect">
              <a:avLst/>
            </a:prstGeom>
          </p:spPr>
        </p:pic>
        <p:pic>
          <p:nvPicPr>
            <p:cNvPr id="72" name="Picture 71" descr="Li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3578360"/>
              <a:ext cx="237741" cy="237741"/>
            </a:xfrm>
            <a:prstGeom prst="rect">
              <a:avLst/>
            </a:prstGeom>
          </p:spPr>
        </p:pic>
        <p:pic>
          <p:nvPicPr>
            <p:cNvPr id="73" name="Picture 72" descr="Lis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4024174"/>
              <a:ext cx="237741" cy="237741"/>
            </a:xfrm>
            <a:prstGeom prst="rect">
              <a:avLst/>
            </a:prstGeom>
          </p:spPr>
        </p:pic>
        <p:pic>
          <p:nvPicPr>
            <p:cNvPr id="74" name="Picture 73" descr="Lon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95" y="4481291"/>
              <a:ext cx="237741" cy="237741"/>
            </a:xfrm>
            <a:prstGeom prst="rect">
              <a:avLst/>
            </a:prstGeom>
          </p:spPr>
        </p:pic>
        <p:pic>
          <p:nvPicPr>
            <p:cNvPr id="75" name="Picture 74" descr="Ma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4921745"/>
              <a:ext cx="237741" cy="237741"/>
            </a:xfrm>
            <a:prstGeom prst="rect">
              <a:avLst/>
            </a:prstGeom>
          </p:spPr>
        </p:pic>
        <p:pic>
          <p:nvPicPr>
            <p:cNvPr id="76" name="Picture 75" descr="Model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371844"/>
              <a:ext cx="237741" cy="237741"/>
            </a:xfrm>
            <a:prstGeom prst="rect">
              <a:avLst/>
            </a:prstGeom>
          </p:spPr>
        </p:pic>
        <p:pic>
          <p:nvPicPr>
            <p:cNvPr id="77" name="Picture 76" descr="SingleSelec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824519"/>
              <a:ext cx="237741" cy="237741"/>
            </a:xfrm>
            <a:prstGeom prst="rect">
              <a:avLst/>
            </a:prstGeom>
          </p:spPr>
        </p:pic>
        <p:pic>
          <p:nvPicPr>
            <p:cNvPr id="78" name="Picture 77" descr="Tex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6267241"/>
              <a:ext cx="237741" cy="237741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236159" y="6594278"/>
            <a:ext cx="1487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</a:rPr>
              <a:t>* See Issue:  </a:t>
            </a:r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  <a:hlinkClick r:id="rId13"/>
              </a:rPr>
              <a:t>WRML-300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14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73159" y="-7400"/>
            <a:ext cx="159768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SyntaxLoader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Syntax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SyntaxLoader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Syntaxes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Syntaxes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1998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Order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Syntaxes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Syntaxes to configured SyntaxHandlers.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203665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Parses and formats text to and from common object wrappers.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Syntaxes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224" name="Picture 223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8" y="2818389"/>
            <a:ext cx="220307" cy="220308"/>
          </a:xfrm>
          <a:prstGeom prst="rect">
            <a:avLst/>
          </a:prstGeom>
        </p:spPr>
      </p:pic>
      <p:pic>
        <p:nvPicPr>
          <p:cNvPr id="112" name="Picture 111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50" y="2818389"/>
            <a:ext cx="220307" cy="220308"/>
          </a:xfrm>
          <a:prstGeom prst="rect">
            <a:avLst/>
          </a:prstGeom>
        </p:spPr>
      </p:pic>
      <p:pic>
        <p:nvPicPr>
          <p:cNvPr id="128" name="Picture 127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08" y="2818389"/>
            <a:ext cx="220307" cy="220308"/>
          </a:xfrm>
          <a:prstGeom prst="rect">
            <a:avLst/>
          </a:prstGeom>
        </p:spPr>
      </p:pic>
      <p:pic>
        <p:nvPicPr>
          <p:cNvPr id="129" name="Picture 128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321848" y="6118199"/>
            <a:ext cx="147151" cy="147152"/>
          </a:xfrm>
          <a:prstGeom prst="rect">
            <a:avLst/>
          </a:prstGeom>
        </p:spPr>
      </p:pic>
      <p:pic>
        <p:nvPicPr>
          <p:cNvPr id="130" name="Picture 129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537447" y="6092767"/>
            <a:ext cx="128863" cy="128864"/>
          </a:xfrm>
          <a:prstGeom prst="rect">
            <a:avLst/>
          </a:prstGeom>
        </p:spPr>
      </p:pic>
      <p:pic>
        <p:nvPicPr>
          <p:cNvPr id="131" name="Picture 130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752441" y="6054632"/>
            <a:ext cx="110575" cy="1105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Syntax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38" name="Picture 137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5" y="3273513"/>
              <a:ext cx="165439" cy="165440"/>
            </a:xfrm>
            <a:prstGeom prst="rect">
              <a:avLst/>
            </a:prstGeom>
          </p:spPr>
        </p:pic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62200" y="3069072"/>
              <a:ext cx="547258" cy="504178"/>
              <a:chOff x="4807728" y="3069072"/>
              <a:chExt cx="547258" cy="50417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07728" y="3069072"/>
                <a:ext cx="547258" cy="5041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"/>
                    <a:ea typeface="ＭＳ ゴシック"/>
                    <a:cs typeface="Gill Sans"/>
                  </a:rPr>
                  <a:t>(  )</a:t>
                </a:r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48" name="Picture 147" descr="Tex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04" y="3280804"/>
                <a:ext cx="220307" cy="220308"/>
              </a:xfrm>
              <a:prstGeom prst="rect">
                <a:avLst/>
              </a:prstGeom>
            </p:spPr>
          </p:pic>
        </p:grp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SyntaxHandler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SyntaxHandler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905715" y="2531766"/>
            <a:ext cx="602500" cy="553998"/>
            <a:chOff x="7006404" y="2788728"/>
            <a:chExt cx="547258" cy="483723"/>
          </a:xfrm>
        </p:grpSpPr>
        <p:sp>
          <p:nvSpPr>
            <p:cNvPr id="157" name="Rectangle 156"/>
            <p:cNvSpPr/>
            <p:nvPr/>
          </p:nvSpPr>
          <p:spPr>
            <a:xfrm>
              <a:off x="7006404" y="2788728"/>
              <a:ext cx="547258" cy="48372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60" name="Picture 159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80" y="2990232"/>
              <a:ext cx="220307" cy="220308"/>
            </a:xfrm>
            <a:prstGeom prst="rect">
              <a:avLst/>
            </a:prstGeom>
          </p:spPr>
        </p:pic>
      </p:grpSp>
      <p:cxnSp>
        <p:nvCxnSpPr>
          <p:cNvPr id="161" name="Straight Arrow Connector 160"/>
          <p:cNvCxnSpPr/>
          <p:nvPr/>
        </p:nvCxnSpPr>
        <p:spPr>
          <a:xfrm flipV="1">
            <a:off x="6568549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66" y="2792087"/>
            <a:ext cx="199196" cy="207217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 flipV="1">
            <a:off x="7508214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28373" y="2784657"/>
            <a:ext cx="225996" cy="209259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24878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744785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Object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Syntax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8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7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FormatLoader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234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FormatLoader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Formats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Formats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YAML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Avro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Formats to configured Formatters.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22125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Writes and reads models to and from formatted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output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and input streams.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Formats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JSON</a:t>
              </a:r>
            </a:p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Format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4762200" y="3069072"/>
              <a:ext cx="547258" cy="50417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JSON Formatter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25152" y="2531766"/>
            <a:ext cx="602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9" y="2781984"/>
            <a:ext cx="418980" cy="314235"/>
          </a:xfrm>
          <a:prstGeom prst="rect">
            <a:avLst/>
          </a:prstGeom>
          <a:effectLst/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2" y="2777266"/>
            <a:ext cx="418980" cy="314235"/>
          </a:xfrm>
          <a:prstGeom prst="rect">
            <a:avLst/>
          </a:prstGeom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8" y="2792087"/>
            <a:ext cx="418980" cy="314235"/>
          </a:xfrm>
          <a:prstGeom prst="rect">
            <a:avLst/>
          </a:prstGeom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8" y="2929814"/>
            <a:ext cx="345828" cy="259371"/>
          </a:xfrm>
          <a:prstGeom prst="rect">
            <a:avLst/>
          </a:prstGeom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876050"/>
            <a:ext cx="558269" cy="418702"/>
          </a:xfrm>
          <a:prstGeom prst="rect">
            <a:avLst/>
          </a:prstGeom>
          <a:effectLst/>
        </p:spPr>
      </p:pic>
      <p:cxnSp>
        <p:nvCxnSpPr>
          <p:cNvPr id="161" name="Straight Arrow Connector 160"/>
          <p:cNvCxnSpPr/>
          <p:nvPr/>
        </p:nvCxnSpPr>
        <p:spPr>
          <a:xfrm flipV="1">
            <a:off x="6600944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34130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47810" y="2784657"/>
            <a:ext cx="225996" cy="209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44315" y="30987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I/O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Stream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764222" y="30339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4" y="2646502"/>
            <a:ext cx="619227" cy="464420"/>
          </a:xfrm>
          <a:prstGeom prst="rect">
            <a:avLst/>
          </a:prstGeom>
          <a:effectLst/>
        </p:spPr>
      </p:pic>
      <p:sp>
        <p:nvSpPr>
          <p:cNvPr id="110" name="Teardrop 109"/>
          <p:cNvSpPr/>
          <p:nvPr/>
        </p:nvSpPr>
        <p:spPr>
          <a:xfrm rot="8504550">
            <a:off x="6278942" y="2742948"/>
            <a:ext cx="294299" cy="277560"/>
          </a:xfrm>
          <a:prstGeom prst="teardrop">
            <a:avLst>
              <a:gd name="adj" fmla="val 116681"/>
            </a:avLst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81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/>
          <p:cNvSpPr>
            <a:spLocks/>
          </p:cNvSpPr>
          <p:nvPr/>
        </p:nvSpPr>
        <p:spPr>
          <a:xfrm rot="605791">
            <a:off x="6298545" y="2738587"/>
            <a:ext cx="274752" cy="216528"/>
          </a:xfrm>
          <a:prstGeom prst="ellipse">
            <a:avLst/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rgbClr val="DFDFDF"/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1404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248182" y="6061731"/>
            <a:ext cx="300108" cy="225081"/>
          </a:xfrm>
          <a:prstGeom prst="rect">
            <a:avLst/>
          </a:prstGeom>
          <a:effectLst/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484456" y="6047357"/>
            <a:ext cx="265189" cy="198892"/>
          </a:xfrm>
          <a:prstGeom prst="rect">
            <a:avLst/>
          </a:prstGeom>
          <a:effectLst/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673174" y="6001510"/>
            <a:ext cx="263531" cy="197648"/>
          </a:xfrm>
          <a:prstGeom prst="rect">
            <a:avLst/>
          </a:prstGeom>
          <a:effectLst/>
        </p:spPr>
      </p:pic>
      <p:sp>
        <p:nvSpPr>
          <p:cNvPr id="122" name="Rounded Rectangular Callout 121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Format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1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1234</Words>
  <Application>Microsoft Macintosh PowerPoint</Application>
  <PresentationFormat>On-screen Show (4:3)</PresentationFormat>
  <Paragraphs>340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WRML Design Notes</dc:title>
  <dc:subject/>
  <dc:creator>Mark Masse</dc:creator>
  <cp:keywords/>
  <dc:description/>
  <cp:lastModifiedBy>Mark Masse</cp:lastModifiedBy>
  <cp:revision>199</cp:revision>
  <dcterms:created xsi:type="dcterms:W3CDTF">2013-07-24T16:22:00Z</dcterms:created>
  <dcterms:modified xsi:type="dcterms:W3CDTF">2013-07-26T00:27:23Z</dcterms:modified>
  <cp:category/>
</cp:coreProperties>
</file>