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DF"/>
    <a:srgbClr val="E0D9B5"/>
    <a:srgbClr val="FDF5CA"/>
    <a:srgbClr val="8000FF"/>
    <a:srgbClr val="CB5E67"/>
    <a:srgbClr val="C55B63"/>
    <a:srgbClr val="B75359"/>
    <a:srgbClr val="C60202"/>
    <a:srgbClr val="691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201" d="100"/>
          <a:sy n="201" d="100"/>
        </p:scale>
        <p:origin x="-2552" y="-104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6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5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884538" y="6611780"/>
            <a:ext cx="33749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1" dirty="0" smtClean="0">
                <a:latin typeface="Gill Sans MT" pitchFamily="34" charset="0"/>
                <a:cs typeface="Times New Roman" pitchFamily="18" charset="0"/>
              </a:rPr>
              <a:t>All Slides - </a:t>
            </a:r>
            <a:r>
              <a:rPr lang="en-US" sz="1000" b="0" i="0" dirty="0" smtClean="0">
                <a:latin typeface="Gill Sans MT" pitchFamily="34" charset="0"/>
                <a:cs typeface="Times New Roman" pitchFamily="18" charset="0"/>
              </a:rPr>
              <a:t>Copyright</a:t>
            </a:r>
            <a:r>
              <a:rPr lang="en-US" sz="1000" b="1" i="1" dirty="0" smtClean="0">
                <a:latin typeface="Gill Sans MT" pitchFamily="34" charset="0"/>
                <a:cs typeface="Times New Roman" pitchFamily="18" charset="0"/>
              </a:rPr>
              <a:t> ©</a:t>
            </a:r>
            <a:r>
              <a:rPr lang="en-US" sz="1000" b="1" i="1" baseline="0" dirty="0" smtClean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Mark Masse</a:t>
            </a:r>
            <a:r>
              <a:rPr lang="en-US" sz="1000" baseline="0" dirty="0" smtClean="0"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(OSS project WRML.org)</a:t>
            </a:r>
            <a:endParaRPr lang="en-US" sz="1000" i="1" dirty="0">
              <a:latin typeface="Gill Sans M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0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884538" y="6611780"/>
            <a:ext cx="33749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1" dirty="0" smtClean="0">
                <a:latin typeface="Gill Sans MT" pitchFamily="34" charset="0"/>
                <a:cs typeface="Times New Roman" pitchFamily="18" charset="0"/>
              </a:rPr>
              <a:t>All Slides - </a:t>
            </a:r>
            <a:r>
              <a:rPr lang="en-US" sz="1000" b="0" i="0" dirty="0" smtClean="0">
                <a:latin typeface="Gill Sans MT" pitchFamily="34" charset="0"/>
                <a:cs typeface="Times New Roman" pitchFamily="18" charset="0"/>
              </a:rPr>
              <a:t>Copyright</a:t>
            </a:r>
            <a:r>
              <a:rPr lang="en-US" sz="1000" b="1" i="1" dirty="0" smtClean="0">
                <a:latin typeface="Gill Sans MT" pitchFamily="34" charset="0"/>
                <a:cs typeface="Times New Roman" pitchFamily="18" charset="0"/>
              </a:rPr>
              <a:t> ©</a:t>
            </a:r>
            <a:r>
              <a:rPr lang="en-US" sz="1000" b="1" i="1" baseline="0" dirty="0" smtClean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Mark Masse</a:t>
            </a:r>
            <a:r>
              <a:rPr lang="en-US" sz="1000" baseline="0" dirty="0" smtClean="0"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(OSS project WRML.org)</a:t>
            </a:r>
            <a:endParaRPr lang="en-US" sz="1000" i="1" dirty="0">
              <a:latin typeface="Gill Sans M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7.png"/><Relationship Id="rId13" Type="http://schemas.openxmlformats.org/officeDocument/2006/relationships/hyperlink" Target="https://wrmlorg.jira.com/browse/WRML-300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facing-right-from-ho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36583" y="1521974"/>
            <a:ext cx="804290" cy="3668338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2419458" y="2748571"/>
            <a:ext cx="4309393" cy="1476374"/>
          </a:xfrm>
          <a:prstGeom prst="wedgeRoundRectCallout">
            <a:avLst>
              <a:gd name="adj1" fmla="val 61523"/>
              <a:gd name="adj2" fmla="val 8775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5148" y="73445"/>
            <a:ext cx="4313704" cy="1244159"/>
            <a:chOff x="2502640" y="708459"/>
            <a:chExt cx="4313704" cy="2200777"/>
          </a:xfrm>
        </p:grpSpPr>
        <p:sp>
          <p:nvSpPr>
            <p:cNvPr id="2" name="Rectangle 1"/>
            <p:cNvSpPr/>
            <p:nvPr/>
          </p:nvSpPr>
          <p:spPr>
            <a:xfrm>
              <a:off x="3097567" y="826266"/>
              <a:ext cx="3005275" cy="8945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06951" y="2416793"/>
              <a:ext cx="4309393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91440" bIns="91440">
              <a:spAutoFit/>
            </a:bodyPr>
            <a:lstStyle/>
            <a:p>
              <a:pPr algn="ctr"/>
              <a:r>
                <a:rPr lang="en-US" sz="2000" b="1" dirty="0">
                  <a:latin typeface="Gill Sans MT" pitchFamily="34" charset="0"/>
                </a:rPr>
                <a:t>Web </a:t>
              </a:r>
              <a:r>
                <a:rPr lang="en-US" sz="2000" b="1" dirty="0" smtClean="0">
                  <a:latin typeface="Gill Sans MT" pitchFamily="34" charset="0"/>
                </a:rPr>
                <a:t>Resource Modeling Language</a:t>
              </a:r>
              <a:endParaRPr lang="en-US" sz="2000" b="1" dirty="0">
                <a:latin typeface="Gill Sans MT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02640" y="708459"/>
              <a:ext cx="4179226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6600" b="1" dirty="0" smtClean="0">
                  <a:latin typeface="Gill Sans MT" pitchFamily="34" charset="0"/>
                </a:rPr>
                <a:t>WRML</a:t>
              </a:r>
              <a:endParaRPr lang="en-US" sz="6600" b="1" dirty="0">
                <a:latin typeface="Gill Sans MT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708790" y="2998113"/>
            <a:ext cx="3726426" cy="861774"/>
          </a:xfrm>
          <a:prstGeom prst="rect">
            <a:avLst/>
          </a:prstGeom>
          <a:solidFill>
            <a:schemeClr val="bg1"/>
          </a:solidFill>
        </p:spPr>
        <p:txBody>
          <a:bodyPr wrap="none" tIns="91440" bIns="91440">
            <a:spAutoFit/>
          </a:bodyPr>
          <a:lstStyle/>
          <a:p>
            <a:pPr algn="ctr"/>
            <a:r>
              <a:rPr lang="en-US" sz="4400" b="1" dirty="0" smtClean="0">
                <a:latin typeface="Gill Sans MT" pitchFamily="34" charset="0"/>
              </a:rPr>
              <a:t>Design Notes</a:t>
            </a:r>
            <a:endParaRPr lang="en-US" sz="4400" b="1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1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35887" y="-7400"/>
            <a:ext cx="1672253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1"/>
            <a:ext cx="8705518" cy="3944474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400999" y="926602"/>
            <a:ext cx="8342002" cy="3317631"/>
          </a:xfrm>
          <a:prstGeom prst="roundRect">
            <a:avLst>
              <a:gd name="adj" fmla="val 121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362" name="Horizontal Scroll 361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364" name="Horizontal Scroll 363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3453761" y="1325081"/>
            <a:ext cx="58261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66" name="Horizontal Scroll 36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368" name="Elbow Connector 367"/>
          <p:cNvCxnSpPr>
            <a:stCxn id="362" idx="1"/>
            <a:endCxn id="402" idx="2"/>
          </p:cNvCxnSpPr>
          <p:nvPr/>
        </p:nvCxnSpPr>
        <p:spPr>
          <a:xfrm rot="16200000" flipH="1">
            <a:off x="2775037" y="3045389"/>
            <a:ext cx="1255372" cy="3114842"/>
          </a:xfrm>
          <a:prstGeom prst="bentConnector3">
            <a:avLst>
              <a:gd name="adj1" fmla="val 63420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9" name="Rectangle 368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all configured Services 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370" name="Elbow Connector 369"/>
          <p:cNvCxnSpPr>
            <a:stCxn id="407" idx="3"/>
          </p:cNvCxnSpPr>
          <p:nvPr/>
        </p:nvCxnSpPr>
        <p:spPr>
          <a:xfrm rot="5400000">
            <a:off x="2082640" y="2935509"/>
            <a:ext cx="205161" cy="692776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Maps configured Schema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URI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patterns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 to configured Services.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6258869" y="1702610"/>
            <a:ext cx="1922125" cy="95159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Services are used to implement the CRUD, search, and invoke operations for a set of models with a variety of Schemas.</a:t>
            </a:r>
            <a:endParaRPr lang="en-US" sz="1200" dirty="0">
              <a:latin typeface="Gill Sans"/>
              <a:cs typeface="Gill Sans"/>
            </a:endParaRPr>
          </a:p>
        </p:txBody>
      </p:sp>
      <p:grpSp>
        <p:nvGrpSpPr>
          <p:cNvPr id="381" name="Group 380"/>
          <p:cNvGrpSpPr/>
          <p:nvPr/>
        </p:nvGrpSpPr>
        <p:grpSpPr>
          <a:xfrm>
            <a:off x="3754978" y="2878719"/>
            <a:ext cx="882702" cy="353312"/>
            <a:chOff x="3754978" y="3163839"/>
            <a:chExt cx="882702" cy="353312"/>
          </a:xfrm>
        </p:grpSpPr>
        <p:sp>
          <p:nvSpPr>
            <p:cNvPr id="382" name="Folded Corner 381"/>
            <p:cNvSpPr/>
            <p:nvPr/>
          </p:nvSpPr>
          <p:spPr>
            <a:xfrm rot="10800000" flipH="1">
              <a:off x="3754978" y="3163839"/>
              <a:ext cx="272313" cy="353312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cxnSp>
          <p:nvCxnSpPr>
            <p:cNvPr id="384" name="Straight Arrow Connector 383"/>
            <p:cNvCxnSpPr/>
            <p:nvPr/>
          </p:nvCxnSpPr>
          <p:spPr>
            <a:xfrm flipV="1">
              <a:off x="4239552" y="3360881"/>
              <a:ext cx="398128" cy="295"/>
            </a:xfrm>
            <a:prstGeom prst="straightConnector1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2" name="Folded Corner 401"/>
          <p:cNvSpPr/>
          <p:nvPr/>
        </p:nvSpPr>
        <p:spPr>
          <a:xfrm rot="12830180" flipH="1">
            <a:off x="4233564" y="5137408"/>
            <a:ext cx="841080" cy="1099239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cxnSp>
        <p:nvCxnSpPr>
          <p:cNvPr id="403" name="Elbow Connector 402"/>
          <p:cNvCxnSpPr>
            <a:stCxn id="405" idx="3"/>
          </p:cNvCxnSpPr>
          <p:nvPr/>
        </p:nvCxnSpPr>
        <p:spPr>
          <a:xfrm rot="16200000" flipH="1">
            <a:off x="1381881" y="2950124"/>
            <a:ext cx="195678" cy="67933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>
            <a:stCxn id="373" idx="2"/>
            <a:endCxn id="406" idx="1"/>
          </p:cNvCxnSpPr>
          <p:nvPr/>
        </p:nvCxnSpPr>
        <p:spPr>
          <a:xfrm>
            <a:off x="1842253" y="2654206"/>
            <a:ext cx="3058" cy="17571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stCxn id="374" idx="2"/>
            <a:endCxn id="407" idx="1"/>
          </p:cNvCxnSpPr>
          <p:nvPr/>
        </p:nvCxnSpPr>
        <p:spPr>
          <a:xfrm>
            <a:off x="2529469" y="2654206"/>
            <a:ext cx="2139" cy="172550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>
            <a:stCxn id="372" idx="2"/>
            <a:endCxn id="405" idx="1"/>
          </p:cNvCxnSpPr>
          <p:nvPr/>
        </p:nvCxnSpPr>
        <p:spPr>
          <a:xfrm>
            <a:off x="1138458" y="2654206"/>
            <a:ext cx="1597" cy="185183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5" name="Can 404"/>
          <p:cNvSpPr/>
          <p:nvPr/>
        </p:nvSpPr>
        <p:spPr>
          <a:xfrm>
            <a:off x="982961" y="2839389"/>
            <a:ext cx="314188" cy="352561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06" name="Can 405"/>
          <p:cNvSpPr/>
          <p:nvPr/>
        </p:nvSpPr>
        <p:spPr>
          <a:xfrm>
            <a:off x="1688217" y="2829917"/>
            <a:ext cx="314188" cy="352561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07" name="Can 406"/>
          <p:cNvSpPr/>
          <p:nvPr/>
        </p:nvSpPr>
        <p:spPr>
          <a:xfrm>
            <a:off x="2374514" y="2826756"/>
            <a:ext cx="314188" cy="352561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72" name="Rectangle 371"/>
          <p:cNvSpPr>
            <a:spLocks noChangeAspect="1"/>
          </p:cNvSpPr>
          <p:nvPr/>
        </p:nvSpPr>
        <p:spPr>
          <a:xfrm>
            <a:off x="846758" y="2298393"/>
            <a:ext cx="583399" cy="355813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Mongo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DB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73" name="Rectangle 372"/>
          <p:cNvSpPr>
            <a:spLocks noChangeAspect="1"/>
          </p:cNvSpPr>
          <p:nvPr/>
        </p:nvSpPr>
        <p:spPr>
          <a:xfrm>
            <a:off x="1550553" y="2298393"/>
            <a:ext cx="583399" cy="355813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Files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74" name="Rectangle 373"/>
          <p:cNvSpPr>
            <a:spLocks noChangeAspect="1"/>
          </p:cNvSpPr>
          <p:nvPr/>
        </p:nvSpPr>
        <p:spPr>
          <a:xfrm>
            <a:off x="2237769" y="2298393"/>
            <a:ext cx="583399" cy="355813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WWW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13" name="Rectangle 412"/>
          <p:cNvSpPr/>
          <p:nvPr/>
        </p:nvSpPr>
        <p:spPr>
          <a:xfrm rot="1996943">
            <a:off x="4119766" y="5420351"/>
            <a:ext cx="108586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ＭＳ ゴシック"/>
                <a:cs typeface="Gill Sans"/>
              </a:rPr>
              <a:t>{…}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3679237" y="4824663"/>
            <a:ext cx="932527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wrml.json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3581675" y="2532883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418" name="Picture 417" descr="sche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34" y="2962262"/>
            <a:ext cx="184587" cy="184587"/>
          </a:xfrm>
          <a:prstGeom prst="rect">
            <a:avLst/>
          </a:prstGeom>
        </p:spPr>
      </p:pic>
      <p:cxnSp>
        <p:nvCxnSpPr>
          <p:cNvPr id="419" name="Straight Connector 418"/>
          <p:cNvCxnSpPr>
            <a:stCxn id="421" idx="2"/>
            <a:endCxn id="420" idx="1"/>
          </p:cNvCxnSpPr>
          <p:nvPr/>
        </p:nvCxnSpPr>
        <p:spPr>
          <a:xfrm>
            <a:off x="5044849" y="2800126"/>
            <a:ext cx="2594" cy="139824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" name="Can 419"/>
          <p:cNvSpPr/>
          <p:nvPr/>
        </p:nvSpPr>
        <p:spPr>
          <a:xfrm>
            <a:off x="4785427" y="2939950"/>
            <a:ext cx="524032" cy="384160"/>
          </a:xfrm>
          <a:prstGeom prst="can">
            <a:avLst>
              <a:gd name="adj" fmla="val 26677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1" name="Rectangle 420"/>
          <p:cNvSpPr>
            <a:spLocks noChangeAspect="1"/>
          </p:cNvSpPr>
          <p:nvPr/>
        </p:nvSpPr>
        <p:spPr>
          <a:xfrm>
            <a:off x="4665397" y="2417549"/>
            <a:ext cx="758904" cy="382577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Mongo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DB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4745668" y="3345598"/>
            <a:ext cx="628378" cy="29678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23" name="Oval 422"/>
          <p:cNvSpPr>
            <a:spLocks noChangeAspect="1"/>
          </p:cNvSpPr>
          <p:nvPr/>
        </p:nvSpPr>
        <p:spPr>
          <a:xfrm>
            <a:off x="5132614" y="3068019"/>
            <a:ext cx="94401" cy="87409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24" name="Oval 423"/>
          <p:cNvSpPr>
            <a:spLocks noChangeAspect="1"/>
          </p:cNvSpPr>
          <p:nvPr/>
        </p:nvSpPr>
        <p:spPr>
          <a:xfrm>
            <a:off x="5038267" y="3160179"/>
            <a:ext cx="122403" cy="113338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25" name="Oval 424"/>
          <p:cNvSpPr>
            <a:spLocks noChangeAspect="1"/>
          </p:cNvSpPr>
          <p:nvPr/>
        </p:nvSpPr>
        <p:spPr>
          <a:xfrm>
            <a:off x="4863662" y="3084149"/>
            <a:ext cx="150294" cy="151323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426" name="Picture 425" descr="eyeFoc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349">
            <a:off x="3735887" y="2127983"/>
            <a:ext cx="275577" cy="289566"/>
          </a:xfrm>
          <a:prstGeom prst="rect">
            <a:avLst/>
          </a:prstGeom>
        </p:spPr>
      </p:pic>
      <p:grpSp>
        <p:nvGrpSpPr>
          <p:cNvPr id="427" name="Group 426"/>
          <p:cNvGrpSpPr/>
          <p:nvPr/>
        </p:nvGrpSpPr>
        <p:grpSpPr>
          <a:xfrm>
            <a:off x="8002107" y="3516659"/>
            <a:ext cx="809240" cy="3158590"/>
            <a:chOff x="8002107" y="3553203"/>
            <a:chExt cx="809240" cy="3158590"/>
          </a:xfrm>
        </p:grpSpPr>
        <p:sp>
          <p:nvSpPr>
            <p:cNvPr id="428" name="Oval 427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 </a:t>
              </a:r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430" name="Freeform 429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1" name="Oval 430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2" name="Oval 431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3" name="Chord 432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4" name="Chord 433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5" name="Oval 434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6" name="Oval 435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7" name="Oval 436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8" name="Oval 437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9" name="Freeform 438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0" name="Freeform 439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1" name="Freeform 440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2" name="Freeform 441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3" name="Freeform 442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44" name="Freeform 443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z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46" name="Freeform 445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7" name="Freeform 446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48" name="Freeform 447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9" name="Chord 448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0" name="Isosceles Triangle 449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1" name="Oval 450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2" name="Trapezoid 451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3" name="Isosceles Triangle 452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4" name="Freeform 453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5" name="Freeform 454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6" name="Freeform 455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7" name="Freeform 456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8" name="Freeform 457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9" name="Freeform 458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60" name="Freeform 459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</p:grpSp>
      </p:grpSp>
      <p:sp>
        <p:nvSpPr>
          <p:cNvPr id="461" name="Rounded Rectangular Callout 460"/>
          <p:cNvSpPr/>
          <p:nvPr/>
        </p:nvSpPr>
        <p:spPr>
          <a:xfrm>
            <a:off x="5740715" y="4735355"/>
            <a:ext cx="2053949" cy="1349125"/>
          </a:xfrm>
          <a:prstGeom prst="wedgeRoundRectCallout">
            <a:avLst>
              <a:gd name="adj1" fmla="val 68089"/>
              <a:gd name="adj2" fmla="val 397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URI patterns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with wildcards are supported in the Schema-to-Service mapping so that “groups” of related Schemas may be handled by the same Service.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462" name="Straight Connector 461"/>
          <p:cNvCxnSpPr>
            <a:stCxn id="426" idx="3"/>
            <a:endCxn id="431" idx="6"/>
          </p:cNvCxnSpPr>
          <p:nvPr/>
        </p:nvCxnSpPr>
        <p:spPr>
          <a:xfrm>
            <a:off x="3988898" y="2348326"/>
            <a:ext cx="4369037" cy="2643641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U-Turn Arrow 467"/>
          <p:cNvSpPr>
            <a:spLocks noChangeAspect="1"/>
          </p:cNvSpPr>
          <p:nvPr/>
        </p:nvSpPr>
        <p:spPr>
          <a:xfrm rot="5400000">
            <a:off x="7108156" y="2822265"/>
            <a:ext cx="427777" cy="517210"/>
          </a:xfrm>
          <a:prstGeom prst="uturnArrow">
            <a:avLst>
              <a:gd name="adj1" fmla="val 23208"/>
              <a:gd name="adj2" fmla="val 25000"/>
              <a:gd name="adj3" fmla="val 35093"/>
              <a:gd name="adj4" fmla="val 44767"/>
              <a:gd name="adj5" fmla="val 100000"/>
            </a:avLst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6210262" y="2792409"/>
            <a:ext cx="871454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595959"/>
                </a:solidFill>
                <a:latin typeface="Gill Sans"/>
                <a:ea typeface="ＭＳ ゴシック"/>
                <a:cs typeface="Gill Sans"/>
              </a:rPr>
              <a:t>Get </a:t>
            </a:r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“merlin”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470" name="Oval 469"/>
          <p:cNvSpPr/>
          <p:nvPr/>
        </p:nvSpPr>
        <p:spPr>
          <a:xfrm>
            <a:off x="6750323" y="3086738"/>
            <a:ext cx="244603" cy="1918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6533249" y="3060199"/>
            <a:ext cx="680117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478" name="Rectangle 477"/>
          <p:cNvSpPr>
            <a:spLocks noChangeAspect="1"/>
          </p:cNvSpPr>
          <p:nvPr/>
        </p:nvSpPr>
        <p:spPr>
          <a:xfrm>
            <a:off x="7639168" y="2866981"/>
            <a:ext cx="556862" cy="382577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Mongo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DB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6993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611929" y="-7400"/>
            <a:ext cx="192016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Service Interface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sp>
        <p:nvSpPr>
          <p:cNvPr id="107" name="Rounded Rectangle 106"/>
          <p:cNvSpPr/>
          <p:nvPr/>
        </p:nvSpPr>
        <p:spPr>
          <a:xfrm>
            <a:off x="374361" y="874766"/>
            <a:ext cx="8395279" cy="4613577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48561" y="1295949"/>
            <a:ext cx="8046878" cy="4027432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21" name="Horizontal Scroll 120"/>
          <p:cNvSpPr/>
          <p:nvPr/>
        </p:nvSpPr>
        <p:spPr>
          <a:xfrm rot="5400000" flipH="1">
            <a:off x="1231326" y="1222154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28653" y="1758358"/>
            <a:ext cx="240388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Init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938967" y="2054102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Perform one-time initialization of the Service.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41" name="Horizontal Scroll 140"/>
          <p:cNvSpPr/>
          <p:nvPr/>
        </p:nvSpPr>
        <p:spPr>
          <a:xfrm rot="5400000" flipH="1">
            <a:off x="3818622" y="1222155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509452" y="1758358"/>
            <a:ext cx="266336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Get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526262" y="2054102"/>
            <a:ext cx="2028237" cy="952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Get a model based on the specified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Keys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 and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Dimensions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. </a:t>
            </a:r>
          </a:p>
        </p:txBody>
      </p:sp>
      <p:sp>
        <p:nvSpPr>
          <p:cNvPr id="146" name="Horizontal Scroll 145"/>
          <p:cNvSpPr/>
          <p:nvPr/>
        </p:nvSpPr>
        <p:spPr>
          <a:xfrm rot="5400000" flipH="1">
            <a:off x="6418876" y="1222155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103002" y="1758358"/>
            <a:ext cx="487075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Search</a:t>
            </a:r>
            <a:endParaRPr lang="en-US" sz="14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126516" y="2054103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Get a set of models based upon the specified SearchCritera.  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52" name="Horizontal Scroll 151"/>
          <p:cNvSpPr/>
          <p:nvPr/>
        </p:nvSpPr>
        <p:spPr>
          <a:xfrm rot="5400000" flipH="1">
            <a:off x="1231327" y="3076698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10598" y="3606421"/>
            <a:ext cx="341289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Save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938967" y="3908646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Save (PUT) the specified model.</a:t>
            </a:r>
            <a:endParaRPr lang="en-US" sz="1200" dirty="0">
              <a:solidFill>
                <a:srgbClr val="000000"/>
              </a:solidFill>
              <a:latin typeface="Gill Sans"/>
              <a:ea typeface="ＭＳ ゴシック"/>
              <a:cs typeface="Gill Sans"/>
            </a:endParaRPr>
          </a:p>
        </p:txBody>
      </p:sp>
      <p:sp>
        <p:nvSpPr>
          <p:cNvPr id="166" name="Horizontal Scroll 165"/>
          <p:cNvSpPr/>
          <p:nvPr/>
        </p:nvSpPr>
        <p:spPr>
          <a:xfrm rot="5400000" flipH="1">
            <a:off x="6418876" y="3076698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107400" y="3606421"/>
            <a:ext cx="452360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Invoke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126516" y="3908646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Invokes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a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functional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model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with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an (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optional) parameter model.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78" name="Horizontal Scroll 177"/>
          <p:cNvSpPr/>
          <p:nvPr/>
        </p:nvSpPr>
        <p:spPr>
          <a:xfrm rot="5400000" flipH="1">
            <a:off x="3818622" y="3076698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493525" y="3606421"/>
            <a:ext cx="466649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Delete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526262" y="3908646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Delete a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model based on the specified Keys and Dimensions. </a:t>
            </a:r>
          </a:p>
        </p:txBody>
      </p:sp>
      <p:sp>
        <p:nvSpPr>
          <p:cNvPr id="19" name="Right Arrow 18"/>
          <p:cNvSpPr/>
          <p:nvPr/>
        </p:nvSpPr>
        <p:spPr>
          <a:xfrm rot="5400000">
            <a:off x="4222299" y="5312506"/>
            <a:ext cx="69940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9763" y="5372376"/>
            <a:ext cx="364202" cy="369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4741084" y="6046724"/>
            <a:ext cx="159064" cy="147282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4562767" y="6198883"/>
            <a:ext cx="206246" cy="190971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4265393" y="6090354"/>
            <a:ext cx="253241" cy="254975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185" name="Picture 184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0174">
            <a:off x="5367869" y="1772086"/>
            <a:ext cx="275577" cy="289566"/>
          </a:xfrm>
          <a:prstGeom prst="rect">
            <a:avLst/>
          </a:prstGeom>
        </p:spPr>
      </p:pic>
      <p:grpSp>
        <p:nvGrpSpPr>
          <p:cNvPr id="188" name="Group 187"/>
          <p:cNvGrpSpPr/>
          <p:nvPr/>
        </p:nvGrpSpPr>
        <p:grpSpPr>
          <a:xfrm>
            <a:off x="8167541" y="40418"/>
            <a:ext cx="809240" cy="3158590"/>
            <a:chOff x="8002107" y="3553203"/>
            <a:chExt cx="809240" cy="3158590"/>
          </a:xfrm>
        </p:grpSpPr>
        <p:sp>
          <p:nvSpPr>
            <p:cNvPr id="189" name="Oval 188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 </a:t>
              </a: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191" name="Freeform 190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5" name="Chord 194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6" name="Chord 195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7" name="Oval 196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8" name="Oval 197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9" name="Oval 198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0" name="Oval 199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1" name="Freeform 200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2" name="Freeform 201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3" name="Freeform 202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4" name="Freeform 203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5" name="Freeform 204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206" name="Freeform 205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z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208" name="Freeform 207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2" name="Freeform 211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3" name="Chord 212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4" name="Isosceles Triangle 213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5" name="Oval 214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6" name="Trapezoid 215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7" name="Isosceles Triangle 216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8" name="Freeform 217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9" name="Freeform 218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20" name="Freeform 219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21" name="Freeform 220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22" name="Freeform 221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4" name="Freeform 223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</p:grpSp>
      </p:grpSp>
      <p:sp>
        <p:nvSpPr>
          <p:cNvPr id="225" name="Rounded Rectangular Callout 224"/>
          <p:cNvSpPr/>
          <p:nvPr/>
        </p:nvSpPr>
        <p:spPr>
          <a:xfrm>
            <a:off x="3742364" y="755032"/>
            <a:ext cx="1792698" cy="893209"/>
          </a:xfrm>
          <a:prstGeom prst="wedgeRoundRectCallout">
            <a:avLst>
              <a:gd name="adj1" fmla="val 207242"/>
              <a:gd name="adj2" fmla="val 56309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The </a:t>
            </a:r>
            <a:r>
              <a:rPr lang="en-US" sz="1050" i="1" dirty="0" smtClean="0">
                <a:solidFill>
                  <a:srgbClr val="000000"/>
                </a:solidFill>
                <a:latin typeface="Gill Sans"/>
                <a:cs typeface="Gill Sans"/>
              </a:rPr>
              <a:t>Keys</a:t>
            </a:r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 structure contains the requested URI, along with any deciphered, domain-specific identifiers.</a:t>
            </a:r>
            <a:endParaRPr lang="en-US" sz="105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5" name="Rounded Rectangular Callout 264"/>
          <p:cNvSpPr/>
          <p:nvPr/>
        </p:nvSpPr>
        <p:spPr>
          <a:xfrm>
            <a:off x="5843610" y="444129"/>
            <a:ext cx="2445432" cy="837935"/>
          </a:xfrm>
          <a:prstGeom prst="wedgeRoundRectCallout">
            <a:avLst>
              <a:gd name="adj1" fmla="val 52067"/>
              <a:gd name="adj2" fmla="val 99123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The </a:t>
            </a:r>
            <a:r>
              <a:rPr lang="en-US" sz="1050" i="1" dirty="0" smtClean="0">
                <a:solidFill>
                  <a:srgbClr val="000000"/>
                </a:solidFill>
                <a:latin typeface="Gill Sans"/>
                <a:cs typeface="Gill Sans"/>
              </a:rPr>
              <a:t>Dimensions</a:t>
            </a:r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 structure contains the requested Schema URI, to identify the response type, along with any pertinent request header metadata (e.g. Locale).</a:t>
            </a:r>
            <a:endParaRPr lang="en-US" sz="105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186" name="Straight Connector 185"/>
          <p:cNvCxnSpPr>
            <a:stCxn id="185" idx="3"/>
            <a:endCxn id="199" idx="6"/>
          </p:cNvCxnSpPr>
          <p:nvPr/>
        </p:nvCxnSpPr>
        <p:spPr>
          <a:xfrm flipV="1">
            <a:off x="5642606" y="1521906"/>
            <a:ext cx="2891293" cy="379770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684920" y="2524619"/>
            <a:ext cx="1723553" cy="502349"/>
            <a:chOff x="3664787" y="2459655"/>
            <a:chExt cx="1879745" cy="547873"/>
          </a:xfrm>
        </p:grpSpPr>
        <p:sp>
          <p:nvSpPr>
            <p:cNvPr id="266" name="Can 265"/>
            <p:cNvSpPr/>
            <p:nvPr/>
          </p:nvSpPr>
          <p:spPr>
            <a:xfrm>
              <a:off x="4848500" y="2518139"/>
              <a:ext cx="506445" cy="489387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67" name="Oval 266"/>
            <p:cNvSpPr>
              <a:spLocks noChangeAspect="1"/>
            </p:cNvSpPr>
            <p:nvPr/>
          </p:nvSpPr>
          <p:spPr>
            <a:xfrm>
              <a:off x="5174320" y="2651045"/>
              <a:ext cx="124893" cy="115643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8" name="Oval 267"/>
            <p:cNvSpPr>
              <a:spLocks noChangeAspect="1"/>
            </p:cNvSpPr>
            <p:nvPr/>
          </p:nvSpPr>
          <p:spPr>
            <a:xfrm>
              <a:off x="5104878" y="2802350"/>
              <a:ext cx="158943" cy="147173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9" name="Oval 268"/>
            <p:cNvSpPr>
              <a:spLocks noChangeAspect="1"/>
            </p:cNvSpPr>
            <p:nvPr/>
          </p:nvSpPr>
          <p:spPr>
            <a:xfrm>
              <a:off x="4890657" y="2740661"/>
              <a:ext cx="180553" cy="181790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0" name="U-Turn Arrow 269"/>
            <p:cNvSpPr>
              <a:spLocks noChangeAspect="1"/>
            </p:cNvSpPr>
            <p:nvPr/>
          </p:nvSpPr>
          <p:spPr>
            <a:xfrm rot="5400000">
              <a:off x="4299897" y="2535325"/>
              <a:ext cx="466543" cy="477864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64787" y="2459655"/>
              <a:ext cx="628378" cy="251751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595959"/>
                  </a:solidFill>
                  <a:latin typeface="Gill Sans"/>
                  <a:ea typeface="ＭＳ ゴシック"/>
                  <a:cs typeface="Gill Sans"/>
                </a:rPr>
                <a:t>Get </a:t>
              </a:r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4004940" y="2780657"/>
              <a:ext cx="225995" cy="209259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4665010" y="2686308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4869242" y="2741508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4916154" y="2579765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3804380" y="2751713"/>
              <a:ext cx="628378" cy="251751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87705" y="4326472"/>
            <a:ext cx="1892007" cy="515309"/>
            <a:chOff x="887705" y="4307032"/>
            <a:chExt cx="1892007" cy="515309"/>
          </a:xfrm>
        </p:grpSpPr>
        <p:sp>
          <p:nvSpPr>
            <p:cNvPr id="292" name="Can 291"/>
            <p:cNvSpPr/>
            <p:nvPr/>
          </p:nvSpPr>
          <p:spPr>
            <a:xfrm>
              <a:off x="2141515" y="4373616"/>
              <a:ext cx="464363" cy="448723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93" name="Oval 292"/>
            <p:cNvSpPr>
              <a:spLocks noChangeAspect="1"/>
            </p:cNvSpPr>
            <p:nvPr/>
          </p:nvSpPr>
          <p:spPr>
            <a:xfrm>
              <a:off x="2440262" y="4495479"/>
              <a:ext cx="114515" cy="10603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4" name="Oval 293"/>
            <p:cNvSpPr>
              <a:spLocks noChangeAspect="1"/>
            </p:cNvSpPr>
            <p:nvPr/>
          </p:nvSpPr>
          <p:spPr>
            <a:xfrm>
              <a:off x="2376590" y="4634212"/>
              <a:ext cx="145736" cy="13494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5" name="Oval 294"/>
            <p:cNvSpPr>
              <a:spLocks noChangeAspect="1"/>
            </p:cNvSpPr>
            <p:nvPr/>
          </p:nvSpPr>
          <p:spPr>
            <a:xfrm>
              <a:off x="2180169" y="4577649"/>
              <a:ext cx="165550" cy="166685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6" name="U-Turn Arrow 295"/>
            <p:cNvSpPr>
              <a:spLocks noChangeAspect="1"/>
            </p:cNvSpPr>
            <p:nvPr/>
          </p:nvSpPr>
          <p:spPr>
            <a:xfrm rot="5400000">
              <a:off x="1638496" y="4389374"/>
              <a:ext cx="427777" cy="438157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887705" y="430703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ea typeface="ＭＳ ゴシック"/>
                  <a:cs typeface="Gill Sans"/>
                </a:rPr>
                <a:t>Save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973271" y="452781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160533" y="4578425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203547" y="443012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184153" y="4587782"/>
              <a:ext cx="576165" cy="230832"/>
              <a:chOff x="1190632" y="4581302"/>
              <a:chExt cx="576165" cy="230832"/>
            </a:xfrm>
          </p:grpSpPr>
          <p:sp>
            <p:nvSpPr>
              <p:cNvPr id="298" name="Oval 297"/>
              <p:cNvSpPr/>
              <p:nvPr/>
            </p:nvSpPr>
            <p:spPr>
              <a:xfrm>
                <a:off x="1374527" y="4607841"/>
                <a:ext cx="207217" cy="191871"/>
              </a:xfrm>
              <a:prstGeom prst="ellipse">
                <a:avLst/>
              </a:prstGeom>
              <a:ln w="19050" cap="rnd" cmpd="sng">
                <a:solidFill>
                  <a:srgbClr val="FF0000">
                    <a:alpha val="61000"/>
                  </a:srgb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1190632" y="4581302"/>
                <a:ext cx="576165" cy="230832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0000"/>
                    </a:solidFill>
                    <a:latin typeface="Gill Sans"/>
                    <a:ea typeface="ＭＳ ゴシック"/>
                    <a:cs typeface="Gill Sans"/>
                  </a:rPr>
                  <a:t>B</a:t>
                </a:r>
                <a:endParaRPr lang="en-US" sz="1050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1180533" y="4318841"/>
              <a:ext cx="576165" cy="230832"/>
              <a:chOff x="1190632" y="4581302"/>
              <a:chExt cx="576165" cy="230832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1374527" y="4607841"/>
                <a:ext cx="207217" cy="191871"/>
              </a:xfrm>
              <a:prstGeom prst="ellipse">
                <a:avLst/>
              </a:prstGeom>
              <a:ln w="19050" cap="rnd" cmpd="sng">
                <a:solidFill>
                  <a:srgbClr val="FF0000">
                    <a:alpha val="61000"/>
                  </a:srgb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1190632" y="4581302"/>
                <a:ext cx="576165" cy="230832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0000"/>
                    </a:solidFill>
                    <a:latin typeface="Gill Sans"/>
                    <a:ea typeface="ＭＳ ゴシック"/>
                    <a:cs typeface="Gill Sans"/>
                  </a:rPr>
                  <a:t>B</a:t>
                </a:r>
                <a:endParaRPr lang="en-US" sz="1050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306" name="Group 305"/>
          <p:cNvGrpSpPr>
            <a:grpSpLocks noChangeAspect="1"/>
          </p:cNvGrpSpPr>
          <p:nvPr/>
        </p:nvGrpSpPr>
        <p:grpSpPr>
          <a:xfrm>
            <a:off x="3616763" y="4326472"/>
            <a:ext cx="1807780" cy="502349"/>
            <a:chOff x="3572929" y="2459655"/>
            <a:chExt cx="1971603" cy="547873"/>
          </a:xfrm>
        </p:grpSpPr>
        <p:sp>
          <p:nvSpPr>
            <p:cNvPr id="307" name="Can 306"/>
            <p:cNvSpPr/>
            <p:nvPr/>
          </p:nvSpPr>
          <p:spPr>
            <a:xfrm>
              <a:off x="4848500" y="2518139"/>
              <a:ext cx="506445" cy="489387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08" name="Oval 307"/>
            <p:cNvSpPr>
              <a:spLocks noChangeAspect="1"/>
            </p:cNvSpPr>
            <p:nvPr/>
          </p:nvSpPr>
          <p:spPr>
            <a:xfrm>
              <a:off x="5174320" y="2651045"/>
              <a:ext cx="124893" cy="115643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0" name="Oval 309"/>
            <p:cNvSpPr>
              <a:spLocks noChangeAspect="1"/>
            </p:cNvSpPr>
            <p:nvPr/>
          </p:nvSpPr>
          <p:spPr>
            <a:xfrm>
              <a:off x="4890657" y="2740661"/>
              <a:ext cx="180553" cy="181790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1" name="U-Turn Arrow 310"/>
            <p:cNvSpPr>
              <a:spLocks noChangeAspect="1"/>
            </p:cNvSpPr>
            <p:nvPr/>
          </p:nvSpPr>
          <p:spPr>
            <a:xfrm rot="5400000">
              <a:off x="4299897" y="2535325"/>
              <a:ext cx="466543" cy="477864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3572929" y="2459655"/>
              <a:ext cx="628378" cy="251751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595959"/>
                  </a:solidFill>
                  <a:latin typeface="Gill Sans"/>
                  <a:ea typeface="ＭＳ ゴシック"/>
                  <a:cs typeface="Gill Sans"/>
                </a:rPr>
                <a:t>Delete </a:t>
              </a:r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4665010" y="2686308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16154" y="2579765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18" name="Can 317"/>
          <p:cNvSpPr/>
          <p:nvPr/>
        </p:nvSpPr>
        <p:spPr>
          <a:xfrm>
            <a:off x="7432049" y="2562094"/>
            <a:ext cx="464363" cy="44872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19" name="Oval 318"/>
          <p:cNvSpPr>
            <a:spLocks noChangeAspect="1"/>
          </p:cNvSpPr>
          <p:nvPr/>
        </p:nvSpPr>
        <p:spPr>
          <a:xfrm>
            <a:off x="7730796" y="2683957"/>
            <a:ext cx="114515" cy="106034"/>
          </a:xfrm>
          <a:prstGeom prst="ellipse">
            <a:avLst/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0" name="Oval 319"/>
          <p:cNvSpPr>
            <a:spLocks noChangeAspect="1"/>
          </p:cNvSpPr>
          <p:nvPr/>
        </p:nvSpPr>
        <p:spPr>
          <a:xfrm>
            <a:off x="7667124" y="2822690"/>
            <a:ext cx="145736" cy="134944"/>
          </a:xfrm>
          <a:prstGeom prst="ellipse">
            <a:avLst/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1" name="Oval 320"/>
          <p:cNvSpPr>
            <a:spLocks noChangeAspect="1"/>
          </p:cNvSpPr>
          <p:nvPr/>
        </p:nvSpPr>
        <p:spPr>
          <a:xfrm>
            <a:off x="7470703" y="2766127"/>
            <a:ext cx="165550" cy="166685"/>
          </a:xfrm>
          <a:prstGeom prst="ellipse">
            <a:avLst/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2" name="U-Turn Arrow 321"/>
          <p:cNvSpPr>
            <a:spLocks noChangeAspect="1"/>
          </p:cNvSpPr>
          <p:nvPr/>
        </p:nvSpPr>
        <p:spPr>
          <a:xfrm rot="5400000">
            <a:off x="6929030" y="2577852"/>
            <a:ext cx="427777" cy="438157"/>
          </a:xfrm>
          <a:prstGeom prst="uturnArrow">
            <a:avLst>
              <a:gd name="adj1" fmla="val 23208"/>
              <a:gd name="adj2" fmla="val 25000"/>
              <a:gd name="adj3" fmla="val 35093"/>
              <a:gd name="adj4" fmla="val 44767"/>
              <a:gd name="adj5" fmla="val 100000"/>
            </a:avLst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6048659" y="2495510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595959"/>
                </a:solidFill>
                <a:latin typeface="Gill Sans"/>
                <a:ea typeface="ＭＳ ゴシック"/>
                <a:cs typeface="Gill Sans"/>
              </a:rPr>
              <a:t>Search</a:t>
            </a:r>
            <a:endParaRPr lang="en-US" sz="1100" dirty="0">
              <a:solidFill>
                <a:srgbClr val="595959"/>
              </a:solidFill>
              <a:latin typeface="Gill Sans"/>
              <a:cs typeface="Gill Sans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7263805" y="2716290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A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7451067" y="2766903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B</a:t>
            </a:r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7494081" y="2618600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C</a:t>
            </a:r>
            <a:endParaRPr lang="en-US" sz="7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6409897" y="2776260"/>
            <a:ext cx="576165" cy="230832"/>
            <a:chOff x="1132321" y="4581302"/>
            <a:chExt cx="576165" cy="230832"/>
          </a:xfrm>
        </p:grpSpPr>
        <p:sp>
          <p:nvSpPr>
            <p:cNvPr id="328" name="Oval 327"/>
            <p:cNvSpPr/>
            <p:nvPr/>
          </p:nvSpPr>
          <p:spPr>
            <a:xfrm>
              <a:off x="1316216" y="4607841"/>
              <a:ext cx="207217" cy="191871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132321" y="458130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32" name="Rectangle 331"/>
          <p:cNvSpPr/>
          <p:nvPr/>
        </p:nvSpPr>
        <p:spPr>
          <a:xfrm>
            <a:off x="6471067" y="2507319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3" name="Oval 332"/>
          <p:cNvSpPr>
            <a:spLocks noChangeAspect="1"/>
          </p:cNvSpPr>
          <p:nvPr/>
        </p:nvSpPr>
        <p:spPr>
          <a:xfrm>
            <a:off x="6593792" y="2538050"/>
            <a:ext cx="206246" cy="190971"/>
          </a:xfrm>
          <a:prstGeom prst="ellipse">
            <a:avLst/>
          </a:prstGeom>
          <a:ln w="19050" cap="rnd" cmpd="sng">
            <a:solidFill>
              <a:srgbClr val="40404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595959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6115335" y="2758757"/>
            <a:ext cx="2844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[</a:t>
            </a:r>
            <a:endParaRPr lang="en-US" sz="1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6416752" y="2807292"/>
            <a:ext cx="2844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,</a:t>
            </a:r>
            <a:endParaRPr lang="en-US" sz="1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6722596" y="2758757"/>
            <a:ext cx="2844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]</a:t>
            </a:r>
            <a:endParaRPr lang="en-US" sz="1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324549" y="2802799"/>
            <a:ext cx="207217" cy="1918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141251" y="2770092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B</a:t>
            </a:r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9" name="Action Button: Forward or Next 338"/>
          <p:cNvSpPr>
            <a:spLocks noChangeAspect="1"/>
          </p:cNvSpPr>
          <p:nvPr/>
        </p:nvSpPr>
        <p:spPr>
          <a:xfrm>
            <a:off x="1700035" y="2531593"/>
            <a:ext cx="457199" cy="457199"/>
          </a:xfrm>
          <a:prstGeom prst="actionButtonForwardNext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005713" y="4326472"/>
            <a:ext cx="2352016" cy="522391"/>
            <a:chOff x="6005713" y="4355684"/>
            <a:chExt cx="2352016" cy="522391"/>
          </a:xfrm>
        </p:grpSpPr>
        <p:sp>
          <p:nvSpPr>
            <p:cNvPr id="340" name="Can 339"/>
            <p:cNvSpPr/>
            <p:nvPr/>
          </p:nvSpPr>
          <p:spPr>
            <a:xfrm>
              <a:off x="7719532" y="4429350"/>
              <a:ext cx="464363" cy="448723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41" name="Oval 340"/>
            <p:cNvSpPr>
              <a:spLocks noChangeAspect="1"/>
            </p:cNvSpPr>
            <p:nvPr/>
          </p:nvSpPr>
          <p:spPr>
            <a:xfrm>
              <a:off x="8018279" y="4551213"/>
              <a:ext cx="114515" cy="10603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2" name="Oval 341"/>
            <p:cNvSpPr>
              <a:spLocks noChangeAspect="1"/>
            </p:cNvSpPr>
            <p:nvPr/>
          </p:nvSpPr>
          <p:spPr>
            <a:xfrm>
              <a:off x="7954607" y="4689946"/>
              <a:ext cx="145736" cy="13494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3" name="Oval 342"/>
            <p:cNvSpPr>
              <a:spLocks noChangeAspect="1"/>
            </p:cNvSpPr>
            <p:nvPr/>
          </p:nvSpPr>
          <p:spPr>
            <a:xfrm>
              <a:off x="7758186" y="4633383"/>
              <a:ext cx="165550" cy="166685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4" name="U-Turn Arrow 343"/>
            <p:cNvSpPr>
              <a:spLocks noChangeAspect="1"/>
            </p:cNvSpPr>
            <p:nvPr/>
          </p:nvSpPr>
          <p:spPr>
            <a:xfrm rot="5400000">
              <a:off x="7216513" y="4445108"/>
              <a:ext cx="427777" cy="438157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05713" y="4369246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595959"/>
                  </a:solidFill>
                  <a:latin typeface="Gill Sans"/>
                  <a:ea typeface="ＭＳ ゴシック"/>
                  <a:cs typeface="Gill Sans"/>
                </a:rPr>
                <a:t>Invoke</a:t>
              </a:r>
              <a:endParaRPr lang="en-US" sz="1100" dirty="0">
                <a:solidFill>
                  <a:srgbClr val="595959"/>
                </a:solidFill>
                <a:latin typeface="Gill Sans"/>
                <a:cs typeface="Gill Sans"/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7551288" y="4583546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738550" y="4634159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7781564" y="4485856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349" name="Group 348"/>
            <p:cNvGrpSpPr/>
            <p:nvPr/>
          </p:nvGrpSpPr>
          <p:grpSpPr>
            <a:xfrm>
              <a:off x="6710338" y="4643516"/>
              <a:ext cx="576165" cy="230832"/>
              <a:chOff x="1190632" y="4581302"/>
              <a:chExt cx="576165" cy="230832"/>
            </a:xfrm>
          </p:grpSpPr>
          <p:sp>
            <p:nvSpPr>
              <p:cNvPr id="350" name="Oval 349"/>
              <p:cNvSpPr/>
              <p:nvPr/>
            </p:nvSpPr>
            <p:spPr>
              <a:xfrm>
                <a:off x="1374527" y="4607841"/>
                <a:ext cx="207217" cy="191871"/>
              </a:xfrm>
              <a:prstGeom prst="ellipse">
                <a:avLst/>
              </a:prstGeom>
              <a:ln w="19050" cap="rnd" cmpd="sng">
                <a:solidFill>
                  <a:srgbClr val="FF0000">
                    <a:alpha val="61000"/>
                  </a:srgb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1190632" y="4581302"/>
                <a:ext cx="576165" cy="230832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0000"/>
                    </a:solidFill>
                    <a:latin typeface="Gill Sans"/>
                    <a:ea typeface="ＭＳ ゴシック"/>
                    <a:cs typeface="Gill Sans"/>
                  </a:rPr>
                  <a:t>Y</a:t>
                </a:r>
                <a:endParaRPr lang="en-US" sz="1050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353" name="Oval 352"/>
            <p:cNvSpPr/>
            <p:nvPr/>
          </p:nvSpPr>
          <p:spPr>
            <a:xfrm>
              <a:off x="6534268" y="4401204"/>
              <a:ext cx="207217" cy="191871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6350373" y="4368095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6670246" y="4355684"/>
              <a:ext cx="284463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(</a:t>
              </a:r>
              <a:endParaRPr lang="en-US" sz="14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7001979" y="4359378"/>
              <a:ext cx="284463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)</a:t>
              </a:r>
              <a:endParaRPr lang="en-US" sz="14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6877432" y="4401204"/>
              <a:ext cx="207217" cy="191871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6693537" y="4374665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X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55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980980" y="2116488"/>
            <a:ext cx="7110270" cy="2625025"/>
            <a:chOff x="980980" y="2116488"/>
            <a:chExt cx="7110270" cy="2625025"/>
          </a:xfrm>
        </p:grpSpPr>
        <p:grpSp>
          <p:nvGrpSpPr>
            <p:cNvPr id="30" name="Group 29"/>
            <p:cNvGrpSpPr/>
            <p:nvPr/>
          </p:nvGrpSpPr>
          <p:grpSpPr>
            <a:xfrm>
              <a:off x="3654763" y="2119763"/>
              <a:ext cx="1762021" cy="2592654"/>
              <a:chOff x="2858728" y="1753803"/>
              <a:chExt cx="1762021" cy="259265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021534" y="2200972"/>
                <a:ext cx="1436409" cy="2145485"/>
              </a:xfrm>
              <a:prstGeom prst="roundRect">
                <a:avLst/>
              </a:prstGeom>
              <a:solidFill>
                <a:srgbClr val="69117E">
                  <a:alpha val="1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Gill Sans"/>
                  <a:cs typeface="Gill Sans"/>
                </a:endParaRPr>
              </a:p>
            </p:txBody>
          </p:sp>
          <p:sp>
            <p:nvSpPr>
              <p:cNvPr id="5" name="Rectangle 4"/>
              <p:cNvSpPr>
                <a:spLocks/>
              </p:cNvSpPr>
              <p:nvPr/>
            </p:nvSpPr>
            <p:spPr>
              <a:xfrm>
                <a:off x="3168238" y="2488994"/>
                <a:ext cx="1143000" cy="1627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Client Keys, Caching,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Security,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Docs,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Throttling,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Quotas,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etc.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58728" y="1753803"/>
                <a:ext cx="1762021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API Management</a:t>
                </a:r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980980" y="2566932"/>
              <a:ext cx="2595398" cy="2145485"/>
            </a:xfrm>
            <a:prstGeom prst="roundRect">
              <a:avLst>
                <a:gd name="adj" fmla="val 10633"/>
              </a:avLst>
            </a:prstGeom>
            <a:solidFill>
              <a:srgbClr val="0000FF">
                <a:alpha val="1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39961" y="2119763"/>
              <a:ext cx="1877437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Application Client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130767" y="2854954"/>
              <a:ext cx="2295825" cy="1627632"/>
              <a:chOff x="333662" y="2488994"/>
              <a:chExt cx="2295825" cy="1627632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1486487" y="2488994"/>
                <a:ext cx="1143000" cy="1627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REST API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Client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Framework</a:t>
                </a:r>
              </a:p>
            </p:txBody>
          </p:sp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333662" y="2488994"/>
                <a:ext cx="1143000" cy="1627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App-specific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Code</a:t>
                </a:r>
              </a:p>
              <a:p>
                <a:pPr algn="ctr"/>
                <a:endParaRPr lang="en-US" sz="12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Frameworks for MVC, Local Storage, etc.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V="1">
                <a:off x="456199" y="3224393"/>
                <a:ext cx="900067" cy="6166"/>
              </a:xfrm>
              <a:prstGeom prst="line">
                <a:avLst/>
              </a:prstGeom>
              <a:ln w="12700" cmpd="sng">
                <a:solidFill>
                  <a:srgbClr val="7F7F7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5493644" y="2596028"/>
              <a:ext cx="2597606" cy="2145485"/>
            </a:xfrm>
            <a:prstGeom prst="roundRect">
              <a:avLst>
                <a:gd name="adj" fmla="val 1034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50981" y="2116488"/>
              <a:ext cx="1917713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Application Server</a:t>
              </a:r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>
            <a:xfrm>
              <a:off x="5644746" y="2854954"/>
              <a:ext cx="1143000" cy="16276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 API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Server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Framework</a:t>
              </a: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6794939" y="2854954"/>
              <a:ext cx="1143000" cy="16276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App-specific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Code</a:t>
              </a:r>
            </a:p>
            <a:p>
              <a:pPr algn="ctr"/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Frameworks for Controller Logic, Remote Storage, etc.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943047" y="3494010"/>
              <a:ext cx="900067" cy="0"/>
            </a:xfrm>
            <a:prstGeom prst="line">
              <a:avLst/>
            </a:prstGeom>
            <a:ln w="12700" cmpd="sng">
              <a:solidFill>
                <a:srgbClr val="7F7F7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Arrow 34"/>
            <p:cNvSpPr/>
            <p:nvPr/>
          </p:nvSpPr>
          <p:spPr>
            <a:xfrm>
              <a:off x="3353673" y="3500175"/>
              <a:ext cx="789099" cy="396223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</a:t>
              </a:r>
              <a:endParaRPr lang="en-US" sz="10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5032590" y="3500175"/>
              <a:ext cx="789099" cy="396223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</a:t>
              </a:r>
              <a:endParaRPr lang="en-US" sz="10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282780" y="-7400"/>
            <a:ext cx="431953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REST-Oriented 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94485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n 15"/>
          <p:cNvSpPr/>
          <p:nvPr/>
        </p:nvSpPr>
        <p:spPr>
          <a:xfrm>
            <a:off x="8074770" y="3152677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67549" y="368179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8732371" y="3390028"/>
            <a:ext cx="159064" cy="147282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8554054" y="3542187"/>
            <a:ext cx="206246" cy="190971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8256680" y="3433658"/>
            <a:ext cx="253241" cy="254975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38907" y="-7400"/>
            <a:ext cx="426618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WRML Application Server Architecture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5523" y="583215"/>
            <a:ext cx="7993712" cy="5905777"/>
            <a:chOff x="205523" y="691887"/>
            <a:chExt cx="7993712" cy="5905777"/>
          </a:xfrm>
        </p:grpSpPr>
        <p:sp>
          <p:nvSpPr>
            <p:cNvPr id="17" name="Rounded Rectangle 16"/>
            <p:cNvSpPr/>
            <p:nvPr/>
          </p:nvSpPr>
          <p:spPr>
            <a:xfrm>
              <a:off x="943986" y="691887"/>
              <a:ext cx="6608239" cy="5905777"/>
            </a:xfrm>
            <a:prstGeom prst="roundRect">
              <a:avLst>
                <a:gd name="adj" fmla="val 257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>
            <a:xfrm>
              <a:off x="1138378" y="898184"/>
              <a:ext cx="3099941" cy="549318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249350" y="1334057"/>
              <a:ext cx="2832384" cy="0"/>
            </a:xfrm>
            <a:prstGeom prst="line">
              <a:avLst/>
            </a:prstGeom>
            <a:ln w="127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ight Arrow 40"/>
            <p:cNvSpPr/>
            <p:nvPr/>
          </p:nvSpPr>
          <p:spPr>
            <a:xfrm>
              <a:off x="205523" y="3384679"/>
              <a:ext cx="990458" cy="535547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03982" y="981991"/>
              <a:ext cx="2107228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Servlet &amp; Core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62934" y="1473816"/>
              <a:ext cx="2818800" cy="4917549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Loads and initializes REST API design metadata to be </a:t>
              </a:r>
              <a:r>
                <a:rPr lang="en-US" sz="1200" i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executed</a:t>
              </a: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Routes requests to a configured “back-end” Service based upon the target API endpoint’s response document’s Schema</a:t>
              </a: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Generates hyperlinks in responses based upon the designs of the API and the response document’s Schema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Represents response documents using a configured Format (e.g. JSON) 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To reduce the number of requests per screen, supports </a:t>
              </a:r>
              <a:r>
                <a:rPr lang="en-US" sz="1200" i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embedding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 linked document(s) within the requested document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To reduce the byte size of responses, supports </a:t>
              </a:r>
              <a:r>
                <a:rPr lang="en-US" sz="1200" i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omission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 of unused properties from the requested document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Exposes API and Schema metadata to automate </a:t>
              </a:r>
              <a:r>
                <a:rPr lang="en-US" sz="1200" dirty="0">
                  <a:solidFill>
                    <a:srgbClr val="000000"/>
                  </a:solidFill>
                  <a:latin typeface="Gill Sans"/>
                  <a:cs typeface="Gill Sans"/>
                </a:rPr>
                <a:t>generation of code and 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docs for clients and intermediaries 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4251903" y="898184"/>
              <a:ext cx="3096576" cy="549318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7208777" y="3384679"/>
              <a:ext cx="990458" cy="535547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ＭＳ ゴシック"/>
                  <a:ea typeface="ＭＳ ゴシック"/>
                  <a:cs typeface="ＭＳ ゴシック"/>
                </a:rPr>
                <a:t>∞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376393" y="1334057"/>
              <a:ext cx="2832384" cy="0"/>
            </a:xfrm>
            <a:prstGeom prst="line">
              <a:avLst/>
            </a:prstGeom>
            <a:ln w="127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731025" y="981991"/>
              <a:ext cx="2107228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Service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89977" y="1473817"/>
              <a:ext cx="2747964" cy="4665946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The core uses API and Schema design metadata to decipher the request’s URI into domain model-specific key identifiers (e.g. “id”, “</a:t>
              </a:r>
              <a:r>
                <a:rPr lang="en-US" sz="1200" dirty="0" err="1" smtClean="0">
                  <a:solidFill>
                    <a:srgbClr val="000000"/>
                  </a:solidFill>
                  <a:latin typeface="Gill Sans"/>
                  <a:cs typeface="Gill Sans"/>
                </a:rPr>
                <a:t>orderNumber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”, etc.)</a:t>
              </a: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The core invokes the Service method that corresponds to the request’s HTTP method, passing in the deciphered key(s) along with the pertinent request headers.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 Service is responsible for the implementation of these methods: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err="1" smtClean="0">
                  <a:solidFill>
                    <a:srgbClr val="000000"/>
                  </a:solidFill>
                  <a:latin typeface="Gill Sans"/>
                  <a:cs typeface="Gill Sans"/>
                </a:rPr>
                <a:t>init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get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save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delete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invoke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search</a:t>
              </a:r>
            </a:p>
            <a:p>
              <a:pPr lvl="1">
                <a:buSzPct val="88000"/>
              </a:pPr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SzPct val="88000"/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Service implementations for these back-ends are provided by the framework: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MongoDB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Web/REST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File system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More to come…</a:t>
              </a:r>
            </a:p>
            <a:p>
              <a:pPr>
                <a:buSzPct val="88000"/>
              </a:pPr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16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an 61"/>
          <p:cNvSpPr/>
          <p:nvPr/>
        </p:nvSpPr>
        <p:spPr>
          <a:xfrm>
            <a:off x="4083483" y="5853885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76262" y="6383006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4741084" y="6091236"/>
            <a:ext cx="159064" cy="147282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4562767" y="6243395"/>
            <a:ext cx="206246" cy="190971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4265393" y="6134866"/>
            <a:ext cx="253241" cy="254975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36965" y="-7400"/>
            <a:ext cx="387007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WRML Application Server Internals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8230" y="1020440"/>
            <a:ext cx="8747541" cy="4521660"/>
          </a:xfrm>
          <a:prstGeom prst="roundRect">
            <a:avLst>
              <a:gd name="adj" fmla="val 2575"/>
            </a:avLst>
          </a:prstGeom>
          <a:solidFill>
            <a:srgbClr val="FF0000">
              <a:alpha val="1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7938" y="1172657"/>
            <a:ext cx="8468125" cy="4217227"/>
          </a:xfrm>
          <a:prstGeom prst="roundRect">
            <a:avLst>
              <a:gd name="adj" fmla="val 156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WrmlServlet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3662" y="1568098"/>
            <a:ext cx="8156676" cy="3662417"/>
          </a:xfrm>
          <a:prstGeom prst="roundRect">
            <a:avLst>
              <a:gd name="adj" fmla="val 20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Engine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4169370" y="655278"/>
            <a:ext cx="82467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REST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61549" y="2021681"/>
            <a:ext cx="7820902" cy="3025460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9754" y="2514354"/>
            <a:ext cx="7484492" cy="624845"/>
            <a:chOff x="793796" y="2404290"/>
            <a:chExt cx="7484492" cy="624845"/>
          </a:xfrm>
        </p:grpSpPr>
        <p:sp>
          <p:nvSpPr>
            <p:cNvPr id="33" name="Rounded Rectangle 32"/>
            <p:cNvSpPr/>
            <p:nvPr/>
          </p:nvSpPr>
          <p:spPr>
            <a:xfrm>
              <a:off x="793796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ApiLoader</a:t>
              </a:r>
              <a:endParaRPr lang="en-US" sz="1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12284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SchemaLoader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630772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SyntaxLoader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549260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FormatLoader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20521" y="3364321"/>
            <a:ext cx="7484492" cy="149146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836605" y="3831267"/>
            <a:ext cx="1464439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Service(s)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3734104" y="4879161"/>
            <a:ext cx="168228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6167" y="446763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∞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 rot="15629044">
            <a:off x="7892909" y="6365470"/>
            <a:ext cx="350287" cy="285901"/>
          </a:xfrm>
          <a:prstGeom prst="ellipse">
            <a:avLst/>
          </a:prstGeom>
          <a:gradFill>
            <a:gsLst>
              <a:gs pos="44000">
                <a:schemeClr val="tx1">
                  <a:lumMod val="95000"/>
                  <a:lumOff val="5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 w="12700" cmpd="sng">
            <a:solidFill>
              <a:srgbClr val="000000">
                <a:alpha val="80000"/>
              </a:srgb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5544262" y="3807263"/>
            <a:ext cx="1881167" cy="2492335"/>
          </a:xfrm>
          <a:prstGeom prst="wedgeRoundRectCallout">
            <a:avLst>
              <a:gd name="adj1" fmla="val 66215"/>
              <a:gd name="adj2" fmla="val 832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WrmlServlet is a thin wrapper around the WRML core: the Engine and its reloadable Context.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Context is the heart of the core. It delegates to Services and to a handful of system “loader” classes.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45257" y="3553203"/>
            <a:ext cx="809240" cy="3092525"/>
            <a:chOff x="7545257" y="3553203"/>
            <a:chExt cx="809240" cy="30925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Freeform 19"/>
            <p:cNvSpPr/>
            <p:nvPr/>
          </p:nvSpPr>
          <p:spPr>
            <a:xfrm>
              <a:off x="7929944" y="4564234"/>
              <a:ext cx="206769" cy="2081494"/>
            </a:xfrm>
            <a:custGeom>
              <a:avLst/>
              <a:gdLst>
                <a:gd name="connsiteX0" fmla="*/ 72891 w 206769"/>
                <a:gd name="connsiteY0" fmla="*/ 15907 h 2081494"/>
                <a:gd name="connsiteX1" fmla="*/ 1502 w 206769"/>
                <a:gd name="connsiteY1" fmla="*/ 263888 h 2081494"/>
                <a:gd name="connsiteX2" fmla="*/ 27803 w 206769"/>
                <a:gd name="connsiteY2" fmla="*/ 1770563 h 2081494"/>
                <a:gd name="connsiteX3" fmla="*/ 69134 w 206769"/>
                <a:gd name="connsiteY3" fmla="*/ 2048603 h 2081494"/>
                <a:gd name="connsiteX4" fmla="*/ 193127 w 206769"/>
                <a:gd name="connsiteY4" fmla="*/ 2052360 h 2081494"/>
                <a:gd name="connsiteX5" fmla="*/ 200642 w 206769"/>
                <a:gd name="connsiteY5" fmla="*/ 1834437 h 2081494"/>
                <a:gd name="connsiteX6" fmla="*/ 166825 w 206769"/>
                <a:gd name="connsiteY6" fmla="*/ 1428649 h 2081494"/>
                <a:gd name="connsiteX7" fmla="*/ 148039 w 206769"/>
                <a:gd name="connsiteY7" fmla="*/ 992803 h 2081494"/>
                <a:gd name="connsiteX8" fmla="*/ 140524 w 206769"/>
                <a:gd name="connsiteY8" fmla="*/ 541928 h 2081494"/>
                <a:gd name="connsiteX9" fmla="*/ 125494 w 206769"/>
                <a:gd name="connsiteY9" fmla="*/ 278917 h 2081494"/>
                <a:gd name="connsiteX10" fmla="*/ 125494 w 206769"/>
                <a:gd name="connsiteY10" fmla="*/ 53480 h 2081494"/>
                <a:gd name="connsiteX11" fmla="*/ 72891 w 206769"/>
                <a:gd name="connsiteY11" fmla="*/ 15907 h 208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769" h="2081494">
                  <a:moveTo>
                    <a:pt x="72891" y="15907"/>
                  </a:moveTo>
                  <a:cubicBezTo>
                    <a:pt x="52226" y="50975"/>
                    <a:pt x="9017" y="-28555"/>
                    <a:pt x="1502" y="263888"/>
                  </a:cubicBezTo>
                  <a:cubicBezTo>
                    <a:pt x="-6013" y="556331"/>
                    <a:pt x="16531" y="1473111"/>
                    <a:pt x="27803" y="1770563"/>
                  </a:cubicBezTo>
                  <a:cubicBezTo>
                    <a:pt x="39075" y="2068015"/>
                    <a:pt x="41580" y="2001637"/>
                    <a:pt x="69134" y="2048603"/>
                  </a:cubicBezTo>
                  <a:cubicBezTo>
                    <a:pt x="96688" y="2095569"/>
                    <a:pt x="171209" y="2088054"/>
                    <a:pt x="193127" y="2052360"/>
                  </a:cubicBezTo>
                  <a:cubicBezTo>
                    <a:pt x="215045" y="2016666"/>
                    <a:pt x="205026" y="1938389"/>
                    <a:pt x="200642" y="1834437"/>
                  </a:cubicBezTo>
                  <a:cubicBezTo>
                    <a:pt x="196258" y="1730485"/>
                    <a:pt x="175592" y="1568921"/>
                    <a:pt x="166825" y="1428649"/>
                  </a:cubicBezTo>
                  <a:cubicBezTo>
                    <a:pt x="158058" y="1288377"/>
                    <a:pt x="152422" y="1140590"/>
                    <a:pt x="148039" y="992803"/>
                  </a:cubicBezTo>
                  <a:cubicBezTo>
                    <a:pt x="143656" y="845016"/>
                    <a:pt x="144282" y="660909"/>
                    <a:pt x="140524" y="541928"/>
                  </a:cubicBezTo>
                  <a:cubicBezTo>
                    <a:pt x="136766" y="422947"/>
                    <a:pt x="127999" y="360325"/>
                    <a:pt x="125494" y="278917"/>
                  </a:cubicBezTo>
                  <a:cubicBezTo>
                    <a:pt x="122989" y="197509"/>
                    <a:pt x="131756" y="98567"/>
                    <a:pt x="125494" y="53480"/>
                  </a:cubicBezTo>
                  <a:cubicBezTo>
                    <a:pt x="119232" y="8393"/>
                    <a:pt x="93556" y="-19161"/>
                    <a:pt x="72891" y="1590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CCAB5"/>
                </a:gs>
                <a:gs pos="49000">
                  <a:srgbClr val="D9A77D"/>
                </a:gs>
                <a:gs pos="100000">
                  <a:srgbClr val="CB5E67">
                    <a:alpha val="97000"/>
                  </a:srgbClr>
                </a:gs>
              </a:gsLst>
              <a:path path="rect">
                <a:fillToRect l="100000" b="100000"/>
              </a:path>
              <a:tileRect t="-100000" r="-100000"/>
            </a:gradFill>
            <a:ln w="19050" cmpd="sng">
              <a:solidFill>
                <a:srgbClr val="0D0D0D">
                  <a:alpha val="78000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21588453" flipH="1">
              <a:off x="7901085" y="4946708"/>
              <a:ext cx="90470" cy="16330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21588453" flipH="1">
              <a:off x="7978804" y="4944614"/>
              <a:ext cx="104773" cy="16970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ord 25"/>
            <p:cNvSpPr>
              <a:spLocks noChangeAspect="1"/>
            </p:cNvSpPr>
            <p:nvPr/>
          </p:nvSpPr>
          <p:spPr>
            <a:xfrm rot="15366837" flipH="1">
              <a:off x="7898341" y="4921548"/>
              <a:ext cx="89211" cy="87978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7" name="Chord 26"/>
            <p:cNvSpPr>
              <a:spLocks noChangeAspect="1"/>
            </p:cNvSpPr>
            <p:nvPr/>
          </p:nvSpPr>
          <p:spPr>
            <a:xfrm rot="15908932" flipH="1">
              <a:off x="7987083" y="4913965"/>
              <a:ext cx="100914" cy="100763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 rot="388212" flipH="1">
              <a:off x="7992837" y="5008824"/>
              <a:ext cx="73288" cy="65647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 rot="388212" flipH="1">
              <a:off x="8009768" y="5028947"/>
              <a:ext cx="35259" cy="30001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rot="1039901" flipH="1">
              <a:off x="7910173" y="5015701"/>
              <a:ext cx="63526" cy="56904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/>
            </p:cNvSpPr>
            <p:nvPr/>
          </p:nvSpPr>
          <p:spPr>
            <a:xfrm rot="1039901" flipH="1">
              <a:off x="7924796" y="5034683"/>
              <a:ext cx="30000" cy="25528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flipH="1">
              <a:off x="7982579" y="6017964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flipH="1">
              <a:off x="7980284" y="6205063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flipH="1">
              <a:off x="7977864" y="5904024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21480000" flipH="1">
              <a:off x="7545257" y="5227961"/>
              <a:ext cx="493489" cy="681210"/>
            </a:xfrm>
            <a:custGeom>
              <a:avLst/>
              <a:gdLst>
                <a:gd name="connsiteX0" fmla="*/ 6688 w 851238"/>
                <a:gd name="connsiteY0" fmla="*/ 120650 h 1524000"/>
                <a:gd name="connsiteX1" fmla="*/ 13038 w 851238"/>
                <a:gd name="connsiteY1" fmla="*/ 69850 h 1524000"/>
                <a:gd name="connsiteX2" fmla="*/ 25738 w 851238"/>
                <a:gd name="connsiteY2" fmla="*/ 31750 h 1524000"/>
                <a:gd name="connsiteX3" fmla="*/ 44788 w 851238"/>
                <a:gd name="connsiteY3" fmla="*/ 25400 h 1524000"/>
                <a:gd name="connsiteX4" fmla="*/ 51138 w 851238"/>
                <a:gd name="connsiteY4" fmla="*/ 6350 h 1524000"/>
                <a:gd name="connsiteX5" fmla="*/ 70188 w 851238"/>
                <a:gd name="connsiteY5" fmla="*/ 0 h 1524000"/>
                <a:gd name="connsiteX6" fmla="*/ 140038 w 851238"/>
                <a:gd name="connsiteY6" fmla="*/ 6350 h 1524000"/>
                <a:gd name="connsiteX7" fmla="*/ 152738 w 851238"/>
                <a:gd name="connsiteY7" fmla="*/ 247650 h 1524000"/>
                <a:gd name="connsiteX8" fmla="*/ 165438 w 851238"/>
                <a:gd name="connsiteY8" fmla="*/ 298450 h 1524000"/>
                <a:gd name="connsiteX9" fmla="*/ 178138 w 851238"/>
                <a:gd name="connsiteY9" fmla="*/ 323850 h 1524000"/>
                <a:gd name="connsiteX10" fmla="*/ 190838 w 851238"/>
                <a:gd name="connsiteY10" fmla="*/ 368300 h 1524000"/>
                <a:gd name="connsiteX11" fmla="*/ 197188 w 851238"/>
                <a:gd name="connsiteY11" fmla="*/ 387350 h 1524000"/>
                <a:gd name="connsiteX12" fmla="*/ 209888 w 851238"/>
                <a:gd name="connsiteY12" fmla="*/ 406400 h 1524000"/>
                <a:gd name="connsiteX13" fmla="*/ 222588 w 851238"/>
                <a:gd name="connsiteY13" fmla="*/ 444500 h 1524000"/>
                <a:gd name="connsiteX14" fmla="*/ 235288 w 851238"/>
                <a:gd name="connsiteY14" fmla="*/ 469900 h 1524000"/>
                <a:gd name="connsiteX15" fmla="*/ 267038 w 851238"/>
                <a:gd name="connsiteY15" fmla="*/ 558800 h 1524000"/>
                <a:gd name="connsiteX16" fmla="*/ 292438 w 851238"/>
                <a:gd name="connsiteY16" fmla="*/ 635000 h 1524000"/>
                <a:gd name="connsiteX17" fmla="*/ 311488 w 851238"/>
                <a:gd name="connsiteY17" fmla="*/ 685800 h 1524000"/>
                <a:gd name="connsiteX18" fmla="*/ 330538 w 851238"/>
                <a:gd name="connsiteY18" fmla="*/ 723900 h 1524000"/>
                <a:gd name="connsiteX19" fmla="*/ 343238 w 851238"/>
                <a:gd name="connsiteY19" fmla="*/ 768350 h 1524000"/>
                <a:gd name="connsiteX20" fmla="*/ 368638 w 851238"/>
                <a:gd name="connsiteY20" fmla="*/ 819150 h 1524000"/>
                <a:gd name="connsiteX21" fmla="*/ 374988 w 851238"/>
                <a:gd name="connsiteY21" fmla="*/ 850900 h 1524000"/>
                <a:gd name="connsiteX22" fmla="*/ 381338 w 851238"/>
                <a:gd name="connsiteY22" fmla="*/ 869950 h 1524000"/>
                <a:gd name="connsiteX23" fmla="*/ 394038 w 851238"/>
                <a:gd name="connsiteY23" fmla="*/ 933450 h 1524000"/>
                <a:gd name="connsiteX24" fmla="*/ 400388 w 851238"/>
                <a:gd name="connsiteY24" fmla="*/ 952500 h 1524000"/>
                <a:gd name="connsiteX25" fmla="*/ 413088 w 851238"/>
                <a:gd name="connsiteY25" fmla="*/ 977900 h 1524000"/>
                <a:gd name="connsiteX26" fmla="*/ 425788 w 851238"/>
                <a:gd name="connsiteY26" fmla="*/ 1028700 h 1524000"/>
                <a:gd name="connsiteX27" fmla="*/ 438488 w 851238"/>
                <a:gd name="connsiteY27" fmla="*/ 1073150 h 1524000"/>
                <a:gd name="connsiteX28" fmla="*/ 444838 w 851238"/>
                <a:gd name="connsiteY28" fmla="*/ 1130300 h 1524000"/>
                <a:gd name="connsiteX29" fmla="*/ 451188 w 851238"/>
                <a:gd name="connsiteY29" fmla="*/ 1193800 h 1524000"/>
                <a:gd name="connsiteX30" fmla="*/ 463888 w 851238"/>
                <a:gd name="connsiteY30" fmla="*/ 1263650 h 1524000"/>
                <a:gd name="connsiteX31" fmla="*/ 489288 w 851238"/>
                <a:gd name="connsiteY31" fmla="*/ 1301750 h 1524000"/>
                <a:gd name="connsiteX32" fmla="*/ 495638 w 851238"/>
                <a:gd name="connsiteY32" fmla="*/ 1320800 h 1524000"/>
                <a:gd name="connsiteX33" fmla="*/ 501988 w 851238"/>
                <a:gd name="connsiteY33" fmla="*/ 1346200 h 1524000"/>
                <a:gd name="connsiteX34" fmla="*/ 546438 w 851238"/>
                <a:gd name="connsiteY34" fmla="*/ 1403350 h 1524000"/>
                <a:gd name="connsiteX35" fmla="*/ 559138 w 851238"/>
                <a:gd name="connsiteY35" fmla="*/ 1422400 h 1524000"/>
                <a:gd name="connsiteX36" fmla="*/ 635338 w 851238"/>
                <a:gd name="connsiteY36" fmla="*/ 1441450 h 1524000"/>
                <a:gd name="connsiteX37" fmla="*/ 692488 w 851238"/>
                <a:gd name="connsiteY37" fmla="*/ 1447800 h 1524000"/>
                <a:gd name="connsiteX38" fmla="*/ 730588 w 851238"/>
                <a:gd name="connsiteY38" fmla="*/ 1454150 h 1524000"/>
                <a:gd name="connsiteX39" fmla="*/ 851238 w 851238"/>
                <a:gd name="connsiteY39" fmla="*/ 1460500 h 1524000"/>
                <a:gd name="connsiteX40" fmla="*/ 832188 w 851238"/>
                <a:gd name="connsiteY40" fmla="*/ 1466850 h 1524000"/>
                <a:gd name="connsiteX41" fmla="*/ 787738 w 851238"/>
                <a:gd name="connsiteY41" fmla="*/ 1517650 h 1524000"/>
                <a:gd name="connsiteX42" fmla="*/ 736938 w 851238"/>
                <a:gd name="connsiteY42" fmla="*/ 1524000 h 1524000"/>
                <a:gd name="connsiteX43" fmla="*/ 578188 w 851238"/>
                <a:gd name="connsiteY43" fmla="*/ 1517650 h 1524000"/>
                <a:gd name="connsiteX44" fmla="*/ 540088 w 851238"/>
                <a:gd name="connsiteY44" fmla="*/ 1492250 h 1524000"/>
                <a:gd name="connsiteX45" fmla="*/ 514688 w 851238"/>
                <a:gd name="connsiteY45" fmla="*/ 1485900 h 1524000"/>
                <a:gd name="connsiteX46" fmla="*/ 476588 w 851238"/>
                <a:gd name="connsiteY46" fmla="*/ 1454150 h 1524000"/>
                <a:gd name="connsiteX47" fmla="*/ 457538 w 851238"/>
                <a:gd name="connsiteY47" fmla="*/ 1435100 h 1524000"/>
                <a:gd name="connsiteX48" fmla="*/ 432138 w 851238"/>
                <a:gd name="connsiteY48" fmla="*/ 1416050 h 1524000"/>
                <a:gd name="connsiteX49" fmla="*/ 400388 w 851238"/>
                <a:gd name="connsiteY49" fmla="*/ 1384300 h 1524000"/>
                <a:gd name="connsiteX50" fmla="*/ 394038 w 851238"/>
                <a:gd name="connsiteY50" fmla="*/ 1365250 h 1524000"/>
                <a:gd name="connsiteX51" fmla="*/ 387688 w 851238"/>
                <a:gd name="connsiteY51" fmla="*/ 1333500 h 1524000"/>
                <a:gd name="connsiteX52" fmla="*/ 374988 w 851238"/>
                <a:gd name="connsiteY52" fmla="*/ 1314450 h 1524000"/>
                <a:gd name="connsiteX53" fmla="*/ 368638 w 851238"/>
                <a:gd name="connsiteY53" fmla="*/ 1295400 h 1524000"/>
                <a:gd name="connsiteX54" fmla="*/ 355938 w 851238"/>
                <a:gd name="connsiteY54" fmla="*/ 1270000 h 1524000"/>
                <a:gd name="connsiteX55" fmla="*/ 336888 w 851238"/>
                <a:gd name="connsiteY55" fmla="*/ 1225550 h 1524000"/>
                <a:gd name="connsiteX56" fmla="*/ 324188 w 851238"/>
                <a:gd name="connsiteY56" fmla="*/ 1168400 h 1524000"/>
                <a:gd name="connsiteX57" fmla="*/ 317838 w 851238"/>
                <a:gd name="connsiteY57" fmla="*/ 1149350 h 1524000"/>
                <a:gd name="connsiteX58" fmla="*/ 311488 w 851238"/>
                <a:gd name="connsiteY58" fmla="*/ 1104900 h 1524000"/>
                <a:gd name="connsiteX59" fmla="*/ 305138 w 851238"/>
                <a:gd name="connsiteY59" fmla="*/ 1073150 h 1524000"/>
                <a:gd name="connsiteX60" fmla="*/ 298788 w 851238"/>
                <a:gd name="connsiteY60" fmla="*/ 1028700 h 1524000"/>
                <a:gd name="connsiteX61" fmla="*/ 279738 w 851238"/>
                <a:gd name="connsiteY61" fmla="*/ 1085850 h 1524000"/>
                <a:gd name="connsiteX62" fmla="*/ 273388 w 851238"/>
                <a:gd name="connsiteY62" fmla="*/ 1035050 h 1524000"/>
                <a:gd name="connsiteX63" fmla="*/ 254338 w 851238"/>
                <a:gd name="connsiteY63" fmla="*/ 971550 h 1524000"/>
                <a:gd name="connsiteX64" fmla="*/ 241638 w 851238"/>
                <a:gd name="connsiteY64" fmla="*/ 914400 h 1524000"/>
                <a:gd name="connsiteX65" fmla="*/ 235288 w 851238"/>
                <a:gd name="connsiteY65" fmla="*/ 882650 h 1524000"/>
                <a:gd name="connsiteX66" fmla="*/ 222588 w 851238"/>
                <a:gd name="connsiteY66" fmla="*/ 844550 h 1524000"/>
                <a:gd name="connsiteX67" fmla="*/ 216238 w 851238"/>
                <a:gd name="connsiteY67" fmla="*/ 787400 h 1524000"/>
                <a:gd name="connsiteX68" fmla="*/ 203538 w 851238"/>
                <a:gd name="connsiteY68" fmla="*/ 806450 h 1524000"/>
                <a:gd name="connsiteX69" fmla="*/ 190838 w 851238"/>
                <a:gd name="connsiteY69" fmla="*/ 844550 h 1524000"/>
                <a:gd name="connsiteX70" fmla="*/ 178138 w 851238"/>
                <a:gd name="connsiteY70" fmla="*/ 806450 h 1524000"/>
                <a:gd name="connsiteX71" fmla="*/ 171788 w 851238"/>
                <a:gd name="connsiteY71" fmla="*/ 774700 h 1524000"/>
                <a:gd name="connsiteX72" fmla="*/ 159088 w 851238"/>
                <a:gd name="connsiteY72" fmla="*/ 749300 h 1524000"/>
                <a:gd name="connsiteX73" fmla="*/ 146388 w 851238"/>
                <a:gd name="connsiteY73" fmla="*/ 685800 h 1524000"/>
                <a:gd name="connsiteX74" fmla="*/ 140038 w 851238"/>
                <a:gd name="connsiteY74" fmla="*/ 654050 h 1524000"/>
                <a:gd name="connsiteX75" fmla="*/ 114638 w 851238"/>
                <a:gd name="connsiteY75" fmla="*/ 673100 h 1524000"/>
                <a:gd name="connsiteX76" fmla="*/ 95588 w 851238"/>
                <a:gd name="connsiteY76" fmla="*/ 692150 h 1524000"/>
                <a:gd name="connsiteX77" fmla="*/ 82888 w 851238"/>
                <a:gd name="connsiteY77" fmla="*/ 641350 h 1524000"/>
                <a:gd name="connsiteX78" fmla="*/ 70188 w 851238"/>
                <a:gd name="connsiteY78" fmla="*/ 571500 h 1524000"/>
                <a:gd name="connsiteX79" fmla="*/ 57488 w 851238"/>
                <a:gd name="connsiteY79" fmla="*/ 520700 h 1524000"/>
                <a:gd name="connsiteX80" fmla="*/ 44788 w 851238"/>
                <a:gd name="connsiteY80" fmla="*/ 482600 h 1524000"/>
                <a:gd name="connsiteX81" fmla="*/ 19388 w 851238"/>
                <a:gd name="connsiteY81" fmla="*/ 444500 h 1524000"/>
                <a:gd name="connsiteX82" fmla="*/ 13038 w 851238"/>
                <a:gd name="connsiteY82" fmla="*/ 266700 h 1524000"/>
                <a:gd name="connsiteX83" fmla="*/ 6688 w 851238"/>
                <a:gd name="connsiteY83" fmla="*/ 285750 h 1524000"/>
                <a:gd name="connsiteX84" fmla="*/ 338 w 851238"/>
                <a:gd name="connsiteY84" fmla="*/ 266700 h 1524000"/>
                <a:gd name="connsiteX85" fmla="*/ 6688 w 851238"/>
                <a:gd name="connsiteY85" fmla="*/ 12065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851238" h="1524000">
                  <a:moveTo>
                    <a:pt x="6688" y="120650"/>
                  </a:moveTo>
                  <a:cubicBezTo>
                    <a:pt x="8805" y="87842"/>
                    <a:pt x="9462" y="86536"/>
                    <a:pt x="13038" y="69850"/>
                  </a:cubicBezTo>
                  <a:cubicBezTo>
                    <a:pt x="15843" y="56760"/>
                    <a:pt x="13038" y="35983"/>
                    <a:pt x="25738" y="31750"/>
                  </a:cubicBezTo>
                  <a:lnTo>
                    <a:pt x="44788" y="25400"/>
                  </a:lnTo>
                  <a:cubicBezTo>
                    <a:pt x="46905" y="19050"/>
                    <a:pt x="46405" y="11083"/>
                    <a:pt x="51138" y="6350"/>
                  </a:cubicBezTo>
                  <a:cubicBezTo>
                    <a:pt x="55871" y="1617"/>
                    <a:pt x="63495" y="0"/>
                    <a:pt x="70188" y="0"/>
                  </a:cubicBezTo>
                  <a:cubicBezTo>
                    <a:pt x="93567" y="0"/>
                    <a:pt x="116755" y="4233"/>
                    <a:pt x="140038" y="6350"/>
                  </a:cubicBezTo>
                  <a:cubicBezTo>
                    <a:pt x="170346" y="97274"/>
                    <a:pt x="140425" y="1394"/>
                    <a:pt x="152738" y="247650"/>
                  </a:cubicBezTo>
                  <a:cubicBezTo>
                    <a:pt x="153301" y="258902"/>
                    <a:pt x="160078" y="285944"/>
                    <a:pt x="165438" y="298450"/>
                  </a:cubicBezTo>
                  <a:cubicBezTo>
                    <a:pt x="169167" y="307151"/>
                    <a:pt x="174409" y="315149"/>
                    <a:pt x="178138" y="323850"/>
                  </a:cubicBezTo>
                  <a:cubicBezTo>
                    <a:pt x="184663" y="339075"/>
                    <a:pt x="186235" y="352188"/>
                    <a:pt x="190838" y="368300"/>
                  </a:cubicBezTo>
                  <a:cubicBezTo>
                    <a:pt x="192677" y="374736"/>
                    <a:pt x="194195" y="381363"/>
                    <a:pt x="197188" y="387350"/>
                  </a:cubicBezTo>
                  <a:cubicBezTo>
                    <a:pt x="200601" y="394176"/>
                    <a:pt x="206788" y="399426"/>
                    <a:pt x="209888" y="406400"/>
                  </a:cubicBezTo>
                  <a:cubicBezTo>
                    <a:pt x="215325" y="418633"/>
                    <a:pt x="216601" y="432526"/>
                    <a:pt x="222588" y="444500"/>
                  </a:cubicBezTo>
                  <a:lnTo>
                    <a:pt x="235288" y="469900"/>
                  </a:lnTo>
                  <a:cubicBezTo>
                    <a:pt x="252344" y="623406"/>
                    <a:pt x="223152" y="453474"/>
                    <a:pt x="267038" y="558800"/>
                  </a:cubicBezTo>
                  <a:cubicBezTo>
                    <a:pt x="325914" y="700102"/>
                    <a:pt x="223813" y="520625"/>
                    <a:pt x="292438" y="635000"/>
                  </a:cubicBezTo>
                  <a:cubicBezTo>
                    <a:pt x="304145" y="681829"/>
                    <a:pt x="291564" y="639312"/>
                    <a:pt x="311488" y="685800"/>
                  </a:cubicBezTo>
                  <a:cubicBezTo>
                    <a:pt x="327262" y="722606"/>
                    <a:pt x="306132" y="687291"/>
                    <a:pt x="330538" y="723900"/>
                  </a:cubicBezTo>
                  <a:cubicBezTo>
                    <a:pt x="333232" y="734678"/>
                    <a:pt x="338177" y="757216"/>
                    <a:pt x="343238" y="768350"/>
                  </a:cubicBezTo>
                  <a:cubicBezTo>
                    <a:pt x="351072" y="785585"/>
                    <a:pt x="368638" y="819150"/>
                    <a:pt x="368638" y="819150"/>
                  </a:cubicBezTo>
                  <a:cubicBezTo>
                    <a:pt x="370755" y="829733"/>
                    <a:pt x="372370" y="840429"/>
                    <a:pt x="374988" y="850900"/>
                  </a:cubicBezTo>
                  <a:cubicBezTo>
                    <a:pt x="376611" y="857394"/>
                    <a:pt x="379833" y="863428"/>
                    <a:pt x="381338" y="869950"/>
                  </a:cubicBezTo>
                  <a:cubicBezTo>
                    <a:pt x="386192" y="890983"/>
                    <a:pt x="387212" y="912972"/>
                    <a:pt x="394038" y="933450"/>
                  </a:cubicBezTo>
                  <a:cubicBezTo>
                    <a:pt x="396155" y="939800"/>
                    <a:pt x="397751" y="946348"/>
                    <a:pt x="400388" y="952500"/>
                  </a:cubicBezTo>
                  <a:cubicBezTo>
                    <a:pt x="404117" y="961201"/>
                    <a:pt x="410095" y="968920"/>
                    <a:pt x="413088" y="977900"/>
                  </a:cubicBezTo>
                  <a:cubicBezTo>
                    <a:pt x="418608" y="994459"/>
                    <a:pt x="421555" y="1011767"/>
                    <a:pt x="425788" y="1028700"/>
                  </a:cubicBezTo>
                  <a:cubicBezTo>
                    <a:pt x="433761" y="1060594"/>
                    <a:pt x="429378" y="1045821"/>
                    <a:pt x="438488" y="1073150"/>
                  </a:cubicBezTo>
                  <a:cubicBezTo>
                    <a:pt x="440605" y="1092200"/>
                    <a:pt x="442831" y="1111238"/>
                    <a:pt x="444838" y="1130300"/>
                  </a:cubicBezTo>
                  <a:cubicBezTo>
                    <a:pt x="447065" y="1151455"/>
                    <a:pt x="448703" y="1172673"/>
                    <a:pt x="451188" y="1193800"/>
                  </a:cubicBezTo>
                  <a:cubicBezTo>
                    <a:pt x="451756" y="1198625"/>
                    <a:pt x="457999" y="1251873"/>
                    <a:pt x="463888" y="1263650"/>
                  </a:cubicBezTo>
                  <a:cubicBezTo>
                    <a:pt x="470714" y="1277302"/>
                    <a:pt x="484461" y="1287270"/>
                    <a:pt x="489288" y="1301750"/>
                  </a:cubicBezTo>
                  <a:cubicBezTo>
                    <a:pt x="491405" y="1308100"/>
                    <a:pt x="493799" y="1314364"/>
                    <a:pt x="495638" y="1320800"/>
                  </a:cubicBezTo>
                  <a:cubicBezTo>
                    <a:pt x="498036" y="1329191"/>
                    <a:pt x="498085" y="1338394"/>
                    <a:pt x="501988" y="1346200"/>
                  </a:cubicBezTo>
                  <a:cubicBezTo>
                    <a:pt x="526062" y="1394348"/>
                    <a:pt x="520306" y="1371992"/>
                    <a:pt x="546438" y="1403350"/>
                  </a:cubicBezTo>
                  <a:cubicBezTo>
                    <a:pt x="551324" y="1409213"/>
                    <a:pt x="552666" y="1418355"/>
                    <a:pt x="559138" y="1422400"/>
                  </a:cubicBezTo>
                  <a:cubicBezTo>
                    <a:pt x="575988" y="1432931"/>
                    <a:pt x="616218" y="1438901"/>
                    <a:pt x="635338" y="1441450"/>
                  </a:cubicBezTo>
                  <a:cubicBezTo>
                    <a:pt x="654337" y="1443983"/>
                    <a:pt x="673489" y="1445267"/>
                    <a:pt x="692488" y="1447800"/>
                  </a:cubicBezTo>
                  <a:cubicBezTo>
                    <a:pt x="705250" y="1449502"/>
                    <a:pt x="717754" y="1453123"/>
                    <a:pt x="730588" y="1454150"/>
                  </a:cubicBezTo>
                  <a:cubicBezTo>
                    <a:pt x="770732" y="1457362"/>
                    <a:pt x="811021" y="1458383"/>
                    <a:pt x="851238" y="1460500"/>
                  </a:cubicBezTo>
                  <a:cubicBezTo>
                    <a:pt x="844888" y="1462617"/>
                    <a:pt x="836921" y="1462117"/>
                    <a:pt x="832188" y="1466850"/>
                  </a:cubicBezTo>
                  <a:cubicBezTo>
                    <a:pt x="816578" y="1482460"/>
                    <a:pt x="812477" y="1510903"/>
                    <a:pt x="787738" y="1517650"/>
                  </a:cubicBezTo>
                  <a:cubicBezTo>
                    <a:pt x="771274" y="1522140"/>
                    <a:pt x="753871" y="1521883"/>
                    <a:pt x="736938" y="1524000"/>
                  </a:cubicBezTo>
                  <a:cubicBezTo>
                    <a:pt x="684021" y="1521883"/>
                    <a:pt x="630471" y="1526083"/>
                    <a:pt x="578188" y="1517650"/>
                  </a:cubicBezTo>
                  <a:cubicBezTo>
                    <a:pt x="563119" y="1515220"/>
                    <a:pt x="554896" y="1495952"/>
                    <a:pt x="540088" y="1492250"/>
                  </a:cubicBezTo>
                  <a:lnTo>
                    <a:pt x="514688" y="1485900"/>
                  </a:lnTo>
                  <a:cubicBezTo>
                    <a:pt x="459033" y="1430245"/>
                    <a:pt x="529632" y="1498353"/>
                    <a:pt x="476588" y="1454150"/>
                  </a:cubicBezTo>
                  <a:cubicBezTo>
                    <a:pt x="469689" y="1448401"/>
                    <a:pt x="464356" y="1440944"/>
                    <a:pt x="457538" y="1435100"/>
                  </a:cubicBezTo>
                  <a:cubicBezTo>
                    <a:pt x="449503" y="1428212"/>
                    <a:pt x="439622" y="1423534"/>
                    <a:pt x="432138" y="1416050"/>
                  </a:cubicBezTo>
                  <a:cubicBezTo>
                    <a:pt x="389805" y="1373717"/>
                    <a:pt x="451188" y="1418167"/>
                    <a:pt x="400388" y="1384300"/>
                  </a:cubicBezTo>
                  <a:cubicBezTo>
                    <a:pt x="398271" y="1377950"/>
                    <a:pt x="395661" y="1371744"/>
                    <a:pt x="394038" y="1365250"/>
                  </a:cubicBezTo>
                  <a:cubicBezTo>
                    <a:pt x="391420" y="1354779"/>
                    <a:pt x="391478" y="1343606"/>
                    <a:pt x="387688" y="1333500"/>
                  </a:cubicBezTo>
                  <a:cubicBezTo>
                    <a:pt x="385008" y="1326354"/>
                    <a:pt x="378401" y="1321276"/>
                    <a:pt x="374988" y="1314450"/>
                  </a:cubicBezTo>
                  <a:cubicBezTo>
                    <a:pt x="371995" y="1308463"/>
                    <a:pt x="371275" y="1301552"/>
                    <a:pt x="368638" y="1295400"/>
                  </a:cubicBezTo>
                  <a:cubicBezTo>
                    <a:pt x="364909" y="1286699"/>
                    <a:pt x="359667" y="1278701"/>
                    <a:pt x="355938" y="1270000"/>
                  </a:cubicBezTo>
                  <a:cubicBezTo>
                    <a:pt x="327908" y="1204596"/>
                    <a:pt x="379009" y="1309791"/>
                    <a:pt x="336888" y="1225550"/>
                  </a:cubicBezTo>
                  <a:cubicBezTo>
                    <a:pt x="332523" y="1203726"/>
                    <a:pt x="330166" y="1189325"/>
                    <a:pt x="324188" y="1168400"/>
                  </a:cubicBezTo>
                  <a:cubicBezTo>
                    <a:pt x="322349" y="1161964"/>
                    <a:pt x="319955" y="1155700"/>
                    <a:pt x="317838" y="1149350"/>
                  </a:cubicBezTo>
                  <a:cubicBezTo>
                    <a:pt x="315721" y="1134533"/>
                    <a:pt x="313949" y="1119663"/>
                    <a:pt x="311488" y="1104900"/>
                  </a:cubicBezTo>
                  <a:cubicBezTo>
                    <a:pt x="309714" y="1094254"/>
                    <a:pt x="306912" y="1083796"/>
                    <a:pt x="305138" y="1073150"/>
                  </a:cubicBezTo>
                  <a:cubicBezTo>
                    <a:pt x="302677" y="1058387"/>
                    <a:pt x="300905" y="1043517"/>
                    <a:pt x="298788" y="1028700"/>
                  </a:cubicBezTo>
                  <a:cubicBezTo>
                    <a:pt x="284988" y="1111502"/>
                    <a:pt x="294231" y="1129329"/>
                    <a:pt x="279738" y="1085850"/>
                  </a:cubicBezTo>
                  <a:cubicBezTo>
                    <a:pt x="277621" y="1068917"/>
                    <a:pt x="276193" y="1051883"/>
                    <a:pt x="273388" y="1035050"/>
                  </a:cubicBezTo>
                  <a:cubicBezTo>
                    <a:pt x="262828" y="971688"/>
                    <a:pt x="271276" y="1056238"/>
                    <a:pt x="254338" y="971550"/>
                  </a:cubicBezTo>
                  <a:cubicBezTo>
                    <a:pt x="235186" y="875791"/>
                    <a:pt x="259573" y="995109"/>
                    <a:pt x="241638" y="914400"/>
                  </a:cubicBezTo>
                  <a:cubicBezTo>
                    <a:pt x="239297" y="903864"/>
                    <a:pt x="238128" y="893063"/>
                    <a:pt x="235288" y="882650"/>
                  </a:cubicBezTo>
                  <a:cubicBezTo>
                    <a:pt x="231766" y="869735"/>
                    <a:pt x="222588" y="844550"/>
                    <a:pt x="222588" y="844550"/>
                  </a:cubicBezTo>
                  <a:cubicBezTo>
                    <a:pt x="220471" y="825500"/>
                    <a:pt x="224810" y="804544"/>
                    <a:pt x="216238" y="787400"/>
                  </a:cubicBezTo>
                  <a:cubicBezTo>
                    <a:pt x="212825" y="780574"/>
                    <a:pt x="206638" y="799476"/>
                    <a:pt x="203538" y="806450"/>
                  </a:cubicBezTo>
                  <a:cubicBezTo>
                    <a:pt x="198101" y="818683"/>
                    <a:pt x="190838" y="844550"/>
                    <a:pt x="190838" y="844550"/>
                  </a:cubicBezTo>
                  <a:cubicBezTo>
                    <a:pt x="186605" y="831850"/>
                    <a:pt x="180763" y="819577"/>
                    <a:pt x="178138" y="806450"/>
                  </a:cubicBezTo>
                  <a:cubicBezTo>
                    <a:pt x="176021" y="795867"/>
                    <a:pt x="175201" y="784939"/>
                    <a:pt x="171788" y="774700"/>
                  </a:cubicBezTo>
                  <a:cubicBezTo>
                    <a:pt x="168795" y="765720"/>
                    <a:pt x="162412" y="758163"/>
                    <a:pt x="159088" y="749300"/>
                  </a:cubicBezTo>
                  <a:cubicBezTo>
                    <a:pt x="153142" y="733444"/>
                    <a:pt x="148970" y="700001"/>
                    <a:pt x="146388" y="685800"/>
                  </a:cubicBezTo>
                  <a:cubicBezTo>
                    <a:pt x="144457" y="675181"/>
                    <a:pt x="142155" y="664633"/>
                    <a:pt x="140038" y="654050"/>
                  </a:cubicBezTo>
                  <a:cubicBezTo>
                    <a:pt x="131571" y="660400"/>
                    <a:pt x="122673" y="666212"/>
                    <a:pt x="114638" y="673100"/>
                  </a:cubicBezTo>
                  <a:cubicBezTo>
                    <a:pt x="107820" y="678944"/>
                    <a:pt x="101938" y="698500"/>
                    <a:pt x="95588" y="692150"/>
                  </a:cubicBezTo>
                  <a:cubicBezTo>
                    <a:pt x="83246" y="679808"/>
                    <a:pt x="87121" y="658283"/>
                    <a:pt x="82888" y="641350"/>
                  </a:cubicBezTo>
                  <a:cubicBezTo>
                    <a:pt x="64063" y="566051"/>
                    <a:pt x="92941" y="685263"/>
                    <a:pt x="70188" y="571500"/>
                  </a:cubicBezTo>
                  <a:cubicBezTo>
                    <a:pt x="66765" y="554384"/>
                    <a:pt x="63008" y="537259"/>
                    <a:pt x="57488" y="520700"/>
                  </a:cubicBezTo>
                  <a:lnTo>
                    <a:pt x="44788" y="482600"/>
                  </a:lnTo>
                  <a:cubicBezTo>
                    <a:pt x="13460" y="493043"/>
                    <a:pt x="22388" y="497008"/>
                    <a:pt x="19388" y="444500"/>
                  </a:cubicBezTo>
                  <a:cubicBezTo>
                    <a:pt x="16005" y="385292"/>
                    <a:pt x="15155" y="325967"/>
                    <a:pt x="13038" y="266700"/>
                  </a:cubicBezTo>
                  <a:cubicBezTo>
                    <a:pt x="10921" y="273050"/>
                    <a:pt x="13381" y="285750"/>
                    <a:pt x="6688" y="285750"/>
                  </a:cubicBezTo>
                  <a:cubicBezTo>
                    <a:pt x="-5" y="285750"/>
                    <a:pt x="642" y="273387"/>
                    <a:pt x="338" y="266700"/>
                  </a:cubicBezTo>
                  <a:cubicBezTo>
                    <a:pt x="-1488" y="226525"/>
                    <a:pt x="4571" y="153458"/>
                    <a:pt x="6688" y="12065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 rot="21180000" flipH="1">
              <a:off x="7752677" y="5329960"/>
              <a:ext cx="279606" cy="485357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 rot="19980000" flipH="1">
              <a:off x="7719295" y="5336754"/>
              <a:ext cx="362957" cy="321976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715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 rot="19703551" flipH="1">
              <a:off x="7949710" y="5196464"/>
              <a:ext cx="63556" cy="91754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88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 rot="120000" flipH="1">
              <a:off x="7702773" y="4982722"/>
              <a:ext cx="278029" cy="316123"/>
            </a:xfrm>
            <a:custGeom>
              <a:avLst/>
              <a:gdLst>
                <a:gd name="connsiteX0" fmla="*/ 3274 w 455112"/>
                <a:gd name="connsiteY0" fmla="*/ 307403 h 626140"/>
                <a:gd name="connsiteX1" fmla="*/ 90971 w 455112"/>
                <a:gd name="connsiteY1" fmla="*/ 369117 h 626140"/>
                <a:gd name="connsiteX2" fmla="*/ 181915 w 455112"/>
                <a:gd name="connsiteY2" fmla="*/ 463313 h 626140"/>
                <a:gd name="connsiteX3" fmla="*/ 263116 w 455112"/>
                <a:gd name="connsiteY3" fmla="*/ 317148 h 626140"/>
                <a:gd name="connsiteX4" fmla="*/ 350813 w 455112"/>
                <a:gd name="connsiteY4" fmla="*/ 239193 h 626140"/>
                <a:gd name="connsiteX5" fmla="*/ 428765 w 455112"/>
                <a:gd name="connsiteY5" fmla="*/ 2080 h 626140"/>
                <a:gd name="connsiteX6" fmla="*/ 448253 w 455112"/>
                <a:gd name="connsiteY6" fmla="*/ 128757 h 626140"/>
                <a:gd name="connsiteX7" fmla="*/ 451501 w 455112"/>
                <a:gd name="connsiteY7" fmla="*/ 219704 h 626140"/>
                <a:gd name="connsiteX8" fmla="*/ 399533 w 455112"/>
                <a:gd name="connsiteY8" fmla="*/ 369117 h 626140"/>
                <a:gd name="connsiteX9" fmla="*/ 350813 w 455112"/>
                <a:gd name="connsiteY9" fmla="*/ 378862 h 626140"/>
                <a:gd name="connsiteX10" fmla="*/ 246876 w 455112"/>
                <a:gd name="connsiteY10" fmla="*/ 619223 h 626140"/>
                <a:gd name="connsiteX11" fmla="*/ 129947 w 455112"/>
                <a:gd name="connsiteY11" fmla="*/ 554260 h 626140"/>
                <a:gd name="connsiteX12" fmla="*/ 58491 w 455112"/>
                <a:gd name="connsiteY12" fmla="*/ 482802 h 626140"/>
                <a:gd name="connsiteX13" fmla="*/ 22762 w 455112"/>
                <a:gd name="connsiteY13" fmla="*/ 424335 h 626140"/>
                <a:gd name="connsiteX14" fmla="*/ 3274 w 455112"/>
                <a:gd name="connsiteY14" fmla="*/ 307403 h 6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112" h="626140">
                  <a:moveTo>
                    <a:pt x="3274" y="307403"/>
                  </a:moveTo>
                  <a:cubicBezTo>
                    <a:pt x="14642" y="298200"/>
                    <a:pt x="61198" y="343132"/>
                    <a:pt x="90971" y="369117"/>
                  </a:cubicBezTo>
                  <a:cubicBezTo>
                    <a:pt x="120744" y="395102"/>
                    <a:pt x="153224" y="471975"/>
                    <a:pt x="181915" y="463313"/>
                  </a:cubicBezTo>
                  <a:cubicBezTo>
                    <a:pt x="210606" y="454652"/>
                    <a:pt x="234966" y="354501"/>
                    <a:pt x="263116" y="317148"/>
                  </a:cubicBezTo>
                  <a:cubicBezTo>
                    <a:pt x="291266" y="279795"/>
                    <a:pt x="323205" y="291704"/>
                    <a:pt x="350813" y="239193"/>
                  </a:cubicBezTo>
                  <a:cubicBezTo>
                    <a:pt x="378421" y="186682"/>
                    <a:pt x="412525" y="20486"/>
                    <a:pt x="428765" y="2080"/>
                  </a:cubicBezTo>
                  <a:cubicBezTo>
                    <a:pt x="445005" y="-16326"/>
                    <a:pt x="444464" y="92486"/>
                    <a:pt x="448253" y="128757"/>
                  </a:cubicBezTo>
                  <a:cubicBezTo>
                    <a:pt x="452042" y="165028"/>
                    <a:pt x="459621" y="179644"/>
                    <a:pt x="451501" y="219704"/>
                  </a:cubicBezTo>
                  <a:cubicBezTo>
                    <a:pt x="443381" y="259764"/>
                    <a:pt x="416314" y="342591"/>
                    <a:pt x="399533" y="369117"/>
                  </a:cubicBezTo>
                  <a:cubicBezTo>
                    <a:pt x="382752" y="395643"/>
                    <a:pt x="376256" y="337178"/>
                    <a:pt x="350813" y="378862"/>
                  </a:cubicBezTo>
                  <a:cubicBezTo>
                    <a:pt x="325370" y="420546"/>
                    <a:pt x="283687" y="589990"/>
                    <a:pt x="246876" y="619223"/>
                  </a:cubicBezTo>
                  <a:cubicBezTo>
                    <a:pt x="210065" y="648456"/>
                    <a:pt x="161344" y="576997"/>
                    <a:pt x="129947" y="554260"/>
                  </a:cubicBezTo>
                  <a:cubicBezTo>
                    <a:pt x="98550" y="531523"/>
                    <a:pt x="76355" y="504456"/>
                    <a:pt x="58491" y="482802"/>
                  </a:cubicBezTo>
                  <a:cubicBezTo>
                    <a:pt x="40627" y="461148"/>
                    <a:pt x="32506" y="452486"/>
                    <a:pt x="22762" y="424335"/>
                  </a:cubicBezTo>
                  <a:cubicBezTo>
                    <a:pt x="13018" y="396184"/>
                    <a:pt x="-8094" y="316606"/>
                    <a:pt x="3274" y="30740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120000" flipH="1">
              <a:off x="7741582" y="5116837"/>
              <a:ext cx="194455" cy="141038"/>
            </a:xfrm>
            <a:custGeom>
              <a:avLst/>
              <a:gdLst>
                <a:gd name="connsiteX0" fmla="*/ 0 w 318306"/>
                <a:gd name="connsiteY0" fmla="*/ 149414 h 279351"/>
                <a:gd name="connsiteX1" fmla="*/ 126673 w 318306"/>
                <a:gd name="connsiteY1" fmla="*/ 279338 h 279351"/>
                <a:gd name="connsiteX2" fmla="*/ 214369 w 318306"/>
                <a:gd name="connsiteY2" fmla="*/ 142917 h 279351"/>
                <a:gd name="connsiteX3" fmla="*/ 318306 w 318306"/>
                <a:gd name="connsiteY3" fmla="*/ 0 h 279351"/>
                <a:gd name="connsiteX4" fmla="*/ 318306 w 318306"/>
                <a:gd name="connsiteY4" fmla="*/ 0 h 27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06" h="279351">
                  <a:moveTo>
                    <a:pt x="0" y="149414"/>
                  </a:moveTo>
                  <a:cubicBezTo>
                    <a:pt x="45472" y="214917"/>
                    <a:pt x="90945" y="280421"/>
                    <a:pt x="126673" y="279338"/>
                  </a:cubicBezTo>
                  <a:cubicBezTo>
                    <a:pt x="162401" y="278255"/>
                    <a:pt x="182430" y="189473"/>
                    <a:pt x="214369" y="142917"/>
                  </a:cubicBezTo>
                  <a:cubicBezTo>
                    <a:pt x="246308" y="96361"/>
                    <a:pt x="318306" y="0"/>
                    <a:pt x="318306" y="0"/>
                  </a:cubicBezTo>
                  <a:lnTo>
                    <a:pt x="318306" y="0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 rot="573518">
              <a:off x="8011847" y="3553203"/>
              <a:ext cx="182226" cy="1285384"/>
            </a:xfrm>
            <a:custGeom>
              <a:avLst/>
              <a:gdLst>
                <a:gd name="connsiteX0" fmla="*/ 19026 w 456628"/>
                <a:gd name="connsiteY0" fmla="*/ 1360449 h 1413903"/>
                <a:gd name="connsiteX1" fmla="*/ 14270 w 456628"/>
                <a:gd name="connsiteY1" fmla="*/ 1336665 h 1413903"/>
                <a:gd name="connsiteX2" fmla="*/ 9513 w 456628"/>
                <a:gd name="connsiteY2" fmla="*/ 1322395 h 1413903"/>
                <a:gd name="connsiteX3" fmla="*/ 0 w 456628"/>
                <a:gd name="connsiteY3" fmla="*/ 1227258 h 1413903"/>
                <a:gd name="connsiteX4" fmla="*/ 4757 w 456628"/>
                <a:gd name="connsiteY4" fmla="*/ 1141636 h 1413903"/>
                <a:gd name="connsiteX5" fmla="*/ 14270 w 456628"/>
                <a:gd name="connsiteY5" fmla="*/ 1079797 h 1413903"/>
                <a:gd name="connsiteX6" fmla="*/ 23783 w 456628"/>
                <a:gd name="connsiteY6" fmla="*/ 1027472 h 1413903"/>
                <a:gd name="connsiteX7" fmla="*/ 33296 w 456628"/>
                <a:gd name="connsiteY7" fmla="*/ 818172 h 1413903"/>
                <a:gd name="connsiteX8" fmla="*/ 38052 w 456628"/>
                <a:gd name="connsiteY8" fmla="*/ 789631 h 1413903"/>
                <a:gd name="connsiteX9" fmla="*/ 52322 w 456628"/>
                <a:gd name="connsiteY9" fmla="*/ 737306 h 1413903"/>
                <a:gd name="connsiteX10" fmla="*/ 61835 w 456628"/>
                <a:gd name="connsiteY10" fmla="*/ 680225 h 1413903"/>
                <a:gd name="connsiteX11" fmla="*/ 76105 w 456628"/>
                <a:gd name="connsiteY11" fmla="*/ 665954 h 1413903"/>
                <a:gd name="connsiteX12" fmla="*/ 80861 w 456628"/>
                <a:gd name="connsiteY12" fmla="*/ 651684 h 1413903"/>
                <a:gd name="connsiteX13" fmla="*/ 99887 w 456628"/>
                <a:gd name="connsiteY13" fmla="*/ 623143 h 1413903"/>
                <a:gd name="connsiteX14" fmla="*/ 109400 w 456628"/>
                <a:gd name="connsiteY14" fmla="*/ 594602 h 1413903"/>
                <a:gd name="connsiteX15" fmla="*/ 114157 w 456628"/>
                <a:gd name="connsiteY15" fmla="*/ 580332 h 1413903"/>
                <a:gd name="connsiteX16" fmla="*/ 123670 w 456628"/>
                <a:gd name="connsiteY16" fmla="*/ 566061 h 1413903"/>
                <a:gd name="connsiteX17" fmla="*/ 137939 w 456628"/>
                <a:gd name="connsiteY17" fmla="*/ 513736 h 1413903"/>
                <a:gd name="connsiteX18" fmla="*/ 152209 w 456628"/>
                <a:gd name="connsiteY18" fmla="*/ 489952 h 1413903"/>
                <a:gd name="connsiteX19" fmla="*/ 161722 w 456628"/>
                <a:gd name="connsiteY19" fmla="*/ 466168 h 1413903"/>
                <a:gd name="connsiteX20" fmla="*/ 175991 w 456628"/>
                <a:gd name="connsiteY20" fmla="*/ 413843 h 1413903"/>
                <a:gd name="connsiteX21" fmla="*/ 185504 w 456628"/>
                <a:gd name="connsiteY21" fmla="*/ 399573 h 1413903"/>
                <a:gd name="connsiteX22" fmla="*/ 199774 w 456628"/>
                <a:gd name="connsiteY22" fmla="*/ 361518 h 1413903"/>
                <a:gd name="connsiteX23" fmla="*/ 218800 w 456628"/>
                <a:gd name="connsiteY23" fmla="*/ 342491 h 1413903"/>
                <a:gd name="connsiteX24" fmla="*/ 223557 w 456628"/>
                <a:gd name="connsiteY24" fmla="*/ 328220 h 1413903"/>
                <a:gd name="connsiteX25" fmla="*/ 247339 w 456628"/>
                <a:gd name="connsiteY25" fmla="*/ 294923 h 1413903"/>
                <a:gd name="connsiteX26" fmla="*/ 271122 w 456628"/>
                <a:gd name="connsiteY26" fmla="*/ 271139 h 1413903"/>
                <a:gd name="connsiteX27" fmla="*/ 290148 w 456628"/>
                <a:gd name="connsiteY27" fmla="*/ 247354 h 1413903"/>
                <a:gd name="connsiteX28" fmla="*/ 299661 w 456628"/>
                <a:gd name="connsiteY28" fmla="*/ 228327 h 1413903"/>
                <a:gd name="connsiteX29" fmla="*/ 313930 w 456628"/>
                <a:gd name="connsiteY29" fmla="*/ 214057 h 1413903"/>
                <a:gd name="connsiteX30" fmla="*/ 332956 w 456628"/>
                <a:gd name="connsiteY30" fmla="*/ 185516 h 1413903"/>
                <a:gd name="connsiteX31" fmla="*/ 342469 w 456628"/>
                <a:gd name="connsiteY31" fmla="*/ 171245 h 1413903"/>
                <a:gd name="connsiteX32" fmla="*/ 390035 w 456628"/>
                <a:gd name="connsiteY32" fmla="*/ 118920 h 1413903"/>
                <a:gd name="connsiteX33" fmla="*/ 423330 w 456628"/>
                <a:gd name="connsiteY33" fmla="*/ 52325 h 1413903"/>
                <a:gd name="connsiteX34" fmla="*/ 447113 w 456628"/>
                <a:gd name="connsiteY34" fmla="*/ 14271 h 1413903"/>
                <a:gd name="connsiteX35" fmla="*/ 451869 w 456628"/>
                <a:gd name="connsiteY35" fmla="*/ 0 h 1413903"/>
                <a:gd name="connsiteX36" fmla="*/ 456626 w 456628"/>
                <a:gd name="connsiteY36" fmla="*/ 14271 h 1413903"/>
                <a:gd name="connsiteX37" fmla="*/ 451869 w 456628"/>
                <a:gd name="connsiteY37" fmla="*/ 85623 h 1413903"/>
                <a:gd name="connsiteX38" fmla="*/ 442356 w 456628"/>
                <a:gd name="connsiteY38" fmla="*/ 128434 h 1413903"/>
                <a:gd name="connsiteX39" fmla="*/ 437600 w 456628"/>
                <a:gd name="connsiteY39" fmla="*/ 142705 h 1413903"/>
                <a:gd name="connsiteX40" fmla="*/ 432843 w 456628"/>
                <a:gd name="connsiteY40" fmla="*/ 166489 h 1413903"/>
                <a:gd name="connsiteX41" fmla="*/ 423330 w 456628"/>
                <a:gd name="connsiteY41" fmla="*/ 195029 h 1413903"/>
                <a:gd name="connsiteX42" fmla="*/ 409061 w 456628"/>
                <a:gd name="connsiteY42" fmla="*/ 237841 h 1413903"/>
                <a:gd name="connsiteX43" fmla="*/ 394791 w 456628"/>
                <a:gd name="connsiteY43" fmla="*/ 242598 h 1413903"/>
                <a:gd name="connsiteX44" fmla="*/ 385278 w 456628"/>
                <a:gd name="connsiteY44" fmla="*/ 299679 h 1413903"/>
                <a:gd name="connsiteX45" fmla="*/ 375765 w 456628"/>
                <a:gd name="connsiteY45" fmla="*/ 332977 h 1413903"/>
                <a:gd name="connsiteX46" fmla="*/ 371008 w 456628"/>
                <a:gd name="connsiteY46" fmla="*/ 413843 h 1413903"/>
                <a:gd name="connsiteX47" fmla="*/ 366252 w 456628"/>
                <a:gd name="connsiteY47" fmla="*/ 432870 h 1413903"/>
                <a:gd name="connsiteX48" fmla="*/ 361495 w 456628"/>
                <a:gd name="connsiteY48" fmla="*/ 461411 h 1413903"/>
                <a:gd name="connsiteX49" fmla="*/ 351982 w 456628"/>
                <a:gd name="connsiteY49" fmla="*/ 494709 h 1413903"/>
                <a:gd name="connsiteX50" fmla="*/ 342469 w 456628"/>
                <a:gd name="connsiteY50" fmla="*/ 537520 h 1413903"/>
                <a:gd name="connsiteX51" fmla="*/ 337713 w 456628"/>
                <a:gd name="connsiteY51" fmla="*/ 599359 h 1413903"/>
                <a:gd name="connsiteX52" fmla="*/ 332956 w 456628"/>
                <a:gd name="connsiteY52" fmla="*/ 646927 h 1413903"/>
                <a:gd name="connsiteX53" fmla="*/ 337713 w 456628"/>
                <a:gd name="connsiteY53" fmla="*/ 1060770 h 1413903"/>
                <a:gd name="connsiteX54" fmla="*/ 342469 w 456628"/>
                <a:gd name="connsiteY54" fmla="*/ 1084554 h 1413903"/>
                <a:gd name="connsiteX55" fmla="*/ 347226 w 456628"/>
                <a:gd name="connsiteY55" fmla="*/ 1117852 h 1413903"/>
                <a:gd name="connsiteX56" fmla="*/ 351982 w 456628"/>
                <a:gd name="connsiteY56" fmla="*/ 1132122 h 1413903"/>
                <a:gd name="connsiteX57" fmla="*/ 356739 w 456628"/>
                <a:gd name="connsiteY57" fmla="*/ 1151149 h 1413903"/>
                <a:gd name="connsiteX58" fmla="*/ 361495 w 456628"/>
                <a:gd name="connsiteY58" fmla="*/ 1189204 h 1413903"/>
                <a:gd name="connsiteX59" fmla="*/ 371008 w 456628"/>
                <a:gd name="connsiteY59" fmla="*/ 1217745 h 1413903"/>
                <a:gd name="connsiteX60" fmla="*/ 375765 w 456628"/>
                <a:gd name="connsiteY60" fmla="*/ 1251042 h 1413903"/>
                <a:gd name="connsiteX61" fmla="*/ 385278 w 456628"/>
                <a:gd name="connsiteY61" fmla="*/ 1322395 h 1413903"/>
                <a:gd name="connsiteX62" fmla="*/ 399548 w 456628"/>
                <a:gd name="connsiteY62" fmla="*/ 1365206 h 1413903"/>
                <a:gd name="connsiteX63" fmla="*/ 404304 w 456628"/>
                <a:gd name="connsiteY63" fmla="*/ 1379476 h 1413903"/>
                <a:gd name="connsiteX64" fmla="*/ 399548 w 456628"/>
                <a:gd name="connsiteY64" fmla="*/ 1412774 h 1413903"/>
                <a:gd name="connsiteX65" fmla="*/ 385278 w 456628"/>
                <a:gd name="connsiteY65" fmla="*/ 1403261 h 1413903"/>
                <a:gd name="connsiteX66" fmla="*/ 361495 w 456628"/>
                <a:gd name="connsiteY66" fmla="*/ 1374720 h 1413903"/>
                <a:gd name="connsiteX67" fmla="*/ 342469 w 456628"/>
                <a:gd name="connsiteY67" fmla="*/ 1365206 h 1413903"/>
                <a:gd name="connsiteX68" fmla="*/ 328200 w 456628"/>
                <a:gd name="connsiteY68" fmla="*/ 1355692 h 1413903"/>
                <a:gd name="connsiteX69" fmla="*/ 313930 w 456628"/>
                <a:gd name="connsiteY69" fmla="*/ 1350936 h 1413903"/>
                <a:gd name="connsiteX70" fmla="*/ 271122 w 456628"/>
                <a:gd name="connsiteY70" fmla="*/ 1327151 h 1413903"/>
                <a:gd name="connsiteX71" fmla="*/ 228313 w 456628"/>
                <a:gd name="connsiteY71" fmla="*/ 1317638 h 1413903"/>
                <a:gd name="connsiteX72" fmla="*/ 109400 w 456628"/>
                <a:gd name="connsiteY72" fmla="*/ 1322395 h 1413903"/>
                <a:gd name="connsiteX73" fmla="*/ 90374 w 456628"/>
                <a:gd name="connsiteY73" fmla="*/ 1327151 h 1413903"/>
                <a:gd name="connsiteX74" fmla="*/ 61835 w 456628"/>
                <a:gd name="connsiteY74" fmla="*/ 1346179 h 1413903"/>
                <a:gd name="connsiteX75" fmla="*/ 38052 w 456628"/>
                <a:gd name="connsiteY75" fmla="*/ 1369963 h 1413903"/>
                <a:gd name="connsiteX76" fmla="*/ 19026 w 456628"/>
                <a:gd name="connsiteY76" fmla="*/ 1360449 h 14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56628" h="1413903">
                  <a:moveTo>
                    <a:pt x="19026" y="1360449"/>
                  </a:moveTo>
                  <a:cubicBezTo>
                    <a:pt x="15062" y="1354899"/>
                    <a:pt x="16231" y="1344509"/>
                    <a:pt x="14270" y="1336665"/>
                  </a:cubicBezTo>
                  <a:cubicBezTo>
                    <a:pt x="13054" y="1331801"/>
                    <a:pt x="10410" y="1327328"/>
                    <a:pt x="9513" y="1322395"/>
                  </a:cubicBezTo>
                  <a:cubicBezTo>
                    <a:pt x="5131" y="1298291"/>
                    <a:pt x="1724" y="1247946"/>
                    <a:pt x="0" y="1227258"/>
                  </a:cubicBezTo>
                  <a:cubicBezTo>
                    <a:pt x="1586" y="1198717"/>
                    <a:pt x="2478" y="1170130"/>
                    <a:pt x="4757" y="1141636"/>
                  </a:cubicBezTo>
                  <a:cubicBezTo>
                    <a:pt x="5908" y="1127248"/>
                    <a:pt x="11944" y="1094917"/>
                    <a:pt x="14270" y="1079797"/>
                  </a:cubicBezTo>
                  <a:cubicBezTo>
                    <a:pt x="21088" y="1035477"/>
                    <a:pt x="15643" y="1060029"/>
                    <a:pt x="23783" y="1027472"/>
                  </a:cubicBezTo>
                  <a:cubicBezTo>
                    <a:pt x="26654" y="926960"/>
                    <a:pt x="23001" y="895388"/>
                    <a:pt x="33296" y="818172"/>
                  </a:cubicBezTo>
                  <a:cubicBezTo>
                    <a:pt x="34571" y="808612"/>
                    <a:pt x="35713" y="798988"/>
                    <a:pt x="38052" y="789631"/>
                  </a:cubicBezTo>
                  <a:cubicBezTo>
                    <a:pt x="51989" y="733878"/>
                    <a:pt x="44093" y="786679"/>
                    <a:pt x="52322" y="737306"/>
                  </a:cubicBezTo>
                  <a:cubicBezTo>
                    <a:pt x="52462" y="736465"/>
                    <a:pt x="59034" y="685827"/>
                    <a:pt x="61835" y="680225"/>
                  </a:cubicBezTo>
                  <a:cubicBezTo>
                    <a:pt x="64843" y="674208"/>
                    <a:pt x="71348" y="670711"/>
                    <a:pt x="76105" y="665954"/>
                  </a:cubicBezTo>
                  <a:cubicBezTo>
                    <a:pt x="77690" y="661197"/>
                    <a:pt x="78426" y="656067"/>
                    <a:pt x="80861" y="651684"/>
                  </a:cubicBezTo>
                  <a:cubicBezTo>
                    <a:pt x="86413" y="641689"/>
                    <a:pt x="96272" y="633990"/>
                    <a:pt x="99887" y="623143"/>
                  </a:cubicBezTo>
                  <a:lnTo>
                    <a:pt x="109400" y="594602"/>
                  </a:lnTo>
                  <a:cubicBezTo>
                    <a:pt x="110986" y="589845"/>
                    <a:pt x="111376" y="584504"/>
                    <a:pt x="114157" y="580332"/>
                  </a:cubicBezTo>
                  <a:lnTo>
                    <a:pt x="123670" y="566061"/>
                  </a:lnTo>
                  <a:cubicBezTo>
                    <a:pt x="127613" y="546345"/>
                    <a:pt x="129317" y="532704"/>
                    <a:pt x="137939" y="513736"/>
                  </a:cubicBezTo>
                  <a:cubicBezTo>
                    <a:pt x="141765" y="505319"/>
                    <a:pt x="148074" y="498221"/>
                    <a:pt x="152209" y="489952"/>
                  </a:cubicBezTo>
                  <a:cubicBezTo>
                    <a:pt x="156027" y="482315"/>
                    <a:pt x="158551" y="474096"/>
                    <a:pt x="161722" y="466168"/>
                  </a:cubicBezTo>
                  <a:cubicBezTo>
                    <a:pt x="164275" y="453403"/>
                    <a:pt x="169094" y="424190"/>
                    <a:pt x="175991" y="413843"/>
                  </a:cubicBezTo>
                  <a:lnTo>
                    <a:pt x="185504" y="399573"/>
                  </a:lnTo>
                  <a:cubicBezTo>
                    <a:pt x="189114" y="385134"/>
                    <a:pt x="190447" y="373955"/>
                    <a:pt x="199774" y="361518"/>
                  </a:cubicBezTo>
                  <a:cubicBezTo>
                    <a:pt x="205155" y="354343"/>
                    <a:pt x="212458" y="348833"/>
                    <a:pt x="218800" y="342491"/>
                  </a:cubicBezTo>
                  <a:cubicBezTo>
                    <a:pt x="220386" y="337734"/>
                    <a:pt x="221315" y="332705"/>
                    <a:pt x="223557" y="328220"/>
                  </a:cubicBezTo>
                  <a:cubicBezTo>
                    <a:pt x="227292" y="320749"/>
                    <a:pt x="243750" y="299948"/>
                    <a:pt x="247339" y="294923"/>
                  </a:cubicBezTo>
                  <a:cubicBezTo>
                    <a:pt x="261752" y="274742"/>
                    <a:pt x="250366" y="284976"/>
                    <a:pt x="271122" y="271139"/>
                  </a:cubicBezTo>
                  <a:cubicBezTo>
                    <a:pt x="282477" y="237068"/>
                    <a:pt x="266243" y="276041"/>
                    <a:pt x="290148" y="247354"/>
                  </a:cubicBezTo>
                  <a:cubicBezTo>
                    <a:pt x="294687" y="241907"/>
                    <a:pt x="295540" y="234097"/>
                    <a:pt x="299661" y="228327"/>
                  </a:cubicBezTo>
                  <a:cubicBezTo>
                    <a:pt x="303571" y="222853"/>
                    <a:pt x="309800" y="219367"/>
                    <a:pt x="313930" y="214057"/>
                  </a:cubicBezTo>
                  <a:cubicBezTo>
                    <a:pt x="320949" y="205031"/>
                    <a:pt x="326614" y="195030"/>
                    <a:pt x="332956" y="185516"/>
                  </a:cubicBezTo>
                  <a:cubicBezTo>
                    <a:pt x="336127" y="180759"/>
                    <a:pt x="338427" y="175288"/>
                    <a:pt x="342469" y="171245"/>
                  </a:cubicBezTo>
                  <a:cubicBezTo>
                    <a:pt x="354334" y="159380"/>
                    <a:pt x="380605" y="135209"/>
                    <a:pt x="390035" y="118920"/>
                  </a:cubicBezTo>
                  <a:cubicBezTo>
                    <a:pt x="402469" y="97441"/>
                    <a:pt x="410177" y="73371"/>
                    <a:pt x="423330" y="52325"/>
                  </a:cubicBezTo>
                  <a:lnTo>
                    <a:pt x="447113" y="14271"/>
                  </a:lnTo>
                  <a:cubicBezTo>
                    <a:pt x="448698" y="9514"/>
                    <a:pt x="446855" y="0"/>
                    <a:pt x="451869" y="0"/>
                  </a:cubicBezTo>
                  <a:cubicBezTo>
                    <a:pt x="456883" y="0"/>
                    <a:pt x="456626" y="9257"/>
                    <a:pt x="456626" y="14271"/>
                  </a:cubicBezTo>
                  <a:cubicBezTo>
                    <a:pt x="456626" y="38108"/>
                    <a:pt x="454241" y="61904"/>
                    <a:pt x="451869" y="85623"/>
                  </a:cubicBezTo>
                  <a:cubicBezTo>
                    <a:pt x="451114" y="93177"/>
                    <a:pt x="444802" y="119871"/>
                    <a:pt x="442356" y="128434"/>
                  </a:cubicBezTo>
                  <a:cubicBezTo>
                    <a:pt x="440979" y="133255"/>
                    <a:pt x="438816" y="137840"/>
                    <a:pt x="437600" y="142705"/>
                  </a:cubicBezTo>
                  <a:cubicBezTo>
                    <a:pt x="435639" y="150549"/>
                    <a:pt x="434970" y="158689"/>
                    <a:pt x="432843" y="166489"/>
                  </a:cubicBezTo>
                  <a:cubicBezTo>
                    <a:pt x="430205" y="176164"/>
                    <a:pt x="425296" y="185196"/>
                    <a:pt x="423330" y="195029"/>
                  </a:cubicBezTo>
                  <a:cubicBezTo>
                    <a:pt x="420925" y="207055"/>
                    <a:pt x="418908" y="227993"/>
                    <a:pt x="409061" y="237841"/>
                  </a:cubicBezTo>
                  <a:cubicBezTo>
                    <a:pt x="405516" y="241387"/>
                    <a:pt x="399548" y="241012"/>
                    <a:pt x="394791" y="242598"/>
                  </a:cubicBezTo>
                  <a:cubicBezTo>
                    <a:pt x="391620" y="261625"/>
                    <a:pt x="391378" y="281379"/>
                    <a:pt x="385278" y="299679"/>
                  </a:cubicBezTo>
                  <a:cubicBezTo>
                    <a:pt x="378454" y="320152"/>
                    <a:pt x="381737" y="309085"/>
                    <a:pt x="375765" y="332977"/>
                  </a:cubicBezTo>
                  <a:cubicBezTo>
                    <a:pt x="374179" y="359932"/>
                    <a:pt x="373568" y="386963"/>
                    <a:pt x="371008" y="413843"/>
                  </a:cubicBezTo>
                  <a:cubicBezTo>
                    <a:pt x="370388" y="420351"/>
                    <a:pt x="367534" y="426459"/>
                    <a:pt x="366252" y="432870"/>
                  </a:cubicBezTo>
                  <a:cubicBezTo>
                    <a:pt x="364361" y="442328"/>
                    <a:pt x="363386" y="451953"/>
                    <a:pt x="361495" y="461411"/>
                  </a:cubicBezTo>
                  <a:cubicBezTo>
                    <a:pt x="356536" y="486209"/>
                    <a:pt x="358030" y="473541"/>
                    <a:pt x="351982" y="494709"/>
                  </a:cubicBezTo>
                  <a:cubicBezTo>
                    <a:pt x="347507" y="510374"/>
                    <a:pt x="345736" y="521184"/>
                    <a:pt x="342469" y="537520"/>
                  </a:cubicBezTo>
                  <a:cubicBezTo>
                    <a:pt x="340884" y="558133"/>
                    <a:pt x="339504" y="578763"/>
                    <a:pt x="337713" y="599359"/>
                  </a:cubicBezTo>
                  <a:cubicBezTo>
                    <a:pt x="336333" y="615234"/>
                    <a:pt x="332956" y="630992"/>
                    <a:pt x="332956" y="646927"/>
                  </a:cubicBezTo>
                  <a:cubicBezTo>
                    <a:pt x="332956" y="784884"/>
                    <a:pt x="334715" y="922846"/>
                    <a:pt x="337713" y="1060770"/>
                  </a:cubicBezTo>
                  <a:cubicBezTo>
                    <a:pt x="337889" y="1068853"/>
                    <a:pt x="341140" y="1076579"/>
                    <a:pt x="342469" y="1084554"/>
                  </a:cubicBezTo>
                  <a:cubicBezTo>
                    <a:pt x="344312" y="1095613"/>
                    <a:pt x="345027" y="1106858"/>
                    <a:pt x="347226" y="1117852"/>
                  </a:cubicBezTo>
                  <a:cubicBezTo>
                    <a:pt x="348209" y="1122769"/>
                    <a:pt x="350605" y="1127301"/>
                    <a:pt x="351982" y="1132122"/>
                  </a:cubicBezTo>
                  <a:cubicBezTo>
                    <a:pt x="353778" y="1138408"/>
                    <a:pt x="355153" y="1144807"/>
                    <a:pt x="356739" y="1151149"/>
                  </a:cubicBezTo>
                  <a:cubicBezTo>
                    <a:pt x="358324" y="1163834"/>
                    <a:pt x="358817" y="1176704"/>
                    <a:pt x="361495" y="1189204"/>
                  </a:cubicBezTo>
                  <a:cubicBezTo>
                    <a:pt x="363596" y="1199010"/>
                    <a:pt x="371008" y="1217745"/>
                    <a:pt x="371008" y="1217745"/>
                  </a:cubicBezTo>
                  <a:cubicBezTo>
                    <a:pt x="372594" y="1228844"/>
                    <a:pt x="374455" y="1239907"/>
                    <a:pt x="375765" y="1251042"/>
                  </a:cubicBezTo>
                  <a:cubicBezTo>
                    <a:pt x="378768" y="1276569"/>
                    <a:pt x="378693" y="1298250"/>
                    <a:pt x="385278" y="1322395"/>
                  </a:cubicBezTo>
                  <a:cubicBezTo>
                    <a:pt x="385287" y="1322429"/>
                    <a:pt x="397164" y="1358054"/>
                    <a:pt x="399548" y="1365206"/>
                  </a:cubicBezTo>
                  <a:lnTo>
                    <a:pt x="404304" y="1379476"/>
                  </a:lnTo>
                  <a:cubicBezTo>
                    <a:pt x="402719" y="1390575"/>
                    <a:pt x="406552" y="1404019"/>
                    <a:pt x="399548" y="1412774"/>
                  </a:cubicBezTo>
                  <a:cubicBezTo>
                    <a:pt x="395977" y="1417238"/>
                    <a:pt x="389320" y="1407303"/>
                    <a:pt x="385278" y="1403261"/>
                  </a:cubicBezTo>
                  <a:cubicBezTo>
                    <a:pt x="364413" y="1382395"/>
                    <a:pt x="388775" y="1394207"/>
                    <a:pt x="361495" y="1374720"/>
                  </a:cubicBezTo>
                  <a:cubicBezTo>
                    <a:pt x="355725" y="1370598"/>
                    <a:pt x="348625" y="1368724"/>
                    <a:pt x="342469" y="1365206"/>
                  </a:cubicBezTo>
                  <a:cubicBezTo>
                    <a:pt x="337506" y="1362369"/>
                    <a:pt x="333313" y="1358249"/>
                    <a:pt x="328200" y="1355692"/>
                  </a:cubicBezTo>
                  <a:cubicBezTo>
                    <a:pt x="323715" y="1353450"/>
                    <a:pt x="318415" y="1353178"/>
                    <a:pt x="313930" y="1350936"/>
                  </a:cubicBezTo>
                  <a:cubicBezTo>
                    <a:pt x="277852" y="1332896"/>
                    <a:pt x="303185" y="1340892"/>
                    <a:pt x="271122" y="1327151"/>
                  </a:cubicBezTo>
                  <a:cubicBezTo>
                    <a:pt x="256224" y="1320766"/>
                    <a:pt x="245407" y="1320487"/>
                    <a:pt x="228313" y="1317638"/>
                  </a:cubicBezTo>
                  <a:cubicBezTo>
                    <a:pt x="188675" y="1319224"/>
                    <a:pt x="148975" y="1319666"/>
                    <a:pt x="109400" y="1322395"/>
                  </a:cubicBezTo>
                  <a:cubicBezTo>
                    <a:pt x="102878" y="1322845"/>
                    <a:pt x="96221" y="1324227"/>
                    <a:pt x="90374" y="1327151"/>
                  </a:cubicBezTo>
                  <a:cubicBezTo>
                    <a:pt x="80148" y="1332265"/>
                    <a:pt x="61835" y="1346179"/>
                    <a:pt x="61835" y="1346179"/>
                  </a:cubicBezTo>
                  <a:cubicBezTo>
                    <a:pt x="53763" y="1358287"/>
                    <a:pt x="52466" y="1364197"/>
                    <a:pt x="38052" y="1369963"/>
                  </a:cubicBezTo>
                  <a:cubicBezTo>
                    <a:pt x="35108" y="1371141"/>
                    <a:pt x="22990" y="1365999"/>
                    <a:pt x="19026" y="13604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55997">
                    <a:alpha val="95000"/>
                  </a:srgbClr>
                </a:gs>
                <a:gs pos="100000">
                  <a:srgbClr val="961AB3"/>
                </a:gs>
              </a:gsLst>
              <a:lin ang="0" scaled="1"/>
              <a:tileRect/>
            </a:gradFill>
            <a:ln w="6350" cmpd="sng">
              <a:solidFill>
                <a:srgbClr val="961AB3"/>
              </a:solidFill>
            </a:ln>
            <a:effectLst>
              <a:glow rad="139700">
                <a:srgbClr val="DBC7EC">
                  <a:alpha val="34000"/>
                </a:srgbClr>
              </a:glow>
              <a:innerShdw blurRad="63500" dist="50800" dir="1992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50" name="Chord 49"/>
            <p:cNvSpPr>
              <a:spLocks noChangeAspect="1"/>
            </p:cNvSpPr>
            <p:nvPr/>
          </p:nvSpPr>
          <p:spPr>
            <a:xfrm rot="12849012">
              <a:off x="7971187" y="4418033"/>
              <a:ext cx="57140" cy="121780"/>
            </a:xfrm>
            <a:prstGeom prst="chord">
              <a:avLst/>
            </a:prstGeom>
            <a:gradFill flip="none" rotWithShape="1">
              <a:gsLst>
                <a:gs pos="50000">
                  <a:srgbClr val="FFFF00">
                    <a:alpha val="59000"/>
                  </a:srgbClr>
                </a:gs>
                <a:gs pos="92000">
                  <a:srgbClr val="FFFFFF">
                    <a:alpha val="5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>
              <a:spLocks noChangeAspect="1"/>
            </p:cNvSpPr>
            <p:nvPr/>
          </p:nvSpPr>
          <p:spPr>
            <a:xfrm rot="17881845">
              <a:off x="8062798" y="4113687"/>
              <a:ext cx="87535" cy="36617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6000"/>
                  </a:srgbClr>
                </a:gs>
                <a:gs pos="92000">
                  <a:srgbClr val="FFFFFF">
                    <a:alpha val="66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 rot="573518">
              <a:off x="8126541" y="3929252"/>
              <a:ext cx="29072" cy="70255"/>
            </a:xfrm>
            <a:prstGeom prst="ellipse">
              <a:avLst/>
            </a:prstGeom>
            <a:gradFill flip="none" rotWithShape="1">
              <a:gsLst>
                <a:gs pos="50000">
                  <a:srgbClr val="FFFF00">
                    <a:alpha val="74000"/>
                  </a:srgbClr>
                </a:gs>
                <a:gs pos="92000">
                  <a:srgbClr val="FFFFFF">
                    <a:alpha val="55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17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rapezoid 52"/>
            <p:cNvSpPr>
              <a:spLocks noChangeAspect="1"/>
            </p:cNvSpPr>
            <p:nvPr/>
          </p:nvSpPr>
          <p:spPr>
            <a:xfrm rot="1201323">
              <a:off x="8034040" y="4251105"/>
              <a:ext cx="52768" cy="83118"/>
            </a:xfrm>
            <a:prstGeom prst="trapezoid">
              <a:avLst/>
            </a:prstGeom>
            <a:gradFill flip="none" rotWithShape="1">
              <a:gsLst>
                <a:gs pos="50000">
                  <a:srgbClr val="FFFF00">
                    <a:alpha val="50000"/>
                  </a:srgbClr>
                </a:gs>
                <a:gs pos="92000">
                  <a:srgbClr val="FFFFFF">
                    <a:alpha val="50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>
              <a:spLocks noChangeAspect="1"/>
            </p:cNvSpPr>
            <p:nvPr/>
          </p:nvSpPr>
          <p:spPr>
            <a:xfrm rot="11947821" flipV="1">
              <a:off x="8013130" y="4555093"/>
              <a:ext cx="57210" cy="143759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9000"/>
                  </a:srgbClr>
                </a:gs>
                <a:gs pos="92000">
                  <a:srgbClr val="FFFFFF">
                    <a:alpha val="6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59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21540000" flipH="1">
              <a:off x="7942533" y="3762267"/>
              <a:ext cx="299090" cy="978206"/>
            </a:xfrm>
            <a:custGeom>
              <a:avLst/>
              <a:gdLst>
                <a:gd name="connsiteX0" fmla="*/ 357188 w 357188"/>
                <a:gd name="connsiteY0" fmla="*/ 1162844 h 1168221"/>
                <a:gd name="connsiteX1" fmla="*/ 313531 w 357188"/>
                <a:gd name="connsiteY1" fmla="*/ 1103313 h 1168221"/>
                <a:gd name="connsiteX2" fmla="*/ 238125 w 357188"/>
                <a:gd name="connsiteY2" fmla="*/ 1154907 h 1168221"/>
                <a:gd name="connsiteX3" fmla="*/ 174625 w 357188"/>
                <a:gd name="connsiteY3" fmla="*/ 809625 h 1168221"/>
                <a:gd name="connsiteX4" fmla="*/ 107156 w 357188"/>
                <a:gd name="connsiteY4" fmla="*/ 392907 h 1168221"/>
                <a:gd name="connsiteX5" fmla="*/ 0 w 357188"/>
                <a:gd name="connsiteY5" fmla="*/ 0 h 116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188" h="1168221">
                  <a:moveTo>
                    <a:pt x="357188" y="1162844"/>
                  </a:moveTo>
                  <a:cubicBezTo>
                    <a:pt x="345281" y="1133740"/>
                    <a:pt x="333375" y="1104636"/>
                    <a:pt x="313531" y="1103313"/>
                  </a:cubicBezTo>
                  <a:cubicBezTo>
                    <a:pt x="293687" y="1101990"/>
                    <a:pt x="261276" y="1203855"/>
                    <a:pt x="238125" y="1154907"/>
                  </a:cubicBezTo>
                  <a:cubicBezTo>
                    <a:pt x="214974" y="1105959"/>
                    <a:pt x="196453" y="936625"/>
                    <a:pt x="174625" y="809625"/>
                  </a:cubicBezTo>
                  <a:cubicBezTo>
                    <a:pt x="152797" y="682625"/>
                    <a:pt x="136260" y="527844"/>
                    <a:pt x="107156" y="392907"/>
                  </a:cubicBezTo>
                  <a:cubicBezTo>
                    <a:pt x="78052" y="257969"/>
                    <a:pt x="0" y="0"/>
                    <a:pt x="0" y="0"/>
                  </a:cubicBezTo>
                </a:path>
              </a:pathLst>
            </a:custGeom>
            <a:ln w="9525" cap="rnd">
              <a:solidFill>
                <a:srgbClr val="BD30B4">
                  <a:alpha val="26000"/>
                </a:srgbClr>
              </a:solidFill>
            </a:ln>
            <a:effectLst>
              <a:glow>
                <a:schemeClr val="accent4">
                  <a:lumMod val="20000"/>
                  <a:lumOff val="80000"/>
                  <a:alpha val="75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 flipH="1" flipV="1">
              <a:off x="7973035" y="4808132"/>
              <a:ext cx="69091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flipH="1" flipV="1">
              <a:off x="7968605" y="4850851"/>
              <a:ext cx="69091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flipH="1">
              <a:off x="7997527" y="6373298"/>
              <a:ext cx="107802" cy="2769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8002426" y="6566973"/>
              <a:ext cx="98002" cy="2769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120000" flipH="1">
              <a:off x="7986005" y="4862071"/>
              <a:ext cx="368492" cy="491573"/>
            </a:xfrm>
            <a:custGeom>
              <a:avLst/>
              <a:gdLst>
                <a:gd name="connsiteX0" fmla="*/ 546090 w 548356"/>
                <a:gd name="connsiteY0" fmla="*/ 506791 h 885135"/>
                <a:gd name="connsiteX1" fmla="*/ 468137 w 548356"/>
                <a:gd name="connsiteY1" fmla="*/ 555513 h 885135"/>
                <a:gd name="connsiteX2" fmla="*/ 341464 w 548356"/>
                <a:gd name="connsiteY2" fmla="*/ 610731 h 885135"/>
                <a:gd name="connsiteX3" fmla="*/ 292744 w 548356"/>
                <a:gd name="connsiteY3" fmla="*/ 568505 h 885135"/>
                <a:gd name="connsiteX4" fmla="*/ 172567 w 548356"/>
                <a:gd name="connsiteY4" fmla="*/ 389859 h 885135"/>
                <a:gd name="connsiteX5" fmla="*/ 127095 w 548356"/>
                <a:gd name="connsiteY5" fmla="*/ 292415 h 885135"/>
                <a:gd name="connsiteX6" fmla="*/ 97863 w 548356"/>
                <a:gd name="connsiteY6" fmla="*/ 175483 h 885135"/>
                <a:gd name="connsiteX7" fmla="*/ 68630 w 548356"/>
                <a:gd name="connsiteY7" fmla="*/ 84 h 885135"/>
                <a:gd name="connsiteX8" fmla="*/ 29654 w 548356"/>
                <a:gd name="connsiteY8" fmla="*/ 152746 h 885135"/>
                <a:gd name="connsiteX9" fmla="*/ 6918 w 548356"/>
                <a:gd name="connsiteY9" fmla="*/ 188475 h 885135"/>
                <a:gd name="connsiteX10" fmla="*/ 422 w 548356"/>
                <a:gd name="connsiteY10" fmla="*/ 263182 h 885135"/>
                <a:gd name="connsiteX11" fmla="*/ 16662 w 548356"/>
                <a:gd name="connsiteY11" fmla="*/ 383363 h 885135"/>
                <a:gd name="connsiteX12" fmla="*/ 13414 w 548356"/>
                <a:gd name="connsiteY12" fmla="*/ 477558 h 885135"/>
                <a:gd name="connsiteX13" fmla="*/ 39398 w 548356"/>
                <a:gd name="connsiteY13" fmla="*/ 529528 h 885135"/>
                <a:gd name="connsiteX14" fmla="*/ 42646 w 548356"/>
                <a:gd name="connsiteY14" fmla="*/ 600987 h 885135"/>
                <a:gd name="connsiteX15" fmla="*/ 81622 w 548356"/>
                <a:gd name="connsiteY15" fmla="*/ 682190 h 885135"/>
                <a:gd name="connsiteX16" fmla="*/ 162823 w 548356"/>
                <a:gd name="connsiteY16" fmla="*/ 756896 h 885135"/>
                <a:gd name="connsiteX17" fmla="*/ 208295 w 548356"/>
                <a:gd name="connsiteY17" fmla="*/ 838099 h 885135"/>
                <a:gd name="connsiteX18" fmla="*/ 237528 w 548356"/>
                <a:gd name="connsiteY18" fmla="*/ 883573 h 885135"/>
                <a:gd name="connsiteX19" fmla="*/ 357705 w 548356"/>
                <a:gd name="connsiteY19" fmla="*/ 782881 h 885135"/>
                <a:gd name="connsiteX20" fmla="*/ 510362 w 548356"/>
                <a:gd name="connsiteY20" fmla="*/ 691934 h 885135"/>
                <a:gd name="connsiteX21" fmla="*/ 546090 w 548356"/>
                <a:gd name="connsiteY21" fmla="*/ 506791 h 8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356" h="885135">
                  <a:moveTo>
                    <a:pt x="546090" y="506791"/>
                  </a:moveTo>
                  <a:cubicBezTo>
                    <a:pt x="539052" y="484054"/>
                    <a:pt x="502241" y="538190"/>
                    <a:pt x="468137" y="555513"/>
                  </a:cubicBezTo>
                  <a:cubicBezTo>
                    <a:pt x="434033" y="572836"/>
                    <a:pt x="370696" y="608566"/>
                    <a:pt x="341464" y="610731"/>
                  </a:cubicBezTo>
                  <a:cubicBezTo>
                    <a:pt x="312232" y="612896"/>
                    <a:pt x="320893" y="605317"/>
                    <a:pt x="292744" y="568505"/>
                  </a:cubicBezTo>
                  <a:cubicBezTo>
                    <a:pt x="264595" y="531693"/>
                    <a:pt x="200175" y="435874"/>
                    <a:pt x="172567" y="389859"/>
                  </a:cubicBezTo>
                  <a:cubicBezTo>
                    <a:pt x="144959" y="343844"/>
                    <a:pt x="139546" y="328144"/>
                    <a:pt x="127095" y="292415"/>
                  </a:cubicBezTo>
                  <a:cubicBezTo>
                    <a:pt x="114644" y="256686"/>
                    <a:pt x="107607" y="224205"/>
                    <a:pt x="97863" y="175483"/>
                  </a:cubicBezTo>
                  <a:cubicBezTo>
                    <a:pt x="88119" y="126761"/>
                    <a:pt x="79998" y="3873"/>
                    <a:pt x="68630" y="84"/>
                  </a:cubicBezTo>
                  <a:cubicBezTo>
                    <a:pt x="57262" y="-3705"/>
                    <a:pt x="39939" y="121347"/>
                    <a:pt x="29654" y="152746"/>
                  </a:cubicBezTo>
                  <a:cubicBezTo>
                    <a:pt x="19369" y="184144"/>
                    <a:pt x="11790" y="170069"/>
                    <a:pt x="6918" y="188475"/>
                  </a:cubicBezTo>
                  <a:cubicBezTo>
                    <a:pt x="2046" y="206881"/>
                    <a:pt x="-1202" y="230701"/>
                    <a:pt x="422" y="263182"/>
                  </a:cubicBezTo>
                  <a:cubicBezTo>
                    <a:pt x="2046" y="295663"/>
                    <a:pt x="14497" y="347634"/>
                    <a:pt x="16662" y="383363"/>
                  </a:cubicBezTo>
                  <a:cubicBezTo>
                    <a:pt x="18827" y="419092"/>
                    <a:pt x="9625" y="453197"/>
                    <a:pt x="13414" y="477558"/>
                  </a:cubicBezTo>
                  <a:cubicBezTo>
                    <a:pt x="17203" y="501919"/>
                    <a:pt x="34526" y="508957"/>
                    <a:pt x="39398" y="529528"/>
                  </a:cubicBezTo>
                  <a:cubicBezTo>
                    <a:pt x="44270" y="550099"/>
                    <a:pt x="35609" y="575543"/>
                    <a:pt x="42646" y="600987"/>
                  </a:cubicBezTo>
                  <a:cubicBezTo>
                    <a:pt x="49683" y="626431"/>
                    <a:pt x="61593" y="656205"/>
                    <a:pt x="81622" y="682190"/>
                  </a:cubicBezTo>
                  <a:cubicBezTo>
                    <a:pt x="101651" y="708175"/>
                    <a:pt x="141711" y="730911"/>
                    <a:pt x="162823" y="756896"/>
                  </a:cubicBezTo>
                  <a:cubicBezTo>
                    <a:pt x="183935" y="782881"/>
                    <a:pt x="195844" y="816986"/>
                    <a:pt x="208295" y="838099"/>
                  </a:cubicBezTo>
                  <a:cubicBezTo>
                    <a:pt x="220746" y="859212"/>
                    <a:pt x="212626" y="892776"/>
                    <a:pt x="237528" y="883573"/>
                  </a:cubicBezTo>
                  <a:cubicBezTo>
                    <a:pt x="262430" y="874370"/>
                    <a:pt x="312233" y="814821"/>
                    <a:pt x="357705" y="782881"/>
                  </a:cubicBezTo>
                  <a:cubicBezTo>
                    <a:pt x="403177" y="750941"/>
                    <a:pt x="476258" y="738490"/>
                    <a:pt x="510362" y="691934"/>
                  </a:cubicBezTo>
                  <a:cubicBezTo>
                    <a:pt x="544466" y="645378"/>
                    <a:pt x="553128" y="529528"/>
                    <a:pt x="546090" y="50679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 rot="120000" flipH="1">
              <a:off x="8011003" y="4997085"/>
              <a:ext cx="307317" cy="292164"/>
            </a:xfrm>
            <a:custGeom>
              <a:avLst/>
              <a:gdLst>
                <a:gd name="connsiteX0" fmla="*/ 0 w 415747"/>
                <a:gd name="connsiteY0" fmla="*/ 0 h 326651"/>
                <a:gd name="connsiteX1" fmla="*/ 94192 w 415747"/>
                <a:gd name="connsiteY1" fmla="*/ 185143 h 326651"/>
                <a:gd name="connsiteX2" fmla="*/ 181889 w 415747"/>
                <a:gd name="connsiteY2" fmla="*/ 324812 h 326651"/>
                <a:gd name="connsiteX3" fmla="*/ 347538 w 415747"/>
                <a:gd name="connsiteY3" fmla="*/ 263098 h 326651"/>
                <a:gd name="connsiteX4" fmla="*/ 380019 w 415747"/>
                <a:gd name="connsiteY4" fmla="*/ 233865 h 326651"/>
                <a:gd name="connsiteX5" fmla="*/ 380019 w 415747"/>
                <a:gd name="connsiteY5" fmla="*/ 233865 h 326651"/>
                <a:gd name="connsiteX6" fmla="*/ 415747 w 415747"/>
                <a:gd name="connsiteY6" fmla="*/ 204632 h 3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747" h="326651">
                  <a:moveTo>
                    <a:pt x="0" y="0"/>
                  </a:moveTo>
                  <a:cubicBezTo>
                    <a:pt x="31938" y="65504"/>
                    <a:pt x="63877" y="131008"/>
                    <a:pt x="94192" y="185143"/>
                  </a:cubicBezTo>
                  <a:cubicBezTo>
                    <a:pt x="124507" y="239278"/>
                    <a:pt x="139665" y="311820"/>
                    <a:pt x="181889" y="324812"/>
                  </a:cubicBezTo>
                  <a:cubicBezTo>
                    <a:pt x="224113" y="337804"/>
                    <a:pt x="314516" y="278256"/>
                    <a:pt x="347538" y="263098"/>
                  </a:cubicBezTo>
                  <a:cubicBezTo>
                    <a:pt x="380560" y="247940"/>
                    <a:pt x="380019" y="233865"/>
                    <a:pt x="380019" y="233865"/>
                  </a:cubicBezTo>
                  <a:lnTo>
                    <a:pt x="380019" y="233865"/>
                  </a:lnTo>
                  <a:lnTo>
                    <a:pt x="415747" y="204632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25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934649" y="-7400"/>
            <a:ext cx="12747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ApiLoader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8836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Api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217882" y="5585004"/>
            <a:ext cx="2670534" cy="1011976"/>
          </a:xfrm>
          <a:prstGeom prst="wedgeRoundRectCallout">
            <a:avLst>
              <a:gd name="adj1" fmla="val 62808"/>
              <a:gd name="adj2" fmla="val -73245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Api documents.  Therefore,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REST API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configurations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may be loaded from MongoDB, files, the Web, etc.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>
            <a:grpSpLocks noChangeAspect="1"/>
          </p:cNvGrpSpPr>
          <p:nvPr/>
        </p:nvGrpSpPr>
        <p:grpSpPr>
          <a:xfrm>
            <a:off x="4310022" y="6023896"/>
            <a:ext cx="535353" cy="343893"/>
            <a:chOff x="4249953" y="6050541"/>
            <a:chExt cx="678407" cy="435786"/>
          </a:xfrm>
        </p:grpSpPr>
        <p:grpSp>
          <p:nvGrpSpPr>
            <p:cNvPr id="104" name="Group 103"/>
            <p:cNvGrpSpPr>
              <a:grpSpLocks noChangeAspect="1"/>
            </p:cNvGrpSpPr>
            <p:nvPr/>
          </p:nvGrpSpPr>
          <p:grpSpPr>
            <a:xfrm rot="2030180">
              <a:off x="4722216" y="6050541"/>
              <a:ext cx="206144" cy="302273"/>
              <a:chOff x="2173126" y="5232829"/>
              <a:chExt cx="425269" cy="623581"/>
            </a:xfrm>
          </p:grpSpPr>
          <p:sp>
            <p:nvSpPr>
              <p:cNvPr id="105" name="Folded Corner 104"/>
              <p:cNvSpPr/>
              <p:nvPr/>
            </p:nvSpPr>
            <p:spPr>
              <a:xfrm rot="10800000" flipH="1">
                <a:off x="2173126" y="5232829"/>
                <a:ext cx="425269" cy="623581"/>
              </a:xfrm>
              <a:prstGeom prst="foldedCorner">
                <a:avLst>
                  <a:gd name="adj" fmla="val 29990"/>
                </a:avLst>
              </a:prstGeom>
              <a:solidFill>
                <a:srgbClr val="FFFFFF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06" name="Picture 105" descr="api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99" y="5363801"/>
                <a:ext cx="376789" cy="376789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 rot="2030180">
              <a:off x="4504659" y="6078204"/>
              <a:ext cx="240179" cy="352179"/>
              <a:chOff x="2173126" y="5232829"/>
              <a:chExt cx="425269" cy="623581"/>
            </a:xfrm>
          </p:grpSpPr>
          <p:sp>
            <p:nvSpPr>
              <p:cNvPr id="100" name="Folded Corner 99"/>
              <p:cNvSpPr/>
              <p:nvPr/>
            </p:nvSpPr>
            <p:spPr>
              <a:xfrm rot="10800000" flipH="1">
                <a:off x="2173126" y="5232829"/>
                <a:ext cx="425269" cy="623581"/>
              </a:xfrm>
              <a:prstGeom prst="foldedCorner">
                <a:avLst>
                  <a:gd name="adj" fmla="val 29990"/>
                </a:avLst>
              </a:prstGeom>
              <a:solidFill>
                <a:srgbClr val="FFFFFF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4" name="Picture 13" descr="api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99" y="5363801"/>
                <a:ext cx="376789" cy="376789"/>
              </a:xfrm>
              <a:prstGeom prst="rect">
                <a:avLst/>
              </a:prstGeom>
            </p:spPr>
          </p:pic>
        </p:grpSp>
        <p:grpSp>
          <p:nvGrpSpPr>
            <p:cNvPr id="101" name="Group 100"/>
            <p:cNvGrpSpPr>
              <a:grpSpLocks noChangeAspect="1"/>
            </p:cNvGrpSpPr>
            <p:nvPr/>
          </p:nvGrpSpPr>
          <p:grpSpPr>
            <a:xfrm rot="2030180">
              <a:off x="4249953" y="6120468"/>
              <a:ext cx="249508" cy="365859"/>
              <a:chOff x="2173126" y="5232829"/>
              <a:chExt cx="425269" cy="623581"/>
            </a:xfrm>
          </p:grpSpPr>
          <p:sp>
            <p:nvSpPr>
              <p:cNvPr id="102" name="Folded Corner 101"/>
              <p:cNvSpPr/>
              <p:nvPr/>
            </p:nvSpPr>
            <p:spPr>
              <a:xfrm rot="10800000" flipH="1">
                <a:off x="2173126" y="5232829"/>
                <a:ext cx="425269" cy="623581"/>
              </a:xfrm>
              <a:prstGeom prst="foldedCorner">
                <a:avLst>
                  <a:gd name="adj" fmla="val 29990"/>
                </a:avLst>
              </a:prstGeom>
              <a:solidFill>
                <a:srgbClr val="FFFFFF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03" name="Picture 102" descr="api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99" y="5363801"/>
                <a:ext cx="376789" cy="376789"/>
              </a:xfrm>
              <a:prstGeom prst="rect">
                <a:avLst/>
              </a:prstGeom>
            </p:spPr>
          </p:pic>
        </p:grpSp>
      </p:grpSp>
      <p:sp>
        <p:nvSpPr>
          <p:cNvPr id="107" name="Rounded Rectangle 106"/>
          <p:cNvSpPr/>
          <p:nvPr/>
        </p:nvSpPr>
        <p:spPr>
          <a:xfrm>
            <a:off x="398836" y="92659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ApiLoader</a:t>
            </a:r>
            <a:endParaRPr lang="en-US" sz="1600" dirty="0">
              <a:latin typeface="Gill Sans"/>
              <a:cs typeface="Gill Sans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002107" y="3516659"/>
            <a:ext cx="809240" cy="3158590"/>
            <a:chOff x="8002107" y="3553203"/>
            <a:chExt cx="809240" cy="3158590"/>
          </a:xfrm>
        </p:grpSpPr>
        <p:sp>
          <p:nvSpPr>
            <p:cNvPr id="67" name="Oval 66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69" name="Freeform 68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hord 71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hord 72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hord 87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Isosceles Triangle 88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apezoid 90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Isosceles Triangle 91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439889" y="1325081"/>
            <a:ext cx="84360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Compile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Apis along with any configured Apis 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>
            <a:stCxn id="156" idx="0"/>
          </p:cNvCxnSpPr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3" idx="0"/>
          </p:cNvCxnSpPr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Player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2175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110" name="Group 109"/>
          <p:cNvGrpSpPr>
            <a:grpSpLocks noChangeAspect="1"/>
          </p:cNvGrpSpPr>
          <p:nvPr/>
        </p:nvGrpSpPr>
        <p:grpSpPr>
          <a:xfrm>
            <a:off x="1007922" y="2667185"/>
            <a:ext cx="357878" cy="524765"/>
            <a:chOff x="2173126" y="5232829"/>
            <a:chExt cx="425269" cy="623581"/>
          </a:xfrm>
        </p:grpSpPr>
        <p:sp>
          <p:nvSpPr>
            <p:cNvPr id="111" name="Folded Corner 110"/>
            <p:cNvSpPr/>
            <p:nvPr/>
          </p:nvSpPr>
          <p:spPr>
            <a:xfrm rot="10800000" flipH="1">
              <a:off x="2173126" y="5232829"/>
              <a:ext cx="425269" cy="62358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2" name="Picture 111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299" y="5363801"/>
              <a:ext cx="376789" cy="376789"/>
            </a:xfrm>
            <a:prstGeom prst="rect">
              <a:avLst/>
            </a:prstGeom>
          </p:spPr>
        </p:pic>
      </p:grpSp>
      <p:grpSp>
        <p:nvGrpSpPr>
          <p:cNvPr id="154" name="Group 153"/>
          <p:cNvGrpSpPr>
            <a:grpSpLocks noChangeAspect="1"/>
          </p:cNvGrpSpPr>
          <p:nvPr/>
        </p:nvGrpSpPr>
        <p:grpSpPr>
          <a:xfrm>
            <a:off x="2340622" y="2667185"/>
            <a:ext cx="357878" cy="524765"/>
            <a:chOff x="2173126" y="5232829"/>
            <a:chExt cx="425269" cy="623581"/>
          </a:xfrm>
        </p:grpSpPr>
        <p:sp>
          <p:nvSpPr>
            <p:cNvPr id="156" name="Folded Corner 155"/>
            <p:cNvSpPr/>
            <p:nvPr/>
          </p:nvSpPr>
          <p:spPr>
            <a:xfrm rot="10800000" flipH="1">
              <a:off x="2173126" y="5232829"/>
              <a:ext cx="425269" cy="62358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57" name="Picture 156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299" y="5363801"/>
              <a:ext cx="376789" cy="376789"/>
            </a:xfrm>
            <a:prstGeom prst="rect">
              <a:avLst/>
            </a:prstGeom>
          </p:spPr>
        </p:pic>
      </p:grpSp>
      <p:grpSp>
        <p:nvGrpSpPr>
          <p:cNvPr id="162" name="Group 161"/>
          <p:cNvGrpSpPr>
            <a:grpSpLocks noChangeAspect="1"/>
          </p:cNvGrpSpPr>
          <p:nvPr/>
        </p:nvGrpSpPr>
        <p:grpSpPr>
          <a:xfrm>
            <a:off x="1666364" y="2667185"/>
            <a:ext cx="357878" cy="524765"/>
            <a:chOff x="2173126" y="5232829"/>
            <a:chExt cx="425269" cy="623581"/>
          </a:xfrm>
        </p:grpSpPr>
        <p:sp>
          <p:nvSpPr>
            <p:cNvPr id="163" name="Folded Corner 162"/>
            <p:cNvSpPr/>
            <p:nvPr/>
          </p:nvSpPr>
          <p:spPr>
            <a:xfrm rot="10800000" flipH="1">
              <a:off x="2173126" y="5232829"/>
              <a:ext cx="425269" cy="62358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64" name="Picture 163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299" y="5363801"/>
              <a:ext cx="376789" cy="376789"/>
            </a:xfrm>
            <a:prstGeom prst="rect">
              <a:avLst/>
            </a:prstGeom>
          </p:spPr>
        </p:pic>
      </p:grp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Interprets Apis and creates an ApiNavigator component for each one.  The ApiNavigator data structure is optimized for execution.</a:t>
            </a:r>
            <a:endParaRPr lang="en-US" sz="1200" dirty="0">
              <a:latin typeface="Gill Sans"/>
              <a:cs typeface="Gill Sans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3756812" y="3163839"/>
            <a:ext cx="272313" cy="353312"/>
            <a:chOff x="5011356" y="2793456"/>
            <a:chExt cx="357878" cy="524765"/>
          </a:xfrm>
        </p:grpSpPr>
        <p:sp>
          <p:nvSpPr>
            <p:cNvPr id="187" name="Folded Corner 186"/>
            <p:cNvSpPr/>
            <p:nvPr/>
          </p:nvSpPr>
          <p:spPr>
            <a:xfrm rot="10800000" flipH="1">
              <a:off x="5011356" y="2793456"/>
              <a:ext cx="357878" cy="524765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88" name="Picture 187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755" y="2903673"/>
              <a:ext cx="317080" cy="317081"/>
            </a:xfrm>
            <a:prstGeom prst="rect">
              <a:avLst/>
            </a:prstGeom>
          </p:spPr>
        </p:pic>
      </p:grpSp>
      <p:sp>
        <p:nvSpPr>
          <p:cNvPr id="193" name="Rectangle 192"/>
          <p:cNvSpPr/>
          <p:nvPr/>
        </p:nvSpPr>
        <p:spPr>
          <a:xfrm>
            <a:off x="6258869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Used for request routing and to decipher URIs into domain-specific identifiers.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04088" y="4442325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Apis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578779" y="277874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217" name="Straight Connector 216"/>
          <p:cNvCxnSpPr>
            <a:stCxn id="213" idx="3"/>
            <a:endCxn id="215" idx="0"/>
          </p:cNvCxnSpPr>
          <p:nvPr/>
        </p:nvCxnSpPr>
        <p:spPr>
          <a:xfrm flipH="1">
            <a:off x="4929167" y="3272496"/>
            <a:ext cx="105764" cy="158703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13" idx="5"/>
            <a:endCxn id="216" idx="1"/>
          </p:cNvCxnSpPr>
          <p:nvPr/>
        </p:nvCxnSpPr>
        <p:spPr>
          <a:xfrm>
            <a:off x="5119990" y="3272496"/>
            <a:ext cx="110217" cy="155256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5017315" y="3181105"/>
            <a:ext cx="120291" cy="1070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5" name="Oval 214"/>
          <p:cNvSpPr/>
          <p:nvPr/>
        </p:nvSpPr>
        <p:spPr>
          <a:xfrm rot="1606773">
            <a:off x="4844900" y="3425457"/>
            <a:ext cx="120291" cy="1070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6" name="Oval 215"/>
          <p:cNvSpPr/>
          <p:nvPr/>
        </p:nvSpPr>
        <p:spPr>
          <a:xfrm rot="1213973">
            <a:off x="5196875" y="3424444"/>
            <a:ext cx="120291" cy="1070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4685584" y="2789155"/>
            <a:ext cx="790899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ApiNavigator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243" name="Straight Arrow Connector 242"/>
          <p:cNvCxnSpPr/>
          <p:nvPr/>
        </p:nvCxnSpPr>
        <p:spPr>
          <a:xfrm flipV="1">
            <a:off x="4239552" y="3360881"/>
            <a:ext cx="398128" cy="295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235" idx="3"/>
            <a:endCxn id="236" idx="0"/>
          </p:cNvCxnSpPr>
          <p:nvPr/>
        </p:nvCxnSpPr>
        <p:spPr>
          <a:xfrm flipH="1">
            <a:off x="6941600" y="2822799"/>
            <a:ext cx="219763" cy="329763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235" idx="5"/>
            <a:endCxn id="237" idx="1"/>
          </p:cNvCxnSpPr>
          <p:nvPr/>
        </p:nvCxnSpPr>
        <p:spPr>
          <a:xfrm>
            <a:off x="7338105" y="2822799"/>
            <a:ext cx="229016" cy="322601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7124760" y="2632901"/>
            <a:ext cx="249948" cy="22247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6" name="Oval 235"/>
          <p:cNvSpPr/>
          <p:nvPr/>
        </p:nvSpPr>
        <p:spPr>
          <a:xfrm rot="1606773">
            <a:off x="6766505" y="3140631"/>
            <a:ext cx="249948" cy="22247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7" name="Oval 236"/>
          <p:cNvSpPr/>
          <p:nvPr/>
        </p:nvSpPr>
        <p:spPr>
          <a:xfrm rot="1213973">
            <a:off x="7497862" y="3138526"/>
            <a:ext cx="249948" cy="22247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7329402" y="3350458"/>
            <a:ext cx="619395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/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spells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6544156" y="3341717"/>
            <a:ext cx="693291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/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6544156" y="2298393"/>
            <a:ext cx="1404641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ApiNavigator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8654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16641" y="-7400"/>
            <a:ext cx="171072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SchemaLoader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7667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2367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Schema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95888" y="92882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SchemaLoader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002107" y="3516659"/>
            <a:ext cx="809240" cy="3158590"/>
            <a:chOff x="8002107" y="3553203"/>
            <a:chExt cx="809240" cy="3158590"/>
          </a:xfrm>
        </p:grpSpPr>
        <p:sp>
          <p:nvSpPr>
            <p:cNvPr id="67" name="Oval 66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 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69" name="Freeform 68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2" name="Chord 71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3" name="Chord 72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7" name="Oval 76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z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8" name="Chord 87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9" name="Isosceles Triangle 88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1" name="Trapezoid 90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2" name="Isosceles Triangle 91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</p:grpSp>
      </p:grp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39889" y="1325081"/>
            <a:ext cx="84360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Compile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Schemas along with any configured Schemas 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/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Format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Player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1" name="Folded Corner 110"/>
          <p:cNvSpPr/>
          <p:nvPr/>
        </p:nvSpPr>
        <p:spPr>
          <a:xfrm rot="10800000" flipH="1">
            <a:off x="1007922" y="2667185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Interprets Schemas and creates a Prototype component for each one.  The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Prototype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data structure is optimized for execution.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87" name="Folded Corner 186"/>
          <p:cNvSpPr/>
          <p:nvPr/>
        </p:nvSpPr>
        <p:spPr>
          <a:xfrm rot="10800000" flipH="1">
            <a:off x="3756812" y="3163839"/>
            <a:ext cx="272313" cy="353312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58869" y="1702610"/>
            <a:ext cx="1982880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Used for type identification, structural description, and model instance validation.  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04088" y="4442325"/>
            <a:ext cx="8232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Schemas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578779" y="277874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4685584" y="2789155"/>
            <a:ext cx="790899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Prototype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96" y="2825168"/>
            <a:ext cx="236845" cy="236845"/>
          </a:xfrm>
          <a:prstGeom prst="rect">
            <a:avLst/>
          </a:prstGeom>
        </p:spPr>
      </p:pic>
      <p:sp>
        <p:nvSpPr>
          <p:cNvPr id="108" name="Folded Corner 107"/>
          <p:cNvSpPr/>
          <p:nvPr/>
        </p:nvSpPr>
        <p:spPr>
          <a:xfrm rot="10800000" flipH="1">
            <a:off x="1669005" y="2670333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pic>
        <p:nvPicPr>
          <p:cNvPr id="113" name="Picture 112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79" y="2828316"/>
            <a:ext cx="236845" cy="236845"/>
          </a:xfrm>
          <a:prstGeom prst="rect">
            <a:avLst/>
          </a:prstGeom>
        </p:spPr>
      </p:pic>
      <p:sp>
        <p:nvSpPr>
          <p:cNvPr id="114" name="Folded Corner 113"/>
          <p:cNvSpPr/>
          <p:nvPr/>
        </p:nvSpPr>
        <p:spPr>
          <a:xfrm rot="10800000" flipH="1">
            <a:off x="2340622" y="2670334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pic>
        <p:nvPicPr>
          <p:cNvPr id="115" name="Picture 114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96" y="2828317"/>
            <a:ext cx="236845" cy="236845"/>
          </a:xfrm>
          <a:prstGeom prst="rect">
            <a:avLst/>
          </a:prstGeom>
        </p:spPr>
      </p:pic>
      <p:pic>
        <p:nvPicPr>
          <p:cNvPr id="116" name="Picture 115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38" y="3253483"/>
            <a:ext cx="184587" cy="184587"/>
          </a:xfrm>
          <a:prstGeom prst="rect">
            <a:avLst/>
          </a:prstGeom>
        </p:spPr>
      </p:pic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4733367" y="5997860"/>
            <a:ext cx="153150" cy="224568"/>
            <a:chOff x="4310022" y="6079078"/>
            <a:chExt cx="196895" cy="288711"/>
          </a:xfrm>
        </p:grpSpPr>
        <p:sp>
          <p:nvSpPr>
            <p:cNvPr id="124" name="Folded Corner 123"/>
            <p:cNvSpPr/>
            <p:nvPr/>
          </p:nvSpPr>
          <p:spPr>
            <a:xfrm rot="12830180" flipH="1">
              <a:off x="4310022" y="6079078"/>
              <a:ext cx="196895" cy="28871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125" name="Picture 124" descr="schem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4335638" y="6141715"/>
              <a:ext cx="148981" cy="148981"/>
            </a:xfrm>
            <a:prstGeom prst="rect">
              <a:avLst/>
            </a:prstGeom>
          </p:spPr>
        </p:pic>
      </p:grpSp>
      <p:grpSp>
        <p:nvGrpSpPr>
          <p:cNvPr id="118" name="Group 117"/>
          <p:cNvGrpSpPr>
            <a:grpSpLocks noChangeAspect="1"/>
          </p:cNvGrpSpPr>
          <p:nvPr/>
        </p:nvGrpSpPr>
        <p:grpSpPr>
          <a:xfrm>
            <a:off x="4523016" y="6033987"/>
            <a:ext cx="173650" cy="254627"/>
            <a:chOff x="4310022" y="6079078"/>
            <a:chExt cx="196895" cy="288711"/>
          </a:xfrm>
        </p:grpSpPr>
        <p:sp>
          <p:nvSpPr>
            <p:cNvPr id="119" name="Folded Corner 118"/>
            <p:cNvSpPr/>
            <p:nvPr/>
          </p:nvSpPr>
          <p:spPr>
            <a:xfrm rot="12830180" flipH="1">
              <a:off x="4310022" y="6079078"/>
              <a:ext cx="196895" cy="28871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122" name="Picture 121" descr="schem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4335638" y="6141715"/>
              <a:ext cx="148981" cy="14898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310022" y="6034659"/>
            <a:ext cx="196895" cy="288711"/>
            <a:chOff x="4310022" y="6079078"/>
            <a:chExt cx="196895" cy="288711"/>
          </a:xfrm>
        </p:grpSpPr>
        <p:sp>
          <p:nvSpPr>
            <p:cNvPr id="102" name="Folded Corner 101"/>
            <p:cNvSpPr/>
            <p:nvPr/>
          </p:nvSpPr>
          <p:spPr>
            <a:xfrm rot="12830180" flipH="1">
              <a:off x="4310022" y="6079078"/>
              <a:ext cx="196895" cy="28871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117" name="Picture 116" descr="schem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4335638" y="6141715"/>
              <a:ext cx="148981" cy="148981"/>
            </a:xfrm>
            <a:prstGeom prst="rect">
              <a:avLst/>
            </a:prstGeom>
          </p:spPr>
        </p:pic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4768164" y="3182623"/>
            <a:ext cx="625738" cy="350202"/>
            <a:chOff x="4768164" y="3176143"/>
            <a:chExt cx="625738" cy="350202"/>
          </a:xfrm>
        </p:grpSpPr>
        <p:sp>
          <p:nvSpPr>
            <p:cNvPr id="126" name="Rectangle 125"/>
            <p:cNvSpPr/>
            <p:nvPr/>
          </p:nvSpPr>
          <p:spPr>
            <a:xfrm>
              <a:off x="4774058" y="3176143"/>
              <a:ext cx="613950" cy="3502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778109" y="3182021"/>
              <a:ext cx="599838" cy="88397"/>
              <a:chOff x="4778109" y="3182021"/>
              <a:chExt cx="599838" cy="9754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778109" y="3182021"/>
                <a:ext cx="293809" cy="97541"/>
              </a:xfrm>
              <a:prstGeom prst="rect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084138" y="3182021"/>
                <a:ext cx="293809" cy="97541"/>
              </a:xfrm>
              <a:prstGeom prst="rect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11" name="Straight Connector 10"/>
            <p:cNvCxnSpPr>
              <a:stCxn id="126" idx="2"/>
              <a:endCxn id="126" idx="0"/>
            </p:cNvCxnSpPr>
            <p:nvPr/>
          </p:nvCxnSpPr>
          <p:spPr>
            <a:xfrm flipV="1">
              <a:off x="5081033" y="3176143"/>
              <a:ext cx="0" cy="350202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" name="Straight Connector 131"/>
            <p:cNvCxnSpPr>
              <a:stCxn id="126" idx="3"/>
              <a:endCxn id="126" idx="1"/>
            </p:cNvCxnSpPr>
            <p:nvPr/>
          </p:nvCxnSpPr>
          <p:spPr>
            <a:xfrm flipH="1">
              <a:off x="4774058" y="3351244"/>
              <a:ext cx="613950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4768164" y="3436660"/>
              <a:ext cx="625738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2" name="Straight Arrow Connector 171"/>
          <p:cNvCxnSpPr/>
          <p:nvPr/>
        </p:nvCxnSpPr>
        <p:spPr>
          <a:xfrm flipV="1">
            <a:off x="4239552" y="3360881"/>
            <a:ext cx="398128" cy="295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6400176" y="2298393"/>
            <a:ext cx="1690265" cy="1299232"/>
            <a:chOff x="6400176" y="2227113"/>
            <a:chExt cx="1690265" cy="1299232"/>
          </a:xfrm>
        </p:grpSpPr>
        <p:sp>
          <p:nvSpPr>
            <p:cNvPr id="141" name="Rectangle 140"/>
            <p:cNvSpPr/>
            <p:nvPr/>
          </p:nvSpPr>
          <p:spPr>
            <a:xfrm>
              <a:off x="6400176" y="2508963"/>
              <a:ext cx="1690265" cy="10109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423638" y="2530683"/>
              <a:ext cx="794701" cy="229188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268906" y="2530683"/>
              <a:ext cx="800582" cy="229188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V="1">
              <a:off x="7245309" y="2515443"/>
              <a:ext cx="0" cy="1010902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Straight Connector 143"/>
            <p:cNvCxnSpPr>
              <a:stCxn id="141" idx="3"/>
              <a:endCxn id="141" idx="1"/>
            </p:cNvCxnSpPr>
            <p:nvPr/>
          </p:nvCxnSpPr>
          <p:spPr>
            <a:xfrm flipH="1">
              <a:off x="6400176" y="3014414"/>
              <a:ext cx="1690265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6417292" y="3268648"/>
              <a:ext cx="1673149" cy="177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7238838" y="2485078"/>
              <a:ext cx="4764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Gill Sans"/>
                  <a:cs typeface="Gill Sans"/>
                </a:rPr>
                <a:t>Type</a:t>
              </a:r>
              <a:endParaRPr lang="en-US" sz="1200" dirty="0">
                <a:latin typeface="Gill Sans"/>
                <a:cs typeface="Gill San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432266" y="2489523"/>
              <a:ext cx="562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Gill Sans"/>
                  <a:cs typeface="Gill Sans"/>
                </a:rPr>
                <a:t>Name</a:t>
              </a:r>
              <a:endParaRPr lang="en-US" sz="1200" dirty="0">
                <a:latin typeface="Gill Sans"/>
                <a:cs typeface="Gill San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513841" y="3051593"/>
              <a:ext cx="354777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50" dirty="0" smtClean="0">
                  <a:latin typeface="Gill Sans"/>
                  <a:cs typeface="Gill Sans"/>
                </a:rPr>
                <a:t>guildId</a:t>
              </a:r>
              <a:endParaRPr lang="en-US" sz="1050" dirty="0">
                <a:latin typeface="Gill Sans"/>
                <a:cs typeface="Gill San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511405" y="3299263"/>
              <a:ext cx="252473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50" dirty="0" smtClean="0">
                  <a:latin typeface="Gill Sans"/>
                  <a:cs typeface="Gill Sans"/>
                </a:rPr>
                <a:t>guild</a:t>
              </a:r>
              <a:endParaRPr lang="en-US" sz="1050" dirty="0">
                <a:latin typeface="Gill Sans"/>
                <a:cs typeface="Gill San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518218" y="2803923"/>
              <a:ext cx="564257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50" dirty="0" smtClean="0">
                  <a:latin typeface="Gill Sans"/>
                  <a:cs typeface="Gill Sans"/>
                </a:rPr>
                <a:t>wizardKey</a:t>
              </a:r>
              <a:endParaRPr lang="en-US" sz="1050" dirty="0">
                <a:latin typeface="Gill Sans"/>
                <a:cs typeface="Gill Sans"/>
              </a:endParaRPr>
            </a:p>
          </p:txBody>
        </p:sp>
        <p:pic>
          <p:nvPicPr>
            <p:cNvPr id="29" name="Picture 28" descr="Lin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8334" y="3306125"/>
              <a:ext cx="187317" cy="187318"/>
            </a:xfrm>
            <a:prstGeom prst="rect">
              <a:avLst/>
            </a:prstGeom>
          </p:spPr>
        </p:pic>
        <p:pic>
          <p:nvPicPr>
            <p:cNvPr id="31" name="Picture 30" descr="Integ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903" y="3069105"/>
              <a:ext cx="166634" cy="166635"/>
            </a:xfrm>
            <a:prstGeom prst="rect">
              <a:avLst/>
            </a:prstGeom>
          </p:spPr>
        </p:pic>
        <p:pic>
          <p:nvPicPr>
            <p:cNvPr id="224" name="Picture 223" descr="Tex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9270" y="2819942"/>
              <a:ext cx="165443" cy="165444"/>
            </a:xfrm>
            <a:prstGeom prst="rect">
              <a:avLst/>
            </a:prstGeom>
          </p:spPr>
        </p:pic>
        <p:sp>
          <p:nvSpPr>
            <p:cNvPr id="166" name="Rectangle 165"/>
            <p:cNvSpPr/>
            <p:nvPr/>
          </p:nvSpPr>
          <p:spPr>
            <a:xfrm>
              <a:off x="7517599" y="2812883"/>
              <a:ext cx="22648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rPr>
                <a:t>Text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517599" y="3060756"/>
              <a:ext cx="37189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rPr>
                <a:t>Integer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517599" y="3312225"/>
              <a:ext cx="21800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rPr>
                <a:t>Link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400176" y="2227113"/>
              <a:ext cx="1690265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Wizard Prototype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76" name="Rounded Rectangular Callout 175"/>
          <p:cNvSpPr/>
          <p:nvPr/>
        </p:nvSpPr>
        <p:spPr>
          <a:xfrm>
            <a:off x="5502959" y="5591485"/>
            <a:ext cx="2291706" cy="512436"/>
          </a:xfrm>
          <a:prstGeom prst="wedgeRoundRectCallout">
            <a:avLst>
              <a:gd name="adj1" fmla="val 69220"/>
              <a:gd name="adj2" fmla="val -9526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Schema documents.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049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833645" y="-7400"/>
            <a:ext cx="147671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Type System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6454" y="492458"/>
            <a:ext cx="8611092" cy="75731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Schemas describe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the structure for a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“class”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of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Models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.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In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this way,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Schema are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like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O-O interfaces.  Schema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models are also a bit like: SQL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table structures,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XML DTDS,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JSON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or XML schemas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,  AVRO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schemas, XLS templates, CMS content types, etc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.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A Schema may declare any number of name-value slots, with the slot value type being one of the following primitives: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36159" y="1353453"/>
            <a:ext cx="8671683" cy="5231590"/>
            <a:chOff x="272933" y="1353453"/>
            <a:chExt cx="8671683" cy="5231590"/>
          </a:xfrm>
        </p:grpSpPr>
        <p:sp>
          <p:nvSpPr>
            <p:cNvPr id="4" name="Rectangle 3"/>
            <p:cNvSpPr/>
            <p:nvPr/>
          </p:nvSpPr>
          <p:spPr>
            <a:xfrm>
              <a:off x="272933" y="4380507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Long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47451" y="4380507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64-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bit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integer.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2933" y="4829023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 smtClean="0">
                  <a:solidFill>
                    <a:srgbClr val="404040"/>
                  </a:solidFill>
                  <a:latin typeface="Gill Sans"/>
                  <a:cs typeface="Gill Sans"/>
                </a:rPr>
                <a:t>Map*</a:t>
              </a:r>
              <a:endParaRPr lang="en-US" sz="14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47451" y="4829023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mapping of Text keys to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any single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(non-Map) typed value.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933" y="5277539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Model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47451" y="5277539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An instance of a Schema with a map containing its slot values.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2933" y="5719574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Single Select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47451" y="5719574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special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Text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-based value that is selected from a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fixed menu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of possible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choices.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2933" y="1353453"/>
              <a:ext cx="1649128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404040"/>
                  </a:solidFill>
                  <a:latin typeface="Gill Sans"/>
                  <a:cs typeface="Gill Sans"/>
                </a:rPr>
                <a:t>Value Type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47451" y="1353453"/>
              <a:ext cx="4253299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404040"/>
                  </a:solidFill>
                  <a:latin typeface="Gill Sans"/>
                  <a:cs typeface="Gill Sans"/>
                </a:rPr>
                <a:t>Description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2933" y="1695891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Boolean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47451" y="1695891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Must be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true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,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false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, or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null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2933" y="2137927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Date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47451" y="2137927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date (with an optional time component).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2933" y="2586443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Double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7451" y="2586443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double-precision 64-bit IEEE 754 floating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point number.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2933" y="3034959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Integer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7451" y="3034959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32-bit integer.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2933" y="3483475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Link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47451" y="3483475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simple structure containing URI values for </a:t>
              </a:r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href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 and </a:t>
              </a:r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rel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slots.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2933" y="3931991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List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47451" y="3931991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list of values of any single (non-List) type (Text, Integer, etc.).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2933" y="6163561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Text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47451" y="6163561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sequence of zero or more Unicode characters.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3571" y="4380507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number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23571" y="4829023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object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3571" y="5277539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object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23571" y="5719574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23571" y="1353453"/>
              <a:ext cx="1350804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04040"/>
                  </a:solidFill>
                  <a:latin typeface="Gill Sans"/>
                  <a:cs typeface="Gill Sans"/>
                </a:rPr>
                <a:t>JSON Type</a:t>
              </a:r>
              <a:endParaRPr lang="en-US" sz="16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23571" y="1695891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t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rue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or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 false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3571" y="2137927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23571" y="2586443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number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23571" y="3034959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number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23571" y="3483475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object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23571" y="3931991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array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23571" y="6163561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93812" y="4382284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Long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593812" y="4830800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java.util.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Map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93812" y="5279316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org.wrml.model.</a:t>
              </a:r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Model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93812" y="5721351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Enum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593812" y="1355230"/>
              <a:ext cx="1350804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04040"/>
                  </a:solidFill>
                  <a:latin typeface="Gill Sans"/>
                  <a:cs typeface="Gill Sans"/>
                </a:rPr>
                <a:t>Java Type</a:t>
              </a:r>
              <a:endParaRPr lang="en-US" sz="16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93812" y="1697668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</a:t>
              </a:r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ava.lang.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Boolean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93812" y="2139704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java.util.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Date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593812" y="2588220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Double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593812" y="3036736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.Integer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93812" y="3485252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org.wrml.model.rest</a:t>
              </a:r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.Link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593812" y="3933768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java.util.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List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93812" y="6165338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pic>
          <p:nvPicPr>
            <p:cNvPr id="68" name="Picture 67" descr="Boolea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50" y="1790926"/>
              <a:ext cx="237741" cy="237741"/>
            </a:xfrm>
            <a:prstGeom prst="rect">
              <a:avLst/>
            </a:prstGeom>
          </p:spPr>
        </p:pic>
        <p:pic>
          <p:nvPicPr>
            <p:cNvPr id="69" name="Picture 68" descr="Da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" y="2233321"/>
              <a:ext cx="237741" cy="237741"/>
            </a:xfrm>
            <a:prstGeom prst="rect">
              <a:avLst/>
            </a:prstGeom>
          </p:spPr>
        </p:pic>
        <p:pic>
          <p:nvPicPr>
            <p:cNvPr id="70" name="Picture 69" descr="Doubl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29" y="2692011"/>
              <a:ext cx="237741" cy="237741"/>
            </a:xfrm>
            <a:prstGeom prst="rect">
              <a:avLst/>
            </a:prstGeom>
          </p:spPr>
        </p:pic>
        <p:pic>
          <p:nvPicPr>
            <p:cNvPr id="71" name="Picture 70" descr="Integ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50" y="3126493"/>
              <a:ext cx="237741" cy="237741"/>
            </a:xfrm>
            <a:prstGeom prst="rect">
              <a:avLst/>
            </a:prstGeom>
          </p:spPr>
        </p:pic>
        <p:pic>
          <p:nvPicPr>
            <p:cNvPr id="72" name="Picture 71" descr="Lin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29" y="3578360"/>
              <a:ext cx="237741" cy="237741"/>
            </a:xfrm>
            <a:prstGeom prst="rect">
              <a:avLst/>
            </a:prstGeom>
          </p:spPr>
        </p:pic>
        <p:pic>
          <p:nvPicPr>
            <p:cNvPr id="73" name="Picture 72" descr="List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29" y="4024174"/>
              <a:ext cx="237741" cy="237741"/>
            </a:xfrm>
            <a:prstGeom prst="rect">
              <a:avLst/>
            </a:prstGeom>
          </p:spPr>
        </p:pic>
        <p:pic>
          <p:nvPicPr>
            <p:cNvPr id="74" name="Picture 73" descr="Long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95" y="4481291"/>
              <a:ext cx="237741" cy="237741"/>
            </a:xfrm>
            <a:prstGeom prst="rect">
              <a:avLst/>
            </a:prstGeom>
          </p:spPr>
        </p:pic>
        <p:pic>
          <p:nvPicPr>
            <p:cNvPr id="75" name="Picture 74" descr="Ma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" y="4921745"/>
              <a:ext cx="237741" cy="237741"/>
            </a:xfrm>
            <a:prstGeom prst="rect">
              <a:avLst/>
            </a:prstGeom>
          </p:spPr>
        </p:pic>
        <p:pic>
          <p:nvPicPr>
            <p:cNvPr id="76" name="Picture 75" descr="Model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" y="5371844"/>
              <a:ext cx="237741" cy="237741"/>
            </a:xfrm>
            <a:prstGeom prst="rect">
              <a:avLst/>
            </a:prstGeom>
          </p:spPr>
        </p:pic>
        <p:pic>
          <p:nvPicPr>
            <p:cNvPr id="77" name="Picture 76" descr="SingleSelect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" y="5824519"/>
              <a:ext cx="237741" cy="237741"/>
            </a:xfrm>
            <a:prstGeom prst="rect">
              <a:avLst/>
            </a:prstGeom>
          </p:spPr>
        </p:pic>
        <p:pic>
          <p:nvPicPr>
            <p:cNvPr id="78" name="Picture 77" descr="Text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" y="6267241"/>
              <a:ext cx="237741" cy="237741"/>
            </a:xfrm>
            <a:prstGeom prst="rect">
              <a:avLst/>
            </a:prstGeom>
          </p:spPr>
        </p:pic>
      </p:grpSp>
      <p:sp>
        <p:nvSpPr>
          <p:cNvPr id="81" name="Rectangle 80"/>
          <p:cNvSpPr/>
          <p:nvPr/>
        </p:nvSpPr>
        <p:spPr>
          <a:xfrm>
            <a:off x="236159" y="6594278"/>
            <a:ext cx="14877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404040"/>
                </a:solidFill>
                <a:latin typeface="Gill Sans"/>
                <a:cs typeface="Gill Sans"/>
              </a:rPr>
              <a:t>* See Issue:  </a:t>
            </a:r>
            <a:r>
              <a:rPr lang="en-US" sz="1050" dirty="0" smtClean="0">
                <a:solidFill>
                  <a:srgbClr val="404040"/>
                </a:solidFill>
                <a:latin typeface="Gill Sans"/>
                <a:cs typeface="Gill Sans"/>
                <a:hlinkClick r:id="rId13"/>
              </a:rPr>
              <a:t>WRML-300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8149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73159" y="-7400"/>
            <a:ext cx="159768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SyntaxLoader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8836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Syntax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92357" y="92882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SyntaxLoader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002107" y="3516659"/>
            <a:ext cx="809240" cy="3158590"/>
            <a:chOff x="8002107" y="3553203"/>
            <a:chExt cx="809240" cy="3158590"/>
          </a:xfrm>
        </p:grpSpPr>
        <p:sp>
          <p:nvSpPr>
            <p:cNvPr id="67" name="Oval 66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 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69" name="Freeform 68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2" name="Chord 71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3" name="Chord 72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7" name="Oval 76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z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8" name="Chord 87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9" name="Isosceles Triangle 88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1" name="Trapezoid 90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2" name="Isosceles Triangle 91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</p:grpSp>
      </p:grp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53761" y="1325081"/>
            <a:ext cx="58261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Syntaxes along with any configured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Syntaxes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/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1998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Phone Number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Order ID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Syntaxes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1" name="Folded Corner 110"/>
          <p:cNvSpPr/>
          <p:nvPr/>
        </p:nvSpPr>
        <p:spPr>
          <a:xfrm rot="10800000" flipH="1">
            <a:off x="1007922" y="2667185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Maps Syntaxes to configured SyntaxHandlers.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58869" y="1702610"/>
            <a:ext cx="203665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Parses and formats text to and from common object wrappers.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30004" y="4442325"/>
            <a:ext cx="8232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Syntaxes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108" name="Folded Corner 107"/>
          <p:cNvSpPr/>
          <p:nvPr/>
        </p:nvSpPr>
        <p:spPr>
          <a:xfrm rot="10800000" flipH="1">
            <a:off x="1666364" y="2670333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4" name="Folded Corner 113"/>
          <p:cNvSpPr/>
          <p:nvPr/>
        </p:nvSpPr>
        <p:spPr>
          <a:xfrm rot="10800000" flipH="1">
            <a:off x="2340623" y="2670334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4" name="Folded Corner 123"/>
          <p:cNvSpPr/>
          <p:nvPr/>
        </p:nvSpPr>
        <p:spPr>
          <a:xfrm rot="12830180" flipH="1">
            <a:off x="4733367" y="5997860"/>
            <a:ext cx="153150" cy="224568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9" name="Folded Corner 118"/>
          <p:cNvSpPr/>
          <p:nvPr/>
        </p:nvSpPr>
        <p:spPr>
          <a:xfrm rot="12830180" flipH="1">
            <a:off x="4523016" y="6033987"/>
            <a:ext cx="173650" cy="254627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02" name="Folded Corner 101"/>
          <p:cNvSpPr/>
          <p:nvPr/>
        </p:nvSpPr>
        <p:spPr>
          <a:xfrm rot="12830180" flipH="1">
            <a:off x="4310022" y="6034659"/>
            <a:ext cx="196895" cy="288711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pic>
        <p:nvPicPr>
          <p:cNvPr id="224" name="Picture 223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08" y="2818389"/>
            <a:ext cx="220307" cy="220308"/>
          </a:xfrm>
          <a:prstGeom prst="rect">
            <a:avLst/>
          </a:prstGeom>
        </p:spPr>
      </p:pic>
      <p:pic>
        <p:nvPicPr>
          <p:cNvPr id="112" name="Picture 111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50" y="2818389"/>
            <a:ext cx="220307" cy="220308"/>
          </a:xfrm>
          <a:prstGeom prst="rect">
            <a:avLst/>
          </a:prstGeom>
        </p:spPr>
      </p:pic>
      <p:pic>
        <p:nvPicPr>
          <p:cNvPr id="128" name="Picture 127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08" y="2818389"/>
            <a:ext cx="220307" cy="220308"/>
          </a:xfrm>
          <a:prstGeom prst="rect">
            <a:avLst/>
          </a:prstGeom>
        </p:spPr>
      </p:pic>
      <p:pic>
        <p:nvPicPr>
          <p:cNvPr id="129" name="Picture 128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4321848" y="6118199"/>
            <a:ext cx="147151" cy="147152"/>
          </a:xfrm>
          <a:prstGeom prst="rect">
            <a:avLst/>
          </a:prstGeom>
        </p:spPr>
      </p:pic>
      <p:pic>
        <p:nvPicPr>
          <p:cNvPr id="130" name="Picture 129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4537447" y="6092767"/>
            <a:ext cx="128863" cy="128864"/>
          </a:xfrm>
          <a:prstGeom prst="rect">
            <a:avLst/>
          </a:prstGeom>
        </p:spPr>
      </p:pic>
      <p:pic>
        <p:nvPicPr>
          <p:cNvPr id="131" name="Picture 130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4752441" y="6054632"/>
            <a:ext cx="110575" cy="11057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594548" y="2401111"/>
            <a:ext cx="1860059" cy="887019"/>
            <a:chOff x="3594548" y="2686231"/>
            <a:chExt cx="1860059" cy="887019"/>
          </a:xfrm>
        </p:grpSpPr>
        <p:sp>
          <p:nvSpPr>
            <p:cNvPr id="187" name="Folded Corner 186"/>
            <p:cNvSpPr/>
            <p:nvPr/>
          </p:nvSpPr>
          <p:spPr>
            <a:xfrm rot="10800000" flipH="1">
              <a:off x="3754978" y="3163839"/>
              <a:ext cx="272313" cy="353312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594548" y="2686231"/>
              <a:ext cx="593172" cy="428806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URI Syntax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pic>
          <p:nvPicPr>
            <p:cNvPr id="138" name="Picture 137" descr="Tex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15" y="3273513"/>
              <a:ext cx="165439" cy="165440"/>
            </a:xfrm>
            <a:prstGeom prst="rect">
              <a:avLst/>
            </a:prstGeom>
          </p:spPr>
        </p:pic>
        <p:cxnSp>
          <p:nvCxnSpPr>
            <p:cNvPr id="140" name="Straight Arrow Connector 139"/>
            <p:cNvCxnSpPr/>
            <p:nvPr/>
          </p:nvCxnSpPr>
          <p:spPr>
            <a:xfrm flipV="1">
              <a:off x="4239552" y="3360881"/>
              <a:ext cx="398128" cy="295"/>
            </a:xfrm>
            <a:prstGeom prst="straightConnector1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4762200" y="3069072"/>
              <a:ext cx="547258" cy="504178"/>
              <a:chOff x="4807728" y="3069072"/>
              <a:chExt cx="547258" cy="504178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4807728" y="3069072"/>
                <a:ext cx="547258" cy="504178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"/>
                    <a:ea typeface="ＭＳ ゴシック"/>
                    <a:cs typeface="Gill Sans"/>
                  </a:rPr>
                  <a:t>(  )</a:t>
                </a:r>
                <a:endPara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endParaRPr>
              </a:p>
            </p:txBody>
          </p:sp>
          <p:pic>
            <p:nvPicPr>
              <p:cNvPr id="148" name="Picture 147" descr="Text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1204" y="3280804"/>
                <a:ext cx="220307" cy="220308"/>
              </a:xfrm>
              <a:prstGeom prst="rect">
                <a:avLst/>
              </a:prstGeom>
            </p:spPr>
          </p:pic>
        </p:grpSp>
        <p:sp>
          <p:nvSpPr>
            <p:cNvPr id="149" name="Rectangle 148"/>
            <p:cNvSpPr/>
            <p:nvPr/>
          </p:nvSpPr>
          <p:spPr>
            <a:xfrm>
              <a:off x="4617051" y="2686625"/>
              <a:ext cx="837556" cy="42841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URI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SyntaxHandler</a:t>
              </a: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6400176" y="2298393"/>
            <a:ext cx="1690265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 SyntaxHandler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6905715" y="2531766"/>
            <a:ext cx="602500" cy="553998"/>
            <a:chOff x="7006404" y="2788728"/>
            <a:chExt cx="547258" cy="483723"/>
          </a:xfrm>
        </p:grpSpPr>
        <p:sp>
          <p:nvSpPr>
            <p:cNvPr id="157" name="Rectangle 156"/>
            <p:cNvSpPr/>
            <p:nvPr/>
          </p:nvSpPr>
          <p:spPr>
            <a:xfrm>
              <a:off x="7006404" y="2788728"/>
              <a:ext cx="547258" cy="48372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ea typeface="ＭＳ ゴシック"/>
                  <a:cs typeface="Gill Sans"/>
                </a:rPr>
                <a:t>(  )</a:t>
              </a:r>
              <a:endPara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pic>
          <p:nvPicPr>
            <p:cNvPr id="160" name="Picture 159" descr="Tex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880" y="2990232"/>
              <a:ext cx="220307" cy="220308"/>
            </a:xfrm>
            <a:prstGeom prst="rect">
              <a:avLst/>
            </a:prstGeom>
          </p:spPr>
        </p:pic>
      </p:grpSp>
      <p:cxnSp>
        <p:nvCxnSpPr>
          <p:cNvPr id="161" name="Straight Arrow Connector 160"/>
          <p:cNvCxnSpPr/>
          <p:nvPr/>
        </p:nvCxnSpPr>
        <p:spPr>
          <a:xfrm flipV="1">
            <a:off x="6568549" y="2889010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66" y="2792087"/>
            <a:ext cx="199196" cy="207217"/>
          </a:xfrm>
          <a:prstGeom prst="rect">
            <a:avLst/>
          </a:prstGeom>
        </p:spPr>
      </p:pic>
      <p:cxnSp>
        <p:nvCxnSpPr>
          <p:cNvPr id="164" name="Straight Arrow Connector 163"/>
          <p:cNvCxnSpPr/>
          <p:nvPr/>
        </p:nvCxnSpPr>
        <p:spPr>
          <a:xfrm flipV="1">
            <a:off x="7508214" y="2889421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928373" y="2784657"/>
            <a:ext cx="225996" cy="209259"/>
          </a:xfrm>
          <a:prstGeom prst="ellipse">
            <a:avLst/>
          </a:prstGeom>
          <a:ln w="19050" cap="rnd" cmpd="sng">
            <a:solidFill>
              <a:srgbClr val="40404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595959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124878" y="308576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 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String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744785" y="308576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 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Object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6" name="Rounded Rectangular Callout 175"/>
          <p:cNvSpPr/>
          <p:nvPr/>
        </p:nvSpPr>
        <p:spPr>
          <a:xfrm>
            <a:off x="5502959" y="5591485"/>
            <a:ext cx="2291706" cy="512436"/>
          </a:xfrm>
          <a:prstGeom prst="wedgeRoundRectCallout">
            <a:avLst>
              <a:gd name="adj1" fmla="val 69220"/>
              <a:gd name="adj2" fmla="val -9526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Syntax documents.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8828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35877" y="-7400"/>
            <a:ext cx="1672253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FormatLoader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8836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Format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92357" y="92234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FormatLoader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002107" y="3516659"/>
            <a:ext cx="809240" cy="3158590"/>
            <a:chOff x="8002107" y="3553203"/>
            <a:chExt cx="809240" cy="3158590"/>
          </a:xfrm>
        </p:grpSpPr>
        <p:sp>
          <p:nvSpPr>
            <p:cNvPr id="67" name="Oval 66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 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69" name="Freeform 68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2" name="Chord 71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3" name="Chord 72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7" name="Oval 76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z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8" name="Chord 87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9" name="Isosceles Triangle 88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1" name="Trapezoid 90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2" name="Isosceles Triangle 91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</p:grpSp>
      </p:grp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53761" y="1325081"/>
            <a:ext cx="58261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Formats along with any configured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Formats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/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YAML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Avro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Formats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1" name="Folded Corner 110"/>
          <p:cNvSpPr/>
          <p:nvPr/>
        </p:nvSpPr>
        <p:spPr>
          <a:xfrm rot="10800000" flipH="1">
            <a:off x="1007922" y="2667185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Maps Formats to configured Formatters.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58869" y="1702610"/>
            <a:ext cx="1922125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Writes and reads models to and from formatted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output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and input streams.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30004" y="4442325"/>
            <a:ext cx="8232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Formats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108" name="Folded Corner 107"/>
          <p:cNvSpPr/>
          <p:nvPr/>
        </p:nvSpPr>
        <p:spPr>
          <a:xfrm rot="10800000" flipH="1">
            <a:off x="1666364" y="2670333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4" name="Folded Corner 113"/>
          <p:cNvSpPr/>
          <p:nvPr/>
        </p:nvSpPr>
        <p:spPr>
          <a:xfrm rot="10800000" flipH="1">
            <a:off x="2340623" y="2670334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4" name="Folded Corner 123"/>
          <p:cNvSpPr/>
          <p:nvPr/>
        </p:nvSpPr>
        <p:spPr>
          <a:xfrm rot="12830180" flipH="1">
            <a:off x="4733367" y="5997860"/>
            <a:ext cx="153150" cy="224568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9" name="Folded Corner 118"/>
          <p:cNvSpPr/>
          <p:nvPr/>
        </p:nvSpPr>
        <p:spPr>
          <a:xfrm rot="12830180" flipH="1">
            <a:off x="4523016" y="6033987"/>
            <a:ext cx="173650" cy="254627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02" name="Folded Corner 101"/>
          <p:cNvSpPr/>
          <p:nvPr/>
        </p:nvSpPr>
        <p:spPr>
          <a:xfrm rot="12830180" flipH="1">
            <a:off x="4310022" y="6034659"/>
            <a:ext cx="196895" cy="288711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87" name="Folded Corner 186"/>
          <p:cNvSpPr/>
          <p:nvPr/>
        </p:nvSpPr>
        <p:spPr>
          <a:xfrm rot="10800000" flipH="1">
            <a:off x="3754978" y="2878719"/>
            <a:ext cx="272313" cy="353312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594548" y="2401111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Format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4239552" y="3075761"/>
            <a:ext cx="398128" cy="295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4762200" y="2783952"/>
            <a:ext cx="547258" cy="5041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ＭＳ ゴシック"/>
                <a:cs typeface="Gill Sans"/>
              </a:rPr>
              <a:t>(  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617051" y="2401505"/>
            <a:ext cx="837556" cy="42841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 Formatter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ea typeface="ＭＳ ゴシック"/>
              <a:cs typeface="Gill Sans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400176" y="2298393"/>
            <a:ext cx="1690265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 Formatter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925152" y="2531766"/>
            <a:ext cx="6025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ＭＳ ゴシック"/>
                <a:cs typeface="Gill Sans"/>
              </a:rPr>
              <a:t>(  )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39" y="2781984"/>
            <a:ext cx="418980" cy="314235"/>
          </a:xfrm>
          <a:prstGeom prst="rect">
            <a:avLst/>
          </a:prstGeom>
          <a:effectLst/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12" y="2777266"/>
            <a:ext cx="418980" cy="314235"/>
          </a:xfrm>
          <a:prstGeom prst="rect">
            <a:avLst/>
          </a:prstGeom>
          <a:effectLst/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8" y="2792087"/>
            <a:ext cx="418980" cy="314235"/>
          </a:xfrm>
          <a:prstGeom prst="rect">
            <a:avLst/>
          </a:prstGeom>
          <a:effectLst/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68" y="2929814"/>
            <a:ext cx="345828" cy="259371"/>
          </a:xfrm>
          <a:prstGeom prst="rect">
            <a:avLst/>
          </a:prstGeom>
          <a:effectLst/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89" y="2876050"/>
            <a:ext cx="558269" cy="418702"/>
          </a:xfrm>
          <a:prstGeom prst="rect">
            <a:avLst/>
          </a:prstGeom>
          <a:effectLst/>
        </p:spPr>
      </p:pic>
      <p:cxnSp>
        <p:nvCxnSpPr>
          <p:cNvPr id="161" name="Straight Arrow Connector 160"/>
          <p:cNvCxnSpPr/>
          <p:nvPr/>
        </p:nvCxnSpPr>
        <p:spPr>
          <a:xfrm flipV="1">
            <a:off x="6600944" y="2889010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7534130" y="2889421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947810" y="2784657"/>
            <a:ext cx="225996" cy="20925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144315" y="309872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I/O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Stream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764222" y="303392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194" y="2646502"/>
            <a:ext cx="619227" cy="464420"/>
          </a:xfrm>
          <a:prstGeom prst="rect">
            <a:avLst/>
          </a:prstGeom>
          <a:effectLst/>
        </p:spPr>
      </p:pic>
      <p:sp>
        <p:nvSpPr>
          <p:cNvPr id="110" name="Teardrop 109"/>
          <p:cNvSpPr/>
          <p:nvPr/>
        </p:nvSpPr>
        <p:spPr>
          <a:xfrm rot="8504550">
            <a:off x="6278942" y="2742948"/>
            <a:ext cx="294299" cy="277560"/>
          </a:xfrm>
          <a:prstGeom prst="teardrop">
            <a:avLst>
              <a:gd name="adj" fmla="val 116681"/>
            </a:avLst>
          </a:prstGeom>
          <a:gradFill>
            <a:gsLst>
              <a:gs pos="1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95000"/>
                </a:schemeClr>
              </a:gs>
              <a:gs pos="36000">
                <a:schemeClr val="tx1">
                  <a:lumMod val="50000"/>
                  <a:lumOff val="50000"/>
                </a:schemeClr>
              </a:gs>
            </a:gsLst>
            <a:lin ang="8100000" scaled="0"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Oval 112"/>
          <p:cNvSpPr>
            <a:spLocks/>
          </p:cNvSpPr>
          <p:nvPr/>
        </p:nvSpPr>
        <p:spPr>
          <a:xfrm rot="605791">
            <a:off x="6298545" y="2738587"/>
            <a:ext cx="274752" cy="216528"/>
          </a:xfrm>
          <a:prstGeom prst="ellipse">
            <a:avLst/>
          </a:prstGeom>
          <a:gradFill>
            <a:gsLst>
              <a:gs pos="1000">
                <a:schemeClr val="tx1">
                  <a:lumMod val="50000"/>
                  <a:lumOff val="50000"/>
                </a:schemeClr>
              </a:gs>
              <a:gs pos="100000">
                <a:srgbClr val="DFDFDF"/>
              </a:gs>
              <a:gs pos="36000">
                <a:schemeClr val="tx1">
                  <a:lumMod val="50000"/>
                  <a:lumOff val="50000"/>
                </a:schemeClr>
              </a:gs>
            </a:gsLst>
            <a:lin ang="14040000" scaled="0"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66">
            <a:off x="4248182" y="6061731"/>
            <a:ext cx="300108" cy="225081"/>
          </a:xfrm>
          <a:prstGeom prst="rect">
            <a:avLst/>
          </a:prstGeom>
          <a:effectLst/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66">
            <a:off x="4484456" y="6047357"/>
            <a:ext cx="265189" cy="198892"/>
          </a:xfrm>
          <a:prstGeom prst="rect">
            <a:avLst/>
          </a:prstGeom>
          <a:effectLst/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66">
            <a:off x="4673174" y="6001510"/>
            <a:ext cx="263531" cy="197648"/>
          </a:xfrm>
          <a:prstGeom prst="rect">
            <a:avLst/>
          </a:prstGeom>
          <a:effectLst/>
        </p:spPr>
      </p:pic>
      <p:sp>
        <p:nvSpPr>
          <p:cNvPr id="122" name="Rounded Rectangular Callout 121"/>
          <p:cNvSpPr/>
          <p:nvPr/>
        </p:nvSpPr>
        <p:spPr>
          <a:xfrm>
            <a:off x="5502959" y="5591485"/>
            <a:ext cx="2291706" cy="512436"/>
          </a:xfrm>
          <a:prstGeom prst="wedgeRoundRectCallout">
            <a:avLst>
              <a:gd name="adj1" fmla="val 69220"/>
              <a:gd name="adj2" fmla="val -9526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Format documents.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7511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1232</Words>
  <Application>Microsoft Macintosh PowerPoint</Application>
  <PresentationFormat>On-screen Show (4:3)</PresentationFormat>
  <Paragraphs>338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WRML.org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WRML Design Notes</dc:title>
  <dc:subject/>
  <dc:creator>Mark Masse</dc:creator>
  <cp:keywords/>
  <dc:description/>
  <cp:lastModifiedBy>Mark Masse</cp:lastModifiedBy>
  <cp:revision>202</cp:revision>
  <dcterms:created xsi:type="dcterms:W3CDTF">2013-07-24T16:22:00Z</dcterms:created>
  <dcterms:modified xsi:type="dcterms:W3CDTF">2013-07-26T20:26:13Z</dcterms:modified>
  <cp:category/>
</cp:coreProperties>
</file>