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8" r:id="rId3"/>
    <p:sldId id="256" r:id="rId4"/>
    <p:sldId id="257" r:id="rId5"/>
    <p:sldId id="259" r:id="rId6"/>
    <p:sldId id="269" r:id="rId7"/>
    <p:sldId id="270" r:id="rId8"/>
    <p:sldId id="260" r:id="rId9"/>
    <p:sldId id="271" r:id="rId10"/>
    <p:sldId id="273" r:id="rId11"/>
    <p:sldId id="266" r:id="rId12"/>
    <p:sldId id="261" r:id="rId13"/>
    <p:sldId id="267" r:id="rId14"/>
    <p:sldId id="262" r:id="rId15"/>
    <p:sldId id="263" r:id="rId16"/>
    <p:sldId id="265" r:id="rId17"/>
    <p:sldId id="264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3D68"/>
    <a:srgbClr val="DFDFDF"/>
    <a:srgbClr val="E0D9B5"/>
    <a:srgbClr val="FDF5CA"/>
    <a:srgbClr val="8000FF"/>
    <a:srgbClr val="CB5E67"/>
    <a:srgbClr val="C55B63"/>
    <a:srgbClr val="B75359"/>
    <a:srgbClr val="C60202"/>
    <a:srgbClr val="691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 showGuides="1">
      <p:cViewPr varScale="1">
        <p:scale>
          <a:sx n="143" d="100"/>
          <a:sy n="143" d="100"/>
        </p:scale>
        <p:origin x="-1352" y="-112"/>
      </p:cViewPr>
      <p:guideLst>
        <p:guide orient="horz" pos="3748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8/2/13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0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8/2/13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4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8/2/13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6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8/2/13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9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8/2/13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5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8/2/13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884538" y="6611780"/>
            <a:ext cx="33749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1" dirty="0" smtClean="0">
                <a:latin typeface="Gill Sans MT" pitchFamily="34" charset="0"/>
                <a:cs typeface="Times New Roman" pitchFamily="18" charset="0"/>
              </a:rPr>
              <a:t>All Slides - </a:t>
            </a:r>
            <a:r>
              <a:rPr lang="en-US" sz="1000" b="0" i="0" dirty="0" smtClean="0">
                <a:latin typeface="Gill Sans MT" pitchFamily="34" charset="0"/>
                <a:cs typeface="Times New Roman" pitchFamily="18" charset="0"/>
              </a:rPr>
              <a:t>Copyright</a:t>
            </a:r>
            <a:r>
              <a:rPr lang="en-US" sz="1000" b="1" i="1" dirty="0" smtClean="0">
                <a:latin typeface="Gill Sans MT" pitchFamily="34" charset="0"/>
                <a:cs typeface="Times New Roman" pitchFamily="18" charset="0"/>
              </a:rPr>
              <a:t> ©</a:t>
            </a:r>
            <a:r>
              <a:rPr lang="en-US" sz="1000" b="1" i="1" baseline="0" dirty="0" smtClean="0">
                <a:solidFill>
                  <a:srgbClr val="FF0000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Gill Sans MT" pitchFamily="34" charset="0"/>
                <a:cs typeface="Times New Roman" pitchFamily="18" charset="0"/>
              </a:rPr>
              <a:t>Mark Masse</a:t>
            </a:r>
            <a:r>
              <a:rPr lang="en-US" sz="1000" baseline="0" dirty="0" smtClean="0"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Gill Sans MT" pitchFamily="34" charset="0"/>
                <a:cs typeface="Times New Roman" pitchFamily="18" charset="0"/>
              </a:rPr>
              <a:t>(OSS project WRML.org)</a:t>
            </a:r>
            <a:endParaRPr lang="en-US" sz="1000" i="1" dirty="0">
              <a:latin typeface="Gill Sans MT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00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8/2/13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3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8/2/13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8/2/13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8/2/13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4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043959" y="6611780"/>
            <a:ext cx="3056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i="1" dirty="0" smtClean="0">
                <a:latin typeface="Gill Sans MT" pitchFamily="34" charset="0"/>
                <a:cs typeface="Times New Roman" pitchFamily="18" charset="0"/>
              </a:rPr>
              <a:t>All Slides - </a:t>
            </a:r>
            <a:r>
              <a:rPr lang="en-US" sz="900" b="0" i="0" dirty="0" smtClean="0">
                <a:latin typeface="Gill Sans MT" pitchFamily="34" charset="0"/>
                <a:cs typeface="Times New Roman" pitchFamily="18" charset="0"/>
              </a:rPr>
              <a:t>Copyright</a:t>
            </a:r>
            <a:r>
              <a:rPr lang="en-US" sz="900" b="1" i="1" dirty="0" smtClean="0">
                <a:latin typeface="Gill Sans MT" pitchFamily="34" charset="0"/>
                <a:cs typeface="Times New Roman" pitchFamily="18" charset="0"/>
              </a:rPr>
              <a:t> ©</a:t>
            </a:r>
            <a:r>
              <a:rPr lang="en-US" sz="900" b="1" i="1" baseline="0" dirty="0" smtClean="0">
                <a:solidFill>
                  <a:srgbClr val="FF0000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sz="900" dirty="0" smtClean="0">
                <a:latin typeface="Gill Sans MT" pitchFamily="34" charset="0"/>
                <a:cs typeface="Times New Roman" pitchFamily="18" charset="0"/>
              </a:rPr>
              <a:t>Mark Masse</a:t>
            </a:r>
            <a:r>
              <a:rPr lang="en-US" sz="900" baseline="0" dirty="0" smtClean="0"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sz="900" dirty="0" smtClean="0">
                <a:latin typeface="Gill Sans MT" pitchFamily="34" charset="0"/>
                <a:cs typeface="Times New Roman" pitchFamily="18" charset="0"/>
              </a:rPr>
              <a:t>(OSS project WRML.org)</a:t>
            </a:r>
            <a:endParaRPr lang="en-US" sz="900" i="1" dirty="0">
              <a:latin typeface="Gill Sans MT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3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hyperlink" Target="https://wrmlorg.jira.com/browse/WRML-300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schema.api.wrml.org/org/wrml/model/rest/Ap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mle at his Comp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6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4489" y="-7400"/>
            <a:ext cx="251503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WRML Schema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064" y="454550"/>
            <a:ext cx="8756700" cy="75731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Schemas describe the structure for a “class” of Models.  In this way, Schema are like O-O interfaces.  Schema models are also a bit like: SQL table structures, XML DTDS,  JSON or XML schemas,  AVRO schemas, XLS templates, CMS content types, etc.</a:t>
            </a:r>
          </a:p>
          <a:p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A Schema may declare any number of name-value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slots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, with the slot value type being one of the following primitives: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71944" y="1528966"/>
            <a:ext cx="8200112" cy="4187952"/>
            <a:chOff x="333031" y="1528966"/>
            <a:chExt cx="8200112" cy="418795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8719" y="1528966"/>
              <a:ext cx="3644424" cy="41879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031" y="1528966"/>
              <a:ext cx="3995232" cy="4187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01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553251" y="-7400"/>
            <a:ext cx="40375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Schemas and the WRML Type System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9064" y="454550"/>
            <a:ext cx="8756700" cy="75731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A Schema may declare any number of name-value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slots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, with the slot value type being one of the following primitives: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6173" y="813205"/>
            <a:ext cx="8811655" cy="5231590"/>
            <a:chOff x="178503" y="813205"/>
            <a:chExt cx="8811655" cy="5231590"/>
          </a:xfrm>
        </p:grpSpPr>
        <p:sp>
          <p:nvSpPr>
            <p:cNvPr id="4" name="Rectangle 3"/>
            <p:cNvSpPr/>
            <p:nvPr/>
          </p:nvSpPr>
          <p:spPr>
            <a:xfrm>
              <a:off x="178503" y="3840259"/>
              <a:ext cx="1528290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Long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29721" y="3840259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64-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bit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integer.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8503" y="4288775"/>
              <a:ext cx="1528290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 smtClean="0">
                  <a:solidFill>
                    <a:srgbClr val="404040"/>
                  </a:solidFill>
                  <a:latin typeface="Gill Sans"/>
                  <a:cs typeface="Gill Sans"/>
                </a:rPr>
                <a:t>Map*</a:t>
              </a:r>
              <a:endParaRPr lang="en-US" sz="1400" dirty="0">
                <a:solidFill>
                  <a:srgbClr val="404040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29721" y="4288775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mapping of Text keys to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any single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(non-Map) typed value.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8503" y="4737291"/>
              <a:ext cx="1528290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Model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29721" y="4737291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An instance of a Schema with a map containing its slot values.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8503" y="5179326"/>
              <a:ext cx="1528290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Single Select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29721" y="5179326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special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Text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-based value that is selected from a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fixed menu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of possible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choices.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8503" y="813205"/>
              <a:ext cx="1528290" cy="3341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404040"/>
                  </a:solidFill>
                  <a:latin typeface="Gill Sans"/>
                  <a:cs typeface="Gill Sans"/>
                </a:rPr>
                <a:t>Value Type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29721" y="813205"/>
              <a:ext cx="4253299" cy="3341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404040"/>
                  </a:solidFill>
                  <a:latin typeface="Gill Sans"/>
                  <a:cs typeface="Gill Sans"/>
                </a:rPr>
                <a:t>Description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8503" y="1155643"/>
              <a:ext cx="1528290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Boolean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29721" y="1155643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Must be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true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,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false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, or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null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8503" y="1597679"/>
              <a:ext cx="1528290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Date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29721" y="1597679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date (with an optional time component).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8503" y="2046195"/>
              <a:ext cx="1528290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Double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29721" y="2046195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double-precision 64-bit IEEE 754 floating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point number.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8503" y="2494711"/>
              <a:ext cx="1528290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Integer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29721" y="2494711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32-bit integer.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8503" y="2943227"/>
              <a:ext cx="1528290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Link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29721" y="2943227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simple structure containing URI values for </a:t>
              </a:r>
              <a:r>
                <a:rPr 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href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 and </a:t>
              </a:r>
              <a:r>
                <a:rPr 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rel</a:t>
              </a:r>
              <a:r>
                <a:rPr lang="en-US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slots.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8503" y="3391743"/>
              <a:ext cx="1528290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List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29721" y="3391743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list of values of any single (non-List) type (Text, Integer, etc.).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8503" y="5623313"/>
              <a:ext cx="1528290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Text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29721" y="5623313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sequence of zero or more Unicode characters.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05841" y="3840259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number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05841" y="4288775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object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05841" y="4737291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object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05841" y="5179326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string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005841" y="813205"/>
              <a:ext cx="1350804" cy="3341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04040"/>
                  </a:solidFill>
                  <a:latin typeface="Gill Sans"/>
                  <a:cs typeface="Gill Sans"/>
                </a:rPr>
                <a:t>JSON Type</a:t>
              </a:r>
              <a:endParaRPr lang="en-US" sz="1600" dirty="0">
                <a:solidFill>
                  <a:srgbClr val="404040"/>
                </a:solidFill>
                <a:latin typeface="Gill Sans"/>
                <a:cs typeface="Gill San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05841" y="1155643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t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rue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or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 false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05841" y="1597679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string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005841" y="2046195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number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005841" y="2494711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number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05841" y="2943227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object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005841" y="3391743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array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005841" y="5623313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string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381305" y="3842036"/>
              <a:ext cx="1608853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java.lang.</a:t>
              </a:r>
              <a:r>
                <a:rPr 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Long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381305" y="4290552"/>
              <a:ext cx="1608853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java.util.</a:t>
              </a:r>
              <a:r>
                <a:rPr 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Map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81305" y="4739068"/>
              <a:ext cx="1608853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org.wrml.model.</a:t>
              </a:r>
              <a:r>
                <a:rPr lang="en-US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Model</a:t>
              </a:r>
              <a:endPara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81305" y="5181103"/>
              <a:ext cx="1608853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java.lang.</a:t>
              </a:r>
              <a:r>
                <a:rPr 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Enum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381305" y="814982"/>
              <a:ext cx="1608853" cy="3341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04040"/>
                  </a:solidFill>
                  <a:latin typeface="Gill Sans"/>
                  <a:cs typeface="Gill Sans"/>
                </a:rPr>
                <a:t>Java Type</a:t>
              </a:r>
              <a:endParaRPr lang="en-US" sz="1600" dirty="0">
                <a:solidFill>
                  <a:srgbClr val="404040"/>
                </a:solidFill>
                <a:latin typeface="Gill Sans"/>
                <a:cs typeface="Gill San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381305" y="1157420"/>
              <a:ext cx="1608853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</a:t>
              </a:r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ava.lang.</a:t>
              </a:r>
              <a:r>
                <a:rPr 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Boolean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381305" y="1599456"/>
              <a:ext cx="1608853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java.util.</a:t>
              </a:r>
              <a:r>
                <a:rPr 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Date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381305" y="2047972"/>
              <a:ext cx="1608853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java.lang.</a:t>
              </a:r>
              <a:r>
                <a:rPr 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Double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381305" y="2496488"/>
              <a:ext cx="1608853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.</a:t>
              </a:r>
              <a:r>
                <a:rPr 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Integer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381305" y="2945004"/>
              <a:ext cx="1608853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org.wrml.model.rest</a:t>
              </a:r>
              <a:r>
                <a:rPr 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.</a:t>
              </a:r>
              <a:r>
                <a:rPr lang="en-US" sz="1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Link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381305" y="3393520"/>
              <a:ext cx="1608853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java.util.</a:t>
              </a:r>
              <a:r>
                <a:rPr 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List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381305" y="5625090"/>
              <a:ext cx="1608853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java.lang.</a:t>
              </a:r>
              <a:r>
                <a:rPr 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String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pic>
          <p:nvPicPr>
            <p:cNvPr id="68" name="Picture 67" descr="Boolea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20" y="1250678"/>
              <a:ext cx="220321" cy="237741"/>
            </a:xfrm>
            <a:prstGeom prst="rect">
              <a:avLst/>
            </a:prstGeom>
          </p:spPr>
        </p:pic>
        <p:pic>
          <p:nvPicPr>
            <p:cNvPr id="69" name="Picture 68" descr="Dat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44" y="1693073"/>
              <a:ext cx="220321" cy="237741"/>
            </a:xfrm>
            <a:prstGeom prst="rect">
              <a:avLst/>
            </a:prstGeom>
          </p:spPr>
        </p:pic>
        <p:pic>
          <p:nvPicPr>
            <p:cNvPr id="70" name="Picture 69" descr="Doubl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99" y="2151763"/>
              <a:ext cx="220321" cy="237741"/>
            </a:xfrm>
            <a:prstGeom prst="rect">
              <a:avLst/>
            </a:prstGeom>
          </p:spPr>
        </p:pic>
        <p:pic>
          <p:nvPicPr>
            <p:cNvPr id="71" name="Picture 70" descr="Integ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20" y="2586245"/>
              <a:ext cx="220321" cy="237741"/>
            </a:xfrm>
            <a:prstGeom prst="rect">
              <a:avLst/>
            </a:prstGeom>
          </p:spPr>
        </p:pic>
        <p:pic>
          <p:nvPicPr>
            <p:cNvPr id="72" name="Picture 71" descr="Lin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99" y="3038112"/>
              <a:ext cx="220321" cy="237741"/>
            </a:xfrm>
            <a:prstGeom prst="rect">
              <a:avLst/>
            </a:prstGeom>
          </p:spPr>
        </p:pic>
        <p:pic>
          <p:nvPicPr>
            <p:cNvPr id="73" name="Picture 72" descr="List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99" y="3483926"/>
              <a:ext cx="220321" cy="237741"/>
            </a:xfrm>
            <a:prstGeom prst="rect">
              <a:avLst/>
            </a:prstGeom>
          </p:spPr>
        </p:pic>
        <p:pic>
          <p:nvPicPr>
            <p:cNvPr id="74" name="Picture 73" descr="Long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865" y="3941043"/>
              <a:ext cx="220321" cy="237741"/>
            </a:xfrm>
            <a:prstGeom prst="rect">
              <a:avLst/>
            </a:prstGeom>
          </p:spPr>
        </p:pic>
        <p:pic>
          <p:nvPicPr>
            <p:cNvPr id="75" name="Picture 74" descr="Map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44" y="4381497"/>
              <a:ext cx="220321" cy="237741"/>
            </a:xfrm>
            <a:prstGeom prst="rect">
              <a:avLst/>
            </a:prstGeom>
          </p:spPr>
        </p:pic>
        <p:pic>
          <p:nvPicPr>
            <p:cNvPr id="76" name="Picture 75" descr="Model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44" y="4831596"/>
              <a:ext cx="220321" cy="237741"/>
            </a:xfrm>
            <a:prstGeom prst="rect">
              <a:avLst/>
            </a:prstGeom>
          </p:spPr>
        </p:pic>
        <p:pic>
          <p:nvPicPr>
            <p:cNvPr id="77" name="Picture 76" descr="SingleSelect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44" y="5284271"/>
              <a:ext cx="220321" cy="237741"/>
            </a:xfrm>
            <a:prstGeom prst="rect">
              <a:avLst/>
            </a:prstGeom>
          </p:spPr>
        </p:pic>
        <p:pic>
          <p:nvPicPr>
            <p:cNvPr id="78" name="Picture 77" descr="Text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44" y="5726993"/>
              <a:ext cx="220321" cy="237741"/>
            </a:xfrm>
            <a:prstGeom prst="rect">
              <a:avLst/>
            </a:prstGeom>
          </p:spPr>
        </p:pic>
      </p:grpSp>
      <p:sp>
        <p:nvSpPr>
          <p:cNvPr id="81" name="Rectangle 80"/>
          <p:cNvSpPr/>
          <p:nvPr/>
        </p:nvSpPr>
        <p:spPr>
          <a:xfrm>
            <a:off x="219064" y="6187376"/>
            <a:ext cx="14877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404040"/>
                </a:solidFill>
                <a:latin typeface="Gill Sans"/>
                <a:cs typeface="Gill Sans"/>
              </a:rPr>
              <a:t>* See Issue:  </a:t>
            </a:r>
            <a:r>
              <a:rPr lang="en-US" sz="1050" dirty="0" smtClean="0">
                <a:solidFill>
                  <a:srgbClr val="404040"/>
                </a:solidFill>
                <a:latin typeface="Gill Sans"/>
                <a:cs typeface="Gill Sans"/>
                <a:hlinkClick r:id="rId13"/>
              </a:rPr>
              <a:t>WRML-300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81491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16641" y="-7400"/>
            <a:ext cx="171072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SchemaLoader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7667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2367" y="4342028"/>
            <a:ext cx="8346329" cy="1181031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79157" y="4805459"/>
            <a:ext cx="2037471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Schema Service</a:t>
            </a:r>
            <a:endParaRPr lang="en-US" sz="16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83589" y="5337359"/>
            <a:ext cx="583311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3007" y="54258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3"/>
            <a:endCxn id="76" idx="6"/>
          </p:cNvCxnSpPr>
          <p:nvPr/>
        </p:nvCxnSpPr>
        <p:spPr>
          <a:xfrm flipV="1">
            <a:off x="5924433" y="4998147"/>
            <a:ext cx="2444032" cy="4472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95888" y="928829"/>
            <a:ext cx="8346329" cy="322904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SchemaLoader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121" name="Horizontal Scroll 120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133" name="Horizontal Scroll 132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439889" y="1325081"/>
            <a:ext cx="84360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Compile</a:t>
            </a:r>
          </a:p>
        </p:txBody>
      </p:sp>
      <p:sp>
        <p:nvSpPr>
          <p:cNvPr id="136" name="Horizontal Scroll 13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139" name="Elbow Connector 138"/>
          <p:cNvCxnSpPr>
            <a:stCxn id="121" idx="1"/>
            <a:endCxn id="44" idx="0"/>
          </p:cNvCxnSpPr>
          <p:nvPr/>
        </p:nvCxnSpPr>
        <p:spPr>
          <a:xfrm rot="16200000" flipH="1">
            <a:off x="2806430" y="3013995"/>
            <a:ext cx="830335" cy="2752591"/>
          </a:xfrm>
          <a:prstGeom prst="bentConnector3">
            <a:avLst>
              <a:gd name="adj1" fmla="val 72007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System Schemas along with any configured Schemas 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155" name="Elbow Connector 154"/>
          <p:cNvCxnSpPr/>
          <p:nvPr/>
        </p:nvCxnSpPr>
        <p:spPr>
          <a:xfrm rot="5400000">
            <a:off x="2086172" y="2951089"/>
            <a:ext cx="192528" cy="67425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726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Format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31114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Player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053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849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Schemas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11" name="Folded Corner 110"/>
          <p:cNvSpPr/>
          <p:nvPr/>
        </p:nvSpPr>
        <p:spPr>
          <a:xfrm rot="10800000" flipH="1">
            <a:off x="1007922" y="2667185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Interprets Schemas and creates a Prototype component for each one.  The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Prototype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data structure is optimized for execution.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87" name="Folded Corner 186"/>
          <p:cNvSpPr/>
          <p:nvPr/>
        </p:nvSpPr>
        <p:spPr>
          <a:xfrm rot="10800000" flipH="1">
            <a:off x="3756812" y="3163839"/>
            <a:ext cx="272313" cy="353312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258869" y="1702610"/>
            <a:ext cx="1982880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Used for type identification, structural description, and model instance validation.  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71761" y="3192532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(System)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04088" y="4442325"/>
            <a:ext cx="8232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Gets Schemas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3578779" y="277874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Schema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4685584" y="2789155"/>
            <a:ext cx="790899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Prototype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pic>
        <p:nvPicPr>
          <p:cNvPr id="4" name="Picture 3" descr="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96" y="2825168"/>
            <a:ext cx="236845" cy="236845"/>
          </a:xfrm>
          <a:prstGeom prst="rect">
            <a:avLst/>
          </a:prstGeom>
        </p:spPr>
      </p:pic>
      <p:sp>
        <p:nvSpPr>
          <p:cNvPr id="108" name="Folded Corner 107"/>
          <p:cNvSpPr/>
          <p:nvPr/>
        </p:nvSpPr>
        <p:spPr>
          <a:xfrm rot="10800000" flipH="1">
            <a:off x="1669005" y="2670333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pic>
        <p:nvPicPr>
          <p:cNvPr id="113" name="Picture 112" descr="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79" y="2828316"/>
            <a:ext cx="236845" cy="236845"/>
          </a:xfrm>
          <a:prstGeom prst="rect">
            <a:avLst/>
          </a:prstGeom>
        </p:spPr>
      </p:pic>
      <p:sp>
        <p:nvSpPr>
          <p:cNvPr id="114" name="Folded Corner 113"/>
          <p:cNvSpPr/>
          <p:nvPr/>
        </p:nvSpPr>
        <p:spPr>
          <a:xfrm rot="10800000" flipH="1">
            <a:off x="2340622" y="2670334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pic>
        <p:nvPicPr>
          <p:cNvPr id="115" name="Picture 114" descr="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96" y="2828317"/>
            <a:ext cx="236845" cy="236845"/>
          </a:xfrm>
          <a:prstGeom prst="rect">
            <a:avLst/>
          </a:prstGeom>
        </p:spPr>
      </p:pic>
      <p:pic>
        <p:nvPicPr>
          <p:cNvPr id="116" name="Picture 115" descr="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838" y="3253483"/>
            <a:ext cx="184587" cy="184587"/>
          </a:xfrm>
          <a:prstGeom prst="rect">
            <a:avLst/>
          </a:prstGeom>
        </p:spPr>
      </p:pic>
      <p:grpSp>
        <p:nvGrpSpPr>
          <p:cNvPr id="123" name="Group 122"/>
          <p:cNvGrpSpPr>
            <a:grpSpLocks noChangeAspect="1"/>
          </p:cNvGrpSpPr>
          <p:nvPr/>
        </p:nvGrpSpPr>
        <p:grpSpPr>
          <a:xfrm>
            <a:off x="4733367" y="5997860"/>
            <a:ext cx="153150" cy="224568"/>
            <a:chOff x="4310022" y="6079078"/>
            <a:chExt cx="196895" cy="288711"/>
          </a:xfrm>
        </p:grpSpPr>
        <p:sp>
          <p:nvSpPr>
            <p:cNvPr id="124" name="Folded Corner 123"/>
            <p:cNvSpPr/>
            <p:nvPr/>
          </p:nvSpPr>
          <p:spPr>
            <a:xfrm rot="12830180" flipH="1">
              <a:off x="4310022" y="6079078"/>
              <a:ext cx="196895" cy="28871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pic>
          <p:nvPicPr>
            <p:cNvPr id="125" name="Picture 124" descr="schem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4335638" y="6141715"/>
              <a:ext cx="148981" cy="148981"/>
            </a:xfrm>
            <a:prstGeom prst="rect">
              <a:avLst/>
            </a:prstGeom>
          </p:spPr>
        </p:pic>
      </p:grpSp>
      <p:grpSp>
        <p:nvGrpSpPr>
          <p:cNvPr id="118" name="Group 117"/>
          <p:cNvGrpSpPr>
            <a:grpSpLocks noChangeAspect="1"/>
          </p:cNvGrpSpPr>
          <p:nvPr/>
        </p:nvGrpSpPr>
        <p:grpSpPr>
          <a:xfrm>
            <a:off x="4523016" y="6033987"/>
            <a:ext cx="173650" cy="254627"/>
            <a:chOff x="4310022" y="6079078"/>
            <a:chExt cx="196895" cy="288711"/>
          </a:xfrm>
        </p:grpSpPr>
        <p:sp>
          <p:nvSpPr>
            <p:cNvPr id="119" name="Folded Corner 118"/>
            <p:cNvSpPr/>
            <p:nvPr/>
          </p:nvSpPr>
          <p:spPr>
            <a:xfrm rot="12830180" flipH="1">
              <a:off x="4310022" y="6079078"/>
              <a:ext cx="196895" cy="28871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pic>
          <p:nvPicPr>
            <p:cNvPr id="122" name="Picture 121" descr="schem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4335638" y="6141715"/>
              <a:ext cx="148981" cy="14898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4310022" y="6034659"/>
            <a:ext cx="196895" cy="288711"/>
            <a:chOff x="4310022" y="6079078"/>
            <a:chExt cx="196895" cy="288711"/>
          </a:xfrm>
        </p:grpSpPr>
        <p:sp>
          <p:nvSpPr>
            <p:cNvPr id="102" name="Folded Corner 101"/>
            <p:cNvSpPr/>
            <p:nvPr/>
          </p:nvSpPr>
          <p:spPr>
            <a:xfrm rot="12830180" flipH="1">
              <a:off x="4310022" y="6079078"/>
              <a:ext cx="196895" cy="28871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pic>
          <p:nvPicPr>
            <p:cNvPr id="117" name="Picture 116" descr="schem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4335638" y="6141715"/>
              <a:ext cx="148981" cy="148981"/>
            </a:xfrm>
            <a:prstGeom prst="rect">
              <a:avLst/>
            </a:prstGeom>
          </p:spPr>
        </p:pic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4768164" y="3182623"/>
            <a:ext cx="625738" cy="350202"/>
            <a:chOff x="4768164" y="3176143"/>
            <a:chExt cx="625738" cy="350202"/>
          </a:xfrm>
        </p:grpSpPr>
        <p:sp>
          <p:nvSpPr>
            <p:cNvPr id="126" name="Rectangle 125"/>
            <p:cNvSpPr/>
            <p:nvPr/>
          </p:nvSpPr>
          <p:spPr>
            <a:xfrm>
              <a:off x="4774058" y="3176143"/>
              <a:ext cx="613950" cy="3502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778109" y="3182021"/>
              <a:ext cx="599838" cy="88397"/>
              <a:chOff x="4778109" y="3182021"/>
              <a:chExt cx="599838" cy="9754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778109" y="3182021"/>
                <a:ext cx="293809" cy="97541"/>
              </a:xfrm>
              <a:prstGeom prst="rect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084138" y="3182021"/>
                <a:ext cx="293809" cy="97541"/>
              </a:xfrm>
              <a:prstGeom prst="rect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</p:grpSp>
        <p:cxnSp>
          <p:nvCxnSpPr>
            <p:cNvPr id="11" name="Straight Connector 10"/>
            <p:cNvCxnSpPr>
              <a:stCxn id="126" idx="2"/>
              <a:endCxn id="126" idx="0"/>
            </p:cNvCxnSpPr>
            <p:nvPr/>
          </p:nvCxnSpPr>
          <p:spPr>
            <a:xfrm flipV="1">
              <a:off x="5081033" y="3176143"/>
              <a:ext cx="0" cy="350202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2" name="Straight Connector 131"/>
            <p:cNvCxnSpPr>
              <a:stCxn id="126" idx="3"/>
              <a:endCxn id="126" idx="1"/>
            </p:cNvCxnSpPr>
            <p:nvPr/>
          </p:nvCxnSpPr>
          <p:spPr>
            <a:xfrm flipH="1">
              <a:off x="4774058" y="3351244"/>
              <a:ext cx="613950" cy="0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4768164" y="3436660"/>
              <a:ext cx="625738" cy="0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2" name="Straight Arrow Connector 171"/>
          <p:cNvCxnSpPr/>
          <p:nvPr/>
        </p:nvCxnSpPr>
        <p:spPr>
          <a:xfrm flipV="1">
            <a:off x="4239552" y="3360881"/>
            <a:ext cx="398128" cy="295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6400176" y="2298393"/>
            <a:ext cx="1690265" cy="1299232"/>
            <a:chOff x="6400176" y="2227113"/>
            <a:chExt cx="1690265" cy="1299232"/>
          </a:xfrm>
        </p:grpSpPr>
        <p:sp>
          <p:nvSpPr>
            <p:cNvPr id="141" name="Rectangle 140"/>
            <p:cNvSpPr/>
            <p:nvPr/>
          </p:nvSpPr>
          <p:spPr>
            <a:xfrm>
              <a:off x="6400176" y="2508963"/>
              <a:ext cx="1690265" cy="10109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423638" y="2530683"/>
              <a:ext cx="794701" cy="229188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268906" y="2530683"/>
              <a:ext cx="800582" cy="229188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 flipV="1">
              <a:off x="7245309" y="2515443"/>
              <a:ext cx="0" cy="1010902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4" name="Straight Connector 143"/>
            <p:cNvCxnSpPr>
              <a:stCxn id="141" idx="3"/>
              <a:endCxn id="141" idx="1"/>
            </p:cNvCxnSpPr>
            <p:nvPr/>
          </p:nvCxnSpPr>
          <p:spPr>
            <a:xfrm flipH="1">
              <a:off x="6400176" y="3014414"/>
              <a:ext cx="1690265" cy="0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 flipV="1">
              <a:off x="6417292" y="3268648"/>
              <a:ext cx="1673149" cy="1770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7238838" y="2485078"/>
              <a:ext cx="4764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Gill Sans"/>
                  <a:cs typeface="Gill Sans"/>
                </a:rPr>
                <a:t>Type</a:t>
              </a:r>
              <a:endParaRPr lang="en-US" sz="1200" dirty="0">
                <a:latin typeface="Gill Sans"/>
                <a:cs typeface="Gill San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432266" y="2489523"/>
              <a:ext cx="5628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Gill Sans"/>
                  <a:cs typeface="Gill Sans"/>
                </a:rPr>
                <a:t>Name</a:t>
              </a:r>
              <a:endParaRPr lang="en-US" sz="1200" dirty="0">
                <a:latin typeface="Gill Sans"/>
                <a:cs typeface="Gill San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513841" y="3051593"/>
              <a:ext cx="354777" cy="1615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50" dirty="0" smtClean="0">
                  <a:latin typeface="Gill Sans"/>
                  <a:cs typeface="Gill Sans"/>
                </a:rPr>
                <a:t>guildId</a:t>
              </a:r>
              <a:endParaRPr lang="en-US" sz="1050" dirty="0">
                <a:latin typeface="Gill Sans"/>
                <a:cs typeface="Gill San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511405" y="3299263"/>
              <a:ext cx="252473" cy="1615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50" dirty="0" smtClean="0">
                  <a:latin typeface="Gill Sans"/>
                  <a:cs typeface="Gill Sans"/>
                </a:rPr>
                <a:t>guild</a:t>
              </a:r>
              <a:endParaRPr lang="en-US" sz="1050" dirty="0">
                <a:latin typeface="Gill Sans"/>
                <a:cs typeface="Gill Sans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518218" y="2803923"/>
              <a:ext cx="564257" cy="1615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50" dirty="0" smtClean="0">
                  <a:latin typeface="Gill Sans"/>
                  <a:cs typeface="Gill Sans"/>
                </a:rPr>
                <a:t>wizardKey</a:t>
              </a:r>
              <a:endParaRPr lang="en-US" sz="1050" dirty="0">
                <a:latin typeface="Gill Sans"/>
                <a:cs typeface="Gill Sans"/>
              </a:endParaRPr>
            </a:p>
          </p:txBody>
        </p:sp>
        <p:pic>
          <p:nvPicPr>
            <p:cNvPr id="29" name="Picture 28" descr="Lin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8334" y="3306125"/>
              <a:ext cx="187317" cy="187318"/>
            </a:xfrm>
            <a:prstGeom prst="rect">
              <a:avLst/>
            </a:prstGeom>
          </p:spPr>
        </p:pic>
        <p:pic>
          <p:nvPicPr>
            <p:cNvPr id="31" name="Picture 30" descr="Integ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5903" y="3069105"/>
              <a:ext cx="166634" cy="166635"/>
            </a:xfrm>
            <a:prstGeom prst="rect">
              <a:avLst/>
            </a:prstGeom>
          </p:spPr>
        </p:pic>
        <p:pic>
          <p:nvPicPr>
            <p:cNvPr id="224" name="Picture 223" descr="Tex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9270" y="2819942"/>
              <a:ext cx="165443" cy="165444"/>
            </a:xfrm>
            <a:prstGeom prst="rect">
              <a:avLst/>
            </a:prstGeom>
          </p:spPr>
        </p:pic>
        <p:sp>
          <p:nvSpPr>
            <p:cNvPr id="166" name="Rectangle 165"/>
            <p:cNvSpPr/>
            <p:nvPr/>
          </p:nvSpPr>
          <p:spPr>
            <a:xfrm>
              <a:off x="7517599" y="2812883"/>
              <a:ext cx="226487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cs typeface="Gill Sans"/>
                </a:rPr>
                <a:t>Text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7517599" y="3060756"/>
              <a:ext cx="371897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cs typeface="Gill Sans"/>
                </a:rPr>
                <a:t>Integer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517599" y="3312225"/>
              <a:ext cx="218008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cs typeface="Gill Sans"/>
                </a:rPr>
                <a:t>Link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400176" y="2227113"/>
              <a:ext cx="1690265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Wizard Prototype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8045746" y="3574513"/>
            <a:ext cx="688510" cy="3126443"/>
            <a:chOff x="7571207" y="3553203"/>
            <a:chExt cx="688510" cy="3126443"/>
          </a:xfrm>
        </p:grpSpPr>
        <p:sp>
          <p:nvSpPr>
            <p:cNvPr id="129" name="Oval 128"/>
            <p:cNvSpPr/>
            <p:nvPr/>
          </p:nvSpPr>
          <p:spPr>
            <a:xfrm rot="15629044">
              <a:off x="7852279" y="6411298"/>
              <a:ext cx="293448" cy="243248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 w="12700" cmpd="sng">
              <a:solidFill>
                <a:srgbClr val="000000">
                  <a:alpha val="80000"/>
                </a:srgb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7571207" y="3553203"/>
              <a:ext cx="688510" cy="3092525"/>
              <a:chOff x="7545257" y="3553203"/>
              <a:chExt cx="809240" cy="309252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1" name="Freeform 130"/>
              <p:cNvSpPr/>
              <p:nvPr/>
            </p:nvSpPr>
            <p:spPr>
              <a:xfrm>
                <a:off x="7929944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 rot="21588453" flipH="1">
                <a:off x="7901085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 rot="21588453" flipH="1">
                <a:off x="7978804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Chord 141"/>
              <p:cNvSpPr>
                <a:spLocks noChangeAspect="1"/>
              </p:cNvSpPr>
              <p:nvPr/>
            </p:nvSpPr>
            <p:spPr>
              <a:xfrm rot="15366837" flipH="1">
                <a:off x="7898341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hord 147"/>
              <p:cNvSpPr>
                <a:spLocks noChangeAspect="1"/>
              </p:cNvSpPr>
              <p:nvPr/>
            </p:nvSpPr>
            <p:spPr>
              <a:xfrm rot="15908932" flipH="1">
                <a:off x="7987083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>
                <a:spLocks noChangeAspect="1"/>
              </p:cNvSpPr>
              <p:nvPr/>
            </p:nvSpPr>
            <p:spPr>
              <a:xfrm rot="388212" flipH="1">
                <a:off x="7992837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>
                <a:spLocks noChangeAspect="1"/>
              </p:cNvSpPr>
              <p:nvPr/>
            </p:nvSpPr>
            <p:spPr>
              <a:xfrm rot="388212" flipH="1">
                <a:off x="8009768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>
                <a:spLocks noChangeAspect="1"/>
              </p:cNvSpPr>
              <p:nvPr/>
            </p:nvSpPr>
            <p:spPr>
              <a:xfrm rot="1039901" flipH="1">
                <a:off x="7910173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>
                <a:spLocks/>
              </p:cNvSpPr>
              <p:nvPr/>
            </p:nvSpPr>
            <p:spPr>
              <a:xfrm rot="1039901" flipH="1">
                <a:off x="7924796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>
              <a:xfrm flipH="1">
                <a:off x="7982579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>
              <a:xfrm flipH="1">
                <a:off x="7980284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 flipH="1">
                <a:off x="7977864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reeform 162"/>
              <p:cNvSpPr/>
              <p:nvPr/>
            </p:nvSpPr>
            <p:spPr>
              <a:xfrm rot="21480000" flipH="1">
                <a:off x="7545257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 163"/>
              <p:cNvSpPr/>
              <p:nvPr/>
            </p:nvSpPr>
            <p:spPr>
              <a:xfrm rot="21180000" flipH="1">
                <a:off x="7752677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 174"/>
              <p:cNvSpPr/>
              <p:nvPr/>
            </p:nvSpPr>
            <p:spPr>
              <a:xfrm rot="19980000" flipH="1">
                <a:off x="7719295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Oval 177"/>
              <p:cNvSpPr/>
              <p:nvPr/>
            </p:nvSpPr>
            <p:spPr>
              <a:xfrm rot="19703551" flipH="1">
                <a:off x="7949710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179" name="Freeform 178"/>
              <p:cNvSpPr/>
              <p:nvPr/>
            </p:nvSpPr>
            <p:spPr>
              <a:xfrm rot="120000" flipH="1">
                <a:off x="7702773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 179"/>
              <p:cNvSpPr/>
              <p:nvPr/>
            </p:nvSpPr>
            <p:spPr>
              <a:xfrm rot="120000" flipH="1">
                <a:off x="7741582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>
              <a:xfrm rot="573518">
                <a:off x="8011847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Chord 181"/>
              <p:cNvSpPr>
                <a:spLocks noChangeAspect="1"/>
              </p:cNvSpPr>
              <p:nvPr/>
            </p:nvSpPr>
            <p:spPr>
              <a:xfrm rot="12849012">
                <a:off x="7971187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Isosceles Triangle 182"/>
              <p:cNvSpPr>
                <a:spLocks noChangeAspect="1"/>
              </p:cNvSpPr>
              <p:nvPr/>
            </p:nvSpPr>
            <p:spPr>
              <a:xfrm rot="17881845">
                <a:off x="8062798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>
                <a:spLocks noChangeAspect="1"/>
              </p:cNvSpPr>
              <p:nvPr/>
            </p:nvSpPr>
            <p:spPr>
              <a:xfrm rot="573518">
                <a:off x="8126541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rapezoid 184"/>
              <p:cNvSpPr>
                <a:spLocks noChangeAspect="1"/>
              </p:cNvSpPr>
              <p:nvPr/>
            </p:nvSpPr>
            <p:spPr>
              <a:xfrm rot="1201323">
                <a:off x="8034040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Isosceles Triangle 185"/>
              <p:cNvSpPr>
                <a:spLocks noChangeAspect="1"/>
              </p:cNvSpPr>
              <p:nvPr/>
            </p:nvSpPr>
            <p:spPr>
              <a:xfrm rot="11947821" flipV="1">
                <a:off x="8013130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 187"/>
              <p:cNvSpPr/>
              <p:nvPr/>
            </p:nvSpPr>
            <p:spPr>
              <a:xfrm rot="21540000" flipH="1">
                <a:off x="7942533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 188"/>
              <p:cNvSpPr/>
              <p:nvPr/>
            </p:nvSpPr>
            <p:spPr>
              <a:xfrm flipH="1" flipV="1">
                <a:off x="7973035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 189"/>
              <p:cNvSpPr/>
              <p:nvPr/>
            </p:nvSpPr>
            <p:spPr>
              <a:xfrm flipH="1" flipV="1">
                <a:off x="7968605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 190"/>
              <p:cNvSpPr/>
              <p:nvPr/>
            </p:nvSpPr>
            <p:spPr>
              <a:xfrm flipH="1">
                <a:off x="7997527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 191"/>
              <p:cNvSpPr/>
              <p:nvPr/>
            </p:nvSpPr>
            <p:spPr>
              <a:xfrm flipH="1">
                <a:off x="8002426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 193"/>
              <p:cNvSpPr/>
              <p:nvPr/>
            </p:nvSpPr>
            <p:spPr>
              <a:xfrm rot="120000" flipH="1">
                <a:off x="7986005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>
              <a:xfrm rot="120000" flipH="1">
                <a:off x="8011003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6" name="Rounded Rectangular Callout 175"/>
          <p:cNvSpPr/>
          <p:nvPr/>
        </p:nvSpPr>
        <p:spPr>
          <a:xfrm>
            <a:off x="5697920" y="5261524"/>
            <a:ext cx="2291706" cy="1347659"/>
          </a:xfrm>
          <a:prstGeom prst="wedgeRoundRectCallout">
            <a:avLst>
              <a:gd name="adj1" fmla="val 64257"/>
              <a:gd name="adj2" fmla="val -44635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A Schema describes the structure (properties and links) of a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of models.</a:t>
            </a:r>
          </a:p>
          <a:p>
            <a:endParaRPr lang="en-US" sz="120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Any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Service can be configured to handle Schema documents. 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6049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51650" y="438809"/>
            <a:ext cx="8871504" cy="618866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SchemaLoader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53064" y="-7400"/>
            <a:ext cx="263788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Schema Loading Details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08442" y="4489936"/>
            <a:ext cx="478462" cy="632124"/>
            <a:chOff x="1007922" y="2667185"/>
            <a:chExt cx="357878" cy="524765"/>
          </a:xfrm>
        </p:grpSpPr>
        <p:sp>
          <p:nvSpPr>
            <p:cNvPr id="5" name="Folded Corner 4"/>
            <p:cNvSpPr/>
            <p:nvPr/>
          </p:nvSpPr>
          <p:spPr>
            <a:xfrm rot="10800000" flipH="1">
              <a:off x="1007922" y="2667185"/>
              <a:ext cx="357878" cy="524765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pic>
          <p:nvPicPr>
            <p:cNvPr id="6" name="Picture 5" descr="schem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796" y="2825168"/>
              <a:ext cx="236845" cy="236845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2964848" y="5288474"/>
            <a:ext cx="559898" cy="22431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WRML Schema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05474" y="5012446"/>
            <a:ext cx="1578469" cy="0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27951" y="4805507"/>
            <a:ext cx="1035619" cy="246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10575" y="5915300"/>
            <a:ext cx="5440762" cy="0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224242" y="3935408"/>
            <a:ext cx="1559701" cy="685729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olded Corner 27"/>
          <p:cNvSpPr/>
          <p:nvPr/>
        </p:nvSpPr>
        <p:spPr>
          <a:xfrm rot="10800000" flipH="1">
            <a:off x="583768" y="3539797"/>
            <a:ext cx="345195" cy="4405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30" name="Folded Corner 29"/>
          <p:cNvSpPr/>
          <p:nvPr/>
        </p:nvSpPr>
        <p:spPr>
          <a:xfrm rot="10800000" flipH="1">
            <a:off x="590024" y="4581180"/>
            <a:ext cx="345195" cy="4405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31" name="Folded Corner 30"/>
          <p:cNvSpPr/>
          <p:nvPr/>
        </p:nvSpPr>
        <p:spPr>
          <a:xfrm rot="10800000" flipH="1">
            <a:off x="583768" y="5622563"/>
            <a:ext cx="345195" cy="4405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34" name="Folded Corner 33"/>
          <p:cNvSpPr/>
          <p:nvPr/>
        </p:nvSpPr>
        <p:spPr>
          <a:xfrm rot="10800000" flipH="1">
            <a:off x="5094555" y="4583601"/>
            <a:ext cx="345195" cy="4405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615718" y="4805261"/>
            <a:ext cx="1035619" cy="246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987255" y="5124281"/>
            <a:ext cx="559898" cy="38850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Java Interface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(.class)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137006" y="6019875"/>
            <a:ext cx="792606" cy="21595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Prototype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0408" y="6129995"/>
            <a:ext cx="559898" cy="38850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Java Interface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(.class)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0408" y="3903579"/>
            <a:ext cx="559898" cy="38850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JSON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0408" y="5024168"/>
            <a:ext cx="559898" cy="38850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JSON Schema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6795987" y="4680153"/>
            <a:ext cx="1490811" cy="1322102"/>
            <a:chOff x="6618375" y="4606173"/>
            <a:chExt cx="1490811" cy="1322102"/>
          </a:xfrm>
        </p:grpSpPr>
        <p:sp>
          <p:nvSpPr>
            <p:cNvPr id="56" name="Rectangle 55"/>
            <p:cNvSpPr/>
            <p:nvPr/>
          </p:nvSpPr>
          <p:spPr>
            <a:xfrm>
              <a:off x="6624030" y="4612927"/>
              <a:ext cx="1485156" cy="131478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624030" y="4617177"/>
              <a:ext cx="708095" cy="30803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377181" y="4617177"/>
              <a:ext cx="713335" cy="30803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7356156" y="4606173"/>
              <a:ext cx="0" cy="1322102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Connector 59"/>
            <p:cNvCxnSpPr>
              <a:stCxn id="56" idx="3"/>
              <a:endCxn id="56" idx="1"/>
            </p:cNvCxnSpPr>
            <p:nvPr/>
          </p:nvCxnSpPr>
          <p:spPr>
            <a:xfrm flipH="1">
              <a:off x="6624030" y="5270318"/>
              <a:ext cx="1485156" cy="0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618375" y="5609021"/>
              <a:ext cx="1490811" cy="2379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7460176" y="4631881"/>
              <a:ext cx="424516" cy="372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Gill Sans"/>
                  <a:cs typeface="Gill Sans"/>
                </a:rPr>
                <a:t>Type</a:t>
              </a:r>
              <a:endParaRPr lang="en-US" sz="1200" dirty="0">
                <a:latin typeface="Gill Sans"/>
                <a:cs typeface="Gill San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41503" y="4637855"/>
              <a:ext cx="501510" cy="372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Gill Sans"/>
                  <a:cs typeface="Gill Sans"/>
                </a:rPr>
                <a:t>Name</a:t>
              </a:r>
              <a:endParaRPr lang="en-US" sz="1200" dirty="0">
                <a:latin typeface="Gill Sans"/>
                <a:cs typeface="Gill Sans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864324" y="4487521"/>
            <a:ext cx="888671" cy="22431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Bytecode Generation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64023" y="4487521"/>
            <a:ext cx="888671" cy="22431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One-time</a:t>
            </a:r>
          </a:p>
          <a:p>
            <a:pPr algn="ctr"/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Reflection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210575" y="5582839"/>
            <a:ext cx="888671" cy="22431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One-time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Reflection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10575" y="3689027"/>
            <a:ext cx="888671" cy="24364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Parse JSON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210575" y="4677073"/>
            <a:ext cx="888671" cy="24364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Parse JSON Schema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5" name="Rounded Rectangular Callout 84"/>
          <p:cNvSpPr/>
          <p:nvPr/>
        </p:nvSpPr>
        <p:spPr>
          <a:xfrm>
            <a:off x="6575150" y="917457"/>
            <a:ext cx="1929138" cy="3070609"/>
          </a:xfrm>
          <a:prstGeom prst="wedgeRoundRectCallout">
            <a:avLst>
              <a:gd name="adj1" fmla="val 54478"/>
              <a:gd name="adj2" fmla="val -11078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0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For both native and generated Schemas, the runtime performs a one-time reflection on the Java interface to extract the annotations and method signature information needed to optimize the many uses for Schemas within the WRML runtime.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575150" y="943683"/>
            <a:ext cx="1933534" cy="436020"/>
          </a:xfrm>
          <a:prstGeom prst="rect">
            <a:avLst/>
          </a:prstGeom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Generate Schema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Prototype 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516378" y="917457"/>
            <a:ext cx="1929138" cy="3056146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0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The SchemaLoader uses a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SchemaGenerator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component to create the Java bytecode (.class) representation of the WRML Schema.</a:t>
            </a:r>
          </a:p>
          <a:p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This brings the loading process to the same point as if the Schema was expressed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natively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as a Java interface.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516378" y="943683"/>
            <a:ext cx="1933534" cy="436020"/>
          </a:xfrm>
          <a:prstGeom prst="rect">
            <a:avLst/>
          </a:prstGeom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Generate Schema Interface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2457607" y="917457"/>
            <a:ext cx="1929138" cy="3056146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0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If a Schema is not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native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, meaning it did not originate as a Java interface (with WRML annotations), then it will be read (desterilized) via a Format-specific Formatter component. </a:t>
            </a:r>
          </a:p>
          <a:p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Once read, the Schema model is cached by the SchemaLoader.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457607" y="943683"/>
            <a:ext cx="1933534" cy="436020"/>
          </a:xfrm>
          <a:prstGeom prst="rect">
            <a:avLst/>
          </a:prstGeom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Generate Schema </a:t>
            </a: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98836" y="917457"/>
            <a:ext cx="1929138" cy="2485726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0" i="1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0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60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Schemas may be loaded in a variety of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formats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. </a:t>
            </a:r>
          </a:p>
          <a:p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These formats are currently supported for Schemas:</a:t>
            </a:r>
            <a:endParaRPr lang="en-US" sz="105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50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pPr marL="171450" indent="-115888">
              <a:buFont typeface="Arial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application/wrml (JSON)</a:t>
            </a:r>
          </a:p>
          <a:p>
            <a:pPr marL="171450" indent="-115888">
              <a:buFont typeface="Arial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JSON Schema</a:t>
            </a:r>
          </a:p>
          <a:p>
            <a:pPr marL="171450" indent="-115888">
              <a:buFont typeface="Arial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Java Interface</a:t>
            </a:r>
            <a:endParaRPr lang="en-US" sz="11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8836" y="943683"/>
            <a:ext cx="1933534" cy="436020"/>
          </a:xfrm>
          <a:prstGeom prst="rect">
            <a:avLst/>
          </a:prstGeom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Load</a:t>
            </a: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Schema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pic>
        <p:nvPicPr>
          <p:cNvPr id="110" name="Picture 109" descr="eyeFocus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0000" flipH="1">
            <a:off x="424334" y="1324887"/>
            <a:ext cx="200046" cy="210198"/>
          </a:xfrm>
          <a:prstGeom prst="rect">
            <a:avLst/>
          </a:prstGeom>
        </p:spPr>
      </p:pic>
      <p:pic>
        <p:nvPicPr>
          <p:cNvPr id="114" name="Picture 113" descr="eyeFocus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0000" flipH="1">
            <a:off x="2487502" y="1324889"/>
            <a:ext cx="200046" cy="210198"/>
          </a:xfrm>
          <a:prstGeom prst="rect">
            <a:avLst/>
          </a:prstGeom>
        </p:spPr>
      </p:pic>
      <p:pic>
        <p:nvPicPr>
          <p:cNvPr id="115" name="Picture 114" descr="eyeFocus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0000" flipH="1">
            <a:off x="4541877" y="1308841"/>
            <a:ext cx="200046" cy="210198"/>
          </a:xfrm>
          <a:prstGeom prst="rect">
            <a:avLst/>
          </a:prstGeom>
        </p:spPr>
      </p:pic>
      <p:pic>
        <p:nvPicPr>
          <p:cNvPr id="116" name="Picture 115" descr="eyeFocus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0000" flipH="1">
            <a:off x="6605044" y="1324891"/>
            <a:ext cx="200046" cy="210198"/>
          </a:xfrm>
          <a:prstGeom prst="rect">
            <a:avLst/>
          </a:prstGeom>
        </p:spPr>
      </p:pic>
      <p:cxnSp>
        <p:nvCxnSpPr>
          <p:cNvPr id="126" name="Straight Connector 125"/>
          <p:cNvCxnSpPr/>
          <p:nvPr/>
        </p:nvCxnSpPr>
        <p:spPr>
          <a:xfrm>
            <a:off x="398836" y="1429988"/>
            <a:ext cx="8105452" cy="1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Picture 82" descr="facing-right-from-ho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45834" y="50171"/>
            <a:ext cx="729061" cy="3594271"/>
          </a:xfrm>
          <a:prstGeom prst="rect">
            <a:avLst/>
          </a:prstGeom>
        </p:spPr>
      </p:pic>
      <p:cxnSp>
        <p:nvCxnSpPr>
          <p:cNvPr id="117" name="Straight Connector 116"/>
          <p:cNvCxnSpPr/>
          <p:nvPr/>
        </p:nvCxnSpPr>
        <p:spPr>
          <a:xfrm>
            <a:off x="8504288" y="1429989"/>
            <a:ext cx="214909" cy="262416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8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73159" y="-7400"/>
            <a:ext cx="159768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SyntaxLoader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98836" y="4342028"/>
            <a:ext cx="8346329" cy="1181031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79157" y="4805459"/>
            <a:ext cx="2037471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Syntax Service</a:t>
            </a:r>
            <a:endParaRPr lang="en-US" sz="16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83589" y="5337359"/>
            <a:ext cx="583311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3007" y="54258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3"/>
            <a:endCxn id="76" idx="6"/>
          </p:cNvCxnSpPr>
          <p:nvPr/>
        </p:nvCxnSpPr>
        <p:spPr>
          <a:xfrm flipV="1">
            <a:off x="5924433" y="4998147"/>
            <a:ext cx="2444032" cy="4472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92357" y="928829"/>
            <a:ext cx="8346329" cy="322904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SyntaxLoader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121" name="Horizontal Scroll 120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133" name="Horizontal Scroll 132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453761" y="1325081"/>
            <a:ext cx="582611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136" name="Horizontal Scroll 13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139" name="Elbow Connector 138"/>
          <p:cNvCxnSpPr>
            <a:stCxn id="121" idx="1"/>
            <a:endCxn id="44" idx="0"/>
          </p:cNvCxnSpPr>
          <p:nvPr/>
        </p:nvCxnSpPr>
        <p:spPr>
          <a:xfrm rot="16200000" flipH="1">
            <a:off x="2806430" y="3013995"/>
            <a:ext cx="830335" cy="2752591"/>
          </a:xfrm>
          <a:prstGeom prst="bentConnector3">
            <a:avLst>
              <a:gd name="adj1" fmla="val 72007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System Syntaxes along with any configured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Syntaxes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155" name="Elbow Connector 154"/>
          <p:cNvCxnSpPr/>
          <p:nvPr/>
        </p:nvCxnSpPr>
        <p:spPr>
          <a:xfrm rot="5400000">
            <a:off x="2086172" y="2951089"/>
            <a:ext cx="192528" cy="67425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726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URI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31114" y="231998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Phone Number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053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Order ID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849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Syntaxes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11" name="Folded Corner 110"/>
          <p:cNvSpPr/>
          <p:nvPr/>
        </p:nvSpPr>
        <p:spPr>
          <a:xfrm rot="10800000" flipH="1">
            <a:off x="1007922" y="2667185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Maps Syntaxes to configured SyntaxHandlers.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258869" y="1702610"/>
            <a:ext cx="203665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Parses and formats text to and from common object wrappers.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71761" y="3192532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(System)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30004" y="4442325"/>
            <a:ext cx="8232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Gets Syntaxes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108" name="Folded Corner 107"/>
          <p:cNvSpPr/>
          <p:nvPr/>
        </p:nvSpPr>
        <p:spPr>
          <a:xfrm rot="10800000" flipH="1">
            <a:off x="1666364" y="2670333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14" name="Folded Corner 113"/>
          <p:cNvSpPr/>
          <p:nvPr/>
        </p:nvSpPr>
        <p:spPr>
          <a:xfrm rot="10800000" flipH="1">
            <a:off x="2340623" y="2670334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4" name="Folded Corner 123"/>
          <p:cNvSpPr/>
          <p:nvPr/>
        </p:nvSpPr>
        <p:spPr>
          <a:xfrm rot="12830180" flipH="1">
            <a:off x="4733367" y="5997860"/>
            <a:ext cx="153150" cy="224568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19" name="Folded Corner 118"/>
          <p:cNvSpPr/>
          <p:nvPr/>
        </p:nvSpPr>
        <p:spPr>
          <a:xfrm rot="12830180" flipH="1">
            <a:off x="4523016" y="6033987"/>
            <a:ext cx="173650" cy="254627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02" name="Folded Corner 101"/>
          <p:cNvSpPr/>
          <p:nvPr/>
        </p:nvSpPr>
        <p:spPr>
          <a:xfrm rot="12830180" flipH="1">
            <a:off x="4310022" y="6034659"/>
            <a:ext cx="196895" cy="288711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pic>
        <p:nvPicPr>
          <p:cNvPr id="224" name="Picture 223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08" y="2818389"/>
            <a:ext cx="220307" cy="220308"/>
          </a:xfrm>
          <a:prstGeom prst="rect">
            <a:avLst/>
          </a:prstGeom>
        </p:spPr>
      </p:pic>
      <p:pic>
        <p:nvPicPr>
          <p:cNvPr id="112" name="Picture 111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50" y="2818389"/>
            <a:ext cx="220307" cy="220308"/>
          </a:xfrm>
          <a:prstGeom prst="rect">
            <a:avLst/>
          </a:prstGeom>
        </p:spPr>
      </p:pic>
      <p:pic>
        <p:nvPicPr>
          <p:cNvPr id="128" name="Picture 127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408" y="2818389"/>
            <a:ext cx="220307" cy="220308"/>
          </a:xfrm>
          <a:prstGeom prst="rect">
            <a:avLst/>
          </a:prstGeom>
        </p:spPr>
      </p:pic>
      <p:pic>
        <p:nvPicPr>
          <p:cNvPr id="129" name="Picture 128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">
            <a:off x="4321848" y="6118199"/>
            <a:ext cx="147151" cy="147152"/>
          </a:xfrm>
          <a:prstGeom prst="rect">
            <a:avLst/>
          </a:prstGeom>
        </p:spPr>
      </p:pic>
      <p:pic>
        <p:nvPicPr>
          <p:cNvPr id="130" name="Picture 129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">
            <a:off x="4537447" y="6092767"/>
            <a:ext cx="128863" cy="128864"/>
          </a:xfrm>
          <a:prstGeom prst="rect">
            <a:avLst/>
          </a:prstGeom>
        </p:spPr>
      </p:pic>
      <p:pic>
        <p:nvPicPr>
          <p:cNvPr id="131" name="Picture 130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">
            <a:off x="4752441" y="6054632"/>
            <a:ext cx="110575" cy="11057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594548" y="2401111"/>
            <a:ext cx="1860059" cy="887019"/>
            <a:chOff x="3594548" y="2686231"/>
            <a:chExt cx="1860059" cy="887019"/>
          </a:xfrm>
        </p:grpSpPr>
        <p:sp>
          <p:nvSpPr>
            <p:cNvPr id="187" name="Folded Corner 186"/>
            <p:cNvSpPr/>
            <p:nvPr/>
          </p:nvSpPr>
          <p:spPr>
            <a:xfrm rot="10800000" flipH="1">
              <a:off x="3754978" y="3163839"/>
              <a:ext cx="272313" cy="353312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594548" y="2686231"/>
              <a:ext cx="593172" cy="428806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URI Syntax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pic>
          <p:nvPicPr>
            <p:cNvPr id="138" name="Picture 137" descr="Tex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415" y="3273513"/>
              <a:ext cx="165439" cy="165440"/>
            </a:xfrm>
            <a:prstGeom prst="rect">
              <a:avLst/>
            </a:prstGeom>
          </p:spPr>
        </p:pic>
        <p:cxnSp>
          <p:nvCxnSpPr>
            <p:cNvPr id="140" name="Straight Arrow Connector 139"/>
            <p:cNvCxnSpPr/>
            <p:nvPr/>
          </p:nvCxnSpPr>
          <p:spPr>
            <a:xfrm flipV="1">
              <a:off x="4239552" y="3360881"/>
              <a:ext cx="398128" cy="295"/>
            </a:xfrm>
            <a:prstGeom prst="straightConnector1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4762200" y="3069072"/>
              <a:ext cx="547258" cy="504178"/>
              <a:chOff x="4807728" y="3069072"/>
              <a:chExt cx="547258" cy="504178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4807728" y="3069072"/>
                <a:ext cx="547258" cy="504178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ill Sans"/>
                    <a:ea typeface="ＭＳ ゴシック"/>
                    <a:cs typeface="Gill Sans"/>
                  </a:rPr>
                  <a:t>(  )</a:t>
                </a:r>
                <a:endPara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cs typeface="Gill Sans"/>
                </a:endParaRPr>
              </a:p>
            </p:txBody>
          </p:sp>
          <p:pic>
            <p:nvPicPr>
              <p:cNvPr id="148" name="Picture 147" descr="Text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1204" y="3280804"/>
                <a:ext cx="220307" cy="220308"/>
              </a:xfrm>
              <a:prstGeom prst="rect">
                <a:avLst/>
              </a:prstGeom>
            </p:spPr>
          </p:pic>
        </p:grpSp>
        <p:sp>
          <p:nvSpPr>
            <p:cNvPr id="149" name="Rectangle 148"/>
            <p:cNvSpPr/>
            <p:nvPr/>
          </p:nvSpPr>
          <p:spPr>
            <a:xfrm>
              <a:off x="4617051" y="2686625"/>
              <a:ext cx="837556" cy="42841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URI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SyntaxHandler</a:t>
              </a: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6400176" y="2298393"/>
            <a:ext cx="1690265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URI SyntaxHandler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6905715" y="2531766"/>
            <a:ext cx="602500" cy="553998"/>
            <a:chOff x="7006404" y="2788728"/>
            <a:chExt cx="547258" cy="483723"/>
          </a:xfrm>
        </p:grpSpPr>
        <p:sp>
          <p:nvSpPr>
            <p:cNvPr id="157" name="Rectangle 156"/>
            <p:cNvSpPr/>
            <p:nvPr/>
          </p:nvSpPr>
          <p:spPr>
            <a:xfrm>
              <a:off x="7006404" y="2788728"/>
              <a:ext cx="547258" cy="48372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ea typeface="ＭＳ ゴシック"/>
                  <a:cs typeface="Gill Sans"/>
                </a:rPr>
                <a:t>(  )</a:t>
              </a:r>
              <a:endPara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pic>
          <p:nvPicPr>
            <p:cNvPr id="160" name="Picture 159" descr="Tex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880" y="2990232"/>
              <a:ext cx="220307" cy="220308"/>
            </a:xfrm>
            <a:prstGeom prst="rect">
              <a:avLst/>
            </a:prstGeom>
          </p:spPr>
        </p:pic>
      </p:grpSp>
      <p:cxnSp>
        <p:nvCxnSpPr>
          <p:cNvPr id="161" name="Straight Arrow Connector 160"/>
          <p:cNvCxnSpPr/>
          <p:nvPr/>
        </p:nvCxnSpPr>
        <p:spPr>
          <a:xfrm flipV="1">
            <a:off x="6568549" y="2889010"/>
            <a:ext cx="346944" cy="277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Picture 162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866" y="2792087"/>
            <a:ext cx="199196" cy="207217"/>
          </a:xfrm>
          <a:prstGeom prst="rect">
            <a:avLst/>
          </a:prstGeom>
        </p:spPr>
      </p:pic>
      <p:cxnSp>
        <p:nvCxnSpPr>
          <p:cNvPr id="164" name="Straight Arrow Connector 163"/>
          <p:cNvCxnSpPr/>
          <p:nvPr/>
        </p:nvCxnSpPr>
        <p:spPr>
          <a:xfrm flipV="1">
            <a:off x="7508214" y="2889421"/>
            <a:ext cx="346944" cy="277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7928373" y="2784657"/>
            <a:ext cx="225996" cy="209259"/>
          </a:xfrm>
          <a:prstGeom prst="ellipse">
            <a:avLst/>
          </a:prstGeom>
          <a:ln w="19050" cap="rnd" cmpd="sng">
            <a:solidFill>
              <a:srgbClr val="40404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595959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124878" y="3085764"/>
            <a:ext cx="593172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URI 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String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744785" y="3085764"/>
            <a:ext cx="593172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URI 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Object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8045746" y="3574513"/>
            <a:ext cx="688510" cy="3126443"/>
            <a:chOff x="7571207" y="3553203"/>
            <a:chExt cx="688510" cy="3126443"/>
          </a:xfrm>
        </p:grpSpPr>
        <p:sp>
          <p:nvSpPr>
            <p:cNvPr id="103" name="Oval 102"/>
            <p:cNvSpPr/>
            <p:nvPr/>
          </p:nvSpPr>
          <p:spPr>
            <a:xfrm rot="15629044">
              <a:off x="7852279" y="6411298"/>
              <a:ext cx="293448" cy="243248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 w="12700" cmpd="sng">
              <a:solidFill>
                <a:srgbClr val="000000">
                  <a:alpha val="80000"/>
                </a:srgb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7571207" y="3553203"/>
              <a:ext cx="688510" cy="3092525"/>
              <a:chOff x="7545257" y="3553203"/>
              <a:chExt cx="809240" cy="309252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5" name="Freeform 104"/>
              <p:cNvSpPr/>
              <p:nvPr/>
            </p:nvSpPr>
            <p:spPr>
              <a:xfrm>
                <a:off x="7929944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 rot="21588453" flipH="1">
                <a:off x="7901085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 rot="21588453" flipH="1">
                <a:off x="7978804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hord 112"/>
              <p:cNvSpPr>
                <a:spLocks noChangeAspect="1"/>
              </p:cNvSpPr>
              <p:nvPr/>
            </p:nvSpPr>
            <p:spPr>
              <a:xfrm rot="15366837" flipH="1">
                <a:off x="7898341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/>
              <p:cNvSpPr>
                <a:spLocks noChangeAspect="1"/>
              </p:cNvSpPr>
              <p:nvPr/>
            </p:nvSpPr>
            <p:spPr>
              <a:xfrm rot="15908932" flipH="1">
                <a:off x="7987083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 rot="388212" flipH="1">
                <a:off x="7992837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>
                <a:spLocks noChangeAspect="1"/>
              </p:cNvSpPr>
              <p:nvPr/>
            </p:nvSpPr>
            <p:spPr>
              <a:xfrm rot="388212" flipH="1">
                <a:off x="8009768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 rot="1039901" flipH="1">
                <a:off x="7910173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>
                <a:spLocks/>
              </p:cNvSpPr>
              <p:nvPr/>
            </p:nvSpPr>
            <p:spPr>
              <a:xfrm rot="1039901" flipH="1">
                <a:off x="7924796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 flipH="1">
                <a:off x="7982579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>
              <a:xfrm flipH="1">
                <a:off x="7980284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>
              <a:xfrm flipH="1">
                <a:off x="7977864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>
              <a:xfrm rot="21480000" flipH="1">
                <a:off x="7545257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131"/>
              <p:cNvSpPr/>
              <p:nvPr/>
            </p:nvSpPr>
            <p:spPr>
              <a:xfrm rot="21180000" flipH="1">
                <a:off x="7752677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Freeform 134"/>
              <p:cNvSpPr/>
              <p:nvPr/>
            </p:nvSpPr>
            <p:spPr>
              <a:xfrm rot="19980000" flipH="1">
                <a:off x="7719295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Oval 140"/>
              <p:cNvSpPr/>
              <p:nvPr/>
            </p:nvSpPr>
            <p:spPr>
              <a:xfrm rot="19703551" flipH="1">
                <a:off x="7949710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143" name="Freeform 142"/>
              <p:cNvSpPr/>
              <p:nvPr/>
            </p:nvSpPr>
            <p:spPr>
              <a:xfrm rot="120000" flipH="1">
                <a:off x="7702773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>
              <a:xfrm rot="120000" flipH="1">
                <a:off x="7741582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reeform 144"/>
              <p:cNvSpPr/>
              <p:nvPr/>
            </p:nvSpPr>
            <p:spPr>
              <a:xfrm rot="573518">
                <a:off x="8011847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Chord 145"/>
              <p:cNvSpPr>
                <a:spLocks noChangeAspect="1"/>
              </p:cNvSpPr>
              <p:nvPr/>
            </p:nvSpPr>
            <p:spPr>
              <a:xfrm rot="12849012">
                <a:off x="7971187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Isosceles Triangle 146"/>
              <p:cNvSpPr>
                <a:spLocks noChangeAspect="1"/>
              </p:cNvSpPr>
              <p:nvPr/>
            </p:nvSpPr>
            <p:spPr>
              <a:xfrm rot="17881845">
                <a:off x="8062798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>
                <a:spLocks noChangeAspect="1"/>
              </p:cNvSpPr>
              <p:nvPr/>
            </p:nvSpPr>
            <p:spPr>
              <a:xfrm rot="573518">
                <a:off x="8126541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rapezoid 151"/>
              <p:cNvSpPr>
                <a:spLocks noChangeAspect="1"/>
              </p:cNvSpPr>
              <p:nvPr/>
            </p:nvSpPr>
            <p:spPr>
              <a:xfrm rot="1201323">
                <a:off x="8034040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Isosceles Triangle 152"/>
              <p:cNvSpPr>
                <a:spLocks noChangeAspect="1"/>
              </p:cNvSpPr>
              <p:nvPr/>
            </p:nvSpPr>
            <p:spPr>
              <a:xfrm rot="11947821" flipV="1">
                <a:off x="8013130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 155"/>
              <p:cNvSpPr/>
              <p:nvPr/>
            </p:nvSpPr>
            <p:spPr>
              <a:xfrm rot="21540000" flipH="1">
                <a:off x="7942533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 157"/>
              <p:cNvSpPr/>
              <p:nvPr/>
            </p:nvSpPr>
            <p:spPr>
              <a:xfrm flipH="1" flipV="1">
                <a:off x="7973035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 158"/>
              <p:cNvSpPr/>
              <p:nvPr/>
            </p:nvSpPr>
            <p:spPr>
              <a:xfrm flipH="1" flipV="1">
                <a:off x="7968605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 flipH="1">
                <a:off x="7997527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>
              <a:xfrm flipH="1">
                <a:off x="8002426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>
              <a:xfrm rot="120000" flipH="1">
                <a:off x="7986005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68" name="Freeform 167"/>
              <p:cNvSpPr/>
              <p:nvPr/>
            </p:nvSpPr>
            <p:spPr>
              <a:xfrm rot="120000" flipH="1">
                <a:off x="8011003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Rounded Rectangular Callout 99"/>
          <p:cNvSpPr/>
          <p:nvPr/>
        </p:nvSpPr>
        <p:spPr>
          <a:xfrm>
            <a:off x="5697920" y="5150070"/>
            <a:ext cx="2291706" cy="1459113"/>
          </a:xfrm>
          <a:prstGeom prst="wedgeRoundRectCallout">
            <a:avLst>
              <a:gd name="adj1" fmla="val 63430"/>
              <a:gd name="adj2" fmla="val -35542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At runtime, a Syntax is used to automate conversion of text values to and from “wrapper” objects.</a:t>
            </a:r>
          </a:p>
          <a:p>
            <a:endParaRPr lang="en-US" sz="120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Any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Service can be configured to handle Syntax documents. 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8828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35877" y="-7400"/>
            <a:ext cx="1672253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FormatLoader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98836" y="4342028"/>
            <a:ext cx="8346329" cy="1181031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79157" y="4805459"/>
            <a:ext cx="2037471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Format Service</a:t>
            </a:r>
            <a:endParaRPr lang="en-US" sz="16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83589" y="5337359"/>
            <a:ext cx="583311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3007" y="54258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3"/>
            <a:endCxn id="76" idx="6"/>
          </p:cNvCxnSpPr>
          <p:nvPr/>
        </p:nvCxnSpPr>
        <p:spPr>
          <a:xfrm flipV="1">
            <a:off x="5924433" y="4998147"/>
            <a:ext cx="2444032" cy="4472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92357" y="922349"/>
            <a:ext cx="8346329" cy="322904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FormatLoader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121" name="Horizontal Scroll 120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133" name="Horizontal Scroll 132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453761" y="1325081"/>
            <a:ext cx="582611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136" name="Horizontal Scroll 13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139" name="Elbow Connector 138"/>
          <p:cNvCxnSpPr>
            <a:stCxn id="121" idx="1"/>
            <a:endCxn id="44" idx="0"/>
          </p:cNvCxnSpPr>
          <p:nvPr/>
        </p:nvCxnSpPr>
        <p:spPr>
          <a:xfrm rot="16200000" flipH="1">
            <a:off x="2806430" y="3013995"/>
            <a:ext cx="830335" cy="2752591"/>
          </a:xfrm>
          <a:prstGeom prst="bentConnector3">
            <a:avLst>
              <a:gd name="adj1" fmla="val 72007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System Formats along with any configured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Formats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155" name="Elbow Connector 154"/>
          <p:cNvCxnSpPr/>
          <p:nvPr/>
        </p:nvCxnSpPr>
        <p:spPr>
          <a:xfrm rot="5400000">
            <a:off x="2086172" y="2951089"/>
            <a:ext cx="192528" cy="67425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726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JSON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31114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YAML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053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Avro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849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Formats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11" name="Folded Corner 110"/>
          <p:cNvSpPr/>
          <p:nvPr/>
        </p:nvSpPr>
        <p:spPr>
          <a:xfrm rot="10800000" flipH="1">
            <a:off x="1007922" y="2667185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Maps Formats to configured Formatters.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258869" y="1702610"/>
            <a:ext cx="1922125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Writes and reads models to and from formatted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output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and input streams.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71761" y="3192532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(System)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30004" y="4442325"/>
            <a:ext cx="8232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Gets Formats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108" name="Folded Corner 107"/>
          <p:cNvSpPr/>
          <p:nvPr/>
        </p:nvSpPr>
        <p:spPr>
          <a:xfrm rot="10800000" flipH="1">
            <a:off x="1666364" y="2670333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14" name="Folded Corner 113"/>
          <p:cNvSpPr/>
          <p:nvPr/>
        </p:nvSpPr>
        <p:spPr>
          <a:xfrm rot="10800000" flipH="1">
            <a:off x="2340623" y="2670334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4" name="Folded Corner 123"/>
          <p:cNvSpPr/>
          <p:nvPr/>
        </p:nvSpPr>
        <p:spPr>
          <a:xfrm rot="12830180" flipH="1">
            <a:off x="4733367" y="5997860"/>
            <a:ext cx="153150" cy="224568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19" name="Folded Corner 118"/>
          <p:cNvSpPr/>
          <p:nvPr/>
        </p:nvSpPr>
        <p:spPr>
          <a:xfrm rot="12830180" flipH="1">
            <a:off x="4523016" y="6033987"/>
            <a:ext cx="173650" cy="254627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02" name="Folded Corner 101"/>
          <p:cNvSpPr/>
          <p:nvPr/>
        </p:nvSpPr>
        <p:spPr>
          <a:xfrm rot="12830180" flipH="1">
            <a:off x="4310022" y="6034659"/>
            <a:ext cx="196895" cy="288711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87" name="Folded Corner 186"/>
          <p:cNvSpPr/>
          <p:nvPr/>
        </p:nvSpPr>
        <p:spPr>
          <a:xfrm rot="10800000" flipH="1">
            <a:off x="3754978" y="2878719"/>
            <a:ext cx="272313" cy="353312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3594548" y="2401111"/>
            <a:ext cx="593172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JSON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Format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4239552" y="3075761"/>
            <a:ext cx="398128" cy="295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4762200" y="2783952"/>
            <a:ext cx="547258" cy="50417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ＭＳ ゴシック"/>
                <a:cs typeface="Gill Sans"/>
              </a:rPr>
              <a:t>(  )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617051" y="2401505"/>
            <a:ext cx="837556" cy="42841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JSON Formatter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ea typeface="ＭＳ ゴシック"/>
              <a:cs typeface="Gill Sans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400176" y="2298393"/>
            <a:ext cx="1690265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JSON Formatter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925152" y="2531766"/>
            <a:ext cx="60250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ＭＳ ゴシック"/>
                <a:cs typeface="Gill Sans"/>
              </a:rPr>
              <a:t>(  )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39" y="2781984"/>
            <a:ext cx="418980" cy="314235"/>
          </a:xfrm>
          <a:prstGeom prst="rect">
            <a:avLst/>
          </a:prstGeom>
          <a:effectLst/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12" y="2777266"/>
            <a:ext cx="418980" cy="314235"/>
          </a:xfrm>
          <a:prstGeom prst="rect">
            <a:avLst/>
          </a:prstGeom>
          <a:effectLst/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78" y="2792087"/>
            <a:ext cx="418980" cy="314235"/>
          </a:xfrm>
          <a:prstGeom prst="rect">
            <a:avLst/>
          </a:prstGeom>
          <a:effectLst/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68" y="2929814"/>
            <a:ext cx="345828" cy="259371"/>
          </a:xfrm>
          <a:prstGeom prst="rect">
            <a:avLst/>
          </a:prstGeom>
          <a:effectLst/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89" y="2876050"/>
            <a:ext cx="558269" cy="418702"/>
          </a:xfrm>
          <a:prstGeom prst="rect">
            <a:avLst/>
          </a:prstGeom>
          <a:effectLst/>
        </p:spPr>
      </p:pic>
      <p:cxnSp>
        <p:nvCxnSpPr>
          <p:cNvPr id="161" name="Straight Arrow Connector 160"/>
          <p:cNvCxnSpPr/>
          <p:nvPr/>
        </p:nvCxnSpPr>
        <p:spPr>
          <a:xfrm flipV="1">
            <a:off x="6600944" y="2889010"/>
            <a:ext cx="346944" cy="277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7534130" y="2889421"/>
            <a:ext cx="346944" cy="277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7947810" y="2784657"/>
            <a:ext cx="225996" cy="209259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144315" y="3098724"/>
            <a:ext cx="593172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I/O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Stream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7764222" y="3033924"/>
            <a:ext cx="593172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194" y="2646502"/>
            <a:ext cx="619227" cy="464420"/>
          </a:xfrm>
          <a:prstGeom prst="rect">
            <a:avLst/>
          </a:prstGeom>
          <a:effectLst/>
        </p:spPr>
      </p:pic>
      <p:sp>
        <p:nvSpPr>
          <p:cNvPr id="110" name="Teardrop 109"/>
          <p:cNvSpPr/>
          <p:nvPr/>
        </p:nvSpPr>
        <p:spPr>
          <a:xfrm rot="8504550">
            <a:off x="6278942" y="2742948"/>
            <a:ext cx="294299" cy="277560"/>
          </a:xfrm>
          <a:prstGeom prst="teardrop">
            <a:avLst>
              <a:gd name="adj" fmla="val 116681"/>
            </a:avLst>
          </a:prstGeom>
          <a:gradFill>
            <a:gsLst>
              <a:gs pos="1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95000"/>
                </a:schemeClr>
              </a:gs>
              <a:gs pos="36000">
                <a:schemeClr val="tx1">
                  <a:lumMod val="50000"/>
                  <a:lumOff val="50000"/>
                </a:schemeClr>
              </a:gs>
            </a:gsLst>
            <a:lin ang="8100000" scaled="0"/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Oval 112"/>
          <p:cNvSpPr>
            <a:spLocks/>
          </p:cNvSpPr>
          <p:nvPr/>
        </p:nvSpPr>
        <p:spPr>
          <a:xfrm rot="605791">
            <a:off x="6298545" y="2738587"/>
            <a:ext cx="274752" cy="216528"/>
          </a:xfrm>
          <a:prstGeom prst="ellipse">
            <a:avLst/>
          </a:prstGeom>
          <a:gradFill>
            <a:gsLst>
              <a:gs pos="1000">
                <a:schemeClr val="tx1">
                  <a:lumMod val="50000"/>
                  <a:lumOff val="50000"/>
                </a:schemeClr>
              </a:gs>
              <a:gs pos="100000">
                <a:srgbClr val="DFDFDF"/>
              </a:gs>
              <a:gs pos="36000">
                <a:schemeClr val="tx1">
                  <a:lumMod val="50000"/>
                  <a:lumOff val="50000"/>
                </a:schemeClr>
              </a:gs>
            </a:gsLst>
            <a:lin ang="14040000" scaled="0"/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66">
            <a:off x="4248182" y="6061731"/>
            <a:ext cx="300108" cy="225081"/>
          </a:xfrm>
          <a:prstGeom prst="rect">
            <a:avLst/>
          </a:prstGeom>
          <a:effectLst/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66">
            <a:off x="4484456" y="6047357"/>
            <a:ext cx="265189" cy="198892"/>
          </a:xfrm>
          <a:prstGeom prst="rect">
            <a:avLst/>
          </a:prstGeom>
          <a:effectLst/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66">
            <a:off x="4673174" y="6001510"/>
            <a:ext cx="263531" cy="197648"/>
          </a:xfrm>
          <a:prstGeom prst="rect">
            <a:avLst/>
          </a:prstGeom>
          <a:effectLst/>
        </p:spPr>
      </p:pic>
      <p:grpSp>
        <p:nvGrpSpPr>
          <p:cNvPr id="115" name="Group 114"/>
          <p:cNvGrpSpPr/>
          <p:nvPr/>
        </p:nvGrpSpPr>
        <p:grpSpPr>
          <a:xfrm>
            <a:off x="8045746" y="3574513"/>
            <a:ext cx="688510" cy="3126443"/>
            <a:chOff x="7571207" y="3553203"/>
            <a:chExt cx="688510" cy="3126443"/>
          </a:xfrm>
        </p:grpSpPr>
        <p:sp>
          <p:nvSpPr>
            <p:cNvPr id="123" name="Oval 122"/>
            <p:cNvSpPr/>
            <p:nvPr/>
          </p:nvSpPr>
          <p:spPr>
            <a:xfrm rot="15629044">
              <a:off x="7852279" y="6411298"/>
              <a:ext cx="293448" cy="243248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 w="12700" cmpd="sng">
              <a:solidFill>
                <a:srgbClr val="000000">
                  <a:alpha val="80000"/>
                </a:srgb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7571207" y="3553203"/>
              <a:ext cx="688510" cy="3092525"/>
              <a:chOff x="7545257" y="3553203"/>
              <a:chExt cx="809240" cy="309252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6" name="Freeform 125"/>
              <p:cNvSpPr/>
              <p:nvPr/>
            </p:nvSpPr>
            <p:spPr>
              <a:xfrm>
                <a:off x="7929944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 rot="21588453" flipH="1">
                <a:off x="7901085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 rot="21588453" flipH="1">
                <a:off x="7978804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Chord 128"/>
              <p:cNvSpPr>
                <a:spLocks noChangeAspect="1"/>
              </p:cNvSpPr>
              <p:nvPr/>
            </p:nvSpPr>
            <p:spPr>
              <a:xfrm rot="15366837" flipH="1">
                <a:off x="7898341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hord 129"/>
              <p:cNvSpPr>
                <a:spLocks noChangeAspect="1"/>
              </p:cNvSpPr>
              <p:nvPr/>
            </p:nvSpPr>
            <p:spPr>
              <a:xfrm rot="15908932" flipH="1">
                <a:off x="7987083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>
                <a:spLocks noChangeAspect="1"/>
              </p:cNvSpPr>
              <p:nvPr/>
            </p:nvSpPr>
            <p:spPr>
              <a:xfrm rot="388212" flipH="1">
                <a:off x="7992837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>
                <a:spLocks noChangeAspect="1"/>
              </p:cNvSpPr>
              <p:nvPr/>
            </p:nvSpPr>
            <p:spPr>
              <a:xfrm rot="388212" flipH="1">
                <a:off x="8009768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>
                <a:spLocks noChangeAspect="1"/>
              </p:cNvSpPr>
              <p:nvPr/>
            </p:nvSpPr>
            <p:spPr>
              <a:xfrm rot="1039901" flipH="1">
                <a:off x="7910173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>
                <a:spLocks/>
              </p:cNvSpPr>
              <p:nvPr/>
            </p:nvSpPr>
            <p:spPr>
              <a:xfrm rot="1039901" flipH="1">
                <a:off x="7924796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140"/>
              <p:cNvSpPr/>
              <p:nvPr/>
            </p:nvSpPr>
            <p:spPr>
              <a:xfrm flipH="1">
                <a:off x="7982579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>
              <a:xfrm flipH="1">
                <a:off x="7980284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>
              <a:xfrm flipH="1">
                <a:off x="7977864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>
              <a:xfrm rot="21480000" flipH="1">
                <a:off x="7545257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 145"/>
              <p:cNvSpPr/>
              <p:nvPr/>
            </p:nvSpPr>
            <p:spPr>
              <a:xfrm rot="21180000" flipH="1">
                <a:off x="7752677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Freeform 146"/>
              <p:cNvSpPr/>
              <p:nvPr/>
            </p:nvSpPr>
            <p:spPr>
              <a:xfrm rot="19980000" flipH="1">
                <a:off x="7719295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Oval 147"/>
              <p:cNvSpPr/>
              <p:nvPr/>
            </p:nvSpPr>
            <p:spPr>
              <a:xfrm rot="19703551" flipH="1">
                <a:off x="7949710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150" name="Freeform 149"/>
              <p:cNvSpPr/>
              <p:nvPr/>
            </p:nvSpPr>
            <p:spPr>
              <a:xfrm rot="120000" flipH="1">
                <a:off x="7702773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 151"/>
              <p:cNvSpPr/>
              <p:nvPr/>
            </p:nvSpPr>
            <p:spPr>
              <a:xfrm rot="120000" flipH="1">
                <a:off x="7741582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Freeform 152"/>
              <p:cNvSpPr/>
              <p:nvPr/>
            </p:nvSpPr>
            <p:spPr>
              <a:xfrm rot="573518">
                <a:off x="8011847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Chord 155"/>
              <p:cNvSpPr>
                <a:spLocks noChangeAspect="1"/>
              </p:cNvSpPr>
              <p:nvPr/>
            </p:nvSpPr>
            <p:spPr>
              <a:xfrm rot="12849012">
                <a:off x="7971187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Isosceles Triangle 157"/>
              <p:cNvSpPr>
                <a:spLocks noChangeAspect="1"/>
              </p:cNvSpPr>
              <p:nvPr/>
            </p:nvSpPr>
            <p:spPr>
              <a:xfrm rot="17881845">
                <a:off x="8062798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>
                <a:spLocks noChangeAspect="1"/>
              </p:cNvSpPr>
              <p:nvPr/>
            </p:nvSpPr>
            <p:spPr>
              <a:xfrm rot="573518">
                <a:off x="8126541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rapezoid 159"/>
              <p:cNvSpPr>
                <a:spLocks noChangeAspect="1"/>
              </p:cNvSpPr>
              <p:nvPr/>
            </p:nvSpPr>
            <p:spPr>
              <a:xfrm rot="1201323">
                <a:off x="8034040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/>
              <p:cNvSpPr>
                <a:spLocks noChangeAspect="1"/>
              </p:cNvSpPr>
              <p:nvPr/>
            </p:nvSpPr>
            <p:spPr>
              <a:xfrm rot="11947821" flipV="1">
                <a:off x="8013130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reeform 162"/>
              <p:cNvSpPr/>
              <p:nvPr/>
            </p:nvSpPr>
            <p:spPr>
              <a:xfrm rot="21540000" flipH="1">
                <a:off x="7942533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>
              <a:xfrm flipH="1" flipV="1">
                <a:off x="7973035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>
              <a:xfrm flipH="1" flipV="1">
                <a:off x="7968605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>
              <a:xfrm flipH="1">
                <a:off x="7997527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 175"/>
              <p:cNvSpPr/>
              <p:nvPr/>
            </p:nvSpPr>
            <p:spPr>
              <a:xfrm flipH="1">
                <a:off x="8002426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 177"/>
              <p:cNvSpPr/>
              <p:nvPr/>
            </p:nvSpPr>
            <p:spPr>
              <a:xfrm rot="120000" flipH="1">
                <a:off x="7986005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79" name="Freeform 178"/>
              <p:cNvSpPr/>
              <p:nvPr/>
            </p:nvSpPr>
            <p:spPr>
              <a:xfrm rot="120000" flipH="1">
                <a:off x="8011003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2" name="Rounded Rectangular Callout 111"/>
          <p:cNvSpPr/>
          <p:nvPr/>
        </p:nvSpPr>
        <p:spPr>
          <a:xfrm>
            <a:off x="5697920" y="5273272"/>
            <a:ext cx="2291706" cy="1165328"/>
          </a:xfrm>
          <a:prstGeom prst="wedgeRoundRectCallout">
            <a:avLst>
              <a:gd name="adj1" fmla="val 64257"/>
              <a:gd name="adj2" fmla="val -44635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A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Format describes a model serialization technique.</a:t>
            </a:r>
          </a:p>
          <a:p>
            <a:endParaRPr lang="en-US" sz="120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Any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Service can be configured to handle Format documents. 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7511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611929" y="-7400"/>
            <a:ext cx="192016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Service Interface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sp>
        <p:nvSpPr>
          <p:cNvPr id="107" name="Rounded Rectangle 106"/>
          <p:cNvSpPr/>
          <p:nvPr/>
        </p:nvSpPr>
        <p:spPr>
          <a:xfrm>
            <a:off x="374361" y="874766"/>
            <a:ext cx="8395279" cy="4613577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849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48561" y="1295949"/>
            <a:ext cx="8046878" cy="4027432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121" name="Horizontal Scroll 120"/>
          <p:cNvSpPr/>
          <p:nvPr/>
        </p:nvSpPr>
        <p:spPr>
          <a:xfrm rot="5400000" flipH="1">
            <a:off x="1231326" y="1222154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28653" y="1758358"/>
            <a:ext cx="240388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Init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938967" y="2054102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Perform one-time initialization of the Service.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41" name="Horizontal Scroll 140"/>
          <p:cNvSpPr/>
          <p:nvPr/>
        </p:nvSpPr>
        <p:spPr>
          <a:xfrm rot="5400000" flipH="1">
            <a:off x="3818622" y="1222155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509452" y="1758358"/>
            <a:ext cx="266336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Get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526262" y="2054102"/>
            <a:ext cx="2028237" cy="952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Get a model based on the specified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Keys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 and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Dimensions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. </a:t>
            </a:r>
          </a:p>
        </p:txBody>
      </p:sp>
      <p:sp>
        <p:nvSpPr>
          <p:cNvPr id="146" name="Horizontal Scroll 145"/>
          <p:cNvSpPr/>
          <p:nvPr/>
        </p:nvSpPr>
        <p:spPr>
          <a:xfrm rot="5400000" flipH="1">
            <a:off x="6418876" y="1222155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103002" y="1758358"/>
            <a:ext cx="487075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Search</a:t>
            </a:r>
            <a:endParaRPr lang="en-US" sz="14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126516" y="2054103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Get a set of models based upon the specified SearchCritera.  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52" name="Horizontal Scroll 151"/>
          <p:cNvSpPr/>
          <p:nvPr/>
        </p:nvSpPr>
        <p:spPr>
          <a:xfrm rot="5400000" flipH="1">
            <a:off x="1231327" y="3076698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10598" y="3606421"/>
            <a:ext cx="341289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Save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938967" y="3908646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Save (PUT) the specified model.</a:t>
            </a:r>
            <a:endParaRPr lang="en-US" sz="1200" dirty="0">
              <a:solidFill>
                <a:srgbClr val="000000"/>
              </a:solidFill>
              <a:latin typeface="Gill Sans"/>
              <a:ea typeface="ＭＳ ゴシック"/>
              <a:cs typeface="Gill Sans"/>
            </a:endParaRPr>
          </a:p>
        </p:txBody>
      </p:sp>
      <p:sp>
        <p:nvSpPr>
          <p:cNvPr id="166" name="Horizontal Scroll 165"/>
          <p:cNvSpPr/>
          <p:nvPr/>
        </p:nvSpPr>
        <p:spPr>
          <a:xfrm rot="5400000" flipH="1">
            <a:off x="6418876" y="3076698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6107400" y="3606421"/>
            <a:ext cx="452360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Invoke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6126516" y="3908646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Invokes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a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functional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model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with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an (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optional) parameter model.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78" name="Horizontal Scroll 177"/>
          <p:cNvSpPr/>
          <p:nvPr/>
        </p:nvSpPr>
        <p:spPr>
          <a:xfrm rot="5400000" flipH="1">
            <a:off x="3818622" y="3076698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493525" y="3606421"/>
            <a:ext cx="466649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Delete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3526262" y="3908646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Delete a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model based on the specified Keys and Dimensions. </a:t>
            </a:r>
          </a:p>
        </p:txBody>
      </p:sp>
      <p:sp>
        <p:nvSpPr>
          <p:cNvPr id="19" name="Right Arrow 18"/>
          <p:cNvSpPr/>
          <p:nvPr/>
        </p:nvSpPr>
        <p:spPr>
          <a:xfrm rot="5400000">
            <a:off x="4222299" y="5312506"/>
            <a:ext cx="699403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89763" y="5372376"/>
            <a:ext cx="364202" cy="369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4741084" y="6046724"/>
            <a:ext cx="159064" cy="147282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4562767" y="6198883"/>
            <a:ext cx="206246" cy="190971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4265393" y="6090354"/>
            <a:ext cx="253241" cy="254975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pic>
        <p:nvPicPr>
          <p:cNvPr id="185" name="Picture 184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0174">
            <a:off x="5367869" y="1772086"/>
            <a:ext cx="275577" cy="289566"/>
          </a:xfrm>
          <a:prstGeom prst="rect">
            <a:avLst/>
          </a:prstGeom>
        </p:spPr>
      </p:pic>
      <p:sp>
        <p:nvSpPr>
          <p:cNvPr id="225" name="Rounded Rectangular Callout 224"/>
          <p:cNvSpPr/>
          <p:nvPr/>
        </p:nvSpPr>
        <p:spPr>
          <a:xfrm>
            <a:off x="3742364" y="755032"/>
            <a:ext cx="1792698" cy="893209"/>
          </a:xfrm>
          <a:prstGeom prst="wedgeRoundRectCallout">
            <a:avLst>
              <a:gd name="adj1" fmla="val 207242"/>
              <a:gd name="adj2" fmla="val 56309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050" dirty="0" smtClean="0">
                <a:solidFill>
                  <a:srgbClr val="000000"/>
                </a:solidFill>
                <a:latin typeface="Gill Sans"/>
                <a:cs typeface="Gill Sans"/>
              </a:rPr>
              <a:t>The </a:t>
            </a:r>
            <a:r>
              <a:rPr lang="en-US" sz="1050" i="1" dirty="0" smtClean="0">
                <a:solidFill>
                  <a:srgbClr val="000000"/>
                </a:solidFill>
                <a:latin typeface="Gill Sans"/>
                <a:cs typeface="Gill Sans"/>
              </a:rPr>
              <a:t>Keys</a:t>
            </a:r>
            <a:r>
              <a:rPr lang="en-US" sz="1050" dirty="0" smtClean="0">
                <a:solidFill>
                  <a:srgbClr val="000000"/>
                </a:solidFill>
                <a:latin typeface="Gill Sans"/>
                <a:cs typeface="Gill Sans"/>
              </a:rPr>
              <a:t> structure contains the requested URI, along with any deciphered, domain-specific identifiers.</a:t>
            </a:r>
            <a:endParaRPr lang="en-US" sz="105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65" name="Rounded Rectangular Callout 264"/>
          <p:cNvSpPr/>
          <p:nvPr/>
        </p:nvSpPr>
        <p:spPr>
          <a:xfrm>
            <a:off x="5843610" y="444129"/>
            <a:ext cx="2445432" cy="837935"/>
          </a:xfrm>
          <a:prstGeom prst="wedgeRoundRectCallout">
            <a:avLst>
              <a:gd name="adj1" fmla="val 52067"/>
              <a:gd name="adj2" fmla="val 99123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050" dirty="0" smtClean="0">
                <a:solidFill>
                  <a:srgbClr val="000000"/>
                </a:solidFill>
                <a:latin typeface="Gill Sans"/>
                <a:cs typeface="Gill Sans"/>
              </a:rPr>
              <a:t>The </a:t>
            </a:r>
            <a:r>
              <a:rPr lang="en-US" sz="1050" i="1" dirty="0" smtClean="0">
                <a:solidFill>
                  <a:srgbClr val="000000"/>
                </a:solidFill>
                <a:latin typeface="Gill Sans"/>
                <a:cs typeface="Gill Sans"/>
              </a:rPr>
              <a:t>Dimensions</a:t>
            </a:r>
            <a:r>
              <a:rPr lang="en-US" sz="1050" dirty="0" smtClean="0">
                <a:solidFill>
                  <a:srgbClr val="000000"/>
                </a:solidFill>
                <a:latin typeface="Gill Sans"/>
                <a:cs typeface="Gill Sans"/>
              </a:rPr>
              <a:t> structure contains the requested Schema URI, to identify the response type, along with any pertinent request header metadata (e.g. Locale).</a:t>
            </a:r>
            <a:endParaRPr lang="en-US" sz="105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3684920" y="2524619"/>
            <a:ext cx="1723553" cy="502349"/>
            <a:chOff x="3664787" y="2459655"/>
            <a:chExt cx="1879745" cy="547873"/>
          </a:xfrm>
        </p:grpSpPr>
        <p:sp>
          <p:nvSpPr>
            <p:cNvPr id="266" name="Can 265"/>
            <p:cNvSpPr/>
            <p:nvPr/>
          </p:nvSpPr>
          <p:spPr>
            <a:xfrm>
              <a:off x="4848500" y="2518139"/>
              <a:ext cx="506445" cy="489387"/>
            </a:xfrm>
            <a:prstGeom prst="can">
              <a:avLst>
                <a:gd name="adj" fmla="val 18243"/>
              </a:avLst>
            </a:prstGeom>
            <a:solidFill>
              <a:schemeClr val="bg1"/>
            </a:solidFill>
            <a:ln>
              <a:solidFill>
                <a:srgbClr val="7F7F7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67" name="Oval 266"/>
            <p:cNvSpPr>
              <a:spLocks noChangeAspect="1"/>
            </p:cNvSpPr>
            <p:nvPr/>
          </p:nvSpPr>
          <p:spPr>
            <a:xfrm>
              <a:off x="5174320" y="2651045"/>
              <a:ext cx="124893" cy="115643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8" name="Oval 267"/>
            <p:cNvSpPr>
              <a:spLocks noChangeAspect="1"/>
            </p:cNvSpPr>
            <p:nvPr/>
          </p:nvSpPr>
          <p:spPr>
            <a:xfrm>
              <a:off x="5104878" y="2802350"/>
              <a:ext cx="158943" cy="147173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9" name="Oval 268"/>
            <p:cNvSpPr>
              <a:spLocks noChangeAspect="1"/>
            </p:cNvSpPr>
            <p:nvPr/>
          </p:nvSpPr>
          <p:spPr>
            <a:xfrm>
              <a:off x="4890657" y="2740661"/>
              <a:ext cx="180553" cy="181790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0" name="U-Turn Arrow 269"/>
            <p:cNvSpPr>
              <a:spLocks noChangeAspect="1"/>
            </p:cNvSpPr>
            <p:nvPr/>
          </p:nvSpPr>
          <p:spPr>
            <a:xfrm rot="5400000">
              <a:off x="4299897" y="2535325"/>
              <a:ext cx="466543" cy="477864"/>
            </a:xfrm>
            <a:prstGeom prst="uturnArrow">
              <a:avLst>
                <a:gd name="adj1" fmla="val 23208"/>
                <a:gd name="adj2" fmla="val 25000"/>
                <a:gd name="adj3" fmla="val 35093"/>
                <a:gd name="adj4" fmla="val 44767"/>
                <a:gd name="adj5" fmla="val 100000"/>
              </a:avLst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664787" y="2459655"/>
              <a:ext cx="628378" cy="251751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595959"/>
                  </a:solidFill>
                  <a:latin typeface="Gill Sans"/>
                  <a:ea typeface="ＭＳ ゴシック"/>
                  <a:cs typeface="Gill Sans"/>
                </a:rPr>
                <a:t>Get </a:t>
              </a:r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4004940" y="2780657"/>
              <a:ext cx="225995" cy="209259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4665010" y="2686308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4869242" y="2741508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4916154" y="2579765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7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7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3804380" y="2751713"/>
              <a:ext cx="628378" cy="251751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87705" y="4326472"/>
            <a:ext cx="1892007" cy="515309"/>
            <a:chOff x="887705" y="4307032"/>
            <a:chExt cx="1892007" cy="515309"/>
          </a:xfrm>
        </p:grpSpPr>
        <p:sp>
          <p:nvSpPr>
            <p:cNvPr id="292" name="Can 291"/>
            <p:cNvSpPr/>
            <p:nvPr/>
          </p:nvSpPr>
          <p:spPr>
            <a:xfrm>
              <a:off x="2141515" y="4373616"/>
              <a:ext cx="464363" cy="448723"/>
            </a:xfrm>
            <a:prstGeom prst="can">
              <a:avLst>
                <a:gd name="adj" fmla="val 18243"/>
              </a:avLst>
            </a:prstGeom>
            <a:solidFill>
              <a:schemeClr val="bg1"/>
            </a:solidFill>
            <a:ln>
              <a:solidFill>
                <a:srgbClr val="7F7F7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93" name="Oval 292"/>
            <p:cNvSpPr>
              <a:spLocks noChangeAspect="1"/>
            </p:cNvSpPr>
            <p:nvPr/>
          </p:nvSpPr>
          <p:spPr>
            <a:xfrm>
              <a:off x="2440262" y="4495479"/>
              <a:ext cx="114515" cy="106034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4" name="Oval 293"/>
            <p:cNvSpPr>
              <a:spLocks noChangeAspect="1"/>
            </p:cNvSpPr>
            <p:nvPr/>
          </p:nvSpPr>
          <p:spPr>
            <a:xfrm>
              <a:off x="2376590" y="4634212"/>
              <a:ext cx="145736" cy="134944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5" name="Oval 294"/>
            <p:cNvSpPr>
              <a:spLocks noChangeAspect="1"/>
            </p:cNvSpPr>
            <p:nvPr/>
          </p:nvSpPr>
          <p:spPr>
            <a:xfrm>
              <a:off x="2180169" y="4577649"/>
              <a:ext cx="165550" cy="166685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6" name="U-Turn Arrow 295"/>
            <p:cNvSpPr>
              <a:spLocks noChangeAspect="1"/>
            </p:cNvSpPr>
            <p:nvPr/>
          </p:nvSpPr>
          <p:spPr>
            <a:xfrm rot="5400000">
              <a:off x="1638496" y="4389374"/>
              <a:ext cx="427777" cy="438157"/>
            </a:xfrm>
            <a:prstGeom prst="uturnArrow">
              <a:avLst>
                <a:gd name="adj1" fmla="val 23208"/>
                <a:gd name="adj2" fmla="val 25000"/>
                <a:gd name="adj3" fmla="val 35093"/>
                <a:gd name="adj4" fmla="val 44767"/>
                <a:gd name="adj5" fmla="val 100000"/>
              </a:avLst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887705" y="4307032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ea typeface="ＭＳ ゴシック"/>
                  <a:cs typeface="Gill Sans"/>
                </a:rPr>
                <a:t>Save 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973271" y="4527812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160533" y="4578425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203547" y="4430122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7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7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184153" y="4587782"/>
              <a:ext cx="576165" cy="230832"/>
              <a:chOff x="1190632" y="4581302"/>
              <a:chExt cx="576165" cy="230832"/>
            </a:xfrm>
          </p:grpSpPr>
          <p:sp>
            <p:nvSpPr>
              <p:cNvPr id="298" name="Oval 297"/>
              <p:cNvSpPr/>
              <p:nvPr/>
            </p:nvSpPr>
            <p:spPr>
              <a:xfrm>
                <a:off x="1374527" y="4607841"/>
                <a:ext cx="207217" cy="191871"/>
              </a:xfrm>
              <a:prstGeom prst="ellipse">
                <a:avLst/>
              </a:prstGeom>
              <a:ln w="19050" cap="rnd" cmpd="sng">
                <a:solidFill>
                  <a:srgbClr val="FF0000">
                    <a:alpha val="61000"/>
                  </a:srgb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1190632" y="4581302"/>
                <a:ext cx="576165" cy="230832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FF0000"/>
                    </a:solidFill>
                    <a:latin typeface="Gill Sans"/>
                    <a:ea typeface="ＭＳ ゴシック"/>
                    <a:cs typeface="Gill Sans"/>
                  </a:rPr>
                  <a:t>B</a:t>
                </a:r>
                <a:endParaRPr lang="en-US" sz="1050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1180533" y="4318841"/>
              <a:ext cx="576165" cy="230832"/>
              <a:chOff x="1190632" y="4581302"/>
              <a:chExt cx="576165" cy="230832"/>
            </a:xfrm>
          </p:grpSpPr>
          <p:sp>
            <p:nvSpPr>
              <p:cNvPr id="304" name="Oval 303"/>
              <p:cNvSpPr/>
              <p:nvPr/>
            </p:nvSpPr>
            <p:spPr>
              <a:xfrm>
                <a:off x="1374527" y="4607841"/>
                <a:ext cx="207217" cy="191871"/>
              </a:xfrm>
              <a:prstGeom prst="ellipse">
                <a:avLst/>
              </a:prstGeom>
              <a:ln w="19050" cap="rnd" cmpd="sng">
                <a:solidFill>
                  <a:srgbClr val="FF0000">
                    <a:alpha val="61000"/>
                  </a:srgb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1190632" y="4581302"/>
                <a:ext cx="576165" cy="230832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FF0000"/>
                    </a:solidFill>
                    <a:latin typeface="Gill Sans"/>
                    <a:ea typeface="ＭＳ ゴシック"/>
                    <a:cs typeface="Gill Sans"/>
                  </a:rPr>
                  <a:t>B</a:t>
                </a:r>
                <a:endParaRPr lang="en-US" sz="1050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</p:grpSp>
      <p:grpSp>
        <p:nvGrpSpPr>
          <p:cNvPr id="306" name="Group 305"/>
          <p:cNvGrpSpPr>
            <a:grpSpLocks noChangeAspect="1"/>
          </p:cNvGrpSpPr>
          <p:nvPr/>
        </p:nvGrpSpPr>
        <p:grpSpPr>
          <a:xfrm>
            <a:off x="3616763" y="4326472"/>
            <a:ext cx="1807780" cy="502349"/>
            <a:chOff x="3572929" y="2459655"/>
            <a:chExt cx="1971603" cy="547873"/>
          </a:xfrm>
        </p:grpSpPr>
        <p:sp>
          <p:nvSpPr>
            <p:cNvPr id="307" name="Can 306"/>
            <p:cNvSpPr/>
            <p:nvPr/>
          </p:nvSpPr>
          <p:spPr>
            <a:xfrm>
              <a:off x="4848500" y="2518139"/>
              <a:ext cx="506445" cy="489387"/>
            </a:xfrm>
            <a:prstGeom prst="can">
              <a:avLst>
                <a:gd name="adj" fmla="val 18243"/>
              </a:avLst>
            </a:prstGeom>
            <a:solidFill>
              <a:schemeClr val="bg1"/>
            </a:solidFill>
            <a:ln>
              <a:solidFill>
                <a:srgbClr val="7F7F7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08" name="Oval 307"/>
            <p:cNvSpPr>
              <a:spLocks noChangeAspect="1"/>
            </p:cNvSpPr>
            <p:nvPr/>
          </p:nvSpPr>
          <p:spPr>
            <a:xfrm>
              <a:off x="5174320" y="2651045"/>
              <a:ext cx="124893" cy="115643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0" name="Oval 309"/>
            <p:cNvSpPr>
              <a:spLocks noChangeAspect="1"/>
            </p:cNvSpPr>
            <p:nvPr/>
          </p:nvSpPr>
          <p:spPr>
            <a:xfrm>
              <a:off x="4890657" y="2740661"/>
              <a:ext cx="180553" cy="181790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1" name="U-Turn Arrow 310"/>
            <p:cNvSpPr>
              <a:spLocks noChangeAspect="1"/>
            </p:cNvSpPr>
            <p:nvPr/>
          </p:nvSpPr>
          <p:spPr>
            <a:xfrm rot="5400000">
              <a:off x="4299897" y="2535325"/>
              <a:ext cx="466543" cy="477864"/>
            </a:xfrm>
            <a:prstGeom prst="uturnArrow">
              <a:avLst>
                <a:gd name="adj1" fmla="val 23208"/>
                <a:gd name="adj2" fmla="val 25000"/>
                <a:gd name="adj3" fmla="val 35093"/>
                <a:gd name="adj4" fmla="val 44767"/>
                <a:gd name="adj5" fmla="val 100000"/>
              </a:avLst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3572929" y="2459655"/>
              <a:ext cx="628378" cy="251751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595959"/>
                  </a:solidFill>
                  <a:latin typeface="Gill Sans"/>
                  <a:ea typeface="ＭＳ ゴシック"/>
                  <a:cs typeface="Gill Sans"/>
                </a:rPr>
                <a:t>Delete </a:t>
              </a:r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4665010" y="2686308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916154" y="2579765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7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7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18" name="Can 317"/>
          <p:cNvSpPr/>
          <p:nvPr/>
        </p:nvSpPr>
        <p:spPr>
          <a:xfrm>
            <a:off x="7432049" y="2562094"/>
            <a:ext cx="464363" cy="44872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19" name="Oval 318"/>
          <p:cNvSpPr>
            <a:spLocks noChangeAspect="1"/>
          </p:cNvSpPr>
          <p:nvPr/>
        </p:nvSpPr>
        <p:spPr>
          <a:xfrm>
            <a:off x="7730796" y="2683957"/>
            <a:ext cx="114515" cy="106034"/>
          </a:xfrm>
          <a:prstGeom prst="ellipse">
            <a:avLst/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20" name="Oval 319"/>
          <p:cNvSpPr>
            <a:spLocks noChangeAspect="1"/>
          </p:cNvSpPr>
          <p:nvPr/>
        </p:nvSpPr>
        <p:spPr>
          <a:xfrm>
            <a:off x="7667124" y="2822690"/>
            <a:ext cx="145736" cy="134944"/>
          </a:xfrm>
          <a:prstGeom prst="ellipse">
            <a:avLst/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21" name="Oval 320"/>
          <p:cNvSpPr>
            <a:spLocks noChangeAspect="1"/>
          </p:cNvSpPr>
          <p:nvPr/>
        </p:nvSpPr>
        <p:spPr>
          <a:xfrm>
            <a:off x="7470703" y="2766127"/>
            <a:ext cx="165550" cy="166685"/>
          </a:xfrm>
          <a:prstGeom prst="ellipse">
            <a:avLst/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22" name="U-Turn Arrow 321"/>
          <p:cNvSpPr>
            <a:spLocks noChangeAspect="1"/>
          </p:cNvSpPr>
          <p:nvPr/>
        </p:nvSpPr>
        <p:spPr>
          <a:xfrm rot="5400000">
            <a:off x="6929030" y="2577852"/>
            <a:ext cx="427777" cy="438157"/>
          </a:xfrm>
          <a:prstGeom prst="uturnArrow">
            <a:avLst>
              <a:gd name="adj1" fmla="val 23208"/>
              <a:gd name="adj2" fmla="val 25000"/>
              <a:gd name="adj3" fmla="val 35093"/>
              <a:gd name="adj4" fmla="val 44767"/>
              <a:gd name="adj5" fmla="val 100000"/>
            </a:avLst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6048659" y="2495510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rgbClr val="595959"/>
                </a:solidFill>
                <a:latin typeface="Gill Sans"/>
                <a:ea typeface="ＭＳ ゴシック"/>
                <a:cs typeface="Gill Sans"/>
              </a:rPr>
              <a:t>Search</a:t>
            </a:r>
            <a:endParaRPr lang="en-US" sz="1100" dirty="0">
              <a:solidFill>
                <a:srgbClr val="595959"/>
              </a:solidFill>
              <a:latin typeface="Gill Sans"/>
              <a:cs typeface="Gill Sans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7263805" y="2716290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A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7451067" y="2766903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B</a:t>
            </a:r>
            <a:endParaRPr lang="en-US" sz="105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7494081" y="2618600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7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C</a:t>
            </a:r>
            <a:endParaRPr lang="en-US" sz="7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grpSp>
        <p:nvGrpSpPr>
          <p:cNvPr id="327" name="Group 326"/>
          <p:cNvGrpSpPr/>
          <p:nvPr/>
        </p:nvGrpSpPr>
        <p:grpSpPr>
          <a:xfrm>
            <a:off x="6409897" y="2776260"/>
            <a:ext cx="576165" cy="230832"/>
            <a:chOff x="1132321" y="4581302"/>
            <a:chExt cx="576165" cy="230832"/>
          </a:xfrm>
        </p:grpSpPr>
        <p:sp>
          <p:nvSpPr>
            <p:cNvPr id="328" name="Oval 327"/>
            <p:cNvSpPr/>
            <p:nvPr/>
          </p:nvSpPr>
          <p:spPr>
            <a:xfrm>
              <a:off x="1316216" y="4607841"/>
              <a:ext cx="207217" cy="191871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132321" y="4581302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32" name="Rectangle 331"/>
          <p:cNvSpPr/>
          <p:nvPr/>
        </p:nvSpPr>
        <p:spPr>
          <a:xfrm>
            <a:off x="6471067" y="2507319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3" name="Oval 332"/>
          <p:cNvSpPr>
            <a:spLocks noChangeAspect="1"/>
          </p:cNvSpPr>
          <p:nvPr/>
        </p:nvSpPr>
        <p:spPr>
          <a:xfrm>
            <a:off x="6593792" y="2538050"/>
            <a:ext cx="206246" cy="190971"/>
          </a:xfrm>
          <a:prstGeom prst="ellipse">
            <a:avLst/>
          </a:prstGeom>
          <a:ln w="19050" cap="rnd" cmpd="sng">
            <a:solidFill>
              <a:srgbClr val="40404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595959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6115335" y="2758757"/>
            <a:ext cx="28446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[</a:t>
            </a:r>
            <a:endParaRPr lang="en-US" sz="1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6416752" y="2807292"/>
            <a:ext cx="28446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,</a:t>
            </a:r>
            <a:endParaRPr lang="en-US" sz="1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6722596" y="2758757"/>
            <a:ext cx="28446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]</a:t>
            </a:r>
            <a:endParaRPr lang="en-US" sz="1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324549" y="2802799"/>
            <a:ext cx="207217" cy="1918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6141251" y="2770092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B</a:t>
            </a:r>
            <a:endParaRPr lang="en-US" sz="105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9" name="Action Button: Forward or Next 338"/>
          <p:cNvSpPr>
            <a:spLocks noChangeAspect="1"/>
          </p:cNvSpPr>
          <p:nvPr/>
        </p:nvSpPr>
        <p:spPr>
          <a:xfrm>
            <a:off x="1700035" y="2531593"/>
            <a:ext cx="457199" cy="457199"/>
          </a:xfrm>
          <a:prstGeom prst="actionButtonForwardNext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005713" y="4326472"/>
            <a:ext cx="2352016" cy="522391"/>
            <a:chOff x="6005713" y="4355684"/>
            <a:chExt cx="2352016" cy="522391"/>
          </a:xfrm>
        </p:grpSpPr>
        <p:sp>
          <p:nvSpPr>
            <p:cNvPr id="340" name="Can 339"/>
            <p:cNvSpPr/>
            <p:nvPr/>
          </p:nvSpPr>
          <p:spPr>
            <a:xfrm>
              <a:off x="7719532" y="4429350"/>
              <a:ext cx="464363" cy="448723"/>
            </a:xfrm>
            <a:prstGeom prst="can">
              <a:avLst>
                <a:gd name="adj" fmla="val 18243"/>
              </a:avLst>
            </a:prstGeom>
            <a:solidFill>
              <a:schemeClr val="bg1"/>
            </a:solidFill>
            <a:ln>
              <a:solidFill>
                <a:srgbClr val="7F7F7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41" name="Oval 340"/>
            <p:cNvSpPr>
              <a:spLocks noChangeAspect="1"/>
            </p:cNvSpPr>
            <p:nvPr/>
          </p:nvSpPr>
          <p:spPr>
            <a:xfrm>
              <a:off x="8018279" y="4551213"/>
              <a:ext cx="114515" cy="106034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42" name="Oval 341"/>
            <p:cNvSpPr>
              <a:spLocks noChangeAspect="1"/>
            </p:cNvSpPr>
            <p:nvPr/>
          </p:nvSpPr>
          <p:spPr>
            <a:xfrm>
              <a:off x="7954607" y="4689946"/>
              <a:ext cx="145736" cy="134944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43" name="Oval 342"/>
            <p:cNvSpPr>
              <a:spLocks noChangeAspect="1"/>
            </p:cNvSpPr>
            <p:nvPr/>
          </p:nvSpPr>
          <p:spPr>
            <a:xfrm>
              <a:off x="7758186" y="4633383"/>
              <a:ext cx="165550" cy="166685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44" name="U-Turn Arrow 343"/>
            <p:cNvSpPr>
              <a:spLocks noChangeAspect="1"/>
            </p:cNvSpPr>
            <p:nvPr/>
          </p:nvSpPr>
          <p:spPr>
            <a:xfrm rot="5400000">
              <a:off x="7216513" y="4445108"/>
              <a:ext cx="427777" cy="438157"/>
            </a:xfrm>
            <a:prstGeom prst="uturnArrow">
              <a:avLst>
                <a:gd name="adj1" fmla="val 23208"/>
                <a:gd name="adj2" fmla="val 25000"/>
                <a:gd name="adj3" fmla="val 35093"/>
                <a:gd name="adj4" fmla="val 44767"/>
                <a:gd name="adj5" fmla="val 100000"/>
              </a:avLst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005713" y="4369246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595959"/>
                  </a:solidFill>
                  <a:latin typeface="Gill Sans"/>
                  <a:ea typeface="ＭＳ ゴシック"/>
                  <a:cs typeface="Gill Sans"/>
                </a:rPr>
                <a:t>Invoke</a:t>
              </a:r>
              <a:endParaRPr lang="en-US" sz="1100" dirty="0">
                <a:solidFill>
                  <a:srgbClr val="595959"/>
                </a:solidFill>
                <a:latin typeface="Gill Sans"/>
                <a:cs typeface="Gill Sans"/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7551288" y="4583546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7738550" y="4634159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7781564" y="4485856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7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7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349" name="Group 348"/>
            <p:cNvGrpSpPr/>
            <p:nvPr/>
          </p:nvGrpSpPr>
          <p:grpSpPr>
            <a:xfrm>
              <a:off x="6710338" y="4643516"/>
              <a:ext cx="576165" cy="230832"/>
              <a:chOff x="1190632" y="4581302"/>
              <a:chExt cx="576165" cy="230832"/>
            </a:xfrm>
          </p:grpSpPr>
          <p:sp>
            <p:nvSpPr>
              <p:cNvPr id="350" name="Oval 349"/>
              <p:cNvSpPr/>
              <p:nvPr/>
            </p:nvSpPr>
            <p:spPr>
              <a:xfrm>
                <a:off x="1374527" y="4607841"/>
                <a:ext cx="207217" cy="191871"/>
              </a:xfrm>
              <a:prstGeom prst="ellipse">
                <a:avLst/>
              </a:prstGeom>
              <a:ln w="19050" cap="rnd" cmpd="sng">
                <a:solidFill>
                  <a:srgbClr val="FF0000">
                    <a:alpha val="61000"/>
                  </a:srgb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1190632" y="4581302"/>
                <a:ext cx="576165" cy="230832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FF0000"/>
                    </a:solidFill>
                    <a:latin typeface="Gill Sans"/>
                    <a:ea typeface="ＭＳ ゴシック"/>
                    <a:cs typeface="Gill Sans"/>
                  </a:rPr>
                  <a:t>Y</a:t>
                </a:r>
                <a:endParaRPr lang="en-US" sz="1050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353" name="Oval 352"/>
            <p:cNvSpPr/>
            <p:nvPr/>
          </p:nvSpPr>
          <p:spPr>
            <a:xfrm>
              <a:off x="6534268" y="4401204"/>
              <a:ext cx="207217" cy="191871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6350373" y="4368095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6670246" y="4355684"/>
              <a:ext cx="284463" cy="21544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(</a:t>
              </a:r>
              <a:endParaRPr lang="en-US" sz="14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7001979" y="4359378"/>
              <a:ext cx="284463" cy="21544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)</a:t>
              </a:r>
              <a:endParaRPr lang="en-US" sz="14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60" name="Oval 359"/>
            <p:cNvSpPr/>
            <p:nvPr/>
          </p:nvSpPr>
          <p:spPr>
            <a:xfrm>
              <a:off x="6877432" y="4401204"/>
              <a:ext cx="207217" cy="191871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6693537" y="4374665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X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pic>
        <p:nvPicPr>
          <p:cNvPr id="234" name="Picture 233" descr="facing-right-from-ho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39824" y="-34129"/>
            <a:ext cx="665053" cy="3278711"/>
          </a:xfrm>
          <a:prstGeom prst="rect">
            <a:avLst/>
          </a:prstGeom>
        </p:spPr>
      </p:pic>
      <p:cxnSp>
        <p:nvCxnSpPr>
          <p:cNvPr id="186" name="Straight Connector 185"/>
          <p:cNvCxnSpPr>
            <a:stCxn id="185" idx="3"/>
          </p:cNvCxnSpPr>
          <p:nvPr/>
        </p:nvCxnSpPr>
        <p:spPr>
          <a:xfrm flipV="1">
            <a:off x="5642606" y="1521906"/>
            <a:ext cx="3059560" cy="379770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5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35887" y="-7400"/>
            <a:ext cx="1672253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1"/>
            <a:ext cx="8705518" cy="3944474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400999" y="926602"/>
            <a:ext cx="8342002" cy="3317631"/>
          </a:xfrm>
          <a:prstGeom prst="roundRect">
            <a:avLst>
              <a:gd name="adj" fmla="val 121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362" name="Horizontal Scroll 361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364" name="Horizontal Scroll 363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3453761" y="1325081"/>
            <a:ext cx="582611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366" name="Horizontal Scroll 36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368" name="Elbow Connector 367"/>
          <p:cNvCxnSpPr>
            <a:stCxn id="362" idx="1"/>
            <a:endCxn id="402" idx="2"/>
          </p:cNvCxnSpPr>
          <p:nvPr/>
        </p:nvCxnSpPr>
        <p:spPr>
          <a:xfrm rot="16200000" flipH="1">
            <a:off x="2775037" y="3045389"/>
            <a:ext cx="1255372" cy="3114842"/>
          </a:xfrm>
          <a:prstGeom prst="bentConnector3">
            <a:avLst>
              <a:gd name="adj1" fmla="val 63420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9" name="Rectangle 368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all configured Services 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370" name="Elbow Connector 369"/>
          <p:cNvCxnSpPr>
            <a:stCxn id="407" idx="3"/>
          </p:cNvCxnSpPr>
          <p:nvPr/>
        </p:nvCxnSpPr>
        <p:spPr>
          <a:xfrm rot="5400000">
            <a:off x="2082640" y="2935509"/>
            <a:ext cx="205161" cy="692776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6" name="Rectangle 375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Maps configured Schema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URI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patterns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 to configured Services.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6258869" y="1702610"/>
            <a:ext cx="1922125" cy="95159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Services are used to implement the CRUD, search, and invoke operations for a set of models with a variety of Schemas.</a:t>
            </a:r>
            <a:endParaRPr lang="en-US" sz="1200" dirty="0">
              <a:latin typeface="Gill Sans"/>
              <a:cs typeface="Gill Sans"/>
            </a:endParaRPr>
          </a:p>
        </p:txBody>
      </p:sp>
      <p:grpSp>
        <p:nvGrpSpPr>
          <p:cNvPr id="381" name="Group 380"/>
          <p:cNvGrpSpPr/>
          <p:nvPr/>
        </p:nvGrpSpPr>
        <p:grpSpPr>
          <a:xfrm>
            <a:off x="3754978" y="2878719"/>
            <a:ext cx="882702" cy="353312"/>
            <a:chOff x="3754978" y="3163839"/>
            <a:chExt cx="882702" cy="353312"/>
          </a:xfrm>
        </p:grpSpPr>
        <p:sp>
          <p:nvSpPr>
            <p:cNvPr id="382" name="Folded Corner 381"/>
            <p:cNvSpPr/>
            <p:nvPr/>
          </p:nvSpPr>
          <p:spPr>
            <a:xfrm rot="10800000" flipH="1">
              <a:off x="3754978" y="3163839"/>
              <a:ext cx="272313" cy="353312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cxnSp>
          <p:nvCxnSpPr>
            <p:cNvPr id="384" name="Straight Arrow Connector 383"/>
            <p:cNvCxnSpPr/>
            <p:nvPr/>
          </p:nvCxnSpPr>
          <p:spPr>
            <a:xfrm flipV="1">
              <a:off x="4239552" y="3360881"/>
              <a:ext cx="398128" cy="295"/>
            </a:xfrm>
            <a:prstGeom prst="straightConnector1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2" name="Folded Corner 401"/>
          <p:cNvSpPr/>
          <p:nvPr/>
        </p:nvSpPr>
        <p:spPr>
          <a:xfrm rot="12830180" flipH="1">
            <a:off x="4233564" y="5137408"/>
            <a:ext cx="841080" cy="1099239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cxnSp>
        <p:nvCxnSpPr>
          <p:cNvPr id="403" name="Elbow Connector 402"/>
          <p:cNvCxnSpPr>
            <a:stCxn id="405" idx="3"/>
          </p:cNvCxnSpPr>
          <p:nvPr/>
        </p:nvCxnSpPr>
        <p:spPr>
          <a:xfrm rot="16200000" flipH="1">
            <a:off x="1381881" y="2950124"/>
            <a:ext cx="195678" cy="67933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>
            <a:stCxn id="373" idx="2"/>
            <a:endCxn id="406" idx="1"/>
          </p:cNvCxnSpPr>
          <p:nvPr/>
        </p:nvCxnSpPr>
        <p:spPr>
          <a:xfrm>
            <a:off x="1842253" y="2654206"/>
            <a:ext cx="3058" cy="17571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>
            <a:stCxn id="374" idx="2"/>
            <a:endCxn id="407" idx="1"/>
          </p:cNvCxnSpPr>
          <p:nvPr/>
        </p:nvCxnSpPr>
        <p:spPr>
          <a:xfrm>
            <a:off x="2529469" y="2654206"/>
            <a:ext cx="2139" cy="172550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>
            <a:stCxn id="372" idx="2"/>
            <a:endCxn id="405" idx="1"/>
          </p:cNvCxnSpPr>
          <p:nvPr/>
        </p:nvCxnSpPr>
        <p:spPr>
          <a:xfrm>
            <a:off x="1138458" y="2654206"/>
            <a:ext cx="1597" cy="185183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5" name="Can 404"/>
          <p:cNvSpPr/>
          <p:nvPr/>
        </p:nvSpPr>
        <p:spPr>
          <a:xfrm>
            <a:off x="982961" y="2839389"/>
            <a:ext cx="314188" cy="352561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06" name="Can 405"/>
          <p:cNvSpPr/>
          <p:nvPr/>
        </p:nvSpPr>
        <p:spPr>
          <a:xfrm>
            <a:off x="1688217" y="2829917"/>
            <a:ext cx="314188" cy="352561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07" name="Can 406"/>
          <p:cNvSpPr/>
          <p:nvPr/>
        </p:nvSpPr>
        <p:spPr>
          <a:xfrm>
            <a:off x="2374514" y="2826756"/>
            <a:ext cx="314188" cy="352561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72" name="Rectangle 371"/>
          <p:cNvSpPr>
            <a:spLocks noChangeAspect="1"/>
          </p:cNvSpPr>
          <p:nvPr/>
        </p:nvSpPr>
        <p:spPr>
          <a:xfrm>
            <a:off x="846758" y="2298393"/>
            <a:ext cx="583399" cy="355813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Mongo</a:t>
            </a:r>
          </a:p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DB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373" name="Rectangle 372"/>
          <p:cNvSpPr>
            <a:spLocks noChangeAspect="1"/>
          </p:cNvSpPr>
          <p:nvPr/>
        </p:nvSpPr>
        <p:spPr>
          <a:xfrm>
            <a:off x="1550553" y="2298393"/>
            <a:ext cx="583399" cy="355813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Files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374" name="Rectangle 373"/>
          <p:cNvSpPr>
            <a:spLocks noChangeAspect="1"/>
          </p:cNvSpPr>
          <p:nvPr/>
        </p:nvSpPr>
        <p:spPr>
          <a:xfrm>
            <a:off x="2237769" y="2298393"/>
            <a:ext cx="583399" cy="355813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WWW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13" name="Rectangle 412"/>
          <p:cNvSpPr/>
          <p:nvPr/>
        </p:nvSpPr>
        <p:spPr>
          <a:xfrm rot="1996943">
            <a:off x="4119766" y="5420351"/>
            <a:ext cx="108586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ＭＳ ゴシック"/>
                <a:cs typeface="Gill Sans"/>
              </a:rPr>
              <a:t>{…}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3679237" y="4824663"/>
            <a:ext cx="932527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wrml.json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3581675" y="2532883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pic>
        <p:nvPicPr>
          <p:cNvPr id="418" name="Picture 417" descr="sche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734" y="2962262"/>
            <a:ext cx="184587" cy="184587"/>
          </a:xfrm>
          <a:prstGeom prst="rect">
            <a:avLst/>
          </a:prstGeom>
        </p:spPr>
      </p:pic>
      <p:cxnSp>
        <p:nvCxnSpPr>
          <p:cNvPr id="419" name="Straight Connector 418"/>
          <p:cNvCxnSpPr>
            <a:stCxn id="421" idx="2"/>
            <a:endCxn id="420" idx="1"/>
          </p:cNvCxnSpPr>
          <p:nvPr/>
        </p:nvCxnSpPr>
        <p:spPr>
          <a:xfrm>
            <a:off x="5044849" y="2800126"/>
            <a:ext cx="2594" cy="139824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0" name="Can 419"/>
          <p:cNvSpPr/>
          <p:nvPr/>
        </p:nvSpPr>
        <p:spPr>
          <a:xfrm>
            <a:off x="4785427" y="2939950"/>
            <a:ext cx="524032" cy="384160"/>
          </a:xfrm>
          <a:prstGeom prst="can">
            <a:avLst>
              <a:gd name="adj" fmla="val 26677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1" name="Rectangle 420"/>
          <p:cNvSpPr>
            <a:spLocks noChangeAspect="1"/>
          </p:cNvSpPr>
          <p:nvPr/>
        </p:nvSpPr>
        <p:spPr>
          <a:xfrm>
            <a:off x="4665397" y="2417549"/>
            <a:ext cx="758904" cy="382577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Mongo</a:t>
            </a:r>
          </a:p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DB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4745668" y="3345598"/>
            <a:ext cx="628378" cy="29678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23" name="Oval 422"/>
          <p:cNvSpPr>
            <a:spLocks noChangeAspect="1"/>
          </p:cNvSpPr>
          <p:nvPr/>
        </p:nvSpPr>
        <p:spPr>
          <a:xfrm>
            <a:off x="5132614" y="3068019"/>
            <a:ext cx="94401" cy="87409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24" name="Oval 423"/>
          <p:cNvSpPr>
            <a:spLocks noChangeAspect="1"/>
          </p:cNvSpPr>
          <p:nvPr/>
        </p:nvSpPr>
        <p:spPr>
          <a:xfrm>
            <a:off x="5038267" y="3160179"/>
            <a:ext cx="122403" cy="113338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25" name="Oval 424"/>
          <p:cNvSpPr>
            <a:spLocks noChangeAspect="1"/>
          </p:cNvSpPr>
          <p:nvPr/>
        </p:nvSpPr>
        <p:spPr>
          <a:xfrm>
            <a:off x="4863662" y="3084149"/>
            <a:ext cx="150294" cy="151323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pic>
        <p:nvPicPr>
          <p:cNvPr id="426" name="Picture 425" descr="eyeFocu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349">
            <a:off x="3735887" y="2127983"/>
            <a:ext cx="275577" cy="289566"/>
          </a:xfrm>
          <a:prstGeom prst="rect">
            <a:avLst/>
          </a:prstGeom>
        </p:spPr>
      </p:pic>
      <p:sp>
        <p:nvSpPr>
          <p:cNvPr id="461" name="Rounded Rectangular Callout 460"/>
          <p:cNvSpPr/>
          <p:nvPr/>
        </p:nvSpPr>
        <p:spPr>
          <a:xfrm>
            <a:off x="5740715" y="4735355"/>
            <a:ext cx="2053949" cy="1349125"/>
          </a:xfrm>
          <a:prstGeom prst="wedgeRoundRectCallout">
            <a:avLst>
              <a:gd name="adj1" fmla="val 68089"/>
              <a:gd name="adj2" fmla="val 397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URI patterns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with wildcards are supported in the Schema-to-Service mapping so that “groups” of related Schemas may be handled by the same Service. 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462" name="Straight Connector 461"/>
          <p:cNvCxnSpPr>
            <a:stCxn id="426" idx="3"/>
            <a:endCxn id="431" idx="6"/>
          </p:cNvCxnSpPr>
          <p:nvPr/>
        </p:nvCxnSpPr>
        <p:spPr>
          <a:xfrm>
            <a:off x="3988898" y="2348326"/>
            <a:ext cx="4369037" cy="2643641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8" name="U-Turn Arrow 467"/>
          <p:cNvSpPr>
            <a:spLocks noChangeAspect="1"/>
          </p:cNvSpPr>
          <p:nvPr/>
        </p:nvSpPr>
        <p:spPr>
          <a:xfrm rot="5400000">
            <a:off x="7108156" y="2822265"/>
            <a:ext cx="427777" cy="517210"/>
          </a:xfrm>
          <a:prstGeom prst="uturnArrow">
            <a:avLst>
              <a:gd name="adj1" fmla="val 23208"/>
              <a:gd name="adj2" fmla="val 25000"/>
              <a:gd name="adj3" fmla="val 35093"/>
              <a:gd name="adj4" fmla="val 44767"/>
              <a:gd name="adj5" fmla="val 100000"/>
            </a:avLst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6210262" y="2792409"/>
            <a:ext cx="871454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rgbClr val="595959"/>
                </a:solidFill>
                <a:latin typeface="Gill Sans"/>
                <a:ea typeface="ＭＳ ゴシック"/>
                <a:cs typeface="Gill Sans"/>
              </a:rPr>
              <a:t>Get </a:t>
            </a:r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“merlin”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470" name="Oval 469"/>
          <p:cNvSpPr/>
          <p:nvPr/>
        </p:nvSpPr>
        <p:spPr>
          <a:xfrm>
            <a:off x="6750323" y="3086738"/>
            <a:ext cx="244603" cy="1918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74" name="Rectangle 473"/>
          <p:cNvSpPr/>
          <p:nvPr/>
        </p:nvSpPr>
        <p:spPr>
          <a:xfrm>
            <a:off x="6533249" y="3060199"/>
            <a:ext cx="680117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478" name="Rectangle 477"/>
          <p:cNvSpPr>
            <a:spLocks noChangeAspect="1"/>
          </p:cNvSpPr>
          <p:nvPr/>
        </p:nvSpPr>
        <p:spPr>
          <a:xfrm>
            <a:off x="7639168" y="2866981"/>
            <a:ext cx="556862" cy="382577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Mongo</a:t>
            </a:r>
          </a:p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DB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8045746" y="3574513"/>
            <a:ext cx="688510" cy="3126443"/>
            <a:chOff x="7571207" y="3553203"/>
            <a:chExt cx="688510" cy="3126443"/>
          </a:xfrm>
        </p:grpSpPr>
        <p:sp>
          <p:nvSpPr>
            <p:cNvPr id="87" name="Oval 86"/>
            <p:cNvSpPr/>
            <p:nvPr/>
          </p:nvSpPr>
          <p:spPr>
            <a:xfrm rot="15629044">
              <a:off x="7852279" y="6411298"/>
              <a:ext cx="293448" cy="243248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 w="12700" cmpd="sng">
              <a:solidFill>
                <a:srgbClr val="000000">
                  <a:alpha val="80000"/>
                </a:srgb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7571207" y="3553203"/>
              <a:ext cx="688510" cy="3092525"/>
              <a:chOff x="7545257" y="3553203"/>
              <a:chExt cx="809240" cy="309252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9" name="Freeform 88"/>
              <p:cNvSpPr/>
              <p:nvPr/>
            </p:nvSpPr>
            <p:spPr>
              <a:xfrm>
                <a:off x="7929944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 rot="21588453" flipH="1">
                <a:off x="7901085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 rot="21588453" flipH="1">
                <a:off x="7978804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hord 91"/>
              <p:cNvSpPr>
                <a:spLocks noChangeAspect="1"/>
              </p:cNvSpPr>
              <p:nvPr/>
            </p:nvSpPr>
            <p:spPr>
              <a:xfrm rot="15366837" flipH="1">
                <a:off x="7898341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hord 92"/>
              <p:cNvSpPr>
                <a:spLocks noChangeAspect="1"/>
              </p:cNvSpPr>
              <p:nvPr/>
            </p:nvSpPr>
            <p:spPr>
              <a:xfrm rot="15908932" flipH="1">
                <a:off x="7987083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>
                <a:spLocks noChangeAspect="1"/>
              </p:cNvSpPr>
              <p:nvPr/>
            </p:nvSpPr>
            <p:spPr>
              <a:xfrm rot="388212" flipH="1">
                <a:off x="7992837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>
                <a:spLocks noChangeAspect="1"/>
              </p:cNvSpPr>
              <p:nvPr/>
            </p:nvSpPr>
            <p:spPr>
              <a:xfrm rot="388212" flipH="1">
                <a:off x="8009768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 rot="1039901" flipH="1">
                <a:off x="7910173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>
                <a:spLocks/>
              </p:cNvSpPr>
              <p:nvPr/>
            </p:nvSpPr>
            <p:spPr>
              <a:xfrm rot="1039901" flipH="1">
                <a:off x="7924796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>
              <a:xfrm flipH="1">
                <a:off x="7982579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>
              <a:xfrm flipH="1">
                <a:off x="7980284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/>
              <p:cNvSpPr/>
              <p:nvPr/>
            </p:nvSpPr>
            <p:spPr>
              <a:xfrm flipH="1">
                <a:off x="7977864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 100"/>
              <p:cNvSpPr/>
              <p:nvPr/>
            </p:nvSpPr>
            <p:spPr>
              <a:xfrm rot="21480000" flipH="1">
                <a:off x="7545257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 101"/>
              <p:cNvSpPr/>
              <p:nvPr/>
            </p:nvSpPr>
            <p:spPr>
              <a:xfrm rot="21180000" flipH="1">
                <a:off x="7752677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Freeform 102"/>
              <p:cNvSpPr/>
              <p:nvPr/>
            </p:nvSpPr>
            <p:spPr>
              <a:xfrm rot="19980000" flipH="1">
                <a:off x="7719295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 rot="19703551" flipH="1">
                <a:off x="7949710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105" name="Freeform 104"/>
              <p:cNvSpPr/>
              <p:nvPr/>
            </p:nvSpPr>
            <p:spPr>
              <a:xfrm rot="120000" flipH="1">
                <a:off x="7702773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>
              <a:xfrm rot="120000" flipH="1">
                <a:off x="7741582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573518">
                <a:off x="8011847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Chord 108"/>
              <p:cNvSpPr>
                <a:spLocks noChangeAspect="1"/>
              </p:cNvSpPr>
              <p:nvPr/>
            </p:nvSpPr>
            <p:spPr>
              <a:xfrm rot="12849012">
                <a:off x="7971187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Isosceles Triangle 109"/>
              <p:cNvSpPr>
                <a:spLocks noChangeAspect="1"/>
              </p:cNvSpPr>
              <p:nvPr/>
            </p:nvSpPr>
            <p:spPr>
              <a:xfrm rot="17881845">
                <a:off x="8062798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 rot="573518">
                <a:off x="8126541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rapezoid 111"/>
              <p:cNvSpPr>
                <a:spLocks noChangeAspect="1"/>
              </p:cNvSpPr>
              <p:nvPr/>
            </p:nvSpPr>
            <p:spPr>
              <a:xfrm rot="1201323">
                <a:off x="8034040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Isosceles Triangle 112"/>
              <p:cNvSpPr>
                <a:spLocks noChangeAspect="1"/>
              </p:cNvSpPr>
              <p:nvPr/>
            </p:nvSpPr>
            <p:spPr>
              <a:xfrm rot="11947821" flipV="1">
                <a:off x="8013130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>
              <a:xfrm rot="21540000" flipH="1">
                <a:off x="7942533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>
              <a:xfrm flipH="1" flipV="1">
                <a:off x="7973035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>
              <a:xfrm flipH="1" flipV="1">
                <a:off x="7968605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 116"/>
              <p:cNvSpPr/>
              <p:nvPr/>
            </p:nvSpPr>
            <p:spPr>
              <a:xfrm flipH="1">
                <a:off x="7997527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117"/>
              <p:cNvSpPr/>
              <p:nvPr/>
            </p:nvSpPr>
            <p:spPr>
              <a:xfrm flipH="1">
                <a:off x="8002426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 118"/>
              <p:cNvSpPr/>
              <p:nvPr/>
            </p:nvSpPr>
            <p:spPr>
              <a:xfrm rot="120000" flipH="1">
                <a:off x="7986005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20" name="Freeform 119"/>
              <p:cNvSpPr/>
              <p:nvPr/>
            </p:nvSpPr>
            <p:spPr>
              <a:xfrm rot="120000" flipH="1">
                <a:off x="8011003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993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00088" y="-7400"/>
            <a:ext cx="334383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WRML REST API Design Tools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63921" y="947960"/>
            <a:ext cx="3858931" cy="0"/>
          </a:xfrm>
          <a:prstGeom prst="line">
            <a:avLst/>
          </a:prstGeom>
          <a:ln w="12700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38841" y="460406"/>
            <a:ext cx="2509091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Gill Sans"/>
                <a:cs typeface="Gill Sans"/>
              </a:rPr>
              <a:t>Wrmldoc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 Web-based GUI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926151" y="947960"/>
            <a:ext cx="3851949" cy="0"/>
          </a:xfrm>
          <a:prstGeom prst="line">
            <a:avLst/>
          </a:prstGeom>
          <a:ln w="12700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566757" y="460406"/>
            <a:ext cx="257073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Gill Sans"/>
                <a:cs typeface="Gill Sans"/>
              </a:rPr>
              <a:t>Werminal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C</a:t>
            </a:r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ommand-line GUI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4" y="1410314"/>
            <a:ext cx="4217285" cy="479035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365615" y="1146723"/>
            <a:ext cx="2973020" cy="5295934"/>
            <a:chOff x="5421432" y="1381874"/>
            <a:chExt cx="2804032" cy="512637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5930" y="4108861"/>
              <a:ext cx="2789534" cy="239938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1432" y="1381874"/>
              <a:ext cx="2802466" cy="2307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054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facing-right-from-ho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36583" y="1521974"/>
            <a:ext cx="804290" cy="3668338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2419458" y="2748571"/>
            <a:ext cx="4309393" cy="1476374"/>
          </a:xfrm>
          <a:prstGeom prst="wedgeRoundRectCallout">
            <a:avLst>
              <a:gd name="adj1" fmla="val 61523"/>
              <a:gd name="adj2" fmla="val 8775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5148" y="73445"/>
            <a:ext cx="4313704" cy="1244159"/>
            <a:chOff x="2502640" y="708459"/>
            <a:chExt cx="4313704" cy="2200777"/>
          </a:xfrm>
        </p:grpSpPr>
        <p:sp>
          <p:nvSpPr>
            <p:cNvPr id="2" name="Rectangle 1"/>
            <p:cNvSpPr/>
            <p:nvPr/>
          </p:nvSpPr>
          <p:spPr>
            <a:xfrm>
              <a:off x="3097567" y="826266"/>
              <a:ext cx="3005275" cy="8945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06951" y="2416793"/>
              <a:ext cx="4309393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91440" bIns="91440">
              <a:spAutoFit/>
            </a:bodyPr>
            <a:lstStyle/>
            <a:p>
              <a:pPr algn="ctr"/>
              <a:r>
                <a:rPr lang="en-US" sz="2000" b="1" dirty="0">
                  <a:latin typeface="Gill Sans MT" pitchFamily="34" charset="0"/>
                </a:rPr>
                <a:t>Web </a:t>
              </a:r>
              <a:r>
                <a:rPr lang="en-US" sz="2000" b="1" dirty="0" smtClean="0">
                  <a:latin typeface="Gill Sans MT" pitchFamily="34" charset="0"/>
                </a:rPr>
                <a:t>Resource Modeling Language</a:t>
              </a:r>
              <a:endParaRPr lang="en-US" sz="2000" b="1" dirty="0">
                <a:latin typeface="Gill Sans MT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02640" y="708459"/>
              <a:ext cx="4179226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6600" b="1" dirty="0" smtClean="0">
                  <a:latin typeface="Gill Sans MT" pitchFamily="34" charset="0"/>
                </a:rPr>
                <a:t>WRML</a:t>
              </a:r>
              <a:endParaRPr lang="en-US" sz="6600" b="1" dirty="0">
                <a:latin typeface="Gill Sans MT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708790" y="2998113"/>
            <a:ext cx="3726426" cy="861774"/>
          </a:xfrm>
          <a:prstGeom prst="rect">
            <a:avLst/>
          </a:prstGeom>
          <a:solidFill>
            <a:schemeClr val="bg1"/>
          </a:solidFill>
        </p:spPr>
        <p:txBody>
          <a:bodyPr wrap="none" tIns="91440" bIns="91440">
            <a:spAutoFit/>
          </a:bodyPr>
          <a:lstStyle/>
          <a:p>
            <a:pPr algn="ctr"/>
            <a:r>
              <a:rPr lang="en-US" sz="4400" b="1" dirty="0" smtClean="0">
                <a:latin typeface="Gill Sans MT" pitchFamily="34" charset="0"/>
              </a:rPr>
              <a:t>Design Notes</a:t>
            </a:r>
            <a:endParaRPr lang="en-US" sz="4400" b="1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41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980980" y="2116488"/>
            <a:ext cx="7110270" cy="2625025"/>
            <a:chOff x="980980" y="2116488"/>
            <a:chExt cx="7110270" cy="2625025"/>
          </a:xfrm>
        </p:grpSpPr>
        <p:grpSp>
          <p:nvGrpSpPr>
            <p:cNvPr id="30" name="Group 29"/>
            <p:cNvGrpSpPr/>
            <p:nvPr/>
          </p:nvGrpSpPr>
          <p:grpSpPr>
            <a:xfrm>
              <a:off x="3654763" y="2119763"/>
              <a:ext cx="1762021" cy="2592654"/>
              <a:chOff x="2858728" y="1753803"/>
              <a:chExt cx="1762021" cy="259265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021534" y="2200972"/>
                <a:ext cx="1436409" cy="2145485"/>
              </a:xfrm>
              <a:prstGeom prst="roundRect">
                <a:avLst/>
              </a:prstGeom>
              <a:solidFill>
                <a:srgbClr val="69117E">
                  <a:alpha val="10000"/>
                </a:srgb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Gill Sans"/>
                  <a:cs typeface="Gill Sans"/>
                </a:endParaRPr>
              </a:p>
            </p:txBody>
          </p:sp>
          <p:sp>
            <p:nvSpPr>
              <p:cNvPr id="5" name="Rectangle 4"/>
              <p:cNvSpPr>
                <a:spLocks/>
              </p:cNvSpPr>
              <p:nvPr/>
            </p:nvSpPr>
            <p:spPr>
              <a:xfrm>
                <a:off x="3168238" y="2488994"/>
                <a:ext cx="1143000" cy="1627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Client Keys, Caching,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Security,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Docs,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Throttling,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Quotas,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etc.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858728" y="1753803"/>
                <a:ext cx="1762021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API Management</a:t>
                </a:r>
              </a:p>
            </p:txBody>
          </p:sp>
        </p:grpSp>
        <p:sp>
          <p:nvSpPr>
            <p:cNvPr id="13" name="Rounded Rectangle 12"/>
            <p:cNvSpPr/>
            <p:nvPr/>
          </p:nvSpPr>
          <p:spPr>
            <a:xfrm>
              <a:off x="980980" y="2566932"/>
              <a:ext cx="2595398" cy="2145485"/>
            </a:xfrm>
            <a:prstGeom prst="roundRect">
              <a:avLst>
                <a:gd name="adj" fmla="val 10633"/>
              </a:avLst>
            </a:prstGeom>
            <a:solidFill>
              <a:srgbClr val="0000FF">
                <a:alpha val="1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39961" y="2119763"/>
              <a:ext cx="1877437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Application Client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130767" y="2854954"/>
              <a:ext cx="2295825" cy="1627632"/>
              <a:chOff x="333662" y="2488994"/>
              <a:chExt cx="2295825" cy="1627632"/>
            </a:xfrm>
          </p:grpSpPr>
          <p:sp>
            <p:nvSpPr>
              <p:cNvPr id="4" name="Rectangle 3"/>
              <p:cNvSpPr>
                <a:spLocks/>
              </p:cNvSpPr>
              <p:nvPr/>
            </p:nvSpPr>
            <p:spPr>
              <a:xfrm>
                <a:off x="1486487" y="2488994"/>
                <a:ext cx="1143000" cy="1627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REST API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Client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Framework</a:t>
                </a:r>
              </a:p>
            </p:txBody>
          </p:sp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333662" y="2488994"/>
                <a:ext cx="1143000" cy="1627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App-specific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Code</a:t>
                </a:r>
              </a:p>
              <a:p>
                <a:pPr algn="ctr"/>
                <a:endParaRPr lang="en-US" sz="12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Frameworks for MVC, Local Storage, etc.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V="1">
                <a:off x="456199" y="3224393"/>
                <a:ext cx="900067" cy="6166"/>
              </a:xfrm>
              <a:prstGeom prst="line">
                <a:avLst/>
              </a:prstGeom>
              <a:ln w="12700" cmpd="sng">
                <a:solidFill>
                  <a:srgbClr val="7F7F7F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ounded Rectangle 16"/>
            <p:cNvSpPr/>
            <p:nvPr/>
          </p:nvSpPr>
          <p:spPr>
            <a:xfrm>
              <a:off x="5493644" y="2596028"/>
              <a:ext cx="2597606" cy="2145485"/>
            </a:xfrm>
            <a:prstGeom prst="roundRect">
              <a:avLst>
                <a:gd name="adj" fmla="val 10345"/>
              </a:avLst>
            </a:prstGeom>
            <a:solidFill>
              <a:srgbClr val="FF0000">
                <a:alpha val="1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850981" y="2116488"/>
              <a:ext cx="1917713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Application Server</a:t>
              </a:r>
            </a:p>
          </p:txBody>
        </p:sp>
        <p:sp>
          <p:nvSpPr>
            <p:cNvPr id="6" name="Rectangle 5"/>
            <p:cNvSpPr>
              <a:spLocks/>
            </p:cNvSpPr>
            <p:nvPr/>
          </p:nvSpPr>
          <p:spPr>
            <a:xfrm>
              <a:off x="5644746" y="2854954"/>
              <a:ext cx="1143000" cy="16276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REST API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Server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Framework</a:t>
              </a: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>
            <a:xfrm>
              <a:off x="6794939" y="2854954"/>
              <a:ext cx="1143000" cy="16276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App-specific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Code</a:t>
              </a:r>
            </a:p>
            <a:p>
              <a:pPr algn="ctr"/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Frameworks for Controller Logic, Remote Storage, etc.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943047" y="3494010"/>
              <a:ext cx="900067" cy="0"/>
            </a:xfrm>
            <a:prstGeom prst="line">
              <a:avLst/>
            </a:prstGeom>
            <a:ln w="12700" cmpd="sng">
              <a:solidFill>
                <a:srgbClr val="7F7F7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Arrow 34"/>
            <p:cNvSpPr/>
            <p:nvPr/>
          </p:nvSpPr>
          <p:spPr>
            <a:xfrm>
              <a:off x="3353673" y="3500175"/>
              <a:ext cx="789099" cy="396223"/>
            </a:xfrm>
            <a:prstGeom prst="rightArrow">
              <a:avLst>
                <a:gd name="adj1" fmla="val 50000"/>
                <a:gd name="adj2" fmla="val 6261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REST</a:t>
              </a:r>
              <a:endParaRPr lang="en-US" sz="10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5032590" y="3500175"/>
              <a:ext cx="789099" cy="396223"/>
            </a:xfrm>
            <a:prstGeom prst="rightArrow">
              <a:avLst>
                <a:gd name="adj1" fmla="val 50000"/>
                <a:gd name="adj2" fmla="val 6261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REST</a:t>
              </a:r>
              <a:endParaRPr lang="en-US" sz="10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2282780" y="-7400"/>
            <a:ext cx="431953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REST-Oriented 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94485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n 15"/>
          <p:cNvSpPr/>
          <p:nvPr/>
        </p:nvSpPr>
        <p:spPr>
          <a:xfrm>
            <a:off x="8074770" y="3152677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67549" y="368179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8732371" y="3390028"/>
            <a:ext cx="159064" cy="147282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8554054" y="3542187"/>
            <a:ext cx="206246" cy="190971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8256680" y="3433658"/>
            <a:ext cx="253241" cy="254975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38907" y="-7400"/>
            <a:ext cx="426618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WRML Application Server Architecture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5523" y="583215"/>
            <a:ext cx="7993712" cy="5905777"/>
            <a:chOff x="205523" y="691887"/>
            <a:chExt cx="7993712" cy="5905777"/>
          </a:xfrm>
        </p:grpSpPr>
        <p:sp>
          <p:nvSpPr>
            <p:cNvPr id="17" name="Rounded Rectangle 16"/>
            <p:cNvSpPr/>
            <p:nvPr/>
          </p:nvSpPr>
          <p:spPr>
            <a:xfrm>
              <a:off x="943986" y="691887"/>
              <a:ext cx="6608239" cy="5905777"/>
            </a:xfrm>
            <a:prstGeom prst="roundRect">
              <a:avLst>
                <a:gd name="adj" fmla="val 2575"/>
              </a:avLst>
            </a:prstGeom>
            <a:solidFill>
              <a:srgbClr val="FF0000">
                <a:alpha val="1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>
              <a:spLocks/>
            </p:cNvSpPr>
            <p:nvPr/>
          </p:nvSpPr>
          <p:spPr>
            <a:xfrm>
              <a:off x="1138378" y="898184"/>
              <a:ext cx="3099941" cy="549318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249350" y="1334057"/>
              <a:ext cx="2832384" cy="0"/>
            </a:xfrm>
            <a:prstGeom prst="line">
              <a:avLst/>
            </a:prstGeom>
            <a:ln w="12700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ight Arrow 40"/>
            <p:cNvSpPr/>
            <p:nvPr/>
          </p:nvSpPr>
          <p:spPr>
            <a:xfrm>
              <a:off x="205523" y="3384679"/>
              <a:ext cx="990458" cy="535547"/>
            </a:xfrm>
            <a:prstGeom prst="rightArrow">
              <a:avLst>
                <a:gd name="adj1" fmla="val 50000"/>
                <a:gd name="adj2" fmla="val 6261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REST</a:t>
              </a: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03982" y="981991"/>
              <a:ext cx="2107228" cy="24622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Servlet &amp; Core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62934" y="1473816"/>
              <a:ext cx="2818800" cy="4917549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Loads and initializes REST API design metadata to be </a:t>
              </a:r>
              <a:r>
                <a:rPr lang="en-US" sz="1200" i="1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executed</a:t>
              </a:r>
            </a:p>
            <a:p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Routes requests to a configured “back-end” Service based upon the target API endpoint’s response document’s Schema</a:t>
              </a:r>
            </a:p>
            <a:p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Generates hyperlinks in responses based upon the designs of the API and the response document’s Schema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Represents response documents using a configured Format (e.g. JSON) 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To reduce the number of requests per screen, supports </a:t>
              </a:r>
              <a:r>
                <a:rPr lang="en-US" sz="1200" i="1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embedding</a:t>
              </a: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 linked document(s) within the requested document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To reduce the byte size of responses, supports </a:t>
              </a:r>
              <a:r>
                <a:rPr lang="en-US" sz="1200" i="1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omission</a:t>
              </a: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 of unused properties from the requested document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Exposes API and Schema metadata to automate </a:t>
              </a:r>
              <a:r>
                <a:rPr lang="en-US" sz="1200" dirty="0">
                  <a:solidFill>
                    <a:srgbClr val="000000"/>
                  </a:solidFill>
                  <a:latin typeface="Gill Sans"/>
                  <a:cs typeface="Gill Sans"/>
                </a:rPr>
                <a:t>generation of code and </a:t>
              </a: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docs for clients and intermediaries 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4251903" y="898184"/>
              <a:ext cx="3096576" cy="549318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7208777" y="3384679"/>
              <a:ext cx="990458" cy="535547"/>
            </a:xfrm>
            <a:prstGeom prst="rightArrow">
              <a:avLst>
                <a:gd name="adj1" fmla="val 50000"/>
                <a:gd name="adj2" fmla="val 6261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ＭＳ ゴシック"/>
                  <a:ea typeface="ＭＳ ゴシック"/>
                  <a:cs typeface="ＭＳ ゴシック"/>
                </a:rPr>
                <a:t>∞</a:t>
              </a: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376393" y="1334057"/>
              <a:ext cx="2832384" cy="0"/>
            </a:xfrm>
            <a:prstGeom prst="line">
              <a:avLst/>
            </a:prstGeom>
            <a:ln w="12700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4731025" y="981991"/>
              <a:ext cx="2107228" cy="24622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Service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89977" y="1473817"/>
              <a:ext cx="2747964" cy="4665946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The core uses API and Schema design metadata to decipher the request’s URI into domain model-specific key identifiers (e.g. “id”, “</a:t>
              </a:r>
              <a:r>
                <a:rPr lang="en-US" sz="1200" dirty="0" err="1" smtClean="0">
                  <a:solidFill>
                    <a:srgbClr val="000000"/>
                  </a:solidFill>
                  <a:latin typeface="Gill Sans"/>
                  <a:cs typeface="Gill Sans"/>
                </a:rPr>
                <a:t>orderNumber</a:t>
              </a: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”, etc.)</a:t>
              </a:r>
            </a:p>
            <a:p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The core invokes the Service method that corresponds to the request’s HTTP method, passing in the deciphered key(s) along with the pertinent request headers.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 Service is responsible for the implementation of these methods: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err="1" smtClean="0">
                  <a:solidFill>
                    <a:srgbClr val="000000"/>
                  </a:solidFill>
                  <a:latin typeface="Gill Sans"/>
                  <a:cs typeface="Gill Sans"/>
                </a:rPr>
                <a:t>init</a:t>
              </a: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get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save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delete</a:t>
              </a: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invoke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search</a:t>
              </a:r>
            </a:p>
            <a:p>
              <a:pPr lvl="1">
                <a:buSzPct val="88000"/>
              </a:pPr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SzPct val="88000"/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Service implementations for these back-ends are provided by the framework: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MongoDB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Web/REST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File system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More to come…</a:t>
              </a:r>
            </a:p>
            <a:p>
              <a:pPr>
                <a:buSzPct val="88000"/>
              </a:pPr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16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an 61"/>
          <p:cNvSpPr/>
          <p:nvPr/>
        </p:nvSpPr>
        <p:spPr>
          <a:xfrm>
            <a:off x="4083483" y="5853885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276262" y="6383006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4741084" y="6091236"/>
            <a:ext cx="159064" cy="147282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4562767" y="6243395"/>
            <a:ext cx="206246" cy="190971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4265393" y="6134866"/>
            <a:ext cx="253241" cy="254975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36965" y="-7400"/>
            <a:ext cx="387007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WRML Application Server Internals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37938" y="1172657"/>
            <a:ext cx="8468125" cy="4217227"/>
          </a:xfrm>
          <a:prstGeom prst="roundRect">
            <a:avLst>
              <a:gd name="adj" fmla="val 1568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WrmlServlet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3662" y="1568098"/>
            <a:ext cx="8156676" cy="3662417"/>
          </a:xfrm>
          <a:prstGeom prst="roundRect">
            <a:avLst>
              <a:gd name="adj" fmla="val 20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Engine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4169370" y="655278"/>
            <a:ext cx="824673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REST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61549" y="2021681"/>
            <a:ext cx="7820902" cy="3025460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9754" y="2514354"/>
            <a:ext cx="7484492" cy="624845"/>
            <a:chOff x="793796" y="2404290"/>
            <a:chExt cx="7484492" cy="624845"/>
          </a:xfrm>
        </p:grpSpPr>
        <p:sp>
          <p:nvSpPr>
            <p:cNvPr id="33" name="Rounded Rectangle 32"/>
            <p:cNvSpPr/>
            <p:nvPr/>
          </p:nvSpPr>
          <p:spPr>
            <a:xfrm>
              <a:off x="793796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ApiLoader</a:t>
              </a:r>
              <a:endParaRPr lang="en-US" sz="1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12284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SchemaLoader</a:t>
              </a:r>
              <a:endParaRPr lang="en-US" sz="1600" dirty="0">
                <a:latin typeface="Gill Sans"/>
                <a:cs typeface="Gill Sans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630772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SyntaxLoader</a:t>
              </a:r>
              <a:endParaRPr lang="en-US" sz="1600" dirty="0">
                <a:latin typeface="Gill Sans"/>
                <a:cs typeface="Gill Sans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549260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FormatLoader</a:t>
              </a:r>
              <a:endParaRPr lang="en-US" sz="1600" dirty="0">
                <a:latin typeface="Gill Sans"/>
                <a:cs typeface="Gill Sans"/>
              </a:endParaRP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820521" y="3364321"/>
            <a:ext cx="7484492" cy="149146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836605" y="3831267"/>
            <a:ext cx="1464439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Service(s)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3734104" y="4879161"/>
            <a:ext cx="1682283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6167" y="446763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∞</a:t>
            </a:r>
            <a:endParaRPr lang="en-US" sz="14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5544262" y="3807263"/>
            <a:ext cx="1881167" cy="2492335"/>
          </a:xfrm>
          <a:prstGeom prst="wedgeRoundRectCallout">
            <a:avLst>
              <a:gd name="adj1" fmla="val 66215"/>
              <a:gd name="adj2" fmla="val 8328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The WrmlServlet is a thin wrapper around the WRML core: the Engine and its reloadable Context.</a:t>
            </a:r>
          </a:p>
          <a:p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The Context is the heart of the core. It delegates to Services and to a handful of system “loader” classes.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571207" y="3553203"/>
            <a:ext cx="688510" cy="3126443"/>
            <a:chOff x="7571207" y="3553203"/>
            <a:chExt cx="688510" cy="3126443"/>
          </a:xfrm>
        </p:grpSpPr>
        <p:sp>
          <p:nvSpPr>
            <p:cNvPr id="18" name="Oval 17"/>
            <p:cNvSpPr/>
            <p:nvPr/>
          </p:nvSpPr>
          <p:spPr>
            <a:xfrm rot="15629044">
              <a:off x="7852279" y="6411298"/>
              <a:ext cx="293448" cy="243248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 w="12700" cmpd="sng">
              <a:solidFill>
                <a:srgbClr val="000000">
                  <a:alpha val="80000"/>
                </a:srgb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571207" y="3553203"/>
              <a:ext cx="688510" cy="3092525"/>
              <a:chOff x="7545257" y="3553203"/>
              <a:chExt cx="809240" cy="309252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Freeform 19"/>
              <p:cNvSpPr/>
              <p:nvPr/>
            </p:nvSpPr>
            <p:spPr>
              <a:xfrm>
                <a:off x="7929944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 rot="21588453" flipH="1">
                <a:off x="7901085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 rot="21588453" flipH="1">
                <a:off x="7978804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hord 25"/>
              <p:cNvSpPr>
                <a:spLocks noChangeAspect="1"/>
              </p:cNvSpPr>
              <p:nvPr/>
            </p:nvSpPr>
            <p:spPr>
              <a:xfrm rot="15366837" flipH="1">
                <a:off x="7898341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hord 26"/>
              <p:cNvSpPr>
                <a:spLocks noChangeAspect="1"/>
              </p:cNvSpPr>
              <p:nvPr/>
            </p:nvSpPr>
            <p:spPr>
              <a:xfrm rot="15908932" flipH="1">
                <a:off x="7987083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 rot="388212" flipH="1">
                <a:off x="7992837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 rot="388212" flipH="1">
                <a:off x="8009768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 rot="1039901" flipH="1">
                <a:off x="7910173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>
                <a:spLocks/>
              </p:cNvSpPr>
              <p:nvPr/>
            </p:nvSpPr>
            <p:spPr>
              <a:xfrm rot="1039901" flipH="1">
                <a:off x="7924796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 flipH="1">
                <a:off x="7982579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7980284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 flipH="1">
                <a:off x="7977864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21480000" flipH="1">
                <a:off x="7545257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21180000" flipH="1">
                <a:off x="7752677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9980000" flipH="1">
                <a:off x="7719295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 rot="19703551" flipH="1">
                <a:off x="7949710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 rot="120000" flipH="1">
                <a:off x="7702773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/>
            </p:nvSpPr>
            <p:spPr>
              <a:xfrm rot="120000" flipH="1">
                <a:off x="7741582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>
              <a:xfrm rot="573518">
                <a:off x="8011847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hord 49"/>
              <p:cNvSpPr>
                <a:spLocks noChangeAspect="1"/>
              </p:cNvSpPr>
              <p:nvPr/>
            </p:nvSpPr>
            <p:spPr>
              <a:xfrm rot="12849012">
                <a:off x="7971187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/>
              <p:cNvSpPr>
                <a:spLocks noChangeAspect="1"/>
              </p:cNvSpPr>
              <p:nvPr/>
            </p:nvSpPr>
            <p:spPr>
              <a:xfrm rot="17881845">
                <a:off x="8062798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573518">
                <a:off x="8126541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apezoid 52"/>
              <p:cNvSpPr>
                <a:spLocks noChangeAspect="1"/>
              </p:cNvSpPr>
              <p:nvPr/>
            </p:nvSpPr>
            <p:spPr>
              <a:xfrm rot="1201323">
                <a:off x="8034040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Isosceles Triangle 53"/>
              <p:cNvSpPr>
                <a:spLocks noChangeAspect="1"/>
              </p:cNvSpPr>
              <p:nvPr/>
            </p:nvSpPr>
            <p:spPr>
              <a:xfrm rot="11947821" flipV="1">
                <a:off x="8013130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 rot="21540000" flipH="1">
                <a:off x="7942533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 flipH="1" flipV="1">
                <a:off x="7973035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 flipH="1" flipV="1">
                <a:off x="7968605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 flipH="1">
                <a:off x="7997527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 flipH="1">
                <a:off x="8002426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120000" flipH="1">
                <a:off x="7986005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120000" flipH="1">
                <a:off x="8011003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925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>
          <a:xfrm>
            <a:off x="3543965" y="516010"/>
            <a:ext cx="1954763" cy="428779"/>
          </a:xfrm>
          <a:prstGeom prst="roundRect">
            <a:avLst>
              <a:gd name="adj" fmla="val 10633"/>
            </a:avLst>
          </a:prstGeo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Client App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7168" y="-7400"/>
            <a:ext cx="532967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REST Interactions </a:t>
            </a:r>
            <a:r>
              <a:rPr lang="en-US" sz="2000" dirty="0">
                <a:solidFill>
                  <a:srgbClr val="000000"/>
                </a:solidFill>
                <a:latin typeface="Gill Sans"/>
                <a:cs typeface="Gill Sans"/>
              </a:rPr>
              <a:t>with WRML Application Server </a:t>
            </a:r>
            <a:endParaRPr lang="en-US" sz="2000" dirty="0" smtClean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75" name="Group 74"/>
          <p:cNvGrpSpPr>
            <a:grpSpLocks noChangeAspect="1"/>
          </p:cNvGrpSpPr>
          <p:nvPr/>
        </p:nvGrpSpPr>
        <p:grpSpPr>
          <a:xfrm>
            <a:off x="4199619" y="6091233"/>
            <a:ext cx="651139" cy="524887"/>
            <a:chOff x="4083483" y="5829056"/>
            <a:chExt cx="980209" cy="790152"/>
          </a:xfrm>
        </p:grpSpPr>
        <p:sp>
          <p:nvSpPr>
            <p:cNvPr id="6" name="Can 5"/>
            <p:cNvSpPr/>
            <p:nvPr/>
          </p:nvSpPr>
          <p:spPr>
            <a:xfrm>
              <a:off x="4083483" y="5829056"/>
              <a:ext cx="980209" cy="772403"/>
            </a:xfrm>
            <a:prstGeom prst="can">
              <a:avLst>
                <a:gd name="adj" fmla="val 18243"/>
              </a:avLst>
            </a:prstGeom>
            <a:solidFill>
              <a:schemeClr val="bg1"/>
            </a:solidFill>
            <a:ln>
              <a:solidFill>
                <a:srgbClr val="7F7F7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76261" y="6367458"/>
              <a:ext cx="628379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Models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4741084" y="6020004"/>
              <a:ext cx="159064" cy="147281"/>
            </a:xfrm>
            <a:prstGeom prst="ellipse">
              <a:avLst/>
            </a:prstGeom>
            <a:solidFill>
              <a:srgbClr val="FFFFFF"/>
            </a:solidFill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562768" y="6172163"/>
              <a:ext cx="206246" cy="190970"/>
            </a:xfrm>
            <a:prstGeom prst="ellipse">
              <a:avLst/>
            </a:prstGeom>
            <a:solidFill>
              <a:srgbClr val="FFFFFF"/>
            </a:solidFill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4265393" y="6063634"/>
              <a:ext cx="253240" cy="254974"/>
            </a:xfrm>
            <a:prstGeom prst="ellipse">
              <a:avLst/>
            </a:prstGeom>
            <a:solidFill>
              <a:srgbClr val="FFFFFF"/>
            </a:solidFill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337938" y="1628888"/>
            <a:ext cx="8366817" cy="4265025"/>
          </a:xfrm>
          <a:prstGeom prst="roundRect">
            <a:avLst>
              <a:gd name="adj" fmla="val 1568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WrmlServlet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86696" y="3150405"/>
            <a:ext cx="8069301" cy="2644863"/>
          </a:xfrm>
          <a:prstGeom prst="roundRect">
            <a:avLst>
              <a:gd name="adj" fmla="val 20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Engine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4" name="Right Arrow 13"/>
          <p:cNvSpPr/>
          <p:nvPr/>
        </p:nvSpPr>
        <p:spPr>
          <a:xfrm rot="5400000">
            <a:off x="4082390" y="1091800"/>
            <a:ext cx="877912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REST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3660" y="3526481"/>
            <a:ext cx="7755372" cy="2153135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74269" y="4257039"/>
            <a:ext cx="7484492" cy="319556"/>
            <a:chOff x="793796" y="2404290"/>
            <a:chExt cx="7484492" cy="624845"/>
          </a:xfrm>
        </p:grpSpPr>
        <p:sp>
          <p:nvSpPr>
            <p:cNvPr id="17" name="Rounded Rectangle 16"/>
            <p:cNvSpPr/>
            <p:nvPr/>
          </p:nvSpPr>
          <p:spPr>
            <a:xfrm>
              <a:off x="793796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ApiLoader</a:t>
              </a:r>
              <a:endParaRPr lang="en-US" sz="1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712284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SchemaLoader</a:t>
              </a:r>
              <a:endParaRPr lang="en-US" sz="1600" dirty="0">
                <a:latin typeface="Gill Sans"/>
                <a:cs typeface="Gill Sans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630772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SyntaxLoader</a:t>
              </a:r>
              <a:endParaRPr lang="en-US" sz="1600" dirty="0">
                <a:latin typeface="Gill Sans"/>
                <a:cs typeface="Gill Sans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49260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FormatLoader</a:t>
              </a:r>
              <a:endParaRPr lang="en-US" sz="1600" dirty="0">
                <a:latin typeface="Gill Sans"/>
                <a:cs typeface="Gill Sans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774269" y="4722529"/>
            <a:ext cx="7484492" cy="838464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789127" y="5154081"/>
            <a:ext cx="1464439" cy="314437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Service(s)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4177524" y="5559769"/>
            <a:ext cx="687645" cy="455823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39245" y="558761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∞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776902" y="1061925"/>
            <a:ext cx="3786061" cy="343729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Accept either:  </a:t>
            </a:r>
            <a:r>
              <a:rPr lang="en-US" sz="1050" i="1" dirty="0" smtClean="0">
                <a:solidFill>
                  <a:srgbClr val="FF0000"/>
                </a:solidFill>
                <a:latin typeface="Gill Sans"/>
                <a:cs typeface="Gill Sans"/>
              </a:rPr>
              <a:t>application/json</a:t>
            </a:r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, </a:t>
            </a:r>
            <a:r>
              <a:rPr lang="en-US" sz="1050" i="1" dirty="0" smtClean="0">
                <a:solidFill>
                  <a:srgbClr val="FF0000"/>
                </a:solidFill>
                <a:latin typeface="Gill Sans"/>
                <a:cs typeface="Gill Sans"/>
              </a:rPr>
              <a:t>application/wrml</a:t>
            </a:r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, </a:t>
            </a:r>
            <a:r>
              <a:rPr lang="en-US" sz="1050" i="1" dirty="0" smtClean="0">
                <a:solidFill>
                  <a:srgbClr val="FF0000"/>
                </a:solidFill>
                <a:latin typeface="Gill Sans"/>
                <a:cs typeface="Gill Sans"/>
              </a:rPr>
              <a:t>application/html</a:t>
            </a:r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, or any other server-loaded Format’s associated media type.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445581" y="4765673"/>
            <a:ext cx="2151530" cy="343729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ctr"/>
            <a:r>
              <a:rPr lang="en-US" sz="1050" i="1" dirty="0" smtClean="0">
                <a:solidFill>
                  <a:srgbClr val="FF0000"/>
                </a:solidFill>
                <a:latin typeface="Gill Sans"/>
                <a:cs typeface="Gill Sans"/>
              </a:rPr>
              <a:t>CRUD</a:t>
            </a:r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, </a:t>
            </a:r>
            <a:r>
              <a:rPr lang="en-US" sz="1050" i="1" dirty="0" smtClean="0">
                <a:solidFill>
                  <a:srgbClr val="FF0000"/>
                </a:solidFill>
                <a:latin typeface="Gill Sans"/>
                <a:cs typeface="Gill Sans"/>
              </a:rPr>
              <a:t>Search</a:t>
            </a:r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, and </a:t>
            </a:r>
            <a:r>
              <a:rPr lang="en-US" sz="1050" i="1" dirty="0" smtClean="0">
                <a:solidFill>
                  <a:srgbClr val="FF0000"/>
                </a:solidFill>
                <a:latin typeface="Gill Sans"/>
                <a:cs typeface="Gill Sans"/>
              </a:rPr>
              <a:t>Invoke</a:t>
            </a:r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 implementation (flexible backend)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74269" y="3886918"/>
            <a:ext cx="1729028" cy="343729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Request routing and HATEOAS automation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92757" y="3867453"/>
            <a:ext cx="1729028" cy="343729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Generic model </a:t>
            </a:r>
            <a:r>
              <a:rPr lang="en-US" sz="1050" dirty="0">
                <a:solidFill>
                  <a:srgbClr val="FF0000"/>
                </a:solidFill>
                <a:latin typeface="Gill Sans"/>
                <a:cs typeface="Gill Sans"/>
              </a:rPr>
              <a:t>i</a:t>
            </a:r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mplementation support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11245" y="3886918"/>
            <a:ext cx="1729028" cy="343729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Formatting and parsing text into handy “wrapper” objects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529733" y="3867453"/>
            <a:ext cx="1729028" cy="343729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Gill Sans"/>
                <a:cs typeface="Gill Sans"/>
              </a:rPr>
              <a:t>Pluggable serialization in a variety of media types</a:t>
            </a:r>
          </a:p>
        </p:txBody>
      </p:sp>
      <p:sp>
        <p:nvSpPr>
          <p:cNvPr id="72" name="Rounded Rectangular Callout 71"/>
          <p:cNvSpPr/>
          <p:nvPr/>
        </p:nvSpPr>
        <p:spPr>
          <a:xfrm>
            <a:off x="493662" y="1959722"/>
            <a:ext cx="7988789" cy="1042720"/>
          </a:xfrm>
          <a:prstGeom prst="wedgeRoundRectCallout">
            <a:avLst>
              <a:gd name="adj1" fmla="val 51862"/>
              <a:gd name="adj2" fmla="val -30729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74320"/>
          <a:lstStyle/>
          <a:p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The WrmlServlet handles the direct communication with clients.  It is designed to be a minimalistic pass-through layer that translates HTTP-based communication to and from the WRML Context and its core components.  Once a REST request has been validated and the target Resource endpoint has been identified, a Service method is invoked to handle the service-specific business logic. </a:t>
            </a: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The WRML core is designed to maintain a clear separation of concerns between a web service’s client-facing interface and its implementation details (business logic).</a:t>
            </a:r>
          </a:p>
          <a:p>
            <a:endParaRPr lang="en-US" sz="11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68" name="Picture 67" descr="eyeFocus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28977" flipH="1">
            <a:off x="8228644" y="2015389"/>
            <a:ext cx="200046" cy="21019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64329" y="93326"/>
            <a:ext cx="729061" cy="3594270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 flipV="1">
            <a:off x="8387333" y="1812562"/>
            <a:ext cx="368854" cy="238116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ight Arrow 66"/>
          <p:cNvSpPr/>
          <p:nvPr/>
        </p:nvSpPr>
        <p:spPr>
          <a:xfrm rot="5400000">
            <a:off x="4109010" y="3252076"/>
            <a:ext cx="824673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WRML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6912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2" y="480885"/>
            <a:ext cx="5581623" cy="57212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42944" y="777747"/>
            <a:ext cx="3346758" cy="5991633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Like I/O Docs,  API Blueprint, and Swagger, </a:t>
            </a:r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 WRML uses metadata to represent the URI pattern and allowed interactions for each REST API resource endpoint.  </a:t>
            </a:r>
          </a:p>
          <a:p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WRML expresses REST API metadata as a model described by the WRML Schema identified by:  </a:t>
            </a:r>
            <a:r>
              <a:rPr lang="en-US" sz="1200" dirty="0" smtClean="0">
                <a:solidFill>
                  <a:srgbClr val="000000"/>
                </a:solidFill>
                <a:latin typeface="American Typewriter"/>
                <a:cs typeface="American Typewriter"/>
                <a:hlinkClick r:id="rId3"/>
              </a:rPr>
              <a:t>org/wrml/model/rest/Api</a:t>
            </a:r>
            <a:r>
              <a:rPr lang="en-US" sz="1200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.</a:t>
            </a:r>
          </a:p>
          <a:p>
            <a:endParaRPr lang="en-US" sz="1400" dirty="0">
              <a:solidFill>
                <a:srgbClr val="000000"/>
              </a:solidFill>
              <a:latin typeface="American Typewriter"/>
              <a:cs typeface="American Typewrit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In WRML, an </a:t>
            </a:r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Api</a:t>
            </a:r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 model defines the endpoints as a tree of </a:t>
            </a:r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ResourceTemplates</a:t>
            </a:r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. </a:t>
            </a: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Each ResourceTemplate model has a URI path segment and an optional list of child ResourceTemplates to represent the hierarchical nature of URIs.</a:t>
            </a:r>
          </a:p>
          <a:p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The WRML Application Server’s runtime delegates to the </a:t>
            </a:r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ApiLoader</a:t>
            </a:r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 component to compile each Api model into a structure that is optimized for request routing and </a:t>
            </a:r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HATEOAS automation.  </a:t>
            </a:r>
          </a:p>
          <a:p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HATEOAS automation is just a fancy way of saying that WRML uses metadata to generate link href values in response representations.</a:t>
            </a:r>
          </a:p>
          <a:p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25007" y="-7400"/>
            <a:ext cx="2693992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WRML REST API Model</a:t>
            </a:r>
          </a:p>
        </p:txBody>
      </p:sp>
    </p:spTree>
    <p:extLst>
      <p:ext uri="{BB962C8B-B14F-4D97-AF65-F5344CB8AC3E}">
        <p14:creationId xmlns:p14="http://schemas.microsoft.com/office/powerpoint/2010/main" val="380815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934649" y="-7400"/>
            <a:ext cx="12747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ApiLoader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98836" y="4342028"/>
            <a:ext cx="8346329" cy="1181031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79157" y="4805459"/>
            <a:ext cx="2037471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Api Service</a:t>
            </a:r>
            <a:endParaRPr lang="en-US" sz="16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83589" y="5337359"/>
            <a:ext cx="583311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3007" y="54258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3"/>
            <a:endCxn id="76" idx="6"/>
          </p:cNvCxnSpPr>
          <p:nvPr/>
        </p:nvCxnSpPr>
        <p:spPr>
          <a:xfrm flipV="1">
            <a:off x="5924433" y="4998147"/>
            <a:ext cx="2444032" cy="4472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>
            <a:grpSpLocks noChangeAspect="1"/>
          </p:cNvGrpSpPr>
          <p:nvPr/>
        </p:nvGrpSpPr>
        <p:grpSpPr>
          <a:xfrm>
            <a:off x="4310022" y="6023896"/>
            <a:ext cx="535353" cy="343893"/>
            <a:chOff x="4249953" y="6050541"/>
            <a:chExt cx="678407" cy="435786"/>
          </a:xfrm>
        </p:grpSpPr>
        <p:grpSp>
          <p:nvGrpSpPr>
            <p:cNvPr id="104" name="Group 103"/>
            <p:cNvGrpSpPr>
              <a:grpSpLocks noChangeAspect="1"/>
            </p:cNvGrpSpPr>
            <p:nvPr/>
          </p:nvGrpSpPr>
          <p:grpSpPr>
            <a:xfrm rot="2030180">
              <a:off x="4722216" y="6050541"/>
              <a:ext cx="206144" cy="302273"/>
              <a:chOff x="2173126" y="5232829"/>
              <a:chExt cx="425269" cy="623581"/>
            </a:xfrm>
          </p:grpSpPr>
          <p:sp>
            <p:nvSpPr>
              <p:cNvPr id="105" name="Folded Corner 104"/>
              <p:cNvSpPr/>
              <p:nvPr/>
            </p:nvSpPr>
            <p:spPr>
              <a:xfrm rot="10800000" flipH="1">
                <a:off x="2173126" y="5232829"/>
                <a:ext cx="425269" cy="623581"/>
              </a:xfrm>
              <a:prstGeom prst="foldedCorner">
                <a:avLst>
                  <a:gd name="adj" fmla="val 29990"/>
                </a:avLst>
              </a:prstGeom>
              <a:solidFill>
                <a:srgbClr val="FFFFFF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06" name="Picture 105" descr="api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299" y="5363801"/>
                <a:ext cx="376789" cy="376789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 rot="2030180">
              <a:off x="4504659" y="6078204"/>
              <a:ext cx="240179" cy="352179"/>
              <a:chOff x="2173126" y="5232829"/>
              <a:chExt cx="425269" cy="623581"/>
            </a:xfrm>
          </p:grpSpPr>
          <p:sp>
            <p:nvSpPr>
              <p:cNvPr id="100" name="Folded Corner 99"/>
              <p:cNvSpPr/>
              <p:nvPr/>
            </p:nvSpPr>
            <p:spPr>
              <a:xfrm rot="10800000" flipH="1">
                <a:off x="2173126" y="5232829"/>
                <a:ext cx="425269" cy="623581"/>
              </a:xfrm>
              <a:prstGeom prst="foldedCorner">
                <a:avLst>
                  <a:gd name="adj" fmla="val 29990"/>
                </a:avLst>
              </a:prstGeom>
              <a:solidFill>
                <a:srgbClr val="FFFFFF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4" name="Picture 13" descr="api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299" y="5363801"/>
                <a:ext cx="376789" cy="376789"/>
              </a:xfrm>
              <a:prstGeom prst="rect">
                <a:avLst/>
              </a:prstGeom>
            </p:spPr>
          </p:pic>
        </p:grpSp>
        <p:grpSp>
          <p:nvGrpSpPr>
            <p:cNvPr id="101" name="Group 100"/>
            <p:cNvGrpSpPr>
              <a:grpSpLocks noChangeAspect="1"/>
            </p:cNvGrpSpPr>
            <p:nvPr/>
          </p:nvGrpSpPr>
          <p:grpSpPr>
            <a:xfrm rot="2030180">
              <a:off x="4249953" y="6120468"/>
              <a:ext cx="249508" cy="365859"/>
              <a:chOff x="2173126" y="5232829"/>
              <a:chExt cx="425269" cy="623581"/>
            </a:xfrm>
          </p:grpSpPr>
          <p:sp>
            <p:nvSpPr>
              <p:cNvPr id="102" name="Folded Corner 101"/>
              <p:cNvSpPr/>
              <p:nvPr/>
            </p:nvSpPr>
            <p:spPr>
              <a:xfrm rot="10800000" flipH="1">
                <a:off x="2173126" y="5232829"/>
                <a:ext cx="425269" cy="623581"/>
              </a:xfrm>
              <a:prstGeom prst="foldedCorner">
                <a:avLst>
                  <a:gd name="adj" fmla="val 29990"/>
                </a:avLst>
              </a:prstGeom>
              <a:solidFill>
                <a:srgbClr val="FFFFFF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03" name="Picture 102" descr="api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299" y="5363801"/>
                <a:ext cx="376789" cy="376789"/>
              </a:xfrm>
              <a:prstGeom prst="rect">
                <a:avLst/>
              </a:prstGeom>
            </p:spPr>
          </p:pic>
        </p:grpSp>
      </p:grpSp>
      <p:sp>
        <p:nvSpPr>
          <p:cNvPr id="107" name="Rounded Rectangle 106"/>
          <p:cNvSpPr/>
          <p:nvPr/>
        </p:nvSpPr>
        <p:spPr>
          <a:xfrm>
            <a:off x="398836" y="926599"/>
            <a:ext cx="8346329" cy="322904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ApiLoader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121" name="Horizontal Scroll 120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133" name="Horizontal Scroll 132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439889" y="1325081"/>
            <a:ext cx="84360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Compile</a:t>
            </a:r>
          </a:p>
        </p:txBody>
      </p:sp>
      <p:sp>
        <p:nvSpPr>
          <p:cNvPr id="136" name="Horizontal Scroll 13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139" name="Elbow Connector 138"/>
          <p:cNvCxnSpPr>
            <a:stCxn id="121" idx="1"/>
            <a:endCxn id="44" idx="0"/>
          </p:cNvCxnSpPr>
          <p:nvPr/>
        </p:nvCxnSpPr>
        <p:spPr>
          <a:xfrm rot="16200000" flipH="1">
            <a:off x="2806430" y="3013995"/>
            <a:ext cx="830335" cy="2752591"/>
          </a:xfrm>
          <a:prstGeom prst="bentConnector3">
            <a:avLst>
              <a:gd name="adj1" fmla="val 72007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System Apis along with any configured Apis 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155" name="Elbow Connector 154"/>
          <p:cNvCxnSpPr>
            <a:stCxn id="156" idx="0"/>
          </p:cNvCxnSpPr>
          <p:nvPr/>
        </p:nvCxnSpPr>
        <p:spPr>
          <a:xfrm rot="5400000">
            <a:off x="2086172" y="2951089"/>
            <a:ext cx="192528" cy="67425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3" idx="0"/>
          </p:cNvCxnSpPr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726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Schema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31114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Player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053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2175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grpSp>
        <p:nvGrpSpPr>
          <p:cNvPr id="110" name="Group 109"/>
          <p:cNvGrpSpPr>
            <a:grpSpLocks noChangeAspect="1"/>
          </p:cNvGrpSpPr>
          <p:nvPr/>
        </p:nvGrpSpPr>
        <p:grpSpPr>
          <a:xfrm>
            <a:off x="1007922" y="2667185"/>
            <a:ext cx="357878" cy="524765"/>
            <a:chOff x="2173126" y="5232829"/>
            <a:chExt cx="425269" cy="623581"/>
          </a:xfrm>
        </p:grpSpPr>
        <p:sp>
          <p:nvSpPr>
            <p:cNvPr id="111" name="Folded Corner 110"/>
            <p:cNvSpPr/>
            <p:nvPr/>
          </p:nvSpPr>
          <p:spPr>
            <a:xfrm rot="10800000" flipH="1">
              <a:off x="2173126" y="5232829"/>
              <a:ext cx="425269" cy="62358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12" name="Picture 111" descr="api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299" y="5363801"/>
              <a:ext cx="376789" cy="376789"/>
            </a:xfrm>
            <a:prstGeom prst="rect">
              <a:avLst/>
            </a:prstGeom>
          </p:spPr>
        </p:pic>
      </p:grpSp>
      <p:grpSp>
        <p:nvGrpSpPr>
          <p:cNvPr id="154" name="Group 153"/>
          <p:cNvGrpSpPr>
            <a:grpSpLocks noChangeAspect="1"/>
          </p:cNvGrpSpPr>
          <p:nvPr/>
        </p:nvGrpSpPr>
        <p:grpSpPr>
          <a:xfrm>
            <a:off x="2340622" y="2667185"/>
            <a:ext cx="357878" cy="524765"/>
            <a:chOff x="2173126" y="5232829"/>
            <a:chExt cx="425269" cy="623581"/>
          </a:xfrm>
        </p:grpSpPr>
        <p:sp>
          <p:nvSpPr>
            <p:cNvPr id="156" name="Folded Corner 155"/>
            <p:cNvSpPr/>
            <p:nvPr/>
          </p:nvSpPr>
          <p:spPr>
            <a:xfrm rot="10800000" flipH="1">
              <a:off x="2173126" y="5232829"/>
              <a:ext cx="425269" cy="62358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57" name="Picture 156" descr="api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299" y="5363801"/>
              <a:ext cx="376789" cy="376789"/>
            </a:xfrm>
            <a:prstGeom prst="rect">
              <a:avLst/>
            </a:prstGeom>
          </p:spPr>
        </p:pic>
      </p:grpSp>
      <p:grpSp>
        <p:nvGrpSpPr>
          <p:cNvPr id="162" name="Group 161"/>
          <p:cNvGrpSpPr>
            <a:grpSpLocks noChangeAspect="1"/>
          </p:cNvGrpSpPr>
          <p:nvPr/>
        </p:nvGrpSpPr>
        <p:grpSpPr>
          <a:xfrm>
            <a:off x="1666364" y="2667185"/>
            <a:ext cx="357878" cy="524765"/>
            <a:chOff x="2173126" y="5232829"/>
            <a:chExt cx="425269" cy="623581"/>
          </a:xfrm>
        </p:grpSpPr>
        <p:sp>
          <p:nvSpPr>
            <p:cNvPr id="163" name="Folded Corner 162"/>
            <p:cNvSpPr/>
            <p:nvPr/>
          </p:nvSpPr>
          <p:spPr>
            <a:xfrm rot="10800000" flipH="1">
              <a:off x="2173126" y="5232829"/>
              <a:ext cx="425269" cy="62358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64" name="Picture 163" descr="api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299" y="5363801"/>
              <a:ext cx="376789" cy="376789"/>
            </a:xfrm>
            <a:prstGeom prst="rect">
              <a:avLst/>
            </a:prstGeom>
          </p:spPr>
        </p:pic>
      </p:grpSp>
      <p:sp>
        <p:nvSpPr>
          <p:cNvPr id="177" name="Rectangle 176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Interprets Apis and creates an ApiNavigator component for each one.  The ApiNavigator data structure is optimized for execution.</a:t>
            </a:r>
            <a:endParaRPr lang="en-US" sz="1200" dirty="0">
              <a:latin typeface="Gill Sans"/>
              <a:cs typeface="Gill Sans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3756812" y="3163839"/>
            <a:ext cx="272313" cy="353312"/>
            <a:chOff x="5011356" y="2793456"/>
            <a:chExt cx="357878" cy="524765"/>
          </a:xfrm>
        </p:grpSpPr>
        <p:sp>
          <p:nvSpPr>
            <p:cNvPr id="187" name="Folded Corner 186"/>
            <p:cNvSpPr/>
            <p:nvPr/>
          </p:nvSpPr>
          <p:spPr>
            <a:xfrm rot="10800000" flipH="1">
              <a:off x="5011356" y="2793456"/>
              <a:ext cx="357878" cy="524765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88" name="Picture 187" descr="api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755" y="2903673"/>
              <a:ext cx="317080" cy="317081"/>
            </a:xfrm>
            <a:prstGeom prst="rect">
              <a:avLst/>
            </a:prstGeom>
          </p:spPr>
        </p:pic>
      </p:grpSp>
      <p:sp>
        <p:nvSpPr>
          <p:cNvPr id="193" name="Rectangle 192"/>
          <p:cNvSpPr/>
          <p:nvPr/>
        </p:nvSpPr>
        <p:spPr>
          <a:xfrm>
            <a:off x="6258869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Used for request routing and to decipher URIs into domain-specific identifiers.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71761" y="3192532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(System)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04088" y="4442325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Gets Apis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3578779" y="277874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217" name="Straight Connector 216"/>
          <p:cNvCxnSpPr>
            <a:stCxn id="213" idx="3"/>
            <a:endCxn id="215" idx="0"/>
          </p:cNvCxnSpPr>
          <p:nvPr/>
        </p:nvCxnSpPr>
        <p:spPr>
          <a:xfrm flipH="1">
            <a:off x="4929167" y="3272496"/>
            <a:ext cx="105764" cy="158703"/>
          </a:xfrm>
          <a:prstGeom prst="line">
            <a:avLst/>
          </a:prstGeom>
          <a:ln w="19050" cap="rnd" cmpd="sng">
            <a:solidFill>
              <a:srgbClr val="0000FF">
                <a:alpha val="61000"/>
              </a:srgbClr>
            </a:solidFill>
            <a:headEnd type="none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13" idx="5"/>
            <a:endCxn id="216" idx="1"/>
          </p:cNvCxnSpPr>
          <p:nvPr/>
        </p:nvCxnSpPr>
        <p:spPr>
          <a:xfrm>
            <a:off x="5119990" y="3272496"/>
            <a:ext cx="110217" cy="155256"/>
          </a:xfrm>
          <a:prstGeom prst="line">
            <a:avLst/>
          </a:prstGeom>
          <a:ln w="19050" cap="rnd" cmpd="sng">
            <a:solidFill>
              <a:srgbClr val="0000FF">
                <a:alpha val="61000"/>
              </a:srgbClr>
            </a:solidFill>
            <a:headEnd type="none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Oval 212"/>
          <p:cNvSpPr/>
          <p:nvPr/>
        </p:nvSpPr>
        <p:spPr>
          <a:xfrm>
            <a:off x="5017315" y="3181105"/>
            <a:ext cx="120291" cy="1070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5" name="Oval 214"/>
          <p:cNvSpPr/>
          <p:nvPr/>
        </p:nvSpPr>
        <p:spPr>
          <a:xfrm rot="1606773">
            <a:off x="4844900" y="3425457"/>
            <a:ext cx="120291" cy="1070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6" name="Oval 215"/>
          <p:cNvSpPr/>
          <p:nvPr/>
        </p:nvSpPr>
        <p:spPr>
          <a:xfrm rot="1213973">
            <a:off x="5196875" y="3424444"/>
            <a:ext cx="120291" cy="1070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4685584" y="2789155"/>
            <a:ext cx="790899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ApiNavigator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243" name="Straight Arrow Connector 242"/>
          <p:cNvCxnSpPr/>
          <p:nvPr/>
        </p:nvCxnSpPr>
        <p:spPr>
          <a:xfrm flipV="1">
            <a:off x="4239552" y="3360881"/>
            <a:ext cx="398128" cy="295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235" idx="3"/>
            <a:endCxn id="236" idx="0"/>
          </p:cNvCxnSpPr>
          <p:nvPr/>
        </p:nvCxnSpPr>
        <p:spPr>
          <a:xfrm flipH="1">
            <a:off x="6941600" y="2822799"/>
            <a:ext cx="219763" cy="329763"/>
          </a:xfrm>
          <a:prstGeom prst="line">
            <a:avLst/>
          </a:prstGeom>
          <a:ln w="19050" cap="rnd" cmpd="sng">
            <a:solidFill>
              <a:srgbClr val="0000FF">
                <a:alpha val="61000"/>
              </a:srgbClr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235" idx="5"/>
            <a:endCxn id="237" idx="1"/>
          </p:cNvCxnSpPr>
          <p:nvPr/>
        </p:nvCxnSpPr>
        <p:spPr>
          <a:xfrm>
            <a:off x="7338105" y="2822799"/>
            <a:ext cx="229016" cy="322601"/>
          </a:xfrm>
          <a:prstGeom prst="line">
            <a:avLst/>
          </a:prstGeom>
          <a:ln w="19050" cap="rnd" cmpd="sng">
            <a:solidFill>
              <a:srgbClr val="0000FF">
                <a:alpha val="61000"/>
              </a:srgbClr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7124760" y="2632901"/>
            <a:ext cx="249948" cy="222479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6" name="Oval 235"/>
          <p:cNvSpPr/>
          <p:nvPr/>
        </p:nvSpPr>
        <p:spPr>
          <a:xfrm rot="1606773">
            <a:off x="6766505" y="3140631"/>
            <a:ext cx="249948" cy="222479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7" name="Oval 236"/>
          <p:cNvSpPr/>
          <p:nvPr/>
        </p:nvSpPr>
        <p:spPr>
          <a:xfrm rot="1213973">
            <a:off x="7497862" y="3138526"/>
            <a:ext cx="249948" cy="222479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7329402" y="3350458"/>
            <a:ext cx="619395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/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spells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6544156" y="3341717"/>
            <a:ext cx="693291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/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6544156" y="2298393"/>
            <a:ext cx="1404641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ApiNavigator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8045746" y="3574513"/>
            <a:ext cx="688510" cy="3126443"/>
            <a:chOff x="7571207" y="3553203"/>
            <a:chExt cx="688510" cy="3126443"/>
          </a:xfrm>
        </p:grpSpPr>
        <p:sp>
          <p:nvSpPr>
            <p:cNvPr id="153" name="Oval 152"/>
            <p:cNvSpPr/>
            <p:nvPr/>
          </p:nvSpPr>
          <p:spPr>
            <a:xfrm rot="15629044">
              <a:off x="7852279" y="6411298"/>
              <a:ext cx="293448" cy="243248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 w="12700" cmpd="sng">
              <a:solidFill>
                <a:srgbClr val="000000">
                  <a:alpha val="80000"/>
                </a:srgb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7571207" y="3553203"/>
              <a:ext cx="688510" cy="3092525"/>
              <a:chOff x="7545257" y="3553203"/>
              <a:chExt cx="809240" cy="309252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Freeform 158"/>
              <p:cNvSpPr/>
              <p:nvPr/>
            </p:nvSpPr>
            <p:spPr>
              <a:xfrm>
                <a:off x="7929944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 rot="21588453" flipH="1">
                <a:off x="7901085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 rot="21588453" flipH="1">
                <a:off x="7978804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Chord 165"/>
              <p:cNvSpPr>
                <a:spLocks noChangeAspect="1"/>
              </p:cNvSpPr>
              <p:nvPr/>
            </p:nvSpPr>
            <p:spPr>
              <a:xfrm rot="15366837" flipH="1">
                <a:off x="7898341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Chord 166"/>
              <p:cNvSpPr>
                <a:spLocks noChangeAspect="1"/>
              </p:cNvSpPr>
              <p:nvPr/>
            </p:nvSpPr>
            <p:spPr>
              <a:xfrm rot="15908932" flipH="1">
                <a:off x="7987083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>
                <a:spLocks noChangeAspect="1"/>
              </p:cNvSpPr>
              <p:nvPr/>
            </p:nvSpPr>
            <p:spPr>
              <a:xfrm rot="388212" flipH="1">
                <a:off x="7992837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>
                <a:spLocks noChangeAspect="1"/>
              </p:cNvSpPr>
              <p:nvPr/>
            </p:nvSpPr>
            <p:spPr>
              <a:xfrm rot="388212" flipH="1">
                <a:off x="8009768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>
                <a:spLocks noChangeAspect="1"/>
              </p:cNvSpPr>
              <p:nvPr/>
            </p:nvSpPr>
            <p:spPr>
              <a:xfrm rot="1039901" flipH="1">
                <a:off x="7910173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>
                <a:spLocks/>
              </p:cNvSpPr>
              <p:nvPr/>
            </p:nvSpPr>
            <p:spPr>
              <a:xfrm rot="1039901" flipH="1">
                <a:off x="7924796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 177"/>
              <p:cNvSpPr/>
              <p:nvPr/>
            </p:nvSpPr>
            <p:spPr>
              <a:xfrm flipH="1">
                <a:off x="7982579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 178"/>
              <p:cNvSpPr/>
              <p:nvPr/>
            </p:nvSpPr>
            <p:spPr>
              <a:xfrm flipH="1">
                <a:off x="7980284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 179"/>
              <p:cNvSpPr/>
              <p:nvPr/>
            </p:nvSpPr>
            <p:spPr>
              <a:xfrm flipH="1">
                <a:off x="7977864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 180"/>
              <p:cNvSpPr/>
              <p:nvPr/>
            </p:nvSpPr>
            <p:spPr>
              <a:xfrm rot="21480000" flipH="1">
                <a:off x="7545257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>
              <a:xfrm rot="21180000" flipH="1">
                <a:off x="7752677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 182"/>
              <p:cNvSpPr/>
              <p:nvPr/>
            </p:nvSpPr>
            <p:spPr>
              <a:xfrm rot="19980000" flipH="1">
                <a:off x="7719295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Oval 183"/>
              <p:cNvSpPr/>
              <p:nvPr/>
            </p:nvSpPr>
            <p:spPr>
              <a:xfrm rot="19703551" flipH="1">
                <a:off x="7949710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185" name="Freeform 184"/>
              <p:cNvSpPr/>
              <p:nvPr/>
            </p:nvSpPr>
            <p:spPr>
              <a:xfrm rot="120000" flipH="1">
                <a:off x="7702773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>
              <a:xfrm rot="120000" flipH="1">
                <a:off x="7741582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Freeform 188"/>
              <p:cNvSpPr/>
              <p:nvPr/>
            </p:nvSpPr>
            <p:spPr>
              <a:xfrm rot="573518">
                <a:off x="8011847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Chord 189"/>
              <p:cNvSpPr>
                <a:spLocks noChangeAspect="1"/>
              </p:cNvSpPr>
              <p:nvPr/>
            </p:nvSpPr>
            <p:spPr>
              <a:xfrm rot="12849012">
                <a:off x="7971187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Isosceles Triangle 190"/>
              <p:cNvSpPr>
                <a:spLocks noChangeAspect="1"/>
              </p:cNvSpPr>
              <p:nvPr/>
            </p:nvSpPr>
            <p:spPr>
              <a:xfrm rot="17881845">
                <a:off x="8062798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>
                <a:spLocks noChangeAspect="1"/>
              </p:cNvSpPr>
              <p:nvPr/>
            </p:nvSpPr>
            <p:spPr>
              <a:xfrm rot="573518">
                <a:off x="8126541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rapezoid 193"/>
              <p:cNvSpPr>
                <a:spLocks noChangeAspect="1"/>
              </p:cNvSpPr>
              <p:nvPr/>
            </p:nvSpPr>
            <p:spPr>
              <a:xfrm rot="1201323">
                <a:off x="8034040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>
                <a:spLocks noChangeAspect="1"/>
              </p:cNvSpPr>
              <p:nvPr/>
            </p:nvSpPr>
            <p:spPr>
              <a:xfrm rot="11947821" flipV="1">
                <a:off x="8013130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>
              <a:xfrm rot="21540000" flipH="1">
                <a:off x="7942533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>
              <a:xfrm flipH="1" flipV="1">
                <a:off x="7973035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>
              <a:xfrm flipH="1" flipV="1">
                <a:off x="7968605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 198"/>
              <p:cNvSpPr/>
              <p:nvPr/>
            </p:nvSpPr>
            <p:spPr>
              <a:xfrm flipH="1">
                <a:off x="7997527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Freeform 199"/>
              <p:cNvSpPr/>
              <p:nvPr/>
            </p:nvSpPr>
            <p:spPr>
              <a:xfrm flipH="1">
                <a:off x="8002426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 200"/>
              <p:cNvSpPr/>
              <p:nvPr/>
            </p:nvSpPr>
            <p:spPr>
              <a:xfrm rot="120000" flipH="1">
                <a:off x="7986005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2" name="Freeform 201"/>
              <p:cNvSpPr/>
              <p:nvPr/>
            </p:nvSpPr>
            <p:spPr>
              <a:xfrm rot="120000" flipH="1">
                <a:off x="8011003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8" name="Rounded Rectangular Callout 17"/>
          <p:cNvSpPr/>
          <p:nvPr/>
        </p:nvSpPr>
        <p:spPr>
          <a:xfrm>
            <a:off x="5217882" y="5585004"/>
            <a:ext cx="2670534" cy="1011976"/>
          </a:xfrm>
          <a:prstGeom prst="wedgeRoundRectCallout">
            <a:avLst>
              <a:gd name="adj1" fmla="val 62808"/>
              <a:gd name="adj2" fmla="val -73245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Any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Service can be configured to handle Api documents.  Therefore,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REST API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configurations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may be loaded from MongoDB, files, the Web, etc.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8654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51650" y="420314"/>
            <a:ext cx="8871504" cy="618866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ApiLoader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3586" y="-7400"/>
            <a:ext cx="281684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REST API Loading Details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00478" y="4459665"/>
            <a:ext cx="604151" cy="798538"/>
            <a:chOff x="1007922" y="2667185"/>
            <a:chExt cx="357878" cy="524765"/>
          </a:xfrm>
        </p:grpSpPr>
        <p:sp>
          <p:nvSpPr>
            <p:cNvPr id="5" name="Folded Corner 4"/>
            <p:cNvSpPr/>
            <p:nvPr/>
          </p:nvSpPr>
          <p:spPr>
            <a:xfrm rot="10800000" flipH="1">
              <a:off x="1007922" y="2667185"/>
              <a:ext cx="357878" cy="524765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0" y="2825168"/>
              <a:ext cx="213397" cy="236845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3100478" y="5435424"/>
            <a:ext cx="559898" cy="22431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WRML API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47269" y="4649940"/>
            <a:ext cx="1578469" cy="216004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45829" y="4855471"/>
            <a:ext cx="980755" cy="246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66037" y="3861428"/>
            <a:ext cx="1559701" cy="685729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olded Corner 27"/>
          <p:cNvSpPr/>
          <p:nvPr/>
        </p:nvSpPr>
        <p:spPr>
          <a:xfrm rot="10800000" flipH="1">
            <a:off x="725563" y="3465817"/>
            <a:ext cx="345195" cy="4405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991166" y="4855471"/>
            <a:ext cx="980755" cy="246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025676" y="5357864"/>
            <a:ext cx="794158" cy="2760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ApiNavigator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04821" y="5417939"/>
            <a:ext cx="792606" cy="21595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Resource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2203" y="3829599"/>
            <a:ext cx="559898" cy="38850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JSON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43027" y="4460561"/>
            <a:ext cx="559898" cy="583056"/>
            <a:chOff x="643027" y="4398911"/>
            <a:chExt cx="559898" cy="583056"/>
          </a:xfrm>
        </p:grpSpPr>
        <p:sp>
          <p:nvSpPr>
            <p:cNvPr id="30" name="Folded Corner 29"/>
            <p:cNvSpPr/>
            <p:nvPr/>
          </p:nvSpPr>
          <p:spPr>
            <a:xfrm rot="10800000" flipH="1">
              <a:off x="805907" y="4398911"/>
              <a:ext cx="211405" cy="283077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3027" y="4593464"/>
              <a:ext cx="559898" cy="388503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I/O Docs</a:t>
              </a:r>
              <a:endPara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833499" y="4434726"/>
            <a:ext cx="888671" cy="35661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Create ApiNavigator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990768" y="4434726"/>
            <a:ext cx="888671" cy="35661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Create Resources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420185" y="3645872"/>
            <a:ext cx="888671" cy="24364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Parse JSON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415084" y="4271435"/>
            <a:ext cx="888671" cy="35661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Parse I/O Doc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5" name="Rounded Rectangular Callout 84"/>
          <p:cNvSpPr/>
          <p:nvPr/>
        </p:nvSpPr>
        <p:spPr>
          <a:xfrm>
            <a:off x="6575150" y="917457"/>
            <a:ext cx="1929138" cy="3070609"/>
          </a:xfrm>
          <a:prstGeom prst="wedgeRoundRectCallout">
            <a:avLst>
              <a:gd name="adj1" fmla="val 54478"/>
              <a:gd name="adj2" fmla="val -11078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0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The Resource objects, together with their parent ApiNavigator enable the WRML runtime to facilitate the routing of inbound REST requests and the generation of hyperlinks (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href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values) in response documents.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575150" y="943683"/>
            <a:ext cx="1933534" cy="436020"/>
          </a:xfrm>
          <a:prstGeom prst="rect">
            <a:avLst/>
          </a:prstGeom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Create Resources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516378" y="917457"/>
            <a:ext cx="1929138" cy="3056146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0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Within the ApiLoader, every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loaded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REST API (Api model) is wrapped by an ApiNavigator instance.</a:t>
            </a:r>
          </a:p>
          <a:p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The ApiNavigator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object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processes an Api model and creates a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Resource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object for each of the defined </a:t>
            </a:r>
            <a:r>
              <a:rPr lang="en-US" sz="1100" i="1" dirty="0" smtClean="0">
                <a:solidFill>
                  <a:srgbClr val="000000"/>
                </a:solidFill>
                <a:latin typeface="Gill Sans"/>
                <a:cs typeface="Gill Sans"/>
              </a:rPr>
              <a:t>ResourceTemplates</a:t>
            </a:r>
            <a:r>
              <a:rPr lang="en-US" sz="1050" dirty="0" smtClean="0">
                <a:solidFill>
                  <a:srgbClr val="000000"/>
                </a:solidFill>
                <a:latin typeface="Gill Sans"/>
                <a:cs typeface="Gill Sans"/>
              </a:rPr>
              <a:t>.</a:t>
            </a:r>
            <a:endParaRPr lang="en-US" sz="105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516378" y="943683"/>
            <a:ext cx="1933534" cy="436020"/>
          </a:xfrm>
          <a:prstGeom prst="rect">
            <a:avLst/>
          </a:prstGeom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Create ApiNavigator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2457607" y="917457"/>
            <a:ext cx="1929138" cy="2393248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8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8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100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20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Once </a:t>
            </a: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read, the </a:t>
            </a:r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Api model </a:t>
            </a: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is cached by the </a:t>
            </a:r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ApiLoader and mapped to an </a:t>
            </a:r>
            <a:r>
              <a:rPr lang="en-US" sz="1100" i="1" dirty="0" smtClean="0">
                <a:solidFill>
                  <a:srgbClr val="000000"/>
                </a:solidFill>
                <a:latin typeface="Gill Sans"/>
                <a:cs typeface="Gill Sans"/>
              </a:rPr>
              <a:t>ApiNavigator</a:t>
            </a: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data structure that aims to optimize runtime execution of API metadata related concerns. </a:t>
            </a: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457607" y="943683"/>
            <a:ext cx="1933534" cy="436020"/>
          </a:xfrm>
          <a:prstGeom prst="rect">
            <a:avLst/>
          </a:prstGeom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Generate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ea typeface="ＭＳ ゴシック"/>
              <a:cs typeface="Gill Sans"/>
            </a:endParaRP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98836" y="917457"/>
            <a:ext cx="1929138" cy="2393248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8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800" i="1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100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100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Gill Sans"/>
                <a:cs typeface="Gill Sans"/>
              </a:rPr>
              <a:t>At present, REST API metadata </a:t>
            </a:r>
            <a:r>
              <a:rPr lang="en-US" sz="1000" dirty="0">
                <a:solidFill>
                  <a:srgbClr val="000000"/>
                </a:solidFill>
                <a:latin typeface="Gill Sans"/>
                <a:cs typeface="Gill Sans"/>
              </a:rPr>
              <a:t>may be loaded in </a:t>
            </a:r>
            <a:r>
              <a:rPr lang="en-US" sz="1000" dirty="0" smtClean="0">
                <a:solidFill>
                  <a:srgbClr val="000000"/>
                </a:solidFill>
                <a:latin typeface="Gill Sans"/>
                <a:cs typeface="Gill Sans"/>
              </a:rPr>
              <a:t>the WRML JSON format.</a:t>
            </a:r>
          </a:p>
          <a:p>
            <a:endParaRPr lang="en-US" sz="10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Gill Sans"/>
                <a:cs typeface="Gill Sans"/>
              </a:rPr>
              <a:t>The plan is to also support these </a:t>
            </a:r>
            <a:r>
              <a:rPr lang="en-US" sz="1000" dirty="0">
                <a:solidFill>
                  <a:srgbClr val="000000"/>
                </a:solidFill>
                <a:latin typeface="Gill Sans"/>
                <a:cs typeface="Gill Sans"/>
              </a:rPr>
              <a:t>formats are </a:t>
            </a:r>
            <a:r>
              <a:rPr lang="en-US" sz="1000" dirty="0" smtClean="0">
                <a:solidFill>
                  <a:srgbClr val="000000"/>
                </a:solidFill>
                <a:latin typeface="Gill Sans"/>
                <a:cs typeface="Gill Sans"/>
              </a:rPr>
              <a:t>for API representation:</a:t>
            </a:r>
          </a:p>
          <a:p>
            <a:endParaRPr lang="en-US" sz="300" dirty="0">
              <a:solidFill>
                <a:srgbClr val="000000"/>
              </a:solidFill>
              <a:latin typeface="Gill Sans"/>
              <a:cs typeface="Gill Sans"/>
            </a:endParaRPr>
          </a:p>
          <a:p>
            <a:endParaRPr lang="en-US" sz="200" dirty="0">
              <a:solidFill>
                <a:srgbClr val="000000"/>
              </a:solidFill>
              <a:latin typeface="Gill Sans"/>
              <a:cs typeface="Gill Sans"/>
            </a:endParaRPr>
          </a:p>
          <a:p>
            <a:pPr marL="171450" indent="-115888">
              <a:buFont typeface="Arial"/>
              <a:buChar char="•"/>
            </a:pPr>
            <a:r>
              <a:rPr lang="en-US" sz="900" dirty="0" smtClean="0">
                <a:solidFill>
                  <a:srgbClr val="000000"/>
                </a:solidFill>
                <a:latin typeface="Gill Sans"/>
                <a:cs typeface="Gill Sans"/>
              </a:rPr>
              <a:t>I/O Docs </a:t>
            </a:r>
          </a:p>
          <a:p>
            <a:pPr marL="171450" indent="-115888">
              <a:buFont typeface="Arial"/>
              <a:buChar char="•"/>
            </a:pPr>
            <a:r>
              <a:rPr lang="en-US" sz="900" dirty="0" smtClean="0">
                <a:solidFill>
                  <a:srgbClr val="000000"/>
                </a:solidFill>
                <a:latin typeface="Gill Sans"/>
                <a:cs typeface="Gill Sans"/>
              </a:rPr>
              <a:t>API Blueprint </a:t>
            </a:r>
            <a:endParaRPr lang="en-US" sz="900" dirty="0">
              <a:solidFill>
                <a:srgbClr val="000000"/>
              </a:solidFill>
              <a:latin typeface="Gill Sans"/>
              <a:cs typeface="Gill Sans"/>
            </a:endParaRPr>
          </a:p>
          <a:p>
            <a:pPr marL="171450" indent="-115888">
              <a:buFont typeface="Arial"/>
              <a:buChar char="•"/>
            </a:pPr>
            <a:r>
              <a:rPr lang="en-US" sz="900" dirty="0" smtClean="0">
                <a:solidFill>
                  <a:srgbClr val="000000"/>
                </a:solidFill>
                <a:latin typeface="Gill Sans"/>
                <a:cs typeface="Gill Sans"/>
              </a:rPr>
              <a:t>Swagger</a:t>
            </a:r>
            <a:endParaRPr lang="en-US" sz="9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8836" y="943683"/>
            <a:ext cx="1933534" cy="436020"/>
          </a:xfrm>
          <a:prstGeom prst="rect">
            <a:avLst/>
          </a:prstGeom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Load</a:t>
            </a:r>
          </a:p>
          <a:p>
            <a:pPr algn="ct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pic>
        <p:nvPicPr>
          <p:cNvPr id="110" name="Picture 109" descr="eyeFocus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0000" flipH="1">
            <a:off x="424334" y="1324887"/>
            <a:ext cx="200046" cy="210198"/>
          </a:xfrm>
          <a:prstGeom prst="rect">
            <a:avLst/>
          </a:prstGeom>
        </p:spPr>
      </p:pic>
      <p:pic>
        <p:nvPicPr>
          <p:cNvPr id="114" name="Picture 113" descr="eyeFocus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0000" flipH="1">
            <a:off x="2487502" y="1324889"/>
            <a:ext cx="200046" cy="210198"/>
          </a:xfrm>
          <a:prstGeom prst="rect">
            <a:avLst/>
          </a:prstGeom>
        </p:spPr>
      </p:pic>
      <p:pic>
        <p:nvPicPr>
          <p:cNvPr id="115" name="Picture 114" descr="eyeFocus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0000" flipH="1">
            <a:off x="4541877" y="1308841"/>
            <a:ext cx="200046" cy="210198"/>
          </a:xfrm>
          <a:prstGeom prst="rect">
            <a:avLst/>
          </a:prstGeom>
        </p:spPr>
      </p:pic>
      <p:pic>
        <p:nvPicPr>
          <p:cNvPr id="116" name="Picture 115" descr="eyeFocus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0000" flipH="1">
            <a:off x="6605044" y="1324891"/>
            <a:ext cx="200046" cy="210198"/>
          </a:xfrm>
          <a:prstGeom prst="rect">
            <a:avLst/>
          </a:prstGeom>
        </p:spPr>
      </p:pic>
      <p:cxnSp>
        <p:nvCxnSpPr>
          <p:cNvPr id="126" name="Straight Connector 125"/>
          <p:cNvCxnSpPr/>
          <p:nvPr/>
        </p:nvCxnSpPr>
        <p:spPr>
          <a:xfrm>
            <a:off x="398836" y="1429988"/>
            <a:ext cx="8105452" cy="1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Picture 82" descr="facing-right-from-ho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45834" y="50171"/>
            <a:ext cx="729061" cy="3594271"/>
          </a:xfrm>
          <a:prstGeom prst="rect">
            <a:avLst/>
          </a:prstGeom>
        </p:spPr>
      </p:pic>
      <p:cxnSp>
        <p:nvCxnSpPr>
          <p:cNvPr id="117" name="Straight Connector 116"/>
          <p:cNvCxnSpPr/>
          <p:nvPr/>
        </p:nvCxnSpPr>
        <p:spPr>
          <a:xfrm>
            <a:off x="8504288" y="1429989"/>
            <a:ext cx="214909" cy="262416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780758" y="4461861"/>
            <a:ext cx="1207063" cy="898199"/>
            <a:chOff x="6766505" y="2632901"/>
            <a:chExt cx="981305" cy="730209"/>
          </a:xfrm>
        </p:grpSpPr>
        <p:cxnSp>
          <p:nvCxnSpPr>
            <p:cNvPr id="51" name="Straight Connector 50"/>
            <p:cNvCxnSpPr>
              <a:stCxn id="54" idx="3"/>
              <a:endCxn id="55" idx="0"/>
            </p:cNvCxnSpPr>
            <p:nvPr/>
          </p:nvCxnSpPr>
          <p:spPr>
            <a:xfrm flipH="1">
              <a:off x="6941600" y="2822799"/>
              <a:ext cx="219763" cy="329763"/>
            </a:xfrm>
            <a:prstGeom prst="line">
              <a:avLst/>
            </a:prstGeom>
            <a:ln w="19050" cap="rnd" cmpd="sng">
              <a:solidFill>
                <a:srgbClr val="0000FF">
                  <a:alpha val="61000"/>
                </a:srgbClr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4" idx="5"/>
              <a:endCxn id="64" idx="1"/>
            </p:cNvCxnSpPr>
            <p:nvPr/>
          </p:nvCxnSpPr>
          <p:spPr>
            <a:xfrm>
              <a:off x="7338105" y="2822799"/>
              <a:ext cx="229016" cy="322601"/>
            </a:xfrm>
            <a:prstGeom prst="line">
              <a:avLst/>
            </a:prstGeom>
            <a:ln w="19050" cap="rnd" cmpd="sng">
              <a:solidFill>
                <a:srgbClr val="0000FF">
                  <a:alpha val="61000"/>
                </a:srgbClr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7124760" y="2632901"/>
              <a:ext cx="249948" cy="222479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1606773">
              <a:off x="6766505" y="3140631"/>
              <a:ext cx="249948" cy="222479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1213973">
              <a:off x="7497862" y="3138526"/>
              <a:ext cx="249948" cy="222479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Oval 64"/>
          <p:cNvSpPr>
            <a:spLocks noChangeAspect="1"/>
          </p:cNvSpPr>
          <p:nvPr/>
        </p:nvSpPr>
        <p:spPr>
          <a:xfrm>
            <a:off x="7093573" y="4392436"/>
            <a:ext cx="925863" cy="933259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931661" y="4705889"/>
            <a:ext cx="1276996" cy="2760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ea typeface="ＭＳ ゴシック"/>
                <a:cs typeface="American Typewriter"/>
              </a:rPr>
              <a:t>/foo/{</a:t>
            </a:r>
            <a:r>
              <a:rPr lang="en-US" sz="105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ea typeface="ＭＳ ゴシック"/>
                <a:cs typeface="American Typewriter"/>
              </a:rPr>
              <a:t>fooId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ea typeface="ＭＳ ゴシック"/>
                <a:cs typeface="American Typewriter"/>
              </a:rPr>
              <a:t>}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merican Typewriter"/>
              <a:cs typeface="American Typewriter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3027" y="5132194"/>
            <a:ext cx="559898" cy="659830"/>
            <a:chOff x="643027" y="5041985"/>
            <a:chExt cx="559898" cy="659830"/>
          </a:xfrm>
        </p:grpSpPr>
        <p:sp>
          <p:nvSpPr>
            <p:cNvPr id="38" name="Rectangle 37"/>
            <p:cNvSpPr/>
            <p:nvPr/>
          </p:nvSpPr>
          <p:spPr>
            <a:xfrm>
              <a:off x="643027" y="5313312"/>
              <a:ext cx="559898" cy="388503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API Blueprint </a:t>
              </a:r>
              <a:endPara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67" name="Folded Corner 66"/>
            <p:cNvSpPr/>
            <p:nvPr/>
          </p:nvSpPr>
          <p:spPr>
            <a:xfrm rot="10800000" flipH="1">
              <a:off x="805906" y="5041985"/>
              <a:ext cx="211405" cy="283077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3027" y="5880600"/>
            <a:ext cx="559898" cy="542695"/>
            <a:chOff x="643028" y="5818950"/>
            <a:chExt cx="559898" cy="542695"/>
          </a:xfrm>
        </p:grpSpPr>
        <p:sp>
          <p:nvSpPr>
            <p:cNvPr id="68" name="Rectangle 67"/>
            <p:cNvSpPr/>
            <p:nvPr/>
          </p:nvSpPr>
          <p:spPr>
            <a:xfrm>
              <a:off x="643028" y="6085045"/>
              <a:ext cx="559898" cy="2766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Swagger</a:t>
              </a:r>
              <a:endPara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Folded Corner 68"/>
            <p:cNvSpPr/>
            <p:nvPr/>
          </p:nvSpPr>
          <p:spPr>
            <a:xfrm rot="10800000" flipH="1">
              <a:off x="805907" y="5818950"/>
              <a:ext cx="211405" cy="283077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 flipV="1">
            <a:off x="1347269" y="5438809"/>
            <a:ext cx="1559701" cy="579971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347269" y="5141068"/>
            <a:ext cx="1578469" cy="124002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415084" y="4810657"/>
            <a:ext cx="1192644" cy="35661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Parse API Blueprint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420185" y="5443946"/>
            <a:ext cx="888671" cy="35661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Parse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Swagger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376057" y="4348695"/>
            <a:ext cx="355870" cy="2093925"/>
          </a:xfrm>
          <a:prstGeom prst="leftBrace">
            <a:avLst>
              <a:gd name="adj1" fmla="val 8333"/>
              <a:gd name="adj2" fmla="val 4810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0" i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44125" y="4213415"/>
            <a:ext cx="888671" cy="24364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/>
                <a:ea typeface="ＭＳ ゴシック"/>
                <a:cs typeface="Gill Sans"/>
              </a:rPr>
              <a:t>TODO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83391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2050</Words>
  <Application>Microsoft Macintosh PowerPoint</Application>
  <PresentationFormat>On-screen Show (4:3)</PresentationFormat>
  <Paragraphs>483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WRML.org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WRML Design Notes</dc:title>
  <dc:subject/>
  <dc:creator>Mark Masse</dc:creator>
  <cp:keywords/>
  <dc:description/>
  <cp:lastModifiedBy>Mark Masse</cp:lastModifiedBy>
  <cp:revision>291</cp:revision>
  <dcterms:created xsi:type="dcterms:W3CDTF">2013-07-24T16:22:00Z</dcterms:created>
  <dcterms:modified xsi:type="dcterms:W3CDTF">2013-08-02T16:11:22Z</dcterms:modified>
  <cp:category/>
</cp:coreProperties>
</file>