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260" r:id="rId3"/>
    <p:sldId id="290" r:id="rId4"/>
    <p:sldId id="289" r:id="rId5"/>
    <p:sldId id="296" r:id="rId6"/>
    <p:sldId id="261" r:id="rId7"/>
    <p:sldId id="270" r:id="rId8"/>
    <p:sldId id="291" r:id="rId9"/>
    <p:sldId id="292" r:id="rId10"/>
    <p:sldId id="262" r:id="rId11"/>
    <p:sldId id="266" r:id="rId12"/>
    <p:sldId id="265" r:id="rId13"/>
    <p:sldId id="264" r:id="rId14"/>
    <p:sldId id="267" r:id="rId15"/>
    <p:sldId id="268" r:id="rId16"/>
    <p:sldId id="269" r:id="rId17"/>
    <p:sldId id="271" r:id="rId18"/>
    <p:sldId id="273" r:id="rId19"/>
    <p:sldId id="272" r:id="rId20"/>
    <p:sldId id="276" r:id="rId21"/>
    <p:sldId id="274" r:id="rId22"/>
    <p:sldId id="275" r:id="rId23"/>
    <p:sldId id="293" r:id="rId24"/>
    <p:sldId id="277" r:id="rId25"/>
    <p:sldId id="279" r:id="rId26"/>
    <p:sldId id="280" r:id="rId27"/>
    <p:sldId id="281" r:id="rId28"/>
    <p:sldId id="282" r:id="rId29"/>
    <p:sldId id="294" r:id="rId30"/>
    <p:sldId id="283" r:id="rId31"/>
    <p:sldId id="284" r:id="rId32"/>
    <p:sldId id="285" r:id="rId33"/>
    <p:sldId id="286" r:id="rId34"/>
    <p:sldId id="288" r:id="rId35"/>
    <p:sldId id="287" r:id="rId36"/>
    <p:sldId id="295" r:id="rId37"/>
  </p:sldIdLst>
  <p:sldSz cx="9144000" cy="6858000" type="screen4x3"/>
  <p:notesSz cx="6638925" cy="98933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1" autoAdjust="0"/>
    <p:restoredTop sz="70100" autoAdjust="0"/>
  </p:normalViewPr>
  <p:slideViewPr>
    <p:cSldViewPr>
      <p:cViewPr varScale="1">
        <p:scale>
          <a:sx n="63" d="100"/>
          <a:sy n="63" d="100"/>
        </p:scale>
        <p:origin x="-21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"/>
    </p:cViewPr>
  </p:sorter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ds\pubs\ToAppear\2012-PLATEAU-Fuzzer\pub\char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ds\pubs\ToAppear\2012-PLATEAU-Fuzzer\pub\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l-GR"/>
  <c:chart>
    <c:plotArea>
      <c:layout/>
      <c:barChart>
        <c:barDir val="col"/>
        <c:grouping val="clustered"/>
        <c:ser>
          <c:idx val="0"/>
          <c:order val="0"/>
          <c:cat>
            <c:strRef>
              <c:f>Overall!$A$2:$A$6</c:f>
              <c:strCache>
                <c:ptCount val="5"/>
                <c:pt idx="0">
                  <c:v>Runs</c:v>
                </c:pt>
                <c:pt idx="1">
                  <c:v>Fuzz OK</c:v>
                </c:pt>
                <c:pt idx="2">
                  <c:v>Compile OK</c:v>
                </c:pt>
                <c:pt idx="3">
                  <c:v>Run OK</c:v>
                </c:pt>
                <c:pt idx="4">
                  <c:v>Output OK</c:v>
                </c:pt>
              </c:strCache>
            </c:strRef>
          </c:cat>
          <c:val>
            <c:numRef>
              <c:f>Overall!$B$2:$B$6</c:f>
              <c:numCache>
                <c:formatCode>General</c:formatCode>
                <c:ptCount val="5"/>
                <c:pt idx="0">
                  <c:v>280000</c:v>
                </c:pt>
                <c:pt idx="1">
                  <c:v>261667</c:v>
                </c:pt>
                <c:pt idx="2">
                  <c:v>90166</c:v>
                </c:pt>
                <c:pt idx="3">
                  <c:v>60126</c:v>
                </c:pt>
                <c:pt idx="4">
                  <c:v>18256</c:v>
                </c:pt>
              </c:numCache>
            </c:numRef>
          </c:val>
        </c:ser>
        <c:axId val="58526720"/>
        <c:axId val="58667776"/>
      </c:barChart>
      <c:catAx>
        <c:axId val="58526720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 baseline="0"/>
            </a:pPr>
            <a:endParaRPr lang="el-GR"/>
          </a:p>
        </c:txPr>
        <c:crossAx val="58667776"/>
        <c:crosses val="autoZero"/>
        <c:auto val="1"/>
        <c:lblAlgn val="ctr"/>
        <c:lblOffset val="100"/>
      </c:catAx>
      <c:valAx>
        <c:axId val="586677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2000" baseline="0"/>
                </a:pPr>
                <a:r>
                  <a:rPr lang="en-US" sz="2000" baseline="0"/>
                  <a:t># of Operations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800" baseline="0"/>
            </a:pPr>
            <a:endParaRPr lang="el-GR"/>
          </a:p>
        </c:txPr>
        <c:crossAx val="58526720"/>
        <c:crosses val="autoZero"/>
        <c:crossBetween val="between"/>
        <c:dispUnits>
          <c:builtInUnit val="thousands"/>
          <c:dispUnitsLbl>
            <c:layout/>
            <c:txPr>
              <a:bodyPr/>
              <a:lstStyle/>
              <a:p>
                <a:pPr>
                  <a:defRPr sz="1800" baseline="0"/>
                </a:pPr>
                <a:endParaRPr lang="el-GR"/>
              </a:p>
            </c:txPr>
          </c:dispUnitsLbl>
        </c:dispUnits>
      </c:valAx>
    </c:plotArea>
    <c:plotVisOnly val="1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autoTitleDeleted val="1"/>
    <c:plotArea>
      <c:layout/>
      <c:barChart>
        <c:barDir val="bar"/>
        <c:grouping val="clustered"/>
        <c:ser>
          <c:idx val="2"/>
          <c:order val="0"/>
          <c:tx>
            <c:strRef>
              <c:f>Sheet1!$D$1</c:f>
              <c:strCache>
                <c:ptCount val="1"/>
                <c:pt idx="0">
                  <c:v>Wrong output</c:v>
                </c:pt>
              </c:strCache>
            </c:strRef>
          </c:tx>
          <c:cat>
            <c:strRef>
              <c:f>Sheet1!$A$2:$A$26</c:f>
              <c:strCache>
                <c:ptCount val="25"/>
                <c:pt idx="0">
                  <c:v>C</c:v>
                </c:pt>
                <c:pt idx="1">
                  <c:v>C++</c:v>
                </c:pt>
                <c:pt idx="2">
                  <c:v>C#</c:v>
                </c:pt>
                <c:pt idx="3">
                  <c:v>Haskell</c:v>
                </c:pt>
                <c:pt idx="4">
                  <c:v>Java</c:v>
                </c:pt>
                <c:pt idx="5">
                  <c:v>Javascript</c:v>
                </c:pt>
                <c:pt idx="6">
                  <c:v>PHP</c:v>
                </c:pt>
                <c:pt idx="7">
                  <c:v>Perl</c:v>
                </c:pt>
                <c:pt idx="8">
                  <c:v>Python</c:v>
                </c:pt>
                <c:pt idx="9">
                  <c:v>Ruby</c:v>
                </c:pt>
                <c:pt idx="10">
                  <c:v>Overall</c:v>
                </c:pt>
                <c:pt idx="14">
                  <c:v>C</c:v>
                </c:pt>
                <c:pt idx="15">
                  <c:v>C++</c:v>
                </c:pt>
                <c:pt idx="16">
                  <c:v>C#</c:v>
                </c:pt>
                <c:pt idx="17">
                  <c:v>Haskell</c:v>
                </c:pt>
                <c:pt idx="18">
                  <c:v>Java</c:v>
                </c:pt>
                <c:pt idx="19">
                  <c:v>Javascript</c:v>
                </c:pt>
                <c:pt idx="20">
                  <c:v>PHP</c:v>
                </c:pt>
                <c:pt idx="21">
                  <c:v>Perl</c:v>
                </c:pt>
                <c:pt idx="22">
                  <c:v>Python</c:v>
                </c:pt>
                <c:pt idx="23">
                  <c:v>Ruby</c:v>
                </c:pt>
                <c:pt idx="24">
                  <c:v>Overall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</c:v>
                </c:pt>
                <c:pt idx="1">
                  <c:v>8.6</c:v>
                </c:pt>
                <c:pt idx="2">
                  <c:v>9.8000000000000007</c:v>
                </c:pt>
                <c:pt idx="3">
                  <c:v>14.8</c:v>
                </c:pt>
                <c:pt idx="4">
                  <c:v>10</c:v>
                </c:pt>
                <c:pt idx="5">
                  <c:v>18.100000000000001</c:v>
                </c:pt>
                <c:pt idx="6">
                  <c:v>36.200000000000003</c:v>
                </c:pt>
                <c:pt idx="7">
                  <c:v>22.1</c:v>
                </c:pt>
                <c:pt idx="8">
                  <c:v>15.1</c:v>
                </c:pt>
                <c:pt idx="9">
                  <c:v>16.3</c:v>
                </c:pt>
                <c:pt idx="10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Successful run</c:v>
                </c:pt>
              </c:strCache>
            </c:strRef>
          </c:tx>
          <c:cat>
            <c:strRef>
              <c:f>Sheet1!$A$2:$A$26</c:f>
              <c:strCache>
                <c:ptCount val="25"/>
                <c:pt idx="0">
                  <c:v>C</c:v>
                </c:pt>
                <c:pt idx="1">
                  <c:v>C++</c:v>
                </c:pt>
                <c:pt idx="2">
                  <c:v>C#</c:v>
                </c:pt>
                <c:pt idx="3">
                  <c:v>Haskell</c:v>
                </c:pt>
                <c:pt idx="4">
                  <c:v>Java</c:v>
                </c:pt>
                <c:pt idx="5">
                  <c:v>Javascript</c:v>
                </c:pt>
                <c:pt idx="6">
                  <c:v>PHP</c:v>
                </c:pt>
                <c:pt idx="7">
                  <c:v>Perl</c:v>
                </c:pt>
                <c:pt idx="8">
                  <c:v>Python</c:v>
                </c:pt>
                <c:pt idx="9">
                  <c:v>Ruby</c:v>
                </c:pt>
                <c:pt idx="10">
                  <c:v>Overall</c:v>
                </c:pt>
                <c:pt idx="14">
                  <c:v>C</c:v>
                </c:pt>
                <c:pt idx="15">
                  <c:v>C++</c:v>
                </c:pt>
                <c:pt idx="16">
                  <c:v>C#</c:v>
                </c:pt>
                <c:pt idx="17">
                  <c:v>Haskell</c:v>
                </c:pt>
                <c:pt idx="18">
                  <c:v>Java</c:v>
                </c:pt>
                <c:pt idx="19">
                  <c:v>Javascript</c:v>
                </c:pt>
                <c:pt idx="20">
                  <c:v>PHP</c:v>
                </c:pt>
                <c:pt idx="21">
                  <c:v>Perl</c:v>
                </c:pt>
                <c:pt idx="22">
                  <c:v>Python</c:v>
                </c:pt>
                <c:pt idx="23">
                  <c:v>Ruby</c:v>
                </c:pt>
                <c:pt idx="24">
                  <c:v>Overall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19.3</c:v>
                </c:pt>
                <c:pt idx="1">
                  <c:v>11.9</c:v>
                </c:pt>
                <c:pt idx="2">
                  <c:v>16.8</c:v>
                </c:pt>
                <c:pt idx="3">
                  <c:v>18</c:v>
                </c:pt>
                <c:pt idx="4">
                  <c:v>14.8</c:v>
                </c:pt>
                <c:pt idx="5">
                  <c:v>22.7</c:v>
                </c:pt>
                <c:pt idx="6">
                  <c:v>40.300000000000004</c:v>
                </c:pt>
                <c:pt idx="7">
                  <c:v>32</c:v>
                </c:pt>
                <c:pt idx="8">
                  <c:v>24</c:v>
                </c:pt>
                <c:pt idx="9">
                  <c:v>31.2</c:v>
                </c:pt>
                <c:pt idx="10">
                  <c:v>23</c:v>
                </c:pt>
              </c:numCache>
            </c:numRef>
          </c:val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Successful compile</c:v>
                </c:pt>
              </c:strCache>
            </c:strRef>
          </c:tx>
          <c:cat>
            <c:strRef>
              <c:f>Sheet1!$A$2:$A$26</c:f>
              <c:strCache>
                <c:ptCount val="25"/>
                <c:pt idx="0">
                  <c:v>C</c:v>
                </c:pt>
                <c:pt idx="1">
                  <c:v>C++</c:v>
                </c:pt>
                <c:pt idx="2">
                  <c:v>C#</c:v>
                </c:pt>
                <c:pt idx="3">
                  <c:v>Haskell</c:v>
                </c:pt>
                <c:pt idx="4">
                  <c:v>Java</c:v>
                </c:pt>
                <c:pt idx="5">
                  <c:v>Javascript</c:v>
                </c:pt>
                <c:pt idx="6">
                  <c:v>PHP</c:v>
                </c:pt>
                <c:pt idx="7">
                  <c:v>Perl</c:v>
                </c:pt>
                <c:pt idx="8">
                  <c:v>Python</c:v>
                </c:pt>
                <c:pt idx="9">
                  <c:v>Ruby</c:v>
                </c:pt>
                <c:pt idx="10">
                  <c:v>Overall</c:v>
                </c:pt>
                <c:pt idx="14">
                  <c:v>C</c:v>
                </c:pt>
                <c:pt idx="15">
                  <c:v>C++</c:v>
                </c:pt>
                <c:pt idx="16">
                  <c:v>C#</c:v>
                </c:pt>
                <c:pt idx="17">
                  <c:v>Haskell</c:v>
                </c:pt>
                <c:pt idx="18">
                  <c:v>Java</c:v>
                </c:pt>
                <c:pt idx="19">
                  <c:v>Javascript</c:v>
                </c:pt>
                <c:pt idx="20">
                  <c:v>PHP</c:v>
                </c:pt>
                <c:pt idx="21">
                  <c:v>Perl</c:v>
                </c:pt>
                <c:pt idx="22">
                  <c:v>Python</c:v>
                </c:pt>
                <c:pt idx="23">
                  <c:v>Ruby</c:v>
                </c:pt>
                <c:pt idx="24">
                  <c:v>Overall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29.3</c:v>
                </c:pt>
                <c:pt idx="1">
                  <c:v>20.2</c:v>
                </c:pt>
                <c:pt idx="2">
                  <c:v>19.5</c:v>
                </c:pt>
                <c:pt idx="3">
                  <c:v>19.8</c:v>
                </c:pt>
                <c:pt idx="4">
                  <c:v>17.3</c:v>
                </c:pt>
                <c:pt idx="5">
                  <c:v>49.6</c:v>
                </c:pt>
                <c:pt idx="6">
                  <c:v>48.9</c:v>
                </c:pt>
                <c:pt idx="7">
                  <c:v>45.1</c:v>
                </c:pt>
                <c:pt idx="8">
                  <c:v>43.3</c:v>
                </c:pt>
                <c:pt idx="9">
                  <c:v>53.1</c:v>
                </c:pt>
                <c:pt idx="10">
                  <c:v>34.5</c:v>
                </c:pt>
              </c:numCache>
            </c:numRef>
          </c:val>
        </c:ser>
        <c:gapWidth val="75"/>
        <c:overlap val="40"/>
        <c:axId val="58616448"/>
        <c:axId val="58638720"/>
      </c:barChart>
      <c:catAx>
        <c:axId val="58616448"/>
        <c:scaling>
          <c:orientation val="minMax"/>
        </c:scaling>
        <c:axPos val="l"/>
        <c:majorTickMark val="none"/>
        <c:tickLblPos val="nextTo"/>
        <c:txPr>
          <a:bodyPr/>
          <a:lstStyle/>
          <a:p>
            <a:pPr>
              <a:defRPr lang="el-GR" sz="1600" baseline="0"/>
            </a:pPr>
            <a:endParaRPr lang="el-GR"/>
          </a:p>
        </c:txPr>
        <c:crossAx val="58638720"/>
        <c:crosses val="autoZero"/>
        <c:auto val="1"/>
        <c:lblAlgn val="ctr"/>
        <c:lblOffset val="100"/>
      </c:catAx>
      <c:valAx>
        <c:axId val="58638720"/>
        <c:scaling>
          <c:orientation val="minMax"/>
          <c:max val="60"/>
        </c:scaling>
        <c:axPos val="b"/>
        <c:majorGridlines/>
        <c:title>
          <c:tx>
            <c:rich>
              <a:bodyPr/>
              <a:lstStyle/>
              <a:p>
                <a:pPr>
                  <a:defRPr lang="el-GR" sz="1600" baseline="0"/>
                </a:pPr>
                <a:r>
                  <a:rPr lang="en-US" sz="1600" baseline="0"/>
                  <a:t>Rate (%)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l-GR" sz="1600" baseline="0"/>
            </a:pPr>
            <a:endParaRPr lang="el-GR"/>
          </a:p>
        </c:txPr>
        <c:crossAx val="5861644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5056656725032989"/>
          <c:y val="0.56158511561645863"/>
          <c:w val="0.21183702771295401"/>
          <c:h val="0.26911209937835734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lang="el-GR" sz="1600" baseline="0"/>
          </a:pPr>
          <a:endParaRPr lang="el-GR"/>
        </a:p>
      </c:txPr>
    </c:legend>
    <c:plotVisOnly val="1"/>
  </c:chart>
  <c:spPr>
    <a:ln>
      <a:noFill/>
    </a:ln>
  </c:sp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0.77434</cdr:x>
      <cdr:y>0.36082</cdr:y>
    </cdr:from>
    <cdr:to>
      <cdr:x>0.87716</cdr:x>
      <cdr:y>0.51882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885765" y="20881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l-GR" sz="5000" dirty="0" smtClean="0">
              <a:sym typeface="Wingdings"/>
            </a:rPr>
            <a:t></a:t>
          </a:r>
          <a:endParaRPr lang="el-GR" sz="5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6868" cy="4946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0521" y="0"/>
            <a:ext cx="2876868" cy="4946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7F6AF-4DB6-4BF5-95EE-3573E7277253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6138" y="741363"/>
            <a:ext cx="4946650" cy="3709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3893" y="4699318"/>
            <a:ext cx="5311140" cy="445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96918"/>
            <a:ext cx="2876868" cy="4946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0521" y="9396918"/>
            <a:ext cx="2876868" cy="4946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B48D9-2510-4C13-AE39-9AEA9B34A96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t&amp;rct=j&amp;q=&amp;esrc=s&amp;source=web&amp;cd=2&amp;ved=0CCYQFjAB&amp;url=http://en.wikipedia.org/wiki/Anna_Karenina_principle&amp;ei=n4aBULXXJ8Lg4QTB_YCIDg&amp;usg=AFQjCNFbkVYWoBjireQH3liYMKqCzpcs4g&amp;sig2=RpDvyF2U2nre6_dGDHIb1g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uman_spacefligh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pace_race" TargetMode="External"/><Relationship Id="rId5" Type="http://schemas.openxmlformats.org/officeDocument/2006/relationships/hyperlink" Target="http://en.wikipedia.org/wiki/Soviet_Union" TargetMode="External"/><Relationship Id="rId4" Type="http://schemas.openxmlformats.org/officeDocument/2006/relationships/hyperlink" Target="http://en.wikipedia.org/wiki/United_State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paper you can find how we categorized them according to …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time you stress a compiler, you’re in for a surprise</a:t>
            </a:r>
          </a:p>
          <a:p>
            <a:endParaRPr lang="en-US" dirty="0" smtClean="0"/>
          </a:p>
          <a:p>
            <a:r>
              <a:rPr lang="en-US" dirty="0" smtClean="0"/>
              <a:t>In one particular case a </a:t>
            </a:r>
            <a:r>
              <a:rPr lang="en-US" dirty="0" smtClean="0"/>
              <a:t>fuzz (a </a:t>
            </a:r>
            <a:r>
              <a:rPr lang="en-US" dirty="0" smtClean="0"/>
              <a:t>substitution of a closing bracket with </a:t>
            </a:r>
            <a:r>
              <a:rPr lang="en-US" dirty="0" err="1" smtClean="0"/>
              <a:t>func_t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caused an Objective C task's </a:t>
            </a:r>
            <a:r>
              <a:rPr lang="en-US" dirty="0" smtClean="0"/>
              <a:t>compiler to </a:t>
            </a:r>
            <a:r>
              <a:rPr lang="en-US" dirty="0" smtClean="0"/>
              <a:t>enter into an infinite loop,</a:t>
            </a:r>
          </a:p>
          <a:p>
            <a:r>
              <a:rPr lang="en-US" dirty="0" smtClean="0"/>
              <a:t>producing a </a:t>
            </a:r>
            <a:r>
              <a:rPr lang="en-US" dirty="0" smtClean="0"/>
              <a:t>5GB </a:t>
            </a:r>
            <a:r>
              <a:rPr lang="en-US" dirty="0" smtClean="0"/>
              <a:t>file of error messages.</a:t>
            </a:r>
          </a:p>
          <a:p>
            <a:r>
              <a:rPr lang="en-US" dirty="0" smtClean="0"/>
              <a:t>We side-stepped this problem when we decided to remove Objective C from</a:t>
            </a:r>
          </a:p>
          <a:p>
            <a:r>
              <a:rPr lang="en-US" dirty="0" smtClean="0"/>
              <a:t>the languages we tested.</a:t>
            </a:r>
          </a:p>
          <a:p>
            <a:r>
              <a:rPr lang="en-US" dirty="0" smtClean="0"/>
              <a:t>In another case the Haskell compiler entered an infinite loop.</a:t>
            </a:r>
          </a:p>
          <a:p>
            <a:r>
              <a:rPr lang="en-US" dirty="0" smtClean="0"/>
              <a:t>To avoid such problems we imposed a 20s timeout on the compilation process.</a:t>
            </a:r>
          </a:p>
          <a:p>
            <a:endParaRPr lang="en-US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2/3 of errors didn’t allow programs to run</a:t>
            </a:r>
          </a:p>
          <a:p>
            <a:r>
              <a:rPr lang="en-US" dirty="0" smtClean="0"/>
              <a:t>16%</a:t>
            </a:r>
            <a:r>
              <a:rPr lang="en-US" baseline="0" dirty="0" smtClean="0"/>
              <a:t> run and produced wrong results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means bad!</a:t>
            </a:r>
          </a:p>
          <a:p>
            <a:endParaRPr lang="en-US" dirty="0" smtClean="0"/>
          </a:p>
          <a:p>
            <a:r>
              <a:rPr lang="en-US" dirty="0" smtClean="0"/>
              <a:t>Languages with strong static typing </a:t>
            </a:r>
            <a:r>
              <a:rPr lang="en-US" dirty="0" smtClean="0"/>
              <a:t>(</a:t>
            </a:r>
            <a:r>
              <a:rPr lang="en-US" dirty="0" smtClean="0"/>
              <a:t>Java, Haskell, C++)</a:t>
            </a:r>
          </a:p>
          <a:p>
            <a:r>
              <a:rPr lang="en-US" dirty="0" smtClean="0"/>
              <a:t>caught more errors at compile and run</a:t>
            </a:r>
            <a:r>
              <a:rPr lang="en-US" baseline="0" dirty="0" smtClean="0"/>
              <a:t> </a:t>
            </a:r>
            <a:r>
              <a:rPr lang="en-US" dirty="0" smtClean="0"/>
              <a:t>time than languages</a:t>
            </a:r>
          </a:p>
          <a:p>
            <a:r>
              <a:rPr lang="en-US" dirty="0" smtClean="0"/>
              <a:t>with weak or dynamic type systems</a:t>
            </a:r>
          </a:p>
          <a:p>
            <a:endParaRPr lang="en-US" dirty="0" smtClean="0"/>
          </a:p>
          <a:p>
            <a:r>
              <a:rPr lang="en-US" dirty="0" smtClean="0"/>
              <a:t>Hence</a:t>
            </a:r>
            <a:r>
              <a:rPr lang="en-US" baseline="0" dirty="0" smtClean="0"/>
              <a:t> balance: </a:t>
            </a:r>
            <a:r>
              <a:rPr lang="en-US" dirty="0" smtClean="0"/>
              <a:t>Increased risk for typo delivering</a:t>
            </a:r>
            <a:r>
              <a:rPr lang="en-US" baseline="0" dirty="0" smtClean="0"/>
              <a:t> wrong results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increased usability and productivity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variation</a:t>
            </a:r>
            <a:endParaRPr lang="en-US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C# behaves more like C and C++ and less like Java, despite its  surface similarities to the latter.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Haskell behaves more similarly to Java than other languages.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However, if we turn our attention to dynamic languages we see</a:t>
            </a:r>
          </a:p>
          <a:p>
            <a:r>
              <a:rPr lang="en-US" dirty="0" smtClean="0"/>
              <a:t> </a:t>
            </a:r>
            <a:r>
              <a:rPr lang="en-US" dirty="0" smtClean="0"/>
              <a:t>we do not see a comparable pattern in dynamic languages.</a:t>
            </a:r>
          </a:p>
          <a:p>
            <a:r>
              <a:rPr lang="en-US" dirty="0" smtClean="0"/>
              <a:t>  To paraphrase Tolstoy,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33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would seem that they are different in  their own ways.</a:t>
            </a:r>
            <a:endParaRPr lang="el-GR" dirty="0" smtClean="0"/>
          </a:p>
          <a:p>
            <a:endParaRPr lang="en-GB" b="1" dirty="0" smtClean="0">
              <a:hlinkClick r:id="rId3"/>
            </a:endParaRPr>
          </a:p>
          <a:p>
            <a:r>
              <a:rPr lang="en-GB" b="1" dirty="0" smtClean="0">
                <a:hlinkClick r:id="rId3"/>
              </a:rPr>
              <a:t>Anna </a:t>
            </a:r>
            <a:r>
              <a:rPr lang="en-GB" b="1" dirty="0" smtClean="0">
                <a:hlinkClick r:id="rId3"/>
              </a:rPr>
              <a:t>Karenina principle </a:t>
            </a:r>
            <a:endParaRPr lang="en-GB" b="1" dirty="0" smtClean="0"/>
          </a:p>
          <a:p>
            <a:r>
              <a:rPr lang="en-GB" dirty="0" smtClean="0"/>
              <a:t>Leo </a:t>
            </a:r>
            <a:r>
              <a:rPr lang="en-GB" i="1" dirty="0" smtClean="0"/>
              <a:t>Tolstoy</a:t>
            </a:r>
            <a:r>
              <a:rPr lang="en-GB" dirty="0" smtClean="0"/>
              <a:t>'s book Anna Karenina, which </a:t>
            </a:r>
            <a:r>
              <a:rPr lang="en-GB" b="1" dirty="0" smtClean="0"/>
              <a:t>...</a:t>
            </a:r>
            <a:r>
              <a:rPr lang="en-GB" dirty="0" smtClean="0"/>
              <a:t> Happy families are all alike; every </a:t>
            </a:r>
            <a:r>
              <a:rPr lang="en-GB" i="1" dirty="0" smtClean="0"/>
              <a:t>unhappy</a:t>
            </a:r>
            <a:r>
              <a:rPr lang="en-GB" dirty="0" smtClean="0"/>
              <a:t> family is </a:t>
            </a:r>
            <a:r>
              <a:rPr lang="en-GB" i="1" dirty="0" smtClean="0"/>
              <a:t>unhappy in its own way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34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Project Mercury</a:t>
            </a:r>
            <a:r>
              <a:rPr lang="en-US" dirty="0" smtClean="0"/>
              <a:t> was the first </a:t>
            </a:r>
            <a:r>
              <a:rPr lang="en-US" dirty="0" smtClean="0">
                <a:hlinkClick r:id="rId3" tooltip="Human spaceflight"/>
              </a:rPr>
              <a:t>human spaceflight</a:t>
            </a:r>
            <a:r>
              <a:rPr lang="en-US" dirty="0" smtClean="0"/>
              <a:t> program of the </a:t>
            </a:r>
            <a:r>
              <a:rPr lang="en-US" dirty="0" smtClean="0">
                <a:hlinkClick r:id="rId4" tooltip="United States"/>
              </a:rPr>
              <a:t>United </a:t>
            </a:r>
            <a:r>
              <a:rPr lang="en-US" dirty="0" smtClean="0">
                <a:hlinkClick r:id="rId4" tooltip="United States"/>
              </a:rPr>
              <a:t>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ran from 1959 through 1963 with two goals: putting a human in orbit around the Earth, and doing it before the </a:t>
            </a:r>
            <a:r>
              <a:rPr lang="en-US" dirty="0" smtClean="0">
                <a:hlinkClick r:id="rId5" tooltip="Soviet Union"/>
              </a:rPr>
              <a:t>Soviet Union</a:t>
            </a:r>
            <a:r>
              <a:rPr lang="en-US" dirty="0" smtClean="0"/>
              <a:t>, as part of the early </a:t>
            </a:r>
            <a:r>
              <a:rPr lang="en-US" dirty="0" smtClean="0">
                <a:hlinkClick r:id="rId6" tooltip="Space race"/>
              </a:rPr>
              <a:t>space race</a:t>
            </a:r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Project Mercury’s FORTRAN code had the following fault:                                       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omic Sans MS" charset="0"/>
              </a:rPr>
              <a:t>DO I=1.10 </a:t>
            </a:r>
            <a:r>
              <a:rPr lang="en-US" sz="2400" dirty="0" smtClean="0"/>
              <a:t>instead of ... </a:t>
            </a:r>
            <a:r>
              <a:rPr lang="en-US" sz="2400" dirty="0" smtClean="0">
                <a:latin typeface="Comic Sans MS" charset="0"/>
              </a:rPr>
              <a:t>DO I=1,10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fault was discovered in an analysis of why the software did not seem to generate results that were sufficiently accurate.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erroneous 1.10 would cause the loop to be executed exactly once!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http://www.kloth.net/services/cardpunch.php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for suborbital missions, but</a:t>
            </a:r>
            <a:r>
              <a:rPr lang="en-US" baseline="0" dirty="0" smtClean="0"/>
              <a:t> not for Moon and orbital flights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“My cat walked over the keyboard”</a:t>
            </a:r>
            <a:endParaRPr lang="el-GR" dirty="0" smtClean="0"/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Miller 1990 25-33% of </a:t>
            </a:r>
            <a:r>
              <a:rPr lang="en-US" smtClean="0"/>
              <a:t>Unix utilities crashed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IEEE Spectrum article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AccumFactory</a:t>
            </a:r>
            <a:r>
              <a:rPr lang="en-US" dirty="0" smtClean="0"/>
              <a:t> &amp; A function that takes a number $n$ and returns a function that acts as an accumulator and also accepts a number. Each function should return the sum of the numbers added to the accumulator so far.\\</a:t>
            </a:r>
          </a:p>
          <a:p>
            <a:r>
              <a:rPr lang="en-US" dirty="0" smtClean="0"/>
              <a:t>Beers &amp; Print the ``99 bottles of beer on the wall'' song.\\</a:t>
            </a:r>
          </a:p>
          <a:p>
            <a:r>
              <a:rPr lang="en-US" dirty="0" smtClean="0"/>
              <a:t>Dow &amp; Detects all years in a range in which Christmas falls on a Sunday.\\</a:t>
            </a:r>
          </a:p>
          <a:p>
            <a:r>
              <a:rPr lang="en-US" dirty="0" err="1" smtClean="0"/>
              <a:t>FlatList</a:t>
            </a:r>
            <a:r>
              <a:rPr lang="en-US" dirty="0" smtClean="0"/>
              <a:t> &amp; Flattens a series of nested lists.\\</a:t>
            </a:r>
          </a:p>
          <a:p>
            <a:r>
              <a:rPr lang="en-US" dirty="0" err="1" smtClean="0"/>
              <a:t>FuncComp</a:t>
            </a:r>
            <a:r>
              <a:rPr lang="en-US" dirty="0" smtClean="0"/>
              <a:t> &amp; Implementation of mathematical function composition.\\</a:t>
            </a:r>
          </a:p>
          <a:p>
            <a:r>
              <a:rPr lang="en-US" dirty="0" smtClean="0"/>
              <a:t>Horner &amp; Horner's Method for polynomial evaluation.\\</a:t>
            </a:r>
          </a:p>
          <a:p>
            <a:r>
              <a:rPr lang="en-US" dirty="0" smtClean="0"/>
              <a:t>Hello &amp; A typical ``hello, world!'' program.\\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&amp; Ethiopian Multiplication: a method to multiply integers using only addition, doubling and halving.\\</a:t>
            </a:r>
          </a:p>
          <a:p>
            <a:r>
              <a:rPr lang="en-US" dirty="0" err="1" smtClean="0"/>
              <a:t>MutRecursion</a:t>
            </a:r>
            <a:r>
              <a:rPr lang="en-US" dirty="0" smtClean="0"/>
              <a:t> &amp; Hofstadter's Female and Male sequence~\cite{Hof89}.\\</a:t>
            </a:r>
          </a:p>
          <a:p>
            <a:r>
              <a:rPr lang="en-US" dirty="0" err="1" smtClean="0"/>
              <a:t>ManBoy</a:t>
            </a:r>
            <a:r>
              <a:rPr lang="en-US" dirty="0" smtClean="0"/>
              <a:t> &amp; A test to distinguish compilers that correctly implement</a:t>
            </a:r>
          </a:p>
          <a:p>
            <a:r>
              <a:rPr lang="en-US" dirty="0" smtClean="0"/>
              <a:t>recursion and non-local references from those that do not~\cite{Knu64}.  \\</a:t>
            </a:r>
          </a:p>
          <a:p>
            <a:r>
              <a:rPr lang="en-US" dirty="0" smtClean="0"/>
              <a:t>Power &amp; Calculation of a set's $S$ power set: the set of all subsets of $S$.\\</a:t>
            </a:r>
          </a:p>
          <a:p>
            <a:r>
              <a:rPr lang="en-US" dirty="0" smtClean="0"/>
              <a:t>Substring &amp; Count the occurrences of a substring.\\</a:t>
            </a:r>
          </a:p>
          <a:p>
            <a:r>
              <a:rPr lang="en-US" dirty="0" err="1" smtClean="0"/>
              <a:t>Tokenizer</a:t>
            </a:r>
            <a:r>
              <a:rPr lang="en-US" dirty="0" smtClean="0"/>
              <a:t> &amp; A string tokenizing program.\\</a:t>
            </a:r>
          </a:p>
          <a:p>
            <a:r>
              <a:rPr lang="en-US" dirty="0" err="1" smtClean="0"/>
              <a:t>ZigZag</a:t>
            </a:r>
            <a:r>
              <a:rPr lang="en-US" dirty="0" smtClean="0"/>
              <a:t> &amp; Produce a square arrangement of the first $N^2$ integers,</a:t>
            </a:r>
          </a:p>
          <a:p>
            <a:r>
              <a:rPr lang="en-US" dirty="0" smtClean="0"/>
              <a:t>where the numbers increase sequentially in a </a:t>
            </a:r>
            <a:r>
              <a:rPr lang="en-US" dirty="0" err="1" smtClean="0"/>
              <a:t>zig-zag</a:t>
            </a:r>
            <a:r>
              <a:rPr lang="en-US" dirty="0" smtClean="0"/>
              <a:t> along the anti-diagonals of the array.\\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B48D9-2510-4C13-AE39-9AEA9B34A964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0BEA-30C4-4C2D-BBB0-5CA8C3C53E9C}" type="datetimeFigureOut">
              <a:rPr lang="el-GR" smtClean="0"/>
              <a:pPr/>
              <a:t>21/10/2012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D16F-F675-4FA7-97CD-B61E1751D632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osettacode.org/mw/index.php?title=" TargetMode="External"/><Relationship Id="rId2" Type="http://schemas.openxmlformats.org/officeDocument/2006/relationships/hyperlink" Target="http://rosettacode.org/wiki/Category:Programming_Task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3795"/>
            <a:ext cx="7772400" cy="20166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Comparative Language Fuzz Testing</a:t>
            </a:r>
            <a:br>
              <a:rPr lang="en-US" dirty="0" smtClean="0"/>
            </a:br>
            <a:r>
              <a:rPr lang="en-US" sz="4000" dirty="0" smtClean="0"/>
              <a:t>Programming Languages vs. Fat Fingers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564015"/>
            <a:ext cx="7866874" cy="270029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4000" dirty="0" smtClean="0"/>
              <a:t>Diomidis Spinellis</a:t>
            </a:r>
          </a:p>
          <a:p>
            <a:pPr algn="l"/>
            <a:r>
              <a:rPr lang="en-US" dirty="0" smtClean="0"/>
              <a:t>Department of Management Science and Technology</a:t>
            </a:r>
          </a:p>
          <a:p>
            <a:pPr algn="l"/>
            <a:r>
              <a:rPr lang="en-US" dirty="0" smtClean="0"/>
              <a:t>Athens University of Economics and Business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http://www.dmst.aueb.gr/dds</a:t>
            </a:r>
          </a:p>
          <a:p>
            <a:pPr algn="l"/>
            <a:r>
              <a:rPr lang="en-US" dirty="0" smtClean="0"/>
              <a:t>dds@aueb.gr</a:t>
            </a:r>
          </a:p>
          <a:p>
            <a:pPr algn="l"/>
            <a:r>
              <a:rPr lang="en-US" dirty="0" smtClean="0"/>
              <a:t>@</a:t>
            </a:r>
            <a:r>
              <a:rPr lang="en-US" dirty="0" err="1" smtClean="0"/>
              <a:t>CoolSWEng</a:t>
            </a:r>
            <a:endParaRPr lang="el-GR" dirty="0" smtClean="0"/>
          </a:p>
          <a:p>
            <a:pPr algn="l"/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for evaluating language designs</a:t>
            </a:r>
          </a:p>
          <a:p>
            <a:r>
              <a:rPr lang="en-US" dirty="0" smtClean="0"/>
              <a:t>Actual evaluation</a:t>
            </a:r>
            <a:endParaRPr lang="el-GR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selection</a:t>
            </a:r>
            <a:endParaRPr lang="el-GR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268921"/>
            <a:ext cx="6608170" cy="558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 </a:t>
            </a:r>
          </a:p>
          <a:p>
            <a:r>
              <a:rPr lang="en-GB" dirty="0" smtClean="0"/>
              <a:t>C++ </a:t>
            </a:r>
          </a:p>
          <a:p>
            <a:r>
              <a:rPr lang="en-GB" dirty="0" smtClean="0"/>
              <a:t>C# </a:t>
            </a:r>
          </a:p>
          <a:p>
            <a:r>
              <a:rPr lang="en-GB" dirty="0" smtClean="0"/>
              <a:t>Haskell </a:t>
            </a:r>
          </a:p>
          <a:p>
            <a:r>
              <a:rPr lang="en-GB" dirty="0" smtClean="0"/>
              <a:t>Java </a:t>
            </a:r>
          </a:p>
          <a:p>
            <a:r>
              <a:rPr lang="en-GB" dirty="0" smtClean="0"/>
              <a:t>JavaScript </a:t>
            </a:r>
          </a:p>
          <a:p>
            <a:r>
              <a:rPr lang="en-GB" dirty="0" smtClean="0"/>
              <a:t>PHP</a:t>
            </a:r>
          </a:p>
          <a:p>
            <a:r>
              <a:rPr lang="en-GB" dirty="0" smtClean="0"/>
              <a:t>Perl </a:t>
            </a:r>
          </a:p>
          <a:p>
            <a:r>
              <a:rPr lang="en-GB" dirty="0" smtClean="0"/>
              <a:t>Python </a:t>
            </a:r>
          </a:p>
          <a:p>
            <a:r>
              <a:rPr lang="en-GB" dirty="0" smtClean="0"/>
              <a:t>Ruby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trike="sngStrike" dirty="0" smtClean="0"/>
              <a:t>SQL</a:t>
            </a:r>
          </a:p>
          <a:p>
            <a:r>
              <a:rPr lang="en-GB" strike="sngStrike" dirty="0" err="1" smtClean="0"/>
              <a:t>sh</a:t>
            </a:r>
            <a:endParaRPr lang="en-GB" strike="sngStrike" dirty="0" smtClean="0"/>
          </a:p>
          <a:p>
            <a:r>
              <a:rPr lang="en-GB" strike="sngStrike" dirty="0" smtClean="0"/>
              <a:t>Objective C</a:t>
            </a:r>
          </a:p>
          <a:p>
            <a:endParaRPr lang="el-GR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RosettaCode.org</a:t>
            </a:r>
            <a:endParaRPr lang="el-GR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0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RosettaCode.org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Programming chrestomathy site</a:t>
            </a:r>
          </a:p>
          <a:p>
            <a:r>
              <a:rPr lang="en-US" dirty="0" smtClean="0"/>
              <a:t>600 tasks </a:t>
            </a:r>
          </a:p>
          <a:p>
            <a:r>
              <a:rPr lang="en-US" dirty="0" smtClean="0"/>
              <a:t>Code in 470 languages.</a:t>
            </a:r>
          </a:p>
          <a:p>
            <a:endParaRPr lang="el-GR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crawling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3999" cy="45259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# Create a list of all tasks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curl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u="sng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  <a:hlinkClick r:id="rId2"/>
              </a:rPr>
              <a:t>http://rosettacode.org/wiki/Category:Programming_Tasks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|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sed 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-n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s|^.*&lt;</a:t>
            </a:r>
            <a:r>
              <a:rPr lang="en-US" dirty="0" err="1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li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&gt;&lt;a </a:t>
            </a:r>
            <a:r>
              <a:rPr lang="en-US" dirty="0" err="1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href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="/wiki/\([^"]*\).*|\1|p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|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# Download the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MediaWiki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 markup code for each task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while read task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 err="1" smtClean="0">
                <a:solidFill>
                  <a:srgbClr val="008080"/>
                </a:solidFill>
                <a:latin typeface="Courier New"/>
                <a:ea typeface="Times New Roman"/>
                <a:cs typeface="Times New Roman"/>
              </a:rPr>
              <a:t>taskfile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`echo </a:t>
            </a:r>
            <a:r>
              <a:rPr lang="en-US" dirty="0" smtClean="0">
                <a:solidFill>
                  <a:srgbClr val="A020F0"/>
                </a:solidFill>
                <a:latin typeface="Courier New"/>
                <a:ea typeface="Times New Roman"/>
                <a:cs typeface="Times New Roman"/>
              </a:rPr>
              <a:t>$task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|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 sed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s|/|__|g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`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curl \  </a:t>
            </a:r>
            <a:b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u="sng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  <a:hlinkClick r:id="rId3"/>
              </a:rPr>
              <a:t>http://rosettacode.org/mw/index.php?title=</a:t>
            </a:r>
            <a:r>
              <a:rPr lang="en-US" dirty="0" smtClean="0">
                <a:solidFill>
                  <a:srgbClr val="A020F0"/>
                </a:solidFill>
                <a:latin typeface="Courier New"/>
                <a:ea typeface="Times New Roman"/>
                <a:cs typeface="Times New Roman"/>
              </a:rPr>
              <a:t>$task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&amp;action=edit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\</a:t>
            </a:r>
            <a:b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</a:b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../</a:t>
            </a:r>
            <a:r>
              <a:rPr lang="en-US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rosetta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/</a:t>
            </a:r>
            <a:r>
              <a:rPr lang="en-US" dirty="0" smtClean="0">
                <a:solidFill>
                  <a:srgbClr val="A020F0"/>
                </a:solidFill>
                <a:latin typeface="Courier New"/>
                <a:ea typeface="Times New Roman"/>
                <a:cs typeface="Times New Roman"/>
              </a:rPr>
              <a:t>$</a:t>
            </a:r>
            <a:r>
              <a:rPr lang="en-US" dirty="0" err="1" smtClean="0">
                <a:solidFill>
                  <a:srgbClr val="A020F0"/>
                </a:solidFill>
                <a:latin typeface="Courier New"/>
                <a:ea typeface="Times New Roman"/>
                <a:cs typeface="Times New Roman"/>
              </a:rPr>
              <a:t>taskfile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sleep 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done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selection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525" y="1358770"/>
            <a:ext cx="8550949" cy="51755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# Tasks list ordered by # of our supported languages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for 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task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*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# Print </a:t>
            </a:r>
            <a:r>
              <a:rPr lang="en-US" dirty="0" err="1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task:language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sed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-n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s#=={{header|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\(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[^}]*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\)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.*#</a:t>
            </a:r>
            <a:r>
              <a:rPr lang="en-US" dirty="0" smtClean="0">
                <a:solidFill>
                  <a:srgbClr val="A020F0"/>
                </a:solidFill>
                <a:latin typeface="Courier New"/>
                <a:ea typeface="Times New Roman"/>
                <a:cs typeface="Times New Roman"/>
              </a:rPr>
              <a:t>$task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:\1#p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dirty="0" smtClean="0">
                <a:solidFill>
                  <a:srgbClr val="A020F0"/>
                </a:solidFill>
                <a:latin typeface="Courier New"/>
                <a:ea typeface="Times New Roman"/>
                <a:cs typeface="Times New Roman"/>
              </a:rPr>
              <a:t>$task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AT" b="1" dirty="0" err="1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done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|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AT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sort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AT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-t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 </a:t>
            </a:r>
            <a:r>
              <a:rPr lang="de-AT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-k2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|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AT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join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AT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-1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AT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2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AT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-2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AT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1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de-AT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-t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 - ../lang/</a:t>
            </a:r>
            <a:r>
              <a:rPr lang="de-AT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ourlangs</a:t>
            </a:r>
            <a:r>
              <a:rPr lang="de-AT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|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awk </a:t>
            </a:r>
            <a:r>
              <a:rPr lang="en-US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-F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: 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dirty="0" smtClean="0">
                <a:solidFill>
                  <a:srgbClr val="FF00FF"/>
                </a:solidFill>
                <a:latin typeface="Courier New"/>
                <a:ea typeface="Times New Roman"/>
                <a:cs typeface="Times New Roman"/>
              </a:rPr>
              <a:t>{print $2}</a:t>
            </a:r>
            <a:r>
              <a:rPr lang="en-US" b="1" dirty="0" smtClean="0">
                <a:solidFill>
                  <a:srgbClr val="804040"/>
                </a:solidFill>
                <a:latin typeface="Courier New"/>
                <a:ea typeface="Times New Roman"/>
                <a:cs typeface="Times New Roman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|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l-GR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sort</a:t>
            </a:r>
            <a:r>
              <a:rPr lang="el-GR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|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l-GR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uniq</a:t>
            </a:r>
            <a:r>
              <a:rPr lang="el-GR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l-GR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-c</a:t>
            </a:r>
            <a:r>
              <a:rPr lang="el-GR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|</a:t>
            </a:r>
            <a:endParaRPr lang="el-GR" sz="4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l-GR" dirty="0" err="1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sort</a:t>
            </a:r>
            <a:r>
              <a:rPr lang="el-GR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l-GR" dirty="0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l-GR" dirty="0" err="1" smtClean="0">
                <a:solidFill>
                  <a:srgbClr val="6A5ACD"/>
                </a:solidFill>
                <a:latin typeface="Courier New"/>
                <a:ea typeface="Times New Roman"/>
                <a:cs typeface="Times New Roman"/>
              </a:rPr>
              <a:t>rn</a:t>
            </a:r>
            <a:endParaRPr lang="el-GR" sz="4000" dirty="0">
              <a:ea typeface="Calibri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 Tasks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AccumFactory</a:t>
            </a:r>
            <a:endParaRPr lang="en-GB" dirty="0" smtClean="0"/>
          </a:p>
          <a:p>
            <a:r>
              <a:rPr lang="en-GB" dirty="0" smtClean="0"/>
              <a:t>Beers</a:t>
            </a:r>
          </a:p>
          <a:p>
            <a:r>
              <a:rPr lang="en-GB" dirty="0" smtClean="0"/>
              <a:t>Dow</a:t>
            </a:r>
          </a:p>
          <a:p>
            <a:r>
              <a:rPr lang="en-GB" dirty="0" err="1" smtClean="0"/>
              <a:t>FlatList</a:t>
            </a:r>
            <a:endParaRPr lang="en-GB" dirty="0" smtClean="0"/>
          </a:p>
          <a:p>
            <a:r>
              <a:rPr lang="en-GB" dirty="0" err="1" smtClean="0"/>
              <a:t>FuncComp</a:t>
            </a:r>
            <a:endParaRPr lang="en-GB" dirty="0" smtClean="0"/>
          </a:p>
          <a:p>
            <a:r>
              <a:rPr lang="en-GB" dirty="0" smtClean="0"/>
              <a:t>Hello</a:t>
            </a:r>
          </a:p>
          <a:p>
            <a:r>
              <a:rPr lang="en-GB" dirty="0" smtClean="0"/>
              <a:t>Horner</a:t>
            </a:r>
          </a:p>
          <a:p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Mult</a:t>
            </a:r>
            <a:endParaRPr lang="en-GB" dirty="0" smtClean="0"/>
          </a:p>
          <a:p>
            <a:r>
              <a:rPr lang="en-GB" dirty="0" err="1" smtClean="0"/>
              <a:t>MutRecursion</a:t>
            </a:r>
            <a:endParaRPr lang="en-GB" dirty="0" smtClean="0"/>
          </a:p>
          <a:p>
            <a:r>
              <a:rPr lang="en-GB" dirty="0" err="1" smtClean="0"/>
              <a:t>ManBoy</a:t>
            </a:r>
            <a:endParaRPr lang="en-GB" dirty="0" smtClean="0"/>
          </a:p>
          <a:p>
            <a:r>
              <a:rPr lang="en-GB" dirty="0" smtClean="0"/>
              <a:t>Power</a:t>
            </a:r>
          </a:p>
          <a:p>
            <a:r>
              <a:rPr lang="en-GB" dirty="0" smtClean="0"/>
              <a:t>Substring</a:t>
            </a:r>
          </a:p>
          <a:p>
            <a:r>
              <a:rPr lang="en-GB" dirty="0" err="1" smtClean="0"/>
              <a:t>Tokenizer</a:t>
            </a:r>
            <a:endParaRPr lang="en-GB" dirty="0" smtClean="0"/>
          </a:p>
          <a:p>
            <a:r>
              <a:rPr lang="en-GB" dirty="0" err="1" smtClean="0"/>
              <a:t>ZigZag</a:t>
            </a:r>
            <a:endParaRPr lang="el-GR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</a:p>
          <a:p>
            <a:r>
              <a:rPr lang="en-US" dirty="0" smtClean="0"/>
              <a:t>Test harness</a:t>
            </a:r>
          </a:p>
          <a:p>
            <a:r>
              <a:rPr lang="en-US" dirty="0" smtClean="0"/>
              <a:t>New language features</a:t>
            </a:r>
          </a:p>
          <a:p>
            <a:r>
              <a:rPr lang="en-US" dirty="0" smtClean="0"/>
              <a:t>Libraries</a:t>
            </a:r>
          </a:p>
          <a:p>
            <a:endParaRPr lang="el-GR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and Languages</a:t>
            </a:r>
            <a:endParaRPr lang="el-GR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78550" y="1718810"/>
            <a:ext cx="9572936" cy="4013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Mercury</a:t>
            </a:r>
            <a:endParaRPr lang="el-GR" dirty="0"/>
          </a:p>
        </p:txBody>
      </p:sp>
      <p:pic>
        <p:nvPicPr>
          <p:cNvPr id="123906" name="Picture 2" descr="http://upload.wikimedia.org/wikipedia/commons/thumb/d/da/Mercury_Control.jpg/1280px-Mercury_Contro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02178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Fuzzer</a:t>
            </a:r>
            <a:r>
              <a:rPr lang="en-US" dirty="0" smtClean="0"/>
              <a:t> operation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 program</a:t>
            </a:r>
          </a:p>
          <a:p>
            <a:r>
              <a:rPr lang="en-US" dirty="0" smtClean="0"/>
              <a:t>Tokenize into</a:t>
            </a:r>
          </a:p>
          <a:p>
            <a:pPr lvl="1"/>
            <a:r>
              <a:rPr lang="en-US" dirty="0" smtClean="0"/>
              <a:t>identifiers</a:t>
            </a:r>
          </a:p>
          <a:p>
            <a:pPr lvl="1"/>
            <a:r>
              <a:rPr lang="en-US" dirty="0" smtClean="0"/>
              <a:t>horizontal white space</a:t>
            </a:r>
          </a:p>
          <a:p>
            <a:pPr lvl="1"/>
            <a:r>
              <a:rPr lang="en-US" dirty="0" smtClean="0"/>
              <a:t>integer constants,</a:t>
            </a:r>
          </a:p>
          <a:p>
            <a:pPr lvl="1"/>
            <a:r>
              <a:rPr lang="en-US" dirty="0" smtClean="0"/>
              <a:t>floating point constants,</a:t>
            </a:r>
          </a:p>
          <a:p>
            <a:pPr lvl="1"/>
            <a:r>
              <a:rPr lang="en-US" dirty="0" smtClean="0"/>
              <a:t>group delimiters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Introduce mutation</a:t>
            </a:r>
          </a:p>
          <a:p>
            <a:r>
              <a:rPr lang="en-US" dirty="0" smtClean="0"/>
              <a:t>Write modified program</a:t>
            </a:r>
            <a:endParaRPr lang="el-GR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Fuzz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Identifier Substitution</a:t>
            </a:r>
          </a:p>
          <a:p>
            <a:r>
              <a:rPr lang="en-US" smtClean="0"/>
              <a:t>Integer Perturbation</a:t>
            </a:r>
          </a:p>
          <a:p>
            <a:r>
              <a:rPr lang="en-US" smtClean="0"/>
              <a:t>Random Character Substitution</a:t>
            </a:r>
          </a:p>
          <a:p>
            <a:r>
              <a:rPr lang="en-US" smtClean="0"/>
              <a:t>Similar Token Substitution</a:t>
            </a:r>
          </a:p>
          <a:p>
            <a:r>
              <a:rPr lang="en-US" smtClean="0"/>
              <a:t>Random Token Substitution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8650"/>
            <a:ext cx="4779449" cy="639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2020" y="233645"/>
            <a:ext cx="4171502" cy="58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Seed base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Fuzz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Verify results</a:t>
            </a:r>
            <a:endParaRPr lang="el-GR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results</a:t>
            </a:r>
            <a:endParaRPr lang="el-GR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251520" y="1070870"/>
          <a:ext cx="8892480" cy="5787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ight Brace 5"/>
          <p:cNvSpPr/>
          <p:nvPr/>
        </p:nvSpPr>
        <p:spPr>
          <a:xfrm>
            <a:off x="6642230" y="1853825"/>
            <a:ext cx="495055" cy="346538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ight Brace 10"/>
          <p:cNvSpPr/>
          <p:nvPr/>
        </p:nvSpPr>
        <p:spPr>
          <a:xfrm>
            <a:off x="7317305" y="5319210"/>
            <a:ext cx="450050" cy="58506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"/>
          <p:cNvSpPr txBox="1"/>
          <p:nvPr/>
        </p:nvSpPr>
        <p:spPr>
          <a:xfrm>
            <a:off x="7857365" y="5184195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l-GR" sz="5000" dirty="0" smtClean="0">
                <a:sym typeface="Wingdings"/>
              </a:rPr>
              <a:t></a:t>
            </a:r>
            <a:endParaRPr lang="el-GR" sz="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failure modes</a:t>
            </a:r>
            <a:endParaRPr lang="el-GR" dirty="0"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206515" y="1197517"/>
          <a:ext cx="8690054" cy="5660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>
                <a:sym typeface="Symbol"/>
              </a:rPr>
              <a:t> 2 c</a:t>
            </a:r>
            <a:r>
              <a:rPr lang="en-US" dirty="0" smtClean="0"/>
              <a:t>ontingency analysis</a:t>
            </a:r>
          </a:p>
          <a:p>
            <a:r>
              <a:rPr lang="en-US" dirty="0" smtClean="0"/>
              <a:t>Fisher exact test</a:t>
            </a:r>
          </a:p>
          <a:p>
            <a:pPr lvl="1"/>
            <a:r>
              <a:rPr lang="en-US" dirty="0" smtClean="0"/>
              <a:t>Not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 smtClean="0"/>
              <a:t>Pairs with very low frequencies</a:t>
            </a:r>
          </a:p>
          <a:p>
            <a:endParaRPr lang="el-GR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C#</a:t>
            </a:r>
            <a:r>
              <a:rPr lang="en-US" dirty="0" smtClean="0"/>
              <a:t> more similar to C/C++ than Java</a:t>
            </a:r>
            <a:endParaRPr lang="el-GR" dirty="0"/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2075" y="1617663"/>
            <a:ext cx="64198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Haskell</a:t>
            </a:r>
            <a:r>
              <a:rPr lang="en-US" dirty="0" smtClean="0"/>
              <a:t> more similar to Java</a:t>
            </a:r>
            <a:endParaRPr lang="el-GR" dirty="0"/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513" y="1603375"/>
            <a:ext cx="6276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189477"/>
          </a:xfrm>
        </p:spPr>
        <p:txBody>
          <a:bodyPr>
            <a:normAutofit/>
          </a:bodyPr>
          <a:lstStyle/>
          <a:p>
            <a:r>
              <a:rPr lang="en-US" dirty="0" smtClean="0"/>
              <a:t>Similarities of statically checked languages</a:t>
            </a:r>
            <a:endParaRPr lang="el-GR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DO I=1,10</a:t>
            </a:r>
            <a:endParaRPr lang="el-GR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4628" name="Picture 4" descr="Image of the punched c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000" y="2520000"/>
            <a:ext cx="5600700" cy="2514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</a:t>
            </a:r>
            <a:r>
              <a:rPr lang="en-US" dirty="0" smtClean="0"/>
              <a:t> similar to C++</a:t>
            </a:r>
            <a:endParaRPr lang="el-GR" dirty="0"/>
          </a:p>
        </p:txBody>
      </p:sp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25" y="1570038"/>
            <a:ext cx="64579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C++</a:t>
            </a:r>
            <a:r>
              <a:rPr lang="en-US" dirty="0" smtClean="0"/>
              <a:t> similar to Java</a:t>
            </a:r>
            <a:endParaRPr lang="el-GR" dirty="0"/>
          </a:p>
        </p:txBody>
      </p:sp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17663"/>
            <a:ext cx="62865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Haskell</a:t>
            </a:r>
            <a:r>
              <a:rPr lang="en-US" dirty="0" smtClean="0"/>
              <a:t> similar to Java</a:t>
            </a:r>
            <a:endParaRPr lang="el-GR" dirty="0"/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3" y="1631950"/>
            <a:ext cx="635317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PHP, Perl Python, Ruby</a:t>
            </a:r>
            <a:endParaRPr lang="el-GR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58770"/>
            <a:ext cx="8802470" cy="276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104879"/>
            <a:ext cx="8802433" cy="28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Anna Karenina Principle</a:t>
            </a:r>
            <a:endParaRPr lang="el-GR" dirty="0"/>
          </a:p>
        </p:txBody>
      </p:sp>
      <p:pic>
        <p:nvPicPr>
          <p:cNvPr id="135170" name="Picture 2" descr="File:Samoilo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70" y="1808820"/>
            <a:ext cx="2971800" cy="4362451"/>
          </a:xfrm>
          <a:prstGeom prst="rect">
            <a:avLst/>
          </a:prstGeom>
          <a:noFill/>
        </p:spPr>
      </p:pic>
      <p:pic>
        <p:nvPicPr>
          <p:cNvPr id="135172" name="Picture 4" descr="File:AnnaKareninaTitl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7085" y="1815755"/>
            <a:ext cx="2882745" cy="439814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corpus size, task complexity</a:t>
            </a:r>
          </a:p>
          <a:p>
            <a:r>
              <a:rPr lang="en-US" dirty="0" smtClean="0"/>
              <a:t>Improve </a:t>
            </a:r>
            <a:r>
              <a:rPr lang="en-US" dirty="0" err="1" smtClean="0"/>
              <a:t>fuzzing</a:t>
            </a:r>
            <a:endParaRPr lang="en-US" dirty="0" smtClean="0"/>
          </a:p>
          <a:p>
            <a:pPr lvl="1"/>
            <a:r>
              <a:rPr lang="en-US" dirty="0" smtClean="0"/>
              <a:t>Derive </a:t>
            </a:r>
            <a:r>
              <a:rPr lang="en-US" dirty="0" err="1" smtClean="0"/>
              <a:t>fuzzin</a:t>
            </a:r>
            <a:r>
              <a:rPr lang="en-US" dirty="0" err="1" smtClean="0"/>
              <a:t>g</a:t>
            </a:r>
            <a:r>
              <a:rPr lang="en-US" dirty="0" smtClean="0"/>
              <a:t> operations </a:t>
            </a:r>
            <a:r>
              <a:rPr lang="en-US" dirty="0" smtClean="0"/>
              <a:t>systematically</a:t>
            </a:r>
            <a:endParaRPr lang="en-US" dirty="0" smtClean="0"/>
          </a:p>
          <a:p>
            <a:pPr lvl="1"/>
            <a:r>
              <a:rPr lang="en-US" dirty="0" smtClean="0"/>
              <a:t>Base </a:t>
            </a:r>
            <a:r>
              <a:rPr lang="en-US" dirty="0" err="1" smtClean="0"/>
              <a:t>fuzzing</a:t>
            </a:r>
            <a:r>
              <a:rPr lang="en-US" dirty="0" smtClean="0"/>
              <a:t> decisions on </a:t>
            </a:r>
            <a:r>
              <a:rPr lang="en-US" dirty="0" smtClean="0"/>
              <a:t>empirical data</a:t>
            </a:r>
          </a:p>
          <a:p>
            <a:r>
              <a:rPr lang="en-US" dirty="0" smtClean="0"/>
              <a:t>Manually analyze failure modes</a:t>
            </a:r>
          </a:p>
          <a:p>
            <a:r>
              <a:rPr lang="en-US" dirty="0" smtClean="0"/>
              <a:t>and more broadly…</a:t>
            </a:r>
          </a:p>
          <a:p>
            <a:endParaRPr lang="el-GR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Broadly…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Comparative language evaluation</a:t>
            </a:r>
          </a:p>
          <a:p>
            <a:r>
              <a:rPr lang="en-US" dirty="0" smtClean="0"/>
              <a:t>Employ reliability engineering in language design</a:t>
            </a:r>
          </a:p>
          <a:p>
            <a:pPr lvl="1"/>
            <a:r>
              <a:rPr lang="en-US" dirty="0" smtClean="0"/>
              <a:t>Hazard analysis</a:t>
            </a:r>
          </a:p>
          <a:p>
            <a:pPr lvl="1"/>
            <a:r>
              <a:rPr lang="en-US" dirty="0" smtClean="0"/>
              <a:t>Fault-tree analysis</a:t>
            </a:r>
          </a:p>
          <a:p>
            <a:pPr lvl="1"/>
            <a:r>
              <a:rPr lang="en-US" dirty="0" smtClean="0"/>
              <a:t>Test coverage analysis</a:t>
            </a:r>
            <a:endParaRPr lang="el-GR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DO I=1.10</a:t>
            </a:r>
            <a:endParaRPr lang="el-GR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53604" name="Picture 4" descr="Image of the punched c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000" y="2520000"/>
            <a:ext cx="5600700" cy="2514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94622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“Consistently </a:t>
            </a:r>
            <a:r>
              <a:rPr lang="en-US" i="1" dirty="0" smtClean="0"/>
              <a:t>separating words by spaces became a general custom about the tenth century A. D., and lasted until about 1957, when FORTRAN abandoned the practice</a:t>
            </a:r>
            <a:r>
              <a:rPr lang="en-US" i="1" dirty="0" smtClean="0"/>
              <a:t>.”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—</a:t>
            </a:r>
            <a:r>
              <a:rPr lang="en-US" dirty="0" smtClean="0"/>
              <a:t>Sun FORTRAN Reference Manual</a:t>
            </a:r>
            <a:endParaRPr lang="el-GR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reasons…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Mistyping</a:t>
            </a:r>
          </a:p>
          <a:p>
            <a:r>
              <a:rPr lang="en-US" dirty="0" smtClean="0"/>
              <a:t>Absent mindedness</a:t>
            </a:r>
          </a:p>
          <a:p>
            <a:r>
              <a:rPr lang="en-US" dirty="0" smtClean="0"/>
              <a:t>Automatic refactorings</a:t>
            </a:r>
          </a:p>
          <a:p>
            <a:r>
              <a:rPr lang="en-US" dirty="0" smtClean="0"/>
              <a:t>Complex editor commands</a:t>
            </a:r>
          </a:p>
          <a:p>
            <a:r>
              <a:rPr lang="en-US" dirty="0" smtClean="0"/>
              <a:t>Or even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Q1: How probable are such events?</a:t>
            </a:r>
          </a:p>
          <a:p>
            <a:r>
              <a:rPr lang="en-US" dirty="0" smtClean="0"/>
              <a:t>Q2: How does a language’s design affect likelihood and severity?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ten popular languages</a:t>
            </a:r>
          </a:p>
          <a:p>
            <a:r>
              <a:rPr lang="en-US" dirty="0" smtClean="0"/>
              <a:t>Obtain a corpus of programs written in all</a:t>
            </a:r>
          </a:p>
          <a:p>
            <a:r>
              <a:rPr lang="en-US" dirty="0" smtClean="0"/>
              <a:t>Construct </a:t>
            </a:r>
            <a:r>
              <a:rPr lang="en-US" dirty="0" err="1" smtClean="0"/>
              <a:t>fuzzer</a:t>
            </a:r>
            <a:endParaRPr lang="en-US" dirty="0" smtClean="0"/>
          </a:p>
          <a:p>
            <a:r>
              <a:rPr lang="en-US" dirty="0" smtClean="0"/>
              <a:t>Fuzz to death</a:t>
            </a:r>
          </a:p>
          <a:p>
            <a:r>
              <a:rPr lang="en-US" dirty="0" smtClean="0"/>
              <a:t>Analyze results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18386</TotalTime>
  <Words>1098</Words>
  <Application>Microsoft Office PowerPoint</Application>
  <PresentationFormat>On-screen Show (4:3)</PresentationFormat>
  <Paragraphs>227</Paragraphs>
  <Slides>36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Comparative Language Fuzz Testing Programming Languages vs. Fat Fingers </vt:lpstr>
      <vt:lpstr>Project Mercury</vt:lpstr>
      <vt:lpstr>DO I=1,10</vt:lpstr>
      <vt:lpstr>DO I=1.10</vt:lpstr>
      <vt:lpstr>“Consistently separating words by spaces became a general custom about the tenth century A. D., and lasted until about 1957, when FORTRAN abandoned the practice.”  —Sun FORTRAN Reference Manual</vt:lpstr>
      <vt:lpstr>Many reasons…</vt:lpstr>
      <vt:lpstr>Slide 7</vt:lpstr>
      <vt:lpstr>Questions</vt:lpstr>
      <vt:lpstr>Overview</vt:lpstr>
      <vt:lpstr>Contribution</vt:lpstr>
      <vt:lpstr>Language selection</vt:lpstr>
      <vt:lpstr>Languages</vt:lpstr>
      <vt:lpstr>RosettaCode.org</vt:lpstr>
      <vt:lpstr>RosettaCode.org</vt:lpstr>
      <vt:lpstr>Task crawling</vt:lpstr>
      <vt:lpstr>Task selection</vt:lpstr>
      <vt:lpstr>14 Tasks</vt:lpstr>
      <vt:lpstr>Problems</vt:lpstr>
      <vt:lpstr>Tasks and Languages</vt:lpstr>
      <vt:lpstr>Fuzzer operation</vt:lpstr>
      <vt:lpstr>Fuzz types</vt:lpstr>
      <vt:lpstr>Slide 22</vt:lpstr>
      <vt:lpstr>Operation</vt:lpstr>
      <vt:lpstr>Aggregate results</vt:lpstr>
      <vt:lpstr>Language failure modes</vt:lpstr>
      <vt:lpstr>Statistical analysis</vt:lpstr>
      <vt:lpstr>C# more similar to C/C++ than Java</vt:lpstr>
      <vt:lpstr>Haskell more similar to Java</vt:lpstr>
      <vt:lpstr>Similarities of statically checked languages</vt:lpstr>
      <vt:lpstr>C similar to C++</vt:lpstr>
      <vt:lpstr>C++ similar to Java</vt:lpstr>
      <vt:lpstr>Haskell similar to Java</vt:lpstr>
      <vt:lpstr>PHP, Perl Python, Ruby</vt:lpstr>
      <vt:lpstr>Anna Karenina Principle</vt:lpstr>
      <vt:lpstr>Further work</vt:lpstr>
      <vt:lpstr>Broadly…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Diomidis Spinellis</dc:creator>
  <cp:lastModifiedBy>Diomidis Spinellis</cp:lastModifiedBy>
  <cp:revision>688</cp:revision>
  <dcterms:created xsi:type="dcterms:W3CDTF">2012-08-24T06:22:34Z</dcterms:created>
  <dcterms:modified xsi:type="dcterms:W3CDTF">2012-10-21T18:21:02Z</dcterms:modified>
</cp:coreProperties>
</file>