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BED2F30-2038-460F-B746-A73584BB1D63}">
  <a:tblStyle styleId="{1BED2F30-2038-460F-B746-A73584BB1D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d8bc30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d8bc30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20c809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20c809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ce12799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ce12799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154b037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154b037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154b037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154b037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154b037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154b037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154b037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154b037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154b037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154b037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154b037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154b037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d8bc309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d8bc309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d8bc309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d8bc30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2708" y="778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800"/>
              <a:t>ANALISIS ESPACIAL CON PYTHON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595959"/>
                </a:solidFill>
              </a:rPr>
              <a:t>Clase 2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9925" y="4508800"/>
            <a:ext cx="4222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Docente: Felipe González</a:t>
            </a:r>
            <a:endParaRPr sz="24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775" y="3653124"/>
            <a:ext cx="3154224" cy="1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Uniones o Joins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259675" y="1125238"/>
            <a:ext cx="39324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Estudiantes</a:t>
            </a:r>
            <a:endParaRPr/>
          </a:p>
        </p:txBody>
      </p:sp>
      <p:graphicFrame>
        <p:nvGraphicFramePr>
          <p:cNvPr id="179" name="Google Shape;179;p22"/>
          <p:cNvGraphicFramePr/>
          <p:nvPr/>
        </p:nvGraphicFramePr>
        <p:xfrm>
          <a:off x="259675" y="16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{1BED2F30-2038-460F-B746-A73584BB1D63}</a:tableStyleId>
              </a:tblPr>
              <a:tblGrid>
                <a:gridCol w="739300"/>
                <a:gridCol w="939950"/>
              </a:tblGrid>
              <a:tr h="581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DNI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1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Juan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1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4567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Maria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7282650" y="1133288"/>
            <a:ext cx="16692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Materias</a:t>
            </a:r>
            <a:endParaRPr/>
          </a:p>
        </p:txBody>
      </p:sp>
      <p:graphicFrame>
        <p:nvGraphicFramePr>
          <p:cNvPr id="181" name="Google Shape;181;p22"/>
          <p:cNvGraphicFramePr/>
          <p:nvPr/>
        </p:nvGraphicFramePr>
        <p:xfrm>
          <a:off x="5539600" y="155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{1BED2F30-2038-460F-B746-A73584BB1D63}</a:tableStyleId>
              </a:tblPr>
              <a:tblGrid>
                <a:gridCol w="901100"/>
                <a:gridCol w="1138950"/>
                <a:gridCol w="663250"/>
                <a:gridCol w="901100"/>
              </a:tblGrid>
              <a:tr h="56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Codigo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Aula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Profesor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Matemática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Gomez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Castellano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Perez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2612175" y="1936374"/>
            <a:ext cx="1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Notas</a:t>
            </a:r>
            <a:endParaRPr/>
          </a:p>
        </p:txBody>
      </p:sp>
      <p:graphicFrame>
        <p:nvGraphicFramePr>
          <p:cNvPr id="183" name="Google Shape;183;p22"/>
          <p:cNvGraphicFramePr/>
          <p:nvPr/>
        </p:nvGraphicFramePr>
        <p:xfrm>
          <a:off x="2612175" y="258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{1BED2F30-2038-460F-B746-A73584BB1D63}</a:tableStyleId>
              </a:tblPr>
              <a:tblGrid>
                <a:gridCol w="786750"/>
                <a:gridCol w="578175"/>
                <a:gridCol w="764000"/>
              </a:tblGrid>
              <a:tr h="43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Materia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DNI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6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4567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4567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4" name="Google Shape;184;p22"/>
          <p:cNvCxnSpPr/>
          <p:nvPr/>
        </p:nvCxnSpPr>
        <p:spPr>
          <a:xfrm flipH="1">
            <a:off x="2935975" y="1770250"/>
            <a:ext cx="2586600" cy="8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2"/>
          <p:cNvCxnSpPr/>
          <p:nvPr/>
        </p:nvCxnSpPr>
        <p:spPr>
          <a:xfrm>
            <a:off x="1954825" y="1896600"/>
            <a:ext cx="1739400" cy="683700"/>
          </a:xfrm>
          <a:prstGeom prst="bentConnector3">
            <a:avLst>
              <a:gd fmla="val 982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Spatial Joins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311700" y="1152475"/>
            <a:ext cx="73887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Mapa							Tabla</a:t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25625" l="0" r="0" t="24953"/>
          <a:stretch/>
        </p:blipFill>
        <p:spPr>
          <a:xfrm>
            <a:off x="415300" y="1705850"/>
            <a:ext cx="2947549" cy="254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 rotWithShape="1">
          <a:blip r:embed="rId4">
            <a:alphaModFix/>
          </a:blip>
          <a:srcRect b="75129" l="0" r="0" t="0"/>
          <a:stretch/>
        </p:blipFill>
        <p:spPr>
          <a:xfrm>
            <a:off x="4139975" y="1705850"/>
            <a:ext cx="2947549" cy="127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 rotWithShape="1">
          <a:blip r:embed="rId5">
            <a:alphaModFix/>
          </a:blip>
          <a:srcRect b="0" l="0" r="0" t="75129"/>
          <a:stretch/>
        </p:blipFill>
        <p:spPr>
          <a:xfrm>
            <a:off x="4139975" y="3012901"/>
            <a:ext cx="2947549" cy="127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Contacto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659600" y="1853950"/>
            <a:ext cx="80088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4800"/>
              <a:t>twitter: @lephero</a:t>
            </a:r>
            <a:endParaRPr sz="4800"/>
          </a:p>
        </p:txBody>
      </p:sp>
      <p:pic>
        <p:nvPicPr>
          <p:cNvPr descr="GitHub-Mark.png"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08775"/>
            <a:ext cx="1659601" cy="165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/>
        </p:nvSpPr>
        <p:spPr>
          <a:xfrm>
            <a:off x="1583600" y="3093775"/>
            <a:ext cx="87204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4800">
                <a:solidFill>
                  <a:schemeClr val="dk2"/>
                </a:solidFill>
              </a:rPr>
              <a:t>github: /alephcero</a:t>
            </a:r>
            <a:endParaRPr/>
          </a:p>
        </p:txBody>
      </p:sp>
      <p:pic>
        <p:nvPicPr>
          <p:cNvPr descr="twitter-2012-positive-logo-916EDF1309-seeklogo.com.png"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375" y="1616548"/>
            <a:ext cx="1481225" cy="1204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Tablas de datos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2745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Estructurada en filas (casos) y columnas (variables)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Normalmente identificadas con un ID </a:t>
            </a:r>
            <a:r>
              <a:rPr lang="es-419"/>
              <a:t>único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31740" l="0" r="44647" t="6374"/>
          <a:stretch/>
        </p:blipFill>
        <p:spPr>
          <a:xfrm>
            <a:off x="3743450" y="1236350"/>
            <a:ext cx="5061523" cy="31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Raster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27050"/>
            <a:ext cx="30762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Matrices de datos de n (filas o alto) x m (columnas o ancho) x l (dimensiones)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Una imagen en B&amp;N tiene 1 </a:t>
            </a:r>
            <a:r>
              <a:rPr lang="es-419"/>
              <a:t>dimensión</a:t>
            </a:r>
            <a:r>
              <a:rPr lang="es-419"/>
              <a:t>, en color tiene 3 dimensiones (cantidades de Rojo, Verde y Azul)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Pero puede tener L dimensiones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013" y="1448100"/>
            <a:ext cx="2759287" cy="299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5550" y="1687175"/>
            <a:ext cx="2453200" cy="26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Vectores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45650"/>
            <a:ext cx="3732000" cy="13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22222"/>
                </a:solidFill>
                <a:highlight>
                  <a:srgbClr val="FFFFFF"/>
                </a:highlight>
              </a:rPr>
              <a:t>Descripciones geométricas de objetos </a:t>
            </a:r>
            <a:r>
              <a:rPr lang="es-419" sz="1100">
                <a:solidFill>
                  <a:schemeClr val="accent2"/>
                </a:solidFill>
                <a:highlight>
                  <a:srgbClr val="FFFFFF"/>
                </a:highlight>
              </a:rPr>
              <a:t>que pueden renderizarse en cualquier tamaño de pantalla deseado sin problemas</a:t>
            </a:r>
            <a:endParaRPr sz="11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125" y="999963"/>
            <a:ext cx="2501875" cy="15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725" y="3146437"/>
            <a:ext cx="3429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espaciales vectoriales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714725" y="1152475"/>
            <a:ext cx="12867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Punto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722325" y="1181975"/>
            <a:ext cx="12867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Línea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6928025" y="1152475"/>
            <a:ext cx="12867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Polígono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781075" y="2379650"/>
            <a:ext cx="193800" cy="193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62600" y="4064275"/>
            <a:ext cx="12867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[(1,1)]</a:t>
            </a:r>
            <a:endParaRPr/>
          </a:p>
        </p:txBody>
      </p:sp>
      <p:cxnSp>
        <p:nvCxnSpPr>
          <p:cNvPr id="91" name="Google Shape;91;p17"/>
          <p:cNvCxnSpPr/>
          <p:nvPr/>
        </p:nvCxnSpPr>
        <p:spPr>
          <a:xfrm rot="10800000">
            <a:off x="245900" y="1967075"/>
            <a:ext cx="0" cy="12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7"/>
          <p:cNvCxnSpPr/>
          <p:nvPr/>
        </p:nvCxnSpPr>
        <p:spPr>
          <a:xfrm>
            <a:off x="90900" y="3116900"/>
            <a:ext cx="15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7"/>
          <p:cNvCxnSpPr/>
          <p:nvPr/>
        </p:nvCxnSpPr>
        <p:spPr>
          <a:xfrm>
            <a:off x="881150" y="3053325"/>
            <a:ext cx="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>
            <a:off x="145500" y="2571750"/>
            <a:ext cx="1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7"/>
          <p:cNvSpPr txBox="1"/>
          <p:nvPr/>
        </p:nvSpPr>
        <p:spPr>
          <a:xfrm>
            <a:off x="-48300" y="2418000"/>
            <a:ext cx="193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1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784250" y="3285600"/>
            <a:ext cx="193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1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3802350" y="2782650"/>
            <a:ext cx="843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3950275" y="4064275"/>
            <a:ext cx="12867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[(1,1),(2,2)]</a:t>
            </a:r>
            <a:endParaRPr/>
          </a:p>
        </p:txBody>
      </p:sp>
      <p:cxnSp>
        <p:nvCxnSpPr>
          <p:cNvPr id="99" name="Google Shape;99;p17"/>
          <p:cNvCxnSpPr/>
          <p:nvPr/>
        </p:nvCxnSpPr>
        <p:spPr>
          <a:xfrm rot="10800000">
            <a:off x="3533575" y="1967075"/>
            <a:ext cx="0" cy="12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3378575" y="3116900"/>
            <a:ext cx="15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3844500" y="3041750"/>
            <a:ext cx="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3450475" y="2829150"/>
            <a:ext cx="1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7"/>
          <p:cNvSpPr txBox="1"/>
          <p:nvPr/>
        </p:nvSpPr>
        <p:spPr>
          <a:xfrm>
            <a:off x="3256675" y="2713050"/>
            <a:ext cx="193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1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747600" y="3285600"/>
            <a:ext cx="193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1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4378250" y="2224675"/>
            <a:ext cx="843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7"/>
          <p:cNvCxnSpPr>
            <a:endCxn id="105" idx="3"/>
          </p:cNvCxnSpPr>
          <p:nvPr/>
        </p:nvCxnSpPr>
        <p:spPr>
          <a:xfrm flipH="1" rot="10800000">
            <a:off x="3852395" y="2304055"/>
            <a:ext cx="538200" cy="5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4420400" y="3041750"/>
            <a:ext cx="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7"/>
          <p:cNvSpPr txBox="1"/>
          <p:nvPr/>
        </p:nvSpPr>
        <p:spPr>
          <a:xfrm>
            <a:off x="4323500" y="3285600"/>
            <a:ext cx="193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2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09" name="Google Shape;109;p17"/>
          <p:cNvCxnSpPr/>
          <p:nvPr/>
        </p:nvCxnSpPr>
        <p:spPr>
          <a:xfrm>
            <a:off x="3450475" y="2271175"/>
            <a:ext cx="1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7"/>
          <p:cNvSpPr txBox="1"/>
          <p:nvPr/>
        </p:nvSpPr>
        <p:spPr>
          <a:xfrm>
            <a:off x="3256675" y="2155075"/>
            <a:ext cx="193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2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6643175" y="3003350"/>
            <a:ext cx="843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7"/>
          <p:cNvCxnSpPr/>
          <p:nvPr/>
        </p:nvCxnSpPr>
        <p:spPr>
          <a:xfrm rot="10800000">
            <a:off x="6374400" y="2187775"/>
            <a:ext cx="0" cy="12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6219400" y="3337600"/>
            <a:ext cx="237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/>
          <p:nvPr/>
        </p:nvCxnSpPr>
        <p:spPr>
          <a:xfrm>
            <a:off x="6685325" y="3262450"/>
            <a:ext cx="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6291300" y="3049850"/>
            <a:ext cx="1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7"/>
          <p:cNvSpPr txBox="1"/>
          <p:nvPr/>
        </p:nvSpPr>
        <p:spPr>
          <a:xfrm>
            <a:off x="6097500" y="2933750"/>
            <a:ext cx="193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1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588425" y="3506300"/>
            <a:ext cx="193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1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7219075" y="2445375"/>
            <a:ext cx="843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7"/>
          <p:cNvCxnSpPr>
            <a:endCxn id="118" idx="3"/>
          </p:cNvCxnSpPr>
          <p:nvPr/>
        </p:nvCxnSpPr>
        <p:spPr>
          <a:xfrm flipH="1" rot="10800000">
            <a:off x="6693220" y="2524755"/>
            <a:ext cx="538200" cy="5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/>
          <p:nvPr/>
        </p:nvCxnSpPr>
        <p:spPr>
          <a:xfrm>
            <a:off x="7261225" y="3262450"/>
            <a:ext cx="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7"/>
          <p:cNvSpPr txBox="1"/>
          <p:nvPr/>
        </p:nvSpPr>
        <p:spPr>
          <a:xfrm>
            <a:off x="7164325" y="3506300"/>
            <a:ext cx="193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2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22" name="Google Shape;122;p17"/>
          <p:cNvCxnSpPr/>
          <p:nvPr/>
        </p:nvCxnSpPr>
        <p:spPr>
          <a:xfrm>
            <a:off x="6291300" y="2491875"/>
            <a:ext cx="1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7"/>
          <p:cNvSpPr txBox="1"/>
          <p:nvPr/>
        </p:nvSpPr>
        <p:spPr>
          <a:xfrm>
            <a:off x="6097500" y="2375775"/>
            <a:ext cx="193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2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7815475" y="3041750"/>
            <a:ext cx="843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7"/>
          <p:cNvCxnSpPr/>
          <p:nvPr/>
        </p:nvCxnSpPr>
        <p:spPr>
          <a:xfrm>
            <a:off x="7857625" y="3262450"/>
            <a:ext cx="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 txBox="1"/>
          <p:nvPr/>
        </p:nvSpPr>
        <p:spPr>
          <a:xfrm>
            <a:off x="7760725" y="3506300"/>
            <a:ext cx="193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3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27" name="Google Shape;127;p17"/>
          <p:cNvCxnSpPr>
            <a:stCxn id="111" idx="4"/>
            <a:endCxn id="124" idx="5"/>
          </p:cNvCxnSpPr>
          <p:nvPr/>
        </p:nvCxnSpPr>
        <p:spPr>
          <a:xfrm>
            <a:off x="6685325" y="3096350"/>
            <a:ext cx="12021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>
            <a:endCxn id="124" idx="5"/>
          </p:cNvCxnSpPr>
          <p:nvPr/>
        </p:nvCxnSpPr>
        <p:spPr>
          <a:xfrm>
            <a:off x="7268230" y="2490830"/>
            <a:ext cx="619200" cy="6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7"/>
          <p:cNvSpPr txBox="1"/>
          <p:nvPr/>
        </p:nvSpPr>
        <p:spPr>
          <a:xfrm>
            <a:off x="6643025" y="4091600"/>
            <a:ext cx="2148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[(1,1),(2,2),(3,1),(1,1)]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Proyección de Coordenadas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311700" y="1152475"/>
            <a:ext cx="421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a considerar al elegir una </a:t>
            </a:r>
            <a:r>
              <a:rPr lang="es-419"/>
              <a:t>proyección</a:t>
            </a:r>
            <a:r>
              <a:rPr lang="es-419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Zona geográfica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Variables a analizar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Unidades de medida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4553550" y="1152475"/>
            <a:ext cx="407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Toda proyección deforma: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Distancia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Forma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Dirección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Proyección de Coordenadas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25" y="3274375"/>
            <a:ext cx="37623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7563950" y="1034025"/>
            <a:ext cx="193800" cy="193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19"/>
          <p:cNvCxnSpPr/>
          <p:nvPr/>
        </p:nvCxnSpPr>
        <p:spPr>
          <a:xfrm rot="10800000">
            <a:off x="7028775" y="621450"/>
            <a:ext cx="0" cy="12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6873775" y="1771275"/>
            <a:ext cx="15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7664025" y="1707700"/>
            <a:ext cx="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9"/>
          <p:cNvCxnSpPr/>
          <p:nvPr/>
        </p:nvCxnSpPr>
        <p:spPr>
          <a:xfrm>
            <a:off x="6928375" y="1226125"/>
            <a:ext cx="1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9"/>
          <p:cNvSpPr txBox="1"/>
          <p:nvPr/>
        </p:nvSpPr>
        <p:spPr>
          <a:xfrm>
            <a:off x="5717275" y="1072375"/>
            <a:ext cx="12111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2747781.45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7061025" y="1958463"/>
            <a:ext cx="12060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6083958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7962700" y="3694263"/>
            <a:ext cx="193800" cy="193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19"/>
          <p:cNvCxnSpPr/>
          <p:nvPr/>
        </p:nvCxnSpPr>
        <p:spPr>
          <a:xfrm rot="10800000">
            <a:off x="7427525" y="3281688"/>
            <a:ext cx="0" cy="12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9"/>
          <p:cNvCxnSpPr/>
          <p:nvPr/>
        </p:nvCxnSpPr>
        <p:spPr>
          <a:xfrm>
            <a:off x="7272525" y="4431513"/>
            <a:ext cx="15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/>
          <p:nvPr/>
        </p:nvCxnSpPr>
        <p:spPr>
          <a:xfrm>
            <a:off x="8062775" y="4367938"/>
            <a:ext cx="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9"/>
          <p:cNvCxnSpPr/>
          <p:nvPr/>
        </p:nvCxnSpPr>
        <p:spPr>
          <a:xfrm>
            <a:off x="7327125" y="3886363"/>
            <a:ext cx="1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9"/>
          <p:cNvSpPr txBox="1"/>
          <p:nvPr/>
        </p:nvSpPr>
        <p:spPr>
          <a:xfrm>
            <a:off x="6618900" y="3732613"/>
            <a:ext cx="708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-34.61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7791625" y="4593363"/>
            <a:ext cx="637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66666"/>
                </a:solidFill>
              </a:rPr>
              <a:t> -58.43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5054700" y="3616450"/>
            <a:ext cx="11133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WGS 84 (lat, long)</a:t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4">
            <a:alphaModFix/>
          </a:blip>
          <a:srcRect b="18762" l="43927" r="22409" t="35058"/>
          <a:stretch/>
        </p:blipFill>
        <p:spPr>
          <a:xfrm>
            <a:off x="978925" y="1034027"/>
            <a:ext cx="2517802" cy="194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4182500" y="1302975"/>
            <a:ext cx="1575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POSGAR 94 Argentina 5</a:t>
            </a:r>
            <a:r>
              <a:rPr lang="es-419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(metros)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Uniones o Joins</a:t>
            </a:r>
            <a:endParaRPr/>
          </a:p>
        </p:txBody>
      </p:sp>
      <p:graphicFrame>
        <p:nvGraphicFramePr>
          <p:cNvPr id="165" name="Google Shape;165;p20"/>
          <p:cNvGraphicFramePr/>
          <p:nvPr/>
        </p:nvGraphicFramePr>
        <p:xfrm>
          <a:off x="530975" y="269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{1BED2F30-2038-460F-B746-A73584BB1D63}</a:tableStyleId>
              </a:tblPr>
              <a:tblGrid>
                <a:gridCol w="1135000"/>
                <a:gridCol w="698100"/>
                <a:gridCol w="977475"/>
                <a:gridCol w="845550"/>
                <a:gridCol w="934750"/>
                <a:gridCol w="1930800"/>
              </a:tblGrid>
              <a:tr h="39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Materia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DNI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Aula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Profesor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Matemática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Juan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Gomez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Castellano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4567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Perez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Castellano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4567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Perez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311700" y="1093850"/>
            <a:ext cx="8674500" cy="15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Guardar datos en una tabla única, estilo Excel repite mucha información, en filas y columnas.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 se la materia, ya se el profesor y el aula.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 se el DNI, ya se el nombre del estudiante.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Uniones o Joins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108400" y="1316850"/>
            <a:ext cx="8674500" cy="15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Es una forma más eficiente de relacionar datos tomada de las bases de datos SQL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Ahora memoria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Es más rápido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Maneja explícitamente los faltantes de información. Mejor que ordenar una columna y copiar y pegar como en Excel.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