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95" r:id="rId3"/>
    <p:sldId id="257" r:id="rId4"/>
    <p:sldId id="309" r:id="rId5"/>
    <p:sldId id="311" r:id="rId6"/>
    <p:sldId id="310" r:id="rId7"/>
    <p:sldId id="261" r:id="rId8"/>
    <p:sldId id="297" r:id="rId9"/>
    <p:sldId id="298" r:id="rId10"/>
    <p:sldId id="299" r:id="rId11"/>
    <p:sldId id="301" r:id="rId12"/>
    <p:sldId id="300" r:id="rId13"/>
    <p:sldId id="304" r:id="rId14"/>
    <p:sldId id="305" r:id="rId15"/>
    <p:sldId id="303" r:id="rId16"/>
    <p:sldId id="306" r:id="rId17"/>
    <p:sldId id="30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rotesque" panose="020B0504020202020204" pitchFamily="34" charset="0"/>
      <p:regular r:id="rId24"/>
      <p:bold r:id="rId25"/>
    </p:embeddedFont>
    <p:embeddedFont>
      <p:font typeface="HGMaruGothicMPRO" panose="020F0400000000000000" pitchFamily="34" charset="-128"/>
      <p:regular r:id="rId26"/>
    </p:embeddedFont>
    <p:embeddedFont>
      <p:font typeface="Hind" panose="02000000000000000000" pitchFamily="2" charset="0"/>
      <p:regular r:id="rId27"/>
      <p:bold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89845-251B-450F-892F-AD4D11AD2FC3}">
  <a:tblStyle styleId="{25D89845-251B-450F-892F-AD4D11AD2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8B1F90-1BAB-4732-B098-FD1D01DD3F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37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208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6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213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953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09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05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5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39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98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54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195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79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82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mysql_date_format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411950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000" dirty="0">
                <a:latin typeface="HGMaruGothicMPRO" panose="020F0400000000000000" pitchFamily="34" charset="-128"/>
                <a:ea typeface="HGMaruGothicMPRO" panose="020F0400000000000000" pitchFamily="34" charset="-128"/>
                <a:cs typeface="Hadassah Friedlaender" panose="020B0604020202020204" pitchFamily="18" charset="-79"/>
              </a:rPr>
            </a:br>
            <a:br>
              <a:rPr lang="en" dirty="0"/>
            </a:br>
            <a:r>
              <a:rPr lang="en" sz="36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  <a:t>Aprende a realizar consultas con Mysql</a:t>
            </a:r>
            <a:endParaRPr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  <p:pic>
        <p:nvPicPr>
          <p:cNvPr id="1026" name="Picture 2" descr="MySQL PNG logos free download">
            <a:extLst>
              <a:ext uri="{FF2B5EF4-FFF2-40B4-BE49-F238E27FC236}">
                <a16:creationId xmlns:a16="http://schemas.microsoft.com/office/drawing/2014/main" id="{2E8604C1-23BF-7866-297A-9C250A86C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00" b="97000" l="5000" r="98000">
                        <a14:foregroundMark x1="35000" y1="59500" x2="35000" y2="59500"/>
                        <a14:foregroundMark x1="15500" y1="53500" x2="92000" y2="60500"/>
                        <a14:foregroundMark x1="77000" y1="50500" x2="64000" y2="33500"/>
                        <a14:foregroundMark x1="64000" y1="67000" x2="65000" y2="30000"/>
                        <a14:foregroundMark x1="65000" y1="30000" x2="65000" y2="30000"/>
                        <a14:foregroundMark x1="83500" y1="63500" x2="79500" y2="32500"/>
                        <a14:foregroundMark x1="75500" y1="64500" x2="70500" y2="31500"/>
                        <a14:foregroundMark x1="79500" y1="63000" x2="80000" y2="45000"/>
                        <a14:foregroundMark x1="76000" y1="52000" x2="77000" y2="41000"/>
                        <a14:foregroundMark x1="79500" y1="57000" x2="5000" y2="54500"/>
                        <a14:foregroundMark x1="35000" y1="67000" x2="35500" y2="58000"/>
                        <a14:foregroundMark x1="49500" y1="59500" x2="49000" y2="48500"/>
                        <a14:foregroundMark x1="82500" y1="69500" x2="82500" y2="56500"/>
                        <a14:foregroundMark x1="46500" y1="13500" x2="50000" y2="4500"/>
                        <a14:foregroundMark x1="98000" y1="48000" x2="98000" y2="48000"/>
                        <a14:foregroundMark x1="53000" y1="92000" x2="53000" y2="92000"/>
                        <a14:foregroundMark x1="50500" y1="97000" x2="50500" y2="9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74" y="3652522"/>
            <a:ext cx="995678" cy="9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ogo Png Image With Transparent Background - Logo De Mysql PNG Image  | Transparent PNG Free Download on SeekPNG">
            <a:extLst>
              <a:ext uri="{FF2B5EF4-FFF2-40B4-BE49-F238E27FC236}">
                <a16:creationId xmlns:a16="http://schemas.microsoft.com/office/drawing/2014/main" id="{C7BB1DF8-3194-21B6-4C95-BB5CD4B7D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9512" r="90000">
                        <a14:foregroundMark x1="9512" y1="48438" x2="9512" y2="48438"/>
                        <a14:foregroundMark x1="44024" y1="70938" x2="44024" y2="70938"/>
                        <a14:foregroundMark x1="54878" y1="75938" x2="54878" y2="75938"/>
                        <a14:foregroundMark x1="66829" y1="68125" x2="66829" y2="68125"/>
                        <a14:foregroundMark x1="73293" y1="75625" x2="73293" y2="75625"/>
                        <a14:foregroundMark x1="82927" y1="70938" x2="82927" y2="70938"/>
                        <a14:backgroundMark x1="41220" y1="63438" x2="41220" y2="63438"/>
                        <a14:backgroundMark x1="41463" y1="63125" x2="41463" y2="63125"/>
                        <a14:backgroundMark x1="49878" y1="62500" x2="49878" y2="6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699"/>
            <a:ext cx="2962275" cy="103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1098908" y="938003"/>
            <a:ext cx="5291182" cy="51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s-MX" sz="1400" dirty="0">
                <a:solidFill>
                  <a:schemeClr val="tx1"/>
                </a:solidFill>
                <a:latin typeface="Grotesque" panose="020B0504020202020204" pitchFamily="34" charset="0"/>
              </a:rPr>
              <a:t>Agrupa filas que tienen los mismos valores en filas de resumen</a:t>
            </a:r>
          </a:p>
          <a:p>
            <a:pPr marL="285750" indent="-285750" algn="just"/>
            <a:r>
              <a:rPr lang="es-MX" sz="1400" dirty="0">
                <a:solidFill>
                  <a:schemeClr val="tx1"/>
                </a:solidFill>
                <a:latin typeface="Grotesque" panose="020B0504020202020204" pitchFamily="34" charset="0"/>
              </a:rPr>
              <a:t>Se pueden agregar distintos niveles al agrupamiento   </a:t>
            </a:r>
          </a:p>
        </p:txBody>
      </p:sp>
      <p:sp>
        <p:nvSpPr>
          <p:cNvPr id="6" name="Google Shape;201;p16">
            <a:extLst>
              <a:ext uri="{FF2B5EF4-FFF2-40B4-BE49-F238E27FC236}">
                <a16:creationId xmlns:a16="http://schemas.microsoft.com/office/drawing/2014/main" id="{DB42418C-F328-6894-4C6D-198DA6E8E336}"/>
              </a:ext>
            </a:extLst>
          </p:cNvPr>
          <p:cNvSpPr txBox="1">
            <a:spLocks/>
          </p:cNvSpPr>
          <p:nvPr/>
        </p:nvSpPr>
        <p:spPr>
          <a:xfrm>
            <a:off x="1098908" y="1628252"/>
            <a:ext cx="2498402" cy="3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 lang="es-MX" sz="1100"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11" name="Google Shape;203;p16">
            <a:extLst>
              <a:ext uri="{FF2B5EF4-FFF2-40B4-BE49-F238E27FC236}">
                <a16:creationId xmlns:a16="http://schemas.microsoft.com/office/drawing/2014/main" id="{180BD112-66D8-5045-70F2-FD95A3650F56}"/>
              </a:ext>
            </a:extLst>
          </p:cNvPr>
          <p:cNvSpPr txBox="1">
            <a:spLocks/>
          </p:cNvSpPr>
          <p:nvPr/>
        </p:nvSpPr>
        <p:spPr>
          <a:xfrm>
            <a:off x="1466443" y="602921"/>
            <a:ext cx="1763329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MX" sz="1600" b="1" dirty="0">
                <a:solidFill>
                  <a:srgbClr val="FF6600"/>
                </a:solidFill>
              </a:rPr>
              <a:t>GROUP BY </a:t>
            </a:r>
          </a:p>
          <a:p>
            <a:pPr marL="0" indent="0">
              <a:buFont typeface="Hind"/>
              <a:buNone/>
            </a:pPr>
            <a:endParaRPr lang="es-MX" sz="1600" b="1" dirty="0">
              <a:solidFill>
                <a:srgbClr val="FF6600"/>
              </a:solidFill>
            </a:endParaRPr>
          </a:p>
        </p:txBody>
      </p:sp>
      <p:sp>
        <p:nvSpPr>
          <p:cNvPr id="12" name="Google Shape;203;p16">
            <a:extLst>
              <a:ext uri="{FF2B5EF4-FFF2-40B4-BE49-F238E27FC236}">
                <a16:creationId xmlns:a16="http://schemas.microsoft.com/office/drawing/2014/main" id="{D8A56A51-57C7-9947-2DED-F3897375C7AC}"/>
              </a:ext>
            </a:extLst>
          </p:cNvPr>
          <p:cNvSpPr txBox="1">
            <a:spLocks/>
          </p:cNvSpPr>
          <p:nvPr/>
        </p:nvSpPr>
        <p:spPr>
          <a:xfrm>
            <a:off x="1466443" y="1958256"/>
            <a:ext cx="2743815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MX" sz="1600" b="1" dirty="0">
                <a:solidFill>
                  <a:srgbClr val="FF6600"/>
                </a:solidFill>
              </a:rPr>
              <a:t>ORDER BY  ASC | DESC</a:t>
            </a:r>
          </a:p>
          <a:p>
            <a:pPr marL="0" indent="0">
              <a:buFont typeface="Hind"/>
              <a:buNone/>
            </a:pPr>
            <a:endParaRPr lang="es-MX" sz="1600" b="1" dirty="0">
              <a:solidFill>
                <a:srgbClr val="FF6600"/>
              </a:solidFill>
            </a:endParaRPr>
          </a:p>
        </p:txBody>
      </p:sp>
      <p:sp>
        <p:nvSpPr>
          <p:cNvPr id="13" name="Google Shape;203;p16">
            <a:extLst>
              <a:ext uri="{FF2B5EF4-FFF2-40B4-BE49-F238E27FC236}">
                <a16:creationId xmlns:a16="http://schemas.microsoft.com/office/drawing/2014/main" id="{D4B5DD21-7ADD-2516-7825-78E8FB129B75}"/>
              </a:ext>
            </a:extLst>
          </p:cNvPr>
          <p:cNvSpPr txBox="1">
            <a:spLocks/>
          </p:cNvSpPr>
          <p:nvPr/>
        </p:nvSpPr>
        <p:spPr>
          <a:xfrm>
            <a:off x="1098908" y="2355699"/>
            <a:ext cx="5291182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 algn="just"/>
            <a:r>
              <a:rPr lang="es-MX" sz="1400" dirty="0">
                <a:solidFill>
                  <a:schemeClr val="tx1"/>
                </a:solidFill>
                <a:latin typeface="Grotesque" panose="020B0504020202020204" pitchFamily="34" charset="0"/>
              </a:rPr>
              <a:t>Se utiliza para ordenar el conjunto de resultados en orden ascendente o descendente. </a:t>
            </a:r>
          </a:p>
          <a:p>
            <a:pPr marL="285750" indent="-285750" algn="just"/>
            <a:r>
              <a:rPr lang="es-MX" sz="1400" dirty="0">
                <a:solidFill>
                  <a:schemeClr val="tx1"/>
                </a:solidFill>
                <a:latin typeface="Grotesque" panose="020B0504020202020204" pitchFamily="34" charset="0"/>
              </a:rPr>
              <a:t>Se pueden agregar distintos niveles al ordenamiento</a:t>
            </a:r>
          </a:p>
        </p:txBody>
      </p:sp>
      <p:sp>
        <p:nvSpPr>
          <p:cNvPr id="15" name="Google Shape;203;p16">
            <a:extLst>
              <a:ext uri="{FF2B5EF4-FFF2-40B4-BE49-F238E27FC236}">
                <a16:creationId xmlns:a16="http://schemas.microsoft.com/office/drawing/2014/main" id="{792E0B89-9B1F-2A4F-0E01-705F7FF65EC2}"/>
              </a:ext>
            </a:extLst>
          </p:cNvPr>
          <p:cNvSpPr txBox="1">
            <a:spLocks/>
          </p:cNvSpPr>
          <p:nvPr/>
        </p:nvSpPr>
        <p:spPr>
          <a:xfrm>
            <a:off x="1466443" y="3416802"/>
            <a:ext cx="1763329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MX" sz="1600" b="1" dirty="0">
                <a:solidFill>
                  <a:srgbClr val="FF6600"/>
                </a:solidFill>
              </a:rPr>
              <a:t>LIMIT</a:t>
            </a:r>
          </a:p>
          <a:p>
            <a:pPr marL="0" indent="0">
              <a:buFont typeface="Hind"/>
              <a:buNone/>
            </a:pPr>
            <a:endParaRPr lang="es-MX" sz="1600" b="1" dirty="0">
              <a:solidFill>
                <a:srgbClr val="FF6600"/>
              </a:solidFill>
            </a:endParaRPr>
          </a:p>
        </p:txBody>
      </p:sp>
      <p:sp>
        <p:nvSpPr>
          <p:cNvPr id="17" name="Google Shape;203;p16">
            <a:extLst>
              <a:ext uri="{FF2B5EF4-FFF2-40B4-BE49-F238E27FC236}">
                <a16:creationId xmlns:a16="http://schemas.microsoft.com/office/drawing/2014/main" id="{F7334087-FDAA-89DF-1F67-9E711ECD3E7B}"/>
              </a:ext>
            </a:extLst>
          </p:cNvPr>
          <p:cNvSpPr txBox="1">
            <a:spLocks/>
          </p:cNvSpPr>
          <p:nvPr/>
        </p:nvSpPr>
        <p:spPr>
          <a:xfrm>
            <a:off x="1098908" y="3803603"/>
            <a:ext cx="5291182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 algn="just"/>
            <a:r>
              <a:rPr lang="es-MX" sz="1400" dirty="0">
                <a:solidFill>
                  <a:schemeClr val="tx1"/>
                </a:solidFill>
                <a:latin typeface="Grotesque" panose="020B0504020202020204" pitchFamily="34" charset="0"/>
              </a:rPr>
              <a:t>Limita el número de resultados que se desean observar en pantalla.</a:t>
            </a:r>
          </a:p>
        </p:txBody>
      </p:sp>
    </p:spTree>
    <p:extLst>
      <p:ext uri="{BB962C8B-B14F-4D97-AF65-F5344CB8AC3E}">
        <p14:creationId xmlns:p14="http://schemas.microsoft.com/office/powerpoint/2010/main" val="379169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01;p16">
            <a:extLst>
              <a:ext uri="{FF2B5EF4-FFF2-40B4-BE49-F238E27FC236}">
                <a16:creationId xmlns:a16="http://schemas.microsoft.com/office/drawing/2014/main" id="{ADAD3B2B-771A-14D2-CF09-E4A483CBBE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8324" y="378715"/>
            <a:ext cx="6345377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FUNCIONES AGREGADAS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E29DAFC-983B-23CA-F1AE-CDB179350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95796"/>
              </p:ext>
            </p:extLst>
          </p:nvPr>
        </p:nvGraphicFramePr>
        <p:xfrm>
          <a:off x="1910102" y="1230151"/>
          <a:ext cx="4223658" cy="26841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4791">
                  <a:extLst>
                    <a:ext uri="{9D8B030D-6E8A-4147-A177-3AD203B41FA5}">
                      <a16:colId xmlns:a16="http://schemas.microsoft.com/office/drawing/2014/main" val="1749941937"/>
                    </a:ext>
                  </a:extLst>
                </a:gridCol>
                <a:gridCol w="3038867">
                  <a:extLst>
                    <a:ext uri="{9D8B030D-6E8A-4147-A177-3AD203B41FA5}">
                      <a16:colId xmlns:a16="http://schemas.microsoft.com/office/drawing/2014/main" val="13604753"/>
                    </a:ext>
                  </a:extLst>
                </a:gridCol>
              </a:tblGrid>
              <a:tr h="398124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95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Recuento de todas las filas en una tabla especificada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Devuelve la suma de todos los valores en la columna especificada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5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Devuelve el promedio de los valores en una columna especificada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18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Devuelve el valor más pequeño en el campo de tabla especificado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01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Devuelve el valor más grande desde el campo de la tabla especificada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591242"/>
                  </a:ext>
                </a:extLst>
              </a:tr>
            </a:tbl>
          </a:graphicData>
        </a:graphic>
      </p:graphicFrame>
      <p:sp>
        <p:nvSpPr>
          <p:cNvPr id="5" name="Google Shape;203;p16">
            <a:extLst>
              <a:ext uri="{FF2B5EF4-FFF2-40B4-BE49-F238E27FC236}">
                <a16:creationId xmlns:a16="http://schemas.microsoft.com/office/drawing/2014/main" id="{71507ACA-1472-C66F-04FC-6CAA38936234}"/>
              </a:ext>
            </a:extLst>
          </p:cNvPr>
          <p:cNvSpPr txBox="1">
            <a:spLocks/>
          </p:cNvSpPr>
          <p:nvPr/>
        </p:nvSpPr>
        <p:spPr>
          <a:xfrm>
            <a:off x="1637265" y="3913349"/>
            <a:ext cx="5366436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MX" sz="1600" b="1" dirty="0">
                <a:solidFill>
                  <a:schemeClr val="tx1"/>
                </a:solidFill>
              </a:rPr>
              <a:t>Sintaxis</a:t>
            </a:r>
          </a:p>
          <a:p>
            <a:pPr marL="0" indent="0">
              <a:buFont typeface="Hind"/>
              <a:buNone/>
            </a:pPr>
            <a:r>
              <a:rPr lang="es-MX" sz="1600" b="1" dirty="0">
                <a:solidFill>
                  <a:srgbClr val="FF6600"/>
                </a:solidFill>
              </a:rPr>
              <a:t>SELECT  </a:t>
            </a:r>
            <a:r>
              <a:rPr lang="es-MX" sz="1600" b="1" u="sng" dirty="0">
                <a:solidFill>
                  <a:srgbClr val="FF6600"/>
                </a:solidFill>
              </a:rPr>
              <a:t>COUNT</a:t>
            </a:r>
            <a:r>
              <a:rPr lang="es-MX" sz="1600" b="1" dirty="0">
                <a:solidFill>
                  <a:srgbClr val="FF6600"/>
                </a:solidFill>
              </a:rPr>
              <a:t>(campo_bd)</a:t>
            </a:r>
          </a:p>
          <a:p>
            <a:pPr marL="0" indent="0">
              <a:buFont typeface="Hind"/>
              <a:buNone/>
            </a:pPr>
            <a:endParaRPr lang="es-MX" sz="16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6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01;p16">
            <a:extLst>
              <a:ext uri="{FF2B5EF4-FFF2-40B4-BE49-F238E27FC236}">
                <a16:creationId xmlns:a16="http://schemas.microsoft.com/office/drawing/2014/main" id="{ADAD3B2B-771A-14D2-CF09-E4A483CBBE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17" y="231368"/>
            <a:ext cx="6345377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OPERADORES ARITMETICOS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E29DAFC-983B-23CA-F1AE-CDB179350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42241"/>
              </p:ext>
            </p:extLst>
          </p:nvPr>
        </p:nvGraphicFramePr>
        <p:xfrm>
          <a:off x="2221601" y="1556119"/>
          <a:ext cx="4223658" cy="26231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84791">
                  <a:extLst>
                    <a:ext uri="{9D8B030D-6E8A-4147-A177-3AD203B41FA5}">
                      <a16:colId xmlns:a16="http://schemas.microsoft.com/office/drawing/2014/main" val="1749941937"/>
                    </a:ext>
                  </a:extLst>
                </a:gridCol>
                <a:gridCol w="3038867">
                  <a:extLst>
                    <a:ext uri="{9D8B030D-6E8A-4147-A177-3AD203B41FA5}">
                      <a16:colId xmlns:a16="http://schemas.microsoft.com/office/drawing/2014/main" val="13604753"/>
                    </a:ext>
                  </a:extLst>
                </a:gridCol>
              </a:tblGrid>
              <a:tr h="398124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95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División entera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División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5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Sustracción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18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Adición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01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Multiplicación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59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% o MOD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Módulo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96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9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01;p16">
            <a:extLst>
              <a:ext uri="{FF2B5EF4-FFF2-40B4-BE49-F238E27FC236}">
                <a16:creationId xmlns:a16="http://schemas.microsoft.com/office/drawing/2014/main" id="{ADAD3B2B-771A-14D2-CF09-E4A483CBBE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759" y="378715"/>
            <a:ext cx="6345377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OTRAS FUNCIONES 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885B534-C2B6-2667-185F-30C3D773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1992"/>
              </p:ext>
            </p:extLst>
          </p:nvPr>
        </p:nvGraphicFramePr>
        <p:xfrm>
          <a:off x="1225899" y="1370828"/>
          <a:ext cx="5948624" cy="232344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59428">
                  <a:extLst>
                    <a:ext uri="{9D8B030D-6E8A-4147-A177-3AD203B41FA5}">
                      <a16:colId xmlns:a16="http://schemas.microsoft.com/office/drawing/2014/main" val="1749941937"/>
                    </a:ext>
                  </a:extLst>
                </a:gridCol>
                <a:gridCol w="3989196">
                  <a:extLst>
                    <a:ext uri="{9D8B030D-6E8A-4147-A177-3AD203B41FA5}">
                      <a16:colId xmlns:a16="http://schemas.microsoft.com/office/drawing/2014/main" val="13604753"/>
                    </a:ext>
                  </a:extLst>
                </a:gridCol>
              </a:tblGrid>
              <a:tr h="398124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95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La función CONCAT() agrega dos o más expresiones juntas.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GROUP_CONCAT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Devuelve una cadena con un valor no NULL concatenado de un grupo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5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COALESCE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Devuelve el primer valor no nulo de una lista: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18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DATE_FORMAT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Da formato a una fecha, solo en campos con tipo de dato Datatime, Date, Time</a:t>
                      </a:r>
                    </a:p>
                    <a:p>
                      <a:pPr algn="ctr"/>
                      <a:r>
                        <a:rPr lang="es-MX" sz="1200" b="1" dirty="0"/>
                        <a:t>Formatos : </a:t>
                      </a:r>
                      <a:r>
                        <a:rPr lang="en-US" sz="800" b="1" dirty="0" err="1">
                          <a:hlinkClick r:id="rId3"/>
                        </a:rPr>
                        <a:t>Función</a:t>
                      </a:r>
                      <a:r>
                        <a:rPr lang="en-US" sz="800" b="1" dirty="0">
                          <a:hlinkClick r:id="rId3"/>
                        </a:rPr>
                        <a:t> </a:t>
                      </a:r>
                      <a:r>
                        <a:rPr lang="en-US" sz="800" b="1" dirty="0" err="1">
                          <a:hlinkClick r:id="rId3"/>
                        </a:rPr>
                        <a:t>mySQL</a:t>
                      </a:r>
                      <a:r>
                        <a:rPr lang="en-US" sz="800" b="1" dirty="0">
                          <a:hlinkClick r:id="rId3"/>
                        </a:rPr>
                        <a:t> DATE_FORMAT() ()</a:t>
                      </a:r>
                      <a:endParaRPr lang="es-MX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01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99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01;p16">
            <a:extLst>
              <a:ext uri="{FF2B5EF4-FFF2-40B4-BE49-F238E27FC236}">
                <a16:creationId xmlns:a16="http://schemas.microsoft.com/office/drawing/2014/main" id="{ADAD3B2B-771A-14D2-CF09-E4A483CBBE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8324" y="209777"/>
            <a:ext cx="6345377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USO DE </a:t>
            </a:r>
            <a:r>
              <a:rPr lang="en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CONDICIONALES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4" name="Google Shape;203;p16">
            <a:extLst>
              <a:ext uri="{FF2B5EF4-FFF2-40B4-BE49-F238E27FC236}">
                <a16:creationId xmlns:a16="http://schemas.microsoft.com/office/drawing/2014/main" id="{5C7E3455-6F0F-AE72-5D64-17C76DADEBA5}"/>
              </a:ext>
            </a:extLst>
          </p:cNvPr>
          <p:cNvSpPr txBox="1">
            <a:spLocks/>
          </p:cNvSpPr>
          <p:nvPr/>
        </p:nvSpPr>
        <p:spPr>
          <a:xfrm>
            <a:off x="873589" y="1154372"/>
            <a:ext cx="6345377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MX" sz="1600" b="1" dirty="0">
                <a:solidFill>
                  <a:srgbClr val="FF6600"/>
                </a:solidFill>
              </a:rPr>
              <a:t>SELECT  IF(condición, enCasoDeQueSeCumpla, enCasoDeQueNo);</a:t>
            </a:r>
          </a:p>
        </p:txBody>
      </p:sp>
      <p:sp>
        <p:nvSpPr>
          <p:cNvPr id="5" name="Google Shape;203;p16">
            <a:extLst>
              <a:ext uri="{FF2B5EF4-FFF2-40B4-BE49-F238E27FC236}">
                <a16:creationId xmlns:a16="http://schemas.microsoft.com/office/drawing/2014/main" id="{E280945C-7E21-FA4C-95BD-7E7231A24818}"/>
              </a:ext>
            </a:extLst>
          </p:cNvPr>
          <p:cNvSpPr txBox="1">
            <a:spLocks/>
          </p:cNvSpPr>
          <p:nvPr/>
        </p:nvSpPr>
        <p:spPr>
          <a:xfrm>
            <a:off x="1004218" y="1722204"/>
            <a:ext cx="5291182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 algn="just"/>
            <a:r>
              <a:rPr lang="es-MX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Si la condición (primer parámetro) se cumple, regresa el segundo parámetro; en caso de que no, el tercero.</a:t>
            </a:r>
            <a:endParaRPr lang="es-MX" sz="1400" dirty="0">
              <a:solidFill>
                <a:schemeClr val="tx1"/>
              </a:solidFill>
              <a:latin typeface="Grotesque" panose="020B0504020202020204" pitchFamily="34" charset="0"/>
            </a:endParaRPr>
          </a:p>
        </p:txBody>
      </p:sp>
      <p:sp>
        <p:nvSpPr>
          <p:cNvPr id="6" name="Google Shape;203;p16">
            <a:extLst>
              <a:ext uri="{FF2B5EF4-FFF2-40B4-BE49-F238E27FC236}">
                <a16:creationId xmlns:a16="http://schemas.microsoft.com/office/drawing/2014/main" id="{248D22D0-1A74-EE25-B98F-E07DDE6B7235}"/>
              </a:ext>
            </a:extLst>
          </p:cNvPr>
          <p:cNvSpPr txBox="1">
            <a:spLocks/>
          </p:cNvSpPr>
          <p:nvPr/>
        </p:nvSpPr>
        <p:spPr>
          <a:xfrm>
            <a:off x="1154943" y="2755011"/>
            <a:ext cx="6345377" cy="90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MX" sz="1400" b="1" dirty="0">
                <a:solidFill>
                  <a:srgbClr val="FF6600"/>
                </a:solidFill>
              </a:rPr>
              <a:t>IF ( </a:t>
            </a:r>
            <a:r>
              <a:rPr lang="es-MX" sz="1400" dirty="0">
                <a:solidFill>
                  <a:schemeClr val="tx1"/>
                </a:solidFill>
              </a:rPr>
              <a:t>EVALUACIÓN</a:t>
            </a:r>
            <a:r>
              <a:rPr lang="es-MX" sz="1400" b="1" dirty="0">
                <a:solidFill>
                  <a:srgbClr val="FF6600"/>
                </a:solidFill>
              </a:rPr>
              <a:t> )  THEN</a:t>
            </a:r>
          </a:p>
          <a:p>
            <a:pPr marL="0" indent="0">
              <a:buFont typeface="Hind"/>
              <a:buNone/>
            </a:pPr>
            <a:r>
              <a:rPr lang="es-MX" sz="1400" b="1" dirty="0">
                <a:solidFill>
                  <a:srgbClr val="FF6600"/>
                </a:solidFill>
              </a:rPr>
              <a:t>     </a:t>
            </a:r>
            <a:r>
              <a:rPr lang="es-MX" sz="1400" dirty="0">
                <a:solidFill>
                  <a:schemeClr val="tx1"/>
                </a:solidFill>
              </a:rPr>
              <a:t>…ACCIÓN </a:t>
            </a:r>
          </a:p>
          <a:p>
            <a:pPr marL="0" indent="0">
              <a:buFont typeface="Hind"/>
              <a:buNone/>
            </a:pPr>
            <a:r>
              <a:rPr lang="es-MX" sz="1400" b="1" dirty="0">
                <a:solidFill>
                  <a:srgbClr val="FF6600"/>
                </a:solidFill>
              </a:rPr>
              <a:t>ELSEIF ( </a:t>
            </a:r>
            <a:r>
              <a:rPr lang="es-MX" sz="1400" dirty="0">
                <a:solidFill>
                  <a:schemeClr val="tx1"/>
                </a:solidFill>
              </a:rPr>
              <a:t>EVALUACIÓN</a:t>
            </a:r>
            <a:r>
              <a:rPr lang="es-MX" sz="1400" b="1" dirty="0">
                <a:solidFill>
                  <a:schemeClr val="tx1"/>
                </a:solidFill>
              </a:rPr>
              <a:t> </a:t>
            </a:r>
            <a:r>
              <a:rPr lang="es-MX" sz="1400" b="1" dirty="0">
                <a:solidFill>
                  <a:srgbClr val="FF6600"/>
                </a:solidFill>
              </a:rPr>
              <a:t>) THEN</a:t>
            </a:r>
          </a:p>
          <a:p>
            <a:pPr marL="0" indent="0">
              <a:buFont typeface="Hind"/>
              <a:buNone/>
            </a:pPr>
            <a:r>
              <a:rPr lang="es-MX" sz="1400" b="1" dirty="0">
                <a:solidFill>
                  <a:srgbClr val="FF6600"/>
                </a:solidFill>
              </a:rPr>
              <a:t>     </a:t>
            </a:r>
            <a:r>
              <a:rPr lang="es-MX" sz="1400" dirty="0">
                <a:solidFill>
                  <a:schemeClr val="tx1"/>
                </a:solidFill>
              </a:rPr>
              <a:t>…ACCIÓN </a:t>
            </a:r>
          </a:p>
          <a:p>
            <a:pPr marL="0" indent="0">
              <a:buFont typeface="Hind"/>
              <a:buNone/>
            </a:pPr>
            <a:r>
              <a:rPr lang="es-MX" sz="1400" b="1" dirty="0">
                <a:solidFill>
                  <a:srgbClr val="FF6600"/>
                </a:solidFill>
              </a:rPr>
              <a:t>ELSE   </a:t>
            </a:r>
          </a:p>
          <a:p>
            <a:pPr marL="0" indent="0">
              <a:buFont typeface="Hind"/>
              <a:buNone/>
            </a:pPr>
            <a:r>
              <a:rPr lang="es-MX" sz="1400" b="1" dirty="0">
                <a:solidFill>
                  <a:srgbClr val="FF6600"/>
                </a:solidFill>
              </a:rPr>
              <a:t>     </a:t>
            </a:r>
            <a:r>
              <a:rPr lang="es-MX" sz="1400" dirty="0">
                <a:solidFill>
                  <a:schemeClr val="tx1"/>
                </a:solidFill>
              </a:rPr>
              <a:t>…ACCIÓN </a:t>
            </a:r>
          </a:p>
          <a:p>
            <a:pPr marL="0" indent="0">
              <a:buFont typeface="Hind"/>
              <a:buNone/>
            </a:pPr>
            <a:r>
              <a:rPr lang="es-MX" sz="1400" b="1" dirty="0">
                <a:solidFill>
                  <a:srgbClr val="FF6600"/>
                </a:solidFill>
              </a:rPr>
              <a:t>END IF;</a:t>
            </a:r>
          </a:p>
          <a:p>
            <a:pPr marL="0" indent="0">
              <a:buFont typeface="Hind"/>
              <a:buNone/>
            </a:pPr>
            <a:endParaRPr lang="es-MX" sz="1600" b="1" dirty="0">
              <a:solidFill>
                <a:srgbClr val="FF6600"/>
              </a:solidFill>
            </a:endParaRPr>
          </a:p>
          <a:p>
            <a:pPr marL="0" indent="0">
              <a:buFont typeface="Hind"/>
              <a:buNone/>
            </a:pPr>
            <a:endParaRPr lang="es-MX" sz="1600" b="1" dirty="0">
              <a:solidFill>
                <a:srgbClr val="FF6600"/>
              </a:solidFill>
            </a:endParaRPr>
          </a:p>
        </p:txBody>
      </p:sp>
      <p:sp>
        <p:nvSpPr>
          <p:cNvPr id="7" name="Google Shape;203;p16">
            <a:extLst>
              <a:ext uri="{FF2B5EF4-FFF2-40B4-BE49-F238E27FC236}">
                <a16:creationId xmlns:a16="http://schemas.microsoft.com/office/drawing/2014/main" id="{6260F6CF-8CD1-E7C9-E4F4-8C4688D1FF7B}"/>
              </a:ext>
            </a:extLst>
          </p:cNvPr>
          <p:cNvSpPr txBox="1">
            <a:spLocks/>
          </p:cNvSpPr>
          <p:nvPr/>
        </p:nvSpPr>
        <p:spPr>
          <a:xfrm>
            <a:off x="873589" y="2384349"/>
            <a:ext cx="5291182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  <a:latin typeface="Grotesque" panose="020B0504020202020204" pitchFamily="34" charset="0"/>
              </a:rPr>
              <a:t>DENTRO DE UNA FUNCIÓN</a:t>
            </a:r>
          </a:p>
        </p:txBody>
      </p:sp>
      <p:sp>
        <p:nvSpPr>
          <p:cNvPr id="8" name="Google Shape;203;p16">
            <a:extLst>
              <a:ext uri="{FF2B5EF4-FFF2-40B4-BE49-F238E27FC236}">
                <a16:creationId xmlns:a16="http://schemas.microsoft.com/office/drawing/2014/main" id="{F243D853-EDBB-6F55-4579-398D7D1FE184}"/>
              </a:ext>
            </a:extLst>
          </p:cNvPr>
          <p:cNvSpPr txBox="1">
            <a:spLocks/>
          </p:cNvSpPr>
          <p:nvPr/>
        </p:nvSpPr>
        <p:spPr>
          <a:xfrm>
            <a:off x="873589" y="809078"/>
            <a:ext cx="5291182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  <a:latin typeface="Grotesque" panose="020B0504020202020204" pitchFamily="34" charset="0"/>
              </a:rPr>
              <a:t>DENTRO DE UNA CONSULTA</a:t>
            </a:r>
          </a:p>
        </p:txBody>
      </p:sp>
    </p:spTree>
    <p:extLst>
      <p:ext uri="{BB962C8B-B14F-4D97-AF65-F5344CB8AC3E}">
        <p14:creationId xmlns:p14="http://schemas.microsoft.com/office/powerpoint/2010/main" val="215933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01;p16">
            <a:extLst>
              <a:ext uri="{FF2B5EF4-FFF2-40B4-BE49-F238E27FC236}">
                <a16:creationId xmlns:a16="http://schemas.microsoft.com/office/drawing/2014/main" id="{ADAD3B2B-771A-14D2-CF09-E4A483CBBE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8324" y="209777"/>
            <a:ext cx="6345377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USO DE </a:t>
            </a:r>
            <a:r>
              <a:rPr lang="en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CASOS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6" name="Google Shape;203;p16">
            <a:extLst>
              <a:ext uri="{FF2B5EF4-FFF2-40B4-BE49-F238E27FC236}">
                <a16:creationId xmlns:a16="http://schemas.microsoft.com/office/drawing/2014/main" id="{248D22D0-1A74-EE25-B98F-E07DDE6B7235}"/>
              </a:ext>
            </a:extLst>
          </p:cNvPr>
          <p:cNvSpPr txBox="1">
            <a:spLocks/>
          </p:cNvSpPr>
          <p:nvPr/>
        </p:nvSpPr>
        <p:spPr>
          <a:xfrm>
            <a:off x="1399311" y="1812462"/>
            <a:ext cx="6345377" cy="90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MX" sz="1600" b="1" dirty="0">
                <a:solidFill>
                  <a:srgbClr val="FF6600"/>
                </a:solidFill>
              </a:rPr>
              <a:t>CASE </a:t>
            </a:r>
            <a:r>
              <a:rPr lang="es-MX" sz="1600" b="1" dirty="0" err="1">
                <a:solidFill>
                  <a:schemeClr val="tx1"/>
                </a:solidFill>
              </a:rPr>
              <a:t>campo_evaluar</a:t>
            </a:r>
            <a:endParaRPr lang="es-MX" sz="1600" b="1" dirty="0">
              <a:solidFill>
                <a:schemeClr val="tx1"/>
              </a:solidFill>
            </a:endParaRPr>
          </a:p>
          <a:p>
            <a:pPr marL="0" indent="0">
              <a:buFont typeface="Hind"/>
              <a:buNone/>
            </a:pPr>
            <a:r>
              <a:rPr lang="es-MX" sz="1600" b="1" dirty="0">
                <a:solidFill>
                  <a:schemeClr val="tx1"/>
                </a:solidFill>
              </a:rPr>
              <a:t> </a:t>
            </a:r>
            <a:r>
              <a:rPr lang="es-MX" sz="1600" b="1" dirty="0">
                <a:solidFill>
                  <a:srgbClr val="FF6600"/>
                </a:solidFill>
              </a:rPr>
              <a:t>WHEN </a:t>
            </a:r>
            <a:r>
              <a:rPr lang="es-MX" sz="1600" b="1" dirty="0">
                <a:solidFill>
                  <a:schemeClr val="tx1"/>
                </a:solidFill>
              </a:rPr>
              <a:t>dato </a:t>
            </a:r>
            <a:r>
              <a:rPr lang="es-MX" sz="1600" b="1" dirty="0">
                <a:solidFill>
                  <a:srgbClr val="FF6600"/>
                </a:solidFill>
              </a:rPr>
              <a:t>THEN </a:t>
            </a:r>
            <a:r>
              <a:rPr lang="es-MX" sz="1600" b="1" dirty="0">
                <a:solidFill>
                  <a:schemeClr val="tx1"/>
                </a:solidFill>
              </a:rPr>
              <a:t>resultado</a:t>
            </a:r>
          </a:p>
          <a:p>
            <a:pPr marL="0" indent="0">
              <a:buNone/>
            </a:pPr>
            <a:r>
              <a:rPr lang="es-MX" sz="1600" b="1" dirty="0">
                <a:solidFill>
                  <a:srgbClr val="FF6600"/>
                </a:solidFill>
              </a:rPr>
              <a:t> WHEN </a:t>
            </a:r>
            <a:r>
              <a:rPr lang="es-MX" sz="1600" b="1" dirty="0">
                <a:solidFill>
                  <a:schemeClr val="tx1"/>
                </a:solidFill>
              </a:rPr>
              <a:t>dato </a:t>
            </a:r>
            <a:r>
              <a:rPr lang="es-MX" sz="1600" b="1" dirty="0">
                <a:solidFill>
                  <a:srgbClr val="FF6600"/>
                </a:solidFill>
              </a:rPr>
              <a:t>THEN </a:t>
            </a:r>
            <a:r>
              <a:rPr lang="es-MX" sz="1600" b="1" dirty="0">
                <a:solidFill>
                  <a:schemeClr val="tx1"/>
                </a:solidFill>
              </a:rPr>
              <a:t>resultado </a:t>
            </a:r>
          </a:p>
          <a:p>
            <a:pPr marL="0" indent="0">
              <a:buNone/>
            </a:pPr>
            <a:r>
              <a:rPr lang="es-MX" sz="1600" b="1" dirty="0">
                <a:solidFill>
                  <a:srgbClr val="FF6600"/>
                </a:solidFill>
              </a:rPr>
              <a:t> WHEN </a:t>
            </a:r>
            <a:r>
              <a:rPr lang="es-MX" sz="1600" b="1" dirty="0">
                <a:solidFill>
                  <a:schemeClr val="tx1"/>
                </a:solidFill>
              </a:rPr>
              <a:t>dato </a:t>
            </a:r>
            <a:r>
              <a:rPr lang="es-MX" sz="1600" b="1" dirty="0">
                <a:solidFill>
                  <a:srgbClr val="FF6600"/>
                </a:solidFill>
              </a:rPr>
              <a:t>THEN </a:t>
            </a:r>
            <a:r>
              <a:rPr lang="es-MX" sz="1600" b="1" dirty="0">
                <a:solidFill>
                  <a:schemeClr val="tx1"/>
                </a:solidFill>
              </a:rPr>
              <a:t>resultado </a:t>
            </a:r>
          </a:p>
          <a:p>
            <a:pPr marL="0" indent="0">
              <a:buNone/>
            </a:pPr>
            <a:r>
              <a:rPr lang="es-MX" sz="1600" b="1" dirty="0">
                <a:solidFill>
                  <a:srgbClr val="FF6600"/>
                </a:solidFill>
              </a:rPr>
              <a:t> WHEN </a:t>
            </a:r>
            <a:r>
              <a:rPr lang="es-MX" sz="1600" b="1" dirty="0">
                <a:solidFill>
                  <a:schemeClr val="tx1"/>
                </a:solidFill>
              </a:rPr>
              <a:t>dato </a:t>
            </a:r>
            <a:r>
              <a:rPr lang="es-MX" sz="1600" b="1" dirty="0">
                <a:solidFill>
                  <a:srgbClr val="FF6600"/>
                </a:solidFill>
              </a:rPr>
              <a:t>THEN </a:t>
            </a:r>
            <a:r>
              <a:rPr lang="es-MX" sz="1600" b="1" dirty="0">
                <a:solidFill>
                  <a:schemeClr val="tx1"/>
                </a:solidFill>
              </a:rPr>
              <a:t>resultado</a:t>
            </a:r>
          </a:p>
          <a:p>
            <a:pPr marL="0" indent="0">
              <a:buNone/>
            </a:pPr>
            <a:r>
              <a:rPr lang="es-MX" sz="1600" b="1" dirty="0">
                <a:solidFill>
                  <a:srgbClr val="FF6600"/>
                </a:solidFill>
              </a:rPr>
              <a:t>END</a:t>
            </a:r>
            <a:r>
              <a:rPr lang="es-MX" sz="16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Hind"/>
              <a:buNone/>
            </a:pPr>
            <a:r>
              <a:rPr lang="es-MX" sz="16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Hind"/>
              <a:buNone/>
            </a:pPr>
            <a:endParaRPr lang="es-MX" sz="1600" b="1" dirty="0">
              <a:solidFill>
                <a:srgbClr val="FF6600"/>
              </a:solidFill>
            </a:endParaRPr>
          </a:p>
        </p:txBody>
      </p:sp>
      <p:sp>
        <p:nvSpPr>
          <p:cNvPr id="7" name="Google Shape;203;p16">
            <a:extLst>
              <a:ext uri="{FF2B5EF4-FFF2-40B4-BE49-F238E27FC236}">
                <a16:creationId xmlns:a16="http://schemas.microsoft.com/office/drawing/2014/main" id="{6260F6CF-8CD1-E7C9-E4F4-8C4688D1FF7B}"/>
              </a:ext>
            </a:extLst>
          </p:cNvPr>
          <p:cNvSpPr txBox="1">
            <a:spLocks/>
          </p:cNvSpPr>
          <p:nvPr/>
        </p:nvSpPr>
        <p:spPr>
          <a:xfrm>
            <a:off x="863541" y="1022683"/>
            <a:ext cx="5291182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  <a:latin typeface="Grotesque" panose="020B0504020202020204" pitchFamily="34" charset="0"/>
              </a:rPr>
              <a:t>SINTAXIS</a:t>
            </a:r>
          </a:p>
        </p:txBody>
      </p:sp>
    </p:spTree>
    <p:extLst>
      <p:ext uri="{BB962C8B-B14F-4D97-AF65-F5344CB8AC3E}">
        <p14:creationId xmlns:p14="http://schemas.microsoft.com/office/powerpoint/2010/main" val="199694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01;p16">
            <a:extLst>
              <a:ext uri="{FF2B5EF4-FFF2-40B4-BE49-F238E27FC236}">
                <a16:creationId xmlns:a16="http://schemas.microsoft.com/office/drawing/2014/main" id="{ADAD3B2B-771A-14D2-CF09-E4A483CBBE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759" y="615362"/>
            <a:ext cx="6345377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CREA TUS PROPIAS FUNCIONES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5" name="Google Shape;203;p16">
            <a:extLst>
              <a:ext uri="{FF2B5EF4-FFF2-40B4-BE49-F238E27FC236}">
                <a16:creationId xmlns:a16="http://schemas.microsoft.com/office/drawing/2014/main" id="{ED12A591-7512-E58B-F7FD-11D3E24343BE}"/>
              </a:ext>
            </a:extLst>
          </p:cNvPr>
          <p:cNvSpPr txBox="1">
            <a:spLocks/>
          </p:cNvSpPr>
          <p:nvPr/>
        </p:nvSpPr>
        <p:spPr>
          <a:xfrm>
            <a:off x="748758" y="1251362"/>
            <a:ext cx="6345377" cy="327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sz="1200" b="1" dirty="0">
                <a:solidFill>
                  <a:srgbClr val="FF6600"/>
                </a:solidFill>
              </a:rPr>
              <a:t>CREATE FUNCTION `</a:t>
            </a:r>
            <a:r>
              <a:rPr lang="en-US" sz="1200" b="1" dirty="0">
                <a:solidFill>
                  <a:schemeClr val="tx1"/>
                </a:solidFill>
              </a:rPr>
              <a:t>nombre_funcion</a:t>
            </a:r>
            <a:r>
              <a:rPr lang="en-US" sz="1200" b="1" dirty="0">
                <a:solidFill>
                  <a:srgbClr val="FF6600"/>
                </a:solidFill>
              </a:rPr>
              <a:t>` (  IN </a:t>
            </a:r>
            <a:r>
              <a:rPr lang="en-US" sz="1200" b="1" dirty="0">
                <a:solidFill>
                  <a:schemeClr val="tx1"/>
                </a:solidFill>
              </a:rPr>
              <a:t>nameArgumento</a:t>
            </a:r>
            <a:r>
              <a:rPr lang="en-US" sz="1200" b="1" dirty="0">
                <a:solidFill>
                  <a:srgbClr val="FF6600"/>
                </a:solidFill>
              </a:rPr>
              <a:t>  TipoDato)</a:t>
            </a:r>
          </a:p>
          <a:p>
            <a:pPr marL="0" indent="0">
              <a:buFont typeface="Hind"/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0" indent="0">
              <a:buFont typeface="Hind"/>
              <a:buNone/>
            </a:pPr>
            <a:r>
              <a:rPr lang="en-US" sz="1200" b="1" dirty="0">
                <a:solidFill>
                  <a:srgbClr val="FF6600"/>
                </a:solidFill>
              </a:rPr>
              <a:t>RETURNS </a:t>
            </a:r>
            <a:r>
              <a:rPr lang="en-US" sz="1200" b="1" dirty="0">
                <a:solidFill>
                  <a:schemeClr val="tx1"/>
                </a:solidFill>
              </a:rPr>
              <a:t>tipo_Dato</a:t>
            </a:r>
          </a:p>
          <a:p>
            <a:pPr marL="0" indent="0">
              <a:buFont typeface="Hind"/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0" indent="0">
              <a:buFont typeface="Hind"/>
              <a:buNone/>
            </a:pPr>
            <a:r>
              <a:rPr lang="en-US" sz="1200" b="1" dirty="0">
                <a:solidFill>
                  <a:srgbClr val="FF6600"/>
                </a:solidFill>
              </a:rPr>
              <a:t>BEGIN</a:t>
            </a:r>
          </a:p>
          <a:p>
            <a:pPr marL="0" indent="0">
              <a:buFont typeface="Hind"/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0" indent="0">
              <a:buFont typeface="Hind"/>
              <a:buNone/>
            </a:pPr>
            <a:r>
              <a:rPr lang="en-US" sz="1200" b="1" dirty="0">
                <a:solidFill>
                  <a:schemeClr val="tx1"/>
                </a:solidFill>
              </a:rPr>
              <a:t>….CODIGO A REALIZAR</a:t>
            </a:r>
          </a:p>
          <a:p>
            <a:pPr marL="0" indent="0">
              <a:buFont typeface="Hind"/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0" indent="0">
              <a:buFont typeface="Hind"/>
              <a:buNone/>
            </a:pPr>
            <a:r>
              <a:rPr lang="en-US" sz="1200" b="1" dirty="0">
                <a:solidFill>
                  <a:srgbClr val="FF6600"/>
                </a:solidFill>
              </a:rPr>
              <a:t>RETURN </a:t>
            </a:r>
            <a:r>
              <a:rPr lang="en-US" sz="1200" b="1" dirty="0">
                <a:solidFill>
                  <a:schemeClr val="tx1"/>
                </a:solidFill>
              </a:rPr>
              <a:t>nombreDato</a:t>
            </a:r>
            <a:r>
              <a:rPr lang="en-US" sz="1200" b="1" dirty="0">
                <a:solidFill>
                  <a:srgbClr val="FF6600"/>
                </a:solidFill>
              </a:rPr>
              <a:t>;</a:t>
            </a:r>
          </a:p>
          <a:p>
            <a:pPr marL="0" indent="0">
              <a:buFont typeface="Hind"/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0" indent="0">
              <a:buFont typeface="Hind"/>
              <a:buNone/>
            </a:pPr>
            <a:r>
              <a:rPr lang="en-US" sz="1200" b="1" dirty="0">
                <a:solidFill>
                  <a:srgbClr val="FF6600"/>
                </a:solidFill>
              </a:rPr>
              <a:t>END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Google Shape;203;p16">
            <a:extLst>
              <a:ext uri="{FF2B5EF4-FFF2-40B4-BE49-F238E27FC236}">
                <a16:creationId xmlns:a16="http://schemas.microsoft.com/office/drawing/2014/main" id="{03CA0998-C12B-A302-A5EA-1140DC6AE92C}"/>
              </a:ext>
            </a:extLst>
          </p:cNvPr>
          <p:cNvSpPr txBox="1">
            <a:spLocks/>
          </p:cNvSpPr>
          <p:nvPr/>
        </p:nvSpPr>
        <p:spPr>
          <a:xfrm>
            <a:off x="5395965" y="2165836"/>
            <a:ext cx="2137390" cy="14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</a:rPr>
              <a:t>Tipos de Datos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tx1"/>
                </a:solidFill>
              </a:rPr>
              <a:t>Varchar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tx1"/>
                </a:solidFill>
              </a:rPr>
              <a:t>Int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tx1"/>
                </a:solidFill>
              </a:rPr>
              <a:t>Double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tx1"/>
                </a:solidFill>
              </a:rPr>
              <a:t>Text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tx1"/>
                </a:solidFill>
              </a:rPr>
              <a:t>Date</a:t>
            </a:r>
          </a:p>
          <a:p>
            <a:pPr marL="0" indent="0">
              <a:buNone/>
            </a:pP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Google Shape;203;p16">
            <a:extLst>
              <a:ext uri="{FF2B5EF4-FFF2-40B4-BE49-F238E27FC236}">
                <a16:creationId xmlns:a16="http://schemas.microsoft.com/office/drawing/2014/main" id="{9A7B4F26-FD5C-5868-BE7A-762B1F67BEA1}"/>
              </a:ext>
            </a:extLst>
          </p:cNvPr>
          <p:cNvSpPr txBox="1">
            <a:spLocks/>
          </p:cNvSpPr>
          <p:nvPr/>
        </p:nvSpPr>
        <p:spPr>
          <a:xfrm>
            <a:off x="5395965" y="3479321"/>
            <a:ext cx="2999277" cy="14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</a:rPr>
              <a:t>Declarar Variables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6600"/>
                </a:solidFill>
              </a:rPr>
              <a:t>DECLARE </a:t>
            </a:r>
            <a:r>
              <a:rPr lang="en-US" sz="1050" b="1" dirty="0">
                <a:solidFill>
                  <a:schemeClr val="tx1"/>
                </a:solidFill>
              </a:rPr>
              <a:t>nombreVariable</a:t>
            </a:r>
            <a:r>
              <a:rPr lang="en-US" sz="1200" b="1" dirty="0">
                <a:solidFill>
                  <a:srgbClr val="FF6600"/>
                </a:solidFill>
              </a:rPr>
              <a:t> TipoDato;</a:t>
            </a:r>
          </a:p>
          <a:p>
            <a:pPr marL="0" indent="0"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</a:rPr>
              <a:t>Usar una variable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6600"/>
                </a:solidFill>
              </a:rPr>
              <a:t>SET </a:t>
            </a:r>
            <a:r>
              <a:rPr lang="en-US" sz="1200" b="1" dirty="0">
                <a:solidFill>
                  <a:schemeClr val="tx1"/>
                </a:solidFill>
              </a:rPr>
              <a:t>nombreVariable</a:t>
            </a:r>
            <a:r>
              <a:rPr lang="en-US" sz="1200" b="1" dirty="0">
                <a:solidFill>
                  <a:srgbClr val="FF6600"/>
                </a:solidFill>
              </a:rPr>
              <a:t> =  </a:t>
            </a:r>
            <a:r>
              <a:rPr lang="en-US" sz="1200" b="1" dirty="0">
                <a:solidFill>
                  <a:schemeClr val="tx1"/>
                </a:solidFill>
              </a:rPr>
              <a:t>asignación</a:t>
            </a:r>
            <a:r>
              <a:rPr lang="en-US" sz="1200" b="1" dirty="0">
                <a:solidFill>
                  <a:srgbClr val="FF6600"/>
                </a:solidFill>
              </a:rPr>
              <a:t> ;</a:t>
            </a:r>
            <a:endParaRPr lang="es-MX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36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01;p16">
            <a:extLst>
              <a:ext uri="{FF2B5EF4-FFF2-40B4-BE49-F238E27FC236}">
                <a16:creationId xmlns:a16="http://schemas.microsoft.com/office/drawing/2014/main" id="{ADAD3B2B-771A-14D2-CF09-E4A483CBBE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759" y="615362"/>
            <a:ext cx="6345377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CREA PROCEDIMIENTOS ALMACENADOS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5" name="Google Shape;203;p16">
            <a:extLst>
              <a:ext uri="{FF2B5EF4-FFF2-40B4-BE49-F238E27FC236}">
                <a16:creationId xmlns:a16="http://schemas.microsoft.com/office/drawing/2014/main" id="{ED12A591-7512-E58B-F7FD-11D3E24343BE}"/>
              </a:ext>
            </a:extLst>
          </p:cNvPr>
          <p:cNvSpPr txBox="1">
            <a:spLocks/>
          </p:cNvSpPr>
          <p:nvPr/>
        </p:nvSpPr>
        <p:spPr>
          <a:xfrm>
            <a:off x="748758" y="1361353"/>
            <a:ext cx="6345377" cy="327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sz="1200" b="1" dirty="0">
                <a:solidFill>
                  <a:srgbClr val="FF6600"/>
                </a:solidFill>
              </a:rPr>
              <a:t>CREATE PROCEDURE `</a:t>
            </a:r>
            <a:r>
              <a:rPr lang="en-US" sz="1200" b="1" dirty="0">
                <a:solidFill>
                  <a:schemeClr val="tx1"/>
                </a:solidFill>
              </a:rPr>
              <a:t>nombre_pa</a:t>
            </a:r>
            <a:r>
              <a:rPr lang="en-US" sz="1200" b="1" dirty="0">
                <a:solidFill>
                  <a:srgbClr val="FF6600"/>
                </a:solidFill>
              </a:rPr>
              <a:t>` (  IN </a:t>
            </a:r>
            <a:r>
              <a:rPr lang="en-US" sz="1200" b="1" dirty="0">
                <a:solidFill>
                  <a:schemeClr val="tx1"/>
                </a:solidFill>
              </a:rPr>
              <a:t>nameArgumento</a:t>
            </a:r>
            <a:r>
              <a:rPr lang="en-US" sz="1200" b="1" dirty="0">
                <a:solidFill>
                  <a:srgbClr val="FF6600"/>
                </a:solidFill>
              </a:rPr>
              <a:t>  TipoDato, …)</a:t>
            </a:r>
          </a:p>
          <a:p>
            <a:pPr marL="0" indent="0">
              <a:buFont typeface="Hind"/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0" indent="0">
              <a:buFont typeface="Hind"/>
              <a:buNone/>
            </a:pPr>
            <a:r>
              <a:rPr lang="en-US" sz="1200" b="1" dirty="0">
                <a:solidFill>
                  <a:srgbClr val="FF6600"/>
                </a:solidFill>
              </a:rPr>
              <a:t>BEGIN</a:t>
            </a:r>
          </a:p>
          <a:p>
            <a:pPr marL="0" indent="0">
              <a:buFont typeface="Hind"/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0" indent="0">
              <a:buFont typeface="Hind"/>
              <a:buNone/>
            </a:pPr>
            <a:r>
              <a:rPr lang="en-US" sz="1200" b="1" dirty="0">
                <a:solidFill>
                  <a:schemeClr val="tx1"/>
                </a:solidFill>
              </a:rPr>
              <a:t>….CODIGO A REALIZAR</a:t>
            </a:r>
          </a:p>
          <a:p>
            <a:pPr marL="0" indent="0">
              <a:buFont typeface="Hind"/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0" indent="0">
              <a:buFont typeface="Hind"/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0" indent="0">
              <a:buFont typeface="Hind"/>
              <a:buNone/>
            </a:pPr>
            <a:r>
              <a:rPr lang="en-US" sz="1200" b="1" dirty="0">
                <a:solidFill>
                  <a:srgbClr val="FF6600"/>
                </a:solidFill>
              </a:rPr>
              <a:t>END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Google Shape;203;p16">
            <a:extLst>
              <a:ext uri="{FF2B5EF4-FFF2-40B4-BE49-F238E27FC236}">
                <a16:creationId xmlns:a16="http://schemas.microsoft.com/office/drawing/2014/main" id="{03CA0998-C12B-A302-A5EA-1140DC6AE92C}"/>
              </a:ext>
            </a:extLst>
          </p:cNvPr>
          <p:cNvSpPr txBox="1">
            <a:spLocks/>
          </p:cNvSpPr>
          <p:nvPr/>
        </p:nvSpPr>
        <p:spPr>
          <a:xfrm>
            <a:off x="5226409" y="2065279"/>
            <a:ext cx="2137390" cy="14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</a:rPr>
              <a:t>Tipos de Datos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tx1"/>
                </a:solidFill>
              </a:rPr>
              <a:t>Varchar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tx1"/>
                </a:solidFill>
              </a:rPr>
              <a:t>Int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tx1"/>
                </a:solidFill>
              </a:rPr>
              <a:t>Double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tx1"/>
                </a:solidFill>
              </a:rPr>
              <a:t>Text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tx1"/>
                </a:solidFill>
              </a:rPr>
              <a:t>Date</a:t>
            </a:r>
          </a:p>
          <a:p>
            <a:pPr marL="0" indent="0">
              <a:buNone/>
            </a:pP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Google Shape;203;p16">
            <a:extLst>
              <a:ext uri="{FF2B5EF4-FFF2-40B4-BE49-F238E27FC236}">
                <a16:creationId xmlns:a16="http://schemas.microsoft.com/office/drawing/2014/main" id="{9A7B4F26-FD5C-5868-BE7A-762B1F67BEA1}"/>
              </a:ext>
            </a:extLst>
          </p:cNvPr>
          <p:cNvSpPr txBox="1">
            <a:spLocks/>
          </p:cNvSpPr>
          <p:nvPr/>
        </p:nvSpPr>
        <p:spPr>
          <a:xfrm>
            <a:off x="5018171" y="3479321"/>
            <a:ext cx="2999277" cy="14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</a:rPr>
              <a:t>Declarar Variables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6600"/>
                </a:solidFill>
              </a:rPr>
              <a:t>DECLARE </a:t>
            </a:r>
            <a:r>
              <a:rPr lang="en-US" sz="1050" b="1" dirty="0">
                <a:solidFill>
                  <a:schemeClr val="tx1"/>
                </a:solidFill>
              </a:rPr>
              <a:t>nombreVariable</a:t>
            </a:r>
            <a:r>
              <a:rPr lang="en-US" sz="1200" b="1" dirty="0">
                <a:solidFill>
                  <a:srgbClr val="FF6600"/>
                </a:solidFill>
              </a:rPr>
              <a:t> TipoDato;</a:t>
            </a:r>
          </a:p>
          <a:p>
            <a:pPr marL="0" indent="0"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</a:rPr>
              <a:t>Usar una variable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6600"/>
                </a:solidFill>
              </a:rPr>
              <a:t>SET </a:t>
            </a:r>
            <a:r>
              <a:rPr lang="en-US" sz="1200" b="1" dirty="0">
                <a:solidFill>
                  <a:schemeClr val="tx1"/>
                </a:solidFill>
              </a:rPr>
              <a:t>nombreVariable</a:t>
            </a:r>
            <a:r>
              <a:rPr lang="en-US" sz="1200" b="1" dirty="0">
                <a:solidFill>
                  <a:srgbClr val="FF6600"/>
                </a:solidFill>
              </a:rPr>
              <a:t> =  </a:t>
            </a:r>
            <a:r>
              <a:rPr lang="en-US" sz="1200" b="1" dirty="0">
                <a:solidFill>
                  <a:schemeClr val="tx1"/>
                </a:solidFill>
              </a:rPr>
              <a:t>asignación</a:t>
            </a:r>
            <a:r>
              <a:rPr lang="en-US" sz="1200" b="1" dirty="0">
                <a:solidFill>
                  <a:srgbClr val="FF6600"/>
                </a:solidFill>
              </a:rPr>
              <a:t> ;</a:t>
            </a:r>
            <a:endParaRPr lang="es-MX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5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109957" y="236213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Bases de Datos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109957" y="872213"/>
            <a:ext cx="4638375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rgbClr val="FFCC00"/>
                </a:solidFill>
              </a:rPr>
              <a:t>¿Que son?</a:t>
            </a:r>
            <a:endParaRPr lang="es-MX" sz="1200" dirty="0">
              <a:solidFill>
                <a:srgbClr val="FFCC0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dirty="0"/>
              <a:t>Es una recopilación organizada de información o datos estructurados, que normalmente se almacena de forma electrónica en un sistema informático.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496570-27B2-2A70-93A2-DBB55857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895" y="2106056"/>
            <a:ext cx="4207300" cy="931387"/>
          </a:xfrm>
          <a:prstGeom prst="rect">
            <a:avLst/>
          </a:prstGeom>
        </p:spPr>
      </p:pic>
      <p:sp>
        <p:nvSpPr>
          <p:cNvPr id="13" name="Google Shape;201;p16">
            <a:extLst>
              <a:ext uri="{FF2B5EF4-FFF2-40B4-BE49-F238E27FC236}">
                <a16:creationId xmlns:a16="http://schemas.microsoft.com/office/drawing/2014/main" id="{35702418-B0DA-2DD4-4DF6-C4B74360F22B}"/>
              </a:ext>
            </a:extLst>
          </p:cNvPr>
          <p:cNvSpPr txBox="1">
            <a:spLocks/>
          </p:cNvSpPr>
          <p:nvPr/>
        </p:nvSpPr>
        <p:spPr>
          <a:xfrm>
            <a:off x="3594936" y="3344843"/>
            <a:ext cx="1433218" cy="500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es-MX" sz="1100" b="0" dirty="0">
                <a:latin typeface="Hind" panose="020B0502040204020203" pitchFamily="2" charset="0"/>
                <a:ea typeface="HGMaruGothicMPRO" panose="020F0400000000000000" pitchFamily="34" charset="-128"/>
                <a:cs typeface="Hind" panose="020B0502040204020203" pitchFamily="2" charset="0"/>
              </a:rPr>
              <a:t>Herramientas dedicadas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B8F5333-879F-CD19-B10D-1A075DA29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61" y="4041887"/>
            <a:ext cx="575957" cy="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ccess - Programación en Microsoft Access">
            <a:extLst>
              <a:ext uri="{FF2B5EF4-FFF2-40B4-BE49-F238E27FC236}">
                <a16:creationId xmlns:a16="http://schemas.microsoft.com/office/drawing/2014/main" id="{52B1C302-4E95-E801-44AC-C370277ED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63" y="4327070"/>
            <a:ext cx="575957" cy="56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201;p16">
            <a:extLst>
              <a:ext uri="{FF2B5EF4-FFF2-40B4-BE49-F238E27FC236}">
                <a16:creationId xmlns:a16="http://schemas.microsoft.com/office/drawing/2014/main" id="{0A98CA23-65C0-E3ED-992E-F58A095D09AE}"/>
              </a:ext>
            </a:extLst>
          </p:cNvPr>
          <p:cNvSpPr txBox="1">
            <a:spLocks/>
          </p:cNvSpPr>
          <p:nvPr/>
        </p:nvSpPr>
        <p:spPr>
          <a:xfrm>
            <a:off x="1227661" y="3447820"/>
            <a:ext cx="1433218" cy="500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es-MX" sz="1100" b="0" dirty="0">
                <a:latin typeface="Hind" panose="020B0502040204020203" pitchFamily="2" charset="0"/>
                <a:ea typeface="HGMaruGothicMPRO" panose="020F0400000000000000" pitchFamily="34" charset="-128"/>
                <a:cs typeface="Hind" panose="020B0502040204020203" pitchFamily="2" charset="0"/>
              </a:rPr>
              <a:t>Softwares usados por su facilidad</a:t>
            </a:r>
          </a:p>
        </p:txBody>
      </p:sp>
      <p:pic>
        <p:nvPicPr>
          <p:cNvPr id="2076" name="Picture 28" descr="Qué es SQL Server Localdb, cómo instalarlo, usarlo y actualizarlo |  JASoft.org">
            <a:extLst>
              <a:ext uri="{FF2B5EF4-FFF2-40B4-BE49-F238E27FC236}">
                <a16:creationId xmlns:a16="http://schemas.microsoft.com/office/drawing/2014/main" id="{3A0A396E-CB2D-7D17-9E04-B630E960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81" b="94595" l="10000" r="90000">
                        <a14:foregroundMark x1="16216" y1="13243" x2="16216" y2="13243"/>
                        <a14:foregroundMark x1="29189" y1="12432" x2="51622" y2="11892"/>
                        <a14:foregroundMark x1="52869" y1="1862" x2="73784" y2="7838"/>
                        <a14:foregroundMark x1="76486" y1="9730" x2="54595" y2="24324"/>
                        <a14:foregroundMark x1="54595" y1="24324" x2="35405" y2="24324"/>
                        <a14:foregroundMark x1="35405" y1="24324" x2="22162" y2="15946"/>
                        <a14:foregroundMark x1="22162" y1="15946" x2="34324" y2="6757"/>
                        <a14:foregroundMark x1="34324" y1="6757" x2="34324" y2="6757"/>
                        <a14:foregroundMark x1="80541" y1="12162" x2="66757" y2="25946"/>
                        <a14:foregroundMark x1="66757" y1="25946" x2="62162" y2="26216"/>
                        <a14:foregroundMark x1="75946" y1="8108" x2="80541" y2="19459"/>
                        <a14:foregroundMark x1="44457" y1="3188" x2="26216" y2="5676"/>
                        <a14:foregroundMark x1="26216" y1="5676" x2="16216" y2="15405"/>
                        <a14:foregroundMark x1="16216" y1="15405" x2="25946" y2="22703"/>
                        <a14:foregroundMark x1="62432" y1="19730" x2="38649" y2="18649"/>
                        <a14:foregroundMark x1="54865" y1="59459" x2="54865" y2="49189"/>
                        <a14:foregroundMark x1="57297" y1="52162" x2="61892" y2="67297"/>
                        <a14:foregroundMark x1="69730" y1="49189" x2="74865" y2="67838"/>
                        <a14:foregroundMark x1="74865" y1="67838" x2="80811" y2="68378"/>
                        <a14:foregroundMark x1="72432" y1="70811" x2="69189" y2="46486"/>
                        <a14:foregroundMark x1="53514" y1="75676" x2="47568" y2="40811"/>
                        <a14:foregroundMark x1="47568" y1="40811" x2="47568" y2="40811"/>
                        <a14:foregroundMark x1="47838" y1="67838" x2="40811" y2="45405"/>
                        <a14:foregroundMark x1="40811" y1="45405" x2="40811" y2="45135"/>
                        <a14:foregroundMark x1="31892" y1="71892" x2="29189" y2="42432"/>
                        <a14:foregroundMark x1="33243" y1="40000" x2="25946" y2="64054"/>
                        <a14:foregroundMark x1="25405" y1="60541" x2="25405" y2="56486"/>
                        <a14:foregroundMark x1="27838" y1="52973" x2="27838" y2="52973"/>
                        <a14:foregroundMark x1="43243" y1="69459" x2="43243" y2="69459"/>
                        <a14:foregroundMark x1="35405" y1="65946" x2="35405" y2="65946"/>
                        <a14:foregroundMark x1="29189" y1="68108" x2="29189" y2="68108"/>
                        <a14:foregroundMark x1="27027" y1="68919" x2="27027" y2="68919"/>
                        <a14:foregroundMark x1="38108" y1="94595" x2="55676" y2="91892"/>
                        <a14:backgroundMark x1="46486" y1="0" x2="54054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44" y="3895170"/>
            <a:ext cx="828854" cy="8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201;p16">
            <a:extLst>
              <a:ext uri="{FF2B5EF4-FFF2-40B4-BE49-F238E27FC236}">
                <a16:creationId xmlns:a16="http://schemas.microsoft.com/office/drawing/2014/main" id="{D0136C77-2E43-9568-B9E3-3B22D1F5DF90}"/>
              </a:ext>
            </a:extLst>
          </p:cNvPr>
          <p:cNvSpPr txBox="1">
            <a:spLocks/>
          </p:cNvSpPr>
          <p:nvPr/>
        </p:nvSpPr>
        <p:spPr>
          <a:xfrm>
            <a:off x="5962211" y="3443407"/>
            <a:ext cx="1433218" cy="500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ctr"/>
            <a:r>
              <a:rPr lang="es-MX" sz="1100" b="0" dirty="0">
                <a:latin typeface="Hind" panose="020B0502040204020203" pitchFamily="2" charset="0"/>
                <a:ea typeface="HGMaruGothicMPRO" panose="020F0400000000000000" pitchFamily="34" charset="-128"/>
                <a:cs typeface="Hind" panose="020B0502040204020203" pitchFamily="2" charset="0"/>
              </a:rPr>
              <a:t>Softwares usados pero no recomendados</a:t>
            </a:r>
          </a:p>
        </p:txBody>
      </p:sp>
      <p:pic>
        <p:nvPicPr>
          <p:cNvPr id="2078" name="Picture 30">
            <a:extLst>
              <a:ext uri="{FF2B5EF4-FFF2-40B4-BE49-F238E27FC236}">
                <a16:creationId xmlns:a16="http://schemas.microsoft.com/office/drawing/2014/main" id="{6479ED91-617E-4CA3-DAB3-54E2BC1F3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70" y="4309597"/>
            <a:ext cx="678803" cy="6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Bloc de notas – procesadores de texto">
            <a:extLst>
              <a:ext uri="{FF2B5EF4-FFF2-40B4-BE49-F238E27FC236}">
                <a16:creationId xmlns:a16="http://schemas.microsoft.com/office/drawing/2014/main" id="{0B0BB6C1-81D3-2505-616D-41DDCF4BF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17" y="3844990"/>
            <a:ext cx="828854" cy="8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5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SQL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1067088" y="907050"/>
            <a:ext cx="4270456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FF6600"/>
                </a:solidFill>
              </a:rPr>
              <a:t>Structured Query Language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Un tipo de </a:t>
            </a:r>
            <a:r>
              <a:rPr lang="es-MX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lenguaje de programación</a:t>
            </a:r>
            <a:r>
              <a:rPr lang="es-MX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que te permite manipular los datos y tiene la capacidad de hacer cálculos avanzados y álgebra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s-MX" sz="12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tx1"/>
                </a:solidFill>
                <a:latin typeface="Roboto" panose="02000000000000000000" pitchFamily="2" charset="0"/>
              </a:rPr>
              <a:t>Se dividide en :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1E1166BF-BEB7-473A-4AF3-F767B79F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72" y="4230509"/>
            <a:ext cx="922452" cy="61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PostgreSQL replicación esclavos multi">
            <a:extLst>
              <a:ext uri="{FF2B5EF4-FFF2-40B4-BE49-F238E27FC236}">
                <a16:creationId xmlns:a16="http://schemas.microsoft.com/office/drawing/2014/main" id="{18AFB82E-0CEB-1A78-F3FA-4FBB8FC8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27" y="4075408"/>
            <a:ext cx="726621" cy="72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Taller PL/SQL: Bloques Anónimos, Procedimientos Almacenados, Funciones y  Triggers sobre una base de datos Oracle 19C - $&gt; SoloCodigoWeb">
            <a:extLst>
              <a:ext uri="{FF2B5EF4-FFF2-40B4-BE49-F238E27FC236}">
                <a16:creationId xmlns:a16="http://schemas.microsoft.com/office/drawing/2014/main" id="{6F9ADC76-B4E7-96F2-1B0D-1C9FA798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51" y="4230509"/>
            <a:ext cx="853894" cy="4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03;p16">
            <a:extLst>
              <a:ext uri="{FF2B5EF4-FFF2-40B4-BE49-F238E27FC236}">
                <a16:creationId xmlns:a16="http://schemas.microsoft.com/office/drawing/2014/main" id="{C353F471-6D29-A8A9-7EC3-4749A94780D5}"/>
              </a:ext>
            </a:extLst>
          </p:cNvPr>
          <p:cNvSpPr txBox="1">
            <a:spLocks/>
          </p:cNvSpPr>
          <p:nvPr/>
        </p:nvSpPr>
        <p:spPr>
          <a:xfrm>
            <a:off x="1067088" y="2571750"/>
            <a:ext cx="283622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buFont typeface="Hind"/>
              <a:buNone/>
            </a:pPr>
            <a:r>
              <a:rPr lang="en-US" sz="1200" dirty="0">
                <a:solidFill>
                  <a:schemeClr val="tx1"/>
                </a:solidFill>
              </a:rPr>
              <a:t>DDL </a:t>
            </a:r>
          </a:p>
          <a:p>
            <a:pPr marL="0" indent="0" algn="ctr">
              <a:buFont typeface="Hind"/>
              <a:buNone/>
            </a:pPr>
            <a:r>
              <a:rPr lang="en-US" sz="1200" dirty="0">
                <a:solidFill>
                  <a:schemeClr val="tx1"/>
                </a:solidFill>
              </a:rPr>
              <a:t>(Lenguaje de difinición de datos)</a:t>
            </a:r>
          </a:p>
        </p:txBody>
      </p:sp>
      <p:sp>
        <p:nvSpPr>
          <p:cNvPr id="18" name="Google Shape;203;p16">
            <a:extLst>
              <a:ext uri="{FF2B5EF4-FFF2-40B4-BE49-F238E27FC236}">
                <a16:creationId xmlns:a16="http://schemas.microsoft.com/office/drawing/2014/main" id="{82DD053F-359A-824A-1272-9D24B2989B55}"/>
              </a:ext>
            </a:extLst>
          </p:cNvPr>
          <p:cNvSpPr txBox="1">
            <a:spLocks/>
          </p:cNvSpPr>
          <p:nvPr/>
        </p:nvSpPr>
        <p:spPr>
          <a:xfrm>
            <a:off x="3903308" y="2571750"/>
            <a:ext cx="283622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buFont typeface="Hind"/>
              <a:buNone/>
            </a:pPr>
            <a:r>
              <a:rPr lang="en-US" sz="1200" dirty="0">
                <a:solidFill>
                  <a:schemeClr val="tx1"/>
                </a:solidFill>
              </a:rPr>
              <a:t>DML </a:t>
            </a:r>
          </a:p>
          <a:p>
            <a:pPr marL="0" indent="0" algn="ctr">
              <a:buFont typeface="Hind"/>
              <a:buNone/>
            </a:pPr>
            <a:r>
              <a:rPr lang="en-US" sz="1200" dirty="0">
                <a:solidFill>
                  <a:schemeClr val="tx1"/>
                </a:solidFill>
              </a:rPr>
              <a:t>(Lenguaje de manipulación de datos)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A4A787C-4EDE-CD55-A627-A9EF97870DB3}"/>
              </a:ext>
            </a:extLst>
          </p:cNvPr>
          <p:cNvSpPr/>
          <p:nvPr/>
        </p:nvSpPr>
        <p:spPr>
          <a:xfrm>
            <a:off x="3903308" y="2524849"/>
            <a:ext cx="2836220" cy="9901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¿Por que Mysql?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1067088" y="907050"/>
            <a:ext cx="5273422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+mj-lt"/>
              <a:buAutoNum type="arabicPeriod"/>
            </a:pPr>
            <a:r>
              <a:rPr lang="es-MX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Es una base de datos gratuita. Al ser de código abierto, no tiene coste, con el ahorro que eso conlleva.</a:t>
            </a:r>
          </a:p>
          <a:p>
            <a:pPr fontAlgn="base">
              <a:buFont typeface="+mj-lt"/>
              <a:buAutoNum type="arabicPeriod"/>
            </a:pPr>
            <a:endParaRPr lang="es-MX" sz="12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s-MX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Es fácil encontrar ayuda: Al ser una base de datos que se utiliza en multitud de aplicaciones web existen multitud de tutoriales, foros.</a:t>
            </a:r>
          </a:p>
          <a:p>
            <a:pPr algn="l" fontAlgn="base">
              <a:buFont typeface="+mj-lt"/>
              <a:buAutoNum type="arabicPeriod"/>
            </a:pPr>
            <a:endParaRPr lang="es-MX" sz="12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s-MX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Es muy fácil de usar. Podemos empezar a usar la base de datos MySQL sabiendo unos pocos comandos.</a:t>
            </a:r>
          </a:p>
          <a:p>
            <a:pPr algn="l" fontAlgn="base">
              <a:buFont typeface="+mj-lt"/>
              <a:buAutoNum type="arabicPeriod"/>
            </a:pPr>
            <a:endParaRPr lang="es-MX" sz="12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s-MX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Es una base de datos muy rápida. Su rendimiento es estupendo sin añadirle ninguna funcionalidad avanzada.</a:t>
            </a:r>
          </a:p>
          <a:p>
            <a:pPr algn="l" fontAlgn="base">
              <a:buFont typeface="+mj-lt"/>
              <a:buAutoNum type="arabicPeriod"/>
            </a:pPr>
            <a:endParaRPr lang="es-MX" sz="12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s-MX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Ayuda al </a:t>
            </a:r>
            <a:r>
              <a:rPr lang="es-MX" sz="1200" dirty="0">
                <a:solidFill>
                  <a:schemeClr val="tx1"/>
                </a:solidFill>
                <a:latin typeface="Open Sans" panose="020B0606030504020204" pitchFamily="34" charset="0"/>
              </a:rPr>
              <a:t>Data Sciencie a </a:t>
            </a:r>
            <a:r>
              <a:rPr lang="es-MX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lidíar con una gran cantidad de datos para poder recopilar, procesar, limpiar, analizar y convertir en información útil para que las empresas tomen decisiones mejores y bien informadas.</a:t>
            </a:r>
          </a:p>
        </p:txBody>
      </p:sp>
      <p:pic>
        <p:nvPicPr>
          <p:cNvPr id="14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1E1166BF-BEB7-473A-4AF3-F767B79F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62" y="3877334"/>
            <a:ext cx="1444374" cy="96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91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Arquitectura Mysql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17" name="Google Shape;203;p16">
            <a:extLst>
              <a:ext uri="{FF2B5EF4-FFF2-40B4-BE49-F238E27FC236}">
                <a16:creationId xmlns:a16="http://schemas.microsoft.com/office/drawing/2014/main" id="{C353F471-6D29-A8A9-7EC3-4749A94780D5}"/>
              </a:ext>
            </a:extLst>
          </p:cNvPr>
          <p:cNvSpPr txBox="1">
            <a:spLocks/>
          </p:cNvSpPr>
          <p:nvPr/>
        </p:nvSpPr>
        <p:spPr>
          <a:xfrm>
            <a:off x="1216918" y="1368867"/>
            <a:ext cx="283622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buFont typeface="Hind"/>
              <a:buNone/>
            </a:pPr>
            <a:r>
              <a:rPr lang="en-US" sz="1200" b="1" dirty="0">
                <a:solidFill>
                  <a:schemeClr val="accent6"/>
                </a:solidFill>
              </a:rPr>
              <a:t>Servidor</a:t>
            </a:r>
          </a:p>
          <a:p>
            <a:pPr marL="0" indent="0" algn="ctr">
              <a:buFont typeface="Hind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ctr">
              <a:buFont typeface="Hind"/>
              <a:buNone/>
            </a:pPr>
            <a:r>
              <a:rPr lang="es-MX" sz="1200" dirty="0">
                <a:solidFill>
                  <a:schemeClr val="tx1"/>
                </a:solidFill>
              </a:rPr>
              <a:t>Atiende peticiones y devuelve respuestas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 algn="ctr">
              <a:buFont typeface="Hind"/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Google Shape;203;p16">
            <a:extLst>
              <a:ext uri="{FF2B5EF4-FFF2-40B4-BE49-F238E27FC236}">
                <a16:creationId xmlns:a16="http://schemas.microsoft.com/office/drawing/2014/main" id="{82DD053F-359A-824A-1272-9D24B2989B55}"/>
              </a:ext>
            </a:extLst>
          </p:cNvPr>
          <p:cNvSpPr txBox="1">
            <a:spLocks/>
          </p:cNvSpPr>
          <p:nvPr/>
        </p:nvSpPr>
        <p:spPr>
          <a:xfrm>
            <a:off x="4572000" y="1368867"/>
            <a:ext cx="283622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buFont typeface="Hind"/>
              <a:buNone/>
            </a:pPr>
            <a:r>
              <a:rPr lang="en-US" sz="1200" b="1" dirty="0">
                <a:solidFill>
                  <a:schemeClr val="accent6"/>
                </a:solidFill>
              </a:rPr>
              <a:t>Cliente</a:t>
            </a:r>
          </a:p>
          <a:p>
            <a:pPr marL="0" indent="0" algn="ctr">
              <a:buFont typeface="Hind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ctr">
              <a:buFont typeface="Hind"/>
              <a:buNone/>
            </a:pPr>
            <a:r>
              <a:rPr lang="es-MX" sz="1200" dirty="0">
                <a:solidFill>
                  <a:schemeClr val="tx1"/>
                </a:solidFill>
              </a:rPr>
              <a:t> Hace peticiones y recibe respuestas</a:t>
            </a:r>
          </a:p>
          <a:p>
            <a:pPr marL="0" indent="0" algn="ctr">
              <a:buFont typeface="Hind"/>
              <a:buNone/>
            </a:pPr>
            <a:r>
              <a:rPr lang="es-MX" sz="1200" dirty="0">
                <a:hlinkClick r:id="rId3"/>
              </a:rPr>
              <a:t>SQL </a:t>
            </a:r>
            <a:r>
              <a:rPr lang="es-MX" sz="1200" dirty="0" err="1">
                <a:hlinkClick r:id="rId3"/>
              </a:rPr>
              <a:t>OnLine</a:t>
            </a:r>
            <a:r>
              <a:rPr lang="es-MX" sz="1200" dirty="0">
                <a:hlinkClick r:id="rId3"/>
              </a:rPr>
              <a:t> IDE (sqliteonline.com)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 algn="ctr">
              <a:buFont typeface="Hind"/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6" name="Picture 2" descr="Para qué sirve un servidor web? – ITD Consulting">
            <a:extLst>
              <a:ext uri="{FF2B5EF4-FFF2-40B4-BE49-F238E27FC236}">
                <a16:creationId xmlns:a16="http://schemas.microsoft.com/office/drawing/2014/main" id="{4C456873-1F8F-B876-820E-BD033CAA0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6" t="2296" r="32637"/>
          <a:stretch/>
        </p:blipFill>
        <p:spPr bwMode="auto">
          <a:xfrm>
            <a:off x="1740725" y="2732524"/>
            <a:ext cx="1746054" cy="177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🐬 Tutorial Como Utilizar MySQL Workbench - YouTube">
            <a:extLst>
              <a:ext uri="{FF2B5EF4-FFF2-40B4-BE49-F238E27FC236}">
                <a16:creationId xmlns:a16="http://schemas.microsoft.com/office/drawing/2014/main" id="{066755AA-C7B6-D37D-CCE0-4737DED1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29" y="2838661"/>
            <a:ext cx="1386674" cy="78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idiSQL: administrador de bases de datos MariaDB y MySQL - Manejando datos">
            <a:extLst>
              <a:ext uri="{FF2B5EF4-FFF2-40B4-BE49-F238E27FC236}">
                <a16:creationId xmlns:a16="http://schemas.microsoft.com/office/drawing/2014/main" id="{C84247FC-C9E8-3830-590D-0C64F42C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91" y="3482700"/>
            <a:ext cx="901362" cy="90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crementá tu productividad con base de datos con DBeaver">
            <a:extLst>
              <a:ext uri="{FF2B5EF4-FFF2-40B4-BE49-F238E27FC236}">
                <a16:creationId xmlns:a16="http://schemas.microsoft.com/office/drawing/2014/main" id="{70476FCA-61B4-7EBD-F4E5-0A76B892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29" y="3933381"/>
            <a:ext cx="1272002" cy="63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2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2955999" y="152157"/>
            <a:ext cx="270734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Workbench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4431323" y="1224015"/>
            <a:ext cx="2940421" cy="1911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tx1"/>
                </a:solidFill>
              </a:rPr>
              <a:t>Es una herramienta visual de diseño de bases de datos que integra desarrollo de software, administración de bases de datos, diseño de bases de datos, creación y mantenimiento para el sistema de base de datos MySQL.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1E1166BF-BEB7-473A-4AF3-F767B79F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29" y="3826949"/>
            <a:ext cx="1561246" cy="10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SQL :: MySQL Workbench">
            <a:extLst>
              <a:ext uri="{FF2B5EF4-FFF2-40B4-BE49-F238E27FC236}">
                <a16:creationId xmlns:a16="http://schemas.microsoft.com/office/drawing/2014/main" id="{050FCC22-A2C5-0955-635A-2E89E1FB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0" y="766176"/>
            <a:ext cx="5552803" cy="40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26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1;p16">
            <a:extLst>
              <a:ext uri="{FF2B5EF4-FFF2-40B4-BE49-F238E27FC236}">
                <a16:creationId xmlns:a16="http://schemas.microsoft.com/office/drawing/2014/main" id="{41931BA6-3121-043F-1439-6BB3D4CBA344}"/>
              </a:ext>
            </a:extLst>
          </p:cNvPr>
          <p:cNvSpPr txBox="1">
            <a:spLocks/>
          </p:cNvSpPr>
          <p:nvPr/>
        </p:nvSpPr>
        <p:spPr>
          <a:xfrm>
            <a:off x="1109957" y="236213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dirty="0">
                <a:latin typeface="HGMaruGothicMPRO" panose="020F0400000000000000" pitchFamily="34" charset="-128"/>
                <a:ea typeface="HGMaruGothicMPRO" panose="020F0400000000000000" pitchFamily="34" charset="-128"/>
                <a:cs typeface="Hadassah Friedlaender" panose="02020603050405020304" pitchFamily="18" charset="-79"/>
              </a:rPr>
              <a:t>Estructura de base de Datos</a:t>
            </a:r>
          </a:p>
        </p:txBody>
      </p:sp>
      <p:sp>
        <p:nvSpPr>
          <p:cNvPr id="13" name="Google Shape;203;p16">
            <a:extLst>
              <a:ext uri="{FF2B5EF4-FFF2-40B4-BE49-F238E27FC236}">
                <a16:creationId xmlns:a16="http://schemas.microsoft.com/office/drawing/2014/main" id="{92249A12-3335-17B1-807C-44981DDA457F}"/>
              </a:ext>
            </a:extLst>
          </p:cNvPr>
          <p:cNvSpPr txBox="1">
            <a:spLocks/>
          </p:cNvSpPr>
          <p:nvPr/>
        </p:nvSpPr>
        <p:spPr>
          <a:xfrm>
            <a:off x="1109957" y="1013376"/>
            <a:ext cx="4270456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C4978F-941A-6C64-2C92-7A063876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93" y="1260324"/>
            <a:ext cx="5513827" cy="319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Consulta Basica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1184045" y="1385514"/>
            <a:ext cx="6258145" cy="3347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FF6600"/>
                </a:solidFill>
              </a:rPr>
              <a:t>SELECT  campos   - seleccionar campos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MX" sz="1600" b="1" dirty="0">
              <a:solidFill>
                <a:srgbClr val="FF66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MX" sz="1600" b="1" dirty="0">
              <a:solidFill>
                <a:srgbClr val="FF66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FF6600"/>
                </a:solidFill>
              </a:rPr>
              <a:t>FROM  “nombre_base”.”nombre_tabla”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MX" sz="1600" b="1" dirty="0">
              <a:solidFill>
                <a:srgbClr val="FF66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FF6600"/>
                </a:solidFill>
              </a:rPr>
              <a:t>WHERE  “nombre_campo” = “</a:t>
            </a:r>
            <a:r>
              <a:rPr lang="es-MX" sz="1600" b="1" dirty="0" err="1">
                <a:solidFill>
                  <a:srgbClr val="FF6600"/>
                </a:solidFill>
              </a:rPr>
              <a:t>dato_solicitado</a:t>
            </a:r>
            <a:r>
              <a:rPr lang="es-MX" sz="1600" b="1" dirty="0">
                <a:solidFill>
                  <a:srgbClr val="FF6600"/>
                </a:solidFill>
              </a:rPr>
              <a:t>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MX" sz="1600" b="1" dirty="0">
              <a:solidFill>
                <a:srgbClr val="FF66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MX" sz="1600" b="1" dirty="0">
              <a:solidFill>
                <a:srgbClr val="FF66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MX" sz="1600" b="1" dirty="0">
              <a:solidFill>
                <a:srgbClr val="FF6600"/>
              </a:solidFill>
            </a:endParaRPr>
          </a:p>
        </p:txBody>
      </p:sp>
      <p:sp>
        <p:nvSpPr>
          <p:cNvPr id="5" name="Google Shape;201;p16">
            <a:extLst>
              <a:ext uri="{FF2B5EF4-FFF2-40B4-BE49-F238E27FC236}">
                <a16:creationId xmlns:a16="http://schemas.microsoft.com/office/drawing/2014/main" id="{DD316D0E-1B79-91C6-3549-D15D23CBB306}"/>
              </a:ext>
            </a:extLst>
          </p:cNvPr>
          <p:cNvSpPr txBox="1">
            <a:spLocks/>
          </p:cNvSpPr>
          <p:nvPr/>
        </p:nvSpPr>
        <p:spPr>
          <a:xfrm>
            <a:off x="1554736" y="1987762"/>
            <a:ext cx="2498402" cy="3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sz="1100" dirty="0">
                <a:latin typeface="Grotesque" panose="020B0504020202020204" pitchFamily="34" charset="0"/>
                <a:ea typeface="HGMaruGothicMPRO" panose="020F0400000000000000" pitchFamily="34" charset="-128"/>
              </a:rPr>
              <a:t>( * ) – Todos los campos </a:t>
            </a:r>
          </a:p>
        </p:txBody>
      </p:sp>
      <p:sp>
        <p:nvSpPr>
          <p:cNvPr id="6" name="Google Shape;201;p16">
            <a:extLst>
              <a:ext uri="{FF2B5EF4-FFF2-40B4-BE49-F238E27FC236}">
                <a16:creationId xmlns:a16="http://schemas.microsoft.com/office/drawing/2014/main" id="{DB42418C-F328-6894-4C6D-198DA6E8E336}"/>
              </a:ext>
            </a:extLst>
          </p:cNvPr>
          <p:cNvSpPr txBox="1">
            <a:spLocks/>
          </p:cNvSpPr>
          <p:nvPr/>
        </p:nvSpPr>
        <p:spPr>
          <a:xfrm>
            <a:off x="1701809" y="2146726"/>
            <a:ext cx="2498402" cy="3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 lang="es-MX" sz="1100"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7" name="Google Shape;201;p16">
            <a:extLst>
              <a:ext uri="{FF2B5EF4-FFF2-40B4-BE49-F238E27FC236}">
                <a16:creationId xmlns:a16="http://schemas.microsoft.com/office/drawing/2014/main" id="{28AC4E41-BECB-150D-6224-41C13F486767}"/>
              </a:ext>
            </a:extLst>
          </p:cNvPr>
          <p:cNvSpPr txBox="1">
            <a:spLocks/>
          </p:cNvSpPr>
          <p:nvPr/>
        </p:nvSpPr>
        <p:spPr>
          <a:xfrm>
            <a:off x="1188512" y="3397329"/>
            <a:ext cx="2498402" cy="3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sz="1100" dirty="0">
                <a:latin typeface="Grotesque" panose="020B0504020202020204" pitchFamily="34" charset="0"/>
                <a:ea typeface="HGMaruGothicMPRO" panose="020F0400000000000000" pitchFamily="34" charset="-128"/>
              </a:rPr>
              <a:t>( = ) –  igual a</a:t>
            </a:r>
          </a:p>
        </p:txBody>
      </p:sp>
      <p:sp>
        <p:nvSpPr>
          <p:cNvPr id="8" name="Google Shape;201;p16">
            <a:extLst>
              <a:ext uri="{FF2B5EF4-FFF2-40B4-BE49-F238E27FC236}">
                <a16:creationId xmlns:a16="http://schemas.microsoft.com/office/drawing/2014/main" id="{9E3E7A0A-1711-15DB-22B2-976BF8F26211}"/>
              </a:ext>
            </a:extLst>
          </p:cNvPr>
          <p:cNvSpPr txBox="1">
            <a:spLocks/>
          </p:cNvSpPr>
          <p:nvPr/>
        </p:nvSpPr>
        <p:spPr>
          <a:xfrm>
            <a:off x="1184044" y="3738739"/>
            <a:ext cx="2868954" cy="3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sz="1100" dirty="0">
                <a:latin typeface="Grotesque" panose="020B0504020202020204" pitchFamily="34" charset="0"/>
                <a:ea typeface="HGMaruGothicMPRO" panose="020F0400000000000000" pitchFamily="34" charset="-128"/>
              </a:rPr>
              <a:t>( &lt;  ,  &gt; ,  &gt;= , &lt;= ) = mayor o menor a </a:t>
            </a:r>
          </a:p>
        </p:txBody>
      </p:sp>
      <p:sp>
        <p:nvSpPr>
          <p:cNvPr id="9" name="Google Shape;201;p16">
            <a:extLst>
              <a:ext uri="{FF2B5EF4-FFF2-40B4-BE49-F238E27FC236}">
                <a16:creationId xmlns:a16="http://schemas.microsoft.com/office/drawing/2014/main" id="{C7A8A9AF-A413-4FC4-2443-3B8A8986C3EE}"/>
              </a:ext>
            </a:extLst>
          </p:cNvPr>
          <p:cNvSpPr txBox="1">
            <a:spLocks/>
          </p:cNvSpPr>
          <p:nvPr/>
        </p:nvSpPr>
        <p:spPr>
          <a:xfrm>
            <a:off x="1184044" y="4161520"/>
            <a:ext cx="5005739" cy="3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sz="1100" dirty="0">
                <a:latin typeface="Grotesque" panose="020B0504020202020204" pitchFamily="34" charset="0"/>
                <a:ea typeface="HGMaruGothicMPRO" panose="020F0400000000000000" pitchFamily="34" charset="-128"/>
              </a:rPr>
              <a:t>( AND , OR ) – Funciones agregar otro filtro   </a:t>
            </a:r>
          </a:p>
        </p:txBody>
      </p:sp>
      <p:sp>
        <p:nvSpPr>
          <p:cNvPr id="10" name="Google Shape;201;p16">
            <a:extLst>
              <a:ext uri="{FF2B5EF4-FFF2-40B4-BE49-F238E27FC236}">
                <a16:creationId xmlns:a16="http://schemas.microsoft.com/office/drawing/2014/main" id="{4C80172B-07D1-EF4C-47C0-6F8B8A41EDB1}"/>
              </a:ext>
            </a:extLst>
          </p:cNvPr>
          <p:cNvSpPr txBox="1">
            <a:spLocks/>
          </p:cNvSpPr>
          <p:nvPr/>
        </p:nvSpPr>
        <p:spPr>
          <a:xfrm>
            <a:off x="1184044" y="4570454"/>
            <a:ext cx="4920630" cy="3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sz="1100" dirty="0">
                <a:latin typeface="Grotesque" panose="020B0504020202020204" pitchFamily="34" charset="0"/>
                <a:ea typeface="HGMaruGothicMPRO" panose="020F0400000000000000" pitchFamily="34" charset="-128"/>
              </a:rPr>
              <a:t>( IN , NOT ) – Funciones para agregar o excluir mas de un dato </a:t>
            </a:r>
          </a:p>
        </p:txBody>
      </p:sp>
    </p:spTree>
    <p:extLst>
      <p:ext uri="{BB962C8B-B14F-4D97-AF65-F5344CB8AC3E}">
        <p14:creationId xmlns:p14="http://schemas.microsoft.com/office/powerpoint/2010/main" val="40258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698518" y="231368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GMaruGothicMPRO" panose="020F0400000000000000" pitchFamily="34" charset="-128"/>
                <a:ea typeface="HGMaruGothicMPRO" panose="020F0400000000000000" pitchFamily="34" charset="-128"/>
              </a:rPr>
              <a:t>JOIN</a:t>
            </a:r>
            <a:endParaRPr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1336701" y="867368"/>
            <a:ext cx="1763329" cy="51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FF6600"/>
                </a:solidFill>
              </a:rPr>
              <a:t>INNER JOIN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MX" sz="1600" b="1" dirty="0">
              <a:solidFill>
                <a:srgbClr val="FF6600"/>
              </a:solidFill>
            </a:endParaRPr>
          </a:p>
        </p:txBody>
      </p:sp>
      <p:sp>
        <p:nvSpPr>
          <p:cNvPr id="6" name="Google Shape;201;p16">
            <a:extLst>
              <a:ext uri="{FF2B5EF4-FFF2-40B4-BE49-F238E27FC236}">
                <a16:creationId xmlns:a16="http://schemas.microsoft.com/office/drawing/2014/main" id="{DB42418C-F328-6894-4C6D-198DA6E8E336}"/>
              </a:ext>
            </a:extLst>
          </p:cNvPr>
          <p:cNvSpPr txBox="1">
            <a:spLocks/>
          </p:cNvSpPr>
          <p:nvPr/>
        </p:nvSpPr>
        <p:spPr>
          <a:xfrm>
            <a:off x="1701809" y="3131883"/>
            <a:ext cx="2498402" cy="3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 lang="es-MX" sz="1100" dirty="0">
              <a:latin typeface="HGMaruGothicMPRO" panose="020F0400000000000000" pitchFamily="34" charset="-128"/>
              <a:ea typeface="HGMaruGothicMPRO" panose="020F0400000000000000" pitchFamily="34" charset="-128"/>
            </a:endParaRPr>
          </a:p>
        </p:txBody>
      </p:sp>
      <p:sp>
        <p:nvSpPr>
          <p:cNvPr id="13" name="Google Shape;203;p16">
            <a:extLst>
              <a:ext uri="{FF2B5EF4-FFF2-40B4-BE49-F238E27FC236}">
                <a16:creationId xmlns:a16="http://schemas.microsoft.com/office/drawing/2014/main" id="{3F913AE3-70A6-7BE4-4808-0BE8FFA3BA10}"/>
              </a:ext>
            </a:extLst>
          </p:cNvPr>
          <p:cNvSpPr txBox="1">
            <a:spLocks/>
          </p:cNvSpPr>
          <p:nvPr/>
        </p:nvSpPr>
        <p:spPr>
          <a:xfrm>
            <a:off x="5161871" y="885579"/>
            <a:ext cx="1375863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MX" sz="1600" b="1" dirty="0">
                <a:solidFill>
                  <a:srgbClr val="FF6600"/>
                </a:solidFill>
              </a:rPr>
              <a:t>LEFT JOIN </a:t>
            </a:r>
          </a:p>
          <a:p>
            <a:pPr marL="0" indent="0">
              <a:buFont typeface="Hind"/>
              <a:buNone/>
            </a:pPr>
            <a:endParaRPr lang="es-MX" sz="1600" b="1" dirty="0">
              <a:solidFill>
                <a:srgbClr val="FF6600"/>
              </a:solidFill>
            </a:endParaRPr>
          </a:p>
        </p:txBody>
      </p:sp>
      <p:sp>
        <p:nvSpPr>
          <p:cNvPr id="14" name="Google Shape;203;p16">
            <a:extLst>
              <a:ext uri="{FF2B5EF4-FFF2-40B4-BE49-F238E27FC236}">
                <a16:creationId xmlns:a16="http://schemas.microsoft.com/office/drawing/2014/main" id="{B300A687-55B1-B4A2-FD8F-C36A11E0A521}"/>
              </a:ext>
            </a:extLst>
          </p:cNvPr>
          <p:cNvSpPr txBox="1">
            <a:spLocks/>
          </p:cNvSpPr>
          <p:nvPr/>
        </p:nvSpPr>
        <p:spPr>
          <a:xfrm>
            <a:off x="3326367" y="2875012"/>
            <a:ext cx="1311526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MX" sz="1600" b="1" dirty="0">
                <a:solidFill>
                  <a:srgbClr val="FF6600"/>
                </a:solidFill>
              </a:rPr>
              <a:t>RIGHT  JOIN </a:t>
            </a:r>
          </a:p>
          <a:p>
            <a:pPr marL="0" indent="0">
              <a:buFont typeface="Hind"/>
              <a:buNone/>
            </a:pPr>
            <a:endParaRPr lang="es-MX" sz="1600" b="1" dirty="0">
              <a:solidFill>
                <a:srgbClr val="FF6600"/>
              </a:solidFill>
            </a:endParaRPr>
          </a:p>
        </p:txBody>
      </p:sp>
      <p:sp>
        <p:nvSpPr>
          <p:cNvPr id="16" name="Google Shape;201;p16">
            <a:extLst>
              <a:ext uri="{FF2B5EF4-FFF2-40B4-BE49-F238E27FC236}">
                <a16:creationId xmlns:a16="http://schemas.microsoft.com/office/drawing/2014/main" id="{64EBE3E8-F8D0-1C13-CE53-6D6E46420332}"/>
              </a:ext>
            </a:extLst>
          </p:cNvPr>
          <p:cNvSpPr txBox="1">
            <a:spLocks/>
          </p:cNvSpPr>
          <p:nvPr/>
        </p:nvSpPr>
        <p:spPr>
          <a:xfrm>
            <a:off x="529788" y="1540186"/>
            <a:ext cx="3101333" cy="3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just"/>
            <a:r>
              <a:rPr lang="es-MX" sz="1000" dirty="0">
                <a:latin typeface="Grotesque" panose="020B0504020202020204" pitchFamily="34" charset="0"/>
                <a:ea typeface="HGMaruGothicMPRO" panose="020F0400000000000000" pitchFamily="34" charset="-128"/>
              </a:rPr>
              <a:t>Unir dos tablas en una columna común, solo retornaran los datos que coincidan en ambas tablas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55F131-FC5E-85D7-40C0-189720BF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27" y="1945365"/>
            <a:ext cx="1478608" cy="97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0F21AD6-060B-BF40-EB9C-948C458A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71" y="1945365"/>
            <a:ext cx="1496659" cy="9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A9CC4A-9E23-BF45-0EEB-A27501534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58" y="4035137"/>
            <a:ext cx="1437344" cy="9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201;p16">
            <a:extLst>
              <a:ext uri="{FF2B5EF4-FFF2-40B4-BE49-F238E27FC236}">
                <a16:creationId xmlns:a16="http://schemas.microsoft.com/office/drawing/2014/main" id="{CAB0FDC6-4967-6129-7549-1FC8DD5E6604}"/>
              </a:ext>
            </a:extLst>
          </p:cNvPr>
          <p:cNvSpPr txBox="1">
            <a:spLocks/>
          </p:cNvSpPr>
          <p:nvPr/>
        </p:nvSpPr>
        <p:spPr>
          <a:xfrm>
            <a:off x="4241898" y="1542373"/>
            <a:ext cx="3101333" cy="3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just"/>
            <a:r>
              <a:rPr lang="es-MX" sz="1000" dirty="0">
                <a:latin typeface="Grotesque" panose="020B0604020202020204" pitchFamily="34" charset="0"/>
                <a:ea typeface="HGMaruGothicMPRO" panose="020F0400000000000000" pitchFamily="34" charset="-128"/>
              </a:rPr>
              <a:t>Retornan todos los datos de la tabla de la mano izquierda, solo si los datos coinciden con la tabla de la mano derecha</a:t>
            </a:r>
          </a:p>
        </p:txBody>
      </p:sp>
      <p:sp>
        <p:nvSpPr>
          <p:cNvPr id="24" name="Google Shape;201;p16">
            <a:extLst>
              <a:ext uri="{FF2B5EF4-FFF2-40B4-BE49-F238E27FC236}">
                <a16:creationId xmlns:a16="http://schemas.microsoft.com/office/drawing/2014/main" id="{BC96AD28-4CE2-6A0A-8234-C7867CA6C57F}"/>
              </a:ext>
            </a:extLst>
          </p:cNvPr>
          <p:cNvSpPr txBox="1">
            <a:spLocks/>
          </p:cNvSpPr>
          <p:nvPr/>
        </p:nvSpPr>
        <p:spPr>
          <a:xfrm>
            <a:off x="2431463" y="3666319"/>
            <a:ext cx="3101333" cy="3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just"/>
            <a:r>
              <a:rPr lang="es-MX" sz="1000" dirty="0">
                <a:latin typeface="Grotesque" panose="020B0604020202020204" pitchFamily="34" charset="0"/>
                <a:ea typeface="HGMaruGothicMPRO" panose="020F0400000000000000" pitchFamily="34" charset="-128"/>
              </a:rPr>
              <a:t>Retorna los datos de la tabla de la mano derecha, solo si los datos coinciden con la tabla de la mano izquierda</a:t>
            </a:r>
          </a:p>
        </p:txBody>
      </p:sp>
    </p:spTree>
    <p:extLst>
      <p:ext uri="{BB962C8B-B14F-4D97-AF65-F5344CB8AC3E}">
        <p14:creationId xmlns:p14="http://schemas.microsoft.com/office/powerpoint/2010/main" val="2331054240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864</Words>
  <Application>Microsoft Office PowerPoint</Application>
  <PresentationFormat>Presentación en pantalla (16:9)</PresentationFormat>
  <Paragraphs>185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Hind</vt:lpstr>
      <vt:lpstr>Arial</vt:lpstr>
      <vt:lpstr>Wingdings</vt:lpstr>
      <vt:lpstr>Grotesque</vt:lpstr>
      <vt:lpstr>HGMaruGothicMPRO</vt:lpstr>
      <vt:lpstr>Calibri</vt:lpstr>
      <vt:lpstr>Open Sans</vt:lpstr>
      <vt:lpstr>Roboto</vt:lpstr>
      <vt:lpstr>Dumaine</vt:lpstr>
      <vt:lpstr>  Aprende a realizar consultas con Mysql</vt:lpstr>
      <vt:lpstr>Bases de Datos</vt:lpstr>
      <vt:lpstr>SQL</vt:lpstr>
      <vt:lpstr>¿Por que Mysql?</vt:lpstr>
      <vt:lpstr>Arquitectura Mysql</vt:lpstr>
      <vt:lpstr>Workbench</vt:lpstr>
      <vt:lpstr>Presentación de PowerPoint</vt:lpstr>
      <vt:lpstr>Consulta Basica</vt:lpstr>
      <vt:lpstr>JOIN</vt:lpstr>
      <vt:lpstr>Presentación de PowerPoint</vt:lpstr>
      <vt:lpstr>FUNCIONES AGREGADAS</vt:lpstr>
      <vt:lpstr>OPERADORES ARITMETICOS</vt:lpstr>
      <vt:lpstr>OTRAS FUNCIONES </vt:lpstr>
      <vt:lpstr>USO DE CONDICIONALES</vt:lpstr>
      <vt:lpstr>USO DE CASOS</vt:lpstr>
      <vt:lpstr>CREA TUS PROPIAS FUNCIONES</vt:lpstr>
      <vt:lpstr>CREA PROCEDIMIENTOS ALMACENADOS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miedo al Sql Aprende a realizar consultas con Mysql</dc:title>
  <dc:creator>José Manuel Cruz</dc:creator>
  <cp:lastModifiedBy>José Manuel Cruz</cp:lastModifiedBy>
  <cp:revision>13</cp:revision>
  <dcterms:modified xsi:type="dcterms:W3CDTF">2022-07-29T17:12:29Z</dcterms:modified>
</cp:coreProperties>
</file>