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4" r:id="rId5"/>
    <p:sldId id="265" r:id="rId6"/>
    <p:sldId id="266" r:id="rId7"/>
    <p:sldId id="268" r:id="rId8"/>
    <p:sldId id="282" r:id="rId9"/>
    <p:sldId id="283" r:id="rId10"/>
    <p:sldId id="269" r:id="rId11"/>
    <p:sldId id="281" r:id="rId12"/>
    <p:sldId id="267" r:id="rId13"/>
    <p:sldId id="257" r:id="rId14"/>
    <p:sldId id="284" r:id="rId15"/>
    <p:sldId id="298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87" r:id="rId28"/>
    <p:sldId id="299" r:id="rId29"/>
    <p:sldId id="280" r:id="rId30"/>
    <p:sldId id="274" r:id="rId31"/>
    <p:sldId id="279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22318B-EA4A-4718-B552-101B2CD8DA5C}">
          <p14:sldIdLst>
            <p14:sldId id="256"/>
            <p14:sldId id="258"/>
            <p14:sldId id="259"/>
            <p14:sldId id="264"/>
            <p14:sldId id="265"/>
            <p14:sldId id="266"/>
            <p14:sldId id="268"/>
            <p14:sldId id="282"/>
            <p14:sldId id="283"/>
            <p14:sldId id="269"/>
            <p14:sldId id="281"/>
            <p14:sldId id="267"/>
            <p14:sldId id="257"/>
          </p14:sldIdLst>
        </p14:section>
        <p14:section name="Result" id="{50E1F7DF-319F-4D4D-9297-059B509210FF}">
          <p14:sldIdLst>
            <p14:sldId id="284"/>
            <p14:sldId id="298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7"/>
            <p14:sldId id="299"/>
            <p14:sldId id="280"/>
          </p14:sldIdLst>
        </p14:section>
        <p14:section name="Appendix" id="{0C1D3694-1654-4D48-BE54-E63B90463789}">
          <p14:sldIdLst>
            <p14:sldId id="274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96" autoAdjust="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403F2-475E-45BE-A491-13B3291D3402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7843C7B4-85FD-4CA7-AA1D-1742D541E304}">
      <dgm:prSet phldrT="[Text]"/>
      <dgm:spPr/>
      <dgm:t>
        <a:bodyPr/>
        <a:lstStyle/>
        <a:p>
          <a:r>
            <a:rPr lang="en-US" dirty="0"/>
            <a:t>Sender</a:t>
          </a:r>
        </a:p>
      </dgm:t>
    </dgm:pt>
    <dgm:pt modelId="{EC5C6095-C402-4219-85B8-02A47B4C2FD3}" type="parTrans" cxnId="{7F641A0C-24F2-4837-A700-175376C20EB5}">
      <dgm:prSet/>
      <dgm:spPr/>
      <dgm:t>
        <a:bodyPr/>
        <a:lstStyle/>
        <a:p>
          <a:endParaRPr lang="en-US"/>
        </a:p>
      </dgm:t>
    </dgm:pt>
    <dgm:pt modelId="{FA461BA2-D918-4C1E-89C0-7CB7C245CBC2}" type="sibTrans" cxnId="{7F641A0C-24F2-4837-A700-175376C20EB5}">
      <dgm:prSet/>
      <dgm:spPr/>
      <dgm:t>
        <a:bodyPr/>
        <a:lstStyle/>
        <a:p>
          <a:endParaRPr lang="en-US"/>
        </a:p>
      </dgm:t>
    </dgm:pt>
    <dgm:pt modelId="{1FD78036-2A8D-4CBE-90EA-6A46C8EE9254}">
      <dgm:prSet phldrT="[Text]"/>
      <dgm:spPr/>
      <dgm:t>
        <a:bodyPr/>
        <a:lstStyle/>
        <a:p>
          <a:r>
            <a:rPr lang="en-US" altLang="zh-CN" dirty="0"/>
            <a:t>Receiver</a:t>
          </a:r>
          <a:endParaRPr lang="en-US" dirty="0"/>
        </a:p>
      </dgm:t>
    </dgm:pt>
    <dgm:pt modelId="{507B6464-606F-4445-99CB-EE72CF38D493}" type="parTrans" cxnId="{3C9A4477-CDA1-4E4A-9EAA-A44B64109D19}">
      <dgm:prSet/>
      <dgm:spPr/>
      <dgm:t>
        <a:bodyPr/>
        <a:lstStyle/>
        <a:p>
          <a:endParaRPr lang="en-US"/>
        </a:p>
      </dgm:t>
    </dgm:pt>
    <dgm:pt modelId="{CE05F675-4764-4744-A01D-00699EF23BB2}" type="sibTrans" cxnId="{3C9A4477-CDA1-4E4A-9EAA-A44B64109D19}">
      <dgm:prSet/>
      <dgm:spPr/>
      <dgm:t>
        <a:bodyPr/>
        <a:lstStyle/>
        <a:p>
          <a:endParaRPr lang="en-US"/>
        </a:p>
      </dgm:t>
    </dgm:pt>
    <dgm:pt modelId="{93079CFC-3BB1-46BE-8194-616DA60CF6BB}">
      <dgm:prSet/>
      <dgm:spPr/>
      <dgm:t>
        <a:bodyPr/>
        <a:lstStyle/>
        <a:p>
          <a:r>
            <a:rPr lang="en-US" dirty="0"/>
            <a:t>Channel</a:t>
          </a:r>
        </a:p>
      </dgm:t>
    </dgm:pt>
    <dgm:pt modelId="{DFC601D3-AABF-4D5A-B9E4-3115D6E4CA6C}" type="parTrans" cxnId="{DF616892-A4E6-43FC-9717-93C549C33EBA}">
      <dgm:prSet/>
      <dgm:spPr/>
      <dgm:t>
        <a:bodyPr/>
        <a:lstStyle/>
        <a:p>
          <a:endParaRPr lang="en-US"/>
        </a:p>
      </dgm:t>
    </dgm:pt>
    <dgm:pt modelId="{F3434DDF-811E-45BD-9DFD-397E51703357}" type="sibTrans" cxnId="{DF616892-A4E6-43FC-9717-93C549C33EBA}">
      <dgm:prSet/>
      <dgm:spPr/>
      <dgm:t>
        <a:bodyPr/>
        <a:lstStyle/>
        <a:p>
          <a:endParaRPr lang="en-US"/>
        </a:p>
      </dgm:t>
    </dgm:pt>
    <dgm:pt modelId="{8E11FC24-0296-41CD-AA77-17E72196B76C}" type="pres">
      <dgm:prSet presAssocID="{A49403F2-475E-45BE-A491-13B3291D3402}" presName="linearFlow" presStyleCnt="0">
        <dgm:presLayoutVars>
          <dgm:resizeHandles val="exact"/>
        </dgm:presLayoutVars>
      </dgm:prSet>
      <dgm:spPr/>
    </dgm:pt>
    <dgm:pt modelId="{56DF489D-2820-452A-B262-4EC67076E1C1}" type="pres">
      <dgm:prSet presAssocID="{7843C7B4-85FD-4CA7-AA1D-1742D541E304}" presName="node" presStyleLbl="node1" presStyleIdx="0" presStyleCnt="3" custScaleX="133180">
        <dgm:presLayoutVars>
          <dgm:bulletEnabled val="1"/>
        </dgm:presLayoutVars>
      </dgm:prSet>
      <dgm:spPr/>
    </dgm:pt>
    <dgm:pt modelId="{E3FCAEC8-3913-4A10-9F8B-0B117991EAD5}" type="pres">
      <dgm:prSet presAssocID="{FA461BA2-D918-4C1E-89C0-7CB7C245CBC2}" presName="sibTrans" presStyleLbl="sibTrans2D1" presStyleIdx="0" presStyleCnt="2"/>
      <dgm:spPr/>
    </dgm:pt>
    <dgm:pt modelId="{FD79615E-E068-4344-946D-58A3D386A788}" type="pres">
      <dgm:prSet presAssocID="{FA461BA2-D918-4C1E-89C0-7CB7C245CBC2}" presName="connectorText" presStyleLbl="sibTrans2D1" presStyleIdx="0" presStyleCnt="2"/>
      <dgm:spPr/>
    </dgm:pt>
    <dgm:pt modelId="{567F2262-3D0A-423A-B8B1-84F8C62F65B3}" type="pres">
      <dgm:prSet presAssocID="{93079CFC-3BB1-46BE-8194-616DA60CF6BB}" presName="node" presStyleLbl="node1" presStyleIdx="1" presStyleCnt="3" custScaleX="133180">
        <dgm:presLayoutVars>
          <dgm:bulletEnabled val="1"/>
        </dgm:presLayoutVars>
      </dgm:prSet>
      <dgm:spPr/>
    </dgm:pt>
    <dgm:pt modelId="{2230A5E8-6D82-4C81-9342-4FC0311E98DA}" type="pres">
      <dgm:prSet presAssocID="{F3434DDF-811E-45BD-9DFD-397E51703357}" presName="sibTrans" presStyleLbl="sibTrans2D1" presStyleIdx="1" presStyleCnt="2"/>
      <dgm:spPr/>
    </dgm:pt>
    <dgm:pt modelId="{F4C03A6F-E9B5-4874-BBF1-8314A85E704B}" type="pres">
      <dgm:prSet presAssocID="{F3434DDF-811E-45BD-9DFD-397E51703357}" presName="connectorText" presStyleLbl="sibTrans2D1" presStyleIdx="1" presStyleCnt="2"/>
      <dgm:spPr/>
    </dgm:pt>
    <dgm:pt modelId="{68161420-95D3-4EC8-88E9-B243E8E6517F}" type="pres">
      <dgm:prSet presAssocID="{1FD78036-2A8D-4CBE-90EA-6A46C8EE9254}" presName="node" presStyleLbl="node1" presStyleIdx="2" presStyleCnt="3" custScaleX="133180">
        <dgm:presLayoutVars>
          <dgm:bulletEnabled val="1"/>
        </dgm:presLayoutVars>
      </dgm:prSet>
      <dgm:spPr/>
    </dgm:pt>
  </dgm:ptLst>
  <dgm:cxnLst>
    <dgm:cxn modelId="{0C92FA03-5901-4E67-A069-ACC6BE373FC9}" type="presOf" srcId="{F3434DDF-811E-45BD-9DFD-397E51703357}" destId="{F4C03A6F-E9B5-4874-BBF1-8314A85E704B}" srcOrd="1" destOrd="0" presId="urn:microsoft.com/office/officeart/2005/8/layout/process2"/>
    <dgm:cxn modelId="{7F641A0C-24F2-4837-A700-175376C20EB5}" srcId="{A49403F2-475E-45BE-A491-13B3291D3402}" destId="{7843C7B4-85FD-4CA7-AA1D-1742D541E304}" srcOrd="0" destOrd="0" parTransId="{EC5C6095-C402-4219-85B8-02A47B4C2FD3}" sibTransId="{FA461BA2-D918-4C1E-89C0-7CB7C245CBC2}"/>
    <dgm:cxn modelId="{76811820-92E8-46DE-8B08-B41017806FFF}" type="presOf" srcId="{1FD78036-2A8D-4CBE-90EA-6A46C8EE9254}" destId="{68161420-95D3-4EC8-88E9-B243E8E6517F}" srcOrd="0" destOrd="0" presId="urn:microsoft.com/office/officeart/2005/8/layout/process2"/>
    <dgm:cxn modelId="{CC794D60-EBFD-4DF6-A525-20BCF15DAF44}" type="presOf" srcId="{93079CFC-3BB1-46BE-8194-616DA60CF6BB}" destId="{567F2262-3D0A-423A-B8B1-84F8C62F65B3}" srcOrd="0" destOrd="0" presId="urn:microsoft.com/office/officeart/2005/8/layout/process2"/>
    <dgm:cxn modelId="{3C9A4477-CDA1-4E4A-9EAA-A44B64109D19}" srcId="{A49403F2-475E-45BE-A491-13B3291D3402}" destId="{1FD78036-2A8D-4CBE-90EA-6A46C8EE9254}" srcOrd="2" destOrd="0" parTransId="{507B6464-606F-4445-99CB-EE72CF38D493}" sibTransId="{CE05F675-4764-4744-A01D-00699EF23BB2}"/>
    <dgm:cxn modelId="{DC6DA87C-F5C5-451A-AA26-9FE5B56C0D34}" type="presOf" srcId="{A49403F2-475E-45BE-A491-13B3291D3402}" destId="{8E11FC24-0296-41CD-AA77-17E72196B76C}" srcOrd="0" destOrd="0" presId="urn:microsoft.com/office/officeart/2005/8/layout/process2"/>
    <dgm:cxn modelId="{DF616892-A4E6-43FC-9717-93C549C33EBA}" srcId="{A49403F2-475E-45BE-A491-13B3291D3402}" destId="{93079CFC-3BB1-46BE-8194-616DA60CF6BB}" srcOrd="1" destOrd="0" parTransId="{DFC601D3-AABF-4D5A-B9E4-3115D6E4CA6C}" sibTransId="{F3434DDF-811E-45BD-9DFD-397E51703357}"/>
    <dgm:cxn modelId="{C47131A2-1170-45DE-9009-B267C0C5BB13}" type="presOf" srcId="{7843C7B4-85FD-4CA7-AA1D-1742D541E304}" destId="{56DF489D-2820-452A-B262-4EC67076E1C1}" srcOrd="0" destOrd="0" presId="urn:microsoft.com/office/officeart/2005/8/layout/process2"/>
    <dgm:cxn modelId="{4A6B4FE2-E092-42A7-9508-344EF7662F18}" type="presOf" srcId="{FA461BA2-D918-4C1E-89C0-7CB7C245CBC2}" destId="{FD79615E-E068-4344-946D-58A3D386A788}" srcOrd="1" destOrd="0" presId="urn:microsoft.com/office/officeart/2005/8/layout/process2"/>
    <dgm:cxn modelId="{797952EE-4E59-41D2-A9BC-42EB6524977A}" type="presOf" srcId="{F3434DDF-811E-45BD-9DFD-397E51703357}" destId="{2230A5E8-6D82-4C81-9342-4FC0311E98DA}" srcOrd="0" destOrd="0" presId="urn:microsoft.com/office/officeart/2005/8/layout/process2"/>
    <dgm:cxn modelId="{8D8F0DF3-6290-439D-BD7A-95A6EF699F1C}" type="presOf" srcId="{FA461BA2-D918-4C1E-89C0-7CB7C245CBC2}" destId="{E3FCAEC8-3913-4A10-9F8B-0B117991EAD5}" srcOrd="0" destOrd="0" presId="urn:microsoft.com/office/officeart/2005/8/layout/process2"/>
    <dgm:cxn modelId="{9E8DA80A-37A6-46DD-B461-B50F7FBE37EC}" type="presParOf" srcId="{8E11FC24-0296-41CD-AA77-17E72196B76C}" destId="{56DF489D-2820-452A-B262-4EC67076E1C1}" srcOrd="0" destOrd="0" presId="urn:microsoft.com/office/officeart/2005/8/layout/process2"/>
    <dgm:cxn modelId="{102AAF35-927E-4FFF-BB2F-B50AD3BC3570}" type="presParOf" srcId="{8E11FC24-0296-41CD-AA77-17E72196B76C}" destId="{E3FCAEC8-3913-4A10-9F8B-0B117991EAD5}" srcOrd="1" destOrd="0" presId="urn:microsoft.com/office/officeart/2005/8/layout/process2"/>
    <dgm:cxn modelId="{C729FB06-EB31-4284-AB4F-45E928F48841}" type="presParOf" srcId="{E3FCAEC8-3913-4A10-9F8B-0B117991EAD5}" destId="{FD79615E-E068-4344-946D-58A3D386A788}" srcOrd="0" destOrd="0" presId="urn:microsoft.com/office/officeart/2005/8/layout/process2"/>
    <dgm:cxn modelId="{276FCEDB-4A43-4182-AF85-7DD0F895600E}" type="presParOf" srcId="{8E11FC24-0296-41CD-AA77-17E72196B76C}" destId="{567F2262-3D0A-423A-B8B1-84F8C62F65B3}" srcOrd="2" destOrd="0" presId="urn:microsoft.com/office/officeart/2005/8/layout/process2"/>
    <dgm:cxn modelId="{5A93DE66-2DEC-4C00-A0DF-18A86AB432B5}" type="presParOf" srcId="{8E11FC24-0296-41CD-AA77-17E72196B76C}" destId="{2230A5E8-6D82-4C81-9342-4FC0311E98DA}" srcOrd="3" destOrd="0" presId="urn:microsoft.com/office/officeart/2005/8/layout/process2"/>
    <dgm:cxn modelId="{45CA8268-272E-4EFC-A587-6435F2041970}" type="presParOf" srcId="{2230A5E8-6D82-4C81-9342-4FC0311E98DA}" destId="{F4C03A6F-E9B5-4874-BBF1-8314A85E704B}" srcOrd="0" destOrd="0" presId="urn:microsoft.com/office/officeart/2005/8/layout/process2"/>
    <dgm:cxn modelId="{89AB57B9-90C8-4CAB-9CF2-017B8D07CD94}" type="presParOf" srcId="{8E11FC24-0296-41CD-AA77-17E72196B76C}" destId="{68161420-95D3-4EC8-88E9-B243E8E6517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F489D-2820-452A-B262-4EC67076E1C1}">
      <dsp:nvSpPr>
        <dsp:cNvPr id="0" name=""/>
        <dsp:cNvSpPr/>
      </dsp:nvSpPr>
      <dsp:spPr>
        <a:xfrm>
          <a:off x="595587" y="0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Sender</a:t>
          </a:r>
        </a:p>
      </dsp:txBody>
      <dsp:txXfrm>
        <a:off x="635109" y="39522"/>
        <a:ext cx="3155731" cy="1270330"/>
      </dsp:txXfrm>
    </dsp:sp>
    <dsp:sp modelId="{E3FCAEC8-3913-4A10-9F8B-0B117991EAD5}">
      <dsp:nvSpPr>
        <dsp:cNvPr id="0" name=""/>
        <dsp:cNvSpPr/>
      </dsp:nvSpPr>
      <dsp:spPr>
        <a:xfrm rot="5400000">
          <a:off x="1959967" y="1383109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1433710"/>
        <a:ext cx="364330" cy="354211"/>
      </dsp:txXfrm>
    </dsp:sp>
    <dsp:sp modelId="{567F2262-3D0A-423A-B8B1-84F8C62F65B3}">
      <dsp:nvSpPr>
        <dsp:cNvPr id="0" name=""/>
        <dsp:cNvSpPr/>
      </dsp:nvSpPr>
      <dsp:spPr>
        <a:xfrm>
          <a:off x="595587" y="2024062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Channel</a:t>
          </a:r>
        </a:p>
      </dsp:txBody>
      <dsp:txXfrm>
        <a:off x="635109" y="2063584"/>
        <a:ext cx="3155731" cy="1270330"/>
      </dsp:txXfrm>
    </dsp:sp>
    <dsp:sp modelId="{2230A5E8-6D82-4C81-9342-4FC0311E98DA}">
      <dsp:nvSpPr>
        <dsp:cNvPr id="0" name=""/>
        <dsp:cNvSpPr/>
      </dsp:nvSpPr>
      <dsp:spPr>
        <a:xfrm rot="5400000">
          <a:off x="1959967" y="3407171"/>
          <a:ext cx="506015" cy="607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2030810" y="3457772"/>
        <a:ext cx="364330" cy="354211"/>
      </dsp:txXfrm>
    </dsp:sp>
    <dsp:sp modelId="{68161420-95D3-4EC8-88E9-B243E8E6517F}">
      <dsp:nvSpPr>
        <dsp:cNvPr id="0" name=""/>
        <dsp:cNvSpPr/>
      </dsp:nvSpPr>
      <dsp:spPr>
        <a:xfrm>
          <a:off x="595587" y="4048125"/>
          <a:ext cx="3234775" cy="1349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200" kern="1200" dirty="0"/>
            <a:t>Receiver</a:t>
          </a:r>
          <a:endParaRPr lang="en-US" sz="5200" kern="1200" dirty="0"/>
        </a:p>
      </dsp:txBody>
      <dsp:txXfrm>
        <a:off x="635109" y="4087647"/>
        <a:ext cx="3155731" cy="1270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BF167-0F2A-491A-9224-D62CDB49146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78A-98BB-437E-BD89-2125479AB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8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72c27e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72c27e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9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272c27e1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272c27e1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 – single prob – expected mean return is smaller than “Kelly mean prob” and “Kelly median prob”</a:t>
            </a:r>
          </a:p>
          <a:p>
            <a:r>
              <a:rPr lang="en-US" dirty="0"/>
              <a:t>The empirical mean return for “Kelly mean prob” and “Kelly median prob” &gt;1</a:t>
            </a:r>
          </a:p>
          <a:p>
            <a:r>
              <a:rPr lang="en-US" dirty="0"/>
              <a:t>Random betting: Fall below 1 dollar -&gt; don’t bet anymore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favorable / least favorable – bet only one win or lose, never for a 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6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because there many games with fair odds. When our estimation of the probability is poor, we lose money even in games with fair odds.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CE78A-98BB-437E-BD89-2125479AB0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G_max</a:t>
            </a:r>
            <a:r>
              <a:rPr lang="en-US" dirty="0"/>
              <a:t> is the rate of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97B44-F176-4CA8-A89C-7EA17381A1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272c27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272c27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European odds will be used in the algorithm.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0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15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44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44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272c27e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272c27e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2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7C08-BCCA-2D9F-9EA2-648F8560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31D9-18DA-CA6A-EF21-4FF71A08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F99D-8438-0C34-6881-12B3EAD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7E0A-B798-E329-2A0E-62CAA39D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9A42-ACB1-0652-FFD7-A6CBF021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C2F9-7548-DD5F-BA5C-C5AA837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CC01-1648-F775-AEF0-EA972736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751-8564-0DF2-7120-B8AB9D9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A699-6998-5971-7B23-B3803CE6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CD28-406E-0D6B-486F-13490BA3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0F02-CF87-8DC3-3D8E-2C540F350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91922-DC75-36DF-C6AD-C652AA5F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8733-0DA4-CD4B-B126-0B58E520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FE2F-CA3F-449F-F121-5C51ABD7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984F-778D-C786-74E4-42BAFDEC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764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7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B89-6F0A-5731-962D-BEF805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F436-9F3A-1BD6-0712-53A953FE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B156-2BAE-7349-969A-C6404D69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BDA2-E002-8228-446D-6A6F847C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391D-8D9C-B01A-4BAF-822925D4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4A53-618F-25A4-8B18-B2BCAF6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A08C-5CAF-2261-FEE0-8ABACD51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42D0-B826-B53F-8B2C-264CF5F7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F54A0-986D-3421-2947-6FF0803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52E7-0555-5DB0-F4CD-27F6BE2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DBA-8321-AA71-75F6-C7D952C0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B3EA-FD62-518C-2452-E49AA15C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34F4-9C1C-89AF-4018-C1881A64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3B1D-49E7-FBFF-91FA-92941795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7A54D-3A4B-B14F-EB5C-30AC5656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25C71-3460-FD13-2146-80CFEEE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FC18-3D2B-A12D-05D3-CA32B8C1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7D4B2-8CAF-BC6A-B5C9-6AC29E3B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5766-1EB8-B59D-EF7B-4A00BC06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B7F06-F1A0-B84C-02DB-30632333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5908A-986F-5444-98ED-21663B32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493B4-2895-3955-72C1-52A1C59F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B6465-027E-58A3-2017-FBBAAE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6B4DD-D7E4-793A-0AC3-5C0E561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44C4-266E-00D5-32A2-2AEC7E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8092-CF14-3FCF-54EA-8B79520E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925BD-F572-53DF-8164-47EE084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AFF5-974B-1493-B0E1-AB5EB63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725F-5C99-3660-A2AD-8CEB1D0E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A9D9-053C-8D76-D8CF-26AEEC6D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159B-D7B5-8E39-9448-81E2381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DBC0-09D7-362F-24B9-F2D0159D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17C8-31F0-549E-98AA-301B53D4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1B0F-0E4E-FCD8-63FB-DA714106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92DB-E3F8-B993-4589-F22A3AB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85C5-35A3-CA2F-24EE-A4894284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9C1E2-D9AD-1406-20E4-42F739D7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2809-69B9-2244-0F62-19D2F75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E569-B3FE-B1D4-2C1B-43A1E61C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4E6F-979C-BEF4-E681-89153F29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07777-709D-E723-F8F5-21A7B40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F899-2CFF-7B48-7513-256572AB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AB16-1283-2751-E973-57585CAB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F180D-3C7F-C482-6B47-C8484C29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156C-EBA7-7ED7-E65F-B485B9FB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0AE9-4D77-6202-629A-0CBD81E8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F0C6-9703-47D7-8233-838C756D61C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D529-B26B-3A8C-0AD8-76514E9A0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AF04-4B2B-6F97-4A72-E7A5A37F5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49EAE-3CF9-4E6C-A2E7-C361609F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3BF1-6FFD-2341-35C3-78D1B6E60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9025-8930-F187-3EE1-8182BD651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Superfair</a:t>
            </a:r>
            <a:r>
              <a:rPr lang="en-US" dirty="0"/>
              <a:t> odds does not guarantee an expected winning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7244913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21/8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3/8</a:t>
                          </a:r>
                        </a:p>
                        <a:p>
                          <a:r>
                            <a:rPr lang="en-US" dirty="0"/>
                            <a:t>-&gt; Return: 2.625 or 0.375</a:t>
                          </a:r>
                        </a:p>
                        <a:p>
                          <a:r>
                            <a:rPr lang="en-US" dirty="0"/>
                            <a:t>-&gt; Expected return: 0.9375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776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32E2-4A2F-A4B6-FFC3-3E9E15E0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54B-7DF1-F25A-563F-9506CDB0F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Odds reflects the bookies’ estimates of winning probability.</a:t>
            </a:r>
          </a:p>
          <a:p>
            <a:r>
              <a:rPr lang="en-US" dirty="0"/>
              <a:t>The difference between the estimated probability and the true probability gives us an opportunity to earn money.</a:t>
            </a:r>
          </a:p>
          <a:p>
            <a:r>
              <a:rPr lang="en-US" dirty="0"/>
              <a:t>Insights for a good betting strategy:</a:t>
            </a:r>
          </a:p>
          <a:p>
            <a:pPr lvl="1"/>
            <a:r>
              <a:rPr lang="en-US" dirty="0"/>
              <a:t>Proportional betting</a:t>
            </a:r>
          </a:p>
          <a:p>
            <a:pPr lvl="1"/>
            <a:r>
              <a:rPr lang="en-US" dirty="0"/>
              <a:t>Hold up some money</a:t>
            </a:r>
          </a:p>
          <a:p>
            <a:pPr lvl="1"/>
            <a:r>
              <a:rPr lang="en-US" dirty="0"/>
              <a:t>Find opportunities for arbitrage betting</a:t>
            </a:r>
          </a:p>
        </p:txBody>
      </p:sp>
    </p:spTree>
    <p:extLst>
      <p:ext uri="{BB962C8B-B14F-4D97-AF65-F5344CB8AC3E}">
        <p14:creationId xmlns:p14="http://schemas.microsoft.com/office/powerpoint/2010/main" val="389191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 dirty="0"/>
              <a:t>Betting Strategies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D2D5-B81E-3A6D-BBB4-791C57AF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6B97-A8C6-1F2A-B1C2-F83EC70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Random betting</a:t>
            </a:r>
          </a:p>
          <a:p>
            <a:r>
              <a:rPr lang="en-US" dirty="0"/>
              <a:t>Bet on the most favorable only</a:t>
            </a:r>
          </a:p>
          <a:p>
            <a:r>
              <a:rPr lang="en-US" dirty="0"/>
              <a:t>Bet on the least favorable only</a:t>
            </a:r>
          </a:p>
          <a:p>
            <a:r>
              <a:rPr lang="en-US" dirty="0"/>
              <a:t>Bet according to Kelly criterion</a:t>
            </a:r>
          </a:p>
        </p:txBody>
      </p:sp>
    </p:spTree>
    <p:extLst>
      <p:ext uri="{BB962C8B-B14F-4D97-AF65-F5344CB8AC3E}">
        <p14:creationId xmlns:p14="http://schemas.microsoft.com/office/powerpoint/2010/main" val="321838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</a:t>
            </a:r>
          </a:p>
          <a:p>
            <a:r>
              <a:rPr lang="en-US" dirty="0"/>
              <a:t>14906 games (Basketball)</a:t>
            </a:r>
          </a:p>
          <a:p>
            <a:pPr lvl="1"/>
            <a:r>
              <a:rPr lang="en-US" dirty="0"/>
              <a:t>1398 (9.4%)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13508 (90.6%)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E2842DC-3B83-1FE8-9111-74EB7D19B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517073"/>
              </p:ext>
            </p:extLst>
          </p:nvPr>
        </p:nvGraphicFramePr>
        <p:xfrm>
          <a:off x="1861784" y="4491061"/>
          <a:ext cx="565603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3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443C-4BB6-6E80-A198-9D814BC3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5F1C-B011-0CF5-0B60-DD295E8F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Contrary to theoretical setting, we do not know the probability of each outcome. Therefore, we need to estimate it using (normalized) implied probability. 3 strategies:</a:t>
            </a:r>
          </a:p>
          <a:p>
            <a:pPr lvl="1"/>
            <a:r>
              <a:rPr lang="en-US" dirty="0"/>
              <a:t>“Single prob”: only highest odds for each outcome is considered. Probabilities are estimated as the implied probability of this single odds observation.</a:t>
            </a:r>
          </a:p>
          <a:p>
            <a:pPr lvl="1"/>
            <a:r>
              <a:rPr lang="en-US" dirty="0"/>
              <a:t>“Mean prob”: odds from different bookies give multiple observations of (normalized) implied probabilities, we take the mean as the estimate</a:t>
            </a:r>
          </a:p>
          <a:p>
            <a:pPr lvl="1"/>
            <a:r>
              <a:rPr lang="en-US" dirty="0"/>
              <a:t>“Median prob”: same as above, but we take the median and re-normalize</a:t>
            </a:r>
          </a:p>
        </p:txBody>
      </p:sp>
    </p:spTree>
    <p:extLst>
      <p:ext uri="{BB962C8B-B14F-4D97-AF65-F5344CB8AC3E}">
        <p14:creationId xmlns:p14="http://schemas.microsoft.com/office/powerpoint/2010/main" val="306193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325563"/>
          </a:xfrm>
        </p:spPr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585836"/>
              </p:ext>
            </p:extLst>
          </p:nvPr>
        </p:nvGraphicFramePr>
        <p:xfrm>
          <a:off x="797257" y="461835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4127483E-9FD6-D2B0-6990-14A71392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7" y="1120936"/>
            <a:ext cx="5418559" cy="3352159"/>
          </a:xfrm>
          <a:prstGeom prst="rect">
            <a:avLst/>
          </a:prstGeom>
        </p:spPr>
      </p:pic>
      <p:pic>
        <p:nvPicPr>
          <p:cNvPr id="12" name="Picture 11" descr="A graph showing a line&#10;&#10;Description automatically generated">
            <a:extLst>
              <a:ext uri="{FF2B5EF4-FFF2-40B4-BE49-F238E27FC236}">
                <a16:creationId xmlns:a16="http://schemas.microsoft.com/office/drawing/2014/main" id="{CBC80ABA-EBC8-3306-A61B-F9159C8BD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7" y="1109505"/>
            <a:ext cx="5418558" cy="33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AEA04-C35F-B69A-0C99-9063B57E246F}"/>
              </a:ext>
            </a:extLst>
          </p:cNvPr>
          <p:cNvSpPr txBox="1"/>
          <p:nvPr/>
        </p:nvSpPr>
        <p:spPr>
          <a:xfrm>
            <a:off x="571500" y="6160770"/>
            <a:ext cx="1100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superfair</a:t>
            </a:r>
            <a:r>
              <a:rPr lang="en-US" dirty="0"/>
              <a:t> odds and “Single Prob” estimates, Kelly Strategy reduces to Arbitrage Betting: returns are deterministic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line graph&#10;&#10;Description automatically generated">
            <a:extLst>
              <a:ext uri="{FF2B5EF4-FFF2-40B4-BE49-F238E27FC236}">
                <a16:creationId xmlns:a16="http://schemas.microsoft.com/office/drawing/2014/main" id="{DBE70DFC-3609-ABC4-E6BC-D26814E2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8" y="1475265"/>
            <a:ext cx="5418558" cy="3352159"/>
          </a:xfrm>
          <a:prstGeom prst="rect">
            <a:avLst/>
          </a:prstGeom>
        </p:spPr>
      </p:pic>
      <p:pic>
        <p:nvPicPr>
          <p:cNvPr id="4" name="Picture 3" descr="A graph showing a line graph&#10;&#10;Description automatically generated">
            <a:extLst>
              <a:ext uri="{FF2B5EF4-FFF2-40B4-BE49-F238E27FC236}">
                <a16:creationId xmlns:a16="http://schemas.microsoft.com/office/drawing/2014/main" id="{14A251E5-050F-34F2-9C88-603CD4AD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8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66955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4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line&#10;&#10;Description automatically generated">
            <a:extLst>
              <a:ext uri="{FF2B5EF4-FFF2-40B4-BE49-F238E27FC236}">
                <a16:creationId xmlns:a16="http://schemas.microsoft.com/office/drawing/2014/main" id="{50D05888-F545-E120-8631-59C2C6D6E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9" y="1475265"/>
            <a:ext cx="5418558" cy="3352159"/>
          </a:xfrm>
          <a:prstGeom prst="rect">
            <a:avLst/>
          </a:prstGeom>
        </p:spPr>
      </p:pic>
      <p:pic>
        <p:nvPicPr>
          <p:cNvPr id="9" name="Picture 8" descr="A graph showing a line&#10;&#10;Description automatically generated">
            <a:extLst>
              <a:ext uri="{FF2B5EF4-FFF2-40B4-BE49-F238E27FC236}">
                <a16:creationId xmlns:a16="http://schemas.microsoft.com/office/drawing/2014/main" id="{3EDD3950-A4BE-EE59-4070-CE50D07FD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0" y="1475265"/>
            <a:ext cx="5418558" cy="33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7A3E3-381D-6CB8-90E3-54CAC01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187C455-714C-3BA8-6129-032E91B93F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574041"/>
              </p:ext>
            </p:extLst>
          </p:nvPr>
        </p:nvGraphicFramePr>
        <p:xfrm>
          <a:off x="797257" y="5212715"/>
          <a:ext cx="105974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6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70866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809615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65376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76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326-5616-011C-A254-91B858D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E9E02-8F9D-2713-EF0F-D1BAF6DAC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4824"/>
              </p:ext>
            </p:extLst>
          </p:nvPr>
        </p:nvGraphicFramePr>
        <p:xfrm>
          <a:off x="838201" y="1825625"/>
          <a:ext cx="1067346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2.5 e+19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1.0043205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1.057374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5.5 e+20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1.0033943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6.4 e+12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1.002975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7.1 e+7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1.145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2.9 e-70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4.5 e+14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1.1 e-23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American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Example from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DraftKings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67" y="1040570"/>
            <a:ext cx="8281635" cy="50512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1177851" y="78185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gray bars&#10;&#10;Description automatically generated with medium confidence">
            <a:extLst>
              <a:ext uri="{FF2B5EF4-FFF2-40B4-BE49-F238E27FC236}">
                <a16:creationId xmlns:a16="http://schemas.microsoft.com/office/drawing/2014/main" id="{0CEF1825-AD64-AE45-E33F-34F6AAE1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85" y="1849285"/>
            <a:ext cx="5497997" cy="3401303"/>
          </a:xfrm>
          <a:prstGeom prst="rect">
            <a:avLst/>
          </a:prstGeom>
        </p:spPr>
      </p:pic>
      <p:pic>
        <p:nvPicPr>
          <p:cNvPr id="10" name="Content Placeholder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683E8B00-6B8A-FB16-8688-4C214D8AD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8" y="1849285"/>
            <a:ext cx="5497997" cy="34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C232-8D15-5038-36F6-546F1C83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amount to bet: 1 dollar</a:t>
            </a:r>
          </a:p>
          <a:p>
            <a:r>
              <a:rPr lang="en-US" dirty="0"/>
              <a:t>Maximum amount to bet: 10,000 dollars</a:t>
            </a:r>
          </a:p>
          <a:p>
            <a:r>
              <a:rPr lang="en-US" dirty="0"/>
              <a:t>Unit: 5 cents</a:t>
            </a:r>
          </a:p>
          <a:p>
            <a:r>
              <a:rPr lang="en-US" dirty="0"/>
              <a:t>Initial money: 10 dollars</a:t>
            </a:r>
          </a:p>
        </p:txBody>
      </p:sp>
    </p:spTree>
    <p:extLst>
      <p:ext uri="{BB962C8B-B14F-4D97-AF65-F5344CB8AC3E}">
        <p14:creationId xmlns:p14="http://schemas.microsoft.com/office/powerpoint/2010/main" val="26704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08609"/>
              </p:ext>
            </p:extLst>
          </p:nvPr>
        </p:nvGraphicFramePr>
        <p:xfrm>
          <a:off x="838201" y="1825625"/>
          <a:ext cx="1067346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Median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976194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1559826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957754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1617053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0.9991376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958503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1.000948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1.001481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1.000786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654256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32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170581"/>
              </p:ext>
            </p:extLst>
          </p:nvPr>
        </p:nvGraphicFramePr>
        <p:xfrm>
          <a:off x="838201" y="1825625"/>
          <a:ext cx="1067346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(didn’t bet)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9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832D-B3F3-8C88-95C9-F58EF58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E52E-D8D0-4521-D7E6-4CA64A1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Betting options: Team 1 win; Team 2 win; Tie</a:t>
            </a:r>
          </a:p>
          <a:p>
            <a:r>
              <a:rPr lang="en-US" dirty="0"/>
              <a:t>479440 games (Soccer 2005-2015)</a:t>
            </a:r>
          </a:p>
          <a:p>
            <a:pPr lvl="1"/>
            <a:r>
              <a:rPr lang="en-US" dirty="0"/>
              <a:t>70509 (15%) games with </a:t>
            </a:r>
            <a:r>
              <a:rPr lang="en-US" dirty="0" err="1"/>
              <a:t>superfair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408931 (85%) games with fair or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  <a:p>
            <a:pPr lvl="1"/>
            <a:r>
              <a:rPr lang="en-US" dirty="0"/>
              <a:t>Randomly select 10,000 games (1497/10000 are </a:t>
            </a:r>
            <a:r>
              <a:rPr lang="en-US" dirty="0" err="1"/>
              <a:t>superfair</a:t>
            </a:r>
            <a:r>
              <a:rPr lang="en-US" dirty="0"/>
              <a:t> games)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7EC0007-2CD6-6E3C-31B2-18FD38D7B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820016"/>
              </p:ext>
            </p:extLst>
          </p:nvPr>
        </p:nvGraphicFramePr>
        <p:xfrm>
          <a:off x="1854960" y="4559300"/>
          <a:ext cx="793373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817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97719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2222019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2277700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Home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Away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Odds of 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1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4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1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FE5E-E9B9-39B6-968F-E068B225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Superfair</a:t>
            </a:r>
            <a:r>
              <a:rPr lang="en-US" dirty="0"/>
              <a:t> odds (with betting restriction)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4538C7-1DAA-2924-E6B7-29A704047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8114"/>
              </p:ext>
            </p:extLst>
          </p:nvPr>
        </p:nvGraphicFramePr>
        <p:xfrm>
          <a:off x="838201" y="1825625"/>
          <a:ext cx="1067346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966900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429544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2202314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1.013908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489894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Favorable</a:t>
                      </a:r>
                    </a:p>
                    <a:p>
                      <a:r>
                        <a:rPr lang="en-US" dirty="0"/>
                        <a:t>(betting frac: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1.007039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264806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Least Favorable</a:t>
                      </a:r>
                    </a:p>
                    <a:p>
                      <a:r>
                        <a:rPr lang="en-US" dirty="0"/>
                        <a:t>(betting frac: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 Prob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1.006612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159567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1.008651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2349244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98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3C4B-0A0E-58A6-CE34-40A934C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and </a:t>
            </a:r>
            <a:r>
              <a:rPr lang="en-US" dirty="0" err="1"/>
              <a:t>Subfair</a:t>
            </a:r>
            <a:r>
              <a:rPr lang="en-US" dirty="0"/>
              <a:t> Odds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C9F2CE-7D1E-8CC2-99CD-AD9CEBE4A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326868"/>
              </p:ext>
            </p:extLst>
          </p:nvPr>
        </p:nvGraphicFramePr>
        <p:xfrm>
          <a:off x="838201" y="1825625"/>
          <a:ext cx="106734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761">
                  <a:extLst>
                    <a:ext uri="{9D8B030D-6E8A-4147-A177-3AD203B41FA5}">
                      <a16:colId xmlns:a16="http://schemas.microsoft.com/office/drawing/2014/main" val="2376501265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726065150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3537735414"/>
                    </a:ext>
                  </a:extLst>
                </a:gridCol>
                <a:gridCol w="1787081">
                  <a:extLst>
                    <a:ext uri="{9D8B030D-6E8A-4147-A177-3AD203B41FA5}">
                      <a16:colId xmlns:a16="http://schemas.microsoft.com/office/drawing/2014/main" val="1355450133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2231168602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83250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Implied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 </a:t>
                      </a:r>
                    </a:p>
                    <a:p>
                      <a:r>
                        <a:rPr lang="en-US" dirty="0"/>
                        <a:t>Mean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Empirical</a:t>
                      </a:r>
                    </a:p>
                    <a:p>
                      <a:r>
                        <a:rPr lang="en-US" dirty="0"/>
                        <a:t>Money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4.2 e-176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0.9541276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4.2 e-176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Mean 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0.9553148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1.3 e-171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0.9534331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1.1 e-180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4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69FA-CDF4-B7F3-330B-1E154E6A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9438-2FA6-B03A-6E3B-F6B95547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strategy: betting according to Kelly’s criterion</a:t>
            </a:r>
          </a:p>
          <a:p>
            <a:r>
              <a:rPr lang="en-US" dirty="0"/>
              <a:t>The gain relies heavily on the estimated probability of winning. </a:t>
            </a:r>
          </a:p>
          <a:p>
            <a:r>
              <a:rPr lang="en-US" dirty="0"/>
              <a:t>Most profits come from games with </a:t>
            </a:r>
            <a:r>
              <a:rPr lang="en-US" dirty="0" err="1"/>
              <a:t>superfair</a:t>
            </a:r>
            <a:r>
              <a:rPr lang="en-US" dirty="0"/>
              <a:t> odds.</a:t>
            </a:r>
          </a:p>
          <a:p>
            <a:r>
              <a:rPr lang="en-US" dirty="0"/>
              <a:t>Don’t bet on games with fair or </a:t>
            </a:r>
            <a:r>
              <a:rPr lang="en-US" dirty="0" err="1"/>
              <a:t>subfair</a:t>
            </a:r>
            <a:r>
              <a:rPr lang="en-US" dirty="0"/>
              <a:t> odds when the estimated probability of winning is inaccurate. </a:t>
            </a:r>
          </a:p>
        </p:txBody>
      </p:sp>
    </p:spTree>
    <p:extLst>
      <p:ext uri="{BB962C8B-B14F-4D97-AF65-F5344CB8AC3E}">
        <p14:creationId xmlns:p14="http://schemas.microsoft.com/office/powerpoint/2010/main" val="404859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C472-B528-07E3-F2F4-525B5854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development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8AEDE-F852-1E87-2DE8-3F3F37878C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longitudinal data, we could determine which bookies (if any) typically “get odds right”. Then, we could assign a weight to new observed odds base on the bookie’s historical performance. Probability estimates would then be a weighted mean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193451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9E8C-E434-B6FF-0EE5-64011F85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2F97-9CDA-70DF-58B3-A8B2758F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Cover, Thomas M., and Joy A. Thomas.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Information Theory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John Wiley &amp; Sons, 1991.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Kelly, J. L. “A new interpretation of information rate.”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 System Technical Journal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35, no. 4, July 1956, pp. 917–926, https://doi.org/10.1002/j.1538-7305.1956.tb03809.x.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Odds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European/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"/>
              <a:t>Decimal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 from Eurobet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0393103" y="472017"/>
            <a:ext cx="501600" cy="93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300" y="1492250"/>
            <a:ext cx="91567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223D5-0E0A-2D15-E9F4-B556BBB4C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30250"/>
          <a:ext cx="4425950" cy="539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DA52FC-18BD-CE52-FA74-2055BC738B0A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64C125-EB7E-CFAD-E429-08755FD21045}"/>
              </a:ext>
            </a:extLst>
          </p:cNvPr>
          <p:cNvSpPr txBox="1"/>
          <p:nvPr/>
        </p:nvSpPr>
        <p:spPr>
          <a:xfrm>
            <a:off x="4438651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0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4D25-A23C-8B39-AD12-7B069B22FBA6}"/>
              </a:ext>
            </a:extLst>
          </p:cNvPr>
          <p:cNvSpPr txBox="1"/>
          <p:nvPr/>
        </p:nvSpPr>
        <p:spPr>
          <a:xfrm>
            <a:off x="4425950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0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789AB-046E-8EE8-6D55-7BEC3EA1543D}"/>
              </a:ext>
            </a:extLst>
          </p:cNvPr>
          <p:cNvCxnSpPr>
            <a:cxnSpLocks/>
          </p:cNvCxnSpPr>
          <p:nvPr/>
        </p:nvCxnSpPr>
        <p:spPr>
          <a:xfrm>
            <a:off x="6950076" y="1866900"/>
            <a:ext cx="0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F33AD5-08D4-55D7-20B5-60A839B2D388}"/>
              </a:ext>
            </a:extLst>
          </p:cNvPr>
          <p:cNvSpPr txBox="1"/>
          <p:nvPr/>
        </p:nvSpPr>
        <p:spPr>
          <a:xfrm>
            <a:off x="6121402" y="1059161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X = 1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84885-2BC1-AB2E-C52C-068360A149B3}"/>
              </a:ext>
            </a:extLst>
          </p:cNvPr>
          <p:cNvSpPr txBox="1"/>
          <p:nvPr/>
        </p:nvSpPr>
        <p:spPr>
          <a:xfrm>
            <a:off x="6108701" y="5214064"/>
            <a:ext cx="16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 = 1</a:t>
            </a:r>
            <a:endParaRPr lang="en-US" sz="3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4A2F1B-5902-846A-78A2-26C8036FC497}"/>
              </a:ext>
            </a:extLst>
          </p:cNvPr>
          <p:cNvCxnSpPr>
            <a:cxnSpLocks/>
          </p:cNvCxnSpPr>
          <p:nvPr/>
        </p:nvCxnSpPr>
        <p:spPr>
          <a:xfrm>
            <a:off x="5267325" y="1866900"/>
            <a:ext cx="1450975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468D79-AC81-5673-FAFE-06A9BA22DE85}"/>
              </a:ext>
            </a:extLst>
          </p:cNvPr>
          <p:cNvCxnSpPr>
            <a:cxnSpLocks/>
          </p:cNvCxnSpPr>
          <p:nvPr/>
        </p:nvCxnSpPr>
        <p:spPr>
          <a:xfrm flipH="1">
            <a:off x="5524500" y="1866900"/>
            <a:ext cx="1425576" cy="3187700"/>
          </a:xfrm>
          <a:prstGeom prst="straightConnector1">
            <a:avLst/>
          </a:prstGeom>
          <a:ln w="12700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/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</a:t>
                </a:r>
                <a:r>
                  <a:rPr lang="en-US" sz="2400" b="1" dirty="0" err="1"/>
                  <a:t>r|s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p(s, r)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q(r) </a:t>
                </a:r>
                <a:r>
                  <a:rPr lang="en-US" sz="2400" dirty="0"/>
                  <a:t>the probability that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is received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 odds paid on occurrence of the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transmitted symbol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a(</a:t>
                </a:r>
                <a:r>
                  <a:rPr lang="en-US" sz="2400" b="1" dirty="0" err="1"/>
                  <a:t>s|r</a:t>
                </a:r>
                <a:r>
                  <a:rPr lang="en-US" sz="2400" b="1" dirty="0"/>
                  <a:t>) </a:t>
                </a:r>
                <a:r>
                  <a:rPr lang="en-US" sz="2400" dirty="0"/>
                  <a:t>the fraction of capital to bet on </a:t>
                </a:r>
                <a:r>
                  <a:rPr lang="en-US" sz="2400" dirty="0" err="1"/>
                  <a:t>s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 after receiving the </a:t>
                </a:r>
                <a:r>
                  <a:rPr lang="en-US" sz="2400" dirty="0" err="1"/>
                  <a:t>r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symbol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4A595-509C-1380-1779-E4263D2C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26" y="905192"/>
                <a:ext cx="4295769" cy="4893647"/>
              </a:xfrm>
              <a:prstGeom prst="rect">
                <a:avLst/>
              </a:prstGeom>
              <a:blipFill>
                <a:blip r:embed="rId8"/>
                <a:stretch>
                  <a:fillRect l="-1986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/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Goal: maximize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pt-BR" sz="32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87F485-332C-54FA-FAB0-349A1F09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164" y="5798839"/>
                <a:ext cx="6097772" cy="864339"/>
              </a:xfrm>
              <a:prstGeom prst="rect">
                <a:avLst/>
              </a:prstGeom>
              <a:blipFill>
                <a:blip r:embed="rId9"/>
                <a:stretch>
                  <a:fillRect l="-2600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199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307-0113-C042-BB54-33021C1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for all s, then no bets are placed.</a:t>
                </a:r>
              </a:p>
              <a:p>
                <a:r>
                  <a:rPr lang="en-US" dirty="0"/>
                  <a:t>Otherwise: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Permute the indices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          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 smtClean="0"/>
                      <m:t>or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; Otherwise,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FD8AB-988A-71EA-5983-247252B17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293" y="1690688"/>
                <a:ext cx="11801707" cy="4486275"/>
              </a:xfrm>
              <a:blipFill>
                <a:blip r:embed="rId2"/>
                <a:stretch>
                  <a:fillRect l="-930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3D8D-EDB3-BD99-AD28-0CB49BE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88F5957-9BA0-1B2D-2D0F-159FBF8DEA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05728796"/>
                  </p:ext>
                </p:extLst>
              </p:nvPr>
            </p:nvGraphicFramePr>
            <p:xfrm>
              <a:off x="838200" y="1825625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6481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96599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930" t="-6557" r="-33139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/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AD3F1-1937-D177-BEF6-9663B3ED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6195"/>
                <a:ext cx="7848600" cy="700705"/>
              </a:xfrm>
              <a:prstGeom prst="rect">
                <a:avLst/>
              </a:prstGeom>
              <a:blipFill>
                <a:blip r:embed="rId3"/>
                <a:stretch>
                  <a:fillRect l="-1632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/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Money after betting: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+2∗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=1.375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7A632-FD64-991C-8C6C-7E933B8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02366"/>
                <a:ext cx="8580120" cy="700705"/>
              </a:xfrm>
              <a:prstGeom prst="rect">
                <a:avLst/>
              </a:prstGeom>
              <a:blipFill>
                <a:blip r:embed="rId4"/>
                <a:stretch>
                  <a:fillRect l="-1493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8EE833D4-F1F3-2C17-46D4-B7563F1EAF6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5809503"/>
                  </p:ext>
                </p:extLst>
              </p:nvPr>
            </p:nvGraphicFramePr>
            <p:xfrm>
              <a:off x="838200" y="4186291"/>
              <a:ext cx="99695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76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069304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7647" t="-6557" r="-33529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40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2440" t="-6557" r="-130383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capital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75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4110466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2 -&gt;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CN" dirty="0"/>
                  <a:t>  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   Induced a probability distribution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08C48952-658E-3433-33CB-34E8E5B14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7390063"/>
                  </p:ext>
                </p:extLst>
              </p:nvPr>
            </p:nvGraphicFramePr>
            <p:xfrm>
              <a:off x="1111250" y="4234315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4/3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or 0 -&gt; Expectation: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430211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Implied Probability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76218225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1.5 -&gt; Expectation: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Subfair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696801"/>
                  </p:ext>
                </p:extLst>
              </p:nvPr>
            </p:nvGraphicFramePr>
            <p:xfrm>
              <a:off x="1111250" y="2653137"/>
              <a:ext cx="99695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before betting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or 0 -&gt;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3 -&gt; Expectation: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Superfair odds: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/>
                  <a:t> (Arbitrage Betting)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196E23-736D-5A21-3F36-ED679B2D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3635279"/>
                  </p:ext>
                </p:extLst>
              </p:nvPr>
            </p:nvGraphicFramePr>
            <p:xfrm>
              <a:off x="1111250" y="4234315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614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1554855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1.5 </a:t>
                          </a:r>
                        </a:p>
                        <a:p>
                          <a:r>
                            <a:rPr lang="en-US" dirty="0"/>
                            <a:t>-&gt; Return: always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superfair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3659091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9/4</a:t>
                          </a:r>
                        </a:p>
                        <a:p>
                          <a:r>
                            <a:rPr lang="en-US" dirty="0"/>
                            <a:t>-&gt; Return: 0.75 or 2.25</a:t>
                          </a:r>
                        </a:p>
                        <a:p>
                          <a:r>
                            <a:rPr lang="en-US" dirty="0"/>
                            <a:t>-&gt; Expected return: 1.875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48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9427136"/>
                  </p:ext>
                </p:extLst>
              </p:nvPr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164812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0.1875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            or 1.3125</a:t>
                          </a:r>
                        </a:p>
                        <a:p>
                          <a:r>
                            <a:rPr lang="en-US" dirty="0"/>
                            <a:t>-&gt; Return: 0.1875 or 1.3125</a:t>
                          </a:r>
                        </a:p>
                        <a:p>
                          <a:r>
                            <a:rPr lang="en-US" dirty="0"/>
                            <a:t>-&gt; Expected return: 1.171875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747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Implied Probability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6308FE4-34AD-CDC1-608F-A3F0498B3C6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250" y="2653137"/>
              <a:ext cx="99695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3616" t="-6557" r="-54350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0.75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0.75</a:t>
                          </a:r>
                        </a:p>
                        <a:p>
                          <a:r>
                            <a:rPr lang="en-US" dirty="0"/>
                            <a:t>-&gt; Return: always 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196E23-736D-5A21-3F36-ED679B2D44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Implied probability can be different from true probability (</a:t>
            </a:r>
            <a:r>
              <a:rPr lang="en-US" dirty="0" err="1"/>
              <a:t>subfair</a:t>
            </a:r>
            <a:r>
              <a:rPr lang="en-US" dirty="0"/>
              <a:t> example)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Odds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Content Placeholder 3">
                <a:extLst>
                  <a:ext uri="{FF2B5EF4-FFF2-40B4-BE49-F238E27FC236}">
                    <a16:creationId xmlns:a16="http://schemas.microsoft.com/office/drawing/2014/main" id="{F72397F7-F5D2-D037-9FCA-7399BFA506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9565530"/>
                  </p:ext>
                </p:extLst>
              </p:nvPr>
            </p:nvGraphicFramePr>
            <p:xfrm>
              <a:off x="1111250" y="4415050"/>
              <a:ext cx="9969500" cy="165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2376501265"/>
                        </a:ext>
                      </a:extLst>
                    </a:gridCol>
                    <a:gridCol w="2164080">
                      <a:extLst>
                        <a:ext uri="{9D8B030D-6E8A-4147-A177-3AD203B41FA5}">
                          <a16:colId xmlns:a16="http://schemas.microsoft.com/office/drawing/2014/main" val="2726065150"/>
                        </a:ext>
                      </a:extLst>
                    </a:gridCol>
                    <a:gridCol w="1076960">
                      <a:extLst>
                        <a:ext uri="{9D8B030D-6E8A-4147-A177-3AD203B41FA5}">
                          <a16:colId xmlns:a16="http://schemas.microsoft.com/office/drawing/2014/main" val="3537735414"/>
                        </a:ext>
                      </a:extLst>
                    </a:gridCol>
                    <a:gridCol w="2550160">
                      <a:extLst>
                        <a:ext uri="{9D8B030D-6E8A-4147-A177-3AD203B41FA5}">
                          <a16:colId xmlns:a16="http://schemas.microsoft.com/office/drawing/2014/main" val="1355450133"/>
                        </a:ext>
                      </a:extLst>
                    </a:gridCol>
                    <a:gridCol w="3289300">
                      <a:extLst>
                        <a:ext uri="{9D8B030D-6E8A-4147-A177-3AD203B41FA5}">
                          <a16:colId xmlns:a16="http://schemas.microsoft.com/office/drawing/2014/main" val="2231168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Winning 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616" t="-6557" r="-543503" b="-3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Betting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Money after betting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161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4141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7/8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5/8 (hold up 3/8)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or 0.9375</a:t>
                          </a:r>
                        </a:p>
                        <a:p>
                          <a:r>
                            <a:rPr lang="en-US" dirty="0"/>
                            <a:t>-&gt; Return: 0.375 or 1.3125</a:t>
                          </a:r>
                        </a:p>
                        <a:p>
                          <a:r>
                            <a:rPr lang="en-US" dirty="0"/>
                            <a:t>-&gt; Expected return: 1.195312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6650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74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1872</Words>
  <Application>Microsoft Office PowerPoint</Application>
  <PresentationFormat>Widescreen</PresentationFormat>
  <Paragraphs>633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Sports Betting</vt:lpstr>
      <vt:lpstr>Odds</vt:lpstr>
      <vt:lpstr>Odds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Implied Probability</vt:lpstr>
      <vt:lpstr>Insights</vt:lpstr>
      <vt:lpstr>Betting Strategies</vt:lpstr>
      <vt:lpstr>Betting Strategies</vt:lpstr>
      <vt:lpstr>Data Set 1</vt:lpstr>
      <vt:lpstr>Probability Estimates</vt:lpstr>
      <vt:lpstr>Superfair odds</vt:lpstr>
      <vt:lpstr>Superfair odds</vt:lpstr>
      <vt:lpstr>Superfair odds</vt:lpstr>
      <vt:lpstr>Superfair odds</vt:lpstr>
      <vt:lpstr>PowerPoint Presentation</vt:lpstr>
      <vt:lpstr>Superfair odds (with betting restriction)</vt:lpstr>
      <vt:lpstr>Superfair odds (with betting restriction)</vt:lpstr>
      <vt:lpstr>Fair and Subfair Odds</vt:lpstr>
      <vt:lpstr>Data Set 2 </vt:lpstr>
      <vt:lpstr>Superfair odds (with betting restriction)</vt:lpstr>
      <vt:lpstr>Fair and Subfair Odds</vt:lpstr>
      <vt:lpstr>Summary</vt:lpstr>
      <vt:lpstr>Possible future development</vt:lpstr>
      <vt:lpstr>References</vt:lpstr>
      <vt:lpstr>PowerPoint Presentation</vt:lpstr>
      <vt:lpstr>General solution</vt:lpstr>
      <vt:lpstr>Fair odds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Wenxuan Lu</dc:creator>
  <cp:lastModifiedBy>Alessio Pignatelli</cp:lastModifiedBy>
  <cp:revision>19</cp:revision>
  <dcterms:created xsi:type="dcterms:W3CDTF">2024-05-11T18:07:54Z</dcterms:created>
  <dcterms:modified xsi:type="dcterms:W3CDTF">2024-05-13T09:32:00Z</dcterms:modified>
</cp:coreProperties>
</file>