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4" r:id="rId5"/>
    <p:sldId id="265" r:id="rId6"/>
    <p:sldId id="266" r:id="rId7"/>
    <p:sldId id="268" r:id="rId8"/>
    <p:sldId id="282" r:id="rId9"/>
    <p:sldId id="283" r:id="rId10"/>
    <p:sldId id="269" r:id="rId11"/>
    <p:sldId id="281" r:id="rId12"/>
    <p:sldId id="267" r:id="rId13"/>
    <p:sldId id="257" r:id="rId14"/>
    <p:sldId id="28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87" r:id="rId27"/>
    <p:sldId id="280" r:id="rId28"/>
    <p:sldId id="274" r:id="rId29"/>
    <p:sldId id="279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22318B-EA4A-4718-B552-101B2CD8DA5C}">
          <p14:sldIdLst>
            <p14:sldId id="256"/>
            <p14:sldId id="258"/>
            <p14:sldId id="259"/>
            <p14:sldId id="264"/>
            <p14:sldId id="265"/>
            <p14:sldId id="266"/>
            <p14:sldId id="268"/>
            <p14:sldId id="282"/>
            <p14:sldId id="283"/>
            <p14:sldId id="269"/>
            <p14:sldId id="281"/>
            <p14:sldId id="267"/>
            <p14:sldId id="257"/>
          </p14:sldIdLst>
        </p14:section>
        <p14:section name="Result" id="{50E1F7DF-319F-4D4D-9297-059B509210FF}">
          <p14:sldIdLst>
            <p14:sldId id="284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7"/>
            <p14:sldId id="280"/>
          </p14:sldIdLst>
        </p14:section>
        <p14:section name="Appendix" id="{0C1D3694-1654-4D48-BE54-E63B90463789}">
          <p14:sldIdLst>
            <p14:sldId id="274"/>
            <p14:sldId id="279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6" autoAdjust="0"/>
  </p:normalViewPr>
  <p:slideViewPr>
    <p:cSldViewPr snapToGrid="0">
      <p:cViewPr varScale="1">
        <p:scale>
          <a:sx n="140" d="100"/>
          <a:sy n="14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403F2-475E-45BE-A491-13B3291D3402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7843C7B4-85FD-4CA7-AA1D-1742D541E304}">
      <dgm:prSet phldrT="[Text]"/>
      <dgm:spPr/>
      <dgm:t>
        <a:bodyPr/>
        <a:lstStyle/>
        <a:p>
          <a:r>
            <a:rPr lang="en-US" dirty="0"/>
            <a:t>Sender</a:t>
          </a:r>
        </a:p>
      </dgm:t>
    </dgm:pt>
    <dgm:pt modelId="{EC5C6095-C402-4219-85B8-02A47B4C2FD3}" type="parTrans" cxnId="{7F641A0C-24F2-4837-A700-175376C20EB5}">
      <dgm:prSet/>
      <dgm:spPr/>
      <dgm:t>
        <a:bodyPr/>
        <a:lstStyle/>
        <a:p>
          <a:endParaRPr lang="en-US"/>
        </a:p>
      </dgm:t>
    </dgm:pt>
    <dgm:pt modelId="{FA461BA2-D918-4C1E-89C0-7CB7C245CBC2}" type="sibTrans" cxnId="{7F641A0C-24F2-4837-A700-175376C20EB5}">
      <dgm:prSet/>
      <dgm:spPr/>
      <dgm:t>
        <a:bodyPr/>
        <a:lstStyle/>
        <a:p>
          <a:endParaRPr lang="en-US"/>
        </a:p>
      </dgm:t>
    </dgm:pt>
    <dgm:pt modelId="{1FD78036-2A8D-4CBE-90EA-6A46C8EE9254}">
      <dgm:prSet phldrT="[Text]"/>
      <dgm:spPr/>
      <dgm:t>
        <a:bodyPr/>
        <a:lstStyle/>
        <a:p>
          <a:r>
            <a:rPr lang="en-US" altLang="zh-CN" dirty="0"/>
            <a:t>Receiver</a:t>
          </a:r>
          <a:endParaRPr lang="en-US" dirty="0"/>
        </a:p>
      </dgm:t>
    </dgm:pt>
    <dgm:pt modelId="{507B6464-606F-4445-99CB-EE72CF38D493}" type="parTrans" cxnId="{3C9A4477-CDA1-4E4A-9EAA-A44B64109D19}">
      <dgm:prSet/>
      <dgm:spPr/>
      <dgm:t>
        <a:bodyPr/>
        <a:lstStyle/>
        <a:p>
          <a:endParaRPr lang="en-US"/>
        </a:p>
      </dgm:t>
    </dgm:pt>
    <dgm:pt modelId="{CE05F675-4764-4744-A01D-00699EF23BB2}" type="sibTrans" cxnId="{3C9A4477-CDA1-4E4A-9EAA-A44B64109D19}">
      <dgm:prSet/>
      <dgm:spPr/>
      <dgm:t>
        <a:bodyPr/>
        <a:lstStyle/>
        <a:p>
          <a:endParaRPr lang="en-US"/>
        </a:p>
      </dgm:t>
    </dgm:pt>
    <dgm:pt modelId="{93079CFC-3BB1-46BE-8194-616DA60CF6BB}">
      <dgm:prSet/>
      <dgm:spPr/>
      <dgm:t>
        <a:bodyPr/>
        <a:lstStyle/>
        <a:p>
          <a:r>
            <a:rPr lang="en-US" dirty="0"/>
            <a:t>Channel</a:t>
          </a:r>
        </a:p>
      </dgm:t>
    </dgm:pt>
    <dgm:pt modelId="{DFC601D3-AABF-4D5A-B9E4-3115D6E4CA6C}" type="parTrans" cxnId="{DF616892-A4E6-43FC-9717-93C549C33EBA}">
      <dgm:prSet/>
      <dgm:spPr/>
      <dgm:t>
        <a:bodyPr/>
        <a:lstStyle/>
        <a:p>
          <a:endParaRPr lang="en-US"/>
        </a:p>
      </dgm:t>
    </dgm:pt>
    <dgm:pt modelId="{F3434DDF-811E-45BD-9DFD-397E51703357}" type="sibTrans" cxnId="{DF616892-A4E6-43FC-9717-93C549C33EBA}">
      <dgm:prSet/>
      <dgm:spPr/>
      <dgm:t>
        <a:bodyPr/>
        <a:lstStyle/>
        <a:p>
          <a:endParaRPr lang="en-US"/>
        </a:p>
      </dgm:t>
    </dgm:pt>
    <dgm:pt modelId="{8E11FC24-0296-41CD-AA77-17E72196B76C}" type="pres">
      <dgm:prSet presAssocID="{A49403F2-475E-45BE-A491-13B3291D3402}" presName="linearFlow" presStyleCnt="0">
        <dgm:presLayoutVars>
          <dgm:resizeHandles val="exact"/>
        </dgm:presLayoutVars>
      </dgm:prSet>
      <dgm:spPr/>
    </dgm:pt>
    <dgm:pt modelId="{56DF489D-2820-452A-B262-4EC67076E1C1}" type="pres">
      <dgm:prSet presAssocID="{7843C7B4-85FD-4CA7-AA1D-1742D541E304}" presName="node" presStyleLbl="node1" presStyleIdx="0" presStyleCnt="3" custScaleX="133180">
        <dgm:presLayoutVars>
          <dgm:bulletEnabled val="1"/>
        </dgm:presLayoutVars>
      </dgm:prSet>
      <dgm:spPr/>
    </dgm:pt>
    <dgm:pt modelId="{E3FCAEC8-3913-4A10-9F8B-0B117991EAD5}" type="pres">
      <dgm:prSet presAssocID="{FA461BA2-D918-4C1E-89C0-7CB7C245CBC2}" presName="sibTrans" presStyleLbl="sibTrans2D1" presStyleIdx="0" presStyleCnt="2"/>
      <dgm:spPr/>
    </dgm:pt>
    <dgm:pt modelId="{FD79615E-E068-4344-946D-58A3D386A788}" type="pres">
      <dgm:prSet presAssocID="{FA461BA2-D918-4C1E-89C0-7CB7C245CBC2}" presName="connectorText" presStyleLbl="sibTrans2D1" presStyleIdx="0" presStyleCnt="2"/>
      <dgm:spPr/>
    </dgm:pt>
    <dgm:pt modelId="{567F2262-3D0A-423A-B8B1-84F8C62F65B3}" type="pres">
      <dgm:prSet presAssocID="{93079CFC-3BB1-46BE-8194-616DA60CF6BB}" presName="node" presStyleLbl="node1" presStyleIdx="1" presStyleCnt="3" custScaleX="133180">
        <dgm:presLayoutVars>
          <dgm:bulletEnabled val="1"/>
        </dgm:presLayoutVars>
      </dgm:prSet>
      <dgm:spPr/>
    </dgm:pt>
    <dgm:pt modelId="{2230A5E8-6D82-4C81-9342-4FC0311E98DA}" type="pres">
      <dgm:prSet presAssocID="{F3434DDF-811E-45BD-9DFD-397E51703357}" presName="sibTrans" presStyleLbl="sibTrans2D1" presStyleIdx="1" presStyleCnt="2"/>
      <dgm:spPr/>
    </dgm:pt>
    <dgm:pt modelId="{F4C03A6F-E9B5-4874-BBF1-8314A85E704B}" type="pres">
      <dgm:prSet presAssocID="{F3434DDF-811E-45BD-9DFD-397E51703357}" presName="connectorText" presStyleLbl="sibTrans2D1" presStyleIdx="1" presStyleCnt="2"/>
      <dgm:spPr/>
    </dgm:pt>
    <dgm:pt modelId="{68161420-95D3-4EC8-88E9-B243E8E6517F}" type="pres">
      <dgm:prSet presAssocID="{1FD78036-2A8D-4CBE-90EA-6A46C8EE9254}" presName="node" presStyleLbl="node1" presStyleIdx="2" presStyleCnt="3" custScaleX="133180">
        <dgm:presLayoutVars>
          <dgm:bulletEnabled val="1"/>
        </dgm:presLayoutVars>
      </dgm:prSet>
      <dgm:spPr/>
    </dgm:pt>
  </dgm:ptLst>
  <dgm:cxnLst>
    <dgm:cxn modelId="{0C92FA03-5901-4E67-A069-ACC6BE373FC9}" type="presOf" srcId="{F3434DDF-811E-45BD-9DFD-397E51703357}" destId="{F4C03A6F-E9B5-4874-BBF1-8314A85E704B}" srcOrd="1" destOrd="0" presId="urn:microsoft.com/office/officeart/2005/8/layout/process2"/>
    <dgm:cxn modelId="{7F641A0C-24F2-4837-A700-175376C20EB5}" srcId="{A49403F2-475E-45BE-A491-13B3291D3402}" destId="{7843C7B4-85FD-4CA7-AA1D-1742D541E304}" srcOrd="0" destOrd="0" parTransId="{EC5C6095-C402-4219-85B8-02A47B4C2FD3}" sibTransId="{FA461BA2-D918-4C1E-89C0-7CB7C245CBC2}"/>
    <dgm:cxn modelId="{76811820-92E8-46DE-8B08-B41017806FFF}" type="presOf" srcId="{1FD78036-2A8D-4CBE-90EA-6A46C8EE9254}" destId="{68161420-95D3-4EC8-88E9-B243E8E6517F}" srcOrd="0" destOrd="0" presId="urn:microsoft.com/office/officeart/2005/8/layout/process2"/>
    <dgm:cxn modelId="{CC794D60-EBFD-4DF6-A525-20BCF15DAF44}" type="presOf" srcId="{93079CFC-3BB1-46BE-8194-616DA60CF6BB}" destId="{567F2262-3D0A-423A-B8B1-84F8C62F65B3}" srcOrd="0" destOrd="0" presId="urn:microsoft.com/office/officeart/2005/8/layout/process2"/>
    <dgm:cxn modelId="{3C9A4477-CDA1-4E4A-9EAA-A44B64109D19}" srcId="{A49403F2-475E-45BE-A491-13B3291D3402}" destId="{1FD78036-2A8D-4CBE-90EA-6A46C8EE9254}" srcOrd="2" destOrd="0" parTransId="{507B6464-606F-4445-99CB-EE72CF38D493}" sibTransId="{CE05F675-4764-4744-A01D-00699EF23BB2}"/>
    <dgm:cxn modelId="{DC6DA87C-F5C5-451A-AA26-9FE5B56C0D34}" type="presOf" srcId="{A49403F2-475E-45BE-A491-13B3291D3402}" destId="{8E11FC24-0296-41CD-AA77-17E72196B76C}" srcOrd="0" destOrd="0" presId="urn:microsoft.com/office/officeart/2005/8/layout/process2"/>
    <dgm:cxn modelId="{DF616892-A4E6-43FC-9717-93C549C33EBA}" srcId="{A49403F2-475E-45BE-A491-13B3291D3402}" destId="{93079CFC-3BB1-46BE-8194-616DA60CF6BB}" srcOrd="1" destOrd="0" parTransId="{DFC601D3-AABF-4D5A-B9E4-3115D6E4CA6C}" sibTransId="{F3434DDF-811E-45BD-9DFD-397E51703357}"/>
    <dgm:cxn modelId="{C47131A2-1170-45DE-9009-B267C0C5BB13}" type="presOf" srcId="{7843C7B4-85FD-4CA7-AA1D-1742D541E304}" destId="{56DF489D-2820-452A-B262-4EC67076E1C1}" srcOrd="0" destOrd="0" presId="urn:microsoft.com/office/officeart/2005/8/layout/process2"/>
    <dgm:cxn modelId="{4A6B4FE2-E092-42A7-9508-344EF7662F18}" type="presOf" srcId="{FA461BA2-D918-4C1E-89C0-7CB7C245CBC2}" destId="{FD79615E-E068-4344-946D-58A3D386A788}" srcOrd="1" destOrd="0" presId="urn:microsoft.com/office/officeart/2005/8/layout/process2"/>
    <dgm:cxn modelId="{797952EE-4E59-41D2-A9BC-42EB6524977A}" type="presOf" srcId="{F3434DDF-811E-45BD-9DFD-397E51703357}" destId="{2230A5E8-6D82-4C81-9342-4FC0311E98DA}" srcOrd="0" destOrd="0" presId="urn:microsoft.com/office/officeart/2005/8/layout/process2"/>
    <dgm:cxn modelId="{8D8F0DF3-6290-439D-BD7A-95A6EF699F1C}" type="presOf" srcId="{FA461BA2-D918-4C1E-89C0-7CB7C245CBC2}" destId="{E3FCAEC8-3913-4A10-9F8B-0B117991EAD5}" srcOrd="0" destOrd="0" presId="urn:microsoft.com/office/officeart/2005/8/layout/process2"/>
    <dgm:cxn modelId="{9E8DA80A-37A6-46DD-B461-B50F7FBE37EC}" type="presParOf" srcId="{8E11FC24-0296-41CD-AA77-17E72196B76C}" destId="{56DF489D-2820-452A-B262-4EC67076E1C1}" srcOrd="0" destOrd="0" presId="urn:microsoft.com/office/officeart/2005/8/layout/process2"/>
    <dgm:cxn modelId="{102AAF35-927E-4FFF-BB2F-B50AD3BC3570}" type="presParOf" srcId="{8E11FC24-0296-41CD-AA77-17E72196B76C}" destId="{E3FCAEC8-3913-4A10-9F8B-0B117991EAD5}" srcOrd="1" destOrd="0" presId="urn:microsoft.com/office/officeart/2005/8/layout/process2"/>
    <dgm:cxn modelId="{C729FB06-EB31-4284-AB4F-45E928F48841}" type="presParOf" srcId="{E3FCAEC8-3913-4A10-9F8B-0B117991EAD5}" destId="{FD79615E-E068-4344-946D-58A3D386A788}" srcOrd="0" destOrd="0" presId="urn:microsoft.com/office/officeart/2005/8/layout/process2"/>
    <dgm:cxn modelId="{276FCEDB-4A43-4182-AF85-7DD0F895600E}" type="presParOf" srcId="{8E11FC24-0296-41CD-AA77-17E72196B76C}" destId="{567F2262-3D0A-423A-B8B1-84F8C62F65B3}" srcOrd="2" destOrd="0" presId="urn:microsoft.com/office/officeart/2005/8/layout/process2"/>
    <dgm:cxn modelId="{5A93DE66-2DEC-4C00-A0DF-18A86AB432B5}" type="presParOf" srcId="{8E11FC24-0296-41CD-AA77-17E72196B76C}" destId="{2230A5E8-6D82-4C81-9342-4FC0311E98DA}" srcOrd="3" destOrd="0" presId="urn:microsoft.com/office/officeart/2005/8/layout/process2"/>
    <dgm:cxn modelId="{45CA8268-272E-4EFC-A587-6435F2041970}" type="presParOf" srcId="{2230A5E8-6D82-4C81-9342-4FC0311E98DA}" destId="{F4C03A6F-E9B5-4874-BBF1-8314A85E704B}" srcOrd="0" destOrd="0" presId="urn:microsoft.com/office/officeart/2005/8/layout/process2"/>
    <dgm:cxn modelId="{89AB57B9-90C8-4CAB-9CF2-017B8D07CD94}" type="presParOf" srcId="{8E11FC24-0296-41CD-AA77-17E72196B76C}" destId="{68161420-95D3-4EC8-88E9-B243E8E651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F489D-2820-452A-B262-4EC67076E1C1}">
      <dsp:nvSpPr>
        <dsp:cNvPr id="0" name=""/>
        <dsp:cNvSpPr/>
      </dsp:nvSpPr>
      <dsp:spPr>
        <a:xfrm>
          <a:off x="595587" y="0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Sender</a:t>
          </a:r>
        </a:p>
      </dsp:txBody>
      <dsp:txXfrm>
        <a:off x="635109" y="39522"/>
        <a:ext cx="3155731" cy="1270330"/>
      </dsp:txXfrm>
    </dsp:sp>
    <dsp:sp modelId="{E3FCAEC8-3913-4A10-9F8B-0B117991EAD5}">
      <dsp:nvSpPr>
        <dsp:cNvPr id="0" name=""/>
        <dsp:cNvSpPr/>
      </dsp:nvSpPr>
      <dsp:spPr>
        <a:xfrm rot="5400000">
          <a:off x="1959967" y="1383109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1433710"/>
        <a:ext cx="364330" cy="354211"/>
      </dsp:txXfrm>
    </dsp:sp>
    <dsp:sp modelId="{567F2262-3D0A-423A-B8B1-84F8C62F65B3}">
      <dsp:nvSpPr>
        <dsp:cNvPr id="0" name=""/>
        <dsp:cNvSpPr/>
      </dsp:nvSpPr>
      <dsp:spPr>
        <a:xfrm>
          <a:off x="595587" y="2024062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Channel</a:t>
          </a:r>
        </a:p>
      </dsp:txBody>
      <dsp:txXfrm>
        <a:off x="635109" y="2063584"/>
        <a:ext cx="3155731" cy="1270330"/>
      </dsp:txXfrm>
    </dsp:sp>
    <dsp:sp modelId="{2230A5E8-6D82-4C81-9342-4FC0311E98DA}">
      <dsp:nvSpPr>
        <dsp:cNvPr id="0" name=""/>
        <dsp:cNvSpPr/>
      </dsp:nvSpPr>
      <dsp:spPr>
        <a:xfrm rot="5400000">
          <a:off x="1959967" y="3407171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3457772"/>
        <a:ext cx="364330" cy="354211"/>
      </dsp:txXfrm>
    </dsp:sp>
    <dsp:sp modelId="{68161420-95D3-4EC8-88E9-B243E8E6517F}">
      <dsp:nvSpPr>
        <dsp:cNvPr id="0" name=""/>
        <dsp:cNvSpPr/>
      </dsp:nvSpPr>
      <dsp:spPr>
        <a:xfrm>
          <a:off x="595587" y="4048125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Receiver</a:t>
          </a:r>
          <a:endParaRPr lang="en-US" sz="5200" kern="1200" dirty="0"/>
        </a:p>
      </dsp:txBody>
      <dsp:txXfrm>
        <a:off x="635109" y="4087647"/>
        <a:ext cx="3155731" cy="127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BF167-0F2A-491A-9224-D62CDB49146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78A-98BB-437E-BD89-2125479A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72c27e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72c27e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72c27e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72c27e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– single prob – expected mean return is smaller than “Kelly mean prob” and “Kelly median prob”</a:t>
            </a:r>
          </a:p>
          <a:p>
            <a:r>
              <a:rPr lang="en-US" dirty="0"/>
              <a:t>The empirical mean return for “Kelly mean prob” and “Kelly median prob” &gt;1</a:t>
            </a:r>
          </a:p>
          <a:p>
            <a:r>
              <a:rPr lang="en-US" dirty="0"/>
              <a:t>Random betting: Fall below 1 dollar -&gt; don’t bet anymore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favorable / least favorable – bet only one win or lose, never for a 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there many games with fair odds. When our estimation of the probability is poor, we lose money even in games with fair 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G_max</a:t>
            </a:r>
            <a:r>
              <a:rPr lang="en-US" dirty="0"/>
              <a:t> is the rate of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97B44-F176-4CA8-A89C-7EA17381A1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72c27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72c27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European odds will be used in the algorithm.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0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15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44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4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C08-BCCA-2D9F-9EA2-648F8560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31D9-18DA-CA6A-EF21-4FF71A08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F99D-8438-0C34-6881-12B3EAD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7E0A-B798-E329-2A0E-62CAA39D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9A42-ACB1-0652-FFD7-A6CBF021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C2F9-7548-DD5F-BA5C-C5AA837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CC01-1648-F775-AEF0-EA972736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751-8564-0DF2-7120-B8AB9D9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A699-6998-5971-7B23-B3803CE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CD28-406E-0D6B-486F-13490BA3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0F02-CF87-8DC3-3D8E-2C540F350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91922-DC75-36DF-C6AD-C652AA5F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8733-0DA4-CD4B-B126-0B58E520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FE2F-CA3F-449F-F121-5C51ABD7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984F-778D-C786-74E4-42BAFDEC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64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7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B89-6F0A-5731-962D-BEF805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F436-9F3A-1BD6-0712-53A953FE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B156-2BAE-7349-969A-C6404D69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BDA2-E002-8228-446D-6A6F847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391D-8D9C-B01A-4BAF-822925D4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4A53-618F-25A4-8B18-B2BCAF6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A08C-5CAF-2261-FEE0-8ABACD51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42D0-B826-B53F-8B2C-264CF5F7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54A0-986D-3421-2947-6FF0803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52E7-0555-5DB0-F4CD-27F6BE2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DBA-8321-AA71-75F6-C7D952C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B3EA-FD62-518C-2452-E49AA15C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34F4-9C1C-89AF-4018-C1881A64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3B1D-49E7-FBFF-91FA-92941795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A54D-3A4B-B14F-EB5C-30AC5656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5C71-3460-FD13-2146-80CFEEE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FC18-3D2B-A12D-05D3-CA32B8C1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D4B2-8CAF-BC6A-B5C9-6AC29E3B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5766-1EB8-B59D-EF7B-4A00BC06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B7F06-F1A0-B84C-02DB-30632333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5908A-986F-5444-98ED-21663B32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493B4-2895-3955-72C1-52A1C59F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B6465-027E-58A3-2017-FBBAAE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6B4DD-D7E4-793A-0AC3-5C0E561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44C4-266E-00D5-32A2-2AEC7E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8092-CF14-3FCF-54EA-8B79520E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925BD-F572-53DF-8164-47EE084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AFF5-974B-1493-B0E1-AB5EB63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725F-5C99-3660-A2AD-8CEB1D0E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A9D9-053C-8D76-D8CF-26AEEC6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159B-D7B5-8E39-9448-81E2381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DBC0-09D7-362F-24B9-F2D0159D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17C8-31F0-549E-98AA-301B53D4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1B0F-0E4E-FCD8-63FB-DA714106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92DB-E3F8-B993-4589-F22A3AB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85C5-35A3-CA2F-24EE-A4894284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C1E2-D9AD-1406-20E4-42F739D7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809-69B9-2244-0F62-19D2F75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E569-B3FE-B1D4-2C1B-43A1E61C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4E6F-979C-BEF4-E681-89153F29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7777-709D-E723-F8F5-21A7B40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F899-2CFF-7B48-7513-256572A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AB16-1283-2751-E973-57585CAB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F180D-3C7F-C482-6B47-C8484C29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156C-EBA7-7ED7-E65F-B485B9FB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0AE9-4D77-6202-629A-0CBD81E8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F0C6-9703-47D7-8233-838C756D61C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D529-B26B-3A8C-0AD8-76514E9A0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AF04-4B2B-6F97-4A72-E7A5A37F5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3BF1-6FFD-2341-35C3-78D1B6E60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9025-8930-F187-3EE1-8182BD651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Superfair</a:t>
            </a:r>
            <a:r>
              <a:rPr lang="en-US" dirty="0"/>
              <a:t> odds does not guarantee an expected winning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776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32E2-4A2F-A4B6-FFC3-3E9E15E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54B-7DF1-F25A-563F-9506CDB0F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Odds reflects the bookies’ estimates of winning probability.</a:t>
            </a:r>
          </a:p>
          <a:p>
            <a:r>
              <a:rPr lang="en-US" dirty="0"/>
              <a:t>The difference between the estimated probability and the true probability gives us an opportunity to earn money.</a:t>
            </a:r>
          </a:p>
          <a:p>
            <a:r>
              <a:rPr lang="en-US" dirty="0"/>
              <a:t>Insights for a good betting strategy:</a:t>
            </a:r>
          </a:p>
          <a:p>
            <a:pPr lvl="1"/>
            <a:r>
              <a:rPr lang="en-US" dirty="0"/>
              <a:t>Proportional betting</a:t>
            </a:r>
          </a:p>
          <a:p>
            <a:pPr lvl="1"/>
            <a:r>
              <a:rPr lang="en-US" dirty="0"/>
              <a:t>Hold up some money</a:t>
            </a:r>
          </a:p>
          <a:p>
            <a:pPr lvl="1"/>
            <a:r>
              <a:rPr lang="en-US" dirty="0"/>
              <a:t>Find opportunities for arbitrage betting</a:t>
            </a:r>
          </a:p>
        </p:txBody>
      </p:sp>
    </p:spTree>
    <p:extLst>
      <p:ext uri="{BB962C8B-B14F-4D97-AF65-F5344CB8AC3E}">
        <p14:creationId xmlns:p14="http://schemas.microsoft.com/office/powerpoint/2010/main" val="389191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 dirty="0"/>
              <a:t>Betting Strategies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D2D5-B81E-3A6D-BBB4-791C57AF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6B97-A8C6-1F2A-B1C2-F83EC70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Random betting</a:t>
            </a:r>
          </a:p>
          <a:p>
            <a:r>
              <a:rPr lang="en-US" dirty="0"/>
              <a:t>Bet on the most favorable only</a:t>
            </a:r>
          </a:p>
          <a:p>
            <a:r>
              <a:rPr lang="en-US" dirty="0"/>
              <a:t>Bet on the least favorable only</a:t>
            </a:r>
          </a:p>
          <a:p>
            <a:r>
              <a:rPr lang="en-US" dirty="0"/>
              <a:t>Bet according to Kelly criterion</a:t>
            </a:r>
          </a:p>
        </p:txBody>
      </p:sp>
    </p:spTree>
    <p:extLst>
      <p:ext uri="{BB962C8B-B14F-4D97-AF65-F5344CB8AC3E}">
        <p14:creationId xmlns:p14="http://schemas.microsoft.com/office/powerpoint/2010/main" val="321838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</a:t>
            </a:r>
          </a:p>
          <a:p>
            <a:r>
              <a:rPr lang="en-US" dirty="0"/>
              <a:t>14906 games </a:t>
            </a:r>
          </a:p>
          <a:p>
            <a:pPr lvl="1"/>
            <a:r>
              <a:rPr lang="en-US" dirty="0"/>
              <a:t>1398 (9.4%)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13508 (90.6%)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E2842DC-3B83-1FE8-9111-74EB7D19B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517073"/>
              </p:ext>
            </p:extLst>
          </p:nvPr>
        </p:nvGraphicFramePr>
        <p:xfrm>
          <a:off x="1861784" y="4491061"/>
          <a:ext cx="565603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58820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4127483E-9FD6-D2B0-6990-14A71392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7" y="1475266"/>
            <a:ext cx="5418559" cy="3352159"/>
          </a:xfrm>
          <a:prstGeom prst="rect">
            <a:avLst/>
          </a:prstGeom>
        </p:spPr>
      </p:pic>
      <p:pic>
        <p:nvPicPr>
          <p:cNvPr id="12" name="Picture 11" descr="A graph showing a line&#10;&#10;Description automatically generated">
            <a:extLst>
              <a:ext uri="{FF2B5EF4-FFF2-40B4-BE49-F238E27FC236}">
                <a16:creationId xmlns:a16="http://schemas.microsoft.com/office/drawing/2014/main" id="{CBC80ABA-EBC8-3306-A61B-F9159C8BD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1475265"/>
            <a:ext cx="5418558" cy="33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line graph&#10;&#10;Description automatically generated">
            <a:extLst>
              <a:ext uri="{FF2B5EF4-FFF2-40B4-BE49-F238E27FC236}">
                <a16:creationId xmlns:a16="http://schemas.microsoft.com/office/drawing/2014/main" id="{DBE70DFC-3609-ABC4-E6BC-D26814E2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8" y="1475265"/>
            <a:ext cx="5418558" cy="3352159"/>
          </a:xfrm>
          <a:prstGeom prst="rect">
            <a:avLst/>
          </a:prstGeom>
        </p:spPr>
      </p:pic>
      <p:pic>
        <p:nvPicPr>
          <p:cNvPr id="4" name="Picture 3" descr="A graph showing a line graph&#10;&#10;Description automatically generated">
            <a:extLst>
              <a:ext uri="{FF2B5EF4-FFF2-40B4-BE49-F238E27FC236}">
                <a16:creationId xmlns:a16="http://schemas.microsoft.com/office/drawing/2014/main" id="{14A251E5-050F-34F2-9C88-603CD4AD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8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66955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4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50D05888-F545-E120-8631-59C2C6D6E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9" y="1475265"/>
            <a:ext cx="5418558" cy="3352159"/>
          </a:xfrm>
          <a:prstGeom prst="rect">
            <a:avLst/>
          </a:prstGeom>
        </p:spPr>
      </p:pic>
      <p:pic>
        <p:nvPicPr>
          <p:cNvPr id="9" name="Picture 8" descr="A graph showing a line&#10;&#10;Description automatically generated">
            <a:extLst>
              <a:ext uri="{FF2B5EF4-FFF2-40B4-BE49-F238E27FC236}">
                <a16:creationId xmlns:a16="http://schemas.microsoft.com/office/drawing/2014/main" id="{3EDD3950-A4BE-EE59-4070-CE50D07FD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0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574041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7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326-5616-011C-A254-91B858D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E9E02-8F9D-2713-EF0F-D1BAF6DAC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4824"/>
              </p:ext>
            </p:extLst>
          </p:nvPr>
        </p:nvGraphicFramePr>
        <p:xfrm>
          <a:off x="838201" y="1825625"/>
          <a:ext cx="1067346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1.002975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7.1 e+7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1.1 e-23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5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gray bars&#10;&#10;Description automatically generated with medium confidence">
            <a:extLst>
              <a:ext uri="{FF2B5EF4-FFF2-40B4-BE49-F238E27FC236}">
                <a16:creationId xmlns:a16="http://schemas.microsoft.com/office/drawing/2014/main" id="{0CEF1825-AD64-AE45-E33F-34F6AAE1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85" y="1849285"/>
            <a:ext cx="5497997" cy="3401303"/>
          </a:xfrm>
          <a:prstGeom prst="rect">
            <a:avLst/>
          </a:prstGeom>
        </p:spPr>
      </p:pic>
      <p:pic>
        <p:nvPicPr>
          <p:cNvPr id="10" name="Content Placeholder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683E8B00-6B8A-FB16-8688-4C214D8A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8" y="1849285"/>
            <a:ext cx="5497997" cy="34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American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Example from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DraftKings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67" y="1040570"/>
            <a:ext cx="8281635" cy="50512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1177851" y="78185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C232-8D15-5038-36F6-546F1C83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amount to bet: 1 dollar</a:t>
            </a:r>
          </a:p>
          <a:p>
            <a:r>
              <a:rPr lang="en-US" dirty="0"/>
              <a:t>Maximum amount to bet: 10,000 dollars</a:t>
            </a:r>
          </a:p>
          <a:p>
            <a:r>
              <a:rPr lang="en-US" dirty="0"/>
              <a:t>Unit: 5 cents</a:t>
            </a:r>
          </a:p>
          <a:p>
            <a:r>
              <a:rPr lang="en-US" dirty="0"/>
              <a:t>Initial money: 10 dollars</a:t>
            </a:r>
          </a:p>
        </p:txBody>
      </p:sp>
    </p:spTree>
    <p:extLst>
      <p:ext uri="{BB962C8B-B14F-4D97-AF65-F5344CB8AC3E}">
        <p14:creationId xmlns:p14="http://schemas.microsoft.com/office/powerpoint/2010/main" val="267040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08609"/>
              </p:ext>
            </p:extLst>
          </p:nvPr>
        </p:nvGraphicFramePr>
        <p:xfrm>
          <a:off x="838201" y="1825625"/>
          <a:ext cx="1067346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976194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1559826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957754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1617053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958503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1.001481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2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170581"/>
              </p:ext>
            </p:extLst>
          </p:nvPr>
        </p:nvGraphicFramePr>
        <p:xfrm>
          <a:off x="838201" y="1825625"/>
          <a:ext cx="1067346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(didn’t bet)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9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win; Tie</a:t>
            </a:r>
          </a:p>
          <a:p>
            <a:r>
              <a:rPr lang="en-US" dirty="0"/>
              <a:t>479440 games </a:t>
            </a:r>
          </a:p>
          <a:p>
            <a:pPr lvl="1"/>
            <a:r>
              <a:rPr lang="en-US" dirty="0"/>
              <a:t>70509 (15%)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408931 (85%)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Randomly select 10,000 games (1497/10000 are </a:t>
            </a:r>
            <a:r>
              <a:rPr lang="en-US" dirty="0" err="1"/>
              <a:t>superfair</a:t>
            </a:r>
            <a:r>
              <a:rPr lang="en-US" dirty="0"/>
              <a:t> games)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7EC0007-2CD6-6E3C-31B2-18FD38D7B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20016"/>
              </p:ext>
            </p:extLst>
          </p:nvPr>
        </p:nvGraphicFramePr>
        <p:xfrm>
          <a:off x="1854960" y="4559300"/>
          <a:ext cx="79337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2277700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1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8114"/>
              </p:ext>
            </p:extLst>
          </p:nvPr>
        </p:nvGraphicFramePr>
        <p:xfrm>
          <a:off x="838201" y="1825625"/>
          <a:ext cx="1067346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966900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429544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2202314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489894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1.007039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264806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159567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1.008651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2349244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9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326868"/>
              </p:ext>
            </p:extLst>
          </p:nvPr>
        </p:nvGraphicFramePr>
        <p:xfrm>
          <a:off x="838201" y="1825625"/>
          <a:ext cx="106734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4.2 e-176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0.9541276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4.2 e-176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0.9553148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1.3 e-171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0.9534331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1.1 e-180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4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69FA-CDF4-B7F3-330B-1E154E6A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9438-2FA6-B03A-6E3B-F6B95547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strategy: betting according to Kelly’s criterion</a:t>
            </a:r>
          </a:p>
          <a:p>
            <a:r>
              <a:rPr lang="en-US" dirty="0"/>
              <a:t>The gain relies heavily on the estimated probability of winning. </a:t>
            </a:r>
          </a:p>
          <a:p>
            <a:r>
              <a:rPr lang="en-US" dirty="0"/>
              <a:t>Most profits come from games with </a:t>
            </a:r>
            <a:r>
              <a:rPr lang="en-US" dirty="0" err="1"/>
              <a:t>superfair</a:t>
            </a:r>
            <a:r>
              <a:rPr lang="en-US" dirty="0"/>
              <a:t> odds.</a:t>
            </a:r>
          </a:p>
          <a:p>
            <a:r>
              <a:rPr lang="en-US" dirty="0"/>
              <a:t>Don’t bet on games with fair or </a:t>
            </a:r>
            <a:r>
              <a:rPr lang="en-US" dirty="0" err="1"/>
              <a:t>subfair</a:t>
            </a:r>
            <a:r>
              <a:rPr lang="en-US" dirty="0"/>
              <a:t> odds when the estimated probability of winning is inaccurate. </a:t>
            </a:r>
          </a:p>
        </p:txBody>
      </p:sp>
    </p:spTree>
    <p:extLst>
      <p:ext uri="{BB962C8B-B14F-4D97-AF65-F5344CB8AC3E}">
        <p14:creationId xmlns:p14="http://schemas.microsoft.com/office/powerpoint/2010/main" val="4048598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9E8C-E434-B6FF-0EE5-64011F85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2F97-9CDA-70DF-58B3-A8B2758F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Cover, Thomas M., and Joy A. Thomas.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Information Theory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John Wiley &amp; Sons, 1991.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Kelly, J. L. “A new interpretation of information rate.”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 System Technical Journal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35, no. 4, July 1956, pp. 917–926, https://doi.org/10.1002/j.1538-7305.1956.tb03809.x.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4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223D5-0E0A-2D15-E9F4-B556BBB4C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30250"/>
          <a:ext cx="4425950" cy="539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DA52FC-18BD-CE52-FA74-2055BC738B0A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64C125-EB7E-CFAD-E429-08755FD21045}"/>
              </a:ext>
            </a:extLst>
          </p:cNvPr>
          <p:cNvSpPr txBox="1"/>
          <p:nvPr/>
        </p:nvSpPr>
        <p:spPr>
          <a:xfrm>
            <a:off x="4438651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0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4D25-A23C-8B39-AD12-7B069B22FBA6}"/>
              </a:ext>
            </a:extLst>
          </p:cNvPr>
          <p:cNvSpPr txBox="1"/>
          <p:nvPr/>
        </p:nvSpPr>
        <p:spPr>
          <a:xfrm>
            <a:off x="4425950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0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789AB-046E-8EE8-6D55-7BEC3EA1543D}"/>
              </a:ext>
            </a:extLst>
          </p:cNvPr>
          <p:cNvCxnSpPr>
            <a:cxnSpLocks/>
          </p:cNvCxnSpPr>
          <p:nvPr/>
        </p:nvCxnSpPr>
        <p:spPr>
          <a:xfrm>
            <a:off x="6950076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F33AD5-08D4-55D7-20B5-60A839B2D388}"/>
              </a:ext>
            </a:extLst>
          </p:cNvPr>
          <p:cNvSpPr txBox="1"/>
          <p:nvPr/>
        </p:nvSpPr>
        <p:spPr>
          <a:xfrm>
            <a:off x="6121402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1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84885-2BC1-AB2E-C52C-068360A149B3}"/>
              </a:ext>
            </a:extLst>
          </p:cNvPr>
          <p:cNvSpPr txBox="1"/>
          <p:nvPr/>
        </p:nvSpPr>
        <p:spPr>
          <a:xfrm>
            <a:off x="6108701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1</a:t>
            </a:r>
            <a:endParaRPr lang="en-US" sz="3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4A2F1B-5902-846A-78A2-26C8036FC497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1450975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468D79-AC81-5673-FAFE-06A9BA22DE85}"/>
              </a:ext>
            </a:extLst>
          </p:cNvPr>
          <p:cNvCxnSpPr>
            <a:cxnSpLocks/>
          </p:cNvCxnSpPr>
          <p:nvPr/>
        </p:nvCxnSpPr>
        <p:spPr>
          <a:xfrm flipH="1">
            <a:off x="5524500" y="1866900"/>
            <a:ext cx="1425576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/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</a:t>
                </a:r>
                <a:r>
                  <a:rPr lang="en-US" sz="2400" b="1" dirty="0" err="1"/>
                  <a:t>r|s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p(s, 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q(r)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received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 odds paid on occurrence of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transmitted symbol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 </a:t>
                </a:r>
                <a:r>
                  <a:rPr lang="en-US" sz="2400" dirty="0"/>
                  <a:t>the fraction of capital to bet on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after receiving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blipFill>
                <a:blip r:embed="rId8"/>
                <a:stretch>
                  <a:fillRect l="-1986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/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Goal: maximize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sz="32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blipFill>
                <a:blip r:embed="rId9"/>
                <a:stretch>
                  <a:fillRect l="-2600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99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307-0113-C042-BB54-33021C1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for all s, then no bets are placed.</a:t>
                </a:r>
              </a:p>
              <a:p>
                <a:r>
                  <a:rPr lang="en-US" dirty="0"/>
                  <a:t>Otherwise: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Permute the indices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 smtClean="0"/>
                      <m:t>or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; Otherwise,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  <a:blipFill>
                <a:blip r:embed="rId2"/>
                <a:stretch>
                  <a:fillRect l="-930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European/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"/>
              <a:t>Decimal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from Eurobet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0393103" y="472017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300" y="1492250"/>
            <a:ext cx="91567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D8D-EDB3-BD99-AD28-0CB49BE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930" t="-6557" r="-33139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/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blipFill>
                <a:blip r:embed="rId3"/>
                <a:stretch>
                  <a:fillRect l="-1632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/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=1.375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blipFill>
                <a:blip r:embed="rId4"/>
                <a:stretch>
                  <a:fillRect l="-1493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7647" t="-6557" r="-33529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75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dirty="0"/>
                  <a:t>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Induced a probability distribution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Subfair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Superfair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(Arbitrage Betting)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14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superfair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8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74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4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1694</Words>
  <Application>Microsoft Office PowerPoint</Application>
  <PresentationFormat>Widescreen</PresentationFormat>
  <Paragraphs>625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Sports Betting</vt:lpstr>
      <vt:lpstr>Odds</vt:lpstr>
      <vt:lpstr>Odds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Insights</vt:lpstr>
      <vt:lpstr>Betting Strategies</vt:lpstr>
      <vt:lpstr>Betting Strategies</vt:lpstr>
      <vt:lpstr>Data Set 1</vt:lpstr>
      <vt:lpstr>Superfair odds</vt:lpstr>
      <vt:lpstr>Superfair odds</vt:lpstr>
      <vt:lpstr>Superfair odds</vt:lpstr>
      <vt:lpstr>Superfair odds</vt:lpstr>
      <vt:lpstr>PowerPoint Presentation</vt:lpstr>
      <vt:lpstr>Superfair odds (with betting restriction)</vt:lpstr>
      <vt:lpstr>Superfair odds (with betting restriction)</vt:lpstr>
      <vt:lpstr>Fair and Subfair Odds</vt:lpstr>
      <vt:lpstr>Data Set 2</vt:lpstr>
      <vt:lpstr>Superfair odds (with betting restriction)</vt:lpstr>
      <vt:lpstr>Fair and Subfair Odds</vt:lpstr>
      <vt:lpstr>Summary</vt:lpstr>
      <vt:lpstr>References</vt:lpstr>
      <vt:lpstr>PowerPoint Presentation</vt:lpstr>
      <vt:lpstr>General solution</vt:lpstr>
      <vt:lpstr>Fair odds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Wenxuan Lu</dc:creator>
  <cp:lastModifiedBy>Wenxuan Lu</cp:lastModifiedBy>
  <cp:revision>17</cp:revision>
  <dcterms:created xsi:type="dcterms:W3CDTF">2024-05-11T18:07:54Z</dcterms:created>
  <dcterms:modified xsi:type="dcterms:W3CDTF">2024-05-11T22:44:53Z</dcterms:modified>
</cp:coreProperties>
</file>