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5B"/>
    <a:srgbClr val="00B9F1"/>
    <a:srgbClr val="D63AFF"/>
    <a:srgbClr val="222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6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7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February 19,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February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05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4FB59B4-5000-4DCC-BFBB-894C55564237}"/>
              </a:ext>
            </a:extLst>
          </p:cNvPr>
          <p:cNvGrpSpPr/>
          <p:nvPr/>
        </p:nvGrpSpPr>
        <p:grpSpPr>
          <a:xfrm>
            <a:off x="419646" y="1983527"/>
            <a:ext cx="11352709" cy="2890946"/>
            <a:chOff x="419645" y="1281768"/>
            <a:chExt cx="11352709" cy="2890946"/>
          </a:xfrm>
        </p:grpSpPr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68680E79-4294-4F10-8704-3253DF499B39}"/>
                </a:ext>
              </a:extLst>
            </p:cNvPr>
            <p:cNvSpPr txBox="1">
              <a:spLocks/>
            </p:cNvSpPr>
            <p:nvPr/>
          </p:nvSpPr>
          <p:spPr>
            <a:xfrm>
              <a:off x="419645" y="2460881"/>
              <a:ext cx="11352709" cy="74371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i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pt-BR" sz="5000" i="0" dirty="0"/>
                <a:t>JWT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C74B964-D0A7-4229-9998-C7E02B15C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1281768"/>
              <a:ext cx="1080000" cy="1080000"/>
            </a:xfrm>
            <a:prstGeom prst="rect">
              <a:avLst/>
            </a:prstGeom>
          </p:spPr>
        </p:pic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DF18E1B8-85D4-485F-BA12-F4A3188008DA}"/>
                </a:ext>
              </a:extLst>
            </p:cNvPr>
            <p:cNvSpPr txBox="1">
              <a:spLocks/>
            </p:cNvSpPr>
            <p:nvPr/>
          </p:nvSpPr>
          <p:spPr>
            <a:xfrm>
              <a:off x="419645" y="3429000"/>
              <a:ext cx="11352709" cy="74371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i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pt-BR" sz="5000" i="0" dirty="0"/>
                <a:t>Mateus Vicente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1">
            <a:extLst>
              <a:ext uri="{FF2B5EF4-FFF2-40B4-BE49-F238E27FC236}">
                <a16:creationId xmlns:a16="http://schemas.microsoft.com/office/drawing/2014/main" id="{D1C31DF3-D7FE-40F5-8896-63305A9209CE}"/>
              </a:ext>
            </a:extLst>
          </p:cNvPr>
          <p:cNvSpPr txBox="1">
            <a:spLocks/>
          </p:cNvSpPr>
          <p:nvPr/>
        </p:nvSpPr>
        <p:spPr>
          <a:xfrm>
            <a:off x="445008" y="388800"/>
            <a:ext cx="11301984" cy="11547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000" b="1" i="0" dirty="0"/>
              <a:t>O que é?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FF72402-4877-4209-B6B6-009F657FE338}"/>
              </a:ext>
            </a:extLst>
          </p:cNvPr>
          <p:cNvSpPr txBox="1">
            <a:spLocks/>
          </p:cNvSpPr>
          <p:nvPr/>
        </p:nvSpPr>
        <p:spPr>
          <a:xfrm>
            <a:off x="445008" y="1447210"/>
            <a:ext cx="11301984" cy="4802587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i="0" dirty="0"/>
              <a:t>JWT (JSON Web Token) é um padrão que possibilita de maneira compacta e segura, transmitir informações entre duas partes através de requisições.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i="0" dirty="0"/>
              <a:t>Seu conteúdo é criptografado em Base64 e assinadas digitalmente por uma outra criptografia utilizando uma chave secreta.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i="0" dirty="0"/>
              <a:t>Seu trafego em uma requisição é através de um header chamado </a:t>
            </a:r>
            <a:r>
              <a:rPr lang="pt-BR" sz="2500" i="0" dirty="0" err="1"/>
              <a:t>Authorization</a:t>
            </a:r>
            <a:r>
              <a:rPr lang="pt-BR" sz="2500" i="0" dirty="0"/>
              <a:t>, seguido pela palavra </a:t>
            </a:r>
            <a:r>
              <a:rPr lang="pt-BR" sz="2500" i="0" dirty="0" err="1"/>
              <a:t>Bearer</a:t>
            </a:r>
            <a:r>
              <a:rPr lang="pt-BR" sz="2500" i="0" dirty="0"/>
              <a:t> e o token em questão.</a:t>
            </a:r>
          </a:p>
          <a:p>
            <a:pPr>
              <a:lnSpc>
                <a:spcPct val="150000"/>
              </a:lnSpc>
            </a:pPr>
            <a:endParaRPr lang="pt-BR" sz="2500" i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2E45005-1EF0-4E9B-B8C8-A94F89DC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08" y="5568542"/>
            <a:ext cx="1080000" cy="108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88A0230-0D56-4260-A22B-A250B5C7A92D}"/>
              </a:ext>
            </a:extLst>
          </p:cNvPr>
          <p:cNvSpPr txBox="1">
            <a:spLocks/>
          </p:cNvSpPr>
          <p:nvPr/>
        </p:nvSpPr>
        <p:spPr>
          <a:xfrm>
            <a:off x="630924" y="5135934"/>
            <a:ext cx="11301984" cy="86521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2500" i="0" dirty="0" err="1">
                <a:solidFill>
                  <a:srgbClr val="FB015B"/>
                </a:solidFill>
              </a:rPr>
              <a:t>Authorization</a:t>
            </a:r>
            <a:r>
              <a:rPr lang="pt-BR" sz="2500" i="0" dirty="0">
                <a:solidFill>
                  <a:srgbClr val="FB015B"/>
                </a:solidFill>
              </a:rPr>
              <a:t>: </a:t>
            </a:r>
            <a:r>
              <a:rPr lang="pt-BR" sz="2800" i="0" dirty="0" err="1">
                <a:solidFill>
                  <a:srgbClr val="D63AFF"/>
                </a:solidFill>
              </a:rPr>
              <a:t>Bearer</a:t>
            </a:r>
            <a:r>
              <a:rPr lang="pt-BR" sz="2800" i="0" dirty="0">
                <a:solidFill>
                  <a:srgbClr val="D63AFF"/>
                </a:solidFill>
              </a:rPr>
              <a:t> </a:t>
            </a:r>
            <a:r>
              <a:rPr lang="pt-BR" sz="2800" i="0" dirty="0" err="1">
                <a:solidFill>
                  <a:srgbClr val="00B9F1"/>
                </a:solidFill>
              </a:rPr>
              <a:t>SflKxwRJSM</a:t>
            </a:r>
            <a:r>
              <a:rPr lang="pt-BR" sz="2800" i="0" dirty="0">
                <a:solidFill>
                  <a:srgbClr val="00B9F1"/>
                </a:solidFill>
              </a:rPr>
              <a:t> _adQssw5c eKKF2Q=</a:t>
            </a:r>
            <a:endParaRPr lang="pt-BR" sz="2500" i="0" dirty="0">
              <a:solidFill>
                <a:srgbClr val="00B9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1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1">
            <a:extLst>
              <a:ext uri="{FF2B5EF4-FFF2-40B4-BE49-F238E27FC236}">
                <a16:creationId xmlns:a16="http://schemas.microsoft.com/office/drawing/2014/main" id="{D1C31DF3-D7FE-40F5-8896-63305A9209CE}"/>
              </a:ext>
            </a:extLst>
          </p:cNvPr>
          <p:cNvSpPr txBox="1">
            <a:spLocks/>
          </p:cNvSpPr>
          <p:nvPr/>
        </p:nvSpPr>
        <p:spPr>
          <a:xfrm>
            <a:off x="445008" y="388800"/>
            <a:ext cx="11301984" cy="11547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000" b="1" i="0" dirty="0"/>
              <a:t>Composição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FF72402-4877-4209-B6B6-009F657FE338}"/>
              </a:ext>
            </a:extLst>
          </p:cNvPr>
          <p:cNvSpPr txBox="1">
            <a:spLocks/>
          </p:cNvSpPr>
          <p:nvPr/>
        </p:nvSpPr>
        <p:spPr>
          <a:xfrm>
            <a:off x="445008" y="1447211"/>
            <a:ext cx="11301984" cy="26975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i="0" dirty="0">
                <a:solidFill>
                  <a:srgbClr val="FB015B"/>
                </a:solidFill>
              </a:rPr>
              <a:t>Header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i="0" dirty="0">
                <a:solidFill>
                  <a:srgbClr val="D63AFF"/>
                </a:solidFill>
              </a:rPr>
              <a:t>Payload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i="0" dirty="0">
                <a:solidFill>
                  <a:srgbClr val="00B9F1"/>
                </a:solidFill>
              </a:rPr>
              <a:t>Signature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40CCB0-D6F5-4760-A198-F8FEEB65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08" y="5568542"/>
            <a:ext cx="1080000" cy="108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41A6075-605D-4374-AC34-7946834F12FF}"/>
              </a:ext>
            </a:extLst>
          </p:cNvPr>
          <p:cNvSpPr txBox="1">
            <a:spLocks/>
          </p:cNvSpPr>
          <p:nvPr/>
        </p:nvSpPr>
        <p:spPr>
          <a:xfrm>
            <a:off x="692209" y="4144711"/>
            <a:ext cx="9716568" cy="2254059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i="0" dirty="0">
              <a:solidFill>
                <a:srgbClr val="00B9F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3000" i="0" dirty="0">
                <a:solidFill>
                  <a:srgbClr val="FB015B"/>
                </a:solidFill>
              </a:rPr>
              <a:t>eyJhbGciOiJIUzI1NiIsInR5cCI6IkpXVCJ9</a:t>
            </a:r>
            <a:r>
              <a:rPr lang="pt-BR" sz="3000" i="0" dirty="0">
                <a:solidFill>
                  <a:schemeClr val="tx1"/>
                </a:solidFill>
              </a:rPr>
              <a:t>.</a:t>
            </a:r>
            <a:r>
              <a:rPr lang="pt-BR" sz="3000" i="0" dirty="0">
                <a:solidFill>
                  <a:srgbClr val="D63AFF"/>
                </a:solidFill>
              </a:rPr>
              <a:t>eyJzdWIiOiIxMjM0NTY3ODkwIiwibmFtZSI6IkpvaG4gRG9lIiwiaWF0IjoxNTE2MjM5MDIyfQ</a:t>
            </a:r>
            <a:r>
              <a:rPr lang="pt-BR" sz="3000" i="0" dirty="0">
                <a:solidFill>
                  <a:schemeClr val="tx1"/>
                </a:solidFill>
              </a:rPr>
              <a:t>.</a:t>
            </a:r>
            <a:r>
              <a:rPr lang="pt-BR" sz="3000" i="0" dirty="0">
                <a:solidFill>
                  <a:srgbClr val="00B9F1"/>
                </a:solidFill>
              </a:rPr>
              <a:t>SflKxwRJSMeKKF2QT4fwpMeJf36POk6yJV_adQssw5c</a:t>
            </a:r>
          </a:p>
        </p:txBody>
      </p:sp>
    </p:spTree>
    <p:extLst>
      <p:ext uri="{BB962C8B-B14F-4D97-AF65-F5344CB8AC3E}">
        <p14:creationId xmlns:p14="http://schemas.microsoft.com/office/powerpoint/2010/main" val="37661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1">
            <a:extLst>
              <a:ext uri="{FF2B5EF4-FFF2-40B4-BE49-F238E27FC236}">
                <a16:creationId xmlns:a16="http://schemas.microsoft.com/office/drawing/2014/main" id="{D1C31DF3-D7FE-40F5-8896-63305A9209CE}"/>
              </a:ext>
            </a:extLst>
          </p:cNvPr>
          <p:cNvSpPr txBox="1">
            <a:spLocks/>
          </p:cNvSpPr>
          <p:nvPr/>
        </p:nvSpPr>
        <p:spPr>
          <a:xfrm>
            <a:off x="445008" y="388800"/>
            <a:ext cx="11301984" cy="11547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000" b="1" i="0" dirty="0">
                <a:solidFill>
                  <a:srgbClr val="FB015B"/>
                </a:solidFill>
              </a:rPr>
              <a:t>Header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40CCB0-D6F5-4760-A198-F8FEEB65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08" y="5568542"/>
            <a:ext cx="1080000" cy="108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1205883-76C0-4F47-B4E9-68B9B4903968}"/>
              </a:ext>
            </a:extLst>
          </p:cNvPr>
          <p:cNvSpPr txBox="1">
            <a:spLocks/>
          </p:cNvSpPr>
          <p:nvPr/>
        </p:nvSpPr>
        <p:spPr>
          <a:xfrm>
            <a:off x="445008" y="1472378"/>
            <a:ext cx="11301984" cy="133793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b="0" i="0" dirty="0">
                <a:solidFill>
                  <a:schemeClr val="tx1"/>
                </a:solidFill>
                <a:effectLst/>
              </a:rPr>
              <a:t>É o cabeçalho do token e contém dois campos: </a:t>
            </a:r>
            <a:r>
              <a:rPr lang="pt-BR" sz="2500" b="1" i="0" dirty="0">
                <a:solidFill>
                  <a:srgbClr val="FB015B"/>
                </a:solidFill>
                <a:effectLst/>
              </a:rPr>
              <a:t>alg (algoritmo)</a:t>
            </a:r>
            <a:r>
              <a:rPr lang="pt-BR" sz="2500" b="0" i="0" dirty="0">
                <a:solidFill>
                  <a:schemeClr val="tx1"/>
                </a:solidFill>
                <a:effectLst/>
              </a:rPr>
              <a:t>, que informa o algoritmo usado para criar a </a:t>
            </a:r>
            <a:r>
              <a:rPr lang="pt-BR" sz="2500" b="0" i="0" dirty="0" err="1">
                <a:solidFill>
                  <a:schemeClr val="tx1"/>
                </a:solidFill>
                <a:effectLst/>
              </a:rPr>
              <a:t>hash</a:t>
            </a:r>
            <a:r>
              <a:rPr lang="pt-BR" sz="2500" b="0" i="0" dirty="0">
                <a:solidFill>
                  <a:schemeClr val="tx1"/>
                </a:solidFill>
                <a:effectLst/>
              </a:rPr>
              <a:t> da assinaturas; e </a:t>
            </a:r>
            <a:r>
              <a:rPr lang="pt-BR" sz="2500" b="0" i="0" dirty="0">
                <a:solidFill>
                  <a:srgbClr val="FB015B"/>
                </a:solidFill>
                <a:effectLst/>
              </a:rPr>
              <a:t>typ (tipo)</a:t>
            </a:r>
            <a:r>
              <a:rPr lang="pt-BR" sz="2500" b="0" i="0" dirty="0">
                <a:solidFill>
                  <a:schemeClr val="tx1"/>
                </a:solidFill>
                <a:effectLst/>
              </a:rPr>
              <a:t>, que indica que este se trata de um token JWT.</a:t>
            </a:r>
            <a:endParaRPr lang="pt-BR" sz="2500" i="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BAB2FD-E7DE-4F6B-AC30-68630E9C0A66}"/>
              </a:ext>
            </a:extLst>
          </p:cNvPr>
          <p:cNvSpPr txBox="1">
            <a:spLocks/>
          </p:cNvSpPr>
          <p:nvPr/>
        </p:nvSpPr>
        <p:spPr>
          <a:xfrm>
            <a:off x="445008" y="2966881"/>
            <a:ext cx="11301984" cy="86521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2500" i="0" dirty="0">
                <a:solidFill>
                  <a:srgbClr val="FB015B"/>
                </a:solidFill>
              </a:rPr>
              <a:t>eyJhbGciOiJIUzI1NiIsInR5cCI6IkpXVCJ9</a:t>
            </a:r>
            <a:endParaRPr lang="pt-BR" sz="2500" i="0" dirty="0">
              <a:solidFill>
                <a:srgbClr val="00B9F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4261E6C-5FF0-4084-AFB3-42136DC62A4B}"/>
              </a:ext>
            </a:extLst>
          </p:cNvPr>
          <p:cNvSpPr txBox="1">
            <a:spLocks/>
          </p:cNvSpPr>
          <p:nvPr/>
        </p:nvSpPr>
        <p:spPr>
          <a:xfrm>
            <a:off x="445008" y="3832096"/>
            <a:ext cx="2457583" cy="232824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FB015B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FB015B"/>
                </a:solidFill>
              </a:rPr>
              <a:t>  "alg": "HS256",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FB015B"/>
                </a:solidFill>
              </a:rPr>
              <a:t>  "typ": "JWT"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FB015B"/>
                </a:solidFill>
              </a:rPr>
              <a:t>}</a:t>
            </a:r>
            <a:endParaRPr lang="pt-BR" sz="2500" i="0" dirty="0">
              <a:solidFill>
                <a:srgbClr val="00B9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1">
            <a:extLst>
              <a:ext uri="{FF2B5EF4-FFF2-40B4-BE49-F238E27FC236}">
                <a16:creationId xmlns:a16="http://schemas.microsoft.com/office/drawing/2014/main" id="{D1C31DF3-D7FE-40F5-8896-63305A9209CE}"/>
              </a:ext>
            </a:extLst>
          </p:cNvPr>
          <p:cNvSpPr txBox="1">
            <a:spLocks/>
          </p:cNvSpPr>
          <p:nvPr/>
        </p:nvSpPr>
        <p:spPr>
          <a:xfrm>
            <a:off x="445008" y="388800"/>
            <a:ext cx="11301984" cy="11547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000" b="1" i="0" dirty="0">
                <a:solidFill>
                  <a:srgbClr val="D63AFF"/>
                </a:solidFill>
              </a:rPr>
              <a:t>Payload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40CCB0-D6F5-4760-A198-F8FEEB65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08" y="5568542"/>
            <a:ext cx="1080000" cy="108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F71BCE9-3D5F-4D7B-AE3F-D4D554AB7A0F}"/>
              </a:ext>
            </a:extLst>
          </p:cNvPr>
          <p:cNvSpPr txBox="1">
            <a:spLocks/>
          </p:cNvSpPr>
          <p:nvPr/>
        </p:nvSpPr>
        <p:spPr>
          <a:xfrm>
            <a:off x="445008" y="1472377"/>
            <a:ext cx="11301984" cy="149450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chemeClr val="tx1"/>
                </a:solidFill>
              </a:rPr>
              <a:t>Objeto JSON com as </a:t>
            </a:r>
            <a:r>
              <a:rPr lang="pt-BR" sz="2500" i="0" dirty="0" err="1">
                <a:solidFill>
                  <a:schemeClr val="tx1"/>
                </a:solidFill>
              </a:rPr>
              <a:t>Claims</a:t>
            </a:r>
            <a:r>
              <a:rPr lang="pt-BR" sz="2500" i="0" dirty="0">
                <a:solidFill>
                  <a:schemeClr val="tx1"/>
                </a:solidFill>
              </a:rPr>
              <a:t> (informações) do usuário autenticado. Podemos ter três tipos de </a:t>
            </a:r>
            <a:r>
              <a:rPr lang="pt-BR" sz="2500" i="0" dirty="0" err="1">
                <a:solidFill>
                  <a:schemeClr val="tx1"/>
                </a:solidFill>
              </a:rPr>
              <a:t>Claims</a:t>
            </a:r>
            <a:r>
              <a:rPr lang="pt-BR" sz="2500" i="0" dirty="0">
                <a:solidFill>
                  <a:schemeClr val="tx1"/>
                </a:solidFill>
              </a:rPr>
              <a:t>: </a:t>
            </a:r>
            <a:r>
              <a:rPr lang="pt-BR" sz="2500" b="1" i="0" dirty="0">
                <a:solidFill>
                  <a:schemeClr val="tx1"/>
                </a:solidFill>
              </a:rPr>
              <a:t>público, privado e reservados</a:t>
            </a:r>
            <a:r>
              <a:rPr lang="pt-BR" sz="2500" i="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chemeClr val="tx1"/>
                </a:solidFill>
              </a:rPr>
              <a:t>Evite informações sensíveis, pois os dados nessa parte são visíveis.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00A29C5-FD5C-4B19-8971-DF1E4BB81323}"/>
              </a:ext>
            </a:extLst>
          </p:cNvPr>
          <p:cNvSpPr txBox="1">
            <a:spLocks/>
          </p:cNvSpPr>
          <p:nvPr/>
        </p:nvSpPr>
        <p:spPr>
          <a:xfrm>
            <a:off x="445008" y="3183625"/>
            <a:ext cx="11301984" cy="64847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2500" i="0" dirty="0">
                <a:solidFill>
                  <a:srgbClr val="D63AFF"/>
                </a:solidFill>
              </a:rPr>
              <a:t>eyJzdWIiOiIxMjM0NTY3ODkwIiwibmFtZSI6IkpvaG4gRG9lIiwiaWF0IjoxNTE2MjM5MDIyfQ</a:t>
            </a:r>
            <a:endParaRPr lang="pt-BR" sz="2500" i="0" dirty="0">
              <a:solidFill>
                <a:srgbClr val="00B9F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0FC4BAE-0E93-4E80-933D-9FB38C7B3EDA}"/>
              </a:ext>
            </a:extLst>
          </p:cNvPr>
          <p:cNvSpPr txBox="1">
            <a:spLocks/>
          </p:cNvSpPr>
          <p:nvPr/>
        </p:nvSpPr>
        <p:spPr>
          <a:xfrm>
            <a:off x="445008" y="3832096"/>
            <a:ext cx="3497818" cy="277286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D63AFF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D63AFF"/>
                </a:solidFill>
              </a:rPr>
              <a:t>  "sub": "1234567890",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D63AFF"/>
                </a:solidFill>
              </a:rPr>
              <a:t>  "name": "John Doe",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D63AFF"/>
                </a:solidFill>
              </a:rPr>
              <a:t>  "iat": 1516239022</a:t>
            </a:r>
          </a:p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rgbClr val="D63A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80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1">
            <a:extLst>
              <a:ext uri="{FF2B5EF4-FFF2-40B4-BE49-F238E27FC236}">
                <a16:creationId xmlns:a16="http://schemas.microsoft.com/office/drawing/2014/main" id="{D1C31DF3-D7FE-40F5-8896-63305A9209CE}"/>
              </a:ext>
            </a:extLst>
          </p:cNvPr>
          <p:cNvSpPr txBox="1">
            <a:spLocks/>
          </p:cNvSpPr>
          <p:nvPr/>
        </p:nvSpPr>
        <p:spPr>
          <a:xfrm>
            <a:off x="445008" y="388800"/>
            <a:ext cx="11301984" cy="11547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000" b="1" i="0" dirty="0">
                <a:solidFill>
                  <a:srgbClr val="D63AFF"/>
                </a:solidFill>
              </a:rPr>
              <a:t>Payload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40CCB0-D6F5-4760-A198-F8FEEB65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08" y="5568542"/>
            <a:ext cx="1080000" cy="108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F71BCE9-3D5F-4D7B-AE3F-D4D554AB7A0F}"/>
              </a:ext>
            </a:extLst>
          </p:cNvPr>
          <p:cNvSpPr txBox="1">
            <a:spLocks/>
          </p:cNvSpPr>
          <p:nvPr/>
        </p:nvSpPr>
        <p:spPr>
          <a:xfrm>
            <a:off x="445008" y="1472377"/>
            <a:ext cx="11301984" cy="149450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b="1" i="0" dirty="0" err="1">
                <a:solidFill>
                  <a:schemeClr val="tx1"/>
                </a:solidFill>
              </a:rPr>
              <a:t>Reserved</a:t>
            </a:r>
            <a:r>
              <a:rPr lang="pt-BR" sz="2500" b="1" i="0" dirty="0">
                <a:solidFill>
                  <a:schemeClr val="tx1"/>
                </a:solidFill>
              </a:rPr>
              <a:t> </a:t>
            </a:r>
            <a:r>
              <a:rPr lang="pt-BR" sz="2500" b="1" i="0" dirty="0" err="1">
                <a:solidFill>
                  <a:schemeClr val="tx1"/>
                </a:solidFill>
              </a:rPr>
              <a:t>claims</a:t>
            </a:r>
            <a:r>
              <a:rPr lang="pt-BR" sz="2500" b="1" i="0" dirty="0">
                <a:solidFill>
                  <a:schemeClr val="tx1"/>
                </a:solidFill>
              </a:rPr>
              <a:t>: atributos não obrigatórios, mas recomendados, que são usados na validação do token pelos protocolos de segurança das API.</a:t>
            </a:r>
          </a:p>
          <a:p>
            <a:pPr>
              <a:lnSpc>
                <a:spcPct val="150000"/>
              </a:lnSpc>
            </a:pPr>
            <a:endParaRPr lang="pt-BR" sz="2500" b="1" i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i="0" dirty="0">
                <a:solidFill>
                  <a:srgbClr val="D63AFF"/>
                </a:solidFill>
              </a:rPr>
              <a:t>sub (</a:t>
            </a:r>
            <a:r>
              <a:rPr lang="pt-BR" sz="2500" b="1" i="0" dirty="0" err="1">
                <a:solidFill>
                  <a:srgbClr val="D63AFF"/>
                </a:solidFill>
              </a:rPr>
              <a:t>subject</a:t>
            </a:r>
            <a:r>
              <a:rPr lang="pt-BR" sz="2500" b="1" i="0" dirty="0">
                <a:solidFill>
                  <a:srgbClr val="D63AFF"/>
                </a:solidFill>
              </a:rPr>
              <a:t>): </a:t>
            </a:r>
            <a:r>
              <a:rPr lang="pt-BR" sz="2500" b="1" i="0" dirty="0">
                <a:solidFill>
                  <a:schemeClr val="tx1"/>
                </a:solidFill>
              </a:rPr>
              <a:t>Entidade à quem o token pertence, normalmente o ID do usuário;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i="0" dirty="0" err="1">
                <a:solidFill>
                  <a:srgbClr val="D63AFF"/>
                </a:solidFill>
              </a:rPr>
              <a:t>iss</a:t>
            </a:r>
            <a:r>
              <a:rPr lang="pt-BR" sz="2500" b="1" i="0" dirty="0">
                <a:solidFill>
                  <a:srgbClr val="D63AFF"/>
                </a:solidFill>
              </a:rPr>
              <a:t> (</a:t>
            </a:r>
            <a:r>
              <a:rPr lang="pt-BR" sz="2500" b="1" i="0" dirty="0" err="1">
                <a:solidFill>
                  <a:srgbClr val="D63AFF"/>
                </a:solidFill>
              </a:rPr>
              <a:t>issuer</a:t>
            </a:r>
            <a:r>
              <a:rPr lang="pt-BR" sz="2500" b="1" i="0" dirty="0">
                <a:solidFill>
                  <a:srgbClr val="D63AFF"/>
                </a:solidFill>
              </a:rPr>
              <a:t>): </a:t>
            </a:r>
            <a:r>
              <a:rPr lang="pt-BR" sz="2500" b="1" i="0" dirty="0">
                <a:solidFill>
                  <a:schemeClr val="tx1"/>
                </a:solidFill>
              </a:rPr>
              <a:t>Emissor do token;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i="0" dirty="0" err="1">
                <a:solidFill>
                  <a:srgbClr val="D63AFF"/>
                </a:solidFill>
              </a:rPr>
              <a:t>exp</a:t>
            </a:r>
            <a:r>
              <a:rPr lang="pt-BR" sz="2500" b="1" i="0" dirty="0">
                <a:solidFill>
                  <a:srgbClr val="D63AFF"/>
                </a:solidFill>
              </a:rPr>
              <a:t> (</a:t>
            </a:r>
            <a:r>
              <a:rPr lang="pt-BR" sz="2500" b="1" i="0" dirty="0" err="1">
                <a:solidFill>
                  <a:srgbClr val="D63AFF"/>
                </a:solidFill>
              </a:rPr>
              <a:t>expiration</a:t>
            </a:r>
            <a:r>
              <a:rPr lang="pt-BR" sz="2500" b="1" i="0" dirty="0">
                <a:solidFill>
                  <a:srgbClr val="D63AFF"/>
                </a:solidFill>
              </a:rPr>
              <a:t>): </a:t>
            </a:r>
            <a:r>
              <a:rPr lang="pt-BR" sz="2500" b="1" i="0" dirty="0" err="1">
                <a:solidFill>
                  <a:schemeClr val="tx1"/>
                </a:solidFill>
              </a:rPr>
              <a:t>Timestamp</a:t>
            </a:r>
            <a:r>
              <a:rPr lang="pt-BR" sz="2500" b="1" i="0" dirty="0">
                <a:solidFill>
                  <a:schemeClr val="tx1"/>
                </a:solidFill>
              </a:rPr>
              <a:t> de quando o token irá expirar;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i="0" dirty="0">
                <a:solidFill>
                  <a:srgbClr val="D63AFF"/>
                </a:solidFill>
              </a:rPr>
              <a:t>iat (</a:t>
            </a:r>
            <a:r>
              <a:rPr lang="pt-BR" sz="2500" b="1" i="0" dirty="0" err="1">
                <a:solidFill>
                  <a:srgbClr val="D63AFF"/>
                </a:solidFill>
              </a:rPr>
              <a:t>issued</a:t>
            </a:r>
            <a:r>
              <a:rPr lang="pt-BR" sz="2500" b="1" i="0" dirty="0">
                <a:solidFill>
                  <a:srgbClr val="D63AFF"/>
                </a:solidFill>
              </a:rPr>
              <a:t> </a:t>
            </a:r>
            <a:r>
              <a:rPr lang="pt-BR" sz="2500" b="1" i="0" dirty="0" err="1">
                <a:solidFill>
                  <a:srgbClr val="D63AFF"/>
                </a:solidFill>
              </a:rPr>
              <a:t>at</a:t>
            </a:r>
            <a:r>
              <a:rPr lang="pt-BR" sz="2500" b="1" i="0" dirty="0">
                <a:solidFill>
                  <a:srgbClr val="D63AFF"/>
                </a:solidFill>
              </a:rPr>
              <a:t>): </a:t>
            </a:r>
            <a:r>
              <a:rPr lang="pt-BR" sz="2500" b="1" i="0" dirty="0" err="1">
                <a:solidFill>
                  <a:schemeClr val="tx1"/>
                </a:solidFill>
              </a:rPr>
              <a:t>Timestamp</a:t>
            </a:r>
            <a:r>
              <a:rPr lang="pt-BR" sz="2500" b="1" i="0" dirty="0">
                <a:solidFill>
                  <a:schemeClr val="tx1"/>
                </a:solidFill>
              </a:rPr>
              <a:t> de quando o token foi criado;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i="0" dirty="0" err="1">
                <a:solidFill>
                  <a:srgbClr val="D63AFF"/>
                </a:solidFill>
              </a:rPr>
              <a:t>aud</a:t>
            </a:r>
            <a:r>
              <a:rPr lang="pt-BR" sz="2500" b="1" i="0" dirty="0">
                <a:solidFill>
                  <a:srgbClr val="D63AFF"/>
                </a:solidFill>
              </a:rPr>
              <a:t> (</a:t>
            </a:r>
            <a:r>
              <a:rPr lang="pt-BR" sz="2500" b="1" i="0" dirty="0" err="1">
                <a:solidFill>
                  <a:srgbClr val="D63AFF"/>
                </a:solidFill>
              </a:rPr>
              <a:t>audience</a:t>
            </a:r>
            <a:r>
              <a:rPr lang="pt-BR" sz="2500" b="1" i="0" dirty="0">
                <a:solidFill>
                  <a:srgbClr val="D63AFF"/>
                </a:solidFill>
              </a:rPr>
              <a:t>): </a:t>
            </a:r>
            <a:r>
              <a:rPr lang="pt-BR" sz="2500" b="1" i="0" dirty="0">
                <a:solidFill>
                  <a:schemeClr val="tx1"/>
                </a:solidFill>
              </a:rPr>
              <a:t>Destinatário do token, representa a aplicação que irá usá-lo.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b="1" i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b="1" i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b="1" i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6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1">
            <a:extLst>
              <a:ext uri="{FF2B5EF4-FFF2-40B4-BE49-F238E27FC236}">
                <a16:creationId xmlns:a16="http://schemas.microsoft.com/office/drawing/2014/main" id="{D1C31DF3-D7FE-40F5-8896-63305A9209CE}"/>
              </a:ext>
            </a:extLst>
          </p:cNvPr>
          <p:cNvSpPr txBox="1">
            <a:spLocks/>
          </p:cNvSpPr>
          <p:nvPr/>
        </p:nvSpPr>
        <p:spPr>
          <a:xfrm>
            <a:off x="445008" y="388800"/>
            <a:ext cx="11301984" cy="11547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000" b="1" i="0" dirty="0">
                <a:solidFill>
                  <a:srgbClr val="00B9F1"/>
                </a:solidFill>
              </a:rPr>
              <a:t>Signature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40CCB0-D6F5-4760-A198-F8FEEB65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08" y="5568542"/>
            <a:ext cx="1080000" cy="108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9829502-352B-4723-9939-B48D68AB97F5}"/>
              </a:ext>
            </a:extLst>
          </p:cNvPr>
          <p:cNvSpPr txBox="1">
            <a:spLocks/>
          </p:cNvSpPr>
          <p:nvPr/>
        </p:nvSpPr>
        <p:spPr>
          <a:xfrm>
            <a:off x="445008" y="1472377"/>
            <a:ext cx="11301984" cy="149450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i="0" dirty="0">
                <a:solidFill>
                  <a:schemeClr val="tx1"/>
                </a:solidFill>
              </a:rPr>
              <a:t>Verifica a autenticidade do token. É feito uma criptografia com o base64url do header e do Payload, utilizando uma chave secreta.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1DD241A-DE48-4061-BB99-604D69D335F5}"/>
              </a:ext>
            </a:extLst>
          </p:cNvPr>
          <p:cNvSpPr txBox="1">
            <a:spLocks/>
          </p:cNvSpPr>
          <p:nvPr/>
        </p:nvSpPr>
        <p:spPr>
          <a:xfrm>
            <a:off x="445008" y="3183625"/>
            <a:ext cx="11301984" cy="64847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2500" i="0" dirty="0">
                <a:solidFill>
                  <a:srgbClr val="00B9F1"/>
                </a:solidFill>
              </a:rPr>
              <a:t>SflKxwRJSMeKKF2QT4fwpMeJf36POk6yJV_adQssw5c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849CDEC-4F03-4502-B7B0-6C75033A90C4}"/>
              </a:ext>
            </a:extLst>
          </p:cNvPr>
          <p:cNvSpPr txBox="1">
            <a:spLocks/>
          </p:cNvSpPr>
          <p:nvPr/>
        </p:nvSpPr>
        <p:spPr>
          <a:xfrm>
            <a:off x="445008" y="3832096"/>
            <a:ext cx="9328166" cy="277286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500" i="0" dirty="0">
                <a:solidFill>
                  <a:srgbClr val="00B9F1"/>
                </a:solidFill>
              </a:rPr>
              <a:t>HMACSHA256(</a:t>
            </a:r>
          </a:p>
          <a:p>
            <a:pPr>
              <a:lnSpc>
                <a:spcPct val="150000"/>
              </a:lnSpc>
            </a:pPr>
            <a:r>
              <a:rPr lang="en-US" sz="2500" i="0" dirty="0">
                <a:solidFill>
                  <a:srgbClr val="00B9F1"/>
                </a:solidFill>
              </a:rPr>
              <a:t>  base64UrlEncode(header) + "." + base64UrlEncode(payload),  </a:t>
            </a:r>
          </a:p>
          <a:p>
            <a:pPr>
              <a:lnSpc>
                <a:spcPct val="150000"/>
              </a:lnSpc>
            </a:pPr>
            <a:r>
              <a:rPr lang="en-US" sz="2500" i="0" dirty="0">
                <a:solidFill>
                  <a:srgbClr val="00B9F1"/>
                </a:solidFill>
              </a:rPr>
              <a:t>  </a:t>
            </a:r>
            <a:r>
              <a:rPr lang="en-US" sz="2500" i="0" dirty="0" err="1">
                <a:solidFill>
                  <a:srgbClr val="00B9F1"/>
                </a:solidFill>
              </a:rPr>
              <a:t>chave</a:t>
            </a:r>
            <a:r>
              <a:rPr lang="en-US" sz="2500" i="0" dirty="0">
                <a:solidFill>
                  <a:srgbClr val="00B9F1"/>
                </a:solidFill>
              </a:rPr>
              <a:t>-secreta</a:t>
            </a:r>
          </a:p>
          <a:p>
            <a:pPr>
              <a:lnSpc>
                <a:spcPct val="150000"/>
              </a:lnSpc>
            </a:pPr>
            <a:r>
              <a:rPr lang="en-US" sz="2500" i="0" dirty="0">
                <a:solidFill>
                  <a:srgbClr val="00B9F1"/>
                </a:solidFill>
              </a:rPr>
              <a:t>)</a:t>
            </a:r>
            <a:endParaRPr lang="pt-BR" sz="2500" i="0" dirty="0">
              <a:solidFill>
                <a:srgbClr val="00B9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3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4FB59B4-5000-4DCC-BFBB-894C55564237}"/>
              </a:ext>
            </a:extLst>
          </p:cNvPr>
          <p:cNvGrpSpPr/>
          <p:nvPr/>
        </p:nvGrpSpPr>
        <p:grpSpPr>
          <a:xfrm>
            <a:off x="419646" y="2467587"/>
            <a:ext cx="11352709" cy="1922827"/>
            <a:chOff x="419645" y="1281768"/>
            <a:chExt cx="11352709" cy="1922827"/>
          </a:xfrm>
        </p:grpSpPr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68680E79-4294-4F10-8704-3253DF499B39}"/>
                </a:ext>
              </a:extLst>
            </p:cNvPr>
            <p:cNvSpPr txBox="1">
              <a:spLocks/>
            </p:cNvSpPr>
            <p:nvPr/>
          </p:nvSpPr>
          <p:spPr>
            <a:xfrm>
              <a:off x="419645" y="2460881"/>
              <a:ext cx="11352709" cy="74371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i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pt-BR" sz="5000" i="0" dirty="0"/>
                <a:t>JWT.IO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C74B964-D0A7-4229-9998-C7E02B15C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999" y="1281768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31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13EF0E-ECFB-4E3B-8B86-867B0DC6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8" y="2516437"/>
            <a:ext cx="926842" cy="9268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9C4757-1074-43DA-93BF-16813E01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44" y="3902646"/>
            <a:ext cx="539300" cy="9268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F6A2AFB-C888-4F48-BE28-E08C3B3EB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48" y="1500740"/>
            <a:ext cx="630897" cy="63089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8CADABC-E965-493F-9D26-CFAF23B2B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48" y="4829488"/>
            <a:ext cx="630000" cy="63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D0FE333-4ED6-4C5C-8F49-9D39AF41D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57" y="3272646"/>
            <a:ext cx="630000" cy="630000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79D21ED7-E099-48B6-91D3-6712F1824A41}"/>
              </a:ext>
            </a:extLst>
          </p:cNvPr>
          <p:cNvSpPr txBox="1">
            <a:spLocks/>
          </p:cNvSpPr>
          <p:nvPr/>
        </p:nvSpPr>
        <p:spPr>
          <a:xfrm>
            <a:off x="5419949" y="2131637"/>
            <a:ext cx="2254398" cy="42763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i="0" dirty="0"/>
              <a:t>Cadastros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60E5F72-9E2F-4514-A4D1-B670475BB751}"/>
              </a:ext>
            </a:extLst>
          </p:cNvPr>
          <p:cNvSpPr txBox="1">
            <a:spLocks/>
          </p:cNvSpPr>
          <p:nvPr/>
        </p:nvSpPr>
        <p:spPr>
          <a:xfrm>
            <a:off x="5582318" y="5511270"/>
            <a:ext cx="2254398" cy="42763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i="0" dirty="0"/>
              <a:t>Financeiro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46829C3-05D4-4CDE-A614-453618239112}"/>
              </a:ext>
            </a:extLst>
          </p:cNvPr>
          <p:cNvSpPr txBox="1">
            <a:spLocks/>
          </p:cNvSpPr>
          <p:nvPr/>
        </p:nvSpPr>
        <p:spPr>
          <a:xfrm>
            <a:off x="8256158" y="3913582"/>
            <a:ext cx="2254398" cy="42763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i="0" dirty="0" err="1"/>
              <a:t>Auth</a:t>
            </a:r>
            <a:endParaRPr lang="pt-BR" sz="3000" i="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8F64B38-8A92-450C-A97B-69E942FBA2A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6410" y="1816189"/>
            <a:ext cx="3875738" cy="116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807E37B-A3D9-4CC8-A097-0200FA9F17E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220744" y="1816189"/>
            <a:ext cx="4011404" cy="2549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4688193-9D15-4BDE-863B-D4DDADF6880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6410" y="2979858"/>
            <a:ext cx="3875738" cy="2164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8ABA20F-E66B-4539-BBD3-568980D2A50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220744" y="4366067"/>
            <a:ext cx="4011404" cy="778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9644BFA-17FC-4EC6-99AB-4EC391C8CC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62148" y="3587646"/>
            <a:ext cx="2206209" cy="1556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D4B3E21-3F0C-489C-997C-5D0405A9955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863045" y="1816189"/>
            <a:ext cx="2205312" cy="17714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ítulo 1">
            <a:extLst>
              <a:ext uri="{FF2B5EF4-FFF2-40B4-BE49-F238E27FC236}">
                <a16:creationId xmlns:a16="http://schemas.microsoft.com/office/drawing/2014/main" id="{D1C31DF3-D7FE-40F5-8896-63305A9209CE}"/>
              </a:ext>
            </a:extLst>
          </p:cNvPr>
          <p:cNvSpPr txBox="1">
            <a:spLocks/>
          </p:cNvSpPr>
          <p:nvPr/>
        </p:nvSpPr>
        <p:spPr>
          <a:xfrm>
            <a:off x="445008" y="388800"/>
            <a:ext cx="11301984" cy="1154774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i="0" dirty="0"/>
              <a:t>Objetivo</a:t>
            </a:r>
          </a:p>
        </p:txBody>
      </p:sp>
      <p:pic>
        <p:nvPicPr>
          <p:cNvPr id="93" name="Imagem 92">
            <a:extLst>
              <a:ext uri="{FF2B5EF4-FFF2-40B4-BE49-F238E27FC236}">
                <a16:creationId xmlns:a16="http://schemas.microsoft.com/office/drawing/2014/main" id="{C9891D64-A312-43C2-A82D-8314589F1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08" y="5568542"/>
            <a:ext cx="1080000" cy="1080000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2754CFE-543A-499B-84E1-6548D19A786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2220744" y="3587646"/>
            <a:ext cx="6847613" cy="778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7454929-B195-422C-A957-7FF7040F3C70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356410" y="2979858"/>
            <a:ext cx="6711947" cy="607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580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Source Sans Pro</vt:lpstr>
      <vt:lpstr>Source Sans Pro Light</vt:lpstr>
      <vt:lpstr>ThinLineVTI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Vicente</dc:creator>
  <cp:lastModifiedBy>Mateus Vicente</cp:lastModifiedBy>
  <cp:revision>50</cp:revision>
  <dcterms:created xsi:type="dcterms:W3CDTF">2021-02-19T01:01:09Z</dcterms:created>
  <dcterms:modified xsi:type="dcterms:W3CDTF">2021-02-19T23:55:39Z</dcterms:modified>
</cp:coreProperties>
</file>