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8C04C-2F7A-4952-9AEE-9529169355DC}" v="1876" dt="2020-01-05T20:40:02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ppla" userId="6394ee99ff712b8c" providerId="LiveId" clId="{4D76DCE7-48CB-4FEB-9A76-E0C8C8903E54}"/>
    <pc:docChg chg="modSld">
      <pc:chgData name="Andrew Leppla" userId="6394ee99ff712b8c" providerId="LiveId" clId="{4D76DCE7-48CB-4FEB-9A76-E0C8C8903E54}" dt="2020-01-05T20:42:00.141" v="1" actId="20577"/>
      <pc:docMkLst>
        <pc:docMk/>
      </pc:docMkLst>
      <pc:sldChg chg="modSp">
        <pc:chgData name="Andrew Leppla" userId="6394ee99ff712b8c" providerId="LiveId" clId="{4D76DCE7-48CB-4FEB-9A76-E0C8C8903E54}" dt="2020-01-05T20:42:00.141" v="1" actId="20577"/>
        <pc:sldMkLst>
          <pc:docMk/>
          <pc:sldMk cId="1726801387" sldId="258"/>
        </pc:sldMkLst>
        <pc:spChg chg="mod">
          <ac:chgData name="Andrew Leppla" userId="6394ee99ff712b8c" providerId="LiveId" clId="{4D76DCE7-48CB-4FEB-9A76-E0C8C8903E54}" dt="2020-01-05T20:42:00.141" v="1" actId="20577"/>
          <ac:spMkLst>
            <pc:docMk/>
            <pc:sldMk cId="1726801387" sldId="258"/>
            <ac:spMk id="2" creationId="{1E7FCFAD-2BC9-4E7E-8239-31D9433E3F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Unit 1 Live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Andrew Leppla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95FA-FDC0-4DB5-8801-281C338F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Andrew's Data Science Profile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99088B-2D02-429F-B2C9-67ED06038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7798"/>
            <a:ext cx="10515600" cy="3486991"/>
          </a:xfrm>
        </p:spPr>
      </p:pic>
    </p:spTree>
    <p:extLst>
      <p:ext uri="{BB962C8B-B14F-4D97-AF65-F5344CB8AC3E}">
        <p14:creationId xmlns:p14="http://schemas.microsoft.com/office/powerpoint/2010/main" val="8741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26A7-444E-4BDC-AB3D-22A4A8FD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2.1 and 2.2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586B-4B69-494E-976A-B4D5AE08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9092" cy="1897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&gt; population = </a:t>
            </a:r>
            <a:r>
              <a:rPr lang="en-US" dirty="0" err="1">
                <a:latin typeface="Consolas"/>
                <a:cs typeface="Calibri" panose="020F0502020204030204"/>
              </a:rPr>
              <a:t>rchisq</a:t>
            </a:r>
            <a:r>
              <a:rPr lang="en-US" dirty="0">
                <a:latin typeface="Consolas"/>
                <a:cs typeface="Calibri" panose="020F0502020204030204"/>
              </a:rPr>
              <a:t>(10000000,2,ncp=0) 
&gt; hist(population)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94F2E5-DA6E-4F9A-8729-8C96A1E1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68" y="368334"/>
            <a:ext cx="4835471" cy="60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CFAD-2BC9-4E7E-8239-31D9433E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2.3 and 2.4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074E-3D4C-4DB2-AC12-15E3EB27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&gt; mean(population)
[1] 2.000625
&gt; </a:t>
            </a:r>
            <a:r>
              <a:rPr lang="en-US" dirty="0" err="1">
                <a:latin typeface="Consolas"/>
                <a:cs typeface="Calibri" panose="020F0502020204030204"/>
              </a:rPr>
              <a:t>sd</a:t>
            </a:r>
            <a:r>
              <a:rPr lang="en-US" dirty="0">
                <a:latin typeface="Consolas"/>
                <a:cs typeface="Calibri" panose="020F0502020204030204"/>
              </a:rPr>
              <a:t>(population)
[1] 2.001192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The distribution of the sample means should be approximately normal.</a:t>
            </a:r>
          </a:p>
          <a:p>
            <a:pPr marL="0" indent="0">
              <a:buNone/>
            </a:pPr>
            <a:endParaRPr lang="en-US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mean_50 = </a:t>
            </a:r>
            <a:r>
              <a:rPr lang="en-US" dirty="0" err="1">
                <a:latin typeface="Consolas"/>
                <a:cs typeface="Calibri" panose="020F0502020204030204"/>
              </a:rPr>
              <a:t>mean_Population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SE_mean_50 = </a:t>
            </a:r>
            <a:r>
              <a:rPr lang="en-US" dirty="0" err="1">
                <a:latin typeface="Consolas"/>
                <a:cs typeface="Calibri" panose="020F0502020204030204"/>
              </a:rPr>
              <a:t>sd_Population</a:t>
            </a:r>
            <a:r>
              <a:rPr lang="en-US" dirty="0">
                <a:latin typeface="Consolas"/>
                <a:cs typeface="Calibri" panose="020F0502020204030204"/>
              </a:rPr>
              <a:t>/sqrt(50)</a:t>
            </a:r>
          </a:p>
        </p:txBody>
      </p:sp>
    </p:spTree>
    <p:extLst>
      <p:ext uri="{BB962C8B-B14F-4D97-AF65-F5344CB8AC3E}">
        <p14:creationId xmlns:p14="http://schemas.microsoft.com/office/powerpoint/2010/main" val="17268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A3A1-D0D6-40C1-B6CA-6C331DBD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2.5 and 2.6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FA45-0849-46D0-BB25-3485DA9C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617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&gt; xbars = xbarGenerator(50,10000)
&gt; length(</a:t>
            </a:r>
            <a:r>
              <a:rPr lang="en-US" dirty="0" err="1">
                <a:latin typeface="Consolas"/>
                <a:cs typeface="Calibri" panose="020F0502020204030204"/>
              </a:rPr>
              <a:t>xbars</a:t>
            </a:r>
            <a:r>
              <a:rPr lang="en-US" dirty="0">
                <a:latin typeface="Consolas"/>
                <a:cs typeface="Calibri" panose="020F0502020204030204"/>
              </a:rPr>
              <a:t>)
[1] 10000
&gt; hist(</a:t>
            </a:r>
            <a:r>
              <a:rPr lang="en-US" dirty="0" err="1">
                <a:latin typeface="Consolas"/>
                <a:cs typeface="Calibri" panose="020F0502020204030204"/>
              </a:rPr>
              <a:t>xbars</a:t>
            </a:r>
            <a:r>
              <a:rPr lang="en-US" dirty="0">
                <a:latin typeface="Consolas"/>
                <a:cs typeface="Calibri" panose="020F0502020204030204"/>
              </a:rPr>
              <a:t>)
&gt; mean(</a:t>
            </a:r>
            <a:r>
              <a:rPr lang="en-US" dirty="0" err="1">
                <a:latin typeface="Consolas"/>
                <a:cs typeface="Calibri" panose="020F0502020204030204"/>
              </a:rPr>
              <a:t>xbars</a:t>
            </a:r>
            <a:r>
              <a:rPr lang="en-US" dirty="0">
                <a:latin typeface="Consolas"/>
                <a:cs typeface="Calibri" panose="020F0502020204030204"/>
              </a:rPr>
              <a:t>)
[1] 1.999933
&gt; </a:t>
            </a:r>
            <a:r>
              <a:rPr lang="en-US" dirty="0" err="1">
                <a:latin typeface="Consolas"/>
                <a:cs typeface="Calibri" panose="020F0502020204030204"/>
              </a:rPr>
              <a:t>sd</a:t>
            </a:r>
            <a:r>
              <a:rPr lang="en-US" dirty="0">
                <a:latin typeface="Consolas"/>
                <a:cs typeface="Calibri" panose="020F0502020204030204"/>
              </a:rPr>
              <a:t>(</a:t>
            </a:r>
            <a:r>
              <a:rPr lang="en-US" dirty="0" err="1">
                <a:latin typeface="Consolas"/>
                <a:cs typeface="Calibri" panose="020F0502020204030204"/>
              </a:rPr>
              <a:t>xbars</a:t>
            </a:r>
            <a:r>
              <a:rPr lang="en-US" dirty="0">
                <a:latin typeface="Consolas"/>
                <a:cs typeface="Calibri" panose="020F0502020204030204"/>
              </a:rPr>
              <a:t>)
[1] 0.2822817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0367B6-503A-4341-BB5A-617F5A1A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129" y="398705"/>
            <a:ext cx="4822555" cy="60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EA70-7282-4A60-8E67-480CEB07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Six Step Hypothesis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04D4-CDB7-48B2-92E9-E33E6D09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H0: µ = 21, </a:t>
            </a:r>
            <a:r>
              <a:rPr lang="en-US" dirty="0">
                <a:ea typeface="+mn-lt"/>
                <a:cs typeface="+mn-lt"/>
              </a:rPr>
              <a:t>Ha: µ ≠ 21</a:t>
            </a:r>
          </a:p>
          <a:p>
            <a:pPr marL="514350" indent="-514350">
              <a:buAutoNum type="arabicPeriod"/>
            </a:pPr>
            <a:r>
              <a:rPr lang="en-US" dirty="0" err="1">
                <a:ea typeface="+mn-lt"/>
                <a:cs typeface="+mn-lt"/>
              </a:rPr>
              <a:t>t</a:t>
            </a:r>
            <a:r>
              <a:rPr lang="en-US" dirty="0" err="1">
                <a:cs typeface="Calibri"/>
              </a:rPr>
              <a:t>_crit</a:t>
            </a:r>
            <a:r>
              <a:rPr lang="en-US" dirty="0">
                <a:cs typeface="Calibri"/>
              </a:rPr>
              <a:t> (0.975,6) = 2.45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t_value</a:t>
            </a:r>
            <a:r>
              <a:rPr lang="en-US" dirty="0">
                <a:cs typeface="Calibri"/>
              </a:rPr>
              <a:t> = 3.31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P(</a:t>
            </a:r>
            <a:r>
              <a:rPr lang="en-US" dirty="0" err="1">
                <a:cs typeface="Calibri"/>
              </a:rPr>
              <a:t>t_value</a:t>
            </a:r>
            <a:r>
              <a:rPr lang="en-US" dirty="0">
                <a:cs typeface="Calibri"/>
              </a:rPr>
              <a:t> &gt; </a:t>
            </a:r>
            <a:r>
              <a:rPr lang="en-US" dirty="0" err="1">
                <a:cs typeface="Calibri"/>
              </a:rPr>
              <a:t>t_crit</a:t>
            </a:r>
            <a:r>
              <a:rPr lang="en-US" dirty="0">
                <a:cs typeface="Calibri"/>
              </a:rPr>
              <a:t>) = 0.016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Reject H0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In conclusion, there is sufficient evidence to suggest that the mean age of patrons at the Beach Comber is not equal to 21 (p = 0.016, 2-sided 1-sample t-test).  The 95% confidence interval is [23.3,36.4] years old.  Since patrons were chosen at random, this finding can be generalized to all Beach Comber patrons leaving at 7PM on that day. 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18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E0EC-CF48-44B1-9DCE-50130F4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 Code and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8D28-5515-49E6-A0F7-BD576086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&gt; Patrons = c(25,19,37,29,40,28,31)
&gt; </a:t>
            </a:r>
            <a:r>
              <a:rPr lang="en-US" dirty="0" err="1">
                <a:latin typeface="Consolas"/>
                <a:cs typeface="Calibri" panose="020F0502020204030204"/>
              </a:rPr>
              <a:t>t.test</a:t>
            </a:r>
            <a:r>
              <a:rPr lang="en-US" dirty="0">
                <a:latin typeface="Consolas"/>
                <a:cs typeface="Calibri" panose="020F0502020204030204"/>
              </a:rPr>
              <a:t>(</a:t>
            </a:r>
            <a:r>
              <a:rPr lang="en-US" dirty="0" err="1">
                <a:latin typeface="Consolas"/>
                <a:cs typeface="Calibri" panose="020F0502020204030204"/>
              </a:rPr>
              <a:t>Patrons,mu</a:t>
            </a:r>
            <a:r>
              <a:rPr lang="en-US" dirty="0">
                <a:latin typeface="Consolas"/>
                <a:cs typeface="Calibri" panose="020F0502020204030204"/>
              </a:rPr>
              <a:t>=21)
	One Sample t-test
data:  Patrons
t = 3.3093, df = 6, p-value = 0.01622
alternative hypothesis: true mean is not equal to 21
95 percent confidence interval:
 23.30816 36.40613
sample estimates:
mean of x 
 29.85714 </a:t>
            </a:r>
          </a:p>
          <a:p>
            <a:pPr marL="0" indent="0">
              <a:buNone/>
            </a:pPr>
            <a:endParaRPr lang="en-US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&gt; qt(.975,6)
[1] 2.446912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9D35-2E7D-44E3-B50F-F04C4D77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4. Takeaways and/or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4046-6257-42BF-93E7-121314E6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My biggest takeaways are that Git and GitHub are really powerful and useful, especially when combined with RStudio.  However, trying to get everything to work behind a firewall and other security settings is PAINFUL!  Hours of pain!</a:t>
            </a:r>
          </a:p>
          <a:p>
            <a:r>
              <a:rPr lang="en-US" dirty="0">
                <a:cs typeface="Calibri"/>
              </a:rPr>
              <a:t>No major questions this week after I finally got everything working.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98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Unit 1 Live Session</vt:lpstr>
      <vt:lpstr>1. Andrew's Data Science Profile</vt:lpstr>
      <vt:lpstr>2.1 and 2.2</vt:lpstr>
      <vt:lpstr>2.3 and 2.4</vt:lpstr>
      <vt:lpstr>2.5 and 2.6</vt:lpstr>
      <vt:lpstr>3. Six Step Hypothesis Test</vt:lpstr>
      <vt:lpstr>3. R Code and Output</vt:lpstr>
      <vt:lpstr>4.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Andrew Leppla</cp:lastModifiedBy>
  <cp:revision>282</cp:revision>
  <dcterms:created xsi:type="dcterms:W3CDTF">2020-01-05T19:26:42Z</dcterms:created>
  <dcterms:modified xsi:type="dcterms:W3CDTF">2020-01-05T20:42:08Z</dcterms:modified>
</cp:coreProperties>
</file>