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A55CC-E69B-4EFF-80E6-1DDD988AE253}" v="11" dt="2020-01-11T20:52:45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08" autoAdjust="0"/>
  </p:normalViewPr>
  <p:slideViewPr>
    <p:cSldViewPr snapToGrid="0">
      <p:cViewPr varScale="1">
        <p:scale>
          <a:sx n="82" d="100"/>
          <a:sy n="82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ppla" userId="6394ee99ff712b8c" providerId="LiveId" clId="{8BBA55CC-E69B-4EFF-80E6-1DDD988AE253}"/>
    <pc:docChg chg="undo custSel modSld">
      <pc:chgData name="Andrew Leppla" userId="6394ee99ff712b8c" providerId="LiveId" clId="{8BBA55CC-E69B-4EFF-80E6-1DDD988AE253}" dt="2020-01-11T20:57:42.527" v="738" actId="404"/>
      <pc:docMkLst>
        <pc:docMk/>
      </pc:docMkLst>
      <pc:sldChg chg="modSp">
        <pc:chgData name="Andrew Leppla" userId="6394ee99ff712b8c" providerId="LiveId" clId="{8BBA55CC-E69B-4EFF-80E6-1DDD988AE253}" dt="2020-01-11T20:42:49.715" v="622" actId="20577"/>
        <pc:sldMkLst>
          <pc:docMk/>
          <pc:sldMk cId="1079011571" sldId="258"/>
        </pc:sldMkLst>
        <pc:spChg chg="mod">
          <ac:chgData name="Andrew Leppla" userId="6394ee99ff712b8c" providerId="LiveId" clId="{8BBA55CC-E69B-4EFF-80E6-1DDD988AE253}" dt="2020-01-11T20:42:49.715" v="622" actId="20577"/>
          <ac:spMkLst>
            <pc:docMk/>
            <pc:sldMk cId="1079011571" sldId="258"/>
            <ac:spMk id="3" creationId="{00000000-0000-0000-0000-000000000000}"/>
          </ac:spMkLst>
        </pc:spChg>
      </pc:sldChg>
      <pc:sldChg chg="addSp delSp modSp">
        <pc:chgData name="Andrew Leppla" userId="6394ee99ff712b8c" providerId="LiveId" clId="{8BBA55CC-E69B-4EFF-80E6-1DDD988AE253}" dt="2020-01-11T20:57:42.527" v="738" actId="404"/>
        <pc:sldMkLst>
          <pc:docMk/>
          <pc:sldMk cId="471780161" sldId="266"/>
        </pc:sldMkLst>
        <pc:spChg chg="mod">
          <ac:chgData name="Andrew Leppla" userId="6394ee99ff712b8c" providerId="LiveId" clId="{8BBA55CC-E69B-4EFF-80E6-1DDD988AE253}" dt="2020-01-11T20:57:42.527" v="738" actId="404"/>
          <ac:spMkLst>
            <pc:docMk/>
            <pc:sldMk cId="471780161" sldId="266"/>
            <ac:spMk id="2" creationId="{00000000-0000-0000-0000-000000000000}"/>
          </ac:spMkLst>
        </pc:spChg>
        <pc:spChg chg="del">
          <ac:chgData name="Andrew Leppla" userId="6394ee99ff712b8c" providerId="LiveId" clId="{8BBA55CC-E69B-4EFF-80E6-1DDD988AE253}" dt="2020-01-11T20:23:52.528" v="0"/>
          <ac:spMkLst>
            <pc:docMk/>
            <pc:sldMk cId="471780161" sldId="266"/>
            <ac:spMk id="3" creationId="{00000000-0000-0000-0000-000000000000}"/>
          </ac:spMkLst>
        </pc:spChg>
        <pc:spChg chg="add del mod">
          <ac:chgData name="Andrew Leppla" userId="6394ee99ff712b8c" providerId="LiveId" clId="{8BBA55CC-E69B-4EFF-80E6-1DDD988AE253}" dt="2020-01-11T20:32:04.427" v="253"/>
          <ac:spMkLst>
            <pc:docMk/>
            <pc:sldMk cId="471780161" sldId="266"/>
            <ac:spMk id="19" creationId="{57AE3E0E-BA27-46A7-8DA7-C9E9F5005A37}"/>
          </ac:spMkLst>
        </pc:spChg>
        <pc:spChg chg="add mod">
          <ac:chgData name="Andrew Leppla" userId="6394ee99ff712b8c" providerId="LiveId" clId="{8BBA55CC-E69B-4EFF-80E6-1DDD988AE253}" dt="2020-01-11T20:41:03.345" v="582" actId="1076"/>
          <ac:spMkLst>
            <pc:docMk/>
            <pc:sldMk cId="471780161" sldId="266"/>
            <ac:spMk id="23" creationId="{8DDA1A3C-4E62-47F2-8269-12BDF52B3C2B}"/>
          </ac:spMkLst>
        </pc:spChg>
        <pc:picChg chg="add del mod">
          <ac:chgData name="Andrew Leppla" userId="6394ee99ff712b8c" providerId="LiveId" clId="{8BBA55CC-E69B-4EFF-80E6-1DDD988AE253}" dt="2020-01-11T20:31:59.450" v="252" actId="478"/>
          <ac:picMkLst>
            <pc:docMk/>
            <pc:sldMk cId="471780161" sldId="266"/>
            <ac:picMk id="4" creationId="{98711638-EB3F-43B9-81DD-4923148E5EB9}"/>
          </ac:picMkLst>
        </pc:picChg>
        <pc:picChg chg="add mod ord">
          <ac:chgData name="Andrew Leppla" userId="6394ee99ff712b8c" providerId="LiveId" clId="{8BBA55CC-E69B-4EFF-80E6-1DDD988AE253}" dt="2020-01-11T20:32:09.978" v="254" actId="167"/>
          <ac:picMkLst>
            <pc:docMk/>
            <pc:sldMk cId="471780161" sldId="266"/>
            <ac:picMk id="20" creationId="{9C08642D-782B-448C-93B3-270AB6F3BE86}"/>
          </ac:picMkLst>
        </pc:picChg>
        <pc:cxnChg chg="add del mod">
          <ac:chgData name="Andrew Leppla" userId="6394ee99ff712b8c" providerId="LiveId" clId="{8BBA55CC-E69B-4EFF-80E6-1DDD988AE253}" dt="2020-01-11T20:41:56.176" v="584" actId="1076"/>
          <ac:cxnSpMkLst>
            <pc:docMk/>
            <pc:sldMk cId="471780161" sldId="266"/>
            <ac:cxnSpMk id="6" creationId="{35A893AF-D86B-4A67-BB4B-F5DB63B42C08}"/>
          </ac:cxnSpMkLst>
        </pc:cxnChg>
      </pc:sldChg>
      <pc:sldChg chg="addSp delSp modSp modNotesTx">
        <pc:chgData name="Andrew Leppla" userId="6394ee99ff712b8c" providerId="LiveId" clId="{8BBA55CC-E69B-4EFF-80E6-1DDD988AE253}" dt="2020-01-11T20:52:04.319" v="671" actId="20577"/>
        <pc:sldMkLst>
          <pc:docMk/>
          <pc:sldMk cId="2145984571" sldId="267"/>
        </pc:sldMkLst>
        <pc:spChg chg="add del mod">
          <ac:chgData name="Andrew Leppla" userId="6394ee99ff712b8c" providerId="LiveId" clId="{8BBA55CC-E69B-4EFF-80E6-1DDD988AE253}" dt="2020-01-11T20:48:48.439" v="624"/>
          <ac:spMkLst>
            <pc:docMk/>
            <pc:sldMk cId="2145984571" sldId="267"/>
            <ac:spMk id="4" creationId="{08582CBC-2E2E-4253-9490-395756E76B84}"/>
          </ac:spMkLst>
        </pc:spChg>
        <pc:spChg chg="add del mod">
          <ac:chgData name="Andrew Leppla" userId="6394ee99ff712b8c" providerId="LiveId" clId="{8BBA55CC-E69B-4EFF-80E6-1DDD988AE253}" dt="2020-01-11T20:50:20.397" v="661"/>
          <ac:spMkLst>
            <pc:docMk/>
            <pc:sldMk cId="2145984571" sldId="267"/>
            <ac:spMk id="8" creationId="{581645E6-B48A-48C8-BCB8-80449AB25053}"/>
          </ac:spMkLst>
        </pc:spChg>
        <pc:spChg chg="add del mod">
          <ac:chgData name="Andrew Leppla" userId="6394ee99ff712b8c" providerId="LiveId" clId="{8BBA55CC-E69B-4EFF-80E6-1DDD988AE253}" dt="2020-01-11T20:51:38.851" v="665"/>
          <ac:spMkLst>
            <pc:docMk/>
            <pc:sldMk cId="2145984571" sldId="267"/>
            <ac:spMk id="12" creationId="{268DF713-37F2-47E8-93F0-A82F79AEC888}"/>
          </ac:spMkLst>
        </pc:spChg>
        <pc:picChg chg="add del mod">
          <ac:chgData name="Andrew Leppla" userId="6394ee99ff712b8c" providerId="LiveId" clId="{8BBA55CC-E69B-4EFF-80E6-1DDD988AE253}" dt="2020-01-11T20:50:17.803" v="660" actId="478"/>
          <ac:picMkLst>
            <pc:docMk/>
            <pc:sldMk cId="2145984571" sldId="267"/>
            <ac:picMk id="5" creationId="{DC2FE35C-BA65-462C-AAEA-B96478F42D20}"/>
          </ac:picMkLst>
        </pc:picChg>
        <pc:picChg chg="del">
          <ac:chgData name="Andrew Leppla" userId="6394ee99ff712b8c" providerId="LiveId" clId="{8BBA55CC-E69B-4EFF-80E6-1DDD988AE253}" dt="2020-01-11T20:50:45.647" v="664" actId="478"/>
          <ac:picMkLst>
            <pc:docMk/>
            <pc:sldMk cId="2145984571" sldId="267"/>
            <ac:picMk id="6" creationId="{00000000-0000-0000-0000-000000000000}"/>
          </ac:picMkLst>
        </pc:picChg>
        <pc:picChg chg="add mod">
          <ac:chgData name="Andrew Leppla" userId="6394ee99ff712b8c" providerId="LiveId" clId="{8BBA55CC-E69B-4EFF-80E6-1DDD988AE253}" dt="2020-01-11T20:51:50.566" v="669" actId="14100"/>
          <ac:picMkLst>
            <pc:docMk/>
            <pc:sldMk cId="2145984571" sldId="267"/>
            <ac:picMk id="9" creationId="{8186081E-E5D5-437E-AE0B-ED42BE353B62}"/>
          </ac:picMkLst>
        </pc:picChg>
        <pc:picChg chg="del">
          <ac:chgData name="Andrew Leppla" userId="6394ee99ff712b8c" providerId="LiveId" clId="{8BBA55CC-E69B-4EFF-80E6-1DDD988AE253}" dt="2020-01-11T20:48:44.460" v="623" actId="478"/>
          <ac:picMkLst>
            <pc:docMk/>
            <pc:sldMk cId="2145984571" sldId="267"/>
            <ac:picMk id="11" creationId="{00000000-0000-0000-0000-000000000000}"/>
          </ac:picMkLst>
        </pc:picChg>
        <pc:picChg chg="add mod">
          <ac:chgData name="Andrew Leppla" userId="6394ee99ff712b8c" providerId="LiveId" clId="{8BBA55CC-E69B-4EFF-80E6-1DDD988AE253}" dt="2020-01-11T20:51:46.713" v="668" actId="14100"/>
          <ac:picMkLst>
            <pc:docMk/>
            <pc:sldMk cId="2145984571" sldId="267"/>
            <ac:picMk id="13" creationId="{E2CD6A6C-A8E1-490A-B6BC-A15DEACFDE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80BDB-849D-481F-A077-69D0167A8E7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CCB3B-C95A-462C-B80B-390B5049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library(ggplot2, </a:t>
            </a:r>
            <a:r>
              <a:rPr lang="en-US" dirty="0" err="1"/>
              <a:t>magrittr</a:t>
            </a:r>
            <a:r>
              <a:rPr lang="en-US" dirty="0"/>
              <a:t>)</a:t>
            </a:r>
          </a:p>
          <a:p>
            <a:r>
              <a:rPr lang="en-US" dirty="0" err="1"/>
              <a:t>bball</a:t>
            </a:r>
            <a:r>
              <a:rPr lang="en-US" dirty="0"/>
              <a:t> = read.csv('C:/Users/</a:t>
            </a:r>
            <a:r>
              <a:rPr lang="en-US" dirty="0" err="1"/>
              <a:t>aleppla</a:t>
            </a:r>
            <a:r>
              <a:rPr lang="en-US" dirty="0"/>
              <a:t>/Documents/Andy - Personal/MS </a:t>
            </a:r>
            <a:r>
              <a:rPr lang="en-US" dirty="0" err="1"/>
              <a:t>DataSci</a:t>
            </a:r>
            <a:r>
              <a:rPr lang="en-US" dirty="0"/>
              <a:t>/MSDS 6306 - Doing Data Science/Unit 2/PlayersBBall.csv')</a:t>
            </a:r>
          </a:p>
          <a:p>
            <a:r>
              <a:rPr lang="en-US" dirty="0" err="1"/>
              <a:t>bball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(x=position)) + </a:t>
            </a:r>
            <a:r>
              <a:rPr lang="en-US" dirty="0" err="1"/>
              <a:t>geom_bar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("NBA Players in each Position") + </a:t>
            </a:r>
            <a:r>
              <a:rPr lang="en-US" dirty="0" err="1"/>
              <a:t>ylab</a:t>
            </a:r>
            <a:r>
              <a:rPr lang="en-US" dirty="0"/>
              <a:t>("Number of Players") + </a:t>
            </a:r>
            <a:r>
              <a:rPr lang="en-US" dirty="0" err="1"/>
              <a:t>xlab</a:t>
            </a:r>
            <a:r>
              <a:rPr lang="en-US" dirty="0"/>
              <a:t>("Position")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Educ.Inc</a:t>
            </a:r>
            <a:r>
              <a:rPr lang="en-US" dirty="0"/>
              <a:t> = read.csv('C:/Users/</a:t>
            </a:r>
            <a:r>
              <a:rPr lang="en-US" dirty="0" err="1"/>
              <a:t>allep</a:t>
            </a:r>
            <a:r>
              <a:rPr lang="en-US" dirty="0"/>
              <a:t>/OneDrive/Documents/MDS-6306-Doing-Data-Science/Unit 2/Education_Income.csv')</a:t>
            </a:r>
          </a:p>
          <a:p>
            <a:r>
              <a:rPr lang="en-US" dirty="0"/>
              <a:t>summary(</a:t>
            </a:r>
            <a:r>
              <a:rPr lang="en-US" dirty="0" err="1"/>
              <a:t>Educ.Inc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#Reorder Educ so &gt;16 is after 16</a:t>
            </a:r>
          </a:p>
          <a:p>
            <a:r>
              <a:rPr lang="en-US" dirty="0"/>
              <a:t>Educ.Inc$Educ1 = factor(</a:t>
            </a:r>
            <a:r>
              <a:rPr lang="en-US" dirty="0" err="1"/>
              <a:t>Educ.Inc$Educ</a:t>
            </a:r>
            <a:r>
              <a:rPr lang="en-US" dirty="0"/>
              <a:t>, levels(</a:t>
            </a:r>
            <a:r>
              <a:rPr lang="en-US" dirty="0" err="1"/>
              <a:t>Educ.Inc$Educ</a:t>
            </a:r>
            <a:r>
              <a:rPr lang="en-US" dirty="0"/>
              <a:t>)[c(1,3:5,2)])</a:t>
            </a:r>
          </a:p>
          <a:p>
            <a:r>
              <a:rPr lang="en-US" dirty="0"/>
              <a:t>levels(Educ.Inc$Educ1)</a:t>
            </a:r>
          </a:p>
          <a:p>
            <a:endParaRPr lang="en-US" dirty="0"/>
          </a:p>
          <a:p>
            <a:r>
              <a:rPr lang="en-US" dirty="0" err="1"/>
              <a:t>Educ.Inc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(x=Income2005,fill=Educ1)) + </a:t>
            </a:r>
            <a:r>
              <a:rPr lang="en-US" dirty="0" err="1"/>
              <a:t>geom_histogram</a:t>
            </a:r>
            <a:r>
              <a:rPr lang="en-US" dirty="0"/>
              <a:t>(position="dodge")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=c(0,200000))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("Income Distributions by Education Level") + </a:t>
            </a:r>
            <a:r>
              <a:rPr lang="en-US" dirty="0" err="1"/>
              <a:t>xlab</a:t>
            </a:r>
            <a:r>
              <a:rPr lang="en-US" dirty="0"/>
              <a:t>("2005 Income ($)") + </a:t>
            </a:r>
            <a:r>
              <a:rPr lang="en-US" dirty="0" err="1"/>
              <a:t>ylab</a:t>
            </a:r>
            <a:r>
              <a:rPr lang="en-US" dirty="0"/>
              <a:t>("Count")</a:t>
            </a:r>
          </a:p>
          <a:p>
            <a:endParaRPr lang="en-US" dirty="0"/>
          </a:p>
          <a:p>
            <a:r>
              <a:rPr lang="en-US" dirty="0"/>
              <a:t>#Log x scale</a:t>
            </a:r>
          </a:p>
          <a:p>
            <a:endParaRPr lang="en-US" dirty="0"/>
          </a:p>
          <a:p>
            <a:r>
              <a:rPr lang="en-US" dirty="0" err="1"/>
              <a:t>Educ.Inc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(x=Income2005,fill=Educ1)) + </a:t>
            </a:r>
            <a:r>
              <a:rPr lang="en-US" dirty="0" err="1"/>
              <a:t>stat_bin</a:t>
            </a:r>
            <a:r>
              <a:rPr lang="en-US" dirty="0"/>
              <a:t>(position="</a:t>
            </a:r>
            <a:r>
              <a:rPr lang="en-US" dirty="0" err="1"/>
              <a:t>dodge",bins</a:t>
            </a:r>
            <a:r>
              <a:rPr lang="en-US" dirty="0"/>
              <a:t>=15) + </a:t>
            </a:r>
          </a:p>
          <a:p>
            <a:r>
              <a:rPr lang="en-US" dirty="0"/>
              <a:t> 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=c(1000,500000)) + </a:t>
            </a:r>
            <a:r>
              <a:rPr lang="en-US" dirty="0" err="1"/>
              <a:t>ggtitle</a:t>
            </a:r>
            <a:r>
              <a:rPr lang="en-US" dirty="0"/>
              <a:t>("Log Scale Income Distributions by Education Level") + 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("2005 Income ($)") + </a:t>
            </a:r>
            <a:r>
              <a:rPr lang="en-US" dirty="0" err="1"/>
              <a:t>ylab</a:t>
            </a:r>
            <a:r>
              <a:rPr lang="en-US" dirty="0"/>
              <a:t>("Count") + scale_x_log10()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#Attempt just using </a:t>
            </a:r>
            <a:r>
              <a:rPr lang="en-US" dirty="0" err="1"/>
              <a:t>ggplot</a:t>
            </a:r>
            <a:r>
              <a:rPr lang="en-US" dirty="0"/>
              <a:t>, can't get “dodge” to work, used </a:t>
            </a:r>
            <a:r>
              <a:rPr lang="en-US" dirty="0" err="1"/>
              <a:t>facet_wrap</a:t>
            </a:r>
            <a:r>
              <a:rPr lang="en-US" dirty="0"/>
              <a:t> for side-by-side instead</a:t>
            </a:r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geom_histogram</a:t>
            </a:r>
            <a:r>
              <a:rPr lang="en-US" dirty="0"/>
              <a:t>(data=</a:t>
            </a:r>
            <a:r>
              <a:rPr lang="en-US" dirty="0" err="1"/>
              <a:t>bball</a:t>
            </a:r>
            <a:r>
              <a:rPr lang="en-US" dirty="0"/>
              <a:t>[</a:t>
            </a:r>
            <a:r>
              <a:rPr lang="en-US" dirty="0" err="1"/>
              <a:t>bball$position</a:t>
            </a:r>
            <a:r>
              <a:rPr lang="en-US" dirty="0"/>
              <a:t>=="C",],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weight,fill</a:t>
            </a:r>
            <a:r>
              <a:rPr lang="en-US" dirty="0"/>
              <a:t>="Center")) +</a:t>
            </a:r>
          </a:p>
          <a:p>
            <a:r>
              <a:rPr lang="en-US" dirty="0"/>
              <a:t>  </a:t>
            </a:r>
            <a:r>
              <a:rPr lang="en-US" dirty="0" err="1"/>
              <a:t>geom_histogram</a:t>
            </a:r>
            <a:r>
              <a:rPr lang="en-US" dirty="0"/>
              <a:t>(data=</a:t>
            </a:r>
            <a:r>
              <a:rPr lang="en-US" dirty="0" err="1"/>
              <a:t>bball</a:t>
            </a:r>
            <a:r>
              <a:rPr lang="en-US" dirty="0"/>
              <a:t>[</a:t>
            </a:r>
            <a:r>
              <a:rPr lang="en-US" dirty="0" err="1"/>
              <a:t>bball$position</a:t>
            </a:r>
            <a:r>
              <a:rPr lang="en-US" dirty="0"/>
              <a:t>=="F",],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weight,fill</a:t>
            </a:r>
            <a:r>
              <a:rPr lang="en-US" dirty="0"/>
              <a:t>="Forward")) + </a:t>
            </a:r>
            <a:r>
              <a:rPr lang="en-US" dirty="0" err="1"/>
              <a:t>facet_wrap</a:t>
            </a:r>
            <a:r>
              <a:rPr lang="en-US" dirty="0"/>
              <a:t>(~position)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Subsetting</a:t>
            </a:r>
            <a:r>
              <a:rPr lang="en-US" dirty="0"/>
              <a:t> and recombining</a:t>
            </a:r>
            <a:r>
              <a:rPr lang="en-US" baseline="0" dirty="0"/>
              <a:t> data frames for C and F.  Can now use “dodge” to overlay side-by-side</a:t>
            </a:r>
            <a:endParaRPr lang="en-US" dirty="0"/>
          </a:p>
          <a:p>
            <a:r>
              <a:rPr lang="en-US" dirty="0"/>
              <a:t>C = </a:t>
            </a:r>
            <a:r>
              <a:rPr lang="en-US" dirty="0" err="1"/>
              <a:t>bball</a:t>
            </a:r>
            <a:r>
              <a:rPr lang="en-US" dirty="0"/>
              <a:t>[</a:t>
            </a:r>
            <a:r>
              <a:rPr lang="en-US" dirty="0" err="1"/>
              <a:t>bball$position</a:t>
            </a:r>
            <a:r>
              <a:rPr lang="en-US" dirty="0"/>
              <a:t>=="C",]</a:t>
            </a:r>
          </a:p>
          <a:p>
            <a:r>
              <a:rPr lang="en-US" dirty="0" err="1"/>
              <a:t>Fw</a:t>
            </a:r>
            <a:r>
              <a:rPr lang="en-US" dirty="0"/>
              <a:t> = </a:t>
            </a:r>
            <a:r>
              <a:rPr lang="en-US" dirty="0" err="1"/>
              <a:t>bball</a:t>
            </a:r>
            <a:r>
              <a:rPr lang="en-US" dirty="0"/>
              <a:t>[</a:t>
            </a:r>
            <a:r>
              <a:rPr lang="en-US" dirty="0" err="1"/>
              <a:t>bball$position</a:t>
            </a:r>
            <a:r>
              <a:rPr lang="en-US" dirty="0"/>
              <a:t>=="F",]</a:t>
            </a:r>
          </a:p>
          <a:p>
            <a:r>
              <a:rPr lang="en-US" dirty="0" err="1"/>
              <a:t>C_Fw</a:t>
            </a:r>
            <a:r>
              <a:rPr lang="en-US" dirty="0"/>
              <a:t>=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C,Fw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C_Fw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(x=weight, fill=position)) + </a:t>
            </a:r>
            <a:r>
              <a:rPr lang="en-US" dirty="0" err="1"/>
              <a:t>geom_histogram</a:t>
            </a:r>
            <a:r>
              <a:rPr lang="en-US" dirty="0"/>
              <a:t>(position="dodge") + </a:t>
            </a:r>
            <a:r>
              <a:rPr lang="en-US" dirty="0" err="1"/>
              <a:t>ggtitle</a:t>
            </a:r>
            <a:r>
              <a:rPr lang="en-US" dirty="0"/>
              <a:t>("Weight Distributions of NBA Centers vs. Forwards")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#Need to reorder the height factor levels with -10, -11 to go after -9 instead</a:t>
            </a:r>
            <a:r>
              <a:rPr lang="en-US" baseline="0" dirty="0"/>
              <a:t> of -1</a:t>
            </a:r>
            <a:endParaRPr lang="en-US" dirty="0"/>
          </a:p>
          <a:p>
            <a:r>
              <a:rPr lang="en-US" dirty="0"/>
              <a:t>##https://www.r-bloggers.com/reorder-factor-levels/</a:t>
            </a:r>
          </a:p>
          <a:p>
            <a:r>
              <a:rPr lang="en-US" dirty="0"/>
              <a:t>levels(</a:t>
            </a:r>
            <a:r>
              <a:rPr lang="en-US" dirty="0" err="1"/>
              <a:t>bball$height</a:t>
            </a:r>
            <a:r>
              <a:rPr lang="en-US" dirty="0"/>
              <a:t>)</a:t>
            </a:r>
          </a:p>
          <a:p>
            <a:r>
              <a:rPr lang="en-US" dirty="0"/>
              <a:t>bball$height1=factor(</a:t>
            </a:r>
            <a:r>
              <a:rPr lang="en-US" dirty="0" err="1"/>
              <a:t>bball$height</a:t>
            </a:r>
            <a:r>
              <a:rPr lang="en-US" dirty="0"/>
              <a:t>, levels(</a:t>
            </a:r>
            <a:r>
              <a:rPr lang="en-US" dirty="0" err="1"/>
              <a:t>bball$height</a:t>
            </a:r>
            <a:r>
              <a:rPr lang="en-US" dirty="0"/>
              <a:t>)[c(1,4:9,2:3,10:11,14:21,12:13,22:29)])</a:t>
            </a:r>
          </a:p>
          <a:p>
            <a:r>
              <a:rPr lang="en-US" dirty="0"/>
              <a:t>levels(bball$height1)</a:t>
            </a:r>
          </a:p>
          <a:p>
            <a:endParaRPr lang="en-US" dirty="0"/>
          </a:p>
          <a:p>
            <a:r>
              <a:rPr lang="en-US" dirty="0"/>
              <a:t>C = </a:t>
            </a:r>
            <a:r>
              <a:rPr lang="en-US" dirty="0" err="1"/>
              <a:t>bball</a:t>
            </a:r>
            <a:r>
              <a:rPr lang="en-US" dirty="0"/>
              <a:t>[</a:t>
            </a:r>
            <a:r>
              <a:rPr lang="en-US" dirty="0" err="1"/>
              <a:t>bball$position</a:t>
            </a:r>
            <a:r>
              <a:rPr lang="en-US" dirty="0"/>
              <a:t>=="C",]</a:t>
            </a:r>
          </a:p>
          <a:p>
            <a:r>
              <a:rPr lang="en-US" dirty="0" err="1"/>
              <a:t>Fw</a:t>
            </a:r>
            <a:r>
              <a:rPr lang="en-US" dirty="0"/>
              <a:t> = </a:t>
            </a:r>
            <a:r>
              <a:rPr lang="en-US" dirty="0" err="1"/>
              <a:t>bball</a:t>
            </a:r>
            <a:r>
              <a:rPr lang="en-US" dirty="0"/>
              <a:t>[</a:t>
            </a:r>
            <a:r>
              <a:rPr lang="en-US" dirty="0" err="1"/>
              <a:t>bball$position</a:t>
            </a:r>
            <a:r>
              <a:rPr lang="en-US" dirty="0"/>
              <a:t>=="F",]</a:t>
            </a:r>
          </a:p>
          <a:p>
            <a:r>
              <a:rPr lang="en-US" dirty="0" err="1"/>
              <a:t>C_Fw</a:t>
            </a:r>
            <a:r>
              <a:rPr lang="en-US" dirty="0"/>
              <a:t>=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C,Fw</a:t>
            </a:r>
            <a:r>
              <a:rPr lang="en-US" dirty="0"/>
              <a:t>)</a:t>
            </a:r>
          </a:p>
          <a:p>
            <a:r>
              <a:rPr lang="en-US" dirty="0" err="1"/>
              <a:t>C_Fw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(x=height1, fill=position)) + </a:t>
            </a:r>
            <a:r>
              <a:rPr lang="en-US" dirty="0" err="1"/>
              <a:t>geom_bar</a:t>
            </a:r>
            <a:r>
              <a:rPr lang="en-US" dirty="0"/>
              <a:t>(position="dodge") + </a:t>
            </a:r>
            <a:r>
              <a:rPr lang="en-US" dirty="0" err="1"/>
              <a:t>ggtitle</a:t>
            </a:r>
            <a:r>
              <a:rPr lang="en-US" dirty="0"/>
              <a:t>("Height Distributions of NBA Centers vs. Forwards")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bball</a:t>
            </a:r>
            <a:r>
              <a:rPr lang="en-US" dirty="0"/>
              <a:t>[</a:t>
            </a:r>
            <a:r>
              <a:rPr lang="en-US" dirty="0" err="1"/>
              <a:t>bball$position</a:t>
            </a:r>
            <a:r>
              <a:rPr lang="en-US" dirty="0"/>
              <a:t>!="",]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(x=height1, y=..prop.., group=1, fill=position)) + </a:t>
            </a:r>
            <a:r>
              <a:rPr lang="en-US" dirty="0" err="1"/>
              <a:t>geom_bar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(~position)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ylim</a:t>
            </a:r>
            <a:r>
              <a:rPr lang="en-US" dirty="0"/>
              <a:t> = c(0, 0.3)) + </a:t>
            </a:r>
            <a:r>
              <a:rPr lang="en-US" dirty="0" err="1"/>
              <a:t>ggtitle</a:t>
            </a:r>
            <a:r>
              <a:rPr lang="en-US" dirty="0"/>
              <a:t>("NBA Height Distributions by Position")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("Height (5ft 3in to 7ft 7in)") + </a:t>
            </a:r>
            <a:r>
              <a:rPr lang="en-US" dirty="0" err="1"/>
              <a:t>ylab</a:t>
            </a:r>
            <a:r>
              <a:rPr lang="en-US" dirty="0"/>
              <a:t>("Proportion")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bball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(x=height1, y=weight))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("Weight vs. Height in the NBA")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("Height (5ft 3in to 7ft 7in)") + </a:t>
            </a:r>
            <a:r>
              <a:rPr lang="en-US" dirty="0" err="1"/>
              <a:t>ylab</a:t>
            </a:r>
            <a:r>
              <a:rPr lang="en-US" dirty="0"/>
              <a:t>("Weight (</a:t>
            </a:r>
            <a:r>
              <a:rPr lang="en-US" dirty="0" err="1"/>
              <a:t>lb</a:t>
            </a:r>
            <a:r>
              <a:rPr lang="en-US" dirty="0"/>
              <a:t>)")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bball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(x=height1, y=weight, color=position))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("Weight vs. Height by Position in the NBA")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("Height (5ft 3in to 7ft 7in)") + </a:t>
            </a:r>
            <a:r>
              <a:rPr lang="en-US" dirty="0" err="1"/>
              <a:t>ylab</a:t>
            </a:r>
            <a:r>
              <a:rPr lang="en-US" dirty="0"/>
              <a:t>("Weight (</a:t>
            </a:r>
            <a:r>
              <a:rPr lang="en-US" dirty="0" err="1"/>
              <a:t>lb</a:t>
            </a:r>
            <a:r>
              <a:rPr lang="en-US" dirty="0"/>
              <a:t>)")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6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bball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(x=height1, y=</a:t>
            </a:r>
            <a:r>
              <a:rPr lang="en-US" dirty="0" err="1"/>
              <a:t>year_start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("Height vs. Starting Year in the NBA")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("Height (5ft 3in to 7ft 7in)") + </a:t>
            </a:r>
            <a:r>
              <a:rPr lang="en-US" dirty="0" err="1"/>
              <a:t>ylab</a:t>
            </a:r>
            <a:r>
              <a:rPr lang="en-US" dirty="0"/>
              <a:t>("Starting Year") + </a:t>
            </a:r>
            <a:r>
              <a:rPr lang="en-US" dirty="0" err="1"/>
              <a:t>coord_flip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bball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(x=height1, y=</a:t>
            </a:r>
            <a:r>
              <a:rPr lang="en-US" dirty="0" err="1"/>
              <a:t>year_end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("Weight vs. Ending Year in the NBA") +</a:t>
            </a:r>
          </a:p>
          <a:p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("Height (5ft 3in to 7ft 7in)") + </a:t>
            </a:r>
            <a:r>
              <a:rPr lang="en-US" dirty="0" err="1"/>
              <a:t>ylab</a:t>
            </a:r>
            <a:r>
              <a:rPr lang="en-US" dirty="0"/>
              <a:t>("Ending Year") + </a:t>
            </a:r>
            <a:r>
              <a:rPr lang="en-US" dirty="0" err="1"/>
              <a:t>coord_flip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&lt;- </a:t>
            </a:r>
            <a:r>
              <a:rPr lang="en-US" dirty="0" err="1"/>
              <a:t>plot_ly</a:t>
            </a:r>
            <a:r>
              <a:rPr lang="en-US" dirty="0"/>
              <a:t>(</a:t>
            </a:r>
            <a:r>
              <a:rPr lang="en-US" dirty="0" err="1"/>
              <a:t>bball</a:t>
            </a:r>
            <a:r>
              <a:rPr lang="en-US" dirty="0"/>
              <a:t>, x = ~height1, y = ~weight, z = ~</a:t>
            </a:r>
            <a:r>
              <a:rPr lang="en-US" dirty="0" err="1"/>
              <a:t>year_start</a:t>
            </a:r>
            <a:r>
              <a:rPr lang="en-US" dirty="0"/>
              <a:t>, color = ~position) %&gt;%</a:t>
            </a:r>
          </a:p>
          <a:p>
            <a:r>
              <a:rPr lang="en-US" dirty="0"/>
              <a:t>  </a:t>
            </a:r>
            <a:r>
              <a:rPr lang="en-US" dirty="0" err="1"/>
              <a:t>add_markers</a:t>
            </a:r>
            <a:r>
              <a:rPr lang="en-US" dirty="0"/>
              <a:t>() %&gt;%</a:t>
            </a:r>
          </a:p>
          <a:p>
            <a:r>
              <a:rPr lang="en-US" dirty="0"/>
              <a:t>  layout(scene = list(</a:t>
            </a:r>
            <a:r>
              <a:rPr lang="en-US" dirty="0" err="1"/>
              <a:t>xaxis</a:t>
            </a:r>
            <a:r>
              <a:rPr lang="en-US" dirty="0"/>
              <a:t> = list(title = 'Height (ft-in)'),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yaxis</a:t>
            </a:r>
            <a:r>
              <a:rPr lang="en-US" dirty="0"/>
              <a:t> = list(title = 'Weight (</a:t>
            </a:r>
            <a:r>
              <a:rPr lang="en-US" dirty="0" err="1"/>
              <a:t>lb</a:t>
            </a:r>
            <a:r>
              <a:rPr lang="en-US" dirty="0"/>
              <a:t>)'),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zaxis</a:t>
            </a:r>
            <a:r>
              <a:rPr lang="en-US" dirty="0"/>
              <a:t> = list(title = 'Starting Year')))</a:t>
            </a:r>
          </a:p>
          <a:p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#Years in the league</a:t>
            </a:r>
          </a:p>
          <a:p>
            <a:r>
              <a:rPr lang="en-US" dirty="0" err="1"/>
              <a:t>bball$years</a:t>
            </a:r>
            <a:r>
              <a:rPr lang="en-US" dirty="0"/>
              <a:t>=</a:t>
            </a:r>
            <a:r>
              <a:rPr lang="en-US" dirty="0" err="1"/>
              <a:t>bball$year_end-bball$year_start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bball</a:t>
            </a:r>
            <a:r>
              <a:rPr lang="en-US" dirty="0"/>
              <a:t> %&gt;%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weight,years</a:t>
            </a:r>
            <a:r>
              <a:rPr lang="en-US" dirty="0"/>
              <a:t>)) + </a:t>
            </a:r>
            <a:r>
              <a:rPr lang="en-US" dirty="0" err="1"/>
              <a:t>geom_count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("Counts Chart of Weight vs. Years in the NBA")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CCB3B-C95A-462C-B80B-390B504946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3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9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C381-3C9D-4BD2-8C79-E7CE0027C9C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A8EE-6279-44D4-9C82-09D157B1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 – For Live Session Unit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Leppla</a:t>
            </a:r>
          </a:p>
          <a:p>
            <a:endParaRPr lang="en-US" dirty="0"/>
          </a:p>
          <a:p>
            <a:r>
              <a:rPr lang="en-US" dirty="0"/>
              <a:t>*See Notes section below slides for R code</a:t>
            </a:r>
          </a:p>
        </p:txBody>
      </p:sp>
    </p:spTree>
    <p:extLst>
      <p:ext uri="{BB962C8B-B14F-4D97-AF65-F5344CB8AC3E}">
        <p14:creationId xmlns:p14="http://schemas.microsoft.com/office/powerpoint/2010/main" val="373371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C08642D-782B-448C-93B3-270AB6F3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7539" y="1825625"/>
            <a:ext cx="7856922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There may be an interesting boundary trend where increasing weight over 250 lb. is correlated with a decrease in max years in the NBA (limited sample size).  There is one notable outlier, Shaq!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A893AF-D86B-4A67-BB4B-F5DB63B42C08}"/>
              </a:ext>
            </a:extLst>
          </p:cNvPr>
          <p:cNvCxnSpPr>
            <a:cxnSpLocks/>
          </p:cNvCxnSpPr>
          <p:nvPr/>
        </p:nvCxnSpPr>
        <p:spPr>
          <a:xfrm>
            <a:off x="6157695" y="2743201"/>
            <a:ext cx="2597834" cy="287374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DA1A3C-4E62-47F2-8269-12BDF52B3C2B}"/>
              </a:ext>
            </a:extLst>
          </p:cNvPr>
          <p:cNvSpPr txBox="1"/>
          <p:nvPr/>
        </p:nvSpPr>
        <p:spPr>
          <a:xfrm>
            <a:off x="7817224" y="2621151"/>
            <a:ext cx="9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Shaq</a:t>
            </a:r>
          </a:p>
        </p:txBody>
      </p:sp>
    </p:spTree>
    <p:extLst>
      <p:ext uri="{BB962C8B-B14F-4D97-AF65-F5344CB8AC3E}">
        <p14:creationId xmlns:p14="http://schemas.microsoft.com/office/powerpoint/2010/main" val="4717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Median income appears to increase with Education Level 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86081E-E5D5-437E-AE0B-ED42BE353B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83581"/>
            <a:ext cx="5717198" cy="334918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2CD6A6C-A8E1-490A-B6BC-A15DEACFDE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02602" y="2483581"/>
            <a:ext cx="5717198" cy="33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Takeaways</a:t>
            </a:r>
          </a:p>
          <a:p>
            <a:r>
              <a:rPr lang="en-US" dirty="0" err="1"/>
              <a:t>Rstudio’s</a:t>
            </a:r>
            <a:r>
              <a:rPr lang="en-US" dirty="0"/>
              <a:t> viewer/browser didn’t work with </a:t>
            </a:r>
            <a:r>
              <a:rPr lang="en-US" dirty="0" err="1"/>
              <a:t>plotly</a:t>
            </a:r>
            <a:r>
              <a:rPr lang="en-US" dirty="0"/>
              <a:t> 3D plots.  Troubleshooting this was time consuming but educational and I now have easy workarounds.</a:t>
            </a:r>
          </a:p>
          <a:p>
            <a:r>
              <a:rPr lang="en-US" dirty="0"/>
              <a:t>The maps package in R is awesome!  I can’t wait to use this more.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</a:t>
            </a:r>
          </a:p>
          <a:p>
            <a:r>
              <a:rPr lang="en-US" dirty="0"/>
              <a:t>Is there a way to plot histogram distributions in </a:t>
            </a:r>
            <a:r>
              <a:rPr lang="en-US" dirty="0" err="1"/>
              <a:t>ggplot</a:t>
            </a:r>
            <a:r>
              <a:rPr lang="en-US" dirty="0"/>
              <a:t> with proportion rather than count?  The only thing I could find was </a:t>
            </a:r>
            <a:r>
              <a:rPr lang="en-US" dirty="0" err="1"/>
              <a:t>geom_density</a:t>
            </a:r>
            <a:r>
              <a:rPr lang="en-US" dirty="0"/>
              <a:t> which smooths the distribution.  There may be something buried in the stat option as well that I didn’t see.</a:t>
            </a:r>
          </a:p>
        </p:txBody>
      </p:sp>
    </p:spTree>
    <p:extLst>
      <p:ext uri="{BB962C8B-B14F-4D97-AF65-F5344CB8AC3E}">
        <p14:creationId xmlns:p14="http://schemas.microsoft.com/office/powerpoint/2010/main" val="107901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Problem - Use the PlayerBBall.csv dataset to visually represent (summarize) the number of players in each position.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0122" y="1825625"/>
            <a:ext cx="7091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Centers appear to have a marginally greater weight distribution than Forwards in the NBA, but this is likely not significant due to the major overlap in the distributions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0122" y="1825625"/>
            <a:ext cx="7091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Centers appear to have a greater height distribution than Forwards in the NBA, although there is some overlap between them.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701" y="1825625"/>
            <a:ext cx="74805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3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Height distributions appear to be different for some positions in the NBA.  The shortest are Guards and the tallest are Centers, as expected.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394" y="1825625"/>
            <a:ext cx="104432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Weight and height are positively correlated – as height increases, weight increases, and vice versa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8880" y="1825625"/>
            <a:ext cx="8054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1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Centers do not follow the weight vs. height trend (flatter line)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8880" y="1825625"/>
            <a:ext cx="8054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evidence to suggest that NBA players are getting taller over time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05587"/>
            <a:ext cx="5181600" cy="379141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105587"/>
            <a:ext cx="5181600" cy="3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0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a 3D plot of height vs. weight vs. year and color code the points by position.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6552" t="5695" r="734" b="59315"/>
          <a:stretch/>
        </p:blipFill>
        <p:spPr>
          <a:xfrm>
            <a:off x="1509444" y="1690688"/>
            <a:ext cx="5222338" cy="48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1339</Words>
  <Application>Microsoft Office PowerPoint</Application>
  <PresentationFormat>Widescreen</PresentationFormat>
  <Paragraphs>93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DDS – For Live Session Unit 2</vt:lpstr>
      <vt:lpstr> Problem - Use the PlayerBBall.csv dataset to visually represent (summarize) the number of players in each position.  </vt:lpstr>
      <vt:lpstr>Centers appear to have a marginally greater weight distribution than Forwards in the NBA, but this is likely not significant due to the major overlap in the distributions</vt:lpstr>
      <vt:lpstr>Centers appear to have a greater height distribution than Forwards in the NBA, although there is some overlap between them.</vt:lpstr>
      <vt:lpstr>Height distributions appear to be different for some positions in the NBA.  The shortest are Guards and the tallest are Centers, as expected.</vt:lpstr>
      <vt:lpstr>Weight and height are positively correlated – as height increases, weight increases, and vice versa</vt:lpstr>
      <vt:lpstr>Centers do not follow the weight vs. height trend (flatter line)</vt:lpstr>
      <vt:lpstr>No evidence to suggest that NBA players are getting taller over time</vt:lpstr>
      <vt:lpstr>Create a 3D plot of height vs. weight vs. year and color code the points by position. </vt:lpstr>
      <vt:lpstr>There may be an interesting boundary trend where increasing weight over 250 lb. is correlated with a decrease in max years in the NBA (limited sample size).  There is one notable outlier, Shaq!     </vt:lpstr>
      <vt:lpstr>Median income appears to increase with Education Level   </vt:lpstr>
      <vt:lpstr>Takeaways and Questions</vt:lpstr>
    </vt:vector>
  </TitlesOfParts>
  <Company>The Clorox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– For Live Session Unit 2</dc:title>
  <dc:creator>Andrew Leppla</dc:creator>
  <cp:lastModifiedBy>Andrew Leppla</cp:lastModifiedBy>
  <cp:revision>34</cp:revision>
  <dcterms:created xsi:type="dcterms:W3CDTF">2020-01-10T20:31:28Z</dcterms:created>
  <dcterms:modified xsi:type="dcterms:W3CDTF">2020-01-11T20:57:53Z</dcterms:modified>
</cp:coreProperties>
</file>