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4" r:id="rId4"/>
    <p:sldId id="258" r:id="rId5"/>
    <p:sldId id="260" r:id="rId6"/>
    <p:sldId id="262" r:id="rId7"/>
    <p:sldId id="265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D610-80C3-4357-8552-F10CA632DCF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257F-E185-4F5B-AA27-ABEF95C6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07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D610-80C3-4357-8552-F10CA632DCF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257F-E185-4F5B-AA27-ABEF95C6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3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D610-80C3-4357-8552-F10CA632DCF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257F-E185-4F5B-AA27-ABEF95C6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2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D610-80C3-4357-8552-F10CA632DCF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257F-E185-4F5B-AA27-ABEF95C6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D610-80C3-4357-8552-F10CA632DCF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257F-E185-4F5B-AA27-ABEF95C6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85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D610-80C3-4357-8552-F10CA632DCF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257F-E185-4F5B-AA27-ABEF95C6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2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D610-80C3-4357-8552-F10CA632DCF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257F-E185-4F5B-AA27-ABEF95C6D0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0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D610-80C3-4357-8552-F10CA632DCF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257F-E185-4F5B-AA27-ABEF95C6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9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D610-80C3-4357-8552-F10CA632DCF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257F-E185-4F5B-AA27-ABEF95C6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D610-80C3-4357-8552-F10CA632DCF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257F-E185-4F5B-AA27-ABEF95C6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3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3F4D610-80C3-4357-8552-F10CA632DCF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257F-E185-4F5B-AA27-ABEF95C6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1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3F4D610-80C3-4357-8552-F10CA632DCF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EEE257F-E185-4F5B-AA27-ABEF95C6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9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7BDC-F4A5-0C51-2C50-39F584594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Pricing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70FAB-DFCB-1B6B-3A42-6BC83708D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1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7602F5-F566-F8B1-3182-7428F37FE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22EF-8358-7BB4-8B76-EAB3CF80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ACD7-F8EC-719B-EDE6-951028164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790092"/>
            <a:ext cx="9855200" cy="191449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What opportunities exist for Big Mountain Resort to gain $1,540,000 in additional revenue in the upcoming season by a) increasing ticket price and/or b) reducing costs?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3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5F1EC-2B3D-1DC3-3385-F99216301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D6E9-AFB6-9493-3A31-0FE85F0D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evaluated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1208D-F630-DA9E-5A07-6D73E36B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Raise ticket price.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Permanently close up to 10 of the least used runs.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Increase the vertical drop by adding a run to a point 150 feet lower down and installing an additional chair lift.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Increase vertical drop as well as adding 2 acres of snow making cover.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Increase the longest run by 0.2 mile to boast 3.5 miles length, requiring an additional snow making coverage of 4 acres.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0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1230-43DC-AE0A-3990-E526F609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6952-0DB6-A144-7C33-55257D4F5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Raise ticket price from $81.00 to about $96.</a:t>
            </a:r>
          </a:p>
          <a:p>
            <a:pPr lvl="4"/>
            <a:r>
              <a:rPr lang="en-US" sz="2400" dirty="0"/>
              <a:t>Increases revenue by $26,023,000 per season.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Close the least popular run.</a:t>
            </a:r>
          </a:p>
          <a:p>
            <a:pPr lvl="4"/>
            <a:r>
              <a:rPr lang="en-US" sz="2200" dirty="0"/>
              <a:t>Would not affect pricing, but contingent on savings and costs.</a:t>
            </a:r>
          </a:p>
        </p:txBody>
      </p:sp>
    </p:spTree>
    <p:extLst>
      <p:ext uri="{BB962C8B-B14F-4D97-AF65-F5344CB8AC3E}">
        <p14:creationId xmlns:p14="http://schemas.microsoft.com/office/powerpoint/2010/main" val="144645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843B-F44D-B858-EB49-F11004C7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9CF7-A2CC-BEEA-FCAE-4E61BE294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Sample size: 277 resorts</a:t>
            </a:r>
          </a:p>
          <a:p>
            <a:r>
              <a:rPr lang="en-US" sz="2000" dirty="0"/>
              <a:t>Train/test split: 70% training, 30% testing</a:t>
            </a:r>
          </a:p>
          <a:p>
            <a:r>
              <a:rPr lang="en-US" sz="2000" dirty="0"/>
              <a:t>Models compared:</a:t>
            </a:r>
          </a:p>
          <a:p>
            <a:pPr lvl="2"/>
            <a:r>
              <a:rPr lang="en-US" sz="1800" dirty="0"/>
              <a:t>Ordinary Least Squares regression with 8 strongest predictors</a:t>
            </a:r>
          </a:p>
          <a:p>
            <a:pPr lvl="4"/>
            <a:r>
              <a:rPr lang="en-US" sz="1800" dirty="0"/>
              <a:t>MAE in test data = 11.79</a:t>
            </a:r>
          </a:p>
          <a:p>
            <a:pPr lvl="2"/>
            <a:r>
              <a:rPr lang="en-US" sz="1800" dirty="0"/>
              <a:t>Random Forest regression</a:t>
            </a:r>
          </a:p>
          <a:p>
            <a:pPr lvl="4"/>
            <a:r>
              <a:rPr lang="en-US" sz="1800" dirty="0"/>
              <a:t>MAE in test data = 9.54</a:t>
            </a:r>
          </a:p>
          <a:p>
            <a:r>
              <a:rPr lang="en-US" sz="2000" dirty="0"/>
              <a:t>Model selected: Random Forest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6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74A8D-422F-C659-0353-AFD05AF00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442742-3FF2-85C5-2976-1AAED18B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10" y="1117973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Strongest predictors</a:t>
            </a:r>
          </a:p>
        </p:txBody>
      </p:sp>
      <p:pic>
        <p:nvPicPr>
          <p:cNvPr id="6" name="Picture 5" descr="No description has been provided for this image">
            <a:extLst>
              <a:ext uri="{FF2B5EF4-FFF2-40B4-BE49-F238E27FC236}">
                <a16:creationId xmlns:a16="http://schemas.microsoft.com/office/drawing/2014/main" id="{975AF381-E473-86E9-7C9F-4FE8C3788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4969" y="612792"/>
            <a:ext cx="7311062" cy="5757462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C439CF-10B6-A0DC-BC38-E8937C4F4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16" y="2946400"/>
            <a:ext cx="3610708" cy="27936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Fast quads</a:t>
            </a:r>
          </a:p>
          <a:p>
            <a:pPr marL="0" indent="0" algn="ctr">
              <a:buNone/>
            </a:pPr>
            <a:r>
              <a:rPr lang="en-US" sz="2400" dirty="0"/>
              <a:t>Number of runs</a:t>
            </a:r>
          </a:p>
          <a:p>
            <a:pPr marL="0" indent="0" algn="ctr">
              <a:buNone/>
            </a:pPr>
            <a:r>
              <a:rPr lang="en-US" sz="2400" dirty="0"/>
              <a:t>Snowmaking area</a:t>
            </a:r>
          </a:p>
          <a:p>
            <a:pPr marL="0" indent="0" algn="ctr">
              <a:buNone/>
            </a:pPr>
            <a:r>
              <a:rPr lang="en-US" sz="2400" dirty="0"/>
              <a:t>Vertical drop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51F574-2724-CD27-ABFE-EF6681AB93C7}"/>
              </a:ext>
            </a:extLst>
          </p:cNvPr>
          <p:cNvSpPr/>
          <p:nvPr/>
        </p:nvSpPr>
        <p:spPr>
          <a:xfrm>
            <a:off x="5345723" y="612790"/>
            <a:ext cx="867507" cy="479545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A7AC29D-EDE9-2A76-9B98-E16C63CBC6DD}"/>
              </a:ext>
            </a:extLst>
          </p:cNvPr>
          <p:cNvGrpSpPr/>
          <p:nvPr/>
        </p:nvGrpSpPr>
        <p:grpSpPr>
          <a:xfrm>
            <a:off x="1309223" y="1267264"/>
            <a:ext cx="9573554" cy="5307270"/>
            <a:chOff x="1069553" y="868679"/>
            <a:chExt cx="9573554" cy="5307270"/>
          </a:xfrm>
        </p:grpSpPr>
        <p:pic>
          <p:nvPicPr>
            <p:cNvPr id="4" name="Picture 3" descr="No description has been provided for this image">
              <a:extLst>
                <a:ext uri="{FF2B5EF4-FFF2-40B4-BE49-F238E27FC236}">
                  <a16:creationId xmlns:a16="http://schemas.microsoft.com/office/drawing/2014/main" id="{AED766C3-7DE8-E47D-B9BB-3133A2433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553" y="868680"/>
              <a:ext cx="4635318" cy="2560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 descr="No description has been provided for this image">
              <a:extLst>
                <a:ext uri="{FF2B5EF4-FFF2-40B4-BE49-F238E27FC236}">
                  <a16:creationId xmlns:a16="http://schemas.microsoft.com/office/drawing/2014/main" id="{AA160775-4452-BB63-738B-FEF1D7035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7630" y="868679"/>
              <a:ext cx="4625477" cy="2560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No description has been provided for this image">
              <a:extLst>
                <a:ext uri="{FF2B5EF4-FFF2-40B4-BE49-F238E27FC236}">
                  <a16:creationId xmlns:a16="http://schemas.microsoft.com/office/drawing/2014/main" id="{10571750-7398-8E09-C48A-A8D06F90C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553" y="3595370"/>
              <a:ext cx="4589160" cy="2560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No description has been provided for this image">
              <a:extLst>
                <a:ext uri="{FF2B5EF4-FFF2-40B4-BE49-F238E27FC236}">
                  <a16:creationId xmlns:a16="http://schemas.microsoft.com/office/drawing/2014/main" id="{2567439D-14BF-2B2F-91E5-94718277D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7630" y="3615629"/>
              <a:ext cx="4589160" cy="25603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1AA569-5ACD-56C9-F173-8AF12290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692" y="406615"/>
            <a:ext cx="9964616" cy="5115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Big Mountain stands out in these features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9555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C1ACC0-6DEA-D4B0-60EF-56D080CA5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62E8B2-25CF-BD5C-9D54-5AD3BE97D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72A39-27D9-BE49-6606-10483139B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1BC748-F3BC-4BAB-CDCB-83A62C25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10" y="1117973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Sample size validation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D759FE-BD0B-7D74-02EF-E5EC6E30C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16" y="2946400"/>
            <a:ext cx="3610708" cy="27936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Amount of data was adequate</a:t>
            </a:r>
          </a:p>
        </p:txBody>
      </p:sp>
      <p:pic>
        <p:nvPicPr>
          <p:cNvPr id="2" name="Picture 1" descr="No description has been provided for this image">
            <a:extLst>
              <a:ext uri="{FF2B5EF4-FFF2-40B4-BE49-F238E27FC236}">
                <a16:creationId xmlns:a16="http://schemas.microsoft.com/office/drawing/2014/main" id="{555C2A52-303B-D168-B342-1CD2F9E4E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617" y="1445406"/>
            <a:ext cx="7311062" cy="39671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53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6FD8-FE88-1466-EE47-BAF4BC7D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DCC7D-4727-FDAF-9640-CE705E89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The suggested </a:t>
            </a:r>
            <a:r>
              <a:rPr lang="en-US" sz="2000" u="sng" dirty="0"/>
              <a:t>pricing change from $81 to $96</a:t>
            </a:r>
            <a:r>
              <a:rPr lang="en-US" sz="2000" dirty="0"/>
              <a:t> would increase revenue by $26,023,000 per season. </a:t>
            </a:r>
          </a:p>
          <a:p>
            <a:pPr marL="0" indent="0" algn="ctr">
              <a:buNone/>
            </a:pPr>
            <a:r>
              <a:rPr lang="en-US" sz="2000" dirty="0"/>
              <a:t>This strategy is supported because Big Mountain is </a:t>
            </a:r>
            <a:r>
              <a:rPr lang="en-US" sz="2000" u="sng" dirty="0"/>
              <a:t>already at the extreme upper range</a:t>
            </a:r>
            <a:r>
              <a:rPr lang="en-US" sz="2000" dirty="0"/>
              <a:t> of the four features that were notably the most important predictors in the pricing model: Fast Quads, number of runs, snowmaking area, and vertical drop.</a:t>
            </a:r>
          </a:p>
          <a:p>
            <a:pPr marL="0" indent="0" algn="ctr">
              <a:buNone/>
            </a:pPr>
            <a:r>
              <a:rPr lang="en-US" sz="2000" dirty="0"/>
              <a:t>Highlighting these features in </a:t>
            </a:r>
            <a:r>
              <a:rPr lang="en-US" sz="2000" u="sng" dirty="0"/>
              <a:t>advertising material</a:t>
            </a:r>
            <a:r>
              <a:rPr lang="en-US" sz="2000" dirty="0"/>
              <a:t> is highly recommended.</a:t>
            </a:r>
          </a:p>
        </p:txBody>
      </p:sp>
    </p:spTree>
    <p:extLst>
      <p:ext uri="{BB962C8B-B14F-4D97-AF65-F5344CB8AC3E}">
        <p14:creationId xmlns:p14="http://schemas.microsoft.com/office/powerpoint/2010/main" val="31078675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1445</TotalTime>
  <Words>305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Big Mountain Pricing Analysis Report</vt:lpstr>
      <vt:lpstr>Problem identification</vt:lpstr>
      <vt:lpstr>Strategies evaluated</vt:lpstr>
      <vt:lpstr>Recommendations</vt:lpstr>
      <vt:lpstr>Modeling results</vt:lpstr>
      <vt:lpstr>Strongest predictors</vt:lpstr>
      <vt:lpstr>PowerPoint Presentation</vt:lpstr>
      <vt:lpstr>Sample size validation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Alanna Epstein</dc:creator>
  <cp:lastModifiedBy>Alanna Epstein</cp:lastModifiedBy>
  <cp:revision>2</cp:revision>
  <dcterms:created xsi:type="dcterms:W3CDTF">2025-09-11T19:52:18Z</dcterms:created>
  <dcterms:modified xsi:type="dcterms:W3CDTF">2025-09-16T20:58:11Z</dcterms:modified>
</cp:coreProperties>
</file>