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8"/>
  </p:notesMasterIdLst>
  <p:sldIdLst>
    <p:sldId id="258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72" r:id="rId10"/>
    <p:sldId id="265" r:id="rId11"/>
    <p:sldId id="266" r:id="rId12"/>
    <p:sldId id="267" r:id="rId13"/>
    <p:sldId id="271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4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275D7-1770-D649-A726-5C0A3CF12B85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4D5-5C7D-D84D-91EB-10658645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4D5-5C7D-D84D-91EB-106586452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2973" y="4667692"/>
            <a:ext cx="10058400" cy="151811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Intro to HTML/CSS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16688"/>
            <a:ext cx="10058400" cy="1120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847906"/>
            <a:ext cx="12199458" cy="10100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" y="5783898"/>
            <a:ext cx="12188825" cy="159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0" y="1456367"/>
            <a:ext cx="5125780" cy="41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57517"/>
            <a:ext cx="12192000" cy="33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-896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01749"/>
            <a:ext cx="10058400" cy="80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Intro to HTML/CSS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57" y="6294457"/>
            <a:ext cx="845641" cy="5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Silom" charset="-34"/>
          <a:ea typeface="Silom" charset="-34"/>
          <a:cs typeface="Silom" charset="-34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ezzoblue.com/zengarden/alldesigns/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odepen.io/alejandra_quetzalli/pen/vyXKeZ?editors=1100#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lejandra_quetzalli/pen/ObXOOw?editors=1100" TargetMode="External"/><Relationship Id="rId4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odepen.io/alejandra_quetzalli/pen/YpGWxZ?editors=110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www.howtogeek.com/180167/htg-explains-what-is-github-and-what-do-geeks-use-it-fo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equetzalli/Intro-to-HTML-CSS-worksho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the-css-box-model/" TargetMode="External"/><Relationship Id="rId4" Type="http://schemas.openxmlformats.org/officeDocument/2006/relationships/hyperlink" Target="https://www.sitepoint.com/web-foundations/css/" TargetMode="External"/><Relationship Id="rId5" Type="http://schemas.openxmlformats.org/officeDocument/2006/relationships/hyperlink" Target="https://www.khanacademy.org/computing/computer-programming" TargetMode="External"/><Relationship Id="rId6" Type="http://schemas.openxmlformats.org/officeDocument/2006/relationships/hyperlink" Target="http://www.howtogeek.com/180167/htg-explains-what-is-github-and-what-do-geeks-use-it-for/" TargetMode="External"/><Relationship Id="rId7" Type="http://schemas.openxmlformats.org/officeDocument/2006/relationships/hyperlink" Target="https://www.codecademy.com/" TargetMode="External"/><Relationship Id="rId8" Type="http://schemas.openxmlformats.org/officeDocument/2006/relationships/hyperlink" Target="https://teamtreehouse.com/" TargetMode="External"/><Relationship Id="rId9" Type="http://schemas.openxmlformats.org/officeDocument/2006/relationships/hyperlink" Target="https://www.amazon.com/HTML-CSS-Design-Build-Websites/dp/11180081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.shayhowe.com/html-c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Learn/Common_questions/What_are_hyperlink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4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6688"/>
            <a:ext cx="12192000" cy="6827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website has the same HTML, but only the CSS is different!</a:t>
            </a:r>
            <a:endParaRPr lang="en-US" sz="2800" dirty="0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95" y="1503948"/>
            <a:ext cx="4338067" cy="4594276"/>
          </a:xfrm>
        </p:spPr>
      </p:pic>
    </p:spTree>
    <p:extLst>
      <p:ext uri="{BB962C8B-B14F-4D97-AF65-F5344CB8AC3E}">
        <p14:creationId xmlns:p14="http://schemas.microsoft.com/office/powerpoint/2010/main" val="25193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642" y="1958722"/>
            <a:ext cx="594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HTML,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each element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like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rectangular box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CSS, each of these rectangular boxes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represented using the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box model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This model describes the content of the space taken by an element.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Each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box has four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parts: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border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margin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padding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ontent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(element itself)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524743"/>
            <a:ext cx="5163812" cy="51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13" y="1894384"/>
            <a:ext cx="4957390" cy="4022725"/>
          </a:xfrm>
        </p:spPr>
      </p:pic>
      <p:sp>
        <p:nvSpPr>
          <p:cNvPr id="5" name="TextBox 4"/>
          <p:cNvSpPr txBox="1"/>
          <p:nvPr/>
        </p:nvSpPr>
        <p:spPr>
          <a:xfrm>
            <a:off x="180470" y="613613"/>
            <a:ext cx="10431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size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each box 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calculated like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Width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width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padding-left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padding-right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border-left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border-right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Height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height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padding-top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padding-bottom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border-top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border-bottom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144" y="3292872"/>
            <a:ext cx="499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CSS, you can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adjust the size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 those boxes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position them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2" y="546102"/>
            <a:ext cx="10058400" cy="80761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Block and Inline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16" y="2334125"/>
            <a:ext cx="4824664" cy="265898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 “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block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” element takes up an entire line, and thus each one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lies on top of each other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like this: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hlinkClick r:id="rId3"/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6894" y="2334124"/>
            <a:ext cx="5438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 "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inline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element can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lie next to each other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same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line like this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16" y="1467715"/>
            <a:ext cx="1033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HTML,  elements are by default "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block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elements or "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inline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elements.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1441" y="3116180"/>
            <a:ext cx="2767263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 &lt;/div&gt;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1442" y="3729464"/>
            <a:ext cx="2767263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 &lt;/div&gt;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1442" y="4342748"/>
            <a:ext cx="2767263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 &lt;/div&gt;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7210" y="3296659"/>
            <a:ext cx="1371600" cy="39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&lt;span&gt;&lt;/span&gt;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8157411" y="3296659"/>
            <a:ext cx="1395666" cy="39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&lt;span&gt;&lt;/span&gt;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9787684" y="3296659"/>
            <a:ext cx="1395666" cy="39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&lt;span&gt;&lt;/span&gt;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40632" y="5560412"/>
            <a:ext cx="94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Let’s look at a code example of how “inline” and “block” elements behave differently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here</a:t>
            </a: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6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9242"/>
            <a:ext cx="10058400" cy="807613"/>
          </a:xfrm>
        </p:spPr>
        <p:txBody>
          <a:bodyPr/>
          <a:lstStyle/>
          <a:p>
            <a:r>
              <a:rPr lang="en-US" dirty="0" smtClean="0"/>
              <a:t>Position Content with CSS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9903" y="1576138"/>
            <a:ext cx="10193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One of the best things about CSS is that it gives us the ability to position content and elements on a page.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Here are a couple of ways you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can position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elements: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Floats: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allows you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position an element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left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right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of its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container (parent) element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	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here</a:t>
            </a: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bsolute positioning: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 a very powerful type of positioning that allows you to literally place any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exactly where you want it. You use the positioning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coordinates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left,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bottom,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to set the location. 		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xample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here</a:t>
            </a: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Flexbox: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(This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 more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advanced, but you can read more about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here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...)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53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9" y="535805"/>
            <a:ext cx="10058400" cy="807613"/>
          </a:xfrm>
        </p:spPr>
        <p:txBody>
          <a:bodyPr/>
          <a:lstStyle/>
          <a:p>
            <a:pPr algn="l"/>
            <a:r>
              <a:rPr lang="en-US" dirty="0" smtClean="0"/>
              <a:t>Now let’s build a webpage!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472755"/>
            <a:ext cx="11658599" cy="584646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/>
              <a:t>our GitHub repo to get started: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github.com/alequetzalli/Intro-to-HTML-CSS-workshop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9" y="2057401"/>
            <a:ext cx="6003757" cy="3941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653" y="5352100"/>
            <a:ext cx="380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GitHub is a code hosting platform for version control and collaboration. 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Learn more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here</a:t>
            </a:r>
            <a:r>
              <a:rPr lang="is-IS" i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6629381" y="4796959"/>
            <a:ext cx="1167066" cy="745958"/>
          </a:xfrm>
          <a:prstGeom prst="curvedConnector3">
            <a:avLst>
              <a:gd name="adj1" fmla="val 46907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1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1750"/>
            <a:ext cx="10058400" cy="51344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More HTML/CSS  learning resources: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69008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http://learn.shayhowe.com/html-css/</a:t>
            </a:r>
            <a:r>
              <a:rPr lang="en-US" dirty="0"/>
              <a:t> 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://css-tricks.com/the-css-box-model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https://www.sitepoint.com/web-foundations/css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www.khanacademy.org/computing/computer-programming</a:t>
            </a:r>
            <a:r>
              <a:rPr lang="en-US" u="sng" dirty="0" smtClean="0"/>
              <a:t> 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http://www.howtogeek.com/180167/htg-explains-what-is-github-and-what-do-geeks-use-it-for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https://www.codecademy.com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https://teamtreehouse.com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>
                <a:hlinkClick r:id="rId9"/>
              </a:rPr>
              <a:t>HTML and CSS: Design and Build </a:t>
            </a:r>
            <a:r>
              <a:rPr lang="en-US" i="1" dirty="0" smtClean="0">
                <a:hlinkClick r:id="rId9"/>
              </a:rPr>
              <a:t>Websites </a:t>
            </a:r>
            <a:r>
              <a:rPr lang="en-US" i="1" dirty="0" smtClean="0"/>
              <a:t> </a:t>
            </a:r>
            <a:r>
              <a:rPr lang="en-US" b="1" dirty="0" smtClean="0"/>
              <a:t>book by Jon </a:t>
            </a:r>
            <a:r>
              <a:rPr lang="en-US" b="1" dirty="0" err="1" smtClean="0"/>
              <a:t>Duckett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36" y="491196"/>
            <a:ext cx="10572750" cy="1607111"/>
          </a:xfrm>
        </p:spPr>
        <p:txBody>
          <a:bodyPr>
            <a:normAutofit/>
          </a:bodyPr>
          <a:lstStyle/>
          <a:p>
            <a:r>
              <a:rPr lang="en-US" sz="7200" dirty="0" smtClean="0"/>
              <a:t>Intro to HTML/CSS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75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01749"/>
            <a:ext cx="10058400" cy="300157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2 questions to determine if you can be in Tech</a:t>
            </a:r>
            <a:r>
              <a:rPr lang="is-IS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6511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87449"/>
            <a:ext cx="11578590" cy="1641401"/>
          </a:xfrm>
        </p:spPr>
        <p:txBody>
          <a:bodyPr>
            <a:normAutofit/>
          </a:bodyPr>
          <a:lstStyle/>
          <a:p>
            <a:r>
              <a:rPr lang="en-US" dirty="0"/>
              <a:t>1) Do you </a:t>
            </a:r>
            <a:r>
              <a:rPr lang="en-US" smtClean="0"/>
              <a:t>like learning new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87449"/>
            <a:ext cx="11578590" cy="952593"/>
          </a:xfrm>
        </p:spPr>
        <p:txBody>
          <a:bodyPr>
            <a:normAutofit/>
          </a:bodyPr>
          <a:lstStyle/>
          <a:p>
            <a:r>
              <a:rPr lang="en-US" dirty="0" smtClean="0"/>
              <a:t>2) </a:t>
            </a:r>
            <a:r>
              <a:rPr lang="en-US" dirty="0"/>
              <a:t>Do you </a:t>
            </a:r>
            <a:r>
              <a:rPr lang="en-US" dirty="0" smtClean="0"/>
              <a:t>know how to Google?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8" y="1656883"/>
            <a:ext cx="7579895" cy="46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HTML provides the content 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webpage.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-T-M-L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stands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 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yper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arkup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anguage:</a:t>
            </a:r>
          </a:p>
          <a:p>
            <a:pPr lvl="1">
              <a:buFont typeface="Wingdings" charset="2"/>
              <a:buChar char="§"/>
            </a:pP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HyperText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refers to how you move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around on the web — by clicking on special text called 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hyperlinks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you can move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next page.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566928" lvl="3" indent="0">
              <a:buNone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fact that it is </a:t>
            </a: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hyper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just means it is not linear —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you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can go to any place on the Internet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by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clicking on links — there is no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specific order you must follow.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Markup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is what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HTML tags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 to the text inside them.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italicized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bolded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for example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HTML has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code-words and syntax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just like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any other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6" y="701749"/>
            <a:ext cx="11213432" cy="807613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are HTML tags and how do they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845734"/>
            <a:ext cx="10539663" cy="41459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HTML tags </a:t>
            </a:r>
            <a:r>
              <a:rPr lang="en-US" dirty="0"/>
              <a:t>are what separate normal text from HTML </a:t>
            </a:r>
            <a:r>
              <a:rPr lang="en-US" dirty="0" smtClean="0"/>
              <a:t>code. The text </a:t>
            </a:r>
            <a:r>
              <a:rPr lang="en-US" dirty="0"/>
              <a:t>is  </a:t>
            </a:r>
            <a:r>
              <a:rPr lang="en-US" b="1" dirty="0"/>
              <a:t>saved as a html file</a:t>
            </a:r>
            <a:r>
              <a:rPr lang="en-US" dirty="0"/>
              <a:t>, and can be </a:t>
            </a:r>
            <a:r>
              <a:rPr lang="en-US" b="1" dirty="0"/>
              <a:t>viewed through a browser </a:t>
            </a:r>
            <a:r>
              <a:rPr lang="en-US" dirty="0"/>
              <a:t>like </a:t>
            </a:r>
            <a:r>
              <a:rPr lang="en-US" i="1" dirty="0"/>
              <a:t>Chrome, Firefox, etc</a:t>
            </a:r>
            <a:r>
              <a:rPr lang="is-IS" i="1" dirty="0"/>
              <a:t>…</a:t>
            </a:r>
            <a:endParaRPr lang="en-US" dirty="0" smtClean="0"/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Different tags </a:t>
            </a:r>
            <a:r>
              <a:rPr lang="en-US" dirty="0" smtClean="0"/>
              <a:t>perform </a:t>
            </a:r>
            <a:r>
              <a:rPr lang="en-US" dirty="0"/>
              <a:t>different </a:t>
            </a:r>
            <a:r>
              <a:rPr lang="en-US" dirty="0" smtClean="0"/>
              <a:t>functions</a:t>
            </a:r>
            <a:r>
              <a:rPr lang="en-US" dirty="0"/>
              <a:t>:</a:t>
            </a:r>
          </a:p>
          <a:p>
            <a:pPr marL="384048" lvl="2" indent="0">
              <a:buNone/>
            </a:pPr>
            <a:r>
              <a:rPr lang="hr-HR" sz="1600" dirty="0" smtClean="0"/>
              <a:t>&lt;</a:t>
            </a:r>
            <a:r>
              <a:rPr lang="hr-HR" sz="1600" dirty="0"/>
              <a:t>i&gt; </a:t>
            </a:r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italicizes text</a:t>
            </a:r>
            <a:r>
              <a:rPr lang="hr-HR" sz="1600" dirty="0" smtClean="0"/>
              <a:t> &lt;/i&gt;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84048" lvl="2" indent="0">
              <a:buNone/>
            </a:pPr>
            <a:r>
              <a:rPr lang="hr-HR" sz="1600" dirty="0" smtClean="0"/>
              <a:t>&lt;b&gt;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bolds text</a:t>
            </a:r>
            <a:r>
              <a:rPr lang="hr-HR" sz="1600" dirty="0" smtClean="0"/>
              <a:t> &lt;/b&gt;</a:t>
            </a:r>
          </a:p>
          <a:p>
            <a:pPr marL="384048" lvl="2" indent="0">
              <a:buNone/>
            </a:pPr>
            <a:r>
              <a:rPr lang="hr-HR" sz="1600" dirty="0" smtClean="0"/>
              <a:t>&lt;h1&gt;</a:t>
            </a:r>
            <a:r>
              <a:rPr lang="hr-HR" sz="1600" dirty="0" err="1" smtClean="0"/>
              <a:t>Signifies</a:t>
            </a:r>
            <a:r>
              <a:rPr lang="hr-HR" sz="1600" dirty="0" smtClean="0"/>
              <a:t> </a:t>
            </a:r>
            <a:r>
              <a:rPr lang="hr-HR" sz="1600" dirty="0" err="1" smtClean="0"/>
              <a:t>that</a:t>
            </a:r>
            <a:r>
              <a:rPr lang="hr-HR" sz="1600" dirty="0" smtClean="0"/>
              <a:t> </a:t>
            </a:r>
            <a:r>
              <a:rPr lang="hr-HR" sz="1600" dirty="0" err="1" smtClean="0"/>
              <a:t>this</a:t>
            </a:r>
            <a:r>
              <a:rPr lang="hr-HR" sz="1600" dirty="0" smtClean="0"/>
              <a:t> </a:t>
            </a:r>
            <a:r>
              <a:rPr lang="hr-HR" sz="1600" dirty="0" err="1" smtClean="0"/>
              <a:t>is</a:t>
            </a:r>
            <a:r>
              <a:rPr lang="hr-HR" sz="1600" dirty="0" smtClean="0"/>
              <a:t> a </a:t>
            </a:r>
            <a:r>
              <a:rPr lang="hr-HR" sz="1600" dirty="0" err="1" smtClean="0"/>
              <a:t>header</a:t>
            </a:r>
            <a:r>
              <a:rPr lang="hr-HR" sz="1600" dirty="0" smtClean="0"/>
              <a:t>  1 (</a:t>
            </a:r>
            <a:r>
              <a:rPr lang="en-US" sz="1600" dirty="0" smtClean="0"/>
              <a:t>title) </a:t>
            </a:r>
            <a:r>
              <a:rPr lang="en-US" sz="1600" dirty="0"/>
              <a:t>of a </a:t>
            </a:r>
            <a:r>
              <a:rPr lang="en-US" sz="1600" dirty="0" smtClean="0"/>
              <a:t>post on the page&lt;/h1&gt;</a:t>
            </a:r>
          </a:p>
          <a:p>
            <a:pPr marL="384048" lvl="2" indent="0">
              <a:buNone/>
            </a:pPr>
            <a:r>
              <a:rPr lang="en-US" sz="1600" dirty="0" smtClean="0"/>
              <a:t>&lt;p&gt;</a:t>
            </a:r>
            <a:r>
              <a:rPr lang="en-US" sz="1600" dirty="0"/>
              <a:t> This tag is used to signify the start of a paragraph</a:t>
            </a:r>
            <a:r>
              <a:rPr lang="en-US" sz="1600" dirty="0" smtClean="0"/>
              <a:t>.&lt;/p&gt;</a:t>
            </a:r>
          </a:p>
          <a:p>
            <a:endParaRPr lang="hr-HR" dirty="0"/>
          </a:p>
          <a:p>
            <a:pPr>
              <a:buFont typeface="Wingdings" charset="2"/>
              <a:buChar char="Ø"/>
            </a:pPr>
            <a:r>
              <a:rPr lang="en-US" dirty="0"/>
              <a:t>The basic format of a tag is </a:t>
            </a:r>
            <a:r>
              <a:rPr lang="en-US" dirty="0" smtClean="0"/>
              <a:t>a </a:t>
            </a:r>
            <a:r>
              <a:rPr lang="en-US" b="1" dirty="0" smtClean="0"/>
              <a:t>&lt; &gt;starting tag </a:t>
            </a:r>
            <a:r>
              <a:rPr lang="en-US" dirty="0" smtClean="0"/>
              <a:t> and a </a:t>
            </a:r>
            <a:r>
              <a:rPr lang="en-US" b="1" dirty="0" smtClean="0"/>
              <a:t>closing one&lt;/&gt;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459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CSS provides the look and layout of the webpage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C-S-S stands for </a:t>
            </a:r>
            <a:r>
              <a:rPr lang="en-US" b="1" dirty="0" smtClean="0"/>
              <a:t>C</a:t>
            </a:r>
            <a:r>
              <a:rPr lang="en-US" dirty="0" smtClean="0"/>
              <a:t>ascading </a:t>
            </a:r>
            <a:r>
              <a:rPr lang="en-US" b="1" dirty="0" smtClean="0"/>
              <a:t>S</a:t>
            </a:r>
            <a:r>
              <a:rPr lang="en-US" dirty="0" smtClean="0"/>
              <a:t>tyle </a:t>
            </a:r>
            <a:r>
              <a:rPr lang="en-US" b="1" dirty="0" smtClean="0"/>
              <a:t>S</a:t>
            </a:r>
            <a:r>
              <a:rPr lang="en-US" dirty="0" smtClean="0"/>
              <a:t>heets.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b="1" dirty="0" smtClean="0"/>
              <a:t>CSS is </a:t>
            </a:r>
            <a:r>
              <a:rPr lang="en-US" b="1" dirty="0"/>
              <a:t>a style language that </a:t>
            </a:r>
            <a:r>
              <a:rPr lang="en-US" b="1" dirty="0" smtClean="0"/>
              <a:t>defines the </a:t>
            </a:r>
            <a:r>
              <a:rPr lang="en-US" b="1" dirty="0"/>
              <a:t>layout </a:t>
            </a:r>
            <a:r>
              <a:rPr lang="en-US" b="1" dirty="0" smtClean="0"/>
              <a:t>and look of </a:t>
            </a:r>
            <a:r>
              <a:rPr lang="en-US" b="1" dirty="0"/>
              <a:t>HTML documents. </a:t>
            </a:r>
            <a:r>
              <a:rPr lang="en-US" b="1" dirty="0" smtClean="0"/>
              <a:t> </a:t>
            </a:r>
            <a:r>
              <a:rPr lang="en-US" dirty="0" smtClean="0"/>
              <a:t>It changes things such as the font, colors, spacing, height, background images, etc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15981" y="4399999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1 {   </a:t>
            </a:r>
          </a:p>
          <a:p>
            <a:pPr lvl="1"/>
            <a:r>
              <a:rPr lang="en-US" dirty="0" smtClean="0"/>
              <a:t>font-size</a:t>
            </a:r>
            <a:r>
              <a:rPr lang="en-US" dirty="0"/>
              <a:t>: </a:t>
            </a:r>
            <a:r>
              <a:rPr lang="en-US" dirty="0" smtClean="0"/>
              <a:t>12px</a:t>
            </a:r>
            <a:r>
              <a:rPr lang="en-US" dirty="0"/>
              <a:t>;   </a:t>
            </a:r>
            <a:endParaRPr lang="en-US" dirty="0" smtClean="0"/>
          </a:p>
          <a:p>
            <a:pPr lvl="1"/>
            <a:r>
              <a:rPr lang="en-US" dirty="0" smtClean="0"/>
              <a:t>width</a:t>
            </a:r>
            <a:r>
              <a:rPr lang="en-US" dirty="0"/>
              <a:t>: </a:t>
            </a:r>
            <a:r>
              <a:rPr lang="en-US" dirty="0" smtClean="0"/>
              <a:t>200px; 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argin-top: 25px;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olor: purple;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42113" y="1749478"/>
            <a:ext cx="2831129" cy="22450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h1 {   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font-size: </a:t>
            </a:r>
            <a:r>
              <a:rPr lang="en-US" sz="2000" dirty="0"/>
              <a:t>12px;   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width: </a:t>
            </a:r>
            <a:r>
              <a:rPr lang="en-US" sz="2000" dirty="0"/>
              <a:t>200px;  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margin-top: </a:t>
            </a:r>
            <a:r>
              <a:rPr lang="en-US" sz="2000" dirty="0"/>
              <a:t>25px;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color:</a:t>
            </a:r>
            <a:r>
              <a:rPr lang="en-US" sz="2000" dirty="0"/>
              <a:t> purple;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4047" y="1749477"/>
            <a:ext cx="405470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752474" y="1749478"/>
            <a:ext cx="2882967" cy="224500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h1 { 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font-size: </a:t>
            </a:r>
            <a:r>
              <a:rPr lang="en-US" sz="2000" dirty="0" smtClean="0"/>
              <a:t>12px; 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width: </a:t>
            </a:r>
            <a:r>
              <a:rPr lang="en-US" sz="2000" dirty="0" smtClean="0"/>
              <a:t>200px;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margin-top: </a:t>
            </a:r>
            <a:r>
              <a:rPr lang="en-US" sz="2000" dirty="0" smtClean="0"/>
              <a:t>25px;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color:</a:t>
            </a:r>
            <a:r>
              <a:rPr lang="en-US" sz="2000" dirty="0" smtClean="0"/>
              <a:t> purple;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3932" y="1569004"/>
            <a:ext cx="2947737" cy="24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21517" y="3007894"/>
            <a:ext cx="842210" cy="360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726505" y="1749478"/>
            <a:ext cx="2731168" cy="224500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h1 { 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font-size: </a:t>
            </a:r>
            <a:r>
              <a:rPr lang="en-US" sz="2000" dirty="0" smtClean="0"/>
              <a:t>12px; 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width: </a:t>
            </a:r>
            <a:r>
              <a:rPr lang="en-US" sz="2000" dirty="0" smtClean="0"/>
              <a:t>200px;  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margin-top: </a:t>
            </a:r>
            <a:r>
              <a:rPr lang="en-US" sz="2000" dirty="0" smtClean="0"/>
              <a:t>25px;</a:t>
            </a:r>
          </a:p>
          <a:p>
            <a:pPr marL="384048" lvl="2" indent="0">
              <a:buFont typeface="Calibri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color:</a:t>
            </a:r>
            <a:r>
              <a:rPr lang="en-US" sz="2000" dirty="0" smtClean="0"/>
              <a:t> purple;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3932" y="689744"/>
            <a:ext cx="1072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CSS syntax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 comprised of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few fundamental pieces;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rules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selectors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declarations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properties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values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2207801" y="3994481"/>
            <a:ext cx="6010" cy="58955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7084" y="4668253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rule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84819" y="2069430"/>
            <a:ext cx="162538" cy="220178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8726" y="4271211"/>
            <a:ext cx="15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selector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89357" y="3007894"/>
            <a:ext cx="1528009" cy="32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83013" y="3332747"/>
            <a:ext cx="80113" cy="3428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68351" y="3633531"/>
            <a:ext cx="134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declaration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47747" y="3007894"/>
            <a:ext cx="649706" cy="360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360568" y="3368843"/>
            <a:ext cx="12032" cy="90236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138610" y="3368843"/>
            <a:ext cx="4011" cy="40907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79305" y="4199016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property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1989" y="3723766"/>
            <a:ext cx="986590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value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780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C0C0C0"/>
      </a:accent1>
      <a:accent2>
        <a:srgbClr val="B27EB5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eCodesNow_template" id="{F3BE1310-95FE-DF4F-9180-D46E4E34F12A}" vid="{452396FC-EC8C-844A-A39E-EE2E645B8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SheCodesNow_template</Template>
  <TotalTime>11808</TotalTime>
  <Words>567</Words>
  <Application>Microsoft Macintosh PowerPoint</Application>
  <PresentationFormat>Widescreen</PresentationFormat>
  <Paragraphs>124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Silom</vt:lpstr>
      <vt:lpstr>Wingdings</vt:lpstr>
      <vt:lpstr>Retrospect</vt:lpstr>
      <vt:lpstr>PowerPoint Presentation</vt:lpstr>
      <vt:lpstr>Intro to HTML/CSS</vt:lpstr>
      <vt:lpstr>2 questions to determine if you can be in Tech…</vt:lpstr>
      <vt:lpstr>1) Do you like learning new things?</vt:lpstr>
      <vt:lpstr>2) Do you know how to Google?</vt:lpstr>
      <vt:lpstr>What is HTML?</vt:lpstr>
      <vt:lpstr>What are HTML tags and how do they work?</vt:lpstr>
      <vt:lpstr>What is CSS?</vt:lpstr>
      <vt:lpstr>PowerPoint Presentation</vt:lpstr>
      <vt:lpstr>This website has the same HTML, but only the CSS is different!</vt:lpstr>
      <vt:lpstr>CSS Box Model</vt:lpstr>
      <vt:lpstr>PowerPoint Presentation</vt:lpstr>
      <vt:lpstr>Block and Inline HTML Elements</vt:lpstr>
      <vt:lpstr>Position Content with CSS</vt:lpstr>
      <vt:lpstr>Now let’s build a webpage!</vt:lpstr>
      <vt:lpstr>More HTML/CSS  learning resources: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Olvera-Novack</dc:creator>
  <cp:lastModifiedBy>Alejandra Olvera-Novack</cp:lastModifiedBy>
  <cp:revision>88</cp:revision>
  <dcterms:created xsi:type="dcterms:W3CDTF">2016-11-07T22:06:58Z</dcterms:created>
  <dcterms:modified xsi:type="dcterms:W3CDTF">2016-11-16T02:55:56Z</dcterms:modified>
</cp:coreProperties>
</file>