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8" r:id="rId2"/>
    <p:sldId id="257" r:id="rId3"/>
    <p:sldId id="260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4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92973" y="4667692"/>
            <a:ext cx="10058400" cy="151811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Intro to HTML/CSS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96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616688"/>
            <a:ext cx="10058400" cy="1120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4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19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847906"/>
            <a:ext cx="12199458" cy="10100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75" y="5783898"/>
            <a:ext cx="12188825" cy="159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880" y="1456367"/>
            <a:ext cx="5125780" cy="41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3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57517"/>
            <a:ext cx="12192000" cy="335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2" y="-896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701749"/>
            <a:ext cx="10058400" cy="807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Intro to HTML/CSS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357" y="6294457"/>
            <a:ext cx="845641" cy="52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3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8" r:id="rId7"/>
    <p:sldLayoutId id="2147483729" r:id="rId8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accent1">
              <a:lumMod val="50000"/>
            </a:schemeClr>
          </a:solidFill>
          <a:latin typeface="Silom" charset="-34"/>
          <a:ea typeface="Silom" charset="-34"/>
          <a:cs typeface="Silom" charset="-34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://learn.shayhowe.com/html-css/positioning-conten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lequetzalli/Intro-to-HTML-CSS-workshop" TargetMode="Externa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point.com/web-foundations/css/" TargetMode="External"/><Relationship Id="rId4" Type="http://schemas.openxmlformats.org/officeDocument/2006/relationships/hyperlink" Target="http://learn.shayhowe.com/html-css/" TargetMode="External"/><Relationship Id="rId5" Type="http://schemas.openxmlformats.org/officeDocument/2006/relationships/hyperlink" Target="https://www.codecademy.com/" TargetMode="External"/><Relationship Id="rId6" Type="http://schemas.openxmlformats.org/officeDocument/2006/relationships/hyperlink" Target="https://teamtreehouse.com/" TargetMode="External"/><Relationship Id="rId7" Type="http://schemas.openxmlformats.org/officeDocument/2006/relationships/hyperlink" Target="https://www.amazon.com/HTML-CSS-Design-Build-Websites/dp/111800818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ss-tricks.com/the-css-box-mode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Learn/Common_questions/What_are_hyperlink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mezzoblue.com/zengarden/alldesigns/" TargetMode="Externa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4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Box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5642" y="1958722"/>
            <a:ext cx="5943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HTML,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each element is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like a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rectangular box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 CSS, each of these rectangular boxes is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represented using the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box model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 This model describes the content of the space taken by an element. 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Each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box has four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parts: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border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margin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padding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ontent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(element itself)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87" y="1524743"/>
            <a:ext cx="5163812" cy="51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79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313" y="1894384"/>
            <a:ext cx="4957390" cy="4022725"/>
          </a:xfrm>
        </p:spPr>
      </p:pic>
      <p:sp>
        <p:nvSpPr>
          <p:cNvPr id="5" name="TextBox 4"/>
          <p:cNvSpPr txBox="1"/>
          <p:nvPr/>
        </p:nvSpPr>
        <p:spPr>
          <a:xfrm>
            <a:off x="180470" y="613613"/>
            <a:ext cx="10431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size 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each box is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calculated like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this</a:t>
            </a:r>
            <a:r>
              <a:rPr lang="is-IS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Width =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width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+ padding-left + padding-right + border-left +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border-right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Height =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height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+ padding-top + padding-bottom + border-top + border-bottom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144" y="3292872"/>
            <a:ext cx="4993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With CSS, you can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adjust the size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of those boxes and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position them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144" y="4493201"/>
            <a:ext cx="6497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Psst!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Here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is a great tutorial that teaches you more about how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to position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content on a page: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http://learn.shayhowe.com/html-css/positioning-content/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3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789" y="535805"/>
            <a:ext cx="10058400" cy="807613"/>
          </a:xfrm>
        </p:spPr>
        <p:txBody>
          <a:bodyPr/>
          <a:lstStyle/>
          <a:p>
            <a:pPr algn="l"/>
            <a:r>
              <a:rPr lang="en-US" dirty="0" smtClean="0"/>
              <a:t>Let’s build a webpage!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821" y="1472755"/>
            <a:ext cx="11658599" cy="584646"/>
          </a:xfrm>
        </p:spPr>
        <p:txBody>
          <a:bodyPr/>
          <a:lstStyle/>
          <a:p>
            <a:r>
              <a:rPr lang="en-US" dirty="0" smtClean="0"/>
              <a:t>Go to </a:t>
            </a:r>
            <a:r>
              <a:rPr lang="en-US" dirty="0"/>
              <a:t>our GitHub repo to get started: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github.com/alequetzalli/Intro-to-HTML-CSS-workshop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99" y="2057401"/>
            <a:ext cx="6003757" cy="394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15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01750"/>
            <a:ext cx="10058400" cy="51344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More HTML/CSS  learning resources: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69008"/>
            <a:ext cx="10058400" cy="402336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https://css-tricks.com/the-css-box-model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https://www.sitepoint.com/web-foundations/css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learn.shayhowe.com/html-css/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>
                <a:hlinkClick r:id="rId5"/>
              </a:rPr>
              <a:t>https://www.codecademy.com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https://teamtreehouse.com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i="1" dirty="0">
                <a:hlinkClick r:id="rId7"/>
              </a:rPr>
              <a:t>HTML and CSS: Design and Build </a:t>
            </a:r>
            <a:r>
              <a:rPr lang="en-US" i="1" dirty="0" smtClean="0">
                <a:hlinkClick r:id="rId7"/>
              </a:rPr>
              <a:t>Websites </a:t>
            </a:r>
            <a:r>
              <a:rPr lang="en-US" i="1" dirty="0" smtClean="0"/>
              <a:t> </a:t>
            </a:r>
            <a:r>
              <a:rPr lang="en-US" b="1" dirty="0" smtClean="0"/>
              <a:t>book by Jon </a:t>
            </a:r>
            <a:r>
              <a:rPr lang="en-US" b="1" dirty="0" err="1" smtClean="0"/>
              <a:t>Duckett</a:t>
            </a:r>
            <a:r>
              <a:rPr lang="en-US" b="1" dirty="0" smtClean="0"/>
              <a:t>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0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536" y="491196"/>
            <a:ext cx="10572750" cy="1607111"/>
          </a:xfrm>
        </p:spPr>
        <p:txBody>
          <a:bodyPr>
            <a:normAutofit/>
          </a:bodyPr>
          <a:lstStyle/>
          <a:p>
            <a:r>
              <a:rPr lang="en-US" sz="7200" dirty="0" smtClean="0"/>
              <a:t>Intro to HTML/CSS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6754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01749"/>
            <a:ext cx="10058400" cy="3001571"/>
          </a:xfrm>
        </p:spPr>
        <p:txBody>
          <a:bodyPr>
            <a:normAutofit/>
          </a:bodyPr>
          <a:lstStyle/>
          <a:p>
            <a:r>
              <a:rPr lang="en-US" sz="5400" dirty="0" smtClean="0"/>
              <a:t>2 questions to determine if you can be in Tech</a:t>
            </a:r>
            <a:r>
              <a:rPr lang="is-IS" sz="5400" dirty="0" smtClean="0"/>
              <a:t>…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6511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87449"/>
            <a:ext cx="11578590" cy="1641401"/>
          </a:xfrm>
        </p:spPr>
        <p:txBody>
          <a:bodyPr>
            <a:normAutofit/>
          </a:bodyPr>
          <a:lstStyle/>
          <a:p>
            <a:r>
              <a:rPr lang="en-US" dirty="0"/>
              <a:t>1) Do you </a:t>
            </a:r>
            <a:r>
              <a:rPr lang="en-US" smtClean="0"/>
              <a:t>like learning new things?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8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87449"/>
            <a:ext cx="11578590" cy="952593"/>
          </a:xfrm>
        </p:spPr>
        <p:txBody>
          <a:bodyPr>
            <a:normAutofit/>
          </a:bodyPr>
          <a:lstStyle/>
          <a:p>
            <a:r>
              <a:rPr lang="en-US" dirty="0" smtClean="0"/>
              <a:t>2) </a:t>
            </a:r>
            <a:r>
              <a:rPr lang="en-US" dirty="0"/>
              <a:t>Do you </a:t>
            </a:r>
            <a:r>
              <a:rPr lang="en-US" dirty="0" smtClean="0"/>
              <a:t>know how to Google?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38" y="1656883"/>
            <a:ext cx="7579895" cy="464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HTML provides the content on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webpage. 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-T-M-L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stands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for 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yper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ext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arkup 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anguage:</a:t>
            </a:r>
          </a:p>
          <a:p>
            <a:pPr lvl="1">
              <a:buFont typeface="Wingdings" charset="2"/>
              <a:buChar char="§"/>
            </a:pPr>
            <a:r>
              <a:rPr lang="en-US" i="1" dirty="0" err="1">
                <a:solidFill>
                  <a:schemeClr val="accent1">
                    <a:lumMod val="50000"/>
                  </a:schemeClr>
                </a:solidFill>
              </a:rPr>
              <a:t>HyperText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refers to how you move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around on the web — by clicking on special text called 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hyperlinks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you can move 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next page.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566928" lvl="3" indent="0">
              <a:buNone/>
            </a:pP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fact that it is </a:t>
            </a:r>
            <a:r>
              <a:rPr lang="en-US" sz="1600" i="1" dirty="0">
                <a:solidFill>
                  <a:schemeClr val="accent1">
                    <a:lumMod val="50000"/>
                  </a:schemeClr>
                </a:solidFill>
              </a:rPr>
              <a:t>hyper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 just means it is not linear —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you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can go to any place on the Internet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by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clicking on links — there is no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specific order you must follow.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Markup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is what 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HTML tags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do to the text inside them.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italicized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or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bolded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text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for example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Language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HTML has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code-words and syntax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just like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any other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26" y="701749"/>
            <a:ext cx="11213432" cy="807613"/>
          </a:xfrm>
        </p:spPr>
        <p:txBody>
          <a:bodyPr>
            <a:noAutofit/>
          </a:bodyPr>
          <a:lstStyle/>
          <a:p>
            <a:r>
              <a:rPr lang="en-US" sz="3600" dirty="0" smtClean="0"/>
              <a:t>What are HTML tags and how do they work?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73" y="1845734"/>
            <a:ext cx="10539663" cy="414599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HTML tags </a:t>
            </a:r>
            <a:r>
              <a:rPr lang="en-US" dirty="0"/>
              <a:t>are what separate normal text from HTML </a:t>
            </a:r>
            <a:r>
              <a:rPr lang="en-US" dirty="0" smtClean="0"/>
              <a:t>code. The text </a:t>
            </a:r>
            <a:r>
              <a:rPr lang="en-US" dirty="0"/>
              <a:t>is  </a:t>
            </a:r>
            <a:r>
              <a:rPr lang="en-US" b="1" dirty="0"/>
              <a:t>saved as a html file</a:t>
            </a:r>
            <a:r>
              <a:rPr lang="en-US" dirty="0"/>
              <a:t>, and can be </a:t>
            </a:r>
            <a:r>
              <a:rPr lang="en-US" b="1" dirty="0"/>
              <a:t>viewed through a browser </a:t>
            </a:r>
            <a:r>
              <a:rPr lang="en-US" dirty="0"/>
              <a:t>like </a:t>
            </a:r>
            <a:r>
              <a:rPr lang="en-US" i="1" dirty="0"/>
              <a:t>Chrome, Firefox, etc</a:t>
            </a:r>
            <a:r>
              <a:rPr lang="is-IS" i="1" dirty="0"/>
              <a:t>…</a:t>
            </a:r>
            <a:endParaRPr lang="en-US" dirty="0" smtClean="0"/>
          </a:p>
          <a:p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Different tags </a:t>
            </a:r>
            <a:r>
              <a:rPr lang="en-US" dirty="0" smtClean="0"/>
              <a:t>perform </a:t>
            </a:r>
            <a:r>
              <a:rPr lang="en-US" dirty="0"/>
              <a:t>different </a:t>
            </a:r>
            <a:r>
              <a:rPr lang="en-US" dirty="0" smtClean="0"/>
              <a:t>functions</a:t>
            </a:r>
            <a:r>
              <a:rPr lang="en-US" dirty="0"/>
              <a:t>:</a:t>
            </a:r>
          </a:p>
          <a:p>
            <a:pPr marL="384048" lvl="2" indent="0">
              <a:buNone/>
            </a:pPr>
            <a:r>
              <a:rPr lang="hr-HR" sz="1600" dirty="0" smtClean="0"/>
              <a:t>&lt;</a:t>
            </a:r>
            <a:r>
              <a:rPr lang="hr-HR" sz="1600" dirty="0"/>
              <a:t>i&gt; </a:t>
            </a:r>
            <a:r>
              <a:rPr lang="en-US" sz="1600" i="1" dirty="0" smtClean="0">
                <a:solidFill>
                  <a:schemeClr val="accent1">
                    <a:lumMod val="50000"/>
                  </a:schemeClr>
                </a:solidFill>
              </a:rPr>
              <a:t>italicizes text</a:t>
            </a:r>
            <a:r>
              <a:rPr lang="hr-HR" sz="1600" dirty="0" smtClean="0"/>
              <a:t> &lt;/i&gt;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84048" lvl="2" indent="0">
              <a:buNone/>
            </a:pPr>
            <a:r>
              <a:rPr lang="hr-HR" sz="1600" dirty="0" smtClean="0"/>
              <a:t>&lt;b&gt;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bolds text</a:t>
            </a:r>
            <a:r>
              <a:rPr lang="hr-HR" sz="1600" dirty="0" smtClean="0"/>
              <a:t> &lt;/b&gt;</a:t>
            </a:r>
          </a:p>
          <a:p>
            <a:pPr marL="384048" lvl="2" indent="0">
              <a:buNone/>
            </a:pPr>
            <a:r>
              <a:rPr lang="hr-HR" sz="1600" dirty="0" smtClean="0"/>
              <a:t>&lt;h1&gt;</a:t>
            </a:r>
            <a:r>
              <a:rPr lang="hr-HR" sz="1600" dirty="0" err="1" smtClean="0"/>
              <a:t>Signifies</a:t>
            </a:r>
            <a:r>
              <a:rPr lang="hr-HR" sz="1600" dirty="0" smtClean="0"/>
              <a:t> </a:t>
            </a:r>
            <a:r>
              <a:rPr lang="hr-HR" sz="1600" dirty="0" err="1" smtClean="0"/>
              <a:t>that</a:t>
            </a:r>
            <a:r>
              <a:rPr lang="hr-HR" sz="1600" dirty="0" smtClean="0"/>
              <a:t> </a:t>
            </a:r>
            <a:r>
              <a:rPr lang="hr-HR" sz="1600" dirty="0" err="1" smtClean="0"/>
              <a:t>this</a:t>
            </a:r>
            <a:r>
              <a:rPr lang="hr-HR" sz="1600" dirty="0" smtClean="0"/>
              <a:t> </a:t>
            </a:r>
            <a:r>
              <a:rPr lang="hr-HR" sz="1600" dirty="0" err="1" smtClean="0"/>
              <a:t>is</a:t>
            </a:r>
            <a:r>
              <a:rPr lang="hr-HR" sz="1600" dirty="0" smtClean="0"/>
              <a:t> a </a:t>
            </a:r>
            <a:r>
              <a:rPr lang="hr-HR" sz="1600" dirty="0" err="1" smtClean="0"/>
              <a:t>header</a:t>
            </a:r>
            <a:r>
              <a:rPr lang="hr-HR" sz="1600" dirty="0" smtClean="0"/>
              <a:t>  1 (</a:t>
            </a:r>
            <a:r>
              <a:rPr lang="en-US" sz="1600" dirty="0" smtClean="0"/>
              <a:t>title) </a:t>
            </a:r>
            <a:r>
              <a:rPr lang="en-US" sz="1600" dirty="0"/>
              <a:t>of a </a:t>
            </a:r>
            <a:r>
              <a:rPr lang="en-US" sz="1600" dirty="0" smtClean="0"/>
              <a:t>post on the page&lt;/h1&gt;</a:t>
            </a:r>
          </a:p>
          <a:p>
            <a:pPr marL="384048" lvl="2" indent="0">
              <a:buNone/>
            </a:pPr>
            <a:r>
              <a:rPr lang="en-US" sz="1600" dirty="0" smtClean="0"/>
              <a:t>&lt;p&gt;</a:t>
            </a:r>
            <a:r>
              <a:rPr lang="en-US" sz="1600" dirty="0"/>
              <a:t> This tag is used to signify the start of a paragraph</a:t>
            </a:r>
            <a:r>
              <a:rPr lang="en-US" sz="1600" dirty="0" smtClean="0"/>
              <a:t>.&lt;/p&gt;</a:t>
            </a:r>
          </a:p>
          <a:p>
            <a:endParaRPr lang="hr-HR" dirty="0"/>
          </a:p>
          <a:p>
            <a:pPr>
              <a:buFont typeface="Wingdings" charset="2"/>
              <a:buChar char="Ø"/>
            </a:pPr>
            <a:r>
              <a:rPr lang="en-US" dirty="0"/>
              <a:t>The basic format of a tag is </a:t>
            </a:r>
            <a:r>
              <a:rPr lang="en-US" dirty="0" smtClean="0"/>
              <a:t>a </a:t>
            </a:r>
            <a:r>
              <a:rPr lang="en-US" b="1" dirty="0" smtClean="0"/>
              <a:t>&lt; &gt;starting tag </a:t>
            </a:r>
            <a:r>
              <a:rPr lang="en-US" dirty="0" smtClean="0"/>
              <a:t> and a </a:t>
            </a:r>
            <a:r>
              <a:rPr lang="en-US" b="1" dirty="0" smtClean="0"/>
              <a:t>closing one&lt;/&gt;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6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4599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CSS provides the look and layout of the webpage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C-S-S stands for </a:t>
            </a:r>
            <a:r>
              <a:rPr lang="en-US" b="1" dirty="0" smtClean="0"/>
              <a:t>C</a:t>
            </a:r>
            <a:r>
              <a:rPr lang="en-US" dirty="0" smtClean="0"/>
              <a:t>ascading </a:t>
            </a:r>
            <a:r>
              <a:rPr lang="en-US" b="1" dirty="0" smtClean="0"/>
              <a:t>S</a:t>
            </a:r>
            <a:r>
              <a:rPr lang="en-US" dirty="0" smtClean="0"/>
              <a:t>tyle </a:t>
            </a:r>
            <a:r>
              <a:rPr lang="en-US" b="1" dirty="0" smtClean="0"/>
              <a:t>S</a:t>
            </a:r>
            <a:r>
              <a:rPr lang="en-US" dirty="0" smtClean="0"/>
              <a:t>heets.</a:t>
            </a:r>
          </a:p>
          <a:p>
            <a:endParaRPr lang="en-US" dirty="0"/>
          </a:p>
          <a:p>
            <a:pPr>
              <a:buFont typeface="Wingdings" charset="2"/>
              <a:buChar char="Ø"/>
            </a:pPr>
            <a:r>
              <a:rPr lang="en-US" b="1" dirty="0" smtClean="0"/>
              <a:t>CSS is </a:t>
            </a:r>
            <a:r>
              <a:rPr lang="en-US" b="1" dirty="0"/>
              <a:t>a style language that </a:t>
            </a:r>
            <a:r>
              <a:rPr lang="en-US" b="1" dirty="0" smtClean="0"/>
              <a:t>defines the </a:t>
            </a:r>
            <a:r>
              <a:rPr lang="en-US" b="1" dirty="0"/>
              <a:t>layout </a:t>
            </a:r>
            <a:r>
              <a:rPr lang="en-US" b="1" dirty="0" smtClean="0"/>
              <a:t>and look of </a:t>
            </a:r>
            <a:r>
              <a:rPr lang="en-US" b="1" dirty="0"/>
              <a:t>HTML documents. </a:t>
            </a:r>
            <a:r>
              <a:rPr lang="en-US" b="1" dirty="0" smtClean="0"/>
              <a:t> </a:t>
            </a:r>
            <a:r>
              <a:rPr lang="en-US" dirty="0" smtClean="0"/>
              <a:t>It changes things such as the font, colors, spacing, height, background images, etc</a:t>
            </a: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15981" y="4399999"/>
            <a:ext cx="251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1 {   </a:t>
            </a:r>
          </a:p>
          <a:p>
            <a:pPr lvl="1"/>
            <a:r>
              <a:rPr lang="en-US" dirty="0" smtClean="0"/>
              <a:t>font-size</a:t>
            </a:r>
            <a:r>
              <a:rPr lang="en-US" dirty="0"/>
              <a:t>: </a:t>
            </a:r>
            <a:r>
              <a:rPr lang="en-US" dirty="0" smtClean="0"/>
              <a:t>12px</a:t>
            </a:r>
            <a:r>
              <a:rPr lang="en-US" dirty="0"/>
              <a:t>;   </a:t>
            </a:r>
            <a:endParaRPr lang="en-US" dirty="0" smtClean="0"/>
          </a:p>
          <a:p>
            <a:pPr lvl="1"/>
            <a:r>
              <a:rPr lang="en-US" dirty="0" smtClean="0"/>
              <a:t>width</a:t>
            </a:r>
            <a:r>
              <a:rPr lang="en-US" dirty="0"/>
              <a:t>: </a:t>
            </a:r>
            <a:r>
              <a:rPr lang="en-US" dirty="0" smtClean="0"/>
              <a:t>200px; 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argin-top: 25px;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olor: purple;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6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16688"/>
            <a:ext cx="12192000" cy="68272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This website has the same HTML, but only the CSS is different!</a:t>
            </a:r>
            <a:endParaRPr lang="en-US" sz="2800" dirty="0"/>
          </a:p>
        </p:txBody>
      </p:sp>
      <p:pic>
        <p:nvPicPr>
          <p:cNvPr id="7" name="Content Placeholder 6">
            <a:hlinkClick r:id="rId2"/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295" y="1503948"/>
            <a:ext cx="4338067" cy="4594276"/>
          </a:xfrm>
        </p:spPr>
      </p:pic>
    </p:spTree>
    <p:extLst>
      <p:ext uri="{BB962C8B-B14F-4D97-AF65-F5344CB8AC3E}">
        <p14:creationId xmlns:p14="http://schemas.microsoft.com/office/powerpoint/2010/main" val="2519326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C0C0C0"/>
      </a:accent1>
      <a:accent2>
        <a:srgbClr val="B27EB5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eCodesNow_template" id="{F3BE1310-95FE-DF4F-9180-D46E4E34F12A}" vid="{452396FC-EC8C-844A-A39E-EE2E645B8F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SheCodesNow_template</Template>
  <TotalTime>128</TotalTime>
  <Words>311</Words>
  <Application>Microsoft Macintosh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Silom</vt:lpstr>
      <vt:lpstr>Wingdings</vt:lpstr>
      <vt:lpstr>Retrospect</vt:lpstr>
      <vt:lpstr>PowerPoint Presentation</vt:lpstr>
      <vt:lpstr>Intro to HTML/CSS</vt:lpstr>
      <vt:lpstr>2 questions to determine if you can be in Tech…</vt:lpstr>
      <vt:lpstr>1) Do you like learning new things?</vt:lpstr>
      <vt:lpstr>2) Do you know how to Google?</vt:lpstr>
      <vt:lpstr>What is HTML?</vt:lpstr>
      <vt:lpstr>What are HTML tags and how do they work?</vt:lpstr>
      <vt:lpstr>What is CSS?</vt:lpstr>
      <vt:lpstr>This website has the same HTML, but only the CSS is different!</vt:lpstr>
      <vt:lpstr>CSS Box Model</vt:lpstr>
      <vt:lpstr>PowerPoint Presentation</vt:lpstr>
      <vt:lpstr>Let’s build a webpage!</vt:lpstr>
      <vt:lpstr>More HTML/CSS  learning resources: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Alejandra Olvera-Novack</dc:creator>
  <cp:lastModifiedBy>Alejandra Olvera-Novack</cp:lastModifiedBy>
  <cp:revision>62</cp:revision>
  <dcterms:created xsi:type="dcterms:W3CDTF">2016-11-07T22:06:58Z</dcterms:created>
  <dcterms:modified xsi:type="dcterms:W3CDTF">2016-11-08T00:16:14Z</dcterms:modified>
</cp:coreProperties>
</file>