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58" r:id="rId6"/>
    <p:sldId id="263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24284-177C-43B4-8CD8-E0BFB3BD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B5ACE7-BDE8-439D-9EE5-CD1F1B78E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3263F3-6865-491A-88DE-BE6E608B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BEE1-D447-491A-A3CD-70314513C5C7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CF1EF-47D4-4F2D-A36A-0A346E6D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889032-AACA-4B13-A1BC-427EED9D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E745-2F96-4F17-912B-83967926A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5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1988C-12D7-4FC6-9757-74765DFE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247403-D2A8-4AB9-8ACC-ED0894073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EAB934-241E-45D6-B16B-EC06023B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BEE1-D447-491A-A3CD-70314513C5C7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CFCA65-E928-490F-AF59-B696B529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BF97D-6E5D-4DAD-9498-D5267B9C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E745-2F96-4F17-912B-83967926A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6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313555-8D6A-40CE-A147-1247F2944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A4DE1F-9B20-4574-A5CE-30846BFE7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6C10B-BE26-4986-AB42-50D3CE7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BEE1-D447-491A-A3CD-70314513C5C7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C2FF43-B067-4569-883A-CD0FC5C8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7B71E-A967-48B4-B92B-86E5A573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E745-2F96-4F17-912B-83967926A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92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479D2-4033-45A0-824C-AC25A135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34D24-8C34-4028-A2B3-0C2BE60E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494E93-D52E-4D1A-9ECA-85B57860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BEE1-D447-491A-A3CD-70314513C5C7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87452-966A-4F03-98AA-8D0033C3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BAFABA-CAF8-445E-831B-B01FEC77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E745-2F96-4F17-912B-83967926A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60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48AB6-4645-48E8-90D4-30840F8B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83D9B1-C6AF-4A46-A3C9-8D88E001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4E910-FE78-467A-87F5-55A3B7DF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BEE1-D447-491A-A3CD-70314513C5C7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7CB679-ED0E-499F-8E67-36E947B4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EF536-CF3A-488B-9A61-B6109238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E745-2F96-4F17-912B-83967926A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0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4B151-030F-45BF-B05F-6604E074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078AE-C3E6-4C59-8A11-DD8573412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883BCD-8BCC-4C1B-81D2-AEC3969C6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2A67B0-B6C6-4787-A3D9-D2994301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BEE1-D447-491A-A3CD-70314513C5C7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AAADF6-389C-4A0C-9C06-265C472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09EF3-99EF-49FC-A18F-A17D05EA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E745-2F96-4F17-912B-83967926A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11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DD0C7-4671-495A-80EB-A1AE52DA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2AF8E6-E980-42E4-9D98-E46BC5DE9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AA19EB-F909-4510-A6E4-B0D652472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C69165-17E5-4217-B4EF-D0EBEF3B4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996F40-7241-457A-9102-0ED50C919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87F39D-2E76-4DF5-BE75-C05EE3E3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BEE1-D447-491A-A3CD-70314513C5C7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26972B-2627-4B32-8871-1ED965A4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CB0D94-BC61-46FB-B8B1-76707425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E745-2F96-4F17-912B-83967926A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17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55C32-3930-462C-84E0-A28B5295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E8EA1E-BC6E-4540-90BD-0E748782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BEE1-D447-491A-A3CD-70314513C5C7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AA33C-1428-4D9F-A752-E0C5ACC5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4E57EE-D6DA-43BA-AAE3-DB26EB1B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E745-2F96-4F17-912B-83967926A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75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3762E9-ABA3-4C67-A43C-370344AA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BEE1-D447-491A-A3CD-70314513C5C7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A0A155-231A-4715-82FE-9F95F1F6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D8E188-4D02-48B3-A273-3B236B99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E745-2F96-4F17-912B-83967926A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47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33BAE-73CD-4B17-9D39-051A1AA0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7943E-ED0B-4BFD-9830-7D1206BA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E85C1A-70C0-4E9C-89BD-E8ECB059C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750594-8775-4AE7-9238-AF78174D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BEE1-D447-491A-A3CD-70314513C5C7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AB11B-0D7B-40A5-B8B5-95B39D3E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151E1E-F602-4A0B-8317-E1BBF1BA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E745-2F96-4F17-912B-83967926A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6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CAA8A-419A-442D-BE0E-AB8CF5F8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763657-F337-4BD1-86D0-13F53FA37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072C9E-400F-4817-8D54-5407EFA0C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CAE28A-C100-49E4-A945-2EBE1009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BEE1-D447-491A-A3CD-70314513C5C7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146480-3FEB-432D-B125-2A5C3DF2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C6DC56-7346-4ED0-BD22-6C720523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E745-2F96-4F17-912B-83967926A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60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E0D4F3-CA1E-418F-817A-076307FF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9F1239-EF6B-4151-8C1F-BE5DAF76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8552B-048C-4763-88BE-1E1370285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BEE1-D447-491A-A3CD-70314513C5C7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4BCFD-0B24-4F6E-8F9B-D0CE7B1EA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53D0-7DC5-4FC9-AA4D-B9305C4AD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E745-2F96-4F17-912B-83967926A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99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1DE0C-2B73-4F27-B1B3-E8E7A6A0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199"/>
            <a:ext cx="9144000" cy="888683"/>
          </a:xfrm>
        </p:spPr>
        <p:txBody>
          <a:bodyPr>
            <a:normAutofit fontScale="90000"/>
          </a:bodyPr>
          <a:lstStyle/>
          <a:p>
            <a:r>
              <a:rPr lang="fr-FR"/>
              <a:t>The Language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07D1A-64CF-4560-A063-BC82E9385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6320" y="3124518"/>
            <a:ext cx="7579360" cy="746442"/>
          </a:xfrm>
        </p:spPr>
        <p:txBody>
          <a:bodyPr>
            <a:normAutofit lnSpcReduction="10000"/>
          </a:bodyPr>
          <a:lstStyle/>
          <a:p>
            <a:r>
              <a:rPr lang="fr-FR"/>
              <a:t>Creation d’une webApplication capable de rivaliser avec l’application Assimil.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30AB7BD-0821-49C6-94D0-C067A1EA2700}"/>
              </a:ext>
            </a:extLst>
          </p:cNvPr>
          <p:cNvSpPr txBox="1">
            <a:spLocks/>
          </p:cNvSpPr>
          <p:nvPr/>
        </p:nvSpPr>
        <p:spPr>
          <a:xfrm>
            <a:off x="802640" y="4125594"/>
            <a:ext cx="10840720" cy="223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1800"/>
              <a:t>Ce document contient les différents aspect inherent à:</a:t>
            </a:r>
          </a:p>
          <a:p>
            <a:pPr algn="l">
              <a:spcBef>
                <a:spcPts val="0"/>
              </a:spcBef>
            </a:pPr>
            <a:r>
              <a:rPr lang="fr-FR" sz="1800"/>
              <a:t>- L’ analyse Business (BA) =&gt; avec notamment l’analyse d’un ou plusieurs concurrent.</a:t>
            </a:r>
          </a:p>
          <a:p>
            <a:pPr algn="l">
              <a:spcBef>
                <a:spcPts val="0"/>
              </a:spcBef>
            </a:pPr>
            <a:r>
              <a:rPr lang="fr-FR" sz="1800"/>
              <a:t>- L’aspect technique =&gt; les choix et les outils technique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24268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8B61C59-779A-445E-93A9-2954CA8C3E2F}"/>
              </a:ext>
            </a:extLst>
          </p:cNvPr>
          <p:cNvSpPr/>
          <p:nvPr/>
        </p:nvSpPr>
        <p:spPr>
          <a:xfrm>
            <a:off x="182339" y="2680137"/>
            <a:ext cx="7626847" cy="3944261"/>
          </a:xfrm>
          <a:prstGeom prst="roundRect">
            <a:avLst>
              <a:gd name="adj" fmla="val 432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sz="1100">
                <a:solidFill>
                  <a:sysClr val="windowText" lastClr="000000"/>
                </a:solidFill>
              </a:rPr>
              <a:t>MODELISATIONS DIFFERENTES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8CC82F9-A293-49F6-90EB-6DFF2EC4F288}"/>
              </a:ext>
            </a:extLst>
          </p:cNvPr>
          <p:cNvSpPr/>
          <p:nvPr/>
        </p:nvSpPr>
        <p:spPr>
          <a:xfrm>
            <a:off x="8435455" y="2680138"/>
            <a:ext cx="3514807" cy="3944261"/>
          </a:xfrm>
          <a:prstGeom prst="roundRect">
            <a:avLst>
              <a:gd name="adj" fmla="val 432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sz="1100">
                <a:solidFill>
                  <a:sysClr val="windowText" lastClr="000000"/>
                </a:solidFill>
              </a:rPr>
              <a:t>TRADUCTION EST A PART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D1DE0C-2B73-4F27-B1B3-E8E7A6A0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5557"/>
            <a:ext cx="121920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fr-FR"/>
              <a:t>Etude de Generecité du contenu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154F1A58-E816-4165-8AEB-4702A9F09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FR"/>
          </a:p>
        </p:txBody>
      </p:sp>
      <p:sp>
        <p:nvSpPr>
          <p:cNvPr id="48" name="Titre 1">
            <a:extLst>
              <a:ext uri="{FF2B5EF4-FFF2-40B4-BE49-F238E27FC236}">
                <a16:creationId xmlns:a16="http://schemas.microsoft.com/office/drawing/2014/main" id="{85B171B5-510C-4B4C-BD3C-3CB59A53D859}"/>
              </a:ext>
            </a:extLst>
          </p:cNvPr>
          <p:cNvSpPr txBox="1">
            <a:spLocks/>
          </p:cNvSpPr>
          <p:nvPr/>
        </p:nvSpPr>
        <p:spPr>
          <a:xfrm>
            <a:off x="10042" y="723741"/>
            <a:ext cx="12192000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>
                <a:solidFill>
                  <a:schemeClr val="accent6">
                    <a:lumMod val="75000"/>
                  </a:schemeClr>
                </a:solidFill>
              </a:rPr>
              <a:t>Consultation </a:t>
            </a:r>
            <a:r>
              <a:rPr lang="fr-FR" sz="4000" b="1" u="sng">
                <a:solidFill>
                  <a:schemeClr val="accent6">
                    <a:lumMod val="75000"/>
                  </a:schemeClr>
                </a:solidFill>
              </a:rPr>
              <a:t>contenu</a:t>
            </a:r>
            <a:r>
              <a:rPr lang="fr-FR" sz="4000" b="1">
                <a:solidFill>
                  <a:schemeClr val="accent6">
                    <a:lumMod val="75000"/>
                  </a:schemeClr>
                </a:solidFill>
              </a:rPr>
              <a:t> VERSUS </a:t>
            </a:r>
            <a:r>
              <a:rPr lang="fr-FR" sz="4000" b="1" u="sng">
                <a:solidFill>
                  <a:schemeClr val="accent6">
                    <a:lumMod val="75000"/>
                  </a:schemeClr>
                </a:solidFill>
              </a:rPr>
              <a:t>ajout de traduction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4BC29DB-E12B-421C-9DB2-D9D6F8BBE392}"/>
              </a:ext>
            </a:extLst>
          </p:cNvPr>
          <p:cNvSpPr/>
          <p:nvPr/>
        </p:nvSpPr>
        <p:spPr>
          <a:xfrm>
            <a:off x="526952" y="5431633"/>
            <a:ext cx="2209681" cy="70262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CATEGORIES THEMATIQUES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1142C52-1D0C-4525-895C-4783B331E4F8}"/>
              </a:ext>
            </a:extLst>
          </p:cNvPr>
          <p:cNvSpPr/>
          <p:nvPr/>
        </p:nvSpPr>
        <p:spPr>
          <a:xfrm>
            <a:off x="492879" y="3445826"/>
            <a:ext cx="1193681" cy="70262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MODULES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C7A7486-BF6F-4A57-A2FE-43C912FA4170}"/>
              </a:ext>
            </a:extLst>
          </p:cNvPr>
          <p:cNvSpPr/>
          <p:nvPr/>
        </p:nvSpPr>
        <p:spPr>
          <a:xfrm>
            <a:off x="3906639" y="3439160"/>
            <a:ext cx="888881" cy="70262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UNIT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27726EC-905A-463B-917B-886F5B1FB4C8}"/>
              </a:ext>
            </a:extLst>
          </p:cNvPr>
          <p:cNvSpPr/>
          <p:nvPr/>
        </p:nvSpPr>
        <p:spPr>
          <a:xfrm>
            <a:off x="5509202" y="3439160"/>
            <a:ext cx="1827020" cy="70262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VIRTUAL SENTENCES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B5E1DE0-D69D-49DE-A876-08E8A29B54DD}"/>
              </a:ext>
            </a:extLst>
          </p:cNvPr>
          <p:cNvSpPr/>
          <p:nvPr/>
        </p:nvSpPr>
        <p:spPr>
          <a:xfrm>
            <a:off x="4089519" y="3252431"/>
            <a:ext cx="888881" cy="332818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SLIDE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1C62AA3-701B-4CE8-B3F3-BB0187BAE118}"/>
              </a:ext>
            </a:extLst>
          </p:cNvPr>
          <p:cNvSpPr/>
          <p:nvPr/>
        </p:nvSpPr>
        <p:spPr>
          <a:xfrm>
            <a:off x="4089518" y="2898161"/>
            <a:ext cx="888881" cy="332818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LESSON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5507EC8-FEA6-4F45-807F-70D4568BF41C}"/>
              </a:ext>
            </a:extLst>
          </p:cNvPr>
          <p:cNvSpPr/>
          <p:nvPr/>
        </p:nvSpPr>
        <p:spPr>
          <a:xfrm>
            <a:off x="2207558" y="3445826"/>
            <a:ext cx="1193681" cy="70262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DIAPORAMA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2F79A3-87AA-4164-BE78-A8FABA6164EA}"/>
              </a:ext>
            </a:extLst>
          </p:cNvPr>
          <p:cNvSpPr/>
          <p:nvPr/>
        </p:nvSpPr>
        <p:spPr>
          <a:xfrm>
            <a:off x="8854441" y="3445826"/>
            <a:ext cx="1722119" cy="70262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TRANSLATION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58522FA-711B-4669-B700-DE4B6CBC2990}"/>
              </a:ext>
            </a:extLst>
          </p:cNvPr>
          <p:cNvSpPr/>
          <p:nvPr/>
        </p:nvSpPr>
        <p:spPr>
          <a:xfrm>
            <a:off x="5767578" y="3980442"/>
            <a:ext cx="1827020" cy="70262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fr-FR" sz="1400">
                <a:solidFill>
                  <a:sysClr val="windowText" lastClr="000000"/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fr-FR" sz="1400">
                <a:solidFill>
                  <a:sysClr val="windowText" lastClr="000000"/>
                </a:solidFill>
              </a:rPr>
              <a:t>Unit/lesson/slide</a:t>
            </a:r>
          </a:p>
          <a:p>
            <a:pPr marL="285750" indent="-285750">
              <a:buFontTx/>
              <a:buChar char="-"/>
            </a:pPr>
            <a:r>
              <a:rPr lang="fr-FR" sz="1400">
                <a:solidFill>
                  <a:sysClr val="windowText" lastClr="000000"/>
                </a:solidFill>
              </a:rPr>
              <a:t>order</a:t>
            </a:r>
          </a:p>
          <a:p>
            <a:pPr marL="285750" indent="-285750">
              <a:buFontTx/>
              <a:buChar char="-"/>
            </a:pPr>
            <a:endParaRPr lang="fr-FR" sz="140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endParaRPr lang="fr-FR" sz="1400">
              <a:solidFill>
                <a:sysClr val="windowText" lastClr="000000"/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44C4A4-3958-41E1-8DE0-8AF30D26018F}"/>
              </a:ext>
            </a:extLst>
          </p:cNvPr>
          <p:cNvSpPr/>
          <p:nvPr/>
        </p:nvSpPr>
        <p:spPr>
          <a:xfrm>
            <a:off x="9200782" y="3977401"/>
            <a:ext cx="2612845" cy="1782267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fr-FR" sz="1400">
                <a:solidFill>
                  <a:sysClr val="windowText" lastClr="000000"/>
                </a:solidFill>
              </a:rPr>
              <a:t>Integer Id</a:t>
            </a:r>
          </a:p>
          <a:p>
            <a:pPr marL="285750" indent="-285750">
              <a:buFontTx/>
              <a:buChar char="-"/>
            </a:pPr>
            <a:r>
              <a:rPr lang="fr-FR" sz="1400">
                <a:solidFill>
                  <a:sysClr val="windowText" lastClr="000000"/>
                </a:solidFill>
              </a:rPr>
              <a:t>Integer Id virtual sentence</a:t>
            </a:r>
          </a:p>
          <a:p>
            <a:pPr marL="285750" indent="-285750">
              <a:buFontTx/>
              <a:buChar char="-"/>
            </a:pPr>
            <a:r>
              <a:rPr lang="fr-FR" sz="1400">
                <a:solidFill>
                  <a:sysClr val="windowText" lastClr="000000"/>
                </a:solidFill>
              </a:rPr>
              <a:t>Enum Langue</a:t>
            </a:r>
          </a:p>
          <a:p>
            <a:pPr marL="285750" indent="-285750">
              <a:buFontTx/>
              <a:buChar char="-"/>
            </a:pPr>
            <a:r>
              <a:rPr lang="fr-FR" sz="1400">
                <a:solidFill>
                  <a:sysClr val="windowText" lastClr="000000"/>
                </a:solidFill>
              </a:rPr>
              <a:t>String Content</a:t>
            </a:r>
          </a:p>
          <a:p>
            <a:pPr marL="285750" indent="-285750">
              <a:buFontTx/>
              <a:buChar char="-"/>
            </a:pPr>
            <a:r>
              <a:rPr lang="fr-FR" sz="1400">
                <a:solidFill>
                  <a:sysClr val="windowText" lastClr="000000"/>
                </a:solidFill>
              </a:rPr>
              <a:t>Integer Note</a:t>
            </a:r>
          </a:p>
          <a:p>
            <a:pPr marL="285750" indent="-285750">
              <a:buFontTx/>
              <a:buChar char="-"/>
            </a:pPr>
            <a:r>
              <a:rPr lang="fr-FR" sz="1400">
                <a:solidFill>
                  <a:sysClr val="windowText" lastClr="000000"/>
                </a:solidFill>
              </a:rPr>
              <a:t>Boolean Best </a:t>
            </a:r>
          </a:p>
          <a:p>
            <a:pPr marL="285750" indent="-285750">
              <a:buFontTx/>
              <a:buChar char="-"/>
            </a:pPr>
            <a:endParaRPr lang="fr-FR" sz="140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endParaRPr lang="fr-FR" sz="1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6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1DE0C-2B73-4F27-B1B3-E8E7A6A0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fr-FR"/>
              <a:t>The Language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07D1A-64CF-4560-A063-BC82E9385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640" y="1229360"/>
            <a:ext cx="9794240" cy="3230880"/>
          </a:xfrm>
        </p:spPr>
        <p:txBody>
          <a:bodyPr>
            <a:normAutofit/>
          </a:bodyPr>
          <a:lstStyle/>
          <a:p>
            <a:pPr algn="l"/>
            <a:r>
              <a:rPr lang="fr-FR"/>
              <a:t>1/ Etude de cas – Assimil</a:t>
            </a:r>
          </a:p>
          <a:p>
            <a:pPr algn="l"/>
            <a:r>
              <a:rPr lang="fr-FR"/>
              <a:t>2/ Mon projet versionné </a:t>
            </a:r>
          </a:p>
          <a:p>
            <a:pPr algn="l"/>
            <a:r>
              <a:rPr lang="fr-FR"/>
              <a:t>	- Version 1 simpliste</a:t>
            </a:r>
          </a:p>
          <a:p>
            <a:pPr algn="l"/>
            <a:r>
              <a:rPr lang="fr-FR"/>
              <a:t>	- Version 2 fonctionnalité en plus (etc…) </a:t>
            </a:r>
          </a:p>
        </p:txBody>
      </p:sp>
    </p:spTree>
    <p:extLst>
      <p:ext uri="{BB962C8B-B14F-4D97-AF65-F5344CB8AC3E}">
        <p14:creationId xmlns:p14="http://schemas.microsoft.com/office/powerpoint/2010/main" val="372095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1DE0C-2B73-4F27-B1B3-E8E7A6A0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fr-FR"/>
              <a:t>The Language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07D1A-64CF-4560-A063-BC82E9385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538" y="2436723"/>
            <a:ext cx="9794240" cy="3449172"/>
          </a:xfrm>
        </p:spPr>
        <p:txBody>
          <a:bodyPr>
            <a:noAutofit/>
          </a:bodyPr>
          <a:lstStyle/>
          <a:p>
            <a:r>
              <a:rPr lang="fr-FR" sz="5400"/>
              <a:t>ETUDE DE CAS / CONCURRENCE</a:t>
            </a:r>
          </a:p>
          <a:p>
            <a:endParaRPr lang="fr-FR" sz="5400"/>
          </a:p>
          <a:p>
            <a:r>
              <a:rPr lang="fr-FR" sz="5400"/>
              <a:t>ASSIMIL</a:t>
            </a:r>
          </a:p>
        </p:txBody>
      </p:sp>
    </p:spTree>
    <p:extLst>
      <p:ext uri="{BB962C8B-B14F-4D97-AF65-F5344CB8AC3E}">
        <p14:creationId xmlns:p14="http://schemas.microsoft.com/office/powerpoint/2010/main" val="80966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1DE0C-2B73-4F27-B1B3-E8E7A6A0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5557"/>
            <a:ext cx="121920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fr-FR"/>
              <a:t>Assimil – </a:t>
            </a:r>
            <a:r>
              <a:rPr lang="fr-FR" sz="5300"/>
              <a:t>etude de cas et amelioration possible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07D1A-64CF-4560-A063-BC82E9385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441" y="2137942"/>
            <a:ext cx="5100320" cy="40640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fr-FR" sz="1800">
                <a:highlight>
                  <a:srgbClr val="C0C0C0"/>
                </a:highlight>
              </a:rPr>
              <a:t>Table des matiere </a:t>
            </a:r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r>
              <a:rPr lang="fr-FR" sz="1100"/>
              <a:t>	- Avant de commencer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Introduction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La Méthode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Prononciation</a:t>
            </a:r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r>
              <a:rPr lang="fr-FR" sz="1100"/>
              <a:t>	- J’avance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dernier cours visité (dernier dans le sens de la liste)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</a:t>
            </a:r>
            <a:r>
              <a:rPr lang="fr-FR" sz="1100">
                <a:highlight>
                  <a:srgbClr val="FFFF00"/>
                </a:highlight>
              </a:rPr>
              <a:t>- les leçons =&gt; redirection vers « </a:t>
            </a:r>
            <a:r>
              <a:rPr lang="fr-FR" sz="1100" b="1" u="sng">
                <a:highlight>
                  <a:srgbClr val="FFFF00"/>
                </a:highlight>
              </a:rPr>
              <a:t>avancement</a:t>
            </a:r>
            <a:r>
              <a:rPr lang="fr-FR" sz="1100">
                <a:highlight>
                  <a:srgbClr val="FFFF00"/>
                </a:highlight>
              </a:rPr>
              <a:t> »</a:t>
            </a:r>
          </a:p>
          <a:p>
            <a:pPr algn="l">
              <a:spcBef>
                <a:spcPts val="0"/>
              </a:spcBef>
            </a:pPr>
            <a:endParaRPr lang="fr-FR" sz="1100">
              <a:highlight>
                <a:srgbClr val="FFFF00"/>
              </a:highlight>
            </a:endParaRPr>
          </a:p>
          <a:p>
            <a:pPr algn="l">
              <a:spcBef>
                <a:spcPts val="0"/>
              </a:spcBef>
            </a:pPr>
            <a:r>
              <a:rPr lang="fr-FR" sz="1100"/>
              <a:t>	- Outils linguistiques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appendice grammatical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Index grammatical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intro. au lexique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Lexique</a:t>
            </a:r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r>
              <a:rPr lang="fr-FR" sz="1100"/>
              <a:t>	- Autres ressources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lexique des expressions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L’autheur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Bibliographie</a:t>
            </a:r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r>
              <a:rPr lang="fr-FR" sz="1100"/>
              <a:t>	- Aide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prise en main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</a:t>
            </a:r>
            <a:r>
              <a:rPr lang="fr-FR" sz="1100">
                <a:highlight>
                  <a:srgbClr val="00FFFF"/>
                </a:highlight>
              </a:rPr>
              <a:t>nous contacter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	- CGU.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9D7DDD2-EAA8-41B3-930B-7189F0568B3B}"/>
              </a:ext>
            </a:extLst>
          </p:cNvPr>
          <p:cNvSpPr txBox="1">
            <a:spLocks/>
          </p:cNvSpPr>
          <p:nvPr/>
        </p:nvSpPr>
        <p:spPr>
          <a:xfrm>
            <a:off x="6932181" y="2146817"/>
            <a:ext cx="4978400" cy="435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1800">
                <a:highlight>
                  <a:srgbClr val="C0C0C0"/>
                </a:highlight>
              </a:rPr>
              <a:t>Avancement</a:t>
            </a:r>
            <a:r>
              <a:rPr lang="fr-FR" sz="1100">
                <a:highlight>
                  <a:srgbClr val="C0C0C0"/>
                </a:highlight>
              </a:rPr>
              <a:t> </a:t>
            </a:r>
            <a:endParaRPr lang="fr-FR" sz="1100"/>
          </a:p>
          <a:p>
            <a:pPr algn="l">
              <a:spcBef>
                <a:spcPts val="0"/>
              </a:spcBef>
            </a:pPr>
            <a:r>
              <a:rPr lang="fr-FR" sz="1100"/>
              <a:t>	</a:t>
            </a:r>
            <a:r>
              <a:rPr lang="fr-FR" sz="1100">
                <a:highlight>
                  <a:srgbClr val="FFFF00"/>
                </a:highlight>
              </a:rPr>
              <a:t>-  listes des leçons</a:t>
            </a:r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r>
              <a:rPr lang="fr-FR" sz="1800">
                <a:highlight>
                  <a:srgbClr val="C0C0C0"/>
                </a:highlight>
              </a:rPr>
              <a:t>Infos</a:t>
            </a:r>
            <a:r>
              <a:rPr lang="fr-FR" sz="1100">
                <a:highlight>
                  <a:srgbClr val="C0C0C0"/>
                </a:highlight>
              </a:rPr>
              <a:t>  </a:t>
            </a:r>
            <a:endParaRPr lang="fr-FR" sz="1100"/>
          </a:p>
          <a:p>
            <a:pPr algn="l">
              <a:spcBef>
                <a:spcPts val="0"/>
              </a:spcBef>
            </a:pPr>
            <a:r>
              <a:rPr lang="fr-FR" sz="1100"/>
              <a:t>	-  1 photo avec peu d’info</a:t>
            </a:r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r>
              <a:rPr lang="fr-FR" sz="1800">
                <a:highlight>
                  <a:srgbClr val="C0C0C0"/>
                </a:highlight>
              </a:rPr>
              <a:t>Boutique</a:t>
            </a:r>
            <a:r>
              <a:rPr lang="fr-FR" sz="1100">
                <a:highlight>
                  <a:srgbClr val="C0C0C0"/>
                </a:highlight>
              </a:rPr>
              <a:t>  </a:t>
            </a:r>
            <a:endParaRPr lang="fr-FR" sz="1100"/>
          </a:p>
          <a:p>
            <a:pPr algn="l">
              <a:spcBef>
                <a:spcPts val="0"/>
              </a:spcBef>
            </a:pPr>
            <a:r>
              <a:rPr lang="fr-FR" sz="1100"/>
              <a:t>	-  redirection vers leur site web</a:t>
            </a:r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r>
              <a:rPr lang="fr-FR" sz="1800">
                <a:highlight>
                  <a:srgbClr val="C0C0C0"/>
                </a:highlight>
              </a:rPr>
              <a:t>Aide </a:t>
            </a:r>
          </a:p>
          <a:p>
            <a:pPr algn="l">
              <a:spcBef>
                <a:spcPts val="0"/>
              </a:spcBef>
            </a:pPr>
            <a:r>
              <a:rPr lang="fr-FR" sz="1100"/>
              <a:t>	- </a:t>
            </a:r>
            <a:r>
              <a:rPr lang="fr-FR" sz="1100">
                <a:highlight>
                  <a:srgbClr val="00FFFF"/>
                </a:highlight>
              </a:rPr>
              <a:t>Contact US</a:t>
            </a:r>
          </a:p>
          <a:p>
            <a:pPr algn="l">
              <a:spcBef>
                <a:spcPts val="0"/>
              </a:spcBef>
            </a:pPr>
            <a:endParaRPr lang="fr-FR" sz="1100"/>
          </a:p>
          <a:p>
            <a:pPr algn="l">
              <a:spcBef>
                <a:spcPts val="0"/>
              </a:spcBef>
            </a:pP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8024F6-A6AA-4A34-A74F-04B1AAAB1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0" y="2581825"/>
            <a:ext cx="1875692" cy="37244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4F7979F9-3D3B-44C9-94A5-A458332A2289}"/>
              </a:ext>
            </a:extLst>
          </p:cNvPr>
          <p:cNvSpPr txBox="1">
            <a:spLocks/>
          </p:cNvSpPr>
          <p:nvPr/>
        </p:nvSpPr>
        <p:spPr>
          <a:xfrm>
            <a:off x="0" y="632619"/>
            <a:ext cx="12192000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>
                <a:solidFill>
                  <a:schemeClr val="accent6">
                    <a:lumMod val="75000"/>
                  </a:schemeClr>
                </a:solidFill>
              </a:rPr>
              <a:t>Menu  principal / table des matières generales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4F16946-1C13-48E5-87A6-5A7755F6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30" y="2137942"/>
            <a:ext cx="1653296" cy="32847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045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1DE0C-2B73-4F27-B1B3-E8E7A6A0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5557"/>
            <a:ext cx="121920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fr-FR"/>
              <a:t>Assimil – </a:t>
            </a:r>
            <a:r>
              <a:rPr lang="fr-FR" sz="5300"/>
              <a:t>etude de cas et amelioration possible</a:t>
            </a:r>
            <a:endParaRPr lang="fr-FR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154F1A58-E816-4165-8AEB-4702A9F09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/>
              <a:t>Assimil – </a:t>
            </a:r>
            <a:r>
              <a:rPr lang="fr-FR" sz="5300"/>
              <a:t>etude de cas et amelioration possible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6711575-632A-46B1-ACAF-2C2EAE879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127" y="2131058"/>
            <a:ext cx="1971903" cy="3314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3E8A6F42-FAF8-4287-8601-E362B288F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39" y="2131060"/>
            <a:ext cx="1971903" cy="3314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2058EA36-D949-49A6-B103-F61EC9AEE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98" y="2131059"/>
            <a:ext cx="1971903" cy="3314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152DDB6F-FA8F-4E14-8778-EBFF4A223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48" y="2131059"/>
            <a:ext cx="1917324" cy="3314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07DB562-D0AF-4841-BB4F-3E4AF3C1B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89" y="2131060"/>
            <a:ext cx="1971903" cy="3314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0F0A6AEF-F9A0-4CBC-A209-6AB8802A9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2131061"/>
            <a:ext cx="1971903" cy="3314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D35A881-CA5E-461F-BD88-58D3F852D196}"/>
              </a:ext>
            </a:extLst>
          </p:cNvPr>
          <p:cNvSpPr/>
          <p:nvPr/>
        </p:nvSpPr>
        <p:spPr>
          <a:xfrm>
            <a:off x="71120" y="1676400"/>
            <a:ext cx="3969678" cy="317182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Le dialogue + avec version AUDIO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A4F5370-1AA0-499C-A944-F9C29FD03206}"/>
              </a:ext>
            </a:extLst>
          </p:cNvPr>
          <p:cNvSpPr/>
          <p:nvPr/>
        </p:nvSpPr>
        <p:spPr>
          <a:xfrm>
            <a:off x="4121203" y="1676400"/>
            <a:ext cx="1984839" cy="317182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Liste Vocabulaire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00E6D75-6B36-4358-8274-A11BC1487F74}"/>
              </a:ext>
            </a:extLst>
          </p:cNvPr>
          <p:cNvSpPr/>
          <p:nvPr/>
        </p:nvSpPr>
        <p:spPr>
          <a:xfrm>
            <a:off x="6162159" y="1678622"/>
            <a:ext cx="3969678" cy="317182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Des Exercices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ABC9DCF1-3E7C-4D55-BA8D-B970A4D0B5DD}"/>
              </a:ext>
            </a:extLst>
          </p:cNvPr>
          <p:cNvSpPr/>
          <p:nvPr/>
        </p:nvSpPr>
        <p:spPr>
          <a:xfrm>
            <a:off x="10159127" y="1660843"/>
            <a:ext cx="1971903" cy="332740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Voca. suppl.</a:t>
            </a:r>
          </a:p>
        </p:txBody>
      </p:sp>
      <p:sp>
        <p:nvSpPr>
          <p:cNvPr id="48" name="Titre 1">
            <a:extLst>
              <a:ext uri="{FF2B5EF4-FFF2-40B4-BE49-F238E27FC236}">
                <a16:creationId xmlns:a16="http://schemas.microsoft.com/office/drawing/2014/main" id="{85B171B5-510C-4B4C-BD3C-3CB59A53D859}"/>
              </a:ext>
            </a:extLst>
          </p:cNvPr>
          <p:cNvSpPr txBox="1">
            <a:spLocks/>
          </p:cNvSpPr>
          <p:nvPr/>
        </p:nvSpPr>
        <p:spPr>
          <a:xfrm>
            <a:off x="10042" y="723741"/>
            <a:ext cx="12192000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>
                <a:solidFill>
                  <a:schemeClr val="accent6">
                    <a:lumMod val="75000"/>
                  </a:schemeClr>
                </a:solidFill>
              </a:rPr>
              <a:t>Decomposition d’une lecon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F497D54B-2861-48FC-A6BE-186123340292}"/>
              </a:ext>
            </a:extLst>
          </p:cNvPr>
          <p:cNvSpPr/>
          <p:nvPr/>
        </p:nvSpPr>
        <p:spPr>
          <a:xfrm>
            <a:off x="6162159" y="5586414"/>
            <a:ext cx="3969678" cy="120046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ysClr val="windowText" lastClr="000000"/>
                </a:solidFill>
              </a:rPr>
              <a:t>Ameliorations possibles: reprendre phrase du dialogue pour faire des exercices:</a:t>
            </a:r>
          </a:p>
          <a:p>
            <a:pPr marL="285750" indent="-285750">
              <a:buFontTx/>
              <a:buChar char="-"/>
            </a:pPr>
            <a:r>
              <a:rPr lang="fr-FR" sz="1400">
                <a:solidFill>
                  <a:sysClr val="windowText" lastClr="000000"/>
                </a:solidFill>
              </a:rPr>
              <a:t>Mots a remettre ds le bon ordre</a:t>
            </a:r>
          </a:p>
          <a:p>
            <a:pPr marL="285750" indent="-285750">
              <a:buFontTx/>
              <a:buChar char="-"/>
            </a:pPr>
            <a:r>
              <a:rPr lang="fr-FR" sz="1400">
                <a:solidFill>
                  <a:sysClr val="windowText" lastClr="000000"/>
                </a:solidFill>
              </a:rPr>
              <a:t>Reconstituer un mot avec des lettres </a:t>
            </a:r>
          </a:p>
        </p:txBody>
      </p:sp>
    </p:spTree>
    <p:extLst>
      <p:ext uri="{BB962C8B-B14F-4D97-AF65-F5344CB8AC3E}">
        <p14:creationId xmlns:p14="http://schemas.microsoft.com/office/powerpoint/2010/main" val="311450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1DE0C-2B73-4F27-B1B3-E8E7A6A0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fr-FR"/>
              <a:t>The Language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07D1A-64CF-4560-A063-BC82E9385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538" y="2436723"/>
            <a:ext cx="9794240" cy="3449172"/>
          </a:xfrm>
        </p:spPr>
        <p:txBody>
          <a:bodyPr>
            <a:noAutofit/>
          </a:bodyPr>
          <a:lstStyle/>
          <a:p>
            <a:r>
              <a:rPr lang="fr-FR" sz="5400"/>
              <a:t>ETUDE TECHNIQUE</a:t>
            </a:r>
          </a:p>
          <a:p>
            <a:endParaRPr lang="fr-FR" sz="5400"/>
          </a:p>
          <a:p>
            <a:r>
              <a:rPr lang="fr-FR" sz="5400"/>
              <a:t>MODELISATION</a:t>
            </a:r>
          </a:p>
        </p:txBody>
      </p:sp>
    </p:spTree>
    <p:extLst>
      <p:ext uri="{BB962C8B-B14F-4D97-AF65-F5344CB8AC3E}">
        <p14:creationId xmlns:p14="http://schemas.microsoft.com/office/powerpoint/2010/main" val="163715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1DE0C-2B73-4F27-B1B3-E8E7A6A0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5557"/>
            <a:ext cx="121920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fr-FR"/>
              <a:t>Etude de Generecité du contenu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154F1A58-E816-4165-8AEB-4702A9F09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FR"/>
          </a:p>
        </p:txBody>
      </p:sp>
      <p:sp>
        <p:nvSpPr>
          <p:cNvPr id="48" name="Titre 1">
            <a:extLst>
              <a:ext uri="{FF2B5EF4-FFF2-40B4-BE49-F238E27FC236}">
                <a16:creationId xmlns:a16="http://schemas.microsoft.com/office/drawing/2014/main" id="{85B171B5-510C-4B4C-BD3C-3CB59A53D859}"/>
              </a:ext>
            </a:extLst>
          </p:cNvPr>
          <p:cNvSpPr txBox="1">
            <a:spLocks/>
          </p:cNvSpPr>
          <p:nvPr/>
        </p:nvSpPr>
        <p:spPr>
          <a:xfrm>
            <a:off x="10042" y="723741"/>
            <a:ext cx="12192000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>
                <a:solidFill>
                  <a:schemeClr val="accent6">
                    <a:lumMod val="75000"/>
                  </a:schemeClr>
                </a:solidFill>
              </a:rPr>
              <a:t>Dialogue type assimil, versus slide avec photo et texte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5D4D7031-BF32-4440-8BF7-0ABF2B33F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813560"/>
            <a:ext cx="10322560" cy="3230880"/>
          </a:xfrm>
        </p:spPr>
        <p:txBody>
          <a:bodyPr>
            <a:normAutofit lnSpcReduction="10000"/>
          </a:bodyPr>
          <a:lstStyle/>
          <a:p>
            <a:pPr algn="l"/>
            <a:r>
              <a:rPr lang="fr-FR"/>
              <a:t>Objectifs: faire une modélisation simple mais générique (autant que possible):</a:t>
            </a:r>
          </a:p>
          <a:p>
            <a:pPr algn="l"/>
            <a:endParaRPr lang="fr-FR"/>
          </a:p>
          <a:p>
            <a:pPr algn="l"/>
            <a:r>
              <a:rPr lang="fr-FR" sz="2000"/>
              <a:t>Comment sont rattachées les sentences?</a:t>
            </a:r>
          </a:p>
          <a:p>
            <a:pPr algn="l"/>
            <a:endParaRPr lang="fr-FR" sz="2000"/>
          </a:p>
          <a:p>
            <a:pPr algn="l"/>
            <a:r>
              <a:rPr lang="fr-FR" sz="2000"/>
              <a:t>Module - Lesson – </a:t>
            </a:r>
            <a:r>
              <a:rPr lang="fr-FR" sz="2000" b="1"/>
              <a:t>sentences</a:t>
            </a:r>
            <a:r>
              <a:rPr lang="fr-FR" sz="2000"/>
              <a:t> (exemple module begginer, 50 lessons, +/-10 sentences par lessons)</a:t>
            </a:r>
          </a:p>
          <a:p>
            <a:pPr algn="l"/>
            <a:r>
              <a:rPr lang="fr-FR" sz="2000"/>
              <a:t>Module – diaporama – slide - </a:t>
            </a:r>
            <a:r>
              <a:rPr lang="fr-FR" sz="2000" b="1"/>
              <a:t>sentences</a:t>
            </a:r>
          </a:p>
          <a:p>
            <a:pPr algn="l"/>
            <a:endParaRPr lang="fr-FR"/>
          </a:p>
          <a:p>
            <a:pPr algn="l"/>
            <a:r>
              <a:rPr lang="fr-FR"/>
              <a:t>Sentences are </a:t>
            </a:r>
            <a:r>
              <a:rPr lang="fr-FR" b="1"/>
              <a:t>translations</a:t>
            </a:r>
            <a:r>
              <a:rPr lang="fr-FR"/>
              <a:t> but might be </a:t>
            </a:r>
            <a:r>
              <a:rPr lang="fr-FR" b="1"/>
              <a:t>VO sentences</a:t>
            </a:r>
            <a:r>
              <a:rPr lang="fr-F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70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1DE0C-2B73-4F27-B1B3-E8E7A6A0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5557"/>
            <a:ext cx="121920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fr-FR"/>
              <a:t>Etude de Generecité du contenu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154F1A58-E816-4165-8AEB-4702A9F09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FR"/>
          </a:p>
        </p:txBody>
      </p:sp>
      <p:sp>
        <p:nvSpPr>
          <p:cNvPr id="48" name="Titre 1">
            <a:extLst>
              <a:ext uri="{FF2B5EF4-FFF2-40B4-BE49-F238E27FC236}">
                <a16:creationId xmlns:a16="http://schemas.microsoft.com/office/drawing/2014/main" id="{85B171B5-510C-4B4C-BD3C-3CB59A53D859}"/>
              </a:ext>
            </a:extLst>
          </p:cNvPr>
          <p:cNvSpPr txBox="1">
            <a:spLocks/>
          </p:cNvSpPr>
          <p:nvPr/>
        </p:nvSpPr>
        <p:spPr>
          <a:xfrm>
            <a:off x="10042" y="723741"/>
            <a:ext cx="12192000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>
                <a:solidFill>
                  <a:schemeClr val="accent6">
                    <a:lumMod val="75000"/>
                  </a:schemeClr>
                </a:solidFill>
              </a:rPr>
              <a:t>Consultation contenu VERSUS ajout de traduction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5D4D7031-BF32-4440-8BF7-0ABF2B33F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813560"/>
            <a:ext cx="4653280" cy="3230880"/>
          </a:xfrm>
        </p:spPr>
        <p:txBody>
          <a:bodyPr>
            <a:normAutofit/>
          </a:bodyPr>
          <a:lstStyle/>
          <a:p>
            <a:pPr algn="l"/>
            <a:r>
              <a:rPr lang="fr-FR"/>
              <a:t>Pouvoir consulter les dialogues ou les diaporamas en une ou deux langues (consultation des tradutions donc ou de la VO – en anglais)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FCA08DB-AA26-424C-883F-25D8C7E11AF4}"/>
              </a:ext>
            </a:extLst>
          </p:cNvPr>
          <p:cNvSpPr txBox="1">
            <a:spLocks/>
          </p:cNvSpPr>
          <p:nvPr/>
        </p:nvSpPr>
        <p:spPr>
          <a:xfrm>
            <a:off x="5618480" y="1813560"/>
            <a:ext cx="4653280" cy="323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Ajout d’une traduction sur une sentence</a:t>
            </a:r>
          </a:p>
        </p:txBody>
      </p:sp>
    </p:spTree>
    <p:extLst>
      <p:ext uri="{BB962C8B-B14F-4D97-AF65-F5344CB8AC3E}">
        <p14:creationId xmlns:p14="http://schemas.microsoft.com/office/powerpoint/2010/main" val="365474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3B4E5C0-FFE1-487B-92EE-B7797448A15C}"/>
              </a:ext>
            </a:extLst>
          </p:cNvPr>
          <p:cNvSpPr/>
          <p:nvPr/>
        </p:nvSpPr>
        <p:spPr>
          <a:xfrm>
            <a:off x="5300920" y="3047209"/>
            <a:ext cx="3716079" cy="3577191"/>
          </a:xfrm>
          <a:prstGeom prst="roundRect">
            <a:avLst>
              <a:gd name="adj" fmla="val 432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sz="1100">
                <a:solidFill>
                  <a:sysClr val="windowText" lastClr="000000"/>
                </a:solidFill>
              </a:rPr>
              <a:t>CETTE PARTIE DOIT ETRE INDEPENDANTE DU RESTE, AFIN QUE LA GESTION DES TRADUCTIONS SOIENT IDENTIQUE QUEL QUE SOIT LE TYPE DE MEDIA (lesson, article, diaporama etc)</a:t>
            </a:r>
          </a:p>
          <a:p>
            <a:pPr algn="r"/>
            <a:r>
              <a:rPr lang="fr-FR" sz="1100">
                <a:solidFill>
                  <a:sysClr val="windowText" lastClr="000000"/>
                </a:solidFill>
              </a:rPr>
              <a:t>PROBLEME: Sentences fait partie du modèle de type de traduction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D1DE0C-2B73-4F27-B1B3-E8E7A6A0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5557"/>
            <a:ext cx="121920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fr-FR"/>
              <a:t>Etude de Generecité du contenu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154F1A58-E816-4165-8AEB-4702A9F09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FR"/>
          </a:p>
        </p:txBody>
      </p:sp>
      <p:sp>
        <p:nvSpPr>
          <p:cNvPr id="48" name="Titre 1">
            <a:extLst>
              <a:ext uri="{FF2B5EF4-FFF2-40B4-BE49-F238E27FC236}">
                <a16:creationId xmlns:a16="http://schemas.microsoft.com/office/drawing/2014/main" id="{85B171B5-510C-4B4C-BD3C-3CB59A53D859}"/>
              </a:ext>
            </a:extLst>
          </p:cNvPr>
          <p:cNvSpPr txBox="1">
            <a:spLocks/>
          </p:cNvSpPr>
          <p:nvPr/>
        </p:nvSpPr>
        <p:spPr>
          <a:xfrm>
            <a:off x="10042" y="723741"/>
            <a:ext cx="12192000" cy="86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>
                <a:solidFill>
                  <a:schemeClr val="accent6">
                    <a:lumMod val="75000"/>
                  </a:schemeClr>
                </a:solidFill>
              </a:rPr>
              <a:t>Consultation contenu VERSUS ajout de traduction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4BC29DB-E12B-421C-9DB2-D9D6F8BBE392}"/>
              </a:ext>
            </a:extLst>
          </p:cNvPr>
          <p:cNvSpPr/>
          <p:nvPr/>
        </p:nvSpPr>
        <p:spPr>
          <a:xfrm>
            <a:off x="8366879" y="1813006"/>
            <a:ext cx="2209681" cy="70262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CATEGORIES THEMATIQUES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1142C52-1D0C-4525-895C-4783B331E4F8}"/>
              </a:ext>
            </a:extLst>
          </p:cNvPr>
          <p:cNvSpPr/>
          <p:nvPr/>
        </p:nvSpPr>
        <p:spPr>
          <a:xfrm>
            <a:off x="492879" y="3445826"/>
            <a:ext cx="1193681" cy="70262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MODULES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C7A7486-BF6F-4A57-A2FE-43C912FA4170}"/>
              </a:ext>
            </a:extLst>
          </p:cNvPr>
          <p:cNvSpPr/>
          <p:nvPr/>
        </p:nvSpPr>
        <p:spPr>
          <a:xfrm>
            <a:off x="3906639" y="3439160"/>
            <a:ext cx="888881" cy="70262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UNIT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27726EC-905A-463B-917B-886F5B1FB4C8}"/>
              </a:ext>
            </a:extLst>
          </p:cNvPr>
          <p:cNvSpPr/>
          <p:nvPr/>
        </p:nvSpPr>
        <p:spPr>
          <a:xfrm>
            <a:off x="5509201" y="3439160"/>
            <a:ext cx="3136959" cy="70262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SENTENCES &amp; TRANSLATIONS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B5E1DE0-D69D-49DE-A876-08E8A29B54DD}"/>
              </a:ext>
            </a:extLst>
          </p:cNvPr>
          <p:cNvSpPr/>
          <p:nvPr/>
        </p:nvSpPr>
        <p:spPr>
          <a:xfrm>
            <a:off x="4089519" y="3252431"/>
            <a:ext cx="888881" cy="332818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SLIDE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1C62AA3-701B-4CE8-B3F3-BB0187BAE118}"/>
              </a:ext>
            </a:extLst>
          </p:cNvPr>
          <p:cNvSpPr/>
          <p:nvPr/>
        </p:nvSpPr>
        <p:spPr>
          <a:xfrm>
            <a:off x="4089518" y="2898161"/>
            <a:ext cx="888881" cy="332818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LESSON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5507EC8-FEA6-4F45-807F-70D4568BF41C}"/>
              </a:ext>
            </a:extLst>
          </p:cNvPr>
          <p:cNvSpPr/>
          <p:nvPr/>
        </p:nvSpPr>
        <p:spPr>
          <a:xfrm>
            <a:off x="2207558" y="3445826"/>
            <a:ext cx="1193681" cy="702626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ysClr val="windowText" lastClr="000000"/>
                </a:solidFill>
              </a:rPr>
              <a:t>DIAPORAMA</a:t>
            </a:r>
          </a:p>
        </p:txBody>
      </p:sp>
    </p:spTree>
    <p:extLst>
      <p:ext uri="{BB962C8B-B14F-4D97-AF65-F5344CB8AC3E}">
        <p14:creationId xmlns:p14="http://schemas.microsoft.com/office/powerpoint/2010/main" val="30382476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531</Words>
  <Application>Microsoft Office PowerPoint</Application>
  <PresentationFormat>Grand écran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The Language Project</vt:lpstr>
      <vt:lpstr>The Language Project</vt:lpstr>
      <vt:lpstr>The Language Project</vt:lpstr>
      <vt:lpstr>Assimil – etude de cas et amelioration possible</vt:lpstr>
      <vt:lpstr>Assimil – etude de cas et amelioration possible</vt:lpstr>
      <vt:lpstr>The Language Project</vt:lpstr>
      <vt:lpstr>Etude de Generecité du contenu</vt:lpstr>
      <vt:lpstr>Etude de Generecité du contenu</vt:lpstr>
      <vt:lpstr>Etude de Generecité du contenu</vt:lpstr>
      <vt:lpstr>Etude de Generecité du contenu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Language Project</dc:title>
  <dc:creator>Alexis Debeauvais</dc:creator>
  <cp:lastModifiedBy>Alexis Debeauvais</cp:lastModifiedBy>
  <cp:revision>17</cp:revision>
  <dcterms:created xsi:type="dcterms:W3CDTF">2021-02-16T17:04:49Z</dcterms:created>
  <dcterms:modified xsi:type="dcterms:W3CDTF">2021-02-19T01:05:13Z</dcterms:modified>
</cp:coreProperties>
</file>