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7"/>
  </p:notesMasterIdLst>
  <p:sldIdLst>
    <p:sldId id="256" r:id="rId2"/>
    <p:sldId id="289" r:id="rId3"/>
    <p:sldId id="301" r:id="rId4"/>
    <p:sldId id="306" r:id="rId5"/>
    <p:sldId id="304" r:id="rId6"/>
    <p:sldId id="307" r:id="rId7"/>
    <p:sldId id="308" r:id="rId8"/>
    <p:sldId id="310" r:id="rId9"/>
    <p:sldId id="309" r:id="rId10"/>
    <p:sldId id="295" r:id="rId11"/>
    <p:sldId id="296" r:id="rId12"/>
    <p:sldId id="311" r:id="rId13"/>
    <p:sldId id="302" r:id="rId14"/>
    <p:sldId id="292" r:id="rId15"/>
    <p:sldId id="278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9431A-1C1F-4A34-9A42-4ABAEA473B10}" type="datetimeFigureOut">
              <a:rPr lang="tr-TR" smtClean="0"/>
              <a:t>10.03.2020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0CDAC-F573-4E28-BB1F-273F3E2331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45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10.03.2020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523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10.03.2020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084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10.03.2020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460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10.03.2020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284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10.03.2020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8619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10.03.2020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559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10.03.2020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760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10.03.2020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49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10.03.2020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173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10.03.2020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441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10.03.2020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46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10.03.2020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293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10.03.2020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696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AE7DA79-B56A-44B1-9E34-229D8ACBFDE0}" type="datetimeFigureOut">
              <a:rPr lang="tr-TR" smtClean="0"/>
              <a:t>10.03.2020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977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AE7DA79-B56A-44B1-9E34-229D8ACBFDE0}" type="datetimeFigureOut">
              <a:rPr lang="tr-TR" smtClean="0"/>
              <a:t>10.03.2020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6572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opencvexamples.blogspot.com/2013/10/bitwise-and-or-xor-and-no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v-python-tutroals.readthedocs.io/en/latest/py_tutorials/py_imgproc/py_morphological_ops/py_morphological_op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olorizer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rosebr1/imutils" TargetMode="External"/><Relationship Id="rId2" Type="http://schemas.openxmlformats.org/officeDocument/2006/relationships/hyperlink" Target="https://opencv-python-tutroals.readthedocs.io/en/latest/py_tutorials/py_imgproc/py_geometric_transformations/py_geometric_transformation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Bilgisayarla Görü</a:t>
            </a:r>
            <a:br>
              <a:rPr lang="tr-TR" dirty="0" smtClean="0"/>
            </a:br>
            <a:r>
              <a:rPr lang="tr-TR" sz="4800" dirty="0" smtClean="0"/>
              <a:t>(</a:t>
            </a:r>
            <a:r>
              <a:rPr lang="tr-TR" sz="4800" dirty="0" err="1" smtClean="0"/>
              <a:t>Computer</a:t>
            </a:r>
            <a:r>
              <a:rPr lang="tr-TR" sz="4800" dirty="0" smtClean="0"/>
              <a:t> </a:t>
            </a:r>
            <a:r>
              <a:rPr lang="tr-TR" sz="4800" smtClean="0"/>
              <a:t>Vision</a:t>
            </a:r>
            <a:r>
              <a:rPr lang="tr-TR" sz="4800" dirty="0" smtClean="0"/>
              <a:t>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4" t="24644" r="10386" b="-1034"/>
          <a:stretch/>
        </p:blipFill>
        <p:spPr>
          <a:xfrm>
            <a:off x="6965575" y="555822"/>
            <a:ext cx="4894729" cy="4757699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637067" y="987482"/>
            <a:ext cx="60869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İTÜ Yapay Zeka</a:t>
            </a:r>
            <a:endParaRPr lang="tr-T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5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Mantıksal İşlemler ve Maskeleme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0000" y="2318855"/>
            <a:ext cx="5353488" cy="3636511"/>
          </a:xfrm>
        </p:spPr>
        <p:txBody>
          <a:bodyPr/>
          <a:lstStyle/>
          <a:p>
            <a:r>
              <a:rPr lang="tr-TR" dirty="0" smtClean="0"/>
              <a:t>VE, VEYA ve XOR işlemleri. </a:t>
            </a:r>
          </a:p>
          <a:p>
            <a:endParaRPr lang="tr-TR" dirty="0" smtClean="0"/>
          </a:p>
          <a:p>
            <a:r>
              <a:rPr lang="tr-TR" dirty="0" smtClean="0"/>
              <a:t>Maskeleme (</a:t>
            </a:r>
            <a:r>
              <a:rPr lang="tr-TR" dirty="0" err="1" smtClean="0"/>
              <a:t>masking</a:t>
            </a:r>
            <a:r>
              <a:rPr lang="tr-TR" dirty="0" smtClean="0"/>
              <a:t>) işlemi, görüntüde istediğimiz kısmı belirtmek veya çıkarmak için kullanılır. Bunu da mantıksal işlemlerle sağlarız.</a:t>
            </a:r>
          </a:p>
          <a:p>
            <a:r>
              <a:rPr lang="tr-TR" dirty="0">
                <a:hlinkClick r:id="rId2"/>
              </a:rPr>
              <a:t>http://opencvexamples.blogspot.com/2013/10/bitwise-and-or-xor-and-not.html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152824"/>
            <a:ext cx="5296478" cy="396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Morfolojik İşlemler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040467"/>
            <a:ext cx="10554574" cy="4538134"/>
          </a:xfrm>
        </p:spPr>
        <p:txBody>
          <a:bodyPr>
            <a:normAutofit/>
          </a:bodyPr>
          <a:lstStyle/>
          <a:p>
            <a:r>
              <a:rPr lang="tr-TR" dirty="0" smtClean="0"/>
              <a:t>Kullanışlı ve önemli: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Yalnız başına duran piksel ve küçük piksel topluluklarını eleme (gürültü azaltma)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Büyük piksel topluluklarının içindeki küçük boşlukları doldurma (hedef iyileştirme)</a:t>
            </a:r>
          </a:p>
          <a:p>
            <a:pPr>
              <a:buFont typeface="+mj-lt"/>
              <a:buAutoNum type="arabicPeriod"/>
            </a:pPr>
            <a:r>
              <a:rPr lang="tr-TR" dirty="0"/>
              <a:t>v</a:t>
            </a:r>
            <a:r>
              <a:rPr lang="tr-TR" dirty="0" smtClean="0"/>
              <a:t>b.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opencv-python-tutroals.readthedocs.io/en/latest/py_tutorials/py_imgproc/py_morphological_ops/py_morphological_ops.html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5861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Alıştırma 2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Kameradan canlı görüntü alın</a:t>
            </a:r>
          </a:p>
          <a:p>
            <a:endParaRPr lang="tr-TR" dirty="0"/>
          </a:p>
          <a:p>
            <a:r>
              <a:rPr lang="tr-TR" dirty="0" smtClean="0"/>
              <a:t>Yanınızda bulunan renkli bir nesnenin HSV değerlerini bulun</a:t>
            </a:r>
          </a:p>
          <a:p>
            <a:r>
              <a:rPr lang="tr-TR" dirty="0" smtClean="0"/>
              <a:t>O nesneyi </a:t>
            </a:r>
            <a:r>
              <a:rPr lang="tr-TR" dirty="0" err="1" smtClean="0"/>
              <a:t>inRange</a:t>
            </a:r>
            <a:r>
              <a:rPr lang="tr-TR" dirty="0" smtClean="0"/>
              <a:t> ile tespit etmeye çalışın</a:t>
            </a:r>
          </a:p>
          <a:p>
            <a:endParaRPr lang="tr-TR" dirty="0" smtClean="0"/>
          </a:p>
          <a:p>
            <a:r>
              <a:rPr lang="tr-TR" dirty="0" smtClean="0"/>
              <a:t>Sonucu </a:t>
            </a:r>
            <a:r>
              <a:rPr lang="tr-TR" dirty="0" err="1" smtClean="0"/>
              <a:t>dilation</a:t>
            </a:r>
            <a:r>
              <a:rPr lang="tr-TR" dirty="0" smtClean="0"/>
              <a:t> ve </a:t>
            </a:r>
            <a:r>
              <a:rPr lang="tr-TR" dirty="0" err="1" smtClean="0"/>
              <a:t>erosion</a:t>
            </a:r>
            <a:r>
              <a:rPr lang="tr-TR" dirty="0" smtClean="0"/>
              <a:t> işlemleri ile düzeltin</a:t>
            </a:r>
          </a:p>
          <a:p>
            <a:r>
              <a:rPr lang="tr-TR" dirty="0" smtClean="0"/>
              <a:t>Düzeltilmiş sonucu </a:t>
            </a:r>
            <a:r>
              <a:rPr lang="tr-TR" dirty="0" err="1" smtClean="0"/>
              <a:t>bitwise_and</a:t>
            </a:r>
            <a:r>
              <a:rPr lang="tr-TR" dirty="0" smtClean="0"/>
              <a:t> kullanarak asıl görüntü ile birleştirin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0209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01288" y="904388"/>
            <a:ext cx="10571998" cy="970450"/>
          </a:xfrm>
        </p:spPr>
        <p:txBody>
          <a:bodyPr/>
          <a:lstStyle/>
          <a:p>
            <a:pPr algn="ctr"/>
            <a:r>
              <a:rPr lang="tr-TR" dirty="0" smtClean="0"/>
              <a:t>Piksel Düzeyinde İşlemler</a:t>
            </a:r>
            <a:br>
              <a:rPr lang="tr-TR" dirty="0" smtClean="0"/>
            </a:br>
            <a:r>
              <a:rPr lang="tr-TR" dirty="0" smtClean="0"/>
              <a:t>vs.</a:t>
            </a:r>
            <a:br>
              <a:rPr lang="tr-TR" dirty="0" smtClean="0"/>
            </a:br>
            <a:r>
              <a:rPr lang="tr-TR" dirty="0" smtClean="0"/>
              <a:t>Bölgesel İşlemler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01288" y="1655021"/>
            <a:ext cx="4980955" cy="3636511"/>
          </a:xfrm>
        </p:spPr>
        <p:txBody>
          <a:bodyPr/>
          <a:lstStyle/>
          <a:p>
            <a:r>
              <a:rPr lang="tr-TR" b="1" dirty="0" smtClean="0"/>
              <a:t>Piksel düzeyinde işlemler</a:t>
            </a:r>
            <a:r>
              <a:rPr lang="tr-TR" dirty="0" smtClean="0"/>
              <a:t>i ile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Fotoğrafı </a:t>
            </a:r>
            <a:r>
              <a:rPr lang="tr-TR" dirty="0" err="1" smtClean="0"/>
              <a:t>grayscale</a:t>
            </a:r>
            <a:r>
              <a:rPr lang="tr-TR" dirty="0"/>
              <a:t> </a:t>
            </a:r>
            <a:r>
              <a:rPr lang="tr-TR" dirty="0" smtClean="0"/>
              <a:t>ve </a:t>
            </a:r>
            <a:r>
              <a:rPr lang="tr-TR" dirty="0" err="1" smtClean="0"/>
              <a:t>binary</a:t>
            </a:r>
            <a:r>
              <a:rPr lang="tr-TR" dirty="0" smtClean="0"/>
              <a:t> formatlarına çevirme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Renk uzayı değiştirme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Mantıksal işlemler</a:t>
            </a:r>
          </a:p>
          <a:p>
            <a:pPr marL="0" indent="0">
              <a:buNone/>
            </a:pPr>
            <a:r>
              <a:rPr lang="tr-TR" dirty="0"/>
              <a:t>g</a:t>
            </a:r>
            <a:r>
              <a:rPr lang="tr-TR" dirty="0" smtClean="0"/>
              <a:t>ibi işlemleri yapabiliyoruz.</a:t>
            </a:r>
            <a:endParaRPr lang="tr-TR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5982888" y="1655020"/>
            <a:ext cx="539039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smtClean="0"/>
              <a:t>Bölgesel işlemler </a:t>
            </a:r>
            <a:r>
              <a:rPr lang="tr-TR" dirty="0" smtClean="0"/>
              <a:t>ile ise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Kenar ve köşe tespit etme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Yalnız duran pikselleri tespit etme &amp; eleme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Gürültü azaltma (</a:t>
            </a:r>
            <a:r>
              <a:rPr lang="tr-TR" dirty="0" err="1" smtClean="0"/>
              <a:t>blur</a:t>
            </a:r>
            <a:r>
              <a:rPr lang="tr-TR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Görüntüde ayırt edici noktaları bulma!!</a:t>
            </a:r>
          </a:p>
          <a:p>
            <a:pPr marL="0" indent="0">
              <a:buNone/>
            </a:pPr>
            <a:r>
              <a:rPr lang="tr-TR" dirty="0"/>
              <a:t>v</a:t>
            </a:r>
            <a:r>
              <a:rPr lang="tr-TR" dirty="0" smtClean="0"/>
              <a:t>b. işlemleri yapabiliyoruz.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801288" y="4952864"/>
            <a:ext cx="10571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YOLO gibi modern derin öğrenme ile nesne tespiti ve sınıflandırma yapan </a:t>
            </a:r>
            <a:r>
              <a:rPr lang="tr-TR" dirty="0" smtClean="0"/>
              <a:t>sistemler, </a:t>
            </a:r>
            <a:r>
              <a:rPr lang="tr-TR" dirty="0"/>
              <a:t>bölgesel işlemleri yapmamızı sağlayan </a:t>
            </a:r>
            <a:r>
              <a:rPr lang="tr-TR" b="1" dirty="0" err="1"/>
              <a:t>convolution</a:t>
            </a:r>
            <a:r>
              <a:rPr lang="tr-TR" dirty="0"/>
              <a:t> </a:t>
            </a:r>
            <a:r>
              <a:rPr lang="tr-TR" dirty="0" smtClean="0"/>
              <a:t>işlemlerinin yüzlerce kez art arda gelmesiyle oluşmaktadır.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37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Sonraki Derste Konuşacaklarımız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09999" y="2347212"/>
            <a:ext cx="5223247" cy="4205086"/>
          </a:xfrm>
        </p:spPr>
        <p:txBody>
          <a:bodyPr>
            <a:normAutofit/>
          </a:bodyPr>
          <a:lstStyle/>
          <a:p>
            <a:r>
              <a:rPr lang="tr-TR" dirty="0" err="1" smtClean="0"/>
              <a:t>Convolution</a:t>
            </a:r>
            <a:r>
              <a:rPr lang="tr-TR" dirty="0" smtClean="0"/>
              <a:t> işlemi</a:t>
            </a:r>
          </a:p>
          <a:p>
            <a:r>
              <a:rPr lang="tr-TR" dirty="0" smtClean="0"/>
              <a:t>Bulanıklaştırma (gürültü azaltma)</a:t>
            </a:r>
          </a:p>
          <a:p>
            <a:r>
              <a:rPr lang="tr-TR" dirty="0" smtClean="0"/>
              <a:t>Kenar bulma</a:t>
            </a:r>
          </a:p>
          <a:p>
            <a:r>
              <a:rPr lang="tr-TR" dirty="0" smtClean="0"/>
              <a:t>Köşe tespiti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98" y="2414945"/>
            <a:ext cx="50673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b="1" dirty="0" smtClean="0"/>
              <a:t>Dinlediğiniz İçin Teşekkürler</a:t>
            </a:r>
          </a:p>
          <a:p>
            <a:endParaRPr lang="tr-TR" sz="4000" b="1" dirty="0"/>
          </a:p>
          <a:p>
            <a:r>
              <a:rPr lang="tr-TR" b="1" dirty="0" smtClean="0"/>
              <a:t>Pazartesi 18.15’te görüşmek üzere</a:t>
            </a:r>
          </a:p>
          <a:p>
            <a:r>
              <a:rPr lang="tr-TR" dirty="0" smtClean="0"/>
              <a:t>Görüş ve önerilerinizi lütfen söyleyin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794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Önceki Derste Konuştuklarımız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RGB -&gt; R, G, B</a:t>
            </a:r>
          </a:p>
          <a:p>
            <a:r>
              <a:rPr lang="tr-TR" dirty="0" err="1" smtClean="0"/>
              <a:t>Histogram</a:t>
            </a:r>
            <a:endParaRPr lang="tr-TR" dirty="0" smtClean="0"/>
          </a:p>
          <a:p>
            <a:r>
              <a:rPr lang="tr-TR" dirty="0" err="1" smtClean="0"/>
              <a:t>Thresholding</a:t>
            </a:r>
            <a:r>
              <a:rPr lang="tr-TR" dirty="0" smtClean="0"/>
              <a:t> (ve </a:t>
            </a:r>
            <a:r>
              <a:rPr lang="tr-TR" dirty="0" err="1" smtClean="0"/>
              <a:t>adaptive</a:t>
            </a:r>
            <a:r>
              <a:rPr lang="tr-TR" dirty="0" smtClean="0"/>
              <a:t> </a:t>
            </a:r>
            <a:r>
              <a:rPr lang="tr-TR" dirty="0" err="1" smtClean="0"/>
              <a:t>thresholding</a:t>
            </a:r>
            <a:r>
              <a:rPr lang="tr-TR" dirty="0" smtClean="0"/>
              <a:t>)</a:t>
            </a:r>
            <a:endParaRPr lang="tr-TR" dirty="0"/>
          </a:p>
          <a:p>
            <a:r>
              <a:rPr lang="tr-TR" dirty="0" err="1" smtClean="0"/>
              <a:t>InRange</a:t>
            </a:r>
            <a:r>
              <a:rPr lang="tr-TR" dirty="0" smtClean="0"/>
              <a:t> fonksiyonu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6998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Bugün Konuşacaklarımız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424" y="2357754"/>
            <a:ext cx="10554574" cy="3899113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HSV Renk Uzayı</a:t>
            </a:r>
          </a:p>
          <a:p>
            <a:r>
              <a:rPr lang="tr-TR" dirty="0" smtClean="0"/>
              <a:t>Canlı (veya normal) video işleme</a:t>
            </a:r>
          </a:p>
          <a:p>
            <a:r>
              <a:rPr lang="tr-TR" b="1" dirty="0"/>
              <a:t>Canlı renk tanıma (alıştırma</a:t>
            </a:r>
            <a:r>
              <a:rPr lang="tr-TR" b="1" dirty="0" smtClean="0"/>
              <a:t>)</a:t>
            </a:r>
          </a:p>
          <a:p>
            <a:endParaRPr lang="tr-TR" dirty="0" smtClean="0"/>
          </a:p>
          <a:p>
            <a:r>
              <a:rPr lang="tr-TR" dirty="0" smtClean="0"/>
              <a:t>Basit fotoğraf </a:t>
            </a:r>
            <a:r>
              <a:rPr lang="tr-TR" dirty="0"/>
              <a:t>dönüşümleri (kırpma, simetri</a:t>
            </a:r>
            <a:r>
              <a:rPr lang="tr-TR" dirty="0" smtClean="0"/>
              <a:t>)</a:t>
            </a:r>
          </a:p>
          <a:p>
            <a:r>
              <a:rPr lang="tr-TR" dirty="0" smtClean="0"/>
              <a:t>Diğer fotoğraf dönüşümleri  (döndürme, </a:t>
            </a:r>
            <a:r>
              <a:rPr lang="tr-TR" dirty="0"/>
              <a:t>yeniden boyutlandırma</a:t>
            </a:r>
            <a:r>
              <a:rPr lang="tr-TR" dirty="0" smtClean="0"/>
              <a:t>)</a:t>
            </a:r>
          </a:p>
          <a:p>
            <a:endParaRPr lang="tr-TR" dirty="0" smtClean="0"/>
          </a:p>
          <a:p>
            <a:r>
              <a:rPr lang="tr-TR" dirty="0" smtClean="0"/>
              <a:t>Görsellerde </a:t>
            </a:r>
            <a:r>
              <a:rPr lang="tr-TR" dirty="0"/>
              <a:t>mantıksal işlemler (ve, veya vb.) </a:t>
            </a:r>
            <a:r>
              <a:rPr lang="tr-TR" dirty="0" smtClean="0"/>
              <a:t>ve maskeleme işlemleri.</a:t>
            </a:r>
            <a:endParaRPr lang="tr-TR" dirty="0"/>
          </a:p>
          <a:p>
            <a:r>
              <a:rPr lang="tr-TR" dirty="0" smtClean="0"/>
              <a:t>Morfolojik işlemler (</a:t>
            </a:r>
            <a:r>
              <a:rPr lang="tr-TR" dirty="0" err="1" smtClean="0"/>
              <a:t>erosion</a:t>
            </a:r>
            <a:r>
              <a:rPr lang="tr-TR" dirty="0" smtClean="0"/>
              <a:t>, </a:t>
            </a:r>
            <a:r>
              <a:rPr lang="tr-TR" dirty="0" err="1" smtClean="0"/>
              <a:t>dilation</a:t>
            </a:r>
            <a:r>
              <a:rPr lang="tr-TR" dirty="0" smtClean="0"/>
              <a:t> vb</a:t>
            </a:r>
            <a:r>
              <a:rPr lang="tr-TR" dirty="0" smtClean="0"/>
              <a:t>.)</a:t>
            </a:r>
          </a:p>
          <a:p>
            <a:r>
              <a:rPr lang="tr-TR" b="1" dirty="0" smtClean="0"/>
              <a:t>Alıştırma 2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08247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HSV Renk Uzayı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5590555" cy="4474348"/>
          </a:xfrm>
        </p:spPr>
        <p:txBody>
          <a:bodyPr>
            <a:normAutofit/>
          </a:bodyPr>
          <a:lstStyle/>
          <a:p>
            <a:r>
              <a:rPr lang="tr-TR" dirty="0" smtClean="0"/>
              <a:t>RGB renk uzayı renk tarif etme konusunda genel olarak iyi değildir.</a:t>
            </a:r>
          </a:p>
          <a:p>
            <a:r>
              <a:rPr lang="tr-TR" dirty="0" smtClean="0"/>
              <a:t>Mesela sarı renginin tonlarını RGB renk uzayını kullanarak nasıl tanımlayabiliriz? (eflatun)</a:t>
            </a:r>
            <a:endParaRPr lang="tr-TR" dirty="0"/>
          </a:p>
          <a:p>
            <a:r>
              <a:rPr lang="tr-TR" dirty="0">
                <a:hlinkClick r:id="rId2"/>
              </a:rPr>
              <a:t>http://colorizer.org</a:t>
            </a:r>
            <a:r>
              <a:rPr lang="tr-TR" dirty="0" smtClean="0">
                <a:hlinkClick r:id="rId2"/>
              </a:rPr>
              <a:t>/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Bir de HSV ile deneyelim.</a:t>
            </a:r>
            <a:endParaRPr lang="tr-TR" dirty="0"/>
          </a:p>
          <a:p>
            <a:r>
              <a:rPr lang="tr-TR" dirty="0" err="1" smtClean="0"/>
              <a:t>Hue</a:t>
            </a:r>
            <a:r>
              <a:rPr lang="tr-TR" dirty="0" smtClean="0"/>
              <a:t>, </a:t>
            </a:r>
            <a:r>
              <a:rPr lang="tr-TR" dirty="0" err="1" smtClean="0"/>
              <a:t>Saturation</a:t>
            </a:r>
            <a:r>
              <a:rPr lang="tr-TR" dirty="0" smtClean="0"/>
              <a:t> ve Value</a:t>
            </a:r>
          </a:p>
          <a:p>
            <a:endParaRPr lang="tr-TR" dirty="0"/>
          </a:p>
          <a:p>
            <a:r>
              <a:rPr lang="tr-TR" dirty="0"/>
              <a:t>i</a:t>
            </a:r>
            <a:r>
              <a:rPr lang="tr-TR" dirty="0" smtClean="0"/>
              <a:t>nrange_hsv.py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217" y="2338863"/>
            <a:ext cx="5220832" cy="39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6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HSV Renk Uzayı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97" y="2309919"/>
            <a:ext cx="4884154" cy="4353348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440266" y="2309919"/>
            <a:ext cx="5918201" cy="4353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2435169"/>
            <a:ext cx="5350934" cy="40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8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Video İşleme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Video = art arda sıralanmış görseller.</a:t>
            </a:r>
          </a:p>
          <a:p>
            <a:r>
              <a:rPr lang="tr-TR" dirty="0" err="1" smtClean="0"/>
              <a:t>OpenCV</a:t>
            </a:r>
            <a:r>
              <a:rPr lang="tr-TR" dirty="0" smtClean="0"/>
              <a:t> ile video işlemenin normal görsel işlemekten farkı yok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/>
              <a:t>l</a:t>
            </a:r>
            <a:r>
              <a:rPr lang="tr-TR" dirty="0" smtClean="0"/>
              <a:t>ive_inrange_hsv.py</a:t>
            </a:r>
          </a:p>
          <a:p>
            <a:r>
              <a:rPr lang="tr-TR" dirty="0" smtClean="0"/>
              <a:t>HSV değerlerini </a:t>
            </a:r>
            <a:r>
              <a:rPr lang="tr-TR" dirty="0" err="1" smtClean="0"/>
              <a:t>trackbar</a:t>
            </a:r>
            <a:r>
              <a:rPr lang="tr-TR" dirty="0" smtClean="0"/>
              <a:t> ile bulma (hsv_trackbar.py)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577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Alıştırma 1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Kameradan canlı şekilde görüntü alın</a:t>
            </a:r>
          </a:p>
          <a:p>
            <a:endParaRPr lang="tr-TR" dirty="0" smtClean="0"/>
          </a:p>
          <a:p>
            <a:r>
              <a:rPr lang="tr-TR" dirty="0" smtClean="0"/>
              <a:t>Her bir kareyi </a:t>
            </a:r>
            <a:r>
              <a:rPr lang="tr-TR" dirty="0" err="1" smtClean="0"/>
              <a:t>grayscale’a</a:t>
            </a:r>
            <a:r>
              <a:rPr lang="tr-TR" dirty="0" smtClean="0"/>
              <a:t> çevirin ve gösterin</a:t>
            </a:r>
          </a:p>
          <a:p>
            <a:r>
              <a:rPr lang="tr-TR" dirty="0" smtClean="0"/>
              <a:t>Her </a:t>
            </a:r>
            <a:r>
              <a:rPr lang="tr-TR" dirty="0" err="1" smtClean="0"/>
              <a:t>grayscale</a:t>
            </a:r>
            <a:r>
              <a:rPr lang="tr-TR" dirty="0" smtClean="0"/>
              <a:t> görsele </a:t>
            </a:r>
            <a:r>
              <a:rPr lang="tr-TR" dirty="0" err="1" smtClean="0"/>
              <a:t>threshold</a:t>
            </a:r>
            <a:r>
              <a:rPr lang="tr-TR" dirty="0" smtClean="0"/>
              <a:t> uygulayın ve gösterin</a:t>
            </a:r>
          </a:p>
          <a:p>
            <a:endParaRPr lang="tr-TR" dirty="0" smtClean="0"/>
          </a:p>
          <a:p>
            <a:r>
              <a:rPr lang="tr-TR" dirty="0" smtClean="0"/>
              <a:t>Renkli görüntüyü </a:t>
            </a:r>
            <a:r>
              <a:rPr lang="tr-TR" dirty="0" err="1" smtClean="0"/>
              <a:t>HSV’ye</a:t>
            </a:r>
            <a:r>
              <a:rPr lang="tr-TR" dirty="0" smtClean="0"/>
              <a:t> çevirin</a:t>
            </a:r>
          </a:p>
          <a:p>
            <a:r>
              <a:rPr lang="tr-TR" dirty="0" err="1" smtClean="0"/>
              <a:t>InRange</a:t>
            </a:r>
            <a:r>
              <a:rPr lang="tr-TR" dirty="0" smtClean="0"/>
              <a:t> ile HSV görüntüdeki turuncu rengini tanıyın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542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Kırpma &amp; Simetri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Kırpma ve simetri işlemleri </a:t>
            </a:r>
            <a:r>
              <a:rPr lang="tr-TR" dirty="0" err="1" smtClean="0"/>
              <a:t>numpy</a:t>
            </a:r>
            <a:r>
              <a:rPr lang="tr-TR" dirty="0" smtClean="0"/>
              <a:t> indeksleme ile rahatlıkla yapılabilmektedir</a:t>
            </a:r>
          </a:p>
          <a:p>
            <a:endParaRPr lang="tr-TR" dirty="0"/>
          </a:p>
          <a:p>
            <a:r>
              <a:rPr lang="tr-TR" dirty="0"/>
              <a:t>c</a:t>
            </a:r>
            <a:r>
              <a:rPr lang="tr-TR" dirty="0" smtClean="0"/>
              <a:t>rop.py</a:t>
            </a:r>
          </a:p>
          <a:p>
            <a:r>
              <a:rPr lang="tr-TR" dirty="0"/>
              <a:t>s</a:t>
            </a:r>
            <a:r>
              <a:rPr lang="tr-TR" dirty="0" smtClean="0"/>
              <a:t>ymmetry.py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643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Yeniden Boyutlandırma, Döndürme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6195405" cy="4200815"/>
          </a:xfrm>
        </p:spPr>
        <p:txBody>
          <a:bodyPr>
            <a:normAutofit/>
          </a:bodyPr>
          <a:lstStyle/>
          <a:p>
            <a:r>
              <a:rPr lang="tr-TR" dirty="0" smtClean="0">
                <a:hlinkClick r:id="rId2"/>
              </a:rPr>
              <a:t>https</a:t>
            </a:r>
            <a:r>
              <a:rPr lang="tr-TR" dirty="0">
                <a:hlinkClick r:id="rId2"/>
              </a:rPr>
              <a:t>://</a:t>
            </a:r>
            <a:r>
              <a:rPr lang="tr-TR" dirty="0" smtClean="0">
                <a:hlinkClick r:id="rId2"/>
              </a:rPr>
              <a:t>opencv-python-tutroals.readthedocs.io/en/latest/py_tutorials/py_imgproc/py_geometric_transformations/py_geometric_transformations.html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Yeniden boyutlandırma ve döndürme işlemleri, kırpma ve simetri işlemlerinden önemli ölçüde ayrılmaktadır. Neden?</a:t>
            </a:r>
          </a:p>
          <a:p>
            <a:endParaRPr lang="tr-TR" dirty="0"/>
          </a:p>
          <a:p>
            <a:r>
              <a:rPr lang="tr-TR" dirty="0" err="1" smtClean="0"/>
              <a:t>pip</a:t>
            </a:r>
            <a:r>
              <a:rPr lang="tr-TR" dirty="0" smtClean="0"/>
              <a:t> </a:t>
            </a:r>
            <a:r>
              <a:rPr lang="tr-TR" dirty="0" err="1" smtClean="0"/>
              <a:t>install</a:t>
            </a:r>
            <a:r>
              <a:rPr lang="tr-TR" dirty="0" smtClean="0"/>
              <a:t> </a:t>
            </a:r>
            <a:r>
              <a:rPr lang="tr-TR" dirty="0" err="1" smtClean="0"/>
              <a:t>imutils</a:t>
            </a:r>
            <a:endParaRPr lang="tr-TR" dirty="0" smtClean="0"/>
          </a:p>
          <a:p>
            <a:pPr marL="0" indent="0">
              <a:buNone/>
            </a:pPr>
            <a:r>
              <a:rPr lang="tr-TR" dirty="0">
                <a:hlinkClick r:id="rId3"/>
              </a:rPr>
              <a:t>https://github.com/jrosebr1/imutils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886" y="1583473"/>
            <a:ext cx="4368555" cy="229271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144" y="4166576"/>
            <a:ext cx="3722037" cy="237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33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ıntı">
  <a:themeElements>
    <a:clrScheme name="Alıntı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Alıntı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lınt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Teklif</Template>
  <TotalTime>1267</TotalTime>
  <Words>444</Words>
  <Application>Microsoft Office PowerPoint</Application>
  <PresentationFormat>Geniş ekran</PresentationFormat>
  <Paragraphs>96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Wingdings 2</vt:lpstr>
      <vt:lpstr>Alıntı</vt:lpstr>
      <vt:lpstr>Bilgisayarla Görü (Computer Vision)</vt:lpstr>
      <vt:lpstr>Önceki Derste Konuştuklarımız</vt:lpstr>
      <vt:lpstr>Bugün Konuşacaklarımız</vt:lpstr>
      <vt:lpstr>HSV Renk Uzayı</vt:lpstr>
      <vt:lpstr>HSV Renk Uzayı</vt:lpstr>
      <vt:lpstr>Video İşleme</vt:lpstr>
      <vt:lpstr>Alıştırma 1</vt:lpstr>
      <vt:lpstr>Kırpma &amp; Simetri</vt:lpstr>
      <vt:lpstr>Yeniden Boyutlandırma, Döndürme</vt:lpstr>
      <vt:lpstr>Mantıksal İşlemler ve Maskeleme</vt:lpstr>
      <vt:lpstr>Morfolojik İşlemler</vt:lpstr>
      <vt:lpstr>Alıştırma 2</vt:lpstr>
      <vt:lpstr>Piksel Düzeyinde İşlemler vs. Bölgesel İşlemler </vt:lpstr>
      <vt:lpstr>Sonraki Derste Konuşacaklarımız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Bilgisayarla Görü (Computer VISIon)</dc:title>
  <dc:creator>Ali Eren</dc:creator>
  <cp:lastModifiedBy>Ali Eren</cp:lastModifiedBy>
  <cp:revision>143</cp:revision>
  <dcterms:created xsi:type="dcterms:W3CDTF">2018-10-20T13:09:35Z</dcterms:created>
  <dcterms:modified xsi:type="dcterms:W3CDTF">2020-03-10T05:15:59Z</dcterms:modified>
</cp:coreProperties>
</file>