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sldIdLst>
    <p:sldId id="256" r:id="rId2"/>
    <p:sldId id="288" r:id="rId3"/>
    <p:sldId id="257" r:id="rId4"/>
    <p:sldId id="278" r:id="rId5"/>
    <p:sldId id="279" r:id="rId6"/>
    <p:sldId id="291" r:id="rId7"/>
    <p:sldId id="258" r:id="rId8"/>
    <p:sldId id="259" r:id="rId9"/>
    <p:sldId id="260" r:id="rId10"/>
    <p:sldId id="280" r:id="rId11"/>
    <p:sldId id="268" r:id="rId12"/>
    <p:sldId id="287" r:id="rId13"/>
    <p:sldId id="289" r:id="rId14"/>
    <p:sldId id="283" r:id="rId15"/>
    <p:sldId id="284" r:id="rId16"/>
    <p:sldId id="285" r:id="rId17"/>
    <p:sldId id="286" r:id="rId18"/>
    <p:sldId id="290" r:id="rId19"/>
    <p:sldId id="281" r:id="rId20"/>
    <p:sldId id="271" r:id="rId21"/>
    <p:sldId id="282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9431A-1C1F-4A34-9A42-4ABAEA473B1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CDAC-F573-4E28-BB1F-273F3E233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5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2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8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6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84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619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59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60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4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3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1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6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93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9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77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AE7DA79-B56A-44B1-9E34-229D8ACBFDE0}" type="datetimeFigureOut">
              <a:rPr lang="tr-TR" smtClean="0"/>
              <a:t>3.03.2020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FD2BBFD-9CEE-45E9-907D-3129F4B145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65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1-image%20theory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otonomara&#231;lari&#231;inderin&#246;&#287;renmetabanl&#305;ger&#231;ekzamanl&#305;nesnetespiti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Bilgisayarla Görü</a:t>
            </a:r>
            <a:br>
              <a:rPr lang="tr-TR" dirty="0" smtClean="0"/>
            </a:br>
            <a:r>
              <a:rPr lang="tr-TR" sz="4800" dirty="0" smtClean="0"/>
              <a:t>(</a:t>
            </a:r>
            <a:r>
              <a:rPr lang="tr-TR" sz="4800" dirty="0" err="1" smtClean="0"/>
              <a:t>Computer</a:t>
            </a:r>
            <a:r>
              <a:rPr lang="tr-TR" sz="4800" dirty="0" smtClean="0"/>
              <a:t> </a:t>
            </a:r>
            <a:r>
              <a:rPr lang="tr-TR" sz="4800" dirty="0" err="1" smtClean="0"/>
              <a:t>Vision</a:t>
            </a:r>
            <a:r>
              <a:rPr lang="tr-TR" sz="4800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t="24644" r="10386" b="-1034"/>
          <a:stretch/>
        </p:blipFill>
        <p:spPr>
          <a:xfrm>
            <a:off x="6965575" y="555822"/>
            <a:ext cx="4894729" cy="475769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37067" y="987482"/>
            <a:ext cx="60869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İTÜ Yapay Zeka</a:t>
            </a:r>
            <a:endParaRPr lang="tr-T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Python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>
          <a:xfrm>
            <a:off x="5328854" y="2091658"/>
            <a:ext cx="6053144" cy="4311074"/>
          </a:xfrm>
        </p:spPr>
        <p:txBody>
          <a:bodyPr>
            <a:normAutofit/>
          </a:bodyPr>
          <a:lstStyle/>
          <a:p>
            <a:r>
              <a:rPr lang="tr-TR" dirty="0" smtClean="0"/>
              <a:t>Çok üst düzey (az sözle çok iş yapma, konuşma diline yakın olması) bir </a:t>
            </a:r>
            <a:r>
              <a:rPr lang="tr-TR" dirty="0" err="1" smtClean="0"/>
              <a:t>proglama</a:t>
            </a:r>
            <a:r>
              <a:rPr lang="tr-TR" dirty="0" smtClean="0"/>
              <a:t> dili.</a:t>
            </a:r>
          </a:p>
          <a:p>
            <a:r>
              <a:rPr lang="tr-TR" dirty="0" smtClean="0"/>
              <a:t>Web ve masaüstü uygulamaları, oyunlar; </a:t>
            </a:r>
            <a:r>
              <a:rPr lang="tr-TR" b="1" dirty="0"/>
              <a:t>G</a:t>
            </a:r>
            <a:r>
              <a:rPr lang="tr-TR" b="1" dirty="0" smtClean="0"/>
              <a:t>örüntü işleme</a:t>
            </a:r>
            <a:r>
              <a:rPr lang="tr-TR" dirty="0" smtClean="0"/>
              <a:t> ve neredeyse tüm modern </a:t>
            </a:r>
            <a:r>
              <a:rPr lang="tr-TR" b="1" dirty="0" smtClean="0"/>
              <a:t>yapay zeka </a:t>
            </a:r>
            <a:r>
              <a:rPr lang="tr-TR" dirty="0" smtClean="0"/>
              <a:t>(makine öğrenmesi &amp; derin öğrenme vb.) sistemlerinde en çok kullanılan programlama dili </a:t>
            </a:r>
            <a:r>
              <a:rPr lang="tr-TR" dirty="0" err="1" smtClean="0"/>
              <a:t>Python</a:t>
            </a:r>
            <a:r>
              <a:rPr lang="tr-TR" dirty="0" smtClean="0"/>
              <a:t>.</a:t>
            </a:r>
          </a:p>
          <a:p>
            <a:r>
              <a:rPr lang="tr-TR" dirty="0"/>
              <a:t>H</a:t>
            </a:r>
            <a:r>
              <a:rPr lang="tr-TR" dirty="0" smtClean="0"/>
              <a:t>er geçen gün kullanıcılar tarafından geliştirilmekte</a:t>
            </a:r>
          </a:p>
          <a:p>
            <a:endParaRPr lang="tr-TR" dirty="0"/>
          </a:p>
          <a:p>
            <a:r>
              <a:rPr lang="tr-TR" dirty="0" smtClean="0"/>
              <a:t>Bilgisayarında Python kurulu olmayan var mı? (kurarken </a:t>
            </a:r>
            <a:r>
              <a:rPr lang="tr-TR" dirty="0" err="1" smtClean="0"/>
              <a:t>PATH’e</a:t>
            </a:r>
            <a:r>
              <a:rPr lang="tr-TR" dirty="0" smtClean="0"/>
              <a:t> eklemeyi unutmayın)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7" y="2348099"/>
            <a:ext cx="3288420" cy="379751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051447" y="5776286"/>
            <a:ext cx="3456188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  <a:hlinkClick r:id="rId3"/>
              </a:rPr>
              <a:t>https://www.python.org/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OpenCV</a:t>
            </a:r>
            <a:r>
              <a:rPr lang="tr-TR" dirty="0" smtClean="0"/>
              <a:t> </a:t>
            </a:r>
            <a:r>
              <a:rPr lang="tr-TR" sz="3200" dirty="0" smtClean="0"/>
              <a:t>– Open Source </a:t>
            </a:r>
            <a:r>
              <a:rPr lang="tr-TR" sz="3200" dirty="0" err="1" smtClean="0"/>
              <a:t>Computer</a:t>
            </a:r>
            <a:r>
              <a:rPr lang="tr-TR" sz="3200" dirty="0" smtClean="0"/>
              <a:t> </a:t>
            </a:r>
            <a:r>
              <a:rPr lang="tr-TR" sz="3200" dirty="0" err="1" smtClean="0"/>
              <a:t>Vision</a:t>
            </a:r>
            <a:r>
              <a:rPr lang="tr-TR" sz="3200" dirty="0" smtClean="0"/>
              <a:t> Library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141606"/>
            <a:ext cx="6388912" cy="4259194"/>
          </a:xfrm>
        </p:spPr>
        <p:txBody>
          <a:bodyPr>
            <a:normAutofit/>
          </a:bodyPr>
          <a:lstStyle/>
          <a:p>
            <a:r>
              <a:rPr lang="tr-TR" dirty="0" smtClean="0"/>
              <a:t>Kullanması son derece kolay</a:t>
            </a:r>
          </a:p>
          <a:p>
            <a:r>
              <a:rPr lang="tr-TR" dirty="0" smtClean="0"/>
              <a:t>Kaynak sayısı çok</a:t>
            </a:r>
          </a:p>
          <a:p>
            <a:r>
              <a:rPr lang="tr-TR" dirty="0" smtClean="0"/>
              <a:t>Uzmanlık gerektiren işlemleri tek fonksiyon ile gerçekleştirebilirsiniz</a:t>
            </a:r>
          </a:p>
          <a:p>
            <a:r>
              <a:rPr lang="tr-TR" dirty="0" smtClean="0"/>
              <a:t>Öğrenmesi kolay ve keyifli</a:t>
            </a:r>
          </a:p>
          <a:p>
            <a:r>
              <a:rPr lang="tr-TR" b="1" dirty="0" smtClean="0"/>
              <a:t>Python ama C (</a:t>
            </a:r>
            <a:r>
              <a:rPr lang="tr-TR" b="1" dirty="0" err="1" smtClean="0"/>
              <a:t>NumPy</a:t>
            </a:r>
            <a:r>
              <a:rPr lang="tr-TR" b="1" dirty="0" smtClean="0"/>
              <a:t>) </a:t>
            </a:r>
            <a:r>
              <a:rPr lang="tr-TR" dirty="0" smtClean="0"/>
              <a:t>üzerinde yazıldığı için</a:t>
            </a:r>
            <a:r>
              <a:rPr lang="tr-TR" b="1" dirty="0" smtClean="0"/>
              <a:t> hızlı. </a:t>
            </a:r>
            <a:r>
              <a:rPr lang="tr-TR" dirty="0" smtClean="0"/>
              <a:t>(C++ versiyonu da mevcut)</a:t>
            </a:r>
          </a:p>
          <a:p>
            <a:endParaRPr lang="tr-TR" b="1" dirty="0"/>
          </a:p>
          <a:p>
            <a:r>
              <a:rPr lang="tr-TR" dirty="0"/>
              <a:t>Bilgisayarında </a:t>
            </a:r>
            <a:r>
              <a:rPr lang="tr-TR" dirty="0" err="1" smtClean="0"/>
              <a:t>OpenCV</a:t>
            </a:r>
            <a:r>
              <a:rPr lang="tr-TR" dirty="0" smtClean="0"/>
              <a:t> kurulu </a:t>
            </a:r>
            <a:r>
              <a:rPr lang="tr-TR" dirty="0"/>
              <a:t>olmayan var mı</a:t>
            </a:r>
            <a:r>
              <a:rPr lang="tr-TR" dirty="0" smtClean="0"/>
              <a:t>?</a:t>
            </a:r>
          </a:p>
          <a:p>
            <a:pPr marL="0" indent="0">
              <a:buNone/>
            </a:pP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opencv-python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pip3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tr-T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opencv-python</a:t>
            </a:r>
            <a:endParaRPr 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14" y="2384613"/>
            <a:ext cx="2904915" cy="34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Akışı (değişebilir)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914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tr-TR" dirty="0" smtClean="0"/>
              <a:t>Giriş; </a:t>
            </a:r>
            <a:r>
              <a:rPr lang="tr-TR" b="1" dirty="0"/>
              <a:t>f</a:t>
            </a:r>
            <a:r>
              <a:rPr lang="tr-TR" b="1" dirty="0" smtClean="0"/>
              <a:t>otoğraf okuma</a:t>
            </a:r>
            <a:r>
              <a:rPr lang="tr-TR" b="1" dirty="0"/>
              <a:t>, gösterme ve </a:t>
            </a:r>
            <a:r>
              <a:rPr lang="tr-TR" b="1" dirty="0" smtClean="0"/>
              <a:t>yazma; RGB, siyah-beyaz </a:t>
            </a:r>
            <a:r>
              <a:rPr lang="tr-TR" b="1" dirty="0"/>
              <a:t>ve </a:t>
            </a:r>
            <a:r>
              <a:rPr lang="tr-TR" b="1" dirty="0" err="1"/>
              <a:t>binary</a:t>
            </a:r>
            <a:r>
              <a:rPr lang="tr-TR" b="1" dirty="0"/>
              <a:t> </a:t>
            </a:r>
            <a:r>
              <a:rPr lang="tr-TR" b="1" dirty="0" smtClean="0"/>
              <a:t>görüntüler. Bit, piksel</a:t>
            </a:r>
            <a:r>
              <a:rPr lang="tr-TR" b="1" dirty="0"/>
              <a:t> </a:t>
            </a:r>
            <a:r>
              <a:rPr lang="tr-TR" b="1" dirty="0" smtClean="0"/>
              <a:t>ve çözünürlük kavramları.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Piksel Düzeyinde işlemler ve renk uzayları (parlaklık ayarlanması, </a:t>
            </a:r>
            <a:r>
              <a:rPr lang="tr-TR" dirty="0" err="1" smtClean="0"/>
              <a:t>threshold</a:t>
            </a:r>
            <a:r>
              <a:rPr lang="tr-TR" dirty="0" smtClean="0"/>
              <a:t> (</a:t>
            </a:r>
            <a:r>
              <a:rPr lang="tr-TR" dirty="0" err="1" smtClean="0"/>
              <a:t>eşikleme</a:t>
            </a:r>
            <a:r>
              <a:rPr lang="tr-TR" dirty="0" smtClean="0"/>
              <a:t>) işlemi, renk uzayı değişimi, renk filtreleme)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Fotoğraf dönüşümleri (kırpma, boyut değiştirme, döndürme ve simetri)</a:t>
            </a:r>
          </a:p>
          <a:p>
            <a:pPr>
              <a:buFont typeface="+mj-lt"/>
              <a:buAutoNum type="arabicPeriod"/>
            </a:pPr>
            <a:r>
              <a:rPr lang="tr-TR" dirty="0" err="1" smtClean="0"/>
              <a:t>Konumsal</a:t>
            </a:r>
            <a:r>
              <a:rPr lang="tr-TR" dirty="0" smtClean="0"/>
              <a:t> (</a:t>
            </a:r>
            <a:r>
              <a:rPr lang="tr-TR" dirty="0" err="1" smtClean="0"/>
              <a:t>spatial</a:t>
            </a:r>
            <a:r>
              <a:rPr lang="tr-TR" dirty="0" smtClean="0"/>
              <a:t>, </a:t>
            </a:r>
            <a:r>
              <a:rPr lang="tr-TR" dirty="0" err="1" smtClean="0"/>
              <a:t>neighbourhood</a:t>
            </a:r>
            <a:r>
              <a:rPr lang="tr-TR" dirty="0" smtClean="0"/>
              <a:t>) işlemler (</a:t>
            </a:r>
            <a:r>
              <a:rPr lang="tr-TR" dirty="0" err="1" smtClean="0"/>
              <a:t>convolution</a:t>
            </a:r>
            <a:r>
              <a:rPr lang="tr-TR" dirty="0" smtClean="0"/>
              <a:t> işlemleri, </a:t>
            </a:r>
            <a:r>
              <a:rPr lang="tr-TR" dirty="0" err="1" smtClean="0"/>
              <a:t>blur</a:t>
            </a:r>
            <a:r>
              <a:rPr lang="tr-TR" dirty="0" smtClean="0"/>
              <a:t> ve türevleri, kenar ve köşe tespiti, </a:t>
            </a:r>
            <a:r>
              <a:rPr lang="tr-TR" dirty="0" err="1" smtClean="0"/>
              <a:t>connected</a:t>
            </a:r>
            <a:r>
              <a:rPr lang="tr-TR" dirty="0" smtClean="0"/>
              <a:t> </a:t>
            </a:r>
            <a:r>
              <a:rPr lang="tr-TR" dirty="0" err="1" smtClean="0"/>
              <a:t>component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r>
              <a:rPr lang="tr-TR" dirty="0" smtClean="0"/>
              <a:t> ve dahası)</a:t>
            </a:r>
          </a:p>
          <a:p>
            <a:pPr>
              <a:buFont typeface="+mj-lt"/>
              <a:buAutoNum type="arabicPeriod"/>
            </a:pPr>
            <a:r>
              <a:rPr lang="tr-TR" dirty="0" smtClean="0"/>
              <a:t>Görüntü işlemede derin öğrenme - </a:t>
            </a:r>
            <a:r>
              <a:rPr lang="tr-TR" dirty="0" err="1" smtClean="0"/>
              <a:t>PyTorch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023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Program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Renkli herhangi bir görüntü bul</a:t>
            </a:r>
          </a:p>
          <a:p>
            <a:endParaRPr lang="tr-TR" dirty="0" smtClean="0"/>
          </a:p>
          <a:p>
            <a:r>
              <a:rPr lang="tr-TR" dirty="0" smtClean="0"/>
              <a:t>Görüntüyü oku</a:t>
            </a:r>
          </a:p>
          <a:p>
            <a:r>
              <a:rPr lang="tr-TR" dirty="0" smtClean="0"/>
              <a:t>Görüntünün boyutları yazdır</a:t>
            </a:r>
          </a:p>
          <a:p>
            <a:r>
              <a:rPr lang="tr-TR" dirty="0" smtClean="0"/>
              <a:t>Görüntüyü göster</a:t>
            </a:r>
          </a:p>
          <a:p>
            <a:r>
              <a:rPr lang="tr-TR" dirty="0" smtClean="0"/>
              <a:t>Görüntüyü farklı formatta kaydet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00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Değerleri B=100, G=150, R=200 olan bir piksel, </a:t>
            </a:r>
            <a:r>
              <a:rPr lang="tr-TR" dirty="0" err="1" smtClean="0"/>
              <a:t>grayscale’a</a:t>
            </a:r>
            <a:r>
              <a:rPr lang="tr-TR" dirty="0" smtClean="0"/>
              <a:t> çevrildiğinde değeri ne olur?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25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RGB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50142"/>
            <a:ext cx="10554574" cy="4285130"/>
          </a:xfrm>
        </p:spPr>
        <p:txBody>
          <a:bodyPr>
            <a:normAutofit/>
          </a:bodyPr>
          <a:lstStyle/>
          <a:p>
            <a:r>
              <a:rPr lang="tr-TR" dirty="0" smtClean="0"/>
              <a:t>Değerleri B=100, G=200, R=150 olan bir piksel, </a:t>
            </a:r>
            <a:r>
              <a:rPr lang="tr-TR" dirty="0" err="1" smtClean="0"/>
              <a:t>grayscale’a</a:t>
            </a:r>
            <a:r>
              <a:rPr lang="tr-TR" dirty="0" smtClean="0"/>
              <a:t> çevrildiğinde değeri ne olur?</a:t>
            </a:r>
          </a:p>
          <a:p>
            <a:endParaRPr lang="tr-TR" dirty="0"/>
          </a:p>
          <a:p>
            <a:r>
              <a:rPr lang="tr-TR" b="1" dirty="0" smtClean="0"/>
              <a:t>Cevap = 174</a:t>
            </a:r>
          </a:p>
          <a:p>
            <a:endParaRPr lang="tr-TR" dirty="0"/>
          </a:p>
          <a:p>
            <a:r>
              <a:rPr lang="tr-TR" dirty="0" smtClean="0"/>
              <a:t>RGB görüntüyü </a:t>
            </a:r>
            <a:r>
              <a:rPr lang="tr-TR" dirty="0" err="1" smtClean="0"/>
              <a:t>Grayscale’a</a:t>
            </a:r>
            <a:r>
              <a:rPr lang="tr-TR" dirty="0" smtClean="0"/>
              <a:t> çevirme formülü (</a:t>
            </a:r>
            <a:r>
              <a:rPr lang="tr-TR" dirty="0" err="1" smtClean="0"/>
              <a:t>Luminosity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b="1" dirty="0" err="1" smtClean="0"/>
              <a:t>Gray</a:t>
            </a:r>
            <a:r>
              <a:rPr lang="tr-TR" b="1" dirty="0" smtClean="0"/>
              <a:t> = 0</a:t>
            </a:r>
            <a:r>
              <a:rPr lang="pt-BR" b="1" dirty="0" smtClean="0"/>
              <a:t>.21 </a:t>
            </a:r>
            <a:r>
              <a:rPr lang="pt-BR" b="1" dirty="0"/>
              <a:t>R + 0.72 G + 0.07 </a:t>
            </a:r>
            <a:r>
              <a:rPr lang="pt-BR" b="1" dirty="0" smtClean="0"/>
              <a:t>B</a:t>
            </a:r>
            <a:endParaRPr lang="tr-TR" b="1" dirty="0" smtClean="0"/>
          </a:p>
          <a:p>
            <a:endParaRPr lang="tr-TR" dirty="0"/>
          </a:p>
          <a:p>
            <a:r>
              <a:rPr lang="tr-TR" dirty="0" smtClean="0"/>
              <a:t>Farklıları da mevcut ancak kullanılan yöntem genel olarak </a:t>
            </a:r>
            <a:r>
              <a:rPr lang="tr-TR" dirty="0" err="1" smtClean="0"/>
              <a:t>Luminosity</a:t>
            </a:r>
            <a:r>
              <a:rPr lang="tr-TR" dirty="0" smtClean="0"/>
              <a:t>.</a:t>
            </a:r>
          </a:p>
          <a:p>
            <a:r>
              <a:rPr lang="tr-TR" b="1" dirty="0" smtClean="0"/>
              <a:t>Niye 0.72 G ama 0.07 B ?</a:t>
            </a:r>
          </a:p>
        </p:txBody>
      </p:sp>
    </p:spTree>
    <p:extLst>
      <p:ext uri="{BB962C8B-B14F-4D97-AF65-F5344CB8AC3E}">
        <p14:creationId xmlns:p14="http://schemas.microsoft.com/office/powerpoint/2010/main" val="42200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Siyah-Beyaz mı </a:t>
            </a:r>
            <a:r>
              <a:rPr lang="tr-TR" dirty="0" err="1" smtClean="0"/>
              <a:t>Grayscale</a:t>
            </a:r>
            <a:r>
              <a:rPr lang="tr-TR" dirty="0" smtClean="0"/>
              <a:t> mı?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4" y="2881174"/>
            <a:ext cx="4849284" cy="3636963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005" y="2881174"/>
            <a:ext cx="6451301" cy="362885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4232029" y="2240009"/>
            <a:ext cx="251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Bunların farkı nedir?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49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Binary</a:t>
            </a:r>
            <a:r>
              <a:rPr lang="tr-TR" dirty="0" smtClean="0"/>
              <a:t> vs. </a:t>
            </a:r>
            <a:r>
              <a:rPr lang="tr-TR" dirty="0" err="1" smtClean="0"/>
              <a:t>Grayscale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281315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 smtClean="0"/>
              <a:t>Binary</a:t>
            </a:r>
            <a:r>
              <a:rPr lang="tr-TR" dirty="0" smtClean="0"/>
              <a:t> görüntü sadece siyah ve beyazdan oluşur, ara renk yoktur.</a:t>
            </a:r>
          </a:p>
          <a:p>
            <a:r>
              <a:rPr lang="tr-TR" dirty="0" err="1" smtClean="0"/>
              <a:t>Binary</a:t>
            </a:r>
            <a:r>
              <a:rPr lang="tr-TR" dirty="0" smtClean="0"/>
              <a:t> (ikili) bir görüntüdeki pikseller bir bit yer kaplar</a:t>
            </a:r>
          </a:p>
          <a:p>
            <a:r>
              <a:rPr lang="tr-TR" dirty="0" smtClean="0"/>
              <a:t>0 -&gt; siyah, 1 -&gt; beyaz</a:t>
            </a:r>
          </a:p>
          <a:p>
            <a:endParaRPr lang="tr-TR" dirty="0"/>
          </a:p>
          <a:p>
            <a:r>
              <a:rPr lang="tr-TR" dirty="0" err="1" smtClean="0"/>
              <a:t>Grayscale</a:t>
            </a:r>
            <a:r>
              <a:rPr lang="tr-TR" dirty="0" smtClean="0"/>
              <a:t> görüntüde grinin tonları vardır.</a:t>
            </a:r>
          </a:p>
          <a:p>
            <a:r>
              <a:rPr lang="tr-TR" dirty="0" err="1" smtClean="0"/>
              <a:t>Grayscale</a:t>
            </a:r>
            <a:r>
              <a:rPr lang="tr-TR" dirty="0" smtClean="0"/>
              <a:t> bir görüntüde ise bir piksel 8 bit yer kaplar</a:t>
            </a:r>
          </a:p>
          <a:p>
            <a:r>
              <a:rPr lang="tr-TR" dirty="0" smtClean="0"/>
              <a:t>0000 0000 -&gt; </a:t>
            </a:r>
            <a:r>
              <a:rPr lang="tr-TR" dirty="0"/>
              <a:t>siyah</a:t>
            </a:r>
            <a:r>
              <a:rPr lang="tr-TR" dirty="0" smtClean="0"/>
              <a:t>, 1111 1111 -&gt; beyaz</a:t>
            </a:r>
          </a:p>
          <a:p>
            <a:r>
              <a:rPr lang="tr-TR" dirty="0" smtClean="0"/>
              <a:t>0000 0110 -&gt; koyu bir gri, 1010 0000 -&gt; açık bir gri</a:t>
            </a:r>
          </a:p>
          <a:p>
            <a:r>
              <a:rPr lang="tr-TR" dirty="0" smtClean="0"/>
              <a:t>1000 0000 -&gt; siyah ve beyazın tam ortası. (0 + 255) / 2  = 128 = 1000 0000 (ikili sistem)</a:t>
            </a:r>
          </a:p>
          <a:p>
            <a:endParaRPr lang="tr-TR" dirty="0"/>
          </a:p>
          <a:p>
            <a:r>
              <a:rPr lang="tr-TR" dirty="0" err="1" smtClean="0"/>
              <a:t>Binary</a:t>
            </a:r>
            <a:r>
              <a:rPr lang="tr-TR" dirty="0" smtClean="0"/>
              <a:t> mi yoksa </a:t>
            </a:r>
            <a:r>
              <a:rPr lang="tr-TR" dirty="0" err="1" smtClean="0"/>
              <a:t>grayscale</a:t>
            </a:r>
            <a:r>
              <a:rPr lang="tr-TR" dirty="0" smtClean="0"/>
              <a:t> </a:t>
            </a:r>
            <a:r>
              <a:rPr lang="tr-TR" smtClean="0"/>
              <a:t>mı </a:t>
            </a:r>
            <a:r>
              <a:rPr lang="tr-TR" smtClean="0"/>
              <a:t>siyah-beyaz</a:t>
            </a:r>
            <a:r>
              <a:rPr lang="tr-TR" dirty="0" smtClean="0"/>
              <a:t>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85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Arka Planda Neler Dönüyor?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>
                <a:hlinkClick r:id="rId2" action="ppaction://hlinkfile"/>
              </a:rPr>
              <a:t>image_theory.pdf</a:t>
            </a: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8676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Program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Önceki yaptıklarımız +</a:t>
            </a:r>
          </a:p>
          <a:p>
            <a:r>
              <a:rPr lang="tr-TR" dirty="0" smtClean="0"/>
              <a:t>Piksellere erişmek + değiştirmek</a:t>
            </a:r>
          </a:p>
          <a:p>
            <a:r>
              <a:rPr lang="tr-TR" dirty="0" smtClean="0"/>
              <a:t>Görseli </a:t>
            </a:r>
            <a:r>
              <a:rPr lang="tr-TR" dirty="0" err="1" smtClean="0"/>
              <a:t>grayscale’a</a:t>
            </a:r>
            <a:r>
              <a:rPr lang="tr-TR" dirty="0" smtClean="0"/>
              <a:t> çevirme</a:t>
            </a:r>
          </a:p>
          <a:p>
            <a:r>
              <a:rPr lang="tr-TR" dirty="0" err="1" smtClean="0"/>
              <a:t>Grayscale</a:t>
            </a:r>
            <a:r>
              <a:rPr lang="tr-TR" dirty="0" smtClean="0"/>
              <a:t> görseli gösterme</a:t>
            </a:r>
          </a:p>
        </p:txBody>
      </p:sp>
    </p:spTree>
    <p:extLst>
      <p:ext uri="{BB962C8B-B14F-4D97-AF65-F5344CB8AC3E}">
        <p14:creationId xmlns:p14="http://schemas.microsoft.com/office/powerpoint/2010/main" val="32250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12192000" cy="5143500"/>
          </a:xfrm>
          <a:prstGeom prst="rect">
            <a:avLst/>
          </a:prstGeom>
        </p:spPr>
      </p:pic>
      <p:sp>
        <p:nvSpPr>
          <p:cNvPr id="4" name="Unvan 1"/>
          <p:cNvSpPr txBox="1">
            <a:spLocks/>
          </p:cNvSpPr>
          <p:nvPr/>
        </p:nvSpPr>
        <p:spPr>
          <a:xfrm>
            <a:off x="810000" y="-113200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mtClean="0"/>
              <a:t>Çalışmalarım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48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Sonraki Derste Konuşacaklarımız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9999" y="2347212"/>
            <a:ext cx="5223247" cy="4205086"/>
          </a:xfrm>
        </p:spPr>
        <p:txBody>
          <a:bodyPr>
            <a:normAutofit/>
          </a:bodyPr>
          <a:lstStyle/>
          <a:p>
            <a:r>
              <a:rPr lang="tr-TR" dirty="0" err="1" smtClean="0"/>
              <a:t>Thresholding</a:t>
            </a:r>
            <a:r>
              <a:rPr lang="tr-TR" dirty="0" smtClean="0"/>
              <a:t> (</a:t>
            </a:r>
            <a:r>
              <a:rPr lang="tr-TR" dirty="0" err="1" smtClean="0"/>
              <a:t>eşikleme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Karşıtlık ve parlaklığın ayarlanması</a:t>
            </a:r>
          </a:p>
          <a:p>
            <a:r>
              <a:rPr lang="tr-TR" dirty="0" smtClean="0"/>
              <a:t>RGB renk uzayı</a:t>
            </a:r>
          </a:p>
          <a:p>
            <a:r>
              <a:rPr lang="tr-TR" dirty="0"/>
              <a:t>H</a:t>
            </a:r>
            <a:r>
              <a:rPr lang="tr-TR" dirty="0" smtClean="0"/>
              <a:t>SV renk uzayı ve renk uzayı değişimi</a:t>
            </a:r>
          </a:p>
          <a:p>
            <a:r>
              <a:rPr lang="tr-TR" dirty="0" smtClean="0"/>
              <a:t>RGB ve HSV renk uzaylarını kullanarak belirli bir rengi tanıma programı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2309336"/>
            <a:ext cx="5248283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/>
              <a:t>Dinlediğiniz İçin Teşekkürler</a:t>
            </a:r>
          </a:p>
          <a:p>
            <a:endParaRPr lang="tr-TR" sz="4000" b="1" dirty="0"/>
          </a:p>
          <a:p>
            <a:r>
              <a:rPr lang="tr-TR" b="1" dirty="0" smtClean="0"/>
              <a:t>Pazartesi günü 18.15’te görüşmek üzere</a:t>
            </a:r>
          </a:p>
          <a:p>
            <a:r>
              <a:rPr lang="tr-TR" dirty="0" smtClean="0"/>
              <a:t>Görüş ve önerilerinizi lütfen söyleyin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97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99" y="1580287"/>
            <a:ext cx="10605983" cy="5035666"/>
          </a:xfrm>
          <a:prstGeom prst="rect">
            <a:avLst/>
          </a:prstGeom>
        </p:spPr>
      </p:pic>
      <p:sp>
        <p:nvSpPr>
          <p:cNvPr id="8" name="Unvan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71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5" y="2499694"/>
            <a:ext cx="10361794" cy="3500717"/>
          </a:xfrm>
        </p:spPr>
      </p:pic>
    </p:spTree>
    <p:extLst>
      <p:ext uri="{BB962C8B-B14F-4D97-AF65-F5344CB8AC3E}">
        <p14:creationId xmlns:p14="http://schemas.microsoft.com/office/powerpoint/2010/main" val="32708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7" y="597112"/>
            <a:ext cx="10571998" cy="703432"/>
          </a:xfrm>
        </p:spPr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24" y="304640"/>
            <a:ext cx="9281125" cy="63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1287" y="597112"/>
            <a:ext cx="10571998" cy="703432"/>
          </a:xfrm>
        </p:spPr>
        <p:txBody>
          <a:bodyPr/>
          <a:lstStyle/>
          <a:p>
            <a:r>
              <a:rPr lang="tr-TR" dirty="0" smtClean="0"/>
              <a:t>Çalışmalarım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1477925" y="3242931"/>
            <a:ext cx="8218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hlinkClick r:id="rId2" action="ppaction://hlinkfile"/>
              </a:rPr>
              <a:t>otonomaraçlariçinderinöğrenmetabanlıgerçekzamanlınesnetespiti.pdf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867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İTÜNOM İHA Takımı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5812971" cy="4024125"/>
          </a:xfrm>
        </p:spPr>
        <p:txBody>
          <a:bodyPr>
            <a:normAutofit/>
          </a:bodyPr>
          <a:lstStyle/>
          <a:p>
            <a:r>
              <a:rPr lang="tr-TR" dirty="0" smtClean="0"/>
              <a:t>Birkaç senedir Amerika’da düzenlenen uluslararası İHA yarışmalarına katılıyoruz.</a:t>
            </a:r>
          </a:p>
          <a:p>
            <a:r>
              <a:rPr lang="tr-TR" dirty="0" smtClean="0"/>
              <a:t>Bu sene </a:t>
            </a:r>
            <a:r>
              <a:rPr lang="tr-TR" dirty="0" err="1" smtClean="0"/>
              <a:t>Teknofest’te</a:t>
            </a:r>
            <a:r>
              <a:rPr lang="tr-TR" dirty="0"/>
              <a:t> </a:t>
            </a:r>
            <a:r>
              <a:rPr lang="tr-TR" dirty="0" smtClean="0"/>
              <a:t>düzenlenen Savaşan İHA yarışmasına hazırlanıyoruz.</a:t>
            </a:r>
          </a:p>
          <a:p>
            <a:r>
              <a:rPr lang="tr-TR" dirty="0" smtClean="0"/>
              <a:t>Uçak – Uzay Mühendisleri, Elektronik – Kontrol – Bilgisayar Mühendisleri</a:t>
            </a:r>
          </a:p>
          <a:p>
            <a:r>
              <a:rPr lang="tr-TR" dirty="0" smtClean="0"/>
              <a:t>Kendi </a:t>
            </a:r>
            <a:r>
              <a:rPr lang="tr-TR" dirty="0" err="1" smtClean="0"/>
              <a:t>Drone</a:t>
            </a:r>
            <a:r>
              <a:rPr lang="tr-TR" dirty="0" smtClean="0"/>
              <a:t> ve Uçaklarımızı tasarlıyoruz.</a:t>
            </a:r>
          </a:p>
          <a:p>
            <a:r>
              <a:rPr lang="tr-TR" dirty="0" smtClean="0"/>
              <a:t>Kendi yazılımlarımızı üretiyoruz (</a:t>
            </a:r>
            <a:r>
              <a:rPr lang="tr-TR" dirty="0" err="1" smtClean="0"/>
              <a:t>otopilot</a:t>
            </a:r>
            <a:r>
              <a:rPr lang="tr-TR" dirty="0" smtClean="0"/>
              <a:t> sistemi hariç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Haftada 15+ saat çalışma (yarışma yaklaştığında 40+, 50+)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485" y="2481942"/>
            <a:ext cx="5138057" cy="28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Başka Takımlar?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İTÜ Güneş Enerjili Araba Ekibi</a:t>
            </a:r>
          </a:p>
          <a:p>
            <a:r>
              <a:rPr lang="tr-TR" dirty="0" smtClean="0"/>
              <a:t>İTÜ Racing</a:t>
            </a:r>
          </a:p>
          <a:p>
            <a:r>
              <a:rPr lang="tr-TR" dirty="0" smtClean="0"/>
              <a:t>İTÜ </a:t>
            </a:r>
            <a:r>
              <a:rPr lang="tr-TR" dirty="0" err="1" smtClean="0"/>
              <a:t>Electrikli</a:t>
            </a:r>
            <a:r>
              <a:rPr lang="tr-TR" dirty="0" smtClean="0"/>
              <a:t> Araç Takımı</a:t>
            </a:r>
          </a:p>
          <a:p>
            <a:r>
              <a:rPr lang="tr-TR" dirty="0" err="1" smtClean="0"/>
              <a:t>Apis</a:t>
            </a:r>
            <a:r>
              <a:rPr lang="tr-TR" dirty="0" smtClean="0"/>
              <a:t> Ar-Ge Uydu Takımı</a:t>
            </a:r>
          </a:p>
          <a:p>
            <a:r>
              <a:rPr lang="tr-TR" dirty="0" smtClean="0"/>
              <a:t>PARS Roket Takımı</a:t>
            </a:r>
          </a:p>
          <a:p>
            <a:r>
              <a:rPr lang="tr-TR" dirty="0" smtClean="0"/>
              <a:t>İTÜ Rover</a:t>
            </a:r>
          </a:p>
          <a:p>
            <a:endParaRPr lang="tr-TR" dirty="0" smtClean="0"/>
          </a:p>
          <a:p>
            <a:r>
              <a:rPr lang="tr-TR" dirty="0" smtClean="0"/>
              <a:t>Ve daha </a:t>
            </a:r>
            <a:r>
              <a:rPr lang="tr-TR" dirty="0" err="1" smtClean="0"/>
              <a:t>daha</a:t>
            </a:r>
            <a:r>
              <a:rPr lang="tr-TR" dirty="0" smtClean="0"/>
              <a:t> takımlar.. Araştırmayı ihmal etmeyin.</a:t>
            </a:r>
          </a:p>
          <a:p>
            <a:r>
              <a:rPr lang="tr-TR" dirty="0" smtClean="0"/>
              <a:t>Bu takımların hepsi birbirinden güzel.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9" y="1570038"/>
            <a:ext cx="6649382" cy="33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09600" y="447188"/>
            <a:ext cx="10772398" cy="970450"/>
          </a:xfrm>
        </p:spPr>
        <p:txBody>
          <a:bodyPr/>
          <a:lstStyle/>
          <a:p>
            <a:r>
              <a:rPr lang="tr-TR" dirty="0" smtClean="0"/>
              <a:t>Görüntü </a:t>
            </a:r>
            <a:r>
              <a:rPr lang="tr-TR" dirty="0" err="1" smtClean="0"/>
              <a:t>İşleme’nin</a:t>
            </a:r>
            <a:r>
              <a:rPr lang="tr-TR" dirty="0" smtClean="0"/>
              <a:t> Kullanıldığı Bazı Alanlar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Savunma Sanayi</a:t>
            </a:r>
          </a:p>
          <a:p>
            <a:r>
              <a:rPr lang="tr-TR" dirty="0" smtClean="0"/>
              <a:t>Otonom Araçlar</a:t>
            </a:r>
          </a:p>
          <a:p>
            <a:r>
              <a:rPr lang="tr-TR" dirty="0" smtClean="0"/>
              <a:t>Sağlık</a:t>
            </a:r>
          </a:p>
          <a:p>
            <a:r>
              <a:rPr lang="tr-TR" dirty="0" smtClean="0"/>
              <a:t>Yüz Tanıma</a:t>
            </a:r>
          </a:p>
          <a:p>
            <a:r>
              <a:rPr lang="tr-TR" dirty="0" smtClean="0"/>
              <a:t>Panoramik Fotoğraflar</a:t>
            </a:r>
          </a:p>
          <a:p>
            <a:endParaRPr lang="tr-TR" dirty="0" smtClean="0"/>
          </a:p>
          <a:p>
            <a:r>
              <a:rPr lang="tr-TR" dirty="0" smtClean="0"/>
              <a:t>Ve çok çok daha fazlası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67"/>
          <a:stretch/>
        </p:blipFill>
        <p:spPr>
          <a:xfrm>
            <a:off x="4222375" y="2141605"/>
            <a:ext cx="7593107" cy="432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770</TotalTime>
  <Words>623</Words>
  <Application>Microsoft Office PowerPoint</Application>
  <PresentationFormat>Geniş ekran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Calibri</vt:lpstr>
      <vt:lpstr>Century Gothic</vt:lpstr>
      <vt:lpstr>Courier New</vt:lpstr>
      <vt:lpstr>Wingdings</vt:lpstr>
      <vt:lpstr>Wingdings 2</vt:lpstr>
      <vt:lpstr>Alıntı</vt:lpstr>
      <vt:lpstr>Bilgisayarla Görü (Computer Vision)</vt:lpstr>
      <vt:lpstr>Çalışmalarım</vt:lpstr>
      <vt:lpstr>Çalışmalarım</vt:lpstr>
      <vt:lpstr>Çalışmalarım</vt:lpstr>
      <vt:lpstr>Çalışmalarım</vt:lpstr>
      <vt:lpstr>Çalışmalarım</vt:lpstr>
      <vt:lpstr>İTÜNOM İHA Takımı</vt:lpstr>
      <vt:lpstr>Başka Takımlar?</vt:lpstr>
      <vt:lpstr>Görüntü İşleme’nin Kullanıldığı Bazı Alanlar</vt:lpstr>
      <vt:lpstr>Python</vt:lpstr>
      <vt:lpstr>OpenCV – Open Source Computer Vision Library</vt:lpstr>
      <vt:lpstr>Ders Akışı (değişebilir)</vt:lpstr>
      <vt:lpstr>İlk Program</vt:lpstr>
      <vt:lpstr>Grayscale’a Çevirme</vt:lpstr>
      <vt:lpstr>RGB Görüntüyü Grayscale’a Çevirme</vt:lpstr>
      <vt:lpstr>Siyah-Beyaz mı Grayscale mı?</vt:lpstr>
      <vt:lpstr>Binary vs. Grayscale</vt:lpstr>
      <vt:lpstr>Arka Planda Neler Dönüyor?</vt:lpstr>
      <vt:lpstr>İkinci Program</vt:lpstr>
      <vt:lpstr>Sonraki Derste Konuşacaklarımız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Bilgisayarla Görü (Computer VISIon)</dc:title>
  <dc:creator>Ali Eren</dc:creator>
  <cp:lastModifiedBy>Ali Eren</cp:lastModifiedBy>
  <cp:revision>70</cp:revision>
  <dcterms:created xsi:type="dcterms:W3CDTF">2018-10-20T13:09:35Z</dcterms:created>
  <dcterms:modified xsi:type="dcterms:W3CDTF">2020-03-03T14:59:25Z</dcterms:modified>
</cp:coreProperties>
</file>