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275" r:id="rId4"/>
    <p:sldId id="296" r:id="rId5"/>
    <p:sldId id="297" r:id="rId6"/>
    <p:sldId id="298" r:id="rId7"/>
    <p:sldId id="300" r:id="rId8"/>
    <p:sldId id="287" r:id="rId9"/>
    <p:sldId id="286" r:id="rId10"/>
    <p:sldId id="288" r:id="rId11"/>
    <p:sldId id="307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64E5-544A-4A00-93CF-457E855E282C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2BD3-5A17-49CC-9292-E62C29CA9F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16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1.0/da/d22/tutorial_py_cann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37067" y="987482"/>
            <a:ext cx="60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İTÜ Yapay Zeka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2800" y="598042"/>
            <a:ext cx="5032000" cy="970450"/>
          </a:xfrm>
        </p:spPr>
        <p:txBody>
          <a:bodyPr/>
          <a:lstStyle/>
          <a:p>
            <a:r>
              <a:rPr lang="tr-TR" dirty="0" smtClean="0"/>
              <a:t>Köşe Tespiti ve Önemi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800" y="2209800"/>
            <a:ext cx="3795867" cy="3792931"/>
          </a:xfrm>
        </p:spPr>
        <p:txBody>
          <a:bodyPr>
            <a:norm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docs.opencv.org/3.0-beta/doc/py_tutorials/py_feature2d/py_features_meaning/py_features_meaning.html</a:t>
            </a:r>
          </a:p>
          <a:p>
            <a:endParaRPr lang="tr-TR" dirty="0"/>
          </a:p>
          <a:p>
            <a:r>
              <a:rPr lang="tr-TR" b="1" dirty="0" smtClean="0"/>
              <a:t>Harris </a:t>
            </a:r>
            <a:r>
              <a:rPr lang="tr-TR" b="1" dirty="0" err="1" smtClean="0"/>
              <a:t>Corner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/>
              <a:t> </a:t>
            </a:r>
            <a:r>
              <a:rPr lang="tr-TR" dirty="0"/>
              <a:t>- https://docs.opencv.org/3.0-beta/doc/py_tutorials/py_feature2d/py_features_harris/py_features_harris.html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345587"/>
            <a:ext cx="7028392" cy="6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Alıştırma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624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Kameradan görüntü alma, </a:t>
            </a:r>
            <a:r>
              <a:rPr lang="tr-TR" dirty="0" err="1" smtClean="0"/>
              <a:t>canny</a:t>
            </a:r>
            <a:r>
              <a:rPr lang="tr-TR" dirty="0" smtClean="0"/>
              <a:t>, morfolojik işlemler</a:t>
            </a:r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Kamera belirle ve aç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While</a:t>
            </a:r>
            <a:r>
              <a:rPr lang="tr-TR" dirty="0" smtClean="0"/>
              <a:t> döngüsü başlat</a:t>
            </a:r>
          </a:p>
          <a:p>
            <a:pPr>
              <a:buFont typeface="+mj-lt"/>
              <a:buAutoNum type="arabicPeriod"/>
            </a:pPr>
            <a:r>
              <a:rPr lang="tr-TR" dirty="0"/>
              <a:t>K</a:t>
            </a:r>
            <a:r>
              <a:rPr lang="tr-TR" dirty="0" smtClean="0"/>
              <a:t>ameradan görüntü al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görüntüye </a:t>
            </a:r>
            <a:r>
              <a:rPr lang="tr-TR" dirty="0" err="1" smtClean="0"/>
              <a:t>canny</a:t>
            </a:r>
            <a:r>
              <a:rPr lang="tr-TR" dirty="0" smtClean="0"/>
              <a:t> uygula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Canny</a:t>
            </a:r>
            <a:r>
              <a:rPr lang="tr-TR" dirty="0" smtClean="0"/>
              <a:t> uygulanmış görsele (5,5)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erosion</a:t>
            </a:r>
            <a:r>
              <a:rPr lang="tr-TR" dirty="0" smtClean="0"/>
              <a:t> ve </a:t>
            </a:r>
            <a:r>
              <a:rPr lang="tr-TR" dirty="0" err="1" smtClean="0"/>
              <a:t>dilation</a:t>
            </a:r>
            <a:r>
              <a:rPr lang="tr-TR" dirty="0" smtClean="0"/>
              <a:t> uygulayıp iki farklı görüntü elde et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Döngünün son aşaması olarak </a:t>
            </a:r>
            <a:r>
              <a:rPr lang="tr-TR" dirty="0" err="1" smtClean="0"/>
              <a:t>waitKey</a:t>
            </a:r>
            <a:r>
              <a:rPr lang="tr-TR" dirty="0" smtClean="0"/>
              <a:t>(10) kullanmayı unutma (10 zorunlu olmasa bile küçük bir sayı girilmeli)</a:t>
            </a:r>
          </a:p>
        </p:txBody>
      </p:sp>
    </p:spTree>
    <p:extLst>
      <p:ext uri="{BB962C8B-B14F-4D97-AF65-F5344CB8AC3E}">
        <p14:creationId xmlns:p14="http://schemas.microsoft.com/office/powerpoint/2010/main" val="42532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Alıştırma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103754"/>
            <a:ext cx="10554574" cy="422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BGR, HSV ve </a:t>
            </a:r>
            <a:r>
              <a:rPr lang="tr-TR" dirty="0" err="1" smtClean="0"/>
              <a:t>grayscale</a:t>
            </a:r>
            <a:r>
              <a:rPr lang="tr-TR" dirty="0" smtClean="0"/>
              <a:t> incelemesi, </a:t>
            </a:r>
            <a:r>
              <a:rPr lang="tr-TR" dirty="0" err="1" smtClean="0"/>
              <a:t>thresholding</a:t>
            </a:r>
            <a:r>
              <a:rPr lang="tr-TR" dirty="0" smtClean="0"/>
              <a:t>, bit düzeyinde işlemler, maskeleme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</a:t>
            </a:r>
            <a:r>
              <a:rPr lang="tr-TR" dirty="0" smtClean="0"/>
              <a:t>oku (birds2.jpg), </a:t>
            </a:r>
            <a:r>
              <a:rPr lang="tr-TR" dirty="0" err="1" smtClean="0"/>
              <a:t>grayscale</a:t>
            </a:r>
            <a:r>
              <a:rPr lang="tr-TR" dirty="0" smtClean="0"/>
              <a:t> ve HSV renk uzaylarına çevir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ve HSV görüntüyü de </a:t>
            </a:r>
            <a:r>
              <a:rPr lang="tr-TR" dirty="0" err="1" smtClean="0"/>
              <a:t>split</a:t>
            </a:r>
            <a:r>
              <a:rPr lang="tr-TR" dirty="0" smtClean="0"/>
              <a:t> komutuyla kanallarına ayır ve hepsini göster, incele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Saturation</a:t>
            </a:r>
            <a:r>
              <a:rPr lang="tr-TR" dirty="0" smtClean="0"/>
              <a:t> (S) kanallarına standart </a:t>
            </a:r>
            <a:r>
              <a:rPr lang="tr-TR" dirty="0" err="1" smtClean="0"/>
              <a:t>threshold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Threshold</a:t>
            </a:r>
            <a:r>
              <a:rPr lang="tr-TR" dirty="0" smtClean="0"/>
              <a:t> (eşik) değerini değiştir ve yine uygula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/>
              <a:t> </a:t>
            </a:r>
            <a:r>
              <a:rPr lang="tr-TR" dirty="0" smtClean="0"/>
              <a:t>işleminin sonucunu orijinal BGR görüntü üzerine maske olarak uygula ve sonuçları göster (sonuçta biri </a:t>
            </a:r>
            <a:r>
              <a:rPr lang="tr-TR" dirty="0" err="1" smtClean="0"/>
              <a:t>Gray&amp;BGR</a:t>
            </a:r>
            <a:r>
              <a:rPr lang="tr-TR" dirty="0" smtClean="0"/>
              <a:t> diğeri </a:t>
            </a:r>
            <a:r>
              <a:rPr lang="tr-TR" dirty="0" err="1" smtClean="0"/>
              <a:t>S&amp;BGRolmak</a:t>
            </a:r>
            <a:r>
              <a:rPr lang="tr-TR" dirty="0" smtClean="0"/>
              <a:t> üzere iki tane maskelenmiş görüntü elde edeceksiniz.) 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 smtClean="0"/>
              <a:t> işleminin sonuçlarını </a:t>
            </a:r>
            <a:r>
              <a:rPr lang="tr-TR" dirty="0" err="1" smtClean="0"/>
              <a:t>bitwise_or</a:t>
            </a:r>
            <a:r>
              <a:rPr lang="tr-TR" dirty="0" smtClean="0"/>
              <a:t> ile birleştir ve orijinal BGR görüntü üzerine maske olarak uygula ve sonucu göster.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Alıştırma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3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Canny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oku </a:t>
            </a:r>
            <a:r>
              <a:rPr lang="tr-TR" dirty="0" smtClean="0"/>
              <a:t>(renkler.png), boyutlarını yazdır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Split</a:t>
            </a:r>
            <a:r>
              <a:rPr lang="tr-TR" dirty="0" smtClean="0"/>
              <a:t> ile kanallarına ayır, </a:t>
            </a:r>
            <a:r>
              <a:rPr lang="tr-TR" dirty="0" err="1" smtClean="0"/>
              <a:t>grayscale’a</a:t>
            </a:r>
            <a:r>
              <a:rPr lang="tr-TR" dirty="0" smtClean="0"/>
              <a:t> da çevir, dördünü de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</a:t>
            </a:r>
            <a:r>
              <a:rPr lang="tr-TR" dirty="0" err="1" smtClean="0"/>
              <a:t>canny</a:t>
            </a:r>
            <a:r>
              <a:rPr lang="tr-TR" dirty="0" smtClean="0"/>
              <a:t> fonksiyonunu uygula ve göster (BGR görüntüye uygulamayın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5x5’lik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blur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Blur</a:t>
            </a:r>
            <a:r>
              <a:rPr lang="tr-TR" dirty="0" smtClean="0"/>
              <a:t> uygulanmış </a:t>
            </a:r>
            <a:r>
              <a:rPr lang="tr-TR" dirty="0" err="1" smtClean="0"/>
              <a:t>hallarine</a:t>
            </a:r>
            <a:r>
              <a:rPr lang="tr-TR" dirty="0" smtClean="0"/>
              <a:t> de </a:t>
            </a:r>
            <a:r>
              <a:rPr lang="tr-TR" dirty="0" err="1" smtClean="0"/>
              <a:t>canny</a:t>
            </a:r>
            <a:r>
              <a:rPr lang="tr-TR" dirty="0" smtClean="0"/>
              <a:t> </a:t>
            </a:r>
            <a:r>
              <a:rPr lang="tr-TR" dirty="0"/>
              <a:t>fonksiyonunu uygula ve göster (BGR görüntüye uygulamayın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3. ve 5. adımda çıkan sonuçları karşılaştırın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25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7247" y="616522"/>
            <a:ext cx="10571998" cy="970450"/>
          </a:xfrm>
        </p:spPr>
        <p:txBody>
          <a:bodyPr/>
          <a:lstStyle/>
          <a:p>
            <a:r>
              <a:rPr lang="tr-TR" dirty="0" smtClean="0"/>
              <a:t>Sonraki Derste </a:t>
            </a:r>
            <a:r>
              <a:rPr lang="tr-TR" dirty="0" smtClean="0"/>
              <a:t>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err="1" smtClean="0"/>
              <a:t>Connected</a:t>
            </a:r>
            <a:r>
              <a:rPr lang="tr-TR" dirty="0" smtClean="0"/>
              <a:t> Component Analysis</a:t>
            </a:r>
          </a:p>
          <a:p>
            <a:r>
              <a:rPr lang="tr-TR" dirty="0" err="1" smtClean="0"/>
              <a:t>findContours</a:t>
            </a:r>
            <a:endParaRPr lang="tr-TR" dirty="0" smtClean="0"/>
          </a:p>
          <a:p>
            <a:r>
              <a:rPr lang="tr-TR" dirty="0" err="1" smtClean="0"/>
              <a:t>ContourArea</a:t>
            </a:r>
            <a:endParaRPr lang="tr-TR" dirty="0" smtClean="0"/>
          </a:p>
          <a:p>
            <a:r>
              <a:rPr lang="tr-TR" dirty="0" smtClean="0"/>
              <a:t>Küçük </a:t>
            </a:r>
            <a:r>
              <a:rPr lang="tr-TR" dirty="0" err="1" smtClean="0"/>
              <a:t>Contour’ları</a:t>
            </a:r>
            <a:r>
              <a:rPr lang="tr-TR" dirty="0" smtClean="0"/>
              <a:t> eleme</a:t>
            </a:r>
          </a:p>
          <a:p>
            <a:endParaRPr lang="tr-TR" dirty="0"/>
          </a:p>
          <a:p>
            <a:r>
              <a:rPr lang="tr-TR" dirty="0" smtClean="0"/>
              <a:t>Alıştırmalar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ve Uyguladığınız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Salı 18.15’te görüşmek </a:t>
            </a:r>
            <a:r>
              <a:rPr lang="tr-TR" b="1" dirty="0" smtClean="0"/>
              <a:t>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HSV Renk Uzayı</a:t>
            </a:r>
          </a:p>
          <a:p>
            <a:r>
              <a:rPr lang="tr-TR" dirty="0" smtClean="0"/>
              <a:t>Canlı video işleme</a:t>
            </a:r>
          </a:p>
          <a:p>
            <a:r>
              <a:rPr lang="tr-TR" dirty="0" smtClean="0"/>
              <a:t>Kırpma, simetri, döndürme, </a:t>
            </a:r>
            <a:r>
              <a:rPr lang="tr-TR" dirty="0" err="1" smtClean="0"/>
              <a:t>resizing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</a:t>
            </a:r>
            <a:r>
              <a:rPr lang="tr-TR" dirty="0" smtClean="0"/>
              <a:t>işlemler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1491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Konuşacaklarımız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smtClean="0"/>
              <a:t>&amp; </a:t>
            </a:r>
            <a:r>
              <a:rPr lang="tr-TR" dirty="0" err="1"/>
              <a:t>b</a:t>
            </a:r>
            <a:r>
              <a:rPr lang="tr-TR" dirty="0" err="1" smtClean="0"/>
              <a:t>lur</a:t>
            </a:r>
            <a:endParaRPr lang="tr-TR" dirty="0" smtClean="0"/>
          </a:p>
          <a:p>
            <a:r>
              <a:rPr lang="tr-TR" dirty="0" smtClean="0"/>
              <a:t>Kenar </a:t>
            </a:r>
            <a:r>
              <a:rPr lang="tr-TR" dirty="0" smtClean="0"/>
              <a:t>&amp; köşe tespiti</a:t>
            </a:r>
          </a:p>
          <a:p>
            <a:endParaRPr lang="tr-TR" dirty="0" err="1"/>
          </a:p>
          <a:p>
            <a:r>
              <a:rPr lang="tr-TR" dirty="0" smtClean="0"/>
              <a:t>Alıştırmalar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2123090"/>
            <a:ext cx="4980955" cy="3504773"/>
          </a:xfrm>
        </p:spPr>
        <p:txBody>
          <a:bodyPr/>
          <a:lstStyle/>
          <a:p>
            <a:r>
              <a:rPr lang="tr-TR" b="1" dirty="0" smtClean="0"/>
              <a:t>Piksel düzeyinde </a:t>
            </a:r>
            <a:r>
              <a:rPr lang="tr-TR" b="1" dirty="0" smtClean="0"/>
              <a:t>işlemler</a:t>
            </a:r>
            <a:r>
              <a:rPr lang="tr-TR" dirty="0" smtClean="0"/>
              <a:t> </a:t>
            </a:r>
            <a:r>
              <a:rPr lang="tr-TR" dirty="0" smtClean="0"/>
              <a:t>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</a:t>
            </a:r>
            <a:r>
              <a:rPr lang="tr-TR" dirty="0" smtClean="0"/>
              <a:t>işlemler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Döndürme, kırpma vs.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Gamma düzeltmesi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Histogram</a:t>
            </a:r>
            <a:r>
              <a:rPr lang="tr-TR" dirty="0" smtClean="0"/>
              <a:t> eşitlemesi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</a:t>
            </a:r>
            <a:r>
              <a:rPr lang="tr-TR" dirty="0" smtClean="0"/>
              <a:t>tespiti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</a:t>
            </a:r>
            <a:r>
              <a:rPr lang="tr-TR" dirty="0" smtClean="0"/>
              <a:t>bulma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5718574"/>
            <a:ext cx="1057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sistemler, 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işlemlerinin yüzlerce kez art arda gelmesiyle oluşmaktadır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555" y="2220064"/>
            <a:ext cx="5627377" cy="1587713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Basitçe ağırlıklı ortalama diyebiliriz.</a:t>
            </a:r>
          </a:p>
          <a:p>
            <a:r>
              <a:rPr lang="tr-TR" dirty="0"/>
              <a:t>http://setosa.io/ev/image-kernels</a:t>
            </a:r>
            <a:r>
              <a:rPr lang="tr-TR" dirty="0" smtClean="0"/>
              <a:t>/</a:t>
            </a:r>
          </a:p>
          <a:p>
            <a:r>
              <a:rPr lang="tr-TR" dirty="0"/>
              <a:t>https://towardsdatascience.com/intuitively-understanding-convolutions-for-deep-learning-1f6f42faee1</a:t>
            </a:r>
            <a:br>
              <a:rPr lang="tr-TR" dirty="0"/>
            </a:br>
            <a:endParaRPr lang="tr-TR" dirty="0" smtClean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7580222" y="2222287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/>
          </p:nvPr>
        </p:nvGraphicFramePr>
        <p:xfrm>
          <a:off x="7580222" y="4610204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1185333" y="3746604"/>
          <a:ext cx="5249335" cy="26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/>
                <a:gridCol w="1049867"/>
                <a:gridCol w="1049867"/>
                <a:gridCol w="1049867"/>
                <a:gridCol w="1049867"/>
              </a:tblGrid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Bulanıklaştırma (</a:t>
            </a:r>
            <a:r>
              <a:rPr lang="tr-TR" dirty="0" err="1" smtClean="0"/>
              <a:t>blurring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3090" y="2044487"/>
            <a:ext cx="11015134" cy="16808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Fotoğrafları işlemeye başlamanın ilk aşaması </a:t>
            </a:r>
            <a:r>
              <a:rPr lang="tr-TR" dirty="0" err="1" smtClean="0"/>
              <a:t>blurlama</a:t>
            </a:r>
            <a:r>
              <a:rPr lang="tr-TR" dirty="0" smtClean="0"/>
              <a:t> diyebiliriz.</a:t>
            </a:r>
          </a:p>
          <a:p>
            <a:r>
              <a:rPr lang="tr-TR" dirty="0" smtClean="0"/>
              <a:t>Diğer </a:t>
            </a:r>
            <a:r>
              <a:rPr lang="tr-TR" dirty="0" err="1" smtClean="0"/>
              <a:t>konumsal</a:t>
            </a:r>
            <a:r>
              <a:rPr lang="tr-TR" dirty="0" smtClean="0"/>
              <a:t> işlemler gibi </a:t>
            </a:r>
            <a:r>
              <a:rPr lang="tr-TR" dirty="0" err="1" smtClean="0"/>
              <a:t>blur</a:t>
            </a:r>
            <a:r>
              <a:rPr lang="tr-TR" dirty="0" smtClean="0"/>
              <a:t> işlemi de </a:t>
            </a:r>
            <a:r>
              <a:rPr lang="tr-TR" dirty="0" err="1" smtClean="0"/>
              <a:t>convolution</a:t>
            </a:r>
            <a:r>
              <a:rPr lang="tr-TR" dirty="0" smtClean="0"/>
              <a:t> ile yapılmaktadır.</a:t>
            </a:r>
          </a:p>
          <a:p>
            <a:r>
              <a:rPr lang="tr-TR" dirty="0"/>
              <a:t>Bulanıklaştırma niye önemli? Çünkü </a:t>
            </a:r>
            <a:r>
              <a:rPr lang="tr-TR" b="1" dirty="0"/>
              <a:t>gürültülerden </a:t>
            </a:r>
            <a:r>
              <a:rPr lang="tr-TR" b="1" dirty="0" smtClean="0"/>
              <a:t>kurtulmamıza </a:t>
            </a:r>
            <a:r>
              <a:rPr lang="tr-TR" b="1" dirty="0"/>
              <a:t>yarıyor</a:t>
            </a:r>
            <a:r>
              <a:rPr lang="tr-TR" dirty="0"/>
              <a:t>. (ışıklandırma etkileri (</a:t>
            </a:r>
            <a:r>
              <a:rPr lang="tr-TR" dirty="0" err="1"/>
              <a:t>illumination</a:t>
            </a:r>
            <a:r>
              <a:rPr lang="tr-TR" dirty="0"/>
              <a:t>), kameranın dış ortamdan ışığı alıp dijitalleştirmesine kadar olan süreçte olan hatalar vs</a:t>
            </a:r>
            <a:r>
              <a:rPr lang="tr-TR" dirty="0" smtClean="0"/>
              <a:t>.)</a:t>
            </a:r>
          </a:p>
          <a:p>
            <a:r>
              <a:rPr lang="tr-TR" dirty="0"/>
              <a:t>https://docs.opencv.org/3.1.0/d4/d13/tutorial_py_filtering.html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901196"/>
            <a:ext cx="5249333" cy="270280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9" y="3901196"/>
            <a:ext cx="5145368" cy="2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646"/>
          </a:xfrm>
        </p:spPr>
        <p:txBody>
          <a:bodyPr>
            <a:normAutofit/>
          </a:bodyPr>
          <a:lstStyle/>
          <a:p>
            <a:r>
              <a:rPr lang="tr-TR" dirty="0" smtClean="0"/>
              <a:t>Küçük bir pencereyi (</a:t>
            </a:r>
            <a:r>
              <a:rPr lang="tr-TR" dirty="0" err="1" smtClean="0"/>
              <a:t>kernel</a:t>
            </a:r>
            <a:r>
              <a:rPr lang="tr-TR" dirty="0" smtClean="0"/>
              <a:t>, mesela 3x3 bir matris, filtre)</a:t>
            </a:r>
            <a:r>
              <a:rPr lang="tr-TR" b="1" dirty="0" smtClean="0"/>
              <a:t> </a:t>
            </a:r>
            <a:r>
              <a:rPr lang="tr-TR" dirty="0" smtClean="0"/>
              <a:t>görüntünün üstünde gezdirip, pencerenin üstündeki değerler ile pencerenin değdiği yerdeki piksel değerlerini çarpıp toplamak. Sonucunda yeni bir görüntü elde ediyoruz.</a:t>
            </a:r>
          </a:p>
          <a:p>
            <a:r>
              <a:rPr lang="tr-TR" dirty="0" smtClean="0"/>
              <a:t>Amaç? </a:t>
            </a:r>
            <a:r>
              <a:rPr lang="tr-TR" b="1" dirty="0" smtClean="0"/>
              <a:t>Bölgesel bilgi edinmek</a:t>
            </a:r>
            <a:r>
              <a:rPr lang="tr-TR" dirty="0" smtClean="0"/>
              <a:t> -&gt; burası bir </a:t>
            </a:r>
            <a:r>
              <a:rPr lang="tr-TR" b="1" dirty="0" smtClean="0"/>
              <a:t>kenar</a:t>
            </a:r>
            <a:r>
              <a:rPr lang="tr-TR" dirty="0" smtClean="0"/>
              <a:t> mı, ya da </a:t>
            </a:r>
            <a:r>
              <a:rPr lang="tr-TR" b="1" dirty="0" smtClean="0"/>
              <a:t>köşe</a:t>
            </a:r>
            <a:r>
              <a:rPr lang="tr-TR" dirty="0" smtClean="0"/>
              <a:t> mi? Bu piksel acaba çok mu parlak? </a:t>
            </a:r>
            <a:r>
              <a:rPr lang="tr-TR" b="1" dirty="0" smtClean="0"/>
              <a:t>Bölgesel düzenlemelerde bulunmak</a:t>
            </a:r>
            <a:r>
              <a:rPr lang="tr-TR" dirty="0" smtClean="0"/>
              <a:t> -&gt; Yalnız duran parlak veya koyu pikselleri elemek, fotoğrafta piksel </a:t>
            </a:r>
            <a:r>
              <a:rPr lang="tr-TR" dirty="0" err="1" smtClean="0"/>
              <a:t>piksel</a:t>
            </a:r>
            <a:r>
              <a:rPr lang="tr-TR" dirty="0" smtClean="0"/>
              <a:t> oluşan renk bozukluklarını gidermek.</a:t>
            </a:r>
          </a:p>
          <a:p>
            <a:endParaRPr lang="tr-TR" dirty="0" smtClean="0"/>
          </a:p>
          <a:p>
            <a:r>
              <a:rPr lang="tr-TR" dirty="0" err="1" smtClean="0"/>
              <a:t>Convolution</a:t>
            </a:r>
            <a:r>
              <a:rPr lang="tr-TR" dirty="0" smtClean="0"/>
              <a:t> sayesinde: görüntüyü </a:t>
            </a:r>
            <a:r>
              <a:rPr lang="tr-TR" dirty="0" err="1" smtClean="0"/>
              <a:t>blur’layabiliyoruz</a:t>
            </a:r>
            <a:r>
              <a:rPr lang="tr-TR" dirty="0" smtClean="0"/>
              <a:t>, kenar ve köşeleri tespit edebiliyoruz, güzel filtreler uygulayabiliyoruz, morfolojik işlemleri uygulayabiliyoruz.</a:t>
            </a:r>
          </a:p>
          <a:p>
            <a:r>
              <a:rPr lang="tr-TR" dirty="0" smtClean="0"/>
              <a:t>Kullanılan filtreye göre çıktı değişmekte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7975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704667" cy="970450"/>
          </a:xfrm>
        </p:spPr>
        <p:txBody>
          <a:bodyPr/>
          <a:lstStyle/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b="0" dirty="0" smtClean="0"/>
              <a:t>(3x3 </a:t>
            </a:r>
            <a:r>
              <a:rPr lang="tr-TR" b="0" dirty="0" err="1" smtClean="0"/>
              <a:t>and</a:t>
            </a:r>
            <a:r>
              <a:rPr lang="tr-TR" b="0" dirty="0" smtClean="0"/>
              <a:t> 1x3 </a:t>
            </a:r>
            <a:r>
              <a:rPr lang="tr-TR" b="0" dirty="0" err="1" smtClean="0"/>
              <a:t>only</a:t>
            </a:r>
            <a:r>
              <a:rPr lang="tr-TR" b="0" dirty="0" smtClean="0"/>
              <a:t>)</a:t>
            </a:r>
            <a:endParaRPr lang="tr-TR" b="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89676"/>
              </p:ext>
            </p:extLst>
          </p:nvPr>
        </p:nvGraphicFramePr>
        <p:xfrm>
          <a:off x="810000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8457"/>
              </p:ext>
            </p:extLst>
          </p:nvPr>
        </p:nvGraphicFramePr>
        <p:xfrm>
          <a:off x="810000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7716"/>
              </p:ext>
            </p:extLst>
          </p:nvPr>
        </p:nvGraphicFramePr>
        <p:xfrm>
          <a:off x="4745567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7673"/>
              </p:ext>
            </p:extLst>
          </p:nvPr>
        </p:nvGraphicFramePr>
        <p:xfrm>
          <a:off x="8681134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01488"/>
              </p:ext>
            </p:extLst>
          </p:nvPr>
        </p:nvGraphicFramePr>
        <p:xfrm>
          <a:off x="8681134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4401"/>
              </p:ext>
            </p:extLst>
          </p:nvPr>
        </p:nvGraphicFramePr>
        <p:xfrm>
          <a:off x="4745568" y="4783665"/>
          <a:ext cx="503766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6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7576"/>
              </p:ext>
            </p:extLst>
          </p:nvPr>
        </p:nvGraphicFramePr>
        <p:xfrm>
          <a:off x="5599307" y="5503333"/>
          <a:ext cx="1847124" cy="43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708"/>
                <a:gridCol w="615708"/>
                <a:gridCol w="615708"/>
              </a:tblGrid>
              <a:tr h="4374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4357"/>
              </p:ext>
            </p:extLst>
          </p:nvPr>
        </p:nvGraphicFramePr>
        <p:xfrm>
          <a:off x="4452065" y="3276600"/>
          <a:ext cx="3420534" cy="2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178"/>
                <a:gridCol w="1140178"/>
                <a:gridCol w="1140178"/>
              </a:tblGrid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 Tespiti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05244"/>
          </a:xfrm>
        </p:spPr>
        <p:txBody>
          <a:bodyPr/>
          <a:lstStyle/>
          <a:p>
            <a:r>
              <a:rPr lang="tr-TR" dirty="0" smtClean="0"/>
              <a:t>Kenar bulmak için farklı yöntemler var.</a:t>
            </a:r>
          </a:p>
          <a:p>
            <a:r>
              <a:rPr lang="tr-TR" dirty="0" smtClean="0"/>
              <a:t>Yatay ve dikey kenar tespiti</a:t>
            </a:r>
          </a:p>
          <a:p>
            <a:endParaRPr lang="tr-TR" dirty="0"/>
          </a:p>
          <a:p>
            <a:r>
              <a:rPr lang="tr-TR" dirty="0" err="1" smtClean="0"/>
              <a:t>Canny</a:t>
            </a:r>
            <a:r>
              <a:rPr lang="tr-TR" dirty="0" smtClean="0"/>
              <a:t>, kenar tespit etmek için çok etkili bir yöntem. Daha iyi sonuç alabilmek için filtre uyguladıktan sonra pikselleri bazı işlemlerden daha geçiriyor.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docs.opencv.org/3.1.0/da/d22/tutorial_py_canny.html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k</a:t>
            </a:r>
            <a:r>
              <a:rPr lang="tr-TR" dirty="0" smtClean="0"/>
              <a:t>enarlar = </a:t>
            </a:r>
            <a:r>
              <a:rPr lang="tr-TR" dirty="0" err="1"/>
              <a:t>imutils.auto_canny</a:t>
            </a:r>
            <a:r>
              <a:rPr lang="tr-TR" dirty="0"/>
              <a:t>(</a:t>
            </a:r>
            <a:r>
              <a:rPr lang="tr-TR" dirty="0" err="1"/>
              <a:t>gray</a:t>
            </a:r>
            <a:r>
              <a:rPr lang="tr-TR" dirty="0"/>
              <a:t>)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1014</TotalTime>
  <Words>772</Words>
  <Application>Microsoft Office PowerPoint</Application>
  <PresentationFormat>Geniş ekran</PresentationFormat>
  <Paragraphs>203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2</vt:lpstr>
      <vt:lpstr>Alıntı</vt:lpstr>
      <vt:lpstr>Computer Vision (Bilgisayarla Görü)</vt:lpstr>
      <vt:lpstr>Önceki Derste Konuştuklarımız</vt:lpstr>
      <vt:lpstr>Bugün Konuşacaklarımız</vt:lpstr>
      <vt:lpstr>Piksel Düzeyinde İşlemler vs. Bölgesel İşlemler </vt:lpstr>
      <vt:lpstr>Convolution </vt:lpstr>
      <vt:lpstr>Bulanıklaştırma (blurring)</vt:lpstr>
      <vt:lpstr>Convolution</vt:lpstr>
      <vt:lpstr>Different Filter Examples (3x3 and 1x3 only)</vt:lpstr>
      <vt:lpstr>Kenar Tespiti</vt:lpstr>
      <vt:lpstr>Köşe Tespiti ve Önemi</vt:lpstr>
      <vt:lpstr>Alıştırma 1</vt:lpstr>
      <vt:lpstr>Alıştırma 2</vt:lpstr>
      <vt:lpstr>Alıştırma 3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114</cp:revision>
  <cp:lastPrinted>2019-03-11T19:19:01Z</cp:lastPrinted>
  <dcterms:created xsi:type="dcterms:W3CDTF">2018-10-20T13:09:35Z</dcterms:created>
  <dcterms:modified xsi:type="dcterms:W3CDTF">2020-03-15T07:13:53Z</dcterms:modified>
</cp:coreProperties>
</file>