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275" r:id="rId3"/>
    <p:sldId id="276" r:id="rId4"/>
    <p:sldId id="295" r:id="rId5"/>
    <p:sldId id="296" r:id="rId6"/>
    <p:sldId id="298" r:id="rId7"/>
    <p:sldId id="299" r:id="rId8"/>
    <p:sldId id="307" r:id="rId9"/>
    <p:sldId id="297" r:id="rId10"/>
    <p:sldId id="300" r:id="rId11"/>
    <p:sldId id="301" r:id="rId12"/>
    <p:sldId id="302" r:id="rId13"/>
    <p:sldId id="305" r:id="rId14"/>
    <p:sldId id="303" r:id="rId15"/>
    <p:sldId id="304" r:id="rId16"/>
    <p:sldId id="306" r:id="rId17"/>
    <p:sldId id="27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8.12.2018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ocs.opencv.org/3.4/d4/dc6/tutorial_py_template_match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c/dc3/tutorial_py_matcher.html" TargetMode="External"/><Relationship Id="rId2" Type="http://schemas.openxmlformats.org/officeDocument/2006/relationships/hyperlink" Target="https://docs.opencv.org/3.4/d1/de0/tutorial_py_feature_homograph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88HdqNDQsE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imagesearch.com/2015/09/14/ball-tracking-with-openc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unponnusamy.com/yolo-object-detection-opencv-python.html" TargetMode="External"/><Relationship Id="rId2" Type="http://schemas.openxmlformats.org/officeDocument/2006/relationships/hyperlink" Target="https://pjreddie.com/darknet/yol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cv/opencv_contrib/blob/master/modules/tracking/src/trackerKCF.c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8/07/23/simple-object-tracking-with-opencv/" TargetMode="External"/><Relationship Id="rId2" Type="http://schemas.openxmlformats.org/officeDocument/2006/relationships/hyperlink" Target="https://www.pyimagesearch.com/2018/07/30/opencv-object-track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adamaulia/object-tracking-using-opencv-python-windows-616fb23da720" TargetMode="External"/><Relationship Id="rId5" Type="http://schemas.openxmlformats.org/officeDocument/2006/relationships/hyperlink" Target="https://www.learnopencv.com/multitracker-multiple-object-tracking-using-opencv-c-python/" TargetMode="External"/><Relationship Id="rId4" Type="http://schemas.openxmlformats.org/officeDocument/2006/relationships/hyperlink" Target="https://www.learnopencv.com/object-tracking-using-opencv-cpp-pyth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4800" dirty="0" smtClean="0"/>
              <a:t>(Bilgisayarla Görü)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65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several methods for object </a:t>
            </a:r>
            <a:r>
              <a:rPr lang="en-US" dirty="0" err="1" smtClean="0"/>
              <a:t>dete</a:t>
            </a:r>
            <a:r>
              <a:rPr lang="tr-TR" dirty="0" err="1"/>
              <a:t>c</a:t>
            </a:r>
            <a:r>
              <a:rPr lang="tr-TR" dirty="0" err="1" smtClean="0"/>
              <a:t>t</a:t>
            </a:r>
            <a:r>
              <a:rPr lang="en-US" dirty="0" smtClean="0"/>
              <a:t>ion</a:t>
            </a:r>
            <a:r>
              <a:rPr lang="en-US" dirty="0"/>
              <a:t>. All of them is used in real world applications. Some of them </a:t>
            </a:r>
            <a:r>
              <a:rPr lang="en-US" dirty="0" smtClean="0"/>
              <a:t>are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Template Matching</a:t>
            </a:r>
            <a:endParaRPr lang="tr-TR" dirty="0"/>
          </a:p>
          <a:p>
            <a:r>
              <a:rPr lang="en-US" dirty="0" err="1" smtClean="0"/>
              <a:t>Keypoint</a:t>
            </a:r>
            <a:r>
              <a:rPr lang="en-US" dirty="0" smtClean="0"/>
              <a:t> </a:t>
            </a:r>
            <a:r>
              <a:rPr lang="en-US" dirty="0"/>
              <a:t>(Feature) </a:t>
            </a:r>
            <a:r>
              <a:rPr lang="en-US" dirty="0" smtClean="0"/>
              <a:t>Detection</a:t>
            </a:r>
            <a:endParaRPr lang="tr-TR" dirty="0" smtClean="0"/>
          </a:p>
          <a:p>
            <a:r>
              <a:rPr lang="en-US" dirty="0" smtClean="0"/>
              <a:t>Color</a:t>
            </a:r>
            <a:endParaRPr lang="tr-TR" dirty="0"/>
          </a:p>
          <a:p>
            <a:r>
              <a:rPr lang="tr-TR" dirty="0" err="1"/>
              <a:t>Haar</a:t>
            </a:r>
            <a:r>
              <a:rPr lang="tr-TR" dirty="0"/>
              <a:t> </a:t>
            </a:r>
            <a:r>
              <a:rPr lang="tr-TR" dirty="0" err="1" smtClean="0"/>
              <a:t>Cascades</a:t>
            </a:r>
            <a:endParaRPr lang="tr-TR" dirty="0" smtClean="0"/>
          </a:p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18712" y="4979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Object </a:t>
            </a:r>
            <a:r>
              <a:rPr lang="tr-TR" dirty="0" err="1" smtClean="0"/>
              <a:t>Detection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11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Detection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5123829" cy="42631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Template </a:t>
            </a:r>
            <a:r>
              <a:rPr lang="en-US" b="1" dirty="0" smtClean="0"/>
              <a:t>Matching</a:t>
            </a:r>
            <a:endParaRPr lang="tr-TR" dirty="0"/>
          </a:p>
          <a:p>
            <a:r>
              <a:rPr lang="en-US" dirty="0" smtClean="0"/>
              <a:t>This </a:t>
            </a:r>
            <a:r>
              <a:rPr lang="en-US" dirty="0"/>
              <a:t>method matches pixels of source (template) and target </a:t>
            </a:r>
            <a:r>
              <a:rPr lang="en-US" dirty="0" smtClean="0"/>
              <a:t>image.</a:t>
            </a:r>
            <a:endParaRPr lang="tr-TR" dirty="0" smtClean="0"/>
          </a:p>
          <a:p>
            <a:r>
              <a:rPr lang="en-US" dirty="0" smtClean="0"/>
              <a:t>If </a:t>
            </a:r>
            <a:r>
              <a:rPr lang="en-US" dirty="0"/>
              <a:t>match is accurate enough, object is considered to be </a:t>
            </a:r>
            <a:r>
              <a:rPr lang="en-US" dirty="0" smtClean="0"/>
              <a:t>found.</a:t>
            </a:r>
            <a:endParaRPr lang="tr-TR" dirty="0" smtClean="0"/>
          </a:p>
          <a:p>
            <a:r>
              <a:rPr lang="en-US" dirty="0" smtClean="0"/>
              <a:t>However</a:t>
            </a:r>
            <a:r>
              <a:rPr lang="en-US" dirty="0"/>
              <a:t>, this method performs poorly and is not invariant for almost all conditions like illumination, view point </a:t>
            </a:r>
            <a:r>
              <a:rPr lang="en-US" dirty="0" err="1"/>
              <a:t>etc</a:t>
            </a:r>
            <a:r>
              <a:rPr lang="en-US" dirty="0"/>
              <a:t>…. </a:t>
            </a:r>
          </a:p>
          <a:p>
            <a:endParaRPr lang="tr-TR" dirty="0" smtClean="0"/>
          </a:p>
          <a:p>
            <a:r>
              <a:rPr lang="tr-TR" dirty="0" err="1" smtClean="0"/>
              <a:t>Check</a:t>
            </a:r>
            <a:r>
              <a:rPr lang="tr-TR" dirty="0"/>
              <a:t>: </a:t>
            </a: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docs.opencv.org/3.4/d4/dc6/tutorial_py_template_matching.html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41" y="2577886"/>
            <a:ext cx="5929712" cy="31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Detection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98579" y="1417638"/>
            <a:ext cx="10554574" cy="5348922"/>
          </a:xfrm>
        </p:spPr>
        <p:txBody>
          <a:bodyPr>
            <a:normAutofit/>
          </a:bodyPr>
          <a:lstStyle/>
          <a:p>
            <a:endParaRPr lang="tr-TR" dirty="0"/>
          </a:p>
          <a:p>
            <a:pPr marL="0" indent="0">
              <a:buNone/>
            </a:pPr>
            <a:r>
              <a:rPr lang="en-US" b="1" dirty="0" err="1"/>
              <a:t>Keypoint</a:t>
            </a:r>
            <a:r>
              <a:rPr lang="en-US" b="1" dirty="0"/>
              <a:t> (Feature) </a:t>
            </a:r>
            <a:r>
              <a:rPr lang="en-US" b="1" dirty="0" smtClean="0"/>
              <a:t>Detection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Matching</a:t>
            </a:r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method extracts </a:t>
            </a:r>
            <a:r>
              <a:rPr lang="en-US" i="1" dirty="0"/>
              <a:t>important </a:t>
            </a:r>
            <a:r>
              <a:rPr lang="en-US" dirty="0" err="1"/>
              <a:t>keypoints</a:t>
            </a:r>
            <a:r>
              <a:rPr lang="en-US" dirty="0"/>
              <a:t> of source image and target image then tries to match them. </a:t>
            </a:r>
            <a:endParaRPr lang="tr-TR" dirty="0" smtClean="0"/>
          </a:p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finding</a:t>
            </a:r>
            <a:r>
              <a:rPr lang="tr-TR" dirty="0" smtClean="0"/>
              <a:t> </a:t>
            </a:r>
            <a:r>
              <a:rPr lang="tr-TR" i="1" dirty="0" err="1" smtClean="0"/>
              <a:t>important</a:t>
            </a:r>
            <a:r>
              <a:rPr lang="tr-TR" i="1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,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relationship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neighbours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calculated</a:t>
            </a:r>
            <a:r>
              <a:rPr lang="tr-TR" dirty="0" smtClean="0"/>
              <a:t>. </a:t>
            </a:r>
            <a:r>
              <a:rPr lang="tr-TR" dirty="0" err="1" smtClean="0"/>
              <a:t>That</a:t>
            </a:r>
            <a:r>
              <a:rPr lang="tr-TR" dirty="0" smtClean="0"/>
              <a:t>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achieve</a:t>
            </a:r>
            <a:r>
              <a:rPr lang="tr-TR" dirty="0" smtClean="0"/>
              <a:t> </a:t>
            </a:r>
            <a:r>
              <a:rPr lang="tr-TR" dirty="0" err="1" smtClean="0"/>
              <a:t>rotation</a:t>
            </a:r>
            <a:r>
              <a:rPr lang="tr-TR" dirty="0" smtClean="0"/>
              <a:t>, </a:t>
            </a:r>
            <a:r>
              <a:rPr lang="tr-TR" dirty="0" err="1" smtClean="0"/>
              <a:t>view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, </a:t>
            </a:r>
            <a:r>
              <a:rPr lang="tr-TR" dirty="0" err="1" smtClean="0"/>
              <a:t>resize</a:t>
            </a:r>
            <a:r>
              <a:rPr lang="tr-TR" dirty="0" smtClean="0"/>
              <a:t>, </a:t>
            </a:r>
            <a:r>
              <a:rPr lang="tr-TR" dirty="0" err="1" smtClean="0"/>
              <a:t>illmuation</a:t>
            </a:r>
            <a:r>
              <a:rPr lang="tr-TR" dirty="0" smtClean="0"/>
              <a:t> </a:t>
            </a:r>
            <a:r>
              <a:rPr lang="tr-TR" dirty="0" err="1" smtClean="0"/>
              <a:t>invariance</a:t>
            </a:r>
            <a:r>
              <a:rPr lang="tr-TR" dirty="0" smtClean="0"/>
              <a:t>.</a:t>
            </a:r>
            <a:endParaRPr lang="tr-TR" i="1" dirty="0" smtClean="0"/>
          </a:p>
          <a:p>
            <a:r>
              <a:rPr lang="en-US" dirty="0" smtClean="0"/>
              <a:t>There </a:t>
            </a:r>
            <a:r>
              <a:rPr lang="en-US" dirty="0"/>
              <a:t>are several definitions for importance of a pixel in an image. </a:t>
            </a:r>
            <a:endParaRPr lang="tr-TR" dirty="0" smtClean="0"/>
          </a:p>
          <a:p>
            <a:endParaRPr lang="tr-TR" dirty="0"/>
          </a:p>
          <a:p>
            <a:r>
              <a:rPr lang="tr-TR" b="1" dirty="0" smtClean="0"/>
              <a:t>(</a:t>
            </a:r>
            <a:r>
              <a:rPr lang="tr-TR" b="1" dirty="0" smtClean="0"/>
              <a:t>SIFT is </a:t>
            </a:r>
            <a:r>
              <a:rPr lang="tr-TR" b="1" dirty="0" err="1" smtClean="0"/>
              <a:t>removed</a:t>
            </a:r>
            <a:r>
              <a:rPr lang="tr-TR" b="1" dirty="0" smtClean="0"/>
              <a:t> </a:t>
            </a:r>
            <a:r>
              <a:rPr lang="tr-TR" b="1" dirty="0" err="1" smtClean="0"/>
              <a:t>from</a:t>
            </a:r>
            <a:r>
              <a:rPr lang="tr-TR" b="1" dirty="0" smtClean="0"/>
              <a:t> </a:t>
            </a:r>
            <a:r>
              <a:rPr lang="tr-TR" b="1" dirty="0" err="1" smtClean="0"/>
              <a:t>OpenCV</a:t>
            </a:r>
            <a:r>
              <a:rPr lang="tr-TR" b="1" dirty="0" smtClean="0"/>
              <a:t> as </a:t>
            </a:r>
            <a:r>
              <a:rPr lang="tr-TR" b="1" dirty="0" err="1" smtClean="0"/>
              <a:t>its</a:t>
            </a:r>
            <a:r>
              <a:rPr lang="tr-TR" b="1" dirty="0" smtClean="0"/>
              <a:t> </a:t>
            </a:r>
            <a:r>
              <a:rPr lang="tr-TR" b="1" dirty="0" err="1" smtClean="0"/>
              <a:t>patented</a:t>
            </a:r>
            <a:r>
              <a:rPr lang="tr-TR" b="1" dirty="0" smtClean="0"/>
              <a:t> </a:t>
            </a:r>
            <a:r>
              <a:rPr lang="tr-TR" b="1" dirty="0" smtClean="0">
                <a:sym typeface="Wingdings" panose="05000000000000000000" pitchFamily="2" charset="2"/>
              </a:rPr>
              <a:t></a:t>
            </a:r>
            <a:r>
              <a:rPr lang="tr-TR" b="1" dirty="0" smtClean="0"/>
              <a:t>) </a:t>
            </a:r>
            <a:r>
              <a:rPr lang="tr-TR" dirty="0" smtClean="0"/>
              <a:t>(</a:t>
            </a: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docs.opencv.org/3.4/d1/de0/tutorial_py_feature_homography.html</a:t>
            </a:r>
            <a:r>
              <a:rPr lang="tr-TR" dirty="0" smtClean="0"/>
              <a:t>)</a:t>
            </a:r>
          </a:p>
          <a:p>
            <a:r>
              <a:rPr lang="en-US" b="1" dirty="0"/>
              <a:t>However</a:t>
            </a:r>
            <a:r>
              <a:rPr lang="en-US" dirty="0"/>
              <a:t> ORB is made by </a:t>
            </a:r>
            <a:r>
              <a:rPr lang="en-US" dirty="0" err="1"/>
              <a:t>OpenCV</a:t>
            </a:r>
            <a:r>
              <a:rPr lang="en-US" dirty="0"/>
              <a:t> and it is free to </a:t>
            </a:r>
            <a:r>
              <a:rPr lang="en-US" dirty="0" smtClean="0"/>
              <a:t>use</a:t>
            </a:r>
            <a:r>
              <a:rPr lang="tr-TR" dirty="0" smtClean="0"/>
              <a:t>.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docs.opencv.org/3.4/dc/dc3/tutorial_py_matcher.html</a:t>
            </a:r>
            <a:r>
              <a:rPr lang="tr-TR" dirty="0" smtClean="0"/>
              <a:t> 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89" y="166158"/>
            <a:ext cx="4714306" cy="25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Detection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4735421" cy="3636511"/>
          </a:xfrm>
        </p:spPr>
        <p:txBody>
          <a:bodyPr/>
          <a:lstStyle/>
          <a:p>
            <a:endParaRPr lang="tr-TR" dirty="0"/>
          </a:p>
          <a:p>
            <a:pPr marL="0" indent="0">
              <a:buNone/>
            </a:pPr>
            <a:r>
              <a:rPr lang="tr-TR" b="1" dirty="0" err="1" smtClean="0"/>
              <a:t>Haar</a:t>
            </a:r>
            <a:r>
              <a:rPr lang="tr-TR" b="1" dirty="0" smtClean="0"/>
              <a:t> </a:t>
            </a:r>
            <a:r>
              <a:rPr lang="tr-TR" b="1" dirty="0" err="1" smtClean="0"/>
              <a:t>Cascades</a:t>
            </a:r>
            <a:endParaRPr lang="tr-TR" dirty="0" smtClean="0"/>
          </a:p>
          <a:p>
            <a:r>
              <a:rPr lang="tr-TR" dirty="0" smtClean="0"/>
              <a:t>An </a:t>
            </a:r>
            <a:r>
              <a:rPr lang="tr-TR" dirty="0" err="1" smtClean="0"/>
              <a:t>old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, but </a:t>
            </a:r>
            <a:r>
              <a:rPr lang="tr-TR" dirty="0" err="1" smtClean="0"/>
              <a:t>still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Used</a:t>
            </a:r>
            <a:r>
              <a:rPr lang="tr-TR" dirty="0" smtClean="0"/>
              <a:t> a lot in </a:t>
            </a:r>
            <a:r>
              <a:rPr lang="tr-TR" dirty="0" err="1" smtClean="0"/>
              <a:t>detecting</a:t>
            </a:r>
            <a:r>
              <a:rPr lang="tr-TR" dirty="0" smtClean="0"/>
              <a:t> </a:t>
            </a:r>
            <a:r>
              <a:rPr lang="tr-TR" dirty="0" err="1" smtClean="0"/>
              <a:t>face</a:t>
            </a:r>
            <a:r>
              <a:rPr lang="tr-TR" dirty="0" smtClean="0"/>
              <a:t>, </a:t>
            </a:r>
            <a:r>
              <a:rPr lang="tr-TR" dirty="0" err="1" smtClean="0"/>
              <a:t>eye</a:t>
            </a:r>
            <a:r>
              <a:rPr lang="tr-TR" dirty="0" smtClean="0"/>
              <a:t>, </a:t>
            </a:r>
            <a:r>
              <a:rPr lang="tr-TR" dirty="0" err="1" smtClean="0"/>
              <a:t>lip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detecting</a:t>
            </a:r>
            <a:r>
              <a:rPr lang="tr-TR" dirty="0" smtClean="0"/>
              <a:t> </a:t>
            </a:r>
            <a:r>
              <a:rPr lang="tr-TR" dirty="0" err="1" smtClean="0"/>
              <a:t>smiling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/>
              <a:t>: </a:t>
            </a: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www.youtube.com/watch?v=88HdqNDQsEk</a:t>
            </a:r>
            <a:r>
              <a:rPr lang="tr-TR" dirty="0" smtClean="0"/>
              <a:t> 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32" y="2455332"/>
            <a:ext cx="5718999" cy="3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Detection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5328088" cy="40870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Color</a:t>
            </a:r>
            <a:endParaRPr lang="tr-TR" dirty="0" smtClean="0"/>
          </a:p>
          <a:p>
            <a:r>
              <a:rPr lang="en-US" dirty="0" smtClean="0"/>
              <a:t>Color </a:t>
            </a:r>
            <a:r>
              <a:rPr lang="en-US" dirty="0"/>
              <a:t>itself is not a good object </a:t>
            </a:r>
            <a:r>
              <a:rPr lang="en-US" dirty="0" smtClean="0"/>
              <a:t>descriptor.</a:t>
            </a:r>
            <a:endParaRPr lang="tr-TR" dirty="0" smtClean="0"/>
          </a:p>
          <a:p>
            <a:r>
              <a:rPr lang="en-US" dirty="0" smtClean="0"/>
              <a:t>However</a:t>
            </a:r>
            <a:r>
              <a:rPr lang="en-US" dirty="0"/>
              <a:t>, it performs well if the object has a single </a:t>
            </a:r>
            <a:r>
              <a:rPr lang="en-US" dirty="0" smtClean="0"/>
              <a:t>color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It</a:t>
            </a:r>
            <a:r>
              <a:rPr lang="tr-TR" dirty="0" smtClean="0"/>
              <a:t> is v</a:t>
            </a:r>
            <a:r>
              <a:rPr lang="en-US" dirty="0" err="1" smtClean="0"/>
              <a:t>ery</a:t>
            </a:r>
            <a:r>
              <a:rPr lang="en-US" dirty="0" smtClean="0"/>
              <a:t> </a:t>
            </a:r>
            <a:r>
              <a:rPr lang="en-US" dirty="0"/>
              <a:t>fast. </a:t>
            </a:r>
          </a:p>
          <a:p>
            <a:endParaRPr lang="tr-TR" dirty="0" smtClean="0"/>
          </a:p>
          <a:p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/>
              <a:t>: </a:t>
            </a:r>
            <a:r>
              <a:rPr lang="tr-TR" dirty="0">
                <a:hlinkClick r:id="rId2"/>
              </a:rPr>
              <a:t>https://www.pyimagesearch.com/2015/09/14/ball-tracking-with-opencv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17" y="2222287"/>
            <a:ext cx="5220832" cy="39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6599" y="725894"/>
            <a:ext cx="10571998" cy="970450"/>
          </a:xfrm>
        </p:spPr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Detection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683934"/>
            <a:ext cx="1073828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Deep Learning</a:t>
            </a:r>
            <a:endParaRPr lang="tr-TR" b="1" dirty="0" smtClean="0"/>
          </a:p>
          <a:p>
            <a:r>
              <a:rPr lang="en-US" dirty="0" smtClean="0"/>
              <a:t>This </a:t>
            </a:r>
            <a:r>
              <a:rPr lang="en-US" dirty="0"/>
              <a:t>method is very useful and </a:t>
            </a:r>
            <a:r>
              <a:rPr lang="en-US" dirty="0" smtClean="0"/>
              <a:t>accurate</a:t>
            </a:r>
            <a:r>
              <a:rPr lang="tr-TR" dirty="0" smtClean="0"/>
              <a:t>.</a:t>
            </a:r>
          </a:p>
          <a:p>
            <a:r>
              <a:rPr lang="tr-TR" dirty="0"/>
              <a:t>H</a:t>
            </a:r>
            <a:r>
              <a:rPr lang="en-US" dirty="0" err="1" smtClean="0"/>
              <a:t>owever</a:t>
            </a:r>
            <a:r>
              <a:rPr lang="en-US" dirty="0"/>
              <a:t>, it requires lots of processing power, memory and training </a:t>
            </a:r>
            <a:r>
              <a:rPr lang="en-US" dirty="0" smtClean="0"/>
              <a:t>image.</a:t>
            </a:r>
            <a:endParaRPr lang="tr-TR" dirty="0" smtClean="0"/>
          </a:p>
          <a:p>
            <a:r>
              <a:rPr lang="en-US" dirty="0" smtClean="0"/>
              <a:t>Once </a:t>
            </a:r>
            <a:r>
              <a:rPr lang="en-US" dirty="0"/>
              <a:t>a model is trained, it can be used in various platforms. 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basic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important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human</a:t>
            </a:r>
            <a:r>
              <a:rPr lang="tr-TR" dirty="0" smtClean="0"/>
              <a:t> </a:t>
            </a:r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deep</a:t>
            </a:r>
            <a:r>
              <a:rPr lang="tr-TR" dirty="0" smtClean="0"/>
              <a:t> </a:t>
            </a:r>
            <a:r>
              <a:rPr lang="tr-TR" dirty="0" err="1" smtClean="0"/>
              <a:t>learning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is..</a:t>
            </a:r>
          </a:p>
          <a:p>
            <a:pPr marL="0" indent="0">
              <a:buNone/>
            </a:pPr>
            <a:r>
              <a:rPr lang="tr-TR" dirty="0" err="1"/>
              <a:t>H</a:t>
            </a:r>
            <a:r>
              <a:rPr lang="tr-TR" dirty="0" err="1" smtClean="0"/>
              <a:t>umans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filters</a:t>
            </a:r>
            <a:r>
              <a:rPr lang="tr-TR" dirty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hand</a:t>
            </a:r>
            <a:r>
              <a:rPr lang="tr-TR" dirty="0" smtClean="0"/>
              <a:t> </a:t>
            </a:r>
            <a:r>
              <a:rPr lang="tr-TR" dirty="0" err="1" smtClean="0"/>
              <a:t>whereas</a:t>
            </a:r>
            <a:r>
              <a:rPr lang="tr-TR" dirty="0" smtClean="0"/>
              <a:t> in </a:t>
            </a:r>
            <a:r>
              <a:rPr lang="tr-TR" dirty="0" err="1" smtClean="0"/>
              <a:t>deep</a:t>
            </a:r>
            <a:r>
              <a:rPr lang="tr-TR" dirty="0" smtClean="0"/>
              <a:t> </a:t>
            </a:r>
            <a:r>
              <a:rPr lang="tr-TR" dirty="0" err="1" smtClean="0"/>
              <a:t>learning</a:t>
            </a:r>
            <a:r>
              <a:rPr lang="tr-TR" dirty="0"/>
              <a:t>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finds</a:t>
            </a:r>
            <a:r>
              <a:rPr lang="tr-TR" dirty="0" smtClean="0"/>
              <a:t> </a:t>
            </a:r>
            <a:r>
              <a:rPr lang="tr-TR" dirty="0" err="1" smtClean="0"/>
              <a:t>those</a:t>
            </a:r>
            <a:r>
              <a:rPr lang="tr-TR" dirty="0" smtClean="0"/>
              <a:t> </a:t>
            </a:r>
            <a:r>
              <a:rPr lang="tr-TR" dirty="0" err="1" smtClean="0"/>
              <a:t>filters</a:t>
            </a:r>
            <a:r>
              <a:rPr lang="tr-TR" dirty="0" smtClean="0"/>
              <a:t> </a:t>
            </a:r>
            <a:r>
              <a:rPr lang="tr-TR" dirty="0" err="1" smtClean="0"/>
              <a:t>itself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How</a:t>
            </a:r>
            <a:r>
              <a:rPr lang="tr-TR" dirty="0" smtClean="0"/>
              <a:t>?</a:t>
            </a:r>
          </a:p>
          <a:p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 smtClean="0"/>
              <a:t>: </a:t>
            </a: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www.youtube.com/watch?v=aircAruvnKk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83" y="725894"/>
            <a:ext cx="5724817" cy="280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4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YOLO –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Look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Once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fast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accurate</a:t>
            </a:r>
            <a:r>
              <a:rPr lang="tr-TR" dirty="0" smtClean="0"/>
              <a:t> </a:t>
            </a:r>
            <a:r>
              <a:rPr lang="tr-TR" dirty="0" err="1" smtClean="0"/>
              <a:t>deep</a:t>
            </a:r>
            <a:r>
              <a:rPr lang="tr-TR" dirty="0" smtClean="0"/>
              <a:t> </a:t>
            </a:r>
            <a:r>
              <a:rPr lang="tr-TR" dirty="0" err="1" smtClean="0"/>
              <a:t>learning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r>
              <a:rPr lang="tr-TR" dirty="0" smtClean="0"/>
              <a:t> online.</a:t>
            </a:r>
          </a:p>
          <a:p>
            <a:endParaRPr lang="tr-TR" dirty="0"/>
          </a:p>
          <a:p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it’s</a:t>
            </a:r>
            <a:r>
              <a:rPr lang="tr-TR" dirty="0" smtClean="0"/>
              <a:t> </a:t>
            </a:r>
            <a:r>
              <a:rPr lang="tr-TR" dirty="0" err="1" smtClean="0"/>
              <a:t>official</a:t>
            </a:r>
            <a:r>
              <a:rPr lang="tr-TR" dirty="0" smtClean="0"/>
              <a:t> </a:t>
            </a:r>
            <a:r>
              <a:rPr lang="tr-TR" dirty="0" err="1" smtClean="0"/>
              <a:t>webpage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really</a:t>
            </a:r>
            <a:r>
              <a:rPr lang="tr-TR" dirty="0" smtClean="0"/>
              <a:t> </a:t>
            </a:r>
            <a:r>
              <a:rPr lang="tr-TR" dirty="0" err="1" smtClean="0"/>
              <a:t>informative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>
                <a:hlinkClick r:id="rId2"/>
              </a:rPr>
              <a:t>https://pjreddie.com/darknet/yolo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on Google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look</a:t>
            </a:r>
            <a:r>
              <a:rPr lang="tr-TR" dirty="0" smtClean="0"/>
              <a:t> </a:t>
            </a:r>
            <a:r>
              <a:rPr lang="tr-TR" dirty="0" err="1" smtClean="0"/>
              <a:t>around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/>
              <a:t>: </a:t>
            </a:r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www.arunponnusamy.com/yolo-object-detection-opencv-python.html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7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66312" y="1737061"/>
            <a:ext cx="10865288" cy="1505671"/>
          </a:xfrm>
        </p:spPr>
        <p:txBody>
          <a:bodyPr/>
          <a:lstStyle/>
          <a:p>
            <a:r>
              <a:rPr lang="tr-TR" sz="6000" dirty="0" err="1" smtClean="0"/>
              <a:t>End</a:t>
            </a:r>
            <a:r>
              <a:rPr lang="tr-TR" sz="6000" dirty="0" smtClean="0"/>
              <a:t> of </a:t>
            </a:r>
            <a:r>
              <a:rPr lang="tr-TR" sz="6000" dirty="0" err="1" smtClean="0"/>
              <a:t>the</a:t>
            </a:r>
            <a:r>
              <a:rPr lang="tr-TR" sz="6000" dirty="0" smtClean="0"/>
              <a:t> </a:t>
            </a:r>
            <a:r>
              <a:rPr lang="tr-TR" sz="6000" dirty="0" err="1" smtClean="0"/>
              <a:t>Lecture</a:t>
            </a:r>
            <a:r>
              <a:rPr lang="tr-TR" sz="6000" dirty="0" smtClean="0"/>
              <a:t>!</a:t>
            </a:r>
            <a:endParaRPr lang="tr-TR" sz="6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3759200"/>
            <a:ext cx="10554574" cy="222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 err="1" smtClean="0"/>
              <a:t>Thank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you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for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listening</a:t>
            </a:r>
            <a:r>
              <a:rPr lang="tr-TR" sz="4000" b="1" dirty="0" smtClean="0"/>
              <a:t>!</a:t>
            </a:r>
          </a:p>
          <a:p>
            <a:endParaRPr lang="tr-TR" sz="4000" b="1" dirty="0"/>
          </a:p>
          <a:p>
            <a:pPr marL="0" indent="0">
              <a:buNone/>
            </a:pPr>
            <a:r>
              <a:rPr lang="tr-TR" sz="2400" b="1" dirty="0" smtClean="0"/>
              <a:t>I </a:t>
            </a:r>
            <a:r>
              <a:rPr lang="tr-TR" sz="2400" b="1" dirty="0" err="1" smtClean="0"/>
              <a:t>hope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lectures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were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instructive</a:t>
            </a:r>
            <a:r>
              <a:rPr lang="tr-TR" sz="2400" b="1" dirty="0"/>
              <a:t> </a:t>
            </a:r>
            <a:r>
              <a:rPr lang="tr-TR" sz="2400" b="1" dirty="0" err="1" smtClean="0"/>
              <a:t>and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helpful</a:t>
            </a:r>
            <a:r>
              <a:rPr lang="tr-TR" sz="2400" b="1" dirty="0" smtClean="0"/>
              <a:t>!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34856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Today’s</a:t>
            </a:r>
            <a:r>
              <a:rPr lang="tr-TR" dirty="0" smtClean="0"/>
              <a:t> </a:t>
            </a:r>
            <a:r>
              <a:rPr lang="tr-TR" dirty="0" err="1" smtClean="0"/>
              <a:t>Topics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Image </a:t>
            </a:r>
            <a:r>
              <a:rPr lang="tr-TR" dirty="0" err="1" smtClean="0"/>
              <a:t>Difference</a:t>
            </a:r>
            <a:endParaRPr lang="tr-TR" dirty="0" smtClean="0"/>
          </a:p>
          <a:p>
            <a:r>
              <a:rPr lang="tr-TR" dirty="0" smtClean="0"/>
              <a:t>Object </a:t>
            </a:r>
            <a:r>
              <a:rPr lang="tr-TR" dirty="0" err="1" smtClean="0"/>
              <a:t>Tracking</a:t>
            </a:r>
            <a:endParaRPr lang="tr-TR" dirty="0" smtClean="0"/>
          </a:p>
          <a:p>
            <a:r>
              <a:rPr lang="tr-TR" dirty="0" smtClean="0"/>
              <a:t>Object </a:t>
            </a:r>
            <a:r>
              <a:rPr lang="tr-TR" dirty="0" err="1" smtClean="0"/>
              <a:t>Detection</a:t>
            </a:r>
            <a:endParaRPr lang="tr-TR" dirty="0" smtClean="0"/>
          </a:p>
          <a:p>
            <a:r>
              <a:rPr lang="tr-TR" dirty="0" err="1" smtClean="0"/>
              <a:t>Brief</a:t>
            </a:r>
            <a:r>
              <a:rPr lang="tr-TR" dirty="0" smtClean="0"/>
              <a:t> </a:t>
            </a:r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Machine &amp; </a:t>
            </a:r>
            <a:r>
              <a:rPr lang="tr-TR" dirty="0" err="1" smtClean="0"/>
              <a:t>Deep</a:t>
            </a:r>
            <a:r>
              <a:rPr lang="tr-TR" dirty="0" smtClean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2207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Image </a:t>
            </a:r>
            <a:r>
              <a:rPr lang="tr-TR" dirty="0" err="1" smtClean="0"/>
              <a:t>Difference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1640"/>
          </a:xfrm>
        </p:spPr>
        <p:txBody>
          <a:bodyPr>
            <a:normAutofit/>
          </a:bodyPr>
          <a:lstStyle/>
          <a:p>
            <a:r>
              <a:rPr lang="tr-TR" dirty="0" err="1" smtClean="0"/>
              <a:t>Take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of 2 </a:t>
            </a:r>
            <a:r>
              <a:rPr lang="tr-TR" dirty="0" err="1" smtClean="0"/>
              <a:t>consecutive</a:t>
            </a:r>
            <a:r>
              <a:rPr lang="tr-TR" dirty="0" smtClean="0"/>
              <a:t> </a:t>
            </a:r>
            <a:r>
              <a:rPr lang="tr-TR" dirty="0" err="1" smtClean="0"/>
              <a:t>frames</a:t>
            </a:r>
            <a:r>
              <a:rPr lang="tr-TR" dirty="0" smtClean="0"/>
              <a:t> (</a:t>
            </a:r>
            <a:r>
              <a:rPr lang="tr-TR" dirty="0" err="1" smtClean="0"/>
              <a:t>images</a:t>
            </a:r>
            <a:r>
              <a:rPr lang="tr-TR" dirty="0" smtClean="0"/>
              <a:t>).</a:t>
            </a:r>
          </a:p>
          <a:p>
            <a:endParaRPr lang="tr-TR" dirty="0" smtClean="0"/>
          </a:p>
          <a:p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pixel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is </a:t>
            </a:r>
            <a:r>
              <a:rPr lang="tr-TR" dirty="0" err="1" smtClean="0"/>
              <a:t>zero</a:t>
            </a:r>
            <a:r>
              <a:rPr lang="tr-TR" dirty="0" smtClean="0"/>
              <a:t> -&gt; </a:t>
            </a:r>
            <a:r>
              <a:rPr lang="tr-TR" dirty="0" err="1" smtClean="0"/>
              <a:t>nothing</a:t>
            </a:r>
            <a:r>
              <a:rPr lang="tr-TR" dirty="0" smtClean="0"/>
              <a:t> has </a:t>
            </a:r>
            <a:r>
              <a:rPr lang="tr-TR" dirty="0" err="1" smtClean="0"/>
              <a:t>moved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is not </a:t>
            </a:r>
            <a:r>
              <a:rPr lang="tr-TR" dirty="0" err="1"/>
              <a:t>zero</a:t>
            </a:r>
            <a:r>
              <a:rPr lang="tr-TR" dirty="0"/>
              <a:t> -&gt; A </a:t>
            </a:r>
            <a:r>
              <a:rPr lang="tr-TR" dirty="0" err="1"/>
              <a:t>movement</a:t>
            </a:r>
            <a:r>
              <a:rPr lang="tr-TR" dirty="0"/>
              <a:t> is </a:t>
            </a:r>
            <a:r>
              <a:rPr lang="tr-TR" dirty="0" err="1"/>
              <a:t>detected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err="1" smtClean="0"/>
              <a:t>Lets</a:t>
            </a:r>
            <a:r>
              <a:rPr lang="tr-TR" dirty="0" smtClean="0"/>
              <a:t> </a:t>
            </a:r>
            <a:r>
              <a:rPr lang="tr-TR" dirty="0" err="1" smtClean="0"/>
              <a:t>try</a:t>
            </a:r>
            <a:r>
              <a:rPr lang="tr-TR" dirty="0"/>
              <a:t>!</a:t>
            </a:r>
          </a:p>
          <a:p>
            <a:endParaRPr lang="tr-TR" dirty="0" smtClean="0"/>
          </a:p>
          <a:p>
            <a:r>
              <a:rPr lang="tr-TR" dirty="0"/>
              <a:t>https://www.pyimagesearch.com/2017/06/19/image-difference-with-opencv-and-python/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9571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Image </a:t>
            </a:r>
            <a:r>
              <a:rPr lang="tr-TR" dirty="0" err="1" smtClean="0"/>
              <a:t>Difference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1640"/>
          </a:xfrm>
        </p:spPr>
        <p:txBody>
          <a:bodyPr>
            <a:normAutofit/>
          </a:bodyPr>
          <a:lstStyle/>
          <a:p>
            <a:r>
              <a:rPr lang="tr-TR" b="1" dirty="0" err="1" smtClean="0"/>
              <a:t>However</a:t>
            </a:r>
            <a:r>
              <a:rPr lang="tr-TR" b="1" dirty="0" smtClean="0"/>
              <a:t> </a:t>
            </a:r>
            <a:r>
              <a:rPr lang="tr-TR" b="1" dirty="0" err="1" smtClean="0"/>
              <a:t>this</a:t>
            </a:r>
            <a:r>
              <a:rPr lang="tr-TR" b="1" dirty="0" smtClean="0"/>
              <a:t> </a:t>
            </a:r>
            <a:r>
              <a:rPr lang="tr-TR" b="1" dirty="0" err="1" smtClean="0"/>
              <a:t>applies</a:t>
            </a:r>
            <a:r>
              <a:rPr lang="tr-TR" b="1" dirty="0" smtClean="0"/>
              <a:t> </a:t>
            </a:r>
            <a:r>
              <a:rPr lang="tr-TR" b="1" dirty="0" err="1" smtClean="0"/>
              <a:t>only</a:t>
            </a:r>
            <a:r>
              <a:rPr lang="tr-TR" b="1" dirty="0" smtClean="0"/>
              <a:t> </a:t>
            </a:r>
            <a:r>
              <a:rPr lang="tr-TR" b="1" dirty="0" err="1" smtClean="0"/>
              <a:t>when</a:t>
            </a:r>
            <a:r>
              <a:rPr lang="tr-TR" b="1" dirty="0" smtClean="0"/>
              <a:t> </a:t>
            </a:r>
            <a:r>
              <a:rPr lang="tr-TR" b="1" dirty="0" err="1" smtClean="0"/>
              <a:t>there</a:t>
            </a:r>
            <a:r>
              <a:rPr lang="tr-TR" b="1" dirty="0" smtClean="0"/>
              <a:t> is not </a:t>
            </a:r>
            <a:r>
              <a:rPr lang="tr-TR" b="1" dirty="0" err="1" smtClean="0"/>
              <a:t>any</a:t>
            </a:r>
            <a:r>
              <a:rPr lang="tr-TR" b="1" dirty="0" smtClean="0"/>
              <a:t> </a:t>
            </a:r>
            <a:r>
              <a:rPr lang="tr-TR" b="1" dirty="0" err="1" smtClean="0"/>
              <a:t>noise</a:t>
            </a:r>
            <a:r>
              <a:rPr lang="tr-TR" b="1" dirty="0" smtClean="0"/>
              <a:t>.</a:t>
            </a:r>
          </a:p>
          <a:p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always</a:t>
            </a:r>
            <a:r>
              <a:rPr lang="tr-TR" dirty="0" smtClean="0"/>
              <a:t> a </a:t>
            </a:r>
            <a:r>
              <a:rPr lang="tr-TR" dirty="0" err="1" smtClean="0"/>
              <a:t>noise</a:t>
            </a:r>
            <a:endParaRPr lang="tr-TR" dirty="0" smtClean="0"/>
          </a:p>
          <a:p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can not </a:t>
            </a:r>
            <a:r>
              <a:rPr lang="tr-TR" dirty="0" err="1" smtClean="0"/>
              <a:t>use</a:t>
            </a:r>
            <a:r>
              <a:rPr lang="tr-TR" dirty="0" smtClean="0"/>
              <a:t> it </a:t>
            </a:r>
            <a:r>
              <a:rPr lang="tr-TR" dirty="0" err="1" smtClean="0"/>
              <a:t>anywhere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Or</a:t>
            </a:r>
            <a:r>
              <a:rPr lang="tr-TR" dirty="0" smtClean="0"/>
              <a:t> can </a:t>
            </a:r>
            <a:r>
              <a:rPr lang="tr-TR" dirty="0" err="1" smtClean="0"/>
              <a:t>we</a:t>
            </a:r>
            <a:r>
              <a:rPr lang="tr-TR" dirty="0" smtClean="0"/>
              <a:t>? (</a:t>
            </a:r>
            <a:r>
              <a:rPr lang="tr-TR" dirty="0" err="1" smtClean="0"/>
              <a:t>maybe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blur</a:t>
            </a:r>
            <a:r>
              <a:rPr lang="tr-TR" dirty="0" smtClean="0"/>
              <a:t>, </a:t>
            </a:r>
            <a:r>
              <a:rPr lang="tr-TR" dirty="0" err="1" smtClean="0"/>
              <a:t>erode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 </a:t>
            </a:r>
            <a:r>
              <a:rPr lang="tr-TR" dirty="0" smtClean="0"/>
              <a:t>?)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1911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Tracking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follow</a:t>
            </a:r>
            <a:r>
              <a:rPr lang="tr-TR" dirty="0" smtClean="0"/>
              <a:t> an </a:t>
            </a:r>
            <a:r>
              <a:rPr lang="tr-TR" dirty="0" err="1" smtClean="0"/>
              <a:t>object</a:t>
            </a:r>
            <a:r>
              <a:rPr lang="tr-TR" dirty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tracking</a:t>
            </a:r>
            <a:r>
              <a:rPr lang="tr-TR" dirty="0" smtClean="0"/>
              <a:t> </a:t>
            </a:r>
            <a:r>
              <a:rPr lang="tr-TR" dirty="0" err="1" smtClean="0"/>
              <a:t>it’s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in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frame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choose</a:t>
            </a:r>
            <a:r>
              <a:rPr lang="tr-TR" dirty="0" smtClean="0"/>
              <a:t> an </a:t>
            </a:r>
            <a:r>
              <a:rPr lang="tr-TR" dirty="0" err="1" smtClean="0"/>
              <a:t>object</a:t>
            </a:r>
            <a:r>
              <a:rPr lang="tr-TR" dirty="0" smtClean="0"/>
              <a:t> in a </a:t>
            </a:r>
            <a:r>
              <a:rPr lang="tr-TR" dirty="0" err="1" smtClean="0"/>
              <a:t>frame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track</a:t>
            </a:r>
            <a:r>
              <a:rPr lang="tr-TR" dirty="0" smtClean="0"/>
              <a:t> it.</a:t>
            </a:r>
          </a:p>
          <a:p>
            <a:r>
              <a:rPr lang="tr-TR" dirty="0" err="1" smtClean="0"/>
              <a:t>So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an idea of </a:t>
            </a:r>
            <a:r>
              <a:rPr lang="tr-TR" dirty="0" err="1" smtClean="0"/>
              <a:t>object’s</a:t>
            </a:r>
            <a:r>
              <a:rPr lang="tr-TR" dirty="0" smtClean="0"/>
              <a:t> </a:t>
            </a:r>
            <a:r>
              <a:rPr lang="tr-TR" dirty="0" err="1" smtClean="0"/>
              <a:t>appearance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know</a:t>
            </a:r>
            <a:r>
              <a:rPr lang="tr-TR" dirty="0" smtClean="0"/>
              <a:t> </a:t>
            </a:r>
            <a:r>
              <a:rPr lang="tr-TR" dirty="0" err="1" smtClean="0"/>
              <a:t>it’s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frame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Use</a:t>
            </a:r>
            <a:r>
              <a:rPr lang="tr-TR" b="1" dirty="0" smtClean="0"/>
              <a:t> </a:t>
            </a:r>
            <a:r>
              <a:rPr lang="tr-TR" b="1" dirty="0" err="1" smtClean="0"/>
              <a:t>this</a:t>
            </a:r>
            <a:r>
              <a:rPr lang="tr-TR" b="1" dirty="0" smtClean="0"/>
              <a:t> </a:t>
            </a:r>
            <a:r>
              <a:rPr lang="tr-TR" b="1" dirty="0" err="1" smtClean="0"/>
              <a:t>information</a:t>
            </a:r>
            <a:r>
              <a:rPr lang="tr-TR" b="1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locate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object’s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frame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27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Tracking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509646"/>
          </a:xfrm>
        </p:spPr>
        <p:txBody>
          <a:bodyPr/>
          <a:lstStyle/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implement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tracking</a:t>
            </a:r>
            <a:r>
              <a:rPr lang="tr-TR" dirty="0" smtClean="0"/>
              <a:t>? Image </a:t>
            </a:r>
            <a:r>
              <a:rPr lang="tr-TR" dirty="0" err="1" smtClean="0"/>
              <a:t>difference</a:t>
            </a:r>
            <a:r>
              <a:rPr lang="tr-TR" dirty="0" smtClean="0"/>
              <a:t>?</a:t>
            </a:r>
          </a:p>
          <a:p>
            <a:r>
              <a:rPr lang="tr-TR" dirty="0" err="1" smtClean="0"/>
              <a:t>Lets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/>
              <a:t>: </a:t>
            </a: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github.com/opencv/opencv_contrib/blob/master/modules/tracking/src/trackerKCF.cpp</a:t>
            </a:r>
            <a:r>
              <a:rPr lang="tr-TR" dirty="0" smtClean="0"/>
              <a:t> (</a:t>
            </a:r>
            <a:r>
              <a:rPr lang="tr-TR" dirty="0" err="1"/>
              <a:t>R</a:t>
            </a:r>
            <a:r>
              <a:rPr lang="tr-TR" dirty="0" err="1" smtClean="0"/>
              <a:t>emember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OpenCV</a:t>
            </a:r>
            <a:r>
              <a:rPr lang="tr-TR" dirty="0" smtClean="0"/>
              <a:t> in </a:t>
            </a:r>
            <a:r>
              <a:rPr lang="tr-TR" dirty="0" err="1" smtClean="0"/>
              <a:t>Python</a:t>
            </a:r>
            <a:r>
              <a:rPr lang="tr-TR" dirty="0" smtClean="0"/>
              <a:t> but </a:t>
            </a:r>
            <a:r>
              <a:rPr lang="tr-TR" dirty="0" err="1" smtClean="0"/>
              <a:t>operations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performed</a:t>
            </a:r>
            <a:r>
              <a:rPr lang="tr-TR" dirty="0" smtClean="0"/>
              <a:t> in C/C++)</a:t>
            </a:r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always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learners</a:t>
            </a:r>
            <a:r>
              <a:rPr lang="tr-TR" dirty="0" smtClean="0"/>
              <a:t> (</a:t>
            </a:r>
            <a:r>
              <a:rPr lang="tr-TR" dirty="0" err="1" smtClean="0"/>
              <a:t>like</a:t>
            </a:r>
            <a:r>
              <a:rPr lang="tr-TR" dirty="0" smtClean="0"/>
              <a:t> us)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already</a:t>
            </a:r>
            <a:r>
              <a:rPr lang="tr-TR" dirty="0" smtClean="0"/>
              <a:t> </a:t>
            </a:r>
            <a:r>
              <a:rPr lang="tr-TR" dirty="0" err="1" smtClean="0"/>
              <a:t>implemented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/>
              <a:t>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5783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Object </a:t>
            </a:r>
            <a:r>
              <a:rPr lang="tr-TR" dirty="0" err="1"/>
              <a:t>Tracking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How do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track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OpenCV</a:t>
            </a:r>
            <a:r>
              <a:rPr lang="tr-TR" dirty="0" smtClean="0"/>
              <a:t>?</a:t>
            </a:r>
          </a:p>
          <a:p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Open Google an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«Object </a:t>
            </a:r>
            <a:r>
              <a:rPr lang="tr-TR" dirty="0" err="1" smtClean="0"/>
              <a:t>Tracking</a:t>
            </a:r>
            <a:r>
              <a:rPr lang="tr-TR" dirty="0" smtClean="0"/>
              <a:t> in </a:t>
            </a:r>
            <a:r>
              <a:rPr lang="tr-TR" dirty="0" err="1" smtClean="0"/>
              <a:t>OpenCV</a:t>
            </a:r>
            <a:r>
              <a:rPr lang="tr-TR" dirty="0" smtClean="0"/>
              <a:t> </a:t>
            </a:r>
            <a:r>
              <a:rPr lang="tr-TR" dirty="0" err="1" smtClean="0"/>
              <a:t>Python</a:t>
            </a:r>
            <a:r>
              <a:rPr lang="tr-TR" dirty="0" smtClean="0"/>
              <a:t>»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open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4-5 </a:t>
            </a:r>
            <a:r>
              <a:rPr lang="tr-TR" dirty="0" err="1" smtClean="0"/>
              <a:t>links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lucky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pyimagesearch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learnopencv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post </a:t>
            </a:r>
            <a:r>
              <a:rPr lang="tr-TR" dirty="0" err="1"/>
              <a:t>about</a:t>
            </a:r>
            <a:r>
              <a:rPr lang="tr-TR" dirty="0"/>
              <a:t> it</a:t>
            </a:r>
            <a:r>
              <a:rPr lang="tr-TR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Read </a:t>
            </a:r>
            <a:r>
              <a:rPr lang="tr-TR" dirty="0" err="1" smtClean="0"/>
              <a:t>explanation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program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gather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Run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! (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modifications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needed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So</a:t>
            </a:r>
            <a:r>
              <a:rPr lang="tr-TR" dirty="0" smtClean="0"/>
              <a:t>, </a:t>
            </a:r>
            <a:r>
              <a:rPr lang="tr-TR" dirty="0" err="1" smtClean="0"/>
              <a:t>lets</a:t>
            </a:r>
            <a:r>
              <a:rPr lang="tr-TR" dirty="0" smtClean="0"/>
              <a:t> do it!</a:t>
            </a:r>
          </a:p>
          <a:p>
            <a:pPr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14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Some</a:t>
            </a:r>
            <a:r>
              <a:rPr lang="tr-TR" dirty="0" smtClean="0"/>
              <a:t> Links </a:t>
            </a:r>
            <a:r>
              <a:rPr lang="tr-TR" dirty="0" err="1" smtClean="0"/>
              <a:t>for</a:t>
            </a:r>
            <a:r>
              <a:rPr lang="tr-TR" dirty="0" smtClean="0"/>
              <a:t> Object </a:t>
            </a:r>
            <a:r>
              <a:rPr lang="tr-TR" dirty="0" err="1" smtClean="0"/>
              <a:t>Tracking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https://www.pyimagesearch.com/2018/07/30/opencv-object-tracking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https://www.pyimagesearch.com/2018/07/23/simple-object-tracking-with-opencv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https://www.learnopencv.com/object-tracking-using-opencv-cpp-python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https://www.learnopencv.com/multitracker-multiple-object-tracking-using-opencv-c-python</a:t>
            </a:r>
            <a:r>
              <a:rPr lang="tr-TR" dirty="0" smtClean="0">
                <a:hlinkClick r:id="rId5"/>
              </a:rPr>
              <a:t>/</a:t>
            </a:r>
            <a:endParaRPr lang="tr-TR" dirty="0" smtClean="0"/>
          </a:p>
          <a:p>
            <a:r>
              <a:rPr lang="tr-TR" dirty="0">
                <a:hlinkClick r:id="rId6"/>
              </a:rPr>
              <a:t>https://medium.com/@</a:t>
            </a:r>
            <a:r>
              <a:rPr lang="tr-TR" dirty="0" smtClean="0">
                <a:hlinkClick r:id="rId6"/>
              </a:rPr>
              <a:t>adamaulia/object-tracking-using-opencv-python-windows-616fb23da720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29704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Tracking</a:t>
            </a:r>
            <a:r>
              <a:rPr lang="tr-TR" dirty="0" smtClean="0"/>
              <a:t> vs. Object </a:t>
            </a:r>
            <a:r>
              <a:rPr lang="tr-TR" dirty="0" err="1" smtClean="0"/>
              <a:t>Detection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5006355" cy="4500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Object </a:t>
            </a:r>
            <a:r>
              <a:rPr lang="tr-TR" b="1" dirty="0" err="1"/>
              <a:t>T</a:t>
            </a:r>
            <a:r>
              <a:rPr lang="tr-TR" b="1" dirty="0" err="1" smtClean="0"/>
              <a:t>racking</a:t>
            </a:r>
            <a:r>
              <a:rPr lang="tr-TR" b="1" dirty="0" smtClean="0"/>
              <a:t> </a:t>
            </a:r>
          </a:p>
          <a:p>
            <a:r>
              <a:rPr lang="tr-TR" dirty="0" smtClean="0"/>
              <a:t>Works on a </a:t>
            </a:r>
            <a:r>
              <a:rPr lang="tr-TR" b="1" dirty="0" err="1" smtClean="0"/>
              <a:t>sequence</a:t>
            </a:r>
            <a:r>
              <a:rPr lang="tr-TR" b="1" dirty="0" smtClean="0"/>
              <a:t> of </a:t>
            </a:r>
            <a:r>
              <a:rPr lang="tr-TR" b="1" dirty="0" err="1" smtClean="0"/>
              <a:t>images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Uses</a:t>
            </a:r>
            <a:r>
              <a:rPr lang="tr-TR" dirty="0" smtClean="0"/>
              <a:t> </a:t>
            </a:r>
            <a:r>
              <a:rPr lang="tr-TR" dirty="0" err="1" smtClean="0"/>
              <a:t>former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Applies</a:t>
            </a:r>
            <a:r>
              <a:rPr lang="tr-TR" dirty="0" smtClean="0"/>
              <a:t> a </a:t>
            </a:r>
            <a:r>
              <a:rPr lang="tr-TR" dirty="0" err="1" smtClean="0"/>
              <a:t>little</a:t>
            </a:r>
            <a:r>
              <a:rPr lang="tr-TR" dirty="0" smtClean="0"/>
              <a:t> bit of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b="1" dirty="0" err="1" smtClean="0"/>
              <a:t>fast</a:t>
            </a:r>
            <a:r>
              <a:rPr lang="tr-TR" dirty="0" smtClean="0"/>
              <a:t> (of </a:t>
            </a:r>
            <a:r>
              <a:rPr lang="tr-TR" dirty="0" err="1" smtClean="0"/>
              <a:t>course</a:t>
            </a:r>
            <a:r>
              <a:rPr lang="tr-TR" dirty="0" smtClean="0"/>
              <a:t> </a:t>
            </a:r>
            <a:r>
              <a:rPr lang="tr-TR" dirty="0" err="1" smtClean="0"/>
              <a:t>depending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tracking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)</a:t>
            </a:r>
          </a:p>
          <a:p>
            <a:r>
              <a:rPr lang="tr-TR" dirty="0" smtClean="0"/>
              <a:t>Not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accurate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Usually</a:t>
            </a:r>
            <a:r>
              <a:rPr lang="tr-TR" dirty="0" smtClean="0"/>
              <a:t> </a:t>
            </a:r>
            <a:r>
              <a:rPr lang="tr-TR" dirty="0" err="1" smtClean="0"/>
              <a:t>fails</a:t>
            </a:r>
            <a:r>
              <a:rPr lang="tr-TR" dirty="0" smtClean="0"/>
              <a:t> on </a:t>
            </a:r>
            <a:r>
              <a:rPr lang="tr-TR" dirty="0" err="1" smtClean="0"/>
              <a:t>overlapping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Easy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use</a:t>
            </a:r>
            <a:r>
              <a:rPr lang="tr-TR" b="1" dirty="0" smtClean="0"/>
              <a:t>, (</a:t>
            </a:r>
            <a:r>
              <a:rPr lang="tr-TR" b="1" dirty="0" err="1" smtClean="0"/>
              <a:t>almost</a:t>
            </a:r>
            <a:r>
              <a:rPr lang="tr-TR" b="1" dirty="0" smtClean="0"/>
              <a:t>) </a:t>
            </a:r>
            <a:r>
              <a:rPr lang="tr-TR" b="1" dirty="0" err="1" smtClean="0"/>
              <a:t>no</a:t>
            </a:r>
            <a:r>
              <a:rPr lang="tr-TR" b="1" dirty="0" smtClean="0"/>
              <a:t> </a:t>
            </a:r>
            <a:r>
              <a:rPr lang="tr-TR" b="1" dirty="0" err="1" smtClean="0"/>
              <a:t>dataset</a:t>
            </a:r>
            <a:r>
              <a:rPr lang="tr-TR" b="1" dirty="0" smtClean="0"/>
              <a:t> is </a:t>
            </a:r>
            <a:r>
              <a:rPr lang="tr-TR" b="1" dirty="0" err="1" smtClean="0"/>
              <a:t>required</a:t>
            </a:r>
            <a:endParaRPr lang="tr-TR" b="1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825067" y="2222287"/>
            <a:ext cx="5006355" cy="45002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b="1" dirty="0" smtClean="0"/>
              <a:t>Object </a:t>
            </a:r>
            <a:r>
              <a:rPr lang="tr-TR" b="1" dirty="0" err="1"/>
              <a:t>D</a:t>
            </a:r>
            <a:r>
              <a:rPr lang="tr-TR" b="1" dirty="0" err="1" smtClean="0"/>
              <a:t>etection</a:t>
            </a:r>
            <a:endParaRPr lang="tr-TR" b="1" dirty="0" smtClean="0"/>
          </a:p>
          <a:p>
            <a:r>
              <a:rPr lang="tr-TR" dirty="0" smtClean="0"/>
              <a:t>Works on a 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(</a:t>
            </a:r>
            <a:r>
              <a:rPr lang="tr-TR" dirty="0" err="1" smtClean="0"/>
              <a:t>frame</a:t>
            </a:r>
            <a:r>
              <a:rPr lang="tr-TR" dirty="0" smtClean="0"/>
              <a:t>).</a:t>
            </a:r>
          </a:p>
          <a:p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former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,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frame</a:t>
            </a:r>
            <a:r>
              <a:rPr lang="tr-TR" dirty="0" smtClean="0"/>
              <a:t> is a </a:t>
            </a:r>
            <a:r>
              <a:rPr lang="tr-TR" dirty="0" err="1" smtClean="0"/>
              <a:t>new</a:t>
            </a:r>
            <a:r>
              <a:rPr lang="tr-TR" dirty="0" smtClean="0"/>
              <a:t> World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discover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Slow</a:t>
            </a:r>
            <a:endParaRPr lang="tr-TR" b="1" dirty="0" smtClean="0"/>
          </a:p>
          <a:p>
            <a:r>
              <a:rPr lang="tr-TR" dirty="0" err="1" smtClean="0"/>
              <a:t>Accurate</a:t>
            </a:r>
            <a:r>
              <a:rPr lang="tr-TR" dirty="0" smtClean="0"/>
              <a:t>, </a:t>
            </a:r>
            <a:r>
              <a:rPr lang="tr-TR" dirty="0" err="1" smtClean="0"/>
              <a:t>robust</a:t>
            </a:r>
            <a:r>
              <a:rPr lang="tr-TR" dirty="0"/>
              <a:t> </a:t>
            </a:r>
            <a:r>
              <a:rPr lang="tr-TR" dirty="0" smtClean="0"/>
              <a:t>= </a:t>
            </a:r>
            <a:r>
              <a:rPr lang="tr-TR" b="1" dirty="0" smtClean="0"/>
              <a:t>nice</a:t>
            </a:r>
          </a:p>
          <a:p>
            <a:endParaRPr lang="tr-TR" b="1" dirty="0"/>
          </a:p>
          <a:p>
            <a:r>
              <a:rPr lang="tr-TR" b="1" dirty="0" smtClean="0"/>
              <a:t>Not </a:t>
            </a:r>
            <a:r>
              <a:rPr lang="tr-TR" b="1" dirty="0" err="1" smtClean="0"/>
              <a:t>easy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use</a:t>
            </a:r>
            <a:r>
              <a:rPr lang="tr-TR" b="1" dirty="0" smtClean="0"/>
              <a:t>, </a:t>
            </a:r>
            <a:r>
              <a:rPr lang="tr-TR" b="1" dirty="0" err="1"/>
              <a:t>h</a:t>
            </a:r>
            <a:r>
              <a:rPr lang="tr-TR" b="1" dirty="0" err="1" smtClean="0"/>
              <a:t>uge</a:t>
            </a:r>
            <a:r>
              <a:rPr lang="tr-TR" b="1" dirty="0" smtClean="0"/>
              <a:t> </a:t>
            </a:r>
            <a:r>
              <a:rPr lang="tr-TR" b="1" dirty="0" err="1" smtClean="0"/>
              <a:t>amount</a:t>
            </a:r>
            <a:r>
              <a:rPr lang="tr-TR" b="1" dirty="0" smtClean="0"/>
              <a:t> of </a:t>
            </a:r>
            <a:r>
              <a:rPr lang="tr-TR" b="1" dirty="0" err="1" smtClean="0"/>
              <a:t>dataset</a:t>
            </a:r>
            <a:r>
              <a:rPr lang="tr-TR" b="1" dirty="0" smtClean="0"/>
              <a:t> is </a:t>
            </a:r>
            <a:r>
              <a:rPr lang="tr-TR" b="1" dirty="0" err="1" smtClean="0"/>
              <a:t>required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690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954</TotalTime>
  <Words>828</Words>
  <Application>Microsoft Office PowerPoint</Application>
  <PresentationFormat>Geniş ekran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Wingdings</vt:lpstr>
      <vt:lpstr>Wingdings 2</vt:lpstr>
      <vt:lpstr>Alıntı</vt:lpstr>
      <vt:lpstr>Computer Vision (Bilgisayarla Görü)</vt:lpstr>
      <vt:lpstr>Today’s Topics</vt:lpstr>
      <vt:lpstr>Image Difference</vt:lpstr>
      <vt:lpstr>Image Difference</vt:lpstr>
      <vt:lpstr>Object Tracking</vt:lpstr>
      <vt:lpstr>Object Tracking</vt:lpstr>
      <vt:lpstr>Object Tracking</vt:lpstr>
      <vt:lpstr>Some Links for Object Tracking</vt:lpstr>
      <vt:lpstr>Object Tracking vs. Object Detection</vt:lpstr>
      <vt:lpstr>PowerPoint Sunusu</vt:lpstr>
      <vt:lpstr>Object Detection</vt:lpstr>
      <vt:lpstr>Object Detection</vt:lpstr>
      <vt:lpstr>Object Detection</vt:lpstr>
      <vt:lpstr>Object Detection</vt:lpstr>
      <vt:lpstr>Object Detection</vt:lpstr>
      <vt:lpstr>YOLO – You Look Only Once</vt:lpstr>
      <vt:lpstr>End of the Lecture!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98</cp:revision>
  <dcterms:created xsi:type="dcterms:W3CDTF">2018-10-20T13:09:35Z</dcterms:created>
  <dcterms:modified xsi:type="dcterms:W3CDTF">2018-12-08T10:40:09Z</dcterms:modified>
</cp:coreProperties>
</file>