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5" r:id="rId9"/>
    <p:sldId id="263" r:id="rId10"/>
    <p:sldId id="266" r:id="rId11"/>
    <p:sldId id="264" r:id="rId12"/>
    <p:sldId id="267" r:id="rId13"/>
    <p:sldId id="270" r:id="rId14"/>
    <p:sldId id="269" r:id="rId15"/>
    <p:sldId id="274" r:id="rId16"/>
    <p:sldId id="275" r:id="rId17"/>
    <p:sldId id="272" r:id="rId18"/>
    <p:sldId id="276" r:id="rId19"/>
    <p:sldId id="277" r:id="rId20"/>
    <p:sldId id="271" r:id="rId21"/>
    <p:sldId id="27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15.11.2018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pencv.org/3.4.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1-image%20theor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 txBox="1">
            <a:spLocks/>
          </p:cNvSpPr>
          <p:nvPr/>
        </p:nvSpPr>
        <p:spPr>
          <a:xfrm>
            <a:off x="685800" y="2194560"/>
            <a:ext cx="48812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Theory</a:t>
            </a:r>
            <a:r>
              <a:rPr lang="tr-TR" dirty="0" smtClean="0"/>
              <a:t> - Özet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97275"/>
          </a:xfrm>
        </p:spPr>
        <p:txBody>
          <a:bodyPr>
            <a:normAutofit/>
          </a:bodyPr>
          <a:lstStyle/>
          <a:p>
            <a:r>
              <a:rPr lang="tr-TR" dirty="0" smtClean="0"/>
              <a:t>RGB bir görüntüde, R matrisi görüntüdeki kırmızı miktarını, G yeşil miktarını, B ise mavi miktarını gösterir.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RAW formatında görüntünün bütün piksel değerleri direkt olarak kaydedilir. Hem çok yer kaplar, hem aktarması çok çok zorlaşır (mesela </a:t>
            </a:r>
            <a:r>
              <a:rPr lang="tr-TR" dirty="0" err="1" smtClean="0"/>
              <a:t>drone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</a:t>
            </a:r>
            <a:r>
              <a:rPr lang="tr-TR" dirty="0" smtClean="0"/>
              <a:t> yer istasyonu) hem de aktardıktan sonra sabit </a:t>
            </a:r>
            <a:r>
              <a:rPr lang="tr-TR" dirty="0" err="1" smtClean="0"/>
              <a:t>disk’ten</a:t>
            </a:r>
            <a:r>
              <a:rPr lang="tr-TR" dirty="0" smtClean="0"/>
              <a:t> </a:t>
            </a:r>
            <a:r>
              <a:rPr lang="tr-TR" dirty="0" err="1" smtClean="0"/>
              <a:t>RAM’e</a:t>
            </a:r>
            <a:r>
              <a:rPr lang="tr-TR" dirty="0" smtClean="0"/>
              <a:t> yüklemesi çok zaman alır.</a:t>
            </a:r>
            <a:endParaRPr lang="tr-TR" dirty="0"/>
          </a:p>
          <a:p>
            <a:r>
              <a:rPr lang="tr-TR" dirty="0" smtClean="0"/>
              <a:t>JPG formatı görüntünün kalitesini çok düşürmeden kapladığı yeri azaltmak için çok etkili bir yöntem. </a:t>
            </a:r>
            <a:r>
              <a:rPr lang="tr-TR" b="1" dirty="0" smtClean="0"/>
              <a:t>Ancak beyaz zemin üstüne siyah metin gibi, keskin kenarların olduğu görsellerde son derece kötü performans sergileyebilmektedir.</a:t>
            </a:r>
          </a:p>
        </p:txBody>
      </p:sp>
    </p:spTree>
    <p:extLst>
      <p:ext uri="{BB962C8B-B14F-4D97-AF65-F5344CB8AC3E}">
        <p14:creationId xmlns:p14="http://schemas.microsoft.com/office/powerpoint/2010/main" val="8496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RGB’den</a:t>
            </a:r>
            <a:r>
              <a:rPr lang="tr-TR" dirty="0" smtClean="0"/>
              <a:t> R, G ve B Elde Etme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795682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RGB görüntülerin R, G ve B </a:t>
            </a:r>
            <a:r>
              <a:rPr lang="tr-TR" dirty="0" err="1" smtClean="0"/>
              <a:t>channel’ları</a:t>
            </a:r>
            <a:r>
              <a:rPr lang="tr-TR" dirty="0" smtClean="0"/>
              <a:t> aslında tek kanallı görüntülerdir (yani </a:t>
            </a:r>
            <a:r>
              <a:rPr lang="tr-TR" dirty="0" err="1" smtClean="0"/>
              <a:t>grayscale</a:t>
            </a:r>
            <a:r>
              <a:rPr lang="tr-TR" dirty="0" smtClean="0"/>
              <a:t>) ve ayrı ayrı incelenebilir.</a:t>
            </a:r>
          </a:p>
          <a:p>
            <a:endParaRPr lang="tr-TR" dirty="0"/>
          </a:p>
          <a:p>
            <a:r>
              <a:rPr lang="tr-TR" dirty="0" smtClean="0"/>
              <a:t>Örnek -&gt; </a:t>
            </a:r>
            <a:r>
              <a:rPr lang="tr-TR" dirty="0" err="1" smtClean="0"/>
              <a:t>split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channels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7" y="2194560"/>
            <a:ext cx="4078160" cy="38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Değerleri B=100, G=150, R=200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0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365722"/>
            <a:ext cx="10554574" cy="3972325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Değerleri B=100, G=200, R=150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</a:p>
          <a:p>
            <a:endParaRPr lang="tr-TR" dirty="0"/>
          </a:p>
          <a:p>
            <a:r>
              <a:rPr lang="tr-TR" b="1" dirty="0" smtClean="0"/>
              <a:t>Cevap = 174</a:t>
            </a:r>
          </a:p>
          <a:p>
            <a:endParaRPr lang="tr-TR" dirty="0"/>
          </a:p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 formülü (</a:t>
            </a:r>
            <a:r>
              <a:rPr lang="tr-TR" dirty="0" err="1" smtClean="0"/>
              <a:t>Luminosity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b="1" dirty="0" err="1" smtClean="0"/>
              <a:t>Gray</a:t>
            </a:r>
            <a:r>
              <a:rPr lang="tr-TR" b="1" dirty="0" smtClean="0"/>
              <a:t> = 0</a:t>
            </a:r>
            <a:r>
              <a:rPr lang="pt-BR" b="1" dirty="0" smtClean="0"/>
              <a:t>.21 </a:t>
            </a:r>
            <a:r>
              <a:rPr lang="pt-BR" b="1" dirty="0"/>
              <a:t>R + 0.72 G + 0.07 </a:t>
            </a:r>
            <a:r>
              <a:rPr lang="pt-BR" b="1" dirty="0" smtClean="0"/>
              <a:t>B</a:t>
            </a:r>
            <a:endParaRPr lang="tr-TR" b="1" dirty="0" smtClean="0"/>
          </a:p>
          <a:p>
            <a:endParaRPr lang="tr-TR" dirty="0"/>
          </a:p>
          <a:p>
            <a:r>
              <a:rPr lang="tr-TR" dirty="0" smtClean="0"/>
              <a:t>Farklıları da mevcut ancak kullanılan yöntem genel olarak </a:t>
            </a:r>
            <a:r>
              <a:rPr lang="tr-TR" dirty="0" err="1" smtClean="0"/>
              <a:t>Luminosity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Örnek -&gt; </a:t>
            </a:r>
            <a:r>
              <a:rPr lang="tr-TR" dirty="0" err="1" smtClean="0"/>
              <a:t>convert</a:t>
            </a:r>
            <a:endParaRPr lang="tr-TR" dirty="0"/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536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Kırpma ve Görüntü Kopyalama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72325"/>
          </a:xfrm>
        </p:spPr>
        <p:txBody>
          <a:bodyPr/>
          <a:lstStyle/>
          <a:p>
            <a:r>
              <a:rPr lang="tr-TR" dirty="0" smtClean="0"/>
              <a:t>Kırpılacak alanın koordinatlarının belli olması yeterli. </a:t>
            </a:r>
          </a:p>
          <a:p>
            <a:r>
              <a:rPr lang="tr-TR" dirty="0" smtClean="0"/>
              <a:t>Basit bir </a:t>
            </a:r>
            <a:r>
              <a:rPr lang="tr-TR" dirty="0" err="1" smtClean="0"/>
              <a:t>indexing</a:t>
            </a:r>
            <a:r>
              <a:rPr lang="tr-TR" dirty="0" smtClean="0"/>
              <a:t> işlemi, görüntüyü kırpma için yeterli.</a:t>
            </a:r>
          </a:p>
          <a:p>
            <a:endParaRPr lang="tr-TR" dirty="0"/>
          </a:p>
          <a:p>
            <a:r>
              <a:rPr lang="tr-TR" i="1" dirty="0"/>
              <a:t>i</a:t>
            </a:r>
            <a:r>
              <a:rPr lang="tr-TR" i="1" dirty="0" smtClean="0"/>
              <a:t>mage1 = image2 </a:t>
            </a:r>
            <a:r>
              <a:rPr lang="tr-TR" dirty="0" smtClean="0"/>
              <a:t>gibi basit bir eşitlik sonucunda iki değişken aynı </a:t>
            </a:r>
            <a:r>
              <a:rPr lang="tr-TR" dirty="0" err="1" smtClean="0"/>
              <a:t>memory</a:t>
            </a:r>
            <a:r>
              <a:rPr lang="tr-TR" dirty="0" smtClean="0"/>
              <a:t> bölgesini kullanır. Bu eşitlikten sonra image2’de yapılan bir değişiklik image1’de de meydana gelir ve tam tersi de geçerli.</a:t>
            </a:r>
          </a:p>
          <a:p>
            <a:r>
              <a:rPr lang="tr-TR" dirty="0" smtClean="0"/>
              <a:t>Görüntünün kopyasını asıl olarak elde etmek için </a:t>
            </a:r>
            <a:r>
              <a:rPr lang="tr-TR" i="1" dirty="0" smtClean="0"/>
              <a:t>image1 = image2</a:t>
            </a:r>
            <a:r>
              <a:rPr lang="tr-TR" b="1" i="1" dirty="0" smtClean="0"/>
              <a:t>.copy() </a:t>
            </a:r>
            <a:r>
              <a:rPr lang="tr-TR" dirty="0" smtClean="0"/>
              <a:t>fonksiyon ve eşitliği kullanılmalıdır.</a:t>
            </a:r>
            <a:endParaRPr lang="tr-TR" i="1" dirty="0" smtClean="0"/>
          </a:p>
          <a:p>
            <a:endParaRPr lang="tr-TR" dirty="0"/>
          </a:p>
          <a:p>
            <a:r>
              <a:rPr lang="tr-TR" dirty="0" smtClean="0"/>
              <a:t>Örnek -&gt; </a:t>
            </a:r>
            <a:r>
              <a:rPr lang="tr-TR" dirty="0" err="1" smtClean="0"/>
              <a:t>crop</a:t>
            </a:r>
            <a:r>
              <a:rPr lang="tr-TR" dirty="0" smtClean="0"/>
              <a:t>, crop2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1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Büyültme ve Küçültme (</a:t>
            </a:r>
            <a:r>
              <a:rPr lang="tr-TR" dirty="0" err="1" smtClean="0"/>
              <a:t>resizing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3002754"/>
            <a:ext cx="2160494" cy="297067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2" y="2448062"/>
            <a:ext cx="4080062" cy="4080062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4356847" y="3890682"/>
            <a:ext cx="1739152" cy="1201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9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Büyültme ve Küçültme (</a:t>
            </a:r>
            <a:r>
              <a:rPr lang="tr-TR" dirty="0" err="1" smtClean="0"/>
              <a:t>resizing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tr-TR" dirty="0" smtClean="0"/>
              <a:t>Aradaki oluşan piksel değerlerini tahmin etmek için </a:t>
            </a:r>
            <a:r>
              <a:rPr lang="tr-TR" i="1" dirty="0" err="1" smtClean="0"/>
              <a:t>interpolation</a:t>
            </a:r>
            <a:r>
              <a:rPr lang="tr-TR" dirty="0" smtClean="0"/>
              <a:t> teknikleri kullanılmaktadır.</a:t>
            </a:r>
          </a:p>
          <a:p>
            <a:endParaRPr lang="tr-TR" dirty="0"/>
          </a:p>
          <a:p>
            <a:r>
              <a:rPr lang="tr-TR" dirty="0" smtClean="0"/>
              <a:t>Örnek -&gt; </a:t>
            </a:r>
            <a:r>
              <a:rPr lang="tr-TR" dirty="0" err="1" smtClean="0"/>
              <a:t>resize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28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</a:t>
            </a:r>
            <a:r>
              <a:rPr lang="tr-TR" dirty="0" smtClean="0"/>
              <a:t>Döndürme</a:t>
            </a:r>
            <a:r>
              <a:rPr lang="tr-TR" dirty="0"/>
              <a:t>, </a:t>
            </a:r>
            <a:r>
              <a:rPr lang="tr-TR" dirty="0" smtClean="0"/>
              <a:t>Öteleme ve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Öteleme ve döndürme işlemleri, basit matris çarpımı ile olmaktadır.</a:t>
            </a:r>
          </a:p>
          <a:p>
            <a:r>
              <a:rPr lang="tr-TR" dirty="0"/>
              <a:t>Öteleme </a:t>
            </a:r>
            <a:r>
              <a:rPr lang="tr-TR" dirty="0" smtClean="0"/>
              <a:t>işlemi için x ve y eksenlerinde ne kadar ötelenmesi gerektiği, döndürme işlemi için hangi </a:t>
            </a:r>
            <a:r>
              <a:rPr lang="tr-TR" dirty="0" err="1" smtClean="0"/>
              <a:t>hangi</a:t>
            </a:r>
            <a:r>
              <a:rPr lang="tr-TR" dirty="0" smtClean="0"/>
              <a:t> merkez etrafında ve kaç derece döndürülmesi gerektiği fonksiyonlara yazılmalıdır.</a:t>
            </a:r>
          </a:p>
          <a:p>
            <a:r>
              <a:rPr lang="tr-TR" dirty="0" smtClean="0"/>
              <a:t>Çevirme ise basit bir simetri işlemidir. Simetri ekseni belirtilmelidir (x veya y)</a:t>
            </a:r>
          </a:p>
          <a:p>
            <a:endParaRPr lang="tr-TR" dirty="0" smtClean="0"/>
          </a:p>
          <a:p>
            <a:r>
              <a:rPr lang="tr-TR" dirty="0" smtClean="0"/>
              <a:t>Örnek -&gt; </a:t>
            </a:r>
            <a:r>
              <a:rPr lang="tr-TR" dirty="0" err="1" smtClean="0"/>
              <a:t>affine</a:t>
            </a:r>
            <a:r>
              <a:rPr lang="tr-TR" dirty="0" smtClean="0"/>
              <a:t>, </a:t>
            </a:r>
            <a:r>
              <a:rPr lang="tr-TR" dirty="0" err="1" smtClean="0"/>
              <a:t>flip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09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Affine</a:t>
            </a:r>
            <a:r>
              <a:rPr lang="tr-TR" dirty="0" smtClean="0"/>
              <a:t> ve </a:t>
            </a:r>
            <a:r>
              <a:rPr lang="tr-TR" dirty="0" err="1" smtClean="0"/>
              <a:t>Non-Affine</a:t>
            </a:r>
            <a:r>
              <a:rPr lang="tr-TR" dirty="0" smtClean="0"/>
              <a:t> </a:t>
            </a:r>
            <a:r>
              <a:rPr lang="tr-TR" dirty="0" err="1" smtClean="0"/>
              <a:t>Transformlar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Affine</a:t>
            </a:r>
            <a:r>
              <a:rPr lang="tr-TR" dirty="0" smtClean="0"/>
              <a:t> ile </a:t>
            </a:r>
            <a:r>
              <a:rPr lang="tr-TR" dirty="0" err="1" smtClean="0"/>
              <a:t>non-affine</a:t>
            </a:r>
            <a:r>
              <a:rPr lang="tr-TR" dirty="0" smtClean="0"/>
              <a:t> </a:t>
            </a:r>
            <a:r>
              <a:rPr lang="tr-TR" dirty="0" err="1" smtClean="0"/>
              <a:t>transform</a:t>
            </a:r>
            <a:r>
              <a:rPr lang="tr-TR" dirty="0" smtClean="0"/>
              <a:t> arasındaki fark </a:t>
            </a:r>
            <a:r>
              <a:rPr lang="tr-TR" dirty="0" err="1" smtClean="0"/>
              <a:t>pararlel</a:t>
            </a:r>
            <a:r>
              <a:rPr lang="tr-TR" dirty="0" smtClean="0"/>
              <a:t> olan kenarların paralel kalmasıdır.</a:t>
            </a:r>
          </a:p>
          <a:p>
            <a:r>
              <a:rPr lang="tr-TR" dirty="0" smtClean="0"/>
              <a:t>Öteleme ve döndürme işlemleri </a:t>
            </a:r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 smtClean="0"/>
              <a:t>transform’un</a:t>
            </a:r>
            <a:r>
              <a:rPr lang="tr-TR" dirty="0" smtClean="0"/>
              <a:t> iki örneğidir.</a:t>
            </a:r>
          </a:p>
          <a:p>
            <a:r>
              <a:rPr lang="tr-TR" dirty="0" smtClean="0"/>
              <a:t>Perspektif düzeltmesi bir </a:t>
            </a:r>
            <a:r>
              <a:rPr lang="tr-TR" dirty="0" err="1" smtClean="0"/>
              <a:t>non-affine</a:t>
            </a:r>
            <a:r>
              <a:rPr lang="tr-TR" dirty="0" smtClean="0"/>
              <a:t> </a:t>
            </a:r>
            <a:r>
              <a:rPr lang="tr-TR" dirty="0" err="1" smtClean="0"/>
              <a:t>transformdur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2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Non-Affine</a:t>
            </a:r>
            <a:r>
              <a:rPr lang="tr-TR" dirty="0" smtClean="0"/>
              <a:t> </a:t>
            </a:r>
            <a:r>
              <a:rPr lang="tr-TR" dirty="0" err="1" smtClean="0"/>
              <a:t>Transform</a:t>
            </a:r>
            <a:r>
              <a:rPr lang="tr-TR" dirty="0" smtClean="0"/>
              <a:t> Örneği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2" y="1731403"/>
            <a:ext cx="9279619" cy="46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1580287"/>
            <a:ext cx="10605983" cy="5035666"/>
          </a:xfrm>
          <a:prstGeom prst="rect">
            <a:avLst/>
          </a:prstGeo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7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Blur</a:t>
            </a:r>
            <a:r>
              <a:rPr lang="tr-TR" dirty="0" smtClean="0"/>
              <a:t> ve </a:t>
            </a:r>
            <a:r>
              <a:rPr lang="tr-TR" dirty="0" err="1" smtClean="0"/>
              <a:t>convolution</a:t>
            </a:r>
            <a:r>
              <a:rPr lang="tr-TR" dirty="0" smtClean="0"/>
              <a:t> işlemleri (kolay)</a:t>
            </a:r>
          </a:p>
          <a:p>
            <a:r>
              <a:rPr lang="tr-TR" dirty="0" smtClean="0"/>
              <a:t>Kenar ve köşe tespiti (kolay)</a:t>
            </a:r>
          </a:p>
          <a:p>
            <a:r>
              <a:rPr lang="tr-TR" dirty="0" smtClean="0"/>
              <a:t>Morfolojik işlemler (kolay)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04" y="2390495"/>
            <a:ext cx="6019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Salı günü görüşmek üzere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85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İTÜNOM İHA Takımı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812971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Birkaç senedir Amerika’da düzenlenen uluslararası İHA yarışmalarına katılıyoruz.</a:t>
            </a:r>
          </a:p>
          <a:p>
            <a:r>
              <a:rPr lang="tr-TR" dirty="0" smtClean="0"/>
              <a:t>Uçak – Uzay Mühendisleri, Elektronik – Kontrol – Bilgisayar Mühendisleri</a:t>
            </a:r>
          </a:p>
          <a:p>
            <a:r>
              <a:rPr lang="tr-TR" dirty="0" smtClean="0"/>
              <a:t>Kendi </a:t>
            </a:r>
            <a:r>
              <a:rPr lang="tr-TR" dirty="0" err="1" smtClean="0"/>
              <a:t>Drone</a:t>
            </a:r>
            <a:r>
              <a:rPr lang="tr-TR" dirty="0" smtClean="0"/>
              <a:t> ve Uçaklarımızı tasarlıyoruz.</a:t>
            </a:r>
          </a:p>
          <a:p>
            <a:r>
              <a:rPr lang="tr-TR" dirty="0" smtClean="0"/>
              <a:t>Kendi yazılımlarımızı üretiyoruz (</a:t>
            </a:r>
            <a:r>
              <a:rPr lang="tr-TR" dirty="0" err="1" smtClean="0"/>
              <a:t>otopilot</a:t>
            </a:r>
            <a:r>
              <a:rPr lang="tr-TR" dirty="0" smtClean="0"/>
              <a:t> sistemi hariç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Haftada 15+ saat çalışma (yarışma yaklaştığında 40+, 50+)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5" y="2481942"/>
            <a:ext cx="5138057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Başka Takımlar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İTÜ Güneş Enerjili Araba Ekibi</a:t>
            </a:r>
          </a:p>
          <a:p>
            <a:r>
              <a:rPr lang="tr-TR" dirty="0" smtClean="0"/>
              <a:t>İTÜ Racing</a:t>
            </a:r>
          </a:p>
          <a:p>
            <a:r>
              <a:rPr lang="tr-TR" dirty="0" smtClean="0"/>
              <a:t>İTÜ </a:t>
            </a:r>
            <a:r>
              <a:rPr lang="tr-TR" dirty="0" err="1" smtClean="0"/>
              <a:t>Electrikli</a:t>
            </a:r>
            <a:r>
              <a:rPr lang="tr-TR" dirty="0" smtClean="0"/>
              <a:t> Araç Takımı</a:t>
            </a:r>
          </a:p>
          <a:p>
            <a:r>
              <a:rPr lang="tr-TR" dirty="0" err="1" smtClean="0"/>
              <a:t>Apis</a:t>
            </a:r>
            <a:r>
              <a:rPr lang="tr-TR" dirty="0" smtClean="0"/>
              <a:t> Ar-Ge Uydu Takımı</a:t>
            </a:r>
          </a:p>
          <a:p>
            <a:r>
              <a:rPr lang="tr-TR" dirty="0" smtClean="0"/>
              <a:t>PARS Roket Takımı</a:t>
            </a:r>
          </a:p>
          <a:p>
            <a:r>
              <a:rPr lang="tr-TR" dirty="0" smtClean="0"/>
              <a:t>İTÜ Rover</a:t>
            </a:r>
          </a:p>
          <a:p>
            <a:endParaRPr lang="tr-TR" dirty="0" smtClean="0"/>
          </a:p>
          <a:p>
            <a:r>
              <a:rPr lang="tr-TR" dirty="0" smtClean="0"/>
              <a:t>Ve daha </a:t>
            </a:r>
            <a:r>
              <a:rPr lang="tr-TR" dirty="0" err="1" smtClean="0"/>
              <a:t>daha</a:t>
            </a:r>
            <a:r>
              <a:rPr lang="tr-TR" dirty="0" smtClean="0"/>
              <a:t> takımlar.. Araştırmayı ihmal etmeyin.</a:t>
            </a:r>
          </a:p>
          <a:p>
            <a:r>
              <a:rPr lang="tr-TR" dirty="0" smtClean="0"/>
              <a:t>Bu takımların hepsi birbirinden güzel.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6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47188"/>
            <a:ext cx="10772398" cy="970450"/>
          </a:xfrm>
        </p:spPr>
        <p:txBody>
          <a:bodyPr/>
          <a:lstStyle/>
          <a:p>
            <a:r>
              <a:rPr lang="tr-TR" dirty="0" smtClean="0"/>
              <a:t>Görüntü </a:t>
            </a:r>
            <a:r>
              <a:rPr lang="tr-TR" dirty="0" err="1" smtClean="0"/>
              <a:t>İşleme’nin</a:t>
            </a:r>
            <a:r>
              <a:rPr lang="tr-TR" dirty="0" smtClean="0"/>
              <a:t> Kullanıldığı Bazı Alanlar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Savunma Sanayi</a:t>
            </a:r>
          </a:p>
          <a:p>
            <a:r>
              <a:rPr lang="tr-TR" dirty="0" smtClean="0"/>
              <a:t>İnsansız Sistemler</a:t>
            </a:r>
          </a:p>
          <a:p>
            <a:r>
              <a:rPr lang="tr-TR" dirty="0" smtClean="0"/>
              <a:t>Sağlık</a:t>
            </a:r>
          </a:p>
          <a:p>
            <a:r>
              <a:rPr lang="tr-TR" dirty="0" smtClean="0"/>
              <a:t>Yüz Tanıma</a:t>
            </a:r>
          </a:p>
          <a:p>
            <a:r>
              <a:rPr lang="tr-TR" dirty="0" smtClean="0"/>
              <a:t>Panoramik Fotoğraflar</a:t>
            </a:r>
          </a:p>
          <a:p>
            <a:endParaRPr lang="tr-TR" dirty="0" smtClean="0"/>
          </a:p>
          <a:p>
            <a:r>
              <a:rPr lang="tr-TR" dirty="0" smtClean="0"/>
              <a:t>Ve daha fazlası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2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sz="3200" dirty="0" smtClean="0"/>
              <a:t>– Open Source </a:t>
            </a:r>
            <a:r>
              <a:rPr lang="tr-TR" sz="3200" dirty="0" err="1" smtClean="0"/>
              <a:t>Computer</a:t>
            </a:r>
            <a:r>
              <a:rPr lang="tr-TR" sz="3200" dirty="0" smtClean="0"/>
              <a:t> </a:t>
            </a:r>
            <a:r>
              <a:rPr lang="tr-TR" sz="3200" dirty="0" err="1" smtClean="0"/>
              <a:t>Vision</a:t>
            </a:r>
            <a:r>
              <a:rPr lang="tr-TR" sz="3200" dirty="0" smtClean="0"/>
              <a:t> Library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491229"/>
            <a:ext cx="6388912" cy="394543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Kullanması son derece kolay</a:t>
            </a:r>
          </a:p>
          <a:p>
            <a:r>
              <a:rPr lang="tr-TR" dirty="0" smtClean="0"/>
              <a:t>Kaynak sayısı çok</a:t>
            </a:r>
          </a:p>
          <a:p>
            <a:r>
              <a:rPr lang="tr-TR" dirty="0" smtClean="0"/>
              <a:t>Uzmanlık gerektiren işlemleri tek fonksiyon ile gerçekleştirebilirsiniz</a:t>
            </a:r>
          </a:p>
          <a:p>
            <a:r>
              <a:rPr lang="tr-TR" dirty="0" smtClean="0"/>
              <a:t>Öğrenmesi kolay ve keyifli</a:t>
            </a:r>
          </a:p>
          <a:p>
            <a:r>
              <a:rPr lang="tr-TR" b="1" dirty="0" err="1" smtClean="0"/>
              <a:t>Python</a:t>
            </a:r>
            <a:r>
              <a:rPr lang="tr-TR" b="1" dirty="0" smtClean="0"/>
              <a:t> olsa dahi C üzerinde yazıldığı için hızlı. </a:t>
            </a:r>
            <a:r>
              <a:rPr lang="tr-TR" dirty="0" smtClean="0"/>
              <a:t>(C++ versiyonu da mevcut)</a:t>
            </a:r>
            <a:endParaRPr lang="tr-TR" b="1" dirty="0" smtClean="0"/>
          </a:p>
          <a:p>
            <a:endParaRPr lang="tr-TR" dirty="0">
              <a:hlinkClick r:id="rId2"/>
            </a:endParaRPr>
          </a:p>
          <a:p>
            <a:endParaRPr lang="tr-TR" dirty="0" smtClean="0">
              <a:hlinkClick r:id="rId2"/>
            </a:endParaRP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://docs.opencv.org/3.4.3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smtClean="0"/>
              <a:t>Örnek -&gt; </a:t>
            </a:r>
            <a:r>
              <a:rPr lang="tr-TR" dirty="0" err="1" smtClean="0"/>
              <a:t>image_read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14" y="2384612"/>
            <a:ext cx="2904915" cy="35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1’ler ve 0’lar</a:t>
            </a: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11755" y="2205317"/>
            <a:ext cx="9641541" cy="439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Bit </a:t>
            </a:r>
            <a:r>
              <a:rPr lang="tr-TR" dirty="0"/>
              <a:t>=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digit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Basamaklı</a:t>
            </a:r>
            <a:r>
              <a:rPr lang="tr-TR" dirty="0" err="1"/>
              <a:t>bir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sayı kaç farklı değer alabilir?</a:t>
            </a:r>
          </a:p>
          <a:p>
            <a:r>
              <a:rPr lang="tr-TR" dirty="0" smtClean="0"/>
              <a:t>0 ve 1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2 basamaklı ise?</a:t>
            </a:r>
          </a:p>
          <a:p>
            <a:r>
              <a:rPr lang="tr-TR" dirty="0" smtClean="0"/>
              <a:t>00, 01, 10, 11</a:t>
            </a:r>
          </a:p>
          <a:p>
            <a:endParaRPr lang="tr-TR" dirty="0" smtClean="0"/>
          </a:p>
          <a:p>
            <a:r>
              <a:rPr lang="tr-TR" dirty="0" smtClean="0"/>
              <a:t>8 basamaklı ise? </a:t>
            </a:r>
            <a:endParaRPr lang="tr-TR" dirty="0"/>
          </a:p>
          <a:p>
            <a:r>
              <a:rPr lang="tr-TR" dirty="0" smtClean="0"/>
              <a:t>00000000, 00000001, …, 11111111 -&gt; 256 farklı değer</a:t>
            </a:r>
          </a:p>
          <a:p>
            <a:endParaRPr lang="tr-TR" dirty="0" smtClean="0"/>
          </a:p>
          <a:p>
            <a:r>
              <a:rPr lang="tr-TR" dirty="0" smtClean="0"/>
              <a:t>Örnek -&gt; </a:t>
            </a:r>
            <a:r>
              <a:rPr lang="tr-TR" dirty="0" err="1" smtClean="0"/>
              <a:t>bit_level</a:t>
            </a:r>
            <a:endParaRPr 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4439769" y="4150400"/>
                <a:ext cx="1781651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𝑠𝑎𝑦𝚤𝑠𝚤</m:t>
                        </m:r>
                      </m:sup>
                    </m:sSup>
                  </m:oMath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9" y="4150400"/>
                <a:ext cx="1781651" cy="381258"/>
              </a:xfrm>
              <a:prstGeom prst="rect">
                <a:avLst/>
              </a:prstGeom>
              <a:blipFill rotWithShape="0">
                <a:blip r:embed="rId2"/>
                <a:stretch>
                  <a:fillRect l="-8532" t="-4839" b="-370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9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Theory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 action="ppaction://hlinkfile"/>
              </a:rPr>
              <a:t>1-image theory.pdf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47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 txBox="1">
            <a:spLocks/>
          </p:cNvSpPr>
          <p:nvPr/>
        </p:nvSpPr>
        <p:spPr>
          <a:xfrm>
            <a:off x="685800" y="2194560"/>
            <a:ext cx="48812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Image </a:t>
            </a:r>
            <a:r>
              <a:rPr lang="tr-TR" dirty="0" err="1" smtClean="0"/>
              <a:t>Theory</a:t>
            </a:r>
            <a:r>
              <a:rPr lang="tr-TR" dirty="0" smtClean="0"/>
              <a:t> - Özet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9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Tek kanala sahip bir görüntü için,</a:t>
            </a:r>
          </a:p>
          <a:p>
            <a:r>
              <a:rPr lang="tr-TR" dirty="0" smtClean="0"/>
              <a:t>Her piksel tek bit yer kaplarsa görüntü siyah-beyaz</a:t>
            </a:r>
          </a:p>
          <a:p>
            <a:r>
              <a:rPr lang="tr-TR" dirty="0" smtClean="0"/>
              <a:t>Herk piksel 8-bit yer kaplarsa görüntü </a:t>
            </a:r>
            <a:r>
              <a:rPr lang="tr-TR" dirty="0" err="1" smtClean="0"/>
              <a:t>grayscale</a:t>
            </a:r>
            <a:r>
              <a:rPr lang="tr-TR" dirty="0" smtClean="0"/>
              <a:t> (gri-skala)</a:t>
            </a:r>
          </a:p>
          <a:p>
            <a:endParaRPr lang="tr-TR" dirty="0"/>
          </a:p>
          <a:p>
            <a:r>
              <a:rPr lang="tr-TR" dirty="0" smtClean="0"/>
              <a:t>3 kanala sahip bir görüntüde </a:t>
            </a:r>
            <a:r>
              <a:rPr lang="tr-TR" dirty="0"/>
              <a:t>her piksel </a:t>
            </a:r>
            <a:r>
              <a:rPr lang="tr-TR" dirty="0" smtClean="0"/>
              <a:t>genel olarak 3*8-bit (= 24-bit) yer kaplar.</a:t>
            </a:r>
          </a:p>
          <a:p>
            <a:endParaRPr lang="tr-TR" dirty="0" smtClean="0"/>
          </a:p>
          <a:p>
            <a:r>
              <a:rPr lang="tr-TR" dirty="0" smtClean="0"/>
              <a:t>Eğer bir görüntüde pikseller 8 </a:t>
            </a:r>
            <a:r>
              <a:rPr lang="tr-TR" dirty="0" err="1" smtClean="0"/>
              <a:t>bit’ten</a:t>
            </a:r>
            <a:r>
              <a:rPr lang="tr-TR" dirty="0" smtClean="0"/>
              <a:t> az </a:t>
            </a:r>
            <a:r>
              <a:rPr lang="tr-TR" dirty="0" err="1" smtClean="0"/>
              <a:t>bit’ten</a:t>
            </a:r>
            <a:r>
              <a:rPr lang="tr-TR" dirty="0" smtClean="0"/>
              <a:t> oluşuyorsa bu göze çokça çarpar ancak görüntü dijital ortamda daha az yer kaplar.</a:t>
            </a:r>
          </a:p>
          <a:p>
            <a:r>
              <a:rPr lang="tr-TR" dirty="0" smtClean="0"/>
              <a:t>Uzaydan Dünya’ya görüntü aktarırken dosya boyutunu düşürmek için kullanılan bir yöntem.</a:t>
            </a:r>
          </a:p>
        </p:txBody>
      </p:sp>
    </p:spTree>
    <p:extLst>
      <p:ext uri="{BB962C8B-B14F-4D97-AF65-F5344CB8AC3E}">
        <p14:creationId xmlns:p14="http://schemas.microsoft.com/office/powerpoint/2010/main" val="2252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279</TotalTime>
  <Words>721</Words>
  <Application>Microsoft Office PowerPoint</Application>
  <PresentationFormat>Geniş ekran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</vt:lpstr>
      <vt:lpstr>Wingdings 2</vt:lpstr>
      <vt:lpstr>Alıntı</vt:lpstr>
      <vt:lpstr>Bilgisayarla Görü (Computer Vision)</vt:lpstr>
      <vt:lpstr>Çalışmalarım</vt:lpstr>
      <vt:lpstr>İTÜNOM İHA Takımı</vt:lpstr>
      <vt:lpstr>Başka Takımlar ?</vt:lpstr>
      <vt:lpstr>Görüntü İşleme’nin Kullanıldığı Bazı Alanlar</vt:lpstr>
      <vt:lpstr>OpenCV – Open Source Computer Vision Library</vt:lpstr>
      <vt:lpstr>1’ler ve 0’lar</vt:lpstr>
      <vt:lpstr>Image Theory</vt:lpstr>
      <vt:lpstr>Image Theory - Özet</vt:lpstr>
      <vt:lpstr>Image Theory - Özet</vt:lpstr>
      <vt:lpstr>RGB’den R, G ve B Elde Etme</vt:lpstr>
      <vt:lpstr>RGB Görüntüyü Grayscale’a Çevirme</vt:lpstr>
      <vt:lpstr>RGB Görüntüyü Grayscale’a Çevirme</vt:lpstr>
      <vt:lpstr>Görüntü Kırpma ve Görüntü Kopyalama</vt:lpstr>
      <vt:lpstr>Görüntü Büyültme ve Küçültme (resizing)</vt:lpstr>
      <vt:lpstr>Görüntü Büyültme ve Küçültme (resizing)</vt:lpstr>
      <vt:lpstr>Görüntü Döndürme, Öteleme ve Çevirme</vt:lpstr>
      <vt:lpstr>Affine ve Non-Affine Transformlar</vt:lpstr>
      <vt:lpstr>Non-Affine Transform Örneği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24</cp:revision>
  <dcterms:created xsi:type="dcterms:W3CDTF">2018-10-20T13:09:35Z</dcterms:created>
  <dcterms:modified xsi:type="dcterms:W3CDTF">2018-11-15T15:32:47Z</dcterms:modified>
</cp:coreProperties>
</file>