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88" r:id="rId3"/>
    <p:sldId id="293" r:id="rId4"/>
    <p:sldId id="289" r:id="rId5"/>
    <p:sldId id="262" r:id="rId6"/>
    <p:sldId id="281" r:id="rId7"/>
    <p:sldId id="282" r:id="rId8"/>
    <p:sldId id="290" r:id="rId9"/>
    <p:sldId id="291" r:id="rId10"/>
    <p:sldId id="264" r:id="rId11"/>
    <p:sldId id="287" r:id="rId12"/>
    <p:sldId id="292" r:id="rId13"/>
    <p:sldId id="27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4.03.2019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lorizer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5/10/05/opencv-gamma-correction/" TargetMode="External"/><Relationship Id="rId2" Type="http://schemas.openxmlformats.org/officeDocument/2006/relationships/hyperlink" Target="https://docs.opencv.org/3.1.0/d5/daf/tutorial_py_histogram_equaliz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Bilgisayarla Görü</a:t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Computer</a:t>
            </a:r>
            <a:r>
              <a:rPr lang="tr-TR" sz="4800" dirty="0" smtClean="0"/>
              <a:t> </a:t>
            </a:r>
            <a:r>
              <a:rPr lang="tr-TR" sz="4800" smtClean="0"/>
              <a:t>Vision</a:t>
            </a:r>
            <a:r>
              <a:rPr lang="tr-TR" sz="4800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</a:t>
            </a:r>
            <a:r>
              <a:rPr lang="tr-TR" dirty="0"/>
              <a:t> </a:t>
            </a:r>
            <a:r>
              <a:rPr lang="tr-TR" dirty="0" smtClean="0"/>
              <a:t>Renk Uzayı – R, G, 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795682" cy="4024125"/>
          </a:xfrm>
        </p:spPr>
        <p:txBody>
          <a:bodyPr>
            <a:normAutofit/>
          </a:bodyPr>
          <a:lstStyle/>
          <a:p>
            <a:r>
              <a:rPr lang="tr-TR" dirty="0" smtClean="0"/>
              <a:t>RGB görüntülerin R, G ve B kanalları aslında tek kanallı görüntülerdir. R </a:t>
            </a:r>
            <a:r>
              <a:rPr lang="tr-TR" dirty="0"/>
              <a:t>matrisi görüntüdeki kırmızı miktarını, G yeşil miktarını, B ise mavi miktarını </a:t>
            </a:r>
            <a:r>
              <a:rPr lang="tr-TR" dirty="0" smtClean="0"/>
              <a:t>gösterir ve ayrı ayrı incelenebilir.</a:t>
            </a:r>
          </a:p>
          <a:p>
            <a:r>
              <a:rPr lang="tr-TR" dirty="0" smtClean="0"/>
              <a:t>Örnek program yazalım.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7" y="2194560"/>
            <a:ext cx="4078160" cy="38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HSV Renk Uzayı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988488" cy="4474348"/>
          </a:xfrm>
        </p:spPr>
        <p:txBody>
          <a:bodyPr>
            <a:normAutofit/>
          </a:bodyPr>
          <a:lstStyle/>
          <a:p>
            <a:r>
              <a:rPr lang="tr-TR" dirty="0" smtClean="0"/>
              <a:t>RGB renk uzayı renk tarif etme konusunda iyi değildir.</a:t>
            </a:r>
          </a:p>
          <a:p>
            <a:r>
              <a:rPr lang="tr-TR" dirty="0" smtClean="0"/>
              <a:t>Mesela sarı renginin tonlarını RGB renk uzayını kullanarak nasıl tanımlayabiliriz?</a:t>
            </a:r>
            <a:endParaRPr lang="tr-TR" dirty="0"/>
          </a:p>
          <a:p>
            <a:r>
              <a:rPr lang="tr-TR" dirty="0">
                <a:hlinkClick r:id="rId2"/>
              </a:rPr>
              <a:t>http://colorizer.org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Bir de HSV ile deneyelim.</a:t>
            </a:r>
            <a:endParaRPr lang="tr-TR" dirty="0"/>
          </a:p>
          <a:p>
            <a:r>
              <a:rPr lang="tr-TR" dirty="0" err="1" smtClean="0"/>
              <a:t>Hue</a:t>
            </a:r>
            <a:r>
              <a:rPr lang="tr-TR" dirty="0" smtClean="0"/>
              <a:t>, </a:t>
            </a:r>
            <a:r>
              <a:rPr lang="tr-TR" dirty="0" err="1" smtClean="0"/>
              <a:t>Saturation</a:t>
            </a:r>
            <a:r>
              <a:rPr lang="tr-TR" dirty="0" smtClean="0"/>
              <a:t> ve Value</a:t>
            </a:r>
          </a:p>
          <a:p>
            <a:endParaRPr lang="tr-TR" dirty="0"/>
          </a:p>
          <a:p>
            <a:r>
              <a:rPr lang="tr-TR" dirty="0" err="1" smtClean="0"/>
              <a:t>in_range</a:t>
            </a:r>
            <a:r>
              <a:rPr lang="tr-TR" dirty="0" smtClean="0"/>
              <a:t> fonksiyonu</a:t>
            </a:r>
          </a:p>
          <a:p>
            <a:r>
              <a:rPr lang="tr-TR" dirty="0" smtClean="0"/>
              <a:t>(örnek program yazalım)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17" y="2338863"/>
            <a:ext cx="5220832" cy="39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Sonraki Derste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smtClean="0"/>
              <a:t>Görsellerde mantıksal işlemler (ve, veya vb.) (çok kolay)</a:t>
            </a:r>
          </a:p>
          <a:p>
            <a:r>
              <a:rPr lang="tr-TR" dirty="0" smtClean="0"/>
              <a:t>Morfolojik işlemler (kolay)</a:t>
            </a:r>
          </a:p>
          <a:p>
            <a:r>
              <a:rPr lang="tr-TR" dirty="0" err="1" smtClean="0"/>
              <a:t>Convolution</a:t>
            </a:r>
            <a:r>
              <a:rPr lang="tr-TR" dirty="0" smtClean="0"/>
              <a:t> ve bulanıklaştırma işlemleri (zor değil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r>
              <a:rPr lang="tr-TR" dirty="0" smtClean="0"/>
              <a:t>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Perşembe 17.00’da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79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Önceki Derste Konuştuklarımız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OpenCV</a:t>
            </a:r>
            <a:r>
              <a:rPr lang="tr-TR" dirty="0" smtClean="0"/>
              <a:t> kütüphanemize kısa bir giriş</a:t>
            </a:r>
          </a:p>
          <a:p>
            <a:r>
              <a:rPr lang="tr-TR" dirty="0" smtClean="0"/>
              <a:t>Fotoğraf okuma ve gösterme</a:t>
            </a:r>
          </a:p>
          <a:p>
            <a:r>
              <a:rPr lang="tr-TR" dirty="0" smtClean="0"/>
              <a:t>Fotoğrafı belli bir formatta kaydetme</a:t>
            </a:r>
          </a:p>
          <a:p>
            <a:r>
              <a:rPr lang="tr-TR" dirty="0" smtClean="0"/>
              <a:t>BGR fotoğrafı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</a:p>
          <a:p>
            <a:r>
              <a:rPr lang="tr-TR" dirty="0" smtClean="0"/>
              <a:t>Bit ve piksel kavramlarına kısa bir giriş</a:t>
            </a:r>
          </a:p>
        </p:txBody>
      </p:sp>
    </p:spTree>
    <p:extLst>
      <p:ext uri="{BB962C8B-B14F-4D97-AF65-F5344CB8AC3E}">
        <p14:creationId xmlns:p14="http://schemas.microsoft.com/office/powerpoint/2010/main" val="1612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Akışı (az çok)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 smtClean="0"/>
              <a:t>Giriş; Siyah-Beyaz görüntüler; Fotoğraf okuma</a:t>
            </a:r>
            <a:r>
              <a:rPr lang="tr-TR" dirty="0"/>
              <a:t>, gösterme ve </a:t>
            </a:r>
            <a:r>
              <a:rPr lang="tr-TR" dirty="0" smtClean="0"/>
              <a:t>yazma</a:t>
            </a:r>
          </a:p>
          <a:p>
            <a:pPr>
              <a:buFont typeface="+mj-lt"/>
              <a:buAutoNum type="arabicPeriod"/>
            </a:pPr>
            <a:r>
              <a:rPr lang="tr-TR" b="1" dirty="0" smtClean="0"/>
              <a:t>Piksel Düzeyinde işlemler ve renk uzayları</a:t>
            </a:r>
            <a:r>
              <a:rPr lang="tr-TR" dirty="0" smtClean="0"/>
              <a:t> </a:t>
            </a:r>
            <a:r>
              <a:rPr lang="tr-TR" b="1" dirty="0" smtClean="0"/>
              <a:t>(parlaklık ayarlanması, </a:t>
            </a:r>
            <a:r>
              <a:rPr lang="tr-TR" b="1" dirty="0" err="1" smtClean="0"/>
              <a:t>threshold</a:t>
            </a:r>
            <a:r>
              <a:rPr lang="tr-TR" b="1" dirty="0" smtClean="0"/>
              <a:t> (</a:t>
            </a:r>
            <a:r>
              <a:rPr lang="tr-TR" b="1" dirty="0" err="1" smtClean="0"/>
              <a:t>eşikleme</a:t>
            </a:r>
            <a:r>
              <a:rPr lang="tr-TR" b="1" dirty="0" smtClean="0"/>
              <a:t>) işlemi, renk uzayı değişimi, renk filtreleme, </a:t>
            </a:r>
            <a:r>
              <a:rPr lang="tr-TR" dirty="0" smtClean="0"/>
              <a:t>mantıksal işlemler)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Konumsal</a:t>
            </a:r>
            <a:r>
              <a:rPr lang="tr-TR" dirty="0" smtClean="0"/>
              <a:t> (</a:t>
            </a:r>
            <a:r>
              <a:rPr lang="tr-TR" dirty="0" err="1" smtClean="0"/>
              <a:t>spatial</a:t>
            </a:r>
            <a:r>
              <a:rPr lang="tr-TR" dirty="0" smtClean="0"/>
              <a:t>, </a:t>
            </a:r>
            <a:r>
              <a:rPr lang="tr-TR" dirty="0" err="1" smtClean="0"/>
              <a:t>neighbourhood</a:t>
            </a:r>
            <a:r>
              <a:rPr lang="tr-TR" dirty="0" smtClean="0"/>
              <a:t>) işlemler (</a:t>
            </a:r>
            <a:r>
              <a:rPr lang="tr-TR" dirty="0" err="1" smtClean="0"/>
              <a:t>convolution</a:t>
            </a:r>
            <a:r>
              <a:rPr lang="tr-TR" dirty="0" smtClean="0"/>
              <a:t> işlemleri, </a:t>
            </a:r>
            <a:r>
              <a:rPr lang="tr-TR" dirty="0" err="1" smtClean="0"/>
              <a:t>blur</a:t>
            </a:r>
            <a:r>
              <a:rPr lang="tr-TR" dirty="0" smtClean="0"/>
              <a:t> ve türevleri, kenar ve köşe tespiti,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ve dahası</a:t>
            </a:r>
            <a:r>
              <a:rPr lang="tr-TR" dirty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/>
              <a:t>Fotoğraf dönüşümleri (kırpma, boyut değiştirme, döndürme ve simetri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 işlemede kullanılan modern derin öğrenme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87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Bugün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Bit, piksel ve çözünürlük kavramları</a:t>
            </a:r>
          </a:p>
          <a:p>
            <a:r>
              <a:rPr lang="tr-TR" dirty="0" err="1" smtClean="0"/>
              <a:t>Thresholding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smtClean="0"/>
              <a:t>Karşıtlık ve parlaklık ayarlanması</a:t>
            </a:r>
          </a:p>
          <a:p>
            <a:r>
              <a:rPr lang="tr-TR" dirty="0" smtClean="0"/>
              <a:t>RGB renk uzayı</a:t>
            </a:r>
          </a:p>
          <a:p>
            <a:r>
              <a:rPr lang="tr-TR" dirty="0" smtClean="0"/>
              <a:t>HSV renk </a:t>
            </a:r>
            <a:r>
              <a:rPr lang="tr-TR" dirty="0" smtClean="0"/>
              <a:t>uzayı</a:t>
            </a:r>
          </a:p>
          <a:p>
            <a:r>
              <a:rPr lang="tr-TR" dirty="0" err="1" smtClean="0"/>
              <a:t>inRange</a:t>
            </a:r>
            <a:r>
              <a:rPr lang="tr-TR" dirty="0" smtClean="0"/>
              <a:t> fonksiyonu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998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1’ler ve 0’lar</a:t>
            </a:r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611756" y="2277035"/>
            <a:ext cx="6326926" cy="4320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Bit </a:t>
            </a:r>
            <a:r>
              <a:rPr lang="tr-TR" dirty="0"/>
              <a:t>=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digit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1 Basamaklı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smtClean="0"/>
              <a:t>bir sayı </a:t>
            </a:r>
            <a:r>
              <a:rPr lang="tr-TR" dirty="0"/>
              <a:t>kaç farklı değer alabilir?</a:t>
            </a:r>
          </a:p>
          <a:p>
            <a:r>
              <a:rPr lang="tr-TR" dirty="0" smtClean="0"/>
              <a:t>0 ve 1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2 basamaklı ise?</a:t>
            </a:r>
          </a:p>
          <a:p>
            <a:r>
              <a:rPr lang="tr-TR" dirty="0" smtClean="0"/>
              <a:t>00, 01, 10, 11</a:t>
            </a:r>
          </a:p>
          <a:p>
            <a:endParaRPr lang="tr-TR" dirty="0" smtClean="0"/>
          </a:p>
          <a:p>
            <a:r>
              <a:rPr lang="tr-TR" dirty="0" smtClean="0"/>
              <a:t>8 basamaklı ise? </a:t>
            </a:r>
            <a:endParaRPr lang="tr-TR" dirty="0"/>
          </a:p>
          <a:p>
            <a:r>
              <a:rPr lang="tr-TR" dirty="0" smtClean="0"/>
              <a:t>00000000, 00000001, …, 11111111 -&gt; 256 farklı değer</a:t>
            </a:r>
          </a:p>
          <a:p>
            <a:endParaRPr lang="tr-TR" dirty="0" smtClean="0"/>
          </a:p>
          <a:p>
            <a:r>
              <a:rPr lang="tr-TR" dirty="0" smtClean="0"/>
              <a:t>Örnek program -&gt; </a:t>
            </a:r>
            <a:r>
              <a:rPr lang="tr-TR" dirty="0" err="1" smtClean="0"/>
              <a:t>bit_level</a:t>
            </a:r>
            <a:endParaRPr 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4439769" y="4150400"/>
                <a:ext cx="1781651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𝑠𝑎𝑦𝚤𝑠𝚤</m:t>
                        </m:r>
                      </m:sup>
                    </m:sSup>
                  </m:oMath>
                </a14:m>
                <a:endParaRPr lang="tr-TR" sz="2400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9" y="4150400"/>
                <a:ext cx="1781651" cy="381258"/>
              </a:xfrm>
              <a:prstGeom prst="rect">
                <a:avLst/>
              </a:prstGeom>
              <a:blipFill rotWithShape="0">
                <a:blip r:embed="rId2"/>
                <a:stretch>
                  <a:fillRect l="-8532" t="-4839" b="-370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/>
          <p:cNvSpPr txBox="1"/>
          <p:nvPr/>
        </p:nvSpPr>
        <p:spPr>
          <a:xfrm>
            <a:off x="7168587" y="2205317"/>
            <a:ext cx="421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512 x 512 çözünürlüğünde, 8-bit derinliğinde tek kanal (mesela </a:t>
            </a:r>
            <a:r>
              <a:rPr lang="tr-TR" dirty="0" err="1" smtClean="0"/>
              <a:t>grayscale</a:t>
            </a:r>
            <a:r>
              <a:rPr lang="tr-TR" dirty="0" smtClean="0"/>
              <a:t>) bir görüntü ne kadar yer kaplar?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7168586" y="4193325"/>
            <a:ext cx="421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100 x 100 çözünürlüğünde, 8-bit derinliğinde 3 kanal (mesela BGR) bir görüntü ne kadar yer kaplar?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9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Thresholding</a:t>
            </a:r>
            <a:r>
              <a:rPr lang="tr-TR" dirty="0" smtClean="0"/>
              <a:t> (</a:t>
            </a:r>
            <a:r>
              <a:rPr lang="tr-TR" dirty="0" err="1" smtClean="0"/>
              <a:t>eşikleme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6913"/>
          </a:xfrm>
        </p:spPr>
        <p:txBody>
          <a:bodyPr>
            <a:normAutofit/>
          </a:bodyPr>
          <a:lstStyle/>
          <a:p>
            <a:r>
              <a:rPr lang="tr-TR" dirty="0" smtClean="0"/>
              <a:t>0 ile 255 (8-bit olduğunu varsayalım) arasında bir sayı (eşik değeri) seç.</a:t>
            </a:r>
            <a:endParaRPr lang="tr-TR" dirty="0"/>
          </a:p>
          <a:p>
            <a:r>
              <a:rPr lang="tr-TR" dirty="0" smtClean="0"/>
              <a:t>O görüntüde değeri eşik değerinden düşük olan pikselleri 0, diğerlerini 255’e eşitle.</a:t>
            </a:r>
          </a:p>
          <a:p>
            <a:endParaRPr lang="tr-TR" dirty="0"/>
          </a:p>
          <a:p>
            <a:r>
              <a:rPr lang="tr-TR" dirty="0" smtClean="0"/>
              <a:t>Eşik değeri nasıl seçilir? </a:t>
            </a:r>
          </a:p>
          <a:p>
            <a:pPr>
              <a:buFont typeface="+mj-lt"/>
              <a:buAutoNum type="arabicPeriod"/>
            </a:pPr>
            <a:r>
              <a:rPr lang="tr-TR" b="1" dirty="0" err="1" smtClean="0"/>
              <a:t>Histogram</a:t>
            </a:r>
            <a:r>
              <a:rPr lang="tr-TR" b="1" dirty="0" smtClean="0"/>
              <a:t> </a:t>
            </a:r>
            <a:r>
              <a:rPr lang="tr-TR" dirty="0" smtClean="0"/>
              <a:t>verisi. (medyan, ortalama, medyan ile ortalamanın ortalaması)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 hakkında ön bilgi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Dene </a:t>
            </a:r>
            <a:r>
              <a:rPr lang="tr-TR" dirty="0" smtClean="0"/>
              <a:t>yanıl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Otsu ve </a:t>
            </a:r>
            <a:r>
              <a:rPr lang="tr-TR" dirty="0" err="1" smtClean="0"/>
              <a:t>iterative</a:t>
            </a:r>
            <a:r>
              <a:rPr lang="tr-TR" dirty="0" smtClean="0"/>
              <a:t> gibi eşik değerini otomatik bulan yöntemler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 smtClean="0"/>
              <a:t>Örnek program yazalım.</a:t>
            </a:r>
          </a:p>
        </p:txBody>
      </p:sp>
    </p:spTree>
    <p:extLst>
      <p:ext uri="{BB962C8B-B14F-4D97-AF65-F5344CB8AC3E}">
        <p14:creationId xmlns:p14="http://schemas.microsoft.com/office/powerpoint/2010/main" val="39723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0000" y="684253"/>
            <a:ext cx="3304800" cy="4573545"/>
          </a:xfrm>
        </p:spPr>
        <p:txBody>
          <a:bodyPr/>
          <a:lstStyle/>
          <a:p>
            <a:r>
              <a:rPr lang="tr-TR" b="0" dirty="0" err="1" smtClean="0"/>
              <a:t>Adaptive</a:t>
            </a:r>
            <a:r>
              <a:rPr lang="tr-TR" b="0" dirty="0" smtClean="0"/>
              <a:t> </a:t>
            </a:r>
            <a:r>
              <a:rPr lang="tr-TR" b="0" dirty="0" err="1" smtClean="0"/>
              <a:t>Thresholding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1600" b="0" dirty="0"/>
              <a:t>https://docs.opencv.org/3.4/d7/d4d/tutorial_py_thresholding.html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7" y="93134"/>
            <a:ext cx="6070600" cy="6448327"/>
          </a:xfrm>
        </p:spPr>
      </p:pic>
    </p:spTree>
    <p:extLst>
      <p:ext uri="{BB962C8B-B14F-4D97-AF65-F5344CB8AC3E}">
        <p14:creationId xmlns:p14="http://schemas.microsoft.com/office/powerpoint/2010/main" val="36466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982" y="2222287"/>
            <a:ext cx="6362018" cy="426164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Sayma işleminden ibaret. </a:t>
            </a:r>
          </a:p>
          <a:p>
            <a:r>
              <a:rPr lang="tr-TR" dirty="0" smtClean="0"/>
              <a:t>Görüntü hakkında güzel bir bilgi.</a:t>
            </a:r>
          </a:p>
          <a:p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smtClean="0"/>
              <a:t>Değeri 0 olan pikselleri say</a:t>
            </a:r>
          </a:p>
          <a:p>
            <a:pPr>
              <a:buFont typeface="+mj-lt"/>
              <a:buAutoNum type="arabicPeriod"/>
            </a:pPr>
            <a:r>
              <a:rPr lang="tr-TR" dirty="0"/>
              <a:t>Değeri </a:t>
            </a:r>
            <a:r>
              <a:rPr lang="tr-TR" dirty="0" smtClean="0"/>
              <a:t>1 olan </a:t>
            </a:r>
            <a:r>
              <a:rPr lang="tr-TR" dirty="0"/>
              <a:t>pikselleri say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...</a:t>
            </a:r>
          </a:p>
          <a:p>
            <a:pPr>
              <a:buFont typeface="+mj-lt"/>
              <a:buAutoNum type="arabicPeriod"/>
            </a:pPr>
            <a:r>
              <a:rPr lang="tr-TR" dirty="0"/>
              <a:t>Değeri </a:t>
            </a:r>
            <a:r>
              <a:rPr lang="tr-TR" dirty="0" smtClean="0"/>
              <a:t>255 </a:t>
            </a:r>
            <a:r>
              <a:rPr lang="tr-TR" dirty="0"/>
              <a:t>olan pikselleri say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Sonucu göster</a:t>
            </a:r>
          </a:p>
          <a:p>
            <a:r>
              <a:rPr lang="tr-TR" dirty="0" smtClean="0"/>
              <a:t>Örnek program -&gt; </a:t>
            </a:r>
            <a:r>
              <a:rPr lang="tr-TR" dirty="0" err="1" smtClean="0"/>
              <a:t>histogram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r>
              <a:rPr lang="tr-TR" dirty="0" smtClean="0"/>
              <a:t>RGB görüntülerde ise tüm kanalları ayrı ayrı say.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9" y="2222287"/>
            <a:ext cx="6748963" cy="41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Parlaklık ve</a:t>
            </a:r>
            <a:r>
              <a:rPr lang="tr-TR" dirty="0"/>
              <a:t> </a:t>
            </a:r>
            <a:r>
              <a:rPr lang="tr-TR" dirty="0" smtClean="0"/>
              <a:t>Karşıtlık Ayarlama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görselin </a:t>
            </a:r>
            <a:r>
              <a:rPr lang="tr-TR" dirty="0" err="1" smtClean="0"/>
              <a:t>histogramına</a:t>
            </a:r>
            <a:r>
              <a:rPr lang="tr-TR" dirty="0" smtClean="0"/>
              <a:t> bakarak o görselin parlaklık ve karşıtlık değerlerini rahatlık anlayabiliriz.</a:t>
            </a:r>
            <a:endParaRPr lang="tr-TR" dirty="0"/>
          </a:p>
          <a:p>
            <a:r>
              <a:rPr lang="tr-TR" dirty="0" smtClean="0"/>
              <a:t>Bu tarz ayarlamaları yapan birkaç güzel yöntem var: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Histogram</a:t>
            </a:r>
            <a:r>
              <a:rPr lang="tr-TR" dirty="0" smtClean="0"/>
              <a:t> </a:t>
            </a:r>
            <a:r>
              <a:rPr lang="tr-TR" dirty="0" err="1" smtClean="0"/>
              <a:t>normalization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docs.opencv.org/3.1.0/d5/daf/tutorial_py_histogram_equalization.html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Gamma </a:t>
            </a:r>
            <a:r>
              <a:rPr lang="tr-TR" dirty="0" err="1" smtClean="0"/>
              <a:t>correction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://www.pyimagesearch.com/2015/10/05/opencv-gamma-correction</a:t>
            </a:r>
            <a:r>
              <a:rPr lang="tr-TR" dirty="0" smtClean="0">
                <a:hlinkClick r:id="rId3"/>
              </a:rPr>
              <a:t>/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 smtClean="0"/>
              <a:t>Bunların kodlarını yazmak yerine inceleyelim.</a:t>
            </a:r>
          </a:p>
        </p:txBody>
      </p:sp>
    </p:spTree>
    <p:extLst>
      <p:ext uri="{BB962C8B-B14F-4D97-AF65-F5344CB8AC3E}">
        <p14:creationId xmlns:p14="http://schemas.microsoft.com/office/powerpoint/2010/main" val="20798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491</TotalTime>
  <Words>507</Words>
  <Application>Microsoft Office PowerPoint</Application>
  <PresentationFormat>Geniş ekran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</vt:lpstr>
      <vt:lpstr>Wingdings 2</vt:lpstr>
      <vt:lpstr>Alıntı</vt:lpstr>
      <vt:lpstr>Bilgisayarla Görü (Computer Vision)</vt:lpstr>
      <vt:lpstr>Önceki Derste Konuştuklarımız</vt:lpstr>
      <vt:lpstr>Ders Akışı (az çok)</vt:lpstr>
      <vt:lpstr>Bugün Konuşacaklarımız</vt:lpstr>
      <vt:lpstr>1’ler ve 0’lar</vt:lpstr>
      <vt:lpstr>Thresholding (eşikleme)</vt:lpstr>
      <vt:lpstr>Adaptive Thresholding  https://docs.opencv.org/3.4/d7/d4d/tutorial_py_thresholding.html</vt:lpstr>
      <vt:lpstr>Histogram</vt:lpstr>
      <vt:lpstr>Parlaklık ve Karşıtlık Ayarlama</vt:lpstr>
      <vt:lpstr>RGB Renk Uzayı – R, G, B</vt:lpstr>
      <vt:lpstr>HSV Renk Uzayı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56</cp:revision>
  <dcterms:created xsi:type="dcterms:W3CDTF">2018-10-20T13:09:35Z</dcterms:created>
  <dcterms:modified xsi:type="dcterms:W3CDTF">2019-03-04T18:29:39Z</dcterms:modified>
</cp:coreProperties>
</file>