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99" r:id="rId3"/>
    <p:sldId id="275" r:id="rId4"/>
    <p:sldId id="296" r:id="rId5"/>
    <p:sldId id="297" r:id="rId6"/>
    <p:sldId id="298" r:id="rId7"/>
    <p:sldId id="300" r:id="rId8"/>
    <p:sldId id="287" r:id="rId9"/>
    <p:sldId id="286" r:id="rId10"/>
    <p:sldId id="288" r:id="rId11"/>
    <p:sldId id="291" r:id="rId12"/>
    <p:sldId id="302" r:id="rId13"/>
    <p:sldId id="301" r:id="rId14"/>
    <p:sldId id="303" r:id="rId15"/>
    <p:sldId id="304" r:id="rId16"/>
    <p:sldId id="307" r:id="rId17"/>
    <p:sldId id="305" r:id="rId18"/>
    <p:sldId id="30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2800" y="598042"/>
            <a:ext cx="5032000" cy="970450"/>
          </a:xfrm>
        </p:spPr>
        <p:txBody>
          <a:bodyPr/>
          <a:lstStyle/>
          <a:p>
            <a:r>
              <a:rPr lang="tr-TR" dirty="0" smtClean="0"/>
              <a:t>Köşe Tespiti ve Önemi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800" y="2209800"/>
            <a:ext cx="3795867" cy="3792931"/>
          </a:xfrm>
        </p:spPr>
        <p:txBody>
          <a:bodyPr>
            <a:norm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docs.opencv.org/3.0-beta/doc/py_tutorials/py_feature2d/py_features_meaning/py_features_meaning.html</a:t>
            </a:r>
          </a:p>
          <a:p>
            <a:endParaRPr lang="tr-TR" dirty="0"/>
          </a:p>
          <a:p>
            <a:r>
              <a:rPr lang="tr-TR" b="1" dirty="0" smtClean="0"/>
              <a:t>Harris </a:t>
            </a:r>
            <a:r>
              <a:rPr lang="tr-TR" b="1" dirty="0" err="1" smtClean="0"/>
              <a:t>Corner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/>
              <a:t> </a:t>
            </a:r>
            <a:r>
              <a:rPr lang="tr-TR" dirty="0"/>
              <a:t>- https://docs.opencv.org/3.0-beta/doc/py_tutorials/py_feature2d/py_features_harris/py_features_harris.html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345587"/>
            <a:ext cx="7028392" cy="6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Yapalım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0399" y="2442634"/>
            <a:ext cx="5096933" cy="38227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4" t="31161" r="35595" b="29702"/>
          <a:stretch/>
        </p:blipFill>
        <p:spPr>
          <a:xfrm>
            <a:off x="9635067" y="3690409"/>
            <a:ext cx="1437745" cy="1327149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836833" y="3622123"/>
            <a:ext cx="1718733" cy="146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0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3000" y="2038921"/>
            <a:ext cx="10188200" cy="2490746"/>
          </a:xfrm>
        </p:spPr>
        <p:txBody>
          <a:bodyPr/>
          <a:lstStyle/>
          <a:p>
            <a:r>
              <a:rPr lang="tr-TR" dirty="0" smtClean="0"/>
              <a:t>Bilgisayarında </a:t>
            </a: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OpenCV</a:t>
            </a:r>
            <a:r>
              <a:rPr lang="tr-TR" dirty="0" smtClean="0"/>
              <a:t> veya Git kurulu olmayan var mı?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Görüntü okuma </a:t>
            </a:r>
            <a:r>
              <a:rPr lang="tr-TR" dirty="0"/>
              <a:t>&amp; </a:t>
            </a:r>
            <a:r>
              <a:rPr lang="tr-TR" dirty="0" smtClean="0"/>
              <a:t>gösterme, piksel erişimi, renk uzayı değiştirme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(BGR) bir fotoğraf oku (itu.jpg), boyutlarını yazdır ve fotoğrafı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görüntünün (150,150) koordinatında olan piksel değerini 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görüntünün (150,150</a:t>
            </a:r>
            <a:r>
              <a:rPr lang="tr-TR" dirty="0"/>
              <a:t>) koordinatında olan piksel değerini </a:t>
            </a:r>
            <a:r>
              <a:rPr lang="tr-TR" dirty="0" smtClean="0"/>
              <a:t>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HSV’ye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Bu üç görüntünün de (100, 100) koordinatlarındaki piksel değerini yazdır ve incele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78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103754"/>
            <a:ext cx="10554574" cy="422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BGR, HSV ve </a:t>
            </a:r>
            <a:r>
              <a:rPr lang="tr-TR" dirty="0" err="1" smtClean="0"/>
              <a:t>grayscale</a:t>
            </a:r>
            <a:r>
              <a:rPr lang="tr-TR" dirty="0" smtClean="0"/>
              <a:t> incelemesi, </a:t>
            </a:r>
            <a:r>
              <a:rPr lang="tr-TR" dirty="0" err="1" smtClean="0"/>
              <a:t>thresholding</a:t>
            </a:r>
            <a:r>
              <a:rPr lang="tr-TR" dirty="0" smtClean="0"/>
              <a:t>, bit düzeyinde işlemler, maskeleme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</a:t>
            </a:r>
            <a:r>
              <a:rPr lang="tr-TR" dirty="0" smtClean="0"/>
              <a:t>oku (birds2.jpg), </a:t>
            </a:r>
            <a:r>
              <a:rPr lang="tr-TR" dirty="0" err="1" smtClean="0"/>
              <a:t>grayscale</a:t>
            </a:r>
            <a:r>
              <a:rPr lang="tr-TR" dirty="0" smtClean="0"/>
              <a:t> ve HSV renk uzaylarına çevir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Bu üç görüntüyü de </a:t>
            </a:r>
            <a:r>
              <a:rPr lang="tr-TR" dirty="0" err="1" smtClean="0"/>
              <a:t>split</a:t>
            </a:r>
            <a:r>
              <a:rPr lang="tr-TR" dirty="0" smtClean="0"/>
              <a:t> komutuyla kanallarına ayır ve hepsini göster, incele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Saturation</a:t>
            </a:r>
            <a:r>
              <a:rPr lang="tr-TR" dirty="0" smtClean="0"/>
              <a:t> (S) kanallarına standart </a:t>
            </a:r>
            <a:r>
              <a:rPr lang="tr-TR" dirty="0" err="1" smtClean="0"/>
              <a:t>threshold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Threshold</a:t>
            </a:r>
            <a:r>
              <a:rPr lang="tr-TR" dirty="0" smtClean="0"/>
              <a:t> (eşik) değerini değiştir ve yine uygula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/>
              <a:t> </a:t>
            </a:r>
            <a:r>
              <a:rPr lang="tr-TR" dirty="0" smtClean="0"/>
              <a:t>işleminin sonucunu orijinal BGR görüntü üzerine maske olarak uygula ve sonuçları göster (sonuçta biri </a:t>
            </a:r>
            <a:r>
              <a:rPr lang="tr-TR" dirty="0" err="1" smtClean="0"/>
              <a:t>Gray&amp;BGR</a:t>
            </a:r>
            <a:r>
              <a:rPr lang="tr-TR" dirty="0" smtClean="0"/>
              <a:t> diğeri </a:t>
            </a:r>
            <a:r>
              <a:rPr lang="tr-TR" dirty="0" err="1" smtClean="0"/>
              <a:t>S&amp;BGRolmak</a:t>
            </a:r>
            <a:r>
              <a:rPr lang="tr-TR" dirty="0" smtClean="0"/>
              <a:t> üzere iki tane maskelenmiş görüntü elde edeceksiniz.) 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 smtClean="0"/>
              <a:t> işleminin sonuçlarını </a:t>
            </a:r>
            <a:r>
              <a:rPr lang="tr-TR" dirty="0" err="1" smtClean="0"/>
              <a:t>bitwise_or</a:t>
            </a:r>
            <a:r>
              <a:rPr lang="tr-TR" dirty="0" smtClean="0"/>
              <a:t> ile birleştir ve orijinal BGR görüntü üzerine maske olarak uygula ve sonucu göster.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Canny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oku </a:t>
            </a:r>
            <a:r>
              <a:rPr lang="tr-TR" dirty="0" smtClean="0"/>
              <a:t>(renkler.png), boyutlarını yazdır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Split</a:t>
            </a:r>
            <a:r>
              <a:rPr lang="tr-TR" dirty="0" smtClean="0"/>
              <a:t> ile kanallarına ayır, </a:t>
            </a:r>
            <a:r>
              <a:rPr lang="tr-TR" dirty="0" err="1" smtClean="0"/>
              <a:t>grayscale’a</a:t>
            </a:r>
            <a:r>
              <a:rPr lang="tr-TR" dirty="0" smtClean="0"/>
              <a:t> da çevir, dördünü de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</a:t>
            </a:r>
            <a:r>
              <a:rPr lang="tr-TR" dirty="0" err="1" smtClean="0"/>
              <a:t>canny</a:t>
            </a:r>
            <a:r>
              <a:rPr lang="tr-TR" dirty="0" smtClean="0"/>
              <a:t> fonksiyonunu uygula ve göster (BGR görüntüye uygulamayın)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5x5’lik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blur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Blur</a:t>
            </a:r>
            <a:r>
              <a:rPr lang="tr-TR" dirty="0" smtClean="0"/>
              <a:t> uygulanmış </a:t>
            </a:r>
            <a:r>
              <a:rPr lang="tr-TR" dirty="0" err="1" smtClean="0"/>
              <a:t>hallarine</a:t>
            </a:r>
            <a:r>
              <a:rPr lang="tr-TR" dirty="0" smtClean="0"/>
              <a:t> de </a:t>
            </a:r>
            <a:r>
              <a:rPr lang="tr-TR" dirty="0" err="1" smtClean="0"/>
              <a:t>canny</a:t>
            </a:r>
            <a:r>
              <a:rPr lang="tr-TR" dirty="0" smtClean="0"/>
              <a:t> </a:t>
            </a:r>
            <a:r>
              <a:rPr lang="tr-TR" dirty="0"/>
              <a:t>fonksiyonunu uygula ve göster (BGR görüntüye uygulamayın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25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Kameradan Görüntü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Beraber yazalım</a:t>
            </a:r>
          </a:p>
        </p:txBody>
      </p:sp>
    </p:spTree>
    <p:extLst>
      <p:ext uri="{BB962C8B-B14F-4D97-AF65-F5344CB8AC3E}">
        <p14:creationId xmlns:p14="http://schemas.microsoft.com/office/powerpoint/2010/main" val="42532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7247" y="616522"/>
            <a:ext cx="10571998" cy="970450"/>
          </a:xfrm>
        </p:spPr>
        <p:txBody>
          <a:bodyPr/>
          <a:lstStyle/>
          <a:p>
            <a:r>
              <a:rPr lang="tr-TR" dirty="0" smtClean="0"/>
              <a:t>Sonraki Derste </a:t>
            </a:r>
            <a:r>
              <a:rPr lang="tr-TR" strike="sngStrike" dirty="0" smtClean="0"/>
              <a:t>Konuşacaklarımız </a:t>
            </a:r>
            <a:r>
              <a:rPr lang="tr-TR" dirty="0" smtClean="0"/>
              <a:t>Yapmaya Çalışacaklarımız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Araç sayma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  <a:p>
            <a:r>
              <a:rPr lang="tr-TR" dirty="0" smtClean="0"/>
              <a:t>Hayalet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ve Uyguladığınız </a:t>
            </a:r>
            <a:r>
              <a:rPr lang="tr-TR" sz="3600" b="1" dirty="0" smtClean="0"/>
              <a:t>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Perşembe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ve HSV - </a:t>
            </a:r>
            <a:r>
              <a:rPr lang="tr-TR" dirty="0" err="1" smtClean="0"/>
              <a:t>trackbar</a:t>
            </a:r>
            <a:endParaRPr lang="tr-TR" dirty="0" smtClean="0"/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işlemler</a:t>
            </a:r>
          </a:p>
          <a:p>
            <a:r>
              <a:rPr lang="tr-TR" strike="sngStrike" dirty="0" err="1" smtClean="0"/>
              <a:t>Convolution</a:t>
            </a:r>
            <a:r>
              <a:rPr lang="tr-TR" strike="sngStrike" dirty="0" smtClean="0"/>
              <a:t> ve bulanıklaştırma (</a:t>
            </a:r>
            <a:r>
              <a:rPr lang="tr-TR" strike="sngStrike" dirty="0" err="1" smtClean="0"/>
              <a:t>blur</a:t>
            </a:r>
            <a:r>
              <a:rPr lang="tr-TR" strike="sngStrike" dirty="0" smtClean="0"/>
              <a:t>) işlemleri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1491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Hızlıca -&gt; </a:t>
            </a:r>
            <a:r>
              <a:rPr lang="tr-TR" dirty="0" err="1" smtClean="0"/>
              <a:t>Convolution</a:t>
            </a:r>
            <a:r>
              <a:rPr lang="tr-TR" dirty="0" smtClean="0"/>
              <a:t> &amp; </a:t>
            </a:r>
            <a:r>
              <a:rPr lang="tr-TR" dirty="0" err="1"/>
              <a:t>b</a:t>
            </a:r>
            <a:r>
              <a:rPr lang="tr-TR" dirty="0" err="1" smtClean="0"/>
              <a:t>lur</a:t>
            </a:r>
            <a:endParaRPr lang="tr-TR" dirty="0" smtClean="0"/>
          </a:p>
          <a:p>
            <a:r>
              <a:rPr lang="tr-TR" dirty="0" smtClean="0"/>
              <a:t>Hızlıca -&gt; Kenar &amp; köşe tespiti</a:t>
            </a:r>
            <a:endParaRPr lang="tr-TR" dirty="0" smtClean="0"/>
          </a:p>
          <a:p>
            <a:endParaRPr lang="tr-TR" dirty="0" err="1"/>
          </a:p>
          <a:p>
            <a:r>
              <a:rPr lang="tr-TR" dirty="0" smtClean="0"/>
              <a:t>Alıştırmalar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1655021"/>
            <a:ext cx="4980955" cy="3636511"/>
          </a:xfrm>
        </p:spPr>
        <p:txBody>
          <a:bodyPr/>
          <a:lstStyle/>
          <a:p>
            <a:r>
              <a:rPr lang="tr-TR" b="1" dirty="0" smtClean="0"/>
              <a:t>Piksel düzeyinde işlemler</a:t>
            </a:r>
            <a:r>
              <a:rPr lang="tr-TR" dirty="0" smtClean="0"/>
              <a:t>i 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işlemler</a:t>
            </a:r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tespit etme!!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bulma!!</a:t>
            </a:r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4952864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sistemler 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</a:t>
            </a:r>
            <a:r>
              <a:rPr lang="tr-TR" dirty="0" smtClean="0"/>
              <a:t>işlemlerinin yüzlerce kez art arda gelmesiyle oluşmaktadır.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Bilgisayarın görme yeteneği zaten yok, biz ona çevresine baktırmayı göstermezsek şu anki modern nesne tanıma sistemleri nasıl çalışabilirdi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555" y="2220064"/>
            <a:ext cx="5627377" cy="1587713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Basitçe ağırlıklı ortalama diyebiliriz</a:t>
            </a:r>
            <a:r>
              <a:rPr lang="tr-TR" dirty="0" smtClean="0"/>
              <a:t>.</a:t>
            </a:r>
          </a:p>
          <a:p>
            <a:r>
              <a:rPr lang="tr-TR" dirty="0"/>
              <a:t>http://setosa.io/ev/image-kernels</a:t>
            </a:r>
            <a:r>
              <a:rPr lang="tr-TR" dirty="0" smtClean="0"/>
              <a:t>/</a:t>
            </a:r>
          </a:p>
          <a:p>
            <a:r>
              <a:rPr lang="tr-TR" dirty="0"/>
              <a:t>https://towardsdatascience.com/intuitively-understanding-convolutions-for-deep-learning-1f6f42faee1</a:t>
            </a: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7580222" y="2222287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/>
          </p:nvPr>
        </p:nvGraphicFramePr>
        <p:xfrm>
          <a:off x="7580222" y="4610204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1185333" y="3746604"/>
          <a:ext cx="5249335" cy="26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/>
                <a:gridCol w="1049867"/>
                <a:gridCol w="1049867"/>
                <a:gridCol w="1049867"/>
                <a:gridCol w="1049867"/>
              </a:tblGrid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Bulanıklaştırma (</a:t>
            </a:r>
            <a:r>
              <a:rPr lang="tr-TR" dirty="0" err="1" smtClean="0"/>
              <a:t>blurring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3090" y="2044487"/>
            <a:ext cx="11015134" cy="16808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Fotoğrafları işlemeye başlamanın ilk aşaması </a:t>
            </a:r>
            <a:r>
              <a:rPr lang="tr-TR" dirty="0" err="1" smtClean="0"/>
              <a:t>blurlama</a:t>
            </a:r>
            <a:r>
              <a:rPr lang="tr-TR" dirty="0" smtClean="0"/>
              <a:t> diyebiliriz.</a:t>
            </a:r>
          </a:p>
          <a:p>
            <a:r>
              <a:rPr lang="tr-TR" dirty="0" smtClean="0"/>
              <a:t>Diğer </a:t>
            </a:r>
            <a:r>
              <a:rPr lang="tr-TR" dirty="0" err="1" smtClean="0"/>
              <a:t>konumsal</a:t>
            </a:r>
            <a:r>
              <a:rPr lang="tr-TR" dirty="0" smtClean="0"/>
              <a:t> işlemler gibi </a:t>
            </a:r>
            <a:r>
              <a:rPr lang="tr-TR" dirty="0" err="1" smtClean="0"/>
              <a:t>blur</a:t>
            </a:r>
            <a:r>
              <a:rPr lang="tr-TR" dirty="0" smtClean="0"/>
              <a:t> işlemi de </a:t>
            </a:r>
            <a:r>
              <a:rPr lang="tr-TR" dirty="0" err="1" smtClean="0"/>
              <a:t>convolution</a:t>
            </a:r>
            <a:r>
              <a:rPr lang="tr-TR" dirty="0" smtClean="0"/>
              <a:t> ile yapılmaktadır.</a:t>
            </a:r>
          </a:p>
          <a:p>
            <a:r>
              <a:rPr lang="tr-TR" dirty="0"/>
              <a:t>Bulanıklaştırma niye önemli? Çünkü </a:t>
            </a:r>
            <a:r>
              <a:rPr lang="tr-TR" b="1" dirty="0"/>
              <a:t>gürültülerden </a:t>
            </a:r>
            <a:r>
              <a:rPr lang="tr-TR" b="1" dirty="0" smtClean="0"/>
              <a:t>kurtulmamıza </a:t>
            </a:r>
            <a:r>
              <a:rPr lang="tr-TR" b="1" dirty="0"/>
              <a:t>yarıyor</a:t>
            </a:r>
            <a:r>
              <a:rPr lang="tr-TR" dirty="0"/>
              <a:t>. (ışıklandırma etkileri (</a:t>
            </a:r>
            <a:r>
              <a:rPr lang="tr-TR" dirty="0" err="1"/>
              <a:t>illumination</a:t>
            </a:r>
            <a:r>
              <a:rPr lang="tr-TR" dirty="0"/>
              <a:t>), kameranın dış ortamdan ışığı alıp dijitalleştirmesine kadar olan süreçte olan hatalar vs</a:t>
            </a:r>
            <a:r>
              <a:rPr lang="tr-TR" dirty="0" smtClean="0"/>
              <a:t>.)</a:t>
            </a:r>
          </a:p>
          <a:p>
            <a:r>
              <a:rPr lang="tr-TR" dirty="0"/>
              <a:t>https://docs.opencv.org/3.1.0/d4/d13/tutorial_py_filtering.html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901196"/>
            <a:ext cx="5249333" cy="270280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9" y="3901196"/>
            <a:ext cx="5145368" cy="2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646"/>
          </a:xfrm>
        </p:spPr>
        <p:txBody>
          <a:bodyPr>
            <a:normAutofit/>
          </a:bodyPr>
          <a:lstStyle/>
          <a:p>
            <a:r>
              <a:rPr lang="tr-TR" dirty="0" smtClean="0"/>
              <a:t>Küçük bir pencereyi (</a:t>
            </a:r>
            <a:r>
              <a:rPr lang="tr-TR" dirty="0" err="1" smtClean="0"/>
              <a:t>kernel</a:t>
            </a:r>
            <a:r>
              <a:rPr lang="tr-TR" dirty="0" smtClean="0"/>
              <a:t>, mesela 3x3 bir matris, filtre)</a:t>
            </a:r>
            <a:r>
              <a:rPr lang="tr-TR" b="1" dirty="0" smtClean="0"/>
              <a:t> </a:t>
            </a:r>
            <a:r>
              <a:rPr lang="tr-TR" dirty="0" smtClean="0"/>
              <a:t>görüntünün üstünde gezdirip, pencerenin üstündeki değerler ile pencerenin değdiği yerdeki piksel değerlerini çarpıp toplamak. Sonucunda yeni bir görüntü elde ediyoruz.</a:t>
            </a:r>
          </a:p>
          <a:p>
            <a:r>
              <a:rPr lang="tr-TR" dirty="0" smtClean="0"/>
              <a:t>Amaç? </a:t>
            </a:r>
            <a:r>
              <a:rPr lang="tr-TR" b="1" dirty="0" smtClean="0"/>
              <a:t>Bölgesel bilgi edinmek</a:t>
            </a:r>
            <a:r>
              <a:rPr lang="tr-TR" dirty="0" smtClean="0"/>
              <a:t> -&gt; burası bir </a:t>
            </a:r>
            <a:r>
              <a:rPr lang="tr-TR" b="1" dirty="0" smtClean="0"/>
              <a:t>kenar</a:t>
            </a:r>
            <a:r>
              <a:rPr lang="tr-TR" dirty="0" smtClean="0"/>
              <a:t> mı, ya da </a:t>
            </a:r>
            <a:r>
              <a:rPr lang="tr-TR" b="1" dirty="0" smtClean="0"/>
              <a:t>köşe</a:t>
            </a:r>
            <a:r>
              <a:rPr lang="tr-TR" dirty="0" smtClean="0"/>
              <a:t> mi? Bu piksel acaba çok mu parlak? </a:t>
            </a:r>
            <a:r>
              <a:rPr lang="tr-TR" b="1" dirty="0" smtClean="0"/>
              <a:t>Bölgesel düzenlemelerde bulunmak</a:t>
            </a:r>
            <a:r>
              <a:rPr lang="tr-TR" dirty="0" smtClean="0"/>
              <a:t> -&gt; Yalnız duran parlak veya koyu pikselleri elemek, fotoğrafta piksel </a:t>
            </a:r>
            <a:r>
              <a:rPr lang="tr-TR" dirty="0" err="1" smtClean="0"/>
              <a:t>piksel</a:t>
            </a:r>
            <a:r>
              <a:rPr lang="tr-TR" dirty="0" smtClean="0"/>
              <a:t> oluşan renk bozukluklarını gidermek.</a:t>
            </a:r>
          </a:p>
          <a:p>
            <a:endParaRPr lang="tr-TR" dirty="0" smtClean="0"/>
          </a:p>
          <a:p>
            <a:r>
              <a:rPr lang="tr-TR" dirty="0" err="1" smtClean="0"/>
              <a:t>Convolution</a:t>
            </a:r>
            <a:r>
              <a:rPr lang="tr-TR" dirty="0" smtClean="0"/>
              <a:t> sayesinde: görüntüyü </a:t>
            </a:r>
            <a:r>
              <a:rPr lang="tr-TR" dirty="0" err="1" smtClean="0"/>
              <a:t>blur’layabiliyoruz</a:t>
            </a:r>
            <a:r>
              <a:rPr lang="tr-TR" dirty="0" smtClean="0"/>
              <a:t>, kenar ve köşeleri tespit edebiliyoruz, güzel filtreler uygulayabiliyoruz, morfolojik işlemleri uygulayabiliyoruz.</a:t>
            </a:r>
          </a:p>
          <a:p>
            <a:r>
              <a:rPr lang="tr-TR" dirty="0" smtClean="0"/>
              <a:t>Nasıl oluyor da bir işlem bu kadar farklı amaçlara yarıyor? </a:t>
            </a:r>
            <a:r>
              <a:rPr lang="tr-TR" dirty="0" smtClean="0"/>
              <a:t>Çünkü amacımıza yönelik filtre kullanıyoruz!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7975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704667" cy="970450"/>
          </a:xfrm>
        </p:spPr>
        <p:txBody>
          <a:bodyPr/>
          <a:lstStyle/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b="0" dirty="0" smtClean="0"/>
              <a:t>(3x3 </a:t>
            </a:r>
            <a:r>
              <a:rPr lang="tr-TR" b="0" dirty="0" err="1" smtClean="0"/>
              <a:t>and</a:t>
            </a:r>
            <a:r>
              <a:rPr lang="tr-TR" b="0" dirty="0" smtClean="0"/>
              <a:t> 1x3 </a:t>
            </a:r>
            <a:r>
              <a:rPr lang="tr-TR" b="0" dirty="0" err="1" smtClean="0"/>
              <a:t>only</a:t>
            </a:r>
            <a:r>
              <a:rPr lang="tr-TR" b="0" dirty="0" smtClean="0"/>
              <a:t>)</a:t>
            </a:r>
            <a:endParaRPr lang="tr-TR" b="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89676"/>
              </p:ext>
            </p:extLst>
          </p:nvPr>
        </p:nvGraphicFramePr>
        <p:xfrm>
          <a:off x="810000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8457"/>
              </p:ext>
            </p:extLst>
          </p:nvPr>
        </p:nvGraphicFramePr>
        <p:xfrm>
          <a:off x="810000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7716"/>
              </p:ext>
            </p:extLst>
          </p:nvPr>
        </p:nvGraphicFramePr>
        <p:xfrm>
          <a:off x="4745567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7673"/>
              </p:ext>
            </p:extLst>
          </p:nvPr>
        </p:nvGraphicFramePr>
        <p:xfrm>
          <a:off x="8681134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01488"/>
              </p:ext>
            </p:extLst>
          </p:nvPr>
        </p:nvGraphicFramePr>
        <p:xfrm>
          <a:off x="8681134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4401"/>
              </p:ext>
            </p:extLst>
          </p:nvPr>
        </p:nvGraphicFramePr>
        <p:xfrm>
          <a:off x="4745568" y="4783665"/>
          <a:ext cx="503766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6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7576"/>
              </p:ext>
            </p:extLst>
          </p:nvPr>
        </p:nvGraphicFramePr>
        <p:xfrm>
          <a:off x="5599307" y="5503333"/>
          <a:ext cx="1847124" cy="43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708"/>
                <a:gridCol w="615708"/>
                <a:gridCol w="615708"/>
              </a:tblGrid>
              <a:tr h="4374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4357"/>
              </p:ext>
            </p:extLst>
          </p:nvPr>
        </p:nvGraphicFramePr>
        <p:xfrm>
          <a:off x="4452065" y="3276600"/>
          <a:ext cx="3420534" cy="2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178"/>
                <a:gridCol w="1140178"/>
                <a:gridCol w="1140178"/>
              </a:tblGrid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 Tespiti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Kenar bulmak için farklı yöntemler var.</a:t>
            </a:r>
          </a:p>
          <a:p>
            <a:r>
              <a:rPr lang="tr-TR" dirty="0" smtClean="0"/>
              <a:t>Yatay ve dikey kenar tespiti</a:t>
            </a:r>
          </a:p>
          <a:p>
            <a:endParaRPr lang="tr-TR" dirty="0"/>
          </a:p>
          <a:p>
            <a:r>
              <a:rPr lang="tr-TR" dirty="0" err="1" smtClean="0"/>
              <a:t>Canny</a:t>
            </a:r>
            <a:r>
              <a:rPr lang="tr-TR" dirty="0" smtClean="0"/>
              <a:t>, kenar tespit etmek için çok etkili bir yöntem. Daha iyi sonuç alabilmek için filtre uyguladıktan sonra pikselleri bazı işlemlerden daha geçiriyor.</a:t>
            </a:r>
          </a:p>
          <a:p>
            <a:r>
              <a:rPr lang="tr-TR" dirty="0"/>
              <a:t>https://docs.opencv.org/3.1.0/da/d22/tutorial_py_canny.html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926</TotalTime>
  <Words>809</Words>
  <Application>Microsoft Office PowerPoint</Application>
  <PresentationFormat>Geniş ekran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Alıntı</vt:lpstr>
      <vt:lpstr>Computer Vision (Bilgisayarla Görü)</vt:lpstr>
      <vt:lpstr>Önceki Derste Konuştuklarımız</vt:lpstr>
      <vt:lpstr>Bugün Konuşacaklarımız</vt:lpstr>
      <vt:lpstr>Piksel Düzeyinde İşlemler vs. Bölgesel İşlemler </vt:lpstr>
      <vt:lpstr>Convolution </vt:lpstr>
      <vt:lpstr>Bulanıklaştırma (blurring)</vt:lpstr>
      <vt:lpstr>Convolution</vt:lpstr>
      <vt:lpstr>Different Filter Examples (3x3 and 1x3 only)</vt:lpstr>
      <vt:lpstr>Kenar Tespiti</vt:lpstr>
      <vt:lpstr>Köşe Tespiti ve Önemi</vt:lpstr>
      <vt:lpstr>Pratik Yapalım </vt:lpstr>
      <vt:lpstr>Bilgisayarında Python, OpenCV veya Git kurulu olmayan var mı?</vt:lpstr>
      <vt:lpstr>Pratik 1</vt:lpstr>
      <vt:lpstr>Pratik 2</vt:lpstr>
      <vt:lpstr>Pratik 3</vt:lpstr>
      <vt:lpstr>Kameradan Görüntü Alma</vt:lpstr>
      <vt:lpstr>Sonraki Derste Konuşacaklarımız Yapmaya Çalışacaklarımız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96</cp:revision>
  <dcterms:created xsi:type="dcterms:W3CDTF">2018-10-20T13:09:35Z</dcterms:created>
  <dcterms:modified xsi:type="dcterms:W3CDTF">2019-03-11T11:57:14Z</dcterms:modified>
</cp:coreProperties>
</file>