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257" r:id="rId3"/>
    <p:sldId id="288" r:id="rId4"/>
    <p:sldId id="278" r:id="rId5"/>
    <p:sldId id="279" r:id="rId6"/>
    <p:sldId id="258" r:id="rId7"/>
    <p:sldId id="259" r:id="rId8"/>
    <p:sldId id="260" r:id="rId9"/>
    <p:sldId id="280" r:id="rId10"/>
    <p:sldId id="268" r:id="rId11"/>
    <p:sldId id="287" r:id="rId12"/>
    <p:sldId id="283" r:id="rId13"/>
    <p:sldId id="284" r:id="rId14"/>
    <p:sldId id="285" r:id="rId15"/>
    <p:sldId id="286" r:id="rId16"/>
    <p:sldId id="281" r:id="rId17"/>
    <p:sldId id="271" r:id="rId18"/>
    <p:sldId id="282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28.02.2019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Bilgisayarla Görü</a:t>
            </a:r>
            <a:br>
              <a:rPr lang="tr-TR" dirty="0" smtClean="0"/>
            </a:br>
            <a:r>
              <a:rPr lang="tr-TR" sz="4800" dirty="0" smtClean="0"/>
              <a:t>(</a:t>
            </a:r>
            <a:r>
              <a:rPr lang="tr-TR" sz="4800" dirty="0" err="1" smtClean="0"/>
              <a:t>Computer</a:t>
            </a:r>
            <a:r>
              <a:rPr lang="tr-TR" sz="4800" dirty="0" smtClean="0"/>
              <a:t> </a:t>
            </a:r>
            <a:r>
              <a:rPr lang="tr-TR" sz="4800" smtClean="0"/>
              <a:t>Vision</a:t>
            </a:r>
            <a:r>
              <a:rPr lang="tr-TR" sz="4800" dirty="0" smtClean="0"/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OpenCV</a:t>
            </a:r>
            <a:r>
              <a:rPr lang="tr-TR" dirty="0" smtClean="0"/>
              <a:t> </a:t>
            </a:r>
            <a:r>
              <a:rPr lang="tr-TR" sz="3200" dirty="0" smtClean="0"/>
              <a:t>– Open Source </a:t>
            </a:r>
            <a:r>
              <a:rPr lang="tr-TR" sz="3200" dirty="0" err="1" smtClean="0"/>
              <a:t>Computer</a:t>
            </a:r>
            <a:r>
              <a:rPr lang="tr-TR" sz="3200" dirty="0" smtClean="0"/>
              <a:t> </a:t>
            </a:r>
            <a:r>
              <a:rPr lang="tr-TR" sz="3200" dirty="0" err="1" smtClean="0"/>
              <a:t>Vision</a:t>
            </a:r>
            <a:r>
              <a:rPr lang="tr-TR" sz="3200" dirty="0" smtClean="0"/>
              <a:t> Library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311935"/>
            <a:ext cx="6388912" cy="3945430"/>
          </a:xfrm>
        </p:spPr>
        <p:txBody>
          <a:bodyPr>
            <a:normAutofit/>
          </a:bodyPr>
          <a:lstStyle/>
          <a:p>
            <a:r>
              <a:rPr lang="tr-TR" dirty="0" smtClean="0"/>
              <a:t>Kullanması son derece kolay</a:t>
            </a:r>
          </a:p>
          <a:p>
            <a:r>
              <a:rPr lang="tr-TR" dirty="0" smtClean="0"/>
              <a:t>Kaynak sayısı çok</a:t>
            </a:r>
          </a:p>
          <a:p>
            <a:r>
              <a:rPr lang="tr-TR" dirty="0" smtClean="0"/>
              <a:t>Uzmanlık gerektiren işlemleri tek fonksiyon ile gerçekleştirebilirsiniz</a:t>
            </a:r>
          </a:p>
          <a:p>
            <a:r>
              <a:rPr lang="tr-TR" dirty="0" smtClean="0"/>
              <a:t>Öğrenmesi kolay ve keyifli</a:t>
            </a:r>
          </a:p>
          <a:p>
            <a:r>
              <a:rPr lang="tr-TR" b="1" dirty="0" err="1" smtClean="0"/>
              <a:t>Python</a:t>
            </a:r>
            <a:r>
              <a:rPr lang="tr-TR" b="1" dirty="0" smtClean="0"/>
              <a:t> ama C (</a:t>
            </a:r>
            <a:r>
              <a:rPr lang="tr-TR" b="1" dirty="0" err="1" smtClean="0"/>
              <a:t>numpy</a:t>
            </a:r>
            <a:r>
              <a:rPr lang="tr-TR" b="1" dirty="0" smtClean="0"/>
              <a:t>) </a:t>
            </a:r>
            <a:r>
              <a:rPr lang="tr-TR" dirty="0" smtClean="0"/>
              <a:t>üzerinde yazıldığı için</a:t>
            </a:r>
            <a:r>
              <a:rPr lang="tr-TR" b="1" dirty="0" smtClean="0"/>
              <a:t> hızlı. </a:t>
            </a:r>
            <a:r>
              <a:rPr lang="tr-TR" dirty="0" smtClean="0"/>
              <a:t>(C++ versiyonu da mevcut)</a:t>
            </a:r>
            <a:endParaRPr lang="tr-TR" b="1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414" y="2384612"/>
            <a:ext cx="2904915" cy="35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Akışı (değişebilir)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dirty="0" smtClean="0"/>
              <a:t>Giriş; </a:t>
            </a:r>
            <a:r>
              <a:rPr lang="tr-TR" b="1" dirty="0" smtClean="0"/>
              <a:t>Siyah-Beyaz görüntüler; Fotoğraf okuma</a:t>
            </a:r>
            <a:r>
              <a:rPr lang="tr-TR" b="1" dirty="0"/>
              <a:t>, gösterme ve </a:t>
            </a:r>
            <a:r>
              <a:rPr lang="tr-TR" b="1" dirty="0" smtClean="0"/>
              <a:t>yazma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Piksel Düzeyinde işlemler ve renk uzayları (parlaklık ayarlanması, </a:t>
            </a:r>
            <a:r>
              <a:rPr lang="tr-TR" dirty="0" err="1" smtClean="0"/>
              <a:t>threshold</a:t>
            </a:r>
            <a:r>
              <a:rPr lang="tr-TR" dirty="0" smtClean="0"/>
              <a:t> (</a:t>
            </a:r>
            <a:r>
              <a:rPr lang="tr-TR" dirty="0" err="1" smtClean="0"/>
              <a:t>eşikleme</a:t>
            </a:r>
            <a:r>
              <a:rPr lang="tr-TR" dirty="0" smtClean="0"/>
              <a:t>) işlemi, renk uzayı değişimi, renk filtreleme)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 dönüşümleri (kırpma, boyut değiştirme, döndürme ve simetri)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Konumsal</a:t>
            </a:r>
            <a:r>
              <a:rPr lang="tr-TR" dirty="0" smtClean="0"/>
              <a:t> (</a:t>
            </a:r>
            <a:r>
              <a:rPr lang="tr-TR" dirty="0" err="1" smtClean="0"/>
              <a:t>spatial</a:t>
            </a:r>
            <a:r>
              <a:rPr lang="tr-TR" dirty="0" smtClean="0"/>
              <a:t>, </a:t>
            </a:r>
            <a:r>
              <a:rPr lang="tr-TR" dirty="0" err="1" smtClean="0"/>
              <a:t>neighbourhood</a:t>
            </a:r>
            <a:r>
              <a:rPr lang="tr-TR" dirty="0" smtClean="0"/>
              <a:t>) işlemler (</a:t>
            </a:r>
            <a:r>
              <a:rPr lang="tr-TR" dirty="0" err="1" smtClean="0"/>
              <a:t>convolution</a:t>
            </a:r>
            <a:r>
              <a:rPr lang="tr-TR" dirty="0" smtClean="0"/>
              <a:t> işlemleri, </a:t>
            </a:r>
            <a:r>
              <a:rPr lang="tr-TR" dirty="0" err="1" smtClean="0"/>
              <a:t>blur</a:t>
            </a:r>
            <a:r>
              <a:rPr lang="tr-TR" dirty="0" smtClean="0"/>
              <a:t> ve türevleri, kenar ve köşe tespiti, </a:t>
            </a: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 ve dahası)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 işlemede kullanılan modern derin öğrenme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02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8712" y="447188"/>
            <a:ext cx="10571998" cy="970450"/>
          </a:xfrm>
        </p:spPr>
        <p:txBody>
          <a:bodyPr/>
          <a:lstStyle/>
          <a:p>
            <a:r>
              <a:rPr lang="tr-TR" dirty="0" smtClean="0"/>
              <a:t>İlk Programa Başlamadan Önce..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Değerleri B=100, G=150, R=200 olan bir piksel, </a:t>
            </a:r>
            <a:r>
              <a:rPr lang="tr-TR" dirty="0" err="1" smtClean="0"/>
              <a:t>grayscale’a</a:t>
            </a:r>
            <a:r>
              <a:rPr lang="tr-TR" dirty="0" smtClean="0"/>
              <a:t> çevrildiğinde değeri ne olur?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25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RGB 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50142"/>
            <a:ext cx="10554574" cy="4285130"/>
          </a:xfrm>
        </p:spPr>
        <p:txBody>
          <a:bodyPr>
            <a:normAutofit/>
          </a:bodyPr>
          <a:lstStyle/>
          <a:p>
            <a:r>
              <a:rPr lang="tr-TR" dirty="0" smtClean="0"/>
              <a:t>Değerleri B=100, G=200, R=150 olan bir piksel, </a:t>
            </a:r>
            <a:r>
              <a:rPr lang="tr-TR" dirty="0" err="1" smtClean="0"/>
              <a:t>grayscale’a</a:t>
            </a:r>
            <a:r>
              <a:rPr lang="tr-TR" dirty="0" smtClean="0"/>
              <a:t> çevrildiğinde değeri ne olur?</a:t>
            </a:r>
          </a:p>
          <a:p>
            <a:endParaRPr lang="tr-TR" dirty="0"/>
          </a:p>
          <a:p>
            <a:r>
              <a:rPr lang="tr-TR" b="1" dirty="0" smtClean="0"/>
              <a:t>Cevap = 174</a:t>
            </a:r>
          </a:p>
          <a:p>
            <a:endParaRPr lang="tr-TR" dirty="0"/>
          </a:p>
          <a:p>
            <a:r>
              <a:rPr lang="tr-TR" dirty="0" smtClean="0"/>
              <a:t>RGB 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çevirme formülü (</a:t>
            </a:r>
            <a:r>
              <a:rPr lang="tr-TR" dirty="0" err="1" smtClean="0"/>
              <a:t>Luminosity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b="1" dirty="0" err="1" smtClean="0"/>
              <a:t>Gray</a:t>
            </a:r>
            <a:r>
              <a:rPr lang="tr-TR" b="1" dirty="0" smtClean="0"/>
              <a:t> = 0</a:t>
            </a:r>
            <a:r>
              <a:rPr lang="pt-BR" b="1" dirty="0" smtClean="0"/>
              <a:t>.21 </a:t>
            </a:r>
            <a:r>
              <a:rPr lang="pt-BR" b="1" dirty="0"/>
              <a:t>R + 0.72 G + 0.07 </a:t>
            </a:r>
            <a:r>
              <a:rPr lang="pt-BR" b="1" dirty="0" smtClean="0"/>
              <a:t>B</a:t>
            </a:r>
            <a:endParaRPr lang="tr-TR" b="1" dirty="0" smtClean="0"/>
          </a:p>
          <a:p>
            <a:endParaRPr lang="tr-TR" dirty="0"/>
          </a:p>
          <a:p>
            <a:r>
              <a:rPr lang="tr-TR" dirty="0" smtClean="0"/>
              <a:t>Farklıları da mevcut ancak kullanılan yöntem genel olarak </a:t>
            </a:r>
            <a:r>
              <a:rPr lang="tr-TR" dirty="0" err="1" smtClean="0"/>
              <a:t>Luminosity</a:t>
            </a:r>
            <a:r>
              <a:rPr lang="tr-TR" dirty="0" smtClean="0"/>
              <a:t>.</a:t>
            </a:r>
          </a:p>
          <a:p>
            <a:r>
              <a:rPr lang="tr-TR" b="1" dirty="0" smtClean="0"/>
              <a:t>Niye 0.72 G ama 0.07 B ?</a:t>
            </a:r>
          </a:p>
        </p:txBody>
      </p:sp>
    </p:spTree>
    <p:extLst>
      <p:ext uri="{BB962C8B-B14F-4D97-AF65-F5344CB8AC3E}">
        <p14:creationId xmlns:p14="http://schemas.microsoft.com/office/powerpoint/2010/main" val="42200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Siyah-Beyaz mı </a:t>
            </a:r>
            <a:r>
              <a:rPr lang="tr-TR" dirty="0" err="1" smtClean="0"/>
              <a:t>Grayscale</a:t>
            </a:r>
            <a:r>
              <a:rPr lang="tr-TR" dirty="0" smtClean="0"/>
              <a:t> mı?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4" y="2881174"/>
            <a:ext cx="4849284" cy="3636963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5" y="2881174"/>
            <a:ext cx="6451301" cy="362885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232029" y="2240009"/>
            <a:ext cx="25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Bunların farkı nedir?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49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Binary</a:t>
            </a:r>
            <a:r>
              <a:rPr lang="tr-TR" dirty="0" smtClean="0"/>
              <a:t> vs. </a:t>
            </a:r>
            <a:r>
              <a:rPr lang="tr-TR" dirty="0" err="1" smtClean="0"/>
              <a:t>Grayscale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281315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/>
              <a:t>Binary</a:t>
            </a:r>
            <a:r>
              <a:rPr lang="tr-TR" dirty="0" smtClean="0"/>
              <a:t> görüntü sadece siyah ve beyazdan oluşur, ara renk yoktur.</a:t>
            </a:r>
          </a:p>
          <a:p>
            <a:r>
              <a:rPr lang="tr-TR" dirty="0" err="1" smtClean="0"/>
              <a:t>Binary</a:t>
            </a:r>
            <a:r>
              <a:rPr lang="tr-TR" dirty="0" smtClean="0"/>
              <a:t> (ikili) bir görüntüdeki pikseller bir bit yer kaplar</a:t>
            </a:r>
          </a:p>
          <a:p>
            <a:r>
              <a:rPr lang="tr-TR" dirty="0" smtClean="0"/>
              <a:t>0 -&gt; siyah, 1 -&gt; beyaz</a:t>
            </a:r>
          </a:p>
          <a:p>
            <a:endParaRPr lang="tr-TR" dirty="0"/>
          </a:p>
          <a:p>
            <a:r>
              <a:rPr lang="tr-TR" dirty="0" err="1" smtClean="0"/>
              <a:t>Grayscale</a:t>
            </a:r>
            <a:r>
              <a:rPr lang="tr-TR" dirty="0" smtClean="0"/>
              <a:t> görüntüde grinin tonları vardır.</a:t>
            </a:r>
          </a:p>
          <a:p>
            <a:r>
              <a:rPr lang="tr-TR" dirty="0" err="1" smtClean="0"/>
              <a:t>Grayscale</a:t>
            </a:r>
            <a:r>
              <a:rPr lang="tr-TR" dirty="0" smtClean="0"/>
              <a:t> bir görüntüde ise bir piksel 8 bit yer kaplar</a:t>
            </a:r>
          </a:p>
          <a:p>
            <a:r>
              <a:rPr lang="tr-TR" dirty="0" smtClean="0"/>
              <a:t>0000 0000 -&gt; </a:t>
            </a:r>
            <a:r>
              <a:rPr lang="tr-TR" dirty="0"/>
              <a:t>siyah</a:t>
            </a:r>
            <a:r>
              <a:rPr lang="tr-TR" dirty="0" smtClean="0"/>
              <a:t>, 1111 1111 -&gt; beyaz</a:t>
            </a:r>
          </a:p>
          <a:p>
            <a:r>
              <a:rPr lang="tr-TR" dirty="0" smtClean="0"/>
              <a:t>0000 0110 -&gt; koyu bir gri, 1010 0000 -&gt; açık bir gri</a:t>
            </a:r>
          </a:p>
          <a:p>
            <a:r>
              <a:rPr lang="tr-TR" dirty="0" smtClean="0"/>
              <a:t>1000 0000 -&gt; siyah ve beyazın tam arası. (0 + 255) / 2 </a:t>
            </a:r>
            <a:r>
              <a:rPr lang="tr-TR" dirty="0" smtClean="0"/>
              <a:t> </a:t>
            </a:r>
            <a:r>
              <a:rPr lang="tr-TR" dirty="0" smtClean="0"/>
              <a:t>= </a:t>
            </a:r>
            <a:r>
              <a:rPr lang="tr-TR" dirty="0" smtClean="0"/>
              <a:t>128 </a:t>
            </a:r>
            <a:r>
              <a:rPr lang="tr-TR" dirty="0" smtClean="0"/>
              <a:t>= 1000 0000 (ikili sistem)</a:t>
            </a:r>
          </a:p>
          <a:p>
            <a:endParaRPr lang="tr-TR" dirty="0"/>
          </a:p>
          <a:p>
            <a:r>
              <a:rPr lang="tr-TR" dirty="0" err="1" smtClean="0"/>
              <a:t>Binary</a:t>
            </a:r>
            <a:r>
              <a:rPr lang="tr-TR" dirty="0" smtClean="0"/>
              <a:t> mi yoksa </a:t>
            </a:r>
            <a:r>
              <a:rPr lang="tr-TR" dirty="0" err="1" smtClean="0"/>
              <a:t>grayscale</a:t>
            </a:r>
            <a:r>
              <a:rPr lang="tr-TR" dirty="0" smtClean="0"/>
              <a:t> mı siyah beyaz?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85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Program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dirty="0" smtClean="0"/>
              <a:t>Kütüphaneleri (modül) </a:t>
            </a:r>
            <a:r>
              <a:rPr lang="tr-TR" dirty="0" err="1" smtClean="0"/>
              <a:t>import</a:t>
            </a:r>
            <a:r>
              <a:rPr lang="tr-TR" dirty="0" smtClean="0"/>
              <a:t> etme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Fotoğrafın </a:t>
            </a:r>
            <a:r>
              <a:rPr lang="tr-TR" dirty="0" err="1" smtClean="0"/>
              <a:t>path’ini</a:t>
            </a:r>
            <a:r>
              <a:rPr lang="tr-TR" dirty="0" smtClean="0"/>
              <a:t> belirleyip fotoğrafı okuma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Fotoğrafı gösterme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Fotoğrafı </a:t>
            </a:r>
            <a:r>
              <a:rPr lang="tr-TR" dirty="0" err="1" smtClean="0"/>
              <a:t>grayscale’a</a:t>
            </a:r>
            <a:r>
              <a:rPr lang="tr-TR" dirty="0" smtClean="0"/>
              <a:t> çevirme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Grayscale</a:t>
            </a:r>
            <a:r>
              <a:rPr lang="tr-TR" dirty="0" smtClean="0"/>
              <a:t> fotoğrafı gösterme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Fotoğrafı farklı bir formatta kaydetme (</a:t>
            </a:r>
            <a:r>
              <a:rPr lang="tr-TR" dirty="0" err="1" smtClean="0"/>
              <a:t>jpg</a:t>
            </a:r>
            <a:r>
              <a:rPr lang="tr-TR" dirty="0" smtClean="0"/>
              <a:t> ise </a:t>
            </a:r>
            <a:r>
              <a:rPr lang="tr-TR" dirty="0" err="1" smtClean="0"/>
              <a:t>png</a:t>
            </a:r>
            <a:r>
              <a:rPr lang="tr-TR" dirty="0" smtClean="0"/>
              <a:t> vs.)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50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Sonraki Derste 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9999" y="2347212"/>
            <a:ext cx="5223247" cy="4205086"/>
          </a:xfrm>
        </p:spPr>
        <p:txBody>
          <a:bodyPr>
            <a:normAutofit/>
          </a:bodyPr>
          <a:lstStyle/>
          <a:p>
            <a:r>
              <a:rPr lang="tr-TR" dirty="0" smtClean="0"/>
              <a:t>Bit, piksel ve çözünürlük kavramlarının biraz daha derinden incelenmesi (kolay)</a:t>
            </a:r>
          </a:p>
          <a:p>
            <a:r>
              <a:rPr lang="tr-TR" dirty="0" err="1" smtClean="0"/>
              <a:t>Thresholding</a:t>
            </a:r>
            <a:r>
              <a:rPr lang="tr-TR" dirty="0" smtClean="0"/>
              <a:t> (çok kolay)</a:t>
            </a:r>
          </a:p>
          <a:p>
            <a:r>
              <a:rPr lang="tr-TR" dirty="0" err="1" smtClean="0"/>
              <a:t>Fotoğraf’ta</a:t>
            </a:r>
            <a:r>
              <a:rPr lang="tr-TR" dirty="0" smtClean="0"/>
              <a:t> karşıtlık ve parlaklığın ayarlanması (kolay)</a:t>
            </a:r>
          </a:p>
          <a:p>
            <a:r>
              <a:rPr lang="tr-TR" dirty="0" smtClean="0"/>
              <a:t>RGB renk uzayı ve RGB görüntüler (kolay)</a:t>
            </a:r>
          </a:p>
          <a:p>
            <a:r>
              <a:rPr lang="tr-TR" dirty="0" smtClean="0"/>
              <a:t>HSV renk uzayı ve renk uzayı değişimi (kolay ve baya keyifli)</a:t>
            </a:r>
          </a:p>
          <a:p>
            <a:r>
              <a:rPr lang="tr-TR" dirty="0" smtClean="0"/>
              <a:t>RGB ve HSV renk uzaylarını kullanarak belirli bir rengi tanıma programı (kolay)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25" y="2309336"/>
            <a:ext cx="524828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/>
              <a:t>Dinlediğiniz İçin Teşekkürler</a:t>
            </a:r>
          </a:p>
          <a:p>
            <a:endParaRPr lang="tr-TR" sz="4000" b="1" dirty="0"/>
          </a:p>
          <a:p>
            <a:r>
              <a:rPr lang="tr-TR" b="1" dirty="0" smtClean="0"/>
              <a:t>Pazartesi günü 17.00’da görüşmek üzere</a:t>
            </a:r>
          </a:p>
          <a:p>
            <a:r>
              <a:rPr lang="tr-TR" dirty="0" smtClean="0"/>
              <a:t>Görüş ve önerilerinizi lütfen söyleyin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97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1580287"/>
            <a:ext cx="10605983" cy="5035666"/>
          </a:xfrm>
          <a:prstGeom prst="rect">
            <a:avLst/>
          </a:prstGeom>
        </p:spPr>
      </p:pic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dirty="0" smtClean="0"/>
              <a:t>Çalışmalarım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71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dirty="0" smtClean="0"/>
              <a:t>Çalışmalarım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Çalışmalarım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15" y="2499694"/>
            <a:ext cx="10361794" cy="3500717"/>
          </a:xfrm>
        </p:spPr>
      </p:pic>
    </p:spTree>
    <p:extLst>
      <p:ext uri="{BB962C8B-B14F-4D97-AF65-F5344CB8AC3E}">
        <p14:creationId xmlns:p14="http://schemas.microsoft.com/office/powerpoint/2010/main" val="32708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87" y="597112"/>
            <a:ext cx="10571998" cy="703432"/>
          </a:xfrm>
        </p:spPr>
        <p:txBody>
          <a:bodyPr/>
          <a:lstStyle/>
          <a:p>
            <a:r>
              <a:rPr lang="tr-TR" dirty="0" smtClean="0"/>
              <a:t>Çalışmalarım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24" y="304640"/>
            <a:ext cx="9281125" cy="63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İTÜNOM İHA Takımı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94560"/>
            <a:ext cx="5812971" cy="4024125"/>
          </a:xfrm>
        </p:spPr>
        <p:txBody>
          <a:bodyPr>
            <a:normAutofit/>
          </a:bodyPr>
          <a:lstStyle/>
          <a:p>
            <a:r>
              <a:rPr lang="tr-TR" dirty="0" smtClean="0"/>
              <a:t>Birkaç senedir Amerika’da düzenlenen uluslararası İHA yarışmalarına katılıyoruz.</a:t>
            </a:r>
          </a:p>
          <a:p>
            <a:r>
              <a:rPr lang="tr-TR" dirty="0" smtClean="0"/>
              <a:t>Bu sene </a:t>
            </a:r>
            <a:r>
              <a:rPr lang="tr-TR" dirty="0" err="1" smtClean="0"/>
              <a:t>Teknofest’te</a:t>
            </a:r>
            <a:r>
              <a:rPr lang="tr-TR" dirty="0"/>
              <a:t> </a:t>
            </a:r>
            <a:r>
              <a:rPr lang="tr-TR" dirty="0" smtClean="0"/>
              <a:t>düzenlenen Savaşan İHA yarışmasına hazırlanıyoruz.</a:t>
            </a:r>
          </a:p>
          <a:p>
            <a:r>
              <a:rPr lang="tr-TR" dirty="0" smtClean="0"/>
              <a:t>Uçak – Uzay Mühendisleri, Elektronik – Kontrol – Bilgisayar Mühendisleri</a:t>
            </a:r>
          </a:p>
          <a:p>
            <a:r>
              <a:rPr lang="tr-TR" dirty="0" smtClean="0"/>
              <a:t>Kendi </a:t>
            </a:r>
            <a:r>
              <a:rPr lang="tr-TR" dirty="0" err="1" smtClean="0"/>
              <a:t>Drone</a:t>
            </a:r>
            <a:r>
              <a:rPr lang="tr-TR" dirty="0" smtClean="0"/>
              <a:t> ve Uçaklarımızı tasarlıyoruz.</a:t>
            </a:r>
          </a:p>
          <a:p>
            <a:r>
              <a:rPr lang="tr-TR" dirty="0" smtClean="0"/>
              <a:t>Kendi yazılımlarımızı üretiyoruz (</a:t>
            </a:r>
            <a:r>
              <a:rPr lang="tr-TR" dirty="0" err="1" smtClean="0"/>
              <a:t>otopilot</a:t>
            </a:r>
            <a:r>
              <a:rPr lang="tr-TR" dirty="0" smtClean="0"/>
              <a:t> sistemi hariç</a:t>
            </a:r>
            <a:r>
              <a:rPr lang="tr-TR" dirty="0" smtClean="0">
                <a:sym typeface="Wingdings" panose="05000000000000000000" pitchFamily="2" charset="2"/>
              </a:rPr>
              <a:t>)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Haftada 15+ saat çalışma (yarışma yaklaştığında 40+, 50+)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85" y="2481942"/>
            <a:ext cx="5138057" cy="28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Başka Takımlar?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İTÜ Güneş Enerjili Araba Ekibi</a:t>
            </a:r>
          </a:p>
          <a:p>
            <a:r>
              <a:rPr lang="tr-TR" dirty="0" smtClean="0"/>
              <a:t>İTÜ Racing</a:t>
            </a:r>
          </a:p>
          <a:p>
            <a:r>
              <a:rPr lang="tr-TR" dirty="0" smtClean="0"/>
              <a:t>İTÜ </a:t>
            </a:r>
            <a:r>
              <a:rPr lang="tr-TR" dirty="0" err="1" smtClean="0"/>
              <a:t>Electrikli</a:t>
            </a:r>
            <a:r>
              <a:rPr lang="tr-TR" dirty="0" smtClean="0"/>
              <a:t> Araç Takımı</a:t>
            </a:r>
          </a:p>
          <a:p>
            <a:r>
              <a:rPr lang="tr-TR" dirty="0" err="1" smtClean="0"/>
              <a:t>Apis</a:t>
            </a:r>
            <a:r>
              <a:rPr lang="tr-TR" dirty="0" smtClean="0"/>
              <a:t> Ar-Ge Uydu Takımı</a:t>
            </a:r>
          </a:p>
          <a:p>
            <a:r>
              <a:rPr lang="tr-TR" dirty="0" smtClean="0"/>
              <a:t>PARS Roket Takımı</a:t>
            </a:r>
          </a:p>
          <a:p>
            <a:r>
              <a:rPr lang="tr-TR" dirty="0" smtClean="0"/>
              <a:t>İTÜ Rover</a:t>
            </a:r>
          </a:p>
          <a:p>
            <a:endParaRPr lang="tr-TR" dirty="0" smtClean="0"/>
          </a:p>
          <a:p>
            <a:r>
              <a:rPr lang="tr-TR" dirty="0" smtClean="0"/>
              <a:t>Ve daha </a:t>
            </a:r>
            <a:r>
              <a:rPr lang="tr-TR" dirty="0" err="1" smtClean="0"/>
              <a:t>daha</a:t>
            </a:r>
            <a:r>
              <a:rPr lang="tr-TR" dirty="0" smtClean="0"/>
              <a:t> takımlar.. Araştırmayı ihmal etmeyin.</a:t>
            </a:r>
          </a:p>
          <a:p>
            <a:r>
              <a:rPr lang="tr-TR" dirty="0" smtClean="0"/>
              <a:t>Bu takımların hepsi birbirinden güzel.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9" y="1570038"/>
            <a:ext cx="6649382" cy="33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447188"/>
            <a:ext cx="10772398" cy="970450"/>
          </a:xfrm>
        </p:spPr>
        <p:txBody>
          <a:bodyPr/>
          <a:lstStyle/>
          <a:p>
            <a:r>
              <a:rPr lang="tr-TR" dirty="0" smtClean="0"/>
              <a:t>Görüntü </a:t>
            </a:r>
            <a:r>
              <a:rPr lang="tr-TR" dirty="0" err="1" smtClean="0"/>
              <a:t>İşleme’nin</a:t>
            </a:r>
            <a:r>
              <a:rPr lang="tr-TR" dirty="0" smtClean="0"/>
              <a:t> Kullanıldığı Bazı Alanlar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Savunma Sanayi</a:t>
            </a:r>
          </a:p>
          <a:p>
            <a:r>
              <a:rPr lang="tr-TR" dirty="0" smtClean="0"/>
              <a:t>İnsansız Sistemler</a:t>
            </a:r>
          </a:p>
          <a:p>
            <a:r>
              <a:rPr lang="tr-TR" dirty="0" smtClean="0"/>
              <a:t>Sağlık</a:t>
            </a:r>
          </a:p>
          <a:p>
            <a:r>
              <a:rPr lang="tr-TR" dirty="0" smtClean="0"/>
              <a:t>Yüz Tanıma</a:t>
            </a:r>
          </a:p>
          <a:p>
            <a:r>
              <a:rPr lang="tr-TR" dirty="0" smtClean="0"/>
              <a:t>Panoramik Fotoğraflar</a:t>
            </a:r>
          </a:p>
          <a:p>
            <a:endParaRPr lang="tr-TR" dirty="0" smtClean="0"/>
          </a:p>
          <a:p>
            <a:r>
              <a:rPr lang="tr-TR" dirty="0" smtClean="0"/>
              <a:t>Ve çok daha fazlası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7"/>
          <a:stretch/>
        </p:blipFill>
        <p:spPr>
          <a:xfrm>
            <a:off x="4222375" y="2141605"/>
            <a:ext cx="7593107" cy="43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Python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5328854" y="2222287"/>
            <a:ext cx="6053144" cy="3891749"/>
          </a:xfrm>
        </p:spPr>
        <p:txBody>
          <a:bodyPr>
            <a:normAutofit/>
          </a:bodyPr>
          <a:lstStyle/>
          <a:p>
            <a:r>
              <a:rPr lang="tr-TR" dirty="0" smtClean="0"/>
              <a:t>Çok üst düzey (az sözle çok iş yapma, konuşma diline yakın olması) bir </a:t>
            </a:r>
            <a:r>
              <a:rPr lang="tr-TR" dirty="0" err="1" smtClean="0"/>
              <a:t>proglama</a:t>
            </a:r>
            <a:r>
              <a:rPr lang="tr-TR" dirty="0" smtClean="0"/>
              <a:t> dili.</a:t>
            </a:r>
          </a:p>
          <a:p>
            <a:r>
              <a:rPr lang="tr-TR" dirty="0" smtClean="0"/>
              <a:t>Web ve masaüstü uygulamaları, oyunlar; </a:t>
            </a:r>
            <a:r>
              <a:rPr lang="tr-TR" b="1" dirty="0"/>
              <a:t>G</a:t>
            </a:r>
            <a:r>
              <a:rPr lang="tr-TR" b="1" dirty="0" smtClean="0"/>
              <a:t>örüntü işleme</a:t>
            </a:r>
            <a:r>
              <a:rPr lang="tr-TR" dirty="0" smtClean="0"/>
              <a:t> ve neredeyse tüm modern </a:t>
            </a:r>
            <a:r>
              <a:rPr lang="tr-TR" b="1" dirty="0" smtClean="0"/>
              <a:t>yapay zeka </a:t>
            </a:r>
            <a:r>
              <a:rPr lang="tr-TR" dirty="0" smtClean="0"/>
              <a:t>(makine öğrenmesi &amp; derin öğrenme vb.) sistemlerinde en çok kullanılan programlama dili </a:t>
            </a:r>
            <a:r>
              <a:rPr lang="tr-TR" dirty="0" err="1" smtClean="0"/>
              <a:t>Python</a:t>
            </a:r>
            <a:r>
              <a:rPr lang="tr-TR" dirty="0" smtClean="0"/>
              <a:t>.</a:t>
            </a:r>
          </a:p>
          <a:p>
            <a:r>
              <a:rPr lang="tr-TR" dirty="0" smtClean="0"/>
              <a:t>Ve her geçen gün kullanıcılar tarafından geliştirilmekte</a:t>
            </a:r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Hemen kısa bir program yazalım (</a:t>
            </a:r>
            <a:r>
              <a:rPr lang="tr-TR" dirty="0" err="1" smtClean="0"/>
              <a:t>if</a:t>
            </a:r>
            <a:r>
              <a:rPr lang="tr-TR" dirty="0" smtClean="0"/>
              <a:t>, </a:t>
            </a:r>
            <a:r>
              <a:rPr lang="tr-TR" dirty="0" err="1" smtClean="0"/>
              <a:t>for</a:t>
            </a:r>
            <a:r>
              <a:rPr lang="tr-TR" dirty="0" smtClean="0"/>
              <a:t>, </a:t>
            </a:r>
            <a:r>
              <a:rPr lang="tr-TR" dirty="0" err="1" smtClean="0"/>
              <a:t>list</a:t>
            </a:r>
            <a:r>
              <a:rPr lang="tr-TR" dirty="0" smtClean="0"/>
              <a:t>, 2D </a:t>
            </a:r>
            <a:r>
              <a:rPr lang="tr-TR" dirty="0" err="1" smtClean="0"/>
              <a:t>list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7" y="2348099"/>
            <a:ext cx="3288420" cy="4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449</TotalTime>
  <Words>624</Words>
  <Application>Microsoft Office PowerPoint</Application>
  <PresentationFormat>Geniş ekran</PresentationFormat>
  <Paragraphs>92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Wingdings</vt:lpstr>
      <vt:lpstr>Wingdings 2</vt:lpstr>
      <vt:lpstr>Alıntı</vt:lpstr>
      <vt:lpstr>Bilgisayarla Görü (Computer Vision)</vt:lpstr>
      <vt:lpstr>Çalışmalarım</vt:lpstr>
      <vt:lpstr>Çalışmalarım</vt:lpstr>
      <vt:lpstr>Çalışmalarım</vt:lpstr>
      <vt:lpstr>Çalışmalarım</vt:lpstr>
      <vt:lpstr>İTÜNOM İHA Takımı</vt:lpstr>
      <vt:lpstr>Başka Takımlar?</vt:lpstr>
      <vt:lpstr>Görüntü İşleme’nin Kullanıldığı Bazı Alanlar</vt:lpstr>
      <vt:lpstr>Python</vt:lpstr>
      <vt:lpstr>OpenCV – Open Source Computer Vision Library</vt:lpstr>
      <vt:lpstr>Ders Akışı (değişebilir)</vt:lpstr>
      <vt:lpstr>İlk Programa Başlamadan Önce..</vt:lpstr>
      <vt:lpstr>RGB Görüntüyü Grayscale’a Çevirme</vt:lpstr>
      <vt:lpstr>Siyah-Beyaz mı Grayscale mı?</vt:lpstr>
      <vt:lpstr>Binary vs. Grayscale</vt:lpstr>
      <vt:lpstr>İlk Program</vt:lpstr>
      <vt:lpstr>Sonraki Derste Konuşacaklarımız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41</cp:revision>
  <dcterms:created xsi:type="dcterms:W3CDTF">2018-10-20T13:09:35Z</dcterms:created>
  <dcterms:modified xsi:type="dcterms:W3CDTF">2019-02-28T15:19:05Z</dcterms:modified>
</cp:coreProperties>
</file>