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89" r:id="rId3"/>
    <p:sldId id="293" r:id="rId4"/>
    <p:sldId id="301" r:id="rId5"/>
    <p:sldId id="294" r:id="rId6"/>
    <p:sldId id="304" r:id="rId7"/>
    <p:sldId id="295" r:id="rId8"/>
    <p:sldId id="296" r:id="rId9"/>
    <p:sldId id="302" r:id="rId10"/>
    <p:sldId id="300" r:id="rId11"/>
    <p:sldId id="297" r:id="rId12"/>
    <p:sldId id="292" r:id="rId13"/>
    <p:sldId id="27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7.03.2019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Bilgisayarla Görü</a:t>
            </a:r>
            <a:br>
              <a:rPr lang="tr-TR" dirty="0" smtClean="0"/>
            </a:br>
            <a:r>
              <a:rPr lang="tr-TR" sz="4800" dirty="0" smtClean="0"/>
              <a:t>(</a:t>
            </a:r>
            <a:r>
              <a:rPr lang="tr-TR" sz="4800" dirty="0" err="1" smtClean="0"/>
              <a:t>Computer</a:t>
            </a:r>
            <a:r>
              <a:rPr lang="tr-TR" sz="4800" dirty="0" smtClean="0"/>
              <a:t> </a:t>
            </a:r>
            <a:r>
              <a:rPr lang="tr-TR" sz="4800" smtClean="0"/>
              <a:t>Vision</a:t>
            </a:r>
            <a:r>
              <a:rPr lang="tr-TR" sz="4800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556" y="2220064"/>
            <a:ext cx="5060112" cy="1587713"/>
          </a:xfrm>
        </p:spPr>
        <p:txBody>
          <a:bodyPr>
            <a:normAutofit/>
          </a:bodyPr>
          <a:lstStyle/>
          <a:p>
            <a:r>
              <a:rPr lang="tr-TR" dirty="0" smtClean="0"/>
              <a:t>Basitçe ağırlıklı ortalama diyebiliriz.</a:t>
            </a:r>
          </a:p>
          <a:p>
            <a:r>
              <a:rPr lang="tr-TR" dirty="0" smtClean="0"/>
              <a:t>Kenar bulma vb. işlemler de </a:t>
            </a:r>
            <a:r>
              <a:rPr lang="tr-TR" dirty="0" err="1" smtClean="0"/>
              <a:t>convolution</a:t>
            </a:r>
            <a:r>
              <a:rPr lang="tr-TR" dirty="0" smtClean="0"/>
              <a:t> ile yapıldığından iyi anlamak çok önemli.</a:t>
            </a:r>
            <a:r>
              <a:rPr lang="tr-TR" dirty="0"/>
              <a:t/>
            </a:r>
            <a:br>
              <a:rPr lang="tr-TR" dirty="0"/>
            </a:br>
            <a:endParaRPr lang="tr-TR" dirty="0" smtClean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61599"/>
              </p:ext>
            </p:extLst>
          </p:nvPr>
        </p:nvGraphicFramePr>
        <p:xfrm>
          <a:off x="7580222" y="2222287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23170"/>
              </p:ext>
            </p:extLst>
          </p:nvPr>
        </p:nvGraphicFramePr>
        <p:xfrm>
          <a:off x="7580222" y="4610204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18146"/>
              </p:ext>
            </p:extLst>
          </p:nvPr>
        </p:nvGraphicFramePr>
        <p:xfrm>
          <a:off x="1185333" y="3746604"/>
          <a:ext cx="5249335" cy="2683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7"/>
                <a:gridCol w="1049867"/>
                <a:gridCol w="1049867"/>
                <a:gridCol w="1049867"/>
                <a:gridCol w="1049867"/>
              </a:tblGrid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Bulanıklaştırma (</a:t>
            </a:r>
            <a:r>
              <a:rPr lang="tr-TR" dirty="0" err="1" smtClean="0"/>
              <a:t>blurring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3090" y="2044487"/>
            <a:ext cx="11015134" cy="168084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Fotoğrafları işlemeye başlamanın ilk aşaması </a:t>
            </a:r>
            <a:r>
              <a:rPr lang="tr-TR" dirty="0" err="1" smtClean="0"/>
              <a:t>blurlama</a:t>
            </a:r>
            <a:r>
              <a:rPr lang="tr-TR" dirty="0" smtClean="0"/>
              <a:t> diyebiliriz.</a:t>
            </a:r>
          </a:p>
          <a:p>
            <a:r>
              <a:rPr lang="tr-TR" dirty="0" smtClean="0"/>
              <a:t>Diğer </a:t>
            </a:r>
            <a:r>
              <a:rPr lang="tr-TR" dirty="0" err="1" smtClean="0"/>
              <a:t>konumsal</a:t>
            </a:r>
            <a:r>
              <a:rPr lang="tr-TR" dirty="0" smtClean="0"/>
              <a:t> işlemler gibi </a:t>
            </a:r>
            <a:r>
              <a:rPr lang="tr-TR" dirty="0" err="1" smtClean="0"/>
              <a:t>blur</a:t>
            </a:r>
            <a:r>
              <a:rPr lang="tr-TR" dirty="0" smtClean="0"/>
              <a:t> işlemi de </a:t>
            </a:r>
            <a:r>
              <a:rPr lang="tr-TR" dirty="0" err="1" smtClean="0"/>
              <a:t>convolution</a:t>
            </a:r>
            <a:r>
              <a:rPr lang="tr-TR" dirty="0" smtClean="0"/>
              <a:t> ile yapılmaktadır.</a:t>
            </a:r>
          </a:p>
          <a:p>
            <a:r>
              <a:rPr lang="tr-TR" dirty="0"/>
              <a:t>Bulanıklaştırma niye önemli? Çünkü </a:t>
            </a:r>
            <a:r>
              <a:rPr lang="tr-TR" b="1" dirty="0"/>
              <a:t>gürültülerden </a:t>
            </a:r>
            <a:r>
              <a:rPr lang="tr-TR" b="1" dirty="0" smtClean="0"/>
              <a:t>kurtulmamıza </a:t>
            </a:r>
            <a:r>
              <a:rPr lang="tr-TR" b="1" dirty="0"/>
              <a:t>yarıyor</a:t>
            </a:r>
            <a:r>
              <a:rPr lang="tr-TR" dirty="0"/>
              <a:t>. (ışıklandırma etkileri (</a:t>
            </a:r>
            <a:r>
              <a:rPr lang="tr-TR" dirty="0" err="1"/>
              <a:t>illumination</a:t>
            </a:r>
            <a:r>
              <a:rPr lang="tr-TR" dirty="0"/>
              <a:t>), kameranın dış ortamdan ışığı alıp dijitalleştirmesine kadar olan süreçte olan hatalar vs</a:t>
            </a:r>
            <a:r>
              <a:rPr lang="tr-TR" dirty="0" smtClean="0"/>
              <a:t>.)</a:t>
            </a:r>
          </a:p>
          <a:p>
            <a:r>
              <a:rPr lang="tr-TR" dirty="0"/>
              <a:t>https://docs.opencv.org/3.1.0/d4/d13/tutorial_py_filtering.html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3901196"/>
            <a:ext cx="5249333" cy="270280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99" y="3901196"/>
            <a:ext cx="5145368" cy="27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Sonraki Derste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smtClean="0"/>
              <a:t>Kenar bulma (zor değil)</a:t>
            </a:r>
          </a:p>
          <a:p>
            <a:r>
              <a:rPr lang="tr-TR" dirty="0" smtClean="0"/>
              <a:t>Köşe bulma (zor değil)</a:t>
            </a:r>
          </a:p>
          <a:p>
            <a:r>
              <a:rPr lang="tr-TR" dirty="0" smtClean="0"/>
              <a:t>Şimdiye kadar öğrendiklerimizi kullanıp bir program yazalım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98" y="2414945"/>
            <a:ext cx="5067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Pazartesi 17.00’da görüşmek 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79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Önceki Derste Konuştuklarımız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Bit, piksel ve çözünürlük kavramları</a:t>
            </a:r>
          </a:p>
          <a:p>
            <a:r>
              <a:rPr lang="tr-TR" dirty="0" err="1" smtClean="0"/>
              <a:t>Thresholding</a:t>
            </a:r>
            <a:r>
              <a:rPr lang="tr-TR" dirty="0" smtClean="0"/>
              <a:t> (ve </a:t>
            </a:r>
            <a:r>
              <a:rPr lang="tr-TR" dirty="0" err="1" smtClean="0"/>
              <a:t>adaptive</a:t>
            </a:r>
            <a:r>
              <a:rPr lang="tr-TR" dirty="0" smtClean="0"/>
              <a:t> </a:t>
            </a:r>
            <a:r>
              <a:rPr lang="tr-TR" dirty="0" err="1" smtClean="0"/>
              <a:t>thresholding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Karşıtlık ve parlaklık ayarlanması</a:t>
            </a:r>
          </a:p>
          <a:p>
            <a:r>
              <a:rPr lang="tr-TR" dirty="0" smtClean="0"/>
              <a:t>RGB renk uzayı</a:t>
            </a:r>
          </a:p>
          <a:p>
            <a:r>
              <a:rPr lang="tr-TR" dirty="0" smtClean="0"/>
              <a:t>HSV renk uzayı</a:t>
            </a:r>
          </a:p>
          <a:p>
            <a:r>
              <a:rPr lang="tr-TR" dirty="0" err="1" smtClean="0"/>
              <a:t>inRange</a:t>
            </a:r>
            <a:r>
              <a:rPr lang="tr-TR" dirty="0" smtClean="0"/>
              <a:t> fonksiyonu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99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Akışı (az çok)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dirty="0" smtClean="0"/>
              <a:t>Giriş; Siyah-Beyaz görüntüler; Fotoğraf okuma</a:t>
            </a:r>
            <a:r>
              <a:rPr lang="tr-TR" dirty="0"/>
              <a:t>, gösterme ve </a:t>
            </a:r>
            <a:r>
              <a:rPr lang="tr-TR" dirty="0" smtClean="0"/>
              <a:t>yazma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Piksel Düzeyinde işlemler ve renk uzayları (parlaklık ayarlanması, </a:t>
            </a:r>
            <a:r>
              <a:rPr lang="tr-TR" dirty="0" err="1" smtClean="0"/>
              <a:t>threshold</a:t>
            </a:r>
            <a:r>
              <a:rPr lang="tr-TR" dirty="0" smtClean="0"/>
              <a:t> (</a:t>
            </a:r>
            <a:r>
              <a:rPr lang="tr-TR" dirty="0" err="1" smtClean="0"/>
              <a:t>eşikleme</a:t>
            </a:r>
            <a:r>
              <a:rPr lang="tr-TR" dirty="0" smtClean="0"/>
              <a:t>) işlemi, </a:t>
            </a:r>
            <a:r>
              <a:rPr lang="tr-TR" b="1" dirty="0" smtClean="0"/>
              <a:t>renk uzayı değişimi, renk filtreleme, mantıksal işlemler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tr-TR" b="1" dirty="0" err="1" smtClean="0"/>
              <a:t>Konumsal</a:t>
            </a:r>
            <a:r>
              <a:rPr lang="tr-TR" b="1" dirty="0" smtClean="0"/>
              <a:t> (</a:t>
            </a:r>
            <a:r>
              <a:rPr lang="tr-TR" b="1" dirty="0" err="1" smtClean="0"/>
              <a:t>spatial</a:t>
            </a:r>
            <a:r>
              <a:rPr lang="tr-TR" b="1" dirty="0" smtClean="0"/>
              <a:t>, </a:t>
            </a:r>
            <a:r>
              <a:rPr lang="tr-TR" b="1" dirty="0" err="1" smtClean="0"/>
              <a:t>neighbourhood</a:t>
            </a:r>
            <a:r>
              <a:rPr lang="tr-TR" b="1" dirty="0" smtClean="0"/>
              <a:t>) işlemler (</a:t>
            </a:r>
            <a:r>
              <a:rPr lang="tr-TR" b="1" dirty="0" err="1" smtClean="0"/>
              <a:t>convolution</a:t>
            </a:r>
            <a:r>
              <a:rPr lang="tr-TR" b="1" dirty="0" smtClean="0"/>
              <a:t> işlemleri, </a:t>
            </a:r>
            <a:r>
              <a:rPr lang="tr-TR" b="1" dirty="0" err="1" smtClean="0"/>
              <a:t>blur</a:t>
            </a:r>
            <a:r>
              <a:rPr lang="tr-TR" b="1" dirty="0" smtClean="0"/>
              <a:t> ve türevleri</a:t>
            </a:r>
            <a:r>
              <a:rPr lang="tr-TR" dirty="0" smtClean="0"/>
              <a:t>, kenar ve köşe tespiti,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 ve dahası</a:t>
            </a:r>
            <a:r>
              <a:rPr lang="tr-TR" dirty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/>
              <a:t>Fotoğraf dönüşümleri (kırpma, boyut değiştirme, döndürme ve simetri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 işlemede kullanılan modern derin öğrenme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87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Bugün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RGB ve HSV - özet</a:t>
            </a:r>
          </a:p>
          <a:p>
            <a:r>
              <a:rPr lang="tr-TR" dirty="0" smtClean="0"/>
              <a:t>Görsellerde </a:t>
            </a:r>
            <a:r>
              <a:rPr lang="tr-TR" dirty="0"/>
              <a:t>mantıksal işlemler (ve, veya vb.) </a:t>
            </a:r>
            <a:r>
              <a:rPr lang="tr-TR" dirty="0" smtClean="0"/>
              <a:t>ve maskeleme işlemleri.</a:t>
            </a:r>
            <a:endParaRPr lang="tr-TR" dirty="0"/>
          </a:p>
          <a:p>
            <a:r>
              <a:rPr lang="tr-TR" dirty="0" smtClean="0"/>
              <a:t>Morfolojik işlemler</a:t>
            </a:r>
          </a:p>
          <a:p>
            <a:r>
              <a:rPr lang="tr-TR" dirty="0" err="1" smtClean="0"/>
              <a:t>Convolution</a:t>
            </a:r>
            <a:r>
              <a:rPr lang="tr-TR" dirty="0" smtClean="0"/>
              <a:t> ve bulanıklaştırma (</a:t>
            </a:r>
            <a:r>
              <a:rPr lang="tr-TR" dirty="0" err="1" smtClean="0"/>
              <a:t>blur</a:t>
            </a:r>
            <a:r>
              <a:rPr lang="tr-TR" dirty="0" smtClean="0"/>
              <a:t>) işlemleri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24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RGB ve HSV - Özet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683688" cy="4322446"/>
          </a:xfrm>
        </p:spPr>
        <p:txBody>
          <a:bodyPr>
            <a:normAutofit/>
          </a:bodyPr>
          <a:lstStyle/>
          <a:p>
            <a:r>
              <a:rPr lang="tr-TR" dirty="0"/>
              <a:t>RGB görüntülerin R, G ve B kanalları aslında tek kanallı görüntülerdir. </a:t>
            </a:r>
            <a:endParaRPr lang="tr-TR" dirty="0" smtClean="0"/>
          </a:p>
          <a:p>
            <a:r>
              <a:rPr lang="tr-TR" dirty="0" smtClean="0"/>
              <a:t>R </a:t>
            </a:r>
            <a:r>
              <a:rPr lang="tr-TR" dirty="0"/>
              <a:t>matrisi görüntüdeki kırmızı miktarını, G yeşil miktarını, B ise mavi miktarını gösterir ve ayrı ayrı incelenebilir.</a:t>
            </a:r>
          </a:p>
          <a:p>
            <a:r>
              <a:rPr lang="tr-TR" dirty="0" smtClean="0"/>
              <a:t>Peki R, G ve B görüntülerinin </a:t>
            </a:r>
            <a:r>
              <a:rPr lang="tr-TR" dirty="0" err="1" smtClean="0"/>
              <a:t>grayscale</a:t>
            </a:r>
            <a:r>
              <a:rPr lang="tr-TR" dirty="0" smtClean="0"/>
              <a:t> bir görüntü ile benzerlik ve farklılıkları nelerdir?</a:t>
            </a:r>
          </a:p>
          <a:p>
            <a:endParaRPr lang="tr-TR" dirty="0"/>
          </a:p>
          <a:p>
            <a:r>
              <a:rPr lang="tr-TR" dirty="0"/>
              <a:t>HSV (</a:t>
            </a:r>
            <a:r>
              <a:rPr lang="tr-TR" dirty="0" err="1"/>
              <a:t>Hue</a:t>
            </a:r>
            <a:r>
              <a:rPr lang="tr-TR" dirty="0"/>
              <a:t>, </a:t>
            </a:r>
            <a:r>
              <a:rPr lang="tr-TR" dirty="0" err="1"/>
              <a:t>Saturation</a:t>
            </a:r>
            <a:r>
              <a:rPr lang="tr-TR" dirty="0"/>
              <a:t>, Value) renk uzayı, renkleri tanımlamada RGB renk uzayından daha iyidir. Neden?</a:t>
            </a:r>
          </a:p>
          <a:p>
            <a:r>
              <a:rPr lang="tr-TR" dirty="0"/>
              <a:t>Renk filtreleme için internetten aldığım güzel bir örneğe bakalım (</a:t>
            </a:r>
            <a:r>
              <a:rPr lang="tr-TR" dirty="0" err="1"/>
              <a:t>hsv_trackbar</a:t>
            </a:r>
            <a:r>
              <a:rPr lang="tr-TR" dirty="0" smtClean="0"/>
              <a:t>).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2535197"/>
            <a:ext cx="3653366" cy="34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RGB ve HSV - Özet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97" y="2309919"/>
            <a:ext cx="4884154" cy="4353348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40266" y="2309919"/>
            <a:ext cx="5918201" cy="435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435169"/>
            <a:ext cx="5350934" cy="40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Mantıksal İşlemler ve Maskeleme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318855"/>
            <a:ext cx="5353488" cy="3636511"/>
          </a:xfrm>
        </p:spPr>
        <p:txBody>
          <a:bodyPr/>
          <a:lstStyle/>
          <a:p>
            <a:r>
              <a:rPr lang="tr-TR" dirty="0" smtClean="0"/>
              <a:t>VE, VEYA </a:t>
            </a:r>
            <a:r>
              <a:rPr lang="tr-TR" dirty="0" err="1" smtClean="0"/>
              <a:t>and</a:t>
            </a:r>
            <a:r>
              <a:rPr lang="tr-TR" dirty="0" smtClean="0"/>
              <a:t> XOR (dışlamalı veya ??) işlemleri. </a:t>
            </a:r>
          </a:p>
          <a:p>
            <a:r>
              <a:rPr lang="tr-TR" dirty="0"/>
              <a:t>B</a:t>
            </a:r>
            <a:r>
              <a:rPr lang="tr-TR" dirty="0" smtClean="0"/>
              <a:t>it, 1C piksel ve 3C piksel üzerinde örnek yapalım.</a:t>
            </a:r>
          </a:p>
          <a:p>
            <a:endParaRPr lang="tr-TR" dirty="0" smtClean="0"/>
          </a:p>
          <a:p>
            <a:r>
              <a:rPr lang="tr-TR" dirty="0" smtClean="0"/>
              <a:t>Maskeleme (</a:t>
            </a:r>
            <a:r>
              <a:rPr lang="tr-TR" dirty="0" err="1" smtClean="0"/>
              <a:t>masking</a:t>
            </a:r>
            <a:r>
              <a:rPr lang="tr-TR" dirty="0" smtClean="0"/>
              <a:t>) işlemi, görüntüde istediğimiz kısmı belirtmek veya çıkarmak için kullanılır. Bunu da mantıksal işlemlerle sağlarız.</a:t>
            </a:r>
            <a:endParaRPr lang="tr-TR" dirty="0"/>
          </a:p>
          <a:p>
            <a:r>
              <a:rPr lang="tr-TR" dirty="0" smtClean="0"/>
              <a:t>Önceki slayttaki </a:t>
            </a:r>
            <a:r>
              <a:rPr lang="tr-TR" dirty="0" err="1" smtClean="0"/>
              <a:t>hsv_trackbar</a:t>
            </a:r>
            <a:r>
              <a:rPr lang="tr-TR" dirty="0" smtClean="0"/>
              <a:t> programından devam edelim.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152824"/>
            <a:ext cx="5296478" cy="39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Morfolojik İşlemler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040467"/>
            <a:ext cx="10554574" cy="4538134"/>
          </a:xfrm>
        </p:spPr>
        <p:txBody>
          <a:bodyPr>
            <a:normAutofit/>
          </a:bodyPr>
          <a:lstStyle/>
          <a:p>
            <a:r>
              <a:rPr lang="tr-TR" dirty="0" smtClean="0"/>
              <a:t>Kullanışlı ve önemli: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Yalnız başına duran piksel ve küçük piksel topluluklarını eleme (gürültü azaltma)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Büyük piksel topluluklarının içindeki küçük boşlukları doldurma (hedef iyileştirme)</a:t>
            </a:r>
          </a:p>
          <a:p>
            <a:pPr>
              <a:buFont typeface="+mj-lt"/>
              <a:buAutoNum type="arabicPeriod"/>
            </a:pPr>
            <a:r>
              <a:rPr lang="tr-TR" dirty="0"/>
              <a:t>v</a:t>
            </a:r>
            <a:r>
              <a:rPr lang="tr-TR" dirty="0" smtClean="0"/>
              <a:t>b.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r>
              <a:rPr lang="tr-TR" dirty="0" err="1" smtClean="0"/>
              <a:t>Kernel</a:t>
            </a:r>
            <a:r>
              <a:rPr lang="tr-TR" dirty="0" smtClean="0"/>
              <a:t> (çekirdek, öz, esas, cevher) büyüklüğü ve şekli önemli.</a:t>
            </a:r>
            <a:endParaRPr lang="tr-TR" dirty="0"/>
          </a:p>
          <a:p>
            <a:r>
              <a:rPr lang="tr-TR" dirty="0" err="1"/>
              <a:t>Kernel</a:t>
            </a:r>
            <a:r>
              <a:rPr lang="tr-TR" dirty="0"/>
              <a:t> yerine </a:t>
            </a:r>
            <a:r>
              <a:rPr lang="tr-TR" dirty="0" err="1" smtClean="0"/>
              <a:t>structuring</a:t>
            </a:r>
            <a:r>
              <a:rPr lang="tr-TR" dirty="0" smtClean="0"/>
              <a:t> </a:t>
            </a:r>
            <a:r>
              <a:rPr lang="tr-TR" dirty="0"/>
              <a:t>element demek </a:t>
            </a:r>
            <a:r>
              <a:rPr lang="tr-TR" dirty="0" smtClean="0"/>
              <a:t>daha doğru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/>
              <a:t>https://docs.opencv.org/3.0-beta/doc/py_tutorials/py_imgproc/py_morphological_ops/py_morphological_ops.html</a:t>
            </a:r>
          </a:p>
          <a:p>
            <a:r>
              <a:rPr lang="tr-TR" dirty="0" smtClean="0"/>
              <a:t>Maskeleme için yazdığımız örnekten devam edelim.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86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8" y="904388"/>
            <a:ext cx="10571998" cy="970450"/>
          </a:xfrm>
        </p:spPr>
        <p:txBody>
          <a:bodyPr/>
          <a:lstStyle/>
          <a:p>
            <a:pPr algn="ctr"/>
            <a:r>
              <a:rPr lang="tr-TR" dirty="0" smtClean="0"/>
              <a:t>Piksel Düzeyinde İşlemler</a:t>
            </a:r>
            <a:br>
              <a:rPr lang="tr-TR" dirty="0" smtClean="0"/>
            </a:br>
            <a:r>
              <a:rPr lang="tr-TR" dirty="0" smtClean="0"/>
              <a:t>vs.</a:t>
            </a:r>
            <a:br>
              <a:rPr lang="tr-TR" dirty="0" smtClean="0"/>
            </a:br>
            <a:r>
              <a:rPr lang="tr-TR" dirty="0" smtClean="0"/>
              <a:t>Bölgesel İşlemler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1288" y="1655021"/>
            <a:ext cx="4980955" cy="3636511"/>
          </a:xfrm>
        </p:spPr>
        <p:txBody>
          <a:bodyPr/>
          <a:lstStyle/>
          <a:p>
            <a:r>
              <a:rPr lang="tr-TR" b="1" dirty="0" smtClean="0"/>
              <a:t>Piksel düzeyinde işlemler</a:t>
            </a:r>
            <a:r>
              <a:rPr lang="tr-TR" dirty="0" smtClean="0"/>
              <a:t>i ile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 </a:t>
            </a:r>
            <a:r>
              <a:rPr lang="tr-TR" dirty="0" err="1" smtClean="0"/>
              <a:t>grayscale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binary</a:t>
            </a:r>
            <a:r>
              <a:rPr lang="tr-TR" dirty="0" smtClean="0"/>
              <a:t> formatlarına çevirme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Renk uzayı değiştirme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Mantıksal işlemler</a:t>
            </a:r>
          </a:p>
          <a:p>
            <a:pPr marL="0" indent="0">
              <a:buNone/>
            </a:pPr>
            <a:r>
              <a:rPr lang="tr-TR" dirty="0"/>
              <a:t>g</a:t>
            </a:r>
            <a:r>
              <a:rPr lang="tr-TR" dirty="0" smtClean="0"/>
              <a:t>ibi işlemleri yapabiliyoruz.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982888" y="1655020"/>
            <a:ext cx="539039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Bölgesel işlemler </a:t>
            </a:r>
            <a:r>
              <a:rPr lang="tr-TR" dirty="0" smtClean="0"/>
              <a:t>ile ise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Kenar ve köşe tespit etme!!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Yalnız duran pikselleri tespit etme &amp; eleme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Gürültü azaltma (</a:t>
            </a:r>
            <a:r>
              <a:rPr lang="tr-TR" dirty="0" err="1" smtClean="0"/>
              <a:t>blur</a:t>
            </a:r>
            <a:r>
              <a:rPr lang="tr-TR" dirty="0" smtClean="0"/>
              <a:t>)!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Görüntüde ayırt edici noktaları bulma!!</a:t>
            </a:r>
          </a:p>
          <a:p>
            <a:pPr marL="0" indent="0">
              <a:buNone/>
            </a:pPr>
            <a:r>
              <a:rPr lang="tr-TR" dirty="0"/>
              <a:t>v</a:t>
            </a:r>
            <a:r>
              <a:rPr lang="tr-TR" dirty="0" smtClean="0"/>
              <a:t>b. işlemleri yapabiliyoruz.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01288" y="4952864"/>
            <a:ext cx="10571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YOLO gibi modern derin öğrenme ile nesne tespiti ve sınıflandırma yapan sistemler bölgesel işlemleri yapmamızı sağlayan </a:t>
            </a:r>
            <a:r>
              <a:rPr lang="tr-TR" b="1" dirty="0" err="1"/>
              <a:t>convolution</a:t>
            </a:r>
            <a:r>
              <a:rPr lang="tr-TR" dirty="0"/>
              <a:t> </a:t>
            </a:r>
            <a:r>
              <a:rPr lang="tr-TR" dirty="0" smtClean="0"/>
              <a:t>işlemlerinin yüzlerce kez art arda gelmesiyle oluşmaktadır.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Bilgisayarın görme yeteneği zaten yok, biz ona çevresine baktırmayı göstermezsek şu anki modern nesne tanıma sistemleri nasıl çalışabilirdi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37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665</TotalTime>
  <Words>609</Words>
  <Application>Microsoft Office PowerPoint</Application>
  <PresentationFormat>Geniş ekran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2</vt:lpstr>
      <vt:lpstr>Alıntı</vt:lpstr>
      <vt:lpstr>Bilgisayarla Görü (Computer Vision)</vt:lpstr>
      <vt:lpstr>Önceki Derste Konuştuklarımız</vt:lpstr>
      <vt:lpstr>Ders Akışı (az çok)</vt:lpstr>
      <vt:lpstr>Bugün Konuşacaklarımız</vt:lpstr>
      <vt:lpstr>RGB ve HSV - Özet</vt:lpstr>
      <vt:lpstr>RGB ve HSV - Özet</vt:lpstr>
      <vt:lpstr>Mantıksal İşlemler ve Maskeleme</vt:lpstr>
      <vt:lpstr>Morfolojik İşlemler</vt:lpstr>
      <vt:lpstr>Piksel Düzeyinde İşlemler vs. Bölgesel İşlemler </vt:lpstr>
      <vt:lpstr>Convolution </vt:lpstr>
      <vt:lpstr>Bulanıklaştırma (blurring)</vt:lpstr>
      <vt:lpstr>Sonraki Derste Konuşacaklarımız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108</cp:revision>
  <dcterms:created xsi:type="dcterms:W3CDTF">2018-10-20T13:09:35Z</dcterms:created>
  <dcterms:modified xsi:type="dcterms:W3CDTF">2019-03-07T09:31:06Z</dcterms:modified>
</cp:coreProperties>
</file>