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22DE9-3A9A-A918-3F2A-000CC877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D0754B-BEFD-B556-1060-E43A637BB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Argomento: Classificatori</a:t>
            </a:r>
          </a:p>
          <a:p>
            <a:r>
              <a:rPr lang="it-IT" dirty="0"/>
              <a:t>Autore: Alessandro Romeo</a:t>
            </a:r>
          </a:p>
        </p:txBody>
      </p:sp>
    </p:spTree>
    <p:extLst>
      <p:ext uri="{BB962C8B-B14F-4D97-AF65-F5344CB8AC3E}">
        <p14:creationId xmlns:p14="http://schemas.microsoft.com/office/powerpoint/2010/main" val="3115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8283-89AD-6F14-503C-AF828A7D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Dataset </a:t>
            </a:r>
            <a:br>
              <a:rPr lang="it-IT" dirty="0"/>
            </a:br>
            <a:r>
              <a:rPr lang="it-IT" dirty="0"/>
              <a:t>CIFAR-10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F50FE-EBAD-78D6-B14B-C74825FF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352" y="868680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dataset CIFAR-10 è costituito da 60000 immagini a colori di dimensioni 32x32 suddivise in 10 classi: «</a:t>
            </a:r>
            <a:r>
              <a:rPr lang="it-IT" dirty="0" err="1"/>
              <a:t>airplane</a:t>
            </a:r>
            <a:r>
              <a:rPr lang="it-IT" dirty="0"/>
              <a:t>, «automobile», «</a:t>
            </a:r>
            <a:r>
              <a:rPr lang="it-IT" dirty="0" err="1"/>
              <a:t>bird</a:t>
            </a:r>
            <a:r>
              <a:rPr lang="it-IT" dirty="0"/>
              <a:t>», «</a:t>
            </a:r>
            <a:r>
              <a:rPr lang="it-IT" dirty="0" err="1"/>
              <a:t>cat</a:t>
            </a:r>
            <a:r>
              <a:rPr lang="it-IT" dirty="0"/>
              <a:t>», «</a:t>
            </a:r>
            <a:r>
              <a:rPr lang="it-IT" dirty="0" err="1"/>
              <a:t>deer</a:t>
            </a:r>
            <a:r>
              <a:rPr lang="it-IT" dirty="0"/>
              <a:t>», «dog, «</a:t>
            </a:r>
            <a:r>
              <a:rPr lang="it-IT" dirty="0" err="1"/>
              <a:t>frog</a:t>
            </a:r>
            <a:r>
              <a:rPr lang="it-IT" dirty="0"/>
              <a:t>», «</a:t>
            </a:r>
            <a:r>
              <a:rPr lang="it-IT" dirty="0" err="1"/>
              <a:t>horse</a:t>
            </a:r>
            <a:r>
              <a:rPr lang="it-IT" dirty="0"/>
              <a:t>», «</a:t>
            </a:r>
            <a:r>
              <a:rPr lang="it-IT" dirty="0" err="1"/>
              <a:t>ship</a:t>
            </a:r>
            <a:r>
              <a:rPr lang="it-IT" dirty="0"/>
              <a:t>» e «truck».  Esso è stato suddiviso in 50000 immagini per il set di training e il 10000 per il set di test.  </a:t>
            </a:r>
          </a:p>
          <a:p>
            <a:pPr marL="0" indent="0">
              <a:buNone/>
            </a:pPr>
            <a:r>
              <a:rPr lang="it-IT" dirty="0"/>
              <a:t>Le immagini sono suddivise in sei </a:t>
            </a:r>
            <a:r>
              <a:rPr lang="it-IT" dirty="0" err="1"/>
              <a:t>grupi</a:t>
            </a:r>
            <a:r>
              <a:rPr lang="it-IT" dirty="0"/>
              <a:t> da 10000 immagini l’uno: cinque gruppi per l’addestramento e uno di test. Le immagini nei vari gruppi sono mescolate in modo casuale, perciò alcuni gruppi possono avere più immagini di una categoria rispetto a un’altra. </a:t>
            </a:r>
          </a:p>
        </p:txBody>
      </p:sp>
    </p:spTree>
    <p:extLst>
      <p:ext uri="{BB962C8B-B14F-4D97-AF65-F5344CB8AC3E}">
        <p14:creationId xmlns:p14="http://schemas.microsoft.com/office/powerpoint/2010/main" val="23830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95EE6ADB-FB5F-7FF6-75B4-7EE42E3B49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5" b="1583"/>
          <a:stretch/>
        </p:blipFill>
        <p:spPr>
          <a:xfrm>
            <a:off x="3586686" y="493294"/>
            <a:ext cx="8115230" cy="587141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A8C9D2-D8DE-9B2D-ADAC-233461CC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821" y="1106424"/>
            <a:ext cx="2834640" cy="2322576"/>
          </a:xfrm>
        </p:spPr>
        <p:txBody>
          <a:bodyPr>
            <a:normAutofit/>
          </a:bodyPr>
          <a:lstStyle/>
          <a:p>
            <a:r>
              <a:rPr lang="it-IT" sz="1800" dirty="0"/>
              <a:t>Ecco un’immagine riassuntiva del dataset dove sono presenti 10 immagini casuali per ogni classe:</a:t>
            </a:r>
          </a:p>
        </p:txBody>
      </p:sp>
    </p:spTree>
    <p:extLst>
      <p:ext uri="{BB962C8B-B14F-4D97-AF65-F5344CB8AC3E}">
        <p14:creationId xmlns:p14="http://schemas.microsoft.com/office/powerpoint/2010/main" val="38114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4368-8501-72AD-B2F7-6B3E952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adottata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5F40A2-AE2E-A1FB-335E-3EFEFFE0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Preprocessing</a:t>
            </a:r>
            <a:r>
              <a:rPr lang="it-IT" sz="2400" dirty="0"/>
              <a:t> dei dati</a:t>
            </a:r>
          </a:p>
          <a:p>
            <a:pPr marL="0" indent="0">
              <a:buNone/>
            </a:pPr>
            <a:r>
              <a:rPr lang="it-IT" dirty="0"/>
              <a:t>Dopo aver importato le librerie e caricato il dataset, ho trasformato le immagini in vettori unidimensionali (32x32x3 = 3072 valori per immagine), in modo da renderle compatibili con gli algoritmi di che verranno utilizzati. Successivamente, ai fini di favorire un’esecuzione più «fattibile» in termini di tempistiche, ho standardizzato i dati e ho ridotto le dimensioni del dataset attraverso la PCA  in modo da mantenere l’80% della varianza presente nei dati originali. Però, dato che i tempi di esecuzione erano ancora troppo alti, ho effettuato un’ulteriore sotto campionamento attraverso lo slicing.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8E1D0-01E8-9F07-ADEF-1C9E93A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adottata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3C25E-98F3-5D2A-761A-E42F0978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it-IT" sz="2600" dirty="0"/>
              <a:t>Model </a:t>
            </a:r>
            <a:r>
              <a:rPr lang="it-IT" sz="2600" dirty="0" err="1"/>
              <a:t>Selection</a:t>
            </a:r>
            <a:endParaRPr lang="it-IT" sz="2600" dirty="0"/>
          </a:p>
          <a:p>
            <a:pPr marL="0" indent="0" algn="l" fontAlgn="base">
              <a:buNone/>
            </a:pPr>
            <a:r>
              <a:rPr lang="it-IT" sz="2100" dirty="0"/>
              <a:t>Per affrontare il problema della </a:t>
            </a:r>
            <a:r>
              <a:rPr lang="it-IT" sz="2100" dirty="0" err="1"/>
              <a:t>classifiazione</a:t>
            </a:r>
            <a:r>
              <a:rPr lang="it-IT" dirty="0"/>
              <a:t>, per prima cosa ho definito due dizionari: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inherit"/>
              </a:rPr>
              <a:t>Il dizionario models che ha come chiavi i nomi dei modelli (regressione logistica, k-NN, SVM </a:t>
            </a:r>
            <a:r>
              <a:rPr lang="it-IT" b="0" i="0" dirty="0" err="1">
                <a:effectLst/>
                <a:latin typeface="inherit"/>
              </a:rPr>
              <a:t>decision</a:t>
            </a:r>
            <a:r>
              <a:rPr lang="it-IT" b="0" i="0" dirty="0">
                <a:effectLst/>
                <a:latin typeface="inherit"/>
              </a:rPr>
              <a:t> </a:t>
            </a:r>
            <a:r>
              <a:rPr lang="it-IT" b="0" i="0" dirty="0" err="1">
                <a:effectLst/>
                <a:latin typeface="inherit"/>
              </a:rPr>
              <a:t>tree</a:t>
            </a:r>
            <a:r>
              <a:rPr lang="it-IT" b="0" i="0" dirty="0">
                <a:effectLst/>
                <a:latin typeface="inherit"/>
              </a:rPr>
              <a:t>) scritti come stringe. Ogni valore associato a queste chiavi è l'oggetto istanziato del corrispondente modello di classificazione.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inherit"/>
              </a:rPr>
              <a:t>Il dizionario </a:t>
            </a:r>
            <a:r>
              <a:rPr lang="it-IT" b="0" i="0" dirty="0" err="1">
                <a:effectLst/>
                <a:latin typeface="inherit"/>
              </a:rPr>
              <a:t>params</a:t>
            </a:r>
            <a:r>
              <a:rPr lang="it-IT" b="0" i="0" dirty="0">
                <a:effectLst/>
                <a:latin typeface="inherit"/>
              </a:rPr>
              <a:t> invece, che presenta le stesse chiavi del dizionario models, associa la relativa griglia di parametri, i quali sono dei dizionari a loro volta.</a:t>
            </a:r>
          </a:p>
          <a:p>
            <a:pPr marL="0" indent="0">
              <a:buNone/>
            </a:pPr>
            <a:r>
              <a:rPr lang="it-IT" dirty="0"/>
              <a:t>Successivamente, ho implementato un algoritmo di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utilizzando la classe </a:t>
            </a:r>
            <a:r>
              <a:rPr lang="it-IT" dirty="0" err="1"/>
              <a:t>GridSearchCV</a:t>
            </a:r>
            <a:r>
              <a:rPr lang="it-IT" dirty="0"/>
              <a:t> di </a:t>
            </a:r>
            <a:r>
              <a:rPr lang="it-IT" dirty="0" err="1"/>
              <a:t>sklearn</a:t>
            </a:r>
            <a:r>
              <a:rPr lang="it-IT" dirty="0"/>
              <a:t>, che mi ha permesso di testare tutte le possibili configurazioni iterando all’interno dei dizionari attraverso un ciclo for. </a:t>
            </a:r>
          </a:p>
          <a:p>
            <a:pPr marL="0" indent="0">
              <a:buNone/>
            </a:pPr>
            <a:r>
              <a:rPr lang="it-IT" dirty="0"/>
              <a:t>Infine,  per  riportare le prestazioni del modello scelto,  stampo a video il </a:t>
            </a:r>
            <a:r>
              <a:rPr lang="it-IT" dirty="0" err="1"/>
              <a:t>classification</a:t>
            </a:r>
            <a:r>
              <a:rPr lang="it-IT" dirty="0"/>
              <a:t> report, che mi permette di visualizzare metriche come f1-score, recall e </a:t>
            </a:r>
            <a:r>
              <a:rPr lang="it-IT" dirty="0" err="1"/>
              <a:t>accuracy</a:t>
            </a:r>
            <a:r>
              <a:rPr lang="it-IT" dirty="0"/>
              <a:t> score, e la matrice di confusione, visualizzata tramite </a:t>
            </a:r>
            <a:r>
              <a:rPr lang="it-IT" dirty="0" err="1"/>
              <a:t>heatmap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3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69F71-A3DD-37F3-D774-866DF79F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2DDFDA-3490-959E-C81B-A30E55B8F966}"/>
              </a:ext>
            </a:extLst>
          </p:cNvPr>
          <p:cNvSpPr txBox="1"/>
          <p:nvPr/>
        </p:nvSpPr>
        <p:spPr>
          <a:xfrm>
            <a:off x="3565319" y="671029"/>
            <a:ext cx="8197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Da questi risultati possiamo dedurre che il modello con le migliori prestazioni è SVM con kernel RBF che raggiunge un’accuratezza del 46%.  Si hanno valori  di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precision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 e recall  medi attorno al 46%,  con valori più alti in corrispondenza di classi come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airplane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», «automobile»,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frog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 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ship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3769D7-17A2-D233-86D5-70EAEC0F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19" y="2148357"/>
            <a:ext cx="6465649" cy="38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BF7E8A-668C-9756-0A69-26ED2D59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dei risultati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C5EA0F-975F-E552-5A80-6D01D641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7" y="1645205"/>
            <a:ext cx="7141029" cy="45506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CDBB21-BDE2-FDA5-3ED1-135F6CF26933}"/>
              </a:ext>
            </a:extLst>
          </p:cNvPr>
          <p:cNvSpPr txBox="1"/>
          <p:nvPr/>
        </p:nvSpPr>
        <p:spPr>
          <a:xfrm>
            <a:off x="3530601" y="662172"/>
            <a:ext cx="8109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A confermare quanto detto, dalla matrice di confusione si può notare come il modello non riesce a distinguere adeguatamente categorie visivamente simili tra di loro, come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cat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», «dog» e «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inherit"/>
              </a:rPr>
              <a:t>deer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inherit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367584031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1762</TotalTime>
  <Words>519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Corbel</vt:lpstr>
      <vt:lpstr>inherit</vt:lpstr>
      <vt:lpstr>Wingdings 2</vt:lpstr>
      <vt:lpstr>Cornice</vt:lpstr>
      <vt:lpstr>Homework 2</vt:lpstr>
      <vt:lpstr>Descrizione del Dataset  CIFAR-10</vt:lpstr>
      <vt:lpstr>Presentazione standard di PowerPoint</vt:lpstr>
      <vt:lpstr>Metodologia adottata</vt:lpstr>
      <vt:lpstr>Metodologia adottata</vt:lpstr>
      <vt:lpstr>Descrizione dei risultati</vt:lpstr>
      <vt:lpstr>Descrizione dei 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ROMEO</dc:creator>
  <cp:lastModifiedBy>ALESSANDRO ROMEO</cp:lastModifiedBy>
  <cp:revision>3</cp:revision>
  <dcterms:created xsi:type="dcterms:W3CDTF">2025-05-02T08:38:32Z</dcterms:created>
  <dcterms:modified xsi:type="dcterms:W3CDTF">2025-05-05T18:46:32Z</dcterms:modified>
</cp:coreProperties>
</file>